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511" r:id="rId2"/>
    <p:sldId id="512" r:id="rId3"/>
    <p:sldId id="505" r:id="rId4"/>
    <p:sldId id="531" r:id="rId5"/>
    <p:sldId id="513" r:id="rId6"/>
    <p:sldId id="514" r:id="rId7"/>
    <p:sldId id="515" r:id="rId8"/>
    <p:sldId id="516" r:id="rId9"/>
    <p:sldId id="484" r:id="rId10"/>
    <p:sldId id="485" r:id="rId11"/>
    <p:sldId id="517" r:id="rId12"/>
    <p:sldId id="521" r:id="rId13"/>
    <p:sldId id="519" r:id="rId14"/>
    <p:sldId id="522" r:id="rId15"/>
    <p:sldId id="520" r:id="rId16"/>
    <p:sldId id="523" r:id="rId17"/>
    <p:sldId id="524" r:id="rId18"/>
    <p:sldId id="525" r:id="rId19"/>
    <p:sldId id="526" r:id="rId20"/>
    <p:sldId id="527" r:id="rId21"/>
    <p:sldId id="528" r:id="rId22"/>
    <p:sldId id="529" r:id="rId23"/>
    <p:sldId id="506" r:id="rId24"/>
    <p:sldId id="507" r:id="rId25"/>
    <p:sldId id="508" r:id="rId26"/>
    <p:sldId id="530" r:id="rId27"/>
    <p:sldId id="493" r:id="rId28"/>
  </p:sldIdLst>
  <p:sldSz cx="9144000" cy="6858000" type="screen4x3"/>
  <p:notesSz cx="6997700" cy="92837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800000"/>
    <a:srgbClr val="FFFF99"/>
    <a:srgbClr val="FF0000"/>
    <a:srgbClr val="0000FF"/>
    <a:srgbClr val="009900"/>
    <a:srgbClr val="000066"/>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2706" autoAdjust="0"/>
  </p:normalViewPr>
  <p:slideViewPr>
    <p:cSldViewPr showGuides="1">
      <p:cViewPr>
        <p:scale>
          <a:sx n="66" d="100"/>
          <a:sy n="66" d="100"/>
        </p:scale>
        <p:origin x="-1206" y="-10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02"/>
    </p:cViewPr>
  </p:sorterViewPr>
  <p:notesViewPr>
    <p:cSldViewPr showGuides="1">
      <p:cViewPr varScale="1">
        <p:scale>
          <a:sx n="81" d="100"/>
          <a:sy n="81" d="100"/>
        </p:scale>
        <p:origin x="-2028" y="-7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hdr" sz="quarter"/>
          </p:nvPr>
        </p:nvSpPr>
        <p:spPr bwMode="auto">
          <a:xfrm>
            <a:off x="0" y="1"/>
            <a:ext cx="3032651" cy="463203"/>
          </a:xfrm>
          <a:prstGeom prst="rect">
            <a:avLst/>
          </a:prstGeom>
          <a:noFill/>
          <a:ln w="9525">
            <a:noFill/>
            <a:miter lim="800000"/>
            <a:headEnd/>
            <a:tailEnd/>
          </a:ln>
          <a:effectLst/>
        </p:spPr>
        <p:txBody>
          <a:bodyPr vert="horz" wrap="square" lIns="86923" tIns="43461" rIns="86923" bIns="43461" numCol="1" anchor="t" anchorCtr="0" compatLnSpc="1">
            <a:prstTxWarp prst="textNoShape">
              <a:avLst/>
            </a:prstTxWarp>
          </a:bodyPr>
          <a:lstStyle>
            <a:lvl1pPr defTabSz="869950">
              <a:defRPr sz="1100" b="0" dirty="0" smtClean="0"/>
            </a:lvl1pPr>
          </a:lstStyle>
          <a:p>
            <a:pPr>
              <a:defRPr/>
            </a:pPr>
            <a:r>
              <a:rPr lang="en-US"/>
              <a:t>PPSV Strategies</a:t>
            </a:r>
            <a:endParaRPr lang="en-US"/>
          </a:p>
        </p:txBody>
      </p:sp>
      <p:sp>
        <p:nvSpPr>
          <p:cNvPr id="378883" name="Rectangle 3"/>
          <p:cNvSpPr>
            <a:spLocks noGrp="1" noChangeArrowheads="1"/>
          </p:cNvSpPr>
          <p:nvPr>
            <p:ph type="dt" sz="quarter" idx="1"/>
          </p:nvPr>
        </p:nvSpPr>
        <p:spPr bwMode="auto">
          <a:xfrm>
            <a:off x="3963480" y="1"/>
            <a:ext cx="3032651" cy="463203"/>
          </a:xfrm>
          <a:prstGeom prst="rect">
            <a:avLst/>
          </a:prstGeom>
          <a:noFill/>
          <a:ln w="9525">
            <a:noFill/>
            <a:miter lim="800000"/>
            <a:headEnd/>
            <a:tailEnd/>
          </a:ln>
          <a:effectLst/>
        </p:spPr>
        <p:txBody>
          <a:bodyPr vert="horz" wrap="square" lIns="86923" tIns="43461" rIns="86923" bIns="43461" numCol="1" anchor="t" anchorCtr="0" compatLnSpc="1">
            <a:prstTxWarp prst="textNoShape">
              <a:avLst/>
            </a:prstTxWarp>
          </a:bodyPr>
          <a:lstStyle>
            <a:lvl1pPr algn="r" defTabSz="869950">
              <a:defRPr sz="1100" b="0"/>
            </a:lvl1pPr>
          </a:lstStyle>
          <a:p>
            <a:pPr>
              <a:defRPr/>
            </a:pPr>
            <a:endParaRPr lang="en-US"/>
          </a:p>
        </p:txBody>
      </p:sp>
      <p:sp>
        <p:nvSpPr>
          <p:cNvPr id="378884" name="Rectangle 4"/>
          <p:cNvSpPr>
            <a:spLocks noGrp="1" noChangeArrowheads="1"/>
          </p:cNvSpPr>
          <p:nvPr>
            <p:ph type="ftr" sz="quarter" idx="2"/>
          </p:nvPr>
        </p:nvSpPr>
        <p:spPr bwMode="auto">
          <a:xfrm>
            <a:off x="0" y="8818861"/>
            <a:ext cx="3032651" cy="463203"/>
          </a:xfrm>
          <a:prstGeom prst="rect">
            <a:avLst/>
          </a:prstGeom>
          <a:noFill/>
          <a:ln w="9525">
            <a:noFill/>
            <a:miter lim="800000"/>
            <a:headEnd/>
            <a:tailEnd/>
          </a:ln>
          <a:effectLst/>
        </p:spPr>
        <p:txBody>
          <a:bodyPr vert="horz" wrap="square" lIns="86923" tIns="43461" rIns="86923" bIns="43461" numCol="1" anchor="b" anchorCtr="0" compatLnSpc="1">
            <a:prstTxWarp prst="textNoShape">
              <a:avLst/>
            </a:prstTxWarp>
          </a:bodyPr>
          <a:lstStyle>
            <a:lvl1pPr defTabSz="869950">
              <a:defRPr sz="1100" b="0"/>
            </a:lvl1pPr>
          </a:lstStyle>
          <a:p>
            <a:pPr>
              <a:defRPr/>
            </a:pPr>
            <a:endParaRPr lang="en-US"/>
          </a:p>
        </p:txBody>
      </p:sp>
      <p:sp>
        <p:nvSpPr>
          <p:cNvPr id="378885" name="Rectangle 5"/>
          <p:cNvSpPr>
            <a:spLocks noGrp="1" noChangeArrowheads="1"/>
          </p:cNvSpPr>
          <p:nvPr>
            <p:ph type="sldNum" sz="quarter" idx="3"/>
          </p:nvPr>
        </p:nvSpPr>
        <p:spPr bwMode="auto">
          <a:xfrm>
            <a:off x="3963480" y="8818861"/>
            <a:ext cx="3032651" cy="463203"/>
          </a:xfrm>
          <a:prstGeom prst="rect">
            <a:avLst/>
          </a:prstGeom>
          <a:noFill/>
          <a:ln w="9525">
            <a:noFill/>
            <a:miter lim="800000"/>
            <a:headEnd/>
            <a:tailEnd/>
          </a:ln>
          <a:effectLst/>
        </p:spPr>
        <p:txBody>
          <a:bodyPr vert="horz" wrap="square" lIns="86923" tIns="43461" rIns="86923" bIns="43461" numCol="1" anchor="b" anchorCtr="0" compatLnSpc="1">
            <a:prstTxWarp prst="textNoShape">
              <a:avLst/>
            </a:prstTxWarp>
          </a:bodyPr>
          <a:lstStyle>
            <a:lvl1pPr algn="r" defTabSz="869950">
              <a:defRPr sz="1100" b="0"/>
            </a:lvl1pPr>
          </a:lstStyle>
          <a:p>
            <a:pPr>
              <a:defRPr/>
            </a:pPr>
            <a:fld id="{96E85A5A-C9CD-4BE8-A14F-BB692A43D1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3032651" cy="463203"/>
          </a:xfrm>
          <a:prstGeom prst="rect">
            <a:avLst/>
          </a:prstGeom>
          <a:noFill/>
          <a:ln w="9525">
            <a:noFill/>
            <a:miter lim="800000"/>
            <a:headEnd/>
            <a:tailEnd/>
          </a:ln>
          <a:effectLst/>
        </p:spPr>
        <p:txBody>
          <a:bodyPr vert="horz" wrap="square" lIns="91886" tIns="45943" rIns="91886" bIns="45943" numCol="1" anchor="t" anchorCtr="0" compatLnSpc="1">
            <a:prstTxWarp prst="textNoShape">
              <a:avLst/>
            </a:prstTxWarp>
          </a:bodyPr>
          <a:lstStyle>
            <a:lvl1pPr defTabSz="919163">
              <a:defRPr sz="1200" b="0"/>
            </a:lvl1pPr>
          </a:lstStyle>
          <a:p>
            <a:pPr>
              <a:defRPr/>
            </a:pPr>
            <a:endParaRPr lang="en-US"/>
          </a:p>
        </p:txBody>
      </p:sp>
      <p:sp>
        <p:nvSpPr>
          <p:cNvPr id="15363" name="Rectangle 3"/>
          <p:cNvSpPr>
            <a:spLocks noGrp="1" noChangeArrowheads="1"/>
          </p:cNvSpPr>
          <p:nvPr>
            <p:ph type="dt" idx="1"/>
          </p:nvPr>
        </p:nvSpPr>
        <p:spPr bwMode="auto">
          <a:xfrm>
            <a:off x="3963480" y="1"/>
            <a:ext cx="3032651" cy="463203"/>
          </a:xfrm>
          <a:prstGeom prst="rect">
            <a:avLst/>
          </a:prstGeom>
          <a:noFill/>
          <a:ln w="9525">
            <a:noFill/>
            <a:miter lim="800000"/>
            <a:headEnd/>
            <a:tailEnd/>
          </a:ln>
          <a:effectLst/>
        </p:spPr>
        <p:txBody>
          <a:bodyPr vert="horz" wrap="square" lIns="91886" tIns="45943" rIns="91886" bIns="45943" numCol="1" anchor="t" anchorCtr="0" compatLnSpc="1">
            <a:prstTxWarp prst="textNoShape">
              <a:avLst/>
            </a:prstTxWarp>
          </a:bodyPr>
          <a:lstStyle>
            <a:lvl1pPr algn="r" defTabSz="919163">
              <a:defRPr sz="1200" b="0"/>
            </a:lvl1pPr>
          </a:lstStyle>
          <a:p>
            <a:pPr>
              <a:defRPr/>
            </a:pPr>
            <a:endParaRPr lang="en-US"/>
          </a:p>
        </p:txBody>
      </p:sp>
      <p:sp>
        <p:nvSpPr>
          <p:cNvPr id="30724" name="Rectangle 4"/>
          <p:cNvSpPr>
            <a:spLocks noRo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0084" y="4409430"/>
            <a:ext cx="5597532" cy="4177010"/>
          </a:xfrm>
          <a:prstGeom prst="rect">
            <a:avLst/>
          </a:prstGeom>
          <a:noFill/>
          <a:ln w="9525">
            <a:noFill/>
            <a:miter lim="800000"/>
            <a:headEnd/>
            <a:tailEnd/>
          </a:ln>
          <a:effectLst/>
        </p:spPr>
        <p:txBody>
          <a:bodyPr vert="horz" wrap="square" lIns="91886" tIns="45943" rIns="91886" bIns="459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18861"/>
            <a:ext cx="3032651" cy="463203"/>
          </a:xfrm>
          <a:prstGeom prst="rect">
            <a:avLst/>
          </a:prstGeom>
          <a:noFill/>
          <a:ln w="9525">
            <a:noFill/>
            <a:miter lim="800000"/>
            <a:headEnd/>
            <a:tailEnd/>
          </a:ln>
          <a:effectLst/>
        </p:spPr>
        <p:txBody>
          <a:bodyPr vert="horz" wrap="square" lIns="91886" tIns="45943" rIns="91886" bIns="45943" numCol="1" anchor="b" anchorCtr="0" compatLnSpc="1">
            <a:prstTxWarp prst="textNoShape">
              <a:avLst/>
            </a:prstTxWarp>
          </a:bodyPr>
          <a:lstStyle>
            <a:lvl1pPr defTabSz="919163">
              <a:defRPr sz="1200" b="0"/>
            </a:lvl1pPr>
          </a:lstStyle>
          <a:p>
            <a:pPr>
              <a:defRPr/>
            </a:pPr>
            <a:endParaRPr lang="en-US"/>
          </a:p>
        </p:txBody>
      </p:sp>
      <p:sp>
        <p:nvSpPr>
          <p:cNvPr id="15367" name="Rectangle 7"/>
          <p:cNvSpPr>
            <a:spLocks noGrp="1" noChangeArrowheads="1"/>
          </p:cNvSpPr>
          <p:nvPr>
            <p:ph type="sldNum" sz="quarter" idx="5"/>
          </p:nvPr>
        </p:nvSpPr>
        <p:spPr bwMode="auto">
          <a:xfrm>
            <a:off x="3963480" y="8818861"/>
            <a:ext cx="3032651" cy="463203"/>
          </a:xfrm>
          <a:prstGeom prst="rect">
            <a:avLst/>
          </a:prstGeom>
          <a:noFill/>
          <a:ln w="9525">
            <a:noFill/>
            <a:miter lim="800000"/>
            <a:headEnd/>
            <a:tailEnd/>
          </a:ln>
          <a:effectLst/>
        </p:spPr>
        <p:txBody>
          <a:bodyPr vert="horz" wrap="square" lIns="91886" tIns="45943" rIns="91886" bIns="45943" numCol="1" anchor="b" anchorCtr="0" compatLnSpc="1">
            <a:prstTxWarp prst="textNoShape">
              <a:avLst/>
            </a:prstTxWarp>
          </a:bodyPr>
          <a:lstStyle>
            <a:lvl1pPr algn="r" defTabSz="919163">
              <a:defRPr sz="1200" b="0"/>
            </a:lvl1pPr>
          </a:lstStyle>
          <a:p>
            <a:pPr>
              <a:defRPr/>
            </a:pPr>
            <a:fld id="{454B80D7-C897-4E86-87FE-FB164B6C92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12C1EBB-73D0-45D6-9228-2B19E3FA8BFB}" type="slidenum">
              <a:rPr lang="en-US" smtClean="0"/>
              <a:pPr/>
              <a:t>1</a:t>
            </a:fld>
            <a:endParaRPr lang="en-US" smtClean="0"/>
          </a:p>
        </p:txBody>
      </p:sp>
      <p:sp>
        <p:nvSpPr>
          <p:cNvPr id="31747" name="Rectangle 7"/>
          <p:cNvSpPr txBox="1">
            <a:spLocks noGrp="1" noChangeArrowheads="1"/>
          </p:cNvSpPr>
          <p:nvPr/>
        </p:nvSpPr>
        <p:spPr bwMode="auto">
          <a:xfrm>
            <a:off x="3963480" y="8817224"/>
            <a:ext cx="3032651" cy="464840"/>
          </a:xfrm>
          <a:prstGeom prst="rect">
            <a:avLst/>
          </a:prstGeom>
          <a:noFill/>
          <a:ln w="9525">
            <a:noFill/>
            <a:miter lim="800000"/>
            <a:headEnd/>
            <a:tailEnd/>
          </a:ln>
        </p:spPr>
        <p:txBody>
          <a:bodyPr lIns="91435" tIns="45718" rIns="91435" bIns="45718" anchor="b"/>
          <a:lstStyle/>
          <a:p>
            <a:pPr algn="r"/>
            <a:fld id="{89BF7FA1-0030-4386-8FB9-EE355C09C2CC}" type="slidenum">
              <a:rPr lang="en-US" sz="1200" b="0"/>
              <a:pPr algn="r"/>
              <a:t>1</a:t>
            </a:fld>
            <a:endParaRPr lang="en-US" sz="1200" b="0"/>
          </a:p>
        </p:txBody>
      </p:sp>
      <p:sp>
        <p:nvSpPr>
          <p:cNvPr id="31748" name="Rectangle 2"/>
          <p:cNvSpPr>
            <a:spLocks noRot="1" noChangeArrowheads="1" noTextEdit="1"/>
          </p:cNvSpPr>
          <p:nvPr>
            <p:ph type="sldImg"/>
          </p:nvPr>
        </p:nvSpPr>
        <p:spPr>
          <a:ln/>
        </p:spPr>
      </p:sp>
      <p:sp>
        <p:nvSpPr>
          <p:cNvPr id="31749" name="Rectangle 3"/>
          <p:cNvSpPr>
            <a:spLocks noGrp="1" noChangeArrowheads="1"/>
          </p:cNvSpPr>
          <p:nvPr>
            <p:ph type="body" idx="1"/>
          </p:nvPr>
        </p:nvSpPr>
        <p:spPr>
          <a:noFill/>
          <a:ln/>
        </p:spPr>
        <p:txBody>
          <a:bodyPr lIns="91435" tIns="45718" rIns="91435" bIns="45718"/>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220CB0A-0AE8-461B-9F3C-C48581761972}" type="slidenum">
              <a:rPr lang="en-US" smtClean="0"/>
              <a:pPr/>
              <a:t>10</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3A67D94-FCD9-447C-8AB5-A6039F9E8E70}" type="slidenum">
              <a:rPr lang="en-US" smtClean="0"/>
              <a:pPr/>
              <a:t>11</a:t>
            </a:fld>
            <a:endParaRPr lang="en-US" smtClean="0"/>
          </a:p>
        </p:txBody>
      </p:sp>
      <p:sp>
        <p:nvSpPr>
          <p:cNvPr id="41987" name="Slide Image Placeholder 1"/>
          <p:cNvSpPr>
            <a:spLocks noGrp="1" noRot="1" noChangeAspect="1" noTextEdit="1"/>
          </p:cNvSpPr>
          <p:nvPr>
            <p:ph type="sldImg"/>
          </p:nvPr>
        </p:nvSpPr>
        <p:spPr>
          <a:xfrm>
            <a:off x="1177925" y="695325"/>
            <a:ext cx="4641850" cy="3481388"/>
          </a:xfrm>
          <a:ln/>
        </p:spPr>
      </p:sp>
      <p:sp>
        <p:nvSpPr>
          <p:cNvPr id="41988"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When I say “Management Strategies” I include all these types of decisions—goals and objectives can drive action and projects</a:t>
            </a:r>
          </a:p>
        </p:txBody>
      </p:sp>
      <p:sp>
        <p:nvSpPr>
          <p:cNvPr id="41989"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68281B39-605E-4837-A171-516C01684F89}" type="slidenum">
              <a:rPr lang="en-US" sz="1200" b="0">
                <a:latin typeface="Calibri" pitchFamily="34" charset="0"/>
              </a:rPr>
              <a:pPr algn="r"/>
              <a:t>11</a:t>
            </a:fld>
            <a:endParaRPr lang="en-US" sz="1200" b="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FC7748D-E36B-4292-BF8D-406E4B210675}" type="slidenum">
              <a:rPr lang="en-US" smtClean="0"/>
              <a:pPr/>
              <a:t>12</a:t>
            </a:fld>
            <a:endParaRPr lang="en-US" smtClean="0"/>
          </a:p>
        </p:txBody>
      </p:sp>
      <p:sp>
        <p:nvSpPr>
          <p:cNvPr id="43011" name="Rectangle 2"/>
          <p:cNvSpPr>
            <a:spLocks noRot="1" noChangeArrowheads="1" noTextEdit="1"/>
          </p:cNvSpPr>
          <p:nvPr>
            <p:ph type="sldImg"/>
          </p:nvPr>
        </p:nvSpPr>
        <p:spPr>
          <a:xfrm>
            <a:off x="1177925" y="695325"/>
            <a:ext cx="4641850" cy="3481388"/>
          </a:xfrm>
          <a:ln/>
        </p:spPr>
      </p:sp>
      <p:sp>
        <p:nvSpPr>
          <p:cNvPr id="43012"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7E938A5-EE81-4D1A-8987-CCC83D0E4A31}" type="slidenum">
              <a:rPr lang="en-US" smtClean="0"/>
              <a:pPr/>
              <a:t>13</a:t>
            </a:fld>
            <a:endParaRPr lang="en-US" smtClean="0"/>
          </a:p>
        </p:txBody>
      </p:sp>
      <p:sp>
        <p:nvSpPr>
          <p:cNvPr id="44035" name="Rectangle 7"/>
          <p:cNvSpPr txBox="1">
            <a:spLocks noGrp="1" noChangeArrowheads="1"/>
          </p:cNvSpPr>
          <p:nvPr/>
        </p:nvSpPr>
        <p:spPr bwMode="auto">
          <a:xfrm>
            <a:off x="3963480" y="8817224"/>
            <a:ext cx="3032651" cy="464840"/>
          </a:xfrm>
          <a:prstGeom prst="rect">
            <a:avLst/>
          </a:prstGeom>
          <a:noFill/>
          <a:ln w="9525">
            <a:noFill/>
            <a:miter lim="800000"/>
            <a:headEnd/>
            <a:tailEnd/>
          </a:ln>
        </p:spPr>
        <p:txBody>
          <a:bodyPr lIns="91435" tIns="45718" rIns="91435" bIns="45718" anchor="b"/>
          <a:lstStyle/>
          <a:p>
            <a:pPr algn="r" defTabSz="896938"/>
            <a:fld id="{6C700885-FB5B-4A99-A0FC-AD78B007A89A}" type="slidenum">
              <a:rPr lang="en-US" sz="1200" b="0"/>
              <a:pPr algn="r" defTabSz="896938"/>
              <a:t>13</a:t>
            </a:fld>
            <a:endParaRPr lang="en-US" sz="1200" b="0"/>
          </a:p>
        </p:txBody>
      </p:sp>
      <p:sp>
        <p:nvSpPr>
          <p:cNvPr id="44036" name="Rectangle 2"/>
          <p:cNvSpPr>
            <a:spLocks noRot="1" noChangeArrowheads="1" noTextEdit="1"/>
          </p:cNvSpPr>
          <p:nvPr>
            <p:ph type="sldImg"/>
          </p:nvPr>
        </p:nvSpPr>
        <p:spPr>
          <a:xfrm>
            <a:off x="1177925" y="695325"/>
            <a:ext cx="4641850" cy="3481388"/>
          </a:xfrm>
          <a:ln/>
        </p:spPr>
      </p:sp>
      <p:sp>
        <p:nvSpPr>
          <p:cNvPr id="44037" name="Rectangle 3"/>
          <p:cNvSpPr>
            <a:spLocks noGrp="1" noChangeArrowheads="1"/>
          </p:cNvSpPr>
          <p:nvPr>
            <p:ph type="body" idx="1"/>
          </p:nvPr>
        </p:nvSpPr>
        <p:spPr>
          <a:xfrm>
            <a:off x="700084" y="4409430"/>
            <a:ext cx="5597532" cy="4178648"/>
          </a:xfrm>
          <a:noFill/>
          <a:ln/>
        </p:spPr>
        <p:txBody>
          <a:bodyPr lIns="91435" tIns="45718" rIns="91435" bIns="45718"/>
          <a:lstStyle/>
          <a:p>
            <a:pPr eaLnBrk="1" hangingPunct="1"/>
            <a:r>
              <a:rPr lang="en-US" smtClean="0"/>
              <a:t>In addition to managing information, the planning tool also provides instructive summary information that can be used to help develop strategies.  </a:t>
            </a:r>
          </a:p>
          <a:p>
            <a:pPr eaLnBrk="1" hangingPunct="1"/>
            <a:r>
              <a:rPr lang="en-US" smtClean="0"/>
              <a:t>Here is a summary table from the workbook that shows current condition for priority species and vegetation.  By understanding which vegetation types or species have the poorest overall condition, in this case sagebrush shrubland, management strategies can be devised for RMP Alternatives to address the need for management action to meet desired outcomes.</a:t>
            </a:r>
          </a:p>
          <a:p>
            <a:pPr eaLnBrk="1" hangingPunct="1"/>
            <a:endParaRPr lang="en-US" smtClean="0"/>
          </a:p>
          <a:p>
            <a:pPr eaLnBrk="1" hangingPunct="1"/>
            <a:r>
              <a:rPr lang="en-US" i="1" smtClean="0"/>
              <a:t>Correct to say? – this is an example for the no action alternative – this analysis would be repeated for each alteranaive  </a:t>
            </a:r>
          </a:p>
          <a:p>
            <a:pPr eaLnBrk="1" hangingPunct="1"/>
            <a:endParaRPr lang="en-US" smtClean="0"/>
          </a:p>
          <a:p>
            <a:pPr eaLnBrk="1" hangingPunct="1"/>
            <a:r>
              <a:rPr lang="en-US" smtClean="0"/>
              <a:t>This slide shows the summary of impacts for a hypothetical planning area. Across the top are the priority species and vegetation that the team would identify, then down the side are the impacts that they identified.  There are assumptions behind all these items, and there is documentation to accompany all these assumptions.  Because this is a summary table, there’s a lot of information and deliberation that you’re not seeing, but we wanted to make the point that there is a tool that encourages them to go through the thought process methodically, and it has some neat functions to help understand information for the purpose of making and documenting decisions.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A9CE0DA-D72F-44A3-91C1-FF39DAA889F7}" type="slidenum">
              <a:rPr lang="en-US" smtClean="0"/>
              <a:pPr/>
              <a:t>14</a:t>
            </a:fld>
            <a:endParaRPr lang="en-US" smtClean="0"/>
          </a:p>
        </p:txBody>
      </p:sp>
      <p:sp>
        <p:nvSpPr>
          <p:cNvPr id="45059" name="Slide Image Placeholder 1"/>
          <p:cNvSpPr>
            <a:spLocks noGrp="1" noRot="1" noChangeAspect="1" noTextEdit="1"/>
          </p:cNvSpPr>
          <p:nvPr>
            <p:ph type="sldImg"/>
          </p:nvPr>
        </p:nvSpPr>
        <p:spPr>
          <a:xfrm>
            <a:off x="1177925" y="695325"/>
            <a:ext cx="4641850" cy="3481388"/>
          </a:xfrm>
          <a:ln/>
        </p:spPr>
      </p:sp>
      <p:sp>
        <p:nvSpPr>
          <p:cNvPr id="45060"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endParaRPr lang="en-US" smtClean="0"/>
          </a:p>
        </p:txBody>
      </p:sp>
      <p:sp>
        <p:nvSpPr>
          <p:cNvPr id="45061"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F07CB3A0-52D4-4605-8BF8-B4929FE8BDC3}" type="slidenum">
              <a:rPr lang="en-US" sz="1200" b="0">
                <a:latin typeface="Calibri" pitchFamily="34" charset="0"/>
              </a:rPr>
              <a:pPr algn="r"/>
              <a:t>14</a:t>
            </a:fld>
            <a:endParaRPr lang="en-US" sz="1200" b="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4D54514-2C70-4E51-A217-6862977EE574}" type="slidenum">
              <a:rPr lang="en-US" smtClean="0"/>
              <a:pPr/>
              <a:t>15</a:t>
            </a:fld>
            <a:endParaRPr lang="en-US" smtClean="0"/>
          </a:p>
        </p:txBody>
      </p:sp>
      <p:sp>
        <p:nvSpPr>
          <p:cNvPr id="46083" name="Rectangle 7"/>
          <p:cNvSpPr txBox="1">
            <a:spLocks noGrp="1" noChangeArrowheads="1"/>
          </p:cNvSpPr>
          <p:nvPr/>
        </p:nvSpPr>
        <p:spPr bwMode="auto">
          <a:xfrm>
            <a:off x="3963480" y="8817224"/>
            <a:ext cx="3032651" cy="464840"/>
          </a:xfrm>
          <a:prstGeom prst="rect">
            <a:avLst/>
          </a:prstGeom>
          <a:noFill/>
          <a:ln w="9525">
            <a:noFill/>
            <a:miter lim="800000"/>
            <a:headEnd/>
            <a:tailEnd/>
          </a:ln>
        </p:spPr>
        <p:txBody>
          <a:bodyPr lIns="91435" tIns="45718" rIns="91435" bIns="45718" anchor="b"/>
          <a:lstStyle/>
          <a:p>
            <a:pPr algn="r" defTabSz="896938"/>
            <a:fld id="{9C9E4FF2-6341-4E4F-AD42-01DA46A98531}" type="slidenum">
              <a:rPr lang="en-US" sz="1200" b="0"/>
              <a:pPr algn="r" defTabSz="896938"/>
              <a:t>15</a:t>
            </a:fld>
            <a:endParaRPr lang="en-US" sz="1200" b="0"/>
          </a:p>
        </p:txBody>
      </p:sp>
      <p:sp>
        <p:nvSpPr>
          <p:cNvPr id="46084" name="Rectangle 2"/>
          <p:cNvSpPr>
            <a:spLocks noRot="1" noChangeArrowheads="1" noTextEdit="1"/>
          </p:cNvSpPr>
          <p:nvPr>
            <p:ph type="sldImg"/>
          </p:nvPr>
        </p:nvSpPr>
        <p:spPr>
          <a:xfrm>
            <a:off x="1177925" y="695325"/>
            <a:ext cx="4641850" cy="3481388"/>
          </a:xfrm>
          <a:ln/>
        </p:spPr>
      </p:sp>
      <p:sp>
        <p:nvSpPr>
          <p:cNvPr id="46085" name="Rectangle 3"/>
          <p:cNvSpPr>
            <a:spLocks noGrp="1" noChangeArrowheads="1"/>
          </p:cNvSpPr>
          <p:nvPr>
            <p:ph type="body" idx="1"/>
          </p:nvPr>
        </p:nvSpPr>
        <p:spPr>
          <a:xfrm>
            <a:off x="700084" y="4409430"/>
            <a:ext cx="5597532" cy="4178648"/>
          </a:xfrm>
          <a:noFill/>
          <a:ln/>
        </p:spPr>
        <p:txBody>
          <a:bodyPr lIns="91435" tIns="45718" rIns="91435" bIns="45718"/>
          <a:lstStyle/>
          <a:p>
            <a:pPr eaLnBrk="1" hangingPunct="1"/>
            <a:r>
              <a:rPr lang="en-US" smtClean="0"/>
              <a:t>In addition to managing information, the planning tool also provides instructive summary information that can be used to help develop strategies.  </a:t>
            </a:r>
          </a:p>
          <a:p>
            <a:pPr eaLnBrk="1" hangingPunct="1"/>
            <a:r>
              <a:rPr lang="en-US" smtClean="0"/>
              <a:t>Here is a summary table from the workbook that shows current condition for priority species and vegetation.  By understanding which vegetation types or species have the poorest overall condition, in this case sagebrush shrubland, management strategies can be devised for RMP Alternatives to address the need for management action to meet desired outcomes.</a:t>
            </a:r>
          </a:p>
          <a:p>
            <a:pPr eaLnBrk="1" hangingPunct="1"/>
            <a:endParaRPr lang="en-US" smtClean="0"/>
          </a:p>
          <a:p>
            <a:pPr eaLnBrk="1" hangingPunct="1"/>
            <a:r>
              <a:rPr lang="en-US" i="1" smtClean="0"/>
              <a:t>Correct to say? – this is an example for the no action alternative – this analysis would be repeated for each alteranaive  </a:t>
            </a:r>
          </a:p>
          <a:p>
            <a:pPr eaLnBrk="1" hangingPunct="1"/>
            <a:endParaRPr lang="en-US" smtClean="0"/>
          </a:p>
          <a:p>
            <a:pPr eaLnBrk="1" hangingPunct="1"/>
            <a:r>
              <a:rPr lang="en-US" smtClean="0"/>
              <a:t>This slide shows the summary of impacts for a hypothetical planning area. Across the top are the priority species and vegetation that the team would identify, then down the side are the impacts that they identified.  There are assumptions behind all these items, and there is documentation to accompany all these assumptions.  Because this is a summary table, there’s a lot of information and deliberation that you’re not seeing, but we wanted to make the point that there is a tool that encourages them to go through the thought process methodically, and it has some neat functions to help understand information for the purpose of making and documenting decisions.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8A9E7CD-1F29-4B45-8A00-2D00493EC3E6}" type="slidenum">
              <a:rPr lang="en-US" smtClean="0"/>
              <a:pPr/>
              <a:t>16</a:t>
            </a:fld>
            <a:endParaRPr lang="en-US" smtClean="0"/>
          </a:p>
        </p:txBody>
      </p:sp>
      <p:sp>
        <p:nvSpPr>
          <p:cNvPr id="47107" name="Rectangle 2"/>
          <p:cNvSpPr>
            <a:spLocks noRot="1" noChangeArrowheads="1" noTextEdit="1"/>
          </p:cNvSpPr>
          <p:nvPr>
            <p:ph type="sldImg"/>
          </p:nvPr>
        </p:nvSpPr>
        <p:spPr>
          <a:xfrm>
            <a:off x="1177925" y="695325"/>
            <a:ext cx="4641850" cy="3481388"/>
          </a:xfrm>
          <a:ln/>
        </p:spPr>
      </p:sp>
      <p:sp>
        <p:nvSpPr>
          <p:cNvPr id="47108"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985F8F7-A992-4D4A-BBE8-CE8FD73FA531}" type="slidenum">
              <a:rPr lang="en-US" smtClean="0"/>
              <a:pPr/>
              <a:t>17</a:t>
            </a:fld>
            <a:endParaRPr lang="en-US" smtClean="0"/>
          </a:p>
        </p:txBody>
      </p:sp>
      <p:sp>
        <p:nvSpPr>
          <p:cNvPr id="48131" name="Slide Image Placeholder 1"/>
          <p:cNvSpPr>
            <a:spLocks noGrp="1" noRot="1" noChangeAspect="1" noTextEdit="1"/>
          </p:cNvSpPr>
          <p:nvPr>
            <p:ph type="sldImg"/>
          </p:nvPr>
        </p:nvSpPr>
        <p:spPr>
          <a:xfrm>
            <a:off x="1177925" y="695325"/>
            <a:ext cx="4641850" cy="3481388"/>
          </a:xfrm>
          <a:ln/>
        </p:spPr>
      </p:sp>
      <p:sp>
        <p:nvSpPr>
          <p:cNvPr id="48132"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Developing realistic but measurable objectives is one of the most important steps, and also one that we often drop or skip.</a:t>
            </a:r>
          </a:p>
          <a:p>
            <a:pPr eaLnBrk="1" hangingPunct="1">
              <a:spcBef>
                <a:spcPct val="0"/>
              </a:spcBef>
            </a:pPr>
            <a:endParaRPr lang="en-US" smtClean="0"/>
          </a:p>
          <a:p>
            <a:pPr eaLnBrk="1" hangingPunct="1">
              <a:spcBef>
                <a:spcPct val="0"/>
              </a:spcBef>
            </a:pPr>
            <a:r>
              <a:rPr lang="en-US" smtClean="0"/>
              <a:t>One other note (last bullet):  In the past, we’ve generally just referenced conservation plans etc.  That creates a missed opportunity to sort out potential conflicts with BLM allocations at the RMP level.  Let’s look at an example.</a:t>
            </a:r>
          </a:p>
        </p:txBody>
      </p:sp>
      <p:sp>
        <p:nvSpPr>
          <p:cNvPr id="48133"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0F05BDC1-1E3D-4B66-AFD4-D0A086CB6A0C}" type="slidenum">
              <a:rPr lang="en-US" sz="1200" b="0">
                <a:latin typeface="Calibri" pitchFamily="34" charset="0"/>
              </a:rPr>
              <a:pPr algn="r"/>
              <a:t>17</a:t>
            </a:fld>
            <a:endParaRPr lang="en-US" sz="1200" b="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F4A4547-FABD-4B54-A913-3F697C2A5C38}" type="slidenum">
              <a:rPr lang="en-US" smtClean="0"/>
              <a:pPr/>
              <a:t>18</a:t>
            </a:fld>
            <a:endParaRPr lang="en-US" smtClean="0"/>
          </a:p>
        </p:txBody>
      </p:sp>
      <p:sp>
        <p:nvSpPr>
          <p:cNvPr id="49155" name="Slide Image Placeholder 1"/>
          <p:cNvSpPr>
            <a:spLocks noGrp="1" noRot="1" noChangeAspect="1" noTextEdit="1"/>
          </p:cNvSpPr>
          <p:nvPr>
            <p:ph type="sldImg"/>
          </p:nvPr>
        </p:nvSpPr>
        <p:spPr>
          <a:xfrm>
            <a:off x="1177925" y="695325"/>
            <a:ext cx="4641850" cy="3481388"/>
          </a:xfrm>
          <a:ln/>
        </p:spPr>
      </p:sp>
      <p:sp>
        <p:nvSpPr>
          <p:cNvPr id="49156"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Common occurrence:  Jumping to restrictions without identifying what you’re trying to achieve.  Example:  In MT, one of our newer RMPs (1996) was outdated by the time the National Fire Plan came out in early 2000 because they’d included a restriction that was based on percent slope—i.e., no timber harvest on X percent slope.  Their objective was to reduce the potential for erosion on certain soils, but because they included a strict restriction, they had to amend their plan to do fuels treatments.  Had they written a DFC for soils instead, they could have determined at the project scale whether a particular treatment would result in that DFC being compromised.</a:t>
            </a:r>
          </a:p>
          <a:p>
            <a:pPr eaLnBrk="1" hangingPunct="1">
              <a:spcBef>
                <a:spcPct val="0"/>
              </a:spcBef>
            </a:pPr>
            <a:r>
              <a:rPr lang="en-US" smtClean="0"/>
              <a:t>Objectives have been cited in the Adaptive Management references as one of the most critical pieces to developing an adaptive management strategy. </a:t>
            </a:r>
          </a:p>
          <a:p>
            <a:pPr eaLnBrk="1" hangingPunct="1">
              <a:spcBef>
                <a:spcPct val="0"/>
              </a:spcBef>
            </a:pPr>
            <a:endParaRPr lang="en-US" smtClean="0"/>
          </a:p>
          <a:p>
            <a:pPr eaLnBrk="1" hangingPunct="1">
              <a:spcBef>
                <a:spcPct val="0"/>
              </a:spcBef>
            </a:pPr>
            <a:r>
              <a:rPr lang="en-US" smtClean="0"/>
              <a:t>Objectives will be so important for us because otherwise we are left with a “trust us” approach to Adaptive Mgmt.</a:t>
            </a:r>
          </a:p>
        </p:txBody>
      </p:sp>
      <p:sp>
        <p:nvSpPr>
          <p:cNvPr id="49157"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1465EDF4-560E-4427-AA14-585F492AE74F}" type="slidenum">
              <a:rPr lang="en-US" sz="1200" b="0">
                <a:latin typeface="Calibri" pitchFamily="34" charset="0"/>
              </a:rPr>
              <a:pPr algn="r"/>
              <a:t>18</a:t>
            </a:fld>
            <a:endParaRPr lang="en-US" sz="1200" b="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1541AE1-BFA2-486D-926C-2B8A931800B2}" type="slidenum">
              <a:rPr lang="en-US" smtClean="0"/>
              <a:pPr/>
              <a:t>19</a:t>
            </a:fld>
            <a:endParaRPr lang="en-US" smtClean="0"/>
          </a:p>
        </p:txBody>
      </p:sp>
      <p:sp>
        <p:nvSpPr>
          <p:cNvPr id="50179" name="Rectangle 2"/>
          <p:cNvSpPr>
            <a:spLocks noRot="1" noChangeArrowheads="1" noTextEdit="1"/>
          </p:cNvSpPr>
          <p:nvPr>
            <p:ph type="sldImg"/>
          </p:nvPr>
        </p:nvSpPr>
        <p:spPr>
          <a:xfrm>
            <a:off x="1177925" y="695325"/>
            <a:ext cx="4641850" cy="3481388"/>
          </a:xfrm>
          <a:ln/>
        </p:spPr>
      </p:sp>
      <p:sp>
        <p:nvSpPr>
          <p:cNvPr id="50180"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E3F1E37-FD31-40C8-ADA1-10E3761AB796}" type="slidenum">
              <a:rPr lang="en-US" smtClean="0"/>
              <a:pPr/>
              <a:t>2</a:t>
            </a:fld>
            <a:endParaRPr lang="en-US" smtClean="0"/>
          </a:p>
        </p:txBody>
      </p:sp>
      <p:sp>
        <p:nvSpPr>
          <p:cNvPr id="32771" name="Rectangle 2"/>
          <p:cNvSpPr>
            <a:spLocks noRot="1" noChangeArrowheads="1" noTextEdit="1"/>
          </p:cNvSpPr>
          <p:nvPr>
            <p:ph type="sldImg"/>
          </p:nvPr>
        </p:nvSpPr>
        <p:spPr>
          <a:xfrm>
            <a:off x="1177925" y="695325"/>
            <a:ext cx="4641850" cy="3481388"/>
          </a:xfrm>
          <a:ln/>
        </p:spPr>
      </p:sp>
      <p:sp>
        <p:nvSpPr>
          <p:cNvPr id="32772"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FBD3816-9EB4-4AC7-966A-51ED6E44D909}" type="slidenum">
              <a:rPr lang="en-US" smtClean="0"/>
              <a:pPr/>
              <a:t>20</a:t>
            </a:fld>
            <a:endParaRPr lang="en-US" smtClean="0"/>
          </a:p>
        </p:txBody>
      </p:sp>
      <p:sp>
        <p:nvSpPr>
          <p:cNvPr id="51203" name="Slide Image Placeholder 1"/>
          <p:cNvSpPr>
            <a:spLocks noGrp="1" noRot="1" noChangeAspect="1" noTextEdit="1"/>
          </p:cNvSpPr>
          <p:nvPr>
            <p:ph type="sldImg"/>
          </p:nvPr>
        </p:nvSpPr>
        <p:spPr>
          <a:xfrm>
            <a:off x="1177925" y="695325"/>
            <a:ext cx="4641850" cy="3481388"/>
          </a:xfrm>
          <a:ln/>
        </p:spPr>
      </p:sp>
      <p:sp>
        <p:nvSpPr>
          <p:cNvPr id="51204"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This is where everyone always wants to go.  It’s easier to define the “how” (restrictions) than to express the “what” (desired outcomes).</a:t>
            </a:r>
          </a:p>
        </p:txBody>
      </p:sp>
      <p:sp>
        <p:nvSpPr>
          <p:cNvPr id="51205"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877B3168-50B5-4EE1-9263-C2FD32985C2A}" type="slidenum">
              <a:rPr lang="en-US" sz="1200" b="0">
                <a:latin typeface="Calibri" pitchFamily="34" charset="0"/>
              </a:rPr>
              <a:pPr algn="r"/>
              <a:t>20</a:t>
            </a:fld>
            <a:endParaRPr lang="en-US" sz="1200" b="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9BD845F-264F-4DDB-BC00-B7149D3C77E6}" type="slidenum">
              <a:rPr lang="en-US" smtClean="0"/>
              <a:pPr/>
              <a:t>21</a:t>
            </a:fld>
            <a:endParaRPr lang="en-US" smtClean="0"/>
          </a:p>
        </p:txBody>
      </p:sp>
      <p:sp>
        <p:nvSpPr>
          <p:cNvPr id="52227" name="Rectangle 2"/>
          <p:cNvSpPr>
            <a:spLocks noRot="1" noChangeArrowheads="1" noTextEdit="1"/>
          </p:cNvSpPr>
          <p:nvPr>
            <p:ph type="sldImg"/>
          </p:nvPr>
        </p:nvSpPr>
        <p:spPr>
          <a:xfrm>
            <a:off x="1177925" y="695325"/>
            <a:ext cx="4641850" cy="3481388"/>
          </a:xfrm>
          <a:ln/>
        </p:spPr>
      </p:sp>
      <p:sp>
        <p:nvSpPr>
          <p:cNvPr id="52228"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47DD6E2-B6C8-41E8-AEB5-E89E1D223B78}" type="slidenum">
              <a:rPr lang="en-US" smtClean="0"/>
              <a:pPr/>
              <a:t>22</a:t>
            </a:fld>
            <a:endParaRPr lang="en-US" smtClean="0"/>
          </a:p>
        </p:txBody>
      </p:sp>
      <p:sp>
        <p:nvSpPr>
          <p:cNvPr id="53251" name="Rectangle 2"/>
          <p:cNvSpPr>
            <a:spLocks noRot="1" noChangeArrowheads="1" noTextEdit="1"/>
          </p:cNvSpPr>
          <p:nvPr>
            <p:ph type="sldImg"/>
          </p:nvPr>
        </p:nvSpPr>
        <p:spPr>
          <a:xfrm>
            <a:off x="1177925" y="695325"/>
            <a:ext cx="4641850" cy="3481388"/>
          </a:xfrm>
          <a:ln/>
        </p:spPr>
      </p:sp>
      <p:sp>
        <p:nvSpPr>
          <p:cNvPr id="53252"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50A2CDE-9794-414F-933A-07E908E63562}" type="slidenum">
              <a:rPr lang="en-US" smtClean="0"/>
              <a:pPr/>
              <a:t>23</a:t>
            </a:fld>
            <a:endParaRPr lang="en-US" smtClean="0"/>
          </a:p>
        </p:txBody>
      </p:sp>
      <p:sp>
        <p:nvSpPr>
          <p:cNvPr id="54275" name="Rectangle 2"/>
          <p:cNvSpPr>
            <a:spLocks noRot="1" noChangeArrowheads="1" noTextEdit="1"/>
          </p:cNvSpPr>
          <p:nvPr>
            <p:ph type="sldImg"/>
          </p:nvPr>
        </p:nvSpPr>
        <p:spPr>
          <a:xfrm>
            <a:off x="1177925" y="695325"/>
            <a:ext cx="4641850" cy="3481388"/>
          </a:xfrm>
          <a:ln/>
        </p:spPr>
      </p:sp>
      <p:sp>
        <p:nvSpPr>
          <p:cNvPr id="54276"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56F7E2A-FDB0-4E93-9F97-F63689088155}" type="slidenum">
              <a:rPr lang="en-US" smtClean="0"/>
              <a:pPr/>
              <a:t>24</a:t>
            </a:fld>
            <a:endParaRPr lang="en-US" smtClean="0"/>
          </a:p>
        </p:txBody>
      </p:sp>
      <p:sp>
        <p:nvSpPr>
          <p:cNvPr id="55299" name="Rectangle 7"/>
          <p:cNvSpPr txBox="1">
            <a:spLocks noGrp="1" noChangeArrowheads="1"/>
          </p:cNvSpPr>
          <p:nvPr/>
        </p:nvSpPr>
        <p:spPr bwMode="auto">
          <a:xfrm>
            <a:off x="3963480" y="8817224"/>
            <a:ext cx="3032651" cy="464840"/>
          </a:xfrm>
          <a:prstGeom prst="rect">
            <a:avLst/>
          </a:prstGeom>
          <a:noFill/>
          <a:ln w="9525">
            <a:noFill/>
            <a:miter lim="800000"/>
            <a:headEnd/>
            <a:tailEnd/>
          </a:ln>
        </p:spPr>
        <p:txBody>
          <a:bodyPr anchor="b"/>
          <a:lstStyle/>
          <a:p>
            <a:pPr algn="r"/>
            <a:fld id="{984339C6-0F52-408F-ADA9-55D4EA95C425}" type="slidenum">
              <a:rPr lang="en-US" sz="1200" b="0"/>
              <a:pPr algn="r"/>
              <a:t>24</a:t>
            </a:fld>
            <a:endParaRPr lang="en-US" sz="1200" b="0"/>
          </a:p>
        </p:txBody>
      </p:sp>
      <p:sp>
        <p:nvSpPr>
          <p:cNvPr id="55300" name="Rectangle 2"/>
          <p:cNvSpPr>
            <a:spLocks noRot="1" noChangeArrowheads="1" noTextEdit="1"/>
          </p:cNvSpPr>
          <p:nvPr>
            <p:ph type="sldImg"/>
          </p:nvPr>
        </p:nvSpPr>
        <p:spPr>
          <a:xfrm>
            <a:off x="1177925" y="695325"/>
            <a:ext cx="4641850" cy="3481388"/>
          </a:xfrm>
          <a:ln/>
        </p:spPr>
      </p:sp>
      <p:sp>
        <p:nvSpPr>
          <p:cNvPr id="55301" name="Rectangle 3"/>
          <p:cNvSpPr>
            <a:spLocks noGrp="1" noChangeArrowheads="1"/>
          </p:cNvSpPr>
          <p:nvPr>
            <p:ph type="body" idx="1"/>
          </p:nvPr>
        </p:nvSpPr>
        <p:spPr>
          <a:xfrm>
            <a:off x="700084" y="4409430"/>
            <a:ext cx="5597532" cy="4178648"/>
          </a:xfrm>
          <a:noFill/>
          <a:ln/>
        </p:spPr>
        <p:txBody>
          <a:bodyPr lIns="91440" tIns="45720" rIns="91440" bIns="45720"/>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8793D34-896F-4D14-A3C6-C6F1A040AC58}" type="slidenum">
              <a:rPr lang="en-US" smtClean="0"/>
              <a:pPr/>
              <a:t>25</a:t>
            </a:fld>
            <a:endParaRPr lang="en-US" smtClean="0"/>
          </a:p>
        </p:txBody>
      </p:sp>
      <p:sp>
        <p:nvSpPr>
          <p:cNvPr id="56323" name="Rectangle 7"/>
          <p:cNvSpPr txBox="1">
            <a:spLocks noGrp="1" noChangeArrowheads="1"/>
          </p:cNvSpPr>
          <p:nvPr/>
        </p:nvSpPr>
        <p:spPr bwMode="auto">
          <a:xfrm>
            <a:off x="3963480" y="8817224"/>
            <a:ext cx="3032651" cy="464840"/>
          </a:xfrm>
          <a:prstGeom prst="rect">
            <a:avLst/>
          </a:prstGeom>
          <a:noFill/>
          <a:ln w="9525">
            <a:noFill/>
            <a:miter lim="800000"/>
            <a:headEnd/>
            <a:tailEnd/>
          </a:ln>
        </p:spPr>
        <p:txBody>
          <a:bodyPr anchor="b"/>
          <a:lstStyle/>
          <a:p>
            <a:pPr algn="r"/>
            <a:fld id="{25DF9D77-D9E9-4703-A58E-EE9EA7982B7B}" type="slidenum">
              <a:rPr lang="en-US" sz="1200" b="0"/>
              <a:pPr algn="r"/>
              <a:t>25</a:t>
            </a:fld>
            <a:endParaRPr lang="en-US" sz="1200" b="0"/>
          </a:p>
        </p:txBody>
      </p:sp>
      <p:sp>
        <p:nvSpPr>
          <p:cNvPr id="56324" name="Rectangle 2"/>
          <p:cNvSpPr>
            <a:spLocks noRot="1" noChangeArrowheads="1" noTextEdit="1"/>
          </p:cNvSpPr>
          <p:nvPr>
            <p:ph type="sldImg"/>
          </p:nvPr>
        </p:nvSpPr>
        <p:spPr>
          <a:xfrm>
            <a:off x="1177925" y="695325"/>
            <a:ext cx="4641850" cy="3481388"/>
          </a:xfrm>
          <a:ln/>
        </p:spPr>
      </p:sp>
      <p:sp>
        <p:nvSpPr>
          <p:cNvPr id="56325" name="Rectangle 3"/>
          <p:cNvSpPr>
            <a:spLocks noGrp="1" noChangeArrowheads="1"/>
          </p:cNvSpPr>
          <p:nvPr>
            <p:ph type="body" idx="1"/>
          </p:nvPr>
        </p:nvSpPr>
        <p:spPr>
          <a:xfrm>
            <a:off x="700084" y="4409430"/>
            <a:ext cx="5597532" cy="4178648"/>
          </a:xfrm>
          <a:noFill/>
          <a:ln/>
        </p:spPr>
        <p:txBody>
          <a:bodyPr lIns="91440" tIns="45720" rIns="91440" bIns="45720"/>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7245A84-0979-440F-A477-84FD0FF079BF}" type="slidenum">
              <a:rPr lang="en-US" smtClean="0"/>
              <a:pPr/>
              <a:t>26</a:t>
            </a:fld>
            <a:endParaRPr lang="en-US" smtClean="0"/>
          </a:p>
        </p:txBody>
      </p:sp>
      <p:sp>
        <p:nvSpPr>
          <p:cNvPr id="57347" name="Rectangle 2"/>
          <p:cNvSpPr>
            <a:spLocks noRot="1" noChangeArrowheads="1" noTextEdit="1"/>
          </p:cNvSpPr>
          <p:nvPr>
            <p:ph type="sldImg"/>
          </p:nvPr>
        </p:nvSpPr>
        <p:spPr>
          <a:xfrm>
            <a:off x="1177925" y="695325"/>
            <a:ext cx="4641850" cy="3481388"/>
          </a:xfrm>
          <a:ln/>
        </p:spPr>
      </p:sp>
      <p:sp>
        <p:nvSpPr>
          <p:cNvPr id="57348" name="Rectangle 3"/>
          <p:cNvSpPr>
            <a:spLocks noGrp="1" noChangeArrowheads="1"/>
          </p:cNvSpPr>
          <p:nvPr>
            <p:ph type="body" idx="1"/>
          </p:nvPr>
        </p:nvSpPr>
        <p:spPr>
          <a:xfrm>
            <a:off x="700084" y="4409430"/>
            <a:ext cx="5597532" cy="4178648"/>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D5737BE-B3C9-4DCD-BC73-A2F2C169C1F7}" type="slidenum">
              <a:rPr lang="en-US" smtClean="0"/>
              <a:pPr/>
              <a:t>27</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8FA4527-BC05-4DF0-BBFF-4F4FC2EFC08B}" type="slidenum">
              <a:rPr lang="en-US" smtClean="0"/>
              <a:pPr/>
              <a:t>3</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20BB652-1920-4B73-AFBE-13FD936A9D21}" type="slidenum">
              <a:rPr lang="en-US" smtClean="0"/>
              <a:pPr/>
              <a:t>4</a:t>
            </a:fld>
            <a:endParaRPr lang="en-US" smtClean="0"/>
          </a:p>
        </p:txBody>
      </p:sp>
      <p:sp>
        <p:nvSpPr>
          <p:cNvPr id="34819" name="Rectangle 7"/>
          <p:cNvSpPr txBox="1">
            <a:spLocks noGrp="1" noChangeArrowheads="1"/>
          </p:cNvSpPr>
          <p:nvPr/>
        </p:nvSpPr>
        <p:spPr bwMode="auto">
          <a:xfrm>
            <a:off x="3963480" y="8817224"/>
            <a:ext cx="3032651" cy="464840"/>
          </a:xfrm>
          <a:prstGeom prst="rect">
            <a:avLst/>
          </a:prstGeom>
          <a:noFill/>
          <a:ln w="9525">
            <a:noFill/>
            <a:miter lim="800000"/>
            <a:headEnd/>
            <a:tailEnd/>
          </a:ln>
        </p:spPr>
        <p:txBody>
          <a:bodyPr lIns="91435" tIns="45718" rIns="91435" bIns="45718" anchor="b"/>
          <a:lstStyle/>
          <a:p>
            <a:pPr algn="r"/>
            <a:fld id="{244C0999-2572-43B1-8BC1-26C0B9B31083}" type="slidenum">
              <a:rPr lang="en-US" sz="1200" b="0"/>
              <a:pPr algn="r"/>
              <a:t>4</a:t>
            </a:fld>
            <a:endParaRPr lang="en-US" sz="1200" b="0"/>
          </a:p>
        </p:txBody>
      </p:sp>
      <p:sp>
        <p:nvSpPr>
          <p:cNvPr id="34820" name="Rectangle 2"/>
          <p:cNvSpPr>
            <a:spLocks noRot="1" noChangeArrowheads="1" noTextEdit="1"/>
          </p:cNvSpPr>
          <p:nvPr>
            <p:ph type="sldImg"/>
          </p:nvPr>
        </p:nvSpPr>
        <p:spPr>
          <a:ln/>
        </p:spPr>
      </p:sp>
      <p:sp>
        <p:nvSpPr>
          <p:cNvPr id="34821" name="Rectangle 3"/>
          <p:cNvSpPr>
            <a:spLocks noGrp="1" noChangeArrowheads="1"/>
          </p:cNvSpPr>
          <p:nvPr>
            <p:ph type="body" idx="1"/>
          </p:nvPr>
        </p:nvSpPr>
        <p:spPr>
          <a:noFill/>
          <a:ln/>
        </p:spPr>
        <p:txBody>
          <a:bodyPr lIns="91435" tIns="45718" rIns="91435" bIns="45718"/>
          <a:lstStyle/>
          <a:p>
            <a:pPr eaLnBrk="1" hangingPunct="1"/>
            <a:r>
              <a:rPr lang="en-US" smtClean="0"/>
              <a:t>PPSV is based on a systematic conservation planning approach with the description of species/vegetation health at the core; the description of the current condition of species/vegetation health is then used to assess impacts to those species/vegetation and determine appropriate management actions to either maintain or improve the health of species and vegetation.  Finally, the information gathered and analyzed then forms the foundation of the monitoring plan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7375998-71FE-4F5B-A711-FE8611962E71}" type="slidenum">
              <a:rPr lang="en-US" smtClean="0"/>
              <a:pPr/>
              <a:t>5</a:t>
            </a:fld>
            <a:endParaRPr lang="en-US" smtClean="0"/>
          </a:p>
        </p:txBody>
      </p:sp>
      <p:sp>
        <p:nvSpPr>
          <p:cNvPr id="35843" name="Slide Image Placeholder 1"/>
          <p:cNvSpPr>
            <a:spLocks noGrp="1" noRot="1" noChangeAspect="1" noTextEdit="1"/>
          </p:cNvSpPr>
          <p:nvPr>
            <p:ph type="sldImg"/>
          </p:nvPr>
        </p:nvSpPr>
        <p:spPr>
          <a:xfrm>
            <a:off x="1177925" y="695325"/>
            <a:ext cx="4641850" cy="3481388"/>
          </a:xfrm>
          <a:ln/>
        </p:spPr>
      </p:sp>
      <p:sp>
        <p:nvSpPr>
          <p:cNvPr id="35844"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What we’ll do in this session is explain how you take existing information, and use it to develop the resource management decisions that will ultimately become part of your RMP alternatives.</a:t>
            </a:r>
          </a:p>
        </p:txBody>
      </p:sp>
      <p:sp>
        <p:nvSpPr>
          <p:cNvPr id="35845"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8CB35CD9-F60D-4444-904A-B2C93FFE62AC}" type="slidenum">
              <a:rPr lang="en-US" sz="1200" b="0">
                <a:latin typeface="Calibri" pitchFamily="34" charset="0"/>
              </a:rPr>
              <a:pPr algn="r"/>
              <a:t>5</a:t>
            </a:fld>
            <a:endParaRPr lang="en-US" sz="1200" b="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9F1146-F5BE-4845-89D5-18BFD8953077}" type="slidenum">
              <a:rPr lang="en-US" smtClean="0"/>
              <a:pPr/>
              <a:t>6</a:t>
            </a:fld>
            <a:endParaRPr lang="en-US" smtClean="0"/>
          </a:p>
        </p:txBody>
      </p:sp>
      <p:sp>
        <p:nvSpPr>
          <p:cNvPr id="36867" name="Slide Image Placeholder 1"/>
          <p:cNvSpPr>
            <a:spLocks noGrp="1" noRot="1" noChangeAspect="1" noTextEdit="1"/>
          </p:cNvSpPr>
          <p:nvPr>
            <p:ph type="sldImg"/>
          </p:nvPr>
        </p:nvSpPr>
        <p:spPr>
          <a:xfrm>
            <a:off x="1177925" y="695325"/>
            <a:ext cx="4641850" cy="3481388"/>
          </a:xfrm>
          <a:ln/>
        </p:spPr>
      </p:sp>
      <p:sp>
        <p:nvSpPr>
          <p:cNvPr id="36868"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Identify when they’re moving into this…</a:t>
            </a:r>
          </a:p>
          <a:p>
            <a:pPr eaLnBrk="1" hangingPunct="1">
              <a:spcBef>
                <a:spcPct val="0"/>
              </a:spcBef>
            </a:pPr>
            <a:r>
              <a:rPr lang="en-US" smtClean="0"/>
              <a:t>Why are objectives considered part of management strategies?</a:t>
            </a:r>
          </a:p>
          <a:p>
            <a:pPr eaLnBrk="1" hangingPunct="1">
              <a:spcBef>
                <a:spcPct val="0"/>
              </a:spcBef>
            </a:pPr>
            <a:r>
              <a:rPr lang="en-US" smtClean="0"/>
              <a:t>People often refer to alternative development as a process of “sorting” management actions into compatible frameworks.  If you wait until the Alternative Development stage to organize your thoughts, you’ll be behind.  The process of coming up with new and existing management elements should be an iterative, ongoing process that starts in the AMS stage and continues through Alt Development.</a:t>
            </a:r>
          </a:p>
          <a:p>
            <a:pPr eaLnBrk="1" hangingPunct="1">
              <a:spcBef>
                <a:spcPct val="0"/>
              </a:spcBef>
            </a:pPr>
            <a:r>
              <a:rPr lang="en-US" smtClean="0"/>
              <a:t>Management Strategies = building blocks for RMP alternatives.  Our objective during this session is to help you prepare for ID team involvement, not to shortcut it.  That’s part of the reason we call it something different.  We want to help you discover how to develop actions and objectives to go into alternatives, but the process of building those necessarily has to be completed in an ID setting.</a:t>
            </a:r>
          </a:p>
          <a:p>
            <a:pPr eaLnBrk="1" hangingPunct="1">
              <a:spcBef>
                <a:spcPct val="0"/>
              </a:spcBef>
            </a:pPr>
            <a:r>
              <a:rPr lang="en-US" smtClean="0"/>
              <a:t>Alternatives- include No Action, all action including preferred</a:t>
            </a:r>
          </a:p>
          <a:p>
            <a:pPr eaLnBrk="1" hangingPunct="1">
              <a:spcBef>
                <a:spcPct val="0"/>
              </a:spcBef>
            </a:pPr>
            <a:r>
              <a:rPr lang="en-US" smtClean="0"/>
              <a:t>First content is based on our land use planning handbook, not this process</a:t>
            </a:r>
          </a:p>
          <a:p>
            <a:pPr eaLnBrk="1" hangingPunct="1">
              <a:spcBef>
                <a:spcPct val="0"/>
              </a:spcBef>
            </a:pPr>
            <a:endParaRPr lang="en-US" smtClean="0"/>
          </a:p>
        </p:txBody>
      </p:sp>
      <p:sp>
        <p:nvSpPr>
          <p:cNvPr id="36869"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10035DB7-136B-4771-9DDB-E03683315126}" type="slidenum">
              <a:rPr lang="en-US" sz="1200" b="0">
                <a:latin typeface="Calibri" pitchFamily="34" charset="0"/>
              </a:rPr>
              <a:pPr algn="r"/>
              <a:t>6</a:t>
            </a:fld>
            <a:endParaRPr lang="en-US" sz="1200" b="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D7FD124-4E5A-49D7-9A8A-AF14B1DA6CC4}" type="slidenum">
              <a:rPr lang="en-US" smtClean="0"/>
              <a:pPr/>
              <a:t>7</a:t>
            </a:fld>
            <a:endParaRPr lang="en-US" smtClean="0"/>
          </a:p>
        </p:txBody>
      </p:sp>
      <p:sp>
        <p:nvSpPr>
          <p:cNvPr id="37891" name="Slide Image Placeholder 1"/>
          <p:cNvSpPr>
            <a:spLocks noGrp="1" noRot="1" noChangeAspect="1" noTextEdit="1"/>
          </p:cNvSpPr>
          <p:nvPr>
            <p:ph type="sldImg"/>
          </p:nvPr>
        </p:nvSpPr>
        <p:spPr>
          <a:xfrm>
            <a:off x="1177925" y="695325"/>
            <a:ext cx="4641850" cy="3481388"/>
          </a:xfrm>
          <a:ln/>
        </p:spPr>
      </p:sp>
      <p:sp>
        <p:nvSpPr>
          <p:cNvPr id="37892"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Will apply both to the preliminary measures you come up with, and the complete RMP alternatives</a:t>
            </a:r>
          </a:p>
          <a:p>
            <a:pPr eaLnBrk="1" hangingPunct="1">
              <a:spcBef>
                <a:spcPct val="0"/>
              </a:spcBef>
            </a:pPr>
            <a:r>
              <a:rPr lang="en-US" smtClean="0"/>
              <a:t>	Example:  Dillon had fewer ACECs in the most conservation-oriented alternative and the most in the most developed alternative</a:t>
            </a:r>
          </a:p>
        </p:txBody>
      </p:sp>
      <p:sp>
        <p:nvSpPr>
          <p:cNvPr id="37893"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7C51ACC6-1393-4EF4-B5E9-7E33BDE0B337}" type="slidenum">
              <a:rPr lang="en-US" sz="1200" b="0">
                <a:latin typeface="Calibri" pitchFamily="34" charset="0"/>
              </a:rPr>
              <a:pPr algn="r"/>
              <a:t>7</a:t>
            </a:fld>
            <a:endParaRPr lang="en-US" sz="1200" b="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F2083B9-E9AA-4CB1-93A6-814518C58DEC}" type="slidenum">
              <a:rPr lang="en-US" smtClean="0"/>
              <a:pPr/>
              <a:t>8</a:t>
            </a:fld>
            <a:endParaRPr lang="en-US" smtClean="0"/>
          </a:p>
        </p:txBody>
      </p:sp>
      <p:sp>
        <p:nvSpPr>
          <p:cNvPr id="38915" name="Slide Image Placeholder 1"/>
          <p:cNvSpPr>
            <a:spLocks noGrp="1" noRot="1" noChangeAspect="1" noTextEdit="1"/>
          </p:cNvSpPr>
          <p:nvPr>
            <p:ph type="sldImg"/>
          </p:nvPr>
        </p:nvSpPr>
        <p:spPr>
          <a:xfrm>
            <a:off x="1177925" y="695325"/>
            <a:ext cx="4641850" cy="3481388"/>
          </a:xfrm>
          <a:ln/>
        </p:spPr>
      </p:sp>
      <p:sp>
        <p:nvSpPr>
          <p:cNvPr id="38916" name="Notes Placeholder 2"/>
          <p:cNvSpPr>
            <a:spLocks noGrp="1"/>
          </p:cNvSpPr>
          <p:nvPr>
            <p:ph type="body" idx="1"/>
          </p:nvPr>
        </p:nvSpPr>
        <p:spPr>
          <a:xfrm>
            <a:off x="700084" y="4409430"/>
            <a:ext cx="5597532" cy="4178648"/>
          </a:xfrm>
          <a:noFill/>
          <a:ln/>
        </p:spPr>
        <p:txBody>
          <a:bodyPr lIns="91440" tIns="45720" rIns="91440" bIns="45720"/>
          <a:lstStyle/>
          <a:p>
            <a:pPr eaLnBrk="1" hangingPunct="1">
              <a:spcBef>
                <a:spcPct val="0"/>
              </a:spcBef>
            </a:pPr>
            <a:r>
              <a:rPr lang="en-US" smtClean="0"/>
              <a:t>This results in an intermediary step between the AMS and alt development.</a:t>
            </a:r>
          </a:p>
          <a:p>
            <a:pPr eaLnBrk="1" hangingPunct="1">
              <a:spcBef>
                <a:spcPct val="0"/>
              </a:spcBef>
            </a:pPr>
            <a:endParaRPr lang="en-US" smtClean="0"/>
          </a:p>
          <a:p>
            <a:pPr eaLnBrk="1" hangingPunct="1">
              <a:spcBef>
                <a:spcPct val="0"/>
              </a:spcBef>
            </a:pPr>
            <a:r>
              <a:rPr lang="en-US" smtClean="0"/>
              <a:t>The ability to break down work and identify intervening deadlines is key to successful land use planning.</a:t>
            </a:r>
          </a:p>
        </p:txBody>
      </p:sp>
      <p:sp>
        <p:nvSpPr>
          <p:cNvPr id="38917" name="Slide Number Placeholder 3"/>
          <p:cNvSpPr txBox="1">
            <a:spLocks noGrp="1"/>
          </p:cNvSpPr>
          <p:nvPr/>
        </p:nvSpPr>
        <p:spPr bwMode="auto">
          <a:xfrm>
            <a:off x="3963480" y="8817224"/>
            <a:ext cx="3032651" cy="464840"/>
          </a:xfrm>
          <a:prstGeom prst="rect">
            <a:avLst/>
          </a:prstGeom>
          <a:noFill/>
          <a:ln w="9525">
            <a:noFill/>
            <a:miter lim="800000"/>
            <a:headEnd/>
            <a:tailEnd/>
          </a:ln>
        </p:spPr>
        <p:txBody>
          <a:bodyPr anchor="b"/>
          <a:lstStyle/>
          <a:p>
            <a:pPr algn="r"/>
            <a:fld id="{E2655A46-237E-494E-B095-35557D4042FD}" type="slidenum">
              <a:rPr lang="en-US" sz="1200" b="0">
                <a:latin typeface="Calibri" pitchFamily="34" charset="0"/>
              </a:rPr>
              <a:pPr algn="r"/>
              <a:t>8</a:t>
            </a:fld>
            <a:endParaRPr lang="en-US" sz="1200" b="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01774A2-600F-4B93-BB68-3360337CDCBB}" type="slidenum">
              <a:rPr lang="en-US" smtClean="0"/>
              <a:pPr/>
              <a:t>9</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7162800" y="6610350"/>
            <a:ext cx="2895600" cy="476250"/>
          </a:xfrm>
        </p:spPr>
        <p:txBody>
          <a:bodyPr/>
          <a:lstStyle>
            <a:lvl1pPr>
              <a:defRPr sz="900"/>
            </a:lvl1pPr>
          </a:lstStyle>
          <a:p>
            <a:pPr>
              <a:defRPr/>
            </a:pPr>
            <a:endParaRPr lang="en-US"/>
          </a:p>
        </p:txBody>
      </p:sp>
      <p:sp>
        <p:nvSpPr>
          <p:cNvPr id="6" name="Rectangle 6"/>
          <p:cNvSpPr>
            <a:spLocks noGrp="1" noChangeArrowheads="1"/>
          </p:cNvSpPr>
          <p:nvPr>
            <p:ph type="sldNum" sz="quarter" idx="12"/>
          </p:nvPr>
        </p:nvSpPr>
        <p:spPr bwMode="auto">
          <a:xfrm>
            <a:off x="5715000" y="6245225"/>
            <a:ext cx="2971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vl1pPr>
          </a:lstStyle>
          <a:p>
            <a:pPr>
              <a:defRPr/>
            </a:pPr>
            <a:fld id="{5BEAE9A2-213A-48F4-83E1-3769A3B3A192}"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r>
              <a:rPr lang="en-US" sz="1400" b="0"/>
              <a:t>March 11, 2010</a:t>
            </a:r>
          </a:p>
        </p:txBody>
      </p:sp>
      <p:sp>
        <p:nvSpPr>
          <p:cNvPr id="4099" name="Rectangle 2"/>
          <p:cNvSpPr>
            <a:spLocks noGrp="1" noChangeArrowheads="1"/>
          </p:cNvSpPr>
          <p:nvPr>
            <p:ph type="title" idx="4294967295"/>
          </p:nvPr>
        </p:nvSpPr>
        <p:spPr>
          <a:xfrm>
            <a:off x="457200" y="1295400"/>
            <a:ext cx="8305800" cy="1143000"/>
          </a:xfrm>
        </p:spPr>
        <p:txBody>
          <a:bodyPr/>
          <a:lstStyle/>
          <a:p>
            <a:pPr eaLnBrk="1" hangingPunct="1"/>
            <a:r>
              <a:rPr lang="en-US" sz="4000" smtClean="0">
                <a:solidFill>
                  <a:srgbClr val="008000"/>
                </a:solidFill>
              </a:rPr>
              <a:t>Planning for Priority Species and Vegetation: Strategy Development</a:t>
            </a:r>
          </a:p>
        </p:txBody>
      </p:sp>
      <p:sp>
        <p:nvSpPr>
          <p:cNvPr id="4100" name="Text Box 3"/>
          <p:cNvSpPr txBox="1">
            <a:spLocks noChangeArrowheads="1"/>
          </p:cNvSpPr>
          <p:nvPr/>
        </p:nvSpPr>
        <p:spPr bwMode="auto">
          <a:xfrm>
            <a:off x="457200" y="4343400"/>
            <a:ext cx="8382000" cy="1801813"/>
          </a:xfrm>
          <a:prstGeom prst="rect">
            <a:avLst/>
          </a:prstGeom>
          <a:noFill/>
          <a:ln w="9525">
            <a:noFill/>
            <a:miter lim="800000"/>
            <a:headEnd/>
            <a:tailEnd/>
          </a:ln>
        </p:spPr>
        <p:txBody>
          <a:bodyPr>
            <a:spAutoFit/>
          </a:bodyPr>
          <a:lstStyle/>
          <a:p>
            <a:pPr algn="ctr">
              <a:spcBef>
                <a:spcPct val="50000"/>
              </a:spcBef>
            </a:pPr>
            <a:r>
              <a:rPr lang="en-US" sz="2800" i="1">
                <a:solidFill>
                  <a:srgbClr val="000066"/>
                </a:solidFill>
                <a:latin typeface="Comic Sans MS" pitchFamily="66" charset="0"/>
              </a:rPr>
              <a:t>A Systematic Framework to </a:t>
            </a:r>
          </a:p>
          <a:p>
            <a:pPr algn="ctr">
              <a:spcBef>
                <a:spcPct val="50000"/>
              </a:spcBef>
            </a:pPr>
            <a:r>
              <a:rPr lang="en-US" sz="2800" i="1">
                <a:solidFill>
                  <a:srgbClr val="000066"/>
                </a:solidFill>
                <a:latin typeface="Comic Sans MS" pitchFamily="66" charset="0"/>
              </a:rPr>
              <a:t>Plan for Biological Resources</a:t>
            </a:r>
          </a:p>
          <a:p>
            <a:pPr algn="ctr">
              <a:spcBef>
                <a:spcPct val="50000"/>
              </a:spcBef>
            </a:pPr>
            <a:r>
              <a:rPr lang="en-US" sz="2800" i="1">
                <a:solidFill>
                  <a:srgbClr val="000066"/>
                </a:solidFill>
                <a:latin typeface="Comic Sans MS" pitchFamily="66" charset="0"/>
              </a:rPr>
              <a:t>In the BLM’s Land Use Planning Process</a:t>
            </a:r>
            <a:endParaRPr lang="en-US" sz="1000" i="1">
              <a:solidFill>
                <a:srgbClr val="000066"/>
              </a:solidFill>
              <a:latin typeface="Comic Sans MS" pitchFamily="66" charset="0"/>
            </a:endParaRPr>
          </a:p>
        </p:txBody>
      </p:sp>
      <p:pic>
        <p:nvPicPr>
          <p:cNvPr id="4101" name="Picture 11" descr="headPhoto_4"/>
          <p:cNvPicPr>
            <a:picLocks noChangeAspect="1" noChangeArrowheads="1"/>
          </p:cNvPicPr>
          <p:nvPr/>
        </p:nvPicPr>
        <p:blipFill>
          <a:blip r:embed="rId3"/>
          <a:srcRect/>
          <a:stretch>
            <a:fillRect/>
          </a:stretch>
        </p:blipFill>
        <p:spPr bwMode="auto">
          <a:xfrm>
            <a:off x="2266950" y="3076575"/>
            <a:ext cx="4610100" cy="704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533400" y="1676400"/>
            <a:ext cx="8077200" cy="0"/>
          </a:xfrm>
          <a:prstGeom prst="line">
            <a:avLst/>
          </a:prstGeom>
          <a:noFill/>
          <a:ln w="28575">
            <a:solidFill>
              <a:srgbClr val="0000FF"/>
            </a:solidFill>
            <a:round/>
            <a:headEnd/>
            <a:tailEnd/>
          </a:ln>
        </p:spPr>
        <p:txBody>
          <a:bodyPr/>
          <a:lstStyle/>
          <a:p>
            <a:endParaRPr lang="en-US"/>
          </a:p>
        </p:txBody>
      </p:sp>
      <p:sp>
        <p:nvSpPr>
          <p:cNvPr id="13315" name="Text Box 7"/>
          <p:cNvSpPr txBox="1">
            <a:spLocks noChangeArrowheads="1"/>
          </p:cNvSpPr>
          <p:nvPr/>
        </p:nvSpPr>
        <p:spPr bwMode="auto">
          <a:xfrm>
            <a:off x="1143000" y="1066800"/>
            <a:ext cx="6851650" cy="503238"/>
          </a:xfrm>
          <a:prstGeom prst="rect">
            <a:avLst/>
          </a:prstGeom>
          <a:noFill/>
          <a:ln w="9525" algn="ctr">
            <a:noFill/>
            <a:miter lim="800000"/>
            <a:headEnd/>
            <a:tailEnd/>
          </a:ln>
        </p:spPr>
        <p:txBody>
          <a:bodyPr wrap="none">
            <a:spAutoFit/>
          </a:bodyPr>
          <a:lstStyle/>
          <a:p>
            <a:r>
              <a:rPr lang="en-US" sz="2700"/>
              <a:t>Core Concepts – Management Strategies</a:t>
            </a:r>
          </a:p>
        </p:txBody>
      </p:sp>
      <p:sp>
        <p:nvSpPr>
          <p:cNvPr id="13316" name="Rectangle 13"/>
          <p:cNvSpPr>
            <a:spLocks noChangeArrowheads="1"/>
          </p:cNvSpPr>
          <p:nvPr/>
        </p:nvSpPr>
        <p:spPr bwMode="auto">
          <a:xfrm>
            <a:off x="838200" y="2362200"/>
            <a:ext cx="7924800" cy="3116263"/>
          </a:xfrm>
          <a:prstGeom prst="rect">
            <a:avLst/>
          </a:prstGeom>
          <a:noFill/>
          <a:ln w="9525">
            <a:noFill/>
            <a:miter lim="800000"/>
            <a:headEnd/>
            <a:tailEnd/>
          </a:ln>
        </p:spPr>
        <p:txBody>
          <a:bodyPr>
            <a:spAutoFit/>
          </a:bodyPr>
          <a:lstStyle/>
          <a:p>
            <a:pPr>
              <a:lnSpc>
                <a:spcPct val="110000"/>
              </a:lnSpc>
            </a:pPr>
            <a:r>
              <a:rPr lang="en-US" sz="3600" b="0">
                <a:latin typeface="Times New Roman" pitchFamily="18" charset="0"/>
              </a:rPr>
              <a:t>After identifying priority species and habitats, describing their health, and identifying factors affecting their health, opportunities to improve management begin emerge.</a:t>
            </a:r>
          </a:p>
        </p:txBody>
      </p:sp>
      <p:grpSp>
        <p:nvGrpSpPr>
          <p:cNvPr id="13317" name="Group 15"/>
          <p:cNvGrpSpPr>
            <a:grpSpLocks/>
          </p:cNvGrpSpPr>
          <p:nvPr/>
        </p:nvGrpSpPr>
        <p:grpSpPr bwMode="auto">
          <a:xfrm>
            <a:off x="-152400" y="-42863"/>
            <a:ext cx="9677400" cy="914401"/>
            <a:chOff x="-96" y="-27"/>
            <a:chExt cx="6096" cy="576"/>
          </a:xfrm>
        </p:grpSpPr>
        <p:sp>
          <p:nvSpPr>
            <p:cNvPr id="13318" name="Rectangle 1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3319" name="Text Box 1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3320" name="Picture 1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175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Management Strategies and Alternative Development</a:t>
            </a:r>
          </a:p>
        </p:txBody>
      </p:sp>
      <p:sp>
        <p:nvSpPr>
          <p:cNvPr id="14339" name="Content Placeholder 2"/>
          <p:cNvSpPr>
            <a:spLocks noGrp="1"/>
          </p:cNvSpPr>
          <p:nvPr>
            <p:ph idx="4294967295"/>
          </p:nvPr>
        </p:nvSpPr>
        <p:spPr>
          <a:xfrm>
            <a:off x="457200" y="2255838"/>
            <a:ext cx="8229600" cy="4525962"/>
          </a:xfrm>
        </p:spPr>
        <p:txBody>
          <a:bodyPr/>
          <a:lstStyle/>
          <a:p>
            <a:pPr marL="547688" indent="-411163" eaLnBrk="1" hangingPunct="1">
              <a:buFontTx/>
              <a:buNone/>
            </a:pPr>
            <a:r>
              <a:rPr lang="en-US" sz="2800" smtClean="0">
                <a:solidFill>
                  <a:srgbClr val="0033CC"/>
                </a:solidFill>
              </a:rPr>
              <a:t>Types of land use plan decisions (2 types):</a:t>
            </a:r>
            <a:r>
              <a:rPr lang="en-US" sz="2800" smtClean="0"/>
              <a:t>  </a:t>
            </a:r>
          </a:p>
          <a:p>
            <a:pPr marL="547688" indent="-411163" eaLnBrk="1" hangingPunct="1">
              <a:buFontTx/>
              <a:buNone/>
            </a:pPr>
            <a:r>
              <a:rPr lang="en-US" sz="2800" smtClean="0"/>
              <a:t>1)  Desired outcomes</a:t>
            </a:r>
          </a:p>
          <a:p>
            <a:pPr marL="971550" lvl="1" indent="-514350" eaLnBrk="1" hangingPunct="1"/>
            <a:r>
              <a:rPr lang="en-US" smtClean="0"/>
              <a:t>Goals</a:t>
            </a:r>
          </a:p>
          <a:p>
            <a:pPr marL="971550" lvl="1" indent="-514350" eaLnBrk="1" hangingPunct="1"/>
            <a:r>
              <a:rPr lang="en-US" smtClean="0"/>
              <a:t>Objective</a:t>
            </a:r>
          </a:p>
          <a:p>
            <a:pPr marL="547688" indent="-411163" eaLnBrk="1" hangingPunct="1">
              <a:buFontTx/>
              <a:buNone/>
            </a:pPr>
            <a:endParaRPr lang="en-US" sz="2800" smtClean="0"/>
          </a:p>
          <a:p>
            <a:pPr marL="547688" indent="-411163" eaLnBrk="1" hangingPunct="1">
              <a:buFontTx/>
              <a:buNone/>
            </a:pPr>
            <a:r>
              <a:rPr lang="en-US" sz="2800" smtClean="0"/>
              <a:t>2) Measures to Achieve Them </a:t>
            </a:r>
          </a:p>
          <a:p>
            <a:pPr marL="971550" lvl="1" indent="-514350" eaLnBrk="1" hangingPunct="1"/>
            <a:r>
              <a:rPr lang="en-US" smtClean="0"/>
              <a:t>Management Actions </a:t>
            </a:r>
          </a:p>
          <a:p>
            <a:pPr marL="971550" lvl="1" indent="-514350" eaLnBrk="1" hangingPunct="1"/>
            <a:r>
              <a:rPr lang="en-US" smtClean="0"/>
              <a:t>Constraints or restrictions on uses</a:t>
            </a:r>
          </a:p>
          <a:p>
            <a:pPr marL="1133475" lvl="2" eaLnBrk="1" hangingPunct="1"/>
            <a:endParaRPr lang="en-US" sz="2800" smtClean="0"/>
          </a:p>
        </p:txBody>
      </p:sp>
      <p:sp>
        <p:nvSpPr>
          <p:cNvPr id="14340" name="TextBox 3"/>
          <p:cNvSpPr txBox="1">
            <a:spLocks noChangeArrowheads="1"/>
          </p:cNvSpPr>
          <p:nvPr/>
        </p:nvSpPr>
        <p:spPr bwMode="auto">
          <a:xfrm>
            <a:off x="7010400" y="6477000"/>
            <a:ext cx="21336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14341" name="Group 5"/>
          <p:cNvGrpSpPr>
            <a:grpSpLocks/>
          </p:cNvGrpSpPr>
          <p:nvPr/>
        </p:nvGrpSpPr>
        <p:grpSpPr bwMode="auto">
          <a:xfrm>
            <a:off x="-152400" y="-42863"/>
            <a:ext cx="9677400" cy="914401"/>
            <a:chOff x="-96" y="-27"/>
            <a:chExt cx="6096" cy="576"/>
          </a:xfrm>
        </p:grpSpPr>
        <p:sp>
          <p:nvSpPr>
            <p:cNvPr id="14342"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4343"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4344"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651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Management Strategies and Alternative Development</a:t>
            </a:r>
          </a:p>
        </p:txBody>
      </p:sp>
      <p:sp>
        <p:nvSpPr>
          <p:cNvPr id="15363" name="Content Placeholder 2"/>
          <p:cNvSpPr>
            <a:spLocks noGrp="1"/>
          </p:cNvSpPr>
          <p:nvPr>
            <p:ph idx="4294967295"/>
          </p:nvPr>
        </p:nvSpPr>
        <p:spPr>
          <a:xfrm>
            <a:off x="457200" y="2103438"/>
            <a:ext cx="8229600" cy="4525962"/>
          </a:xfrm>
        </p:spPr>
        <p:txBody>
          <a:bodyPr/>
          <a:lstStyle/>
          <a:p>
            <a:pPr marL="547688" indent="-411163" eaLnBrk="1" hangingPunct="1">
              <a:buFontTx/>
              <a:buNone/>
            </a:pPr>
            <a:r>
              <a:rPr lang="en-US" sz="2400" smtClean="0">
                <a:solidFill>
                  <a:srgbClr val="0033CC"/>
                </a:solidFill>
              </a:rPr>
              <a:t>Hierarchical system:   Management actions + restrictions should achieve objectives, which should achieve goals.</a:t>
            </a:r>
          </a:p>
          <a:p>
            <a:pPr marL="547688" indent="-411163" eaLnBrk="1" hangingPunct="1"/>
            <a:endParaRPr lang="en-US" sz="2400" smtClean="0">
              <a:solidFill>
                <a:srgbClr val="0033CC"/>
              </a:solidFill>
            </a:endParaRPr>
          </a:p>
          <a:p>
            <a:pPr marL="547688" indent="-411163" eaLnBrk="1" hangingPunct="1"/>
            <a:r>
              <a:rPr lang="en-US" sz="2400" smtClean="0"/>
              <a:t>Goals</a:t>
            </a:r>
          </a:p>
          <a:p>
            <a:pPr marL="868363" lvl="1" indent="-282575" eaLnBrk="1" hangingPunct="1">
              <a:buFont typeface="Book Antiqua" pitchFamily="18" charset="0"/>
              <a:buChar char="→"/>
            </a:pPr>
            <a:r>
              <a:rPr lang="en-US" sz="2400" smtClean="0"/>
              <a:t>Objectives</a:t>
            </a:r>
          </a:p>
          <a:p>
            <a:pPr marL="1133475" lvl="2" eaLnBrk="1" hangingPunct="1">
              <a:buFont typeface="Book Antiqua" pitchFamily="18" charset="0"/>
              <a:buChar char="→"/>
            </a:pPr>
            <a:r>
              <a:rPr lang="en-US" smtClean="0"/>
              <a:t>management actions and </a:t>
            </a:r>
          </a:p>
          <a:p>
            <a:pPr marL="1133475" lvl="2" eaLnBrk="1" hangingPunct="1">
              <a:buFont typeface="Book Antiqua" pitchFamily="18" charset="0"/>
              <a:buChar char="→"/>
            </a:pPr>
            <a:r>
              <a:rPr lang="en-US" smtClean="0"/>
              <a:t>uses that are allowed, restricted, prohibited</a:t>
            </a:r>
          </a:p>
          <a:p>
            <a:pPr marL="547688" indent="-411163" eaLnBrk="1" hangingPunct="1"/>
            <a:endParaRPr lang="en-US" sz="2400" smtClean="0"/>
          </a:p>
          <a:p>
            <a:pPr marL="547688" indent="-411163" eaLnBrk="1" hangingPunct="1"/>
            <a:r>
              <a:rPr lang="en-US" sz="2400" smtClean="0"/>
              <a:t>Goals, objectives, actions for all resource  &amp; use programs  = RMP alternatives</a:t>
            </a:r>
          </a:p>
        </p:txBody>
      </p:sp>
      <p:sp>
        <p:nvSpPr>
          <p:cNvPr id="15364" name="TextBox 4"/>
          <p:cNvSpPr txBox="1">
            <a:spLocks noChangeArrowheads="1"/>
          </p:cNvSpPr>
          <p:nvPr/>
        </p:nvSpPr>
        <p:spPr bwMode="auto">
          <a:xfrm>
            <a:off x="7010400" y="6477000"/>
            <a:ext cx="21336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15365" name="Group 5"/>
          <p:cNvGrpSpPr>
            <a:grpSpLocks/>
          </p:cNvGrpSpPr>
          <p:nvPr/>
        </p:nvGrpSpPr>
        <p:grpSpPr bwMode="auto">
          <a:xfrm>
            <a:off x="-152400" y="-42863"/>
            <a:ext cx="9677400" cy="914401"/>
            <a:chOff x="-96" y="-27"/>
            <a:chExt cx="6096" cy="576"/>
          </a:xfrm>
        </p:grpSpPr>
        <p:sp>
          <p:nvSpPr>
            <p:cNvPr id="15366"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5367"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5368"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6930" name="Group 2"/>
          <p:cNvGraphicFramePr>
            <a:graphicFrameLocks noGrp="1"/>
          </p:cNvGraphicFramePr>
          <p:nvPr/>
        </p:nvGraphicFramePr>
        <p:xfrm>
          <a:off x="1222375" y="3717925"/>
          <a:ext cx="6788150" cy="2804160"/>
        </p:xfrm>
        <a:graphic>
          <a:graphicData uri="http://schemas.openxmlformats.org/drawingml/2006/table">
            <a:tbl>
              <a:tblPr/>
              <a:tblGrid>
                <a:gridCol w="1901825"/>
                <a:gridCol w="1143000"/>
                <a:gridCol w="1219200"/>
                <a:gridCol w="1290638"/>
                <a:gridCol w="1233487"/>
              </a:tblGrid>
              <a:tr h="571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Priority species and veg</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Size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Condition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Landscape Context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Health Rank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71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Greater Sage-Grouse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Fair</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Fair</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Fair</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Fair</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Pinyon-Juniper Woodlands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Good</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Good</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Fair</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Good</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Planning Area Summary</a:t>
                      </a:r>
                      <a:endParaRPr kumimoji="0" lang="en-US" sz="18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Good</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16419" name="Oval 9"/>
          <p:cNvSpPr>
            <a:spLocks noChangeArrowheads="1"/>
          </p:cNvSpPr>
          <p:nvPr/>
        </p:nvSpPr>
        <p:spPr bwMode="auto">
          <a:xfrm rot="-5400000">
            <a:off x="6715919" y="4610894"/>
            <a:ext cx="1325562" cy="882650"/>
          </a:xfrm>
          <a:prstGeom prst="ellipse">
            <a:avLst/>
          </a:prstGeom>
          <a:noFill/>
          <a:ln w="57150">
            <a:solidFill>
              <a:srgbClr val="0000FF"/>
            </a:solidFill>
            <a:prstDash val="sysDot"/>
            <a:round/>
            <a:headEnd/>
            <a:tailEnd/>
          </a:ln>
        </p:spPr>
        <p:txBody>
          <a:bodyPr rot="10800000" wrap="none" anchor="ctr"/>
          <a:lstStyle/>
          <a:p>
            <a:endParaRPr lang="en-US" b="0"/>
          </a:p>
        </p:txBody>
      </p:sp>
      <p:sp>
        <p:nvSpPr>
          <p:cNvPr id="16420" name="Text Box 53"/>
          <p:cNvSpPr txBox="1">
            <a:spLocks noChangeArrowheads="1"/>
          </p:cNvSpPr>
          <p:nvPr/>
        </p:nvSpPr>
        <p:spPr bwMode="auto">
          <a:xfrm>
            <a:off x="492125" y="3189288"/>
            <a:ext cx="2487613" cy="457200"/>
          </a:xfrm>
          <a:prstGeom prst="rect">
            <a:avLst/>
          </a:prstGeom>
          <a:noFill/>
          <a:ln w="9525">
            <a:noFill/>
            <a:miter lim="800000"/>
            <a:headEnd/>
            <a:tailEnd/>
          </a:ln>
        </p:spPr>
        <p:txBody>
          <a:bodyPr wrap="none">
            <a:spAutoFit/>
          </a:bodyPr>
          <a:lstStyle/>
          <a:p>
            <a:r>
              <a:rPr lang="en-US" sz="2400" b="0">
                <a:solidFill>
                  <a:schemeClr val="bg1"/>
                </a:solidFill>
                <a:latin typeface="Oakleaf Bold" pitchFamily="2" charset="0"/>
              </a:rPr>
              <a:t>Health Summary</a:t>
            </a:r>
          </a:p>
        </p:txBody>
      </p:sp>
      <p:sp>
        <p:nvSpPr>
          <p:cNvPr id="16421" name="Rectangle 54"/>
          <p:cNvSpPr>
            <a:spLocks noChangeArrowheads="1"/>
          </p:cNvSpPr>
          <p:nvPr/>
        </p:nvSpPr>
        <p:spPr bwMode="auto">
          <a:xfrm>
            <a:off x="1828800" y="2362200"/>
            <a:ext cx="6400800" cy="457200"/>
          </a:xfrm>
          <a:prstGeom prst="rect">
            <a:avLst/>
          </a:prstGeom>
          <a:noFill/>
          <a:ln w="9525">
            <a:noFill/>
            <a:miter lim="800000"/>
            <a:headEnd/>
            <a:tailEnd/>
          </a:ln>
        </p:spPr>
        <p:txBody>
          <a:bodyPr>
            <a:spAutoFit/>
          </a:bodyPr>
          <a:lstStyle/>
          <a:p>
            <a:pPr marL="800100" lvl="1" indent="-342900">
              <a:defRPr/>
            </a:pPr>
            <a:r>
              <a:rPr lang="en-US" sz="2400" b="0" dirty="0">
                <a:solidFill>
                  <a:schemeClr val="accent2"/>
                </a:solidFill>
                <a:latin typeface="+mn-lt"/>
              </a:rPr>
              <a:t>Identify current and desired condition</a:t>
            </a:r>
          </a:p>
        </p:txBody>
      </p:sp>
      <p:sp>
        <p:nvSpPr>
          <p:cNvPr id="16422" name="AutoShape 55"/>
          <p:cNvSpPr>
            <a:spLocks/>
          </p:cNvSpPr>
          <p:nvPr/>
        </p:nvSpPr>
        <p:spPr bwMode="auto">
          <a:xfrm rot="-5400000">
            <a:off x="4039394" y="-151606"/>
            <a:ext cx="989012" cy="7239000"/>
          </a:xfrm>
          <a:prstGeom prst="rightBrace">
            <a:avLst>
              <a:gd name="adj1" fmla="val 72991"/>
              <a:gd name="adj2" fmla="val 44958"/>
            </a:avLst>
          </a:prstGeom>
          <a:noFill/>
          <a:ln w="38100">
            <a:solidFill>
              <a:srgbClr val="0000FF"/>
            </a:solidFill>
            <a:round/>
            <a:headEnd/>
            <a:tailEnd/>
          </a:ln>
        </p:spPr>
        <p:txBody>
          <a:bodyPr vert="eaVert" wrap="none" anchor="ctr"/>
          <a:lstStyle/>
          <a:p>
            <a:endParaRPr lang="en-US" b="0"/>
          </a:p>
        </p:txBody>
      </p:sp>
      <p:sp>
        <p:nvSpPr>
          <p:cNvPr id="16423" name="Oval 9"/>
          <p:cNvSpPr>
            <a:spLocks noChangeArrowheads="1"/>
          </p:cNvSpPr>
          <p:nvPr/>
        </p:nvSpPr>
        <p:spPr bwMode="auto">
          <a:xfrm rot="-5400000">
            <a:off x="3748882" y="2048669"/>
            <a:ext cx="439737" cy="1101725"/>
          </a:xfrm>
          <a:prstGeom prst="ellipse">
            <a:avLst/>
          </a:prstGeom>
          <a:noFill/>
          <a:ln w="57150">
            <a:solidFill>
              <a:srgbClr val="0000FF"/>
            </a:solidFill>
            <a:prstDash val="sysDot"/>
            <a:round/>
            <a:headEnd/>
            <a:tailEnd/>
          </a:ln>
        </p:spPr>
        <p:txBody>
          <a:bodyPr rot="10800000" wrap="none" anchor="ctr"/>
          <a:lstStyle/>
          <a:p>
            <a:endParaRPr lang="en-US" b="0"/>
          </a:p>
        </p:txBody>
      </p:sp>
      <p:sp>
        <p:nvSpPr>
          <p:cNvPr id="16424" name="Text Box 40"/>
          <p:cNvSpPr txBox="1">
            <a:spLocks noChangeArrowheads="1"/>
          </p:cNvSpPr>
          <p:nvPr/>
        </p:nvSpPr>
        <p:spPr bwMode="auto">
          <a:xfrm>
            <a:off x="1939925" y="1263650"/>
            <a:ext cx="4400550" cy="641350"/>
          </a:xfrm>
          <a:prstGeom prst="rect">
            <a:avLst/>
          </a:prstGeom>
          <a:noFill/>
          <a:ln w="9525" algn="ctr">
            <a:noFill/>
            <a:miter lim="800000"/>
            <a:headEnd/>
            <a:tailEnd/>
          </a:ln>
        </p:spPr>
        <p:txBody>
          <a:bodyPr wrap="none">
            <a:spAutoFit/>
          </a:bodyPr>
          <a:lstStyle/>
          <a:p>
            <a:r>
              <a:rPr lang="en-US" sz="3600">
                <a:solidFill>
                  <a:srgbClr val="008000"/>
                </a:solidFill>
              </a:rPr>
              <a:t>Health Assessment</a:t>
            </a:r>
          </a:p>
        </p:txBody>
      </p:sp>
      <p:grpSp>
        <p:nvGrpSpPr>
          <p:cNvPr id="16425" name="Group 41"/>
          <p:cNvGrpSpPr>
            <a:grpSpLocks/>
          </p:cNvGrpSpPr>
          <p:nvPr/>
        </p:nvGrpSpPr>
        <p:grpSpPr bwMode="auto">
          <a:xfrm>
            <a:off x="-152400" y="-42863"/>
            <a:ext cx="9677400" cy="914401"/>
            <a:chOff x="-96" y="-27"/>
            <a:chExt cx="6096" cy="576"/>
          </a:xfrm>
        </p:grpSpPr>
        <p:sp>
          <p:nvSpPr>
            <p:cNvPr id="16426" name="Rectangle 42"/>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6427" name="Text Box 43"/>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6428" name="Picture 44"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77950"/>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Desired Outcomes: Goals</a:t>
            </a:r>
          </a:p>
        </p:txBody>
      </p:sp>
      <p:sp>
        <p:nvSpPr>
          <p:cNvPr id="17411" name="Content Placeholder 2"/>
          <p:cNvSpPr>
            <a:spLocks noGrp="1"/>
          </p:cNvSpPr>
          <p:nvPr>
            <p:ph idx="4294967295"/>
          </p:nvPr>
        </p:nvSpPr>
        <p:spPr>
          <a:xfrm>
            <a:off x="457200" y="2667000"/>
            <a:ext cx="8229600" cy="3581400"/>
          </a:xfrm>
        </p:spPr>
        <p:txBody>
          <a:bodyPr/>
          <a:lstStyle/>
          <a:p>
            <a:pPr marL="547688" indent="-411163" eaLnBrk="1" hangingPunct="1">
              <a:buFontTx/>
              <a:buNone/>
            </a:pPr>
            <a:r>
              <a:rPr lang="en-US" sz="2800" smtClean="0">
                <a:solidFill>
                  <a:srgbClr val="0033CC"/>
                </a:solidFill>
              </a:rPr>
              <a:t>Definition/Characteristics of Goals:</a:t>
            </a:r>
            <a:r>
              <a:rPr lang="en-US" sz="2800" smtClean="0"/>
              <a:t>  </a:t>
            </a:r>
          </a:p>
          <a:p>
            <a:pPr marL="868363" lvl="1" indent="-282575" eaLnBrk="1" hangingPunct="1"/>
            <a:r>
              <a:rPr lang="en-US" u="sng" smtClean="0"/>
              <a:t>Broad statements of desired outcomes </a:t>
            </a:r>
            <a:r>
              <a:rPr lang="en-US" smtClean="0"/>
              <a:t>(e.g., Land Health Standards)</a:t>
            </a:r>
          </a:p>
          <a:p>
            <a:pPr marL="868363" lvl="1" indent="-282575" eaLnBrk="1" hangingPunct="1"/>
            <a:endParaRPr lang="en-US" smtClean="0"/>
          </a:p>
          <a:p>
            <a:pPr marL="868363" lvl="1" indent="-282575" eaLnBrk="1" hangingPunct="1"/>
            <a:r>
              <a:rPr lang="en-US" smtClean="0"/>
              <a:t>Typically apply to all alternatives</a:t>
            </a:r>
          </a:p>
          <a:p>
            <a:pPr marL="868363" lvl="1" indent="-282575" eaLnBrk="1" hangingPunct="1"/>
            <a:endParaRPr lang="en-US" smtClean="0"/>
          </a:p>
          <a:p>
            <a:pPr marL="868363" lvl="1" indent="-282575" eaLnBrk="1" hangingPunct="1"/>
            <a:r>
              <a:rPr lang="en-US" smtClean="0"/>
              <a:t>Typically apply across entire planning area</a:t>
            </a:r>
          </a:p>
          <a:p>
            <a:pPr marL="1133475" lvl="2" eaLnBrk="1" hangingPunct="1"/>
            <a:endParaRPr lang="en-US" sz="2800" smtClean="0"/>
          </a:p>
          <a:p>
            <a:pPr marL="547688" indent="-411163" eaLnBrk="1" hangingPunct="1"/>
            <a:endParaRPr lang="en-US" sz="2800" smtClean="0"/>
          </a:p>
        </p:txBody>
      </p:sp>
      <p:sp>
        <p:nvSpPr>
          <p:cNvPr id="17412" name="TextBox 3"/>
          <p:cNvSpPr txBox="1">
            <a:spLocks noChangeArrowheads="1"/>
          </p:cNvSpPr>
          <p:nvPr/>
        </p:nvSpPr>
        <p:spPr bwMode="auto">
          <a:xfrm>
            <a:off x="6858000" y="6477000"/>
            <a:ext cx="22860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17413" name="Group 5"/>
          <p:cNvGrpSpPr>
            <a:grpSpLocks/>
          </p:cNvGrpSpPr>
          <p:nvPr/>
        </p:nvGrpSpPr>
        <p:grpSpPr bwMode="auto">
          <a:xfrm>
            <a:off x="-152400" y="-42863"/>
            <a:ext cx="9677400" cy="914401"/>
            <a:chOff x="-96" y="-27"/>
            <a:chExt cx="6096" cy="576"/>
          </a:xfrm>
        </p:grpSpPr>
        <p:sp>
          <p:nvSpPr>
            <p:cNvPr id="17414"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7415"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7416"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8978" name="Group 2"/>
          <p:cNvGraphicFramePr>
            <a:graphicFrameLocks noGrp="1"/>
          </p:cNvGraphicFramePr>
          <p:nvPr/>
        </p:nvGraphicFramePr>
        <p:xfrm>
          <a:off x="1222375" y="3717925"/>
          <a:ext cx="6788150" cy="2803525"/>
        </p:xfrm>
        <a:graphic>
          <a:graphicData uri="http://schemas.openxmlformats.org/drawingml/2006/table">
            <a:tbl>
              <a:tblPr/>
              <a:tblGrid>
                <a:gridCol w="1901825"/>
                <a:gridCol w="1143000"/>
                <a:gridCol w="1219200"/>
                <a:gridCol w="1290638"/>
                <a:gridCol w="1233487"/>
              </a:tblGrid>
              <a:tr h="571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Priority species and </a:t>
                      </a:r>
                      <a:r>
                        <a:rPr kumimoji="0" lang="en-US" sz="1800" b="1" i="0" u="none" strike="noStrike" cap="none" normalizeH="0" baseline="0" dirty="0" err="1" smtClean="0">
                          <a:ln>
                            <a:noFill/>
                          </a:ln>
                          <a:solidFill>
                            <a:schemeClr val="tx1"/>
                          </a:solidFill>
                          <a:effectLst/>
                          <a:latin typeface="Arial" charset="0"/>
                        </a:rPr>
                        <a:t>veg</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Size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Condition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Landscape Context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Health Rank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71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Greater Sage-Grouse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Good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Good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Fair</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Good</a:t>
                      </a: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r>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Pinyon-Juniper Woodlands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Good</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Good</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Fair</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Good</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Planning Area Summary</a:t>
                      </a:r>
                      <a:endParaRPr kumimoji="0" lang="en-US" sz="18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Good</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18467" name="Oval 9"/>
          <p:cNvSpPr>
            <a:spLocks noChangeArrowheads="1"/>
          </p:cNvSpPr>
          <p:nvPr/>
        </p:nvSpPr>
        <p:spPr bwMode="auto">
          <a:xfrm rot="-5400000">
            <a:off x="6715919" y="4610894"/>
            <a:ext cx="1325562" cy="882650"/>
          </a:xfrm>
          <a:prstGeom prst="ellipse">
            <a:avLst/>
          </a:prstGeom>
          <a:noFill/>
          <a:ln w="57150">
            <a:solidFill>
              <a:srgbClr val="0000FF"/>
            </a:solidFill>
            <a:prstDash val="sysDot"/>
            <a:round/>
            <a:headEnd/>
            <a:tailEnd/>
          </a:ln>
        </p:spPr>
        <p:txBody>
          <a:bodyPr rot="10800000" wrap="none" anchor="ctr"/>
          <a:lstStyle/>
          <a:p>
            <a:endParaRPr lang="en-US" b="0"/>
          </a:p>
        </p:txBody>
      </p:sp>
      <p:sp>
        <p:nvSpPr>
          <p:cNvPr id="18468" name="Text Box 53"/>
          <p:cNvSpPr txBox="1">
            <a:spLocks noChangeArrowheads="1"/>
          </p:cNvSpPr>
          <p:nvPr/>
        </p:nvSpPr>
        <p:spPr bwMode="auto">
          <a:xfrm>
            <a:off x="492125" y="3189288"/>
            <a:ext cx="2487613" cy="457200"/>
          </a:xfrm>
          <a:prstGeom prst="rect">
            <a:avLst/>
          </a:prstGeom>
          <a:noFill/>
          <a:ln w="9525">
            <a:noFill/>
            <a:miter lim="800000"/>
            <a:headEnd/>
            <a:tailEnd/>
          </a:ln>
        </p:spPr>
        <p:txBody>
          <a:bodyPr wrap="none">
            <a:spAutoFit/>
          </a:bodyPr>
          <a:lstStyle/>
          <a:p>
            <a:r>
              <a:rPr lang="en-US" sz="2400" b="0">
                <a:solidFill>
                  <a:schemeClr val="bg1"/>
                </a:solidFill>
                <a:latin typeface="Oakleaf Bold" pitchFamily="2" charset="0"/>
              </a:rPr>
              <a:t>Health Summary</a:t>
            </a:r>
          </a:p>
        </p:txBody>
      </p:sp>
      <p:sp>
        <p:nvSpPr>
          <p:cNvPr id="18469" name="Rectangle 54"/>
          <p:cNvSpPr>
            <a:spLocks noChangeArrowheads="1"/>
          </p:cNvSpPr>
          <p:nvPr/>
        </p:nvSpPr>
        <p:spPr bwMode="auto">
          <a:xfrm>
            <a:off x="1828800" y="2362200"/>
            <a:ext cx="6400800" cy="457200"/>
          </a:xfrm>
          <a:prstGeom prst="rect">
            <a:avLst/>
          </a:prstGeom>
          <a:noFill/>
          <a:ln w="9525">
            <a:noFill/>
            <a:miter lim="800000"/>
            <a:headEnd/>
            <a:tailEnd/>
          </a:ln>
        </p:spPr>
        <p:txBody>
          <a:bodyPr>
            <a:spAutoFit/>
          </a:bodyPr>
          <a:lstStyle/>
          <a:p>
            <a:pPr marL="800100" lvl="1" indent="-342900">
              <a:defRPr/>
            </a:pPr>
            <a:r>
              <a:rPr lang="en-US" sz="2400" b="0" dirty="0">
                <a:solidFill>
                  <a:schemeClr val="accent2"/>
                </a:solidFill>
                <a:latin typeface="+mn-lt"/>
              </a:rPr>
              <a:t>Identify current and desired condition</a:t>
            </a:r>
          </a:p>
        </p:txBody>
      </p:sp>
      <p:sp>
        <p:nvSpPr>
          <p:cNvPr id="18470" name="AutoShape 55"/>
          <p:cNvSpPr>
            <a:spLocks/>
          </p:cNvSpPr>
          <p:nvPr/>
        </p:nvSpPr>
        <p:spPr bwMode="auto">
          <a:xfrm rot="-5400000">
            <a:off x="4077494" y="-189706"/>
            <a:ext cx="989012" cy="7315200"/>
          </a:xfrm>
          <a:prstGeom prst="rightBrace">
            <a:avLst>
              <a:gd name="adj1" fmla="val 66602"/>
              <a:gd name="adj2" fmla="val 62713"/>
            </a:avLst>
          </a:prstGeom>
          <a:noFill/>
          <a:ln w="38100">
            <a:solidFill>
              <a:srgbClr val="0000FF"/>
            </a:solidFill>
            <a:round/>
            <a:headEnd/>
            <a:tailEnd/>
          </a:ln>
        </p:spPr>
        <p:txBody>
          <a:bodyPr vert="eaVert" wrap="none" anchor="ctr"/>
          <a:lstStyle/>
          <a:p>
            <a:endParaRPr lang="en-US" b="0"/>
          </a:p>
        </p:txBody>
      </p:sp>
      <p:sp>
        <p:nvSpPr>
          <p:cNvPr id="18471" name="Oval 9"/>
          <p:cNvSpPr>
            <a:spLocks noChangeArrowheads="1"/>
          </p:cNvSpPr>
          <p:nvPr/>
        </p:nvSpPr>
        <p:spPr bwMode="auto">
          <a:xfrm rot="-5400000">
            <a:off x="5325269" y="2048669"/>
            <a:ext cx="439737" cy="1101725"/>
          </a:xfrm>
          <a:prstGeom prst="ellipse">
            <a:avLst/>
          </a:prstGeom>
          <a:noFill/>
          <a:ln w="57150">
            <a:solidFill>
              <a:srgbClr val="0000FF"/>
            </a:solidFill>
            <a:prstDash val="sysDot"/>
            <a:round/>
            <a:headEnd/>
            <a:tailEnd/>
          </a:ln>
        </p:spPr>
        <p:txBody>
          <a:bodyPr rot="10800000" wrap="none" anchor="ctr"/>
          <a:lstStyle/>
          <a:p>
            <a:endParaRPr lang="en-US" b="0"/>
          </a:p>
        </p:txBody>
      </p:sp>
      <p:sp>
        <p:nvSpPr>
          <p:cNvPr id="18472" name="Text Box 40"/>
          <p:cNvSpPr txBox="1">
            <a:spLocks noChangeArrowheads="1"/>
          </p:cNvSpPr>
          <p:nvPr/>
        </p:nvSpPr>
        <p:spPr bwMode="auto">
          <a:xfrm>
            <a:off x="1939925" y="1263650"/>
            <a:ext cx="4400550" cy="641350"/>
          </a:xfrm>
          <a:prstGeom prst="rect">
            <a:avLst/>
          </a:prstGeom>
          <a:noFill/>
          <a:ln w="9525" algn="ctr">
            <a:noFill/>
            <a:miter lim="800000"/>
            <a:headEnd/>
            <a:tailEnd/>
          </a:ln>
        </p:spPr>
        <p:txBody>
          <a:bodyPr wrap="none">
            <a:spAutoFit/>
          </a:bodyPr>
          <a:lstStyle/>
          <a:p>
            <a:r>
              <a:rPr lang="en-US" sz="3600">
                <a:solidFill>
                  <a:srgbClr val="008000"/>
                </a:solidFill>
              </a:rPr>
              <a:t>Health Assessment</a:t>
            </a:r>
          </a:p>
        </p:txBody>
      </p:sp>
      <p:grpSp>
        <p:nvGrpSpPr>
          <p:cNvPr id="18473" name="Group 41"/>
          <p:cNvGrpSpPr>
            <a:grpSpLocks/>
          </p:cNvGrpSpPr>
          <p:nvPr/>
        </p:nvGrpSpPr>
        <p:grpSpPr bwMode="auto">
          <a:xfrm>
            <a:off x="-152400" y="-42863"/>
            <a:ext cx="9677400" cy="914401"/>
            <a:chOff x="-96" y="-27"/>
            <a:chExt cx="6096" cy="576"/>
          </a:xfrm>
        </p:grpSpPr>
        <p:sp>
          <p:nvSpPr>
            <p:cNvPr id="18474" name="Rectangle 42"/>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8475" name="Text Box 43"/>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8476" name="Picture 44"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524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Desired Outcomes: Goals</a:t>
            </a:r>
          </a:p>
        </p:txBody>
      </p:sp>
      <p:sp>
        <p:nvSpPr>
          <p:cNvPr id="19459" name="Content Placeholder 2"/>
          <p:cNvSpPr>
            <a:spLocks noGrp="1"/>
          </p:cNvSpPr>
          <p:nvPr>
            <p:ph idx="4294967295"/>
          </p:nvPr>
        </p:nvSpPr>
        <p:spPr>
          <a:xfrm>
            <a:off x="457200" y="1752600"/>
            <a:ext cx="8229600" cy="4724400"/>
          </a:xfrm>
        </p:spPr>
        <p:txBody>
          <a:bodyPr/>
          <a:lstStyle/>
          <a:p>
            <a:pPr marL="547688" indent="-411163" eaLnBrk="1" hangingPunct="1">
              <a:lnSpc>
                <a:spcPct val="80000"/>
              </a:lnSpc>
              <a:buFontTx/>
              <a:buNone/>
            </a:pPr>
            <a:r>
              <a:rPr lang="en-US" sz="2400" smtClean="0">
                <a:solidFill>
                  <a:srgbClr val="0033CC"/>
                </a:solidFill>
              </a:rPr>
              <a:t>Examples of Goals:</a:t>
            </a:r>
          </a:p>
          <a:p>
            <a:pPr marL="868363" lvl="1" indent="-282575" eaLnBrk="1" hangingPunct="1">
              <a:lnSpc>
                <a:spcPct val="80000"/>
              </a:lnSpc>
            </a:pPr>
            <a:r>
              <a:rPr lang="en-US" sz="2400" smtClean="0"/>
              <a:t>Sustain desired biological communities on DOI managed lands in a manner consistent with obligations regarding allocation and use of water.</a:t>
            </a:r>
          </a:p>
          <a:p>
            <a:pPr marL="868363" lvl="1" indent="-282575" eaLnBrk="1" hangingPunct="1">
              <a:lnSpc>
                <a:spcPct val="80000"/>
              </a:lnSpc>
            </a:pPr>
            <a:r>
              <a:rPr lang="en-US" sz="2400" smtClean="0"/>
              <a:t>Habitats are provided to maintain healthy, productive and diverse populations of native plant and animal species, including special status species (MT Land Health Standard 5)</a:t>
            </a:r>
          </a:p>
          <a:p>
            <a:pPr marL="868363" lvl="1" indent="-282575" eaLnBrk="1" hangingPunct="1">
              <a:lnSpc>
                <a:spcPct val="80000"/>
              </a:lnSpc>
            </a:pPr>
            <a:r>
              <a:rPr lang="en-US" sz="2400" smtClean="0"/>
              <a:t>Restore and/or rehabilitate potential sage-grouse habitats by 1) reconnecting large patches of sagebrush habitat with emphasis on patches occupied by stronghold and isolated populations of sage-grouse, and 2) enlarging the size of patches of sagebrush habitats with emphasis on patches occupied by sage-grouse.</a:t>
            </a:r>
          </a:p>
          <a:p>
            <a:pPr marL="868363" lvl="1" indent="-282575" eaLnBrk="1" hangingPunct="1">
              <a:lnSpc>
                <a:spcPct val="80000"/>
              </a:lnSpc>
            </a:pPr>
            <a:endParaRPr lang="en-US" sz="2400" smtClean="0"/>
          </a:p>
        </p:txBody>
      </p:sp>
      <p:sp>
        <p:nvSpPr>
          <p:cNvPr id="19460" name="TextBox 4"/>
          <p:cNvSpPr txBox="1">
            <a:spLocks noChangeArrowheads="1"/>
          </p:cNvSpPr>
          <p:nvPr/>
        </p:nvSpPr>
        <p:spPr bwMode="auto">
          <a:xfrm>
            <a:off x="5410200" y="6477000"/>
            <a:ext cx="3733800" cy="381000"/>
          </a:xfrm>
          <a:prstGeom prst="rect">
            <a:avLst/>
          </a:prstGeom>
          <a:noFill/>
          <a:ln w="9525">
            <a:noFill/>
            <a:miter lim="800000"/>
            <a:headEnd/>
            <a:tailEnd/>
          </a:ln>
        </p:spPr>
        <p:txBody>
          <a:bodyPr>
            <a:spAutoFit/>
          </a:bodyPr>
          <a:lstStyle/>
          <a:p>
            <a:r>
              <a:rPr lang="en-US" b="0">
                <a:latin typeface="Book Antiqua" pitchFamily="18" charset="0"/>
              </a:rPr>
              <a:t>Source:  H-1601-1 and IM 2005-024</a:t>
            </a:r>
          </a:p>
        </p:txBody>
      </p:sp>
      <p:grpSp>
        <p:nvGrpSpPr>
          <p:cNvPr id="19461" name="Group 5"/>
          <p:cNvGrpSpPr>
            <a:grpSpLocks/>
          </p:cNvGrpSpPr>
          <p:nvPr/>
        </p:nvGrpSpPr>
        <p:grpSpPr bwMode="auto">
          <a:xfrm>
            <a:off x="-152400" y="-42863"/>
            <a:ext cx="9677400" cy="914401"/>
            <a:chOff x="-96" y="-27"/>
            <a:chExt cx="6096" cy="576"/>
          </a:xfrm>
        </p:grpSpPr>
        <p:sp>
          <p:nvSpPr>
            <p:cNvPr id="19462"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9463"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9464"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048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Desired Outcomes: Objectives</a:t>
            </a:r>
          </a:p>
        </p:txBody>
      </p:sp>
      <p:sp>
        <p:nvSpPr>
          <p:cNvPr id="20483" name="Content Placeholder 2"/>
          <p:cNvSpPr>
            <a:spLocks noGrp="1"/>
          </p:cNvSpPr>
          <p:nvPr>
            <p:ph idx="4294967295"/>
          </p:nvPr>
        </p:nvSpPr>
        <p:spPr>
          <a:xfrm>
            <a:off x="457200" y="1905000"/>
            <a:ext cx="8229600" cy="4525963"/>
          </a:xfrm>
        </p:spPr>
        <p:txBody>
          <a:bodyPr/>
          <a:lstStyle/>
          <a:p>
            <a:pPr marL="547688" indent="-411163" eaLnBrk="1" hangingPunct="1">
              <a:lnSpc>
                <a:spcPct val="80000"/>
              </a:lnSpc>
              <a:buFontTx/>
              <a:buNone/>
            </a:pPr>
            <a:r>
              <a:rPr lang="en-US" sz="2800" smtClean="0">
                <a:solidFill>
                  <a:srgbClr val="0033CC"/>
                </a:solidFill>
              </a:rPr>
              <a:t>Definition/Characteristics of  Objectives:</a:t>
            </a:r>
            <a:r>
              <a:rPr lang="en-US" sz="2800" smtClean="0"/>
              <a:t>   </a:t>
            </a:r>
          </a:p>
          <a:p>
            <a:pPr marL="868363" lvl="1" indent="-282575" eaLnBrk="1" hangingPunct="1">
              <a:lnSpc>
                <a:spcPct val="80000"/>
              </a:lnSpc>
            </a:pPr>
            <a:r>
              <a:rPr lang="en-US" u="sng" smtClean="0"/>
              <a:t>Specific desired outcomes for resources</a:t>
            </a:r>
          </a:p>
          <a:p>
            <a:pPr marL="868363" lvl="1" indent="-282575" eaLnBrk="1" hangingPunct="1">
              <a:lnSpc>
                <a:spcPct val="80000"/>
              </a:lnSpc>
            </a:pPr>
            <a:r>
              <a:rPr lang="en-US" smtClean="0"/>
              <a:t>Usually quantifiable and measurable</a:t>
            </a:r>
          </a:p>
          <a:p>
            <a:pPr marL="868363" lvl="1" indent="-282575" eaLnBrk="1" hangingPunct="1">
              <a:lnSpc>
                <a:spcPct val="80000"/>
              </a:lnSpc>
            </a:pPr>
            <a:r>
              <a:rPr lang="en-US" smtClean="0"/>
              <a:t>May have timeframes for achievement</a:t>
            </a:r>
          </a:p>
          <a:p>
            <a:pPr marL="868363" lvl="1" indent="-282575" eaLnBrk="1" hangingPunct="1">
              <a:lnSpc>
                <a:spcPct val="80000"/>
              </a:lnSpc>
            </a:pPr>
            <a:r>
              <a:rPr lang="en-US" smtClean="0"/>
              <a:t>Can be expressed as conditions (i.e., Desired Future Conditions) or as programs of work</a:t>
            </a:r>
          </a:p>
          <a:p>
            <a:pPr marL="868363" lvl="1" indent="-282575" eaLnBrk="1" hangingPunct="1">
              <a:lnSpc>
                <a:spcPct val="80000"/>
              </a:lnSpc>
            </a:pPr>
            <a:r>
              <a:rPr lang="en-US" smtClean="0"/>
              <a:t>May vary by alternative and/or geographic area—will meet goals to different extents</a:t>
            </a:r>
          </a:p>
          <a:p>
            <a:pPr marL="868363" lvl="1" indent="-282575" eaLnBrk="1" hangingPunct="1">
              <a:lnSpc>
                <a:spcPct val="80000"/>
              </a:lnSpc>
            </a:pPr>
            <a:r>
              <a:rPr lang="en-US" smtClean="0"/>
              <a:t>Should incorporate desired outcomes from recovery plans, conservation strategies, etc.</a:t>
            </a:r>
          </a:p>
        </p:txBody>
      </p:sp>
      <p:sp>
        <p:nvSpPr>
          <p:cNvPr id="20484" name="TextBox 3"/>
          <p:cNvSpPr txBox="1">
            <a:spLocks noChangeArrowheads="1"/>
          </p:cNvSpPr>
          <p:nvPr/>
        </p:nvSpPr>
        <p:spPr bwMode="auto">
          <a:xfrm>
            <a:off x="5181600" y="6553200"/>
            <a:ext cx="3962400" cy="369888"/>
          </a:xfrm>
          <a:prstGeom prst="rect">
            <a:avLst/>
          </a:prstGeom>
          <a:noFill/>
          <a:ln w="9525">
            <a:noFill/>
            <a:miter lim="800000"/>
            <a:headEnd/>
            <a:tailEnd/>
          </a:ln>
        </p:spPr>
        <p:txBody>
          <a:bodyPr>
            <a:spAutoFit/>
          </a:bodyPr>
          <a:lstStyle/>
          <a:p>
            <a:r>
              <a:rPr lang="en-US" b="0">
                <a:latin typeface="Book Antiqua" pitchFamily="18" charset="0"/>
              </a:rPr>
              <a:t>H-1601-1, Ch. 2 and Appendix C</a:t>
            </a:r>
          </a:p>
        </p:txBody>
      </p:sp>
      <p:grpSp>
        <p:nvGrpSpPr>
          <p:cNvPr id="20485" name="Group 5"/>
          <p:cNvGrpSpPr>
            <a:grpSpLocks/>
          </p:cNvGrpSpPr>
          <p:nvPr/>
        </p:nvGrpSpPr>
        <p:grpSpPr bwMode="auto">
          <a:xfrm>
            <a:off x="-152400" y="-42863"/>
            <a:ext cx="9677400" cy="914401"/>
            <a:chOff x="-96" y="-27"/>
            <a:chExt cx="6096" cy="576"/>
          </a:xfrm>
        </p:grpSpPr>
        <p:sp>
          <p:nvSpPr>
            <p:cNvPr id="20486"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0487"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0488"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858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Desired Outcomes:  Objectives</a:t>
            </a:r>
          </a:p>
        </p:txBody>
      </p:sp>
      <p:sp>
        <p:nvSpPr>
          <p:cNvPr id="21507" name="Content Placeholder 2"/>
          <p:cNvSpPr>
            <a:spLocks noGrp="1"/>
          </p:cNvSpPr>
          <p:nvPr>
            <p:ph idx="4294967295"/>
          </p:nvPr>
        </p:nvSpPr>
        <p:spPr>
          <a:xfrm>
            <a:off x="457200" y="2408238"/>
            <a:ext cx="8229600" cy="4221162"/>
          </a:xfrm>
        </p:spPr>
        <p:txBody>
          <a:bodyPr/>
          <a:lstStyle/>
          <a:p>
            <a:pPr marL="547688" indent="-411163" eaLnBrk="1" hangingPunct="1">
              <a:buFontTx/>
              <a:buNone/>
            </a:pPr>
            <a:r>
              <a:rPr lang="en-US" smtClean="0">
                <a:solidFill>
                  <a:srgbClr val="0033CC"/>
                </a:solidFill>
              </a:rPr>
              <a:t>Characteristics/Importance of Objectives:</a:t>
            </a:r>
          </a:p>
          <a:p>
            <a:pPr marL="868363" lvl="1" indent="-282575" eaLnBrk="1" hangingPunct="1"/>
            <a:r>
              <a:rPr lang="en-US" smtClean="0"/>
              <a:t>Key to Adaptive Management as outlined in Adaptive Management Tech Guide</a:t>
            </a:r>
          </a:p>
          <a:p>
            <a:pPr marL="1133475" lvl="2" eaLnBrk="1" hangingPunct="1"/>
            <a:r>
              <a:rPr lang="en-US" smtClean="0"/>
              <a:t>In structured decision processes, clear and measurable objectives guide decision making and serve as metrics for assessing management performance.</a:t>
            </a:r>
          </a:p>
          <a:p>
            <a:pPr marL="1352550" lvl="3" indent="-182563" eaLnBrk="1" hangingPunct="1"/>
            <a:endParaRPr lang="en-US" smtClean="0"/>
          </a:p>
          <a:p>
            <a:pPr marL="1133475" lvl="2" eaLnBrk="1" hangingPunct="1"/>
            <a:r>
              <a:rPr lang="en-US" smtClean="0"/>
              <a:t>Objectives are key measures of progress/success</a:t>
            </a:r>
          </a:p>
          <a:p>
            <a:pPr marL="868363" lvl="1" indent="-282575" eaLnBrk="1" hangingPunct="1"/>
            <a:endParaRPr lang="en-US" sz="1400" smtClean="0"/>
          </a:p>
        </p:txBody>
      </p:sp>
      <p:sp>
        <p:nvSpPr>
          <p:cNvPr id="21508" name="TextBox 3"/>
          <p:cNvSpPr txBox="1">
            <a:spLocks noChangeArrowheads="1"/>
          </p:cNvSpPr>
          <p:nvPr/>
        </p:nvSpPr>
        <p:spPr bwMode="auto">
          <a:xfrm>
            <a:off x="5257800" y="6488113"/>
            <a:ext cx="4419600" cy="369887"/>
          </a:xfrm>
          <a:prstGeom prst="rect">
            <a:avLst/>
          </a:prstGeom>
          <a:noFill/>
          <a:ln w="9525">
            <a:noFill/>
            <a:miter lim="800000"/>
            <a:headEnd/>
            <a:tailEnd/>
          </a:ln>
        </p:spPr>
        <p:txBody>
          <a:bodyPr>
            <a:spAutoFit/>
          </a:bodyPr>
          <a:lstStyle/>
          <a:p>
            <a:r>
              <a:rPr lang="en-US" b="0">
                <a:latin typeface="Book Antiqua" pitchFamily="18" charset="0"/>
              </a:rPr>
              <a:t>Adaptive Management Tech Guide</a:t>
            </a:r>
          </a:p>
        </p:txBody>
      </p:sp>
      <p:grpSp>
        <p:nvGrpSpPr>
          <p:cNvPr id="21509" name="Group 5"/>
          <p:cNvGrpSpPr>
            <a:grpSpLocks/>
          </p:cNvGrpSpPr>
          <p:nvPr/>
        </p:nvGrpSpPr>
        <p:grpSpPr bwMode="auto">
          <a:xfrm>
            <a:off x="-152400" y="-42863"/>
            <a:ext cx="9677400" cy="914401"/>
            <a:chOff x="-96" y="-27"/>
            <a:chExt cx="6096" cy="576"/>
          </a:xfrm>
        </p:grpSpPr>
        <p:sp>
          <p:nvSpPr>
            <p:cNvPr id="21510"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1511"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1512"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1334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Desired Outcomes:  Objectives</a:t>
            </a:r>
          </a:p>
        </p:txBody>
      </p:sp>
      <p:sp>
        <p:nvSpPr>
          <p:cNvPr id="22531" name="Content Placeholder 2"/>
          <p:cNvSpPr>
            <a:spLocks noGrp="1"/>
          </p:cNvSpPr>
          <p:nvPr>
            <p:ph idx="4294967295"/>
          </p:nvPr>
        </p:nvSpPr>
        <p:spPr>
          <a:xfrm>
            <a:off x="457200" y="2179638"/>
            <a:ext cx="8229600" cy="4525962"/>
          </a:xfrm>
        </p:spPr>
        <p:txBody>
          <a:bodyPr/>
          <a:lstStyle/>
          <a:p>
            <a:pPr marL="547688" indent="-411163" eaLnBrk="1" hangingPunct="1">
              <a:buFontTx/>
              <a:buNone/>
            </a:pPr>
            <a:r>
              <a:rPr lang="en-US" smtClean="0">
                <a:solidFill>
                  <a:srgbClr val="0033CC"/>
                </a:solidFill>
              </a:rPr>
              <a:t>Examples of Objectives:</a:t>
            </a:r>
          </a:p>
          <a:p>
            <a:pPr marL="868363" lvl="1" indent="-282575" eaLnBrk="1" hangingPunct="1"/>
            <a:r>
              <a:rPr lang="en-US" smtClean="0"/>
              <a:t>Manage vegetative communities on the upland portion of the Clear Creek Watershed to achieve, by 2020, an average 30 to 40 percent canopy cover of sagebrush to sustain sagebrush obligate species.</a:t>
            </a:r>
          </a:p>
          <a:p>
            <a:pPr marL="868363" lvl="1" indent="-282575" eaLnBrk="1" hangingPunct="1">
              <a:buFontTx/>
              <a:buNone/>
            </a:pPr>
            <a:endParaRPr lang="en-US" sz="1400" smtClean="0"/>
          </a:p>
          <a:p>
            <a:pPr marL="868363" lvl="1" indent="-282575" eaLnBrk="1" hangingPunct="1"/>
            <a:r>
              <a:rPr lang="en-US" smtClean="0"/>
              <a:t>Initiate restoration/rehabilitation of 30 percent of potential sage-grouse habitat by 2015</a:t>
            </a:r>
          </a:p>
          <a:p>
            <a:pPr marL="547688" indent="-411163" eaLnBrk="1" hangingPunct="1"/>
            <a:endParaRPr lang="en-US" smtClean="0"/>
          </a:p>
        </p:txBody>
      </p:sp>
      <p:sp>
        <p:nvSpPr>
          <p:cNvPr id="22532" name="TextBox 3"/>
          <p:cNvSpPr txBox="1">
            <a:spLocks noChangeArrowheads="1"/>
          </p:cNvSpPr>
          <p:nvPr/>
        </p:nvSpPr>
        <p:spPr bwMode="auto">
          <a:xfrm>
            <a:off x="4953000" y="6477000"/>
            <a:ext cx="4191000" cy="381000"/>
          </a:xfrm>
          <a:prstGeom prst="rect">
            <a:avLst/>
          </a:prstGeom>
          <a:noFill/>
          <a:ln w="9525">
            <a:noFill/>
            <a:miter lim="800000"/>
            <a:headEnd/>
            <a:tailEnd/>
          </a:ln>
        </p:spPr>
        <p:txBody>
          <a:bodyPr>
            <a:spAutoFit/>
          </a:bodyPr>
          <a:lstStyle/>
          <a:p>
            <a:r>
              <a:rPr lang="en-US" b="0">
                <a:latin typeface="Book Antiqua" pitchFamily="18" charset="0"/>
              </a:rPr>
              <a:t>Source:  H-1601-1 and IM 2005-024</a:t>
            </a:r>
          </a:p>
        </p:txBody>
      </p:sp>
      <p:grpSp>
        <p:nvGrpSpPr>
          <p:cNvPr id="22533" name="Group 5"/>
          <p:cNvGrpSpPr>
            <a:grpSpLocks/>
          </p:cNvGrpSpPr>
          <p:nvPr/>
        </p:nvGrpSpPr>
        <p:grpSpPr bwMode="auto">
          <a:xfrm>
            <a:off x="-152400" y="-42863"/>
            <a:ext cx="9677400" cy="914401"/>
            <a:chOff x="-96" y="-27"/>
            <a:chExt cx="6096" cy="576"/>
          </a:xfrm>
        </p:grpSpPr>
        <p:sp>
          <p:nvSpPr>
            <p:cNvPr id="22534"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2535"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2536"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286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Management Strategies </a:t>
            </a:r>
          </a:p>
        </p:txBody>
      </p:sp>
      <p:sp>
        <p:nvSpPr>
          <p:cNvPr id="5123" name="Content Placeholder 2"/>
          <p:cNvSpPr>
            <a:spLocks noGrp="1"/>
          </p:cNvSpPr>
          <p:nvPr>
            <p:ph idx="4294967295"/>
          </p:nvPr>
        </p:nvSpPr>
        <p:spPr>
          <a:xfrm>
            <a:off x="457200" y="1752600"/>
            <a:ext cx="8229600" cy="4525963"/>
          </a:xfrm>
        </p:spPr>
        <p:txBody>
          <a:bodyPr/>
          <a:lstStyle/>
          <a:p>
            <a:pPr marL="547688" indent="-411163" eaLnBrk="1" hangingPunct="1">
              <a:lnSpc>
                <a:spcPct val="90000"/>
              </a:lnSpc>
              <a:buFontTx/>
              <a:buNone/>
            </a:pPr>
            <a:r>
              <a:rPr lang="en-US" sz="2400" smtClean="0">
                <a:solidFill>
                  <a:srgbClr val="0033CC"/>
                </a:solidFill>
              </a:rPr>
              <a:t>By the end of this session, participants will be able to:</a:t>
            </a:r>
          </a:p>
          <a:p>
            <a:pPr marL="868363" lvl="1" indent="-282575" eaLnBrk="1" hangingPunct="1">
              <a:lnSpc>
                <a:spcPct val="90000"/>
              </a:lnSpc>
            </a:pPr>
            <a:r>
              <a:rPr lang="en-US" sz="2400" smtClean="0"/>
              <a:t>Develop potential management strategies (goals, objectives, uses, and management actions) that are consistent with BLM planning and resource program guidance</a:t>
            </a:r>
          </a:p>
          <a:p>
            <a:pPr marL="868363" lvl="1" indent="-282575" eaLnBrk="1" hangingPunct="1">
              <a:lnSpc>
                <a:spcPct val="90000"/>
              </a:lnSpc>
            </a:pPr>
            <a:endParaRPr lang="en-US" sz="2400" smtClean="0"/>
          </a:p>
          <a:p>
            <a:pPr marL="868363" lvl="1" indent="-282575" eaLnBrk="1" hangingPunct="1">
              <a:lnSpc>
                <a:spcPct val="90000"/>
              </a:lnSpc>
            </a:pPr>
            <a:r>
              <a:rPr lang="en-US" sz="2400" smtClean="0"/>
              <a:t>Identify how to feed PPSV information into alternatives and interact effectively with an interdisciplinary team</a:t>
            </a:r>
          </a:p>
          <a:p>
            <a:pPr marL="868363" lvl="1" indent="-282575" eaLnBrk="1" hangingPunct="1">
              <a:lnSpc>
                <a:spcPct val="90000"/>
              </a:lnSpc>
            </a:pPr>
            <a:endParaRPr lang="en-US" sz="2400" smtClean="0"/>
          </a:p>
          <a:p>
            <a:pPr marL="868363" lvl="1" indent="-282575" eaLnBrk="1" hangingPunct="1">
              <a:lnSpc>
                <a:spcPct val="90000"/>
              </a:lnSpc>
            </a:pPr>
            <a:r>
              <a:rPr lang="en-US" sz="2400" smtClean="0"/>
              <a:t>Assess examples of Management Strategies from existing RMPs </a:t>
            </a:r>
          </a:p>
        </p:txBody>
      </p:sp>
      <p:grpSp>
        <p:nvGrpSpPr>
          <p:cNvPr id="5124" name="Group 4"/>
          <p:cNvGrpSpPr>
            <a:grpSpLocks/>
          </p:cNvGrpSpPr>
          <p:nvPr/>
        </p:nvGrpSpPr>
        <p:grpSpPr bwMode="auto">
          <a:xfrm>
            <a:off x="-152400" y="-42863"/>
            <a:ext cx="9677400" cy="914401"/>
            <a:chOff x="-96" y="-27"/>
            <a:chExt cx="6096" cy="576"/>
          </a:xfrm>
        </p:grpSpPr>
        <p:sp>
          <p:nvSpPr>
            <p:cNvPr id="5125" name="Rectangle 5"/>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5126" name="Text Box 6"/>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5127" name="Picture 7"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413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Management Strategies and Alternative Development</a:t>
            </a:r>
          </a:p>
        </p:txBody>
      </p:sp>
      <p:sp>
        <p:nvSpPr>
          <p:cNvPr id="23555" name="Content Placeholder 2"/>
          <p:cNvSpPr>
            <a:spLocks noGrp="1"/>
          </p:cNvSpPr>
          <p:nvPr>
            <p:ph idx="4294967295"/>
          </p:nvPr>
        </p:nvSpPr>
        <p:spPr>
          <a:xfrm>
            <a:off x="304800" y="2057400"/>
            <a:ext cx="8229600" cy="4525963"/>
          </a:xfrm>
        </p:spPr>
        <p:txBody>
          <a:bodyPr/>
          <a:lstStyle/>
          <a:p>
            <a:pPr marL="547688" indent="-411163" eaLnBrk="1" hangingPunct="1">
              <a:buFontTx/>
              <a:buNone/>
            </a:pPr>
            <a:r>
              <a:rPr lang="en-US" sz="2400" smtClean="0">
                <a:solidFill>
                  <a:srgbClr val="0033CC"/>
                </a:solidFill>
              </a:rPr>
              <a:t>Second major “type” of RMP Decision:</a:t>
            </a:r>
            <a:r>
              <a:rPr lang="en-US" sz="2400" smtClean="0"/>
              <a:t>  </a:t>
            </a:r>
          </a:p>
          <a:p>
            <a:pPr marL="868363" lvl="1" indent="-282575" eaLnBrk="1" hangingPunct="1"/>
            <a:r>
              <a:rPr lang="en-US" sz="2400" smtClean="0"/>
              <a:t>Management Actions and </a:t>
            </a:r>
          </a:p>
          <a:p>
            <a:pPr marL="868363" lvl="1" indent="-282575" eaLnBrk="1" hangingPunct="1"/>
            <a:r>
              <a:rPr lang="en-US" sz="2400" smtClean="0"/>
              <a:t>Uses that are allowed/restricted/prohibited</a:t>
            </a:r>
          </a:p>
          <a:p>
            <a:pPr marL="868363" lvl="1" indent="-282575" eaLnBrk="1" hangingPunct="1"/>
            <a:endParaRPr lang="en-US" sz="2400" smtClean="0"/>
          </a:p>
          <a:p>
            <a:pPr marL="547688" indent="-411163" eaLnBrk="1" hangingPunct="1">
              <a:buClr>
                <a:srgbClr val="F9F9F9"/>
              </a:buClr>
              <a:buSzPct val="65000"/>
              <a:buFont typeface="Wingdings 2" pitchFamily="18" charset="2"/>
              <a:buChar char=""/>
            </a:pPr>
            <a:r>
              <a:rPr lang="en-US" sz="2800" smtClean="0">
                <a:solidFill>
                  <a:srgbClr val="0033CC"/>
                </a:solidFill>
              </a:rPr>
              <a:t>Definition/Characteristics:</a:t>
            </a:r>
          </a:p>
          <a:p>
            <a:pPr marL="868363" lvl="1" indent="-282575" eaLnBrk="1" hangingPunct="1"/>
            <a:r>
              <a:rPr lang="en-US" sz="2400" smtClean="0"/>
              <a:t>Includes potential projects, potential priorities, constraints on how uses will be managed</a:t>
            </a:r>
          </a:p>
          <a:p>
            <a:pPr marL="868363" lvl="1" indent="-282575" eaLnBrk="1" hangingPunct="1"/>
            <a:endParaRPr lang="en-US" sz="2400" smtClean="0"/>
          </a:p>
          <a:p>
            <a:pPr marL="868363" lvl="1" indent="-282575" eaLnBrk="1" hangingPunct="1"/>
            <a:r>
              <a:rPr lang="en-US" sz="2400" smtClean="0"/>
              <a:t>May vary by alternative, resource, geographic area</a:t>
            </a:r>
          </a:p>
          <a:p>
            <a:pPr marL="547688" indent="-411163" eaLnBrk="1" hangingPunct="1"/>
            <a:endParaRPr lang="en-US" sz="2400" smtClean="0"/>
          </a:p>
          <a:p>
            <a:pPr marL="547688" indent="-411163" eaLnBrk="1" hangingPunct="1"/>
            <a:endParaRPr lang="en-US" sz="2400" smtClean="0"/>
          </a:p>
        </p:txBody>
      </p:sp>
      <p:sp>
        <p:nvSpPr>
          <p:cNvPr id="23556" name="TextBox 3"/>
          <p:cNvSpPr txBox="1">
            <a:spLocks noChangeArrowheads="1"/>
          </p:cNvSpPr>
          <p:nvPr/>
        </p:nvSpPr>
        <p:spPr bwMode="auto">
          <a:xfrm>
            <a:off x="6858000" y="6477000"/>
            <a:ext cx="22860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23557" name="Group 5"/>
          <p:cNvGrpSpPr>
            <a:grpSpLocks/>
          </p:cNvGrpSpPr>
          <p:nvPr/>
        </p:nvGrpSpPr>
        <p:grpSpPr bwMode="auto">
          <a:xfrm>
            <a:off x="-152400" y="-42863"/>
            <a:ext cx="9677400" cy="914401"/>
            <a:chOff x="-96" y="-27"/>
            <a:chExt cx="6096" cy="576"/>
          </a:xfrm>
        </p:grpSpPr>
        <p:sp>
          <p:nvSpPr>
            <p:cNvPr id="23558"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3559"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3560"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1699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Management Strategies and Alternative Development</a:t>
            </a:r>
          </a:p>
        </p:txBody>
      </p:sp>
      <p:sp>
        <p:nvSpPr>
          <p:cNvPr id="24579" name="Content Placeholder 2"/>
          <p:cNvSpPr>
            <a:spLocks noGrp="1"/>
          </p:cNvSpPr>
          <p:nvPr>
            <p:ph idx="4294967295"/>
          </p:nvPr>
        </p:nvSpPr>
        <p:spPr>
          <a:xfrm>
            <a:off x="457200" y="2408238"/>
            <a:ext cx="8229600" cy="4525962"/>
          </a:xfrm>
        </p:spPr>
        <p:txBody>
          <a:bodyPr/>
          <a:lstStyle/>
          <a:p>
            <a:pPr marL="547688" indent="-411163" eaLnBrk="1" hangingPunct="1">
              <a:buFontTx/>
              <a:buNone/>
            </a:pPr>
            <a:r>
              <a:rPr lang="en-US" smtClean="0">
                <a:solidFill>
                  <a:srgbClr val="0033CC"/>
                </a:solidFill>
              </a:rPr>
              <a:t>Management Actions:  Actions to achieve desired outcomes, including actions to maintain, restore, improve land health</a:t>
            </a:r>
          </a:p>
          <a:p>
            <a:pPr marL="868363" lvl="1" indent="-282575" eaLnBrk="1" hangingPunct="1"/>
            <a:r>
              <a:rPr lang="en-US" smtClean="0"/>
              <a:t>Proactive measures:  Restoration priorities and opportunities (i.e., geographic areas for tamarisk removal)</a:t>
            </a:r>
          </a:p>
          <a:p>
            <a:pPr marL="868363" lvl="1" indent="-282575" eaLnBrk="1" hangingPunct="1"/>
            <a:endParaRPr lang="en-US" sz="1400" smtClean="0"/>
          </a:p>
          <a:p>
            <a:pPr marL="868363" lvl="1" indent="-282575" eaLnBrk="1" hangingPunct="1"/>
            <a:r>
              <a:rPr lang="en-US" smtClean="0"/>
              <a:t>Administrative designations—ACECs, withdrawals, WSR findings</a:t>
            </a:r>
          </a:p>
          <a:p>
            <a:pPr marL="547688" indent="-411163" eaLnBrk="1" hangingPunct="1"/>
            <a:endParaRPr lang="en-US" smtClean="0"/>
          </a:p>
        </p:txBody>
      </p:sp>
      <p:sp>
        <p:nvSpPr>
          <p:cNvPr id="24580" name="TextBox 3"/>
          <p:cNvSpPr txBox="1">
            <a:spLocks noChangeArrowheads="1"/>
          </p:cNvSpPr>
          <p:nvPr/>
        </p:nvSpPr>
        <p:spPr bwMode="auto">
          <a:xfrm>
            <a:off x="6858000" y="6477000"/>
            <a:ext cx="22860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24581" name="Group 5"/>
          <p:cNvGrpSpPr>
            <a:grpSpLocks/>
          </p:cNvGrpSpPr>
          <p:nvPr/>
        </p:nvGrpSpPr>
        <p:grpSpPr bwMode="auto">
          <a:xfrm>
            <a:off x="-152400" y="-42863"/>
            <a:ext cx="9677400" cy="914401"/>
            <a:chOff x="-96" y="-27"/>
            <a:chExt cx="6096" cy="576"/>
          </a:xfrm>
        </p:grpSpPr>
        <p:sp>
          <p:nvSpPr>
            <p:cNvPr id="24582"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4583"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4584"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620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Allowable Uses</a:t>
            </a:r>
          </a:p>
        </p:txBody>
      </p:sp>
      <p:sp>
        <p:nvSpPr>
          <p:cNvPr id="25603" name="Content Placeholder 2"/>
          <p:cNvSpPr>
            <a:spLocks noGrp="1"/>
          </p:cNvSpPr>
          <p:nvPr>
            <p:ph idx="4294967295"/>
          </p:nvPr>
        </p:nvSpPr>
        <p:spPr>
          <a:xfrm>
            <a:off x="457200" y="2713038"/>
            <a:ext cx="8229600" cy="3763962"/>
          </a:xfrm>
        </p:spPr>
        <p:txBody>
          <a:bodyPr/>
          <a:lstStyle/>
          <a:p>
            <a:pPr marL="547688" indent="-411163" eaLnBrk="1" hangingPunct="1">
              <a:buFontTx/>
              <a:buNone/>
            </a:pPr>
            <a:r>
              <a:rPr lang="en-US" sz="2400" smtClean="0">
                <a:solidFill>
                  <a:srgbClr val="0033CC"/>
                </a:solidFill>
              </a:rPr>
              <a:t>Allowable Uses:  Actions that are allowed, restricted or prohibited</a:t>
            </a:r>
          </a:p>
          <a:p>
            <a:pPr marL="868363" lvl="1" indent="-282575" eaLnBrk="1" hangingPunct="1"/>
            <a:r>
              <a:rPr lang="en-US" sz="2400" smtClean="0"/>
              <a:t>Areas where surface or subsurface development is permissible, + any measures needed to meet objectives (i.e., oil and gas stips)</a:t>
            </a:r>
          </a:p>
          <a:p>
            <a:pPr marL="868363" lvl="1" indent="-282575" eaLnBrk="1" hangingPunct="1"/>
            <a:r>
              <a:rPr lang="en-US" sz="2400" smtClean="0"/>
              <a:t>Areas where certain uses are excluded to protect resources</a:t>
            </a:r>
          </a:p>
          <a:p>
            <a:pPr marL="868363" lvl="1" indent="-282575" eaLnBrk="1" hangingPunct="1"/>
            <a:r>
              <a:rPr lang="en-US" sz="2400" smtClean="0"/>
              <a:t>Likely development scenarios for mineral leasing, timber harvest, locatables, recreation, etc.</a:t>
            </a:r>
          </a:p>
          <a:p>
            <a:pPr marL="868363" lvl="1" indent="-282575" eaLnBrk="1" hangingPunct="1">
              <a:buFontTx/>
              <a:buNone/>
            </a:pPr>
            <a:endParaRPr lang="en-US" sz="2400" smtClean="0"/>
          </a:p>
        </p:txBody>
      </p:sp>
      <p:sp>
        <p:nvSpPr>
          <p:cNvPr id="25604" name="TextBox 3"/>
          <p:cNvSpPr txBox="1">
            <a:spLocks noChangeArrowheads="1"/>
          </p:cNvSpPr>
          <p:nvPr/>
        </p:nvSpPr>
        <p:spPr bwMode="auto">
          <a:xfrm>
            <a:off x="6858000" y="6477000"/>
            <a:ext cx="22860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25605" name="Group 5"/>
          <p:cNvGrpSpPr>
            <a:grpSpLocks/>
          </p:cNvGrpSpPr>
          <p:nvPr/>
        </p:nvGrpSpPr>
        <p:grpSpPr bwMode="auto">
          <a:xfrm>
            <a:off x="-152400" y="-42863"/>
            <a:ext cx="9677400" cy="914401"/>
            <a:chOff x="-96" y="-27"/>
            <a:chExt cx="6096" cy="576"/>
          </a:xfrm>
        </p:grpSpPr>
        <p:sp>
          <p:nvSpPr>
            <p:cNvPr id="25606"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5607"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5608"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0306" name="Group 2"/>
          <p:cNvGraphicFramePr>
            <a:graphicFrameLocks noGrp="1"/>
          </p:cNvGraphicFramePr>
          <p:nvPr/>
        </p:nvGraphicFramePr>
        <p:xfrm>
          <a:off x="228600" y="914400"/>
          <a:ext cx="8247063" cy="3127375"/>
        </p:xfrm>
        <a:graphic>
          <a:graphicData uri="http://schemas.openxmlformats.org/drawingml/2006/table">
            <a:tbl>
              <a:tblPr/>
              <a:tblGrid>
                <a:gridCol w="295275"/>
                <a:gridCol w="1460500"/>
                <a:gridCol w="668338"/>
                <a:gridCol w="509587"/>
                <a:gridCol w="588963"/>
                <a:gridCol w="303212"/>
                <a:gridCol w="284163"/>
                <a:gridCol w="588962"/>
                <a:gridCol w="587375"/>
                <a:gridCol w="230188"/>
                <a:gridCol w="358775"/>
                <a:gridCol w="587375"/>
                <a:gridCol w="590550"/>
                <a:gridCol w="303212"/>
                <a:gridCol w="208280"/>
                <a:gridCol w="682625"/>
              </a:tblGrid>
              <a:tr h="457200">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Overall Health Summary</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74638">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Colorado Plateau RMP</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42888">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Priority Species/Vegetation</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hMerge="1">
                  <a:txBody>
                    <a:bodyPr/>
                    <a:lstStyle/>
                    <a:p>
                      <a:endParaRPr lang="en-US"/>
                    </a:p>
                  </a:txBody>
                  <a:tcPr/>
                </a:tc>
                <a:tc rowSpan="2"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Landscape Context</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Condition</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Size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Health Rank</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7463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Grade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Grade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Grade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r>
              <a:tr h="504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Greater Sage-Grouse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671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Pinyon-Juniper Woodlands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41300">
                <a:tc gridSpan="1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Project Area Health Rank</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26697" name="Oval 348"/>
          <p:cNvSpPr>
            <a:spLocks noChangeArrowheads="1"/>
          </p:cNvSpPr>
          <p:nvPr/>
        </p:nvSpPr>
        <p:spPr bwMode="auto">
          <a:xfrm>
            <a:off x="7620000" y="2438400"/>
            <a:ext cx="982663" cy="1277938"/>
          </a:xfrm>
          <a:prstGeom prst="ellipse">
            <a:avLst/>
          </a:prstGeom>
          <a:noFill/>
          <a:ln w="38100">
            <a:solidFill>
              <a:schemeClr val="accent2"/>
            </a:solidFill>
            <a:prstDash val="dash"/>
            <a:round/>
            <a:headEnd/>
            <a:tailEnd/>
          </a:ln>
        </p:spPr>
        <p:txBody>
          <a:bodyPr wrap="none" anchor="ctr"/>
          <a:lstStyle/>
          <a:p>
            <a:endParaRPr lang="en-US" b="0"/>
          </a:p>
        </p:txBody>
      </p:sp>
      <p:sp>
        <p:nvSpPr>
          <p:cNvPr id="26698" name="Text Box 349"/>
          <p:cNvSpPr txBox="1">
            <a:spLocks noChangeArrowheads="1"/>
          </p:cNvSpPr>
          <p:nvPr/>
        </p:nvSpPr>
        <p:spPr bwMode="auto">
          <a:xfrm>
            <a:off x="4114800" y="1295400"/>
            <a:ext cx="2266950" cy="366713"/>
          </a:xfrm>
          <a:prstGeom prst="rect">
            <a:avLst/>
          </a:prstGeom>
          <a:noFill/>
          <a:ln w="9525">
            <a:noFill/>
            <a:miter lim="800000"/>
            <a:headEnd/>
            <a:tailEnd/>
          </a:ln>
        </p:spPr>
        <p:txBody>
          <a:bodyPr wrap="none">
            <a:spAutoFit/>
          </a:bodyPr>
          <a:lstStyle/>
          <a:p>
            <a:r>
              <a:rPr lang="en-US" b="0"/>
              <a:t>No action alternative</a:t>
            </a:r>
          </a:p>
        </p:txBody>
      </p:sp>
      <p:graphicFrame>
        <p:nvGraphicFramePr>
          <p:cNvPr id="610379" name="Group 75"/>
          <p:cNvGraphicFramePr>
            <a:graphicFrameLocks noGrp="1"/>
          </p:cNvGraphicFramePr>
          <p:nvPr/>
        </p:nvGraphicFramePr>
        <p:xfrm>
          <a:off x="228600" y="3679825"/>
          <a:ext cx="8277225" cy="2989263"/>
        </p:xfrm>
        <a:graphic>
          <a:graphicData uri="http://schemas.openxmlformats.org/drawingml/2006/table">
            <a:tbl>
              <a:tblPr/>
              <a:tblGrid>
                <a:gridCol w="304800"/>
                <a:gridCol w="1460500"/>
                <a:gridCol w="592138"/>
                <a:gridCol w="593725"/>
                <a:gridCol w="592137"/>
                <a:gridCol w="266700"/>
                <a:gridCol w="325438"/>
                <a:gridCol w="592137"/>
                <a:gridCol w="590550"/>
                <a:gridCol w="244475"/>
                <a:gridCol w="347663"/>
                <a:gridCol w="592137"/>
                <a:gridCol w="592138"/>
                <a:gridCol w="296862"/>
                <a:gridCol w="293688"/>
                <a:gridCol w="592137"/>
              </a:tblGrid>
              <a:tr h="228600">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Overall Health Summary</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74638">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Colorado Plateau RMP</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36538">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Priority Species/Vegetation</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hMerge="1">
                  <a:txBody>
                    <a:bodyPr/>
                    <a:lstStyle/>
                    <a:p>
                      <a:endParaRPr lang="en-US"/>
                    </a:p>
                  </a:txBody>
                  <a:tcPr/>
                </a:tc>
                <a:tc rowSpan="2"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Landscape Context</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Condition</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Size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Health Rank</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7463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Grade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Grade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Grade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r>
              <a:tr h="444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Greater Sage-Grouse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93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Pinyon-Juniper Woodlands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Fair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36538">
                <a:tc gridSpan="1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Project Area Health Rank</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Good</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26770" name="Text Box 1114"/>
          <p:cNvSpPr txBox="1">
            <a:spLocks noChangeArrowheads="1"/>
          </p:cNvSpPr>
          <p:nvPr/>
        </p:nvSpPr>
        <p:spPr bwMode="auto">
          <a:xfrm>
            <a:off x="3429000" y="4114800"/>
            <a:ext cx="1479550" cy="366713"/>
          </a:xfrm>
          <a:prstGeom prst="rect">
            <a:avLst/>
          </a:prstGeom>
          <a:noFill/>
          <a:ln w="9525">
            <a:noFill/>
            <a:miter lim="800000"/>
            <a:headEnd/>
            <a:tailEnd/>
          </a:ln>
        </p:spPr>
        <p:txBody>
          <a:bodyPr wrap="none">
            <a:spAutoFit/>
          </a:bodyPr>
          <a:lstStyle/>
          <a:p>
            <a:r>
              <a:rPr lang="en-US" b="0"/>
              <a:t>Alternative A</a:t>
            </a:r>
          </a:p>
        </p:txBody>
      </p:sp>
      <p:sp>
        <p:nvSpPr>
          <p:cNvPr id="26771" name="Oval 1115"/>
          <p:cNvSpPr>
            <a:spLocks noChangeArrowheads="1"/>
          </p:cNvSpPr>
          <p:nvPr/>
        </p:nvSpPr>
        <p:spPr bwMode="auto">
          <a:xfrm>
            <a:off x="7696200" y="5257800"/>
            <a:ext cx="1035050" cy="1128713"/>
          </a:xfrm>
          <a:prstGeom prst="ellipse">
            <a:avLst/>
          </a:prstGeom>
          <a:noFill/>
          <a:ln w="38100">
            <a:solidFill>
              <a:schemeClr val="accent2"/>
            </a:solidFill>
            <a:prstDash val="dash"/>
            <a:round/>
            <a:headEnd/>
            <a:tailEnd/>
          </a:ln>
        </p:spPr>
        <p:txBody>
          <a:bodyPr wrap="none" anchor="ctr"/>
          <a:lstStyle/>
          <a:p>
            <a:endParaRPr lang="en-US" b="0"/>
          </a:p>
        </p:txBody>
      </p:sp>
      <p:grpSp>
        <p:nvGrpSpPr>
          <p:cNvPr id="26772" name="Group 148"/>
          <p:cNvGrpSpPr>
            <a:grpSpLocks/>
          </p:cNvGrpSpPr>
          <p:nvPr/>
        </p:nvGrpSpPr>
        <p:grpSpPr bwMode="auto">
          <a:xfrm>
            <a:off x="-152400" y="-42863"/>
            <a:ext cx="9677400" cy="914401"/>
            <a:chOff x="-96" y="-27"/>
            <a:chExt cx="6096" cy="576"/>
          </a:xfrm>
        </p:grpSpPr>
        <p:sp>
          <p:nvSpPr>
            <p:cNvPr id="26773" name="Rectangle 149"/>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6774" name="Text Box 150"/>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6775" name="Picture 151"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2452" name="Group 100"/>
          <p:cNvGraphicFramePr>
            <a:graphicFrameLocks noGrp="1"/>
          </p:cNvGraphicFramePr>
          <p:nvPr/>
        </p:nvGraphicFramePr>
        <p:xfrm>
          <a:off x="304800" y="1066800"/>
          <a:ext cx="8534400" cy="5562600"/>
        </p:xfrm>
        <a:graphic>
          <a:graphicData uri="http://schemas.openxmlformats.org/drawingml/2006/table">
            <a:tbl>
              <a:tblPr/>
              <a:tblGrid>
                <a:gridCol w="818870"/>
                <a:gridCol w="3375074"/>
                <a:gridCol w="832149"/>
                <a:gridCol w="290367"/>
                <a:gridCol w="1066745"/>
                <a:gridCol w="1119860"/>
                <a:gridCol w="1031334"/>
              </a:tblGrid>
              <a:tr h="398753">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Summary of Effects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Arial" charset="0"/>
                          <a:cs typeface="Arial" charset="0"/>
                        </a:rPr>
                        <a:t>Click the page-down icon ▼to the right to view more summary tables.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rgbClr val="C0C0C0"/>
                    </a:solidFill>
                  </a:tcPr>
                </a:tc>
              </a:tr>
              <a:tr h="67788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Colorado Plateau RMP</a:t>
                      </a: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657942">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Effects Across Priority </a:t>
                      </a:r>
                      <a:r>
                        <a:rPr kumimoji="0" lang="en-US" sz="1200" b="1" i="0" u="none" strike="noStrike" cap="none" normalizeH="0" baseline="0" dirty="0" err="1" smtClean="0">
                          <a:ln>
                            <a:noFill/>
                          </a:ln>
                          <a:solidFill>
                            <a:schemeClr val="tx1"/>
                          </a:solidFill>
                          <a:effectLst/>
                          <a:latin typeface="Arial" charset="0"/>
                          <a:cs typeface="Arial" charset="0"/>
                        </a:rPr>
                        <a:t>Spp</a:t>
                      </a:r>
                      <a:r>
                        <a:rPr kumimoji="0" lang="en-US" sz="1200" b="1" i="0" u="none" strike="noStrike" cap="none" normalizeH="0" baseline="0" dirty="0" smtClean="0">
                          <a:ln>
                            <a:noFill/>
                          </a:ln>
                          <a:solidFill>
                            <a:schemeClr val="tx1"/>
                          </a:solidFill>
                          <a:effectLst/>
                          <a:latin typeface="Arial" charset="0"/>
                          <a:cs typeface="Arial" charset="0"/>
                        </a:rPr>
                        <a:t>/</a:t>
                      </a:r>
                      <a:r>
                        <a:rPr kumimoji="0" lang="en-US" sz="1200" b="1" i="0" u="none" strike="noStrike" cap="none" normalizeH="0" baseline="0" dirty="0" err="1" smtClean="0">
                          <a:ln>
                            <a:noFill/>
                          </a:ln>
                          <a:solidFill>
                            <a:schemeClr val="tx1"/>
                          </a:solidFill>
                          <a:effectLst/>
                          <a:latin typeface="Arial" charset="0"/>
                          <a:cs typeface="Arial" charset="0"/>
                        </a:rPr>
                        <a:t>Veg</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Greater Sage-Grouse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Pinyon-Juniper Woodlands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Overall Effect Rank</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9065">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800000"/>
                          </a:solidFill>
                          <a:effectLst/>
                          <a:latin typeface="Arial" charset="0"/>
                          <a:cs typeface="Arial" charset="0"/>
                        </a:rPr>
                        <a:t>Project-specific effects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Grazing practices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Home development adjacent to public 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Invasive species (plants)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West Nile Virus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Oil and gas exploration and drilling</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Development of roads and utilities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Fuels treatments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Incompatible vegetation treatments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Management of/for certain species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190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Pinyon disease (ips, black fungus)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38940">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Effects Status for Species or Communities and Project</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Medium</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27739" name="Text Box 2101"/>
          <p:cNvSpPr txBox="1">
            <a:spLocks noChangeArrowheads="1"/>
          </p:cNvSpPr>
          <p:nvPr/>
        </p:nvSpPr>
        <p:spPr bwMode="auto">
          <a:xfrm>
            <a:off x="2286000" y="1524000"/>
            <a:ext cx="2266950" cy="366713"/>
          </a:xfrm>
          <a:prstGeom prst="rect">
            <a:avLst/>
          </a:prstGeom>
          <a:noFill/>
          <a:ln w="9525">
            <a:noFill/>
            <a:miter lim="800000"/>
            <a:headEnd/>
            <a:tailEnd/>
          </a:ln>
        </p:spPr>
        <p:txBody>
          <a:bodyPr wrap="none">
            <a:spAutoFit/>
          </a:bodyPr>
          <a:lstStyle/>
          <a:p>
            <a:r>
              <a:rPr lang="en-US" b="0"/>
              <a:t>No action alternative</a:t>
            </a:r>
          </a:p>
        </p:txBody>
      </p:sp>
      <p:sp>
        <p:nvSpPr>
          <p:cNvPr id="27740" name="Oval 2100"/>
          <p:cNvSpPr>
            <a:spLocks noChangeArrowheads="1"/>
          </p:cNvSpPr>
          <p:nvPr/>
        </p:nvSpPr>
        <p:spPr bwMode="auto">
          <a:xfrm>
            <a:off x="7772400" y="2971800"/>
            <a:ext cx="1143000" cy="1447800"/>
          </a:xfrm>
          <a:prstGeom prst="ellipse">
            <a:avLst/>
          </a:prstGeom>
          <a:noFill/>
          <a:ln w="38100">
            <a:solidFill>
              <a:schemeClr val="accent2"/>
            </a:solidFill>
            <a:prstDash val="dash"/>
            <a:round/>
            <a:headEnd/>
            <a:tailEnd/>
          </a:ln>
        </p:spPr>
        <p:txBody>
          <a:bodyPr wrap="none" anchor="ctr"/>
          <a:lstStyle/>
          <a:p>
            <a:endParaRPr lang="en-US" b="0"/>
          </a:p>
        </p:txBody>
      </p:sp>
      <p:grpSp>
        <p:nvGrpSpPr>
          <p:cNvPr id="27741" name="Group 96"/>
          <p:cNvGrpSpPr>
            <a:grpSpLocks/>
          </p:cNvGrpSpPr>
          <p:nvPr/>
        </p:nvGrpSpPr>
        <p:grpSpPr bwMode="auto">
          <a:xfrm>
            <a:off x="-152400" y="-42863"/>
            <a:ext cx="9677400" cy="914401"/>
            <a:chOff x="-96" y="-27"/>
            <a:chExt cx="6096" cy="576"/>
          </a:xfrm>
        </p:grpSpPr>
        <p:sp>
          <p:nvSpPr>
            <p:cNvPr id="27742" name="Rectangle 97"/>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7743" name="Text Box 98"/>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7744" name="Picture 99"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96" name="Group 96"/>
          <p:cNvGraphicFramePr>
            <a:graphicFrameLocks noGrp="1"/>
          </p:cNvGraphicFramePr>
          <p:nvPr/>
        </p:nvGraphicFramePr>
        <p:xfrm>
          <a:off x="685800" y="1066800"/>
          <a:ext cx="7691438" cy="5508625"/>
        </p:xfrm>
        <a:graphic>
          <a:graphicData uri="http://schemas.openxmlformats.org/drawingml/2006/table">
            <a:tbl>
              <a:tblPr/>
              <a:tblGrid>
                <a:gridCol w="844826"/>
                <a:gridCol w="2031886"/>
                <a:gridCol w="977808"/>
                <a:gridCol w="946518"/>
                <a:gridCol w="964118"/>
                <a:gridCol w="962163"/>
                <a:gridCol w="964119"/>
              </a:tblGrid>
              <a:tr h="384614">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Summary of Effects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Arial" charset="0"/>
                          <a:cs typeface="Arial" charset="0"/>
                        </a:rPr>
                        <a:t>Click the page-down icon ▼to the right to view more summary tables.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rgbClr val="C0C0C0"/>
                    </a:solidFill>
                  </a:tcPr>
                </a:tc>
              </a:tr>
              <a:tr h="653843">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Colorado Plateau RMP</a:t>
                      </a: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769228">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Effects Across Priority </a:t>
                      </a:r>
                      <a:r>
                        <a:rPr kumimoji="0" lang="en-US" sz="1200" b="1" i="0" u="none" strike="noStrike" cap="none" normalizeH="0" baseline="0" dirty="0" err="1" smtClean="0">
                          <a:ln>
                            <a:noFill/>
                          </a:ln>
                          <a:solidFill>
                            <a:schemeClr val="tx1"/>
                          </a:solidFill>
                          <a:effectLst/>
                          <a:latin typeface="Arial" charset="0"/>
                          <a:cs typeface="Arial" charset="0"/>
                        </a:rPr>
                        <a:t>spp</a:t>
                      </a:r>
                      <a:r>
                        <a:rPr kumimoji="0" lang="en-US" sz="1200" b="1"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err="1" smtClean="0">
                          <a:ln>
                            <a:noFill/>
                          </a:ln>
                          <a:solidFill>
                            <a:schemeClr val="tx1"/>
                          </a:solidFill>
                          <a:effectLst/>
                          <a:latin typeface="Arial" charset="0"/>
                          <a:cs typeface="Arial" charset="0"/>
                        </a:rPr>
                        <a:t>veg</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Greater Sage-Grouse</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Pinyon-Juniper Woodlands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Overall Effect Rank</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846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800000"/>
                          </a:solidFill>
                          <a:effectLst/>
                          <a:latin typeface="Arial" charset="0"/>
                          <a:cs typeface="Arial" charset="0"/>
                        </a:rPr>
                        <a:t>Project-specific effects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Home development adjacent to public lands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Medium</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Grazing practices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Oil and gas exploration and drilling</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Development of roads and utilities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Fuels treatments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Incompatible vegetation treatments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Invasive species (plants)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Management of/for certain species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Pinyon disease (ips, black fungus)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84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West Nile Virus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00"/>
                          </a:solidFill>
                          <a:effectLst/>
                          <a:latin typeface="Arial" charset="0"/>
                          <a:cs typeface="Arial" charset="0"/>
                        </a:rPr>
                        <a:t>Low</a:t>
                      </a:r>
                      <a:endParaRPr kumimoji="0" lang="en-US" sz="1800" b="0" i="0" u="none" strike="noStrike" cap="none" normalizeH="0" baseline="0" dirty="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26922">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Effects Status for Species or Communities and Project</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High</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Medium</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Medium</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28763" name="Oval 596"/>
          <p:cNvSpPr>
            <a:spLocks noChangeArrowheads="1"/>
          </p:cNvSpPr>
          <p:nvPr/>
        </p:nvSpPr>
        <p:spPr bwMode="auto">
          <a:xfrm>
            <a:off x="7467600" y="3124200"/>
            <a:ext cx="838200" cy="685800"/>
          </a:xfrm>
          <a:prstGeom prst="ellipse">
            <a:avLst/>
          </a:prstGeom>
          <a:noFill/>
          <a:ln w="38100">
            <a:solidFill>
              <a:schemeClr val="accent2"/>
            </a:solidFill>
            <a:prstDash val="dash"/>
            <a:round/>
            <a:headEnd/>
            <a:tailEnd/>
          </a:ln>
        </p:spPr>
        <p:txBody>
          <a:bodyPr wrap="none" anchor="ctr"/>
          <a:lstStyle/>
          <a:p>
            <a:endParaRPr lang="en-US" b="0"/>
          </a:p>
        </p:txBody>
      </p:sp>
      <p:sp>
        <p:nvSpPr>
          <p:cNvPr id="28764" name="Text Box 597"/>
          <p:cNvSpPr txBox="1">
            <a:spLocks noChangeArrowheads="1"/>
          </p:cNvSpPr>
          <p:nvPr/>
        </p:nvSpPr>
        <p:spPr bwMode="auto">
          <a:xfrm>
            <a:off x="3276600" y="1524000"/>
            <a:ext cx="1479550" cy="366713"/>
          </a:xfrm>
          <a:prstGeom prst="rect">
            <a:avLst/>
          </a:prstGeom>
          <a:noFill/>
          <a:ln w="9525">
            <a:noFill/>
            <a:miter lim="800000"/>
            <a:headEnd/>
            <a:tailEnd/>
          </a:ln>
        </p:spPr>
        <p:txBody>
          <a:bodyPr wrap="none">
            <a:spAutoFit/>
          </a:bodyPr>
          <a:lstStyle/>
          <a:p>
            <a:r>
              <a:rPr lang="en-US" b="0"/>
              <a:t>Alternative A</a:t>
            </a:r>
          </a:p>
        </p:txBody>
      </p:sp>
      <p:grpSp>
        <p:nvGrpSpPr>
          <p:cNvPr id="28765" name="Group 97"/>
          <p:cNvGrpSpPr>
            <a:grpSpLocks/>
          </p:cNvGrpSpPr>
          <p:nvPr/>
        </p:nvGrpSpPr>
        <p:grpSpPr bwMode="auto">
          <a:xfrm>
            <a:off x="-152400" y="-42863"/>
            <a:ext cx="9677400" cy="914401"/>
            <a:chOff x="-96" y="-27"/>
            <a:chExt cx="6096" cy="576"/>
          </a:xfrm>
        </p:grpSpPr>
        <p:sp>
          <p:nvSpPr>
            <p:cNvPr id="28766" name="Rectangle 98"/>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8767" name="Text Box 99"/>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8768" name="Picture 100"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810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Summary</a:t>
            </a:r>
          </a:p>
        </p:txBody>
      </p:sp>
      <p:sp>
        <p:nvSpPr>
          <p:cNvPr id="29699" name="Content Placeholder 2"/>
          <p:cNvSpPr>
            <a:spLocks noGrp="1"/>
          </p:cNvSpPr>
          <p:nvPr>
            <p:ph idx="4294967295"/>
          </p:nvPr>
        </p:nvSpPr>
        <p:spPr>
          <a:xfrm>
            <a:off x="457200" y="2179638"/>
            <a:ext cx="8229600" cy="4525962"/>
          </a:xfrm>
        </p:spPr>
        <p:txBody>
          <a:bodyPr/>
          <a:lstStyle/>
          <a:p>
            <a:pPr marL="547688" indent="-411163" eaLnBrk="1" hangingPunct="1"/>
            <a:r>
              <a:rPr lang="en-US" sz="2800" smtClean="0"/>
              <a:t>Just reviewed types of land use planning decisions.</a:t>
            </a:r>
          </a:p>
          <a:p>
            <a:pPr marL="547688" indent="-411163" eaLnBrk="1" hangingPunct="1"/>
            <a:endParaRPr lang="en-US" sz="2800" smtClean="0"/>
          </a:p>
          <a:p>
            <a:pPr marL="547688" indent="-411163" eaLnBrk="1" hangingPunct="1"/>
            <a:r>
              <a:rPr lang="en-US" sz="2800" smtClean="0"/>
              <a:t>Appendix C, H:-1601-1:  Resource-specific direction on </a:t>
            </a:r>
            <a:r>
              <a:rPr lang="en-US" sz="2800" b="1" u="sng" smtClean="0"/>
              <a:t>content</a:t>
            </a:r>
            <a:r>
              <a:rPr lang="en-US" sz="2800" smtClean="0"/>
              <a:t> for goals, objectives, management actions, allowable uses.</a:t>
            </a:r>
          </a:p>
          <a:p>
            <a:pPr marL="547688" indent="-411163" eaLnBrk="1" hangingPunct="1"/>
            <a:endParaRPr lang="en-US" sz="2800" smtClean="0"/>
          </a:p>
          <a:p>
            <a:pPr marL="547688" indent="-411163" eaLnBrk="1" hangingPunct="1"/>
            <a:r>
              <a:rPr lang="en-US" sz="2800" smtClean="0"/>
              <a:t>Any questions/discussion?</a:t>
            </a:r>
          </a:p>
        </p:txBody>
      </p:sp>
      <p:grpSp>
        <p:nvGrpSpPr>
          <p:cNvPr id="29700" name="Group 4"/>
          <p:cNvGrpSpPr>
            <a:grpSpLocks/>
          </p:cNvGrpSpPr>
          <p:nvPr/>
        </p:nvGrpSpPr>
        <p:grpSpPr bwMode="auto">
          <a:xfrm>
            <a:off x="-152400" y="-42863"/>
            <a:ext cx="9677400" cy="914401"/>
            <a:chOff x="-96" y="-27"/>
            <a:chExt cx="6096" cy="576"/>
          </a:xfrm>
        </p:grpSpPr>
        <p:sp>
          <p:nvSpPr>
            <p:cNvPr id="29701" name="Rectangle 5"/>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29702" name="Text Box 6"/>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29703" name="Picture 7"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14600" y="1639888"/>
          <a:ext cx="4010025" cy="4495800"/>
        </p:xfrm>
        <a:graphic>
          <a:graphicData uri="http://schemas.openxmlformats.org/presentationml/2006/ole">
            <p:oleObj spid="_x0000_s1026" name="Photo Editor Photo" r:id="rId4" imgW="7078063" imgH="7935433" progId="MSPhotoEd.3">
              <p:embed/>
            </p:oleObj>
          </a:graphicData>
        </a:graphic>
      </p:graphicFrame>
      <p:sp>
        <p:nvSpPr>
          <p:cNvPr id="1027" name="Rectangle 3"/>
          <p:cNvSpPr>
            <a:spLocks noChangeArrowheads="1"/>
          </p:cNvSpPr>
          <p:nvPr/>
        </p:nvSpPr>
        <p:spPr bwMode="auto">
          <a:xfrm>
            <a:off x="0" y="1878013"/>
            <a:ext cx="9144000" cy="0"/>
          </a:xfrm>
          <a:prstGeom prst="rect">
            <a:avLst/>
          </a:prstGeom>
          <a:noFill/>
          <a:ln w="9525">
            <a:noFill/>
            <a:miter lim="800000"/>
            <a:headEnd/>
            <a:tailEnd/>
          </a:ln>
        </p:spPr>
        <p:txBody>
          <a:bodyPr wrap="none" anchor="ctr">
            <a:spAutoFit/>
          </a:bodyPr>
          <a:lstStyle/>
          <a:p>
            <a:endParaRPr lang="en-US"/>
          </a:p>
        </p:txBody>
      </p:sp>
      <p:sp>
        <p:nvSpPr>
          <p:cNvPr id="1028" name="Text Box 4"/>
          <p:cNvSpPr txBox="1">
            <a:spLocks noChangeArrowheads="1"/>
          </p:cNvSpPr>
          <p:nvPr/>
        </p:nvSpPr>
        <p:spPr bwMode="auto">
          <a:xfrm>
            <a:off x="288925" y="1295400"/>
            <a:ext cx="184150" cy="366713"/>
          </a:xfrm>
          <a:prstGeom prst="rect">
            <a:avLst/>
          </a:prstGeom>
          <a:noFill/>
          <a:ln w="9525">
            <a:noFill/>
            <a:miter lim="800000"/>
            <a:headEnd/>
            <a:tailEnd/>
          </a:ln>
        </p:spPr>
        <p:txBody>
          <a:bodyPr wrap="none">
            <a:spAutoFit/>
          </a:bodyPr>
          <a:lstStyle/>
          <a:p>
            <a:endParaRPr lang="en-US"/>
          </a:p>
        </p:txBody>
      </p:sp>
      <p:pic>
        <p:nvPicPr>
          <p:cNvPr id="1029" name="Picture 5" descr="sage grouse"/>
          <p:cNvPicPr>
            <a:picLocks noChangeAspect="1" noChangeArrowheads="1"/>
          </p:cNvPicPr>
          <p:nvPr/>
        </p:nvPicPr>
        <p:blipFill>
          <a:blip r:embed="rId5"/>
          <a:srcRect/>
          <a:stretch>
            <a:fillRect/>
          </a:stretch>
        </p:blipFill>
        <p:spPr bwMode="auto">
          <a:xfrm>
            <a:off x="381000" y="3087688"/>
            <a:ext cx="2381250" cy="2695575"/>
          </a:xfrm>
          <a:prstGeom prst="rect">
            <a:avLst/>
          </a:prstGeom>
          <a:noFill/>
          <a:ln w="9525">
            <a:noFill/>
            <a:miter lim="800000"/>
            <a:headEnd/>
            <a:tailEnd/>
          </a:ln>
        </p:spPr>
      </p:pic>
      <p:pic>
        <p:nvPicPr>
          <p:cNvPr id="1030" name="Picture 6" descr="SAGS40"/>
          <p:cNvPicPr>
            <a:picLocks noChangeAspect="1" noChangeArrowheads="1"/>
          </p:cNvPicPr>
          <p:nvPr/>
        </p:nvPicPr>
        <p:blipFill>
          <a:blip r:embed="rId6"/>
          <a:srcRect/>
          <a:stretch>
            <a:fillRect/>
          </a:stretch>
        </p:blipFill>
        <p:spPr bwMode="auto">
          <a:xfrm>
            <a:off x="6400800" y="2039938"/>
            <a:ext cx="2743200" cy="2038350"/>
          </a:xfrm>
          <a:prstGeom prst="rect">
            <a:avLst/>
          </a:prstGeom>
          <a:noFill/>
          <a:ln w="9525">
            <a:noFill/>
            <a:miter lim="800000"/>
            <a:headEnd/>
            <a:tailEnd/>
          </a:ln>
        </p:spPr>
      </p:pic>
      <p:grpSp>
        <p:nvGrpSpPr>
          <p:cNvPr id="1031" name="Group 10"/>
          <p:cNvGrpSpPr>
            <a:grpSpLocks/>
          </p:cNvGrpSpPr>
          <p:nvPr/>
        </p:nvGrpSpPr>
        <p:grpSpPr bwMode="auto">
          <a:xfrm>
            <a:off x="-152400" y="-42863"/>
            <a:ext cx="9677400" cy="914401"/>
            <a:chOff x="-96" y="-27"/>
            <a:chExt cx="6096" cy="576"/>
          </a:xfrm>
        </p:grpSpPr>
        <p:sp>
          <p:nvSpPr>
            <p:cNvPr id="1032" name="Rectangle 11"/>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033" name="Text Box 12"/>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034" name="Picture 13" descr="BLM_LOGO"/>
            <p:cNvPicPr>
              <a:picLocks noChangeAspect="1" noChangeArrowheads="1"/>
            </p:cNvPicPr>
            <p:nvPr/>
          </p:nvPicPr>
          <p:blipFill>
            <a:blip r:embed="rId7"/>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533400" y="1676400"/>
            <a:ext cx="8077200" cy="0"/>
          </a:xfrm>
          <a:prstGeom prst="line">
            <a:avLst/>
          </a:prstGeom>
          <a:noFill/>
          <a:ln w="28575">
            <a:solidFill>
              <a:srgbClr val="0000FF"/>
            </a:solidFill>
            <a:round/>
            <a:headEnd/>
            <a:tailEnd/>
          </a:ln>
        </p:spPr>
        <p:txBody>
          <a:bodyPr/>
          <a:lstStyle/>
          <a:p>
            <a:endParaRPr lang="en-US"/>
          </a:p>
        </p:txBody>
      </p:sp>
      <p:sp>
        <p:nvSpPr>
          <p:cNvPr id="6147" name="Text Box 3"/>
          <p:cNvSpPr txBox="1">
            <a:spLocks noChangeArrowheads="1"/>
          </p:cNvSpPr>
          <p:nvPr/>
        </p:nvSpPr>
        <p:spPr bwMode="auto">
          <a:xfrm>
            <a:off x="2416175" y="1004888"/>
            <a:ext cx="4310063" cy="671512"/>
          </a:xfrm>
          <a:prstGeom prst="rect">
            <a:avLst/>
          </a:prstGeom>
          <a:noFill/>
          <a:ln w="9525" algn="ctr">
            <a:noFill/>
            <a:miter lim="800000"/>
            <a:headEnd/>
            <a:tailEnd/>
          </a:ln>
        </p:spPr>
        <p:txBody>
          <a:bodyPr wrap="none">
            <a:spAutoFit/>
          </a:bodyPr>
          <a:lstStyle/>
          <a:p>
            <a:r>
              <a:rPr lang="en-US" sz="3800"/>
              <a:t>On – Site Training</a:t>
            </a:r>
          </a:p>
        </p:txBody>
      </p:sp>
      <p:sp>
        <p:nvSpPr>
          <p:cNvPr id="6148" name="Text Box 4"/>
          <p:cNvSpPr txBox="1">
            <a:spLocks noChangeArrowheads="1"/>
          </p:cNvSpPr>
          <p:nvPr/>
        </p:nvSpPr>
        <p:spPr bwMode="auto">
          <a:xfrm>
            <a:off x="2265363" y="1828800"/>
            <a:ext cx="4611687" cy="701675"/>
          </a:xfrm>
          <a:prstGeom prst="rect">
            <a:avLst/>
          </a:prstGeom>
          <a:noFill/>
          <a:ln w="9525">
            <a:noFill/>
            <a:miter lim="800000"/>
            <a:headEnd/>
            <a:tailEnd/>
          </a:ln>
        </p:spPr>
        <p:txBody>
          <a:bodyPr wrap="none">
            <a:spAutoFit/>
          </a:bodyPr>
          <a:lstStyle/>
          <a:p>
            <a:r>
              <a:rPr lang="en-US" sz="4000">
                <a:solidFill>
                  <a:srgbClr val="000066"/>
                </a:solidFill>
              </a:rPr>
              <a:t>CORE CONCEPTS</a:t>
            </a:r>
          </a:p>
        </p:txBody>
      </p:sp>
      <p:sp>
        <p:nvSpPr>
          <p:cNvPr id="6149" name="Rectangle 5"/>
          <p:cNvSpPr>
            <a:spLocks noChangeArrowheads="1"/>
          </p:cNvSpPr>
          <p:nvPr/>
        </p:nvSpPr>
        <p:spPr bwMode="auto">
          <a:xfrm>
            <a:off x="685800" y="5638800"/>
            <a:ext cx="8915400" cy="673100"/>
          </a:xfrm>
          <a:prstGeom prst="rect">
            <a:avLst/>
          </a:prstGeom>
          <a:noFill/>
          <a:ln w="9525">
            <a:noFill/>
            <a:miter lim="800000"/>
            <a:headEnd/>
            <a:tailEnd/>
          </a:ln>
        </p:spPr>
        <p:txBody>
          <a:bodyPr>
            <a:spAutoFit/>
          </a:bodyPr>
          <a:lstStyle/>
          <a:p>
            <a:pPr marL="231775" indent="-231775">
              <a:lnSpc>
                <a:spcPct val="145000"/>
              </a:lnSpc>
              <a:buClr>
                <a:srgbClr val="0000FF"/>
              </a:buClr>
              <a:buSzPct val="110000"/>
              <a:buFontTx/>
              <a:buChar char="•"/>
            </a:pPr>
            <a:r>
              <a:rPr lang="en-US" sz="2600" b="0">
                <a:solidFill>
                  <a:schemeClr val="bg2"/>
                </a:solidFill>
              </a:rPr>
              <a:t>Determine monitoring framework </a:t>
            </a:r>
          </a:p>
        </p:txBody>
      </p:sp>
      <p:sp>
        <p:nvSpPr>
          <p:cNvPr id="6150" name="Rectangle 6"/>
          <p:cNvSpPr>
            <a:spLocks noChangeArrowheads="1"/>
          </p:cNvSpPr>
          <p:nvPr/>
        </p:nvSpPr>
        <p:spPr bwMode="auto">
          <a:xfrm>
            <a:off x="685800" y="2590800"/>
            <a:ext cx="8915400" cy="668338"/>
          </a:xfrm>
          <a:prstGeom prst="rect">
            <a:avLst/>
          </a:prstGeom>
          <a:noFill/>
          <a:ln w="9525">
            <a:noFill/>
            <a:miter lim="800000"/>
            <a:headEnd/>
            <a:tailEnd/>
          </a:ln>
        </p:spPr>
        <p:txBody>
          <a:bodyPr>
            <a:spAutoFit/>
          </a:bodyPr>
          <a:lstStyle/>
          <a:p>
            <a:pPr marL="231775" indent="-231775">
              <a:lnSpc>
                <a:spcPct val="145000"/>
              </a:lnSpc>
              <a:buClr>
                <a:srgbClr val="0000FF"/>
              </a:buClr>
              <a:buSzPct val="110000"/>
              <a:buFontTx/>
              <a:buChar char="•"/>
            </a:pPr>
            <a:r>
              <a:rPr lang="en-US" sz="2600" b="0">
                <a:solidFill>
                  <a:schemeClr val="bg2"/>
                </a:solidFill>
              </a:rPr>
              <a:t>Identify priority species and vegetation</a:t>
            </a:r>
          </a:p>
        </p:txBody>
      </p:sp>
      <p:sp>
        <p:nvSpPr>
          <p:cNvPr id="6151" name="Rectangle 7"/>
          <p:cNvSpPr>
            <a:spLocks noChangeArrowheads="1"/>
          </p:cNvSpPr>
          <p:nvPr/>
        </p:nvSpPr>
        <p:spPr bwMode="auto">
          <a:xfrm>
            <a:off x="685800" y="3352800"/>
            <a:ext cx="8153400" cy="603250"/>
          </a:xfrm>
          <a:prstGeom prst="rect">
            <a:avLst/>
          </a:prstGeom>
          <a:noFill/>
          <a:ln w="9525" algn="ctr">
            <a:noFill/>
            <a:miter lim="800000"/>
            <a:headEnd/>
            <a:tailEnd/>
          </a:ln>
        </p:spPr>
        <p:txBody>
          <a:bodyPr>
            <a:spAutoFit/>
          </a:bodyPr>
          <a:lstStyle/>
          <a:p>
            <a:pPr marL="231775" indent="-231775">
              <a:lnSpc>
                <a:spcPct val="145000"/>
              </a:lnSpc>
              <a:buClr>
                <a:srgbClr val="0000FF"/>
              </a:buClr>
              <a:buSzPct val="110000"/>
              <a:buFontTx/>
              <a:buChar char="•"/>
            </a:pPr>
            <a:r>
              <a:rPr lang="en-US" sz="2600" b="0">
                <a:solidFill>
                  <a:schemeClr val="bg2"/>
                </a:solidFill>
              </a:rPr>
              <a:t>Assess health</a:t>
            </a:r>
          </a:p>
        </p:txBody>
      </p:sp>
      <p:sp>
        <p:nvSpPr>
          <p:cNvPr id="6152" name="Rectangle 8"/>
          <p:cNvSpPr>
            <a:spLocks noChangeArrowheads="1"/>
          </p:cNvSpPr>
          <p:nvPr/>
        </p:nvSpPr>
        <p:spPr bwMode="auto">
          <a:xfrm>
            <a:off x="685800" y="4876800"/>
            <a:ext cx="7924800" cy="603250"/>
          </a:xfrm>
          <a:prstGeom prst="rect">
            <a:avLst/>
          </a:prstGeom>
          <a:noFill/>
          <a:ln w="9525" algn="ctr">
            <a:noFill/>
            <a:miter lim="800000"/>
            <a:headEnd/>
            <a:tailEnd/>
          </a:ln>
        </p:spPr>
        <p:txBody>
          <a:bodyPr>
            <a:spAutoFit/>
          </a:bodyPr>
          <a:lstStyle/>
          <a:p>
            <a:pPr marL="231775" indent="-231775">
              <a:lnSpc>
                <a:spcPct val="145000"/>
              </a:lnSpc>
              <a:buClr>
                <a:srgbClr val="0000FF"/>
              </a:buClr>
              <a:buSzPct val="110000"/>
              <a:buFontTx/>
              <a:buChar char="•"/>
            </a:pPr>
            <a:r>
              <a:rPr lang="en-US" sz="2600"/>
              <a:t>Identify management strategies</a:t>
            </a:r>
          </a:p>
        </p:txBody>
      </p:sp>
      <p:sp>
        <p:nvSpPr>
          <p:cNvPr id="6153" name="Rectangle 9"/>
          <p:cNvSpPr>
            <a:spLocks noChangeArrowheads="1"/>
          </p:cNvSpPr>
          <p:nvPr/>
        </p:nvSpPr>
        <p:spPr bwMode="auto">
          <a:xfrm>
            <a:off x="685800" y="4114800"/>
            <a:ext cx="7848600" cy="603250"/>
          </a:xfrm>
          <a:prstGeom prst="rect">
            <a:avLst/>
          </a:prstGeom>
          <a:noFill/>
          <a:ln w="9525" algn="ctr">
            <a:noFill/>
            <a:miter lim="800000"/>
            <a:headEnd/>
            <a:tailEnd/>
          </a:ln>
        </p:spPr>
        <p:txBody>
          <a:bodyPr>
            <a:spAutoFit/>
          </a:bodyPr>
          <a:lstStyle/>
          <a:p>
            <a:pPr marL="231775" indent="-231775">
              <a:lnSpc>
                <a:spcPct val="145000"/>
              </a:lnSpc>
              <a:buClr>
                <a:srgbClr val="0000FF"/>
              </a:buClr>
              <a:buSzPct val="110000"/>
              <a:buFontTx/>
              <a:buChar char="•"/>
            </a:pPr>
            <a:r>
              <a:rPr lang="en-US" sz="2600" b="0">
                <a:solidFill>
                  <a:schemeClr val="bg2"/>
                </a:solidFill>
              </a:rPr>
              <a:t>Assess effects</a:t>
            </a:r>
          </a:p>
        </p:txBody>
      </p:sp>
      <p:grpSp>
        <p:nvGrpSpPr>
          <p:cNvPr id="6154" name="Group 10"/>
          <p:cNvGrpSpPr>
            <a:grpSpLocks/>
          </p:cNvGrpSpPr>
          <p:nvPr/>
        </p:nvGrpSpPr>
        <p:grpSpPr bwMode="auto">
          <a:xfrm>
            <a:off x="-152400" y="-42863"/>
            <a:ext cx="9677400" cy="914401"/>
            <a:chOff x="-96" y="-27"/>
            <a:chExt cx="6096" cy="576"/>
          </a:xfrm>
        </p:grpSpPr>
        <p:sp>
          <p:nvSpPr>
            <p:cNvPr id="6155" name="Rectangle 11"/>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6156" name="Text Box 12"/>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6157" name="Picture 13"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BA8B507-1664-4C81-9E7C-63FE1B23D1CB}" type="slidenum">
              <a:rPr lang="en-US" sz="1400" b="0"/>
              <a:pPr algn="r"/>
              <a:t>4</a:t>
            </a:fld>
            <a:endParaRPr lang="en-US" sz="1400" b="0"/>
          </a:p>
        </p:txBody>
      </p:sp>
      <p:sp>
        <p:nvSpPr>
          <p:cNvPr id="7171" name="Text Box 2"/>
          <p:cNvSpPr txBox="1">
            <a:spLocks noChangeArrowheads="1"/>
          </p:cNvSpPr>
          <p:nvPr/>
        </p:nvSpPr>
        <p:spPr bwMode="auto">
          <a:xfrm>
            <a:off x="2743200" y="838200"/>
            <a:ext cx="3497263" cy="579438"/>
          </a:xfrm>
          <a:prstGeom prst="rect">
            <a:avLst/>
          </a:prstGeom>
          <a:noFill/>
          <a:ln w="9525">
            <a:noFill/>
            <a:miter lim="800000"/>
            <a:headEnd/>
            <a:tailEnd/>
          </a:ln>
        </p:spPr>
        <p:txBody>
          <a:bodyPr wrap="none">
            <a:spAutoFit/>
          </a:bodyPr>
          <a:lstStyle/>
          <a:p>
            <a:pPr algn="ctr"/>
            <a:r>
              <a:rPr lang="en-US" sz="3200" b="0">
                <a:solidFill>
                  <a:schemeClr val="accent2"/>
                </a:solidFill>
                <a:latin typeface="Tahoma" pitchFamily="34" charset="0"/>
              </a:rPr>
              <a:t>How does it work?</a:t>
            </a:r>
          </a:p>
        </p:txBody>
      </p:sp>
      <p:sp>
        <p:nvSpPr>
          <p:cNvPr id="7172" name="Line 3"/>
          <p:cNvSpPr>
            <a:spLocks noChangeShapeType="1"/>
          </p:cNvSpPr>
          <p:nvPr/>
        </p:nvSpPr>
        <p:spPr bwMode="auto">
          <a:xfrm>
            <a:off x="533400" y="1676400"/>
            <a:ext cx="8077200" cy="0"/>
          </a:xfrm>
          <a:prstGeom prst="line">
            <a:avLst/>
          </a:prstGeom>
          <a:noFill/>
          <a:ln w="28575">
            <a:solidFill>
              <a:srgbClr val="0000FF"/>
            </a:solidFill>
            <a:round/>
            <a:headEnd/>
            <a:tailEnd/>
          </a:ln>
        </p:spPr>
        <p:txBody>
          <a:bodyPr/>
          <a:lstStyle/>
          <a:p>
            <a:endParaRPr lang="en-US"/>
          </a:p>
        </p:txBody>
      </p:sp>
      <p:sp>
        <p:nvSpPr>
          <p:cNvPr id="7173" name="Rectangle 4"/>
          <p:cNvSpPr>
            <a:spLocks noChangeArrowheads="1"/>
          </p:cNvSpPr>
          <p:nvPr/>
        </p:nvSpPr>
        <p:spPr bwMode="auto">
          <a:xfrm>
            <a:off x="0" y="2905125"/>
            <a:ext cx="9144000" cy="0"/>
          </a:xfrm>
          <a:prstGeom prst="rect">
            <a:avLst/>
          </a:prstGeom>
          <a:noFill/>
          <a:ln w="9525">
            <a:noFill/>
            <a:miter lim="800000"/>
            <a:headEnd/>
            <a:tailEnd/>
          </a:ln>
        </p:spPr>
        <p:txBody>
          <a:bodyPr wrap="none" anchor="ctr">
            <a:spAutoFit/>
          </a:bodyPr>
          <a:lstStyle/>
          <a:p>
            <a:endParaRPr lang="en-US" b="0"/>
          </a:p>
        </p:txBody>
      </p:sp>
      <p:sp>
        <p:nvSpPr>
          <p:cNvPr id="7174" name="Text Box 14"/>
          <p:cNvSpPr txBox="1">
            <a:spLocks noChangeArrowheads="1"/>
          </p:cNvSpPr>
          <p:nvPr/>
        </p:nvSpPr>
        <p:spPr bwMode="auto">
          <a:xfrm>
            <a:off x="2406650" y="2743200"/>
            <a:ext cx="4375150" cy="1190625"/>
          </a:xfrm>
          <a:prstGeom prst="rect">
            <a:avLst/>
          </a:prstGeom>
          <a:noFill/>
          <a:ln w="9525">
            <a:noFill/>
            <a:miter lim="800000"/>
            <a:headEnd/>
            <a:tailEnd/>
          </a:ln>
        </p:spPr>
        <p:txBody>
          <a:bodyPr wrap="none">
            <a:spAutoFit/>
          </a:bodyPr>
          <a:lstStyle/>
          <a:p>
            <a:pPr algn="ctr"/>
            <a:r>
              <a:rPr lang="en-US" sz="3600" b="0"/>
              <a:t>Species / Vegetation</a:t>
            </a:r>
          </a:p>
          <a:p>
            <a:pPr algn="ctr"/>
            <a:r>
              <a:rPr lang="en-US" sz="3600" b="0"/>
              <a:t>Health</a:t>
            </a:r>
          </a:p>
        </p:txBody>
      </p:sp>
      <p:sp>
        <p:nvSpPr>
          <p:cNvPr id="7175" name="Text Box 15"/>
          <p:cNvSpPr txBox="1">
            <a:spLocks noChangeArrowheads="1"/>
          </p:cNvSpPr>
          <p:nvPr/>
        </p:nvSpPr>
        <p:spPr bwMode="auto">
          <a:xfrm>
            <a:off x="762000" y="4997450"/>
            <a:ext cx="1806575" cy="946150"/>
          </a:xfrm>
          <a:prstGeom prst="rect">
            <a:avLst/>
          </a:prstGeom>
          <a:noFill/>
          <a:ln w="9525">
            <a:noFill/>
            <a:miter lim="800000"/>
            <a:headEnd/>
            <a:tailEnd/>
          </a:ln>
        </p:spPr>
        <p:txBody>
          <a:bodyPr wrap="none">
            <a:spAutoFit/>
          </a:bodyPr>
          <a:lstStyle/>
          <a:p>
            <a:pPr algn="ctr"/>
            <a:r>
              <a:rPr lang="en-US" sz="2800" b="0"/>
              <a:t>Assessing</a:t>
            </a:r>
          </a:p>
          <a:p>
            <a:pPr algn="ctr"/>
            <a:r>
              <a:rPr lang="en-US" sz="2800" b="0"/>
              <a:t>Effects</a:t>
            </a:r>
          </a:p>
        </p:txBody>
      </p:sp>
      <p:sp>
        <p:nvSpPr>
          <p:cNvPr id="7176" name="Text Box 16"/>
          <p:cNvSpPr txBox="1">
            <a:spLocks noChangeArrowheads="1"/>
          </p:cNvSpPr>
          <p:nvPr/>
        </p:nvSpPr>
        <p:spPr bwMode="auto">
          <a:xfrm>
            <a:off x="6553200" y="4997450"/>
            <a:ext cx="1849438" cy="946150"/>
          </a:xfrm>
          <a:prstGeom prst="rect">
            <a:avLst/>
          </a:prstGeom>
          <a:noFill/>
          <a:ln w="9525">
            <a:noFill/>
            <a:miter lim="800000"/>
            <a:headEnd/>
            <a:tailEnd/>
          </a:ln>
        </p:spPr>
        <p:txBody>
          <a:bodyPr wrap="none">
            <a:spAutoFit/>
          </a:bodyPr>
          <a:lstStyle/>
          <a:p>
            <a:pPr algn="ctr"/>
            <a:r>
              <a:rPr lang="en-US" sz="2800" b="0"/>
              <a:t>Monitoring</a:t>
            </a:r>
          </a:p>
          <a:p>
            <a:pPr algn="ctr"/>
            <a:r>
              <a:rPr lang="en-US" sz="2800" b="0"/>
              <a:t>Plans</a:t>
            </a:r>
          </a:p>
        </p:txBody>
      </p:sp>
      <p:sp>
        <p:nvSpPr>
          <p:cNvPr id="7177" name="Text Box 17"/>
          <p:cNvSpPr txBox="1">
            <a:spLocks noChangeArrowheads="1"/>
          </p:cNvSpPr>
          <p:nvPr/>
        </p:nvSpPr>
        <p:spPr bwMode="auto">
          <a:xfrm>
            <a:off x="3733800" y="4997450"/>
            <a:ext cx="1787525" cy="946150"/>
          </a:xfrm>
          <a:prstGeom prst="rect">
            <a:avLst/>
          </a:prstGeom>
          <a:noFill/>
          <a:ln w="9525">
            <a:noFill/>
            <a:miter lim="800000"/>
            <a:headEnd/>
            <a:tailEnd/>
          </a:ln>
        </p:spPr>
        <p:txBody>
          <a:bodyPr wrap="none">
            <a:spAutoFit/>
          </a:bodyPr>
          <a:lstStyle/>
          <a:p>
            <a:pPr algn="ctr"/>
            <a:r>
              <a:rPr lang="en-US" sz="2800" b="0"/>
              <a:t>Develop</a:t>
            </a:r>
          </a:p>
          <a:p>
            <a:pPr algn="ctr"/>
            <a:r>
              <a:rPr lang="en-US" sz="2800" b="0"/>
              <a:t>Strategies</a:t>
            </a:r>
          </a:p>
        </p:txBody>
      </p:sp>
      <p:sp>
        <p:nvSpPr>
          <p:cNvPr id="7178" name="AutoShape 18"/>
          <p:cNvSpPr>
            <a:spLocks noChangeArrowheads="1"/>
          </p:cNvSpPr>
          <p:nvPr/>
        </p:nvSpPr>
        <p:spPr bwMode="auto">
          <a:xfrm>
            <a:off x="4419600" y="4114800"/>
            <a:ext cx="304800" cy="762000"/>
          </a:xfrm>
          <a:prstGeom prst="downArrow">
            <a:avLst>
              <a:gd name="adj1" fmla="val 50000"/>
              <a:gd name="adj2" fmla="val 62500"/>
            </a:avLst>
          </a:prstGeom>
          <a:solidFill>
            <a:srgbClr val="FF0000"/>
          </a:solidFill>
          <a:ln w="9525">
            <a:solidFill>
              <a:srgbClr val="FF0000"/>
            </a:solidFill>
            <a:miter lim="800000"/>
            <a:headEnd/>
            <a:tailEnd/>
          </a:ln>
        </p:spPr>
        <p:txBody>
          <a:bodyPr vert="eaVert" wrap="none" anchor="ctr"/>
          <a:lstStyle/>
          <a:p>
            <a:endParaRPr lang="en-US"/>
          </a:p>
        </p:txBody>
      </p:sp>
      <p:sp>
        <p:nvSpPr>
          <p:cNvPr id="7179" name="AutoShape 19"/>
          <p:cNvSpPr>
            <a:spLocks noChangeArrowheads="1"/>
          </p:cNvSpPr>
          <p:nvPr/>
        </p:nvSpPr>
        <p:spPr bwMode="auto">
          <a:xfrm rot="-5400000">
            <a:off x="3048000" y="5073650"/>
            <a:ext cx="304800" cy="762000"/>
          </a:xfrm>
          <a:prstGeom prst="downArrow">
            <a:avLst>
              <a:gd name="adj1" fmla="val 50000"/>
              <a:gd name="adj2" fmla="val 62500"/>
            </a:avLst>
          </a:prstGeom>
          <a:solidFill>
            <a:srgbClr val="FF0000"/>
          </a:solidFill>
          <a:ln w="9525">
            <a:solidFill>
              <a:srgbClr val="FF0000"/>
            </a:solidFill>
            <a:miter lim="800000"/>
            <a:headEnd/>
            <a:tailEnd/>
          </a:ln>
        </p:spPr>
        <p:txBody>
          <a:bodyPr vert="eaVert" wrap="none" anchor="ctr"/>
          <a:lstStyle/>
          <a:p>
            <a:endParaRPr lang="en-US"/>
          </a:p>
        </p:txBody>
      </p:sp>
      <p:sp>
        <p:nvSpPr>
          <p:cNvPr id="7180" name="AutoShape 20"/>
          <p:cNvSpPr>
            <a:spLocks noChangeArrowheads="1"/>
          </p:cNvSpPr>
          <p:nvPr/>
        </p:nvSpPr>
        <p:spPr bwMode="auto">
          <a:xfrm>
            <a:off x="7239000" y="4114800"/>
            <a:ext cx="304800" cy="762000"/>
          </a:xfrm>
          <a:prstGeom prst="downArrow">
            <a:avLst>
              <a:gd name="adj1" fmla="val 50000"/>
              <a:gd name="adj2" fmla="val 62500"/>
            </a:avLst>
          </a:prstGeom>
          <a:solidFill>
            <a:srgbClr val="FF0000"/>
          </a:solidFill>
          <a:ln w="9525">
            <a:solidFill>
              <a:srgbClr val="FF0000"/>
            </a:solidFill>
            <a:miter lim="800000"/>
            <a:headEnd/>
            <a:tailEnd/>
          </a:ln>
        </p:spPr>
        <p:txBody>
          <a:bodyPr vert="eaVert" wrap="none" anchor="ctr"/>
          <a:lstStyle/>
          <a:p>
            <a:endParaRPr lang="en-US"/>
          </a:p>
        </p:txBody>
      </p:sp>
      <p:sp>
        <p:nvSpPr>
          <p:cNvPr id="7181" name="AutoShape 21"/>
          <p:cNvSpPr>
            <a:spLocks noChangeArrowheads="1"/>
          </p:cNvSpPr>
          <p:nvPr/>
        </p:nvSpPr>
        <p:spPr bwMode="auto">
          <a:xfrm>
            <a:off x="1447800" y="4114800"/>
            <a:ext cx="304800" cy="762000"/>
          </a:xfrm>
          <a:prstGeom prst="downArrow">
            <a:avLst>
              <a:gd name="adj1" fmla="val 50000"/>
              <a:gd name="adj2" fmla="val 62500"/>
            </a:avLst>
          </a:prstGeom>
          <a:solidFill>
            <a:srgbClr val="FF0000"/>
          </a:solidFill>
          <a:ln w="9525">
            <a:solidFill>
              <a:srgbClr val="FF0000"/>
            </a:solidFill>
            <a:miter lim="800000"/>
            <a:headEnd/>
            <a:tailEnd/>
          </a:ln>
        </p:spPr>
        <p:txBody>
          <a:bodyPr vert="eaVert" wrap="none" anchor="ctr"/>
          <a:lstStyle/>
          <a:p>
            <a:endParaRPr lang="en-US"/>
          </a:p>
        </p:txBody>
      </p:sp>
      <p:sp>
        <p:nvSpPr>
          <p:cNvPr id="7182" name="AutoShape 22"/>
          <p:cNvSpPr>
            <a:spLocks noChangeArrowheads="1"/>
          </p:cNvSpPr>
          <p:nvPr/>
        </p:nvSpPr>
        <p:spPr bwMode="auto">
          <a:xfrm rot="-5400000">
            <a:off x="5867400" y="5076825"/>
            <a:ext cx="304800" cy="762000"/>
          </a:xfrm>
          <a:prstGeom prst="downArrow">
            <a:avLst>
              <a:gd name="adj1" fmla="val 50000"/>
              <a:gd name="adj2" fmla="val 62500"/>
            </a:avLst>
          </a:prstGeom>
          <a:solidFill>
            <a:srgbClr val="FF0000"/>
          </a:solidFill>
          <a:ln w="9525">
            <a:solidFill>
              <a:srgbClr val="FF0000"/>
            </a:solidFill>
            <a:miter lim="800000"/>
            <a:headEnd/>
            <a:tailEnd/>
          </a:ln>
        </p:spPr>
        <p:txBody>
          <a:bodyPr vert="eaVert" wrap="none" anchor="ctr"/>
          <a:lstStyle/>
          <a:p>
            <a:endParaRPr lang="en-US"/>
          </a:p>
        </p:txBody>
      </p:sp>
      <p:sp>
        <p:nvSpPr>
          <p:cNvPr id="7183" name="Rectangle 23"/>
          <p:cNvSpPr>
            <a:spLocks noChangeArrowheads="1"/>
          </p:cNvSpPr>
          <p:nvPr/>
        </p:nvSpPr>
        <p:spPr bwMode="auto">
          <a:xfrm>
            <a:off x="1981200" y="2667000"/>
            <a:ext cx="5257800" cy="1295400"/>
          </a:xfrm>
          <a:prstGeom prst="rect">
            <a:avLst/>
          </a:prstGeom>
          <a:noFill/>
          <a:ln w="57150">
            <a:solidFill>
              <a:srgbClr val="000099"/>
            </a:solidFill>
            <a:miter lim="800000"/>
            <a:headEnd/>
            <a:tailEnd/>
          </a:ln>
        </p:spPr>
        <p:txBody>
          <a:bodyPr wrap="none" anchor="ctr"/>
          <a:lstStyle/>
          <a:p>
            <a:endParaRPr lang="en-US"/>
          </a:p>
        </p:txBody>
      </p:sp>
      <p:sp>
        <p:nvSpPr>
          <p:cNvPr id="7184" name="Rectangle 24"/>
          <p:cNvSpPr>
            <a:spLocks noChangeArrowheads="1"/>
          </p:cNvSpPr>
          <p:nvPr/>
        </p:nvSpPr>
        <p:spPr bwMode="auto">
          <a:xfrm>
            <a:off x="304800" y="1447800"/>
            <a:ext cx="8610600" cy="5257800"/>
          </a:xfrm>
          <a:prstGeom prst="rect">
            <a:avLst/>
          </a:prstGeom>
          <a:noFill/>
          <a:ln w="9525">
            <a:solidFill>
              <a:schemeClr val="bg1"/>
            </a:solidFill>
            <a:miter lim="800000"/>
            <a:headEnd/>
            <a:tailEnd/>
          </a:ln>
        </p:spPr>
        <p:txBody>
          <a:bodyPr wrap="none" anchor="ctr"/>
          <a:lstStyle/>
          <a:p>
            <a:endParaRPr lang="en-US"/>
          </a:p>
        </p:txBody>
      </p:sp>
      <p:sp>
        <p:nvSpPr>
          <p:cNvPr id="7185" name="Text Box 25"/>
          <p:cNvSpPr txBox="1">
            <a:spLocks noChangeArrowheads="1"/>
          </p:cNvSpPr>
          <p:nvPr/>
        </p:nvSpPr>
        <p:spPr bwMode="auto">
          <a:xfrm>
            <a:off x="1143000" y="1736725"/>
            <a:ext cx="6923088" cy="701675"/>
          </a:xfrm>
          <a:prstGeom prst="rect">
            <a:avLst/>
          </a:prstGeom>
          <a:noFill/>
          <a:ln w="9525">
            <a:noFill/>
            <a:miter lim="800000"/>
            <a:headEnd/>
            <a:tailEnd/>
          </a:ln>
        </p:spPr>
        <p:txBody>
          <a:bodyPr wrap="none">
            <a:spAutoFit/>
          </a:bodyPr>
          <a:lstStyle/>
          <a:p>
            <a:r>
              <a:rPr lang="en-US" sz="4000" b="0"/>
              <a:t>SYSTEMATIC FRAMEWORK</a:t>
            </a:r>
          </a:p>
        </p:txBody>
      </p:sp>
      <p:sp>
        <p:nvSpPr>
          <p:cNvPr id="7186" name="Text Box 10"/>
          <p:cNvSpPr txBox="1">
            <a:spLocks noChangeArrowheads="1"/>
          </p:cNvSpPr>
          <p:nvPr/>
        </p:nvSpPr>
        <p:spPr bwMode="auto">
          <a:xfrm>
            <a:off x="2362200" y="228600"/>
            <a:ext cx="4511675" cy="488950"/>
          </a:xfrm>
          <a:prstGeom prst="rect">
            <a:avLst/>
          </a:prstGeom>
          <a:noFill/>
          <a:ln w="9525">
            <a:noFill/>
            <a:miter lim="800000"/>
            <a:headEnd/>
            <a:tailEnd/>
          </a:ln>
        </p:spPr>
        <p:txBody>
          <a:bodyPr wrap="none">
            <a:spAutoFit/>
          </a:bodyPr>
          <a:lstStyle/>
          <a:p>
            <a:r>
              <a:rPr lang="en-US" sz="2600">
                <a:solidFill>
                  <a:schemeClr val="bg1"/>
                </a:solidFill>
              </a:rPr>
              <a:t>BLM LEARNING NETWORK</a:t>
            </a:r>
          </a:p>
        </p:txBody>
      </p:sp>
      <p:grpSp>
        <p:nvGrpSpPr>
          <p:cNvPr id="7187" name="Group 19"/>
          <p:cNvGrpSpPr>
            <a:grpSpLocks/>
          </p:cNvGrpSpPr>
          <p:nvPr/>
        </p:nvGrpSpPr>
        <p:grpSpPr bwMode="auto">
          <a:xfrm>
            <a:off x="-152400" y="-42863"/>
            <a:ext cx="9677400" cy="914401"/>
            <a:chOff x="-96" y="-27"/>
            <a:chExt cx="6096" cy="576"/>
          </a:xfrm>
        </p:grpSpPr>
        <p:sp>
          <p:nvSpPr>
            <p:cNvPr id="7189" name="Rectangle 20"/>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7190" name="Text Box 21"/>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7191" name="Picture 22"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
        <p:nvSpPr>
          <p:cNvPr id="7188" name="AutoShape 23"/>
          <p:cNvSpPr>
            <a:spLocks noChangeArrowheads="1"/>
          </p:cNvSpPr>
          <p:nvPr/>
        </p:nvSpPr>
        <p:spPr bwMode="auto">
          <a:xfrm rot="10800000">
            <a:off x="1524000" y="5867400"/>
            <a:ext cx="3352800" cy="8239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28675"/>
            <a:ext cx="82296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Management Strategies</a:t>
            </a:r>
          </a:p>
        </p:txBody>
      </p:sp>
      <p:sp>
        <p:nvSpPr>
          <p:cNvPr id="8195" name="Content Placeholder 2"/>
          <p:cNvSpPr>
            <a:spLocks noGrp="1"/>
          </p:cNvSpPr>
          <p:nvPr>
            <p:ph idx="4294967295"/>
          </p:nvPr>
        </p:nvSpPr>
        <p:spPr>
          <a:xfrm>
            <a:off x="457200" y="2103438"/>
            <a:ext cx="8229600" cy="4525962"/>
          </a:xfrm>
        </p:spPr>
        <p:txBody>
          <a:bodyPr/>
          <a:lstStyle/>
          <a:p>
            <a:pPr marL="547688" indent="-411163" eaLnBrk="1" hangingPunct="1">
              <a:buFontTx/>
              <a:buNone/>
            </a:pPr>
            <a:r>
              <a:rPr lang="en-US" sz="2400" smtClean="0">
                <a:solidFill>
                  <a:srgbClr val="0033CC"/>
                </a:solidFill>
              </a:rPr>
              <a:t>Route:  We will achieve this objective by:</a:t>
            </a:r>
          </a:p>
          <a:p>
            <a:pPr marL="868363" lvl="1" indent="-282575" eaLnBrk="1" hangingPunct="1"/>
            <a:r>
              <a:rPr lang="en-US" sz="2400" smtClean="0"/>
              <a:t>Discussing key features and characteristics of alternatives according to BLM planning guidance</a:t>
            </a:r>
          </a:p>
          <a:p>
            <a:pPr marL="868363" lvl="1" indent="-282575" eaLnBrk="1" hangingPunct="1"/>
            <a:endParaRPr lang="en-US" sz="2400" smtClean="0"/>
          </a:p>
          <a:p>
            <a:pPr marL="868363" lvl="1" indent="-282575" eaLnBrk="1" hangingPunct="1"/>
            <a:r>
              <a:rPr lang="en-US" sz="2400" smtClean="0"/>
              <a:t>Identifying how information developed in the rest of the PPSV course contributes to the alternative development process</a:t>
            </a:r>
          </a:p>
          <a:p>
            <a:pPr marL="868363" lvl="1" indent="-282575" eaLnBrk="1" hangingPunct="1"/>
            <a:endParaRPr lang="en-US" sz="2400" smtClean="0"/>
          </a:p>
          <a:p>
            <a:pPr marL="868363" lvl="1" indent="-282575" eaLnBrk="1" hangingPunct="1"/>
            <a:r>
              <a:rPr lang="en-US" sz="2400" smtClean="0"/>
              <a:t>Reviewing and assessing examples of management strategies from existing RMPs</a:t>
            </a:r>
          </a:p>
          <a:p>
            <a:pPr marL="868363" lvl="1" indent="-282575" eaLnBrk="1" hangingPunct="1"/>
            <a:endParaRPr lang="en-US" sz="2400" smtClean="0"/>
          </a:p>
        </p:txBody>
      </p:sp>
      <p:grpSp>
        <p:nvGrpSpPr>
          <p:cNvPr id="8196" name="Group 4"/>
          <p:cNvGrpSpPr>
            <a:grpSpLocks/>
          </p:cNvGrpSpPr>
          <p:nvPr/>
        </p:nvGrpSpPr>
        <p:grpSpPr bwMode="auto">
          <a:xfrm>
            <a:off x="-152400" y="-42863"/>
            <a:ext cx="9677400" cy="914401"/>
            <a:chOff x="-96" y="-27"/>
            <a:chExt cx="6096" cy="576"/>
          </a:xfrm>
        </p:grpSpPr>
        <p:sp>
          <p:nvSpPr>
            <p:cNvPr id="8197" name="Rectangle 5"/>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8198" name="Text Box 6"/>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8199" name="Picture 7"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413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Terminology and Assumptions relevant to this session</a:t>
            </a:r>
          </a:p>
        </p:txBody>
      </p:sp>
      <p:sp>
        <p:nvSpPr>
          <p:cNvPr id="9219" name="Content Placeholder 2"/>
          <p:cNvSpPr>
            <a:spLocks noGrp="1"/>
          </p:cNvSpPr>
          <p:nvPr>
            <p:ph idx="4294967295"/>
          </p:nvPr>
        </p:nvSpPr>
        <p:spPr>
          <a:xfrm>
            <a:off x="457200" y="2255838"/>
            <a:ext cx="8229600" cy="4525962"/>
          </a:xfrm>
        </p:spPr>
        <p:txBody>
          <a:bodyPr/>
          <a:lstStyle/>
          <a:p>
            <a:pPr marL="547688" indent="-411163" eaLnBrk="1" hangingPunct="1"/>
            <a:r>
              <a:rPr lang="en-US" sz="2400" smtClean="0"/>
              <a:t>After identifying current condition and management opportunities (i.e., AMS), the major next step in BLM’s planning process is preparing for Alternative Development</a:t>
            </a:r>
          </a:p>
          <a:p>
            <a:pPr marL="547688" indent="-411163" eaLnBrk="1" hangingPunct="1"/>
            <a:endParaRPr lang="en-US" sz="2400" smtClean="0"/>
          </a:p>
          <a:p>
            <a:pPr marL="547688" indent="-411163" eaLnBrk="1" hangingPunct="1"/>
            <a:r>
              <a:rPr lang="en-US" sz="2400" smtClean="0"/>
              <a:t>During the Alternative Development process, planning team members must organize  potential decisions that meet their program requirements  into complete packages that include potential decisions for all other programs</a:t>
            </a:r>
          </a:p>
          <a:p>
            <a:pPr marL="547688" indent="-411163" eaLnBrk="1" hangingPunct="1"/>
            <a:endParaRPr lang="en-US" sz="2400" smtClean="0"/>
          </a:p>
        </p:txBody>
      </p:sp>
      <p:grpSp>
        <p:nvGrpSpPr>
          <p:cNvPr id="9220" name="Group 4"/>
          <p:cNvGrpSpPr>
            <a:grpSpLocks/>
          </p:cNvGrpSpPr>
          <p:nvPr/>
        </p:nvGrpSpPr>
        <p:grpSpPr bwMode="auto">
          <a:xfrm>
            <a:off x="-152400" y="-42863"/>
            <a:ext cx="9677400" cy="914401"/>
            <a:chOff x="-96" y="-27"/>
            <a:chExt cx="6096" cy="576"/>
          </a:xfrm>
        </p:grpSpPr>
        <p:sp>
          <p:nvSpPr>
            <p:cNvPr id="9221" name="Rectangle 5"/>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9222" name="Text Box 6"/>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9223" name="Picture 7"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223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Terminology and Assumptions relevant to this session</a:t>
            </a:r>
          </a:p>
        </p:txBody>
      </p:sp>
      <p:sp>
        <p:nvSpPr>
          <p:cNvPr id="10243" name="Content Placeholder 2"/>
          <p:cNvSpPr>
            <a:spLocks noGrp="1"/>
          </p:cNvSpPr>
          <p:nvPr>
            <p:ph idx="4294967295"/>
          </p:nvPr>
        </p:nvSpPr>
        <p:spPr>
          <a:xfrm>
            <a:off x="457200" y="2713038"/>
            <a:ext cx="8229600" cy="3535362"/>
          </a:xfrm>
        </p:spPr>
        <p:txBody>
          <a:bodyPr/>
          <a:lstStyle/>
          <a:p>
            <a:pPr marL="547688" indent="-411163" eaLnBrk="1" hangingPunct="1">
              <a:buFontTx/>
              <a:buNone/>
            </a:pPr>
            <a:r>
              <a:rPr lang="en-US" sz="2400" smtClean="0">
                <a:solidFill>
                  <a:srgbClr val="0033CC"/>
                </a:solidFill>
              </a:rPr>
              <a:t>Characteristics of RMP Alternatives</a:t>
            </a:r>
          </a:p>
          <a:p>
            <a:pPr marL="868363" lvl="1" indent="-282575" eaLnBrk="1" hangingPunct="1"/>
            <a:r>
              <a:rPr lang="en-US" sz="2400" smtClean="0"/>
              <a:t>Each Alternative = Different land use plan that addresses/resolves planning issues in different ways</a:t>
            </a:r>
          </a:p>
          <a:p>
            <a:pPr marL="868363" lvl="1" indent="-282575" eaLnBrk="1" hangingPunct="1"/>
            <a:endParaRPr lang="en-US" sz="2400" smtClean="0"/>
          </a:p>
          <a:p>
            <a:pPr marL="868363" lvl="1" indent="-282575" eaLnBrk="1" hangingPunct="1"/>
            <a:r>
              <a:rPr lang="en-US" sz="2400" smtClean="0"/>
              <a:t>Alternatives must be internally complementary.</a:t>
            </a:r>
          </a:p>
          <a:p>
            <a:pPr marL="868363" lvl="1" indent="-282575" eaLnBrk="1" hangingPunct="1"/>
            <a:endParaRPr lang="en-US" sz="2400" smtClean="0"/>
          </a:p>
          <a:p>
            <a:pPr marL="868363" lvl="1" indent="-282575" eaLnBrk="1" hangingPunct="1"/>
            <a:r>
              <a:rPr lang="en-US" sz="2400" smtClean="0"/>
              <a:t>Consider relative scarcity of values and other ways to realize them in making allocations.</a:t>
            </a:r>
          </a:p>
        </p:txBody>
      </p:sp>
      <p:sp>
        <p:nvSpPr>
          <p:cNvPr id="10244" name="TextBox 3"/>
          <p:cNvSpPr txBox="1">
            <a:spLocks noChangeArrowheads="1"/>
          </p:cNvSpPr>
          <p:nvPr/>
        </p:nvSpPr>
        <p:spPr bwMode="auto">
          <a:xfrm>
            <a:off x="6858000" y="6477000"/>
            <a:ext cx="2286000" cy="381000"/>
          </a:xfrm>
          <a:prstGeom prst="rect">
            <a:avLst/>
          </a:prstGeom>
          <a:noFill/>
          <a:ln w="9525">
            <a:noFill/>
            <a:miter lim="800000"/>
            <a:headEnd/>
            <a:tailEnd/>
          </a:ln>
        </p:spPr>
        <p:txBody>
          <a:bodyPr>
            <a:spAutoFit/>
          </a:bodyPr>
          <a:lstStyle/>
          <a:p>
            <a:r>
              <a:rPr lang="en-US" b="0">
                <a:latin typeface="Book Antiqua" pitchFamily="18" charset="0"/>
              </a:rPr>
              <a:t>Source:  H-1601-1</a:t>
            </a:r>
          </a:p>
        </p:txBody>
      </p:sp>
      <p:grpSp>
        <p:nvGrpSpPr>
          <p:cNvPr id="10245" name="Group 5"/>
          <p:cNvGrpSpPr>
            <a:grpSpLocks/>
          </p:cNvGrpSpPr>
          <p:nvPr/>
        </p:nvGrpSpPr>
        <p:grpSpPr bwMode="auto">
          <a:xfrm>
            <a:off x="-152400" y="-42863"/>
            <a:ext cx="9677400" cy="914401"/>
            <a:chOff x="-96" y="-27"/>
            <a:chExt cx="6096" cy="576"/>
          </a:xfrm>
        </p:grpSpPr>
        <p:sp>
          <p:nvSpPr>
            <p:cNvPr id="10246" name="Rectangle 6"/>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0247" name="Text Box 7"/>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0248" name="Picture 8"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88988"/>
            <a:ext cx="8229600" cy="114300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Terminology and Assumptions relevant to this session</a:t>
            </a:r>
          </a:p>
        </p:txBody>
      </p:sp>
      <p:sp>
        <p:nvSpPr>
          <p:cNvPr id="11267" name="Content Placeholder 2"/>
          <p:cNvSpPr>
            <a:spLocks noGrp="1"/>
          </p:cNvSpPr>
          <p:nvPr>
            <p:ph idx="4294967295"/>
          </p:nvPr>
        </p:nvSpPr>
        <p:spPr>
          <a:xfrm>
            <a:off x="533400" y="2133600"/>
            <a:ext cx="8229600" cy="4525963"/>
          </a:xfrm>
        </p:spPr>
        <p:txBody>
          <a:bodyPr/>
          <a:lstStyle/>
          <a:p>
            <a:pPr marL="547688" indent="-411163" eaLnBrk="1" hangingPunct="1">
              <a:lnSpc>
                <a:spcPct val="90000"/>
              </a:lnSpc>
              <a:buFontTx/>
              <a:buNone/>
            </a:pPr>
            <a:r>
              <a:rPr lang="en-US" sz="2400" smtClean="0">
                <a:solidFill>
                  <a:srgbClr val="0033CC"/>
                </a:solidFill>
              </a:rPr>
              <a:t>Key Assumptions/Principles:</a:t>
            </a:r>
          </a:p>
          <a:p>
            <a:pPr marL="547688" indent="-411163" eaLnBrk="1" hangingPunct="1">
              <a:lnSpc>
                <a:spcPct val="90000"/>
              </a:lnSpc>
              <a:buFont typeface="Lucida Sans" pitchFamily="34" charset="0"/>
              <a:buAutoNum type="arabicPeriod"/>
            </a:pPr>
            <a:r>
              <a:rPr lang="en-US" sz="2400" smtClean="0"/>
              <a:t>BLM’s planning process (and thus alternative development) is an interdisciplinary process</a:t>
            </a:r>
          </a:p>
          <a:p>
            <a:pPr marL="547688" indent="-411163" eaLnBrk="1" hangingPunct="1">
              <a:lnSpc>
                <a:spcPct val="90000"/>
              </a:lnSpc>
              <a:buFont typeface="Lucida Sans" pitchFamily="34" charset="0"/>
              <a:buAutoNum type="arabicPeriod"/>
            </a:pPr>
            <a:endParaRPr lang="en-US" sz="2400" smtClean="0"/>
          </a:p>
          <a:p>
            <a:pPr marL="547688" indent="-411163" eaLnBrk="1" hangingPunct="1">
              <a:lnSpc>
                <a:spcPct val="90000"/>
              </a:lnSpc>
              <a:buFont typeface="Lucida Sans" pitchFamily="34" charset="0"/>
              <a:buAutoNum type="arabicPeriod"/>
            </a:pPr>
            <a:r>
              <a:rPr lang="en-US" sz="2400" smtClean="0"/>
              <a:t>In order to maintain integrity/professional expertise, individual team members must be technically prepared and organized for ID interaction.</a:t>
            </a:r>
          </a:p>
          <a:p>
            <a:pPr marL="868363" lvl="1" indent="-282575" eaLnBrk="1" hangingPunct="1">
              <a:lnSpc>
                <a:spcPct val="90000"/>
              </a:lnSpc>
            </a:pPr>
            <a:r>
              <a:rPr lang="en-US" sz="2400" smtClean="0"/>
              <a:t>Management Strategies = collection of potential desired outcomes (goals and objectives), actions, and restrictions that could be used to manage your resource— “wish list”</a:t>
            </a:r>
          </a:p>
        </p:txBody>
      </p:sp>
      <p:grpSp>
        <p:nvGrpSpPr>
          <p:cNvPr id="11268" name="Group 4"/>
          <p:cNvGrpSpPr>
            <a:grpSpLocks/>
          </p:cNvGrpSpPr>
          <p:nvPr/>
        </p:nvGrpSpPr>
        <p:grpSpPr bwMode="auto">
          <a:xfrm>
            <a:off x="-152400" y="-42863"/>
            <a:ext cx="9677400" cy="914401"/>
            <a:chOff x="-96" y="-27"/>
            <a:chExt cx="6096" cy="576"/>
          </a:xfrm>
        </p:grpSpPr>
        <p:sp>
          <p:nvSpPr>
            <p:cNvPr id="11269" name="Rectangle 5"/>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1270" name="Text Box 6"/>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1271" name="Picture 7"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533400" y="1676400"/>
            <a:ext cx="8077200" cy="0"/>
          </a:xfrm>
          <a:prstGeom prst="line">
            <a:avLst/>
          </a:prstGeom>
          <a:noFill/>
          <a:ln w="28575">
            <a:solidFill>
              <a:srgbClr val="0000FF"/>
            </a:solidFill>
            <a:round/>
            <a:headEnd/>
            <a:tailEnd/>
          </a:ln>
        </p:spPr>
        <p:txBody>
          <a:bodyPr/>
          <a:lstStyle/>
          <a:p>
            <a:endParaRPr lang="en-US"/>
          </a:p>
        </p:txBody>
      </p:sp>
      <p:sp>
        <p:nvSpPr>
          <p:cNvPr id="12291" name="Rectangle 6"/>
          <p:cNvSpPr>
            <a:spLocks noChangeArrowheads="1"/>
          </p:cNvSpPr>
          <p:nvPr/>
        </p:nvSpPr>
        <p:spPr bwMode="auto">
          <a:xfrm>
            <a:off x="2247900" y="1828800"/>
            <a:ext cx="4648200" cy="571500"/>
          </a:xfrm>
          <a:prstGeom prst="rect">
            <a:avLst/>
          </a:prstGeom>
          <a:noFill/>
          <a:ln w="9525">
            <a:noFill/>
            <a:miter lim="800000"/>
            <a:headEnd/>
            <a:tailEnd/>
          </a:ln>
        </p:spPr>
        <p:txBody>
          <a:bodyPr>
            <a:spAutoFit/>
          </a:bodyPr>
          <a:lstStyle/>
          <a:p>
            <a:pPr>
              <a:lnSpc>
                <a:spcPct val="105000"/>
              </a:lnSpc>
              <a:buClr>
                <a:srgbClr val="FF0000"/>
              </a:buClr>
            </a:pPr>
            <a:r>
              <a:rPr lang="en-US" sz="3000"/>
              <a:t>BLM Planning Guidance</a:t>
            </a:r>
          </a:p>
        </p:txBody>
      </p:sp>
      <p:sp>
        <p:nvSpPr>
          <p:cNvPr id="12292" name="Rectangle 8"/>
          <p:cNvSpPr>
            <a:spLocks noChangeArrowheads="1"/>
          </p:cNvSpPr>
          <p:nvPr/>
        </p:nvSpPr>
        <p:spPr bwMode="auto">
          <a:xfrm>
            <a:off x="0" y="2905125"/>
            <a:ext cx="9144000" cy="0"/>
          </a:xfrm>
          <a:prstGeom prst="rect">
            <a:avLst/>
          </a:prstGeom>
          <a:noFill/>
          <a:ln w="9525">
            <a:noFill/>
            <a:miter lim="800000"/>
            <a:headEnd/>
            <a:tailEnd/>
          </a:ln>
        </p:spPr>
        <p:txBody>
          <a:bodyPr wrap="none" anchor="ctr">
            <a:spAutoFit/>
          </a:bodyPr>
          <a:lstStyle/>
          <a:p>
            <a:endParaRPr lang="en-US"/>
          </a:p>
        </p:txBody>
      </p:sp>
      <p:sp>
        <p:nvSpPr>
          <p:cNvPr id="12293" name="Rectangle 11"/>
          <p:cNvSpPr>
            <a:spLocks noChangeArrowheads="1"/>
          </p:cNvSpPr>
          <p:nvPr/>
        </p:nvSpPr>
        <p:spPr bwMode="auto">
          <a:xfrm>
            <a:off x="228600" y="3394075"/>
            <a:ext cx="8686800" cy="492125"/>
          </a:xfrm>
          <a:prstGeom prst="rect">
            <a:avLst/>
          </a:prstGeom>
          <a:noFill/>
          <a:ln w="9525" algn="ctr">
            <a:noFill/>
            <a:miter lim="800000"/>
            <a:headEnd/>
            <a:tailEnd/>
          </a:ln>
        </p:spPr>
        <p:txBody>
          <a:bodyPr>
            <a:spAutoFit/>
          </a:bodyPr>
          <a:lstStyle/>
          <a:p>
            <a:pPr>
              <a:lnSpc>
                <a:spcPct val="105000"/>
              </a:lnSpc>
              <a:buClr>
                <a:srgbClr val="FF0000"/>
              </a:buClr>
            </a:pPr>
            <a:r>
              <a:rPr lang="en-US" sz="2500" b="0">
                <a:solidFill>
                  <a:srgbClr val="000066"/>
                </a:solidFill>
              </a:rPr>
              <a:t>Allowable Uses &amp; Mgmt Actions BLM H-1601-1  Appendix C</a:t>
            </a:r>
          </a:p>
        </p:txBody>
      </p:sp>
      <p:sp>
        <p:nvSpPr>
          <p:cNvPr id="12294" name="Rectangle 14"/>
          <p:cNvSpPr>
            <a:spLocks noChangeArrowheads="1"/>
          </p:cNvSpPr>
          <p:nvPr/>
        </p:nvSpPr>
        <p:spPr bwMode="auto">
          <a:xfrm>
            <a:off x="1295400" y="4114800"/>
            <a:ext cx="6172200" cy="1739900"/>
          </a:xfrm>
          <a:prstGeom prst="rect">
            <a:avLst/>
          </a:prstGeom>
          <a:noFill/>
          <a:ln w="9525" algn="ctr">
            <a:noFill/>
            <a:miter lim="800000"/>
            <a:headEnd/>
            <a:tailEnd/>
          </a:ln>
        </p:spPr>
        <p:txBody>
          <a:bodyPr>
            <a:spAutoFit/>
          </a:bodyPr>
          <a:lstStyle/>
          <a:p>
            <a:pPr marL="465138" indent="-465138">
              <a:lnSpc>
                <a:spcPct val="120000"/>
              </a:lnSpc>
              <a:buClr>
                <a:srgbClr val="FF0000"/>
              </a:buClr>
            </a:pPr>
            <a:r>
              <a:rPr lang="en-US" sz="3000" b="0">
                <a:solidFill>
                  <a:srgbClr val="FF0000"/>
                </a:solidFill>
              </a:rPr>
              <a:t>Vegetation</a:t>
            </a:r>
          </a:p>
          <a:p>
            <a:pPr marL="465138" indent="-465138">
              <a:lnSpc>
                <a:spcPct val="120000"/>
              </a:lnSpc>
              <a:buClr>
                <a:srgbClr val="FF0000"/>
              </a:buClr>
            </a:pPr>
            <a:r>
              <a:rPr lang="en-US" sz="3000" b="0">
                <a:solidFill>
                  <a:srgbClr val="FF0000"/>
                </a:solidFill>
              </a:rPr>
              <a:t>Fish &amp; Wildlife</a:t>
            </a:r>
            <a:endParaRPr lang="en-US" sz="3000" b="0"/>
          </a:p>
          <a:p>
            <a:pPr marL="465138" indent="-465138">
              <a:lnSpc>
                <a:spcPct val="120000"/>
              </a:lnSpc>
              <a:buClr>
                <a:srgbClr val="FF0000"/>
              </a:buClr>
            </a:pPr>
            <a:r>
              <a:rPr lang="en-US" sz="3000" b="0">
                <a:solidFill>
                  <a:srgbClr val="FF0000"/>
                </a:solidFill>
              </a:rPr>
              <a:t>Special Status Species</a:t>
            </a:r>
            <a:endParaRPr lang="en-US" sz="3000" b="0"/>
          </a:p>
        </p:txBody>
      </p:sp>
      <p:sp>
        <p:nvSpPr>
          <p:cNvPr id="12295" name="Rectangle 16"/>
          <p:cNvSpPr>
            <a:spLocks noChangeArrowheads="1"/>
          </p:cNvSpPr>
          <p:nvPr/>
        </p:nvSpPr>
        <p:spPr bwMode="auto">
          <a:xfrm>
            <a:off x="228600" y="2708275"/>
            <a:ext cx="7010400" cy="492125"/>
          </a:xfrm>
          <a:prstGeom prst="rect">
            <a:avLst/>
          </a:prstGeom>
          <a:noFill/>
          <a:ln w="9525" algn="ctr">
            <a:noFill/>
            <a:miter lim="800000"/>
            <a:headEnd/>
            <a:tailEnd/>
          </a:ln>
        </p:spPr>
        <p:txBody>
          <a:bodyPr>
            <a:spAutoFit/>
          </a:bodyPr>
          <a:lstStyle/>
          <a:p>
            <a:pPr>
              <a:lnSpc>
                <a:spcPct val="105000"/>
              </a:lnSpc>
              <a:buClr>
                <a:srgbClr val="FF0000"/>
              </a:buClr>
            </a:pPr>
            <a:r>
              <a:rPr lang="en-US" sz="2500" b="0">
                <a:solidFill>
                  <a:srgbClr val="000066"/>
                </a:solidFill>
              </a:rPr>
              <a:t>Desired Condition - BLM H-1601-1</a:t>
            </a:r>
          </a:p>
        </p:txBody>
      </p:sp>
      <p:sp>
        <p:nvSpPr>
          <p:cNvPr id="12296" name="Text Box 19"/>
          <p:cNvSpPr txBox="1">
            <a:spLocks noChangeArrowheads="1"/>
          </p:cNvSpPr>
          <p:nvPr/>
        </p:nvSpPr>
        <p:spPr bwMode="auto">
          <a:xfrm>
            <a:off x="609600" y="1066800"/>
            <a:ext cx="6851650" cy="503238"/>
          </a:xfrm>
          <a:prstGeom prst="rect">
            <a:avLst/>
          </a:prstGeom>
          <a:noFill/>
          <a:ln w="9525" algn="ctr">
            <a:noFill/>
            <a:miter lim="800000"/>
            <a:headEnd/>
            <a:tailEnd/>
          </a:ln>
        </p:spPr>
        <p:txBody>
          <a:bodyPr wrap="none">
            <a:spAutoFit/>
          </a:bodyPr>
          <a:lstStyle/>
          <a:p>
            <a:r>
              <a:rPr lang="en-US" sz="2700"/>
              <a:t>Core Concepts – Management Strategies</a:t>
            </a:r>
          </a:p>
        </p:txBody>
      </p:sp>
      <p:grpSp>
        <p:nvGrpSpPr>
          <p:cNvPr id="12297" name="Group 20"/>
          <p:cNvGrpSpPr>
            <a:grpSpLocks/>
          </p:cNvGrpSpPr>
          <p:nvPr/>
        </p:nvGrpSpPr>
        <p:grpSpPr bwMode="auto">
          <a:xfrm>
            <a:off x="-152400" y="-42863"/>
            <a:ext cx="9677400" cy="914401"/>
            <a:chOff x="-96" y="-27"/>
            <a:chExt cx="6096" cy="576"/>
          </a:xfrm>
        </p:grpSpPr>
        <p:sp>
          <p:nvSpPr>
            <p:cNvPr id="12298" name="Rectangle 21"/>
            <p:cNvSpPr>
              <a:spLocks noChangeArrowheads="1"/>
            </p:cNvSpPr>
            <p:nvPr/>
          </p:nvSpPr>
          <p:spPr bwMode="auto">
            <a:xfrm>
              <a:off x="-96" y="-27"/>
              <a:ext cx="6096" cy="576"/>
            </a:xfrm>
            <a:prstGeom prst="rect">
              <a:avLst/>
            </a:prstGeom>
            <a:solidFill>
              <a:srgbClr val="648550"/>
            </a:solidFill>
            <a:ln w="9525">
              <a:noFill/>
              <a:miter lim="800000"/>
              <a:headEnd/>
              <a:tailEnd/>
            </a:ln>
          </p:spPr>
          <p:txBody>
            <a:bodyPr wrap="none" anchor="ctr"/>
            <a:lstStyle/>
            <a:p>
              <a:pPr algn="ctr"/>
              <a:endParaRPr lang="en-US" b="0">
                <a:solidFill>
                  <a:schemeClr val="bg1"/>
                </a:solidFill>
              </a:endParaRPr>
            </a:p>
          </p:txBody>
        </p:sp>
        <p:sp>
          <p:nvSpPr>
            <p:cNvPr id="12299" name="Text Box 22"/>
            <p:cNvSpPr txBox="1">
              <a:spLocks noChangeArrowheads="1"/>
            </p:cNvSpPr>
            <p:nvPr/>
          </p:nvSpPr>
          <p:spPr bwMode="auto">
            <a:xfrm>
              <a:off x="1648" y="0"/>
              <a:ext cx="4112" cy="518"/>
            </a:xfrm>
            <a:prstGeom prst="rect">
              <a:avLst/>
            </a:prstGeom>
            <a:noFill/>
            <a:ln w="9525">
              <a:noFill/>
              <a:miter lim="800000"/>
              <a:headEnd/>
              <a:tailEnd/>
            </a:ln>
          </p:spPr>
          <p:txBody>
            <a:bodyPr wrap="none">
              <a:spAutoFit/>
            </a:bodyPr>
            <a:lstStyle/>
            <a:p>
              <a:r>
                <a:rPr lang="en-US" sz="2400" b="0">
                  <a:solidFill>
                    <a:schemeClr val="bg1"/>
                  </a:solidFill>
                  <a:latin typeface="Tahoma" pitchFamily="34" charset="0"/>
                </a:rPr>
                <a:t>LAND USE PLANNING FOR PRIORITY SPECIES </a:t>
              </a:r>
            </a:p>
            <a:p>
              <a:r>
                <a:rPr lang="en-US" sz="2400" b="0">
                  <a:solidFill>
                    <a:schemeClr val="bg1"/>
                  </a:solidFill>
                  <a:latin typeface="Tahoma" pitchFamily="34" charset="0"/>
                </a:rPr>
                <a:t>AND VEGETATION</a:t>
              </a:r>
            </a:p>
          </p:txBody>
        </p:sp>
        <p:pic>
          <p:nvPicPr>
            <p:cNvPr id="12300" name="Picture 23" descr="BLM_LOGO"/>
            <p:cNvPicPr>
              <a:picLocks noChangeAspect="1" noChangeArrowheads="1"/>
            </p:cNvPicPr>
            <p:nvPr/>
          </p:nvPicPr>
          <p:blipFill>
            <a:blip r:embed="rId3"/>
            <a:srcRect/>
            <a:stretch>
              <a:fillRect/>
            </a:stretch>
          </p:blipFill>
          <p:spPr bwMode="auto">
            <a:xfrm>
              <a:off x="0" y="0"/>
              <a:ext cx="1584" cy="48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7902</TotalTime>
  <Words>2742</Words>
  <Application>Microsoft Office PowerPoint</Application>
  <PresentationFormat>On-screen Show (4:3)</PresentationFormat>
  <Paragraphs>503</Paragraphs>
  <Slides>27</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Comic Sans MS</vt:lpstr>
      <vt:lpstr>Tahoma</vt:lpstr>
      <vt:lpstr>Book Antiqua</vt:lpstr>
      <vt:lpstr>Lucida Sans</vt:lpstr>
      <vt:lpstr>Times New Roman</vt:lpstr>
      <vt:lpstr>Oakleaf Bold</vt:lpstr>
      <vt:lpstr>Wingdings 2</vt:lpstr>
      <vt:lpstr>Calibri</vt:lpstr>
      <vt:lpstr>Custom Design</vt:lpstr>
      <vt:lpstr>Microsoft Photo Editor 3.0 Photo</vt:lpstr>
      <vt:lpstr>Planning for Priority Species and Vegetation: Strategy Development</vt:lpstr>
      <vt:lpstr>Management Strategies </vt:lpstr>
      <vt:lpstr>Slide 3</vt:lpstr>
      <vt:lpstr>Slide 4</vt:lpstr>
      <vt:lpstr>Management Strategies</vt:lpstr>
      <vt:lpstr>Terminology and Assumptions relevant to this session</vt:lpstr>
      <vt:lpstr>Terminology and Assumptions relevant to this session</vt:lpstr>
      <vt:lpstr>Terminology and Assumptions relevant to this session</vt:lpstr>
      <vt:lpstr>Slide 9</vt:lpstr>
      <vt:lpstr>Slide 10</vt:lpstr>
      <vt:lpstr>Management Strategies and Alternative Development</vt:lpstr>
      <vt:lpstr>Management Strategies and Alternative Development</vt:lpstr>
      <vt:lpstr>Slide 13</vt:lpstr>
      <vt:lpstr>Desired Outcomes: Goals</vt:lpstr>
      <vt:lpstr>Slide 15</vt:lpstr>
      <vt:lpstr>Desired Outcomes: Goals</vt:lpstr>
      <vt:lpstr>Desired Outcomes: Objectives</vt:lpstr>
      <vt:lpstr>Desired Outcomes:  Objectives</vt:lpstr>
      <vt:lpstr>Desired Outcomes:  Objectives</vt:lpstr>
      <vt:lpstr>Management Strategies and Alternative Development</vt:lpstr>
      <vt:lpstr>Management Strategies and Alternative Development</vt:lpstr>
      <vt:lpstr>Allowable Uses</vt:lpstr>
      <vt:lpstr>Slide 23</vt:lpstr>
      <vt:lpstr>Slide 24</vt:lpstr>
      <vt:lpstr>Slide 25</vt:lpstr>
      <vt:lpstr>Summary</vt:lpstr>
      <vt:lpstr>Slide 27</vt:lpstr>
    </vt:vector>
  </TitlesOfParts>
  <Company>The Nature Conservancy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cathy humphrey</cp:lastModifiedBy>
  <cp:revision>340</cp:revision>
  <dcterms:created xsi:type="dcterms:W3CDTF">2006-04-22T20:57:24Z</dcterms:created>
  <dcterms:modified xsi:type="dcterms:W3CDTF">2010-04-05T23:23:32Z</dcterms:modified>
</cp:coreProperties>
</file>