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7" r:id="rId2"/>
    <p:sldMasterId id="2147483653" r:id="rId3"/>
  </p:sldMasterIdLst>
  <p:notesMasterIdLst>
    <p:notesMasterId r:id="rId70"/>
  </p:notesMasterIdLst>
  <p:handoutMasterIdLst>
    <p:handoutMasterId r:id="rId71"/>
  </p:handoutMasterIdLst>
  <p:sldIdLst>
    <p:sldId id="475" r:id="rId4"/>
    <p:sldId id="319" r:id="rId5"/>
    <p:sldId id="257" r:id="rId6"/>
    <p:sldId id="318" r:id="rId7"/>
    <p:sldId id="440" r:id="rId8"/>
    <p:sldId id="320" r:id="rId9"/>
    <p:sldId id="266" r:id="rId10"/>
    <p:sldId id="326" r:id="rId11"/>
    <p:sldId id="276" r:id="rId12"/>
    <p:sldId id="470" r:id="rId13"/>
    <p:sldId id="304" r:id="rId14"/>
    <p:sldId id="305" r:id="rId15"/>
    <p:sldId id="472" r:id="rId16"/>
    <p:sldId id="307" r:id="rId17"/>
    <p:sldId id="309" r:id="rId18"/>
    <p:sldId id="308" r:id="rId19"/>
    <p:sldId id="474" r:id="rId20"/>
    <p:sldId id="358" r:id="rId21"/>
    <p:sldId id="359" r:id="rId22"/>
    <p:sldId id="457" r:id="rId23"/>
    <p:sldId id="444" r:id="rId24"/>
    <p:sldId id="445" r:id="rId25"/>
    <p:sldId id="323" r:id="rId26"/>
    <p:sldId id="327" r:id="rId27"/>
    <p:sldId id="468" r:id="rId28"/>
    <p:sldId id="279" r:id="rId29"/>
    <p:sldId id="333" r:id="rId30"/>
    <p:sldId id="467" r:id="rId31"/>
    <p:sldId id="458" r:id="rId32"/>
    <p:sldId id="447" r:id="rId33"/>
    <p:sldId id="324" r:id="rId34"/>
    <p:sldId id="334" r:id="rId35"/>
    <p:sldId id="280" r:id="rId36"/>
    <p:sldId id="281" r:id="rId37"/>
    <p:sldId id="311" r:id="rId38"/>
    <p:sldId id="471" r:id="rId39"/>
    <p:sldId id="459" r:id="rId40"/>
    <p:sldId id="449" r:id="rId41"/>
    <p:sldId id="392" r:id="rId42"/>
    <p:sldId id="393" r:id="rId43"/>
    <p:sldId id="325" r:id="rId44"/>
    <p:sldId id="282" r:id="rId45"/>
    <p:sldId id="473" r:id="rId46"/>
    <p:sldId id="460" r:id="rId47"/>
    <p:sldId id="450" r:id="rId48"/>
    <p:sldId id="340" r:id="rId49"/>
    <p:sldId id="289" r:id="rId50"/>
    <p:sldId id="341" r:id="rId51"/>
    <p:sldId id="313" r:id="rId52"/>
    <p:sldId id="342" r:id="rId53"/>
    <p:sldId id="461" r:id="rId54"/>
    <p:sldId id="452" r:id="rId55"/>
    <p:sldId id="345" r:id="rId56"/>
    <p:sldId id="346" r:id="rId57"/>
    <p:sldId id="343" r:id="rId58"/>
    <p:sldId id="406" r:id="rId59"/>
    <p:sldId id="462" r:id="rId60"/>
    <p:sldId id="453" r:id="rId61"/>
    <p:sldId id="379" r:id="rId62"/>
    <p:sldId id="384" r:id="rId63"/>
    <p:sldId id="431" r:id="rId64"/>
    <p:sldId id="432" r:id="rId65"/>
    <p:sldId id="442" r:id="rId66"/>
    <p:sldId id="464" r:id="rId67"/>
    <p:sldId id="476" r:id="rId68"/>
    <p:sldId id="260" r:id="rId6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B050"/>
    <a:srgbClr val="0066FF"/>
    <a:srgbClr val="996633"/>
    <a:srgbClr val="2E3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90" y="78"/>
      </p:cViewPr>
      <p:guideLst>
        <p:guide orient="horz" pos="2160"/>
        <p:guide pos="28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254E90AD-69EE-4ABD-AB0D-38E1A1D70026}" type="datetimeFigureOut">
              <a:rPr lang="en-US" smtClean="0"/>
              <a:t>8/2/2013</a:t>
            </a:fld>
            <a:endParaRPr lang="en-US"/>
          </a:p>
        </p:txBody>
      </p:sp>
      <p:sp>
        <p:nvSpPr>
          <p:cNvPr id="4" name="Footer Placeholder 3"/>
          <p:cNvSpPr>
            <a:spLocks noGrp="1"/>
          </p:cNvSpPr>
          <p:nvPr>
            <p:ph type="ftr" sz="quarter" idx="2"/>
          </p:nvPr>
        </p:nvSpPr>
        <p:spPr>
          <a:xfrm>
            <a:off x="1"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4B8E4A88-CD54-4214-8D04-A2D1E27C909B}" type="slidenum">
              <a:rPr lang="en-US" smtClean="0"/>
              <a:t>‹#›</a:t>
            </a:fld>
            <a:endParaRPr lang="en-US"/>
          </a:p>
        </p:txBody>
      </p:sp>
    </p:spTree>
    <p:extLst>
      <p:ext uri="{BB962C8B-B14F-4D97-AF65-F5344CB8AC3E}">
        <p14:creationId xmlns:p14="http://schemas.microsoft.com/office/powerpoint/2010/main" val="355187879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2446" tIns="46223" rIns="92446" bIns="46223" rtlCol="0"/>
          <a:lstStyle>
            <a:lvl1pPr algn="r">
              <a:defRPr sz="1200"/>
            </a:lvl1pPr>
          </a:lstStyle>
          <a:p>
            <a:fld id="{70E3E6EE-8F4D-41E0-98E6-CC76AB0D9020}" type="datetimeFigureOut">
              <a:rPr lang="en-US" smtClean="0"/>
              <a:t>8/2/2013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a:defRPr sz="1200"/>
            </a:lvl1pPr>
          </a:lstStyle>
          <a:p>
            <a:fld id="{11796522-AEF6-4654-B7B3-915C601297CB}" type="slidenum">
              <a:rPr lang="en-US" smtClean="0"/>
              <a:t>‹#›</a:t>
            </a:fld>
            <a:endParaRPr lang="en-US"/>
          </a:p>
        </p:txBody>
      </p:sp>
    </p:spTree>
    <p:extLst>
      <p:ext uri="{BB962C8B-B14F-4D97-AF65-F5344CB8AC3E}">
        <p14:creationId xmlns:p14="http://schemas.microsoft.com/office/powerpoint/2010/main" val="27107623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96522-AEF6-4654-B7B3-915C601297CB}"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25129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10</a:t>
            </a:fld>
            <a:endParaRPr lang="en-US"/>
          </a:p>
        </p:txBody>
      </p:sp>
    </p:spTree>
    <p:extLst>
      <p:ext uri="{BB962C8B-B14F-4D97-AF65-F5344CB8AC3E}">
        <p14:creationId xmlns:p14="http://schemas.microsoft.com/office/powerpoint/2010/main" val="262936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11</a:t>
            </a:fld>
            <a:endParaRPr lang="en-US"/>
          </a:p>
        </p:txBody>
      </p:sp>
    </p:spTree>
    <p:extLst>
      <p:ext uri="{BB962C8B-B14F-4D97-AF65-F5344CB8AC3E}">
        <p14:creationId xmlns:p14="http://schemas.microsoft.com/office/powerpoint/2010/main" val="234931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12</a:t>
            </a:fld>
            <a:endParaRPr lang="en-US"/>
          </a:p>
        </p:txBody>
      </p:sp>
    </p:spTree>
    <p:extLst>
      <p:ext uri="{BB962C8B-B14F-4D97-AF65-F5344CB8AC3E}">
        <p14:creationId xmlns:p14="http://schemas.microsoft.com/office/powerpoint/2010/main" val="3600431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13</a:t>
            </a:fld>
            <a:endParaRPr lang="en-US"/>
          </a:p>
        </p:txBody>
      </p:sp>
    </p:spTree>
    <p:extLst>
      <p:ext uri="{BB962C8B-B14F-4D97-AF65-F5344CB8AC3E}">
        <p14:creationId xmlns:p14="http://schemas.microsoft.com/office/powerpoint/2010/main" val="3600431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14</a:t>
            </a:fld>
            <a:endParaRPr lang="en-US"/>
          </a:p>
        </p:txBody>
      </p:sp>
    </p:spTree>
    <p:extLst>
      <p:ext uri="{BB962C8B-B14F-4D97-AF65-F5344CB8AC3E}">
        <p14:creationId xmlns:p14="http://schemas.microsoft.com/office/powerpoint/2010/main" val="3409491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8325" indent="-338138">
              <a:buFont typeface="Symbol" pitchFamily="18" charset="2"/>
              <a:buChar char="-"/>
              <a:tabLst>
                <a:tab pos="568325" algn="l"/>
              </a:tabLst>
            </a:pPr>
            <a:endParaRPr lang="en-US" sz="1200" dirty="0" smtClean="0">
              <a:solidFill>
                <a:srgbClr val="00B050"/>
              </a:solidFill>
              <a:latin typeface="Garamond" pitchFamily="18" charset="0"/>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15</a:t>
            </a:fld>
            <a:endParaRPr lang="en-US"/>
          </a:p>
        </p:txBody>
      </p:sp>
    </p:spTree>
    <p:extLst>
      <p:ext uri="{BB962C8B-B14F-4D97-AF65-F5344CB8AC3E}">
        <p14:creationId xmlns:p14="http://schemas.microsoft.com/office/powerpoint/2010/main" val="2014424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16</a:t>
            </a:fld>
            <a:endParaRPr lang="en-US"/>
          </a:p>
        </p:txBody>
      </p:sp>
    </p:spTree>
    <p:extLst>
      <p:ext uri="{BB962C8B-B14F-4D97-AF65-F5344CB8AC3E}">
        <p14:creationId xmlns:p14="http://schemas.microsoft.com/office/powerpoint/2010/main" val="8013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17</a:t>
            </a:fld>
            <a:endParaRPr lang="en-US"/>
          </a:p>
        </p:txBody>
      </p:sp>
    </p:spTree>
    <p:extLst>
      <p:ext uri="{BB962C8B-B14F-4D97-AF65-F5344CB8AC3E}">
        <p14:creationId xmlns:p14="http://schemas.microsoft.com/office/powerpoint/2010/main" val="80134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18</a:t>
            </a:fld>
            <a:endParaRPr lang="en-US"/>
          </a:p>
        </p:txBody>
      </p:sp>
    </p:spTree>
    <p:extLst>
      <p:ext uri="{BB962C8B-B14F-4D97-AF65-F5344CB8AC3E}">
        <p14:creationId xmlns:p14="http://schemas.microsoft.com/office/powerpoint/2010/main" val="2460824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19</a:t>
            </a:fld>
            <a:endParaRPr lang="en-US"/>
          </a:p>
        </p:txBody>
      </p:sp>
    </p:spTree>
    <p:extLst>
      <p:ext uri="{BB962C8B-B14F-4D97-AF65-F5344CB8AC3E}">
        <p14:creationId xmlns:p14="http://schemas.microsoft.com/office/powerpoint/2010/main" val="141428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a:t>
            </a:fld>
            <a:endParaRPr lang="en-US"/>
          </a:p>
        </p:txBody>
      </p:sp>
    </p:spTree>
    <p:extLst>
      <p:ext uri="{BB962C8B-B14F-4D97-AF65-F5344CB8AC3E}">
        <p14:creationId xmlns:p14="http://schemas.microsoft.com/office/powerpoint/2010/main" val="59829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20</a:t>
            </a:fld>
            <a:endParaRPr lang="en-US"/>
          </a:p>
        </p:txBody>
      </p:sp>
    </p:spTree>
    <p:extLst>
      <p:ext uri="{BB962C8B-B14F-4D97-AF65-F5344CB8AC3E}">
        <p14:creationId xmlns:p14="http://schemas.microsoft.com/office/powerpoint/2010/main" val="423682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21</a:t>
            </a:fld>
            <a:endParaRPr lang="en-US"/>
          </a:p>
        </p:txBody>
      </p:sp>
    </p:spTree>
    <p:extLst>
      <p:ext uri="{BB962C8B-B14F-4D97-AF65-F5344CB8AC3E}">
        <p14:creationId xmlns:p14="http://schemas.microsoft.com/office/powerpoint/2010/main" val="1101773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22</a:t>
            </a:fld>
            <a:endParaRPr lang="en-US"/>
          </a:p>
        </p:txBody>
      </p:sp>
    </p:spTree>
    <p:extLst>
      <p:ext uri="{BB962C8B-B14F-4D97-AF65-F5344CB8AC3E}">
        <p14:creationId xmlns:p14="http://schemas.microsoft.com/office/powerpoint/2010/main" val="132587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23</a:t>
            </a:fld>
            <a:endParaRPr lang="en-US"/>
          </a:p>
        </p:txBody>
      </p:sp>
    </p:spTree>
    <p:extLst>
      <p:ext uri="{BB962C8B-B14F-4D97-AF65-F5344CB8AC3E}">
        <p14:creationId xmlns:p14="http://schemas.microsoft.com/office/powerpoint/2010/main" val="2365562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8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24</a:t>
            </a:fld>
            <a:endParaRPr lang="en-US" sz="1200" dirty="0">
              <a:latin typeface="+mn-lt"/>
            </a:endParaRPr>
          </a:p>
        </p:txBody>
      </p:sp>
      <p:sp>
        <p:nvSpPr>
          <p:cNvPr id="28676"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Tx/>
              <a:buNone/>
            </a:pPr>
            <a:endParaRPr lang="en-US" sz="10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25</a:t>
            </a:fld>
            <a:endParaRPr lang="en-US" sz="1200" dirty="0">
              <a:latin typeface="+mn-lt"/>
            </a:endParaRPr>
          </a:p>
        </p:txBody>
      </p:sp>
      <p:sp>
        <p:nvSpPr>
          <p:cNvPr id="28676"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Tx/>
              <a:buNone/>
            </a:pPr>
            <a:endParaRPr lang="en-US" sz="10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26</a:t>
            </a:fld>
            <a:endParaRPr lang="en-US" sz="1200" dirty="0">
              <a:latin typeface="+mn-lt"/>
            </a:endParaRPr>
          </a:p>
        </p:txBody>
      </p:sp>
      <p:sp>
        <p:nvSpPr>
          <p:cNvPr id="28676"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Tx/>
              <a:buNone/>
            </a:pPr>
            <a:endParaRPr lang="en-US" sz="10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27</a:t>
            </a:fld>
            <a:endParaRPr lang="en-US" sz="1200" dirty="0">
              <a:latin typeface="+mn-lt"/>
            </a:endParaRPr>
          </a:p>
        </p:txBody>
      </p:sp>
      <p:sp>
        <p:nvSpPr>
          <p:cNvPr id="28676"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Tx/>
              <a:buNone/>
            </a:pPr>
            <a:endParaRPr lang="en-US" sz="10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28</a:t>
            </a:fld>
            <a:endParaRPr lang="en-US" sz="1200" dirty="0">
              <a:latin typeface="+mn-lt"/>
            </a:endParaRPr>
          </a:p>
        </p:txBody>
      </p:sp>
      <p:sp>
        <p:nvSpPr>
          <p:cNvPr id="28676"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29</a:t>
            </a:fld>
            <a:endParaRPr lang="en-US"/>
          </a:p>
        </p:txBody>
      </p:sp>
    </p:spTree>
    <p:extLst>
      <p:ext uri="{BB962C8B-B14F-4D97-AF65-F5344CB8AC3E}">
        <p14:creationId xmlns:p14="http://schemas.microsoft.com/office/powerpoint/2010/main" val="359796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96522-AEF6-4654-B7B3-915C601297CB}" type="slidenum">
              <a:rPr lang="en-US" smtClean="0"/>
              <a:t>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347444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30</a:t>
            </a:fld>
            <a:endParaRPr lang="en-US"/>
          </a:p>
        </p:txBody>
      </p:sp>
    </p:spTree>
    <p:extLst>
      <p:ext uri="{BB962C8B-B14F-4D97-AF65-F5344CB8AC3E}">
        <p14:creationId xmlns:p14="http://schemas.microsoft.com/office/powerpoint/2010/main" val="1397038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31</a:t>
            </a:fld>
            <a:endParaRPr lang="en-US"/>
          </a:p>
        </p:txBody>
      </p:sp>
    </p:spTree>
    <p:extLst>
      <p:ext uri="{BB962C8B-B14F-4D97-AF65-F5344CB8AC3E}">
        <p14:creationId xmlns:p14="http://schemas.microsoft.com/office/powerpoint/2010/main" val="40233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6" y="4416511"/>
            <a:ext cx="5544120" cy="4756855"/>
          </a:xfrm>
          <a:noFill/>
        </p:spPr>
        <p:txBody>
          <a:bodyPr wrap="square" numCol="1" anchor="t" anchorCtr="0" compatLnSpc="1">
            <a:prstTxWarp prst="textNoShape">
              <a:avLst/>
            </a:prstTxWarp>
          </a:bodyPr>
          <a:lstStyle/>
          <a:p>
            <a:endParaRPr lang="en-US" sz="14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32</a:t>
            </a:fld>
            <a:endParaRPr lang="en-US" sz="1200" dirty="0">
              <a:latin typeface="+mn-lt"/>
            </a:endParaRPr>
          </a:p>
        </p:txBody>
      </p:sp>
      <p:sp>
        <p:nvSpPr>
          <p:cNvPr id="30724"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6" y="4416511"/>
            <a:ext cx="5544120" cy="4756855"/>
          </a:xfrm>
          <a:noFill/>
        </p:spPr>
        <p:txBody>
          <a:bodyPr wrap="square" numCol="1" anchor="t" anchorCtr="0" compatLnSpc="1">
            <a:prstTxWarp prst="textNoShape">
              <a:avLst/>
            </a:prstTxWarp>
          </a:bodyPr>
          <a:lstStyle/>
          <a:p>
            <a:endParaRPr lang="en-US" sz="14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33</a:t>
            </a:fld>
            <a:endParaRPr lang="en-US" sz="1200" dirty="0">
              <a:latin typeface="+mn-lt"/>
            </a:endParaRPr>
          </a:p>
        </p:txBody>
      </p:sp>
      <p:sp>
        <p:nvSpPr>
          <p:cNvPr id="30724"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6" y="4416511"/>
            <a:ext cx="5544120" cy="4756855"/>
          </a:xfrm>
          <a:noFill/>
        </p:spPr>
        <p:txBody>
          <a:bodyPr wrap="square" numCol="1" anchor="t" anchorCtr="0" compatLnSpc="1">
            <a:prstTxWarp prst="textNoShape">
              <a:avLst/>
            </a:prstTxWarp>
          </a:bodyPr>
          <a:lstStyle/>
          <a:p>
            <a:endParaRPr lang="en-US" sz="14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34</a:t>
            </a:fld>
            <a:endParaRPr lang="en-US" sz="1200" dirty="0">
              <a:latin typeface="+mn-lt"/>
            </a:endParaRPr>
          </a:p>
        </p:txBody>
      </p:sp>
      <p:sp>
        <p:nvSpPr>
          <p:cNvPr id="30724"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6" y="4416511"/>
            <a:ext cx="5544120" cy="4756855"/>
          </a:xfrm>
          <a:noFill/>
        </p:spPr>
        <p:txBody>
          <a:bodyPr wrap="square" numCol="1" anchor="t" anchorCtr="0" compatLnSpc="1">
            <a:prstTxWarp prst="textNoShape">
              <a:avLst/>
            </a:prstTxWarp>
          </a:bodyPr>
          <a:lstStyle/>
          <a:p>
            <a:endParaRPr lang="en-US" sz="14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35</a:t>
            </a:fld>
            <a:endParaRPr lang="en-US" sz="1200" dirty="0">
              <a:latin typeface="+mn-lt"/>
            </a:endParaRPr>
          </a:p>
        </p:txBody>
      </p:sp>
      <p:sp>
        <p:nvSpPr>
          <p:cNvPr id="30724"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6" y="4416511"/>
            <a:ext cx="5544120" cy="4756855"/>
          </a:xfrm>
          <a:noFill/>
        </p:spPr>
        <p:txBody>
          <a:bodyPr wrap="square" numCol="1" anchor="t" anchorCtr="0" compatLnSpc="1">
            <a:prstTxWarp prst="textNoShape">
              <a:avLst/>
            </a:prstTxWarp>
          </a:bodyPr>
          <a:lstStyle/>
          <a:p>
            <a:endParaRPr lang="en-US" sz="14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36</a:t>
            </a:fld>
            <a:endParaRPr lang="en-US" sz="1200" dirty="0">
              <a:latin typeface="+mn-lt"/>
            </a:endParaRPr>
          </a:p>
        </p:txBody>
      </p:sp>
      <p:sp>
        <p:nvSpPr>
          <p:cNvPr id="30724"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37</a:t>
            </a:fld>
            <a:endParaRPr lang="en-US"/>
          </a:p>
        </p:txBody>
      </p:sp>
    </p:spTree>
    <p:extLst>
      <p:ext uri="{BB962C8B-B14F-4D97-AF65-F5344CB8AC3E}">
        <p14:creationId xmlns:p14="http://schemas.microsoft.com/office/powerpoint/2010/main" val="30298971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38</a:t>
            </a:fld>
            <a:endParaRPr lang="en-US"/>
          </a:p>
        </p:txBody>
      </p:sp>
    </p:spTree>
    <p:extLst>
      <p:ext uri="{BB962C8B-B14F-4D97-AF65-F5344CB8AC3E}">
        <p14:creationId xmlns:p14="http://schemas.microsoft.com/office/powerpoint/2010/main" val="1935260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39</a:t>
            </a:fld>
            <a:endParaRPr lang="en-US"/>
          </a:p>
        </p:txBody>
      </p:sp>
    </p:spTree>
    <p:extLst>
      <p:ext uri="{BB962C8B-B14F-4D97-AF65-F5344CB8AC3E}">
        <p14:creationId xmlns:p14="http://schemas.microsoft.com/office/powerpoint/2010/main" val="1841351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a:t>
            </a:fld>
            <a:endParaRPr lang="en-US"/>
          </a:p>
        </p:txBody>
      </p:sp>
    </p:spTree>
    <p:extLst>
      <p:ext uri="{BB962C8B-B14F-4D97-AF65-F5344CB8AC3E}">
        <p14:creationId xmlns:p14="http://schemas.microsoft.com/office/powerpoint/2010/main" val="1745441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40</a:t>
            </a:fld>
            <a:endParaRPr lang="en-US"/>
          </a:p>
        </p:txBody>
      </p:sp>
    </p:spTree>
    <p:extLst>
      <p:ext uri="{BB962C8B-B14F-4D97-AF65-F5344CB8AC3E}">
        <p14:creationId xmlns:p14="http://schemas.microsoft.com/office/powerpoint/2010/main" val="2009137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41</a:t>
            </a:fld>
            <a:endParaRPr lang="en-US"/>
          </a:p>
        </p:txBody>
      </p:sp>
    </p:spTree>
    <p:extLst>
      <p:ext uri="{BB962C8B-B14F-4D97-AF65-F5344CB8AC3E}">
        <p14:creationId xmlns:p14="http://schemas.microsoft.com/office/powerpoint/2010/main" val="1970303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42</a:t>
            </a:fld>
            <a:endParaRPr lang="en-US"/>
          </a:p>
        </p:txBody>
      </p:sp>
    </p:spTree>
    <p:extLst>
      <p:ext uri="{BB962C8B-B14F-4D97-AF65-F5344CB8AC3E}">
        <p14:creationId xmlns:p14="http://schemas.microsoft.com/office/powerpoint/2010/main" val="4056789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44</a:t>
            </a:fld>
            <a:endParaRPr lang="en-US"/>
          </a:p>
        </p:txBody>
      </p:sp>
    </p:spTree>
    <p:extLst>
      <p:ext uri="{BB962C8B-B14F-4D97-AF65-F5344CB8AC3E}">
        <p14:creationId xmlns:p14="http://schemas.microsoft.com/office/powerpoint/2010/main" val="1907837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45</a:t>
            </a:fld>
            <a:endParaRPr lang="en-US"/>
          </a:p>
        </p:txBody>
      </p:sp>
    </p:spTree>
    <p:extLst>
      <p:ext uri="{BB962C8B-B14F-4D97-AF65-F5344CB8AC3E}">
        <p14:creationId xmlns:p14="http://schemas.microsoft.com/office/powerpoint/2010/main" val="28114879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46</a:t>
            </a:fld>
            <a:endParaRPr lang="en-US"/>
          </a:p>
        </p:txBody>
      </p:sp>
    </p:spTree>
    <p:extLst>
      <p:ext uri="{BB962C8B-B14F-4D97-AF65-F5344CB8AC3E}">
        <p14:creationId xmlns:p14="http://schemas.microsoft.com/office/powerpoint/2010/main" val="1164100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457200" lvl="1" indent="0">
              <a:spcBef>
                <a:spcPct val="0"/>
              </a:spcBef>
              <a:buFontTx/>
              <a:buNone/>
            </a:pPr>
            <a:endParaRPr lang="en-US" sz="1600" dirty="0">
              <a:latin typeface="Arial Narrow" pitchFamily="34" charset="0"/>
            </a:endParaRPr>
          </a:p>
        </p:txBody>
      </p:sp>
      <p:sp>
        <p:nvSpPr>
          <p:cNvPr id="18435"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EB639B01-EA48-4BA4-849D-453FBDD1878B}" type="slidenum">
              <a:rPr lang="en-US" sz="1200">
                <a:latin typeface="+mn-lt"/>
              </a:rPr>
              <a:pPr algn="r">
                <a:defRPr/>
              </a:pPr>
              <a:t>47</a:t>
            </a:fld>
            <a:endParaRPr lang="en-US" sz="1200" dirty="0">
              <a:latin typeface="+mn-lt"/>
            </a:endParaRPr>
          </a:p>
        </p:txBody>
      </p:sp>
      <p:sp>
        <p:nvSpPr>
          <p:cNvPr id="63492"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48</a:t>
            </a:fld>
            <a:endParaRPr lang="en-US"/>
          </a:p>
        </p:txBody>
      </p:sp>
    </p:spTree>
    <p:extLst>
      <p:ext uri="{BB962C8B-B14F-4D97-AF65-F5344CB8AC3E}">
        <p14:creationId xmlns:p14="http://schemas.microsoft.com/office/powerpoint/2010/main" val="3292964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Tx/>
              <a:buNone/>
            </a:pPr>
            <a:endParaRPr lang="en-US" sz="1600" dirty="0">
              <a:latin typeface="Arial Narrow" pitchFamily="34" charset="0"/>
            </a:endParaRPr>
          </a:p>
        </p:txBody>
      </p:sp>
      <p:sp>
        <p:nvSpPr>
          <p:cNvPr id="18435"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EB639B01-EA48-4BA4-849D-453FBDD1878B}" type="slidenum">
              <a:rPr lang="en-US" sz="1200">
                <a:latin typeface="+mn-lt"/>
              </a:rPr>
              <a:pPr algn="r">
                <a:defRPr/>
              </a:pPr>
              <a:t>49</a:t>
            </a:fld>
            <a:endParaRPr lang="en-US" sz="1200" dirty="0">
              <a:latin typeface="+mn-lt"/>
            </a:endParaRPr>
          </a:p>
        </p:txBody>
      </p:sp>
      <p:sp>
        <p:nvSpPr>
          <p:cNvPr id="63492"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50</a:t>
            </a:fld>
            <a:endParaRPr lang="en-US"/>
          </a:p>
        </p:txBody>
      </p:sp>
    </p:spTree>
    <p:extLst>
      <p:ext uri="{BB962C8B-B14F-4D97-AF65-F5344CB8AC3E}">
        <p14:creationId xmlns:p14="http://schemas.microsoft.com/office/powerpoint/2010/main" val="130397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sz="1200" dirty="0">
              <a:latin typeface="Garamond" pitchFamily="18" charset="0"/>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a:t>
            </a:fld>
            <a:endParaRPr lang="en-US"/>
          </a:p>
        </p:txBody>
      </p:sp>
    </p:spTree>
    <p:extLst>
      <p:ext uri="{BB962C8B-B14F-4D97-AF65-F5344CB8AC3E}">
        <p14:creationId xmlns:p14="http://schemas.microsoft.com/office/powerpoint/2010/main" val="1268661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51</a:t>
            </a:fld>
            <a:endParaRPr lang="en-US"/>
          </a:p>
        </p:txBody>
      </p:sp>
    </p:spTree>
    <p:extLst>
      <p:ext uri="{BB962C8B-B14F-4D97-AF65-F5344CB8AC3E}">
        <p14:creationId xmlns:p14="http://schemas.microsoft.com/office/powerpoint/2010/main" val="2101171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52</a:t>
            </a:fld>
            <a:endParaRPr lang="en-US"/>
          </a:p>
        </p:txBody>
      </p:sp>
    </p:spTree>
    <p:extLst>
      <p:ext uri="{BB962C8B-B14F-4D97-AF65-F5344CB8AC3E}">
        <p14:creationId xmlns:p14="http://schemas.microsoft.com/office/powerpoint/2010/main" val="18275407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53</a:t>
            </a:fld>
            <a:endParaRPr lang="en-US"/>
          </a:p>
        </p:txBody>
      </p:sp>
    </p:spTree>
    <p:extLst>
      <p:ext uri="{BB962C8B-B14F-4D97-AF65-F5344CB8AC3E}">
        <p14:creationId xmlns:p14="http://schemas.microsoft.com/office/powerpoint/2010/main" val="13537733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54</a:t>
            </a:fld>
            <a:endParaRPr lang="en-US"/>
          </a:p>
        </p:txBody>
      </p:sp>
    </p:spTree>
    <p:extLst>
      <p:ext uri="{BB962C8B-B14F-4D97-AF65-F5344CB8AC3E}">
        <p14:creationId xmlns:p14="http://schemas.microsoft.com/office/powerpoint/2010/main" val="19045161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55</a:t>
            </a:fld>
            <a:endParaRPr lang="en-US"/>
          </a:p>
        </p:txBody>
      </p:sp>
    </p:spTree>
    <p:extLst>
      <p:ext uri="{BB962C8B-B14F-4D97-AF65-F5344CB8AC3E}">
        <p14:creationId xmlns:p14="http://schemas.microsoft.com/office/powerpoint/2010/main" val="27973537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56</a:t>
            </a:fld>
            <a:endParaRPr lang="en-US"/>
          </a:p>
        </p:txBody>
      </p:sp>
    </p:spTree>
    <p:extLst>
      <p:ext uri="{BB962C8B-B14F-4D97-AF65-F5344CB8AC3E}">
        <p14:creationId xmlns:p14="http://schemas.microsoft.com/office/powerpoint/2010/main" val="1403870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57</a:t>
            </a:fld>
            <a:endParaRPr lang="en-US"/>
          </a:p>
        </p:txBody>
      </p:sp>
    </p:spTree>
    <p:extLst>
      <p:ext uri="{BB962C8B-B14F-4D97-AF65-F5344CB8AC3E}">
        <p14:creationId xmlns:p14="http://schemas.microsoft.com/office/powerpoint/2010/main" val="22266823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58</a:t>
            </a:fld>
            <a:endParaRPr lang="en-US"/>
          </a:p>
        </p:txBody>
      </p:sp>
    </p:spTree>
    <p:extLst>
      <p:ext uri="{BB962C8B-B14F-4D97-AF65-F5344CB8AC3E}">
        <p14:creationId xmlns:p14="http://schemas.microsoft.com/office/powerpoint/2010/main" val="11453668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59</a:t>
            </a:fld>
            <a:endParaRPr lang="en-US"/>
          </a:p>
        </p:txBody>
      </p:sp>
    </p:spTree>
    <p:extLst>
      <p:ext uri="{BB962C8B-B14F-4D97-AF65-F5344CB8AC3E}">
        <p14:creationId xmlns:p14="http://schemas.microsoft.com/office/powerpoint/2010/main" val="17803095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60</a:t>
            </a:fld>
            <a:endParaRPr lang="en-US"/>
          </a:p>
        </p:txBody>
      </p:sp>
    </p:spTree>
    <p:extLst>
      <p:ext uri="{BB962C8B-B14F-4D97-AF65-F5344CB8AC3E}">
        <p14:creationId xmlns:p14="http://schemas.microsoft.com/office/powerpoint/2010/main" val="355494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a:t>
            </a:fld>
            <a:endParaRPr lang="en-US"/>
          </a:p>
        </p:txBody>
      </p:sp>
    </p:spTree>
    <p:extLst>
      <p:ext uri="{BB962C8B-B14F-4D97-AF65-F5344CB8AC3E}">
        <p14:creationId xmlns:p14="http://schemas.microsoft.com/office/powerpoint/2010/main" val="18687257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61</a:t>
            </a:fld>
            <a:endParaRPr lang="en-US"/>
          </a:p>
        </p:txBody>
      </p:sp>
    </p:spTree>
    <p:extLst>
      <p:ext uri="{BB962C8B-B14F-4D97-AF65-F5344CB8AC3E}">
        <p14:creationId xmlns:p14="http://schemas.microsoft.com/office/powerpoint/2010/main" val="25540065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62</a:t>
            </a:fld>
            <a:endParaRPr lang="en-US"/>
          </a:p>
        </p:txBody>
      </p:sp>
    </p:spTree>
    <p:extLst>
      <p:ext uri="{BB962C8B-B14F-4D97-AF65-F5344CB8AC3E}">
        <p14:creationId xmlns:p14="http://schemas.microsoft.com/office/powerpoint/2010/main" val="42611782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63</a:t>
            </a:fld>
            <a:endParaRPr lang="en-US"/>
          </a:p>
        </p:txBody>
      </p:sp>
    </p:spTree>
    <p:extLst>
      <p:ext uri="{BB962C8B-B14F-4D97-AF65-F5344CB8AC3E}">
        <p14:creationId xmlns:p14="http://schemas.microsoft.com/office/powerpoint/2010/main" val="23616427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64</a:t>
            </a:fld>
            <a:endParaRPr lang="en-US"/>
          </a:p>
        </p:txBody>
      </p:sp>
    </p:spTree>
    <p:extLst>
      <p:ext uri="{BB962C8B-B14F-4D97-AF65-F5344CB8AC3E}">
        <p14:creationId xmlns:p14="http://schemas.microsoft.com/office/powerpoint/2010/main" val="23616427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66</a:t>
            </a:fld>
            <a:endParaRPr lang="en-US"/>
          </a:p>
        </p:txBody>
      </p:sp>
    </p:spTree>
    <p:extLst>
      <p:ext uri="{BB962C8B-B14F-4D97-AF65-F5344CB8AC3E}">
        <p14:creationId xmlns:p14="http://schemas.microsoft.com/office/powerpoint/2010/main" val="2753249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7</a:t>
            </a:fld>
            <a:endParaRPr lang="en-US"/>
          </a:p>
        </p:txBody>
      </p:sp>
    </p:spTree>
    <p:extLst>
      <p:ext uri="{BB962C8B-B14F-4D97-AF65-F5344CB8AC3E}">
        <p14:creationId xmlns:p14="http://schemas.microsoft.com/office/powerpoint/2010/main" val="3286427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8</a:t>
            </a:fld>
            <a:endParaRPr lang="en-US"/>
          </a:p>
        </p:txBody>
      </p:sp>
    </p:spTree>
    <p:extLst>
      <p:ext uri="{BB962C8B-B14F-4D97-AF65-F5344CB8AC3E}">
        <p14:creationId xmlns:p14="http://schemas.microsoft.com/office/powerpoint/2010/main" val="1372459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9</a:t>
            </a:fld>
            <a:endParaRPr lang="en-US"/>
          </a:p>
        </p:txBody>
      </p:sp>
    </p:spTree>
    <p:extLst>
      <p:ext uri="{BB962C8B-B14F-4D97-AF65-F5344CB8AC3E}">
        <p14:creationId xmlns:p14="http://schemas.microsoft.com/office/powerpoint/2010/main" val="2629364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336800" y="2057400"/>
            <a:ext cx="4495800" cy="1371600"/>
          </a:xfrm>
        </p:spPr>
        <p:txBody>
          <a:bodyPr anchor="t"/>
          <a:lstStyle>
            <a:lvl1pPr>
              <a:lnSpc>
                <a:spcPts val="3200"/>
              </a:lnSpc>
              <a:defRPr sz="2900">
                <a:solidFill>
                  <a:schemeClr val="bg1"/>
                </a:solidFill>
              </a:defRPr>
            </a:lvl1pPr>
          </a:lstStyle>
          <a:p>
            <a:r>
              <a:rPr lang="en-US"/>
              <a:t>CLICK TO EDIT SLIDE MASTER</a:t>
            </a:r>
          </a:p>
        </p:txBody>
      </p:sp>
      <p:sp>
        <p:nvSpPr>
          <p:cNvPr id="3075" name="Rectangle 3"/>
          <p:cNvSpPr>
            <a:spLocks noGrp="1" noChangeArrowheads="1"/>
          </p:cNvSpPr>
          <p:nvPr>
            <p:ph type="subTitle" idx="1"/>
          </p:nvPr>
        </p:nvSpPr>
        <p:spPr>
          <a:xfrm>
            <a:off x="2349500" y="3657600"/>
            <a:ext cx="4495800" cy="1143000"/>
          </a:xfrm>
        </p:spPr>
        <p:txBody>
          <a:bodyPr lIns="0" tIns="0" rIns="0" bIns="0"/>
          <a:lstStyle>
            <a:lvl1pPr marL="0" indent="0">
              <a:lnSpc>
                <a:spcPts val="2400"/>
              </a:lnSpc>
              <a:spcBef>
                <a:spcPct val="0"/>
              </a:spcBef>
              <a:buFontTx/>
              <a:buNone/>
              <a:defRPr sz="1900">
                <a:solidFill>
                  <a:schemeClr val="bg1"/>
                </a:solidFill>
              </a:defRPr>
            </a:lvl1pPr>
          </a:lstStyle>
          <a:p>
            <a:endParaRPr lang="en-US"/>
          </a:p>
        </p:txBody>
      </p:sp>
      <p:sp>
        <p:nvSpPr>
          <p:cNvPr id="4" name="Rectangle 4"/>
          <p:cNvSpPr>
            <a:spLocks noGrp="1" noChangeArrowheads="1"/>
          </p:cNvSpPr>
          <p:nvPr>
            <p:ph type="dt" sz="half" idx="10"/>
          </p:nvPr>
        </p:nvSpPr>
        <p:spPr>
          <a:xfrm>
            <a:off x="0" y="6381750"/>
            <a:ext cx="2133600" cy="476250"/>
          </a:xfrm>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3124200" y="6381750"/>
            <a:ext cx="2895600" cy="476250"/>
          </a:xfrm>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7010400" y="6381750"/>
            <a:ext cx="2133600" cy="476250"/>
          </a:xfrm>
        </p:spPr>
        <p:txBody>
          <a:bodyPr/>
          <a:lstStyle>
            <a:lvl1pPr>
              <a:defRPr smtClean="0"/>
            </a:lvl1pPr>
          </a:lstStyle>
          <a:p>
            <a:pPr>
              <a:defRPr/>
            </a:pPr>
            <a:fld id="{909F4A7D-68E7-42A5-A6B0-94DF3FDADD3D}" type="slidenum">
              <a:rPr lang="en-US"/>
              <a:pPr>
                <a:defRPr/>
              </a:pPr>
              <a:t>‹#›</a:t>
            </a:fld>
            <a:endParaRPr lang="en-US"/>
          </a:p>
        </p:txBody>
      </p:sp>
    </p:spTree>
    <p:extLst>
      <p:ext uri="{BB962C8B-B14F-4D97-AF65-F5344CB8AC3E}">
        <p14:creationId xmlns:p14="http://schemas.microsoft.com/office/powerpoint/2010/main" val="32006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176CC3-16B7-4CF1-B0BB-3CB271145CED}" type="slidenum">
              <a:rPr lang="en-US"/>
              <a:pPr>
                <a:defRPr/>
              </a:pPr>
              <a:t>‹#›</a:t>
            </a:fld>
            <a:endParaRPr lang="en-US"/>
          </a:p>
        </p:txBody>
      </p:sp>
    </p:spTree>
    <p:extLst>
      <p:ext uri="{BB962C8B-B14F-4D97-AF65-F5344CB8AC3E}">
        <p14:creationId xmlns:p14="http://schemas.microsoft.com/office/powerpoint/2010/main" val="220601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7E8A4-1C47-439A-A079-FD0E2AA851FF}" type="slidenum">
              <a:rPr lang="en-US"/>
              <a:pPr>
                <a:defRPr/>
              </a:pPr>
              <a:t>‹#›</a:t>
            </a:fld>
            <a:endParaRPr lang="en-US"/>
          </a:p>
        </p:txBody>
      </p:sp>
    </p:spTree>
    <p:extLst>
      <p:ext uri="{BB962C8B-B14F-4D97-AF65-F5344CB8AC3E}">
        <p14:creationId xmlns:p14="http://schemas.microsoft.com/office/powerpoint/2010/main" val="4081171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81000" y="3276600"/>
            <a:ext cx="8458200" cy="838200"/>
          </a:xfrm>
        </p:spPr>
        <p:txBody>
          <a:bodyPr anchor="t"/>
          <a:lstStyle>
            <a:lvl1pPr>
              <a:lnSpc>
                <a:spcPts val="3200"/>
              </a:lnSpc>
              <a:defRPr sz="4200">
                <a:solidFill>
                  <a:schemeClr val="bg1"/>
                </a:solidFill>
              </a:defRPr>
            </a:lvl1pPr>
          </a:lstStyle>
          <a:p>
            <a:r>
              <a:rPr lang="en-US"/>
              <a:t>CLICK TO EDIT SLIDE MASTER</a:t>
            </a:r>
          </a:p>
        </p:txBody>
      </p:sp>
      <p:sp>
        <p:nvSpPr>
          <p:cNvPr id="3" name="Rectangle 4"/>
          <p:cNvSpPr>
            <a:spLocks noGrp="1" noChangeArrowheads="1"/>
          </p:cNvSpPr>
          <p:nvPr>
            <p:ph type="dt" sz="half" idx="10"/>
          </p:nvPr>
        </p:nvSpPr>
        <p:spPr>
          <a:xfrm>
            <a:off x="0" y="6381750"/>
            <a:ext cx="2133600" cy="476250"/>
          </a:xfrm>
        </p:spPr>
        <p:txBody>
          <a:bodyPr/>
          <a:lstStyle>
            <a:lvl1pPr>
              <a:defRPr smtClean="0"/>
            </a:lvl1pPr>
          </a:lstStyle>
          <a:p>
            <a:pPr>
              <a:defRPr/>
            </a:pPr>
            <a:endParaRPr lang="en-US"/>
          </a:p>
        </p:txBody>
      </p:sp>
      <p:sp>
        <p:nvSpPr>
          <p:cNvPr id="4" name="Rectangle 5"/>
          <p:cNvSpPr>
            <a:spLocks noGrp="1" noChangeArrowheads="1"/>
          </p:cNvSpPr>
          <p:nvPr>
            <p:ph type="ftr" sz="quarter" idx="11"/>
          </p:nvPr>
        </p:nvSpPr>
        <p:spPr>
          <a:xfrm>
            <a:off x="3124200" y="6381750"/>
            <a:ext cx="2895600" cy="476250"/>
          </a:xfrm>
        </p:spPr>
        <p:txBody>
          <a:bodyPr/>
          <a:lstStyle>
            <a:lvl1pPr>
              <a:defRPr smtClean="0"/>
            </a:lvl1pPr>
          </a:lstStyle>
          <a:p>
            <a:pPr>
              <a:defRPr/>
            </a:pPr>
            <a:endParaRPr lang="en-US"/>
          </a:p>
        </p:txBody>
      </p:sp>
      <p:sp>
        <p:nvSpPr>
          <p:cNvPr id="5" name="Rectangle 6"/>
          <p:cNvSpPr>
            <a:spLocks noGrp="1" noChangeArrowheads="1"/>
          </p:cNvSpPr>
          <p:nvPr>
            <p:ph type="sldNum" sz="quarter" idx="12"/>
          </p:nvPr>
        </p:nvSpPr>
        <p:spPr>
          <a:xfrm>
            <a:off x="7010400" y="6381750"/>
            <a:ext cx="2133600" cy="476250"/>
          </a:xfrm>
        </p:spPr>
        <p:txBody>
          <a:bodyPr/>
          <a:lstStyle>
            <a:lvl1pPr>
              <a:defRPr smtClean="0"/>
            </a:lvl1pPr>
          </a:lstStyle>
          <a:p>
            <a:pPr>
              <a:defRPr/>
            </a:pPr>
            <a:fld id="{8795305A-BF09-4C43-882F-AE4BA1551607}" type="slidenum">
              <a:rPr lang="en-US"/>
              <a:pPr>
                <a:defRPr/>
              </a:pPr>
              <a:t>‹#›</a:t>
            </a:fld>
            <a:endParaRPr lang="en-US"/>
          </a:p>
        </p:txBody>
      </p:sp>
    </p:spTree>
    <p:extLst>
      <p:ext uri="{BB962C8B-B14F-4D97-AF65-F5344CB8AC3E}">
        <p14:creationId xmlns:p14="http://schemas.microsoft.com/office/powerpoint/2010/main" val="1642005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81000" y="3276600"/>
            <a:ext cx="8458200" cy="838200"/>
          </a:xfrm>
        </p:spPr>
        <p:txBody>
          <a:bodyPr anchor="t"/>
          <a:lstStyle>
            <a:lvl1pPr>
              <a:lnSpc>
                <a:spcPts val="3200"/>
              </a:lnSpc>
              <a:defRPr sz="4200">
                <a:solidFill>
                  <a:schemeClr val="bg1"/>
                </a:solidFill>
              </a:defRPr>
            </a:lvl1pPr>
          </a:lstStyle>
          <a:p>
            <a:r>
              <a:rPr lang="en-US"/>
              <a:t>CLICK TO EDIT SLIDE MASTER</a:t>
            </a:r>
          </a:p>
        </p:txBody>
      </p:sp>
      <p:sp>
        <p:nvSpPr>
          <p:cNvPr id="3" name="Rectangle 4"/>
          <p:cNvSpPr>
            <a:spLocks noGrp="1" noChangeArrowheads="1"/>
          </p:cNvSpPr>
          <p:nvPr>
            <p:ph type="dt" sz="half" idx="10"/>
          </p:nvPr>
        </p:nvSpPr>
        <p:spPr>
          <a:xfrm>
            <a:off x="0" y="6381750"/>
            <a:ext cx="2133600" cy="476250"/>
          </a:xfrm>
        </p:spPr>
        <p:txBody>
          <a:bodyPr/>
          <a:lstStyle>
            <a:lvl1pPr>
              <a:defRPr smtClean="0"/>
            </a:lvl1pPr>
          </a:lstStyle>
          <a:p>
            <a:pPr>
              <a:defRPr/>
            </a:pPr>
            <a:endParaRPr lang="en-US"/>
          </a:p>
        </p:txBody>
      </p:sp>
      <p:sp>
        <p:nvSpPr>
          <p:cNvPr id="4" name="Rectangle 5"/>
          <p:cNvSpPr>
            <a:spLocks noGrp="1" noChangeArrowheads="1"/>
          </p:cNvSpPr>
          <p:nvPr>
            <p:ph type="ftr" sz="quarter" idx="11"/>
          </p:nvPr>
        </p:nvSpPr>
        <p:spPr>
          <a:xfrm>
            <a:off x="3124200" y="6381750"/>
            <a:ext cx="2895600" cy="476250"/>
          </a:xfrm>
        </p:spPr>
        <p:txBody>
          <a:bodyPr/>
          <a:lstStyle>
            <a:lvl1pPr>
              <a:defRPr smtClean="0"/>
            </a:lvl1pPr>
          </a:lstStyle>
          <a:p>
            <a:pPr>
              <a:defRPr/>
            </a:pPr>
            <a:endParaRPr lang="en-US"/>
          </a:p>
        </p:txBody>
      </p:sp>
      <p:sp>
        <p:nvSpPr>
          <p:cNvPr id="5" name="Rectangle 6"/>
          <p:cNvSpPr>
            <a:spLocks noGrp="1" noChangeArrowheads="1"/>
          </p:cNvSpPr>
          <p:nvPr>
            <p:ph type="sldNum" sz="quarter" idx="12"/>
          </p:nvPr>
        </p:nvSpPr>
        <p:spPr>
          <a:xfrm>
            <a:off x="7010400" y="6381750"/>
            <a:ext cx="2133600" cy="476250"/>
          </a:xfrm>
        </p:spPr>
        <p:txBody>
          <a:bodyPr/>
          <a:lstStyle>
            <a:lvl1pPr>
              <a:defRPr smtClean="0"/>
            </a:lvl1pPr>
          </a:lstStyle>
          <a:p>
            <a:pPr>
              <a:defRPr/>
            </a:pPr>
            <a:fld id="{8795305A-BF09-4C43-882F-AE4BA1551607}" type="slidenum">
              <a:rPr lang="en-US"/>
              <a:pPr>
                <a:defRPr/>
              </a:pPr>
              <a:t>‹#›</a:t>
            </a:fld>
            <a:endParaRPr lang="en-US"/>
          </a:p>
        </p:txBody>
      </p:sp>
    </p:spTree>
    <p:extLst>
      <p:ext uri="{BB962C8B-B14F-4D97-AF65-F5344CB8AC3E}">
        <p14:creationId xmlns:p14="http://schemas.microsoft.com/office/powerpoint/2010/main" val="2736558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5B79D6-D38E-4B17-93F4-8BC61820D917}" type="slidenum">
              <a:rPr lang="en-US"/>
              <a:pPr>
                <a:defRPr/>
              </a:pPr>
              <a:t>‹#›</a:t>
            </a:fld>
            <a:endParaRPr lang="en-US"/>
          </a:p>
        </p:txBody>
      </p:sp>
    </p:spTree>
    <p:extLst>
      <p:ext uri="{BB962C8B-B14F-4D97-AF65-F5344CB8AC3E}">
        <p14:creationId xmlns:p14="http://schemas.microsoft.com/office/powerpoint/2010/main" val="1777677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CA5DAA-B2B8-4C5A-A000-F1EEF8E9227D}" type="slidenum">
              <a:rPr lang="en-US"/>
              <a:pPr>
                <a:defRPr/>
              </a:pPr>
              <a:t>‹#›</a:t>
            </a:fld>
            <a:endParaRPr lang="en-US"/>
          </a:p>
        </p:txBody>
      </p:sp>
    </p:spTree>
    <p:extLst>
      <p:ext uri="{BB962C8B-B14F-4D97-AF65-F5344CB8AC3E}">
        <p14:creationId xmlns:p14="http://schemas.microsoft.com/office/powerpoint/2010/main" val="2904252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D30522-C81F-4D89-9F25-40D993346FB9}" type="slidenum">
              <a:rPr lang="en-US"/>
              <a:pPr>
                <a:defRPr/>
              </a:pPr>
              <a:t>‹#›</a:t>
            </a:fld>
            <a:endParaRPr lang="en-US"/>
          </a:p>
        </p:txBody>
      </p:sp>
    </p:spTree>
    <p:extLst>
      <p:ext uri="{BB962C8B-B14F-4D97-AF65-F5344CB8AC3E}">
        <p14:creationId xmlns:p14="http://schemas.microsoft.com/office/powerpoint/2010/main" val="176814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0CA678-AF1E-4830-B803-E4CE1F6C6C11}" type="slidenum">
              <a:rPr lang="en-US"/>
              <a:pPr>
                <a:defRPr/>
              </a:pPr>
              <a:t>‹#›</a:t>
            </a:fld>
            <a:endParaRPr lang="en-US"/>
          </a:p>
        </p:txBody>
      </p:sp>
    </p:spTree>
    <p:extLst>
      <p:ext uri="{BB962C8B-B14F-4D97-AF65-F5344CB8AC3E}">
        <p14:creationId xmlns:p14="http://schemas.microsoft.com/office/powerpoint/2010/main" val="37374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4CA4A0-A1F8-4444-80F2-76518261D78D}" type="slidenum">
              <a:rPr lang="en-US"/>
              <a:pPr>
                <a:defRPr/>
              </a:pPr>
              <a:t>‹#›</a:t>
            </a:fld>
            <a:endParaRPr lang="en-US"/>
          </a:p>
        </p:txBody>
      </p:sp>
    </p:spTree>
    <p:extLst>
      <p:ext uri="{BB962C8B-B14F-4D97-AF65-F5344CB8AC3E}">
        <p14:creationId xmlns:p14="http://schemas.microsoft.com/office/powerpoint/2010/main" val="519838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8BB109-0969-4C01-9FC8-3DBBDF2D6A5E}" type="slidenum">
              <a:rPr lang="en-US"/>
              <a:pPr>
                <a:defRPr/>
              </a:pPr>
              <a:t>‹#›</a:t>
            </a:fld>
            <a:endParaRPr lang="en-US"/>
          </a:p>
        </p:txBody>
      </p:sp>
    </p:spTree>
    <p:extLst>
      <p:ext uri="{BB962C8B-B14F-4D97-AF65-F5344CB8AC3E}">
        <p14:creationId xmlns:p14="http://schemas.microsoft.com/office/powerpoint/2010/main" val="10443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C9D587-9156-406F-A12D-837F2A761F7B}" type="slidenum">
              <a:rPr lang="en-US"/>
              <a:pPr>
                <a:defRPr/>
              </a:pPr>
              <a:t>‹#›</a:t>
            </a:fld>
            <a:endParaRPr lang="en-US"/>
          </a:p>
        </p:txBody>
      </p:sp>
    </p:spTree>
    <p:extLst>
      <p:ext uri="{BB962C8B-B14F-4D97-AF65-F5344CB8AC3E}">
        <p14:creationId xmlns:p14="http://schemas.microsoft.com/office/powerpoint/2010/main" val="4065550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C041A5-DB18-4FFD-9A57-4B48DE681D66}" type="slidenum">
              <a:rPr lang="en-US"/>
              <a:pPr>
                <a:defRPr/>
              </a:pPr>
              <a:t>‹#›</a:t>
            </a:fld>
            <a:endParaRPr lang="en-US"/>
          </a:p>
        </p:txBody>
      </p:sp>
    </p:spTree>
    <p:extLst>
      <p:ext uri="{BB962C8B-B14F-4D97-AF65-F5344CB8AC3E}">
        <p14:creationId xmlns:p14="http://schemas.microsoft.com/office/powerpoint/2010/main" val="808213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B570A6-E392-41CD-9292-0EF12A5BBD62}" type="slidenum">
              <a:rPr lang="en-US"/>
              <a:pPr>
                <a:defRPr/>
              </a:pPr>
              <a:t>‹#›</a:t>
            </a:fld>
            <a:endParaRPr lang="en-US"/>
          </a:p>
        </p:txBody>
      </p:sp>
    </p:spTree>
    <p:extLst>
      <p:ext uri="{BB962C8B-B14F-4D97-AF65-F5344CB8AC3E}">
        <p14:creationId xmlns:p14="http://schemas.microsoft.com/office/powerpoint/2010/main" val="266092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B903A-A0A0-4330-8FCB-AB7AA2BCBFC2}" type="slidenum">
              <a:rPr lang="en-US"/>
              <a:pPr>
                <a:defRPr/>
              </a:pPr>
              <a:t>‹#›</a:t>
            </a:fld>
            <a:endParaRPr lang="en-US"/>
          </a:p>
        </p:txBody>
      </p:sp>
    </p:spTree>
    <p:extLst>
      <p:ext uri="{BB962C8B-B14F-4D97-AF65-F5344CB8AC3E}">
        <p14:creationId xmlns:p14="http://schemas.microsoft.com/office/powerpoint/2010/main" val="1594522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B3268A-9C21-4EF9-A1F6-FFD83C0DCE0D}" type="slidenum">
              <a:rPr lang="en-US"/>
              <a:pPr>
                <a:defRPr/>
              </a:pPr>
              <a:t>‹#›</a:t>
            </a:fld>
            <a:endParaRPr lang="en-US"/>
          </a:p>
        </p:txBody>
      </p:sp>
    </p:spTree>
    <p:extLst>
      <p:ext uri="{BB962C8B-B14F-4D97-AF65-F5344CB8AC3E}">
        <p14:creationId xmlns:p14="http://schemas.microsoft.com/office/powerpoint/2010/main" val="999246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336800" y="2895600"/>
            <a:ext cx="4495800" cy="1600200"/>
          </a:xfrm>
        </p:spPr>
        <p:txBody>
          <a:bodyPr anchor="t"/>
          <a:lstStyle>
            <a:lvl1pPr>
              <a:lnSpc>
                <a:spcPts val="4200"/>
              </a:lnSpc>
              <a:defRPr sz="4200">
                <a:solidFill>
                  <a:schemeClr val="bg1"/>
                </a:solidFill>
              </a:defRPr>
            </a:lvl1pPr>
          </a:lstStyle>
          <a:p>
            <a:r>
              <a:rPr lang="en-US"/>
              <a:t>CLICK TO EDIT SLIDE MASTER</a:t>
            </a:r>
          </a:p>
        </p:txBody>
      </p:sp>
      <p:sp>
        <p:nvSpPr>
          <p:cNvPr id="31747" name="Rectangle 3"/>
          <p:cNvSpPr>
            <a:spLocks noGrp="1" noChangeArrowheads="1"/>
          </p:cNvSpPr>
          <p:nvPr>
            <p:ph type="subTitle" idx="1"/>
          </p:nvPr>
        </p:nvSpPr>
        <p:spPr>
          <a:xfrm>
            <a:off x="2349500" y="4724400"/>
            <a:ext cx="4495800" cy="990600"/>
          </a:xfrm>
        </p:spPr>
        <p:txBody>
          <a:bodyPr lIns="0" tIns="0" rIns="0" bIns="0"/>
          <a:lstStyle>
            <a:lvl1pPr marL="0" indent="0">
              <a:spcBef>
                <a:spcPts val="200"/>
              </a:spcBef>
              <a:buFontTx/>
              <a:buNone/>
              <a:defRPr sz="1900">
                <a:solidFill>
                  <a:schemeClr val="bg1"/>
                </a:solidFill>
              </a:defRPr>
            </a:lvl1pPr>
          </a:lstStyle>
          <a:p>
            <a:r>
              <a:rPr lang="en-US"/>
              <a:t>March 30, 2010</a:t>
            </a:r>
          </a:p>
        </p:txBody>
      </p:sp>
      <p:sp>
        <p:nvSpPr>
          <p:cNvPr id="4" name="Rectangle 4"/>
          <p:cNvSpPr>
            <a:spLocks noGrp="1" noChangeArrowheads="1"/>
          </p:cNvSpPr>
          <p:nvPr>
            <p:ph type="dt" sz="half" idx="10"/>
          </p:nvPr>
        </p:nvSpPr>
        <p:spPr>
          <a:xfrm>
            <a:off x="0" y="6381750"/>
            <a:ext cx="2133600" cy="476250"/>
          </a:xfrm>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3124200" y="6381750"/>
            <a:ext cx="2895600" cy="476250"/>
          </a:xfrm>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7010400" y="6381750"/>
            <a:ext cx="2133600" cy="476250"/>
          </a:xfrm>
        </p:spPr>
        <p:txBody>
          <a:bodyPr/>
          <a:lstStyle>
            <a:lvl1pPr>
              <a:defRPr smtClean="0"/>
            </a:lvl1pPr>
          </a:lstStyle>
          <a:p>
            <a:pPr>
              <a:defRPr/>
            </a:pPr>
            <a:fld id="{84CDD3B2-12A4-44E6-8C7E-DB63827660FC}" type="slidenum">
              <a:rPr lang="en-US"/>
              <a:pPr>
                <a:defRPr/>
              </a:pPr>
              <a:t>‹#›</a:t>
            </a:fld>
            <a:endParaRPr lang="en-US"/>
          </a:p>
        </p:txBody>
      </p:sp>
    </p:spTree>
    <p:extLst>
      <p:ext uri="{BB962C8B-B14F-4D97-AF65-F5344CB8AC3E}">
        <p14:creationId xmlns:p14="http://schemas.microsoft.com/office/powerpoint/2010/main" val="4096844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C4E1D0-7DD4-43D9-9C9B-B4D647BCC0F6}" type="slidenum">
              <a:rPr lang="en-US"/>
              <a:pPr>
                <a:defRPr/>
              </a:pPr>
              <a:t>‹#›</a:t>
            </a:fld>
            <a:endParaRPr lang="en-US"/>
          </a:p>
        </p:txBody>
      </p:sp>
    </p:spTree>
    <p:extLst>
      <p:ext uri="{BB962C8B-B14F-4D97-AF65-F5344CB8AC3E}">
        <p14:creationId xmlns:p14="http://schemas.microsoft.com/office/powerpoint/2010/main" val="201376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E9325B-C840-4C51-B932-28524D498C5C}" type="slidenum">
              <a:rPr lang="en-US"/>
              <a:pPr>
                <a:defRPr/>
              </a:pPr>
              <a:t>‹#›</a:t>
            </a:fld>
            <a:endParaRPr lang="en-US"/>
          </a:p>
        </p:txBody>
      </p:sp>
    </p:spTree>
    <p:extLst>
      <p:ext uri="{BB962C8B-B14F-4D97-AF65-F5344CB8AC3E}">
        <p14:creationId xmlns:p14="http://schemas.microsoft.com/office/powerpoint/2010/main" val="548770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343A2E-75E8-4832-961A-2633D1C6C4D2}" type="slidenum">
              <a:rPr lang="en-US"/>
              <a:pPr>
                <a:defRPr/>
              </a:pPr>
              <a:t>‹#›</a:t>
            </a:fld>
            <a:endParaRPr lang="en-US"/>
          </a:p>
        </p:txBody>
      </p:sp>
    </p:spTree>
    <p:extLst>
      <p:ext uri="{BB962C8B-B14F-4D97-AF65-F5344CB8AC3E}">
        <p14:creationId xmlns:p14="http://schemas.microsoft.com/office/powerpoint/2010/main" val="1551918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1246BD-E904-4D1A-A2F7-5D1CE05B7F54}" type="slidenum">
              <a:rPr lang="en-US"/>
              <a:pPr>
                <a:defRPr/>
              </a:pPr>
              <a:t>‹#›</a:t>
            </a:fld>
            <a:endParaRPr lang="en-US"/>
          </a:p>
        </p:txBody>
      </p:sp>
    </p:spTree>
    <p:extLst>
      <p:ext uri="{BB962C8B-B14F-4D97-AF65-F5344CB8AC3E}">
        <p14:creationId xmlns:p14="http://schemas.microsoft.com/office/powerpoint/2010/main" val="1548154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F2CE48-6880-40DA-B190-75D529132FEC}" type="slidenum">
              <a:rPr lang="en-US"/>
              <a:pPr>
                <a:defRPr/>
              </a:pPr>
              <a:t>‹#›</a:t>
            </a:fld>
            <a:endParaRPr lang="en-US"/>
          </a:p>
        </p:txBody>
      </p:sp>
    </p:spTree>
    <p:extLst>
      <p:ext uri="{BB962C8B-B14F-4D97-AF65-F5344CB8AC3E}">
        <p14:creationId xmlns:p14="http://schemas.microsoft.com/office/powerpoint/2010/main" val="414750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AC6482-0A3E-4B51-8651-81A426CBC5E4}" type="slidenum">
              <a:rPr lang="en-US"/>
              <a:pPr>
                <a:defRPr/>
              </a:pPr>
              <a:t>‹#›</a:t>
            </a:fld>
            <a:endParaRPr lang="en-US"/>
          </a:p>
        </p:txBody>
      </p:sp>
    </p:spTree>
    <p:extLst>
      <p:ext uri="{BB962C8B-B14F-4D97-AF65-F5344CB8AC3E}">
        <p14:creationId xmlns:p14="http://schemas.microsoft.com/office/powerpoint/2010/main" val="4058142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B2B55E-83E2-45D0-8DA1-75B79C9A7641}" type="slidenum">
              <a:rPr lang="en-US"/>
              <a:pPr>
                <a:defRPr/>
              </a:pPr>
              <a:t>‹#›</a:t>
            </a:fld>
            <a:endParaRPr lang="en-US"/>
          </a:p>
        </p:txBody>
      </p:sp>
    </p:spTree>
    <p:extLst>
      <p:ext uri="{BB962C8B-B14F-4D97-AF65-F5344CB8AC3E}">
        <p14:creationId xmlns:p14="http://schemas.microsoft.com/office/powerpoint/2010/main" val="1946758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0568BD-73A9-4634-8ED7-392AD4F7588E}" type="slidenum">
              <a:rPr lang="en-US"/>
              <a:pPr>
                <a:defRPr/>
              </a:pPr>
              <a:t>‹#›</a:t>
            </a:fld>
            <a:endParaRPr lang="en-US"/>
          </a:p>
        </p:txBody>
      </p:sp>
    </p:spTree>
    <p:extLst>
      <p:ext uri="{BB962C8B-B14F-4D97-AF65-F5344CB8AC3E}">
        <p14:creationId xmlns:p14="http://schemas.microsoft.com/office/powerpoint/2010/main" val="1159184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10B302-BD58-43E7-99D9-3CFDE1828C9C}" type="slidenum">
              <a:rPr lang="en-US"/>
              <a:pPr>
                <a:defRPr/>
              </a:pPr>
              <a:t>‹#›</a:t>
            </a:fld>
            <a:endParaRPr lang="en-US"/>
          </a:p>
        </p:txBody>
      </p:sp>
    </p:spTree>
    <p:extLst>
      <p:ext uri="{BB962C8B-B14F-4D97-AF65-F5344CB8AC3E}">
        <p14:creationId xmlns:p14="http://schemas.microsoft.com/office/powerpoint/2010/main" val="4220687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397604-ED9A-42FA-BB4D-2F7896C5354E}" type="slidenum">
              <a:rPr lang="en-US"/>
              <a:pPr>
                <a:defRPr/>
              </a:pPr>
              <a:t>‹#›</a:t>
            </a:fld>
            <a:endParaRPr lang="en-US"/>
          </a:p>
        </p:txBody>
      </p:sp>
    </p:spTree>
    <p:extLst>
      <p:ext uri="{BB962C8B-B14F-4D97-AF65-F5344CB8AC3E}">
        <p14:creationId xmlns:p14="http://schemas.microsoft.com/office/powerpoint/2010/main" val="1003350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E1823C-1903-444B-B8D5-83C1AD88EE59}" type="slidenum">
              <a:rPr lang="en-US"/>
              <a:pPr>
                <a:defRPr/>
              </a:pPr>
              <a:t>‹#›</a:t>
            </a:fld>
            <a:endParaRPr lang="en-US"/>
          </a:p>
        </p:txBody>
      </p:sp>
    </p:spTree>
    <p:extLst>
      <p:ext uri="{BB962C8B-B14F-4D97-AF65-F5344CB8AC3E}">
        <p14:creationId xmlns:p14="http://schemas.microsoft.com/office/powerpoint/2010/main" val="99031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25677-F6FE-4914-88B1-A82B1265337D}" type="slidenum">
              <a:rPr lang="en-US"/>
              <a:pPr>
                <a:defRPr/>
              </a:pPr>
              <a:t>‹#›</a:t>
            </a:fld>
            <a:endParaRPr lang="en-US"/>
          </a:p>
        </p:txBody>
      </p:sp>
    </p:spTree>
    <p:extLst>
      <p:ext uri="{BB962C8B-B14F-4D97-AF65-F5344CB8AC3E}">
        <p14:creationId xmlns:p14="http://schemas.microsoft.com/office/powerpoint/2010/main" val="297926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E7CA28-5194-4E74-89F1-5F2051EBD9AF}" type="slidenum">
              <a:rPr lang="en-US"/>
              <a:pPr>
                <a:defRPr/>
              </a:pPr>
              <a:t>‹#›</a:t>
            </a:fld>
            <a:endParaRPr lang="en-US"/>
          </a:p>
        </p:txBody>
      </p:sp>
    </p:spTree>
    <p:extLst>
      <p:ext uri="{BB962C8B-B14F-4D97-AF65-F5344CB8AC3E}">
        <p14:creationId xmlns:p14="http://schemas.microsoft.com/office/powerpoint/2010/main" val="284003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335D87-86F1-4853-A566-B4737918B93C}" type="slidenum">
              <a:rPr lang="en-US"/>
              <a:pPr>
                <a:defRPr/>
              </a:pPr>
              <a:t>‹#›</a:t>
            </a:fld>
            <a:endParaRPr lang="en-US"/>
          </a:p>
        </p:txBody>
      </p:sp>
    </p:spTree>
    <p:extLst>
      <p:ext uri="{BB962C8B-B14F-4D97-AF65-F5344CB8AC3E}">
        <p14:creationId xmlns:p14="http://schemas.microsoft.com/office/powerpoint/2010/main" val="32960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845A27-6DC0-4D60-A07F-853C647DA6A8}" type="slidenum">
              <a:rPr lang="en-US"/>
              <a:pPr>
                <a:defRPr/>
              </a:pPr>
              <a:t>‹#›</a:t>
            </a:fld>
            <a:endParaRPr lang="en-US"/>
          </a:p>
        </p:txBody>
      </p:sp>
    </p:spTree>
    <p:extLst>
      <p:ext uri="{BB962C8B-B14F-4D97-AF65-F5344CB8AC3E}">
        <p14:creationId xmlns:p14="http://schemas.microsoft.com/office/powerpoint/2010/main" val="216901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84731C-E5F9-4042-894A-C52B9BAB5048}" type="slidenum">
              <a:rPr lang="en-US"/>
              <a:pPr>
                <a:defRPr/>
              </a:pPr>
              <a:t>‹#›</a:t>
            </a:fld>
            <a:endParaRPr lang="en-US"/>
          </a:p>
        </p:txBody>
      </p:sp>
    </p:spTree>
    <p:extLst>
      <p:ext uri="{BB962C8B-B14F-4D97-AF65-F5344CB8AC3E}">
        <p14:creationId xmlns:p14="http://schemas.microsoft.com/office/powerpoint/2010/main" val="401946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529405-DB33-4A09-B7B3-E849C1D01277}" type="slidenum">
              <a:rPr lang="en-US"/>
              <a:pPr>
                <a:defRPr/>
              </a:pPr>
              <a:t>‹#›</a:t>
            </a:fld>
            <a:endParaRPr lang="en-US"/>
          </a:p>
        </p:txBody>
      </p:sp>
    </p:spTree>
    <p:extLst>
      <p:ext uri="{BB962C8B-B14F-4D97-AF65-F5344CB8AC3E}">
        <p14:creationId xmlns:p14="http://schemas.microsoft.com/office/powerpoint/2010/main" val="67722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096963"/>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2571300-98E1-4D25-890C-D707B59A53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25" r:id="rId12"/>
  </p:sldLayoutIdLst>
  <p:hf hdr="0" ftr="0" dt="0"/>
  <p:txStyles>
    <p:titleStyle>
      <a:lvl1pPr algn="l" rtl="0" eaLnBrk="0" fontAlgn="base" hangingPunct="0">
        <a:lnSpc>
          <a:spcPts val="3300"/>
        </a:lnSpc>
        <a:spcBef>
          <a:spcPct val="0"/>
        </a:spcBef>
        <a:spcAft>
          <a:spcPct val="0"/>
        </a:spcAft>
        <a:defRPr sz="3200" b="1">
          <a:solidFill>
            <a:srgbClr val="2E3D60"/>
          </a:solidFill>
          <a:latin typeface="+mj-lt"/>
          <a:ea typeface="+mj-ea"/>
          <a:cs typeface="+mj-cs"/>
        </a:defRPr>
      </a:lvl1pPr>
      <a:lvl2pPr algn="l" rtl="0" eaLnBrk="0" fontAlgn="base" hangingPunct="0">
        <a:lnSpc>
          <a:spcPts val="3300"/>
        </a:lnSpc>
        <a:spcBef>
          <a:spcPct val="0"/>
        </a:spcBef>
        <a:spcAft>
          <a:spcPct val="0"/>
        </a:spcAft>
        <a:defRPr sz="3200" b="1">
          <a:solidFill>
            <a:srgbClr val="2E3D60"/>
          </a:solidFill>
          <a:latin typeface="Arial" charset="0"/>
        </a:defRPr>
      </a:lvl2pPr>
      <a:lvl3pPr algn="l" rtl="0" eaLnBrk="0" fontAlgn="base" hangingPunct="0">
        <a:lnSpc>
          <a:spcPts val="3300"/>
        </a:lnSpc>
        <a:spcBef>
          <a:spcPct val="0"/>
        </a:spcBef>
        <a:spcAft>
          <a:spcPct val="0"/>
        </a:spcAft>
        <a:defRPr sz="3200" b="1">
          <a:solidFill>
            <a:srgbClr val="2E3D60"/>
          </a:solidFill>
          <a:latin typeface="Arial" charset="0"/>
        </a:defRPr>
      </a:lvl3pPr>
      <a:lvl4pPr algn="l" rtl="0" eaLnBrk="0" fontAlgn="base" hangingPunct="0">
        <a:lnSpc>
          <a:spcPts val="3300"/>
        </a:lnSpc>
        <a:spcBef>
          <a:spcPct val="0"/>
        </a:spcBef>
        <a:spcAft>
          <a:spcPct val="0"/>
        </a:spcAft>
        <a:defRPr sz="3200" b="1">
          <a:solidFill>
            <a:srgbClr val="2E3D60"/>
          </a:solidFill>
          <a:latin typeface="Arial" charset="0"/>
        </a:defRPr>
      </a:lvl4pPr>
      <a:lvl5pPr algn="l" rtl="0" eaLnBrk="0" fontAlgn="base" hangingPunct="0">
        <a:lnSpc>
          <a:spcPts val="3300"/>
        </a:lnSpc>
        <a:spcBef>
          <a:spcPct val="0"/>
        </a:spcBef>
        <a:spcAft>
          <a:spcPct val="0"/>
        </a:spcAft>
        <a:defRPr sz="3200" b="1">
          <a:solidFill>
            <a:srgbClr val="2E3D60"/>
          </a:solidFill>
          <a:latin typeface="Arial" charset="0"/>
        </a:defRPr>
      </a:lvl5pPr>
      <a:lvl6pPr marL="457200" algn="l" rtl="0" fontAlgn="base">
        <a:lnSpc>
          <a:spcPts val="3300"/>
        </a:lnSpc>
        <a:spcBef>
          <a:spcPct val="0"/>
        </a:spcBef>
        <a:spcAft>
          <a:spcPct val="0"/>
        </a:spcAft>
        <a:defRPr sz="3200" b="1">
          <a:solidFill>
            <a:srgbClr val="2E3D60"/>
          </a:solidFill>
          <a:latin typeface="Arial" charset="0"/>
        </a:defRPr>
      </a:lvl6pPr>
      <a:lvl7pPr marL="914400" algn="l" rtl="0" fontAlgn="base">
        <a:lnSpc>
          <a:spcPts val="3300"/>
        </a:lnSpc>
        <a:spcBef>
          <a:spcPct val="0"/>
        </a:spcBef>
        <a:spcAft>
          <a:spcPct val="0"/>
        </a:spcAft>
        <a:defRPr sz="3200" b="1">
          <a:solidFill>
            <a:srgbClr val="2E3D60"/>
          </a:solidFill>
          <a:latin typeface="Arial" charset="0"/>
        </a:defRPr>
      </a:lvl7pPr>
      <a:lvl8pPr marL="1371600" algn="l" rtl="0" fontAlgn="base">
        <a:lnSpc>
          <a:spcPts val="3300"/>
        </a:lnSpc>
        <a:spcBef>
          <a:spcPct val="0"/>
        </a:spcBef>
        <a:spcAft>
          <a:spcPct val="0"/>
        </a:spcAft>
        <a:defRPr sz="3200" b="1">
          <a:solidFill>
            <a:srgbClr val="2E3D60"/>
          </a:solidFill>
          <a:latin typeface="Arial" charset="0"/>
        </a:defRPr>
      </a:lvl8pPr>
      <a:lvl9pPr marL="1828800" algn="l" rtl="0" fontAlgn="base">
        <a:lnSpc>
          <a:spcPts val="3300"/>
        </a:lnSpc>
        <a:spcBef>
          <a:spcPct val="0"/>
        </a:spcBef>
        <a:spcAft>
          <a:spcPct val="0"/>
        </a:spcAft>
        <a:defRPr sz="3200" b="1">
          <a:solidFill>
            <a:srgbClr val="2E3D60"/>
          </a:solidFill>
          <a:latin typeface="Arial" charset="0"/>
        </a:defRPr>
      </a:lvl9pPr>
    </p:titleStyle>
    <p:bodyStyle>
      <a:lvl1pPr marL="177800" indent="-177800" algn="l" rtl="0" eaLnBrk="0" fontAlgn="base" hangingPunct="0">
        <a:lnSpc>
          <a:spcPts val="2600"/>
        </a:lnSpc>
        <a:spcBef>
          <a:spcPct val="20000"/>
        </a:spcBef>
        <a:spcAft>
          <a:spcPct val="0"/>
        </a:spcAft>
        <a:buChar char="•"/>
        <a:defRPr sz="2600">
          <a:solidFill>
            <a:schemeClr val="tx1"/>
          </a:solidFill>
          <a:latin typeface="+mn-lt"/>
          <a:ea typeface="+mn-ea"/>
          <a:cs typeface="+mn-cs"/>
        </a:defRPr>
      </a:lvl1pPr>
      <a:lvl2pPr marL="520700" indent="-228600" algn="l" rtl="0" eaLnBrk="0" fontAlgn="base" hangingPunct="0">
        <a:lnSpc>
          <a:spcPts val="2400"/>
        </a:lnSpc>
        <a:spcBef>
          <a:spcPts val="300"/>
        </a:spcBef>
        <a:spcAft>
          <a:spcPts val="200"/>
        </a:spcAft>
        <a:buChar char="–"/>
        <a:defRPr sz="2200">
          <a:solidFill>
            <a:schemeClr val="tx1"/>
          </a:solidFill>
          <a:latin typeface="+mn-lt"/>
        </a:defRPr>
      </a:lvl2pPr>
      <a:lvl3pPr marL="863600" indent="-177800" algn="l" rtl="0" eaLnBrk="0" fontAlgn="base" hangingPunct="0">
        <a:lnSpc>
          <a:spcPts val="2400"/>
        </a:lnSpc>
        <a:spcBef>
          <a:spcPts val="300"/>
        </a:spcBef>
        <a:spcAft>
          <a:spcPts val="200"/>
        </a:spcAft>
        <a:buChar char="•"/>
        <a:defRPr sz="2200">
          <a:solidFill>
            <a:schemeClr val="tx1"/>
          </a:solidFill>
          <a:latin typeface="+mn-lt"/>
        </a:defRPr>
      </a:lvl3pPr>
      <a:lvl4pPr marL="1143000" indent="-114300" algn="l" rtl="0" eaLnBrk="0" fontAlgn="base" hangingPunct="0">
        <a:lnSpc>
          <a:spcPts val="2400"/>
        </a:lnSpc>
        <a:spcBef>
          <a:spcPts val="300"/>
        </a:spcBef>
        <a:spcAft>
          <a:spcPts val="200"/>
        </a:spcAft>
        <a:buChar char="–"/>
        <a:defRPr sz="2200">
          <a:solidFill>
            <a:schemeClr val="tx1"/>
          </a:solidFill>
          <a:latin typeface="+mn-lt"/>
        </a:defRPr>
      </a:lvl4pPr>
      <a:lvl5pPr marL="1549400" indent="-177800" algn="l" rtl="0" eaLnBrk="0" fontAlgn="base" hangingPunct="0">
        <a:lnSpc>
          <a:spcPts val="2400"/>
        </a:lnSpc>
        <a:spcBef>
          <a:spcPts val="300"/>
        </a:spcBef>
        <a:spcAft>
          <a:spcPts val="200"/>
        </a:spcAft>
        <a:buChar char="»"/>
        <a:defRPr sz="2200">
          <a:solidFill>
            <a:schemeClr val="tx1"/>
          </a:solidFill>
          <a:latin typeface="+mn-lt"/>
        </a:defRPr>
      </a:lvl5pPr>
      <a:lvl6pPr marL="2006600" indent="-177800" algn="l" rtl="0" fontAlgn="base">
        <a:lnSpc>
          <a:spcPts val="2400"/>
        </a:lnSpc>
        <a:spcBef>
          <a:spcPts val="300"/>
        </a:spcBef>
        <a:spcAft>
          <a:spcPts val="200"/>
        </a:spcAft>
        <a:buChar char="»"/>
        <a:defRPr sz="2200">
          <a:solidFill>
            <a:schemeClr val="tx1"/>
          </a:solidFill>
          <a:latin typeface="+mn-lt"/>
        </a:defRPr>
      </a:lvl6pPr>
      <a:lvl7pPr marL="2463800" indent="-177800" algn="l" rtl="0" fontAlgn="base">
        <a:lnSpc>
          <a:spcPts val="2400"/>
        </a:lnSpc>
        <a:spcBef>
          <a:spcPts val="300"/>
        </a:spcBef>
        <a:spcAft>
          <a:spcPts val="200"/>
        </a:spcAft>
        <a:buChar char="»"/>
        <a:defRPr sz="2200">
          <a:solidFill>
            <a:schemeClr val="tx1"/>
          </a:solidFill>
          <a:latin typeface="+mn-lt"/>
        </a:defRPr>
      </a:lvl7pPr>
      <a:lvl8pPr marL="2921000" indent="-177800" algn="l" rtl="0" fontAlgn="base">
        <a:lnSpc>
          <a:spcPts val="2400"/>
        </a:lnSpc>
        <a:spcBef>
          <a:spcPts val="300"/>
        </a:spcBef>
        <a:spcAft>
          <a:spcPts val="200"/>
        </a:spcAft>
        <a:buChar char="»"/>
        <a:defRPr sz="2200">
          <a:solidFill>
            <a:schemeClr val="tx1"/>
          </a:solidFill>
          <a:latin typeface="+mn-lt"/>
        </a:defRPr>
      </a:lvl8pPr>
      <a:lvl9pPr marL="3378200" indent="-177800" algn="l" rtl="0" fontAlgn="base">
        <a:lnSpc>
          <a:spcPts val="2400"/>
        </a:lnSpc>
        <a:spcBef>
          <a:spcPts val="300"/>
        </a:spcBef>
        <a:spcAft>
          <a:spcPts val="20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524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096963"/>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DA79D17-8C6B-48D1-B295-89C169A27C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lnSpc>
          <a:spcPts val="3300"/>
        </a:lnSpc>
        <a:spcBef>
          <a:spcPct val="0"/>
        </a:spcBef>
        <a:spcAft>
          <a:spcPct val="0"/>
        </a:spcAft>
        <a:defRPr sz="3200" b="1">
          <a:solidFill>
            <a:srgbClr val="2E3D60"/>
          </a:solidFill>
          <a:latin typeface="+mj-lt"/>
          <a:ea typeface="+mj-ea"/>
          <a:cs typeface="+mj-cs"/>
        </a:defRPr>
      </a:lvl1pPr>
      <a:lvl2pPr algn="l" rtl="0" eaLnBrk="0" fontAlgn="base" hangingPunct="0">
        <a:lnSpc>
          <a:spcPts val="3300"/>
        </a:lnSpc>
        <a:spcBef>
          <a:spcPct val="0"/>
        </a:spcBef>
        <a:spcAft>
          <a:spcPct val="0"/>
        </a:spcAft>
        <a:defRPr sz="3200" b="1">
          <a:solidFill>
            <a:srgbClr val="2E3D60"/>
          </a:solidFill>
          <a:latin typeface="Arial" charset="0"/>
        </a:defRPr>
      </a:lvl2pPr>
      <a:lvl3pPr algn="l" rtl="0" eaLnBrk="0" fontAlgn="base" hangingPunct="0">
        <a:lnSpc>
          <a:spcPts val="3300"/>
        </a:lnSpc>
        <a:spcBef>
          <a:spcPct val="0"/>
        </a:spcBef>
        <a:spcAft>
          <a:spcPct val="0"/>
        </a:spcAft>
        <a:defRPr sz="3200" b="1">
          <a:solidFill>
            <a:srgbClr val="2E3D60"/>
          </a:solidFill>
          <a:latin typeface="Arial" charset="0"/>
        </a:defRPr>
      </a:lvl3pPr>
      <a:lvl4pPr algn="l" rtl="0" eaLnBrk="0" fontAlgn="base" hangingPunct="0">
        <a:lnSpc>
          <a:spcPts val="3300"/>
        </a:lnSpc>
        <a:spcBef>
          <a:spcPct val="0"/>
        </a:spcBef>
        <a:spcAft>
          <a:spcPct val="0"/>
        </a:spcAft>
        <a:defRPr sz="3200" b="1">
          <a:solidFill>
            <a:srgbClr val="2E3D60"/>
          </a:solidFill>
          <a:latin typeface="Arial" charset="0"/>
        </a:defRPr>
      </a:lvl4pPr>
      <a:lvl5pPr algn="l" rtl="0" eaLnBrk="0" fontAlgn="base" hangingPunct="0">
        <a:lnSpc>
          <a:spcPts val="3300"/>
        </a:lnSpc>
        <a:spcBef>
          <a:spcPct val="0"/>
        </a:spcBef>
        <a:spcAft>
          <a:spcPct val="0"/>
        </a:spcAft>
        <a:defRPr sz="3200" b="1">
          <a:solidFill>
            <a:srgbClr val="2E3D60"/>
          </a:solidFill>
          <a:latin typeface="Arial" charset="0"/>
        </a:defRPr>
      </a:lvl5pPr>
      <a:lvl6pPr marL="457200" algn="l" rtl="0" fontAlgn="base">
        <a:lnSpc>
          <a:spcPts val="3300"/>
        </a:lnSpc>
        <a:spcBef>
          <a:spcPct val="0"/>
        </a:spcBef>
        <a:spcAft>
          <a:spcPct val="0"/>
        </a:spcAft>
        <a:defRPr sz="3200" b="1">
          <a:solidFill>
            <a:srgbClr val="2E3D60"/>
          </a:solidFill>
          <a:latin typeface="Arial" charset="0"/>
        </a:defRPr>
      </a:lvl6pPr>
      <a:lvl7pPr marL="914400" algn="l" rtl="0" fontAlgn="base">
        <a:lnSpc>
          <a:spcPts val="3300"/>
        </a:lnSpc>
        <a:spcBef>
          <a:spcPct val="0"/>
        </a:spcBef>
        <a:spcAft>
          <a:spcPct val="0"/>
        </a:spcAft>
        <a:defRPr sz="3200" b="1">
          <a:solidFill>
            <a:srgbClr val="2E3D60"/>
          </a:solidFill>
          <a:latin typeface="Arial" charset="0"/>
        </a:defRPr>
      </a:lvl7pPr>
      <a:lvl8pPr marL="1371600" algn="l" rtl="0" fontAlgn="base">
        <a:lnSpc>
          <a:spcPts val="3300"/>
        </a:lnSpc>
        <a:spcBef>
          <a:spcPct val="0"/>
        </a:spcBef>
        <a:spcAft>
          <a:spcPct val="0"/>
        </a:spcAft>
        <a:defRPr sz="3200" b="1">
          <a:solidFill>
            <a:srgbClr val="2E3D60"/>
          </a:solidFill>
          <a:latin typeface="Arial" charset="0"/>
        </a:defRPr>
      </a:lvl8pPr>
      <a:lvl9pPr marL="1828800" algn="l" rtl="0" fontAlgn="base">
        <a:lnSpc>
          <a:spcPts val="3300"/>
        </a:lnSpc>
        <a:spcBef>
          <a:spcPct val="0"/>
        </a:spcBef>
        <a:spcAft>
          <a:spcPct val="0"/>
        </a:spcAft>
        <a:defRPr sz="3200" b="1">
          <a:solidFill>
            <a:srgbClr val="2E3D60"/>
          </a:solidFill>
          <a:latin typeface="Arial" charset="0"/>
        </a:defRPr>
      </a:lvl9pPr>
    </p:titleStyle>
    <p:bodyStyle>
      <a:lvl1pPr marL="177800" indent="-177800" algn="l" rtl="0" eaLnBrk="0" fontAlgn="base" hangingPunct="0">
        <a:lnSpc>
          <a:spcPts val="2600"/>
        </a:lnSpc>
        <a:spcBef>
          <a:spcPct val="20000"/>
        </a:spcBef>
        <a:spcAft>
          <a:spcPct val="0"/>
        </a:spcAft>
        <a:buChar char="•"/>
        <a:defRPr sz="2600">
          <a:solidFill>
            <a:schemeClr val="tx1"/>
          </a:solidFill>
          <a:latin typeface="+mn-lt"/>
          <a:ea typeface="+mn-ea"/>
          <a:cs typeface="+mn-cs"/>
        </a:defRPr>
      </a:lvl1pPr>
      <a:lvl2pPr marL="520700" indent="-228600" algn="l" rtl="0" eaLnBrk="0" fontAlgn="base" hangingPunct="0">
        <a:lnSpc>
          <a:spcPts val="2400"/>
        </a:lnSpc>
        <a:spcBef>
          <a:spcPts val="300"/>
        </a:spcBef>
        <a:spcAft>
          <a:spcPts val="200"/>
        </a:spcAft>
        <a:buChar char="–"/>
        <a:defRPr sz="2200">
          <a:solidFill>
            <a:schemeClr val="tx1"/>
          </a:solidFill>
          <a:latin typeface="+mn-lt"/>
        </a:defRPr>
      </a:lvl2pPr>
      <a:lvl3pPr marL="863600" indent="-177800" algn="l" rtl="0" eaLnBrk="0" fontAlgn="base" hangingPunct="0">
        <a:lnSpc>
          <a:spcPts val="2400"/>
        </a:lnSpc>
        <a:spcBef>
          <a:spcPts val="300"/>
        </a:spcBef>
        <a:spcAft>
          <a:spcPts val="200"/>
        </a:spcAft>
        <a:buChar char="•"/>
        <a:defRPr sz="2200">
          <a:solidFill>
            <a:schemeClr val="tx1"/>
          </a:solidFill>
          <a:latin typeface="+mn-lt"/>
        </a:defRPr>
      </a:lvl3pPr>
      <a:lvl4pPr marL="1143000" indent="-114300" algn="l" rtl="0" eaLnBrk="0" fontAlgn="base" hangingPunct="0">
        <a:lnSpc>
          <a:spcPts val="2400"/>
        </a:lnSpc>
        <a:spcBef>
          <a:spcPts val="300"/>
        </a:spcBef>
        <a:spcAft>
          <a:spcPts val="200"/>
        </a:spcAft>
        <a:buChar char="–"/>
        <a:defRPr sz="2200">
          <a:solidFill>
            <a:schemeClr val="tx1"/>
          </a:solidFill>
          <a:latin typeface="+mn-lt"/>
        </a:defRPr>
      </a:lvl4pPr>
      <a:lvl5pPr marL="1549400" indent="-177800" algn="l" rtl="0" eaLnBrk="0" fontAlgn="base" hangingPunct="0">
        <a:lnSpc>
          <a:spcPts val="2400"/>
        </a:lnSpc>
        <a:spcBef>
          <a:spcPts val="300"/>
        </a:spcBef>
        <a:spcAft>
          <a:spcPts val="200"/>
        </a:spcAft>
        <a:buChar char="»"/>
        <a:defRPr sz="2200">
          <a:solidFill>
            <a:schemeClr val="tx1"/>
          </a:solidFill>
          <a:latin typeface="+mn-lt"/>
        </a:defRPr>
      </a:lvl5pPr>
      <a:lvl6pPr marL="2006600" indent="-177800" algn="l" rtl="0" fontAlgn="base">
        <a:lnSpc>
          <a:spcPts val="2400"/>
        </a:lnSpc>
        <a:spcBef>
          <a:spcPts val="300"/>
        </a:spcBef>
        <a:spcAft>
          <a:spcPts val="200"/>
        </a:spcAft>
        <a:buChar char="»"/>
        <a:defRPr sz="2200">
          <a:solidFill>
            <a:schemeClr val="tx1"/>
          </a:solidFill>
          <a:latin typeface="+mn-lt"/>
        </a:defRPr>
      </a:lvl6pPr>
      <a:lvl7pPr marL="2463800" indent="-177800" algn="l" rtl="0" fontAlgn="base">
        <a:lnSpc>
          <a:spcPts val="2400"/>
        </a:lnSpc>
        <a:spcBef>
          <a:spcPts val="300"/>
        </a:spcBef>
        <a:spcAft>
          <a:spcPts val="200"/>
        </a:spcAft>
        <a:buChar char="»"/>
        <a:defRPr sz="2200">
          <a:solidFill>
            <a:schemeClr val="tx1"/>
          </a:solidFill>
          <a:latin typeface="+mn-lt"/>
        </a:defRPr>
      </a:lvl7pPr>
      <a:lvl8pPr marL="2921000" indent="-177800" algn="l" rtl="0" fontAlgn="base">
        <a:lnSpc>
          <a:spcPts val="2400"/>
        </a:lnSpc>
        <a:spcBef>
          <a:spcPts val="300"/>
        </a:spcBef>
        <a:spcAft>
          <a:spcPts val="200"/>
        </a:spcAft>
        <a:buChar char="»"/>
        <a:defRPr sz="2200">
          <a:solidFill>
            <a:schemeClr val="tx1"/>
          </a:solidFill>
          <a:latin typeface="+mn-lt"/>
        </a:defRPr>
      </a:lvl8pPr>
      <a:lvl9pPr marL="3378200" indent="-177800" algn="l" rtl="0" fontAlgn="base">
        <a:lnSpc>
          <a:spcPts val="2400"/>
        </a:lnSpc>
        <a:spcBef>
          <a:spcPts val="300"/>
        </a:spcBef>
        <a:spcAft>
          <a:spcPts val="20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524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096963"/>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DE95FB2-F0C3-44B1-94C7-39D4AF64B5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rtl="0" eaLnBrk="0" fontAlgn="base" hangingPunct="0">
        <a:lnSpc>
          <a:spcPts val="3300"/>
        </a:lnSpc>
        <a:spcBef>
          <a:spcPct val="0"/>
        </a:spcBef>
        <a:spcAft>
          <a:spcPct val="0"/>
        </a:spcAft>
        <a:defRPr sz="3200" b="1">
          <a:solidFill>
            <a:srgbClr val="2E3D60"/>
          </a:solidFill>
          <a:latin typeface="+mj-lt"/>
          <a:ea typeface="+mj-ea"/>
          <a:cs typeface="+mj-cs"/>
        </a:defRPr>
      </a:lvl1pPr>
      <a:lvl2pPr algn="l" rtl="0" eaLnBrk="0" fontAlgn="base" hangingPunct="0">
        <a:lnSpc>
          <a:spcPts val="3300"/>
        </a:lnSpc>
        <a:spcBef>
          <a:spcPct val="0"/>
        </a:spcBef>
        <a:spcAft>
          <a:spcPct val="0"/>
        </a:spcAft>
        <a:defRPr sz="3200" b="1">
          <a:solidFill>
            <a:srgbClr val="2E3D60"/>
          </a:solidFill>
          <a:latin typeface="Arial" charset="0"/>
        </a:defRPr>
      </a:lvl2pPr>
      <a:lvl3pPr algn="l" rtl="0" eaLnBrk="0" fontAlgn="base" hangingPunct="0">
        <a:lnSpc>
          <a:spcPts val="3300"/>
        </a:lnSpc>
        <a:spcBef>
          <a:spcPct val="0"/>
        </a:spcBef>
        <a:spcAft>
          <a:spcPct val="0"/>
        </a:spcAft>
        <a:defRPr sz="3200" b="1">
          <a:solidFill>
            <a:srgbClr val="2E3D60"/>
          </a:solidFill>
          <a:latin typeface="Arial" charset="0"/>
        </a:defRPr>
      </a:lvl3pPr>
      <a:lvl4pPr algn="l" rtl="0" eaLnBrk="0" fontAlgn="base" hangingPunct="0">
        <a:lnSpc>
          <a:spcPts val="3300"/>
        </a:lnSpc>
        <a:spcBef>
          <a:spcPct val="0"/>
        </a:spcBef>
        <a:spcAft>
          <a:spcPct val="0"/>
        </a:spcAft>
        <a:defRPr sz="3200" b="1">
          <a:solidFill>
            <a:srgbClr val="2E3D60"/>
          </a:solidFill>
          <a:latin typeface="Arial" charset="0"/>
        </a:defRPr>
      </a:lvl4pPr>
      <a:lvl5pPr algn="l" rtl="0" eaLnBrk="0" fontAlgn="base" hangingPunct="0">
        <a:lnSpc>
          <a:spcPts val="3300"/>
        </a:lnSpc>
        <a:spcBef>
          <a:spcPct val="0"/>
        </a:spcBef>
        <a:spcAft>
          <a:spcPct val="0"/>
        </a:spcAft>
        <a:defRPr sz="3200" b="1">
          <a:solidFill>
            <a:srgbClr val="2E3D60"/>
          </a:solidFill>
          <a:latin typeface="Arial" charset="0"/>
        </a:defRPr>
      </a:lvl5pPr>
      <a:lvl6pPr marL="457200" algn="l" rtl="0" fontAlgn="base">
        <a:lnSpc>
          <a:spcPts val="3300"/>
        </a:lnSpc>
        <a:spcBef>
          <a:spcPct val="0"/>
        </a:spcBef>
        <a:spcAft>
          <a:spcPct val="0"/>
        </a:spcAft>
        <a:defRPr sz="3200" b="1">
          <a:solidFill>
            <a:srgbClr val="2E3D60"/>
          </a:solidFill>
          <a:latin typeface="Arial" charset="0"/>
        </a:defRPr>
      </a:lvl6pPr>
      <a:lvl7pPr marL="914400" algn="l" rtl="0" fontAlgn="base">
        <a:lnSpc>
          <a:spcPts val="3300"/>
        </a:lnSpc>
        <a:spcBef>
          <a:spcPct val="0"/>
        </a:spcBef>
        <a:spcAft>
          <a:spcPct val="0"/>
        </a:spcAft>
        <a:defRPr sz="3200" b="1">
          <a:solidFill>
            <a:srgbClr val="2E3D60"/>
          </a:solidFill>
          <a:latin typeface="Arial" charset="0"/>
        </a:defRPr>
      </a:lvl7pPr>
      <a:lvl8pPr marL="1371600" algn="l" rtl="0" fontAlgn="base">
        <a:lnSpc>
          <a:spcPts val="3300"/>
        </a:lnSpc>
        <a:spcBef>
          <a:spcPct val="0"/>
        </a:spcBef>
        <a:spcAft>
          <a:spcPct val="0"/>
        </a:spcAft>
        <a:defRPr sz="3200" b="1">
          <a:solidFill>
            <a:srgbClr val="2E3D60"/>
          </a:solidFill>
          <a:latin typeface="Arial" charset="0"/>
        </a:defRPr>
      </a:lvl8pPr>
      <a:lvl9pPr marL="1828800" algn="l" rtl="0" fontAlgn="base">
        <a:lnSpc>
          <a:spcPts val="3300"/>
        </a:lnSpc>
        <a:spcBef>
          <a:spcPct val="0"/>
        </a:spcBef>
        <a:spcAft>
          <a:spcPct val="0"/>
        </a:spcAft>
        <a:defRPr sz="3200" b="1">
          <a:solidFill>
            <a:srgbClr val="2E3D60"/>
          </a:solidFill>
          <a:latin typeface="Arial" charset="0"/>
        </a:defRPr>
      </a:lvl9pPr>
    </p:titleStyle>
    <p:bodyStyle>
      <a:lvl1pPr marL="177800" indent="-177800" algn="l" rtl="0" eaLnBrk="0" fontAlgn="base" hangingPunct="0">
        <a:lnSpc>
          <a:spcPts val="2600"/>
        </a:lnSpc>
        <a:spcBef>
          <a:spcPct val="20000"/>
        </a:spcBef>
        <a:spcAft>
          <a:spcPct val="0"/>
        </a:spcAft>
        <a:buChar char="•"/>
        <a:defRPr sz="2600">
          <a:solidFill>
            <a:schemeClr val="tx1"/>
          </a:solidFill>
          <a:latin typeface="+mn-lt"/>
          <a:ea typeface="+mn-ea"/>
          <a:cs typeface="+mn-cs"/>
        </a:defRPr>
      </a:lvl1pPr>
      <a:lvl2pPr marL="520700" indent="-228600" algn="l" rtl="0" eaLnBrk="0" fontAlgn="base" hangingPunct="0">
        <a:lnSpc>
          <a:spcPts val="2400"/>
        </a:lnSpc>
        <a:spcBef>
          <a:spcPts val="300"/>
        </a:spcBef>
        <a:spcAft>
          <a:spcPts val="200"/>
        </a:spcAft>
        <a:buChar char="–"/>
        <a:defRPr sz="2200">
          <a:solidFill>
            <a:schemeClr val="tx1"/>
          </a:solidFill>
          <a:latin typeface="+mn-lt"/>
        </a:defRPr>
      </a:lvl2pPr>
      <a:lvl3pPr marL="863600" indent="-177800" algn="l" rtl="0" eaLnBrk="0" fontAlgn="base" hangingPunct="0">
        <a:lnSpc>
          <a:spcPts val="2400"/>
        </a:lnSpc>
        <a:spcBef>
          <a:spcPts val="300"/>
        </a:spcBef>
        <a:spcAft>
          <a:spcPts val="200"/>
        </a:spcAft>
        <a:buChar char="•"/>
        <a:defRPr sz="2200">
          <a:solidFill>
            <a:schemeClr val="tx1"/>
          </a:solidFill>
          <a:latin typeface="+mn-lt"/>
        </a:defRPr>
      </a:lvl3pPr>
      <a:lvl4pPr marL="1143000" indent="-114300" algn="l" rtl="0" eaLnBrk="0" fontAlgn="base" hangingPunct="0">
        <a:lnSpc>
          <a:spcPts val="2400"/>
        </a:lnSpc>
        <a:spcBef>
          <a:spcPts val="300"/>
        </a:spcBef>
        <a:spcAft>
          <a:spcPts val="200"/>
        </a:spcAft>
        <a:buChar char="–"/>
        <a:defRPr sz="2200">
          <a:solidFill>
            <a:schemeClr val="tx1"/>
          </a:solidFill>
          <a:latin typeface="+mn-lt"/>
        </a:defRPr>
      </a:lvl4pPr>
      <a:lvl5pPr marL="1549400" indent="-177800" algn="l" rtl="0" eaLnBrk="0" fontAlgn="base" hangingPunct="0">
        <a:lnSpc>
          <a:spcPts val="2400"/>
        </a:lnSpc>
        <a:spcBef>
          <a:spcPts val="300"/>
        </a:spcBef>
        <a:spcAft>
          <a:spcPts val="200"/>
        </a:spcAft>
        <a:buChar char="»"/>
        <a:defRPr sz="2200">
          <a:solidFill>
            <a:schemeClr val="tx1"/>
          </a:solidFill>
          <a:latin typeface="+mn-lt"/>
        </a:defRPr>
      </a:lvl5pPr>
      <a:lvl6pPr marL="2006600" indent="-177800" algn="l" rtl="0" fontAlgn="base">
        <a:lnSpc>
          <a:spcPts val="2400"/>
        </a:lnSpc>
        <a:spcBef>
          <a:spcPts val="300"/>
        </a:spcBef>
        <a:spcAft>
          <a:spcPts val="200"/>
        </a:spcAft>
        <a:buChar char="»"/>
        <a:defRPr sz="2200">
          <a:solidFill>
            <a:schemeClr val="tx1"/>
          </a:solidFill>
          <a:latin typeface="+mn-lt"/>
        </a:defRPr>
      </a:lvl6pPr>
      <a:lvl7pPr marL="2463800" indent="-177800" algn="l" rtl="0" fontAlgn="base">
        <a:lnSpc>
          <a:spcPts val="2400"/>
        </a:lnSpc>
        <a:spcBef>
          <a:spcPts val="300"/>
        </a:spcBef>
        <a:spcAft>
          <a:spcPts val="200"/>
        </a:spcAft>
        <a:buChar char="»"/>
        <a:defRPr sz="2200">
          <a:solidFill>
            <a:schemeClr val="tx1"/>
          </a:solidFill>
          <a:latin typeface="+mn-lt"/>
        </a:defRPr>
      </a:lvl7pPr>
      <a:lvl8pPr marL="2921000" indent="-177800" algn="l" rtl="0" fontAlgn="base">
        <a:lnSpc>
          <a:spcPts val="2400"/>
        </a:lnSpc>
        <a:spcBef>
          <a:spcPts val="300"/>
        </a:spcBef>
        <a:spcAft>
          <a:spcPts val="200"/>
        </a:spcAft>
        <a:buChar char="»"/>
        <a:defRPr sz="2200">
          <a:solidFill>
            <a:schemeClr val="tx1"/>
          </a:solidFill>
          <a:latin typeface="+mn-lt"/>
        </a:defRPr>
      </a:lvl8pPr>
      <a:lvl9pPr marL="3378200" indent="-177800" algn="l" rtl="0" fontAlgn="base">
        <a:lnSpc>
          <a:spcPts val="2400"/>
        </a:lnSpc>
        <a:spcBef>
          <a:spcPts val="300"/>
        </a:spcBef>
        <a:spcAft>
          <a:spcPts val="20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www.opm.gov/HiringReform/Pathways" TargetMode="External"/><Relationship Id="rId7" Type="http://schemas.openxmlformats.org/officeDocument/2006/relationships/hyperlink" Target="http://www.opm.gov/policy-data-oversight/classification-qualifications/general-schedule-qualification-policies/#url=General-Policie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usajobs.gov/" TargetMode="External"/><Relationship Id="rId5" Type="http://schemas.openxmlformats.org/officeDocument/2006/relationships/hyperlink" Target="http://www.pmf.gov/" TargetMode="External"/><Relationship Id="rId4" Type="http://schemas.openxmlformats.org/officeDocument/2006/relationships/hyperlink" Target="http://www.opm.gov/policy-data-oversight/hiring-authorities/students-recent-graduates"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blm.gov/wo/st/en/res/blm_jobs.html"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teamspace/sites-wo/hrservices/RR/PMFs/Forms/AllItems.aspx" TargetMode="External"/><Relationship Id="rId5" Type="http://schemas.openxmlformats.org/officeDocument/2006/relationships/hyperlink" Target="http://www.doi.gov/doilearn/index.cfm" TargetMode="External"/><Relationship Id="rId4" Type="http://schemas.openxmlformats.org/officeDocument/2006/relationships/slide" Target="slide5.xml"/></Relationships>
</file>

<file path=ppt/slides/_rels/slide62.xml.rels><?xml version="1.0" encoding="UTF-8" standalone="yes"?>
<Relationships xmlns="http://schemas.openxmlformats.org/package/2006/relationships"><Relationship Id="rId3" Type="http://schemas.openxmlformats.org/officeDocument/2006/relationships/hyperlink" Target="http://teamspace/sites-wo/hrservices/RR/PMFs/Forms/AllItems.aspx"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web.blm.gov/internal/wo-500/directives/dir-13/im2013-079.html" TargetMode="External"/><Relationship Id="rId4" Type="http://schemas.openxmlformats.org/officeDocument/2006/relationships/hyperlink" Target="http://web.blm.gov/internal/wo-500/directives/dir-13/im2013-088.html"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eb.blm.gov/internal/wo-500/directives/dir-13/im2013-107.htm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teamspace/sites-wo/hrservices/RR/Rosters/04.30.2013_BLM%20Pathways%20Program%20Coordinators.docx"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teamspace/sites-wo/hrservices/RR/DOI%20Information/Forms/AllItems.aspx"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teamspace/sites-wo/hrservices/RR" TargetMode="External"/><Relationship Id="rId4" Type="http://schemas.openxmlformats.org/officeDocument/2006/relationships/hyperlink" Target="http://www.doi.gov/pathways/upload/DOI-Pathways-Personnel-Bulletin-13-04.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n1taylor@blm.gov"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mailto:amalray@blm.gov"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09800" y="1905000"/>
            <a:ext cx="4688888" cy="1371600"/>
          </a:xfrm>
        </p:spPr>
        <p:txBody>
          <a:bodyPr/>
          <a:lstStyle/>
          <a:p>
            <a:pPr eaLnBrk="1" hangingPunct="1"/>
            <a:r>
              <a:rPr lang="en-US" sz="2500" smtClean="0"/>
              <a:t>BLM Pathways Programs for Students and Recent Graduates to Federal Careers (Part 1: Supervisors &amp; Managers)</a:t>
            </a:r>
            <a:br>
              <a:rPr lang="en-US" sz="2500" smtClean="0"/>
            </a:br>
            <a:endParaRPr lang="en-US" sz="2500" dirty="0" smtClean="0"/>
          </a:p>
        </p:txBody>
      </p:sp>
      <p:sp>
        <p:nvSpPr>
          <p:cNvPr id="7171" name="Rectangle 3"/>
          <p:cNvSpPr>
            <a:spLocks noGrp="1" noChangeArrowheads="1"/>
          </p:cNvSpPr>
          <p:nvPr>
            <p:ph type="subTitle" idx="1"/>
          </p:nvPr>
        </p:nvSpPr>
        <p:spPr>
          <a:xfrm>
            <a:off x="2209800" y="3581400"/>
            <a:ext cx="4701468" cy="1364196"/>
          </a:xfrm>
        </p:spPr>
        <p:txBody>
          <a:bodyPr/>
          <a:lstStyle/>
          <a:p>
            <a:pPr eaLnBrk="1" hangingPunct="1">
              <a:lnSpc>
                <a:spcPts val="1800"/>
              </a:lnSpc>
            </a:pPr>
            <a:endParaRPr lang="en-US" sz="1400" smtClean="0"/>
          </a:p>
          <a:p>
            <a:pPr eaLnBrk="1" hangingPunct="1">
              <a:lnSpc>
                <a:spcPts val="1800"/>
              </a:lnSpc>
            </a:pPr>
            <a:r>
              <a:rPr lang="en-US" sz="1400" smtClean="0"/>
              <a:t>		            </a:t>
            </a:r>
          </a:p>
          <a:p>
            <a:pPr eaLnBrk="1" hangingPunct="1">
              <a:lnSpc>
                <a:spcPts val="1800"/>
              </a:lnSpc>
            </a:pPr>
            <a:r>
              <a:rPr lang="en-US" sz="1400" smtClean="0"/>
              <a:t>Office of Recruitment and Retention Programs (WO711)</a:t>
            </a:r>
          </a:p>
          <a:p>
            <a:pPr eaLnBrk="1" hangingPunct="1">
              <a:lnSpc>
                <a:spcPts val="1800"/>
              </a:lnSpc>
            </a:pPr>
            <a:r>
              <a:rPr lang="en-US" sz="1400" smtClean="0"/>
              <a:t>Alina Malray, Program Coordinator</a:t>
            </a:r>
          </a:p>
          <a:p>
            <a:pPr eaLnBrk="1" hangingPunct="1">
              <a:lnSpc>
                <a:spcPts val="1800"/>
              </a:lnSpc>
            </a:pPr>
            <a:r>
              <a:rPr lang="en-US" sz="1400" smtClean="0"/>
              <a:t>Nancy Taylor, Chief 	                              June 26, 2013</a:t>
            </a:r>
            <a:endParaRPr lang="en-US" sz="1400" dirty="0" smtClean="0"/>
          </a:p>
        </p:txBody>
      </p:sp>
    </p:spTree>
    <p:extLst>
      <p:ext uri="{BB962C8B-B14F-4D97-AF65-F5344CB8AC3E}">
        <p14:creationId xmlns:p14="http://schemas.microsoft.com/office/powerpoint/2010/main" val="209531495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122" y="233776"/>
            <a:ext cx="8382000" cy="5252624"/>
          </a:xfrm>
        </p:spPr>
        <p:txBody>
          <a:bodyPr/>
          <a:lstStyle/>
          <a:p>
            <a:pPr>
              <a:lnSpc>
                <a:spcPct val="78000"/>
              </a:lnSpc>
            </a:pPr>
            <a:r>
              <a:rPr lang="en-US" sz="2700" b="1" dirty="0">
                <a:solidFill>
                  <a:srgbClr val="00B0F0"/>
                </a:solidFill>
                <a:latin typeface="Garamond" pitchFamily="18" charset="0"/>
              </a:rPr>
              <a:t>Must </a:t>
            </a:r>
            <a:r>
              <a:rPr lang="en-US" sz="2700" b="1" dirty="0" smtClean="0">
                <a:solidFill>
                  <a:srgbClr val="00B0F0"/>
                </a:solidFill>
                <a:latin typeface="Garamond" pitchFamily="18" charset="0"/>
              </a:rPr>
              <a:t>sustain a </a:t>
            </a:r>
            <a:r>
              <a:rPr lang="en-US" sz="2700" b="1" dirty="0">
                <a:solidFill>
                  <a:srgbClr val="00B0F0"/>
                </a:solidFill>
                <a:latin typeface="Garamond" pitchFamily="18" charset="0"/>
              </a:rPr>
              <a:t>job performance </a:t>
            </a:r>
            <a:r>
              <a:rPr lang="en-US" sz="2700" b="1" dirty="0" smtClean="0">
                <a:solidFill>
                  <a:srgbClr val="00B0F0"/>
                </a:solidFill>
                <a:latin typeface="Garamond" pitchFamily="18" charset="0"/>
              </a:rPr>
              <a:t>rating </a:t>
            </a:r>
            <a:r>
              <a:rPr lang="en-US" sz="2700" b="1" dirty="0">
                <a:solidFill>
                  <a:srgbClr val="00B0F0"/>
                </a:solidFill>
                <a:latin typeface="Garamond" pitchFamily="18" charset="0"/>
              </a:rPr>
              <a:t>of record </a:t>
            </a:r>
            <a:r>
              <a:rPr lang="en-US" sz="2700" b="1" dirty="0" smtClean="0">
                <a:solidFill>
                  <a:srgbClr val="00B0F0"/>
                </a:solidFill>
                <a:latin typeface="Garamond" pitchFamily="18" charset="0"/>
              </a:rPr>
              <a:t>of </a:t>
            </a:r>
            <a:r>
              <a:rPr lang="en-US" sz="2700" b="1" dirty="0">
                <a:solidFill>
                  <a:srgbClr val="00B0F0"/>
                </a:solidFill>
                <a:latin typeface="Garamond" pitchFamily="18" charset="0"/>
              </a:rPr>
              <a:t>at least Fully Successful or equivalent</a:t>
            </a:r>
            <a:r>
              <a:rPr lang="en-US" sz="2700" b="1" dirty="0" smtClean="0">
                <a:solidFill>
                  <a:srgbClr val="00B0F0"/>
                </a:solidFill>
                <a:latin typeface="Garamond" pitchFamily="18" charset="0"/>
              </a:rPr>
              <a:t>.</a:t>
            </a:r>
          </a:p>
          <a:p>
            <a:pPr>
              <a:lnSpc>
                <a:spcPct val="78000"/>
              </a:lnSpc>
            </a:pPr>
            <a:endParaRPr lang="en-US" sz="2700" dirty="0">
              <a:latin typeface="Arial Narrow" pitchFamily="34" charset="0"/>
            </a:endParaRPr>
          </a:p>
          <a:p>
            <a:pPr>
              <a:lnSpc>
                <a:spcPct val="78000"/>
              </a:lnSpc>
            </a:pPr>
            <a:r>
              <a:rPr lang="en-US" sz="2700" b="1" dirty="0" smtClean="0">
                <a:solidFill>
                  <a:srgbClr val="00B050"/>
                </a:solidFill>
                <a:latin typeface="Garamond" pitchFamily="18" charset="0"/>
              </a:rPr>
              <a:t>Individual </a:t>
            </a:r>
            <a:r>
              <a:rPr lang="en-US" sz="2700" b="1" dirty="0">
                <a:solidFill>
                  <a:srgbClr val="00B050"/>
                </a:solidFill>
                <a:latin typeface="Garamond" pitchFamily="18" charset="0"/>
              </a:rPr>
              <a:t>Development Plan (IDP) within 45-days of appointment.</a:t>
            </a:r>
          </a:p>
          <a:p>
            <a:pPr>
              <a:lnSpc>
                <a:spcPct val="78000"/>
              </a:lnSpc>
            </a:pPr>
            <a:endParaRPr lang="en-US" sz="2700" b="1" dirty="0" smtClean="0">
              <a:solidFill>
                <a:srgbClr val="00B050"/>
              </a:solidFill>
              <a:latin typeface="Garamond" pitchFamily="18" charset="0"/>
            </a:endParaRPr>
          </a:p>
          <a:p>
            <a:pPr>
              <a:lnSpc>
                <a:spcPct val="78000"/>
              </a:lnSpc>
            </a:pPr>
            <a:r>
              <a:rPr lang="en-US" sz="2700" b="1" dirty="0" smtClean="0">
                <a:solidFill>
                  <a:srgbClr val="00B0F0"/>
                </a:solidFill>
                <a:latin typeface="Garamond" pitchFamily="18" charset="0"/>
              </a:rPr>
              <a:t>Mentor </a:t>
            </a:r>
            <a:r>
              <a:rPr lang="en-US" sz="2700" b="1" dirty="0">
                <a:solidFill>
                  <a:srgbClr val="00B0F0"/>
                </a:solidFill>
                <a:latin typeface="Garamond" pitchFamily="18" charset="0"/>
              </a:rPr>
              <a:t>must be outside of the chain of command for appointments expected to exceed 90-days</a:t>
            </a:r>
            <a:r>
              <a:rPr lang="en-US" sz="2700" b="1" dirty="0" smtClean="0">
                <a:solidFill>
                  <a:srgbClr val="00B0F0"/>
                </a:solidFill>
                <a:latin typeface="Garamond" pitchFamily="18" charset="0"/>
              </a:rPr>
              <a:t>.</a:t>
            </a:r>
          </a:p>
          <a:p>
            <a:pPr>
              <a:lnSpc>
                <a:spcPct val="78000"/>
              </a:lnSpc>
              <a:buFont typeface="Arial" pitchFamily="34" charset="0"/>
              <a:buChar char="•"/>
            </a:pPr>
            <a:endParaRPr lang="en-US" sz="2700" b="1" dirty="0" smtClean="0">
              <a:solidFill>
                <a:srgbClr val="00B0F0"/>
              </a:solidFill>
              <a:latin typeface="Garamond" pitchFamily="18" charset="0"/>
            </a:endParaRPr>
          </a:p>
          <a:p>
            <a:pPr>
              <a:lnSpc>
                <a:spcPct val="78000"/>
              </a:lnSpc>
              <a:buFont typeface="Arial" pitchFamily="34" charset="0"/>
              <a:buChar char="•"/>
            </a:pPr>
            <a:r>
              <a:rPr lang="en-US" sz="2700" b="1" dirty="0" smtClean="0">
                <a:solidFill>
                  <a:srgbClr val="00B050"/>
                </a:solidFill>
                <a:latin typeface="Garamond" pitchFamily="18" charset="0"/>
              </a:rPr>
              <a:t>The </a:t>
            </a:r>
            <a:r>
              <a:rPr lang="en-US" sz="2700" b="1" dirty="0">
                <a:solidFill>
                  <a:srgbClr val="00B050"/>
                </a:solidFill>
                <a:latin typeface="Garamond" pitchFamily="18" charset="0"/>
              </a:rPr>
              <a:t>Internship Program has 2 types of Internship appointments:</a:t>
            </a:r>
          </a:p>
          <a:p>
            <a:pPr marL="630238" indent="-338138">
              <a:lnSpc>
                <a:spcPct val="78000"/>
              </a:lnSpc>
              <a:buAutoNum type="arabicParenR"/>
            </a:pPr>
            <a:r>
              <a:rPr lang="en-US" sz="2700" b="1" dirty="0">
                <a:solidFill>
                  <a:srgbClr val="C00000"/>
                </a:solidFill>
                <a:latin typeface="Garamond" pitchFamily="18" charset="0"/>
              </a:rPr>
              <a:t>Intern Not-To-Exceed (NTE), former STEP and</a:t>
            </a:r>
          </a:p>
          <a:p>
            <a:pPr marL="630238" indent="-338138">
              <a:lnSpc>
                <a:spcPct val="78000"/>
              </a:lnSpc>
              <a:buAutoNum type="arabicParenR"/>
            </a:pPr>
            <a:r>
              <a:rPr lang="en-US" sz="2700" b="1" dirty="0">
                <a:solidFill>
                  <a:srgbClr val="C00000"/>
                </a:solidFill>
                <a:latin typeface="Garamond" pitchFamily="18" charset="0"/>
              </a:rPr>
              <a:t>Career Intern, former SCEP</a:t>
            </a:r>
            <a:r>
              <a:rPr lang="en-US" sz="2700" b="1" dirty="0" smtClean="0">
                <a:solidFill>
                  <a:srgbClr val="C00000"/>
                </a:solidFill>
                <a:latin typeface="Garamond" pitchFamily="18" charset="0"/>
              </a:rPr>
              <a:t>.</a:t>
            </a:r>
            <a:endParaRPr lang="en-US" sz="2700" b="1" dirty="0">
              <a:solidFill>
                <a:srgbClr val="00B0F0"/>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10</a:t>
            </a:fld>
            <a:endParaRPr lang="en-US"/>
          </a:p>
        </p:txBody>
      </p:sp>
    </p:spTree>
    <p:extLst>
      <p:ext uri="{BB962C8B-B14F-4D97-AF65-F5344CB8AC3E}">
        <p14:creationId xmlns:p14="http://schemas.microsoft.com/office/powerpoint/2010/main" val="3281051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566" y="228600"/>
            <a:ext cx="8305800" cy="5298488"/>
          </a:xfrm>
        </p:spPr>
        <p:txBody>
          <a:bodyPr/>
          <a:lstStyle/>
          <a:p>
            <a:pPr marL="0" indent="0">
              <a:lnSpc>
                <a:spcPct val="80000"/>
              </a:lnSpc>
              <a:buNone/>
            </a:pPr>
            <a:r>
              <a:rPr lang="en-US" sz="2500" b="1" i="1" dirty="0" smtClean="0">
                <a:solidFill>
                  <a:srgbClr val="C00000"/>
                </a:solidFill>
                <a:latin typeface="Garamond" pitchFamily="18" charset="0"/>
              </a:rPr>
              <a:t>Intern NTE . . .</a:t>
            </a:r>
          </a:p>
          <a:p>
            <a:pPr>
              <a:lnSpc>
                <a:spcPct val="80000"/>
              </a:lnSpc>
            </a:pPr>
            <a:endParaRPr lang="en-US" sz="2500" b="1" dirty="0" smtClean="0">
              <a:latin typeface="Garamond" pitchFamily="18" charset="0"/>
            </a:endParaRPr>
          </a:p>
          <a:p>
            <a:pPr>
              <a:lnSpc>
                <a:spcPct val="80000"/>
              </a:lnSpc>
            </a:pPr>
            <a:r>
              <a:rPr lang="en-US" sz="2500" b="1" dirty="0" smtClean="0">
                <a:solidFill>
                  <a:srgbClr val="00B050"/>
                </a:solidFill>
                <a:latin typeface="Garamond" pitchFamily="18" charset="0"/>
              </a:rPr>
              <a:t>Excepted service appointment, </a:t>
            </a:r>
            <a:r>
              <a:rPr lang="en-US" sz="2500" b="1" dirty="0">
                <a:solidFill>
                  <a:srgbClr val="00B050"/>
                </a:solidFill>
                <a:latin typeface="Garamond" pitchFamily="18" charset="0"/>
              </a:rPr>
              <a:t>on </a:t>
            </a:r>
            <a:r>
              <a:rPr lang="en-US" sz="2500" b="1" dirty="0" smtClean="0">
                <a:solidFill>
                  <a:srgbClr val="00B050"/>
                </a:solidFill>
                <a:latin typeface="Garamond" pitchFamily="18" charset="0"/>
              </a:rPr>
              <a:t>a temporary basis, not to exceed 1-year.</a:t>
            </a:r>
          </a:p>
          <a:p>
            <a:pPr>
              <a:lnSpc>
                <a:spcPct val="80000"/>
              </a:lnSpc>
            </a:pPr>
            <a:endParaRPr lang="en-US" sz="2500" b="1" dirty="0">
              <a:latin typeface="Garamond" pitchFamily="18" charset="0"/>
            </a:endParaRPr>
          </a:p>
          <a:p>
            <a:pPr>
              <a:lnSpc>
                <a:spcPct val="80000"/>
              </a:lnSpc>
            </a:pPr>
            <a:r>
              <a:rPr lang="en-US" sz="2500" b="1" dirty="0" smtClean="0">
                <a:solidFill>
                  <a:srgbClr val="00B0F0"/>
                </a:solidFill>
                <a:latin typeface="Garamond" pitchFamily="18" charset="0"/>
              </a:rPr>
              <a:t>Appointment intended to complete temporary work or projects, perform labor intensive tasks not requiring subject matter expertise, or to fill traditional summer jobs.</a:t>
            </a:r>
          </a:p>
          <a:p>
            <a:pPr>
              <a:lnSpc>
                <a:spcPct val="80000"/>
              </a:lnSpc>
            </a:pPr>
            <a:endParaRPr lang="en-US" sz="2500" b="1" dirty="0">
              <a:latin typeface="Garamond" pitchFamily="18" charset="0"/>
            </a:endParaRPr>
          </a:p>
          <a:p>
            <a:pPr>
              <a:lnSpc>
                <a:spcPct val="80000"/>
              </a:lnSpc>
            </a:pPr>
            <a:r>
              <a:rPr lang="en-US" sz="2500" b="1" dirty="0" smtClean="0">
                <a:solidFill>
                  <a:srgbClr val="00B050"/>
                </a:solidFill>
                <a:latin typeface="Garamond" pitchFamily="18" charset="0"/>
              </a:rPr>
              <a:t>Academic </a:t>
            </a:r>
            <a:r>
              <a:rPr lang="en-US" sz="2500" b="1" dirty="0">
                <a:solidFill>
                  <a:srgbClr val="00B050"/>
                </a:solidFill>
                <a:latin typeface="Garamond" pitchFamily="18" charset="0"/>
              </a:rPr>
              <a:t>curriculum and career goals </a:t>
            </a:r>
            <a:r>
              <a:rPr lang="en-US" sz="2500" b="1" i="1" u="sng" dirty="0" smtClean="0">
                <a:solidFill>
                  <a:srgbClr val="00B050"/>
                </a:solidFill>
                <a:latin typeface="Garamond" pitchFamily="18" charset="0"/>
              </a:rPr>
              <a:t>do</a:t>
            </a:r>
            <a:r>
              <a:rPr lang="en-US" sz="2500" b="1" i="1" dirty="0" smtClean="0">
                <a:solidFill>
                  <a:srgbClr val="00B050"/>
                </a:solidFill>
                <a:latin typeface="Garamond" pitchFamily="18" charset="0"/>
              </a:rPr>
              <a:t> </a:t>
            </a:r>
            <a:r>
              <a:rPr lang="en-US" sz="2500" b="1" i="1" u="sng" dirty="0" smtClean="0">
                <a:solidFill>
                  <a:srgbClr val="00B050"/>
                </a:solidFill>
                <a:latin typeface="Garamond" pitchFamily="18" charset="0"/>
              </a:rPr>
              <a:t>not</a:t>
            </a:r>
            <a:r>
              <a:rPr lang="en-US" sz="2500" b="1" dirty="0" smtClean="0">
                <a:solidFill>
                  <a:srgbClr val="00B050"/>
                </a:solidFill>
                <a:latin typeface="Garamond" pitchFamily="18" charset="0"/>
              </a:rPr>
              <a:t> </a:t>
            </a:r>
            <a:r>
              <a:rPr lang="en-US" sz="2500" b="1" dirty="0">
                <a:solidFill>
                  <a:srgbClr val="00B050"/>
                </a:solidFill>
                <a:latin typeface="Garamond" pitchFamily="18" charset="0"/>
              </a:rPr>
              <a:t>have to be directly related to agency duties</a:t>
            </a:r>
            <a:r>
              <a:rPr lang="en-US" sz="2500" b="1" dirty="0" smtClean="0">
                <a:solidFill>
                  <a:srgbClr val="00B050"/>
                </a:solidFill>
                <a:latin typeface="Garamond" pitchFamily="18" charset="0"/>
              </a:rPr>
              <a:t>.</a:t>
            </a:r>
          </a:p>
          <a:p>
            <a:pPr>
              <a:lnSpc>
                <a:spcPct val="80000"/>
              </a:lnSpc>
            </a:pPr>
            <a:endParaRPr lang="en-US" sz="2500" b="1" dirty="0" smtClean="0">
              <a:latin typeface="Garamond" pitchFamily="18" charset="0"/>
            </a:endParaRPr>
          </a:p>
          <a:p>
            <a:pPr>
              <a:lnSpc>
                <a:spcPct val="80000"/>
              </a:lnSpc>
            </a:pPr>
            <a:r>
              <a:rPr lang="en-US" sz="2500" b="1" dirty="0">
                <a:solidFill>
                  <a:srgbClr val="00B0F0"/>
                </a:solidFill>
                <a:latin typeface="Garamond" pitchFamily="18" charset="0"/>
              </a:rPr>
              <a:t>Must maintain a cumulative </a:t>
            </a:r>
            <a:r>
              <a:rPr lang="en-US" sz="2500" b="1" dirty="0" smtClean="0">
                <a:solidFill>
                  <a:srgbClr val="00B0F0"/>
                </a:solidFill>
                <a:latin typeface="Garamond" pitchFamily="18" charset="0"/>
              </a:rPr>
              <a:t>GPA </a:t>
            </a:r>
            <a:r>
              <a:rPr lang="en-US" sz="2500" b="1" dirty="0">
                <a:solidFill>
                  <a:srgbClr val="00B0F0"/>
                </a:solidFill>
                <a:latin typeface="Garamond" pitchFamily="18" charset="0"/>
              </a:rPr>
              <a:t>of </a:t>
            </a:r>
            <a:r>
              <a:rPr lang="en-US" sz="2500" b="1" dirty="0" smtClean="0">
                <a:solidFill>
                  <a:srgbClr val="00B0F0"/>
                </a:solidFill>
                <a:latin typeface="Garamond" pitchFamily="18" charset="0"/>
              </a:rPr>
              <a:t>a 2.0 </a:t>
            </a:r>
            <a:r>
              <a:rPr lang="en-US" sz="2500" b="1" dirty="0">
                <a:solidFill>
                  <a:srgbClr val="00B0F0"/>
                </a:solidFill>
                <a:latin typeface="Garamond" pitchFamily="18" charset="0"/>
              </a:rPr>
              <a:t>or </a:t>
            </a:r>
            <a:r>
              <a:rPr lang="en-US" sz="2500" b="1" dirty="0" smtClean="0">
                <a:solidFill>
                  <a:srgbClr val="00B0F0"/>
                </a:solidFill>
                <a:latin typeface="Garamond" pitchFamily="18" charset="0"/>
              </a:rPr>
              <a:t>higher </a:t>
            </a:r>
            <a:r>
              <a:rPr lang="en-US" sz="2500" b="1" dirty="0">
                <a:solidFill>
                  <a:srgbClr val="00B0F0"/>
                </a:solidFill>
                <a:latin typeface="Garamond" pitchFamily="18" charset="0"/>
              </a:rPr>
              <a:t>and be in good academic standing with the educational institution.</a:t>
            </a:r>
          </a:p>
          <a:p>
            <a:endParaRPr lang="en-US" dirty="0" smtClean="0"/>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11</a:t>
            </a:fld>
            <a:endParaRPr lang="en-US"/>
          </a:p>
        </p:txBody>
      </p:sp>
    </p:spTree>
    <p:extLst>
      <p:ext uri="{BB962C8B-B14F-4D97-AF65-F5344CB8AC3E}">
        <p14:creationId xmlns:p14="http://schemas.microsoft.com/office/powerpoint/2010/main" val="1836174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136" y="255234"/>
            <a:ext cx="8534400" cy="4545366"/>
          </a:xfrm>
        </p:spPr>
        <p:txBody>
          <a:bodyPr/>
          <a:lstStyle/>
          <a:p>
            <a:pPr marL="0" indent="0">
              <a:lnSpc>
                <a:spcPct val="78000"/>
              </a:lnSpc>
              <a:buNone/>
            </a:pPr>
            <a:r>
              <a:rPr lang="en-US" sz="2500" b="1" i="1" dirty="0">
                <a:solidFill>
                  <a:srgbClr val="C00000"/>
                </a:solidFill>
                <a:latin typeface="Garamond" pitchFamily="18" charset="0"/>
              </a:rPr>
              <a:t>Intern NTE </a:t>
            </a:r>
            <a:r>
              <a:rPr lang="en-US" sz="2500" b="1" i="1" dirty="0" smtClean="0">
                <a:solidFill>
                  <a:srgbClr val="C00000"/>
                </a:solidFill>
                <a:latin typeface="Garamond" pitchFamily="18" charset="0"/>
              </a:rPr>
              <a:t>(continued) . </a:t>
            </a:r>
            <a:r>
              <a:rPr lang="en-US" sz="2500" b="1" i="1" dirty="0">
                <a:solidFill>
                  <a:srgbClr val="C00000"/>
                </a:solidFill>
                <a:latin typeface="Garamond" pitchFamily="18" charset="0"/>
              </a:rPr>
              <a:t>. </a:t>
            </a:r>
            <a:r>
              <a:rPr lang="en-US" sz="2500" b="1" i="1" dirty="0" smtClean="0">
                <a:solidFill>
                  <a:srgbClr val="C00000"/>
                </a:solidFill>
                <a:latin typeface="Garamond" pitchFamily="18" charset="0"/>
              </a:rPr>
              <a:t>. </a:t>
            </a:r>
          </a:p>
          <a:p>
            <a:pPr marL="0" indent="0">
              <a:lnSpc>
                <a:spcPct val="78000"/>
              </a:lnSpc>
              <a:buNone/>
            </a:pPr>
            <a:endParaRPr lang="en-US" sz="2500" b="1" dirty="0">
              <a:solidFill>
                <a:srgbClr val="C00000"/>
              </a:solidFill>
              <a:latin typeface="Garamond" pitchFamily="18" charset="0"/>
            </a:endParaRPr>
          </a:p>
          <a:p>
            <a:pPr>
              <a:lnSpc>
                <a:spcPct val="78000"/>
              </a:lnSpc>
            </a:pPr>
            <a:r>
              <a:rPr lang="en-US" sz="2500" b="1" dirty="0">
                <a:solidFill>
                  <a:srgbClr val="00B0F0"/>
                </a:solidFill>
                <a:latin typeface="Garamond" pitchFamily="18" charset="0"/>
              </a:rPr>
              <a:t>Interns with a NTE date, who continue to meet Pathways Program eligibility requirements, may have their NTE date extended (or conversion to new appointment at the same grade, series and title) in 1-year increments.</a:t>
            </a:r>
          </a:p>
          <a:p>
            <a:pPr>
              <a:lnSpc>
                <a:spcPct val="78000"/>
              </a:lnSpc>
            </a:pPr>
            <a:endParaRPr lang="en-US" sz="2500" b="1" dirty="0">
              <a:latin typeface="Garamond" pitchFamily="18" charset="0"/>
            </a:endParaRPr>
          </a:p>
          <a:p>
            <a:pPr>
              <a:lnSpc>
                <a:spcPct val="78000"/>
              </a:lnSpc>
            </a:pPr>
            <a:r>
              <a:rPr lang="en-US" sz="2500" b="1" dirty="0">
                <a:solidFill>
                  <a:srgbClr val="00B050"/>
                </a:solidFill>
                <a:latin typeface="Garamond" pitchFamily="18" charset="0"/>
              </a:rPr>
              <a:t>Participants of this appointment, if a change in position title, series </a:t>
            </a:r>
            <a:r>
              <a:rPr lang="en-US" sz="2500" b="1" dirty="0" smtClean="0">
                <a:solidFill>
                  <a:srgbClr val="00B050"/>
                </a:solidFill>
                <a:latin typeface="Garamond" pitchFamily="18" charset="0"/>
              </a:rPr>
              <a:t>or </a:t>
            </a:r>
            <a:r>
              <a:rPr lang="en-US" sz="2500" b="1" dirty="0">
                <a:solidFill>
                  <a:srgbClr val="00B050"/>
                </a:solidFill>
                <a:latin typeface="Garamond" pitchFamily="18" charset="0"/>
              </a:rPr>
              <a:t>grade </a:t>
            </a:r>
            <a:r>
              <a:rPr lang="en-US" sz="2500" b="1" dirty="0" smtClean="0">
                <a:solidFill>
                  <a:srgbClr val="00B050"/>
                </a:solidFill>
                <a:latin typeface="Garamond" pitchFamily="18" charset="0"/>
              </a:rPr>
              <a:t>will </a:t>
            </a:r>
            <a:r>
              <a:rPr lang="en-US" sz="2500" b="1" dirty="0">
                <a:solidFill>
                  <a:srgbClr val="00B050"/>
                </a:solidFill>
                <a:latin typeface="Garamond" pitchFamily="18" charset="0"/>
              </a:rPr>
              <a:t>require competition.</a:t>
            </a:r>
          </a:p>
          <a:p>
            <a:pPr marL="0" indent="0">
              <a:lnSpc>
                <a:spcPct val="78000"/>
              </a:lnSpc>
              <a:buNone/>
            </a:pPr>
            <a:endParaRPr lang="en-US" sz="2500" b="1" dirty="0">
              <a:solidFill>
                <a:srgbClr val="FF0000"/>
              </a:solidFill>
              <a:latin typeface="Garamond" pitchFamily="18" charset="0"/>
            </a:endParaRPr>
          </a:p>
          <a:p>
            <a:pPr>
              <a:lnSpc>
                <a:spcPct val="78000"/>
              </a:lnSpc>
            </a:pPr>
            <a:r>
              <a:rPr lang="en-US" sz="2500" b="1" dirty="0">
                <a:solidFill>
                  <a:srgbClr val="00B0F0"/>
                </a:solidFill>
                <a:latin typeface="Garamond" pitchFamily="18" charset="0"/>
              </a:rPr>
              <a:t>The Intern NTE cannot be converted to a Career Intern appointment without competition</a:t>
            </a:r>
            <a:r>
              <a:rPr lang="en-US" sz="2500" b="1" dirty="0" smtClean="0">
                <a:solidFill>
                  <a:srgbClr val="00B0F0"/>
                </a:solidFill>
                <a:latin typeface="Garamond" pitchFamily="18" charset="0"/>
              </a:rPr>
              <a:t>.</a:t>
            </a:r>
            <a:endParaRPr lang="en-US" sz="2500" b="1" dirty="0">
              <a:solidFill>
                <a:srgbClr val="00B0F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12</a:t>
            </a:fld>
            <a:endParaRPr lang="en-US"/>
          </a:p>
        </p:txBody>
      </p:sp>
    </p:spTree>
    <p:extLst>
      <p:ext uri="{BB962C8B-B14F-4D97-AF65-F5344CB8AC3E}">
        <p14:creationId xmlns:p14="http://schemas.microsoft.com/office/powerpoint/2010/main" val="1611229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136" y="255234"/>
            <a:ext cx="8534400" cy="5154966"/>
          </a:xfrm>
        </p:spPr>
        <p:txBody>
          <a:bodyPr/>
          <a:lstStyle/>
          <a:p>
            <a:pPr marL="0" indent="0">
              <a:lnSpc>
                <a:spcPct val="78000"/>
              </a:lnSpc>
              <a:buNone/>
            </a:pPr>
            <a:r>
              <a:rPr lang="en-US" sz="2500" b="1" i="1" dirty="0">
                <a:solidFill>
                  <a:srgbClr val="C00000"/>
                </a:solidFill>
                <a:latin typeface="Garamond" pitchFamily="18" charset="0"/>
              </a:rPr>
              <a:t>Intern NTE </a:t>
            </a:r>
            <a:r>
              <a:rPr lang="en-US" sz="2500" b="1" i="1" dirty="0" smtClean="0">
                <a:solidFill>
                  <a:srgbClr val="C00000"/>
                </a:solidFill>
                <a:latin typeface="Garamond" pitchFamily="18" charset="0"/>
              </a:rPr>
              <a:t>(continued) . </a:t>
            </a:r>
            <a:r>
              <a:rPr lang="en-US" sz="2500" b="1" i="1" dirty="0">
                <a:solidFill>
                  <a:srgbClr val="C00000"/>
                </a:solidFill>
                <a:latin typeface="Garamond" pitchFamily="18" charset="0"/>
              </a:rPr>
              <a:t>. </a:t>
            </a:r>
            <a:r>
              <a:rPr lang="en-US" sz="2500" b="1" i="1" dirty="0" smtClean="0">
                <a:solidFill>
                  <a:srgbClr val="C00000"/>
                </a:solidFill>
                <a:latin typeface="Garamond" pitchFamily="18" charset="0"/>
              </a:rPr>
              <a:t>. </a:t>
            </a:r>
          </a:p>
          <a:p>
            <a:pPr marL="0" indent="0">
              <a:lnSpc>
                <a:spcPct val="78000"/>
              </a:lnSpc>
              <a:buNone/>
            </a:pPr>
            <a:endParaRPr lang="en-US" sz="2500" b="1" dirty="0">
              <a:solidFill>
                <a:srgbClr val="C00000"/>
              </a:solidFill>
              <a:latin typeface="Garamond" pitchFamily="18" charset="0"/>
            </a:endParaRPr>
          </a:p>
          <a:p>
            <a:pPr>
              <a:lnSpc>
                <a:spcPct val="78000"/>
              </a:lnSpc>
            </a:pPr>
            <a:r>
              <a:rPr lang="en-US" sz="2500" b="1" dirty="0" smtClean="0">
                <a:solidFill>
                  <a:srgbClr val="00B050"/>
                </a:solidFill>
                <a:latin typeface="Garamond" pitchFamily="18" charset="0"/>
              </a:rPr>
              <a:t>In BLM, the Intern NTE appointment will </a:t>
            </a:r>
            <a:r>
              <a:rPr lang="en-US" sz="2500" b="1" i="1" u="sng" dirty="0" smtClean="0">
                <a:solidFill>
                  <a:srgbClr val="00B050"/>
                </a:solidFill>
                <a:latin typeface="Garamond" pitchFamily="18" charset="0"/>
              </a:rPr>
              <a:t>not</a:t>
            </a:r>
            <a:r>
              <a:rPr lang="en-US" sz="2500" b="1" dirty="0" smtClean="0">
                <a:solidFill>
                  <a:srgbClr val="00B050"/>
                </a:solidFill>
                <a:latin typeface="Garamond" pitchFamily="18" charset="0"/>
              </a:rPr>
              <a:t> lead to noncompetitive conversion to a term or permanent appointment in the competitive service.</a:t>
            </a:r>
            <a:r>
              <a:rPr lang="en-US" sz="2500" b="1" dirty="0" smtClean="0">
                <a:latin typeface="Garamond" pitchFamily="18" charset="0"/>
              </a:rPr>
              <a:t> </a:t>
            </a:r>
            <a:endParaRPr lang="en-US" sz="2500" b="1" dirty="0" smtClean="0">
              <a:solidFill>
                <a:srgbClr val="FF0000"/>
              </a:solidFill>
              <a:latin typeface="Garamond" pitchFamily="18" charset="0"/>
            </a:endParaRPr>
          </a:p>
          <a:p>
            <a:pPr>
              <a:lnSpc>
                <a:spcPct val="78000"/>
              </a:lnSpc>
            </a:pPr>
            <a:endParaRPr lang="en-US" sz="2500" b="1" dirty="0" smtClean="0">
              <a:latin typeface="Garamond" pitchFamily="18" charset="0"/>
            </a:endParaRPr>
          </a:p>
          <a:p>
            <a:pPr>
              <a:lnSpc>
                <a:spcPct val="78000"/>
              </a:lnSpc>
            </a:pPr>
            <a:r>
              <a:rPr lang="en-US" sz="2500" b="1" dirty="0" smtClean="0">
                <a:solidFill>
                  <a:srgbClr val="00B0F0"/>
                </a:solidFill>
                <a:latin typeface="Garamond" pitchFamily="18" charset="0"/>
              </a:rPr>
              <a:t>Once the academic requirements are fulfilled the appointment must be terminated (regardless of the NTE date).</a:t>
            </a:r>
            <a:endParaRPr lang="en-US" sz="2400" dirty="0" smtClean="0">
              <a:solidFill>
                <a:srgbClr val="00B0F0"/>
              </a:solidFill>
              <a:latin typeface="Garamond" pitchFamily="18" charset="0"/>
            </a:endParaRPr>
          </a:p>
          <a:p>
            <a:pPr marL="0" indent="0">
              <a:buNone/>
            </a:pPr>
            <a:endParaRPr lang="en-US" sz="2400" dirty="0" smtClean="0">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13</a:t>
            </a:fld>
            <a:endParaRPr lang="en-US"/>
          </a:p>
        </p:txBody>
      </p:sp>
    </p:spTree>
    <p:extLst>
      <p:ext uri="{BB962C8B-B14F-4D97-AF65-F5344CB8AC3E}">
        <p14:creationId xmlns:p14="http://schemas.microsoft.com/office/powerpoint/2010/main" val="3249066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844"/>
            <a:ext cx="8305800" cy="5248922"/>
          </a:xfrm>
        </p:spPr>
        <p:txBody>
          <a:bodyPr/>
          <a:lstStyle/>
          <a:p>
            <a:pPr marL="0" indent="0">
              <a:lnSpc>
                <a:spcPct val="75000"/>
              </a:lnSpc>
              <a:buNone/>
            </a:pPr>
            <a:r>
              <a:rPr lang="en-US" sz="2400" b="1" i="1" dirty="0" smtClean="0">
                <a:solidFill>
                  <a:srgbClr val="C00000"/>
                </a:solidFill>
                <a:latin typeface="Garamond" pitchFamily="18" charset="0"/>
              </a:rPr>
              <a:t>Career Intern . . .</a:t>
            </a:r>
          </a:p>
          <a:p>
            <a:pPr marL="0" indent="0">
              <a:lnSpc>
                <a:spcPct val="75000"/>
              </a:lnSpc>
              <a:buNone/>
            </a:pPr>
            <a:endParaRPr lang="en-US" sz="2500" b="1" dirty="0" smtClean="0">
              <a:latin typeface="Garamond" pitchFamily="18" charset="0"/>
            </a:endParaRPr>
          </a:p>
          <a:p>
            <a:pPr>
              <a:lnSpc>
                <a:spcPct val="75000"/>
              </a:lnSpc>
            </a:pPr>
            <a:r>
              <a:rPr lang="en-US" sz="2500" b="1" dirty="0" smtClean="0">
                <a:solidFill>
                  <a:srgbClr val="00B050"/>
                </a:solidFill>
                <a:latin typeface="Garamond" pitchFamily="18" charset="0"/>
              </a:rPr>
              <a:t>Excepted service appointment with an initial period expected to last for more than 1-year.</a:t>
            </a:r>
          </a:p>
          <a:p>
            <a:pPr>
              <a:lnSpc>
                <a:spcPct val="75000"/>
              </a:lnSpc>
            </a:pPr>
            <a:endParaRPr lang="en-US" sz="2500" b="1" dirty="0">
              <a:latin typeface="Garamond" pitchFamily="18" charset="0"/>
            </a:endParaRPr>
          </a:p>
          <a:p>
            <a:pPr>
              <a:lnSpc>
                <a:spcPct val="75000"/>
              </a:lnSpc>
            </a:pPr>
            <a:r>
              <a:rPr lang="en-US" sz="2500" b="1" dirty="0" smtClean="0">
                <a:solidFill>
                  <a:srgbClr val="00B0F0"/>
                </a:solidFill>
                <a:latin typeface="Garamond" pitchFamily="18" charset="0"/>
              </a:rPr>
              <a:t>Appointment </a:t>
            </a:r>
            <a:r>
              <a:rPr lang="en-US" sz="2500" b="1" dirty="0">
                <a:solidFill>
                  <a:srgbClr val="00B0F0"/>
                </a:solidFill>
                <a:latin typeface="Garamond" pitchFamily="18" charset="0"/>
              </a:rPr>
              <a:t>is intended to </a:t>
            </a:r>
            <a:r>
              <a:rPr lang="en-US" sz="2500" b="1" dirty="0" smtClean="0">
                <a:solidFill>
                  <a:srgbClr val="00B0F0"/>
                </a:solidFill>
                <a:latin typeface="Garamond" pitchFamily="18" charset="0"/>
              </a:rPr>
              <a:t>support workforce planning strategies and succession plans in efforts to replace current and future organization skills gaps.</a:t>
            </a:r>
            <a:endParaRPr lang="en-US" sz="2500" b="1" dirty="0">
              <a:solidFill>
                <a:srgbClr val="00B0F0"/>
              </a:solidFill>
              <a:latin typeface="Garamond" pitchFamily="18" charset="0"/>
            </a:endParaRPr>
          </a:p>
          <a:p>
            <a:pPr>
              <a:lnSpc>
                <a:spcPct val="75000"/>
              </a:lnSpc>
            </a:pPr>
            <a:endParaRPr lang="en-US" sz="2500" b="1" dirty="0" smtClean="0">
              <a:latin typeface="Garamond" pitchFamily="18" charset="0"/>
            </a:endParaRPr>
          </a:p>
          <a:p>
            <a:pPr>
              <a:lnSpc>
                <a:spcPct val="75000"/>
              </a:lnSpc>
            </a:pPr>
            <a:r>
              <a:rPr lang="en-US" sz="2500" b="1" dirty="0" smtClean="0">
                <a:solidFill>
                  <a:srgbClr val="00B050"/>
                </a:solidFill>
                <a:latin typeface="Garamond" pitchFamily="18" charset="0"/>
              </a:rPr>
              <a:t>Academic curriculum and career goals must be directly related to the agency duties and career path or occupational series.</a:t>
            </a:r>
          </a:p>
          <a:p>
            <a:pPr>
              <a:lnSpc>
                <a:spcPct val="75000"/>
              </a:lnSpc>
            </a:pPr>
            <a:endParaRPr lang="en-US" sz="2500" b="1" dirty="0" smtClean="0">
              <a:latin typeface="Garamond" pitchFamily="18" charset="0"/>
            </a:endParaRPr>
          </a:p>
          <a:p>
            <a:pPr>
              <a:lnSpc>
                <a:spcPct val="75000"/>
              </a:lnSpc>
            </a:pPr>
            <a:r>
              <a:rPr lang="en-US" sz="2500" b="1" dirty="0" smtClean="0">
                <a:solidFill>
                  <a:srgbClr val="00B0F0"/>
                </a:solidFill>
                <a:latin typeface="Garamond" pitchFamily="18" charset="0"/>
              </a:rPr>
              <a:t>Must maintain a cumulative GPA of  2.5 or higher and be in good academic standing with the educational institution.</a:t>
            </a:r>
            <a:endParaRPr lang="en-US" dirty="0" smtClean="0">
              <a:solidFill>
                <a:srgbClr val="00B0F0"/>
              </a:solidFill>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14</a:t>
            </a:fld>
            <a:endParaRPr lang="en-US"/>
          </a:p>
        </p:txBody>
      </p:sp>
    </p:spTree>
    <p:extLst>
      <p:ext uri="{BB962C8B-B14F-4D97-AF65-F5344CB8AC3E}">
        <p14:creationId xmlns:p14="http://schemas.microsoft.com/office/powerpoint/2010/main" val="3245989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878" y="193088"/>
            <a:ext cx="8458200" cy="5293312"/>
          </a:xfrm>
        </p:spPr>
        <p:txBody>
          <a:bodyPr/>
          <a:lstStyle/>
          <a:p>
            <a:pPr marL="0" indent="0">
              <a:lnSpc>
                <a:spcPct val="75000"/>
              </a:lnSpc>
              <a:buNone/>
            </a:pPr>
            <a:r>
              <a:rPr lang="en-US" sz="2500" b="1" i="1" dirty="0">
                <a:solidFill>
                  <a:srgbClr val="C00000"/>
                </a:solidFill>
                <a:latin typeface="Garamond" pitchFamily="18" charset="0"/>
              </a:rPr>
              <a:t>Career </a:t>
            </a:r>
            <a:r>
              <a:rPr lang="en-US" sz="2500" b="1" i="1" dirty="0" smtClean="0">
                <a:solidFill>
                  <a:srgbClr val="C00000"/>
                </a:solidFill>
                <a:latin typeface="Garamond" pitchFamily="18" charset="0"/>
              </a:rPr>
              <a:t>Intern (continued) . </a:t>
            </a:r>
            <a:r>
              <a:rPr lang="en-US" sz="2500" b="1" i="1" dirty="0">
                <a:solidFill>
                  <a:srgbClr val="C00000"/>
                </a:solidFill>
                <a:latin typeface="Garamond" pitchFamily="18" charset="0"/>
              </a:rPr>
              <a:t>. .</a:t>
            </a:r>
          </a:p>
          <a:p>
            <a:pPr>
              <a:lnSpc>
                <a:spcPct val="75000"/>
              </a:lnSpc>
            </a:pPr>
            <a:endParaRPr lang="en-US" sz="2500" b="1" dirty="0">
              <a:latin typeface="Garamond" pitchFamily="18" charset="0"/>
            </a:endParaRPr>
          </a:p>
          <a:p>
            <a:pPr>
              <a:lnSpc>
                <a:spcPct val="75000"/>
              </a:lnSpc>
            </a:pPr>
            <a:r>
              <a:rPr lang="en-US" sz="2500" b="1" dirty="0" smtClean="0">
                <a:solidFill>
                  <a:srgbClr val="00B050"/>
                </a:solidFill>
                <a:latin typeface="Garamond" pitchFamily="18" charset="0"/>
              </a:rPr>
              <a:t>Must </a:t>
            </a:r>
            <a:r>
              <a:rPr lang="en-US" sz="2500" b="1" dirty="0">
                <a:solidFill>
                  <a:srgbClr val="00B050"/>
                </a:solidFill>
                <a:latin typeface="Garamond" pitchFamily="18" charset="0"/>
              </a:rPr>
              <a:t>complete at least 640 hours of </a:t>
            </a:r>
            <a:r>
              <a:rPr lang="en-US" sz="2500" b="1" dirty="0" smtClean="0">
                <a:solidFill>
                  <a:srgbClr val="00B050"/>
                </a:solidFill>
                <a:latin typeface="Garamond" pitchFamily="18" charset="0"/>
              </a:rPr>
              <a:t>career-related, on-the-job work </a:t>
            </a:r>
            <a:r>
              <a:rPr lang="en-US" sz="2500" b="1" dirty="0">
                <a:solidFill>
                  <a:srgbClr val="00B050"/>
                </a:solidFill>
                <a:latin typeface="Garamond" pitchFamily="18" charset="0"/>
              </a:rPr>
              <a:t>experience prior to graduation</a:t>
            </a:r>
            <a:r>
              <a:rPr lang="en-US" sz="2500" b="1" dirty="0" smtClean="0">
                <a:solidFill>
                  <a:srgbClr val="00B050"/>
                </a:solidFill>
                <a:latin typeface="Garamond" pitchFamily="18" charset="0"/>
              </a:rPr>
              <a:t>.</a:t>
            </a:r>
          </a:p>
          <a:p>
            <a:pPr>
              <a:lnSpc>
                <a:spcPct val="75000"/>
              </a:lnSpc>
            </a:pPr>
            <a:endParaRPr lang="en-US" sz="2500" b="1" dirty="0" smtClean="0">
              <a:latin typeface="Garamond" pitchFamily="18" charset="0"/>
            </a:endParaRPr>
          </a:p>
          <a:p>
            <a:pPr marL="568325" indent="-284163">
              <a:lnSpc>
                <a:spcPct val="75000"/>
              </a:lnSpc>
              <a:buFont typeface="Symbol" pitchFamily="18" charset="2"/>
              <a:buChar char="-"/>
            </a:pPr>
            <a:r>
              <a:rPr lang="en-US" sz="2500" b="1" dirty="0" smtClean="0">
                <a:solidFill>
                  <a:srgbClr val="00B0F0"/>
                </a:solidFill>
                <a:latin typeface="Garamond" pitchFamily="18" charset="0"/>
              </a:rPr>
              <a:t>The BLM may evaluate and grant credit for up to one-half (320 hours) of the 640-hour minimum related, on-the-job work experience requirement.</a:t>
            </a:r>
          </a:p>
          <a:p>
            <a:pPr marL="568325" indent="-284163">
              <a:lnSpc>
                <a:spcPct val="75000"/>
              </a:lnSpc>
              <a:buFont typeface="Symbol" pitchFamily="18" charset="2"/>
              <a:buChar char="-"/>
            </a:pPr>
            <a:endParaRPr lang="en-US" sz="2500" b="1" dirty="0" smtClean="0">
              <a:latin typeface="Garamond" pitchFamily="18" charset="0"/>
            </a:endParaRPr>
          </a:p>
          <a:p>
            <a:pPr marL="568325" indent="-284163">
              <a:lnSpc>
                <a:spcPct val="75000"/>
              </a:lnSpc>
              <a:buFont typeface="Symbol" pitchFamily="18" charset="2"/>
              <a:buChar char="-"/>
            </a:pPr>
            <a:r>
              <a:rPr lang="en-US" sz="2500" b="1" dirty="0" smtClean="0">
                <a:solidFill>
                  <a:srgbClr val="00B050"/>
                </a:solidFill>
                <a:latin typeface="Garamond" pitchFamily="18" charset="0"/>
              </a:rPr>
              <a:t>No </a:t>
            </a:r>
            <a:r>
              <a:rPr lang="en-US" sz="2500" b="1" dirty="0">
                <a:solidFill>
                  <a:srgbClr val="00B050"/>
                </a:solidFill>
                <a:latin typeface="Garamond" pitchFamily="18" charset="0"/>
              </a:rPr>
              <a:t>agency may grant credit totaling more than 320 hours of the 640-hours of the </a:t>
            </a:r>
            <a:r>
              <a:rPr lang="en-US" sz="2500" b="1" dirty="0" smtClean="0">
                <a:solidFill>
                  <a:srgbClr val="00B050"/>
                </a:solidFill>
                <a:latin typeface="Garamond" pitchFamily="18" charset="0"/>
              </a:rPr>
              <a:t>on-the-job work </a:t>
            </a:r>
            <a:r>
              <a:rPr lang="en-US" sz="2500" b="1" dirty="0">
                <a:solidFill>
                  <a:srgbClr val="00B050"/>
                </a:solidFill>
                <a:latin typeface="Garamond" pitchFamily="18" charset="0"/>
              </a:rPr>
              <a:t>experience </a:t>
            </a:r>
            <a:r>
              <a:rPr lang="en-US" sz="2500" b="1" dirty="0" smtClean="0">
                <a:solidFill>
                  <a:srgbClr val="00B050"/>
                </a:solidFill>
                <a:latin typeface="Garamond" pitchFamily="18" charset="0"/>
              </a:rPr>
              <a:t>requirement.</a:t>
            </a:r>
            <a:endParaRPr lang="en-US" sz="2500" b="1" dirty="0">
              <a:solidFill>
                <a:srgbClr val="00B050"/>
              </a:solidFill>
              <a:latin typeface="Garamond" pitchFamily="18" charset="0"/>
            </a:endParaRPr>
          </a:p>
          <a:p>
            <a:pPr marL="0" indent="0">
              <a:lnSpc>
                <a:spcPct val="75000"/>
              </a:lnSpc>
              <a:buNone/>
            </a:pPr>
            <a:endParaRPr lang="en-US" sz="2500" b="1" dirty="0" smtClean="0">
              <a:latin typeface="Garamond" pitchFamily="18" charset="0"/>
            </a:endParaRPr>
          </a:p>
          <a:p>
            <a:pPr>
              <a:lnSpc>
                <a:spcPct val="75000"/>
              </a:lnSpc>
              <a:buFont typeface="Arial" pitchFamily="34" charset="0"/>
              <a:buChar char="•"/>
            </a:pPr>
            <a:r>
              <a:rPr lang="en-US" sz="2500" b="1" dirty="0" smtClean="0">
                <a:solidFill>
                  <a:srgbClr val="00B0F0"/>
                </a:solidFill>
                <a:latin typeface="Garamond" pitchFamily="18" charset="0"/>
              </a:rPr>
              <a:t>Participants </a:t>
            </a:r>
            <a:r>
              <a:rPr lang="en-US" sz="2500" b="1" dirty="0">
                <a:solidFill>
                  <a:srgbClr val="00B0F0"/>
                </a:solidFill>
                <a:latin typeface="Garamond" pitchFamily="18" charset="0"/>
              </a:rPr>
              <a:t>of this appointment, are eligible for change in position title, series and grade </a:t>
            </a:r>
            <a:r>
              <a:rPr lang="en-US" sz="2500" b="1" dirty="0" smtClean="0">
                <a:solidFill>
                  <a:srgbClr val="00B0F0"/>
                </a:solidFill>
                <a:latin typeface="Garamond" pitchFamily="18" charset="0"/>
              </a:rPr>
              <a:t>– </a:t>
            </a:r>
            <a:r>
              <a:rPr lang="en-US" sz="2500" b="1" dirty="0">
                <a:solidFill>
                  <a:srgbClr val="00B0F0"/>
                </a:solidFill>
                <a:latin typeface="Garamond" pitchFamily="18" charset="0"/>
              </a:rPr>
              <a:t>it will </a:t>
            </a:r>
            <a:r>
              <a:rPr lang="en-US" sz="2500" b="1" i="1" u="sng" dirty="0">
                <a:solidFill>
                  <a:srgbClr val="00B0F0"/>
                </a:solidFill>
                <a:latin typeface="Garamond" pitchFamily="18" charset="0"/>
              </a:rPr>
              <a:t>not</a:t>
            </a:r>
            <a:r>
              <a:rPr lang="en-US" sz="2500" b="1" dirty="0">
                <a:solidFill>
                  <a:srgbClr val="00B0F0"/>
                </a:solidFill>
                <a:latin typeface="Garamond" pitchFamily="18" charset="0"/>
              </a:rPr>
              <a:t> require competition</a:t>
            </a:r>
            <a:r>
              <a:rPr lang="en-US" sz="2500" b="1" dirty="0" smtClean="0">
                <a:solidFill>
                  <a:srgbClr val="00B0F0"/>
                </a:solidFill>
                <a:latin typeface="Garamond" pitchFamily="18" charset="0"/>
              </a:rPr>
              <a:t>.</a:t>
            </a: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15</a:t>
            </a:fld>
            <a:endParaRPr lang="en-US"/>
          </a:p>
        </p:txBody>
      </p:sp>
    </p:spTree>
    <p:extLst>
      <p:ext uri="{BB962C8B-B14F-4D97-AF65-F5344CB8AC3E}">
        <p14:creationId xmlns:p14="http://schemas.microsoft.com/office/powerpoint/2010/main" val="901144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73596"/>
            <a:ext cx="8458200" cy="4808004"/>
          </a:xfrm>
        </p:spPr>
        <p:txBody>
          <a:bodyPr/>
          <a:lstStyle/>
          <a:p>
            <a:pPr marL="0" indent="0">
              <a:lnSpc>
                <a:spcPct val="90000"/>
              </a:lnSpc>
              <a:buNone/>
            </a:pPr>
            <a:r>
              <a:rPr lang="en-US" sz="2700" b="1" i="1" dirty="0">
                <a:solidFill>
                  <a:srgbClr val="C00000"/>
                </a:solidFill>
                <a:latin typeface="Garamond" pitchFamily="18" charset="0"/>
              </a:rPr>
              <a:t>Career </a:t>
            </a:r>
            <a:r>
              <a:rPr lang="en-US" sz="2700" b="1" i="1" dirty="0" smtClean="0">
                <a:solidFill>
                  <a:srgbClr val="C00000"/>
                </a:solidFill>
                <a:latin typeface="Garamond" pitchFamily="18" charset="0"/>
              </a:rPr>
              <a:t>Intern </a:t>
            </a:r>
            <a:r>
              <a:rPr lang="en-US" sz="2700" b="1" i="1" dirty="0">
                <a:solidFill>
                  <a:srgbClr val="C00000"/>
                </a:solidFill>
                <a:latin typeface="Garamond" pitchFamily="18" charset="0"/>
              </a:rPr>
              <a:t>(continued) . . </a:t>
            </a:r>
            <a:r>
              <a:rPr lang="en-US" sz="2700" b="1" i="1" dirty="0" smtClean="0">
                <a:solidFill>
                  <a:srgbClr val="C00000"/>
                </a:solidFill>
                <a:latin typeface="Garamond" pitchFamily="18" charset="0"/>
              </a:rPr>
              <a:t>.</a:t>
            </a:r>
            <a:endParaRPr lang="en-US" sz="2700" b="1" dirty="0">
              <a:solidFill>
                <a:srgbClr val="C00000"/>
              </a:solidFill>
              <a:latin typeface="Garamond" pitchFamily="18" charset="0"/>
            </a:endParaRPr>
          </a:p>
          <a:p>
            <a:pPr>
              <a:lnSpc>
                <a:spcPct val="90000"/>
              </a:lnSpc>
            </a:pPr>
            <a:endParaRPr lang="en-US" sz="2700" b="1" dirty="0" smtClean="0">
              <a:latin typeface="Garamond" pitchFamily="18" charset="0"/>
            </a:endParaRPr>
          </a:p>
          <a:p>
            <a:pPr>
              <a:lnSpc>
                <a:spcPct val="90000"/>
              </a:lnSpc>
            </a:pPr>
            <a:r>
              <a:rPr lang="en-US" sz="2700" b="1" dirty="0" smtClean="0">
                <a:solidFill>
                  <a:srgbClr val="00B0F0"/>
                </a:solidFill>
                <a:latin typeface="Garamond" pitchFamily="18" charset="0"/>
              </a:rPr>
              <a:t>In BLM, </a:t>
            </a:r>
            <a:r>
              <a:rPr lang="en-US" sz="2700" b="1" dirty="0">
                <a:solidFill>
                  <a:srgbClr val="00B0F0"/>
                </a:solidFill>
                <a:latin typeface="Garamond" pitchFamily="18" charset="0"/>
              </a:rPr>
              <a:t>this appointment is eligible for noncompetitive conversion to a </a:t>
            </a:r>
            <a:r>
              <a:rPr lang="en-US" sz="2700" b="1" dirty="0" smtClean="0">
                <a:solidFill>
                  <a:srgbClr val="00B0F0"/>
                </a:solidFill>
                <a:latin typeface="Garamond" pitchFamily="18" charset="0"/>
              </a:rPr>
              <a:t>term or permanent appointment </a:t>
            </a:r>
            <a:r>
              <a:rPr lang="en-US" sz="2700" b="1" dirty="0">
                <a:solidFill>
                  <a:srgbClr val="00B0F0"/>
                </a:solidFill>
                <a:latin typeface="Garamond" pitchFamily="18" charset="0"/>
              </a:rPr>
              <a:t>in the competitive service</a:t>
            </a:r>
            <a:r>
              <a:rPr lang="en-US" sz="2700" b="1" dirty="0" smtClean="0">
                <a:solidFill>
                  <a:srgbClr val="00B0F0"/>
                </a:solidFill>
                <a:latin typeface="Garamond" pitchFamily="18" charset="0"/>
              </a:rPr>
              <a:t>.</a:t>
            </a:r>
          </a:p>
          <a:p>
            <a:pPr>
              <a:lnSpc>
                <a:spcPct val="90000"/>
              </a:lnSpc>
            </a:pPr>
            <a:endParaRPr lang="en-US" sz="2700" b="1" dirty="0">
              <a:solidFill>
                <a:srgbClr val="00B050"/>
              </a:solidFill>
              <a:latin typeface="Garamond" pitchFamily="18" charset="0"/>
            </a:endParaRPr>
          </a:p>
          <a:p>
            <a:pPr>
              <a:lnSpc>
                <a:spcPct val="90000"/>
              </a:lnSpc>
            </a:pPr>
            <a:r>
              <a:rPr lang="en-US" sz="2700" b="1" dirty="0" smtClean="0">
                <a:solidFill>
                  <a:srgbClr val="00B050"/>
                </a:solidFill>
                <a:latin typeface="Garamond" pitchFamily="18" charset="0"/>
              </a:rPr>
              <a:t>The conversion must occur within 120-days following successful completion of all educational and work experience requirements.</a:t>
            </a:r>
            <a:endParaRPr lang="en-US" sz="2000" dirty="0">
              <a:solidFill>
                <a:srgbClr val="FF000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16</a:t>
            </a:fld>
            <a:endParaRPr lang="en-US"/>
          </a:p>
        </p:txBody>
      </p:sp>
    </p:spTree>
    <p:extLst>
      <p:ext uri="{BB962C8B-B14F-4D97-AF65-F5344CB8AC3E}">
        <p14:creationId xmlns:p14="http://schemas.microsoft.com/office/powerpoint/2010/main" val="546637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1196"/>
            <a:ext cx="8458200" cy="5265204"/>
          </a:xfrm>
        </p:spPr>
        <p:txBody>
          <a:bodyPr/>
          <a:lstStyle/>
          <a:p>
            <a:pPr marL="0" indent="0">
              <a:lnSpc>
                <a:spcPct val="90000"/>
              </a:lnSpc>
              <a:buNone/>
            </a:pPr>
            <a:r>
              <a:rPr lang="en-US" sz="2700" b="1" i="1" dirty="0">
                <a:solidFill>
                  <a:srgbClr val="C00000"/>
                </a:solidFill>
                <a:latin typeface="Garamond" pitchFamily="18" charset="0"/>
              </a:rPr>
              <a:t>Career </a:t>
            </a:r>
            <a:r>
              <a:rPr lang="en-US" sz="2700" b="1" i="1" dirty="0" smtClean="0">
                <a:solidFill>
                  <a:srgbClr val="C00000"/>
                </a:solidFill>
                <a:latin typeface="Garamond" pitchFamily="18" charset="0"/>
              </a:rPr>
              <a:t>Intern </a:t>
            </a:r>
            <a:r>
              <a:rPr lang="en-US" sz="2700" b="1" i="1" dirty="0">
                <a:solidFill>
                  <a:srgbClr val="C00000"/>
                </a:solidFill>
                <a:latin typeface="Garamond" pitchFamily="18" charset="0"/>
              </a:rPr>
              <a:t>(continued) . . </a:t>
            </a:r>
            <a:r>
              <a:rPr lang="en-US" sz="2700" b="1" i="1" dirty="0" smtClean="0">
                <a:solidFill>
                  <a:srgbClr val="C00000"/>
                </a:solidFill>
                <a:latin typeface="Garamond" pitchFamily="18" charset="0"/>
              </a:rPr>
              <a:t>.</a:t>
            </a:r>
            <a:endParaRPr lang="en-US" sz="2700" b="1" dirty="0">
              <a:solidFill>
                <a:srgbClr val="C00000"/>
              </a:solidFill>
              <a:latin typeface="Garamond" pitchFamily="18" charset="0"/>
            </a:endParaRPr>
          </a:p>
          <a:p>
            <a:pPr>
              <a:lnSpc>
                <a:spcPct val="90000"/>
              </a:lnSpc>
            </a:pPr>
            <a:endParaRPr lang="en-US" sz="2700" b="1" dirty="0">
              <a:latin typeface="Garamond" pitchFamily="18" charset="0"/>
            </a:endParaRPr>
          </a:p>
          <a:p>
            <a:pPr>
              <a:lnSpc>
                <a:spcPct val="90000"/>
              </a:lnSpc>
            </a:pPr>
            <a:r>
              <a:rPr lang="en-US" sz="2700" b="1" dirty="0" smtClean="0">
                <a:solidFill>
                  <a:srgbClr val="00B0F0"/>
                </a:solidFill>
                <a:latin typeface="Garamond" pitchFamily="18" charset="0"/>
              </a:rPr>
              <a:t>In </a:t>
            </a:r>
            <a:r>
              <a:rPr lang="en-US" sz="2700" b="1" dirty="0">
                <a:solidFill>
                  <a:srgbClr val="00B0F0"/>
                </a:solidFill>
                <a:latin typeface="Garamond" pitchFamily="18" charset="0"/>
              </a:rPr>
              <a:t>addition to the paid internship, depending on your BLM </a:t>
            </a:r>
            <a:r>
              <a:rPr lang="en-US" sz="2700" b="1" dirty="0" smtClean="0">
                <a:solidFill>
                  <a:srgbClr val="00B0F0"/>
                </a:solidFill>
                <a:latin typeface="Garamond" pitchFamily="18" charset="0"/>
              </a:rPr>
              <a:t>State</a:t>
            </a:r>
            <a:r>
              <a:rPr lang="en-US" sz="2700" b="1" dirty="0">
                <a:solidFill>
                  <a:srgbClr val="00B0F0"/>
                </a:solidFill>
                <a:latin typeface="Garamond" pitchFamily="18" charset="0"/>
              </a:rPr>
              <a:t>, the Career Intern may be eligible for the following kinds of  incentives:</a:t>
            </a:r>
          </a:p>
          <a:p>
            <a:pPr marL="630238" indent="-284163">
              <a:lnSpc>
                <a:spcPct val="90000"/>
              </a:lnSpc>
              <a:buFont typeface="Symbol" pitchFamily="18" charset="2"/>
              <a:buChar char="-"/>
            </a:pPr>
            <a:r>
              <a:rPr lang="en-US" sz="2700" b="1" dirty="0" smtClean="0">
                <a:solidFill>
                  <a:srgbClr val="C00000"/>
                </a:solidFill>
                <a:latin typeface="Garamond" pitchFamily="18" charset="0"/>
              </a:rPr>
              <a:t> Travel assistance </a:t>
            </a:r>
            <a:r>
              <a:rPr lang="en-US" sz="2700" b="1" dirty="0">
                <a:solidFill>
                  <a:srgbClr val="C00000"/>
                </a:solidFill>
                <a:latin typeface="Garamond" pitchFamily="18" charset="0"/>
              </a:rPr>
              <a:t>to and from the duty station</a:t>
            </a:r>
          </a:p>
          <a:p>
            <a:pPr marL="630238" indent="-284163">
              <a:lnSpc>
                <a:spcPct val="90000"/>
              </a:lnSpc>
              <a:buFont typeface="Symbol" pitchFamily="18" charset="2"/>
              <a:buChar char="-"/>
            </a:pPr>
            <a:r>
              <a:rPr lang="en-US" sz="2700" b="1" dirty="0" smtClean="0">
                <a:solidFill>
                  <a:srgbClr val="C00000"/>
                </a:solidFill>
                <a:latin typeface="Garamond" pitchFamily="18" charset="0"/>
              </a:rPr>
              <a:t> Tuition </a:t>
            </a:r>
            <a:r>
              <a:rPr lang="en-US" sz="2700" b="1" dirty="0">
                <a:solidFill>
                  <a:srgbClr val="C00000"/>
                </a:solidFill>
                <a:latin typeface="Garamond" pitchFamily="18" charset="0"/>
              </a:rPr>
              <a:t>a</a:t>
            </a:r>
            <a:r>
              <a:rPr lang="en-US" sz="2700" b="1" dirty="0" smtClean="0">
                <a:solidFill>
                  <a:srgbClr val="C00000"/>
                </a:solidFill>
                <a:latin typeface="Garamond" pitchFamily="18" charset="0"/>
              </a:rPr>
              <a:t>ssistance</a:t>
            </a:r>
            <a:endParaRPr lang="en-US" sz="2700" b="1" dirty="0">
              <a:solidFill>
                <a:srgbClr val="C00000"/>
              </a:solidFill>
              <a:latin typeface="Garamond" pitchFamily="18" charset="0"/>
            </a:endParaRPr>
          </a:p>
          <a:p>
            <a:pPr marL="630238" indent="-284163">
              <a:lnSpc>
                <a:spcPct val="90000"/>
              </a:lnSpc>
              <a:buFont typeface="Symbol" pitchFamily="18" charset="2"/>
              <a:buChar char="-"/>
            </a:pPr>
            <a:r>
              <a:rPr lang="en-US" sz="2700" b="1" dirty="0" smtClean="0">
                <a:solidFill>
                  <a:srgbClr val="C00000"/>
                </a:solidFill>
                <a:latin typeface="Garamond" pitchFamily="18" charset="0"/>
              </a:rPr>
              <a:t> Housing assistance</a:t>
            </a:r>
            <a:endParaRPr lang="en-US" sz="2700" b="1" dirty="0">
              <a:solidFill>
                <a:srgbClr val="C00000"/>
              </a:solidFill>
              <a:latin typeface="Garamond" pitchFamily="18" charset="0"/>
            </a:endParaRPr>
          </a:p>
          <a:p>
            <a:pPr>
              <a:lnSpc>
                <a:spcPct val="80000"/>
              </a:lnSpc>
            </a:pPr>
            <a:endParaRPr lang="en-US" sz="2000" dirty="0">
              <a:solidFill>
                <a:srgbClr val="FF000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17</a:t>
            </a:fld>
            <a:endParaRPr lang="en-US"/>
          </a:p>
        </p:txBody>
      </p:sp>
    </p:spTree>
    <p:extLst>
      <p:ext uri="{BB962C8B-B14F-4D97-AF65-F5344CB8AC3E}">
        <p14:creationId xmlns:p14="http://schemas.microsoft.com/office/powerpoint/2010/main" val="805803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523218131"/>
              </p:ext>
            </p:extLst>
          </p:nvPr>
        </p:nvGraphicFramePr>
        <p:xfrm>
          <a:off x="474955" y="1187467"/>
          <a:ext cx="8194089" cy="1936733"/>
        </p:xfrm>
        <a:graphic>
          <a:graphicData uri="http://schemas.openxmlformats.org/drawingml/2006/table">
            <a:tbl>
              <a:tblPr firstRow="1" firstCol="1" bandRow="1">
                <a:tableStyleId>{5C22544A-7EE6-4342-B048-85BDC9FD1C3A}</a:tableStyleId>
              </a:tblPr>
              <a:tblGrid>
                <a:gridCol w="1600200"/>
                <a:gridCol w="2514600"/>
                <a:gridCol w="4079289"/>
              </a:tblGrid>
              <a:tr h="219141">
                <a:tc>
                  <a:txBody>
                    <a:bodyPr/>
                    <a:lstStyle/>
                    <a:p>
                      <a:pPr marL="0" marR="0" algn="ctr">
                        <a:spcBef>
                          <a:spcPts val="0"/>
                        </a:spcBef>
                        <a:spcAft>
                          <a:spcPts val="0"/>
                        </a:spcAft>
                      </a:pPr>
                      <a:r>
                        <a:rPr lang="en-US" sz="1200" dirty="0" smtClean="0">
                          <a:solidFill>
                            <a:schemeClr val="tx1"/>
                          </a:solidFill>
                          <a:effectLst/>
                        </a:rPr>
                        <a:t>Intern </a:t>
                      </a:r>
                      <a:r>
                        <a:rPr lang="en-US" sz="1200" dirty="0">
                          <a:solidFill>
                            <a:schemeClr val="tx1"/>
                          </a:solidFill>
                          <a:effectLst/>
                        </a:rPr>
                        <a:t>NTE</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Conversion </a:t>
                      </a:r>
                      <a:r>
                        <a:rPr lang="en-US" sz="1200" dirty="0">
                          <a:solidFill>
                            <a:schemeClr val="tx1"/>
                          </a:solidFill>
                          <a:effectLst/>
                        </a:rPr>
                        <a:t>to </a:t>
                      </a:r>
                      <a:r>
                        <a:rPr lang="en-US" sz="1200" dirty="0" smtClean="0">
                          <a:solidFill>
                            <a:schemeClr val="tx1"/>
                          </a:solidFill>
                          <a:effectLst/>
                        </a:rPr>
                        <a:t>Career Intern</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USAJOBS Public Notice Required</a:t>
                      </a:r>
                      <a:endParaRPr lang="en-US" sz="1200" dirty="0">
                        <a:solidFill>
                          <a:schemeClr val="tx1"/>
                        </a:solidFill>
                        <a:effectLst/>
                        <a:latin typeface="Times New Roman"/>
                        <a:ea typeface="Calibri"/>
                        <a:cs typeface="Times New Roman"/>
                      </a:endParaRPr>
                    </a:p>
                  </a:txBody>
                  <a:tcPr marL="68580" marR="68580" marT="0" marB="0"/>
                </a:tc>
              </a:tr>
              <a:tr h="402746">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GS-399-5 </a:t>
                      </a:r>
                      <a:r>
                        <a:rPr lang="en-US" sz="1200" dirty="0">
                          <a:effectLst/>
                        </a:rPr>
                        <a:t>target 9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smtClean="0">
                          <a:effectLst/>
                        </a:rPr>
                        <a:t>Yes</a:t>
                      </a:r>
                      <a:r>
                        <a:rPr lang="en-US" sz="1200" dirty="0">
                          <a:effectLst/>
                        </a:rPr>
                        <a:t>.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282">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GS-599-4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282">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GS-599-4 </a:t>
                      </a:r>
                      <a:r>
                        <a:rPr lang="en-US" sz="1200" dirty="0">
                          <a:effectLst/>
                        </a:rPr>
                        <a:t>target 9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282">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GS-399-4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859642E8-930A-4578-83C1-8211268D51E8}" type="slidenum">
              <a:rPr lang="en-US" smtClean="0"/>
              <a:t>18</a:t>
            </a:fld>
            <a:endParaRPr lang="en-US"/>
          </a:p>
        </p:txBody>
      </p:sp>
      <p:sp>
        <p:nvSpPr>
          <p:cNvPr id="6" name="Rectangle 5"/>
          <p:cNvSpPr/>
          <p:nvPr/>
        </p:nvSpPr>
        <p:spPr>
          <a:xfrm>
            <a:off x="533400" y="200492"/>
            <a:ext cx="8077200" cy="646331"/>
          </a:xfrm>
          <a:prstGeom prst="rect">
            <a:avLst/>
          </a:prstGeom>
        </p:spPr>
        <p:txBody>
          <a:bodyPr wrap="square">
            <a:spAutoFit/>
          </a:bodyPr>
          <a:lstStyle/>
          <a:p>
            <a:r>
              <a:rPr lang="en-US" dirty="0">
                <a:latin typeface="Garamond" pitchFamily="18" charset="0"/>
              </a:rPr>
              <a:t>The following rules apply to any new Internship appointment, during transition and beyond.  Also, effective Jan 7, 2013, these rules will apply to newly transitioned Interns.</a:t>
            </a:r>
          </a:p>
        </p:txBody>
      </p:sp>
      <p:graphicFrame>
        <p:nvGraphicFramePr>
          <p:cNvPr id="8" name="Table 7"/>
          <p:cNvGraphicFramePr>
            <a:graphicFrameLocks noGrp="1"/>
          </p:cNvGraphicFramePr>
          <p:nvPr>
            <p:extLst>
              <p:ext uri="{D42A27DB-BD31-4B8C-83A1-F6EECF244321}">
                <p14:modId xmlns:p14="http://schemas.microsoft.com/office/powerpoint/2010/main" val="3568489457"/>
              </p:ext>
            </p:extLst>
          </p:nvPr>
        </p:nvGraphicFramePr>
        <p:xfrm>
          <a:off x="457199" y="3578740"/>
          <a:ext cx="8229601" cy="1593946"/>
        </p:xfrm>
        <a:graphic>
          <a:graphicData uri="http://schemas.openxmlformats.org/drawingml/2006/table">
            <a:tbl>
              <a:tblPr firstRow="1" firstCol="1" bandRow="1">
                <a:tableStyleId>{5C22544A-7EE6-4342-B048-85BDC9FD1C3A}</a:tableStyleId>
              </a:tblPr>
              <a:tblGrid>
                <a:gridCol w="1600201"/>
                <a:gridCol w="2514600"/>
                <a:gridCol w="4114800"/>
              </a:tblGrid>
              <a:tr h="279496">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Intern </a:t>
                      </a:r>
                      <a:r>
                        <a:rPr lang="en-US" sz="1200" dirty="0">
                          <a:solidFill>
                            <a:schemeClr val="tx1"/>
                          </a:solidFill>
                          <a:effectLst/>
                        </a:rPr>
                        <a:t>NTE</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Conversion </a:t>
                      </a:r>
                      <a:r>
                        <a:rPr lang="en-US" sz="1200" dirty="0">
                          <a:solidFill>
                            <a:schemeClr val="tx1"/>
                          </a:solidFill>
                          <a:effectLst/>
                        </a:rPr>
                        <a:t>to Intern NTE</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USAJOBS Public Notice </a:t>
                      </a:r>
                      <a:r>
                        <a:rPr lang="en-US" sz="1200" dirty="0" smtClean="0">
                          <a:solidFill>
                            <a:schemeClr val="tx1"/>
                          </a:solidFill>
                          <a:effectLst/>
                        </a:rPr>
                        <a:t>Required</a:t>
                      </a:r>
                      <a:endParaRPr lang="en-US" sz="1200" dirty="0">
                        <a:solidFill>
                          <a:schemeClr val="tx1"/>
                        </a:solidFill>
                        <a:effectLst/>
                        <a:latin typeface="Times New Roman"/>
                        <a:ea typeface="Calibri"/>
                        <a:cs typeface="Times New Roman"/>
                      </a:endParaRPr>
                    </a:p>
                  </a:txBody>
                  <a:tcPr marL="68580" marR="68580" marT="0" marB="0"/>
                </a:tc>
              </a:tr>
              <a:tr h="438150">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GS-399-5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150">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GS-599-4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150">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GS-599-5</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04558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9642E8-930A-4578-83C1-8211268D51E8}" type="slidenum">
              <a:rPr lang="en-US" smtClean="0"/>
              <a:t>19</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16133828"/>
              </p:ext>
            </p:extLst>
          </p:nvPr>
        </p:nvGraphicFramePr>
        <p:xfrm>
          <a:off x="457200" y="609600"/>
          <a:ext cx="8153400" cy="1774370"/>
        </p:xfrm>
        <a:graphic>
          <a:graphicData uri="http://schemas.openxmlformats.org/drawingml/2006/table">
            <a:tbl>
              <a:tblPr firstRow="1" firstCol="1" bandRow="1">
                <a:tableStyleId>{5C22544A-7EE6-4342-B048-85BDC9FD1C3A}</a:tableStyleId>
              </a:tblPr>
              <a:tblGrid>
                <a:gridCol w="1981200"/>
                <a:gridCol w="2743200"/>
                <a:gridCol w="3429000"/>
              </a:tblGrid>
              <a:tr h="228600">
                <a:tc>
                  <a:txBody>
                    <a:bodyPr/>
                    <a:lstStyle/>
                    <a:p>
                      <a:pPr marL="0" marR="0" algn="ctr">
                        <a:spcBef>
                          <a:spcPts val="0"/>
                        </a:spcBef>
                        <a:spcAft>
                          <a:spcPts val="0"/>
                        </a:spcAft>
                      </a:pPr>
                      <a:r>
                        <a:rPr lang="en-US" sz="1200" dirty="0" smtClean="0">
                          <a:solidFill>
                            <a:schemeClr val="tx1"/>
                          </a:solidFill>
                          <a:effectLst/>
                        </a:rPr>
                        <a:t>Career</a:t>
                      </a:r>
                      <a:r>
                        <a:rPr lang="en-US" sz="1200" dirty="0">
                          <a:solidFill>
                            <a:schemeClr val="tx1"/>
                          </a:solidFill>
                          <a:effectLst/>
                        </a:rPr>
                        <a:t> </a:t>
                      </a:r>
                      <a:r>
                        <a:rPr lang="en-US" sz="1200" dirty="0" smtClean="0">
                          <a:solidFill>
                            <a:schemeClr val="tx1"/>
                          </a:solidFill>
                          <a:effectLst/>
                        </a:rPr>
                        <a:t>Intern</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To Career Intern</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USAJOBS Public Notice </a:t>
                      </a:r>
                      <a:r>
                        <a:rPr lang="en-US" sz="1200" dirty="0" smtClean="0">
                          <a:solidFill>
                            <a:schemeClr val="tx1"/>
                          </a:solidFill>
                          <a:effectLst/>
                        </a:rPr>
                        <a:t>Required</a:t>
                      </a:r>
                      <a:endParaRPr lang="en-US" sz="1200" dirty="0">
                        <a:solidFill>
                          <a:schemeClr val="tx1"/>
                        </a:solidFill>
                        <a:effectLst/>
                        <a:latin typeface="Times New Roman"/>
                        <a:ea typeface="Calibri"/>
                        <a:cs typeface="Times New Roman"/>
                      </a:endParaRPr>
                    </a:p>
                  </a:txBody>
                  <a:tcPr marL="68580" marR="68580" marT="0" marB="0"/>
                </a:tc>
              </a:tr>
              <a:tr h="337457">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GS-399-3</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smtClean="0">
                          <a:effectLst/>
                        </a:rPr>
                        <a:t>GS-399-4</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No</a:t>
                      </a:r>
                      <a:endParaRPr lang="en-US" sz="1200" dirty="0">
                        <a:effectLst/>
                        <a:latin typeface="Times New Roman"/>
                        <a:ea typeface="Calibri"/>
                        <a:cs typeface="Times New Roman"/>
                      </a:endParaRPr>
                    </a:p>
                  </a:txBody>
                  <a:tcPr marL="68580" marR="68580" marT="0" marB="0"/>
                </a:tc>
              </a:tr>
              <a:tr h="402771">
                <a:tc>
                  <a:txBody>
                    <a:bodyPr/>
                    <a:lstStyle/>
                    <a:p>
                      <a:pPr marL="0" marR="0" algn="ctr">
                        <a:spcBef>
                          <a:spcPts val="0"/>
                        </a:spcBef>
                        <a:spcAft>
                          <a:spcPts val="0"/>
                        </a:spcAft>
                      </a:pPr>
                      <a:r>
                        <a:rPr lang="en-US" sz="1200" dirty="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GS-399-5 target 9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No</a:t>
                      </a:r>
                      <a:endParaRPr lang="en-US" sz="1200" dirty="0">
                        <a:effectLst/>
                        <a:latin typeface="Times New Roman"/>
                        <a:ea typeface="Calibri"/>
                        <a:cs typeface="Times New Roman"/>
                      </a:endParaRPr>
                    </a:p>
                  </a:txBody>
                  <a:tcPr marL="68580" marR="68580" marT="0" marB="0"/>
                </a:tc>
              </a:tr>
              <a:tr h="402771">
                <a:tc>
                  <a:txBody>
                    <a:bodyPr/>
                    <a:lstStyle/>
                    <a:p>
                      <a:pPr marL="0" marR="0" algn="ctr">
                        <a:spcBef>
                          <a:spcPts val="0"/>
                        </a:spcBef>
                        <a:spcAft>
                          <a:spcPts val="0"/>
                        </a:spcAft>
                      </a:pPr>
                      <a:r>
                        <a:rPr lang="en-US" sz="1200" dirty="0">
                          <a:solidFill>
                            <a:schemeClr val="tx1"/>
                          </a:solidFill>
                          <a:effectLst/>
                        </a:rPr>
                        <a:t>GS-399-4 </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GS-599-4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No</a:t>
                      </a:r>
                      <a:endParaRPr lang="en-US" sz="1200" dirty="0">
                        <a:effectLst/>
                        <a:latin typeface="Times New Roman"/>
                        <a:ea typeface="Calibri"/>
                        <a:cs typeface="Times New Roman"/>
                      </a:endParaRPr>
                    </a:p>
                  </a:txBody>
                  <a:tcPr marL="68580" marR="68580" marT="0" marB="0"/>
                </a:tc>
              </a:tr>
              <a:tr h="402771">
                <a:tc>
                  <a:txBody>
                    <a:bodyPr/>
                    <a:lstStyle/>
                    <a:p>
                      <a:pPr marL="0" marR="0" algn="ctr">
                        <a:spcBef>
                          <a:spcPts val="0"/>
                        </a:spcBef>
                        <a:spcAft>
                          <a:spcPts val="0"/>
                        </a:spcAft>
                      </a:pPr>
                      <a:r>
                        <a:rPr lang="en-US" sz="1200" dirty="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GS-599-4 target </a:t>
                      </a:r>
                      <a:r>
                        <a:rPr lang="en-US" sz="1200" dirty="0" smtClean="0">
                          <a:effectLst/>
                        </a:rPr>
                        <a:t>9</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No</a:t>
                      </a:r>
                      <a:endParaRPr lang="en-US"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48726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533400" y="2667000"/>
            <a:ext cx="8229600" cy="1066800"/>
          </a:xfrm>
        </p:spPr>
        <p:txBody>
          <a:bodyPr/>
          <a:lstStyle/>
          <a:p>
            <a:pPr algn="ctr" eaLnBrk="1" hangingPunct="1"/>
            <a:r>
              <a:rPr lang="en-US" dirty="0"/>
              <a:t/>
            </a:r>
            <a:br>
              <a:rPr lang="en-US" dirty="0"/>
            </a:br>
            <a:r>
              <a:rPr lang="en-US" dirty="0" smtClean="0"/>
              <a:t>I</a:t>
            </a:r>
            <a:r>
              <a:rPr lang="en-US" sz="4500" dirty="0" smtClean="0"/>
              <a:t>ntroduction </a:t>
            </a:r>
            <a:r>
              <a:rPr lang="en-US" sz="4500" dirty="0"/>
              <a:t>and Background</a:t>
            </a:r>
            <a:endParaRPr lang="en-US" sz="4500" dirty="0" smtClean="0"/>
          </a:p>
        </p:txBody>
      </p:sp>
    </p:spTree>
    <p:extLst>
      <p:ext uri="{BB962C8B-B14F-4D97-AF65-F5344CB8AC3E}">
        <p14:creationId xmlns:p14="http://schemas.microsoft.com/office/powerpoint/2010/main" val="409654808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92796652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6946"/>
            <a:ext cx="8229600" cy="4742156"/>
          </a:xfrm>
        </p:spPr>
        <p:txBody>
          <a:bodyPr/>
          <a:lstStyle/>
          <a:p>
            <a:pPr marL="457200" indent="-457200">
              <a:lnSpc>
                <a:spcPct val="90000"/>
              </a:lnSpc>
              <a:buFont typeface="+mj-lt"/>
              <a:buAutoNum type="arabicPeriod"/>
            </a:pPr>
            <a:r>
              <a:rPr lang="en-US" sz="2700" b="1" dirty="0" smtClean="0">
                <a:solidFill>
                  <a:srgbClr val="C00000"/>
                </a:solidFill>
                <a:latin typeface="Garamond" pitchFamily="18" charset="0"/>
              </a:rPr>
              <a:t>Participants </a:t>
            </a:r>
            <a:r>
              <a:rPr lang="en-US" sz="2700" b="1" dirty="0">
                <a:solidFill>
                  <a:srgbClr val="C00000"/>
                </a:solidFill>
                <a:latin typeface="Garamond" pitchFamily="18" charset="0"/>
              </a:rPr>
              <a:t>of this appointment, if a change in position title, series </a:t>
            </a:r>
            <a:r>
              <a:rPr lang="en-US" sz="2700" b="1" dirty="0" smtClean="0">
                <a:solidFill>
                  <a:srgbClr val="C00000"/>
                </a:solidFill>
                <a:latin typeface="Garamond" pitchFamily="18" charset="0"/>
              </a:rPr>
              <a:t>or grade – </a:t>
            </a:r>
            <a:r>
              <a:rPr lang="en-US" sz="2700" b="1" dirty="0">
                <a:solidFill>
                  <a:srgbClr val="C00000"/>
                </a:solidFill>
                <a:latin typeface="Garamond" pitchFamily="18" charset="0"/>
              </a:rPr>
              <a:t>it will require competition.</a:t>
            </a:r>
          </a:p>
          <a:p>
            <a:pPr marL="798513" indent="-336550">
              <a:lnSpc>
                <a:spcPct val="90000"/>
              </a:lnSpc>
              <a:buAutoNum type="alphaLcParenR"/>
            </a:pPr>
            <a:r>
              <a:rPr lang="en-US" sz="2700" dirty="0" smtClean="0">
                <a:latin typeface="Garamond" pitchFamily="18" charset="0"/>
              </a:rPr>
              <a:t>Intern NTE</a:t>
            </a:r>
          </a:p>
          <a:p>
            <a:pPr marL="798513" indent="-336550">
              <a:lnSpc>
                <a:spcPct val="90000"/>
              </a:lnSpc>
              <a:buAutoNum type="alphaLcParenR"/>
            </a:pPr>
            <a:r>
              <a:rPr lang="en-US" sz="2700" dirty="0" smtClean="0">
                <a:latin typeface="Garamond" pitchFamily="18" charset="0"/>
              </a:rPr>
              <a:t>Career Intern</a:t>
            </a:r>
            <a:endParaRPr lang="en-US" sz="2700" dirty="0">
              <a:latin typeface="Garamond" pitchFamily="18" charset="0"/>
            </a:endParaRPr>
          </a:p>
          <a:p>
            <a:pPr marL="0" indent="0">
              <a:lnSpc>
                <a:spcPct val="90000"/>
              </a:lnSpc>
              <a:buNone/>
            </a:pPr>
            <a:endParaRPr lang="en-US" sz="2700" dirty="0" smtClean="0">
              <a:latin typeface="Garamond" pitchFamily="18" charset="0"/>
            </a:endParaRPr>
          </a:p>
          <a:p>
            <a:pPr marL="457200" indent="-457200">
              <a:lnSpc>
                <a:spcPct val="90000"/>
              </a:lnSpc>
              <a:buFont typeface="+mj-lt"/>
              <a:buAutoNum type="arabicPeriod" startAt="2"/>
            </a:pPr>
            <a:r>
              <a:rPr lang="en-US" sz="2700" b="1" dirty="0" smtClean="0">
                <a:solidFill>
                  <a:srgbClr val="00B050"/>
                </a:solidFill>
                <a:latin typeface="Garamond" pitchFamily="18" charset="0"/>
              </a:rPr>
              <a:t>In </a:t>
            </a:r>
            <a:r>
              <a:rPr lang="en-US" sz="2700" b="1" dirty="0">
                <a:solidFill>
                  <a:srgbClr val="00B050"/>
                </a:solidFill>
                <a:latin typeface="Garamond" pitchFamily="18" charset="0"/>
              </a:rPr>
              <a:t>BLM, the Intern NTE appointment will </a:t>
            </a:r>
            <a:r>
              <a:rPr lang="en-US" sz="2700" b="1" i="1" u="sng" dirty="0">
                <a:solidFill>
                  <a:srgbClr val="00B050"/>
                </a:solidFill>
                <a:latin typeface="Garamond" pitchFamily="18" charset="0"/>
              </a:rPr>
              <a:t>not</a:t>
            </a:r>
            <a:r>
              <a:rPr lang="en-US" sz="2700" b="1" dirty="0">
                <a:solidFill>
                  <a:srgbClr val="00B050"/>
                </a:solidFill>
                <a:latin typeface="Garamond" pitchFamily="18" charset="0"/>
              </a:rPr>
              <a:t> lead to noncompetitive conversion to a </a:t>
            </a:r>
            <a:r>
              <a:rPr lang="en-US" sz="2700" b="1" dirty="0" smtClean="0">
                <a:solidFill>
                  <a:srgbClr val="00B050"/>
                </a:solidFill>
                <a:latin typeface="Garamond" pitchFamily="18" charset="0"/>
              </a:rPr>
              <a:t>term or permanent appointment</a:t>
            </a:r>
            <a:r>
              <a:rPr lang="en-US" sz="2700" b="1" dirty="0">
                <a:solidFill>
                  <a:srgbClr val="00B050"/>
                </a:solidFill>
                <a:latin typeface="Garamond" pitchFamily="18" charset="0"/>
              </a:rPr>
              <a:t>.</a:t>
            </a:r>
            <a:r>
              <a:rPr lang="en-US" sz="2700" b="1" dirty="0">
                <a:latin typeface="Garamond" pitchFamily="18" charset="0"/>
              </a:rPr>
              <a:t> </a:t>
            </a:r>
            <a:endParaRPr lang="en-US" sz="2700" b="1" dirty="0" smtClean="0">
              <a:latin typeface="Garamond" pitchFamily="18" charset="0"/>
            </a:endParaRPr>
          </a:p>
          <a:p>
            <a:pPr marL="801688" indent="-339725">
              <a:lnSpc>
                <a:spcPct val="90000"/>
              </a:lnSpc>
              <a:buAutoNum type="alphaLcParenR"/>
            </a:pPr>
            <a:r>
              <a:rPr lang="en-US" sz="2700" dirty="0" smtClean="0">
                <a:latin typeface="Garamond" pitchFamily="18" charset="0"/>
              </a:rPr>
              <a:t>True</a:t>
            </a:r>
          </a:p>
          <a:p>
            <a:pPr marL="801688" indent="-339725">
              <a:lnSpc>
                <a:spcPct val="90000"/>
              </a:lnSpc>
              <a:buAutoNum type="alphaLcParenR"/>
            </a:pPr>
            <a:r>
              <a:rPr lang="en-US" sz="2700" dirty="0" smtClean="0">
                <a:latin typeface="Garamond" pitchFamily="18" charset="0"/>
              </a:rPr>
              <a:t>False</a:t>
            </a:r>
            <a:endParaRPr lang="en-US" sz="27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21</a:t>
            </a:fld>
            <a:endParaRPr lang="en-US"/>
          </a:p>
        </p:txBody>
      </p:sp>
    </p:spTree>
    <p:extLst>
      <p:ext uri="{BB962C8B-B14F-4D97-AF65-F5344CB8AC3E}">
        <p14:creationId xmlns:p14="http://schemas.microsoft.com/office/powerpoint/2010/main" val="3028231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6274"/>
            <a:ext cx="8229600" cy="4643024"/>
          </a:xfrm>
        </p:spPr>
        <p:txBody>
          <a:bodyPr/>
          <a:lstStyle/>
          <a:p>
            <a:pPr marL="457200" indent="-457200">
              <a:lnSpc>
                <a:spcPct val="90000"/>
              </a:lnSpc>
              <a:buFont typeface="+mj-lt"/>
              <a:buAutoNum type="arabicPeriod" startAt="3"/>
            </a:pPr>
            <a:r>
              <a:rPr lang="en-US" sz="2700" b="1" dirty="0" smtClean="0">
                <a:solidFill>
                  <a:srgbClr val="00B0F0"/>
                </a:solidFill>
                <a:latin typeface="Garamond" pitchFamily="18" charset="0"/>
              </a:rPr>
              <a:t>The </a:t>
            </a:r>
            <a:r>
              <a:rPr lang="en-US" sz="2700" b="1" dirty="0">
                <a:solidFill>
                  <a:srgbClr val="00B0F0"/>
                </a:solidFill>
                <a:latin typeface="Garamond" pitchFamily="18" charset="0"/>
              </a:rPr>
              <a:t>Intern NTE </a:t>
            </a:r>
            <a:r>
              <a:rPr lang="en-US" sz="2700" b="1" dirty="0" smtClean="0">
                <a:solidFill>
                  <a:srgbClr val="00B0F0"/>
                </a:solidFill>
                <a:latin typeface="Garamond" pitchFamily="18" charset="0"/>
              </a:rPr>
              <a:t>cannot </a:t>
            </a:r>
            <a:r>
              <a:rPr lang="en-US" sz="2700" b="1" dirty="0">
                <a:solidFill>
                  <a:srgbClr val="00B0F0"/>
                </a:solidFill>
                <a:latin typeface="Garamond" pitchFamily="18" charset="0"/>
              </a:rPr>
              <a:t>be converted to a Career Intern   appointment without competition.</a:t>
            </a:r>
          </a:p>
          <a:p>
            <a:pPr marL="917575" indent="-349250">
              <a:lnSpc>
                <a:spcPct val="90000"/>
              </a:lnSpc>
              <a:buAutoNum type="alphaLcParenR"/>
            </a:pPr>
            <a:r>
              <a:rPr lang="en-US" sz="2700" dirty="0" smtClean="0">
                <a:latin typeface="Garamond" pitchFamily="18" charset="0"/>
              </a:rPr>
              <a:t>True</a:t>
            </a:r>
          </a:p>
          <a:p>
            <a:pPr marL="917575" indent="-349250">
              <a:lnSpc>
                <a:spcPct val="90000"/>
              </a:lnSpc>
              <a:buAutoNum type="alphaLcParenR"/>
            </a:pPr>
            <a:r>
              <a:rPr lang="en-US" sz="2700" dirty="0" smtClean="0">
                <a:latin typeface="Garamond" pitchFamily="18" charset="0"/>
              </a:rPr>
              <a:t>False</a:t>
            </a:r>
          </a:p>
          <a:p>
            <a:pPr>
              <a:lnSpc>
                <a:spcPct val="90000"/>
              </a:lnSpc>
            </a:pPr>
            <a:endParaRPr lang="en-US" sz="2700" b="1" dirty="0" smtClean="0">
              <a:latin typeface="Garamond" pitchFamily="18" charset="0"/>
            </a:endParaRPr>
          </a:p>
          <a:p>
            <a:pPr marL="457200" indent="-457200">
              <a:lnSpc>
                <a:spcPct val="90000"/>
              </a:lnSpc>
              <a:buFont typeface="+mj-lt"/>
              <a:buAutoNum type="arabicPeriod" startAt="4"/>
            </a:pPr>
            <a:r>
              <a:rPr lang="en-US" sz="2700" b="1" dirty="0" smtClean="0">
                <a:solidFill>
                  <a:srgbClr val="C00000"/>
                </a:solidFill>
                <a:latin typeface="Garamond" pitchFamily="18" charset="0"/>
              </a:rPr>
              <a:t>To which Intern appointment type must the academic </a:t>
            </a:r>
            <a:r>
              <a:rPr lang="en-US" sz="2700" b="1" dirty="0">
                <a:solidFill>
                  <a:srgbClr val="C00000"/>
                </a:solidFill>
                <a:latin typeface="Garamond" pitchFamily="18" charset="0"/>
              </a:rPr>
              <a:t>curriculum and career goals </a:t>
            </a:r>
            <a:r>
              <a:rPr lang="en-US" sz="2700" b="1" dirty="0" smtClean="0">
                <a:solidFill>
                  <a:srgbClr val="C00000"/>
                </a:solidFill>
                <a:latin typeface="Garamond" pitchFamily="18" charset="0"/>
              </a:rPr>
              <a:t>be </a:t>
            </a:r>
            <a:r>
              <a:rPr lang="en-US" sz="2700" b="1" dirty="0">
                <a:solidFill>
                  <a:srgbClr val="C00000"/>
                </a:solidFill>
                <a:latin typeface="Garamond" pitchFamily="18" charset="0"/>
              </a:rPr>
              <a:t>directly related to the agency duties and career </a:t>
            </a:r>
            <a:r>
              <a:rPr lang="en-US" sz="2700" b="1" dirty="0" smtClean="0">
                <a:solidFill>
                  <a:srgbClr val="C00000"/>
                </a:solidFill>
                <a:latin typeface="Garamond" pitchFamily="18" charset="0"/>
              </a:rPr>
              <a:t>path?</a:t>
            </a:r>
            <a:endParaRPr lang="en-US" sz="2700" b="1" dirty="0">
              <a:solidFill>
                <a:srgbClr val="C00000"/>
              </a:solidFill>
              <a:latin typeface="Garamond" pitchFamily="18" charset="0"/>
            </a:endParaRPr>
          </a:p>
          <a:p>
            <a:pPr marL="917575" indent="-349250">
              <a:lnSpc>
                <a:spcPct val="90000"/>
              </a:lnSpc>
              <a:buAutoNum type="alphaLcParenR"/>
            </a:pPr>
            <a:r>
              <a:rPr lang="en-US" sz="2700" dirty="0" smtClean="0">
                <a:latin typeface="Garamond" pitchFamily="18" charset="0"/>
              </a:rPr>
              <a:t>Intern NTE</a:t>
            </a:r>
          </a:p>
          <a:p>
            <a:pPr marL="917575" indent="-349250">
              <a:lnSpc>
                <a:spcPct val="90000"/>
              </a:lnSpc>
              <a:buAutoNum type="alphaLcParenR"/>
            </a:pPr>
            <a:r>
              <a:rPr lang="en-US" sz="2700" dirty="0" smtClean="0">
                <a:latin typeface="Garamond" pitchFamily="18" charset="0"/>
              </a:rPr>
              <a:t>Career Intern</a:t>
            </a:r>
            <a:endParaRPr lang="en-US" sz="2700" dirty="0"/>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22</a:t>
            </a:fld>
            <a:endParaRPr lang="en-US"/>
          </a:p>
        </p:txBody>
      </p:sp>
    </p:spTree>
    <p:extLst>
      <p:ext uri="{BB962C8B-B14F-4D97-AF65-F5344CB8AC3E}">
        <p14:creationId xmlns:p14="http://schemas.microsoft.com/office/powerpoint/2010/main" val="3309852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Recent Graduates Program</a:t>
            </a:r>
          </a:p>
        </p:txBody>
      </p:sp>
    </p:spTree>
    <p:extLst>
      <p:ext uri="{BB962C8B-B14F-4D97-AF65-F5344CB8AC3E}">
        <p14:creationId xmlns:p14="http://schemas.microsoft.com/office/powerpoint/2010/main" val="3513041383"/>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4294967295"/>
          </p:nvPr>
        </p:nvSpPr>
        <p:spPr>
          <a:xfrm>
            <a:off x="1866900" y="198264"/>
            <a:ext cx="7048500" cy="5413902"/>
          </a:xfrm>
        </p:spPr>
        <p:txBody>
          <a:bodyPr/>
          <a:lstStyle/>
          <a:p>
            <a:pPr>
              <a:lnSpc>
                <a:spcPct val="80000"/>
              </a:lnSpc>
            </a:pPr>
            <a:r>
              <a:rPr lang="en-US" sz="2400" b="1" dirty="0">
                <a:solidFill>
                  <a:srgbClr val="C00000"/>
                </a:solidFill>
                <a:latin typeface="Garamond" pitchFamily="18" charset="0"/>
              </a:rPr>
              <a:t>The Recent Graduates (RG) Program is a new program </a:t>
            </a:r>
            <a:r>
              <a:rPr lang="en-US" sz="2400" b="1" dirty="0" smtClean="0">
                <a:solidFill>
                  <a:srgbClr val="C00000"/>
                </a:solidFill>
                <a:latin typeface="Garamond" pitchFamily="18" charset="0"/>
              </a:rPr>
              <a:t> </a:t>
            </a:r>
            <a:r>
              <a:rPr lang="en-US" sz="2400" b="1" dirty="0">
                <a:solidFill>
                  <a:srgbClr val="C00000"/>
                </a:solidFill>
                <a:latin typeface="Garamond" pitchFamily="18" charset="0"/>
              </a:rPr>
              <a:t>similar in nature to the Federal Career Internship Program (FCIP</a:t>
            </a:r>
            <a:r>
              <a:rPr lang="en-US" sz="2400" b="1" dirty="0" smtClean="0">
                <a:solidFill>
                  <a:srgbClr val="C00000"/>
                </a:solidFill>
                <a:latin typeface="Garamond" pitchFamily="18" charset="0"/>
              </a:rPr>
              <a:t>).</a:t>
            </a:r>
          </a:p>
          <a:p>
            <a:pPr>
              <a:lnSpc>
                <a:spcPct val="80000"/>
              </a:lnSpc>
            </a:pPr>
            <a:endParaRPr lang="en-US" sz="2400" b="1" dirty="0" smtClean="0">
              <a:latin typeface="Garamond" pitchFamily="18" charset="0"/>
            </a:endParaRPr>
          </a:p>
          <a:p>
            <a:pPr>
              <a:lnSpc>
                <a:spcPct val="80000"/>
              </a:lnSpc>
            </a:pPr>
            <a:r>
              <a:rPr lang="en-US" sz="2400" b="1" dirty="0" smtClean="0">
                <a:solidFill>
                  <a:srgbClr val="0070C0"/>
                </a:solidFill>
                <a:latin typeface="Garamond" pitchFamily="18" charset="0"/>
              </a:rPr>
              <a:t>The </a:t>
            </a:r>
            <a:r>
              <a:rPr lang="en-US" sz="2400" b="1" dirty="0">
                <a:solidFill>
                  <a:srgbClr val="0070C0"/>
                </a:solidFill>
                <a:latin typeface="Garamond" pitchFamily="18" charset="0"/>
              </a:rPr>
              <a:t>RG Program provides an entry-level developmental experience designed to lead to a civil service career in the Federal Government after successfully completing an intense 1-year agency outlined training </a:t>
            </a:r>
            <a:r>
              <a:rPr lang="en-US" sz="2400" b="1" dirty="0" smtClean="0">
                <a:solidFill>
                  <a:srgbClr val="0070C0"/>
                </a:solidFill>
                <a:latin typeface="Garamond" pitchFamily="18" charset="0"/>
              </a:rPr>
              <a:t>program.</a:t>
            </a:r>
          </a:p>
          <a:p>
            <a:pPr>
              <a:lnSpc>
                <a:spcPct val="80000"/>
              </a:lnSpc>
            </a:pPr>
            <a:endParaRPr lang="en-US" sz="2400" b="1" dirty="0" smtClean="0">
              <a:latin typeface="Garamond" pitchFamily="18" charset="0"/>
            </a:endParaRPr>
          </a:p>
          <a:p>
            <a:pPr>
              <a:lnSpc>
                <a:spcPct val="80000"/>
              </a:lnSpc>
            </a:pPr>
            <a:r>
              <a:rPr lang="en-US" sz="2400" b="1" dirty="0" smtClean="0">
                <a:solidFill>
                  <a:srgbClr val="C00000"/>
                </a:solidFill>
                <a:latin typeface="Garamond" pitchFamily="18" charset="0"/>
              </a:rPr>
              <a:t>The </a:t>
            </a:r>
            <a:r>
              <a:rPr lang="en-US" sz="2400" b="1" dirty="0">
                <a:solidFill>
                  <a:srgbClr val="C00000"/>
                </a:solidFill>
                <a:latin typeface="Garamond" pitchFamily="18" charset="0"/>
              </a:rPr>
              <a:t>RG Program targets individuals who have completed a qualifying associates, bachelors, masters, professional, doctorate, vocational or technical degree or certificate and recently graduated from a qualifying educational institution within the preceding 2-years or other applicable </a:t>
            </a:r>
            <a:r>
              <a:rPr lang="en-US" sz="2400" b="1" dirty="0" smtClean="0">
                <a:solidFill>
                  <a:srgbClr val="C00000"/>
                </a:solidFill>
                <a:latin typeface="Garamond" pitchFamily="18" charset="0"/>
              </a:rPr>
              <a:t>period</a:t>
            </a:r>
            <a:r>
              <a:rPr lang="en-US" sz="2500" b="1" dirty="0" smtClean="0">
                <a:solidFill>
                  <a:srgbClr val="C00000"/>
                </a:solidFill>
                <a:latin typeface="Garamond" pitchFamily="18" charset="0"/>
              </a:rPr>
              <a:t>.</a:t>
            </a:r>
            <a:endParaRPr lang="en-US" sz="1000" dirty="0">
              <a:solidFill>
                <a:srgbClr val="C00000"/>
              </a:solidFill>
              <a:latin typeface="Garamond" pitchFamily="18" charset="0"/>
            </a:endParaRPr>
          </a:p>
        </p:txBody>
      </p:sp>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184680" y="381000"/>
            <a:ext cx="1351645" cy="2199881"/>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43734" y="2667000"/>
            <a:ext cx="1651856" cy="2690148"/>
          </a:xfrm>
          <a:prstGeom prst="rect">
            <a:avLst/>
          </a:prstGeom>
          <a:ln>
            <a:noFill/>
          </a:ln>
          <a:effectLst>
            <a:softEdge rad="112500"/>
          </a:effectLst>
        </p:spPr>
      </p:pic>
      <p:sp>
        <p:nvSpPr>
          <p:cNvPr id="27656" name="Line 14"/>
          <p:cNvSpPr>
            <a:spLocks noChangeShapeType="1"/>
          </p:cNvSpPr>
          <p:nvPr/>
        </p:nvSpPr>
        <p:spPr bwMode="auto">
          <a:xfrm>
            <a:off x="1740020"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24</a:t>
            </a:fld>
            <a:endParaRPr lang="en-US"/>
          </a:p>
        </p:txBody>
      </p:sp>
    </p:spTree>
    <p:extLst>
      <p:ext uri="{BB962C8B-B14F-4D97-AF65-F5344CB8AC3E}">
        <p14:creationId xmlns:p14="http://schemas.microsoft.com/office/powerpoint/2010/main" val="2501483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4294967295"/>
          </p:nvPr>
        </p:nvSpPr>
        <p:spPr>
          <a:xfrm>
            <a:off x="1802166" y="316948"/>
            <a:ext cx="7283390" cy="5102346"/>
          </a:xfrm>
        </p:spPr>
        <p:txBody>
          <a:bodyPr/>
          <a:lstStyle/>
          <a:p>
            <a:pPr eaLnBrk="1" hangingPunct="1">
              <a:lnSpc>
                <a:spcPct val="85000"/>
              </a:lnSpc>
            </a:pPr>
            <a:r>
              <a:rPr lang="en-US" sz="2500" b="1" dirty="0" smtClean="0">
                <a:solidFill>
                  <a:srgbClr val="0070C0"/>
                </a:solidFill>
                <a:latin typeface="Garamond" pitchFamily="18" charset="0"/>
                <a:cs typeface="Arial" charset="0"/>
              </a:rPr>
              <a:t>Recent graduates </a:t>
            </a:r>
            <a:r>
              <a:rPr lang="en-US" sz="2500" b="1" dirty="0">
                <a:solidFill>
                  <a:srgbClr val="0070C0"/>
                </a:solidFill>
                <a:latin typeface="Garamond" pitchFamily="18" charset="0"/>
                <a:cs typeface="Arial" charset="0"/>
              </a:rPr>
              <a:t>that graduated between December 27, 2010 to July 10, 2012, are eligible to apply </a:t>
            </a:r>
            <a:r>
              <a:rPr lang="en-US" sz="2500" b="1" dirty="0" smtClean="0">
                <a:solidFill>
                  <a:srgbClr val="0070C0"/>
                </a:solidFill>
                <a:latin typeface="Garamond" pitchFamily="18" charset="0"/>
                <a:cs typeface="Arial" charset="0"/>
              </a:rPr>
              <a:t>up to 2-years </a:t>
            </a:r>
            <a:r>
              <a:rPr lang="en-US" sz="2500" b="1" dirty="0">
                <a:solidFill>
                  <a:srgbClr val="0070C0"/>
                </a:solidFill>
                <a:latin typeface="Garamond" pitchFamily="18" charset="0"/>
                <a:cs typeface="Arial" charset="0"/>
              </a:rPr>
              <a:t>from the July 10, 2012 Pathways Programs implementation date</a:t>
            </a:r>
            <a:r>
              <a:rPr lang="en-US" sz="2500" b="1" dirty="0" smtClean="0">
                <a:solidFill>
                  <a:srgbClr val="0070C0"/>
                </a:solidFill>
                <a:latin typeface="Garamond" pitchFamily="18" charset="0"/>
                <a:cs typeface="Arial" charset="0"/>
              </a:rPr>
              <a:t>.</a:t>
            </a:r>
          </a:p>
          <a:p>
            <a:pPr eaLnBrk="1" hangingPunct="1">
              <a:lnSpc>
                <a:spcPct val="85000"/>
              </a:lnSpc>
            </a:pPr>
            <a:endParaRPr lang="en-US" sz="2500" b="1" dirty="0" smtClean="0">
              <a:latin typeface="Garamond" pitchFamily="18" charset="0"/>
              <a:cs typeface="Arial" charset="0"/>
            </a:endParaRPr>
          </a:p>
          <a:p>
            <a:pPr eaLnBrk="1" hangingPunct="1">
              <a:lnSpc>
                <a:spcPct val="85000"/>
              </a:lnSpc>
            </a:pPr>
            <a:r>
              <a:rPr lang="en-US" sz="2500" b="1" dirty="0">
                <a:solidFill>
                  <a:srgbClr val="C00000"/>
                </a:solidFill>
                <a:latin typeface="Garamond" pitchFamily="18" charset="0"/>
                <a:cs typeface="Arial" charset="0"/>
              </a:rPr>
              <a:t>Must meet the basic eligibility and minimum qualification </a:t>
            </a:r>
            <a:r>
              <a:rPr lang="en-US" sz="2500" b="1" dirty="0" smtClean="0">
                <a:solidFill>
                  <a:srgbClr val="C00000"/>
                </a:solidFill>
                <a:latin typeface="Garamond" pitchFamily="18" charset="0"/>
                <a:cs typeface="Arial" charset="0"/>
              </a:rPr>
              <a:t>requirements for an occupational series as </a:t>
            </a:r>
            <a:r>
              <a:rPr lang="en-US" sz="2500" b="1" dirty="0">
                <a:solidFill>
                  <a:srgbClr val="C00000"/>
                </a:solidFill>
                <a:latin typeface="Garamond" pitchFamily="18" charset="0"/>
                <a:cs typeface="Arial" charset="0"/>
              </a:rPr>
              <a:t>outlined in the </a:t>
            </a:r>
            <a:r>
              <a:rPr lang="en-US" sz="2500" b="1" dirty="0" smtClean="0">
                <a:solidFill>
                  <a:srgbClr val="C00000"/>
                </a:solidFill>
                <a:latin typeface="Garamond" pitchFamily="18" charset="0"/>
                <a:cs typeface="Arial" charset="0"/>
              </a:rPr>
              <a:t>OPM </a:t>
            </a:r>
            <a:r>
              <a:rPr lang="en-US" sz="2500" b="1" dirty="0">
                <a:solidFill>
                  <a:srgbClr val="C00000"/>
                </a:solidFill>
                <a:latin typeface="Garamond" pitchFamily="18" charset="0"/>
                <a:cs typeface="Arial" charset="0"/>
              </a:rPr>
              <a:t>Qualification Standards</a:t>
            </a:r>
            <a:r>
              <a:rPr lang="en-US" sz="2500" b="1" dirty="0" smtClean="0">
                <a:solidFill>
                  <a:srgbClr val="C00000"/>
                </a:solidFill>
                <a:latin typeface="Garamond" pitchFamily="18" charset="0"/>
                <a:cs typeface="Arial" charset="0"/>
              </a:rPr>
              <a:t>.</a:t>
            </a:r>
          </a:p>
          <a:p>
            <a:pPr marL="0" indent="0" eaLnBrk="1" hangingPunct="1">
              <a:lnSpc>
                <a:spcPct val="85000"/>
              </a:lnSpc>
              <a:buNone/>
            </a:pPr>
            <a:endParaRPr lang="en-US" sz="2500" b="1" dirty="0">
              <a:latin typeface="Garamond" pitchFamily="18" charset="0"/>
            </a:endParaRPr>
          </a:p>
          <a:p>
            <a:pPr marL="0" indent="0" eaLnBrk="1" hangingPunct="1">
              <a:lnSpc>
                <a:spcPct val="85000"/>
              </a:lnSpc>
              <a:buNone/>
            </a:pPr>
            <a:r>
              <a:rPr lang="en-US" sz="2500" b="1" dirty="0" smtClean="0">
                <a:solidFill>
                  <a:srgbClr val="0070C0"/>
                </a:solidFill>
                <a:latin typeface="Garamond" pitchFamily="18" charset="0"/>
              </a:rPr>
              <a:t>The </a:t>
            </a:r>
            <a:r>
              <a:rPr lang="en-US" sz="2500" b="1" dirty="0">
                <a:solidFill>
                  <a:srgbClr val="0070C0"/>
                </a:solidFill>
                <a:latin typeface="Garamond" pitchFamily="18" charset="0"/>
              </a:rPr>
              <a:t>following applies to the initial appointment of a RG . .</a:t>
            </a:r>
            <a:r>
              <a:rPr lang="en-US" sz="2500" b="1" dirty="0">
                <a:latin typeface="Garamond" pitchFamily="18" charset="0"/>
              </a:rPr>
              <a:t> </a:t>
            </a:r>
          </a:p>
          <a:p>
            <a:pPr marL="342900" indent="-342900" eaLnBrk="1" hangingPunct="1">
              <a:lnSpc>
                <a:spcPct val="85000"/>
              </a:lnSpc>
              <a:buFont typeface="Arial" pitchFamily="34" charset="0"/>
              <a:buChar char="•"/>
            </a:pPr>
            <a:r>
              <a:rPr lang="en-US" sz="2500" b="1" dirty="0">
                <a:solidFill>
                  <a:srgbClr val="C00000"/>
                </a:solidFill>
                <a:latin typeface="Garamond" pitchFamily="18" charset="0"/>
              </a:rPr>
              <a:t>Appoint to any position for which qualified up to the GS-09 or equivalent.</a:t>
            </a:r>
          </a:p>
          <a:p>
            <a:pPr marL="342900" indent="-342900" eaLnBrk="1" hangingPunct="1">
              <a:buFont typeface="Arial" pitchFamily="34" charset="0"/>
              <a:buChar char="•"/>
            </a:pPr>
            <a:endParaRPr lang="en-US" sz="2200" dirty="0">
              <a:latin typeface="Garamond" pitchFamily="18" charset="0"/>
            </a:endParaRPr>
          </a:p>
        </p:txBody>
      </p:sp>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93956" y="304800"/>
            <a:ext cx="1351645" cy="2199881"/>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40688" y="2895600"/>
            <a:ext cx="1511487" cy="2461548"/>
          </a:xfrm>
          <a:prstGeom prst="rect">
            <a:avLst/>
          </a:prstGeom>
          <a:ln>
            <a:noFill/>
          </a:ln>
          <a:effectLst>
            <a:softEdge rad="112500"/>
          </a:effectLst>
        </p:spPr>
      </p:pic>
      <p:sp>
        <p:nvSpPr>
          <p:cNvPr id="27656" name="Line 14"/>
          <p:cNvSpPr>
            <a:spLocks noChangeShapeType="1"/>
          </p:cNvSpPr>
          <p:nvPr/>
        </p:nvSpPr>
        <p:spPr bwMode="auto">
          <a:xfrm>
            <a:off x="1743722"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25</a:t>
            </a:fld>
            <a:endParaRPr lang="en-US"/>
          </a:p>
        </p:txBody>
      </p:sp>
    </p:spTree>
    <p:extLst>
      <p:ext uri="{BB962C8B-B14F-4D97-AF65-F5344CB8AC3E}">
        <p14:creationId xmlns:p14="http://schemas.microsoft.com/office/powerpoint/2010/main" val="2469377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179034" y="368420"/>
            <a:ext cx="1351645" cy="2199881"/>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88124" y="2971800"/>
            <a:ext cx="1500584" cy="2443792"/>
          </a:xfrm>
          <a:prstGeom prst="rect">
            <a:avLst/>
          </a:prstGeom>
          <a:ln>
            <a:noFill/>
          </a:ln>
          <a:effectLst>
            <a:softEdge rad="112500"/>
          </a:effectLst>
        </p:spPr>
      </p:pic>
      <p:sp>
        <p:nvSpPr>
          <p:cNvPr id="27656" name="Line 14"/>
          <p:cNvSpPr>
            <a:spLocks noChangeShapeType="1"/>
          </p:cNvSpPr>
          <p:nvPr/>
        </p:nvSpPr>
        <p:spPr bwMode="auto">
          <a:xfrm>
            <a:off x="1743722"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26</a:t>
            </a:fld>
            <a:endParaRPr lang="en-US"/>
          </a:p>
        </p:txBody>
      </p:sp>
      <p:sp>
        <p:nvSpPr>
          <p:cNvPr id="9" name="Rectangle 8"/>
          <p:cNvSpPr/>
          <p:nvPr/>
        </p:nvSpPr>
        <p:spPr>
          <a:xfrm>
            <a:off x="1814746" y="220764"/>
            <a:ext cx="7284864" cy="5286062"/>
          </a:xfrm>
          <a:prstGeom prst="rect">
            <a:avLst/>
          </a:prstGeom>
        </p:spPr>
        <p:txBody>
          <a:bodyPr wrap="square">
            <a:spAutoFit/>
          </a:bodyPr>
          <a:lstStyle/>
          <a:p>
            <a:pPr marL="342900" indent="-342900">
              <a:lnSpc>
                <a:spcPct val="90000"/>
              </a:lnSpc>
              <a:buFont typeface="Arial" pitchFamily="34" charset="0"/>
              <a:buChar char="•"/>
            </a:pPr>
            <a:r>
              <a:rPr lang="en-US" sz="2500" b="1" dirty="0" smtClean="0">
                <a:solidFill>
                  <a:srgbClr val="0070C0"/>
                </a:solidFill>
                <a:latin typeface="Garamond" pitchFamily="18" charset="0"/>
              </a:rPr>
              <a:t>Appointment to positions for science, technology, engineering or mathematics (STEM) occupations may be made at the GS-11 grade level, if the candidate possesses a Ph.D. or equivalent degree directly related to the STEM position.</a:t>
            </a:r>
          </a:p>
          <a:p>
            <a:pPr marL="342900" indent="-342900">
              <a:lnSpc>
                <a:spcPct val="90000"/>
              </a:lnSpc>
              <a:buFont typeface="Arial" pitchFamily="34" charset="0"/>
              <a:buChar char="•"/>
            </a:pPr>
            <a:endParaRPr lang="en-US" sz="2500" b="1" dirty="0">
              <a:solidFill>
                <a:srgbClr val="0070C0"/>
              </a:solidFill>
              <a:latin typeface="Garamond" pitchFamily="18" charset="0"/>
            </a:endParaRPr>
          </a:p>
          <a:p>
            <a:pPr marL="342900" indent="-342900">
              <a:lnSpc>
                <a:spcPct val="90000"/>
              </a:lnSpc>
              <a:buFont typeface="Arial" pitchFamily="34" charset="0"/>
              <a:buChar char="•"/>
            </a:pPr>
            <a:r>
              <a:rPr lang="en-US" sz="2500" b="1" dirty="0" smtClean="0">
                <a:solidFill>
                  <a:srgbClr val="C00000"/>
                </a:solidFill>
                <a:latin typeface="Garamond" pitchFamily="18" charset="0"/>
              </a:rPr>
              <a:t>All </a:t>
            </a:r>
            <a:r>
              <a:rPr lang="en-US" sz="2500" b="1" dirty="0">
                <a:solidFill>
                  <a:srgbClr val="C00000"/>
                </a:solidFill>
                <a:latin typeface="Garamond" pitchFamily="18" charset="0"/>
              </a:rPr>
              <a:t>participants of the RG Program must complete 40 hours of formal </a:t>
            </a:r>
            <a:r>
              <a:rPr lang="en-US" sz="2500" b="1" dirty="0" smtClean="0">
                <a:solidFill>
                  <a:srgbClr val="C00000"/>
                </a:solidFill>
                <a:latin typeface="Garamond" pitchFamily="18" charset="0"/>
              </a:rPr>
              <a:t>training.</a:t>
            </a:r>
          </a:p>
          <a:p>
            <a:pPr marL="342900" indent="-342900">
              <a:lnSpc>
                <a:spcPct val="90000"/>
              </a:lnSpc>
              <a:buFont typeface="Arial" pitchFamily="34" charset="0"/>
              <a:buChar char="•"/>
            </a:pPr>
            <a:endParaRPr lang="en-US" sz="2500" b="1" dirty="0">
              <a:latin typeface="Garamond" pitchFamily="18" charset="0"/>
            </a:endParaRPr>
          </a:p>
          <a:p>
            <a:pPr marL="342900" indent="-342900">
              <a:lnSpc>
                <a:spcPct val="90000"/>
              </a:lnSpc>
              <a:buFont typeface="Arial" pitchFamily="34" charset="0"/>
              <a:buChar char="•"/>
            </a:pPr>
            <a:r>
              <a:rPr lang="en-US" sz="2500" b="1" dirty="0" smtClean="0">
                <a:solidFill>
                  <a:srgbClr val="0070C0"/>
                </a:solidFill>
                <a:latin typeface="Garamond" pitchFamily="18" charset="0"/>
              </a:rPr>
              <a:t>Written </a:t>
            </a:r>
            <a:r>
              <a:rPr lang="en-US" sz="2500" b="1" dirty="0">
                <a:solidFill>
                  <a:srgbClr val="0070C0"/>
                </a:solidFill>
                <a:latin typeface="Garamond" pitchFamily="18" charset="0"/>
              </a:rPr>
              <a:t>participant agreement is required that outlines the RG and agency expectations, roles and responsibilities</a:t>
            </a:r>
            <a:r>
              <a:rPr lang="en-US" sz="2500" b="1" dirty="0" smtClean="0">
                <a:solidFill>
                  <a:srgbClr val="0070C0"/>
                </a:solidFill>
                <a:latin typeface="Garamond" pitchFamily="18" charset="0"/>
              </a:rPr>
              <a:t>.</a:t>
            </a:r>
          </a:p>
          <a:p>
            <a:pPr marL="342900" indent="-342900">
              <a:lnSpc>
                <a:spcPct val="90000"/>
              </a:lnSpc>
              <a:buFont typeface="Arial" pitchFamily="34" charset="0"/>
              <a:buChar char="•"/>
            </a:pPr>
            <a:endParaRPr lang="en-US" sz="2500" b="1" dirty="0" smtClean="0">
              <a:solidFill>
                <a:srgbClr val="0070C0"/>
              </a:solidFill>
              <a:latin typeface="Garamond" pitchFamily="18" charset="0"/>
            </a:endParaRPr>
          </a:p>
          <a:p>
            <a:pPr marL="342900" indent="-342900">
              <a:lnSpc>
                <a:spcPct val="90000"/>
              </a:lnSpc>
              <a:buFont typeface="Arial" pitchFamily="34" charset="0"/>
              <a:buChar char="•"/>
            </a:pPr>
            <a:r>
              <a:rPr lang="en-US" sz="2500" b="1" dirty="0">
                <a:solidFill>
                  <a:srgbClr val="C00000"/>
                </a:solidFill>
                <a:latin typeface="Garamond" pitchFamily="18" charset="0"/>
              </a:rPr>
              <a:t>Employee Performance Appraisal Plan developed within 30-days of appointment</a:t>
            </a:r>
            <a:r>
              <a:rPr lang="en-US" sz="2500" b="1" dirty="0" smtClean="0">
                <a:solidFill>
                  <a:srgbClr val="C00000"/>
                </a:solidFill>
                <a:latin typeface="Garamond" pitchFamily="18" charset="0"/>
              </a:rPr>
              <a:t>.</a:t>
            </a:r>
            <a:endParaRPr lang="en-US" sz="2500" b="1" dirty="0" smtClean="0">
              <a:latin typeface="Garamond" pitchFamily="18" charset="0"/>
            </a:endParaRPr>
          </a:p>
        </p:txBody>
      </p:sp>
    </p:spTree>
    <p:extLst>
      <p:ext uri="{BB962C8B-B14F-4D97-AF65-F5344CB8AC3E}">
        <p14:creationId xmlns:p14="http://schemas.microsoft.com/office/powerpoint/2010/main" val="45947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4294967295"/>
          </p:nvPr>
        </p:nvSpPr>
        <p:spPr>
          <a:xfrm>
            <a:off x="1828800" y="304800"/>
            <a:ext cx="7239000" cy="4648199"/>
          </a:xfrm>
        </p:spPr>
        <p:txBody>
          <a:bodyPr/>
          <a:lstStyle/>
          <a:p>
            <a:pPr eaLnBrk="1" hangingPunct="1">
              <a:lnSpc>
                <a:spcPct val="80000"/>
              </a:lnSpc>
            </a:pPr>
            <a:r>
              <a:rPr lang="en-US" sz="2500" b="1" dirty="0" smtClean="0">
                <a:solidFill>
                  <a:srgbClr val="0070C0"/>
                </a:solidFill>
                <a:latin typeface="Garamond" pitchFamily="18" charset="0"/>
              </a:rPr>
              <a:t>Must </a:t>
            </a:r>
            <a:r>
              <a:rPr lang="en-US" sz="2500" b="1" dirty="0">
                <a:solidFill>
                  <a:srgbClr val="0070C0"/>
                </a:solidFill>
                <a:latin typeface="Garamond" pitchFamily="18" charset="0"/>
              </a:rPr>
              <a:t>demonstrate </a:t>
            </a:r>
            <a:r>
              <a:rPr lang="en-US" sz="2500" b="1" dirty="0" smtClean="0">
                <a:solidFill>
                  <a:srgbClr val="0070C0"/>
                </a:solidFill>
                <a:latin typeface="Garamond" pitchFamily="18" charset="0"/>
              </a:rPr>
              <a:t>a successful </a:t>
            </a:r>
            <a:r>
              <a:rPr lang="en-US" sz="2500" b="1" dirty="0">
                <a:solidFill>
                  <a:srgbClr val="0070C0"/>
                </a:solidFill>
                <a:latin typeface="Garamond" pitchFamily="18" charset="0"/>
              </a:rPr>
              <a:t>job performance </a:t>
            </a:r>
            <a:r>
              <a:rPr lang="en-US" sz="2500" b="1" dirty="0" smtClean="0">
                <a:solidFill>
                  <a:srgbClr val="0070C0"/>
                </a:solidFill>
                <a:latin typeface="Garamond" pitchFamily="18" charset="0"/>
              </a:rPr>
              <a:t>rating </a:t>
            </a:r>
            <a:r>
              <a:rPr lang="en-US" sz="2500" b="1" dirty="0">
                <a:solidFill>
                  <a:srgbClr val="0070C0"/>
                </a:solidFill>
                <a:latin typeface="Garamond" pitchFamily="18" charset="0"/>
              </a:rPr>
              <a:t>of record </a:t>
            </a:r>
            <a:r>
              <a:rPr lang="en-US" sz="2500" b="1" dirty="0" smtClean="0">
                <a:solidFill>
                  <a:srgbClr val="0070C0"/>
                </a:solidFill>
                <a:latin typeface="Garamond" pitchFamily="18" charset="0"/>
              </a:rPr>
              <a:t>of </a:t>
            </a:r>
            <a:r>
              <a:rPr lang="en-US" sz="2500" b="1" dirty="0">
                <a:solidFill>
                  <a:srgbClr val="0070C0"/>
                </a:solidFill>
                <a:latin typeface="Garamond" pitchFamily="18" charset="0"/>
              </a:rPr>
              <a:t>at least Fully Successful or equivalent</a:t>
            </a:r>
            <a:r>
              <a:rPr lang="en-US" sz="2500" b="1" dirty="0" smtClean="0">
                <a:solidFill>
                  <a:srgbClr val="0070C0"/>
                </a:solidFill>
                <a:latin typeface="Garamond" pitchFamily="18" charset="0"/>
              </a:rPr>
              <a:t>.</a:t>
            </a:r>
          </a:p>
          <a:p>
            <a:pPr eaLnBrk="1" hangingPunct="1">
              <a:lnSpc>
                <a:spcPct val="80000"/>
              </a:lnSpc>
            </a:pPr>
            <a:endParaRPr lang="en-US" sz="2500" b="1" dirty="0">
              <a:latin typeface="Garamond" pitchFamily="18" charset="0"/>
            </a:endParaRPr>
          </a:p>
          <a:p>
            <a:pPr eaLnBrk="1" hangingPunct="1">
              <a:lnSpc>
                <a:spcPct val="80000"/>
              </a:lnSpc>
            </a:pPr>
            <a:r>
              <a:rPr lang="en-US" sz="2500" b="1" dirty="0" smtClean="0">
                <a:solidFill>
                  <a:srgbClr val="C00000"/>
                </a:solidFill>
                <a:latin typeface="Garamond" pitchFamily="18" charset="0"/>
              </a:rPr>
              <a:t>Recommend </a:t>
            </a:r>
            <a:r>
              <a:rPr lang="en-US" sz="2500" b="1" dirty="0">
                <a:solidFill>
                  <a:srgbClr val="C00000"/>
                </a:solidFill>
                <a:latin typeface="Garamond" pitchFamily="18" charset="0"/>
              </a:rPr>
              <a:t>a local orientation of some kind within </a:t>
            </a:r>
            <a:r>
              <a:rPr lang="en-US" sz="2500" b="1" dirty="0" smtClean="0">
                <a:solidFill>
                  <a:srgbClr val="C00000"/>
                </a:solidFill>
                <a:latin typeface="Garamond" pitchFamily="18" charset="0"/>
              </a:rPr>
              <a:t>45-days </a:t>
            </a:r>
            <a:r>
              <a:rPr lang="en-US" sz="2500" b="1" dirty="0">
                <a:solidFill>
                  <a:srgbClr val="C00000"/>
                </a:solidFill>
                <a:latin typeface="Garamond" pitchFamily="18" charset="0"/>
              </a:rPr>
              <a:t>of appointment</a:t>
            </a:r>
            <a:r>
              <a:rPr lang="en-US" sz="2500" b="1" dirty="0" smtClean="0">
                <a:solidFill>
                  <a:srgbClr val="C00000"/>
                </a:solidFill>
                <a:latin typeface="Garamond" pitchFamily="18" charset="0"/>
              </a:rPr>
              <a:t>.</a:t>
            </a:r>
          </a:p>
          <a:p>
            <a:pPr eaLnBrk="1" hangingPunct="1">
              <a:lnSpc>
                <a:spcPct val="80000"/>
              </a:lnSpc>
            </a:pPr>
            <a:endParaRPr lang="en-US" sz="2500" b="1" dirty="0">
              <a:latin typeface="Garamond" pitchFamily="18" charset="0"/>
            </a:endParaRPr>
          </a:p>
          <a:p>
            <a:pPr lvl="0" eaLnBrk="1" hangingPunct="1">
              <a:lnSpc>
                <a:spcPct val="80000"/>
              </a:lnSpc>
            </a:pPr>
            <a:r>
              <a:rPr lang="en-US" sz="2500" b="1" dirty="0" smtClean="0">
                <a:solidFill>
                  <a:srgbClr val="0070C0"/>
                </a:solidFill>
                <a:latin typeface="Garamond" pitchFamily="18" charset="0"/>
              </a:rPr>
              <a:t>IDP within </a:t>
            </a:r>
            <a:r>
              <a:rPr lang="en-US" sz="2500" b="1" dirty="0">
                <a:solidFill>
                  <a:srgbClr val="0070C0"/>
                </a:solidFill>
                <a:latin typeface="Garamond" pitchFamily="18" charset="0"/>
              </a:rPr>
              <a:t>45-days of </a:t>
            </a:r>
            <a:r>
              <a:rPr lang="en-US" sz="2500" b="1" dirty="0" smtClean="0">
                <a:solidFill>
                  <a:srgbClr val="0070C0"/>
                </a:solidFill>
                <a:latin typeface="Garamond" pitchFamily="18" charset="0"/>
              </a:rPr>
              <a:t>appointment.</a:t>
            </a:r>
            <a:endParaRPr lang="en-US" sz="2500" b="1" dirty="0">
              <a:solidFill>
                <a:srgbClr val="0070C0"/>
              </a:solidFill>
              <a:latin typeface="Garamond" pitchFamily="18" charset="0"/>
            </a:endParaRPr>
          </a:p>
          <a:p>
            <a:pPr lvl="0" eaLnBrk="1" hangingPunct="1">
              <a:lnSpc>
                <a:spcPct val="80000"/>
              </a:lnSpc>
            </a:pPr>
            <a:endParaRPr lang="en-US" sz="2500" b="1" dirty="0">
              <a:solidFill>
                <a:srgbClr val="000000"/>
              </a:solidFill>
              <a:latin typeface="Garamond" pitchFamily="18" charset="0"/>
            </a:endParaRPr>
          </a:p>
          <a:p>
            <a:pPr eaLnBrk="1" hangingPunct="1">
              <a:lnSpc>
                <a:spcPct val="80000"/>
              </a:lnSpc>
            </a:pPr>
            <a:r>
              <a:rPr lang="en-US" sz="2500" b="1" dirty="0" smtClean="0">
                <a:solidFill>
                  <a:srgbClr val="C00000"/>
                </a:solidFill>
                <a:latin typeface="Garamond" pitchFamily="18" charset="0"/>
              </a:rPr>
              <a:t>Mentor must be outside </a:t>
            </a:r>
            <a:r>
              <a:rPr lang="en-US" sz="2500" b="1" dirty="0">
                <a:solidFill>
                  <a:srgbClr val="C00000"/>
                </a:solidFill>
                <a:latin typeface="Garamond" pitchFamily="18" charset="0"/>
              </a:rPr>
              <a:t>of the </a:t>
            </a:r>
            <a:r>
              <a:rPr lang="en-US" sz="2500" b="1" dirty="0" smtClean="0">
                <a:solidFill>
                  <a:srgbClr val="C00000"/>
                </a:solidFill>
                <a:latin typeface="Garamond" pitchFamily="18" charset="0"/>
              </a:rPr>
              <a:t>chain </a:t>
            </a:r>
            <a:r>
              <a:rPr lang="en-US" sz="2500" b="1" dirty="0">
                <a:solidFill>
                  <a:srgbClr val="C00000"/>
                </a:solidFill>
                <a:latin typeface="Garamond" pitchFamily="18" charset="0"/>
              </a:rPr>
              <a:t>of command within 90-days of appointment</a:t>
            </a:r>
            <a:r>
              <a:rPr lang="en-US" sz="2500" b="1" dirty="0" smtClean="0">
                <a:solidFill>
                  <a:srgbClr val="C00000"/>
                </a:solidFill>
                <a:latin typeface="Garamond" pitchFamily="18" charset="0"/>
              </a:rPr>
              <a:t>.</a:t>
            </a:r>
            <a:endParaRPr lang="en-US" sz="2100" dirty="0" smtClean="0">
              <a:solidFill>
                <a:srgbClr val="C00000"/>
              </a:solidFill>
              <a:latin typeface="Garamond" pitchFamily="18" charset="0"/>
            </a:endParaRPr>
          </a:p>
          <a:p>
            <a:pPr eaLnBrk="1" hangingPunct="1">
              <a:lnSpc>
                <a:spcPct val="80000"/>
              </a:lnSpc>
            </a:pPr>
            <a:endParaRPr lang="en-US" sz="2100" dirty="0">
              <a:latin typeface="Garamond" pitchFamily="18" charset="0"/>
            </a:endParaRPr>
          </a:p>
          <a:p>
            <a:pPr marL="0" indent="0" eaLnBrk="1" hangingPunct="1">
              <a:lnSpc>
                <a:spcPct val="80000"/>
              </a:lnSpc>
              <a:buNone/>
            </a:pPr>
            <a:endParaRPr lang="en-US" sz="2100" dirty="0">
              <a:latin typeface="Garamond" pitchFamily="18" charset="0"/>
            </a:endParaRPr>
          </a:p>
          <a:p>
            <a:pPr marL="0" indent="0" eaLnBrk="1" hangingPunct="1">
              <a:lnSpc>
                <a:spcPct val="80000"/>
              </a:lnSpc>
              <a:buNone/>
            </a:pPr>
            <a:endParaRPr lang="en-US" sz="2100" dirty="0">
              <a:latin typeface="Garamond" pitchFamily="18" charset="0"/>
            </a:endParaRPr>
          </a:p>
        </p:txBody>
      </p:sp>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76200" y="304801"/>
            <a:ext cx="1264102" cy="2057400"/>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43774" y="2971800"/>
            <a:ext cx="1464697" cy="2385348"/>
          </a:xfrm>
          <a:prstGeom prst="rect">
            <a:avLst/>
          </a:prstGeom>
          <a:ln>
            <a:noFill/>
          </a:ln>
          <a:effectLst>
            <a:softEdge rad="112500"/>
          </a:effectLst>
        </p:spPr>
      </p:pic>
      <p:sp>
        <p:nvSpPr>
          <p:cNvPr id="27656" name="Line 14"/>
          <p:cNvSpPr>
            <a:spLocks noChangeShapeType="1"/>
          </p:cNvSpPr>
          <p:nvPr/>
        </p:nvSpPr>
        <p:spPr bwMode="auto">
          <a:xfrm>
            <a:off x="1740020"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27</a:t>
            </a:fld>
            <a:endParaRPr lang="en-US"/>
          </a:p>
        </p:txBody>
      </p:sp>
    </p:spTree>
    <p:extLst>
      <p:ext uri="{BB962C8B-B14F-4D97-AF65-F5344CB8AC3E}">
        <p14:creationId xmlns:p14="http://schemas.microsoft.com/office/powerpoint/2010/main" val="17359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76200" y="304801"/>
            <a:ext cx="1264102" cy="2057400"/>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43774" y="2971800"/>
            <a:ext cx="1464697" cy="2385348"/>
          </a:xfrm>
          <a:prstGeom prst="rect">
            <a:avLst/>
          </a:prstGeom>
          <a:ln>
            <a:noFill/>
          </a:ln>
          <a:effectLst>
            <a:softEdge rad="112500"/>
          </a:effectLst>
        </p:spPr>
      </p:pic>
      <p:sp>
        <p:nvSpPr>
          <p:cNvPr id="27656" name="Line 14"/>
          <p:cNvSpPr>
            <a:spLocks noChangeShapeType="1"/>
          </p:cNvSpPr>
          <p:nvPr/>
        </p:nvSpPr>
        <p:spPr bwMode="auto">
          <a:xfrm>
            <a:off x="1740020"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28</a:t>
            </a:fld>
            <a:endParaRPr lang="en-US"/>
          </a:p>
        </p:txBody>
      </p:sp>
      <p:sp>
        <p:nvSpPr>
          <p:cNvPr id="8" name="Rectangle 7"/>
          <p:cNvSpPr/>
          <p:nvPr/>
        </p:nvSpPr>
        <p:spPr>
          <a:xfrm>
            <a:off x="1852470" y="381000"/>
            <a:ext cx="7215330" cy="2875403"/>
          </a:xfrm>
          <a:prstGeom prst="rect">
            <a:avLst/>
          </a:prstGeom>
        </p:spPr>
        <p:txBody>
          <a:bodyPr wrap="square">
            <a:spAutoFit/>
          </a:bodyPr>
          <a:lstStyle/>
          <a:p>
            <a:pPr marL="230188" indent="-230188" eaLnBrk="1" hangingPunct="1">
              <a:lnSpc>
                <a:spcPct val="80000"/>
              </a:lnSpc>
              <a:buFont typeface="Arial" pitchFamily="34" charset="0"/>
              <a:buChar char="•"/>
            </a:pPr>
            <a:r>
              <a:rPr lang="en-US" sz="2500" b="1" dirty="0">
                <a:solidFill>
                  <a:srgbClr val="0070C0"/>
                </a:solidFill>
                <a:latin typeface="Garamond" pitchFamily="18" charset="0"/>
              </a:rPr>
              <a:t>Appointees of the RG Program may be eligible for a 120-day extension to complete the 1-year program requirements.</a:t>
            </a:r>
          </a:p>
          <a:p>
            <a:pPr marL="230188" indent="-230188" eaLnBrk="1" hangingPunct="1">
              <a:lnSpc>
                <a:spcPct val="80000"/>
              </a:lnSpc>
              <a:buFont typeface="Arial" pitchFamily="34" charset="0"/>
              <a:buChar char="•"/>
            </a:pPr>
            <a:endParaRPr lang="en-US" sz="2500" b="1" dirty="0">
              <a:latin typeface="Garamond" pitchFamily="18" charset="0"/>
            </a:endParaRPr>
          </a:p>
          <a:p>
            <a:pPr marL="230188" indent="-230188" eaLnBrk="1" hangingPunct="1">
              <a:lnSpc>
                <a:spcPct val="80000"/>
              </a:lnSpc>
              <a:buFont typeface="Arial" pitchFamily="34" charset="0"/>
              <a:buChar char="•"/>
            </a:pPr>
            <a:r>
              <a:rPr lang="en-US" sz="2500" b="1" dirty="0">
                <a:solidFill>
                  <a:srgbClr val="C00000"/>
                </a:solidFill>
                <a:latin typeface="Garamond" pitchFamily="18" charset="0"/>
              </a:rPr>
              <a:t>Appointees of the RG Program are eligible for noncompetitive conversion to a term or permanent appointment in the competitive service upon successful completion of all agency and program requirements.</a:t>
            </a:r>
          </a:p>
        </p:txBody>
      </p:sp>
    </p:spTree>
    <p:extLst>
      <p:ext uri="{BB962C8B-B14F-4D97-AF65-F5344CB8AC3E}">
        <p14:creationId xmlns:p14="http://schemas.microsoft.com/office/powerpoint/2010/main" val="1693515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131460695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body" idx="1"/>
          </p:nvPr>
        </p:nvSpPr>
        <p:spPr>
          <a:xfrm>
            <a:off x="421688" y="304800"/>
            <a:ext cx="8291746" cy="4997390"/>
          </a:xfrm>
        </p:spPr>
        <p:txBody>
          <a:bodyPr/>
          <a:lstStyle/>
          <a:p>
            <a:pPr marL="0" indent="0">
              <a:lnSpc>
                <a:spcPct val="85000"/>
              </a:lnSpc>
              <a:spcBef>
                <a:spcPts val="0"/>
              </a:spcBef>
              <a:buNone/>
            </a:pPr>
            <a:r>
              <a:rPr lang="en-US" sz="2700" b="1" dirty="0" smtClean="0">
                <a:solidFill>
                  <a:srgbClr val="00B0F0"/>
                </a:solidFill>
                <a:latin typeface="Garamond" pitchFamily="18" charset="0"/>
              </a:rPr>
              <a:t>On December 27, 2010, President Obama signed Executive Order 13562 entitled “Recruiting and Hiring Students and Recent Graduates.”  This </a:t>
            </a:r>
            <a:r>
              <a:rPr lang="en-US" sz="2700" b="1" dirty="0">
                <a:solidFill>
                  <a:srgbClr val="00B0F0"/>
                </a:solidFill>
                <a:latin typeface="Garamond" pitchFamily="18" charset="0"/>
              </a:rPr>
              <a:t>Executive </a:t>
            </a:r>
            <a:r>
              <a:rPr lang="en-US" sz="2700" b="1" dirty="0" smtClean="0">
                <a:solidFill>
                  <a:srgbClr val="00B0F0"/>
                </a:solidFill>
                <a:latin typeface="Garamond" pitchFamily="18" charset="0"/>
              </a:rPr>
              <a:t>Order . . .</a:t>
            </a:r>
          </a:p>
          <a:p>
            <a:pPr>
              <a:lnSpc>
                <a:spcPct val="85000"/>
              </a:lnSpc>
              <a:spcBef>
                <a:spcPts val="0"/>
              </a:spcBef>
            </a:pPr>
            <a:endParaRPr lang="en-US" sz="2700" dirty="0">
              <a:latin typeface="Garamond" pitchFamily="18" charset="0"/>
            </a:endParaRPr>
          </a:p>
          <a:p>
            <a:pPr>
              <a:lnSpc>
                <a:spcPct val="85000"/>
              </a:lnSpc>
              <a:spcBef>
                <a:spcPts val="0"/>
              </a:spcBef>
            </a:pPr>
            <a:r>
              <a:rPr lang="en-US" sz="2700" b="1" dirty="0" smtClean="0">
                <a:solidFill>
                  <a:srgbClr val="00B050"/>
                </a:solidFill>
                <a:latin typeface="Garamond" pitchFamily="18" charset="0"/>
              </a:rPr>
              <a:t>Established the Internship Program and the Recent Graduates Program.</a:t>
            </a:r>
          </a:p>
          <a:p>
            <a:pPr>
              <a:lnSpc>
                <a:spcPct val="85000"/>
              </a:lnSpc>
              <a:spcBef>
                <a:spcPts val="0"/>
              </a:spcBef>
            </a:pPr>
            <a:endParaRPr lang="en-US" sz="2700" dirty="0" smtClean="0">
              <a:latin typeface="Garamond" pitchFamily="18" charset="0"/>
            </a:endParaRPr>
          </a:p>
          <a:p>
            <a:pPr>
              <a:lnSpc>
                <a:spcPct val="85000"/>
              </a:lnSpc>
              <a:spcBef>
                <a:spcPts val="0"/>
              </a:spcBef>
            </a:pPr>
            <a:r>
              <a:rPr lang="en-US" sz="2700" b="1" dirty="0" smtClean="0">
                <a:solidFill>
                  <a:srgbClr val="00B0F0"/>
                </a:solidFill>
                <a:latin typeface="Garamond" pitchFamily="18" charset="0"/>
              </a:rPr>
              <a:t>Revised and reinvigorated the Presidential Management Fellows Program</a:t>
            </a:r>
            <a:r>
              <a:rPr lang="en-US" sz="2700" b="1" dirty="0">
                <a:solidFill>
                  <a:srgbClr val="00B0F0"/>
                </a:solidFill>
                <a:latin typeface="Garamond" pitchFamily="18" charset="0"/>
              </a:rPr>
              <a:t>.</a:t>
            </a:r>
            <a:endParaRPr lang="en-US" sz="2700" b="1" dirty="0" smtClean="0">
              <a:solidFill>
                <a:srgbClr val="00B0F0"/>
              </a:solidFill>
              <a:latin typeface="Garamond" pitchFamily="18" charset="0"/>
            </a:endParaRPr>
          </a:p>
          <a:p>
            <a:pPr>
              <a:lnSpc>
                <a:spcPct val="85000"/>
              </a:lnSpc>
              <a:spcBef>
                <a:spcPts val="0"/>
              </a:spcBef>
            </a:pPr>
            <a:endParaRPr lang="en-US" sz="2700" dirty="0" smtClean="0">
              <a:latin typeface="Garamond" pitchFamily="18" charset="0"/>
            </a:endParaRPr>
          </a:p>
          <a:p>
            <a:pPr>
              <a:lnSpc>
                <a:spcPct val="85000"/>
              </a:lnSpc>
              <a:spcBef>
                <a:spcPts val="0"/>
              </a:spcBef>
            </a:pPr>
            <a:r>
              <a:rPr lang="en-US" sz="2700" b="1" dirty="0">
                <a:solidFill>
                  <a:srgbClr val="00B050"/>
                </a:solidFill>
                <a:latin typeface="Garamond" pitchFamily="18" charset="0"/>
              </a:rPr>
              <a:t>These </a:t>
            </a:r>
            <a:r>
              <a:rPr lang="en-US" sz="2700" b="1" dirty="0" smtClean="0">
                <a:solidFill>
                  <a:srgbClr val="00B050"/>
                </a:solidFill>
                <a:latin typeface="Garamond" pitchFamily="18" charset="0"/>
              </a:rPr>
              <a:t>2 </a:t>
            </a:r>
            <a:r>
              <a:rPr lang="en-US" sz="2700" b="1" dirty="0">
                <a:solidFill>
                  <a:srgbClr val="00B050"/>
                </a:solidFill>
                <a:latin typeface="Garamond" pitchFamily="18" charset="0"/>
              </a:rPr>
              <a:t>new programs, along with the Presidential Management Fellows</a:t>
            </a:r>
            <a:r>
              <a:rPr lang="en-US" sz="2700" b="1" dirty="0" smtClean="0">
                <a:solidFill>
                  <a:srgbClr val="00B050"/>
                </a:solidFill>
                <a:latin typeface="Garamond" pitchFamily="18" charset="0"/>
              </a:rPr>
              <a:t> </a:t>
            </a:r>
            <a:r>
              <a:rPr lang="en-US" sz="2700" b="1" dirty="0">
                <a:solidFill>
                  <a:srgbClr val="00B050"/>
                </a:solidFill>
                <a:latin typeface="Garamond" pitchFamily="18" charset="0"/>
              </a:rPr>
              <a:t>Program, collectively form what the President called the </a:t>
            </a:r>
            <a:r>
              <a:rPr lang="en-US" sz="2700" b="1" u="sng" dirty="0">
                <a:solidFill>
                  <a:srgbClr val="00B050"/>
                </a:solidFill>
                <a:latin typeface="Garamond" pitchFamily="18" charset="0"/>
              </a:rPr>
              <a:t>Pathways </a:t>
            </a:r>
            <a:r>
              <a:rPr lang="en-US" sz="2700" b="1" u="sng" dirty="0" smtClean="0">
                <a:solidFill>
                  <a:srgbClr val="00B050"/>
                </a:solidFill>
                <a:latin typeface="Garamond" pitchFamily="18" charset="0"/>
              </a:rPr>
              <a:t>Programs</a:t>
            </a:r>
            <a:r>
              <a:rPr lang="en-US" sz="2700" b="1" dirty="0" smtClean="0">
                <a:solidFill>
                  <a:srgbClr val="00B050"/>
                </a:solidFill>
                <a:latin typeface="Garamond" pitchFamily="18" charset="0"/>
              </a:rPr>
              <a:t>.</a:t>
            </a:r>
            <a:endParaRPr lang="en-US" sz="2700" b="1" dirty="0">
              <a:solidFill>
                <a:srgbClr val="00B050"/>
              </a:solidFill>
              <a:latin typeface="Garamond" pitchFamily="18" charset="0"/>
            </a:endParaRPr>
          </a:p>
        </p:txBody>
      </p:sp>
      <p:sp>
        <p:nvSpPr>
          <p:cNvPr id="4" name="Rectangle 3"/>
          <p:cNvSpPr/>
          <p:nvPr/>
        </p:nvSpPr>
        <p:spPr>
          <a:xfrm>
            <a:off x="2286000" y="2690336"/>
            <a:ext cx="4572000" cy="369332"/>
          </a:xfrm>
          <a:prstGeom prst="rect">
            <a:avLst/>
          </a:prstGeom>
        </p:spPr>
        <p:txBody>
          <a:bodyPr>
            <a:spAutoFit/>
          </a:bodyPr>
          <a:lstStyle/>
          <a:p>
            <a:endParaRPr lang="en-US" dirty="0"/>
          </a:p>
        </p:txBody>
      </p:sp>
      <p:sp>
        <p:nvSpPr>
          <p:cNvPr id="5" name="Rectangle 4"/>
          <p:cNvSpPr/>
          <p:nvPr/>
        </p:nvSpPr>
        <p:spPr>
          <a:xfrm>
            <a:off x="665163" y="-2264697"/>
            <a:ext cx="2286000" cy="2339102"/>
          </a:xfrm>
          <a:prstGeom prst="rect">
            <a:avLst/>
          </a:prstGeom>
        </p:spPr>
        <p:txBody>
          <a:bodyPr>
            <a:spAutoFit/>
          </a:bodyPr>
          <a:lstStyle/>
          <a:p>
            <a:r>
              <a:rPr lang="en-US" sz="3200" b="1" kern="0" dirty="0">
                <a:solidFill>
                  <a:srgbClr val="2E3D60"/>
                </a:solidFill>
                <a:latin typeface="Arial"/>
                <a:ea typeface="+mj-ea"/>
                <a:cs typeface="+mj-cs"/>
              </a:rPr>
              <a:t/>
            </a:r>
            <a:br>
              <a:rPr lang="en-US" sz="3200" b="1" kern="0" dirty="0">
                <a:solidFill>
                  <a:srgbClr val="2E3D60"/>
                </a:solidFill>
                <a:latin typeface="Arial"/>
                <a:ea typeface="+mj-ea"/>
                <a:cs typeface="+mj-cs"/>
              </a:rPr>
            </a:br>
            <a:r>
              <a:rPr lang="en-US" sz="3200" b="1" kern="0" dirty="0">
                <a:solidFill>
                  <a:srgbClr val="2E3D60"/>
                </a:solidFill>
                <a:latin typeface="Arial"/>
                <a:ea typeface="+mj-ea"/>
                <a:cs typeface="+mj-cs"/>
              </a:rPr>
              <a:t/>
            </a:r>
            <a:br>
              <a:rPr lang="en-US" sz="3200" b="1" kern="0" dirty="0">
                <a:solidFill>
                  <a:srgbClr val="2E3D60"/>
                </a:solidFill>
                <a:latin typeface="Arial"/>
                <a:ea typeface="+mj-ea"/>
                <a:cs typeface="+mj-cs"/>
              </a:rPr>
            </a:br>
            <a:r>
              <a:rPr lang="en-US" sz="3200" b="1" kern="0" dirty="0">
                <a:solidFill>
                  <a:srgbClr val="2E3D60"/>
                </a:solidFill>
                <a:latin typeface="Arial"/>
                <a:ea typeface="+mj-ea"/>
                <a:cs typeface="+mj-cs"/>
              </a:rPr>
              <a:t/>
            </a:r>
            <a:br>
              <a:rPr lang="en-US" sz="3200" b="1" kern="0" dirty="0">
                <a:solidFill>
                  <a:srgbClr val="2E3D60"/>
                </a:solidFill>
                <a:latin typeface="Arial"/>
                <a:ea typeface="+mj-ea"/>
                <a:cs typeface="+mj-cs"/>
              </a:rPr>
            </a:br>
            <a:r>
              <a:rPr lang="en-US" sz="3200" b="1" kern="0" dirty="0">
                <a:solidFill>
                  <a:srgbClr val="2E3D60"/>
                </a:solidFill>
                <a:latin typeface="Arial"/>
                <a:ea typeface="+mj-ea"/>
                <a:cs typeface="+mj-cs"/>
              </a:rPr>
              <a:t/>
            </a:r>
            <a:br>
              <a:rPr lang="en-US" sz="3200" b="1" kern="0" dirty="0">
                <a:solidFill>
                  <a:srgbClr val="2E3D60"/>
                </a:solidFill>
                <a:latin typeface="Arial"/>
                <a:ea typeface="+mj-ea"/>
                <a:cs typeface="+mj-cs"/>
              </a:rPr>
            </a:br>
            <a:endParaRPr lang="en-US" dirty="0"/>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3</a:t>
            </a:fld>
            <a:endParaRPr lang="en-US"/>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6356"/>
            <a:ext cx="8229600" cy="5334000"/>
          </a:xfrm>
        </p:spPr>
        <p:txBody>
          <a:bodyPr/>
          <a:lstStyle/>
          <a:p>
            <a:pPr marL="457200" indent="-457200">
              <a:lnSpc>
                <a:spcPct val="90000"/>
              </a:lnSpc>
              <a:buFont typeface="+mj-lt"/>
              <a:buAutoNum type="arabicPeriod"/>
            </a:pPr>
            <a:r>
              <a:rPr lang="en-US" sz="2400" b="1" dirty="0" smtClean="0">
                <a:solidFill>
                  <a:srgbClr val="C00000"/>
                </a:solidFill>
                <a:latin typeface="Garamond" pitchFamily="18" charset="0"/>
                <a:cs typeface="Arial" charset="0"/>
              </a:rPr>
              <a:t>The </a:t>
            </a:r>
            <a:r>
              <a:rPr lang="en-US" sz="2400" b="1" dirty="0">
                <a:solidFill>
                  <a:srgbClr val="C00000"/>
                </a:solidFill>
                <a:latin typeface="Garamond" pitchFamily="18" charset="0"/>
                <a:cs typeface="Arial" charset="0"/>
              </a:rPr>
              <a:t>RG program appointment is to last for </a:t>
            </a:r>
            <a:r>
              <a:rPr lang="en-US" sz="2400" b="1" dirty="0" smtClean="0">
                <a:solidFill>
                  <a:srgbClr val="C00000"/>
                </a:solidFill>
                <a:latin typeface="Garamond" pitchFamily="18" charset="0"/>
                <a:cs typeface="Arial" charset="0"/>
              </a:rPr>
              <a:t>_____ year(s) only, </a:t>
            </a:r>
            <a:r>
              <a:rPr lang="en-US" sz="2400" b="1" dirty="0">
                <a:solidFill>
                  <a:srgbClr val="C00000"/>
                </a:solidFill>
                <a:latin typeface="Garamond" pitchFamily="18" charset="0"/>
                <a:cs typeface="Arial" charset="0"/>
              </a:rPr>
              <a:t>unless the training requirements of the occupational series warrants a longer and more structured training program</a:t>
            </a:r>
            <a:r>
              <a:rPr lang="en-US" sz="2400" b="1" dirty="0" smtClean="0">
                <a:solidFill>
                  <a:srgbClr val="C00000"/>
                </a:solidFill>
                <a:latin typeface="Garamond" pitchFamily="18" charset="0"/>
                <a:cs typeface="Arial" charset="0"/>
              </a:rPr>
              <a:t>.</a:t>
            </a:r>
          </a:p>
          <a:p>
            <a:pPr>
              <a:lnSpc>
                <a:spcPct val="90000"/>
              </a:lnSpc>
            </a:pPr>
            <a:endParaRPr lang="en-US" sz="2400" dirty="0">
              <a:latin typeface="Garamond" pitchFamily="18" charset="0"/>
            </a:endParaRPr>
          </a:p>
          <a:p>
            <a:pPr marL="457200" indent="-457200">
              <a:lnSpc>
                <a:spcPct val="90000"/>
              </a:lnSpc>
              <a:buFont typeface="+mj-lt"/>
              <a:buAutoNum type="arabicPeriod" startAt="2"/>
            </a:pPr>
            <a:r>
              <a:rPr lang="en-US" sz="2400" b="1" dirty="0">
                <a:solidFill>
                  <a:srgbClr val="00B050"/>
                </a:solidFill>
                <a:latin typeface="Garamond" pitchFamily="18" charset="0"/>
              </a:rPr>
              <a:t>High school is not qualifying for the RG Program.</a:t>
            </a:r>
          </a:p>
          <a:p>
            <a:pPr marL="914400" indent="-338138">
              <a:lnSpc>
                <a:spcPct val="90000"/>
              </a:lnSpc>
              <a:buAutoNum type="alphaLcParenR"/>
            </a:pPr>
            <a:r>
              <a:rPr lang="en-US" sz="2400" dirty="0" smtClean="0">
                <a:latin typeface="Garamond" pitchFamily="18" charset="0"/>
              </a:rPr>
              <a:t>True</a:t>
            </a:r>
          </a:p>
          <a:p>
            <a:pPr marL="914400" indent="-338138">
              <a:lnSpc>
                <a:spcPct val="90000"/>
              </a:lnSpc>
              <a:buAutoNum type="alphaLcParenR"/>
            </a:pPr>
            <a:r>
              <a:rPr lang="en-US" sz="2400" dirty="0" smtClean="0">
                <a:latin typeface="Garamond" pitchFamily="18" charset="0"/>
              </a:rPr>
              <a:t>False</a:t>
            </a:r>
          </a:p>
          <a:p>
            <a:pPr marL="0" indent="0">
              <a:lnSpc>
                <a:spcPct val="90000"/>
              </a:lnSpc>
              <a:buNone/>
            </a:pPr>
            <a:endParaRPr lang="en-US" sz="2400" dirty="0">
              <a:latin typeface="Garamond" pitchFamily="18" charset="0"/>
            </a:endParaRPr>
          </a:p>
          <a:p>
            <a:pPr marL="457200" indent="-457200">
              <a:lnSpc>
                <a:spcPct val="90000"/>
              </a:lnSpc>
              <a:buFont typeface="+mj-lt"/>
              <a:buAutoNum type="arabicPeriod" startAt="3"/>
            </a:pPr>
            <a:r>
              <a:rPr lang="en-US" sz="2400" b="1" dirty="0">
                <a:solidFill>
                  <a:srgbClr val="00B0F0"/>
                </a:solidFill>
                <a:latin typeface="Garamond" pitchFamily="18" charset="0"/>
              </a:rPr>
              <a:t>Appointees of the RG Program are eligible for noncompetitive conversion to a </a:t>
            </a:r>
            <a:r>
              <a:rPr lang="en-US" sz="2400" b="1" dirty="0" smtClean="0">
                <a:solidFill>
                  <a:srgbClr val="00B0F0"/>
                </a:solidFill>
                <a:latin typeface="Garamond" pitchFamily="18" charset="0"/>
              </a:rPr>
              <a:t>term or permanent career </a:t>
            </a:r>
            <a:r>
              <a:rPr lang="en-US" sz="2400" b="1" dirty="0">
                <a:solidFill>
                  <a:srgbClr val="00B0F0"/>
                </a:solidFill>
                <a:latin typeface="Garamond" pitchFamily="18" charset="0"/>
              </a:rPr>
              <a:t>appointment in the competitive </a:t>
            </a:r>
            <a:r>
              <a:rPr lang="en-US" sz="2400" b="1" dirty="0" smtClean="0">
                <a:solidFill>
                  <a:srgbClr val="00B0F0"/>
                </a:solidFill>
                <a:latin typeface="Garamond" pitchFamily="18" charset="0"/>
              </a:rPr>
              <a:t>service.</a:t>
            </a:r>
          </a:p>
          <a:p>
            <a:pPr marL="917575" indent="-349250">
              <a:lnSpc>
                <a:spcPct val="90000"/>
              </a:lnSpc>
              <a:buAutoNum type="alphaLcParenR"/>
            </a:pPr>
            <a:r>
              <a:rPr lang="en-US" sz="2400" dirty="0" smtClean="0">
                <a:latin typeface="Garamond" pitchFamily="18" charset="0"/>
              </a:rPr>
              <a:t>True</a:t>
            </a:r>
          </a:p>
          <a:p>
            <a:pPr marL="917575" indent="-349250">
              <a:lnSpc>
                <a:spcPct val="90000"/>
              </a:lnSpc>
              <a:buAutoNum type="alphaLcParenR"/>
            </a:pPr>
            <a:r>
              <a:rPr lang="en-US" sz="2400" dirty="0" smtClean="0">
                <a:latin typeface="Garamond" pitchFamily="18" charset="0"/>
              </a:rPr>
              <a:t>False</a:t>
            </a:r>
            <a:endParaRPr lang="en-US" dirty="0"/>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30</a:t>
            </a:fld>
            <a:endParaRPr lang="en-US"/>
          </a:p>
        </p:txBody>
      </p:sp>
    </p:spTree>
    <p:extLst>
      <p:ext uri="{BB962C8B-B14F-4D97-AF65-F5344CB8AC3E}">
        <p14:creationId xmlns:p14="http://schemas.microsoft.com/office/powerpoint/2010/main" val="720665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541234"/>
            <a:ext cx="8305800" cy="1447800"/>
          </a:xfrm>
        </p:spPr>
        <p:txBody>
          <a:bodyPr/>
          <a:lstStyle/>
          <a:p>
            <a:pPr algn="ctr" eaLnBrk="1" hangingPunct="1">
              <a:lnSpc>
                <a:spcPts val="2500"/>
              </a:lnSpc>
            </a:pPr>
            <a:r>
              <a:rPr lang="en-US" sz="4500" dirty="0" smtClean="0"/>
              <a:t/>
            </a:r>
            <a:br>
              <a:rPr lang="en-US" sz="4500" dirty="0" smtClean="0"/>
            </a:br>
            <a:r>
              <a:rPr lang="en-US" sz="4500" dirty="0" smtClean="0"/>
              <a:t>Presidential Management</a:t>
            </a:r>
            <a:br>
              <a:rPr lang="en-US" sz="4500" dirty="0" smtClean="0"/>
            </a:br>
            <a:r>
              <a:rPr lang="en-US" sz="4500" dirty="0"/>
              <a:t/>
            </a:r>
            <a:br>
              <a:rPr lang="en-US" sz="4500" dirty="0"/>
            </a:br>
            <a:r>
              <a:rPr lang="en-US" sz="4500" dirty="0" smtClean="0"/>
              <a:t>Fellows Program</a:t>
            </a:r>
          </a:p>
        </p:txBody>
      </p:sp>
    </p:spTree>
    <p:extLst>
      <p:ext uri="{BB962C8B-B14F-4D97-AF65-F5344CB8AC3E}">
        <p14:creationId xmlns:p14="http://schemas.microsoft.com/office/powerpoint/2010/main" val="3513041383"/>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2239073" y="1791261"/>
            <a:ext cx="6743649" cy="3588603"/>
          </a:xfrm>
        </p:spPr>
        <p:txBody>
          <a:bodyPr/>
          <a:lstStyle/>
          <a:p>
            <a:pPr marL="465138" indent="-349250">
              <a:buAutoNum type="arabicParenR"/>
            </a:pPr>
            <a:r>
              <a:rPr lang="en-US" b="1" dirty="0">
                <a:solidFill>
                  <a:srgbClr val="C00000"/>
                </a:solidFill>
                <a:latin typeface="Garamond" pitchFamily="18" charset="0"/>
              </a:rPr>
              <a:t>Have obtained </a:t>
            </a:r>
            <a:r>
              <a:rPr lang="en-US" b="1" dirty="0" smtClean="0">
                <a:solidFill>
                  <a:srgbClr val="C00000"/>
                </a:solidFill>
                <a:latin typeface="Garamond" pitchFamily="18" charset="0"/>
              </a:rPr>
              <a:t>graduate </a:t>
            </a:r>
            <a:r>
              <a:rPr lang="en-US" b="1" dirty="0">
                <a:solidFill>
                  <a:srgbClr val="C00000"/>
                </a:solidFill>
                <a:latin typeface="Garamond" pitchFamily="18" charset="0"/>
              </a:rPr>
              <a:t>or professional (advanced) degrees within the 2-year period preceding the PMF Program announcement; or</a:t>
            </a:r>
          </a:p>
          <a:p>
            <a:pPr marL="465138" indent="-349250" algn="just">
              <a:buAutoNum type="arabicParenR"/>
            </a:pPr>
            <a:endParaRPr lang="en-US" dirty="0">
              <a:solidFill>
                <a:srgbClr val="C00000"/>
              </a:solidFill>
              <a:latin typeface="Garamond" pitchFamily="18" charset="0"/>
            </a:endParaRPr>
          </a:p>
          <a:p>
            <a:pPr marL="465138" indent="-349250" algn="just">
              <a:buAutoNum type="arabicParenR"/>
            </a:pPr>
            <a:r>
              <a:rPr lang="en-US" b="1" dirty="0">
                <a:solidFill>
                  <a:srgbClr val="C00000"/>
                </a:solidFill>
                <a:latin typeface="Garamond" pitchFamily="18" charset="0"/>
              </a:rPr>
              <a:t>Candidates that are still students attending a qualifying educational institution, and expect to complete a qualifying advanced degree by August 31</a:t>
            </a:r>
            <a:r>
              <a:rPr lang="en-US" b="1" baseline="30000" dirty="0">
                <a:solidFill>
                  <a:srgbClr val="C00000"/>
                </a:solidFill>
                <a:latin typeface="Garamond" pitchFamily="18" charset="0"/>
              </a:rPr>
              <a:t>st</a:t>
            </a:r>
            <a:r>
              <a:rPr lang="en-US" b="1" dirty="0">
                <a:solidFill>
                  <a:srgbClr val="C00000"/>
                </a:solidFill>
                <a:latin typeface="Garamond" pitchFamily="18" charset="0"/>
              </a:rPr>
              <a:t> of the academic year in which OPM </a:t>
            </a:r>
            <a:r>
              <a:rPr lang="en-US" b="1" dirty="0" smtClean="0">
                <a:solidFill>
                  <a:srgbClr val="C00000"/>
                </a:solidFill>
                <a:latin typeface="Garamond" pitchFamily="18" charset="0"/>
              </a:rPr>
              <a:t>PMF competition is held.</a:t>
            </a:r>
            <a:endParaRPr lang="en-US" b="1" dirty="0">
              <a:solidFill>
                <a:srgbClr val="C00000"/>
              </a:solidFill>
              <a:latin typeface="Garamond" pitchFamily="18" charset="0"/>
            </a:endParaRP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76200" y="2133600"/>
            <a:ext cx="2207263" cy="2286000"/>
          </a:xfrm>
          <a:prstGeom prst="rect">
            <a:avLst/>
          </a:prstGeom>
          <a:ln>
            <a:noFill/>
          </a:ln>
          <a:effectLst>
            <a:softEdge rad="112500"/>
          </a:effectLst>
        </p:spPr>
      </p:pic>
      <p:sp>
        <p:nvSpPr>
          <p:cNvPr id="29703" name="Text Box 9"/>
          <p:cNvSpPr txBox="1">
            <a:spLocks noChangeArrowheads="1"/>
          </p:cNvSpPr>
          <p:nvPr/>
        </p:nvSpPr>
        <p:spPr bwMode="auto">
          <a:xfrm>
            <a:off x="524522" y="269288"/>
            <a:ext cx="8305800" cy="1292662"/>
          </a:xfrm>
          <a:prstGeom prst="rect">
            <a:avLst/>
          </a:prstGeom>
          <a:noFill/>
          <a:ln w="9525">
            <a:noFill/>
            <a:miter lim="800000"/>
            <a:headEnd/>
            <a:tailEnd/>
          </a:ln>
        </p:spPr>
        <p:txBody>
          <a:bodyPr wrap="square">
            <a:spAutoFit/>
          </a:bodyPr>
          <a:lstStyle/>
          <a:p>
            <a:r>
              <a:rPr lang="en-US" sz="2600" b="1" dirty="0">
                <a:solidFill>
                  <a:srgbClr val="663300"/>
                </a:solidFill>
                <a:latin typeface="Garamond" pitchFamily="18" charset="0"/>
              </a:rPr>
              <a:t>The Presidential Management Fellows (PMF) Program is a premier </a:t>
            </a:r>
            <a:r>
              <a:rPr lang="en-US" sz="2600" b="1" dirty="0" smtClean="0">
                <a:solidFill>
                  <a:srgbClr val="663300"/>
                </a:solidFill>
                <a:latin typeface="Garamond" pitchFamily="18" charset="0"/>
              </a:rPr>
              <a:t>2-year leadership </a:t>
            </a:r>
            <a:r>
              <a:rPr lang="en-US" sz="2600" b="1" dirty="0">
                <a:solidFill>
                  <a:srgbClr val="663300"/>
                </a:solidFill>
                <a:latin typeface="Garamond" pitchFamily="18" charset="0"/>
              </a:rPr>
              <a:t>development program for candidates that . . </a:t>
            </a:r>
            <a:r>
              <a:rPr lang="en-US" sz="2600" b="1" dirty="0" smtClean="0">
                <a:solidFill>
                  <a:srgbClr val="663300"/>
                </a:solidFill>
                <a:latin typeface="Garamond" pitchFamily="18" charset="0"/>
              </a:rPr>
              <a:t>.</a:t>
            </a:r>
            <a:endParaRPr lang="en-US" sz="2600" b="1" dirty="0">
              <a:solidFill>
                <a:srgbClr val="66330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32</a:t>
            </a:fld>
            <a:endParaRPr lang="en-US"/>
          </a:p>
        </p:txBody>
      </p:sp>
    </p:spTree>
    <p:extLst>
      <p:ext uri="{BB962C8B-B14F-4D97-AF65-F5344CB8AC3E}">
        <p14:creationId xmlns:p14="http://schemas.microsoft.com/office/powerpoint/2010/main" val="1709745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2599678" y="304800"/>
            <a:ext cx="6400800" cy="4953000"/>
          </a:xfrm>
        </p:spPr>
        <p:txBody>
          <a:bodyPr/>
          <a:lstStyle/>
          <a:p>
            <a:pPr eaLnBrk="1" hangingPunct="1">
              <a:spcBef>
                <a:spcPct val="0"/>
              </a:spcBef>
            </a:pPr>
            <a:r>
              <a:rPr lang="en-US" sz="2500" b="1" dirty="0" smtClean="0">
                <a:solidFill>
                  <a:srgbClr val="7030A0"/>
                </a:solidFill>
                <a:latin typeface="Garamond" pitchFamily="18" charset="0"/>
              </a:rPr>
              <a:t>The PMF Program has been reinvigorated . . </a:t>
            </a:r>
          </a:p>
          <a:p>
            <a:pPr marL="230187" lvl="2" indent="0" eaLnBrk="1" hangingPunct="1">
              <a:buNone/>
            </a:pPr>
            <a:endParaRPr lang="en-US" sz="2500" b="1" dirty="0">
              <a:latin typeface="Garamond" pitchFamily="18" charset="0"/>
            </a:endParaRPr>
          </a:p>
          <a:p>
            <a:pPr marL="685800" lvl="2" indent="-339725" eaLnBrk="1" hangingPunct="1">
              <a:buFont typeface="+mj-lt"/>
              <a:buAutoNum type="arabicParenR"/>
            </a:pPr>
            <a:r>
              <a:rPr lang="en-US" sz="2500" b="1" dirty="0" smtClean="0">
                <a:solidFill>
                  <a:srgbClr val="C00000"/>
                </a:solidFill>
                <a:latin typeface="Garamond" pitchFamily="18" charset="0"/>
              </a:rPr>
              <a:t>Increases the program’s flexibility by expanding the eligibility window for applicants;</a:t>
            </a:r>
          </a:p>
          <a:p>
            <a:pPr marL="685800" lvl="2" indent="-339725" eaLnBrk="1" hangingPunct="1">
              <a:buFont typeface="+mj-lt"/>
              <a:buAutoNum type="arabicParenR"/>
            </a:pPr>
            <a:r>
              <a:rPr lang="en-US" sz="2500" b="1" dirty="0" smtClean="0">
                <a:solidFill>
                  <a:srgbClr val="C00000"/>
                </a:solidFill>
                <a:latin typeface="Garamond" pitchFamily="18" charset="0"/>
              </a:rPr>
              <a:t>Aligns the application timeframes with the academic calendar(s); and</a:t>
            </a:r>
          </a:p>
          <a:p>
            <a:pPr marL="685800" lvl="2" indent="-339725" eaLnBrk="1" hangingPunct="1">
              <a:buFont typeface="+mj-lt"/>
              <a:buAutoNum type="arabicParenR"/>
            </a:pPr>
            <a:r>
              <a:rPr lang="en-US" sz="2500" b="1" dirty="0" smtClean="0">
                <a:solidFill>
                  <a:srgbClr val="C00000"/>
                </a:solidFill>
                <a:latin typeface="Garamond" pitchFamily="18" charset="0"/>
              </a:rPr>
              <a:t>Allows applicants to self-nominate.</a:t>
            </a:r>
          </a:p>
          <a:p>
            <a:pPr marL="230188" lvl="2" indent="-230188" eaLnBrk="1" hangingPunct="1"/>
            <a:endParaRPr lang="en-US" sz="2500" b="1" dirty="0" smtClean="0">
              <a:solidFill>
                <a:srgbClr val="7030A0"/>
              </a:solidFill>
              <a:latin typeface="Garamond" pitchFamily="18" charset="0"/>
              <a:cs typeface="Arial" charset="0"/>
            </a:endParaRPr>
          </a:p>
          <a:p>
            <a:pPr marL="230188" lvl="2" indent="-230188" eaLnBrk="1" hangingPunct="1"/>
            <a:r>
              <a:rPr lang="en-US" sz="2500" b="1" dirty="0" smtClean="0">
                <a:solidFill>
                  <a:srgbClr val="663300"/>
                </a:solidFill>
                <a:latin typeface="Garamond" pitchFamily="18" charset="0"/>
                <a:cs typeface="Arial" charset="0"/>
              </a:rPr>
              <a:t>Must </a:t>
            </a:r>
            <a:r>
              <a:rPr lang="en-US" sz="2500" b="1" dirty="0">
                <a:solidFill>
                  <a:srgbClr val="663300"/>
                </a:solidFill>
                <a:latin typeface="Garamond" pitchFamily="18" charset="0"/>
                <a:cs typeface="Arial" charset="0"/>
              </a:rPr>
              <a:t>meet the basic eligibility and minimum qualification requirements for an occupational series as outlined in the OPM Qualification Standards.</a:t>
            </a:r>
          </a:p>
          <a:p>
            <a:pPr marL="346075" lvl="2" indent="0" eaLnBrk="1" hangingPunct="1">
              <a:buNone/>
            </a:pPr>
            <a:endParaRPr lang="en-US" sz="2500" b="1" dirty="0" smtClean="0">
              <a:solidFill>
                <a:srgbClr val="C00000"/>
              </a:solidFill>
              <a:latin typeface="Garamond" pitchFamily="18" charset="0"/>
            </a:endParaRP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76200" y="1447800"/>
            <a:ext cx="2414147" cy="2500264"/>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33</a:t>
            </a:fld>
            <a:endParaRPr lang="en-US"/>
          </a:p>
        </p:txBody>
      </p:sp>
    </p:spTree>
    <p:extLst>
      <p:ext uri="{BB962C8B-B14F-4D97-AF65-F5344CB8AC3E}">
        <p14:creationId xmlns:p14="http://schemas.microsoft.com/office/powerpoint/2010/main" val="3867967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2057401" y="255234"/>
            <a:ext cx="7028156" cy="5307366"/>
          </a:xfrm>
        </p:spPr>
        <p:txBody>
          <a:bodyPr/>
          <a:lstStyle/>
          <a:p>
            <a:pPr marL="177800" lvl="2" eaLnBrk="1" hangingPunct="1">
              <a:lnSpc>
                <a:spcPct val="77000"/>
              </a:lnSpc>
            </a:pPr>
            <a:r>
              <a:rPr lang="en-US" sz="2500" b="1" dirty="0" smtClean="0">
                <a:solidFill>
                  <a:srgbClr val="7030A0"/>
                </a:solidFill>
                <a:latin typeface="Garamond" pitchFamily="18" charset="0"/>
              </a:rPr>
              <a:t>A Fellow may be appointed at the GS-09, GS-11, or </a:t>
            </a:r>
            <a:r>
              <a:rPr lang="en-US" sz="2500" b="1" dirty="0">
                <a:solidFill>
                  <a:srgbClr val="7030A0"/>
                </a:solidFill>
                <a:latin typeface="Garamond" pitchFamily="18" charset="0"/>
              </a:rPr>
              <a:t>GS-12 </a:t>
            </a:r>
            <a:r>
              <a:rPr lang="en-US" sz="2500" b="1" dirty="0" smtClean="0">
                <a:solidFill>
                  <a:srgbClr val="7030A0"/>
                </a:solidFill>
                <a:latin typeface="Garamond" pitchFamily="18" charset="0"/>
              </a:rPr>
              <a:t>grade level or equivalent depending on his/her qualifications.</a:t>
            </a:r>
          </a:p>
          <a:p>
            <a:pPr marL="177800" lvl="2" eaLnBrk="1" hangingPunct="1">
              <a:lnSpc>
                <a:spcPct val="77000"/>
              </a:lnSpc>
            </a:pPr>
            <a:endParaRPr lang="en-US" sz="2500" b="1" dirty="0" smtClean="0">
              <a:solidFill>
                <a:srgbClr val="C00000"/>
              </a:solidFill>
              <a:latin typeface="Garamond" pitchFamily="18" charset="0"/>
            </a:endParaRPr>
          </a:p>
          <a:p>
            <a:pPr marL="177800" lvl="2" eaLnBrk="1" hangingPunct="1">
              <a:lnSpc>
                <a:spcPct val="77000"/>
              </a:lnSpc>
            </a:pPr>
            <a:r>
              <a:rPr lang="en-US" sz="2500" b="1" dirty="0">
                <a:solidFill>
                  <a:srgbClr val="663300"/>
                </a:solidFill>
                <a:latin typeface="Garamond" pitchFamily="18" charset="0"/>
              </a:rPr>
              <a:t>All participants of the PMF Program must complete 80 hours of formal training per year.</a:t>
            </a:r>
          </a:p>
          <a:p>
            <a:pPr marL="230188" lvl="2" indent="-230188" eaLnBrk="1" hangingPunct="1">
              <a:lnSpc>
                <a:spcPct val="77000"/>
              </a:lnSpc>
            </a:pPr>
            <a:endParaRPr lang="en-US" sz="2500" b="1" dirty="0">
              <a:latin typeface="Garamond" pitchFamily="18" charset="0"/>
            </a:endParaRPr>
          </a:p>
          <a:p>
            <a:pPr marL="230188" lvl="2" indent="-230188" eaLnBrk="1" hangingPunct="1">
              <a:lnSpc>
                <a:spcPct val="77000"/>
              </a:lnSpc>
            </a:pPr>
            <a:r>
              <a:rPr lang="en-US" sz="2500" b="1" dirty="0">
                <a:solidFill>
                  <a:srgbClr val="7030A0"/>
                </a:solidFill>
                <a:latin typeface="Garamond" pitchFamily="18" charset="0"/>
              </a:rPr>
              <a:t>Requires at least 1 developmental assignment of 4 to 6 months in duration</a:t>
            </a:r>
            <a:r>
              <a:rPr lang="en-US" sz="2500" b="1" dirty="0" smtClean="0">
                <a:solidFill>
                  <a:srgbClr val="7030A0"/>
                </a:solidFill>
                <a:latin typeface="Garamond" pitchFamily="18" charset="0"/>
              </a:rPr>
              <a:t>.</a:t>
            </a:r>
          </a:p>
          <a:p>
            <a:pPr marL="230188" lvl="2" indent="-230188" eaLnBrk="1" hangingPunct="1">
              <a:lnSpc>
                <a:spcPct val="77000"/>
              </a:lnSpc>
            </a:pPr>
            <a:endParaRPr lang="en-US" sz="2500" b="1" dirty="0">
              <a:latin typeface="Garamond" pitchFamily="18" charset="0"/>
            </a:endParaRPr>
          </a:p>
          <a:p>
            <a:pPr marL="177800" lvl="2" eaLnBrk="1" hangingPunct="1">
              <a:lnSpc>
                <a:spcPct val="77000"/>
              </a:lnSpc>
            </a:pPr>
            <a:r>
              <a:rPr lang="en-US" sz="2500" b="1" dirty="0">
                <a:solidFill>
                  <a:srgbClr val="663300"/>
                </a:solidFill>
                <a:latin typeface="Garamond" pitchFamily="18" charset="0"/>
              </a:rPr>
              <a:t>Rotational or detail assignments of 1 to 6 months are optional, but encouraged</a:t>
            </a:r>
            <a:r>
              <a:rPr lang="en-US" sz="2500" b="1" dirty="0" smtClean="0">
                <a:solidFill>
                  <a:srgbClr val="663300"/>
                </a:solidFill>
                <a:latin typeface="Garamond" pitchFamily="18" charset="0"/>
              </a:rPr>
              <a:t>.</a:t>
            </a:r>
          </a:p>
          <a:p>
            <a:pPr marL="177800" lvl="2" eaLnBrk="1" hangingPunct="1">
              <a:lnSpc>
                <a:spcPct val="77000"/>
              </a:lnSpc>
            </a:pPr>
            <a:endParaRPr lang="en-US" sz="2500" b="1" dirty="0" smtClean="0">
              <a:latin typeface="Garamond" pitchFamily="18" charset="0"/>
            </a:endParaRPr>
          </a:p>
          <a:p>
            <a:pPr marL="177800" lvl="2" eaLnBrk="1" hangingPunct="1">
              <a:lnSpc>
                <a:spcPct val="77000"/>
              </a:lnSpc>
            </a:pPr>
            <a:r>
              <a:rPr lang="en-US" sz="2500" b="1" dirty="0">
                <a:solidFill>
                  <a:srgbClr val="7030A0"/>
                </a:solidFill>
                <a:latin typeface="Garamond" pitchFamily="18" charset="0"/>
              </a:rPr>
              <a:t>Written participant agreement is required that outlines the </a:t>
            </a:r>
            <a:r>
              <a:rPr lang="en-US" sz="2500" b="1" dirty="0" smtClean="0">
                <a:solidFill>
                  <a:srgbClr val="7030A0"/>
                </a:solidFill>
                <a:latin typeface="Garamond" pitchFamily="18" charset="0"/>
              </a:rPr>
              <a:t>PMF </a:t>
            </a:r>
            <a:r>
              <a:rPr lang="en-US" sz="2500" b="1" dirty="0">
                <a:solidFill>
                  <a:srgbClr val="7030A0"/>
                </a:solidFill>
                <a:latin typeface="Garamond" pitchFamily="18" charset="0"/>
              </a:rPr>
              <a:t>and agency expectations, roles and responsibilities.</a:t>
            </a:r>
          </a:p>
          <a:p>
            <a:pPr marL="177800" lvl="2" eaLnBrk="1" hangingPunct="1">
              <a:lnSpc>
                <a:spcPct val="80000"/>
              </a:lnSpc>
            </a:pPr>
            <a:endParaRPr lang="en-US" sz="2500" b="1" dirty="0">
              <a:latin typeface="Garamond" pitchFamily="18" charset="0"/>
            </a:endParaRP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45865" y="1617956"/>
            <a:ext cx="1969393" cy="2039644"/>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34</a:t>
            </a:fld>
            <a:endParaRPr lang="en-US"/>
          </a:p>
        </p:txBody>
      </p:sp>
    </p:spTree>
    <p:extLst>
      <p:ext uri="{BB962C8B-B14F-4D97-AF65-F5344CB8AC3E}">
        <p14:creationId xmlns:p14="http://schemas.microsoft.com/office/powerpoint/2010/main" val="316898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1905000" y="253760"/>
            <a:ext cx="7166502" cy="5218586"/>
          </a:xfrm>
        </p:spPr>
        <p:txBody>
          <a:bodyPr/>
          <a:lstStyle/>
          <a:p>
            <a:pPr marL="177800" lvl="2" eaLnBrk="1" hangingPunct="1">
              <a:lnSpc>
                <a:spcPct val="80000"/>
              </a:lnSpc>
            </a:pPr>
            <a:r>
              <a:rPr lang="en-US" sz="2500" b="1" dirty="0">
                <a:solidFill>
                  <a:srgbClr val="663300"/>
                </a:solidFill>
                <a:latin typeface="Garamond" pitchFamily="18" charset="0"/>
              </a:rPr>
              <a:t>Employee Performance Appraisal Plan developed within 30-days of appointment.</a:t>
            </a:r>
          </a:p>
          <a:p>
            <a:pPr marL="177800" lvl="2" eaLnBrk="1" hangingPunct="1">
              <a:lnSpc>
                <a:spcPct val="80000"/>
              </a:lnSpc>
            </a:pPr>
            <a:endParaRPr lang="en-US" sz="2500" b="1" dirty="0">
              <a:latin typeface="Garamond" pitchFamily="18" charset="0"/>
            </a:endParaRPr>
          </a:p>
          <a:p>
            <a:pPr marL="177800" lvl="2" eaLnBrk="1" hangingPunct="1">
              <a:lnSpc>
                <a:spcPct val="80000"/>
              </a:lnSpc>
            </a:pPr>
            <a:r>
              <a:rPr lang="en-US" sz="2500" b="1" dirty="0">
                <a:solidFill>
                  <a:srgbClr val="7030A0"/>
                </a:solidFill>
                <a:latin typeface="Garamond" pitchFamily="18" charset="0"/>
              </a:rPr>
              <a:t>Must demonstrate a successful job performance rating of record </a:t>
            </a:r>
            <a:r>
              <a:rPr lang="en-US" sz="2500" b="1" dirty="0" smtClean="0">
                <a:solidFill>
                  <a:srgbClr val="7030A0"/>
                </a:solidFill>
                <a:latin typeface="Garamond" pitchFamily="18" charset="0"/>
              </a:rPr>
              <a:t>of </a:t>
            </a:r>
            <a:r>
              <a:rPr lang="en-US" sz="2500" b="1" dirty="0">
                <a:solidFill>
                  <a:srgbClr val="7030A0"/>
                </a:solidFill>
                <a:latin typeface="Garamond" pitchFamily="18" charset="0"/>
              </a:rPr>
              <a:t>at least Fully Successful or equivalent</a:t>
            </a:r>
            <a:r>
              <a:rPr lang="en-US" sz="2500" b="1" dirty="0" smtClean="0">
                <a:solidFill>
                  <a:srgbClr val="7030A0"/>
                </a:solidFill>
                <a:latin typeface="Garamond" pitchFamily="18" charset="0"/>
              </a:rPr>
              <a:t>.</a:t>
            </a:r>
          </a:p>
          <a:p>
            <a:pPr marL="177800" lvl="2" eaLnBrk="1" hangingPunct="1">
              <a:lnSpc>
                <a:spcPct val="80000"/>
              </a:lnSpc>
            </a:pPr>
            <a:endParaRPr lang="en-US" sz="2500" b="1" dirty="0">
              <a:solidFill>
                <a:srgbClr val="0070C0"/>
              </a:solidFill>
              <a:latin typeface="Garamond" pitchFamily="18" charset="0"/>
            </a:endParaRPr>
          </a:p>
          <a:p>
            <a:pPr marL="177800" lvl="2" eaLnBrk="1" hangingPunct="1">
              <a:lnSpc>
                <a:spcPct val="80000"/>
              </a:lnSpc>
            </a:pPr>
            <a:r>
              <a:rPr lang="en-US" sz="2500" b="1" dirty="0">
                <a:solidFill>
                  <a:srgbClr val="663300"/>
                </a:solidFill>
                <a:latin typeface="Garamond" pitchFamily="18" charset="0"/>
              </a:rPr>
              <a:t>Recommend a local orientation of some kind within 45-days of appointment.</a:t>
            </a:r>
          </a:p>
          <a:p>
            <a:pPr marL="177800" lvl="2" eaLnBrk="1" hangingPunct="1">
              <a:lnSpc>
                <a:spcPct val="80000"/>
              </a:lnSpc>
            </a:pPr>
            <a:endParaRPr lang="en-US" sz="2500" b="1" dirty="0" smtClean="0">
              <a:latin typeface="Garamond" pitchFamily="18" charset="0"/>
            </a:endParaRPr>
          </a:p>
          <a:p>
            <a:pPr marL="177800" lvl="2" eaLnBrk="1" hangingPunct="1">
              <a:lnSpc>
                <a:spcPct val="80000"/>
              </a:lnSpc>
            </a:pPr>
            <a:r>
              <a:rPr lang="en-US" sz="2500" b="1" dirty="0" smtClean="0">
                <a:solidFill>
                  <a:srgbClr val="7030A0"/>
                </a:solidFill>
                <a:latin typeface="Garamond" pitchFamily="18" charset="0"/>
              </a:rPr>
              <a:t>IDP </a:t>
            </a:r>
            <a:r>
              <a:rPr lang="en-US" sz="2500" b="1" dirty="0">
                <a:solidFill>
                  <a:srgbClr val="7030A0"/>
                </a:solidFill>
                <a:latin typeface="Garamond" pitchFamily="18" charset="0"/>
              </a:rPr>
              <a:t>within 45-days of appointment.</a:t>
            </a:r>
          </a:p>
          <a:p>
            <a:pPr marL="177800" lvl="2" eaLnBrk="1" hangingPunct="1">
              <a:lnSpc>
                <a:spcPct val="80000"/>
              </a:lnSpc>
            </a:pPr>
            <a:endParaRPr lang="en-US" sz="2500" b="1" dirty="0">
              <a:latin typeface="Garamond" pitchFamily="18" charset="0"/>
            </a:endParaRPr>
          </a:p>
          <a:p>
            <a:pPr marL="177800" lvl="2" eaLnBrk="1" hangingPunct="1">
              <a:lnSpc>
                <a:spcPct val="80000"/>
              </a:lnSpc>
            </a:pPr>
            <a:r>
              <a:rPr lang="en-US" sz="2500" b="1" dirty="0">
                <a:solidFill>
                  <a:srgbClr val="663300"/>
                </a:solidFill>
                <a:latin typeface="Garamond" pitchFamily="18" charset="0"/>
              </a:rPr>
              <a:t>Mentor (managerial employee) must be outside of the chain of command within 90-days of appointment</a:t>
            </a:r>
            <a:r>
              <a:rPr lang="en-US" sz="2500" b="1" dirty="0" smtClean="0">
                <a:solidFill>
                  <a:srgbClr val="663300"/>
                </a:solidFill>
                <a:latin typeface="Garamond" pitchFamily="18" charset="0"/>
              </a:rPr>
              <a:t>.</a:t>
            </a:r>
            <a:endParaRPr lang="en-US" sz="2500" dirty="0" smtClean="0">
              <a:latin typeface="Garamond" pitchFamily="18" charset="0"/>
            </a:endParaRP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76201" y="1752600"/>
            <a:ext cx="1765810" cy="18288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35</a:t>
            </a:fld>
            <a:endParaRPr lang="en-US"/>
          </a:p>
        </p:txBody>
      </p:sp>
    </p:spTree>
    <p:extLst>
      <p:ext uri="{BB962C8B-B14F-4D97-AF65-F5344CB8AC3E}">
        <p14:creationId xmlns:p14="http://schemas.microsoft.com/office/powerpoint/2010/main" val="228847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1905000" y="276692"/>
            <a:ext cx="7166502" cy="4456586"/>
          </a:xfrm>
        </p:spPr>
        <p:txBody>
          <a:bodyPr/>
          <a:lstStyle/>
          <a:p>
            <a:pPr eaLnBrk="1" hangingPunct="1">
              <a:lnSpc>
                <a:spcPct val="100000"/>
              </a:lnSpc>
            </a:pPr>
            <a:r>
              <a:rPr lang="en-US" sz="2500" b="1" dirty="0" smtClean="0">
                <a:solidFill>
                  <a:srgbClr val="7030A0"/>
                </a:solidFill>
                <a:latin typeface="Garamond" pitchFamily="18" charset="0"/>
              </a:rPr>
              <a:t>Appointees </a:t>
            </a:r>
            <a:r>
              <a:rPr lang="en-US" sz="2500" b="1" dirty="0">
                <a:solidFill>
                  <a:srgbClr val="7030A0"/>
                </a:solidFill>
                <a:latin typeface="Garamond" pitchFamily="18" charset="0"/>
              </a:rPr>
              <a:t>of the </a:t>
            </a:r>
            <a:r>
              <a:rPr lang="en-US" sz="2500" b="1" dirty="0" smtClean="0">
                <a:solidFill>
                  <a:srgbClr val="7030A0"/>
                </a:solidFill>
                <a:latin typeface="Garamond" pitchFamily="18" charset="0"/>
              </a:rPr>
              <a:t>PMF </a:t>
            </a:r>
            <a:r>
              <a:rPr lang="en-US" sz="2500" b="1" dirty="0">
                <a:solidFill>
                  <a:srgbClr val="7030A0"/>
                </a:solidFill>
                <a:latin typeface="Garamond" pitchFamily="18" charset="0"/>
              </a:rPr>
              <a:t>Program may be eligible for a 120-day extension to complete the </a:t>
            </a:r>
            <a:r>
              <a:rPr lang="en-US" sz="2500" b="1" dirty="0" smtClean="0">
                <a:solidFill>
                  <a:srgbClr val="7030A0"/>
                </a:solidFill>
                <a:latin typeface="Garamond" pitchFamily="18" charset="0"/>
              </a:rPr>
              <a:t>2-year </a:t>
            </a:r>
            <a:r>
              <a:rPr lang="en-US" sz="2500" b="1" dirty="0">
                <a:solidFill>
                  <a:srgbClr val="7030A0"/>
                </a:solidFill>
                <a:latin typeface="Garamond" pitchFamily="18" charset="0"/>
              </a:rPr>
              <a:t>program appointment.</a:t>
            </a:r>
          </a:p>
          <a:p>
            <a:pPr eaLnBrk="1" hangingPunct="1">
              <a:lnSpc>
                <a:spcPct val="100000"/>
              </a:lnSpc>
            </a:pPr>
            <a:endParaRPr lang="en-US" sz="2500" b="1" dirty="0">
              <a:latin typeface="Garamond" pitchFamily="18" charset="0"/>
            </a:endParaRPr>
          </a:p>
          <a:p>
            <a:pPr eaLnBrk="1" hangingPunct="1">
              <a:lnSpc>
                <a:spcPct val="100000"/>
              </a:lnSpc>
            </a:pPr>
            <a:r>
              <a:rPr lang="en-US" sz="2500" b="1" dirty="0">
                <a:solidFill>
                  <a:srgbClr val="663300"/>
                </a:solidFill>
                <a:latin typeface="Garamond" pitchFamily="18" charset="0"/>
              </a:rPr>
              <a:t>Appointees of the </a:t>
            </a:r>
            <a:r>
              <a:rPr lang="en-US" sz="2500" b="1" dirty="0" smtClean="0">
                <a:solidFill>
                  <a:srgbClr val="663300"/>
                </a:solidFill>
                <a:latin typeface="Garamond" pitchFamily="18" charset="0"/>
              </a:rPr>
              <a:t>PMF </a:t>
            </a:r>
            <a:r>
              <a:rPr lang="en-US" sz="2500" b="1" dirty="0">
                <a:solidFill>
                  <a:srgbClr val="663300"/>
                </a:solidFill>
                <a:latin typeface="Garamond" pitchFamily="18" charset="0"/>
              </a:rPr>
              <a:t>Program are eligible for noncompetitive conversion to a </a:t>
            </a:r>
            <a:r>
              <a:rPr lang="en-US" sz="2500" b="1" dirty="0" smtClean="0">
                <a:solidFill>
                  <a:srgbClr val="663300"/>
                </a:solidFill>
                <a:latin typeface="Garamond" pitchFamily="18" charset="0"/>
              </a:rPr>
              <a:t>term or permanent appointment </a:t>
            </a:r>
            <a:r>
              <a:rPr lang="en-US" sz="2500" b="1" dirty="0">
                <a:solidFill>
                  <a:srgbClr val="663300"/>
                </a:solidFill>
                <a:latin typeface="Garamond" pitchFamily="18" charset="0"/>
              </a:rPr>
              <a:t>in the competitive service upon successful completion of all agency and program requirements</a:t>
            </a:r>
            <a:r>
              <a:rPr lang="en-US" sz="2500" b="1" dirty="0" smtClean="0">
                <a:solidFill>
                  <a:srgbClr val="663300"/>
                </a:solidFill>
                <a:latin typeface="Garamond" pitchFamily="18" charset="0"/>
              </a:rPr>
              <a:t>.</a:t>
            </a: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76201" y="1752600"/>
            <a:ext cx="1765810" cy="18288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36</a:t>
            </a:fld>
            <a:endParaRPr lang="en-US"/>
          </a:p>
        </p:txBody>
      </p:sp>
    </p:spTree>
    <p:extLst>
      <p:ext uri="{BB962C8B-B14F-4D97-AF65-F5344CB8AC3E}">
        <p14:creationId xmlns:p14="http://schemas.microsoft.com/office/powerpoint/2010/main" val="54188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47256583"/>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495800"/>
          </a:xfrm>
        </p:spPr>
        <p:txBody>
          <a:bodyPr/>
          <a:lstStyle/>
          <a:p>
            <a:pPr marL="457200" indent="-457200">
              <a:buFont typeface="+mj-lt"/>
              <a:buAutoNum type="arabicPeriod"/>
            </a:pPr>
            <a:r>
              <a:rPr lang="en-US" sz="2700" b="1" dirty="0" smtClean="0">
                <a:solidFill>
                  <a:srgbClr val="C00000"/>
                </a:solidFill>
                <a:latin typeface="Garamond" pitchFamily="18" charset="0"/>
              </a:rPr>
              <a:t>Appointees </a:t>
            </a:r>
            <a:r>
              <a:rPr lang="en-US" sz="2700" b="1" dirty="0">
                <a:solidFill>
                  <a:srgbClr val="C00000"/>
                </a:solidFill>
                <a:latin typeface="Garamond" pitchFamily="18" charset="0"/>
              </a:rPr>
              <a:t>of the PMF Program may be eligible for a 120-day extension to complete the 2-year program appointment.</a:t>
            </a:r>
          </a:p>
          <a:p>
            <a:pPr marL="914400" indent="-338138">
              <a:buAutoNum type="alphaLcParenR"/>
            </a:pPr>
            <a:r>
              <a:rPr lang="en-US" sz="2700" dirty="0" smtClean="0">
                <a:latin typeface="Garamond" pitchFamily="18" charset="0"/>
              </a:rPr>
              <a:t>True</a:t>
            </a:r>
          </a:p>
          <a:p>
            <a:pPr marL="914400" indent="-338138">
              <a:buAutoNum type="alphaLcParenR"/>
            </a:pPr>
            <a:r>
              <a:rPr lang="en-US" sz="2700" dirty="0" smtClean="0">
                <a:latin typeface="Garamond" pitchFamily="18" charset="0"/>
              </a:rPr>
              <a:t>False</a:t>
            </a:r>
          </a:p>
          <a:p>
            <a:pPr marL="0" indent="0">
              <a:buNone/>
            </a:pPr>
            <a:endParaRPr lang="en-US" sz="2700" dirty="0">
              <a:latin typeface="Garamond" pitchFamily="18" charset="0"/>
            </a:endParaRPr>
          </a:p>
          <a:p>
            <a:pPr marL="457200" lvl="2" indent="-457200">
              <a:lnSpc>
                <a:spcPts val="2600"/>
              </a:lnSpc>
              <a:spcBef>
                <a:spcPct val="20000"/>
              </a:spcBef>
              <a:spcAft>
                <a:spcPct val="0"/>
              </a:spcAft>
              <a:buFont typeface="+mj-lt"/>
              <a:buAutoNum type="arabicPeriod" startAt="2"/>
            </a:pPr>
            <a:r>
              <a:rPr lang="en-US" sz="2700" b="1" dirty="0">
                <a:solidFill>
                  <a:srgbClr val="00B050"/>
                </a:solidFill>
                <a:latin typeface="Garamond" pitchFamily="18" charset="0"/>
              </a:rPr>
              <a:t>All participants of the PMF Program must complete </a:t>
            </a:r>
            <a:r>
              <a:rPr lang="en-US" sz="2700" b="1" dirty="0" smtClean="0">
                <a:solidFill>
                  <a:srgbClr val="00B050"/>
                </a:solidFill>
                <a:latin typeface="Garamond" pitchFamily="18" charset="0"/>
              </a:rPr>
              <a:t>_____ </a:t>
            </a:r>
            <a:r>
              <a:rPr lang="en-US" sz="2700" b="1" dirty="0">
                <a:solidFill>
                  <a:srgbClr val="00B050"/>
                </a:solidFill>
                <a:latin typeface="Garamond" pitchFamily="18" charset="0"/>
              </a:rPr>
              <a:t>hours of formal training per year.</a:t>
            </a:r>
          </a:p>
          <a:p>
            <a:pPr marL="914400" indent="-346075">
              <a:buNone/>
            </a:pPr>
            <a:r>
              <a:rPr lang="en-US" sz="2700" dirty="0" smtClean="0">
                <a:latin typeface="Garamond" pitchFamily="18" charset="0"/>
              </a:rPr>
              <a:t>a) 40 hours</a:t>
            </a:r>
          </a:p>
          <a:p>
            <a:pPr marL="914400" indent="-346075">
              <a:buNone/>
            </a:pPr>
            <a:r>
              <a:rPr lang="en-US" sz="2700" dirty="0" smtClean="0">
                <a:latin typeface="Garamond" pitchFamily="18" charset="0"/>
              </a:rPr>
              <a:t>b) 60 hours</a:t>
            </a:r>
          </a:p>
          <a:p>
            <a:pPr marL="914400" indent="-346075">
              <a:buNone/>
            </a:pPr>
            <a:r>
              <a:rPr lang="en-US" sz="2700" dirty="0" smtClean="0">
                <a:latin typeface="Garamond" pitchFamily="18" charset="0"/>
              </a:rPr>
              <a:t>c) 80 hours</a:t>
            </a:r>
            <a:endParaRPr lang="en-US" sz="2700" dirty="0" smtClean="0"/>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38</a:t>
            </a:fld>
            <a:endParaRPr lang="en-US"/>
          </a:p>
        </p:txBody>
      </p:sp>
    </p:spTree>
    <p:extLst>
      <p:ext uri="{BB962C8B-B14F-4D97-AF65-F5344CB8AC3E}">
        <p14:creationId xmlns:p14="http://schemas.microsoft.com/office/powerpoint/2010/main" val="1463270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sz="4500" dirty="0" smtClean="0"/>
              <a:t>Certificate Program</a:t>
            </a:r>
          </a:p>
        </p:txBody>
      </p:sp>
    </p:spTree>
    <p:extLst>
      <p:ext uri="{BB962C8B-B14F-4D97-AF65-F5344CB8AC3E}">
        <p14:creationId xmlns:p14="http://schemas.microsoft.com/office/powerpoint/2010/main" val="115033339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726" y="455726"/>
            <a:ext cx="8234776" cy="4657078"/>
          </a:xfrm>
        </p:spPr>
        <p:txBody>
          <a:bodyPr/>
          <a:lstStyle/>
          <a:p>
            <a:pPr marL="0" indent="0">
              <a:lnSpc>
                <a:spcPct val="85000"/>
              </a:lnSpc>
              <a:spcBef>
                <a:spcPts val="0"/>
              </a:spcBef>
              <a:buNone/>
            </a:pPr>
            <a:r>
              <a:rPr lang="en-US" sz="2700" b="1" dirty="0" smtClean="0">
                <a:solidFill>
                  <a:srgbClr val="00B0F0"/>
                </a:solidFill>
                <a:latin typeface="Garamond" pitchFamily="18" charset="0"/>
              </a:rPr>
              <a:t>The </a:t>
            </a:r>
            <a:r>
              <a:rPr lang="en-US" sz="2700" b="1" dirty="0">
                <a:solidFill>
                  <a:srgbClr val="00B0F0"/>
                </a:solidFill>
                <a:latin typeface="Garamond" pitchFamily="18" charset="0"/>
              </a:rPr>
              <a:t>U. S. Office of Personnel Management </a:t>
            </a:r>
            <a:r>
              <a:rPr lang="en-US" sz="2700" b="1" dirty="0" smtClean="0">
                <a:solidFill>
                  <a:srgbClr val="00B0F0"/>
                </a:solidFill>
                <a:latin typeface="Garamond" pitchFamily="18" charset="0"/>
              </a:rPr>
              <a:t>(OPM) issued </a:t>
            </a:r>
            <a:r>
              <a:rPr lang="en-US" sz="2700" b="1" dirty="0">
                <a:solidFill>
                  <a:srgbClr val="00B0F0"/>
                </a:solidFill>
                <a:latin typeface="Garamond" pitchFamily="18" charset="0"/>
              </a:rPr>
              <a:t>the final rule for the Pathways Programs on May 11, 2012 (Federal Register Vol. 77, No. 92; Part III - 28194) and made it effective July 10, 2012</a:t>
            </a:r>
            <a:r>
              <a:rPr lang="en-US" sz="2700" b="1" dirty="0" smtClean="0">
                <a:solidFill>
                  <a:srgbClr val="00B0F0"/>
                </a:solidFill>
                <a:latin typeface="Garamond" pitchFamily="18" charset="0"/>
              </a:rPr>
              <a:t>.</a:t>
            </a:r>
          </a:p>
          <a:p>
            <a:pPr marL="0" indent="0">
              <a:lnSpc>
                <a:spcPct val="85000"/>
              </a:lnSpc>
              <a:spcBef>
                <a:spcPts val="0"/>
              </a:spcBef>
              <a:buNone/>
            </a:pPr>
            <a:endParaRPr lang="en-US" sz="2700" b="1" u="sng" dirty="0">
              <a:latin typeface="Garamond" pitchFamily="18" charset="0"/>
            </a:endParaRPr>
          </a:p>
          <a:p>
            <a:pPr marL="0" indent="0" algn="ctr">
              <a:lnSpc>
                <a:spcPct val="85000"/>
              </a:lnSpc>
              <a:spcBef>
                <a:spcPts val="0"/>
              </a:spcBef>
              <a:buNone/>
            </a:pPr>
            <a:r>
              <a:rPr lang="en-US" sz="2700" b="1" u="sng" dirty="0" smtClean="0">
                <a:solidFill>
                  <a:srgbClr val="00B050"/>
                </a:solidFill>
                <a:latin typeface="Garamond" pitchFamily="18" charset="0"/>
              </a:rPr>
              <a:t>Requirements</a:t>
            </a:r>
            <a:endParaRPr lang="en-US" sz="2700" b="1" dirty="0">
              <a:solidFill>
                <a:srgbClr val="00B050"/>
              </a:solidFill>
              <a:latin typeface="Garamond" pitchFamily="18" charset="0"/>
            </a:endParaRPr>
          </a:p>
          <a:p>
            <a:pPr marL="0" indent="0" algn="ctr">
              <a:lnSpc>
                <a:spcPct val="85000"/>
              </a:lnSpc>
              <a:spcBef>
                <a:spcPts val="0"/>
              </a:spcBef>
              <a:buNone/>
            </a:pPr>
            <a:r>
              <a:rPr lang="en-US" sz="2700" b="1" dirty="0" smtClean="0">
                <a:solidFill>
                  <a:srgbClr val="00B050"/>
                </a:solidFill>
                <a:latin typeface="Garamond" pitchFamily="18" charset="0"/>
              </a:rPr>
              <a:t>5 </a:t>
            </a:r>
            <a:r>
              <a:rPr lang="en-US" sz="2700" b="1" dirty="0">
                <a:solidFill>
                  <a:srgbClr val="00B050"/>
                </a:solidFill>
                <a:latin typeface="Garamond" pitchFamily="18" charset="0"/>
              </a:rPr>
              <a:t>Code of Federal Regulations (CFR</a:t>
            </a:r>
            <a:r>
              <a:rPr lang="en-US" sz="2700" b="1" dirty="0" smtClean="0">
                <a:solidFill>
                  <a:srgbClr val="00B050"/>
                </a:solidFill>
                <a:latin typeface="Garamond" pitchFamily="18" charset="0"/>
              </a:rPr>
              <a:t>) 362</a:t>
            </a:r>
          </a:p>
          <a:p>
            <a:pPr marL="0" indent="0" algn="ctr">
              <a:lnSpc>
                <a:spcPct val="85000"/>
              </a:lnSpc>
              <a:spcBef>
                <a:spcPts val="0"/>
              </a:spcBef>
              <a:buNone/>
            </a:pPr>
            <a:endParaRPr lang="en-US" sz="2700" b="1" dirty="0">
              <a:latin typeface="Garamond" pitchFamily="18" charset="0"/>
            </a:endParaRPr>
          </a:p>
          <a:p>
            <a:pPr marL="0" indent="0" algn="ctr">
              <a:lnSpc>
                <a:spcPct val="85000"/>
              </a:lnSpc>
              <a:spcBef>
                <a:spcPts val="0"/>
              </a:spcBef>
              <a:buNone/>
            </a:pPr>
            <a:r>
              <a:rPr lang="en-US" sz="2700" b="1" u="sng" dirty="0" smtClean="0">
                <a:solidFill>
                  <a:srgbClr val="00B0F0"/>
                </a:solidFill>
                <a:latin typeface="Garamond" pitchFamily="18" charset="0"/>
              </a:rPr>
              <a:t>Appointing</a:t>
            </a:r>
          </a:p>
          <a:p>
            <a:pPr marL="0" indent="0" algn="ctr">
              <a:lnSpc>
                <a:spcPct val="85000"/>
              </a:lnSpc>
              <a:spcBef>
                <a:spcPts val="0"/>
              </a:spcBef>
              <a:buNone/>
            </a:pPr>
            <a:r>
              <a:rPr lang="en-US" sz="2700" b="1" dirty="0" smtClean="0">
                <a:solidFill>
                  <a:srgbClr val="00B0F0"/>
                </a:solidFill>
                <a:latin typeface="Garamond" pitchFamily="18" charset="0"/>
              </a:rPr>
              <a:t>5 </a:t>
            </a:r>
            <a:r>
              <a:rPr lang="en-US" sz="2700" b="1" dirty="0">
                <a:solidFill>
                  <a:srgbClr val="00B0F0"/>
                </a:solidFill>
                <a:latin typeface="Garamond" pitchFamily="18" charset="0"/>
              </a:rPr>
              <a:t>CFR 213.3402(a), (b), and (c</a:t>
            </a:r>
            <a:r>
              <a:rPr lang="en-US" sz="2700" b="1" dirty="0" smtClean="0">
                <a:solidFill>
                  <a:srgbClr val="00B0F0"/>
                </a:solidFill>
                <a:latin typeface="Garamond" pitchFamily="18" charset="0"/>
              </a:rPr>
              <a:t>)</a:t>
            </a:r>
          </a:p>
          <a:p>
            <a:pPr marL="0" indent="0" algn="ctr">
              <a:lnSpc>
                <a:spcPct val="85000"/>
              </a:lnSpc>
              <a:spcBef>
                <a:spcPts val="0"/>
              </a:spcBef>
              <a:buNone/>
            </a:pPr>
            <a:endParaRPr lang="en-US" sz="2700" b="1" dirty="0" smtClean="0">
              <a:latin typeface="Garamond" pitchFamily="18" charset="0"/>
            </a:endParaRPr>
          </a:p>
          <a:p>
            <a:pPr marL="0" indent="0" algn="ctr">
              <a:lnSpc>
                <a:spcPct val="85000"/>
              </a:lnSpc>
              <a:spcBef>
                <a:spcPts val="0"/>
              </a:spcBef>
              <a:buNone/>
            </a:pPr>
            <a:r>
              <a:rPr lang="en-US" sz="2700" b="1" u="sng" dirty="0" smtClean="0">
                <a:solidFill>
                  <a:srgbClr val="00B050"/>
                </a:solidFill>
                <a:latin typeface="Garamond" pitchFamily="18" charset="0"/>
              </a:rPr>
              <a:t>Employment in the Excepted Service</a:t>
            </a:r>
            <a:endParaRPr lang="en-US" sz="2700" b="1" dirty="0" smtClean="0">
              <a:solidFill>
                <a:srgbClr val="00B050"/>
              </a:solidFill>
              <a:latin typeface="Garamond" pitchFamily="18" charset="0"/>
            </a:endParaRPr>
          </a:p>
          <a:p>
            <a:pPr marL="0" indent="0" algn="ctr">
              <a:lnSpc>
                <a:spcPct val="85000"/>
              </a:lnSpc>
              <a:spcBef>
                <a:spcPts val="0"/>
              </a:spcBef>
              <a:buNone/>
            </a:pPr>
            <a:r>
              <a:rPr lang="en-US" sz="2700" b="1" dirty="0" smtClean="0">
                <a:solidFill>
                  <a:srgbClr val="00B050"/>
                </a:solidFill>
                <a:latin typeface="Garamond" pitchFamily="18" charset="0"/>
              </a:rPr>
              <a:t>5 </a:t>
            </a:r>
            <a:r>
              <a:rPr lang="en-US" sz="2700" b="1" dirty="0">
                <a:solidFill>
                  <a:srgbClr val="00B050"/>
                </a:solidFill>
                <a:latin typeface="Garamond" pitchFamily="18" charset="0"/>
              </a:rPr>
              <a:t>CFR </a:t>
            </a:r>
            <a:r>
              <a:rPr lang="en-US" sz="2700" b="1" dirty="0" smtClean="0">
                <a:solidFill>
                  <a:srgbClr val="00B050"/>
                </a:solidFill>
                <a:latin typeface="Garamond" pitchFamily="18" charset="0"/>
              </a:rPr>
              <a:t>302</a:t>
            </a: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4</a:t>
            </a:fld>
            <a:endParaRPr lang="en-US"/>
          </a:p>
        </p:txBody>
      </p:sp>
    </p:spTree>
    <p:extLst>
      <p:ext uri="{BB962C8B-B14F-4D97-AF65-F5344CB8AC3E}">
        <p14:creationId xmlns:p14="http://schemas.microsoft.com/office/powerpoint/2010/main" val="2379282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5029200"/>
          </a:xfrm>
        </p:spPr>
        <p:txBody>
          <a:bodyPr/>
          <a:lstStyle/>
          <a:p>
            <a:pPr marL="0" indent="0">
              <a:lnSpc>
                <a:spcPct val="100000"/>
              </a:lnSpc>
              <a:buNone/>
            </a:pPr>
            <a:r>
              <a:rPr lang="en-US" sz="2800" b="1" dirty="0" smtClean="0">
                <a:solidFill>
                  <a:srgbClr val="0066FF"/>
                </a:solidFill>
                <a:latin typeface="Garamond" pitchFamily="18" charset="0"/>
              </a:rPr>
              <a:t>A </a:t>
            </a:r>
            <a:r>
              <a:rPr lang="en-US" sz="2800" b="1" dirty="0">
                <a:solidFill>
                  <a:srgbClr val="0066FF"/>
                </a:solidFill>
                <a:latin typeface="Garamond" pitchFamily="18" charset="0"/>
              </a:rPr>
              <a:t>Certificate Program </a:t>
            </a:r>
            <a:r>
              <a:rPr lang="en-US" sz="2800" b="1" dirty="0" smtClean="0">
                <a:solidFill>
                  <a:srgbClr val="0066FF"/>
                </a:solidFill>
                <a:latin typeface="Garamond" pitchFamily="18" charset="0"/>
              </a:rPr>
              <a:t>must meet the following criteria to qualify for a Pathways Internship or Recent Graduate appointment:</a:t>
            </a:r>
          </a:p>
          <a:p>
            <a:pPr marL="0" indent="0">
              <a:lnSpc>
                <a:spcPct val="100000"/>
              </a:lnSpc>
              <a:buNone/>
            </a:pPr>
            <a:endParaRPr lang="en-US" sz="2800" dirty="0">
              <a:latin typeface="Garamond" pitchFamily="18" charset="0"/>
            </a:endParaRPr>
          </a:p>
          <a:p>
            <a:pPr marL="749300" lvl="1" indent="-457200">
              <a:lnSpc>
                <a:spcPct val="100000"/>
              </a:lnSpc>
              <a:buFont typeface="+mj-lt"/>
              <a:buAutoNum type="arabicPeriod"/>
            </a:pPr>
            <a:r>
              <a:rPr lang="en-US" sz="2800" b="1" dirty="0" smtClean="0">
                <a:solidFill>
                  <a:srgbClr val="C00000"/>
                </a:solidFill>
                <a:latin typeface="Garamond" pitchFamily="18" charset="0"/>
              </a:rPr>
              <a:t>Be post-secondary education;</a:t>
            </a:r>
          </a:p>
          <a:p>
            <a:pPr marL="749300" lvl="1" indent="-457200">
              <a:lnSpc>
                <a:spcPct val="100000"/>
              </a:lnSpc>
              <a:buFont typeface="+mj-lt"/>
              <a:buAutoNum type="arabicPeriod"/>
            </a:pPr>
            <a:r>
              <a:rPr lang="en-US" sz="2800" b="1" dirty="0" smtClean="0">
                <a:solidFill>
                  <a:srgbClr val="C00000"/>
                </a:solidFill>
                <a:latin typeface="Garamond" pitchFamily="18" charset="0"/>
              </a:rPr>
              <a:t>In </a:t>
            </a:r>
            <a:r>
              <a:rPr lang="en-US" sz="2800" b="1" dirty="0">
                <a:solidFill>
                  <a:srgbClr val="C00000"/>
                </a:solidFill>
                <a:latin typeface="Garamond" pitchFamily="18" charset="0"/>
              </a:rPr>
              <a:t>a qualifying educational </a:t>
            </a:r>
            <a:r>
              <a:rPr lang="en-US" sz="2800" b="1" dirty="0" smtClean="0">
                <a:solidFill>
                  <a:srgbClr val="C00000"/>
                </a:solidFill>
                <a:latin typeface="Garamond" pitchFamily="18" charset="0"/>
              </a:rPr>
              <a:t>institution;</a:t>
            </a:r>
            <a:endParaRPr lang="en-US" sz="2800" b="1" dirty="0">
              <a:solidFill>
                <a:srgbClr val="C00000"/>
              </a:solidFill>
              <a:latin typeface="Garamond" pitchFamily="18" charset="0"/>
            </a:endParaRPr>
          </a:p>
          <a:p>
            <a:pPr marL="749300" lvl="1" indent="-457200">
              <a:lnSpc>
                <a:spcPct val="100000"/>
              </a:lnSpc>
              <a:buFont typeface="+mj-lt"/>
              <a:buAutoNum type="arabicPeriod"/>
            </a:pPr>
            <a:r>
              <a:rPr lang="en-US" sz="2800" b="1" dirty="0" smtClean="0">
                <a:solidFill>
                  <a:srgbClr val="C00000"/>
                </a:solidFill>
                <a:latin typeface="Garamond" pitchFamily="18" charset="0"/>
              </a:rPr>
              <a:t>Equivalent </a:t>
            </a:r>
            <a:r>
              <a:rPr lang="en-US" sz="2800" b="1" dirty="0">
                <a:solidFill>
                  <a:srgbClr val="C00000"/>
                </a:solidFill>
                <a:latin typeface="Garamond" pitchFamily="18" charset="0"/>
              </a:rPr>
              <a:t>to at least </a:t>
            </a:r>
            <a:r>
              <a:rPr lang="en-US" sz="2800" b="1" dirty="0" smtClean="0">
                <a:solidFill>
                  <a:srgbClr val="C00000"/>
                </a:solidFill>
                <a:latin typeface="Garamond" pitchFamily="18" charset="0"/>
              </a:rPr>
              <a:t>1-academic </a:t>
            </a:r>
            <a:r>
              <a:rPr lang="en-US" sz="2800" b="1" dirty="0">
                <a:solidFill>
                  <a:srgbClr val="C00000"/>
                </a:solidFill>
                <a:latin typeface="Garamond" pitchFamily="18" charset="0"/>
              </a:rPr>
              <a:t>year of full-time </a:t>
            </a:r>
            <a:r>
              <a:rPr lang="en-US" sz="2800" b="1" dirty="0" smtClean="0">
                <a:solidFill>
                  <a:srgbClr val="C00000"/>
                </a:solidFill>
                <a:latin typeface="Garamond" pitchFamily="18" charset="0"/>
              </a:rPr>
              <a:t>study; and</a:t>
            </a:r>
            <a:endParaRPr lang="en-US" sz="2800" b="1" dirty="0">
              <a:solidFill>
                <a:srgbClr val="C00000"/>
              </a:solidFill>
              <a:latin typeface="Garamond" pitchFamily="18" charset="0"/>
            </a:endParaRPr>
          </a:p>
          <a:p>
            <a:pPr marL="749300" lvl="1" indent="-457200">
              <a:lnSpc>
                <a:spcPct val="100000"/>
              </a:lnSpc>
              <a:buFont typeface="+mj-lt"/>
              <a:buAutoNum type="arabicPeriod"/>
            </a:pPr>
            <a:r>
              <a:rPr lang="en-US" sz="2800" b="1" dirty="0" smtClean="0">
                <a:solidFill>
                  <a:srgbClr val="C00000"/>
                </a:solidFill>
                <a:latin typeface="Garamond" pitchFamily="18" charset="0"/>
              </a:rPr>
              <a:t>Part </a:t>
            </a:r>
            <a:r>
              <a:rPr lang="en-US" sz="2800" b="1" dirty="0">
                <a:solidFill>
                  <a:srgbClr val="C00000"/>
                </a:solidFill>
                <a:latin typeface="Garamond" pitchFamily="18" charset="0"/>
              </a:rPr>
              <a:t>of an accredited college-level, technical, trade, vocational, or business school </a:t>
            </a:r>
            <a:r>
              <a:rPr lang="en-US" sz="2800" b="1" dirty="0" smtClean="0">
                <a:solidFill>
                  <a:srgbClr val="C00000"/>
                </a:solidFill>
                <a:latin typeface="Garamond" pitchFamily="18" charset="0"/>
              </a:rPr>
              <a:t>curriculum.</a:t>
            </a:r>
            <a:endParaRPr lang="en-US" sz="2800" b="1" dirty="0">
              <a:solidFill>
                <a:srgbClr val="C00000"/>
              </a:solidFill>
              <a:latin typeface="Garamond" pitchFamily="18" charset="0"/>
            </a:endParaRPr>
          </a:p>
        </p:txBody>
      </p:sp>
      <p:sp>
        <p:nvSpPr>
          <p:cNvPr id="4" name="Rectangle 3"/>
          <p:cNvSpPr/>
          <p:nvPr/>
        </p:nvSpPr>
        <p:spPr>
          <a:xfrm>
            <a:off x="3271804" y="3244334"/>
            <a:ext cx="184731" cy="369332"/>
          </a:xfrm>
          <a:prstGeom prst="rect">
            <a:avLst/>
          </a:prstGeom>
        </p:spPr>
        <p:txBody>
          <a:bodyPr wrap="none">
            <a:spAutoFit/>
          </a:bodyPr>
          <a:lstStyle/>
          <a:p>
            <a:endParaRPr lang="en-US" dirty="0"/>
          </a:p>
        </p:txBody>
      </p:sp>
      <p:sp>
        <p:nvSpPr>
          <p:cNvPr id="5" name="Slide Number Placeholder 4"/>
          <p:cNvSpPr>
            <a:spLocks noGrp="1"/>
          </p:cNvSpPr>
          <p:nvPr>
            <p:ph type="sldNum" sz="quarter" idx="12"/>
          </p:nvPr>
        </p:nvSpPr>
        <p:spPr/>
        <p:txBody>
          <a:bodyPr/>
          <a:lstStyle/>
          <a:p>
            <a:pPr>
              <a:defRPr/>
            </a:pPr>
            <a:fld id="{4C5B79D6-D38E-4B17-93F4-8BC61820D917}" type="slidenum">
              <a:rPr lang="en-US" smtClean="0"/>
              <a:pPr>
                <a:defRPr/>
              </a:pPr>
              <a:t>40</a:t>
            </a:fld>
            <a:endParaRPr lang="en-US"/>
          </a:p>
        </p:txBody>
      </p:sp>
    </p:spTree>
    <p:extLst>
      <p:ext uri="{BB962C8B-B14F-4D97-AF65-F5344CB8AC3E}">
        <p14:creationId xmlns:p14="http://schemas.microsoft.com/office/powerpoint/2010/main" val="1695186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sz="4500" dirty="0" smtClean="0"/>
              <a:t>General Information</a:t>
            </a:r>
          </a:p>
        </p:txBody>
      </p:sp>
    </p:spTree>
    <p:extLst>
      <p:ext uri="{BB962C8B-B14F-4D97-AF65-F5344CB8AC3E}">
        <p14:creationId xmlns:p14="http://schemas.microsoft.com/office/powerpoint/2010/main" val="3513041383"/>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16512"/>
            <a:ext cx="8382000" cy="4765088"/>
          </a:xfrm>
        </p:spPr>
        <p:txBody>
          <a:bodyPr/>
          <a:lstStyle/>
          <a:p>
            <a:pPr marL="230188" indent="-230188" eaLnBrk="1" hangingPunct="1">
              <a:lnSpc>
                <a:spcPct val="100000"/>
              </a:lnSpc>
            </a:pPr>
            <a:r>
              <a:rPr lang="en-US" sz="2400" b="1" dirty="0" smtClean="0">
                <a:solidFill>
                  <a:srgbClr val="7030A0"/>
                </a:solidFill>
                <a:latin typeface="Garamond" pitchFamily="18" charset="0"/>
              </a:rPr>
              <a:t>Agencies are required to provide a “public notice” for </a:t>
            </a:r>
            <a:r>
              <a:rPr lang="en-US" sz="2400" b="1" dirty="0">
                <a:solidFill>
                  <a:srgbClr val="7030A0"/>
                </a:solidFill>
                <a:latin typeface="Garamond" pitchFamily="18" charset="0"/>
              </a:rPr>
              <a:t>all Pathways </a:t>
            </a:r>
            <a:r>
              <a:rPr lang="en-US" sz="2400" b="1" dirty="0" smtClean="0">
                <a:solidFill>
                  <a:srgbClr val="7030A0"/>
                </a:solidFill>
                <a:latin typeface="Garamond" pitchFamily="18" charset="0"/>
              </a:rPr>
              <a:t>Program </a:t>
            </a:r>
            <a:r>
              <a:rPr lang="en-US" sz="2400" b="1" dirty="0">
                <a:solidFill>
                  <a:srgbClr val="7030A0"/>
                </a:solidFill>
                <a:latin typeface="Garamond" pitchFamily="18" charset="0"/>
              </a:rPr>
              <a:t>job </a:t>
            </a:r>
            <a:r>
              <a:rPr lang="en-US" sz="2400" b="1" dirty="0" smtClean="0">
                <a:solidFill>
                  <a:srgbClr val="7030A0"/>
                </a:solidFill>
                <a:latin typeface="Garamond" pitchFamily="18" charset="0"/>
              </a:rPr>
              <a:t>opportunities via USAJOBS.gov (</a:t>
            </a:r>
            <a:r>
              <a:rPr lang="en-US" sz="2400" b="1" dirty="0">
                <a:solidFill>
                  <a:srgbClr val="7030A0"/>
                </a:solidFill>
                <a:latin typeface="Garamond" pitchFamily="18" charset="0"/>
              </a:rPr>
              <a:t>Internship and RG) </a:t>
            </a:r>
            <a:r>
              <a:rPr lang="en-US" sz="2400" b="1" dirty="0" smtClean="0">
                <a:solidFill>
                  <a:srgbClr val="7030A0"/>
                </a:solidFill>
                <a:latin typeface="Garamond" pitchFamily="18" charset="0"/>
              </a:rPr>
              <a:t>or the Talent Acquisition System (PMF).</a:t>
            </a:r>
          </a:p>
          <a:p>
            <a:pPr marL="230188" indent="-230188" eaLnBrk="1" hangingPunct="1">
              <a:lnSpc>
                <a:spcPct val="100000"/>
              </a:lnSpc>
            </a:pPr>
            <a:endParaRPr lang="en-US" sz="2400" b="1" dirty="0">
              <a:latin typeface="Garamond" pitchFamily="18" charset="0"/>
            </a:endParaRPr>
          </a:p>
          <a:p>
            <a:pPr marL="230188" indent="-230188" eaLnBrk="1" hangingPunct="1">
              <a:lnSpc>
                <a:spcPct val="100000"/>
              </a:lnSpc>
            </a:pPr>
            <a:r>
              <a:rPr lang="en-US" sz="2400" b="1" dirty="0" smtClean="0">
                <a:solidFill>
                  <a:srgbClr val="663300"/>
                </a:solidFill>
                <a:latin typeface="Garamond" pitchFamily="18" charset="0"/>
              </a:rPr>
              <a:t>Veterans</a:t>
            </a:r>
            <a:r>
              <a:rPr lang="en-US" sz="2400" b="1" dirty="0">
                <a:solidFill>
                  <a:srgbClr val="663300"/>
                </a:solidFill>
                <a:latin typeface="Garamond" pitchFamily="18" charset="0"/>
              </a:rPr>
              <a:t>’ Preference must be applied to all Pathways Programs and hiring authorities</a:t>
            </a:r>
            <a:r>
              <a:rPr lang="en-US" sz="2400" b="1" dirty="0" smtClean="0">
                <a:solidFill>
                  <a:srgbClr val="663300"/>
                </a:solidFill>
                <a:latin typeface="Garamond" pitchFamily="18" charset="0"/>
              </a:rPr>
              <a:t>.</a:t>
            </a:r>
          </a:p>
          <a:p>
            <a:pPr marL="230188" indent="-230188" eaLnBrk="1" hangingPunct="1">
              <a:lnSpc>
                <a:spcPct val="100000"/>
              </a:lnSpc>
            </a:pPr>
            <a:endParaRPr lang="en-US" sz="2400" b="1" dirty="0" smtClean="0">
              <a:solidFill>
                <a:srgbClr val="7030A0"/>
              </a:solidFill>
              <a:latin typeface="Garamond" pitchFamily="18" charset="0"/>
            </a:endParaRPr>
          </a:p>
          <a:p>
            <a:pPr>
              <a:lnSpc>
                <a:spcPct val="85000"/>
              </a:lnSpc>
            </a:pPr>
            <a:r>
              <a:rPr lang="en-US" sz="2400" b="1" dirty="0">
                <a:solidFill>
                  <a:srgbClr val="7030A0"/>
                </a:solidFill>
                <a:latin typeface="Garamond" pitchFamily="18" charset="0"/>
              </a:rPr>
              <a:t>The Pathways Program participant </a:t>
            </a:r>
            <a:r>
              <a:rPr lang="en-US" sz="2400" b="1" dirty="0" smtClean="0">
                <a:solidFill>
                  <a:srgbClr val="7030A0"/>
                </a:solidFill>
                <a:latin typeface="Garamond" pitchFamily="18" charset="0"/>
              </a:rPr>
              <a:t>(Career Intern, RG, PMF) who </a:t>
            </a:r>
            <a:r>
              <a:rPr lang="en-US" sz="2400" b="1" dirty="0">
                <a:solidFill>
                  <a:srgbClr val="7030A0"/>
                </a:solidFill>
                <a:latin typeface="Garamond" pitchFamily="18" charset="0"/>
              </a:rPr>
              <a:t>has been noncompetitively converted to a term appointment may be subsequently </a:t>
            </a:r>
            <a:r>
              <a:rPr lang="en-US" sz="2400" b="1" dirty="0" smtClean="0">
                <a:solidFill>
                  <a:srgbClr val="7030A0"/>
                </a:solidFill>
                <a:latin typeface="Garamond" pitchFamily="18" charset="0"/>
              </a:rPr>
              <a:t>converted </a:t>
            </a:r>
            <a:r>
              <a:rPr lang="en-US" sz="2400" b="1" dirty="0">
                <a:solidFill>
                  <a:srgbClr val="7030A0"/>
                </a:solidFill>
                <a:latin typeface="Garamond" pitchFamily="18" charset="0"/>
              </a:rPr>
              <a:t>to a permanent appointment in the  competitive service, though it must be prior to the expiration of the term appointment</a:t>
            </a:r>
            <a:r>
              <a:rPr lang="en-US" sz="2400" b="1" dirty="0" smtClean="0">
                <a:solidFill>
                  <a:srgbClr val="7030A0"/>
                </a:solidFill>
                <a:latin typeface="Garamond" pitchFamily="18" charset="0"/>
              </a:rPr>
              <a:t>.</a:t>
            </a:r>
            <a:endParaRPr lang="en-US" sz="2400" b="1" dirty="0" smtClean="0">
              <a:latin typeface="Garamond" pitchFamily="18" charset="0"/>
            </a:endParaRPr>
          </a:p>
        </p:txBody>
      </p:sp>
      <p:sp>
        <p:nvSpPr>
          <p:cNvPr id="4" name="Rectangle 3"/>
          <p:cNvSpPr/>
          <p:nvPr/>
        </p:nvSpPr>
        <p:spPr>
          <a:xfrm>
            <a:off x="3271804" y="3244334"/>
            <a:ext cx="184731" cy="369332"/>
          </a:xfrm>
          <a:prstGeom prst="rect">
            <a:avLst/>
          </a:prstGeom>
        </p:spPr>
        <p:txBody>
          <a:bodyPr wrap="none">
            <a:spAutoFit/>
          </a:bodyPr>
          <a:lstStyle/>
          <a:p>
            <a:endParaRPr lang="en-US" dirty="0"/>
          </a:p>
        </p:txBody>
      </p:sp>
      <p:sp>
        <p:nvSpPr>
          <p:cNvPr id="5" name="Slide Number Placeholder 4"/>
          <p:cNvSpPr>
            <a:spLocks noGrp="1"/>
          </p:cNvSpPr>
          <p:nvPr>
            <p:ph type="sldNum" sz="quarter" idx="12"/>
          </p:nvPr>
        </p:nvSpPr>
        <p:spPr/>
        <p:txBody>
          <a:bodyPr/>
          <a:lstStyle/>
          <a:p>
            <a:pPr>
              <a:defRPr/>
            </a:pPr>
            <a:fld id="{4C5B79D6-D38E-4B17-93F4-8BC61820D917}" type="slidenum">
              <a:rPr lang="en-US" smtClean="0"/>
              <a:pPr>
                <a:defRPr/>
              </a:pPr>
              <a:t>42</a:t>
            </a:fld>
            <a:endParaRPr lang="en-US"/>
          </a:p>
        </p:txBody>
      </p:sp>
    </p:spTree>
    <p:extLst>
      <p:ext uri="{BB962C8B-B14F-4D97-AF65-F5344CB8AC3E}">
        <p14:creationId xmlns:p14="http://schemas.microsoft.com/office/powerpoint/2010/main" val="1159761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776"/>
            <a:ext cx="8229600" cy="5252624"/>
          </a:xfrm>
        </p:spPr>
        <p:txBody>
          <a:bodyPr/>
          <a:lstStyle/>
          <a:p>
            <a:pPr>
              <a:lnSpc>
                <a:spcPct val="85000"/>
              </a:lnSpc>
            </a:pPr>
            <a:r>
              <a:rPr lang="en-US" sz="2700" b="1" dirty="0">
                <a:solidFill>
                  <a:srgbClr val="7030A0"/>
                </a:solidFill>
                <a:latin typeface="Garamond" pitchFamily="18" charset="0"/>
              </a:rPr>
              <a:t>Pathways Program participants are not subject to time in-grade restrictions at the time of conversion.</a:t>
            </a:r>
          </a:p>
          <a:p>
            <a:pPr>
              <a:lnSpc>
                <a:spcPct val="85000"/>
              </a:lnSpc>
            </a:pPr>
            <a:endParaRPr lang="en-US" sz="2700" b="1" dirty="0" smtClean="0">
              <a:solidFill>
                <a:srgbClr val="663300"/>
              </a:solidFill>
              <a:latin typeface="Garamond" pitchFamily="18" charset="0"/>
            </a:endParaRPr>
          </a:p>
          <a:p>
            <a:pPr>
              <a:lnSpc>
                <a:spcPct val="85000"/>
              </a:lnSpc>
            </a:pPr>
            <a:r>
              <a:rPr lang="en-US" sz="2700" b="1" dirty="0" smtClean="0">
                <a:solidFill>
                  <a:srgbClr val="663300"/>
                </a:solidFill>
                <a:latin typeface="Garamond" pitchFamily="18" charset="0"/>
              </a:rPr>
              <a:t>The </a:t>
            </a:r>
            <a:r>
              <a:rPr lang="en-US" sz="2700" b="1" dirty="0">
                <a:solidFill>
                  <a:srgbClr val="663300"/>
                </a:solidFill>
                <a:latin typeface="Garamond" pitchFamily="18" charset="0"/>
              </a:rPr>
              <a:t>entire period served under a Pathways Program counts towards the participant’s probationary period and career tenure.</a:t>
            </a:r>
          </a:p>
          <a:p>
            <a:endParaRPr lang="en-US" sz="2700" b="1" dirty="0">
              <a:solidFill>
                <a:srgbClr val="00B050"/>
              </a:solidFill>
              <a:latin typeface="Garamond" pitchFamily="18" charset="0"/>
            </a:endParaRPr>
          </a:p>
          <a:p>
            <a:r>
              <a:rPr lang="en-US" sz="2700" b="1" i="1" dirty="0">
                <a:solidFill>
                  <a:srgbClr val="7030A0"/>
                </a:solidFill>
                <a:latin typeface="Garamond" pitchFamily="18" charset="0"/>
              </a:rPr>
              <a:t>Important Accreditation Note: </a:t>
            </a:r>
            <a:r>
              <a:rPr lang="en-US" sz="2700" b="1" dirty="0">
                <a:solidFill>
                  <a:srgbClr val="7030A0"/>
                </a:solidFill>
                <a:latin typeface="Garamond" pitchFamily="18" charset="0"/>
              </a:rPr>
              <a:t>New employees participating in the Wildland Firefighter Apprenticeship Program and attending the Wildland Firefighter Academy are not eligible for a Pathways Program appointment at this time.  To date, the Apprenticeship Program nor the Academy have been accredited by the U. S. Department of Education</a:t>
            </a:r>
            <a:r>
              <a:rPr lang="en-US" sz="2700" b="1" dirty="0" smtClean="0">
                <a:solidFill>
                  <a:srgbClr val="7030A0"/>
                </a:solidFill>
                <a:latin typeface="Garamond" pitchFamily="18" charset="0"/>
              </a:rPr>
              <a:t>.</a:t>
            </a:r>
            <a:endParaRPr lang="en-US" dirty="0"/>
          </a:p>
        </p:txBody>
      </p:sp>
      <p:sp>
        <p:nvSpPr>
          <p:cNvPr id="4" name="Slide Number Placeholder 3"/>
          <p:cNvSpPr>
            <a:spLocks noGrp="1"/>
          </p:cNvSpPr>
          <p:nvPr>
            <p:ph type="sldNum" sz="quarter" idx="12"/>
          </p:nvPr>
        </p:nvSpPr>
        <p:spPr/>
        <p:txBody>
          <a:bodyPr/>
          <a:lstStyle/>
          <a:p>
            <a:pPr>
              <a:defRPr/>
            </a:pPr>
            <a:fld id="{4C5B79D6-D38E-4B17-93F4-8BC61820D917}" type="slidenum">
              <a:rPr lang="en-US" smtClean="0"/>
              <a:pPr>
                <a:defRPr/>
              </a:pPr>
              <a:t>43</a:t>
            </a:fld>
            <a:endParaRPr lang="en-US"/>
          </a:p>
        </p:txBody>
      </p:sp>
    </p:spTree>
    <p:extLst>
      <p:ext uri="{BB962C8B-B14F-4D97-AF65-F5344CB8AC3E}">
        <p14:creationId xmlns:p14="http://schemas.microsoft.com/office/powerpoint/2010/main" val="28592802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2669875926"/>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410200"/>
          </a:xfrm>
        </p:spPr>
        <p:txBody>
          <a:bodyPr/>
          <a:lstStyle/>
          <a:p>
            <a:pPr marL="514350" lvl="1" indent="-514350">
              <a:lnSpc>
                <a:spcPct val="85000"/>
              </a:lnSpc>
              <a:spcBef>
                <a:spcPct val="20000"/>
              </a:spcBef>
              <a:spcAft>
                <a:spcPct val="0"/>
              </a:spcAft>
              <a:buFont typeface="+mj-lt"/>
              <a:buAutoNum type="arabicPeriod"/>
            </a:pPr>
            <a:r>
              <a:rPr lang="en-US" b="1" dirty="0" smtClean="0">
                <a:solidFill>
                  <a:srgbClr val="C00000"/>
                </a:solidFill>
                <a:latin typeface="Garamond" pitchFamily="18" charset="0"/>
              </a:rPr>
              <a:t>A </a:t>
            </a:r>
            <a:r>
              <a:rPr lang="en-US" b="1" dirty="0">
                <a:solidFill>
                  <a:srgbClr val="C00000"/>
                </a:solidFill>
                <a:latin typeface="Garamond" pitchFamily="18" charset="0"/>
              </a:rPr>
              <a:t>Certificate Program must </a:t>
            </a:r>
            <a:r>
              <a:rPr lang="en-US" b="1" dirty="0" smtClean="0">
                <a:solidFill>
                  <a:srgbClr val="C00000"/>
                </a:solidFill>
                <a:latin typeface="Garamond" pitchFamily="18" charset="0"/>
              </a:rPr>
              <a:t>be part </a:t>
            </a:r>
            <a:r>
              <a:rPr lang="en-US" b="1" dirty="0">
                <a:solidFill>
                  <a:srgbClr val="C00000"/>
                </a:solidFill>
                <a:latin typeface="Garamond" pitchFamily="18" charset="0"/>
              </a:rPr>
              <a:t>of an accredited college-level, technical, trade, vocational, or business school curriculum</a:t>
            </a:r>
            <a:r>
              <a:rPr lang="en-US" b="1" dirty="0" smtClean="0">
                <a:solidFill>
                  <a:srgbClr val="C00000"/>
                </a:solidFill>
                <a:latin typeface="Garamond" pitchFamily="18" charset="0"/>
              </a:rPr>
              <a:t>.</a:t>
            </a:r>
          </a:p>
          <a:p>
            <a:pPr marL="914400" lvl="1" indent="-346075">
              <a:lnSpc>
                <a:spcPct val="85000"/>
              </a:lnSpc>
              <a:spcBef>
                <a:spcPct val="20000"/>
              </a:spcBef>
              <a:spcAft>
                <a:spcPct val="0"/>
              </a:spcAft>
              <a:buAutoNum type="alphaLcParenR"/>
            </a:pPr>
            <a:r>
              <a:rPr lang="en-US" dirty="0" smtClean="0">
                <a:latin typeface="Garamond" pitchFamily="18" charset="0"/>
              </a:rPr>
              <a:t>True</a:t>
            </a:r>
          </a:p>
          <a:p>
            <a:pPr marL="914400" lvl="1" indent="-346075">
              <a:lnSpc>
                <a:spcPct val="85000"/>
              </a:lnSpc>
              <a:spcBef>
                <a:spcPct val="20000"/>
              </a:spcBef>
              <a:spcAft>
                <a:spcPct val="0"/>
              </a:spcAft>
              <a:buAutoNum type="alphaLcParenR"/>
            </a:pPr>
            <a:r>
              <a:rPr lang="en-US" dirty="0" smtClean="0">
                <a:latin typeface="Garamond" pitchFamily="18" charset="0"/>
              </a:rPr>
              <a:t>False</a:t>
            </a:r>
          </a:p>
          <a:p>
            <a:pPr marL="0" lvl="1" indent="0">
              <a:lnSpc>
                <a:spcPct val="85000"/>
              </a:lnSpc>
              <a:spcBef>
                <a:spcPct val="20000"/>
              </a:spcBef>
              <a:spcAft>
                <a:spcPct val="0"/>
              </a:spcAft>
              <a:buNone/>
            </a:pPr>
            <a:endParaRPr lang="en-US" dirty="0" smtClean="0">
              <a:latin typeface="Garamond" pitchFamily="18" charset="0"/>
            </a:endParaRPr>
          </a:p>
          <a:p>
            <a:pPr marL="514350" lvl="1" indent="-514350">
              <a:lnSpc>
                <a:spcPct val="85000"/>
              </a:lnSpc>
              <a:spcBef>
                <a:spcPct val="20000"/>
              </a:spcBef>
              <a:spcAft>
                <a:spcPct val="0"/>
              </a:spcAft>
              <a:buFont typeface="+mj-lt"/>
              <a:buAutoNum type="arabicPeriod" startAt="2"/>
            </a:pPr>
            <a:r>
              <a:rPr lang="en-US" b="1" dirty="0" smtClean="0">
                <a:solidFill>
                  <a:srgbClr val="0066FF"/>
                </a:solidFill>
                <a:latin typeface="Garamond" pitchFamily="18" charset="0"/>
              </a:rPr>
              <a:t>Veterans</a:t>
            </a:r>
            <a:r>
              <a:rPr lang="en-US" b="1" dirty="0">
                <a:solidFill>
                  <a:srgbClr val="0066FF"/>
                </a:solidFill>
                <a:latin typeface="Garamond" pitchFamily="18" charset="0"/>
              </a:rPr>
              <a:t>’ Preference must be applied to all Pathways Programs and hiring authorities</a:t>
            </a:r>
            <a:r>
              <a:rPr lang="en-US" b="1" dirty="0" smtClean="0">
                <a:solidFill>
                  <a:srgbClr val="0066FF"/>
                </a:solidFill>
                <a:latin typeface="Garamond" pitchFamily="18" charset="0"/>
              </a:rPr>
              <a:t>.</a:t>
            </a:r>
          </a:p>
          <a:p>
            <a:pPr marL="914400" lvl="1" indent="-346075">
              <a:lnSpc>
                <a:spcPct val="85000"/>
              </a:lnSpc>
              <a:spcBef>
                <a:spcPct val="20000"/>
              </a:spcBef>
              <a:spcAft>
                <a:spcPct val="0"/>
              </a:spcAft>
              <a:buAutoNum type="alphaLcParenR"/>
            </a:pPr>
            <a:r>
              <a:rPr lang="en-US" dirty="0" smtClean="0">
                <a:latin typeface="Garamond" pitchFamily="18" charset="0"/>
              </a:rPr>
              <a:t>True</a:t>
            </a:r>
          </a:p>
          <a:p>
            <a:pPr marL="914400" lvl="1" indent="-346075">
              <a:lnSpc>
                <a:spcPct val="85000"/>
              </a:lnSpc>
              <a:spcBef>
                <a:spcPct val="20000"/>
              </a:spcBef>
              <a:spcAft>
                <a:spcPct val="0"/>
              </a:spcAft>
              <a:buAutoNum type="alphaLcParenR"/>
            </a:pPr>
            <a:r>
              <a:rPr lang="en-US" dirty="0" smtClean="0">
                <a:latin typeface="Garamond" pitchFamily="18" charset="0"/>
              </a:rPr>
              <a:t>False</a:t>
            </a:r>
            <a:endParaRPr lang="en-US" dirty="0">
              <a:latin typeface="Garamond" pitchFamily="18" charset="0"/>
            </a:endParaRPr>
          </a:p>
          <a:p>
            <a:pPr marL="457200" lvl="1" indent="-457200">
              <a:lnSpc>
                <a:spcPct val="85000"/>
              </a:lnSpc>
              <a:spcBef>
                <a:spcPct val="20000"/>
              </a:spcBef>
              <a:spcAft>
                <a:spcPct val="0"/>
              </a:spcAft>
              <a:buFont typeface="+mj-lt"/>
              <a:buAutoNum type="arabicPeriod" startAt="3"/>
            </a:pPr>
            <a:endParaRPr lang="en-US" b="1" dirty="0" smtClean="0">
              <a:latin typeface="Garamond" pitchFamily="18" charset="0"/>
            </a:endParaRPr>
          </a:p>
          <a:p>
            <a:pPr marL="457200" lvl="1" indent="-457200">
              <a:lnSpc>
                <a:spcPct val="85000"/>
              </a:lnSpc>
              <a:spcBef>
                <a:spcPct val="20000"/>
              </a:spcBef>
              <a:spcAft>
                <a:spcPct val="0"/>
              </a:spcAft>
              <a:buFont typeface="+mj-lt"/>
              <a:buAutoNum type="arabicPeriod" startAt="3"/>
            </a:pPr>
            <a:r>
              <a:rPr lang="en-US" b="1" dirty="0" smtClean="0">
                <a:solidFill>
                  <a:srgbClr val="00B050"/>
                </a:solidFill>
                <a:latin typeface="Garamond" pitchFamily="18" charset="0"/>
              </a:rPr>
              <a:t>Agencies </a:t>
            </a:r>
            <a:r>
              <a:rPr lang="en-US" b="1" dirty="0">
                <a:solidFill>
                  <a:srgbClr val="00B050"/>
                </a:solidFill>
                <a:latin typeface="Garamond" pitchFamily="18" charset="0"/>
              </a:rPr>
              <a:t>are not required to provide a “public notice” for all Pathways Program job opportunities via USAJOBS.gov.  (Internship and RG) or the Talent Acquisition System (PMF).</a:t>
            </a:r>
          </a:p>
          <a:p>
            <a:pPr marL="917575" lvl="1" indent="-349250">
              <a:lnSpc>
                <a:spcPct val="85000"/>
              </a:lnSpc>
              <a:spcBef>
                <a:spcPct val="20000"/>
              </a:spcBef>
              <a:spcAft>
                <a:spcPct val="0"/>
              </a:spcAft>
              <a:buAutoNum type="alphaLcParenR"/>
            </a:pPr>
            <a:r>
              <a:rPr lang="en-US" dirty="0" smtClean="0">
                <a:latin typeface="Garamond" pitchFamily="18" charset="0"/>
              </a:rPr>
              <a:t>True</a:t>
            </a:r>
          </a:p>
          <a:p>
            <a:pPr marL="917575" lvl="1" indent="-349250">
              <a:lnSpc>
                <a:spcPct val="85000"/>
              </a:lnSpc>
              <a:spcBef>
                <a:spcPct val="20000"/>
              </a:spcBef>
              <a:spcAft>
                <a:spcPct val="0"/>
              </a:spcAft>
              <a:buAutoNum type="alphaLcParenR"/>
            </a:pPr>
            <a:r>
              <a:rPr lang="en-US" dirty="0" smtClean="0">
                <a:latin typeface="Garamond" pitchFamily="18" charset="0"/>
              </a:rPr>
              <a:t>False</a:t>
            </a:r>
            <a:endParaRPr lang="en-US" dirty="0">
              <a:latin typeface="Garamond" pitchFamily="18" charset="0"/>
            </a:endParaRPr>
          </a:p>
          <a:p>
            <a:pPr marL="0" lvl="1" indent="0">
              <a:lnSpc>
                <a:spcPts val="2600"/>
              </a:lnSpc>
              <a:spcBef>
                <a:spcPct val="20000"/>
              </a:spcBef>
              <a:spcAft>
                <a:spcPct val="0"/>
              </a:spcAft>
              <a:buNone/>
            </a:pPr>
            <a:endParaRPr lang="en-US" sz="2800" dirty="0" smtClean="0">
              <a:latin typeface="Garamond" pitchFamily="18" charset="0"/>
            </a:endParaRPr>
          </a:p>
          <a:p>
            <a:pPr marL="0" lvl="1" indent="0">
              <a:lnSpc>
                <a:spcPts val="2600"/>
              </a:lnSpc>
              <a:spcBef>
                <a:spcPct val="20000"/>
              </a:spcBef>
              <a:spcAft>
                <a:spcPct val="0"/>
              </a:spcAft>
              <a:buNone/>
            </a:pPr>
            <a:endParaRPr lang="en-US" sz="2800" dirty="0">
              <a:latin typeface="Garamond" pitchFamily="18" charset="0"/>
            </a:endParaRPr>
          </a:p>
          <a:p>
            <a:pPr marL="0" lvl="1" indent="0">
              <a:lnSpc>
                <a:spcPts val="2600"/>
              </a:lnSpc>
              <a:spcBef>
                <a:spcPct val="20000"/>
              </a:spcBef>
              <a:spcAft>
                <a:spcPct val="0"/>
              </a:spcAft>
              <a:buNone/>
            </a:pPr>
            <a:endParaRPr lang="en-US" sz="28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45</a:t>
            </a:fld>
            <a:endParaRPr lang="en-US"/>
          </a:p>
        </p:txBody>
      </p:sp>
    </p:spTree>
    <p:extLst>
      <p:ext uri="{BB962C8B-B14F-4D97-AF65-F5344CB8AC3E}">
        <p14:creationId xmlns:p14="http://schemas.microsoft.com/office/powerpoint/2010/main" val="4166730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762000"/>
          </a:xfrm>
        </p:spPr>
        <p:txBody>
          <a:bodyPr/>
          <a:lstStyle/>
          <a:p>
            <a:pPr algn="ctr" eaLnBrk="1" hangingPunct="1">
              <a:lnSpc>
                <a:spcPts val="2600"/>
              </a:lnSpc>
            </a:pPr>
            <a:r>
              <a:rPr lang="en-US" sz="4500" dirty="0" smtClean="0"/>
              <a:t/>
            </a:r>
            <a:br>
              <a:rPr lang="en-US" sz="4500" dirty="0" smtClean="0"/>
            </a:br>
            <a:r>
              <a:rPr lang="en-US" sz="4500" dirty="0" smtClean="0"/>
              <a:t>Work Schedules</a:t>
            </a:r>
          </a:p>
        </p:txBody>
      </p:sp>
    </p:spTree>
    <p:extLst>
      <p:ext uri="{BB962C8B-B14F-4D97-AF65-F5344CB8AC3E}">
        <p14:creationId xmlns:p14="http://schemas.microsoft.com/office/powerpoint/2010/main" val="3402012384"/>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5"/>
          <p:cNvSpPr>
            <a:spLocks noGrp="1"/>
          </p:cNvSpPr>
          <p:nvPr>
            <p:ph idx="4294967295"/>
          </p:nvPr>
        </p:nvSpPr>
        <p:spPr>
          <a:xfrm>
            <a:off x="1873189" y="207142"/>
            <a:ext cx="7190141" cy="5319946"/>
          </a:xfrm>
        </p:spPr>
        <p:txBody>
          <a:bodyPr/>
          <a:lstStyle/>
          <a:p>
            <a:pPr eaLnBrk="1" hangingPunct="1">
              <a:lnSpc>
                <a:spcPct val="90000"/>
              </a:lnSpc>
            </a:pPr>
            <a:r>
              <a:rPr lang="en-US" sz="2700" b="1" dirty="0" smtClean="0">
                <a:solidFill>
                  <a:srgbClr val="7030A0"/>
                </a:solidFill>
                <a:latin typeface="Garamond" pitchFamily="18" charset="0"/>
              </a:rPr>
              <a:t>RGs </a:t>
            </a:r>
            <a:r>
              <a:rPr lang="en-US" sz="2700" b="1" dirty="0">
                <a:solidFill>
                  <a:srgbClr val="7030A0"/>
                </a:solidFill>
                <a:latin typeface="Garamond" pitchFamily="18" charset="0"/>
              </a:rPr>
              <a:t>and PMFs must work full-time </a:t>
            </a:r>
            <a:r>
              <a:rPr lang="en-US" sz="2700" b="1" dirty="0" smtClean="0">
                <a:solidFill>
                  <a:srgbClr val="7030A0"/>
                </a:solidFill>
                <a:latin typeface="Garamond" pitchFamily="18" charset="0"/>
              </a:rPr>
              <a:t>schedules.</a:t>
            </a:r>
            <a:r>
              <a:rPr lang="en-US" sz="2700" b="1" dirty="0" smtClean="0">
                <a:latin typeface="Garamond" pitchFamily="18" charset="0"/>
              </a:rPr>
              <a:t> </a:t>
            </a:r>
            <a:endParaRPr lang="en-US" sz="2700" b="1" dirty="0">
              <a:latin typeface="Garamond" pitchFamily="18" charset="0"/>
            </a:endParaRPr>
          </a:p>
          <a:p>
            <a:pPr eaLnBrk="1" hangingPunct="1">
              <a:lnSpc>
                <a:spcPct val="90000"/>
              </a:lnSpc>
            </a:pPr>
            <a:endParaRPr lang="en-US" sz="2700" b="1" dirty="0" smtClean="0">
              <a:latin typeface="Garamond" pitchFamily="18" charset="0"/>
            </a:endParaRPr>
          </a:p>
          <a:p>
            <a:pPr eaLnBrk="1" hangingPunct="1">
              <a:lnSpc>
                <a:spcPct val="90000"/>
              </a:lnSpc>
            </a:pPr>
            <a:r>
              <a:rPr lang="en-US" sz="2700" b="1" dirty="0" smtClean="0">
                <a:solidFill>
                  <a:srgbClr val="663300"/>
                </a:solidFill>
                <a:latin typeface="Garamond" pitchFamily="18" charset="0"/>
              </a:rPr>
              <a:t>Interns may work full- or part-time schedules, and should </a:t>
            </a:r>
            <a:r>
              <a:rPr lang="en-US" sz="2700" b="1" dirty="0">
                <a:solidFill>
                  <a:srgbClr val="663300"/>
                </a:solidFill>
                <a:latin typeface="Garamond" pitchFamily="18" charset="0"/>
              </a:rPr>
              <a:t>not work intermittent work schedules</a:t>
            </a:r>
            <a:r>
              <a:rPr lang="en-US" sz="2700" b="1" dirty="0" smtClean="0">
                <a:solidFill>
                  <a:srgbClr val="663300"/>
                </a:solidFill>
                <a:latin typeface="Garamond" pitchFamily="18" charset="0"/>
              </a:rPr>
              <a:t>.  During </a:t>
            </a:r>
            <a:r>
              <a:rPr lang="en-US" sz="2700" b="1" dirty="0">
                <a:solidFill>
                  <a:srgbClr val="663300"/>
                </a:solidFill>
                <a:latin typeface="Garamond" pitchFamily="18" charset="0"/>
              </a:rPr>
              <a:t>periods of non-work, Interns may be placed in Leave Without Pay (LWOP) status at the request of the student employee</a:t>
            </a:r>
            <a:r>
              <a:rPr lang="en-US" sz="2700" b="1" dirty="0" smtClean="0">
                <a:solidFill>
                  <a:srgbClr val="663300"/>
                </a:solidFill>
                <a:latin typeface="Garamond" pitchFamily="18" charset="0"/>
              </a:rPr>
              <a:t>.</a:t>
            </a:r>
          </a:p>
          <a:p>
            <a:pPr eaLnBrk="1" hangingPunct="1">
              <a:lnSpc>
                <a:spcPct val="90000"/>
              </a:lnSpc>
            </a:pPr>
            <a:endParaRPr lang="en-US" sz="2700" b="1" dirty="0">
              <a:latin typeface="Garamond" pitchFamily="18" charset="0"/>
            </a:endParaRPr>
          </a:p>
          <a:p>
            <a:pPr eaLnBrk="1" hangingPunct="1">
              <a:lnSpc>
                <a:spcPct val="90000"/>
              </a:lnSpc>
            </a:pPr>
            <a:r>
              <a:rPr lang="en-US" sz="2700" b="1" dirty="0" smtClean="0">
                <a:solidFill>
                  <a:srgbClr val="7030A0"/>
                </a:solidFill>
                <a:latin typeface="Garamond" pitchFamily="18" charset="0"/>
              </a:rPr>
              <a:t>A Basic </a:t>
            </a:r>
            <a:r>
              <a:rPr lang="en-US" sz="2700" b="1" dirty="0">
                <a:solidFill>
                  <a:srgbClr val="7030A0"/>
                </a:solidFill>
                <a:latin typeface="Garamond" pitchFamily="18" charset="0"/>
              </a:rPr>
              <a:t>Workweek Request Form (1400-72) </a:t>
            </a:r>
            <a:r>
              <a:rPr lang="en-US" sz="2700" b="1" dirty="0" smtClean="0">
                <a:solidFill>
                  <a:srgbClr val="7030A0"/>
                </a:solidFill>
                <a:latin typeface="Garamond" pitchFamily="18" charset="0"/>
              </a:rPr>
              <a:t>should be attached to all Participant Agreements.</a:t>
            </a:r>
            <a:endParaRPr lang="en-US" sz="2700" b="1" dirty="0">
              <a:solidFill>
                <a:srgbClr val="7030A0"/>
              </a:solidFill>
              <a:latin typeface="Garamond" pitchFamily="18" charset="0"/>
            </a:endParaRPr>
          </a:p>
          <a:p>
            <a:pPr eaLnBrk="1" hangingPunct="1">
              <a:lnSpc>
                <a:spcPct val="90000"/>
              </a:lnSpc>
            </a:pPr>
            <a:endParaRPr lang="en-US" sz="2000" b="1" dirty="0">
              <a:latin typeface="Garamond" pitchFamily="18" charset="0"/>
            </a:endParaRPr>
          </a:p>
          <a:p>
            <a:pPr eaLnBrk="1" hangingPunct="1">
              <a:lnSpc>
                <a:spcPct val="90000"/>
              </a:lnSpc>
            </a:pPr>
            <a:endParaRPr lang="en-US" sz="2300" dirty="0" smtClean="0">
              <a:latin typeface="Garamond" pitchFamily="18" charset="0"/>
            </a:endParaRPr>
          </a:p>
        </p:txBody>
      </p:sp>
      <p:pic>
        <p:nvPicPr>
          <p:cNvPr id="62469" name="Picture 2" descr="DOI Logo Color Small"/>
          <p:cNvPicPr>
            <a:picLocks noChangeAspect="1" noChangeArrowheads="1"/>
          </p:cNvPicPr>
          <p:nvPr/>
        </p:nvPicPr>
        <p:blipFill>
          <a:blip r:embed="rId3" cstate="print"/>
          <a:srcRect/>
          <a:stretch>
            <a:fillRect/>
          </a:stretch>
        </p:blipFill>
        <p:spPr bwMode="auto">
          <a:xfrm>
            <a:off x="8077200" y="5791200"/>
            <a:ext cx="968375" cy="949325"/>
          </a:xfrm>
          <a:prstGeom prst="rect">
            <a:avLst/>
          </a:prstGeom>
          <a:noFill/>
          <a:ln w="9525">
            <a:noFill/>
            <a:miter lim="800000"/>
            <a:headEnd/>
            <a:tailEnd/>
          </a:ln>
        </p:spPr>
      </p:pic>
      <p:pic>
        <p:nvPicPr>
          <p:cNvPr id="62470" name="Picture 11" descr="Planners"/>
          <p:cNvPicPr>
            <a:picLocks noChangeAspect="1" noChangeArrowheads="1"/>
          </p:cNvPicPr>
          <p:nvPr/>
        </p:nvPicPr>
        <p:blipFill>
          <a:blip r:embed="rId4" cstate="print"/>
          <a:srcRect/>
          <a:stretch>
            <a:fillRect/>
          </a:stretch>
        </p:blipFill>
        <p:spPr bwMode="auto">
          <a:xfrm>
            <a:off x="35512" y="76200"/>
            <a:ext cx="1828800" cy="3733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47</a:t>
            </a:fld>
            <a:endParaRPr lang="en-US"/>
          </a:p>
        </p:txBody>
      </p:sp>
    </p:spTree>
    <p:extLst>
      <p:ext uri="{BB962C8B-B14F-4D97-AF65-F5344CB8AC3E}">
        <p14:creationId xmlns:p14="http://schemas.microsoft.com/office/powerpoint/2010/main" val="38928221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762000"/>
          </a:xfrm>
        </p:spPr>
        <p:txBody>
          <a:bodyPr/>
          <a:lstStyle/>
          <a:p>
            <a:pPr algn="ctr" eaLnBrk="1" hangingPunct="1">
              <a:lnSpc>
                <a:spcPts val="2600"/>
              </a:lnSpc>
            </a:pPr>
            <a:r>
              <a:rPr lang="en-US" sz="4500" dirty="0" smtClean="0"/>
              <a:t/>
            </a:r>
            <a:br>
              <a:rPr lang="en-US" sz="4500" dirty="0" smtClean="0"/>
            </a:br>
            <a:r>
              <a:rPr lang="en-US" sz="4500" dirty="0" smtClean="0"/>
              <a:t>Break In Program</a:t>
            </a:r>
          </a:p>
        </p:txBody>
      </p:sp>
    </p:spTree>
    <p:extLst>
      <p:ext uri="{BB962C8B-B14F-4D97-AF65-F5344CB8AC3E}">
        <p14:creationId xmlns:p14="http://schemas.microsoft.com/office/powerpoint/2010/main" val="898432501"/>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5"/>
          <p:cNvSpPr>
            <a:spLocks noGrp="1"/>
          </p:cNvSpPr>
          <p:nvPr>
            <p:ph idx="4294967295"/>
          </p:nvPr>
        </p:nvSpPr>
        <p:spPr>
          <a:xfrm>
            <a:off x="381000" y="212318"/>
            <a:ext cx="8373122" cy="5350282"/>
          </a:xfrm>
        </p:spPr>
        <p:txBody>
          <a:bodyPr/>
          <a:lstStyle/>
          <a:p>
            <a:pPr marL="230188" indent="-230188"/>
            <a:r>
              <a:rPr lang="en-US" sz="2500" b="1" dirty="0">
                <a:solidFill>
                  <a:srgbClr val="00B050"/>
                </a:solidFill>
                <a:latin typeface="Garamond" pitchFamily="18" charset="0"/>
              </a:rPr>
              <a:t>A “break in program” is defined as a period of time when an Intern NTE or Career </a:t>
            </a:r>
            <a:r>
              <a:rPr lang="en-US" sz="2500" b="1" dirty="0" smtClean="0">
                <a:solidFill>
                  <a:srgbClr val="00B050"/>
                </a:solidFill>
                <a:latin typeface="Garamond" pitchFamily="18" charset="0"/>
              </a:rPr>
              <a:t>Intern </a:t>
            </a:r>
            <a:r>
              <a:rPr lang="en-US" sz="2500" b="1" dirty="0">
                <a:solidFill>
                  <a:srgbClr val="00B050"/>
                </a:solidFill>
                <a:latin typeface="Garamond" pitchFamily="18" charset="0"/>
              </a:rPr>
              <a:t>is working but unable to go to school, or is neither attending classes (online or on-site) nor working at the BLM</a:t>
            </a:r>
            <a:r>
              <a:rPr lang="en-US" sz="2500" b="1" dirty="0" smtClean="0">
                <a:solidFill>
                  <a:srgbClr val="00B050"/>
                </a:solidFill>
                <a:latin typeface="Garamond" pitchFamily="18" charset="0"/>
              </a:rPr>
              <a:t>.</a:t>
            </a:r>
          </a:p>
          <a:p>
            <a:pPr marL="0" indent="0">
              <a:buNone/>
            </a:pPr>
            <a:r>
              <a:rPr lang="en-US" sz="2500" b="1" dirty="0" smtClean="0">
                <a:latin typeface="Garamond" pitchFamily="18" charset="0"/>
              </a:rPr>
              <a:t> </a:t>
            </a:r>
            <a:endParaRPr lang="en-US" sz="2500" b="1" dirty="0">
              <a:latin typeface="Garamond" pitchFamily="18" charset="0"/>
            </a:endParaRPr>
          </a:p>
          <a:p>
            <a:pPr marL="230188" indent="-230188"/>
            <a:r>
              <a:rPr lang="en-US" sz="2500" b="1" dirty="0" smtClean="0">
                <a:solidFill>
                  <a:srgbClr val="00B0F0"/>
                </a:solidFill>
                <a:latin typeface="Garamond" pitchFamily="18" charset="0"/>
              </a:rPr>
              <a:t>As </a:t>
            </a:r>
            <a:r>
              <a:rPr lang="en-US" sz="2500" b="1" dirty="0">
                <a:solidFill>
                  <a:srgbClr val="00B0F0"/>
                </a:solidFill>
                <a:latin typeface="Garamond" pitchFamily="18" charset="0"/>
              </a:rPr>
              <a:t>for a </a:t>
            </a:r>
            <a:r>
              <a:rPr lang="en-US" sz="2500" b="1" dirty="0" smtClean="0">
                <a:solidFill>
                  <a:srgbClr val="00B0F0"/>
                </a:solidFill>
                <a:latin typeface="Garamond" pitchFamily="18" charset="0"/>
              </a:rPr>
              <a:t>“break </a:t>
            </a:r>
            <a:r>
              <a:rPr lang="en-US" sz="2500" b="1" dirty="0">
                <a:solidFill>
                  <a:srgbClr val="00B0F0"/>
                </a:solidFill>
                <a:latin typeface="Garamond" pitchFamily="18" charset="0"/>
              </a:rPr>
              <a:t>in program</a:t>
            </a:r>
            <a:r>
              <a:rPr lang="en-US" sz="2500" b="1" dirty="0" smtClean="0">
                <a:solidFill>
                  <a:srgbClr val="00B0F0"/>
                </a:solidFill>
                <a:latin typeface="Garamond" pitchFamily="18" charset="0"/>
              </a:rPr>
              <a:t>,” </a:t>
            </a:r>
            <a:r>
              <a:rPr lang="en-US" sz="2500" b="1" dirty="0">
                <a:solidFill>
                  <a:srgbClr val="00B0F0"/>
                </a:solidFill>
                <a:latin typeface="Garamond" pitchFamily="18" charset="0"/>
              </a:rPr>
              <a:t>the BLM may use its discretion to approve or deny </a:t>
            </a:r>
            <a:r>
              <a:rPr lang="en-US" sz="2500" b="1" dirty="0" smtClean="0">
                <a:solidFill>
                  <a:srgbClr val="00B0F0"/>
                </a:solidFill>
                <a:latin typeface="Garamond" pitchFamily="18" charset="0"/>
              </a:rPr>
              <a:t>an Intern NTE or Career </a:t>
            </a:r>
            <a:r>
              <a:rPr lang="en-US" sz="2500" b="1" dirty="0">
                <a:solidFill>
                  <a:srgbClr val="00B0F0"/>
                </a:solidFill>
                <a:latin typeface="Garamond" pitchFamily="18" charset="0"/>
              </a:rPr>
              <a:t>Intern’s request for a “break in </a:t>
            </a:r>
            <a:r>
              <a:rPr lang="en-US" sz="2500" b="1" dirty="0" smtClean="0">
                <a:solidFill>
                  <a:srgbClr val="00B0F0"/>
                </a:solidFill>
                <a:latin typeface="Garamond" pitchFamily="18" charset="0"/>
              </a:rPr>
              <a:t>program.” The RG and PMF Program participants are not eligible for a </a:t>
            </a:r>
            <a:r>
              <a:rPr lang="en-US" sz="2500" b="1" dirty="0">
                <a:solidFill>
                  <a:srgbClr val="00B0F0"/>
                </a:solidFill>
                <a:latin typeface="Garamond" pitchFamily="18" charset="0"/>
              </a:rPr>
              <a:t>“break in program</a:t>
            </a:r>
            <a:r>
              <a:rPr lang="en-US" sz="2500" b="1" dirty="0" smtClean="0">
                <a:solidFill>
                  <a:srgbClr val="00B0F0"/>
                </a:solidFill>
                <a:latin typeface="Garamond" pitchFamily="18" charset="0"/>
              </a:rPr>
              <a:t>.”</a:t>
            </a:r>
          </a:p>
          <a:p>
            <a:pPr marL="230188" indent="-230188"/>
            <a:endParaRPr lang="en-US" sz="2500" b="1" dirty="0">
              <a:latin typeface="Garamond" pitchFamily="18" charset="0"/>
            </a:endParaRPr>
          </a:p>
          <a:p>
            <a:pPr marL="230188" indent="-230188"/>
            <a:r>
              <a:rPr lang="en-US" sz="2500" b="1" dirty="0" smtClean="0">
                <a:solidFill>
                  <a:srgbClr val="00B050"/>
                </a:solidFill>
                <a:latin typeface="Garamond" pitchFamily="18" charset="0"/>
              </a:rPr>
              <a:t>The Intern NTE and Career </a:t>
            </a:r>
            <a:r>
              <a:rPr lang="en-US" sz="2500" b="1" dirty="0">
                <a:solidFill>
                  <a:srgbClr val="00B050"/>
                </a:solidFill>
                <a:latin typeface="Garamond" pitchFamily="18" charset="0"/>
              </a:rPr>
              <a:t>Intern shall submit in writing to the </a:t>
            </a:r>
            <a:r>
              <a:rPr lang="en-US" sz="2500" b="1" dirty="0" smtClean="0">
                <a:solidFill>
                  <a:srgbClr val="00B050"/>
                </a:solidFill>
                <a:latin typeface="Garamond" pitchFamily="18" charset="0"/>
              </a:rPr>
              <a:t>local Servicing </a:t>
            </a:r>
            <a:r>
              <a:rPr lang="en-US" sz="2500" b="1" dirty="0">
                <a:solidFill>
                  <a:srgbClr val="00B050"/>
                </a:solidFill>
                <a:latin typeface="Garamond" pitchFamily="18" charset="0"/>
              </a:rPr>
              <a:t>Personnel Office all request for a “break in program” </a:t>
            </a:r>
            <a:r>
              <a:rPr lang="en-US" sz="2500" b="1" dirty="0" smtClean="0">
                <a:solidFill>
                  <a:srgbClr val="00B050"/>
                </a:solidFill>
                <a:latin typeface="Garamond" pitchFamily="18" charset="0"/>
              </a:rPr>
              <a:t>and </a:t>
            </a:r>
            <a:r>
              <a:rPr lang="en-US" sz="2500" b="1" dirty="0">
                <a:solidFill>
                  <a:srgbClr val="00B050"/>
                </a:solidFill>
                <a:latin typeface="Garamond" pitchFamily="18" charset="0"/>
              </a:rPr>
              <a:t>any supporting documentation to aid in the Office’s review, consideration and decision</a:t>
            </a:r>
            <a:r>
              <a:rPr lang="en-US" sz="2500" b="1" dirty="0" smtClean="0">
                <a:solidFill>
                  <a:srgbClr val="00B050"/>
                </a:solidFill>
                <a:latin typeface="Garamond" pitchFamily="18" charset="0"/>
              </a:rPr>
              <a:t>.</a:t>
            </a:r>
            <a:endParaRPr lang="en-US" sz="2500" b="1" dirty="0">
              <a:solidFill>
                <a:srgbClr val="00B050"/>
              </a:solidFill>
              <a:latin typeface="Garamond" pitchFamily="18" charset="0"/>
            </a:endParaRPr>
          </a:p>
        </p:txBody>
      </p:sp>
      <p:sp>
        <p:nvSpPr>
          <p:cNvPr id="62468"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49</a:t>
            </a:fld>
            <a:endParaRPr lang="en-US"/>
          </a:p>
        </p:txBody>
      </p:sp>
    </p:spTree>
    <p:extLst>
      <p:ext uri="{BB962C8B-B14F-4D97-AF65-F5344CB8AC3E}">
        <p14:creationId xmlns:p14="http://schemas.microsoft.com/office/powerpoint/2010/main" val="602326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3962400"/>
          </a:xfrm>
        </p:spPr>
        <p:txBody>
          <a:bodyPr/>
          <a:lstStyle/>
          <a:p>
            <a:pPr marL="0" indent="0">
              <a:spcBef>
                <a:spcPts val="0"/>
              </a:spcBef>
              <a:buNone/>
            </a:pPr>
            <a:r>
              <a:rPr lang="en-US" sz="2700" b="1" dirty="0" smtClean="0">
                <a:solidFill>
                  <a:srgbClr val="00B0F0"/>
                </a:solidFill>
                <a:latin typeface="Garamond" pitchFamily="18" charset="0"/>
              </a:rPr>
              <a:t>These </a:t>
            </a:r>
            <a:r>
              <a:rPr lang="en-US" sz="2700" b="1" dirty="0">
                <a:solidFill>
                  <a:srgbClr val="00B0F0"/>
                </a:solidFill>
                <a:latin typeface="Garamond" pitchFamily="18" charset="0"/>
              </a:rPr>
              <a:t>rules, regulations and guidelines have 3 distinct Pathways Programs by which students and recent graduates may enter the Federal workforce and they are as follows</a:t>
            </a:r>
            <a:r>
              <a:rPr lang="en-US" sz="2700" b="1" dirty="0" smtClean="0">
                <a:solidFill>
                  <a:srgbClr val="00B0F0"/>
                </a:solidFill>
                <a:latin typeface="Garamond" pitchFamily="18" charset="0"/>
              </a:rPr>
              <a:t>:</a:t>
            </a:r>
          </a:p>
          <a:p>
            <a:pPr>
              <a:spcBef>
                <a:spcPts val="0"/>
              </a:spcBef>
            </a:pPr>
            <a:endParaRPr lang="en-US" sz="2700" b="1" dirty="0" smtClean="0">
              <a:latin typeface="Garamond" pitchFamily="18" charset="0"/>
            </a:endParaRPr>
          </a:p>
          <a:p>
            <a:pPr marL="571500" indent="-341313">
              <a:spcBef>
                <a:spcPts val="0"/>
              </a:spcBef>
              <a:buAutoNum type="arabicParenR"/>
            </a:pPr>
            <a:r>
              <a:rPr lang="en-US" sz="2700" b="1" dirty="0" smtClean="0">
                <a:solidFill>
                  <a:srgbClr val="C00000"/>
                </a:solidFill>
                <a:latin typeface="Garamond" pitchFamily="18" charset="0"/>
              </a:rPr>
              <a:t>Pathways </a:t>
            </a:r>
            <a:r>
              <a:rPr lang="en-US" sz="2700" b="1" dirty="0">
                <a:solidFill>
                  <a:srgbClr val="C00000"/>
                </a:solidFill>
                <a:latin typeface="Garamond" pitchFamily="18" charset="0"/>
              </a:rPr>
              <a:t>Internship Program;</a:t>
            </a:r>
          </a:p>
          <a:p>
            <a:pPr marL="571500" indent="-341313">
              <a:spcBef>
                <a:spcPts val="0"/>
              </a:spcBef>
              <a:buAutoNum type="arabicParenR"/>
            </a:pPr>
            <a:endParaRPr lang="en-US" sz="2700" b="1" dirty="0" smtClean="0">
              <a:solidFill>
                <a:srgbClr val="C00000"/>
              </a:solidFill>
              <a:latin typeface="Garamond" pitchFamily="18" charset="0"/>
            </a:endParaRPr>
          </a:p>
          <a:p>
            <a:pPr marL="571500" indent="-341313">
              <a:spcBef>
                <a:spcPts val="0"/>
              </a:spcBef>
              <a:buAutoNum type="arabicParenR"/>
            </a:pPr>
            <a:r>
              <a:rPr lang="en-US" sz="2700" b="1" dirty="0" smtClean="0">
                <a:solidFill>
                  <a:srgbClr val="C00000"/>
                </a:solidFill>
                <a:latin typeface="Garamond" pitchFamily="18" charset="0"/>
              </a:rPr>
              <a:t>Pathways </a:t>
            </a:r>
            <a:r>
              <a:rPr lang="en-US" sz="2700" b="1" dirty="0">
                <a:solidFill>
                  <a:srgbClr val="C00000"/>
                </a:solidFill>
                <a:latin typeface="Garamond" pitchFamily="18" charset="0"/>
              </a:rPr>
              <a:t>Recent Graduates </a:t>
            </a:r>
            <a:r>
              <a:rPr lang="en-US" sz="2700" b="1" dirty="0" smtClean="0">
                <a:solidFill>
                  <a:srgbClr val="C00000"/>
                </a:solidFill>
                <a:latin typeface="Garamond" pitchFamily="18" charset="0"/>
              </a:rPr>
              <a:t>Program</a:t>
            </a:r>
            <a:r>
              <a:rPr lang="en-US" sz="2700" b="1" dirty="0">
                <a:solidFill>
                  <a:srgbClr val="C00000"/>
                </a:solidFill>
                <a:latin typeface="Garamond" pitchFamily="18" charset="0"/>
              </a:rPr>
              <a:t>; and</a:t>
            </a:r>
          </a:p>
          <a:p>
            <a:pPr marL="571500" indent="-341313">
              <a:spcBef>
                <a:spcPts val="0"/>
              </a:spcBef>
              <a:buAutoNum type="arabicParenR"/>
            </a:pPr>
            <a:endParaRPr lang="en-US" sz="2700" b="1" dirty="0" smtClean="0">
              <a:solidFill>
                <a:srgbClr val="C00000"/>
              </a:solidFill>
              <a:latin typeface="Garamond" pitchFamily="18" charset="0"/>
            </a:endParaRPr>
          </a:p>
          <a:p>
            <a:pPr marL="571500" indent="-341313">
              <a:spcBef>
                <a:spcPts val="0"/>
              </a:spcBef>
              <a:buAutoNum type="arabicParenR"/>
            </a:pPr>
            <a:r>
              <a:rPr lang="en-US" sz="2700" b="1" dirty="0" smtClean="0">
                <a:solidFill>
                  <a:srgbClr val="C00000"/>
                </a:solidFill>
                <a:latin typeface="Garamond" pitchFamily="18" charset="0"/>
              </a:rPr>
              <a:t>Pathways Presidential </a:t>
            </a:r>
            <a:r>
              <a:rPr lang="en-US" sz="2700" b="1" dirty="0">
                <a:solidFill>
                  <a:srgbClr val="C00000"/>
                </a:solidFill>
                <a:latin typeface="Garamond" pitchFamily="18" charset="0"/>
              </a:rPr>
              <a:t>Management </a:t>
            </a:r>
            <a:r>
              <a:rPr lang="en-US" sz="2700" b="1" dirty="0" smtClean="0">
                <a:solidFill>
                  <a:srgbClr val="C00000"/>
                </a:solidFill>
                <a:latin typeface="Garamond" pitchFamily="18" charset="0"/>
              </a:rPr>
              <a:t>Fellows Program.</a:t>
            </a:r>
            <a:endParaRPr lang="en-US" sz="2700" b="1" dirty="0">
              <a:solidFill>
                <a:srgbClr val="C00000"/>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5</a:t>
            </a:fld>
            <a:endParaRPr lang="en-US"/>
          </a:p>
        </p:txBody>
      </p:sp>
    </p:spTree>
    <p:extLst>
      <p:ext uri="{BB962C8B-B14F-4D97-AF65-F5344CB8AC3E}">
        <p14:creationId xmlns:p14="http://schemas.microsoft.com/office/powerpoint/2010/main" val="2907191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50</a:t>
            </a:fld>
            <a:endParaRPr lang="en-US"/>
          </a:p>
        </p:txBody>
      </p:sp>
      <p:sp>
        <p:nvSpPr>
          <p:cNvPr id="3" name="Rectangle 2"/>
          <p:cNvSpPr/>
          <p:nvPr/>
        </p:nvSpPr>
        <p:spPr>
          <a:xfrm>
            <a:off x="533400" y="533400"/>
            <a:ext cx="8153400" cy="3939540"/>
          </a:xfrm>
          <a:prstGeom prst="rect">
            <a:avLst/>
          </a:prstGeom>
        </p:spPr>
        <p:txBody>
          <a:bodyPr wrap="square">
            <a:spAutoFit/>
          </a:bodyPr>
          <a:lstStyle/>
          <a:p>
            <a:pPr marL="230188" indent="-230188">
              <a:buFont typeface="Arial" pitchFamily="34" charset="0"/>
              <a:buChar char="•"/>
            </a:pPr>
            <a:r>
              <a:rPr lang="en-US" sz="2500" b="1" dirty="0">
                <a:solidFill>
                  <a:srgbClr val="00B0F0"/>
                </a:solidFill>
                <a:latin typeface="Garamond" pitchFamily="18" charset="0"/>
              </a:rPr>
              <a:t>A BLM Office, State or Center </a:t>
            </a:r>
            <a:r>
              <a:rPr lang="en-US" sz="2500" b="1" dirty="0" smtClean="0">
                <a:solidFill>
                  <a:srgbClr val="00B0F0"/>
                </a:solidFill>
                <a:latin typeface="Garamond" pitchFamily="18" charset="0"/>
              </a:rPr>
              <a:t>Servicing Personnel Office may </a:t>
            </a:r>
            <a:r>
              <a:rPr lang="en-US" sz="2500" b="1" dirty="0">
                <a:solidFill>
                  <a:srgbClr val="00B0F0"/>
                </a:solidFill>
                <a:latin typeface="Garamond" pitchFamily="18" charset="0"/>
              </a:rPr>
              <a:t>grant a request for a </a:t>
            </a:r>
            <a:r>
              <a:rPr lang="en-US" sz="2500" b="1" dirty="0" smtClean="0">
                <a:solidFill>
                  <a:srgbClr val="00B0F0"/>
                </a:solidFill>
                <a:latin typeface="Garamond" pitchFamily="18" charset="0"/>
              </a:rPr>
              <a:t>“break </a:t>
            </a:r>
            <a:r>
              <a:rPr lang="en-US" sz="2500" b="1" dirty="0">
                <a:solidFill>
                  <a:srgbClr val="00B0F0"/>
                </a:solidFill>
                <a:latin typeface="Garamond" pitchFamily="18" charset="0"/>
              </a:rPr>
              <a:t>in </a:t>
            </a:r>
            <a:r>
              <a:rPr lang="en-US" sz="2500" b="1" dirty="0" smtClean="0">
                <a:solidFill>
                  <a:srgbClr val="00B0F0"/>
                </a:solidFill>
                <a:latin typeface="Garamond" pitchFamily="18" charset="0"/>
              </a:rPr>
              <a:t>program” </a:t>
            </a:r>
            <a:r>
              <a:rPr lang="en-US" sz="2500" b="1" dirty="0">
                <a:solidFill>
                  <a:srgbClr val="00B0F0"/>
                </a:solidFill>
                <a:latin typeface="Garamond" pitchFamily="18" charset="0"/>
              </a:rPr>
              <a:t>in the following circumstances:</a:t>
            </a:r>
          </a:p>
          <a:p>
            <a:r>
              <a:rPr lang="en-US" sz="2500" b="1" dirty="0">
                <a:latin typeface="Garamond" pitchFamily="18" charset="0"/>
              </a:rPr>
              <a:t> </a:t>
            </a:r>
          </a:p>
          <a:p>
            <a:pPr marL="687388" lvl="0" indent="-341313">
              <a:buFont typeface="+mj-lt"/>
              <a:buAutoNum type="arabicParenR"/>
            </a:pPr>
            <a:r>
              <a:rPr lang="en-US" sz="2500" b="1" dirty="0" smtClean="0">
                <a:solidFill>
                  <a:srgbClr val="C00000"/>
                </a:solidFill>
                <a:latin typeface="Garamond" pitchFamily="18" charset="0"/>
              </a:rPr>
              <a:t>Approved leave for medical </a:t>
            </a:r>
            <a:r>
              <a:rPr lang="en-US" sz="2500" b="1" dirty="0">
                <a:solidFill>
                  <a:srgbClr val="C00000"/>
                </a:solidFill>
                <a:latin typeface="Garamond" pitchFamily="18" charset="0"/>
              </a:rPr>
              <a:t>reasons;</a:t>
            </a:r>
          </a:p>
          <a:p>
            <a:pPr marL="687388" lvl="0" indent="-341313">
              <a:buFont typeface="+mj-lt"/>
              <a:buAutoNum type="arabicParenR"/>
            </a:pPr>
            <a:r>
              <a:rPr lang="en-US" sz="2500" b="1" dirty="0">
                <a:solidFill>
                  <a:srgbClr val="C00000"/>
                </a:solidFill>
                <a:latin typeface="Garamond" pitchFamily="18" charset="0"/>
              </a:rPr>
              <a:t>Bereavement; </a:t>
            </a:r>
            <a:endParaRPr lang="en-US" sz="2500" b="1" dirty="0" smtClean="0">
              <a:solidFill>
                <a:srgbClr val="C00000"/>
              </a:solidFill>
              <a:latin typeface="Garamond" pitchFamily="18" charset="0"/>
            </a:endParaRPr>
          </a:p>
          <a:p>
            <a:pPr marL="687388" lvl="0" indent="-341313">
              <a:buFont typeface="+mj-lt"/>
              <a:buAutoNum type="arabicParenR"/>
            </a:pPr>
            <a:r>
              <a:rPr lang="en-US" sz="2500" b="1" dirty="0" smtClean="0">
                <a:solidFill>
                  <a:srgbClr val="C00000"/>
                </a:solidFill>
                <a:latin typeface="Garamond" pitchFamily="18" charset="0"/>
              </a:rPr>
              <a:t>Military obligation; or</a:t>
            </a:r>
            <a:endParaRPr lang="en-US" sz="2500" b="1" dirty="0">
              <a:solidFill>
                <a:srgbClr val="C00000"/>
              </a:solidFill>
              <a:latin typeface="Garamond" pitchFamily="18" charset="0"/>
            </a:endParaRPr>
          </a:p>
          <a:p>
            <a:pPr marL="687388" indent="-341313">
              <a:buFont typeface="+mj-lt"/>
              <a:buAutoNum type="arabicParenR"/>
            </a:pPr>
            <a:r>
              <a:rPr lang="en-US" sz="2500" b="1" dirty="0">
                <a:solidFill>
                  <a:srgbClr val="C00000"/>
                </a:solidFill>
                <a:latin typeface="Garamond" pitchFamily="18" charset="0"/>
              </a:rPr>
              <a:t>Other unforeseen circumstances, which render a </a:t>
            </a:r>
            <a:r>
              <a:rPr lang="en-US" sz="2500" b="1" dirty="0" smtClean="0">
                <a:solidFill>
                  <a:srgbClr val="C00000"/>
                </a:solidFill>
                <a:latin typeface="Garamond" pitchFamily="18" charset="0"/>
              </a:rPr>
              <a:t>“break </a:t>
            </a:r>
            <a:r>
              <a:rPr lang="en-US" sz="2500" b="1" dirty="0">
                <a:solidFill>
                  <a:srgbClr val="C00000"/>
                </a:solidFill>
                <a:latin typeface="Garamond" pitchFamily="18" charset="0"/>
              </a:rPr>
              <a:t>in </a:t>
            </a:r>
            <a:r>
              <a:rPr lang="en-US" sz="2500" b="1" dirty="0" smtClean="0">
                <a:solidFill>
                  <a:srgbClr val="C00000"/>
                </a:solidFill>
                <a:latin typeface="Garamond" pitchFamily="18" charset="0"/>
              </a:rPr>
              <a:t>program” </a:t>
            </a:r>
            <a:r>
              <a:rPr lang="en-US" sz="2500" b="1" dirty="0">
                <a:solidFill>
                  <a:srgbClr val="C00000"/>
                </a:solidFill>
                <a:latin typeface="Garamond" pitchFamily="18" charset="0"/>
              </a:rPr>
              <a:t>necessary (must be reviewed on a case-by-case basis</a:t>
            </a:r>
            <a:r>
              <a:rPr lang="en-US" sz="2500" b="1" dirty="0" smtClean="0">
                <a:solidFill>
                  <a:srgbClr val="C00000"/>
                </a:solidFill>
                <a:latin typeface="Garamond" pitchFamily="18" charset="0"/>
              </a:rPr>
              <a:t>).</a:t>
            </a:r>
            <a:endParaRPr lang="en-US" sz="2500" b="1" dirty="0">
              <a:solidFill>
                <a:srgbClr val="C00000"/>
              </a:solidFill>
              <a:latin typeface="Garamond" pitchFamily="18" charset="0"/>
            </a:endParaRPr>
          </a:p>
        </p:txBody>
      </p:sp>
    </p:spTree>
    <p:extLst>
      <p:ext uri="{BB962C8B-B14F-4D97-AF65-F5344CB8AC3E}">
        <p14:creationId xmlns:p14="http://schemas.microsoft.com/office/powerpoint/2010/main" val="4693378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2669875926"/>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3886200"/>
          </a:xfrm>
        </p:spPr>
        <p:txBody>
          <a:bodyPr/>
          <a:lstStyle/>
          <a:p>
            <a:pPr marL="457200" indent="-457200" eaLnBrk="1" hangingPunct="1">
              <a:lnSpc>
                <a:spcPct val="98000"/>
              </a:lnSpc>
              <a:buFont typeface="+mj-lt"/>
              <a:buAutoNum type="arabicPeriod"/>
            </a:pPr>
            <a:r>
              <a:rPr lang="en-US" sz="2700" b="1" dirty="0" smtClean="0">
                <a:solidFill>
                  <a:srgbClr val="C00000"/>
                </a:solidFill>
                <a:latin typeface="Garamond" pitchFamily="18" charset="0"/>
              </a:rPr>
              <a:t>Recent </a:t>
            </a:r>
            <a:r>
              <a:rPr lang="en-US" sz="2700" b="1" dirty="0">
                <a:solidFill>
                  <a:srgbClr val="C00000"/>
                </a:solidFill>
                <a:latin typeface="Garamond" pitchFamily="18" charset="0"/>
              </a:rPr>
              <a:t>Graduates and PMFs must work full-time schedules unless otherwise authorized by OPM.</a:t>
            </a:r>
          </a:p>
          <a:p>
            <a:pPr marL="914400" lvl="1" indent="-346075">
              <a:lnSpc>
                <a:spcPts val="2600"/>
              </a:lnSpc>
              <a:spcBef>
                <a:spcPct val="20000"/>
              </a:spcBef>
              <a:spcAft>
                <a:spcPct val="0"/>
              </a:spcAft>
              <a:buAutoNum type="alphaLcParenR"/>
            </a:pPr>
            <a:r>
              <a:rPr lang="en-US" sz="2700" dirty="0" smtClean="0">
                <a:latin typeface="Garamond" pitchFamily="18" charset="0"/>
              </a:rPr>
              <a:t>True</a:t>
            </a:r>
          </a:p>
          <a:p>
            <a:pPr marL="914400" lvl="1" indent="-346075">
              <a:lnSpc>
                <a:spcPts val="2600"/>
              </a:lnSpc>
              <a:spcBef>
                <a:spcPct val="20000"/>
              </a:spcBef>
              <a:spcAft>
                <a:spcPct val="0"/>
              </a:spcAft>
              <a:buAutoNum type="alphaLcParenR"/>
            </a:pPr>
            <a:r>
              <a:rPr lang="en-US" sz="2700" dirty="0" smtClean="0">
                <a:latin typeface="Garamond" pitchFamily="18" charset="0"/>
              </a:rPr>
              <a:t>False</a:t>
            </a:r>
          </a:p>
          <a:p>
            <a:pPr marL="0" lvl="1" indent="0">
              <a:lnSpc>
                <a:spcPts val="2600"/>
              </a:lnSpc>
              <a:spcBef>
                <a:spcPct val="20000"/>
              </a:spcBef>
              <a:spcAft>
                <a:spcPct val="0"/>
              </a:spcAft>
              <a:buNone/>
            </a:pPr>
            <a:endParaRPr lang="en-US" sz="2700" dirty="0">
              <a:latin typeface="Garamond" pitchFamily="18" charset="0"/>
            </a:endParaRPr>
          </a:p>
          <a:p>
            <a:pPr marL="514350" lvl="1" indent="-514350">
              <a:lnSpc>
                <a:spcPts val="2600"/>
              </a:lnSpc>
              <a:spcBef>
                <a:spcPct val="20000"/>
              </a:spcBef>
              <a:spcAft>
                <a:spcPct val="0"/>
              </a:spcAft>
              <a:buFont typeface="+mj-lt"/>
              <a:buAutoNum type="arabicPeriod" startAt="2"/>
            </a:pPr>
            <a:r>
              <a:rPr lang="en-US" sz="2700" b="1" dirty="0" smtClean="0">
                <a:solidFill>
                  <a:srgbClr val="00B0F0"/>
                </a:solidFill>
                <a:latin typeface="Garamond" pitchFamily="18" charset="0"/>
              </a:rPr>
              <a:t>The RG </a:t>
            </a:r>
            <a:r>
              <a:rPr lang="en-US" sz="2700" b="1" dirty="0">
                <a:solidFill>
                  <a:srgbClr val="00B0F0"/>
                </a:solidFill>
                <a:latin typeface="Garamond" pitchFamily="18" charset="0"/>
              </a:rPr>
              <a:t>and PMF Program participants are </a:t>
            </a:r>
            <a:r>
              <a:rPr lang="en-US" sz="2700" b="1" dirty="0" smtClean="0">
                <a:solidFill>
                  <a:srgbClr val="00B0F0"/>
                </a:solidFill>
                <a:latin typeface="Garamond" pitchFamily="18" charset="0"/>
              </a:rPr>
              <a:t> </a:t>
            </a:r>
            <a:r>
              <a:rPr lang="en-US" sz="2700" b="1" dirty="0">
                <a:solidFill>
                  <a:srgbClr val="00B0F0"/>
                </a:solidFill>
                <a:latin typeface="Garamond" pitchFamily="18" charset="0"/>
              </a:rPr>
              <a:t>eligible for a “break in </a:t>
            </a:r>
            <a:r>
              <a:rPr lang="en-US" sz="2700" b="1" dirty="0" smtClean="0">
                <a:solidFill>
                  <a:srgbClr val="00B0F0"/>
                </a:solidFill>
                <a:latin typeface="Garamond" pitchFamily="18" charset="0"/>
              </a:rPr>
              <a:t>program.”</a:t>
            </a:r>
          </a:p>
          <a:p>
            <a:pPr marL="914400" lvl="1" indent="-346075">
              <a:lnSpc>
                <a:spcPts val="2600"/>
              </a:lnSpc>
              <a:spcBef>
                <a:spcPct val="20000"/>
              </a:spcBef>
              <a:spcAft>
                <a:spcPct val="0"/>
              </a:spcAft>
              <a:buAutoNum type="alphaLcParenR"/>
            </a:pPr>
            <a:r>
              <a:rPr lang="en-US" sz="2700" dirty="0" smtClean="0">
                <a:latin typeface="Garamond" pitchFamily="18" charset="0"/>
              </a:rPr>
              <a:t>True</a:t>
            </a:r>
          </a:p>
          <a:p>
            <a:pPr marL="914400" lvl="1" indent="-346075">
              <a:lnSpc>
                <a:spcPts val="2600"/>
              </a:lnSpc>
              <a:spcBef>
                <a:spcPct val="20000"/>
              </a:spcBef>
              <a:spcAft>
                <a:spcPct val="0"/>
              </a:spcAft>
              <a:buAutoNum type="alphaLcParenR"/>
            </a:pPr>
            <a:r>
              <a:rPr lang="en-US" sz="2700" dirty="0" smtClean="0">
                <a:latin typeface="Garamond" pitchFamily="18" charset="0"/>
              </a:rPr>
              <a:t>False</a:t>
            </a:r>
            <a:endParaRPr lang="en-US" sz="27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52</a:t>
            </a:fld>
            <a:endParaRPr lang="en-US"/>
          </a:p>
        </p:txBody>
      </p:sp>
    </p:spTree>
    <p:extLst>
      <p:ext uri="{BB962C8B-B14F-4D97-AF65-F5344CB8AC3E}">
        <p14:creationId xmlns:p14="http://schemas.microsoft.com/office/powerpoint/2010/main" val="21633304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762000"/>
          </a:xfrm>
        </p:spPr>
        <p:txBody>
          <a:bodyPr/>
          <a:lstStyle/>
          <a:p>
            <a:pPr algn="ctr" eaLnBrk="1" hangingPunct="1">
              <a:lnSpc>
                <a:spcPts val="2600"/>
              </a:lnSpc>
            </a:pPr>
            <a:r>
              <a:rPr lang="en-US" sz="4500" dirty="0" smtClean="0"/>
              <a:t/>
            </a:r>
            <a:br>
              <a:rPr lang="en-US" sz="4500" dirty="0" smtClean="0"/>
            </a:br>
            <a:r>
              <a:rPr lang="en-US" sz="4500" dirty="0" smtClean="0"/>
              <a:t>Extensions</a:t>
            </a:r>
          </a:p>
        </p:txBody>
      </p:sp>
    </p:spTree>
    <p:extLst>
      <p:ext uri="{BB962C8B-B14F-4D97-AF65-F5344CB8AC3E}">
        <p14:creationId xmlns:p14="http://schemas.microsoft.com/office/powerpoint/2010/main" val="1935278936"/>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54</a:t>
            </a:fld>
            <a:endParaRPr lang="en-US"/>
          </a:p>
        </p:txBody>
      </p:sp>
      <p:sp>
        <p:nvSpPr>
          <p:cNvPr id="3" name="Rectangle 2"/>
          <p:cNvSpPr/>
          <p:nvPr/>
        </p:nvSpPr>
        <p:spPr>
          <a:xfrm>
            <a:off x="308502" y="198264"/>
            <a:ext cx="8534400" cy="5515292"/>
          </a:xfrm>
          <a:prstGeom prst="rect">
            <a:avLst/>
          </a:prstGeom>
        </p:spPr>
        <p:txBody>
          <a:bodyPr wrap="square">
            <a:spAutoFit/>
          </a:bodyPr>
          <a:lstStyle/>
          <a:p>
            <a:pPr marL="230188" indent="-230188">
              <a:lnSpc>
                <a:spcPct val="83000"/>
              </a:lnSpc>
              <a:buFont typeface="Arial" pitchFamily="34" charset="0"/>
              <a:buChar char="•"/>
            </a:pPr>
            <a:r>
              <a:rPr lang="en-US" sz="2300" b="1" dirty="0" smtClean="0">
                <a:solidFill>
                  <a:srgbClr val="7030A0"/>
                </a:solidFill>
                <a:latin typeface="Garamond" pitchFamily="18" charset="0"/>
              </a:rPr>
              <a:t>There is no provision that permits the extension of the conversion eligible Career Intern appointment.</a:t>
            </a:r>
          </a:p>
          <a:p>
            <a:pPr marL="230188" indent="-230188">
              <a:lnSpc>
                <a:spcPct val="83000"/>
              </a:lnSpc>
              <a:buFont typeface="Arial" pitchFamily="34" charset="0"/>
              <a:buChar char="•"/>
            </a:pPr>
            <a:endParaRPr lang="en-US" sz="2300" b="1" dirty="0">
              <a:latin typeface="Garamond" pitchFamily="18" charset="0"/>
            </a:endParaRPr>
          </a:p>
          <a:p>
            <a:pPr marL="230188" indent="-230188">
              <a:lnSpc>
                <a:spcPct val="83000"/>
              </a:lnSpc>
              <a:buFont typeface="Arial" pitchFamily="34" charset="0"/>
              <a:buChar char="•"/>
            </a:pPr>
            <a:r>
              <a:rPr lang="en-US" sz="2300" b="1" dirty="0" smtClean="0">
                <a:solidFill>
                  <a:srgbClr val="663300"/>
                </a:solidFill>
                <a:latin typeface="Garamond" pitchFamily="18" charset="0"/>
              </a:rPr>
              <a:t>Though Participants </a:t>
            </a:r>
            <a:r>
              <a:rPr lang="en-US" sz="2300" b="1" dirty="0">
                <a:solidFill>
                  <a:srgbClr val="663300"/>
                </a:solidFill>
                <a:latin typeface="Garamond" pitchFamily="18" charset="0"/>
              </a:rPr>
              <a:t>of the </a:t>
            </a:r>
            <a:r>
              <a:rPr lang="en-US" sz="2300" b="1" dirty="0" smtClean="0">
                <a:solidFill>
                  <a:srgbClr val="663300"/>
                </a:solidFill>
                <a:latin typeface="Garamond" pitchFamily="18" charset="0"/>
              </a:rPr>
              <a:t>RG </a:t>
            </a:r>
            <a:r>
              <a:rPr lang="en-US" sz="2300" b="1" dirty="0">
                <a:solidFill>
                  <a:srgbClr val="663300"/>
                </a:solidFill>
                <a:latin typeface="Garamond" pitchFamily="18" charset="0"/>
              </a:rPr>
              <a:t>and the </a:t>
            </a:r>
            <a:r>
              <a:rPr lang="en-US" sz="2300" b="1" dirty="0" smtClean="0">
                <a:solidFill>
                  <a:srgbClr val="663300"/>
                </a:solidFill>
                <a:latin typeface="Garamond" pitchFamily="18" charset="0"/>
              </a:rPr>
              <a:t>PMF Programs may not receive a “break in program,” each may be extended for up to 120-days.</a:t>
            </a:r>
          </a:p>
          <a:p>
            <a:pPr marL="230188" indent="-230188">
              <a:lnSpc>
                <a:spcPct val="83000"/>
              </a:lnSpc>
              <a:buFont typeface="Arial" pitchFamily="34" charset="0"/>
              <a:buChar char="•"/>
            </a:pPr>
            <a:endParaRPr lang="en-US" sz="2300" b="1" dirty="0" smtClean="0">
              <a:latin typeface="Garamond" pitchFamily="18" charset="0"/>
            </a:endParaRPr>
          </a:p>
          <a:p>
            <a:pPr marL="230188" indent="-230188">
              <a:lnSpc>
                <a:spcPct val="83000"/>
              </a:lnSpc>
              <a:buFont typeface="Arial" pitchFamily="34" charset="0"/>
              <a:buChar char="•"/>
            </a:pPr>
            <a:r>
              <a:rPr lang="en-US" sz="2300" b="1" dirty="0">
                <a:solidFill>
                  <a:srgbClr val="7030A0"/>
                </a:solidFill>
                <a:latin typeface="Garamond" pitchFamily="18" charset="0"/>
              </a:rPr>
              <a:t>The BLM may request an extension on behalf of the </a:t>
            </a:r>
            <a:r>
              <a:rPr lang="en-US" sz="2300" b="1" dirty="0" smtClean="0">
                <a:solidFill>
                  <a:srgbClr val="7030A0"/>
                </a:solidFill>
                <a:latin typeface="Garamond" pitchFamily="18" charset="0"/>
              </a:rPr>
              <a:t>RG and PMF appointee </a:t>
            </a:r>
            <a:r>
              <a:rPr lang="en-US" sz="2300" b="1" dirty="0">
                <a:solidFill>
                  <a:srgbClr val="7030A0"/>
                </a:solidFill>
                <a:latin typeface="Garamond" pitchFamily="18" charset="0"/>
              </a:rPr>
              <a:t>for up to 120-days in the following circumstances:</a:t>
            </a:r>
          </a:p>
          <a:p>
            <a:pPr>
              <a:lnSpc>
                <a:spcPct val="83000"/>
              </a:lnSpc>
            </a:pPr>
            <a:r>
              <a:rPr lang="en-US" sz="2300" b="1" dirty="0">
                <a:latin typeface="Garamond" pitchFamily="18" charset="0"/>
              </a:rPr>
              <a:t> </a:t>
            </a:r>
          </a:p>
          <a:p>
            <a:pPr marL="687388" lvl="0" indent="-341313">
              <a:lnSpc>
                <a:spcPct val="83000"/>
              </a:lnSpc>
              <a:buFont typeface="+mj-lt"/>
              <a:buAutoNum type="arabicParenR"/>
            </a:pPr>
            <a:r>
              <a:rPr lang="en-US" sz="2300" b="1" dirty="0">
                <a:solidFill>
                  <a:srgbClr val="C00000"/>
                </a:solidFill>
                <a:latin typeface="Garamond" pitchFamily="18" charset="0"/>
              </a:rPr>
              <a:t>Delayed completion of </a:t>
            </a:r>
            <a:r>
              <a:rPr lang="en-US" sz="2300" b="1" u="sng" dirty="0">
                <a:solidFill>
                  <a:srgbClr val="C00000"/>
                </a:solidFill>
                <a:latin typeface="Garamond" pitchFamily="18" charset="0"/>
              </a:rPr>
              <a:t>required</a:t>
            </a:r>
            <a:r>
              <a:rPr lang="en-US" sz="2300" b="1" dirty="0">
                <a:solidFill>
                  <a:srgbClr val="C00000"/>
                </a:solidFill>
                <a:latin typeface="Garamond" pitchFamily="18" charset="0"/>
              </a:rPr>
              <a:t> training due to events beyond the participants control </a:t>
            </a:r>
            <a:r>
              <a:rPr lang="en-US" sz="2300" b="1" dirty="0" smtClean="0">
                <a:solidFill>
                  <a:srgbClr val="C00000"/>
                </a:solidFill>
                <a:latin typeface="Garamond" pitchFamily="18" charset="0"/>
              </a:rPr>
              <a:t>(e.g., </a:t>
            </a:r>
            <a:r>
              <a:rPr lang="en-US" sz="2300" b="1" dirty="0">
                <a:solidFill>
                  <a:srgbClr val="C00000"/>
                </a:solidFill>
                <a:latin typeface="Garamond" pitchFamily="18" charset="0"/>
              </a:rPr>
              <a:t>sequestration);</a:t>
            </a:r>
          </a:p>
          <a:p>
            <a:pPr marL="687388" lvl="0" indent="-341313">
              <a:lnSpc>
                <a:spcPct val="83000"/>
              </a:lnSpc>
              <a:buFont typeface="+mj-lt"/>
              <a:buAutoNum type="arabicParenR"/>
            </a:pPr>
            <a:r>
              <a:rPr lang="en-US" sz="2300" b="1" dirty="0">
                <a:solidFill>
                  <a:srgbClr val="C00000"/>
                </a:solidFill>
                <a:latin typeface="Garamond" pitchFamily="18" charset="0"/>
              </a:rPr>
              <a:t>Approved leave for medical reasons;</a:t>
            </a:r>
          </a:p>
          <a:p>
            <a:pPr marL="687388" lvl="0" indent="-341313">
              <a:lnSpc>
                <a:spcPct val="83000"/>
              </a:lnSpc>
              <a:buFont typeface="+mj-lt"/>
              <a:buAutoNum type="arabicParenR"/>
            </a:pPr>
            <a:r>
              <a:rPr lang="en-US" sz="2300" b="1" dirty="0">
                <a:solidFill>
                  <a:srgbClr val="C00000"/>
                </a:solidFill>
                <a:latin typeface="Garamond" pitchFamily="18" charset="0"/>
              </a:rPr>
              <a:t>Bereavement; </a:t>
            </a:r>
            <a:endParaRPr lang="en-US" sz="2300" b="1" dirty="0" smtClean="0">
              <a:solidFill>
                <a:srgbClr val="C00000"/>
              </a:solidFill>
              <a:latin typeface="Garamond" pitchFamily="18" charset="0"/>
            </a:endParaRPr>
          </a:p>
          <a:p>
            <a:pPr marL="687388" lvl="0" indent="-341313">
              <a:lnSpc>
                <a:spcPct val="83000"/>
              </a:lnSpc>
              <a:buFont typeface="+mj-lt"/>
              <a:buAutoNum type="arabicParenR"/>
            </a:pPr>
            <a:r>
              <a:rPr lang="en-US" sz="2300" b="1" dirty="0" smtClean="0">
                <a:solidFill>
                  <a:srgbClr val="C00000"/>
                </a:solidFill>
                <a:latin typeface="Garamond" pitchFamily="18" charset="0"/>
              </a:rPr>
              <a:t>Military obligation; or</a:t>
            </a:r>
            <a:endParaRPr lang="en-US" sz="2300" b="1" dirty="0">
              <a:solidFill>
                <a:srgbClr val="C00000"/>
              </a:solidFill>
              <a:latin typeface="Garamond" pitchFamily="18" charset="0"/>
            </a:endParaRPr>
          </a:p>
          <a:p>
            <a:pPr marL="687388" lvl="0" indent="-341313">
              <a:lnSpc>
                <a:spcPct val="83000"/>
              </a:lnSpc>
              <a:buFont typeface="+mj-lt"/>
              <a:buAutoNum type="arabicParenR"/>
            </a:pPr>
            <a:r>
              <a:rPr lang="en-US" sz="2300" b="1" dirty="0">
                <a:solidFill>
                  <a:srgbClr val="C00000"/>
                </a:solidFill>
                <a:latin typeface="Garamond" pitchFamily="18" charset="0"/>
              </a:rPr>
              <a:t>Other unforeseen circumstances, which render an extension necessary (unforeseen circumstances will be reviewed on a case-by-case basis</a:t>
            </a:r>
            <a:r>
              <a:rPr lang="en-US" sz="2300" b="1" dirty="0" smtClean="0">
                <a:solidFill>
                  <a:srgbClr val="C00000"/>
                </a:solidFill>
                <a:latin typeface="Garamond" pitchFamily="18" charset="0"/>
              </a:rPr>
              <a:t>).</a:t>
            </a:r>
            <a:endParaRPr lang="en-US" sz="2300" b="1" dirty="0">
              <a:solidFill>
                <a:srgbClr val="C00000"/>
              </a:solidFill>
              <a:latin typeface="Garamond" pitchFamily="18" charset="0"/>
            </a:endParaRPr>
          </a:p>
        </p:txBody>
      </p:sp>
    </p:spTree>
    <p:extLst>
      <p:ext uri="{BB962C8B-B14F-4D97-AF65-F5344CB8AC3E}">
        <p14:creationId xmlns:p14="http://schemas.microsoft.com/office/powerpoint/2010/main" val="15428365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762000"/>
          </a:xfrm>
        </p:spPr>
        <p:txBody>
          <a:bodyPr/>
          <a:lstStyle/>
          <a:p>
            <a:pPr algn="ctr" eaLnBrk="1" hangingPunct="1">
              <a:lnSpc>
                <a:spcPts val="2600"/>
              </a:lnSpc>
            </a:pPr>
            <a:r>
              <a:rPr lang="en-US" sz="4500" dirty="0" smtClean="0"/>
              <a:t/>
            </a:r>
            <a:br>
              <a:rPr lang="en-US" sz="4500" dirty="0" smtClean="0"/>
            </a:br>
            <a:r>
              <a:rPr lang="en-US" sz="4500" dirty="0" smtClean="0"/>
              <a:t>Separations/Terminations</a:t>
            </a:r>
          </a:p>
        </p:txBody>
      </p:sp>
    </p:spTree>
    <p:extLst>
      <p:ext uri="{BB962C8B-B14F-4D97-AF65-F5344CB8AC3E}">
        <p14:creationId xmlns:p14="http://schemas.microsoft.com/office/powerpoint/2010/main" val="777353130"/>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56</a:t>
            </a:fld>
            <a:endParaRPr lang="en-US"/>
          </a:p>
        </p:txBody>
      </p:sp>
      <p:sp>
        <p:nvSpPr>
          <p:cNvPr id="3" name="Rectangle 2"/>
          <p:cNvSpPr/>
          <p:nvPr/>
        </p:nvSpPr>
        <p:spPr>
          <a:xfrm>
            <a:off x="369904" y="628739"/>
            <a:ext cx="8382000" cy="4708981"/>
          </a:xfrm>
          <a:prstGeom prst="rect">
            <a:avLst/>
          </a:prstGeom>
        </p:spPr>
        <p:txBody>
          <a:bodyPr wrap="square">
            <a:spAutoFit/>
          </a:bodyPr>
          <a:lstStyle/>
          <a:p>
            <a:pPr marL="230188" indent="-230188">
              <a:buFont typeface="Arial" pitchFamily="34" charset="0"/>
              <a:buChar char="•"/>
            </a:pPr>
            <a:r>
              <a:rPr lang="en-US" sz="2500" b="1" dirty="0" smtClean="0">
                <a:solidFill>
                  <a:srgbClr val="663300"/>
                </a:solidFill>
                <a:latin typeface="Garamond" pitchFamily="18" charset="0"/>
              </a:rPr>
              <a:t>Pathways Program participants in the excepted service, regardless of how long they have worked for the BLM, generally have no procedural or appeal rights if separated for poor performance, failure to meet program requirements, or conduct.</a:t>
            </a:r>
          </a:p>
          <a:p>
            <a:pPr marL="230188" indent="-230188">
              <a:buFont typeface="Arial" pitchFamily="34" charset="0"/>
              <a:buChar char="•"/>
            </a:pPr>
            <a:endParaRPr lang="en-US" sz="2500" b="1" dirty="0">
              <a:latin typeface="Garamond" pitchFamily="18" charset="0"/>
            </a:endParaRPr>
          </a:p>
          <a:p>
            <a:pPr marL="230188" indent="-230188">
              <a:buFont typeface="Arial" pitchFamily="34" charset="0"/>
              <a:buChar char="•"/>
            </a:pPr>
            <a:r>
              <a:rPr lang="en-US" sz="2500" b="1" dirty="0">
                <a:solidFill>
                  <a:srgbClr val="7030A0"/>
                </a:solidFill>
                <a:latin typeface="Garamond" pitchFamily="18" charset="0"/>
              </a:rPr>
              <a:t>The Pathways Participant Agreement in no way commits the BLM to continuing employment for any Pathways Program appointee.  If for any reason (other than misconduct or performance) the agency terminates the appointment, it will waive the student obligation for payment of monies expended under the agreement</a:t>
            </a:r>
            <a:r>
              <a:rPr lang="en-US" sz="2500" b="1" dirty="0" smtClean="0">
                <a:solidFill>
                  <a:srgbClr val="7030A0"/>
                </a:solidFill>
                <a:latin typeface="Garamond" pitchFamily="18" charset="0"/>
              </a:rPr>
              <a:t>.</a:t>
            </a:r>
            <a:endParaRPr lang="en-US" sz="2500" b="1" dirty="0">
              <a:solidFill>
                <a:srgbClr val="7030A0"/>
              </a:solidFill>
              <a:latin typeface="Garamond" pitchFamily="18" charset="0"/>
            </a:endParaRPr>
          </a:p>
        </p:txBody>
      </p:sp>
    </p:spTree>
    <p:extLst>
      <p:ext uri="{BB962C8B-B14F-4D97-AF65-F5344CB8AC3E}">
        <p14:creationId xmlns:p14="http://schemas.microsoft.com/office/powerpoint/2010/main" val="42248488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2669875926"/>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648200"/>
          </a:xfrm>
        </p:spPr>
        <p:txBody>
          <a:bodyPr/>
          <a:lstStyle/>
          <a:p>
            <a:pPr marL="457200" indent="-457200" eaLnBrk="1" hangingPunct="1">
              <a:lnSpc>
                <a:spcPct val="98000"/>
              </a:lnSpc>
              <a:buFont typeface="+mj-lt"/>
              <a:buAutoNum type="arabicPeriod"/>
            </a:pPr>
            <a:r>
              <a:rPr lang="en-US" sz="2700" b="1" dirty="0" smtClean="0">
                <a:solidFill>
                  <a:srgbClr val="C00000"/>
                </a:solidFill>
                <a:latin typeface="Garamond" pitchFamily="18" charset="0"/>
              </a:rPr>
              <a:t>Participants </a:t>
            </a:r>
            <a:r>
              <a:rPr lang="en-US" sz="2700" b="1" dirty="0">
                <a:solidFill>
                  <a:srgbClr val="C00000"/>
                </a:solidFill>
                <a:latin typeface="Garamond" pitchFamily="18" charset="0"/>
              </a:rPr>
              <a:t>of the RG and the PMF Programs may </a:t>
            </a:r>
            <a:r>
              <a:rPr lang="en-US" sz="2700" b="1" dirty="0" smtClean="0">
                <a:solidFill>
                  <a:srgbClr val="C00000"/>
                </a:solidFill>
                <a:latin typeface="Garamond" pitchFamily="18" charset="0"/>
              </a:rPr>
              <a:t>be </a:t>
            </a:r>
            <a:r>
              <a:rPr lang="en-US" sz="2700" b="1" dirty="0">
                <a:solidFill>
                  <a:srgbClr val="C00000"/>
                </a:solidFill>
                <a:latin typeface="Garamond" pitchFamily="18" charset="0"/>
              </a:rPr>
              <a:t>extended for up to </a:t>
            </a:r>
            <a:r>
              <a:rPr lang="en-US" sz="2700" b="1" dirty="0" smtClean="0">
                <a:solidFill>
                  <a:srgbClr val="C00000"/>
                </a:solidFill>
                <a:latin typeface="Garamond" pitchFamily="18" charset="0"/>
              </a:rPr>
              <a:t>120-days.</a:t>
            </a:r>
          </a:p>
          <a:p>
            <a:pPr marL="914400" indent="-338138" eaLnBrk="1" hangingPunct="1">
              <a:lnSpc>
                <a:spcPct val="98000"/>
              </a:lnSpc>
              <a:buAutoNum type="alphaLcParenR"/>
            </a:pPr>
            <a:r>
              <a:rPr lang="en-US" sz="2700" dirty="0" smtClean="0">
                <a:latin typeface="Garamond" pitchFamily="18" charset="0"/>
              </a:rPr>
              <a:t>True</a:t>
            </a:r>
          </a:p>
          <a:p>
            <a:pPr marL="914400" indent="-338138" eaLnBrk="1" hangingPunct="1">
              <a:lnSpc>
                <a:spcPct val="98000"/>
              </a:lnSpc>
              <a:buAutoNum type="alphaLcParenR"/>
            </a:pPr>
            <a:r>
              <a:rPr lang="en-US" sz="2700" dirty="0" smtClean="0">
                <a:latin typeface="Garamond" pitchFamily="18" charset="0"/>
              </a:rPr>
              <a:t>False</a:t>
            </a:r>
          </a:p>
          <a:p>
            <a:pPr marL="0" indent="0" eaLnBrk="1" hangingPunct="1">
              <a:lnSpc>
                <a:spcPct val="98000"/>
              </a:lnSpc>
              <a:buNone/>
            </a:pPr>
            <a:endParaRPr lang="en-US" sz="2700" dirty="0">
              <a:latin typeface="Garamond" pitchFamily="18" charset="0"/>
            </a:endParaRPr>
          </a:p>
          <a:p>
            <a:pPr marL="457200" indent="-457200" eaLnBrk="1" hangingPunct="1">
              <a:lnSpc>
                <a:spcPct val="98000"/>
              </a:lnSpc>
              <a:buFont typeface="+mj-lt"/>
              <a:buAutoNum type="arabicPeriod" startAt="2"/>
            </a:pPr>
            <a:r>
              <a:rPr lang="en-US" sz="2700" b="1" dirty="0" smtClean="0">
                <a:solidFill>
                  <a:srgbClr val="00B0F0"/>
                </a:solidFill>
                <a:latin typeface="Garamond" pitchFamily="18" charset="0"/>
              </a:rPr>
              <a:t>The </a:t>
            </a:r>
            <a:r>
              <a:rPr lang="en-US" sz="2700" b="1" dirty="0">
                <a:solidFill>
                  <a:srgbClr val="00B0F0"/>
                </a:solidFill>
                <a:latin typeface="Garamond" pitchFamily="18" charset="0"/>
              </a:rPr>
              <a:t>Pathways Participant Agreement </a:t>
            </a:r>
            <a:r>
              <a:rPr lang="en-US" sz="2700" b="1" dirty="0" smtClean="0">
                <a:solidFill>
                  <a:srgbClr val="00B0F0"/>
                </a:solidFill>
                <a:latin typeface="Garamond" pitchFamily="18" charset="0"/>
              </a:rPr>
              <a:t>commits </a:t>
            </a:r>
            <a:r>
              <a:rPr lang="en-US" sz="2700" b="1" dirty="0">
                <a:solidFill>
                  <a:srgbClr val="00B0F0"/>
                </a:solidFill>
                <a:latin typeface="Garamond" pitchFamily="18" charset="0"/>
              </a:rPr>
              <a:t>the BLM to continuing employment for any Pathways Program appointee</a:t>
            </a:r>
            <a:r>
              <a:rPr lang="en-US" sz="2700" b="1" dirty="0" smtClean="0">
                <a:solidFill>
                  <a:srgbClr val="00B0F0"/>
                </a:solidFill>
                <a:latin typeface="Garamond" pitchFamily="18" charset="0"/>
              </a:rPr>
              <a:t>.</a:t>
            </a:r>
          </a:p>
          <a:p>
            <a:pPr marL="917575" indent="-349250" eaLnBrk="1" hangingPunct="1">
              <a:lnSpc>
                <a:spcPct val="98000"/>
              </a:lnSpc>
              <a:buAutoNum type="alphaLcParenR"/>
            </a:pPr>
            <a:r>
              <a:rPr lang="en-US" sz="2700" dirty="0" smtClean="0">
                <a:latin typeface="Garamond" pitchFamily="18" charset="0"/>
              </a:rPr>
              <a:t>True</a:t>
            </a:r>
          </a:p>
          <a:p>
            <a:pPr marL="917575" indent="-349250" eaLnBrk="1" hangingPunct="1">
              <a:lnSpc>
                <a:spcPct val="98000"/>
              </a:lnSpc>
              <a:buAutoNum type="alphaLcParenR"/>
            </a:pPr>
            <a:r>
              <a:rPr lang="en-US" sz="2700" dirty="0" smtClean="0">
                <a:latin typeface="Garamond" pitchFamily="18" charset="0"/>
              </a:rPr>
              <a:t>False</a:t>
            </a:r>
            <a:endParaRPr lang="en-US" sz="27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58</a:t>
            </a:fld>
            <a:endParaRPr lang="en-US"/>
          </a:p>
        </p:txBody>
      </p:sp>
    </p:spTree>
    <p:extLst>
      <p:ext uri="{BB962C8B-B14F-4D97-AF65-F5344CB8AC3E}">
        <p14:creationId xmlns:p14="http://schemas.microsoft.com/office/powerpoint/2010/main" val="41282936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sz="4500" dirty="0" smtClean="0"/>
              <a:t>Resources</a:t>
            </a:r>
          </a:p>
        </p:txBody>
      </p:sp>
    </p:spTree>
    <p:extLst>
      <p:ext uri="{BB962C8B-B14F-4D97-AF65-F5344CB8AC3E}">
        <p14:creationId xmlns:p14="http://schemas.microsoft.com/office/powerpoint/2010/main" val="293656195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sz="4500" dirty="0" smtClean="0"/>
              <a:t>Internship Program</a:t>
            </a:r>
          </a:p>
        </p:txBody>
      </p:sp>
    </p:spTree>
    <p:extLst>
      <p:ext uri="{BB962C8B-B14F-4D97-AF65-F5344CB8AC3E}">
        <p14:creationId xmlns:p14="http://schemas.microsoft.com/office/powerpoint/2010/main" val="3942238904"/>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5072979"/>
          </a:xfrm>
        </p:spPr>
        <p:txBody>
          <a:bodyPr/>
          <a:lstStyle/>
          <a:p>
            <a:pPr marL="0" indent="0">
              <a:lnSpc>
                <a:spcPct val="80000"/>
              </a:lnSpc>
              <a:buNone/>
            </a:pPr>
            <a:r>
              <a:rPr lang="en-US" sz="2400" b="1" dirty="0" smtClean="0">
                <a:solidFill>
                  <a:srgbClr val="1F497D">
                    <a:lumMod val="75000"/>
                  </a:srgbClr>
                </a:solidFill>
                <a:latin typeface="Garamond" pitchFamily="18" charset="0"/>
              </a:rPr>
              <a:t>Hiring Authorities - Students &amp; Recent Graduates:</a:t>
            </a:r>
            <a:endParaRPr lang="en-US" sz="2400" b="1" dirty="0" smtClean="0">
              <a:solidFill>
                <a:srgbClr val="1F497D">
                  <a:lumMod val="75000"/>
                </a:srgbClr>
              </a:solidFill>
              <a:latin typeface="Garamond" pitchFamily="18" charset="0"/>
              <a:hlinkClick r:id="rId3"/>
            </a:endParaRPr>
          </a:p>
          <a:p>
            <a:pPr marL="0" lvl="0" indent="0">
              <a:lnSpc>
                <a:spcPct val="80000"/>
              </a:lnSpc>
              <a:buNone/>
            </a:pPr>
            <a:r>
              <a:rPr lang="en-US" sz="2400" dirty="0" smtClean="0">
                <a:solidFill>
                  <a:srgbClr val="1F497D">
                    <a:lumMod val="75000"/>
                  </a:srgbClr>
                </a:solidFill>
                <a:latin typeface="Garamond" pitchFamily="18" charset="0"/>
                <a:hlinkClick r:id="rId4"/>
              </a:rPr>
              <a:t>http</a:t>
            </a:r>
            <a:r>
              <a:rPr lang="en-US" sz="2400" dirty="0">
                <a:solidFill>
                  <a:srgbClr val="1F497D">
                    <a:lumMod val="75000"/>
                  </a:srgbClr>
                </a:solidFill>
                <a:latin typeface="Garamond" pitchFamily="18" charset="0"/>
                <a:hlinkClick r:id="rId4"/>
              </a:rPr>
              <a:t>://</a:t>
            </a:r>
            <a:r>
              <a:rPr lang="en-US" sz="2400" dirty="0" smtClean="0">
                <a:solidFill>
                  <a:srgbClr val="1F497D">
                    <a:lumMod val="75000"/>
                  </a:srgbClr>
                </a:solidFill>
                <a:latin typeface="Garamond" pitchFamily="18" charset="0"/>
                <a:hlinkClick r:id="rId4"/>
              </a:rPr>
              <a:t>www.opm.gov/policy-data-oversight/hiring-authorities/students-recent-graduates</a:t>
            </a:r>
            <a:endParaRPr lang="en-US" sz="2400" dirty="0" smtClean="0">
              <a:solidFill>
                <a:srgbClr val="1F497D">
                  <a:lumMod val="75000"/>
                </a:srgbClr>
              </a:solidFill>
              <a:latin typeface="Garamond" pitchFamily="18" charset="0"/>
            </a:endParaRPr>
          </a:p>
          <a:p>
            <a:pPr marL="342900" lvl="0" indent="-342900">
              <a:lnSpc>
                <a:spcPct val="80000"/>
              </a:lnSpc>
              <a:buFont typeface="Arial" pitchFamily="34" charset="0"/>
              <a:buChar char="•"/>
            </a:pPr>
            <a:endParaRPr lang="en-US" sz="2400" dirty="0">
              <a:solidFill>
                <a:srgbClr val="1F497D">
                  <a:lumMod val="75000"/>
                </a:srgbClr>
              </a:solidFill>
              <a:latin typeface="Garamond" pitchFamily="18" charset="0"/>
            </a:endParaRPr>
          </a:p>
          <a:p>
            <a:pPr marL="0" lvl="0" indent="0">
              <a:lnSpc>
                <a:spcPct val="80000"/>
              </a:lnSpc>
              <a:buNone/>
            </a:pPr>
            <a:r>
              <a:rPr lang="en-US" sz="2400" b="1" dirty="0" smtClean="0">
                <a:solidFill>
                  <a:srgbClr val="1F497D">
                    <a:lumMod val="75000"/>
                  </a:srgbClr>
                </a:solidFill>
                <a:latin typeface="Garamond" pitchFamily="18" charset="0"/>
              </a:rPr>
              <a:t>Presidential Management Fellows Program:</a:t>
            </a:r>
          </a:p>
          <a:p>
            <a:pPr marL="0" lvl="0" indent="0">
              <a:lnSpc>
                <a:spcPct val="80000"/>
              </a:lnSpc>
              <a:buNone/>
            </a:pPr>
            <a:r>
              <a:rPr lang="en-US" sz="2400" dirty="0" smtClean="0">
                <a:solidFill>
                  <a:srgbClr val="1F497D">
                    <a:lumMod val="75000"/>
                  </a:srgbClr>
                </a:solidFill>
                <a:latin typeface="Garamond" pitchFamily="18" charset="0"/>
                <a:hlinkClick r:id="rId5"/>
              </a:rPr>
              <a:t>http://www.pmf.gov</a:t>
            </a:r>
            <a:endParaRPr lang="en-US" sz="2400" dirty="0" smtClean="0">
              <a:solidFill>
                <a:srgbClr val="1F497D">
                  <a:lumMod val="75000"/>
                </a:srgbClr>
              </a:solidFill>
              <a:latin typeface="Garamond" pitchFamily="18" charset="0"/>
            </a:endParaRPr>
          </a:p>
          <a:p>
            <a:pPr marL="342900" lvl="0" indent="-342900">
              <a:lnSpc>
                <a:spcPct val="80000"/>
              </a:lnSpc>
              <a:buFont typeface="Arial" pitchFamily="34" charset="0"/>
              <a:buChar char="•"/>
            </a:pPr>
            <a:endParaRPr lang="en-US" sz="2400" dirty="0" smtClean="0">
              <a:solidFill>
                <a:srgbClr val="1F497D">
                  <a:lumMod val="75000"/>
                </a:srgbClr>
              </a:solidFill>
              <a:latin typeface="Garamond" pitchFamily="18" charset="0"/>
            </a:endParaRPr>
          </a:p>
          <a:p>
            <a:pPr marL="0" lvl="0" indent="0">
              <a:lnSpc>
                <a:spcPct val="80000"/>
              </a:lnSpc>
              <a:buNone/>
            </a:pPr>
            <a:r>
              <a:rPr lang="en-US" sz="2400" b="1" dirty="0" smtClean="0">
                <a:solidFill>
                  <a:srgbClr val="1F497D">
                    <a:lumMod val="75000"/>
                  </a:srgbClr>
                </a:solidFill>
                <a:latin typeface="Garamond" pitchFamily="18" charset="0"/>
              </a:rPr>
              <a:t>The Federal Government’s Official Jobs Site:</a:t>
            </a:r>
          </a:p>
          <a:p>
            <a:pPr marL="0" indent="0">
              <a:lnSpc>
                <a:spcPct val="80000"/>
              </a:lnSpc>
              <a:buNone/>
            </a:pPr>
            <a:r>
              <a:rPr lang="en-US" sz="2400" dirty="0" smtClean="0">
                <a:latin typeface="Garamond" pitchFamily="18" charset="0"/>
                <a:hlinkClick r:id="rId6"/>
              </a:rPr>
              <a:t>https</a:t>
            </a:r>
            <a:r>
              <a:rPr lang="en-US" sz="2400" dirty="0">
                <a:latin typeface="Garamond" pitchFamily="18" charset="0"/>
                <a:hlinkClick r:id="rId6"/>
              </a:rPr>
              <a:t>://</a:t>
            </a:r>
            <a:r>
              <a:rPr lang="en-US" sz="2400" dirty="0" smtClean="0">
                <a:latin typeface="Garamond" pitchFamily="18" charset="0"/>
                <a:hlinkClick r:id="rId6"/>
              </a:rPr>
              <a:t>www.usajobs.gov</a:t>
            </a:r>
            <a:endParaRPr lang="en-US" sz="2400" dirty="0" smtClean="0">
              <a:latin typeface="Garamond" pitchFamily="18" charset="0"/>
            </a:endParaRPr>
          </a:p>
          <a:p>
            <a:pPr marL="0" indent="0">
              <a:lnSpc>
                <a:spcPct val="80000"/>
              </a:lnSpc>
              <a:buNone/>
            </a:pPr>
            <a:endParaRPr lang="en-US" sz="2400" dirty="0">
              <a:latin typeface="Garamond" pitchFamily="18" charset="0"/>
            </a:endParaRPr>
          </a:p>
          <a:p>
            <a:pPr marL="0" indent="0">
              <a:lnSpc>
                <a:spcPct val="80000"/>
              </a:lnSpc>
              <a:buNone/>
            </a:pPr>
            <a:r>
              <a:rPr lang="en-US" sz="2400" b="1" dirty="0">
                <a:solidFill>
                  <a:srgbClr val="1F497D">
                    <a:lumMod val="75000"/>
                  </a:srgbClr>
                </a:solidFill>
                <a:latin typeface="Garamond" pitchFamily="18" charset="0"/>
              </a:rPr>
              <a:t>OPM Definition of Academic Year:</a:t>
            </a:r>
          </a:p>
          <a:p>
            <a:pPr marL="0" lvl="0" indent="0">
              <a:lnSpc>
                <a:spcPct val="80000"/>
              </a:lnSpc>
              <a:buNone/>
            </a:pPr>
            <a:r>
              <a:rPr lang="en-US" sz="2400" dirty="0">
                <a:solidFill>
                  <a:srgbClr val="1F497D">
                    <a:lumMod val="75000"/>
                  </a:srgbClr>
                </a:solidFill>
                <a:latin typeface="Garamond" pitchFamily="18" charset="0"/>
                <a:hlinkClick r:id="rId7"/>
              </a:rPr>
              <a:t>http://www.opm.gov/policy-data-oversight/classification-qualifications/general-schedule-qualification-policies/#url=General-Policies</a:t>
            </a:r>
            <a:endParaRPr lang="en-US" sz="2400" dirty="0">
              <a:solidFill>
                <a:srgbClr val="1F497D">
                  <a:lumMod val="75000"/>
                </a:srgbClr>
              </a:solidFill>
              <a:latin typeface="Garamond" pitchFamily="18" charset="0"/>
            </a:endParaRPr>
          </a:p>
          <a:p>
            <a:pPr marL="0" indent="0">
              <a:buNone/>
            </a:pPr>
            <a:endParaRPr lang="en-US" sz="24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60</a:t>
            </a:fld>
            <a:endParaRPr lang="en-US"/>
          </a:p>
        </p:txBody>
      </p:sp>
    </p:spTree>
    <p:extLst>
      <p:ext uri="{BB962C8B-B14F-4D97-AF65-F5344CB8AC3E}">
        <p14:creationId xmlns:p14="http://schemas.microsoft.com/office/powerpoint/2010/main" val="196620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664" y="228600"/>
            <a:ext cx="8458200" cy="5410200"/>
          </a:xfrm>
        </p:spPr>
        <p:txBody>
          <a:bodyPr/>
          <a:lstStyle/>
          <a:p>
            <a:pPr marL="0" indent="0">
              <a:lnSpc>
                <a:spcPct val="80000"/>
              </a:lnSpc>
              <a:buNone/>
            </a:pPr>
            <a:r>
              <a:rPr lang="en-US" sz="2400" b="1" dirty="0" smtClean="0">
                <a:solidFill>
                  <a:srgbClr val="1F497D">
                    <a:lumMod val="75000"/>
                  </a:srgbClr>
                </a:solidFill>
                <a:latin typeface="Garamond" pitchFamily="18" charset="0"/>
              </a:rPr>
              <a:t>BLM </a:t>
            </a:r>
            <a:r>
              <a:rPr lang="en-US" sz="2400" b="1" dirty="0">
                <a:solidFill>
                  <a:srgbClr val="1F497D">
                    <a:lumMod val="75000"/>
                  </a:srgbClr>
                </a:solidFill>
                <a:latin typeface="Garamond" pitchFamily="18" charset="0"/>
              </a:rPr>
              <a:t>Careers Web Link:</a:t>
            </a:r>
          </a:p>
          <a:p>
            <a:pPr marL="0" indent="0">
              <a:lnSpc>
                <a:spcPct val="80000"/>
              </a:lnSpc>
              <a:buNone/>
            </a:pPr>
            <a:r>
              <a:rPr lang="fr-FR" sz="2400" dirty="0">
                <a:latin typeface="Garamond" pitchFamily="18" charset="0"/>
                <a:hlinkClick r:id="rId3"/>
              </a:rPr>
              <a:t>http://</a:t>
            </a:r>
            <a:r>
              <a:rPr lang="fr-FR" sz="2400" dirty="0" smtClean="0">
                <a:latin typeface="Garamond" pitchFamily="18" charset="0"/>
                <a:hlinkClick r:id="rId3"/>
              </a:rPr>
              <a:t>www.blm.gov/wo/st/en/res/blm_jobs.html</a:t>
            </a:r>
            <a:endParaRPr lang="fr-FR" sz="2400" dirty="0" smtClean="0">
              <a:latin typeface="Garamond" pitchFamily="18" charset="0"/>
            </a:endParaRPr>
          </a:p>
          <a:p>
            <a:pPr marL="0" indent="0">
              <a:buNone/>
            </a:pPr>
            <a:endParaRPr lang="en-US" sz="2400" dirty="0">
              <a:solidFill>
                <a:srgbClr val="1F497D">
                  <a:lumMod val="75000"/>
                </a:srgbClr>
              </a:solidFill>
              <a:latin typeface="Garamond" pitchFamily="18" charset="0"/>
            </a:endParaRPr>
          </a:p>
          <a:p>
            <a:pPr marL="0" lvl="0" indent="0">
              <a:lnSpc>
                <a:spcPct val="80000"/>
              </a:lnSpc>
              <a:buNone/>
            </a:pPr>
            <a:r>
              <a:rPr lang="en-US" sz="2400" b="1" dirty="0">
                <a:solidFill>
                  <a:srgbClr val="1F497D">
                    <a:lumMod val="75000"/>
                  </a:srgbClr>
                </a:solidFill>
                <a:latin typeface="Garamond" pitchFamily="18" charset="0"/>
              </a:rPr>
              <a:t>NTC - Knowledge Resource Center (KRC):</a:t>
            </a:r>
          </a:p>
          <a:p>
            <a:pPr marL="0" lvl="0" indent="0">
              <a:lnSpc>
                <a:spcPct val="80000"/>
              </a:lnSpc>
              <a:buNone/>
            </a:pPr>
            <a:r>
              <a:rPr lang="en-US" sz="2400" dirty="0">
                <a:solidFill>
                  <a:srgbClr val="1F497D">
                    <a:lumMod val="75000"/>
                  </a:srgbClr>
                </a:solidFill>
                <a:latin typeface="Garamond" pitchFamily="18" charset="0"/>
                <a:hlinkClick r:id="rId4" action="ppaction://hlinksldjump"/>
              </a:rPr>
              <a:t>http://www.ntc.blm.gov/krc/resource.php</a:t>
            </a:r>
            <a:endParaRPr lang="en-US" sz="2400" dirty="0">
              <a:solidFill>
                <a:srgbClr val="1F497D">
                  <a:lumMod val="75000"/>
                </a:srgbClr>
              </a:solidFill>
              <a:latin typeface="Garamond" pitchFamily="18" charset="0"/>
            </a:endParaRPr>
          </a:p>
          <a:p>
            <a:pPr marL="0" lvl="0" indent="0">
              <a:buNone/>
            </a:pPr>
            <a:endParaRPr lang="en-US" sz="2400" dirty="0" smtClean="0">
              <a:solidFill>
                <a:srgbClr val="1F497D">
                  <a:lumMod val="75000"/>
                </a:srgbClr>
              </a:solidFill>
              <a:latin typeface="Garamond" pitchFamily="18" charset="0"/>
            </a:endParaRPr>
          </a:p>
          <a:p>
            <a:pPr marL="0" lvl="0" indent="0">
              <a:lnSpc>
                <a:spcPct val="80000"/>
              </a:lnSpc>
              <a:buNone/>
            </a:pPr>
            <a:r>
              <a:rPr lang="en-US" sz="2400" b="1" dirty="0">
                <a:solidFill>
                  <a:srgbClr val="1F497D">
                    <a:lumMod val="75000"/>
                  </a:srgbClr>
                </a:solidFill>
                <a:latin typeface="Garamond" pitchFamily="18" charset="0"/>
              </a:rPr>
              <a:t>Department of the Interior (DOI) Learn :</a:t>
            </a:r>
          </a:p>
          <a:p>
            <a:pPr marL="0" lvl="0" indent="0">
              <a:lnSpc>
                <a:spcPct val="80000"/>
              </a:lnSpc>
              <a:buNone/>
            </a:pPr>
            <a:r>
              <a:rPr lang="en-US" sz="2400" dirty="0">
                <a:solidFill>
                  <a:srgbClr val="1F497D">
                    <a:lumMod val="75000"/>
                  </a:srgbClr>
                </a:solidFill>
                <a:latin typeface="Garamond" pitchFamily="18" charset="0"/>
                <a:hlinkClick r:id="rId5"/>
              </a:rPr>
              <a:t>http://</a:t>
            </a:r>
            <a:r>
              <a:rPr lang="en-US" sz="2400" dirty="0" smtClean="0">
                <a:solidFill>
                  <a:srgbClr val="1F497D">
                    <a:lumMod val="75000"/>
                  </a:srgbClr>
                </a:solidFill>
                <a:latin typeface="Garamond" pitchFamily="18" charset="0"/>
                <a:hlinkClick r:id="rId5"/>
              </a:rPr>
              <a:t>www.doi.gov/doilearn/index.cfm</a:t>
            </a:r>
            <a:endParaRPr lang="en-US" sz="2400" dirty="0" smtClean="0">
              <a:solidFill>
                <a:srgbClr val="1F497D">
                  <a:lumMod val="75000"/>
                </a:srgbClr>
              </a:solidFill>
              <a:latin typeface="Garamond" pitchFamily="18" charset="0"/>
            </a:endParaRPr>
          </a:p>
          <a:p>
            <a:pPr marL="0" lvl="0" indent="0">
              <a:lnSpc>
                <a:spcPct val="80000"/>
              </a:lnSpc>
              <a:buNone/>
            </a:pPr>
            <a:endParaRPr lang="en-US" sz="2400" b="1" dirty="0" smtClean="0">
              <a:solidFill>
                <a:srgbClr val="1F497D">
                  <a:lumMod val="75000"/>
                </a:srgbClr>
              </a:solidFill>
              <a:latin typeface="Garamond" pitchFamily="18" charset="0"/>
            </a:endParaRPr>
          </a:p>
          <a:p>
            <a:pPr marL="0" lvl="0" indent="0">
              <a:lnSpc>
                <a:spcPct val="80000"/>
              </a:lnSpc>
              <a:buNone/>
            </a:pPr>
            <a:r>
              <a:rPr lang="en-US" sz="2400" b="1" dirty="0" smtClean="0">
                <a:solidFill>
                  <a:srgbClr val="1F497D">
                    <a:lumMod val="75000"/>
                  </a:srgbClr>
                </a:solidFill>
                <a:latin typeface="Garamond" pitchFamily="18" charset="0"/>
              </a:rPr>
              <a:t>Presidential </a:t>
            </a:r>
            <a:r>
              <a:rPr lang="en-US" sz="2400" b="1" dirty="0">
                <a:solidFill>
                  <a:srgbClr val="1F497D">
                    <a:lumMod val="75000"/>
                  </a:srgbClr>
                </a:solidFill>
                <a:latin typeface="Garamond" pitchFamily="18" charset="0"/>
              </a:rPr>
              <a:t>Management Fellows Certification Package and Executive Resources Board Review Checklist (BLM Developed):</a:t>
            </a:r>
          </a:p>
          <a:p>
            <a:pPr marL="0" lvl="0" indent="0">
              <a:lnSpc>
                <a:spcPct val="80000"/>
              </a:lnSpc>
              <a:buNone/>
            </a:pPr>
            <a:r>
              <a:rPr lang="en-US" sz="2400" dirty="0">
                <a:solidFill>
                  <a:srgbClr val="1F497D">
                    <a:lumMod val="75000"/>
                  </a:srgbClr>
                </a:solidFill>
                <a:latin typeface="Garamond" pitchFamily="18" charset="0"/>
                <a:hlinkClick r:id="rId6"/>
              </a:rPr>
              <a:t>http://</a:t>
            </a:r>
            <a:r>
              <a:rPr lang="en-US" sz="2400" dirty="0" smtClean="0">
                <a:solidFill>
                  <a:srgbClr val="1F497D">
                    <a:lumMod val="75000"/>
                  </a:srgbClr>
                </a:solidFill>
                <a:latin typeface="Garamond" pitchFamily="18" charset="0"/>
                <a:hlinkClick r:id="rId6"/>
              </a:rPr>
              <a:t>teamspace/sites-wo/hrservices/RR/PMFs/Forms/AllItems.aspx</a:t>
            </a:r>
            <a:endParaRPr lang="en-US" sz="2400" dirty="0">
              <a:solidFill>
                <a:srgbClr val="1F497D">
                  <a:lumMod val="75000"/>
                </a:srgbClr>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61</a:t>
            </a:fld>
            <a:endParaRPr lang="en-US" dirty="0"/>
          </a:p>
        </p:txBody>
      </p:sp>
    </p:spTree>
    <p:extLst>
      <p:ext uri="{BB962C8B-B14F-4D97-AF65-F5344CB8AC3E}">
        <p14:creationId xmlns:p14="http://schemas.microsoft.com/office/powerpoint/2010/main" val="3880827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9526"/>
            <a:ext cx="8229600" cy="5025498"/>
          </a:xfrm>
        </p:spPr>
        <p:txBody>
          <a:bodyPr/>
          <a:lstStyle/>
          <a:p>
            <a:pPr marL="0" lvl="0" indent="0">
              <a:lnSpc>
                <a:spcPct val="90000"/>
              </a:lnSpc>
              <a:buNone/>
            </a:pPr>
            <a:r>
              <a:rPr lang="en-US" sz="2400" b="1" dirty="0">
                <a:solidFill>
                  <a:srgbClr val="1F497D">
                    <a:lumMod val="75000"/>
                  </a:srgbClr>
                </a:solidFill>
                <a:latin typeface="Garamond" pitchFamily="18" charset="0"/>
              </a:rPr>
              <a:t>Presidential Management Fellows Optional Alternatives for Formal Training (BLM Developed): </a:t>
            </a:r>
          </a:p>
          <a:p>
            <a:pPr marL="0" lvl="0" indent="0">
              <a:lnSpc>
                <a:spcPct val="90000"/>
              </a:lnSpc>
              <a:buNone/>
            </a:pPr>
            <a:r>
              <a:rPr lang="en-US" sz="2400" dirty="0">
                <a:solidFill>
                  <a:srgbClr val="1F497D">
                    <a:lumMod val="75000"/>
                  </a:srgbClr>
                </a:solidFill>
                <a:latin typeface="Garamond" pitchFamily="18" charset="0"/>
                <a:hlinkClick r:id="rId3"/>
              </a:rPr>
              <a:t>http://teamspace/sites-wo/hrservices/RR/PMFs/Forms/AllItems.aspx</a:t>
            </a:r>
            <a:endParaRPr lang="en-US" sz="2400" dirty="0">
              <a:solidFill>
                <a:srgbClr val="1F497D">
                  <a:lumMod val="75000"/>
                </a:srgbClr>
              </a:solidFill>
              <a:latin typeface="Garamond" pitchFamily="18" charset="0"/>
            </a:endParaRPr>
          </a:p>
          <a:p>
            <a:pPr marL="0" lvl="0" indent="0">
              <a:lnSpc>
                <a:spcPct val="90000"/>
              </a:lnSpc>
              <a:buNone/>
            </a:pPr>
            <a:endParaRPr lang="en-US" sz="2400" dirty="0" smtClean="0">
              <a:solidFill>
                <a:srgbClr val="1F497D">
                  <a:lumMod val="75000"/>
                </a:srgbClr>
              </a:solidFill>
              <a:latin typeface="Garamond" pitchFamily="18" charset="0"/>
            </a:endParaRPr>
          </a:p>
          <a:p>
            <a:pPr marL="0" indent="0">
              <a:lnSpc>
                <a:spcPct val="90000"/>
              </a:lnSpc>
              <a:buNone/>
            </a:pPr>
            <a:r>
              <a:rPr lang="en-US" sz="2400" b="1" dirty="0">
                <a:solidFill>
                  <a:srgbClr val="1F497D">
                    <a:lumMod val="75000"/>
                  </a:srgbClr>
                </a:solidFill>
                <a:latin typeface="Garamond" pitchFamily="18" charset="0"/>
              </a:rPr>
              <a:t>Pathways Programs Participant Agreement Templates </a:t>
            </a:r>
            <a:r>
              <a:rPr lang="en-US" sz="2400" b="1" dirty="0" smtClean="0">
                <a:solidFill>
                  <a:srgbClr val="1F497D">
                    <a:lumMod val="75000"/>
                  </a:srgbClr>
                </a:solidFill>
                <a:latin typeface="Garamond" pitchFamily="18" charset="0"/>
              </a:rPr>
              <a:t>(BLM IM</a:t>
            </a:r>
            <a:r>
              <a:rPr lang="en-US" sz="2400" b="1" dirty="0">
                <a:solidFill>
                  <a:srgbClr val="1F497D">
                    <a:lumMod val="75000"/>
                  </a:srgbClr>
                </a:solidFill>
                <a:latin typeface="Garamond" pitchFamily="18" charset="0"/>
              </a:rPr>
              <a:t>):</a:t>
            </a:r>
          </a:p>
          <a:p>
            <a:pPr marL="0" lvl="0" indent="0">
              <a:lnSpc>
                <a:spcPct val="90000"/>
              </a:lnSpc>
              <a:buNone/>
            </a:pPr>
            <a:r>
              <a:rPr lang="en-US" sz="2400" dirty="0">
                <a:solidFill>
                  <a:srgbClr val="1F497D">
                    <a:lumMod val="75000"/>
                  </a:srgbClr>
                </a:solidFill>
                <a:latin typeface="Garamond" pitchFamily="18" charset="0"/>
                <a:hlinkClick r:id="rId4"/>
              </a:rPr>
              <a:t>http://web.blm.gov/internal/wo-500/directives/dir-13/im2013-088.html</a:t>
            </a:r>
            <a:endParaRPr lang="en-US" sz="2400" dirty="0">
              <a:solidFill>
                <a:srgbClr val="1F497D">
                  <a:lumMod val="75000"/>
                </a:srgbClr>
              </a:solidFill>
              <a:latin typeface="Garamond" pitchFamily="18" charset="0"/>
            </a:endParaRPr>
          </a:p>
          <a:p>
            <a:pPr marL="0" lvl="0" indent="0">
              <a:lnSpc>
                <a:spcPct val="90000"/>
              </a:lnSpc>
              <a:buNone/>
            </a:pPr>
            <a:endParaRPr lang="en-US" sz="2400" b="1" dirty="0" smtClean="0">
              <a:solidFill>
                <a:srgbClr val="1F497D">
                  <a:lumMod val="75000"/>
                </a:srgbClr>
              </a:solidFill>
              <a:latin typeface="Garamond" pitchFamily="18" charset="0"/>
            </a:endParaRPr>
          </a:p>
          <a:p>
            <a:pPr marL="0" lvl="0" indent="0">
              <a:lnSpc>
                <a:spcPct val="90000"/>
              </a:lnSpc>
              <a:buNone/>
            </a:pPr>
            <a:r>
              <a:rPr lang="en-US" sz="2400" b="1" dirty="0" smtClean="0">
                <a:solidFill>
                  <a:srgbClr val="1F497D">
                    <a:lumMod val="75000"/>
                  </a:srgbClr>
                </a:solidFill>
                <a:latin typeface="Garamond" pitchFamily="18" charset="0"/>
              </a:rPr>
              <a:t>BLM </a:t>
            </a:r>
            <a:r>
              <a:rPr lang="en-US" sz="2400" b="1" dirty="0">
                <a:solidFill>
                  <a:srgbClr val="1F497D">
                    <a:lumMod val="75000"/>
                  </a:srgbClr>
                </a:solidFill>
                <a:latin typeface="Garamond" pitchFamily="18" charset="0"/>
              </a:rPr>
              <a:t>Qualification Standards for Pathways Internship Program Positions </a:t>
            </a:r>
            <a:r>
              <a:rPr lang="en-US" sz="2400" b="1" dirty="0" smtClean="0">
                <a:solidFill>
                  <a:srgbClr val="1F497D">
                    <a:lumMod val="75000"/>
                  </a:srgbClr>
                </a:solidFill>
                <a:latin typeface="Garamond" pitchFamily="18" charset="0"/>
              </a:rPr>
              <a:t>(BLM IM</a:t>
            </a:r>
            <a:r>
              <a:rPr lang="en-US" sz="2400" b="1" dirty="0">
                <a:solidFill>
                  <a:srgbClr val="1F497D">
                    <a:lumMod val="75000"/>
                  </a:srgbClr>
                </a:solidFill>
                <a:latin typeface="Garamond" pitchFamily="18" charset="0"/>
              </a:rPr>
              <a:t>):</a:t>
            </a:r>
          </a:p>
          <a:p>
            <a:pPr marL="0" lvl="0" indent="0">
              <a:lnSpc>
                <a:spcPct val="90000"/>
              </a:lnSpc>
              <a:buNone/>
            </a:pPr>
            <a:r>
              <a:rPr lang="en-US" sz="2400" dirty="0">
                <a:solidFill>
                  <a:srgbClr val="1F497D">
                    <a:lumMod val="75000"/>
                  </a:srgbClr>
                </a:solidFill>
                <a:latin typeface="Garamond" pitchFamily="18" charset="0"/>
                <a:hlinkClick r:id="rId5"/>
              </a:rPr>
              <a:t>http://</a:t>
            </a:r>
            <a:r>
              <a:rPr lang="en-US" sz="2400" dirty="0" smtClean="0">
                <a:solidFill>
                  <a:srgbClr val="1F497D">
                    <a:lumMod val="75000"/>
                  </a:srgbClr>
                </a:solidFill>
                <a:latin typeface="Garamond" pitchFamily="18" charset="0"/>
                <a:hlinkClick r:id="rId5"/>
              </a:rPr>
              <a:t>web.blm.gov/internal/wo-500/directives/dir-13/im2013-079.html</a:t>
            </a:r>
            <a:endParaRPr lang="en-US" sz="2400" dirty="0">
              <a:solidFill>
                <a:srgbClr val="1F497D">
                  <a:lumMod val="75000"/>
                </a:srgbClr>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62</a:t>
            </a:fld>
            <a:endParaRPr lang="en-US" dirty="0"/>
          </a:p>
        </p:txBody>
      </p:sp>
    </p:spTree>
    <p:extLst>
      <p:ext uri="{BB962C8B-B14F-4D97-AF65-F5344CB8AC3E}">
        <p14:creationId xmlns:p14="http://schemas.microsoft.com/office/powerpoint/2010/main" val="13318069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114800"/>
          </a:xfrm>
        </p:spPr>
        <p:txBody>
          <a:bodyPr/>
          <a:lstStyle/>
          <a:p>
            <a:pPr marL="0" lvl="0" indent="0">
              <a:lnSpc>
                <a:spcPct val="90000"/>
              </a:lnSpc>
              <a:buNone/>
            </a:pPr>
            <a:r>
              <a:rPr lang="en-US" sz="2400" b="1" dirty="0">
                <a:solidFill>
                  <a:srgbClr val="1F497D">
                    <a:lumMod val="75000"/>
                  </a:srgbClr>
                </a:solidFill>
                <a:latin typeface="Garamond" pitchFamily="18" charset="0"/>
              </a:rPr>
              <a:t>FY 2013 Solicitation for Pathways PMF Program Positions for Recruitment and Developmental/Rotational Assignments  </a:t>
            </a:r>
            <a:r>
              <a:rPr lang="en-US" sz="2400" b="1" dirty="0" smtClean="0">
                <a:solidFill>
                  <a:srgbClr val="1F497D">
                    <a:lumMod val="75000"/>
                  </a:srgbClr>
                </a:solidFill>
                <a:latin typeface="Garamond" pitchFamily="18" charset="0"/>
              </a:rPr>
              <a:t>Opportunities (BLM IM).</a:t>
            </a:r>
            <a:endParaRPr lang="en-US" sz="2400" b="1" dirty="0">
              <a:latin typeface="Garamond" pitchFamily="18" charset="0"/>
            </a:endParaRPr>
          </a:p>
          <a:p>
            <a:pPr marL="0" indent="0">
              <a:lnSpc>
                <a:spcPct val="90000"/>
              </a:lnSpc>
              <a:buNone/>
            </a:pPr>
            <a:r>
              <a:rPr lang="en-US" sz="2400" dirty="0">
                <a:latin typeface="Garamond" pitchFamily="18" charset="0"/>
                <a:hlinkClick r:id="rId3"/>
              </a:rPr>
              <a:t>http://web.blm.gov/internal/wo-500/directives/dir-13/im2013-107.html</a:t>
            </a:r>
            <a:endParaRPr lang="en-US" sz="2400" dirty="0">
              <a:latin typeface="Garamond" pitchFamily="18" charset="0"/>
            </a:endParaRPr>
          </a:p>
          <a:p>
            <a:pPr marL="0" lvl="0" indent="0">
              <a:buNone/>
            </a:pPr>
            <a:endParaRPr lang="en-US" sz="2400" dirty="0" smtClean="0">
              <a:solidFill>
                <a:srgbClr val="1F497D">
                  <a:lumMod val="75000"/>
                </a:srgbClr>
              </a:solidFill>
              <a:latin typeface="Garamond" pitchFamily="18" charset="0"/>
            </a:endParaRPr>
          </a:p>
          <a:p>
            <a:pPr marL="0" lvl="0" indent="0">
              <a:buNone/>
            </a:pPr>
            <a:r>
              <a:rPr lang="en-US" sz="2400" b="1" dirty="0" smtClean="0">
                <a:solidFill>
                  <a:srgbClr val="1F497D">
                    <a:lumMod val="75000"/>
                  </a:srgbClr>
                </a:solidFill>
                <a:latin typeface="Garamond" pitchFamily="18" charset="0"/>
              </a:rPr>
              <a:t>List of BLM Pathways Programs Coordinators:</a:t>
            </a:r>
            <a:br>
              <a:rPr lang="en-US" sz="2400" b="1" dirty="0" smtClean="0">
                <a:solidFill>
                  <a:srgbClr val="1F497D">
                    <a:lumMod val="75000"/>
                  </a:srgbClr>
                </a:solidFill>
                <a:latin typeface="Garamond" pitchFamily="18" charset="0"/>
              </a:rPr>
            </a:br>
            <a:r>
              <a:rPr lang="en-US" sz="2400" dirty="0" smtClean="0">
                <a:solidFill>
                  <a:srgbClr val="1F497D">
                    <a:lumMod val="75000"/>
                  </a:srgbClr>
                </a:solidFill>
                <a:latin typeface="Garamond" pitchFamily="18" charset="0"/>
                <a:hlinkClick r:id="rId4"/>
              </a:rPr>
              <a:t>http</a:t>
            </a:r>
            <a:r>
              <a:rPr lang="en-US" sz="2400" dirty="0">
                <a:solidFill>
                  <a:srgbClr val="1F497D">
                    <a:lumMod val="75000"/>
                  </a:srgbClr>
                </a:solidFill>
                <a:latin typeface="Garamond" pitchFamily="18" charset="0"/>
                <a:hlinkClick r:id="rId4"/>
              </a:rPr>
              <a:t>://</a:t>
            </a:r>
            <a:r>
              <a:rPr lang="en-US" sz="2400" dirty="0" smtClean="0">
                <a:solidFill>
                  <a:srgbClr val="1F497D">
                    <a:lumMod val="75000"/>
                  </a:srgbClr>
                </a:solidFill>
                <a:latin typeface="Garamond" pitchFamily="18" charset="0"/>
                <a:hlinkClick r:id="rId4"/>
              </a:rPr>
              <a:t>teamspace/sites-wo/hrservices/RR/Rosters/04.30.2013_BLM%20Pathways%20Program%20Coordinators.docx</a:t>
            </a:r>
            <a:endParaRPr lang="en-US" sz="2400" dirty="0" smtClean="0">
              <a:solidFill>
                <a:srgbClr val="1F497D">
                  <a:lumMod val="75000"/>
                </a:srgbClr>
              </a:solidFill>
              <a:latin typeface="Garamond" pitchFamily="18" charset="0"/>
            </a:endParaRPr>
          </a:p>
          <a:p>
            <a:pPr marL="0" lvl="0" indent="0">
              <a:buNone/>
            </a:pPr>
            <a:endParaRPr lang="en-US" sz="2400" dirty="0">
              <a:solidFill>
                <a:srgbClr val="1F497D">
                  <a:lumMod val="75000"/>
                </a:srgbClr>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63</a:t>
            </a:fld>
            <a:endParaRPr lang="en-US" dirty="0"/>
          </a:p>
        </p:txBody>
      </p:sp>
    </p:spTree>
    <p:extLst>
      <p:ext uri="{BB962C8B-B14F-4D97-AF65-F5344CB8AC3E}">
        <p14:creationId xmlns:p14="http://schemas.microsoft.com/office/powerpoint/2010/main" val="1353399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181600"/>
          </a:xfrm>
        </p:spPr>
        <p:txBody>
          <a:bodyPr/>
          <a:lstStyle/>
          <a:p>
            <a:pPr marL="0" lvl="0" indent="0">
              <a:buNone/>
            </a:pPr>
            <a:r>
              <a:rPr lang="en-US" sz="2300" b="1" dirty="0" smtClean="0">
                <a:solidFill>
                  <a:srgbClr val="1F497D">
                    <a:lumMod val="75000"/>
                  </a:srgbClr>
                </a:solidFill>
                <a:latin typeface="Garamond" pitchFamily="18" charset="0"/>
              </a:rPr>
              <a:t>Memorandum of Understanding (MOU) Between the U.S. Office of Personnel Management (OPM) and the U.S. Department of the Interior (DOI):</a:t>
            </a:r>
          </a:p>
          <a:p>
            <a:pPr marL="0" lvl="0" indent="0">
              <a:buNone/>
            </a:pPr>
            <a:r>
              <a:rPr lang="en-US" sz="2300" dirty="0">
                <a:solidFill>
                  <a:srgbClr val="1F497D">
                    <a:lumMod val="75000"/>
                  </a:srgbClr>
                </a:solidFill>
                <a:latin typeface="Garamond" pitchFamily="18" charset="0"/>
                <a:hlinkClick r:id="rId3"/>
              </a:rPr>
              <a:t>http://</a:t>
            </a:r>
            <a:r>
              <a:rPr lang="en-US" sz="2300" dirty="0" smtClean="0">
                <a:solidFill>
                  <a:srgbClr val="1F497D">
                    <a:lumMod val="75000"/>
                  </a:srgbClr>
                </a:solidFill>
                <a:latin typeface="Garamond" pitchFamily="18" charset="0"/>
                <a:hlinkClick r:id="rId3"/>
              </a:rPr>
              <a:t>teamspace/sites-wo/hrservices/RR/DOI%20Information/Forms/AllItems.aspx</a:t>
            </a:r>
            <a:endParaRPr lang="en-US" sz="2300" dirty="0" smtClean="0">
              <a:solidFill>
                <a:srgbClr val="1F497D">
                  <a:lumMod val="75000"/>
                </a:srgbClr>
              </a:solidFill>
              <a:latin typeface="Garamond" pitchFamily="18" charset="0"/>
            </a:endParaRPr>
          </a:p>
          <a:p>
            <a:pPr marL="0" lvl="0" indent="0">
              <a:buNone/>
            </a:pPr>
            <a:endParaRPr lang="en-US" sz="2300" dirty="0">
              <a:solidFill>
                <a:srgbClr val="1F497D">
                  <a:lumMod val="75000"/>
                </a:srgbClr>
              </a:solidFill>
              <a:latin typeface="Garamond" pitchFamily="18" charset="0"/>
            </a:endParaRPr>
          </a:p>
          <a:p>
            <a:pPr marL="0" indent="0">
              <a:buNone/>
            </a:pPr>
            <a:r>
              <a:rPr lang="en-US" sz="2300" b="1" dirty="0">
                <a:solidFill>
                  <a:srgbClr val="1F497D">
                    <a:lumMod val="75000"/>
                  </a:srgbClr>
                </a:solidFill>
                <a:latin typeface="Garamond" pitchFamily="18" charset="0"/>
              </a:rPr>
              <a:t>The Department of the Interior (DOI) Pathways Programs Personnel Bulletin # 13-04</a:t>
            </a:r>
            <a:r>
              <a:rPr lang="en-US" sz="2300" b="1" dirty="0" smtClean="0">
                <a:solidFill>
                  <a:srgbClr val="1F497D">
                    <a:lumMod val="75000"/>
                  </a:srgbClr>
                </a:solidFill>
                <a:latin typeface="Garamond" pitchFamily="18" charset="0"/>
              </a:rPr>
              <a:t>:</a:t>
            </a:r>
          </a:p>
          <a:p>
            <a:pPr marL="0" lvl="0" indent="0">
              <a:buNone/>
            </a:pPr>
            <a:r>
              <a:rPr lang="en-US" sz="2300" dirty="0">
                <a:solidFill>
                  <a:srgbClr val="1F497D">
                    <a:lumMod val="75000"/>
                  </a:srgbClr>
                </a:solidFill>
                <a:latin typeface="Garamond" pitchFamily="18" charset="0"/>
                <a:hlinkClick r:id="rId4"/>
              </a:rPr>
              <a:t>http://</a:t>
            </a:r>
            <a:r>
              <a:rPr lang="en-US" sz="2300" dirty="0" smtClean="0">
                <a:solidFill>
                  <a:srgbClr val="1F497D">
                    <a:lumMod val="75000"/>
                  </a:srgbClr>
                </a:solidFill>
                <a:latin typeface="Garamond" pitchFamily="18" charset="0"/>
                <a:hlinkClick r:id="rId4"/>
              </a:rPr>
              <a:t>www.doi.gov/pathways/upload/DOI-Pathways-Personnel-Bulletin-13-04.pdf</a:t>
            </a:r>
            <a:endParaRPr lang="en-US" sz="2300" dirty="0">
              <a:solidFill>
                <a:srgbClr val="1F497D">
                  <a:lumMod val="75000"/>
                </a:srgbClr>
              </a:solidFill>
              <a:latin typeface="Garamond" pitchFamily="18" charset="0"/>
            </a:endParaRPr>
          </a:p>
          <a:p>
            <a:pPr marL="0" lvl="0" indent="0">
              <a:buNone/>
            </a:pPr>
            <a:endParaRPr lang="en-US" sz="2300" dirty="0" smtClean="0"/>
          </a:p>
          <a:p>
            <a:pPr marL="0" indent="0">
              <a:buNone/>
            </a:pPr>
            <a:r>
              <a:rPr lang="en-US" sz="2300" b="1" dirty="0">
                <a:solidFill>
                  <a:srgbClr val="1F497D">
                    <a:lumMod val="75000"/>
                  </a:srgbClr>
                </a:solidFill>
                <a:latin typeface="Garamond" pitchFamily="18" charset="0"/>
              </a:rPr>
              <a:t>Office of Recruitment and Retention Programs (WO711) </a:t>
            </a:r>
            <a:r>
              <a:rPr lang="en-US" sz="2300" b="1" dirty="0" err="1">
                <a:solidFill>
                  <a:srgbClr val="1F497D">
                    <a:lumMod val="75000"/>
                  </a:srgbClr>
                </a:solidFill>
                <a:latin typeface="Garamond" pitchFamily="18" charset="0"/>
              </a:rPr>
              <a:t>sharepoint</a:t>
            </a:r>
            <a:r>
              <a:rPr lang="en-US" sz="2300" b="1" dirty="0">
                <a:solidFill>
                  <a:srgbClr val="1F497D">
                    <a:lumMod val="75000"/>
                  </a:srgbClr>
                </a:solidFill>
                <a:latin typeface="Garamond" pitchFamily="18" charset="0"/>
              </a:rPr>
              <a:t> site:</a:t>
            </a:r>
            <a:endParaRPr lang="en-US" sz="2300" dirty="0"/>
          </a:p>
          <a:p>
            <a:pPr marL="0" lvl="0" indent="0">
              <a:buNone/>
            </a:pPr>
            <a:r>
              <a:rPr lang="en-US" sz="2300" dirty="0">
                <a:solidFill>
                  <a:srgbClr val="1F497D">
                    <a:lumMod val="75000"/>
                  </a:srgbClr>
                </a:solidFill>
                <a:latin typeface="Garamond" pitchFamily="18" charset="0"/>
                <a:hlinkClick r:id="rId5"/>
              </a:rPr>
              <a:t>http://teamspace/sites-wo/hrservices/RR</a:t>
            </a:r>
            <a:endParaRPr lang="en-US" sz="2300" dirty="0">
              <a:solidFill>
                <a:srgbClr val="1F497D">
                  <a:lumMod val="75000"/>
                </a:srgbClr>
              </a:solidFill>
              <a:latin typeface="Garamond" pitchFamily="18" charset="0"/>
              <a:hlinkClick r:id="rId3"/>
            </a:endParaRPr>
          </a:p>
          <a:p>
            <a:pPr marL="0" lvl="0" indent="0">
              <a:buNone/>
            </a:pPr>
            <a:endParaRPr lang="en-US" sz="2400" dirty="0"/>
          </a:p>
          <a:p>
            <a:pPr marL="0" lvl="0" indent="0">
              <a:buNone/>
            </a:pPr>
            <a:endParaRPr lang="en-US" sz="2400" dirty="0"/>
          </a:p>
          <a:p>
            <a:pPr marL="0" lvl="0" indent="0">
              <a:buNone/>
            </a:pPr>
            <a:endParaRPr lang="en-US" sz="2400" dirty="0" smtClean="0">
              <a:solidFill>
                <a:srgbClr val="1F497D">
                  <a:lumMod val="75000"/>
                </a:srgbClr>
              </a:solidFill>
              <a:latin typeface="Garamond" pitchFamily="18" charset="0"/>
            </a:endParaRPr>
          </a:p>
          <a:p>
            <a:pPr marL="0" lvl="0" indent="0">
              <a:buNone/>
            </a:pPr>
            <a:endParaRPr lang="en-US" sz="2400" dirty="0">
              <a:solidFill>
                <a:srgbClr val="1F497D">
                  <a:lumMod val="75000"/>
                </a:srgbClr>
              </a:solidFill>
              <a:latin typeface="Garamond" pitchFamily="18" charset="0"/>
            </a:endParaRPr>
          </a:p>
          <a:p>
            <a:pPr marL="0" lvl="0" indent="0">
              <a:buNone/>
            </a:pPr>
            <a:endParaRPr lang="en-US" sz="2400" dirty="0" smtClean="0">
              <a:solidFill>
                <a:srgbClr val="1F497D">
                  <a:lumMod val="75000"/>
                </a:srgbClr>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64</a:t>
            </a:fld>
            <a:endParaRPr lang="en-US" dirty="0"/>
          </a:p>
        </p:txBody>
      </p:sp>
    </p:spTree>
    <p:extLst>
      <p:ext uri="{BB962C8B-B14F-4D97-AF65-F5344CB8AC3E}">
        <p14:creationId xmlns:p14="http://schemas.microsoft.com/office/powerpoint/2010/main" val="7189779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868363"/>
          </a:xfrm>
        </p:spPr>
        <p:txBody>
          <a:bodyPr/>
          <a:lstStyle/>
          <a:p>
            <a:r>
              <a:rPr lang="en-US" dirty="0" smtClean="0"/>
              <a:t>PRESENTERS CONTACT INFORMATION</a:t>
            </a:r>
            <a:endParaRPr lang="en-US" dirty="0"/>
          </a:p>
        </p:txBody>
      </p:sp>
      <p:sp>
        <p:nvSpPr>
          <p:cNvPr id="3" name="Content Placeholder 2"/>
          <p:cNvSpPr>
            <a:spLocks noGrp="1"/>
          </p:cNvSpPr>
          <p:nvPr>
            <p:ph idx="1"/>
          </p:nvPr>
        </p:nvSpPr>
        <p:spPr>
          <a:xfrm>
            <a:off x="457200" y="1981200"/>
            <a:ext cx="8229600" cy="4191000"/>
          </a:xfrm>
        </p:spPr>
        <p:txBody>
          <a:bodyPr/>
          <a:lstStyle/>
          <a:p>
            <a:pPr marL="0" indent="0">
              <a:buNone/>
            </a:pPr>
            <a:r>
              <a:rPr lang="en-US" dirty="0" smtClean="0"/>
              <a:t>For additional information and follow-up questions  regarding this webinar, you may contact:</a:t>
            </a:r>
          </a:p>
          <a:p>
            <a:pPr marL="0" indent="0">
              <a:buNone/>
            </a:pPr>
            <a:endParaRPr lang="en-US" dirty="0" smtClean="0"/>
          </a:p>
          <a:p>
            <a:pPr marL="0" indent="0">
              <a:buNone/>
            </a:pPr>
            <a:r>
              <a:rPr lang="en-US" dirty="0" smtClean="0"/>
              <a:t>Nancy Taylor, Chief, Office of Recruitment and Retention Programs at: </a:t>
            </a:r>
            <a:r>
              <a:rPr lang="en-US" dirty="0" smtClean="0">
                <a:hlinkClick r:id="rId3"/>
              </a:rPr>
              <a:t>n1taylor@blm.gov</a:t>
            </a:r>
            <a:r>
              <a:rPr lang="en-US" dirty="0" smtClean="0"/>
              <a:t> or </a:t>
            </a:r>
          </a:p>
          <a:p>
            <a:pPr marL="0" indent="0">
              <a:buNone/>
            </a:pPr>
            <a:r>
              <a:rPr lang="en-US" dirty="0" smtClean="0"/>
              <a:t>202-912-7483.</a:t>
            </a:r>
          </a:p>
          <a:p>
            <a:pPr marL="0" indent="0" algn="ctr">
              <a:buNone/>
            </a:pPr>
            <a:r>
              <a:rPr lang="en-US" dirty="0" smtClean="0"/>
              <a:t>Or</a:t>
            </a:r>
          </a:p>
          <a:p>
            <a:pPr marL="0" indent="0" algn="ctr">
              <a:buNone/>
            </a:pPr>
            <a:endParaRPr lang="en-US" dirty="0" smtClean="0"/>
          </a:p>
          <a:p>
            <a:pPr marL="0" indent="0">
              <a:buNone/>
            </a:pPr>
            <a:r>
              <a:rPr lang="en-US" dirty="0" smtClean="0"/>
              <a:t>Alina Malray, Office of Recruitment and Retention Programs at: </a:t>
            </a:r>
            <a:r>
              <a:rPr lang="en-US" dirty="0" smtClean="0">
                <a:hlinkClick r:id="rId4"/>
              </a:rPr>
              <a:t>amalray@blm.gov</a:t>
            </a:r>
            <a:r>
              <a:rPr lang="en-US" dirty="0" smtClean="0"/>
              <a:t> </a:t>
            </a:r>
            <a:r>
              <a:rPr lang="en-US" smtClean="0"/>
              <a:t>or 503-808-6242.</a:t>
            </a:r>
            <a:endParaRPr lang="en-US" dirty="0"/>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65</a:t>
            </a:fld>
            <a:endParaRPr lang="en-US"/>
          </a:p>
        </p:txBody>
      </p:sp>
    </p:spTree>
    <p:extLst>
      <p:ext uri="{BB962C8B-B14F-4D97-AF65-F5344CB8AC3E}">
        <p14:creationId xmlns:p14="http://schemas.microsoft.com/office/powerpoint/2010/main" val="31558711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a:xfrm>
            <a:off x="2336800" y="3124200"/>
            <a:ext cx="4495800" cy="1371600"/>
          </a:xfrm>
        </p:spPr>
        <p:txBody>
          <a:bodyPr/>
          <a:lstStyle/>
          <a:p>
            <a:pPr eaLnBrk="1" hangingPunct="1"/>
            <a:r>
              <a:rPr lang="en-US" sz="5300" smtClean="0"/>
              <a:t>THANK YOU</a:t>
            </a:r>
          </a:p>
        </p:txBody>
      </p:sp>
      <p:sp>
        <p:nvSpPr>
          <p:cNvPr id="12291" name="Rectangle 5"/>
          <p:cNvSpPr>
            <a:spLocks noGrp="1" noChangeArrowheads="1"/>
          </p:cNvSpPr>
          <p:nvPr>
            <p:ph type="subTitle" idx="1"/>
          </p:nvPr>
        </p:nvSpPr>
        <p:spPr>
          <a:xfrm>
            <a:off x="1295400" y="5638800"/>
            <a:ext cx="6400800" cy="1752600"/>
          </a:xfrm>
        </p:spPr>
        <p:txBody>
          <a:bodyPr/>
          <a:lstStyle/>
          <a:p>
            <a:pPr eaLnBrk="1" hangingPunct="1"/>
            <a:endParaRPr lang="en-US" smtClean="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376" y="210844"/>
            <a:ext cx="8229600" cy="5401322"/>
          </a:xfrm>
        </p:spPr>
        <p:txBody>
          <a:bodyPr/>
          <a:lstStyle/>
          <a:p>
            <a:pPr>
              <a:lnSpc>
                <a:spcPct val="77000"/>
              </a:lnSpc>
              <a:buFont typeface="Arial" pitchFamily="34" charset="0"/>
              <a:buChar char="•"/>
            </a:pPr>
            <a:r>
              <a:rPr lang="en-US" sz="2200" b="1" dirty="0" smtClean="0">
                <a:solidFill>
                  <a:srgbClr val="00B0F0"/>
                </a:solidFill>
                <a:latin typeface="Garamond" pitchFamily="18" charset="0"/>
              </a:rPr>
              <a:t>Continues to provide current students enrolled or accepted for enrollment on a full- or half-time basis in an accredited, qualifying educational </a:t>
            </a:r>
            <a:r>
              <a:rPr lang="en-US" sz="2200" b="1" dirty="0">
                <a:solidFill>
                  <a:srgbClr val="00B0F0"/>
                </a:solidFill>
                <a:latin typeface="Garamond" pitchFamily="18" charset="0"/>
              </a:rPr>
              <a:t>institution pursuing a </a:t>
            </a:r>
            <a:r>
              <a:rPr lang="en-US" sz="2200" b="1" dirty="0" smtClean="0">
                <a:solidFill>
                  <a:srgbClr val="00B0F0"/>
                </a:solidFill>
                <a:latin typeface="Garamond" pitchFamily="18" charset="0"/>
              </a:rPr>
              <a:t>degree (diploma,  </a:t>
            </a:r>
            <a:r>
              <a:rPr lang="en-US" sz="2200" b="1" dirty="0">
                <a:solidFill>
                  <a:srgbClr val="00B0F0"/>
                </a:solidFill>
                <a:latin typeface="Garamond" pitchFamily="18" charset="0"/>
              </a:rPr>
              <a:t>certificate</a:t>
            </a:r>
            <a:r>
              <a:rPr lang="en-US" sz="2200" b="1" dirty="0" smtClean="0">
                <a:solidFill>
                  <a:srgbClr val="00B0F0"/>
                </a:solidFill>
                <a:latin typeface="Garamond" pitchFamily="18" charset="0"/>
              </a:rPr>
              <a:t>, etc.) </a:t>
            </a:r>
            <a:r>
              <a:rPr lang="en-US" sz="2200" b="1" dirty="0">
                <a:solidFill>
                  <a:srgbClr val="00B0F0"/>
                </a:solidFill>
                <a:latin typeface="Garamond" pitchFamily="18" charset="0"/>
              </a:rPr>
              <a:t>with opportunities to work in </a:t>
            </a:r>
            <a:r>
              <a:rPr lang="en-US" sz="2200" b="1" dirty="0" smtClean="0">
                <a:solidFill>
                  <a:srgbClr val="00B0F0"/>
                </a:solidFill>
                <a:latin typeface="Garamond" pitchFamily="18" charset="0"/>
              </a:rPr>
              <a:t>the Government and explore </a:t>
            </a:r>
            <a:r>
              <a:rPr lang="en-US" sz="2200" b="1" dirty="0">
                <a:solidFill>
                  <a:srgbClr val="00B0F0"/>
                </a:solidFill>
                <a:latin typeface="Garamond" pitchFamily="18" charset="0"/>
              </a:rPr>
              <a:t>Federal careers while still in school, and </a:t>
            </a:r>
            <a:r>
              <a:rPr lang="en-US" sz="2200" b="1" dirty="0" smtClean="0">
                <a:solidFill>
                  <a:srgbClr val="00B0F0"/>
                </a:solidFill>
                <a:latin typeface="Garamond" pitchFamily="18" charset="0"/>
              </a:rPr>
              <a:t>getting </a:t>
            </a:r>
            <a:r>
              <a:rPr lang="en-US" sz="2200" b="1" dirty="0">
                <a:solidFill>
                  <a:srgbClr val="00B0F0"/>
                </a:solidFill>
                <a:latin typeface="Garamond" pitchFamily="18" charset="0"/>
              </a:rPr>
              <a:t>paid for the work performed</a:t>
            </a:r>
            <a:r>
              <a:rPr lang="en-US" sz="2200" b="1" dirty="0" smtClean="0">
                <a:solidFill>
                  <a:srgbClr val="00B0F0"/>
                </a:solidFill>
                <a:latin typeface="Garamond" pitchFamily="18" charset="0"/>
              </a:rPr>
              <a:t>.</a:t>
            </a:r>
          </a:p>
          <a:p>
            <a:pPr>
              <a:lnSpc>
                <a:spcPct val="77000"/>
              </a:lnSpc>
              <a:buFont typeface="Arial" pitchFamily="34" charset="0"/>
              <a:buChar char="•"/>
            </a:pPr>
            <a:endParaRPr lang="en-US" sz="2200" b="1" dirty="0" smtClean="0">
              <a:solidFill>
                <a:srgbClr val="00B0F0"/>
              </a:solidFill>
              <a:latin typeface="Garamond" pitchFamily="18" charset="0"/>
            </a:endParaRPr>
          </a:p>
          <a:p>
            <a:pPr>
              <a:lnSpc>
                <a:spcPct val="77000"/>
              </a:lnSpc>
              <a:buFont typeface="Arial" pitchFamily="34" charset="0"/>
              <a:buChar char="•"/>
            </a:pPr>
            <a:r>
              <a:rPr lang="en-US" sz="2200" b="1" dirty="0">
                <a:solidFill>
                  <a:srgbClr val="00B050"/>
                </a:solidFill>
                <a:latin typeface="Garamond" pitchFamily="18" charset="0"/>
              </a:rPr>
              <a:t>An Intern who needs to complete less than the equivalent of a half-time course-load in the class enrollment period immediately prior to graduation is still considered a student for purposes of this program.</a:t>
            </a:r>
          </a:p>
          <a:p>
            <a:pPr>
              <a:lnSpc>
                <a:spcPct val="77000"/>
              </a:lnSpc>
              <a:buFont typeface="Arial" pitchFamily="34" charset="0"/>
              <a:buChar char="•"/>
            </a:pPr>
            <a:endParaRPr lang="en-US" sz="2200" dirty="0">
              <a:latin typeface="Garamond" pitchFamily="18" charset="0"/>
            </a:endParaRPr>
          </a:p>
          <a:p>
            <a:pPr>
              <a:lnSpc>
                <a:spcPct val="77000"/>
              </a:lnSpc>
              <a:buFont typeface="Arial" pitchFamily="34" charset="0"/>
              <a:buChar char="•"/>
            </a:pPr>
            <a:r>
              <a:rPr lang="en-US" sz="2200" b="1" dirty="0" smtClean="0">
                <a:solidFill>
                  <a:srgbClr val="00B0F0"/>
                </a:solidFill>
                <a:latin typeface="Garamond" pitchFamily="18" charset="0"/>
              </a:rPr>
              <a:t>Accredited or qualifying educational institution includes –</a:t>
            </a:r>
          </a:p>
          <a:p>
            <a:pPr marL="681038" indent="-342900">
              <a:lnSpc>
                <a:spcPct val="77000"/>
              </a:lnSpc>
              <a:buFont typeface="Symbol" pitchFamily="18" charset="2"/>
              <a:buChar char="-"/>
            </a:pPr>
            <a:r>
              <a:rPr lang="en-US" sz="2200" b="1" dirty="0" smtClean="0">
                <a:solidFill>
                  <a:srgbClr val="C00000"/>
                </a:solidFill>
                <a:latin typeface="Garamond" pitchFamily="18" charset="0"/>
              </a:rPr>
              <a:t>High School </a:t>
            </a:r>
          </a:p>
          <a:p>
            <a:pPr marL="681038" indent="-342900">
              <a:lnSpc>
                <a:spcPct val="77000"/>
              </a:lnSpc>
              <a:buFont typeface="Symbol" pitchFamily="18" charset="2"/>
              <a:buChar char="-"/>
            </a:pPr>
            <a:r>
              <a:rPr lang="en-US" sz="2200" b="1" dirty="0" smtClean="0">
                <a:solidFill>
                  <a:srgbClr val="C00000"/>
                </a:solidFill>
                <a:latin typeface="Garamond" pitchFamily="18" charset="0"/>
              </a:rPr>
              <a:t>2- or 4-year College or University</a:t>
            </a:r>
          </a:p>
          <a:p>
            <a:pPr marL="681038" indent="-342900">
              <a:lnSpc>
                <a:spcPct val="77000"/>
              </a:lnSpc>
              <a:buFont typeface="Symbol" pitchFamily="18" charset="2"/>
              <a:buChar char="-"/>
            </a:pPr>
            <a:r>
              <a:rPr lang="en-US" sz="2200" b="1" dirty="0" smtClean="0">
                <a:solidFill>
                  <a:srgbClr val="C00000"/>
                </a:solidFill>
                <a:latin typeface="Garamond" pitchFamily="18" charset="0"/>
              </a:rPr>
              <a:t>Graduate or Professional School</a:t>
            </a:r>
          </a:p>
          <a:p>
            <a:pPr marL="681038" indent="-342900">
              <a:lnSpc>
                <a:spcPct val="77000"/>
              </a:lnSpc>
              <a:buFont typeface="Symbol" pitchFamily="18" charset="2"/>
              <a:buChar char="-"/>
            </a:pPr>
            <a:r>
              <a:rPr lang="en-US" sz="2200" b="1" dirty="0" smtClean="0">
                <a:solidFill>
                  <a:srgbClr val="C00000"/>
                </a:solidFill>
                <a:latin typeface="Garamond" pitchFamily="18" charset="0"/>
              </a:rPr>
              <a:t>Technical or Vocational School</a:t>
            </a:r>
          </a:p>
          <a:p>
            <a:pPr marL="681038" indent="-342900">
              <a:lnSpc>
                <a:spcPct val="77000"/>
              </a:lnSpc>
              <a:buFont typeface="Symbol" pitchFamily="18" charset="2"/>
              <a:buChar char="-"/>
            </a:pPr>
            <a:r>
              <a:rPr lang="en-US" sz="2200" b="1" dirty="0" smtClean="0">
                <a:solidFill>
                  <a:srgbClr val="C00000"/>
                </a:solidFill>
                <a:latin typeface="Garamond" pitchFamily="18" charset="0"/>
              </a:rPr>
              <a:t>Post-Secondary Homeschool</a:t>
            </a:r>
            <a:endParaRPr lang="en-US" sz="2200" b="1" dirty="0">
              <a:solidFill>
                <a:srgbClr val="C00000"/>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7</a:t>
            </a:fld>
            <a:endParaRPr lang="en-US"/>
          </a:p>
        </p:txBody>
      </p:sp>
    </p:spTree>
    <p:extLst>
      <p:ext uri="{BB962C8B-B14F-4D97-AF65-F5344CB8AC3E}">
        <p14:creationId xmlns:p14="http://schemas.microsoft.com/office/powerpoint/2010/main" val="2885951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66" y="272990"/>
            <a:ext cx="8458200" cy="5066186"/>
          </a:xfrm>
        </p:spPr>
        <p:txBody>
          <a:bodyPr/>
          <a:lstStyle/>
          <a:p>
            <a:pPr>
              <a:lnSpc>
                <a:spcPct val="90000"/>
              </a:lnSpc>
            </a:pPr>
            <a:r>
              <a:rPr lang="en-US" sz="2700" b="1" dirty="0" smtClean="0">
                <a:solidFill>
                  <a:srgbClr val="00B0F0"/>
                </a:solidFill>
                <a:latin typeface="Garamond" pitchFamily="18" charset="0"/>
              </a:rPr>
              <a:t>Eligible </a:t>
            </a:r>
            <a:r>
              <a:rPr lang="en-US" sz="2700" b="1" dirty="0">
                <a:solidFill>
                  <a:srgbClr val="00B0F0"/>
                </a:solidFill>
                <a:latin typeface="Garamond" pitchFamily="18" charset="0"/>
              </a:rPr>
              <a:t>participants must be 16-years of age or older.</a:t>
            </a:r>
          </a:p>
          <a:p>
            <a:pPr>
              <a:lnSpc>
                <a:spcPct val="90000"/>
              </a:lnSpc>
            </a:pPr>
            <a:endParaRPr lang="en-US" sz="2700" b="1" dirty="0" smtClean="0">
              <a:solidFill>
                <a:srgbClr val="00B050"/>
              </a:solidFill>
              <a:latin typeface="Garamond" pitchFamily="18" charset="0"/>
            </a:endParaRPr>
          </a:p>
          <a:p>
            <a:pPr>
              <a:lnSpc>
                <a:spcPct val="90000"/>
              </a:lnSpc>
            </a:pPr>
            <a:r>
              <a:rPr lang="en-US" sz="2700" b="1" dirty="0" smtClean="0">
                <a:solidFill>
                  <a:srgbClr val="00B050"/>
                </a:solidFill>
                <a:latin typeface="Garamond" pitchFamily="18" charset="0"/>
              </a:rPr>
              <a:t>The </a:t>
            </a:r>
            <a:r>
              <a:rPr lang="en-US" sz="2700" b="1" dirty="0">
                <a:solidFill>
                  <a:srgbClr val="00B050"/>
                </a:solidFill>
                <a:latin typeface="Garamond" pitchFamily="18" charset="0"/>
              </a:rPr>
              <a:t>initial appointment for an Intern position may be at any grade level for which the applicant qualifies</a:t>
            </a:r>
            <a:r>
              <a:rPr lang="en-US" sz="2700" b="1" dirty="0" smtClean="0">
                <a:solidFill>
                  <a:srgbClr val="00B050"/>
                </a:solidFill>
                <a:latin typeface="Garamond" pitchFamily="18" charset="0"/>
              </a:rPr>
              <a:t>.</a:t>
            </a:r>
          </a:p>
          <a:p>
            <a:pPr>
              <a:lnSpc>
                <a:spcPct val="90000"/>
              </a:lnSpc>
            </a:pPr>
            <a:endParaRPr lang="en-US" sz="2700" b="1" dirty="0">
              <a:solidFill>
                <a:srgbClr val="00B050"/>
              </a:solidFill>
              <a:latin typeface="Garamond" pitchFamily="18" charset="0"/>
            </a:endParaRPr>
          </a:p>
          <a:p>
            <a:pPr>
              <a:lnSpc>
                <a:spcPct val="90000"/>
              </a:lnSpc>
            </a:pPr>
            <a:r>
              <a:rPr lang="en-US" sz="2700" b="1" dirty="0" smtClean="0">
                <a:solidFill>
                  <a:srgbClr val="00B0F0"/>
                </a:solidFill>
                <a:latin typeface="Garamond" pitchFamily="18" charset="0"/>
              </a:rPr>
              <a:t>Depending on Internship appointment, must maintain the agency required minimum GPA requirement.</a:t>
            </a:r>
          </a:p>
          <a:p>
            <a:pPr>
              <a:lnSpc>
                <a:spcPct val="90000"/>
              </a:lnSpc>
            </a:pPr>
            <a:endParaRPr lang="en-US" sz="2700" b="1" dirty="0">
              <a:solidFill>
                <a:srgbClr val="00B050"/>
              </a:solidFill>
              <a:latin typeface="Garamond" pitchFamily="18" charset="0"/>
            </a:endParaRPr>
          </a:p>
          <a:p>
            <a:pPr>
              <a:lnSpc>
                <a:spcPct val="90000"/>
              </a:lnSpc>
            </a:pPr>
            <a:r>
              <a:rPr lang="en-US" sz="2700" b="1" dirty="0">
                <a:solidFill>
                  <a:srgbClr val="00B050"/>
                </a:solidFill>
                <a:latin typeface="Garamond" pitchFamily="18" charset="0"/>
              </a:rPr>
              <a:t>Must provide </a:t>
            </a:r>
            <a:r>
              <a:rPr lang="en-US" sz="2700" b="1" dirty="0" smtClean="0">
                <a:solidFill>
                  <a:srgbClr val="00B050"/>
                </a:solidFill>
                <a:latin typeface="Garamond" pitchFamily="18" charset="0"/>
              </a:rPr>
              <a:t>a class </a:t>
            </a:r>
            <a:r>
              <a:rPr lang="en-US" sz="2700" b="1" dirty="0">
                <a:solidFill>
                  <a:srgbClr val="00B050"/>
                </a:solidFill>
                <a:latin typeface="Garamond" pitchFamily="18" charset="0"/>
              </a:rPr>
              <a:t>schedule at the beginning of each academic term and a grade report at the end of each academic term to the Supervisor and the Pathways Programs Coordinator</a:t>
            </a:r>
            <a:r>
              <a:rPr lang="en-US" sz="2700" b="1" dirty="0" smtClean="0">
                <a:solidFill>
                  <a:srgbClr val="00B050"/>
                </a:solidFill>
                <a:latin typeface="Garamond" pitchFamily="18" charset="0"/>
              </a:rPr>
              <a:t>.</a:t>
            </a:r>
            <a:endParaRPr lang="en-US" sz="2400" b="1" dirty="0">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8</a:t>
            </a:fld>
            <a:endParaRPr lang="en-US"/>
          </a:p>
        </p:txBody>
      </p:sp>
    </p:spTree>
    <p:extLst>
      <p:ext uri="{BB962C8B-B14F-4D97-AF65-F5344CB8AC3E}">
        <p14:creationId xmlns:p14="http://schemas.microsoft.com/office/powerpoint/2010/main" val="2638372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122" y="295922"/>
            <a:ext cx="8382000" cy="5114278"/>
          </a:xfrm>
        </p:spPr>
        <p:txBody>
          <a:bodyPr/>
          <a:lstStyle/>
          <a:p>
            <a:pPr>
              <a:lnSpc>
                <a:spcPct val="90000"/>
              </a:lnSpc>
            </a:pPr>
            <a:r>
              <a:rPr lang="en-US" sz="2700" b="1" dirty="0">
                <a:solidFill>
                  <a:srgbClr val="00B0F0"/>
                </a:solidFill>
                <a:latin typeface="Garamond" pitchFamily="18" charset="0"/>
              </a:rPr>
              <a:t>Failure to maintain the required minimum cumulative GPA may result in academic probation. </a:t>
            </a:r>
            <a:endParaRPr lang="en-US" sz="2700" b="1" dirty="0" smtClean="0">
              <a:solidFill>
                <a:srgbClr val="00B0F0"/>
              </a:solidFill>
              <a:latin typeface="Garamond" pitchFamily="18" charset="0"/>
            </a:endParaRPr>
          </a:p>
          <a:p>
            <a:pPr>
              <a:lnSpc>
                <a:spcPct val="90000"/>
              </a:lnSpc>
            </a:pPr>
            <a:endParaRPr lang="en-US" sz="2700" b="1" dirty="0" smtClean="0">
              <a:solidFill>
                <a:srgbClr val="00B050"/>
              </a:solidFill>
              <a:latin typeface="Garamond" pitchFamily="18" charset="0"/>
            </a:endParaRPr>
          </a:p>
          <a:p>
            <a:pPr>
              <a:lnSpc>
                <a:spcPct val="90000"/>
              </a:lnSpc>
            </a:pPr>
            <a:r>
              <a:rPr lang="en-US" sz="2700" b="1" dirty="0" smtClean="0">
                <a:solidFill>
                  <a:srgbClr val="00B050"/>
                </a:solidFill>
                <a:latin typeface="Garamond" pitchFamily="18" charset="0"/>
              </a:rPr>
              <a:t>Written </a:t>
            </a:r>
            <a:r>
              <a:rPr lang="en-US" sz="2700" b="1" dirty="0">
                <a:solidFill>
                  <a:srgbClr val="00B050"/>
                </a:solidFill>
                <a:latin typeface="Garamond" pitchFamily="18" charset="0"/>
              </a:rPr>
              <a:t>participant agreement is required that outlines the student and agency expectations, roles and responsibilities.</a:t>
            </a:r>
            <a:endParaRPr lang="en-US" sz="2700" dirty="0">
              <a:latin typeface="Garamond" pitchFamily="18" charset="0"/>
            </a:endParaRPr>
          </a:p>
          <a:p>
            <a:pPr>
              <a:lnSpc>
                <a:spcPct val="90000"/>
              </a:lnSpc>
            </a:pPr>
            <a:endParaRPr lang="en-US" sz="2700" b="1" dirty="0" smtClean="0">
              <a:solidFill>
                <a:srgbClr val="00B0F0"/>
              </a:solidFill>
              <a:latin typeface="Garamond" pitchFamily="18" charset="0"/>
            </a:endParaRPr>
          </a:p>
          <a:p>
            <a:pPr>
              <a:lnSpc>
                <a:spcPct val="90000"/>
              </a:lnSpc>
            </a:pPr>
            <a:r>
              <a:rPr lang="en-US" sz="2700" b="1" dirty="0" smtClean="0">
                <a:solidFill>
                  <a:srgbClr val="00B0F0"/>
                </a:solidFill>
                <a:latin typeface="Garamond" pitchFamily="18" charset="0"/>
              </a:rPr>
              <a:t>Recommend </a:t>
            </a:r>
            <a:r>
              <a:rPr lang="en-US" sz="2700" b="1" dirty="0">
                <a:solidFill>
                  <a:srgbClr val="00B0F0"/>
                </a:solidFill>
                <a:latin typeface="Garamond" pitchFamily="18" charset="0"/>
              </a:rPr>
              <a:t>a local orientation of some kind </a:t>
            </a:r>
            <a:r>
              <a:rPr lang="en-US" sz="2700" b="1" dirty="0" smtClean="0">
                <a:solidFill>
                  <a:srgbClr val="00B0F0"/>
                </a:solidFill>
                <a:latin typeface="Garamond" pitchFamily="18" charset="0"/>
              </a:rPr>
              <a:t>within </a:t>
            </a:r>
            <a:r>
              <a:rPr lang="en-US" sz="2700" b="1" dirty="0">
                <a:solidFill>
                  <a:srgbClr val="00B0F0"/>
                </a:solidFill>
                <a:latin typeface="Garamond" pitchFamily="18" charset="0"/>
              </a:rPr>
              <a:t>45-days of appointment</a:t>
            </a:r>
            <a:r>
              <a:rPr lang="en-US" sz="2700" b="1" dirty="0" smtClean="0">
                <a:solidFill>
                  <a:srgbClr val="00B0F0"/>
                </a:solidFill>
                <a:latin typeface="Garamond" pitchFamily="18" charset="0"/>
              </a:rPr>
              <a:t>.</a:t>
            </a:r>
          </a:p>
          <a:p>
            <a:pPr>
              <a:lnSpc>
                <a:spcPct val="90000"/>
              </a:lnSpc>
            </a:pPr>
            <a:endParaRPr lang="en-US" sz="2700" b="1" dirty="0">
              <a:solidFill>
                <a:srgbClr val="00B0F0"/>
              </a:solidFill>
              <a:latin typeface="Garamond" pitchFamily="18" charset="0"/>
            </a:endParaRPr>
          </a:p>
          <a:p>
            <a:pPr>
              <a:lnSpc>
                <a:spcPct val="90000"/>
              </a:lnSpc>
            </a:pPr>
            <a:r>
              <a:rPr lang="en-US" sz="2700" b="1" dirty="0" smtClean="0">
                <a:solidFill>
                  <a:srgbClr val="00B050"/>
                </a:solidFill>
                <a:latin typeface="Garamond" pitchFamily="18" charset="0"/>
              </a:rPr>
              <a:t>Employee Performance Appraisal Plan developed within 30-days of appointment.</a:t>
            </a: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9</a:t>
            </a:fld>
            <a:endParaRPr lang="en-US"/>
          </a:p>
        </p:txBody>
      </p:sp>
    </p:spTree>
    <p:extLst>
      <p:ext uri="{BB962C8B-B14F-4D97-AF65-F5344CB8AC3E}">
        <p14:creationId xmlns:p14="http://schemas.microsoft.com/office/powerpoint/2010/main" val="2948110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ermediate">
  <a:themeElements>
    <a:clrScheme name="Intermedi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ermedi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rmedi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rmedi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rmedi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rmedi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rmedi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rmedi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rmedi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rmedi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rmedi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rmedi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rmedi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rmedi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utro">
  <a:themeElements>
    <a:clrScheme name="Ou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t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u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u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u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u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u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utr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u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u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u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u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u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8098</TotalTime>
  <Words>3233</Words>
  <Application>Microsoft Office PowerPoint</Application>
  <PresentationFormat>On-screen Show (4:3)</PresentationFormat>
  <Paragraphs>510</Paragraphs>
  <Slides>66</Slides>
  <Notes>64</Notes>
  <HiddenSlides>0</HiddenSlides>
  <MMClips>0</MMClip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Default Design</vt:lpstr>
      <vt:lpstr>Intermediate</vt:lpstr>
      <vt:lpstr>Outro</vt:lpstr>
      <vt:lpstr>BLM Pathways Programs for Students and Recent Graduates to Federal Careers (Part 1: Supervisors &amp; Managers) </vt:lpstr>
      <vt:lpstr> Introduction and Background</vt:lpstr>
      <vt:lpstr>PowerPoint Presentation</vt:lpstr>
      <vt:lpstr>PowerPoint Presentation</vt:lpstr>
      <vt:lpstr>PowerPoint Presentation</vt:lpstr>
      <vt:lpstr> Internship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Do U Know?</vt:lpstr>
      <vt:lpstr>PowerPoint Presentation</vt:lpstr>
      <vt:lpstr>PowerPoint Presentation</vt:lpstr>
      <vt:lpstr> Recent Graduates Program</vt:lpstr>
      <vt:lpstr>PowerPoint Presentation</vt:lpstr>
      <vt:lpstr>PowerPoint Presentation</vt:lpstr>
      <vt:lpstr>PowerPoint Presentation</vt:lpstr>
      <vt:lpstr>PowerPoint Presentation</vt:lpstr>
      <vt:lpstr>PowerPoint Presentation</vt:lpstr>
      <vt:lpstr> What Do U Know?</vt:lpstr>
      <vt:lpstr>PowerPoint Presentation</vt:lpstr>
      <vt:lpstr> Presidential Management  Fellows Program</vt:lpstr>
      <vt:lpstr>PowerPoint Presentation</vt:lpstr>
      <vt:lpstr>PowerPoint Presentation</vt:lpstr>
      <vt:lpstr>PowerPoint Presentation</vt:lpstr>
      <vt:lpstr>PowerPoint Presentation</vt:lpstr>
      <vt:lpstr>PowerPoint Presentation</vt:lpstr>
      <vt:lpstr> What Do U Know?</vt:lpstr>
      <vt:lpstr>PowerPoint Presentation</vt:lpstr>
      <vt:lpstr> Certificate Program</vt:lpstr>
      <vt:lpstr>PowerPoint Presentation</vt:lpstr>
      <vt:lpstr> General Information</vt:lpstr>
      <vt:lpstr>PowerPoint Presentation</vt:lpstr>
      <vt:lpstr>PowerPoint Presentation</vt:lpstr>
      <vt:lpstr> What Do U Know?</vt:lpstr>
      <vt:lpstr>PowerPoint Presentation</vt:lpstr>
      <vt:lpstr> Work Schedules</vt:lpstr>
      <vt:lpstr>PowerPoint Presentation</vt:lpstr>
      <vt:lpstr> Break In Program</vt:lpstr>
      <vt:lpstr>PowerPoint Presentation</vt:lpstr>
      <vt:lpstr>PowerPoint Presentation</vt:lpstr>
      <vt:lpstr> What Do U Know?</vt:lpstr>
      <vt:lpstr>PowerPoint Presentation</vt:lpstr>
      <vt:lpstr> Extensions</vt:lpstr>
      <vt:lpstr>PowerPoint Presentation</vt:lpstr>
      <vt:lpstr> Separations/Terminations</vt:lpstr>
      <vt:lpstr>PowerPoint Presentation</vt:lpstr>
      <vt:lpstr> What Do U Know?</vt:lpstr>
      <vt:lpstr>PowerPoint Presentation</vt:lpstr>
      <vt:lpstr> Resources</vt:lpstr>
      <vt:lpstr>PowerPoint Presentation</vt:lpstr>
      <vt:lpstr>PowerPoint Presentation</vt:lpstr>
      <vt:lpstr>PowerPoint Presentation</vt:lpstr>
      <vt:lpstr>PowerPoint Presentation</vt:lpstr>
      <vt:lpstr>PowerPoint Presentation</vt:lpstr>
      <vt:lpstr>PRESENTERS CONTACT INFORMATION</vt:lpstr>
      <vt:lpstr>THANK YOU</vt:lpstr>
    </vt:vector>
  </TitlesOfParts>
  <Company>TMP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dratclif</dc:creator>
  <cp:lastModifiedBy>Oaks, David</cp:lastModifiedBy>
  <cp:revision>531</cp:revision>
  <cp:lastPrinted>2013-06-03T18:29:02Z</cp:lastPrinted>
  <dcterms:created xsi:type="dcterms:W3CDTF">2010-03-29T14:45:30Z</dcterms:created>
  <dcterms:modified xsi:type="dcterms:W3CDTF">2013-08-02T16:17:37Z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UID">
    <vt:lpwstr>{20100329-2200-01F6-BCCB-699E9C3B7486}</vt:lpwstr>
  </property>
  <property fmtid="{D5CDD505-2E9C-101B-9397-08002B2CF9AE}" pid="3" name="Owner">
    <vt:lpwstr>98</vt:lpwstr>
  </property>
  <property fmtid="{D5CDD505-2E9C-101B-9397-08002B2CF9AE}" pid="4" name="Status">
    <vt:lpwstr>Final</vt:lpwstr>
  </property>
</Properties>
</file>