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9" r:id="rId4"/>
    <p:sldId id="270" r:id="rId5"/>
    <p:sldId id="259" r:id="rId6"/>
    <p:sldId id="258" r:id="rId7"/>
    <p:sldId id="266" r:id="rId8"/>
    <p:sldId id="267" r:id="rId9"/>
    <p:sldId id="268" r:id="rId10"/>
    <p:sldId id="271" r:id="rId11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buChar char="n"/>
      <a:defRPr sz="2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buChar char="n"/>
      <a:defRPr sz="2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buChar char="n"/>
      <a:defRPr sz="2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buChar char="n"/>
      <a:defRPr sz="2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buChar char="n"/>
      <a:defRPr sz="2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7" autoAdjust="0"/>
  </p:normalViewPr>
  <p:slideViewPr>
    <p:cSldViewPr>
      <p:cViewPr>
        <p:scale>
          <a:sx n="94" d="100"/>
          <a:sy n="94" d="100"/>
        </p:scale>
        <p:origin x="456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8" d="100"/>
          <a:sy n="108" d="100"/>
        </p:scale>
        <p:origin x="-84" y="-210"/>
      </p:cViewPr>
      <p:guideLst>
        <p:guide orient="horz" pos="289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2867E30B-4612-4513-B5CB-82BA7B90F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63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7400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70388"/>
            <a:ext cx="54864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557C6E36-9704-46F1-B92B-E5AACA0C2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27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8463DAB-AFF3-4B75-8C15-6DBAE7E28417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103449-D299-492F-8530-5D73523D4E05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paoiuegbnpiguABFwpiubwIU OIW0	98ub8b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E42918-A6D6-4309-B8BC-D2C74CF645BF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893" y="3346"/>
                <a:ext cx="2856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437 h 1906"/>
                <a:gd name="T4" fmla="*/ 5812 w 5740"/>
                <a:gd name="T5" fmla="*/ 1437 h 1906"/>
                <a:gd name="T6" fmla="*/ 5812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258C2-760A-4C75-B9A6-1397C091A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1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10C4C-C385-4A94-A292-095756AFF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0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D99FB-577F-4638-AA53-84B6703E8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9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D58AF-634A-42C3-88DA-2BD6D33A7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2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13E15-8E65-45F7-A007-71DFE9468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2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B0387-9F27-415E-A3DD-D0E04627D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1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0DB0C-4EE8-40BD-A2EC-E4511CFDA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4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8C28D-06B6-41D9-A675-553723840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6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056F9-86CA-494B-9950-74BEB2332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4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9FA9E-8E81-42C8-ABF9-FE2C738A8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8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A2EAB-9412-46CD-A064-1B7D4544B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7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CCC1649D-9B13-4154-B06E-0CB1087EA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2413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893" y="3346"/>
                <a:ext cx="2856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437 h 1906"/>
                <a:gd name="T4" fmla="*/ 5812 w 5740"/>
                <a:gd name="T5" fmla="*/ 1437 h 1906"/>
                <a:gd name="T6" fmla="*/ 5812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0"/>
            <a:ext cx="8229600" cy="2362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5400" dirty="0" smtClean="0"/>
              <a:t>Cave Management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5400" dirty="0" smtClean="0"/>
              <a:t>Regulations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362200"/>
            <a:ext cx="3962400" cy="2819400"/>
          </a:xfrm>
        </p:spPr>
        <p:txBody>
          <a:bodyPr/>
          <a:lstStyle/>
          <a:p>
            <a:pPr algn="l" eaLnBrk="1" hangingPunct="1">
              <a:defRPr/>
            </a:pPr>
            <a:endParaRPr lang="en-US" dirty="0" smtClean="0">
              <a:latin typeface="Arial" charset="0"/>
            </a:endParaRPr>
          </a:p>
          <a:p>
            <a:pPr algn="l" eaLnBrk="1" hangingPunct="1">
              <a:defRPr/>
            </a:pPr>
            <a:r>
              <a:rPr lang="en-US" dirty="0" smtClean="0">
                <a:latin typeface="Arial" charset="0"/>
              </a:rPr>
              <a:t>   43 CFR Part 37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</a:rPr>
              <a:t>a</a:t>
            </a:r>
            <a:r>
              <a:rPr lang="en-US" sz="2400" dirty="0" smtClean="0">
                <a:latin typeface="Arial" charset="0"/>
              </a:rPr>
              <a:t>nd</a:t>
            </a:r>
          </a:p>
          <a:p>
            <a:pPr algn="l" eaLnBrk="1" hangingPunct="1">
              <a:defRPr/>
            </a:pPr>
            <a:r>
              <a:rPr lang="en-US" dirty="0" smtClean="0">
                <a:latin typeface="Arial" charset="0"/>
              </a:rPr>
              <a:t>   36 CFR Part 290</a:t>
            </a:r>
          </a:p>
          <a:p>
            <a:pPr algn="l" eaLnBrk="1" hangingPunct="1">
              <a:defRPr/>
            </a:pPr>
            <a:endParaRPr lang="en-US" sz="1200" dirty="0" smtClean="0"/>
          </a:p>
          <a:p>
            <a:pPr algn="l" eaLnBrk="1" hangingPunct="1">
              <a:defRPr/>
            </a:pPr>
            <a:endParaRPr lang="en-US" sz="1200" dirty="0" smtClean="0">
              <a:latin typeface="Comic Sans MS" pitchFamily="66" charset="0"/>
            </a:endParaRPr>
          </a:p>
          <a:p>
            <a:pPr algn="l" eaLnBrk="1" hangingPunct="1">
              <a:defRPr/>
            </a:pPr>
            <a:endParaRPr lang="en-US" sz="1200" dirty="0" smtClean="0">
              <a:latin typeface="Comic Sans MS" pitchFamily="66" charset="0"/>
            </a:endParaRPr>
          </a:p>
          <a:p>
            <a:pPr algn="l" eaLnBrk="1" hangingPunct="1">
              <a:defRPr/>
            </a:pPr>
            <a:endParaRPr lang="en-US" sz="1200" dirty="0" smtClean="0">
              <a:latin typeface="Comic Sans MS" pitchFamily="66" charset="0"/>
            </a:endParaRPr>
          </a:p>
          <a:p>
            <a:pPr algn="l" eaLnBrk="1" hangingPunct="1">
              <a:defRPr/>
            </a:pPr>
            <a:endParaRPr lang="en-US" sz="1200" dirty="0" smtClean="0">
              <a:latin typeface="Comic Sans MS" pitchFamily="66" charset="0"/>
            </a:endParaRPr>
          </a:p>
          <a:p>
            <a:pPr algn="l" eaLnBrk="1" hangingPunct="1">
              <a:defRPr/>
            </a:pPr>
            <a:r>
              <a:rPr lang="en-US" sz="900" dirty="0" smtClean="0">
                <a:latin typeface="Comic Sans MS" pitchFamily="66" charset="0"/>
              </a:rPr>
              <a:t>James R. Goodbar</a:t>
            </a:r>
          </a:p>
          <a:p>
            <a:pPr algn="l" eaLnBrk="1" hangingPunct="1">
              <a:defRPr/>
            </a:pPr>
            <a:r>
              <a:rPr lang="en-US" sz="900" dirty="0" smtClean="0">
                <a:latin typeface="Comic Sans MS" pitchFamily="66" charset="0"/>
              </a:rPr>
              <a:t>Senior Cave/Karst Specialist</a:t>
            </a:r>
          </a:p>
          <a:p>
            <a:pPr algn="l" eaLnBrk="1" hangingPunct="1">
              <a:defRPr/>
            </a:pPr>
            <a:r>
              <a:rPr lang="en-US" sz="900" dirty="0" smtClean="0">
                <a:latin typeface="Comic Sans MS" pitchFamily="66" charset="0"/>
              </a:rPr>
              <a:t>Bureau of Land Management</a:t>
            </a:r>
          </a:p>
          <a:p>
            <a:pPr algn="l" eaLnBrk="1" hangingPunct="1">
              <a:defRPr/>
            </a:pPr>
            <a:r>
              <a:rPr lang="en-US" sz="900" dirty="0" smtClean="0">
                <a:latin typeface="Comic Sans MS" pitchFamily="66" charset="0"/>
              </a:rPr>
              <a:t>620 E. Green Street, New Mexico 88220</a:t>
            </a:r>
          </a:p>
          <a:p>
            <a:pPr algn="l" eaLnBrk="1" hangingPunct="1">
              <a:defRPr/>
            </a:pPr>
            <a:r>
              <a:rPr lang="en-US" sz="900" dirty="0" smtClean="0">
                <a:latin typeface="Comic Sans MS" pitchFamily="66" charset="0"/>
              </a:rPr>
              <a:t>JGoodbar@blm.gov</a:t>
            </a:r>
            <a:endParaRPr lang="en-US" sz="900" dirty="0">
              <a:latin typeface="Comic Sans MS" pitchFamily="66" charset="0"/>
            </a:endParaRPr>
          </a:p>
          <a:p>
            <a:pPr algn="l" eaLnBrk="1" hangingPunct="1">
              <a:defRPr/>
            </a:pPr>
            <a:r>
              <a:rPr lang="en-US" sz="900" dirty="0" smtClean="0">
                <a:latin typeface="Comic Sans MS" pitchFamily="66" charset="0"/>
              </a:rPr>
              <a:t>May 12-16, 2014   Cody, Wyoming</a:t>
            </a:r>
          </a:p>
          <a:p>
            <a:pPr algn="l" eaLnBrk="1" hangingPunct="1">
              <a:defRPr/>
            </a:pPr>
            <a:endParaRPr lang="en-US" sz="1200" dirty="0" smtClean="0">
              <a:latin typeface="Comic Sans MS" pitchFamily="66" charset="0"/>
            </a:endParaRPr>
          </a:p>
          <a:p>
            <a:pPr algn="l" eaLnBrk="1" hangingPunct="1">
              <a:defRPr/>
            </a:pPr>
            <a:endParaRPr lang="en-US" sz="1200" dirty="0" smtClean="0">
              <a:latin typeface="Comic Sans MS" pitchFamily="66" charset="0"/>
            </a:endParaRPr>
          </a:p>
          <a:p>
            <a:pPr algn="r" eaLnBrk="1" hangingPunct="1">
              <a:defRPr/>
            </a:pPr>
            <a:endParaRPr lang="en-US" sz="1200" dirty="0" smtClean="0">
              <a:latin typeface="Comic Sans MS" pitchFamily="66" charset="0"/>
            </a:endParaRPr>
          </a:p>
          <a:p>
            <a:pPr algn="l" eaLnBrk="1" hangingPunct="1">
              <a:defRPr/>
            </a:pPr>
            <a:endParaRPr lang="en-US" sz="1200" dirty="0" smtClean="0">
              <a:latin typeface="Comic Sans MS" pitchFamily="66" charset="0"/>
            </a:endParaRPr>
          </a:p>
        </p:txBody>
      </p:sp>
      <p:pic>
        <p:nvPicPr>
          <p:cNvPr id="3076" name="Picture 4" descr="KerboMuskOx1978 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" t="1315"/>
          <a:stretch>
            <a:fillRect/>
          </a:stretch>
        </p:blipFill>
        <p:spPr bwMode="auto">
          <a:xfrm>
            <a:off x="4572000" y="1055688"/>
            <a:ext cx="3962400" cy="564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29" name="Picture 5" descr="C:\Users\jgoodbar\AppData\Local\Microsoft\Windows\Temporary Internet Files\Content.IE5\P1E083F8\MP90040109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19843"/>
            <a:ext cx="8610600" cy="5738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45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" charset="0"/>
              </a:rPr>
              <a:t>Subpart A: Management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  <a:latin typeface="Arial" charset="0"/>
                <a:cs typeface="Arial" charset="0"/>
              </a:rPr>
              <a:t>1. Purpose: To provide the basis for identifying and managing </a:t>
            </a:r>
            <a:r>
              <a:rPr lang="en-US" altLang="en-US" u="sng" dirty="0" smtClean="0">
                <a:solidFill>
                  <a:srgbClr val="FFC000"/>
                </a:solidFill>
                <a:effectLst/>
                <a:latin typeface="Arial" charset="0"/>
                <a:cs typeface="Arial" charset="0"/>
              </a:rPr>
              <a:t>Significant</a:t>
            </a:r>
            <a:r>
              <a:rPr lang="en-US" altLang="en-US" dirty="0" smtClean="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altLang="en-US" dirty="0" smtClean="0">
                <a:effectLst/>
                <a:latin typeface="Arial" charset="0"/>
                <a:cs typeface="Arial" charset="0"/>
              </a:rPr>
              <a:t>caves</a:t>
            </a:r>
          </a:p>
          <a:p>
            <a:pPr marL="0" indent="0" eaLnBrk="1" hangingPunct="1">
              <a:buNone/>
            </a:pPr>
            <a:endParaRPr lang="en-US" altLang="en-US" sz="1000" dirty="0" smtClean="0">
              <a:effectLst/>
              <a:latin typeface="Arial" charset="0"/>
              <a:cs typeface="Arial" charset="0"/>
            </a:endParaRPr>
          </a:p>
          <a:p>
            <a:pPr eaLnBrk="1" hangingPunct="1"/>
            <a:r>
              <a:rPr lang="en-US" altLang="en-US" dirty="0" smtClean="0">
                <a:effectLst/>
                <a:latin typeface="Arial" charset="0"/>
                <a:cs typeface="Arial" charset="0"/>
              </a:rPr>
              <a:t>2. Policy: </a:t>
            </a:r>
            <a:r>
              <a:rPr lang="en-US" altLang="en-US" u="sng" dirty="0" smtClean="0">
                <a:effectLst/>
                <a:latin typeface="Arial" charset="0"/>
                <a:cs typeface="Arial" charset="0"/>
              </a:rPr>
              <a:t>Protect and Maintain </a:t>
            </a:r>
            <a:r>
              <a:rPr lang="en-US" altLang="en-US" dirty="0" smtClean="0">
                <a:effectLst/>
                <a:latin typeface="Arial" charset="0"/>
                <a:cs typeface="Arial" charset="0"/>
              </a:rPr>
              <a:t>Significant Caves and Cave Resources (USFS 35 CFR part 290.3/ 290.4)</a:t>
            </a:r>
          </a:p>
          <a:p>
            <a:pPr marL="0" indent="0" eaLnBrk="1" hangingPunct="1">
              <a:buNone/>
            </a:pPr>
            <a:endParaRPr lang="en-US" altLang="en-US" sz="800" dirty="0" smtClean="0">
              <a:effectLst/>
              <a:latin typeface="Arial" charset="0"/>
              <a:cs typeface="Arial" charset="0"/>
            </a:endParaRPr>
          </a:p>
          <a:p>
            <a:pPr eaLnBrk="1" hangingPunct="1"/>
            <a:r>
              <a:rPr lang="en-US" altLang="en-US" dirty="0" smtClean="0">
                <a:effectLst/>
                <a:latin typeface="Arial" charset="0"/>
                <a:cs typeface="Arial" charset="0"/>
              </a:rPr>
              <a:t>3. Authority: FCRPA</a:t>
            </a:r>
          </a:p>
          <a:p>
            <a:pPr marL="0" indent="0" eaLnBrk="1" hangingPunct="1">
              <a:buNone/>
            </a:pPr>
            <a:endParaRPr lang="en-US" altLang="en-US" sz="800" dirty="0" smtClean="0">
              <a:effectLst/>
              <a:latin typeface="Arial" charset="0"/>
              <a:cs typeface="Arial" charset="0"/>
            </a:endParaRPr>
          </a:p>
          <a:p>
            <a:pPr eaLnBrk="1" hangingPunct="1"/>
            <a:r>
              <a:rPr lang="en-US" altLang="en-US" dirty="0" smtClean="0">
                <a:effectLst/>
                <a:latin typeface="Arial" charset="0"/>
                <a:cs typeface="Arial" charset="0"/>
              </a:rPr>
              <a:t>4. Definitions</a:t>
            </a:r>
          </a:p>
          <a:p>
            <a:pPr marL="0" indent="0" eaLnBrk="1" hangingPunct="1">
              <a:buNone/>
            </a:pPr>
            <a:r>
              <a:rPr lang="en-US" altLang="en-US" sz="800" dirty="0" smtClean="0">
                <a:effectLst/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altLang="en-US" dirty="0" smtClean="0">
                <a:effectLst/>
                <a:latin typeface="Arial" charset="0"/>
                <a:cs typeface="Arial" charset="0"/>
              </a:rPr>
              <a:t>5. Collection of Information</a:t>
            </a:r>
          </a:p>
          <a:p>
            <a:pPr eaLnBrk="1" hangingPunct="1"/>
            <a:endParaRPr lang="en-US" altLang="en-US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Definitions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715000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(a)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Authorized Officers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;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ffectLst/>
                <a:latin typeface="Arial" pitchFamily="34" charset="0"/>
                <a:cs typeface="Arial" pitchFamily="34" charset="0"/>
              </a:rPr>
              <a:t>	BLM –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local Field Office manager,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FWS – Field Supervisor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NPS – Park Superintendent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USFS – Forest Supervisor 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(b)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Cave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ny naturally occurring void, cavity, recess, or system of interconnected passages beneath the surface of the earth, </a:t>
            </a:r>
            <a:r>
              <a:rPr lang="en-US" sz="3000" u="sng" dirty="0" smtClean="0">
                <a:latin typeface="Arial" pitchFamily="34" charset="0"/>
                <a:cs typeface="Arial" pitchFamily="34" charset="0"/>
              </a:rPr>
              <a:t>including any cave resource therein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large enough to permit a person to enter, entrance may be excavated or naturally formed. Includes natural pits, sinkhole, or </a:t>
            </a:r>
            <a:r>
              <a:rPr lang="en-US" sz="3000" u="sng" dirty="0" smtClean="0">
                <a:latin typeface="Arial" pitchFamily="34" charset="0"/>
                <a:cs typeface="Arial" pitchFamily="34" charset="0"/>
              </a:rPr>
              <a:t>other feature that is an extension of a cave entrance or is an integral part of the cave.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5000" y="-228600"/>
            <a:ext cx="53340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Definitions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686800" cy="556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r>
              <a:rPr lang="en-US" sz="3600" dirty="0" smtClean="0"/>
              <a:t>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Cave Resources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ny materials or substances occurring in caves on Federal lands, including, but not limited to, biotic, cultural, mineralogic, paleontologic, geologic, and hydrologic resources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(d)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Federal lands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U.S. owned,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dministered 	by Secretary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Agriculture or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Interior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(e)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Secretary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Secretary of Interior or Agriculture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(f)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Significant cave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cave located on Federal lands that has been determined to meet the Criteria in sec 37.11(c)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609600"/>
            <a:ext cx="86868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latin typeface="Arial" charset="0"/>
              </a:rPr>
              <a:t>Subpart B / 36 CFR 290.3: </a:t>
            </a:r>
            <a:r>
              <a:rPr lang="en-US" dirty="0" smtClean="0">
                <a:effectLst/>
              </a:rPr>
              <a:t>Nomination, Evaluation, &amp; Designation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effectLst/>
                <a:latin typeface="Arial" charset="0"/>
              </a:rPr>
              <a:t>Nominations:</a:t>
            </a:r>
            <a:r>
              <a:rPr lang="en-US" altLang="en-US" dirty="0" smtClean="0">
                <a:effectLst/>
                <a:latin typeface="Arial" charset="0"/>
              </a:rPr>
              <a:t> For subsequent listings will be accepted from governmental agencies and the public.</a:t>
            </a:r>
          </a:p>
          <a:p>
            <a:pPr eaLnBrk="1" hangingPunct="1"/>
            <a:r>
              <a:rPr lang="en-US" altLang="en-US" b="1" dirty="0" smtClean="0">
                <a:effectLst/>
                <a:latin typeface="Arial" charset="0"/>
              </a:rPr>
              <a:t>Evaluations:</a:t>
            </a:r>
            <a:r>
              <a:rPr lang="en-US" altLang="en-US" dirty="0" smtClean="0">
                <a:effectLst/>
                <a:latin typeface="Arial" charset="0"/>
              </a:rPr>
              <a:t> Carried out in consultation with individuals and organizations interested in cave resources management, within the confidentiality provisions.</a:t>
            </a:r>
          </a:p>
          <a:p>
            <a:pPr eaLnBrk="1" hangingPunct="1"/>
            <a:r>
              <a:rPr lang="en-US" altLang="en-US" b="1" dirty="0" smtClean="0">
                <a:effectLst/>
                <a:latin typeface="Arial" charset="0"/>
              </a:rPr>
              <a:t>Criteria: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" charset="0"/>
              </a:rPr>
              <a:t>Significant </a:t>
            </a:r>
            <a:r>
              <a:rPr lang="en-US" smtClean="0">
                <a:effectLst/>
                <a:latin typeface="Arial" charset="0"/>
              </a:rPr>
              <a:t>Cave Criteria</a:t>
            </a:r>
            <a:endParaRPr lang="en-US" smtClean="0">
              <a:latin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 </a:t>
            </a:r>
            <a:r>
              <a:rPr lang="en-US" sz="3600" dirty="0" smtClean="0">
                <a:effectLst/>
                <a:latin typeface="Arial" charset="0"/>
              </a:rPr>
              <a:t>Biota</a:t>
            </a:r>
            <a:r>
              <a:rPr lang="en-US" sz="3600" dirty="0">
                <a:effectLst/>
                <a:latin typeface="Arial" charset="0"/>
              </a:rPr>
              <a:t>,</a:t>
            </a:r>
            <a:endParaRPr lang="en-US" sz="3600" dirty="0" smtClean="0">
              <a:effectLst/>
              <a:latin typeface="Arial" charset="0"/>
            </a:endParaRPr>
          </a:p>
          <a:p>
            <a:pPr eaLnBrk="1" hangingPunct="1">
              <a:defRPr/>
            </a:pPr>
            <a:r>
              <a:rPr lang="en-US" sz="3600" dirty="0" smtClean="0">
                <a:effectLst/>
                <a:latin typeface="Arial" charset="0"/>
              </a:rPr>
              <a:t> Cultural</a:t>
            </a:r>
            <a:r>
              <a:rPr lang="en-US" sz="3600" dirty="0">
                <a:effectLst/>
                <a:latin typeface="Arial" charset="0"/>
              </a:rPr>
              <a:t>,</a:t>
            </a:r>
            <a:endParaRPr lang="en-US" sz="3600" dirty="0" smtClean="0">
              <a:effectLst/>
              <a:latin typeface="Arial" charset="0"/>
            </a:endParaRPr>
          </a:p>
          <a:p>
            <a:pPr eaLnBrk="1" hangingPunct="1">
              <a:defRPr/>
            </a:pPr>
            <a:r>
              <a:rPr lang="en-US" sz="3600" dirty="0" smtClean="0">
                <a:effectLst/>
                <a:latin typeface="Arial" charset="0"/>
              </a:rPr>
              <a:t>Geologic/</a:t>
            </a:r>
            <a:r>
              <a:rPr lang="en-US" sz="3600" dirty="0" err="1" smtClean="0">
                <a:effectLst/>
                <a:latin typeface="Arial" charset="0"/>
              </a:rPr>
              <a:t>Mineralogic</a:t>
            </a:r>
            <a:r>
              <a:rPr lang="en-US" sz="3600" dirty="0" smtClean="0">
                <a:effectLst/>
                <a:latin typeface="Arial" charset="0"/>
              </a:rPr>
              <a:t>/</a:t>
            </a:r>
            <a:r>
              <a:rPr lang="en-US" sz="3600" dirty="0" err="1" smtClean="0">
                <a:effectLst/>
                <a:latin typeface="Arial" charset="0"/>
              </a:rPr>
              <a:t>Paleontologic</a:t>
            </a:r>
            <a:r>
              <a:rPr lang="en-US" sz="3600" dirty="0">
                <a:effectLst/>
                <a:latin typeface="Arial" charset="0"/>
              </a:rPr>
              <a:t>,</a:t>
            </a:r>
            <a:endParaRPr lang="en-US" sz="3600" dirty="0" smtClean="0">
              <a:effectLst/>
              <a:latin typeface="Arial" charset="0"/>
            </a:endParaRPr>
          </a:p>
          <a:p>
            <a:pPr eaLnBrk="1" hangingPunct="1">
              <a:defRPr/>
            </a:pPr>
            <a:r>
              <a:rPr lang="en-US" sz="3600" dirty="0" smtClean="0">
                <a:effectLst/>
                <a:latin typeface="Arial" charset="0"/>
              </a:rPr>
              <a:t>Hydrologic</a:t>
            </a:r>
            <a:r>
              <a:rPr lang="en-US" sz="3600" dirty="0">
                <a:effectLst/>
                <a:latin typeface="Arial" charset="0"/>
              </a:rPr>
              <a:t>,</a:t>
            </a:r>
            <a:endParaRPr lang="en-US" sz="3600" dirty="0" smtClean="0">
              <a:effectLst/>
              <a:latin typeface="Arial" charset="0"/>
            </a:endParaRPr>
          </a:p>
          <a:p>
            <a:pPr eaLnBrk="1" hangingPunct="1">
              <a:defRPr/>
            </a:pPr>
            <a:r>
              <a:rPr lang="en-US" sz="3600" dirty="0" smtClean="0">
                <a:effectLst/>
                <a:latin typeface="Arial" charset="0"/>
              </a:rPr>
              <a:t>Recreational</a:t>
            </a:r>
            <a:r>
              <a:rPr lang="en-US" sz="3600" dirty="0">
                <a:effectLst/>
                <a:latin typeface="Arial" charset="0"/>
              </a:rPr>
              <a:t>,</a:t>
            </a:r>
            <a:endParaRPr lang="en-US" sz="3600" dirty="0" smtClean="0">
              <a:effectLst/>
              <a:latin typeface="Arial" charset="0"/>
            </a:endParaRPr>
          </a:p>
          <a:p>
            <a:pPr eaLnBrk="1" hangingPunct="1">
              <a:defRPr/>
            </a:pPr>
            <a:r>
              <a:rPr lang="en-US" sz="3600" dirty="0" smtClean="0">
                <a:effectLst/>
                <a:latin typeface="Arial" charset="0"/>
              </a:rPr>
              <a:t>Educational or Scientific</a:t>
            </a:r>
            <a:r>
              <a:rPr lang="en-US" sz="3600" dirty="0">
                <a:effectLst/>
                <a:latin typeface="Arial" charset="0"/>
              </a:rPr>
              <a:t>.</a:t>
            </a:r>
            <a:endParaRPr lang="en-US" sz="36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610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effectLst/>
                <a:latin typeface="Arial" charset="0"/>
              </a:rPr>
              <a:t>All caves on National Park Service-administered lands are deemed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b="1" dirty="0">
                <a:effectLst/>
                <a:latin typeface="Arial" charset="0"/>
              </a:rPr>
              <a:t> </a:t>
            </a:r>
            <a:r>
              <a:rPr lang="en-US" sz="2800" b="1" dirty="0" smtClean="0">
                <a:effectLst/>
                <a:latin typeface="Arial" charset="0"/>
              </a:rPr>
              <a:t>   to fall within the definition of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b="1" dirty="0">
                <a:effectLst/>
                <a:latin typeface="Arial" charset="0"/>
              </a:rPr>
              <a:t> </a:t>
            </a:r>
            <a:r>
              <a:rPr lang="en-US" sz="2800" b="1" dirty="0" smtClean="0">
                <a:effectLst/>
                <a:latin typeface="Arial" charset="0"/>
              </a:rPr>
              <a:t>   “significant cave”.</a:t>
            </a:r>
          </a:p>
          <a:p>
            <a:pPr eaLnBrk="1" hangingPunct="1">
              <a:defRPr/>
            </a:pPr>
            <a:endParaRPr lang="en-US" sz="1000" b="1" dirty="0" smtClean="0">
              <a:effectLst/>
              <a:latin typeface="Arial" charset="0"/>
            </a:endParaRPr>
          </a:p>
          <a:p>
            <a:pPr eaLnBrk="1" hangingPunct="1">
              <a:defRPr/>
            </a:pPr>
            <a:r>
              <a:rPr lang="en-US" sz="2800" b="1" dirty="0" smtClean="0">
                <a:effectLst/>
                <a:latin typeface="Arial" charset="0"/>
              </a:rPr>
              <a:t>In special management areas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effectLst/>
                <a:latin typeface="Arial" charset="0"/>
              </a:rPr>
              <a:t>    that are designated wholly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effectLst/>
                <a:latin typeface="Arial" charset="0"/>
              </a:rPr>
              <a:t>    or in part due to cave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effectLst/>
                <a:latin typeface="Arial" charset="0"/>
              </a:rPr>
              <a:t>    resources, all caves within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effectLst/>
                <a:latin typeface="Arial" charset="0"/>
              </a:rPr>
              <a:t>    shall be designated as significant.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b="1" dirty="0" smtClean="0">
              <a:latin typeface="Arial" charset="0"/>
            </a:endParaRPr>
          </a:p>
        </p:txBody>
      </p:sp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Designation</a:t>
            </a:r>
          </a:p>
        </p:txBody>
      </p:sp>
      <p:pic>
        <p:nvPicPr>
          <p:cNvPr id="922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00" t="-1825" r="-800" b="-1825"/>
          <a:stretch>
            <a:fillRect/>
          </a:stretch>
        </p:blipFill>
        <p:spPr bwMode="auto">
          <a:xfrm>
            <a:off x="5562600" y="4038600"/>
            <a:ext cx="1600200" cy="16176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U:\My Documents\NTC\CaveCourse FY2014\USFS Logo shield_color.tif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057650"/>
            <a:ext cx="1425575" cy="1581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U:\My Documents\NTC\CaveCourse FY2014\AH_large_flat_4C_transparent_bg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676400"/>
            <a:ext cx="1277082" cy="1676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ffectLst/>
                <a:latin typeface="Arial" charset="0"/>
              </a:rPr>
              <a:t>Confidentiality</a:t>
            </a:r>
            <a:r>
              <a:rPr lang="en-US" smtClean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3600" b="1" dirty="0" smtClean="0">
                <a:effectLst/>
                <a:latin typeface="Arial" charset="0"/>
              </a:rPr>
              <a:t>No </a:t>
            </a:r>
            <a:r>
              <a:rPr lang="en-US" sz="3600" b="1" u="sng" dirty="0" smtClean="0">
                <a:effectLst/>
                <a:latin typeface="Arial" charset="0"/>
              </a:rPr>
              <a:t>Federal employee</a:t>
            </a:r>
            <a:r>
              <a:rPr lang="en-US" sz="3600" b="1" dirty="0" smtClean="0">
                <a:effectLst/>
                <a:latin typeface="Arial" charset="0"/>
              </a:rPr>
              <a:t> shall disclose information that  could be used to determine the </a:t>
            </a:r>
            <a:r>
              <a:rPr lang="en-US" sz="3600" b="1" u="sng" dirty="0" smtClean="0">
                <a:effectLst/>
                <a:latin typeface="Arial" charset="0"/>
              </a:rPr>
              <a:t>location</a:t>
            </a:r>
            <a:r>
              <a:rPr lang="en-US" sz="3600" b="1" dirty="0" smtClean="0">
                <a:effectLst/>
                <a:latin typeface="Arial" charset="0"/>
              </a:rPr>
              <a:t> of any significant cave or cave resources, </a:t>
            </a:r>
            <a:r>
              <a:rPr lang="en-US" sz="3600" b="1" u="sng" dirty="0" smtClean="0">
                <a:effectLst/>
                <a:latin typeface="Arial" charset="0"/>
              </a:rPr>
              <a:t>unless</a:t>
            </a:r>
            <a:r>
              <a:rPr lang="en-US" sz="3600" b="1" dirty="0" smtClean="0">
                <a:effectLst/>
                <a:latin typeface="Arial" charset="0"/>
              </a:rPr>
              <a:t> determined that it will further the purposes of the  Act and will not risk cave resources.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b="1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effectLst/>
                <a:latin typeface="Arial" charset="0"/>
              </a:rPr>
              <a:t>Requesting Confidential Information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 </a:t>
            </a:r>
            <a:r>
              <a:rPr lang="en-US" b="1" dirty="0" smtClean="0">
                <a:effectLst/>
                <a:latin typeface="Arial" charset="0"/>
              </a:rPr>
              <a:t>Name, address, </a:t>
            </a:r>
            <a:r>
              <a:rPr lang="en-US" dirty="0" smtClean="0">
                <a:effectLst/>
                <a:latin typeface="Arial" charset="0"/>
              </a:rPr>
              <a:t>and</a:t>
            </a:r>
            <a:r>
              <a:rPr lang="en-US" b="1" dirty="0" smtClean="0">
                <a:effectLst/>
                <a:latin typeface="Arial" charset="0"/>
              </a:rPr>
              <a:t> telephone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effectLst/>
                <a:latin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effectLst/>
                <a:latin typeface="Arial" charset="0"/>
              </a:rPr>
              <a:t>A legal description </a:t>
            </a:r>
            <a:r>
              <a:rPr lang="en-US" dirty="0" smtClean="0">
                <a:effectLst/>
                <a:latin typeface="Arial" charset="0"/>
              </a:rPr>
              <a:t>of the</a:t>
            </a:r>
            <a:r>
              <a:rPr lang="en-US" b="1" dirty="0" smtClean="0">
                <a:effectLst/>
                <a:latin typeface="Arial" charset="0"/>
              </a:rPr>
              <a:t> area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effectLst/>
                <a:latin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effectLst/>
                <a:latin typeface="Arial" charset="0"/>
              </a:rPr>
              <a:t>A statement </a:t>
            </a:r>
            <a:r>
              <a:rPr lang="en-US" dirty="0" smtClean="0">
                <a:effectLst/>
                <a:latin typeface="Arial" charset="0"/>
              </a:rPr>
              <a:t>of the </a:t>
            </a:r>
            <a:r>
              <a:rPr lang="en-US" b="1" dirty="0" smtClean="0">
                <a:effectLst/>
                <a:latin typeface="Arial" charset="0"/>
              </a:rPr>
              <a:t>purpose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effectLst/>
                <a:latin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effectLst/>
                <a:latin typeface="Arial" charset="0"/>
              </a:rPr>
              <a:t>Written assurances </a:t>
            </a:r>
            <a:r>
              <a:rPr lang="en-US" dirty="0" smtClean="0">
                <a:effectLst/>
                <a:latin typeface="Arial" charset="0"/>
              </a:rPr>
              <a:t>of</a:t>
            </a:r>
            <a:r>
              <a:rPr lang="en-US" b="1" dirty="0" smtClean="0">
                <a:effectLst/>
                <a:latin typeface="Arial" charset="0"/>
              </a:rPr>
              <a:t> information confidentiality </a:t>
            </a:r>
            <a:r>
              <a:rPr lang="en-US" dirty="0" smtClean="0">
                <a:effectLst/>
                <a:latin typeface="Arial" charset="0"/>
              </a:rPr>
              <a:t>and</a:t>
            </a:r>
            <a:r>
              <a:rPr lang="en-US" b="1" dirty="0" smtClean="0">
                <a:effectLst/>
                <a:latin typeface="Arial" charset="0"/>
              </a:rPr>
              <a:t> protection </a:t>
            </a:r>
            <a:r>
              <a:rPr lang="en-US" dirty="0" smtClean="0">
                <a:effectLst/>
                <a:latin typeface="Arial" charset="0"/>
              </a:rPr>
              <a:t>of the </a:t>
            </a:r>
            <a:r>
              <a:rPr lang="en-US" b="1" dirty="0" smtClean="0">
                <a:effectLst/>
                <a:latin typeface="Arial" charset="0"/>
              </a:rPr>
              <a:t>cave </a:t>
            </a:r>
            <a:r>
              <a:rPr lang="en-US" dirty="0" smtClean="0">
                <a:effectLst/>
                <a:latin typeface="Arial" charset="0"/>
              </a:rPr>
              <a:t>and its</a:t>
            </a:r>
            <a:r>
              <a:rPr lang="en-US" b="1" dirty="0" smtClean="0">
                <a:effectLst/>
                <a:latin typeface="Arial" charset="0"/>
              </a:rPr>
              <a:t> resources.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Char char="n"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Char char="n"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24190E001B464589B53A5A3C450461" ma:contentTypeVersion="0" ma:contentTypeDescription="Create a new document." ma:contentTypeScope="" ma:versionID="8499d8de0d198b8af01e827d3bf43b3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866EE1-584F-49B2-83E3-73B281D19896}"/>
</file>

<file path=customXml/itemProps2.xml><?xml version="1.0" encoding="utf-8"?>
<ds:datastoreItem xmlns:ds="http://schemas.openxmlformats.org/officeDocument/2006/customXml" ds:itemID="{647E90ED-D95B-486E-B8B6-7E9BD86C5177}"/>
</file>

<file path=customXml/itemProps3.xml><?xml version="1.0" encoding="utf-8"?>
<ds:datastoreItem xmlns:ds="http://schemas.openxmlformats.org/officeDocument/2006/customXml" ds:itemID="{C00B847E-46FE-4738-AA5B-AB5C1F030071}"/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4324</TotalTime>
  <Words>356</Words>
  <Application>Microsoft Office PowerPoint</Application>
  <PresentationFormat>On-screen Show (4:3)</PresentationFormat>
  <Paragraphs>80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Stream</vt:lpstr>
      <vt:lpstr>Cave Management  Regulations</vt:lpstr>
      <vt:lpstr>Subpart A: Management</vt:lpstr>
      <vt:lpstr>Definitions</vt:lpstr>
      <vt:lpstr>Definitions</vt:lpstr>
      <vt:lpstr>Subpart B / 36 CFR 290.3: Nomination, Evaluation, &amp; Designation </vt:lpstr>
      <vt:lpstr>Significant Cave Criteria</vt:lpstr>
      <vt:lpstr>Designation</vt:lpstr>
      <vt:lpstr>Confidentiality </vt:lpstr>
      <vt:lpstr>Requesting Confidential Information</vt:lpstr>
      <vt:lpstr>Questions</vt:lpstr>
    </vt:vector>
  </TitlesOfParts>
  <Company>Bureau of Land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Cave Management Regulations</dc:title>
  <dc:creator>jgoodbar</dc:creator>
  <cp:lastModifiedBy>Goodbar, James R</cp:lastModifiedBy>
  <cp:revision>62</cp:revision>
  <dcterms:created xsi:type="dcterms:W3CDTF">2006-01-13T21:39:14Z</dcterms:created>
  <dcterms:modified xsi:type="dcterms:W3CDTF">2014-04-15T21:58:50Z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0x0101006924190E001B464589B53A5A3C450461</vt:lpwstr>
  </property>
</Properties>
</file>