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6" r:id="rId6"/>
    <p:sldId id="258" r:id="rId7"/>
    <p:sldId id="259" r:id="rId8"/>
    <p:sldId id="265" r:id="rId9"/>
    <p:sldId id="260" r:id="rId10"/>
    <p:sldId id="261" r:id="rId11"/>
    <p:sldId id="264" r:id="rId12"/>
    <p:sldId id="262" r:id="rId13"/>
    <p:sldId id="267" r:id="rId14"/>
    <p:sldId id="268" r:id="rId15"/>
  </p:sldIdLst>
  <p:sldSz cx="9144000" cy="6858000" type="screen4x3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CC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6" autoAdjust="0"/>
    <p:restoredTop sz="94660" autoAdjust="0"/>
  </p:normalViewPr>
  <p:slideViewPr>
    <p:cSldViewPr>
      <p:cViewPr>
        <p:scale>
          <a:sx n="114" d="100"/>
          <a:sy n="114" d="100"/>
        </p:scale>
        <p:origin x="-193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942" y="-84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091A195-611F-4B30-B7EA-301532286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48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74" tIns="44686" rIns="89374" bIns="44686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40A0E0E-AFB3-4EED-9568-61CFE0A14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9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1126-86DA-4D9D-A2B0-3B944F40C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B961D-7B49-4B91-9786-91468A9A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14A7-FB6E-4934-9087-CEB72C7F3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9622-38BE-45D4-AA91-6D300E84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1367-1145-45AF-B7AC-35E790BE2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F597-09BA-42B2-9A8D-9680B14F9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6C82-012F-4C35-953D-0464B2293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0DB5-3A8E-426B-A994-F4B8A4CA1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43E1-35F1-443C-8092-54776213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A5FA-0D86-4BF7-B631-4508D378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E413-940F-4F06-91EB-9DCB60D99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4FF9FF-1797-47EF-8010-0B3833D95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83" r:id="rId2"/>
    <p:sldLayoutId id="2147483790" r:id="rId3"/>
    <p:sldLayoutId id="2147483784" r:id="rId4"/>
    <p:sldLayoutId id="2147483791" r:id="rId5"/>
    <p:sldLayoutId id="2147483785" r:id="rId6"/>
    <p:sldLayoutId id="2147483786" r:id="rId7"/>
    <p:sldLayoutId id="2147483792" r:id="rId8"/>
    <p:sldLayoutId id="2147483793" r:id="rId9"/>
    <p:sldLayoutId id="2147483787" r:id="rId10"/>
    <p:sldLayoutId id="2147483788" r:id="rId11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     </a:t>
            </a:r>
            <a:r>
              <a:rPr lang="en-US" sz="4400" b="1" dirty="0">
                <a:latin typeface="+mj-lt"/>
              </a:rPr>
              <a:t>OTHER APPLICABLE LAWS </a:t>
            </a:r>
          </a:p>
          <a:p>
            <a:pPr>
              <a:defRPr/>
            </a:pPr>
            <a:r>
              <a:rPr lang="en-US" sz="4400" b="1" dirty="0">
                <a:latin typeface="+mj-lt"/>
              </a:rPr>
              <a:t>          AND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>
                <a:latin typeface="+mj-lt"/>
              </a:rPr>
              <a:t>REGULATIONS</a:t>
            </a:r>
          </a:p>
          <a:p>
            <a:pPr>
              <a:defRPr/>
            </a:pPr>
            <a:endParaRPr lang="en-US" sz="4400" b="1" dirty="0">
              <a:latin typeface="+mj-lt"/>
            </a:endParaRPr>
          </a:p>
          <a:p>
            <a:pPr algn="ctr">
              <a:defRPr/>
            </a:pPr>
            <a:r>
              <a:rPr lang="en-US" sz="2800" b="1" dirty="0">
                <a:latin typeface="+mj-lt"/>
              </a:rPr>
              <a:t>How (does) it all come(s) together.(?)</a:t>
            </a:r>
          </a:p>
          <a:p>
            <a:pPr>
              <a:defRPr/>
            </a:pPr>
            <a:endParaRPr lang="en-US" sz="4400" b="1" dirty="0"/>
          </a:p>
          <a:p>
            <a:pPr>
              <a:defRPr/>
            </a:pPr>
            <a:endParaRPr lang="en-US" sz="4400" b="1" dirty="0"/>
          </a:p>
          <a:p>
            <a:pPr>
              <a:defRPr/>
            </a:pPr>
            <a:endParaRPr lang="en-US" sz="4400" b="1" dirty="0"/>
          </a:p>
          <a:p>
            <a:pPr>
              <a:defRPr/>
            </a:pPr>
            <a:r>
              <a:rPr lang="en-US" b="1" dirty="0"/>
              <a:t>                   </a:t>
            </a:r>
          </a:p>
        </p:txBody>
      </p:sp>
      <p:pic>
        <p:nvPicPr>
          <p:cNvPr id="3079" name="Picture 7" descr="http://www.slv.vic.gov.au/miscpics/0/1/1/im/mp01151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105400" y="2971800"/>
            <a:ext cx="2590800" cy="3368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1" name="Picture 9" descr="http://www.globalnerdy.com/wordpress/wp-content/uploads/2009/04/busypers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3200400" cy="3200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400" y="6211888"/>
            <a:ext cx="3657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Aaron Stockton 2011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Related Federal Laws - NPS</a:t>
            </a:r>
            <a:endParaRPr lang="en-US" sz="4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dirty="0">
                <a:latin typeface="+mn-lt"/>
              </a:rPr>
              <a:t>The Antiquities Act of 1906</a:t>
            </a:r>
          </a:p>
          <a:p>
            <a:r>
              <a:rPr lang="en-US" dirty="0">
                <a:latin typeface="+mn-lt"/>
              </a:rPr>
              <a:t>The National Park Service Organic Act of 1916</a:t>
            </a:r>
          </a:p>
          <a:p>
            <a:r>
              <a:rPr lang="en-US" dirty="0">
                <a:latin typeface="+mn-lt"/>
              </a:rPr>
              <a:t>The Wilderness Act of 1964</a:t>
            </a:r>
          </a:p>
          <a:p>
            <a:r>
              <a:rPr lang="en-US" dirty="0">
                <a:latin typeface="+mn-lt"/>
              </a:rPr>
              <a:t>The National Environmental Policy Act of 1969</a:t>
            </a:r>
          </a:p>
          <a:p>
            <a:r>
              <a:rPr lang="en-US" dirty="0">
                <a:latin typeface="+mn-lt"/>
              </a:rPr>
              <a:t>The Endangered Species Act of 1973</a:t>
            </a:r>
          </a:p>
          <a:p>
            <a:r>
              <a:rPr lang="en-US" dirty="0">
                <a:latin typeface="+mn-lt"/>
              </a:rPr>
              <a:t>The Archeological Resources Protection Act of 1979</a:t>
            </a:r>
          </a:p>
          <a:p>
            <a:r>
              <a:rPr lang="en-US" dirty="0">
                <a:latin typeface="+mn-lt"/>
              </a:rPr>
              <a:t>The National Parks Omnibus Management Act of 1988</a:t>
            </a:r>
          </a:p>
          <a:p>
            <a:r>
              <a:rPr lang="en-US" dirty="0">
                <a:latin typeface="+mn-lt"/>
              </a:rPr>
              <a:t>The Federal Cave Resources Protection Act of 1988</a:t>
            </a:r>
          </a:p>
          <a:p>
            <a:r>
              <a:rPr lang="en-US" dirty="0">
                <a:latin typeface="+mn-lt"/>
              </a:rPr>
              <a:t>The Redwood National Park Act of 1988</a:t>
            </a:r>
          </a:p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Lechuguilla</a:t>
            </a:r>
            <a:r>
              <a:rPr lang="en-US" dirty="0">
                <a:latin typeface="+mn-lt"/>
              </a:rPr>
              <a:t> Cave Protection Act of 1993</a:t>
            </a:r>
          </a:p>
          <a:p>
            <a:r>
              <a:rPr lang="en-US" dirty="0">
                <a:latin typeface="+mn-lt"/>
              </a:rPr>
              <a:t>Code of Federal Regulations - Parks, Forests, and Public Property (CFR 36)</a:t>
            </a:r>
          </a:p>
          <a:p>
            <a:r>
              <a:rPr lang="en-US" dirty="0">
                <a:latin typeface="+mn-lt"/>
              </a:rPr>
              <a:t>Compendium of Regulations - Carlsbad Caverns National Park - 2004</a:t>
            </a:r>
          </a:p>
          <a:p>
            <a:r>
              <a:rPr lang="en-US" dirty="0">
                <a:latin typeface="+mn-lt"/>
              </a:rPr>
              <a:t>The National Park Service Management Policies </a:t>
            </a:r>
            <a:r>
              <a:rPr lang="en-US" dirty="0" smtClean="0">
                <a:latin typeface="+mn-lt"/>
              </a:rPr>
              <a:t>2006</a:t>
            </a:r>
          </a:p>
          <a:p>
            <a:r>
              <a:rPr lang="en-US" dirty="0" smtClean="0">
                <a:latin typeface="+mn-lt"/>
              </a:rPr>
              <a:t>Paleontological Resources Preservation Act 2009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*  The FCRPA is not the only law that exempts cave and karst related info from FOIA – A number of laws exempt locations and the nature of the resource from FOIA requests.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50747"/>
      </p:ext>
    </p:ext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+mj-lt"/>
              </a:rPr>
              <a:t>Code of Federal </a:t>
            </a:r>
            <a:r>
              <a:rPr lang="en-US" sz="4200" b="1" dirty="0" smtClean="0">
                <a:latin typeface="+mj-lt"/>
              </a:rPr>
              <a:t>Regulations</a:t>
            </a:r>
          </a:p>
          <a:p>
            <a:r>
              <a:rPr lang="en-US" sz="2400" b="1" dirty="0" smtClean="0">
                <a:latin typeface="+mj-lt"/>
              </a:rPr>
              <a:t>National Park Service 36 CFR Parts 1 – 199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b="1" dirty="0" smtClean="0"/>
              <a:t>Code of Federal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1.1.5	Closures of Public Use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2.1	Preservation of Natural, Cultural, and Archeological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2.2	Wildlife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2.5	Research Specimens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2.31	Trespassing, Tampering, and Vandalism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7	Special Regulations, Areas of the National Park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80-199 Reserved </a:t>
            </a:r>
            <a:r>
              <a:rPr lang="en-US" b="1" dirty="0"/>
              <a:t>for </a:t>
            </a:r>
            <a:r>
              <a:rPr lang="en-US" b="1" dirty="0" smtClean="0"/>
              <a:t>Use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19600"/>
            <a:ext cx="5486400" cy="20314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0654456"/>
      </p:ext>
    </p:extLst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Process laws:  FLPMA, NEPA, ESA, APA</a:t>
            </a:r>
          </a:p>
          <a:p>
            <a:pPr>
              <a:lnSpc>
                <a:spcPct val="90000"/>
              </a:lnSpc>
            </a:pPr>
            <a:r>
              <a:rPr lang="en-US" smtClean="0"/>
              <a:t>Process Regulations:  CEQ regs, 1601 regs, Protests and Appeals</a:t>
            </a:r>
          </a:p>
          <a:p>
            <a:pPr>
              <a:lnSpc>
                <a:spcPct val="90000"/>
              </a:lnSpc>
            </a:pPr>
            <a:r>
              <a:rPr lang="en-US" smtClean="0"/>
              <a:t>Duty with discretion:   Wild and Scenic Rivers, Wilderness Act, National Historic and Scenic Trails, Antiquities Act.</a:t>
            </a:r>
          </a:p>
          <a:p>
            <a:pPr>
              <a:lnSpc>
                <a:spcPct val="90000"/>
              </a:lnSpc>
            </a:pPr>
            <a:r>
              <a:rPr lang="en-US" b="1" u="sng" smtClean="0"/>
              <a:t>Prescriptive</a:t>
            </a:r>
            <a:r>
              <a:rPr lang="en-US" smtClean="0"/>
              <a:t>:   </a:t>
            </a:r>
            <a:r>
              <a:rPr lang="en-US" sz="2400" smtClean="0"/>
              <a:t>Don’t do that, or this.</a:t>
            </a:r>
          </a:p>
          <a:p>
            <a:pPr>
              <a:lnSpc>
                <a:spcPct val="90000"/>
              </a:lnSpc>
            </a:pPr>
            <a:r>
              <a:rPr lang="en-US" b="1" u="sng" smtClean="0"/>
              <a:t>Conditional</a:t>
            </a:r>
            <a:r>
              <a:rPr lang="en-US" smtClean="0"/>
              <a:t>:  </a:t>
            </a:r>
            <a:r>
              <a:rPr lang="en-US" sz="2400" smtClean="0"/>
              <a:t>Evaluate and come to a conclusion within discretion</a:t>
            </a:r>
            <a:r>
              <a:rPr lang="en-US" smtClean="0"/>
              <a:t>.  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Context of Law		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Alabama		Arkansas		Arizona	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California		</a:t>
            </a:r>
            <a:r>
              <a:rPr lang="en-US" sz="2400" b="1" dirty="0" smtClean="0">
                <a:solidFill>
                  <a:srgbClr val="FFFF00"/>
                </a:solidFill>
              </a:rPr>
              <a:t>Colorado</a:t>
            </a:r>
            <a:r>
              <a:rPr lang="en-US" sz="2400" b="1" dirty="0" smtClean="0"/>
              <a:t>		Florida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Georgia		Hawaii		</a:t>
            </a:r>
            <a:r>
              <a:rPr lang="en-US" sz="2400" b="1" dirty="0" smtClean="0">
                <a:solidFill>
                  <a:srgbClr val="FFFF00"/>
                </a:solidFill>
              </a:rPr>
              <a:t>Idaho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Illinois 		</a:t>
            </a:r>
            <a:r>
              <a:rPr lang="en-US" sz="2400" b="1" dirty="0" smtClean="0">
                <a:solidFill>
                  <a:srgbClr val="FFFF00"/>
                </a:solidFill>
              </a:rPr>
              <a:t>Indiana</a:t>
            </a:r>
            <a:r>
              <a:rPr lang="en-US" sz="2400" b="1" dirty="0" smtClean="0"/>
              <a:t>		Kentucky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Maine		Maryland 		Missouri	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Montana 		Nevada		New Mexico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N. Carolina	Ohio			Oklahoma	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Pennsylvania 	Tennessee		Texas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Vermont </a:t>
            </a:r>
            <a:r>
              <a:rPr lang="en-US" sz="2400" b="1" dirty="0"/>
              <a:t>	</a:t>
            </a:r>
            <a:r>
              <a:rPr lang="en-US" sz="2400" b="1" dirty="0" smtClean="0"/>
              <a:t>	Virginia		W. Virginia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Wisconsin</a:t>
            </a:r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The definition of cave varies greatly and ranges from 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“historic” sites to caverns.</a:t>
            </a:r>
            <a:r>
              <a:rPr lang="en-US" sz="1800" dirty="0" smtClean="0"/>
              <a:t> (No laws for UT, SD, OR)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State - Cave Related Laws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Federal Land Policy and Management Act 1976 (43 USC 1701)</a:t>
            </a:r>
            <a:r>
              <a:rPr lang="en-US" sz="2000" b="1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National Forest Management Act of 1976 (16 USC 1600)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Forest Service Organic Administration Act of 1897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National Park Service Organic Act 1916</a:t>
            </a:r>
            <a:r>
              <a:rPr lang="it-IT" sz="2000" b="1"/>
              <a:t> </a:t>
            </a:r>
            <a:r>
              <a:rPr lang="it-IT" sz="2000" b="1" i="1"/>
              <a:t>(16 USC 1-4, 22, 43)</a:t>
            </a:r>
            <a:r>
              <a:rPr lang="it-IT" sz="2000" b="1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Federal Land Policy and Management Act 1976 (43 USC 1701)</a:t>
            </a:r>
            <a:r>
              <a:rPr lang="en-US" sz="2000" b="1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Freedom of Information Act 1974 (5 USC 552)</a:t>
            </a:r>
            <a:r>
              <a:rPr lang="en-US" sz="2000" b="1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National Environmental Policy Act 1969 (42 USC 4371)</a:t>
            </a:r>
            <a:r>
              <a:rPr lang="en-US" sz="2000" b="1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Wilderness Act 1964 (16 USC 1131-1136)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Land and Water Conservation Fund 1964 (16 USC 460L-L11)</a:t>
            </a:r>
            <a:r>
              <a:rPr lang="en-US" sz="2000" b="1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Toxic Substances Control Act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National Cave and Karst Research Institute Act of 1998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Clean Water Act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Wilderness Act 1964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Administrative Procedures Act as amended (APA)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i="1"/>
              <a:t>Annual Appropriations Act (Authority to take action and spend $$)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000" b="1" i="1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FEDERAL  LAWS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Executive Order 11593 1971 Protection of cultural resources.. naming cultural resources as one of BLM’s multiple use responsibilities.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Archaeological Resources Protection Act 1979 (16 USC 1531) boosting the Antiquities Act’s misdemeanor offenses to felonies.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National Historic Preservation Act 1966 (16 USC 470 &amp; 16 USC 469) (Regs. 36 CFR Part 800 "Protection of Historic Properties)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National </a:t>
            </a:r>
            <a:r>
              <a:rPr lang="en-US" sz="2000" i="1" smtClean="0"/>
              <a:t>Native American Grave Protection and Repatriation Act 1990 (25 USC 3001)</a:t>
            </a:r>
          </a:p>
          <a:p>
            <a:pPr>
              <a:lnSpc>
                <a:spcPct val="80000"/>
              </a:lnSpc>
            </a:pPr>
            <a:r>
              <a:rPr lang="en-US" sz="2000" i="1" smtClean="0"/>
              <a:t>Antiquities Act</a:t>
            </a:r>
            <a:r>
              <a:rPr lang="en-US" sz="2000" smtClean="0"/>
              <a:t> 1906 (16 USC 431) protects cultural resources.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Numerous State Laws relating to cultural and historic resources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solidFill>
                  <a:schemeClr val="tx1"/>
                </a:solidFill>
                <a:effectLst/>
              </a:rPr>
              <a:t>CULTURAL  LAWS  AND  REGULATIONS</a:t>
            </a:r>
          </a:p>
        </p:txBody>
      </p:sp>
      <p:pic>
        <p:nvPicPr>
          <p:cNvPr id="6" name="Picture 5" descr="IMGP4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495800"/>
            <a:ext cx="2933395" cy="195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P4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648200"/>
            <a:ext cx="2514600" cy="1671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smtClean="0"/>
              <a:t>Endangered Species Act 1973</a:t>
            </a:r>
            <a:r>
              <a:rPr lang="en-US" sz="2000" smtClean="0"/>
              <a:t> </a:t>
            </a:r>
          </a:p>
          <a:p>
            <a:r>
              <a:rPr lang="en-US" sz="2000" i="1" smtClean="0"/>
              <a:t>Freedom of Information Act 1974 (5 USC 552)</a:t>
            </a:r>
            <a:r>
              <a:rPr lang="en-US" sz="2000" smtClean="0"/>
              <a:t> </a:t>
            </a:r>
          </a:p>
          <a:p>
            <a:r>
              <a:rPr lang="en-US" sz="2000" i="1" smtClean="0"/>
              <a:t>Sites Act of 1974</a:t>
            </a:r>
            <a:r>
              <a:rPr lang="en-US" sz="2000" smtClean="0"/>
              <a:t> promoted federal/state cooperation in managing wildlife habitat </a:t>
            </a:r>
          </a:p>
          <a:p>
            <a:r>
              <a:rPr lang="en-US" sz="2000" i="1" smtClean="0"/>
              <a:t>Fish and Wildlife  Conservation Act 16 U.S.C. §§ 2901-2911, \ 1980 (“Nongame Act”).</a:t>
            </a:r>
            <a:r>
              <a:rPr lang="en-US" sz="2000" smtClean="0"/>
              <a:t> </a:t>
            </a:r>
          </a:p>
          <a:p>
            <a:r>
              <a:rPr lang="en-US" sz="2000" smtClean="0"/>
              <a:t>State T&amp;E and Wildlife Protection Laws</a:t>
            </a:r>
          </a:p>
          <a:p>
            <a:r>
              <a:rPr lang="en-US" sz="2000" smtClean="0"/>
              <a:t>State Game Laws.... protecting bats outside of caves </a:t>
            </a:r>
          </a:p>
          <a:p>
            <a:endParaRPr lang="en-US" sz="2000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Wildlife Related Laws &amp; Caves</a:t>
            </a:r>
          </a:p>
        </p:txBody>
      </p:sp>
      <p:pic>
        <p:nvPicPr>
          <p:cNvPr id="6" name="Picture 5" descr="IMGP4749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37037" t="38923"/>
          <a:stretch>
            <a:fillRect/>
          </a:stretch>
        </p:blipFill>
        <p:spPr>
          <a:xfrm>
            <a:off x="533400" y="4648200"/>
            <a:ext cx="2704755" cy="1744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Seattle,Snow 407.jpg"/>
          <p:cNvPicPr>
            <a:picLocks noChangeAspect="1" noChangeArrowheads="1"/>
          </p:cNvPicPr>
          <p:nvPr/>
        </p:nvPicPr>
        <p:blipFill>
          <a:blip r:embed="rId3" cstate="print"/>
          <a:srcRect l="11082" r="16888" b="23611"/>
          <a:stretch>
            <a:fillRect/>
          </a:stretch>
        </p:blipFill>
        <p:spPr bwMode="auto">
          <a:xfrm>
            <a:off x="6019800" y="4572000"/>
            <a:ext cx="2590800" cy="1826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E:\2009_07_17_parkranchc\DSCN0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876800"/>
            <a:ext cx="1752600" cy="1314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/>
          <a:lstStyle/>
          <a:p>
            <a:r>
              <a:rPr lang="en-US" sz="2000" i="1" smtClean="0"/>
              <a:t>Federal Magistrate Act 1979</a:t>
            </a:r>
            <a:r>
              <a:rPr lang="en-US" sz="2000" smtClean="0"/>
              <a:t> </a:t>
            </a:r>
          </a:p>
          <a:p>
            <a:r>
              <a:rPr lang="en-US" sz="2000" i="1" smtClean="0"/>
              <a:t>General Mining Law 1872 (30 USC  22--47)</a:t>
            </a:r>
          </a:p>
          <a:p>
            <a:r>
              <a:rPr lang="en-US" sz="2000" i="1" smtClean="0"/>
              <a:t>Mineral Leasing Act of 1920 (30 USC 181- -263)</a:t>
            </a:r>
            <a:r>
              <a:rPr lang="en-US" sz="2000" smtClean="0"/>
              <a:t> </a:t>
            </a:r>
          </a:p>
          <a:p>
            <a:r>
              <a:rPr lang="en-US" sz="2000" i="1" smtClean="0"/>
              <a:t>Surface Mining and Reclamation Act</a:t>
            </a:r>
            <a:r>
              <a:rPr lang="en-US" sz="2000" smtClean="0"/>
              <a:t> </a:t>
            </a:r>
            <a:r>
              <a:rPr lang="en-US" sz="2000" i="1" smtClean="0"/>
              <a:t>1977</a:t>
            </a:r>
          </a:p>
          <a:p>
            <a:r>
              <a:rPr lang="en-US" sz="2000" i="1" smtClean="0"/>
              <a:t>Classification and Multiple Use Act 1960 (16 USC 528)</a:t>
            </a:r>
            <a:r>
              <a:rPr lang="en-US" sz="2000" smtClean="0"/>
              <a:t> </a:t>
            </a:r>
          </a:p>
          <a:p>
            <a:r>
              <a:rPr lang="en-US" sz="2000" i="1" smtClean="0"/>
              <a:t>The Multiple Surface Use Act 1955 (30 USC 521-531, 541-541i)</a:t>
            </a:r>
            <a:r>
              <a:rPr lang="en-US" sz="2000" smtClean="0"/>
              <a:t> </a:t>
            </a:r>
          </a:p>
          <a:p>
            <a:r>
              <a:rPr lang="en-US" sz="2000" smtClean="0"/>
              <a:t> </a:t>
            </a:r>
            <a:r>
              <a:rPr lang="en-US" sz="2000" i="1" smtClean="0"/>
              <a:t>Materials Act of 1947 (30 USC 601-604, 611-615)</a:t>
            </a:r>
            <a:r>
              <a:rPr lang="en-US" sz="2000" smtClean="0"/>
              <a:t> </a:t>
            </a:r>
          </a:p>
          <a:p>
            <a:endParaRPr lang="en-US" sz="2000" smtClean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Miscellaneous  Laws</a:t>
            </a:r>
          </a:p>
        </p:txBody>
      </p:sp>
      <p:pic>
        <p:nvPicPr>
          <p:cNvPr id="6" name="Picture 5" descr="Drilling Rig 1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4688" r="34211" b="18750"/>
          <a:stretch>
            <a:fillRect/>
          </a:stretch>
        </p:blipFill>
        <p:spPr bwMode="auto">
          <a:xfrm>
            <a:off x="5867400" y="457200"/>
            <a:ext cx="2570880" cy="2592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P5087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685800" y="4343400"/>
            <a:ext cx="3276600" cy="2178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0597" name="Picture 5" descr="http://www.freefoto.com/images/806/11/806_11_7732---Cow_web.jpg?&amp;k=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419600"/>
            <a:ext cx="2974075" cy="19926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Taking action, implementing plans.</a:t>
            </a:r>
          </a:p>
          <a:p>
            <a:pPr lvl="1"/>
            <a:r>
              <a:rPr lang="en-US" smtClean="0"/>
              <a:t>Action Law:   FLPMA:  Manage the public lands and the resources.  </a:t>
            </a:r>
          </a:p>
          <a:p>
            <a:pPr lvl="1"/>
            <a:r>
              <a:rPr lang="en-US" smtClean="0"/>
              <a:t>More demands in law than time and money, therefore priorities are set through appropriations.  </a:t>
            </a:r>
          </a:p>
          <a:p>
            <a:pPr lvl="2"/>
            <a:r>
              <a:rPr lang="en-US" smtClean="0"/>
              <a:t>Budget:  The ultimate policy maker. 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What’s Important In Law?</a:t>
            </a:r>
          </a:p>
        </p:txBody>
      </p:sp>
      <p:pic>
        <p:nvPicPr>
          <p:cNvPr id="122885" name="Picture 5" descr="http://farm4.static.flickr.com/3038/3040508093_50104084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14800"/>
            <a:ext cx="2432846" cy="2267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887" name="Picture 7" descr="http://kenyonreview.org/blog/wp-content/uploads/2008/12/daylight-savings-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038600"/>
            <a:ext cx="2286000" cy="2359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991600" cy="4876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dirty="0"/>
              <a:t>Code of Federal Regulations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3       </a:t>
            </a:r>
            <a:r>
              <a:rPr lang="en-US" sz="1600" b="1" dirty="0"/>
              <a:t>Preservation of Antiquities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7       </a:t>
            </a:r>
            <a:r>
              <a:rPr lang="en-US" sz="1600" b="1" dirty="0"/>
              <a:t>Protection of Archaeological Resources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Part10      </a:t>
            </a:r>
            <a:r>
              <a:rPr lang="en-US" sz="1600" b="1" dirty="0"/>
              <a:t>Native American Grave Protection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11     </a:t>
            </a:r>
            <a:r>
              <a:rPr lang="en-US" sz="1600" b="1" dirty="0"/>
              <a:t>Natural Resource Damage Assessment</a:t>
            </a:r>
            <a:r>
              <a:rPr lang="en-US" sz="1600" dirty="0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>
                <a:solidFill>
                  <a:srgbClr val="FFFF00"/>
                </a:solidFill>
              </a:rPr>
              <a:t>43 CFR Part 37     </a:t>
            </a:r>
            <a:r>
              <a:rPr lang="en-US" sz="1600" b="1" dirty="0">
                <a:solidFill>
                  <a:srgbClr val="FFFF00"/>
                </a:solidFill>
              </a:rPr>
              <a:t>Cave Management</a:t>
            </a:r>
            <a:r>
              <a:rPr lang="en-US" sz="1600" dirty="0"/>
              <a:t> 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2300 </a:t>
            </a:r>
            <a:r>
              <a:rPr lang="en-US" sz="1600" b="1" dirty="0"/>
              <a:t>Withdrawals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 CFR Part 6200 </a:t>
            </a:r>
            <a:r>
              <a:rPr lang="en-US" sz="1600" b="1" dirty="0"/>
              <a:t>Protection and Preservation of Natural Values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8200  </a:t>
            </a:r>
            <a:r>
              <a:rPr lang="en-US" sz="1600" b="1" dirty="0"/>
              <a:t>Natural History Resource Management</a:t>
            </a:r>
            <a:r>
              <a:rPr lang="en-US" sz="1600" dirty="0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Park 8300 </a:t>
            </a:r>
            <a:r>
              <a:rPr lang="en-US" sz="1600" b="1" dirty="0"/>
              <a:t>Recreation Management</a:t>
            </a:r>
            <a:r>
              <a:rPr lang="en-US" sz="1600" dirty="0"/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8341. </a:t>
            </a:r>
            <a:r>
              <a:rPr lang="en-US" sz="1600" b="1" dirty="0"/>
              <a:t>Conditions of Recreation Use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8344  </a:t>
            </a:r>
            <a:r>
              <a:rPr lang="en-US" sz="1600" b="1" dirty="0"/>
              <a:t>Recreation Permits.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8351.2-1 </a:t>
            </a:r>
            <a:r>
              <a:rPr lang="en-US" sz="1600" b="1" dirty="0"/>
              <a:t>Special Recreation Rules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8365.   </a:t>
            </a:r>
            <a:r>
              <a:rPr lang="en-US" sz="1600" b="1" dirty="0"/>
              <a:t>Rules of Conduct</a:t>
            </a:r>
            <a:r>
              <a:rPr lang="en-US" sz="1600" dirty="0"/>
              <a:t>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8365.1-6    </a:t>
            </a:r>
            <a:r>
              <a:rPr lang="en-US" sz="1600" b="1" dirty="0"/>
              <a:t>Supplemental Rules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8365.1-7  </a:t>
            </a:r>
            <a:r>
              <a:rPr lang="en-US" sz="1600" b="1" dirty="0"/>
              <a:t>State and local laws shall apply and be enforced on federal lands.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8372.0-7.   </a:t>
            </a:r>
            <a:r>
              <a:rPr lang="en-US" sz="1600" b="1" dirty="0"/>
              <a:t>Enforcement</a:t>
            </a:r>
            <a:r>
              <a:rPr lang="en-US" sz="1600" dirty="0"/>
              <a:t>, cave permit violations, penalties.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8372.1 to 5   </a:t>
            </a:r>
            <a:r>
              <a:rPr lang="en-US" sz="1600" b="1" dirty="0"/>
              <a:t>Recreation Permits</a:t>
            </a:r>
            <a:endParaRPr lang="en-US" sz="16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/>
              <a:t>43 CFR Part 9229</a:t>
            </a:r>
            <a:r>
              <a:rPr lang="en-US" sz="1600" b="1" dirty="0"/>
              <a:t> Trespass</a:t>
            </a:r>
            <a:r>
              <a:rPr lang="en-US" sz="1600" dirty="0"/>
              <a:t> - Removal of cave minerals 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b="1" dirty="0"/>
              <a:t>Code of Federal Regulations</a:t>
            </a:r>
            <a:br>
              <a:rPr b="1" dirty="0"/>
            </a:br>
            <a:r>
              <a:rPr sz="2400" b="1" dirty="0"/>
              <a:t>Forest Service - 36 CFR Part </a:t>
            </a:r>
            <a:r>
              <a:rPr sz="2400" b="1" dirty="0" smtClean="0"/>
              <a:t>290</a:t>
            </a:r>
            <a:endParaRPr sz="24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DBF285-BBA3-4CD1-8128-DBCF7FF027A1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8EB0443-1526-4565-B1B3-7D657BCECD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17210-6088-4F13-8CE1-F42096B01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1892</TotalTime>
  <Words>837</Words>
  <Application>Microsoft Office PowerPoint</Application>
  <PresentationFormat>On-screen Show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PowerPoint Presentation</vt:lpstr>
      <vt:lpstr>Context of Law  </vt:lpstr>
      <vt:lpstr>State - Cave Related Laws</vt:lpstr>
      <vt:lpstr>FEDERAL  LAWS</vt:lpstr>
      <vt:lpstr>CULTURAL  LAWS  AND  REGULATIONS</vt:lpstr>
      <vt:lpstr>Wildlife Related Laws &amp; Caves</vt:lpstr>
      <vt:lpstr>Miscellaneous  Laws</vt:lpstr>
      <vt:lpstr>What’s Important In Law?</vt:lpstr>
      <vt:lpstr>Code of Federal Regulations Forest Service - 36 CFR Part 290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Cavers</dc:creator>
  <cp:lastModifiedBy>Brown, Michael B</cp:lastModifiedBy>
  <cp:revision>34</cp:revision>
  <dcterms:created xsi:type="dcterms:W3CDTF">2004-04-29T05:06:00Z</dcterms:created>
  <dcterms:modified xsi:type="dcterms:W3CDTF">2014-05-05T16:38:08Z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0x0101006924190E001B464589B53A5A3C450461</vt:lpwstr>
  </property>
</Properties>
</file>