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78" r:id="rId6"/>
    <p:sldId id="259" r:id="rId7"/>
    <p:sldId id="260" r:id="rId8"/>
    <p:sldId id="261" r:id="rId9"/>
    <p:sldId id="262" r:id="rId10"/>
    <p:sldId id="258" r:id="rId11"/>
    <p:sldId id="263" r:id="rId12"/>
    <p:sldId id="264" r:id="rId13"/>
    <p:sldId id="265" r:id="rId14"/>
    <p:sldId id="266" r:id="rId15"/>
    <p:sldId id="267" r:id="rId16"/>
    <p:sldId id="268" r:id="rId17"/>
    <p:sldId id="279" r:id="rId18"/>
    <p:sldId id="269" r:id="rId19"/>
    <p:sldId id="270" r:id="rId20"/>
    <p:sldId id="271" r:id="rId21"/>
    <p:sldId id="272" r:id="rId22"/>
    <p:sldId id="273" r:id="rId23"/>
    <p:sldId id="274" r:id="rId24"/>
    <p:sldId id="275" r:id="rId25"/>
    <p:sldId id="277"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2118"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24E15-618A-4DD1-9D9C-209A0C04F2EC}"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24E15-618A-4DD1-9D9C-209A0C04F2EC}"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24E15-618A-4DD1-9D9C-209A0C04F2EC}"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24E15-618A-4DD1-9D9C-209A0C04F2EC}"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424E15-618A-4DD1-9D9C-209A0C04F2EC}"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24E15-618A-4DD1-9D9C-209A0C04F2EC}"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24E15-618A-4DD1-9D9C-209A0C04F2EC}" type="datetimeFigureOut">
              <a:rPr lang="en-US" smtClean="0"/>
              <a:pPr/>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24E15-618A-4DD1-9D9C-209A0C04F2EC}"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24E15-618A-4DD1-9D9C-209A0C04F2EC}" type="datetimeFigureOut">
              <a:rPr lang="en-US" smtClean="0"/>
              <a:pPr/>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24E15-618A-4DD1-9D9C-209A0C04F2EC}"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424E15-618A-4DD1-9D9C-209A0C04F2EC}"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B39E8-A023-4EEF-914A-4524170B10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24E15-618A-4DD1-9D9C-209A0C04F2EC}" type="datetimeFigureOut">
              <a:rPr lang="en-US" smtClean="0"/>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B39E8-A023-4EEF-914A-4524170B101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00143"/>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5" name="TextBox 4"/>
          <p:cNvSpPr txBox="1"/>
          <p:nvPr/>
        </p:nvSpPr>
        <p:spPr>
          <a:xfrm>
            <a:off x="914400" y="381000"/>
            <a:ext cx="7315200" cy="1446550"/>
          </a:xfrm>
          <a:prstGeom prst="rect">
            <a:avLst/>
          </a:prstGeom>
          <a:noFill/>
        </p:spPr>
        <p:txBody>
          <a:bodyPr wrap="square" rtlCol="0">
            <a:spAutoFit/>
          </a:bodyPr>
          <a:lstStyle/>
          <a:p>
            <a:pPr algn="ctr"/>
            <a:r>
              <a:rPr lang="en-US" sz="4400" dirty="0" smtClean="0">
                <a:latin typeface="Berlin Sans FB" pitchFamily="34" charset="0"/>
              </a:rPr>
              <a:t>Significant Cave Identification</a:t>
            </a:r>
          </a:p>
          <a:p>
            <a:pPr algn="ctr"/>
            <a:r>
              <a:rPr lang="en-US" sz="4400" dirty="0" smtClean="0">
                <a:latin typeface="Berlin Sans FB" pitchFamily="34" charset="0"/>
              </a:rPr>
              <a:t>Cave Types</a:t>
            </a:r>
            <a:endParaRPr lang="en-US" sz="4400" dirty="0">
              <a:latin typeface="Berlin Sans FB" pitchFamily="34" charset="0"/>
            </a:endParaRPr>
          </a:p>
        </p:txBody>
      </p:sp>
      <p:sp>
        <p:nvSpPr>
          <p:cNvPr id="2" name="TextBox 1"/>
          <p:cNvSpPr txBox="1"/>
          <p:nvPr/>
        </p:nvSpPr>
        <p:spPr>
          <a:xfrm>
            <a:off x="2209800" y="5558901"/>
            <a:ext cx="4572000" cy="923330"/>
          </a:xfrm>
          <a:prstGeom prst="rect">
            <a:avLst/>
          </a:prstGeom>
          <a:noFill/>
        </p:spPr>
        <p:txBody>
          <a:bodyPr wrap="square" rtlCol="0">
            <a:spAutoFit/>
          </a:bodyPr>
          <a:lstStyle/>
          <a:p>
            <a:r>
              <a:rPr lang="en-US" b="1" dirty="0" smtClean="0"/>
              <a:t>BLM CAVE &amp; KARST MANAGEMENT TRAINING</a:t>
            </a:r>
          </a:p>
          <a:p>
            <a:pPr algn="ctr"/>
            <a:r>
              <a:rPr lang="en-US" b="1" dirty="0" smtClean="0"/>
              <a:t>Cody, Wyoming</a:t>
            </a:r>
          </a:p>
          <a:p>
            <a:pPr algn="ctr"/>
            <a:r>
              <a:rPr lang="en-US" b="1" dirty="0" smtClean="0"/>
              <a:t>May 12-16, 2014</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ypog acid diag"/>
          <p:cNvPicPr>
            <a:picLocks noChangeAspect="1" noChangeArrowheads="1"/>
          </p:cNvPicPr>
          <p:nvPr/>
        </p:nvPicPr>
        <p:blipFill>
          <a:blip r:embed="rId2" cstate="print"/>
          <a:srcRect/>
          <a:stretch>
            <a:fillRect/>
          </a:stretch>
        </p:blipFill>
        <p:spPr bwMode="auto">
          <a:xfrm>
            <a:off x="0" y="0"/>
            <a:ext cx="9154624" cy="6858000"/>
          </a:xfrm>
          <a:prstGeom prst="rect">
            <a:avLst/>
          </a:prstGeom>
          <a:noFill/>
          <a:ln w="9525">
            <a:noFill/>
            <a:miter lim="800000"/>
            <a:headEnd/>
            <a:tailEnd/>
          </a:ln>
        </p:spPr>
      </p:pic>
      <p:sp>
        <p:nvSpPr>
          <p:cNvPr id="3" name="TextBox 2"/>
          <p:cNvSpPr txBox="1"/>
          <p:nvPr/>
        </p:nvSpPr>
        <p:spPr>
          <a:xfrm>
            <a:off x="685800" y="990600"/>
            <a:ext cx="7620000" cy="1231106"/>
          </a:xfrm>
          <a:prstGeom prst="rect">
            <a:avLst/>
          </a:prstGeom>
          <a:noFill/>
        </p:spPr>
        <p:txBody>
          <a:bodyPr wrap="square" rtlCol="0">
            <a:spAutoFit/>
          </a:bodyPr>
          <a:lstStyle/>
          <a:p>
            <a:pPr algn="ctr" eaLnBrk="0" hangingPunct="0"/>
            <a:r>
              <a:rPr lang="en-US" sz="2800" dirty="0" smtClean="0">
                <a:solidFill>
                  <a:srgbClr val="FFFF99"/>
                </a:solidFill>
                <a:latin typeface="Berlin Sans FB" pitchFamily="34" charset="0"/>
              </a:rPr>
              <a:t>Comprise ~5% - 10% of all caves.  They are formed by acids generated </a:t>
            </a:r>
            <a:r>
              <a:rPr lang="en-US" sz="2800" i="1" u="sng" dirty="0" smtClean="0">
                <a:solidFill>
                  <a:srgbClr val="FFFF99"/>
                </a:solidFill>
                <a:latin typeface="Berlin Sans FB" pitchFamily="34" charset="0"/>
              </a:rPr>
              <a:t>within</a:t>
            </a:r>
            <a:r>
              <a:rPr lang="en-US" sz="2800" dirty="0" smtClean="0">
                <a:solidFill>
                  <a:srgbClr val="FFFF99"/>
                </a:solidFill>
                <a:latin typeface="Berlin Sans FB" pitchFamily="34" charset="0"/>
              </a:rPr>
              <a:t> the earth.</a:t>
            </a:r>
          </a:p>
          <a:p>
            <a:pPr algn="ctr"/>
            <a:endParaRPr lang="en-US" dirty="0"/>
          </a:p>
        </p:txBody>
      </p:sp>
      <p:sp>
        <p:nvSpPr>
          <p:cNvPr id="4" name="TextBox 3"/>
          <p:cNvSpPr txBox="1"/>
          <p:nvPr/>
        </p:nvSpPr>
        <p:spPr>
          <a:xfrm>
            <a:off x="304800" y="5029200"/>
            <a:ext cx="990600" cy="646331"/>
          </a:xfrm>
          <a:prstGeom prst="rect">
            <a:avLst/>
          </a:prstGeom>
          <a:noFill/>
        </p:spPr>
        <p:txBody>
          <a:bodyPr wrap="square" rtlCol="0">
            <a:spAutoFit/>
          </a:bodyPr>
          <a:lstStyle/>
          <a:p>
            <a:pPr eaLnBrk="0" hangingPunct="0"/>
            <a:r>
              <a:rPr lang="en-US" b="1" dirty="0" smtClean="0">
                <a:solidFill>
                  <a:srgbClr val="00FF00"/>
                </a:solidFill>
              </a:rPr>
              <a:t>Carbon</a:t>
            </a:r>
          </a:p>
          <a:p>
            <a:pPr eaLnBrk="0" hangingPunct="0"/>
            <a:r>
              <a:rPr lang="en-US" b="1" dirty="0" smtClean="0">
                <a:solidFill>
                  <a:srgbClr val="00FF00"/>
                </a:solidFill>
              </a:rPr>
              <a:t>Dioxide</a:t>
            </a:r>
            <a:endParaRPr lang="en-US" sz="2400" b="1" dirty="0" smtClean="0">
              <a:solidFill>
                <a:srgbClr val="00FF00"/>
              </a:solidFill>
            </a:endParaRPr>
          </a:p>
        </p:txBody>
      </p:sp>
      <p:sp>
        <p:nvSpPr>
          <p:cNvPr id="5" name="TextBox 4"/>
          <p:cNvSpPr txBox="1"/>
          <p:nvPr/>
        </p:nvSpPr>
        <p:spPr>
          <a:xfrm>
            <a:off x="2286000" y="5715000"/>
            <a:ext cx="1066800" cy="369332"/>
          </a:xfrm>
          <a:prstGeom prst="rect">
            <a:avLst/>
          </a:prstGeom>
          <a:noFill/>
        </p:spPr>
        <p:txBody>
          <a:bodyPr wrap="square" rtlCol="0">
            <a:spAutoFit/>
          </a:bodyPr>
          <a:lstStyle/>
          <a:p>
            <a:r>
              <a:rPr lang="en-US" b="1" dirty="0" smtClean="0">
                <a:solidFill>
                  <a:srgbClr val="00FF00"/>
                </a:solidFill>
              </a:rPr>
              <a:t>Methane</a:t>
            </a:r>
          </a:p>
        </p:txBody>
      </p:sp>
      <p:sp>
        <p:nvSpPr>
          <p:cNvPr id="6" name="TextBox 5"/>
          <p:cNvSpPr txBox="1"/>
          <p:nvPr/>
        </p:nvSpPr>
        <p:spPr>
          <a:xfrm>
            <a:off x="4953000" y="6400800"/>
            <a:ext cx="1524000" cy="369332"/>
          </a:xfrm>
          <a:prstGeom prst="rect">
            <a:avLst/>
          </a:prstGeom>
          <a:noFill/>
        </p:spPr>
        <p:txBody>
          <a:bodyPr wrap="square" rtlCol="0">
            <a:spAutoFit/>
          </a:bodyPr>
          <a:lstStyle/>
          <a:p>
            <a:r>
              <a:rPr lang="en-US" b="1" dirty="0" smtClean="0">
                <a:solidFill>
                  <a:srgbClr val="00FF00"/>
                </a:solidFill>
              </a:rPr>
              <a:t>Organic acids</a:t>
            </a:r>
          </a:p>
        </p:txBody>
      </p:sp>
      <p:sp>
        <p:nvSpPr>
          <p:cNvPr id="7" name="TextBox 6"/>
          <p:cNvSpPr txBox="1"/>
          <p:nvPr/>
        </p:nvSpPr>
        <p:spPr>
          <a:xfrm>
            <a:off x="7239000" y="6096000"/>
            <a:ext cx="1371600" cy="646331"/>
          </a:xfrm>
          <a:prstGeom prst="rect">
            <a:avLst/>
          </a:prstGeom>
          <a:noFill/>
        </p:spPr>
        <p:txBody>
          <a:bodyPr wrap="square" rtlCol="0">
            <a:spAutoFit/>
          </a:bodyPr>
          <a:lstStyle/>
          <a:p>
            <a:pPr algn="ctr" eaLnBrk="0" hangingPunct="0"/>
            <a:r>
              <a:rPr lang="en-US" b="1" dirty="0" smtClean="0">
                <a:solidFill>
                  <a:srgbClr val="FFFF00"/>
                </a:solidFill>
              </a:rPr>
              <a:t>Hydrogen</a:t>
            </a:r>
          </a:p>
          <a:p>
            <a:pPr algn="ctr" eaLnBrk="0" hangingPunct="0"/>
            <a:r>
              <a:rPr lang="en-US" b="1" dirty="0" smtClean="0">
                <a:solidFill>
                  <a:srgbClr val="FFFF00"/>
                </a:solidFill>
              </a:rPr>
              <a:t>sulfide</a:t>
            </a:r>
          </a:p>
        </p:txBody>
      </p:sp>
      <p:sp>
        <p:nvSpPr>
          <p:cNvPr id="8" name="TextBox 7"/>
          <p:cNvSpPr txBox="1"/>
          <p:nvPr/>
        </p:nvSpPr>
        <p:spPr>
          <a:xfrm>
            <a:off x="6781800" y="2133600"/>
            <a:ext cx="1981200" cy="923330"/>
          </a:xfrm>
          <a:prstGeom prst="rect">
            <a:avLst/>
          </a:prstGeom>
          <a:noFill/>
        </p:spPr>
        <p:txBody>
          <a:bodyPr wrap="square" rtlCol="0">
            <a:spAutoFit/>
          </a:bodyPr>
          <a:lstStyle/>
          <a:p>
            <a:pPr algn="ctr"/>
            <a:r>
              <a:rPr lang="en-US" b="1" dirty="0" smtClean="0">
                <a:solidFill>
                  <a:srgbClr val="FFFF00"/>
                </a:solidFill>
              </a:rPr>
              <a:t>Profile view of</a:t>
            </a:r>
          </a:p>
          <a:p>
            <a:pPr algn="ctr"/>
            <a:r>
              <a:rPr lang="en-US" b="1" dirty="0" err="1" smtClean="0">
                <a:solidFill>
                  <a:srgbClr val="FFFF00"/>
                </a:solidFill>
              </a:rPr>
              <a:t>Lechuguilla</a:t>
            </a:r>
            <a:r>
              <a:rPr lang="en-US" b="1" dirty="0" smtClean="0">
                <a:solidFill>
                  <a:srgbClr val="FFFF00"/>
                </a:solidFill>
              </a:rPr>
              <a:t> Cave,</a:t>
            </a:r>
          </a:p>
          <a:p>
            <a:pPr algn="ctr"/>
            <a:r>
              <a:rPr lang="en-US" b="1" dirty="0" smtClean="0">
                <a:solidFill>
                  <a:srgbClr val="FFFF00"/>
                </a:solidFill>
              </a:rPr>
              <a:t>115 mi of passage</a:t>
            </a:r>
          </a:p>
        </p:txBody>
      </p:sp>
      <p:sp>
        <p:nvSpPr>
          <p:cNvPr id="9" name="Line 10"/>
          <p:cNvSpPr>
            <a:spLocks noChangeShapeType="1"/>
          </p:cNvSpPr>
          <p:nvPr/>
        </p:nvSpPr>
        <p:spPr bwMode="auto">
          <a:xfrm flipH="1">
            <a:off x="6400800" y="3048000"/>
            <a:ext cx="533400" cy="457200"/>
          </a:xfrm>
          <a:prstGeom prst="line">
            <a:avLst/>
          </a:prstGeom>
          <a:noFill/>
          <a:ln w="28575">
            <a:solidFill>
              <a:srgbClr val="FFFF00"/>
            </a:solidFill>
            <a:round/>
            <a:headEnd/>
            <a:tailEnd type="triangle" w="med" len="me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0"/>
            <a:ext cx="2286000" cy="707886"/>
          </a:xfrm>
          <a:prstGeom prst="rect">
            <a:avLst/>
          </a:prstGeom>
          <a:noFill/>
        </p:spPr>
        <p:txBody>
          <a:bodyPr wrap="square" rtlCol="0">
            <a:spAutoFit/>
          </a:bodyPr>
          <a:lstStyle/>
          <a:p>
            <a:r>
              <a:rPr lang="en-US" sz="4000" dirty="0" smtClean="0">
                <a:solidFill>
                  <a:schemeClr val="bg1"/>
                </a:solidFill>
                <a:latin typeface="Berlin Sans FB" pitchFamily="34" charset="0"/>
              </a:rPr>
              <a:t>Ice Caves</a:t>
            </a:r>
            <a:endParaRPr lang="en-US" sz="4000" dirty="0">
              <a:solidFill>
                <a:schemeClr val="bg1"/>
              </a:solidFill>
              <a:latin typeface="Berlin Sans FB" pitchFamily="34" charset="0"/>
            </a:endParaRPr>
          </a:p>
        </p:txBody>
      </p:sp>
      <p:sp>
        <p:nvSpPr>
          <p:cNvPr id="3" name="TextBox 2"/>
          <p:cNvSpPr txBox="1"/>
          <p:nvPr/>
        </p:nvSpPr>
        <p:spPr>
          <a:xfrm>
            <a:off x="228600" y="685800"/>
            <a:ext cx="8686800" cy="1754326"/>
          </a:xfrm>
          <a:prstGeom prst="rect">
            <a:avLst/>
          </a:prstGeom>
          <a:noFill/>
        </p:spPr>
        <p:txBody>
          <a:bodyPr wrap="square" rtlCol="0">
            <a:spAutoFit/>
          </a:bodyPr>
          <a:lstStyle/>
          <a:p>
            <a:pPr>
              <a:spcBef>
                <a:spcPct val="50000"/>
              </a:spcBef>
              <a:buFont typeface="Arial" pitchFamily="34" charset="0"/>
              <a:buChar char="•"/>
            </a:pPr>
            <a:r>
              <a:rPr lang="en-US" sz="2400" dirty="0" smtClean="0">
                <a:latin typeface="Berlin Sans FB" pitchFamily="34" charset="0"/>
              </a:rPr>
              <a:t> The term “ice cave” applies to caves that form both in ice and in rock. </a:t>
            </a:r>
          </a:p>
          <a:p>
            <a:pPr>
              <a:spcBef>
                <a:spcPct val="50000"/>
              </a:spcBef>
              <a:buFont typeface="Arial" pitchFamily="34" charset="0"/>
              <a:buChar char="•"/>
            </a:pPr>
            <a:r>
              <a:rPr lang="en-US" sz="2400" dirty="0" smtClean="0">
                <a:latin typeface="Berlin Sans FB" pitchFamily="34" charset="0"/>
              </a:rPr>
              <a:t> Ice caves that form in ice are also called glacier caves. Melt water moving through glaciers can form this type of ice cave. </a:t>
            </a:r>
          </a:p>
        </p:txBody>
      </p:sp>
      <p:pic>
        <p:nvPicPr>
          <p:cNvPr id="7" name="Picture 6" descr="DSC_0094.jpg"/>
          <p:cNvPicPr>
            <a:picLocks noChangeAspect="1"/>
          </p:cNvPicPr>
          <p:nvPr/>
        </p:nvPicPr>
        <p:blipFill>
          <a:blip r:embed="rId2" cstate="print"/>
          <a:stretch>
            <a:fillRect/>
          </a:stretch>
        </p:blipFill>
        <p:spPr>
          <a:xfrm>
            <a:off x="3581400" y="2895600"/>
            <a:ext cx="5334000" cy="3353954"/>
          </a:xfrm>
          <a:prstGeom prst="rect">
            <a:avLst/>
          </a:prstGeom>
          <a:ln w="25400">
            <a:solidFill>
              <a:schemeClr val="tx1"/>
            </a:solidFill>
          </a:ln>
        </p:spPr>
      </p:pic>
      <p:sp>
        <p:nvSpPr>
          <p:cNvPr id="8" name="TextBox 7"/>
          <p:cNvSpPr txBox="1"/>
          <p:nvPr/>
        </p:nvSpPr>
        <p:spPr>
          <a:xfrm>
            <a:off x="228600" y="2743200"/>
            <a:ext cx="3048000" cy="4201150"/>
          </a:xfrm>
          <a:prstGeom prst="rect">
            <a:avLst/>
          </a:prstGeom>
          <a:noFill/>
        </p:spPr>
        <p:txBody>
          <a:bodyPr wrap="square" rtlCol="0">
            <a:spAutoFit/>
          </a:bodyPr>
          <a:lstStyle/>
          <a:p>
            <a:pPr lvl="0">
              <a:spcBef>
                <a:spcPct val="50000"/>
              </a:spcBef>
              <a:buFont typeface="Arial" pitchFamily="34" charset="0"/>
              <a:buChar char="•"/>
            </a:pPr>
            <a:r>
              <a:rPr lang="en-US" sz="2000" dirty="0" smtClean="0">
                <a:solidFill>
                  <a:prstClr val="white"/>
                </a:solidFill>
                <a:latin typeface="Berlin Sans FB" pitchFamily="34" charset="0"/>
              </a:rPr>
              <a:t> </a:t>
            </a:r>
            <a:r>
              <a:rPr lang="en-US" sz="2200" dirty="0" smtClean="0">
                <a:solidFill>
                  <a:prstClr val="white"/>
                </a:solidFill>
                <a:latin typeface="Berlin Sans FB" pitchFamily="34" charset="0"/>
              </a:rPr>
              <a:t>Caves, formed in rock, that contain ice all year round are also referred to as ice caves. They are also called frozen caves. </a:t>
            </a:r>
          </a:p>
          <a:p>
            <a:pPr lvl="0">
              <a:spcBef>
                <a:spcPct val="50000"/>
              </a:spcBef>
              <a:buFont typeface="Arial" pitchFamily="34" charset="0"/>
              <a:buChar char="•"/>
            </a:pPr>
            <a:r>
              <a:rPr lang="en-US" sz="2200" dirty="0" smtClean="0">
                <a:solidFill>
                  <a:prstClr val="white"/>
                </a:solidFill>
                <a:latin typeface="Berlin Sans FB" pitchFamily="34" charset="0"/>
              </a:rPr>
              <a:t> These caves may contain very large crystals of ice that form on the floors, walls, and ceilings of the cave.</a:t>
            </a:r>
          </a:p>
          <a:p>
            <a:pPr lvl="0"/>
            <a:endParaRPr lang="en-US" dirty="0" smtClean="0">
              <a:solidFill>
                <a:prstClr val="white"/>
              </a:solidFill>
            </a:endParaRPr>
          </a:p>
          <a:p>
            <a:endParaRPr lang="en-US" dirty="0"/>
          </a:p>
        </p:txBody>
      </p:sp>
      <p:sp>
        <p:nvSpPr>
          <p:cNvPr id="4" name="TextBox 3"/>
          <p:cNvSpPr txBox="1"/>
          <p:nvPr/>
        </p:nvSpPr>
        <p:spPr>
          <a:xfrm>
            <a:off x="7749696" y="6261556"/>
            <a:ext cx="1165704" cy="215444"/>
          </a:xfrm>
          <a:prstGeom prst="rect">
            <a:avLst/>
          </a:prstGeom>
          <a:noFill/>
        </p:spPr>
        <p:txBody>
          <a:bodyPr wrap="none" rtlCol="0">
            <a:spAutoFit/>
          </a:bodyPr>
          <a:lstStyle/>
          <a:p>
            <a:r>
              <a:rPr lang="en-US" sz="800" dirty="0" smtClean="0"/>
              <a:t>NPS Photo by Dale Pate</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6172198" cy="707886"/>
          </a:xfrm>
          <a:prstGeom prst="rect">
            <a:avLst/>
          </a:prstGeom>
          <a:noFill/>
        </p:spPr>
        <p:txBody>
          <a:bodyPr wrap="square" rtlCol="0">
            <a:spAutoFit/>
          </a:bodyPr>
          <a:lstStyle/>
          <a:p>
            <a:r>
              <a:rPr lang="en-US" sz="4000" dirty="0" smtClean="0">
                <a:solidFill>
                  <a:schemeClr val="bg1"/>
                </a:solidFill>
                <a:latin typeface="Berlin Sans FB" pitchFamily="34" charset="0"/>
              </a:rPr>
              <a:t>Volcanic or Lava Caves</a:t>
            </a:r>
          </a:p>
        </p:txBody>
      </p:sp>
      <p:sp>
        <p:nvSpPr>
          <p:cNvPr id="3" name="TextBox 2"/>
          <p:cNvSpPr txBox="1"/>
          <p:nvPr/>
        </p:nvSpPr>
        <p:spPr>
          <a:xfrm>
            <a:off x="5105399" y="2133600"/>
            <a:ext cx="3657599" cy="4431983"/>
          </a:xfrm>
          <a:prstGeom prst="rect">
            <a:avLst/>
          </a:prstGeom>
          <a:noFill/>
        </p:spPr>
        <p:txBody>
          <a:bodyPr wrap="square" rtlCol="0">
            <a:spAutoFit/>
          </a:bodyPr>
          <a:lstStyle/>
          <a:p>
            <a:r>
              <a:rPr lang="en-US" sz="2200" dirty="0" smtClean="0">
                <a:latin typeface="Berlin Sans FB" pitchFamily="34" charset="0"/>
              </a:rPr>
              <a:t>When fluid, molten lava flows out of the ground, it works its way downhill. Soon the surface of this lava stream cools and hardens into a crust. Although the outer crust is hard, the lava inside is still molten, and continues to flow downhill. Once the molten lava has passed through, a lava tube, or cave, is all that remains.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0"/>
            <a:ext cx="4531414" cy="3888166"/>
          </a:xfrm>
          <a:prstGeom prst="rect">
            <a:avLst/>
          </a:prstGeom>
          <a:ln w="25400">
            <a:solidFill>
              <a:schemeClr val="tx1"/>
            </a:solidFill>
          </a:ln>
        </p:spPr>
      </p:pic>
      <p:sp>
        <p:nvSpPr>
          <p:cNvPr id="6" name="TextBox 5"/>
          <p:cNvSpPr txBox="1"/>
          <p:nvPr/>
        </p:nvSpPr>
        <p:spPr>
          <a:xfrm>
            <a:off x="381000" y="6237952"/>
            <a:ext cx="1371600" cy="215444"/>
          </a:xfrm>
          <a:prstGeom prst="rect">
            <a:avLst/>
          </a:prstGeom>
          <a:noFill/>
        </p:spPr>
        <p:txBody>
          <a:bodyPr wrap="square" rtlCol="0">
            <a:spAutoFit/>
          </a:bodyPr>
          <a:lstStyle/>
          <a:p>
            <a:r>
              <a:rPr lang="en-US" sz="800" dirty="0" smtClean="0"/>
              <a:t>NPS Photo by Dale Pate</a:t>
            </a:r>
            <a:endParaRPr lang="en-US" sz="800" dirty="0"/>
          </a:p>
        </p:txBody>
      </p:sp>
      <p:sp>
        <p:nvSpPr>
          <p:cNvPr id="7" name="TextBox 6"/>
          <p:cNvSpPr txBox="1"/>
          <p:nvPr/>
        </p:nvSpPr>
        <p:spPr>
          <a:xfrm>
            <a:off x="517524" y="905523"/>
            <a:ext cx="8789779" cy="1107996"/>
          </a:xfrm>
          <a:prstGeom prst="rect">
            <a:avLst/>
          </a:prstGeom>
          <a:noFill/>
        </p:spPr>
        <p:txBody>
          <a:bodyPr wrap="square" rtlCol="0">
            <a:spAutoFit/>
          </a:bodyPr>
          <a:lstStyle/>
          <a:p>
            <a:r>
              <a:rPr lang="en-US" sz="2400" dirty="0">
                <a:latin typeface="Berlin Sans FB" pitchFamily="34" charset="0"/>
              </a:rPr>
              <a:t>There are numerous types of caves formed in lava. The most significant tends to be </a:t>
            </a:r>
            <a:r>
              <a:rPr lang="en-US" sz="2400" dirty="0">
                <a:solidFill>
                  <a:schemeClr val="bg1"/>
                </a:solidFill>
                <a:latin typeface="Berlin Sans FB" pitchFamily="34" charset="0"/>
              </a:rPr>
              <a:t>lava tube caves</a:t>
            </a:r>
            <a:r>
              <a:rPr lang="en-US" sz="2400" dirty="0">
                <a:latin typeface="Berlin Sans FB" pitchFamily="34" charset="0"/>
              </a:rPr>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2400"/>
            <a:ext cx="5791200" cy="707886"/>
          </a:xfrm>
          <a:prstGeom prst="rect">
            <a:avLst/>
          </a:prstGeom>
          <a:noFill/>
        </p:spPr>
        <p:txBody>
          <a:bodyPr wrap="square" rtlCol="0">
            <a:spAutoFit/>
          </a:bodyPr>
          <a:lstStyle/>
          <a:p>
            <a:r>
              <a:rPr lang="en-US" sz="4000" dirty="0" smtClean="0">
                <a:solidFill>
                  <a:schemeClr val="bg1"/>
                </a:solidFill>
                <a:latin typeface="Berlin Sans FB" pitchFamily="34" charset="0"/>
              </a:rPr>
              <a:t>Lava Tube Development</a:t>
            </a:r>
            <a:endParaRPr lang="en-US" sz="4000" dirty="0">
              <a:latin typeface="Berlin Sans FB" pitchFamily="34" charset="0"/>
            </a:endParaRPr>
          </a:p>
        </p:txBody>
      </p:sp>
      <p:pic>
        <p:nvPicPr>
          <p:cNvPr id="3" name="Picture 5" descr="fireR1"/>
          <p:cNvPicPr>
            <a:picLocks noChangeAspect="1" noChangeArrowheads="1"/>
          </p:cNvPicPr>
          <p:nvPr/>
        </p:nvPicPr>
        <p:blipFill>
          <a:blip r:embed="rId2" cstate="print"/>
          <a:srcRect/>
          <a:stretch>
            <a:fillRect/>
          </a:stretch>
        </p:blipFill>
        <p:spPr bwMode="auto">
          <a:xfrm>
            <a:off x="228600" y="914400"/>
            <a:ext cx="2174875" cy="2438400"/>
          </a:xfrm>
          <a:prstGeom prst="rect">
            <a:avLst/>
          </a:prstGeom>
          <a:noFill/>
          <a:ln w="9525">
            <a:noFill/>
            <a:miter lim="800000"/>
            <a:headEnd/>
            <a:tailEnd/>
          </a:ln>
        </p:spPr>
      </p:pic>
      <p:pic>
        <p:nvPicPr>
          <p:cNvPr id="4" name="Picture 4" descr="fireR3"/>
          <p:cNvPicPr>
            <a:picLocks noChangeAspect="1" noChangeArrowheads="1"/>
          </p:cNvPicPr>
          <p:nvPr/>
        </p:nvPicPr>
        <p:blipFill>
          <a:blip r:embed="rId3" cstate="print"/>
          <a:srcRect/>
          <a:stretch>
            <a:fillRect/>
          </a:stretch>
        </p:blipFill>
        <p:spPr bwMode="auto">
          <a:xfrm>
            <a:off x="4343400" y="914400"/>
            <a:ext cx="2184400" cy="2438400"/>
          </a:xfrm>
          <a:prstGeom prst="rect">
            <a:avLst/>
          </a:prstGeom>
          <a:noFill/>
          <a:ln>
            <a:miter lim="800000"/>
            <a:headEnd/>
            <a:tailEnd/>
          </a:ln>
        </p:spPr>
      </p:pic>
      <p:pic>
        <p:nvPicPr>
          <p:cNvPr id="5" name="Picture 3" descr="fireR2"/>
          <p:cNvPicPr>
            <a:picLocks noChangeAspect="1" noChangeArrowheads="1"/>
          </p:cNvPicPr>
          <p:nvPr/>
        </p:nvPicPr>
        <p:blipFill>
          <a:blip r:embed="rId4" cstate="print"/>
          <a:srcRect/>
          <a:stretch>
            <a:fillRect/>
          </a:stretch>
        </p:blipFill>
        <p:spPr bwMode="auto">
          <a:xfrm>
            <a:off x="228600" y="3657599"/>
            <a:ext cx="2190752" cy="2514601"/>
          </a:xfrm>
          <a:prstGeom prst="rect">
            <a:avLst/>
          </a:prstGeom>
          <a:noFill/>
          <a:ln>
            <a:miter lim="800000"/>
            <a:headEnd/>
            <a:tailEnd/>
          </a:ln>
        </p:spPr>
      </p:pic>
      <p:pic>
        <p:nvPicPr>
          <p:cNvPr id="6" name="Picture 9" descr="fireR4"/>
          <p:cNvPicPr>
            <a:picLocks noChangeAspect="1" noChangeArrowheads="1"/>
          </p:cNvPicPr>
          <p:nvPr/>
        </p:nvPicPr>
        <p:blipFill>
          <a:blip r:embed="rId5" cstate="print"/>
          <a:srcRect/>
          <a:stretch>
            <a:fillRect/>
          </a:stretch>
        </p:blipFill>
        <p:spPr bwMode="auto">
          <a:xfrm>
            <a:off x="4343400" y="3581400"/>
            <a:ext cx="2200275" cy="2819400"/>
          </a:xfrm>
          <a:prstGeom prst="rect">
            <a:avLst/>
          </a:prstGeom>
          <a:noFill/>
          <a:ln>
            <a:miter lim="800000"/>
            <a:headEnd/>
            <a:tailEnd/>
          </a:ln>
        </p:spPr>
      </p:pic>
      <p:sp>
        <p:nvSpPr>
          <p:cNvPr id="7" name="TextBox 6"/>
          <p:cNvSpPr txBox="1"/>
          <p:nvPr/>
        </p:nvSpPr>
        <p:spPr>
          <a:xfrm>
            <a:off x="2514600" y="838200"/>
            <a:ext cx="1600200" cy="2031325"/>
          </a:xfrm>
          <a:prstGeom prst="rect">
            <a:avLst/>
          </a:prstGeom>
          <a:noFill/>
        </p:spPr>
        <p:txBody>
          <a:bodyPr wrap="square" rtlCol="0">
            <a:spAutoFit/>
          </a:bodyPr>
          <a:lstStyle/>
          <a:p>
            <a:r>
              <a:rPr lang="en-US" dirty="0" smtClean="0">
                <a:latin typeface="Berlin Sans FB" pitchFamily="34" charset="0"/>
              </a:rPr>
              <a:t>Step 1--Lava erupting from volcanoes flows like a river down the flanks of the volcano.</a:t>
            </a:r>
          </a:p>
        </p:txBody>
      </p:sp>
      <p:sp>
        <p:nvSpPr>
          <p:cNvPr id="8" name="TextBox 7"/>
          <p:cNvSpPr txBox="1"/>
          <p:nvPr/>
        </p:nvSpPr>
        <p:spPr>
          <a:xfrm>
            <a:off x="6705600" y="838200"/>
            <a:ext cx="2057400" cy="2308324"/>
          </a:xfrm>
          <a:prstGeom prst="rect">
            <a:avLst/>
          </a:prstGeom>
          <a:noFill/>
        </p:spPr>
        <p:txBody>
          <a:bodyPr wrap="square" rtlCol="0">
            <a:spAutoFit/>
          </a:bodyPr>
          <a:lstStyle/>
          <a:p>
            <a:r>
              <a:rPr lang="en-US" dirty="0" smtClean="0">
                <a:latin typeface="Berlin Sans FB" pitchFamily="34" charset="0"/>
              </a:rPr>
              <a:t>Step 2--Lava spilling or splattering over the banks of the lava river forms natural levees, further channeling the flow.</a:t>
            </a:r>
          </a:p>
        </p:txBody>
      </p:sp>
      <p:sp>
        <p:nvSpPr>
          <p:cNvPr id="9" name="TextBox 8"/>
          <p:cNvSpPr txBox="1"/>
          <p:nvPr/>
        </p:nvSpPr>
        <p:spPr>
          <a:xfrm>
            <a:off x="2514600" y="3581400"/>
            <a:ext cx="1600200" cy="2585323"/>
          </a:xfrm>
          <a:prstGeom prst="rect">
            <a:avLst/>
          </a:prstGeom>
          <a:noFill/>
        </p:spPr>
        <p:txBody>
          <a:bodyPr wrap="square" rtlCol="0">
            <a:spAutoFit/>
          </a:bodyPr>
          <a:lstStyle/>
          <a:p>
            <a:r>
              <a:rPr lang="en-US" dirty="0" smtClean="0">
                <a:latin typeface="Berlin Sans FB" pitchFamily="34" charset="0"/>
              </a:rPr>
              <a:t>Step 3--If the lava meets a downstream blockage, the lava slows, the surface cools and forms a solid crust.</a:t>
            </a:r>
          </a:p>
          <a:p>
            <a:endParaRPr lang="en-US" dirty="0"/>
          </a:p>
        </p:txBody>
      </p:sp>
      <p:sp>
        <p:nvSpPr>
          <p:cNvPr id="10" name="TextBox 9"/>
          <p:cNvSpPr txBox="1"/>
          <p:nvPr/>
        </p:nvSpPr>
        <p:spPr>
          <a:xfrm>
            <a:off x="6705600" y="3441680"/>
            <a:ext cx="2209800" cy="3416320"/>
          </a:xfrm>
          <a:prstGeom prst="rect">
            <a:avLst/>
          </a:prstGeom>
          <a:noFill/>
        </p:spPr>
        <p:txBody>
          <a:bodyPr wrap="square" rtlCol="0">
            <a:spAutoFit/>
          </a:bodyPr>
          <a:lstStyle/>
          <a:p>
            <a:r>
              <a:rPr lang="en-US" dirty="0" smtClean="0">
                <a:latin typeface="Berlin Sans FB" pitchFamily="34" charset="0"/>
              </a:rPr>
              <a:t>Step 4--If the lava breaks through the downstream </a:t>
            </a:r>
          </a:p>
          <a:p>
            <a:r>
              <a:rPr lang="en-US" dirty="0" smtClean="0">
                <a:latin typeface="Berlin Sans FB" pitchFamily="34" charset="0"/>
              </a:rPr>
              <a:t>blockage, the lava will flow again. When the eruption </a:t>
            </a:r>
          </a:p>
          <a:p>
            <a:r>
              <a:rPr lang="en-US" dirty="0" smtClean="0">
                <a:latin typeface="Berlin Sans FB" pitchFamily="34" charset="0"/>
              </a:rPr>
              <a:t>slows, or if the flow is diverted elsewhere, the tube drains and a lava-tube cave is born.</a:t>
            </a:r>
          </a:p>
          <a:p>
            <a:endParaRPr lang="en-US" dirty="0"/>
          </a:p>
        </p:txBody>
      </p:sp>
      <p:sp>
        <p:nvSpPr>
          <p:cNvPr id="11" name="TextBox 10"/>
          <p:cNvSpPr txBox="1"/>
          <p:nvPr/>
        </p:nvSpPr>
        <p:spPr>
          <a:xfrm>
            <a:off x="304800" y="6477000"/>
            <a:ext cx="3581400" cy="338554"/>
          </a:xfrm>
          <a:prstGeom prst="rect">
            <a:avLst/>
          </a:prstGeom>
          <a:noFill/>
        </p:spPr>
        <p:txBody>
          <a:bodyPr wrap="square" rtlCol="0">
            <a:spAutoFit/>
          </a:bodyPr>
          <a:lstStyle/>
          <a:p>
            <a:r>
              <a:rPr lang="en-US" sz="1600" dirty="0" smtClean="0">
                <a:latin typeface="Berlin Sans FB" pitchFamily="34" charset="0"/>
              </a:rPr>
              <a:t>(“California Underground” website)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normAutofit fontScale="90000"/>
          </a:bodyPr>
          <a:lstStyle/>
          <a:p>
            <a:r>
              <a:rPr lang="en-US" dirty="0" smtClean="0">
                <a:solidFill>
                  <a:schemeClr val="bg1"/>
                </a:solidFill>
                <a:latin typeface="Berlin Sans FB" pitchFamily="34" charset="0"/>
              </a:rPr>
              <a:t>Shelter or Sandstone Caves</a:t>
            </a:r>
            <a:r>
              <a:rPr lang="en-US" dirty="0">
                <a:latin typeface="Berlin Sans FB" pitchFamily="34" charset="0"/>
              </a:rPr>
              <a:t/>
            </a:r>
            <a:br>
              <a:rPr lang="en-US" dirty="0">
                <a:latin typeface="Berlin Sans FB" pitchFamily="34" charset="0"/>
              </a:rPr>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208" y="1905000"/>
            <a:ext cx="5801751" cy="3733800"/>
          </a:xfrm>
          <a:prstGeom prst="rect">
            <a:avLst/>
          </a:prstGeom>
          <a:ln w="25400">
            <a:solidFill>
              <a:schemeClr val="tx1"/>
            </a:solidFill>
          </a:ln>
        </p:spPr>
      </p:pic>
      <p:sp>
        <p:nvSpPr>
          <p:cNvPr id="4" name="TextBox 3"/>
          <p:cNvSpPr txBox="1"/>
          <p:nvPr/>
        </p:nvSpPr>
        <p:spPr>
          <a:xfrm>
            <a:off x="381000" y="2002185"/>
            <a:ext cx="2641208" cy="3539430"/>
          </a:xfrm>
          <a:prstGeom prst="rect">
            <a:avLst/>
          </a:prstGeom>
          <a:noFill/>
        </p:spPr>
        <p:txBody>
          <a:bodyPr wrap="square" rtlCol="0">
            <a:spAutoFit/>
          </a:bodyPr>
          <a:lstStyle/>
          <a:p>
            <a:r>
              <a:rPr lang="en-US" sz="2800" dirty="0" smtClean="0">
                <a:latin typeface="Berlin Sans FB" pitchFamily="34" charset="0"/>
              </a:rPr>
              <a:t>These types of caves are abundant in desert areas and were commonly used by native peoples </a:t>
            </a:r>
            <a:r>
              <a:rPr lang="en-US" sz="2800" dirty="0">
                <a:latin typeface="Berlin Sans FB" pitchFamily="34" charset="0"/>
              </a:rPr>
              <a:t/>
            </a:r>
            <a:br>
              <a:rPr lang="en-US" sz="2800" dirty="0">
                <a:latin typeface="Berlin Sans FB" pitchFamily="34" charset="0"/>
              </a:rPr>
            </a:br>
            <a:endParaRPr lang="en-US" sz="2800" dirty="0"/>
          </a:p>
        </p:txBody>
      </p:sp>
      <p:sp>
        <p:nvSpPr>
          <p:cNvPr id="5" name="TextBox 4"/>
          <p:cNvSpPr txBox="1"/>
          <p:nvPr/>
        </p:nvSpPr>
        <p:spPr>
          <a:xfrm>
            <a:off x="7234561" y="5641508"/>
            <a:ext cx="1371600" cy="215444"/>
          </a:xfrm>
          <a:prstGeom prst="rect">
            <a:avLst/>
          </a:prstGeom>
          <a:noFill/>
        </p:spPr>
        <p:txBody>
          <a:bodyPr wrap="square" rtlCol="0">
            <a:spAutoFit/>
          </a:bodyPr>
          <a:lstStyle/>
          <a:p>
            <a:r>
              <a:rPr lang="en-US" sz="800" dirty="0" smtClean="0"/>
              <a:t>NPS Photo by Marc Steuben</a:t>
            </a:r>
            <a:endParaRPr lang="en-US" sz="800" dirty="0"/>
          </a:p>
        </p:txBody>
      </p:sp>
    </p:spTree>
    <p:extLst>
      <p:ext uri="{BB962C8B-B14F-4D97-AF65-F5344CB8AC3E}">
        <p14:creationId xmlns:p14="http://schemas.microsoft.com/office/powerpoint/2010/main" val="36501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5943600" cy="707886"/>
          </a:xfrm>
          <a:prstGeom prst="rect">
            <a:avLst/>
          </a:prstGeom>
          <a:noFill/>
        </p:spPr>
        <p:txBody>
          <a:bodyPr wrap="square" rtlCol="0">
            <a:spAutoFit/>
          </a:bodyPr>
          <a:lstStyle/>
          <a:p>
            <a:r>
              <a:rPr lang="en-US" sz="4000" dirty="0" smtClean="0">
                <a:solidFill>
                  <a:schemeClr val="bg1"/>
                </a:solidFill>
                <a:latin typeface="Berlin Sans FB" pitchFamily="34" charset="0"/>
              </a:rPr>
              <a:t>Shelter or Sandstone Caves </a:t>
            </a:r>
          </a:p>
        </p:txBody>
      </p:sp>
      <p:pic>
        <p:nvPicPr>
          <p:cNvPr id="3" name="Picture 3" descr="windR1"/>
          <p:cNvPicPr>
            <a:picLocks noChangeAspect="1" noChangeArrowheads="1"/>
          </p:cNvPicPr>
          <p:nvPr/>
        </p:nvPicPr>
        <p:blipFill>
          <a:blip r:embed="rId2" cstate="print"/>
          <a:srcRect/>
          <a:stretch>
            <a:fillRect/>
          </a:stretch>
        </p:blipFill>
        <p:spPr bwMode="auto">
          <a:xfrm>
            <a:off x="685800" y="3733800"/>
            <a:ext cx="2819400" cy="2819400"/>
          </a:xfrm>
          <a:prstGeom prst="rect">
            <a:avLst/>
          </a:prstGeom>
          <a:noFill/>
          <a:ln>
            <a:miter lim="800000"/>
            <a:headEnd/>
            <a:tailEnd/>
          </a:ln>
        </p:spPr>
      </p:pic>
      <p:pic>
        <p:nvPicPr>
          <p:cNvPr id="4" name="Picture 6" descr="windR2"/>
          <p:cNvPicPr>
            <a:picLocks noChangeAspect="1" noChangeArrowheads="1"/>
          </p:cNvPicPr>
          <p:nvPr/>
        </p:nvPicPr>
        <p:blipFill>
          <a:blip r:embed="rId3" cstate="print"/>
          <a:srcRect/>
          <a:stretch>
            <a:fillRect/>
          </a:stretch>
        </p:blipFill>
        <p:spPr bwMode="auto">
          <a:xfrm>
            <a:off x="5257800" y="3124200"/>
            <a:ext cx="2971800" cy="2971800"/>
          </a:xfrm>
          <a:prstGeom prst="rect">
            <a:avLst/>
          </a:prstGeom>
          <a:noFill/>
          <a:ln>
            <a:miter lim="800000"/>
            <a:headEnd/>
            <a:tailEnd/>
          </a:ln>
        </p:spPr>
      </p:pic>
      <p:sp>
        <p:nvSpPr>
          <p:cNvPr id="5" name="TextBox 4"/>
          <p:cNvSpPr txBox="1"/>
          <p:nvPr/>
        </p:nvSpPr>
        <p:spPr>
          <a:xfrm>
            <a:off x="533400" y="1066800"/>
            <a:ext cx="4191000" cy="2308324"/>
          </a:xfrm>
          <a:prstGeom prst="rect">
            <a:avLst/>
          </a:prstGeom>
          <a:noFill/>
        </p:spPr>
        <p:txBody>
          <a:bodyPr wrap="square" rtlCol="0">
            <a:spAutoFit/>
          </a:bodyPr>
          <a:lstStyle/>
          <a:p>
            <a:r>
              <a:rPr lang="en-US" sz="2400" dirty="0" smtClean="0">
                <a:latin typeface="Berlin Sans FB" pitchFamily="34" charset="0"/>
              </a:rPr>
              <a:t>Step 1--Moisture persists on the shady side of a sandstone rock. Here it dissolves away the substances that glue together the rock's component sand grains</a:t>
            </a:r>
            <a:r>
              <a:rPr lang="en-US" dirty="0" smtClean="0">
                <a:latin typeface="Berlin Sans FB" pitchFamily="34" charset="0"/>
              </a:rPr>
              <a:t>. </a:t>
            </a:r>
          </a:p>
        </p:txBody>
      </p:sp>
      <p:sp>
        <p:nvSpPr>
          <p:cNvPr id="6" name="TextBox 5"/>
          <p:cNvSpPr txBox="1"/>
          <p:nvPr/>
        </p:nvSpPr>
        <p:spPr>
          <a:xfrm>
            <a:off x="5257800" y="1143000"/>
            <a:ext cx="3200400" cy="1569660"/>
          </a:xfrm>
          <a:prstGeom prst="rect">
            <a:avLst/>
          </a:prstGeom>
          <a:noFill/>
        </p:spPr>
        <p:txBody>
          <a:bodyPr wrap="square" rtlCol="0">
            <a:spAutoFit/>
          </a:bodyPr>
          <a:lstStyle/>
          <a:p>
            <a:r>
              <a:rPr lang="en-US" sz="2400" dirty="0" smtClean="0">
                <a:latin typeface="Berlin Sans FB" pitchFamily="34" charset="0"/>
              </a:rPr>
              <a:t>Step 2-- Loosened sand grains have blown away, leaving a shallow cave.</a:t>
            </a:r>
          </a:p>
        </p:txBody>
      </p:sp>
      <p:sp>
        <p:nvSpPr>
          <p:cNvPr id="7" name="TextBox 6"/>
          <p:cNvSpPr txBox="1"/>
          <p:nvPr/>
        </p:nvSpPr>
        <p:spPr>
          <a:xfrm>
            <a:off x="5715000" y="6400800"/>
            <a:ext cx="3200400" cy="338554"/>
          </a:xfrm>
          <a:prstGeom prst="rect">
            <a:avLst/>
          </a:prstGeom>
          <a:noFill/>
        </p:spPr>
        <p:txBody>
          <a:bodyPr wrap="square" rtlCol="0">
            <a:spAutoFit/>
          </a:bodyPr>
          <a:lstStyle/>
          <a:p>
            <a:r>
              <a:rPr lang="en-US" sz="1600" dirty="0" smtClean="0">
                <a:latin typeface="Berlin Sans FB" pitchFamily="34" charset="0"/>
              </a:rPr>
              <a:t>(“California Underground” website)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_DSC0240a.jpg"/>
          <p:cNvPicPr>
            <a:picLocks noChangeAspect="1"/>
          </p:cNvPicPr>
          <p:nvPr/>
        </p:nvPicPr>
        <p:blipFill>
          <a:blip r:embed="rId2" cstate="print"/>
          <a:stretch>
            <a:fillRect/>
          </a:stretch>
        </p:blipFill>
        <p:spPr>
          <a:xfrm>
            <a:off x="0" y="1"/>
            <a:ext cx="9144000" cy="6858000"/>
          </a:xfrm>
          <a:prstGeom prst="rect">
            <a:avLst/>
          </a:prstGeom>
        </p:spPr>
      </p:pic>
      <p:sp>
        <p:nvSpPr>
          <p:cNvPr id="2" name="TextBox 1"/>
          <p:cNvSpPr txBox="1"/>
          <p:nvPr/>
        </p:nvSpPr>
        <p:spPr>
          <a:xfrm>
            <a:off x="2667000" y="76200"/>
            <a:ext cx="4648200" cy="707886"/>
          </a:xfrm>
          <a:prstGeom prst="rect">
            <a:avLst/>
          </a:prstGeom>
          <a:noFill/>
        </p:spPr>
        <p:txBody>
          <a:bodyPr wrap="square" rtlCol="0">
            <a:spAutoFit/>
          </a:bodyPr>
          <a:lstStyle/>
          <a:p>
            <a:r>
              <a:rPr lang="en-US" sz="4000" dirty="0" smtClean="0">
                <a:latin typeface="Berlin Sans FB" pitchFamily="34" charset="0"/>
              </a:rPr>
              <a:t>Sea or Littoral Caves</a:t>
            </a:r>
          </a:p>
        </p:txBody>
      </p:sp>
      <p:sp>
        <p:nvSpPr>
          <p:cNvPr id="3" name="TextBox 2"/>
          <p:cNvSpPr txBox="1"/>
          <p:nvPr/>
        </p:nvSpPr>
        <p:spPr>
          <a:xfrm>
            <a:off x="228600" y="4876800"/>
            <a:ext cx="4419600" cy="1754326"/>
          </a:xfrm>
          <a:prstGeom prst="rect">
            <a:avLst/>
          </a:prstGeom>
          <a:noFill/>
        </p:spPr>
        <p:txBody>
          <a:bodyPr wrap="square" rtlCol="0">
            <a:spAutoFit/>
          </a:bodyPr>
          <a:lstStyle/>
          <a:p>
            <a:r>
              <a:rPr lang="en-US" dirty="0" smtClean="0">
                <a:latin typeface="Berlin Sans FB" pitchFamily="34" charset="0"/>
              </a:rPr>
              <a:t>Sea caves are formed by the action of waves pounding against rocks that line the shores of oceans and larger lakes. Sea caves are evidence of the enormous power of waves. Sea caves may be further modified and enlarged by wave-carried sand and gravel. </a:t>
            </a:r>
          </a:p>
        </p:txBody>
      </p:sp>
      <p:sp>
        <p:nvSpPr>
          <p:cNvPr id="4" name="TextBox 3"/>
          <p:cNvSpPr txBox="1"/>
          <p:nvPr/>
        </p:nvSpPr>
        <p:spPr>
          <a:xfrm>
            <a:off x="8077200" y="6631126"/>
            <a:ext cx="978153" cy="215444"/>
          </a:xfrm>
          <a:prstGeom prst="rect">
            <a:avLst/>
          </a:prstGeom>
          <a:noFill/>
        </p:spPr>
        <p:txBody>
          <a:bodyPr wrap="none" rtlCol="0">
            <a:spAutoFit/>
          </a:bodyPr>
          <a:lstStyle/>
          <a:p>
            <a:r>
              <a:rPr lang="en-US" sz="800" dirty="0" smtClean="0"/>
              <a:t>Photo by Dale Pate</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
            <a:ext cx="5715000" cy="707886"/>
          </a:xfrm>
          <a:prstGeom prst="rect">
            <a:avLst/>
          </a:prstGeom>
          <a:noFill/>
        </p:spPr>
        <p:txBody>
          <a:bodyPr wrap="square" rtlCol="0">
            <a:spAutoFit/>
          </a:bodyPr>
          <a:lstStyle/>
          <a:p>
            <a:r>
              <a:rPr lang="en-US" sz="4000" dirty="0" smtClean="0">
                <a:solidFill>
                  <a:schemeClr val="bg1"/>
                </a:solidFill>
                <a:latin typeface="Berlin Sans FB" pitchFamily="34" charset="0"/>
              </a:rPr>
              <a:t>Sea Cave Development-1</a:t>
            </a:r>
          </a:p>
        </p:txBody>
      </p:sp>
      <p:pic>
        <p:nvPicPr>
          <p:cNvPr id="3" name="Picture 4" descr="surfR1"/>
          <p:cNvPicPr>
            <a:picLocks noChangeAspect="1" noChangeArrowheads="1"/>
          </p:cNvPicPr>
          <p:nvPr/>
        </p:nvPicPr>
        <p:blipFill>
          <a:blip r:embed="rId2" cstate="print"/>
          <a:srcRect/>
          <a:stretch>
            <a:fillRect/>
          </a:stretch>
        </p:blipFill>
        <p:spPr bwMode="auto">
          <a:xfrm>
            <a:off x="228600" y="914400"/>
            <a:ext cx="2895600" cy="2895600"/>
          </a:xfrm>
          <a:prstGeom prst="rect">
            <a:avLst/>
          </a:prstGeom>
          <a:noFill/>
          <a:ln w="9525">
            <a:noFill/>
            <a:miter lim="800000"/>
            <a:headEnd/>
            <a:tailEnd/>
          </a:ln>
        </p:spPr>
      </p:pic>
      <p:pic>
        <p:nvPicPr>
          <p:cNvPr id="5" name="Picture 4" descr="Untitled-1.jpg"/>
          <p:cNvPicPr>
            <a:picLocks noChangeAspect="1"/>
          </p:cNvPicPr>
          <p:nvPr/>
        </p:nvPicPr>
        <p:blipFill>
          <a:blip r:embed="rId3" cstate="print"/>
          <a:stretch>
            <a:fillRect/>
          </a:stretch>
        </p:blipFill>
        <p:spPr>
          <a:xfrm>
            <a:off x="6248400" y="3655396"/>
            <a:ext cx="2527300" cy="2537743"/>
          </a:xfrm>
          <a:prstGeom prst="rect">
            <a:avLst/>
          </a:prstGeom>
        </p:spPr>
      </p:pic>
      <p:sp>
        <p:nvSpPr>
          <p:cNvPr id="6" name="TextBox 5"/>
          <p:cNvSpPr txBox="1"/>
          <p:nvPr/>
        </p:nvSpPr>
        <p:spPr>
          <a:xfrm>
            <a:off x="3276600" y="1143000"/>
            <a:ext cx="3962400" cy="2246769"/>
          </a:xfrm>
          <a:prstGeom prst="rect">
            <a:avLst/>
          </a:prstGeom>
          <a:noFill/>
        </p:spPr>
        <p:txBody>
          <a:bodyPr wrap="square" rtlCol="0">
            <a:spAutoFit/>
          </a:bodyPr>
          <a:lstStyle/>
          <a:p>
            <a:r>
              <a:rPr lang="en-US" sz="2000" dirty="0" smtClean="0">
                <a:latin typeface="Berlin Sans FB" pitchFamily="34" charset="0"/>
              </a:rPr>
              <a:t>Step 1--On rocky shorelines, the </a:t>
            </a:r>
          </a:p>
          <a:p>
            <a:r>
              <a:rPr lang="en-US" sz="2000" dirty="0" smtClean="0">
                <a:latin typeface="Berlin Sans FB" pitchFamily="34" charset="0"/>
              </a:rPr>
              <a:t>relentless surf erodes weak points </a:t>
            </a:r>
          </a:p>
          <a:p>
            <a:r>
              <a:rPr lang="en-US" sz="2000" dirty="0" smtClean="0">
                <a:latin typeface="Berlin Sans FB" pitchFamily="34" charset="0"/>
              </a:rPr>
              <a:t>in the cliffs forming sea caves. As </a:t>
            </a:r>
          </a:p>
          <a:p>
            <a:r>
              <a:rPr lang="en-US" sz="2000" dirty="0" smtClean="0">
                <a:latin typeface="Berlin Sans FB" pitchFamily="34" charset="0"/>
              </a:rPr>
              <a:t>the glaciers melted at the end of </a:t>
            </a:r>
          </a:p>
          <a:p>
            <a:r>
              <a:rPr lang="en-US" sz="2000" dirty="0" smtClean="0">
                <a:latin typeface="Berlin Sans FB" pitchFamily="34" charset="0"/>
              </a:rPr>
              <a:t>the ice age, the sea level rose. </a:t>
            </a:r>
          </a:p>
          <a:p>
            <a:r>
              <a:rPr lang="en-US" sz="2000" dirty="0" smtClean="0">
                <a:latin typeface="Berlin Sans FB" pitchFamily="34" charset="0"/>
              </a:rPr>
              <a:t>The eroding surf cut coastal </a:t>
            </a:r>
          </a:p>
          <a:p>
            <a:r>
              <a:rPr lang="en-US" sz="2000" dirty="0" smtClean="0">
                <a:latin typeface="Berlin Sans FB" pitchFamily="34" charset="0"/>
              </a:rPr>
              <a:t>bluffs as the ocean flooded inland. </a:t>
            </a:r>
          </a:p>
        </p:txBody>
      </p:sp>
      <p:sp>
        <p:nvSpPr>
          <p:cNvPr id="7" name="TextBox 6"/>
          <p:cNvSpPr txBox="1"/>
          <p:nvPr/>
        </p:nvSpPr>
        <p:spPr>
          <a:xfrm>
            <a:off x="2514600" y="4495800"/>
            <a:ext cx="3657600" cy="1323439"/>
          </a:xfrm>
          <a:prstGeom prst="rect">
            <a:avLst/>
          </a:prstGeom>
          <a:noFill/>
        </p:spPr>
        <p:txBody>
          <a:bodyPr wrap="square" rtlCol="0">
            <a:spAutoFit/>
          </a:bodyPr>
          <a:lstStyle/>
          <a:p>
            <a:r>
              <a:rPr lang="en-US" sz="2000" dirty="0" smtClean="0">
                <a:latin typeface="Berlin Sans FB" pitchFamily="34" charset="0"/>
              </a:rPr>
              <a:t>Step 2-- Some parts of the </a:t>
            </a:r>
          </a:p>
          <a:p>
            <a:r>
              <a:rPr lang="en-US" sz="2000" dirty="0" smtClean="0">
                <a:latin typeface="Berlin Sans FB" pitchFamily="34" charset="0"/>
              </a:rPr>
              <a:t>shoreline rock were softer </a:t>
            </a:r>
          </a:p>
          <a:p>
            <a:r>
              <a:rPr lang="en-US" sz="2000" dirty="0" smtClean="0">
                <a:latin typeface="Berlin Sans FB" pitchFamily="34" charset="0"/>
              </a:rPr>
              <a:t>than surrounding rock. There erosion proceeded faster.</a:t>
            </a:r>
          </a:p>
        </p:txBody>
      </p:sp>
      <p:sp>
        <p:nvSpPr>
          <p:cNvPr id="8" name="TextBox 7"/>
          <p:cNvSpPr txBox="1"/>
          <p:nvPr/>
        </p:nvSpPr>
        <p:spPr>
          <a:xfrm>
            <a:off x="304800" y="6400800"/>
            <a:ext cx="3276600" cy="338554"/>
          </a:xfrm>
          <a:prstGeom prst="rect">
            <a:avLst/>
          </a:prstGeom>
          <a:noFill/>
        </p:spPr>
        <p:txBody>
          <a:bodyPr wrap="square" rtlCol="0">
            <a:spAutoFit/>
          </a:bodyPr>
          <a:lstStyle/>
          <a:p>
            <a:r>
              <a:rPr lang="en-US" sz="1600" dirty="0" smtClean="0">
                <a:latin typeface="Berlin Sans FB" pitchFamily="34" charset="0"/>
              </a:rPr>
              <a:t>(“California Underground” website)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5715000" cy="707886"/>
          </a:xfrm>
          <a:prstGeom prst="rect">
            <a:avLst/>
          </a:prstGeom>
          <a:noFill/>
        </p:spPr>
        <p:txBody>
          <a:bodyPr wrap="square" rtlCol="0">
            <a:spAutoFit/>
          </a:bodyPr>
          <a:lstStyle/>
          <a:p>
            <a:r>
              <a:rPr lang="en-US" sz="4000" dirty="0" smtClean="0">
                <a:solidFill>
                  <a:schemeClr val="bg1"/>
                </a:solidFill>
                <a:latin typeface="Berlin Sans FB" pitchFamily="34" charset="0"/>
              </a:rPr>
              <a:t>Sea Cave Development-2</a:t>
            </a:r>
            <a:endParaRPr lang="en-US" sz="4000" dirty="0">
              <a:latin typeface="Berlin Sans FB" pitchFamily="34" charset="0"/>
            </a:endParaRPr>
          </a:p>
        </p:txBody>
      </p:sp>
      <p:pic>
        <p:nvPicPr>
          <p:cNvPr id="3" name="Picture 3" descr="surfR3"/>
          <p:cNvPicPr>
            <a:picLocks noChangeAspect="1" noChangeArrowheads="1"/>
          </p:cNvPicPr>
          <p:nvPr/>
        </p:nvPicPr>
        <p:blipFill>
          <a:blip r:embed="rId2" cstate="print"/>
          <a:srcRect/>
          <a:stretch>
            <a:fillRect/>
          </a:stretch>
        </p:blipFill>
        <p:spPr bwMode="auto">
          <a:xfrm>
            <a:off x="457200" y="1066800"/>
            <a:ext cx="3200400" cy="3200400"/>
          </a:xfrm>
          <a:prstGeom prst="rect">
            <a:avLst/>
          </a:prstGeom>
          <a:noFill/>
          <a:ln>
            <a:miter lim="800000"/>
            <a:headEnd/>
            <a:tailEnd/>
          </a:ln>
        </p:spPr>
      </p:pic>
      <p:pic>
        <p:nvPicPr>
          <p:cNvPr id="4" name="Picture 5" descr="surfR4"/>
          <p:cNvPicPr>
            <a:picLocks noChangeAspect="1" noChangeArrowheads="1"/>
          </p:cNvPicPr>
          <p:nvPr/>
        </p:nvPicPr>
        <p:blipFill>
          <a:blip r:embed="rId3" cstate="print"/>
          <a:srcRect/>
          <a:stretch>
            <a:fillRect/>
          </a:stretch>
        </p:blipFill>
        <p:spPr bwMode="auto">
          <a:xfrm>
            <a:off x="5562600" y="3352800"/>
            <a:ext cx="2895600" cy="2895600"/>
          </a:xfrm>
          <a:prstGeom prst="rect">
            <a:avLst/>
          </a:prstGeom>
          <a:noFill/>
          <a:ln>
            <a:miter lim="800000"/>
            <a:headEnd/>
            <a:tailEnd/>
          </a:ln>
        </p:spPr>
      </p:pic>
      <p:sp>
        <p:nvSpPr>
          <p:cNvPr id="5" name="TextBox 4"/>
          <p:cNvSpPr txBox="1"/>
          <p:nvPr/>
        </p:nvSpPr>
        <p:spPr>
          <a:xfrm>
            <a:off x="3886200" y="1219200"/>
            <a:ext cx="2286000" cy="1323439"/>
          </a:xfrm>
          <a:prstGeom prst="rect">
            <a:avLst/>
          </a:prstGeom>
          <a:noFill/>
        </p:spPr>
        <p:txBody>
          <a:bodyPr wrap="square" rtlCol="0">
            <a:spAutoFit/>
          </a:bodyPr>
          <a:lstStyle/>
          <a:p>
            <a:r>
              <a:rPr lang="en-US" sz="2000" dirty="0" smtClean="0">
                <a:latin typeface="Berlin Sans FB" pitchFamily="34" charset="0"/>
              </a:rPr>
              <a:t>Step 3-- A large cave has formed in the weak portion of the rock</a:t>
            </a:r>
            <a:endParaRPr lang="en-US" sz="2000" dirty="0">
              <a:latin typeface="Berlin Sans FB" pitchFamily="34" charset="0"/>
            </a:endParaRPr>
          </a:p>
        </p:txBody>
      </p:sp>
      <p:sp>
        <p:nvSpPr>
          <p:cNvPr id="6" name="TextBox 5"/>
          <p:cNvSpPr txBox="1"/>
          <p:nvPr/>
        </p:nvSpPr>
        <p:spPr>
          <a:xfrm>
            <a:off x="2743200" y="4572000"/>
            <a:ext cx="2667000" cy="1631216"/>
          </a:xfrm>
          <a:prstGeom prst="rect">
            <a:avLst/>
          </a:prstGeom>
          <a:noFill/>
        </p:spPr>
        <p:txBody>
          <a:bodyPr wrap="square" rtlCol="0">
            <a:spAutoFit/>
          </a:bodyPr>
          <a:lstStyle/>
          <a:p>
            <a:r>
              <a:rPr lang="en-US" sz="2000" dirty="0" smtClean="0">
                <a:latin typeface="Berlin Sans FB" pitchFamily="34" charset="0"/>
              </a:rPr>
              <a:t>Step 4--The bluff will continue to erode inland. Where the cave is today, will, in time, be carved away.</a:t>
            </a:r>
          </a:p>
        </p:txBody>
      </p:sp>
      <p:sp>
        <p:nvSpPr>
          <p:cNvPr id="7" name="TextBox 6"/>
          <p:cNvSpPr txBox="1"/>
          <p:nvPr/>
        </p:nvSpPr>
        <p:spPr>
          <a:xfrm>
            <a:off x="228600" y="6400800"/>
            <a:ext cx="4038600" cy="584775"/>
          </a:xfrm>
          <a:prstGeom prst="rect">
            <a:avLst/>
          </a:prstGeom>
          <a:noFill/>
        </p:spPr>
        <p:txBody>
          <a:bodyPr wrap="square" rtlCol="0">
            <a:spAutoFit/>
          </a:bodyPr>
          <a:lstStyle/>
          <a:p>
            <a:r>
              <a:rPr lang="en-US" sz="1600" dirty="0" smtClean="0">
                <a:latin typeface="Berlin Sans FB" pitchFamily="34" charset="0"/>
              </a:rPr>
              <a:t>(“California Underground” website)</a:t>
            </a:r>
          </a:p>
          <a:p>
            <a:endParaRPr lang="en-US" sz="1600" dirty="0">
              <a:latin typeface="Berlin Sans FB"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tation of talus4"/>
          <p:cNvPicPr>
            <a:picLocks noChangeAspect="1" noChangeArrowheads="1"/>
          </p:cNvPicPr>
          <p:nvPr/>
        </p:nvPicPr>
        <p:blipFill>
          <a:blip r:embed="rId2" cstate="print"/>
          <a:srcRect/>
          <a:stretch>
            <a:fillRect/>
          </a:stretch>
        </p:blipFill>
        <p:spPr bwMode="auto">
          <a:xfrm>
            <a:off x="1066800" y="2524125"/>
            <a:ext cx="6934200" cy="4333875"/>
          </a:xfrm>
          <a:prstGeom prst="rect">
            <a:avLst/>
          </a:prstGeom>
          <a:noFill/>
          <a:ln>
            <a:miter lim="800000"/>
            <a:headEnd/>
            <a:tailEnd/>
          </a:ln>
        </p:spPr>
      </p:pic>
      <p:sp>
        <p:nvSpPr>
          <p:cNvPr id="3" name="TextBox 2"/>
          <p:cNvSpPr txBox="1"/>
          <p:nvPr/>
        </p:nvSpPr>
        <p:spPr>
          <a:xfrm>
            <a:off x="381000" y="1066800"/>
            <a:ext cx="7772400" cy="1569660"/>
          </a:xfrm>
          <a:prstGeom prst="rect">
            <a:avLst/>
          </a:prstGeom>
          <a:noFill/>
        </p:spPr>
        <p:txBody>
          <a:bodyPr wrap="square" rtlCol="0">
            <a:spAutoFit/>
          </a:bodyPr>
          <a:lstStyle/>
          <a:p>
            <a:r>
              <a:rPr lang="en-US" sz="2400" dirty="0" smtClean="0">
                <a:latin typeface="Berlin Sans FB" pitchFamily="34" charset="0"/>
              </a:rPr>
              <a:t>Gravity can move large masses of rock that arch over spaces forming caves.  These can be landslides of rock slabs or rubble, or the slow creep of gradually sagging clay beds. </a:t>
            </a:r>
          </a:p>
          <a:p>
            <a:endParaRPr lang="en-US" sz="2400" dirty="0"/>
          </a:p>
        </p:txBody>
      </p:sp>
      <p:sp>
        <p:nvSpPr>
          <p:cNvPr id="4" name="TextBox 3"/>
          <p:cNvSpPr txBox="1"/>
          <p:nvPr/>
        </p:nvSpPr>
        <p:spPr>
          <a:xfrm>
            <a:off x="4267200" y="6400800"/>
            <a:ext cx="3657600" cy="338554"/>
          </a:xfrm>
          <a:prstGeom prst="rect">
            <a:avLst/>
          </a:prstGeom>
          <a:noFill/>
        </p:spPr>
        <p:txBody>
          <a:bodyPr wrap="square" rtlCol="0">
            <a:spAutoFit/>
          </a:bodyPr>
          <a:lstStyle/>
          <a:p>
            <a:r>
              <a:rPr lang="en-US" sz="1600" dirty="0" smtClean="0">
                <a:latin typeface="Berlin Sans FB" pitchFamily="34" charset="0"/>
              </a:rPr>
              <a:t>(text-“California Underground” website)</a:t>
            </a:r>
          </a:p>
        </p:txBody>
      </p:sp>
      <p:sp>
        <p:nvSpPr>
          <p:cNvPr id="5" name="TextBox 4"/>
          <p:cNvSpPr txBox="1"/>
          <p:nvPr/>
        </p:nvSpPr>
        <p:spPr>
          <a:xfrm>
            <a:off x="3048000" y="152400"/>
            <a:ext cx="3048000" cy="707886"/>
          </a:xfrm>
          <a:prstGeom prst="rect">
            <a:avLst/>
          </a:prstGeom>
          <a:noFill/>
        </p:spPr>
        <p:txBody>
          <a:bodyPr wrap="square" rtlCol="0">
            <a:spAutoFit/>
          </a:bodyPr>
          <a:lstStyle/>
          <a:p>
            <a:r>
              <a:rPr lang="en-US" sz="4000" dirty="0" smtClean="0">
                <a:solidFill>
                  <a:schemeClr val="bg1"/>
                </a:solidFill>
                <a:latin typeface="Berlin Sans FB" pitchFamily="34" charset="0"/>
              </a:rPr>
              <a:t>Talus Caves-1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4191000" cy="685800"/>
          </a:xfrm>
        </p:spPr>
        <p:txBody>
          <a:bodyPr>
            <a:normAutofit fontScale="90000"/>
          </a:bodyPr>
          <a:lstStyle/>
          <a:p>
            <a:r>
              <a:rPr lang="en-US" dirty="0" smtClean="0">
                <a:latin typeface="Berlin Sans FB" pitchFamily="34" charset="0"/>
              </a:rPr>
              <a:t>Major Cave Types</a:t>
            </a:r>
            <a:r>
              <a:rPr lang="en-US" dirty="0">
                <a:latin typeface="Berlin Sans FB" pitchFamily="34" charset="0"/>
              </a:rPr>
              <a:t/>
            </a:r>
            <a:br>
              <a:rPr lang="en-US" dirty="0">
                <a:latin typeface="Berlin Sans FB" pitchFamily="34" charset="0"/>
              </a:rPr>
            </a:br>
            <a:endParaRPr lang="en-US" dirty="0"/>
          </a:p>
        </p:txBody>
      </p:sp>
      <p:sp>
        <p:nvSpPr>
          <p:cNvPr id="4" name="TextBox 3"/>
          <p:cNvSpPr txBox="1"/>
          <p:nvPr/>
        </p:nvSpPr>
        <p:spPr>
          <a:xfrm>
            <a:off x="609600" y="1066800"/>
            <a:ext cx="81534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Most often grouped by origin – dissolution, volcanic activity, etc.</a:t>
            </a:r>
          </a:p>
          <a:p>
            <a:pPr marL="457200" indent="-457200">
              <a:buFont typeface="Arial" panose="020B0604020202020204" pitchFamily="34" charset="0"/>
              <a:buChar char="•"/>
            </a:pPr>
            <a:r>
              <a:rPr lang="en-US" sz="2800" dirty="0" smtClean="0"/>
              <a:t>Sometimes grouped by rock type – limestone, lava, etc.</a:t>
            </a:r>
          </a:p>
          <a:p>
            <a:pPr marL="457200" indent="-457200">
              <a:buFont typeface="Arial" panose="020B0604020202020204" pitchFamily="34" charset="0"/>
              <a:buChar char="•"/>
            </a:pPr>
            <a:r>
              <a:rPr lang="en-US" sz="2800" dirty="0" smtClean="0"/>
              <a:t>Artificial tunnels and mines are not caves, though can contain natural deposits</a:t>
            </a:r>
          </a:p>
          <a:p>
            <a:pPr marL="457200" indent="-457200">
              <a:buFont typeface="Arial" panose="020B0604020202020204" pitchFamily="34" charset="0"/>
              <a:buChar char="•"/>
            </a:pPr>
            <a:r>
              <a:rPr lang="en-US" sz="2800" dirty="0" smtClean="0"/>
              <a:t>Cave Systems – refers to a group of interconnected or related caves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348079"/>
            <a:ext cx="1706843" cy="2206899"/>
          </a:xfrm>
          <a:prstGeom prst="rect">
            <a:avLst/>
          </a:prstGeom>
          <a:ln w="25400">
            <a:solidFill>
              <a:schemeClr val="tx1"/>
            </a:solidFill>
          </a:ln>
        </p:spPr>
      </p:pic>
      <p:sp>
        <p:nvSpPr>
          <p:cNvPr id="6" name="TextBox 5"/>
          <p:cNvSpPr txBox="1"/>
          <p:nvPr/>
        </p:nvSpPr>
        <p:spPr>
          <a:xfrm>
            <a:off x="1828800" y="4876800"/>
            <a:ext cx="4419600" cy="1477328"/>
          </a:xfrm>
          <a:prstGeom prst="rect">
            <a:avLst/>
          </a:prstGeom>
          <a:noFill/>
        </p:spPr>
        <p:txBody>
          <a:bodyPr wrap="square" rtlCol="0">
            <a:spAutoFit/>
          </a:bodyPr>
          <a:lstStyle/>
          <a:p>
            <a:r>
              <a:rPr lang="en-US" sz="2400" i="1" dirty="0"/>
              <a:t>Cave Geology </a:t>
            </a:r>
            <a:r>
              <a:rPr lang="en-US" sz="2400" dirty="0"/>
              <a:t>by Art Palmer is an excellent learning and reference source</a:t>
            </a:r>
          </a:p>
          <a:p>
            <a:endParaRPr lang="en-US" dirty="0"/>
          </a:p>
        </p:txBody>
      </p:sp>
    </p:spTree>
    <p:extLst>
      <p:ext uri="{BB962C8B-B14F-4D97-AF65-F5344CB8AC3E}">
        <p14:creationId xmlns:p14="http://schemas.microsoft.com/office/powerpoint/2010/main" val="3767995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52400"/>
            <a:ext cx="3105337" cy="707886"/>
          </a:xfrm>
          <a:prstGeom prst="rect">
            <a:avLst/>
          </a:prstGeom>
        </p:spPr>
        <p:txBody>
          <a:bodyPr wrap="none">
            <a:spAutoFit/>
          </a:bodyPr>
          <a:lstStyle/>
          <a:p>
            <a:r>
              <a:rPr lang="en-US" sz="4000" dirty="0" smtClean="0">
                <a:solidFill>
                  <a:schemeClr val="bg1"/>
                </a:solidFill>
                <a:latin typeface="Berlin Sans FB" pitchFamily="34" charset="0"/>
              </a:rPr>
              <a:t>Talus Caves-2</a:t>
            </a:r>
            <a:endParaRPr lang="en-US" sz="4000" dirty="0">
              <a:solidFill>
                <a:schemeClr val="bg1"/>
              </a:solidFill>
              <a:latin typeface="Berlin Sans FB" pitchFamily="34" charset="0"/>
            </a:endParaRPr>
          </a:p>
        </p:txBody>
      </p:sp>
      <p:pic>
        <p:nvPicPr>
          <p:cNvPr id="3" name="Picture 2" descr="slipR1"/>
          <p:cNvPicPr>
            <a:picLocks noChangeAspect="1" noChangeArrowheads="1"/>
          </p:cNvPicPr>
          <p:nvPr/>
        </p:nvPicPr>
        <p:blipFill>
          <a:blip r:embed="rId2" cstate="print"/>
          <a:srcRect/>
          <a:stretch>
            <a:fillRect/>
          </a:stretch>
        </p:blipFill>
        <p:spPr bwMode="auto">
          <a:xfrm>
            <a:off x="381000" y="2743200"/>
            <a:ext cx="3124200" cy="3124200"/>
          </a:xfrm>
          <a:prstGeom prst="rect">
            <a:avLst/>
          </a:prstGeom>
          <a:noFill/>
          <a:ln>
            <a:miter lim="800000"/>
            <a:headEnd/>
            <a:tailEnd/>
          </a:ln>
        </p:spPr>
      </p:pic>
      <p:pic>
        <p:nvPicPr>
          <p:cNvPr id="5" name="Picture 5" descr="slipR2"/>
          <p:cNvPicPr>
            <a:picLocks noChangeAspect="1" noChangeArrowheads="1"/>
          </p:cNvPicPr>
          <p:nvPr/>
        </p:nvPicPr>
        <p:blipFill>
          <a:blip r:embed="rId3" cstate="print"/>
          <a:srcRect/>
          <a:stretch>
            <a:fillRect/>
          </a:stretch>
        </p:blipFill>
        <p:spPr bwMode="auto">
          <a:xfrm>
            <a:off x="5562600" y="3429000"/>
            <a:ext cx="3048000" cy="3048000"/>
          </a:xfrm>
          <a:prstGeom prst="rect">
            <a:avLst/>
          </a:prstGeom>
          <a:noFill/>
          <a:ln>
            <a:miter lim="800000"/>
            <a:headEnd/>
            <a:tailEnd/>
          </a:ln>
        </p:spPr>
      </p:pic>
      <p:sp>
        <p:nvSpPr>
          <p:cNvPr id="6" name="TextBox 5"/>
          <p:cNvSpPr txBox="1"/>
          <p:nvPr/>
        </p:nvSpPr>
        <p:spPr>
          <a:xfrm>
            <a:off x="533400" y="914400"/>
            <a:ext cx="3276600" cy="1569660"/>
          </a:xfrm>
          <a:prstGeom prst="rect">
            <a:avLst/>
          </a:prstGeom>
          <a:noFill/>
        </p:spPr>
        <p:txBody>
          <a:bodyPr wrap="square" rtlCol="0">
            <a:spAutoFit/>
          </a:bodyPr>
          <a:lstStyle/>
          <a:p>
            <a:r>
              <a:rPr lang="en-US" sz="2400" dirty="0" smtClean="0">
                <a:latin typeface="Berlin Sans FB" pitchFamily="34" charset="0"/>
              </a:rPr>
              <a:t>Step 1--A stream winds its way along cracks in a boulder-strewn </a:t>
            </a:r>
          </a:p>
          <a:p>
            <a:r>
              <a:rPr lang="en-US" sz="2400" dirty="0" smtClean="0">
                <a:latin typeface="Berlin Sans FB" pitchFamily="34" charset="0"/>
              </a:rPr>
              <a:t>landscape. </a:t>
            </a:r>
          </a:p>
        </p:txBody>
      </p:sp>
      <p:sp>
        <p:nvSpPr>
          <p:cNvPr id="7" name="TextBox 6"/>
          <p:cNvSpPr txBox="1"/>
          <p:nvPr/>
        </p:nvSpPr>
        <p:spPr>
          <a:xfrm>
            <a:off x="5715000" y="1524000"/>
            <a:ext cx="3048000" cy="1569660"/>
          </a:xfrm>
          <a:prstGeom prst="rect">
            <a:avLst/>
          </a:prstGeom>
          <a:noFill/>
        </p:spPr>
        <p:txBody>
          <a:bodyPr wrap="square" rtlCol="0">
            <a:spAutoFit/>
          </a:bodyPr>
          <a:lstStyle/>
          <a:p>
            <a:r>
              <a:rPr lang="en-US" sz="2400" dirty="0" smtClean="0">
                <a:latin typeface="Berlin Sans FB" pitchFamily="34" charset="0"/>
              </a:rPr>
              <a:t>Step 2--In time the stream cuts a deep slot canyon through the rocks.</a:t>
            </a:r>
          </a:p>
        </p:txBody>
      </p:sp>
      <p:sp>
        <p:nvSpPr>
          <p:cNvPr id="8" name="TextBox 7"/>
          <p:cNvSpPr txBox="1"/>
          <p:nvPr/>
        </p:nvSpPr>
        <p:spPr>
          <a:xfrm>
            <a:off x="152400" y="6400800"/>
            <a:ext cx="3581400" cy="338554"/>
          </a:xfrm>
          <a:prstGeom prst="rect">
            <a:avLst/>
          </a:prstGeom>
          <a:noFill/>
        </p:spPr>
        <p:txBody>
          <a:bodyPr wrap="square" rtlCol="0">
            <a:spAutoFit/>
          </a:bodyPr>
          <a:lstStyle/>
          <a:p>
            <a:r>
              <a:rPr lang="en-US" sz="1600" dirty="0" smtClean="0">
                <a:latin typeface="Berlin Sans FB" pitchFamily="34" charset="0"/>
              </a:rPr>
              <a:t>(“California Underground” website)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2400"/>
            <a:ext cx="3733800" cy="984885"/>
          </a:xfrm>
          <a:prstGeom prst="rect">
            <a:avLst/>
          </a:prstGeom>
          <a:noFill/>
        </p:spPr>
        <p:txBody>
          <a:bodyPr wrap="square" rtlCol="0">
            <a:spAutoFit/>
          </a:bodyPr>
          <a:lstStyle/>
          <a:p>
            <a:r>
              <a:rPr lang="en-US" sz="4000" dirty="0" smtClean="0">
                <a:solidFill>
                  <a:schemeClr val="bg1"/>
                </a:solidFill>
                <a:latin typeface="Berlin Sans FB" pitchFamily="34" charset="0"/>
              </a:rPr>
              <a:t>Talus Caves-3</a:t>
            </a:r>
          </a:p>
          <a:p>
            <a:endParaRPr lang="en-US" dirty="0"/>
          </a:p>
        </p:txBody>
      </p:sp>
      <p:pic>
        <p:nvPicPr>
          <p:cNvPr id="3" name="Picture 3" descr="slipR3"/>
          <p:cNvPicPr>
            <a:picLocks noChangeAspect="1" noChangeArrowheads="1"/>
          </p:cNvPicPr>
          <p:nvPr/>
        </p:nvPicPr>
        <p:blipFill>
          <a:blip r:embed="rId2" cstate="print"/>
          <a:srcRect/>
          <a:stretch>
            <a:fillRect/>
          </a:stretch>
        </p:blipFill>
        <p:spPr bwMode="auto">
          <a:xfrm>
            <a:off x="5562600" y="914400"/>
            <a:ext cx="2971800" cy="2971800"/>
          </a:xfrm>
          <a:prstGeom prst="rect">
            <a:avLst/>
          </a:prstGeom>
          <a:noFill/>
          <a:ln>
            <a:miter lim="800000"/>
            <a:headEnd/>
            <a:tailEnd/>
          </a:ln>
        </p:spPr>
      </p:pic>
      <p:sp>
        <p:nvSpPr>
          <p:cNvPr id="5" name="TextBox 4"/>
          <p:cNvSpPr txBox="1"/>
          <p:nvPr/>
        </p:nvSpPr>
        <p:spPr>
          <a:xfrm>
            <a:off x="2743200" y="1066800"/>
            <a:ext cx="2819400" cy="1600438"/>
          </a:xfrm>
          <a:prstGeom prst="rect">
            <a:avLst/>
          </a:prstGeom>
          <a:noFill/>
        </p:spPr>
        <p:txBody>
          <a:bodyPr wrap="square" rtlCol="0">
            <a:spAutoFit/>
          </a:bodyPr>
          <a:lstStyle/>
          <a:p>
            <a:r>
              <a:rPr lang="en-US" sz="2000" dirty="0" smtClean="0">
                <a:latin typeface="Berlin Sans FB" pitchFamily="34" charset="0"/>
              </a:rPr>
              <a:t>Step 3--Boulders on the canyon rim tumble into the slot canyon, roofing it over.</a:t>
            </a:r>
          </a:p>
          <a:p>
            <a:endParaRPr lang="en-US" dirty="0"/>
          </a:p>
        </p:txBody>
      </p:sp>
      <p:sp>
        <p:nvSpPr>
          <p:cNvPr id="6" name="TextBox 5"/>
          <p:cNvSpPr txBox="1"/>
          <p:nvPr/>
        </p:nvSpPr>
        <p:spPr>
          <a:xfrm>
            <a:off x="2514600" y="4191000"/>
            <a:ext cx="2667000" cy="1323439"/>
          </a:xfrm>
          <a:prstGeom prst="rect">
            <a:avLst/>
          </a:prstGeom>
          <a:noFill/>
        </p:spPr>
        <p:txBody>
          <a:bodyPr wrap="square" rtlCol="0">
            <a:spAutoFit/>
          </a:bodyPr>
          <a:lstStyle/>
          <a:p>
            <a:r>
              <a:rPr lang="en-US" sz="2000" dirty="0" smtClean="0">
                <a:latin typeface="Berlin Sans FB" pitchFamily="34" charset="0"/>
              </a:rPr>
              <a:t>Step 4--Additional boulders accumulate further roofing over the cave.</a:t>
            </a:r>
          </a:p>
        </p:txBody>
      </p:sp>
      <p:sp>
        <p:nvSpPr>
          <p:cNvPr id="7" name="TextBox 6"/>
          <p:cNvSpPr txBox="1"/>
          <p:nvPr/>
        </p:nvSpPr>
        <p:spPr>
          <a:xfrm>
            <a:off x="5867400" y="6324600"/>
            <a:ext cx="3124200" cy="338554"/>
          </a:xfrm>
          <a:prstGeom prst="rect">
            <a:avLst/>
          </a:prstGeom>
          <a:noFill/>
        </p:spPr>
        <p:txBody>
          <a:bodyPr wrap="square" rtlCol="0">
            <a:spAutoFit/>
          </a:bodyPr>
          <a:lstStyle/>
          <a:p>
            <a:r>
              <a:rPr lang="en-US" sz="1600" dirty="0" smtClean="0"/>
              <a:t>(“California Underground” website)</a:t>
            </a:r>
          </a:p>
        </p:txBody>
      </p:sp>
      <p:pic>
        <p:nvPicPr>
          <p:cNvPr id="8" name="Picture 7" descr="Talus.tif"/>
          <p:cNvPicPr>
            <a:picLocks noChangeAspect="1"/>
          </p:cNvPicPr>
          <p:nvPr/>
        </p:nvPicPr>
        <p:blipFill>
          <a:blip r:embed="rId3" cstate="print"/>
          <a:stretch>
            <a:fillRect/>
          </a:stretch>
        </p:blipFill>
        <p:spPr>
          <a:xfrm>
            <a:off x="304800" y="3352800"/>
            <a:ext cx="2057400" cy="30963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2238"/>
            <a:ext cx="5562600" cy="1096962"/>
          </a:xfrm>
        </p:spPr>
        <p:txBody>
          <a:bodyPr>
            <a:normAutofit fontScale="90000"/>
          </a:bodyPr>
          <a:lstStyle/>
          <a:p>
            <a:r>
              <a:rPr lang="en-US" dirty="0" smtClean="0">
                <a:latin typeface="Berlin Sans FB" pitchFamily="34" charset="0"/>
              </a:rPr>
              <a:t>Crevice or Fissure Caves</a:t>
            </a:r>
            <a:r>
              <a:rPr lang="en-US" dirty="0">
                <a:solidFill>
                  <a:schemeClr val="bg1"/>
                </a:solidFill>
                <a:latin typeface="Berlin Sans FB" pitchFamily="34" charset="0"/>
              </a:rPr>
              <a:t/>
            </a:r>
            <a:br>
              <a:rPr lang="en-US" dirty="0">
                <a:solidFill>
                  <a:schemeClr val="bg1"/>
                </a:solidFill>
                <a:latin typeface="Berlin Sans FB" pitchFamily="34" charset="0"/>
              </a:rPr>
            </a:br>
            <a:endParaRPr lang="en-US" dirty="0"/>
          </a:p>
        </p:txBody>
      </p:sp>
      <p:sp>
        <p:nvSpPr>
          <p:cNvPr id="4" name="TextBox 3"/>
          <p:cNvSpPr txBox="1"/>
          <p:nvPr/>
        </p:nvSpPr>
        <p:spPr>
          <a:xfrm>
            <a:off x="304800" y="1219200"/>
            <a:ext cx="3563847" cy="4154984"/>
          </a:xfrm>
          <a:prstGeom prst="rect">
            <a:avLst/>
          </a:prstGeom>
          <a:noFill/>
        </p:spPr>
        <p:txBody>
          <a:bodyPr wrap="square" rtlCol="0">
            <a:spAutoFit/>
          </a:bodyPr>
          <a:lstStyle/>
          <a:p>
            <a:pPr algn="ctr"/>
            <a:r>
              <a:rPr lang="en-US" sz="2400" b="1" dirty="0" smtClean="0"/>
              <a:t>Crevice or Fissure Caves  </a:t>
            </a:r>
            <a:r>
              <a:rPr lang="en-US" sz="2400" dirty="0" smtClean="0"/>
              <a:t>Form from structural stresses in the Earth or more locally from gravity pulling large rock masses apart in steep terrain</a:t>
            </a:r>
          </a:p>
          <a:p>
            <a:pPr algn="ctr"/>
            <a:endParaRPr lang="en-US" sz="2400" dirty="0"/>
          </a:p>
          <a:p>
            <a:pPr algn="ctr"/>
            <a:r>
              <a:rPr lang="en-US" sz="2400" dirty="0" smtClean="0"/>
              <a:t>These types of caves can be deep with known vertical drops of up to 600 feet.</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24" y="914400"/>
            <a:ext cx="4665752" cy="5486400"/>
          </a:xfrm>
          <a:prstGeom prst="rect">
            <a:avLst/>
          </a:prstGeom>
          <a:ln w="25400">
            <a:solidFill>
              <a:schemeClr val="tx1"/>
            </a:solidFill>
          </a:ln>
        </p:spPr>
      </p:pic>
      <p:sp>
        <p:nvSpPr>
          <p:cNvPr id="7" name="TextBox 6"/>
          <p:cNvSpPr txBox="1"/>
          <p:nvPr/>
        </p:nvSpPr>
        <p:spPr>
          <a:xfrm>
            <a:off x="7674772" y="6400800"/>
            <a:ext cx="1165704" cy="215444"/>
          </a:xfrm>
          <a:prstGeom prst="rect">
            <a:avLst/>
          </a:prstGeom>
          <a:noFill/>
        </p:spPr>
        <p:txBody>
          <a:bodyPr wrap="none" rtlCol="0">
            <a:spAutoFit/>
          </a:bodyPr>
          <a:lstStyle/>
          <a:p>
            <a:r>
              <a:rPr lang="en-US" sz="800" dirty="0" smtClean="0"/>
              <a:t>NPS Photo by Dale Pate</a:t>
            </a:r>
            <a:endParaRPr lang="en-US" sz="800" dirty="0"/>
          </a:p>
        </p:txBody>
      </p:sp>
    </p:spTree>
    <p:extLst>
      <p:ext uri="{BB962C8B-B14F-4D97-AF65-F5344CB8AC3E}">
        <p14:creationId xmlns:p14="http://schemas.microsoft.com/office/powerpoint/2010/main" val="1571536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017.jpg"/>
          <p:cNvPicPr>
            <a:picLocks noChangeAspect="1"/>
          </p:cNvPicPr>
          <p:nvPr/>
        </p:nvPicPr>
        <p:blipFill>
          <a:blip r:embed="rId2" cstate="print"/>
          <a:stretch>
            <a:fillRect/>
          </a:stretch>
        </p:blipFill>
        <p:spPr>
          <a:xfrm>
            <a:off x="-53496" y="0"/>
            <a:ext cx="9144000" cy="6858000"/>
          </a:xfrm>
          <a:prstGeom prst="rect">
            <a:avLst/>
          </a:prstGeom>
        </p:spPr>
      </p:pic>
      <p:sp>
        <p:nvSpPr>
          <p:cNvPr id="3" name="TextBox 2"/>
          <p:cNvSpPr txBox="1"/>
          <p:nvPr/>
        </p:nvSpPr>
        <p:spPr>
          <a:xfrm>
            <a:off x="152400" y="4345425"/>
            <a:ext cx="4245006" cy="2308324"/>
          </a:xfrm>
          <a:prstGeom prst="rect">
            <a:avLst/>
          </a:prstGeom>
          <a:noFill/>
          <a:ln w="25400">
            <a:noFill/>
          </a:ln>
        </p:spPr>
        <p:txBody>
          <a:bodyPr wrap="square" rtlCol="0">
            <a:spAutoFit/>
          </a:bodyPr>
          <a:lstStyle/>
          <a:p>
            <a:pPr>
              <a:defRPr/>
            </a:pPr>
            <a:r>
              <a:rPr lang="en-US" dirty="0" smtClean="0">
                <a:latin typeface="Berlin Sans FB" pitchFamily="34" charset="0"/>
              </a:rPr>
              <a:t>Text by:	Katie Keller Lynn; Ronal </a:t>
            </a:r>
            <a:r>
              <a:rPr lang="en-US" dirty="0" err="1" smtClean="0">
                <a:latin typeface="Berlin Sans FB" pitchFamily="34" charset="0"/>
              </a:rPr>
              <a:t>Kerbo</a:t>
            </a:r>
            <a:r>
              <a:rPr lang="en-US" dirty="0" smtClean="0">
                <a:latin typeface="Berlin Sans FB" pitchFamily="34" charset="0"/>
              </a:rPr>
              <a:t> </a:t>
            </a:r>
            <a:r>
              <a:rPr lang="en-US" dirty="0">
                <a:latin typeface="Berlin Sans FB" pitchFamily="34" charset="0"/>
              </a:rPr>
              <a:t> </a:t>
            </a:r>
            <a:r>
              <a:rPr lang="en-US" dirty="0" smtClean="0">
                <a:latin typeface="Berlin Sans FB" pitchFamily="34" charset="0"/>
              </a:rPr>
              <a:t> 	and Harvey </a:t>
            </a:r>
            <a:r>
              <a:rPr lang="en-US" dirty="0" err="1" smtClean="0">
                <a:latin typeface="Berlin Sans FB" pitchFamily="34" charset="0"/>
              </a:rPr>
              <a:t>DuChene</a:t>
            </a:r>
            <a:r>
              <a:rPr lang="en-US" dirty="0" smtClean="0">
                <a:latin typeface="Berlin Sans FB" pitchFamily="34" charset="0"/>
              </a:rPr>
              <a:t> </a:t>
            </a:r>
            <a:endParaRPr lang="en-US" sz="1000" dirty="0">
              <a:latin typeface="Berlin Sans FB" pitchFamily="34" charset="0"/>
            </a:endParaRPr>
          </a:p>
          <a:p>
            <a:pPr>
              <a:defRPr/>
            </a:pPr>
            <a:r>
              <a:rPr lang="en-US" dirty="0" smtClean="0">
                <a:latin typeface="Berlin Sans FB" pitchFamily="34" charset="0"/>
              </a:rPr>
              <a:t>Photos by: Andrew </a:t>
            </a:r>
            <a:r>
              <a:rPr lang="en-US" dirty="0" err="1" smtClean="0">
                <a:latin typeface="Berlin Sans FB" pitchFamily="34" charset="0"/>
              </a:rPr>
              <a:t>Galewski</a:t>
            </a:r>
            <a:r>
              <a:rPr lang="en-US" dirty="0" smtClean="0">
                <a:latin typeface="Berlin Sans FB" pitchFamily="34" charset="0"/>
              </a:rPr>
              <a:t>, Ronal 	</a:t>
            </a:r>
            <a:r>
              <a:rPr lang="en-US" dirty="0" err="1" smtClean="0">
                <a:latin typeface="Berlin Sans FB" pitchFamily="34" charset="0"/>
              </a:rPr>
              <a:t>Kerbo</a:t>
            </a:r>
            <a:r>
              <a:rPr lang="en-US" dirty="0" smtClean="0">
                <a:latin typeface="Berlin Sans FB" pitchFamily="34" charset="0"/>
              </a:rPr>
              <a:t>, Art Palmer &amp; Dale Pate</a:t>
            </a:r>
            <a:endParaRPr lang="en-US" sz="1000" dirty="0" smtClean="0">
              <a:latin typeface="Berlin Sans FB" pitchFamily="34" charset="0"/>
            </a:endParaRPr>
          </a:p>
          <a:p>
            <a:pPr>
              <a:defRPr/>
            </a:pPr>
            <a:r>
              <a:rPr lang="en-US" dirty="0" smtClean="0">
                <a:latin typeface="Berlin Sans FB" pitchFamily="34" charset="0"/>
              </a:rPr>
              <a:t>Power Point Presentation Modified from 	Ronal </a:t>
            </a:r>
            <a:r>
              <a:rPr lang="en-US" dirty="0" err="1" smtClean="0">
                <a:latin typeface="Berlin Sans FB" pitchFamily="34" charset="0"/>
              </a:rPr>
              <a:t>Kerbo</a:t>
            </a:r>
            <a:r>
              <a:rPr lang="en-US" dirty="0" smtClean="0">
                <a:latin typeface="Berlin Sans FB" pitchFamily="34" charset="0"/>
              </a:rPr>
              <a:t> 2007 Presentation</a:t>
            </a:r>
            <a:endParaRPr lang="en-US" sz="1000" dirty="0" smtClean="0">
              <a:latin typeface="Berlin Sans FB" pitchFamily="34" charset="0"/>
            </a:endParaRPr>
          </a:p>
          <a:p>
            <a:pPr>
              <a:defRPr/>
            </a:pPr>
            <a:r>
              <a:rPr lang="en-US" dirty="0" smtClean="0">
                <a:latin typeface="Berlin Sans FB" pitchFamily="34" charset="0"/>
              </a:rPr>
              <a:t>(Some graphics and text from “California 	Underground” website)</a:t>
            </a:r>
          </a:p>
        </p:txBody>
      </p:sp>
      <p:sp>
        <p:nvSpPr>
          <p:cNvPr id="4" name="TextBox 3"/>
          <p:cNvSpPr txBox="1"/>
          <p:nvPr/>
        </p:nvSpPr>
        <p:spPr>
          <a:xfrm>
            <a:off x="-48317" y="11425"/>
            <a:ext cx="1165704" cy="215444"/>
          </a:xfrm>
          <a:prstGeom prst="rect">
            <a:avLst/>
          </a:prstGeom>
          <a:noFill/>
        </p:spPr>
        <p:txBody>
          <a:bodyPr wrap="none" rtlCol="0">
            <a:spAutoFit/>
          </a:bodyPr>
          <a:lstStyle/>
          <a:p>
            <a:r>
              <a:rPr lang="en-US" sz="800" dirty="0" smtClean="0"/>
              <a:t>NPS Photo by Dale Pate</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 Guadalupe Room (2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2971800" y="228600"/>
            <a:ext cx="3429000" cy="707886"/>
          </a:xfrm>
          <a:prstGeom prst="rect">
            <a:avLst/>
          </a:prstGeom>
          <a:noFill/>
        </p:spPr>
        <p:txBody>
          <a:bodyPr wrap="square" rtlCol="0">
            <a:spAutoFit/>
          </a:bodyPr>
          <a:lstStyle/>
          <a:p>
            <a:r>
              <a:rPr lang="en-US" sz="4000" dirty="0" smtClean="0">
                <a:latin typeface="Berlin Sans FB" pitchFamily="34" charset="0"/>
              </a:rPr>
              <a:t>Types of Caves </a:t>
            </a:r>
          </a:p>
        </p:txBody>
      </p:sp>
      <p:sp>
        <p:nvSpPr>
          <p:cNvPr id="3" name="TextBox 2"/>
          <p:cNvSpPr txBox="1"/>
          <p:nvPr/>
        </p:nvSpPr>
        <p:spPr>
          <a:xfrm>
            <a:off x="304800" y="1066800"/>
            <a:ext cx="5257800" cy="5878532"/>
          </a:xfrm>
          <a:prstGeom prst="rect">
            <a:avLst/>
          </a:prstGeom>
          <a:noFill/>
        </p:spPr>
        <p:txBody>
          <a:bodyPr wrap="square" rtlCol="0">
            <a:spAutoFit/>
          </a:bodyPr>
          <a:lstStyle/>
          <a:p>
            <a:pPr marL="342900" indent="-342900" algn="ctr"/>
            <a:r>
              <a:rPr lang="en-US" sz="2800" dirty="0" smtClean="0">
                <a:latin typeface="Berlin Sans FB" pitchFamily="34" charset="0"/>
              </a:rPr>
              <a:t>There are 7 major cave types</a:t>
            </a:r>
            <a:endParaRPr lang="en-US" dirty="0" smtClean="0"/>
          </a:p>
          <a:p>
            <a:pPr marL="342900" indent="-342900">
              <a:buFont typeface="Arial" pitchFamily="34" charset="0"/>
              <a:buChar char="•"/>
            </a:pPr>
            <a:r>
              <a:rPr lang="en-US" sz="2400" dirty="0" smtClean="0">
                <a:latin typeface="Berlin Sans FB" pitchFamily="34" charset="0"/>
              </a:rPr>
              <a:t>Solution</a:t>
            </a:r>
          </a:p>
          <a:p>
            <a:pPr marL="342900" indent="-342900">
              <a:buFont typeface="Arial" pitchFamily="34" charset="0"/>
              <a:buChar char="•"/>
            </a:pPr>
            <a:r>
              <a:rPr lang="en-US" sz="2400" dirty="0" smtClean="0">
                <a:latin typeface="Berlin Sans FB" pitchFamily="34" charset="0"/>
              </a:rPr>
              <a:t>Ice</a:t>
            </a:r>
          </a:p>
          <a:p>
            <a:pPr marL="342900" indent="-342900">
              <a:buFont typeface="Arial" pitchFamily="34" charset="0"/>
              <a:buChar char="•"/>
            </a:pPr>
            <a:r>
              <a:rPr lang="en-US" sz="2400" dirty="0" smtClean="0">
                <a:latin typeface="Berlin Sans FB" pitchFamily="34" charset="0"/>
              </a:rPr>
              <a:t>Volcanic or Lava</a:t>
            </a:r>
          </a:p>
          <a:p>
            <a:pPr marL="342900" indent="-342900">
              <a:buFont typeface="Arial" pitchFamily="34" charset="0"/>
              <a:buChar char="•"/>
            </a:pPr>
            <a:r>
              <a:rPr lang="en-US" sz="2400" dirty="0" smtClean="0">
                <a:latin typeface="Berlin Sans FB" pitchFamily="34" charset="0"/>
              </a:rPr>
              <a:t>Shelter or Sandstone</a:t>
            </a:r>
          </a:p>
          <a:p>
            <a:pPr marL="342900" indent="-342900">
              <a:buFont typeface="Arial" pitchFamily="34" charset="0"/>
              <a:buChar char="•"/>
            </a:pPr>
            <a:r>
              <a:rPr lang="en-US" sz="2400" dirty="0" smtClean="0">
                <a:latin typeface="Berlin Sans FB" pitchFamily="34" charset="0"/>
              </a:rPr>
              <a:t>Sea or Littoral</a:t>
            </a:r>
          </a:p>
          <a:p>
            <a:pPr marL="342900" indent="-342900">
              <a:buFont typeface="Arial" pitchFamily="34" charset="0"/>
              <a:buChar char="•"/>
            </a:pPr>
            <a:r>
              <a:rPr lang="en-US" sz="2400" dirty="0" smtClean="0">
                <a:latin typeface="Berlin Sans FB" pitchFamily="34" charset="0"/>
              </a:rPr>
              <a:t>Talus</a:t>
            </a:r>
          </a:p>
          <a:p>
            <a:pPr marL="342900" indent="-342900">
              <a:buFont typeface="Arial" pitchFamily="34" charset="0"/>
              <a:buChar char="•"/>
            </a:pPr>
            <a:r>
              <a:rPr lang="en-US" sz="2400" dirty="0" smtClean="0">
                <a:latin typeface="Berlin Sans FB" pitchFamily="34" charset="0"/>
              </a:rPr>
              <a:t>Crevice or Fissure</a:t>
            </a:r>
          </a:p>
          <a:p>
            <a:pPr marL="342900" indent="-342900">
              <a:buFont typeface="Arial" pitchFamily="34" charset="0"/>
              <a:buChar char="•"/>
            </a:pPr>
            <a:endParaRPr lang="en-US" sz="2400" b="1" dirty="0">
              <a:latin typeface="Berlin Sans FB" pitchFamily="34" charset="0"/>
            </a:endParaRPr>
          </a:p>
          <a:p>
            <a:pPr marL="342900" indent="-342900"/>
            <a:r>
              <a:rPr lang="en-US" sz="2400" dirty="0">
                <a:latin typeface="Berlin Sans FB" pitchFamily="34" charset="0"/>
              </a:rPr>
              <a:t>M</a:t>
            </a:r>
            <a:r>
              <a:rPr lang="en-US" sz="2400" dirty="0" smtClean="0">
                <a:latin typeface="Berlin Sans FB" pitchFamily="34" charset="0"/>
              </a:rPr>
              <a:t>ajority of caves form in soluble</a:t>
            </a:r>
          </a:p>
          <a:p>
            <a:pPr marL="342900" indent="-342900"/>
            <a:r>
              <a:rPr lang="en-US" sz="2400" dirty="0" smtClean="0">
                <a:latin typeface="Berlin Sans FB" pitchFamily="34" charset="0"/>
              </a:rPr>
              <a:t>rocks such as limestone, dolomite, </a:t>
            </a:r>
          </a:p>
          <a:p>
            <a:pPr marL="342900" indent="-342900"/>
            <a:r>
              <a:rPr lang="en-US" sz="2400" dirty="0" smtClean="0">
                <a:latin typeface="Berlin Sans FB" pitchFamily="34" charset="0"/>
              </a:rPr>
              <a:t>gypsum, and marble, </a:t>
            </a:r>
          </a:p>
          <a:p>
            <a:pPr marL="342900" indent="-342900"/>
            <a:r>
              <a:rPr lang="en-US" sz="2400" dirty="0" smtClean="0">
                <a:latin typeface="Berlin Sans FB" pitchFamily="34" charset="0"/>
              </a:rPr>
              <a:t>but caves can form in other </a:t>
            </a:r>
          </a:p>
          <a:p>
            <a:pPr marL="342900" indent="-342900"/>
            <a:r>
              <a:rPr lang="en-US" sz="2400" dirty="0">
                <a:latin typeface="Berlin Sans FB" pitchFamily="34" charset="0"/>
              </a:rPr>
              <a:t>t</a:t>
            </a:r>
            <a:r>
              <a:rPr lang="en-US" sz="2400" dirty="0" smtClean="0">
                <a:latin typeface="Berlin Sans FB" pitchFamily="34" charset="0"/>
              </a:rPr>
              <a:t>ypes of rock.</a:t>
            </a:r>
          </a:p>
          <a:p>
            <a:pPr marL="342900" indent="-342900"/>
            <a:endParaRPr lang="en-US" b="1" dirty="0" smtClean="0">
              <a:solidFill>
                <a:schemeClr val="bg1"/>
              </a:solidFill>
            </a:endParaRPr>
          </a:p>
          <a:p>
            <a:endParaRPr lang="en-US" dirty="0"/>
          </a:p>
        </p:txBody>
      </p:sp>
      <p:sp>
        <p:nvSpPr>
          <p:cNvPr id="4" name="TextBox 3"/>
          <p:cNvSpPr txBox="1"/>
          <p:nvPr/>
        </p:nvSpPr>
        <p:spPr>
          <a:xfrm>
            <a:off x="8165847" y="6642556"/>
            <a:ext cx="978153" cy="215444"/>
          </a:xfrm>
          <a:prstGeom prst="rect">
            <a:avLst/>
          </a:prstGeom>
          <a:noFill/>
        </p:spPr>
        <p:txBody>
          <a:bodyPr wrap="none" rtlCol="0">
            <a:spAutoFit/>
          </a:bodyPr>
          <a:lstStyle/>
          <a:p>
            <a:r>
              <a:rPr lang="en-US" sz="800" dirty="0" smtClean="0">
                <a:solidFill>
                  <a:schemeClr val="bg1"/>
                </a:solidFill>
              </a:rPr>
              <a:t>Photo by Dale Pate</a:t>
            </a:r>
            <a:endParaRPr lang="en-US" sz="8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lution Cave.jpg"/>
          <p:cNvPicPr>
            <a:picLocks noChangeAspect="1"/>
          </p:cNvPicPr>
          <p:nvPr/>
        </p:nvPicPr>
        <p:blipFill>
          <a:blip r:embed="rId2" cstate="print"/>
          <a:stretch>
            <a:fillRect/>
          </a:stretch>
        </p:blipFill>
        <p:spPr>
          <a:xfrm>
            <a:off x="3443354" y="3256984"/>
            <a:ext cx="5542217" cy="3352800"/>
          </a:xfrm>
          <a:prstGeom prst="rect">
            <a:avLst/>
          </a:prstGeom>
          <a:ln w="25400">
            <a:solidFill>
              <a:schemeClr val="tx1"/>
            </a:solidFill>
          </a:ln>
        </p:spPr>
      </p:pic>
      <p:sp>
        <p:nvSpPr>
          <p:cNvPr id="2" name="TextBox 1"/>
          <p:cNvSpPr txBox="1"/>
          <p:nvPr/>
        </p:nvSpPr>
        <p:spPr>
          <a:xfrm>
            <a:off x="2895600" y="0"/>
            <a:ext cx="3429000" cy="707886"/>
          </a:xfrm>
          <a:prstGeom prst="rect">
            <a:avLst/>
          </a:prstGeom>
          <a:noFill/>
        </p:spPr>
        <p:txBody>
          <a:bodyPr wrap="square" rtlCol="0">
            <a:spAutoFit/>
          </a:bodyPr>
          <a:lstStyle/>
          <a:p>
            <a:r>
              <a:rPr lang="en-US" sz="4000" dirty="0" smtClean="0">
                <a:solidFill>
                  <a:schemeClr val="bg1"/>
                </a:solidFill>
                <a:latin typeface="Berlin Sans FB" pitchFamily="34" charset="0"/>
              </a:rPr>
              <a:t>Solution Caves</a:t>
            </a:r>
          </a:p>
        </p:txBody>
      </p:sp>
      <p:sp>
        <p:nvSpPr>
          <p:cNvPr id="3" name="TextBox 2"/>
          <p:cNvSpPr txBox="1"/>
          <p:nvPr/>
        </p:nvSpPr>
        <p:spPr>
          <a:xfrm>
            <a:off x="381000" y="1143000"/>
            <a:ext cx="7848600" cy="1969770"/>
          </a:xfrm>
          <a:prstGeom prst="rect">
            <a:avLst/>
          </a:prstGeom>
          <a:noFill/>
        </p:spPr>
        <p:txBody>
          <a:bodyPr wrap="square" rtlCol="0">
            <a:spAutoFit/>
          </a:bodyPr>
          <a:lstStyle/>
          <a:p>
            <a:pPr>
              <a:buFont typeface="Arial" pitchFamily="34" charset="0"/>
              <a:buChar char="•"/>
            </a:pPr>
            <a:r>
              <a:rPr lang="en-US" sz="2800" dirty="0">
                <a:latin typeface="Berlin Sans FB" pitchFamily="34" charset="0"/>
              </a:rPr>
              <a:t> </a:t>
            </a:r>
            <a:r>
              <a:rPr lang="en-US" sz="2800" dirty="0" smtClean="0">
                <a:latin typeface="Berlin Sans FB" pitchFamily="34" charset="0"/>
              </a:rPr>
              <a:t>The most common type of cave.</a:t>
            </a:r>
          </a:p>
          <a:p>
            <a:endParaRPr lang="en-US" sz="1000" dirty="0" smtClean="0">
              <a:latin typeface="Berlin Sans FB" pitchFamily="34" charset="0"/>
            </a:endParaRPr>
          </a:p>
          <a:p>
            <a:pPr>
              <a:buFont typeface="Arial" pitchFamily="34" charset="0"/>
              <a:buChar char="•"/>
            </a:pPr>
            <a:r>
              <a:rPr lang="en-US" sz="2800" dirty="0" smtClean="0">
                <a:latin typeface="Berlin Sans FB" pitchFamily="34" charset="0"/>
              </a:rPr>
              <a:t> Formed by the dissolving of the rock along and 	adjacent to joints (fractures), faults, and 	layers in the rock.</a:t>
            </a:r>
          </a:p>
        </p:txBody>
      </p:sp>
      <p:sp>
        <p:nvSpPr>
          <p:cNvPr id="6" name="TextBox 5"/>
          <p:cNvSpPr txBox="1"/>
          <p:nvPr/>
        </p:nvSpPr>
        <p:spPr>
          <a:xfrm>
            <a:off x="432786" y="3429000"/>
            <a:ext cx="2920014" cy="2246769"/>
          </a:xfrm>
          <a:prstGeom prst="rect">
            <a:avLst/>
          </a:prstGeom>
          <a:noFill/>
        </p:spPr>
        <p:txBody>
          <a:bodyPr wrap="square" rtlCol="0">
            <a:spAutoFit/>
          </a:bodyPr>
          <a:lstStyle/>
          <a:p>
            <a:pPr>
              <a:buFont typeface="Arial" pitchFamily="34" charset="0"/>
              <a:buChar char="•"/>
            </a:pPr>
            <a:r>
              <a:rPr lang="en-US" sz="2800" dirty="0" smtClean="0">
                <a:latin typeface="Berlin Sans FB" pitchFamily="34" charset="0"/>
              </a:rPr>
              <a:t> The processes involved are both chemical (corrosion) and physical (erosion)</a:t>
            </a:r>
            <a:endParaRPr lang="en-US" sz="2800" dirty="0"/>
          </a:p>
        </p:txBody>
      </p:sp>
      <p:sp>
        <p:nvSpPr>
          <p:cNvPr id="4" name="TextBox 3"/>
          <p:cNvSpPr txBox="1"/>
          <p:nvPr/>
        </p:nvSpPr>
        <p:spPr>
          <a:xfrm>
            <a:off x="7924800" y="6394340"/>
            <a:ext cx="1090363" cy="215444"/>
          </a:xfrm>
          <a:prstGeom prst="rect">
            <a:avLst/>
          </a:prstGeom>
          <a:noFill/>
        </p:spPr>
        <p:txBody>
          <a:bodyPr wrap="none" rtlCol="0">
            <a:spAutoFit/>
          </a:bodyPr>
          <a:lstStyle/>
          <a:p>
            <a:r>
              <a:rPr lang="en-US" sz="800" dirty="0" smtClean="0"/>
              <a:t>Photo by Ronal </a:t>
            </a:r>
            <a:r>
              <a:rPr lang="en-US" sz="800" dirty="0" err="1" smtClean="0"/>
              <a:t>Kerbo</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6019800" cy="646331"/>
          </a:xfrm>
          <a:prstGeom prst="rect">
            <a:avLst/>
          </a:prstGeom>
          <a:noFill/>
        </p:spPr>
        <p:txBody>
          <a:bodyPr wrap="square" rtlCol="0">
            <a:spAutoFit/>
          </a:bodyPr>
          <a:lstStyle/>
          <a:p>
            <a:r>
              <a:rPr lang="en-US" sz="3600" dirty="0" smtClean="0">
                <a:solidFill>
                  <a:schemeClr val="bg1"/>
                </a:solidFill>
                <a:latin typeface="Berlin Sans FB" pitchFamily="34" charset="0"/>
              </a:rPr>
              <a:t>Solution Cave Development-1</a:t>
            </a:r>
            <a:endParaRPr lang="en-US" sz="3600" dirty="0">
              <a:solidFill>
                <a:schemeClr val="bg1"/>
              </a:solidFill>
              <a:latin typeface="Berlin Sans FB" pitchFamily="34" charset="0"/>
            </a:endParaRPr>
          </a:p>
        </p:txBody>
      </p:sp>
      <p:pic>
        <p:nvPicPr>
          <p:cNvPr id="3" name="Picture 3" descr="solR1"/>
          <p:cNvPicPr>
            <a:picLocks noChangeAspect="1" noChangeArrowheads="1"/>
          </p:cNvPicPr>
          <p:nvPr/>
        </p:nvPicPr>
        <p:blipFill>
          <a:blip r:embed="rId2" cstate="print"/>
          <a:srcRect/>
          <a:stretch>
            <a:fillRect/>
          </a:stretch>
        </p:blipFill>
        <p:spPr bwMode="auto">
          <a:xfrm>
            <a:off x="304800" y="914400"/>
            <a:ext cx="2590800" cy="2590800"/>
          </a:xfrm>
          <a:prstGeom prst="rect">
            <a:avLst/>
          </a:prstGeom>
          <a:noFill/>
          <a:ln>
            <a:miter lim="800000"/>
            <a:headEnd/>
            <a:tailEnd/>
          </a:ln>
        </p:spPr>
      </p:pic>
      <p:pic>
        <p:nvPicPr>
          <p:cNvPr id="4" name="Picture 5" descr="solR2"/>
          <p:cNvPicPr>
            <a:picLocks noChangeAspect="1" noChangeArrowheads="1"/>
          </p:cNvPicPr>
          <p:nvPr/>
        </p:nvPicPr>
        <p:blipFill>
          <a:blip r:embed="rId3" cstate="print"/>
          <a:srcRect/>
          <a:stretch>
            <a:fillRect/>
          </a:stretch>
        </p:blipFill>
        <p:spPr bwMode="auto">
          <a:xfrm>
            <a:off x="2209800" y="3810000"/>
            <a:ext cx="2438400" cy="2438400"/>
          </a:xfrm>
          <a:prstGeom prst="rect">
            <a:avLst/>
          </a:prstGeom>
          <a:noFill/>
          <a:ln>
            <a:miter lim="800000"/>
            <a:headEnd/>
            <a:tailEnd/>
          </a:ln>
        </p:spPr>
      </p:pic>
      <p:sp>
        <p:nvSpPr>
          <p:cNvPr id="5" name="TextBox 4"/>
          <p:cNvSpPr txBox="1"/>
          <p:nvPr/>
        </p:nvSpPr>
        <p:spPr>
          <a:xfrm>
            <a:off x="3200400" y="1600200"/>
            <a:ext cx="4572000" cy="1938992"/>
          </a:xfrm>
          <a:prstGeom prst="rect">
            <a:avLst/>
          </a:prstGeom>
          <a:noFill/>
        </p:spPr>
        <p:txBody>
          <a:bodyPr wrap="square" rtlCol="0">
            <a:spAutoFit/>
          </a:bodyPr>
          <a:lstStyle/>
          <a:p>
            <a:r>
              <a:rPr lang="en-US" sz="2400" dirty="0" smtClean="0">
                <a:latin typeface="Berlin Sans FB" pitchFamily="34" charset="0"/>
              </a:rPr>
              <a:t>Step 1--Rain falling on a limestone terrain reacts with carbon dioxide, </a:t>
            </a:r>
          </a:p>
          <a:p>
            <a:r>
              <a:rPr lang="en-US" sz="2400" dirty="0" smtClean="0">
                <a:latin typeface="Berlin Sans FB" pitchFamily="34" charset="0"/>
              </a:rPr>
              <a:t>produced by the decay of plant </a:t>
            </a:r>
          </a:p>
          <a:p>
            <a:r>
              <a:rPr lang="en-US" sz="2400" dirty="0" smtClean="0">
                <a:latin typeface="Berlin Sans FB" pitchFamily="34" charset="0"/>
              </a:rPr>
              <a:t>material in the soil, forming a weak acid.</a:t>
            </a:r>
          </a:p>
        </p:txBody>
      </p:sp>
      <p:sp>
        <p:nvSpPr>
          <p:cNvPr id="6" name="TextBox 5"/>
          <p:cNvSpPr txBox="1"/>
          <p:nvPr/>
        </p:nvSpPr>
        <p:spPr>
          <a:xfrm>
            <a:off x="4876800" y="3962400"/>
            <a:ext cx="3962400" cy="2677656"/>
          </a:xfrm>
          <a:prstGeom prst="rect">
            <a:avLst/>
          </a:prstGeom>
          <a:noFill/>
        </p:spPr>
        <p:txBody>
          <a:bodyPr wrap="square" rtlCol="0">
            <a:spAutoFit/>
          </a:bodyPr>
          <a:lstStyle/>
          <a:p>
            <a:r>
              <a:rPr lang="en-US" sz="2400" dirty="0" smtClean="0">
                <a:latin typeface="Berlin Sans FB" pitchFamily="34" charset="0"/>
              </a:rPr>
              <a:t>Step 2--The acidic groundwater accumulates at the surface of the water table and begins to dissolve the limestone forming flooded passages into the limestone bedrock. </a:t>
            </a:r>
          </a:p>
        </p:txBody>
      </p:sp>
      <p:sp>
        <p:nvSpPr>
          <p:cNvPr id="7" name="TextBox 6"/>
          <p:cNvSpPr txBox="1"/>
          <p:nvPr/>
        </p:nvSpPr>
        <p:spPr>
          <a:xfrm>
            <a:off x="0" y="6400800"/>
            <a:ext cx="3276600" cy="338554"/>
          </a:xfrm>
          <a:prstGeom prst="rect">
            <a:avLst/>
          </a:prstGeom>
          <a:noFill/>
        </p:spPr>
        <p:txBody>
          <a:bodyPr wrap="square" rtlCol="0">
            <a:spAutoFit/>
          </a:bodyPr>
          <a:lstStyle/>
          <a:p>
            <a:r>
              <a:rPr lang="en-US" sz="1600" dirty="0" smtClean="0">
                <a:latin typeface="Berlin Sans FB" pitchFamily="34" charset="0"/>
              </a:rPr>
              <a:t>(“California Underground” website)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
            <a:ext cx="6019800" cy="646331"/>
          </a:xfrm>
          <a:prstGeom prst="rect">
            <a:avLst/>
          </a:prstGeom>
          <a:noFill/>
        </p:spPr>
        <p:txBody>
          <a:bodyPr wrap="square" rtlCol="0">
            <a:spAutoFit/>
          </a:bodyPr>
          <a:lstStyle/>
          <a:p>
            <a:r>
              <a:rPr lang="en-US" sz="3600" dirty="0" smtClean="0">
                <a:solidFill>
                  <a:schemeClr val="bg1"/>
                </a:solidFill>
                <a:latin typeface="Berlin Sans FB" pitchFamily="34" charset="0"/>
              </a:rPr>
              <a:t>Solution Cave Development-2</a:t>
            </a:r>
            <a:endParaRPr lang="en-US" sz="3600" dirty="0">
              <a:solidFill>
                <a:schemeClr val="bg1"/>
              </a:solidFill>
              <a:latin typeface="Berlin Sans FB" pitchFamily="34" charset="0"/>
            </a:endParaRPr>
          </a:p>
        </p:txBody>
      </p:sp>
      <p:pic>
        <p:nvPicPr>
          <p:cNvPr id="3" name="Picture 3" descr="solR3"/>
          <p:cNvPicPr>
            <a:picLocks noChangeAspect="1" noChangeArrowheads="1"/>
          </p:cNvPicPr>
          <p:nvPr/>
        </p:nvPicPr>
        <p:blipFill>
          <a:blip r:embed="rId2" cstate="print"/>
          <a:srcRect/>
          <a:stretch>
            <a:fillRect/>
          </a:stretch>
        </p:blipFill>
        <p:spPr bwMode="auto">
          <a:xfrm>
            <a:off x="6096000" y="914400"/>
            <a:ext cx="2743200" cy="2743200"/>
          </a:xfrm>
          <a:prstGeom prst="rect">
            <a:avLst/>
          </a:prstGeom>
          <a:noFill/>
          <a:ln>
            <a:miter lim="800000"/>
            <a:headEnd/>
            <a:tailEnd/>
          </a:ln>
        </p:spPr>
      </p:pic>
      <p:pic>
        <p:nvPicPr>
          <p:cNvPr id="4" name="Picture 5" descr="solR4"/>
          <p:cNvPicPr>
            <a:picLocks noChangeAspect="1" noChangeArrowheads="1"/>
          </p:cNvPicPr>
          <p:nvPr/>
        </p:nvPicPr>
        <p:blipFill>
          <a:blip r:embed="rId3" cstate="print"/>
          <a:srcRect/>
          <a:stretch>
            <a:fillRect/>
          </a:stretch>
        </p:blipFill>
        <p:spPr bwMode="auto">
          <a:xfrm>
            <a:off x="4572000" y="3810000"/>
            <a:ext cx="2577737" cy="2819400"/>
          </a:xfrm>
          <a:prstGeom prst="rect">
            <a:avLst/>
          </a:prstGeom>
          <a:noFill/>
          <a:ln>
            <a:miter lim="800000"/>
            <a:headEnd/>
            <a:tailEnd/>
          </a:ln>
        </p:spPr>
      </p:pic>
      <p:sp>
        <p:nvSpPr>
          <p:cNvPr id="5" name="TextBox 4"/>
          <p:cNvSpPr txBox="1"/>
          <p:nvPr/>
        </p:nvSpPr>
        <p:spPr>
          <a:xfrm>
            <a:off x="1981200" y="1295400"/>
            <a:ext cx="4114800" cy="1908215"/>
          </a:xfrm>
          <a:prstGeom prst="rect">
            <a:avLst/>
          </a:prstGeom>
          <a:noFill/>
        </p:spPr>
        <p:txBody>
          <a:bodyPr wrap="square" rtlCol="0">
            <a:spAutoFit/>
          </a:bodyPr>
          <a:lstStyle/>
          <a:p>
            <a:r>
              <a:rPr lang="en-US" sz="2000" dirty="0" smtClean="0">
                <a:latin typeface="Berlin Sans FB" pitchFamily="34" charset="0"/>
              </a:rPr>
              <a:t>Step 3--The deepening river valley </a:t>
            </a:r>
          </a:p>
          <a:p>
            <a:r>
              <a:rPr lang="en-US" sz="2000" dirty="0" smtClean="0">
                <a:latin typeface="Berlin Sans FB" pitchFamily="34" charset="0"/>
              </a:rPr>
              <a:t>drains away ground water, lowering </a:t>
            </a:r>
          </a:p>
          <a:p>
            <a:r>
              <a:rPr lang="en-US" sz="2000" dirty="0" smtClean="0">
                <a:latin typeface="Berlin Sans FB" pitchFamily="34" charset="0"/>
              </a:rPr>
              <a:t>the water table and draining the caves. The valley intersects the cave passage, revealing an entrance.</a:t>
            </a:r>
          </a:p>
          <a:p>
            <a:endParaRPr lang="en-US" dirty="0"/>
          </a:p>
        </p:txBody>
      </p:sp>
      <p:sp>
        <p:nvSpPr>
          <p:cNvPr id="6" name="TextBox 5"/>
          <p:cNvSpPr txBox="1"/>
          <p:nvPr/>
        </p:nvSpPr>
        <p:spPr>
          <a:xfrm>
            <a:off x="381000" y="3429000"/>
            <a:ext cx="4114800" cy="2554545"/>
          </a:xfrm>
          <a:prstGeom prst="rect">
            <a:avLst/>
          </a:prstGeom>
          <a:noFill/>
        </p:spPr>
        <p:txBody>
          <a:bodyPr wrap="square" rtlCol="0">
            <a:spAutoFit/>
          </a:bodyPr>
          <a:lstStyle/>
          <a:p>
            <a:r>
              <a:rPr lang="en-US" sz="2000" dirty="0" smtClean="0">
                <a:latin typeface="Berlin Sans FB" pitchFamily="34" charset="0"/>
              </a:rPr>
              <a:t>Step 4--Once the cave is opened to the atmosphere, carbon dioxide can escape from the cave. This allows the groundwater seeping into the cave to release carbon dioxide and redeposit the dissolved limestone it carries. This forms calcite stalactites and stalagmites.</a:t>
            </a:r>
          </a:p>
        </p:txBody>
      </p:sp>
      <p:sp>
        <p:nvSpPr>
          <p:cNvPr id="7" name="TextBox 6"/>
          <p:cNvSpPr txBox="1"/>
          <p:nvPr/>
        </p:nvSpPr>
        <p:spPr>
          <a:xfrm>
            <a:off x="152400" y="6324600"/>
            <a:ext cx="3276600" cy="338554"/>
          </a:xfrm>
          <a:prstGeom prst="rect">
            <a:avLst/>
          </a:prstGeom>
          <a:noFill/>
        </p:spPr>
        <p:txBody>
          <a:bodyPr wrap="square" rtlCol="0">
            <a:spAutoFit/>
          </a:bodyPr>
          <a:lstStyle/>
          <a:p>
            <a:r>
              <a:rPr lang="en-US" sz="1600" dirty="0" smtClean="0">
                <a:latin typeface="Berlin Sans FB" pitchFamily="34" charset="0"/>
              </a:rPr>
              <a:t>(“California Underground” website)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karstmap copy"/>
          <p:cNvPicPr>
            <a:picLocks noChangeAspect="1" noChangeArrowheads="1"/>
          </p:cNvPicPr>
          <p:nvPr/>
        </p:nvPicPr>
        <p:blipFill>
          <a:blip r:embed="rId2" cstate="print"/>
          <a:srcRect/>
          <a:stretch>
            <a:fillRect/>
          </a:stretch>
        </p:blipFill>
        <p:spPr bwMode="auto">
          <a:xfrm>
            <a:off x="381000" y="1143000"/>
            <a:ext cx="8305800" cy="5191125"/>
          </a:xfrm>
          <a:prstGeom prst="rect">
            <a:avLst/>
          </a:prstGeom>
          <a:noFill/>
          <a:ln w="9525">
            <a:noFill/>
            <a:miter lim="800000"/>
            <a:headEnd/>
            <a:tailEnd/>
          </a:ln>
        </p:spPr>
      </p:pic>
      <p:sp>
        <p:nvSpPr>
          <p:cNvPr id="3" name="TextBox 2"/>
          <p:cNvSpPr txBox="1"/>
          <p:nvPr/>
        </p:nvSpPr>
        <p:spPr>
          <a:xfrm>
            <a:off x="1676400" y="152400"/>
            <a:ext cx="5638800" cy="707886"/>
          </a:xfrm>
          <a:prstGeom prst="rect">
            <a:avLst/>
          </a:prstGeom>
          <a:noFill/>
        </p:spPr>
        <p:txBody>
          <a:bodyPr wrap="square" rtlCol="0">
            <a:spAutoFit/>
          </a:bodyPr>
          <a:lstStyle/>
          <a:p>
            <a:r>
              <a:rPr lang="en-US" sz="4000" dirty="0" err="1" smtClean="0">
                <a:latin typeface="Berlin Sans FB" pitchFamily="34" charset="0"/>
              </a:rPr>
              <a:t>Karst</a:t>
            </a:r>
            <a:r>
              <a:rPr lang="en-US" sz="4000" dirty="0" smtClean="0">
                <a:latin typeface="Berlin Sans FB" pitchFamily="34" charset="0"/>
              </a:rPr>
              <a:t> in the United States</a:t>
            </a:r>
            <a:endParaRPr lang="en-US" sz="4000" dirty="0">
              <a:latin typeface="Berlin Sans FB" pitchFamily="34" charset="0"/>
            </a:endParaRPr>
          </a:p>
        </p:txBody>
      </p:sp>
      <p:sp>
        <p:nvSpPr>
          <p:cNvPr id="4" name="TextBox 3"/>
          <p:cNvSpPr txBox="1"/>
          <p:nvPr/>
        </p:nvSpPr>
        <p:spPr>
          <a:xfrm>
            <a:off x="609600" y="1143000"/>
            <a:ext cx="5943600" cy="615553"/>
          </a:xfrm>
          <a:prstGeom prst="rect">
            <a:avLst/>
          </a:prstGeom>
          <a:noFill/>
        </p:spPr>
        <p:txBody>
          <a:bodyPr wrap="square" rtlCol="0">
            <a:spAutoFit/>
          </a:bodyPr>
          <a:lstStyle/>
          <a:p>
            <a:r>
              <a:rPr lang="en-US" sz="1600" dirty="0" smtClean="0">
                <a:solidFill>
                  <a:schemeClr val="bg1"/>
                </a:solidFill>
                <a:latin typeface="Berlin Sans FB" pitchFamily="34" charset="0"/>
              </a:rPr>
              <a:t>(Map from “Living With </a:t>
            </a:r>
            <a:r>
              <a:rPr lang="en-US" sz="1600" dirty="0" err="1" smtClean="0">
                <a:solidFill>
                  <a:schemeClr val="bg1"/>
                </a:solidFill>
                <a:latin typeface="Berlin Sans FB" pitchFamily="34" charset="0"/>
              </a:rPr>
              <a:t>Karst</a:t>
            </a:r>
            <a:r>
              <a:rPr lang="en-US" sz="1600" dirty="0" smtClean="0">
                <a:solidFill>
                  <a:schemeClr val="bg1"/>
                </a:solidFill>
                <a:latin typeface="Berlin Sans FB" pitchFamily="34" charset="0"/>
              </a:rPr>
              <a:t>”, drawn by Dr. George </a:t>
            </a:r>
            <a:r>
              <a:rPr lang="en-US" sz="1600" dirty="0" err="1" smtClean="0">
                <a:solidFill>
                  <a:schemeClr val="bg1"/>
                </a:solidFill>
                <a:latin typeface="Berlin Sans FB" pitchFamily="34" charset="0"/>
              </a:rPr>
              <a:t>Veni</a:t>
            </a:r>
            <a:r>
              <a:rPr lang="en-US" sz="1600" dirty="0" smtClean="0">
                <a:solidFill>
                  <a:schemeClr val="bg1"/>
                </a:solidFill>
                <a:latin typeface="Berlin Sans FB" pitchFamily="34" charset="0"/>
              </a:rPr>
              <a: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a 2010 04 22 LA1 Lower Cave Erin Niedringhaus.jpg"/>
          <p:cNvPicPr>
            <a:picLocks noChangeAspect="1"/>
          </p:cNvPicPr>
          <p:nvPr/>
        </p:nvPicPr>
        <p:blipFill>
          <a:blip r:embed="rId2" cstate="print"/>
          <a:stretch>
            <a:fillRect/>
          </a:stretch>
        </p:blipFill>
        <p:spPr>
          <a:xfrm>
            <a:off x="4950041" y="1066800"/>
            <a:ext cx="3696268" cy="5565169"/>
          </a:xfrm>
          <a:prstGeom prst="rect">
            <a:avLst/>
          </a:prstGeom>
          <a:ln w="25400">
            <a:solidFill>
              <a:schemeClr val="tx1"/>
            </a:solidFill>
          </a:ln>
        </p:spPr>
      </p:pic>
      <p:sp>
        <p:nvSpPr>
          <p:cNvPr id="4" name="TextBox 3"/>
          <p:cNvSpPr txBox="1"/>
          <p:nvPr/>
        </p:nvSpPr>
        <p:spPr>
          <a:xfrm>
            <a:off x="2362200" y="152400"/>
            <a:ext cx="4953000" cy="707886"/>
          </a:xfrm>
          <a:prstGeom prst="rect">
            <a:avLst/>
          </a:prstGeom>
          <a:noFill/>
        </p:spPr>
        <p:txBody>
          <a:bodyPr wrap="square" rtlCol="0">
            <a:spAutoFit/>
          </a:bodyPr>
          <a:lstStyle/>
          <a:p>
            <a:r>
              <a:rPr lang="en-US" sz="4000" dirty="0" smtClean="0">
                <a:solidFill>
                  <a:schemeClr val="bg1"/>
                </a:solidFill>
                <a:latin typeface="Berlin Sans FB" pitchFamily="34" charset="0"/>
              </a:rPr>
              <a:t>Carbonate Dissolution</a:t>
            </a:r>
            <a:endParaRPr lang="en-US" sz="4000" dirty="0">
              <a:solidFill>
                <a:schemeClr val="bg1"/>
              </a:solidFill>
              <a:latin typeface="Berlin Sans FB" pitchFamily="34" charset="0"/>
            </a:endParaRPr>
          </a:p>
        </p:txBody>
      </p:sp>
      <p:sp>
        <p:nvSpPr>
          <p:cNvPr id="5" name="TextBox 4"/>
          <p:cNvSpPr txBox="1"/>
          <p:nvPr/>
        </p:nvSpPr>
        <p:spPr>
          <a:xfrm>
            <a:off x="457200" y="990600"/>
            <a:ext cx="3962400" cy="1969770"/>
          </a:xfrm>
          <a:prstGeom prst="rect">
            <a:avLst/>
          </a:prstGeom>
          <a:noFill/>
        </p:spPr>
        <p:txBody>
          <a:bodyPr wrap="square" rtlCol="0">
            <a:spAutoFit/>
          </a:bodyPr>
          <a:lstStyle/>
          <a:p>
            <a:r>
              <a:rPr lang="en-US" sz="2800" dirty="0" smtClean="0">
                <a:latin typeface="Berlin Sans FB" pitchFamily="34" charset="0"/>
              </a:rPr>
              <a:t>There are two main types of carbonate dissolution.</a:t>
            </a:r>
          </a:p>
          <a:p>
            <a:endParaRPr lang="en-US" sz="1000" dirty="0" smtClean="0">
              <a:latin typeface="Berlin Sans FB" pitchFamily="34" charset="0"/>
            </a:endParaRPr>
          </a:p>
          <a:p>
            <a:pPr>
              <a:buFont typeface="Arial" pitchFamily="34" charset="0"/>
              <a:buChar char="•"/>
            </a:pPr>
            <a:r>
              <a:rPr lang="en-US" sz="2800" dirty="0" smtClean="0">
                <a:latin typeface="Berlin Sans FB" pitchFamily="34" charset="0"/>
              </a:rPr>
              <a:t> </a:t>
            </a:r>
            <a:r>
              <a:rPr lang="en-US" sz="2800" dirty="0" err="1" smtClean="0">
                <a:latin typeface="Berlin Sans FB" pitchFamily="34" charset="0"/>
              </a:rPr>
              <a:t>Epigenic</a:t>
            </a:r>
            <a:endParaRPr lang="en-US" sz="2800" dirty="0" smtClean="0">
              <a:latin typeface="Berlin Sans FB" pitchFamily="34" charset="0"/>
            </a:endParaRPr>
          </a:p>
          <a:p>
            <a:pPr>
              <a:buFont typeface="Arial" pitchFamily="34" charset="0"/>
              <a:buChar char="•"/>
            </a:pPr>
            <a:r>
              <a:rPr lang="en-US" sz="2800" dirty="0" smtClean="0">
                <a:latin typeface="Berlin Sans FB" pitchFamily="34" charset="0"/>
              </a:rPr>
              <a:t> </a:t>
            </a:r>
            <a:r>
              <a:rPr lang="en-US" sz="2800" dirty="0" err="1" smtClean="0">
                <a:latin typeface="Berlin Sans FB" pitchFamily="34" charset="0"/>
              </a:rPr>
              <a:t>Hypogenic</a:t>
            </a:r>
            <a:endParaRPr lang="en-US" sz="2800" dirty="0">
              <a:latin typeface="Berlin Sans FB"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530620"/>
            <a:ext cx="4419600" cy="2946974"/>
          </a:xfrm>
          <a:prstGeom prst="rect">
            <a:avLst/>
          </a:prstGeom>
          <a:ln w="25400">
            <a:solidFill>
              <a:schemeClr val="tx1"/>
            </a:solidFill>
          </a:ln>
        </p:spPr>
      </p:pic>
      <p:sp>
        <p:nvSpPr>
          <p:cNvPr id="7" name="TextBox 6"/>
          <p:cNvSpPr txBox="1"/>
          <p:nvPr/>
        </p:nvSpPr>
        <p:spPr>
          <a:xfrm>
            <a:off x="228600" y="6108262"/>
            <a:ext cx="966611" cy="369332"/>
          </a:xfrm>
          <a:prstGeom prst="rect">
            <a:avLst/>
          </a:prstGeom>
          <a:noFill/>
        </p:spPr>
        <p:txBody>
          <a:bodyPr wrap="none" rtlCol="0">
            <a:spAutoFit/>
          </a:bodyPr>
          <a:lstStyle/>
          <a:p>
            <a:r>
              <a:rPr lang="en-US" dirty="0" err="1" smtClean="0"/>
              <a:t>Epigenic</a:t>
            </a:r>
            <a:endParaRPr lang="en-US" dirty="0"/>
          </a:p>
        </p:txBody>
      </p:sp>
      <p:sp>
        <p:nvSpPr>
          <p:cNvPr id="8" name="TextBox 7"/>
          <p:cNvSpPr txBox="1"/>
          <p:nvPr/>
        </p:nvSpPr>
        <p:spPr>
          <a:xfrm>
            <a:off x="4953000" y="6289823"/>
            <a:ext cx="1171796" cy="369332"/>
          </a:xfrm>
          <a:prstGeom prst="rect">
            <a:avLst/>
          </a:prstGeom>
          <a:noFill/>
        </p:spPr>
        <p:txBody>
          <a:bodyPr wrap="none" rtlCol="0">
            <a:spAutoFit/>
          </a:bodyPr>
          <a:lstStyle/>
          <a:p>
            <a:r>
              <a:rPr lang="en-US" dirty="0" err="1" smtClean="0"/>
              <a:t>Hypogenic</a:t>
            </a:r>
            <a:endParaRPr lang="en-US" dirty="0"/>
          </a:p>
        </p:txBody>
      </p:sp>
      <p:sp>
        <p:nvSpPr>
          <p:cNvPr id="9" name="TextBox 8"/>
          <p:cNvSpPr txBox="1"/>
          <p:nvPr/>
        </p:nvSpPr>
        <p:spPr>
          <a:xfrm>
            <a:off x="3582375" y="6248827"/>
            <a:ext cx="1079142" cy="215444"/>
          </a:xfrm>
          <a:prstGeom prst="rect">
            <a:avLst/>
          </a:prstGeom>
          <a:noFill/>
        </p:spPr>
        <p:txBody>
          <a:bodyPr wrap="none" rtlCol="0">
            <a:spAutoFit/>
          </a:bodyPr>
          <a:lstStyle/>
          <a:p>
            <a:r>
              <a:rPr lang="en-US" sz="800" dirty="0" smtClean="0"/>
              <a:t>Photo by Scott House</a:t>
            </a:r>
            <a:endParaRPr lang="en-US" sz="800" dirty="0"/>
          </a:p>
        </p:txBody>
      </p:sp>
      <p:sp>
        <p:nvSpPr>
          <p:cNvPr id="10" name="TextBox 9"/>
          <p:cNvSpPr txBox="1"/>
          <p:nvPr/>
        </p:nvSpPr>
        <p:spPr>
          <a:xfrm>
            <a:off x="7668156" y="6416525"/>
            <a:ext cx="978153" cy="215444"/>
          </a:xfrm>
          <a:prstGeom prst="rect">
            <a:avLst/>
          </a:prstGeom>
          <a:noFill/>
        </p:spPr>
        <p:txBody>
          <a:bodyPr wrap="none" rtlCol="0">
            <a:spAutoFit/>
          </a:bodyPr>
          <a:lstStyle/>
          <a:p>
            <a:r>
              <a:rPr lang="en-US" sz="800" dirty="0" smtClean="0"/>
              <a:t>Photo by Dale Pate</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re-storm"/>
          <p:cNvPicPr>
            <a:picLocks noChangeAspect="1" noChangeArrowheads="1"/>
          </p:cNvPicPr>
          <p:nvPr/>
        </p:nvPicPr>
        <p:blipFill>
          <a:blip r:embed="rId2" cstate="print">
            <a:lum bright="12000"/>
          </a:blip>
          <a:srcRect t="23148"/>
          <a:stretch>
            <a:fillRect/>
          </a:stretch>
        </p:blipFill>
        <p:spPr bwMode="auto">
          <a:xfrm>
            <a:off x="762000" y="1066800"/>
            <a:ext cx="7620000" cy="3379612"/>
          </a:xfrm>
          <a:prstGeom prst="rect">
            <a:avLst/>
          </a:prstGeom>
          <a:noFill/>
          <a:ln w="28575">
            <a:noFill/>
            <a:miter lim="800000"/>
            <a:headEnd/>
            <a:tailEnd/>
          </a:ln>
        </p:spPr>
      </p:pic>
      <p:pic>
        <p:nvPicPr>
          <p:cNvPr id="3" name="Picture 5" descr="Diagram last"/>
          <p:cNvPicPr>
            <a:picLocks noChangeAspect="1" noChangeArrowheads="1"/>
          </p:cNvPicPr>
          <p:nvPr/>
        </p:nvPicPr>
        <p:blipFill>
          <a:blip r:embed="rId3" cstate="print"/>
          <a:srcRect t="51491" b="17044"/>
          <a:stretch>
            <a:fillRect/>
          </a:stretch>
        </p:blipFill>
        <p:spPr bwMode="auto">
          <a:xfrm>
            <a:off x="762000" y="4267200"/>
            <a:ext cx="7620000" cy="1842198"/>
          </a:xfrm>
          <a:prstGeom prst="rect">
            <a:avLst/>
          </a:prstGeom>
          <a:noFill/>
          <a:ln w="9525">
            <a:noFill/>
            <a:miter lim="800000"/>
            <a:headEnd/>
            <a:tailEnd/>
          </a:ln>
        </p:spPr>
      </p:pic>
      <p:sp>
        <p:nvSpPr>
          <p:cNvPr id="4" name="TextBox 3"/>
          <p:cNvSpPr txBox="1"/>
          <p:nvPr/>
        </p:nvSpPr>
        <p:spPr>
          <a:xfrm>
            <a:off x="762000" y="990600"/>
            <a:ext cx="7467600" cy="1661993"/>
          </a:xfrm>
          <a:prstGeom prst="rect">
            <a:avLst/>
          </a:prstGeom>
          <a:noFill/>
        </p:spPr>
        <p:txBody>
          <a:bodyPr wrap="square" rtlCol="0">
            <a:spAutoFit/>
          </a:bodyPr>
          <a:lstStyle/>
          <a:p>
            <a:pPr algn="ctr" eaLnBrk="0" hangingPunct="0"/>
            <a:r>
              <a:rPr lang="en-US" sz="2800" dirty="0" err="1" smtClean="0">
                <a:solidFill>
                  <a:schemeClr val="bg1"/>
                </a:solidFill>
                <a:latin typeface="Berlin Sans FB" pitchFamily="34" charset="0"/>
              </a:rPr>
              <a:t>Epigenic</a:t>
            </a:r>
            <a:r>
              <a:rPr lang="en-US" sz="2800" dirty="0" smtClean="0">
                <a:solidFill>
                  <a:schemeClr val="bg1"/>
                </a:solidFill>
                <a:latin typeface="Berlin Sans FB" pitchFamily="34" charset="0"/>
              </a:rPr>
              <a:t> caves form from the action of weak acids derived from the atmosphere, soil and oxidation of sulfides in the </a:t>
            </a:r>
            <a:r>
              <a:rPr lang="en-US" sz="2800" dirty="0" err="1" smtClean="0">
                <a:solidFill>
                  <a:schemeClr val="bg1"/>
                </a:solidFill>
                <a:latin typeface="Berlin Sans FB" pitchFamily="34" charset="0"/>
              </a:rPr>
              <a:t>vadose</a:t>
            </a:r>
            <a:r>
              <a:rPr lang="en-US" sz="2800" dirty="0" smtClean="0">
                <a:solidFill>
                  <a:schemeClr val="bg1"/>
                </a:solidFill>
                <a:latin typeface="Berlin Sans FB" pitchFamily="34" charset="0"/>
              </a:rPr>
              <a:t> zone.</a:t>
            </a:r>
          </a:p>
          <a:p>
            <a:endParaRPr lang="en-US" dirty="0"/>
          </a:p>
        </p:txBody>
      </p:sp>
      <p:sp>
        <p:nvSpPr>
          <p:cNvPr id="5" name="TextBox 4"/>
          <p:cNvSpPr txBox="1"/>
          <p:nvPr/>
        </p:nvSpPr>
        <p:spPr>
          <a:xfrm>
            <a:off x="2971800" y="152400"/>
            <a:ext cx="3048000" cy="646331"/>
          </a:xfrm>
          <a:prstGeom prst="rect">
            <a:avLst/>
          </a:prstGeom>
          <a:noFill/>
        </p:spPr>
        <p:txBody>
          <a:bodyPr wrap="square" rtlCol="0">
            <a:spAutoFit/>
          </a:bodyPr>
          <a:lstStyle/>
          <a:p>
            <a:r>
              <a:rPr lang="en-US" sz="3600" dirty="0" err="1" smtClean="0">
                <a:solidFill>
                  <a:schemeClr val="bg1"/>
                </a:solidFill>
                <a:latin typeface="Berlin Sans FB" pitchFamily="34" charset="0"/>
              </a:rPr>
              <a:t>Epigenic</a:t>
            </a:r>
            <a:r>
              <a:rPr lang="en-US" sz="3600" dirty="0" smtClean="0">
                <a:solidFill>
                  <a:schemeClr val="bg1"/>
                </a:solidFill>
                <a:latin typeface="Berlin Sans FB" pitchFamily="34" charset="0"/>
              </a:rPr>
              <a:t> Caves</a:t>
            </a:r>
          </a:p>
        </p:txBody>
      </p:sp>
      <p:sp>
        <p:nvSpPr>
          <p:cNvPr id="6" name="Line 10"/>
          <p:cNvSpPr>
            <a:spLocks noChangeShapeType="1"/>
          </p:cNvSpPr>
          <p:nvPr/>
        </p:nvSpPr>
        <p:spPr bwMode="auto">
          <a:xfrm>
            <a:off x="2895600" y="3352800"/>
            <a:ext cx="609600" cy="914400"/>
          </a:xfrm>
          <a:prstGeom prst="line">
            <a:avLst/>
          </a:prstGeom>
          <a:noFill/>
          <a:ln w="57150">
            <a:solidFill>
              <a:srgbClr val="FFFF00"/>
            </a:solidFill>
            <a:round/>
            <a:headEnd/>
            <a:tailEnd type="triangle" w="med" len="med"/>
          </a:ln>
        </p:spPr>
        <p:txBody>
          <a:bodyPr/>
          <a:lstStyle/>
          <a:p>
            <a:endParaRPr lang="en-US"/>
          </a:p>
        </p:txBody>
      </p:sp>
      <p:sp>
        <p:nvSpPr>
          <p:cNvPr id="7" name="Line 13"/>
          <p:cNvSpPr>
            <a:spLocks noChangeShapeType="1"/>
          </p:cNvSpPr>
          <p:nvPr/>
        </p:nvSpPr>
        <p:spPr bwMode="auto">
          <a:xfrm>
            <a:off x="3886200" y="3352800"/>
            <a:ext cx="381000" cy="990600"/>
          </a:xfrm>
          <a:prstGeom prst="line">
            <a:avLst/>
          </a:prstGeom>
          <a:noFill/>
          <a:ln w="57150">
            <a:solidFill>
              <a:srgbClr val="FFFF00"/>
            </a:solidFill>
            <a:round/>
            <a:headEnd/>
            <a:tailEnd type="triangle" w="med" len="med"/>
          </a:ln>
        </p:spPr>
        <p:txBody>
          <a:bodyPr/>
          <a:lstStyle/>
          <a:p>
            <a:endParaRPr lang="en-US"/>
          </a:p>
        </p:txBody>
      </p:sp>
      <p:sp>
        <p:nvSpPr>
          <p:cNvPr id="8" name="Line 11"/>
          <p:cNvSpPr>
            <a:spLocks noChangeShapeType="1"/>
          </p:cNvSpPr>
          <p:nvPr/>
        </p:nvSpPr>
        <p:spPr bwMode="auto">
          <a:xfrm flipH="1">
            <a:off x="5334000" y="3810000"/>
            <a:ext cx="152400" cy="457200"/>
          </a:xfrm>
          <a:prstGeom prst="line">
            <a:avLst/>
          </a:prstGeom>
          <a:noFill/>
          <a:ln w="57150">
            <a:solidFill>
              <a:srgbClr val="FFFF00"/>
            </a:solidFill>
            <a:round/>
            <a:headEnd/>
            <a:tailEnd type="triangle" w="med" len="med"/>
          </a:ln>
        </p:spPr>
        <p:txBody>
          <a:bodyPr/>
          <a:lstStyle/>
          <a:p>
            <a:endParaRPr lang="en-US"/>
          </a:p>
        </p:txBody>
      </p:sp>
      <p:sp>
        <p:nvSpPr>
          <p:cNvPr id="9" name="TextBox 8"/>
          <p:cNvSpPr txBox="1"/>
          <p:nvPr/>
        </p:nvSpPr>
        <p:spPr>
          <a:xfrm>
            <a:off x="2438400" y="2971800"/>
            <a:ext cx="609600" cy="369332"/>
          </a:xfrm>
          <a:prstGeom prst="rect">
            <a:avLst/>
          </a:prstGeom>
          <a:noFill/>
        </p:spPr>
        <p:txBody>
          <a:bodyPr wrap="square" rtlCol="0">
            <a:spAutoFit/>
          </a:bodyPr>
          <a:lstStyle/>
          <a:p>
            <a:r>
              <a:rPr lang="en-US" b="1" dirty="0" smtClean="0">
                <a:solidFill>
                  <a:srgbClr val="FFFF00"/>
                </a:solidFill>
              </a:rPr>
              <a:t>CO</a:t>
            </a:r>
            <a:r>
              <a:rPr lang="en-US" b="1" baseline="-25000" dirty="0" smtClean="0">
                <a:solidFill>
                  <a:srgbClr val="FFFF00"/>
                </a:solidFill>
              </a:rPr>
              <a:t>2</a:t>
            </a:r>
            <a:endParaRPr lang="en-US" b="1" baseline="-25000" dirty="0">
              <a:solidFill>
                <a:srgbClr val="FFFF00"/>
              </a:solidFill>
            </a:endParaRPr>
          </a:p>
        </p:txBody>
      </p:sp>
      <p:sp>
        <p:nvSpPr>
          <p:cNvPr id="10" name="TextBox 9"/>
          <p:cNvSpPr txBox="1"/>
          <p:nvPr/>
        </p:nvSpPr>
        <p:spPr>
          <a:xfrm>
            <a:off x="3505200" y="3124200"/>
            <a:ext cx="762000" cy="369332"/>
          </a:xfrm>
          <a:prstGeom prst="rect">
            <a:avLst/>
          </a:prstGeom>
          <a:noFill/>
        </p:spPr>
        <p:txBody>
          <a:bodyPr wrap="square" rtlCol="0">
            <a:spAutoFit/>
          </a:bodyPr>
          <a:lstStyle/>
          <a:p>
            <a:r>
              <a:rPr lang="en-US" b="1" dirty="0" smtClean="0">
                <a:solidFill>
                  <a:srgbClr val="FFFF00"/>
                </a:solidFill>
              </a:rPr>
              <a:t>H</a:t>
            </a:r>
            <a:r>
              <a:rPr lang="en-US" b="1" baseline="-25000" dirty="0" smtClean="0">
                <a:solidFill>
                  <a:srgbClr val="FFFF00"/>
                </a:solidFill>
              </a:rPr>
              <a:t>2</a:t>
            </a:r>
            <a:r>
              <a:rPr lang="en-US" b="1" dirty="0" smtClean="0">
                <a:solidFill>
                  <a:srgbClr val="FFFF00"/>
                </a:solidFill>
              </a:rPr>
              <a:t>O</a:t>
            </a:r>
          </a:p>
        </p:txBody>
      </p:sp>
      <p:sp>
        <p:nvSpPr>
          <p:cNvPr id="11" name="TextBox 10"/>
          <p:cNvSpPr txBox="1"/>
          <p:nvPr/>
        </p:nvSpPr>
        <p:spPr>
          <a:xfrm>
            <a:off x="5410200" y="3505200"/>
            <a:ext cx="457200" cy="369332"/>
          </a:xfrm>
          <a:prstGeom prst="rect">
            <a:avLst/>
          </a:prstGeom>
          <a:noFill/>
        </p:spPr>
        <p:txBody>
          <a:bodyPr wrap="square" rtlCol="0">
            <a:spAutoFit/>
          </a:bodyPr>
          <a:lstStyle/>
          <a:p>
            <a:r>
              <a:rPr lang="en-US" b="1" dirty="0" smtClean="0">
                <a:solidFill>
                  <a:srgbClr val="FFFF00"/>
                </a:solidFill>
              </a:rPr>
              <a:t>O</a:t>
            </a:r>
            <a:r>
              <a:rPr lang="en-US" b="1" baseline="-25000" dirty="0" smtClean="0">
                <a:solidFill>
                  <a:srgbClr val="FFFF00"/>
                </a:solidFill>
              </a:rPr>
              <a:t>2</a:t>
            </a:r>
          </a:p>
        </p:txBody>
      </p:sp>
      <p:sp>
        <p:nvSpPr>
          <p:cNvPr id="12" name="Rectangle 11"/>
          <p:cNvSpPr/>
          <p:nvPr/>
        </p:nvSpPr>
        <p:spPr>
          <a:xfrm>
            <a:off x="4430775" y="3244334"/>
            <a:ext cx="282449" cy="369332"/>
          </a:xfrm>
          <a:prstGeom prst="rect">
            <a:avLst/>
          </a:prstGeom>
        </p:spPr>
        <p:txBody>
          <a:bodyPr wrap="none">
            <a:spAutoFit/>
          </a:bodyPr>
          <a:lstStyle/>
          <a:p>
            <a:pPr algn="ctr"/>
            <a:r>
              <a:rPr lang="en-US" dirty="0" smtClean="0">
                <a:solidFill>
                  <a:schemeClr val="bg1"/>
                </a:solidFill>
              </a:rPr>
              <a:t>c</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24190E001B464589B53A5A3C450461" ma:contentTypeVersion="0" ma:contentTypeDescription="Create a new document." ma:contentTypeScope="" ma:versionID="8499d8de0d198b8af01e827d3bf43b3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3CA5D9-92DE-4A04-A4A6-80E6F82CA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3AC6EB2-44A3-4C6C-A2F4-CE89EB247615}">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71D4494D-4B75-4A6B-B25A-4724D1B1E3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674</TotalTime>
  <Words>1206</Words>
  <Application>Microsoft Office PowerPoint</Application>
  <PresentationFormat>On-screen Show (4:3)</PresentationFormat>
  <Paragraphs>138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Major Cave Types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Shelter or Sandstone Caves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Crevice or Fissure Caves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 Pate</dc:creator>
  <cp:lastModifiedBy>Brown, Michael B</cp:lastModifiedBy>
  <cp:revision>64</cp:revision>
  <dcterms:created xsi:type="dcterms:W3CDTF">2011-03-09T03:08:02Z</dcterms:created>
  <dcterms:modified xsi:type="dcterms:W3CDTF">2014-05-05T16:37:32Z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0x0101006924190E001B464589B53A5A3C450461</vt:lpwstr>
  </property>
</Properties>
</file>