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57" r:id="rId3"/>
    <p:sldId id="265" r:id="rId4"/>
    <p:sldId id="266" r:id="rId5"/>
    <p:sldId id="258" r:id="rId6"/>
    <p:sldId id="267" r:id="rId7"/>
    <p:sldId id="259" r:id="rId8"/>
    <p:sldId id="261" r:id="rId9"/>
    <p:sldId id="260" r:id="rId10"/>
    <p:sldId id="262" r:id="rId11"/>
    <p:sldId id="263" r:id="rId12"/>
    <p:sldId id="269" r:id="rId13"/>
    <p:sldId id="268" r:id="rId14"/>
    <p:sldId id="264" r:id="rId1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70" y="-8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 name="Arc 3"/>
          <p:cNvSpPr>
            <a:spLocks/>
          </p:cNvSpPr>
          <p:nvPr/>
        </p:nvSpPr>
        <p:spPr bwMode="auto">
          <a:xfrm>
            <a:off x="0" y="842963"/>
            <a:ext cx="2897188" cy="6015037"/>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sp>
        <p:nvSpPr>
          <p:cNvPr id="10244" name="Rectangle 4"/>
          <p:cNvSpPr>
            <a:spLocks noGrp="1" noChangeArrowheads="1"/>
          </p:cNvSpPr>
          <p:nvPr>
            <p:ph type="ctrTitle" sz="quarter"/>
          </p:nvPr>
        </p:nvSpPr>
        <p:spPr>
          <a:xfrm>
            <a:off x="2743200" y="427038"/>
            <a:ext cx="6399213" cy="1524000"/>
          </a:xfrm>
        </p:spPr>
        <p:txBody>
          <a:bodyPr anchor="b"/>
          <a:lstStyle>
            <a:lvl1pPr>
              <a:lnSpc>
                <a:spcPct val="80000"/>
              </a:lnSpc>
              <a:defRPr sz="6600"/>
            </a:lvl1pPr>
          </a:lstStyle>
          <a:p>
            <a:r>
              <a:rPr lang="en-US"/>
              <a:t>Click to edit Master title style</a:t>
            </a:r>
          </a:p>
        </p:txBody>
      </p:sp>
      <p:sp>
        <p:nvSpPr>
          <p:cNvPr id="10245" name="Rectangle 5"/>
          <p:cNvSpPr>
            <a:spLocks noGrp="1" noChangeArrowheads="1"/>
          </p:cNvSpPr>
          <p:nvPr>
            <p:ph type="subTitle" sz="quarter" idx="1"/>
          </p:nvPr>
        </p:nvSpPr>
        <p:spPr>
          <a:xfrm>
            <a:off x="4191000" y="1828800"/>
            <a:ext cx="4572000" cy="1752600"/>
          </a:xfrm>
        </p:spPr>
        <p:txBody>
          <a:bodyPr/>
          <a:lstStyle>
            <a:lvl1pPr marL="0" indent="0">
              <a:buFont typeface="Wingdings" pitchFamily="2" charset="2"/>
              <a:buNone/>
              <a:defRPr sz="2400"/>
            </a:lvl1pPr>
          </a:lstStyle>
          <a:p>
            <a:r>
              <a:rPr lang="en-US"/>
              <a:t>Click to edit Master subtitle style</a:t>
            </a:r>
          </a:p>
        </p:txBody>
      </p:sp>
      <p:sp>
        <p:nvSpPr>
          <p:cNvPr id="6" name="Rectangle 6"/>
          <p:cNvSpPr>
            <a:spLocks noGrp="1" noChangeArrowheads="1"/>
          </p:cNvSpPr>
          <p:nvPr>
            <p:ph type="dt" sz="quarter" idx="10"/>
          </p:nvPr>
        </p:nvSpPr>
        <p:spPr/>
        <p:txBody>
          <a:bodyPr/>
          <a:lstStyle>
            <a:lvl1pPr>
              <a:defRPr/>
            </a:lvl1pPr>
          </a:lstStyle>
          <a:p>
            <a:pPr>
              <a:defRPr/>
            </a:pPr>
            <a:endParaRPr lang="en-US"/>
          </a:p>
        </p:txBody>
      </p:sp>
      <p:sp>
        <p:nvSpPr>
          <p:cNvPr id="7" name="Rectangle 7"/>
          <p:cNvSpPr>
            <a:spLocks noGrp="1" noChangeArrowheads="1"/>
          </p:cNvSpPr>
          <p:nvPr>
            <p:ph type="ftr" sz="quarter" idx="11"/>
          </p:nvPr>
        </p:nvSpPr>
        <p:spPr/>
        <p:txBody>
          <a:bodyPr/>
          <a:lstStyle>
            <a:lvl1pPr>
              <a:defRPr/>
            </a:lvl1pPr>
          </a:lstStyle>
          <a:p>
            <a:pPr>
              <a:defRPr/>
            </a:pPr>
            <a:endParaRPr lang="en-US"/>
          </a:p>
        </p:txBody>
      </p:sp>
      <p:sp>
        <p:nvSpPr>
          <p:cNvPr id="8" name="Rectangle 8"/>
          <p:cNvSpPr>
            <a:spLocks noGrp="1" noChangeArrowheads="1"/>
          </p:cNvSpPr>
          <p:nvPr>
            <p:ph type="sldNum" sz="quarter" idx="12"/>
          </p:nvPr>
        </p:nvSpPr>
        <p:spPr/>
        <p:txBody>
          <a:bodyPr/>
          <a:lstStyle>
            <a:lvl1pPr>
              <a:defRPr/>
            </a:lvl1pPr>
          </a:lstStyle>
          <a:p>
            <a:pPr>
              <a:defRPr/>
            </a:pPr>
            <a:fld id="{4831F316-663D-4477-989D-4CD1A7A8F9CE}" type="slidenum">
              <a:rPr lang="en-US"/>
              <a:pPr>
                <a:defRPr/>
              </a:pPr>
              <a:t>‹#›</a:t>
            </a:fld>
            <a:endParaRPr lang="en-US"/>
          </a:p>
        </p:txBody>
      </p:sp>
    </p:spTree>
    <p:extLst>
      <p:ext uri="{BB962C8B-B14F-4D97-AF65-F5344CB8AC3E}">
        <p14:creationId xmlns:p14="http://schemas.microsoft.com/office/powerpoint/2010/main" val="2326717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D0462D5F-7255-43D4-A2E6-3A37D0929BD2}" type="slidenum">
              <a:rPr lang="en-US"/>
              <a:pPr>
                <a:defRPr/>
              </a:pPr>
              <a:t>‹#›</a:t>
            </a:fld>
            <a:endParaRPr lang="en-US"/>
          </a:p>
        </p:txBody>
      </p:sp>
    </p:spTree>
    <p:extLst>
      <p:ext uri="{BB962C8B-B14F-4D97-AF65-F5344CB8AC3E}">
        <p14:creationId xmlns:p14="http://schemas.microsoft.com/office/powerpoint/2010/main" val="681827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91400" y="609600"/>
            <a:ext cx="1524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19400" y="609600"/>
            <a:ext cx="4419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999CB133-4C75-4AE5-8C4D-4DD3E5D514C4}" type="slidenum">
              <a:rPr lang="en-US"/>
              <a:pPr>
                <a:defRPr/>
              </a:pPr>
              <a:t>‹#›</a:t>
            </a:fld>
            <a:endParaRPr lang="en-US"/>
          </a:p>
        </p:txBody>
      </p:sp>
    </p:spTree>
    <p:extLst>
      <p:ext uri="{BB962C8B-B14F-4D97-AF65-F5344CB8AC3E}">
        <p14:creationId xmlns:p14="http://schemas.microsoft.com/office/powerpoint/2010/main" val="701502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D3040D16-F24C-4E95-990E-8B4C1CD28A05}" type="slidenum">
              <a:rPr lang="en-US"/>
              <a:pPr>
                <a:defRPr/>
              </a:pPr>
              <a:t>‹#›</a:t>
            </a:fld>
            <a:endParaRPr lang="en-US"/>
          </a:p>
        </p:txBody>
      </p:sp>
    </p:spTree>
    <p:extLst>
      <p:ext uri="{BB962C8B-B14F-4D97-AF65-F5344CB8AC3E}">
        <p14:creationId xmlns:p14="http://schemas.microsoft.com/office/powerpoint/2010/main" val="255947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3F102157-DAF3-43A3-9CE9-A9FC7F317692}" type="slidenum">
              <a:rPr lang="en-US"/>
              <a:pPr>
                <a:defRPr/>
              </a:pPr>
              <a:t>‹#›</a:t>
            </a:fld>
            <a:endParaRPr lang="en-US"/>
          </a:p>
        </p:txBody>
      </p:sp>
    </p:spTree>
    <p:extLst>
      <p:ext uri="{BB962C8B-B14F-4D97-AF65-F5344CB8AC3E}">
        <p14:creationId xmlns:p14="http://schemas.microsoft.com/office/powerpoint/2010/main" val="2932799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194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36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8F9FF24D-AFF9-4E98-8752-5FC8F72512CD}" type="slidenum">
              <a:rPr lang="en-US"/>
              <a:pPr>
                <a:defRPr/>
              </a:pPr>
              <a:t>‹#›</a:t>
            </a:fld>
            <a:endParaRPr lang="en-US"/>
          </a:p>
        </p:txBody>
      </p:sp>
    </p:spTree>
    <p:extLst>
      <p:ext uri="{BB962C8B-B14F-4D97-AF65-F5344CB8AC3E}">
        <p14:creationId xmlns:p14="http://schemas.microsoft.com/office/powerpoint/2010/main" val="917283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8B2E4CDF-B6E6-4415-9DA3-01230DF1F0E3}" type="slidenum">
              <a:rPr lang="en-US"/>
              <a:pPr>
                <a:defRPr/>
              </a:pPr>
              <a:t>‹#›</a:t>
            </a:fld>
            <a:endParaRPr lang="en-US"/>
          </a:p>
        </p:txBody>
      </p:sp>
    </p:spTree>
    <p:extLst>
      <p:ext uri="{BB962C8B-B14F-4D97-AF65-F5344CB8AC3E}">
        <p14:creationId xmlns:p14="http://schemas.microsoft.com/office/powerpoint/2010/main" val="879265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F6F8F709-F3FC-4844-8116-D3E9BB139240}" type="slidenum">
              <a:rPr lang="en-US"/>
              <a:pPr>
                <a:defRPr/>
              </a:pPr>
              <a:t>‹#›</a:t>
            </a:fld>
            <a:endParaRPr lang="en-US"/>
          </a:p>
        </p:txBody>
      </p:sp>
    </p:spTree>
    <p:extLst>
      <p:ext uri="{BB962C8B-B14F-4D97-AF65-F5344CB8AC3E}">
        <p14:creationId xmlns:p14="http://schemas.microsoft.com/office/powerpoint/2010/main" val="2440944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F8B53175-00B5-4079-8774-D693473090DA}" type="slidenum">
              <a:rPr lang="en-US"/>
              <a:pPr>
                <a:defRPr/>
              </a:pPr>
              <a:t>‹#›</a:t>
            </a:fld>
            <a:endParaRPr lang="en-US"/>
          </a:p>
        </p:txBody>
      </p:sp>
    </p:spTree>
    <p:extLst>
      <p:ext uri="{BB962C8B-B14F-4D97-AF65-F5344CB8AC3E}">
        <p14:creationId xmlns:p14="http://schemas.microsoft.com/office/powerpoint/2010/main" val="2968056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D29A8E38-0029-4652-8DC5-04D28B80BF2E}" type="slidenum">
              <a:rPr lang="en-US"/>
              <a:pPr>
                <a:defRPr/>
              </a:pPr>
              <a:t>‹#›</a:t>
            </a:fld>
            <a:endParaRPr lang="en-US"/>
          </a:p>
        </p:txBody>
      </p:sp>
    </p:spTree>
    <p:extLst>
      <p:ext uri="{BB962C8B-B14F-4D97-AF65-F5344CB8AC3E}">
        <p14:creationId xmlns:p14="http://schemas.microsoft.com/office/powerpoint/2010/main" val="848301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76322163-C763-4262-AEDC-D40CF44DEEE6}" type="slidenum">
              <a:rPr lang="en-US"/>
              <a:pPr>
                <a:defRPr/>
              </a:pPr>
              <a:t>‹#›</a:t>
            </a:fld>
            <a:endParaRPr lang="en-US"/>
          </a:p>
        </p:txBody>
      </p:sp>
    </p:spTree>
    <p:extLst>
      <p:ext uri="{BB962C8B-B14F-4D97-AF65-F5344CB8AC3E}">
        <p14:creationId xmlns:p14="http://schemas.microsoft.com/office/powerpoint/2010/main" val="4043663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rc 2"/>
          <p:cNvSpPr>
            <a:spLocks/>
          </p:cNvSpPr>
          <p:nvPr/>
        </p:nvSpPr>
        <p:spPr bwMode="auto">
          <a:xfrm>
            <a:off x="0" y="842963"/>
            <a:ext cx="2897188" cy="6015037"/>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sp>
        <p:nvSpPr>
          <p:cNvPr id="1027" name="Rectangle 3"/>
          <p:cNvSpPr>
            <a:spLocks noGrp="1" noChangeArrowheads="1"/>
          </p:cNvSpPr>
          <p:nvPr>
            <p:ph type="title"/>
          </p:nvPr>
        </p:nvSpPr>
        <p:spPr bwMode="auto">
          <a:xfrm>
            <a:off x="2819400" y="609600"/>
            <a:ext cx="6096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7" rIns="92075" bIns="46037"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2819400" y="1981200"/>
            <a:ext cx="6096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221" name="Rectangle 5"/>
          <p:cNvSpPr>
            <a:spLocks noGrp="1" noChangeArrowheads="1"/>
          </p:cNvSpPr>
          <p:nvPr>
            <p:ph type="dt" sz="half" idx="2"/>
          </p:nvPr>
        </p:nvSpPr>
        <p:spPr bwMode="auto">
          <a:xfrm>
            <a:off x="304800" y="6248400"/>
            <a:ext cx="1905000" cy="457200"/>
          </a:xfrm>
          <a:prstGeom prst="rect">
            <a:avLst/>
          </a:prstGeom>
          <a:noFill/>
          <a:ln w="9525">
            <a:noFill/>
            <a:miter lim="800000"/>
            <a:headEnd/>
            <a:tailEnd/>
          </a:ln>
        </p:spPr>
        <p:txBody>
          <a:bodyPr vert="horz" wrap="square" lIns="92075" tIns="46037" rIns="92075" bIns="46037" numCol="1" anchor="ctr" anchorCtr="0" compatLnSpc="1">
            <a:prstTxWarp prst="textNoShape">
              <a:avLst/>
            </a:prstTxWarp>
          </a:bodyPr>
          <a:lstStyle>
            <a:lvl1pPr>
              <a:defRPr sz="1400">
                <a:latin typeface="+mn-lt"/>
              </a:defRPr>
            </a:lvl1pPr>
          </a:lstStyle>
          <a:p>
            <a:pPr>
              <a:defRPr/>
            </a:pPr>
            <a:endParaRPr lang="en-US"/>
          </a:p>
        </p:txBody>
      </p:sp>
      <p:sp>
        <p:nvSpPr>
          <p:cNvPr id="9222" name="Rectangle 6"/>
          <p:cNvSpPr>
            <a:spLocks noGrp="1" noChangeArrowheads="1"/>
          </p:cNvSpPr>
          <p:nvPr>
            <p:ph type="ftr" sz="quarter" idx="3"/>
          </p:nvPr>
        </p:nvSpPr>
        <p:spPr bwMode="auto">
          <a:xfrm>
            <a:off x="3581400" y="6248400"/>
            <a:ext cx="2895600" cy="457200"/>
          </a:xfrm>
          <a:prstGeom prst="rect">
            <a:avLst/>
          </a:prstGeom>
          <a:noFill/>
          <a:ln w="9525">
            <a:noFill/>
            <a:miter lim="800000"/>
            <a:headEnd/>
            <a:tailEnd/>
          </a:ln>
        </p:spPr>
        <p:txBody>
          <a:bodyPr vert="horz" wrap="square" lIns="92075" tIns="46037" rIns="92075" bIns="46037" numCol="1" anchor="ctr" anchorCtr="0" compatLnSpc="1">
            <a:prstTxWarp prst="textNoShape">
              <a:avLst/>
            </a:prstTxWarp>
          </a:bodyPr>
          <a:lstStyle>
            <a:lvl1pPr algn="ctr">
              <a:defRPr sz="1400">
                <a:latin typeface="+mn-lt"/>
              </a:defRPr>
            </a:lvl1pPr>
          </a:lstStyle>
          <a:p>
            <a:pPr>
              <a:defRPr/>
            </a:pPr>
            <a:endParaRPr lang="en-US"/>
          </a:p>
        </p:txBody>
      </p:sp>
      <p:sp>
        <p:nvSpPr>
          <p:cNvPr id="9223" name="Rectangle 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p:spPr>
        <p:txBody>
          <a:bodyPr vert="horz" wrap="none" lIns="92075" tIns="46037" rIns="92075" bIns="46037" numCol="1" anchor="ctr" anchorCtr="0" compatLnSpc="1">
            <a:prstTxWarp prst="textNoShape">
              <a:avLst/>
            </a:prstTxWarp>
          </a:bodyPr>
          <a:lstStyle>
            <a:lvl1pPr algn="r">
              <a:defRPr sz="1400">
                <a:latin typeface="+mn-lt"/>
              </a:defRPr>
            </a:lvl1pPr>
          </a:lstStyle>
          <a:p>
            <a:pPr>
              <a:defRPr/>
            </a:pPr>
            <a:fld id="{0F8A4553-08D6-42F1-A1D7-5B7A46C9E5D7}"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34"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l" rtl="0" eaLnBrk="0" fontAlgn="base" hangingPunct="0">
        <a:lnSpc>
          <a:spcPct val="70000"/>
        </a:lnSpc>
        <a:spcBef>
          <a:spcPct val="0"/>
        </a:spcBef>
        <a:spcAft>
          <a:spcPct val="0"/>
        </a:spcAft>
        <a:defRPr sz="4800" b="1">
          <a:solidFill>
            <a:schemeClr val="tx2"/>
          </a:solidFill>
          <a:latin typeface="+mj-lt"/>
          <a:ea typeface="+mj-ea"/>
          <a:cs typeface="+mj-cs"/>
        </a:defRPr>
      </a:lvl1pPr>
      <a:lvl2pPr algn="l" rtl="0" eaLnBrk="0" fontAlgn="base" hangingPunct="0">
        <a:lnSpc>
          <a:spcPct val="70000"/>
        </a:lnSpc>
        <a:spcBef>
          <a:spcPct val="0"/>
        </a:spcBef>
        <a:spcAft>
          <a:spcPct val="0"/>
        </a:spcAft>
        <a:defRPr sz="4800" b="1">
          <a:solidFill>
            <a:schemeClr val="tx2"/>
          </a:solidFill>
          <a:latin typeface="Arial Narrow" pitchFamily="34" charset="0"/>
        </a:defRPr>
      </a:lvl2pPr>
      <a:lvl3pPr algn="l" rtl="0" eaLnBrk="0" fontAlgn="base" hangingPunct="0">
        <a:lnSpc>
          <a:spcPct val="70000"/>
        </a:lnSpc>
        <a:spcBef>
          <a:spcPct val="0"/>
        </a:spcBef>
        <a:spcAft>
          <a:spcPct val="0"/>
        </a:spcAft>
        <a:defRPr sz="4800" b="1">
          <a:solidFill>
            <a:schemeClr val="tx2"/>
          </a:solidFill>
          <a:latin typeface="Arial Narrow" pitchFamily="34" charset="0"/>
        </a:defRPr>
      </a:lvl3pPr>
      <a:lvl4pPr algn="l" rtl="0" eaLnBrk="0" fontAlgn="base" hangingPunct="0">
        <a:lnSpc>
          <a:spcPct val="70000"/>
        </a:lnSpc>
        <a:spcBef>
          <a:spcPct val="0"/>
        </a:spcBef>
        <a:spcAft>
          <a:spcPct val="0"/>
        </a:spcAft>
        <a:defRPr sz="4800" b="1">
          <a:solidFill>
            <a:schemeClr val="tx2"/>
          </a:solidFill>
          <a:latin typeface="Arial Narrow" pitchFamily="34" charset="0"/>
        </a:defRPr>
      </a:lvl4pPr>
      <a:lvl5pPr algn="l" rtl="0" eaLnBrk="0" fontAlgn="base" hangingPunct="0">
        <a:lnSpc>
          <a:spcPct val="70000"/>
        </a:lnSpc>
        <a:spcBef>
          <a:spcPct val="0"/>
        </a:spcBef>
        <a:spcAft>
          <a:spcPct val="0"/>
        </a:spcAft>
        <a:defRPr sz="4800" b="1">
          <a:solidFill>
            <a:schemeClr val="tx2"/>
          </a:solidFill>
          <a:latin typeface="Arial Narrow" pitchFamily="34" charset="0"/>
        </a:defRPr>
      </a:lvl5pPr>
      <a:lvl6pPr marL="457200" algn="l" rtl="0" fontAlgn="base">
        <a:lnSpc>
          <a:spcPct val="70000"/>
        </a:lnSpc>
        <a:spcBef>
          <a:spcPct val="0"/>
        </a:spcBef>
        <a:spcAft>
          <a:spcPct val="0"/>
        </a:spcAft>
        <a:defRPr sz="4800" b="1">
          <a:solidFill>
            <a:schemeClr val="tx2"/>
          </a:solidFill>
          <a:latin typeface="Arial Narrow" pitchFamily="34" charset="0"/>
        </a:defRPr>
      </a:lvl6pPr>
      <a:lvl7pPr marL="914400" algn="l" rtl="0" fontAlgn="base">
        <a:lnSpc>
          <a:spcPct val="70000"/>
        </a:lnSpc>
        <a:spcBef>
          <a:spcPct val="0"/>
        </a:spcBef>
        <a:spcAft>
          <a:spcPct val="0"/>
        </a:spcAft>
        <a:defRPr sz="4800" b="1">
          <a:solidFill>
            <a:schemeClr val="tx2"/>
          </a:solidFill>
          <a:latin typeface="Arial Narrow" pitchFamily="34" charset="0"/>
        </a:defRPr>
      </a:lvl7pPr>
      <a:lvl8pPr marL="1371600" algn="l" rtl="0" fontAlgn="base">
        <a:lnSpc>
          <a:spcPct val="70000"/>
        </a:lnSpc>
        <a:spcBef>
          <a:spcPct val="0"/>
        </a:spcBef>
        <a:spcAft>
          <a:spcPct val="0"/>
        </a:spcAft>
        <a:defRPr sz="4800" b="1">
          <a:solidFill>
            <a:schemeClr val="tx2"/>
          </a:solidFill>
          <a:latin typeface="Arial Narrow" pitchFamily="34" charset="0"/>
        </a:defRPr>
      </a:lvl8pPr>
      <a:lvl9pPr marL="1828800" algn="l" rtl="0" fontAlgn="base">
        <a:lnSpc>
          <a:spcPct val="70000"/>
        </a:lnSpc>
        <a:spcBef>
          <a:spcPct val="0"/>
        </a:spcBef>
        <a:spcAft>
          <a:spcPct val="0"/>
        </a:spcAft>
        <a:defRPr sz="4800" b="1">
          <a:solidFill>
            <a:schemeClr val="tx2"/>
          </a:solidFill>
          <a:latin typeface="Arial Narrow" pitchFamily="34"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65000"/>
        <a:buFont typeface="Wingdings" pitchFamily="2" charset="2"/>
        <a:buChar char="u"/>
        <a:defRPr sz="2600">
          <a:solidFill>
            <a:schemeClr val="tx1"/>
          </a:solidFill>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SzPct val="100000"/>
        <a:buChar char="•"/>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100000"/>
        <a:buChar char="–"/>
        <a:defRPr sz="2000">
          <a:solidFill>
            <a:schemeClr val="tx1"/>
          </a:solidFill>
          <a:latin typeface="+mn-lt"/>
        </a:defRPr>
      </a:lvl5pPr>
      <a:lvl6pPr marL="2514600" indent="-228600" algn="l" rtl="0" fontAlgn="base">
        <a:spcBef>
          <a:spcPct val="20000"/>
        </a:spcBef>
        <a:spcAft>
          <a:spcPct val="0"/>
        </a:spcAft>
        <a:buClr>
          <a:schemeClr val="hlink"/>
        </a:buClr>
        <a:buSzPct val="100000"/>
        <a:buChar char="–"/>
        <a:defRPr sz="2000">
          <a:solidFill>
            <a:schemeClr val="tx1"/>
          </a:solidFill>
          <a:latin typeface="+mn-lt"/>
        </a:defRPr>
      </a:lvl6pPr>
      <a:lvl7pPr marL="2971800" indent="-228600" algn="l" rtl="0" fontAlgn="base">
        <a:spcBef>
          <a:spcPct val="20000"/>
        </a:spcBef>
        <a:spcAft>
          <a:spcPct val="0"/>
        </a:spcAft>
        <a:buClr>
          <a:schemeClr val="hlink"/>
        </a:buClr>
        <a:buSzPct val="100000"/>
        <a:buChar char="–"/>
        <a:defRPr sz="2000">
          <a:solidFill>
            <a:schemeClr val="tx1"/>
          </a:solidFill>
          <a:latin typeface="+mn-lt"/>
        </a:defRPr>
      </a:lvl7pPr>
      <a:lvl8pPr marL="3429000" indent="-228600" algn="l" rtl="0" fontAlgn="base">
        <a:spcBef>
          <a:spcPct val="20000"/>
        </a:spcBef>
        <a:spcAft>
          <a:spcPct val="0"/>
        </a:spcAft>
        <a:buClr>
          <a:schemeClr val="hlink"/>
        </a:buClr>
        <a:buSzPct val="100000"/>
        <a:buChar char="–"/>
        <a:defRPr sz="2000">
          <a:solidFill>
            <a:schemeClr val="tx1"/>
          </a:solidFill>
          <a:latin typeface="+mn-lt"/>
        </a:defRPr>
      </a:lvl8pPr>
      <a:lvl9pPr marL="3886200" indent="-228600" algn="l" rtl="0" fontAlgn="base">
        <a:spcBef>
          <a:spcPct val="20000"/>
        </a:spcBef>
        <a:spcAft>
          <a:spcPct val="0"/>
        </a:spcAft>
        <a:buClr>
          <a:schemeClr val="hlink"/>
        </a:buClr>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title"/>
          </p:nvPr>
        </p:nvSpPr>
        <p:spPr>
          <a:xfrm>
            <a:off x="228600" y="609600"/>
            <a:ext cx="8686800" cy="1752600"/>
          </a:xfrm>
        </p:spPr>
        <p:txBody>
          <a:bodyPr/>
          <a:lstStyle/>
          <a:p>
            <a:pPr algn="ctr" eaLnBrk="1" hangingPunct="1"/>
            <a:r>
              <a:rPr lang="en-US" altLang="en-US" smtClean="0"/>
              <a:t>Significant Cave Designation Process</a:t>
            </a:r>
          </a:p>
        </p:txBody>
      </p:sp>
      <p:pic>
        <p:nvPicPr>
          <p:cNvPr id="3075" name="Picture 7" descr="LostCave5_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362200"/>
            <a:ext cx="5791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8"/>
          <p:cNvSpPr txBox="1">
            <a:spLocks noChangeArrowheads="1"/>
          </p:cNvSpPr>
          <p:nvPr/>
        </p:nvSpPr>
        <p:spPr bwMode="auto">
          <a:xfrm>
            <a:off x="152400" y="5984148"/>
            <a:ext cx="2133600"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hlink"/>
              </a:buClr>
              <a:buSzPct val="60000"/>
              <a:buFont typeface="Wingdings" pitchFamily="2" charset="2"/>
              <a:buChar char="n"/>
              <a:defRPr sz="2800">
                <a:solidFill>
                  <a:schemeClr val="tx1"/>
                </a:solidFill>
                <a:latin typeface="Arial" charset="0"/>
              </a:defRPr>
            </a:lvl1pPr>
            <a:lvl2pPr marL="742950" indent="-285750" eaLnBrk="0" hangingPunct="0">
              <a:spcBef>
                <a:spcPct val="20000"/>
              </a:spcBef>
              <a:buClr>
                <a:schemeClr val="tx2"/>
              </a:buClr>
              <a:buSzPct val="65000"/>
              <a:buFont typeface="Wingdings" pitchFamily="2" charset="2"/>
              <a:buChar char="u"/>
              <a:defRPr sz="2600">
                <a:solidFill>
                  <a:schemeClr val="tx1"/>
                </a:solidFill>
                <a:latin typeface="Arial" charset="0"/>
              </a:defRPr>
            </a:lvl2pPr>
            <a:lvl3pPr marL="1143000" indent="-228600" eaLnBrk="0" hangingPunct="0">
              <a:spcBef>
                <a:spcPct val="20000"/>
              </a:spcBef>
              <a:buClr>
                <a:schemeClr val="hlink"/>
              </a:buClr>
              <a:buSzPct val="65000"/>
              <a:buFont typeface="Wingdings" pitchFamily="2" charset="2"/>
              <a:buChar char="«"/>
              <a:defRPr sz="2400">
                <a:solidFill>
                  <a:schemeClr val="tx1"/>
                </a:solidFill>
                <a:latin typeface="Arial" charset="0"/>
              </a:defRPr>
            </a:lvl3pPr>
            <a:lvl4pPr marL="1600200" indent="-228600" eaLnBrk="0" hangingPunct="0">
              <a:spcBef>
                <a:spcPct val="20000"/>
              </a:spcBef>
              <a:buClr>
                <a:schemeClr val="tx2"/>
              </a:buClr>
              <a:buSzPct val="100000"/>
              <a:buChar char="•"/>
              <a:defRPr sz="2000">
                <a:solidFill>
                  <a:schemeClr val="tx1"/>
                </a:solidFill>
                <a:latin typeface="Arial" charset="0"/>
              </a:defRPr>
            </a:lvl4pPr>
            <a:lvl5pPr marL="2057400" indent="-228600" eaLnBrk="0" hangingPunct="0">
              <a:spcBef>
                <a:spcPct val="20000"/>
              </a:spcBef>
              <a:buClr>
                <a:schemeClr val="hlink"/>
              </a:buClr>
              <a:buSzPct val="100000"/>
              <a:buChar char="–"/>
              <a:defRPr sz="2000">
                <a:solidFill>
                  <a:schemeClr val="tx1"/>
                </a:solidFill>
                <a:latin typeface="Arial" charset="0"/>
              </a:defRPr>
            </a:lvl5pPr>
            <a:lvl6pPr marL="2514600" indent="-228600" eaLnBrk="0" fontAlgn="base" hangingPunct="0">
              <a:spcBef>
                <a:spcPct val="20000"/>
              </a:spcBef>
              <a:spcAft>
                <a:spcPct val="0"/>
              </a:spcAft>
              <a:buClr>
                <a:schemeClr val="hlink"/>
              </a:buClr>
              <a:buSzPct val="100000"/>
              <a:buChar char="–"/>
              <a:defRPr sz="2000">
                <a:solidFill>
                  <a:schemeClr val="tx1"/>
                </a:solidFill>
                <a:latin typeface="Arial" charset="0"/>
              </a:defRPr>
            </a:lvl6pPr>
            <a:lvl7pPr marL="2971800" indent="-228600" eaLnBrk="0" fontAlgn="base" hangingPunct="0">
              <a:spcBef>
                <a:spcPct val="20000"/>
              </a:spcBef>
              <a:spcAft>
                <a:spcPct val="0"/>
              </a:spcAft>
              <a:buClr>
                <a:schemeClr val="hlink"/>
              </a:buClr>
              <a:buSzPct val="100000"/>
              <a:buChar char="–"/>
              <a:defRPr sz="2000">
                <a:solidFill>
                  <a:schemeClr val="tx1"/>
                </a:solidFill>
                <a:latin typeface="Arial" charset="0"/>
              </a:defRPr>
            </a:lvl7pPr>
            <a:lvl8pPr marL="3429000" indent="-228600" eaLnBrk="0" fontAlgn="base" hangingPunct="0">
              <a:spcBef>
                <a:spcPct val="20000"/>
              </a:spcBef>
              <a:spcAft>
                <a:spcPct val="0"/>
              </a:spcAft>
              <a:buClr>
                <a:schemeClr val="hlink"/>
              </a:buClr>
              <a:buSzPct val="100000"/>
              <a:buChar char="–"/>
              <a:defRPr sz="2000">
                <a:solidFill>
                  <a:schemeClr val="tx1"/>
                </a:solidFill>
                <a:latin typeface="Arial" charset="0"/>
              </a:defRPr>
            </a:lvl8pPr>
            <a:lvl9pPr marL="3886200" indent="-228600" eaLnBrk="0" fontAlgn="base" hangingPunct="0">
              <a:spcBef>
                <a:spcPct val="20000"/>
              </a:spcBef>
              <a:spcAft>
                <a:spcPct val="0"/>
              </a:spcAft>
              <a:buClr>
                <a:schemeClr val="hlink"/>
              </a:buClr>
              <a:buSzPct val="100000"/>
              <a:buChar char="–"/>
              <a:defRPr sz="2000">
                <a:solidFill>
                  <a:schemeClr val="tx1"/>
                </a:solidFill>
                <a:latin typeface="Arial" charset="0"/>
              </a:defRPr>
            </a:lvl9pPr>
          </a:lstStyle>
          <a:p>
            <a:pPr eaLnBrk="1" hangingPunct="1">
              <a:spcBef>
                <a:spcPct val="0"/>
              </a:spcBef>
              <a:buClrTx/>
              <a:buSzTx/>
              <a:buFontTx/>
              <a:buNone/>
            </a:pPr>
            <a:r>
              <a:rPr lang="en-US" altLang="en-US" sz="1000" dirty="0">
                <a:latin typeface="Times New Roman" pitchFamily="18" charset="0"/>
              </a:rPr>
              <a:t>James R. Goodbar</a:t>
            </a:r>
          </a:p>
          <a:p>
            <a:pPr eaLnBrk="1" hangingPunct="1">
              <a:spcBef>
                <a:spcPct val="0"/>
              </a:spcBef>
              <a:buClrTx/>
              <a:buSzTx/>
              <a:buFontTx/>
              <a:buNone/>
            </a:pPr>
            <a:r>
              <a:rPr lang="en-US" altLang="en-US" sz="1000" dirty="0">
                <a:latin typeface="Times New Roman" pitchFamily="18" charset="0"/>
              </a:rPr>
              <a:t>Senior Cave/Karst Specialist</a:t>
            </a:r>
          </a:p>
          <a:p>
            <a:pPr eaLnBrk="1" hangingPunct="1">
              <a:spcBef>
                <a:spcPct val="0"/>
              </a:spcBef>
              <a:buClrTx/>
              <a:buSzTx/>
              <a:buFontTx/>
              <a:buNone/>
            </a:pPr>
            <a:r>
              <a:rPr lang="en-US" altLang="en-US" sz="1000" dirty="0">
                <a:latin typeface="Times New Roman" pitchFamily="18" charset="0"/>
              </a:rPr>
              <a:t>Bureau of Land </a:t>
            </a:r>
            <a:r>
              <a:rPr lang="en-US" altLang="en-US" sz="1000" dirty="0" smtClean="0">
                <a:latin typeface="Times New Roman" pitchFamily="18" charset="0"/>
              </a:rPr>
              <a:t>Management</a:t>
            </a:r>
          </a:p>
          <a:p>
            <a:pPr eaLnBrk="1" hangingPunct="1">
              <a:spcBef>
                <a:spcPct val="0"/>
              </a:spcBef>
              <a:buClrTx/>
              <a:buSzTx/>
              <a:buFontTx/>
              <a:buNone/>
            </a:pPr>
            <a:r>
              <a:rPr lang="en-US" altLang="en-US" sz="1000" dirty="0" smtClean="0">
                <a:latin typeface="Times New Roman" pitchFamily="18" charset="0"/>
              </a:rPr>
              <a:t>Jgoodbar@blm.gov</a:t>
            </a:r>
            <a:endParaRPr lang="en-US" altLang="en-US" sz="1000" dirty="0">
              <a:latin typeface="Times New Roman" pitchFamily="18" charset="0"/>
            </a:endParaRPr>
          </a:p>
          <a:p>
            <a:pPr eaLnBrk="1" hangingPunct="1">
              <a:spcBef>
                <a:spcPct val="0"/>
              </a:spcBef>
              <a:buClrTx/>
              <a:buSzTx/>
              <a:buFontTx/>
              <a:buNone/>
            </a:pPr>
            <a:r>
              <a:rPr lang="en-US" altLang="en-US" sz="1000" dirty="0">
                <a:latin typeface="Times New Roman" pitchFamily="18" charset="0"/>
              </a:rPr>
              <a:t>May 12-16, </a:t>
            </a:r>
            <a:r>
              <a:rPr lang="en-US" altLang="en-US" sz="1000" dirty="0" smtClean="0">
                <a:latin typeface="Times New Roman" pitchFamily="18" charset="0"/>
              </a:rPr>
              <a:t>2014    Cody, Wyoming</a:t>
            </a:r>
            <a:endParaRPr lang="en-US" altLang="en-US" sz="1000" dirty="0">
              <a:latin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04800" y="609600"/>
            <a:ext cx="8610600" cy="1143000"/>
          </a:xfrm>
        </p:spPr>
        <p:txBody>
          <a:bodyPr/>
          <a:lstStyle/>
          <a:p>
            <a:pPr algn="ctr" eaLnBrk="1" hangingPunct="1"/>
            <a:r>
              <a:rPr lang="en-US" altLang="en-US" smtClean="0"/>
              <a:t>Reporting  in RMIS</a:t>
            </a:r>
          </a:p>
        </p:txBody>
      </p:sp>
      <p:sp>
        <p:nvSpPr>
          <p:cNvPr id="12291" name="Rectangle 3"/>
          <p:cNvSpPr>
            <a:spLocks noGrp="1" noChangeArrowheads="1"/>
          </p:cNvSpPr>
          <p:nvPr>
            <p:ph type="body" idx="1"/>
          </p:nvPr>
        </p:nvSpPr>
        <p:spPr/>
        <p:txBody>
          <a:bodyPr/>
          <a:lstStyle/>
          <a:p>
            <a:pPr eaLnBrk="1" hangingPunct="1">
              <a:buFont typeface="Wingdings" pitchFamily="2" charset="2"/>
              <a:buNone/>
            </a:pPr>
            <a:r>
              <a:rPr lang="en-US" altLang="en-US" smtClean="0"/>
              <a:t> Report under No. of Significant Caves</a:t>
            </a:r>
          </a:p>
          <a:p>
            <a:pPr eaLnBrk="1" hangingPunct="1">
              <a:buFont typeface="Wingdings" pitchFamily="2" charset="2"/>
              <a:buNone/>
            </a:pPr>
            <a:endParaRPr lang="en-US" altLang="en-US" smtClean="0"/>
          </a:p>
          <a:p>
            <a:pPr eaLnBrk="1" hangingPunct="1">
              <a:buFont typeface="Wingdings" pitchFamily="2" charset="2"/>
              <a:buNone/>
            </a:pPr>
            <a:endParaRPr lang="en-US" altLang="en-US" smtClean="0"/>
          </a:p>
          <a:p>
            <a:pPr eaLnBrk="1" hangingPunct="1">
              <a:buFont typeface="Wingdings" pitchFamily="2" charset="2"/>
              <a:buNone/>
            </a:pPr>
            <a:endParaRPr lang="en-US" altLang="en-US" smtClean="0"/>
          </a:p>
        </p:txBody>
      </p:sp>
      <p:pic>
        <p:nvPicPr>
          <p:cNvPr id="1229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352800"/>
            <a:ext cx="8304213" cy="207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28600"/>
            <a:ext cx="7848600" cy="1143000"/>
          </a:xfrm>
        </p:spPr>
        <p:txBody>
          <a:bodyPr/>
          <a:lstStyle/>
          <a:p>
            <a:pPr algn="ctr" eaLnBrk="1" hangingPunct="1"/>
            <a:r>
              <a:rPr lang="en-US" altLang="en-US" dirty="0" smtClean="0"/>
              <a:t>BLM Significant Caves by State </a:t>
            </a:r>
            <a:r>
              <a:rPr lang="en-US" altLang="en-US" sz="3200" dirty="0" smtClean="0"/>
              <a:t>2013</a:t>
            </a:r>
          </a:p>
        </p:txBody>
      </p:sp>
      <p:sp>
        <p:nvSpPr>
          <p:cNvPr id="13315" name="Rectangle 3880"/>
          <p:cNvSpPr>
            <a:spLocks noGrp="1" noChangeArrowheads="1"/>
          </p:cNvSpPr>
          <p:nvPr>
            <p:ph type="body" idx="1"/>
          </p:nvPr>
        </p:nvSpPr>
        <p:spPr>
          <a:xfrm>
            <a:off x="3886200" y="1295400"/>
            <a:ext cx="5029200" cy="5257800"/>
          </a:xfrm>
        </p:spPr>
        <p:txBody>
          <a:bodyPr/>
          <a:lstStyle/>
          <a:p>
            <a:pPr eaLnBrk="1" hangingPunct="1">
              <a:lnSpc>
                <a:spcPct val="90000"/>
              </a:lnSpc>
              <a:buFont typeface="Wingdings" pitchFamily="2" charset="2"/>
              <a:buNone/>
            </a:pPr>
            <a:r>
              <a:rPr lang="en-US" altLang="en-US" sz="2400" b="1" dirty="0" smtClean="0"/>
              <a:t>AK Total</a:t>
            </a:r>
            <a:r>
              <a:rPr lang="en-US" altLang="en-US" sz="2400" dirty="0" smtClean="0"/>
              <a:t>   </a:t>
            </a:r>
            <a:r>
              <a:rPr lang="en-US" altLang="en-US" sz="2400" b="1" dirty="0" smtClean="0"/>
              <a:t>6</a:t>
            </a:r>
          </a:p>
          <a:p>
            <a:pPr eaLnBrk="1" hangingPunct="1">
              <a:lnSpc>
                <a:spcPct val="90000"/>
              </a:lnSpc>
              <a:buFont typeface="Wingdings" pitchFamily="2" charset="2"/>
              <a:buNone/>
            </a:pPr>
            <a:r>
              <a:rPr lang="en-US" altLang="en-US" sz="2400" b="1" dirty="0" smtClean="0"/>
              <a:t>AZ Total   60</a:t>
            </a:r>
          </a:p>
          <a:p>
            <a:pPr eaLnBrk="1" hangingPunct="1">
              <a:lnSpc>
                <a:spcPct val="90000"/>
              </a:lnSpc>
              <a:buFont typeface="Wingdings" pitchFamily="2" charset="2"/>
              <a:buNone/>
            </a:pPr>
            <a:r>
              <a:rPr lang="en-US" altLang="en-US" sz="2400" b="1" dirty="0" smtClean="0"/>
              <a:t>CA Total   16</a:t>
            </a:r>
          </a:p>
          <a:p>
            <a:pPr eaLnBrk="1" hangingPunct="1">
              <a:lnSpc>
                <a:spcPct val="90000"/>
              </a:lnSpc>
              <a:buFont typeface="Wingdings" pitchFamily="2" charset="2"/>
              <a:buNone/>
            </a:pPr>
            <a:r>
              <a:rPr lang="en-US" altLang="en-US" sz="2400" b="1" dirty="0" smtClean="0"/>
              <a:t>CO Total   174</a:t>
            </a:r>
          </a:p>
          <a:p>
            <a:pPr eaLnBrk="1" hangingPunct="1">
              <a:lnSpc>
                <a:spcPct val="90000"/>
              </a:lnSpc>
              <a:buFont typeface="Wingdings" pitchFamily="2" charset="2"/>
              <a:buNone/>
            </a:pPr>
            <a:r>
              <a:rPr lang="en-US" altLang="en-US" sz="2400" b="1" dirty="0" smtClean="0"/>
              <a:t>ID Total     89</a:t>
            </a:r>
          </a:p>
          <a:p>
            <a:pPr eaLnBrk="1" hangingPunct="1">
              <a:lnSpc>
                <a:spcPct val="90000"/>
              </a:lnSpc>
              <a:buFont typeface="Wingdings" pitchFamily="2" charset="2"/>
              <a:buNone/>
            </a:pPr>
            <a:r>
              <a:rPr lang="en-US" altLang="en-US" sz="2400" b="1" dirty="0" smtClean="0"/>
              <a:t>MT Total   5</a:t>
            </a:r>
          </a:p>
          <a:p>
            <a:pPr eaLnBrk="1" hangingPunct="1">
              <a:lnSpc>
                <a:spcPct val="90000"/>
              </a:lnSpc>
              <a:buFont typeface="Wingdings" pitchFamily="2" charset="2"/>
              <a:buNone/>
            </a:pPr>
            <a:r>
              <a:rPr lang="en-US" altLang="en-US" sz="2400" b="1" dirty="0" smtClean="0"/>
              <a:t>NM Total   490</a:t>
            </a:r>
          </a:p>
          <a:p>
            <a:pPr eaLnBrk="1" hangingPunct="1">
              <a:lnSpc>
                <a:spcPct val="90000"/>
              </a:lnSpc>
              <a:buFont typeface="Wingdings" pitchFamily="2" charset="2"/>
              <a:buNone/>
            </a:pPr>
            <a:r>
              <a:rPr lang="en-US" altLang="en-US" sz="2400" b="1" dirty="0" smtClean="0"/>
              <a:t>NV Total   12</a:t>
            </a:r>
          </a:p>
          <a:p>
            <a:pPr eaLnBrk="1" hangingPunct="1">
              <a:lnSpc>
                <a:spcPct val="90000"/>
              </a:lnSpc>
              <a:buFont typeface="Wingdings" pitchFamily="2" charset="2"/>
              <a:buNone/>
            </a:pPr>
            <a:r>
              <a:rPr lang="en-US" altLang="en-US" sz="2400" b="1" dirty="0" smtClean="0"/>
              <a:t>OR Total   195</a:t>
            </a:r>
          </a:p>
          <a:p>
            <a:pPr eaLnBrk="1" hangingPunct="1">
              <a:lnSpc>
                <a:spcPct val="90000"/>
              </a:lnSpc>
              <a:buFont typeface="Wingdings" pitchFamily="2" charset="2"/>
              <a:buNone/>
            </a:pPr>
            <a:r>
              <a:rPr lang="en-US" altLang="en-US" sz="2400" b="1" dirty="0" smtClean="0"/>
              <a:t>UT Total   57</a:t>
            </a:r>
          </a:p>
          <a:p>
            <a:pPr eaLnBrk="1" hangingPunct="1">
              <a:lnSpc>
                <a:spcPct val="90000"/>
              </a:lnSpc>
              <a:buFont typeface="Wingdings" pitchFamily="2" charset="2"/>
              <a:buNone/>
            </a:pPr>
            <a:r>
              <a:rPr lang="en-US" altLang="en-US" sz="2400" b="1" dirty="0" smtClean="0"/>
              <a:t>WY Total  35</a:t>
            </a:r>
          </a:p>
          <a:p>
            <a:pPr eaLnBrk="1" hangingPunct="1">
              <a:lnSpc>
                <a:spcPct val="90000"/>
              </a:lnSpc>
              <a:buFont typeface="Wingdings" pitchFamily="2" charset="2"/>
              <a:buNone/>
            </a:pPr>
            <a:endParaRPr lang="en-US" altLang="en-US" sz="2400" b="1" dirty="0" smtClean="0"/>
          </a:p>
          <a:p>
            <a:pPr eaLnBrk="1" hangingPunct="1">
              <a:lnSpc>
                <a:spcPct val="90000"/>
              </a:lnSpc>
              <a:buFont typeface="Wingdings" pitchFamily="2" charset="2"/>
              <a:buNone/>
            </a:pPr>
            <a:r>
              <a:rPr lang="en-US" altLang="en-US" sz="2400" b="1" dirty="0" smtClean="0"/>
              <a:t>Grand Total   1,050</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200"/>
            <a:ext cx="6096000" cy="1143000"/>
          </a:xfrm>
        </p:spPr>
        <p:txBody>
          <a:bodyPr/>
          <a:lstStyle/>
          <a:p>
            <a:r>
              <a:rPr lang="en-US" dirty="0" smtClean="0"/>
              <a:t>USFS Significant Caves by Region</a:t>
            </a:r>
            <a:endParaRPr lang="en-US" dirty="0"/>
          </a:p>
        </p:txBody>
      </p:sp>
      <p:sp>
        <p:nvSpPr>
          <p:cNvPr id="3" name="Content Placeholder 2"/>
          <p:cNvSpPr>
            <a:spLocks noGrp="1"/>
          </p:cNvSpPr>
          <p:nvPr>
            <p:ph idx="1"/>
          </p:nvPr>
        </p:nvSpPr>
        <p:spPr>
          <a:xfrm>
            <a:off x="5410200" y="1676400"/>
            <a:ext cx="3733800" cy="4114800"/>
          </a:xfrm>
        </p:spPr>
        <p:txBody>
          <a:bodyPr/>
          <a:lstStyle/>
          <a:p>
            <a:r>
              <a:rPr lang="en-US" dirty="0" smtClean="0"/>
              <a:t>Region 1 - 130</a:t>
            </a:r>
          </a:p>
          <a:p>
            <a:r>
              <a:rPr lang="en-US" dirty="0" smtClean="0"/>
              <a:t>Region 2 - ~20</a:t>
            </a:r>
          </a:p>
          <a:p>
            <a:r>
              <a:rPr lang="en-US" dirty="0" smtClean="0"/>
              <a:t>Region 3 - 50</a:t>
            </a:r>
          </a:p>
          <a:p>
            <a:r>
              <a:rPr lang="en-US" dirty="0" smtClean="0"/>
              <a:t>Region 4 - 206</a:t>
            </a:r>
          </a:p>
          <a:p>
            <a:r>
              <a:rPr lang="en-US" dirty="0" smtClean="0"/>
              <a:t>Region 5 - 117</a:t>
            </a:r>
          </a:p>
          <a:p>
            <a:r>
              <a:rPr lang="en-US" dirty="0" smtClean="0"/>
              <a:t>Region 6 - 15</a:t>
            </a:r>
          </a:p>
          <a:p>
            <a:r>
              <a:rPr lang="en-US" dirty="0" smtClean="0"/>
              <a:t>Region 8 -   91</a:t>
            </a:r>
          </a:p>
          <a:p>
            <a:r>
              <a:rPr lang="en-US" dirty="0" smtClean="0"/>
              <a:t>Region 9 -   ~ 852</a:t>
            </a:r>
          </a:p>
          <a:p>
            <a:r>
              <a:rPr lang="en-US" dirty="0" smtClean="0"/>
              <a:t>Region 10 -  ~ 600</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79" y="2133600"/>
            <a:ext cx="5190045"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8519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a:xfrm>
            <a:off x="2819400" y="304800"/>
            <a:ext cx="6096000" cy="6248400"/>
          </a:xfrm>
        </p:spPr>
        <p:txBody>
          <a:bodyPr/>
          <a:lstStyle/>
          <a:p>
            <a:pPr algn="ctr" eaLnBrk="1" hangingPunct="1">
              <a:lnSpc>
                <a:spcPct val="100000"/>
              </a:lnSpc>
            </a:pPr>
            <a:r>
              <a:rPr lang="en-US" altLang="en-US" dirty="0" smtClean="0"/>
              <a:t>Criteria for identifying Significant Caves is </a:t>
            </a:r>
            <a:br>
              <a:rPr lang="en-US" altLang="en-US" dirty="0" smtClean="0"/>
            </a:br>
            <a:r>
              <a:rPr lang="en-US" altLang="en-US" dirty="0" smtClean="0"/>
              <a:t>43 CFR 37.11 (c) and 36 CFR part 290.</a:t>
            </a:r>
            <a:br>
              <a:rPr lang="en-US" altLang="en-US" dirty="0" smtClean="0"/>
            </a:br>
            <a:r>
              <a:rPr lang="en-US" altLang="en-US" dirty="0" smtClean="0"/>
              <a:t/>
            </a:r>
            <a:br>
              <a:rPr lang="en-US" altLang="en-US" dirty="0" smtClean="0"/>
            </a:br>
            <a:r>
              <a:rPr lang="en-US" altLang="en-US" dirty="0" smtClean="0"/>
              <a:t>If a cave meets one of the criteria, it </a:t>
            </a:r>
            <a:r>
              <a:rPr lang="en-US" altLang="en-US" u="sng" dirty="0" smtClean="0"/>
              <a:t>MUST</a:t>
            </a:r>
            <a:r>
              <a:rPr lang="en-US" altLang="en-US" dirty="0" smtClean="0"/>
              <a:t> be designated Significant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p:txBody>
          <a:bodyPr/>
          <a:lstStyle/>
          <a:p>
            <a:pPr algn="ctr" eaLnBrk="1" hangingPunct="1"/>
            <a:r>
              <a:rPr lang="en-US" altLang="en-US" sz="8000" smtClean="0"/>
              <a:t>Questions</a:t>
            </a:r>
          </a:p>
        </p:txBody>
      </p:sp>
      <p:sp>
        <p:nvSpPr>
          <p:cNvPr id="15363" name="Rectangle 5"/>
          <p:cNvSpPr>
            <a:spLocks noGrp="1" noChangeArrowheads="1"/>
          </p:cNvSpPr>
          <p:nvPr>
            <p:ph type="body" idx="1"/>
          </p:nvPr>
        </p:nvSpPr>
        <p:spPr/>
        <p:txBody>
          <a:bodyPr/>
          <a:lstStyle/>
          <a:p>
            <a:pPr eaLnBrk="1" hangingPunct="1">
              <a:buFont typeface="Wingdings" pitchFamily="2" charset="2"/>
              <a:buNone/>
            </a:pPr>
            <a:r>
              <a:rPr lang="en-US" altLang="en-US" sz="5400" smtClean="0"/>
              <a:t>?    </a:t>
            </a:r>
            <a:r>
              <a:rPr lang="en-US" altLang="en-US" sz="3600" smtClean="0"/>
              <a:t>?              </a:t>
            </a:r>
            <a:r>
              <a:rPr lang="en-US" altLang="en-US" sz="1600" smtClean="0"/>
              <a:t>?</a:t>
            </a:r>
            <a:r>
              <a:rPr lang="en-US" altLang="en-US" sz="3600" smtClean="0"/>
              <a:t>          ?     </a:t>
            </a:r>
            <a:endParaRPr lang="en-US" altLang="en-US" sz="5400" smtClean="0"/>
          </a:p>
          <a:p>
            <a:pPr eaLnBrk="1" hangingPunct="1">
              <a:buFont typeface="Wingdings" pitchFamily="2" charset="2"/>
              <a:buNone/>
            </a:pPr>
            <a:r>
              <a:rPr lang="en-US" altLang="en-US" sz="5400" smtClean="0"/>
              <a:t>   </a:t>
            </a:r>
            <a:r>
              <a:rPr lang="en-US" altLang="en-US" smtClean="0"/>
              <a:t>?</a:t>
            </a:r>
            <a:r>
              <a:rPr lang="en-US" altLang="en-US" sz="5400" smtClean="0"/>
              <a:t>        ?    </a:t>
            </a:r>
            <a:r>
              <a:rPr lang="en-US" altLang="en-US" smtClean="0"/>
              <a:t>?              </a:t>
            </a:r>
            <a:r>
              <a:rPr lang="en-US" altLang="en-US" sz="6000" smtClean="0"/>
              <a:t>?</a:t>
            </a:r>
            <a:endParaRPr lang="en-US" altLang="en-US" sz="5400" smtClean="0"/>
          </a:p>
          <a:p>
            <a:pPr eaLnBrk="1" hangingPunct="1">
              <a:buFont typeface="Wingdings" pitchFamily="2" charset="2"/>
              <a:buNone/>
            </a:pPr>
            <a:r>
              <a:rPr lang="en-US" altLang="en-US" sz="5400" smtClean="0"/>
              <a:t>?    ?     </a:t>
            </a:r>
            <a:r>
              <a:rPr lang="en-US" altLang="en-US" sz="2400" smtClean="0"/>
              <a:t>?                </a:t>
            </a:r>
            <a:r>
              <a:rPr lang="en-US" altLang="en-US" sz="4000" smtClean="0"/>
              <a:t>?        </a:t>
            </a:r>
            <a:r>
              <a:rPr lang="en-US" altLang="en-US" smtClean="0"/>
              <a:t>?</a:t>
            </a:r>
            <a:r>
              <a:rPr lang="en-US" altLang="en-US" sz="4000" smtClean="0"/>
              <a:t> </a:t>
            </a:r>
            <a:endParaRPr lang="en-US" altLang="en-US" sz="5400" smtClean="0"/>
          </a:p>
          <a:p>
            <a:pPr eaLnBrk="1" hangingPunct="1">
              <a:buFont typeface="Wingdings" pitchFamily="2" charset="2"/>
              <a:buNone/>
            </a:pPr>
            <a:r>
              <a:rPr lang="en-US" altLang="en-US" sz="5400" smtClean="0"/>
              <a:t> </a:t>
            </a:r>
            <a:r>
              <a:rPr lang="en-US" altLang="en-US" sz="3200" smtClean="0"/>
              <a:t>?</a:t>
            </a:r>
            <a:r>
              <a:rPr lang="en-US" altLang="en-US" sz="5400" smtClean="0"/>
              <a:t>        </a:t>
            </a:r>
            <a:r>
              <a:rPr lang="en-US" altLang="en-US" sz="4800" smtClean="0"/>
              <a:t>?</a:t>
            </a:r>
            <a:r>
              <a:rPr lang="en-US" altLang="en-US" sz="5400" smtClean="0"/>
              <a:t>       ?    </a:t>
            </a:r>
            <a:r>
              <a:rPr lang="en-US" altLang="en-US" sz="2400" smtClean="0"/>
              <a:t>?</a:t>
            </a:r>
            <a:endParaRPr lang="en-US" altLang="en-US" sz="5400" smtClean="0"/>
          </a:p>
        </p:txBody>
      </p:sp>
      <p:sp>
        <p:nvSpPr>
          <p:cNvPr id="15364" name="Rectangle 6"/>
          <p:cNvSpPr>
            <a:spLocks noGrp="1" noChangeArrowheads="1"/>
          </p:cNvSpPr>
          <p:nvPr>
            <p:ph type="body" sz="half" idx="4294967295"/>
          </p:nvPr>
        </p:nvSpPr>
        <p:spPr>
          <a:xfrm>
            <a:off x="2743200" y="1981200"/>
            <a:ext cx="6400800" cy="4114800"/>
          </a:xfrm>
        </p:spPr>
        <p:txBody>
          <a:bodyPr/>
          <a:lstStyle/>
          <a:p>
            <a:pPr eaLnBrk="1" hangingPunct="1">
              <a:buFont typeface="Wingdings" pitchFamily="2" charset="2"/>
              <a:buNone/>
            </a:pPr>
            <a:endParaRPr lang="en-US" altLang="en-US" sz="2400" smtClean="0"/>
          </a:p>
          <a:p>
            <a:pPr eaLnBrk="1" hangingPunct="1">
              <a:buFont typeface="Wingdings" pitchFamily="2" charset="2"/>
              <a:buNone/>
            </a:pPr>
            <a:endParaRPr lang="en-US" altLang="en-US" sz="2400" smtClean="0"/>
          </a:p>
        </p:txBody>
      </p:sp>
      <p:pic>
        <p:nvPicPr>
          <p:cNvPr id="15365" name="Picture 5" descr="\\ilmnmcr3ds1\cr\users\jgoodbar\My Documents\CAVE\Photos\P-Jones\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3124200"/>
            <a:ext cx="23495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52400" y="1371600"/>
            <a:ext cx="2723823" cy="461665"/>
          </a:xfrm>
          <a:prstGeom prst="rect">
            <a:avLst/>
          </a:prstGeom>
          <a:noFill/>
        </p:spPr>
        <p:txBody>
          <a:bodyPr wrap="none" rtlCol="0">
            <a:spAutoFit/>
          </a:bodyPr>
          <a:lstStyle/>
          <a:p>
            <a:r>
              <a:rPr lang="en-US" dirty="0" smtClean="0"/>
              <a:t>Is that Upside Down</a:t>
            </a:r>
            <a:endParaRPr lang="en-US" dirty="0"/>
          </a:p>
        </p:txBody>
      </p:sp>
      <p:cxnSp>
        <p:nvCxnSpPr>
          <p:cNvPr id="7" name="Curved Connector 6"/>
          <p:cNvCxnSpPr/>
          <p:nvPr/>
        </p:nvCxnSpPr>
        <p:spPr>
          <a:xfrm rot="5400000">
            <a:off x="1319857" y="1853258"/>
            <a:ext cx="1214738" cy="1174751"/>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52400" y="228600"/>
            <a:ext cx="8763000" cy="1066800"/>
          </a:xfrm>
        </p:spPr>
        <p:txBody>
          <a:bodyPr/>
          <a:lstStyle/>
          <a:p>
            <a:pPr algn="ctr" eaLnBrk="1" hangingPunct="1"/>
            <a:r>
              <a:rPr lang="en-US" altLang="en-US" smtClean="0"/>
              <a:t>Where is it Required ?</a:t>
            </a:r>
          </a:p>
        </p:txBody>
      </p:sp>
      <p:sp>
        <p:nvSpPr>
          <p:cNvPr id="4099" name="Rectangle 3"/>
          <p:cNvSpPr>
            <a:spLocks noGrp="1" noChangeArrowheads="1"/>
          </p:cNvSpPr>
          <p:nvPr>
            <p:ph type="body" idx="1"/>
          </p:nvPr>
        </p:nvSpPr>
        <p:spPr>
          <a:xfrm>
            <a:off x="533400" y="1219200"/>
            <a:ext cx="7924800" cy="4724400"/>
          </a:xfrm>
        </p:spPr>
        <p:txBody>
          <a:bodyPr/>
          <a:lstStyle/>
          <a:p>
            <a:pPr eaLnBrk="1" hangingPunct="1"/>
            <a:r>
              <a:rPr lang="en-US" altLang="en-US" sz="2400" dirty="0" smtClean="0"/>
              <a:t>Federal Cave Resources Protection Act</a:t>
            </a:r>
          </a:p>
          <a:p>
            <a:pPr eaLnBrk="1" hangingPunct="1">
              <a:buFont typeface="Wingdings" pitchFamily="2" charset="2"/>
              <a:buNone/>
            </a:pPr>
            <a:endParaRPr lang="en-US" altLang="en-US" sz="2400" dirty="0" smtClean="0"/>
          </a:p>
          <a:p>
            <a:pPr eaLnBrk="1" hangingPunct="1"/>
            <a:r>
              <a:rPr lang="en-US" altLang="en-US" sz="2400" dirty="0" smtClean="0"/>
              <a:t>Code of Federal Regulations 43 CFR Part 37,  36 CFR Part 290</a:t>
            </a:r>
            <a:endParaRPr lang="en-US" altLang="en-US" sz="2400" dirty="0"/>
          </a:p>
          <a:p>
            <a:pPr eaLnBrk="1" hangingPunct="1"/>
            <a:endParaRPr lang="en-US" altLang="en-US" sz="2400" dirty="0" smtClean="0"/>
          </a:p>
          <a:p>
            <a:pPr eaLnBrk="1" hangingPunct="1"/>
            <a:r>
              <a:rPr lang="en-US" altLang="en-US" sz="2400" dirty="0" smtClean="0"/>
              <a:t>BLM  Instruction Memorandum  WO IM 94-125</a:t>
            </a:r>
          </a:p>
          <a:p>
            <a:pPr eaLnBrk="1" hangingPunct="1"/>
            <a:r>
              <a:rPr lang="en-US" altLang="en-US" sz="2400" dirty="0" smtClean="0"/>
              <a:t>USFS 2011 Memorandum</a:t>
            </a:r>
          </a:p>
          <a:p>
            <a:pPr marL="0" indent="0" eaLnBrk="1" hangingPunct="1">
              <a:buNone/>
            </a:pPr>
            <a:endParaRPr lang="en-US" altLang="en-US" sz="2400" dirty="0" smtClean="0"/>
          </a:p>
          <a:p>
            <a:pPr eaLnBrk="1" hangingPunct="1"/>
            <a:r>
              <a:rPr lang="en-US" altLang="en-US" sz="2400" dirty="0" smtClean="0"/>
              <a:t>BLM Manual (8380) Cave/Karst Management</a:t>
            </a:r>
          </a:p>
          <a:p>
            <a:pPr eaLnBrk="1" hangingPunct="1"/>
            <a:r>
              <a:rPr lang="en-US" altLang="en-US" sz="2400" dirty="0" smtClean="0"/>
              <a:t>USFS Manual (2880,2356) Cave Management</a:t>
            </a:r>
          </a:p>
          <a:p>
            <a:pPr marL="0" indent="0" eaLnBrk="1" hangingPunct="1">
              <a:buNone/>
            </a:pPr>
            <a:endParaRPr lang="en-US" altLang="en-US" sz="2400" dirty="0" smtClean="0"/>
          </a:p>
          <a:p>
            <a:pPr eaLnBrk="1" hangingPunct="1"/>
            <a:r>
              <a:rPr lang="en-US" altLang="en-US" sz="2400" dirty="0" smtClean="0"/>
              <a:t>BLM Planning Manual H-1601-1 App. C </a:t>
            </a:r>
            <a:r>
              <a:rPr lang="en-US" altLang="en-US" sz="2400" dirty="0" err="1" smtClean="0"/>
              <a:t>pg</a:t>
            </a:r>
            <a:r>
              <a:rPr lang="en-US" altLang="en-US" sz="2400" dirty="0" smtClean="0"/>
              <a:t> 13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743200" y="304800"/>
            <a:ext cx="3276600" cy="838200"/>
          </a:xfrm>
        </p:spPr>
        <p:txBody>
          <a:bodyPr/>
          <a:lstStyle/>
          <a:p>
            <a:pPr eaLnBrk="1" hangingPunct="1"/>
            <a:r>
              <a:rPr lang="en-US" altLang="en-US" smtClean="0"/>
              <a:t>Instructions</a:t>
            </a:r>
          </a:p>
        </p:txBody>
      </p:sp>
      <p:sp>
        <p:nvSpPr>
          <p:cNvPr id="5123" name="Rectangle 3"/>
          <p:cNvSpPr>
            <a:spLocks noGrp="1" noChangeArrowheads="1"/>
          </p:cNvSpPr>
          <p:nvPr>
            <p:ph type="body" idx="1"/>
          </p:nvPr>
        </p:nvSpPr>
        <p:spPr>
          <a:xfrm>
            <a:off x="152400" y="1066800"/>
            <a:ext cx="8839200" cy="5791200"/>
          </a:xfrm>
        </p:spPr>
        <p:txBody>
          <a:bodyPr/>
          <a:lstStyle/>
          <a:p>
            <a:pPr eaLnBrk="1" hangingPunct="1"/>
            <a:r>
              <a:rPr lang="en-US" altLang="en-US" dirty="0" smtClean="0"/>
              <a:t>The Federal Caves Resources Protection Act of 1988 requires a list of significant caves.</a:t>
            </a:r>
          </a:p>
          <a:p>
            <a:pPr eaLnBrk="1" hangingPunct="1">
              <a:buFont typeface="Wingdings" pitchFamily="2" charset="2"/>
              <a:buNone/>
            </a:pPr>
            <a:endParaRPr lang="en-US" altLang="en-US" sz="800" dirty="0" smtClean="0"/>
          </a:p>
          <a:p>
            <a:pPr eaLnBrk="1" hangingPunct="1"/>
            <a:r>
              <a:rPr lang="en-US" altLang="en-US" dirty="0" smtClean="0"/>
              <a:t>Don’t be mislead by the word `significant‘.  It is the intent of the Act that significant caves include all caves that have value for scientific, educational, and recreational purposes.  That’s a pretty big target.</a:t>
            </a:r>
          </a:p>
          <a:p>
            <a:pPr eaLnBrk="1" hangingPunct="1"/>
            <a:endParaRPr lang="en-US" altLang="en-US" sz="800" dirty="0" smtClean="0"/>
          </a:p>
          <a:p>
            <a:pPr eaLnBrk="1" hangingPunct="1"/>
            <a:r>
              <a:rPr lang="en-US" altLang="en-US" dirty="0" smtClean="0"/>
              <a:t>The term </a:t>
            </a:r>
            <a:r>
              <a:rPr lang="en-US" altLang="en-US" b="1" u="sng" dirty="0" smtClean="0"/>
              <a:t>Significant</a:t>
            </a:r>
            <a:r>
              <a:rPr lang="en-US" altLang="en-US" dirty="0" smtClean="0"/>
              <a:t> was added to provide screening so Federal agencies are not required to "manage every little hole in the ground" and to screen out cave-like features containing "... no resources of any interest to anyone or any recognizable natural resource value"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819400" y="609600"/>
            <a:ext cx="4572000" cy="1143000"/>
          </a:xfrm>
        </p:spPr>
        <p:txBody>
          <a:bodyPr/>
          <a:lstStyle/>
          <a:p>
            <a:pPr algn="ctr" eaLnBrk="1" hangingPunct="1"/>
            <a:r>
              <a:rPr lang="en-US" altLang="en-US" smtClean="0"/>
              <a:t>Steps</a:t>
            </a:r>
          </a:p>
        </p:txBody>
      </p:sp>
      <p:sp>
        <p:nvSpPr>
          <p:cNvPr id="6147" name="Rectangle 3"/>
          <p:cNvSpPr>
            <a:spLocks noGrp="1" noChangeArrowheads="1"/>
          </p:cNvSpPr>
          <p:nvPr>
            <p:ph type="body" idx="1"/>
          </p:nvPr>
        </p:nvSpPr>
        <p:spPr/>
        <p:txBody>
          <a:bodyPr/>
          <a:lstStyle/>
          <a:p>
            <a:pPr eaLnBrk="1" hangingPunct="1">
              <a:lnSpc>
                <a:spcPct val="90000"/>
              </a:lnSpc>
            </a:pPr>
            <a:r>
              <a:rPr lang="en-US" altLang="en-US" dirty="0" smtClean="0"/>
              <a:t>Nomination</a:t>
            </a:r>
          </a:p>
          <a:p>
            <a:pPr eaLnBrk="1" hangingPunct="1">
              <a:lnSpc>
                <a:spcPct val="90000"/>
              </a:lnSpc>
            </a:pPr>
            <a:endParaRPr lang="en-US" altLang="en-US" dirty="0" smtClean="0"/>
          </a:p>
          <a:p>
            <a:pPr eaLnBrk="1" hangingPunct="1">
              <a:lnSpc>
                <a:spcPct val="90000"/>
              </a:lnSpc>
            </a:pPr>
            <a:r>
              <a:rPr lang="en-US" altLang="en-US" dirty="0" smtClean="0"/>
              <a:t>Evaluation</a:t>
            </a:r>
          </a:p>
          <a:p>
            <a:pPr lvl="1" eaLnBrk="1" hangingPunct="1">
              <a:lnSpc>
                <a:spcPct val="90000"/>
              </a:lnSpc>
            </a:pPr>
            <a:r>
              <a:rPr lang="en-US" altLang="en-US" dirty="0" smtClean="0"/>
              <a:t>Does it Meet the Definition of a Cave?</a:t>
            </a:r>
          </a:p>
          <a:p>
            <a:pPr lvl="1" eaLnBrk="1" hangingPunct="1">
              <a:lnSpc>
                <a:spcPct val="90000"/>
              </a:lnSpc>
            </a:pPr>
            <a:r>
              <a:rPr lang="en-US" altLang="en-US" dirty="0" smtClean="0"/>
              <a:t>Does it Meet at least </a:t>
            </a:r>
            <a:r>
              <a:rPr lang="en-US" altLang="en-US" u="sng" dirty="0" smtClean="0"/>
              <a:t>One</a:t>
            </a:r>
            <a:r>
              <a:rPr lang="en-US" altLang="en-US" dirty="0" smtClean="0"/>
              <a:t> of the Criteria?</a:t>
            </a:r>
          </a:p>
          <a:p>
            <a:pPr lvl="1" eaLnBrk="1" hangingPunct="1">
              <a:lnSpc>
                <a:spcPct val="90000"/>
              </a:lnSpc>
              <a:buFont typeface="Wingdings" pitchFamily="2" charset="2"/>
              <a:buNone/>
            </a:pPr>
            <a:endParaRPr lang="en-US" altLang="en-US" dirty="0" smtClean="0"/>
          </a:p>
          <a:p>
            <a:pPr eaLnBrk="1" hangingPunct="1">
              <a:lnSpc>
                <a:spcPct val="90000"/>
              </a:lnSpc>
            </a:pPr>
            <a:r>
              <a:rPr lang="en-US" altLang="en-US" dirty="0" smtClean="0"/>
              <a:t>Designation</a:t>
            </a:r>
            <a:endParaRPr lang="en-US" alt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52400" y="152400"/>
            <a:ext cx="8763000" cy="1219200"/>
          </a:xfrm>
        </p:spPr>
        <p:txBody>
          <a:bodyPr/>
          <a:lstStyle/>
          <a:p>
            <a:pPr algn="ctr" eaLnBrk="1" hangingPunct="1"/>
            <a:r>
              <a:rPr lang="en-US" altLang="en-US" smtClean="0"/>
              <a:t>Public Nomination Worksheet</a:t>
            </a:r>
          </a:p>
        </p:txBody>
      </p:sp>
      <p:sp>
        <p:nvSpPr>
          <p:cNvPr id="7171" name="Rectangle 3"/>
          <p:cNvSpPr>
            <a:spLocks noGrp="1" noChangeArrowheads="1"/>
          </p:cNvSpPr>
          <p:nvPr>
            <p:ph type="body" idx="1"/>
          </p:nvPr>
        </p:nvSpPr>
        <p:spPr>
          <a:xfrm>
            <a:off x="1219200" y="1143000"/>
            <a:ext cx="7620000" cy="5410200"/>
          </a:xfrm>
        </p:spPr>
        <p:txBody>
          <a:bodyPr/>
          <a:lstStyle/>
          <a:p>
            <a:pPr eaLnBrk="1" hangingPunct="1">
              <a:lnSpc>
                <a:spcPct val="80000"/>
              </a:lnSpc>
              <a:buFont typeface="Wingdings" pitchFamily="2" charset="2"/>
              <a:buNone/>
            </a:pPr>
            <a:r>
              <a:rPr lang="en-US" altLang="en-US" sz="1200" smtClean="0"/>
              <a:t>SIGNIFICANT CAVE NOMINATION WORKSHEET</a:t>
            </a:r>
          </a:p>
          <a:p>
            <a:pPr eaLnBrk="1" hangingPunct="1">
              <a:lnSpc>
                <a:spcPct val="80000"/>
              </a:lnSpc>
              <a:buFont typeface="Wingdings" pitchFamily="2" charset="2"/>
              <a:buNone/>
            </a:pPr>
            <a:endParaRPr lang="en-US" altLang="en-US" sz="1200" smtClean="0"/>
          </a:p>
          <a:p>
            <a:pPr eaLnBrk="1" hangingPunct="1">
              <a:lnSpc>
                <a:spcPct val="80000"/>
              </a:lnSpc>
              <a:buFont typeface="Wingdings" pitchFamily="2" charset="2"/>
              <a:buNone/>
            </a:pPr>
            <a:r>
              <a:rPr lang="en-US" altLang="en-US" sz="1200" smtClean="0"/>
              <a:t>Person or Organization Submitting this Nomination:</a:t>
            </a:r>
          </a:p>
          <a:p>
            <a:pPr eaLnBrk="1" hangingPunct="1">
              <a:lnSpc>
                <a:spcPct val="80000"/>
              </a:lnSpc>
              <a:buFont typeface="Wingdings" pitchFamily="2" charset="2"/>
              <a:buNone/>
            </a:pPr>
            <a:r>
              <a:rPr lang="en-US" altLang="en-US" sz="1200" smtClean="0"/>
              <a:t>Name_______________________________________________________________</a:t>
            </a:r>
          </a:p>
          <a:p>
            <a:pPr eaLnBrk="1" hangingPunct="1">
              <a:lnSpc>
                <a:spcPct val="80000"/>
              </a:lnSpc>
              <a:buFont typeface="Wingdings" pitchFamily="2" charset="2"/>
              <a:buNone/>
            </a:pPr>
            <a:r>
              <a:rPr lang="en-US" altLang="en-US" sz="1200" smtClean="0"/>
              <a:t>Address____________________________/________________/______________                                                              	            Street                     	          City                           State &amp; zip</a:t>
            </a:r>
          </a:p>
          <a:p>
            <a:pPr eaLnBrk="1" hangingPunct="1">
              <a:lnSpc>
                <a:spcPct val="80000"/>
              </a:lnSpc>
              <a:buFont typeface="Wingdings" pitchFamily="2" charset="2"/>
              <a:buNone/>
            </a:pPr>
            <a:r>
              <a:rPr lang="en-US" altLang="en-US" sz="1200" smtClean="0"/>
              <a:t>Telephone # (____)_______________   Date _______</a:t>
            </a:r>
          </a:p>
          <a:p>
            <a:pPr eaLnBrk="1" hangingPunct="1">
              <a:lnSpc>
                <a:spcPct val="80000"/>
              </a:lnSpc>
              <a:buFont typeface="Wingdings" pitchFamily="2" charset="2"/>
              <a:buNone/>
            </a:pPr>
            <a:r>
              <a:rPr lang="en-US" altLang="en-US" sz="1200" smtClean="0"/>
              <a:t>Person to contact for additional Information:</a:t>
            </a:r>
          </a:p>
          <a:p>
            <a:pPr eaLnBrk="1" hangingPunct="1">
              <a:lnSpc>
                <a:spcPct val="80000"/>
              </a:lnSpc>
              <a:buFont typeface="Wingdings" pitchFamily="2" charset="2"/>
              <a:buNone/>
            </a:pPr>
            <a:r>
              <a:rPr lang="en-US" altLang="en-US" sz="1200" smtClean="0"/>
              <a:t>Name____________________________ Telephone (____)_________________</a:t>
            </a:r>
          </a:p>
          <a:p>
            <a:pPr eaLnBrk="1" hangingPunct="1">
              <a:lnSpc>
                <a:spcPct val="80000"/>
              </a:lnSpc>
              <a:buFont typeface="Wingdings" pitchFamily="2" charset="2"/>
              <a:buNone/>
            </a:pPr>
            <a:r>
              <a:rPr lang="en-US" altLang="en-US" sz="1200" smtClean="0"/>
              <a:t>==============================================================================</a:t>
            </a:r>
          </a:p>
          <a:p>
            <a:pPr eaLnBrk="1" hangingPunct="1">
              <a:lnSpc>
                <a:spcPct val="80000"/>
              </a:lnSpc>
              <a:buFont typeface="Wingdings" pitchFamily="2" charset="2"/>
              <a:buNone/>
            </a:pPr>
            <a:r>
              <a:rPr lang="en-US" altLang="en-US" sz="1200" smtClean="0"/>
              <a:t>Nomination Information:</a:t>
            </a:r>
          </a:p>
          <a:p>
            <a:pPr eaLnBrk="1" hangingPunct="1">
              <a:lnSpc>
                <a:spcPct val="80000"/>
              </a:lnSpc>
              <a:buFont typeface="Wingdings" pitchFamily="2" charset="2"/>
              <a:buNone/>
            </a:pPr>
            <a:r>
              <a:rPr lang="en-US" altLang="en-US" sz="1200" smtClean="0"/>
              <a:t>Cave Name_______________________________</a:t>
            </a:r>
          </a:p>
          <a:p>
            <a:pPr eaLnBrk="1" hangingPunct="1">
              <a:lnSpc>
                <a:spcPct val="80000"/>
              </a:lnSpc>
              <a:buFont typeface="Wingdings" pitchFamily="2" charset="2"/>
              <a:buNone/>
            </a:pPr>
            <a:r>
              <a:rPr lang="en-US" altLang="en-US" sz="1200" smtClean="0"/>
              <a:t>* Location: ______T .____.,R.____., Sec. _____,            </a:t>
            </a:r>
          </a:p>
          <a:p>
            <a:pPr eaLnBrk="1" hangingPunct="1">
              <a:lnSpc>
                <a:spcPct val="80000"/>
              </a:lnSpc>
              <a:buFont typeface="Wingdings" pitchFamily="2" charset="2"/>
              <a:buNone/>
            </a:pPr>
            <a:r>
              <a:rPr lang="en-US" altLang="en-US" sz="1200" smtClean="0"/>
              <a:t>            State       Township     Range        Section   Meridian</a:t>
            </a:r>
          </a:p>
          <a:p>
            <a:pPr eaLnBrk="1" hangingPunct="1">
              <a:lnSpc>
                <a:spcPct val="80000"/>
              </a:lnSpc>
              <a:buFont typeface="Wingdings" pitchFamily="2" charset="2"/>
              <a:buNone/>
            </a:pPr>
            <a:endParaRPr lang="en-US" altLang="en-US" sz="1200" smtClean="0"/>
          </a:p>
          <a:p>
            <a:pPr eaLnBrk="1" hangingPunct="1">
              <a:lnSpc>
                <a:spcPct val="80000"/>
              </a:lnSpc>
              <a:buFont typeface="Wingdings" pitchFamily="2" charset="2"/>
              <a:buNone/>
            </a:pPr>
            <a:r>
              <a:rPr lang="en-US" altLang="en-US" sz="1200" smtClean="0"/>
              <a:t>   OR  Longitude __________, Latitude ______________</a:t>
            </a:r>
          </a:p>
          <a:p>
            <a:pPr eaLnBrk="1" hangingPunct="1">
              <a:lnSpc>
                <a:spcPct val="80000"/>
              </a:lnSpc>
              <a:buFont typeface="Wingdings" pitchFamily="2" charset="2"/>
              <a:buNone/>
            </a:pPr>
            <a:endParaRPr lang="en-US" altLang="en-US" sz="1200" smtClean="0"/>
          </a:p>
          <a:p>
            <a:pPr eaLnBrk="1" hangingPunct="1">
              <a:lnSpc>
                <a:spcPct val="80000"/>
              </a:lnSpc>
              <a:buFont typeface="Wingdings" pitchFamily="2" charset="2"/>
              <a:buNone/>
            </a:pPr>
            <a:r>
              <a:rPr lang="en-US" altLang="en-US" sz="1200" smtClean="0"/>
              <a:t>   OR  Universal Transverse Mercader _______________, _______________</a:t>
            </a:r>
          </a:p>
          <a:p>
            <a:pPr eaLnBrk="1" hangingPunct="1">
              <a:lnSpc>
                <a:spcPct val="80000"/>
              </a:lnSpc>
              <a:buFont typeface="Wingdings" pitchFamily="2" charset="2"/>
              <a:buNone/>
            </a:pPr>
            <a:r>
              <a:rPr lang="en-US" altLang="en-US" sz="1200" smtClean="0"/>
              <a:t>   OR  Verbal description ____________________________________________________</a:t>
            </a:r>
          </a:p>
          <a:p>
            <a:pPr eaLnBrk="1" hangingPunct="1">
              <a:lnSpc>
                <a:spcPct val="80000"/>
              </a:lnSpc>
              <a:buFont typeface="Wingdings" pitchFamily="2" charset="2"/>
              <a:buNone/>
            </a:pPr>
            <a:r>
              <a:rPr lang="en-US" altLang="en-US" sz="1200" smtClean="0"/>
              <a:t>   _______________________________________________________________________</a:t>
            </a:r>
          </a:p>
          <a:p>
            <a:pPr eaLnBrk="1" hangingPunct="1">
              <a:lnSpc>
                <a:spcPct val="80000"/>
              </a:lnSpc>
              <a:buFont typeface="Wingdings" pitchFamily="2" charset="2"/>
              <a:buNone/>
            </a:pPr>
            <a:r>
              <a:rPr lang="en-US" altLang="en-US" sz="1200" smtClean="0"/>
              <a:t>   _______________________________________________________________________</a:t>
            </a:r>
          </a:p>
          <a:p>
            <a:pPr eaLnBrk="1" hangingPunct="1">
              <a:lnSpc>
                <a:spcPct val="80000"/>
              </a:lnSpc>
              <a:buFont typeface="Wingdings" pitchFamily="2" charset="2"/>
              <a:buNone/>
            </a:pPr>
            <a:r>
              <a:rPr lang="en-US" altLang="en-US" sz="1200" smtClean="0"/>
              <a:t>   _______________________________________________________________________</a:t>
            </a:r>
          </a:p>
          <a:p>
            <a:pPr eaLnBrk="1" hangingPunct="1">
              <a:lnSpc>
                <a:spcPct val="80000"/>
              </a:lnSpc>
              <a:buFont typeface="Wingdings" pitchFamily="2" charset="2"/>
              <a:buNone/>
            </a:pPr>
            <a:r>
              <a:rPr lang="en-US" altLang="en-US" sz="1200" smtClean="0"/>
              <a:t>* Topographic Map Enclosed  yes____  no____</a:t>
            </a:r>
          </a:p>
          <a:p>
            <a:pPr eaLnBrk="1" hangingPunct="1">
              <a:lnSpc>
                <a:spcPct val="80000"/>
              </a:lnSpc>
              <a:buFont typeface="Wingdings" pitchFamily="2" charset="2"/>
              <a:buNone/>
            </a:pPr>
            <a:r>
              <a:rPr lang="en-US" altLang="en-US" sz="1200" smtClean="0"/>
              <a:t>* Cave Map Enclosed  yes____  No ____</a:t>
            </a:r>
          </a:p>
          <a:p>
            <a:pPr eaLnBrk="1" hangingPunct="1">
              <a:lnSpc>
                <a:spcPct val="80000"/>
              </a:lnSpc>
              <a:buFont typeface="Wingdings" pitchFamily="2" charset="2"/>
              <a:buNone/>
            </a:pPr>
            <a:r>
              <a:rPr lang="en-US" altLang="en-US" sz="1200" smtClean="0"/>
              <a:t>Administering Federal Agency _____________________________________</a:t>
            </a:r>
          </a:p>
          <a:p>
            <a:pPr eaLnBrk="1" hangingPunct="1">
              <a:lnSpc>
                <a:spcPct val="80000"/>
              </a:lnSpc>
              <a:buFont typeface="Wingdings" pitchFamily="2" charset="2"/>
              <a:buNone/>
            </a:pPr>
            <a:r>
              <a:rPr lang="en-US" altLang="en-US" sz="1200" smtClean="0"/>
              <a:t>Local field office where cave is located _________________________________</a:t>
            </a:r>
          </a:p>
          <a:p>
            <a:pPr eaLnBrk="1" hangingPunct="1">
              <a:lnSpc>
                <a:spcPct val="80000"/>
              </a:lnSpc>
              <a:buFont typeface="Wingdings" pitchFamily="2" charset="2"/>
              <a:buNone/>
            </a:pPr>
            <a:endParaRPr lang="en-US" altLang="en-US" sz="1200" smtClean="0"/>
          </a:p>
          <a:p>
            <a:pPr eaLnBrk="1" hangingPunct="1">
              <a:lnSpc>
                <a:spcPct val="80000"/>
              </a:lnSpc>
              <a:buFont typeface="Wingdings" pitchFamily="2" charset="2"/>
              <a:buNone/>
            </a:pPr>
            <a:r>
              <a:rPr lang="en-US" altLang="en-US" sz="1200" smtClean="0"/>
              <a:t>*  Information marked with an (*) is considered confidential under (section 5, Federal Cave Resources Protection Act, 1988) and is not subject to public disclosure under the Freedom of Information Act (Section 552 of Title 5 U.S. Code).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152400"/>
            <a:ext cx="8229600" cy="685800"/>
          </a:xfrm>
        </p:spPr>
        <p:txBody>
          <a:bodyPr/>
          <a:lstStyle/>
          <a:p>
            <a:pPr eaLnBrk="1" hangingPunct="1"/>
            <a:r>
              <a:rPr lang="en-US" altLang="en-US" sz="4400" smtClean="0"/>
              <a:t>Nomination Worksheet</a:t>
            </a:r>
            <a:r>
              <a:rPr lang="en-US" altLang="en-US" smtClean="0"/>
              <a:t>  </a:t>
            </a:r>
            <a:r>
              <a:rPr lang="en-US" altLang="en-US" sz="3200" smtClean="0"/>
              <a:t>Continued</a:t>
            </a:r>
          </a:p>
        </p:txBody>
      </p:sp>
      <p:sp>
        <p:nvSpPr>
          <p:cNvPr id="8195" name="Rectangle 3"/>
          <p:cNvSpPr>
            <a:spLocks noGrp="1" noChangeArrowheads="1"/>
          </p:cNvSpPr>
          <p:nvPr>
            <p:ph type="body" idx="1"/>
          </p:nvPr>
        </p:nvSpPr>
        <p:spPr>
          <a:xfrm>
            <a:off x="0" y="762000"/>
            <a:ext cx="9144000" cy="6096000"/>
          </a:xfrm>
        </p:spPr>
        <p:txBody>
          <a:bodyPr/>
          <a:lstStyle/>
          <a:p>
            <a:pPr eaLnBrk="1" hangingPunct="1">
              <a:lnSpc>
                <a:spcPct val="80000"/>
              </a:lnSpc>
              <a:buFont typeface="Wingdings" pitchFamily="2" charset="2"/>
              <a:buNone/>
            </a:pPr>
            <a:endParaRPr lang="en-US" altLang="en-US" sz="1100" smtClean="0"/>
          </a:p>
          <a:p>
            <a:pPr eaLnBrk="1" hangingPunct="1">
              <a:lnSpc>
                <a:spcPct val="80000"/>
              </a:lnSpc>
              <a:buFont typeface="Wingdings" pitchFamily="2" charset="2"/>
              <a:buNone/>
            </a:pPr>
            <a:r>
              <a:rPr lang="en-US" altLang="en-US" sz="1100" smtClean="0"/>
              <a:t>SIGNIFICANT CAVE NOMINATION WORKSHEET (Continued)</a:t>
            </a:r>
          </a:p>
          <a:p>
            <a:pPr eaLnBrk="1" hangingPunct="1">
              <a:lnSpc>
                <a:spcPct val="80000"/>
              </a:lnSpc>
              <a:buFont typeface="Wingdings" pitchFamily="2" charset="2"/>
              <a:buNone/>
            </a:pPr>
            <a:endParaRPr lang="en-US" altLang="en-US" sz="1100" smtClean="0"/>
          </a:p>
          <a:p>
            <a:pPr eaLnBrk="1" hangingPunct="1">
              <a:lnSpc>
                <a:spcPct val="80000"/>
              </a:lnSpc>
              <a:buFont typeface="Wingdings" pitchFamily="2" charset="2"/>
              <a:buNone/>
            </a:pPr>
            <a:r>
              <a:rPr lang="en-US" altLang="en-US" sz="1100" smtClean="0"/>
              <a:t>A cave must meet one or more of the following criteria to be eligible for designation as a significant cave.  If you circle "yes" for one or more of these criteria, please explain why in the remarks section.  I desired, you may attach additional materials that will support your conclusions.</a:t>
            </a:r>
          </a:p>
          <a:p>
            <a:pPr eaLnBrk="1" hangingPunct="1">
              <a:lnSpc>
                <a:spcPct val="80000"/>
              </a:lnSpc>
              <a:buFont typeface="Wingdings" pitchFamily="2" charset="2"/>
              <a:buNone/>
            </a:pPr>
            <a:endParaRPr lang="en-US" altLang="en-US" sz="1100" smtClean="0"/>
          </a:p>
          <a:p>
            <a:pPr eaLnBrk="1" hangingPunct="1">
              <a:lnSpc>
                <a:spcPct val="80000"/>
              </a:lnSpc>
              <a:buFont typeface="Wingdings" pitchFamily="2" charset="2"/>
              <a:buNone/>
            </a:pPr>
            <a:r>
              <a:rPr lang="en-US" altLang="en-US" sz="1100" smtClean="0"/>
              <a:t>YES  NO   </a:t>
            </a:r>
            <a:r>
              <a:rPr lang="en-US" altLang="en-US" sz="1200" b="1" smtClean="0"/>
              <a:t>Biota</a:t>
            </a:r>
            <a:r>
              <a:rPr lang="en-US" altLang="en-US" sz="1100" smtClean="0"/>
              <a:t>:  The cave provides seasonal or yearlong habitat for organisms or animals or contains species or subspecies of flora or fauna native to caves, or are sensitive to disruption, or are found on State or Federal sensitive, threatened , or endangered species lists.  </a:t>
            </a:r>
          </a:p>
          <a:p>
            <a:pPr eaLnBrk="1" hangingPunct="1">
              <a:lnSpc>
                <a:spcPct val="80000"/>
              </a:lnSpc>
              <a:buFont typeface="Wingdings" pitchFamily="2" charset="2"/>
              <a:buNone/>
            </a:pPr>
            <a:r>
              <a:rPr lang="en-US" altLang="en-US" sz="1100" smtClean="0"/>
              <a:t>Remarks: ______________________________________________________________________________________________________________</a:t>
            </a:r>
          </a:p>
          <a:p>
            <a:pPr eaLnBrk="1" hangingPunct="1">
              <a:lnSpc>
                <a:spcPct val="80000"/>
              </a:lnSpc>
              <a:buFont typeface="Wingdings" pitchFamily="2" charset="2"/>
              <a:buNone/>
            </a:pPr>
            <a:r>
              <a:rPr lang="en-US" altLang="en-US" sz="1100" smtClean="0"/>
              <a:t>YES  NO    </a:t>
            </a:r>
            <a:r>
              <a:rPr lang="en-US" altLang="en-US" sz="1200" b="1" smtClean="0"/>
              <a:t>Cultural</a:t>
            </a:r>
            <a:r>
              <a:rPr lang="en-US" altLang="en-US" sz="1100" smtClean="0"/>
              <a:t>:  The cave contains historic properties or archaeological resources or other features that are included in or eligible for inclusion in the National Register of Historic Places because of its research importance for history or prehistory, its historical associations, or other historical or traditional significance.</a:t>
            </a:r>
          </a:p>
          <a:p>
            <a:pPr eaLnBrk="1" hangingPunct="1">
              <a:lnSpc>
                <a:spcPct val="80000"/>
              </a:lnSpc>
              <a:buFont typeface="Wingdings" pitchFamily="2" charset="2"/>
              <a:buNone/>
            </a:pPr>
            <a:r>
              <a:rPr lang="en-US" altLang="en-US" sz="1100" smtClean="0"/>
              <a:t>Remarks: </a:t>
            </a:r>
          </a:p>
          <a:p>
            <a:pPr eaLnBrk="1" hangingPunct="1">
              <a:lnSpc>
                <a:spcPct val="80000"/>
              </a:lnSpc>
              <a:buFont typeface="Wingdings" pitchFamily="2" charset="2"/>
              <a:buNone/>
            </a:pPr>
            <a:r>
              <a:rPr lang="en-US" altLang="en-US" sz="1100" smtClean="0"/>
              <a:t>___________________________________________________________________________________________________________________</a:t>
            </a:r>
          </a:p>
          <a:p>
            <a:pPr eaLnBrk="1" hangingPunct="1">
              <a:lnSpc>
                <a:spcPct val="80000"/>
              </a:lnSpc>
              <a:buFont typeface="Wingdings" pitchFamily="2" charset="2"/>
              <a:buNone/>
            </a:pPr>
            <a:r>
              <a:rPr lang="en-US" altLang="en-US" sz="1100" smtClean="0"/>
              <a:t>YES  NO    </a:t>
            </a:r>
            <a:r>
              <a:rPr lang="en-US" altLang="en-US" sz="1200" b="1" smtClean="0"/>
              <a:t>Geologic/Mineralogic/Paleontologic</a:t>
            </a:r>
            <a:r>
              <a:rPr lang="en-US" altLang="en-US" sz="1100" smtClean="0"/>
              <a:t>:  The cave possesses one or more of the following features:</a:t>
            </a:r>
          </a:p>
          <a:p>
            <a:pPr eaLnBrk="1" hangingPunct="1">
              <a:lnSpc>
                <a:spcPct val="80000"/>
              </a:lnSpc>
              <a:buFont typeface="Wingdings" pitchFamily="2" charset="2"/>
              <a:buNone/>
            </a:pPr>
            <a:r>
              <a:rPr lang="en-US" altLang="en-US" sz="1100" smtClean="0"/>
              <a:t>(1)  Geologic or mineralogic features that are fragile, or that exhibit interesting formation processes, or that are otherwise useful for study.</a:t>
            </a:r>
          </a:p>
          <a:p>
            <a:pPr eaLnBrk="1" hangingPunct="1">
              <a:lnSpc>
                <a:spcPct val="80000"/>
              </a:lnSpc>
              <a:buFont typeface="Wingdings" pitchFamily="2" charset="2"/>
              <a:buNone/>
            </a:pPr>
            <a:r>
              <a:rPr lang="en-US" altLang="en-US" sz="1100" smtClean="0"/>
              <a:t>(2)  Deposits of sediments or features useful for evaluating past events.</a:t>
            </a:r>
          </a:p>
          <a:p>
            <a:pPr eaLnBrk="1" hangingPunct="1">
              <a:lnSpc>
                <a:spcPct val="80000"/>
              </a:lnSpc>
              <a:buFont typeface="Wingdings" pitchFamily="2" charset="2"/>
              <a:buNone/>
            </a:pPr>
            <a:r>
              <a:rPr lang="en-US" altLang="en-US" sz="1100" smtClean="0"/>
              <a:t>(3)  Paleontological resources with potential to contribute useful educational and scientific information.</a:t>
            </a:r>
          </a:p>
          <a:p>
            <a:pPr eaLnBrk="1" hangingPunct="1">
              <a:lnSpc>
                <a:spcPct val="80000"/>
              </a:lnSpc>
              <a:buFont typeface="Wingdings" pitchFamily="2" charset="2"/>
              <a:buNone/>
            </a:pPr>
            <a:r>
              <a:rPr lang="en-US" altLang="en-US" sz="1100" smtClean="0"/>
              <a:t>Remarks: ______________________________________________________________________________________________________________</a:t>
            </a:r>
          </a:p>
          <a:p>
            <a:pPr eaLnBrk="1" hangingPunct="1">
              <a:lnSpc>
                <a:spcPct val="80000"/>
              </a:lnSpc>
              <a:buFont typeface="Wingdings" pitchFamily="2" charset="2"/>
              <a:buNone/>
            </a:pPr>
            <a:r>
              <a:rPr lang="en-US" altLang="en-US" sz="1100" smtClean="0"/>
              <a:t>YES  NO    </a:t>
            </a:r>
            <a:r>
              <a:rPr lang="en-US" altLang="en-US" sz="1200" b="1" smtClean="0"/>
              <a:t>Hydrologic</a:t>
            </a:r>
            <a:r>
              <a:rPr lang="en-US" altLang="en-US" sz="1100" smtClean="0"/>
              <a:t>:  The cave is a part of a hydrologic system or contains  water that is important to humans, biota, or development of cave resources.</a:t>
            </a:r>
          </a:p>
          <a:p>
            <a:pPr eaLnBrk="1" hangingPunct="1">
              <a:lnSpc>
                <a:spcPct val="80000"/>
              </a:lnSpc>
              <a:buFont typeface="Wingdings" pitchFamily="2" charset="2"/>
              <a:buNone/>
            </a:pPr>
            <a:r>
              <a:rPr lang="en-US" altLang="en-US" sz="1100" smtClean="0"/>
              <a:t>Remarks:  </a:t>
            </a:r>
          </a:p>
          <a:p>
            <a:pPr eaLnBrk="1" hangingPunct="1">
              <a:lnSpc>
                <a:spcPct val="80000"/>
              </a:lnSpc>
              <a:buFont typeface="Wingdings" pitchFamily="2" charset="2"/>
              <a:buNone/>
            </a:pPr>
            <a:r>
              <a:rPr lang="en-US" altLang="en-US" sz="1100" smtClean="0"/>
              <a:t>___________________________________________________________________________________________________________________</a:t>
            </a:r>
          </a:p>
          <a:p>
            <a:pPr eaLnBrk="1" hangingPunct="1">
              <a:lnSpc>
                <a:spcPct val="80000"/>
              </a:lnSpc>
              <a:buFont typeface="Wingdings" pitchFamily="2" charset="2"/>
              <a:buNone/>
            </a:pPr>
            <a:r>
              <a:rPr lang="en-US" altLang="en-US" sz="1100" smtClean="0"/>
              <a:t>YES  NO    </a:t>
            </a:r>
            <a:r>
              <a:rPr lang="en-US" altLang="en-US" sz="1200" b="1" smtClean="0"/>
              <a:t>Recreational</a:t>
            </a:r>
            <a:r>
              <a:rPr lang="en-US" altLang="en-US" sz="1100" smtClean="0"/>
              <a:t>:  The cave provides or could provide recreational opportunities or scenic values.</a:t>
            </a:r>
          </a:p>
          <a:p>
            <a:pPr eaLnBrk="1" hangingPunct="1">
              <a:lnSpc>
                <a:spcPct val="80000"/>
              </a:lnSpc>
              <a:buFont typeface="Wingdings" pitchFamily="2" charset="2"/>
              <a:buNone/>
            </a:pPr>
            <a:r>
              <a:rPr lang="en-US" altLang="en-US" sz="1100" smtClean="0"/>
              <a:t>Remarks:</a:t>
            </a:r>
          </a:p>
          <a:p>
            <a:pPr eaLnBrk="1" hangingPunct="1">
              <a:lnSpc>
                <a:spcPct val="80000"/>
              </a:lnSpc>
              <a:buFont typeface="Wingdings" pitchFamily="2" charset="2"/>
              <a:buNone/>
            </a:pPr>
            <a:endParaRPr lang="en-US" altLang="en-US" sz="1100" smtClean="0"/>
          </a:p>
          <a:p>
            <a:pPr eaLnBrk="1" hangingPunct="1">
              <a:lnSpc>
                <a:spcPct val="80000"/>
              </a:lnSpc>
              <a:buFont typeface="Wingdings" pitchFamily="2" charset="2"/>
              <a:buNone/>
            </a:pPr>
            <a:r>
              <a:rPr lang="en-US" altLang="en-US" sz="1100" smtClean="0"/>
              <a:t>Yes  NO    </a:t>
            </a:r>
            <a:r>
              <a:rPr lang="en-US" altLang="en-US" sz="1200" b="1" smtClean="0"/>
              <a:t>Educational or Scientific</a:t>
            </a:r>
            <a:r>
              <a:rPr lang="en-US" altLang="en-US" sz="1100" smtClean="0"/>
              <a:t>:  The cave offers opportunities for educational or scientific use; or, the cave is virtually in a pristine state, lacking evidence of contemporary human disturbance or impact; or, the length, volume, total depth, pit depth, height, or similar measurements are notable.</a:t>
            </a:r>
          </a:p>
          <a:p>
            <a:pPr eaLnBrk="1" hangingPunct="1">
              <a:lnSpc>
                <a:spcPct val="80000"/>
              </a:lnSpc>
              <a:buFont typeface="Wingdings" pitchFamily="2" charset="2"/>
              <a:buNone/>
            </a:pPr>
            <a:r>
              <a:rPr lang="en-US" altLang="en-US" sz="1100" smtClean="0"/>
              <a:t>Remarks</a:t>
            </a:r>
          </a:p>
          <a:p>
            <a:pPr eaLnBrk="1" hangingPunct="1">
              <a:lnSpc>
                <a:spcPct val="80000"/>
              </a:lnSpc>
              <a:buFont typeface="Wingdings" pitchFamily="2" charset="2"/>
              <a:buNone/>
            </a:pPr>
            <a:r>
              <a:rPr lang="en-US" altLang="en-US" sz="1100" smtClean="0"/>
              <a:t>___________________________________________________________________________________________________________________</a:t>
            </a:r>
          </a:p>
          <a:p>
            <a:pPr eaLnBrk="1" hangingPunct="1">
              <a:lnSpc>
                <a:spcPct val="80000"/>
              </a:lnSpc>
              <a:buFont typeface="Wingdings" pitchFamily="2" charset="2"/>
              <a:buNone/>
            </a:pPr>
            <a:endParaRPr lang="en-US" altLang="en-US" sz="1100" smtClean="0"/>
          </a:p>
          <a:p>
            <a:pPr eaLnBrk="1" hangingPunct="1">
              <a:lnSpc>
                <a:spcPct val="80000"/>
              </a:lnSpc>
              <a:buFont typeface="Wingdings" pitchFamily="2" charset="2"/>
              <a:buNone/>
            </a:pPr>
            <a:r>
              <a:rPr lang="en-US" altLang="en-US" sz="1100" smtClean="0"/>
              <a:t>Additional Comments:________________________________________________________________________________________________</a:t>
            </a:r>
          </a:p>
          <a:p>
            <a:pPr eaLnBrk="1" hangingPunct="1">
              <a:lnSpc>
                <a:spcPct val="80000"/>
              </a:lnSpc>
              <a:buFont typeface="Wingdings" pitchFamily="2" charset="2"/>
              <a:buNone/>
            </a:pPr>
            <a:endParaRPr lang="en-US" altLang="en-US" sz="11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mtClean="0"/>
              <a:t>Internal Process</a:t>
            </a:r>
          </a:p>
        </p:txBody>
      </p:sp>
      <p:sp>
        <p:nvSpPr>
          <p:cNvPr id="9219" name="Rectangle 3"/>
          <p:cNvSpPr>
            <a:spLocks noGrp="1" noChangeArrowheads="1"/>
          </p:cNvSpPr>
          <p:nvPr>
            <p:ph type="body" idx="1"/>
          </p:nvPr>
        </p:nvSpPr>
        <p:spPr/>
        <p:txBody>
          <a:bodyPr/>
          <a:lstStyle/>
          <a:p>
            <a:pPr eaLnBrk="1" hangingPunct="1">
              <a:buFont typeface="Wingdings" pitchFamily="2" charset="2"/>
              <a:buNone/>
            </a:pPr>
            <a:r>
              <a:rPr lang="en-US" altLang="en-US" smtClean="0"/>
              <a:t>Use existing information in cave files to determine if the cave meets Significance Criteria.</a:t>
            </a:r>
          </a:p>
          <a:p>
            <a:pPr eaLnBrk="1" hangingPunct="1">
              <a:buFont typeface="Wingdings" pitchFamily="2" charset="2"/>
              <a:buNone/>
            </a:pPr>
            <a:endParaRPr lang="en-US" altLang="en-US" smtClean="0"/>
          </a:p>
          <a:p>
            <a:pPr eaLnBrk="1" hangingPunct="1">
              <a:buFont typeface="Wingdings" pitchFamily="2" charset="2"/>
              <a:buNone/>
            </a:pPr>
            <a:r>
              <a:rPr lang="en-US" altLang="en-US" smtClean="0"/>
              <a:t>Submit list to Local Manager or Authorized Officer for Designation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8600" y="152400"/>
            <a:ext cx="8686800" cy="990600"/>
          </a:xfrm>
        </p:spPr>
        <p:txBody>
          <a:bodyPr/>
          <a:lstStyle/>
          <a:p>
            <a:pPr algn="ctr" eaLnBrk="1" hangingPunct="1"/>
            <a:r>
              <a:rPr lang="en-US" altLang="en-US" smtClean="0"/>
              <a:t>Form</a:t>
            </a:r>
          </a:p>
        </p:txBody>
      </p:sp>
      <p:sp>
        <p:nvSpPr>
          <p:cNvPr id="10243" name="Rectangle 3"/>
          <p:cNvSpPr>
            <a:spLocks noGrp="1" noChangeArrowheads="1"/>
          </p:cNvSpPr>
          <p:nvPr>
            <p:ph type="body" idx="1"/>
          </p:nvPr>
        </p:nvSpPr>
        <p:spPr>
          <a:xfrm>
            <a:off x="609600" y="1066800"/>
            <a:ext cx="8305800" cy="5638800"/>
          </a:xfrm>
        </p:spPr>
        <p:txBody>
          <a:bodyPr/>
          <a:lstStyle/>
          <a:p>
            <a:pPr algn="ctr" eaLnBrk="1" hangingPunct="1">
              <a:lnSpc>
                <a:spcPct val="80000"/>
              </a:lnSpc>
              <a:buFont typeface="Wingdings" pitchFamily="2" charset="2"/>
              <a:buNone/>
            </a:pPr>
            <a:r>
              <a:rPr lang="en-US" altLang="en-US" sz="1400" dirty="0" smtClean="0"/>
              <a:t>U.S. Department of the Interior</a:t>
            </a:r>
          </a:p>
          <a:p>
            <a:pPr algn="ctr" eaLnBrk="1" hangingPunct="1">
              <a:lnSpc>
                <a:spcPct val="80000"/>
              </a:lnSpc>
              <a:buFont typeface="Wingdings" pitchFamily="2" charset="2"/>
              <a:buNone/>
            </a:pPr>
            <a:r>
              <a:rPr lang="en-US" altLang="en-US" sz="1400" dirty="0" smtClean="0"/>
              <a:t>Bureau of Land Management</a:t>
            </a:r>
          </a:p>
          <a:p>
            <a:pPr algn="ctr" eaLnBrk="1" hangingPunct="1">
              <a:lnSpc>
                <a:spcPct val="80000"/>
              </a:lnSpc>
              <a:buFont typeface="Wingdings" pitchFamily="2" charset="2"/>
              <a:buNone/>
            </a:pPr>
            <a:r>
              <a:rPr lang="en-US" altLang="en-US" sz="1400" dirty="0" smtClean="0"/>
              <a:t>Carlsbad Field Office</a:t>
            </a:r>
          </a:p>
          <a:p>
            <a:pPr algn="ctr" eaLnBrk="1" hangingPunct="1">
              <a:lnSpc>
                <a:spcPct val="80000"/>
              </a:lnSpc>
              <a:buFont typeface="Wingdings" pitchFamily="2" charset="2"/>
              <a:buNone/>
            </a:pPr>
            <a:r>
              <a:rPr lang="en-US" altLang="en-US" sz="1400" b="1" dirty="0" smtClean="0"/>
              <a:t>******  Confidential Information  ******</a:t>
            </a:r>
          </a:p>
          <a:p>
            <a:pPr algn="ctr" eaLnBrk="1" hangingPunct="1">
              <a:lnSpc>
                <a:spcPct val="80000"/>
              </a:lnSpc>
            </a:pPr>
            <a:endParaRPr lang="en-US" altLang="en-US" sz="1400" u="sng" dirty="0" smtClean="0"/>
          </a:p>
          <a:p>
            <a:pPr eaLnBrk="1" hangingPunct="1">
              <a:lnSpc>
                <a:spcPct val="80000"/>
              </a:lnSpc>
              <a:buFont typeface="Wingdings" pitchFamily="2" charset="2"/>
              <a:buNone/>
            </a:pPr>
            <a:r>
              <a:rPr lang="en-US" altLang="en-US" sz="1400" u="sng" dirty="0" smtClean="0"/>
              <a:t>Subject</a:t>
            </a:r>
            <a:r>
              <a:rPr lang="en-US" altLang="en-US" sz="1400" dirty="0" smtClean="0"/>
              <a:t>:   Listing of Significant Caves</a:t>
            </a:r>
          </a:p>
          <a:p>
            <a:pPr eaLnBrk="1" hangingPunct="1">
              <a:lnSpc>
                <a:spcPct val="80000"/>
              </a:lnSpc>
              <a:buFont typeface="Wingdings" pitchFamily="2" charset="2"/>
              <a:buNone/>
            </a:pPr>
            <a:endParaRPr lang="en-US" altLang="en-US" sz="1400" u="sng" dirty="0" smtClean="0"/>
          </a:p>
          <a:p>
            <a:pPr eaLnBrk="1" hangingPunct="1">
              <a:lnSpc>
                <a:spcPct val="80000"/>
              </a:lnSpc>
              <a:buFont typeface="Wingdings" pitchFamily="2" charset="2"/>
              <a:buNone/>
            </a:pPr>
            <a:r>
              <a:rPr lang="en-US" altLang="en-US" sz="1400" u="sng" dirty="0" smtClean="0"/>
              <a:t>Authorities</a:t>
            </a:r>
            <a:r>
              <a:rPr lang="en-US" altLang="en-US" sz="1400" dirty="0" smtClean="0"/>
              <a:t>:  The Federal Caves Resources Protection Act of 1988 (16 U.S.C. 4301-4309) directs the Secretary of the Interior to prepare and maintain a listing of significant caves.  The criteria for listing of significant caves is in 43 code of Federal Regulations part 37.11 (c).</a:t>
            </a:r>
          </a:p>
          <a:p>
            <a:pPr eaLnBrk="1" hangingPunct="1">
              <a:lnSpc>
                <a:spcPct val="80000"/>
              </a:lnSpc>
              <a:buFont typeface="Wingdings" pitchFamily="2" charset="2"/>
              <a:buNone/>
            </a:pPr>
            <a:endParaRPr lang="en-US" altLang="en-US" sz="1400" u="sng" dirty="0" smtClean="0"/>
          </a:p>
          <a:p>
            <a:pPr eaLnBrk="1" hangingPunct="1">
              <a:lnSpc>
                <a:spcPct val="80000"/>
              </a:lnSpc>
              <a:buFont typeface="Wingdings" pitchFamily="2" charset="2"/>
              <a:buNone/>
            </a:pPr>
            <a:r>
              <a:rPr lang="en-US" altLang="en-US" sz="1400" u="sng" dirty="0" smtClean="0"/>
              <a:t>Finding/Decision</a:t>
            </a:r>
            <a:r>
              <a:rPr lang="en-US" altLang="en-US" sz="1400" dirty="0" smtClean="0"/>
              <a:t>:  After careful review of the cave resources in the Carlsbad Resource Area, it has been determined that the following caves meet one or more of the significant cave criteria listed in 43 CFR, Part 37.11(c). These caves are hereby officially listed as significant caves.</a:t>
            </a:r>
          </a:p>
          <a:p>
            <a:pPr eaLnBrk="1" hangingPunct="1">
              <a:lnSpc>
                <a:spcPct val="80000"/>
              </a:lnSpc>
              <a:buFont typeface="Wingdings" pitchFamily="2" charset="2"/>
              <a:buNone/>
            </a:pPr>
            <a:r>
              <a:rPr lang="en-US" altLang="en-US" sz="1400" dirty="0" smtClean="0"/>
              <a:t>                                          </a:t>
            </a:r>
            <a:endParaRPr lang="en-US" altLang="en-US" sz="1400" u="sng" dirty="0" smtClean="0"/>
          </a:p>
          <a:p>
            <a:pPr eaLnBrk="1" hangingPunct="1">
              <a:lnSpc>
                <a:spcPct val="80000"/>
              </a:lnSpc>
              <a:buFont typeface="Wingdings" pitchFamily="2" charset="2"/>
              <a:buNone/>
            </a:pPr>
            <a:r>
              <a:rPr lang="en-US" altLang="en-US" sz="1400" u="sng" dirty="0" smtClean="0"/>
              <a:t>    Cave Name BLM-NM-520  Cave number  Criteria1 Met (B)__ (C) _(G,P)    (H)   (R)      (E,S) </a:t>
            </a:r>
            <a:r>
              <a:rPr lang="en-US" altLang="en-US" sz="1400" dirty="0" smtClean="0"/>
              <a:t>                                             </a:t>
            </a:r>
          </a:p>
          <a:p>
            <a:pPr eaLnBrk="1" hangingPunct="1">
              <a:lnSpc>
                <a:spcPct val="80000"/>
              </a:lnSpc>
              <a:buFont typeface="Wingdings" pitchFamily="2" charset="2"/>
              <a:buNone/>
            </a:pPr>
            <a:r>
              <a:rPr lang="en-US" altLang="en-US" sz="1400" dirty="0" smtClean="0"/>
              <a:t>1.   	</a:t>
            </a:r>
            <a:r>
              <a:rPr lang="en-US" altLang="en-US" sz="1400" dirty="0" err="1" smtClean="0"/>
              <a:t>Algerita</a:t>
            </a:r>
            <a:r>
              <a:rPr lang="en-US" altLang="en-US" sz="1400" dirty="0" smtClean="0"/>
              <a:t> Blossom                   078                                   x 	   x	   x           </a:t>
            </a:r>
            <a:r>
              <a:rPr lang="en-US" altLang="en-US" sz="1400" dirty="0" err="1" smtClean="0"/>
              <a:t>x</a:t>
            </a:r>
            <a:endParaRPr lang="en-US" altLang="en-US" sz="1400" dirty="0" smtClean="0"/>
          </a:p>
          <a:p>
            <a:pPr eaLnBrk="1" hangingPunct="1">
              <a:lnSpc>
                <a:spcPct val="80000"/>
              </a:lnSpc>
              <a:buFont typeface="Wingdings" pitchFamily="2" charset="2"/>
              <a:buNone/>
            </a:pPr>
            <a:r>
              <a:rPr lang="en-US" altLang="en-US" sz="1400" dirty="0" smtClean="0"/>
              <a:t>2.	Adobe 	                                  149	                    x	   x	   x           </a:t>
            </a:r>
            <a:r>
              <a:rPr lang="en-US" altLang="en-US" sz="1400" dirty="0" err="1" smtClean="0"/>
              <a:t>x</a:t>
            </a:r>
            <a:endParaRPr lang="en-US" altLang="en-US" sz="1400" dirty="0" smtClean="0"/>
          </a:p>
          <a:p>
            <a:pPr eaLnBrk="1" hangingPunct="1">
              <a:lnSpc>
                <a:spcPct val="80000"/>
              </a:lnSpc>
              <a:buFont typeface="Wingdings" pitchFamily="2" charset="2"/>
              <a:buNone/>
            </a:pPr>
            <a:r>
              <a:rPr lang="en-US" altLang="en-US" sz="1400" dirty="0" smtClean="0"/>
              <a:t>3.	Banded Pit	                111	                    x                   </a:t>
            </a:r>
            <a:r>
              <a:rPr lang="en-US" altLang="en-US" sz="1400" dirty="0" err="1" smtClean="0"/>
              <a:t>x</a:t>
            </a:r>
            <a:r>
              <a:rPr lang="en-US" altLang="en-US" sz="1400" dirty="0" smtClean="0"/>
              <a:t>         </a:t>
            </a:r>
            <a:r>
              <a:rPr lang="en-US" altLang="en-US" sz="1400" dirty="0" err="1" smtClean="0"/>
              <a:t>x</a:t>
            </a:r>
            <a:r>
              <a:rPr lang="en-US" altLang="en-US" sz="1400" dirty="0" smtClean="0"/>
              <a:t>	   x            </a:t>
            </a:r>
            <a:r>
              <a:rPr lang="en-US" altLang="en-US" sz="1400" dirty="0" err="1" smtClean="0"/>
              <a:t>x</a:t>
            </a:r>
            <a:endParaRPr lang="en-US" altLang="en-US" sz="1400" dirty="0" smtClean="0"/>
          </a:p>
          <a:p>
            <a:pPr eaLnBrk="1" hangingPunct="1">
              <a:lnSpc>
                <a:spcPct val="80000"/>
              </a:lnSpc>
              <a:buFont typeface="Wingdings" pitchFamily="2" charset="2"/>
              <a:buNone/>
            </a:pPr>
            <a:endParaRPr lang="en-US" altLang="en-US" sz="1400" dirty="0" smtClean="0"/>
          </a:p>
          <a:p>
            <a:pPr eaLnBrk="1" hangingPunct="1">
              <a:lnSpc>
                <a:spcPct val="80000"/>
              </a:lnSpc>
              <a:buFont typeface="Wingdings" pitchFamily="2" charset="2"/>
              <a:buNone/>
            </a:pPr>
            <a:r>
              <a:rPr lang="en-US" altLang="en-US" sz="1400" dirty="0" smtClean="0"/>
              <a:t>As prescribed in 43 CFR, Part 37.11 (g) this decision is not subject to further administrative appeal.</a:t>
            </a:r>
          </a:p>
          <a:p>
            <a:pPr eaLnBrk="1" hangingPunct="1">
              <a:lnSpc>
                <a:spcPct val="80000"/>
              </a:lnSpc>
              <a:buFont typeface="Wingdings" pitchFamily="2" charset="2"/>
              <a:buNone/>
            </a:pPr>
            <a:endParaRPr lang="en-US" altLang="en-US" sz="1400" dirty="0" smtClean="0"/>
          </a:p>
          <a:p>
            <a:pPr eaLnBrk="1" hangingPunct="1">
              <a:lnSpc>
                <a:spcPct val="80000"/>
              </a:lnSpc>
              <a:buFont typeface="Wingdings" pitchFamily="2" charset="2"/>
              <a:buNone/>
            </a:pPr>
            <a:r>
              <a:rPr lang="en-US" altLang="en-US" sz="1400" dirty="0" smtClean="0"/>
              <a:t>__________________________________                   _____________</a:t>
            </a:r>
          </a:p>
          <a:p>
            <a:pPr eaLnBrk="1" hangingPunct="1">
              <a:lnSpc>
                <a:spcPct val="80000"/>
              </a:lnSpc>
              <a:buFont typeface="Wingdings" pitchFamily="2" charset="2"/>
              <a:buNone/>
            </a:pPr>
            <a:r>
              <a:rPr lang="en-US" altLang="en-US" sz="1400" dirty="0" smtClean="0"/>
              <a:t>Field</a:t>
            </a:r>
            <a:r>
              <a:rPr lang="en-US" altLang="en-US" sz="1400" dirty="0" smtClean="0"/>
              <a:t> </a:t>
            </a:r>
            <a:r>
              <a:rPr lang="en-US" altLang="en-US" sz="1400" dirty="0" smtClean="0"/>
              <a:t>Manager                                                                Date		</a:t>
            </a:r>
          </a:p>
          <a:p>
            <a:pPr eaLnBrk="1" hangingPunct="1">
              <a:lnSpc>
                <a:spcPct val="80000"/>
              </a:lnSpc>
              <a:buFont typeface="Wingdings" pitchFamily="2" charset="2"/>
              <a:buNone/>
            </a:pPr>
            <a:r>
              <a:rPr lang="en-US" altLang="en-US" sz="1400" dirty="0" smtClean="0"/>
              <a:t>____________________</a:t>
            </a:r>
          </a:p>
          <a:p>
            <a:pPr eaLnBrk="1" hangingPunct="1">
              <a:lnSpc>
                <a:spcPct val="80000"/>
              </a:lnSpc>
              <a:buFont typeface="Wingdings" pitchFamily="2" charset="2"/>
              <a:buNone/>
            </a:pPr>
            <a:r>
              <a:rPr lang="en-US" altLang="en-US" sz="1400" dirty="0" smtClean="0"/>
              <a:t>1  See listing of </a:t>
            </a:r>
            <a:r>
              <a:rPr lang="en-US" altLang="en-US" sz="1400" dirty="0" err="1" smtClean="0"/>
              <a:t>Significants</a:t>
            </a:r>
            <a:r>
              <a:rPr lang="en-US" altLang="en-US" sz="1400" dirty="0" smtClean="0"/>
              <a:t> Criteria attached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52400" y="609600"/>
            <a:ext cx="8763000" cy="1143000"/>
          </a:xfrm>
        </p:spPr>
        <p:txBody>
          <a:bodyPr/>
          <a:lstStyle/>
          <a:p>
            <a:pPr algn="ctr" eaLnBrk="1" hangingPunct="1"/>
            <a:r>
              <a:rPr lang="en-US" altLang="en-US" smtClean="0"/>
              <a:t>Confidentiality</a:t>
            </a:r>
          </a:p>
        </p:txBody>
      </p:sp>
      <p:sp>
        <p:nvSpPr>
          <p:cNvPr id="11267" name="Rectangle 3"/>
          <p:cNvSpPr>
            <a:spLocks noGrp="1" noChangeArrowheads="1"/>
          </p:cNvSpPr>
          <p:nvPr>
            <p:ph type="body" idx="1"/>
          </p:nvPr>
        </p:nvSpPr>
        <p:spPr>
          <a:xfrm>
            <a:off x="990600" y="1981200"/>
            <a:ext cx="7924800" cy="4648200"/>
          </a:xfrm>
        </p:spPr>
        <p:txBody>
          <a:bodyPr/>
          <a:lstStyle/>
          <a:p>
            <a:pPr eaLnBrk="1" hangingPunct="1"/>
            <a:r>
              <a:rPr lang="en-US" altLang="en-US" sz="3600" smtClean="0"/>
              <a:t>All Locations submitted will be confidential</a:t>
            </a:r>
          </a:p>
          <a:p>
            <a:pPr eaLnBrk="1" hangingPunct="1"/>
            <a:endParaRPr lang="en-US" altLang="en-US" smtClean="0"/>
          </a:p>
          <a:p>
            <a:pPr eaLnBrk="1" hangingPunct="1"/>
            <a:r>
              <a:rPr lang="en-US" altLang="en-US" sz="3600" smtClean="0"/>
              <a:t>No copies of nomination materials</a:t>
            </a:r>
          </a:p>
          <a:p>
            <a:pPr eaLnBrk="1" hangingPunct="1"/>
            <a:endParaRPr lang="en-US" altLang="en-US" sz="3600" smtClean="0"/>
          </a:p>
          <a:p>
            <a:pPr algn="ctr" eaLnBrk="1" hangingPunct="1">
              <a:buFont typeface="Wingdings" pitchFamily="2" charset="2"/>
              <a:buNone/>
            </a:pPr>
            <a:r>
              <a:rPr lang="en-US" altLang="en-US" sz="3600" smtClean="0"/>
              <a:t>(It’s the Law)</a:t>
            </a:r>
          </a:p>
        </p:txBody>
      </p:sp>
    </p:spTree>
  </p:cSld>
  <p:clrMapOvr>
    <a:masterClrMapping/>
  </p:clrMapOvr>
</p:sld>
</file>

<file path=ppt/theme/theme1.xml><?xml version="1.0" encoding="utf-8"?>
<a:theme xmlns:a="http://schemas.openxmlformats.org/drawingml/2006/main" name="Generic">
  <a:themeElements>
    <a:clrScheme name="Generic 1">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fontScheme name="Generic">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eneric 1">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clrMap bg1="dk2" tx1="lt1" bg2="dk1" tx2="lt2" accent1="accent1" accent2="accent2" accent3="accent3" accent4="accent4" accent5="accent5" accent6="accent6" hlink="hlink" folHlink="folHlink"/>
    </a:extraClrScheme>
    <a:extraClrScheme>
      <a:clrScheme name="Generic 2">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CC66"/>
        </a:folHlink>
      </a:clrScheme>
      <a:clrMap bg1="lt1" tx1="dk1" bg2="lt2" tx2="dk2" accent1="accent1" accent2="accent2" accent3="accent3" accent4="accent4" accent5="accent5" accent6="accent6" hlink="hlink" folHlink="folHlink"/>
    </a:extraClrScheme>
    <a:extraClrScheme>
      <a:clrScheme name="Generic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24190E001B464589B53A5A3C450461" ma:contentTypeVersion="0" ma:contentTypeDescription="Create a new document." ma:contentTypeScope="" ma:versionID="8499d8de0d198b8af01e827d3bf43b31">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7EB8D11-CDE2-4003-B380-252936E458FA}"/>
</file>

<file path=customXml/itemProps2.xml><?xml version="1.0" encoding="utf-8"?>
<ds:datastoreItem xmlns:ds="http://schemas.openxmlformats.org/officeDocument/2006/customXml" ds:itemID="{845673E2-1217-431C-8583-80FE15467BCF}"/>
</file>

<file path=customXml/itemProps3.xml><?xml version="1.0" encoding="utf-8"?>
<ds:datastoreItem xmlns:ds="http://schemas.openxmlformats.org/officeDocument/2006/customXml" ds:itemID="{C45FDA96-570C-48D8-886C-F5B9E810596C}"/>
</file>

<file path=docProps/app.xml><?xml version="1.0" encoding="utf-8"?>
<Properties xmlns="http://schemas.openxmlformats.org/officeDocument/2006/extended-properties" xmlns:vt="http://schemas.openxmlformats.org/officeDocument/2006/docPropsVTypes">
  <Template>Generic</Template>
  <TotalTime>1100</TotalTime>
  <Words>872</Words>
  <Application>Microsoft Office PowerPoint</Application>
  <PresentationFormat>On-screen Show (4:3)</PresentationFormat>
  <Paragraphs>154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Generic</vt:lpstr>
      <vt:lpstr>Significant Cave Designation Process</vt:lpstr>
      <vt:lpstr>Where is it Required ?</vt:lpstr>
      <vt:lpstr>Instructions</vt:lpstr>
      <vt:lpstr>Steps</vt:lpstr>
      <vt:lpstr>Public Nomination Worksheet</vt:lpstr>
      <vt:lpstr>Nomination Worksheet  Continued</vt:lpstr>
      <vt:lpstr>Internal Process</vt:lpstr>
      <vt:lpstr>Form</vt:lpstr>
      <vt:lpstr>Confidentiality</vt:lpstr>
      <vt:lpstr>Reporting  in RMIS</vt:lpstr>
      <vt:lpstr>BLM Significant Caves by State 2013</vt:lpstr>
      <vt:lpstr>USFS Significant Caves by Region</vt:lpstr>
      <vt:lpstr>Criteria for identifying Significant Caves is  43 CFR 37.11 (c) and 36 CFR part 290.  If a cave meets one of the criteria, it MUST be designated Significant !</vt:lpstr>
      <vt:lpstr>Questions</vt:lpstr>
    </vt:vector>
  </TitlesOfParts>
  <Company>Bureau of Land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Significant Cave Designaiton Process</dc:title>
  <dc:creator>jgoodbar</dc:creator>
  <cp:lastModifiedBy>Goodbar, James R</cp:lastModifiedBy>
  <cp:revision>46</cp:revision>
  <dcterms:created xsi:type="dcterms:W3CDTF">2007-05-01T22:19:12Z</dcterms:created>
  <dcterms:modified xsi:type="dcterms:W3CDTF">2014-04-16T15:08:26Z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0x0101006924190E001B464589B53A5A3C450461</vt:lpwstr>
  </property>
</Properties>
</file>