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7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1E46-8D68-40FA-9B21-82D6CCB28DB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476C7-604C-4F76-827E-24FE059F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476C7-604C-4F76-827E-24FE059FDE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7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DABD39-13FA-4BED-9961-7AAA314E8277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CB709-25E8-4A86-9BA6-B01FBFE8A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-nose-syndrome-in-bats-lg.jpg"/>
          <p:cNvPicPr>
            <a:picLocks noChangeAspect="1"/>
          </p:cNvPicPr>
          <p:nvPr/>
        </p:nvPicPr>
        <p:blipFill>
          <a:blip r:embed="rId2" cstate="print"/>
          <a:srcRect t="11209" b="12573"/>
          <a:stretch>
            <a:fillRect/>
          </a:stretch>
        </p:blipFill>
        <p:spPr>
          <a:xfrm>
            <a:off x="2971800" y="1116263"/>
            <a:ext cx="5410200" cy="3227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1440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White Nose Syndrome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6400800" cy="5867400"/>
          </a:xfrm>
        </p:spPr>
        <p:txBody>
          <a:bodyPr>
            <a:normAutofit/>
          </a:bodyPr>
          <a:lstStyle/>
          <a:p>
            <a:pPr algn="l"/>
            <a:endParaRPr lang="en-US" u="sng" dirty="0" smtClean="0"/>
          </a:p>
          <a:p>
            <a:pPr algn="l"/>
            <a:endParaRPr lang="en-US" u="sng" dirty="0" smtClean="0"/>
          </a:p>
          <a:p>
            <a:pPr algn="l"/>
            <a:r>
              <a:rPr lang="en-US" u="sng" dirty="0" smtClean="0"/>
              <a:t>What We Will</a:t>
            </a:r>
          </a:p>
          <a:p>
            <a:pPr algn="l"/>
            <a:r>
              <a:rPr lang="en-US" dirty="0" smtClean="0"/>
              <a:t>        </a:t>
            </a:r>
            <a:r>
              <a:rPr lang="en-US" u="sng" dirty="0" smtClean="0"/>
              <a:t>Cover  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What is It?</a:t>
            </a:r>
          </a:p>
          <a:p>
            <a:pPr algn="l">
              <a:buFont typeface="Wingdings" pitchFamily="2" charset="2"/>
              <a:buChar char="Ø"/>
            </a:pPr>
            <a:endParaRPr lang="en-US" sz="1200" dirty="0" smtClean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 What is the Current Guidance ?</a:t>
            </a:r>
          </a:p>
          <a:p>
            <a:pPr algn="l">
              <a:buFont typeface="Wingdings" pitchFamily="2" charset="2"/>
              <a:buChar char="Ø"/>
            </a:pPr>
            <a:endParaRPr lang="en-US" sz="1200" dirty="0" smtClean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 What are Current Containment &amp;  	Decontamination Procedures?</a:t>
            </a:r>
          </a:p>
          <a:p>
            <a:pPr algn="l"/>
            <a:endParaRPr lang="en-US" sz="1200" dirty="0" smtClean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   What are best Monitoring Practices?</a:t>
            </a:r>
          </a:p>
          <a:p>
            <a:pPr algn="l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Guidance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5597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 Forest Service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(Interim Response Plan)</a:t>
            </a:r>
          </a:p>
          <a:p>
            <a:endParaRPr lang="en-US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Launch Awareness Campaigns</a:t>
            </a:r>
          </a:p>
          <a:p>
            <a:pPr marL="742950" indent="-7429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ID &amp; Prioritize Bat Caves / Mines &amp; Monitor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Apply  Decontamination Procedures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Evaluate Effectiveness of  Closures First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Exempt: SAR – WNS Research/Monitoring –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Unaffected Use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Develop Regional WNS Plans Tiered to 	National Interagency Response Plan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Decontamination &amp; Containment</a:t>
            </a: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b="1" dirty="0"/>
              <a:t>Submersion in Hot Water: Effective at sustained temperatures ≥50ºC (122ºF) for 20 </a:t>
            </a:r>
            <a:r>
              <a:rPr lang="en-US" sz="2800" b="1" dirty="0" smtClean="0"/>
              <a:t>minutes.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 Secondary </a:t>
            </a:r>
            <a:r>
              <a:rPr lang="en-US" sz="2800" dirty="0" smtClean="0"/>
              <a:t>for </a:t>
            </a:r>
            <a:r>
              <a:rPr lang="en-US" sz="2800" dirty="0"/>
              <a:t>non-submersible treatment options (for a minimum of 10 min.) include:</a:t>
            </a:r>
            <a:r>
              <a:rPr lang="en-US" sz="2800" b="1" dirty="0" smtClean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6% Bleach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Lysol IC Quaternary Disinfectant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Lysol Antibacterial All-purpose Cleaner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Formula 409 Antibacterial Cleaner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Lysol Disinfecting Wipes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900" dirty="0" smtClean="0">
                <a:solidFill>
                  <a:srgbClr val="FFFF00"/>
                </a:solidFill>
              </a:rPr>
              <a:t>WHAT IS WHITE NOSE SYNDROME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3500" dirty="0" smtClean="0"/>
              <a:t>A disease that has killed over 6 million bats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/>
              <a:t>The fungus (</a:t>
            </a:r>
            <a:r>
              <a:rPr lang="en-US" sz="3600" i="1" dirty="0" err="1"/>
              <a:t>Pseudogymnoascus</a:t>
            </a:r>
            <a:r>
              <a:rPr lang="en-US" sz="3500" i="1" dirty="0" smtClean="0"/>
              <a:t> destructans) </a:t>
            </a:r>
            <a:endParaRPr lang="en-US" sz="3500" dirty="0" smtClean="0"/>
          </a:p>
          <a:p>
            <a:pPr>
              <a:buFont typeface="Wingdings" pitchFamily="2" charset="2"/>
              <a:buChar char="Ø"/>
            </a:pPr>
            <a:r>
              <a:rPr lang="en-US" sz="3500" dirty="0" smtClean="0"/>
              <a:t>First detected winter 2006–07 in New York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/>
              <a:t>By Winter 2010 – Spread to 22 states &amp; 5 Canadian </a:t>
            </a:r>
            <a:r>
              <a:rPr lang="en-US" sz="3500" dirty="0" smtClean="0"/>
              <a:t>Provinces </a:t>
            </a:r>
            <a:r>
              <a:rPr lang="en-US" sz="3500" dirty="0" smtClean="0"/>
              <a:t>in 11 species of bats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/>
              <a:t>Cold weather-loving fungus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/>
              <a:t>Kills 90 to 100% </a:t>
            </a:r>
            <a:r>
              <a:rPr lang="en-US" sz="3500" dirty="0" smtClean="0"/>
              <a:t>Mortality Rate</a:t>
            </a:r>
            <a:endParaRPr lang="en-US" sz="3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304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itchFamily="34" charset="0"/>
              </a:rPr>
              <a:t>White Nose Syndrome Spread</a:t>
            </a:r>
            <a:r>
              <a:rPr lang="en-US" sz="4000" dirty="0" smtClean="0">
                <a:solidFill>
                  <a:srgbClr val="FFFF00"/>
                </a:solidFill>
                <a:latin typeface="Antique Olive Roman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ntique Olive Roman" pitchFamily="34" charset="0"/>
            </a:endParaRPr>
          </a:p>
        </p:txBody>
      </p:sp>
      <p:pic>
        <p:nvPicPr>
          <p:cNvPr id="1026" name="Picture 2" descr="Updated WNS map, Jan. 17,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6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468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Damage to Wings</a:t>
            </a:r>
            <a:endParaRPr lang="en-US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ilmnmcr3ds1\cr\users\jgoodbar\My Documents\BATS\White Nose\3844Fungusonwingandtailmembran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 bwMode="auto">
          <a:xfrm>
            <a:off x="685800" y="1143000"/>
            <a:ext cx="7467600" cy="5393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Damage to Muzzle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ilmnmcr3ds1\cr\users\jgoodbar\My Documents\BATS\White Nose\3843close-upofnosewithfungus.jpg"/>
          <p:cNvPicPr>
            <a:picLocks noChangeAspect="1" noChangeArrowheads="1"/>
          </p:cNvPicPr>
          <p:nvPr/>
        </p:nvPicPr>
        <p:blipFill>
          <a:blip r:embed="rId2" cstate="print"/>
          <a:srcRect t="6944" b="12500"/>
          <a:stretch>
            <a:fillRect/>
          </a:stretch>
        </p:blipFill>
        <p:spPr bwMode="auto">
          <a:xfrm>
            <a:off x="194441" y="1752600"/>
            <a:ext cx="879715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Guidance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153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Interagency Response Plan  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/>
              <a:t>A. Communications and Outreach </a:t>
            </a:r>
          </a:p>
          <a:p>
            <a:r>
              <a:rPr lang="en-US" sz="3200" dirty="0" smtClean="0"/>
              <a:t>B. Data and Technical Information 	Mgmt. </a:t>
            </a:r>
          </a:p>
          <a:p>
            <a:r>
              <a:rPr lang="en-US" sz="3200" dirty="0" smtClean="0"/>
              <a:t>C. Diagnostics </a:t>
            </a:r>
          </a:p>
          <a:p>
            <a:r>
              <a:rPr lang="en-US" sz="3200" dirty="0" smtClean="0"/>
              <a:t>D. Disease Management </a:t>
            </a:r>
          </a:p>
          <a:p>
            <a:r>
              <a:rPr lang="en-US" sz="3200" dirty="0" smtClean="0"/>
              <a:t>E. Etiology and Epidemiological Research </a:t>
            </a:r>
          </a:p>
          <a:p>
            <a:r>
              <a:rPr lang="en-US" sz="3200" dirty="0" smtClean="0"/>
              <a:t>F. Disease Surveillance </a:t>
            </a:r>
          </a:p>
          <a:p>
            <a:r>
              <a:rPr lang="en-US" sz="3200" dirty="0" smtClean="0"/>
              <a:t>G. Conservation and Recovery</a:t>
            </a:r>
          </a:p>
          <a:p>
            <a:endParaRPr lang="en-US" sz="12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www.fws.gov/whitenosesyndrome/nationalplan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Guidance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1"/>
            <a:ext cx="8763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Bureau Of Land Management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Instruction Memorandum IM-181-2010  Aug-2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0-2010</a:t>
            </a:r>
          </a:p>
          <a:p>
            <a:endParaRPr lang="en-US" sz="900" dirty="0" smtClean="0"/>
          </a:p>
          <a:p>
            <a:pPr marL="514350" indent="-514350"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Stakeholder Coordination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Identify Sites with Important Bat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endParaRPr lang="en-US" sz="800" dirty="0" smtClean="0"/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Emphasize Ongoing Inventory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Efforts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Site Administrative and Physical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Closure</a:t>
            </a:r>
          </a:p>
          <a:p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Identification of Potential WNS Surveillance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Locations</a:t>
            </a:r>
          </a:p>
          <a:p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Containment 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Decontamination</a:t>
            </a:r>
          </a:p>
          <a:p>
            <a:endParaRPr lang="en-US" sz="800" dirty="0" smtClean="0"/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Outreach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Guidance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National Park Service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Update Management Plans to address WNS – If no plan, then develop Interim Guidance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May restrict </a:t>
            </a:r>
            <a:r>
              <a:rPr lang="en-US" sz="2800" dirty="0">
                <a:latin typeface="Times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ccess to caves/mines to those who hold appropriate permits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Screening not feasible, cave closures recommended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Evaluate reasons for entering bat areas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Encourage </a:t>
            </a:r>
            <a:r>
              <a:rPr lang="en-US" sz="2800" dirty="0">
                <a:latin typeface="Times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econtamination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Closing caves - Inform Kevin Castle, BRMD – He will inform other agencies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Times" pitchFamily="18" charset="0"/>
                <a:cs typeface="Times New Roman" pitchFamily="18" charset="0"/>
              </a:rPr>
              <a:t>More info on NPS policies &amp; guidance</a:t>
            </a:r>
          </a:p>
          <a:p>
            <a:r>
              <a:rPr lang="en-US" sz="2800" dirty="0">
                <a:latin typeface="Times" pitchFamily="18" charset="0"/>
                <a:cs typeface="Times New Roman" pitchFamily="18" charset="0"/>
              </a:rPr>
              <a:t>	http://www.nature.nps.gov/biology/wns/index.cfm</a:t>
            </a:r>
            <a:endParaRPr lang="en-US" sz="2800" dirty="0" smtClean="0">
              <a:latin typeface="Times" pitchFamily="18" charset="0"/>
              <a:cs typeface="Times New Roman" pitchFamily="18" charset="0"/>
            </a:endParaRPr>
          </a:p>
          <a:p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87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Guidance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 New Roman" pitchFamily="18" charset="0"/>
              </a:rPr>
              <a:t>US Fish &amp; Wildlife  Service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" pitchFamily="18" charset="0"/>
              <a:cs typeface="Times New Roman" pitchFamily="18" charset="0"/>
            </a:endParaRPr>
          </a:p>
          <a:p>
            <a:r>
              <a:rPr lang="en-US" sz="3600" dirty="0" smtClean="0"/>
              <a:t>Close </a:t>
            </a:r>
            <a:r>
              <a:rPr lang="en-US" sz="3600" u="sng" dirty="0" smtClean="0"/>
              <a:t>ALL</a:t>
            </a:r>
            <a:r>
              <a:rPr lang="en-US" sz="3600" dirty="0" smtClean="0"/>
              <a:t> Caves and Mines. </a:t>
            </a:r>
          </a:p>
          <a:p>
            <a:endParaRPr lang="en-US" sz="1600" dirty="0" smtClean="0"/>
          </a:p>
          <a:p>
            <a:r>
              <a:rPr lang="en-US" sz="3600" dirty="0" smtClean="0"/>
              <a:t>Implement Research and Monitoring Protocols in a Nationwide Effort to Slow the Spread of White-Nose-Syndrome (WNS) in bats.</a:t>
            </a: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E47686-8B34-4645-950D-1226B8D5B67E}"/>
</file>

<file path=customXml/itemProps2.xml><?xml version="1.0" encoding="utf-8"?>
<ds:datastoreItem xmlns:ds="http://schemas.openxmlformats.org/officeDocument/2006/customXml" ds:itemID="{92AA9728-24CF-4B3A-A5C6-6C6632F22154}"/>
</file>

<file path=customXml/itemProps3.xml><?xml version="1.0" encoding="utf-8"?>
<ds:datastoreItem xmlns:ds="http://schemas.openxmlformats.org/officeDocument/2006/customXml" ds:itemID="{23790EC0-9244-4C54-BC14-C925063A300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634</TotalTime>
  <Words>357</Words>
  <Application>Microsoft Office PowerPoint</Application>
  <PresentationFormat>On-screen Show 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White Nose Syndrome</vt:lpstr>
      <vt:lpstr>PowerPoint Presentation</vt:lpstr>
      <vt:lpstr>PowerPoint Presentation</vt:lpstr>
      <vt:lpstr>Damage to Wings</vt:lpstr>
      <vt:lpstr>Damage to Muzzle</vt:lpstr>
      <vt:lpstr>Current Guidance</vt:lpstr>
      <vt:lpstr>Current Guidance</vt:lpstr>
      <vt:lpstr>Current Guidance</vt:lpstr>
      <vt:lpstr>Current Guidance</vt:lpstr>
      <vt:lpstr>Current Guidance</vt:lpstr>
      <vt:lpstr>PowerPoint Presentation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Nose Syndrome</dc:title>
  <dc:creator>James R Goodbar</dc:creator>
  <cp:lastModifiedBy>Goodbar, James R</cp:lastModifiedBy>
  <cp:revision>42</cp:revision>
  <dcterms:created xsi:type="dcterms:W3CDTF">2011-02-01T21:24:55Z</dcterms:created>
  <dcterms:modified xsi:type="dcterms:W3CDTF">2014-04-21T17:49:18Z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