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sldIdLst>
    <p:sldId id="256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01" d="100"/>
          <a:sy n="101" d="100"/>
        </p:scale>
        <p:origin x="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A92E-6415-4AA5-82F2-307C6A017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5F16-102A-4C5C-9B07-59F94FB85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4075-C8BF-405B-82C0-43E4391B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8BDC-E0F9-4165-A8E3-CAE3819CB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C752-D5AC-4B07-BCD4-3E22F8D4B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F23F-2AF8-4FE1-8D7A-4BB142D0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15F1-2D0A-4B05-AC42-E30043F4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0ABD-F950-41D7-9C20-B32743AC9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CD49-7D49-46EE-A144-B2F4AA31A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A052-39E2-42F9-9EB1-FC6C6ECC9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EE06-E3AD-4F35-B2E1-9EAA80284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F22F1A5-A4DF-4CCC-B3E1-0C358A612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71628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effectLst/>
                <a:latin typeface="Baskerville Old Face" pitchFamily="18" charset="0"/>
              </a:rPr>
              <a:t>Cave</a:t>
            </a:r>
            <a:r>
              <a:rPr lang="en-US" sz="5400" dirty="0" smtClean="0">
                <a:latin typeface="Baskerville Old Face" pitchFamily="18" charset="0"/>
              </a:rPr>
              <a:t> </a:t>
            </a:r>
            <a:r>
              <a:rPr lang="en-US" sz="5400" dirty="0">
                <a:effectLst/>
                <a:latin typeface="Baskerville Old Face" pitchFamily="18" charset="0"/>
              </a:rPr>
              <a:t>Activity / </a:t>
            </a:r>
            <a:r>
              <a:rPr lang="en-US" sz="5400" dirty="0">
                <a:latin typeface="Baskerville Old Face" pitchFamily="18" charset="0"/>
              </a:rPr>
              <a:t>Management Plans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514600"/>
            <a:ext cx="64008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391400" y="5257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6273" y="6075402"/>
            <a:ext cx="15563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Aaron 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Stockton </a:t>
            </a: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May 12-16, 2014</a:t>
            </a:r>
          </a:p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Cody, Wyoming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" name="Picture 7" descr="IMG_4536.JPG"/>
          <p:cNvPicPr>
            <a:picLocks noChangeAspect="1"/>
          </p:cNvPicPr>
          <p:nvPr/>
        </p:nvPicPr>
        <p:blipFill>
          <a:blip r:embed="rId2" cstate="print"/>
          <a:srcRect l="32117"/>
          <a:stretch>
            <a:fillRect/>
          </a:stretch>
        </p:blipFill>
        <p:spPr>
          <a:xfrm>
            <a:off x="228600" y="1981200"/>
            <a:ext cx="2362200" cy="2609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http://www.lubbockareagrotto.org/projects/endless/images/EndlessMap_roughdra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733800"/>
            <a:ext cx="2286000" cy="2600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reduced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981200"/>
            <a:ext cx="3225800" cy="2419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Picture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62675" y="3819525"/>
            <a:ext cx="3124200" cy="2343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IV.  Cave Specific Management Practices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6605588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A.  Endless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B.  Sand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C.  McKittrick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D.  Little Sand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E.  Dry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F.  Algerita Blossom Cave (ABC)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G.  Phalangid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H.  Spider and Little Spider Caves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I.  Anticline Crest Cave</a:t>
            </a:r>
            <a:r>
              <a:rPr lang="en-US" smtClean="0"/>
              <a:t> </a:t>
            </a:r>
          </a:p>
        </p:txBody>
      </p:sp>
      <p:pic>
        <p:nvPicPr>
          <p:cNvPr id="7" name="Picture 7" descr="M:\Recreation\cave_images\pwrptreduced\Loren E1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3873500" cy="2905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477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A.  Endless Cave: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486400"/>
          </a:xfrm>
        </p:spPr>
        <p:txBody>
          <a:bodyPr>
            <a:normAutofit lnSpcReduction="10000"/>
          </a:bodyPr>
          <a:lstStyle/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1.  </a:t>
            </a:r>
            <a:r>
              <a:rPr lang="en-US" sz="2400" u="sng" dirty="0"/>
              <a:t>Permits limited</a:t>
            </a:r>
            <a:r>
              <a:rPr lang="en-US" sz="2400" dirty="0"/>
              <a:t> to one per week.  The permit week runs from Monday through Sunday.</a:t>
            </a: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800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2.  </a:t>
            </a:r>
            <a:r>
              <a:rPr lang="en-US" sz="2400" u="sng" dirty="0"/>
              <a:t>Registers</a:t>
            </a:r>
            <a:r>
              <a:rPr lang="en-US" sz="2400" dirty="0"/>
              <a:t> are placed in the Gypsum Room, War Club Room, and Sangre de Cristo Passage.</a:t>
            </a: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800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3.  </a:t>
            </a:r>
            <a:r>
              <a:rPr lang="en-US" sz="2400" u="sng" dirty="0"/>
              <a:t>Photo points</a:t>
            </a:r>
            <a:r>
              <a:rPr lang="en-US" sz="2400" dirty="0"/>
              <a:t> are monitored annually.  The photo monitoring points are identified on a map of the cave.  The photos are maintained in a binder with the map in the CRA cave management program files.</a:t>
            </a: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800" b="1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b="1" dirty="0"/>
              <a:t>4.  </a:t>
            </a:r>
            <a:r>
              <a:rPr lang="en-US" sz="2400" b="1" u="sng" dirty="0"/>
              <a:t>West Maze Passage</a:t>
            </a:r>
            <a:r>
              <a:rPr lang="en-US" sz="2400" b="1" dirty="0"/>
              <a:t>:</a:t>
            </a:r>
            <a:r>
              <a:rPr lang="en-US" sz="2400" dirty="0"/>
              <a:t>  “</a:t>
            </a:r>
            <a:r>
              <a:rPr lang="en-US" sz="2400" u="sng" dirty="0"/>
              <a:t>Off limits" from April 15 to September 30</a:t>
            </a:r>
            <a:r>
              <a:rPr lang="en-US" sz="2400" dirty="0"/>
              <a:t> to protect Bat. Passages to West Maze are </a:t>
            </a:r>
            <a:r>
              <a:rPr lang="en-US" sz="2400" u="sng" dirty="0"/>
              <a:t>signed &amp; flagged</a:t>
            </a:r>
            <a:r>
              <a:rPr lang="en-US" sz="2400" dirty="0"/>
              <a:t> to prevent access.  </a:t>
            </a:r>
            <a:r>
              <a:rPr lang="en-US" sz="2400" u="sng" dirty="0"/>
              <a:t>Bat counts</a:t>
            </a:r>
            <a:r>
              <a:rPr lang="en-US" sz="2400" dirty="0"/>
              <a:t> conducted each season. </a:t>
            </a: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900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5.</a:t>
            </a:r>
            <a:r>
              <a:rPr lang="en-US" sz="2400" b="1" dirty="0"/>
              <a:t>  </a:t>
            </a:r>
            <a:r>
              <a:rPr lang="en-US" sz="2400" b="1" u="sng" dirty="0"/>
              <a:t>The Sangre de Cristo Passage</a:t>
            </a:r>
            <a:r>
              <a:rPr lang="en-US" sz="2400" b="1" dirty="0"/>
              <a:t>:</a:t>
            </a:r>
            <a:r>
              <a:rPr lang="en-US" sz="2400" dirty="0"/>
              <a:t>  Gated to protect its pristine character.  Permits are limited to </a:t>
            </a:r>
            <a:r>
              <a:rPr lang="en-US" sz="2400" u="sng" dirty="0"/>
              <a:t>one per month</a:t>
            </a:r>
            <a:r>
              <a:rPr lang="en-US" sz="2400" dirty="0"/>
              <a:t>.  Trips conducted only by BLM </a:t>
            </a:r>
            <a:r>
              <a:rPr lang="en-US" sz="2400" u="sng" dirty="0"/>
              <a:t>authorized trip leaders</a:t>
            </a:r>
            <a:r>
              <a:rPr lang="en-US" sz="2400" dirty="0"/>
              <a:t>.  A list of leaders is kept in the Endless Cave file.  Visitors to Sangre de Cristo will contact trip leaders who will then obtain a permit from the BLM.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V.  List of Appendix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215188" cy="4876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b="1" smtClean="0"/>
              <a:t>The Caves of McKittrick Hill</a:t>
            </a:r>
          </a:p>
          <a:p>
            <a:pPr marL="609600" indent="-609600">
              <a:buFont typeface="Wingdings" pitchFamily="2" charset="2"/>
              <a:buNone/>
            </a:pPr>
            <a:endParaRPr lang="en-US" sz="1000" b="1" smtClean="0"/>
          </a:p>
          <a:p>
            <a:pPr marL="609600" indent="-609600">
              <a:buFont typeface="Wingdings" pitchFamily="2" charset="2"/>
              <a:buAutoNum type="alphaUcPeriod" startAt="2"/>
            </a:pPr>
            <a:r>
              <a:rPr lang="en-US" b="1" smtClean="0"/>
              <a:t>Guidelines for Cave Research</a:t>
            </a:r>
          </a:p>
          <a:p>
            <a:pPr marL="609600" indent="-609600">
              <a:buFont typeface="Wingdings" pitchFamily="2" charset="2"/>
              <a:buNone/>
            </a:pPr>
            <a:endParaRPr lang="en-US" sz="1000" b="1" smtClean="0"/>
          </a:p>
          <a:p>
            <a:pPr marL="609600" indent="-609600">
              <a:buFont typeface="Wingdings" pitchFamily="2" charset="2"/>
              <a:buAutoNum type="alphaUcPeriod" startAt="3"/>
            </a:pPr>
            <a:r>
              <a:rPr lang="en-US" b="1" smtClean="0"/>
              <a:t>Guidelines for Cave Digging Projects</a:t>
            </a:r>
          </a:p>
          <a:p>
            <a:pPr marL="990600" lvl="1" indent="-533400">
              <a:buFont typeface="Wingdings" pitchFamily="2" charset="2"/>
              <a:buAutoNum type="alphaUcPeriod"/>
            </a:pPr>
            <a:endParaRPr lang="en-US" sz="900" b="1" smtClean="0"/>
          </a:p>
          <a:p>
            <a:pPr marL="609600" indent="-609600">
              <a:buFont typeface="Wingdings" pitchFamily="2" charset="2"/>
              <a:buAutoNum type="alphaUcPeriod" startAt="3"/>
            </a:pPr>
            <a:r>
              <a:rPr lang="en-US" b="1" smtClean="0"/>
              <a:t>  Endless Cave Special Stipulations and Hazards,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0" y="685800"/>
            <a:ext cx="5562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/>
              <a:t>Questions ??</a:t>
            </a:r>
          </a:p>
        </p:txBody>
      </p:sp>
      <p:pic>
        <p:nvPicPr>
          <p:cNvPr id="6" name="Picture 5" descr="sandbig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560031" cy="5390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leendl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19400"/>
            <a:ext cx="4648200" cy="3486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439140" y="6550223"/>
            <a:ext cx="370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from J. Goodbar 2007 Presentation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400" smtClean="0"/>
              <a:t>You will Learn</a:t>
            </a:r>
            <a:r>
              <a:rPr lang="en-US" smtClean="0"/>
              <a:t> </a:t>
            </a:r>
          </a:p>
          <a:p>
            <a:pPr>
              <a:lnSpc>
                <a:spcPct val="8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Why having cave activity plans is important</a:t>
            </a:r>
          </a:p>
          <a:p>
            <a:pPr>
              <a:lnSpc>
                <a:spcPct val="80000"/>
              </a:lnSpc>
            </a:pPr>
            <a:r>
              <a:rPr lang="en-US" smtClean="0"/>
              <a:t>What guides a plan</a:t>
            </a:r>
          </a:p>
          <a:p>
            <a:pPr>
              <a:lnSpc>
                <a:spcPct val="80000"/>
              </a:lnSpc>
            </a:pPr>
            <a:r>
              <a:rPr lang="en-US" smtClean="0"/>
              <a:t>What goes into a plan</a:t>
            </a:r>
          </a:p>
        </p:txBody>
      </p:sp>
      <p:pic>
        <p:nvPicPr>
          <p:cNvPr id="4100" name="Picture 2" descr="http://aurorameyer.files.wordpress.com/2010/06/checkl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29000"/>
            <a:ext cx="3124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/>
              <a:t>Land Use Planning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3914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900" b="1" smtClean="0"/>
          </a:p>
          <a:p>
            <a:pPr>
              <a:buFont typeface="Wingdings" pitchFamily="2" charset="2"/>
              <a:buNone/>
            </a:pPr>
            <a:r>
              <a:rPr lang="en-US" sz="4400" b="1" smtClean="0"/>
              <a:t>Activity Level Planning – What we are going to do….</a:t>
            </a:r>
          </a:p>
          <a:p>
            <a:pPr>
              <a:buFont typeface="Wingdings" pitchFamily="2" charset="2"/>
              <a:buNone/>
            </a:pPr>
            <a:endParaRPr lang="en-US" sz="1200" b="1" smtClean="0"/>
          </a:p>
          <a:p>
            <a:pPr>
              <a:buFont typeface="Wingdings" pitchFamily="2" charset="2"/>
              <a:buNone/>
            </a:pPr>
            <a:r>
              <a:rPr lang="en-US" sz="4400" b="1" smtClean="0"/>
              <a:t>Project Planning -    ….and how we are going to do it.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Why Do You Need Specific Management Plans For Caves?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P MathA" pitchFamily="2" charset="2"/>
              <a:buBlip>
                <a:blip r:embed="rId2"/>
              </a:buBlip>
            </a:pPr>
            <a:r>
              <a:rPr lang="en-US" smtClean="0"/>
              <a:t>Identifies cave management issues and solutions</a:t>
            </a:r>
          </a:p>
          <a:p>
            <a:pPr>
              <a:buFont typeface="WP MathA" pitchFamily="2" charset="2"/>
              <a:buBlip>
                <a:blip r:embed="rId2"/>
              </a:buBlip>
            </a:pPr>
            <a:r>
              <a:rPr lang="en-US" smtClean="0"/>
              <a:t> Puts caves on par with other resource programs. Assists in developing an overall cave management policy for your cave resources - programmatic with cave-specific appendices or individual plans</a:t>
            </a:r>
          </a:p>
          <a:p>
            <a:pPr>
              <a:buFont typeface="WP MathA" pitchFamily="2" charset="2"/>
              <a:buBlip>
                <a:blip r:embed="rId2"/>
              </a:buBlip>
            </a:pPr>
            <a:r>
              <a:rPr lang="en-US" smtClean="0"/>
              <a:t> Provides specific guidance as needed to reach goals and objectives beyond that which is found in a RMP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More Reasons…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329613" cy="54864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Insures/provides a multi-disciplinary mgmt. approach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Plans/address potential liability issues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Abide by government laws; cave, T&amp;E, cultural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Planning  provides for consistent mgmt.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Sets a range of management options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Provides for public safety and emergencies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Provides a forum for pubic input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Outlines actions, sets goals,  needs- priorities -budget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What May Be Included In Your Cave Specific Plan?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61988" y="1905000"/>
            <a:ext cx="3810000" cy="4800600"/>
          </a:xfrm>
        </p:spPr>
        <p:txBody>
          <a:bodyPr>
            <a:normAutofit fontScale="925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Goals and objectives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Monitoring element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Administrative actions closures, withdrawals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Management prescriptions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Permits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Restrictions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Safety/emergency plan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05000"/>
            <a:ext cx="3786188" cy="4495800"/>
          </a:xfrm>
        </p:spPr>
        <p:txBody>
          <a:bodyPr>
            <a:normAutofit fontScale="925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Description of resources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Background info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Location/setting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Identification of issues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Maps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Research -  data trends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/>
              <a:t>Photos that document critical planning elements	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086600" cy="190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Case Study: </a:t>
            </a:r>
            <a:r>
              <a:rPr lang="en-US" sz="3600" u="sng" dirty="0" err="1"/>
              <a:t>McKITTRICK</a:t>
            </a:r>
            <a:r>
              <a:rPr lang="en-US" sz="3600" u="sng" dirty="0"/>
              <a:t> HILL CAVES  MANAGEMENT 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6529388" cy="4800600"/>
          </a:xfrm>
        </p:spPr>
        <p:txBody>
          <a:bodyPr/>
          <a:lstStyle/>
          <a:p>
            <a:pPr marL="812800" indent="-812800">
              <a:buFont typeface="Wingdings" pitchFamily="2" charset="2"/>
              <a:buAutoNum type="romanUcPeriod"/>
            </a:pPr>
            <a:r>
              <a:rPr lang="en-US" b="1" smtClean="0"/>
              <a:t>INTRODUCTION</a:t>
            </a:r>
            <a:r>
              <a:rPr lang="en-US" smtClean="0"/>
              <a:t>	</a:t>
            </a:r>
          </a:p>
          <a:p>
            <a:pPr marL="812800" indent="-812800">
              <a:buFont typeface="Wingdings" pitchFamily="2" charset="2"/>
              <a:buNone/>
            </a:pPr>
            <a:endParaRPr lang="en-US" sz="1200" b="1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smtClean="0"/>
              <a:t> A.  Management Goal &amp; Objectives</a:t>
            </a:r>
          </a:p>
          <a:p>
            <a:pPr marL="812800" indent="-812800">
              <a:buFont typeface="Wingdings" pitchFamily="2" charset="2"/>
              <a:buNone/>
            </a:pPr>
            <a:r>
              <a:rPr lang="en-US" sz="800" smtClean="0"/>
              <a:t>  </a:t>
            </a:r>
            <a:endParaRPr lang="en-US" sz="800" b="1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smtClean="0"/>
              <a:t> B.  Background</a:t>
            </a:r>
          </a:p>
          <a:p>
            <a:pPr marL="812800" indent="-812800">
              <a:buFont typeface="Wingdings" pitchFamily="2" charset="2"/>
              <a:buNone/>
            </a:pPr>
            <a:endParaRPr lang="en-US" sz="800" b="1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smtClean="0"/>
              <a:t> C.  Visitor Use</a:t>
            </a:r>
          </a:p>
          <a:p>
            <a:pPr marL="812800" indent="-812800">
              <a:buFont typeface="Wingdings" pitchFamily="2" charset="2"/>
              <a:buNone/>
            </a:pPr>
            <a:endParaRPr lang="en-US" sz="800" b="1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smtClean="0"/>
              <a:t> D.  Geology</a:t>
            </a:r>
          </a:p>
          <a:p>
            <a:pPr marL="812800" indent="-812800">
              <a:buFont typeface="Wingdings" pitchFamily="2" charset="2"/>
              <a:buNone/>
            </a:pPr>
            <a:endParaRPr lang="en-US" sz="800" b="1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smtClean="0"/>
              <a:t> E.  Biology</a:t>
            </a:r>
            <a:endParaRPr lang="en-US" smtClean="0"/>
          </a:p>
        </p:txBody>
      </p:sp>
      <p:pic>
        <p:nvPicPr>
          <p:cNvPr id="8" name="Picture 7" descr="ABCcatman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65760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3152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II.  GENERAL MANAGEMENT PRACTICES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524000"/>
            <a:ext cx="6072188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A.  Carlsbad RMP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B.  Research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C.  Restoration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D.  Monitoring</a:t>
            </a: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1. Visitor Monitoring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2. Photo Monitoring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3. Law Enforcement Patrol	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4. Bat Monitoring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5. Visitor Use Monitoring</a:t>
            </a:r>
            <a:endParaRPr lang="en-US" b="1" smtClean="0"/>
          </a:p>
          <a:p>
            <a:pPr>
              <a:buFont typeface="Wingdings" pitchFamily="2" charset="2"/>
              <a:buNone/>
            </a:pPr>
            <a:r>
              <a:rPr lang="en-US" b="1" smtClean="0"/>
              <a:t>E.  Continued Exploration</a:t>
            </a:r>
            <a:endParaRPr lang="en-US" smtClean="0"/>
          </a:p>
        </p:txBody>
      </p:sp>
      <p:pic>
        <p:nvPicPr>
          <p:cNvPr id="6" name="Picture 5" descr="Cave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486150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III.  Ongoing Management Activities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5105400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Issue recreational use permits,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Review </a:t>
            </a:r>
            <a:r>
              <a:rPr lang="en-US" sz="2400"/>
              <a:t>&amp;</a:t>
            </a:r>
            <a:r>
              <a:rPr lang="en-US"/>
              <a:t> recommend on research </a:t>
            </a:r>
            <a:r>
              <a:rPr lang="en-US" sz="2400"/>
              <a:t>&amp;</a:t>
            </a:r>
            <a:r>
              <a:rPr lang="en-US"/>
              <a:t> digging proposals,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Change lock combinations at three months intervals,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cave gates, locks, and signs,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and direct monitoring program,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positive caver contacts and relationships,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a viable volunteer constituency,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progressive public outreach and environmental education initiative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51875F-065C-4E63-9741-E86CBF704FDE}"/>
</file>

<file path=customXml/itemProps2.xml><?xml version="1.0" encoding="utf-8"?>
<ds:datastoreItem xmlns:ds="http://schemas.openxmlformats.org/officeDocument/2006/customXml" ds:itemID="{67FC8F7B-2F1D-4508-9C31-E02AF0FBEB9F}"/>
</file>

<file path=customXml/itemProps3.xml><?xml version="1.0" encoding="utf-8"?>
<ds:datastoreItem xmlns:ds="http://schemas.openxmlformats.org/officeDocument/2006/customXml" ds:itemID="{34368932-C09C-49D0-9BAE-BED9EC79F80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595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Cave Activity / Management Plans</vt:lpstr>
      <vt:lpstr>PowerPoint Presentation</vt:lpstr>
      <vt:lpstr>Land Use Planning</vt:lpstr>
      <vt:lpstr>Why Do You Need Specific Management Plans For Caves? </vt:lpstr>
      <vt:lpstr>More Reasons…</vt:lpstr>
      <vt:lpstr>What May Be Included In Your Cave Specific Plan?</vt:lpstr>
      <vt:lpstr>Case Study: McKITTRICK HILL CAVES  MANAGEMENT PLAN</vt:lpstr>
      <vt:lpstr>II.  GENERAL MANAGEMENT PRACTICES</vt:lpstr>
      <vt:lpstr>III.  Ongoing Management Activities</vt:lpstr>
      <vt:lpstr>IV.  Cave Specific Management Practices</vt:lpstr>
      <vt:lpstr>A.  Endless Cave:</vt:lpstr>
      <vt:lpstr>V.  List of Appendix</vt:lpstr>
      <vt:lpstr>Questions ??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 Activity / Management Plans</dc:title>
  <dc:creator>jgoodbar</dc:creator>
  <cp:lastModifiedBy>Goodbar, James R</cp:lastModifiedBy>
  <cp:revision>28</cp:revision>
  <dcterms:created xsi:type="dcterms:W3CDTF">2007-11-07T17:49:01Z</dcterms:created>
  <dcterms:modified xsi:type="dcterms:W3CDTF">2014-04-16T17:07:51Z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0x0101006924190E001B464589B53A5A3C450461</vt:lpwstr>
  </property>
</Properties>
</file>