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9"/>
  </p:handoutMasterIdLst>
  <p:sldIdLst>
    <p:sldId id="267" r:id="rId2"/>
    <p:sldId id="265" r:id="rId3"/>
    <p:sldId id="257" r:id="rId4"/>
    <p:sldId id="258" r:id="rId5"/>
    <p:sldId id="268" r:id="rId6"/>
    <p:sldId id="259" r:id="rId7"/>
    <p:sldId id="262" r:id="rId8"/>
    <p:sldId id="264" r:id="rId9"/>
    <p:sldId id="261" r:id="rId10"/>
    <p:sldId id="256" r:id="rId11"/>
    <p:sldId id="275" r:id="rId12"/>
    <p:sldId id="269" r:id="rId13"/>
    <p:sldId id="272" r:id="rId14"/>
    <p:sldId id="273" r:id="rId15"/>
    <p:sldId id="277" r:id="rId16"/>
    <p:sldId id="278" r:id="rId17"/>
    <p:sldId id="276" r:id="rId18"/>
  </p:sldIdLst>
  <p:sldSz cx="9144000" cy="6858000" type="screen4x3"/>
  <p:notesSz cx="6858000" cy="92265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699C1"/>
    <a:srgbClr val="B7ACCC"/>
    <a:srgbClr val="CCCCFF"/>
    <a:srgbClr val="99CC00"/>
    <a:srgbClr val="969696"/>
    <a:srgbClr val="5052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77" autoAdjust="0"/>
    <p:restoredTop sz="94660"/>
  </p:normalViewPr>
  <p:slideViewPr>
    <p:cSldViewPr>
      <p:cViewPr varScale="1">
        <p:scale>
          <a:sx n="109" d="100"/>
          <a:sy n="109" d="100"/>
        </p:scale>
        <p:origin x="-1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0" tIns="45951" rIns="91900" bIns="45951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0" tIns="45951" rIns="91900" bIns="45951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45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0" tIns="45951" rIns="91900" bIns="45951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45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0" tIns="45951" rIns="91900" bIns="45951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DAD2EEDD-ECAC-46AD-954C-7E988E74CE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75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76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77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0B2A7C7-0886-42CE-A107-94E145989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EB189-944B-4562-8AFF-40D15054CE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E024-8B5B-4B3E-AB43-C9B89AB2E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85E916F-E57A-43B4-9DAE-F70EE5DDA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5EC690EB-7348-4687-8154-FCDC35A07F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9B4C8-3B95-4C94-9504-7545A9C8D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10F73-8251-4A4C-B646-C975D757E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EB2C7-0706-41DE-B509-F52639102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E8BE3-C276-4E24-BB8F-E9212CBED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88D03-78CF-4574-86CF-22B2297FB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0FCFD-8822-46CD-8512-351DA99781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B279C-9DCA-48E7-A80B-E2527C15E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E5E3F-46BC-44F6-A350-C65BF2EB5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1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1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BE46DCC6-AB93-4AC0-941F-40930CB2EC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terraserver-usa.com/image.aspx?t=2&amp;s=11&amp;x=1618&amp;y=12158&amp;z=10&amp;w=2" TargetMode="External"/><Relationship Id="rId18" Type="http://schemas.openxmlformats.org/officeDocument/2006/relationships/hyperlink" Target="http://terraserver-usa.com/image.aspx?t=2&amp;s=11&amp;x=1620&amp;y=12156&amp;z=10&amp;w=2" TargetMode="External"/><Relationship Id="rId26" Type="http://schemas.openxmlformats.org/officeDocument/2006/relationships/image" Target="../media/image25.jpeg"/><Relationship Id="rId39" Type="http://schemas.openxmlformats.org/officeDocument/2006/relationships/image" Target="../media/image28.jpeg"/><Relationship Id="rId3" Type="http://schemas.openxmlformats.org/officeDocument/2006/relationships/hyperlink" Target="http://terraserver-usa.com/image.aspx?t=2&amp;s=11&amp;x=1621&amp;y=12158&amp;z=10&amp;w=2" TargetMode="External"/><Relationship Id="rId21" Type="http://schemas.openxmlformats.org/officeDocument/2006/relationships/image" Target="../media/image24.jpeg"/><Relationship Id="rId34" Type="http://schemas.openxmlformats.org/officeDocument/2006/relationships/hyperlink" Target="http://terraserver-usa.com/image.aspx?t=2&amp;s=11&amp;x=1619&amp;y=12155&amp;z=10&amp;w=2" TargetMode="External"/><Relationship Id="rId42" Type="http://schemas.openxmlformats.org/officeDocument/2006/relationships/hyperlink" Target="http://terraserver-usa.com/image.aspx?t=1&amp;s=10&amp;x=3238&amp;y=24314&amp;z=10&amp;w=2" TargetMode="External"/><Relationship Id="rId7" Type="http://schemas.openxmlformats.org/officeDocument/2006/relationships/hyperlink" Target="http://terraserver-usa.com/image.aspx?t=1&amp;s=10&amp;x=3237&amp;y=24315&amp;z=10&amp;w=2" TargetMode="External"/><Relationship Id="rId12" Type="http://schemas.openxmlformats.org/officeDocument/2006/relationships/hyperlink" Target="http://terraserver-usa.com/image.aspx?t=2&amp;s=11&amp;x=1619&amp;y=12158&amp;z=10&amp;w=2" TargetMode="External"/><Relationship Id="rId17" Type="http://schemas.openxmlformats.org/officeDocument/2006/relationships/hyperlink" Target="http://terraserver-usa.com/image.aspx?t=2&amp;s=11&amp;x=1621&amp;y=12156&amp;z=10&amp;w=2" TargetMode="External"/><Relationship Id="rId25" Type="http://schemas.openxmlformats.org/officeDocument/2006/relationships/hyperlink" Target="http://terraserver-usa.com/image.aspx?t=2&amp;s=11&amp;x=1618&amp;y=12157&amp;z=10&amp;w=2" TargetMode="External"/><Relationship Id="rId33" Type="http://schemas.openxmlformats.org/officeDocument/2006/relationships/hyperlink" Target="http://terraserver-usa.com/image.aspx?t=2&amp;s=11&amp;x=1618&amp;y=12154&amp;z=10&amp;w=2" TargetMode="External"/><Relationship Id="rId38" Type="http://schemas.openxmlformats.org/officeDocument/2006/relationships/hyperlink" Target="http://terraserver-usa.com/image.aspx?t=1&amp;s=10&amp;x=3237&amp;y=24313&amp;z=10&amp;w=2" TargetMode="External"/><Relationship Id="rId2" Type="http://schemas.openxmlformats.org/officeDocument/2006/relationships/image" Target="../media/image19.jpeg"/><Relationship Id="rId16" Type="http://schemas.openxmlformats.org/officeDocument/2006/relationships/image" Target="../media/image23.jpeg"/><Relationship Id="rId20" Type="http://schemas.openxmlformats.org/officeDocument/2006/relationships/hyperlink" Target="http://terraserver-usa.com/image.aspx?t=2&amp;s=11&amp;x=1620&amp;y=12157&amp;z=10&amp;w=2" TargetMode="External"/><Relationship Id="rId29" Type="http://schemas.openxmlformats.org/officeDocument/2006/relationships/hyperlink" Target="http://terraserver-usa.com/image.aspx?t=2&amp;s=11&amp;x=1621&amp;y=12155&amp;z=10&amp;w=2" TargetMode="External"/><Relationship Id="rId41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erraserver-usa.com/image.aspx?t=2&amp;s=11&amp;x=1620&amp;y=12159&amp;z=10&amp;w=2" TargetMode="External"/><Relationship Id="rId11" Type="http://schemas.openxmlformats.org/officeDocument/2006/relationships/image" Target="../media/image22.jpeg"/><Relationship Id="rId24" Type="http://schemas.openxmlformats.org/officeDocument/2006/relationships/hyperlink" Target="http://terraserver-usa.com/image.aspx?t=2&amp;s=11&amp;x=1619&amp;y=12157&amp;z=10&amp;w=2" TargetMode="External"/><Relationship Id="rId32" Type="http://schemas.openxmlformats.org/officeDocument/2006/relationships/hyperlink" Target="http://terraserver-usa.com/image.aspx?t=2&amp;s=11&amp;x=1619&amp;y=12154&amp;z=10&amp;w=2" TargetMode="External"/><Relationship Id="rId37" Type="http://schemas.openxmlformats.org/officeDocument/2006/relationships/image" Target="../media/image27.jpeg"/><Relationship Id="rId40" Type="http://schemas.openxmlformats.org/officeDocument/2006/relationships/hyperlink" Target="http://terraserver-usa.com/image.aspx?t=1&amp;s=10&amp;x=3237&amp;y=24314&amp;z=10&amp;w=2" TargetMode="External"/><Relationship Id="rId5" Type="http://schemas.openxmlformats.org/officeDocument/2006/relationships/hyperlink" Target="http://terraserver-usa.com/image.aspx?t=2&amp;s=11&amp;x=1621&amp;y=12159&amp;z=10&amp;w=2" TargetMode="External"/><Relationship Id="rId15" Type="http://schemas.openxmlformats.org/officeDocument/2006/relationships/hyperlink" Target="http://terraserver-usa.com/image.aspx?t=2&amp;s=11&amp;x=1618&amp;y=12159&amp;z=10&amp;w=2" TargetMode="External"/><Relationship Id="rId23" Type="http://schemas.openxmlformats.org/officeDocument/2006/relationships/hyperlink" Target="http://terraserver-usa.com/image.aspx?t=2&amp;s=11&amp;x=1618&amp;y=12156&amp;z=10&amp;w=2" TargetMode="External"/><Relationship Id="rId28" Type="http://schemas.openxmlformats.org/officeDocument/2006/relationships/hyperlink" Target="http://terraserver-usa.com/image.aspx?t=2&amp;s=11&amp;x=1620&amp;y=12154&amp;z=10&amp;w=2" TargetMode="External"/><Relationship Id="rId36" Type="http://schemas.openxmlformats.org/officeDocument/2006/relationships/hyperlink" Target="http://terraserver-usa.com/image.aspx?t=1&amp;s=10&amp;x=3238&amp;y=24313&amp;z=10&amp;w=2" TargetMode="External"/><Relationship Id="rId10" Type="http://schemas.openxmlformats.org/officeDocument/2006/relationships/image" Target="../media/image21.jpeg"/><Relationship Id="rId19" Type="http://schemas.openxmlformats.org/officeDocument/2006/relationships/hyperlink" Target="http://terraserver-usa.com/image.aspx?t=2&amp;s=11&amp;x=1621&amp;y=12157&amp;z=10&amp;w=2" TargetMode="External"/><Relationship Id="rId31" Type="http://schemas.openxmlformats.org/officeDocument/2006/relationships/image" Target="../media/image26.jpeg"/><Relationship Id="rId4" Type="http://schemas.openxmlformats.org/officeDocument/2006/relationships/hyperlink" Target="http://terraserver-usa.com/image.aspx?t=2&amp;s=11&amp;x=1620&amp;y=12158&amp;z=10&amp;w=2" TargetMode="External"/><Relationship Id="rId9" Type="http://schemas.openxmlformats.org/officeDocument/2006/relationships/hyperlink" Target="http://terraserver-usa.com/image.aspx?t=1&amp;s=10&amp;x=3238&amp;y=24315&amp;z=10&amp;w=2" TargetMode="External"/><Relationship Id="rId14" Type="http://schemas.openxmlformats.org/officeDocument/2006/relationships/hyperlink" Target="http://terraserver-usa.com/image.aspx?t=2&amp;s=11&amp;x=1619&amp;y=12159&amp;z=10&amp;w=2" TargetMode="External"/><Relationship Id="rId22" Type="http://schemas.openxmlformats.org/officeDocument/2006/relationships/hyperlink" Target="http://terraserver-usa.com/image.aspx?t=2&amp;s=11&amp;x=1619&amp;y=12156&amp;z=10&amp;w=2" TargetMode="External"/><Relationship Id="rId27" Type="http://schemas.openxmlformats.org/officeDocument/2006/relationships/hyperlink" Target="http://terraserver-usa.com/image.aspx?t=2&amp;s=11&amp;x=1621&amp;y=12154&amp;z=10&amp;w=2" TargetMode="External"/><Relationship Id="rId30" Type="http://schemas.openxmlformats.org/officeDocument/2006/relationships/hyperlink" Target="http://terraserver-usa.com/image.aspx?t=2&amp;s=11&amp;x=1620&amp;y=12155&amp;z=10&amp;w=2" TargetMode="External"/><Relationship Id="rId35" Type="http://schemas.openxmlformats.org/officeDocument/2006/relationships/hyperlink" Target="http://terraserver-usa.com/image.aspx?t=2&amp;s=11&amp;x=1618&amp;y=12155&amp;z=10&amp;w=2" TargetMode="External"/><Relationship Id="rId43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http://strabo04.geozone.com/cgi-bin/mapserv?map=/data/mapfiles/TopoZonePNG8/11.map&amp;Request=GetMap&amp;Version=1.1.0&amp;layers=DRG25&amp;SRS=EPSG:26911&amp;BBox=703192,4335657,707256,4338705&amp;width=800&amp;height=600" TargetMode="External"/><Relationship Id="rId3" Type="http://schemas.openxmlformats.org/officeDocument/2006/relationships/image" Target="http://strabo05.geozone.com/cgi-bin/mapserv?map=/data/mapfiles/TopoZonePNG8/12.map&amp;Request=GetMap&amp;Version=1.1.0&amp;layers=DRG25&amp;SRS=EPSG:26912&amp;BBox=303453,4024737,307517,4027785&amp;width=800&amp;height=600" TargetMode="External"/><Relationship Id="rId7" Type="http://schemas.openxmlformats.org/officeDocument/2006/relationships/image" Target="http://strabo04.geozone.com/cgi-bin/mapserv?map=/data/mapfiles/TopoZonePNG8/12.map&amp;Request=GetMap&amp;Version=1.1.0&amp;layers=DRG25&amp;SRS=EPSG:26912&amp;BBox=596655,3674817,599703,3677103&amp;width=600&amp;height=450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http://strabo08.geozone.com/cgi-bin/mapserv?map=/data/mapfiles/TopoZonePNG8/11.map&amp;Request=GetMap&amp;Version=1.1.0&amp;layers=DRG25&amp;SRS=EPSG:26911&amp;BBox=576862,4442314,579910,4444600&amp;width=600&amp;height=450" TargetMode="External"/><Relationship Id="rId5" Type="http://schemas.openxmlformats.org/officeDocument/2006/relationships/image" Target="http://strabo05.geozone.com/cgi-bin/mapserv?map=/data/mapfiles/TopoZonePNG8/12.map&amp;Request=GetMap&amp;Version=1.1.0&amp;layers=DRG25&amp;SRS=EPSG:26912&amp;BBox=267772,4063930,271836,4066978&amp;width=800&amp;height=600" TargetMode="External"/><Relationship Id="rId15" Type="http://schemas.openxmlformats.org/officeDocument/2006/relationships/image" Target="http://strabo08.geozone.com/cgi-bin/mapserv?map=/data/mapfiles/TopoZonePNG8/11.map&amp;Request=GetMap&amp;Version=1.1.0&amp;layers=DRG25&amp;SRS=EPSG:26911&amp;BBox=558711,4470874,562775,4473922&amp;width=800&amp;height=600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http://strabo05.geozone.com/cgi-bin/mapserv?map=/data/mapfiles/TopoZonePNG8/12.map&amp;Request=GetMap&amp;Version=1.1.0&amp;layers=DRG25&amp;SRS=EPSG:26912&amp;BBox=297475,4023924,301539,4026972&amp;width=800&amp;height=600" TargetMode="Externa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strabo04.geozone.com/cgi-bin/mapserv?map=/data/mapfiles/TopoZonePNG8/13.map&amp;Request=GetMap&amp;Version=1.1.0&amp;layers=DRG25&amp;SRS=EPSG:26913&amp;BBox=532789,3746460,536853,3749508&amp;width=800&amp;height=60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strabo04.geozone.com/cgi-bin/mapserv?map=/data/mapfiles/TopoZonePNG8/13.map&amp;Request=GetMap&amp;Version=1.1.0&amp;layers=DRG25&amp;SRS=EPSG:26913&amp;BBox=453413.64,3706840.48,455364.36,3708303.52&amp;width=800&amp;height=600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erraserver-usa.com/image.aspx?t=1&amp;s=10&amp;x=2737&amp;y=17792&amp;z=13&amp;w=2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terraserver-usa.com/image.aspx?t=1&amp;s=10&amp;x=2746&amp;y=17890&amp;z=13&amp;w=2" TargetMode="External"/><Relationship Id="rId3" Type="http://schemas.openxmlformats.org/officeDocument/2006/relationships/hyperlink" Target="http://terraserver-usa.com/image.aspx?t=1&amp;s=10&amp;x=2735&amp;y=17792&amp;z=13&amp;w=2" TargetMode="External"/><Relationship Id="rId7" Type="http://schemas.openxmlformats.org/officeDocument/2006/relationships/image" Target="../media/image15.jpeg"/><Relationship Id="rId12" Type="http://schemas.openxmlformats.org/officeDocument/2006/relationships/hyperlink" Target="http://terraserver-usa.com/image.aspx?t=1&amp;s=10&amp;x=2742&amp;y=17816&amp;z=13&amp;w=2" TargetMode="External"/><Relationship Id="rId17" Type="http://schemas.openxmlformats.org/officeDocument/2006/relationships/hyperlink" Target="http://terraserver-usa.com/image.aspx?t=1&amp;s=10&amp;x=2747&amp;y=17890&amp;z=13&amp;w=2" TargetMode="External"/><Relationship Id="rId2" Type="http://schemas.openxmlformats.org/officeDocument/2006/relationships/image" Target="../media/image14.jpeg"/><Relationship Id="rId16" Type="http://schemas.openxmlformats.org/officeDocument/2006/relationships/image" Target="../media/image18.jpeg"/><Relationship Id="rId20" Type="http://schemas.openxmlformats.org/officeDocument/2006/relationships/hyperlink" Target="http://terraserver-usa.com/image.aspx?t=1&amp;s=10&amp;x=2746&amp;y=17891&amp;z=13&amp;w=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erraserver-usa.com/image.aspx?t=1&amp;s=10&amp;x=2734&amp;y=17793&amp;z=13&amp;w=2" TargetMode="External"/><Relationship Id="rId11" Type="http://schemas.openxmlformats.org/officeDocument/2006/relationships/hyperlink" Target="http://terraserver-usa.com/image.aspx?t=1&amp;s=10&amp;x=2736&amp;y=17793&amp;z=13&amp;w=2" TargetMode="External"/><Relationship Id="rId5" Type="http://schemas.openxmlformats.org/officeDocument/2006/relationships/hyperlink" Target="http://terraserver-usa.com/image.aspx?t=1&amp;s=10&amp;x=2735&amp;y=17793&amp;z=13&amp;w=2" TargetMode="External"/><Relationship Id="rId15" Type="http://schemas.openxmlformats.org/officeDocument/2006/relationships/image" Target="../media/image17.jpeg"/><Relationship Id="rId10" Type="http://schemas.openxmlformats.org/officeDocument/2006/relationships/hyperlink" Target="http://terraserver-usa.com/image.aspx?t=1&amp;s=10&amp;x=2737&amp;y=17793&amp;z=13&amp;w=2" TargetMode="External"/><Relationship Id="rId19" Type="http://schemas.openxmlformats.org/officeDocument/2006/relationships/hyperlink" Target="http://terraserver-usa.com/image.aspx?t=1&amp;s=10&amp;x=2747&amp;y=17891&amp;z=13&amp;w=2" TargetMode="External"/><Relationship Id="rId4" Type="http://schemas.openxmlformats.org/officeDocument/2006/relationships/hyperlink" Target="http://terraserver-usa.com/image.aspx?t=1&amp;s=10&amp;x=2734&amp;y=17792&amp;z=13&amp;w=2" TargetMode="External"/><Relationship Id="rId9" Type="http://schemas.openxmlformats.org/officeDocument/2006/relationships/hyperlink" Target="http://terraserver-usa.com/image.aspx?t=1&amp;s=10&amp;x=2736&amp;y=17792&amp;z=13&amp;w=2" TargetMode="External"/><Relationship Id="rId14" Type="http://schemas.openxmlformats.org/officeDocument/2006/relationships/hyperlink" Target="http://terraserver-usa.com/image.aspx?t=1&amp;s=10&amp;x=2734&amp;y=17808&amp;z=13&amp;w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0"/>
            <a:ext cx="4495800" cy="2133600"/>
          </a:xfrm>
        </p:spPr>
        <p:txBody>
          <a:bodyPr/>
          <a:lstStyle/>
          <a:p>
            <a:r>
              <a:rPr lang="en-US" b="1" dirty="0"/>
              <a:t>LOCATING CAVE RESOURCES</a:t>
            </a:r>
            <a:r>
              <a:rPr lang="en-US" dirty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9521" y="5486400"/>
            <a:ext cx="1469079" cy="762000"/>
          </a:xfrm>
        </p:spPr>
        <p:txBody>
          <a:bodyPr/>
          <a:lstStyle/>
          <a:p>
            <a:pPr algn="l"/>
            <a:r>
              <a:rPr lang="en-US" sz="1200" dirty="0" smtClean="0"/>
              <a:t>Aaron Stockton</a:t>
            </a:r>
          </a:p>
          <a:p>
            <a:pPr algn="l"/>
            <a:r>
              <a:rPr lang="en-US" sz="1200" dirty="0" smtClean="0"/>
              <a:t>May 12-16, 2014</a:t>
            </a:r>
          </a:p>
          <a:p>
            <a:pPr algn="l"/>
            <a:r>
              <a:rPr lang="en-US" sz="1200" dirty="0" smtClean="0"/>
              <a:t>Cody, Wyoming</a:t>
            </a:r>
            <a:endParaRPr lang="en-US" sz="1200" dirty="0"/>
          </a:p>
        </p:txBody>
      </p:sp>
      <p:pic>
        <p:nvPicPr>
          <p:cNvPr id="6" name="Picture 5" descr="DSC_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28600"/>
            <a:ext cx="3090558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SC_0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352800"/>
            <a:ext cx="4495800" cy="2989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1" name="Group 303"/>
          <p:cNvGrpSpPr>
            <a:grpSpLocks/>
          </p:cNvGrpSpPr>
          <p:nvPr/>
        </p:nvGrpSpPr>
        <p:grpSpPr bwMode="auto">
          <a:xfrm>
            <a:off x="2286000" y="0"/>
            <a:ext cx="2286000" cy="2286000"/>
            <a:chOff x="0" y="0"/>
            <a:chExt cx="1440" cy="1440"/>
          </a:xfrm>
        </p:grpSpPr>
        <p:pic>
          <p:nvPicPr>
            <p:cNvPr id="2352" name="Picture 304" descr="Click on the image to zoom 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2353" name="Rectangle 305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720" y="720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Rectangle 306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7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Rectangle 307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720" y="0"/>
              <a:ext cx="72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Rectangle 308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12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47" name="Picture 299" descr="Click to pan the image.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0"/>
            <a:ext cx="2286000" cy="2286000"/>
          </a:xfrm>
          <a:prstGeom prst="rect">
            <a:avLst/>
          </a:prstGeom>
          <a:noFill/>
        </p:spPr>
      </p:pic>
      <p:pic>
        <p:nvPicPr>
          <p:cNvPr id="2346" name="Picture 298" descr="Click to pan the image.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0"/>
            <a:ext cx="2286000" cy="2286000"/>
          </a:xfrm>
          <a:prstGeom prst="rect">
            <a:avLst/>
          </a:prstGeom>
          <a:noFill/>
        </p:spPr>
      </p:pic>
      <p:pic>
        <p:nvPicPr>
          <p:cNvPr id="2363" name="Picture 315" descr="Click to pan the image.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0"/>
            <a:ext cx="2286000" cy="2286000"/>
          </a:xfrm>
          <a:prstGeom prst="rect">
            <a:avLst/>
          </a:prstGeom>
          <a:noFill/>
        </p:spPr>
      </p:pic>
      <p:grpSp>
        <p:nvGrpSpPr>
          <p:cNvPr id="2357" name="Group 309"/>
          <p:cNvGrpSpPr>
            <a:grpSpLocks/>
          </p:cNvGrpSpPr>
          <p:nvPr/>
        </p:nvGrpSpPr>
        <p:grpSpPr bwMode="auto">
          <a:xfrm>
            <a:off x="0" y="0"/>
            <a:ext cx="2286000" cy="2286000"/>
            <a:chOff x="0" y="0"/>
            <a:chExt cx="1440" cy="1440"/>
          </a:xfrm>
        </p:grpSpPr>
        <p:pic>
          <p:nvPicPr>
            <p:cNvPr id="2358" name="Picture 310" descr="Click on the image to zoom i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2359" name="Rectangle 311">
              <a:hlinkClick r:id="rId12"/>
            </p:cNvPr>
            <p:cNvSpPr>
              <a:spLocks noChangeArrowheads="1"/>
            </p:cNvSpPr>
            <p:nvPr/>
          </p:nvSpPr>
          <p:spPr bwMode="auto">
            <a:xfrm>
              <a:off x="720" y="720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Rectangle 312">
              <a:hlinkClick r:id="rId13"/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7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Rectangle 313">
              <a:hlinkClick r:id="rId14"/>
            </p:cNvPr>
            <p:cNvSpPr>
              <a:spLocks noChangeArrowheads="1"/>
            </p:cNvSpPr>
            <p:nvPr/>
          </p:nvSpPr>
          <p:spPr bwMode="auto">
            <a:xfrm>
              <a:off x="720" y="0"/>
              <a:ext cx="72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Rectangle 314">
              <a:hlinkClick r:id="rId15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12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8" name="Group 270"/>
          <p:cNvGrpSpPr>
            <a:grpSpLocks/>
          </p:cNvGrpSpPr>
          <p:nvPr/>
        </p:nvGrpSpPr>
        <p:grpSpPr bwMode="auto">
          <a:xfrm>
            <a:off x="2286000" y="2286000"/>
            <a:ext cx="2286000" cy="2286000"/>
            <a:chOff x="0" y="0"/>
            <a:chExt cx="1440" cy="1440"/>
          </a:xfrm>
        </p:grpSpPr>
        <p:pic>
          <p:nvPicPr>
            <p:cNvPr id="2319" name="Picture 271" descr="Click on the image to zoom in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2320" name="Rectangle 272">
              <a:hlinkClick r:id="rId17"/>
            </p:cNvPr>
            <p:cNvSpPr>
              <a:spLocks noChangeArrowheads="1"/>
            </p:cNvSpPr>
            <p:nvPr/>
          </p:nvSpPr>
          <p:spPr bwMode="auto">
            <a:xfrm>
              <a:off x="720" y="720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Rectangle 273">
              <a:hlinkClick r:id="rId18"/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7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Rectangle 274">
              <a:hlinkClick r:id="rId19"/>
            </p:cNvPr>
            <p:cNvSpPr>
              <a:spLocks noChangeArrowheads="1"/>
            </p:cNvSpPr>
            <p:nvPr/>
          </p:nvSpPr>
          <p:spPr bwMode="auto">
            <a:xfrm>
              <a:off x="720" y="0"/>
              <a:ext cx="72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Rectangle 275">
              <a:hlinkClick r:id="rId20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12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4" name="Group 276"/>
          <p:cNvGrpSpPr>
            <a:grpSpLocks/>
          </p:cNvGrpSpPr>
          <p:nvPr/>
        </p:nvGrpSpPr>
        <p:grpSpPr bwMode="auto">
          <a:xfrm>
            <a:off x="0" y="2286000"/>
            <a:ext cx="2286000" cy="2286000"/>
            <a:chOff x="0" y="0"/>
            <a:chExt cx="1440" cy="1440"/>
          </a:xfrm>
        </p:grpSpPr>
        <p:pic>
          <p:nvPicPr>
            <p:cNvPr id="2325" name="Picture 277" descr="Click on the image to zoom in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0" y="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2326" name="Rectangle 278">
              <a:hlinkClick r:id="rId22"/>
            </p:cNvPr>
            <p:cNvSpPr>
              <a:spLocks noChangeArrowheads="1"/>
            </p:cNvSpPr>
            <p:nvPr/>
          </p:nvSpPr>
          <p:spPr bwMode="auto">
            <a:xfrm>
              <a:off x="720" y="720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Rectangle 279">
              <a:hlinkClick r:id="rId23"/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7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Rectangle 280">
              <a:hlinkClick r:id="rId24"/>
            </p:cNvPr>
            <p:cNvSpPr>
              <a:spLocks noChangeArrowheads="1"/>
            </p:cNvSpPr>
            <p:nvPr/>
          </p:nvSpPr>
          <p:spPr bwMode="auto">
            <a:xfrm>
              <a:off x="720" y="0"/>
              <a:ext cx="72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Rectangle 281">
              <a:hlinkClick r:id="rId25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12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8" name="Rectangle 320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A699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30" name="Group 282"/>
          <p:cNvGrpSpPr>
            <a:grpSpLocks/>
          </p:cNvGrpSpPr>
          <p:nvPr/>
        </p:nvGrpSpPr>
        <p:grpSpPr bwMode="auto">
          <a:xfrm>
            <a:off x="2286000" y="4572000"/>
            <a:ext cx="2286000" cy="2286000"/>
            <a:chOff x="0" y="0"/>
            <a:chExt cx="1440" cy="1440"/>
          </a:xfrm>
        </p:grpSpPr>
        <p:pic>
          <p:nvPicPr>
            <p:cNvPr id="2331" name="Picture 283" descr="Click on the image to zoom in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2332" name="Rectangle 284">
              <a:hlinkClick r:id="rId27"/>
            </p:cNvPr>
            <p:cNvSpPr>
              <a:spLocks noChangeArrowheads="1"/>
            </p:cNvSpPr>
            <p:nvPr/>
          </p:nvSpPr>
          <p:spPr bwMode="auto">
            <a:xfrm>
              <a:off x="720" y="720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Rectangle 285">
              <a:hlinkClick r:id="rId28"/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7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Rectangle 286">
              <a:hlinkClick r:id="rId29"/>
            </p:cNvPr>
            <p:cNvSpPr>
              <a:spLocks noChangeArrowheads="1"/>
            </p:cNvSpPr>
            <p:nvPr/>
          </p:nvSpPr>
          <p:spPr bwMode="auto">
            <a:xfrm>
              <a:off x="720" y="0"/>
              <a:ext cx="72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Rectangle 287">
              <a:hlinkClick r:id="rId30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12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6" name="Group 288"/>
          <p:cNvGrpSpPr>
            <a:grpSpLocks/>
          </p:cNvGrpSpPr>
          <p:nvPr/>
        </p:nvGrpSpPr>
        <p:grpSpPr bwMode="auto">
          <a:xfrm>
            <a:off x="0" y="4572000"/>
            <a:ext cx="2286000" cy="2286000"/>
            <a:chOff x="0" y="0"/>
            <a:chExt cx="1440" cy="1440"/>
          </a:xfrm>
        </p:grpSpPr>
        <p:pic>
          <p:nvPicPr>
            <p:cNvPr id="2337" name="Picture 289" descr="Click on the image to zoom in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2338" name="Rectangle 290">
              <a:hlinkClick r:id="rId32"/>
            </p:cNvPr>
            <p:cNvSpPr>
              <a:spLocks noChangeArrowheads="1"/>
            </p:cNvSpPr>
            <p:nvPr/>
          </p:nvSpPr>
          <p:spPr bwMode="auto">
            <a:xfrm>
              <a:off x="720" y="720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Rectangle 291">
              <a:hlinkClick r:id="rId33"/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7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Rectangle 292">
              <a:hlinkClick r:id="rId34"/>
            </p:cNvPr>
            <p:cNvSpPr>
              <a:spLocks noChangeArrowheads="1"/>
            </p:cNvSpPr>
            <p:nvPr/>
          </p:nvSpPr>
          <p:spPr bwMode="auto">
            <a:xfrm>
              <a:off x="720" y="0"/>
              <a:ext cx="72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Rectangle 293">
              <a:hlinkClick r:id="rId35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12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42" name="Picture 294" descr="Click to pan the image.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</p:spPr>
      </p:pic>
      <p:pic>
        <p:nvPicPr>
          <p:cNvPr id="2343" name="Picture 295" descr="Click to pan the image.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572000" y="4572000"/>
            <a:ext cx="2286000" cy="2286000"/>
          </a:xfrm>
          <a:prstGeom prst="rect">
            <a:avLst/>
          </a:prstGeom>
          <a:noFill/>
        </p:spPr>
      </p:pic>
      <p:pic>
        <p:nvPicPr>
          <p:cNvPr id="2344" name="Picture 296" descr="Click to pan the image.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572000" y="2286000"/>
            <a:ext cx="2286000" cy="2286000"/>
          </a:xfrm>
          <a:prstGeom prst="rect">
            <a:avLst/>
          </a:prstGeom>
          <a:noFill/>
        </p:spPr>
      </p:pic>
      <p:pic>
        <p:nvPicPr>
          <p:cNvPr id="2345" name="Picture 297" descr="Click to pan the image.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858000" y="2286000"/>
            <a:ext cx="2286000" cy="2286000"/>
          </a:xfrm>
          <a:prstGeom prst="rect">
            <a:avLst/>
          </a:prstGeom>
          <a:noFill/>
        </p:spPr>
      </p:pic>
      <p:sp>
        <p:nvSpPr>
          <p:cNvPr id="2365" name="Rectangle 317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066800"/>
          </a:xfrm>
        </p:spPr>
        <p:txBody>
          <a:bodyPr/>
          <a:lstStyle/>
          <a:p>
            <a:r>
              <a:rPr lang="en-US">
                <a:solidFill>
                  <a:srgbClr val="FF9900"/>
                </a:solidFill>
              </a:rPr>
              <a:t>TOPOS</a:t>
            </a:r>
            <a:r>
              <a:rPr lang="en-US">
                <a:solidFill>
                  <a:srgbClr val="99CC00"/>
                </a:solidFill>
              </a:rPr>
              <a:t>    </a:t>
            </a:r>
            <a:r>
              <a:rPr lang="en-US" i="1">
                <a:solidFill>
                  <a:schemeClr val="folHlink"/>
                </a:solidFill>
              </a:rPr>
              <a:t>and</a:t>
            </a:r>
            <a:r>
              <a:rPr lang="en-US"/>
              <a:t>    AIR PHOTOS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1905000" cy="1905000"/>
          </a:xfrm>
          <a:prstGeom prst="rect">
            <a:avLst/>
          </a:prstGeom>
          <a:noFill/>
        </p:spPr>
      </p:pic>
      <p:pic>
        <p:nvPicPr>
          <p:cNvPr id="40963" name="Picture 3" descr="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1905000" cy="1905000"/>
          </a:xfrm>
          <a:prstGeom prst="rect">
            <a:avLst/>
          </a:prstGeom>
          <a:noFill/>
        </p:spPr>
      </p:pic>
      <p:pic>
        <p:nvPicPr>
          <p:cNvPr id="40964" name="Picture 4" descr="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0"/>
            <a:ext cx="1905000" cy="1905000"/>
          </a:xfrm>
          <a:prstGeom prst="rect">
            <a:avLst/>
          </a:prstGeom>
          <a:noFill/>
        </p:spPr>
      </p:pic>
      <p:pic>
        <p:nvPicPr>
          <p:cNvPr id="40965" name="Picture 5" descr="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905000"/>
            <a:ext cx="1905000" cy="1905000"/>
          </a:xfrm>
          <a:prstGeom prst="rect">
            <a:avLst/>
          </a:prstGeom>
          <a:noFill/>
        </p:spPr>
      </p:pic>
      <p:pic>
        <p:nvPicPr>
          <p:cNvPr id="40966" name="Picture 6" descr="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0"/>
            <a:ext cx="1905000" cy="1905000"/>
          </a:xfrm>
          <a:prstGeom prst="rect">
            <a:avLst/>
          </a:prstGeom>
          <a:noFill/>
        </p:spPr>
      </p:pic>
      <p:pic>
        <p:nvPicPr>
          <p:cNvPr id="40967" name="Picture 7" descr="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1905000"/>
            <a:ext cx="1905000" cy="1905000"/>
          </a:xfrm>
          <a:prstGeom prst="rect">
            <a:avLst/>
          </a:prstGeom>
          <a:noFill/>
        </p:spPr>
      </p:pic>
      <p:pic>
        <p:nvPicPr>
          <p:cNvPr id="40968" name="Picture 8" descr="d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3810000"/>
            <a:ext cx="1905000" cy="1905000"/>
          </a:xfrm>
          <a:prstGeom prst="rect">
            <a:avLst/>
          </a:prstGeom>
          <a:noFill/>
        </p:spPr>
      </p:pic>
      <p:pic>
        <p:nvPicPr>
          <p:cNvPr id="40969" name="Picture 9" descr="d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3810000"/>
            <a:ext cx="1905000" cy="1905000"/>
          </a:xfrm>
          <a:prstGeom prst="rect">
            <a:avLst/>
          </a:prstGeom>
          <a:noFill/>
        </p:spPr>
      </p:pic>
      <p:pic>
        <p:nvPicPr>
          <p:cNvPr id="40970" name="Picture 10" descr="d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3810000"/>
            <a:ext cx="1905000" cy="1905000"/>
          </a:xfrm>
          <a:prstGeom prst="rect">
            <a:avLst/>
          </a:prstGeom>
          <a:noFill/>
        </p:spPr>
      </p:pic>
      <p:pic>
        <p:nvPicPr>
          <p:cNvPr id="40971" name="Picture 11" descr="d1"/>
          <p:cNvPicPr>
            <a:picLocks noChangeAspect="1" noChangeArrowheads="1"/>
          </p:cNvPicPr>
          <p:nvPr/>
        </p:nvPicPr>
        <p:blipFill>
          <a:blip r:embed="rId11" cstate="print"/>
          <a:srcRect b="39999"/>
          <a:stretch>
            <a:fillRect/>
          </a:stretch>
        </p:blipFill>
        <p:spPr bwMode="auto">
          <a:xfrm>
            <a:off x="7620000" y="5715000"/>
            <a:ext cx="1905000" cy="1143000"/>
          </a:xfrm>
          <a:prstGeom prst="rect">
            <a:avLst/>
          </a:prstGeom>
          <a:noFill/>
        </p:spPr>
      </p:pic>
      <p:pic>
        <p:nvPicPr>
          <p:cNvPr id="40972" name="Picture 12" descr="d1"/>
          <p:cNvPicPr>
            <a:picLocks noChangeAspect="1" noChangeArrowheads="1"/>
          </p:cNvPicPr>
          <p:nvPr/>
        </p:nvPicPr>
        <p:blipFill>
          <a:blip r:embed="rId12" cstate="print"/>
          <a:srcRect b="39999"/>
          <a:stretch>
            <a:fillRect/>
          </a:stretch>
        </p:blipFill>
        <p:spPr bwMode="auto">
          <a:xfrm>
            <a:off x="5715000" y="5715000"/>
            <a:ext cx="1905000" cy="1143000"/>
          </a:xfrm>
          <a:prstGeom prst="rect">
            <a:avLst/>
          </a:prstGeom>
          <a:noFill/>
        </p:spPr>
      </p:pic>
      <p:pic>
        <p:nvPicPr>
          <p:cNvPr id="40973" name="Picture 13" descr="d1"/>
          <p:cNvPicPr>
            <a:picLocks noChangeAspect="1" noChangeArrowheads="1"/>
          </p:cNvPicPr>
          <p:nvPr/>
        </p:nvPicPr>
        <p:blipFill>
          <a:blip r:embed="rId13" cstate="print"/>
          <a:srcRect r="-3999" b="39999"/>
          <a:stretch>
            <a:fillRect/>
          </a:stretch>
        </p:blipFill>
        <p:spPr bwMode="auto">
          <a:xfrm>
            <a:off x="3810000" y="5715000"/>
            <a:ext cx="1981200" cy="1143000"/>
          </a:xfrm>
          <a:prstGeom prst="rect">
            <a:avLst/>
          </a:prstGeom>
          <a:noFill/>
        </p:spPr>
      </p:pic>
      <p:pic>
        <p:nvPicPr>
          <p:cNvPr id="40974" name="Picture 14" descr="26910&amp;BBox=671115,4820723,673147,4822247&amp;width=800&amp;height=600"/>
          <p:cNvPicPr>
            <a:picLocks noChangeAspect="1" noChangeArrowheads="1"/>
          </p:cNvPicPr>
          <p:nvPr/>
        </p:nvPicPr>
        <p:blipFill>
          <a:blip r:embed="rId14" cstate="print"/>
          <a:srcRect l="51480" t="19521" r="4800"/>
          <a:stretch>
            <a:fillRect/>
          </a:stretch>
        </p:blipFill>
        <p:spPr bwMode="auto">
          <a:xfrm>
            <a:off x="381000" y="914400"/>
            <a:ext cx="3751263" cy="5170488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GEOLOGIC SENSING</a:t>
            </a:r>
          </a:p>
        </p:txBody>
      </p:sp>
      <p:sp>
        <p:nvSpPr>
          <p:cNvPr id="29705" name="Rectangle 9"/>
          <p:cNvSpPr>
            <a:spLocks noGrp="1" noRot="1" noChangeArrowheads="1"/>
          </p:cNvSpPr>
          <p:nvPr>
            <p:ph type="body" idx="1"/>
          </p:nvPr>
        </p:nvSpPr>
        <p:spPr>
          <a:xfrm>
            <a:off x="1255713" y="1828800"/>
            <a:ext cx="6632575" cy="3124200"/>
          </a:xfrm>
        </p:spPr>
        <p:txBody>
          <a:bodyPr/>
          <a:lstStyle/>
          <a:p>
            <a:r>
              <a:rPr lang="en-US" sz="3000"/>
              <a:t>Ground Penetrating Radar</a:t>
            </a:r>
          </a:p>
          <a:p>
            <a:r>
              <a:rPr lang="en-US" sz="3000"/>
              <a:t>Seismic Detection</a:t>
            </a:r>
          </a:p>
          <a:p>
            <a:r>
              <a:rPr lang="en-US" sz="3000"/>
              <a:t>Acoustic Resonance Detection</a:t>
            </a:r>
          </a:p>
          <a:p>
            <a:r>
              <a:rPr lang="en-US" sz="3000"/>
              <a:t>Resistivity – Electric Current Flow</a:t>
            </a:r>
          </a:p>
          <a:p>
            <a:r>
              <a:rPr lang="en-US" sz="3000"/>
              <a:t>Magnetometer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b="1"/>
              <a:t>FIELD  SURVEYS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19200"/>
            <a:ext cx="3646488" cy="276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1524000"/>
            <a:ext cx="2338388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24200" y="4114800"/>
            <a:ext cx="3352800" cy="260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219200"/>
          </a:xfrm>
        </p:spPr>
        <p:txBody>
          <a:bodyPr/>
          <a:lstStyle/>
          <a:p>
            <a:r>
              <a:rPr lang="en-US" b="1"/>
              <a:t>RESISTIVITY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19200"/>
            <a:ext cx="3505200" cy="272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219200"/>
            <a:ext cx="3276600" cy="272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962400"/>
            <a:ext cx="9144000" cy="2765425"/>
          </a:xfrm>
          <a:noFill/>
          <a:ln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219200"/>
          </a:xfrm>
        </p:spPr>
        <p:txBody>
          <a:bodyPr/>
          <a:lstStyle/>
          <a:p>
            <a:r>
              <a:rPr lang="en-US" b="1" dirty="0" smtClean="0"/>
              <a:t>Digging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575175" cy="4498975"/>
          </a:xfrm>
        </p:spPr>
        <p:txBody>
          <a:bodyPr/>
          <a:lstStyle/>
          <a:p>
            <a:r>
              <a:rPr lang="en-US" dirty="0" smtClean="0"/>
              <a:t>Hot button topic</a:t>
            </a:r>
          </a:p>
          <a:p>
            <a:r>
              <a:rPr lang="en-US" dirty="0" smtClean="0"/>
              <a:t>Produced entry into incredible cave systems – </a:t>
            </a:r>
            <a:r>
              <a:rPr lang="en-US" dirty="0" err="1" smtClean="0"/>
              <a:t>Lechuguilla</a:t>
            </a:r>
            <a:endParaRPr lang="en-US" dirty="0" smtClean="0"/>
          </a:p>
          <a:p>
            <a:r>
              <a:rPr lang="en-US" dirty="0" smtClean="0"/>
              <a:t>Can damage valuable information/resources</a:t>
            </a:r>
          </a:p>
          <a:p>
            <a:r>
              <a:rPr lang="en-US" dirty="0" smtClean="0"/>
              <a:t>Not one size fits all….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6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457200"/>
            <a:ext cx="8540750" cy="1219200"/>
          </a:xfrm>
        </p:spPr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4648200"/>
            <a:ext cx="1864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?Which way is north?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6400800"/>
            <a:ext cx="6587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Modified from 2001 M. Safford, 2004 B. Hummel, 2007 D. </a:t>
            </a:r>
            <a:r>
              <a:rPr lang="en-US" sz="1100" dirty="0" err="1" smtClean="0"/>
              <a:t>Kampwerth</a:t>
            </a:r>
            <a:r>
              <a:rPr lang="en-US" sz="1100" dirty="0" smtClean="0"/>
              <a:t>, 2011 A. Stockton Presentations</a:t>
            </a:r>
          </a:p>
          <a:p>
            <a:r>
              <a:rPr lang="en-US" sz="1100" dirty="0" smtClean="0"/>
              <a:t>Photos by A. Stockton and BLM files</a:t>
            </a:r>
            <a:endParaRPr lang="en-US" sz="11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90600"/>
          </a:xfrm>
        </p:spPr>
        <p:txBody>
          <a:bodyPr/>
          <a:lstStyle/>
          <a:p>
            <a:r>
              <a:rPr lang="en-US" b="1"/>
              <a:t>WHY ?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8013" y="1295400"/>
            <a:ext cx="7927975" cy="4724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/>
              <a:t>To Protect Resources from Theft, Vandalism, and Careless Damage.</a:t>
            </a:r>
          </a:p>
          <a:p>
            <a:pPr>
              <a:spcBef>
                <a:spcPct val="50000"/>
              </a:spcBef>
            </a:pPr>
            <a:r>
              <a:rPr lang="en-US" sz="2800"/>
              <a:t>To Eliminate or Reduce Threats from Human Surface Activities. </a:t>
            </a:r>
          </a:p>
          <a:p>
            <a:pPr>
              <a:spcBef>
                <a:spcPct val="50000"/>
              </a:spcBef>
            </a:pPr>
            <a:r>
              <a:rPr lang="en-US" sz="2800"/>
              <a:t>Reduce Potential Hazards Caves May Present to Visitors and Surface Users.</a:t>
            </a:r>
          </a:p>
          <a:p>
            <a:pPr>
              <a:spcBef>
                <a:spcPct val="50000"/>
              </a:spcBef>
            </a:pPr>
            <a:r>
              <a:rPr lang="en-US" sz="2800"/>
              <a:t>Gain a Better Understanding of the Natural Environment We are Responsible for Managing.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04800"/>
            <a:ext cx="8540750" cy="1143000"/>
          </a:xfrm>
        </p:spPr>
        <p:txBody>
          <a:bodyPr/>
          <a:lstStyle/>
          <a:p>
            <a:r>
              <a:rPr lang="en-US" sz="4000" b="1"/>
              <a:t>SEARCH YOUR FILES </a:t>
            </a:r>
            <a:br>
              <a:rPr lang="en-US" sz="4000" b="1"/>
            </a:br>
            <a:r>
              <a:rPr lang="en-US" sz="4000" b="1"/>
              <a:t>AND  RECORDS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39825" y="1828800"/>
            <a:ext cx="6403975" cy="4270375"/>
          </a:xfrm>
          <a:noFill/>
        </p:spPr>
        <p:txBody>
          <a:bodyPr/>
          <a:lstStyle/>
          <a:p>
            <a:pPr lvl="1"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n-US" sz="3000"/>
              <a:t> Cultural Records</a:t>
            </a:r>
          </a:p>
          <a:p>
            <a:pPr lvl="1"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n-US" sz="3000"/>
              <a:t> Range and Timber Files</a:t>
            </a:r>
          </a:p>
          <a:p>
            <a:pPr lvl="1"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n-US" sz="3000"/>
              <a:t> Recreation Files</a:t>
            </a:r>
          </a:p>
          <a:p>
            <a:pPr lvl="1"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n-US" sz="3000"/>
              <a:t> Wildlife Records</a:t>
            </a:r>
          </a:p>
          <a:p>
            <a:pPr lvl="1"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n-US" sz="3000"/>
              <a:t> Minerals Records</a:t>
            </a:r>
          </a:p>
          <a:p>
            <a:pPr lvl="1"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n-US" sz="3000"/>
              <a:t> Engineering Files</a:t>
            </a:r>
          </a:p>
          <a:p>
            <a:pPr lvl="1"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n-US" sz="3000"/>
              <a:t> Law Enforcement Files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LOCAL  RESEARCH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52500" y="1524000"/>
            <a:ext cx="7239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Ask Ranchers, Loggers, Well Drillers, Hunters, Local Cavers, Hikers, and Riders.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Local SAR, Law Enforcement, Fire Department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Geological, Newspapers, Local History Books, and Articles.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Library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Old </a:t>
            </a:r>
            <a:r>
              <a:rPr lang="en-US" sz="3000" dirty="0" smtClean="0"/>
              <a:t>Timers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Fly </a:t>
            </a:r>
            <a:r>
              <a:rPr lang="en-US" sz="3000" dirty="0" smtClean="0"/>
              <a:t>Overs</a:t>
            </a:r>
          </a:p>
          <a:p>
            <a:pPr>
              <a:lnSpc>
                <a:spcPct val="90000"/>
              </a:lnSpc>
            </a:pPr>
            <a:r>
              <a:rPr lang="en-US" sz="3000" smtClean="0"/>
              <a:t>Google Earth</a:t>
            </a:r>
            <a:endParaRPr lang="en-US" sz="3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5400"/>
            <a:ext cx="8540750" cy="1828800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 b="1"/>
              <a:t>GEOLOGIC MAPS</a:t>
            </a:r>
            <a:br>
              <a:rPr lang="en-US" b="1"/>
            </a:br>
            <a:r>
              <a:rPr lang="en-US" sz="3200" b="1"/>
              <a:t>VOLCANIC          LIMESTONE</a:t>
            </a:r>
          </a:p>
        </p:txBody>
      </p:sp>
      <p:pic>
        <p:nvPicPr>
          <p:cNvPr id="28675" name="Picture 3" descr="GEOM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1400" y="2057400"/>
            <a:ext cx="5562600" cy="4724400"/>
          </a:xfrm>
          <a:prstGeom prst="rect">
            <a:avLst/>
          </a:prstGeom>
          <a:noFill/>
        </p:spPr>
      </p:pic>
      <p:pic>
        <p:nvPicPr>
          <p:cNvPr id="28676" name="Picture 4" descr="getimage"/>
          <p:cNvPicPr>
            <a:picLocks noChangeAspect="1" noChangeArrowheads="1"/>
          </p:cNvPicPr>
          <p:nvPr/>
        </p:nvPicPr>
        <p:blipFill>
          <a:blip r:embed="rId3" cstate="print"/>
          <a:srcRect t="6667"/>
          <a:stretch>
            <a:fillRect/>
          </a:stretch>
        </p:blipFill>
        <p:spPr bwMode="auto">
          <a:xfrm>
            <a:off x="4597400" y="2057400"/>
            <a:ext cx="57150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TOPOGRAPHIC  MAPS</a:t>
            </a:r>
          </a:p>
        </p:txBody>
      </p:sp>
      <p:sp>
        <p:nvSpPr>
          <p:cNvPr id="9223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1066800" y="1676400"/>
            <a:ext cx="7010400" cy="4038600"/>
          </a:xfrm>
        </p:spPr>
        <p:txBody>
          <a:bodyPr/>
          <a:lstStyle/>
          <a:p>
            <a:r>
              <a:rPr lang="en-US" sz="3000"/>
              <a:t> Search for Features with Cave Names</a:t>
            </a:r>
          </a:p>
          <a:p>
            <a:r>
              <a:rPr lang="en-US" sz="3000"/>
              <a:t> Sinkholes</a:t>
            </a:r>
          </a:p>
          <a:p>
            <a:r>
              <a:rPr lang="en-US" sz="3000"/>
              <a:t> Losing/Ephemeral Streams</a:t>
            </a:r>
          </a:p>
          <a:p>
            <a:r>
              <a:rPr lang="en-US" sz="3000"/>
              <a:t> Springs</a:t>
            </a:r>
          </a:p>
          <a:p>
            <a:r>
              <a:rPr lang="en-US" sz="3000"/>
              <a:t> Road Anomalies</a:t>
            </a:r>
          </a:p>
          <a:p>
            <a:r>
              <a:rPr lang="en-US" sz="3000"/>
              <a:t> Vegetation Anomalies</a:t>
            </a:r>
          </a:p>
          <a:p>
            <a:endParaRPr lang="en-US" sz="30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strabo05.geozone.com/cgi-bin/mapserv?map=/data/mapfiles/TopoZonePNG8/12.map&amp;Request=GetMap&amp;Version=1.1.0&amp;layers=DRG25&amp;SRS=EPSG:26912&amp;BBox=303453,4024737,307517,4027785&amp;width=800&amp;height=600"/>
          <p:cNvPicPr>
            <a:picLocks noChangeAspect="1" noChangeArrowheads="1"/>
          </p:cNvPicPr>
          <p:nvPr/>
        </p:nvPicPr>
        <p:blipFill>
          <a:blip r:embed="rId2" r:link="rId3" cstate="print"/>
          <a:srcRect l="6999" t="36667" r="38000" b="39333"/>
          <a:stretch>
            <a:fillRect/>
          </a:stretch>
        </p:blipFill>
        <p:spPr bwMode="auto">
          <a:xfrm>
            <a:off x="0" y="0"/>
            <a:ext cx="6248400" cy="2044700"/>
          </a:xfrm>
          <a:prstGeom prst="rect">
            <a:avLst/>
          </a:prstGeom>
          <a:noFill/>
        </p:spPr>
      </p:pic>
      <p:pic>
        <p:nvPicPr>
          <p:cNvPr id="22541" name="Picture 13" descr="http://strabo05.geozone.com/cgi-bin/mapserv?map=/data/mapfiles/TopoZonePNG8/12.map&amp;Request=GetMap&amp;Version=1.1.0&amp;layers=DRG25&amp;SRS=EPSG:26912&amp;BBox=267772,4063930,271836,4066978&amp;width=800&amp;height=600"/>
          <p:cNvPicPr>
            <a:picLocks noChangeAspect="1" noChangeArrowheads="1"/>
          </p:cNvPicPr>
          <p:nvPr/>
        </p:nvPicPr>
        <p:blipFill>
          <a:blip r:embed="rId4" r:link="rId5" cstate="print"/>
          <a:srcRect l="35001" t="23334" r="33000" b="45999"/>
          <a:stretch>
            <a:fillRect/>
          </a:stretch>
        </p:blipFill>
        <p:spPr bwMode="auto">
          <a:xfrm>
            <a:off x="2667000" y="1676400"/>
            <a:ext cx="3733800" cy="2684463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690688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2530" name="Picture 2" descr="http://strabo04.geozone.com/cgi-bin/mapserv?map=/data/mapfiles/TopoZonePNG8/12.map&amp;Request=GetMap&amp;Version=1.1.0&amp;layers=DRG25&amp;SRS=EPSG:26912&amp;BBox=596655,3674817,599703,3677103&amp;width=600&amp;height=450"/>
          <p:cNvPicPr>
            <a:picLocks noChangeAspect="1" noChangeArrowheads="1"/>
          </p:cNvPicPr>
          <p:nvPr/>
        </p:nvPicPr>
        <p:blipFill>
          <a:blip r:embed="rId6" r:link="rId7" cstate="print"/>
          <a:srcRect l="38347" t="51102" r="12727" b="13216"/>
          <a:stretch>
            <a:fillRect/>
          </a:stretch>
        </p:blipFill>
        <p:spPr bwMode="auto">
          <a:xfrm>
            <a:off x="0" y="4322763"/>
            <a:ext cx="3886200" cy="2535237"/>
          </a:xfrm>
          <a:prstGeom prst="rect">
            <a:avLst/>
          </a:prstGeom>
          <a:noFill/>
        </p:spPr>
      </p:pic>
      <p:pic>
        <p:nvPicPr>
          <p:cNvPr id="22532" name="Picture 4" descr="http://strabo05.geozone.com/cgi-bin/mapserv?map=/data/mapfiles/TopoZonePNG8/12.map&amp;Request=GetMap&amp;Version=1.1.0&amp;layers=DRG25&amp;SRS=EPSG:26912&amp;BBox=297475,4023924,301539,4026972&amp;width=800&amp;height=600"/>
          <p:cNvPicPr>
            <a:picLocks noChangeAspect="1" noChangeArrowheads="1"/>
          </p:cNvPicPr>
          <p:nvPr/>
        </p:nvPicPr>
        <p:blipFill>
          <a:blip r:embed="rId8" r:link="rId9" cstate="print"/>
          <a:srcRect l="53000" t="23334" r="14000" b="25999"/>
          <a:stretch>
            <a:fillRect/>
          </a:stretch>
        </p:blipFill>
        <p:spPr bwMode="auto">
          <a:xfrm>
            <a:off x="0" y="1524000"/>
            <a:ext cx="3109913" cy="3581400"/>
          </a:xfrm>
          <a:prstGeom prst="rect">
            <a:avLst/>
          </a:prstGeom>
          <a:noFill/>
        </p:spPr>
      </p:pic>
      <p:pic>
        <p:nvPicPr>
          <p:cNvPr id="22538" name="Picture 10" descr="http://strabo08.geozone.com/cgi-bin/mapserv?map=/data/mapfiles/TopoZonePNG8/11.map&amp;Request=GetMap&amp;Version=1.1.0&amp;layers=DRG25&amp;SRS=EPSG:26911&amp;BBox=576862,4442314,579910,4444600&amp;width=600&amp;height=450"/>
          <p:cNvPicPr>
            <a:picLocks noChangeAspect="1" noChangeArrowheads="1"/>
          </p:cNvPicPr>
          <p:nvPr/>
        </p:nvPicPr>
        <p:blipFill>
          <a:blip r:embed="rId10" r:link="rId11" cstate="print"/>
          <a:srcRect t="44667" r="62000"/>
          <a:stretch>
            <a:fillRect/>
          </a:stretch>
        </p:blipFill>
        <p:spPr bwMode="auto">
          <a:xfrm>
            <a:off x="6075363" y="0"/>
            <a:ext cx="3068637" cy="3352800"/>
          </a:xfrm>
          <a:prstGeom prst="rect">
            <a:avLst/>
          </a:prstGeom>
          <a:noFill/>
        </p:spPr>
      </p:pic>
      <p:pic>
        <p:nvPicPr>
          <p:cNvPr id="22539" name="Picture 11" descr="http://strabo04.geozone.com/cgi-bin/mapserv?map=/data/mapfiles/TopoZonePNG8/11.map&amp;Request=GetMap&amp;Version=1.1.0&amp;layers=DRG25&amp;SRS=EPSG:26911&amp;BBox=703192,4335657,707256,4338705&amp;width=800&amp;height=600"/>
          <p:cNvPicPr>
            <a:picLocks noChangeAspect="1" noChangeArrowheads="1"/>
          </p:cNvPicPr>
          <p:nvPr/>
        </p:nvPicPr>
        <p:blipFill>
          <a:blip r:embed="rId12" r:link="rId13" cstate="print"/>
          <a:srcRect l="67999" t="16667" r="5000" b="31334"/>
          <a:stretch>
            <a:fillRect/>
          </a:stretch>
        </p:blipFill>
        <p:spPr bwMode="auto">
          <a:xfrm>
            <a:off x="6084888" y="1066800"/>
            <a:ext cx="3059112" cy="4419600"/>
          </a:xfrm>
          <a:prstGeom prst="rect">
            <a:avLst/>
          </a:prstGeom>
          <a:noFill/>
        </p:spPr>
      </p:pic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91440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2536" name="Picture 8" descr="http://strabo04.geozone.com/cgi-bin/mapserv?map=/data/mapfiles/TopoZonePNG8/11.map&amp;Request=GetMap&amp;Version=1.1.0&amp;layers=DRG25&amp;SRS=EPSG:26911&amp;BBox=703192,4335657,707256,4338705&amp;width=800&amp;height=600"/>
          <p:cNvPicPr>
            <a:picLocks noChangeAspect="1" noChangeArrowheads="1"/>
          </p:cNvPicPr>
          <p:nvPr/>
        </p:nvPicPr>
        <p:blipFill>
          <a:blip r:embed="rId12" r:link="rId13" cstate="print"/>
          <a:srcRect l="7001" t="15334" r="62000" b="56667"/>
          <a:stretch>
            <a:fillRect/>
          </a:stretch>
        </p:blipFill>
        <p:spPr bwMode="auto">
          <a:xfrm>
            <a:off x="2971800" y="4230688"/>
            <a:ext cx="3352800" cy="2627312"/>
          </a:xfrm>
          <a:prstGeom prst="rect">
            <a:avLst/>
          </a:prstGeom>
          <a:noFill/>
        </p:spPr>
      </p:pic>
      <p:pic>
        <p:nvPicPr>
          <p:cNvPr id="22535" name="Picture 7" descr="http://strabo08.geozone.com/cgi-bin/mapserv?map=/data/mapfiles/TopoZonePNG8/11.map&amp;Request=GetMap&amp;Version=1.1.0&amp;layers=DRG25&amp;SRS=EPSG:26911&amp;BBox=558711,4470874,562775,4473922&amp;width=800&amp;height=600"/>
          <p:cNvPicPr>
            <a:picLocks noChangeAspect="1" noChangeArrowheads="1"/>
          </p:cNvPicPr>
          <p:nvPr/>
        </p:nvPicPr>
        <p:blipFill>
          <a:blip r:embed="rId14" r:link="rId15" cstate="print"/>
          <a:srcRect l="71001" t="42000" b="24667"/>
          <a:stretch>
            <a:fillRect/>
          </a:stretch>
        </p:blipFill>
        <p:spPr bwMode="auto">
          <a:xfrm>
            <a:off x="6172200" y="4295775"/>
            <a:ext cx="2971800" cy="2562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76200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78" name="Picture 1026" descr="http://strabo04.geozone.com/cgi-bin/mapserv?map=/data/mapfiles/TopoZonePNG8/13.map&amp;Request=GetMap&amp;Version=1.1.0&amp;layers=DRG25&amp;SRS=EPSG:26913&amp;BBox=532789,3746460,536853,3749508&amp;width=800&amp;height=600"/>
          <p:cNvPicPr>
            <a:picLocks noChangeAspect="1" noChangeArrowheads="1"/>
          </p:cNvPicPr>
          <p:nvPr/>
        </p:nvPicPr>
        <p:blipFill>
          <a:blip r:embed="rId2" r:link="rId3" cstate="print"/>
          <a:srcRect l="54961" t="8640" b="31360"/>
          <a:stretch>
            <a:fillRect/>
          </a:stretch>
        </p:blipFill>
        <p:spPr bwMode="auto">
          <a:xfrm>
            <a:off x="146050" y="149225"/>
            <a:ext cx="6559550" cy="6553200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0" name="Picture 1028" descr="http://strabo04.geozone.com/cgi-bin/mapserv?map=/data/mapfiles/TopoZonePNG8/13.map&amp;Request=GetMap&amp;Version=1.1.0&amp;layers=DRG25&amp;SRS=EPSG:26913&amp;BBox=453413.64,3706840.48,455364.36,3708303.52&amp;width=800&amp;height=600"/>
          <p:cNvPicPr>
            <a:picLocks noChangeAspect="1" noChangeArrowheads="1"/>
          </p:cNvPicPr>
          <p:nvPr/>
        </p:nvPicPr>
        <p:blipFill>
          <a:blip r:embed="rId4" r:link="rId5" cstate="print"/>
          <a:srcRect t="22079" r="39960"/>
          <a:stretch>
            <a:fillRect/>
          </a:stretch>
        </p:blipFill>
        <p:spPr bwMode="auto">
          <a:xfrm>
            <a:off x="5257800" y="993775"/>
            <a:ext cx="3506788" cy="2968625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52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228600" y="228600"/>
            <a:ext cx="2286000" cy="2286000"/>
            <a:chOff x="0" y="0"/>
            <a:chExt cx="1440" cy="1440"/>
          </a:xfrm>
        </p:grpSpPr>
        <p:pic>
          <p:nvPicPr>
            <p:cNvPr id="18441" name="Picture 9" descr="Click on the image to zoom 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18442" name="Rectangle 10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720" y="720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Rectangle 11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7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Rectangle 12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720" y="0"/>
              <a:ext cx="72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Rectangle 13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12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6" name="Group 14"/>
          <p:cNvGrpSpPr>
            <a:grpSpLocks/>
          </p:cNvGrpSpPr>
          <p:nvPr/>
        </p:nvGrpSpPr>
        <p:grpSpPr bwMode="auto">
          <a:xfrm>
            <a:off x="2514600" y="228600"/>
            <a:ext cx="2286000" cy="2286000"/>
            <a:chOff x="0" y="0"/>
            <a:chExt cx="1440" cy="1440"/>
          </a:xfrm>
        </p:grpSpPr>
        <p:pic>
          <p:nvPicPr>
            <p:cNvPr id="18447" name="Picture 15" descr="Click on the image to zoom i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18448" name="Rectangle 16">
              <a:hlinkClick r:id="rId8"/>
            </p:cNvPr>
            <p:cNvSpPr>
              <a:spLocks noChangeArrowheads="1"/>
            </p:cNvSpPr>
            <p:nvPr/>
          </p:nvSpPr>
          <p:spPr bwMode="auto">
            <a:xfrm>
              <a:off x="720" y="720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Rectangle 17">
              <a:hlinkClick r:id="rId9"/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7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Rectangle 18">
              <a:hlinkClick r:id="rId10"/>
            </p:cNvPr>
            <p:cNvSpPr>
              <a:spLocks noChangeArrowheads="1"/>
            </p:cNvSpPr>
            <p:nvPr/>
          </p:nvSpPr>
          <p:spPr bwMode="auto">
            <a:xfrm>
              <a:off x="720" y="0"/>
              <a:ext cx="72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Rectangle 19">
              <a:hlinkClick r:id="rId1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12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52" name="Picture 20" descr="Click to pan the image.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9200" y="0"/>
            <a:ext cx="3733800" cy="2971800"/>
          </a:xfrm>
          <a:prstGeom prst="rect">
            <a:avLst/>
          </a:prstGeom>
          <a:noFill/>
        </p:spPr>
      </p:pic>
      <p:pic>
        <p:nvPicPr>
          <p:cNvPr id="18694" name="Picture 262" descr="Click to pan the image.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2743200"/>
            <a:ext cx="3886200" cy="3886200"/>
          </a:xfrm>
          <a:prstGeom prst="rect">
            <a:avLst/>
          </a:prstGeom>
          <a:noFill/>
        </p:spPr>
      </p:pic>
      <p:grpSp>
        <p:nvGrpSpPr>
          <p:cNvPr id="18695" name="Group 263"/>
          <p:cNvGrpSpPr>
            <a:grpSpLocks/>
          </p:cNvGrpSpPr>
          <p:nvPr/>
        </p:nvGrpSpPr>
        <p:grpSpPr bwMode="auto">
          <a:xfrm>
            <a:off x="5105400" y="3048000"/>
            <a:ext cx="3657600" cy="3581400"/>
            <a:chOff x="0" y="0"/>
            <a:chExt cx="1440" cy="1440"/>
          </a:xfrm>
        </p:grpSpPr>
        <p:pic>
          <p:nvPicPr>
            <p:cNvPr id="18696" name="Picture 264" descr="Click on the image to zoom in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18697" name="Rectangle 265">
              <a:hlinkClick r:id="rId17"/>
            </p:cNvPr>
            <p:cNvSpPr>
              <a:spLocks noChangeArrowheads="1"/>
            </p:cNvSpPr>
            <p:nvPr/>
          </p:nvSpPr>
          <p:spPr bwMode="auto">
            <a:xfrm>
              <a:off x="720" y="720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98" name="Rectangle 266">
              <a:hlinkClick r:id="rId18"/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7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99" name="Rectangle 267">
              <a:hlinkClick r:id="rId19"/>
            </p:cNvPr>
            <p:cNvSpPr>
              <a:spLocks noChangeArrowheads="1"/>
            </p:cNvSpPr>
            <p:nvPr/>
          </p:nvSpPr>
          <p:spPr bwMode="auto">
            <a:xfrm>
              <a:off x="720" y="0"/>
              <a:ext cx="72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00" name="Rectangle 268">
              <a:hlinkClick r:id="rId20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12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4">
      <a:dk1>
        <a:srgbClr val="676A5C"/>
      </a:dk1>
      <a:lt1>
        <a:srgbClr val="FFFFFF"/>
      </a:lt1>
      <a:dk2>
        <a:srgbClr val="686B5D"/>
      </a:dk2>
      <a:lt2>
        <a:srgbClr val="FFFFCC"/>
      </a:lt2>
      <a:accent1>
        <a:srgbClr val="CC6600"/>
      </a:accent1>
      <a:accent2>
        <a:srgbClr val="809EA8"/>
      </a:accent2>
      <a:accent3>
        <a:srgbClr val="B9BAB6"/>
      </a:accent3>
      <a:accent4>
        <a:srgbClr val="DADADA"/>
      </a:accent4>
      <a:accent5>
        <a:srgbClr val="E2B8AA"/>
      </a:accent5>
      <a:accent6>
        <a:srgbClr val="738F98"/>
      </a:accent6>
      <a:hlink>
        <a:srgbClr val="DDBF4F"/>
      </a:hlink>
      <a:folHlink>
        <a:srgbClr val="B7B6A3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4190E001B464589B53A5A3C450461" ma:contentTypeVersion="0" ma:contentTypeDescription="Create a new document." ma:contentTypeScope="" ma:versionID="8499d8de0d198b8af01e827d3bf43b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6FA165-A7E9-434A-8B34-557984E5E843}"/>
</file>

<file path=customXml/itemProps2.xml><?xml version="1.0" encoding="utf-8"?>
<ds:datastoreItem xmlns:ds="http://schemas.openxmlformats.org/officeDocument/2006/customXml" ds:itemID="{4364B75E-3591-48CF-96DF-A44279B4651F}"/>
</file>

<file path=customXml/itemProps3.xml><?xml version="1.0" encoding="utf-8"?>
<ds:datastoreItem xmlns:ds="http://schemas.openxmlformats.org/officeDocument/2006/customXml" ds:itemID="{47D01700-D5A3-4D30-AA3C-E33450D5E2A3}"/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1595</TotalTime>
  <Words>241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Compass</vt:lpstr>
      <vt:lpstr>LOCATING CAVE RESOURCES </vt:lpstr>
      <vt:lpstr>WHY ?</vt:lpstr>
      <vt:lpstr>SEARCH YOUR FILES  AND  RECORDS</vt:lpstr>
      <vt:lpstr>LOCAL  RESEARCH</vt:lpstr>
      <vt:lpstr>GEOLOGIC MAPS VOLCANIC          LIMESTONE</vt:lpstr>
      <vt:lpstr>TOPOGRAPHIC  MAPS</vt:lpstr>
      <vt:lpstr>PowerPoint Presentation</vt:lpstr>
      <vt:lpstr>PowerPoint Presentation</vt:lpstr>
      <vt:lpstr>PowerPoint Presentation</vt:lpstr>
      <vt:lpstr>TOPOS    and    AIR PHOTOS</vt:lpstr>
      <vt:lpstr>PowerPoint Presentation</vt:lpstr>
      <vt:lpstr>GEOLOGIC SENSING</vt:lpstr>
      <vt:lpstr>FIELD  SURVEYS</vt:lpstr>
      <vt:lpstr>RESISTIVITY</vt:lpstr>
      <vt:lpstr>Digging</vt:lpstr>
      <vt:lpstr>Questions</vt:lpstr>
      <vt:lpstr>PowerPoint Presentation</vt:lpstr>
    </vt:vector>
  </TitlesOfParts>
  <Company>DOI BLM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LOCATING  CAVES</dc:title>
  <dc:creator>jhummel</dc:creator>
  <cp:lastModifiedBy>Goodbar, James R</cp:lastModifiedBy>
  <cp:revision>34</cp:revision>
  <dcterms:created xsi:type="dcterms:W3CDTF">2004-04-30T15:54:25Z</dcterms:created>
  <dcterms:modified xsi:type="dcterms:W3CDTF">2014-04-18T19:31:14Z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0x0101006924190E001B464589B53A5A3C450461</vt:lpwstr>
  </property>
</Properties>
</file>