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4"/>
  </p:sldMasterIdLst>
  <p:notesMasterIdLst>
    <p:notesMasterId r:id="rId20"/>
  </p:notesMasterIdLst>
  <p:sldIdLst>
    <p:sldId id="256" r:id="rId5"/>
    <p:sldId id="269" r:id="rId6"/>
    <p:sldId id="257" r:id="rId7"/>
    <p:sldId id="262" r:id="rId8"/>
    <p:sldId id="263" r:id="rId9"/>
    <p:sldId id="261" r:id="rId10"/>
    <p:sldId id="264" r:id="rId11"/>
    <p:sldId id="258" r:id="rId12"/>
    <p:sldId id="260" r:id="rId13"/>
    <p:sldId id="265" r:id="rId14"/>
    <p:sldId id="266" r:id="rId15"/>
    <p:sldId id="259" r:id="rId16"/>
    <p:sldId id="270" r:id="rId17"/>
    <p:sldId id="271" r:id="rId18"/>
    <p:sldId id="26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14" d="100"/>
          <a:sy n="114" d="100"/>
        </p:scale>
        <p:origin x="-72" y="1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89D039-68D4-4E24-ACA6-FB108B527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40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6C854-6C47-4C5B-811B-2B54453AAAA8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b="1" dirty="0"/>
              <a:t>	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9D039-68D4-4E24-ACA6-FB108B527B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ECDA-D2D0-4E9E-AA53-596CA1B61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5572-AB56-4736-9975-458044CFA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3D-D7F3-41E0-BFB5-794CAA37B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5074AF-6F2F-4F24-86C6-683E7F431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10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4684ED-F50D-47AB-BABA-8EDECE5C3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3EEB-D9CC-483A-B156-B8ADD981B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E34A-D73A-4810-90AA-5199D009B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ED75-EDD3-40A1-8B90-9CDA00AAA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6AA4-8037-4837-87B4-4771A063A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69FECE-AA5F-4289-8EC1-8F198B68AB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4509-3144-4CE7-9203-30E4B4B87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3202715-C1A2-46A5-A360-A1B1F3740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C1D1-728E-444A-B5E1-B47E0E2E1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Carlsbad, New Mexico – March 21-25, 2011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B032A0-0A90-492C-945B-5EEBE7FCB6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 flipV="1">
            <a:off x="0" y="6553200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962" y="228599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Frutiger LT Std 55 Roman" pitchFamily="34" charset="0"/>
                <a:cs typeface="Times New Roman" pitchFamily="18" charset="0"/>
              </a:rPr>
              <a:t>INTERNAL THREATS </a:t>
            </a:r>
          </a:p>
          <a:p>
            <a:pPr algn="ctr"/>
            <a:r>
              <a:rPr lang="en-US" sz="4000" dirty="0" smtClean="0">
                <a:latin typeface="Frutiger LT Std 55 Roman" pitchFamily="34" charset="0"/>
                <a:cs typeface="Times New Roman" pitchFamily="18" charset="0"/>
              </a:rPr>
              <a:t>TO CAVE AND KARST SYSTEMS</a:t>
            </a:r>
            <a:endParaRPr lang="en-US" sz="4000" dirty="0">
              <a:latin typeface="Frutiger LT Std 55 Roman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301" y="5715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utiger LT Std 55 Roman" pitchFamily="34" charset="0"/>
              </a:rPr>
              <a:t>BLM Cave &amp; Karst Training</a:t>
            </a:r>
          </a:p>
          <a:p>
            <a:pPr algn="ctr"/>
            <a:r>
              <a:rPr lang="en-US" dirty="0" smtClean="0">
                <a:latin typeface="Frutiger LT Std 55 Roman" pitchFamily="34" charset="0"/>
              </a:rPr>
              <a:t>May 12-16, 2014</a:t>
            </a:r>
          </a:p>
          <a:p>
            <a:pPr algn="ctr"/>
            <a:r>
              <a:rPr lang="en-US" dirty="0" smtClean="0">
                <a:latin typeface="Frutiger LT Std 55 Roman" pitchFamily="34" charset="0"/>
              </a:rPr>
              <a:t>Cody, Wyoming</a:t>
            </a:r>
            <a:endParaRPr lang="en-US" dirty="0">
              <a:latin typeface="Frutiger LT Std 55 Roma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38330"/>
            <a:ext cx="13163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NPS Photo by Dale Pate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088"/>
            <a:ext cx="6553200" cy="8683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utiger LT Std 55 Roman" pitchFamily="34" charset="0"/>
              </a:rPr>
              <a:t>Threat – Bad Practices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191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Frutiger LT Std 55 Roman" pitchFamily="34" charset="0"/>
              </a:rPr>
              <a:t>Leaking/Overflowing Sewer Lines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Frutiger LT Std 55 Roman" pitchFamily="34" charset="0"/>
              </a:rPr>
              <a:t>No Parking Lot Runoff Filter System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Frutiger LT Std 55 Roman" pitchFamily="34" charset="0"/>
              </a:rPr>
              <a:t>Poor or No Planning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Frutiger LT Std 55 Roman" pitchFamily="34" charset="0"/>
              </a:rPr>
              <a:t>Uncontrolled Access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Frutiger LT Std 55 Roman" pitchFamily="34" charset="0"/>
              </a:rPr>
              <a:t>No Guidelines for Entering Caves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Frutiger LT Std 55 Roman" pitchFamily="34" charset="0"/>
              </a:rPr>
              <a:t>Releasing Sensitive Information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8" descr="leak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057400"/>
            <a:ext cx="4321174" cy="3240881"/>
          </a:xfr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0"/>
            <a:ext cx="2895600" cy="8683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utiger LT Std 55 Roman" pitchFamily="34" charset="0"/>
              </a:rPr>
              <a:t>Mitigation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utiger LT Std 55 Roman" pitchFamily="34" charset="0"/>
              </a:rPr>
              <a:t>Good Planning Documents</a:t>
            </a:r>
          </a:p>
          <a:p>
            <a:r>
              <a:rPr lang="en-US" sz="2800" dirty="0">
                <a:latin typeface="Frutiger LT Std 55 Roman" pitchFamily="34" charset="0"/>
              </a:rPr>
              <a:t>State of the Art Technology</a:t>
            </a:r>
          </a:p>
          <a:p>
            <a:r>
              <a:rPr lang="en-US" sz="2800" dirty="0">
                <a:latin typeface="Frutiger LT Std 55 Roman" pitchFamily="34" charset="0"/>
              </a:rPr>
              <a:t>Remove or Reroute When Possible</a:t>
            </a:r>
          </a:p>
          <a:p>
            <a:r>
              <a:rPr lang="en-US" sz="2800" dirty="0">
                <a:latin typeface="Frutiger LT Std 55 Roman" pitchFamily="34" charset="0"/>
              </a:rPr>
              <a:t>Determine Levels of Access</a:t>
            </a:r>
          </a:p>
          <a:p>
            <a:r>
              <a:rPr lang="en-US" sz="2800" dirty="0">
                <a:latin typeface="Frutiger LT Std 55 Roman" pitchFamily="34" charset="0"/>
              </a:rPr>
              <a:t>Develop Guidelines for Entering Caves</a:t>
            </a:r>
          </a:p>
          <a:p>
            <a:r>
              <a:rPr lang="en-US" sz="2800" dirty="0">
                <a:latin typeface="Frutiger LT Std 55 Roman" pitchFamily="34" charset="0"/>
              </a:rPr>
              <a:t>Establish Sensitive Information Release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utiger LT Std 55 Roman" pitchFamily="34" charset="0"/>
              </a:rPr>
              <a:t>Carlsbad Caverns – A Case Study</a:t>
            </a:r>
            <a:endParaRPr lang="en-US" sz="4000" dirty="0">
              <a:latin typeface="Frutiger LT Std 55 Roman" pitchFamily="34" charset="0"/>
            </a:endParaRPr>
          </a:p>
        </p:txBody>
      </p:sp>
      <p:pic>
        <p:nvPicPr>
          <p:cNvPr id="7175" name="Picture 7" descr="Caverns Are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" y="1081277"/>
            <a:ext cx="8275320" cy="5035247"/>
          </a:xfrm>
          <a:noFill/>
          <a:ln w="254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3400" y="615332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utiger LT Std 55 Roman" pitchFamily="34" charset="0"/>
              </a:rPr>
              <a:t>Photo taken before 1991</a:t>
            </a:r>
            <a:endParaRPr lang="en-US" dirty="0">
              <a:latin typeface="Frutiger LT Std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5" y="1143000"/>
            <a:ext cx="8577190" cy="489551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7015" y="6140742"/>
            <a:ext cx="5371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utiger LT Std 55 Roman" pitchFamily="34" charset="0"/>
              </a:rPr>
              <a:t>Google Earth view from photos taken 4/16/2013</a:t>
            </a:r>
            <a:endParaRPr lang="en-US" dirty="0">
              <a:latin typeface="Frutiger LT Std 55 Roman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6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utiger LT Std 55 Roman" pitchFamily="34" charset="0"/>
              </a:rPr>
              <a:t>Carlsbad Caverns – A Case Study</a:t>
            </a:r>
            <a:endParaRPr lang="en-US" sz="4000" dirty="0">
              <a:latin typeface="Frutige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14121"/>
            <a:ext cx="5562600" cy="36963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4267200" cy="3200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53000" y="390435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Frutiger LT Std 55 Roman" pitchFamily="34" charset="0"/>
              </a:rPr>
              <a:t>Carlsbad Caverns</a:t>
            </a:r>
          </a:p>
          <a:p>
            <a:pPr algn="ctr"/>
            <a:r>
              <a:rPr lang="en-US" sz="3600" dirty="0" smtClean="0">
                <a:latin typeface="Frutiger LT Std 55 Roman" pitchFamily="34" charset="0"/>
              </a:rPr>
              <a:t>A Case Study </a:t>
            </a:r>
            <a:endParaRPr lang="en-US" sz="3600" dirty="0">
              <a:latin typeface="Frutiger LT Std 55 Roman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192961"/>
            <a:ext cx="102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utiger LT Std 55 Roman" pitchFamily="34" charset="0"/>
              </a:rPr>
              <a:t>BEFORE</a:t>
            </a:r>
            <a:endParaRPr lang="en-US" dirty="0">
              <a:latin typeface="Frutiger LT Std 55 Roman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94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utiger LT Std 55 Roman" pitchFamily="34" charset="0"/>
              </a:rPr>
              <a:t>DURING</a:t>
            </a:r>
            <a:endParaRPr lang="en-US" dirty="0">
              <a:latin typeface="Frutige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26316"/>
            <a:ext cx="7086600" cy="2590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Frutiger LT Std 55 Roman" pitchFamily="34" charset="0"/>
              </a:rPr>
              <a:t>Know the </a:t>
            </a:r>
            <a:r>
              <a:rPr lang="en-US" dirty="0" smtClean="0">
                <a:latin typeface="Frutiger LT Std 55 Roman" pitchFamily="34" charset="0"/>
              </a:rPr>
              <a:t>Resources </a:t>
            </a:r>
            <a:endParaRPr lang="en-US" dirty="0">
              <a:latin typeface="Frutiger LT Std 55 Roman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latin typeface="Frutiger LT Std 55 Roman" pitchFamily="34" charset="0"/>
              </a:rPr>
              <a:t>Provide Education to Staff &amp; Visitors</a:t>
            </a:r>
            <a:endParaRPr lang="en-US" dirty="0">
              <a:latin typeface="Frutiger LT Std 55 Roman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Frutiger LT Std 55 Roman" pitchFamily="34" charset="0"/>
              </a:rPr>
              <a:t>Develop Planning Documents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Frutiger LT Std 55 Roman" pitchFamily="34" charset="0"/>
              </a:rPr>
              <a:t>Remove or Mitigate Structure </a:t>
            </a:r>
            <a:r>
              <a:rPr lang="en-US" dirty="0" smtClean="0">
                <a:latin typeface="Frutiger LT Std 55 Roman" pitchFamily="34" charset="0"/>
              </a:rPr>
              <a:t>Impacts</a:t>
            </a:r>
            <a:endParaRPr lang="en-US" dirty="0">
              <a:latin typeface="Frutiger LT Std 55 Roman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Frutiger LT Std 55 Roman" pitchFamily="34" charset="0"/>
              </a:rPr>
              <a:t>Develop </a:t>
            </a:r>
            <a:r>
              <a:rPr lang="en-US" dirty="0" smtClean="0">
                <a:latin typeface="Frutiger LT Std 55 Roman" pitchFamily="34" charset="0"/>
              </a:rPr>
              <a:t>&amp; Encourage Practices </a:t>
            </a:r>
            <a:r>
              <a:rPr lang="en-US" dirty="0">
                <a:latin typeface="Frutiger LT Std 55 Roman" pitchFamily="34" charset="0"/>
              </a:rPr>
              <a:t>that Protect the Resources</a:t>
            </a:r>
          </a:p>
          <a:p>
            <a:pPr>
              <a:lnSpc>
                <a:spcPct val="8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90800" y="762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Frutiger LT Std 55 Roman" pitchFamily="34" charset="0"/>
              </a:rPr>
              <a:t>In Conclusion</a:t>
            </a:r>
            <a:endParaRPr lang="en-US" sz="4400" dirty="0">
              <a:latin typeface="Frutiger LT Std 55 Roman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486400" y="5105400"/>
            <a:ext cx="36576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Times New Roman" pitchFamily="18" charset="0"/>
              </a:rPr>
              <a:t>Text by Dale </a:t>
            </a:r>
            <a:r>
              <a:rPr lang="en-US" dirty="0" smtClean="0">
                <a:latin typeface="Times New Roman" pitchFamily="18" charset="0"/>
              </a:rPr>
              <a:t>Pate - Ronal </a:t>
            </a:r>
            <a:r>
              <a:rPr lang="en-US" dirty="0" err="1">
                <a:latin typeface="Times New Roman" pitchFamily="18" charset="0"/>
              </a:rPr>
              <a:t>Kerbo</a:t>
            </a:r>
            <a:endParaRPr lang="en-US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dirty="0">
                <a:latin typeface="Times New Roman" pitchFamily="18" charset="0"/>
              </a:rPr>
              <a:t>All photos-NPS (except as noted)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6" y="3383360"/>
            <a:ext cx="4591574" cy="29823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66226" y="6171375"/>
            <a:ext cx="13163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NPS Photo by Dale Pate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6991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Frutiger LT Std 55 Roman" pitchFamily="34" charset="0"/>
              </a:rPr>
              <a:t>Caves and </a:t>
            </a:r>
            <a:r>
              <a:rPr lang="en-US" sz="4400" dirty="0" smtClean="0">
                <a:solidFill>
                  <a:schemeClr val="tx1"/>
                </a:solidFill>
                <a:latin typeface="Frutiger LT Std 55 Roman" pitchFamily="34" charset="0"/>
              </a:rPr>
              <a:t>Karst</a:t>
            </a:r>
            <a:endParaRPr lang="en-US" sz="3600" dirty="0">
              <a:solidFill>
                <a:schemeClr val="tx1"/>
              </a:solidFill>
              <a:latin typeface="Frutiger LT Std 55 Roman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55471"/>
            <a:ext cx="5181600" cy="3891051"/>
          </a:xfrm>
          <a:ln w="25400">
            <a:solidFill>
              <a:schemeClr val="tx1"/>
            </a:solidFill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3704" y="1143000"/>
            <a:ext cx="267049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Frutiger LT Std 55 Roman" pitchFamily="34" charset="0"/>
              </a:rPr>
              <a:t>Most </a:t>
            </a:r>
            <a:r>
              <a:rPr lang="en-US" sz="2400" dirty="0">
                <a:latin typeface="Frutiger LT Std 55 Roman" pitchFamily="34" charset="0"/>
              </a:rPr>
              <a:t>caves have a direct connection to surface </a:t>
            </a:r>
            <a:r>
              <a:rPr lang="en-US" sz="2400" dirty="0" smtClean="0">
                <a:latin typeface="Frutiger LT Std 55 Roman" pitchFamily="34" charset="0"/>
              </a:rPr>
              <a:t>processes &amp; the surface has a direct connection to cave and karst processes.</a:t>
            </a:r>
          </a:p>
          <a:p>
            <a:pPr eaLnBrk="0" hangingPunct="0"/>
            <a:endParaRPr lang="en-US" sz="2400" dirty="0">
              <a:latin typeface="Frutiger LT Std 55 Roman" pitchFamily="34" charset="0"/>
            </a:endParaRPr>
          </a:p>
          <a:p>
            <a:pPr eaLnBrk="0" hangingPunct="0"/>
            <a:r>
              <a:rPr lang="en-US" sz="2400">
                <a:latin typeface="Frutiger LT Std 55 Roman" pitchFamily="34" charset="0"/>
              </a:rPr>
              <a:t>C</a:t>
            </a:r>
            <a:r>
              <a:rPr lang="en-US" sz="2400" smtClean="0">
                <a:latin typeface="Frutiger LT Std 55 Roman" pitchFamily="34" charset="0"/>
              </a:rPr>
              <a:t>ould this have </a:t>
            </a:r>
            <a:r>
              <a:rPr lang="en-US" sz="2400" smtClean="0">
                <a:latin typeface="Frutiger LT Std 55 Roman" pitchFamily="34" charset="0"/>
              </a:rPr>
              <a:t>been </a:t>
            </a:r>
            <a:r>
              <a:rPr lang="en-US" sz="2400" smtClean="0">
                <a:latin typeface="Frutiger LT Std 55 Roman" pitchFamily="34" charset="0"/>
              </a:rPr>
              <a:t>prevented?</a:t>
            </a:r>
            <a:endParaRPr lang="en-US" sz="2400" dirty="0">
              <a:latin typeface="Frutiger LT Std 55 Roman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410200" y="5830475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/>
              <a:t>Photo courtesy the National Corvette Museum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Frutiger LT Std 55 Roman" pitchFamily="34" charset="0"/>
              </a:rPr>
              <a:t>Internal Threats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7772400" cy="2286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utiger LT Std 55 Roman" pitchFamily="34" charset="0"/>
              </a:rPr>
              <a:t>Not Understanding the Resource</a:t>
            </a:r>
          </a:p>
          <a:p>
            <a:r>
              <a:rPr lang="en-US" sz="2800" dirty="0">
                <a:latin typeface="Frutiger LT Std 55 Roman" pitchFamily="34" charset="0"/>
              </a:rPr>
              <a:t>Poor or No Planning</a:t>
            </a:r>
          </a:p>
          <a:p>
            <a:r>
              <a:rPr lang="en-US" sz="2800" dirty="0">
                <a:latin typeface="Frutiger LT Std 55 Roman" pitchFamily="34" charset="0"/>
              </a:rPr>
              <a:t>Structures – </a:t>
            </a:r>
            <a:r>
              <a:rPr lang="en-US" sz="2800" dirty="0" smtClean="0">
                <a:latin typeface="Frutiger LT Std 55 Roman" pitchFamily="34" charset="0"/>
              </a:rPr>
              <a:t>Above, In, </a:t>
            </a:r>
            <a:r>
              <a:rPr lang="en-US" sz="2800" dirty="0">
                <a:latin typeface="Frutiger LT Std 55 Roman" pitchFamily="34" charset="0"/>
              </a:rPr>
              <a:t>and Near Caves</a:t>
            </a:r>
          </a:p>
          <a:p>
            <a:r>
              <a:rPr lang="en-US" sz="2800" dirty="0">
                <a:latin typeface="Frutiger LT Std 55 Roman" pitchFamily="34" charset="0"/>
              </a:rPr>
              <a:t>Bad Practices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00400"/>
            <a:ext cx="6328353" cy="3124200"/>
          </a:xfrm>
          <a:ln w="254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400800" y="6127522"/>
            <a:ext cx="13163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NPS Photo by Dale Pate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0292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Frutiger LT Std 55 Roman" pitchFamily="34" charset="0"/>
              </a:rPr>
              <a:t>THREAT</a:t>
            </a:r>
            <a:br>
              <a:rPr lang="en-US" dirty="0" smtClean="0">
                <a:latin typeface="Frutiger LT Std 55 Roman" pitchFamily="34" charset="0"/>
              </a:rPr>
            </a:br>
            <a:r>
              <a:rPr lang="en-US" sz="4000" dirty="0" smtClean="0">
                <a:latin typeface="Frutiger LT Std 55 Roman" pitchFamily="34" charset="0"/>
              </a:rPr>
              <a:t>Not </a:t>
            </a:r>
            <a:r>
              <a:rPr lang="en-US" sz="4000" dirty="0">
                <a:latin typeface="Frutiger LT Std 55 Roman" pitchFamily="34" charset="0"/>
              </a:rPr>
              <a:t>Understanding </a:t>
            </a:r>
            <a:r>
              <a:rPr lang="en-US" sz="4000" dirty="0" smtClean="0">
                <a:latin typeface="Frutiger LT Std 55 Roman" pitchFamily="34" charset="0"/>
              </a:rPr>
              <a:t/>
            </a:r>
            <a:br>
              <a:rPr lang="en-US" sz="4000" dirty="0" smtClean="0">
                <a:latin typeface="Frutiger LT Std 55 Roman" pitchFamily="34" charset="0"/>
              </a:rPr>
            </a:br>
            <a:r>
              <a:rPr lang="en-US" sz="4000" dirty="0" smtClean="0">
                <a:latin typeface="Frutiger LT Std 55 Roman" pitchFamily="34" charset="0"/>
              </a:rPr>
              <a:t>the </a:t>
            </a:r>
            <a:r>
              <a:rPr lang="en-US" sz="4000" dirty="0">
                <a:latin typeface="Frutiger LT Std 55 Roman" pitchFamily="34" charset="0"/>
              </a:rPr>
              <a:t>Resource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4038600" cy="3581400"/>
          </a:xfrm>
        </p:spPr>
        <p:txBody>
          <a:bodyPr/>
          <a:lstStyle/>
          <a:p>
            <a:r>
              <a:rPr lang="en-US" sz="2800" dirty="0">
                <a:latin typeface="Frutiger LT Std 55 Roman" pitchFamily="34" charset="0"/>
              </a:rPr>
              <a:t>Lack of knowledge</a:t>
            </a:r>
          </a:p>
          <a:p>
            <a:r>
              <a:rPr lang="en-US" sz="2800" dirty="0">
                <a:latin typeface="Frutiger LT Std 55 Roman" pitchFamily="34" charset="0"/>
              </a:rPr>
              <a:t>No surveys</a:t>
            </a:r>
          </a:p>
          <a:p>
            <a:r>
              <a:rPr lang="en-US" sz="2800" dirty="0">
                <a:latin typeface="Frutiger LT Std 55 Roman" pitchFamily="34" charset="0"/>
              </a:rPr>
              <a:t>Unaware of problems or potential problems</a:t>
            </a:r>
          </a:p>
          <a:p>
            <a:r>
              <a:rPr lang="en-US" sz="2800" dirty="0">
                <a:latin typeface="Frutiger LT Std 55 Roman" pitchFamily="34" charset="0"/>
              </a:rPr>
              <a:t>Out of Sight – Out of Mind</a:t>
            </a:r>
          </a:p>
        </p:txBody>
      </p:sp>
      <p:pic>
        <p:nvPicPr>
          <p:cNvPr id="11277" name="Picture 13" descr="IMG_0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1219200"/>
            <a:ext cx="3357562" cy="5108684"/>
          </a:xfrm>
          <a:noFill/>
          <a:ln w="254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486400" y="6123837"/>
            <a:ext cx="1436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NPS Photo by Ronal </a:t>
            </a:r>
            <a:r>
              <a:rPr lang="en-US" sz="800" dirty="0" err="1" smtClean="0"/>
              <a:t>Kerbo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81000"/>
            <a:ext cx="3124200" cy="8842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utiger LT Std 55 Roman" pitchFamily="34" charset="0"/>
              </a:rPr>
              <a:t>Mitigation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038600" cy="3276600"/>
          </a:xfrm>
        </p:spPr>
        <p:txBody>
          <a:bodyPr/>
          <a:lstStyle/>
          <a:p>
            <a:r>
              <a:rPr lang="en-US" sz="2800" dirty="0">
                <a:latin typeface="Frutiger LT Std 55 Roman" pitchFamily="34" charset="0"/>
              </a:rPr>
              <a:t>Education</a:t>
            </a:r>
          </a:p>
          <a:p>
            <a:r>
              <a:rPr lang="en-US" sz="2800" dirty="0">
                <a:latin typeface="Frutiger LT Std 55 Roman" pitchFamily="34" charset="0"/>
              </a:rPr>
              <a:t>Surveys &amp; Inventories</a:t>
            </a:r>
          </a:p>
          <a:p>
            <a:r>
              <a:rPr lang="en-US" sz="2800" dirty="0">
                <a:latin typeface="Frutiger LT Std 55 Roman" pitchFamily="34" charset="0"/>
              </a:rPr>
              <a:t>Research</a:t>
            </a:r>
          </a:p>
          <a:p>
            <a:r>
              <a:rPr lang="en-US" sz="2800" dirty="0">
                <a:latin typeface="Frutiger LT Std 55 Roman" pitchFamily="34" charset="0"/>
              </a:rPr>
              <a:t>Planning Documents</a:t>
            </a:r>
          </a:p>
          <a:p>
            <a:r>
              <a:rPr lang="en-US" sz="2800" dirty="0">
                <a:latin typeface="Frutiger LT Std 55 Roman" pitchFamily="34" charset="0"/>
              </a:rPr>
              <a:t>Guidelines </a:t>
            </a:r>
          </a:p>
          <a:p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200"/>
            <a:ext cx="4495800" cy="3190098"/>
          </a:xfrm>
          <a:ln w="254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315200" y="5223672"/>
            <a:ext cx="1487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NPS Photo by Rebecca Port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848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utiger LT Std 55 Roman" pitchFamily="34" charset="0"/>
              </a:rPr>
              <a:t>Threat – Poor or No Planning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2800" dirty="0">
                <a:latin typeface="Frutiger LT Std 55 Roman" pitchFamily="34" charset="0"/>
              </a:rPr>
              <a:t>Development without Resource Considerations</a:t>
            </a:r>
          </a:p>
          <a:p>
            <a:r>
              <a:rPr lang="en-US" sz="2800" dirty="0">
                <a:latin typeface="Frutiger LT Std 55 Roman" pitchFamily="34" charset="0"/>
              </a:rPr>
              <a:t>Uncontrolled Access</a:t>
            </a:r>
          </a:p>
        </p:txBody>
      </p:sp>
      <p:pic>
        <p:nvPicPr>
          <p:cNvPr id="10244" name="Picture 4" descr="resurf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4038600"/>
            <a:ext cx="6400800" cy="2433988"/>
          </a:xfrm>
          <a:noFill/>
          <a:ln w="25400">
            <a:solidFill>
              <a:schemeClr val="tx1"/>
            </a:solidFill>
          </a:ln>
        </p:spPr>
      </p:pic>
      <p:pic>
        <p:nvPicPr>
          <p:cNvPr id="10246" name="Picture 6" descr="Coronado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62200"/>
            <a:ext cx="3276600" cy="24574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3200400" cy="960438"/>
          </a:xfrm>
        </p:spPr>
        <p:txBody>
          <a:bodyPr/>
          <a:lstStyle/>
          <a:p>
            <a:r>
              <a:rPr lang="en-US" dirty="0">
                <a:latin typeface="Frutiger LT Std 55 Roman" pitchFamily="34" charset="0"/>
              </a:rPr>
              <a:t>Mitigation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4800600" cy="2819400"/>
          </a:xfrm>
        </p:spPr>
        <p:txBody>
          <a:bodyPr/>
          <a:lstStyle/>
          <a:p>
            <a:r>
              <a:rPr lang="en-US" sz="2800" dirty="0">
                <a:latin typeface="Frutiger LT Std 55 Roman" pitchFamily="34" charset="0"/>
              </a:rPr>
              <a:t>Planning Documents</a:t>
            </a:r>
          </a:p>
          <a:p>
            <a:r>
              <a:rPr lang="en-US" sz="2800" dirty="0">
                <a:latin typeface="Frutiger LT Std 55 Roman" pitchFamily="34" charset="0"/>
              </a:rPr>
              <a:t>NEPA Compliance</a:t>
            </a:r>
          </a:p>
          <a:p>
            <a:r>
              <a:rPr lang="en-US" sz="2800" dirty="0">
                <a:latin typeface="Frutiger LT Std 55 Roman" pitchFamily="34" charset="0"/>
              </a:rPr>
              <a:t>Public Involvement</a:t>
            </a:r>
          </a:p>
          <a:p>
            <a:r>
              <a:rPr lang="en-US" sz="2800" dirty="0">
                <a:latin typeface="Frutiger LT Std 55 Roman" pitchFamily="34" charset="0"/>
              </a:rPr>
              <a:t>Education</a:t>
            </a:r>
          </a:p>
          <a:p>
            <a:r>
              <a:rPr lang="en-US" sz="2800" dirty="0" smtClean="0">
                <a:latin typeface="Frutiger LT Std 55 Roman" pitchFamily="34" charset="0"/>
              </a:rPr>
              <a:t>Resource Considerations </a:t>
            </a:r>
            <a:endParaRPr lang="en-US" sz="2800" dirty="0">
              <a:latin typeface="Frutiger LT Std 55 Roman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66800"/>
            <a:ext cx="2180559" cy="2819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67000"/>
            <a:ext cx="2000250" cy="2566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81400"/>
            <a:ext cx="2133600" cy="2758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utiger LT Std 55 Roman" pitchFamily="34" charset="0"/>
              </a:rPr>
              <a:t>Threat - Structures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3886200"/>
          </a:xfrm>
        </p:spPr>
        <p:txBody>
          <a:bodyPr/>
          <a:lstStyle/>
          <a:p>
            <a:r>
              <a:rPr lang="en-US" sz="2800" dirty="0">
                <a:latin typeface="Frutiger LT Std 55 Roman" pitchFamily="34" charset="0"/>
              </a:rPr>
              <a:t>Visitor Use Facilities</a:t>
            </a:r>
          </a:p>
          <a:p>
            <a:r>
              <a:rPr lang="en-US" sz="2800" dirty="0">
                <a:latin typeface="Frutiger LT Std 55 Roman" pitchFamily="34" charset="0"/>
              </a:rPr>
              <a:t>Sewer Lines</a:t>
            </a:r>
          </a:p>
          <a:p>
            <a:r>
              <a:rPr lang="en-US" sz="2800" dirty="0">
                <a:latin typeface="Frutiger LT Std 55 Roman" pitchFamily="34" charset="0"/>
              </a:rPr>
              <a:t>Living Quarters</a:t>
            </a:r>
          </a:p>
          <a:p>
            <a:r>
              <a:rPr lang="en-US" sz="2800" dirty="0">
                <a:latin typeface="Frutiger LT Std 55 Roman" pitchFamily="34" charset="0"/>
              </a:rPr>
              <a:t>Parking Lots</a:t>
            </a:r>
          </a:p>
          <a:p>
            <a:r>
              <a:rPr lang="en-US" sz="2800" dirty="0">
                <a:latin typeface="Frutiger LT Std 55 Roman" pitchFamily="34" charset="0"/>
              </a:rPr>
              <a:t>Maintenance Facilities</a:t>
            </a:r>
          </a:p>
          <a:p>
            <a:pPr lvl="1">
              <a:buFontTx/>
              <a:buNone/>
            </a:pPr>
            <a:r>
              <a:rPr lang="en-US" sz="2400" dirty="0">
                <a:latin typeface="Frutiger LT Std 55 Roman" pitchFamily="34" charset="0"/>
              </a:rPr>
              <a:t>	Buried Gas </a:t>
            </a:r>
            <a:r>
              <a:rPr lang="en-US" sz="2400" dirty="0" smtClean="0">
                <a:latin typeface="Frutiger LT Std 55 Roman" pitchFamily="34" charset="0"/>
              </a:rPr>
              <a:t>Tanks</a:t>
            </a:r>
          </a:p>
          <a:p>
            <a:pPr lvl="1"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76500"/>
            <a:ext cx="4495800" cy="3371850"/>
          </a:xfr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543800" y="5607278"/>
            <a:ext cx="13163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NPS Photo by Dale Pate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-6991"/>
            <a:ext cx="3124200" cy="9445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utiger LT Std 55 Roman" pitchFamily="34" charset="0"/>
              </a:rPr>
              <a:t>Mitigation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715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300" dirty="0">
                <a:latin typeface="Frutiger LT Std 55 Roman" pitchFamily="34" charset="0"/>
              </a:rPr>
              <a:t>Structures Already in Place Over Caves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Frutiger LT Std 55 Roman" pitchFamily="34" charset="0"/>
              </a:rPr>
              <a:t>Identify Most Significant Problems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Frutiger LT Std 55 Roman" pitchFamily="34" charset="0"/>
              </a:rPr>
              <a:t>Remove if possible - Replace with state of the art technology if not possible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Frutiger LT Std 55 Roman" pitchFamily="34" charset="0"/>
              </a:rPr>
              <a:t>Reroute sewer lines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600" b="1" dirty="0" smtClean="0">
              <a:latin typeface="Frutiger LT Std 55 Roman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300" dirty="0" smtClean="0">
                <a:latin typeface="Frutiger LT Std 55 Roman" pitchFamily="34" charset="0"/>
              </a:rPr>
              <a:t>New </a:t>
            </a:r>
            <a:r>
              <a:rPr lang="en-US" sz="3300" dirty="0">
                <a:latin typeface="Frutiger LT Std 55 Roman" pitchFamily="34" charset="0"/>
              </a:rPr>
              <a:t>Structures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Frutiger LT Std 55 Roman" pitchFamily="34" charset="0"/>
              </a:rPr>
              <a:t>Locate away from cave passages, if possible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Frutiger LT Std 55 Roman" pitchFamily="34" charset="0"/>
              </a:rPr>
              <a:t>Double-walled sewer lines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Frutiger LT Std 55 Roman" pitchFamily="34" charset="0"/>
              </a:rPr>
              <a:t>No buried gas tanks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600" b="1" dirty="0" smtClean="0">
              <a:latin typeface="Frutiger LT Std 55 Roman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300" dirty="0" smtClean="0">
                <a:latin typeface="Frutiger LT Std 55 Roman" pitchFamily="34" charset="0"/>
              </a:rPr>
              <a:t>Set </a:t>
            </a:r>
            <a:r>
              <a:rPr lang="en-US" sz="3300" dirty="0">
                <a:latin typeface="Frutiger LT Std 55 Roman" pitchFamily="34" charset="0"/>
              </a:rPr>
              <a:t>Standards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latin typeface="Frutiger LT Std 55 Roman" pitchFamily="34" charset="0"/>
              </a:rPr>
              <a:t>Determine and enforce environmentally friendly guidelines for living and working over cave areas </a:t>
            </a:r>
          </a:p>
          <a:p>
            <a:pPr>
              <a:lnSpc>
                <a:spcPct val="80000"/>
              </a:lnSpc>
            </a:pPr>
            <a:endParaRPr lang="en-US" sz="31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/>
              <a:t>	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4190E001B464589B53A5A3C450461" ma:contentTypeVersion="0" ma:contentTypeDescription="Create a new document." ma:contentTypeScope="" ma:versionID="8499d8de0d198b8af01e827d3bf43b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91A8957-22E1-4311-A167-29349B158B34}"/>
</file>

<file path=customXml/itemProps2.xml><?xml version="1.0" encoding="utf-8"?>
<ds:datastoreItem xmlns:ds="http://schemas.openxmlformats.org/officeDocument/2006/customXml" ds:itemID="{C2C10647-2AF4-4081-8E73-841A23604735}"/>
</file>

<file path=customXml/itemProps3.xml><?xml version="1.0" encoding="utf-8"?>
<ds:datastoreItem xmlns:ds="http://schemas.openxmlformats.org/officeDocument/2006/customXml" ds:itemID="{76902DA8-2003-4057-9AE3-A29359FA60CE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906</TotalTime>
  <Words>359</Words>
  <Application>Microsoft Office PowerPoint</Application>
  <PresentationFormat>On-screen Show (4:3)</PresentationFormat>
  <Paragraphs>99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PowerPoint Presentation</vt:lpstr>
      <vt:lpstr>Caves and Karst</vt:lpstr>
      <vt:lpstr>Internal Threats</vt:lpstr>
      <vt:lpstr>THREAT Not Understanding  the Resource</vt:lpstr>
      <vt:lpstr>Mitigation</vt:lpstr>
      <vt:lpstr>Threat – Poor or No Planning</vt:lpstr>
      <vt:lpstr>Mitigation</vt:lpstr>
      <vt:lpstr>Threat - Structures</vt:lpstr>
      <vt:lpstr>Mitigation</vt:lpstr>
      <vt:lpstr>Threat – Bad Practices</vt:lpstr>
      <vt:lpstr>Mitigation</vt:lpstr>
      <vt:lpstr>Carlsbad Caverns – A Case Study</vt:lpstr>
      <vt:lpstr>PowerPoint Presentation</vt:lpstr>
      <vt:lpstr>PowerPoint Presentation</vt:lpstr>
      <vt:lpstr>PowerPoint Presentation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Pate, Dale L.</dc:creator>
  <cp:lastModifiedBy>Pate, Dale L.</cp:lastModifiedBy>
  <cp:revision>49</cp:revision>
  <dcterms:created xsi:type="dcterms:W3CDTF">2006-02-04T19:44:59Z</dcterms:created>
  <dcterms:modified xsi:type="dcterms:W3CDTF">2014-04-24T18:12:49Z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0x0101006924190E001B464589B53A5A3C450461</vt:lpwstr>
  </property>
</Properties>
</file>