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Override1.xml" ContentType="application/vnd.openxmlformats-officedocument.themeOverr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19" autoAdjust="0"/>
  </p:normalViewPr>
  <p:slideViewPr>
    <p:cSldViewPr>
      <p:cViewPr>
        <p:scale>
          <a:sx n="99" d="100"/>
          <a:sy n="99" d="100"/>
        </p:scale>
        <p:origin x="-33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20CC2-62E1-4E77-A639-4CA659140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13E54-8D60-4072-9B64-5A6CF54E7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9F453-9D22-445C-A823-ED1559392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28CBC-0BB3-4BF6-8103-D31B2822F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D811-0BCC-4968-B246-A4D0F0E1F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A2B8D-0100-4CE5-BFC6-FABE3E000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BFC7-1DA3-40EE-B6AC-4831A0CA3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45955-651F-426A-83CD-904E26285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1A7D3-D6D3-4AB8-96C4-39D2F6040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B8D0A-8ED2-4055-B687-60873C1A6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747F7-179F-43A1-883F-63B265A09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 smtClean="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1889C66-1AF7-4CF4-B55D-E07EC8F03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3" r:id="rId4"/>
    <p:sldLayoutId id="2147483709" r:id="rId5"/>
    <p:sldLayoutId id="2147483704" r:id="rId6"/>
    <p:sldLayoutId id="2147483710" r:id="rId7"/>
    <p:sldLayoutId id="2147483711" r:id="rId8"/>
    <p:sldLayoutId id="2147483712" r:id="rId9"/>
    <p:sldLayoutId id="2147483705" r:id="rId10"/>
    <p:sldLayoutId id="214748371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latin typeface="Agency FB" pitchFamily="34" charset="0"/>
              </a:rPr>
              <a:t>External Threats to Cave Systems</a:t>
            </a:r>
          </a:p>
        </p:txBody>
      </p:sp>
      <p:sp>
        <p:nvSpPr>
          <p:cNvPr id="10243" name="Rectangle 9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5257800"/>
          </a:xfrm>
        </p:spPr>
        <p:txBody>
          <a:bodyPr/>
          <a:lstStyle/>
          <a:p>
            <a:r>
              <a:rPr lang="en-US" dirty="0" smtClean="0">
                <a:latin typeface="Agency FB" pitchFamily="34" charset="0"/>
              </a:rPr>
              <a:t>Stupidity</a:t>
            </a:r>
          </a:p>
          <a:p>
            <a:r>
              <a:rPr lang="en-US" dirty="0" smtClean="0">
                <a:latin typeface="Agency FB" pitchFamily="34" charset="0"/>
              </a:rPr>
              <a:t>Development</a:t>
            </a:r>
          </a:p>
          <a:p>
            <a:r>
              <a:rPr lang="en-US" dirty="0" smtClean="0">
                <a:latin typeface="Agency FB" pitchFamily="34" charset="0"/>
              </a:rPr>
              <a:t>Roads</a:t>
            </a:r>
          </a:p>
          <a:p>
            <a:r>
              <a:rPr lang="en-US" dirty="0" smtClean="0">
                <a:latin typeface="Agency FB" pitchFamily="34" charset="0"/>
              </a:rPr>
              <a:t>Dumping</a:t>
            </a:r>
          </a:p>
          <a:p>
            <a:r>
              <a:rPr lang="en-US" dirty="0" smtClean="0">
                <a:latin typeface="Agency FB" pitchFamily="34" charset="0"/>
              </a:rPr>
              <a:t>Logging</a:t>
            </a:r>
          </a:p>
          <a:p>
            <a:r>
              <a:rPr lang="en-US" dirty="0" smtClean="0">
                <a:latin typeface="Agency FB" pitchFamily="34" charset="0"/>
              </a:rPr>
              <a:t>Mining</a:t>
            </a:r>
          </a:p>
          <a:p>
            <a:r>
              <a:rPr lang="en-US" dirty="0" smtClean="0">
                <a:latin typeface="Agency FB" pitchFamily="34" charset="0"/>
              </a:rPr>
              <a:t>Oil and Gas</a:t>
            </a:r>
          </a:p>
          <a:p>
            <a:pPr>
              <a:buFont typeface="Wingdings" pitchFamily="2" charset="2"/>
              <a:buNone/>
            </a:pPr>
            <a:endParaRPr lang="en-US" sz="10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sz="1000" dirty="0" smtClean="0"/>
          </a:p>
        </p:txBody>
      </p:sp>
      <p:pic>
        <p:nvPicPr>
          <p:cNvPr id="2062" name="Picture 14" descr="http://blog.news-record.com/staff/culture/Batman%20Pow-thumb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971800" y="1752600"/>
            <a:ext cx="5344115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Cj02169680000[1]"/>
          <p:cNvPicPr>
            <a:picLocks noChangeAspect="1" noChangeArrowheads="1"/>
          </p:cNvPicPr>
          <p:nvPr/>
        </p:nvPicPr>
        <p:blipFill>
          <a:blip r:embed="rId2" cstate="print">
            <a:lum bright="30000" contrast="12000"/>
          </a:blip>
          <a:srcRect/>
          <a:stretch>
            <a:fillRect/>
          </a:stretch>
        </p:blipFill>
        <p:spPr bwMode="auto">
          <a:xfrm>
            <a:off x="4191000" y="1295400"/>
            <a:ext cx="4835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8686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latin typeface="Agency FB" pitchFamily="34" charset="0"/>
              </a:rPr>
              <a:t>Stupidity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4495800" cy="5364163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Difficult to overcome but essential for survival</a:t>
            </a:r>
          </a:p>
          <a:p>
            <a:endParaRPr lang="en-US" smtClean="0">
              <a:solidFill>
                <a:schemeClr val="tx1"/>
              </a:solidFill>
              <a:latin typeface="Agency FB" pitchFamily="34" charset="0"/>
            </a:endParaRPr>
          </a:p>
          <a:p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Not to be confused with ignorance, which can be overcome with education</a:t>
            </a:r>
          </a:p>
          <a:p>
            <a:pPr>
              <a:buFont typeface="Wingdings" pitchFamily="2" charset="2"/>
              <a:buNone/>
            </a:pPr>
            <a:endParaRPr lang="en-US" smtClean="0">
              <a:solidFill>
                <a:schemeClr val="tx1"/>
              </a:solidFill>
              <a:latin typeface="Agency FB" pitchFamily="34" charset="0"/>
            </a:endParaRPr>
          </a:p>
          <a:p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In time the gene pool may cleanse itself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Rectangle 9" descr="31 bypass"/>
          <p:cNvSpPr>
            <a:spLocks noChangeArrowheads="1"/>
          </p:cNvSpPr>
          <p:nvPr/>
        </p:nvSpPr>
        <p:spPr bwMode="auto">
          <a:xfrm>
            <a:off x="4343400" y="228600"/>
            <a:ext cx="4419600" cy="28194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latin typeface="Agency FB" pitchFamily="34" charset="0"/>
              </a:rPr>
              <a:t>Development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219200"/>
            <a:ext cx="5943600" cy="5638800"/>
          </a:xfrm>
        </p:spPr>
        <p:txBody>
          <a:bodyPr/>
          <a:lstStyle/>
          <a:p>
            <a:r>
              <a:rPr lang="en-US" sz="3600" smtClean="0">
                <a:solidFill>
                  <a:schemeClr val="tx1"/>
                </a:solidFill>
                <a:latin typeface="Agency FB" pitchFamily="34" charset="0"/>
              </a:rPr>
              <a:t>Urban/Industrial</a:t>
            </a:r>
          </a:p>
          <a:p>
            <a:r>
              <a:rPr lang="en-US" sz="3600" smtClean="0">
                <a:solidFill>
                  <a:schemeClr val="tx1"/>
                </a:solidFill>
                <a:latin typeface="Agency FB" pitchFamily="34" charset="0"/>
              </a:rPr>
              <a:t>Golf Courses</a:t>
            </a:r>
          </a:p>
          <a:p>
            <a:r>
              <a:rPr lang="en-US" sz="3600" smtClean="0">
                <a:solidFill>
                  <a:schemeClr val="tx1"/>
                </a:solidFill>
                <a:latin typeface="Agency FB" pitchFamily="34" charset="0"/>
              </a:rPr>
              <a:t>Agricultural</a:t>
            </a:r>
          </a:p>
          <a:p>
            <a:pPr>
              <a:buFont typeface="Wingdings" pitchFamily="2" charset="2"/>
              <a:buNone/>
            </a:pPr>
            <a:endParaRPr lang="en-US" sz="2800" smtClean="0">
              <a:latin typeface="Arial" charset="0"/>
            </a:endParaRPr>
          </a:p>
          <a:p>
            <a:pPr lvl="1"/>
            <a:r>
              <a:rPr lang="en-US" sz="3200" smtClean="0">
                <a:latin typeface="Arial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Agency FB" pitchFamily="34" charset="0"/>
              </a:rPr>
              <a:t>Pavement run-off</a:t>
            </a:r>
          </a:p>
          <a:p>
            <a:pPr lvl="1"/>
            <a:r>
              <a:rPr lang="en-US" sz="3200" smtClean="0">
                <a:solidFill>
                  <a:schemeClr val="tx1"/>
                </a:solidFill>
                <a:latin typeface="Agency FB" pitchFamily="34" charset="0"/>
              </a:rPr>
              <a:t> Decreased infiltration</a:t>
            </a:r>
          </a:p>
          <a:p>
            <a:pPr lvl="1"/>
            <a:r>
              <a:rPr lang="en-US" sz="3200" smtClean="0">
                <a:solidFill>
                  <a:schemeClr val="tx1"/>
                </a:solidFill>
                <a:latin typeface="Agency FB" pitchFamily="34" charset="0"/>
              </a:rPr>
              <a:t> Increased flooding</a:t>
            </a:r>
          </a:p>
          <a:p>
            <a:pPr lvl="1"/>
            <a:r>
              <a:rPr lang="en-US" sz="3200" smtClean="0">
                <a:solidFill>
                  <a:schemeClr val="tx1"/>
                </a:solidFill>
                <a:latin typeface="Agency FB" pitchFamily="34" charset="0"/>
              </a:rPr>
              <a:t> Increased Sedimentation</a:t>
            </a:r>
          </a:p>
          <a:p>
            <a:pPr lvl="1"/>
            <a:r>
              <a:rPr lang="en-US" sz="3200" smtClean="0">
                <a:solidFill>
                  <a:schemeClr val="tx1"/>
                </a:solidFill>
                <a:latin typeface="Agency FB" pitchFamily="34" charset="0"/>
              </a:rPr>
              <a:t> Increased Contamination</a:t>
            </a:r>
          </a:p>
        </p:txBody>
      </p:sp>
      <p:pic>
        <p:nvPicPr>
          <p:cNvPr id="25611" name="Picture 11" descr="http://www.stoptranspark.com/keep_perspec_2_files/image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429000"/>
            <a:ext cx="3937072" cy="2954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latin typeface="Agency FB" pitchFamily="34" charset="0"/>
              </a:rPr>
              <a:t>Roads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4191000" cy="5287963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Collapse</a:t>
            </a:r>
          </a:p>
          <a:p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Storm water runoff routed into karst features</a:t>
            </a:r>
          </a:p>
          <a:p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Spills Draining into karst features</a:t>
            </a:r>
          </a:p>
        </p:txBody>
      </p:sp>
      <p:pic>
        <p:nvPicPr>
          <p:cNvPr id="26628" name="Picture 4" descr="Sinkhole Sign 1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3636" t="9248" r="3636"/>
          <a:stretch>
            <a:fillRect/>
          </a:stretch>
        </p:blipFill>
        <p:spPr bwMode="auto">
          <a:xfrm>
            <a:off x="4495800" y="228600"/>
            <a:ext cx="4267200" cy="3095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630" name="Picture 6" descr="KarstRoadCollapse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57200" y="4114800"/>
            <a:ext cx="3644658" cy="2500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15" descr="Illegal Dumping-Elizandro well site-0824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962400"/>
            <a:ext cx="3800475" cy="22812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latin typeface="Agency FB" pitchFamily="34" charset="0"/>
              </a:rPr>
              <a:t>Dumping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8686800" cy="4906963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Groundwater contamination</a:t>
            </a:r>
          </a:p>
          <a:p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Harmful to cave life</a:t>
            </a:r>
          </a:p>
          <a:p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Hazardous to visitors</a:t>
            </a:r>
          </a:p>
          <a:p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smtClean="0">
              <a:latin typeface="Arial" charset="0"/>
            </a:endParaRPr>
          </a:p>
        </p:txBody>
      </p:sp>
      <p:pic>
        <p:nvPicPr>
          <p:cNvPr id="27652" name="Picture 4" descr="CaveDump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0"/>
            <a:ext cx="4800600" cy="3641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653" name="Picture 5" descr="DumpFromTheIn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654499" cy="464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Flicker ridge harv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533399"/>
            <a:ext cx="5029200" cy="59350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latin typeface="Agency FB" pitchFamily="34" charset="0"/>
              </a:rPr>
              <a:t>Logging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686800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gency FB" pitchFamily="34" charset="0"/>
              </a:rPr>
              <a:t>Increased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Agency FB" pitchFamily="34" charset="0"/>
              </a:rPr>
              <a:t>	Sedimentation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gency FB" pitchFamily="34" charset="0"/>
              </a:rPr>
              <a:t>Change in Water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Agency FB" pitchFamily="34" charset="0"/>
              </a:rPr>
              <a:t>	Chemistry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gency FB" pitchFamily="34" charset="0"/>
              </a:rPr>
              <a:t>Plugging Entrances</a:t>
            </a: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900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900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900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900" dirty="0" smtClean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0719" y="6608802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charset="0"/>
              </a:rPr>
              <a:t>USFS Photo by Jim </a:t>
            </a:r>
            <a:r>
              <a:rPr lang="en-US" sz="1000" dirty="0" err="1">
                <a:latin typeface="Arial" charset="0"/>
              </a:rPr>
              <a:t>Baichtal</a:t>
            </a:r>
            <a:endParaRPr lang="en-US" sz="1000" dirty="0">
              <a:latin typeface="Arial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MiningKarst"/>
          <p:cNvPicPr>
            <a:picLocks noChangeAspect="1" noChangeArrowheads="1"/>
          </p:cNvPicPr>
          <p:nvPr/>
        </p:nvPicPr>
        <p:blipFill>
          <a:blip r:embed="rId2" cstate="print"/>
          <a:srcRect l="38655" t="16588" b="12314"/>
          <a:stretch>
            <a:fillRect/>
          </a:stretch>
        </p:blipFill>
        <p:spPr bwMode="auto">
          <a:xfrm>
            <a:off x="3505200" y="228600"/>
            <a:ext cx="5029200" cy="33465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6868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Agency FB" pitchFamily="34" charset="0"/>
              </a:rPr>
              <a:t>Mining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0"/>
            <a:ext cx="8686800" cy="46021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Removes the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	cave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mtClean="0">
              <a:solidFill>
                <a:schemeClr val="tx1"/>
              </a:solidFill>
              <a:latin typeface="Agency FB" pitchFamily="34" charset="0"/>
            </a:endParaRP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New entrances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	may change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	air &amp; water flow,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	temperature,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tx1"/>
                </a:solidFill>
                <a:latin typeface="Agency FB" pitchFamily="34" charset="0"/>
              </a:rPr>
              <a:t>	and humidity</a:t>
            </a:r>
          </a:p>
          <a:p>
            <a:pPr>
              <a:lnSpc>
                <a:spcPct val="90000"/>
              </a:lnSpc>
            </a:pPr>
            <a:endParaRPr lang="en-US" smtClean="0">
              <a:latin typeface="Arial" charset="0"/>
            </a:endParaRPr>
          </a:p>
        </p:txBody>
      </p:sp>
      <p:pic>
        <p:nvPicPr>
          <p:cNvPr id="7" name="Picture 12" descr="Cat Pit Cave Frontend Loader - 12.jpg"/>
          <p:cNvPicPr>
            <a:picLocks noChangeAspect="1"/>
          </p:cNvPicPr>
          <p:nvPr/>
        </p:nvPicPr>
        <p:blipFill>
          <a:blip r:embed="rId3" cstate="print"/>
          <a:srcRect l="4045"/>
          <a:stretch>
            <a:fillRect/>
          </a:stretch>
        </p:blipFill>
        <p:spPr bwMode="auto">
          <a:xfrm>
            <a:off x="3048000" y="3962400"/>
            <a:ext cx="3810000" cy="2658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Agency FB" pitchFamily="34" charset="0"/>
              </a:rPr>
              <a:t>Oil &amp; Gas Drilling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35052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Increased Surface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	Disturbance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Drilling fluids in caves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Leaky casing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Leaky tanks, pits, &amp;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	pipes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Truck </a:t>
            </a: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spills    = 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Groundwater Contamination</a:t>
            </a:r>
            <a:endParaRPr lang="en-US" dirty="0" smtClean="0">
              <a:solidFill>
                <a:schemeClr val="tx1"/>
              </a:solidFill>
              <a:latin typeface="Agency FB" pitchFamily="34" charset="0"/>
            </a:endParaRPr>
          </a:p>
        </p:txBody>
      </p:sp>
      <p:pic>
        <p:nvPicPr>
          <p:cNvPr id="7" name="Picture 2" descr="pumpjack 1"/>
          <p:cNvPicPr>
            <a:picLocks noChangeAspect="1" noChangeArrowheads="1"/>
          </p:cNvPicPr>
          <p:nvPr/>
        </p:nvPicPr>
        <p:blipFill>
          <a:blip r:embed="rId2" cstate="print"/>
          <a:srcRect t="9000" b="29401"/>
          <a:stretch>
            <a:fillRect/>
          </a:stretch>
        </p:blipFill>
        <p:spPr bwMode="auto">
          <a:xfrm>
            <a:off x="3581400" y="4038600"/>
            <a:ext cx="5334000" cy="24652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6" descr="Mossburg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57200"/>
            <a:ext cx="5157788" cy="31054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latin typeface="Agency FB" pitchFamily="34" charset="0"/>
              </a:rPr>
              <a:t>Questions??</a:t>
            </a:r>
            <a:endParaRPr lang="en-US" b="1" dirty="0">
              <a:solidFill>
                <a:schemeClr val="tx1"/>
              </a:solidFill>
              <a:latin typeface="Agency FB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tx1"/>
                </a:solidFill>
                <a:latin typeface="Agency FB" pitchFamily="34" charset="0"/>
              </a:rPr>
              <a:t>	</a:t>
            </a:r>
          </a:p>
        </p:txBody>
      </p:sp>
      <p:pic>
        <p:nvPicPr>
          <p:cNvPr id="6" name="Picture 5" descr="IMGP5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371600"/>
            <a:ext cx="7467600" cy="49651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762000" y="5662136"/>
            <a:ext cx="4953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Berlin Sans FB" pitchFamily="34" charset="0"/>
              </a:rPr>
              <a:t>Text </a:t>
            </a: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by:  Jim </a:t>
            </a: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Goodbar</a:t>
            </a:r>
            <a:endParaRPr lang="en-US" sz="1400" dirty="0">
              <a:solidFill>
                <a:schemeClr val="bg1"/>
              </a:solidFill>
              <a:latin typeface="Berlin Sans FB" pitchFamily="34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Photos </a:t>
            </a:r>
            <a:r>
              <a:rPr lang="en-US" sz="1400" dirty="0">
                <a:solidFill>
                  <a:schemeClr val="bg1"/>
                </a:solidFill>
                <a:latin typeface="Berlin Sans FB" pitchFamily="34" charset="0"/>
              </a:rPr>
              <a:t>by: </a:t>
            </a: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Jim Goodbar, Jim </a:t>
            </a:r>
            <a:r>
              <a:rPr lang="en-US" sz="1400" dirty="0" err="1" smtClean="0">
                <a:solidFill>
                  <a:schemeClr val="bg1"/>
                </a:solidFill>
                <a:latin typeface="Berlin Sans FB" pitchFamily="34" charset="0"/>
              </a:rPr>
              <a:t>Baichtal</a:t>
            </a: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, Aaron Stockton, BLM</a:t>
            </a:r>
            <a:endParaRPr lang="en-US" sz="1400" dirty="0">
              <a:solidFill>
                <a:schemeClr val="bg1"/>
              </a:solidFill>
              <a:latin typeface="Berlin Sans FB" pitchFamily="34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Power </a:t>
            </a:r>
            <a:r>
              <a:rPr lang="en-US" sz="1400" dirty="0">
                <a:solidFill>
                  <a:schemeClr val="bg1"/>
                </a:solidFill>
                <a:latin typeface="Berlin Sans FB" pitchFamily="34" charset="0"/>
              </a:rPr>
              <a:t>Point </a:t>
            </a: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Modified </a:t>
            </a:r>
            <a:r>
              <a:rPr lang="en-US" sz="1400" dirty="0">
                <a:solidFill>
                  <a:schemeClr val="bg1"/>
                </a:solidFill>
                <a:latin typeface="Berlin Sans FB" pitchFamily="34" charset="0"/>
              </a:rPr>
              <a:t>from </a:t>
            </a: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J. </a:t>
            </a: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Goodbar </a:t>
            </a:r>
            <a:r>
              <a:rPr lang="en-US" sz="1400" dirty="0">
                <a:solidFill>
                  <a:schemeClr val="bg1"/>
                </a:solidFill>
                <a:latin typeface="Berlin Sans FB" pitchFamily="34" charset="0"/>
              </a:rPr>
              <a:t>2007 </a:t>
            </a:r>
            <a:r>
              <a:rPr lang="en-US" sz="1400" dirty="0" smtClean="0">
                <a:solidFill>
                  <a:schemeClr val="bg1"/>
                </a:solidFill>
                <a:latin typeface="Berlin Sans FB" pitchFamily="34" charset="0"/>
              </a:rPr>
              <a:t>Presentation</a:t>
            </a:r>
            <a:endParaRPr lang="en-US" sz="1400" dirty="0">
              <a:solidFill>
                <a:schemeClr val="bg1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4190E001B464589B53A5A3C450461" ma:contentTypeVersion="0" ma:contentTypeDescription="Create a new document." ma:contentTypeScope="" ma:versionID="8499d8de0d198b8af01e827d3bf43b3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A62AD8-5C58-48DA-9866-9CC2557E2946}"/>
</file>

<file path=customXml/itemProps2.xml><?xml version="1.0" encoding="utf-8"?>
<ds:datastoreItem xmlns:ds="http://schemas.openxmlformats.org/officeDocument/2006/customXml" ds:itemID="{A3500388-662C-4F1C-9F43-39C6C420C4A8}"/>
</file>

<file path=customXml/itemProps3.xml><?xml version="1.0" encoding="utf-8"?>
<ds:datastoreItem xmlns:ds="http://schemas.openxmlformats.org/officeDocument/2006/customXml" ds:itemID="{5F2CC662-4D09-42FE-99A5-9B8E3C07CA9A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537</TotalTime>
  <Words>132</Words>
  <Application>Microsoft Office PowerPoint</Application>
  <PresentationFormat>On-screen Show (4:3)</PresentationFormat>
  <Paragraphs>74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Trek</vt:lpstr>
      <vt:lpstr>External Threats to Cave Systems</vt:lpstr>
      <vt:lpstr>Stupidity</vt:lpstr>
      <vt:lpstr>Development</vt:lpstr>
      <vt:lpstr>Roads</vt:lpstr>
      <vt:lpstr>Dumping</vt:lpstr>
      <vt:lpstr>Logging</vt:lpstr>
      <vt:lpstr>Mining</vt:lpstr>
      <vt:lpstr>Oil &amp; Gas Drilling</vt:lpstr>
      <vt:lpstr>Questions??</vt:lpstr>
    </vt:vector>
  </TitlesOfParts>
  <Company>Bureau of Land Management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External Threats</dc:title>
  <dc:creator>jgoodbar</dc:creator>
  <cp:lastModifiedBy>Goodbar, James R</cp:lastModifiedBy>
  <cp:revision>38</cp:revision>
  <dcterms:created xsi:type="dcterms:W3CDTF">2006-01-26T22:12:10Z</dcterms:created>
  <dcterms:modified xsi:type="dcterms:W3CDTF">2014-04-16T20:47:37Z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0x0101006924190E001B464589B53A5A3C450461</vt:lpwstr>
  </property>
</Properties>
</file>