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24"/>
  </p:notesMasterIdLst>
  <p:handoutMasterIdLst>
    <p:handoutMasterId r:id="rId25"/>
  </p:handoutMasterIdLst>
  <p:sldIdLst>
    <p:sldId id="256" r:id="rId5"/>
    <p:sldId id="265" r:id="rId6"/>
    <p:sldId id="266" r:id="rId7"/>
    <p:sldId id="267" r:id="rId8"/>
    <p:sldId id="268" r:id="rId9"/>
    <p:sldId id="269" r:id="rId10"/>
    <p:sldId id="274" r:id="rId11"/>
    <p:sldId id="270" r:id="rId12"/>
    <p:sldId id="271" r:id="rId13"/>
    <p:sldId id="273" r:id="rId14"/>
    <p:sldId id="272" r:id="rId15"/>
    <p:sldId id="276" r:id="rId16"/>
    <p:sldId id="277" r:id="rId17"/>
    <p:sldId id="279" r:id="rId18"/>
    <p:sldId id="278" r:id="rId19"/>
    <p:sldId id="280" r:id="rId20"/>
    <p:sldId id="281" r:id="rId21"/>
    <p:sldId id="282" r:id="rId22"/>
    <p:sldId id="275"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64" autoAdjust="0"/>
  </p:normalViewPr>
  <p:slideViewPr>
    <p:cSldViewPr>
      <p:cViewPr varScale="1">
        <p:scale>
          <a:sx n="103" d="100"/>
          <a:sy n="103" d="100"/>
        </p:scale>
        <p:origin x="-21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5363" name="Rectangle 3075"/>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5364" name="Rectangle 3076"/>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5365" name="Rectangle 3077"/>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D51530E1-730D-4AE2-B598-0CAA2A2480EB}" type="slidenum">
              <a:rPr lang="en-US"/>
              <a:pPr/>
              <a:t>‹#›</a:t>
            </a:fld>
            <a:endParaRPr lang="en-US"/>
          </a:p>
        </p:txBody>
      </p:sp>
    </p:spTree>
    <p:extLst>
      <p:ext uri="{BB962C8B-B14F-4D97-AF65-F5344CB8AC3E}">
        <p14:creationId xmlns:p14="http://schemas.microsoft.com/office/powerpoint/2010/main" val="223821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7411"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741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7415"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C9322156-A57F-4DA1-A39E-6BD274F0FCDC}" type="slidenum">
              <a:rPr lang="en-US"/>
              <a:pPr/>
              <a:t>‹#›</a:t>
            </a:fld>
            <a:endParaRPr lang="en-US"/>
          </a:p>
        </p:txBody>
      </p:sp>
    </p:spTree>
    <p:extLst>
      <p:ext uri="{BB962C8B-B14F-4D97-AF65-F5344CB8AC3E}">
        <p14:creationId xmlns:p14="http://schemas.microsoft.com/office/powerpoint/2010/main" val="42536128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1"/>
            <a:fld id="{2C0DF8E1-0842-47FC-B0B9-D79994257322}" type="slidenum">
              <a:rPr lang="en-US" smtClean="0"/>
              <a:pPr lvl="1"/>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1"/>
            <a:fld id="{B443A0AD-6F93-44B9-BB8A-6A5CE795A804}" type="slidenum">
              <a:rPr lang="en-US" smtClean="0"/>
              <a:pPr lvl="1"/>
              <a:t>‹#›</a:t>
            </a:fld>
            <a:endParaRPr lang="en-US">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pPr lvl="1"/>
            <a:fld id="{AF9C9342-5B11-41EB-8F51-848B4A5C86AC}" type="slidenum">
              <a:rPr lang="en-US" smtClean="0"/>
              <a:pPr lvl="1"/>
              <a:t>‹#›</a:t>
            </a:fld>
            <a:endParaRPr lang="en-US">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1"/>
            <a:fld id="{4B68C84C-238B-4529-9F11-FDC090C011E7}" type="slidenum">
              <a:rPr lang="en-US" smtClean="0"/>
              <a:pPr lvl="1"/>
              <a:t>‹#›</a:t>
            </a:fld>
            <a:endParaRPr lang="en-US">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1"/>
            <a:fld id="{671782AF-2747-4E27-A0A3-2E26F5A4640C}" type="slidenum">
              <a:rPr lang="en-US" smtClean="0"/>
              <a:pPr lvl="1"/>
              <a:t>‹#›</a:t>
            </a:fld>
            <a:endParaRPr lang="en-US">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1"/>
            <a:fld id="{6F1C811B-9B21-4FAE-874F-D5BB355A2D13}" type="slidenum">
              <a:rPr lang="en-US" smtClean="0"/>
              <a:pPr lvl="1"/>
              <a:t>‹#›</a:t>
            </a:fld>
            <a:endParaRPr lang="en-US">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1"/>
            <a:fld id="{4197EB6B-3AAC-4CBA-86BE-D95C12D31B24}" type="slidenum">
              <a:rPr lang="en-US" smtClean="0"/>
              <a:pPr lvl="1"/>
              <a:t>‹#›</a:t>
            </a:fld>
            <a:endParaRPr lang="en-US">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1"/>
            <a:fld id="{A475958B-9E88-4DF3-858C-351C17C0D66B}" type="slidenum">
              <a:rPr lang="en-US" smtClean="0"/>
              <a:pPr lvl="1"/>
              <a:t>‹#›</a:t>
            </a:fld>
            <a:endParaRPr lang="en-US">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1"/>
            <a:fld id="{9245D0B1-03F6-4ABD-99D5-B249E7AD1245}" type="slidenum">
              <a:rPr lang="en-US" smtClean="0"/>
              <a:pPr lvl="1"/>
              <a:t>‹#›</a:t>
            </a:fld>
            <a:endParaRPr lang="en-US">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1"/>
            <a:fld id="{69B40CF3-51D0-4A8A-AE9C-5A47E6E1FFCE}" type="slidenum">
              <a:rPr lang="en-US" smtClean="0"/>
              <a:pPr lvl="1"/>
              <a:t>‹#›</a:t>
            </a:fld>
            <a:endParaRPr lang="en-US">
              <a:latin typeface="+mn-lt"/>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lvl="1"/>
            <a:fld id="{BAE6784F-5C1B-42ED-9C66-287A44FDB5FF}" type="slidenum">
              <a:rPr lang="en-US" smtClean="0"/>
              <a:pPr lvl="1"/>
              <a:t>‹#›</a:t>
            </a:fld>
            <a:endParaRPr lang="en-US">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lvl="1"/>
            <a:fld id="{0DCEAE6D-722C-4F01-B971-9E4C3CDD3DE2}" type="slidenum">
              <a:rPr lang="en-US" smtClean="0"/>
              <a:pPr lvl="1"/>
              <a:t>‹#›</a:t>
            </a:fld>
            <a:endParaRPr lang="en-US"/>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4175956" y="944724"/>
            <a:ext cx="4536504" cy="3348372"/>
          </a:xfrm>
        </p:spPr>
        <p:txBody>
          <a:bodyPr/>
          <a:lstStyle/>
          <a:p>
            <a:pPr algn="ctr"/>
            <a:r>
              <a:rPr lang="en-US" sz="4800" dirty="0">
                <a:latin typeface="Berlin Sans FB" pitchFamily="34" charset="0"/>
              </a:rPr>
              <a:t>Cave Permits &amp; Permitting Systems</a:t>
            </a:r>
          </a:p>
        </p:txBody>
      </p:sp>
      <p:sp>
        <p:nvSpPr>
          <p:cNvPr id="4101" name="Rectangle 5"/>
          <p:cNvSpPr>
            <a:spLocks noGrp="1" noChangeArrowheads="1"/>
          </p:cNvSpPr>
          <p:nvPr>
            <p:ph type="subTitle" idx="1"/>
          </p:nvPr>
        </p:nvSpPr>
        <p:spPr>
          <a:xfrm>
            <a:off x="6808788" y="6138863"/>
            <a:ext cx="2335212" cy="719137"/>
          </a:xfrm>
        </p:spPr>
        <p:txBody>
          <a:bodyPr>
            <a:normAutofit/>
          </a:bodyPr>
          <a:lstStyle/>
          <a:p>
            <a:pPr algn="r">
              <a:lnSpc>
                <a:spcPct val="50000"/>
              </a:lnSpc>
            </a:pPr>
            <a:r>
              <a:rPr lang="en-US" sz="1200" dirty="0" smtClean="0"/>
              <a:t>Aaron Stockton 2011</a:t>
            </a:r>
            <a:endParaRPr lang="en-US" sz="1200" dirty="0"/>
          </a:p>
        </p:txBody>
      </p:sp>
      <p:pic>
        <p:nvPicPr>
          <p:cNvPr id="4102" name="Picture 6" descr="ManholeGate"/>
          <p:cNvPicPr>
            <a:picLocks noChangeAspect="1" noChangeArrowheads="1"/>
          </p:cNvPicPr>
          <p:nvPr/>
        </p:nvPicPr>
        <p:blipFill>
          <a:blip r:embed="rId2" cstate="print">
            <a:lum bright="12000" contrast="36000"/>
          </a:blip>
          <a:srcRect/>
          <a:stretch>
            <a:fillRect/>
          </a:stretch>
        </p:blipFill>
        <p:spPr bwMode="auto">
          <a:xfrm>
            <a:off x="467544" y="728700"/>
            <a:ext cx="3540125" cy="5149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cavepermitsign"/>
          <p:cNvPicPr>
            <a:picLocks noGrp="1" noChangeAspect="1" noChangeArrowheads="1"/>
          </p:cNvPicPr>
          <p:nvPr/>
        </p:nvPicPr>
        <p:blipFill>
          <a:blip r:embed="rId3" cstate="print"/>
          <a:srcRect/>
          <a:stretch>
            <a:fillRect/>
          </a:stretch>
        </p:blipFill>
        <p:spPr bwMode="auto">
          <a:xfrm>
            <a:off x="5148064" y="3465004"/>
            <a:ext cx="2710643" cy="2753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ut/>
  </p:transition>
  <p:timing>
    <p:tnLst>
      <p:par>
        <p:cTn id="1" dur="indefinite" restart="never" nodeType="tmRoot">
          <p:childTnLst>
            <p:seq concurrent="1" nextAc="seek">
              <p:cTn id="2" dur="indefinite">
                <p:childTnLst>
                  <p:par>
                    <p:cTn id="3" fill="hold">
                      <p:stCondLst>
                        <p:cond evt="onBegin" delay="0">
                          <p:tn val="2"/>
                        </p:cond>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stCondLst>
                                            <p:cond delay="0"/>
                                          </p:stCondLst>
                                        </p:cTn>
                                        <p:tgtEl>
                                          <p:spTgt spid="4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10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101">
                                            <p:txEl>
                                              <p:pRg st="0" end="0"/>
                                            </p:txEl>
                                          </p:spTgt>
                                        </p:tgtEl>
                                        <p:attrNameLst>
                                          <p:attrName>style.visibility</p:attrName>
                                        </p:attrNameLst>
                                      </p:cBhvr>
                                      <p:to>
                                        <p:strVal val="visible"/>
                                      </p:to>
                                    </p:set>
                                    <p:animEffect transition="in" filter="dissolve">
                                      <p:cBhvr>
                                        <p:cTn id="13" dur="500">
                                          <p:stCondLst>
                                            <p:cond delay="0"/>
                                          </p:stCondLst>
                                        </p:cTn>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allAtOnce"/>
      <p:bldP spid="4101"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algn="ctr"/>
            <a:r>
              <a:rPr lang="en-US" dirty="0">
                <a:latin typeface="Berlin Sans FB" pitchFamily="34" charset="0"/>
              </a:rPr>
              <a:t>Special Risks </a:t>
            </a:r>
            <a:r>
              <a:rPr lang="en-US" dirty="0" smtClean="0">
                <a:latin typeface="Berlin Sans FB" pitchFamily="34" charset="0"/>
              </a:rPr>
              <a:t>&amp; Stipulations</a:t>
            </a:r>
            <a:r>
              <a:rPr lang="en-US" sz="2000" dirty="0">
                <a:latin typeface="Berlin Sans FB" pitchFamily="34" charset="0"/>
              </a:rPr>
              <a:t/>
            </a:r>
            <a:br>
              <a:rPr lang="en-US" sz="2000" dirty="0">
                <a:latin typeface="Berlin Sans FB" pitchFamily="34" charset="0"/>
              </a:rPr>
            </a:br>
            <a:r>
              <a:rPr lang="en-US" sz="2000" dirty="0">
                <a:latin typeface="Berlin Sans FB" pitchFamily="34" charset="0"/>
              </a:rPr>
              <a:t>(Example in </a:t>
            </a:r>
            <a:r>
              <a:rPr lang="en-US" sz="2000" dirty="0" smtClean="0">
                <a:latin typeface="Berlin Sans FB" pitchFamily="34" charset="0"/>
              </a:rPr>
              <a:t>Notebook)</a:t>
            </a:r>
            <a:endParaRPr lang="en-US" sz="2000" dirty="0">
              <a:latin typeface="Berlin Sans FB" pitchFamily="34" charset="0"/>
            </a:endParaRPr>
          </a:p>
        </p:txBody>
      </p:sp>
      <p:sp>
        <p:nvSpPr>
          <p:cNvPr id="29699" name="Rectangle 3"/>
          <p:cNvSpPr>
            <a:spLocks noGrp="1" noChangeArrowheads="1"/>
          </p:cNvSpPr>
          <p:nvPr>
            <p:ph idx="1"/>
          </p:nvPr>
        </p:nvSpPr>
        <p:spPr>
          <a:xfrm>
            <a:off x="457200" y="2007747"/>
            <a:ext cx="8229600" cy="4625609"/>
          </a:xfrm>
        </p:spPr>
        <p:txBody>
          <a:bodyPr/>
          <a:lstStyle/>
          <a:p>
            <a:pPr>
              <a:lnSpc>
                <a:spcPct val="80000"/>
              </a:lnSpc>
            </a:pPr>
            <a:r>
              <a:rPr lang="en-US" sz="3600" dirty="0">
                <a:latin typeface="Berlin Sans FB" pitchFamily="34" charset="0"/>
              </a:rPr>
              <a:t>BLM Solicitor Recommends</a:t>
            </a:r>
          </a:p>
          <a:p>
            <a:pPr>
              <a:lnSpc>
                <a:spcPct val="80000"/>
              </a:lnSpc>
              <a:buFont typeface="Wingdings" pitchFamily="2" charset="2"/>
              <a:buNone/>
            </a:pPr>
            <a:endParaRPr lang="en-US" sz="3600" dirty="0">
              <a:latin typeface="Berlin Sans FB" pitchFamily="34" charset="0"/>
            </a:endParaRPr>
          </a:p>
          <a:p>
            <a:pPr>
              <a:lnSpc>
                <a:spcPct val="80000"/>
              </a:lnSpc>
            </a:pPr>
            <a:r>
              <a:rPr lang="en-US" sz="3600" dirty="0">
                <a:latin typeface="Berlin Sans FB" pitchFamily="34" charset="0"/>
              </a:rPr>
              <a:t>Lowers Liability</a:t>
            </a:r>
          </a:p>
          <a:p>
            <a:pPr>
              <a:lnSpc>
                <a:spcPct val="80000"/>
              </a:lnSpc>
              <a:buFont typeface="Wingdings" pitchFamily="2" charset="2"/>
              <a:buNone/>
            </a:pPr>
            <a:endParaRPr lang="en-US" sz="3600" dirty="0">
              <a:latin typeface="Berlin Sans FB" pitchFamily="34" charset="0"/>
            </a:endParaRPr>
          </a:p>
          <a:p>
            <a:pPr>
              <a:lnSpc>
                <a:spcPct val="80000"/>
              </a:lnSpc>
            </a:pPr>
            <a:r>
              <a:rPr lang="en-US" sz="3600" dirty="0">
                <a:latin typeface="Berlin Sans FB" pitchFamily="34" charset="0"/>
              </a:rPr>
              <a:t>Informs Visitor of Specific Rules</a:t>
            </a:r>
          </a:p>
          <a:p>
            <a:pPr>
              <a:lnSpc>
                <a:spcPct val="80000"/>
              </a:lnSpc>
              <a:buFont typeface="Wingdings" pitchFamily="2" charset="2"/>
              <a:buNone/>
            </a:pPr>
            <a:r>
              <a:rPr lang="en-US" sz="3600" dirty="0">
                <a:latin typeface="Berlin Sans FB" pitchFamily="34" charset="0"/>
              </a:rPr>
              <a:t> </a:t>
            </a:r>
          </a:p>
          <a:p>
            <a:pPr>
              <a:lnSpc>
                <a:spcPct val="80000"/>
              </a:lnSpc>
            </a:pPr>
            <a:r>
              <a:rPr lang="en-US" sz="3600" dirty="0">
                <a:latin typeface="Berlin Sans FB" pitchFamily="34" charset="0"/>
              </a:rPr>
              <a:t>Informs Visitor of Specific </a:t>
            </a:r>
            <a:r>
              <a:rPr lang="en-US" sz="3600" dirty="0" smtClean="0">
                <a:latin typeface="Berlin Sans FB" pitchFamily="34" charset="0"/>
              </a:rPr>
              <a:t>Risks</a:t>
            </a:r>
          </a:p>
          <a:p>
            <a:pPr>
              <a:lnSpc>
                <a:spcPct val="80000"/>
              </a:lnSpc>
            </a:pPr>
            <a:endParaRPr lang="en-US" sz="3600" dirty="0">
              <a:latin typeface="Berlin Sans FB" pitchFamily="34" charset="0"/>
            </a:endParaRPr>
          </a:p>
          <a:p>
            <a:pPr>
              <a:lnSpc>
                <a:spcPct val="80000"/>
              </a:lnSpc>
            </a:pPr>
            <a:r>
              <a:rPr lang="en-US" sz="3600" dirty="0" smtClean="0">
                <a:latin typeface="Berlin Sans FB" pitchFamily="34" charset="0"/>
              </a:rPr>
              <a:t>Puts Combination on </a:t>
            </a:r>
            <a:r>
              <a:rPr lang="en-US" sz="3600" dirty="0">
                <a:latin typeface="Berlin Sans FB" pitchFamily="34" charset="0"/>
              </a:rPr>
              <a:t>R</a:t>
            </a:r>
            <a:r>
              <a:rPr lang="en-US" sz="3600" dirty="0" smtClean="0">
                <a:latin typeface="Berlin Sans FB" pitchFamily="34" charset="0"/>
              </a:rPr>
              <a:t>isks Sheets</a:t>
            </a:r>
            <a:endParaRPr lang="en-US" sz="3600" dirty="0">
              <a:latin typeface="Berlin Sans FB"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0" y="0"/>
            <a:ext cx="9144000" cy="6958013"/>
          </a:xfrm>
          <a:prstGeom prst="rect">
            <a:avLst/>
          </a:prstGeom>
          <a:noFill/>
          <a:ln w="12700">
            <a:noFill/>
            <a:miter lim="800000"/>
            <a:headEnd type="none" w="sm" len="sm"/>
            <a:tailEnd type="none" w="sm" len="sm"/>
          </a:ln>
          <a:effectLst/>
        </p:spPr>
        <p:txBody>
          <a:bodyPr>
            <a:spAutoFit/>
          </a:bodyPr>
          <a:lstStyle/>
          <a:p>
            <a:pPr algn="ctr"/>
            <a:r>
              <a:rPr lang="en-US" sz="1800"/>
              <a:t> </a:t>
            </a:r>
            <a:r>
              <a:rPr lang="en-US" sz="1800" b="1"/>
              <a:t>RISKS AND SPECIAL STIPULATION                                             </a:t>
            </a:r>
          </a:p>
          <a:p>
            <a:pPr algn="ctr"/>
            <a:r>
              <a:rPr lang="en-US" sz="1800" b="1"/>
              <a:t>    ENDLESS CAVE</a:t>
            </a:r>
            <a:endParaRPr lang="en-US" sz="1800"/>
          </a:p>
          <a:p>
            <a:pPr algn="ctr"/>
            <a:r>
              <a:rPr lang="en-US" sz="1800"/>
              <a:t>     (Gate Lock_________)</a:t>
            </a:r>
            <a:endParaRPr lang="en-US" sz="1800" b="1" u="sng"/>
          </a:p>
          <a:p>
            <a:r>
              <a:rPr lang="en-US" sz="1800" b="1" u="sng"/>
              <a:t>GENERAL RISKS</a:t>
            </a:r>
            <a:r>
              <a:rPr lang="en-US" sz="1800" b="1"/>
              <a:t>;</a:t>
            </a:r>
            <a:endParaRPr lang="en-US" sz="1800"/>
          </a:p>
          <a:p>
            <a:r>
              <a:rPr lang="en-US" sz="1800"/>
              <a:t>    All undeveloped caves, by their very nature, contain some risks.  Make your trip a safe and enjoyable one by being prepared and careful.  General safety hints for exploring undeveloped caves are listed on the reverse side of this page.</a:t>
            </a:r>
          </a:p>
          <a:p>
            <a:r>
              <a:rPr lang="en-US" sz="1800"/>
              <a:t>Just about all caves contain some risks which are common to the underground environment, such as loose rocks, low ceilings, low tight passages, slippery surfaces, and unstable and uneven floors.  Be prepared by wearing the proper cloths and carrying the proper equipment, following safety hints, staying within your groups capabilities, and using common sense.</a:t>
            </a:r>
          </a:p>
          <a:p>
            <a:r>
              <a:rPr lang="en-US" sz="1800"/>
              <a:t>Specific risks described below are those which are known by BLM, but additional risks due to natural causes could have occurred since the last time the cave was inspected.</a:t>
            </a:r>
            <a:endParaRPr lang="en-US" sz="1800" b="1" u="sng"/>
          </a:p>
          <a:p>
            <a:r>
              <a:rPr lang="en-US" sz="1800" b="1" u="sng"/>
              <a:t>SPECIFIC RISKS</a:t>
            </a:r>
            <a:r>
              <a:rPr lang="en-US" sz="1800" b="1"/>
              <a:t>:</a:t>
            </a:r>
            <a:endParaRPr lang="en-US" sz="1800"/>
          </a:p>
          <a:p>
            <a:r>
              <a:rPr lang="en-US" sz="1800"/>
              <a:t>   1.   Maze cave; passages are especially confusing in the upper maze area.</a:t>
            </a:r>
          </a:p>
          <a:p>
            <a:r>
              <a:rPr lang="en-US" sz="1800"/>
              <a:t>   2.   The main trunk (entrance) passage has several ledges which must be traversed.  Caution is advised as these ledges are several feet above the floor.</a:t>
            </a:r>
          </a:p>
          <a:p>
            <a:r>
              <a:rPr lang="en-US" sz="1800" b="1" u="sng"/>
              <a:t>SPECIAL STIPULATIONS</a:t>
            </a:r>
            <a:r>
              <a:rPr lang="en-US" sz="1800" b="1"/>
              <a:t>:</a:t>
            </a:r>
            <a:endParaRPr lang="en-US" sz="1800"/>
          </a:p>
          <a:p>
            <a:r>
              <a:rPr lang="en-US" sz="1800"/>
              <a:t>   1.    No renewable or nonrenewable resources--either plant, animal or mineral--shall be collected from this cave for personal use, sale, barter, or consumption unless specifically authorized in writing.</a:t>
            </a:r>
          </a:p>
          <a:p>
            <a:r>
              <a:rPr lang="en-US" sz="1800"/>
              <a:t>   2.   Avoid contact with bats; </a:t>
            </a:r>
            <a:r>
              <a:rPr lang="en-US" sz="1800" b="1"/>
              <a:t>DO NOT ANNOY OR DISTURB BATS AT ANY TIME.</a:t>
            </a:r>
            <a:endParaRPr lang="en-US" sz="1800"/>
          </a:p>
          <a:p>
            <a:r>
              <a:rPr lang="en-US" sz="1800"/>
              <a:t>   3.   Maximum group size in this cave is limited to 6 people; special arrangements may be made for larger parties.</a:t>
            </a:r>
          </a:p>
          <a:p>
            <a:r>
              <a:rPr lang="en-US" sz="1800" b="1"/>
              <a:t>DO NOT STRAY OFF TRAILS</a:t>
            </a:r>
            <a:r>
              <a:rPr lang="en-US" sz="180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sz="4000"/>
              <a:t>Automated Data Base Permitting</a:t>
            </a:r>
          </a:p>
        </p:txBody>
      </p:sp>
      <p:sp>
        <p:nvSpPr>
          <p:cNvPr id="33795" name="Rectangle 3"/>
          <p:cNvSpPr>
            <a:spLocks noGrp="1" noChangeArrowheads="1"/>
          </p:cNvSpPr>
          <p:nvPr>
            <p:ph idx="1"/>
          </p:nvPr>
        </p:nvSpPr>
        <p:spPr/>
        <p:txBody>
          <a:bodyPr/>
          <a:lstStyle/>
          <a:p>
            <a:r>
              <a:rPr lang="en-US" dirty="0"/>
              <a:t>Assigns Permit Numbers</a:t>
            </a:r>
          </a:p>
          <a:p>
            <a:pPr>
              <a:buFont typeface="Wingdings" pitchFamily="2" charset="2"/>
              <a:buNone/>
            </a:pPr>
            <a:endParaRPr lang="en-US" dirty="0"/>
          </a:p>
          <a:p>
            <a:r>
              <a:rPr lang="en-US" dirty="0"/>
              <a:t>Generates Reports</a:t>
            </a:r>
          </a:p>
          <a:p>
            <a:pPr>
              <a:buFont typeface="Wingdings" pitchFamily="2" charset="2"/>
              <a:buNone/>
            </a:pPr>
            <a:endParaRPr lang="en-US" dirty="0"/>
          </a:p>
          <a:p>
            <a:r>
              <a:rPr lang="en-US" dirty="0"/>
              <a:t>Attaches Risks and Stipulation</a:t>
            </a:r>
          </a:p>
          <a:p>
            <a:pPr>
              <a:buFont typeface="Wingdings" pitchFamily="2" charset="2"/>
              <a:buNone/>
            </a:pPr>
            <a:endParaRPr lang="en-US" dirty="0"/>
          </a:p>
          <a:p>
            <a:r>
              <a:rPr lang="en-US" dirty="0"/>
              <a:t>Attaches Combinations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cstate="print"/>
          <a:srcRect/>
          <a:stretch>
            <a:fillRect/>
          </a:stretch>
        </p:blipFill>
        <p:spPr bwMode="auto">
          <a:xfrm>
            <a:off x="503548" y="188640"/>
            <a:ext cx="8100900" cy="6480720"/>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6" name="Picture 2"/>
          <p:cNvPicPr>
            <a:picLocks noGrp="1" noChangeAspect="1" noChangeArrowheads="1"/>
          </p:cNvPicPr>
          <p:nvPr>
            <p:ph idx="1"/>
          </p:nvPr>
        </p:nvPicPr>
        <p:blipFill>
          <a:blip r:embed="rId2" cstate="print"/>
          <a:srcRect/>
          <a:stretch>
            <a:fillRect/>
          </a:stretch>
        </p:blipFill>
        <p:spPr bwMode="auto">
          <a:xfrm>
            <a:off x="467544" y="188640"/>
            <a:ext cx="8195335" cy="6556268"/>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p:cNvPicPr>
            <a:picLocks noGrp="1" noChangeAspect="1" noChangeArrowheads="1"/>
          </p:cNvPicPr>
          <p:nvPr>
            <p:ph idx="1"/>
          </p:nvPr>
        </p:nvPicPr>
        <p:blipFill>
          <a:blip r:embed="rId2" cstate="print"/>
          <a:srcRect/>
          <a:stretch>
            <a:fillRect/>
          </a:stretch>
        </p:blipFill>
        <p:spPr bwMode="auto">
          <a:xfrm>
            <a:off x="467544" y="224644"/>
            <a:ext cx="7945220" cy="6356176"/>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erlin Sans FB" pitchFamily="34" charset="0"/>
              </a:rPr>
              <a:t>Lock Choices and Delivery Systems</a:t>
            </a:r>
            <a:endParaRPr lang="en-US" dirty="0">
              <a:latin typeface="Berlin Sans FB" pitchFamily="34" charset="0"/>
            </a:endParaRPr>
          </a:p>
        </p:txBody>
      </p:sp>
      <p:sp>
        <p:nvSpPr>
          <p:cNvPr id="3" name="Content Placeholder 2"/>
          <p:cNvSpPr>
            <a:spLocks noGrp="1"/>
          </p:cNvSpPr>
          <p:nvPr>
            <p:ph idx="1"/>
          </p:nvPr>
        </p:nvSpPr>
        <p:spPr/>
        <p:txBody>
          <a:bodyPr/>
          <a:lstStyle/>
          <a:p>
            <a:r>
              <a:rPr lang="en-US" dirty="0" smtClean="0">
                <a:latin typeface="Berlin Sans FB" pitchFamily="34" charset="0"/>
              </a:rPr>
              <a:t>Combination Locks – combinations can be delivered electronically, must be changed regularly to prevent unauthorized entry, weaker locks</a:t>
            </a:r>
          </a:p>
          <a:p>
            <a:r>
              <a:rPr lang="en-US" dirty="0" smtClean="0">
                <a:latin typeface="Berlin Sans FB" pitchFamily="34" charset="0"/>
              </a:rPr>
              <a:t>Keyed Locks – Stronger, expensive to buy and replace keys, cuts out combination sharing, must be snail mailed or picked up in person, could require deposit</a:t>
            </a:r>
            <a:endParaRPr lang="en-US" dirty="0">
              <a:latin typeface="Berlin Sans FB"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erlin Sans FB" pitchFamily="34" charset="0"/>
              </a:rPr>
              <a:t>Lock Choices and Delivery Systems</a:t>
            </a:r>
            <a:endParaRPr lang="en-US" dirty="0">
              <a:latin typeface="Berlin Sans FB"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Berlin Sans FB" pitchFamily="34" charset="0"/>
              </a:rPr>
              <a:t>Applications</a:t>
            </a:r>
          </a:p>
          <a:p>
            <a:pPr lvl="1"/>
            <a:r>
              <a:rPr lang="en-US" dirty="0" smtClean="0">
                <a:latin typeface="Berlin Sans FB" pitchFamily="34" charset="0"/>
              </a:rPr>
              <a:t> Requires that an interested party submit a written application for a permit. </a:t>
            </a:r>
          </a:p>
          <a:p>
            <a:pPr lvl="1"/>
            <a:r>
              <a:rPr lang="en-US" dirty="0" smtClean="0">
                <a:latin typeface="Berlin Sans FB" pitchFamily="34" charset="0"/>
              </a:rPr>
              <a:t>Gives the agency a heads up. More paperwork.</a:t>
            </a:r>
          </a:p>
          <a:p>
            <a:r>
              <a:rPr lang="en-US" dirty="0" smtClean="0">
                <a:latin typeface="Berlin Sans FB" pitchFamily="34" charset="0"/>
              </a:rPr>
              <a:t>Permits can be:</a:t>
            </a:r>
          </a:p>
          <a:p>
            <a:pPr lvl="1"/>
            <a:r>
              <a:rPr lang="en-US" dirty="0" smtClean="0">
                <a:latin typeface="Berlin Sans FB" pitchFamily="34" charset="0"/>
              </a:rPr>
              <a:t> mailed </a:t>
            </a:r>
          </a:p>
          <a:p>
            <a:pPr lvl="1"/>
            <a:r>
              <a:rPr lang="en-US" dirty="0" smtClean="0">
                <a:latin typeface="Berlin Sans FB" pitchFamily="34" charset="0"/>
              </a:rPr>
              <a:t>Emailed</a:t>
            </a:r>
          </a:p>
          <a:p>
            <a:pPr lvl="1"/>
            <a:r>
              <a:rPr lang="en-US" dirty="0" smtClean="0">
                <a:latin typeface="Berlin Sans FB" pitchFamily="34" charset="0"/>
              </a:rPr>
              <a:t>picked up in person </a:t>
            </a:r>
          </a:p>
          <a:p>
            <a:pPr lvl="1"/>
            <a:r>
              <a:rPr lang="en-US" dirty="0" smtClean="0">
                <a:latin typeface="Berlin Sans FB" pitchFamily="34" charset="0"/>
              </a:rPr>
              <a:t>left in a drop box in the field. </a:t>
            </a:r>
          </a:p>
          <a:p>
            <a:r>
              <a:rPr lang="en-US" dirty="0" smtClean="0">
                <a:latin typeface="Berlin Sans FB" pitchFamily="34" charset="0"/>
              </a:rPr>
              <a:t>Who writes permits? </a:t>
            </a:r>
          </a:p>
          <a:p>
            <a:pPr lvl="1"/>
            <a:r>
              <a:rPr lang="en-US" dirty="0" smtClean="0">
                <a:latin typeface="Berlin Sans FB" pitchFamily="34" charset="0"/>
              </a:rPr>
              <a:t>Specialists knowledgeable of the resource and rules. </a:t>
            </a:r>
          </a:p>
          <a:p>
            <a:pPr lvl="1"/>
            <a:r>
              <a:rPr lang="en-US" dirty="0" smtClean="0">
                <a:latin typeface="Berlin Sans FB" pitchFamily="34" charset="0"/>
              </a:rPr>
              <a:t>Admin staff trained to issue them. </a:t>
            </a:r>
          </a:p>
          <a:p>
            <a:pPr lvl="1"/>
            <a:r>
              <a:rPr lang="en-US" dirty="0" smtClean="0">
                <a:latin typeface="Berlin Sans FB" pitchFamily="34" charset="0"/>
              </a:rPr>
              <a:t>Make sure that rules are clear!</a:t>
            </a:r>
            <a:endParaRPr lang="en-US" dirty="0">
              <a:latin typeface="Berlin Sans FB"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erlin Sans FB" pitchFamily="34" charset="0"/>
              </a:rPr>
              <a:t>Permit Return</a:t>
            </a:r>
            <a:endParaRPr lang="en-US" dirty="0">
              <a:latin typeface="Berlin Sans FB" pitchFamily="34" charset="0"/>
            </a:endParaRPr>
          </a:p>
        </p:txBody>
      </p:sp>
      <p:sp>
        <p:nvSpPr>
          <p:cNvPr id="3" name="Content Placeholder 2"/>
          <p:cNvSpPr>
            <a:spLocks noGrp="1"/>
          </p:cNvSpPr>
          <p:nvPr>
            <p:ph idx="1"/>
          </p:nvPr>
        </p:nvSpPr>
        <p:spPr/>
        <p:txBody>
          <a:bodyPr>
            <a:normAutofit/>
          </a:bodyPr>
          <a:lstStyle/>
          <a:p>
            <a:r>
              <a:rPr lang="en-US" dirty="0" smtClean="0">
                <a:latin typeface="Berlin Sans FB" pitchFamily="34" charset="0"/>
              </a:rPr>
              <a:t>Have a system to ensure permits and keys are returned. </a:t>
            </a:r>
          </a:p>
          <a:p>
            <a:r>
              <a:rPr lang="en-US" dirty="0" smtClean="0">
                <a:latin typeface="Berlin Sans FB" pitchFamily="34" charset="0"/>
              </a:rPr>
              <a:t>Time limits for returns. </a:t>
            </a:r>
          </a:p>
          <a:p>
            <a:r>
              <a:rPr lang="en-US" dirty="0" smtClean="0">
                <a:latin typeface="Berlin Sans FB" pitchFamily="34" charset="0"/>
              </a:rPr>
              <a:t>Return location. </a:t>
            </a:r>
          </a:p>
          <a:p>
            <a:pPr lvl="1"/>
            <a:r>
              <a:rPr lang="en-US" dirty="0" smtClean="0">
                <a:latin typeface="Berlin Sans FB" pitchFamily="34" charset="0"/>
              </a:rPr>
              <a:t>Mailed </a:t>
            </a:r>
          </a:p>
          <a:p>
            <a:pPr lvl="1"/>
            <a:r>
              <a:rPr lang="en-US" dirty="0" smtClean="0">
                <a:latin typeface="Berlin Sans FB" pitchFamily="34" charset="0"/>
              </a:rPr>
              <a:t>Drop box</a:t>
            </a:r>
          </a:p>
          <a:p>
            <a:r>
              <a:rPr lang="en-US" dirty="0" smtClean="0">
                <a:latin typeface="Berlin Sans FB" pitchFamily="34" charset="0"/>
              </a:rPr>
              <a:t>“Punishments” for failure to return. </a:t>
            </a:r>
          </a:p>
          <a:p>
            <a:pPr lvl="1"/>
            <a:r>
              <a:rPr lang="en-US" dirty="0" smtClean="0">
                <a:latin typeface="Berlin Sans FB" pitchFamily="34" charset="0"/>
              </a:rPr>
              <a:t>No issuance of future permits</a:t>
            </a:r>
          </a:p>
          <a:p>
            <a:pPr lvl="1"/>
            <a:r>
              <a:rPr lang="en-US" dirty="0" smtClean="0">
                <a:latin typeface="Berlin Sans FB" pitchFamily="34" charset="0"/>
              </a:rPr>
              <a:t>Loss of deposits </a:t>
            </a:r>
            <a:endParaRPr lang="en-US" dirty="0">
              <a:latin typeface="Berlin Sans FB"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14449" y="224644"/>
            <a:ext cx="6265863" cy="1143000"/>
          </a:xfrm>
        </p:spPr>
        <p:txBody>
          <a:bodyPr/>
          <a:lstStyle/>
          <a:p>
            <a:pPr algn="ctr"/>
            <a:r>
              <a:rPr lang="en-US" sz="6600" dirty="0">
                <a:latin typeface="Berlin Sans FB" pitchFamily="34" charset="0"/>
              </a:rPr>
              <a:t>Discussion</a:t>
            </a:r>
          </a:p>
        </p:txBody>
      </p:sp>
      <p:sp>
        <p:nvSpPr>
          <p:cNvPr id="32771" name="Rectangle 3"/>
          <p:cNvSpPr>
            <a:spLocks noGrp="1" noChangeArrowheads="1"/>
          </p:cNvSpPr>
          <p:nvPr>
            <p:ph idx="1"/>
          </p:nvPr>
        </p:nvSpPr>
        <p:spPr>
          <a:xfrm>
            <a:off x="1618072" y="2924944"/>
            <a:ext cx="5510212" cy="1692275"/>
          </a:xfrm>
        </p:spPr>
        <p:txBody>
          <a:bodyPr/>
          <a:lstStyle/>
          <a:p>
            <a:pPr algn="ctr">
              <a:buFont typeface="Wingdings" pitchFamily="2" charset="2"/>
              <a:buNone/>
            </a:pPr>
            <a:r>
              <a:rPr lang="en-US" sz="4000" dirty="0">
                <a:latin typeface="Berlin Sans FB" pitchFamily="34" charset="0"/>
              </a:rPr>
              <a:t>What Kind of Permits </a:t>
            </a:r>
          </a:p>
          <a:p>
            <a:pPr algn="ctr">
              <a:buFont typeface="Wingdings" pitchFamily="2" charset="2"/>
              <a:buNone/>
            </a:pPr>
            <a:r>
              <a:rPr lang="en-US" sz="4000" dirty="0">
                <a:latin typeface="Berlin Sans FB" pitchFamily="34" charset="0"/>
              </a:rPr>
              <a:t>Are You Using  ????</a:t>
            </a:r>
          </a:p>
          <a:p>
            <a:pPr>
              <a:buFont typeface="Wingdings" pitchFamily="2" charset="2"/>
              <a:buNone/>
            </a:pPr>
            <a:endParaRPr lang="en-US" dirty="0"/>
          </a:p>
        </p:txBody>
      </p:sp>
      <p:sp>
        <p:nvSpPr>
          <p:cNvPr id="2" name="TextBox 1"/>
          <p:cNvSpPr txBox="1"/>
          <p:nvPr/>
        </p:nvSpPr>
        <p:spPr>
          <a:xfrm>
            <a:off x="6297865" y="6597352"/>
            <a:ext cx="2954655"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Modified from 2007 J. Goodbar Presentation</a:t>
            </a:r>
            <a:endParaRPr lang="en-US"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3508" y="188640"/>
            <a:ext cx="8820150" cy="1143000"/>
          </a:xfrm>
        </p:spPr>
        <p:txBody>
          <a:bodyPr>
            <a:normAutofit fontScale="90000"/>
          </a:bodyPr>
          <a:lstStyle/>
          <a:p>
            <a:r>
              <a:rPr lang="en-US" sz="4000" dirty="0">
                <a:latin typeface="Berlin Sans FB" pitchFamily="34" charset="0"/>
              </a:rPr>
              <a:t>What are </a:t>
            </a:r>
            <a:r>
              <a:rPr lang="en-US" sz="4000" dirty="0" smtClean="0">
                <a:latin typeface="Berlin Sans FB" pitchFamily="34" charset="0"/>
              </a:rPr>
              <a:t>they </a:t>
            </a:r>
            <a:r>
              <a:rPr lang="en-US" sz="4000" dirty="0">
                <a:latin typeface="Berlin Sans FB" pitchFamily="34" charset="0"/>
              </a:rPr>
              <a:t>&amp; </a:t>
            </a:r>
            <a:r>
              <a:rPr lang="en-US" sz="4000" dirty="0" smtClean="0">
                <a:latin typeface="Berlin Sans FB" pitchFamily="34" charset="0"/>
              </a:rPr>
              <a:t>why should you have them </a:t>
            </a:r>
            <a:r>
              <a:rPr lang="en-US" sz="4000" dirty="0">
                <a:latin typeface="Berlin Sans FB" pitchFamily="34" charset="0"/>
              </a:rPr>
              <a:t>?</a:t>
            </a:r>
          </a:p>
        </p:txBody>
      </p:sp>
      <p:sp>
        <p:nvSpPr>
          <p:cNvPr id="21507" name="Rectangle 3"/>
          <p:cNvSpPr>
            <a:spLocks noGrp="1" noChangeArrowheads="1"/>
          </p:cNvSpPr>
          <p:nvPr>
            <p:ph idx="1"/>
          </p:nvPr>
        </p:nvSpPr>
        <p:spPr/>
        <p:txBody>
          <a:bodyPr/>
          <a:lstStyle/>
          <a:p>
            <a:r>
              <a:rPr lang="en-US" sz="2800" dirty="0">
                <a:latin typeface="Berlin Sans FB" pitchFamily="34" charset="0"/>
              </a:rPr>
              <a:t>Cave </a:t>
            </a:r>
            <a:r>
              <a:rPr lang="en-US" sz="2800" dirty="0" smtClean="0">
                <a:latin typeface="Berlin Sans FB" pitchFamily="34" charset="0"/>
              </a:rPr>
              <a:t>permits </a:t>
            </a:r>
            <a:r>
              <a:rPr lang="en-US" sz="2800" dirty="0">
                <a:latin typeface="Berlin Sans FB" pitchFamily="34" charset="0"/>
              </a:rPr>
              <a:t>are </a:t>
            </a:r>
            <a:r>
              <a:rPr lang="en-US" sz="2800" dirty="0" smtClean="0">
                <a:latin typeface="Berlin Sans FB" pitchFamily="34" charset="0"/>
              </a:rPr>
              <a:t>legal documents </a:t>
            </a:r>
            <a:r>
              <a:rPr lang="en-US" sz="2800" dirty="0">
                <a:latin typeface="Berlin Sans FB" pitchFamily="34" charset="0"/>
              </a:rPr>
              <a:t>that approve access into caves</a:t>
            </a:r>
          </a:p>
          <a:p>
            <a:r>
              <a:rPr lang="en-US" sz="2800" dirty="0">
                <a:latin typeface="Berlin Sans FB" pitchFamily="34" charset="0"/>
              </a:rPr>
              <a:t>In this session you will learn:</a:t>
            </a:r>
          </a:p>
          <a:p>
            <a:pPr lvl="1"/>
            <a:r>
              <a:rPr lang="en-US" sz="2400" dirty="0">
                <a:latin typeface="Berlin Sans FB" pitchFamily="34" charset="0"/>
              </a:rPr>
              <a:t>Why &amp; </a:t>
            </a:r>
            <a:r>
              <a:rPr lang="en-US" sz="2400" dirty="0" smtClean="0">
                <a:latin typeface="Berlin Sans FB" pitchFamily="34" charset="0"/>
              </a:rPr>
              <a:t>when </a:t>
            </a:r>
            <a:r>
              <a:rPr lang="en-US" sz="2400" dirty="0">
                <a:latin typeface="Berlin Sans FB" pitchFamily="34" charset="0"/>
              </a:rPr>
              <a:t>they might be needed</a:t>
            </a:r>
          </a:p>
          <a:p>
            <a:pPr lvl="1"/>
            <a:r>
              <a:rPr lang="en-US" sz="2400" dirty="0">
                <a:latin typeface="Berlin Sans FB" pitchFamily="34" charset="0"/>
              </a:rPr>
              <a:t>How to </a:t>
            </a:r>
            <a:r>
              <a:rPr lang="en-US" sz="2400" dirty="0" smtClean="0">
                <a:latin typeface="Berlin Sans FB" pitchFamily="34" charset="0"/>
              </a:rPr>
              <a:t>legally “close</a:t>
            </a:r>
            <a:r>
              <a:rPr lang="en-US" sz="2400" dirty="0">
                <a:latin typeface="Berlin Sans FB" pitchFamily="34" charset="0"/>
              </a:rPr>
              <a:t>” </a:t>
            </a:r>
            <a:r>
              <a:rPr lang="en-US" sz="2400" dirty="0" smtClean="0">
                <a:latin typeface="Berlin Sans FB" pitchFamily="34" charset="0"/>
              </a:rPr>
              <a:t>caves</a:t>
            </a:r>
            <a:endParaRPr lang="en-US" sz="2400" dirty="0">
              <a:latin typeface="Berlin Sans FB" pitchFamily="34" charset="0"/>
            </a:endParaRPr>
          </a:p>
          <a:p>
            <a:pPr lvl="1"/>
            <a:r>
              <a:rPr lang="en-US" sz="2400" dirty="0">
                <a:latin typeface="Berlin Sans FB" pitchFamily="34" charset="0"/>
              </a:rPr>
              <a:t>Permit </a:t>
            </a:r>
            <a:r>
              <a:rPr lang="en-US" sz="2400" dirty="0" smtClean="0">
                <a:latin typeface="Berlin Sans FB" pitchFamily="34" charset="0"/>
              </a:rPr>
              <a:t>contents</a:t>
            </a:r>
            <a:endParaRPr lang="en-US" sz="2400" dirty="0">
              <a:latin typeface="Berlin Sans FB" pitchFamily="34" charset="0"/>
            </a:endParaRPr>
          </a:p>
          <a:p>
            <a:pPr lvl="1"/>
            <a:r>
              <a:rPr lang="en-US" sz="2400" dirty="0">
                <a:latin typeface="Berlin Sans FB" pitchFamily="34" charset="0"/>
              </a:rPr>
              <a:t>Different </a:t>
            </a:r>
            <a:r>
              <a:rPr lang="en-US" sz="2400" dirty="0" smtClean="0">
                <a:latin typeface="Berlin Sans FB" pitchFamily="34" charset="0"/>
              </a:rPr>
              <a:t>types </a:t>
            </a:r>
            <a:r>
              <a:rPr lang="en-US" sz="2400" dirty="0">
                <a:latin typeface="Berlin Sans FB" pitchFamily="34" charset="0"/>
              </a:rPr>
              <a:t>of </a:t>
            </a:r>
            <a:r>
              <a:rPr lang="en-US" sz="2400" dirty="0" smtClean="0">
                <a:latin typeface="Berlin Sans FB" pitchFamily="34" charset="0"/>
              </a:rPr>
              <a:t>permits</a:t>
            </a:r>
          </a:p>
          <a:p>
            <a:pPr marL="457200" lvl="1" indent="0">
              <a:buNone/>
            </a:pPr>
            <a:endParaRPr lang="en-US" sz="2400" dirty="0">
              <a:latin typeface="Berlin Sans FB" pitchFamily="34" charset="0"/>
            </a:endParaRPr>
          </a:p>
          <a:p>
            <a:r>
              <a:rPr lang="en-US" sz="2800" dirty="0">
                <a:latin typeface="Berlin Sans FB" pitchFamily="34" charset="0"/>
              </a:rPr>
              <a:t>What </a:t>
            </a:r>
            <a:r>
              <a:rPr lang="en-US" sz="2800" dirty="0" smtClean="0">
                <a:latin typeface="Berlin Sans FB" pitchFamily="34" charset="0"/>
              </a:rPr>
              <a:t>permitting systems </a:t>
            </a:r>
            <a:r>
              <a:rPr lang="en-US" sz="2800" dirty="0">
                <a:latin typeface="Berlin Sans FB" pitchFamily="34" charset="0"/>
              </a:rPr>
              <a:t>are </a:t>
            </a:r>
            <a:r>
              <a:rPr lang="en-US" sz="2800" dirty="0" smtClean="0">
                <a:latin typeface="Berlin Sans FB" pitchFamily="34" charset="0"/>
              </a:rPr>
              <a:t>you currently using?</a:t>
            </a:r>
            <a:endParaRPr lang="en-US" sz="2800" dirty="0">
              <a:latin typeface="Berlin Sans FB"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dirty="0" smtClean="0">
                <a:latin typeface="Berlin Sans FB" pitchFamily="34" charset="0"/>
              </a:rPr>
              <a:t>Why would you need entry permits?</a:t>
            </a:r>
            <a:endParaRPr lang="en-US" dirty="0">
              <a:latin typeface="Berlin Sans FB" pitchFamily="34" charset="0"/>
            </a:endParaRPr>
          </a:p>
        </p:txBody>
      </p:sp>
      <p:sp>
        <p:nvSpPr>
          <p:cNvPr id="22531" name="Rectangle 3"/>
          <p:cNvSpPr>
            <a:spLocks noGrp="1" noChangeArrowheads="1"/>
          </p:cNvSpPr>
          <p:nvPr>
            <p:ph idx="1"/>
          </p:nvPr>
        </p:nvSpPr>
        <p:spPr/>
        <p:txBody>
          <a:bodyPr>
            <a:normAutofit/>
          </a:bodyPr>
          <a:lstStyle/>
          <a:p>
            <a:r>
              <a:rPr lang="en-US" sz="2800" dirty="0" smtClean="0">
                <a:latin typeface="Berlin Sans FB" pitchFamily="34" charset="0"/>
              </a:rPr>
              <a:t>Help control access</a:t>
            </a:r>
            <a:endParaRPr lang="en-US" sz="2800" dirty="0">
              <a:latin typeface="Berlin Sans FB" pitchFamily="34" charset="0"/>
            </a:endParaRPr>
          </a:p>
          <a:p>
            <a:pPr>
              <a:buFont typeface="Wingdings" pitchFamily="2" charset="2"/>
              <a:buNone/>
            </a:pPr>
            <a:endParaRPr lang="en-US" sz="700" dirty="0">
              <a:latin typeface="Berlin Sans FB" pitchFamily="34" charset="0"/>
            </a:endParaRPr>
          </a:p>
          <a:p>
            <a:r>
              <a:rPr lang="en-US" sz="2800" dirty="0">
                <a:latin typeface="Berlin Sans FB" pitchFamily="34" charset="0"/>
              </a:rPr>
              <a:t>Help </a:t>
            </a:r>
            <a:r>
              <a:rPr lang="en-US" sz="2800" dirty="0" smtClean="0">
                <a:latin typeface="Berlin Sans FB" pitchFamily="34" charset="0"/>
              </a:rPr>
              <a:t>protect cave resources</a:t>
            </a:r>
            <a:endParaRPr lang="en-US" sz="2800" dirty="0">
              <a:latin typeface="Berlin Sans FB" pitchFamily="34" charset="0"/>
            </a:endParaRPr>
          </a:p>
          <a:p>
            <a:pPr>
              <a:buFont typeface="Wingdings" pitchFamily="2" charset="2"/>
              <a:buNone/>
            </a:pPr>
            <a:endParaRPr lang="en-US" sz="700" dirty="0">
              <a:latin typeface="Berlin Sans FB" pitchFamily="34" charset="0"/>
            </a:endParaRPr>
          </a:p>
          <a:p>
            <a:r>
              <a:rPr lang="en-US" sz="2800" dirty="0">
                <a:latin typeface="Berlin Sans FB" pitchFamily="34" charset="0"/>
              </a:rPr>
              <a:t>Give </a:t>
            </a:r>
            <a:r>
              <a:rPr lang="en-US" sz="2800" dirty="0" smtClean="0">
                <a:latin typeface="Berlin Sans FB" pitchFamily="34" charset="0"/>
              </a:rPr>
              <a:t>law enforcement legal grounds</a:t>
            </a:r>
            <a:endParaRPr lang="en-US" sz="2800" dirty="0">
              <a:latin typeface="Berlin Sans FB" pitchFamily="34" charset="0"/>
            </a:endParaRPr>
          </a:p>
          <a:p>
            <a:pPr>
              <a:buFont typeface="Wingdings" pitchFamily="2" charset="2"/>
              <a:buNone/>
            </a:pPr>
            <a:endParaRPr lang="en-US" sz="700" dirty="0">
              <a:latin typeface="Berlin Sans FB" pitchFamily="34" charset="0"/>
            </a:endParaRPr>
          </a:p>
          <a:p>
            <a:r>
              <a:rPr lang="en-US" sz="2800" dirty="0">
                <a:latin typeface="Berlin Sans FB" pitchFamily="34" charset="0"/>
              </a:rPr>
              <a:t>Provide </a:t>
            </a:r>
            <a:r>
              <a:rPr lang="en-US" sz="2800" dirty="0" smtClean="0">
                <a:latin typeface="Berlin Sans FB" pitchFamily="34" charset="0"/>
              </a:rPr>
              <a:t>accountability </a:t>
            </a:r>
            <a:r>
              <a:rPr lang="en-US" sz="2800" dirty="0">
                <a:latin typeface="Berlin Sans FB" pitchFamily="34" charset="0"/>
              </a:rPr>
              <a:t>of the </a:t>
            </a:r>
            <a:r>
              <a:rPr lang="en-US" sz="2800" dirty="0" smtClean="0">
                <a:latin typeface="Berlin Sans FB" pitchFamily="34" charset="0"/>
              </a:rPr>
              <a:t>visitor</a:t>
            </a:r>
            <a:endParaRPr lang="en-US" sz="2800" dirty="0">
              <a:latin typeface="Berlin Sans FB" pitchFamily="34" charset="0"/>
            </a:endParaRPr>
          </a:p>
          <a:p>
            <a:pPr>
              <a:buFont typeface="Wingdings" pitchFamily="2" charset="2"/>
              <a:buNone/>
            </a:pPr>
            <a:endParaRPr lang="en-US" sz="700" dirty="0">
              <a:latin typeface="Berlin Sans FB" pitchFamily="34" charset="0"/>
            </a:endParaRPr>
          </a:p>
          <a:p>
            <a:r>
              <a:rPr lang="en-US" sz="2800" dirty="0">
                <a:latin typeface="Berlin Sans FB" pitchFamily="34" charset="0"/>
              </a:rPr>
              <a:t>Provide </a:t>
            </a:r>
            <a:r>
              <a:rPr lang="en-US" sz="2800" dirty="0" smtClean="0">
                <a:latin typeface="Berlin Sans FB" pitchFamily="34" charset="0"/>
              </a:rPr>
              <a:t>opportunity for visitor contact</a:t>
            </a:r>
            <a:endParaRPr lang="en-US" sz="2800" dirty="0">
              <a:latin typeface="Berlin Sans FB" pitchFamily="34" charset="0"/>
            </a:endParaRPr>
          </a:p>
          <a:p>
            <a:pPr>
              <a:buFont typeface="Wingdings" pitchFamily="2" charset="2"/>
              <a:buNone/>
            </a:pPr>
            <a:endParaRPr lang="en-US" sz="700" dirty="0">
              <a:latin typeface="Berlin Sans FB" pitchFamily="34" charset="0"/>
            </a:endParaRPr>
          </a:p>
          <a:p>
            <a:r>
              <a:rPr lang="en-US" sz="2800" dirty="0">
                <a:latin typeface="Berlin Sans FB" pitchFamily="34" charset="0"/>
              </a:rPr>
              <a:t>Supply </a:t>
            </a:r>
            <a:r>
              <a:rPr lang="en-US" sz="2800" dirty="0" smtClean="0">
                <a:latin typeface="Berlin Sans FB" pitchFamily="34" charset="0"/>
              </a:rPr>
              <a:t>visitor use information</a:t>
            </a:r>
            <a:endParaRPr lang="en-US" sz="2800" dirty="0">
              <a:latin typeface="Berlin Sans FB" pitchFamily="34" charset="0"/>
            </a:endParaRPr>
          </a:p>
          <a:p>
            <a:pPr>
              <a:buFont typeface="Wingdings" pitchFamily="2" charset="2"/>
              <a:buNone/>
            </a:pPr>
            <a:endParaRPr lang="en-US" sz="700" dirty="0">
              <a:latin typeface="Berlin Sans FB" pitchFamily="34" charset="0"/>
            </a:endParaRPr>
          </a:p>
          <a:p>
            <a:r>
              <a:rPr lang="en-US" sz="2800" dirty="0">
                <a:latin typeface="Berlin Sans FB" pitchFamily="34" charset="0"/>
              </a:rPr>
              <a:t>Give </a:t>
            </a:r>
            <a:r>
              <a:rPr lang="en-US" sz="2800" dirty="0" smtClean="0">
                <a:latin typeface="Berlin Sans FB" pitchFamily="34" charset="0"/>
              </a:rPr>
              <a:t>feedback </a:t>
            </a:r>
            <a:r>
              <a:rPr lang="en-US" sz="2800" dirty="0">
                <a:latin typeface="Berlin Sans FB" pitchFamily="34" charset="0"/>
              </a:rPr>
              <a:t>on </a:t>
            </a:r>
            <a:r>
              <a:rPr lang="en-US" sz="2800" dirty="0" smtClean="0">
                <a:latin typeface="Berlin Sans FB" pitchFamily="34" charset="0"/>
              </a:rPr>
              <a:t>cave conditions</a:t>
            </a:r>
            <a:endParaRPr lang="en-US" sz="2800" dirty="0">
              <a:latin typeface="Berlin Sans FB" pitchFamily="34" charset="0"/>
            </a:endParaRPr>
          </a:p>
          <a:p>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dirty="0">
                <a:latin typeface="Berlin Sans FB" pitchFamily="34" charset="0"/>
              </a:rPr>
              <a:t>When </a:t>
            </a:r>
            <a:r>
              <a:rPr lang="en-US" dirty="0" smtClean="0">
                <a:latin typeface="Berlin Sans FB" pitchFamily="34" charset="0"/>
              </a:rPr>
              <a:t>could permits be used?</a:t>
            </a:r>
            <a:endParaRPr lang="en-US" dirty="0">
              <a:latin typeface="Berlin Sans FB" pitchFamily="34" charset="0"/>
            </a:endParaRPr>
          </a:p>
        </p:txBody>
      </p:sp>
      <p:sp>
        <p:nvSpPr>
          <p:cNvPr id="23555" name="Rectangle 3"/>
          <p:cNvSpPr>
            <a:spLocks noGrp="1" noChangeArrowheads="1"/>
          </p:cNvSpPr>
          <p:nvPr>
            <p:ph idx="1"/>
          </p:nvPr>
        </p:nvSpPr>
        <p:spPr/>
        <p:txBody>
          <a:bodyPr/>
          <a:lstStyle/>
          <a:p>
            <a:r>
              <a:rPr lang="en-US" dirty="0">
                <a:latin typeface="Berlin Sans FB" pitchFamily="34" charset="0"/>
              </a:rPr>
              <a:t>To </a:t>
            </a:r>
            <a:r>
              <a:rPr lang="en-US" dirty="0" smtClean="0">
                <a:latin typeface="Berlin Sans FB" pitchFamily="34" charset="0"/>
              </a:rPr>
              <a:t>prevent uncontrolled visitor use </a:t>
            </a:r>
            <a:endParaRPr lang="en-US" dirty="0">
              <a:latin typeface="Berlin Sans FB" pitchFamily="34" charset="0"/>
            </a:endParaRPr>
          </a:p>
          <a:p>
            <a:r>
              <a:rPr lang="en-US" dirty="0">
                <a:latin typeface="Berlin Sans FB" pitchFamily="34" charset="0"/>
              </a:rPr>
              <a:t>To </a:t>
            </a:r>
            <a:r>
              <a:rPr lang="en-US" dirty="0" smtClean="0">
                <a:latin typeface="Berlin Sans FB" pitchFamily="34" charset="0"/>
              </a:rPr>
              <a:t>protect fragile </a:t>
            </a:r>
            <a:r>
              <a:rPr lang="en-US" dirty="0">
                <a:latin typeface="Berlin Sans FB" pitchFamily="34" charset="0"/>
              </a:rPr>
              <a:t>or </a:t>
            </a:r>
            <a:r>
              <a:rPr lang="en-US" dirty="0" smtClean="0">
                <a:latin typeface="Berlin Sans FB" pitchFamily="34" charset="0"/>
              </a:rPr>
              <a:t>sensitive resources</a:t>
            </a:r>
            <a:endParaRPr lang="en-US" dirty="0">
              <a:latin typeface="Berlin Sans FB" pitchFamily="34" charset="0"/>
            </a:endParaRPr>
          </a:p>
          <a:p>
            <a:pPr lvl="1"/>
            <a:r>
              <a:rPr lang="en-US" dirty="0">
                <a:latin typeface="Berlin Sans FB" pitchFamily="34" charset="0"/>
              </a:rPr>
              <a:t>Bats </a:t>
            </a:r>
            <a:r>
              <a:rPr lang="en-US" dirty="0" smtClean="0">
                <a:latin typeface="Berlin Sans FB" pitchFamily="34" charset="0"/>
              </a:rPr>
              <a:t>colonies</a:t>
            </a:r>
            <a:endParaRPr lang="en-US" dirty="0">
              <a:latin typeface="Berlin Sans FB" pitchFamily="34" charset="0"/>
            </a:endParaRPr>
          </a:p>
          <a:p>
            <a:pPr lvl="1"/>
            <a:r>
              <a:rPr lang="en-US" dirty="0">
                <a:latin typeface="Berlin Sans FB" pitchFamily="34" charset="0"/>
              </a:rPr>
              <a:t>Formations</a:t>
            </a:r>
          </a:p>
          <a:p>
            <a:pPr lvl="1"/>
            <a:r>
              <a:rPr lang="en-US" dirty="0">
                <a:latin typeface="Berlin Sans FB" pitchFamily="34" charset="0"/>
              </a:rPr>
              <a:t>Cultural </a:t>
            </a:r>
            <a:r>
              <a:rPr lang="en-US" dirty="0" smtClean="0">
                <a:latin typeface="Berlin Sans FB" pitchFamily="34" charset="0"/>
              </a:rPr>
              <a:t>materials</a:t>
            </a:r>
            <a:endParaRPr lang="en-US" dirty="0">
              <a:latin typeface="Berlin Sans FB" pitchFamily="34" charset="0"/>
            </a:endParaRPr>
          </a:p>
          <a:p>
            <a:r>
              <a:rPr lang="en-US" dirty="0">
                <a:latin typeface="Berlin Sans FB" pitchFamily="34" charset="0"/>
              </a:rPr>
              <a:t>For </a:t>
            </a:r>
            <a:r>
              <a:rPr lang="en-US" dirty="0" smtClean="0">
                <a:latin typeface="Berlin Sans FB" pitchFamily="34" charset="0"/>
              </a:rPr>
              <a:t>public safety</a:t>
            </a:r>
            <a:endParaRPr lang="en-US" dirty="0">
              <a:latin typeface="Berlin Sans FB" pitchFamily="34" charset="0"/>
            </a:endParaRPr>
          </a:p>
          <a:p>
            <a:r>
              <a:rPr lang="en-US" dirty="0">
                <a:latin typeface="Berlin Sans FB" pitchFamily="34" charset="0"/>
              </a:rPr>
              <a:t>Other </a:t>
            </a:r>
            <a:r>
              <a:rPr lang="en-US" dirty="0" smtClean="0">
                <a:latin typeface="Berlin Sans FB" pitchFamily="34" charset="0"/>
              </a:rPr>
              <a:t>situations </a:t>
            </a:r>
            <a:r>
              <a:rPr lang="en-US" dirty="0">
                <a:latin typeface="Berlin Sans FB" pitchFamily="34" charset="0"/>
              </a:rPr>
              <a:t>?</a:t>
            </a:r>
          </a:p>
          <a:p>
            <a:pPr>
              <a:buFont typeface="Wingdings" pitchFamily="2" charset="2"/>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r>
              <a:rPr lang="en-US" dirty="0">
                <a:latin typeface="Berlin Sans FB" pitchFamily="34" charset="0"/>
              </a:rPr>
              <a:t>Cave “Closures”</a:t>
            </a:r>
          </a:p>
        </p:txBody>
      </p:sp>
      <p:sp>
        <p:nvSpPr>
          <p:cNvPr id="24579" name="Rectangle 3"/>
          <p:cNvSpPr>
            <a:spLocks noGrp="1" noChangeArrowheads="1"/>
          </p:cNvSpPr>
          <p:nvPr>
            <p:ph idx="1"/>
          </p:nvPr>
        </p:nvSpPr>
        <p:spPr/>
        <p:txBody>
          <a:bodyPr/>
          <a:lstStyle/>
          <a:p>
            <a:pPr>
              <a:lnSpc>
                <a:spcPct val="80000"/>
              </a:lnSpc>
            </a:pPr>
            <a:r>
              <a:rPr lang="en-US" dirty="0">
                <a:latin typeface="Berlin Sans FB" pitchFamily="34" charset="0"/>
              </a:rPr>
              <a:t>Federal </a:t>
            </a:r>
            <a:r>
              <a:rPr lang="en-US" dirty="0" smtClean="0">
                <a:latin typeface="Berlin Sans FB" pitchFamily="34" charset="0"/>
              </a:rPr>
              <a:t>register notices legally “closes”.</a:t>
            </a:r>
            <a:endParaRPr lang="en-US" dirty="0">
              <a:latin typeface="Berlin Sans FB" pitchFamily="34" charset="0"/>
            </a:endParaRPr>
          </a:p>
          <a:p>
            <a:pPr>
              <a:lnSpc>
                <a:spcPct val="80000"/>
              </a:lnSpc>
              <a:buFont typeface="Wingdings" pitchFamily="2" charset="2"/>
              <a:buNone/>
            </a:pPr>
            <a:endParaRPr lang="en-US" sz="2400" dirty="0">
              <a:latin typeface="Berlin Sans FB" pitchFamily="34" charset="0"/>
            </a:endParaRPr>
          </a:p>
          <a:p>
            <a:pPr>
              <a:lnSpc>
                <a:spcPct val="80000"/>
              </a:lnSpc>
            </a:pPr>
            <a:r>
              <a:rPr lang="en-US" dirty="0">
                <a:latin typeface="Berlin Sans FB" pitchFamily="34" charset="0"/>
              </a:rPr>
              <a:t>BLM </a:t>
            </a:r>
            <a:r>
              <a:rPr lang="en-US" dirty="0" smtClean="0">
                <a:latin typeface="Berlin Sans FB" pitchFamily="34" charset="0"/>
              </a:rPr>
              <a:t>solicitor advises </a:t>
            </a:r>
            <a:r>
              <a:rPr lang="en-US" dirty="0">
                <a:latin typeface="Berlin Sans FB" pitchFamily="34" charset="0"/>
              </a:rPr>
              <a:t>it is best to have a physical barrier to enforce </a:t>
            </a:r>
            <a:r>
              <a:rPr lang="en-US" dirty="0" smtClean="0">
                <a:latin typeface="Berlin Sans FB" pitchFamily="34" charset="0"/>
              </a:rPr>
              <a:t>“closure”. This means installing a gate.</a:t>
            </a:r>
            <a:endParaRPr lang="en-US" dirty="0">
              <a:latin typeface="Berlin Sans FB" pitchFamily="34" charset="0"/>
            </a:endParaRPr>
          </a:p>
          <a:p>
            <a:pPr>
              <a:lnSpc>
                <a:spcPct val="80000"/>
              </a:lnSpc>
              <a:buFont typeface="Wingdings" pitchFamily="2" charset="2"/>
              <a:buNone/>
            </a:pPr>
            <a:endParaRPr lang="en-US" sz="2400" dirty="0">
              <a:latin typeface="Berlin Sans FB" pitchFamily="34" charset="0"/>
            </a:endParaRPr>
          </a:p>
          <a:p>
            <a:pPr>
              <a:lnSpc>
                <a:spcPct val="80000"/>
              </a:lnSpc>
            </a:pPr>
            <a:r>
              <a:rPr lang="en-US" dirty="0">
                <a:latin typeface="Berlin Sans FB" pitchFamily="34" charset="0"/>
              </a:rPr>
              <a:t>Signs also inform the visitor that the cave is “closed” and may require a permit for entry.</a:t>
            </a:r>
          </a:p>
          <a:p>
            <a:pPr>
              <a:lnSpc>
                <a:spcPct val="80000"/>
              </a:lnSpc>
            </a:pP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algn="ctr"/>
            <a:r>
              <a:rPr lang="en-US" sz="4000" dirty="0">
                <a:latin typeface="Berlin Sans FB" pitchFamily="34" charset="0"/>
              </a:rPr>
              <a:t>Federal Register Notice</a:t>
            </a:r>
            <a:br>
              <a:rPr lang="en-US" sz="4000" dirty="0">
                <a:latin typeface="Berlin Sans FB" pitchFamily="34" charset="0"/>
              </a:rPr>
            </a:br>
            <a:r>
              <a:rPr lang="en-US" sz="2400" dirty="0">
                <a:latin typeface="Berlin Sans FB" pitchFamily="34" charset="0"/>
              </a:rPr>
              <a:t>(Example in Notebook)</a:t>
            </a:r>
          </a:p>
        </p:txBody>
      </p:sp>
      <p:sp>
        <p:nvSpPr>
          <p:cNvPr id="25603" name="Rectangle 3"/>
          <p:cNvSpPr>
            <a:spLocks noGrp="1" noChangeArrowheads="1"/>
          </p:cNvSpPr>
          <p:nvPr>
            <p:ph idx="1"/>
          </p:nvPr>
        </p:nvSpPr>
        <p:spPr/>
        <p:txBody>
          <a:bodyPr/>
          <a:lstStyle/>
          <a:p>
            <a:pPr>
              <a:lnSpc>
                <a:spcPct val="80000"/>
              </a:lnSpc>
            </a:pPr>
            <a:r>
              <a:rPr lang="en-US" sz="2800" dirty="0">
                <a:latin typeface="Berlin Sans FB" pitchFamily="34" charset="0"/>
              </a:rPr>
              <a:t>State </a:t>
            </a:r>
            <a:r>
              <a:rPr lang="en-US" sz="2800" dirty="0" smtClean="0">
                <a:latin typeface="Berlin Sans FB" pitchFamily="34" charset="0"/>
              </a:rPr>
              <a:t>authority</a:t>
            </a:r>
            <a:endParaRPr lang="en-US" sz="2800" dirty="0">
              <a:latin typeface="Berlin Sans FB" pitchFamily="34" charset="0"/>
            </a:endParaRPr>
          </a:p>
          <a:p>
            <a:pPr>
              <a:lnSpc>
                <a:spcPct val="80000"/>
              </a:lnSpc>
            </a:pPr>
            <a:endParaRPr lang="en-US" sz="2800" dirty="0">
              <a:latin typeface="Berlin Sans FB" pitchFamily="34" charset="0"/>
            </a:endParaRPr>
          </a:p>
          <a:p>
            <a:pPr>
              <a:lnSpc>
                <a:spcPct val="80000"/>
              </a:lnSpc>
            </a:pPr>
            <a:r>
              <a:rPr lang="en-US" sz="2800" dirty="0">
                <a:latin typeface="Berlin Sans FB" pitchFamily="34" charset="0"/>
              </a:rPr>
              <a:t>State what the lands are being closed from, </a:t>
            </a:r>
            <a:r>
              <a:rPr lang="en-US" sz="2800" dirty="0" smtClean="0">
                <a:latin typeface="Berlin Sans FB" pitchFamily="34" charset="0"/>
              </a:rPr>
              <a:t>unauthorized entry</a:t>
            </a:r>
            <a:endParaRPr lang="en-US" sz="2800" dirty="0">
              <a:latin typeface="Berlin Sans FB" pitchFamily="34" charset="0"/>
            </a:endParaRPr>
          </a:p>
          <a:p>
            <a:pPr>
              <a:lnSpc>
                <a:spcPct val="80000"/>
              </a:lnSpc>
              <a:buFont typeface="Wingdings" pitchFamily="2" charset="2"/>
              <a:buNone/>
            </a:pPr>
            <a:endParaRPr lang="en-US" sz="2800" dirty="0">
              <a:latin typeface="Berlin Sans FB" pitchFamily="34" charset="0"/>
            </a:endParaRPr>
          </a:p>
          <a:p>
            <a:pPr>
              <a:lnSpc>
                <a:spcPct val="80000"/>
              </a:lnSpc>
            </a:pPr>
            <a:r>
              <a:rPr lang="en-US" sz="2800" dirty="0">
                <a:latin typeface="Berlin Sans FB" pitchFamily="34" charset="0"/>
              </a:rPr>
              <a:t>State which caves are being closed (no locations need to be given)</a:t>
            </a:r>
          </a:p>
          <a:p>
            <a:pPr>
              <a:lnSpc>
                <a:spcPct val="80000"/>
              </a:lnSpc>
              <a:buFont typeface="Wingdings" pitchFamily="2" charset="2"/>
              <a:buNone/>
            </a:pPr>
            <a:endParaRPr lang="en-US" sz="2800" dirty="0">
              <a:latin typeface="Berlin Sans FB" pitchFamily="34" charset="0"/>
            </a:endParaRPr>
          </a:p>
          <a:p>
            <a:pPr>
              <a:lnSpc>
                <a:spcPct val="80000"/>
              </a:lnSpc>
            </a:pPr>
            <a:r>
              <a:rPr lang="en-US" sz="2800" dirty="0">
                <a:latin typeface="Berlin Sans FB" pitchFamily="34" charset="0"/>
              </a:rPr>
              <a:t>State where permits and additional information may be obtained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2625" y="152400"/>
            <a:ext cx="8080375" cy="900113"/>
          </a:xfrm>
        </p:spPr>
        <p:txBody>
          <a:bodyPr/>
          <a:lstStyle/>
          <a:p>
            <a:pPr algn="ctr"/>
            <a:r>
              <a:rPr lang="en-US" dirty="0">
                <a:latin typeface="Berlin Sans FB" pitchFamily="34" charset="0"/>
              </a:rPr>
              <a:t>Types of Permit Systems</a:t>
            </a:r>
          </a:p>
        </p:txBody>
      </p:sp>
      <p:sp>
        <p:nvSpPr>
          <p:cNvPr id="31747" name="Rectangle 3"/>
          <p:cNvSpPr>
            <a:spLocks noGrp="1" noChangeArrowheads="1"/>
          </p:cNvSpPr>
          <p:nvPr>
            <p:ph idx="1"/>
          </p:nvPr>
        </p:nvSpPr>
        <p:spPr>
          <a:xfrm>
            <a:off x="611560" y="1736812"/>
            <a:ext cx="7807461" cy="5229200"/>
          </a:xfrm>
        </p:spPr>
        <p:txBody>
          <a:bodyPr>
            <a:normAutofit/>
          </a:bodyPr>
          <a:lstStyle/>
          <a:p>
            <a:pPr>
              <a:lnSpc>
                <a:spcPct val="70000"/>
              </a:lnSpc>
            </a:pPr>
            <a:r>
              <a:rPr lang="en-US" sz="2800" b="1" u="sng" dirty="0">
                <a:latin typeface="Berlin Sans FB" pitchFamily="34" charset="0"/>
              </a:rPr>
              <a:t>The </a:t>
            </a:r>
            <a:r>
              <a:rPr lang="en-US" sz="2800" b="1" u="sng" dirty="0" smtClean="0">
                <a:latin typeface="Berlin Sans FB" pitchFamily="34" charset="0"/>
              </a:rPr>
              <a:t>general permit-</a:t>
            </a:r>
            <a:r>
              <a:rPr lang="en-US" sz="2800" dirty="0" smtClean="0">
                <a:latin typeface="Berlin Sans FB" pitchFamily="34" charset="0"/>
              </a:rPr>
              <a:t>  </a:t>
            </a:r>
            <a:r>
              <a:rPr lang="en-US" sz="2800" dirty="0">
                <a:latin typeface="Berlin Sans FB" pitchFamily="34" charset="0"/>
              </a:rPr>
              <a:t>The most common type of recreational permit issued.</a:t>
            </a:r>
          </a:p>
          <a:p>
            <a:pPr>
              <a:lnSpc>
                <a:spcPct val="70000"/>
              </a:lnSpc>
              <a:buFont typeface="Wingdings" pitchFamily="2" charset="2"/>
              <a:buNone/>
            </a:pPr>
            <a:r>
              <a:rPr lang="en-US" sz="1200" dirty="0">
                <a:latin typeface="Berlin Sans FB" pitchFamily="34" charset="0"/>
              </a:rPr>
              <a:t> </a:t>
            </a:r>
          </a:p>
          <a:p>
            <a:pPr>
              <a:lnSpc>
                <a:spcPct val="70000"/>
              </a:lnSpc>
            </a:pPr>
            <a:r>
              <a:rPr lang="en-US" sz="2800" b="1" u="sng" dirty="0">
                <a:latin typeface="Berlin Sans FB" pitchFamily="34" charset="0"/>
              </a:rPr>
              <a:t>Trip </a:t>
            </a:r>
            <a:r>
              <a:rPr lang="en-US" sz="2800" b="1" u="sng" dirty="0" smtClean="0">
                <a:latin typeface="Berlin Sans FB" pitchFamily="34" charset="0"/>
              </a:rPr>
              <a:t>leader permit-</a:t>
            </a:r>
            <a:r>
              <a:rPr lang="en-US" sz="2800" dirty="0" smtClean="0">
                <a:latin typeface="Berlin Sans FB" pitchFamily="34" charset="0"/>
              </a:rPr>
              <a:t>  </a:t>
            </a:r>
            <a:r>
              <a:rPr lang="en-US" sz="2800" dirty="0">
                <a:latin typeface="Berlin Sans FB" pitchFamily="34" charset="0"/>
              </a:rPr>
              <a:t>Requires that the trip leader (the person to whom the permit is issued) must have been to the cave a certain number of times to </a:t>
            </a:r>
            <a:r>
              <a:rPr lang="en-US" sz="2800" dirty="0" smtClean="0">
                <a:latin typeface="Berlin Sans FB" pitchFamily="34" charset="0"/>
              </a:rPr>
              <a:t>qualify for issuance of a permit or undergone other qualifications as set by the agency.</a:t>
            </a:r>
            <a:endParaRPr lang="en-US" sz="2800" dirty="0">
              <a:latin typeface="Berlin Sans FB" pitchFamily="34" charset="0"/>
            </a:endParaRPr>
          </a:p>
          <a:p>
            <a:pPr>
              <a:lnSpc>
                <a:spcPct val="70000"/>
              </a:lnSpc>
            </a:pPr>
            <a:endParaRPr lang="en-US" sz="1200" b="1" dirty="0">
              <a:latin typeface="Berlin Sans FB" pitchFamily="34" charset="0"/>
            </a:endParaRPr>
          </a:p>
          <a:p>
            <a:pPr>
              <a:lnSpc>
                <a:spcPct val="70000"/>
              </a:lnSpc>
              <a:buFont typeface="Wingdings" pitchFamily="2" charset="2"/>
              <a:buNone/>
            </a:pPr>
            <a:endParaRPr lang="en-US" sz="1200" dirty="0">
              <a:latin typeface="Berlin Sans FB" pitchFamily="34" charset="0"/>
            </a:endParaRPr>
          </a:p>
          <a:p>
            <a:pPr>
              <a:lnSpc>
                <a:spcPct val="70000"/>
              </a:lnSpc>
            </a:pPr>
            <a:r>
              <a:rPr lang="en-US" sz="2800" b="1" u="sng" dirty="0">
                <a:latin typeface="Berlin Sans FB" pitchFamily="34" charset="0"/>
              </a:rPr>
              <a:t>Guided </a:t>
            </a:r>
            <a:r>
              <a:rPr lang="en-US" sz="2800" b="1" u="sng" dirty="0" smtClean="0">
                <a:latin typeface="Berlin Sans FB" pitchFamily="34" charset="0"/>
              </a:rPr>
              <a:t>trips-</a:t>
            </a:r>
            <a:r>
              <a:rPr lang="en-US" sz="2800" dirty="0" smtClean="0">
                <a:latin typeface="Berlin Sans FB" pitchFamily="34" charset="0"/>
              </a:rPr>
              <a:t>  </a:t>
            </a:r>
            <a:r>
              <a:rPr lang="en-US" sz="2800" dirty="0">
                <a:latin typeface="Berlin Sans FB" pitchFamily="34" charset="0"/>
              </a:rPr>
              <a:t>The agency leads the group to provide the visitor with specific management guidance in caves with highly sensitive resources or on trips where close supervision is necessary </a:t>
            </a:r>
            <a:r>
              <a:rPr lang="en-US" sz="2800" dirty="0" err="1">
                <a:latin typeface="Berlin Sans FB" pitchFamily="34" charset="0"/>
              </a:rPr>
              <a:t>ie</a:t>
            </a:r>
            <a:r>
              <a:rPr lang="en-US" sz="2800" dirty="0">
                <a:latin typeface="Berlin Sans FB" pitchFamily="34" charset="0"/>
              </a:rPr>
              <a:t>. restoration trips, mock rescues, collection trips.  </a:t>
            </a:r>
          </a:p>
          <a:p>
            <a:pPr>
              <a:lnSpc>
                <a:spcPct val="70000"/>
              </a:lnSpc>
            </a:pP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algn="ctr"/>
            <a:r>
              <a:rPr lang="en-US" sz="4800" dirty="0">
                <a:latin typeface="Berlin Sans FB" pitchFamily="34" charset="0"/>
              </a:rPr>
              <a:t>Permit Contents</a:t>
            </a:r>
            <a:br>
              <a:rPr lang="en-US" sz="4800" dirty="0">
                <a:latin typeface="Berlin Sans FB" pitchFamily="34" charset="0"/>
              </a:rPr>
            </a:br>
            <a:r>
              <a:rPr lang="en-US" sz="2000" dirty="0">
                <a:latin typeface="Berlin Sans FB" pitchFamily="34" charset="0"/>
              </a:rPr>
              <a:t>(</a:t>
            </a:r>
            <a:r>
              <a:rPr lang="en-US" sz="2400" dirty="0">
                <a:latin typeface="Berlin Sans FB" pitchFamily="34" charset="0"/>
              </a:rPr>
              <a:t>Example in Notebook)</a:t>
            </a:r>
          </a:p>
        </p:txBody>
      </p:sp>
      <p:sp>
        <p:nvSpPr>
          <p:cNvPr id="26627" name="Rectangle 3"/>
          <p:cNvSpPr>
            <a:spLocks noGrp="1" noChangeArrowheads="1"/>
          </p:cNvSpPr>
          <p:nvPr>
            <p:ph idx="1"/>
          </p:nvPr>
        </p:nvSpPr>
        <p:spPr/>
        <p:txBody>
          <a:bodyPr/>
          <a:lstStyle/>
          <a:p>
            <a:pPr>
              <a:lnSpc>
                <a:spcPct val="80000"/>
              </a:lnSpc>
            </a:pPr>
            <a:r>
              <a:rPr lang="en-US" dirty="0">
                <a:latin typeface="Berlin Sans FB" pitchFamily="34" charset="0"/>
              </a:rPr>
              <a:t>Issuing Office</a:t>
            </a:r>
          </a:p>
          <a:p>
            <a:pPr>
              <a:lnSpc>
                <a:spcPct val="80000"/>
              </a:lnSpc>
            </a:pPr>
            <a:r>
              <a:rPr lang="en-US" dirty="0">
                <a:latin typeface="Berlin Sans FB" pitchFamily="34" charset="0"/>
              </a:rPr>
              <a:t>Caves to be visited, Permit #, Date of Use</a:t>
            </a:r>
          </a:p>
          <a:p>
            <a:pPr>
              <a:lnSpc>
                <a:spcPct val="80000"/>
              </a:lnSpc>
            </a:pPr>
            <a:r>
              <a:rPr lang="en-US" dirty="0">
                <a:latin typeface="Berlin Sans FB" pitchFamily="34" charset="0"/>
              </a:rPr>
              <a:t>Name of Authorized Trip Leader</a:t>
            </a:r>
          </a:p>
          <a:p>
            <a:pPr>
              <a:lnSpc>
                <a:spcPct val="80000"/>
              </a:lnSpc>
            </a:pPr>
            <a:r>
              <a:rPr lang="en-US" dirty="0">
                <a:latin typeface="Berlin Sans FB" pitchFamily="34" charset="0"/>
              </a:rPr>
              <a:t>Who Authorized the Permit</a:t>
            </a:r>
          </a:p>
          <a:p>
            <a:pPr>
              <a:lnSpc>
                <a:spcPct val="80000"/>
              </a:lnSpc>
            </a:pPr>
            <a:r>
              <a:rPr lang="en-US" dirty="0">
                <a:latin typeface="Berlin Sans FB" pitchFamily="34" charset="0"/>
              </a:rPr>
              <a:t>Signature of Visitors</a:t>
            </a:r>
          </a:p>
          <a:p>
            <a:pPr>
              <a:lnSpc>
                <a:spcPct val="80000"/>
              </a:lnSpc>
            </a:pPr>
            <a:r>
              <a:rPr lang="en-US" dirty="0">
                <a:latin typeface="Berlin Sans FB" pitchFamily="34" charset="0"/>
              </a:rPr>
              <a:t>General Laws and Restrictions</a:t>
            </a:r>
          </a:p>
          <a:p>
            <a:pPr>
              <a:lnSpc>
                <a:spcPct val="80000"/>
              </a:lnSpc>
            </a:pPr>
            <a:r>
              <a:rPr lang="en-US" dirty="0">
                <a:latin typeface="Berlin Sans FB" pitchFamily="34" charset="0"/>
              </a:rPr>
              <a:t>Post Trip Comments</a:t>
            </a:r>
          </a:p>
          <a:p>
            <a:pPr>
              <a:lnSpc>
                <a:spcPct val="80000"/>
              </a:lnSpc>
            </a:pPr>
            <a:r>
              <a:rPr lang="en-US" dirty="0">
                <a:latin typeface="Berlin Sans FB" pitchFamily="34" charset="0"/>
              </a:rPr>
              <a:t>Emergency </a:t>
            </a:r>
            <a:r>
              <a:rPr lang="en-US" dirty="0" smtClean="0">
                <a:latin typeface="Berlin Sans FB" pitchFamily="34" charset="0"/>
              </a:rPr>
              <a:t>Information</a:t>
            </a:r>
          </a:p>
          <a:p>
            <a:pPr marL="118872" indent="0">
              <a:lnSpc>
                <a:spcPct val="80000"/>
              </a:lnSpc>
              <a:buNone/>
            </a:pPr>
            <a:endParaRPr lang="en-US" dirty="0">
              <a:latin typeface="Berlin Sans FB" pitchFamily="34" charset="0"/>
            </a:endParaRPr>
          </a:p>
          <a:p>
            <a:pPr>
              <a:lnSpc>
                <a:spcPct val="80000"/>
              </a:lnSpc>
              <a:buFont typeface="Wingdings" panose="05000000000000000000" pitchFamily="2" charset="2"/>
              <a:buChar char="q"/>
            </a:pPr>
            <a:r>
              <a:rPr lang="en-US" dirty="0" smtClean="0">
                <a:latin typeface="Berlin Sans FB" pitchFamily="34" charset="0"/>
              </a:rPr>
              <a:t> </a:t>
            </a:r>
            <a:r>
              <a:rPr lang="en-US" u="sng" dirty="0" smtClean="0">
                <a:latin typeface="Berlin Sans FB" pitchFamily="34" charset="0"/>
              </a:rPr>
              <a:t>WNS Notice and </a:t>
            </a:r>
            <a:r>
              <a:rPr lang="en-US" u="sng" dirty="0" err="1" smtClean="0">
                <a:latin typeface="Berlin Sans FB" pitchFamily="34" charset="0"/>
              </a:rPr>
              <a:t>Decon</a:t>
            </a:r>
            <a:r>
              <a:rPr lang="en-US" u="sng" dirty="0" smtClean="0">
                <a:latin typeface="Berlin Sans FB" pitchFamily="34" charset="0"/>
              </a:rPr>
              <a:t> Procedures</a:t>
            </a:r>
            <a:endParaRPr lang="en-US" u="sng" dirty="0">
              <a:latin typeface="Berlin Sans FB" pitchFamily="34" charset="0"/>
            </a:endParaRPr>
          </a:p>
          <a:p>
            <a:pPr>
              <a:lnSpc>
                <a:spcPct val="80000"/>
              </a:lnSpc>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2625" y="225425"/>
            <a:ext cx="8080375" cy="1042988"/>
          </a:xfrm>
        </p:spPr>
        <p:txBody>
          <a:bodyPr/>
          <a:lstStyle/>
          <a:p>
            <a:pPr algn="ctr"/>
            <a:r>
              <a:rPr lang="en-US" dirty="0">
                <a:latin typeface="Berlin Sans FB" pitchFamily="34" charset="0"/>
              </a:rPr>
              <a:t>Permit Contents</a:t>
            </a:r>
          </a:p>
        </p:txBody>
      </p:sp>
      <p:sp>
        <p:nvSpPr>
          <p:cNvPr id="27651" name="Rectangle 3"/>
          <p:cNvSpPr>
            <a:spLocks noGrp="1" noChangeArrowheads="1"/>
          </p:cNvSpPr>
          <p:nvPr>
            <p:ph idx="1"/>
          </p:nvPr>
        </p:nvSpPr>
        <p:spPr>
          <a:xfrm>
            <a:off x="682625" y="1628775"/>
            <a:ext cx="7772400" cy="5229225"/>
          </a:xfrm>
        </p:spPr>
        <p:txBody>
          <a:bodyPr>
            <a:normAutofit/>
          </a:bodyPr>
          <a:lstStyle/>
          <a:p>
            <a:pPr algn="ctr">
              <a:lnSpc>
                <a:spcPct val="70000"/>
              </a:lnSpc>
              <a:buFont typeface="Wingdings" pitchFamily="2" charset="2"/>
              <a:buNone/>
            </a:pPr>
            <a:r>
              <a:rPr lang="en-US" sz="1400" b="1" dirty="0"/>
              <a:t>UNITED STATES DEPARTMENT OF THE INTERIOR</a:t>
            </a:r>
          </a:p>
          <a:p>
            <a:pPr algn="ctr">
              <a:lnSpc>
                <a:spcPct val="70000"/>
              </a:lnSpc>
              <a:buFont typeface="Wingdings" pitchFamily="2" charset="2"/>
              <a:buNone/>
            </a:pPr>
            <a:r>
              <a:rPr lang="en-US" sz="1400" b="1" dirty="0"/>
              <a:t>         BUREAU OF LAND MANAGEMENT</a:t>
            </a:r>
            <a:endParaRPr lang="en-US" sz="1400" dirty="0"/>
          </a:p>
          <a:p>
            <a:pPr algn="ctr">
              <a:lnSpc>
                <a:spcPct val="70000"/>
              </a:lnSpc>
              <a:buFont typeface="Wingdings" pitchFamily="2" charset="2"/>
              <a:buNone/>
            </a:pPr>
            <a:r>
              <a:rPr lang="en-US" sz="1400" dirty="0"/>
              <a:t> </a:t>
            </a:r>
            <a:r>
              <a:rPr lang="en-US" sz="1400" b="1" dirty="0"/>
              <a:t>SPECIAL RECREATION PERMIT - CAVES</a:t>
            </a:r>
            <a:endParaRPr lang="en-US" sz="1400" dirty="0"/>
          </a:p>
          <a:p>
            <a:pPr algn="ctr">
              <a:lnSpc>
                <a:spcPct val="70000"/>
              </a:lnSpc>
              <a:buFont typeface="Wingdings" pitchFamily="2" charset="2"/>
              <a:buNone/>
            </a:pPr>
            <a:r>
              <a:rPr lang="en-US" sz="1400" dirty="0"/>
              <a:t>         Carlsbad Field Office, 620 E. Greene St., Carlsbad, New Mexico 88220, (505) </a:t>
            </a:r>
            <a:r>
              <a:rPr lang="en-US" sz="1400" dirty="0" smtClean="0"/>
              <a:t>234-5972</a:t>
            </a:r>
          </a:p>
          <a:p>
            <a:pPr algn="ctr">
              <a:lnSpc>
                <a:spcPct val="70000"/>
              </a:lnSpc>
              <a:buFont typeface="Wingdings" pitchFamily="2" charset="2"/>
              <a:buNone/>
            </a:pPr>
            <a:endParaRPr lang="en-US" sz="1400" dirty="0"/>
          </a:p>
          <a:p>
            <a:pPr algn="ctr">
              <a:lnSpc>
                <a:spcPct val="70000"/>
              </a:lnSpc>
              <a:buFont typeface="Wingdings" pitchFamily="2" charset="2"/>
              <a:buNone/>
            </a:pPr>
            <a:r>
              <a:rPr lang="en-US" sz="1400" dirty="0" smtClean="0"/>
              <a:t>_________________________CAVE   </a:t>
            </a:r>
            <a:r>
              <a:rPr lang="en-US" sz="1400" dirty="0"/>
              <a:t>(Pmt. No. __________)   DATE</a:t>
            </a:r>
            <a:r>
              <a:rPr lang="en-US" sz="1400" dirty="0" smtClean="0"/>
              <a:t>_____________________</a:t>
            </a:r>
          </a:p>
          <a:p>
            <a:pPr>
              <a:lnSpc>
                <a:spcPct val="70000"/>
              </a:lnSpc>
              <a:buFont typeface="Wingdings" pitchFamily="2" charset="2"/>
              <a:buNone/>
            </a:pPr>
            <a:r>
              <a:rPr lang="en-US" sz="1400" dirty="0" smtClean="0"/>
              <a:t>______________________________CAVE   (Pmt. No. __________)   DATE____________________</a:t>
            </a:r>
          </a:p>
          <a:p>
            <a:pPr>
              <a:lnSpc>
                <a:spcPct val="70000"/>
              </a:lnSpc>
              <a:buFont typeface="Wingdings" pitchFamily="2" charset="2"/>
              <a:buNone/>
            </a:pPr>
            <a:r>
              <a:rPr lang="en-US" sz="1400" dirty="0" smtClean="0"/>
              <a:t>______________________________</a:t>
            </a:r>
            <a:r>
              <a:rPr lang="en-US" sz="1400" dirty="0"/>
              <a:t>CAVE   (Pmt. No. __________)   DATE____________________</a:t>
            </a:r>
          </a:p>
          <a:p>
            <a:pPr>
              <a:lnSpc>
                <a:spcPct val="70000"/>
              </a:lnSpc>
              <a:buFont typeface="Wingdings" pitchFamily="2" charset="2"/>
              <a:buNone/>
            </a:pPr>
            <a:r>
              <a:rPr lang="en-US" sz="1400" dirty="0"/>
              <a:t>______________________________CAVE   (Pmt. No. __________)   DATE____________________</a:t>
            </a:r>
          </a:p>
          <a:p>
            <a:pPr>
              <a:lnSpc>
                <a:spcPct val="70000"/>
              </a:lnSpc>
              <a:buFont typeface="Wingdings" pitchFamily="2" charset="2"/>
              <a:buNone/>
            </a:pPr>
            <a:endParaRPr lang="en-US" sz="1400" dirty="0"/>
          </a:p>
          <a:p>
            <a:pPr>
              <a:lnSpc>
                <a:spcPct val="70000"/>
              </a:lnSpc>
              <a:buFont typeface="Wingdings" pitchFamily="2" charset="2"/>
              <a:buNone/>
            </a:pPr>
            <a:r>
              <a:rPr lang="en-US" sz="1400" dirty="0"/>
              <a:t>Permission is hereby granted to ________________________________ for a group of _____ people as </a:t>
            </a:r>
          </a:p>
          <a:p>
            <a:pPr>
              <a:lnSpc>
                <a:spcPct val="70000"/>
              </a:lnSpc>
              <a:buFont typeface="Wingdings" pitchFamily="2" charset="2"/>
              <a:buNone/>
            </a:pPr>
            <a:r>
              <a:rPr lang="en-US" sz="1400" dirty="0"/>
              <a:t>reflected by the signatures below to enter the above named cave(s), located on public lands.</a:t>
            </a:r>
          </a:p>
          <a:p>
            <a:pPr>
              <a:lnSpc>
                <a:spcPct val="70000"/>
              </a:lnSpc>
              <a:buFont typeface="Wingdings" pitchFamily="2" charset="2"/>
              <a:buNone/>
            </a:pPr>
            <a:endParaRPr lang="en-US" sz="1400" dirty="0"/>
          </a:p>
          <a:p>
            <a:pPr>
              <a:lnSpc>
                <a:spcPct val="70000"/>
              </a:lnSpc>
              <a:buFont typeface="Wingdings" pitchFamily="2" charset="2"/>
              <a:buNone/>
            </a:pPr>
            <a:r>
              <a:rPr lang="en-US" sz="1400" dirty="0"/>
              <a:t>  Authorized by:_______________________  Date ______________. </a:t>
            </a:r>
          </a:p>
          <a:p>
            <a:pPr>
              <a:lnSpc>
                <a:spcPct val="70000"/>
              </a:lnSpc>
              <a:buFont typeface="Wingdings" pitchFamily="2" charset="2"/>
              <a:buNone/>
            </a:pPr>
            <a:endParaRPr lang="en-US" sz="1400" dirty="0"/>
          </a:p>
          <a:p>
            <a:pPr>
              <a:lnSpc>
                <a:spcPct val="70000"/>
              </a:lnSpc>
              <a:buFont typeface="Wingdings" pitchFamily="2" charset="2"/>
              <a:buNone/>
            </a:pPr>
            <a:r>
              <a:rPr lang="en-US" sz="1400" b="1" dirty="0"/>
              <a:t>&lt;&gt;&lt;&gt;&lt;&gt;&lt;&gt;&lt;&gt;&lt;&gt;&lt;&gt;&lt;&gt;&lt;&gt;&lt;&gt;&lt;&gt;&lt;&gt;&lt;&gt;&lt;&gt;&lt;&gt;&lt;&gt;&lt;&gt;&lt;&gt;&lt;&gt;&lt;&gt;&lt;&gt;&lt;&gt;&lt;&gt;&lt;&gt;&lt;&gt;&lt;&gt;&lt;&gt;&lt;&gt;&lt;&gt;&lt;&gt;&lt;&gt;&lt;&gt;&lt;&gt;&lt;&gt;&lt;</a:t>
            </a:r>
          </a:p>
          <a:p>
            <a:pPr>
              <a:lnSpc>
                <a:spcPct val="70000"/>
              </a:lnSpc>
              <a:buFont typeface="Wingdings" pitchFamily="2" charset="2"/>
              <a:buNone/>
            </a:pPr>
            <a:endParaRPr lang="en-US" sz="1400" dirty="0"/>
          </a:p>
          <a:p>
            <a:pPr>
              <a:lnSpc>
                <a:spcPct val="70000"/>
              </a:lnSpc>
              <a:buFont typeface="Wingdings" pitchFamily="2" charset="2"/>
              <a:buNone/>
            </a:pPr>
            <a:r>
              <a:rPr lang="en-US" sz="1400" dirty="0"/>
              <a:t>The following signatures indicate that </a:t>
            </a:r>
            <a:r>
              <a:rPr lang="en-US" sz="1400" dirty="0" err="1"/>
              <a:t>permittees</a:t>
            </a:r>
            <a:r>
              <a:rPr lang="en-US" sz="1400" dirty="0"/>
              <a:t> have received and understand the information provided by the BLM on hazards which may be found in the cave(s), and agree to comply with the general conditions and special stipulations ________ of this authorization:</a:t>
            </a:r>
          </a:p>
          <a:p>
            <a:pPr>
              <a:lnSpc>
                <a:spcPct val="70000"/>
              </a:lnSpc>
              <a:buFont typeface="Wingdings" pitchFamily="2" charset="2"/>
              <a:buNone/>
            </a:pPr>
            <a:endParaRPr lang="en-US" sz="1400" dirty="0"/>
          </a:p>
          <a:p>
            <a:pPr>
              <a:lnSpc>
                <a:spcPct val="70000"/>
              </a:lnSpc>
              <a:buFont typeface="Wingdings" pitchFamily="2" charset="2"/>
              <a:buNone/>
            </a:pPr>
            <a:r>
              <a:rPr lang="en-US" sz="1200" dirty="0"/>
              <a:t>1____________________________________(</a:t>
            </a:r>
            <a:r>
              <a:rPr lang="en-US" sz="1200" u="sng" dirty="0"/>
              <a:t>Trip Leader</a:t>
            </a:r>
            <a:r>
              <a:rPr lang="en-US" sz="1200" dirty="0"/>
              <a:t>)    6__________________________________________</a:t>
            </a:r>
          </a:p>
          <a:p>
            <a:pPr>
              <a:lnSpc>
                <a:spcPct val="70000"/>
              </a:lnSpc>
              <a:buFont typeface="Wingdings" pitchFamily="2" charset="2"/>
              <a:buNone/>
            </a:pPr>
            <a:r>
              <a:rPr lang="en-US" sz="1200" dirty="0"/>
              <a:t>2_______________________________________________   7__________________________________________</a:t>
            </a:r>
          </a:p>
          <a:p>
            <a:pPr>
              <a:lnSpc>
                <a:spcPct val="70000"/>
              </a:lnSpc>
              <a:buFont typeface="Wingdings" pitchFamily="2" charset="2"/>
              <a:buNone/>
            </a:pPr>
            <a:r>
              <a:rPr lang="en-US" sz="1200" dirty="0"/>
              <a:t>3_______________________________________________   8__________________________________________</a:t>
            </a:r>
          </a:p>
          <a:p>
            <a:pPr>
              <a:lnSpc>
                <a:spcPct val="70000"/>
              </a:lnSpc>
              <a:buFont typeface="Wingdings" pitchFamily="2" charset="2"/>
              <a:buNone/>
            </a:pPr>
            <a:r>
              <a:rPr lang="en-US" sz="1200" dirty="0"/>
              <a:t>4_______________________________________________   9__________________________________________</a:t>
            </a:r>
          </a:p>
          <a:p>
            <a:pPr>
              <a:lnSpc>
                <a:spcPct val="70000"/>
              </a:lnSpc>
              <a:buFont typeface="Wingdings" pitchFamily="2" charset="2"/>
              <a:buNone/>
            </a:pPr>
            <a:r>
              <a:rPr lang="en-US" sz="1200" dirty="0"/>
              <a:t>5_______________________________________________  10_________________________________________ </a:t>
            </a:r>
          </a:p>
          <a:p>
            <a:pPr>
              <a:lnSpc>
                <a:spcPct val="70000"/>
              </a:lnSpc>
              <a:buFont typeface="Wingdings" pitchFamily="2" charset="2"/>
              <a:buNone/>
            </a:pPr>
            <a:endParaRPr lang="en-US" sz="1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24190E001B464589B53A5A3C450461" ma:contentTypeVersion="0" ma:contentTypeDescription="Create a new document." ma:contentTypeScope="" ma:versionID="8499d8de0d198b8af01e827d3bf43b3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008ED1-B6D8-42DA-8C79-13A98BB4B19B}"/>
</file>

<file path=customXml/itemProps2.xml><?xml version="1.0" encoding="utf-8"?>
<ds:datastoreItem xmlns:ds="http://schemas.openxmlformats.org/officeDocument/2006/customXml" ds:itemID="{1164778D-5608-4A63-8124-939BD71799E1}"/>
</file>

<file path=customXml/itemProps3.xml><?xml version="1.0" encoding="utf-8"?>
<ds:datastoreItem xmlns:ds="http://schemas.openxmlformats.org/officeDocument/2006/customXml" ds:itemID="{93016EF4-D5F5-4AD7-909A-A0F186E6F8B8}"/>
</file>

<file path=docProps/app.xml><?xml version="1.0" encoding="utf-8"?>
<Properties xmlns="http://schemas.openxmlformats.org/officeDocument/2006/extended-properties" xmlns:vt="http://schemas.openxmlformats.org/officeDocument/2006/docPropsVTypes">
  <Template>Module</Template>
  <TotalTime>464</TotalTime>
  <Words>1069</Words>
  <Application>Microsoft Office PowerPoint</Application>
  <PresentationFormat>On-screen Show (4:3)</PresentationFormat>
  <Paragraphs>152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Module</vt:lpstr>
      <vt:lpstr>Cave Permits &amp; Permitting Systems</vt:lpstr>
      <vt:lpstr>What are they &amp; why should you have them ?</vt:lpstr>
      <vt:lpstr>Why would you need entry permits?</vt:lpstr>
      <vt:lpstr>When could permits be used?</vt:lpstr>
      <vt:lpstr>Cave “Closures”</vt:lpstr>
      <vt:lpstr>Federal Register Notice (Example in Notebook)</vt:lpstr>
      <vt:lpstr>Types of Permit Systems</vt:lpstr>
      <vt:lpstr>Permit Contents (Example in Notebook)</vt:lpstr>
      <vt:lpstr>Permit Contents</vt:lpstr>
      <vt:lpstr>Special Risks &amp; Stipulations (Example in Notebook)</vt:lpstr>
      <vt:lpstr>PowerPoint Presentation</vt:lpstr>
      <vt:lpstr>Automated Data Base Permitting</vt:lpstr>
      <vt:lpstr>PowerPoint Presentation</vt:lpstr>
      <vt:lpstr>PowerPoint Presentation</vt:lpstr>
      <vt:lpstr>PowerPoint Presentation</vt:lpstr>
      <vt:lpstr>Lock Choices and Delivery Systems</vt:lpstr>
      <vt:lpstr>Lock Choices and Delivery Systems</vt:lpstr>
      <vt:lpstr>Permit Return</vt:lpstr>
      <vt:lpstr>Discussion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Goodbar, James R</cp:lastModifiedBy>
  <cp:revision>25</cp:revision>
  <cp:lastPrinted>1601-01-01T00:00:00Z</cp:lastPrinted>
  <dcterms:created xsi:type="dcterms:W3CDTF">1601-01-01T00:00:00Z</dcterms:created>
  <dcterms:modified xsi:type="dcterms:W3CDTF">2014-04-17T18:04:40Z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y fmtid="{D5CDD505-2E9C-101B-9397-08002B2CF9AE}" pid="4" name="ContentTypeId">
    <vt:lpwstr>0x0101006924190E001B464589B53A5A3C450461</vt:lpwstr>
  </property>
</Properties>
</file>