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64" autoAdjust="0"/>
  </p:normalViewPr>
  <p:slideViewPr>
    <p:cSldViewPr>
      <p:cViewPr varScale="1">
        <p:scale>
          <a:sx n="101" d="100"/>
          <a:sy n="101" d="100"/>
        </p:scale>
        <p:origin x="-27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6CC19-7836-4918-B462-89F12A58382F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D1A15-1170-4CEA-8ACA-702AA77038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94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D1A15-1170-4CEA-8ACA-702AA770381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8C4F89E-A9FC-4FD2-A5DC-2EEABECB89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9D3747-E1DA-45D2-A34A-6A8D396B1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6AA29F-E99D-4BA7-8DD9-9768F3A71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C11A58-01DE-4F99-8E2B-5F5C63DD6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F61DD46-027F-4EDA-B73F-03FFC336C7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5C243A6-8A74-4B32-A68B-0403C4BF7B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2F575CD-F5CF-4974-8083-2B7FEDD2B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B56494-7B8A-4615-8963-85F0AE4500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28222-1A4C-4A2F-AA1F-351626467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614E66A-3DF0-45C3-AFB0-784D0D85F4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0701739-5984-4850-8205-864D666889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4AC2415-7653-436B-90E0-EAE286607A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234" y="228601"/>
            <a:ext cx="8229600" cy="1904999"/>
          </a:xfrm>
        </p:spPr>
        <p:txBody>
          <a:bodyPr/>
          <a:lstStyle/>
          <a:p>
            <a:r>
              <a:rPr lang="en-US" dirty="0"/>
              <a:t>Cave Restoration Techniques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2667000"/>
            <a:ext cx="6400800" cy="990600"/>
          </a:xfrm>
        </p:spPr>
        <p:txBody>
          <a:bodyPr/>
          <a:lstStyle/>
          <a:p>
            <a:r>
              <a:rPr lang="en-US" dirty="0"/>
              <a:t>Slow and Steady , Safe and Sure</a:t>
            </a:r>
          </a:p>
        </p:txBody>
      </p:sp>
      <p:pic>
        <p:nvPicPr>
          <p:cNvPr id="4" name="Picture 3" descr="DCP_09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378201"/>
            <a:ext cx="5105400" cy="34035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0" y="6380202"/>
            <a:ext cx="198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Aaron </a:t>
            </a:r>
            <a:r>
              <a:rPr lang="en-US" sz="1000" dirty="0" smtClean="0"/>
              <a:t>Stockton,   James Goodbar</a:t>
            </a:r>
          </a:p>
          <a:p>
            <a:r>
              <a:rPr lang="en-US" sz="1000" dirty="0" smtClean="0"/>
              <a:t>May 12-16, 2014</a:t>
            </a:r>
          </a:p>
          <a:p>
            <a:r>
              <a:rPr lang="en-US" sz="1000" dirty="0" smtClean="0"/>
              <a:t>Cody, Wyoming 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01000" cy="6096000"/>
          </a:xfrm>
        </p:spPr>
        <p:txBody>
          <a:bodyPr/>
          <a:lstStyle/>
          <a:p>
            <a:pPr algn="ctr"/>
            <a:r>
              <a:rPr lang="en-US"/>
              <a:t/>
            </a:r>
            <a:br>
              <a:rPr lang="en-US"/>
            </a:br>
            <a:r>
              <a:rPr lang="en-US" sz="9600"/>
              <a:t>Buy The Book</a:t>
            </a:r>
            <a:br>
              <a:rPr lang="en-US" sz="9600"/>
            </a:br>
            <a:r>
              <a:rPr lang="en-US" sz="6000"/>
              <a:t/>
            </a:r>
            <a:br>
              <a:rPr lang="en-US" sz="6000"/>
            </a:br>
            <a:r>
              <a:rPr lang="en-US" sz="6000"/>
              <a:t>Go Out and Make It Beautiful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5867400" cy="1447800"/>
          </a:xfrm>
        </p:spPr>
        <p:txBody>
          <a:bodyPr>
            <a:normAutofit fontScale="90000"/>
          </a:bodyPr>
          <a:lstStyle/>
          <a:p>
            <a:r>
              <a:rPr lang="en-US" sz="9600" dirty="0" smtClean="0"/>
              <a:t>Questions?</a:t>
            </a:r>
            <a:endParaRPr lang="en-US" sz="9600" dirty="0"/>
          </a:p>
        </p:txBody>
      </p:sp>
      <p:pic>
        <p:nvPicPr>
          <p:cNvPr id="3" name="Picture 2" descr="IMGP5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524000"/>
            <a:ext cx="3394547" cy="510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5791200" y="6274713"/>
            <a:ext cx="27158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Text by J. Goodbar – Photos by A. Stockton</a:t>
            </a:r>
          </a:p>
          <a:p>
            <a:r>
              <a:rPr lang="en-US" sz="1100" dirty="0" smtClean="0"/>
              <a:t>Modified from </a:t>
            </a:r>
            <a:r>
              <a:rPr lang="en-US" sz="1100" dirty="0"/>
              <a:t>2007</a:t>
            </a:r>
            <a:r>
              <a:rPr lang="en-US" sz="1100" dirty="0" smtClean="0"/>
              <a:t> J. Goodbar Presentation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What You Will Learn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Graffiti Removal</a:t>
            </a:r>
          </a:p>
          <a:p>
            <a:pPr lvl="1">
              <a:buFontTx/>
              <a:buNone/>
            </a:pPr>
            <a:r>
              <a:rPr lang="en-US"/>
              <a:t>	What – When – How</a:t>
            </a:r>
          </a:p>
          <a:p>
            <a:pPr lvl="1">
              <a:buFontTx/>
              <a:buNone/>
            </a:pPr>
            <a:endParaRPr lang="en-US"/>
          </a:p>
          <a:p>
            <a:r>
              <a:rPr lang="en-US"/>
              <a:t>Cleaning Formations</a:t>
            </a:r>
          </a:p>
          <a:p>
            <a:pPr>
              <a:buFontTx/>
              <a:buNone/>
            </a:pPr>
            <a:endParaRPr lang="en-US"/>
          </a:p>
          <a:p>
            <a:r>
              <a:rPr lang="en-US"/>
              <a:t>Repairing Broken Formations</a:t>
            </a:r>
          </a:p>
          <a:p>
            <a:pPr>
              <a:buFontTx/>
              <a:buNone/>
            </a:pPr>
            <a:endParaRPr lang="en-US"/>
          </a:p>
          <a:p>
            <a:r>
              <a:rPr lang="en-US"/>
              <a:t>Discussion of Success Stories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/>
              <a:t>Graffiti Removal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What Should be Removed ?</a:t>
            </a:r>
          </a:p>
          <a:p>
            <a:endParaRPr lang="en-US" dirty="0"/>
          </a:p>
          <a:p>
            <a:pPr lvl="1"/>
            <a:r>
              <a:rPr lang="en-US" dirty="0"/>
              <a:t>Laws  100 years / 50 years  </a:t>
            </a:r>
          </a:p>
          <a:p>
            <a:pPr lvl="1">
              <a:buFontTx/>
              <a:buNone/>
            </a:pPr>
            <a:endParaRPr lang="en-US" dirty="0"/>
          </a:p>
          <a:p>
            <a:pPr lvl="1"/>
            <a:r>
              <a:rPr lang="en-US" dirty="0"/>
              <a:t>Document Content, Style, Media</a:t>
            </a:r>
          </a:p>
          <a:p>
            <a:pPr lvl="1">
              <a:buFontTx/>
              <a:buNone/>
            </a:pPr>
            <a:endParaRPr lang="en-US" dirty="0"/>
          </a:p>
          <a:p>
            <a:pPr lvl="1"/>
            <a:r>
              <a:rPr lang="en-US" dirty="0"/>
              <a:t>When in Doubt -  Leave it.  It can always be removed later, after determination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/>
              <a:t>Graffiti Removal</a:t>
            </a:r>
            <a:br>
              <a:rPr lang="en-US" sz="4000"/>
            </a:br>
            <a:r>
              <a:rPr lang="en-US" sz="4000"/>
              <a:t> </a:t>
            </a:r>
            <a:r>
              <a:rPr lang="en-US" u="sng">
                <a:solidFill>
                  <a:schemeClr val="hlink"/>
                </a:solidFill>
              </a:rPr>
              <a:t>Tools and Techniques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4495800"/>
          </a:xfrm>
        </p:spPr>
        <p:txBody>
          <a:bodyPr/>
          <a:lstStyle/>
          <a:p>
            <a:r>
              <a:rPr lang="en-US" sz="3600" u="sng"/>
              <a:t>Sand Blasters</a:t>
            </a:r>
          </a:p>
          <a:p>
            <a:r>
              <a:rPr lang="en-US" sz="3600" u="sng"/>
              <a:t>Scrub Brushes</a:t>
            </a:r>
            <a:endParaRPr lang="en-US" sz="1800" u="sng"/>
          </a:p>
          <a:p>
            <a:pPr lvl="2"/>
            <a:r>
              <a:rPr lang="en-US" sz="2800"/>
              <a:t>Nylon or Stainless Steel</a:t>
            </a:r>
          </a:p>
          <a:p>
            <a:pPr lvl="2">
              <a:buFontTx/>
              <a:buNone/>
            </a:pPr>
            <a:endParaRPr lang="en-US" sz="1600"/>
          </a:p>
          <a:p>
            <a:pPr lvl="2"/>
            <a:r>
              <a:rPr lang="en-US" sz="2800"/>
              <a:t>Avoid Brass, Steel, or Natural Fiber</a:t>
            </a:r>
          </a:p>
          <a:p>
            <a:pPr lvl="2">
              <a:buFontTx/>
              <a:buNone/>
            </a:pPr>
            <a:endParaRPr lang="en-US" sz="1600"/>
          </a:p>
          <a:p>
            <a:pPr lvl="2"/>
            <a:r>
              <a:rPr lang="en-US" sz="2800"/>
              <a:t>Rotary Brushes</a:t>
            </a:r>
          </a:p>
          <a:p>
            <a:pPr lvl="2">
              <a:buFontTx/>
              <a:buNone/>
            </a:pPr>
            <a:endParaRPr lang="en-US" sz="1600"/>
          </a:p>
          <a:p>
            <a:pPr lvl="2"/>
            <a:r>
              <a:rPr lang="en-US" sz="2800"/>
              <a:t>Scrub Gently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/>
              <a:t>Graffiti Removal</a:t>
            </a:r>
            <a:br>
              <a:rPr lang="en-US" sz="4000"/>
            </a:br>
            <a:r>
              <a:rPr lang="en-US" sz="4000"/>
              <a:t> </a:t>
            </a:r>
            <a:r>
              <a:rPr lang="en-US" u="sng">
                <a:solidFill>
                  <a:schemeClr val="hlink"/>
                </a:solidFill>
              </a:rPr>
              <a:t>Tools and Techniques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953000"/>
          </a:xfrm>
        </p:spPr>
        <p:txBody>
          <a:bodyPr/>
          <a:lstStyle/>
          <a:p>
            <a:r>
              <a:rPr lang="en-US" sz="3600" u="sng"/>
              <a:t>Water Sprayers</a:t>
            </a:r>
          </a:p>
          <a:p>
            <a:pPr>
              <a:buFontTx/>
              <a:buNone/>
            </a:pPr>
            <a:endParaRPr lang="en-US" sz="1800" u="sng"/>
          </a:p>
          <a:p>
            <a:pPr lvl="1"/>
            <a:r>
              <a:rPr lang="en-US" sz="3200"/>
              <a:t>Hand-Held Spray Bottles</a:t>
            </a:r>
          </a:p>
          <a:p>
            <a:pPr lvl="1">
              <a:buFontTx/>
              <a:buNone/>
            </a:pPr>
            <a:endParaRPr lang="en-US" sz="1600"/>
          </a:p>
          <a:p>
            <a:pPr lvl="1"/>
            <a:r>
              <a:rPr lang="en-US" sz="3200"/>
              <a:t>Garden Sprayers</a:t>
            </a:r>
          </a:p>
          <a:p>
            <a:pPr lvl="1">
              <a:buFontTx/>
              <a:buNone/>
            </a:pPr>
            <a:endParaRPr lang="en-US" sz="1600"/>
          </a:p>
          <a:p>
            <a:pPr lvl="1"/>
            <a:r>
              <a:rPr lang="en-US" sz="3200"/>
              <a:t>Bladder Bags</a:t>
            </a:r>
          </a:p>
          <a:p>
            <a:pPr lvl="1">
              <a:buFontTx/>
              <a:buNone/>
            </a:pPr>
            <a:endParaRPr lang="en-US" sz="1600"/>
          </a:p>
          <a:p>
            <a:pPr lvl="1"/>
            <a:r>
              <a:rPr lang="en-US" sz="3200"/>
              <a:t>Gravity Feed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/>
              <a:t>Graffiti Removal</a:t>
            </a:r>
            <a:br>
              <a:rPr lang="en-US" sz="4000"/>
            </a:br>
            <a:r>
              <a:rPr lang="en-US" sz="4000"/>
              <a:t> </a:t>
            </a:r>
            <a:r>
              <a:rPr lang="en-US">
                <a:solidFill>
                  <a:schemeClr val="hlink"/>
                </a:solidFill>
              </a:rPr>
              <a:t>Tools and Techniques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953000"/>
          </a:xfrm>
        </p:spPr>
        <p:txBody>
          <a:bodyPr/>
          <a:lstStyle/>
          <a:p>
            <a:r>
              <a:rPr lang="en-US" sz="3600" u="sng"/>
              <a:t>Where to Get the Water  ?</a:t>
            </a:r>
          </a:p>
          <a:p>
            <a:pPr lvl="1"/>
            <a:endParaRPr lang="en-US" sz="1600" u="sng"/>
          </a:p>
          <a:p>
            <a:pPr lvl="1"/>
            <a:r>
              <a:rPr lang="en-US" sz="3200"/>
              <a:t>Common Sense Approach</a:t>
            </a:r>
          </a:p>
          <a:p>
            <a:pPr lvl="1">
              <a:buFontTx/>
              <a:buNone/>
            </a:pPr>
            <a:endParaRPr lang="en-US" sz="1600"/>
          </a:p>
          <a:p>
            <a:pPr lvl="1"/>
            <a:r>
              <a:rPr lang="en-US" sz="3200"/>
              <a:t>Clean Fresh Water -  NO Chemicals</a:t>
            </a:r>
          </a:p>
          <a:p>
            <a:pPr lvl="1">
              <a:buFontTx/>
              <a:buNone/>
            </a:pPr>
            <a:endParaRPr lang="en-US" sz="1600"/>
          </a:p>
          <a:p>
            <a:pPr lvl="1"/>
            <a:r>
              <a:rPr lang="en-US" sz="3200"/>
              <a:t>Cave Water From Renewable Sources</a:t>
            </a:r>
          </a:p>
          <a:p>
            <a:pPr lvl="1"/>
            <a:endParaRPr lang="en-US" sz="1600"/>
          </a:p>
          <a:p>
            <a:pPr lvl="1"/>
            <a:r>
              <a:rPr lang="en-US" sz="3200"/>
              <a:t>Collect Water – Filter &amp; Reuse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P1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1828800"/>
            <a:ext cx="2514600" cy="3352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>
                <a:solidFill>
                  <a:schemeClr val="hlink"/>
                </a:solidFill>
              </a:rPr>
              <a:t>Cleaning Formations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5943600" cy="2895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Use Clean Water Sources</a:t>
            </a:r>
          </a:p>
          <a:p>
            <a:pPr>
              <a:buFontTx/>
              <a:buNone/>
            </a:pPr>
            <a:endParaRPr lang="en-US" sz="1600" dirty="0"/>
          </a:p>
          <a:p>
            <a:r>
              <a:rPr lang="en-US" dirty="0"/>
              <a:t>Capture and Dispose of Runoff</a:t>
            </a:r>
          </a:p>
          <a:p>
            <a:pPr>
              <a:buFontTx/>
              <a:buNone/>
            </a:pPr>
            <a:endParaRPr lang="en-US" sz="1600" dirty="0"/>
          </a:p>
          <a:p>
            <a:r>
              <a:rPr lang="en-US" dirty="0"/>
              <a:t>Watch for Biologic, </a:t>
            </a:r>
            <a:r>
              <a:rPr lang="en-US" dirty="0" err="1"/>
              <a:t>Mineralogic</a:t>
            </a:r>
            <a:r>
              <a:rPr lang="en-US" dirty="0"/>
              <a:t>, and Cultural Resources</a:t>
            </a:r>
          </a:p>
          <a:p>
            <a:pPr>
              <a:buFontTx/>
              <a:buNone/>
            </a:pPr>
            <a:endParaRPr lang="en-US" sz="1600" dirty="0"/>
          </a:p>
          <a:p>
            <a:r>
              <a:rPr lang="en-US" dirty="0"/>
              <a:t>Use common Sense around Delicate Formations</a:t>
            </a:r>
          </a:p>
        </p:txBody>
      </p:sp>
      <p:pic>
        <p:nvPicPr>
          <p:cNvPr id="4" name="Picture 3" descr="IMGP1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4419600"/>
            <a:ext cx="3352800" cy="2171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/>
              <a:t>Mold Removal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267200"/>
          </a:xfrm>
        </p:spPr>
        <p:txBody>
          <a:bodyPr/>
          <a:lstStyle/>
          <a:p>
            <a:r>
              <a:rPr lang="en-US"/>
              <a:t>Equipment</a:t>
            </a:r>
          </a:p>
          <a:p>
            <a:pPr lvl="1"/>
            <a:r>
              <a:rPr lang="en-US"/>
              <a:t>Ziplock bags</a:t>
            </a:r>
          </a:p>
          <a:p>
            <a:pPr lvl="1"/>
            <a:r>
              <a:rPr lang="en-US"/>
              <a:t>Antimicrobial Wipes</a:t>
            </a:r>
          </a:p>
          <a:p>
            <a:pPr lvl="1"/>
            <a:r>
              <a:rPr lang="en-US"/>
              <a:t>Disposable Gloves</a:t>
            </a:r>
          </a:p>
          <a:p>
            <a:pPr lvl="1"/>
            <a:r>
              <a:rPr lang="en-US"/>
              <a:t>Surgical Masks</a:t>
            </a:r>
          </a:p>
          <a:p>
            <a:pPr lvl="1">
              <a:buFontTx/>
              <a:buNone/>
            </a:pPr>
            <a:endParaRPr lang="en-US"/>
          </a:p>
          <a:p>
            <a:r>
              <a:rPr lang="en-US"/>
              <a:t>Work Gently to avoid spore dispersal</a:t>
            </a:r>
          </a:p>
          <a:p>
            <a:endParaRPr lang="en-US"/>
          </a:p>
          <a:p>
            <a:pPr lvl="1"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/>
              <a:t>Formation Repair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38100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Ask Questions</a:t>
            </a:r>
          </a:p>
          <a:p>
            <a:pPr lvl="1"/>
            <a:r>
              <a:rPr lang="en-US" dirty="0"/>
              <a:t>Is it a Natural Break?</a:t>
            </a:r>
          </a:p>
          <a:p>
            <a:pPr lvl="1"/>
            <a:r>
              <a:rPr lang="en-US" dirty="0"/>
              <a:t>Do the pieces Fit?</a:t>
            </a:r>
          </a:p>
          <a:p>
            <a:pPr lvl="1"/>
            <a:r>
              <a:rPr lang="en-US" dirty="0"/>
              <a:t>Is it Safe for Workers &amp; other Formations?</a:t>
            </a:r>
          </a:p>
          <a:p>
            <a:r>
              <a:rPr lang="en-US" dirty="0"/>
              <a:t>Document with Photos and Text</a:t>
            </a:r>
          </a:p>
          <a:p>
            <a:r>
              <a:rPr lang="en-US" dirty="0"/>
              <a:t>Use Cave-Safe Epoxies</a:t>
            </a:r>
          </a:p>
          <a:p>
            <a:pPr lvl="1"/>
            <a:r>
              <a:rPr lang="en-US" dirty="0" err="1"/>
              <a:t>Epon</a:t>
            </a:r>
            <a:r>
              <a:rPr lang="en-US" dirty="0"/>
              <a:t> 828 with </a:t>
            </a:r>
            <a:r>
              <a:rPr lang="en-US" dirty="0" err="1"/>
              <a:t>Versamid</a:t>
            </a:r>
            <a:endParaRPr lang="en-US" dirty="0"/>
          </a:p>
          <a:p>
            <a:pPr lvl="1"/>
            <a:r>
              <a:rPr lang="en-US" dirty="0" err="1"/>
              <a:t>Epi</a:t>
            </a:r>
            <a:r>
              <a:rPr lang="en-US" dirty="0"/>
              <a:t>-cure 3234 (TETA)</a:t>
            </a:r>
          </a:p>
          <a:p>
            <a:r>
              <a:rPr lang="en-US" dirty="0"/>
              <a:t>Use Stainless Steel rods, pins, wire</a:t>
            </a:r>
          </a:p>
        </p:txBody>
      </p:sp>
      <p:pic>
        <p:nvPicPr>
          <p:cNvPr id="4" name="Picture 3" descr="IMGP69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524000"/>
            <a:ext cx="2190750" cy="2921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IMGP69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962400"/>
            <a:ext cx="3581400" cy="2686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24190E001B464589B53A5A3C450461" ma:contentTypeVersion="0" ma:contentTypeDescription="Create a new document." ma:contentTypeScope="" ma:versionID="8499d8de0d198b8af01e827d3bf43b3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54FFDF-A089-47DC-9015-2F85407FF27F}"/>
</file>

<file path=customXml/itemProps2.xml><?xml version="1.0" encoding="utf-8"?>
<ds:datastoreItem xmlns:ds="http://schemas.openxmlformats.org/officeDocument/2006/customXml" ds:itemID="{A89A0C50-378C-49A5-83B5-D95886BF65E6}"/>
</file>

<file path=customXml/itemProps3.xml><?xml version="1.0" encoding="utf-8"?>
<ds:datastoreItem xmlns:ds="http://schemas.openxmlformats.org/officeDocument/2006/customXml" ds:itemID="{D3FE6763-0821-4FE8-9B53-A4127189EA6F}"/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2105</TotalTime>
  <Words>240</Words>
  <Application>Microsoft Office PowerPoint</Application>
  <PresentationFormat>On-screen Show (4:3)</PresentationFormat>
  <Paragraphs>83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Foundry</vt:lpstr>
      <vt:lpstr>Cave Restoration Techniques</vt:lpstr>
      <vt:lpstr>What You Will Learn</vt:lpstr>
      <vt:lpstr>Graffiti Removal</vt:lpstr>
      <vt:lpstr>Graffiti Removal  Tools and Techniques</vt:lpstr>
      <vt:lpstr>Graffiti Removal  Tools and Techniques</vt:lpstr>
      <vt:lpstr>Graffiti Removal  Tools and Techniques</vt:lpstr>
      <vt:lpstr>Cleaning Formations</vt:lpstr>
      <vt:lpstr>Mold Removal</vt:lpstr>
      <vt:lpstr>Formation Repair</vt:lpstr>
      <vt:lpstr> Buy The Book  Go Out and Make It Beautiful</vt:lpstr>
      <vt:lpstr>Questions?</vt:lpstr>
    </vt:vector>
  </TitlesOfParts>
  <Company>Bureau of Land Management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Restoration Methods</dc:title>
  <dc:creator>jgoodbar</dc:creator>
  <cp:lastModifiedBy>Goodbar, James R</cp:lastModifiedBy>
  <cp:revision>21</cp:revision>
  <dcterms:created xsi:type="dcterms:W3CDTF">2007-08-14T19:55:57Z</dcterms:created>
  <dcterms:modified xsi:type="dcterms:W3CDTF">2014-04-17T14:43:35Z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0x0101006924190E001B464589B53A5A3C450461</vt:lpwstr>
  </property>
</Properties>
</file>