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4"/>
  </p:notesMasterIdLst>
  <p:sldIdLst>
    <p:sldId id="283" r:id="rId2"/>
    <p:sldId id="278" r:id="rId3"/>
    <p:sldId id="284" r:id="rId4"/>
    <p:sldId id="285" r:id="rId5"/>
    <p:sldId id="286" r:id="rId6"/>
    <p:sldId id="287" r:id="rId7"/>
    <p:sldId id="288" r:id="rId8"/>
    <p:sldId id="289" r:id="rId9"/>
    <p:sldId id="291" r:id="rId10"/>
    <p:sldId id="293" r:id="rId11"/>
    <p:sldId id="279" r:id="rId12"/>
    <p:sldId id="282" r:id="rId13"/>
    <p:sldId id="280" r:id="rId14"/>
    <p:sldId id="296" r:id="rId15"/>
    <p:sldId id="281" r:id="rId16"/>
    <p:sldId id="294" r:id="rId17"/>
    <p:sldId id="297" r:id="rId18"/>
    <p:sldId id="298" r:id="rId19"/>
    <p:sldId id="262" r:id="rId20"/>
    <p:sldId id="276" r:id="rId21"/>
    <p:sldId id="265" r:id="rId22"/>
    <p:sldId id="267" r:id="rId23"/>
    <p:sldId id="264" r:id="rId24"/>
    <p:sldId id="268" r:id="rId25"/>
    <p:sldId id="269" r:id="rId26"/>
    <p:sldId id="270" r:id="rId27"/>
    <p:sldId id="271" r:id="rId28"/>
    <p:sldId id="272" r:id="rId29"/>
    <p:sldId id="273" r:id="rId30"/>
    <p:sldId id="274" r:id="rId31"/>
    <p:sldId id="277" r:id="rId32"/>
    <p:sldId id="266"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64" autoAdjust="0"/>
  </p:normalViewPr>
  <p:slideViewPr>
    <p:cSldViewPr>
      <p:cViewPr>
        <p:scale>
          <a:sx n="99" d="100"/>
          <a:sy n="99" d="100"/>
        </p:scale>
        <p:origin x="-33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F6CC19-7836-4918-B462-89F12A58382F}" type="datetimeFigureOut">
              <a:rPr lang="en-US" smtClean="0"/>
              <a:pPr/>
              <a:t>4/17/2014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D1A15-1170-4CEA-8ACA-702AA770381A}" type="slidenum">
              <a:rPr lang="en-US" smtClean="0"/>
              <a:pPr/>
              <a:t>‹#›</a:t>
            </a:fld>
            <a:endParaRPr lang="en-US"/>
          </a:p>
        </p:txBody>
      </p:sp>
    </p:spTree>
    <p:extLst>
      <p:ext uri="{BB962C8B-B14F-4D97-AF65-F5344CB8AC3E}">
        <p14:creationId xmlns:p14="http://schemas.microsoft.com/office/powerpoint/2010/main" val="18229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Much of the work described in the slides can be accomplished</a:t>
            </a:r>
            <a:r>
              <a:rPr lang="en-US" baseline="0" dirty="0" smtClean="0"/>
              <a:t> in some combination with stakeholders and partners.  I am going to describe the basic overall process for cave and karst resource inventory – keep in mind that this can be accomplished at varying levels of detail and foci depending on the goals of your program and the extent and type of your cave and karst resources.</a:t>
            </a:r>
            <a:endParaRPr lang="en-US" dirty="0"/>
          </a:p>
        </p:txBody>
      </p:sp>
      <p:sp>
        <p:nvSpPr>
          <p:cNvPr id="4" name="Slide Number Placeholder 3"/>
          <p:cNvSpPr>
            <a:spLocks noGrp="1"/>
          </p:cNvSpPr>
          <p:nvPr>
            <p:ph type="sldNum" sz="quarter" idx="10"/>
          </p:nvPr>
        </p:nvSpPr>
        <p:spPr/>
        <p:txBody>
          <a:bodyPr/>
          <a:lstStyle/>
          <a:p>
            <a:fld id="{8E9FE82C-882A-467F-95F5-9F7BE477FFDE}"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parks and forests already implement this – don’t reinvent the wheel!</a:t>
            </a:r>
            <a:endParaRPr lang="en-US" dirty="0"/>
          </a:p>
        </p:txBody>
      </p:sp>
      <p:sp>
        <p:nvSpPr>
          <p:cNvPr id="4" name="Slide Number Placeholder 3"/>
          <p:cNvSpPr>
            <a:spLocks noGrp="1"/>
          </p:cNvSpPr>
          <p:nvPr>
            <p:ph type="sldNum" sz="quarter" idx="10"/>
          </p:nvPr>
        </p:nvSpPr>
        <p:spPr/>
        <p:txBody>
          <a:bodyPr/>
          <a:lstStyle/>
          <a:p>
            <a:fld id="{8E9FE82C-882A-467F-95F5-9F7BE477FFDE}"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D1A15-1170-4CEA-8ACA-702AA770381A}"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8C4F89E-A9FC-4FD2-A5DC-2EEABECB894E}"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stCondLst>
                                            <p:cond delay="0"/>
                                          </p:stCondLst>
                                        </p:cTn>
                                        <p:tgtEl>
                                          <p:spTgt spid="8">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ssolve">
                                      <p:cBhvr>
                                        <p:cTn id="10" dur="500">
                                          <p:stCondLst>
                                            <p:cond delay="0"/>
                                          </p:stCondLst>
                                        </p:cTn>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dissolve">
                                      <p:cBhvr>
                                        <p:cTn id="15" dur="5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19D3747-E1DA-45D2-A34A-6A8D396B1F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B6AA29F-E99D-4BA7-8DD9-9768F3A71C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C11A58-01DE-4F99-8E2B-5F5C63DD62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F61DD46-027F-4EDA-B73F-03FFC336C709}"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5C243A6-8A74-4B32-A68B-0403C4BF7B10}"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2F575CD-F5CF-4974-8083-2B7FEDD2B8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8B56494-7B8A-4615-8963-85F0AE4500F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6628222-1A4C-4A2F-AA1F-3516264672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614E66A-3DF0-45C3-AFB0-784D0D85F4D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0701739-5984-4850-8205-864D66688981}"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4AC2415-7653-436B-90E0-EAE286607A7D}"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00_2896.JPG"/>
          <p:cNvPicPr>
            <a:picLocks noChangeAspect="1"/>
          </p:cNvPicPr>
          <p:nvPr/>
        </p:nvPicPr>
        <p:blipFill>
          <a:blip r:embed="rId2" cstate="print"/>
          <a:srcRect l="-370" t="23333"/>
          <a:stretch>
            <a:fillRect/>
          </a:stretch>
        </p:blipFill>
        <p:spPr>
          <a:xfrm>
            <a:off x="1371600" y="3352800"/>
            <a:ext cx="1197113" cy="1219200"/>
          </a:xfrm>
          <a:prstGeom prst="rect">
            <a:avLst/>
          </a:prstGeom>
        </p:spPr>
      </p:pic>
      <p:pic>
        <p:nvPicPr>
          <p:cNvPr id="9" name="Picture 8" descr="100_2780.JPG"/>
          <p:cNvPicPr>
            <a:picLocks noChangeAspect="1"/>
          </p:cNvPicPr>
          <p:nvPr/>
        </p:nvPicPr>
        <p:blipFill>
          <a:blip r:embed="rId3" cstate="print"/>
          <a:stretch>
            <a:fillRect/>
          </a:stretch>
        </p:blipFill>
        <p:spPr>
          <a:xfrm>
            <a:off x="6400800" y="3352800"/>
            <a:ext cx="2032000" cy="1524000"/>
          </a:xfrm>
          <a:prstGeom prst="rect">
            <a:avLst/>
          </a:prstGeom>
          <a:ln>
            <a:solidFill>
              <a:schemeClr val="tx1"/>
            </a:solidFill>
          </a:ln>
        </p:spPr>
      </p:pic>
      <p:sp>
        <p:nvSpPr>
          <p:cNvPr id="2" name="Title 1"/>
          <p:cNvSpPr>
            <a:spLocks noGrp="1"/>
          </p:cNvSpPr>
          <p:nvPr>
            <p:ph type="ctrTitle"/>
          </p:nvPr>
        </p:nvSpPr>
        <p:spPr>
          <a:xfrm>
            <a:off x="511743" y="609600"/>
            <a:ext cx="7772400" cy="1470025"/>
          </a:xfrm>
        </p:spPr>
        <p:txBody>
          <a:bodyPr>
            <a:normAutofit fontScale="90000"/>
          </a:bodyPr>
          <a:lstStyle/>
          <a:p>
            <a:r>
              <a:rPr lang="en-US" dirty="0" smtClean="0"/>
              <a:t>Cave and Karst Resource Inventory and Monitoring</a:t>
            </a:r>
            <a:endParaRPr lang="en-US" dirty="0"/>
          </a:p>
        </p:txBody>
      </p:sp>
      <p:sp>
        <p:nvSpPr>
          <p:cNvPr id="3" name="Subtitle 2"/>
          <p:cNvSpPr>
            <a:spLocks noGrp="1"/>
          </p:cNvSpPr>
          <p:nvPr>
            <p:ph type="subTitle" idx="1"/>
          </p:nvPr>
        </p:nvSpPr>
        <p:spPr>
          <a:xfrm>
            <a:off x="1752600" y="5638800"/>
            <a:ext cx="6400800" cy="1752600"/>
          </a:xfrm>
        </p:spPr>
        <p:txBody>
          <a:bodyPr>
            <a:normAutofit/>
          </a:bodyPr>
          <a:lstStyle/>
          <a:p>
            <a:r>
              <a:rPr lang="en-US" sz="1200" dirty="0" smtClean="0">
                <a:solidFill>
                  <a:schemeClr val="tx1"/>
                </a:solidFill>
              </a:rPr>
              <a:t>Johanna </a:t>
            </a:r>
            <a:r>
              <a:rPr lang="en-US" sz="1200" dirty="0" err="1" smtClean="0">
                <a:solidFill>
                  <a:schemeClr val="tx1"/>
                </a:solidFill>
              </a:rPr>
              <a:t>Kovarik</a:t>
            </a:r>
            <a:endParaRPr lang="en-US" sz="1200" dirty="0" smtClean="0">
              <a:solidFill>
                <a:schemeClr val="tx1"/>
              </a:solidFill>
            </a:endParaRPr>
          </a:p>
          <a:p>
            <a:r>
              <a:rPr lang="en-US" sz="1200" dirty="0" smtClean="0">
                <a:solidFill>
                  <a:schemeClr val="tx1"/>
                </a:solidFill>
              </a:rPr>
              <a:t>USDA Forest Service </a:t>
            </a:r>
          </a:p>
          <a:p>
            <a:r>
              <a:rPr lang="en-US" sz="1200" dirty="0" smtClean="0"/>
              <a:t>Minerals and Geology Management</a:t>
            </a:r>
            <a:endParaRPr lang="en-US" sz="1200" dirty="0" smtClean="0">
              <a:solidFill>
                <a:schemeClr val="tx1"/>
              </a:solidFill>
            </a:endParaRPr>
          </a:p>
        </p:txBody>
      </p:sp>
      <p:pic>
        <p:nvPicPr>
          <p:cNvPr id="4" name="Picture 7" descr="P7260025"/>
          <p:cNvPicPr>
            <a:picLocks noChangeAspect="1" noChangeArrowheads="1"/>
          </p:cNvPicPr>
          <p:nvPr/>
        </p:nvPicPr>
        <p:blipFill>
          <a:blip r:embed="rId4" cstate="print"/>
          <a:srcRect/>
          <a:stretch>
            <a:fillRect/>
          </a:stretch>
        </p:blipFill>
        <p:spPr bwMode="auto">
          <a:xfrm>
            <a:off x="3581400" y="2590800"/>
            <a:ext cx="1825337" cy="2438400"/>
          </a:xfrm>
          <a:prstGeom prst="rect">
            <a:avLst/>
          </a:prstGeom>
          <a:noFill/>
          <a:ln w="9525">
            <a:solidFill>
              <a:schemeClr val="tx1"/>
            </a:solidFill>
            <a:miter lim="800000"/>
            <a:headEnd/>
            <a:tailEnd/>
          </a:ln>
        </p:spPr>
      </p:pic>
      <p:pic>
        <p:nvPicPr>
          <p:cNvPr id="6" name="Picture 11" descr="faded_bats"/>
          <p:cNvPicPr>
            <a:picLocks noChangeAspect="1" noChangeArrowheads="1"/>
          </p:cNvPicPr>
          <p:nvPr/>
        </p:nvPicPr>
        <p:blipFill>
          <a:blip r:embed="rId5" cstate="print"/>
          <a:srcRect/>
          <a:stretch>
            <a:fillRect/>
          </a:stretch>
        </p:blipFill>
        <p:spPr bwMode="auto">
          <a:xfrm>
            <a:off x="5105400" y="2362200"/>
            <a:ext cx="2137775" cy="1219200"/>
          </a:xfrm>
          <a:prstGeom prst="rect">
            <a:avLst/>
          </a:prstGeom>
          <a:noFill/>
          <a:ln w="9525">
            <a:solidFill>
              <a:schemeClr val="tx1"/>
            </a:solidFill>
            <a:miter lim="800000"/>
            <a:headEnd/>
            <a:tailEnd/>
          </a:ln>
        </p:spPr>
      </p:pic>
      <p:pic>
        <p:nvPicPr>
          <p:cNvPr id="7" name="Picture 13" descr="Amphipod"/>
          <p:cNvPicPr>
            <a:picLocks noChangeAspect="1" noChangeArrowheads="1"/>
          </p:cNvPicPr>
          <p:nvPr/>
        </p:nvPicPr>
        <p:blipFill>
          <a:blip r:embed="rId6" cstate="print"/>
          <a:srcRect/>
          <a:stretch>
            <a:fillRect/>
          </a:stretch>
        </p:blipFill>
        <p:spPr bwMode="auto">
          <a:xfrm>
            <a:off x="5257800" y="3505200"/>
            <a:ext cx="1447800" cy="966788"/>
          </a:xfrm>
          <a:prstGeom prst="rect">
            <a:avLst/>
          </a:prstGeom>
          <a:noFill/>
          <a:ln w="9525">
            <a:solidFill>
              <a:schemeClr val="tx1"/>
            </a:solidFill>
            <a:miter lim="800000"/>
            <a:headEnd/>
            <a:tailEnd/>
          </a:ln>
        </p:spPr>
      </p:pic>
      <p:pic>
        <p:nvPicPr>
          <p:cNvPr id="8" name="Picture 15" descr="danrepel"/>
          <p:cNvPicPr>
            <a:picLocks noChangeAspect="1" noChangeArrowheads="1"/>
          </p:cNvPicPr>
          <p:nvPr/>
        </p:nvPicPr>
        <p:blipFill>
          <a:blip r:embed="rId7" cstate="print"/>
          <a:srcRect/>
          <a:stretch>
            <a:fillRect/>
          </a:stretch>
        </p:blipFill>
        <p:spPr bwMode="auto">
          <a:xfrm>
            <a:off x="2438400" y="2743200"/>
            <a:ext cx="1600200" cy="2133600"/>
          </a:xfrm>
          <a:prstGeom prst="rect">
            <a:avLst/>
          </a:prstGeom>
          <a:noFill/>
          <a:ln w="9525">
            <a:solidFill>
              <a:schemeClr val="tx1"/>
            </a:solidFill>
            <a:miter lim="800000"/>
            <a:headEnd/>
            <a:tailEnd/>
          </a:ln>
        </p:spPr>
      </p:pic>
      <p:pic>
        <p:nvPicPr>
          <p:cNvPr id="10" name="Picture 9" descr="P5100101.JPG"/>
          <p:cNvPicPr>
            <a:picLocks noChangeAspect="1"/>
          </p:cNvPicPr>
          <p:nvPr/>
        </p:nvPicPr>
        <p:blipFill>
          <a:blip r:embed="rId8" cstate="print"/>
          <a:stretch>
            <a:fillRect/>
          </a:stretch>
        </p:blipFill>
        <p:spPr>
          <a:xfrm>
            <a:off x="1524000" y="2438400"/>
            <a:ext cx="1320800" cy="990600"/>
          </a:xfrm>
          <a:prstGeom prst="rect">
            <a:avLst/>
          </a:prstGeom>
          <a:ln>
            <a:solidFill>
              <a:schemeClr val="tx1"/>
            </a:solidFill>
          </a:ln>
        </p:spPr>
      </p:pic>
      <p:pic>
        <p:nvPicPr>
          <p:cNvPr id="11" name="Picture 10" descr="PB160731.JPG"/>
          <p:cNvPicPr>
            <a:picLocks noChangeAspect="1"/>
          </p:cNvPicPr>
          <p:nvPr/>
        </p:nvPicPr>
        <p:blipFill>
          <a:blip r:embed="rId9" cstate="print"/>
          <a:stretch>
            <a:fillRect/>
          </a:stretch>
        </p:blipFill>
        <p:spPr>
          <a:xfrm>
            <a:off x="533400" y="2895600"/>
            <a:ext cx="1219200" cy="914400"/>
          </a:xfrm>
          <a:prstGeom prst="rect">
            <a:avLst/>
          </a:prstGeom>
          <a:ln>
            <a:solidFill>
              <a:schemeClr val="tx1"/>
            </a:solidFill>
          </a:ln>
        </p:spPr>
      </p:pic>
    </p:spTree>
    <p:extLst>
      <p:ext uri="{BB962C8B-B14F-4D97-AF65-F5344CB8AC3E}">
        <p14:creationId xmlns:p14="http://schemas.microsoft.com/office/powerpoint/2010/main" val="2457491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Keeping</a:t>
            </a:r>
            <a:endParaRPr lang="en-US" dirty="0"/>
          </a:p>
        </p:txBody>
      </p:sp>
      <p:sp>
        <p:nvSpPr>
          <p:cNvPr id="3" name="Content Placeholder 2"/>
          <p:cNvSpPr>
            <a:spLocks noGrp="1"/>
          </p:cNvSpPr>
          <p:nvPr>
            <p:ph idx="1"/>
          </p:nvPr>
        </p:nvSpPr>
        <p:spPr>
          <a:xfrm>
            <a:off x="457200" y="1600200"/>
            <a:ext cx="3733800" cy="4525963"/>
          </a:xfrm>
        </p:spPr>
        <p:txBody>
          <a:bodyPr>
            <a:normAutofit fontScale="70000" lnSpcReduction="20000"/>
          </a:bodyPr>
          <a:lstStyle/>
          <a:p>
            <a:r>
              <a:rPr lang="en-US" dirty="0" smtClean="0"/>
              <a:t>Digital as well as hard copy database in safe places (fireproof filing cabinets! Backup hard drives!)</a:t>
            </a:r>
          </a:p>
          <a:p>
            <a:endParaRPr lang="en-US" dirty="0" smtClean="0"/>
          </a:p>
          <a:p>
            <a:r>
              <a:rPr lang="en-US" dirty="0" smtClean="0"/>
              <a:t>GIS provides easy access and spatial viewing</a:t>
            </a:r>
          </a:p>
          <a:p>
            <a:endParaRPr lang="en-US" dirty="0" smtClean="0"/>
          </a:p>
          <a:p>
            <a:r>
              <a:rPr lang="en-US" dirty="0" smtClean="0"/>
              <a:t>Consider where your agency keeps files – also consider keeping a digital copy of all files with stakeholders such as cave surveys</a:t>
            </a:r>
            <a:endParaRPr lang="en-US" dirty="0"/>
          </a:p>
        </p:txBody>
      </p:sp>
      <p:pic>
        <p:nvPicPr>
          <p:cNvPr id="4" name="Picture 3" descr="istockphoto_1241831-file-cabinet-burning.jpg"/>
          <p:cNvPicPr>
            <a:picLocks noChangeAspect="1"/>
          </p:cNvPicPr>
          <p:nvPr/>
        </p:nvPicPr>
        <p:blipFill>
          <a:blip r:embed="rId2" cstate="print"/>
          <a:stretch>
            <a:fillRect/>
          </a:stretch>
        </p:blipFill>
        <p:spPr>
          <a:xfrm>
            <a:off x="4876800" y="1447800"/>
            <a:ext cx="3200400" cy="4826000"/>
          </a:xfrm>
          <a:prstGeom prst="rect">
            <a:avLst/>
          </a:prstGeom>
          <a:ln>
            <a:solidFill>
              <a:schemeClr val="tx1"/>
            </a:solidFill>
          </a:ln>
        </p:spPr>
      </p:pic>
    </p:spTree>
    <p:extLst>
      <p:ext uri="{BB962C8B-B14F-4D97-AF65-F5344CB8AC3E}">
        <p14:creationId xmlns:p14="http://schemas.microsoft.com/office/powerpoint/2010/main" val="3627574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Monitor?</a:t>
            </a:r>
            <a:endParaRPr lang="en-US" dirty="0"/>
          </a:p>
        </p:txBody>
      </p:sp>
      <p:sp>
        <p:nvSpPr>
          <p:cNvPr id="3" name="Content Placeholder 2"/>
          <p:cNvSpPr>
            <a:spLocks noGrp="1"/>
          </p:cNvSpPr>
          <p:nvPr>
            <p:ph idx="1"/>
          </p:nvPr>
        </p:nvSpPr>
        <p:spPr>
          <a:xfrm>
            <a:off x="4114800" y="1623218"/>
            <a:ext cx="4343400" cy="4525963"/>
          </a:xfrm>
        </p:spPr>
        <p:txBody>
          <a:bodyPr>
            <a:normAutofit fontScale="92500" lnSpcReduction="20000"/>
          </a:bodyPr>
          <a:lstStyle/>
          <a:p>
            <a:pPr>
              <a:buNone/>
            </a:pPr>
            <a:r>
              <a:rPr lang="en-US" dirty="0" smtClean="0"/>
              <a:t>Adaptive Management – how much use and impact is too much?</a:t>
            </a:r>
          </a:p>
          <a:p>
            <a:pPr>
              <a:buNone/>
            </a:pPr>
            <a:endParaRPr lang="en-US" dirty="0" smtClean="0"/>
          </a:p>
          <a:p>
            <a:pPr>
              <a:buNone/>
            </a:pPr>
            <a:r>
              <a:rPr lang="en-US" dirty="0" smtClean="0"/>
              <a:t>Documenting use</a:t>
            </a:r>
          </a:p>
          <a:p>
            <a:pPr>
              <a:buNone/>
            </a:pPr>
            <a:endParaRPr lang="en-US" dirty="0" smtClean="0"/>
          </a:p>
          <a:p>
            <a:pPr>
              <a:buNone/>
            </a:pPr>
            <a:r>
              <a:rPr lang="en-US" dirty="0" smtClean="0"/>
              <a:t>Understanding how management decisions and strategies impact resources</a:t>
            </a:r>
          </a:p>
          <a:p>
            <a:pPr>
              <a:buNone/>
            </a:pPr>
            <a:endParaRPr lang="en-US" dirty="0" smtClean="0"/>
          </a:p>
        </p:txBody>
      </p:sp>
      <p:pic>
        <p:nvPicPr>
          <p:cNvPr id="5" name="Picture 4" descr="P9110948.JPG"/>
          <p:cNvPicPr>
            <a:picLocks noChangeAspect="1"/>
          </p:cNvPicPr>
          <p:nvPr/>
        </p:nvPicPr>
        <p:blipFill>
          <a:blip r:embed="rId2" cstate="print"/>
          <a:stretch>
            <a:fillRect/>
          </a:stretch>
        </p:blipFill>
        <p:spPr>
          <a:xfrm>
            <a:off x="685800" y="1752600"/>
            <a:ext cx="3200400" cy="4267200"/>
          </a:xfrm>
          <a:prstGeom prst="rect">
            <a:avLst/>
          </a:prstGeom>
          <a:ln>
            <a:solidFill>
              <a:schemeClr val="tx1"/>
            </a:solidFill>
          </a:ln>
        </p:spPr>
      </p:pic>
    </p:spTree>
    <p:extLst>
      <p:ext uri="{BB962C8B-B14F-4D97-AF65-F5344CB8AC3E}">
        <p14:creationId xmlns:p14="http://schemas.microsoft.com/office/powerpoint/2010/main" val="685959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Protocol</a:t>
            </a:r>
            <a:endParaRPr lang="en-US" dirty="0"/>
          </a:p>
        </p:txBody>
      </p:sp>
      <p:sp>
        <p:nvSpPr>
          <p:cNvPr id="3" name="Content Placeholder 2"/>
          <p:cNvSpPr>
            <a:spLocks noGrp="1"/>
          </p:cNvSpPr>
          <p:nvPr>
            <p:ph idx="1"/>
          </p:nvPr>
        </p:nvSpPr>
        <p:spPr/>
        <p:txBody>
          <a:bodyPr>
            <a:normAutofit/>
          </a:bodyPr>
          <a:lstStyle/>
          <a:p>
            <a:r>
              <a:rPr lang="en-US" dirty="0" smtClean="0"/>
              <a:t>Existing Condition</a:t>
            </a:r>
          </a:p>
          <a:p>
            <a:r>
              <a:rPr lang="en-US" dirty="0" smtClean="0"/>
              <a:t>Desired Future Condition</a:t>
            </a:r>
          </a:p>
          <a:p>
            <a:r>
              <a:rPr lang="en-US" dirty="0" smtClean="0"/>
              <a:t>Potential Impacts</a:t>
            </a:r>
          </a:p>
          <a:p>
            <a:r>
              <a:rPr lang="en-US" dirty="0" smtClean="0"/>
              <a:t>Measureable Attributes</a:t>
            </a:r>
          </a:p>
          <a:p>
            <a:r>
              <a:rPr lang="en-US" dirty="0" smtClean="0"/>
              <a:t>Reference condition / baseline</a:t>
            </a:r>
          </a:p>
          <a:p>
            <a:r>
              <a:rPr lang="en-US" dirty="0" smtClean="0"/>
              <a:t>Identify Targets / Goals</a:t>
            </a:r>
          </a:p>
          <a:p>
            <a:endParaRPr lang="en-US" dirty="0" smtClean="0"/>
          </a:p>
          <a:p>
            <a:endParaRPr lang="en-US" dirty="0"/>
          </a:p>
        </p:txBody>
      </p:sp>
      <p:pic>
        <p:nvPicPr>
          <p:cNvPr id="5" name="Picture 4" descr="ElCapPeak.JPG"/>
          <p:cNvPicPr>
            <a:picLocks noChangeAspect="1"/>
          </p:cNvPicPr>
          <p:nvPr/>
        </p:nvPicPr>
        <p:blipFill>
          <a:blip r:embed="rId2" cstate="print"/>
          <a:stretch>
            <a:fillRect/>
          </a:stretch>
        </p:blipFill>
        <p:spPr>
          <a:xfrm>
            <a:off x="0" y="5257800"/>
            <a:ext cx="9144000" cy="1600200"/>
          </a:xfrm>
          <a:prstGeom prst="rect">
            <a:avLst/>
          </a:prstGeom>
        </p:spPr>
      </p:pic>
    </p:spTree>
    <p:extLst>
      <p:ext uri="{BB962C8B-B14F-4D97-AF65-F5344CB8AC3E}">
        <p14:creationId xmlns:p14="http://schemas.microsoft.com/office/powerpoint/2010/main" val="212330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NPS List of Monitored Cave Resources</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a:t>Cave meteorology</a:t>
            </a:r>
          </a:p>
          <a:p>
            <a:pPr fontAlgn="base"/>
            <a:r>
              <a:rPr lang="en-US" dirty="0"/>
              <a:t>Airborne sedimentation</a:t>
            </a:r>
          </a:p>
          <a:p>
            <a:pPr fontAlgn="base"/>
            <a:r>
              <a:rPr lang="en-US" dirty="0"/>
              <a:t>Direct visitor impacts</a:t>
            </a:r>
          </a:p>
          <a:p>
            <a:pPr fontAlgn="base"/>
            <a:r>
              <a:rPr lang="en-US" dirty="0"/>
              <a:t>Permanent or seasonal ice</a:t>
            </a:r>
          </a:p>
          <a:p>
            <a:pPr fontAlgn="base"/>
            <a:r>
              <a:rPr lang="en-US" dirty="0"/>
              <a:t>Cave drip and pool water</a:t>
            </a:r>
          </a:p>
          <a:p>
            <a:pPr fontAlgn="base"/>
            <a:r>
              <a:rPr lang="en-US" dirty="0"/>
              <a:t>Microbiology</a:t>
            </a:r>
          </a:p>
          <a:p>
            <a:pPr fontAlgn="base"/>
            <a:r>
              <a:rPr lang="en-US" dirty="0"/>
              <a:t>Stability-breakdown, </a:t>
            </a:r>
            <a:r>
              <a:rPr lang="en-US" dirty="0" err="1"/>
              <a:t>rockfall</a:t>
            </a:r>
            <a:r>
              <a:rPr lang="en-US" dirty="0"/>
              <a:t> and partings</a:t>
            </a:r>
          </a:p>
          <a:p>
            <a:pPr fontAlgn="base"/>
            <a:r>
              <a:rPr lang="en-US" dirty="0"/>
              <a:t>Mineral growth</a:t>
            </a:r>
          </a:p>
          <a:p>
            <a:pPr fontAlgn="base"/>
            <a:r>
              <a:rPr lang="en-US" dirty="0"/>
              <a:t>Surface expressions and processes</a:t>
            </a:r>
          </a:p>
          <a:p>
            <a:pPr fontAlgn="base"/>
            <a:r>
              <a:rPr lang="en-US" dirty="0"/>
              <a:t>Regional groundwater levels and quantity</a:t>
            </a:r>
          </a:p>
          <a:p>
            <a:pPr fontAlgn="base"/>
            <a:r>
              <a:rPr lang="en-US" dirty="0"/>
              <a:t>Fluvial processes</a:t>
            </a:r>
          </a:p>
          <a:p>
            <a:endParaRPr lang="en-US" dirty="0"/>
          </a:p>
        </p:txBody>
      </p:sp>
    </p:spTree>
    <p:extLst>
      <p:ext uri="{BB962C8B-B14F-4D97-AF65-F5344CB8AC3E}">
        <p14:creationId xmlns:p14="http://schemas.microsoft.com/office/powerpoint/2010/main" val="2427006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Resource Impacts</a:t>
            </a:r>
            <a:endParaRPr lang="en-US" dirty="0"/>
          </a:p>
        </p:txBody>
      </p:sp>
      <p:sp>
        <p:nvSpPr>
          <p:cNvPr id="3" name="Content Placeholder 2"/>
          <p:cNvSpPr>
            <a:spLocks noGrp="1"/>
          </p:cNvSpPr>
          <p:nvPr>
            <p:ph idx="1"/>
          </p:nvPr>
        </p:nvSpPr>
        <p:spPr>
          <a:xfrm>
            <a:off x="457200" y="1600200"/>
            <a:ext cx="4572000" cy="4525963"/>
          </a:xfrm>
        </p:spPr>
        <p:txBody>
          <a:bodyPr>
            <a:normAutofit fontScale="92500" lnSpcReduction="10000"/>
          </a:bodyPr>
          <a:lstStyle/>
          <a:p>
            <a:r>
              <a:rPr lang="en-US" dirty="0" smtClean="0"/>
              <a:t>Sedimentation / pollutants to karst aquifers</a:t>
            </a:r>
          </a:p>
          <a:p>
            <a:endParaRPr lang="en-US" dirty="0" smtClean="0"/>
          </a:p>
          <a:p>
            <a:r>
              <a:rPr lang="en-US" dirty="0" smtClean="0"/>
              <a:t>Damage to formations</a:t>
            </a:r>
          </a:p>
          <a:p>
            <a:endParaRPr lang="en-US" dirty="0" smtClean="0"/>
          </a:p>
          <a:p>
            <a:r>
              <a:rPr lang="en-US" dirty="0" smtClean="0"/>
              <a:t>Loss of habitat for endemic biota</a:t>
            </a:r>
          </a:p>
          <a:p>
            <a:pPr marL="0" indent="0">
              <a:buNone/>
            </a:pPr>
            <a:endParaRPr lang="en-US" dirty="0" smtClean="0"/>
          </a:p>
          <a:p>
            <a:r>
              <a:rPr lang="en-US" dirty="0" smtClean="0"/>
              <a:t>Endless list!</a:t>
            </a:r>
          </a:p>
          <a:p>
            <a:endParaRPr lang="en-US" dirty="0" smtClean="0"/>
          </a:p>
          <a:p>
            <a:pPr>
              <a:buNone/>
            </a:pPr>
            <a:endParaRPr lang="en-US" dirty="0"/>
          </a:p>
        </p:txBody>
      </p:sp>
      <p:pic>
        <p:nvPicPr>
          <p:cNvPr id="4" name="Picture 3" descr="100_2591.JPG"/>
          <p:cNvPicPr>
            <a:picLocks noChangeAspect="1"/>
          </p:cNvPicPr>
          <p:nvPr/>
        </p:nvPicPr>
        <p:blipFill>
          <a:blip r:embed="rId2" cstate="print"/>
          <a:stretch>
            <a:fillRect/>
          </a:stretch>
        </p:blipFill>
        <p:spPr>
          <a:xfrm>
            <a:off x="5181600" y="1600200"/>
            <a:ext cx="3429000" cy="4572000"/>
          </a:xfrm>
          <a:prstGeom prst="rect">
            <a:avLst/>
          </a:prstGeom>
          <a:ln>
            <a:solidFill>
              <a:schemeClr val="tx1"/>
            </a:solidFill>
          </a:ln>
        </p:spPr>
      </p:pic>
    </p:spTree>
    <p:extLst>
      <p:ext uri="{BB962C8B-B14F-4D97-AF65-F5344CB8AC3E}">
        <p14:creationId xmlns:p14="http://schemas.microsoft.com/office/powerpoint/2010/main" val="121774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Panic!</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From simple, recreation permit feedback to complex data logger high resolution monitoring, cavers and volunteers are a great resource!</a:t>
            </a:r>
          </a:p>
          <a:p>
            <a:pPr>
              <a:buNone/>
            </a:pPr>
            <a:endParaRPr lang="en-US" dirty="0" smtClean="0"/>
          </a:p>
          <a:p>
            <a:pPr>
              <a:buNone/>
            </a:pPr>
            <a:r>
              <a:rPr lang="en-US" dirty="0" smtClean="0"/>
              <a:t>Agencies work together to develop tools – data sheets, monitoring protocol, etc.</a:t>
            </a:r>
          </a:p>
          <a:p>
            <a:endParaRPr lang="en-US" dirty="0" smtClean="0"/>
          </a:p>
          <a:p>
            <a:pPr>
              <a:buNone/>
            </a:pPr>
            <a:r>
              <a:rPr lang="en-US" dirty="0" smtClean="0"/>
              <a:t>Prioritize, and come up with a plan and indicators.</a:t>
            </a:r>
            <a:endParaRPr lang="en-US" dirty="0"/>
          </a:p>
        </p:txBody>
      </p:sp>
    </p:spTree>
    <p:extLst>
      <p:ext uri="{BB962C8B-B14F-4D97-AF65-F5344CB8AC3E}">
        <p14:creationId xmlns:p14="http://schemas.microsoft.com/office/powerpoint/2010/main" val="572940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Existing Condition</a:t>
            </a:r>
            <a:endParaRPr lang="en-US" dirty="0"/>
          </a:p>
        </p:txBody>
      </p:sp>
      <p:sp>
        <p:nvSpPr>
          <p:cNvPr id="3" name="Content Placeholder 2"/>
          <p:cNvSpPr>
            <a:spLocks noGrp="1"/>
          </p:cNvSpPr>
          <p:nvPr>
            <p:ph idx="1"/>
          </p:nvPr>
        </p:nvSpPr>
        <p:spPr/>
        <p:txBody>
          <a:bodyPr>
            <a:normAutofit/>
          </a:bodyPr>
          <a:lstStyle/>
          <a:p>
            <a:r>
              <a:rPr lang="en-US" dirty="0" smtClean="0"/>
              <a:t>Document Existing condition </a:t>
            </a:r>
            <a:r>
              <a:rPr lang="en-US" dirty="0"/>
              <a:t> </a:t>
            </a:r>
            <a:r>
              <a:rPr lang="en-US" dirty="0" smtClean="0"/>
              <a:t>- Inventory, as discussed above!</a:t>
            </a:r>
            <a:endParaRPr lang="en-US" dirty="0"/>
          </a:p>
          <a:p>
            <a:pPr marL="0" indent="0">
              <a:buNone/>
            </a:pPr>
            <a:endParaRPr lang="en-US" dirty="0" smtClean="0"/>
          </a:p>
          <a:p>
            <a:r>
              <a:rPr lang="en-US" dirty="0"/>
              <a:t> </a:t>
            </a:r>
            <a:r>
              <a:rPr lang="en-US" dirty="0" smtClean="0"/>
              <a:t>Commission further in-depth studies if resources are present (</a:t>
            </a:r>
            <a:r>
              <a:rPr lang="en-US" dirty="0" err="1" smtClean="0"/>
              <a:t>paleo</a:t>
            </a:r>
            <a:r>
              <a:rPr lang="en-US" dirty="0" smtClean="0"/>
              <a:t>, cultural, biology, etc.)</a:t>
            </a:r>
          </a:p>
          <a:p>
            <a:pPr marL="0" indent="0">
              <a:buNone/>
            </a:pPr>
            <a:endParaRPr lang="en-US" dirty="0"/>
          </a:p>
          <a:p>
            <a:r>
              <a:rPr lang="en-US" dirty="0" smtClean="0"/>
              <a:t>Also consider past impacts – past harvest in an area, visitation to caves, etc.</a:t>
            </a:r>
          </a:p>
          <a:p>
            <a:pPr lvl="1">
              <a:buNone/>
            </a:pPr>
            <a:endParaRPr lang="en-US" dirty="0" smtClean="0"/>
          </a:p>
          <a:p>
            <a:pPr>
              <a:buNone/>
            </a:pPr>
            <a:endParaRPr lang="en-US" dirty="0" smtClean="0"/>
          </a:p>
          <a:p>
            <a:pPr>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53817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15352"/>
            <a:ext cx="3402013"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Reference Condition</a:t>
            </a:r>
            <a:endParaRPr lang="en-US" dirty="0"/>
          </a:p>
        </p:txBody>
      </p:sp>
      <p:sp>
        <p:nvSpPr>
          <p:cNvPr id="3" name="Content Placeholder 2"/>
          <p:cNvSpPr>
            <a:spLocks noGrp="1"/>
          </p:cNvSpPr>
          <p:nvPr>
            <p:ph sz="half" idx="2"/>
          </p:nvPr>
        </p:nvSpPr>
        <p:spPr>
          <a:xfrm>
            <a:off x="457200" y="1524000"/>
            <a:ext cx="4040188" cy="4602163"/>
          </a:xfrm>
        </p:spPr>
        <p:txBody>
          <a:bodyPr/>
          <a:lstStyle/>
          <a:p>
            <a:r>
              <a:rPr lang="en-US" dirty="0" smtClean="0"/>
              <a:t>Baseline / Background values</a:t>
            </a:r>
          </a:p>
          <a:p>
            <a:pPr>
              <a:buNone/>
            </a:pPr>
            <a:endParaRPr lang="en-US" dirty="0" smtClean="0"/>
          </a:p>
          <a:p>
            <a:pPr lvl="1"/>
            <a:r>
              <a:rPr lang="en-US" dirty="0" smtClean="0"/>
              <a:t>Can be difficult to achieve in heavily impacted areas</a:t>
            </a:r>
          </a:p>
          <a:p>
            <a:pPr lvl="1"/>
            <a:endParaRPr lang="en-US" dirty="0" smtClean="0"/>
          </a:p>
          <a:p>
            <a:pPr lvl="1"/>
            <a:r>
              <a:rPr lang="en-US" dirty="0" smtClean="0"/>
              <a:t>Perhaps develop an index based on similar</a:t>
            </a:r>
          </a:p>
          <a:p>
            <a:pPr lvl="2"/>
            <a:r>
              <a:rPr lang="en-US" dirty="0" smtClean="0"/>
              <a:t>Caves in the same area</a:t>
            </a:r>
          </a:p>
          <a:p>
            <a:pPr lvl="2"/>
            <a:r>
              <a:rPr lang="en-US" dirty="0" smtClean="0"/>
              <a:t>Springs in the same watershed</a:t>
            </a:r>
          </a:p>
          <a:p>
            <a:pPr lvl="1">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44592"/>
            <a:ext cx="345271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791200"/>
            <a:ext cx="14208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39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 Targets/ Future Condition</a:t>
            </a:r>
            <a:endParaRPr lang="en-US" dirty="0"/>
          </a:p>
        </p:txBody>
      </p:sp>
      <p:sp>
        <p:nvSpPr>
          <p:cNvPr id="3" name="Content Placeholder 2"/>
          <p:cNvSpPr>
            <a:spLocks noGrp="1"/>
          </p:cNvSpPr>
          <p:nvPr>
            <p:ph idx="1"/>
          </p:nvPr>
        </p:nvSpPr>
        <p:spPr/>
        <p:txBody>
          <a:bodyPr>
            <a:normAutofit lnSpcReduction="10000"/>
          </a:bodyPr>
          <a:lstStyle/>
          <a:p>
            <a:r>
              <a:rPr lang="en-US" dirty="0" smtClean="0"/>
              <a:t>Again, Rehabilitate – to what values?</a:t>
            </a:r>
          </a:p>
          <a:p>
            <a:pPr lvl="1"/>
            <a:r>
              <a:rPr lang="en-US" dirty="0" smtClean="0"/>
              <a:t>Baseline values for a pristine area</a:t>
            </a:r>
          </a:p>
          <a:p>
            <a:pPr lvl="1"/>
            <a:r>
              <a:rPr lang="en-US" dirty="0" smtClean="0"/>
              <a:t>Drinking water quality standards</a:t>
            </a:r>
          </a:p>
          <a:p>
            <a:pPr lvl="1"/>
            <a:r>
              <a:rPr lang="en-US" dirty="0" smtClean="0"/>
              <a:t>Known prior condition (inventory!)</a:t>
            </a:r>
          </a:p>
          <a:p>
            <a:endParaRPr lang="en-US" dirty="0" smtClean="0"/>
          </a:p>
          <a:p>
            <a:r>
              <a:rPr lang="en-US" dirty="0" smtClean="0"/>
              <a:t>Maintain </a:t>
            </a:r>
          </a:p>
          <a:p>
            <a:pPr lvl="1"/>
            <a:r>
              <a:rPr lang="en-US" dirty="0" smtClean="0"/>
              <a:t>Current values, allow for  natural variance and seasonal differences</a:t>
            </a:r>
          </a:p>
          <a:p>
            <a:pPr lvl="1">
              <a:buNone/>
            </a:pPr>
            <a:endParaRPr lang="en-US" dirty="0" smtClean="0"/>
          </a:p>
          <a:p>
            <a:r>
              <a:rPr lang="en-US" dirty="0" smtClean="0"/>
              <a:t> Plan for impact – what is acceptable?</a:t>
            </a:r>
          </a:p>
        </p:txBody>
      </p:sp>
    </p:spTree>
    <p:extLst>
      <p:ext uri="{BB962C8B-B14F-4D97-AF65-F5344CB8AC3E}">
        <p14:creationId xmlns:p14="http://schemas.microsoft.com/office/powerpoint/2010/main" val="668802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sz="4400" dirty="0" smtClean="0"/>
              <a:t>Human visitation/disturbance</a:t>
            </a:r>
            <a:endParaRPr lang="en-US" sz="4400" dirty="0">
              <a:solidFill>
                <a:schemeClr val="hlink"/>
              </a:solidFill>
            </a:endParaRPr>
          </a:p>
        </p:txBody>
      </p:sp>
      <p:sp>
        <p:nvSpPr>
          <p:cNvPr id="12291" name="Rectangle 3"/>
          <p:cNvSpPr>
            <a:spLocks noGrp="1" noChangeArrowheads="1"/>
          </p:cNvSpPr>
          <p:nvPr>
            <p:ph idx="1"/>
          </p:nvPr>
        </p:nvSpPr>
        <p:spPr>
          <a:xfrm>
            <a:off x="685800" y="1524000"/>
            <a:ext cx="4343400" cy="4876800"/>
          </a:xfrm>
        </p:spPr>
        <p:txBody>
          <a:bodyPr>
            <a:normAutofit fontScale="70000" lnSpcReduction="20000"/>
          </a:bodyPr>
          <a:lstStyle/>
          <a:p>
            <a:r>
              <a:rPr lang="en-US" dirty="0" smtClean="0"/>
              <a:t>Footprints (“brushing” areas clean)</a:t>
            </a:r>
            <a:endParaRPr lang="en-US" dirty="0"/>
          </a:p>
          <a:p>
            <a:pPr>
              <a:buFontTx/>
              <a:buNone/>
            </a:pPr>
            <a:endParaRPr lang="en-US" sz="1600" dirty="0"/>
          </a:p>
          <a:p>
            <a:r>
              <a:rPr lang="en-US" dirty="0" smtClean="0"/>
              <a:t>Scheduled monitoring visits (staff or volunteers-stewards)</a:t>
            </a:r>
            <a:endParaRPr lang="en-US" dirty="0"/>
          </a:p>
          <a:p>
            <a:pPr>
              <a:buFontTx/>
              <a:buNone/>
            </a:pPr>
            <a:endParaRPr lang="en-US" sz="1600" dirty="0"/>
          </a:p>
          <a:p>
            <a:r>
              <a:rPr lang="en-US" dirty="0" smtClean="0"/>
              <a:t>Data Loggers (light on/off) – place in entrance areas and in remote sections of caves.</a:t>
            </a:r>
            <a:endParaRPr lang="en-US" dirty="0"/>
          </a:p>
          <a:p>
            <a:pPr>
              <a:buFontTx/>
              <a:buNone/>
            </a:pPr>
            <a:endParaRPr lang="en-US" sz="1600" dirty="0"/>
          </a:p>
          <a:p>
            <a:r>
              <a:rPr lang="en-US" dirty="0" smtClean="0"/>
              <a:t>Cave Registers</a:t>
            </a:r>
          </a:p>
          <a:p>
            <a:r>
              <a:rPr lang="en-US" dirty="0" smtClean="0"/>
              <a:t>Photo points</a:t>
            </a:r>
            <a:r>
              <a:rPr lang="en-US" dirty="0"/>
              <a:t> </a:t>
            </a:r>
            <a:r>
              <a:rPr lang="en-US" dirty="0" smtClean="0"/>
              <a:t>– recreate the same photograph</a:t>
            </a:r>
          </a:p>
          <a:p>
            <a:r>
              <a:rPr lang="en-US" dirty="0" smtClean="0"/>
              <a:t>Permit issuance</a:t>
            </a:r>
          </a:p>
          <a:p>
            <a:r>
              <a:rPr lang="en-US" dirty="0" smtClean="0"/>
              <a:t>DON’T LET MONITORING BECOME AN UNACCEPTABLE DISTURBANCE!</a:t>
            </a:r>
          </a:p>
        </p:txBody>
      </p:sp>
      <p:pic>
        <p:nvPicPr>
          <p:cNvPr id="6" name="Picture 5" descr="IMGP4924.JPG"/>
          <p:cNvPicPr>
            <a:picLocks noChangeAspect="1"/>
          </p:cNvPicPr>
          <p:nvPr/>
        </p:nvPicPr>
        <p:blipFill>
          <a:blip r:embed="rId3" cstate="print"/>
          <a:stretch>
            <a:fillRect/>
          </a:stretch>
        </p:blipFill>
        <p:spPr>
          <a:xfrm>
            <a:off x="5029200" y="1371600"/>
            <a:ext cx="3657600" cy="2431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IMGP4926.JPG"/>
          <p:cNvPicPr>
            <a:picLocks noChangeAspect="1"/>
          </p:cNvPicPr>
          <p:nvPr/>
        </p:nvPicPr>
        <p:blipFill>
          <a:blip r:embed="rId4" cstate="print"/>
          <a:stretch>
            <a:fillRect/>
          </a:stretch>
        </p:blipFill>
        <p:spPr>
          <a:xfrm rot="5400000">
            <a:off x="5110526" y="4414474"/>
            <a:ext cx="2698090" cy="1793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and Karst Resources</a:t>
            </a:r>
            <a:endParaRPr lang="en-US" dirty="0"/>
          </a:p>
        </p:txBody>
      </p:sp>
      <p:sp>
        <p:nvSpPr>
          <p:cNvPr id="3" name="Content Placeholder 2"/>
          <p:cNvSpPr>
            <a:spLocks noGrp="1"/>
          </p:cNvSpPr>
          <p:nvPr>
            <p:ph idx="1"/>
          </p:nvPr>
        </p:nvSpPr>
        <p:spPr/>
        <p:txBody>
          <a:bodyPr/>
          <a:lstStyle/>
          <a:p>
            <a:r>
              <a:rPr lang="en-US" dirty="0" smtClean="0"/>
              <a:t>Secondary attributes and features both natural and man-made, that reside within the confines of the cave or karst system</a:t>
            </a:r>
          </a:p>
          <a:p>
            <a:endParaRPr lang="en-US" dirty="0" smtClean="0"/>
          </a:p>
          <a:p>
            <a:r>
              <a:rPr lang="en-US" dirty="0" smtClean="0"/>
              <a:t>Karst resources include </a:t>
            </a:r>
            <a:r>
              <a:rPr lang="en-US" dirty="0" err="1" smtClean="0"/>
              <a:t>epikarst</a:t>
            </a:r>
            <a:r>
              <a:rPr lang="en-US" dirty="0" smtClean="0"/>
              <a:t> development, springs and spring biota, etc.</a:t>
            </a:r>
          </a:p>
          <a:p>
            <a:pPr>
              <a:buNone/>
            </a:pPr>
            <a:endParaRPr lang="en-US" dirty="0" smtClean="0"/>
          </a:p>
          <a:p>
            <a:endParaRPr lang="en-US" dirty="0" smtClean="0"/>
          </a:p>
          <a:p>
            <a:endParaRPr lang="en-US" dirty="0"/>
          </a:p>
        </p:txBody>
      </p:sp>
      <p:pic>
        <p:nvPicPr>
          <p:cNvPr id="4" name="Picture 3" descr="ElCapPeak.JPG"/>
          <p:cNvPicPr>
            <a:picLocks noChangeAspect="1"/>
          </p:cNvPicPr>
          <p:nvPr/>
        </p:nvPicPr>
        <p:blipFill>
          <a:blip r:embed="rId2" cstate="print"/>
          <a:stretch>
            <a:fillRect/>
          </a:stretch>
        </p:blipFill>
        <p:spPr>
          <a:xfrm>
            <a:off x="0" y="5257800"/>
            <a:ext cx="9144000" cy="1600200"/>
          </a:xfrm>
          <a:prstGeom prst="rect">
            <a:avLst/>
          </a:prstGeom>
        </p:spPr>
      </p:pic>
    </p:spTree>
    <p:extLst>
      <p:ext uri="{BB962C8B-B14F-4D97-AF65-F5344CB8AC3E}">
        <p14:creationId xmlns:p14="http://schemas.microsoft.com/office/powerpoint/2010/main" val="527092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524000"/>
          </a:xfrm>
        </p:spPr>
        <p:txBody>
          <a:bodyPr>
            <a:normAutofit/>
          </a:bodyPr>
          <a:lstStyle/>
          <a:p>
            <a:pPr algn="ctr"/>
            <a:r>
              <a:rPr lang="en-US" sz="3200" dirty="0" err="1" smtClean="0"/>
              <a:t>Photomonitoring</a:t>
            </a:r>
            <a:r>
              <a:rPr lang="en-US" sz="3200" dirty="0" smtClean="0"/>
              <a:t/>
            </a:r>
            <a:br>
              <a:rPr lang="en-US" sz="3200" dirty="0" smtClean="0"/>
            </a:br>
            <a:r>
              <a:rPr lang="en-US" sz="3200" dirty="0" smtClean="0"/>
              <a:t>“Worth a thousand words”</a:t>
            </a:r>
            <a:endParaRPr lang="en-US" sz="3200" dirty="0"/>
          </a:p>
        </p:txBody>
      </p:sp>
      <p:sp>
        <p:nvSpPr>
          <p:cNvPr id="13315" name="Rectangle 3"/>
          <p:cNvSpPr>
            <a:spLocks noGrp="1" noChangeArrowheads="1"/>
          </p:cNvSpPr>
          <p:nvPr>
            <p:ph idx="1"/>
          </p:nvPr>
        </p:nvSpPr>
        <p:spPr>
          <a:xfrm>
            <a:off x="609600" y="2057400"/>
            <a:ext cx="7772400" cy="4267200"/>
          </a:xfrm>
        </p:spPr>
        <p:txBody>
          <a:bodyPr>
            <a:normAutofit/>
          </a:bodyPr>
          <a:lstStyle/>
          <a:p>
            <a:pPr lvl="1"/>
            <a:r>
              <a:rPr lang="en-US" sz="2800" dirty="0" smtClean="0"/>
              <a:t>Provides clear observable comparisons to present and past.</a:t>
            </a:r>
            <a:endParaRPr lang="en-US" sz="2800" dirty="0"/>
          </a:p>
          <a:p>
            <a:pPr lvl="1"/>
            <a:r>
              <a:rPr lang="en-US" sz="2800" dirty="0" smtClean="0"/>
              <a:t>Can document not only negative human caused impact, but also natural change as well. </a:t>
            </a:r>
          </a:p>
          <a:p>
            <a:pPr lvl="1"/>
            <a:r>
              <a:rPr lang="en-US" sz="2800" dirty="0" smtClean="0"/>
              <a:t>Can document success stories! Restoration and responsible use.</a:t>
            </a:r>
          </a:p>
          <a:p>
            <a:pPr lvl="1"/>
            <a:r>
              <a:rPr lang="en-US" sz="2800" dirty="0" smtClean="0"/>
              <a:t>Can document effectiveness of current management practices. </a:t>
            </a:r>
          </a:p>
          <a:p>
            <a:pPr lvl="1">
              <a:buNone/>
            </a:pPr>
            <a:endParaRPr lang="en-US" sz="2800" dirty="0" smtClean="0"/>
          </a:p>
          <a:p>
            <a:pPr>
              <a:buNone/>
            </a:pPr>
            <a:endParaRPr lang="en-US" dirty="0"/>
          </a:p>
          <a:p>
            <a:pPr lvl="1">
              <a:buFontTx/>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533400" y="304800"/>
            <a:ext cx="8001000" cy="6096000"/>
          </a:xfrm>
        </p:spPr>
        <p:txBody>
          <a:bodyPr/>
          <a:lstStyle/>
          <a:p>
            <a:pPr algn="ctr"/>
            <a:r>
              <a:rPr lang="en-US" dirty="0"/>
              <a:t/>
            </a:r>
            <a:br>
              <a:rPr lang="en-US" dirty="0"/>
            </a:br>
            <a:endParaRPr lang="en-US" dirty="0"/>
          </a:p>
        </p:txBody>
      </p:sp>
      <p:pic>
        <p:nvPicPr>
          <p:cNvPr id="13314" name="Picture 2" descr="http://www.lubbockareagrotto.org/projects/endless/images/EndlessMap_roughdraft.jpg"/>
          <p:cNvPicPr>
            <a:picLocks noChangeAspect="1" noChangeArrowheads="1"/>
          </p:cNvPicPr>
          <p:nvPr/>
        </p:nvPicPr>
        <p:blipFill>
          <a:blip r:embed="rId2" cstate="print"/>
          <a:srcRect/>
          <a:stretch>
            <a:fillRect/>
          </a:stretch>
        </p:blipFill>
        <p:spPr bwMode="auto">
          <a:xfrm>
            <a:off x="609600" y="914400"/>
            <a:ext cx="4732609" cy="5387701"/>
          </a:xfrm>
          <a:prstGeom prst="rect">
            <a:avLst/>
          </a:prstGeom>
          <a:noFill/>
        </p:spPr>
      </p:pic>
      <p:pic>
        <p:nvPicPr>
          <p:cNvPr id="13315" name="Picture 3"/>
          <p:cNvPicPr>
            <a:picLocks noChangeAspect="1" noChangeArrowheads="1"/>
          </p:cNvPicPr>
          <p:nvPr/>
        </p:nvPicPr>
        <p:blipFill>
          <a:blip r:embed="rId3" cstate="print"/>
          <a:srcRect l="64375" t="11719" r="9375" b="8594"/>
          <a:stretch>
            <a:fillRect/>
          </a:stretch>
        </p:blipFill>
        <p:spPr bwMode="auto">
          <a:xfrm>
            <a:off x="5943600" y="685800"/>
            <a:ext cx="2362200" cy="5736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ctr"/>
            <a:r>
              <a:rPr lang="en-US" sz="4400" dirty="0" smtClean="0"/>
              <a:t>Monitoring Macro Impacts</a:t>
            </a:r>
            <a:br>
              <a:rPr lang="en-US" sz="4400" dirty="0" smtClean="0"/>
            </a:br>
            <a:r>
              <a:rPr lang="en-US" sz="4400" dirty="0" smtClean="0"/>
              <a:t>-Development in Karst Areas-</a:t>
            </a:r>
            <a:endParaRPr lang="en-US" sz="4400" dirty="0"/>
          </a:p>
        </p:txBody>
      </p:sp>
      <p:sp>
        <p:nvSpPr>
          <p:cNvPr id="13315" name="Rectangle 3"/>
          <p:cNvSpPr>
            <a:spLocks noGrp="1" noChangeArrowheads="1"/>
          </p:cNvSpPr>
          <p:nvPr>
            <p:ph idx="1"/>
          </p:nvPr>
        </p:nvSpPr>
        <p:spPr>
          <a:xfrm>
            <a:off x="685800" y="1676400"/>
            <a:ext cx="7772400" cy="4267200"/>
          </a:xfrm>
        </p:spPr>
        <p:txBody>
          <a:bodyPr>
            <a:normAutofit/>
          </a:bodyPr>
          <a:lstStyle/>
          <a:p>
            <a:r>
              <a:rPr lang="en-US" dirty="0" smtClean="0"/>
              <a:t>Implementation Monitoring</a:t>
            </a:r>
          </a:p>
          <a:p>
            <a:pPr marL="0" indent="0">
              <a:buNone/>
            </a:pPr>
            <a:r>
              <a:rPr lang="en-US" dirty="0"/>
              <a:t>	</a:t>
            </a:r>
            <a:r>
              <a:rPr lang="en-US" sz="2200" dirty="0" smtClean="0"/>
              <a:t>following NEPA action </a:t>
            </a:r>
          </a:p>
          <a:p>
            <a:pPr marL="0" indent="0">
              <a:buNone/>
            </a:pPr>
            <a:r>
              <a:rPr lang="en-US" sz="2200" dirty="0"/>
              <a:t>	</a:t>
            </a:r>
            <a:r>
              <a:rPr lang="en-US" sz="2200" dirty="0" smtClean="0"/>
              <a:t>were mitigation measures implemented properly?</a:t>
            </a:r>
          </a:p>
          <a:p>
            <a:pPr marL="0" indent="0">
              <a:buNone/>
            </a:pPr>
            <a:endParaRPr lang="en-US" sz="2200" dirty="0" smtClean="0"/>
          </a:p>
          <a:p>
            <a:r>
              <a:rPr lang="en-US" dirty="0" smtClean="0"/>
              <a:t>Site monitoring </a:t>
            </a:r>
          </a:p>
          <a:p>
            <a:pPr lvl="1"/>
            <a:r>
              <a:rPr lang="en-US" sz="1800" dirty="0" smtClean="0"/>
              <a:t>Pick an indicator – water quality is often a great one</a:t>
            </a:r>
          </a:p>
          <a:p>
            <a:pPr lvl="1"/>
            <a:r>
              <a:rPr lang="en-US" sz="1800" dirty="0" smtClean="0"/>
              <a:t>Sedimentation, debris in sinkholes</a:t>
            </a:r>
          </a:p>
          <a:p>
            <a:pPr marL="0" indent="0">
              <a:buNone/>
            </a:pPr>
            <a:endParaRPr lang="en-US" sz="2200" dirty="0" smtClean="0"/>
          </a:p>
          <a:p>
            <a:pPr>
              <a:buNone/>
            </a:pPr>
            <a:endParaRPr lang="en-US" dirty="0"/>
          </a:p>
          <a:p>
            <a:pPr lvl="1">
              <a:buFontTx/>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algn="ctr"/>
            <a:r>
              <a:rPr lang="en-US" sz="4400" dirty="0" smtClean="0"/>
              <a:t>What would you monitor in this situation? Indicators?</a:t>
            </a:r>
            <a:endParaRPr lang="en-US" sz="4400" dirty="0"/>
          </a:p>
        </p:txBody>
      </p:sp>
      <p:pic>
        <p:nvPicPr>
          <p:cNvPr id="1026" name="Picture 2"/>
          <p:cNvPicPr>
            <a:picLocks noGrp="1" noChangeAspect="1" noChangeArrowheads="1"/>
          </p:cNvPicPr>
          <p:nvPr>
            <p:ph idx="1"/>
          </p:nvPr>
        </p:nvPicPr>
        <p:blipFill>
          <a:blip r:embed="rId2" cstate="print"/>
          <a:srcRect l="29126" t="9709" r="1942" b="10194"/>
          <a:stretch>
            <a:fillRect/>
          </a:stretch>
        </p:blipFill>
        <p:spPr bwMode="auto">
          <a:xfrm>
            <a:off x="1828800" y="1524000"/>
            <a:ext cx="5410200"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524000"/>
          </a:xfrm>
        </p:spPr>
        <p:txBody>
          <a:bodyPr>
            <a:normAutofit/>
          </a:bodyPr>
          <a:lstStyle/>
          <a:p>
            <a:pPr algn="ctr"/>
            <a:r>
              <a:rPr lang="en-US" sz="3200" dirty="0" smtClean="0"/>
              <a:t>Limits of acceptable change/visitor experience and resource protection</a:t>
            </a:r>
            <a:endParaRPr lang="en-US" sz="3200" dirty="0"/>
          </a:p>
        </p:txBody>
      </p:sp>
      <p:sp>
        <p:nvSpPr>
          <p:cNvPr id="13315" name="Rectangle 3"/>
          <p:cNvSpPr>
            <a:spLocks noGrp="1" noChangeArrowheads="1"/>
          </p:cNvSpPr>
          <p:nvPr>
            <p:ph idx="1"/>
          </p:nvPr>
        </p:nvSpPr>
        <p:spPr>
          <a:xfrm>
            <a:off x="609600" y="2057400"/>
            <a:ext cx="7772400" cy="4267200"/>
          </a:xfrm>
        </p:spPr>
        <p:txBody>
          <a:bodyPr>
            <a:normAutofit/>
          </a:bodyPr>
          <a:lstStyle/>
          <a:p>
            <a:pPr lvl="1"/>
            <a:r>
              <a:rPr lang="en-US" sz="2800" dirty="0" smtClean="0"/>
              <a:t>Developed for Wilderness Areas and Parks</a:t>
            </a:r>
            <a:endParaRPr lang="en-US" sz="2800" dirty="0"/>
          </a:p>
          <a:p>
            <a:pPr lvl="1"/>
            <a:r>
              <a:rPr lang="en-US" sz="2800" dirty="0" smtClean="0"/>
              <a:t>Defines amount of environmental change measured as indicators</a:t>
            </a:r>
            <a:endParaRPr lang="en-US" sz="2800" dirty="0"/>
          </a:p>
          <a:p>
            <a:pPr lvl="1"/>
            <a:r>
              <a:rPr lang="en-US" sz="2800" dirty="0" smtClean="0"/>
              <a:t>Defines limits of acceptable change (LAC)</a:t>
            </a:r>
            <a:endParaRPr lang="en-US" sz="2800" dirty="0"/>
          </a:p>
          <a:p>
            <a:pPr lvl="1"/>
            <a:r>
              <a:rPr lang="en-US" sz="2800" dirty="0" smtClean="0"/>
              <a:t>As change approaches determined limit, management actions are implemented</a:t>
            </a:r>
          </a:p>
          <a:p>
            <a:pPr>
              <a:buNone/>
            </a:pPr>
            <a:endParaRPr lang="en-US" dirty="0"/>
          </a:p>
          <a:p>
            <a:pPr lvl="1">
              <a:buFontTx/>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524000"/>
          </a:xfrm>
        </p:spPr>
        <p:txBody>
          <a:bodyPr>
            <a:normAutofit/>
          </a:bodyPr>
          <a:lstStyle/>
          <a:p>
            <a:pPr algn="ctr"/>
            <a:r>
              <a:rPr lang="en-US" sz="3200" dirty="0" smtClean="0"/>
              <a:t>Visual Impact Evaluation System (VIES)</a:t>
            </a:r>
            <a:endParaRPr lang="en-US" sz="3200" dirty="0"/>
          </a:p>
        </p:txBody>
      </p:sp>
      <p:sp>
        <p:nvSpPr>
          <p:cNvPr id="13315" name="Rectangle 3"/>
          <p:cNvSpPr>
            <a:spLocks noGrp="1" noChangeArrowheads="1"/>
          </p:cNvSpPr>
          <p:nvPr>
            <p:ph idx="1"/>
          </p:nvPr>
        </p:nvSpPr>
        <p:spPr>
          <a:xfrm>
            <a:off x="609600" y="2057400"/>
            <a:ext cx="7772400" cy="4267200"/>
          </a:xfrm>
        </p:spPr>
        <p:txBody>
          <a:bodyPr>
            <a:normAutofit/>
          </a:bodyPr>
          <a:lstStyle/>
          <a:p>
            <a:pPr lvl="1"/>
            <a:r>
              <a:rPr lang="en-US" sz="2800" dirty="0" smtClean="0"/>
              <a:t>Easy to use form of LAC</a:t>
            </a:r>
            <a:endParaRPr lang="en-US" sz="2800" dirty="0"/>
          </a:p>
          <a:p>
            <a:pPr lvl="1"/>
            <a:r>
              <a:rPr lang="en-US" sz="2800" dirty="0" smtClean="0"/>
              <a:t>Can be conducted by anyone</a:t>
            </a:r>
            <a:endParaRPr lang="en-US" sz="2800" dirty="0"/>
          </a:p>
          <a:p>
            <a:pPr lvl="1"/>
            <a:r>
              <a:rPr lang="en-US" sz="2800" dirty="0" smtClean="0"/>
              <a:t>Objective – relies on observations</a:t>
            </a:r>
            <a:endParaRPr lang="en-US" sz="2800" dirty="0"/>
          </a:p>
          <a:p>
            <a:pPr lvl="1"/>
            <a:r>
              <a:rPr lang="en-US" sz="2800" dirty="0" smtClean="0"/>
              <a:t>Provides a record of resource monitoring</a:t>
            </a:r>
          </a:p>
          <a:p>
            <a:pPr>
              <a:buNone/>
            </a:pPr>
            <a:endParaRPr lang="en-US" dirty="0"/>
          </a:p>
          <a:p>
            <a:pPr lvl="1">
              <a:buFontTx/>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524000"/>
          </a:xfrm>
        </p:spPr>
        <p:txBody>
          <a:bodyPr>
            <a:normAutofit/>
          </a:bodyPr>
          <a:lstStyle/>
          <a:p>
            <a:pPr algn="ctr"/>
            <a:r>
              <a:rPr lang="en-US" sz="3200" dirty="0" smtClean="0"/>
              <a:t>VIES Steps</a:t>
            </a:r>
            <a:endParaRPr lang="en-US" sz="3200" dirty="0"/>
          </a:p>
        </p:txBody>
      </p:sp>
      <p:sp>
        <p:nvSpPr>
          <p:cNvPr id="13315" name="Rectangle 3"/>
          <p:cNvSpPr>
            <a:spLocks noGrp="1" noChangeArrowheads="1"/>
          </p:cNvSpPr>
          <p:nvPr>
            <p:ph idx="1"/>
          </p:nvPr>
        </p:nvSpPr>
        <p:spPr>
          <a:xfrm>
            <a:off x="609600" y="2057400"/>
            <a:ext cx="7772400" cy="4267200"/>
          </a:xfrm>
        </p:spPr>
        <p:txBody>
          <a:bodyPr>
            <a:normAutofit/>
          </a:bodyPr>
          <a:lstStyle/>
          <a:p>
            <a:pPr lvl="1"/>
            <a:r>
              <a:rPr lang="en-US" sz="2800" dirty="0" smtClean="0"/>
              <a:t>Identify indicators</a:t>
            </a:r>
            <a:endParaRPr lang="en-US" sz="2800" dirty="0"/>
          </a:p>
          <a:p>
            <a:pPr lvl="1"/>
            <a:r>
              <a:rPr lang="en-US" sz="2800" dirty="0" smtClean="0"/>
              <a:t>Create impact scales</a:t>
            </a:r>
          </a:p>
          <a:p>
            <a:pPr lvl="1"/>
            <a:r>
              <a:rPr lang="en-US" sz="2800" dirty="0" smtClean="0"/>
              <a:t>Determine LAC</a:t>
            </a:r>
            <a:endParaRPr lang="en-US" sz="2800" dirty="0"/>
          </a:p>
          <a:p>
            <a:pPr lvl="1"/>
            <a:r>
              <a:rPr lang="en-US" sz="2800" dirty="0" smtClean="0"/>
              <a:t>Conduct monitoring</a:t>
            </a:r>
            <a:endParaRPr lang="en-US" sz="2800" dirty="0"/>
          </a:p>
          <a:p>
            <a:pPr lvl="1"/>
            <a:endParaRPr lang="en-US" sz="2800" dirty="0" smtClean="0"/>
          </a:p>
          <a:p>
            <a:pPr>
              <a:buNone/>
            </a:pPr>
            <a:endParaRPr lang="en-US" dirty="0"/>
          </a:p>
          <a:p>
            <a:pPr lvl="1">
              <a:buFontTx/>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524000"/>
          </a:xfrm>
        </p:spPr>
        <p:txBody>
          <a:bodyPr>
            <a:normAutofit/>
          </a:bodyPr>
          <a:lstStyle/>
          <a:p>
            <a:pPr algn="ctr"/>
            <a:r>
              <a:rPr lang="en-US" sz="3200" dirty="0" smtClean="0"/>
              <a:t>Identify Indicators</a:t>
            </a:r>
            <a:endParaRPr lang="en-US" sz="3200" dirty="0"/>
          </a:p>
        </p:txBody>
      </p:sp>
      <p:sp>
        <p:nvSpPr>
          <p:cNvPr id="13315" name="Rectangle 3"/>
          <p:cNvSpPr>
            <a:spLocks noGrp="1" noChangeArrowheads="1"/>
          </p:cNvSpPr>
          <p:nvPr>
            <p:ph idx="1"/>
          </p:nvPr>
        </p:nvSpPr>
        <p:spPr>
          <a:xfrm>
            <a:off x="304800" y="1828800"/>
            <a:ext cx="3733800" cy="4267200"/>
          </a:xfrm>
        </p:spPr>
        <p:txBody>
          <a:bodyPr>
            <a:normAutofit/>
          </a:bodyPr>
          <a:lstStyle/>
          <a:p>
            <a:pPr lvl="1"/>
            <a:r>
              <a:rPr lang="en-US" sz="2800" dirty="0" smtClean="0"/>
              <a:t>Easily observed</a:t>
            </a:r>
            <a:endParaRPr lang="en-US" sz="2800" dirty="0"/>
          </a:p>
          <a:p>
            <a:pPr lvl="1"/>
            <a:r>
              <a:rPr lang="en-US" sz="2800" dirty="0" smtClean="0"/>
              <a:t>Relates to human impact</a:t>
            </a:r>
          </a:p>
          <a:p>
            <a:pPr lvl="1"/>
            <a:r>
              <a:rPr lang="en-US" sz="2800" dirty="0" smtClean="0"/>
              <a:t>Examples may include trash, graffiti, impacted formations, critters, altered passages</a:t>
            </a:r>
            <a:endParaRPr lang="en-US" sz="2800" dirty="0"/>
          </a:p>
          <a:p>
            <a:pPr lvl="1"/>
            <a:endParaRPr lang="en-US" sz="2800" dirty="0" smtClean="0"/>
          </a:p>
          <a:p>
            <a:pPr>
              <a:buNone/>
            </a:pPr>
            <a:endParaRPr lang="en-US" dirty="0"/>
          </a:p>
          <a:p>
            <a:pPr lvl="1">
              <a:buFontTx/>
              <a:buNone/>
            </a:pPr>
            <a:endParaRPr lang="en-US" dirty="0"/>
          </a:p>
        </p:txBody>
      </p:sp>
      <p:pic>
        <p:nvPicPr>
          <p:cNvPr id="5" name="Picture 4" descr="IMGP5327.JPG"/>
          <p:cNvPicPr>
            <a:picLocks noChangeAspect="1"/>
          </p:cNvPicPr>
          <p:nvPr/>
        </p:nvPicPr>
        <p:blipFill>
          <a:blip r:embed="rId2" cstate="print"/>
          <a:stretch>
            <a:fillRect/>
          </a:stretch>
        </p:blipFill>
        <p:spPr>
          <a:xfrm>
            <a:off x="4343400" y="2438400"/>
            <a:ext cx="4038600" cy="2685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524000"/>
          </a:xfrm>
        </p:spPr>
        <p:txBody>
          <a:bodyPr>
            <a:normAutofit/>
          </a:bodyPr>
          <a:lstStyle/>
          <a:p>
            <a:pPr algn="ctr"/>
            <a:r>
              <a:rPr lang="en-US" sz="3200" dirty="0" smtClean="0"/>
              <a:t>Impact Scales</a:t>
            </a:r>
            <a:endParaRPr lang="en-US" sz="3200" dirty="0"/>
          </a:p>
        </p:txBody>
      </p:sp>
      <p:sp>
        <p:nvSpPr>
          <p:cNvPr id="13315" name="Rectangle 3"/>
          <p:cNvSpPr>
            <a:spLocks noGrp="1" noChangeArrowheads="1"/>
          </p:cNvSpPr>
          <p:nvPr>
            <p:ph idx="1"/>
          </p:nvPr>
        </p:nvSpPr>
        <p:spPr>
          <a:xfrm>
            <a:off x="609600" y="2057400"/>
            <a:ext cx="7772400" cy="4267200"/>
          </a:xfrm>
        </p:spPr>
        <p:txBody>
          <a:bodyPr>
            <a:normAutofit/>
          </a:bodyPr>
          <a:lstStyle/>
          <a:p>
            <a:pPr lvl="1"/>
            <a:r>
              <a:rPr lang="en-US" sz="2800" dirty="0" smtClean="0"/>
              <a:t>Scale indicates how much change the indicator is being impacted or altered</a:t>
            </a:r>
            <a:endParaRPr lang="en-US" sz="2800" dirty="0"/>
          </a:p>
          <a:p>
            <a:pPr lvl="1"/>
            <a:r>
              <a:rPr lang="en-US" sz="2800" dirty="0" smtClean="0"/>
              <a:t>Should be easily understood and observed</a:t>
            </a:r>
          </a:p>
          <a:p>
            <a:pPr lvl="1"/>
            <a:r>
              <a:rPr lang="en-US" sz="2800" dirty="0" smtClean="0"/>
              <a:t>Example:</a:t>
            </a:r>
          </a:p>
          <a:p>
            <a:pPr lvl="2"/>
            <a:r>
              <a:rPr lang="en-US" sz="1900" dirty="0" smtClean="0"/>
              <a:t>Level 0 – No trash</a:t>
            </a:r>
          </a:p>
          <a:p>
            <a:pPr lvl="2"/>
            <a:r>
              <a:rPr lang="en-US" sz="1900" dirty="0" smtClean="0"/>
              <a:t>Level 1 – Limited trash </a:t>
            </a:r>
          </a:p>
          <a:p>
            <a:pPr lvl="2"/>
            <a:r>
              <a:rPr lang="en-US" sz="1900" dirty="0" smtClean="0"/>
              <a:t>Level 2 – Trash present</a:t>
            </a:r>
          </a:p>
          <a:p>
            <a:pPr lvl="2"/>
            <a:r>
              <a:rPr lang="en-US" sz="1900" dirty="0" smtClean="0"/>
              <a:t>Level 3 – Trash impacts view</a:t>
            </a:r>
          </a:p>
          <a:p>
            <a:pPr lvl="2"/>
            <a:endParaRPr lang="en-US" sz="1600" dirty="0"/>
          </a:p>
          <a:p>
            <a:pPr lvl="1"/>
            <a:endParaRPr lang="en-US" sz="2800" dirty="0" smtClean="0"/>
          </a:p>
          <a:p>
            <a:pPr>
              <a:buNone/>
            </a:pPr>
            <a:endParaRPr lang="en-US" dirty="0"/>
          </a:p>
          <a:p>
            <a:pPr lvl="1">
              <a:buFontTx/>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524000"/>
          </a:xfrm>
        </p:spPr>
        <p:txBody>
          <a:bodyPr>
            <a:normAutofit/>
          </a:bodyPr>
          <a:lstStyle/>
          <a:p>
            <a:pPr algn="ctr"/>
            <a:r>
              <a:rPr lang="en-US" sz="3200" dirty="0" smtClean="0"/>
              <a:t>Determine LAC</a:t>
            </a:r>
            <a:endParaRPr lang="en-US" sz="3200" dirty="0"/>
          </a:p>
        </p:txBody>
      </p:sp>
      <p:sp>
        <p:nvSpPr>
          <p:cNvPr id="13315" name="Rectangle 3"/>
          <p:cNvSpPr>
            <a:spLocks noGrp="1" noChangeArrowheads="1"/>
          </p:cNvSpPr>
          <p:nvPr>
            <p:ph idx="1"/>
          </p:nvPr>
        </p:nvSpPr>
        <p:spPr>
          <a:xfrm>
            <a:off x="609600" y="2057400"/>
            <a:ext cx="7772400" cy="4267200"/>
          </a:xfrm>
        </p:spPr>
        <p:txBody>
          <a:bodyPr>
            <a:normAutofit/>
          </a:bodyPr>
          <a:lstStyle/>
          <a:p>
            <a:pPr lvl="1"/>
            <a:r>
              <a:rPr lang="en-US" sz="2800" dirty="0" smtClean="0"/>
              <a:t>Determine the maximum level of change that is acceptable for each cave “standard”</a:t>
            </a:r>
            <a:endParaRPr lang="en-US" sz="2800" dirty="0"/>
          </a:p>
          <a:p>
            <a:pPr lvl="1"/>
            <a:r>
              <a:rPr lang="en-US" sz="2800" dirty="0" smtClean="0"/>
              <a:t>No change is often the preference and in some cases the only option.</a:t>
            </a:r>
          </a:p>
          <a:p>
            <a:pPr lvl="1">
              <a:buNone/>
            </a:pPr>
            <a:endParaRPr lang="en-US" sz="2800" dirty="0" smtClean="0"/>
          </a:p>
          <a:p>
            <a:pPr>
              <a:buNone/>
            </a:pPr>
            <a:endParaRPr lang="en-US" dirty="0"/>
          </a:p>
          <a:p>
            <a:pPr lvl="1">
              <a:buFontTx/>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Inventory?</a:t>
            </a:r>
            <a:endParaRPr lang="en-US" dirty="0"/>
          </a:p>
        </p:txBody>
      </p:sp>
      <p:sp>
        <p:nvSpPr>
          <p:cNvPr id="3" name="Content Placeholder 2"/>
          <p:cNvSpPr>
            <a:spLocks noGrp="1"/>
          </p:cNvSpPr>
          <p:nvPr>
            <p:ph idx="1"/>
          </p:nvPr>
        </p:nvSpPr>
        <p:spPr>
          <a:xfrm>
            <a:off x="533400" y="1828800"/>
            <a:ext cx="8229600" cy="4495800"/>
          </a:xfrm>
        </p:spPr>
        <p:txBody>
          <a:bodyPr>
            <a:normAutofit fontScale="70000" lnSpcReduction="20000"/>
          </a:bodyPr>
          <a:lstStyle/>
          <a:p>
            <a:pPr>
              <a:buNone/>
            </a:pPr>
            <a:r>
              <a:rPr lang="en-US" dirty="0" smtClean="0"/>
              <a:t>You’ve got to know what you have  and where it is in order to manage:</a:t>
            </a:r>
          </a:p>
          <a:p>
            <a:pPr>
              <a:buNone/>
            </a:pPr>
            <a:endParaRPr lang="en-US" dirty="0" smtClean="0"/>
          </a:p>
          <a:p>
            <a:pPr>
              <a:buNone/>
            </a:pPr>
            <a:r>
              <a:rPr lang="en-US" dirty="0"/>
              <a:t> </a:t>
            </a:r>
            <a:r>
              <a:rPr lang="en-US" dirty="0" smtClean="0"/>
              <a:t>			1.  Extent of Karst development (cave systems)</a:t>
            </a:r>
          </a:p>
          <a:p>
            <a:pPr>
              <a:buNone/>
            </a:pPr>
            <a:endParaRPr lang="en-US" dirty="0" smtClean="0"/>
          </a:p>
          <a:p>
            <a:pPr>
              <a:buNone/>
            </a:pPr>
            <a:r>
              <a:rPr lang="en-US" dirty="0"/>
              <a:t>	</a:t>
            </a:r>
            <a:r>
              <a:rPr lang="en-US" dirty="0" smtClean="0"/>
              <a:t>		2.   Nature of the karst development  (# of caves)</a:t>
            </a:r>
          </a:p>
          <a:p>
            <a:pPr>
              <a:buNone/>
            </a:pPr>
            <a:endParaRPr lang="en-US" dirty="0" smtClean="0"/>
          </a:p>
          <a:p>
            <a:pPr>
              <a:buNone/>
            </a:pPr>
            <a:r>
              <a:rPr lang="en-US" dirty="0"/>
              <a:t>	</a:t>
            </a:r>
            <a:r>
              <a:rPr lang="en-US" dirty="0" smtClean="0"/>
              <a:t>		3.   The resources preserved or endemic within </a:t>
            </a:r>
          </a:p>
          <a:p>
            <a:pPr>
              <a:buNone/>
            </a:pPr>
            <a:r>
              <a:rPr lang="en-US" dirty="0"/>
              <a:t>	</a:t>
            </a:r>
            <a:r>
              <a:rPr lang="en-US" dirty="0" smtClean="0"/>
              <a:t>			those environments  (attributes)  - biota, </a:t>
            </a:r>
          </a:p>
          <a:p>
            <a:pPr>
              <a:buNone/>
            </a:pPr>
            <a:r>
              <a:rPr lang="en-US" dirty="0"/>
              <a:t>	</a:t>
            </a:r>
            <a:r>
              <a:rPr lang="en-US" dirty="0" smtClean="0"/>
              <a:t>			cultural artifacts, </a:t>
            </a:r>
            <a:r>
              <a:rPr lang="en-US" dirty="0" err="1" smtClean="0"/>
              <a:t>paleo</a:t>
            </a:r>
            <a:r>
              <a:rPr lang="en-US" dirty="0" smtClean="0"/>
              <a:t> specimens, etc.</a:t>
            </a:r>
          </a:p>
          <a:p>
            <a:pPr>
              <a:buNone/>
            </a:pPr>
            <a:endParaRPr lang="en-US" dirty="0"/>
          </a:p>
          <a:p>
            <a:pPr>
              <a:buNone/>
            </a:pPr>
            <a:endParaRPr lang="en-US" dirty="0" smtClean="0"/>
          </a:p>
          <a:p>
            <a:pPr>
              <a:buNone/>
            </a:pPr>
            <a:r>
              <a:rPr lang="en-US" dirty="0" smtClean="0"/>
              <a:t>Inventory data provides a BASELINE to which future data can be compared and a valuable collection of data for research</a:t>
            </a:r>
          </a:p>
        </p:txBody>
      </p:sp>
      <p:pic>
        <p:nvPicPr>
          <p:cNvPr id="4" name="Picture 13" descr="Amphipod"/>
          <p:cNvPicPr>
            <a:picLocks noChangeAspect="1" noChangeArrowheads="1"/>
          </p:cNvPicPr>
          <p:nvPr/>
        </p:nvPicPr>
        <p:blipFill>
          <a:blip r:embed="rId2" cstate="print"/>
          <a:srcRect/>
          <a:stretch>
            <a:fillRect/>
          </a:stretch>
        </p:blipFill>
        <p:spPr bwMode="auto">
          <a:xfrm>
            <a:off x="381000" y="381000"/>
            <a:ext cx="1447800" cy="9667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25841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524000"/>
          </a:xfrm>
        </p:spPr>
        <p:txBody>
          <a:bodyPr>
            <a:normAutofit/>
          </a:bodyPr>
          <a:lstStyle/>
          <a:p>
            <a:pPr algn="ctr"/>
            <a:r>
              <a:rPr lang="en-US" sz="3200" dirty="0" smtClean="0"/>
              <a:t>Conduct Monitoring</a:t>
            </a:r>
            <a:endParaRPr lang="en-US" sz="3200" dirty="0"/>
          </a:p>
        </p:txBody>
      </p:sp>
      <p:sp>
        <p:nvSpPr>
          <p:cNvPr id="13315" name="Rectangle 3"/>
          <p:cNvSpPr>
            <a:spLocks noGrp="1" noChangeArrowheads="1"/>
          </p:cNvSpPr>
          <p:nvPr>
            <p:ph idx="1"/>
          </p:nvPr>
        </p:nvSpPr>
        <p:spPr>
          <a:xfrm>
            <a:off x="609600" y="2057400"/>
            <a:ext cx="7772400" cy="4267200"/>
          </a:xfrm>
        </p:spPr>
        <p:txBody>
          <a:bodyPr>
            <a:normAutofit/>
          </a:bodyPr>
          <a:lstStyle/>
          <a:p>
            <a:pPr lvl="1"/>
            <a:r>
              <a:rPr lang="en-US" sz="2800" dirty="0" smtClean="0"/>
              <a:t>Use previous monitoring reports for comparison</a:t>
            </a:r>
            <a:endParaRPr lang="en-US" sz="2800" dirty="0"/>
          </a:p>
          <a:p>
            <a:pPr lvl="1"/>
            <a:r>
              <a:rPr lang="en-US" sz="2800" dirty="0" smtClean="0"/>
              <a:t>Establish permanent monitoring points</a:t>
            </a:r>
          </a:p>
          <a:p>
            <a:pPr lvl="1"/>
            <a:r>
              <a:rPr lang="en-US" sz="2800" dirty="0" smtClean="0"/>
              <a:t>Document with photos and various methods</a:t>
            </a:r>
          </a:p>
          <a:p>
            <a:pPr lvl="1">
              <a:buNone/>
            </a:pPr>
            <a:endParaRPr lang="en-US" sz="2800" dirty="0" smtClean="0"/>
          </a:p>
          <a:p>
            <a:pPr>
              <a:buNone/>
            </a:pPr>
            <a:endParaRPr lang="en-US" dirty="0"/>
          </a:p>
          <a:p>
            <a:pPr lvl="1">
              <a:buFontTx/>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524000"/>
          </a:xfrm>
        </p:spPr>
        <p:txBody>
          <a:bodyPr>
            <a:normAutofit/>
          </a:bodyPr>
          <a:lstStyle/>
          <a:p>
            <a:pPr algn="ctr"/>
            <a:r>
              <a:rPr lang="en-US" sz="3200" dirty="0" smtClean="0"/>
              <a:t>VIES Summary</a:t>
            </a:r>
            <a:endParaRPr lang="en-US" sz="3200" dirty="0"/>
          </a:p>
        </p:txBody>
      </p:sp>
      <p:pic>
        <p:nvPicPr>
          <p:cNvPr id="1026" name="Picture 2"/>
          <p:cNvPicPr>
            <a:picLocks noGrp="1" noChangeAspect="1" noChangeArrowheads="1"/>
          </p:cNvPicPr>
          <p:nvPr>
            <p:ph idx="1"/>
          </p:nvPr>
        </p:nvPicPr>
        <p:blipFill>
          <a:blip r:embed="rId2" cstate="print"/>
          <a:srcRect l="25715" t="12500" r="24285" b="5357"/>
          <a:stretch>
            <a:fillRect/>
          </a:stretch>
        </p:blipFill>
        <p:spPr bwMode="auto">
          <a:xfrm>
            <a:off x="609600" y="1600200"/>
            <a:ext cx="3733800" cy="490728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5000" t="12500" r="23125" b="3906"/>
          <a:stretch>
            <a:fillRect/>
          </a:stretch>
        </p:blipFill>
        <p:spPr bwMode="auto">
          <a:xfrm>
            <a:off x="4724400" y="1600200"/>
            <a:ext cx="3817120" cy="4920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09600" y="381000"/>
            <a:ext cx="8153400" cy="5867400"/>
          </a:xfrm>
        </p:spPr>
        <p:txBody>
          <a:bodyPr>
            <a:normAutofit/>
          </a:bodyPr>
          <a:lstStyle/>
          <a:p>
            <a:r>
              <a:rPr lang="en-US" sz="9600" dirty="0" smtClean="0"/>
              <a:t>Questions?</a:t>
            </a:r>
            <a:endParaRPr lang="en-US" sz="9600" dirty="0"/>
          </a:p>
        </p:txBody>
      </p:sp>
      <p:pic>
        <p:nvPicPr>
          <p:cNvPr id="3" name="Picture 2" descr="IMGP4875.JPG"/>
          <p:cNvPicPr>
            <a:picLocks noChangeAspect="1"/>
          </p:cNvPicPr>
          <p:nvPr/>
        </p:nvPicPr>
        <p:blipFill>
          <a:blip r:embed="rId2" cstate="print"/>
          <a:stretch>
            <a:fillRect/>
          </a:stretch>
        </p:blipFill>
        <p:spPr>
          <a:xfrm>
            <a:off x="1295400" y="533400"/>
            <a:ext cx="6553200" cy="4357181"/>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5638800" y="6459379"/>
            <a:ext cx="2746265" cy="261610"/>
          </a:xfrm>
          <a:prstGeom prst="rect">
            <a:avLst/>
          </a:prstGeom>
          <a:noFill/>
        </p:spPr>
        <p:txBody>
          <a:bodyPr wrap="none" rtlCol="0">
            <a:spAutoFit/>
          </a:bodyPr>
          <a:lstStyle/>
          <a:p>
            <a:r>
              <a:rPr lang="en-US" sz="1100" dirty="0" smtClean="0"/>
              <a:t>Modified from 2011 A. Stockton Presentation</a:t>
            </a:r>
            <a:endParaRPr lang="en-US"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33400" y="685800"/>
            <a:ext cx="2133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3352800" y="685800"/>
            <a:ext cx="22098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6324600" y="685800"/>
            <a:ext cx="2133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773668"/>
            <a:ext cx="1828800" cy="369332"/>
          </a:xfrm>
          <a:prstGeom prst="rect">
            <a:avLst/>
          </a:prstGeom>
          <a:noFill/>
        </p:spPr>
        <p:txBody>
          <a:bodyPr wrap="square" rtlCol="0">
            <a:spAutoFit/>
          </a:bodyPr>
          <a:lstStyle/>
          <a:p>
            <a:r>
              <a:rPr lang="en-US" dirty="0" smtClean="0"/>
              <a:t>Geographic Data</a:t>
            </a:r>
            <a:endParaRPr lang="en-US" dirty="0"/>
          </a:p>
        </p:txBody>
      </p:sp>
      <p:sp>
        <p:nvSpPr>
          <p:cNvPr id="8" name="TextBox 7"/>
          <p:cNvSpPr txBox="1"/>
          <p:nvPr/>
        </p:nvSpPr>
        <p:spPr>
          <a:xfrm>
            <a:off x="3429000" y="729734"/>
            <a:ext cx="2209800" cy="369332"/>
          </a:xfrm>
          <a:prstGeom prst="rect">
            <a:avLst/>
          </a:prstGeom>
          <a:noFill/>
        </p:spPr>
        <p:txBody>
          <a:bodyPr wrap="square" rtlCol="0">
            <a:spAutoFit/>
          </a:bodyPr>
          <a:lstStyle/>
          <a:p>
            <a:r>
              <a:rPr lang="en-US" dirty="0" smtClean="0"/>
              <a:t>Resource Inventories</a:t>
            </a:r>
            <a:endParaRPr lang="en-US" dirty="0"/>
          </a:p>
        </p:txBody>
      </p:sp>
      <p:sp>
        <p:nvSpPr>
          <p:cNvPr id="9" name="TextBox 8"/>
          <p:cNvSpPr txBox="1"/>
          <p:nvPr/>
        </p:nvSpPr>
        <p:spPr>
          <a:xfrm>
            <a:off x="6324600" y="783293"/>
            <a:ext cx="2438400" cy="369332"/>
          </a:xfrm>
          <a:prstGeom prst="rect">
            <a:avLst/>
          </a:prstGeom>
          <a:noFill/>
        </p:spPr>
        <p:txBody>
          <a:bodyPr wrap="square" rtlCol="0">
            <a:spAutoFit/>
          </a:bodyPr>
          <a:lstStyle/>
          <a:p>
            <a:r>
              <a:rPr lang="en-US" dirty="0" smtClean="0"/>
              <a:t>Photo documentation</a:t>
            </a:r>
            <a:endParaRPr lang="en-US" dirty="0"/>
          </a:p>
        </p:txBody>
      </p:sp>
      <p:cxnSp>
        <p:nvCxnSpPr>
          <p:cNvPr id="11" name="Straight Arrow Connector 10"/>
          <p:cNvCxnSpPr/>
          <p:nvPr/>
        </p:nvCxnSpPr>
        <p:spPr>
          <a:xfrm rot="16200000" flipH="1">
            <a:off x="2247900" y="16383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153694" y="1790700"/>
            <a:ext cx="380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p:cNvCxnSpPr>
          <p:nvPr/>
        </p:nvCxnSpPr>
        <p:spPr>
          <a:xfrm rot="5400000">
            <a:off x="7010400" y="16002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Flowchart: Process 15"/>
          <p:cNvSpPr/>
          <p:nvPr/>
        </p:nvSpPr>
        <p:spPr>
          <a:xfrm>
            <a:off x="2002971" y="1981200"/>
            <a:ext cx="5105400" cy="1219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57400" y="2057400"/>
            <a:ext cx="4876800" cy="646331"/>
          </a:xfrm>
          <a:prstGeom prst="rect">
            <a:avLst/>
          </a:prstGeom>
          <a:noFill/>
        </p:spPr>
        <p:txBody>
          <a:bodyPr wrap="square" rtlCol="0">
            <a:spAutoFit/>
          </a:bodyPr>
          <a:lstStyle/>
          <a:p>
            <a:pPr algn="ctr"/>
            <a:r>
              <a:rPr lang="en-US" dirty="0" smtClean="0"/>
              <a:t>Maps, databases, and</a:t>
            </a:r>
          </a:p>
          <a:p>
            <a:pPr algn="ctr"/>
            <a:r>
              <a:rPr lang="en-US" dirty="0" smtClean="0"/>
              <a:t> Geographic Information Systems (GIS)</a:t>
            </a:r>
            <a:endParaRPr lang="en-US" dirty="0"/>
          </a:p>
        </p:txBody>
      </p:sp>
      <p:cxnSp>
        <p:nvCxnSpPr>
          <p:cNvPr id="19" name="Straight Arrow Connector 18"/>
          <p:cNvCxnSpPr/>
          <p:nvPr/>
        </p:nvCxnSpPr>
        <p:spPr>
          <a:xfrm rot="5400000">
            <a:off x="4267994" y="33520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276600" y="3505200"/>
            <a:ext cx="2362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657600" y="3639234"/>
            <a:ext cx="1676400" cy="923330"/>
          </a:xfrm>
          <a:prstGeom prst="rect">
            <a:avLst/>
          </a:prstGeom>
          <a:noFill/>
        </p:spPr>
        <p:txBody>
          <a:bodyPr wrap="square" rtlCol="0">
            <a:spAutoFit/>
          </a:bodyPr>
          <a:lstStyle/>
          <a:p>
            <a:pPr algn="ctr"/>
            <a:r>
              <a:rPr lang="en-US" sz="1800" dirty="0" smtClean="0"/>
              <a:t>Sound Resource Management Decisions</a:t>
            </a:r>
            <a:endParaRPr lang="en-US" sz="1800" dirty="0"/>
          </a:p>
        </p:txBody>
      </p:sp>
      <p:cxnSp>
        <p:nvCxnSpPr>
          <p:cNvPr id="31" name="Straight Arrow Connector 30"/>
          <p:cNvCxnSpPr>
            <a:stCxn id="21" idx="4"/>
          </p:cNvCxnSpPr>
          <p:nvPr/>
        </p:nvCxnSpPr>
        <p:spPr>
          <a:xfrm rot="16200000" flipH="1">
            <a:off x="4362450" y="4819650"/>
            <a:ext cx="228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2286000" y="4953000"/>
            <a:ext cx="457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286000" y="5029200"/>
            <a:ext cx="4953000" cy="369332"/>
          </a:xfrm>
          <a:prstGeom prst="rect">
            <a:avLst/>
          </a:prstGeom>
          <a:noFill/>
        </p:spPr>
        <p:txBody>
          <a:bodyPr wrap="square" rtlCol="0">
            <a:spAutoFit/>
          </a:bodyPr>
          <a:lstStyle/>
          <a:p>
            <a:r>
              <a:rPr lang="en-US" sz="1800" dirty="0" smtClean="0"/>
              <a:t>Development of monitoring plan and protocol</a:t>
            </a:r>
            <a:endParaRPr lang="en-US" sz="1800" dirty="0"/>
          </a:p>
        </p:txBody>
      </p:sp>
      <p:cxnSp>
        <p:nvCxnSpPr>
          <p:cNvPr id="37" name="Straight Arrow Connector 36"/>
          <p:cNvCxnSpPr/>
          <p:nvPr/>
        </p:nvCxnSpPr>
        <p:spPr>
          <a:xfrm rot="10800000" flipV="1">
            <a:off x="1981200" y="5257800"/>
            <a:ext cx="762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1714500" y="32385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62000" y="3505200"/>
            <a:ext cx="1905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52500" y="3639234"/>
            <a:ext cx="1600200" cy="646331"/>
          </a:xfrm>
          <a:prstGeom prst="rect">
            <a:avLst/>
          </a:prstGeom>
          <a:noFill/>
        </p:spPr>
        <p:txBody>
          <a:bodyPr wrap="square" rtlCol="0">
            <a:spAutoFit/>
          </a:bodyPr>
          <a:lstStyle/>
          <a:p>
            <a:r>
              <a:rPr lang="en-US" dirty="0" smtClean="0"/>
              <a:t>Scientific Research</a:t>
            </a:r>
            <a:endParaRPr lang="en-US" dirty="0"/>
          </a:p>
        </p:txBody>
      </p:sp>
      <p:cxnSp>
        <p:nvCxnSpPr>
          <p:cNvPr id="43" name="Straight Arrow Connector 42"/>
          <p:cNvCxnSpPr/>
          <p:nvPr/>
        </p:nvCxnSpPr>
        <p:spPr>
          <a:xfrm rot="16200000" flipH="1">
            <a:off x="2019300" y="46101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838200" y="5867400"/>
            <a:ext cx="2819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066800" y="6019800"/>
            <a:ext cx="2438400" cy="369332"/>
          </a:xfrm>
          <a:prstGeom prst="rect">
            <a:avLst/>
          </a:prstGeom>
          <a:noFill/>
        </p:spPr>
        <p:txBody>
          <a:bodyPr wrap="square" rtlCol="0">
            <a:spAutoFit/>
          </a:bodyPr>
          <a:lstStyle/>
          <a:p>
            <a:r>
              <a:rPr lang="en-US" sz="1800" dirty="0" smtClean="0"/>
              <a:t>Field data collection</a:t>
            </a:r>
            <a:endParaRPr lang="en-US" sz="1800" dirty="0"/>
          </a:p>
        </p:txBody>
      </p:sp>
      <p:cxnSp>
        <p:nvCxnSpPr>
          <p:cNvPr id="48" name="Straight Arrow Connector 47"/>
          <p:cNvCxnSpPr>
            <a:stCxn id="44" idx="3"/>
          </p:cNvCxnSpPr>
          <p:nvPr/>
        </p:nvCxnSpPr>
        <p:spPr>
          <a:xfrm>
            <a:off x="3657600" y="6172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4114800" y="6019800"/>
            <a:ext cx="1828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Evaluation</a:t>
            </a:r>
            <a:endParaRPr lang="en-US" sz="1800" dirty="0">
              <a:solidFill>
                <a:schemeClr val="tx1"/>
              </a:solidFill>
            </a:endParaRPr>
          </a:p>
        </p:txBody>
      </p:sp>
      <p:cxnSp>
        <p:nvCxnSpPr>
          <p:cNvPr id="51" name="Straight Arrow Connector 50"/>
          <p:cNvCxnSpPr>
            <a:stCxn id="49" idx="3"/>
            <a:endCxn id="52" idx="1"/>
          </p:cNvCxnSpPr>
          <p:nvPr/>
        </p:nvCxnSpPr>
        <p:spPr>
          <a:xfrm>
            <a:off x="5943600" y="62103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6248400" y="6019800"/>
            <a:ext cx="2438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477000" y="6019800"/>
            <a:ext cx="2057400" cy="369332"/>
          </a:xfrm>
          <a:prstGeom prst="rect">
            <a:avLst/>
          </a:prstGeom>
          <a:noFill/>
        </p:spPr>
        <p:txBody>
          <a:bodyPr wrap="square" rtlCol="0">
            <a:spAutoFit/>
          </a:bodyPr>
          <a:lstStyle/>
          <a:p>
            <a:r>
              <a:rPr lang="en-US" sz="1800" dirty="0" smtClean="0"/>
              <a:t>Analysis</a:t>
            </a:r>
            <a:endParaRPr lang="en-US" sz="1800" dirty="0"/>
          </a:p>
        </p:txBody>
      </p:sp>
      <p:cxnSp>
        <p:nvCxnSpPr>
          <p:cNvPr id="55" name="Straight Arrow Connector 54"/>
          <p:cNvCxnSpPr/>
          <p:nvPr/>
        </p:nvCxnSpPr>
        <p:spPr>
          <a:xfrm rot="10800000">
            <a:off x="5562600" y="3962400"/>
            <a:ext cx="29718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954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Panic!</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sz="2200" dirty="0" smtClean="0"/>
              <a:t>Cave and Karst managers often have no funding or personnel</a:t>
            </a:r>
          </a:p>
          <a:p>
            <a:pPr>
              <a:buNone/>
            </a:pPr>
            <a:endParaRPr lang="en-US" sz="2200" dirty="0"/>
          </a:p>
          <a:p>
            <a:pPr>
              <a:buNone/>
            </a:pPr>
            <a:r>
              <a:rPr lang="en-US" sz="2200" dirty="0" smtClean="0"/>
              <a:t>Inventory can be time consuming and difficult</a:t>
            </a:r>
          </a:p>
          <a:p>
            <a:pPr>
              <a:buNone/>
            </a:pPr>
            <a:endParaRPr lang="en-US" sz="2200" dirty="0"/>
          </a:p>
          <a:p>
            <a:pPr>
              <a:buNone/>
            </a:pPr>
            <a:r>
              <a:rPr lang="en-US" sz="2200" dirty="0" smtClean="0"/>
              <a:t>The subset of resources within caves often falls beyond the scope of the particular resource a manager is familiar with</a:t>
            </a:r>
          </a:p>
          <a:p>
            <a:pPr>
              <a:buNone/>
            </a:pPr>
            <a:endParaRPr lang="en-US" sz="2200" dirty="0"/>
          </a:p>
          <a:p>
            <a:pPr>
              <a:buNone/>
            </a:pPr>
            <a:r>
              <a:rPr lang="en-US" sz="2200" b="1" dirty="0" smtClean="0"/>
              <a:t>BUT</a:t>
            </a:r>
          </a:p>
          <a:p>
            <a:pPr>
              <a:buNone/>
            </a:pPr>
            <a:endParaRPr lang="en-US" sz="2200" dirty="0" smtClean="0"/>
          </a:p>
          <a:p>
            <a:pPr>
              <a:buNone/>
            </a:pPr>
            <a:r>
              <a:rPr lang="en-US" sz="2200" dirty="0" smtClean="0"/>
              <a:t>Some data </a:t>
            </a:r>
            <a:r>
              <a:rPr lang="en-US" sz="2200" dirty="0" smtClean="0"/>
              <a:t>is </a:t>
            </a:r>
            <a:r>
              <a:rPr lang="en-US" sz="2200" dirty="0" smtClean="0"/>
              <a:t>better than no data</a:t>
            </a:r>
          </a:p>
          <a:p>
            <a:pPr>
              <a:buNone/>
            </a:pPr>
            <a:endParaRPr lang="en-US" sz="2200" dirty="0"/>
          </a:p>
          <a:p>
            <a:pPr>
              <a:buNone/>
            </a:pPr>
            <a:r>
              <a:rPr lang="en-US" sz="2200" dirty="0" smtClean="0"/>
              <a:t>Prioritize</a:t>
            </a:r>
          </a:p>
          <a:p>
            <a:pPr>
              <a:buNone/>
            </a:pPr>
            <a:endParaRPr lang="en-US" sz="2200" dirty="0"/>
          </a:p>
          <a:p>
            <a:pPr>
              <a:buNone/>
            </a:pPr>
            <a:r>
              <a:rPr lang="en-US" sz="2200" dirty="0" smtClean="0"/>
              <a:t>We have an amazing group of stakeholders, and a wide variety of partnership options. Much of this data may already exist for your unit. </a:t>
            </a:r>
          </a:p>
          <a:p>
            <a:pPr>
              <a:buNone/>
            </a:pPr>
            <a:endParaRPr lang="en-US" sz="2200" dirty="0" smtClean="0"/>
          </a:p>
          <a:p>
            <a:pPr>
              <a:buNone/>
            </a:pPr>
            <a:r>
              <a:rPr lang="en-US" sz="2200" dirty="0" smtClean="0"/>
              <a:t>Don’t reinvent the wheel  - many parks and forests have templates you can adapt!</a:t>
            </a:r>
          </a:p>
          <a:p>
            <a:pPr>
              <a:buNone/>
            </a:pPr>
            <a:endParaRPr lang="en-US" sz="2200" dirty="0"/>
          </a:p>
        </p:txBody>
      </p:sp>
    </p:spTree>
    <p:extLst>
      <p:ext uri="{BB962C8B-B14F-4D97-AF65-F5344CB8AC3E}">
        <p14:creationId xmlns:p14="http://schemas.microsoft.com/office/powerpoint/2010/main" val="945212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Background Work</a:t>
            </a:r>
            <a:endParaRPr lang="en-US" dirty="0"/>
          </a:p>
        </p:txBody>
      </p:sp>
      <p:sp>
        <p:nvSpPr>
          <p:cNvPr id="3" name="Content Placeholder 2"/>
          <p:cNvSpPr>
            <a:spLocks noGrp="1"/>
          </p:cNvSpPr>
          <p:nvPr>
            <p:ph idx="1"/>
          </p:nvPr>
        </p:nvSpPr>
        <p:spPr/>
        <p:txBody>
          <a:bodyPr>
            <a:normAutofit/>
          </a:bodyPr>
          <a:lstStyle/>
          <a:p>
            <a:r>
              <a:rPr lang="en-US" sz="2200" dirty="0" smtClean="0"/>
              <a:t>Determine what you already have</a:t>
            </a:r>
          </a:p>
          <a:p>
            <a:pPr lvl="1"/>
            <a:r>
              <a:rPr lang="en-US" sz="2200" dirty="0" smtClean="0"/>
              <a:t> State cave surveys, local grottos, hand written accounts</a:t>
            </a:r>
          </a:p>
          <a:p>
            <a:pPr lvl="1">
              <a:buNone/>
            </a:pPr>
            <a:endParaRPr lang="en-US" sz="2200" dirty="0"/>
          </a:p>
          <a:p>
            <a:r>
              <a:rPr lang="en-US" sz="2200" dirty="0" smtClean="0"/>
              <a:t>Maps and remote sensing data</a:t>
            </a:r>
          </a:p>
          <a:p>
            <a:pPr lvl="1"/>
            <a:r>
              <a:rPr lang="en-US" sz="2200" dirty="0" smtClean="0"/>
              <a:t>Geologic maps</a:t>
            </a:r>
          </a:p>
          <a:p>
            <a:pPr lvl="1"/>
            <a:r>
              <a:rPr lang="en-US" sz="2200" dirty="0" smtClean="0"/>
              <a:t>Topographic maps</a:t>
            </a:r>
          </a:p>
          <a:p>
            <a:pPr lvl="1"/>
            <a:r>
              <a:rPr lang="en-US" sz="2200" dirty="0" smtClean="0"/>
              <a:t>Aerial photographs</a:t>
            </a:r>
          </a:p>
          <a:p>
            <a:pPr lvl="1"/>
            <a:r>
              <a:rPr lang="en-US" sz="2200" dirty="0" smtClean="0"/>
              <a:t>Google Earth </a:t>
            </a:r>
            <a:endParaRPr lang="en-US" sz="2200" dirty="0"/>
          </a:p>
          <a:p>
            <a:pPr lvl="1"/>
            <a:r>
              <a:rPr lang="en-US" sz="2200" dirty="0" smtClean="0"/>
              <a:t>More advanced: </a:t>
            </a:r>
            <a:r>
              <a:rPr lang="en-US" sz="2200" dirty="0" err="1" smtClean="0"/>
              <a:t>LiDar</a:t>
            </a:r>
            <a:r>
              <a:rPr lang="en-US" sz="2200" dirty="0" smtClean="0"/>
              <a:t>, etc.</a:t>
            </a:r>
          </a:p>
        </p:txBody>
      </p:sp>
      <p:pic>
        <p:nvPicPr>
          <p:cNvPr id="7" name="Picture 6" descr="Planning.JPG"/>
          <p:cNvPicPr>
            <a:picLocks noChangeAspect="1"/>
          </p:cNvPicPr>
          <p:nvPr/>
        </p:nvPicPr>
        <p:blipFill>
          <a:blip r:embed="rId2" cstate="print"/>
          <a:stretch>
            <a:fillRect/>
          </a:stretch>
        </p:blipFill>
        <p:spPr>
          <a:xfrm>
            <a:off x="5029200" y="3429000"/>
            <a:ext cx="3556000" cy="2667000"/>
          </a:xfrm>
          <a:prstGeom prst="rect">
            <a:avLst/>
          </a:prstGeom>
          <a:ln>
            <a:solidFill>
              <a:schemeClr val="tx1"/>
            </a:solidFill>
          </a:ln>
        </p:spPr>
      </p:pic>
    </p:spTree>
    <p:extLst>
      <p:ext uri="{BB962C8B-B14F-4D97-AF65-F5344CB8AC3E}">
        <p14:creationId xmlns:p14="http://schemas.microsoft.com/office/powerpoint/2010/main" val="4204308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Fieldwork </a:t>
            </a:r>
            <a:endParaRPr lang="en-US" dirty="0"/>
          </a:p>
        </p:txBody>
      </p:sp>
      <p:sp>
        <p:nvSpPr>
          <p:cNvPr id="3" name="Content Placeholder 2"/>
          <p:cNvSpPr>
            <a:spLocks noGrp="1"/>
          </p:cNvSpPr>
          <p:nvPr>
            <p:ph sz="half" idx="1"/>
          </p:nvPr>
        </p:nvSpPr>
        <p:spPr/>
        <p:txBody>
          <a:bodyPr>
            <a:normAutofit fontScale="70000" lnSpcReduction="20000"/>
          </a:bodyPr>
          <a:lstStyle/>
          <a:p>
            <a:pPr marL="514350" indent="-514350"/>
            <a:r>
              <a:rPr lang="en-US" dirty="0" smtClean="0"/>
              <a:t>Plot known information on base map</a:t>
            </a:r>
          </a:p>
          <a:p>
            <a:pPr marL="514350" indent="-514350"/>
            <a:endParaRPr lang="en-US" dirty="0" smtClean="0"/>
          </a:p>
          <a:p>
            <a:pPr marL="514350" indent="-514350"/>
            <a:r>
              <a:rPr lang="en-US" dirty="0" smtClean="0"/>
              <a:t>Collect location information/ inventory new features (GPS)</a:t>
            </a:r>
          </a:p>
          <a:p>
            <a:pPr marL="914400" lvl="1" indent="-514350"/>
            <a:r>
              <a:rPr lang="en-US" dirty="0" smtClean="0"/>
              <a:t>Type of karst feature or cave</a:t>
            </a:r>
          </a:p>
          <a:p>
            <a:pPr marL="914400" lvl="1" indent="-514350"/>
            <a:r>
              <a:rPr lang="en-US" dirty="0" smtClean="0"/>
              <a:t>Cave entrance sheet -  photos,  tags!</a:t>
            </a:r>
          </a:p>
          <a:p>
            <a:pPr marL="914400" lvl="1" indent="-514350">
              <a:buNone/>
            </a:pPr>
            <a:endParaRPr lang="en-US" dirty="0" smtClean="0"/>
          </a:p>
          <a:p>
            <a:pPr marL="514350" indent="-514350"/>
            <a:r>
              <a:rPr lang="en-US" dirty="0" smtClean="0"/>
              <a:t>Dye Tracing</a:t>
            </a:r>
          </a:p>
          <a:p>
            <a:pPr marL="514350" indent="-514350"/>
            <a:endParaRPr lang="en-US" dirty="0" smtClean="0"/>
          </a:p>
          <a:p>
            <a:pPr marL="514350" indent="-514350"/>
            <a:r>
              <a:rPr lang="en-US" dirty="0" smtClean="0"/>
              <a:t>Cave survey</a:t>
            </a:r>
          </a:p>
          <a:p>
            <a:pPr marL="914400" lvl="1" indent="-514350"/>
            <a:r>
              <a:rPr lang="en-US" dirty="0" smtClean="0"/>
              <a:t>General cave resource inventory</a:t>
            </a:r>
          </a:p>
          <a:p>
            <a:pPr marL="914400" lvl="1" indent="-514350"/>
            <a:r>
              <a:rPr lang="en-US" dirty="0" smtClean="0"/>
              <a:t>Detailed inventory</a:t>
            </a:r>
            <a:endParaRPr lang="en-US" dirty="0"/>
          </a:p>
          <a:p>
            <a:pPr marL="914400" lvl="1" indent="-514350">
              <a:buNone/>
            </a:pPr>
            <a:endParaRPr lang="en-US" dirty="0" smtClean="0"/>
          </a:p>
        </p:txBody>
      </p:sp>
      <p:pic>
        <p:nvPicPr>
          <p:cNvPr id="6" name="Content Placeholder 5" descr="P6150096.JPG"/>
          <p:cNvPicPr>
            <a:picLocks noGrp="1" noChangeAspect="1"/>
          </p:cNvPicPr>
          <p:nvPr>
            <p:ph sz="half" idx="2"/>
          </p:nvPr>
        </p:nvPicPr>
        <p:blipFill>
          <a:blip r:embed="rId2" cstate="print"/>
          <a:stretch>
            <a:fillRect/>
          </a:stretch>
        </p:blipFill>
        <p:spPr>
          <a:xfrm>
            <a:off x="4495800" y="2209800"/>
            <a:ext cx="4267200" cy="3200400"/>
          </a:xfrm>
          <a:ln>
            <a:solidFill>
              <a:schemeClr val="tx1"/>
            </a:solidFill>
          </a:ln>
        </p:spPr>
      </p:pic>
    </p:spTree>
    <p:extLst>
      <p:ext uri="{BB962C8B-B14F-4D97-AF65-F5344CB8AC3E}">
        <p14:creationId xmlns:p14="http://schemas.microsoft.com/office/powerpoint/2010/main" val="1889999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ntrance sheet-wrangell_Page_1"/>
          <p:cNvPicPr>
            <a:picLocks noChangeAspect="1" noChangeArrowheads="1"/>
          </p:cNvPicPr>
          <p:nvPr/>
        </p:nvPicPr>
        <p:blipFill>
          <a:blip r:embed="rId2" cstate="print"/>
          <a:srcRect/>
          <a:stretch>
            <a:fillRect/>
          </a:stretch>
        </p:blipFill>
        <p:spPr bwMode="auto">
          <a:xfrm>
            <a:off x="457200" y="533400"/>
            <a:ext cx="3832225" cy="5410200"/>
          </a:xfrm>
          <a:prstGeom prst="rect">
            <a:avLst/>
          </a:prstGeom>
          <a:noFill/>
          <a:ln w="9525">
            <a:noFill/>
            <a:miter lim="800000"/>
            <a:headEnd/>
            <a:tailEnd/>
          </a:ln>
        </p:spPr>
      </p:pic>
      <p:pic>
        <p:nvPicPr>
          <p:cNvPr id="13315" name="Picture 4" descr="entrance sheet-wrangell_Page_2"/>
          <p:cNvPicPr>
            <a:picLocks noChangeAspect="1" noChangeArrowheads="1"/>
          </p:cNvPicPr>
          <p:nvPr/>
        </p:nvPicPr>
        <p:blipFill>
          <a:blip r:embed="rId3" cstate="print"/>
          <a:srcRect/>
          <a:stretch>
            <a:fillRect/>
          </a:stretch>
        </p:blipFill>
        <p:spPr bwMode="auto">
          <a:xfrm>
            <a:off x="4419600" y="381000"/>
            <a:ext cx="4189413" cy="5943600"/>
          </a:xfrm>
          <a:prstGeom prst="rect">
            <a:avLst/>
          </a:prstGeom>
          <a:noFill/>
          <a:ln w="9525">
            <a:noFill/>
            <a:miter lim="800000"/>
            <a:headEnd/>
            <a:tailEnd/>
          </a:ln>
        </p:spPr>
      </p:pic>
    </p:spTree>
    <p:extLst>
      <p:ext uri="{BB962C8B-B14F-4D97-AF65-F5344CB8AC3E}">
        <p14:creationId xmlns:p14="http://schemas.microsoft.com/office/powerpoint/2010/main" val="3838092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748"/>
            <a:ext cx="8229600" cy="891052"/>
          </a:xfrm>
        </p:spPr>
        <p:txBody>
          <a:bodyPr/>
          <a:lstStyle/>
          <a:p>
            <a:r>
              <a:rPr lang="en-US" dirty="0" smtClean="0"/>
              <a:t>Resource Inventories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609600" y="1219200"/>
            <a:ext cx="3685310" cy="51816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rot="5400000">
            <a:off x="1163955" y="1960245"/>
            <a:ext cx="2667000" cy="4080510"/>
          </a:xfrm>
          <a:prstGeom prst="rect">
            <a:avLst/>
          </a:prstGeom>
          <a:noFill/>
          <a:ln w="9525">
            <a:noFill/>
            <a:miter lim="800000"/>
            <a:headEnd/>
            <a:tailEnd/>
          </a:ln>
        </p:spPr>
      </p:pic>
      <p:sp>
        <p:nvSpPr>
          <p:cNvPr id="6" name="Content Placeholder 5"/>
          <p:cNvSpPr>
            <a:spLocks noGrp="1"/>
          </p:cNvSpPr>
          <p:nvPr>
            <p:ph sz="quarter" idx="4"/>
          </p:nvPr>
        </p:nvSpPr>
        <p:spPr/>
        <p:txBody>
          <a:bodyPr>
            <a:normAutofit fontScale="92500"/>
          </a:bodyPr>
          <a:lstStyle/>
          <a:p>
            <a:r>
              <a:rPr lang="en-US" dirty="0" smtClean="0"/>
              <a:t>Generally conducted during the cave survey</a:t>
            </a:r>
          </a:p>
          <a:p>
            <a:endParaRPr lang="en-US" dirty="0" smtClean="0"/>
          </a:p>
          <a:p>
            <a:r>
              <a:rPr lang="en-US" dirty="0" smtClean="0"/>
              <a:t>Sketcher or dedicated inventory team member notes geology, biology, cultural, and paleontological resources</a:t>
            </a:r>
          </a:p>
          <a:p>
            <a:endParaRPr lang="en-US" dirty="0" smtClean="0"/>
          </a:p>
          <a:p>
            <a:r>
              <a:rPr lang="en-US" dirty="0" smtClean="0"/>
              <a:t>Further, detailed resource inventories for professionals in future projects</a:t>
            </a:r>
          </a:p>
          <a:p>
            <a:endParaRPr lang="en-US" dirty="0"/>
          </a:p>
        </p:txBody>
      </p:sp>
    </p:spTree>
    <p:extLst>
      <p:ext uri="{BB962C8B-B14F-4D97-AF65-F5344CB8AC3E}">
        <p14:creationId xmlns:p14="http://schemas.microsoft.com/office/powerpoint/2010/main" val="25231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24190E001B464589B53A5A3C450461" ma:contentTypeVersion="0" ma:contentTypeDescription="Create a new document." ma:contentTypeScope="" ma:versionID="8499d8de0d198b8af01e827d3bf43b3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5A9987-66E0-4FAE-89F1-996C2C6E1981}"/>
</file>

<file path=customXml/itemProps2.xml><?xml version="1.0" encoding="utf-8"?>
<ds:datastoreItem xmlns:ds="http://schemas.openxmlformats.org/officeDocument/2006/customXml" ds:itemID="{B0C9AA12-9332-4CF3-B7DB-651856818A7E}"/>
</file>

<file path=customXml/itemProps3.xml><?xml version="1.0" encoding="utf-8"?>
<ds:datastoreItem xmlns:ds="http://schemas.openxmlformats.org/officeDocument/2006/customXml" ds:itemID="{3E66A026-7AFA-4059-936E-EE05C4039D8E}"/>
</file>

<file path=docProps/app.xml><?xml version="1.0" encoding="utf-8"?>
<Properties xmlns="http://schemas.openxmlformats.org/officeDocument/2006/extended-properties" xmlns:vt="http://schemas.openxmlformats.org/officeDocument/2006/docPropsVTypes">
  <Template>Foundry</Template>
  <TotalTime>1468</TotalTime>
  <Words>1052</Words>
  <Application>Microsoft Office PowerPoint</Application>
  <PresentationFormat>On-screen Show (4:3)</PresentationFormat>
  <Paragraphs>226</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Foundry</vt:lpstr>
      <vt:lpstr>Cave and Karst Resource Inventory and Monitoring</vt:lpstr>
      <vt:lpstr>Cave and Karst Resources</vt:lpstr>
      <vt:lpstr>Why Inventory?</vt:lpstr>
      <vt:lpstr>PowerPoint Presentation</vt:lpstr>
      <vt:lpstr>Don’t Panic!</vt:lpstr>
      <vt:lpstr>Inventory Background Work</vt:lpstr>
      <vt:lpstr>Inventory Fieldwork </vt:lpstr>
      <vt:lpstr>PowerPoint Presentation</vt:lpstr>
      <vt:lpstr>Resource Inventories</vt:lpstr>
      <vt:lpstr>Record Keeping</vt:lpstr>
      <vt:lpstr>Why Monitor?</vt:lpstr>
      <vt:lpstr>Developing Protocol</vt:lpstr>
      <vt:lpstr>NPS List of Monitored Cave Resources</vt:lpstr>
      <vt:lpstr>Potential Resource Impacts</vt:lpstr>
      <vt:lpstr>Don’t Panic!</vt:lpstr>
      <vt:lpstr>Existing Condition</vt:lpstr>
      <vt:lpstr>Reference Condition</vt:lpstr>
      <vt:lpstr>Identify Targets/ Future Condition</vt:lpstr>
      <vt:lpstr>Human visitation/disturbance</vt:lpstr>
      <vt:lpstr>Photomonitoring “Worth a thousand words”</vt:lpstr>
      <vt:lpstr> </vt:lpstr>
      <vt:lpstr>Monitoring Macro Impacts -Development in Karst Areas-</vt:lpstr>
      <vt:lpstr>What would you monitor in this situation? Indicators?</vt:lpstr>
      <vt:lpstr>Limits of acceptable change/visitor experience and resource protection</vt:lpstr>
      <vt:lpstr>Visual Impact Evaluation System (VIES)</vt:lpstr>
      <vt:lpstr>VIES Steps</vt:lpstr>
      <vt:lpstr>Identify Indicators</vt:lpstr>
      <vt:lpstr>Impact Scales</vt:lpstr>
      <vt:lpstr>Determine LAC</vt:lpstr>
      <vt:lpstr>Conduct Monitoring</vt:lpstr>
      <vt:lpstr>VIES Summary</vt:lpstr>
      <vt:lpstr>Questions?</vt:lpstr>
    </vt:vector>
  </TitlesOfParts>
  <Company>Bureau of Land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Restoration Methods</dc:title>
  <dc:creator>jgoodbar</dc:creator>
  <cp:lastModifiedBy>Goodbar, James R</cp:lastModifiedBy>
  <cp:revision>66</cp:revision>
  <dcterms:created xsi:type="dcterms:W3CDTF">2007-08-14T19:55:57Z</dcterms:created>
  <dcterms:modified xsi:type="dcterms:W3CDTF">2014-04-17T18:56:15Z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0x0101006924190E001B464589B53A5A3C450461</vt:lpwstr>
  </property>
</Properties>
</file>