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64" autoAdjust="0"/>
  </p:normalViewPr>
  <p:slideViewPr>
    <p:cSldViewPr>
      <p:cViewPr>
        <p:scale>
          <a:sx n="92" d="100"/>
          <a:sy n="92" d="100"/>
        </p:scale>
        <p:origin x="-540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790B8B3-D7E5-4B7D-A76C-2962259F6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92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848A3D5-B384-43B9-B56B-AFC0650D9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2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T0" fmla="*/ 64 w 43200"/>
                <a:gd name="T1" fmla="*/ 13 h 43200"/>
                <a:gd name="T2" fmla="*/ 37 w 43200"/>
                <a:gd name="T3" fmla="*/ 0 h 43200"/>
                <a:gd name="T4" fmla="*/ 32 w 43200"/>
                <a:gd name="T5" fmla="*/ 13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latin typeface="+mn-lt"/>
              </a:defRPr>
            </a:lvl2pPr>
          </a:lstStyle>
          <a:p>
            <a:pPr lvl="1">
              <a:defRPr/>
            </a:pPr>
            <a:fld id="{783B39CC-34E8-4046-8018-FF7DA2726641}" type="slidenum">
              <a:rPr lang="en-US"/>
              <a:pPr lvl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9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EE2F92B-1862-4DF0-A7E7-25454B6D6974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4483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F4B1967-5492-4A11-92F5-261CD2500E4B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289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41D22A0-2BAE-4C28-A53D-BDD2E28539AB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147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0759D82-6E18-4B3C-AD3B-1A2381908E21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1436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3380268-0A50-41DE-86E9-AE891806608C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1147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A8A4F1B-5EDE-44CC-9AB0-109130D5E0C5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977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D92DCE1-B69B-433B-9DEE-2578FD019574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962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2EEAD44-747C-4A07-934B-6ABFF86FDF62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273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C29EEA2-F7B3-45D5-A496-32C3D28AA68D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495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018BC25D-8340-4538-84EC-796CECC6385E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062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50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19459" name="Freeform 2051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Arc 2052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T0" fmla="*/ 156 w 43200"/>
                <a:gd name="T1" fmla="*/ 34 h 43200"/>
                <a:gd name="T2" fmla="*/ 78 w 43200"/>
                <a:gd name="T3" fmla="*/ 0 h 43200"/>
                <a:gd name="T4" fmla="*/ 78 w 43200"/>
                <a:gd name="T5" fmla="*/ 34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1" name="Rectangle 2053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0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463" name="Rectangle 20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4" name="Rectangle 20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5" name="Rectangle 20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defRPr sz="1400">
                <a:latin typeface="+mj-lt"/>
              </a:defRPr>
            </a:lvl2pPr>
          </a:lstStyle>
          <a:p>
            <a:pPr lvl="1">
              <a:defRPr/>
            </a:pPr>
            <a:fld id="{4FA28423-0C96-45D3-B716-B0B6EFE5F1CD}" type="slidenum">
              <a:rPr lang="en-US"/>
              <a:pPr lvl="1"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nps.gov/rm77/caves/Exhibit3.cfm" TargetMode="External"/><Relationship Id="rId2" Type="http://schemas.openxmlformats.org/officeDocument/2006/relationships/hyperlink" Target="http://inside.nps.gov/waso/custompages.cfm?prg=1107&amp;id=3353&amp;lv=3&amp;pgid=1118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9138" y="0"/>
            <a:ext cx="7885112" cy="1052513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smtClean="0"/>
              <a:t>Cave Safety Standards</a:t>
            </a:r>
          </a:p>
        </p:txBody>
      </p:sp>
      <p:pic>
        <p:nvPicPr>
          <p:cNvPr id="13315" name="Picture 6" descr="Peg on 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" t="13828" r="4878" b="3368"/>
          <a:stretch>
            <a:fillRect/>
          </a:stretch>
        </p:blipFill>
        <p:spPr bwMode="auto">
          <a:xfrm>
            <a:off x="2879725" y="1304925"/>
            <a:ext cx="3616325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0" y="5842000"/>
            <a:ext cx="1838325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/>
              <a:t>James Goodbar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/>
              <a:t>Senior Cave/Karst Specialist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/>
              <a:t>Bureau of Land Management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/>
              <a:t>May 12-16, 2014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/>
              <a:t>Cody, Wyoming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10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FSCSAR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8" b="6390"/>
          <a:stretch>
            <a:fillRect/>
          </a:stretch>
        </p:blipFill>
        <p:spPr bwMode="auto">
          <a:xfrm>
            <a:off x="5256213" y="1268413"/>
            <a:ext cx="377031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25425"/>
            <a:ext cx="8785225" cy="12239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5400" smtClean="0"/>
              <a:t>Search &amp; Rescue Pre-Plans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5580062" cy="5516563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en-US" altLang="en-US" sz="2800" dirty="0" smtClean="0"/>
              <a:t>Necessary for frequent use caves (recreation or scientific)</a:t>
            </a: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endParaRPr lang="en-US" altLang="en-US" sz="2800" dirty="0" smtClean="0"/>
          </a:p>
          <a:p>
            <a:pPr eaLnBrk="1" hangingPunct="1">
              <a:lnSpc>
                <a:spcPct val="70000"/>
              </a:lnSpc>
              <a:defRPr/>
            </a:pPr>
            <a:r>
              <a:rPr lang="en-US" altLang="en-US" sz="2800" dirty="0" smtClean="0"/>
              <a:t>Pre-plans</a:t>
            </a:r>
            <a:r>
              <a:rPr lang="en-US" altLang="en-US" sz="2800" b="1" dirty="0" smtClean="0"/>
              <a:t> </a:t>
            </a:r>
            <a:r>
              <a:rPr lang="en-US" altLang="en-US" sz="2800" dirty="0" smtClean="0"/>
              <a:t>organize personnel &amp; 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altLang="en-US" sz="2800" dirty="0" smtClean="0"/>
              <a:t>equipment for urgent incidents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endParaRPr lang="en-US" altLang="en-US" sz="2800" dirty="0" smtClean="0"/>
          </a:p>
          <a:p>
            <a:pPr eaLnBrk="1" hangingPunct="1">
              <a:lnSpc>
                <a:spcPct val="70000"/>
              </a:lnSpc>
              <a:defRPr/>
            </a:pPr>
            <a:r>
              <a:rPr lang="en-US" altLang="en-US" sz="2800" dirty="0" smtClean="0"/>
              <a:t>Provide guidance through the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altLang="en-US" sz="2800" dirty="0" smtClean="0"/>
              <a:t>initial response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endParaRPr lang="en-US" altLang="en-US" sz="2800" dirty="0" smtClean="0"/>
          </a:p>
          <a:p>
            <a:pPr eaLnBrk="1" hangingPunct="1">
              <a:lnSpc>
                <a:spcPct val="70000"/>
              </a:lnSpc>
              <a:defRPr/>
            </a:pPr>
            <a:r>
              <a:rPr lang="en-US" altLang="en-US" sz="2800" dirty="0" smtClean="0"/>
              <a:t>Determine the sufficiency &amp; 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altLang="en-US" sz="2800" dirty="0" smtClean="0"/>
              <a:t>availability of existing cave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altLang="en-US" sz="2800" dirty="0" smtClean="0"/>
              <a:t>SAR programs</a:t>
            </a:r>
          </a:p>
          <a:p>
            <a:pPr eaLnBrk="1" hangingPunct="1">
              <a:lnSpc>
                <a:spcPct val="70000"/>
              </a:lnSpc>
              <a:defRPr/>
            </a:pPr>
            <a:endParaRPr lang="en-US" altLang="en-US" sz="2800" dirty="0" smtClean="0"/>
          </a:p>
          <a:p>
            <a:pPr eaLnBrk="1" hangingPunct="1">
              <a:lnSpc>
                <a:spcPct val="70000"/>
              </a:lnSpc>
              <a:defRPr/>
            </a:pPr>
            <a:r>
              <a:rPr lang="en-US" altLang="en-US" sz="2800" dirty="0" smtClean="0"/>
              <a:t>Develop partnerships between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altLang="en-US" sz="2800" dirty="0"/>
              <a:t>a</a:t>
            </a:r>
            <a:r>
              <a:rPr lang="en-US" altLang="en-US" sz="2800" dirty="0" smtClean="0"/>
              <a:t>gency and responsible authorities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altLang="en-US" sz="2800" dirty="0" smtClean="0"/>
              <a:t> 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endParaRPr lang="en-US" altLang="en-US" sz="28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42988" y="1412875"/>
            <a:ext cx="637222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8800" dirty="0" smtClean="0"/>
              <a:t>Questions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6350" y="3357563"/>
            <a:ext cx="973138" cy="1189037"/>
          </a:xfrm>
        </p:spPr>
        <p:txBody>
          <a:bodyPr/>
          <a:lstStyle/>
          <a:p>
            <a:pPr eaLnBrk="1" hangingPunct="1"/>
            <a:r>
              <a:rPr lang="en-US" altLang="en-US" sz="9600" smtClean="0"/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215900" y="0"/>
            <a:ext cx="8243888" cy="11969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5400" smtClean="0"/>
              <a:t>Cave Safety Standards 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2625" y="1304925"/>
            <a:ext cx="7772400" cy="5292725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The Standards consist of</a:t>
            </a:r>
            <a:r>
              <a:rPr lang="en-US" altLang="en-US" sz="2800" smtClean="0"/>
              <a:t>:</a:t>
            </a:r>
          </a:p>
          <a:p>
            <a:pPr lvl="1" eaLnBrk="1" hangingPunct="1"/>
            <a:r>
              <a:rPr lang="en-US" altLang="en-US" sz="2400" smtClean="0"/>
              <a:t>Cave Safety Guidelines </a:t>
            </a:r>
          </a:p>
          <a:p>
            <a:pPr lvl="1" eaLnBrk="1" hangingPunct="1"/>
            <a:r>
              <a:rPr lang="en-US" altLang="en-US" sz="2400" smtClean="0"/>
              <a:t>Search and Rescue (SAR) Pre-Planning</a:t>
            </a:r>
          </a:p>
          <a:p>
            <a:pPr lvl="1" eaLnBrk="1" hangingPunct="1"/>
            <a:r>
              <a:rPr lang="en-US" altLang="en-US" sz="2400" smtClean="0"/>
              <a:t>Risk Assessment (DOI)</a:t>
            </a:r>
            <a:r>
              <a:rPr lang="en-US" altLang="en-US" sz="3200" smtClean="0"/>
              <a:t>, </a:t>
            </a:r>
            <a:r>
              <a:rPr lang="en-US" altLang="en-US" sz="2400" smtClean="0"/>
              <a:t>Job Hazard Analysis (DOA)</a:t>
            </a:r>
            <a:endParaRPr lang="en-US" altLang="en-US" sz="3200" smtClean="0"/>
          </a:p>
          <a:p>
            <a:pPr eaLnBrk="1" hangingPunct="1"/>
            <a:r>
              <a:rPr lang="en-US" altLang="en-US" sz="4000" smtClean="0"/>
              <a:t>You Will Learn: </a:t>
            </a:r>
          </a:p>
          <a:p>
            <a:pPr lvl="1" eaLnBrk="1" hangingPunct="1"/>
            <a:r>
              <a:rPr lang="en-US" altLang="en-US" sz="2400" smtClean="0"/>
              <a:t>Where and to Whom the Standards Apply, </a:t>
            </a:r>
          </a:p>
          <a:p>
            <a:pPr lvl="1" eaLnBrk="1" hangingPunct="1"/>
            <a:r>
              <a:rPr lang="en-US" altLang="en-US" sz="2400" smtClean="0"/>
              <a:t>What the Standards Require, </a:t>
            </a:r>
          </a:p>
          <a:p>
            <a:pPr lvl="1" eaLnBrk="1" hangingPunct="1"/>
            <a:r>
              <a:rPr lang="en-US" altLang="en-US" sz="2400" smtClean="0"/>
              <a:t>How they should be implemented</a:t>
            </a:r>
          </a:p>
          <a:p>
            <a:pPr eaLnBrk="1" hangingPunct="1"/>
            <a:r>
              <a:rPr lang="en-US" altLang="en-US" sz="3600" smtClean="0"/>
              <a:t>Who is Familiar with them? What is your Experience? </a:t>
            </a:r>
          </a:p>
        </p:txBody>
      </p:sp>
    </p:spTree>
  </p:cSld>
  <p:clrMapOvr>
    <a:masterClrMapping/>
  </p:clrMapOvr>
  <p:transition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2625" y="225425"/>
            <a:ext cx="8080375" cy="935038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/>
              <a:t>Cave Safety Guidelines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2625" y="1304925"/>
            <a:ext cx="7772400" cy="1728788"/>
          </a:xfrm>
        </p:spPr>
        <p:txBody>
          <a:bodyPr/>
          <a:lstStyle/>
          <a:p>
            <a:pPr eaLnBrk="1" hangingPunct="1"/>
            <a:r>
              <a:rPr lang="en-US" altLang="en-US" smtClean="0"/>
              <a:t>I M No. 2008-105/  FSH 6709</a:t>
            </a:r>
          </a:p>
          <a:p>
            <a:pPr eaLnBrk="1" hangingPunct="1"/>
            <a:r>
              <a:rPr lang="en-US" altLang="en-US" smtClean="0"/>
              <a:t>Attachment – JHA / Risk Assessment</a:t>
            </a:r>
          </a:p>
          <a:p>
            <a:pPr eaLnBrk="1" hangingPunct="1"/>
            <a:r>
              <a:rPr lang="en-US" altLang="en-US" smtClean="0"/>
              <a:t>Risk Management Worksheet</a:t>
            </a:r>
          </a:p>
        </p:txBody>
      </p:sp>
      <p:pic>
        <p:nvPicPr>
          <p:cNvPr id="15364" name="Picture 7" descr="FSCLitterCar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" r="574" b="3923"/>
          <a:stretch>
            <a:fillRect/>
          </a:stretch>
        </p:blipFill>
        <p:spPr bwMode="auto">
          <a:xfrm>
            <a:off x="2374900" y="3321050"/>
            <a:ext cx="4572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13"/>
          <p:cNvSpPr>
            <a:spLocks noGrp="1" noChangeArrowheads="1"/>
          </p:cNvSpPr>
          <p:nvPr>
            <p:ph type="title"/>
          </p:nvPr>
        </p:nvSpPr>
        <p:spPr>
          <a:xfrm>
            <a:off x="682625" y="188913"/>
            <a:ext cx="8080375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 M No. 2008-105  (BLM)</a:t>
            </a:r>
          </a:p>
        </p:txBody>
      </p:sp>
      <p:sp>
        <p:nvSpPr>
          <p:cNvPr id="16387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82625" y="1333500"/>
            <a:ext cx="7772400" cy="5624513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b="1" smtClean="0"/>
              <a:t>Policy/Action:</a:t>
            </a:r>
            <a:r>
              <a:rPr lang="en-US" altLang="en-US" sz="2400" b="1" smtClean="0"/>
              <a:t>   (What is Requires)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en-US" altLang="en-US" sz="1000" b="1" smtClean="0"/>
          </a:p>
          <a:p>
            <a:pPr eaLnBrk="1" hangingPunct="1">
              <a:lnSpc>
                <a:spcPct val="70000"/>
              </a:lnSpc>
            </a:pPr>
            <a:r>
              <a:rPr lang="en-US" altLang="en-US" sz="2800" b="1" smtClean="0"/>
              <a:t>E</a:t>
            </a:r>
            <a:r>
              <a:rPr lang="en-US" altLang="en-US" sz="2800" smtClean="0"/>
              <a:t>ach affected employee becomes familiar with IM.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en-US" altLang="en-US" sz="800" smtClean="0"/>
          </a:p>
          <a:p>
            <a:pPr eaLnBrk="1" hangingPunct="1">
              <a:lnSpc>
                <a:spcPct val="70000"/>
              </a:lnSpc>
            </a:pPr>
            <a:r>
              <a:rPr lang="en-US" altLang="en-US" sz="2800" smtClean="0"/>
              <a:t>Affected employees will receive a copy of the Safety Guidelines and Risk Assessment Check List (RA).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en-US" altLang="en-US" sz="800" smtClean="0"/>
          </a:p>
          <a:p>
            <a:pPr eaLnBrk="1" hangingPunct="1">
              <a:lnSpc>
                <a:spcPct val="70000"/>
              </a:lnSpc>
            </a:pPr>
            <a:r>
              <a:rPr lang="en-US" altLang="en-US" sz="2800" smtClean="0"/>
              <a:t>Risks in individual caves should be assessed (Low, Medium, High, or Extremely High)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en-US" altLang="en-US" sz="800" smtClean="0"/>
          </a:p>
          <a:p>
            <a:pPr eaLnBrk="1" hangingPunct="1">
              <a:lnSpc>
                <a:spcPct val="70000"/>
              </a:lnSpc>
            </a:pPr>
            <a:r>
              <a:rPr lang="en-US" altLang="en-US" sz="2800" smtClean="0"/>
              <a:t>Ensure that cave SAR procedures are in your office Search and Rescue Plan, Cave Management Plans, Emergency Response Plan, 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en-US" altLang="en-US" sz="800" smtClean="0"/>
          </a:p>
          <a:p>
            <a:pPr eaLnBrk="1" hangingPunct="1">
              <a:lnSpc>
                <a:spcPct val="70000"/>
              </a:lnSpc>
            </a:pPr>
            <a:r>
              <a:rPr lang="en-US" altLang="en-US" sz="2800" smtClean="0"/>
              <a:t>A safety orientation is required for employees or the </a:t>
            </a:r>
            <a:r>
              <a:rPr lang="en-US" altLang="en-US" sz="2800" b="1" u="sng" smtClean="0">
                <a:solidFill>
                  <a:srgbClr val="FFFF66"/>
                </a:solidFill>
              </a:rPr>
              <a:t>general public</a:t>
            </a:r>
            <a:r>
              <a:rPr lang="en-US" altLang="en-US" sz="2800" smtClean="0"/>
              <a:t> entering caves.</a:t>
            </a:r>
          </a:p>
          <a:p>
            <a:pPr eaLnBrk="1" hangingPunct="1">
              <a:lnSpc>
                <a:spcPct val="70000"/>
              </a:lnSpc>
            </a:pPr>
            <a:endParaRPr lang="en-US" altLang="en-US" sz="2400" smtClean="0"/>
          </a:p>
        </p:txBody>
      </p:sp>
    </p:spTree>
  </p:cSld>
  <p:clrMapOvr>
    <a:masterClrMapping/>
  </p:clrMapOvr>
  <p:transition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Forest Service Handbook 6709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08163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Very out-of-date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Currently being updated this year – will be a mirror document with the BLM safety guidelines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No official agency-wide JHA, but will be established with the new guidelines.  Current examples available.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-7938"/>
            <a:ext cx="8080375" cy="1143001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NPS Cave Safety Guidelines</a:t>
            </a:r>
            <a:endParaRPr lang="en-US" dirty="0"/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187450" y="1016732"/>
            <a:ext cx="7164388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IT IS EVERYONE’S RESPONSIBILITY TO BE SAFE.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dirty="0" smtClean="0"/>
              <a:t>SOME </a:t>
            </a:r>
            <a:r>
              <a:rPr lang="en-US" altLang="en-US" dirty="0"/>
              <a:t>BASIC </a:t>
            </a:r>
            <a:r>
              <a:rPr lang="en-US" altLang="en-US" dirty="0" smtClean="0"/>
              <a:t>CAVE </a:t>
            </a:r>
            <a:r>
              <a:rPr lang="en-US" altLang="en-US" dirty="0"/>
              <a:t>SAFETY GUIDELINES</a:t>
            </a:r>
          </a:p>
          <a:p>
            <a:pPr eaLnBrk="1" hangingPunct="1"/>
            <a:r>
              <a:rPr lang="en-US" altLang="en-US" dirty="0">
                <a:hlinkClick r:id="rId2"/>
              </a:rPr>
              <a:t>http://inside.nps.gov/waso/custompages.cfm?prg=1107&amp;id=3353&amp;lv=3&amp;pgid=1118</a:t>
            </a:r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NPS </a:t>
            </a:r>
            <a:r>
              <a:rPr lang="en-US" altLang="en-US" dirty="0"/>
              <a:t>Resource Management #77 – Health &amp; Safety</a:t>
            </a:r>
          </a:p>
          <a:p>
            <a:pPr eaLnBrk="1" hangingPunct="1"/>
            <a:r>
              <a:rPr lang="en-US" altLang="en-US" dirty="0">
                <a:hlinkClick r:id="rId3"/>
              </a:rPr>
              <a:t>http://www.nature.nps.gov/rm77/caves/Exhibit3.cfm</a:t>
            </a:r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Park </a:t>
            </a:r>
            <a:r>
              <a:rPr lang="en-US" altLang="en-US" dirty="0"/>
              <a:t>Cave &amp; Karst Management Plans 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Pre-SAR </a:t>
            </a:r>
            <a:r>
              <a:rPr lang="en-US" altLang="en-US" dirty="0"/>
              <a:t>Rescue Plans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Will consider how to address safety at a national level</a:t>
            </a:r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-22-2014 11-43-36 AM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552" y="1952836"/>
            <a:ext cx="8203105" cy="42843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5776" y="179852"/>
            <a:ext cx="3974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SAFETY FIRST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799692" y="1196752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Rule of Caving (and Life) – Never Fall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49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682625" y="152400"/>
            <a:ext cx="8080375" cy="90011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/>
              <a:t>Risk Assessments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089025"/>
            <a:ext cx="8820150" cy="5616575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2800" b="1" smtClean="0"/>
              <a:t>Risk Assessment Check List</a:t>
            </a:r>
          </a:p>
          <a:p>
            <a:pPr algn="ctr" eaLnBrk="1" hangingPunct="1">
              <a:lnSpc>
                <a:spcPct val="70000"/>
              </a:lnSpc>
              <a:buFont typeface="Wingdings" pitchFamily="2" charset="2"/>
              <a:buNone/>
            </a:pPr>
            <a:endParaRPr lang="en-US" altLang="en-US" sz="1800" smtClean="0"/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1800" smtClean="0"/>
              <a:t>Employee Name:  __________________ Reviewed: (Employee Initial)______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1800" smtClean="0"/>
              <a:t>Position Title:  ____________________________________ Date:  _________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1800" smtClean="0"/>
              <a:t>Area or Division:  __________________________________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en-US" altLang="en-US" sz="1800" smtClean="0"/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1800" u="sng" smtClean="0"/>
              <a:t>Job element                       Risk                          Recommended Protective Measures </a:t>
            </a:r>
            <a:endParaRPr lang="en-US" altLang="en-US" sz="1800" smtClean="0"/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1800" smtClean="0"/>
              <a:t>Specific Job Element,       Unprepared/              Before Your Cave Trip* Obtain a cave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1800" smtClean="0"/>
              <a:t> Pre-Trip Preparation/       Equipment Failure    map* Know the location of physical 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1800" smtClean="0"/>
              <a:t>Equipment Check                                               and legal access* Locate information on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1800" smtClean="0"/>
              <a:t>                                                                            risk* Tell someone where you are going 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1800" smtClean="0"/>
              <a:t>                                                                            and when you should return* Inspect and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1800" smtClean="0"/>
              <a:t>                                                                            test equipment before using.  Be sure all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1800" smtClean="0"/>
              <a:t>                                                                           equipment is adequate for the cave trip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1800" smtClean="0"/>
              <a:t>                                                                           Recommended Protective Equipment:* cave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1800" smtClean="0"/>
              <a:t>                                                                           map* gate keys or combination* pencil*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1800" smtClean="0"/>
              <a:t>                                                                           small tablet* three reliable independent light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1800" smtClean="0"/>
              <a:t>                                                                           sources* extra batteries and bulb</a:t>
            </a:r>
            <a:r>
              <a:rPr lang="en-US" altLang="en-US" sz="1800" smtClean="0">
                <a:solidFill>
                  <a:srgbClr val="FFFF00"/>
                </a:solidFill>
              </a:rPr>
              <a:t>* hard hat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1800" smtClean="0">
                <a:solidFill>
                  <a:srgbClr val="FFFF00"/>
                </a:solidFill>
              </a:rPr>
              <a:t>                                                                           with chin strap or preferably a caving or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1800" smtClean="0">
                <a:solidFill>
                  <a:srgbClr val="FFFF00"/>
                </a:solidFill>
              </a:rPr>
              <a:t>                                                                          climbing  helmet</a:t>
            </a:r>
            <a:r>
              <a:rPr lang="en-US" altLang="en-US" sz="1800" smtClean="0">
                <a:solidFill>
                  <a:srgbClr val="FF0000"/>
                </a:solidFill>
              </a:rPr>
              <a:t> </a:t>
            </a:r>
            <a:r>
              <a:rPr lang="en-US" altLang="en-US" sz="1800" smtClean="0"/>
              <a:t>equipped with a light* ETC.</a:t>
            </a:r>
          </a:p>
        </p:txBody>
      </p:sp>
      <p:pic>
        <p:nvPicPr>
          <p:cNvPr id="19460" name="Picture 7" descr="BigHatchetMtCave4-07 0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3681413"/>
            <a:ext cx="4178300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25425"/>
            <a:ext cx="8677275" cy="11509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RISK MANAGEMENT WORKSHEET</a:t>
            </a:r>
          </a:p>
        </p:txBody>
      </p:sp>
      <p:pic>
        <p:nvPicPr>
          <p:cNvPr id="20483" name="Picture 7" descr="20070523104631_00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119188"/>
            <a:ext cx="8316912" cy="5703887"/>
          </a:xfrm>
          <a:noFill/>
        </p:spPr>
      </p:pic>
    </p:spTree>
  </p:cSld>
  <p:clrMapOvr>
    <a:masterClrMapping/>
  </p:clrMapOvr>
  <p:transition>
    <p:checker/>
  </p:transition>
</p:sld>
</file>

<file path=ppt/theme/theme1.xml><?xml version="1.0" encoding="utf-8"?>
<a:theme xmlns:a="http://schemas.openxmlformats.org/drawingml/2006/main" name="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24190E001B464589B53A5A3C450461" ma:contentTypeVersion="0" ma:contentTypeDescription="Create a new document." ma:contentTypeScope="" ma:versionID="8499d8de0d198b8af01e827d3bf43b3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98D78A-17C1-431B-8C97-B956F3B81900}"/>
</file>

<file path=customXml/itemProps2.xml><?xml version="1.0" encoding="utf-8"?>
<ds:datastoreItem xmlns:ds="http://schemas.openxmlformats.org/officeDocument/2006/customXml" ds:itemID="{56F12B9A-00E0-429F-B6ED-ACE507C07A87}"/>
</file>

<file path=customXml/itemProps3.xml><?xml version="1.0" encoding="utf-8"?>
<ds:datastoreItem xmlns:ds="http://schemas.openxmlformats.org/officeDocument/2006/customXml" ds:itemID="{28123708-749C-481F-9D59-A69DEAAA5010}"/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1482</TotalTime>
  <Words>509</Words>
  <Application>Microsoft Office PowerPoint</Application>
  <PresentationFormat>On-screen Show (4:3)</PresentationFormat>
  <Paragraphs>94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Training</vt:lpstr>
      <vt:lpstr>Cave Safety Standards</vt:lpstr>
      <vt:lpstr>Cave Safety Standards </vt:lpstr>
      <vt:lpstr>Cave Safety Guidelines</vt:lpstr>
      <vt:lpstr>I M No. 2008-105  (BLM)</vt:lpstr>
      <vt:lpstr>Forest Service Handbook 6709</vt:lpstr>
      <vt:lpstr>NPS Cave Safety Guidelines</vt:lpstr>
      <vt:lpstr>PowerPoint Presentation</vt:lpstr>
      <vt:lpstr>Risk Assessments</vt:lpstr>
      <vt:lpstr>RISK MANAGEMENT WORKSHEET</vt:lpstr>
      <vt:lpstr>Search &amp; Rescue Pre-Plans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Kovarik, Johanna -FS</dc:creator>
  <cp:lastModifiedBy>Goodbar, James R</cp:lastModifiedBy>
  <cp:revision>29</cp:revision>
  <cp:lastPrinted>1601-01-01T00:00:00Z</cp:lastPrinted>
  <dcterms:created xsi:type="dcterms:W3CDTF">1601-01-01T00:00:00Z</dcterms:created>
  <dcterms:modified xsi:type="dcterms:W3CDTF">2014-04-25T19:28:53Z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  <property fmtid="{D5CDD505-2E9C-101B-9397-08002B2CF9AE}" pid="4" name="ContentTypeId">
    <vt:lpwstr>0x0101006924190E001B464589B53A5A3C450461</vt:lpwstr>
  </property>
</Properties>
</file>