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7826-B0BF-4D77-831E-3558C0FEB3A4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A7B2-625B-45DC-8101-42456D559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95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2416175"/>
            <a:ext cx="44958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erlin Sans FB" pitchFamily="34" charset="0"/>
              </a:rPr>
              <a:t>CAVE &amp; KARST PROJECT </a:t>
            </a:r>
            <a:r>
              <a:rPr lang="en-US" sz="4000" dirty="0" smtClean="0">
                <a:solidFill>
                  <a:schemeClr val="bg1"/>
                </a:solidFill>
                <a:latin typeface="Berlin Sans FB" pitchFamily="34" charset="0"/>
              </a:rPr>
              <a:t>MANAGEMENT</a:t>
            </a:r>
            <a:endParaRPr lang="en-US" sz="4000" dirty="0">
              <a:solidFill>
                <a:schemeClr val="bg1"/>
              </a:solidFill>
              <a:latin typeface="Imprint MT Shadow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91200"/>
            <a:ext cx="3581400" cy="1143000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Berlin Sans FB" pitchFamily="34" charset="0"/>
              </a:rPr>
              <a:t>Dale L. Pate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Berlin Sans FB" pitchFamily="34" charset="0"/>
              </a:rPr>
              <a:t>NPS - National Cave </a:t>
            </a:r>
            <a:r>
              <a:rPr lang="en-US" sz="1200" dirty="0">
                <a:solidFill>
                  <a:schemeClr val="bg1"/>
                </a:solidFill>
                <a:latin typeface="Berlin Sans FB" pitchFamily="34" charset="0"/>
              </a:rPr>
              <a:t>&amp;</a:t>
            </a:r>
            <a:r>
              <a:rPr lang="en-US" sz="1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Berlin Sans FB" pitchFamily="34" charset="0"/>
              </a:rPr>
              <a:t>Karst Program Coordinator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Berlin Sans FB" pitchFamily="34" charset="0"/>
              </a:rPr>
              <a:t>May 12-16, 2014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Berlin Sans FB" pitchFamily="34" charset="0"/>
              </a:rPr>
              <a:t>Cody, Wyoming</a:t>
            </a:r>
            <a:endParaRPr lang="en-US" sz="12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Karst</a:t>
            </a:r>
            <a:r>
              <a:rPr lang="en-US" dirty="0" smtClean="0">
                <a:latin typeface="Berlin Sans FB" pitchFamily="34" charset="0"/>
              </a:rPr>
              <a:t> Areas or Regions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4" name="Content Placeholder 3" descr="Dcp_0245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447800"/>
            <a:ext cx="3546872" cy="4729163"/>
          </a:xfrm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472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erlin Sans FB" pitchFamily="34" charset="0"/>
              </a:rPr>
              <a:t>THE BIGGER PICTURE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erlin Sans FB" pitchFamily="34" charset="0"/>
              </a:rPr>
              <a:t> Document all caves (Surveys,       Inventories, etc)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erlin Sans FB" pitchFamily="34" charset="0"/>
              </a:rPr>
              <a:t> More In-depth Studies (Dye Traces, water chemistry, geomorphology, biological, etc)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erlin Sans FB" pitchFamily="34" charset="0"/>
              </a:rPr>
              <a:t> Potential contamination sources both inside and outside study area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erlin Sans FB" pitchFamily="34" charset="0"/>
              </a:rPr>
              <a:t> Use collected data to help understand &amp; mitigate or prevent problems or issues.</a:t>
            </a:r>
            <a:endParaRPr lang="en-US" sz="28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Safety &amp; SAR Activities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latin typeface="Berlin Sans FB" pitchFamily="34" charset="0"/>
              </a:rPr>
              <a:t>SAFETY FIRST</a:t>
            </a:r>
          </a:p>
          <a:p>
            <a:r>
              <a:rPr lang="en-US" sz="2400" dirty="0" smtClean="0">
                <a:latin typeface="Berlin Sans FB" pitchFamily="34" charset="0"/>
              </a:rPr>
              <a:t>Be safe, take care of the resources, and then get the job done</a:t>
            </a:r>
          </a:p>
          <a:p>
            <a:r>
              <a:rPr lang="en-US" sz="2400" dirty="0" smtClean="0">
                <a:latin typeface="Berlin Sans FB" pitchFamily="34" charset="0"/>
              </a:rPr>
              <a:t>Accidents cost lives, money, and time</a:t>
            </a:r>
          </a:p>
          <a:p>
            <a:r>
              <a:rPr lang="en-US" sz="2400" dirty="0" smtClean="0">
                <a:latin typeface="Berlin Sans FB" pitchFamily="34" charset="0"/>
              </a:rPr>
              <a:t>A rescue can impact sensitive cave resources significantly</a:t>
            </a:r>
          </a:p>
          <a:p>
            <a:r>
              <a:rPr lang="en-US" sz="2400" dirty="0" smtClean="0">
                <a:latin typeface="Berlin Sans FB" pitchFamily="34" charset="0"/>
              </a:rPr>
              <a:t>Develop Pre-Rescue SAR Plans</a:t>
            </a:r>
          </a:p>
          <a:p>
            <a:r>
              <a:rPr lang="en-US" sz="2400" dirty="0" smtClean="0">
                <a:latin typeface="Berlin Sans FB" pitchFamily="34" charset="0"/>
              </a:rPr>
              <a:t>Be alert &amp; know what you are doing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8" name="Picture 6" descr="S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870" y="1752600"/>
            <a:ext cx="352332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Berlin Sans FB" pitchFamily="34" charset="0"/>
              </a:rPr>
              <a:t>WILL IT EVER BE FINISHED</a:t>
            </a:r>
          </a:p>
          <a:p>
            <a:r>
              <a:rPr lang="en-US" dirty="0" smtClean="0">
                <a:latin typeface="Berlin Sans FB" pitchFamily="34" charset="0"/>
              </a:rPr>
              <a:t> Complete Cave Maps</a:t>
            </a:r>
          </a:p>
          <a:p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Locational</a:t>
            </a:r>
            <a:r>
              <a:rPr lang="en-US" dirty="0" smtClean="0">
                <a:latin typeface="Berlin Sans FB" pitchFamily="34" charset="0"/>
              </a:rPr>
              <a:t> Information</a:t>
            </a:r>
          </a:p>
          <a:p>
            <a:r>
              <a:rPr lang="en-US" dirty="0" smtClean="0">
                <a:latin typeface="Berlin Sans FB" pitchFamily="34" charset="0"/>
              </a:rPr>
              <a:t> Studies and Reports</a:t>
            </a:r>
          </a:p>
          <a:p>
            <a:r>
              <a:rPr lang="en-US" dirty="0" smtClean="0">
                <a:latin typeface="Berlin Sans FB" pitchFamily="34" charset="0"/>
              </a:rPr>
              <a:t> Files – large amounts of 	information</a:t>
            </a:r>
          </a:p>
          <a:p>
            <a:r>
              <a:rPr lang="en-US" dirty="0" smtClean="0">
                <a:latin typeface="Berlin Sans FB" pitchFamily="34" charset="0"/>
              </a:rPr>
              <a:t> A More Complete       	Understanding</a:t>
            </a:r>
          </a:p>
          <a:p>
            <a:r>
              <a:rPr lang="en-US" dirty="0" smtClean="0">
                <a:latin typeface="Berlin Sans FB" pitchFamily="34" charset="0"/>
              </a:rPr>
              <a:t> Better Management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Final Products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7" name="Picture 6" descr="Lake Lebar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3790950" cy="5054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delier_Gravejard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Thanks to the photographers</a:t>
            </a:r>
            <a:endParaRPr lang="en-US" sz="28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1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Stan Allison	Jean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Kreja</a:t>
            </a:r>
            <a:endParaRPr lang="en-U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Google Earth	Ron Miller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Peter Jones	Dale Pate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		Max </a:t>
            </a:r>
            <a:r>
              <a:rPr lang="en-US" smtClean="0">
                <a:solidFill>
                  <a:schemeClr val="bg1"/>
                </a:solidFill>
                <a:latin typeface="Berlin Sans FB" pitchFamily="34" charset="0"/>
              </a:rPr>
              <a:t>Wisshak</a:t>
            </a:r>
            <a:endParaRPr lang="en-US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rlin Sans FB" pitchFamily="34" charset="0"/>
              </a:rPr>
              <a:t>Cave &amp; </a:t>
            </a:r>
            <a:r>
              <a:rPr lang="en-US" dirty="0" err="1" smtClean="0">
                <a:latin typeface="Berlin Sans FB" pitchFamily="34" charset="0"/>
              </a:rPr>
              <a:t>Karst</a:t>
            </a:r>
            <a:r>
              <a:rPr lang="en-US" dirty="0" smtClean="0">
                <a:latin typeface="Berlin Sans FB" pitchFamily="34" charset="0"/>
              </a:rPr>
              <a:t> Project Management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638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Berlin Sans FB" pitchFamily="34" charset="0"/>
              </a:rPr>
              <a:t>Importance of Understanding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Berlin Sans FB" pitchFamily="34" charset="0"/>
              </a:rPr>
              <a:t>		the Resources</a:t>
            </a:r>
          </a:p>
          <a:p>
            <a:r>
              <a:rPr lang="en-US" dirty="0" smtClean="0">
                <a:latin typeface="Berlin Sans FB" pitchFamily="34" charset="0"/>
              </a:rPr>
              <a:t>Defining the Project</a:t>
            </a:r>
          </a:p>
          <a:p>
            <a:r>
              <a:rPr lang="en-US" dirty="0" smtClean="0">
                <a:latin typeface="Berlin Sans FB" pitchFamily="34" charset="0"/>
              </a:rPr>
              <a:t>Caves &amp; Cave Systems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Berlin Sans FB" pitchFamily="34" charset="0"/>
              </a:rPr>
              <a:t>Exploration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Berlin Sans FB" pitchFamily="34" charset="0"/>
              </a:rPr>
              <a:t>Survey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Berlin Sans FB" pitchFamily="34" charset="0"/>
              </a:rPr>
              <a:t>Inventory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Berlin Sans FB" pitchFamily="34" charset="0"/>
              </a:rPr>
              <a:t>Data Manipulation &amp; Storage</a:t>
            </a:r>
          </a:p>
          <a:p>
            <a:r>
              <a:rPr lang="en-US" dirty="0" err="1" smtClean="0">
                <a:latin typeface="Berlin Sans FB" pitchFamily="34" charset="0"/>
              </a:rPr>
              <a:t>Karst</a:t>
            </a:r>
            <a:r>
              <a:rPr lang="en-US" dirty="0" smtClean="0">
                <a:latin typeface="Berlin Sans FB" pitchFamily="34" charset="0"/>
              </a:rPr>
              <a:t> Areas or Regions</a:t>
            </a:r>
          </a:p>
          <a:p>
            <a:r>
              <a:rPr lang="en-US" dirty="0" smtClean="0">
                <a:latin typeface="Berlin Sans FB" pitchFamily="34" charset="0"/>
              </a:rPr>
              <a:t>Safety &amp; SAR Activities</a:t>
            </a:r>
          </a:p>
          <a:p>
            <a:endParaRPr lang="en-US" dirty="0"/>
          </a:p>
        </p:txBody>
      </p:sp>
      <p:pic>
        <p:nvPicPr>
          <p:cNvPr id="4" name="Picture 3" descr="DSCF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09800"/>
            <a:ext cx="2906486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Understanding the Resources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Cave &amp; </a:t>
            </a:r>
            <a:r>
              <a:rPr lang="en-US" dirty="0" err="1" smtClean="0">
                <a:latin typeface="Berlin Sans FB" pitchFamily="34" charset="0"/>
              </a:rPr>
              <a:t>Karst</a:t>
            </a:r>
            <a:r>
              <a:rPr lang="en-US" dirty="0" smtClean="0">
                <a:latin typeface="Berlin Sans FB" pitchFamily="34" charset="0"/>
              </a:rPr>
              <a:t> Resources – Out of sight, out of mind</a:t>
            </a:r>
          </a:p>
          <a:p>
            <a:r>
              <a:rPr lang="en-US" dirty="0" smtClean="0">
                <a:latin typeface="Berlin Sans FB" pitchFamily="34" charset="0"/>
              </a:rPr>
              <a:t>Where does the cave go? Where does water from this spring come from? What are in these caves?</a:t>
            </a:r>
          </a:p>
          <a:p>
            <a:r>
              <a:rPr lang="en-US" dirty="0" smtClean="0">
                <a:latin typeface="Berlin Sans FB" pitchFamily="34" charset="0"/>
              </a:rPr>
              <a:t>Are there buildings, oil pipelines, parking lots, sewer lines, and other structures built directly above caves and </a:t>
            </a:r>
            <a:r>
              <a:rPr lang="en-US" dirty="0" err="1" smtClean="0">
                <a:latin typeface="Berlin Sans FB" pitchFamily="34" charset="0"/>
              </a:rPr>
              <a:t>karst</a:t>
            </a:r>
            <a:r>
              <a:rPr lang="en-US" dirty="0" smtClean="0">
                <a:latin typeface="Berlin Sans FB" pitchFamily="34" charset="0"/>
              </a:rPr>
              <a:t> aquifers?</a:t>
            </a:r>
          </a:p>
          <a:p>
            <a:r>
              <a:rPr lang="en-US" dirty="0" smtClean="0">
                <a:latin typeface="Berlin Sans FB" pitchFamily="34" charset="0"/>
              </a:rPr>
              <a:t>Do we know enough to prevent contamination?</a:t>
            </a: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Defining the Project?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rlin Sans FB" pitchFamily="34" charset="0"/>
              </a:rPr>
              <a:t>Determine Needs &amp; Set Clear Objectives</a:t>
            </a: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		</a:t>
            </a:r>
            <a:r>
              <a:rPr lang="en-US" sz="2800" dirty="0" smtClean="0">
                <a:latin typeface="Berlin Sans FB" pitchFamily="34" charset="0"/>
              </a:rPr>
              <a:t>Normally done through the planning 	 	process</a:t>
            </a:r>
          </a:p>
          <a:p>
            <a:r>
              <a:rPr lang="en-US" dirty="0" smtClean="0">
                <a:latin typeface="Berlin Sans FB" pitchFamily="34" charset="0"/>
              </a:rPr>
              <a:t>Develop Standards and Guidelines</a:t>
            </a:r>
          </a:p>
          <a:p>
            <a:pPr lvl="1">
              <a:buNone/>
            </a:pPr>
            <a:r>
              <a:rPr lang="en-US" dirty="0" smtClean="0">
                <a:latin typeface="Berlin Sans FB" pitchFamily="34" charset="0"/>
              </a:rPr>
              <a:t>		Need quality data while minimizing impacts</a:t>
            </a:r>
          </a:p>
          <a:p>
            <a:r>
              <a:rPr lang="en-US" dirty="0" smtClean="0">
                <a:latin typeface="Berlin Sans FB" pitchFamily="34" charset="0"/>
              </a:rPr>
              <a:t>Final Products</a:t>
            </a:r>
          </a:p>
          <a:p>
            <a:pPr lvl="1">
              <a:buNone/>
            </a:pPr>
            <a:r>
              <a:rPr lang="en-US" dirty="0" smtClean="0">
                <a:latin typeface="Berlin Sans FB" pitchFamily="34" charset="0"/>
              </a:rPr>
              <a:t>		Cave Maps, GPS Locations, Reports, Files on 	each cave</a:t>
            </a: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		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Caves &amp; Cave Systems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4572000" cy="35814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Berlin Sans FB" pitchFamily="34" charset="0"/>
              </a:rPr>
              <a:t>EXPLORATION</a:t>
            </a:r>
          </a:p>
          <a:p>
            <a:r>
              <a:rPr lang="en-US" sz="2800" dirty="0" smtClean="0">
                <a:latin typeface="Berlin Sans FB" pitchFamily="34" charset="0"/>
              </a:rPr>
              <a:t>Traveling through cave</a:t>
            </a:r>
          </a:p>
          <a:p>
            <a:r>
              <a:rPr lang="en-US" sz="2800" dirty="0" smtClean="0">
                <a:latin typeface="Berlin Sans FB" pitchFamily="34" charset="0"/>
              </a:rPr>
              <a:t>Floors can be very fragile</a:t>
            </a:r>
          </a:p>
          <a:p>
            <a:r>
              <a:rPr lang="en-US" sz="2800" dirty="0" smtClean="0">
                <a:latin typeface="Berlin Sans FB" pitchFamily="34" charset="0"/>
              </a:rPr>
              <a:t>Define trails to protect resources</a:t>
            </a:r>
          </a:p>
          <a:p>
            <a:r>
              <a:rPr lang="en-US" sz="2800" dirty="0" smtClean="0">
                <a:latin typeface="Berlin Sans FB" pitchFamily="34" charset="0"/>
              </a:rPr>
              <a:t>Are there activities that need to be considered</a:t>
            </a:r>
            <a:endParaRPr lang="en-US" sz="2800" dirty="0">
              <a:latin typeface="Berlin Sans FB" pitchFamily="34" charset="0"/>
            </a:endParaRPr>
          </a:p>
        </p:txBody>
      </p:sp>
      <p:pic>
        <p:nvPicPr>
          <p:cNvPr id="14" name="Picture 13" descr="Big 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447800"/>
            <a:ext cx="36004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Caves &amp; Cave Systems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  <a:ln w="3175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Berlin Sans FB" pitchFamily="34" charset="0"/>
              </a:rPr>
              <a:t>SURVEY</a:t>
            </a:r>
          </a:p>
          <a:p>
            <a:r>
              <a:rPr lang="en-US" sz="2800" dirty="0" smtClean="0">
                <a:latin typeface="Berlin Sans FB" pitchFamily="34" charset="0"/>
              </a:rPr>
              <a:t>Need accurate data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Length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Depth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Location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Shape of passages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Floor detail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Cross-sections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Profiles</a:t>
            </a:r>
          </a:p>
          <a:p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endParaRPr lang="en-US" dirty="0">
              <a:latin typeface="Berlin Sans FB" pitchFamily="34" charset="0"/>
            </a:endParaRPr>
          </a:p>
        </p:txBody>
      </p:sp>
      <p:pic>
        <p:nvPicPr>
          <p:cNvPr id="4" name="Picture 9" descr="Dcp_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671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Caves &amp; Cave Systems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648200"/>
          </a:xfrm>
          <a:ln w="317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Berlin Sans FB" pitchFamily="34" charset="0"/>
              </a:rPr>
              <a:t>Inventory</a:t>
            </a:r>
          </a:p>
          <a:p>
            <a:r>
              <a:rPr lang="en-US" sz="2800" dirty="0" smtClean="0">
                <a:latin typeface="Berlin Sans FB" pitchFamily="34" charset="0"/>
              </a:rPr>
              <a:t>What is found in the cave and where are they located?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Geologic features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Hydrologic features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Paleontology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Biology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Archeology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erlin Sans FB" pitchFamily="34" charset="0"/>
              </a:rPr>
              <a:t>Types of </a:t>
            </a:r>
            <a:r>
              <a:rPr lang="en-US" sz="2400" dirty="0" err="1" smtClean="0">
                <a:latin typeface="Berlin Sans FB" pitchFamily="34" charset="0"/>
              </a:rPr>
              <a:t>Speleothems</a:t>
            </a:r>
            <a:endParaRPr lang="en-US" sz="2400" dirty="0" smtClean="0">
              <a:latin typeface="Berlin Sans FB" pitchFamily="34" charset="0"/>
            </a:endParaRPr>
          </a:p>
          <a:p>
            <a:r>
              <a:rPr lang="en-US" sz="2800" dirty="0" smtClean="0">
                <a:latin typeface="Berlin Sans FB" pitchFamily="34" charset="0"/>
              </a:rPr>
              <a:t>A general inventory can set the stage for a more detailed study</a:t>
            </a:r>
          </a:p>
          <a:p>
            <a:r>
              <a:rPr lang="en-US" sz="2800" dirty="0" smtClean="0">
                <a:latin typeface="Berlin Sans FB" pitchFamily="34" charset="0"/>
              </a:rPr>
              <a:t>Photography is very useful</a:t>
            </a:r>
            <a:r>
              <a:rPr lang="en-US" dirty="0" smtClean="0">
                <a:latin typeface="Berlin Sans FB" pitchFamily="34" charset="0"/>
              </a:rPr>
              <a:t>	</a:t>
            </a:r>
          </a:p>
        </p:txBody>
      </p:sp>
      <p:pic>
        <p:nvPicPr>
          <p:cNvPr id="6" name="Content Placeholder 3" descr="1 Carlsbad Cavern - Big Room Anisopyge perannul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295400"/>
            <a:ext cx="2508504" cy="20392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95600"/>
            <a:ext cx="238013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Cave &amp; Cave Systems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5720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Berlin Sans FB" pitchFamily="34" charset="0"/>
              </a:rPr>
              <a:t>Data Manipulation</a:t>
            </a:r>
          </a:p>
          <a:p>
            <a:pPr algn="ctr">
              <a:buNone/>
            </a:pPr>
            <a:r>
              <a:rPr lang="en-US" sz="2800" dirty="0" smtClean="0">
                <a:latin typeface="Berlin Sans FB" pitchFamily="34" charset="0"/>
              </a:rPr>
              <a:t>&amp; Storage</a:t>
            </a:r>
          </a:p>
          <a:p>
            <a:r>
              <a:rPr lang="en-US" sz="2800" dirty="0" smtClean="0">
                <a:latin typeface="Berlin Sans FB" pitchFamily="34" charset="0"/>
              </a:rPr>
              <a:t>A large project generates a significant amount of information</a:t>
            </a:r>
          </a:p>
          <a:p>
            <a:r>
              <a:rPr lang="en-US" sz="2800" dirty="0" smtClean="0">
                <a:latin typeface="Berlin Sans FB" pitchFamily="34" charset="0"/>
              </a:rPr>
              <a:t>Cave Mapping Software</a:t>
            </a:r>
          </a:p>
          <a:p>
            <a:r>
              <a:rPr lang="en-US" sz="2800" dirty="0" smtClean="0">
                <a:latin typeface="Berlin Sans FB" pitchFamily="34" charset="0"/>
              </a:rPr>
              <a:t>Originals or copies of all survey sketches, inventories and notes</a:t>
            </a:r>
          </a:p>
          <a:p>
            <a:r>
              <a:rPr lang="en-US" sz="2800" dirty="0" smtClean="0">
                <a:latin typeface="Berlin Sans FB" pitchFamily="34" charset="0"/>
              </a:rPr>
              <a:t>Fire-proof cabinets</a:t>
            </a:r>
          </a:p>
          <a:p>
            <a:r>
              <a:rPr lang="en-US" sz="2800" dirty="0" smtClean="0">
                <a:latin typeface="Berlin Sans FB" pitchFamily="34" charset="0"/>
              </a:rPr>
              <a:t>Stay up-to-date</a:t>
            </a:r>
          </a:p>
          <a:p>
            <a:endParaRPr lang="en-US" sz="2800" dirty="0">
              <a:latin typeface="Berlin Sans FB" pitchFamily="34" charset="0"/>
            </a:endParaRPr>
          </a:p>
        </p:txBody>
      </p:sp>
      <p:pic>
        <p:nvPicPr>
          <p:cNvPr id="4" name="Picture 2" descr="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854451" cy="2890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Karst</a:t>
            </a:r>
            <a:r>
              <a:rPr lang="en-US" dirty="0" smtClean="0">
                <a:latin typeface="Berlin Sans FB" pitchFamily="34" charset="0"/>
              </a:rPr>
              <a:t> Areas or Regions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6" name="Content Placeholder 5" descr="GE Imag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199" y="1086952"/>
            <a:ext cx="6096001" cy="5495816"/>
          </a:xfrm>
        </p:spPr>
      </p:pic>
      <p:sp>
        <p:nvSpPr>
          <p:cNvPr id="9" name="TextBox 8"/>
          <p:cNvSpPr txBox="1"/>
          <p:nvPr/>
        </p:nvSpPr>
        <p:spPr>
          <a:xfrm>
            <a:off x="152400" y="1066800"/>
            <a:ext cx="2590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Region-wide Studies can have great value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 Large areas can contain a number of caves, springs and entire drainage basins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 A regional view can pinpoint potential contamination sites and other problems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B93FB5-D0F4-4FEB-91FC-C0BEE4B42FF0}"/>
</file>

<file path=customXml/itemProps2.xml><?xml version="1.0" encoding="utf-8"?>
<ds:datastoreItem xmlns:ds="http://schemas.openxmlformats.org/officeDocument/2006/customXml" ds:itemID="{770DB689-01D9-487C-84DF-913534918499}"/>
</file>

<file path=customXml/itemProps3.xml><?xml version="1.0" encoding="utf-8"?>
<ds:datastoreItem xmlns:ds="http://schemas.openxmlformats.org/officeDocument/2006/customXml" ds:itemID="{3B59AAA4-98E0-4B16-BE4E-1E7CA296ECF1}"/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409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CAVE &amp; KARST PROJECT MANAGEMENT</vt:lpstr>
      <vt:lpstr>Cave &amp; Karst Project Management</vt:lpstr>
      <vt:lpstr>Understanding the Resources</vt:lpstr>
      <vt:lpstr>Defining the Project?</vt:lpstr>
      <vt:lpstr>Caves &amp; Cave Systems</vt:lpstr>
      <vt:lpstr>Caves &amp; Cave Systems</vt:lpstr>
      <vt:lpstr>Caves &amp; Cave Systems</vt:lpstr>
      <vt:lpstr>Cave &amp; Cave Systems</vt:lpstr>
      <vt:lpstr>Karst Areas or Regions</vt:lpstr>
      <vt:lpstr>Karst Areas or Regions</vt:lpstr>
      <vt:lpstr>Safety &amp; SAR Activities</vt:lpstr>
      <vt:lpstr>Final Products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 &amp; KARST PROJECT MANAGEMENT</dc:title>
  <dc:creator>DPATE</dc:creator>
  <cp:lastModifiedBy>Goodbar, James R</cp:lastModifiedBy>
  <cp:revision>49</cp:revision>
  <dcterms:created xsi:type="dcterms:W3CDTF">2011-03-07T19:44:25Z</dcterms:created>
  <dcterms:modified xsi:type="dcterms:W3CDTF">2014-04-18T16:17:55Z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