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27.xml" ContentType="application/vnd.openxmlformats-officedocument.presentationml.notesSlide+xml"/>
  <Override PartName="/ppt/comments/comment6.xml" ContentType="application/vnd.openxmlformats-officedocument.presentationml.comments+xml"/>
  <Override PartName="/ppt/notesSlides/notesSlide28.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9.xml" ContentType="application/vnd.openxmlformats-officedocument.presentationml.comments+xml"/>
  <Override PartName="/ppt/notesSlides/notesSlide31.xml" ContentType="application/vnd.openxmlformats-officedocument.presentationml.notesSlide+xml"/>
  <Override PartName="/ppt/comments/comment10.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1.xml" ContentType="application/vnd.openxmlformats-officedocument.presentationml.comments+xml"/>
  <Override PartName="/ppt/notesSlides/notesSlide34.xml" ContentType="application/vnd.openxmlformats-officedocument.presentationml.notesSlide+xml"/>
  <Override PartName="/ppt/comments/comment12.xml" ContentType="application/vnd.openxmlformats-officedocument.presentationml.comments+xml"/>
  <Override PartName="/ppt/notesSlides/notesSlide35.xml" ContentType="application/vnd.openxmlformats-officedocument.presentationml.notesSlide+xml"/>
  <Override PartName="/ppt/comments/comment13.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14.xml" ContentType="application/vnd.openxmlformats-officedocument.presentationml.comments+xml"/>
  <Override PartName="/ppt/notesSlides/notesSlide39.xml" ContentType="application/vnd.openxmlformats-officedocument.presentationml.notesSlide+xml"/>
  <Override PartName="/ppt/comments/comment15.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6.xml" ContentType="application/vnd.openxmlformats-officedocument.presentationml.comments+xml"/>
  <Override PartName="/ppt/notesSlides/notesSlide42.xml" ContentType="application/vnd.openxmlformats-officedocument.presentationml.notesSlide+xml"/>
  <Override PartName="/ppt/comments/comment17.xml" ContentType="application/vnd.openxmlformats-officedocument.presentationml.comments+xml"/>
  <Override PartName="/ppt/notesSlides/notesSlide43.xml" ContentType="application/vnd.openxmlformats-officedocument.presentationml.notesSlide+xml"/>
  <Override PartName="/ppt/comments/comment18.xml" ContentType="application/vnd.openxmlformats-officedocument.presentationml.comments+xml"/>
  <Override PartName="/ppt/notesSlides/notesSlide44.xml" ContentType="application/vnd.openxmlformats-officedocument.presentationml.notesSlide+xml"/>
  <Override PartName="/ppt/comments/comment19.xml" ContentType="application/vnd.openxmlformats-officedocument.presentationml.comments+xml"/>
  <Override PartName="/ppt/notesSlides/notesSlide45.xml" ContentType="application/vnd.openxmlformats-officedocument.presentationml.notesSlide+xml"/>
  <Override PartName="/ppt/comments/comment20.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Override6.xml" ContentType="application/vnd.openxmlformats-officedocument.themeOverride+xml"/>
  <Override PartName="/ppt/notesSlides/notesSlide61.xml" ContentType="application/vnd.openxmlformats-officedocument.presentationml.notesSlide+xml"/>
  <Override PartName="/ppt/comments/comment21.xml" ContentType="application/vnd.openxmlformats-officedocument.presentationml.comments+xml"/>
  <Override PartName="/ppt/notesSlides/notesSlide62.xml" ContentType="application/vnd.openxmlformats-officedocument.presentationml.notesSlide+xml"/>
  <Override PartName="/ppt/theme/themeOverride7.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comment22.xml" ContentType="application/vnd.openxmlformats-officedocument.presentationml.comments+xml"/>
  <Override PartName="/ppt/theme/themeOverride8.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omments/comment23.xml" ContentType="application/vnd.openxmlformats-officedocument.presentationml.comment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omments/comment24.xml" ContentType="application/vnd.openxmlformats-officedocument.presentationml.comment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heme/themeOverride9.xml" ContentType="application/vnd.openxmlformats-officedocument.themeOverr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omments/comment25.xml" ContentType="application/vnd.openxmlformats-officedocument.presentationml.comment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heme/themeOverride10.xml" ContentType="application/vnd.openxmlformats-officedocument.themeOverr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4844" r:id="rId2"/>
    <p:sldMasterId id="2147484858" r:id="rId3"/>
    <p:sldMasterId id="2147484886" r:id="rId4"/>
    <p:sldMasterId id="2147484900" r:id="rId5"/>
  </p:sldMasterIdLst>
  <p:notesMasterIdLst>
    <p:notesMasterId r:id="rId199"/>
  </p:notesMasterIdLst>
  <p:handoutMasterIdLst>
    <p:handoutMasterId r:id="rId200"/>
  </p:handoutMasterIdLst>
  <p:sldIdLst>
    <p:sldId id="256" r:id="rId6"/>
    <p:sldId id="577" r:id="rId7"/>
    <p:sldId id="507" r:id="rId8"/>
    <p:sldId id="512" r:id="rId9"/>
    <p:sldId id="508" r:id="rId10"/>
    <p:sldId id="511" r:id="rId11"/>
    <p:sldId id="509" r:id="rId12"/>
    <p:sldId id="510" r:id="rId13"/>
    <p:sldId id="257" r:id="rId14"/>
    <p:sldId id="260" r:id="rId15"/>
    <p:sldId id="258" r:id="rId16"/>
    <p:sldId id="259" r:id="rId17"/>
    <p:sldId id="597" r:id="rId18"/>
    <p:sldId id="527" r:id="rId19"/>
    <p:sldId id="262" r:id="rId20"/>
    <p:sldId id="263" r:id="rId21"/>
    <p:sldId id="269" r:id="rId22"/>
    <p:sldId id="314" r:id="rId23"/>
    <p:sldId id="529" r:id="rId24"/>
    <p:sldId id="264" r:id="rId25"/>
    <p:sldId id="265" r:id="rId26"/>
    <p:sldId id="266" r:id="rId27"/>
    <p:sldId id="268" r:id="rId28"/>
    <p:sldId id="528" r:id="rId29"/>
    <p:sldId id="572" r:id="rId30"/>
    <p:sldId id="578" r:id="rId31"/>
    <p:sldId id="573" r:id="rId32"/>
    <p:sldId id="562" r:id="rId33"/>
    <p:sldId id="563" r:id="rId34"/>
    <p:sldId id="564" r:id="rId35"/>
    <p:sldId id="565" r:id="rId36"/>
    <p:sldId id="592" r:id="rId37"/>
    <p:sldId id="566" r:id="rId38"/>
    <p:sldId id="570" r:id="rId39"/>
    <p:sldId id="568" r:id="rId40"/>
    <p:sldId id="454" r:id="rId41"/>
    <p:sldId id="270" r:id="rId42"/>
    <p:sldId id="594" r:id="rId43"/>
    <p:sldId id="593" r:id="rId44"/>
    <p:sldId id="595" r:id="rId45"/>
    <p:sldId id="596" r:id="rId46"/>
    <p:sldId id="271" r:id="rId47"/>
    <p:sldId id="402" r:id="rId48"/>
    <p:sldId id="513" r:id="rId49"/>
    <p:sldId id="277" r:id="rId50"/>
    <p:sldId id="530" r:id="rId51"/>
    <p:sldId id="274" r:id="rId52"/>
    <p:sldId id="275" r:id="rId53"/>
    <p:sldId id="278" r:id="rId54"/>
    <p:sldId id="279" r:id="rId55"/>
    <p:sldId id="280" r:id="rId56"/>
    <p:sldId id="531" r:id="rId57"/>
    <p:sldId id="276" r:id="rId58"/>
    <p:sldId id="579" r:id="rId59"/>
    <p:sldId id="575" r:id="rId60"/>
    <p:sldId id="412" r:id="rId61"/>
    <p:sldId id="461" r:id="rId62"/>
    <p:sldId id="341" r:id="rId63"/>
    <p:sldId id="516" r:id="rId64"/>
    <p:sldId id="580" r:id="rId65"/>
    <p:sldId id="419" r:id="rId66"/>
    <p:sldId id="420" r:id="rId67"/>
    <p:sldId id="457" r:id="rId68"/>
    <p:sldId id="463" r:id="rId69"/>
    <p:sldId id="344" r:id="rId70"/>
    <p:sldId id="346" r:id="rId71"/>
    <p:sldId id="515" r:id="rId72"/>
    <p:sldId id="514" r:id="rId73"/>
    <p:sldId id="282" r:id="rId74"/>
    <p:sldId id="532" r:id="rId75"/>
    <p:sldId id="306" r:id="rId76"/>
    <p:sldId id="465" r:id="rId77"/>
    <p:sldId id="283" r:id="rId78"/>
    <p:sldId id="284" r:id="rId79"/>
    <p:sldId id="317" r:id="rId80"/>
    <p:sldId id="591" r:id="rId81"/>
    <p:sldId id="318" r:id="rId82"/>
    <p:sldId id="533" r:id="rId83"/>
    <p:sldId id="466" r:id="rId84"/>
    <p:sldId id="467" r:id="rId85"/>
    <p:sldId id="517" r:id="rId86"/>
    <p:sldId id="468" r:id="rId87"/>
    <p:sldId id="470" r:id="rId88"/>
    <p:sldId id="471" r:id="rId89"/>
    <p:sldId id="472" r:id="rId90"/>
    <p:sldId id="474" r:id="rId91"/>
    <p:sldId id="475" r:id="rId92"/>
    <p:sldId id="469" r:id="rId93"/>
    <p:sldId id="476" r:id="rId94"/>
    <p:sldId id="535" r:id="rId95"/>
    <p:sldId id="477" r:id="rId96"/>
    <p:sldId id="588" r:id="rId97"/>
    <p:sldId id="479" r:id="rId98"/>
    <p:sldId id="536" r:id="rId99"/>
    <p:sldId id="478" r:id="rId100"/>
    <p:sldId id="581" r:id="rId101"/>
    <p:sldId id="583" r:id="rId102"/>
    <p:sldId id="584" r:id="rId103"/>
    <p:sldId id="586" r:id="rId104"/>
    <p:sldId id="587" r:id="rId105"/>
    <p:sldId id="585" r:id="rId106"/>
    <p:sldId id="589" r:id="rId107"/>
    <p:sldId id="534" r:id="rId108"/>
    <p:sldId id="409" r:id="rId109"/>
    <p:sldId id="410" r:id="rId110"/>
    <p:sldId id="520" r:id="rId111"/>
    <p:sldId id="521" r:id="rId112"/>
    <p:sldId id="571" r:id="rId113"/>
    <p:sldId id="328" r:id="rId114"/>
    <p:sldId id="484" r:id="rId115"/>
    <p:sldId id="329" r:id="rId116"/>
    <p:sldId id="487" r:id="rId117"/>
    <p:sldId id="539" r:id="rId118"/>
    <p:sldId id="488" r:id="rId119"/>
    <p:sldId id="519" r:id="rId120"/>
    <p:sldId id="483" r:id="rId121"/>
    <p:sldId id="598" r:id="rId122"/>
    <p:sldId id="361" r:id="rId123"/>
    <p:sldId id="537" r:id="rId124"/>
    <p:sldId id="450" r:id="rId125"/>
    <p:sldId id="590" r:id="rId126"/>
    <p:sldId id="367" r:id="rId127"/>
    <p:sldId id="368" r:id="rId128"/>
    <p:sldId id="369" r:id="rId129"/>
    <p:sldId id="370" r:id="rId130"/>
    <p:sldId id="452" r:id="rId131"/>
    <p:sldId id="372" r:id="rId132"/>
    <p:sldId id="497" r:id="rId133"/>
    <p:sldId id="379" r:id="rId134"/>
    <p:sldId id="380" r:id="rId135"/>
    <p:sldId id="540" r:id="rId136"/>
    <p:sldId id="547" r:id="rId137"/>
    <p:sldId id="546" r:id="rId138"/>
    <p:sldId id="548" r:id="rId139"/>
    <p:sldId id="574" r:id="rId140"/>
    <p:sldId id="549" r:id="rId141"/>
    <p:sldId id="550" r:id="rId142"/>
    <p:sldId id="551" r:id="rId143"/>
    <p:sldId id="504" r:id="rId144"/>
    <p:sldId id="506" r:id="rId145"/>
    <p:sldId id="503" r:id="rId146"/>
    <p:sldId id="505" r:id="rId147"/>
    <p:sldId id="552" r:id="rId148"/>
    <p:sldId id="386" r:id="rId149"/>
    <p:sldId id="499" r:id="rId150"/>
    <p:sldId id="387" r:id="rId151"/>
    <p:sldId id="388" r:id="rId152"/>
    <p:sldId id="389" r:id="rId153"/>
    <p:sldId id="381" r:id="rId154"/>
    <p:sldId id="453" r:id="rId155"/>
    <p:sldId id="576" r:id="rId156"/>
    <p:sldId id="545" r:id="rId157"/>
    <p:sldId id="401" r:id="rId158"/>
    <p:sldId id="423" r:id="rId159"/>
    <p:sldId id="554" r:id="rId160"/>
    <p:sldId id="307" r:id="rId161"/>
    <p:sldId id="288" r:id="rId162"/>
    <p:sldId id="289" r:id="rId163"/>
    <p:sldId id="290" r:id="rId164"/>
    <p:sldId id="555" r:id="rId165"/>
    <p:sldId id="291" r:id="rId166"/>
    <p:sldId id="311" r:id="rId167"/>
    <p:sldId id="500" r:id="rId168"/>
    <p:sldId id="501" r:id="rId169"/>
    <p:sldId id="292" r:id="rId170"/>
    <p:sldId id="556" r:id="rId171"/>
    <p:sldId id="293" r:id="rId172"/>
    <p:sldId id="557" r:id="rId173"/>
    <p:sldId id="294" r:id="rId174"/>
    <p:sldId id="295" r:id="rId175"/>
    <p:sldId id="297" r:id="rId176"/>
    <p:sldId id="299" r:id="rId177"/>
    <p:sldId id="298" r:id="rId178"/>
    <p:sldId id="558" r:id="rId179"/>
    <p:sldId id="296" r:id="rId180"/>
    <p:sldId id="434" r:id="rId181"/>
    <p:sldId id="435" r:id="rId182"/>
    <p:sldId id="436" r:id="rId183"/>
    <p:sldId id="437" r:id="rId184"/>
    <p:sldId id="406" r:id="rId185"/>
    <p:sldId id="559" r:id="rId186"/>
    <p:sldId id="426" r:id="rId187"/>
    <p:sldId id="429" r:id="rId188"/>
    <p:sldId id="561" r:id="rId189"/>
    <p:sldId id="560" r:id="rId190"/>
    <p:sldId id="424" r:id="rId191"/>
    <p:sldId id="392" r:id="rId192"/>
    <p:sldId id="393" r:id="rId193"/>
    <p:sldId id="425" r:id="rId194"/>
    <p:sldId id="502" r:id="rId195"/>
    <p:sldId id="309" r:id="rId196"/>
    <p:sldId id="403" r:id="rId197"/>
    <p:sldId id="310" r:id="rId198"/>
  </p:sldIdLst>
  <p:sldSz cx="9144000" cy="6858000" type="letter"/>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Cooper" initials="LLC" lastIdx="4" clrIdx="0"/>
  <p:cmAuthor id="1" name="Ellen" initials="EBU" lastIdx="9" clrIdx="1"/>
  <p:cmAuthor id="2" name="Laura Cooper" initials="LLC" lastIdx="1" clrIdx="2"/>
  <p:cmAuthor id="3" name="Humphrey, Catherine M" initials="CMH" lastIdx="2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09" autoAdjust="0"/>
    <p:restoredTop sz="85763" autoAdjust="0"/>
  </p:normalViewPr>
  <p:slideViewPr>
    <p:cSldViewPr>
      <p:cViewPr>
        <p:scale>
          <a:sx n="100" d="100"/>
          <a:sy n="100" d="100"/>
        </p:scale>
        <p:origin x="-1926" y="-78"/>
      </p:cViewPr>
      <p:guideLst>
        <p:guide orient="horz" pos="2160"/>
        <p:guide pos="2880"/>
      </p:guideLst>
    </p:cSldViewPr>
  </p:slideViewPr>
  <p:outlineViewPr>
    <p:cViewPr>
      <p:scale>
        <a:sx n="33" d="100"/>
        <a:sy n="33" d="100"/>
      </p:scale>
      <p:origin x="48" y="21444"/>
    </p:cViewPr>
  </p:outlineViewPr>
  <p:notesTextViewPr>
    <p:cViewPr>
      <p:scale>
        <a:sx n="100" d="100"/>
        <a:sy n="100" d="100"/>
      </p:scale>
      <p:origin x="0" y="0"/>
    </p:cViewPr>
  </p:notesTextViewPr>
  <p:sorterViewPr>
    <p:cViewPr>
      <p:scale>
        <a:sx n="150" d="100"/>
        <a:sy n="150" d="100"/>
      </p:scale>
      <p:origin x="0" y="68550"/>
    </p:cViewPr>
  </p:sorterViewPr>
  <p:notesViewPr>
    <p:cSldViewPr>
      <p:cViewPr varScale="1">
        <p:scale>
          <a:sx n="111" d="100"/>
          <a:sy n="111" d="100"/>
        </p:scale>
        <p:origin x="-1728"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1" Type="http://schemas.openxmlformats.org/officeDocument/2006/relationships/commentAuthors" Target="commentAuthor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notesMaster" Target="notesMasters/notesMaster1.xml"/><Relationship Id="rId203"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204"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17T10:42:28.532" idx="9">
    <p:pos x="2244" y="2652"/>
    <p:text>Added</p:text>
  </p:cm>
</p:cmLst>
</file>

<file path=ppt/comments/comment10.xml><?xml version="1.0" encoding="utf-8"?>
<p:cmLst xmlns:a="http://schemas.openxmlformats.org/drawingml/2006/main" xmlns:r="http://schemas.openxmlformats.org/officeDocument/2006/relationships" xmlns:p="http://schemas.openxmlformats.org/presentationml/2006/main">
  <p:cm authorId="3" dt="2015-08-14T13:34:43.344" idx="11">
    <p:pos x="10" y="10"/>
    <p:text>increase font size -- too small!</p:text>
  </p:cm>
</p:cmLst>
</file>

<file path=ppt/comments/comment11.xml><?xml version="1.0" encoding="utf-8"?>
<p:cmLst xmlns:a="http://schemas.openxmlformats.org/drawingml/2006/main" xmlns:r="http://schemas.openxmlformats.org/officeDocument/2006/relationships" xmlns:p="http://schemas.openxmlformats.org/presentationml/2006/main">
  <p:cm authorId="3" dt="2015-08-14T13:36:52.958" idx="12">
    <p:pos x="10" y="10"/>
    <p:text>Either delete this example, or use another resource like recreation, realty, range, something -- most people don't understand geologic terminology, so 2 examples in a row with technical terms might not work for folks.  (for me, I love it, since I'm a former geologist, but not for others).</p:text>
  </p:cm>
</p:cmLst>
</file>

<file path=ppt/comments/comment12.xml><?xml version="1.0" encoding="utf-8"?>
<p:cmLst xmlns:a="http://schemas.openxmlformats.org/drawingml/2006/main" xmlns:r="http://schemas.openxmlformats.org/officeDocument/2006/relationships" xmlns:p="http://schemas.openxmlformats.org/presentationml/2006/main">
  <p:cm authorId="3" dt="2015-08-14T13:38:16.200" idx="13">
    <p:pos x="10" y="10"/>
    <p:text>This could be a very valuable exercise, lesson.  This could be a good one for an interactive online piece.</p:text>
  </p:cm>
</p:cmLst>
</file>

<file path=ppt/comments/comment13.xml><?xml version="1.0" encoding="utf-8"?>
<p:cmLst xmlns:a="http://schemas.openxmlformats.org/drawingml/2006/main" xmlns:r="http://schemas.openxmlformats.org/officeDocument/2006/relationships" xmlns:p="http://schemas.openxmlformats.org/presentationml/2006/main">
  <p:cm authorId="3" dt="2015-08-17T11:24:51.587" idx="14">
    <p:pos x="10" y="10"/>
    <p:text>Citing sources, of course, is important.  I thought it went too deep into the weeds for what they need.  e.g.maybe delete #64, 66?  Lots of slides in this section, it could be trimmed or gone through quicker.
I don't think you need to emphasize plagiarism as much--the way it's presented in slides 59 &amp; 60 isn't as relevant for the type of writing we do.  e.g. "fraud" is a strong statement for something we'd be writing in a NEPA document, it'd be more like "carelessness" or "laziness"</p:text>
  </p:cm>
</p:cmLst>
</file>

<file path=ppt/comments/comment14.xml><?xml version="1.0" encoding="utf-8"?>
<p:cmLst xmlns:a="http://schemas.openxmlformats.org/drawingml/2006/main" xmlns:r="http://schemas.openxmlformats.org/officeDocument/2006/relationships" xmlns:p="http://schemas.openxmlformats.org/presentationml/2006/main">
  <p:cm authorId="3" dt="2015-08-14T13:59:39.393" idx="16">
    <p:pos x="10" y="10"/>
    <p:text>see comment on slilde 53</p:text>
  </p:cm>
</p:cmLst>
</file>

<file path=ppt/comments/comment15.xml><?xml version="1.0" encoding="utf-8"?>
<p:cmLst xmlns:a="http://schemas.openxmlformats.org/drawingml/2006/main" xmlns:r="http://schemas.openxmlformats.org/officeDocument/2006/relationships" xmlns:p="http://schemas.openxmlformats.org/presentationml/2006/main">
  <p:cm authorId="3" dt="2015-08-14T13:57:14.155" idx="15">
    <p:pos x="10" y="10"/>
    <p:text>maybe for this exercise, to be more helpful, what about having them look through their own documents and highlight where they probably should have included citations?  That seems like it would be more of a "keeper" message than this exercise.</p:text>
  </p:cm>
</p:cmLst>
</file>

<file path=ppt/comments/comment16.xml><?xml version="1.0" encoding="utf-8"?>
<p:cmLst xmlns:a="http://schemas.openxmlformats.org/drawingml/2006/main" xmlns:r="http://schemas.openxmlformats.org/officeDocument/2006/relationships" xmlns:p="http://schemas.openxmlformats.org/presentationml/2006/main">
  <p:cm authorId="3" dt="2015-08-14T14:01:20.575" idx="17">
    <p:pos x="10" y="10"/>
    <p:text>As ePlanning is more commonly used, this may not be quite as relevant, as stated.  ePlanning keeps track of citations, as long as they're input, of course.  You can leave the slide, but be aware of ePlanning's role.</p:text>
  </p:cm>
</p:cmLst>
</file>

<file path=ppt/comments/comment17.xml><?xml version="1.0" encoding="utf-8"?>
<p:cmLst xmlns:a="http://schemas.openxmlformats.org/drawingml/2006/main" xmlns:r="http://schemas.openxmlformats.org/officeDocument/2006/relationships" xmlns:p="http://schemas.openxmlformats.org/presentationml/2006/main">
  <p:cm authorId="3" dt="2015-08-14T14:02:05.091" idx="18">
    <p:pos x="10" y="10"/>
    <p:text>these all need to be GPO style.  I'd say delete, and reference where to find it in GPO or online.</p:text>
  </p:cm>
</p:cmLst>
</file>

<file path=ppt/comments/comment18.xml><?xml version="1.0" encoding="utf-8"?>
<p:cmLst xmlns:a="http://schemas.openxmlformats.org/drawingml/2006/main" xmlns:r="http://schemas.openxmlformats.org/officeDocument/2006/relationships" xmlns:p="http://schemas.openxmlformats.org/presentationml/2006/main">
  <p:cm authorId="3" dt="2015-08-17T09:37:03.227" idx="19">
    <p:pos x="10" y="10"/>
    <p:text>i'm sure you say this isn't something that each person needs to do, it's more like a district office or state office or project-specific thing.  I looked quickly in GPO for the formats, and couldn't find it easily...
Maybe on the slide, you could indicate that this isn't each individual's task </p:text>
  </p:cm>
</p:cmLst>
</file>

<file path=ppt/comments/comment19.xml><?xml version="1.0" encoding="utf-8"?>
<p:cmLst xmlns:a="http://schemas.openxmlformats.org/drawingml/2006/main" xmlns:r="http://schemas.openxmlformats.org/officeDocument/2006/relationships" xmlns:p="http://schemas.openxmlformats.org/presentationml/2006/main">
  <p:cm authorId="3" dt="2015-08-17T11:04:53.245" idx="20">
    <p:pos x="10" y="16"/>
    <p:text>Since we are supposed to follow GPO, I don't think this slide is necessary, except as a reference, so if you keep it, be sure to indicate (and include a linkto the online guide) that GPO is our standard.  
http://www.gpo.gov/fdsys/pkg/GPO-STYLEMANUAL-2008/pdf/GPO-STYLEMANUAL-2008.pdf
Here's a link to chapter by chapter: http://www.gpo.gov/fdsys/search/pagedetails.action?granuleId=&amp;packageId=GPO-STYLEMANUAL-2008</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5-08-14T11:25:24.379" idx="1">
    <p:pos x="3318" y="2814"/>
    <p:text>maybe delete?</p:text>
  </p:cm>
</p:cmLst>
</file>

<file path=ppt/comments/comment20.xml><?xml version="1.0" encoding="utf-8"?>
<p:cmLst xmlns:a="http://schemas.openxmlformats.org/drawingml/2006/main" xmlns:r="http://schemas.openxmlformats.org/officeDocument/2006/relationships" xmlns:p="http://schemas.openxmlformats.org/presentationml/2006/main">
  <p:cm authorId="3" dt="2015-08-17T11:06:25.283" idx="21">
    <p:pos x="10" y="10"/>
    <p:text>maybe they could use their results from the previous exercise on citations (slides 61-62)</p:text>
  </p:cm>
</p:cmLst>
</file>

<file path=ppt/comments/comment21.xml><?xml version="1.0" encoding="utf-8"?>
<p:cmLst xmlns:a="http://schemas.openxmlformats.org/drawingml/2006/main" xmlns:r="http://schemas.openxmlformats.org/officeDocument/2006/relationships" xmlns:p="http://schemas.openxmlformats.org/presentationml/2006/main">
  <p:cm authorId="3" dt="2015-08-17T11:20:19.559" idx="22">
    <p:pos x="10" y="10"/>
    <p:text>which is Exercise 2?  I think this exercise would be more effective if they use one of their own documents.</p:text>
  </p:cm>
</p:cmLst>
</file>

<file path=ppt/comments/comment22.xml><?xml version="1.0" encoding="utf-8"?>
<p:cmLst xmlns:a="http://schemas.openxmlformats.org/drawingml/2006/main" xmlns:r="http://schemas.openxmlformats.org/officeDocument/2006/relationships" xmlns:p="http://schemas.openxmlformats.org/presentationml/2006/main">
  <p:cm authorId="3" dt="2015-08-17T11:22:31.218" idx="23">
    <p:pos x="10" y="10"/>
    <p:text>This is one of the sections that is most valuable, so keep as is or expand.</p:text>
  </p:cm>
</p:cmLst>
</file>

<file path=ppt/comments/comment23.xml><?xml version="1.0" encoding="utf-8"?>
<p:cmLst xmlns:a="http://schemas.openxmlformats.org/drawingml/2006/main" xmlns:r="http://schemas.openxmlformats.org/officeDocument/2006/relationships" xmlns:p="http://schemas.openxmlformats.org/presentationml/2006/main">
  <p:cm authorId="3" dt="2015-08-17T11:28:56.832" idx="25">
    <p:pos x="10" y="10"/>
    <p:text>If we need to trim anywhere, I think you could do less on grammar.  We go into it extensively in the online course, and it has less of an impact on a document's success than does wordiness, foggy writing, maybe parellelism?, logic, flow, etc.  Of course, grammar is important, but perhaps less than some other sections.</p:text>
  </p:cm>
</p:cmLst>
</file>

<file path=ppt/comments/comment24.xml><?xml version="1.0" encoding="utf-8"?>
<p:cmLst xmlns:a="http://schemas.openxmlformats.org/drawingml/2006/main" xmlns:r="http://schemas.openxmlformats.org/officeDocument/2006/relationships" xmlns:p="http://schemas.openxmlformats.org/presentationml/2006/main">
  <p:cm authorId="3" dt="2015-08-17T11:32:29.692" idx="26">
    <p:pos x="10" y="10"/>
    <p:text>Punctuation is another part that is important (of course), but maybe less so than some other sections, as mentioned for grammar.  Perhaps a little less emphasis on em vs en dash for example.  We get comments on that--spending too much time on dashes--often.  so maybe you could move through these sections a little faster, or with a little less detail.</p:text>
  </p:cm>
</p:cmLst>
</file>

<file path=ppt/comments/comment25.xml><?xml version="1.0" encoding="utf-8"?>
<p:cmLst xmlns:a="http://schemas.openxmlformats.org/drawingml/2006/main" xmlns:r="http://schemas.openxmlformats.org/officeDocument/2006/relationships" xmlns:p="http://schemas.openxmlformats.org/presentationml/2006/main">
  <p:cm authorId="3" dt="2015-08-17T11:37:20.541" idx="27">
    <p:pos x="10" y="10"/>
    <p:text>again, you should mention that as federal government employees, we're supposed to use GPO; also with ePlanning, some of the style decisions are made for us.</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5-08-14T13:04:23.327" idx="3">
    <p:pos x="10" y="10"/>
    <p:text>This would be a good slide to have BLM examples, since it's an exercise.</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5-08-14T13:16:45.462" idx="5">
    <p:pos x="4764" y="2316"/>
    <p:text>Outlining is extremely important, obviously.  this might have just been an issue with NV, but I felt like it took too long to get through slides 39-42.  I was thinking of having you delete something, but maybe just make sure you don't get too bogged down in the details of these slides because they are just examples to get them thinking.</p:text>
  </p:cm>
  <p:cm authorId="3" dt="2015-08-14T13:24:17.978" idx="9">
    <p:pos x="10" y="10"/>
    <p:text>see comment on slide 43</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5-08-14T13:20:12.296" idx="6">
    <p:pos x="2442" y="1032"/>
    <p:text>Maybe you could have the 2 options on 1 slide:
Sequential option &amp; resource-based option, so they can see the difference</p:text>
  </p:cm>
</p:cmLst>
</file>

<file path=ppt/comments/comment6.xml><?xml version="1.0" encoding="utf-8"?>
<p:cmLst xmlns:a="http://schemas.openxmlformats.org/drawingml/2006/main" xmlns:r="http://schemas.openxmlformats.org/officeDocument/2006/relationships" xmlns:p="http://schemas.openxmlformats.org/presentationml/2006/main">
  <p:cm authorId="3" dt="2015-08-14T13:22:14.841" idx="7">
    <p:pos x="10" y="10"/>
    <p:text>Delete this slide -- you already have an Affected Environment outline example (slide 38).  This was one of the slides I felt you got bogged down on--too much detail, w the other slides, they get the point.</p:text>
  </p:cm>
</p:cmLst>
</file>

<file path=ppt/comments/comment7.xml><?xml version="1.0" encoding="utf-8"?>
<p:cmLst xmlns:a="http://schemas.openxmlformats.org/drawingml/2006/main" xmlns:r="http://schemas.openxmlformats.org/officeDocument/2006/relationships" xmlns:p="http://schemas.openxmlformats.org/presentationml/2006/main">
  <p:cm authorId="3" dt="2015-08-14T13:25:12.923" idx="8">
    <p:pos x="10" y="10"/>
    <p:text>For some reason, I crossed this slide off.  Not sure it's too helpful -- maybe you could put a note on slide 37 referencing Apx 9 of BLM NEPA Handbook, w/o including the details of the outline.</p:text>
  </p:cm>
</p:cmLst>
</file>

<file path=ppt/comments/comment8.xml><?xml version="1.0" encoding="utf-8"?>
<p:cmLst xmlns:a="http://schemas.openxmlformats.org/drawingml/2006/main" xmlns:r="http://schemas.openxmlformats.org/officeDocument/2006/relationships" xmlns:p="http://schemas.openxmlformats.org/presentationml/2006/main">
  <p:cm authorId="3" dt="2015-08-14T13:25:53.311" idx="10">
    <p:pos x="10" y="10"/>
    <p:text>This would be good for a NEPA Byte</p:text>
  </p:cm>
</p:cmLst>
</file>

<file path=ppt/comments/comment9.xml><?xml version="1.0" encoding="utf-8"?>
<p:cmLst xmlns:a="http://schemas.openxmlformats.org/drawingml/2006/main" xmlns:r="http://schemas.openxmlformats.org/officeDocument/2006/relationships" xmlns:p="http://schemas.openxmlformats.org/presentationml/2006/main">
  <p:cm authorId="3" dt="2015-08-17T11:23:20.232" idx="24">
    <p:pos x="10" y="10"/>
    <p:text>this section is very useful</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C140FCDF-5EA2-4782-AF2F-B103ADCE70BA}" type="datetimeFigureOut">
              <a:rPr lang="en-US" smtClean="0"/>
              <a:t>8/17/2015</a:t>
            </a:fld>
            <a:endParaRPr lang="en-US" dirty="0"/>
          </a:p>
        </p:txBody>
      </p:sp>
    </p:spTree>
    <p:extLst>
      <p:ext uri="{BB962C8B-B14F-4D97-AF65-F5344CB8AC3E}">
        <p14:creationId xmlns:p14="http://schemas.microsoft.com/office/powerpoint/2010/main" val="57467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509" cy="350934"/>
          </a:xfrm>
          <a:prstGeom prst="rect">
            <a:avLst/>
          </a:prstGeom>
        </p:spPr>
        <p:txBody>
          <a:bodyPr vert="horz" lIns="92279" tIns="46139" rIns="92279" bIns="46139" rtlCol="0"/>
          <a:lstStyle>
            <a:lvl1pPr algn="l">
              <a:defRPr sz="1300"/>
            </a:lvl1pPr>
          </a:lstStyle>
          <a:p>
            <a:pPr>
              <a:defRPr/>
            </a:pPr>
            <a:endParaRPr lang="en-US" dirty="0"/>
          </a:p>
        </p:txBody>
      </p:sp>
      <p:sp>
        <p:nvSpPr>
          <p:cNvPr id="3" name="Date Placeholder 2"/>
          <p:cNvSpPr>
            <a:spLocks noGrp="1"/>
          </p:cNvSpPr>
          <p:nvPr>
            <p:ph type="dt" idx="1"/>
          </p:nvPr>
        </p:nvSpPr>
        <p:spPr>
          <a:xfrm>
            <a:off x="5265823" y="0"/>
            <a:ext cx="4028508" cy="350934"/>
          </a:xfrm>
          <a:prstGeom prst="rect">
            <a:avLst/>
          </a:prstGeom>
        </p:spPr>
        <p:txBody>
          <a:bodyPr vert="horz" lIns="92279" tIns="46139" rIns="92279" bIns="46139" rtlCol="0"/>
          <a:lstStyle>
            <a:lvl1pPr algn="r">
              <a:defRPr sz="1300"/>
            </a:lvl1pPr>
          </a:lstStyle>
          <a:p>
            <a:pPr>
              <a:defRPr/>
            </a:pPr>
            <a:fld id="{0496E7A4-6209-4A24-A0F8-C2F359F4D8E1}" type="datetimeFigureOut">
              <a:rPr lang="en-US"/>
              <a:pPr>
                <a:defRPr/>
              </a:pPr>
              <a:t>8/17/2015</a:t>
            </a:fld>
            <a:endParaRPr lang="en-US" dirty="0"/>
          </a:p>
        </p:txBody>
      </p:sp>
      <p:sp>
        <p:nvSpPr>
          <p:cNvPr id="4" name="Slide Image Placeholder 3"/>
          <p:cNvSpPr>
            <a:spLocks noGrp="1" noRot="1" noChangeAspect="1"/>
          </p:cNvSpPr>
          <p:nvPr>
            <p:ph type="sldImg" idx="2"/>
          </p:nvPr>
        </p:nvSpPr>
        <p:spPr>
          <a:xfrm>
            <a:off x="2895600" y="523875"/>
            <a:ext cx="3505200" cy="2628900"/>
          </a:xfrm>
          <a:prstGeom prst="rect">
            <a:avLst/>
          </a:prstGeom>
          <a:noFill/>
          <a:ln w="12700">
            <a:solidFill>
              <a:prstClr val="black"/>
            </a:solidFill>
          </a:ln>
        </p:spPr>
        <p:txBody>
          <a:bodyPr vert="horz" lIns="92279" tIns="46139" rIns="92279" bIns="46139" rtlCol="0" anchor="ctr"/>
          <a:lstStyle/>
          <a:p>
            <a:pPr lvl="0"/>
            <a:endParaRPr lang="en-US" noProof="0" dirty="0" smtClean="0"/>
          </a:p>
        </p:txBody>
      </p:sp>
      <p:sp>
        <p:nvSpPr>
          <p:cNvPr id="5" name="Notes Placeholder 4"/>
          <p:cNvSpPr>
            <a:spLocks noGrp="1"/>
          </p:cNvSpPr>
          <p:nvPr>
            <p:ph type="body" sz="quarter" idx="3"/>
          </p:nvPr>
        </p:nvSpPr>
        <p:spPr>
          <a:xfrm>
            <a:off x="929021" y="3329734"/>
            <a:ext cx="7438360" cy="3156039"/>
          </a:xfrm>
          <a:prstGeom prst="rect">
            <a:avLst/>
          </a:prstGeom>
        </p:spPr>
        <p:txBody>
          <a:bodyPr vert="horz" lIns="92279" tIns="46139" rIns="92279" bIns="4613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58286"/>
            <a:ext cx="4028509" cy="350933"/>
          </a:xfrm>
          <a:prstGeom prst="rect">
            <a:avLst/>
          </a:prstGeom>
        </p:spPr>
        <p:txBody>
          <a:bodyPr vert="horz" lIns="92279" tIns="46139" rIns="92279" bIns="46139"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5265823" y="6658286"/>
            <a:ext cx="4028508" cy="350933"/>
          </a:xfrm>
          <a:prstGeom prst="rect">
            <a:avLst/>
          </a:prstGeom>
        </p:spPr>
        <p:txBody>
          <a:bodyPr vert="horz" lIns="92279" tIns="46139" rIns="92279" bIns="46139" rtlCol="0" anchor="b"/>
          <a:lstStyle>
            <a:lvl1pPr algn="r">
              <a:defRPr sz="1300"/>
            </a:lvl1pPr>
          </a:lstStyle>
          <a:p>
            <a:pPr>
              <a:defRPr/>
            </a:pPr>
            <a:fld id="{4FA77C33-F057-40B8-91EA-CD8D38D475CB}" type="slidenum">
              <a:rPr lang="en-US"/>
              <a:pPr>
                <a:defRPr/>
              </a:pPr>
              <a:t>‹#›</a:t>
            </a:fld>
            <a:endParaRPr lang="en-US" dirty="0"/>
          </a:p>
        </p:txBody>
      </p:sp>
    </p:spTree>
    <p:extLst>
      <p:ext uri="{BB962C8B-B14F-4D97-AF65-F5344CB8AC3E}">
        <p14:creationId xmlns:p14="http://schemas.microsoft.com/office/powerpoint/2010/main" val="3929842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D9CEDF0-46A4-4F97-A598-858E33D87E32}" type="slidenum">
              <a:rPr lang="en-US" smtClean="0"/>
              <a:pPr eaLnBrk="1" hangingPunct="1"/>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33E0CCA-5FB2-4454-8096-6EB30A660C9F}" type="slidenum">
              <a:rPr lang="en-US" smtClean="0"/>
              <a:pPr eaLnBrk="1" hangingPunct="1"/>
              <a:t>11</a:t>
            </a:fld>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BFD120E4-367E-42E1-B450-388B490AB2C2}" type="slidenum">
              <a:rPr lang="en-US" smtClean="0"/>
              <a:pPr eaLnBrk="1" hangingPunct="1"/>
              <a:t>150</a:t>
            </a:fld>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2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B2E50437-4AF6-413A-87B1-920C365B6100}" type="slidenum">
              <a:rPr lang="en-US" smtClean="0">
                <a:solidFill>
                  <a:prstClr val="black"/>
                </a:solidFill>
              </a:rPr>
              <a:pPr eaLnBrk="1" hangingPunct="1"/>
              <a:t>152</a:t>
            </a:fld>
            <a:endParaRPr lang="en-US" dirty="0" smtClean="0">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35D7293-DDA7-4B35-BFBC-A515B70EB4F1}" type="slidenum">
              <a:rPr lang="en-US" smtClean="0"/>
              <a:pPr eaLnBrk="1" hangingPunct="1"/>
              <a:t>153</a:t>
            </a:fld>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3743CDFA-0490-446A-83C7-159134C2456D}" type="slidenum">
              <a:rPr lang="en-US" smtClean="0"/>
              <a:pPr eaLnBrk="1" hangingPunct="1"/>
              <a:t>154</a:t>
            </a:fld>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4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18662A0-0049-4A81-8BF5-EA35B5257614}" type="slidenum">
              <a:rPr lang="en-US" smtClean="0"/>
              <a:pPr eaLnBrk="1" hangingPunct="1"/>
              <a:t>156</a:t>
            </a:fld>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B40C3AA-15C5-4871-8B70-1B7569F33F60}" type="slidenum">
              <a:rPr lang="en-US" smtClean="0"/>
              <a:pPr eaLnBrk="1" hangingPunct="1"/>
              <a:t>157</a:t>
            </a:fld>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8991AD01-C99D-4AE0-8C5F-82E7A662D4E3}" type="slidenum">
              <a:rPr lang="en-US" smtClean="0"/>
              <a:pPr eaLnBrk="1" hangingPunct="1"/>
              <a:t>158</a:t>
            </a:fld>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339EF15A-0186-4E57-A78D-EA06109D35E3}" type="slidenum">
              <a:rPr lang="en-US" smtClean="0"/>
              <a:pPr eaLnBrk="1" hangingPunct="1"/>
              <a:t>159</a:t>
            </a:fld>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7A45AEE-6AAA-491E-983C-AE7926FA63C7}" type="slidenum">
              <a:rPr lang="en-US" smtClean="0">
                <a:solidFill>
                  <a:prstClr val="black"/>
                </a:solidFill>
              </a:rPr>
              <a:pPr eaLnBrk="1" hangingPunct="1"/>
              <a:t>160</a:t>
            </a:fld>
            <a:endParaRPr lang="en-US" dirty="0" smtClean="0">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98AA5B5-F0F9-4516-A785-15C19B35A87A}" type="slidenum">
              <a:rPr lang="en-US" smtClean="0"/>
              <a:pPr eaLnBrk="1" hangingPunct="1"/>
              <a:t>161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0F7A92C-5945-4572-89F5-90858D253280}" type="slidenum">
              <a:rPr lang="en-US" smtClean="0"/>
              <a:pPr eaLnBrk="1" hangingPunct="1"/>
              <a:t>12</a:t>
            </a:fld>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C4567FF-F8ED-41B2-8884-65FF2AD21B30}" type="slidenum">
              <a:rPr lang="en-US" smtClean="0"/>
              <a:pPr eaLnBrk="1" hangingPunct="1"/>
              <a:t>162</a:t>
            </a:fld>
            <a:endParaRPr 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7BCA184-99E2-430A-8F95-624079C2C9E4}" type="slidenum">
              <a:rPr lang="en-US" smtClean="0"/>
              <a:pPr eaLnBrk="1" hangingPunct="1"/>
              <a:t>163</a:t>
            </a:fld>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47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74ED1B6-A84D-43BD-92FD-D58AA41F6A81}" type="slidenum">
              <a:rPr lang="en-US" smtClean="0"/>
              <a:pPr eaLnBrk="1" hangingPunct="1"/>
              <a:t>164</a:t>
            </a:fld>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DE374E5-794D-47C7-A785-29698D397252}" type="slidenum">
              <a:rPr lang="en-US" smtClean="0"/>
              <a:pPr eaLnBrk="1" hangingPunct="1"/>
              <a:t>165</a:t>
            </a:fld>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FB518CB-1E88-4F5B-8B85-BA46153FA6A6}" type="slidenum">
              <a:rPr lang="en-US" smtClean="0"/>
              <a:pPr eaLnBrk="1" hangingPunct="1"/>
              <a:t>167</a:t>
            </a:fld>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DE374E5-794D-47C7-A785-29698D397252}" type="slidenum">
              <a:rPr lang="en-US" smtClean="0">
                <a:solidFill>
                  <a:prstClr val="black"/>
                </a:solidFill>
              </a:rPr>
              <a:pPr eaLnBrk="1" hangingPunct="1"/>
              <a:t>168</a:t>
            </a:fld>
            <a:endParaRPr lang="en-US" dirty="0" smtClean="0">
              <a:solidFill>
                <a:prstClr val="black"/>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3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107FE4B-C812-4D62-A6C3-7B826136B9A9}" type="slidenum">
              <a:rPr lang="en-US" smtClean="0"/>
              <a:pPr eaLnBrk="1" hangingPunct="1"/>
              <a:t>169</a:t>
            </a:fld>
            <a:endParaRPr lang="en-US"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C52CEDE-3FCC-4FCC-AE90-CACF10F5FE71}" type="slidenum">
              <a:rPr lang="en-US" smtClean="0"/>
              <a:pPr eaLnBrk="1" hangingPunct="1"/>
              <a:t>170</a:t>
            </a:fld>
            <a:endParaRPr lang="en-US"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5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E747FF2-A026-44EF-BDB9-FB1E98D0BD25}" type="slidenum">
              <a:rPr lang="en-US" smtClean="0"/>
              <a:pPr eaLnBrk="1" hangingPunct="1"/>
              <a:t>171</a:t>
            </a:fld>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84E60F68-3D4F-46DC-AB91-0CA087E2CE8D}" type="slidenum">
              <a:rPr lang="en-US" smtClean="0"/>
              <a:pPr eaLnBrk="1" hangingPunct="1"/>
              <a:t>172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F0FC25F-6206-45EE-AC43-6398D93168C1}" type="slidenum">
              <a:rPr lang="en-US" smtClean="0"/>
              <a:pPr eaLnBrk="1" hangingPunct="1"/>
              <a:t>15</a:t>
            </a:fld>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8185B7B-A6F5-4D22-A464-9630CA24BAE4}" type="slidenum">
              <a:rPr lang="en-US" smtClean="0"/>
              <a:pPr eaLnBrk="1" hangingPunct="1"/>
              <a:t>173</a:t>
            </a:fld>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1A094435-1A2D-4C87-AAEE-4E8A2FDCDD65}" type="slidenum">
              <a:rPr lang="en-US" smtClean="0"/>
              <a:pPr eaLnBrk="1" hangingPunct="1"/>
              <a:t>175</a:t>
            </a:fld>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E38D55D-2B30-42E0-A3C7-512CC7448F59}" type="slidenum">
              <a:rPr lang="en-US" smtClean="0"/>
              <a:pPr eaLnBrk="1" hangingPunct="1"/>
              <a:t>176</a:t>
            </a:fld>
            <a:endParaRPr lang="en-US"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A764D365-D71A-49AB-8A8A-8146B81A1DE6}" type="slidenum">
              <a:rPr lang="en-US" smtClean="0"/>
              <a:pPr eaLnBrk="1" hangingPunct="1"/>
              <a:t>177</a:t>
            </a:fld>
            <a:endParaRPr lang="en-US" dirty="0" smtClean="0"/>
          </a:p>
        </p:txBody>
      </p:sp>
      <p:sp>
        <p:nvSpPr>
          <p:cNvPr id="3307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075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DC2F39C-93ED-4587-BDA1-274EA67A3335}" type="slidenum">
              <a:rPr lang="en-US" smtClean="0"/>
              <a:pPr eaLnBrk="1" hangingPunct="1"/>
              <a:t>178</a:t>
            </a:fld>
            <a:endParaRPr lang="en-US" dirty="0" smtClean="0"/>
          </a:p>
        </p:txBody>
      </p:sp>
      <p:sp>
        <p:nvSpPr>
          <p:cNvPr id="3317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17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C2AE509-7A35-434B-B08C-5335173D190C}" type="slidenum">
              <a:rPr lang="en-US" smtClean="0"/>
              <a:pPr eaLnBrk="1" hangingPunct="1"/>
              <a:t>179</a:t>
            </a:fld>
            <a:endParaRPr lang="en-US" dirty="0" smtClean="0"/>
          </a:p>
        </p:txBody>
      </p:sp>
      <p:sp>
        <p:nvSpPr>
          <p:cNvPr id="332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28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A4E6442F-9FCA-4669-B665-451942A1126C}" type="slidenum">
              <a:rPr lang="en-US" smtClean="0"/>
              <a:pPr eaLnBrk="1" hangingPunct="1"/>
              <a:t>180</a:t>
            </a:fld>
            <a:endParaRPr lang="en-US"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49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3E410C8-0C2F-42AF-81C7-E3F5ABF983DF}" type="slidenum">
              <a:rPr lang="en-US" smtClean="0"/>
              <a:pPr eaLnBrk="1" hangingPunct="1"/>
              <a:t>182</a:t>
            </a:fld>
            <a:endParaRPr lang="en-US"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50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B26AA43-A3AC-4BD0-81C7-F06252BD3E44}" type="slidenum">
              <a:rPr lang="en-US" smtClean="0"/>
              <a:pPr eaLnBrk="1" hangingPunct="1"/>
              <a:t>183</a:t>
            </a:fld>
            <a:endParaRPr lang="en-US"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95A7963-22C8-4C21-9C52-EF188949B602}" type="slidenum">
              <a:rPr lang="en-US" smtClean="0"/>
              <a:pPr eaLnBrk="1" hangingPunct="1"/>
              <a:t>186</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223AD9F-1EA9-48FD-B8F7-21B191BFF0C4}" type="slidenum">
              <a:rPr lang="en-US" smtClean="0"/>
              <a:pPr eaLnBrk="1" hangingPunct="1"/>
              <a:t>16</a:t>
            </a:fld>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2C655535-7467-4A88-9DCF-44C45D05E808}" type="slidenum">
              <a:rPr lang="en-US" smtClean="0"/>
              <a:pPr eaLnBrk="1" hangingPunct="1"/>
              <a:t>187</a:t>
            </a:fld>
            <a:endParaRPr lang="en-US"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57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EFBE8D3-2AA0-48EF-AFC5-CBF2263D60D2}" type="slidenum">
              <a:rPr lang="en-US" smtClean="0"/>
              <a:pPr eaLnBrk="1" hangingPunct="1"/>
              <a:t>188</a:t>
            </a:fld>
            <a:endParaRPr lang="en-US"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59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52EA9D72-0274-44EF-86CE-D533579CCA51}" type="slidenum">
              <a:rPr lang="en-US" smtClean="0"/>
              <a:pPr eaLnBrk="1" hangingPunct="1"/>
              <a:t>189</a:t>
            </a:fld>
            <a:endParaRPr lang="en-US" dirty="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60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1D15261-1026-4057-ABC0-038704F3DA02}" type="slidenum">
              <a:rPr lang="en-US" smtClean="0"/>
              <a:pPr eaLnBrk="1" hangingPunct="1"/>
              <a:t>190</a:t>
            </a:fld>
            <a:endParaRPr lang="en-US"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61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7AFF1E36-FA1E-44A1-B7B9-6E1E138A1E3E}" type="slidenum">
              <a:rPr lang="en-US" smtClean="0"/>
              <a:pPr eaLnBrk="1" hangingPunct="1"/>
              <a:t>191</a:t>
            </a:fld>
            <a:endParaRPr lang="en-US" dirty="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62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5A0E30B-7B36-4B65-B34B-61EF576B67D7}" type="slidenum">
              <a:rPr lang="en-US" smtClean="0"/>
              <a:pPr eaLnBrk="1" hangingPunct="1"/>
              <a:t>192</a:t>
            </a:fld>
            <a:endParaRPr lang="en-US" dirty="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63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ACB641E5-860C-45B3-BAF7-811732A4F9C9}" type="slidenum">
              <a:rPr lang="en-US" smtClean="0"/>
              <a:pPr eaLnBrk="1" hangingPunct="1"/>
              <a:t>193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EDBB62E-F224-41B6-A757-8135F5B34CD4}" type="slidenum">
              <a:rPr lang="en-US" smtClean="0"/>
              <a:pPr eaLnBrk="1" hangingPunct="1"/>
              <a:t>17</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8F11554-02BB-42F8-8A91-4AFC079364E3}" type="slidenum">
              <a:rPr lang="en-US" smtClean="0"/>
              <a:pPr eaLnBrk="1" hangingPunct="1"/>
              <a:t>18</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7179A6F-4EEE-489B-88B0-7C1698865E2E}" type="slidenum">
              <a:rPr lang="en-US" smtClean="0"/>
              <a:pPr eaLnBrk="1" hangingPunct="1"/>
              <a:t>20</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5E9A7C5-CD7C-4740-BF6F-A081343D9CAE}" type="slidenum">
              <a:rPr lang="en-US" smtClean="0"/>
              <a:pPr eaLnBrk="1" hangingPunct="1"/>
              <a:t>21</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9D345BD-45BC-40B6-80AD-65B3C2AF4E94}" type="slidenum">
              <a:rPr lang="en-US" smtClean="0"/>
              <a:pPr eaLnBrk="1" hangingPunct="1"/>
              <a:t>22</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2C1210B-0318-4964-BC63-86DEF6BD4B3D}" type="slidenum">
              <a:rPr lang="en-US" smtClean="0"/>
              <a:pPr eaLnBrk="1" hangingPunct="1"/>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7756E48-C3EA-4FDF-B686-CAA1B22129A4}" type="slidenum">
              <a:rPr lang="en-US" smtClean="0">
                <a:solidFill>
                  <a:prstClr val="black"/>
                </a:solidFill>
              </a:rPr>
              <a:pPr eaLnBrk="1" hangingPunct="1"/>
              <a:t>2</a:t>
            </a:fld>
            <a:endParaRPr lang="en-US" dirty="0"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BAD4918-CA88-4D7A-A431-4880A540ED54}" type="slidenum">
              <a:rPr lang="en-US">
                <a:solidFill>
                  <a:prstClr val="black"/>
                </a:solidFill>
              </a:rPr>
              <a:pPr eaLnBrk="1" hangingPunct="1"/>
              <a:t>28</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AACFA12A-5B13-4288-9674-3355DE2AE921}" type="slidenum">
              <a:rPr lang="en-US">
                <a:solidFill>
                  <a:prstClr val="black"/>
                </a:solidFill>
              </a:rPr>
              <a:pPr eaLnBrk="1" hangingPunct="1"/>
              <a:t>29</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71CB6F4-9885-4AFB-A50C-2C002EB7AAC0}" type="slidenum">
              <a:rPr lang="en-US">
                <a:solidFill>
                  <a:prstClr val="black"/>
                </a:solidFill>
              </a:rPr>
              <a:pPr eaLnBrk="1" hangingPunct="1"/>
              <a:t>30</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752CF89-5685-4A99-8F9F-98C8B2549AEC}" type="slidenum">
              <a:rPr lang="en-US">
                <a:solidFill>
                  <a:prstClr val="black"/>
                </a:solidFill>
              </a:rPr>
              <a:pPr eaLnBrk="1" hangingPunct="1"/>
              <a:t>33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6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1A468899-C7B0-4565-B069-E1BE97E38503}" type="slidenum">
              <a:rPr lang="en-US">
                <a:solidFill>
                  <a:prstClr val="black"/>
                </a:solidFill>
              </a:rPr>
              <a:pPr eaLnBrk="1" hangingPunct="1"/>
              <a:t>34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582DB52-EE55-4B96-865E-8D240A6EC89B}" type="slidenum">
              <a:rPr lang="en-US" smtClean="0"/>
              <a:pPr eaLnBrk="1" hangingPunct="1"/>
              <a:t>36</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C452DCD-1B52-40FF-8995-F134C77F06F0}" type="slidenum">
              <a:rPr lang="en-US" smtClean="0"/>
              <a:pPr eaLnBrk="1" hangingPunct="1"/>
              <a:t>37</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52D6B049-2048-4E50-AA38-2CCF1FF66D47}" type="slidenum">
              <a:rPr lang="en-US" smtClean="0"/>
              <a:pPr eaLnBrk="1" hangingPunct="1"/>
              <a:t>42</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E6454BF-D2D5-46EB-AA85-09FDA7A695AD}" type="slidenum">
              <a:rPr lang="en-US" smtClean="0"/>
              <a:pPr eaLnBrk="1" hangingPunct="1"/>
              <a:t>43</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B663F0F-E942-4971-9199-9F74DFAB8232}" type="slidenum">
              <a:rPr lang="en-US" smtClean="0"/>
              <a:pPr eaLnBrk="1" hangingPunct="1"/>
              <a:t>45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7756E48-C3EA-4FDF-B686-CAA1B22129A4}" type="slidenum">
              <a:rPr lang="en-US" smtClean="0"/>
              <a:pPr eaLnBrk="1" hangingPunct="1"/>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02B6E04-8493-40CB-9F2B-295409B8B232}" type="slidenum">
              <a:rPr lang="en-US" smtClean="0"/>
              <a:pPr eaLnBrk="1" hangingPunct="1"/>
              <a:t>47</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3BE81B3-EFBC-4BC7-BA0C-E96C63F53E3A}" type="slidenum">
              <a:rPr lang="en-US" smtClean="0"/>
              <a:pPr eaLnBrk="1" hangingPunct="1"/>
              <a:t>48</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3E93FEA9-F5BA-4705-818C-278BF56167DA}" type="slidenum">
              <a:rPr lang="en-US" smtClean="0"/>
              <a:pPr eaLnBrk="1" hangingPunct="1"/>
              <a:t>49</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BAE9341C-2E00-40E4-B0C3-FB18FADC880A}" type="slidenum">
              <a:rPr lang="en-US" smtClean="0"/>
              <a:pPr eaLnBrk="1" hangingPunct="1"/>
              <a:t>50</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29B307E-B375-4D1C-91A8-8B339B11E271}" type="slidenum">
              <a:rPr lang="en-US" smtClean="0"/>
              <a:pPr eaLnBrk="1" hangingPunct="1"/>
              <a:t>51</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5F09CAD-0273-4C73-95C2-C71596A038B0}" type="slidenum">
              <a:rPr lang="en-US" smtClean="0"/>
              <a:pPr eaLnBrk="1" hangingPunct="1"/>
              <a:t>53</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1CD44B98-42C9-4B9E-BF8E-03D0DFAE9393}" type="slidenum">
              <a:rPr lang="en-US" smtClean="0"/>
              <a:pPr eaLnBrk="1" hangingPunct="1"/>
              <a:t>56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EB647FF-2014-4D81-8C05-9DC7047D1AC4}" type="slidenum">
              <a:rPr lang="en-US" smtClean="0"/>
              <a:pPr eaLnBrk="1" hangingPunct="1"/>
              <a:t>57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49EE1E3-9A11-4D42-BE5B-ED4FA69C5863}" type="slidenum">
              <a:rPr lang="en-US" smtClean="0"/>
              <a:pPr eaLnBrk="1" hangingPunct="1"/>
              <a:t>58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E1E8941-2F05-4FA5-A43D-1E57A8F88A71}" type="slidenum">
              <a:rPr lang="en-US" smtClean="0"/>
              <a:pPr eaLnBrk="1" hangingPunct="1"/>
              <a:t>61</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8A3A039-FD57-4680-ADE4-2FC5EF54A007}" type="slidenum">
              <a:rPr lang="en-US" smtClean="0"/>
              <a:pPr eaLnBrk="1" hangingPunct="1"/>
              <a:t>5</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84F979F8-DA2A-49E4-8650-5EC228EB9DC7}" type="slidenum">
              <a:rPr lang="en-US" smtClean="0"/>
              <a:pPr eaLnBrk="1" hangingPunct="1"/>
              <a:t>62</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AF4BEB0-2710-4CAE-8A9F-809463180916}" type="slidenum">
              <a:rPr lang="en-US" smtClean="0"/>
              <a:pPr eaLnBrk="1" hangingPunct="1"/>
              <a:t>63</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22D8DEC2-6B1C-4EF8-9981-C5159B45D90A}" type="slidenum">
              <a:rPr lang="en-US" smtClean="0"/>
              <a:pPr eaLnBrk="1" hangingPunct="1"/>
              <a:t>64</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97B9F7E-98F7-4B6B-BA9C-D7164935A2BC}" type="slidenum">
              <a:rPr lang="en-US" smtClean="0"/>
              <a:pPr eaLnBrk="1" hangingPunct="1"/>
              <a:t>65</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1BBA90B-8542-4DB9-8BE1-62BCF4219113}" type="slidenum">
              <a:rPr lang="en-US" smtClean="0"/>
              <a:pPr eaLnBrk="1" hangingPunct="1"/>
              <a:t>66</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93889DB-2FC9-4236-A395-68EBC0E0DB2D}" type="slidenum">
              <a:rPr lang="en-US" smtClean="0"/>
              <a:pPr eaLnBrk="1" hangingPunct="1"/>
              <a:t>69</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5F0D309E-CFBD-438A-B733-0810957CBFF8}" type="slidenum">
              <a:rPr lang="en-US" smtClean="0"/>
              <a:pPr eaLnBrk="1" hangingPunct="1"/>
              <a:t>71</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8169EA1E-6399-4FCB-8A08-C14DBDEA7C63}" type="slidenum">
              <a:rPr lang="en-US" smtClean="0"/>
              <a:pPr eaLnBrk="1" hangingPunct="1"/>
              <a:t>72</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3AE58AE-7ABB-4812-93CB-A9B0890AB0BB}" type="slidenum">
              <a:rPr lang="en-US" smtClean="0"/>
              <a:pPr eaLnBrk="1" hangingPunct="1"/>
              <a:t>73</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A284328-C03A-4B2D-A658-0473285EEEF9}" type="slidenum">
              <a:rPr lang="en-US" smtClean="0"/>
              <a:pPr eaLnBrk="1" hangingPunct="1"/>
              <a:t>74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13130030-5CE4-4176-BA5F-DFCFA4A31C20}" type="slidenum">
              <a:rPr lang="en-US" smtClean="0"/>
              <a:pPr eaLnBrk="1" hangingPunct="1"/>
              <a:t>6</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BF9A60D-94FB-446A-B515-F26B17926658}" type="slidenum">
              <a:rPr lang="en-US" smtClean="0"/>
              <a:pPr eaLnBrk="1" hangingPunct="1"/>
              <a:t>75</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B076C260-BD8A-4455-9B7E-BBA50D9ED1F5}" type="slidenum">
              <a:rPr lang="en-US" smtClean="0"/>
              <a:pPr eaLnBrk="1" hangingPunct="1"/>
              <a:t>77</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26E88D9-8464-481F-9BE3-7D3DF804C46A}" type="slidenum">
              <a:rPr lang="en-US" smtClean="0"/>
              <a:pPr eaLnBrk="1" hangingPunct="1"/>
              <a:t>79</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0D3F823-3CC6-47ED-B111-C10C4674E49D}" type="slidenum">
              <a:rPr lang="en-US" smtClean="0"/>
              <a:pPr eaLnBrk="1" hangingPunct="1"/>
              <a:t>80</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76384010-230D-4B52-8797-3C1950D4ED50}" type="slidenum">
              <a:rPr lang="en-US" smtClean="0"/>
              <a:pPr eaLnBrk="1" hangingPunct="1"/>
              <a:t>82</a:t>
            </a:fld>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73B6CD97-65A6-4D6C-BB75-A8ADFF559D2A}" type="slidenum">
              <a:rPr lang="en-US" smtClean="0"/>
              <a:pPr eaLnBrk="1" hangingPunct="1"/>
              <a:t>83</a:t>
            </a:fld>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97EB476-6E35-4418-993B-F5EBD6D0DE3D}" type="slidenum">
              <a:rPr lang="en-US" smtClean="0"/>
              <a:pPr eaLnBrk="1" hangingPunct="1"/>
              <a:t>84</a:t>
            </a:fld>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905CB42-DFCB-4497-A284-E849081D6F5A}" type="slidenum">
              <a:rPr lang="en-US" smtClean="0"/>
              <a:pPr eaLnBrk="1" hangingPunct="1"/>
              <a:t>85</a:t>
            </a:fld>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E2CFC58-6100-4479-AED8-2BA50BF23BBE}" type="slidenum">
              <a:rPr lang="en-US" smtClean="0"/>
              <a:pPr eaLnBrk="1" hangingPunct="1"/>
              <a:t>86</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5E1DD148-57C5-4059-B7A5-7F3E6A8283BF}" type="slidenum">
              <a:rPr lang="en-US" smtClean="0"/>
              <a:pPr eaLnBrk="1" hangingPunct="1"/>
              <a:t>87</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D88A2AF-D09D-47A9-A9DC-1BBDD500BA82}" type="slidenum">
              <a:rPr lang="en-US" smtClean="0"/>
              <a:pPr eaLnBrk="1" hangingPunct="1"/>
              <a:t>7</a:t>
            </a:fld>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D4F1B4B-F6CC-430B-80C3-C71A109DAACA}" type="slidenum">
              <a:rPr lang="en-US" smtClean="0"/>
              <a:pPr eaLnBrk="1" hangingPunct="1"/>
              <a:t>88</a:t>
            </a:fld>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5A3B480-E954-4D89-B156-2DEBD2A07989}" type="slidenum">
              <a:rPr lang="en-US" smtClean="0"/>
              <a:pPr eaLnBrk="1" hangingPunct="1"/>
              <a:t>89</a:t>
            </a:fld>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32CC249-BC9E-4095-BBAD-B0D2F4534635}" type="slidenum">
              <a:rPr lang="en-US" smtClean="0"/>
              <a:pPr eaLnBrk="1" hangingPunct="1"/>
              <a:t>91</a:t>
            </a:fld>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7EDA80C3-0C44-473E-A75C-ED1C3440FBEB}" type="slidenum">
              <a:rPr lang="en-US" smtClean="0"/>
              <a:pPr eaLnBrk="1" hangingPunct="1"/>
              <a:t>93</a:t>
            </a:fld>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3F24B698-1F27-45D0-8466-1E04E417F845}" type="slidenum">
              <a:rPr lang="en-US" smtClean="0"/>
              <a:pPr eaLnBrk="1" hangingPunct="1"/>
              <a:t>95</a:t>
            </a:fld>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7EDA80C3-0C44-473E-A75C-ED1C3440FBEB}" type="slidenum">
              <a:rPr lang="en-US" smtClean="0">
                <a:solidFill>
                  <a:prstClr val="black"/>
                </a:solidFill>
              </a:rPr>
              <a:pPr eaLnBrk="1" hangingPunct="1"/>
              <a:t>101</a:t>
            </a:fld>
            <a:endParaRPr lang="en-US" dirty="0" smtClean="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23185AD-D9F9-4734-9548-A7B4B8F242CF}" type="slidenum">
              <a:rPr lang="en-US" smtClean="0"/>
              <a:pPr eaLnBrk="1" hangingPunct="1"/>
              <a:t>104</a:t>
            </a:fld>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97A9FE9-B380-4B59-950E-C0ADC31C91AC}" type="slidenum">
              <a:rPr lang="en-US" smtClean="0"/>
              <a:pPr eaLnBrk="1" hangingPunct="1"/>
              <a:t>105</a:t>
            </a:fld>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D4F1B4B-F6CC-430B-80C3-C71A109DAACA}" type="slidenum">
              <a:rPr lang="en-US" smtClean="0"/>
              <a:pPr eaLnBrk="1" hangingPunct="1"/>
              <a:t>108</a:t>
            </a:fld>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CC7F54F-3167-492E-85B6-1CA3AB878941}" type="slidenum">
              <a:rPr lang="en-US" smtClean="0"/>
              <a:pPr eaLnBrk="1" hangingPunct="1"/>
              <a:t>109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1BC1628-5F0D-4D68-A962-E9D50BEBB36C}" type="slidenum">
              <a:rPr lang="en-US" smtClean="0"/>
              <a:pPr eaLnBrk="1" hangingPunct="1"/>
              <a:t>8</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27C77F9F-E94F-489B-9D1A-3DCAB3EFBC68}" type="slidenum">
              <a:rPr lang="en-US" smtClean="0"/>
              <a:pPr eaLnBrk="1" hangingPunct="1"/>
              <a:t>110</a:t>
            </a:fld>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7960EA8-E018-447A-A8D6-798631592668}" type="slidenum">
              <a:rPr lang="en-US" smtClean="0"/>
              <a:pPr eaLnBrk="1" hangingPunct="1"/>
              <a:t>111</a:t>
            </a:fld>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880EAE83-14C6-4495-B06C-ECC97545F200}" type="slidenum">
              <a:rPr lang="en-US" smtClean="0"/>
              <a:pPr eaLnBrk="1" hangingPunct="1"/>
              <a:t>112</a:t>
            </a:fld>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3B586C2-7576-4A46-8AD9-04C498314E15}" type="slidenum">
              <a:rPr lang="en-US">
                <a:solidFill>
                  <a:prstClr val="black"/>
                </a:solidFill>
              </a:rPr>
              <a:pPr eaLnBrk="1" hangingPunct="1"/>
              <a:t>113</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003E70F-39AC-4FCD-B121-D6A6F9B3D65E}" type="slidenum">
              <a:rPr lang="en-US" smtClean="0"/>
              <a:pPr eaLnBrk="1" hangingPunct="1"/>
              <a:t>114</a:t>
            </a:fld>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156702B-AC95-48D3-B3D0-983DEB40314E}" type="slidenum">
              <a:rPr lang="en-US" smtClean="0"/>
              <a:pPr eaLnBrk="1" hangingPunct="1"/>
              <a:t>116</a:t>
            </a:fld>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3B586C2-7576-4A46-8AD9-04C498314E15}" type="slidenum">
              <a:rPr lang="en-US">
                <a:solidFill>
                  <a:prstClr val="black"/>
                </a:solidFill>
              </a:rPr>
              <a:pPr eaLnBrk="1" hangingPunct="1"/>
              <a:t>117</a:t>
            </a:fld>
            <a:endParaRPr lang="en-US" dirty="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66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7E6F969-6B17-4AB5-A0C5-DA4FFE45A3D2}" type="slidenum">
              <a:rPr lang="en-US" smtClean="0"/>
              <a:pPr eaLnBrk="1" hangingPunct="1"/>
              <a:t>118</a:t>
            </a:fld>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69D5C5FC-3EA5-400C-8783-0E7FFAE8E8B0}" type="slidenum">
              <a:rPr lang="en-US" smtClean="0"/>
              <a:pPr eaLnBrk="1" hangingPunct="1"/>
              <a:t>120</a:t>
            </a:fld>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3B586C2-7576-4A46-8AD9-04C498314E15}" type="slidenum">
              <a:rPr lang="en-US" smtClean="0"/>
              <a:pPr eaLnBrk="1" hangingPunct="1"/>
              <a:t>122</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B592C09-2665-4C4B-9A4F-D4D7D6677F45}" type="slidenum">
              <a:rPr lang="en-US" smtClean="0"/>
              <a:pPr eaLnBrk="1" hangingPunct="1"/>
              <a:t>9</a:t>
            </a:fld>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0696038-3591-43F9-A886-0FB8B5D72F4D}" type="slidenum">
              <a:rPr lang="en-US" smtClean="0"/>
              <a:pPr eaLnBrk="1" hangingPunct="1"/>
              <a:t>123</a:t>
            </a:fld>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6825D35-256C-408F-8716-1168E4B2001A}" type="slidenum">
              <a:rPr lang="en-US" smtClean="0"/>
              <a:pPr eaLnBrk="1" hangingPunct="1"/>
              <a:t>124</a:t>
            </a:fld>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24BEC0EC-FF74-48F6-A921-8A6F1A90F27D}" type="slidenum">
              <a:rPr lang="en-US" smtClean="0"/>
              <a:pPr eaLnBrk="1" hangingPunct="1"/>
              <a:t>125</a:t>
            </a:fld>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88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C2B161E-553F-4F09-A2ED-1911F50F3C74}" type="slidenum">
              <a:rPr lang="en-US" smtClean="0"/>
              <a:pPr eaLnBrk="1" hangingPunct="1"/>
              <a:t>126</a:t>
            </a:fld>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90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236A966-95DD-4595-A512-EFF634E84343}" type="slidenum">
              <a:rPr lang="en-US" smtClean="0"/>
              <a:pPr eaLnBrk="1" hangingPunct="1"/>
              <a:t>127</a:t>
            </a:fld>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49B5D68-3DE8-41A9-93C1-33F6376973B6}" type="slidenum">
              <a:rPr lang="en-US" smtClean="0"/>
              <a:pPr eaLnBrk="1" hangingPunct="1"/>
              <a:t>128</a:t>
            </a:fld>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95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E0F429E0-57B5-409F-A209-FF30645329ED}" type="slidenum">
              <a:rPr lang="en-US" smtClean="0"/>
              <a:pPr eaLnBrk="1" hangingPunct="1"/>
              <a:t>129</a:t>
            </a:fld>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96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6F608F2-6BD4-4B37-B347-968D02FBE55E}" type="slidenum">
              <a:rPr lang="en-US" smtClean="0"/>
              <a:pPr eaLnBrk="1" hangingPunct="1"/>
              <a:t>130</a:t>
            </a:fld>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CE67E2EB-0B61-4AF6-9CE1-706CB9C86B4D}" type="slidenum">
              <a:rPr lang="en-US">
                <a:solidFill>
                  <a:prstClr val="black"/>
                </a:solidFill>
              </a:rPr>
              <a:pPr eaLnBrk="1" hangingPunct="1"/>
              <a:t>131</a:t>
            </a:fld>
            <a:endParaRPr lang="en-US" dirty="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13C50794-DBDF-411A-AAE1-ACA8919DBED0}" type="slidenum">
              <a:rPr lang="en-US" smtClean="0">
                <a:solidFill>
                  <a:prstClr val="black"/>
                </a:solidFill>
              </a:rPr>
              <a:pPr eaLnBrk="1" hangingPunct="1"/>
              <a:t>133</a:t>
            </a:fld>
            <a:endParaRPr lang="en-US"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F1544EB-690E-49CB-9F7B-0AFC83CD4F73}" type="slidenum">
              <a:rPr lang="en-US" smtClean="0"/>
              <a:pPr eaLnBrk="1" hangingPunct="1"/>
              <a:t>10</a:t>
            </a:fld>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D604AC05-6F06-478E-891F-8BA94A558786}" type="slidenum">
              <a:rPr lang="en-US" smtClean="0"/>
              <a:pPr eaLnBrk="1" hangingPunct="1"/>
              <a:t>139</a:t>
            </a:fld>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99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05E714FD-5257-4837-A0B6-01E3A164C91B}" type="slidenum">
              <a:rPr lang="en-US" smtClean="0"/>
              <a:pPr eaLnBrk="1" hangingPunct="1"/>
              <a:t>140</a:t>
            </a:fld>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FE9B43F-5F3F-44F6-B4C0-C9D3970AFBC9}" type="slidenum">
              <a:rPr lang="en-US" smtClean="0"/>
              <a:pPr eaLnBrk="1" hangingPunct="1"/>
              <a:t>141</a:t>
            </a:fld>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1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11CE8CF9-FECA-4506-9AA9-6ABBE452BC45}" type="slidenum">
              <a:rPr lang="en-US" smtClean="0"/>
              <a:pPr eaLnBrk="1" hangingPunct="1"/>
              <a:t>142</a:t>
            </a:fld>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4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32229E7D-16F0-40B5-A980-7F04F9AB958F}" type="slidenum">
              <a:rPr lang="en-US" smtClean="0"/>
              <a:pPr eaLnBrk="1" hangingPunct="1"/>
              <a:t>144</a:t>
            </a:fld>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5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FE309746-13AA-466A-AC63-60A3B37FA85C}" type="slidenum">
              <a:rPr lang="en-US" smtClean="0"/>
              <a:pPr eaLnBrk="1" hangingPunct="1"/>
              <a:t>145</a:t>
            </a:fld>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3E38DF65-B981-4BAF-9E7E-52528AEA63CF}" type="slidenum">
              <a:rPr lang="en-US" smtClean="0"/>
              <a:pPr eaLnBrk="1" hangingPunct="1"/>
              <a:t>146</a:t>
            </a:fld>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2047B972-B50A-4675-9C39-41F9F49E916E}" type="slidenum">
              <a:rPr lang="en-US" smtClean="0"/>
              <a:pPr eaLnBrk="1" hangingPunct="1"/>
              <a:t>147</a:t>
            </a:fld>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989D8B33-DF26-4B1B-B167-93A4E9D3E793}" type="slidenum">
              <a:rPr lang="en-US" smtClean="0"/>
              <a:pPr eaLnBrk="1" hangingPunct="1"/>
              <a:t>148</a:t>
            </a:fld>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954" indent="-281521" eaLnBrk="0" hangingPunct="0">
              <a:defRPr>
                <a:solidFill>
                  <a:schemeClr val="tx1"/>
                </a:solidFill>
                <a:latin typeface="Arial" charset="0"/>
              </a:defRPr>
            </a:lvl2pPr>
            <a:lvl3pPr marL="1126084" indent="-225217" eaLnBrk="0" hangingPunct="0">
              <a:defRPr>
                <a:solidFill>
                  <a:schemeClr val="tx1"/>
                </a:solidFill>
                <a:latin typeface="Arial" charset="0"/>
              </a:defRPr>
            </a:lvl3pPr>
            <a:lvl4pPr marL="1576517" indent="-225217" eaLnBrk="0" hangingPunct="0">
              <a:defRPr>
                <a:solidFill>
                  <a:schemeClr val="tx1"/>
                </a:solidFill>
                <a:latin typeface="Arial" charset="0"/>
              </a:defRPr>
            </a:lvl4pPr>
            <a:lvl5pPr marL="2026950" indent="-225217" eaLnBrk="0" hangingPunct="0">
              <a:defRPr>
                <a:solidFill>
                  <a:schemeClr val="tx1"/>
                </a:solidFill>
                <a:latin typeface="Arial" charset="0"/>
              </a:defRPr>
            </a:lvl5pPr>
            <a:lvl6pPr marL="2477384" indent="-225217" eaLnBrk="0" fontAlgn="base" hangingPunct="0">
              <a:spcBef>
                <a:spcPct val="0"/>
              </a:spcBef>
              <a:spcAft>
                <a:spcPct val="0"/>
              </a:spcAft>
              <a:defRPr>
                <a:solidFill>
                  <a:schemeClr val="tx1"/>
                </a:solidFill>
                <a:latin typeface="Arial" charset="0"/>
              </a:defRPr>
            </a:lvl6pPr>
            <a:lvl7pPr marL="2927817" indent="-225217" eaLnBrk="0" fontAlgn="base" hangingPunct="0">
              <a:spcBef>
                <a:spcPct val="0"/>
              </a:spcBef>
              <a:spcAft>
                <a:spcPct val="0"/>
              </a:spcAft>
              <a:defRPr>
                <a:solidFill>
                  <a:schemeClr val="tx1"/>
                </a:solidFill>
                <a:latin typeface="Arial" charset="0"/>
              </a:defRPr>
            </a:lvl7pPr>
            <a:lvl8pPr marL="3378251" indent="-225217" eaLnBrk="0" fontAlgn="base" hangingPunct="0">
              <a:spcBef>
                <a:spcPct val="0"/>
              </a:spcBef>
              <a:spcAft>
                <a:spcPct val="0"/>
              </a:spcAft>
              <a:defRPr>
                <a:solidFill>
                  <a:schemeClr val="tx1"/>
                </a:solidFill>
                <a:latin typeface="Arial" charset="0"/>
              </a:defRPr>
            </a:lvl8pPr>
            <a:lvl9pPr marL="3828684" indent="-225217" eaLnBrk="0" fontAlgn="base" hangingPunct="0">
              <a:spcBef>
                <a:spcPct val="0"/>
              </a:spcBef>
              <a:spcAft>
                <a:spcPct val="0"/>
              </a:spcAft>
              <a:defRPr>
                <a:solidFill>
                  <a:schemeClr val="tx1"/>
                </a:solidFill>
                <a:latin typeface="Arial" charset="0"/>
              </a:defRPr>
            </a:lvl9pPr>
          </a:lstStyle>
          <a:p>
            <a:pPr eaLnBrk="1" hangingPunct="1"/>
            <a:fld id="{4D33B4D9-C325-440D-9183-4486F2AD1313}" type="slidenum">
              <a:rPr lang="en-US" smtClean="0"/>
              <a:pPr eaLnBrk="1" hangingPunct="1"/>
              <a:t>149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3EB21B6-DCAC-42B1-B521-BD71A5086ABB}" type="datetime1">
              <a:rPr lang="en-US"/>
              <a:pPr>
                <a:defRPr/>
              </a:pPr>
              <a:t>8/17/2015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CC79317-E552-45A2-9ABD-902ED7989CA7}" type="slidenum">
              <a:rPr lang="en-US"/>
              <a:pPr>
                <a:defRPr/>
              </a:pPr>
              <a:t>‹#›</a:t>
            </a:fld>
            <a:endParaRPr lang="en-US" dirty="0"/>
          </a:p>
        </p:txBody>
      </p:sp>
    </p:spTree>
    <p:extLst>
      <p:ext uri="{BB962C8B-B14F-4D97-AF65-F5344CB8AC3E}">
        <p14:creationId xmlns:p14="http://schemas.microsoft.com/office/powerpoint/2010/main" val="32802122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C5B1AD-20C6-4F5D-B993-4F8964EBFED2}" type="datetime1">
              <a:rPr lang="en-US"/>
              <a:pPr>
                <a:defRPr/>
              </a:pPr>
              <a:t>8/17/2015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2B04468-81EE-438E-B46E-DAC1D7BDD0DC}" type="slidenum">
              <a:rPr lang="en-US"/>
              <a:pPr>
                <a:defRPr/>
              </a:pPr>
              <a:t>‹#›</a:t>
            </a:fld>
            <a:endParaRPr lang="en-US" dirty="0"/>
          </a:p>
        </p:txBody>
      </p:sp>
    </p:spTree>
    <p:extLst>
      <p:ext uri="{BB962C8B-B14F-4D97-AF65-F5344CB8AC3E}">
        <p14:creationId xmlns:p14="http://schemas.microsoft.com/office/powerpoint/2010/main" val="292490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38CB26E-9120-4CF0-AF0B-69DFE0CC7CCB}" type="datetime1">
              <a:rPr lang="en-US"/>
              <a:pPr>
                <a:defRPr/>
              </a:pPr>
              <a:t>8/17/2015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89936A6-A03B-4AA8-BEEA-306E9B7C2736}" type="slidenum">
              <a:rPr lang="en-US"/>
              <a:pPr>
                <a:defRPr/>
              </a:pPr>
              <a:t>‹#›</a:t>
            </a:fld>
            <a:endParaRPr lang="en-US" dirty="0"/>
          </a:p>
        </p:txBody>
      </p:sp>
    </p:spTree>
    <p:extLst>
      <p:ext uri="{BB962C8B-B14F-4D97-AF65-F5344CB8AC3E}">
        <p14:creationId xmlns:p14="http://schemas.microsoft.com/office/powerpoint/2010/main" val="392054134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806E249F-F581-4692-9944-424C97E702A5}" type="datetime1">
              <a:rPr lang="en-US"/>
              <a:pPr>
                <a:defRPr/>
              </a:pPr>
              <a:t>8/17/2015</a:t>
            </a:fld>
            <a:endParaRPr lang="en-US"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3EDCD73-9606-4B73-8507-AC78950E315B}" type="slidenum">
              <a:rPr lang="en-US"/>
              <a:pPr>
                <a:defRPr/>
              </a:pPr>
              <a:t>‹#›</a:t>
            </a:fld>
            <a:endParaRPr lang="en-US" dirty="0"/>
          </a:p>
        </p:txBody>
      </p:sp>
    </p:spTree>
    <p:extLst>
      <p:ext uri="{BB962C8B-B14F-4D97-AF65-F5344CB8AC3E}">
        <p14:creationId xmlns:p14="http://schemas.microsoft.com/office/powerpoint/2010/main" val="341197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F6F36C86-EF68-42CD-94EC-F6D8353A098B}" type="datetime1">
              <a:rPr lang="en-US"/>
              <a:pPr>
                <a:defRPr/>
              </a:pPr>
              <a:t>8/17/2015</a:t>
            </a:fld>
            <a:endParaRPr lang="en-US"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6AA0CDC-A0B5-4F59-A6E7-70AFB2DB1314}" type="slidenum">
              <a:rPr lang="en-US"/>
              <a:pPr>
                <a:defRPr/>
              </a:pPr>
              <a:t>‹#›</a:t>
            </a:fld>
            <a:endParaRPr lang="en-US" dirty="0"/>
          </a:p>
        </p:txBody>
      </p:sp>
    </p:spTree>
    <p:extLst>
      <p:ext uri="{BB962C8B-B14F-4D97-AF65-F5344CB8AC3E}">
        <p14:creationId xmlns:p14="http://schemas.microsoft.com/office/powerpoint/2010/main" val="337639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3EB21B6-DCAC-42B1-B521-BD71A5086ABB}" type="datetime1">
              <a:rPr lang="en-US"/>
              <a:pPr>
                <a:defRPr/>
              </a:pPr>
              <a:t>8/17/2015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CC79317-E552-45A2-9ABD-902ED7989CA7}" type="slidenum">
              <a:rPr lang="en-US">
                <a:solidFill>
                  <a:srgbClr val="EBDDC3"/>
                </a:solidFill>
              </a:rPr>
              <a:pPr>
                <a:defRPr/>
              </a:pPr>
              <a:t>‹#›</a:t>
            </a:fld>
            <a:endParaRPr lang="en-US" dirty="0">
              <a:solidFill>
                <a:srgbClr val="EBDDC3"/>
              </a:solidFill>
            </a:endParaRPr>
          </a:p>
        </p:txBody>
      </p:sp>
    </p:spTree>
    <p:extLst>
      <p:ext uri="{BB962C8B-B14F-4D97-AF65-F5344CB8AC3E}">
        <p14:creationId xmlns:p14="http://schemas.microsoft.com/office/powerpoint/2010/main" val="27098802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8141CF0-2A7A-4C0C-9A61-9758A018C45E}" type="datetime1">
              <a:rPr lang="en-US">
                <a:solidFill>
                  <a:srgbClr val="775F55"/>
                </a:solidFill>
              </a:rPr>
              <a:pPr>
                <a:defRPr/>
              </a:pPr>
              <a:t>8/17/2015</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1CB81E15-9047-464E-988D-95C80EABF4EC}" type="slidenum">
              <a:rPr lang="en-US"/>
              <a:pPr>
                <a:defRPr/>
              </a:pPr>
              <a:t>‹#›</a:t>
            </a:fld>
            <a:endParaRPr lang="en-US" dirty="0"/>
          </a:p>
        </p:txBody>
      </p:sp>
    </p:spTree>
    <p:extLst>
      <p:ext uri="{BB962C8B-B14F-4D97-AF65-F5344CB8AC3E}">
        <p14:creationId xmlns:p14="http://schemas.microsoft.com/office/powerpoint/2010/main" val="404313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3F41CC0-731A-4E85-A51F-315A90C60CE4}" type="datetime1">
              <a:rPr lang="en-US">
                <a:solidFill>
                  <a:srgbClr val="775F55"/>
                </a:solidFill>
              </a:rPr>
              <a:pPr>
                <a:defRPr/>
              </a:pPr>
              <a:t>8/17/2015</a:t>
            </a:fld>
            <a:endParaRPr lang="en-US" dirty="0">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D2A447D-BF23-4144-B035-8D80F4B11D6E}"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73002639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D04149AE-7246-4ADF-BA6E-7568D70C788F}" type="datetime1">
              <a:rPr lang="en-US">
                <a:solidFill>
                  <a:srgbClr val="775F55"/>
                </a:solidFill>
              </a:rPr>
              <a:pPr>
                <a:defRPr/>
              </a:pPr>
              <a:t>8/17/2015</a:t>
            </a:fld>
            <a:endParaRPr lang="en-US" dirty="0">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61587E5C-00C8-4426-A756-B86C98106FB1}"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140784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5EF9576-55F6-4C82-8C69-A05B1AF1061D}" type="datetime1">
              <a:rPr lang="en-US">
                <a:solidFill>
                  <a:srgbClr val="775F55"/>
                </a:solidFill>
              </a:rPr>
              <a:pPr>
                <a:defRPr/>
              </a:pPr>
              <a:t>8/17/2015</a:t>
            </a:fld>
            <a:endParaRPr lang="en-US" dirty="0">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38CE7CF7-A730-4787-8F6A-CE3FEF541ECB}"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2337371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6191586-3ADA-48D1-9EC2-F75BDE4D0DD6}" type="datetime1">
              <a:rPr lang="en-US">
                <a:solidFill>
                  <a:srgbClr val="775F55"/>
                </a:solidFill>
              </a:rPr>
              <a:pPr>
                <a:defRPr/>
              </a:pPr>
              <a:t>8/17/2015</a:t>
            </a:fld>
            <a:endParaRPr lang="en-US" dirty="0">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B94C6D01-57AA-4C22-9808-8E8808C7631C}" type="slidenum">
              <a:rPr lang="en-US"/>
              <a:pPr>
                <a:defRPr/>
              </a:pPr>
              <a:t>‹#›</a:t>
            </a:fld>
            <a:endParaRPr lang="en-US" dirty="0"/>
          </a:p>
        </p:txBody>
      </p:sp>
    </p:spTree>
    <p:extLst>
      <p:ext uri="{BB962C8B-B14F-4D97-AF65-F5344CB8AC3E}">
        <p14:creationId xmlns:p14="http://schemas.microsoft.com/office/powerpoint/2010/main" val="246730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8141CF0-2A7A-4C0C-9A61-9758A018C45E}" type="datetime1">
              <a:rPr lang="en-US"/>
              <a:pPr>
                <a:defRPr/>
              </a:pPr>
              <a:t>8/17/2015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1CB81E15-9047-464E-988D-95C80EABF4EC}" type="slidenum">
              <a:rPr lang="en-US"/>
              <a:pPr>
                <a:defRPr/>
              </a:pPr>
              <a:t>‹#›</a:t>
            </a:fld>
            <a:endParaRPr lang="en-US" dirty="0"/>
          </a:p>
        </p:txBody>
      </p:sp>
    </p:spTree>
    <p:extLst>
      <p:ext uri="{BB962C8B-B14F-4D97-AF65-F5344CB8AC3E}">
        <p14:creationId xmlns:p14="http://schemas.microsoft.com/office/powerpoint/2010/main" val="2258506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9B62967-D001-48F1-881C-BDF50D6B6182}" type="datetime1">
              <a:rPr lang="en-US">
                <a:solidFill>
                  <a:srgbClr val="775F55"/>
                </a:solidFill>
              </a:rPr>
              <a:pPr>
                <a:defRPr/>
              </a:pPr>
              <a:t>8/17/2015</a:t>
            </a:fld>
            <a:endParaRPr lang="en-US" dirty="0">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9843C3B-D1A6-4A73-BAB3-0A1CCDE9F099}" type="slidenum">
              <a:rPr lang="en-US">
                <a:solidFill>
                  <a:srgbClr val="775F55"/>
                </a:solidFill>
              </a:rPr>
              <a:pPr>
                <a:defRPr/>
              </a:pPr>
              <a:t>‹#›</a:t>
            </a:fld>
            <a:endParaRPr lang="en-US" dirty="0">
              <a:solidFill>
                <a:srgbClr val="775F55"/>
              </a:solidFill>
            </a:endParaRPr>
          </a:p>
        </p:txBody>
      </p:sp>
    </p:spTree>
    <p:extLst>
      <p:ext uri="{BB962C8B-B14F-4D97-AF65-F5344CB8AC3E}">
        <p14:creationId xmlns:p14="http://schemas.microsoft.com/office/powerpoint/2010/main" val="79936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3FFD66D-523D-4391-98B0-43ACC74356E1}" type="datetime1">
              <a:rPr lang="en-US">
                <a:solidFill>
                  <a:srgbClr val="775F55"/>
                </a:solidFill>
              </a:rPr>
              <a:pPr>
                <a:defRPr/>
              </a:pPr>
              <a:t>8/17/2015</a:t>
            </a:fld>
            <a:endParaRPr lang="en-US" dirty="0">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5BBF474E-FCF8-4320-A1C0-F04D3AD773DE}" type="slidenum">
              <a:rPr lang="en-US"/>
              <a:pPr>
                <a:defRPr/>
              </a:pPr>
              <a:t>‹#›</a:t>
            </a:fld>
            <a:endParaRPr lang="en-US" dirty="0"/>
          </a:p>
        </p:txBody>
      </p:sp>
    </p:spTree>
    <p:extLst>
      <p:ext uri="{BB962C8B-B14F-4D97-AF65-F5344CB8AC3E}">
        <p14:creationId xmlns:p14="http://schemas.microsoft.com/office/powerpoint/2010/main" val="2923252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1A283A4F-5830-4E0F-903E-7BF6D9A30BED}" type="datetime1">
              <a:rPr lang="en-US">
                <a:solidFill>
                  <a:srgbClr val="775F55"/>
                </a:solidFill>
              </a:rPr>
              <a:pPr>
                <a:defRPr/>
              </a:pPr>
              <a:t>8/17/2015</a:t>
            </a:fld>
            <a:endParaRPr lang="en-US" dirty="0">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33FF93A-4088-46CF-B1C8-33278D5A9280}"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12781112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C5B1AD-20C6-4F5D-B993-4F8964EBFED2}" type="datetime1">
              <a:rPr lang="en-US">
                <a:solidFill>
                  <a:srgbClr val="775F55"/>
                </a:solidFill>
              </a:rPr>
              <a:pPr>
                <a:defRPr/>
              </a:pPr>
              <a:t>8/17/2015</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A2B04468-81EE-438E-B46E-DAC1D7BDD0DC}" type="slidenum">
              <a:rPr lang="en-US"/>
              <a:pPr>
                <a:defRPr/>
              </a:pPr>
              <a:t>‹#›</a:t>
            </a:fld>
            <a:endParaRPr lang="en-US" dirty="0"/>
          </a:p>
        </p:txBody>
      </p:sp>
    </p:spTree>
    <p:extLst>
      <p:ext uri="{BB962C8B-B14F-4D97-AF65-F5344CB8AC3E}">
        <p14:creationId xmlns:p14="http://schemas.microsoft.com/office/powerpoint/2010/main" val="827439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38CB26E-9120-4CF0-AF0B-69DFE0CC7CCB}" type="datetime1">
              <a:rPr lang="en-US">
                <a:solidFill>
                  <a:srgbClr val="775F55"/>
                </a:solidFill>
              </a:rPr>
              <a:pPr>
                <a:defRPr/>
              </a:pPr>
              <a:t>8/17/2015</a:t>
            </a:fld>
            <a:endParaRPr lang="en-US" dirty="0">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89936A6-A03B-4AA8-BEEA-306E9B7C2736}" type="slidenum">
              <a:rPr lang="en-US"/>
              <a:pPr>
                <a:defRPr/>
              </a:pPr>
              <a:t>‹#›</a:t>
            </a:fld>
            <a:endParaRPr lang="en-US" dirty="0"/>
          </a:p>
        </p:txBody>
      </p:sp>
    </p:spTree>
    <p:extLst>
      <p:ext uri="{BB962C8B-B14F-4D97-AF65-F5344CB8AC3E}">
        <p14:creationId xmlns:p14="http://schemas.microsoft.com/office/powerpoint/2010/main" val="12653849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806E249F-F581-4692-9944-424C97E702A5}" type="datetime1">
              <a:rPr lang="en-US">
                <a:solidFill>
                  <a:srgbClr val="775F55"/>
                </a:solidFill>
              </a:rPr>
              <a:pPr>
                <a:defRPr/>
              </a:pPr>
              <a:t>8/17/2015</a:t>
            </a:fld>
            <a:endParaRPr lang="en-US" dirty="0">
              <a:solidFill>
                <a:srgbClr val="775F55"/>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775F55"/>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3EDCD73-9606-4B73-8507-AC78950E315B}" type="slidenum">
              <a:rPr lang="en-US"/>
              <a:pPr>
                <a:defRPr/>
              </a:pPr>
              <a:t>‹#›</a:t>
            </a:fld>
            <a:endParaRPr lang="en-US" dirty="0"/>
          </a:p>
        </p:txBody>
      </p:sp>
    </p:spTree>
    <p:extLst>
      <p:ext uri="{BB962C8B-B14F-4D97-AF65-F5344CB8AC3E}">
        <p14:creationId xmlns:p14="http://schemas.microsoft.com/office/powerpoint/2010/main" val="3066302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F6F36C86-EF68-42CD-94EC-F6D8353A098B}" type="datetime1">
              <a:rPr lang="en-US">
                <a:solidFill>
                  <a:srgbClr val="775F55"/>
                </a:solidFill>
              </a:rPr>
              <a:pPr>
                <a:defRPr/>
              </a:pPr>
              <a:t>8/17/2015</a:t>
            </a:fld>
            <a:endParaRPr lang="en-US" dirty="0">
              <a:solidFill>
                <a:srgbClr val="775F55"/>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775F55"/>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6AA0CDC-A0B5-4F59-A6E7-70AFB2DB1314}" type="slidenum">
              <a:rPr lang="en-US"/>
              <a:pPr>
                <a:defRPr/>
              </a:pPr>
              <a:t>‹#›</a:t>
            </a:fld>
            <a:endParaRPr lang="en-US" dirty="0"/>
          </a:p>
        </p:txBody>
      </p:sp>
    </p:spTree>
    <p:extLst>
      <p:ext uri="{BB962C8B-B14F-4D97-AF65-F5344CB8AC3E}">
        <p14:creationId xmlns:p14="http://schemas.microsoft.com/office/powerpoint/2010/main" val="1798281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3EB21B6-DCAC-42B1-B521-BD71A5086ABB}" type="datetime1">
              <a:rPr lang="en-US"/>
              <a:pPr>
                <a:defRPr/>
              </a:pPr>
              <a:t>8/17/2015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CC79317-E552-45A2-9ABD-902ED7989CA7}" type="slidenum">
              <a:rPr lang="en-US">
                <a:solidFill>
                  <a:srgbClr val="EBDDC3"/>
                </a:solidFill>
              </a:rPr>
              <a:pPr>
                <a:defRPr/>
              </a:pPr>
              <a:t>‹#›</a:t>
            </a:fld>
            <a:endParaRPr lang="en-US" dirty="0">
              <a:solidFill>
                <a:srgbClr val="EBDDC3"/>
              </a:solidFill>
            </a:endParaRPr>
          </a:p>
        </p:txBody>
      </p:sp>
    </p:spTree>
    <p:extLst>
      <p:ext uri="{BB962C8B-B14F-4D97-AF65-F5344CB8AC3E}">
        <p14:creationId xmlns:p14="http://schemas.microsoft.com/office/powerpoint/2010/main" val="323015468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8141CF0-2A7A-4C0C-9A61-9758A018C45E}" type="datetime1">
              <a:rPr lang="en-US">
                <a:solidFill>
                  <a:srgbClr val="775F55"/>
                </a:solidFill>
              </a:rPr>
              <a:pPr>
                <a:defRPr/>
              </a:pPr>
              <a:t>8/17/2015</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1CB81E15-9047-464E-988D-95C80EABF4EC}" type="slidenum">
              <a:rPr lang="en-US"/>
              <a:pPr>
                <a:defRPr/>
              </a:pPr>
              <a:t>‹#›</a:t>
            </a:fld>
            <a:endParaRPr lang="en-US" dirty="0"/>
          </a:p>
        </p:txBody>
      </p:sp>
    </p:spTree>
    <p:extLst>
      <p:ext uri="{BB962C8B-B14F-4D97-AF65-F5344CB8AC3E}">
        <p14:creationId xmlns:p14="http://schemas.microsoft.com/office/powerpoint/2010/main" val="3887156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3F41CC0-731A-4E85-A51F-315A90C60CE4}" type="datetime1">
              <a:rPr lang="en-US">
                <a:solidFill>
                  <a:srgbClr val="775F55"/>
                </a:solidFill>
              </a:rPr>
              <a:pPr>
                <a:defRPr/>
              </a:pPr>
              <a:t>8/17/2015</a:t>
            </a:fld>
            <a:endParaRPr lang="en-US" dirty="0">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D2A447D-BF23-4144-B035-8D80F4B11D6E}"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19829183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3F41CC0-731A-4E85-A51F-315A90C60CE4}" type="datetime1">
              <a:rPr lang="en-US"/>
              <a:pPr>
                <a:defRPr/>
              </a:pPr>
              <a:t>8/17/2015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D2A447D-BF23-4144-B035-8D80F4B11D6E}"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73852275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D04149AE-7246-4ADF-BA6E-7568D70C788F}" type="datetime1">
              <a:rPr lang="en-US">
                <a:solidFill>
                  <a:srgbClr val="775F55"/>
                </a:solidFill>
              </a:rPr>
              <a:pPr>
                <a:defRPr/>
              </a:pPr>
              <a:t>8/17/2015</a:t>
            </a:fld>
            <a:endParaRPr lang="en-US" dirty="0">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61587E5C-00C8-4426-A756-B86C98106FB1}"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1236232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5EF9576-55F6-4C82-8C69-A05B1AF1061D}" type="datetime1">
              <a:rPr lang="en-US">
                <a:solidFill>
                  <a:srgbClr val="775F55"/>
                </a:solidFill>
              </a:rPr>
              <a:pPr>
                <a:defRPr/>
              </a:pPr>
              <a:t>8/17/2015</a:t>
            </a:fld>
            <a:endParaRPr lang="en-US" dirty="0">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38CE7CF7-A730-4787-8F6A-CE3FEF541ECB}"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2213009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6191586-3ADA-48D1-9EC2-F75BDE4D0DD6}" type="datetime1">
              <a:rPr lang="en-US">
                <a:solidFill>
                  <a:srgbClr val="775F55"/>
                </a:solidFill>
              </a:rPr>
              <a:pPr>
                <a:defRPr/>
              </a:pPr>
              <a:t>8/17/2015</a:t>
            </a:fld>
            <a:endParaRPr lang="en-US" dirty="0">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B94C6D01-57AA-4C22-9808-8E8808C7631C}" type="slidenum">
              <a:rPr lang="en-US"/>
              <a:pPr>
                <a:defRPr/>
              </a:pPr>
              <a:t>‹#›</a:t>
            </a:fld>
            <a:endParaRPr lang="en-US" dirty="0"/>
          </a:p>
        </p:txBody>
      </p:sp>
    </p:spTree>
    <p:extLst>
      <p:ext uri="{BB962C8B-B14F-4D97-AF65-F5344CB8AC3E}">
        <p14:creationId xmlns:p14="http://schemas.microsoft.com/office/powerpoint/2010/main" val="3526975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9B62967-D001-48F1-881C-BDF50D6B6182}" type="datetime1">
              <a:rPr lang="en-US">
                <a:solidFill>
                  <a:srgbClr val="775F55"/>
                </a:solidFill>
              </a:rPr>
              <a:pPr>
                <a:defRPr/>
              </a:pPr>
              <a:t>8/17/2015</a:t>
            </a:fld>
            <a:endParaRPr lang="en-US" dirty="0">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9843C3B-D1A6-4A73-BAB3-0A1CCDE9F099}" type="slidenum">
              <a:rPr lang="en-US">
                <a:solidFill>
                  <a:srgbClr val="775F55"/>
                </a:solidFill>
              </a:rPr>
              <a:pPr>
                <a:defRPr/>
              </a:pPr>
              <a:t>‹#›</a:t>
            </a:fld>
            <a:endParaRPr lang="en-US" dirty="0">
              <a:solidFill>
                <a:srgbClr val="775F55"/>
              </a:solidFill>
            </a:endParaRPr>
          </a:p>
        </p:txBody>
      </p:sp>
    </p:spTree>
    <p:extLst>
      <p:ext uri="{BB962C8B-B14F-4D97-AF65-F5344CB8AC3E}">
        <p14:creationId xmlns:p14="http://schemas.microsoft.com/office/powerpoint/2010/main" val="2823766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3FFD66D-523D-4391-98B0-43ACC74356E1}" type="datetime1">
              <a:rPr lang="en-US">
                <a:solidFill>
                  <a:srgbClr val="775F55"/>
                </a:solidFill>
              </a:rPr>
              <a:pPr>
                <a:defRPr/>
              </a:pPr>
              <a:t>8/17/2015</a:t>
            </a:fld>
            <a:endParaRPr lang="en-US" dirty="0">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5BBF474E-FCF8-4320-A1C0-F04D3AD773DE}" type="slidenum">
              <a:rPr lang="en-US"/>
              <a:pPr>
                <a:defRPr/>
              </a:pPr>
              <a:t>‹#›</a:t>
            </a:fld>
            <a:endParaRPr lang="en-US" dirty="0"/>
          </a:p>
        </p:txBody>
      </p:sp>
    </p:spTree>
    <p:extLst>
      <p:ext uri="{BB962C8B-B14F-4D97-AF65-F5344CB8AC3E}">
        <p14:creationId xmlns:p14="http://schemas.microsoft.com/office/powerpoint/2010/main" val="2053086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1A283A4F-5830-4E0F-903E-7BF6D9A30BED}" type="datetime1">
              <a:rPr lang="en-US">
                <a:solidFill>
                  <a:srgbClr val="775F55"/>
                </a:solidFill>
              </a:rPr>
              <a:pPr>
                <a:defRPr/>
              </a:pPr>
              <a:t>8/17/2015</a:t>
            </a:fld>
            <a:endParaRPr lang="en-US" dirty="0">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33FF93A-4088-46CF-B1C8-33278D5A9280}"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338453676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C5B1AD-20C6-4F5D-B993-4F8964EBFED2}" type="datetime1">
              <a:rPr lang="en-US">
                <a:solidFill>
                  <a:srgbClr val="775F55"/>
                </a:solidFill>
              </a:rPr>
              <a:pPr>
                <a:defRPr/>
              </a:pPr>
              <a:t>8/17/2015</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A2B04468-81EE-438E-B46E-DAC1D7BDD0DC}" type="slidenum">
              <a:rPr lang="en-US"/>
              <a:pPr>
                <a:defRPr/>
              </a:pPr>
              <a:t>‹#›</a:t>
            </a:fld>
            <a:endParaRPr lang="en-US" dirty="0"/>
          </a:p>
        </p:txBody>
      </p:sp>
    </p:spTree>
    <p:extLst>
      <p:ext uri="{BB962C8B-B14F-4D97-AF65-F5344CB8AC3E}">
        <p14:creationId xmlns:p14="http://schemas.microsoft.com/office/powerpoint/2010/main" val="1210647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38CB26E-9120-4CF0-AF0B-69DFE0CC7CCB}" type="datetime1">
              <a:rPr lang="en-US">
                <a:solidFill>
                  <a:srgbClr val="775F55"/>
                </a:solidFill>
              </a:rPr>
              <a:pPr>
                <a:defRPr/>
              </a:pPr>
              <a:t>8/17/2015</a:t>
            </a:fld>
            <a:endParaRPr lang="en-US" dirty="0">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89936A6-A03B-4AA8-BEEA-306E9B7C2736}" type="slidenum">
              <a:rPr lang="en-US"/>
              <a:pPr>
                <a:defRPr/>
              </a:pPr>
              <a:t>‹#›</a:t>
            </a:fld>
            <a:endParaRPr lang="en-US" dirty="0"/>
          </a:p>
        </p:txBody>
      </p:sp>
    </p:spTree>
    <p:extLst>
      <p:ext uri="{BB962C8B-B14F-4D97-AF65-F5344CB8AC3E}">
        <p14:creationId xmlns:p14="http://schemas.microsoft.com/office/powerpoint/2010/main" val="204414508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806E249F-F581-4692-9944-424C97E702A5}" type="datetime1">
              <a:rPr lang="en-US">
                <a:solidFill>
                  <a:srgbClr val="775F55"/>
                </a:solidFill>
              </a:rPr>
              <a:pPr>
                <a:defRPr/>
              </a:pPr>
              <a:t>8/17/2015</a:t>
            </a:fld>
            <a:endParaRPr lang="en-US" dirty="0">
              <a:solidFill>
                <a:srgbClr val="775F55"/>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775F55"/>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3EDCD73-9606-4B73-8507-AC78950E315B}" type="slidenum">
              <a:rPr lang="en-US"/>
              <a:pPr>
                <a:defRPr/>
              </a:pPr>
              <a:t>‹#›</a:t>
            </a:fld>
            <a:endParaRPr lang="en-US" dirty="0"/>
          </a:p>
        </p:txBody>
      </p:sp>
    </p:spTree>
    <p:extLst>
      <p:ext uri="{BB962C8B-B14F-4D97-AF65-F5344CB8AC3E}">
        <p14:creationId xmlns:p14="http://schemas.microsoft.com/office/powerpoint/2010/main" val="46437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F6F36C86-EF68-42CD-94EC-F6D8353A098B}" type="datetime1">
              <a:rPr lang="en-US">
                <a:solidFill>
                  <a:srgbClr val="775F55"/>
                </a:solidFill>
              </a:rPr>
              <a:pPr>
                <a:defRPr/>
              </a:pPr>
              <a:t>8/17/2015</a:t>
            </a:fld>
            <a:endParaRPr lang="en-US" dirty="0">
              <a:solidFill>
                <a:srgbClr val="775F55"/>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775F55"/>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6AA0CDC-A0B5-4F59-A6E7-70AFB2DB1314}" type="slidenum">
              <a:rPr lang="en-US"/>
              <a:pPr>
                <a:defRPr/>
              </a:pPr>
              <a:t>‹#›</a:t>
            </a:fld>
            <a:endParaRPr lang="en-US" dirty="0"/>
          </a:p>
        </p:txBody>
      </p:sp>
    </p:spTree>
    <p:extLst>
      <p:ext uri="{BB962C8B-B14F-4D97-AF65-F5344CB8AC3E}">
        <p14:creationId xmlns:p14="http://schemas.microsoft.com/office/powerpoint/2010/main" val="157199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D04149AE-7246-4ADF-BA6E-7568D70C788F}" type="datetime1">
              <a:rPr lang="en-US"/>
              <a:pPr>
                <a:defRPr/>
              </a:pPr>
              <a:t>8/17/2015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61587E5C-00C8-4426-A756-B86C98106FB1}"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4152826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3EB21B6-DCAC-42B1-B521-BD71A5086ABB}" type="datetime1">
              <a:rPr lang="en-US"/>
              <a:pPr>
                <a:defRPr/>
              </a:pPr>
              <a:t>8/17/2015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CC79317-E552-45A2-9ABD-902ED7989CA7}" type="slidenum">
              <a:rPr lang="en-US">
                <a:solidFill>
                  <a:srgbClr val="EBDDC3"/>
                </a:solidFill>
              </a:rPr>
              <a:pPr>
                <a:defRPr/>
              </a:pPr>
              <a:t>‹#›</a:t>
            </a:fld>
            <a:endParaRPr lang="en-US" dirty="0">
              <a:solidFill>
                <a:srgbClr val="EBDDC3"/>
              </a:solidFill>
            </a:endParaRPr>
          </a:p>
        </p:txBody>
      </p:sp>
    </p:spTree>
    <p:extLst>
      <p:ext uri="{BB962C8B-B14F-4D97-AF65-F5344CB8AC3E}">
        <p14:creationId xmlns:p14="http://schemas.microsoft.com/office/powerpoint/2010/main" val="215548516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8141CF0-2A7A-4C0C-9A61-9758A018C45E}" type="datetime1">
              <a:rPr lang="en-US">
                <a:solidFill>
                  <a:srgbClr val="775F55"/>
                </a:solidFill>
              </a:rPr>
              <a:pPr>
                <a:defRPr/>
              </a:pPr>
              <a:t>8/17/2015</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1CB81E15-9047-464E-988D-95C80EABF4EC}" type="slidenum">
              <a:rPr lang="en-US"/>
              <a:pPr>
                <a:defRPr/>
              </a:pPr>
              <a:t>‹#›</a:t>
            </a:fld>
            <a:endParaRPr lang="en-US" dirty="0"/>
          </a:p>
        </p:txBody>
      </p:sp>
    </p:spTree>
    <p:extLst>
      <p:ext uri="{BB962C8B-B14F-4D97-AF65-F5344CB8AC3E}">
        <p14:creationId xmlns:p14="http://schemas.microsoft.com/office/powerpoint/2010/main" val="3540890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3F41CC0-731A-4E85-A51F-315A90C60CE4}" type="datetime1">
              <a:rPr lang="en-US">
                <a:solidFill>
                  <a:srgbClr val="775F55"/>
                </a:solidFill>
              </a:rPr>
              <a:pPr>
                <a:defRPr/>
              </a:pPr>
              <a:t>8/17/2015</a:t>
            </a:fld>
            <a:endParaRPr lang="en-US" dirty="0">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D2A447D-BF23-4144-B035-8D80F4B11D6E}"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426163647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D04149AE-7246-4ADF-BA6E-7568D70C788F}" type="datetime1">
              <a:rPr lang="en-US">
                <a:solidFill>
                  <a:srgbClr val="775F55"/>
                </a:solidFill>
              </a:rPr>
              <a:pPr>
                <a:defRPr/>
              </a:pPr>
              <a:t>8/17/2015</a:t>
            </a:fld>
            <a:endParaRPr lang="en-US" dirty="0">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61587E5C-00C8-4426-A756-B86C98106FB1}"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908741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5EF9576-55F6-4C82-8C69-A05B1AF1061D}" type="datetime1">
              <a:rPr lang="en-US">
                <a:solidFill>
                  <a:srgbClr val="775F55"/>
                </a:solidFill>
              </a:rPr>
              <a:pPr>
                <a:defRPr/>
              </a:pPr>
              <a:t>8/17/2015</a:t>
            </a:fld>
            <a:endParaRPr lang="en-US" dirty="0">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38CE7CF7-A730-4787-8F6A-CE3FEF541ECB}"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2486093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6191586-3ADA-48D1-9EC2-F75BDE4D0DD6}" type="datetime1">
              <a:rPr lang="en-US">
                <a:solidFill>
                  <a:srgbClr val="775F55"/>
                </a:solidFill>
              </a:rPr>
              <a:pPr>
                <a:defRPr/>
              </a:pPr>
              <a:t>8/17/2015</a:t>
            </a:fld>
            <a:endParaRPr lang="en-US" dirty="0">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B94C6D01-57AA-4C22-9808-8E8808C7631C}" type="slidenum">
              <a:rPr lang="en-US"/>
              <a:pPr>
                <a:defRPr/>
              </a:pPr>
              <a:t>‹#›</a:t>
            </a:fld>
            <a:endParaRPr lang="en-US" dirty="0"/>
          </a:p>
        </p:txBody>
      </p:sp>
    </p:spTree>
    <p:extLst>
      <p:ext uri="{BB962C8B-B14F-4D97-AF65-F5344CB8AC3E}">
        <p14:creationId xmlns:p14="http://schemas.microsoft.com/office/powerpoint/2010/main" val="3459629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9B62967-D001-48F1-881C-BDF50D6B6182}" type="datetime1">
              <a:rPr lang="en-US">
                <a:solidFill>
                  <a:srgbClr val="775F55"/>
                </a:solidFill>
              </a:rPr>
              <a:pPr>
                <a:defRPr/>
              </a:pPr>
              <a:t>8/17/2015</a:t>
            </a:fld>
            <a:endParaRPr lang="en-US" dirty="0">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9843C3B-D1A6-4A73-BAB3-0A1CCDE9F099}" type="slidenum">
              <a:rPr lang="en-US">
                <a:solidFill>
                  <a:srgbClr val="775F55"/>
                </a:solidFill>
              </a:rPr>
              <a:pPr>
                <a:defRPr/>
              </a:pPr>
              <a:t>‹#›</a:t>
            </a:fld>
            <a:endParaRPr lang="en-US" dirty="0">
              <a:solidFill>
                <a:srgbClr val="775F55"/>
              </a:solidFill>
            </a:endParaRPr>
          </a:p>
        </p:txBody>
      </p:sp>
    </p:spTree>
    <p:extLst>
      <p:ext uri="{BB962C8B-B14F-4D97-AF65-F5344CB8AC3E}">
        <p14:creationId xmlns:p14="http://schemas.microsoft.com/office/powerpoint/2010/main" val="2376125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3FFD66D-523D-4391-98B0-43ACC74356E1}" type="datetime1">
              <a:rPr lang="en-US">
                <a:solidFill>
                  <a:srgbClr val="775F55"/>
                </a:solidFill>
              </a:rPr>
              <a:pPr>
                <a:defRPr/>
              </a:pPr>
              <a:t>8/17/2015</a:t>
            </a:fld>
            <a:endParaRPr lang="en-US" dirty="0">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5BBF474E-FCF8-4320-A1C0-F04D3AD773DE}" type="slidenum">
              <a:rPr lang="en-US"/>
              <a:pPr>
                <a:defRPr/>
              </a:pPr>
              <a:t>‹#›</a:t>
            </a:fld>
            <a:endParaRPr lang="en-US" dirty="0"/>
          </a:p>
        </p:txBody>
      </p:sp>
    </p:spTree>
    <p:extLst>
      <p:ext uri="{BB962C8B-B14F-4D97-AF65-F5344CB8AC3E}">
        <p14:creationId xmlns:p14="http://schemas.microsoft.com/office/powerpoint/2010/main" val="3000506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1A283A4F-5830-4E0F-903E-7BF6D9A30BED}" type="datetime1">
              <a:rPr lang="en-US">
                <a:solidFill>
                  <a:srgbClr val="775F55"/>
                </a:solidFill>
              </a:rPr>
              <a:pPr>
                <a:defRPr/>
              </a:pPr>
              <a:t>8/17/2015</a:t>
            </a:fld>
            <a:endParaRPr lang="en-US" dirty="0">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33FF93A-4088-46CF-B1C8-33278D5A9280}"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350246938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C5B1AD-20C6-4F5D-B993-4F8964EBFED2}" type="datetime1">
              <a:rPr lang="en-US">
                <a:solidFill>
                  <a:srgbClr val="775F55"/>
                </a:solidFill>
              </a:rPr>
              <a:pPr>
                <a:defRPr/>
              </a:pPr>
              <a:t>8/17/2015</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A2B04468-81EE-438E-B46E-DAC1D7BDD0DC}" type="slidenum">
              <a:rPr lang="en-US"/>
              <a:pPr>
                <a:defRPr/>
              </a:pPr>
              <a:t>‹#›</a:t>
            </a:fld>
            <a:endParaRPr lang="en-US" dirty="0"/>
          </a:p>
        </p:txBody>
      </p:sp>
    </p:spTree>
    <p:extLst>
      <p:ext uri="{BB962C8B-B14F-4D97-AF65-F5344CB8AC3E}">
        <p14:creationId xmlns:p14="http://schemas.microsoft.com/office/powerpoint/2010/main" val="72609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5EF9576-55F6-4C82-8C69-A05B1AF1061D}" type="datetime1">
              <a:rPr lang="en-US"/>
              <a:pPr>
                <a:defRPr/>
              </a:pPr>
              <a:t>8/17/2015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38CE7CF7-A730-4787-8F6A-CE3FEF541ECB}"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1728195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38CB26E-9120-4CF0-AF0B-69DFE0CC7CCB}" type="datetime1">
              <a:rPr lang="en-US">
                <a:solidFill>
                  <a:srgbClr val="775F55"/>
                </a:solidFill>
              </a:rPr>
              <a:pPr>
                <a:defRPr/>
              </a:pPr>
              <a:t>8/17/2015</a:t>
            </a:fld>
            <a:endParaRPr lang="en-US" dirty="0">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89936A6-A03B-4AA8-BEEA-306E9B7C2736}" type="slidenum">
              <a:rPr lang="en-US"/>
              <a:pPr>
                <a:defRPr/>
              </a:pPr>
              <a:t>‹#›</a:t>
            </a:fld>
            <a:endParaRPr lang="en-US" dirty="0"/>
          </a:p>
        </p:txBody>
      </p:sp>
    </p:spTree>
    <p:extLst>
      <p:ext uri="{BB962C8B-B14F-4D97-AF65-F5344CB8AC3E}">
        <p14:creationId xmlns:p14="http://schemas.microsoft.com/office/powerpoint/2010/main" val="153662277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806E249F-F581-4692-9944-424C97E702A5}" type="datetime1">
              <a:rPr lang="en-US">
                <a:solidFill>
                  <a:srgbClr val="775F55"/>
                </a:solidFill>
              </a:rPr>
              <a:pPr>
                <a:defRPr/>
              </a:pPr>
              <a:t>8/17/2015</a:t>
            </a:fld>
            <a:endParaRPr lang="en-US" dirty="0">
              <a:solidFill>
                <a:srgbClr val="775F55"/>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775F55"/>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3EDCD73-9606-4B73-8507-AC78950E315B}" type="slidenum">
              <a:rPr lang="en-US"/>
              <a:pPr>
                <a:defRPr/>
              </a:pPr>
              <a:t>‹#›</a:t>
            </a:fld>
            <a:endParaRPr lang="en-US" dirty="0"/>
          </a:p>
        </p:txBody>
      </p:sp>
    </p:spTree>
    <p:extLst>
      <p:ext uri="{BB962C8B-B14F-4D97-AF65-F5344CB8AC3E}">
        <p14:creationId xmlns:p14="http://schemas.microsoft.com/office/powerpoint/2010/main" val="1938730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F6F36C86-EF68-42CD-94EC-F6D8353A098B}" type="datetime1">
              <a:rPr lang="en-US">
                <a:solidFill>
                  <a:srgbClr val="775F55"/>
                </a:solidFill>
              </a:rPr>
              <a:pPr>
                <a:defRPr/>
              </a:pPr>
              <a:t>8/17/2015</a:t>
            </a:fld>
            <a:endParaRPr lang="en-US" dirty="0">
              <a:solidFill>
                <a:srgbClr val="775F55"/>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775F55"/>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6AA0CDC-A0B5-4F59-A6E7-70AFB2DB1314}" type="slidenum">
              <a:rPr lang="en-US"/>
              <a:pPr>
                <a:defRPr/>
              </a:pPr>
              <a:t>‹#›</a:t>
            </a:fld>
            <a:endParaRPr lang="en-US" dirty="0"/>
          </a:p>
        </p:txBody>
      </p:sp>
    </p:spTree>
    <p:extLst>
      <p:ext uri="{BB962C8B-B14F-4D97-AF65-F5344CB8AC3E}">
        <p14:creationId xmlns:p14="http://schemas.microsoft.com/office/powerpoint/2010/main" val="1086018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3EB21B6-DCAC-42B1-B521-BD71A5086ABB}" type="datetime1">
              <a:rPr lang="en-US"/>
              <a:pPr>
                <a:defRPr/>
              </a:pPr>
              <a:t>8/17/2015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CC79317-E552-45A2-9ABD-902ED7989CA7}" type="slidenum">
              <a:rPr lang="en-US">
                <a:solidFill>
                  <a:srgbClr val="EBDDC3"/>
                </a:solidFill>
              </a:rPr>
              <a:pPr>
                <a:defRPr/>
              </a:pPr>
              <a:t>‹#›</a:t>
            </a:fld>
            <a:endParaRPr lang="en-US" dirty="0">
              <a:solidFill>
                <a:srgbClr val="EBDDC3"/>
              </a:solidFill>
            </a:endParaRPr>
          </a:p>
        </p:txBody>
      </p:sp>
    </p:spTree>
    <p:extLst>
      <p:ext uri="{BB962C8B-B14F-4D97-AF65-F5344CB8AC3E}">
        <p14:creationId xmlns:p14="http://schemas.microsoft.com/office/powerpoint/2010/main" val="133424786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8141CF0-2A7A-4C0C-9A61-9758A018C45E}" type="datetime1">
              <a:rPr lang="en-US">
                <a:solidFill>
                  <a:srgbClr val="775F55"/>
                </a:solidFill>
              </a:rPr>
              <a:pPr>
                <a:defRPr/>
              </a:pPr>
              <a:t>8/17/2015</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1CB81E15-9047-464E-988D-95C80EABF4EC}" type="slidenum">
              <a:rPr lang="en-US"/>
              <a:pPr>
                <a:defRPr/>
              </a:pPr>
              <a:t>‹#›</a:t>
            </a:fld>
            <a:endParaRPr lang="en-US" dirty="0"/>
          </a:p>
        </p:txBody>
      </p:sp>
    </p:spTree>
    <p:extLst>
      <p:ext uri="{BB962C8B-B14F-4D97-AF65-F5344CB8AC3E}">
        <p14:creationId xmlns:p14="http://schemas.microsoft.com/office/powerpoint/2010/main" val="200545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3F41CC0-731A-4E85-A51F-315A90C60CE4}" type="datetime1">
              <a:rPr lang="en-US">
                <a:solidFill>
                  <a:srgbClr val="775F55"/>
                </a:solidFill>
              </a:rPr>
              <a:pPr>
                <a:defRPr/>
              </a:pPr>
              <a:t>8/17/2015</a:t>
            </a:fld>
            <a:endParaRPr lang="en-US" dirty="0">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D2A447D-BF23-4144-B035-8D80F4B11D6E}"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284209856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D04149AE-7246-4ADF-BA6E-7568D70C788F}" type="datetime1">
              <a:rPr lang="en-US">
                <a:solidFill>
                  <a:srgbClr val="775F55"/>
                </a:solidFill>
              </a:rPr>
              <a:pPr>
                <a:defRPr/>
              </a:pPr>
              <a:t>8/17/2015</a:t>
            </a:fld>
            <a:endParaRPr lang="en-US" dirty="0">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61587E5C-00C8-4426-A756-B86C98106FB1}"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3283142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5EF9576-55F6-4C82-8C69-A05B1AF1061D}" type="datetime1">
              <a:rPr lang="en-US">
                <a:solidFill>
                  <a:srgbClr val="775F55"/>
                </a:solidFill>
              </a:rPr>
              <a:pPr>
                <a:defRPr/>
              </a:pPr>
              <a:t>8/17/2015</a:t>
            </a:fld>
            <a:endParaRPr lang="en-US" dirty="0">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38CE7CF7-A730-4787-8F6A-CE3FEF541ECB}"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3470069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6191586-3ADA-48D1-9EC2-F75BDE4D0DD6}" type="datetime1">
              <a:rPr lang="en-US">
                <a:solidFill>
                  <a:srgbClr val="775F55"/>
                </a:solidFill>
              </a:rPr>
              <a:pPr>
                <a:defRPr/>
              </a:pPr>
              <a:t>8/17/2015</a:t>
            </a:fld>
            <a:endParaRPr lang="en-US" dirty="0">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B94C6D01-57AA-4C22-9808-8E8808C7631C}" type="slidenum">
              <a:rPr lang="en-US"/>
              <a:pPr>
                <a:defRPr/>
              </a:pPr>
              <a:t>‹#›</a:t>
            </a:fld>
            <a:endParaRPr lang="en-US" dirty="0"/>
          </a:p>
        </p:txBody>
      </p:sp>
    </p:spTree>
    <p:extLst>
      <p:ext uri="{BB962C8B-B14F-4D97-AF65-F5344CB8AC3E}">
        <p14:creationId xmlns:p14="http://schemas.microsoft.com/office/powerpoint/2010/main" val="4192532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9B62967-D001-48F1-881C-BDF50D6B6182}" type="datetime1">
              <a:rPr lang="en-US">
                <a:solidFill>
                  <a:srgbClr val="775F55"/>
                </a:solidFill>
              </a:rPr>
              <a:pPr>
                <a:defRPr/>
              </a:pPr>
              <a:t>8/17/2015</a:t>
            </a:fld>
            <a:endParaRPr lang="en-US" dirty="0">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9843C3B-D1A6-4A73-BAB3-0A1CCDE9F099}" type="slidenum">
              <a:rPr lang="en-US">
                <a:solidFill>
                  <a:srgbClr val="775F55"/>
                </a:solidFill>
              </a:rPr>
              <a:pPr>
                <a:defRPr/>
              </a:pPr>
              <a:t>‹#›</a:t>
            </a:fld>
            <a:endParaRPr lang="en-US" dirty="0">
              <a:solidFill>
                <a:srgbClr val="775F55"/>
              </a:solidFill>
            </a:endParaRPr>
          </a:p>
        </p:txBody>
      </p:sp>
    </p:spTree>
    <p:extLst>
      <p:ext uri="{BB962C8B-B14F-4D97-AF65-F5344CB8AC3E}">
        <p14:creationId xmlns:p14="http://schemas.microsoft.com/office/powerpoint/2010/main" val="135088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6191586-3ADA-48D1-9EC2-F75BDE4D0DD6}" type="datetime1">
              <a:rPr lang="en-US"/>
              <a:pPr>
                <a:defRPr/>
              </a:pPr>
              <a:t>8/17/2015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B94C6D01-57AA-4C22-9808-8E8808C7631C}" type="slidenum">
              <a:rPr lang="en-US"/>
              <a:pPr>
                <a:defRPr/>
              </a:pPr>
              <a:t>‹#›</a:t>
            </a:fld>
            <a:endParaRPr lang="en-US" dirty="0"/>
          </a:p>
        </p:txBody>
      </p:sp>
    </p:spTree>
    <p:extLst>
      <p:ext uri="{BB962C8B-B14F-4D97-AF65-F5344CB8AC3E}">
        <p14:creationId xmlns:p14="http://schemas.microsoft.com/office/powerpoint/2010/main" val="854388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3FFD66D-523D-4391-98B0-43ACC74356E1}" type="datetime1">
              <a:rPr lang="en-US">
                <a:solidFill>
                  <a:srgbClr val="775F55"/>
                </a:solidFill>
              </a:rPr>
              <a:pPr>
                <a:defRPr/>
              </a:pPr>
              <a:t>8/17/2015</a:t>
            </a:fld>
            <a:endParaRPr lang="en-US" dirty="0">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5BBF474E-FCF8-4320-A1C0-F04D3AD773DE}" type="slidenum">
              <a:rPr lang="en-US"/>
              <a:pPr>
                <a:defRPr/>
              </a:pPr>
              <a:t>‹#›</a:t>
            </a:fld>
            <a:endParaRPr lang="en-US" dirty="0"/>
          </a:p>
        </p:txBody>
      </p:sp>
    </p:spTree>
    <p:extLst>
      <p:ext uri="{BB962C8B-B14F-4D97-AF65-F5344CB8AC3E}">
        <p14:creationId xmlns:p14="http://schemas.microsoft.com/office/powerpoint/2010/main" val="3498854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1A283A4F-5830-4E0F-903E-7BF6D9A30BED}" type="datetime1">
              <a:rPr lang="en-US">
                <a:solidFill>
                  <a:srgbClr val="775F55"/>
                </a:solidFill>
              </a:rPr>
              <a:pPr>
                <a:defRPr/>
              </a:pPr>
              <a:t>8/17/2015</a:t>
            </a:fld>
            <a:endParaRPr lang="en-US" dirty="0">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33FF93A-4088-46CF-B1C8-33278D5A9280}"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solidFill>
                <a:srgbClr val="775F55"/>
              </a:solidFill>
            </a:endParaRPr>
          </a:p>
        </p:txBody>
      </p:sp>
    </p:spTree>
    <p:extLst>
      <p:ext uri="{BB962C8B-B14F-4D97-AF65-F5344CB8AC3E}">
        <p14:creationId xmlns:p14="http://schemas.microsoft.com/office/powerpoint/2010/main" val="118355183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C5B1AD-20C6-4F5D-B993-4F8964EBFED2}" type="datetime1">
              <a:rPr lang="en-US">
                <a:solidFill>
                  <a:srgbClr val="775F55"/>
                </a:solidFill>
              </a:rPr>
              <a:pPr>
                <a:defRPr/>
              </a:pPr>
              <a:t>8/17/2015</a:t>
            </a:fld>
            <a:endParaRPr lang="en-US" dirty="0">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A2B04468-81EE-438E-B46E-DAC1D7BDD0DC}" type="slidenum">
              <a:rPr lang="en-US"/>
              <a:pPr>
                <a:defRPr/>
              </a:pPr>
              <a:t>‹#›</a:t>
            </a:fld>
            <a:endParaRPr lang="en-US" dirty="0"/>
          </a:p>
        </p:txBody>
      </p:sp>
    </p:spTree>
    <p:extLst>
      <p:ext uri="{BB962C8B-B14F-4D97-AF65-F5344CB8AC3E}">
        <p14:creationId xmlns:p14="http://schemas.microsoft.com/office/powerpoint/2010/main" val="2346953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38CB26E-9120-4CF0-AF0B-69DFE0CC7CCB}" type="datetime1">
              <a:rPr lang="en-US">
                <a:solidFill>
                  <a:srgbClr val="775F55"/>
                </a:solidFill>
              </a:rPr>
              <a:pPr>
                <a:defRPr/>
              </a:pPr>
              <a:t>8/17/2015</a:t>
            </a:fld>
            <a:endParaRPr lang="en-US" dirty="0">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89936A6-A03B-4AA8-BEEA-306E9B7C2736}" type="slidenum">
              <a:rPr lang="en-US"/>
              <a:pPr>
                <a:defRPr/>
              </a:pPr>
              <a:t>‹#›</a:t>
            </a:fld>
            <a:endParaRPr lang="en-US" dirty="0"/>
          </a:p>
        </p:txBody>
      </p:sp>
    </p:spTree>
    <p:extLst>
      <p:ext uri="{BB962C8B-B14F-4D97-AF65-F5344CB8AC3E}">
        <p14:creationId xmlns:p14="http://schemas.microsoft.com/office/powerpoint/2010/main" val="96458305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806E249F-F581-4692-9944-424C97E702A5}" type="datetime1">
              <a:rPr lang="en-US">
                <a:solidFill>
                  <a:srgbClr val="775F55"/>
                </a:solidFill>
              </a:rPr>
              <a:pPr>
                <a:defRPr/>
              </a:pPr>
              <a:t>8/17/2015</a:t>
            </a:fld>
            <a:endParaRPr lang="en-US" dirty="0">
              <a:solidFill>
                <a:srgbClr val="775F55"/>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775F55"/>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3EDCD73-9606-4B73-8507-AC78950E315B}" type="slidenum">
              <a:rPr lang="en-US"/>
              <a:pPr>
                <a:defRPr/>
              </a:pPr>
              <a:t>‹#›</a:t>
            </a:fld>
            <a:endParaRPr lang="en-US" dirty="0"/>
          </a:p>
        </p:txBody>
      </p:sp>
    </p:spTree>
    <p:extLst>
      <p:ext uri="{BB962C8B-B14F-4D97-AF65-F5344CB8AC3E}">
        <p14:creationId xmlns:p14="http://schemas.microsoft.com/office/powerpoint/2010/main" val="610257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F6F36C86-EF68-42CD-94EC-F6D8353A098B}" type="datetime1">
              <a:rPr lang="en-US">
                <a:solidFill>
                  <a:srgbClr val="775F55"/>
                </a:solidFill>
              </a:rPr>
              <a:pPr>
                <a:defRPr/>
              </a:pPr>
              <a:t>8/17/2015</a:t>
            </a:fld>
            <a:endParaRPr lang="en-US" dirty="0">
              <a:solidFill>
                <a:srgbClr val="775F55"/>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775F55"/>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6AA0CDC-A0B5-4F59-A6E7-70AFB2DB1314}" type="slidenum">
              <a:rPr lang="en-US"/>
              <a:pPr>
                <a:defRPr/>
              </a:pPr>
              <a:t>‹#›</a:t>
            </a:fld>
            <a:endParaRPr lang="en-US" dirty="0"/>
          </a:p>
        </p:txBody>
      </p:sp>
    </p:spTree>
    <p:extLst>
      <p:ext uri="{BB962C8B-B14F-4D97-AF65-F5344CB8AC3E}">
        <p14:creationId xmlns:p14="http://schemas.microsoft.com/office/powerpoint/2010/main" val="273790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9B62967-D001-48F1-881C-BDF50D6B6182}" type="datetime1">
              <a:rPr lang="en-US"/>
              <a:pPr>
                <a:defRPr/>
              </a:pPr>
              <a:t>8/17/2015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9843C3B-D1A6-4A73-BAB3-0A1CCDE9F099}" type="slidenum">
              <a:rPr lang="en-US"/>
              <a:pPr>
                <a:defRPr/>
              </a:pPr>
              <a:t>‹#›</a:t>
            </a:fld>
            <a:endParaRPr lang="en-US" dirty="0"/>
          </a:p>
        </p:txBody>
      </p:sp>
    </p:spTree>
    <p:extLst>
      <p:ext uri="{BB962C8B-B14F-4D97-AF65-F5344CB8AC3E}">
        <p14:creationId xmlns:p14="http://schemas.microsoft.com/office/powerpoint/2010/main" val="278901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3FFD66D-523D-4391-98B0-43ACC74356E1}" type="datetime1">
              <a:rPr lang="en-US"/>
              <a:pPr>
                <a:defRPr/>
              </a:pPr>
              <a:t>8/17/2015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5BBF474E-FCF8-4320-A1C0-F04D3AD773DE}" type="slidenum">
              <a:rPr lang="en-US"/>
              <a:pPr>
                <a:defRPr/>
              </a:pPr>
              <a:t>‹#›</a:t>
            </a:fld>
            <a:endParaRPr lang="en-US" dirty="0"/>
          </a:p>
        </p:txBody>
      </p:sp>
    </p:spTree>
    <p:extLst>
      <p:ext uri="{BB962C8B-B14F-4D97-AF65-F5344CB8AC3E}">
        <p14:creationId xmlns:p14="http://schemas.microsoft.com/office/powerpoint/2010/main" val="266023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1A283A4F-5830-4E0F-903E-7BF6D9A30BED}" type="datetime1">
              <a:rPr lang="en-US"/>
              <a:pPr>
                <a:defRPr/>
              </a:pPr>
              <a:t>8/17/2015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33FF93A-4088-46CF-B1C8-33278D5A9280}"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dirty="0"/>
          </a:p>
        </p:txBody>
      </p:sp>
    </p:spTree>
    <p:extLst>
      <p:ext uri="{BB962C8B-B14F-4D97-AF65-F5344CB8AC3E}">
        <p14:creationId xmlns:p14="http://schemas.microsoft.com/office/powerpoint/2010/main" val="14111486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E7D72FC-1558-4AC2-8276-321B263EC771}" type="datetime1">
              <a:rPr lang="en-US"/>
              <a:pPr>
                <a:defRPr/>
              </a:pPr>
              <a:t>8/17/2015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9EF2DF8-B4CF-4967-BE97-D2A4BF45C9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35" r:id="rId1"/>
    <p:sldLayoutId id="2147484831" r:id="rId2"/>
    <p:sldLayoutId id="2147484836" r:id="rId3"/>
    <p:sldLayoutId id="2147484837" r:id="rId4"/>
    <p:sldLayoutId id="2147484838" r:id="rId5"/>
    <p:sldLayoutId id="2147484832" r:id="rId6"/>
    <p:sldLayoutId id="2147484839" r:id="rId7"/>
    <p:sldLayoutId id="2147484833" r:id="rId8"/>
    <p:sldLayoutId id="2147484840" r:id="rId9"/>
    <p:sldLayoutId id="2147484834" r:id="rId10"/>
    <p:sldLayoutId id="2147484841" r:id="rId11"/>
    <p:sldLayoutId id="2147484842" r:id="rId12"/>
    <p:sldLayoutId id="2147484843" r:id="rId13"/>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E7D72FC-1558-4AC2-8276-321B263EC771}" type="datetime1">
              <a:rPr lang="en-US">
                <a:solidFill>
                  <a:srgbClr val="775F55"/>
                </a:solidFill>
              </a:rPr>
              <a:pPr>
                <a:defRPr/>
              </a:pPr>
              <a:t>8/17/2015</a:t>
            </a:fld>
            <a:endParaRPr lang="en-US" dirty="0">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9EF2DF8-B4CF-4967-BE97-D2A4BF45C934}" type="slidenum">
              <a:rPr lang="en-US"/>
              <a:pPr>
                <a:defRPr/>
              </a:pPr>
              <a:t>‹#›</a:t>
            </a:fld>
            <a:endParaRPr lang="en-US" dirty="0"/>
          </a:p>
        </p:txBody>
      </p:sp>
    </p:spTree>
    <p:extLst>
      <p:ext uri="{BB962C8B-B14F-4D97-AF65-F5344CB8AC3E}">
        <p14:creationId xmlns:p14="http://schemas.microsoft.com/office/powerpoint/2010/main" val="1020998836"/>
      </p:ext>
    </p:extLst>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 id="2147484857" r:id="rId13"/>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E7D72FC-1558-4AC2-8276-321B263EC771}" type="datetime1">
              <a:rPr lang="en-US">
                <a:solidFill>
                  <a:srgbClr val="775F55"/>
                </a:solidFill>
              </a:rPr>
              <a:pPr>
                <a:defRPr/>
              </a:pPr>
              <a:t>8/17/2015</a:t>
            </a:fld>
            <a:endParaRPr lang="en-US" dirty="0">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9EF2DF8-B4CF-4967-BE97-D2A4BF45C934}" type="slidenum">
              <a:rPr lang="en-US"/>
              <a:pPr>
                <a:defRPr/>
              </a:pPr>
              <a:t>‹#›</a:t>
            </a:fld>
            <a:endParaRPr lang="en-US" dirty="0"/>
          </a:p>
        </p:txBody>
      </p:sp>
    </p:spTree>
    <p:extLst>
      <p:ext uri="{BB962C8B-B14F-4D97-AF65-F5344CB8AC3E}">
        <p14:creationId xmlns:p14="http://schemas.microsoft.com/office/powerpoint/2010/main" val="3156958950"/>
      </p:ext>
    </p:extLst>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 id="2147484870" r:id="rId12"/>
    <p:sldLayoutId id="2147484871" r:id="rId13"/>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E7D72FC-1558-4AC2-8276-321B263EC771}" type="datetime1">
              <a:rPr lang="en-US">
                <a:solidFill>
                  <a:srgbClr val="775F55"/>
                </a:solidFill>
              </a:rPr>
              <a:pPr>
                <a:defRPr/>
              </a:pPr>
              <a:t>8/17/2015</a:t>
            </a:fld>
            <a:endParaRPr lang="en-US" dirty="0">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9EF2DF8-B4CF-4967-BE97-D2A4BF45C934}" type="slidenum">
              <a:rPr lang="en-US"/>
              <a:pPr>
                <a:defRPr/>
              </a:pPr>
              <a:t>‹#›</a:t>
            </a:fld>
            <a:endParaRPr lang="en-US" dirty="0"/>
          </a:p>
        </p:txBody>
      </p:sp>
    </p:spTree>
    <p:extLst>
      <p:ext uri="{BB962C8B-B14F-4D97-AF65-F5344CB8AC3E}">
        <p14:creationId xmlns:p14="http://schemas.microsoft.com/office/powerpoint/2010/main" val="1482006537"/>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 id="2147484898" r:id="rId12"/>
    <p:sldLayoutId id="2147484899" r:id="rId13"/>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E7D72FC-1558-4AC2-8276-321B263EC771}" type="datetime1">
              <a:rPr lang="en-US">
                <a:solidFill>
                  <a:srgbClr val="775F55"/>
                </a:solidFill>
              </a:rPr>
              <a:pPr>
                <a:defRPr/>
              </a:pPr>
              <a:t>8/17/2015</a:t>
            </a:fld>
            <a:endParaRPr lang="en-US" dirty="0">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9EF2DF8-B4CF-4967-BE97-D2A4BF45C934}" type="slidenum">
              <a:rPr lang="en-US"/>
              <a:pPr>
                <a:defRPr/>
              </a:pPr>
              <a:t>‹#›</a:t>
            </a:fld>
            <a:endParaRPr lang="en-US" dirty="0"/>
          </a:p>
        </p:txBody>
      </p:sp>
    </p:spTree>
    <p:extLst>
      <p:ext uri="{BB962C8B-B14F-4D97-AF65-F5344CB8AC3E}">
        <p14:creationId xmlns:p14="http://schemas.microsoft.com/office/powerpoint/2010/main" val="3514805608"/>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 id="2147484912" r:id="rId12"/>
    <p:sldLayoutId id="2147484913" r:id="rId13"/>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4.xml"/><Relationship Id="rId1" Type="http://schemas.openxmlformats.org/officeDocument/2006/relationships/themeOverride" Target="../theme/themeOverride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physics.gac.edu/~huber/misc/wricheck.htm" TargetMode="External"/><Relationship Id="rId2" Type="http://schemas.openxmlformats.org/officeDocument/2006/relationships/hyperlink" Target="http://www.ccbb.pitt.edu/Faculty/zuckerman/ScienceWritingChecklist.pdf" TargetMode="External"/><Relationship Id="rId1" Type="http://schemas.openxmlformats.org/officeDocument/2006/relationships/slideLayout" Target="../slideLayouts/slideLayout2.xml"/><Relationship Id="rId4" Type="http://schemas.openxmlformats.org/officeDocument/2006/relationships/hyperlink" Target="http://donstuff.wordpress.com/2008/10/09/rules-for-writing-wicked-good-papers/" TargetMode="External"/></Relationships>
</file>

<file path=ppt/slides/_rels/slide1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chicagomanualofstyle.org/tools_citationguide.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omments" Target="../comments/commen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comments" Target="../comments/commen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362200" y="3962400"/>
            <a:ext cx="6477000" cy="1828800"/>
          </a:xfrm>
        </p:spPr>
        <p:txBody>
          <a:bodyPr>
            <a:normAutofit fontScale="90000"/>
          </a:bodyPr>
          <a:lstStyle/>
          <a:p>
            <a:pPr>
              <a:defRPr/>
            </a:pPr>
            <a:r>
              <a:rPr lang="en-US" b="1" dirty="0" smtClean="0"/>
              <a:t>Developing and Writing</a:t>
            </a:r>
            <a:br>
              <a:rPr lang="en-US" b="1" dirty="0" smtClean="0"/>
            </a:br>
            <a:r>
              <a:rPr lang="en-US" b="1" dirty="0" smtClean="0"/>
              <a:t>Effective Documents</a:t>
            </a:r>
            <a:endParaRPr lang="en-US" dirty="0" smtClean="0"/>
          </a:p>
        </p:txBody>
      </p:sp>
      <p:sp>
        <p:nvSpPr>
          <p:cNvPr id="3" name="Subtitle 2"/>
          <p:cNvSpPr>
            <a:spLocks noGrp="1"/>
          </p:cNvSpPr>
          <p:nvPr>
            <p:ph type="subTitle" idx="1"/>
          </p:nvPr>
        </p:nvSpPr>
        <p:spPr>
          <a:xfrm>
            <a:off x="2362200" y="6049963"/>
            <a:ext cx="6705600" cy="685800"/>
          </a:xfrm>
        </p:spPr>
        <p:txBody>
          <a:bodyPr rtlCol="0">
            <a:normAutofit fontScale="32500" lnSpcReduction="20000"/>
          </a:bodyPr>
          <a:lstStyle/>
          <a:p>
            <a:pPr eaLnBrk="1" fontAlgn="auto" hangingPunct="1">
              <a:spcAft>
                <a:spcPts val="0"/>
              </a:spcAft>
              <a:buFont typeface="Arial" pitchFamily="34" charset="0"/>
              <a:buNone/>
              <a:defRPr/>
            </a:pPr>
            <a:r>
              <a:rPr lang="en-US" dirty="0" smtClean="0"/>
              <a:t>Prepared for the </a:t>
            </a:r>
            <a:br>
              <a:rPr lang="en-US" dirty="0" smtClean="0"/>
            </a:br>
            <a:r>
              <a:rPr lang="en-US" dirty="0" smtClean="0"/>
              <a:t>Bureau of Land Management</a:t>
            </a:r>
            <a:br>
              <a:rPr lang="en-US" dirty="0" smtClean="0"/>
            </a:br>
            <a:endParaRPr lang="en-US" dirty="0" smtClean="0"/>
          </a:p>
          <a:p>
            <a:pPr eaLnBrk="1" fontAlgn="auto" hangingPunct="1">
              <a:spcAft>
                <a:spcPts val="0"/>
              </a:spcAft>
              <a:buFont typeface="Arial" pitchFamily="34" charset="0"/>
              <a:buNone/>
              <a:defRPr/>
            </a:pPr>
            <a:r>
              <a:rPr lang="en-US" dirty="0" smtClean="0"/>
              <a:t>Prepared by</a:t>
            </a:r>
            <a:br>
              <a:rPr lang="en-US" dirty="0" smtClean="0"/>
            </a:br>
            <a:r>
              <a:rPr lang="en-US" dirty="0" smtClean="0"/>
              <a:t>ICF International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dirty="0" smtClean="0"/>
              <a:t>3-Day Class Outline</a:t>
            </a:r>
          </a:p>
        </p:txBody>
      </p:sp>
      <p:sp>
        <p:nvSpPr>
          <p:cNvPr id="18435" name="Content Placeholder 2"/>
          <p:cNvSpPr>
            <a:spLocks noGrp="1"/>
          </p:cNvSpPr>
          <p:nvPr>
            <p:ph sz="quarter" idx="1"/>
          </p:nvPr>
        </p:nvSpPr>
        <p:spPr>
          <a:xfrm>
            <a:off x="612775" y="1600200"/>
            <a:ext cx="8153400" cy="4495800"/>
          </a:xfrm>
        </p:spPr>
        <p:txBody>
          <a:bodyPr/>
          <a:lstStyle/>
          <a:p>
            <a:pPr eaLnBrk="1" hangingPunct="1"/>
            <a:r>
              <a:rPr lang="en-US" dirty="0" smtClean="0"/>
              <a:t>Day 1―Prewriting (targeting your audience, outlining documents, citing sources)</a:t>
            </a:r>
          </a:p>
          <a:p>
            <a:pPr eaLnBrk="1" hangingPunct="1"/>
            <a:r>
              <a:rPr lang="en-US" dirty="0" smtClean="0"/>
              <a:t>Day 2―Writing (reviewing key grammar and style concepts important to clear writing)</a:t>
            </a:r>
          </a:p>
          <a:p>
            <a:pPr eaLnBrk="1" hangingPunct="1"/>
            <a:r>
              <a:rPr lang="en-US" dirty="0" smtClean="0"/>
              <a:t>Day 3―Managing Documents (managing multi-author documents, developing a consistent approach, analyzing impacts)</a:t>
            </a:r>
          </a:p>
        </p:txBody>
      </p:sp>
      <p:sp>
        <p:nvSpPr>
          <p:cNvPr id="4" name="Slide Number Placeholder 3"/>
          <p:cNvSpPr>
            <a:spLocks noGrp="1"/>
          </p:cNvSpPr>
          <p:nvPr>
            <p:ph type="sldNum" sz="quarter" idx="12"/>
          </p:nvPr>
        </p:nvSpPr>
        <p:spPr/>
        <p:txBody>
          <a:bodyPr>
            <a:normAutofit fontScale="85000" lnSpcReduction="20000"/>
          </a:bodyPr>
          <a:lstStyle/>
          <a:p>
            <a:pPr>
              <a:defRPr/>
            </a:pPr>
            <a:fld id="{B16FF5CB-5EBD-4AB6-A07D-D1E28571D050}"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lvl="0">
              <a:buClr>
                <a:srgbClr val="DD8047"/>
              </a:buClr>
            </a:pPr>
            <a:r>
              <a:rPr lang="en-US" dirty="0">
                <a:solidFill>
                  <a:prstClr val="black"/>
                </a:solidFill>
              </a:rPr>
              <a:t>Use terms </a:t>
            </a:r>
            <a:r>
              <a:rPr lang="en-US" dirty="0" smtClean="0">
                <a:solidFill>
                  <a:prstClr val="black"/>
                </a:solidFill>
              </a:rPr>
              <a:t>consistently (continued)</a:t>
            </a:r>
            <a:endParaRPr lang="en-US" dirty="0">
              <a:solidFill>
                <a:prstClr val="black"/>
              </a:solidFill>
            </a:endParaRPr>
          </a:p>
          <a:p>
            <a:pPr marL="0" lvl="0" indent="0">
              <a:lnSpc>
                <a:spcPct val="110000"/>
              </a:lnSpc>
              <a:spcBef>
                <a:spcPts val="800"/>
              </a:spcBef>
              <a:spcAft>
                <a:spcPts val="0"/>
              </a:spcAft>
              <a:buClr>
                <a:srgbClr val="DD8047"/>
              </a:buClr>
              <a:buNone/>
            </a:pPr>
            <a:r>
              <a:rPr lang="en-US" sz="1800" b="1" dirty="0" smtClean="0">
                <a:solidFill>
                  <a:srgbClr val="000000"/>
                </a:solidFill>
                <a:latin typeface="Cambria"/>
                <a:ea typeface="Times New Roman"/>
                <a:cs typeface="Times New Roman"/>
              </a:rPr>
              <a:t>Example</a:t>
            </a:r>
            <a:endParaRPr lang="en-US" sz="1800" b="1" dirty="0">
              <a:solidFill>
                <a:srgbClr val="000000"/>
              </a:solidFill>
              <a:latin typeface="Cambria"/>
              <a:ea typeface="Times New Roman"/>
              <a:cs typeface="Times New Roman"/>
            </a:endParaRPr>
          </a:p>
          <a:p>
            <a:pPr marL="0" lvl="0" indent="0">
              <a:lnSpc>
                <a:spcPct val="110000"/>
              </a:lnSpc>
              <a:spcBef>
                <a:spcPts val="800"/>
              </a:spcBef>
              <a:spcAft>
                <a:spcPts val="0"/>
              </a:spcAft>
              <a:buClr>
                <a:srgbClr val="DD8047"/>
              </a:buClr>
              <a:buNone/>
            </a:pPr>
            <a:r>
              <a:rPr lang="en-US" sz="1800" i="1" dirty="0">
                <a:solidFill>
                  <a:srgbClr val="000000"/>
                </a:solidFill>
                <a:latin typeface="Cambria"/>
                <a:ea typeface="Times New Roman"/>
                <a:cs typeface="Times New Roman"/>
              </a:rPr>
              <a:t>The well site would </a:t>
            </a:r>
            <a:r>
              <a:rPr lang="en-US" sz="1800" i="1" dirty="0" smtClean="0">
                <a:solidFill>
                  <a:srgbClr val="000000"/>
                </a:solidFill>
                <a:latin typeface="Cambria"/>
                <a:ea typeface="Times New Roman"/>
                <a:cs typeface="Times New Roman"/>
              </a:rPr>
              <a:t>be </a:t>
            </a:r>
            <a:r>
              <a:rPr lang="en-US" sz="1800" i="1" dirty="0">
                <a:solidFill>
                  <a:srgbClr val="000000"/>
                </a:solidFill>
                <a:latin typeface="Cambria"/>
                <a:ea typeface="Times New Roman"/>
                <a:cs typeface="Times New Roman"/>
              </a:rPr>
              <a:t>leveled and surfaced with mineral material. </a:t>
            </a:r>
            <a:r>
              <a:rPr lang="en-US" sz="1800" i="1" dirty="0" smtClean="0">
                <a:solidFill>
                  <a:srgbClr val="000000"/>
                </a:solidFill>
                <a:latin typeface="Cambria"/>
                <a:ea typeface="Times New Roman"/>
                <a:cs typeface="Times New Roman"/>
              </a:rPr>
              <a:t>All </a:t>
            </a:r>
            <a:r>
              <a:rPr lang="en-US" sz="1800" i="1" dirty="0">
                <a:solidFill>
                  <a:srgbClr val="000000"/>
                </a:solidFill>
                <a:latin typeface="Cambria"/>
                <a:ea typeface="Times New Roman"/>
                <a:cs typeface="Times New Roman"/>
              </a:rPr>
              <a:t>areas not needed for production would be reclaimed by removing the caliche, recontouring the area, spreading the stockpiled topsoil over the area, and seeding the area. </a:t>
            </a:r>
            <a:endParaRPr lang="en-US" sz="1800" i="1" dirty="0" smtClean="0">
              <a:solidFill>
                <a:srgbClr val="000000"/>
              </a:solidFill>
              <a:latin typeface="Cambria"/>
              <a:ea typeface="Times New Roman"/>
              <a:cs typeface="Times New Roman"/>
            </a:endParaRPr>
          </a:p>
          <a:p>
            <a:pPr marL="0" lvl="0" indent="0">
              <a:lnSpc>
                <a:spcPct val="110000"/>
              </a:lnSpc>
              <a:spcBef>
                <a:spcPts val="800"/>
              </a:spcBef>
              <a:spcAft>
                <a:spcPts val="0"/>
              </a:spcAft>
              <a:buClr>
                <a:srgbClr val="DD8047"/>
              </a:buClr>
              <a:buNone/>
            </a:pPr>
            <a:endParaRPr lang="en-US" sz="1800" i="1" dirty="0">
              <a:solidFill>
                <a:srgbClr val="000000"/>
              </a:solidFill>
              <a:latin typeface="Cambria"/>
              <a:ea typeface="Times New Roman"/>
              <a:cs typeface="Times New Roman"/>
            </a:endParaRPr>
          </a:p>
          <a:p>
            <a:pPr marL="0" lvl="0" indent="0">
              <a:lnSpc>
                <a:spcPct val="110000"/>
              </a:lnSpc>
              <a:spcBef>
                <a:spcPts val="800"/>
              </a:spcBef>
              <a:spcAft>
                <a:spcPts val="0"/>
              </a:spcAft>
              <a:buClr>
                <a:srgbClr val="DD8047"/>
              </a:buClr>
              <a:buNone/>
            </a:pPr>
            <a:r>
              <a:rPr lang="en-US" sz="1800" b="1" dirty="0">
                <a:solidFill>
                  <a:srgbClr val="000000"/>
                </a:solidFill>
                <a:latin typeface="Cambria"/>
                <a:cs typeface="Times New Roman"/>
              </a:rPr>
              <a:t>Revision</a:t>
            </a:r>
          </a:p>
          <a:p>
            <a:pPr marL="0" lvl="0" indent="0">
              <a:lnSpc>
                <a:spcPct val="110000"/>
              </a:lnSpc>
              <a:spcBef>
                <a:spcPts val="800"/>
              </a:spcBef>
              <a:spcAft>
                <a:spcPts val="0"/>
              </a:spcAft>
              <a:buClr>
                <a:srgbClr val="DD8047"/>
              </a:buClr>
              <a:buNone/>
            </a:pPr>
            <a:r>
              <a:rPr lang="en-US" sz="1800" i="1" dirty="0">
                <a:solidFill>
                  <a:srgbClr val="000000"/>
                </a:solidFill>
                <a:latin typeface="Cambria"/>
                <a:ea typeface="Times New Roman"/>
                <a:cs typeface="Times New Roman"/>
              </a:rPr>
              <a:t>The well site would be leveled and surfaced with mineral </a:t>
            </a:r>
            <a:r>
              <a:rPr lang="en-US" sz="1800" i="1" dirty="0" smtClean="0">
                <a:solidFill>
                  <a:srgbClr val="000000"/>
                </a:solidFill>
                <a:latin typeface="Cambria"/>
                <a:ea typeface="Times New Roman"/>
                <a:cs typeface="Times New Roman"/>
              </a:rPr>
              <a:t>material. All </a:t>
            </a:r>
            <a:r>
              <a:rPr lang="en-US" sz="1800" i="1" dirty="0">
                <a:solidFill>
                  <a:srgbClr val="000000"/>
                </a:solidFill>
                <a:latin typeface="Cambria"/>
                <a:ea typeface="Times New Roman"/>
                <a:cs typeface="Times New Roman"/>
              </a:rPr>
              <a:t>areas not needed for production would be reclaimed by removing the mineral material</a:t>
            </a:r>
            <a:r>
              <a:rPr lang="en-US" sz="1800" i="1" dirty="0" smtClean="0">
                <a:solidFill>
                  <a:srgbClr val="000000"/>
                </a:solidFill>
                <a:latin typeface="Cambria"/>
                <a:ea typeface="Times New Roman"/>
                <a:cs typeface="Times New Roman"/>
              </a:rPr>
              <a:t>, </a:t>
            </a:r>
            <a:r>
              <a:rPr lang="en-US" sz="1800" i="1" dirty="0">
                <a:solidFill>
                  <a:srgbClr val="000000"/>
                </a:solidFill>
                <a:latin typeface="Cambria"/>
                <a:ea typeface="Times New Roman"/>
                <a:cs typeface="Times New Roman"/>
              </a:rPr>
              <a:t>recontouring the area, spreading the stockpiled topsoil over the area, and seeding the area. </a:t>
            </a:r>
          </a:p>
          <a:p>
            <a:pPr marL="0" indent="0">
              <a:lnSpc>
                <a:spcPct val="110000"/>
              </a:lnSpc>
              <a:spcBef>
                <a:spcPts val="800"/>
              </a:spcBef>
              <a:spcAft>
                <a:spcPts val="0"/>
              </a:spcAft>
              <a:buClr>
                <a:srgbClr val="DD8047"/>
              </a:buClr>
              <a:buNone/>
            </a:pPr>
            <a:r>
              <a:rPr lang="en-US" sz="1800" i="1" dirty="0" smtClean="0">
                <a:solidFill>
                  <a:srgbClr val="000000"/>
                </a:solidFill>
                <a:latin typeface="Cambria"/>
                <a:ea typeface="Times New Roman"/>
                <a:cs typeface="Times New Roman"/>
              </a:rPr>
              <a:t> </a:t>
            </a:r>
          </a:p>
          <a:p>
            <a:pPr marL="0" lvl="0" indent="0">
              <a:lnSpc>
                <a:spcPct val="110000"/>
              </a:lnSpc>
              <a:spcBef>
                <a:spcPts val="800"/>
              </a:spcBef>
              <a:spcAft>
                <a:spcPts val="0"/>
              </a:spcAft>
              <a:buClr>
                <a:srgbClr val="DD8047"/>
              </a:buClr>
              <a:buNone/>
            </a:pPr>
            <a:endParaRPr lang="en-US" sz="1800" i="1" dirty="0">
              <a:solidFill>
                <a:srgbClr val="000000"/>
              </a:solidFill>
              <a:latin typeface="Cambria"/>
              <a:ea typeface="Times New Roman"/>
              <a:cs typeface="Times New Roman"/>
            </a:endParaRP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100</a:t>
            </a:fld>
            <a:endParaRPr lang="en-US" dirty="0"/>
          </a:p>
        </p:txBody>
      </p:sp>
    </p:spTree>
    <p:extLst>
      <p:ext uri="{BB962C8B-B14F-4D97-AF65-F5344CB8AC3E}">
        <p14:creationId xmlns:p14="http://schemas.microsoft.com/office/powerpoint/2010/main" val="22808748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8850" name="Title 1"/>
          <p:cNvSpPr>
            <a:spLocks noGrp="1"/>
          </p:cNvSpPr>
          <p:nvPr>
            <p:ph type="title"/>
          </p:nvPr>
        </p:nvSpPr>
        <p:spPr>
          <a:xfrm>
            <a:off x="612775" y="152400"/>
            <a:ext cx="8153400" cy="990600"/>
          </a:xfrm>
        </p:spPr>
        <p:txBody>
          <a:bodyPr/>
          <a:lstStyle/>
          <a:p>
            <a:r>
              <a:rPr lang="en-US" dirty="0" smtClean="0"/>
              <a:t>Exercise: </a:t>
            </a:r>
            <a:r>
              <a:rPr lang="en-US" sz="3600" dirty="0" smtClean="0"/>
              <a:t>Wordiness and Foggy Writing</a:t>
            </a:r>
          </a:p>
        </p:txBody>
      </p:sp>
      <p:sp>
        <p:nvSpPr>
          <p:cNvPr id="78851" name="Content Placeholder 2"/>
          <p:cNvSpPr>
            <a:spLocks noGrp="1"/>
          </p:cNvSpPr>
          <p:nvPr>
            <p:ph sz="quarter" idx="1"/>
          </p:nvPr>
        </p:nvSpPr>
        <p:spPr>
          <a:xfrm>
            <a:off x="612775" y="1600200"/>
            <a:ext cx="8153400" cy="4495800"/>
          </a:xfrm>
        </p:spPr>
        <p:txBody>
          <a:bodyPr/>
          <a:lstStyle/>
          <a:p>
            <a:pPr marL="0" lvl="0" indent="0">
              <a:lnSpc>
                <a:spcPct val="110000"/>
              </a:lnSpc>
              <a:spcBef>
                <a:spcPts val="800"/>
              </a:spcBef>
              <a:spcAft>
                <a:spcPts val="0"/>
              </a:spcAft>
              <a:buClr>
                <a:srgbClr val="DD8047"/>
              </a:buClr>
              <a:buNone/>
            </a:pPr>
            <a:r>
              <a:rPr lang="en-US" sz="1800" b="1" dirty="0" smtClean="0">
                <a:solidFill>
                  <a:srgbClr val="000000"/>
                </a:solidFill>
                <a:latin typeface="Cambria"/>
                <a:ea typeface="Times New Roman"/>
                <a:cs typeface="Times New Roman"/>
              </a:rPr>
              <a:t>Revise the sentence below for clarity and brevity.</a:t>
            </a:r>
            <a:endParaRPr lang="en-US" sz="1800" b="1" dirty="0">
              <a:solidFill>
                <a:srgbClr val="000000"/>
              </a:solidFill>
              <a:latin typeface="Cambria"/>
              <a:ea typeface="Times New Roman"/>
              <a:cs typeface="Times New Roman"/>
            </a:endParaRPr>
          </a:p>
          <a:p>
            <a:pPr marL="0" lvl="0" indent="0">
              <a:lnSpc>
                <a:spcPct val="110000"/>
              </a:lnSpc>
              <a:spcBef>
                <a:spcPts val="800"/>
              </a:spcBef>
              <a:spcAft>
                <a:spcPts val="0"/>
              </a:spcAft>
              <a:buClr>
                <a:srgbClr val="DD8047"/>
              </a:buClr>
              <a:buNone/>
            </a:pPr>
            <a:r>
              <a:rPr lang="en-US" sz="1800" i="1" dirty="0">
                <a:solidFill>
                  <a:srgbClr val="000000"/>
                </a:solidFill>
                <a:latin typeface="Cambria"/>
                <a:ea typeface="Times New Roman"/>
                <a:cs typeface="Times New Roman"/>
              </a:rPr>
              <a:t>Therefore, given that the daily management of water exports to limit entrainment under the existing conditions also would occur under the proposed project, it is concluded that there is no effect of the proposed project in changing this stressor for larval and juvenile fish.</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D4DF511-FAD0-4842-A2F2-E98CDAF8D3E4}" type="slidenum">
              <a:rPr lang="en-US" smtClean="0"/>
              <a:pPr>
                <a:defRPr/>
              </a:pPr>
              <a:t>101</a:t>
            </a:fld>
            <a:endParaRPr lang="en-US" dirty="0"/>
          </a:p>
        </p:txBody>
      </p:sp>
    </p:spTree>
    <p:extLst>
      <p:ext uri="{BB962C8B-B14F-4D97-AF65-F5344CB8AC3E}">
        <p14:creationId xmlns:p14="http://schemas.microsoft.com/office/powerpoint/2010/main" val="274196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75F55"/>
                </a:solidFill>
              </a:rPr>
              <a:t>Exercise: </a:t>
            </a:r>
            <a:r>
              <a:rPr lang="en-US" sz="3600" dirty="0">
                <a:solidFill>
                  <a:srgbClr val="775F55"/>
                </a:solidFill>
              </a:rPr>
              <a:t>Wordiness and Foggy Writing</a:t>
            </a:r>
            <a:endParaRPr lang="en-US" dirty="0"/>
          </a:p>
        </p:txBody>
      </p:sp>
      <p:sp>
        <p:nvSpPr>
          <p:cNvPr id="3" name="Content Placeholder 2"/>
          <p:cNvSpPr>
            <a:spLocks noGrp="1"/>
          </p:cNvSpPr>
          <p:nvPr>
            <p:ph sz="quarter" idx="1"/>
          </p:nvPr>
        </p:nvSpPr>
        <p:spPr/>
        <p:txBody>
          <a:bodyPr/>
          <a:lstStyle/>
          <a:p>
            <a:pPr marL="0" lvl="0" indent="0">
              <a:lnSpc>
                <a:spcPct val="110000"/>
              </a:lnSpc>
              <a:spcBef>
                <a:spcPts val="800"/>
              </a:spcBef>
              <a:spcAft>
                <a:spcPts val="0"/>
              </a:spcAft>
              <a:buClr>
                <a:srgbClr val="DD8047"/>
              </a:buClr>
              <a:buNone/>
            </a:pPr>
            <a:r>
              <a:rPr lang="en-US" sz="1800" b="1" dirty="0">
                <a:solidFill>
                  <a:srgbClr val="000000"/>
                </a:solidFill>
                <a:latin typeface="Cambria"/>
                <a:cs typeface="Times New Roman"/>
              </a:rPr>
              <a:t>Revision</a:t>
            </a:r>
          </a:p>
          <a:p>
            <a:pPr marL="0" lvl="0" indent="0">
              <a:lnSpc>
                <a:spcPct val="110000"/>
              </a:lnSpc>
              <a:spcBef>
                <a:spcPts val="800"/>
              </a:spcBef>
              <a:spcAft>
                <a:spcPts val="0"/>
              </a:spcAft>
              <a:buClr>
                <a:srgbClr val="DD8047"/>
              </a:buClr>
              <a:buNone/>
            </a:pPr>
            <a:r>
              <a:rPr lang="en-US" sz="1800" i="1" dirty="0">
                <a:solidFill>
                  <a:srgbClr val="000000"/>
                </a:solidFill>
                <a:latin typeface="Cambria"/>
                <a:cs typeface="Times New Roman"/>
              </a:rPr>
              <a:t>Because the proposed project would also manage water exports to limit entrainment, the proposed project would not affect this stressor.</a:t>
            </a:r>
            <a:endParaRPr lang="en-US" sz="1800" i="1" dirty="0">
              <a:solidFill>
                <a:prstClr val="black"/>
              </a:solidFill>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102</a:t>
            </a:fld>
            <a:endParaRPr lang="en-US" dirty="0"/>
          </a:p>
        </p:txBody>
      </p:sp>
    </p:spTree>
    <p:extLst>
      <p:ext uri="{BB962C8B-B14F-4D97-AF65-F5344CB8AC3E}">
        <p14:creationId xmlns:p14="http://schemas.microsoft.com/office/powerpoint/2010/main" val="27905773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103</a:t>
            </a:fld>
            <a:endParaRPr lang="en-US" dirty="0"/>
          </a:p>
        </p:txBody>
      </p:sp>
      <p:pic>
        <p:nvPicPr>
          <p:cNvPr id="5" name="Picture 3" descr="field2.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58349" y="2549236"/>
            <a:ext cx="3462251" cy="259772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44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612775" y="152400"/>
            <a:ext cx="8153400" cy="990600"/>
          </a:xfrm>
        </p:spPr>
        <p:txBody>
          <a:bodyPr/>
          <a:lstStyle/>
          <a:p>
            <a:r>
              <a:rPr lang="en-US" dirty="0" smtClean="0"/>
              <a:t>Grammar</a:t>
            </a:r>
          </a:p>
        </p:txBody>
      </p:sp>
      <p:sp>
        <p:nvSpPr>
          <p:cNvPr id="86019" name="Content Placeholder 2"/>
          <p:cNvSpPr>
            <a:spLocks noGrp="1"/>
          </p:cNvSpPr>
          <p:nvPr>
            <p:ph sz="quarter" idx="1"/>
          </p:nvPr>
        </p:nvSpPr>
        <p:spPr>
          <a:xfrm>
            <a:off x="612775" y="1600200"/>
            <a:ext cx="8153400" cy="4495800"/>
          </a:xfrm>
        </p:spPr>
        <p:txBody>
          <a:bodyPr/>
          <a:lstStyle/>
          <a:p>
            <a:r>
              <a:rPr lang="en-US" dirty="0" smtClean="0"/>
              <a:t>Grammar rules address the correct use of parts of speech and their organization into meaningful sentences</a:t>
            </a:r>
          </a:p>
          <a:p>
            <a:r>
              <a:rPr lang="en-US" dirty="0" smtClean="0"/>
              <a:t>Grammar rules can evolve over time</a:t>
            </a:r>
          </a:p>
          <a:p>
            <a:r>
              <a:rPr lang="en-US" dirty="0" smtClean="0"/>
              <a:t>Grammar rules are less flexible than style rules</a:t>
            </a:r>
          </a:p>
          <a:p>
            <a:pPr marL="0" indent="0">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E7947B9-E6B2-40FA-8091-C0C3CF7F25C1}" type="slidenum">
              <a:rPr lang="en-US" smtClean="0"/>
              <a:pPr>
                <a:defRPr/>
              </a:pPr>
              <a:t>104</a:t>
            </a:fld>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12775" y="152400"/>
            <a:ext cx="8153400" cy="990600"/>
          </a:xfrm>
        </p:spPr>
        <p:txBody>
          <a:bodyPr/>
          <a:lstStyle/>
          <a:p>
            <a:r>
              <a:rPr lang="en-US" dirty="0" smtClean="0"/>
              <a:t>Grammar</a:t>
            </a:r>
          </a:p>
        </p:txBody>
      </p:sp>
      <p:sp>
        <p:nvSpPr>
          <p:cNvPr id="88067" name="Content Placeholder 2"/>
          <p:cNvSpPr>
            <a:spLocks noGrp="1"/>
          </p:cNvSpPr>
          <p:nvPr>
            <p:ph sz="quarter" idx="1"/>
          </p:nvPr>
        </p:nvSpPr>
        <p:spPr>
          <a:xfrm>
            <a:off x="609600" y="1676400"/>
            <a:ext cx="8153400" cy="4572000"/>
          </a:xfrm>
        </p:spPr>
        <p:txBody>
          <a:bodyPr/>
          <a:lstStyle/>
          <a:p>
            <a:pPr>
              <a:buFont typeface="Wingdings" pitchFamily="2" charset="2"/>
              <a:buNone/>
            </a:pPr>
            <a:r>
              <a:rPr lang="en-US" sz="3200" b="1" i="1" dirty="0" smtClean="0"/>
              <a:t>Would, will, shall, should</a:t>
            </a:r>
            <a:r>
              <a:rPr lang="en-US" sz="3200" b="1" dirty="0" smtClean="0"/>
              <a:t>: verbs for environmental documents</a:t>
            </a:r>
          </a:p>
          <a:p>
            <a:r>
              <a:rPr lang="en-US" b="1" i="1" dirty="0" smtClean="0"/>
              <a:t>Would</a:t>
            </a:r>
            <a:r>
              <a:rPr lang="en-US" b="1" dirty="0" smtClean="0"/>
              <a:t> </a:t>
            </a:r>
            <a:r>
              <a:rPr lang="en-US" dirty="0" smtClean="0"/>
              <a:t>expresses conditionality or possibility; it is used with impacts because the impacts are conditional based on approval and construction of the project</a:t>
            </a:r>
          </a:p>
          <a:p>
            <a:pPr lvl="1"/>
            <a:r>
              <a:rPr lang="en-US" i="1" dirty="0" smtClean="0"/>
              <a:t>The proposed action would have an adverse effect on biological resources</a:t>
            </a:r>
            <a:r>
              <a:rPr lang="en-US" dirty="0" smtClean="0"/>
              <a:t>.</a:t>
            </a:r>
            <a:endParaRPr lang="en-US" b="1" dirty="0" smtClean="0"/>
          </a:p>
          <a:p>
            <a:pPr marL="0" indent="0">
              <a:buNone/>
            </a:pPr>
            <a:endParaRPr lang="en-US" b="1" i="1"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32901A5-2390-4C05-AE15-4A88AC987041}" type="slidenum">
              <a:rPr lang="en-US" smtClean="0"/>
              <a:pPr>
                <a:defRPr/>
              </a:pPr>
              <a:t>105</a:t>
            </a:fld>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sz="quarter" idx="1"/>
          </p:nvPr>
        </p:nvSpPr>
        <p:spPr/>
        <p:txBody>
          <a:bodyPr/>
          <a:lstStyle/>
          <a:p>
            <a:pPr lvl="0">
              <a:buClr>
                <a:srgbClr val="DD8047"/>
              </a:buClr>
            </a:pPr>
            <a:r>
              <a:rPr lang="en-US" b="1" i="1" dirty="0">
                <a:solidFill>
                  <a:prstClr val="black"/>
                </a:solidFill>
              </a:rPr>
              <a:t>Will </a:t>
            </a:r>
            <a:r>
              <a:rPr lang="en-US" dirty="0">
                <a:solidFill>
                  <a:prstClr val="black"/>
                </a:solidFill>
              </a:rPr>
              <a:t>expresses futurity; it is used </a:t>
            </a:r>
            <a:r>
              <a:rPr lang="en-US" dirty="0" smtClean="0">
                <a:solidFill>
                  <a:prstClr val="black"/>
                </a:solidFill>
              </a:rPr>
              <a:t>when an outcome is certain, as with mitigation measures</a:t>
            </a:r>
            <a:r>
              <a:rPr lang="en-US" dirty="0"/>
              <a:t>.</a:t>
            </a:r>
            <a:endParaRPr lang="en-US" dirty="0">
              <a:solidFill>
                <a:prstClr val="black"/>
              </a:solidFill>
            </a:endParaRPr>
          </a:p>
          <a:p>
            <a:pPr lvl="1">
              <a:buClr>
                <a:srgbClr val="94B6D2"/>
              </a:buClr>
            </a:pPr>
            <a:r>
              <a:rPr lang="en-US" i="1" dirty="0">
                <a:solidFill>
                  <a:prstClr val="black"/>
                </a:solidFill>
              </a:rPr>
              <a:t>Implementing Mitigation Measure BIO-1 will reduce impacts to a less-than-significant </a:t>
            </a:r>
            <a:r>
              <a:rPr lang="en-US" i="1" dirty="0" smtClean="0">
                <a:solidFill>
                  <a:prstClr val="black"/>
                </a:solidFill>
              </a:rPr>
              <a:t>level</a:t>
            </a:r>
            <a:r>
              <a:rPr lang="en-US" dirty="0" smtClean="0">
                <a:solidFill>
                  <a:prstClr val="black"/>
                </a:solidFill>
              </a:rPr>
              <a:t>.</a:t>
            </a:r>
          </a:p>
          <a:p>
            <a:pPr lvl="0">
              <a:buClr>
                <a:srgbClr val="DD8047"/>
              </a:buClr>
            </a:pPr>
            <a:r>
              <a:rPr lang="en-US" sz="2900" b="1" i="1" dirty="0" smtClean="0">
                <a:solidFill>
                  <a:prstClr val="black"/>
                </a:solidFill>
              </a:rPr>
              <a:t>Shall</a:t>
            </a:r>
            <a:r>
              <a:rPr lang="en-US" b="1" i="1" dirty="0">
                <a:solidFill>
                  <a:prstClr val="black"/>
                </a:solidFill>
              </a:rPr>
              <a:t> </a:t>
            </a:r>
            <a:r>
              <a:rPr lang="en-US" dirty="0" smtClean="0">
                <a:solidFill>
                  <a:prstClr val="black"/>
                </a:solidFill>
              </a:rPr>
              <a:t>is a legalistic expression of </a:t>
            </a:r>
            <a:r>
              <a:rPr lang="en-US" b="1" i="1" dirty="0" smtClean="0">
                <a:solidFill>
                  <a:prstClr val="black"/>
                </a:solidFill>
              </a:rPr>
              <a:t>will. </a:t>
            </a:r>
            <a:r>
              <a:rPr lang="en-US" dirty="0" smtClean="0">
                <a:solidFill>
                  <a:prstClr val="black"/>
                </a:solidFill>
              </a:rPr>
              <a:t>Do not combine the two.</a:t>
            </a:r>
            <a:endParaRPr lang="en-US" sz="2900" dirty="0">
              <a:solidFill>
                <a:prstClr val="black"/>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106</a:t>
            </a:fld>
            <a:endParaRPr lang="en-US" dirty="0"/>
          </a:p>
        </p:txBody>
      </p:sp>
    </p:spTree>
    <p:extLst>
      <p:ext uri="{BB962C8B-B14F-4D97-AF65-F5344CB8AC3E}">
        <p14:creationId xmlns:p14="http://schemas.microsoft.com/office/powerpoint/2010/main" val="17970883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sz="quarter" idx="1"/>
          </p:nvPr>
        </p:nvSpPr>
        <p:spPr/>
        <p:txBody>
          <a:bodyPr/>
          <a:lstStyle/>
          <a:p>
            <a:pPr lvl="0">
              <a:buClr>
                <a:srgbClr val="DD8047"/>
              </a:buClr>
            </a:pPr>
            <a:r>
              <a:rPr lang="en-US" b="1" i="1" dirty="0" smtClean="0">
                <a:solidFill>
                  <a:prstClr val="black"/>
                </a:solidFill>
              </a:rPr>
              <a:t>Could </a:t>
            </a:r>
            <a:r>
              <a:rPr lang="en-US" b="1" dirty="0" smtClean="0">
                <a:solidFill>
                  <a:prstClr val="black"/>
                </a:solidFill>
              </a:rPr>
              <a:t>or</a:t>
            </a:r>
            <a:r>
              <a:rPr lang="en-US" b="1" i="1" dirty="0" smtClean="0">
                <a:solidFill>
                  <a:prstClr val="black"/>
                </a:solidFill>
              </a:rPr>
              <a:t> may </a:t>
            </a:r>
            <a:r>
              <a:rPr lang="en-US" dirty="0" smtClean="0">
                <a:solidFill>
                  <a:prstClr val="black"/>
                </a:solidFill>
              </a:rPr>
              <a:t>express possibility; they are used when an outcome is possible or likely but not certain.</a:t>
            </a:r>
            <a:endParaRPr lang="en-US" dirty="0">
              <a:solidFill>
                <a:prstClr val="black"/>
              </a:solidFill>
            </a:endParaRPr>
          </a:p>
          <a:p>
            <a:pPr lvl="1">
              <a:buClr>
                <a:srgbClr val="94B6D2"/>
              </a:buClr>
            </a:pPr>
            <a:r>
              <a:rPr lang="en-US" i="1" dirty="0" smtClean="0">
                <a:solidFill>
                  <a:prstClr val="black"/>
                </a:solidFill>
              </a:rPr>
              <a:t>The new dam could affect the streamflow.</a:t>
            </a:r>
            <a:endParaRPr lang="en-US" dirty="0">
              <a:solidFill>
                <a:prstClr val="black"/>
              </a:solidFill>
            </a:endParaRPr>
          </a:p>
          <a:p>
            <a:pPr lvl="0">
              <a:buClr>
                <a:srgbClr val="DD8047"/>
              </a:buClr>
            </a:pPr>
            <a:r>
              <a:rPr lang="en-US" b="1" i="1" dirty="0" smtClean="0">
                <a:solidFill>
                  <a:prstClr val="black"/>
                </a:solidFill>
              </a:rPr>
              <a:t>Should </a:t>
            </a:r>
            <a:r>
              <a:rPr lang="en-US" dirty="0" smtClean="0">
                <a:solidFill>
                  <a:prstClr val="black"/>
                </a:solidFill>
              </a:rPr>
              <a:t>advises an action that is not mandatory.</a:t>
            </a:r>
          </a:p>
          <a:p>
            <a:pPr lvl="1">
              <a:buClr>
                <a:srgbClr val="DD8047"/>
              </a:buClr>
            </a:pPr>
            <a:r>
              <a:rPr lang="en-US" i="1" dirty="0">
                <a:solidFill>
                  <a:prstClr val="black"/>
                </a:solidFill>
              </a:rPr>
              <a:t>The project proponent should develop an alternate plan.</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107</a:t>
            </a:fld>
            <a:endParaRPr lang="en-US" dirty="0"/>
          </a:p>
        </p:txBody>
      </p:sp>
    </p:spTree>
    <p:extLst>
      <p:ext uri="{BB962C8B-B14F-4D97-AF65-F5344CB8AC3E}">
        <p14:creationId xmlns:p14="http://schemas.microsoft.com/office/powerpoint/2010/main" val="29387402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12775" y="152400"/>
            <a:ext cx="8153400" cy="990600"/>
          </a:xfrm>
        </p:spPr>
        <p:txBody>
          <a:bodyPr/>
          <a:lstStyle/>
          <a:p>
            <a:r>
              <a:rPr lang="en-US" dirty="0" smtClean="0"/>
              <a:t>Grammar</a:t>
            </a:r>
          </a:p>
        </p:txBody>
      </p:sp>
      <p:sp>
        <p:nvSpPr>
          <p:cNvPr id="74755"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b="1" dirty="0" smtClean="0"/>
              <a:t>BLM Paragraph Example: look for use of should, would, will, shall</a:t>
            </a:r>
          </a:p>
          <a:p>
            <a:r>
              <a:rPr lang="en-US" sz="2400" dirty="0" smtClean="0"/>
              <a:t>Reclamation will be completed on areas that are depleted of gravel and are no longer needed for processing or stockpiling. The area will be appropriately contoured, adequate drainage provided, and topsoil put back and seeded to plant species identified by the authorized officer. If needed, seeding shall be repeated until appropriate ground cover is established as determined by the authorized officer. Unwanted material would be buried on site.</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7C140AB4-E4C0-47DB-B2C5-B25EDA1F95B8}" type="slidenum">
              <a:rPr lang="en-US" smtClean="0"/>
              <a:pPr>
                <a:defRPr/>
              </a:pPr>
              <a:t>108</a:t>
            </a:fld>
            <a:endParaRPr lang="en-US" dirty="0"/>
          </a:p>
        </p:txBody>
      </p:sp>
    </p:spTree>
    <p:extLst>
      <p:ext uri="{BB962C8B-B14F-4D97-AF65-F5344CB8AC3E}">
        <p14:creationId xmlns:p14="http://schemas.microsoft.com/office/powerpoint/2010/main" val="16408361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533400" y="228600"/>
            <a:ext cx="8153400" cy="990600"/>
          </a:xfrm>
        </p:spPr>
        <p:txBody>
          <a:bodyPr/>
          <a:lstStyle/>
          <a:p>
            <a:r>
              <a:rPr lang="en-US" dirty="0" smtClean="0"/>
              <a:t>Grammar</a:t>
            </a:r>
          </a:p>
        </p:txBody>
      </p:sp>
      <p:sp>
        <p:nvSpPr>
          <p:cNvPr id="90115"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Subject-Verb Agreement</a:t>
            </a:r>
          </a:p>
          <a:p>
            <a:r>
              <a:rPr lang="en-US" dirty="0" smtClean="0"/>
              <a:t>A singular subject requires a singular verb; plural subjects require plural verbs</a:t>
            </a:r>
          </a:p>
          <a:p>
            <a:pPr lvl="1">
              <a:buClr>
                <a:srgbClr val="94B6D2"/>
              </a:buClr>
            </a:pPr>
            <a:r>
              <a:rPr lang="en-US" dirty="0">
                <a:solidFill>
                  <a:prstClr val="black"/>
                </a:solidFill>
              </a:rPr>
              <a:t>Figure out whether your subject is plural or singular (any, either, neither, and none are singular</a:t>
            </a:r>
            <a:r>
              <a:rPr lang="en-US" dirty="0" smtClean="0">
                <a:solidFill>
                  <a:prstClr val="black"/>
                </a:solidFill>
              </a:rPr>
              <a:t>)</a:t>
            </a:r>
            <a:endParaRPr lang="en-US" dirty="0">
              <a:solidFill>
                <a:prstClr val="black"/>
              </a:solidFill>
            </a:endParaRPr>
          </a:p>
          <a:p>
            <a:pPr lvl="2">
              <a:buClr>
                <a:srgbClr val="DD8047"/>
              </a:buClr>
            </a:pPr>
            <a:r>
              <a:rPr lang="en-US" i="1" dirty="0">
                <a:solidFill>
                  <a:prstClr val="black"/>
                </a:solidFill>
              </a:rPr>
              <a:t>Either of those dogs is a good choice.</a:t>
            </a:r>
          </a:p>
          <a:p>
            <a:pPr lvl="2">
              <a:buClr>
                <a:srgbClr val="DD8047"/>
              </a:buClr>
            </a:pPr>
            <a:r>
              <a:rPr lang="en-US" i="1" dirty="0">
                <a:solidFill>
                  <a:prstClr val="black"/>
                </a:solidFill>
              </a:rPr>
              <a:t>None of those ones are adequate.</a:t>
            </a:r>
          </a:p>
          <a:p>
            <a:pPr lvl="2">
              <a:buClr>
                <a:srgbClr val="DD8047"/>
              </a:buClr>
            </a:pPr>
            <a:r>
              <a:rPr lang="en-US" i="1" dirty="0">
                <a:solidFill>
                  <a:prstClr val="black"/>
                </a:solidFill>
              </a:rPr>
              <a:t>Those criteria do not fit the question.</a:t>
            </a:r>
          </a:p>
          <a:p>
            <a:endParaRPr lang="en-US" dirty="0" smtClean="0"/>
          </a:p>
          <a:p>
            <a:pPr lvl="1"/>
            <a:endParaRPr lang="en-US" i="1" dirty="0" smtClean="0"/>
          </a:p>
          <a:p>
            <a:pPr lvl="2">
              <a:buFont typeface="Wingdings" pitchFamily="2" charset="2"/>
              <a:buNone/>
            </a:pPr>
            <a:r>
              <a:rPr lang="en-US" dirty="0" smtClean="0"/>
              <a:t>	</a:t>
            </a:r>
          </a:p>
        </p:txBody>
      </p:sp>
      <p:sp>
        <p:nvSpPr>
          <p:cNvPr id="4" name="Slide Number Placeholder 3"/>
          <p:cNvSpPr>
            <a:spLocks noGrp="1"/>
          </p:cNvSpPr>
          <p:nvPr>
            <p:ph type="sldNum" sz="quarter" idx="12"/>
          </p:nvPr>
        </p:nvSpPr>
        <p:spPr/>
        <p:txBody>
          <a:bodyPr>
            <a:normAutofit fontScale="85000" lnSpcReduction="20000"/>
          </a:bodyPr>
          <a:lstStyle/>
          <a:p>
            <a:pPr>
              <a:defRPr/>
            </a:pPr>
            <a:fld id="{418AD320-6CC0-4EE2-B563-7F81987F55A0}" type="slidenum">
              <a:rPr lang="en-US" smtClean="0"/>
              <a:pPr>
                <a:defRPr/>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dirty="0" smtClean="0"/>
              <a:t>Instructors</a:t>
            </a:r>
          </a:p>
        </p:txBody>
      </p:sp>
      <p:sp>
        <p:nvSpPr>
          <p:cNvPr id="19459" name="Content Placeholder 2"/>
          <p:cNvSpPr>
            <a:spLocks noGrp="1"/>
          </p:cNvSpPr>
          <p:nvPr>
            <p:ph sz="quarter" idx="1"/>
          </p:nvPr>
        </p:nvSpPr>
        <p:spPr>
          <a:xfrm>
            <a:off x="609600" y="1600200"/>
            <a:ext cx="8153400" cy="4495800"/>
          </a:xfrm>
        </p:spPr>
        <p:txBody>
          <a:bodyPr/>
          <a:lstStyle/>
          <a:p>
            <a:pPr eaLnBrk="1" hangingPunct="1"/>
            <a:r>
              <a:rPr lang="en-US" dirty="0" smtClean="0"/>
              <a:t>Ellen Unsworth (M.S., E.L.S.; ICF, Sacramento)</a:t>
            </a:r>
          </a:p>
          <a:p>
            <a:pPr eaLnBrk="1" hangingPunct="1"/>
            <a:r>
              <a:rPr lang="en-US" dirty="0" smtClean="0"/>
              <a:t>Laura Cooper (B.A.; ICF, Portland)</a:t>
            </a:r>
          </a:p>
        </p:txBody>
      </p:sp>
      <p:sp>
        <p:nvSpPr>
          <p:cNvPr id="5" name="Slide Number Placeholder 4"/>
          <p:cNvSpPr>
            <a:spLocks noGrp="1"/>
          </p:cNvSpPr>
          <p:nvPr>
            <p:ph type="sldNum" sz="quarter" idx="12"/>
          </p:nvPr>
        </p:nvSpPr>
        <p:spPr/>
        <p:txBody>
          <a:bodyPr>
            <a:normAutofit fontScale="85000" lnSpcReduction="20000"/>
          </a:bodyPr>
          <a:lstStyle/>
          <a:p>
            <a:pPr>
              <a:defRPr/>
            </a:pPr>
            <a:fld id="{D3DE9522-5B34-4E02-BEAC-6475356BB7FC}"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12775" y="152400"/>
            <a:ext cx="8153400" cy="990600"/>
          </a:xfrm>
        </p:spPr>
        <p:txBody>
          <a:bodyPr/>
          <a:lstStyle/>
          <a:p>
            <a:r>
              <a:rPr lang="en-US" dirty="0" smtClean="0"/>
              <a:t>Grammar</a:t>
            </a:r>
          </a:p>
        </p:txBody>
      </p:sp>
      <p:sp>
        <p:nvSpPr>
          <p:cNvPr id="91139" name="Content Placeholder 2"/>
          <p:cNvSpPr>
            <a:spLocks noGrp="1"/>
          </p:cNvSpPr>
          <p:nvPr>
            <p:ph sz="quarter" idx="1"/>
          </p:nvPr>
        </p:nvSpPr>
        <p:spPr>
          <a:xfrm>
            <a:off x="612775" y="1600200"/>
            <a:ext cx="8153400" cy="4495800"/>
          </a:xfrm>
        </p:spPr>
        <p:txBody>
          <a:bodyPr/>
          <a:lstStyle/>
          <a:p>
            <a:pPr lvl="1">
              <a:buClr>
                <a:srgbClr val="94B6D2"/>
              </a:buClr>
            </a:pPr>
            <a:r>
              <a:rPr lang="en-US" dirty="0">
                <a:solidFill>
                  <a:prstClr val="black"/>
                </a:solidFill>
              </a:rPr>
              <a:t>Determine whether two nouns are a plural subject</a:t>
            </a:r>
          </a:p>
          <a:p>
            <a:pPr lvl="2">
              <a:buClr>
                <a:srgbClr val="DD8047"/>
              </a:buClr>
            </a:pPr>
            <a:r>
              <a:rPr lang="en-US" i="1" dirty="0">
                <a:solidFill>
                  <a:prstClr val="black"/>
                </a:solidFill>
              </a:rPr>
              <a:t>Anna and Sara are going to the prom.</a:t>
            </a:r>
          </a:p>
          <a:p>
            <a:pPr lvl="2">
              <a:buClr>
                <a:srgbClr val="DD8047"/>
              </a:buClr>
            </a:pPr>
            <a:r>
              <a:rPr lang="en-US" i="1" dirty="0">
                <a:solidFill>
                  <a:prstClr val="black"/>
                </a:solidFill>
              </a:rPr>
              <a:t>Anna, as well as Sara, are inciting a riot.</a:t>
            </a:r>
          </a:p>
          <a:p>
            <a:pPr lvl="2">
              <a:buClr>
                <a:srgbClr val="DD8047"/>
              </a:buClr>
            </a:pPr>
            <a:r>
              <a:rPr lang="en-US" i="1" dirty="0">
                <a:solidFill>
                  <a:prstClr val="black"/>
                </a:solidFill>
              </a:rPr>
              <a:t>Anna, in addition to Sara, insists on staying out late.</a:t>
            </a:r>
          </a:p>
          <a:p>
            <a:pPr lvl="1">
              <a:buClr>
                <a:srgbClr val="94B6D2"/>
              </a:buClr>
            </a:pPr>
            <a:r>
              <a:rPr lang="en-US" dirty="0">
                <a:solidFill>
                  <a:prstClr val="black"/>
                </a:solidFill>
              </a:rPr>
              <a:t>Make the verb </a:t>
            </a:r>
            <a:r>
              <a:rPr lang="en-US" dirty="0" smtClean="0">
                <a:solidFill>
                  <a:prstClr val="black"/>
                </a:solidFill>
              </a:rPr>
              <a:t>agree </a:t>
            </a:r>
            <a:r>
              <a:rPr lang="en-US" dirty="0">
                <a:solidFill>
                  <a:prstClr val="black"/>
                </a:solidFill>
              </a:rPr>
              <a:t>with its subject, not with what comes between the subject and </a:t>
            </a:r>
            <a:r>
              <a:rPr lang="en-US" dirty="0" smtClean="0">
                <a:solidFill>
                  <a:prstClr val="black"/>
                </a:solidFill>
              </a:rPr>
              <a:t>verb</a:t>
            </a:r>
            <a:endParaRPr lang="en-US" dirty="0">
              <a:solidFill>
                <a:prstClr val="black"/>
              </a:solidFill>
            </a:endParaRPr>
          </a:p>
          <a:p>
            <a:pPr lvl="2">
              <a:buClr>
                <a:srgbClr val="DD8047"/>
              </a:buClr>
            </a:pPr>
            <a:r>
              <a:rPr lang="en-US" i="1" dirty="0">
                <a:solidFill>
                  <a:prstClr val="black"/>
                </a:solidFill>
              </a:rPr>
              <a:t>The disk is round.</a:t>
            </a:r>
          </a:p>
          <a:p>
            <a:pPr lvl="2">
              <a:buClr>
                <a:srgbClr val="DD8047"/>
              </a:buClr>
            </a:pPr>
            <a:r>
              <a:rPr lang="en-US" i="1" dirty="0">
                <a:solidFill>
                  <a:prstClr val="black"/>
                </a:solidFill>
              </a:rPr>
              <a:t>The disk, or at least its enclosure, which was created using a circular template and was fit to scale, is round.</a:t>
            </a:r>
          </a:p>
          <a:p>
            <a:pPr lvl="2">
              <a:buClr>
                <a:srgbClr val="DD8047"/>
              </a:buClr>
            </a:pPr>
            <a:r>
              <a:rPr lang="en-US" i="1" dirty="0">
                <a:solidFill>
                  <a:prstClr val="black"/>
                </a:solidFill>
              </a:rPr>
              <a:t>The disk, which was created using a template, and its enclosure, which was reduced in size to fit, are round.</a:t>
            </a: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2B5ACE2-43AD-47E6-880E-D808E4E16019}" type="slidenum">
              <a:rPr lang="en-US" smtClean="0"/>
              <a:pPr>
                <a:defRPr/>
              </a:pPr>
              <a:t>110</a:t>
            </a:fld>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2162" name="Title 1"/>
          <p:cNvSpPr>
            <a:spLocks noGrp="1"/>
          </p:cNvSpPr>
          <p:nvPr>
            <p:ph type="title"/>
          </p:nvPr>
        </p:nvSpPr>
        <p:spPr>
          <a:xfrm>
            <a:off x="612775" y="228600"/>
            <a:ext cx="8153400" cy="990600"/>
          </a:xfrm>
        </p:spPr>
        <p:txBody>
          <a:bodyPr/>
          <a:lstStyle/>
          <a:p>
            <a:r>
              <a:rPr lang="en-US" dirty="0" smtClean="0"/>
              <a:t>Exercise: Subject-Verb Agreement</a:t>
            </a:r>
          </a:p>
        </p:txBody>
      </p:sp>
      <p:sp>
        <p:nvSpPr>
          <p:cNvPr id="3" name="Content Placeholder 2"/>
          <p:cNvSpPr>
            <a:spLocks noGrp="1"/>
          </p:cNvSpPr>
          <p:nvPr>
            <p:ph sz="quarter" idx="1"/>
          </p:nvPr>
        </p:nvSpPr>
        <p:spPr>
          <a:xfrm>
            <a:off x="612775" y="1600200"/>
            <a:ext cx="8153400" cy="4495800"/>
          </a:xfrm>
        </p:spPr>
        <p:txBody>
          <a:bodyPr/>
          <a:lstStyle/>
          <a:p>
            <a:pPr marL="457200" indent="-457200">
              <a:buSzTx/>
              <a:buFont typeface="Wingdings" pitchFamily="2" charset="2"/>
              <a:buNone/>
              <a:defRPr/>
            </a:pPr>
            <a:r>
              <a:rPr lang="en-US" sz="2600" dirty="0" smtClean="0">
                <a:cs typeface="Times New Roman" charset="0"/>
              </a:rPr>
              <a:t>Select the correct verb form.</a:t>
            </a:r>
          </a:p>
          <a:p>
            <a:pPr marL="457200" indent="-457200">
              <a:buSzTx/>
              <a:buFont typeface="Wingdings" pitchFamily="2" charset="2"/>
              <a:buAutoNum type="arabicPeriod"/>
              <a:defRPr/>
            </a:pPr>
            <a:r>
              <a:rPr lang="en-US" sz="2400" dirty="0" smtClean="0">
                <a:cs typeface="Times New Roman" charset="0"/>
              </a:rPr>
              <a:t>The results of this report </a:t>
            </a:r>
            <a:r>
              <a:rPr lang="en-US" sz="2400" u="sng" dirty="0" smtClean="0">
                <a:cs typeface="Times New Roman" charset="0"/>
              </a:rPr>
              <a:t>determine/determines</a:t>
            </a:r>
            <a:r>
              <a:rPr lang="en-US" sz="2400" dirty="0" smtClean="0">
                <a:cs typeface="Times New Roman" charset="0"/>
              </a:rPr>
              <a:t> the number and types of trees that will require compensation.</a:t>
            </a:r>
          </a:p>
          <a:p>
            <a:pPr marL="457200" indent="-457200">
              <a:buSzTx/>
              <a:buFont typeface="Wingdings" pitchFamily="2" charset="2"/>
              <a:buAutoNum type="arabicPeriod"/>
              <a:defRPr/>
            </a:pPr>
            <a:r>
              <a:rPr lang="en-US" sz="2400" dirty="0" smtClean="0">
                <a:cs typeface="Times New Roman" charset="0"/>
              </a:rPr>
              <a:t>High levels of pollution </a:t>
            </a:r>
            <a:r>
              <a:rPr lang="en-US" sz="2400" u="sng" dirty="0" smtClean="0">
                <a:cs typeface="Times New Roman" charset="0"/>
              </a:rPr>
              <a:t>cause/causes</a:t>
            </a:r>
            <a:r>
              <a:rPr lang="en-US" sz="2400" dirty="0" smtClean="0">
                <a:cs typeface="Times New Roman" charset="0"/>
              </a:rPr>
              <a:t> damage to the respiratory tract.</a:t>
            </a:r>
          </a:p>
          <a:p>
            <a:pPr marL="457200" indent="-457200">
              <a:buSzTx/>
              <a:buFont typeface="Wingdings" pitchFamily="2" charset="2"/>
              <a:buAutoNum type="arabicPeriod"/>
              <a:defRPr/>
            </a:pPr>
            <a:r>
              <a:rPr lang="en-US" sz="2400" dirty="0" smtClean="0">
                <a:cs typeface="Times New Roman" charset="0"/>
              </a:rPr>
              <a:t>Sue’s friend and advisor </a:t>
            </a:r>
            <a:r>
              <a:rPr lang="en-US" sz="2400" u="sng" dirty="0" smtClean="0">
                <a:cs typeface="Times New Roman" charset="0"/>
              </a:rPr>
              <a:t>was/were</a:t>
            </a:r>
            <a:r>
              <a:rPr lang="en-US" sz="2400" dirty="0" smtClean="0">
                <a:cs typeface="Times New Roman" charset="0"/>
              </a:rPr>
              <a:t> surprised by her decision.</a:t>
            </a:r>
          </a:p>
          <a:p>
            <a:pPr marL="457200" indent="-457200">
              <a:buSzTx/>
              <a:buFont typeface="Wingdings" pitchFamily="2" charset="2"/>
              <a:buAutoNum type="arabicPeriod" startAt="4"/>
              <a:defRPr/>
            </a:pPr>
            <a:r>
              <a:rPr lang="en-US" sz="2400" dirty="0" smtClean="0">
                <a:cs typeface="Times New Roman" charset="0"/>
              </a:rPr>
              <a:t>Each tree, shrub, and vine </a:t>
            </a:r>
            <a:r>
              <a:rPr lang="en-US" sz="2400" u="sng" dirty="0" smtClean="0">
                <a:cs typeface="Times New Roman" charset="0"/>
              </a:rPr>
              <a:t>need/needs</a:t>
            </a:r>
            <a:r>
              <a:rPr lang="en-US" sz="2400" dirty="0" smtClean="0">
                <a:cs typeface="Times New Roman" charset="0"/>
              </a:rPr>
              <a:t> to be measured.</a:t>
            </a:r>
          </a:p>
          <a:p>
            <a:pPr marL="457200" indent="-457200">
              <a:buSzTx/>
              <a:buFont typeface="Wingdings" pitchFamily="2" charset="2"/>
              <a:buAutoNum type="arabicPeriod" startAt="4"/>
              <a:defRPr/>
            </a:pPr>
            <a:r>
              <a:rPr lang="en-US" sz="2400" dirty="0" smtClean="0">
                <a:cs typeface="Times New Roman" charset="0"/>
              </a:rPr>
              <a:t>This report, as well as a CD, </a:t>
            </a:r>
            <a:r>
              <a:rPr lang="en-US" sz="2400" u="sng" dirty="0" smtClean="0">
                <a:cs typeface="Times New Roman" charset="0"/>
              </a:rPr>
              <a:t>have/has</a:t>
            </a:r>
            <a:r>
              <a:rPr lang="en-US" sz="2400" dirty="0" smtClean="0">
                <a:cs typeface="Times New Roman" charset="0"/>
              </a:rPr>
              <a:t> to be turned in tomorrow. </a:t>
            </a:r>
          </a:p>
          <a:p>
            <a:pPr marL="457200" indent="-457200">
              <a:buSzTx/>
              <a:buFont typeface="Wingdings" pitchFamily="2" charset="2"/>
              <a:buAutoNum type="arabicPeriod" startAt="4"/>
              <a:defRPr/>
            </a:pPr>
            <a:r>
              <a:rPr lang="en-US" sz="2400" dirty="0" smtClean="0">
                <a:cs typeface="Times New Roman" charset="0"/>
              </a:rPr>
              <a:t>Everyone </a:t>
            </a:r>
            <a:r>
              <a:rPr lang="en-US" sz="2400" u="sng" dirty="0" smtClean="0">
                <a:cs typeface="Times New Roman" charset="0"/>
              </a:rPr>
              <a:t>need/needs</a:t>
            </a:r>
            <a:r>
              <a:rPr lang="en-US" sz="2400" dirty="0" smtClean="0">
                <a:cs typeface="Times New Roman" charset="0"/>
              </a:rPr>
              <a:t> to attend the NEPA training.</a:t>
            </a:r>
          </a:p>
          <a:p>
            <a:pPr marL="457200" indent="-457200">
              <a:buClr>
                <a:schemeClr val="bg2"/>
              </a:buClr>
              <a:buSzTx/>
              <a:buFont typeface="Wingdings" pitchFamily="2" charset="2"/>
              <a:buAutoNum type="arabicPeriod"/>
              <a:defRPr/>
            </a:pPr>
            <a:endParaRPr lang="en-US" sz="2400" dirty="0" smtClean="0">
              <a:cs typeface="Times New Roman" charset="0"/>
            </a:endParaRP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3C7AB559-4886-4A20-8122-905AB72E9344}" type="slidenum">
              <a:rPr lang="en-US" smtClean="0"/>
              <a:pPr>
                <a:defRPr/>
              </a:pPr>
              <a:t>111</a:t>
            </a:fld>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612775" y="228600"/>
            <a:ext cx="8153400" cy="990600"/>
          </a:xfrm>
        </p:spPr>
        <p:txBody>
          <a:bodyPr/>
          <a:lstStyle/>
          <a:p>
            <a:r>
              <a:rPr lang="en-US" dirty="0" smtClean="0"/>
              <a:t>Grammar</a:t>
            </a:r>
          </a:p>
        </p:txBody>
      </p:sp>
      <p:sp>
        <p:nvSpPr>
          <p:cNvPr id="93187" name="Content Placeholder 2"/>
          <p:cNvSpPr>
            <a:spLocks noGrp="1"/>
          </p:cNvSpPr>
          <p:nvPr>
            <p:ph sz="quarter" idx="1"/>
          </p:nvPr>
        </p:nvSpPr>
        <p:spPr>
          <a:xfrm>
            <a:off x="612775" y="1600200"/>
            <a:ext cx="8153400" cy="4648200"/>
          </a:xfrm>
        </p:spPr>
        <p:txBody>
          <a:bodyPr/>
          <a:lstStyle/>
          <a:p>
            <a:pPr>
              <a:buFont typeface="Wingdings" pitchFamily="2" charset="2"/>
              <a:buNone/>
            </a:pPr>
            <a:r>
              <a:rPr lang="en-US" sz="3200" dirty="0" smtClean="0"/>
              <a:t>Misplaced Modifiers</a:t>
            </a:r>
          </a:p>
          <a:p>
            <a:r>
              <a:rPr lang="en-US" dirty="0" smtClean="0"/>
              <a:t>A modifier describes another word or phrase. </a:t>
            </a:r>
          </a:p>
          <a:p>
            <a:pPr lvl="1"/>
            <a:r>
              <a:rPr lang="en-US" i="1" dirty="0" smtClean="0"/>
              <a:t>The blue house is large.</a:t>
            </a:r>
          </a:p>
          <a:p>
            <a:pPr lvl="1"/>
            <a:r>
              <a:rPr lang="en-US" i="1" dirty="0" smtClean="0"/>
              <a:t>My good friend Pat isn’t exactly tidy.</a:t>
            </a:r>
          </a:p>
          <a:p>
            <a:pPr lvl="1"/>
            <a:r>
              <a:rPr lang="en-US" i="1" dirty="0" smtClean="0"/>
              <a:t>A circular staircase is substantially risky.</a:t>
            </a:r>
          </a:p>
          <a:p>
            <a:r>
              <a:rPr lang="en-US" dirty="0" smtClean="0"/>
              <a:t>Modifiers should appear as close as possible to the words or phrases they modify.</a:t>
            </a:r>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60AE546A-8C28-48C3-860C-27A792E1082D}" type="slidenum">
              <a:rPr lang="en-US" smtClean="0"/>
              <a:pPr>
                <a:defRPr/>
              </a:pPr>
              <a:t>112</a:t>
            </a:fld>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02" name="Title 1"/>
          <p:cNvSpPr>
            <a:spLocks noGrp="1"/>
          </p:cNvSpPr>
          <p:nvPr>
            <p:ph type="title"/>
          </p:nvPr>
        </p:nvSpPr>
        <p:spPr>
          <a:xfrm>
            <a:off x="612775" y="228600"/>
            <a:ext cx="8153400" cy="990600"/>
          </a:xfrm>
        </p:spPr>
        <p:txBody>
          <a:bodyPr/>
          <a:lstStyle/>
          <a:p>
            <a:r>
              <a:rPr lang="en-US" dirty="0" smtClean="0"/>
              <a:t>Exercise: Misplaced Modifiers</a:t>
            </a:r>
          </a:p>
        </p:txBody>
      </p:sp>
      <p:sp>
        <p:nvSpPr>
          <p:cNvPr id="3" name="Content Placeholder 2"/>
          <p:cNvSpPr>
            <a:spLocks noGrp="1"/>
          </p:cNvSpPr>
          <p:nvPr>
            <p:ph sz="quarter" idx="1"/>
          </p:nvPr>
        </p:nvSpPr>
        <p:spPr>
          <a:xfrm>
            <a:off x="612775" y="1600200"/>
            <a:ext cx="8153400" cy="4495800"/>
          </a:xfrm>
        </p:spPr>
        <p:txBody>
          <a:bodyPr/>
          <a:lstStyle/>
          <a:p>
            <a:pPr marL="457200" indent="-457200">
              <a:buSzTx/>
              <a:buFont typeface="Wingdings" pitchFamily="2" charset="2"/>
              <a:buNone/>
              <a:defRPr/>
            </a:pPr>
            <a:r>
              <a:rPr lang="en-US" sz="3200" dirty="0" smtClean="0"/>
              <a:t>Fix the misplaced modifiers in these sentences.</a:t>
            </a:r>
          </a:p>
          <a:p>
            <a:pPr marL="457200" lvl="1" indent="-457200">
              <a:spcBef>
                <a:spcPts val="700"/>
              </a:spcBef>
              <a:buClr>
                <a:schemeClr val="accent2"/>
              </a:buClr>
              <a:buSzTx/>
              <a:buFont typeface="+mj-lt"/>
              <a:buAutoNum type="arabicPeriod"/>
              <a:defRPr/>
            </a:pPr>
            <a:r>
              <a:rPr lang="en-US" sz="2400" dirty="0">
                <a:cs typeface="Times New Roman" charset="0"/>
              </a:rPr>
              <a:t>I spoke to an engineer from the Corps named Bob Willis.</a:t>
            </a:r>
          </a:p>
          <a:p>
            <a:pPr marL="457200" lvl="1" indent="-457200">
              <a:spcBef>
                <a:spcPts val="700"/>
              </a:spcBef>
              <a:buClr>
                <a:schemeClr val="accent2"/>
              </a:buClr>
              <a:buSzTx/>
              <a:buFont typeface="Wingdings" pitchFamily="2" charset="2"/>
              <a:buAutoNum type="arabicPeriod"/>
              <a:defRPr/>
            </a:pPr>
            <a:endParaRPr lang="en-US" sz="2400" dirty="0">
              <a:cs typeface="Times New Roman" charset="0"/>
            </a:endParaRPr>
          </a:p>
          <a:p>
            <a:pPr marL="457200" lvl="1" indent="-457200">
              <a:spcBef>
                <a:spcPts val="700"/>
              </a:spcBef>
              <a:buClr>
                <a:schemeClr val="accent2"/>
              </a:buClr>
              <a:buSzTx/>
              <a:buFont typeface="Wingdings" pitchFamily="2" charset="2"/>
              <a:buAutoNum type="arabicPeriod"/>
              <a:defRPr/>
            </a:pPr>
            <a:r>
              <a:rPr lang="en-US" sz="2400" dirty="0">
                <a:cs typeface="Times New Roman" charset="0"/>
              </a:rPr>
              <a:t>The thief was described as a 6-foot-tall man with a thick moustache, weighing 170 pounds.</a:t>
            </a:r>
          </a:p>
          <a:p>
            <a:pPr marL="457200" lvl="1" indent="-457200">
              <a:spcBef>
                <a:spcPts val="700"/>
              </a:spcBef>
              <a:buClr>
                <a:schemeClr val="accent2"/>
              </a:buClr>
              <a:buSzTx/>
              <a:buFont typeface="Wingdings" pitchFamily="2" charset="2"/>
              <a:buAutoNum type="arabicPeriod"/>
              <a:defRPr/>
            </a:pPr>
            <a:endParaRPr lang="en-US" sz="2400" dirty="0">
              <a:cs typeface="Times New Roman" charset="0"/>
            </a:endParaRPr>
          </a:p>
          <a:p>
            <a:pPr marL="457200" lvl="1" indent="-457200">
              <a:spcBef>
                <a:spcPts val="700"/>
              </a:spcBef>
              <a:buClr>
                <a:schemeClr val="accent2"/>
              </a:buClr>
              <a:buSzTx/>
              <a:buFont typeface="Wingdings" pitchFamily="2" charset="2"/>
              <a:buAutoNum type="arabicPeriod"/>
              <a:defRPr/>
            </a:pPr>
            <a:r>
              <a:rPr lang="en-US" sz="2400" dirty="0">
                <a:cs typeface="Times New Roman" charset="0"/>
              </a:rPr>
              <a:t>After he decided to join the Navy, the recruiter shook Joe’s hand. </a:t>
            </a: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F74C5FB4-AE6C-4E21-9FEC-07FD683912FB}" type="slidenum">
              <a:rPr lang="en-US" smtClean="0"/>
              <a:pPr>
                <a:defRPr/>
              </a:pPr>
              <a:t>113</a:t>
            </a:fld>
            <a:endParaRPr lang="en-US" dirty="0"/>
          </a:p>
        </p:txBody>
      </p:sp>
    </p:spTree>
    <p:extLst>
      <p:ext uri="{BB962C8B-B14F-4D97-AF65-F5344CB8AC3E}">
        <p14:creationId xmlns:p14="http://schemas.microsoft.com/office/powerpoint/2010/main" val="389672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12775" y="228600"/>
            <a:ext cx="8153400" cy="990600"/>
          </a:xfrm>
        </p:spPr>
        <p:txBody>
          <a:bodyPr/>
          <a:lstStyle/>
          <a:p>
            <a:r>
              <a:rPr lang="en-US" dirty="0" smtClean="0"/>
              <a:t>Grammar</a:t>
            </a:r>
          </a:p>
        </p:txBody>
      </p:sp>
      <p:sp>
        <p:nvSpPr>
          <p:cNvPr id="94211"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Split infinitives</a:t>
            </a:r>
          </a:p>
          <a:p>
            <a:r>
              <a:rPr lang="en-US" dirty="0" smtClean="0"/>
              <a:t>An </a:t>
            </a:r>
            <a:r>
              <a:rPr lang="en-US" b="1" dirty="0" smtClean="0"/>
              <a:t>infinitive</a:t>
            </a:r>
            <a:r>
              <a:rPr lang="en-US" dirty="0" smtClean="0"/>
              <a:t> consists of </a:t>
            </a:r>
            <a:r>
              <a:rPr lang="en-US" i="1" dirty="0" smtClean="0"/>
              <a:t>to</a:t>
            </a:r>
            <a:r>
              <a:rPr lang="en-US" dirty="0" smtClean="0"/>
              <a:t> plus a verb: </a:t>
            </a:r>
            <a:r>
              <a:rPr lang="en-US" i="1" dirty="0" smtClean="0"/>
              <a:t>to think, to sing, to dream</a:t>
            </a:r>
            <a:r>
              <a:rPr lang="en-US" dirty="0" smtClean="0"/>
              <a:t>. A modifier between </a:t>
            </a:r>
            <a:r>
              <a:rPr lang="en-US" i="1" dirty="0" smtClean="0"/>
              <a:t>to </a:t>
            </a:r>
            <a:r>
              <a:rPr lang="en-US" dirty="0" smtClean="0"/>
              <a:t>and the verb “splits” the infinitive: </a:t>
            </a:r>
            <a:r>
              <a:rPr lang="en-US" i="1" dirty="0" smtClean="0"/>
              <a:t>to formally launch.</a:t>
            </a:r>
          </a:p>
          <a:p>
            <a:r>
              <a:rPr lang="en-US" dirty="0" smtClean="0"/>
              <a:t>If a split infinitive is obviously awkward, it should be revised</a:t>
            </a:r>
            <a:r>
              <a:rPr lang="en-US" i="1" dirty="0" smtClean="0"/>
              <a:t>.</a:t>
            </a:r>
          </a:p>
          <a:p>
            <a:pPr lvl="1"/>
            <a:r>
              <a:rPr lang="en-US" i="1" dirty="0" smtClean="0"/>
              <a:t> He tries to carefully consider his decisions. </a:t>
            </a:r>
          </a:p>
          <a:p>
            <a:pPr lvl="1"/>
            <a:r>
              <a:rPr lang="en-US" sz="2400" i="1" dirty="0" smtClean="0">
                <a:cs typeface="Times New Roman" pitchFamily="18" charset="0"/>
              </a:rPr>
              <a:t>You ought to thoroughly read this EIR.</a:t>
            </a:r>
          </a:p>
          <a:p>
            <a:pPr lvl="1"/>
            <a:r>
              <a:rPr lang="en-US" sz="2400" i="1" dirty="0" smtClean="0">
                <a:cs typeface="Times New Roman" pitchFamily="18" charset="0"/>
              </a:rPr>
              <a:t>The USFWS decided to actually impose the fine.</a:t>
            </a:r>
          </a:p>
          <a:p>
            <a:pPr lvl="1"/>
            <a:endParaRPr lang="en-US" i="1" dirty="0" smtClean="0"/>
          </a:p>
          <a:p>
            <a:pPr>
              <a:buFont typeface="Wingdings" pitchFamily="2" charset="2"/>
              <a:buNone/>
            </a:pPr>
            <a:endParaRPr lang="en-US" i="1"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F2859F50-D55E-4211-8F94-463006596F63}" type="slidenum">
              <a:rPr lang="en-US" smtClean="0"/>
              <a:pPr>
                <a:defRPr/>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sz="quarter" idx="1"/>
          </p:nvPr>
        </p:nvSpPr>
        <p:spPr/>
        <p:txBody>
          <a:bodyPr/>
          <a:lstStyle/>
          <a:p>
            <a:pPr lvl="0">
              <a:buClr>
                <a:srgbClr val="DD8047"/>
              </a:buClr>
              <a:buNone/>
            </a:pPr>
            <a:r>
              <a:rPr lang="en-US" sz="3200" b="1" i="1" dirty="0" smtClean="0">
                <a:solidFill>
                  <a:prstClr val="black"/>
                </a:solidFill>
              </a:rPr>
              <a:t>That</a:t>
            </a:r>
            <a:r>
              <a:rPr lang="en-US" sz="3200" b="1" dirty="0" smtClean="0">
                <a:solidFill>
                  <a:prstClr val="black"/>
                </a:solidFill>
              </a:rPr>
              <a:t> versus </a:t>
            </a:r>
            <a:r>
              <a:rPr lang="en-US" sz="3200" b="1" i="1" dirty="0" smtClean="0">
                <a:solidFill>
                  <a:prstClr val="black"/>
                </a:solidFill>
              </a:rPr>
              <a:t>which</a:t>
            </a:r>
            <a:r>
              <a:rPr lang="en-US" sz="3200" b="1" dirty="0" smtClean="0">
                <a:solidFill>
                  <a:prstClr val="black"/>
                </a:solidFill>
              </a:rPr>
              <a:t>: restrictive</a:t>
            </a:r>
            <a:r>
              <a:rPr lang="en-US" b="1" dirty="0" smtClean="0">
                <a:solidFill>
                  <a:prstClr val="black"/>
                </a:solidFill>
              </a:rPr>
              <a:t> </a:t>
            </a:r>
            <a:r>
              <a:rPr lang="en-US" b="1" dirty="0">
                <a:solidFill>
                  <a:prstClr val="black"/>
                </a:solidFill>
              </a:rPr>
              <a:t>and </a:t>
            </a:r>
            <a:r>
              <a:rPr lang="en-US" b="1" dirty="0" smtClean="0">
                <a:solidFill>
                  <a:prstClr val="black"/>
                </a:solidFill>
              </a:rPr>
              <a:t>nonrestrictive clauses</a:t>
            </a:r>
            <a:endParaRPr lang="en-US" b="1" dirty="0">
              <a:solidFill>
                <a:prstClr val="black"/>
              </a:solidFill>
            </a:endParaRPr>
          </a:p>
          <a:p>
            <a:pPr lvl="0">
              <a:buClr>
                <a:srgbClr val="DD8047"/>
              </a:buClr>
            </a:pPr>
            <a:r>
              <a:rPr lang="en-US" dirty="0">
                <a:solidFill>
                  <a:prstClr val="black"/>
                </a:solidFill>
              </a:rPr>
              <a:t>A </a:t>
            </a:r>
            <a:r>
              <a:rPr lang="en-US" i="1" dirty="0">
                <a:solidFill>
                  <a:prstClr val="black"/>
                </a:solidFill>
              </a:rPr>
              <a:t>restrictive clause</a:t>
            </a:r>
            <a:r>
              <a:rPr lang="en-US" dirty="0">
                <a:solidFill>
                  <a:prstClr val="black"/>
                </a:solidFill>
              </a:rPr>
              <a:t> limits the meaning of the word it modifies and is therefore essential to the meaning of the sentence. It is not set off by commas. </a:t>
            </a:r>
            <a:r>
              <a:rPr lang="en-US" dirty="0" smtClean="0">
                <a:solidFill>
                  <a:prstClr val="black"/>
                </a:solidFill>
              </a:rPr>
              <a:t>Use </a:t>
            </a:r>
            <a:r>
              <a:rPr lang="en-US" i="1" dirty="0">
                <a:solidFill>
                  <a:prstClr val="black"/>
                </a:solidFill>
              </a:rPr>
              <a:t>that</a:t>
            </a:r>
            <a:r>
              <a:rPr lang="en-US" dirty="0">
                <a:solidFill>
                  <a:prstClr val="black"/>
                </a:solidFill>
              </a:rPr>
              <a:t> only with restrictive clauses.  </a:t>
            </a:r>
          </a:p>
          <a:p>
            <a:pPr lvl="2">
              <a:buClr>
                <a:srgbClr val="DD8047"/>
              </a:buClr>
            </a:pPr>
            <a:r>
              <a:rPr lang="en-US" i="1" dirty="0">
                <a:solidFill>
                  <a:prstClr val="black"/>
                </a:solidFill>
              </a:rPr>
              <a:t>For field work, we needed clothes that were durable.</a:t>
            </a:r>
          </a:p>
          <a:p>
            <a:pPr lvl="2">
              <a:buClr>
                <a:srgbClr val="DD8047"/>
              </a:buClr>
            </a:pPr>
            <a:r>
              <a:rPr lang="en-US" i="1" dirty="0">
                <a:solidFill>
                  <a:prstClr val="black"/>
                </a:solidFill>
              </a:rPr>
              <a:t>The red bike that was in the shed was mine.</a:t>
            </a:r>
            <a:endParaRPr lang="en-US" dirty="0">
              <a:solidFill>
                <a:prstClr val="black"/>
              </a:solidFill>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115</a:t>
            </a:fld>
            <a:endParaRPr lang="en-US" dirty="0"/>
          </a:p>
        </p:txBody>
      </p:sp>
    </p:spTree>
    <p:extLst>
      <p:ext uri="{BB962C8B-B14F-4D97-AF65-F5344CB8AC3E}">
        <p14:creationId xmlns:p14="http://schemas.microsoft.com/office/powerpoint/2010/main" val="10938273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12775" y="152400"/>
            <a:ext cx="8153400" cy="990600"/>
          </a:xfrm>
        </p:spPr>
        <p:txBody>
          <a:bodyPr/>
          <a:lstStyle/>
          <a:p>
            <a:r>
              <a:rPr lang="en-US" dirty="0" smtClean="0"/>
              <a:t>Grammar</a:t>
            </a:r>
          </a:p>
        </p:txBody>
      </p:sp>
      <p:sp>
        <p:nvSpPr>
          <p:cNvPr id="87043" name="Content Placeholder 2"/>
          <p:cNvSpPr>
            <a:spLocks noGrp="1"/>
          </p:cNvSpPr>
          <p:nvPr>
            <p:ph sz="quarter" idx="1"/>
          </p:nvPr>
        </p:nvSpPr>
        <p:spPr>
          <a:xfrm>
            <a:off x="612775" y="1600200"/>
            <a:ext cx="8153400" cy="4495800"/>
          </a:xfrm>
        </p:spPr>
        <p:txBody>
          <a:bodyPr/>
          <a:lstStyle/>
          <a:p>
            <a:pPr marL="319088" lvl="1" indent="-319088">
              <a:spcBef>
                <a:spcPts val="700"/>
              </a:spcBef>
              <a:buClr>
                <a:schemeClr val="accent2"/>
              </a:buClr>
              <a:buSzPct val="60000"/>
              <a:buFont typeface="Wingdings" pitchFamily="2" charset="2"/>
              <a:buChar char=""/>
            </a:pPr>
            <a:r>
              <a:rPr lang="en-US" sz="2900" dirty="0" smtClean="0"/>
              <a:t>A </a:t>
            </a:r>
            <a:r>
              <a:rPr lang="en-US" sz="2900" i="1" dirty="0" smtClean="0"/>
              <a:t>nonrestrictive clause </a:t>
            </a:r>
            <a:r>
              <a:rPr lang="en-US" sz="2900" dirty="0" smtClean="0"/>
              <a:t>describes a noun or pronoun that has already been defined. Because it contains nonessential or parenthetical information, nonrestrictive clauses are set off with commas or parentheses. Use </a:t>
            </a:r>
            <a:r>
              <a:rPr lang="en-US" sz="2900" i="1" dirty="0" smtClean="0"/>
              <a:t>which</a:t>
            </a:r>
            <a:r>
              <a:rPr lang="en-US" sz="2900" dirty="0" smtClean="0"/>
              <a:t> with nonrestrictive clauses.</a:t>
            </a:r>
          </a:p>
          <a:p>
            <a:pPr marL="593725" lvl="2" indent="-319088">
              <a:spcBef>
                <a:spcPts val="700"/>
              </a:spcBef>
              <a:buSzPct val="60000"/>
              <a:buFont typeface="Wingdings" pitchFamily="2" charset="2"/>
              <a:buChar char=""/>
            </a:pPr>
            <a:r>
              <a:rPr lang="en-US" i="1" dirty="0" smtClean="0"/>
              <a:t>The U.S. Coast Survey, which was established in 1807, was the first scientific agency in this country.</a:t>
            </a:r>
          </a:p>
          <a:p>
            <a:pPr marL="593725" lvl="2" indent="-319088">
              <a:spcBef>
                <a:spcPts val="700"/>
              </a:spcBef>
              <a:buSzPct val="60000"/>
              <a:buFont typeface="Wingdings" pitchFamily="2" charset="2"/>
              <a:buChar char=""/>
            </a:pPr>
            <a:r>
              <a:rPr lang="en-US" i="1" dirty="0" smtClean="0"/>
              <a:t>The red bike, which was in the shed, was mine.</a:t>
            </a:r>
          </a:p>
          <a:p>
            <a:pPr marL="593725" lvl="2" indent="-319088">
              <a:spcBef>
                <a:spcPts val="700"/>
              </a:spcBef>
              <a:buSzPct val="60000"/>
              <a:buFont typeface="Wingdings" pitchFamily="2" charset="2"/>
              <a:buChar char=""/>
            </a:pPr>
            <a:r>
              <a:rPr lang="en-US" i="1" dirty="0" smtClean="0"/>
              <a:t>The clucker hen (which is native to the prairie) nests in hollows.</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3568A947-F1E2-4492-B781-70D25D4FBAE4}" type="slidenum">
              <a:rPr lang="en-US" smtClean="0"/>
              <a:pPr>
                <a:defRPr/>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02" name="Title 1"/>
          <p:cNvSpPr>
            <a:spLocks noGrp="1"/>
          </p:cNvSpPr>
          <p:nvPr>
            <p:ph type="title"/>
          </p:nvPr>
        </p:nvSpPr>
        <p:spPr>
          <a:xfrm>
            <a:off x="612775" y="228600"/>
            <a:ext cx="8153400" cy="990600"/>
          </a:xfrm>
        </p:spPr>
        <p:txBody>
          <a:bodyPr/>
          <a:lstStyle/>
          <a:p>
            <a:r>
              <a:rPr lang="en-US" dirty="0" smtClean="0"/>
              <a:t>Exercise: That Versus Which</a:t>
            </a:r>
          </a:p>
        </p:txBody>
      </p:sp>
      <p:sp>
        <p:nvSpPr>
          <p:cNvPr id="3" name="Content Placeholder 2"/>
          <p:cNvSpPr>
            <a:spLocks noGrp="1"/>
          </p:cNvSpPr>
          <p:nvPr>
            <p:ph sz="quarter" idx="1"/>
          </p:nvPr>
        </p:nvSpPr>
        <p:spPr>
          <a:xfrm>
            <a:off x="612775" y="1600200"/>
            <a:ext cx="8153400" cy="4495800"/>
          </a:xfrm>
        </p:spPr>
        <p:txBody>
          <a:bodyPr/>
          <a:lstStyle/>
          <a:p>
            <a:pPr marL="457200" indent="-457200">
              <a:buSzTx/>
              <a:buFont typeface="Wingdings" pitchFamily="2" charset="2"/>
              <a:buNone/>
              <a:defRPr/>
            </a:pPr>
            <a:r>
              <a:rPr lang="en-US" sz="3200" dirty="0" smtClean="0"/>
              <a:t>Fix the that/which clauses in these sentences.</a:t>
            </a:r>
          </a:p>
          <a:p>
            <a:pPr marL="457200" lvl="1" indent="-457200">
              <a:spcBef>
                <a:spcPts val="700"/>
              </a:spcBef>
              <a:buClr>
                <a:schemeClr val="accent2"/>
              </a:buClr>
              <a:buSzTx/>
              <a:buFont typeface="+mj-lt"/>
              <a:buAutoNum type="arabicPeriod"/>
              <a:defRPr/>
            </a:pPr>
            <a:r>
              <a:rPr lang="en-US" sz="2400" dirty="0">
                <a:cs typeface="Times New Roman" charset="0"/>
              </a:rPr>
              <a:t>The project will mitigate environmental impacts </a:t>
            </a:r>
            <a:r>
              <a:rPr lang="en-US" sz="2400" u="sng" dirty="0">
                <a:cs typeface="Times New Roman" charset="0"/>
              </a:rPr>
              <a:t>that/which</a:t>
            </a:r>
            <a:r>
              <a:rPr lang="en-US" sz="2400" dirty="0">
                <a:cs typeface="Times New Roman" charset="0"/>
              </a:rPr>
              <a:t> are significant.</a:t>
            </a:r>
          </a:p>
          <a:p>
            <a:pPr marL="457200" lvl="1" indent="-457200">
              <a:spcBef>
                <a:spcPts val="700"/>
              </a:spcBef>
              <a:buClr>
                <a:schemeClr val="accent2"/>
              </a:buClr>
              <a:buSzTx/>
              <a:buFont typeface="+mj-lt"/>
              <a:buAutoNum type="arabicPeriod"/>
              <a:defRPr/>
            </a:pPr>
            <a:r>
              <a:rPr lang="en-US" sz="2400" dirty="0">
                <a:cs typeface="Times New Roman" charset="0"/>
              </a:rPr>
              <a:t>The San Joaquin kit fox </a:t>
            </a:r>
            <a:r>
              <a:rPr lang="en-US" sz="2400" u="sng" dirty="0">
                <a:cs typeface="Times New Roman" charset="0"/>
              </a:rPr>
              <a:t>that/which</a:t>
            </a:r>
            <a:r>
              <a:rPr lang="en-US" sz="2400" dirty="0">
                <a:cs typeface="Times New Roman" charset="0"/>
              </a:rPr>
              <a:t> weighs about 5 pounds is an endangered species.</a:t>
            </a:r>
          </a:p>
          <a:p>
            <a:pPr marL="457200" lvl="1" indent="-457200">
              <a:spcBef>
                <a:spcPts val="700"/>
              </a:spcBef>
              <a:buClr>
                <a:schemeClr val="accent2"/>
              </a:buClr>
              <a:buSzTx/>
              <a:buFont typeface="+mj-lt"/>
              <a:buAutoNum type="arabicPeriod"/>
              <a:defRPr/>
            </a:pPr>
            <a:r>
              <a:rPr lang="en-US" sz="2400" dirty="0">
                <a:cs typeface="Times New Roman" charset="0"/>
              </a:rPr>
              <a:t>The shallow ponds </a:t>
            </a:r>
            <a:r>
              <a:rPr lang="en-US" sz="2400" u="sng" dirty="0">
                <a:cs typeface="Times New Roman" charset="0"/>
              </a:rPr>
              <a:t>that/which </a:t>
            </a:r>
            <a:r>
              <a:rPr lang="en-US" sz="2400" dirty="0">
                <a:cs typeface="Times New Roman" charset="0"/>
              </a:rPr>
              <a:t>occur in the project area will be replanted with native vegetation.</a:t>
            </a:r>
          </a:p>
          <a:p>
            <a:pPr marL="457200" lvl="1" indent="-457200">
              <a:spcBef>
                <a:spcPts val="700"/>
              </a:spcBef>
              <a:buClr>
                <a:schemeClr val="accent2"/>
              </a:buClr>
              <a:buSzTx/>
              <a:buFont typeface="+mj-lt"/>
              <a:buAutoNum type="arabicPeriod"/>
              <a:defRPr/>
            </a:pPr>
            <a:r>
              <a:rPr lang="en-US" sz="2400" dirty="0">
                <a:cs typeface="Times New Roman" charset="0"/>
              </a:rPr>
              <a:t>Plants native to our area </a:t>
            </a:r>
            <a:r>
              <a:rPr lang="en-US" sz="2400" u="sng" dirty="0">
                <a:cs typeface="Times New Roman" charset="0"/>
              </a:rPr>
              <a:t>that/which</a:t>
            </a:r>
            <a:r>
              <a:rPr lang="en-US" sz="2400" dirty="0">
                <a:cs typeface="Times New Roman" charset="0"/>
              </a:rPr>
              <a:t> include western redbud and blue oak were installed along the right-of-way.</a:t>
            </a:r>
          </a:p>
          <a:p>
            <a:pPr marL="457200" lvl="1" indent="-457200">
              <a:spcBef>
                <a:spcPts val="700"/>
              </a:spcBef>
              <a:buClr>
                <a:schemeClr val="accent2"/>
              </a:buClr>
              <a:buSzTx/>
              <a:buFont typeface="+mj-lt"/>
              <a:buAutoNum type="arabicPeriod"/>
              <a:defRPr/>
            </a:pPr>
            <a:r>
              <a:rPr lang="en-US" sz="2400" dirty="0">
                <a:cs typeface="Times New Roman" charset="0"/>
              </a:rPr>
              <a:t>The eaglets </a:t>
            </a:r>
            <a:r>
              <a:rPr lang="en-US" sz="2400" u="sng" dirty="0">
                <a:cs typeface="Times New Roman" charset="0"/>
              </a:rPr>
              <a:t>that/which</a:t>
            </a:r>
            <a:r>
              <a:rPr lang="en-US" sz="2400" dirty="0">
                <a:cs typeface="Times New Roman" charset="0"/>
              </a:rPr>
              <a:t> fledged in the project area were banded.</a:t>
            </a: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F74C5FB4-AE6C-4E21-9FEC-07FD683912FB}" type="slidenum">
              <a:rPr lang="en-US" smtClean="0"/>
              <a:pPr>
                <a:defRPr/>
              </a:pPr>
              <a:t>117</a:t>
            </a:fld>
            <a:endParaRPr lang="en-US" dirty="0"/>
          </a:p>
        </p:txBody>
      </p:sp>
    </p:spTree>
    <p:extLst>
      <p:ext uri="{BB962C8B-B14F-4D97-AF65-F5344CB8AC3E}">
        <p14:creationId xmlns:p14="http://schemas.microsoft.com/office/powerpoint/2010/main" val="34825966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12775" y="228600"/>
            <a:ext cx="8153400" cy="990600"/>
          </a:xfrm>
        </p:spPr>
        <p:txBody>
          <a:bodyPr/>
          <a:lstStyle/>
          <a:p>
            <a:r>
              <a:rPr lang="en-US" dirty="0" smtClean="0"/>
              <a:t>Grammar</a:t>
            </a:r>
          </a:p>
        </p:txBody>
      </p:sp>
      <p:sp>
        <p:nvSpPr>
          <p:cNvPr id="89091" name="Content Placeholder 2"/>
          <p:cNvSpPr>
            <a:spLocks noGrp="1"/>
          </p:cNvSpPr>
          <p:nvPr>
            <p:ph sz="quarter" idx="1"/>
          </p:nvPr>
        </p:nvSpPr>
        <p:spPr>
          <a:xfrm>
            <a:off x="612775" y="1600200"/>
            <a:ext cx="8153400" cy="4648200"/>
          </a:xfrm>
        </p:spPr>
        <p:txBody>
          <a:bodyPr/>
          <a:lstStyle/>
          <a:p>
            <a:pPr>
              <a:buFont typeface="Wingdings" pitchFamily="2" charset="2"/>
              <a:buNone/>
            </a:pPr>
            <a:r>
              <a:rPr lang="en-US" sz="3200" b="1" dirty="0" smtClean="0"/>
              <a:t>Transitions</a:t>
            </a:r>
            <a:r>
              <a:rPr lang="en-US" dirty="0" smtClean="0"/>
              <a:t> are bridges between what has been read and what is about to be read; they help readers move from one sentence to another. They also show the connections between ideas at the sentence level or the paragraph level or even between longer blocks of text and thus provide coherence.</a:t>
            </a:r>
          </a:p>
          <a:p>
            <a:pPr lvl="1">
              <a:buFont typeface="Wingdings 2" pitchFamily="18" charset="2"/>
              <a:buChar char="¤"/>
            </a:pPr>
            <a:r>
              <a:rPr lang="en-US" dirty="0" smtClean="0"/>
              <a:t>See Handout 1, Transitional Expressions.</a:t>
            </a:r>
          </a:p>
        </p:txBody>
      </p:sp>
      <p:sp>
        <p:nvSpPr>
          <p:cNvPr id="4" name="Slide Number Placeholder 3"/>
          <p:cNvSpPr>
            <a:spLocks noGrp="1"/>
          </p:cNvSpPr>
          <p:nvPr>
            <p:ph type="sldNum" sz="quarter" idx="12"/>
          </p:nvPr>
        </p:nvSpPr>
        <p:spPr/>
        <p:txBody>
          <a:bodyPr>
            <a:normAutofit fontScale="85000" lnSpcReduction="20000"/>
          </a:bodyPr>
          <a:lstStyle/>
          <a:p>
            <a:pPr>
              <a:defRPr/>
            </a:pPr>
            <a:fld id="{EB2292BE-49D6-42F5-95F0-5B8DADE8C30B}" type="slidenum">
              <a:rPr lang="en-US" smtClean="0"/>
              <a:pPr>
                <a:defRPr/>
              </a:pPr>
              <a:t>118</a:t>
            </a:fld>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612648" y="1600200"/>
            <a:ext cx="8153400" cy="4495800"/>
          </a:xfrm>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119</a:t>
            </a:fld>
            <a:endParaRPr lang="en-US" dirty="0"/>
          </a:p>
        </p:txBody>
      </p:sp>
      <p:pic>
        <p:nvPicPr>
          <p:cNvPr id="5" name="Picture 3" descr="IMG_893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19400"/>
            <a:ext cx="3505200" cy="32004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064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dirty="0" smtClean="0"/>
              <a:t>Class Introductions</a:t>
            </a:r>
          </a:p>
        </p:txBody>
      </p:sp>
      <p:sp>
        <p:nvSpPr>
          <p:cNvPr id="20483" name="Content Placeholder 2"/>
          <p:cNvSpPr>
            <a:spLocks noGrp="1"/>
          </p:cNvSpPr>
          <p:nvPr>
            <p:ph sz="quarter" idx="1"/>
          </p:nvPr>
        </p:nvSpPr>
        <p:spPr>
          <a:xfrm>
            <a:off x="612775" y="1600200"/>
            <a:ext cx="8153400" cy="4495800"/>
          </a:xfrm>
        </p:spPr>
        <p:txBody>
          <a:bodyPr/>
          <a:lstStyle/>
          <a:p>
            <a:pPr eaLnBrk="1" hangingPunct="1"/>
            <a:r>
              <a:rPr lang="en-US" dirty="0" smtClean="0"/>
              <a:t>Name, position, office</a:t>
            </a:r>
          </a:p>
          <a:p>
            <a:pPr eaLnBrk="1" hangingPunct="1"/>
            <a:r>
              <a:rPr lang="en-US" dirty="0" smtClean="0"/>
              <a:t>Type of writing you do</a:t>
            </a:r>
          </a:p>
          <a:p>
            <a:pPr eaLnBrk="1" hangingPunct="1"/>
            <a:r>
              <a:rPr lang="en-US" dirty="0" smtClean="0"/>
              <a:t>How you feel about writing</a:t>
            </a:r>
          </a:p>
          <a:p>
            <a:pPr eaLnBrk="1" hangingPunct="1"/>
            <a:r>
              <a:rPr lang="en-US" dirty="0" smtClean="0"/>
              <a:t>What you hope to get out of this class</a:t>
            </a:r>
          </a:p>
          <a:p>
            <a:pPr eaLnBrk="1" hangingPunct="1"/>
            <a:r>
              <a:rPr lang="en-US" dirty="0" smtClean="0"/>
              <a:t>Level of skill with Microsoft Word</a:t>
            </a:r>
          </a:p>
          <a:p>
            <a:pPr eaLnBrk="1" hangingPunct="1"/>
            <a:r>
              <a:rPr lang="en-US" dirty="0" smtClean="0"/>
              <a:t>Something you like to do outside of work</a:t>
            </a:r>
          </a:p>
        </p:txBody>
      </p:sp>
      <p:sp>
        <p:nvSpPr>
          <p:cNvPr id="4" name="Slide Number Placeholder 3"/>
          <p:cNvSpPr>
            <a:spLocks noGrp="1"/>
          </p:cNvSpPr>
          <p:nvPr>
            <p:ph type="sldNum" sz="quarter" idx="12"/>
          </p:nvPr>
        </p:nvSpPr>
        <p:spPr/>
        <p:txBody>
          <a:bodyPr>
            <a:normAutofit fontScale="85000" lnSpcReduction="20000"/>
          </a:bodyPr>
          <a:lstStyle/>
          <a:p>
            <a:pPr>
              <a:defRPr/>
            </a:pPr>
            <a:fld id="{91FC3E5A-7154-41AF-92DF-32DC699AC4AC}"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609600" y="152400"/>
            <a:ext cx="8153400" cy="990600"/>
          </a:xfrm>
        </p:spPr>
        <p:txBody>
          <a:bodyPr/>
          <a:lstStyle/>
          <a:p>
            <a:r>
              <a:rPr lang="en-US" dirty="0" smtClean="0"/>
              <a:t>Punctuation</a:t>
            </a:r>
          </a:p>
        </p:txBody>
      </p:sp>
      <p:sp>
        <p:nvSpPr>
          <p:cNvPr id="100355" name="Content Placeholder 2"/>
          <p:cNvSpPr>
            <a:spLocks noGrp="1"/>
          </p:cNvSpPr>
          <p:nvPr>
            <p:ph sz="quarter" idx="1"/>
          </p:nvPr>
        </p:nvSpPr>
        <p:spPr>
          <a:xfrm>
            <a:off x="533400" y="1371600"/>
            <a:ext cx="8153400" cy="5105400"/>
          </a:xfrm>
        </p:spPr>
        <p:txBody>
          <a:bodyPr/>
          <a:lstStyle/>
          <a:p>
            <a:pPr>
              <a:buFont typeface="Wingdings" pitchFamily="2" charset="2"/>
              <a:buNone/>
            </a:pPr>
            <a:r>
              <a:rPr lang="en-US" sz="3200" dirty="0" smtClean="0"/>
              <a:t>Comma</a:t>
            </a:r>
          </a:p>
          <a:p>
            <a:pPr lvl="1">
              <a:buFont typeface="Wingdings 2" pitchFamily="18" charset="2"/>
              <a:buChar char="¤"/>
            </a:pPr>
            <a:r>
              <a:rPr lang="en-US" sz="2400" dirty="0" smtClean="0"/>
              <a:t>Separates elements in a series</a:t>
            </a:r>
          </a:p>
          <a:p>
            <a:pPr lvl="1">
              <a:buFont typeface="Wingdings 2" pitchFamily="18" charset="2"/>
              <a:buNone/>
            </a:pPr>
            <a:r>
              <a:rPr lang="en-US" dirty="0" smtClean="0"/>
              <a:t>		</a:t>
            </a:r>
            <a:r>
              <a:rPr lang="en-US" sz="1800" i="1" dirty="0" smtClean="0"/>
              <a:t>The bucket contained rice, beans, and corn.</a:t>
            </a:r>
          </a:p>
          <a:p>
            <a:pPr lvl="1">
              <a:buFont typeface="Wingdings 2" pitchFamily="18" charset="2"/>
              <a:buChar char="¤"/>
            </a:pPr>
            <a:r>
              <a:rPr lang="en-US" sz="2400" dirty="0" smtClean="0"/>
              <a:t>Separates an introductory phrase or clause</a:t>
            </a:r>
          </a:p>
          <a:p>
            <a:pPr lvl="1">
              <a:buFont typeface="Wingdings 2" pitchFamily="18" charset="2"/>
              <a:buNone/>
            </a:pPr>
            <a:r>
              <a:rPr lang="en-US" sz="2000" i="1" dirty="0" smtClean="0"/>
              <a:t>		</a:t>
            </a:r>
            <a:r>
              <a:rPr lang="en-US" sz="1800" i="1" dirty="0" smtClean="0"/>
              <a:t>To my mother, I am faultless.</a:t>
            </a:r>
          </a:p>
          <a:p>
            <a:pPr lvl="1">
              <a:buFont typeface="Wingdings 2" pitchFamily="18" charset="2"/>
              <a:buChar char="¤"/>
            </a:pPr>
            <a:r>
              <a:rPr lang="en-US" sz="2400" dirty="0" smtClean="0"/>
              <a:t>Separates adjectives that modify a noun</a:t>
            </a:r>
            <a:endParaRPr lang="en-US" sz="2400" dirty="0"/>
          </a:p>
          <a:p>
            <a:pPr lvl="2">
              <a:buFont typeface="Wingdings" pitchFamily="2" charset="2"/>
              <a:buNone/>
            </a:pPr>
            <a:r>
              <a:rPr lang="en-US" sz="2000" i="1" dirty="0" smtClean="0"/>
              <a:t>	</a:t>
            </a:r>
            <a:r>
              <a:rPr lang="en-US" sz="1800" i="1" dirty="0" smtClean="0"/>
              <a:t>The large, cold, square refrigerator was on the porch.</a:t>
            </a:r>
          </a:p>
          <a:p>
            <a:pPr lvl="1">
              <a:buFont typeface="Wingdings 2" pitchFamily="18" charset="2"/>
              <a:buChar char="¤"/>
            </a:pPr>
            <a:r>
              <a:rPr lang="en-US" sz="2400" dirty="0" smtClean="0"/>
              <a:t>Separates </a:t>
            </a:r>
            <a:r>
              <a:rPr lang="en-US" sz="2400" dirty="0"/>
              <a:t>long independent clauses</a:t>
            </a:r>
          </a:p>
          <a:p>
            <a:pPr lvl="1">
              <a:buFont typeface="Wingdings 2" pitchFamily="18" charset="2"/>
              <a:buNone/>
            </a:pPr>
            <a:r>
              <a:rPr lang="en-US" sz="2000" i="1" dirty="0" smtClean="0"/>
              <a:t>	</a:t>
            </a:r>
            <a:r>
              <a:rPr lang="en-US" sz="1800" i="1" dirty="0" smtClean="0"/>
              <a:t>	The order was long and complicated, and we expected a late and insufficient shipment.</a:t>
            </a:r>
          </a:p>
          <a:p>
            <a:pPr lvl="1">
              <a:buFont typeface="Wingdings 2" pitchFamily="18" charset="2"/>
              <a:buChar char="¤"/>
            </a:pPr>
            <a:r>
              <a:rPr lang="en-US" sz="2400" dirty="0"/>
              <a:t>Sets off a quotation</a:t>
            </a:r>
          </a:p>
          <a:p>
            <a:pPr lvl="0">
              <a:buClr>
                <a:srgbClr val="DD8047"/>
              </a:buClr>
              <a:buNone/>
            </a:pPr>
            <a:r>
              <a:rPr lang="en-US" sz="2000" i="1" dirty="0">
                <a:solidFill>
                  <a:prstClr val="black"/>
                </a:solidFill>
              </a:rPr>
              <a:t>		</a:t>
            </a:r>
            <a:r>
              <a:rPr lang="en-US" sz="1800" i="1" dirty="0">
                <a:solidFill>
                  <a:prstClr val="black"/>
                </a:solidFill>
              </a:rPr>
              <a:t>Mary exclaimed, “You’d better get out of here!”</a:t>
            </a:r>
          </a:p>
          <a:p>
            <a:pPr lvl="1">
              <a:buFont typeface="Wingdings 2" pitchFamily="18" charset="2"/>
              <a:buNone/>
            </a:pPr>
            <a:endParaRPr lang="en-US" sz="2000" i="1"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7D5A4991-A33E-4396-83FA-56EE5CBCC0D8}" type="slidenum">
              <a:rPr lang="en-US" smtClean="0"/>
              <a:pPr>
                <a:defRPr/>
              </a:pPr>
              <a:t>120</a:t>
            </a:fld>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75F55"/>
                </a:solidFill>
              </a:rPr>
              <a:t>Punctuation</a:t>
            </a:r>
            <a:endParaRPr lang="en-US" dirty="0"/>
          </a:p>
        </p:txBody>
      </p:sp>
      <p:sp>
        <p:nvSpPr>
          <p:cNvPr id="3" name="Content Placeholder 2"/>
          <p:cNvSpPr>
            <a:spLocks noGrp="1"/>
          </p:cNvSpPr>
          <p:nvPr>
            <p:ph sz="quarter" idx="1"/>
          </p:nvPr>
        </p:nvSpPr>
        <p:spPr/>
        <p:txBody>
          <a:bodyPr/>
          <a:lstStyle/>
          <a:p>
            <a:pPr lvl="0">
              <a:buClr>
                <a:srgbClr val="DD8047"/>
              </a:buClr>
              <a:buNone/>
            </a:pPr>
            <a:r>
              <a:rPr lang="en-US" sz="3200" dirty="0" smtClean="0">
                <a:solidFill>
                  <a:prstClr val="black"/>
                </a:solidFill>
              </a:rPr>
              <a:t>Comma, cont.</a:t>
            </a:r>
            <a:endParaRPr lang="en-US" sz="3200" dirty="0">
              <a:solidFill>
                <a:prstClr val="black"/>
              </a:solidFill>
            </a:endParaRPr>
          </a:p>
          <a:p>
            <a:r>
              <a:rPr lang="en-US" dirty="0" smtClean="0"/>
              <a:t>Commas are not needed if a coordinating conjunction links closely related clauses.</a:t>
            </a:r>
          </a:p>
          <a:p>
            <a:pPr lvl="1"/>
            <a:r>
              <a:rPr lang="en-US" i="1" dirty="0" smtClean="0"/>
              <a:t>The wind was brisk yet nothing toppled.</a:t>
            </a:r>
          </a:p>
          <a:p>
            <a:pPr lvl="1"/>
            <a:r>
              <a:rPr lang="en-US" i="1" dirty="0" smtClean="0"/>
              <a:t>The meal was delicious but not nutritious.</a:t>
            </a:r>
          </a:p>
          <a:p>
            <a:pPr lvl="1"/>
            <a:r>
              <a:rPr lang="en-US" i="1" dirty="0" smtClean="0"/>
              <a:t>Mary declared amnesty yet remained troubled.</a:t>
            </a:r>
          </a:p>
          <a:p>
            <a:r>
              <a:rPr lang="en-US" dirty="0" smtClean="0"/>
              <a:t>Coordinating conjunctions are the FANBOYS:</a:t>
            </a:r>
          </a:p>
          <a:p>
            <a:pPr lvl="1"/>
            <a:r>
              <a:rPr lang="en-US" dirty="0" smtClean="0"/>
              <a:t>for, and, nor, but, or, yet, so</a:t>
            </a:r>
            <a:endParaRPr lang="en-US" dirty="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121</a:t>
            </a:fld>
            <a:endParaRPr lang="en-US" dirty="0"/>
          </a:p>
        </p:txBody>
      </p:sp>
    </p:spTree>
    <p:extLst>
      <p:ext uri="{BB962C8B-B14F-4D97-AF65-F5344CB8AC3E}">
        <p14:creationId xmlns:p14="http://schemas.microsoft.com/office/powerpoint/2010/main" val="45461505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02" name="Title 1"/>
          <p:cNvSpPr>
            <a:spLocks noGrp="1"/>
          </p:cNvSpPr>
          <p:nvPr>
            <p:ph type="title"/>
          </p:nvPr>
        </p:nvSpPr>
        <p:spPr>
          <a:xfrm>
            <a:off x="612775" y="228600"/>
            <a:ext cx="8153400" cy="990600"/>
          </a:xfrm>
        </p:spPr>
        <p:txBody>
          <a:bodyPr/>
          <a:lstStyle/>
          <a:p>
            <a:r>
              <a:rPr lang="en-US" dirty="0" smtClean="0"/>
              <a:t>Exercise: Commas</a:t>
            </a:r>
          </a:p>
        </p:txBody>
      </p:sp>
      <p:sp>
        <p:nvSpPr>
          <p:cNvPr id="3" name="Content Placeholder 2"/>
          <p:cNvSpPr>
            <a:spLocks noGrp="1"/>
          </p:cNvSpPr>
          <p:nvPr>
            <p:ph sz="quarter" idx="1"/>
          </p:nvPr>
        </p:nvSpPr>
        <p:spPr>
          <a:xfrm>
            <a:off x="612775" y="1600200"/>
            <a:ext cx="8153400" cy="4495800"/>
          </a:xfrm>
        </p:spPr>
        <p:txBody>
          <a:bodyPr/>
          <a:lstStyle/>
          <a:p>
            <a:pPr marL="457200" indent="-457200">
              <a:buSzTx/>
              <a:buFont typeface="Wingdings" pitchFamily="2" charset="2"/>
              <a:buNone/>
              <a:defRPr/>
            </a:pPr>
            <a:r>
              <a:rPr lang="en-US" sz="3200" dirty="0" smtClean="0"/>
              <a:t>Place commas in these sentences.</a:t>
            </a:r>
          </a:p>
          <a:p>
            <a:pPr marL="457200" indent="-457200">
              <a:buSzTx/>
              <a:buFont typeface="Wingdings" pitchFamily="2" charset="2"/>
              <a:buAutoNum type="arabicPeriod"/>
              <a:defRPr/>
            </a:pPr>
            <a:r>
              <a:rPr lang="en-US" sz="2400" dirty="0" smtClean="0"/>
              <a:t>While we were eating a rattlesnake approached our campsite.</a:t>
            </a:r>
          </a:p>
          <a:p>
            <a:pPr marL="457200" indent="-457200">
              <a:buSzTx/>
              <a:buFont typeface="Wingdings" pitchFamily="2" charset="2"/>
              <a:buAutoNum type="arabicPeriod"/>
              <a:defRPr/>
            </a:pPr>
            <a:r>
              <a:rPr lang="en-US" sz="2400" dirty="0" smtClean="0"/>
              <a:t>Letters were sent to interested parties yet no one responded.</a:t>
            </a:r>
          </a:p>
          <a:p>
            <a:pPr marL="457200" indent="-457200">
              <a:buSzTx/>
              <a:buFont typeface="Wingdings" pitchFamily="2" charset="2"/>
              <a:buAutoNum type="arabicPeriod"/>
              <a:defRPr/>
            </a:pPr>
            <a:r>
              <a:rPr lang="en-US" sz="2400" dirty="0" smtClean="0"/>
              <a:t>Oak savannas provide nesting sites for raptors and oak grasslands provide foraging habitats for these birds.</a:t>
            </a:r>
          </a:p>
          <a:p>
            <a:pPr marL="457200" indent="-457200">
              <a:buSzTx/>
              <a:buFont typeface="Wingdings" pitchFamily="2" charset="2"/>
              <a:buAutoNum type="arabicPeriod"/>
              <a:defRPr/>
            </a:pPr>
            <a:r>
              <a:rPr lang="en-US" sz="2400" dirty="0" smtClean="0"/>
              <a:t>We visited the project site but found no suitable habitats.</a:t>
            </a:r>
          </a:p>
          <a:p>
            <a:pPr marL="457200" indent="-457200">
              <a:buSzTx/>
              <a:buFont typeface="Wingdings" pitchFamily="2" charset="2"/>
              <a:buAutoNum type="arabicPeriod"/>
              <a:defRPr/>
            </a:pPr>
            <a:r>
              <a:rPr lang="en-US" sz="2400" dirty="0" smtClean="0"/>
              <a:t>The riparian community provides escape cover forage and nesting opportunities for wildlife.</a:t>
            </a: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F74C5FB4-AE6C-4E21-9FEC-07FD683912FB}" type="slidenum">
              <a:rPr lang="en-US" smtClean="0"/>
              <a:pPr>
                <a:defRPr/>
              </a:pPr>
              <a:t>122</a:t>
            </a:fld>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426" name="Title 1"/>
          <p:cNvSpPr>
            <a:spLocks noGrp="1"/>
          </p:cNvSpPr>
          <p:nvPr>
            <p:ph type="title"/>
          </p:nvPr>
        </p:nvSpPr>
        <p:spPr>
          <a:xfrm>
            <a:off x="612775" y="228600"/>
            <a:ext cx="8153400" cy="990600"/>
          </a:xfrm>
        </p:spPr>
        <p:txBody>
          <a:bodyPr/>
          <a:lstStyle/>
          <a:p>
            <a:r>
              <a:rPr lang="en-US" dirty="0" smtClean="0"/>
              <a:t>Exercise: Commas with Adjectives</a:t>
            </a:r>
          </a:p>
        </p:txBody>
      </p:sp>
      <p:sp>
        <p:nvSpPr>
          <p:cNvPr id="3" name="Content Placeholder 2"/>
          <p:cNvSpPr>
            <a:spLocks noGrp="1"/>
          </p:cNvSpPr>
          <p:nvPr>
            <p:ph sz="quarter" idx="1"/>
          </p:nvPr>
        </p:nvSpPr>
        <p:spPr>
          <a:xfrm>
            <a:off x="612775" y="1600200"/>
            <a:ext cx="8153400" cy="4495800"/>
          </a:xfrm>
        </p:spPr>
        <p:txBody>
          <a:bodyPr/>
          <a:lstStyle/>
          <a:p>
            <a:pPr marL="457200" indent="-457200">
              <a:spcBef>
                <a:spcPct val="75000"/>
              </a:spcBef>
              <a:buSzTx/>
              <a:buFont typeface="Wingdings" pitchFamily="2" charset="2"/>
              <a:buNone/>
              <a:defRPr/>
            </a:pPr>
            <a:r>
              <a:rPr lang="en-US" sz="3200" dirty="0" smtClean="0">
                <a:cs typeface="Times New Roman" charset="0"/>
              </a:rPr>
              <a:t>Place the commas in these sentences.</a:t>
            </a:r>
          </a:p>
          <a:p>
            <a:pPr marL="457200" indent="-457200">
              <a:spcBef>
                <a:spcPct val="75000"/>
              </a:spcBef>
              <a:buSzTx/>
              <a:buFont typeface="Wingdings" pitchFamily="2" charset="2"/>
              <a:buAutoNum type="arabicPeriod"/>
              <a:defRPr/>
            </a:pPr>
            <a:r>
              <a:rPr lang="en-US" sz="2400" dirty="0" smtClean="0">
                <a:cs typeface="Times New Roman" charset="0"/>
              </a:rPr>
              <a:t>The delta green ground beetle is a small beetle with a brilliant green shell.</a:t>
            </a:r>
          </a:p>
          <a:p>
            <a:pPr marL="457200" indent="-457200">
              <a:spcBef>
                <a:spcPct val="75000"/>
              </a:spcBef>
              <a:buSzTx/>
              <a:buFont typeface="Wingdings" pitchFamily="2" charset="2"/>
              <a:buAutoNum type="arabicPeriod"/>
              <a:defRPr/>
            </a:pPr>
            <a:r>
              <a:rPr lang="en-US" sz="2400" dirty="0" smtClean="0">
                <a:cs typeface="Times New Roman" charset="0"/>
              </a:rPr>
              <a:t>We hired an experienced efficient CEQA expert.</a:t>
            </a:r>
          </a:p>
          <a:p>
            <a:pPr marL="457200" indent="-457200">
              <a:spcBef>
                <a:spcPct val="75000"/>
              </a:spcBef>
              <a:buSzTx/>
              <a:buFont typeface="Wingdings" pitchFamily="2" charset="2"/>
              <a:buAutoNum type="arabicPeriod"/>
              <a:defRPr/>
            </a:pPr>
            <a:r>
              <a:rPr lang="en-US" sz="2400" dirty="0" smtClean="0">
                <a:cs typeface="Times New Roman" charset="0"/>
              </a:rPr>
              <a:t>An old stone wall ran through the center of the study area.</a:t>
            </a:r>
          </a:p>
          <a:p>
            <a:pPr marL="457200" indent="-457200">
              <a:spcBef>
                <a:spcPct val="75000"/>
              </a:spcBef>
              <a:buSzTx/>
              <a:buFont typeface="Wingdings" pitchFamily="2" charset="2"/>
              <a:buAutoNum type="arabicPeriod"/>
              <a:defRPr/>
            </a:pPr>
            <a:r>
              <a:rPr lang="en-US" sz="2400" dirty="0" smtClean="0">
                <a:cs typeface="Times New Roman" charset="0"/>
              </a:rPr>
              <a:t>Bill is a generous outgoing person.</a:t>
            </a: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869B358-D978-4FA6-8DC9-59E9B0D3B77A}" type="slidenum">
              <a:rPr lang="en-US" smtClean="0"/>
              <a:pPr>
                <a:defRPr/>
              </a:pPr>
              <a:t>123</a:t>
            </a:fld>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450" name="Title 1"/>
          <p:cNvSpPr>
            <a:spLocks noGrp="1"/>
          </p:cNvSpPr>
          <p:nvPr>
            <p:ph type="title"/>
          </p:nvPr>
        </p:nvSpPr>
        <p:spPr>
          <a:xfrm>
            <a:off x="612775" y="228600"/>
            <a:ext cx="8153400" cy="990600"/>
          </a:xfrm>
        </p:spPr>
        <p:txBody>
          <a:bodyPr/>
          <a:lstStyle/>
          <a:p>
            <a:r>
              <a:rPr lang="en-US" dirty="0" smtClean="0"/>
              <a:t>Exercise: Unnecessary Commas</a:t>
            </a:r>
          </a:p>
        </p:txBody>
      </p:sp>
      <p:sp>
        <p:nvSpPr>
          <p:cNvPr id="3" name="Content Placeholder 2"/>
          <p:cNvSpPr>
            <a:spLocks noGrp="1"/>
          </p:cNvSpPr>
          <p:nvPr>
            <p:ph sz="quarter" idx="1"/>
          </p:nvPr>
        </p:nvSpPr>
        <p:spPr>
          <a:xfrm>
            <a:off x="612775" y="1600200"/>
            <a:ext cx="8153400" cy="4800600"/>
          </a:xfrm>
        </p:spPr>
        <p:txBody>
          <a:bodyPr/>
          <a:lstStyle/>
          <a:p>
            <a:pPr marL="457200" indent="-457200">
              <a:spcBef>
                <a:spcPct val="75000"/>
              </a:spcBef>
              <a:buSzTx/>
              <a:buFont typeface="Wingdings" pitchFamily="2" charset="2"/>
              <a:buNone/>
              <a:defRPr/>
            </a:pPr>
            <a:r>
              <a:rPr lang="en-US" sz="3200" dirty="0" smtClean="0">
                <a:cs typeface="Times New Roman" charset="0"/>
              </a:rPr>
              <a:t>Remove any unnecessary commas.</a:t>
            </a:r>
          </a:p>
          <a:p>
            <a:pPr marL="457200" indent="-457200">
              <a:spcBef>
                <a:spcPct val="75000"/>
              </a:spcBef>
              <a:buSzTx/>
              <a:buFont typeface="Wingdings" pitchFamily="2" charset="2"/>
              <a:buAutoNum type="arabicPeriod"/>
              <a:defRPr/>
            </a:pPr>
            <a:r>
              <a:rPr lang="en-US" sz="2400" dirty="0" smtClean="0">
                <a:cs typeface="Times New Roman" charset="0"/>
              </a:rPr>
              <a:t>The list included butter, milk, salt, and pepper, and the box was empty.</a:t>
            </a:r>
          </a:p>
          <a:p>
            <a:pPr marL="457200" indent="-457200">
              <a:spcBef>
                <a:spcPct val="75000"/>
              </a:spcBef>
              <a:buSzTx/>
              <a:buFont typeface="Wingdings" pitchFamily="2" charset="2"/>
              <a:buAutoNum type="arabicPeriod"/>
              <a:defRPr/>
            </a:pPr>
            <a:r>
              <a:rPr lang="en-US" sz="2400" dirty="0" smtClean="0">
                <a:cs typeface="Times New Roman" charset="0"/>
              </a:rPr>
              <a:t>Betty addressed the forum, and Sam, collected the ballots.</a:t>
            </a:r>
          </a:p>
          <a:p>
            <a:pPr marL="457200" indent="-457200">
              <a:spcBef>
                <a:spcPct val="75000"/>
              </a:spcBef>
              <a:buSzTx/>
              <a:buFont typeface="Wingdings" pitchFamily="2" charset="2"/>
              <a:buAutoNum type="arabicPeriod"/>
              <a:defRPr/>
            </a:pPr>
            <a:r>
              <a:rPr lang="en-US" sz="2400" dirty="0" smtClean="0">
                <a:cs typeface="Times New Roman" charset="0"/>
              </a:rPr>
              <a:t>We visited the project site, and conducted a botanical survey.</a:t>
            </a:r>
          </a:p>
          <a:p>
            <a:pPr marL="457200" indent="-457200">
              <a:spcBef>
                <a:spcPct val="75000"/>
              </a:spcBef>
              <a:buSzTx/>
              <a:buFont typeface="Wingdings" pitchFamily="2" charset="2"/>
              <a:buAutoNum type="arabicPeriod"/>
              <a:defRPr/>
            </a:pPr>
            <a:r>
              <a:rPr lang="en-US" sz="2400" dirty="0" smtClean="0">
                <a:cs typeface="Times New Roman" charset="0"/>
              </a:rPr>
              <a:t>The client thinks, that we should conduct a wetland delineation, and that a tree survey is necessary.</a:t>
            </a:r>
          </a:p>
          <a:p>
            <a:pPr marL="457200" indent="-457200">
              <a:spcBef>
                <a:spcPct val="75000"/>
              </a:spcBef>
              <a:buSzTx/>
              <a:buFont typeface="Wingdings" pitchFamily="2" charset="2"/>
              <a:buAutoNum type="arabicPeriod"/>
              <a:defRPr/>
            </a:pPr>
            <a:r>
              <a:rPr lang="en-US" sz="2400" dirty="0" smtClean="0">
                <a:cs typeface="Times New Roman" charset="0"/>
              </a:rPr>
              <a:t>For example, the project manager, and the lead engineer, are reviewing the technical reports.</a:t>
            </a: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3BC2F2ED-70C1-4AD8-A795-27C0ED3EF36E}" type="slidenum">
              <a:rPr lang="en-US" smtClean="0"/>
              <a:pPr>
                <a:defRPr/>
              </a:pPr>
              <a:t>124</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533400" y="152400"/>
            <a:ext cx="8153400" cy="990600"/>
          </a:xfrm>
        </p:spPr>
        <p:txBody>
          <a:bodyPr/>
          <a:lstStyle/>
          <a:p>
            <a:r>
              <a:rPr lang="en-US" dirty="0" smtClean="0"/>
              <a:t>Punctuation</a:t>
            </a:r>
          </a:p>
        </p:txBody>
      </p:sp>
      <p:sp>
        <p:nvSpPr>
          <p:cNvPr id="109571" name="Content Placeholder 2"/>
          <p:cNvSpPr>
            <a:spLocks noGrp="1"/>
          </p:cNvSpPr>
          <p:nvPr>
            <p:ph sz="quarter" idx="1"/>
          </p:nvPr>
        </p:nvSpPr>
        <p:spPr>
          <a:xfrm>
            <a:off x="612775" y="1600200"/>
            <a:ext cx="8153400" cy="4648200"/>
          </a:xfrm>
        </p:spPr>
        <p:txBody>
          <a:bodyPr/>
          <a:lstStyle/>
          <a:p>
            <a:pPr>
              <a:buFont typeface="Wingdings" pitchFamily="2" charset="2"/>
              <a:buNone/>
            </a:pPr>
            <a:r>
              <a:rPr lang="en-US" sz="3200" b="1" dirty="0" smtClean="0"/>
              <a:t>Semicolon</a:t>
            </a:r>
          </a:p>
          <a:p>
            <a:pPr lvl="1">
              <a:buFont typeface="Wingdings 2" pitchFamily="18" charset="2"/>
              <a:buChar char="¤"/>
            </a:pPr>
            <a:r>
              <a:rPr lang="en-US" sz="2400" dirty="0" smtClean="0"/>
              <a:t>Used between closely related independent clauses that are not joined with coordinating conjunctions (FANBOYS)</a:t>
            </a:r>
          </a:p>
          <a:p>
            <a:pPr lvl="2">
              <a:buFont typeface="Wingdings 2" pitchFamily="18" charset="2"/>
              <a:buChar char="¤"/>
            </a:pPr>
            <a:r>
              <a:rPr lang="en-US" sz="1800" i="1" dirty="0" smtClean="0"/>
              <a:t>Tomorrow is another day; we will arise with renewed energy.</a:t>
            </a:r>
          </a:p>
          <a:p>
            <a:pPr lvl="1">
              <a:buFont typeface="Wingdings 2" pitchFamily="18" charset="2"/>
              <a:buChar char="¤"/>
            </a:pPr>
            <a:r>
              <a:rPr lang="en-US" sz="2400" dirty="0" smtClean="0"/>
              <a:t>Precedes a transitional expressions such as </a:t>
            </a:r>
            <a:r>
              <a:rPr lang="en-US" sz="2400" i="1" dirty="0" smtClean="0"/>
              <a:t>however, hence, this, likewise, therefore</a:t>
            </a:r>
          </a:p>
          <a:p>
            <a:pPr lvl="2">
              <a:buFont typeface="Wingdings 2" pitchFamily="18" charset="2"/>
              <a:buChar char="¤"/>
            </a:pPr>
            <a:r>
              <a:rPr lang="en-US" sz="1800" i="1" dirty="0" smtClean="0"/>
              <a:t>The project would not affect the environment; therefore, a negative declaration will be prepared.</a:t>
            </a:r>
          </a:p>
          <a:p>
            <a:pPr lvl="1">
              <a:buClr>
                <a:srgbClr val="94B6D2"/>
              </a:buClr>
              <a:buFont typeface="Wingdings 2" pitchFamily="18" charset="2"/>
              <a:buChar char="¤"/>
            </a:pPr>
            <a:r>
              <a:rPr lang="en-US" sz="2400" dirty="0" smtClean="0">
                <a:solidFill>
                  <a:prstClr val="black"/>
                </a:solidFill>
              </a:rPr>
              <a:t>Used in series that already contains commas (super comma)</a:t>
            </a:r>
            <a:endParaRPr lang="en-US" sz="2400" i="1" dirty="0">
              <a:solidFill>
                <a:prstClr val="black"/>
              </a:solidFill>
            </a:endParaRPr>
          </a:p>
          <a:p>
            <a:pPr lvl="2">
              <a:buClr>
                <a:srgbClr val="DD8047"/>
              </a:buClr>
              <a:buFont typeface="Wingdings 2" pitchFamily="18" charset="2"/>
              <a:buChar char="¤"/>
            </a:pPr>
            <a:r>
              <a:rPr lang="en-US" sz="1800" i="1" dirty="0">
                <a:solidFill>
                  <a:prstClr val="black"/>
                </a:solidFill>
              </a:rPr>
              <a:t>Waters of the United States comprise navigable waters; interstate waters; wetlands that meet Corps criteria; all other waters where use, degradation, or destruction of the waters could affect interstate commerce or foreign commerce; and tributaries of any of these waters</a:t>
            </a:r>
            <a:endParaRPr lang="en-US" sz="1800" i="1"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FA922B23-93E6-4AFF-9C41-A06DC337FADC}" type="slidenum">
              <a:rPr lang="en-US" smtClean="0"/>
              <a:pPr>
                <a:defRPr/>
              </a:pPr>
              <a:t>125</a:t>
            </a:fld>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12775" y="152400"/>
            <a:ext cx="8153400" cy="990600"/>
          </a:xfrm>
        </p:spPr>
        <p:txBody>
          <a:bodyPr/>
          <a:lstStyle/>
          <a:p>
            <a:pPr marL="342900" indent="-342900">
              <a:spcBef>
                <a:spcPts val="700"/>
              </a:spcBef>
            </a:pPr>
            <a:r>
              <a:rPr lang="en-US" dirty="0" smtClean="0"/>
              <a:t>Punctuation</a:t>
            </a:r>
          </a:p>
        </p:txBody>
      </p:sp>
      <p:sp>
        <p:nvSpPr>
          <p:cNvPr id="111619" name="Content Placeholder 2"/>
          <p:cNvSpPr>
            <a:spLocks noGrp="1"/>
          </p:cNvSpPr>
          <p:nvPr>
            <p:ph sz="quarter" idx="1"/>
          </p:nvPr>
        </p:nvSpPr>
        <p:spPr>
          <a:xfrm>
            <a:off x="612775" y="1600200"/>
            <a:ext cx="8153400" cy="4495800"/>
          </a:xfrm>
        </p:spPr>
        <p:txBody>
          <a:bodyPr/>
          <a:lstStyle/>
          <a:p>
            <a:pPr marL="319088" lvl="1" indent="-319088">
              <a:spcBef>
                <a:spcPts val="700"/>
              </a:spcBef>
              <a:buClr>
                <a:schemeClr val="accent2"/>
              </a:buClr>
              <a:buSzPct val="60000"/>
              <a:buFont typeface="Wingdings 2" pitchFamily="18" charset="2"/>
              <a:buNone/>
            </a:pPr>
            <a:r>
              <a:rPr lang="en-US" sz="3200" b="1" dirty="0" smtClean="0"/>
              <a:t>Colon</a:t>
            </a:r>
          </a:p>
          <a:p>
            <a:pPr marL="319088" lvl="1" indent="-319088">
              <a:spcBef>
                <a:spcPts val="700"/>
              </a:spcBef>
              <a:buClr>
                <a:schemeClr val="accent2"/>
              </a:buClr>
              <a:buSzPct val="60000"/>
              <a:buFont typeface="Wingdings" pitchFamily="2" charset="2"/>
              <a:buChar char=""/>
            </a:pPr>
            <a:r>
              <a:rPr lang="en-US" sz="2900" dirty="0" smtClean="0"/>
              <a:t>Follows a complete sentence to introduce a related idea, quotation, or list</a:t>
            </a:r>
          </a:p>
          <a:p>
            <a:pPr marL="593725" lvl="2" indent="-319088">
              <a:spcBef>
                <a:spcPts val="700"/>
              </a:spcBef>
              <a:buSzPct val="60000"/>
              <a:buFont typeface="Wingdings" pitchFamily="2" charset="2"/>
              <a:buChar char=""/>
            </a:pPr>
            <a:r>
              <a:rPr lang="en-US" sz="1800" i="1" dirty="0" smtClean="0"/>
              <a:t>I needed several items for my party: a magician, an outfit, and a secret. </a:t>
            </a:r>
            <a:r>
              <a:rPr lang="en-US" sz="1800" dirty="0" smtClean="0"/>
              <a:t>But not: </a:t>
            </a:r>
            <a:r>
              <a:rPr lang="en-US" sz="1800" i="1" dirty="0" smtClean="0"/>
              <a:t>I needed: a magician, an outfit, and a secret.</a:t>
            </a:r>
          </a:p>
          <a:p>
            <a:pPr marL="593725" lvl="2" indent="-319088">
              <a:spcBef>
                <a:spcPts val="700"/>
              </a:spcBef>
              <a:buSzPct val="60000"/>
              <a:buFont typeface="Wingdings" pitchFamily="2" charset="2"/>
              <a:buChar char=""/>
            </a:pPr>
            <a:r>
              <a:rPr lang="en-US" sz="1800" i="1" dirty="0" smtClean="0"/>
              <a:t>There is a concept that directly applies to our argument: human rights.</a:t>
            </a:r>
          </a:p>
          <a:p>
            <a:pPr marL="593725" lvl="2" indent="-319088">
              <a:spcBef>
                <a:spcPts val="700"/>
              </a:spcBef>
              <a:buSzPct val="60000"/>
              <a:buFont typeface="Wingdings" pitchFamily="2" charset="2"/>
              <a:buChar char=""/>
            </a:pPr>
            <a:r>
              <a:rPr lang="en-US" sz="1800" i="1" dirty="0" smtClean="0"/>
              <a:t>The </a:t>
            </a:r>
            <a:r>
              <a:rPr lang="en-US" sz="1800" dirty="0" smtClean="0"/>
              <a:t>Book of Nautical Terms </a:t>
            </a:r>
            <a:r>
              <a:rPr lang="en-US" sz="1800" i="1" dirty="0" smtClean="0"/>
              <a:t>addresses this knot directly: “The Windsor knot is not nautical; it is a naughty necktie knot.”</a:t>
            </a:r>
          </a:p>
          <a:p>
            <a:pPr marL="593725" lvl="2" indent="-319088">
              <a:spcBef>
                <a:spcPts val="700"/>
              </a:spcBef>
              <a:buSzPct val="60000"/>
              <a:buFont typeface="Wingdings" pitchFamily="2" charset="2"/>
              <a:buChar char=""/>
            </a:pPr>
            <a:endParaRPr lang="en-US" dirty="0" smtClean="0"/>
          </a:p>
          <a:p>
            <a:pPr>
              <a:buFont typeface="Wingdings" pitchFamily="2" charset="2"/>
              <a:buNone/>
            </a:pPr>
            <a:endParaRPr lang="en-US" dirty="0" smtClean="0"/>
          </a:p>
        </p:txBody>
      </p:sp>
      <p:sp>
        <p:nvSpPr>
          <p:cNvPr id="11776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DBC44FC-4DC3-412C-A38E-5A78B352C889}" type="slidenum">
              <a:rPr lang="en-US" smtClean="0">
                <a:solidFill>
                  <a:srgbClr val="FFFFFF"/>
                </a:solidFill>
              </a:rPr>
              <a:pPr eaLnBrk="1" hangingPunct="1">
                <a:defRPr/>
              </a:pPr>
              <a:t>126</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612775" y="228600"/>
            <a:ext cx="8153400" cy="990600"/>
          </a:xfrm>
        </p:spPr>
        <p:txBody>
          <a:bodyPr/>
          <a:lstStyle/>
          <a:p>
            <a:r>
              <a:rPr lang="en-US" dirty="0" smtClean="0"/>
              <a:t>Punctuation</a:t>
            </a:r>
          </a:p>
        </p:txBody>
      </p:sp>
      <p:sp>
        <p:nvSpPr>
          <p:cNvPr id="113667"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cs typeface="Times New Roman" pitchFamily="18" charset="0"/>
              </a:rPr>
              <a:t>Hyphenation</a:t>
            </a:r>
          </a:p>
          <a:p>
            <a:r>
              <a:rPr lang="en-US" sz="2400" dirty="0" smtClean="0">
                <a:cs typeface="Times New Roman" pitchFamily="18" charset="0"/>
              </a:rPr>
              <a:t>Compound words: follow the dictionary</a:t>
            </a:r>
          </a:p>
          <a:p>
            <a:pPr lvl="1"/>
            <a:r>
              <a:rPr lang="en-US" sz="1800" i="1" dirty="0" smtClean="0">
                <a:cs typeface="Times New Roman" pitchFamily="18" charset="0"/>
              </a:rPr>
              <a:t>earthquake, sunflower, moonlight, water-wash, </a:t>
            </a:r>
          </a:p>
          <a:p>
            <a:pPr lvl="0">
              <a:buClr>
                <a:srgbClr val="DD8047"/>
              </a:buClr>
            </a:pPr>
            <a:r>
              <a:rPr lang="en-US" sz="2400" dirty="0" smtClean="0">
                <a:solidFill>
                  <a:prstClr val="black"/>
                </a:solidFill>
                <a:cs typeface="Times New Roman" pitchFamily="18" charset="0"/>
              </a:rPr>
              <a:t>Prefixes: follow your style guide</a:t>
            </a:r>
          </a:p>
          <a:p>
            <a:pPr lvl="1">
              <a:buClr>
                <a:srgbClr val="DD8047"/>
              </a:buClr>
            </a:pPr>
            <a:r>
              <a:rPr lang="en-US" sz="1800" i="1" dirty="0" smtClean="0">
                <a:solidFill>
                  <a:prstClr val="black"/>
                </a:solidFill>
                <a:cs typeface="Times New Roman" pitchFamily="18" charset="0"/>
              </a:rPr>
              <a:t>Nonnative, non-native, pre-construction, preconstruction</a:t>
            </a:r>
          </a:p>
          <a:p>
            <a:pPr lvl="0">
              <a:buClr>
                <a:srgbClr val="DD8047"/>
              </a:buClr>
            </a:pPr>
            <a:r>
              <a:rPr lang="en-US" sz="2400" dirty="0" smtClean="0">
                <a:solidFill>
                  <a:prstClr val="black"/>
                </a:solidFill>
                <a:cs typeface="Times New Roman" pitchFamily="18" charset="0"/>
              </a:rPr>
              <a:t>Modifiers: hyphenate words before the noun to show that the words are operating as a unit</a:t>
            </a:r>
          </a:p>
          <a:p>
            <a:pPr lvl="1">
              <a:buClr>
                <a:srgbClr val="DD8047"/>
              </a:buClr>
            </a:pPr>
            <a:r>
              <a:rPr lang="en-US" sz="1800" i="1" dirty="0">
                <a:solidFill>
                  <a:prstClr val="black"/>
                </a:solidFill>
                <a:cs typeface="Times New Roman" pitchFamily="18" charset="0"/>
              </a:rPr>
              <a:t>The project will have a less-than-significant </a:t>
            </a:r>
            <a:r>
              <a:rPr lang="en-US" sz="1800" i="1" dirty="0" smtClean="0">
                <a:solidFill>
                  <a:prstClr val="black"/>
                </a:solidFill>
                <a:cs typeface="Times New Roman" pitchFamily="18" charset="0"/>
              </a:rPr>
              <a:t>impact (</a:t>
            </a:r>
            <a:r>
              <a:rPr lang="en-US" sz="1800" dirty="0">
                <a:solidFill>
                  <a:prstClr val="black"/>
                </a:solidFill>
                <a:cs typeface="Times New Roman" pitchFamily="18" charset="0"/>
              </a:rPr>
              <a:t>but</a:t>
            </a:r>
            <a:r>
              <a:rPr lang="en-US" sz="1800" i="1" dirty="0">
                <a:solidFill>
                  <a:prstClr val="black"/>
                </a:solidFill>
                <a:cs typeface="Times New Roman" pitchFamily="18" charset="0"/>
              </a:rPr>
              <a:t> the impact is less than significant)</a:t>
            </a:r>
          </a:p>
          <a:p>
            <a:pPr lvl="1">
              <a:buClr>
                <a:srgbClr val="DD8047"/>
              </a:buClr>
            </a:pPr>
            <a:r>
              <a:rPr lang="en-US" sz="1800" i="1" dirty="0">
                <a:solidFill>
                  <a:prstClr val="black"/>
                </a:solidFill>
                <a:cs typeface="Times New Roman" pitchFamily="18" charset="0"/>
              </a:rPr>
              <a:t>The on-site receptacle will be </a:t>
            </a:r>
            <a:r>
              <a:rPr lang="en-US" sz="1800" i="1" dirty="0" smtClean="0">
                <a:solidFill>
                  <a:prstClr val="black"/>
                </a:solidFill>
                <a:cs typeface="Times New Roman" pitchFamily="18" charset="0"/>
              </a:rPr>
              <a:t>used (</a:t>
            </a:r>
            <a:r>
              <a:rPr lang="en-US" sz="1800" dirty="0">
                <a:solidFill>
                  <a:prstClr val="black"/>
                </a:solidFill>
                <a:cs typeface="Times New Roman" pitchFamily="18" charset="0"/>
              </a:rPr>
              <a:t>but</a:t>
            </a:r>
            <a:r>
              <a:rPr lang="en-US" sz="1800" i="1" dirty="0">
                <a:solidFill>
                  <a:prstClr val="black"/>
                </a:solidFill>
                <a:cs typeface="Times New Roman" pitchFamily="18" charset="0"/>
              </a:rPr>
              <a:t> the waste will be deposited on site)</a:t>
            </a:r>
          </a:p>
          <a:p>
            <a:pPr lvl="1">
              <a:buClr>
                <a:srgbClr val="DD8047"/>
              </a:buClr>
            </a:pPr>
            <a:r>
              <a:rPr lang="en-US" sz="1800" i="1" dirty="0">
                <a:solidFill>
                  <a:prstClr val="black"/>
                </a:solidFill>
                <a:cs typeface="Times New Roman" pitchFamily="18" charset="0"/>
              </a:rPr>
              <a:t>He asked an open-ended </a:t>
            </a:r>
            <a:r>
              <a:rPr lang="en-US" sz="1800" i="1" dirty="0" smtClean="0">
                <a:solidFill>
                  <a:prstClr val="black"/>
                </a:solidFill>
                <a:cs typeface="Times New Roman" pitchFamily="18" charset="0"/>
              </a:rPr>
              <a:t>question (</a:t>
            </a:r>
            <a:r>
              <a:rPr lang="en-US" sz="1800" dirty="0">
                <a:solidFill>
                  <a:prstClr val="black"/>
                </a:solidFill>
                <a:cs typeface="Times New Roman" pitchFamily="18" charset="0"/>
              </a:rPr>
              <a:t>but</a:t>
            </a:r>
            <a:r>
              <a:rPr lang="en-US" sz="1800" i="1" dirty="0">
                <a:solidFill>
                  <a:prstClr val="black"/>
                </a:solidFill>
                <a:cs typeface="Times New Roman" pitchFamily="18" charset="0"/>
              </a:rPr>
              <a:t> the question was open ended)</a:t>
            </a:r>
          </a:p>
          <a:p>
            <a:pPr lvl="1">
              <a:buClr>
                <a:srgbClr val="DD8047"/>
              </a:buClr>
            </a:pPr>
            <a:endParaRPr lang="en-US" sz="1800" i="1" dirty="0" smtClean="0">
              <a:solidFill>
                <a:prstClr val="black"/>
              </a:solidFill>
              <a:cs typeface="Times New Roman" pitchFamily="18" charset="0"/>
            </a:endParaRPr>
          </a:p>
          <a:p>
            <a:pPr lvl="1">
              <a:buClr>
                <a:srgbClr val="DD8047"/>
              </a:buClr>
            </a:pPr>
            <a:endParaRPr lang="en-US" sz="2100" dirty="0" smtClean="0">
              <a:solidFill>
                <a:prstClr val="black"/>
              </a:solidFill>
              <a:cs typeface="Times New Roman" pitchFamily="18" charset="0"/>
            </a:endParaRPr>
          </a:p>
          <a:p>
            <a:pPr lvl="1">
              <a:buClr>
                <a:srgbClr val="DD8047"/>
              </a:buClr>
            </a:pPr>
            <a:endParaRPr lang="en-US" sz="2100" dirty="0">
              <a:solidFill>
                <a:prstClr val="black"/>
              </a:solidFill>
              <a:cs typeface="Times New Roman" pitchFamily="18" charset="0"/>
            </a:endParaRPr>
          </a:p>
          <a:p>
            <a:pPr lvl="1">
              <a:buClr>
                <a:srgbClr val="DD8047"/>
              </a:buClr>
            </a:pPr>
            <a:endParaRPr lang="en-US" sz="2100" dirty="0">
              <a:solidFill>
                <a:prstClr val="black"/>
              </a:solidFill>
              <a:cs typeface="Times New Roman" pitchFamily="18" charset="0"/>
            </a:endParaRPr>
          </a:p>
          <a:p>
            <a:pPr lvl="1"/>
            <a:endParaRPr lang="en-US" i="1" dirty="0" smtClean="0"/>
          </a:p>
        </p:txBody>
      </p:sp>
      <p:sp>
        <p:nvSpPr>
          <p:cNvPr id="11981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66232BE-1538-4503-9006-4E4801944FF1}" type="slidenum">
              <a:rPr lang="en-US" smtClean="0">
                <a:solidFill>
                  <a:srgbClr val="FFFFFF"/>
                </a:solidFill>
              </a:rPr>
              <a:pPr eaLnBrk="1" hangingPunct="1">
                <a:defRPr/>
              </a:pPr>
              <a:t>127</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12775" y="152400"/>
            <a:ext cx="8153400" cy="990600"/>
          </a:xfrm>
        </p:spPr>
        <p:txBody>
          <a:bodyPr/>
          <a:lstStyle/>
          <a:p>
            <a:r>
              <a:rPr lang="en-US" dirty="0" smtClean="0"/>
              <a:t>Punctuation</a:t>
            </a:r>
          </a:p>
        </p:txBody>
      </p:sp>
      <p:sp>
        <p:nvSpPr>
          <p:cNvPr id="116739" name="Content Placeholder 2"/>
          <p:cNvSpPr>
            <a:spLocks noGrp="1"/>
          </p:cNvSpPr>
          <p:nvPr>
            <p:ph sz="quarter" idx="1"/>
          </p:nvPr>
        </p:nvSpPr>
        <p:spPr>
          <a:xfrm>
            <a:off x="612775" y="1600200"/>
            <a:ext cx="8153400" cy="4572000"/>
          </a:xfrm>
        </p:spPr>
        <p:txBody>
          <a:bodyPr/>
          <a:lstStyle/>
          <a:p>
            <a:pPr>
              <a:buFont typeface="Wingdings" pitchFamily="2" charset="2"/>
              <a:buNone/>
            </a:pPr>
            <a:r>
              <a:rPr lang="en-US" sz="3000" dirty="0" smtClean="0"/>
              <a:t>Hyphens and Usage</a:t>
            </a:r>
          </a:p>
          <a:p>
            <a:r>
              <a:rPr lang="en-US" sz="2400" dirty="0" smtClean="0"/>
              <a:t>Use a hyphen when the base element begins with a capital letter or year.</a:t>
            </a:r>
          </a:p>
          <a:p>
            <a:pPr lvl="1"/>
            <a:r>
              <a:rPr lang="en-US" sz="1800" i="1" dirty="0" smtClean="0">
                <a:cs typeface="Times New Roman" pitchFamily="18" charset="0"/>
              </a:rPr>
              <a:t>The election, in mid-May, features a candidate who is pro-French and un-American.</a:t>
            </a:r>
          </a:p>
          <a:p>
            <a:r>
              <a:rPr lang="en-US" sz="2400" dirty="0">
                <a:cs typeface="Times New Roman" pitchFamily="18" charset="0"/>
              </a:rPr>
              <a:t>Use a hyphen when the prefix governs two or more words.</a:t>
            </a:r>
          </a:p>
          <a:p>
            <a:pPr lvl="1"/>
            <a:r>
              <a:rPr lang="en-US" sz="1800" i="1" dirty="0" smtClean="0">
                <a:cs typeface="Times New Roman" pitchFamily="18" charset="0"/>
              </a:rPr>
              <a:t> The non-radiation-caused effects are itemized in 3-inch-by-5-inch column.</a:t>
            </a:r>
            <a:endParaRPr lang="en-US" sz="1800" dirty="0" smtClean="0"/>
          </a:p>
          <a:p>
            <a:pPr marL="457200" lvl="0" indent="-457200">
              <a:buClr>
                <a:srgbClr val="DD8047"/>
              </a:buClr>
              <a:defRPr/>
            </a:pPr>
            <a:r>
              <a:rPr lang="en-US" sz="2400" dirty="0" smtClean="0">
                <a:cs typeface="Times New Roman" pitchFamily="18" charset="0"/>
              </a:rPr>
              <a:t>Do not use a </a:t>
            </a:r>
            <a:r>
              <a:rPr lang="en-US" sz="2400" dirty="0">
                <a:cs typeface="Times New Roman" pitchFamily="18" charset="0"/>
              </a:rPr>
              <a:t>hyphen when the first word ends in </a:t>
            </a:r>
            <a:r>
              <a:rPr lang="en-US" sz="2400" i="1" dirty="0">
                <a:cs typeface="Times New Roman" pitchFamily="18" charset="0"/>
              </a:rPr>
              <a:t>ly. </a:t>
            </a:r>
          </a:p>
          <a:p>
            <a:pPr marL="777875" lvl="1" indent="-457200">
              <a:buClr>
                <a:srgbClr val="94B6D2"/>
              </a:buClr>
              <a:defRPr/>
            </a:pPr>
            <a:r>
              <a:rPr lang="en-US" sz="1800" i="1" dirty="0" smtClean="0">
                <a:solidFill>
                  <a:prstClr val="black"/>
                </a:solidFill>
                <a:cs typeface="Times New Roman" charset="0"/>
              </a:rPr>
              <a:t>The federally listed eagle lives near a privately </a:t>
            </a:r>
            <a:r>
              <a:rPr lang="en-US" sz="1800" i="1" dirty="0">
                <a:solidFill>
                  <a:prstClr val="black"/>
                </a:solidFill>
                <a:cs typeface="Times New Roman" charset="0"/>
              </a:rPr>
              <a:t>owned </a:t>
            </a:r>
            <a:r>
              <a:rPr lang="en-US" sz="1800" i="1" dirty="0" smtClean="0">
                <a:solidFill>
                  <a:prstClr val="black"/>
                </a:solidFill>
                <a:cs typeface="Times New Roman" charset="0"/>
              </a:rPr>
              <a:t>highway.</a:t>
            </a:r>
            <a:r>
              <a:rPr lang="en-US" sz="2500" dirty="0" smtClean="0">
                <a:solidFill>
                  <a:prstClr val="black"/>
                </a:solidFill>
              </a:rPr>
              <a:t> </a:t>
            </a:r>
          </a:p>
          <a:p>
            <a:pPr marL="457200" lvl="0" indent="-457200">
              <a:buClr>
                <a:srgbClr val="DD8047"/>
              </a:buClr>
              <a:defRPr/>
            </a:pPr>
            <a:r>
              <a:rPr lang="en-US" sz="2400" dirty="0" smtClean="0">
                <a:solidFill>
                  <a:prstClr val="black"/>
                </a:solidFill>
                <a:cs typeface="Times New Roman" charset="0"/>
              </a:rPr>
              <a:t>Do not use a </a:t>
            </a:r>
            <a:r>
              <a:rPr lang="en-US" sz="2400" dirty="0">
                <a:solidFill>
                  <a:prstClr val="black"/>
                </a:solidFill>
                <a:cs typeface="Times New Roman" charset="0"/>
              </a:rPr>
              <a:t>space before the hyphen and use a space after the hyphen only if a part of the phrase is missing.</a:t>
            </a:r>
            <a:r>
              <a:rPr lang="en-US" sz="2400" dirty="0">
                <a:solidFill>
                  <a:prstClr val="black"/>
                </a:solidFill>
              </a:rPr>
              <a:t> </a:t>
            </a:r>
          </a:p>
          <a:p>
            <a:pPr marL="777875" lvl="1" indent="-457200">
              <a:buClr>
                <a:srgbClr val="94B6D2"/>
              </a:buClr>
              <a:defRPr/>
            </a:pPr>
            <a:r>
              <a:rPr lang="en-US" sz="1800" i="1" dirty="0">
                <a:solidFill>
                  <a:prstClr val="black"/>
                </a:solidFill>
                <a:cs typeface="Times New Roman" charset="0"/>
              </a:rPr>
              <a:t>Streamflow was measured at 5- </a:t>
            </a:r>
            <a:r>
              <a:rPr lang="en-US" sz="1800" i="1" dirty="0" smtClean="0">
                <a:solidFill>
                  <a:prstClr val="black"/>
                </a:solidFill>
                <a:cs typeface="Times New Roman" charset="0"/>
              </a:rPr>
              <a:t>and 10-minute </a:t>
            </a:r>
            <a:r>
              <a:rPr lang="en-US" sz="1800" i="1" dirty="0">
                <a:solidFill>
                  <a:prstClr val="black"/>
                </a:solidFill>
                <a:cs typeface="Times New Roman" charset="0"/>
              </a:rPr>
              <a:t>intervals.</a:t>
            </a:r>
          </a:p>
          <a:p>
            <a:pPr lvl="0">
              <a:buClr>
                <a:srgbClr val="DD8047"/>
              </a:buClr>
            </a:pPr>
            <a:endParaRPr lang="en-US" sz="2400" dirty="0">
              <a:solidFill>
                <a:prstClr val="black"/>
              </a:solidFill>
              <a:cs typeface="Times New Roman" pitchFamily="18" charset="0"/>
            </a:endParaRPr>
          </a:p>
          <a:p>
            <a:pPr lvl="1"/>
            <a:endParaRPr lang="en-US" sz="2200" i="1" dirty="0" smtClean="0">
              <a:cs typeface="Times New Roman" pitchFamily="18" charset="0"/>
            </a:endParaRPr>
          </a:p>
          <a:p>
            <a:pPr lvl="1">
              <a:buFont typeface="Wingdings 2" pitchFamily="18" charset="2"/>
              <a:buNone/>
            </a:pPr>
            <a:endParaRPr lang="en-US" sz="2200" dirty="0" smtClean="0"/>
          </a:p>
          <a:p>
            <a:endParaRPr lang="en-US" dirty="0" smtClean="0"/>
          </a:p>
        </p:txBody>
      </p:sp>
      <p:sp>
        <p:nvSpPr>
          <p:cNvPr id="1228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C9B4AE0-3832-45B6-B114-D397072E0917}" type="slidenum">
              <a:rPr lang="en-US" smtClean="0">
                <a:solidFill>
                  <a:srgbClr val="FFFFFF"/>
                </a:solidFill>
              </a:rPr>
              <a:pPr eaLnBrk="1" hangingPunct="1">
                <a:defRPr/>
              </a:pPr>
              <a:t>128</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12775" y="228600"/>
            <a:ext cx="8153400" cy="990600"/>
          </a:xfrm>
        </p:spPr>
        <p:txBody>
          <a:bodyPr/>
          <a:lstStyle/>
          <a:p>
            <a:r>
              <a:rPr lang="en-US" dirty="0" smtClean="0"/>
              <a:t>Punctuation</a:t>
            </a:r>
          </a:p>
        </p:txBody>
      </p:sp>
      <p:sp>
        <p:nvSpPr>
          <p:cNvPr id="3" name="Content Placeholder 2"/>
          <p:cNvSpPr>
            <a:spLocks noGrp="1"/>
          </p:cNvSpPr>
          <p:nvPr>
            <p:ph sz="quarter" idx="1"/>
          </p:nvPr>
        </p:nvSpPr>
        <p:spPr>
          <a:xfrm>
            <a:off x="612775" y="1600200"/>
            <a:ext cx="8153400" cy="4495800"/>
          </a:xfrm>
        </p:spPr>
        <p:txBody>
          <a:bodyPr/>
          <a:lstStyle/>
          <a:p>
            <a:pPr marL="514350" indent="-514350">
              <a:spcBef>
                <a:spcPct val="75000"/>
              </a:spcBef>
              <a:buSzTx/>
              <a:buFont typeface="Wingdings" pitchFamily="2" charset="2"/>
              <a:buNone/>
              <a:defRPr/>
            </a:pPr>
            <a:r>
              <a:rPr lang="en-US" sz="3200" dirty="0" smtClean="0"/>
              <a:t>Em dash</a:t>
            </a:r>
          </a:p>
          <a:p>
            <a:pPr marL="514350" indent="-514350">
              <a:spcBef>
                <a:spcPct val="75000"/>
              </a:spcBef>
              <a:buSzTx/>
              <a:defRPr/>
            </a:pPr>
            <a:r>
              <a:rPr lang="en-US" sz="2400" dirty="0" smtClean="0"/>
              <a:t>The em dash breaks or separates thoughts with emphasis </a:t>
            </a:r>
          </a:p>
          <a:p>
            <a:pPr lvl="1">
              <a:spcBef>
                <a:spcPct val="75000"/>
              </a:spcBef>
              <a:buSzTx/>
              <a:defRPr/>
            </a:pPr>
            <a:r>
              <a:rPr lang="en-US" sz="1800" i="1" dirty="0" smtClean="0"/>
              <a:t>After 1 year, CO</a:t>
            </a:r>
            <a:r>
              <a:rPr lang="en-US" sz="1800" i="1" baseline="-25000" dirty="0" smtClean="0"/>
              <a:t>2</a:t>
            </a:r>
            <a:r>
              <a:rPr lang="en-US" sz="1800" i="1" dirty="0" smtClean="0"/>
              <a:t> concentrations were 367 parts per million—a much higher increase than predicted.</a:t>
            </a:r>
          </a:p>
          <a:p>
            <a:pPr lvl="1">
              <a:spcBef>
                <a:spcPct val="75000"/>
              </a:spcBef>
              <a:buSzTx/>
              <a:defRPr/>
            </a:pPr>
            <a:r>
              <a:rPr lang="en-US" sz="1800" i="1" dirty="0" smtClean="0"/>
              <a:t>Three raptors—Cooper’s hawk, sharp-shinned hawk, and Swainson’s hawk—were observed in the project area.</a:t>
            </a:r>
          </a:p>
          <a:p>
            <a:pPr marL="457200" indent="-457200">
              <a:buFont typeface="Wingdings" pitchFamily="2" charset="2"/>
              <a:buNone/>
              <a:defRPr/>
            </a:pPr>
            <a:endParaRPr lang="en-US" sz="2800" dirty="0" smtClean="0"/>
          </a:p>
          <a:p>
            <a:pPr>
              <a:buFont typeface="Wingdings" pitchFamily="2" charset="2"/>
              <a:buNone/>
              <a:defRPr/>
            </a:pPr>
            <a:endParaRPr lang="en-US" dirty="0"/>
          </a:p>
        </p:txBody>
      </p:sp>
      <p:sp>
        <p:nvSpPr>
          <p:cNvPr id="1249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CE3957D-DA89-4BFC-9695-4891857153B3}" type="slidenum">
              <a:rPr lang="en-US" smtClean="0">
                <a:solidFill>
                  <a:srgbClr val="FFFFFF"/>
                </a:solidFill>
              </a:rPr>
              <a:pPr eaLnBrk="1" hangingPunct="1">
                <a:defRPr/>
              </a:pPr>
              <a:t>129</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Layers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188869361"/>
              </p:ext>
            </p:extLst>
          </p:nvPr>
        </p:nvGraphicFramePr>
        <p:xfrm>
          <a:off x="612775" y="1600200"/>
          <a:ext cx="8153400" cy="3937000"/>
        </p:xfrm>
        <a:graphic>
          <a:graphicData uri="http://schemas.openxmlformats.org/drawingml/2006/table">
            <a:tbl>
              <a:tblPr firstRow="1" bandRow="1">
                <a:tableStyleId>{0660B408-B3CF-4A94-85FC-2B1E0A45F4A2}</a:tableStyleId>
              </a:tblPr>
              <a:tblGrid>
                <a:gridCol w="2717800"/>
                <a:gridCol w="2717800"/>
                <a:gridCol w="2717800"/>
              </a:tblGrid>
              <a:tr h="370840">
                <a:tc>
                  <a:txBody>
                    <a:bodyPr/>
                    <a:lstStyle/>
                    <a:p>
                      <a:r>
                        <a:rPr lang="en-US" dirty="0" smtClean="0"/>
                        <a:t>Layer</a:t>
                      </a:r>
                    </a:p>
                  </a:txBody>
                  <a:tcPr/>
                </a:tc>
                <a:tc>
                  <a:txBody>
                    <a:bodyPr/>
                    <a:lstStyle/>
                    <a:p>
                      <a:r>
                        <a:rPr lang="en-US" dirty="0" smtClean="0"/>
                        <a:t>Pieces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Sequence and Priority</a:t>
                      </a:r>
                    </a:p>
                  </a:txBody>
                  <a:tcPr/>
                </a:tc>
              </a:tr>
              <a:tr h="370840">
                <a:tc>
                  <a:txBody>
                    <a:bodyPr/>
                    <a:lstStyle/>
                    <a:p>
                      <a:r>
                        <a:rPr lang="en-US" dirty="0" smtClean="0"/>
                        <a:t>Structure</a:t>
                      </a:r>
                      <a:endParaRPr lang="en-US" dirty="0"/>
                    </a:p>
                  </a:txBody>
                  <a:tcPr/>
                </a:tc>
                <a:tc>
                  <a:txBody>
                    <a:bodyPr/>
                    <a:lstStyle/>
                    <a:p>
                      <a:r>
                        <a:rPr lang="en-US" dirty="0" smtClean="0"/>
                        <a:t>Goals</a:t>
                      </a:r>
                    </a:p>
                    <a:p>
                      <a:r>
                        <a:rPr lang="en-US" dirty="0" smtClean="0"/>
                        <a:t>Outline</a:t>
                      </a:r>
                    </a:p>
                    <a:p>
                      <a:r>
                        <a:rPr lang="en-US" dirty="0" smtClean="0"/>
                        <a:t>Headings</a:t>
                      </a:r>
                    </a:p>
                    <a:p>
                      <a:r>
                        <a:rPr lang="en-US" dirty="0" smtClean="0"/>
                        <a:t>Order</a:t>
                      </a:r>
                      <a:endParaRPr lang="en-US" dirty="0"/>
                    </a:p>
                  </a:txBody>
                  <a:tcPr/>
                </a:tc>
                <a:tc>
                  <a:txBody>
                    <a:bodyPr/>
                    <a:lstStyle/>
                    <a:p>
                      <a:endParaRPr lang="en-US"/>
                    </a:p>
                  </a:txBody>
                  <a:tcPr/>
                </a:tc>
              </a:tr>
              <a:tr h="370840">
                <a:tc>
                  <a:txBody>
                    <a:bodyPr/>
                    <a:lstStyle/>
                    <a:p>
                      <a:r>
                        <a:rPr lang="en-US" dirty="0" smtClean="0"/>
                        <a:t>Paragraphs</a:t>
                      </a:r>
                      <a:endParaRPr lang="en-US" dirty="0"/>
                    </a:p>
                  </a:txBody>
                  <a:tcPr/>
                </a:tc>
                <a:tc>
                  <a:txBody>
                    <a:bodyPr/>
                    <a:lstStyle/>
                    <a:p>
                      <a:r>
                        <a:rPr lang="en-US" dirty="0" smtClean="0"/>
                        <a:t>P</a:t>
                      </a:r>
                      <a:r>
                        <a:rPr lang="en-US" baseline="0" dirty="0" smtClean="0"/>
                        <a:t>aragraph types</a:t>
                      </a:r>
                    </a:p>
                    <a:p>
                      <a:r>
                        <a:rPr lang="en-US" baseline="0" dirty="0" smtClean="0"/>
                        <a:t>Paragraph order</a:t>
                      </a:r>
                    </a:p>
                    <a:p>
                      <a:r>
                        <a:rPr lang="en-US" dirty="0" smtClean="0"/>
                        <a:t>Topic sentences</a:t>
                      </a:r>
                    </a:p>
                  </a:txBody>
                  <a:tcPr/>
                </a:tc>
                <a:tc>
                  <a:txBody>
                    <a:bodyPr/>
                    <a:lstStyle/>
                    <a:p>
                      <a:endParaRPr lang="en-US"/>
                    </a:p>
                  </a:txBody>
                  <a:tcPr/>
                </a:tc>
              </a:tr>
              <a:tr h="370840">
                <a:tc>
                  <a:txBody>
                    <a:bodyPr/>
                    <a:lstStyle/>
                    <a:p>
                      <a:r>
                        <a:rPr lang="en-US" dirty="0" smtClean="0"/>
                        <a:t>Sentences</a:t>
                      </a:r>
                      <a:endParaRPr lang="en-US" dirty="0"/>
                    </a:p>
                  </a:txBody>
                  <a:tcPr/>
                </a:tc>
                <a:tc>
                  <a:txBody>
                    <a:bodyPr/>
                    <a:lstStyle/>
                    <a:p>
                      <a:r>
                        <a:rPr lang="en-US" dirty="0" smtClean="0"/>
                        <a:t>Grammar</a:t>
                      </a:r>
                    </a:p>
                    <a:p>
                      <a:r>
                        <a:rPr lang="en-US" dirty="0" smtClean="0"/>
                        <a:t>Style</a:t>
                      </a:r>
                    </a:p>
                    <a:p>
                      <a:r>
                        <a:rPr lang="en-US" dirty="0" smtClean="0"/>
                        <a:t>Terminology</a:t>
                      </a:r>
                    </a:p>
                    <a:p>
                      <a:r>
                        <a:rPr lang="en-US" dirty="0" smtClean="0"/>
                        <a:t>Sentence structure</a:t>
                      </a:r>
                    </a:p>
                    <a:p>
                      <a:r>
                        <a:rPr lang="en-US" dirty="0" smtClean="0"/>
                        <a:t>Clear language </a:t>
                      </a:r>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13</a:t>
            </a:fld>
            <a:endParaRPr lang="en-US" dirty="0"/>
          </a:p>
        </p:txBody>
      </p:sp>
    </p:spTree>
    <p:extLst>
      <p:ext uri="{BB962C8B-B14F-4D97-AF65-F5344CB8AC3E}">
        <p14:creationId xmlns:p14="http://schemas.microsoft.com/office/powerpoint/2010/main" val="6507277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612775" y="228600"/>
            <a:ext cx="8153400" cy="990600"/>
          </a:xfrm>
        </p:spPr>
        <p:txBody>
          <a:bodyPr/>
          <a:lstStyle/>
          <a:p>
            <a:r>
              <a:rPr lang="en-US" dirty="0" smtClean="0"/>
              <a:t>Punctuation</a:t>
            </a:r>
          </a:p>
        </p:txBody>
      </p:sp>
      <p:sp>
        <p:nvSpPr>
          <p:cNvPr id="119811" name="Content Placeholder 2"/>
          <p:cNvSpPr>
            <a:spLocks noGrp="1"/>
          </p:cNvSpPr>
          <p:nvPr>
            <p:ph sz="quarter" idx="1"/>
          </p:nvPr>
        </p:nvSpPr>
        <p:spPr>
          <a:xfrm>
            <a:off x="609600" y="1600200"/>
            <a:ext cx="8153400" cy="4495800"/>
          </a:xfrm>
        </p:spPr>
        <p:txBody>
          <a:bodyPr/>
          <a:lstStyle/>
          <a:p>
            <a:pPr marL="457200" indent="-457200">
              <a:spcBef>
                <a:spcPct val="75000"/>
              </a:spcBef>
              <a:buSzTx/>
              <a:buFont typeface="Wingdings" pitchFamily="2" charset="2"/>
              <a:buNone/>
            </a:pPr>
            <a:r>
              <a:rPr lang="en-US" sz="3200" dirty="0" smtClean="0">
                <a:cs typeface="Times New Roman" pitchFamily="18" charset="0"/>
              </a:rPr>
              <a:t>En dash</a:t>
            </a:r>
          </a:p>
          <a:p>
            <a:pPr marL="777875" lvl="1" indent="-457200">
              <a:spcBef>
                <a:spcPct val="75000"/>
              </a:spcBef>
              <a:buSzTx/>
            </a:pPr>
            <a:r>
              <a:rPr lang="en-US" sz="2500" dirty="0" smtClean="0">
                <a:cs typeface="Times New Roman" pitchFamily="18" charset="0"/>
              </a:rPr>
              <a:t>The en dash signifies a range and is read as </a:t>
            </a:r>
            <a:r>
              <a:rPr lang="en-US" sz="2500" i="1" dirty="0" smtClean="0">
                <a:cs typeface="Times New Roman" pitchFamily="18" charset="0"/>
              </a:rPr>
              <a:t>X to X</a:t>
            </a:r>
            <a:r>
              <a:rPr lang="en-US" sz="2500" dirty="0" smtClean="0">
                <a:cs typeface="Times New Roman" pitchFamily="18" charset="0"/>
              </a:rPr>
              <a:t>. It includes the values at both ends of the range.</a:t>
            </a:r>
          </a:p>
          <a:p>
            <a:pPr marL="1050925" lvl="2" indent="-457200">
              <a:spcBef>
                <a:spcPct val="75000"/>
              </a:spcBef>
              <a:buSzTx/>
            </a:pPr>
            <a:r>
              <a:rPr lang="en-US" sz="2200" i="1" dirty="0" smtClean="0">
                <a:cs typeface="Times New Roman" pitchFamily="18" charset="0"/>
              </a:rPr>
              <a:t>See Chapters 16–19 for documentation.</a:t>
            </a:r>
          </a:p>
          <a:p>
            <a:pPr marL="1050925" lvl="2" indent="-457200">
              <a:spcBef>
                <a:spcPct val="75000"/>
              </a:spcBef>
              <a:buSzTx/>
            </a:pPr>
            <a:r>
              <a:rPr lang="en-US" sz="2200" i="1" dirty="0" smtClean="0">
                <a:cs typeface="Times New Roman" pitchFamily="18" charset="0"/>
              </a:rPr>
              <a:t>The World War II years, 1939–1945, are his area of expertise.</a:t>
            </a:r>
          </a:p>
          <a:p>
            <a:pPr marL="1050925" lvl="2" indent="-457200">
              <a:spcBef>
                <a:spcPct val="75000"/>
              </a:spcBef>
              <a:buSzTx/>
            </a:pPr>
            <a:r>
              <a:rPr lang="en-US" sz="2200" i="1" dirty="0" smtClean="0">
                <a:cs typeface="Times New Roman" pitchFamily="18" charset="0"/>
              </a:rPr>
              <a:t>See pages 119–147 for the revised text.</a:t>
            </a:r>
          </a:p>
        </p:txBody>
      </p:sp>
      <p:sp>
        <p:nvSpPr>
          <p:cNvPr id="12595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C6C2B76-B6CD-4DD3-A6AC-E7CB37E669AC}" type="slidenum">
              <a:rPr lang="en-US" smtClean="0">
                <a:solidFill>
                  <a:srgbClr val="FFFFFF"/>
                </a:solidFill>
              </a:rPr>
              <a:pPr eaLnBrk="1" hangingPunct="1">
                <a:defRPr/>
              </a:pPr>
              <a:t>130</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612775" y="152400"/>
            <a:ext cx="8153400" cy="990600"/>
          </a:xfrm>
        </p:spPr>
        <p:txBody>
          <a:bodyPr/>
          <a:lstStyle/>
          <a:p>
            <a:r>
              <a:rPr lang="en-US" dirty="0" smtClean="0"/>
              <a:t> </a:t>
            </a:r>
          </a:p>
        </p:txBody>
      </p:sp>
      <p:pic>
        <p:nvPicPr>
          <p:cNvPr id="112643" name="Content Placeholder 3" descr="Copy of Kestrel.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08338" y="1752600"/>
            <a:ext cx="2962275" cy="4343400"/>
          </a:xfrm>
          <a:noFill/>
          <a:ln w="19050">
            <a:solidFill>
              <a:schemeClr val="accent2"/>
            </a:solidFill>
            <a:miter lim="800000"/>
            <a:headEnd/>
            <a:tailEnd/>
          </a:ln>
        </p:spPr>
      </p:pic>
      <p:sp>
        <p:nvSpPr>
          <p:cNvPr id="11878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8AB576C-8CEC-49F4-A0D3-4BF9333B6099}" type="slidenum">
              <a:rPr lang="en-US" smtClean="0">
                <a:solidFill>
                  <a:srgbClr val="FFFFFF"/>
                </a:solidFill>
              </a:rPr>
              <a:pPr eaLnBrk="1" hangingPunct="1">
                <a:defRPr/>
              </a:pPr>
              <a:t>131</a:t>
            </a:fld>
            <a:endParaRPr lang="en-US" dirty="0" smtClean="0">
              <a:solidFill>
                <a:srgbClr val="FFFFFF"/>
              </a:solidFill>
            </a:endParaRPr>
          </a:p>
        </p:txBody>
      </p:sp>
    </p:spTree>
    <p:extLst>
      <p:ext uri="{BB962C8B-B14F-4D97-AF65-F5344CB8AC3E}">
        <p14:creationId xmlns:p14="http://schemas.microsoft.com/office/powerpoint/2010/main" val="133193177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a:t>
            </a:r>
            <a:endParaRPr lang="en-US" dirty="0"/>
          </a:p>
        </p:txBody>
      </p:sp>
      <p:sp>
        <p:nvSpPr>
          <p:cNvPr id="3" name="Content Placeholder 2"/>
          <p:cNvSpPr>
            <a:spLocks noGrp="1"/>
          </p:cNvSpPr>
          <p:nvPr>
            <p:ph sz="quarter" idx="1"/>
          </p:nvPr>
        </p:nvSpPr>
        <p:spPr/>
        <p:txBody>
          <a:bodyPr/>
          <a:lstStyle/>
          <a:p>
            <a:pPr>
              <a:buClr>
                <a:srgbClr val="DD8047"/>
              </a:buClr>
            </a:pPr>
            <a:r>
              <a:rPr lang="en-US" dirty="0" smtClean="0">
                <a:solidFill>
                  <a:prstClr val="black"/>
                </a:solidFill>
              </a:rPr>
              <a:t>Style conventions are defined by discipline, by publisher, or by publication</a:t>
            </a:r>
            <a:endParaRPr lang="en-US" dirty="0">
              <a:solidFill>
                <a:prstClr val="black"/>
              </a:solidFill>
            </a:endParaRPr>
          </a:p>
          <a:p>
            <a:pPr lvl="0">
              <a:buClr>
                <a:srgbClr val="DD8047"/>
              </a:buClr>
            </a:pPr>
            <a:r>
              <a:rPr lang="en-US" dirty="0" smtClean="0">
                <a:solidFill>
                  <a:prstClr val="black"/>
                </a:solidFill>
              </a:rPr>
              <a:t>Style conventions can </a:t>
            </a:r>
            <a:r>
              <a:rPr lang="en-US" dirty="0">
                <a:solidFill>
                  <a:prstClr val="black"/>
                </a:solidFill>
              </a:rPr>
              <a:t>evolve over time</a:t>
            </a:r>
          </a:p>
          <a:p>
            <a:pPr lvl="0">
              <a:buClr>
                <a:srgbClr val="DD8047"/>
              </a:buClr>
            </a:pPr>
            <a:r>
              <a:rPr lang="en-US" dirty="0" smtClean="0">
                <a:solidFill>
                  <a:prstClr val="black"/>
                </a:solidFill>
              </a:rPr>
              <a:t>Style conventions may be negotiable</a:t>
            </a:r>
            <a:endParaRPr lang="en-US" dirty="0">
              <a:solidFill>
                <a:prstClr val="black"/>
              </a:solidFill>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132</a:t>
            </a:fld>
            <a:endParaRPr lang="en-US" dirty="0"/>
          </a:p>
        </p:txBody>
      </p:sp>
    </p:spTree>
    <p:extLst>
      <p:ext uri="{BB962C8B-B14F-4D97-AF65-F5344CB8AC3E}">
        <p14:creationId xmlns:p14="http://schemas.microsoft.com/office/powerpoint/2010/main" val="310884698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612775" y="228600"/>
            <a:ext cx="8153400" cy="990600"/>
          </a:xfrm>
        </p:spPr>
        <p:txBody>
          <a:bodyPr/>
          <a:lstStyle/>
          <a:p>
            <a:pPr eaLnBrk="1" hangingPunct="1"/>
            <a:r>
              <a:rPr lang="en-US" dirty="0" smtClean="0"/>
              <a:t>Style</a:t>
            </a:r>
          </a:p>
        </p:txBody>
      </p:sp>
      <p:sp>
        <p:nvSpPr>
          <p:cNvPr id="134147"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pPr>
            <a:r>
              <a:rPr lang="en-US" dirty="0" smtClean="0"/>
              <a:t>A </a:t>
            </a:r>
            <a:r>
              <a:rPr lang="en-US" b="1" dirty="0" smtClean="0"/>
              <a:t>style guide </a:t>
            </a:r>
            <a:r>
              <a:rPr lang="en-US" dirty="0" smtClean="0"/>
              <a:t>standardizes a document’s approach to usage, terminology, and formatting. It dictates consistency across a document, a project, or an agency. Commonly used style guides include:</a:t>
            </a:r>
          </a:p>
          <a:p>
            <a:pPr lvl="1" eaLnBrk="1" hangingPunct="1"/>
            <a:r>
              <a:rPr lang="en-US" i="1" dirty="0" smtClean="0"/>
              <a:t>U.S. Government Printing Office Style Manual 2008</a:t>
            </a:r>
            <a:endParaRPr lang="en-US" dirty="0" smtClean="0"/>
          </a:p>
          <a:p>
            <a:pPr lvl="1" eaLnBrk="1" hangingPunct="1"/>
            <a:r>
              <a:rPr lang="en-US" i="1" dirty="0" smtClean="0"/>
              <a:t>Chicago Manual of Style </a:t>
            </a:r>
            <a:r>
              <a:rPr lang="en-US" dirty="0" smtClean="0"/>
              <a:t>(16</a:t>
            </a:r>
            <a:r>
              <a:rPr lang="en-US" sz="2400" baseline="30000" dirty="0" smtClean="0"/>
              <a:t>th</a:t>
            </a:r>
            <a:r>
              <a:rPr lang="en-US" dirty="0" smtClean="0"/>
              <a:t> edition)</a:t>
            </a:r>
          </a:p>
          <a:p>
            <a:pPr lvl="1" eaLnBrk="1" hangingPunct="1"/>
            <a:r>
              <a:rPr lang="en-US" i="1" dirty="0" smtClean="0"/>
              <a:t>The Elements of Style </a:t>
            </a:r>
            <a:r>
              <a:rPr lang="en-US" dirty="0" smtClean="0"/>
              <a:t>(Strunk and White)</a:t>
            </a:r>
          </a:p>
          <a:p>
            <a:pPr lvl="1" eaLnBrk="1" hangingPunct="1"/>
            <a:r>
              <a:rPr lang="en-US" i="1" dirty="0" smtClean="0"/>
              <a:t>Associated Press Style Book </a:t>
            </a:r>
            <a:r>
              <a:rPr lang="en-US" dirty="0" smtClean="0"/>
              <a:t>(AP)</a:t>
            </a:r>
          </a:p>
        </p:txBody>
      </p:sp>
      <p:sp>
        <p:nvSpPr>
          <p:cNvPr id="1402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4972D2D-1715-4E1D-9FAE-15B855247B48}" type="slidenum">
              <a:rPr lang="en-US" smtClean="0">
                <a:solidFill>
                  <a:srgbClr val="FFFFFF"/>
                </a:solidFill>
              </a:rPr>
              <a:pPr eaLnBrk="1" hangingPunct="1">
                <a:defRPr/>
              </a:pPr>
              <a:t>133</a:t>
            </a:fld>
            <a:endParaRPr lang="en-US" dirty="0" smtClean="0">
              <a:solidFill>
                <a:srgbClr val="FFFFFF"/>
              </a:solidFill>
            </a:endParaRPr>
          </a:p>
        </p:txBody>
      </p:sp>
    </p:spTree>
    <p:extLst>
      <p:ext uri="{BB962C8B-B14F-4D97-AF65-F5344CB8AC3E}">
        <p14:creationId xmlns:p14="http://schemas.microsoft.com/office/powerpoint/2010/main" val="136201736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solidFill>
                  <a:srgbClr val="94B6D2">
                    <a:lumMod val="50000"/>
                  </a:srgbClr>
                </a:solidFill>
              </a:rPr>
              <a:t>TIP: </a:t>
            </a:r>
            <a:r>
              <a:rPr lang="en-US" b="1" i="1" dirty="0" smtClean="0">
                <a:solidFill>
                  <a:srgbClr val="94B6D2">
                    <a:lumMod val="50000"/>
                  </a:srgbClr>
                </a:solidFill>
              </a:rPr>
              <a:t>Chicago Manual of Style</a:t>
            </a:r>
            <a:endParaRPr lang="en-US" b="1" i="1" dirty="0"/>
          </a:p>
        </p:txBody>
      </p:sp>
      <p:sp>
        <p:nvSpPr>
          <p:cNvPr id="3" name="Content Placeholder 2"/>
          <p:cNvSpPr>
            <a:spLocks noGrp="1"/>
          </p:cNvSpPr>
          <p:nvPr>
            <p:ph sz="quarter" idx="1"/>
          </p:nvPr>
        </p:nvSpPr>
        <p:spPr>
          <a:noFill/>
        </p:spPr>
        <p:txBody>
          <a:bodyPr/>
          <a:lstStyle/>
          <a:p>
            <a:r>
              <a:rPr lang="en-US" dirty="0" smtClean="0"/>
              <a:t>Writing, editing, and publishing</a:t>
            </a:r>
          </a:p>
          <a:p>
            <a:r>
              <a:rPr lang="en-US" dirty="0" smtClean="0"/>
              <a:t>Style and usage</a:t>
            </a:r>
          </a:p>
          <a:p>
            <a:pPr lvl="1"/>
            <a:r>
              <a:rPr lang="en-US" dirty="0" smtClean="0"/>
              <a:t>Grammar, punctuation, terminology, abbreviations</a:t>
            </a:r>
          </a:p>
          <a:p>
            <a:pPr lvl="1"/>
            <a:r>
              <a:rPr lang="en-US" dirty="0" smtClean="0"/>
              <a:t>Numbers, mathematics</a:t>
            </a:r>
          </a:p>
          <a:p>
            <a:pPr lvl="1"/>
            <a:r>
              <a:rPr lang="en-US" dirty="0" smtClean="0"/>
              <a:t>Foreign languages, dialogue, quotations</a:t>
            </a:r>
          </a:p>
          <a:p>
            <a:r>
              <a:rPr lang="en-US" dirty="0" smtClean="0"/>
              <a:t>Documentation</a:t>
            </a:r>
          </a:p>
          <a:p>
            <a:pPr lvl="1"/>
            <a:r>
              <a:rPr lang="en-US" dirty="0" smtClean="0"/>
              <a:t>Annotations, citations</a:t>
            </a:r>
          </a:p>
          <a:p>
            <a:pPr lvl="1"/>
            <a:r>
              <a:rPr lang="en-US" dirty="0" smtClean="0"/>
              <a:t>Bibliographies</a:t>
            </a:r>
          </a:p>
          <a:p>
            <a:pPr lvl="1"/>
            <a:r>
              <a:rPr lang="en-US" dirty="0" smtClean="0"/>
              <a:t>Indexes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134</a:t>
            </a:fld>
            <a:endParaRPr lang="en-US" dirty="0"/>
          </a:p>
        </p:txBody>
      </p:sp>
    </p:spTree>
    <p:extLst>
      <p:ext uri="{BB962C8B-B14F-4D97-AF65-F5344CB8AC3E}">
        <p14:creationId xmlns:p14="http://schemas.microsoft.com/office/powerpoint/2010/main" val="299299634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GPO Example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135</a:t>
            </a:fld>
            <a:endParaRPr lang="en-US" dirty="0"/>
          </a:p>
        </p:txBody>
      </p:sp>
      <p:pic>
        <p:nvPicPr>
          <p:cNvPr id="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77940" y="1600200"/>
            <a:ext cx="6223069" cy="4495800"/>
          </a:xfrm>
          <a:noFill/>
          <a:ln w="25400">
            <a:solidFill>
              <a:schemeClr val="accent1"/>
            </a:solidFill>
            <a:miter lim="800000"/>
            <a:headEnd/>
            <a:tailEnd/>
          </a:ln>
        </p:spPr>
      </p:pic>
    </p:spTree>
    <p:extLst>
      <p:ext uri="{BB962C8B-B14F-4D97-AF65-F5344CB8AC3E}">
        <p14:creationId xmlns:p14="http://schemas.microsoft.com/office/powerpoint/2010/main" val="260467691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a:t>
            </a:r>
            <a:endParaRPr lang="en-US" dirty="0"/>
          </a:p>
        </p:txBody>
      </p:sp>
      <p:sp>
        <p:nvSpPr>
          <p:cNvPr id="3" name="Content Placeholder 2"/>
          <p:cNvSpPr>
            <a:spLocks noGrp="1"/>
          </p:cNvSpPr>
          <p:nvPr>
            <p:ph sz="quarter" idx="1"/>
          </p:nvPr>
        </p:nvSpPr>
        <p:spPr/>
        <p:txBody>
          <a:bodyPr/>
          <a:lstStyle/>
          <a:p>
            <a:pPr marL="0" indent="0">
              <a:buNone/>
            </a:pPr>
            <a:r>
              <a:rPr lang="en-US" dirty="0" smtClean="0"/>
              <a:t>Acronyms and abbreviations</a:t>
            </a:r>
          </a:p>
          <a:p>
            <a:pPr marL="0" indent="0">
              <a:buNone/>
            </a:pPr>
            <a:r>
              <a:rPr lang="en-US" sz="2400" dirty="0" smtClean="0"/>
              <a:t>Acronyms and abbreviations are forms of shorthand that facilitate fast, efficient communication. However, too many acronyms can complicate writing and make it inaccessible to a lay reader. Acronyms can sound smart but they can reinforce the exclusiveness of the writer and his or her audience.</a:t>
            </a:r>
          </a:p>
          <a:p>
            <a:pPr marL="0" indent="0">
              <a:buNone/>
            </a:pPr>
            <a:endParaRPr lang="en-US" sz="2400" dirty="0" smtClean="0"/>
          </a:p>
          <a:p>
            <a:pPr marL="114300" marR="0" indent="-114300">
              <a:spcBef>
                <a:spcPts val="150"/>
              </a:spcBef>
              <a:spcAft>
                <a:spcPts val="150"/>
              </a:spcAft>
            </a:pPr>
            <a:r>
              <a:rPr lang="en-US" sz="1600" baseline="30000" dirty="0" smtClean="0">
                <a:solidFill>
                  <a:srgbClr val="000000"/>
                </a:solidFill>
                <a:ea typeface="Times New Roman"/>
                <a:cs typeface="Times New Roman"/>
              </a:rPr>
              <a:t>1</a:t>
            </a:r>
            <a:r>
              <a:rPr lang="x-none" sz="1600" smtClean="0">
                <a:solidFill>
                  <a:srgbClr val="000000"/>
                </a:solidFill>
                <a:ea typeface="Times New Roman"/>
                <a:cs typeface="Times New Roman"/>
              </a:rPr>
              <a:t>The </a:t>
            </a:r>
            <a:r>
              <a:rPr lang="x-none" sz="1600">
                <a:solidFill>
                  <a:srgbClr val="000000"/>
                </a:solidFill>
                <a:ea typeface="Times New Roman"/>
                <a:cs typeface="Times New Roman"/>
              </a:rPr>
              <a:t>scores presented for this change from the </a:t>
            </a:r>
            <a:r>
              <a:rPr lang="en-US" sz="1600" dirty="0" smtClean="0">
                <a:solidFill>
                  <a:srgbClr val="000000"/>
                </a:solidFill>
                <a:ea typeface="Times New Roman"/>
                <a:cs typeface="Times New Roman"/>
              </a:rPr>
              <a:t>PR2P </a:t>
            </a:r>
            <a:r>
              <a:rPr lang="x-none" sz="1600" smtClean="0">
                <a:solidFill>
                  <a:srgbClr val="000000"/>
                </a:solidFill>
                <a:ea typeface="Times New Roman"/>
                <a:cs typeface="Times New Roman"/>
              </a:rPr>
              <a:t>reflect </a:t>
            </a:r>
            <a:r>
              <a:rPr lang="x-none" sz="1600">
                <a:solidFill>
                  <a:srgbClr val="000000"/>
                </a:solidFill>
                <a:ea typeface="Times New Roman"/>
                <a:cs typeface="Times New Roman"/>
              </a:rPr>
              <a:t>a comparison of the ESO to EBC2, which includes the current </a:t>
            </a:r>
            <a:r>
              <a:rPr lang="en-US" sz="1600" dirty="0" smtClean="0">
                <a:solidFill>
                  <a:srgbClr val="000000"/>
                </a:solidFill>
                <a:ea typeface="Times New Roman"/>
                <a:cs typeface="Times New Roman"/>
              </a:rPr>
              <a:t>MOR </a:t>
            </a:r>
            <a:r>
              <a:rPr lang="x-none" sz="1600" smtClean="0">
                <a:solidFill>
                  <a:srgbClr val="000000"/>
                </a:solidFill>
                <a:ea typeface="Times New Roman"/>
                <a:cs typeface="Times New Roman"/>
              </a:rPr>
              <a:t>flow </a:t>
            </a:r>
            <a:r>
              <a:rPr lang="x-none" sz="1600">
                <a:solidFill>
                  <a:srgbClr val="000000"/>
                </a:solidFill>
                <a:ea typeface="Times New Roman"/>
                <a:cs typeface="Times New Roman"/>
              </a:rPr>
              <a:t>requirements of the USFWS BiOp (2008</a:t>
            </a:r>
            <a:r>
              <a:rPr lang="x-none" sz="1600" smtClean="0">
                <a:solidFill>
                  <a:srgbClr val="000000"/>
                </a:solidFill>
                <a:ea typeface="Times New Roman"/>
                <a:cs typeface="Times New Roman"/>
              </a:rPr>
              <a:t>).</a:t>
            </a:r>
            <a:r>
              <a:rPr lang="en-US" sz="1600" dirty="0" smtClean="0">
                <a:solidFill>
                  <a:srgbClr val="000000"/>
                </a:solidFill>
                <a:ea typeface="Times New Roman"/>
                <a:cs typeface="Times New Roman"/>
              </a:rPr>
              <a:t> Changes </a:t>
            </a:r>
            <a:r>
              <a:rPr lang="en-US" sz="1600" dirty="0">
                <a:solidFill>
                  <a:srgbClr val="000000"/>
                </a:solidFill>
                <a:ea typeface="Times New Roman"/>
                <a:cs typeface="Times New Roman"/>
              </a:rPr>
              <a:t>to turbidity as a result of </a:t>
            </a:r>
            <a:r>
              <a:rPr lang="en-US" sz="1600" dirty="0" smtClean="0">
                <a:solidFill>
                  <a:srgbClr val="000000"/>
                </a:solidFill>
                <a:ea typeface="Times New Roman"/>
                <a:cs typeface="Times New Roman"/>
              </a:rPr>
              <a:t>PR2P covered </a:t>
            </a:r>
            <a:r>
              <a:rPr lang="en-US" sz="1600" dirty="0">
                <a:solidFill>
                  <a:srgbClr val="000000"/>
                </a:solidFill>
                <a:ea typeface="Times New Roman"/>
                <a:cs typeface="Times New Roman"/>
              </a:rPr>
              <a:t>activities are difficult to predict and are likely to vary by ROA and </a:t>
            </a:r>
            <a:r>
              <a:rPr lang="en-US" sz="1600" dirty="0" smtClean="0">
                <a:solidFill>
                  <a:srgbClr val="000000"/>
                </a:solidFill>
                <a:ea typeface="Times New Roman"/>
                <a:cs typeface="Times New Roman"/>
              </a:rPr>
              <a:t>subregion. At </a:t>
            </a:r>
            <a:r>
              <a:rPr lang="en-US" sz="1600" dirty="0">
                <a:solidFill>
                  <a:srgbClr val="000000"/>
                </a:solidFill>
                <a:ea typeface="Times New Roman"/>
                <a:cs typeface="Times New Roman"/>
              </a:rPr>
              <a:t>this time, no conclusion is made regarding the </a:t>
            </a:r>
            <a:r>
              <a:rPr lang="en-US" sz="1600" dirty="0" smtClean="0">
                <a:solidFill>
                  <a:srgbClr val="000000"/>
                </a:solidFill>
                <a:ea typeface="Times New Roman"/>
                <a:cs typeface="Times New Roman"/>
              </a:rPr>
              <a:t>TMDL as </a:t>
            </a:r>
            <a:r>
              <a:rPr lang="en-US" sz="1600" dirty="0">
                <a:solidFill>
                  <a:srgbClr val="000000"/>
                </a:solidFill>
                <a:ea typeface="Times New Roman"/>
                <a:cs typeface="Times New Roman"/>
              </a:rPr>
              <a:t>a result of </a:t>
            </a:r>
            <a:r>
              <a:rPr lang="en-US" sz="1600" dirty="0" smtClean="0">
                <a:solidFill>
                  <a:srgbClr val="000000"/>
                </a:solidFill>
                <a:ea typeface="Times New Roman"/>
                <a:cs typeface="Times New Roman"/>
              </a:rPr>
              <a:t>PR2P </a:t>
            </a:r>
            <a:r>
              <a:rPr lang="en-US" sz="1600" dirty="0">
                <a:solidFill>
                  <a:srgbClr val="000000"/>
                </a:solidFill>
                <a:ea typeface="Times New Roman"/>
                <a:cs typeface="Times New Roman"/>
              </a:rPr>
              <a:t>implementation.</a:t>
            </a:r>
          </a:p>
          <a:p>
            <a:pPr lvl="1"/>
            <a:endParaRPr lang="en-US" sz="2100" dirty="0" smtClean="0"/>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136</a:t>
            </a:fld>
            <a:endParaRPr lang="en-US" dirty="0"/>
          </a:p>
        </p:txBody>
      </p:sp>
    </p:spTree>
    <p:extLst>
      <p:ext uri="{BB962C8B-B14F-4D97-AF65-F5344CB8AC3E}">
        <p14:creationId xmlns:p14="http://schemas.microsoft.com/office/powerpoint/2010/main" val="143796588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a:t>
            </a:r>
            <a:endParaRPr lang="en-US" dirty="0"/>
          </a:p>
        </p:txBody>
      </p:sp>
      <p:sp>
        <p:nvSpPr>
          <p:cNvPr id="3" name="Content Placeholder 2"/>
          <p:cNvSpPr>
            <a:spLocks noGrp="1"/>
          </p:cNvSpPr>
          <p:nvPr>
            <p:ph sz="quarter" idx="1"/>
          </p:nvPr>
        </p:nvSpPr>
        <p:spPr/>
        <p:txBody>
          <a:bodyPr/>
          <a:lstStyle/>
          <a:p>
            <a:pPr marL="0" lvl="0" indent="0">
              <a:buClr>
                <a:srgbClr val="DD8047"/>
              </a:buClr>
              <a:buNone/>
            </a:pPr>
            <a:r>
              <a:rPr lang="en-US" dirty="0" smtClean="0">
                <a:solidFill>
                  <a:prstClr val="black"/>
                </a:solidFill>
              </a:rPr>
              <a:t>Acronym guidelines</a:t>
            </a:r>
          </a:p>
          <a:p>
            <a:pPr lvl="0">
              <a:buClr>
                <a:srgbClr val="DD8047"/>
              </a:buClr>
            </a:pPr>
            <a:r>
              <a:rPr lang="en-US" sz="2400" dirty="0" smtClean="0">
                <a:solidFill>
                  <a:prstClr val="black"/>
                </a:solidFill>
              </a:rPr>
              <a:t>Always </a:t>
            </a:r>
            <a:r>
              <a:rPr lang="en-US" sz="2400" dirty="0">
                <a:solidFill>
                  <a:prstClr val="black"/>
                </a:solidFill>
              </a:rPr>
              <a:t>define the acronym </a:t>
            </a:r>
          </a:p>
          <a:p>
            <a:pPr lvl="1">
              <a:buClr>
                <a:srgbClr val="94B6D2"/>
              </a:buClr>
            </a:pPr>
            <a:r>
              <a:rPr lang="en-US" sz="2100" dirty="0">
                <a:solidFill>
                  <a:prstClr val="black"/>
                </a:solidFill>
              </a:rPr>
              <a:t>In text in a shorter document, by chapter in longer documents, or in an acronym list</a:t>
            </a:r>
          </a:p>
          <a:p>
            <a:pPr lvl="0">
              <a:buClr>
                <a:srgbClr val="DD8047"/>
              </a:buClr>
            </a:pPr>
            <a:r>
              <a:rPr lang="en-US" sz="2400" dirty="0">
                <a:solidFill>
                  <a:prstClr val="black"/>
                </a:solidFill>
              </a:rPr>
              <a:t>Use an acronym only if the term is used </a:t>
            </a:r>
            <a:r>
              <a:rPr lang="en-US" sz="2400" dirty="0" smtClean="0">
                <a:solidFill>
                  <a:prstClr val="black"/>
                </a:solidFill>
              </a:rPr>
              <a:t>at least three times</a:t>
            </a:r>
            <a:endParaRPr lang="en-US" sz="2400" dirty="0">
              <a:solidFill>
                <a:prstClr val="black"/>
              </a:solidFill>
            </a:endParaRPr>
          </a:p>
          <a:p>
            <a:pPr lvl="0">
              <a:buClr>
                <a:srgbClr val="DD8047"/>
              </a:buClr>
            </a:pPr>
            <a:r>
              <a:rPr lang="en-US" sz="2400" dirty="0">
                <a:solidFill>
                  <a:prstClr val="black"/>
                </a:solidFill>
              </a:rPr>
              <a:t>Avoid using acronyms when a shorter generic term will do</a:t>
            </a:r>
          </a:p>
          <a:p>
            <a:pPr lvl="1">
              <a:buClr>
                <a:srgbClr val="94B6D2"/>
              </a:buClr>
            </a:pPr>
            <a:r>
              <a:rPr lang="en-US" sz="2100" dirty="0">
                <a:solidFill>
                  <a:prstClr val="black"/>
                </a:solidFill>
              </a:rPr>
              <a:t>The Smith-Dodson Employment Act (SDEA) vs. the act</a:t>
            </a:r>
          </a:p>
          <a:p>
            <a:pPr lvl="0">
              <a:buClr>
                <a:srgbClr val="DD8047"/>
              </a:buClr>
            </a:pPr>
            <a:r>
              <a:rPr lang="en-US" sz="2400" dirty="0">
                <a:solidFill>
                  <a:prstClr val="black"/>
                </a:solidFill>
              </a:rPr>
              <a:t>Define </a:t>
            </a:r>
            <a:r>
              <a:rPr lang="en-US" sz="2400" dirty="0" smtClean="0">
                <a:solidFill>
                  <a:prstClr val="black"/>
                </a:solidFill>
              </a:rPr>
              <a:t>and use an </a:t>
            </a:r>
            <a:r>
              <a:rPr lang="en-US" sz="2400" dirty="0">
                <a:solidFill>
                  <a:prstClr val="black"/>
                </a:solidFill>
              </a:rPr>
              <a:t>acronym if it has replaced the original term in common usage</a:t>
            </a:r>
          </a:p>
          <a:p>
            <a:pPr lvl="1">
              <a:buClr>
                <a:srgbClr val="DD8047"/>
              </a:buClr>
            </a:pPr>
            <a:r>
              <a:rPr lang="en-US" sz="2100" dirty="0">
                <a:solidFill>
                  <a:prstClr val="black"/>
                </a:solidFill>
              </a:rPr>
              <a:t>the BLM, </a:t>
            </a:r>
            <a:r>
              <a:rPr lang="en-US" sz="2100" dirty="0" smtClean="0">
                <a:solidFill>
                  <a:prstClr val="black"/>
                </a:solidFill>
              </a:rPr>
              <a:t>NEPA</a:t>
            </a:r>
            <a:endParaRPr lang="en-US" sz="2100" dirty="0">
              <a:solidFill>
                <a:prstClr val="black"/>
              </a:solidFill>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137</a:t>
            </a:fld>
            <a:endParaRPr lang="en-US" dirty="0"/>
          </a:p>
        </p:txBody>
      </p:sp>
    </p:spTree>
    <p:extLst>
      <p:ext uri="{BB962C8B-B14F-4D97-AF65-F5344CB8AC3E}">
        <p14:creationId xmlns:p14="http://schemas.microsoft.com/office/powerpoint/2010/main" val="253556184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a:t>
            </a:r>
            <a:endParaRPr lang="en-US" dirty="0"/>
          </a:p>
        </p:txBody>
      </p:sp>
      <p:sp>
        <p:nvSpPr>
          <p:cNvPr id="3" name="Content Placeholder 2"/>
          <p:cNvSpPr>
            <a:spLocks noGrp="1"/>
          </p:cNvSpPr>
          <p:nvPr>
            <p:ph sz="quarter" idx="1"/>
          </p:nvPr>
        </p:nvSpPr>
        <p:spPr/>
        <p:txBody>
          <a:bodyPr/>
          <a:lstStyle/>
          <a:p>
            <a:pPr marL="0" indent="0">
              <a:buNone/>
            </a:pPr>
            <a:r>
              <a:rPr lang="en-US" dirty="0" smtClean="0"/>
              <a:t>Capitalization</a:t>
            </a:r>
          </a:p>
          <a:p>
            <a:r>
              <a:rPr lang="en-US" sz="2400" dirty="0" smtClean="0"/>
              <a:t>Capitalization styles change over time</a:t>
            </a:r>
          </a:p>
          <a:p>
            <a:r>
              <a:rPr lang="en-US" sz="2400" dirty="0" smtClean="0"/>
              <a:t>Capitalize proper nouns only </a:t>
            </a:r>
          </a:p>
          <a:p>
            <a:pPr lvl="1"/>
            <a:r>
              <a:rPr lang="en-US" sz="2100" dirty="0" smtClean="0"/>
              <a:t>Job titles: the USFWS Program Manager; the program manager</a:t>
            </a:r>
          </a:p>
          <a:p>
            <a:pPr lvl="1"/>
            <a:r>
              <a:rPr lang="en-US" sz="2100" dirty="0" smtClean="0"/>
              <a:t>Institutions: Arizona University; the university</a:t>
            </a:r>
          </a:p>
          <a:p>
            <a:pPr lvl="1"/>
            <a:r>
              <a:rPr lang="en-US" sz="2100" dirty="0" smtClean="0"/>
              <a:t>Geographic features: the Willamette and Columbia Rivers; the rivers</a:t>
            </a:r>
          </a:p>
          <a:p>
            <a:pPr lvl="1"/>
            <a:r>
              <a:rPr lang="en-US" sz="2100" dirty="0" smtClean="0"/>
              <a:t>Reports: the Boise General Plan; the plan or general plan</a:t>
            </a:r>
            <a:endParaRPr lang="en-US" sz="2100" dirty="0"/>
          </a:p>
          <a:p>
            <a:pPr lvl="1"/>
            <a:r>
              <a:rPr lang="en-US" sz="2100" dirty="0" smtClean="0"/>
              <a:t>Species names: the Swainson’s hawk; the hawk</a:t>
            </a:r>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138</a:t>
            </a:fld>
            <a:endParaRPr lang="en-US" dirty="0"/>
          </a:p>
        </p:txBody>
      </p:sp>
    </p:spTree>
    <p:extLst>
      <p:ext uri="{BB962C8B-B14F-4D97-AF65-F5344CB8AC3E}">
        <p14:creationId xmlns:p14="http://schemas.microsoft.com/office/powerpoint/2010/main" val="135030283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612775" y="152400"/>
            <a:ext cx="8153400" cy="990600"/>
          </a:xfrm>
        </p:spPr>
        <p:txBody>
          <a:bodyPr/>
          <a:lstStyle/>
          <a:p>
            <a:r>
              <a:rPr lang="en-US" dirty="0" smtClean="0"/>
              <a:t>Style</a:t>
            </a:r>
          </a:p>
        </p:txBody>
      </p:sp>
      <p:sp>
        <p:nvSpPr>
          <p:cNvPr id="120835"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Bullet List Punctuation</a:t>
            </a:r>
          </a:p>
          <a:p>
            <a:r>
              <a:rPr lang="en-US" sz="2800" dirty="0" smtClean="0"/>
              <a:t>The most important rule in bullet punctuation is to maintain consistency throughout the document. You can incorporate different styles for different applications, or use one style for all applications. This is a </a:t>
            </a:r>
            <a:r>
              <a:rPr lang="en-US" sz="2800" b="1" dirty="0" smtClean="0"/>
              <a:t>style</a:t>
            </a:r>
            <a:r>
              <a:rPr lang="en-US" sz="2800" dirty="0" smtClean="0"/>
              <a:t> choice. </a:t>
            </a:r>
          </a:p>
          <a:p>
            <a:r>
              <a:rPr lang="en-US" sz="2800" dirty="0" smtClean="0"/>
              <a:t>Guidelines:</a:t>
            </a:r>
          </a:p>
          <a:p>
            <a:pPr lvl="1"/>
            <a:r>
              <a:rPr lang="en-US" sz="2500" dirty="0" smtClean="0"/>
              <a:t>Use bullets for three items or more; never for one item</a:t>
            </a:r>
          </a:p>
          <a:p>
            <a:pPr lvl="1"/>
            <a:r>
              <a:rPr lang="en-US" sz="2400" dirty="0" smtClean="0"/>
              <a:t>Use an appropriate lead-in sentence (do not start a bullet list directly under a heading)</a:t>
            </a:r>
          </a:p>
          <a:p>
            <a:pPr lvl="1"/>
            <a:endParaRPr lang="en-US" sz="2800" dirty="0" smtClean="0"/>
          </a:p>
          <a:p>
            <a:endParaRPr lang="en-US" sz="2800" dirty="0" smtClean="0"/>
          </a:p>
        </p:txBody>
      </p:sp>
      <p:sp>
        <p:nvSpPr>
          <p:cNvPr id="1269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354F2-9288-4CA0-B472-B55EFEB69E9F}" type="slidenum">
              <a:rPr lang="en-US" smtClean="0">
                <a:solidFill>
                  <a:srgbClr val="FFFFFF"/>
                </a:solidFill>
              </a:rPr>
              <a:pPr eaLnBrk="1" hangingPunct="1">
                <a:defRPr/>
              </a:pPr>
              <a:t>139</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14</a:t>
            </a:fld>
            <a:endParaRPr lang="en-US" dirty="0"/>
          </a:p>
        </p:txBody>
      </p:sp>
      <p:pic>
        <p:nvPicPr>
          <p:cNvPr id="5" name="Picture 3" descr="desert 4.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746375" y="2557549"/>
            <a:ext cx="3886200" cy="2581102"/>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708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685800" y="76200"/>
            <a:ext cx="8153400" cy="990600"/>
          </a:xfrm>
        </p:spPr>
        <p:txBody>
          <a:bodyPr/>
          <a:lstStyle/>
          <a:p>
            <a:r>
              <a:rPr lang="en-US" dirty="0" smtClean="0"/>
              <a:t>Style</a:t>
            </a:r>
          </a:p>
        </p:txBody>
      </p:sp>
      <p:sp>
        <p:nvSpPr>
          <p:cNvPr id="121859" name="Content Placeholder 2"/>
          <p:cNvSpPr>
            <a:spLocks noGrp="1"/>
          </p:cNvSpPr>
          <p:nvPr>
            <p:ph sz="quarter" idx="1"/>
          </p:nvPr>
        </p:nvSpPr>
        <p:spPr>
          <a:xfrm>
            <a:off x="612775" y="1600200"/>
            <a:ext cx="8153400" cy="4495800"/>
          </a:xfrm>
        </p:spPr>
        <p:txBody>
          <a:bodyPr/>
          <a:lstStyle/>
          <a:p>
            <a:pPr lvl="0">
              <a:buClr>
                <a:srgbClr val="DD8047"/>
              </a:buClr>
            </a:pPr>
            <a:r>
              <a:rPr lang="en-US" sz="2800" dirty="0" smtClean="0">
                <a:solidFill>
                  <a:prstClr val="black"/>
                </a:solidFill>
              </a:rPr>
              <a:t>Bullet List Guidelines</a:t>
            </a:r>
            <a:r>
              <a:rPr lang="en-US" sz="2800" dirty="0">
                <a:solidFill>
                  <a:prstClr val="black"/>
                </a:solidFill>
              </a:rPr>
              <a:t>:</a:t>
            </a:r>
          </a:p>
          <a:p>
            <a:pPr lvl="1">
              <a:buClr>
                <a:srgbClr val="94B6D2"/>
              </a:buClr>
            </a:pPr>
            <a:r>
              <a:rPr lang="en-US" sz="2400" dirty="0">
                <a:solidFill>
                  <a:prstClr val="black"/>
                </a:solidFill>
              </a:rPr>
              <a:t>Use a numbered list to indicate hierarchy or sequence</a:t>
            </a:r>
          </a:p>
          <a:p>
            <a:pPr lvl="1">
              <a:buClr>
                <a:srgbClr val="94B6D2"/>
              </a:buClr>
            </a:pPr>
            <a:r>
              <a:rPr lang="en-US" sz="2500" dirty="0" smtClean="0">
                <a:solidFill>
                  <a:prstClr val="black"/>
                </a:solidFill>
              </a:rPr>
              <a:t>Use </a:t>
            </a:r>
            <a:r>
              <a:rPr lang="en-US" sz="2500" dirty="0">
                <a:solidFill>
                  <a:prstClr val="black"/>
                </a:solidFill>
              </a:rPr>
              <a:t>bullets for three items or </a:t>
            </a:r>
            <a:r>
              <a:rPr lang="en-US" sz="2500" dirty="0" smtClean="0">
                <a:solidFill>
                  <a:prstClr val="black"/>
                </a:solidFill>
              </a:rPr>
              <a:t>more</a:t>
            </a:r>
            <a:endParaRPr lang="en-US" sz="2500" dirty="0">
              <a:solidFill>
                <a:prstClr val="black"/>
              </a:solidFill>
            </a:endParaRPr>
          </a:p>
          <a:p>
            <a:pPr lvl="1">
              <a:buClr>
                <a:srgbClr val="94B6D2"/>
              </a:buClr>
            </a:pPr>
            <a:r>
              <a:rPr lang="en-US" sz="2400" dirty="0" smtClean="0">
                <a:solidFill>
                  <a:prstClr val="black"/>
                </a:solidFill>
              </a:rPr>
              <a:t>Do not </a:t>
            </a:r>
            <a:r>
              <a:rPr lang="en-US" sz="2400" dirty="0">
                <a:solidFill>
                  <a:prstClr val="black"/>
                </a:solidFill>
              </a:rPr>
              <a:t>start a bullet list directly under a </a:t>
            </a:r>
            <a:r>
              <a:rPr lang="en-US" sz="2400" dirty="0" smtClean="0">
                <a:solidFill>
                  <a:prstClr val="black"/>
                </a:solidFill>
              </a:rPr>
              <a:t>heading</a:t>
            </a:r>
            <a:endParaRPr lang="en-US" sz="2400" dirty="0" smtClean="0"/>
          </a:p>
          <a:p>
            <a:pPr lvl="1"/>
            <a:r>
              <a:rPr lang="en-US" sz="2400" dirty="0" smtClean="0"/>
              <a:t>Punctuate the lead-in sentence with a period or colon</a:t>
            </a:r>
          </a:p>
          <a:p>
            <a:pPr lvl="1"/>
            <a:r>
              <a:rPr lang="en-US" sz="2400" dirty="0" smtClean="0"/>
              <a:t>Construct the bullets in parallel fashion</a:t>
            </a:r>
          </a:p>
          <a:p>
            <a:pPr lvl="1"/>
            <a:r>
              <a:rPr lang="en-US" sz="2400" dirty="0" smtClean="0"/>
              <a:t>Punctuate the bullets if they are complete sentences or complete the introductory sentence</a:t>
            </a:r>
          </a:p>
          <a:p>
            <a:pPr lvl="1"/>
            <a:r>
              <a:rPr lang="en-US" sz="2400" dirty="0" smtClean="0"/>
              <a:t>Capitalize list items (one or two words, no punctuation)</a:t>
            </a:r>
          </a:p>
          <a:p>
            <a:pPr lvl="1"/>
            <a:r>
              <a:rPr lang="en-US" sz="2400" dirty="0" smtClean="0"/>
              <a:t>Consolidate the articles (</a:t>
            </a:r>
            <a:r>
              <a:rPr lang="en-US" sz="2400" i="1" dirty="0" smtClean="0"/>
              <a:t>a, the, one) </a:t>
            </a:r>
            <a:r>
              <a:rPr lang="en-US" sz="2400" dirty="0" smtClean="0"/>
              <a:t>at the beginning</a:t>
            </a:r>
            <a:endParaRPr lang="en-US" sz="2400" i="1" dirty="0" smtClean="0"/>
          </a:p>
          <a:p>
            <a:pPr lvl="1"/>
            <a:endParaRPr lang="en-US" sz="2400" dirty="0" smtClean="0"/>
          </a:p>
          <a:p>
            <a:pPr lvl="1"/>
            <a:endParaRPr lang="en-US" sz="2400" dirty="0" smtClean="0"/>
          </a:p>
          <a:p>
            <a:pPr lvl="1"/>
            <a:endParaRPr lang="en-US" sz="2400" dirty="0" smtClean="0"/>
          </a:p>
          <a:p>
            <a:pPr lvl="1"/>
            <a:endParaRPr lang="en-US" sz="2800" dirty="0" smtClean="0"/>
          </a:p>
        </p:txBody>
      </p:sp>
      <p:sp>
        <p:nvSpPr>
          <p:cNvPr id="1280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1FA6C6-94AD-4DC9-87B7-ECBDE7714EE2}" type="slidenum">
              <a:rPr lang="en-US" smtClean="0">
                <a:solidFill>
                  <a:srgbClr val="FFFFFF"/>
                </a:solidFill>
              </a:rPr>
              <a:pPr eaLnBrk="1" hangingPunct="1">
                <a:defRPr/>
              </a:pPr>
              <a:t>140</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612775" y="152400"/>
            <a:ext cx="8153400" cy="990600"/>
          </a:xfrm>
        </p:spPr>
        <p:txBody>
          <a:bodyPr/>
          <a:lstStyle/>
          <a:p>
            <a:r>
              <a:rPr lang="en-US" dirty="0" smtClean="0"/>
              <a:t>Style</a:t>
            </a:r>
          </a:p>
        </p:txBody>
      </p:sp>
      <p:sp>
        <p:nvSpPr>
          <p:cNvPr id="122883"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2800" dirty="0" smtClean="0"/>
              <a:t>Bullet List Examples</a:t>
            </a:r>
          </a:p>
          <a:p>
            <a:pPr lvl="1"/>
            <a:r>
              <a:rPr lang="en-US" sz="2500" dirty="0" smtClean="0"/>
              <a:t>The basket from Granny contained the following items:</a:t>
            </a:r>
          </a:p>
          <a:p>
            <a:pPr lvl="2"/>
            <a:r>
              <a:rPr lang="en-US" sz="2200" dirty="0" smtClean="0"/>
              <a:t>A woolen sweater.</a:t>
            </a:r>
          </a:p>
          <a:p>
            <a:pPr lvl="2"/>
            <a:r>
              <a:rPr lang="en-US" sz="2200" dirty="0" smtClean="0"/>
              <a:t>A bottle of elderflower wine.</a:t>
            </a:r>
          </a:p>
          <a:p>
            <a:pPr lvl="2"/>
            <a:r>
              <a:rPr lang="en-US" sz="2200" dirty="0" smtClean="0"/>
              <a:t>Pressed flowers.</a:t>
            </a:r>
          </a:p>
          <a:p>
            <a:pPr lvl="1"/>
            <a:r>
              <a:rPr lang="en-US" sz="2500" dirty="0" smtClean="0"/>
              <a:t>There were many items in the basket, including:</a:t>
            </a:r>
          </a:p>
          <a:p>
            <a:pPr lvl="2"/>
            <a:r>
              <a:rPr lang="en-US" sz="2200" dirty="0" smtClean="0"/>
              <a:t>a woolen sweater,</a:t>
            </a:r>
          </a:p>
          <a:p>
            <a:pPr lvl="2"/>
            <a:r>
              <a:rPr lang="en-US" sz="2200" dirty="0" smtClean="0"/>
              <a:t>a bottle of elderflower wine, and</a:t>
            </a:r>
          </a:p>
          <a:p>
            <a:pPr lvl="2"/>
            <a:r>
              <a:rPr lang="en-US" sz="2200" dirty="0" smtClean="0"/>
              <a:t>pressed flowers.</a:t>
            </a:r>
          </a:p>
          <a:p>
            <a:pPr lvl="2"/>
            <a:endParaRPr lang="en-US" sz="2200" dirty="0" smtClean="0"/>
          </a:p>
          <a:p>
            <a:endParaRPr lang="en-US" dirty="0" smtClean="0"/>
          </a:p>
        </p:txBody>
      </p:sp>
      <p:sp>
        <p:nvSpPr>
          <p:cNvPr id="1290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91D8A93-745B-4EB6-AB48-0DD44A64F4D7}" type="slidenum">
              <a:rPr lang="en-US" smtClean="0">
                <a:solidFill>
                  <a:srgbClr val="FFFFFF"/>
                </a:solidFill>
              </a:rPr>
              <a:pPr eaLnBrk="1" hangingPunct="1">
                <a:defRPr/>
              </a:pPr>
              <a:t>141</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612775" y="152400"/>
            <a:ext cx="8153400" cy="990600"/>
          </a:xfrm>
        </p:spPr>
        <p:txBody>
          <a:bodyPr/>
          <a:lstStyle/>
          <a:p>
            <a:r>
              <a:rPr lang="en-US" dirty="0" smtClean="0"/>
              <a:t>Style</a:t>
            </a:r>
          </a:p>
        </p:txBody>
      </p:sp>
      <p:sp>
        <p:nvSpPr>
          <p:cNvPr id="123907"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Bullet List Punctuation Examples</a:t>
            </a:r>
          </a:p>
          <a:p>
            <a:pPr lvl="1"/>
            <a:r>
              <a:rPr lang="en-US" sz="2500" dirty="0" smtClean="0"/>
              <a:t>There were many items in the basket:</a:t>
            </a:r>
          </a:p>
          <a:p>
            <a:pPr lvl="2"/>
            <a:r>
              <a:rPr lang="en-US" sz="2200" dirty="0" smtClean="0"/>
              <a:t>A woolen sweater</a:t>
            </a:r>
          </a:p>
          <a:p>
            <a:pPr lvl="2"/>
            <a:r>
              <a:rPr lang="en-US" sz="2200" dirty="0" smtClean="0"/>
              <a:t>A bottle of elderflower wine</a:t>
            </a:r>
          </a:p>
          <a:p>
            <a:pPr lvl="2"/>
            <a:r>
              <a:rPr lang="en-US" sz="2200" dirty="0" smtClean="0"/>
              <a:t>Pressed flowers</a:t>
            </a:r>
          </a:p>
          <a:p>
            <a:pPr lvl="1"/>
            <a:r>
              <a:rPr lang="en-US" sz="2500" dirty="0" smtClean="0"/>
              <a:t>Granny was kind enough to send me a basket filled with gifts that express her caring. </a:t>
            </a:r>
          </a:p>
          <a:p>
            <a:pPr lvl="2"/>
            <a:r>
              <a:rPr lang="en-US" sz="2200" dirty="0" smtClean="0"/>
              <a:t>A woolen sweater keeps me warm when the snows fall.</a:t>
            </a:r>
          </a:p>
          <a:p>
            <a:pPr lvl="2"/>
            <a:r>
              <a:rPr lang="en-US" sz="2200" dirty="0" smtClean="0"/>
              <a:t>A bottle of elderflower wine offers consolation for a dark Sunday evening.</a:t>
            </a:r>
          </a:p>
          <a:p>
            <a:pPr lvl="2"/>
            <a:r>
              <a:rPr lang="en-US" sz="2200" dirty="0" smtClean="0"/>
              <a:t>Pressed flowers hearken back to our summer in the meadows.</a:t>
            </a:r>
          </a:p>
          <a:p>
            <a:endParaRPr lang="en-US" dirty="0" smtClean="0"/>
          </a:p>
        </p:txBody>
      </p:sp>
      <p:sp>
        <p:nvSpPr>
          <p:cNvPr id="1300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E87B7F5-5CEA-4140-ACF9-170E3C0FC9BC}" type="slidenum">
              <a:rPr lang="en-US" smtClean="0">
                <a:solidFill>
                  <a:srgbClr val="FFFFFF"/>
                </a:solidFill>
              </a:rPr>
              <a:pPr eaLnBrk="1" hangingPunct="1">
                <a:defRPr/>
              </a:pPr>
              <a:t>142</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143</a:t>
            </a:fld>
            <a:endParaRPr lang="en-US" dirty="0"/>
          </a:p>
        </p:txBody>
      </p:sp>
      <p:pic>
        <p:nvPicPr>
          <p:cNvPr id="5" name="Picture 3" descr="Wind Fa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6858000" cy="35814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7874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612775" y="152400"/>
            <a:ext cx="8153400" cy="990600"/>
          </a:xfrm>
        </p:spPr>
        <p:txBody>
          <a:bodyPr/>
          <a:lstStyle/>
          <a:p>
            <a:r>
              <a:rPr lang="en-US" dirty="0" smtClean="0"/>
              <a:t>Commonly Misused Words and Phrases</a:t>
            </a:r>
          </a:p>
        </p:txBody>
      </p:sp>
      <p:sp>
        <p:nvSpPr>
          <p:cNvPr id="126979" name="Content Placeholder 2"/>
          <p:cNvSpPr>
            <a:spLocks noGrp="1"/>
          </p:cNvSpPr>
          <p:nvPr>
            <p:ph sz="quarter" idx="1"/>
          </p:nvPr>
        </p:nvSpPr>
        <p:spPr>
          <a:xfrm>
            <a:off x="609600" y="1600200"/>
            <a:ext cx="8077200" cy="4572000"/>
          </a:xfrm>
        </p:spPr>
        <p:txBody>
          <a:bodyPr/>
          <a:lstStyle/>
          <a:p>
            <a:endParaRPr lang="en-US" dirty="0" smtClean="0"/>
          </a:p>
          <a:p>
            <a:r>
              <a:rPr lang="en-US" dirty="0" smtClean="0"/>
              <a:t>Handout 2, Commonly Misused Words and Phrases</a:t>
            </a:r>
          </a:p>
        </p:txBody>
      </p:sp>
      <p:sp>
        <p:nvSpPr>
          <p:cNvPr id="13312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33DDCE-E82E-4957-A2ED-BB9309F89EA8}" type="slidenum">
              <a:rPr lang="en-US" smtClean="0">
                <a:solidFill>
                  <a:srgbClr val="FFFFFF"/>
                </a:solidFill>
              </a:rPr>
              <a:pPr eaLnBrk="1" hangingPunct="1">
                <a:defRPr/>
              </a:pPr>
              <a:t>144</a:t>
            </a:fld>
            <a:endParaRPr lang="en-US" dirty="0" smtClean="0">
              <a:solidFill>
                <a:srgbClr val="FFFFFF"/>
              </a:solidFill>
            </a:endParaRPr>
          </a:p>
        </p:txBody>
      </p:sp>
      <p:pic>
        <p:nvPicPr>
          <p:cNvPr id="185346" name="Picture 2" descr="C:\Users\19097\AppData\Local\Microsoft\Windows\Temporary Internet Files\Content.IE5\A6DSYW9V\MP9001803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3657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8002" name="Title 1"/>
          <p:cNvSpPr>
            <a:spLocks noGrp="1"/>
          </p:cNvSpPr>
          <p:nvPr>
            <p:ph type="title"/>
          </p:nvPr>
        </p:nvSpPr>
        <p:spPr>
          <a:xfrm>
            <a:off x="612775" y="152400"/>
            <a:ext cx="8153400" cy="990600"/>
          </a:xfrm>
        </p:spPr>
        <p:txBody>
          <a:bodyPr/>
          <a:lstStyle/>
          <a:p>
            <a:r>
              <a:rPr lang="en-US" dirty="0" smtClean="0"/>
              <a:t>Exercise: Editing</a:t>
            </a:r>
          </a:p>
        </p:txBody>
      </p:sp>
      <p:sp>
        <p:nvSpPr>
          <p:cNvPr id="128003" name="Content Placeholder 2"/>
          <p:cNvSpPr>
            <a:spLocks noGrp="1"/>
          </p:cNvSpPr>
          <p:nvPr>
            <p:ph sz="quarter" idx="1"/>
          </p:nvPr>
        </p:nvSpPr>
        <p:spPr>
          <a:xfrm>
            <a:off x="612775" y="1600200"/>
            <a:ext cx="8153400" cy="4495800"/>
          </a:xfrm>
        </p:spPr>
        <p:txBody>
          <a:bodyPr/>
          <a:lstStyle/>
          <a:p>
            <a:pPr lvl="0">
              <a:buClr>
                <a:srgbClr val="DD8047"/>
              </a:buClr>
            </a:pPr>
            <a:r>
              <a:rPr lang="en-US" dirty="0">
                <a:solidFill>
                  <a:prstClr val="black"/>
                </a:solidFill>
              </a:rPr>
              <a:t>Complete Exercise 4</a:t>
            </a:r>
            <a:r>
              <a:rPr lang="en-US" dirty="0" smtClean="0">
                <a:solidFill>
                  <a:prstClr val="black"/>
                </a:solidFill>
              </a:rPr>
              <a:t>, Editing.</a:t>
            </a:r>
            <a:endParaRPr lang="en-US" dirty="0">
              <a:solidFill>
                <a:prstClr val="black"/>
              </a:solidFill>
            </a:endParaRPr>
          </a:p>
          <a:p>
            <a:pPr eaLnBrk="1" fontAlgn="t" hangingPunct="1">
              <a:buFont typeface="Wingdings" pitchFamily="2" charset="2"/>
              <a:buNone/>
            </a:pPr>
            <a:endParaRPr lang="en-US" sz="2000" dirty="0" smtClean="0"/>
          </a:p>
        </p:txBody>
      </p:sp>
      <p:sp>
        <p:nvSpPr>
          <p:cNvPr id="134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013FFD4-5096-4576-B542-A27DECCE5BD7}" type="slidenum">
              <a:rPr lang="en-US" smtClean="0">
                <a:solidFill>
                  <a:srgbClr val="FFFFFF"/>
                </a:solidFill>
              </a:rPr>
              <a:pPr eaLnBrk="1" hangingPunct="1">
                <a:defRPr/>
              </a:pPr>
              <a:t>145</a:t>
            </a:fld>
            <a:endParaRPr lang="en-US" dirty="0" smtClean="0">
              <a:solidFill>
                <a:srgbClr val="FFFFFF"/>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612775" y="152400"/>
            <a:ext cx="8153400" cy="990600"/>
          </a:xfrm>
        </p:spPr>
        <p:txBody>
          <a:bodyPr/>
          <a:lstStyle/>
          <a:p>
            <a:r>
              <a:rPr lang="en-US" dirty="0" smtClean="0"/>
              <a:t>Numbers</a:t>
            </a:r>
          </a:p>
        </p:txBody>
      </p:sp>
      <p:sp>
        <p:nvSpPr>
          <p:cNvPr id="129027" name="Content Placeholder 2"/>
          <p:cNvSpPr>
            <a:spLocks noGrp="1"/>
          </p:cNvSpPr>
          <p:nvPr>
            <p:ph sz="quarter" idx="1"/>
          </p:nvPr>
        </p:nvSpPr>
        <p:spPr>
          <a:xfrm>
            <a:off x="612775" y="1600200"/>
            <a:ext cx="8153400" cy="4495800"/>
          </a:xfrm>
        </p:spPr>
        <p:txBody>
          <a:bodyPr/>
          <a:lstStyle/>
          <a:p>
            <a:r>
              <a:rPr lang="en-US" dirty="0" smtClean="0"/>
              <a:t>Use numerals with units of measure or time</a:t>
            </a:r>
          </a:p>
          <a:p>
            <a:pPr lvl="1"/>
            <a:r>
              <a:rPr lang="en-US" dirty="0" smtClean="0"/>
              <a:t>0.25 acre</a:t>
            </a:r>
          </a:p>
          <a:p>
            <a:pPr lvl="1"/>
            <a:r>
              <a:rPr lang="en-US" dirty="0" smtClean="0"/>
              <a:t>1 month</a:t>
            </a:r>
          </a:p>
          <a:p>
            <a:pPr lvl="1"/>
            <a:r>
              <a:rPr lang="en-US" dirty="0" smtClean="0"/>
              <a:t>3 years</a:t>
            </a:r>
          </a:p>
          <a:p>
            <a:pPr lvl="1"/>
            <a:r>
              <a:rPr lang="en-US" dirty="0" smtClean="0"/>
              <a:t>4 megawatts</a:t>
            </a:r>
          </a:p>
          <a:p>
            <a:pPr lvl="1"/>
            <a:r>
              <a:rPr lang="en-US" dirty="0" smtClean="0"/>
              <a:t>7 years old</a:t>
            </a:r>
          </a:p>
          <a:p>
            <a:pPr lvl="1"/>
            <a:r>
              <a:rPr lang="en-US" dirty="0" smtClean="0"/>
              <a:t>5 hours</a:t>
            </a:r>
          </a:p>
          <a:p>
            <a:pPr lvl="1"/>
            <a:r>
              <a:rPr lang="en-US" dirty="0" smtClean="0"/>
              <a:t>3.6 grams</a:t>
            </a:r>
          </a:p>
        </p:txBody>
      </p:sp>
      <p:sp>
        <p:nvSpPr>
          <p:cNvPr id="1351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D87F739-301D-4C00-AFDB-C48A1E7E1C4E}" type="slidenum">
              <a:rPr lang="en-US" smtClean="0">
                <a:solidFill>
                  <a:srgbClr val="FFFFFF"/>
                </a:solidFill>
              </a:rPr>
              <a:pPr eaLnBrk="1" hangingPunct="1">
                <a:defRPr/>
              </a:pPr>
              <a:t>146</a:t>
            </a:fld>
            <a:endParaRPr lang="en-US" dirty="0" smtClean="0">
              <a:solidFill>
                <a:srgbClr val="FFFFFF"/>
              </a:solidFill>
            </a:endParaRPr>
          </a:p>
        </p:txBody>
      </p:sp>
      <p:pic>
        <p:nvPicPr>
          <p:cNvPr id="184322" name="Picture 2" descr="C:\Users\19097\AppData\Local\Microsoft\Windows\Temporary Internet Files\Content.IE5\NYPS55SL\MP9002894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90800"/>
            <a:ext cx="34290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612775" y="152400"/>
            <a:ext cx="8153400" cy="990600"/>
          </a:xfrm>
        </p:spPr>
        <p:txBody>
          <a:bodyPr/>
          <a:lstStyle/>
          <a:p>
            <a:r>
              <a:rPr lang="en-US" dirty="0" smtClean="0"/>
              <a:t>Numbers</a:t>
            </a:r>
          </a:p>
        </p:txBody>
      </p:sp>
      <p:sp>
        <p:nvSpPr>
          <p:cNvPr id="130051" name="Content Placeholder 2"/>
          <p:cNvSpPr>
            <a:spLocks noGrp="1"/>
          </p:cNvSpPr>
          <p:nvPr>
            <p:ph sz="quarter" idx="1"/>
          </p:nvPr>
        </p:nvSpPr>
        <p:spPr>
          <a:xfrm>
            <a:off x="612775" y="1600200"/>
            <a:ext cx="8153400" cy="4495800"/>
          </a:xfrm>
        </p:spPr>
        <p:txBody>
          <a:bodyPr/>
          <a:lstStyle/>
          <a:p>
            <a:r>
              <a:rPr lang="en-US" dirty="0" smtClean="0"/>
              <a:t>Write out numbers if: </a:t>
            </a:r>
          </a:p>
          <a:p>
            <a:pPr lvl="1"/>
            <a:r>
              <a:rPr lang="en-US" dirty="0" smtClean="0"/>
              <a:t>They are the first element in a sentence</a:t>
            </a:r>
          </a:p>
          <a:p>
            <a:pPr lvl="2"/>
            <a:r>
              <a:rPr lang="en-US" i="1" dirty="0" smtClean="0"/>
              <a:t>Thirteen states formed a more perfect union. </a:t>
            </a:r>
          </a:p>
          <a:p>
            <a:pPr lvl="1"/>
            <a:r>
              <a:rPr lang="en-US" dirty="0" smtClean="0"/>
              <a:t>Confusion may result from two numerals being next to each other</a:t>
            </a:r>
          </a:p>
          <a:p>
            <a:pPr lvl="2"/>
            <a:r>
              <a:rPr lang="en-US" i="1" dirty="0" smtClean="0"/>
              <a:t>There are fourteen 5-foot terminals.</a:t>
            </a:r>
          </a:p>
          <a:p>
            <a:pPr lvl="1"/>
            <a:r>
              <a:rPr lang="en-US" dirty="0" smtClean="0"/>
              <a:t>They are less than 10 but not a unit of measure</a:t>
            </a:r>
          </a:p>
          <a:p>
            <a:pPr lvl="2"/>
            <a:r>
              <a:rPr lang="en-US" i="1" dirty="0" smtClean="0"/>
              <a:t>I saw three ships come sailing in.</a:t>
            </a:r>
          </a:p>
          <a:p>
            <a:pPr lvl="2"/>
            <a:endParaRPr lang="en-US" dirty="0" smtClean="0"/>
          </a:p>
          <a:p>
            <a:pPr lvl="1"/>
            <a:endParaRPr lang="en-US" dirty="0" smtClean="0"/>
          </a:p>
          <a:p>
            <a:endParaRPr lang="en-US" dirty="0" smtClean="0"/>
          </a:p>
        </p:txBody>
      </p:sp>
      <p:sp>
        <p:nvSpPr>
          <p:cNvPr id="13619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4736CCF-30A5-4971-8304-57EC0BD9AC90}" type="slidenum">
              <a:rPr lang="en-US" smtClean="0">
                <a:solidFill>
                  <a:srgbClr val="FFFFFF"/>
                </a:solidFill>
              </a:rPr>
              <a:pPr eaLnBrk="1" hangingPunct="1">
                <a:defRPr/>
              </a:pPr>
              <a:t>147</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612775" y="152400"/>
            <a:ext cx="8153400" cy="990600"/>
          </a:xfrm>
        </p:spPr>
        <p:txBody>
          <a:bodyPr/>
          <a:lstStyle/>
          <a:p>
            <a:r>
              <a:rPr lang="en-US" dirty="0" smtClean="0"/>
              <a:t>Numbers</a:t>
            </a:r>
          </a:p>
        </p:txBody>
      </p:sp>
      <p:sp>
        <p:nvSpPr>
          <p:cNvPr id="131075" name="Content Placeholder 2"/>
          <p:cNvSpPr>
            <a:spLocks noGrp="1"/>
          </p:cNvSpPr>
          <p:nvPr>
            <p:ph sz="quarter" idx="1"/>
          </p:nvPr>
        </p:nvSpPr>
        <p:spPr>
          <a:xfrm>
            <a:off x="612775" y="1600200"/>
            <a:ext cx="8153400" cy="4800600"/>
          </a:xfrm>
        </p:spPr>
        <p:txBody>
          <a:bodyPr/>
          <a:lstStyle/>
          <a:p>
            <a:r>
              <a:rPr lang="en-US" dirty="0" smtClean="0"/>
              <a:t>Use the additional formats shown below when expressing numerals</a:t>
            </a:r>
          </a:p>
          <a:p>
            <a:pPr lvl="1"/>
            <a:r>
              <a:rPr lang="en-US" dirty="0" smtClean="0"/>
              <a:t>1960s</a:t>
            </a:r>
          </a:p>
          <a:p>
            <a:pPr lvl="1"/>
            <a:r>
              <a:rPr lang="en-US" dirty="0" smtClean="0"/>
              <a:t>20th century</a:t>
            </a:r>
          </a:p>
          <a:p>
            <a:pPr lvl="1"/>
            <a:r>
              <a:rPr lang="en-US" dirty="0" smtClean="0"/>
              <a:t>from 1 to 3 months</a:t>
            </a:r>
          </a:p>
          <a:p>
            <a:pPr lvl="1"/>
            <a:r>
              <a:rPr lang="en-US" dirty="0" smtClean="0"/>
              <a:t>between 5 and 10 acres (does</a:t>
            </a:r>
            <a:br>
              <a:rPr lang="en-US" dirty="0" smtClean="0"/>
            </a:br>
            <a:r>
              <a:rPr lang="en-US" i="1" dirty="0" smtClean="0"/>
              <a:t>not</a:t>
            </a:r>
            <a:r>
              <a:rPr lang="en-US" dirty="0" smtClean="0"/>
              <a:t> include 5 and 10) </a:t>
            </a:r>
          </a:p>
          <a:p>
            <a:pPr lvl="1"/>
            <a:r>
              <a:rPr lang="en-US" dirty="0" smtClean="0"/>
              <a:t>10-foot-high barrier</a:t>
            </a:r>
          </a:p>
          <a:p>
            <a:pPr lvl="1"/>
            <a:r>
              <a:rPr lang="en-US" dirty="0" smtClean="0"/>
              <a:t>barrier was 10 feet high</a:t>
            </a:r>
          </a:p>
          <a:p>
            <a:pPr lvl="1"/>
            <a:r>
              <a:rPr lang="en-US" dirty="0" smtClean="0"/>
              <a:t>34%</a:t>
            </a:r>
          </a:p>
          <a:p>
            <a:endParaRPr lang="en-US" dirty="0" smtClean="0"/>
          </a:p>
        </p:txBody>
      </p:sp>
      <p:pic>
        <p:nvPicPr>
          <p:cNvPr id="131076" name="Picture 3" descr="74FF57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7588"/>
            <a:ext cx="2286000" cy="4113212"/>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722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B525B30-B47B-4DAA-9510-DD9C5BBAE695}" type="slidenum">
              <a:rPr lang="en-US" smtClean="0">
                <a:solidFill>
                  <a:srgbClr val="FFFFFF"/>
                </a:solidFill>
              </a:rPr>
              <a:pPr eaLnBrk="1" hangingPunct="1">
                <a:defRPr/>
              </a:pPr>
              <a:t>148</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2098" name="Title 1"/>
          <p:cNvSpPr>
            <a:spLocks noGrp="1"/>
          </p:cNvSpPr>
          <p:nvPr>
            <p:ph type="title"/>
          </p:nvPr>
        </p:nvSpPr>
        <p:spPr>
          <a:xfrm>
            <a:off x="612775" y="228600"/>
            <a:ext cx="8153400" cy="990600"/>
          </a:xfrm>
        </p:spPr>
        <p:txBody>
          <a:bodyPr/>
          <a:lstStyle/>
          <a:p>
            <a:r>
              <a:rPr lang="en-US" dirty="0" smtClean="0"/>
              <a:t>Exercise: Numbers</a:t>
            </a:r>
          </a:p>
        </p:txBody>
      </p:sp>
      <p:sp>
        <p:nvSpPr>
          <p:cNvPr id="132099" name="Content Placeholder 2"/>
          <p:cNvSpPr>
            <a:spLocks noGrp="1"/>
          </p:cNvSpPr>
          <p:nvPr>
            <p:ph sz="quarter" idx="1"/>
          </p:nvPr>
        </p:nvSpPr>
        <p:spPr>
          <a:xfrm>
            <a:off x="612775" y="1600200"/>
            <a:ext cx="8153400" cy="4495800"/>
          </a:xfrm>
        </p:spPr>
        <p:txBody>
          <a:bodyPr/>
          <a:lstStyle/>
          <a:p>
            <a:pPr marL="514350" indent="-514350">
              <a:spcBef>
                <a:spcPct val="75000"/>
              </a:spcBef>
              <a:buSzTx/>
              <a:buFont typeface="Wingdings" pitchFamily="2" charset="2"/>
              <a:buNone/>
            </a:pPr>
            <a:r>
              <a:rPr lang="en-US" sz="2800" dirty="0" smtClean="0"/>
              <a:t>Correct the enumeration in the sentences below.</a:t>
            </a:r>
          </a:p>
          <a:p>
            <a:pPr marL="514350" indent="-514350">
              <a:spcBef>
                <a:spcPct val="75000"/>
              </a:spcBef>
              <a:buSzTx/>
            </a:pPr>
            <a:r>
              <a:rPr lang="en-US" sz="2400" dirty="0" smtClean="0"/>
              <a:t>The 3-foot high structure is a barrier to fish passage.</a:t>
            </a:r>
          </a:p>
          <a:p>
            <a:pPr marL="514350" indent="-514350">
              <a:spcBef>
                <a:spcPct val="75000"/>
              </a:spcBef>
              <a:buSzTx/>
            </a:pPr>
            <a:r>
              <a:rPr lang="en-US" sz="2400" dirty="0" smtClean="0"/>
              <a:t>Temperatures from 78 to 89°F may be lethal to juvenile fish.</a:t>
            </a:r>
          </a:p>
          <a:p>
            <a:pPr marL="514350" indent="-514350">
              <a:spcBef>
                <a:spcPct val="75000"/>
              </a:spcBef>
              <a:buSzTx/>
            </a:pPr>
            <a:r>
              <a:rPr lang="en-US" sz="2400" dirty="0" smtClean="0"/>
              <a:t>The device was built using recycled wood </a:t>
            </a:r>
            <a:br>
              <a:rPr lang="en-US" sz="2400" dirty="0" smtClean="0"/>
            </a:br>
            <a:r>
              <a:rPr lang="en-US" sz="2400" dirty="0" smtClean="0"/>
              <a:t>and fourteen 3-inch-long screws.</a:t>
            </a:r>
          </a:p>
          <a:p>
            <a:pPr marL="514350" indent="-514350">
              <a:spcBef>
                <a:spcPct val="75000"/>
              </a:spcBef>
              <a:buSzTx/>
            </a:pPr>
            <a:r>
              <a:rPr lang="en-US" sz="2400" dirty="0" smtClean="0"/>
              <a:t>The data are presented in Tables 3 to 19.</a:t>
            </a:r>
          </a:p>
        </p:txBody>
      </p:sp>
      <p:sp>
        <p:nvSpPr>
          <p:cNvPr id="13824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7B6D399-7673-4C0A-AAC9-44C8A9A9FE60}" type="slidenum">
              <a:rPr lang="en-US" smtClean="0">
                <a:solidFill>
                  <a:srgbClr val="FFFFFF"/>
                </a:solidFill>
              </a:rPr>
              <a:pPr eaLnBrk="1" hangingPunct="1">
                <a:defRPr/>
              </a:pPr>
              <a:t>149</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p:cNvSpPr>
            <a:spLocks noGrp="1"/>
          </p:cNvSpPr>
          <p:nvPr>
            <p:ph type="body" idx="1"/>
          </p:nvPr>
        </p:nvSpPr>
        <p:spPr/>
        <p:txBody>
          <a:bodyPr/>
          <a:lstStyle/>
          <a:p>
            <a:pPr eaLnBrk="1" hangingPunct="1"/>
            <a:r>
              <a:rPr lang="en-US" dirty="0" smtClean="0"/>
              <a:t> </a:t>
            </a:r>
          </a:p>
        </p:txBody>
      </p:sp>
      <p:sp>
        <p:nvSpPr>
          <p:cNvPr id="21507" name="Title 1"/>
          <p:cNvSpPr>
            <a:spLocks noGrp="1"/>
          </p:cNvSpPr>
          <p:nvPr>
            <p:ph type="title"/>
          </p:nvPr>
        </p:nvSpPr>
        <p:spPr/>
        <p:txBody>
          <a:bodyPr/>
          <a:lstStyle/>
          <a:p>
            <a:pPr eaLnBrk="1" hangingPunct="1"/>
            <a:r>
              <a:rPr lang="en-US" dirty="0" smtClean="0"/>
              <a:t>Chapter 1</a:t>
            </a:r>
            <a:r>
              <a:rPr lang="en-US" dirty="0" smtClean="0">
                <a:latin typeface="Times New Roman" pitchFamily="18" charset="0"/>
                <a:cs typeface="Times New Roman" pitchFamily="18" charset="0"/>
              </a:rPr>
              <a:t>–</a:t>
            </a:r>
            <a:r>
              <a:rPr lang="en-US" dirty="0" smtClean="0"/>
              <a:t>Prewriting</a:t>
            </a:r>
          </a:p>
        </p:txBody>
      </p:sp>
      <p:sp>
        <p:nvSpPr>
          <p:cNvPr id="215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8B81F9-C14D-4D8E-A5B6-BBFC2EF0B07F}" type="slidenum">
              <a:rPr lang="en-US" smtClean="0">
                <a:solidFill>
                  <a:srgbClr val="FFFFFF"/>
                </a:solidFill>
              </a:rPr>
              <a:pPr eaLnBrk="1" hangingPunct="1"/>
              <a:t>15</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3122" name="Title 1"/>
          <p:cNvSpPr>
            <a:spLocks noGrp="1"/>
          </p:cNvSpPr>
          <p:nvPr>
            <p:ph type="title"/>
          </p:nvPr>
        </p:nvSpPr>
        <p:spPr>
          <a:xfrm>
            <a:off x="612775" y="152400"/>
            <a:ext cx="8153400" cy="990600"/>
          </a:xfrm>
        </p:spPr>
        <p:txBody>
          <a:bodyPr/>
          <a:lstStyle/>
          <a:p>
            <a:r>
              <a:rPr lang="en-US" dirty="0" smtClean="0"/>
              <a:t>Exercise: Numbers</a:t>
            </a:r>
          </a:p>
        </p:txBody>
      </p:sp>
      <p:sp>
        <p:nvSpPr>
          <p:cNvPr id="133123" name="Content Placeholder 2"/>
          <p:cNvSpPr>
            <a:spLocks noGrp="1"/>
          </p:cNvSpPr>
          <p:nvPr>
            <p:ph sz="quarter" idx="1"/>
          </p:nvPr>
        </p:nvSpPr>
        <p:spPr>
          <a:xfrm>
            <a:off x="612775" y="1600200"/>
            <a:ext cx="8153400" cy="4495800"/>
          </a:xfrm>
        </p:spPr>
        <p:txBody>
          <a:bodyPr/>
          <a:lstStyle/>
          <a:p>
            <a:r>
              <a:rPr lang="en-US" dirty="0" smtClean="0"/>
              <a:t>Correct number-related mistakes on Exercise 3, Numbers. </a:t>
            </a:r>
          </a:p>
          <a:p>
            <a:endParaRPr lang="en-US" dirty="0" smtClean="0"/>
          </a:p>
        </p:txBody>
      </p:sp>
      <p:sp>
        <p:nvSpPr>
          <p:cNvPr id="13926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28DB73-EAB8-4AC5-B9B5-856CA1C3D534}" type="slidenum">
              <a:rPr lang="en-US" smtClean="0">
                <a:solidFill>
                  <a:srgbClr val="FFFFFF"/>
                </a:solidFill>
              </a:rPr>
              <a:pPr eaLnBrk="1" hangingPunct="1">
                <a:defRPr/>
              </a:pPr>
              <a:t>150</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Checklists</a:t>
            </a:r>
            <a:endParaRPr lang="en-US" dirty="0"/>
          </a:p>
        </p:txBody>
      </p:sp>
      <p:sp>
        <p:nvSpPr>
          <p:cNvPr id="3" name="Content Placeholder 2"/>
          <p:cNvSpPr>
            <a:spLocks noGrp="1"/>
          </p:cNvSpPr>
          <p:nvPr>
            <p:ph sz="quarter" idx="1"/>
          </p:nvPr>
        </p:nvSpPr>
        <p:spPr/>
        <p:txBody>
          <a:bodyPr/>
          <a:lstStyle/>
          <a:p>
            <a:r>
              <a:rPr lang="en-US" dirty="0" smtClean="0"/>
              <a:t>When you are done writing, it is a good idea to go over your writing the next day.</a:t>
            </a:r>
          </a:p>
          <a:p>
            <a:r>
              <a:rPr lang="en-US" dirty="0" smtClean="0"/>
              <a:t>Personal checklists and office checklists can be helpful.</a:t>
            </a:r>
          </a:p>
          <a:p>
            <a:pPr lvl="1"/>
            <a:r>
              <a:rPr lang="en-US" u="sng" dirty="0">
                <a:hlinkClick r:id="rId2" tooltip="http://www.ccbb.pitt.edu/Faculty/zuckerman/ScienceWritingChecklist.pdf"/>
              </a:rPr>
              <a:t>http://www.ccbb.pitt.edu/Faculty/zuckerman/ScienceWritingChecklist.pdf</a:t>
            </a:r>
            <a:endParaRPr lang="en-US" dirty="0"/>
          </a:p>
          <a:p>
            <a:pPr lvl="1"/>
            <a:r>
              <a:rPr lang="en-US" dirty="0">
                <a:hlinkClick r:id="rId3"/>
              </a:rPr>
              <a:t>http://physics.gac.edu/~</a:t>
            </a:r>
            <a:r>
              <a:rPr lang="en-US" dirty="0" smtClean="0">
                <a:hlinkClick r:id="rId3"/>
              </a:rPr>
              <a:t>huber/misc/wricheck.htm</a:t>
            </a:r>
            <a:endParaRPr lang="en-US" dirty="0" smtClean="0"/>
          </a:p>
          <a:p>
            <a:pPr lvl="1"/>
            <a:r>
              <a:rPr lang="en-US" dirty="0">
                <a:hlinkClick r:id="rId4"/>
              </a:rPr>
              <a:t>http://donstuff.wordpress.com/2008/10/09/rules-for-writing-wicked-good-papers</a:t>
            </a:r>
            <a:r>
              <a:rPr lang="en-US" dirty="0" smtClean="0">
                <a:hlinkClick r:id="rId4"/>
              </a:rPr>
              <a:t>/</a:t>
            </a:r>
            <a:endParaRPr lang="en-US" dirty="0" smtClean="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151</a:t>
            </a:fld>
            <a:endParaRPr lang="en-US" dirty="0"/>
          </a:p>
        </p:txBody>
      </p:sp>
    </p:spTree>
    <p:extLst>
      <p:ext uri="{BB962C8B-B14F-4D97-AF65-F5344CB8AC3E}">
        <p14:creationId xmlns:p14="http://schemas.microsoft.com/office/powerpoint/2010/main" val="324974253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612775" y="228600"/>
            <a:ext cx="8153400" cy="990600"/>
          </a:xfrm>
        </p:spPr>
        <p:txBody>
          <a:bodyPr/>
          <a:lstStyle/>
          <a:p>
            <a:r>
              <a:rPr lang="en-US" dirty="0" smtClean="0"/>
              <a:t> </a:t>
            </a:r>
          </a:p>
        </p:txBody>
      </p:sp>
      <p:sp>
        <p:nvSpPr>
          <p:cNvPr id="124931"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dirty="0" smtClean="0"/>
              <a:t> </a:t>
            </a:r>
          </a:p>
        </p:txBody>
      </p:sp>
      <p:pic>
        <p:nvPicPr>
          <p:cNvPr id="124932" name="Picture 4" descr="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667000"/>
            <a:ext cx="6375400" cy="32004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107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B33DCE0-9C54-442D-8EC4-5C8BD18224A8}" type="slidenum">
              <a:rPr lang="en-US" smtClean="0">
                <a:solidFill>
                  <a:srgbClr val="FFFFFF"/>
                </a:solidFill>
              </a:rPr>
              <a:pPr eaLnBrk="1" hangingPunct="1">
                <a:defRPr/>
              </a:pPr>
              <a:t>152</a:t>
            </a:fld>
            <a:endParaRPr lang="en-US" dirty="0" smtClean="0">
              <a:solidFill>
                <a:srgbClr val="FFFFFF"/>
              </a:solidFill>
            </a:endParaRPr>
          </a:p>
        </p:txBody>
      </p:sp>
    </p:spTree>
    <p:extLst>
      <p:ext uri="{BB962C8B-B14F-4D97-AF65-F5344CB8AC3E}">
        <p14:creationId xmlns:p14="http://schemas.microsoft.com/office/powerpoint/2010/main" val="409664650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5170" name="Title 1"/>
          <p:cNvSpPr>
            <a:spLocks noGrp="1"/>
          </p:cNvSpPr>
          <p:nvPr>
            <p:ph type="title"/>
          </p:nvPr>
        </p:nvSpPr>
        <p:spPr>
          <a:xfrm>
            <a:off x="612775" y="152400"/>
            <a:ext cx="8153400" cy="990600"/>
          </a:xfrm>
        </p:spPr>
        <p:txBody>
          <a:bodyPr/>
          <a:lstStyle/>
          <a:p>
            <a:r>
              <a:rPr lang="en-US" dirty="0" smtClean="0"/>
              <a:t>Exercise: Writing Review</a:t>
            </a:r>
          </a:p>
        </p:txBody>
      </p:sp>
      <p:sp>
        <p:nvSpPr>
          <p:cNvPr id="136195" name="Content Placeholder 2"/>
          <p:cNvSpPr>
            <a:spLocks noGrp="1"/>
          </p:cNvSpPr>
          <p:nvPr>
            <p:ph sz="quarter" idx="1"/>
          </p:nvPr>
        </p:nvSpPr>
        <p:spPr>
          <a:xfrm>
            <a:off x="612775" y="1600200"/>
            <a:ext cx="8153400" cy="4495800"/>
          </a:xfrm>
        </p:spPr>
        <p:txBody>
          <a:bodyPr/>
          <a:lstStyle/>
          <a:p>
            <a:pPr>
              <a:buFont typeface="Wingdings" pitchFamily="2" charset="2"/>
              <a:buNone/>
              <a:defRPr/>
            </a:pPr>
            <a:r>
              <a:rPr lang="en-US" dirty="0" smtClean="0"/>
              <a:t>Look in your report or the example report and see if there are problems in these areas:</a:t>
            </a:r>
          </a:p>
          <a:p>
            <a:pPr marL="514350" lvl="1" indent="-514350">
              <a:spcBef>
                <a:spcPct val="75000"/>
              </a:spcBef>
              <a:buClr>
                <a:schemeClr val="accent2"/>
              </a:buClr>
              <a:buSzTx/>
              <a:buFont typeface="Wingdings" pitchFamily="2" charset="2"/>
              <a:buChar char=""/>
              <a:defRPr/>
            </a:pPr>
            <a:r>
              <a:rPr lang="en-US" sz="2400" dirty="0" smtClean="0"/>
              <a:t>Lists</a:t>
            </a:r>
          </a:p>
          <a:p>
            <a:pPr marL="514350" indent="-514350">
              <a:spcBef>
                <a:spcPct val="75000"/>
              </a:spcBef>
              <a:buSzTx/>
              <a:defRPr/>
            </a:pPr>
            <a:r>
              <a:rPr lang="en-US" sz="2400" dirty="0" smtClean="0"/>
              <a:t>Numbers</a:t>
            </a:r>
          </a:p>
          <a:p>
            <a:pPr marL="514350" indent="-514350">
              <a:spcBef>
                <a:spcPct val="75000"/>
              </a:spcBef>
              <a:buSzTx/>
              <a:defRPr/>
            </a:pPr>
            <a:r>
              <a:rPr lang="en-US" sz="2400" dirty="0" smtClean="0"/>
              <a:t>Tenses (look at several paragraphs on several pages)</a:t>
            </a:r>
          </a:p>
          <a:p>
            <a:pPr marL="514350" indent="-514350">
              <a:spcBef>
                <a:spcPct val="75000"/>
              </a:spcBef>
              <a:buSzTx/>
              <a:defRPr/>
            </a:pPr>
            <a:r>
              <a:rPr lang="en-US" sz="2400" dirty="0" smtClean="0"/>
              <a:t>Misused words or phrases</a:t>
            </a:r>
          </a:p>
          <a:p>
            <a:pPr lvl="1">
              <a:defRPr/>
            </a:pPr>
            <a:endParaRPr lang="en-US" dirty="0" smtClean="0"/>
          </a:p>
          <a:p>
            <a:pPr lvl="1">
              <a:buFont typeface="Wingdings" pitchFamily="2" charset="2"/>
              <a:buNone/>
              <a:defRPr/>
            </a:pPr>
            <a:endParaRPr lang="en-US" dirty="0" smtClean="0"/>
          </a:p>
          <a:p>
            <a:pPr>
              <a:buFont typeface="Wingdings" pitchFamily="2" charset="2"/>
              <a:buNone/>
              <a:defRPr/>
            </a:pPr>
            <a:endParaRPr lang="en-US" dirty="0" smtClean="0"/>
          </a:p>
        </p:txBody>
      </p:sp>
      <p:sp>
        <p:nvSpPr>
          <p:cNvPr id="1413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D568784-79C3-405B-B945-426C15D8C014}" type="slidenum">
              <a:rPr lang="en-US" smtClean="0">
                <a:solidFill>
                  <a:srgbClr val="FFFFFF"/>
                </a:solidFill>
              </a:rPr>
              <a:pPr eaLnBrk="1" hangingPunct="1">
                <a:defRPr/>
              </a:pPr>
              <a:t>153</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612775" y="152400"/>
            <a:ext cx="8153400" cy="990600"/>
          </a:xfrm>
        </p:spPr>
        <p:txBody>
          <a:bodyPr/>
          <a:lstStyle/>
          <a:p>
            <a:r>
              <a:rPr lang="en-US" dirty="0" smtClean="0"/>
              <a:t>Chapter 2 Writing: Review</a:t>
            </a:r>
          </a:p>
        </p:txBody>
      </p:sp>
      <p:sp>
        <p:nvSpPr>
          <p:cNvPr id="136195" name="Content Placeholder 2"/>
          <p:cNvSpPr>
            <a:spLocks noGrp="1"/>
          </p:cNvSpPr>
          <p:nvPr>
            <p:ph sz="quarter" idx="1"/>
          </p:nvPr>
        </p:nvSpPr>
        <p:spPr>
          <a:xfrm>
            <a:off x="612775" y="1600200"/>
            <a:ext cx="8153400" cy="4495800"/>
          </a:xfrm>
        </p:spPr>
        <p:txBody>
          <a:bodyPr/>
          <a:lstStyle/>
          <a:p>
            <a:pPr marL="609600" lvl="0" indent="-609600">
              <a:buClr>
                <a:srgbClr val="DD8047"/>
              </a:buClr>
              <a:buSzTx/>
            </a:pPr>
            <a:r>
              <a:rPr lang="en-US" sz="2000" dirty="0">
                <a:solidFill>
                  <a:prstClr val="black"/>
                </a:solidFill>
              </a:rPr>
              <a:t>Why Good Writing Matters</a:t>
            </a:r>
          </a:p>
          <a:p>
            <a:pPr marL="609600" lvl="0" indent="-609600">
              <a:buClr>
                <a:srgbClr val="DD8047"/>
              </a:buClr>
              <a:buSzTx/>
            </a:pPr>
            <a:r>
              <a:rPr lang="en-US" sz="2000" dirty="0" smtClean="0">
                <a:solidFill>
                  <a:prstClr val="black"/>
                </a:solidFill>
              </a:rPr>
              <a:t>The </a:t>
            </a:r>
            <a:r>
              <a:rPr lang="en-US" sz="2000" dirty="0">
                <a:solidFill>
                  <a:prstClr val="black"/>
                </a:solidFill>
              </a:rPr>
              <a:t>Paragraph and Topic Sentences</a:t>
            </a:r>
          </a:p>
          <a:p>
            <a:pPr marL="609600" lvl="0" indent="-609600">
              <a:buClr>
                <a:srgbClr val="DD8047"/>
              </a:buClr>
              <a:buSzTx/>
            </a:pPr>
            <a:r>
              <a:rPr lang="en-US" sz="2000" dirty="0">
                <a:solidFill>
                  <a:prstClr val="black"/>
                </a:solidFill>
              </a:rPr>
              <a:t>Passive versus Active </a:t>
            </a:r>
            <a:r>
              <a:rPr lang="en-US" sz="2000" dirty="0" smtClean="0">
                <a:solidFill>
                  <a:prstClr val="black"/>
                </a:solidFill>
              </a:rPr>
              <a:t>Voice</a:t>
            </a:r>
          </a:p>
          <a:p>
            <a:pPr marL="609600" lvl="0" indent="-609600">
              <a:buClr>
                <a:srgbClr val="DD8047"/>
              </a:buClr>
              <a:buSzTx/>
            </a:pPr>
            <a:r>
              <a:rPr lang="en-US" sz="2000" dirty="0" smtClean="0">
                <a:solidFill>
                  <a:prstClr val="black"/>
                </a:solidFill>
              </a:rPr>
              <a:t>Wordiness and Foggy Writing</a:t>
            </a:r>
            <a:endParaRPr lang="en-US" sz="2000" dirty="0">
              <a:solidFill>
                <a:prstClr val="black"/>
              </a:solidFill>
            </a:endParaRPr>
          </a:p>
          <a:p>
            <a:pPr marL="609600" lvl="0" indent="-609600">
              <a:buClr>
                <a:srgbClr val="DD8047"/>
              </a:buClr>
              <a:buSzTx/>
            </a:pPr>
            <a:r>
              <a:rPr lang="en-US" sz="2000" dirty="0">
                <a:solidFill>
                  <a:prstClr val="black"/>
                </a:solidFill>
              </a:rPr>
              <a:t>Grammar</a:t>
            </a:r>
          </a:p>
          <a:p>
            <a:pPr marL="609600" lvl="0" indent="-609600">
              <a:buClr>
                <a:srgbClr val="DD8047"/>
              </a:buClr>
              <a:buSzTx/>
            </a:pPr>
            <a:r>
              <a:rPr lang="en-US" sz="2000" dirty="0">
                <a:solidFill>
                  <a:prstClr val="black"/>
                </a:solidFill>
              </a:rPr>
              <a:t>Punctuation</a:t>
            </a:r>
          </a:p>
          <a:p>
            <a:pPr marL="609600" lvl="0" indent="-609600">
              <a:buClr>
                <a:srgbClr val="DD8047"/>
              </a:buClr>
              <a:buSzTx/>
            </a:pPr>
            <a:r>
              <a:rPr lang="en-US" sz="2000" dirty="0">
                <a:solidFill>
                  <a:prstClr val="black"/>
                </a:solidFill>
              </a:rPr>
              <a:t>Style</a:t>
            </a:r>
          </a:p>
          <a:p>
            <a:pPr marL="609600" lvl="0" indent="-609600">
              <a:buClr>
                <a:srgbClr val="DD8047"/>
              </a:buClr>
              <a:buSzTx/>
            </a:pPr>
            <a:r>
              <a:rPr lang="en-US" sz="2000" dirty="0">
                <a:solidFill>
                  <a:prstClr val="black"/>
                </a:solidFill>
              </a:rPr>
              <a:t>Commonly Misused Words and Phrases</a:t>
            </a:r>
          </a:p>
          <a:p>
            <a:pPr marL="609600" lvl="0" indent="-609600">
              <a:buClr>
                <a:srgbClr val="DD8047"/>
              </a:buClr>
              <a:buSzTx/>
            </a:pPr>
            <a:r>
              <a:rPr lang="en-US" sz="2000" dirty="0">
                <a:solidFill>
                  <a:prstClr val="black"/>
                </a:solidFill>
              </a:rPr>
              <a:t>Numbers</a:t>
            </a:r>
          </a:p>
          <a:p>
            <a:pPr marL="609600" indent="-609600">
              <a:buSzTx/>
            </a:pPr>
            <a:endParaRPr lang="en-US" sz="1800" dirty="0" smtClean="0"/>
          </a:p>
          <a:p>
            <a:pPr marL="609600" indent="-609600">
              <a:buSzTx/>
              <a:buFont typeface="Wingdings" pitchFamily="2" charset="2"/>
              <a:buNone/>
            </a:pPr>
            <a:r>
              <a:rPr lang="en-US" sz="2400" dirty="0" smtClean="0"/>
              <a:t>Questions?</a:t>
            </a:r>
          </a:p>
        </p:txBody>
      </p:sp>
      <p:sp>
        <p:nvSpPr>
          <p:cNvPr id="14234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1443504-5925-4100-9441-AD65A9CD696D}" type="slidenum">
              <a:rPr lang="en-US" smtClean="0">
                <a:solidFill>
                  <a:srgbClr val="FFFFFF"/>
                </a:solidFill>
              </a:rPr>
              <a:pPr eaLnBrk="1" hangingPunct="1">
                <a:defRPr/>
              </a:pPr>
              <a:t>154</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Goodnight!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155</a:t>
            </a:fld>
            <a:endParaRPr lang="en-US" dirty="0"/>
          </a:p>
        </p:txBody>
      </p:sp>
      <p:pic>
        <p:nvPicPr>
          <p:cNvPr id="183298" name="Picture 2" descr="C:\Users\19097\AppData\Local\Microsoft\Windows\Temporary Internet Files\Content.IE5\KARZUXPA\MP9001489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21992"/>
            <a:ext cx="3657600" cy="241401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
          </p:nvPr>
        </p:nvSpPr>
        <p:spPr/>
        <p:txBody>
          <a:bodyPr/>
          <a:lstStyle/>
          <a:p>
            <a:r>
              <a:rPr lang="en-US" dirty="0" smtClean="0"/>
              <a:t> </a:t>
            </a:r>
            <a:endParaRPr lang="en-US" dirty="0"/>
          </a:p>
        </p:txBody>
      </p:sp>
    </p:spTree>
    <p:extLst>
      <p:ext uri="{BB962C8B-B14F-4D97-AF65-F5344CB8AC3E}">
        <p14:creationId xmlns:p14="http://schemas.microsoft.com/office/powerpoint/2010/main" val="221514927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Placeholder 1"/>
          <p:cNvSpPr>
            <a:spLocks noGrp="1"/>
          </p:cNvSpPr>
          <p:nvPr>
            <p:ph type="body" idx="1"/>
          </p:nvPr>
        </p:nvSpPr>
        <p:spPr/>
        <p:txBody>
          <a:bodyPr/>
          <a:lstStyle/>
          <a:p>
            <a:pPr eaLnBrk="1" hangingPunct="1"/>
            <a:r>
              <a:rPr lang="en-US" sz="2600" dirty="0" smtClean="0"/>
              <a:t> </a:t>
            </a:r>
          </a:p>
        </p:txBody>
      </p:sp>
      <p:sp>
        <p:nvSpPr>
          <p:cNvPr id="137219" name="Title 2"/>
          <p:cNvSpPr>
            <a:spLocks noGrp="1"/>
          </p:cNvSpPr>
          <p:nvPr>
            <p:ph type="title"/>
          </p:nvPr>
        </p:nvSpPr>
        <p:spPr/>
        <p:txBody>
          <a:bodyPr/>
          <a:lstStyle/>
          <a:p>
            <a:pPr eaLnBrk="1" hangingPunct="1"/>
            <a:r>
              <a:rPr lang="en-US" dirty="0" smtClean="0"/>
              <a:t>Chapter 3</a:t>
            </a:r>
            <a:r>
              <a:rPr lang="en-US" dirty="0" smtClean="0">
                <a:latin typeface="Calibri" pitchFamily="34" charset="0"/>
              </a:rPr>
              <a:t>―</a:t>
            </a:r>
            <a:r>
              <a:rPr lang="en-US" sz="4000" dirty="0" smtClean="0">
                <a:latin typeface="Calibri" pitchFamily="34" charset="0"/>
              </a:rPr>
              <a:t>Managing Documents</a:t>
            </a:r>
            <a:endParaRPr lang="en-US" sz="4000" dirty="0" smtClean="0"/>
          </a:p>
        </p:txBody>
      </p:sp>
      <p:sp>
        <p:nvSpPr>
          <p:cNvPr id="137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C5CD5B-9D5F-4C1D-BBA9-9FAD1C19C7B4}" type="slidenum">
              <a:rPr lang="en-US" smtClean="0">
                <a:solidFill>
                  <a:srgbClr val="FFFFFF"/>
                </a:solidFill>
              </a:rPr>
              <a:pPr eaLnBrk="1" hangingPunct="1"/>
              <a:t>156</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609600" y="152400"/>
            <a:ext cx="8153400" cy="990600"/>
          </a:xfrm>
        </p:spPr>
        <p:txBody>
          <a:bodyPr/>
          <a:lstStyle/>
          <a:p>
            <a:pPr eaLnBrk="1" hangingPunct="1"/>
            <a:r>
              <a:rPr lang="en-US" dirty="0" smtClean="0"/>
              <a:t>Chapter 3 Managing Documents</a:t>
            </a:r>
          </a:p>
        </p:txBody>
      </p:sp>
      <p:sp>
        <p:nvSpPr>
          <p:cNvPr id="138243" name="Content Placeholder 2"/>
          <p:cNvSpPr>
            <a:spLocks noGrp="1"/>
          </p:cNvSpPr>
          <p:nvPr>
            <p:ph sz="quarter" idx="1"/>
          </p:nvPr>
        </p:nvSpPr>
        <p:spPr>
          <a:xfrm>
            <a:off x="612775" y="1600200"/>
            <a:ext cx="8153400" cy="4495800"/>
          </a:xfrm>
        </p:spPr>
        <p:txBody>
          <a:bodyPr/>
          <a:lstStyle/>
          <a:p>
            <a:pPr eaLnBrk="1" hangingPunct="1"/>
            <a:r>
              <a:rPr lang="en-US" dirty="0" smtClean="0"/>
              <a:t>Setting Up Authors for Success</a:t>
            </a:r>
          </a:p>
          <a:p>
            <a:pPr eaLnBrk="1" hangingPunct="1"/>
            <a:r>
              <a:rPr lang="en-US" dirty="0" smtClean="0"/>
              <a:t>Creating a Writing Template</a:t>
            </a:r>
          </a:p>
          <a:p>
            <a:pPr eaLnBrk="1" hangingPunct="1"/>
            <a:r>
              <a:rPr lang="en-US" dirty="0" smtClean="0"/>
              <a:t>Writing Impact Statements and Mitigation Measures</a:t>
            </a:r>
          </a:p>
          <a:p>
            <a:pPr eaLnBrk="1" hangingPunct="1"/>
            <a:r>
              <a:rPr lang="en-US" dirty="0" smtClean="0"/>
              <a:t>Managing the Writing Process</a:t>
            </a:r>
          </a:p>
          <a:p>
            <a:pPr eaLnBrk="1" hangingPunct="1"/>
            <a:r>
              <a:rPr lang="en-US" dirty="0" smtClean="0"/>
              <a:t>Responding to Comments</a:t>
            </a:r>
          </a:p>
          <a:p>
            <a:pPr eaLnBrk="1" hangingPunct="1"/>
            <a:r>
              <a:rPr lang="en-US" dirty="0" smtClean="0"/>
              <a:t>Tables</a:t>
            </a:r>
          </a:p>
        </p:txBody>
      </p:sp>
      <p:sp>
        <p:nvSpPr>
          <p:cNvPr id="14438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D35EC19-F4F6-4BCE-A685-7971A769F1D9}" type="slidenum">
              <a:rPr lang="en-US" smtClean="0">
                <a:solidFill>
                  <a:srgbClr val="FFFFFF"/>
                </a:solidFill>
              </a:rPr>
              <a:pPr eaLnBrk="1" hangingPunct="1">
                <a:defRPr/>
              </a:pPr>
              <a:t>157</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612775" y="228600"/>
            <a:ext cx="8153400" cy="990600"/>
          </a:xfrm>
        </p:spPr>
        <p:txBody>
          <a:bodyPr/>
          <a:lstStyle/>
          <a:p>
            <a:pPr eaLnBrk="1" hangingPunct="1"/>
            <a:r>
              <a:rPr lang="en-US" dirty="0" smtClean="0"/>
              <a:t>Setting Up Authors for Success</a:t>
            </a:r>
          </a:p>
        </p:txBody>
      </p:sp>
      <p:sp>
        <p:nvSpPr>
          <p:cNvPr id="139267" name="Content Placeholder 2"/>
          <p:cNvSpPr>
            <a:spLocks noGrp="1"/>
          </p:cNvSpPr>
          <p:nvPr>
            <p:ph sz="quarter" idx="1"/>
          </p:nvPr>
        </p:nvSpPr>
        <p:spPr>
          <a:xfrm>
            <a:off x="612775" y="1600200"/>
            <a:ext cx="8153400" cy="4495800"/>
          </a:xfrm>
        </p:spPr>
        <p:txBody>
          <a:bodyPr/>
          <a:lstStyle/>
          <a:p>
            <a:pPr eaLnBrk="1" hangingPunct="1"/>
            <a:r>
              <a:rPr lang="en-US" dirty="0" smtClean="0"/>
              <a:t>Common problems</a:t>
            </a:r>
          </a:p>
          <a:p>
            <a:pPr lvl="1" eaLnBrk="1" hangingPunct="1"/>
            <a:r>
              <a:rPr lang="en-US" dirty="0" smtClean="0"/>
              <a:t>Lack of effective communication</a:t>
            </a:r>
          </a:p>
          <a:p>
            <a:pPr lvl="1" eaLnBrk="1" hangingPunct="1"/>
            <a:r>
              <a:rPr lang="en-US" dirty="0" smtClean="0"/>
              <a:t>Lack of resources and information provided to authors</a:t>
            </a:r>
          </a:p>
          <a:p>
            <a:pPr lvl="1" eaLnBrk="1" hangingPunct="1"/>
            <a:r>
              <a:rPr lang="en-US" dirty="0" smtClean="0"/>
              <a:t>Inefficient writing approach</a:t>
            </a:r>
          </a:p>
          <a:p>
            <a:pPr lvl="1" eaLnBrk="1" hangingPunct="1"/>
            <a:r>
              <a:rPr lang="en-US" dirty="0" smtClean="0"/>
              <a:t>Gaps in logic or information</a:t>
            </a:r>
          </a:p>
          <a:p>
            <a:pPr lvl="1" eaLnBrk="1" hangingPunct="1"/>
            <a:r>
              <a:rPr lang="en-US" dirty="0" smtClean="0"/>
              <a:t>Ineffective review of documents</a:t>
            </a:r>
          </a:p>
          <a:p>
            <a:pPr lvl="1" eaLnBrk="1" hangingPunct="1"/>
            <a:r>
              <a:rPr lang="en-US" dirty="0" smtClean="0"/>
              <a:t>Audience dissatisfied with documents</a:t>
            </a:r>
          </a:p>
          <a:p>
            <a:pPr eaLnBrk="1" hangingPunct="1"/>
            <a:endParaRPr lang="en-US" dirty="0" smtClean="0"/>
          </a:p>
        </p:txBody>
      </p:sp>
      <p:sp>
        <p:nvSpPr>
          <p:cNvPr id="14541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A271DA0-4929-4628-9AA3-8C65916FE457}" type="slidenum">
              <a:rPr lang="en-US" smtClean="0">
                <a:solidFill>
                  <a:srgbClr val="FFFFFF"/>
                </a:solidFill>
              </a:rPr>
              <a:pPr eaLnBrk="1" hangingPunct="1">
                <a:defRPr/>
              </a:pPr>
              <a:t>158</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612775" y="228600"/>
            <a:ext cx="8153400" cy="990600"/>
          </a:xfrm>
        </p:spPr>
        <p:txBody>
          <a:bodyPr/>
          <a:lstStyle/>
          <a:p>
            <a:pPr eaLnBrk="1" hangingPunct="1"/>
            <a:r>
              <a:rPr lang="en-US" dirty="0" smtClean="0"/>
              <a:t>Setting Up Authors for Success</a:t>
            </a:r>
          </a:p>
        </p:txBody>
      </p:sp>
      <p:sp>
        <p:nvSpPr>
          <p:cNvPr id="140291"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pPr>
            <a:r>
              <a:rPr lang="en-US" dirty="0" smtClean="0"/>
              <a:t>Gather information</a:t>
            </a:r>
          </a:p>
          <a:p>
            <a:pPr lvl="1" eaLnBrk="1" hangingPunct="1"/>
            <a:r>
              <a:rPr lang="en-US" dirty="0" smtClean="0"/>
              <a:t>Basic information (e.g., project name and objectives)</a:t>
            </a:r>
          </a:p>
          <a:p>
            <a:pPr lvl="1" eaLnBrk="1" hangingPunct="1"/>
            <a:r>
              <a:rPr lang="en-US" dirty="0" smtClean="0"/>
              <a:t>Other relevant documents </a:t>
            </a:r>
          </a:p>
          <a:p>
            <a:pPr lvl="1" eaLnBrk="1" hangingPunct="1"/>
            <a:r>
              <a:rPr lang="en-US" dirty="0" smtClean="0"/>
              <a:t>Style and usage (e.g. units of measure, acronyms) </a:t>
            </a:r>
          </a:p>
          <a:p>
            <a:pPr lvl="1" eaLnBrk="1" hangingPunct="1"/>
            <a:r>
              <a:rPr lang="en-US" dirty="0" smtClean="0"/>
              <a:t>Affected environment versus baseline </a:t>
            </a:r>
          </a:p>
          <a:p>
            <a:pPr lvl="1" eaLnBrk="1" hangingPunct="1"/>
            <a:r>
              <a:rPr lang="en-US" dirty="0" smtClean="0"/>
              <a:t>Internal review process </a:t>
            </a:r>
          </a:p>
          <a:p>
            <a:pPr lvl="1" eaLnBrk="1" hangingPunct="1"/>
            <a:r>
              <a:rPr lang="en-US" dirty="0" smtClean="0"/>
              <a:t>External deliverables</a:t>
            </a:r>
          </a:p>
          <a:p>
            <a:pPr eaLnBrk="1" hangingPunct="1"/>
            <a:r>
              <a:rPr lang="en-US" dirty="0" smtClean="0"/>
              <a:t>See Handout 3, Document Development Checklist</a:t>
            </a:r>
          </a:p>
        </p:txBody>
      </p:sp>
      <p:sp>
        <p:nvSpPr>
          <p:cNvPr id="14643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A22EE09-9778-4F53-9FD0-F6F0D7C253ED}" type="slidenum">
              <a:rPr lang="en-US" smtClean="0">
                <a:solidFill>
                  <a:srgbClr val="FFFFFF"/>
                </a:solidFill>
              </a:rPr>
              <a:pPr eaLnBrk="1" hangingPunct="1">
                <a:defRPr/>
              </a:pPr>
              <a:t>159</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dirty="0" smtClean="0"/>
              <a:t>Chapter 1 Prewriting</a:t>
            </a:r>
          </a:p>
        </p:txBody>
      </p:sp>
      <p:sp>
        <p:nvSpPr>
          <p:cNvPr id="22531" name="Content Placeholder 2"/>
          <p:cNvSpPr>
            <a:spLocks noGrp="1"/>
          </p:cNvSpPr>
          <p:nvPr>
            <p:ph sz="quarter" idx="1"/>
          </p:nvPr>
        </p:nvSpPr>
        <p:spPr>
          <a:xfrm>
            <a:off x="612775" y="1600200"/>
            <a:ext cx="8153400" cy="4495800"/>
          </a:xfrm>
        </p:spPr>
        <p:txBody>
          <a:bodyPr/>
          <a:lstStyle/>
          <a:p>
            <a:pPr eaLnBrk="1" hangingPunct="1"/>
            <a:r>
              <a:rPr lang="en-US" dirty="0" smtClean="0"/>
              <a:t>Determining Document Needs</a:t>
            </a:r>
          </a:p>
          <a:p>
            <a:pPr eaLnBrk="1" hangingPunct="1"/>
            <a:r>
              <a:rPr lang="en-US" dirty="0" smtClean="0"/>
              <a:t>Identifying Your Audience</a:t>
            </a:r>
          </a:p>
          <a:p>
            <a:pPr eaLnBrk="1" hangingPunct="1"/>
            <a:r>
              <a:rPr lang="en-US" dirty="0" smtClean="0"/>
              <a:t>Getting Started</a:t>
            </a:r>
          </a:p>
          <a:p>
            <a:pPr eaLnBrk="1" hangingPunct="1"/>
            <a:r>
              <a:rPr lang="en-US" dirty="0"/>
              <a:t>Establishing Parallelism</a:t>
            </a:r>
          </a:p>
          <a:p>
            <a:pPr eaLnBrk="1" hangingPunct="1"/>
            <a:r>
              <a:rPr lang="en-US" dirty="0" smtClean="0"/>
              <a:t>Outlining Your Document</a:t>
            </a:r>
          </a:p>
          <a:p>
            <a:pPr eaLnBrk="1" hangingPunct="1"/>
            <a:r>
              <a:rPr lang="en-US" dirty="0" smtClean="0"/>
              <a:t>Using Questions as a Writing Tool</a:t>
            </a:r>
          </a:p>
          <a:p>
            <a:pPr eaLnBrk="1" hangingPunct="1"/>
            <a:r>
              <a:rPr lang="en-US" dirty="0" smtClean="0"/>
              <a:t>Citing Sources</a:t>
            </a:r>
          </a:p>
        </p:txBody>
      </p:sp>
      <p:sp>
        <p:nvSpPr>
          <p:cNvPr id="5" name="Slide Number Placeholder 4"/>
          <p:cNvSpPr>
            <a:spLocks noGrp="1"/>
          </p:cNvSpPr>
          <p:nvPr>
            <p:ph type="sldNum" sz="quarter" idx="12"/>
          </p:nvPr>
        </p:nvSpPr>
        <p:spPr/>
        <p:txBody>
          <a:bodyPr>
            <a:normAutofit fontScale="85000" lnSpcReduction="20000"/>
          </a:bodyPr>
          <a:lstStyle/>
          <a:p>
            <a:pPr>
              <a:defRPr/>
            </a:pPr>
            <a:fld id="{0E8338FE-8895-46CB-A80E-5DB19E114EFC}"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612775" y="152400"/>
            <a:ext cx="8153400" cy="990600"/>
          </a:xfrm>
        </p:spPr>
        <p:txBody>
          <a:bodyPr/>
          <a:lstStyle/>
          <a:p>
            <a:r>
              <a:rPr lang="en-US" dirty="0" smtClean="0"/>
              <a:t>Setting Up Authors for Success</a:t>
            </a:r>
          </a:p>
        </p:txBody>
      </p:sp>
      <p:sp>
        <p:nvSpPr>
          <p:cNvPr id="142339"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BLM NEPA Handbook Guidance</a:t>
            </a:r>
          </a:p>
          <a:p>
            <a:r>
              <a:rPr lang="en-US" dirty="0" smtClean="0"/>
              <a:t>Detailed descriptions of proposed actions usually include six elements: </a:t>
            </a:r>
          </a:p>
          <a:p>
            <a:pPr lvl="1"/>
            <a:r>
              <a:rPr lang="en-US" dirty="0" smtClean="0"/>
              <a:t>Who </a:t>
            </a:r>
          </a:p>
          <a:p>
            <a:pPr lvl="1"/>
            <a:r>
              <a:rPr lang="en-US" dirty="0" smtClean="0"/>
              <a:t>What</a:t>
            </a:r>
            <a:endParaRPr lang="en-US" u="sng" dirty="0" smtClean="0"/>
          </a:p>
          <a:p>
            <a:pPr lvl="1"/>
            <a:r>
              <a:rPr lang="en-US" dirty="0" smtClean="0"/>
              <a:t>How</a:t>
            </a:r>
            <a:endParaRPr lang="en-US" b="1" i="1" dirty="0" smtClean="0"/>
          </a:p>
          <a:p>
            <a:pPr lvl="1"/>
            <a:r>
              <a:rPr lang="en-US" dirty="0" smtClean="0"/>
              <a:t>When</a:t>
            </a:r>
          </a:p>
          <a:p>
            <a:pPr lvl="1"/>
            <a:r>
              <a:rPr lang="en-US" dirty="0" smtClean="0"/>
              <a:t>Where</a:t>
            </a:r>
          </a:p>
          <a:p>
            <a:pPr lvl="1"/>
            <a:r>
              <a:rPr lang="en-US" dirty="0" smtClean="0"/>
              <a:t>Why</a:t>
            </a:r>
          </a:p>
          <a:p>
            <a:endParaRPr lang="en-US" dirty="0" smtClean="0"/>
          </a:p>
        </p:txBody>
      </p:sp>
      <p:sp>
        <p:nvSpPr>
          <p:cNvPr id="1484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D30098F-214C-46FF-AF55-F0FFEE38EE1A}" type="slidenum">
              <a:rPr lang="en-US" smtClean="0">
                <a:solidFill>
                  <a:srgbClr val="FFFFFF"/>
                </a:solidFill>
              </a:rPr>
              <a:pPr eaLnBrk="1" hangingPunct="1">
                <a:defRPr/>
              </a:pPr>
              <a:t>160</a:t>
            </a:fld>
            <a:endParaRPr lang="en-US" dirty="0" smtClean="0">
              <a:solidFill>
                <a:srgbClr val="FFFFFF"/>
              </a:solidFill>
            </a:endParaRPr>
          </a:p>
        </p:txBody>
      </p:sp>
    </p:spTree>
    <p:extLst>
      <p:ext uri="{BB962C8B-B14F-4D97-AF65-F5344CB8AC3E}">
        <p14:creationId xmlns:p14="http://schemas.microsoft.com/office/powerpoint/2010/main" val="27542080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609600" y="228600"/>
            <a:ext cx="8153400" cy="990600"/>
          </a:xfrm>
        </p:spPr>
        <p:txBody>
          <a:bodyPr/>
          <a:lstStyle/>
          <a:p>
            <a:pPr eaLnBrk="1" hangingPunct="1"/>
            <a:r>
              <a:rPr lang="en-US" dirty="0" smtClean="0"/>
              <a:t>Setting Up Authors for Success</a:t>
            </a:r>
          </a:p>
        </p:txBody>
      </p:sp>
      <p:sp>
        <p:nvSpPr>
          <p:cNvPr id="141315"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pPr>
            <a:r>
              <a:rPr lang="en-US" dirty="0" smtClean="0"/>
              <a:t>Project Description</a:t>
            </a:r>
          </a:p>
          <a:p>
            <a:pPr eaLnBrk="1" hangingPunct="1"/>
            <a:r>
              <a:rPr lang="en-US" dirty="0" smtClean="0"/>
              <a:t>Try to finalize the alternatives description</a:t>
            </a:r>
          </a:p>
          <a:p>
            <a:pPr lvl="1" eaLnBrk="1" hangingPunct="1"/>
            <a:r>
              <a:rPr lang="en-US" dirty="0" smtClean="0"/>
              <a:t>A well-written description:</a:t>
            </a:r>
          </a:p>
          <a:p>
            <a:pPr lvl="2" eaLnBrk="1" hangingPunct="1"/>
            <a:r>
              <a:rPr lang="en-US" dirty="0" smtClean="0"/>
              <a:t>Facilitates author analysis</a:t>
            </a:r>
          </a:p>
          <a:p>
            <a:pPr lvl="2" eaLnBrk="1" hangingPunct="1"/>
            <a:r>
              <a:rPr lang="en-US" dirty="0" smtClean="0"/>
              <a:t>Speeds analysis </a:t>
            </a:r>
          </a:p>
          <a:p>
            <a:pPr lvl="2" eaLnBrk="1" hangingPunct="1"/>
            <a:r>
              <a:rPr lang="en-US" dirty="0" smtClean="0"/>
              <a:t>Improves accuracy</a:t>
            </a:r>
          </a:p>
          <a:p>
            <a:pPr lvl="2" eaLnBrk="1" hangingPunct="1"/>
            <a:r>
              <a:rPr lang="en-US" dirty="0" smtClean="0"/>
              <a:t>Helps the public and the client</a:t>
            </a:r>
          </a:p>
          <a:p>
            <a:pPr eaLnBrk="1" hangingPunct="1"/>
            <a:endParaRPr lang="en-US" dirty="0" smtClean="0"/>
          </a:p>
          <a:p>
            <a:pPr eaLnBrk="1" hangingPunct="1"/>
            <a:endParaRPr lang="en-US" dirty="0" smtClean="0"/>
          </a:p>
        </p:txBody>
      </p:sp>
      <p:sp>
        <p:nvSpPr>
          <p:cNvPr id="14746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D7764FB-8E1D-4BA3-AB33-976A1EAC98BD}" type="slidenum">
              <a:rPr lang="en-US" smtClean="0">
                <a:solidFill>
                  <a:srgbClr val="FFFFFF"/>
                </a:solidFill>
              </a:rPr>
              <a:pPr eaLnBrk="1" hangingPunct="1">
                <a:defRPr/>
              </a:pPr>
              <a:t>161</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612775" y="228600"/>
            <a:ext cx="8153400" cy="990600"/>
          </a:xfrm>
        </p:spPr>
        <p:txBody>
          <a:bodyPr/>
          <a:lstStyle/>
          <a:p>
            <a:r>
              <a:rPr lang="en-US" dirty="0" smtClean="0"/>
              <a:t>Setting Up Authors for Success</a:t>
            </a:r>
          </a:p>
        </p:txBody>
      </p:sp>
      <p:sp>
        <p:nvSpPr>
          <p:cNvPr id="143363" name="Content Placeholder 2"/>
          <p:cNvSpPr>
            <a:spLocks noGrp="1"/>
          </p:cNvSpPr>
          <p:nvPr>
            <p:ph sz="quarter" idx="1"/>
          </p:nvPr>
        </p:nvSpPr>
        <p:spPr>
          <a:xfrm>
            <a:off x="612775" y="1600200"/>
            <a:ext cx="8153400" cy="4495800"/>
          </a:xfrm>
        </p:spPr>
        <p:txBody>
          <a:bodyPr/>
          <a:lstStyle/>
          <a:p>
            <a:pPr marL="366713" lvl="1" indent="0" eaLnBrk="1" hangingPunct="1">
              <a:buNone/>
            </a:pPr>
            <a:r>
              <a:rPr lang="en-US" sz="2900" dirty="0" smtClean="0">
                <a:solidFill>
                  <a:prstClr val="black"/>
                </a:solidFill>
              </a:rPr>
              <a:t>Be sure to:</a:t>
            </a:r>
          </a:p>
          <a:p>
            <a:pPr lvl="1" eaLnBrk="1" hangingPunct="1"/>
            <a:r>
              <a:rPr lang="en-US" sz="2400" dirty="0" smtClean="0"/>
              <a:t>Describe all alternatives in substantial detail </a:t>
            </a:r>
          </a:p>
          <a:p>
            <a:pPr lvl="1" eaLnBrk="1" hangingPunct="1"/>
            <a:r>
              <a:rPr lang="en-US" sz="2400" dirty="0">
                <a:solidFill>
                  <a:prstClr val="black"/>
                </a:solidFill>
              </a:rPr>
              <a:t>Identify the agency’s preferred alternative(s)</a:t>
            </a:r>
          </a:p>
          <a:p>
            <a:pPr lvl="1" eaLnBrk="1" hangingPunct="1"/>
            <a:r>
              <a:rPr lang="en-US" sz="2400" dirty="0">
                <a:solidFill>
                  <a:prstClr val="black"/>
                </a:solidFill>
              </a:rPr>
              <a:t>Briefly discuss alternatives that were eliminated</a:t>
            </a:r>
          </a:p>
          <a:p>
            <a:pPr lvl="1" eaLnBrk="1" hangingPunct="1"/>
            <a:r>
              <a:rPr lang="en-US" sz="2400" dirty="0">
                <a:solidFill>
                  <a:prstClr val="black"/>
                </a:solidFill>
              </a:rPr>
              <a:t>Let authors know about uncertainties</a:t>
            </a:r>
          </a:p>
          <a:p>
            <a:pPr lvl="1" eaLnBrk="1" hangingPunct="1"/>
            <a:r>
              <a:rPr lang="en-US" sz="2400" dirty="0">
                <a:solidFill>
                  <a:prstClr val="black"/>
                </a:solidFill>
              </a:rPr>
              <a:t>Anticipate other documents</a:t>
            </a:r>
          </a:p>
          <a:p>
            <a:pPr lvl="2" eaLnBrk="1" hangingPunct="1"/>
            <a:endParaRPr lang="en-US" dirty="0" smtClean="0"/>
          </a:p>
        </p:txBody>
      </p:sp>
      <p:sp>
        <p:nvSpPr>
          <p:cNvPr id="14950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84727B7-18DA-46E8-9208-7D15605CEE70}" type="slidenum">
              <a:rPr lang="en-US" smtClean="0">
                <a:solidFill>
                  <a:srgbClr val="FFFFFF"/>
                </a:solidFill>
              </a:rPr>
              <a:pPr eaLnBrk="1" hangingPunct="1">
                <a:defRPr/>
              </a:pPr>
              <a:t>162</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457200" y="228600"/>
            <a:ext cx="8153400" cy="990600"/>
          </a:xfrm>
        </p:spPr>
        <p:txBody>
          <a:bodyPr/>
          <a:lstStyle/>
          <a:p>
            <a:r>
              <a:rPr lang="en-US" dirty="0" smtClean="0"/>
              <a:t>Managing the Writing Process</a:t>
            </a:r>
          </a:p>
        </p:txBody>
      </p:sp>
      <p:sp>
        <p:nvSpPr>
          <p:cNvPr id="4" name="Content Placeholder 3"/>
          <p:cNvSpPr>
            <a:spLocks noGrp="1"/>
          </p:cNvSpPr>
          <p:nvPr>
            <p:ph sz="quarter" idx="1"/>
          </p:nvPr>
        </p:nvSpPr>
        <p:spPr>
          <a:xfrm>
            <a:off x="609600" y="1600200"/>
            <a:ext cx="8153400" cy="4495800"/>
          </a:xfrm>
        </p:spPr>
        <p:txBody>
          <a:bodyPr/>
          <a:lstStyle/>
          <a:p>
            <a:pPr>
              <a:buFont typeface="Wingdings" pitchFamily="2" charset="2"/>
              <a:buNone/>
              <a:defRPr/>
            </a:pPr>
            <a:r>
              <a:rPr lang="en-US" dirty="0" smtClean="0"/>
              <a:t>Prepare a Style Guide for Your Document</a:t>
            </a:r>
          </a:p>
          <a:p>
            <a:pPr marL="319088" lvl="1" indent="-319088">
              <a:spcBef>
                <a:spcPts val="700"/>
              </a:spcBef>
              <a:buClr>
                <a:schemeClr val="accent2"/>
              </a:buClr>
              <a:buSzPct val="60000"/>
              <a:buFont typeface="Wingdings" pitchFamily="2" charset="2"/>
              <a:buChar char=""/>
              <a:defRPr/>
            </a:pPr>
            <a:r>
              <a:rPr lang="en-US" sz="2200" dirty="0" smtClean="0"/>
              <a:t>Project name</a:t>
            </a:r>
          </a:p>
          <a:p>
            <a:pPr marL="319088" lvl="1" indent="-319088">
              <a:spcBef>
                <a:spcPts val="700"/>
              </a:spcBef>
              <a:buClr>
                <a:schemeClr val="accent2"/>
              </a:buClr>
              <a:buSzPct val="60000"/>
              <a:buFont typeface="Wingdings" pitchFamily="2" charset="2"/>
              <a:buChar char=""/>
              <a:defRPr/>
            </a:pPr>
            <a:r>
              <a:rPr lang="en-US" sz="2200" dirty="0" smtClean="0"/>
              <a:t>Project terminology</a:t>
            </a:r>
          </a:p>
          <a:p>
            <a:pPr lvl="1">
              <a:defRPr/>
            </a:pPr>
            <a:r>
              <a:rPr lang="en-US" sz="2000" dirty="0" smtClean="0"/>
              <a:t>Project area, project site, proposed project, proposed action, no-action alternative</a:t>
            </a:r>
          </a:p>
          <a:p>
            <a:pPr marL="319088" lvl="1" indent="-319088">
              <a:spcBef>
                <a:spcPts val="700"/>
              </a:spcBef>
              <a:buClr>
                <a:schemeClr val="accent2"/>
              </a:buClr>
              <a:buSzPct val="60000"/>
              <a:buFont typeface="Wingdings" pitchFamily="2" charset="2"/>
              <a:buChar char=""/>
              <a:defRPr/>
            </a:pPr>
            <a:r>
              <a:rPr lang="en-US" sz="2200" dirty="0" smtClean="0"/>
              <a:t>Standard terminology</a:t>
            </a:r>
          </a:p>
          <a:p>
            <a:pPr lvl="1">
              <a:defRPr/>
            </a:pPr>
            <a:r>
              <a:rPr lang="en-US" sz="2000" dirty="0" smtClean="0"/>
              <a:t>Grammar, punctuation, usage conventions for your agency</a:t>
            </a:r>
          </a:p>
          <a:p>
            <a:pPr marL="319088" lvl="1" indent="-319088">
              <a:spcBef>
                <a:spcPts val="700"/>
              </a:spcBef>
              <a:buClr>
                <a:schemeClr val="accent2"/>
              </a:buClr>
              <a:buSzPct val="60000"/>
              <a:buFont typeface="Wingdings" pitchFamily="2" charset="2"/>
              <a:buChar char=""/>
              <a:defRPr/>
            </a:pPr>
            <a:r>
              <a:rPr lang="en-US" sz="2200" dirty="0" smtClean="0"/>
              <a:t>Standard formatting</a:t>
            </a:r>
          </a:p>
          <a:p>
            <a:pPr marL="319088" lvl="1" indent="-319088">
              <a:spcBef>
                <a:spcPts val="700"/>
              </a:spcBef>
              <a:buClr>
                <a:schemeClr val="accent2"/>
              </a:buClr>
              <a:buSzPct val="60000"/>
              <a:buFont typeface="Wingdings" pitchFamily="2" charset="2"/>
              <a:buChar char=""/>
              <a:defRPr/>
            </a:pPr>
            <a:r>
              <a:rPr lang="en-US" sz="2200" dirty="0" smtClean="0"/>
              <a:t>Handout 4, Style Sheet</a:t>
            </a:r>
          </a:p>
          <a:p>
            <a:pPr marL="319088" lvl="1" indent="-319088">
              <a:spcBef>
                <a:spcPts val="700"/>
              </a:spcBef>
              <a:buClr>
                <a:schemeClr val="accent2"/>
              </a:buClr>
              <a:buSzPct val="60000"/>
              <a:buFont typeface="Wingdings" pitchFamily="2" charset="2"/>
              <a:buChar char=""/>
              <a:defRPr/>
            </a:pPr>
            <a:r>
              <a:rPr lang="en-US" sz="2200" dirty="0" smtClean="0"/>
              <a:t>Handout 5, ICBEMP Supplemental Draft EIS Editorial Consistency Guidelines (BLM)</a:t>
            </a:r>
          </a:p>
          <a:p>
            <a:pPr marL="319088" lvl="1" indent="-319088">
              <a:spcBef>
                <a:spcPts val="700"/>
              </a:spcBef>
              <a:buClr>
                <a:schemeClr val="accent2"/>
              </a:buClr>
              <a:buSzPct val="60000"/>
              <a:buFont typeface="Wingdings" pitchFamily="2" charset="2"/>
              <a:buChar char=""/>
              <a:defRPr/>
            </a:pPr>
            <a:endParaRPr lang="en-US" sz="2900" dirty="0" smtClean="0"/>
          </a:p>
          <a:p>
            <a:pPr lvl="1">
              <a:defRPr/>
            </a:pPr>
            <a:endParaRPr lang="en-US" dirty="0" smtClean="0"/>
          </a:p>
          <a:p>
            <a:pPr lvl="1">
              <a:defRPr/>
            </a:pPr>
            <a:endParaRPr lang="en-US" dirty="0" smtClean="0"/>
          </a:p>
          <a:p>
            <a:pPr>
              <a:defRPr/>
            </a:pPr>
            <a:endParaRPr lang="en-US" dirty="0"/>
          </a:p>
        </p:txBody>
      </p:sp>
      <p:sp>
        <p:nvSpPr>
          <p:cNvPr id="17510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AA8A602-6257-4C6C-BF9F-6CF859A2E8B2}" type="slidenum">
              <a:rPr lang="en-US" smtClean="0">
                <a:solidFill>
                  <a:srgbClr val="FFFFFF"/>
                </a:solidFill>
              </a:rPr>
              <a:pPr eaLnBrk="1" hangingPunct="1">
                <a:defRPr/>
              </a:pPr>
              <a:t>163</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612775" y="228600"/>
            <a:ext cx="8153400" cy="990600"/>
          </a:xfrm>
        </p:spPr>
        <p:txBody>
          <a:bodyPr/>
          <a:lstStyle/>
          <a:p>
            <a:r>
              <a:rPr lang="en-US" dirty="0" smtClean="0"/>
              <a:t>Managing the Writing Process</a:t>
            </a:r>
          </a:p>
        </p:txBody>
      </p:sp>
      <p:sp>
        <p:nvSpPr>
          <p:cNvPr id="169987"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Have a Start-Up Meeting</a:t>
            </a:r>
          </a:p>
          <a:p>
            <a:r>
              <a:rPr lang="en-US" dirty="0" smtClean="0"/>
              <a:t>Provides authors with necessary information</a:t>
            </a:r>
          </a:p>
          <a:p>
            <a:r>
              <a:rPr lang="en-US" dirty="0" smtClean="0"/>
              <a:t>Promotes consistency</a:t>
            </a:r>
          </a:p>
          <a:p>
            <a:r>
              <a:rPr lang="en-US" dirty="0" smtClean="0"/>
              <a:t>Increases efficiency</a:t>
            </a:r>
          </a:p>
          <a:p>
            <a:r>
              <a:rPr lang="en-US" dirty="0" smtClean="0"/>
              <a:t>Provides foundation materials</a:t>
            </a:r>
          </a:p>
          <a:p>
            <a:pPr lvl="1"/>
            <a:r>
              <a:rPr lang="en-US" sz="2000" dirty="0" smtClean="0"/>
              <a:t>Template</a:t>
            </a:r>
          </a:p>
          <a:p>
            <a:pPr lvl="1"/>
            <a:r>
              <a:rPr lang="en-US" sz="2000" dirty="0" smtClean="0"/>
              <a:t>Boilerplate</a:t>
            </a:r>
          </a:p>
          <a:p>
            <a:pPr lvl="1"/>
            <a:r>
              <a:rPr lang="en-US" sz="2000" dirty="0" smtClean="0"/>
              <a:t>Style guide</a:t>
            </a:r>
          </a:p>
          <a:p>
            <a:pPr lvl="1"/>
            <a:r>
              <a:rPr lang="en-US" sz="2000" dirty="0" smtClean="0"/>
              <a:t>Schedule and budget</a:t>
            </a:r>
          </a:p>
          <a:p>
            <a:pPr lvl="1"/>
            <a:r>
              <a:rPr lang="en-US" sz="2000" dirty="0" smtClean="0"/>
              <a:t>Resource materials (GIS, maps, prior documents)</a:t>
            </a:r>
          </a:p>
          <a:p>
            <a:endParaRPr lang="en-US" dirty="0" smtClean="0"/>
          </a:p>
        </p:txBody>
      </p:sp>
      <p:sp>
        <p:nvSpPr>
          <p:cNvPr id="1761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E531C51-D07D-4943-9D3F-9A2B4964D10B}" type="slidenum">
              <a:rPr lang="en-US" smtClean="0">
                <a:solidFill>
                  <a:srgbClr val="FFFFFF"/>
                </a:solidFill>
              </a:rPr>
              <a:pPr eaLnBrk="1" hangingPunct="1">
                <a:defRPr/>
              </a:pPr>
              <a:t>164</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612775" y="228600"/>
            <a:ext cx="8153400" cy="990600"/>
          </a:xfrm>
          <a:noFill/>
        </p:spPr>
        <p:txBody>
          <a:bodyPr/>
          <a:lstStyle/>
          <a:p>
            <a:pPr eaLnBrk="1" hangingPunct="1"/>
            <a:r>
              <a:rPr lang="en-US" b="1" dirty="0" smtClean="0">
                <a:solidFill>
                  <a:srgbClr val="94B6D2">
                    <a:lumMod val="50000"/>
                  </a:srgbClr>
                </a:solidFill>
              </a:rPr>
              <a:t>TIP</a:t>
            </a:r>
            <a:r>
              <a:rPr lang="en-US" b="1" dirty="0">
                <a:solidFill>
                  <a:srgbClr val="94B6D2">
                    <a:lumMod val="50000"/>
                  </a:srgbClr>
                </a:solidFill>
              </a:rPr>
              <a:t>: </a:t>
            </a:r>
            <a:r>
              <a:rPr lang="en-US" b="1" dirty="0" smtClean="0">
                <a:solidFill>
                  <a:srgbClr val="94B6D2">
                    <a:lumMod val="50000"/>
                  </a:srgbClr>
                </a:solidFill>
              </a:rPr>
              <a:t>Numbering Conventions</a:t>
            </a:r>
            <a:endParaRPr lang="en-US" b="1" dirty="0" smtClean="0"/>
          </a:p>
        </p:txBody>
      </p:sp>
      <p:sp>
        <p:nvSpPr>
          <p:cNvPr id="144387" name="Content Placeholder 2"/>
          <p:cNvSpPr>
            <a:spLocks noGrp="1"/>
          </p:cNvSpPr>
          <p:nvPr>
            <p:ph sz="quarter" idx="1"/>
          </p:nvPr>
        </p:nvSpPr>
        <p:spPr>
          <a:xfrm>
            <a:off x="612775" y="1600200"/>
            <a:ext cx="8153400" cy="4495800"/>
          </a:xfrm>
          <a:noFill/>
        </p:spPr>
        <p:txBody>
          <a:bodyPr/>
          <a:lstStyle/>
          <a:p>
            <a:pPr eaLnBrk="1" hangingPunct="1">
              <a:buFont typeface="Wingdings" pitchFamily="2" charset="2"/>
              <a:buNone/>
            </a:pPr>
            <a:r>
              <a:rPr lang="en-US" sz="3200" dirty="0" smtClean="0"/>
              <a:t>Number elements of your report that will be cited throughout the report</a:t>
            </a:r>
          </a:p>
          <a:p>
            <a:pPr eaLnBrk="1" hangingPunct="1"/>
            <a:r>
              <a:rPr lang="en-US" dirty="0" smtClean="0"/>
              <a:t>Environmental commitments or project components</a:t>
            </a:r>
          </a:p>
          <a:p>
            <a:pPr lvl="1" eaLnBrk="1" hangingPunct="1"/>
            <a:r>
              <a:rPr lang="en-US" sz="1800" dirty="0" smtClean="0"/>
              <a:t>EC WQ1-Comply with local stormwater regulations </a:t>
            </a:r>
          </a:p>
          <a:p>
            <a:pPr eaLnBrk="1" hangingPunct="1"/>
            <a:r>
              <a:rPr lang="en-US" dirty="0" smtClean="0"/>
              <a:t>Impacts</a:t>
            </a:r>
          </a:p>
          <a:p>
            <a:pPr lvl="1" eaLnBrk="1" hangingPunct="1"/>
            <a:r>
              <a:rPr lang="en-US" sz="1800" dirty="0" smtClean="0"/>
              <a:t>Impact WQ1- Increased storm runoff from impervious surfaces</a:t>
            </a:r>
          </a:p>
          <a:p>
            <a:pPr eaLnBrk="1" hangingPunct="1"/>
            <a:r>
              <a:rPr lang="en-US" dirty="0" smtClean="0"/>
              <a:t>Mitigation measures</a:t>
            </a:r>
          </a:p>
          <a:p>
            <a:pPr lvl="1" eaLnBrk="1" hangingPunct="1">
              <a:buClr>
                <a:srgbClr val="94B6D2"/>
              </a:buClr>
            </a:pPr>
            <a:r>
              <a:rPr lang="en-US" sz="1800" dirty="0" smtClean="0">
                <a:solidFill>
                  <a:prstClr val="black"/>
                </a:solidFill>
              </a:rPr>
              <a:t>MM-WQ1-Install </a:t>
            </a:r>
            <a:r>
              <a:rPr lang="en-US" sz="1800" dirty="0">
                <a:solidFill>
                  <a:prstClr val="black"/>
                </a:solidFill>
              </a:rPr>
              <a:t>storm </a:t>
            </a:r>
            <a:r>
              <a:rPr lang="en-US" sz="1800" dirty="0" smtClean="0">
                <a:solidFill>
                  <a:prstClr val="black"/>
                </a:solidFill>
              </a:rPr>
              <a:t>drains</a:t>
            </a:r>
            <a:endParaRPr lang="en-US" sz="1800" dirty="0">
              <a:solidFill>
                <a:prstClr val="black"/>
              </a:solidFill>
            </a:endParaRPr>
          </a:p>
          <a:p>
            <a:pPr eaLnBrk="1" hangingPunct="1"/>
            <a:r>
              <a:rPr lang="en-US" dirty="0" smtClean="0"/>
              <a:t>Tables and figures by section</a:t>
            </a:r>
          </a:p>
          <a:p>
            <a:pPr lvl="1" eaLnBrk="1" hangingPunct="1">
              <a:buClr>
                <a:srgbClr val="94B6D2"/>
              </a:buClr>
            </a:pPr>
            <a:r>
              <a:rPr lang="en-US" sz="1800" dirty="0">
                <a:solidFill>
                  <a:prstClr val="black"/>
                </a:solidFill>
              </a:rPr>
              <a:t>See Table 3.4-2 </a:t>
            </a:r>
          </a:p>
          <a:p>
            <a:pPr eaLnBrk="1" hangingPunct="1"/>
            <a:endParaRPr lang="en-US" dirty="0" smtClean="0"/>
          </a:p>
        </p:txBody>
      </p:sp>
      <p:sp>
        <p:nvSpPr>
          <p:cNvPr id="1505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D218410-808E-415F-A362-301013B81969}" type="slidenum">
              <a:rPr lang="en-US" smtClean="0">
                <a:solidFill>
                  <a:srgbClr val="FFFFFF"/>
                </a:solidFill>
              </a:rPr>
              <a:pPr eaLnBrk="1" hangingPunct="1">
                <a:defRPr/>
              </a:pPr>
              <a:t>165</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166</a:t>
            </a:fld>
            <a:endParaRPr lang="en-US" dirty="0"/>
          </a:p>
        </p:txBody>
      </p:sp>
      <p:pic>
        <p:nvPicPr>
          <p:cNvPr id="182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696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27658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612775" y="228600"/>
            <a:ext cx="8153400" cy="990600"/>
          </a:xfrm>
        </p:spPr>
        <p:txBody>
          <a:bodyPr/>
          <a:lstStyle/>
          <a:p>
            <a:pPr eaLnBrk="1" hangingPunct="1"/>
            <a:r>
              <a:rPr lang="en-US" dirty="0" smtClean="0"/>
              <a:t>Creating a Writing Template</a:t>
            </a:r>
          </a:p>
        </p:txBody>
      </p:sp>
      <p:sp>
        <p:nvSpPr>
          <p:cNvPr id="145411" name="Content Placeholder 2"/>
          <p:cNvSpPr>
            <a:spLocks noGrp="1"/>
          </p:cNvSpPr>
          <p:nvPr>
            <p:ph sz="quarter" idx="1"/>
          </p:nvPr>
        </p:nvSpPr>
        <p:spPr>
          <a:xfrm>
            <a:off x="612775" y="1600200"/>
            <a:ext cx="8153400" cy="4495800"/>
          </a:xfrm>
        </p:spPr>
        <p:txBody>
          <a:bodyPr/>
          <a:lstStyle/>
          <a:p>
            <a:pPr eaLnBrk="1" hangingPunct="1"/>
            <a:r>
              <a:rPr lang="en-US" dirty="0" smtClean="0"/>
              <a:t>Provides standardization</a:t>
            </a:r>
          </a:p>
          <a:p>
            <a:pPr eaLnBrk="1" hangingPunct="1"/>
            <a:r>
              <a:rPr lang="en-US" dirty="0" smtClean="0"/>
              <a:t>Creates a one-voice document</a:t>
            </a:r>
          </a:p>
          <a:p>
            <a:pPr eaLnBrk="1" hangingPunct="1"/>
            <a:r>
              <a:rPr lang="en-US" dirty="0" smtClean="0"/>
              <a:t>Increases efficiency</a:t>
            </a:r>
          </a:p>
          <a:p>
            <a:pPr eaLnBrk="1" hangingPunct="1"/>
            <a:r>
              <a:rPr lang="en-US" dirty="0" smtClean="0"/>
              <a:t>Creates parallelism</a:t>
            </a:r>
          </a:p>
          <a:p>
            <a:pPr eaLnBrk="1" hangingPunct="1"/>
            <a:r>
              <a:rPr lang="en-US" dirty="0" smtClean="0"/>
              <a:t>Handout 6, Basic Writing Template</a:t>
            </a:r>
          </a:p>
        </p:txBody>
      </p:sp>
      <p:sp>
        <p:nvSpPr>
          <p:cNvPr id="1515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9E1C666-7A0D-43CA-97E9-4B56CB6F3FF9}" type="slidenum">
              <a:rPr lang="en-US" smtClean="0">
                <a:solidFill>
                  <a:srgbClr val="FFFFFF"/>
                </a:solidFill>
              </a:rPr>
              <a:pPr eaLnBrk="1" hangingPunct="1">
                <a:defRPr/>
              </a:pPr>
              <a:t>167</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612775" y="228600"/>
            <a:ext cx="8153400" cy="990600"/>
          </a:xfrm>
          <a:noFill/>
        </p:spPr>
        <p:txBody>
          <a:bodyPr/>
          <a:lstStyle/>
          <a:p>
            <a:pPr eaLnBrk="1" hangingPunct="1"/>
            <a:r>
              <a:rPr lang="en-US" b="1" dirty="0" smtClean="0">
                <a:solidFill>
                  <a:srgbClr val="94B6D2">
                    <a:lumMod val="50000"/>
                  </a:srgbClr>
                </a:solidFill>
              </a:rPr>
              <a:t>TIP</a:t>
            </a:r>
            <a:r>
              <a:rPr lang="en-US" b="1" dirty="0">
                <a:solidFill>
                  <a:srgbClr val="94B6D2">
                    <a:lumMod val="50000"/>
                  </a:srgbClr>
                </a:solidFill>
              </a:rPr>
              <a:t>: </a:t>
            </a:r>
            <a:r>
              <a:rPr lang="en-US" b="1" dirty="0" smtClean="0">
                <a:solidFill>
                  <a:srgbClr val="94B6D2">
                    <a:lumMod val="50000"/>
                  </a:srgbClr>
                </a:solidFill>
              </a:rPr>
              <a:t>Template in Word</a:t>
            </a:r>
            <a:endParaRPr lang="en-US" b="1" dirty="0" smtClean="0"/>
          </a:p>
        </p:txBody>
      </p:sp>
      <p:sp>
        <p:nvSpPr>
          <p:cNvPr id="144387" name="Content Placeholder 2"/>
          <p:cNvSpPr>
            <a:spLocks noGrp="1"/>
          </p:cNvSpPr>
          <p:nvPr>
            <p:ph sz="quarter" idx="1"/>
          </p:nvPr>
        </p:nvSpPr>
        <p:spPr>
          <a:xfrm>
            <a:off x="612775" y="1600200"/>
            <a:ext cx="8153400" cy="4495800"/>
          </a:xfrm>
          <a:noFill/>
        </p:spPr>
        <p:txBody>
          <a:bodyPr/>
          <a:lstStyle/>
          <a:p>
            <a:pPr lvl="0">
              <a:buClr>
                <a:srgbClr val="DD8047"/>
              </a:buClr>
              <a:buNone/>
            </a:pPr>
            <a:r>
              <a:rPr lang="en-US" sz="3200" dirty="0">
                <a:solidFill>
                  <a:prstClr val="black"/>
                </a:solidFill>
              </a:rPr>
              <a:t>Styles and Templates</a:t>
            </a:r>
          </a:p>
          <a:p>
            <a:pPr lvl="0">
              <a:buClr>
                <a:srgbClr val="DD8047"/>
              </a:buClr>
            </a:pPr>
            <a:r>
              <a:rPr lang="en-US" dirty="0">
                <a:solidFill>
                  <a:prstClr val="black"/>
                </a:solidFill>
              </a:rPr>
              <a:t>All files should have a template</a:t>
            </a:r>
          </a:p>
          <a:p>
            <a:pPr lvl="0">
              <a:buClr>
                <a:srgbClr val="DD8047"/>
              </a:buClr>
            </a:pPr>
            <a:r>
              <a:rPr lang="en-US" dirty="0">
                <a:solidFill>
                  <a:prstClr val="black"/>
                </a:solidFill>
              </a:rPr>
              <a:t>All text should have a style</a:t>
            </a:r>
          </a:p>
          <a:p>
            <a:pPr lvl="0">
              <a:buClr>
                <a:srgbClr val="DD8047"/>
              </a:buClr>
            </a:pPr>
            <a:r>
              <a:rPr lang="en-US" dirty="0">
                <a:solidFill>
                  <a:prstClr val="black"/>
                </a:solidFill>
              </a:rPr>
              <a:t>You can use styles and templates provided or make your own</a:t>
            </a:r>
          </a:p>
          <a:p>
            <a:pPr eaLnBrk="1" hangingPunct="1"/>
            <a:endParaRPr lang="en-US" sz="1800" dirty="0">
              <a:solidFill>
                <a:prstClr val="black"/>
              </a:solidFill>
            </a:endParaRPr>
          </a:p>
          <a:p>
            <a:pPr eaLnBrk="1" hangingPunct="1"/>
            <a:endParaRPr lang="en-US" dirty="0" smtClean="0"/>
          </a:p>
          <a:p>
            <a:pPr eaLnBrk="1" hangingPunct="1"/>
            <a:endParaRPr lang="en-US" dirty="0" smtClean="0"/>
          </a:p>
        </p:txBody>
      </p:sp>
      <p:sp>
        <p:nvSpPr>
          <p:cNvPr id="1505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D218410-808E-415F-A362-301013B81969}" type="slidenum">
              <a:rPr lang="en-US" smtClean="0">
                <a:solidFill>
                  <a:srgbClr val="FFFFFF"/>
                </a:solidFill>
              </a:rPr>
              <a:pPr eaLnBrk="1" hangingPunct="1">
                <a:defRPr/>
              </a:pPr>
              <a:t>168</a:t>
            </a:fld>
            <a:endParaRPr lang="en-US" dirty="0" smtClean="0">
              <a:solidFill>
                <a:srgbClr val="FFFFFF"/>
              </a:solidFill>
            </a:endParaRPr>
          </a:p>
        </p:txBody>
      </p:sp>
    </p:spTree>
    <p:extLst>
      <p:ext uri="{BB962C8B-B14F-4D97-AF65-F5344CB8AC3E}">
        <p14:creationId xmlns:p14="http://schemas.microsoft.com/office/powerpoint/2010/main" val="269528251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457200" y="228600"/>
            <a:ext cx="8153400" cy="990600"/>
          </a:xfrm>
        </p:spPr>
        <p:txBody>
          <a:bodyPr/>
          <a:lstStyle/>
          <a:p>
            <a:pPr eaLnBrk="1" hangingPunct="1"/>
            <a:r>
              <a:rPr lang="en-US" dirty="0" smtClean="0"/>
              <a:t>Creating a Writing Template</a:t>
            </a:r>
          </a:p>
        </p:txBody>
      </p:sp>
      <p:sp>
        <p:nvSpPr>
          <p:cNvPr id="146435"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pPr>
            <a:r>
              <a:rPr lang="en-US" sz="3200" dirty="0" smtClean="0"/>
              <a:t>Example information in an EIS</a:t>
            </a:r>
          </a:p>
          <a:p>
            <a:pPr eaLnBrk="1" hangingPunct="1"/>
            <a:r>
              <a:rPr lang="en-US" dirty="0" smtClean="0"/>
              <a:t>Affected environment</a:t>
            </a:r>
          </a:p>
          <a:p>
            <a:pPr eaLnBrk="1" hangingPunct="1"/>
            <a:r>
              <a:rPr lang="en-US" dirty="0" smtClean="0"/>
              <a:t>Regulatory setting (before or after environmental setting, in appendix, or in Regulatory Setting chapter)</a:t>
            </a:r>
          </a:p>
          <a:p>
            <a:pPr eaLnBrk="1" hangingPunct="1"/>
            <a:r>
              <a:rPr lang="en-US" dirty="0" smtClean="0"/>
              <a:t>Environmental consequences and mitigation measures</a:t>
            </a:r>
          </a:p>
          <a:p>
            <a:pPr eaLnBrk="1" hangingPunct="1"/>
            <a:r>
              <a:rPr lang="en-US" dirty="0" smtClean="0"/>
              <a:t>Categories for analysis (e.g., construction/operation)</a:t>
            </a:r>
          </a:p>
          <a:p>
            <a:pPr eaLnBrk="1" hangingPunct="1"/>
            <a:endParaRPr lang="en-US" dirty="0" smtClean="0"/>
          </a:p>
        </p:txBody>
      </p:sp>
      <p:sp>
        <p:nvSpPr>
          <p:cNvPr id="152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E36C9C-E186-4DD6-8E81-2055D33A0A17}" type="slidenum">
              <a:rPr lang="en-US" smtClean="0">
                <a:solidFill>
                  <a:srgbClr val="FFFFFF"/>
                </a:solidFill>
              </a:rPr>
              <a:pPr eaLnBrk="1" hangingPunct="1">
                <a:defRPr/>
              </a:pPr>
              <a:t>169</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dirty="0" smtClean="0"/>
              <a:t>Determining Document Needs</a:t>
            </a:r>
          </a:p>
        </p:txBody>
      </p:sp>
      <p:sp>
        <p:nvSpPr>
          <p:cNvPr id="23555" name="Content Placeholder 2"/>
          <p:cNvSpPr>
            <a:spLocks noGrp="1"/>
          </p:cNvSpPr>
          <p:nvPr>
            <p:ph sz="quarter" idx="1"/>
          </p:nvPr>
        </p:nvSpPr>
        <p:spPr>
          <a:xfrm>
            <a:off x="612775" y="1600200"/>
            <a:ext cx="8153400" cy="4495800"/>
          </a:xfrm>
        </p:spPr>
        <p:txBody>
          <a:bodyPr/>
          <a:lstStyle/>
          <a:p>
            <a:r>
              <a:rPr lang="en-US" dirty="0" smtClean="0"/>
              <a:t>What is the purpose of the document?</a:t>
            </a:r>
          </a:p>
          <a:p>
            <a:pPr lvl="1"/>
            <a:r>
              <a:rPr lang="en-US" dirty="0" smtClean="0"/>
              <a:t>Technical information? Summary? Public information?</a:t>
            </a:r>
          </a:p>
          <a:p>
            <a:pPr marL="319088" lvl="1" indent="-319088">
              <a:spcBef>
                <a:spcPts val="700"/>
              </a:spcBef>
              <a:buClr>
                <a:schemeClr val="accent2"/>
              </a:buClr>
              <a:buSzPct val="60000"/>
              <a:buFont typeface="Wingdings" pitchFamily="2" charset="2"/>
              <a:buChar char=""/>
            </a:pPr>
            <a:r>
              <a:rPr lang="en-US" sz="2900" dirty="0" smtClean="0"/>
              <a:t>How does the audience affect the tone and content?</a:t>
            </a:r>
          </a:p>
          <a:p>
            <a:pPr eaLnBrk="1" hangingPunct="1"/>
            <a:r>
              <a:rPr lang="en-US" dirty="0" smtClean="0"/>
              <a:t>Is the document descriptive, persuasive, analytical?  A combination?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C8810E35-88BB-43A4-B2EA-04E2115B33D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612775" y="152400"/>
            <a:ext cx="8153400" cy="990600"/>
          </a:xfrm>
        </p:spPr>
        <p:txBody>
          <a:bodyPr/>
          <a:lstStyle/>
          <a:p>
            <a:pPr eaLnBrk="1" hangingPunct="1"/>
            <a:r>
              <a:rPr lang="en-US" dirty="0" smtClean="0"/>
              <a:t>Creating a Writing Template</a:t>
            </a:r>
          </a:p>
        </p:txBody>
      </p:sp>
      <p:sp>
        <p:nvSpPr>
          <p:cNvPr id="147459" name="Content Placeholder 3"/>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Arrangement of resource chapters/sections </a:t>
            </a:r>
          </a:p>
        </p:txBody>
      </p:sp>
      <p:graphicFrame>
        <p:nvGraphicFramePr>
          <p:cNvPr id="5" name="Content Placeholder 3"/>
          <p:cNvGraphicFramePr>
            <a:graphicFrameLocks/>
          </p:cNvGraphicFramePr>
          <p:nvPr/>
        </p:nvGraphicFramePr>
        <p:xfrm>
          <a:off x="609600" y="2057400"/>
          <a:ext cx="7997826" cy="4486275"/>
        </p:xfrm>
        <a:graphic>
          <a:graphicData uri="http://schemas.openxmlformats.org/drawingml/2006/table">
            <a:tbl>
              <a:tblPr firstRow="1" bandRow="1">
                <a:tableStyleId>{5C22544A-7EE6-4342-B048-85BDC9FD1C3A}</a:tableStyleId>
              </a:tblPr>
              <a:tblGrid>
                <a:gridCol w="2359026"/>
                <a:gridCol w="3048000"/>
                <a:gridCol w="2590800"/>
              </a:tblGrid>
              <a:tr h="370892">
                <a:tc>
                  <a:txBody>
                    <a:bodyPr/>
                    <a:lstStyle/>
                    <a:p>
                      <a:r>
                        <a:rPr lang="en-US" sz="1800" dirty="0" smtClean="0"/>
                        <a:t>Chapter Arrangement</a:t>
                      </a:r>
                      <a:endParaRPr lang="en-US" sz="1800" dirty="0"/>
                    </a:p>
                  </a:txBody>
                  <a:tcPr marT="45726" marB="45726"/>
                </a:tc>
                <a:tc>
                  <a:txBody>
                    <a:bodyPr/>
                    <a:lstStyle/>
                    <a:p>
                      <a:r>
                        <a:rPr lang="en-US" sz="1800" dirty="0" smtClean="0"/>
                        <a:t>Advantages</a:t>
                      </a:r>
                      <a:endParaRPr lang="en-US" sz="1800" dirty="0"/>
                    </a:p>
                  </a:txBody>
                  <a:tcPr marT="45726" marB="45726"/>
                </a:tc>
                <a:tc>
                  <a:txBody>
                    <a:bodyPr/>
                    <a:lstStyle/>
                    <a:p>
                      <a:r>
                        <a:rPr lang="en-US" sz="1800" dirty="0" smtClean="0"/>
                        <a:t>Disadvantages</a:t>
                      </a:r>
                      <a:endParaRPr lang="en-US" sz="1800" dirty="0"/>
                    </a:p>
                  </a:txBody>
                  <a:tcPr marT="45726" marB="45726"/>
                </a:tc>
              </a:tr>
              <a:tr h="2469230">
                <a:tc>
                  <a:txBody>
                    <a:bodyPr/>
                    <a:lstStyle/>
                    <a:p>
                      <a:pPr marL="0" marR="0">
                        <a:spcBef>
                          <a:spcPts val="0"/>
                        </a:spcBef>
                        <a:spcAft>
                          <a:spcPts val="0"/>
                        </a:spcAft>
                      </a:pPr>
                      <a:r>
                        <a:rPr lang="en-US" sz="1800" dirty="0">
                          <a:latin typeface="+mj-lt"/>
                          <a:ea typeface="Times New Roman"/>
                        </a:rPr>
                        <a:t>Separate chapter for each resource </a:t>
                      </a:r>
                    </a:p>
                  </a:txBody>
                  <a:tcPr marL="68580" marR="68580" marT="0" marB="0"/>
                </a:tc>
                <a:tc>
                  <a:txBody>
                    <a:bodyPr/>
                    <a:lstStyle/>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shorter chapters</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simple numbering scheme</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easier production</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more levels of headings available</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consistency with other chapters</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easier to post on the </a:t>
                      </a:r>
                      <a:r>
                        <a:rPr lang="en-US" sz="1800" dirty="0" smtClean="0">
                          <a:latin typeface="+mj-lt"/>
                          <a:ea typeface="Times New Roman"/>
                        </a:rPr>
                        <a:t>web</a:t>
                      </a:r>
                    </a:p>
                    <a:p>
                      <a:pPr marL="342900" marR="0" lvl="0" indent="-342900">
                        <a:spcBef>
                          <a:spcPts val="0"/>
                        </a:spcBef>
                        <a:spcAft>
                          <a:spcPts val="0"/>
                        </a:spcAft>
                        <a:buSzPts val="1200"/>
                        <a:buFont typeface="Wingdings"/>
                        <a:buChar char=""/>
                        <a:tabLst>
                          <a:tab pos="274320" algn="l"/>
                        </a:tabLst>
                      </a:pPr>
                      <a:endParaRPr lang="en-US" sz="1800" dirty="0">
                        <a:latin typeface="+mj-lt"/>
                        <a:ea typeface="Times New Roman"/>
                      </a:endParaRPr>
                    </a:p>
                  </a:txBody>
                  <a:tcPr marL="68580" marR="68580" marT="0" marB="0"/>
                </a:tc>
                <a:tc>
                  <a:txBody>
                    <a:bodyPr/>
                    <a:lstStyle/>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more chapters</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may be unfamiliar to some clients</a:t>
                      </a:r>
                    </a:p>
                  </a:txBody>
                  <a:tcPr marL="68580" marR="68580" marT="0" marB="0"/>
                </a:tc>
              </a:tr>
              <a:tr h="1646153">
                <a:tc>
                  <a:txBody>
                    <a:bodyPr/>
                    <a:lstStyle/>
                    <a:p>
                      <a:pPr marL="0" marR="0">
                        <a:spcBef>
                          <a:spcPts val="0"/>
                        </a:spcBef>
                        <a:spcAft>
                          <a:spcPts val="0"/>
                        </a:spcAft>
                      </a:pPr>
                      <a:r>
                        <a:rPr lang="en-US" sz="1800" dirty="0">
                          <a:latin typeface="+mj-lt"/>
                          <a:ea typeface="Times New Roman"/>
                        </a:rPr>
                        <a:t>Affected Environment in Chapter 3 and Environmental Consequences in Chapter 4</a:t>
                      </a:r>
                    </a:p>
                  </a:txBody>
                  <a:tcPr marL="68580" marR="68580" marT="0" marB="0"/>
                </a:tc>
                <a:tc>
                  <a:txBody>
                    <a:bodyPr/>
                    <a:lstStyle/>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fewer chapters</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common approach</a:t>
                      </a:r>
                    </a:p>
                  </a:txBody>
                  <a:tcPr marL="68580" marR="68580" marT="0" marB="0"/>
                </a:tc>
                <a:tc>
                  <a:txBody>
                    <a:bodyPr/>
                    <a:lstStyle/>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complicated numbering scheme</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inconsistency with rest of document</a:t>
                      </a:r>
                    </a:p>
                    <a:p>
                      <a:pPr marL="342900" marR="0" lvl="0" indent="-342900">
                        <a:spcBef>
                          <a:spcPts val="0"/>
                        </a:spcBef>
                        <a:spcAft>
                          <a:spcPts val="0"/>
                        </a:spcAft>
                        <a:buSzPts val="1200"/>
                        <a:buFont typeface="Wingdings"/>
                        <a:buChar char=""/>
                        <a:tabLst>
                          <a:tab pos="274320" algn="l"/>
                        </a:tabLst>
                      </a:pPr>
                      <a:r>
                        <a:rPr lang="en-US" sz="1800" dirty="0">
                          <a:latin typeface="+mj-lt"/>
                          <a:ea typeface="Times New Roman"/>
                        </a:rPr>
                        <a:t>fewer available headings</a:t>
                      </a:r>
                    </a:p>
                  </a:txBody>
                  <a:tcPr marL="68580" marR="68580" marT="0" marB="0"/>
                </a:tc>
              </a:tr>
            </a:tbl>
          </a:graphicData>
        </a:graphic>
      </p:graphicFrame>
      <p:sp>
        <p:nvSpPr>
          <p:cNvPr id="15362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71B08EF-006D-4D07-90AC-3224FD88559B}" type="slidenum">
              <a:rPr lang="en-US" smtClean="0">
                <a:solidFill>
                  <a:srgbClr val="FFFFFF"/>
                </a:solidFill>
              </a:rPr>
              <a:pPr eaLnBrk="1" hangingPunct="1">
                <a:defRPr/>
              </a:pPr>
              <a:t>170</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8482" name="Title 1"/>
          <p:cNvSpPr>
            <a:spLocks noGrp="1"/>
          </p:cNvSpPr>
          <p:nvPr>
            <p:ph type="title"/>
          </p:nvPr>
        </p:nvSpPr>
        <p:spPr>
          <a:xfrm>
            <a:off x="612775" y="228600"/>
            <a:ext cx="8153400" cy="990600"/>
          </a:xfrm>
        </p:spPr>
        <p:txBody>
          <a:bodyPr/>
          <a:lstStyle/>
          <a:p>
            <a:pPr eaLnBrk="1" hangingPunct="1"/>
            <a:r>
              <a:rPr lang="en-US" sz="3200" dirty="0" smtClean="0"/>
              <a:t>Exercise: Creating a Writing Template</a:t>
            </a:r>
          </a:p>
        </p:txBody>
      </p:sp>
      <p:sp>
        <p:nvSpPr>
          <p:cNvPr id="148483" name="Content Placeholder 2"/>
          <p:cNvSpPr>
            <a:spLocks noGrp="1"/>
          </p:cNvSpPr>
          <p:nvPr>
            <p:ph sz="quarter" idx="1"/>
          </p:nvPr>
        </p:nvSpPr>
        <p:spPr>
          <a:xfrm>
            <a:off x="612775" y="1600200"/>
            <a:ext cx="8153400" cy="4495800"/>
          </a:xfrm>
        </p:spPr>
        <p:txBody>
          <a:bodyPr/>
          <a:lstStyle/>
          <a:p>
            <a:pPr marL="0" indent="0" eaLnBrk="1" hangingPunct="1">
              <a:buNone/>
            </a:pPr>
            <a:r>
              <a:rPr lang="en-US" dirty="0" smtClean="0"/>
              <a:t>Open your document or the example document in the outline or navigation pane view</a:t>
            </a:r>
          </a:p>
          <a:p>
            <a:pPr lvl="2" eaLnBrk="1" hangingPunct="1"/>
            <a:r>
              <a:rPr lang="en-US" dirty="0" smtClean="0"/>
              <a:t>How are the resource sections organized?</a:t>
            </a:r>
          </a:p>
          <a:p>
            <a:pPr lvl="2" eaLnBrk="1" hangingPunct="1"/>
            <a:r>
              <a:rPr lang="en-US" dirty="0" smtClean="0"/>
              <a:t>What other ways could you organize these sections? </a:t>
            </a:r>
          </a:p>
          <a:p>
            <a:pPr lvl="2" eaLnBrk="1" hangingPunct="1"/>
            <a:r>
              <a:rPr lang="en-US" dirty="0" smtClean="0"/>
              <a:t>Can you locate any boilerplate text?</a:t>
            </a:r>
          </a:p>
          <a:p>
            <a:pPr lvl="2" eaLnBrk="1" hangingPunct="1"/>
            <a:r>
              <a:rPr lang="en-US" dirty="0" smtClean="0"/>
              <a:t>What questions are being addressed under each heading?</a:t>
            </a:r>
          </a:p>
          <a:p>
            <a:pPr lvl="2" eaLnBrk="1" hangingPunct="1"/>
            <a:r>
              <a:rPr lang="en-US" dirty="0" smtClean="0"/>
              <a:t>Can you identify a topic sentence under each heading?</a:t>
            </a:r>
          </a:p>
        </p:txBody>
      </p:sp>
      <p:sp>
        <p:nvSpPr>
          <p:cNvPr id="154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C435BF-A8C7-44F9-B115-5F7208555C18}" type="slidenum">
              <a:rPr lang="en-US" smtClean="0">
                <a:solidFill>
                  <a:srgbClr val="FFFFFF"/>
                </a:solidFill>
              </a:rPr>
              <a:pPr eaLnBrk="1" hangingPunct="1">
                <a:defRPr/>
              </a:pPr>
              <a:t>171</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612775" y="228600"/>
            <a:ext cx="8153400" cy="990600"/>
          </a:xfrm>
        </p:spPr>
        <p:txBody>
          <a:bodyPr/>
          <a:lstStyle/>
          <a:p>
            <a:pPr eaLnBrk="1" hangingPunct="1"/>
            <a:r>
              <a:rPr lang="en-US" dirty="0" smtClean="0"/>
              <a:t>Creating a Writing Template</a:t>
            </a:r>
          </a:p>
        </p:txBody>
      </p:sp>
      <p:sp>
        <p:nvSpPr>
          <p:cNvPr id="149507"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pPr>
            <a:r>
              <a:rPr lang="en-US" sz="3200" dirty="0" smtClean="0"/>
              <a:t>Use standardized text (boilerplate)</a:t>
            </a:r>
          </a:p>
          <a:p>
            <a:pPr eaLnBrk="1" hangingPunct="1"/>
            <a:r>
              <a:rPr lang="en-US" dirty="0" smtClean="0"/>
              <a:t>Keeps the document parallel</a:t>
            </a:r>
          </a:p>
          <a:p>
            <a:pPr eaLnBrk="1" hangingPunct="1"/>
            <a:r>
              <a:rPr lang="en-US" dirty="0" smtClean="0"/>
              <a:t>Gives it rhythm</a:t>
            </a:r>
          </a:p>
          <a:p>
            <a:pPr eaLnBrk="1" hangingPunct="1"/>
            <a:r>
              <a:rPr lang="en-US" dirty="0" smtClean="0"/>
              <a:t>Prevents the author from having to create it from scratch</a:t>
            </a:r>
          </a:p>
          <a:p>
            <a:pPr eaLnBrk="1" hangingPunct="1"/>
            <a:r>
              <a:rPr lang="en-US" dirty="0" smtClean="0"/>
              <a:t>Saves you and the editor time</a:t>
            </a:r>
          </a:p>
          <a:p>
            <a:pPr eaLnBrk="1" hangingPunct="1"/>
            <a:r>
              <a:rPr lang="en-US" dirty="0" smtClean="0"/>
              <a:t>Sets the tone for the document</a:t>
            </a:r>
          </a:p>
          <a:p>
            <a:pPr eaLnBrk="1" hangingPunct="1"/>
            <a:endParaRPr lang="en-US" dirty="0" smtClean="0"/>
          </a:p>
        </p:txBody>
      </p:sp>
      <p:sp>
        <p:nvSpPr>
          <p:cNvPr id="1556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A16A717-56C6-4214-9CEA-C5081CD6F363}" type="slidenum">
              <a:rPr lang="en-US" smtClean="0">
                <a:solidFill>
                  <a:srgbClr val="FFFFFF"/>
                </a:solidFill>
              </a:rPr>
              <a:pPr eaLnBrk="1" hangingPunct="1">
                <a:defRPr/>
              </a:pPr>
              <a:t>172</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612775" y="228600"/>
            <a:ext cx="8153400" cy="990600"/>
          </a:xfrm>
        </p:spPr>
        <p:txBody>
          <a:bodyPr/>
          <a:lstStyle/>
          <a:p>
            <a:pPr eaLnBrk="1" hangingPunct="1"/>
            <a:r>
              <a:rPr lang="en-US" dirty="0" smtClean="0"/>
              <a:t>Creating a Writing Template </a:t>
            </a:r>
          </a:p>
        </p:txBody>
      </p:sp>
      <p:sp>
        <p:nvSpPr>
          <p:cNvPr id="3" name="Content Placeholder 2"/>
          <p:cNvSpPr>
            <a:spLocks noGrp="1"/>
          </p:cNvSpPr>
          <p:nvPr>
            <p:ph sz="quarter" idx="1"/>
          </p:nvPr>
        </p:nvSpPr>
        <p:spPr>
          <a:xfrm>
            <a:off x="612775" y="1600200"/>
            <a:ext cx="8153400" cy="4495800"/>
          </a:xfrm>
        </p:spPr>
        <p:txBody>
          <a:bodyPr/>
          <a:lstStyle/>
          <a:p>
            <a:pPr marL="338138" indent="-338138" eaLnBrk="1" hangingPunct="1">
              <a:buFont typeface="Wingdings" pitchFamily="2" charset="2"/>
              <a:buNone/>
              <a:defRPr/>
            </a:pPr>
            <a:r>
              <a:rPr lang="en-US" sz="3200" dirty="0" smtClean="0"/>
              <a:t>Give direction to authors</a:t>
            </a:r>
          </a:p>
          <a:p>
            <a:pPr marL="338138" indent="-338138" eaLnBrk="1" hangingPunct="1">
              <a:defRPr/>
            </a:pPr>
            <a:r>
              <a:rPr lang="en-US" sz="2800" dirty="0" smtClean="0"/>
              <a:t>Indicate</a:t>
            </a:r>
          </a:p>
          <a:p>
            <a:pPr marL="658813" lvl="1" indent="-338138" eaLnBrk="1" hangingPunct="1">
              <a:defRPr/>
            </a:pPr>
            <a:r>
              <a:rPr lang="en-US" sz="2000" dirty="0" smtClean="0"/>
              <a:t>Level of detail you would like</a:t>
            </a:r>
          </a:p>
          <a:p>
            <a:pPr marL="658813" lvl="1" indent="-338138" eaLnBrk="1" hangingPunct="1">
              <a:defRPr/>
            </a:pPr>
            <a:r>
              <a:rPr lang="en-US" sz="2000" dirty="0" smtClean="0"/>
              <a:t>What not to include in the setting section</a:t>
            </a:r>
          </a:p>
          <a:p>
            <a:pPr marL="658813" lvl="1" indent="-338138" eaLnBrk="1" hangingPunct="1">
              <a:defRPr/>
            </a:pPr>
            <a:r>
              <a:rPr lang="en-US" sz="2000" dirty="0" smtClean="0"/>
              <a:t>Other information that pertains to all resource chapters/sections</a:t>
            </a:r>
          </a:p>
          <a:p>
            <a:pPr marL="658813" lvl="1" indent="-338138" eaLnBrk="1" hangingPunct="1">
              <a:defRPr/>
            </a:pPr>
            <a:r>
              <a:rPr lang="en-US" sz="2000" dirty="0" smtClean="0"/>
              <a:t>How to organize and phrase impacts</a:t>
            </a:r>
          </a:p>
          <a:p>
            <a:pPr marL="338138" indent="-338138" eaLnBrk="1" hangingPunct="1">
              <a:defRPr/>
            </a:pPr>
            <a:r>
              <a:rPr lang="en-US" sz="2800" dirty="0" smtClean="0"/>
              <a:t>Tips</a:t>
            </a:r>
          </a:p>
          <a:p>
            <a:pPr marL="658813" lvl="1" indent="-338138" eaLnBrk="1" hangingPunct="1">
              <a:defRPr/>
            </a:pPr>
            <a:r>
              <a:rPr lang="en-US" sz="2000" dirty="0" smtClean="0"/>
              <a:t>Use a different color text for direction</a:t>
            </a:r>
          </a:p>
          <a:p>
            <a:pPr marL="658813" lvl="1" indent="-338138" eaLnBrk="1" hangingPunct="1">
              <a:defRPr/>
            </a:pPr>
            <a:r>
              <a:rPr lang="en-US" sz="2000" dirty="0" smtClean="0"/>
              <a:t>Decide on your acronym approach</a:t>
            </a:r>
          </a:p>
          <a:p>
            <a:pPr marL="658813" lvl="1" indent="-338138" eaLnBrk="1" hangingPunct="1">
              <a:defRPr/>
            </a:pPr>
            <a:r>
              <a:rPr lang="en-US" sz="2000" dirty="0" smtClean="0"/>
              <a:t>Use a references tool or develop a template</a:t>
            </a:r>
          </a:p>
          <a:p>
            <a:pPr marL="658813" lvl="1" indent="-338138" eaLnBrk="1" hangingPunct="1">
              <a:defRPr/>
            </a:pPr>
            <a:endParaRPr lang="en-US" dirty="0" smtClean="0"/>
          </a:p>
          <a:p>
            <a:pPr eaLnBrk="1" hangingPunct="1">
              <a:defRPr/>
            </a:pPr>
            <a:endParaRPr lang="en-US" dirty="0"/>
          </a:p>
        </p:txBody>
      </p:sp>
      <p:sp>
        <p:nvSpPr>
          <p:cNvPr id="15667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B33E238-74E6-452E-8EC1-7A28C73003F3}" type="slidenum">
              <a:rPr lang="en-US" smtClean="0">
                <a:solidFill>
                  <a:srgbClr val="FFFFFF"/>
                </a:solidFill>
              </a:rPr>
              <a:pPr eaLnBrk="1" hangingPunct="1">
                <a:defRPr/>
              </a:pPr>
              <a:t>173</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174</a:t>
            </a:fld>
            <a:endParaRPr lang="en-US" dirty="0"/>
          </a:p>
        </p:txBody>
      </p:sp>
      <p:pic>
        <p:nvPicPr>
          <p:cNvPr id="181250" name="Picture 2" descr="C:\Users\19097\AppData\Local\Microsoft\Windows\Temporary Internet Files\Content.IE5\NYPS55SL\MP900431776[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52706" y="1600200"/>
            <a:ext cx="7473537"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941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612775" y="152400"/>
            <a:ext cx="8153400" cy="990600"/>
          </a:xfrm>
        </p:spPr>
        <p:txBody>
          <a:bodyPr/>
          <a:lstStyle/>
          <a:p>
            <a:pPr eaLnBrk="1" hangingPunct="1"/>
            <a:r>
              <a:rPr lang="en-US" sz="3600" dirty="0" smtClean="0"/>
              <a:t>Writing Impact Statements and Mitigation Measures</a:t>
            </a:r>
          </a:p>
        </p:txBody>
      </p:sp>
      <p:sp>
        <p:nvSpPr>
          <p:cNvPr id="151555" name="Content Placeholder 2"/>
          <p:cNvSpPr>
            <a:spLocks noGrp="1"/>
          </p:cNvSpPr>
          <p:nvPr>
            <p:ph sz="quarter" idx="1"/>
          </p:nvPr>
        </p:nvSpPr>
        <p:spPr>
          <a:xfrm>
            <a:off x="612775" y="1600200"/>
            <a:ext cx="8153400" cy="4495800"/>
          </a:xfrm>
        </p:spPr>
        <p:txBody>
          <a:bodyPr/>
          <a:lstStyle/>
          <a:p>
            <a:pPr eaLnBrk="1" hangingPunct="1"/>
            <a:r>
              <a:rPr lang="en-US" dirty="0" smtClean="0"/>
              <a:t>Decide how to write and number them </a:t>
            </a:r>
          </a:p>
          <a:p>
            <a:pPr lvl="1" eaLnBrk="1" hangingPunct="1"/>
            <a:r>
              <a:rPr lang="en-US" dirty="0" smtClean="0"/>
              <a:t>It is important to have a solid, consistent approach to your analysis</a:t>
            </a:r>
          </a:p>
          <a:p>
            <a:pPr lvl="1" eaLnBrk="1" hangingPunct="1"/>
            <a:r>
              <a:rPr lang="en-US" dirty="0" smtClean="0"/>
              <a:t>It is time-consuming to straighten the inconsistent text or numbers out at the end</a:t>
            </a:r>
          </a:p>
          <a:p>
            <a:pPr lvl="1" eaLnBrk="1" hangingPunct="1"/>
            <a:r>
              <a:rPr lang="en-US" dirty="0" smtClean="0"/>
              <a:t>Authors will all use a different style unless they are provided consistent language</a:t>
            </a:r>
          </a:p>
          <a:p>
            <a:pPr lvl="1" eaLnBrk="1" hangingPunct="1"/>
            <a:r>
              <a:rPr lang="en-US" dirty="0" smtClean="0"/>
              <a:t>Consistency is important for both legal and readability reasons</a:t>
            </a:r>
          </a:p>
        </p:txBody>
      </p:sp>
      <p:sp>
        <p:nvSpPr>
          <p:cNvPr id="157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C49E866-C54A-4885-82CF-D283FA300241}" type="slidenum">
              <a:rPr lang="en-US" smtClean="0">
                <a:solidFill>
                  <a:srgbClr val="FFFFFF"/>
                </a:solidFill>
              </a:rPr>
              <a:pPr eaLnBrk="1" hangingPunct="1">
                <a:defRPr/>
              </a:pPr>
              <a:t>175</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609600" y="152400"/>
            <a:ext cx="8153400" cy="990600"/>
          </a:xfrm>
        </p:spPr>
        <p:txBody>
          <a:bodyPr/>
          <a:lstStyle/>
          <a:p>
            <a:r>
              <a:rPr lang="en-US" sz="3600" dirty="0" smtClean="0"/>
              <a:t>Writing Impact Statements and Mitigation Measures</a:t>
            </a:r>
          </a:p>
        </p:txBody>
      </p:sp>
      <p:sp>
        <p:nvSpPr>
          <p:cNvPr id="152579" name="Content Placeholder 3"/>
          <p:cNvSpPr>
            <a:spLocks noGrp="1"/>
          </p:cNvSpPr>
          <p:nvPr>
            <p:ph idx="1"/>
          </p:nvPr>
        </p:nvSpPr>
        <p:spPr>
          <a:xfrm>
            <a:off x="612775" y="1600200"/>
            <a:ext cx="8153400" cy="4495800"/>
          </a:xfrm>
        </p:spPr>
        <p:txBody>
          <a:bodyPr/>
          <a:lstStyle/>
          <a:p>
            <a:pPr>
              <a:buFont typeface="Wingdings" pitchFamily="2" charset="2"/>
              <a:buNone/>
            </a:pPr>
            <a:r>
              <a:rPr lang="en-US" sz="3200" dirty="0" smtClean="0"/>
              <a:t>Determining Significance Under NEPA</a:t>
            </a:r>
          </a:p>
          <a:p>
            <a:r>
              <a:rPr lang="en-US" dirty="0" smtClean="0"/>
              <a:t>Whether a proposed action </a:t>
            </a:r>
            <a:r>
              <a:rPr lang="en-US" i="1" u="sng" dirty="0" smtClean="0"/>
              <a:t>significantly</a:t>
            </a:r>
            <a:r>
              <a:rPr lang="en-US" dirty="0" smtClean="0"/>
              <a:t> </a:t>
            </a:r>
            <a:r>
              <a:rPr lang="en-US" i="1" dirty="0" smtClean="0"/>
              <a:t>affects the quality of the human environment </a:t>
            </a:r>
            <a:r>
              <a:rPr lang="en-US" dirty="0" smtClean="0"/>
              <a:t>depends on the dual factors of:</a:t>
            </a:r>
          </a:p>
          <a:p>
            <a:pPr lvl="1"/>
            <a:r>
              <a:rPr lang="en-US" dirty="0" smtClean="0"/>
              <a:t>Context  </a:t>
            </a:r>
          </a:p>
          <a:p>
            <a:pPr lvl="1"/>
            <a:r>
              <a:rPr lang="en-US" dirty="0" smtClean="0"/>
              <a:t>Intensity</a:t>
            </a:r>
          </a:p>
        </p:txBody>
      </p:sp>
      <p:sp>
        <p:nvSpPr>
          <p:cNvPr id="15872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BFAFB5A-FB2A-4C18-A4F9-A04D53FC152A}" type="slidenum">
              <a:rPr lang="en-US" smtClean="0">
                <a:solidFill>
                  <a:srgbClr val="FFFFFF"/>
                </a:solidFill>
              </a:rPr>
              <a:pPr eaLnBrk="1" hangingPunct="1">
                <a:defRPr/>
              </a:pPr>
              <a:t>176</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12775" y="152400"/>
            <a:ext cx="8153400" cy="990600"/>
          </a:xfrm>
        </p:spPr>
        <p:txBody>
          <a:bodyPr/>
          <a:lstStyle/>
          <a:p>
            <a:r>
              <a:rPr lang="en-US" dirty="0" smtClean="0"/>
              <a:t>Writing Impact Statements and Mitigation Measures (cont)</a:t>
            </a:r>
          </a:p>
        </p:txBody>
      </p:sp>
      <p:sp>
        <p:nvSpPr>
          <p:cNvPr id="153603" name="Content Placeholder 5"/>
          <p:cNvSpPr>
            <a:spLocks noGrp="1"/>
          </p:cNvSpPr>
          <p:nvPr>
            <p:ph sz="quarter" idx="1"/>
          </p:nvPr>
        </p:nvSpPr>
        <p:spPr>
          <a:xfrm>
            <a:off x="612775" y="1600200"/>
            <a:ext cx="8153400" cy="4495800"/>
          </a:xfrm>
        </p:spPr>
        <p:txBody>
          <a:bodyPr/>
          <a:lstStyle/>
          <a:p>
            <a:r>
              <a:rPr lang="en-US" dirty="0" smtClean="0"/>
              <a:t>Determining the Context of an Action</a:t>
            </a:r>
          </a:p>
        </p:txBody>
      </p:sp>
      <p:pic>
        <p:nvPicPr>
          <p:cNvPr id="153604" name="Picture 3" descr="G:\Environmental Education\2001\Nepa\Master\gl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2057400"/>
            <a:ext cx="7927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7B0963A-9AE8-4A0D-AE23-9A9750E3B44A}" type="slidenum">
              <a:rPr lang="en-US" smtClean="0">
                <a:solidFill>
                  <a:srgbClr val="FFFFFF"/>
                </a:solidFill>
              </a:rPr>
              <a:pPr eaLnBrk="1" hangingPunct="1">
                <a:defRPr/>
              </a:pPr>
              <a:t>177</a:t>
            </a:fld>
            <a:endParaRPr lang="en-US" dirty="0" smtClean="0">
              <a:solidFill>
                <a:srgbClr val="FFFFFF"/>
              </a:solidFill>
            </a:endParaRP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12775" y="152400"/>
            <a:ext cx="8153400" cy="990600"/>
          </a:xfrm>
        </p:spPr>
        <p:txBody>
          <a:bodyPr/>
          <a:lstStyle/>
          <a:p>
            <a:r>
              <a:rPr lang="en-US" dirty="0" smtClean="0"/>
              <a:t>Writing Impact Statements and Mitigation Measures (cont)</a:t>
            </a:r>
          </a:p>
        </p:txBody>
      </p:sp>
      <p:sp>
        <p:nvSpPr>
          <p:cNvPr id="154627" name="Rectangle 3"/>
          <p:cNvSpPr>
            <a:spLocks noGrp="1" noChangeArrowheads="1"/>
          </p:cNvSpPr>
          <p:nvPr>
            <p:ph type="body" idx="1"/>
          </p:nvPr>
        </p:nvSpPr>
        <p:spPr>
          <a:xfrm>
            <a:off x="612775" y="1600200"/>
            <a:ext cx="8153400" cy="4495800"/>
          </a:xfrm>
        </p:spPr>
        <p:txBody>
          <a:bodyPr/>
          <a:lstStyle/>
          <a:p>
            <a:pPr>
              <a:buFont typeface="Wingdings" pitchFamily="2" charset="2"/>
              <a:buNone/>
            </a:pPr>
            <a:r>
              <a:rPr lang="en-US" sz="3200" dirty="0" smtClean="0"/>
              <a:t>CEQ NEPA Regulations 40 CFR 1508.27</a:t>
            </a:r>
          </a:p>
          <a:p>
            <a:r>
              <a:rPr lang="en-US" dirty="0" smtClean="0"/>
              <a:t>Intensity refers to the severity of the impact. Responsible officials must bear in mind that more than one agency may make decisions about partial aspects of a major action. The following 10 criteria should be considered in evaluating intensity:  </a:t>
            </a:r>
          </a:p>
          <a:p>
            <a:endParaRPr lang="en-US" dirty="0" smtClean="0"/>
          </a:p>
        </p:txBody>
      </p:sp>
      <p:sp>
        <p:nvSpPr>
          <p:cNvPr id="1607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61DEC59-684E-4B8A-B5C4-FEAF8A58650C}" type="slidenum">
              <a:rPr lang="en-US" smtClean="0">
                <a:solidFill>
                  <a:srgbClr val="FFFFFF"/>
                </a:solidFill>
              </a:rPr>
              <a:pPr eaLnBrk="1" hangingPunct="1">
                <a:defRPr/>
              </a:pPr>
              <a:t>178</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09600" y="609600"/>
            <a:ext cx="8153400" cy="533400"/>
          </a:xfrm>
        </p:spPr>
        <p:txBody>
          <a:bodyPr/>
          <a:lstStyle/>
          <a:p>
            <a:r>
              <a:rPr lang="en-US" sz="3200" dirty="0" smtClean="0"/>
              <a:t>Writing Impact Statements and Mitigation Measures (cont)</a:t>
            </a:r>
            <a:r>
              <a:rPr lang="en-US" dirty="0" smtClean="0"/>
              <a:t/>
            </a:r>
            <a:br>
              <a:rPr lang="en-US" dirty="0" smtClean="0"/>
            </a:br>
            <a:endParaRPr lang="en-US" dirty="0" smtClean="0"/>
          </a:p>
        </p:txBody>
      </p:sp>
      <p:sp>
        <p:nvSpPr>
          <p:cNvPr id="155651" name="Rectangle 3"/>
          <p:cNvSpPr>
            <a:spLocks noGrp="1" noChangeArrowheads="1"/>
          </p:cNvSpPr>
          <p:nvPr>
            <p:ph sz="quarter" idx="1"/>
          </p:nvPr>
        </p:nvSpPr>
        <p:spPr>
          <a:xfrm>
            <a:off x="609600" y="1600200"/>
            <a:ext cx="3886200" cy="4560888"/>
          </a:xfrm>
        </p:spPr>
        <p:txBody>
          <a:bodyPr/>
          <a:lstStyle/>
          <a:p>
            <a:pPr>
              <a:buFont typeface="Wingdings" pitchFamily="2" charset="2"/>
              <a:buNone/>
            </a:pPr>
            <a:r>
              <a:rPr lang="en-US" sz="2800" dirty="0" smtClean="0"/>
              <a:t>Determining the Intensity of an Impact</a:t>
            </a:r>
          </a:p>
          <a:p>
            <a:r>
              <a:rPr lang="en-US" dirty="0" smtClean="0"/>
              <a:t>Beneficial actions may have significant effects</a:t>
            </a:r>
          </a:p>
          <a:p>
            <a:r>
              <a:rPr lang="en-US" dirty="0" smtClean="0"/>
              <a:t>Public health effect</a:t>
            </a:r>
          </a:p>
          <a:p>
            <a:r>
              <a:rPr lang="en-US" dirty="0" smtClean="0"/>
              <a:t>Unique characteristics </a:t>
            </a:r>
          </a:p>
          <a:p>
            <a:r>
              <a:rPr lang="en-US" dirty="0" smtClean="0"/>
              <a:t>Degree of controversy</a:t>
            </a:r>
          </a:p>
          <a:p>
            <a:r>
              <a:rPr lang="en-US" dirty="0" smtClean="0"/>
              <a:t>Degree of unique or unknown risk</a:t>
            </a:r>
          </a:p>
        </p:txBody>
      </p:sp>
      <p:sp>
        <p:nvSpPr>
          <p:cNvPr id="155652" name="Rectangle 4"/>
          <p:cNvSpPr>
            <a:spLocks noGrp="1" noChangeArrowheads="1"/>
          </p:cNvSpPr>
          <p:nvPr>
            <p:ph sz="quarter" idx="2"/>
          </p:nvPr>
        </p:nvSpPr>
        <p:spPr>
          <a:xfrm>
            <a:off x="4845050" y="1524000"/>
            <a:ext cx="3886200" cy="5029200"/>
          </a:xfrm>
        </p:spPr>
        <p:txBody>
          <a:bodyPr/>
          <a:lstStyle/>
          <a:p>
            <a:endParaRPr lang="en-US" dirty="0" smtClean="0"/>
          </a:p>
          <a:p>
            <a:endParaRPr lang="en-US" dirty="0" smtClean="0"/>
          </a:p>
          <a:p>
            <a:r>
              <a:rPr lang="en-US" dirty="0" smtClean="0"/>
              <a:t>Cumulative effect</a:t>
            </a:r>
          </a:p>
          <a:p>
            <a:r>
              <a:rPr lang="en-US" dirty="0" smtClean="0"/>
              <a:t>Cultural or historical resources</a:t>
            </a:r>
          </a:p>
          <a:p>
            <a:r>
              <a:rPr lang="en-US" dirty="0" smtClean="0"/>
              <a:t>Special-status species</a:t>
            </a:r>
          </a:p>
          <a:p>
            <a:r>
              <a:rPr lang="en-US" dirty="0" smtClean="0"/>
              <a:t>Violations of federal, state, local environmental law</a:t>
            </a:r>
          </a:p>
        </p:txBody>
      </p:sp>
      <p:sp>
        <p:nvSpPr>
          <p:cNvPr id="161797" name="Slide Number Placeholder 4"/>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6F690F1-2579-444D-9AE5-AAA7CF53E3CC}" type="slidenum">
              <a:rPr lang="en-US" smtClean="0">
                <a:solidFill>
                  <a:srgbClr val="FFFFFF"/>
                </a:solidFill>
              </a:rPr>
              <a:pPr eaLnBrk="1" hangingPunct="1">
                <a:defRPr/>
              </a:pPr>
              <a:t>179</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dirty="0" smtClean="0"/>
              <a:t>Determining Document Needs</a:t>
            </a:r>
          </a:p>
        </p:txBody>
      </p:sp>
      <p:sp>
        <p:nvSpPr>
          <p:cNvPr id="24579" name="Content Placeholder 2"/>
          <p:cNvSpPr>
            <a:spLocks noGrp="1"/>
          </p:cNvSpPr>
          <p:nvPr>
            <p:ph sz="quarter" idx="1"/>
          </p:nvPr>
        </p:nvSpPr>
        <p:spPr>
          <a:xfrm>
            <a:off x="612775" y="1600200"/>
            <a:ext cx="8153400" cy="4495800"/>
          </a:xfrm>
        </p:spPr>
        <p:txBody>
          <a:bodyPr/>
          <a:lstStyle/>
          <a:p>
            <a:r>
              <a:rPr lang="en-US" dirty="0" smtClean="0"/>
              <a:t>What do you need to know about document needs in order to get started? </a:t>
            </a:r>
          </a:p>
          <a:p>
            <a:r>
              <a:rPr lang="en-US" dirty="0" smtClean="0">
                <a:solidFill>
                  <a:prstClr val="black"/>
                </a:solidFill>
              </a:rPr>
              <a:t>What </a:t>
            </a:r>
            <a:r>
              <a:rPr lang="en-US" dirty="0">
                <a:solidFill>
                  <a:prstClr val="black"/>
                </a:solidFill>
              </a:rPr>
              <a:t>level of detail is appropriate? </a:t>
            </a:r>
          </a:p>
          <a:p>
            <a:pPr lvl="0">
              <a:buClr>
                <a:srgbClr val="DD8047"/>
              </a:buClr>
            </a:pPr>
            <a:r>
              <a:rPr lang="en-US" dirty="0">
                <a:solidFill>
                  <a:prstClr val="black"/>
                </a:solidFill>
              </a:rPr>
              <a:t>What are common unknowns</a:t>
            </a:r>
            <a:r>
              <a:rPr lang="en-US" dirty="0" smtClean="0">
                <a:solidFill>
                  <a:prstClr val="black"/>
                </a:solidFill>
              </a:rPr>
              <a:t>?</a:t>
            </a:r>
            <a:endParaRPr lang="en-US" dirty="0" smtClean="0"/>
          </a:p>
          <a:p>
            <a:r>
              <a:rPr lang="en-US" dirty="0" smtClean="0"/>
              <a:t>What is the budget and schedule?</a:t>
            </a:r>
          </a:p>
          <a:p>
            <a:r>
              <a:rPr lang="en-US" dirty="0" smtClean="0"/>
              <a:t>What is the likelihood the project will be subject to litigation? Is it a controversial project?</a:t>
            </a:r>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D85016B3-2AED-4DCE-8F85-ED513C0E85BD}"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612775" y="152400"/>
            <a:ext cx="8153400" cy="990600"/>
          </a:xfrm>
        </p:spPr>
        <p:txBody>
          <a:bodyPr/>
          <a:lstStyle/>
          <a:p>
            <a:r>
              <a:rPr lang="en-US" dirty="0" smtClean="0"/>
              <a:t>Managing the Writing Process</a:t>
            </a:r>
          </a:p>
        </p:txBody>
      </p:sp>
      <p:sp>
        <p:nvSpPr>
          <p:cNvPr id="171011"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Handout 7, Example of BLM Project Initiation</a:t>
            </a:r>
          </a:p>
        </p:txBody>
      </p:sp>
      <p:sp>
        <p:nvSpPr>
          <p:cNvPr id="1771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E06D878-83D3-44D0-B2E0-33CB2C7A7216}" type="slidenum">
              <a:rPr lang="en-US" smtClean="0">
                <a:solidFill>
                  <a:srgbClr val="FFFFFF"/>
                </a:solidFill>
              </a:rPr>
              <a:pPr eaLnBrk="1" hangingPunct="1">
                <a:defRPr/>
              </a:pPr>
              <a:t>180</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181</a:t>
            </a:fld>
            <a:endParaRPr lang="en-US" dirty="0"/>
          </a:p>
        </p:txBody>
      </p:sp>
      <p:pic>
        <p:nvPicPr>
          <p:cNvPr id="5" name="Picture 3" descr="leav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4572000" cy="2751138"/>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4958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612775" y="152400"/>
            <a:ext cx="8153400" cy="990600"/>
          </a:xfrm>
        </p:spPr>
        <p:txBody>
          <a:bodyPr/>
          <a:lstStyle/>
          <a:p>
            <a:r>
              <a:rPr lang="en-US" dirty="0" smtClean="0"/>
              <a:t>Responding to Comments</a:t>
            </a:r>
          </a:p>
        </p:txBody>
      </p:sp>
      <p:sp>
        <p:nvSpPr>
          <p:cNvPr id="172035"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dirty="0" smtClean="0"/>
              <a:t>Requirements for Responses to Comments</a:t>
            </a:r>
          </a:p>
          <a:p>
            <a:r>
              <a:rPr lang="en-US" dirty="0" smtClean="0"/>
              <a:t>Respond by</a:t>
            </a:r>
          </a:p>
          <a:p>
            <a:pPr lvl="1"/>
            <a:r>
              <a:rPr lang="en-US" dirty="0" smtClean="0"/>
              <a:t>Modifying the proposed action</a:t>
            </a:r>
          </a:p>
          <a:p>
            <a:pPr lvl="1"/>
            <a:r>
              <a:rPr lang="en-US" dirty="0" smtClean="0"/>
              <a:t>Developing and evaluating alternatives not previously given serious consideration by the agency</a:t>
            </a:r>
          </a:p>
          <a:p>
            <a:pPr lvl="1"/>
            <a:r>
              <a:rPr lang="en-US" dirty="0" smtClean="0"/>
              <a:t>Supplementing, improving, or modifying analysis</a:t>
            </a:r>
          </a:p>
          <a:p>
            <a:pPr lvl="1"/>
            <a:r>
              <a:rPr lang="en-US" dirty="0" smtClean="0"/>
              <a:t>Making factual corrections</a:t>
            </a:r>
          </a:p>
          <a:p>
            <a:pPr lvl="1"/>
            <a:r>
              <a:rPr lang="en-US" dirty="0" smtClean="0"/>
              <a:t>Explaining why comments do not warrant further agency response</a:t>
            </a:r>
          </a:p>
          <a:p>
            <a:pPr lvl="1" algn="ctr">
              <a:buFont typeface="Wingdings 2" pitchFamily="18" charset="2"/>
              <a:buNone/>
            </a:pPr>
            <a:r>
              <a:rPr lang="nl-NL" sz="1200" b="1" dirty="0" smtClean="0"/>
              <a:t>BLM NEPA Handbook V.B.4.; 40 CFR 1502.19; 1503.3, 4; 1506.6</a:t>
            </a:r>
            <a:endParaRPr lang="en-US" sz="1200" b="1" dirty="0" smtClean="0"/>
          </a:p>
          <a:p>
            <a:pPr lvl="1" algn="ctr">
              <a:buFont typeface="Wingdings 2" pitchFamily="18" charset="2"/>
              <a:buNone/>
            </a:pPr>
            <a:endParaRPr lang="en-US" dirty="0" smtClean="0"/>
          </a:p>
          <a:p>
            <a:pPr>
              <a:buFont typeface="Wingdings" pitchFamily="2" charset="2"/>
              <a:buNone/>
            </a:pPr>
            <a:endParaRPr lang="en-US" dirty="0" smtClean="0"/>
          </a:p>
        </p:txBody>
      </p:sp>
      <p:sp>
        <p:nvSpPr>
          <p:cNvPr id="1781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1B69C87-27B2-48DF-85CD-5CCFEF7B79BC}" type="slidenum">
              <a:rPr lang="en-US" smtClean="0">
                <a:solidFill>
                  <a:srgbClr val="FFFFFF"/>
                </a:solidFill>
              </a:rPr>
              <a:pPr eaLnBrk="1" hangingPunct="1">
                <a:defRPr/>
              </a:pPr>
              <a:t>182</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612775" y="152400"/>
            <a:ext cx="8153400" cy="990600"/>
          </a:xfrm>
        </p:spPr>
        <p:txBody>
          <a:bodyPr/>
          <a:lstStyle/>
          <a:p>
            <a:r>
              <a:rPr lang="en-US" dirty="0" smtClean="0"/>
              <a:t>Responding to Comments</a:t>
            </a:r>
          </a:p>
        </p:txBody>
      </p:sp>
      <p:sp>
        <p:nvSpPr>
          <p:cNvPr id="173059" name="Content Placeholder 2"/>
          <p:cNvSpPr>
            <a:spLocks noGrp="1"/>
          </p:cNvSpPr>
          <p:nvPr>
            <p:ph sz="quarter" idx="1"/>
          </p:nvPr>
        </p:nvSpPr>
        <p:spPr>
          <a:xfrm>
            <a:off x="612775" y="1600200"/>
            <a:ext cx="8153400" cy="4876800"/>
          </a:xfrm>
        </p:spPr>
        <p:txBody>
          <a:bodyPr/>
          <a:lstStyle/>
          <a:p>
            <a:pPr>
              <a:spcBef>
                <a:spcPct val="30000"/>
              </a:spcBef>
              <a:buFont typeface="Wingdings" pitchFamily="2" charset="2"/>
              <a:buChar char="q"/>
            </a:pPr>
            <a:r>
              <a:rPr lang="en-US" sz="2400" dirty="0" smtClean="0"/>
              <a:t>Plan ahead by gathering background information</a:t>
            </a:r>
          </a:p>
          <a:p>
            <a:pPr>
              <a:spcBef>
                <a:spcPct val="30000"/>
              </a:spcBef>
              <a:buFont typeface="Wingdings" pitchFamily="2" charset="2"/>
              <a:buChar char="q"/>
            </a:pPr>
            <a:r>
              <a:rPr lang="en-US" sz="2400" dirty="0" smtClean="0"/>
              <a:t>Tailor comments to achieve your objectives</a:t>
            </a:r>
          </a:p>
          <a:p>
            <a:pPr>
              <a:spcBef>
                <a:spcPct val="30000"/>
              </a:spcBef>
              <a:buFont typeface="Wingdings" pitchFamily="2" charset="2"/>
              <a:buChar char="q"/>
            </a:pPr>
            <a:r>
              <a:rPr lang="en-US" sz="2400" dirty="0" smtClean="0"/>
              <a:t>Coordinate with other commenters</a:t>
            </a:r>
          </a:p>
          <a:p>
            <a:pPr>
              <a:spcBef>
                <a:spcPct val="30000"/>
              </a:spcBef>
              <a:buFont typeface="Wingdings" pitchFamily="2" charset="2"/>
              <a:buChar char="q"/>
            </a:pPr>
            <a:r>
              <a:rPr lang="en-US" sz="2400" dirty="0" smtClean="0"/>
              <a:t>Organize comments consistent with document structure</a:t>
            </a:r>
          </a:p>
          <a:p>
            <a:pPr>
              <a:spcBef>
                <a:spcPct val="30000"/>
              </a:spcBef>
              <a:buFont typeface="Wingdings" pitchFamily="2" charset="2"/>
              <a:buChar char="q"/>
            </a:pPr>
            <a:r>
              <a:rPr lang="en-US" sz="2400" dirty="0" smtClean="0"/>
              <a:t>Emphasize highest priority comments first</a:t>
            </a:r>
          </a:p>
          <a:p>
            <a:pPr>
              <a:spcBef>
                <a:spcPct val="30000"/>
              </a:spcBef>
              <a:buFont typeface="Wingdings" pitchFamily="2" charset="2"/>
              <a:buChar char="q"/>
            </a:pPr>
            <a:r>
              <a:rPr lang="en-US" sz="2400" dirty="0" smtClean="0"/>
              <a:t>Identify page numbers </a:t>
            </a:r>
          </a:p>
          <a:p>
            <a:pPr>
              <a:spcBef>
                <a:spcPct val="30000"/>
              </a:spcBef>
              <a:buFont typeface="Wingdings" pitchFamily="2" charset="2"/>
              <a:buChar char="q"/>
            </a:pPr>
            <a:r>
              <a:rPr lang="en-US" sz="2400" dirty="0" smtClean="0"/>
              <a:t>Refer to laws and facts</a:t>
            </a:r>
          </a:p>
          <a:p>
            <a:pPr>
              <a:spcBef>
                <a:spcPct val="30000"/>
              </a:spcBef>
              <a:buFont typeface="Wingdings" pitchFamily="2" charset="2"/>
              <a:buChar char="q"/>
            </a:pPr>
            <a:r>
              <a:rPr lang="en-US" sz="2400" dirty="0" smtClean="0"/>
              <a:t>Request specific actions and revisions, rather than ask questions</a:t>
            </a:r>
          </a:p>
          <a:p>
            <a:pPr>
              <a:spcBef>
                <a:spcPct val="30000"/>
              </a:spcBef>
              <a:buFont typeface="Wingdings" pitchFamily="2" charset="2"/>
              <a:buChar char="q"/>
            </a:pPr>
            <a:r>
              <a:rPr lang="en-US" sz="2400" dirty="0" smtClean="0"/>
              <a:t>Be objective, not adversarial or emotional</a:t>
            </a:r>
          </a:p>
          <a:p>
            <a:endParaRPr lang="en-US" dirty="0" smtClean="0"/>
          </a:p>
        </p:txBody>
      </p:sp>
      <p:sp>
        <p:nvSpPr>
          <p:cNvPr id="1792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C3A5BD5-90D0-49EB-B2DB-238FA5FD0506}" type="slidenum">
              <a:rPr lang="en-US" smtClean="0">
                <a:solidFill>
                  <a:srgbClr val="FFFFFF"/>
                </a:solidFill>
              </a:rPr>
              <a:pPr eaLnBrk="1" hangingPunct="1">
                <a:defRPr/>
              </a:pPr>
              <a:t>183</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solidFill>
                  <a:schemeClr val="accent1">
                    <a:lumMod val="50000"/>
                  </a:schemeClr>
                </a:solidFill>
              </a:rPr>
              <a:t>TIP</a:t>
            </a:r>
            <a:r>
              <a:rPr lang="en-US" b="1" dirty="0">
                <a:solidFill>
                  <a:schemeClr val="accent1">
                    <a:lumMod val="50000"/>
                  </a:schemeClr>
                </a:solidFill>
              </a:rPr>
              <a:t>: </a:t>
            </a:r>
            <a:r>
              <a:rPr lang="en-US" b="1" dirty="0" smtClean="0">
                <a:solidFill>
                  <a:schemeClr val="accent1">
                    <a:lumMod val="50000"/>
                  </a:schemeClr>
                </a:solidFill>
              </a:rPr>
              <a:t>Word’s Tracked Changes</a:t>
            </a:r>
            <a:endParaRPr lang="en-US" b="1" dirty="0">
              <a:solidFill>
                <a:schemeClr val="accent1">
                  <a:lumMod val="50000"/>
                </a:schemeClr>
              </a:solidFill>
            </a:endParaRPr>
          </a:p>
        </p:txBody>
      </p:sp>
      <p:sp>
        <p:nvSpPr>
          <p:cNvPr id="3" name="Content Placeholder 2"/>
          <p:cNvSpPr>
            <a:spLocks noGrp="1"/>
          </p:cNvSpPr>
          <p:nvPr>
            <p:ph sz="quarter" idx="1"/>
          </p:nvPr>
        </p:nvSpPr>
        <p:spPr>
          <a:noFill/>
        </p:spPr>
        <p:txBody>
          <a:bodyPr/>
          <a:lstStyle/>
          <a:p>
            <a:pPr lvl="0">
              <a:buClr>
                <a:srgbClr val="DD8047"/>
              </a:buClr>
            </a:pPr>
            <a:r>
              <a:rPr lang="en-US" dirty="0" smtClean="0">
                <a:solidFill>
                  <a:prstClr val="black"/>
                </a:solidFill>
              </a:rPr>
              <a:t>Open a Word document and go to the review tab</a:t>
            </a:r>
            <a:endParaRPr lang="en-US" dirty="0">
              <a:solidFill>
                <a:prstClr val="black"/>
              </a:solidFill>
            </a:endParaRPr>
          </a:p>
          <a:p>
            <a:pPr lvl="1">
              <a:buClr>
                <a:srgbClr val="94B6D2"/>
              </a:buClr>
            </a:pPr>
            <a:r>
              <a:rPr lang="en-US" dirty="0">
                <a:solidFill>
                  <a:prstClr val="black"/>
                </a:solidFill>
              </a:rPr>
              <a:t>Easy to hide track changes</a:t>
            </a:r>
          </a:p>
          <a:p>
            <a:pPr lvl="1">
              <a:buClr>
                <a:srgbClr val="94B6D2"/>
              </a:buClr>
            </a:pPr>
            <a:r>
              <a:rPr lang="en-US" dirty="0">
                <a:solidFill>
                  <a:prstClr val="black"/>
                </a:solidFill>
              </a:rPr>
              <a:t>Easy to select whose changes to view</a:t>
            </a:r>
          </a:p>
          <a:p>
            <a:pPr lvl="1">
              <a:buClr>
                <a:srgbClr val="94B6D2"/>
              </a:buClr>
            </a:pPr>
            <a:r>
              <a:rPr lang="en-US" dirty="0">
                <a:solidFill>
                  <a:prstClr val="black"/>
                </a:solidFill>
              </a:rPr>
              <a:t>Insert comment is useful</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184</a:t>
            </a:fld>
            <a:endParaRPr lang="en-US" dirty="0"/>
          </a:p>
        </p:txBody>
      </p:sp>
    </p:spTree>
    <p:extLst>
      <p:ext uri="{BB962C8B-B14F-4D97-AF65-F5344CB8AC3E}">
        <p14:creationId xmlns:p14="http://schemas.microsoft.com/office/powerpoint/2010/main" val="19079712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185</a:t>
            </a:fld>
            <a:endParaRPr lang="en-US" dirty="0"/>
          </a:p>
        </p:txBody>
      </p:sp>
      <p:pic>
        <p:nvPicPr>
          <p:cNvPr id="187394" name="Picture 2" descr="C:\Users\19097\AppData\Local\Microsoft\Windows\Temporary Internet Files\Content.IE5\KARZUXPA\MP900255577[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609599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5787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612775" y="152400"/>
            <a:ext cx="8153400" cy="990600"/>
          </a:xfrm>
        </p:spPr>
        <p:txBody>
          <a:bodyPr/>
          <a:lstStyle/>
          <a:p>
            <a:r>
              <a:rPr lang="en-US" dirty="0" smtClean="0"/>
              <a:t>Tables</a:t>
            </a:r>
          </a:p>
        </p:txBody>
      </p:sp>
      <p:sp>
        <p:nvSpPr>
          <p:cNvPr id="181251"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Using Text in Tables</a:t>
            </a:r>
          </a:p>
          <a:p>
            <a:r>
              <a:rPr lang="en-US" dirty="0" smtClean="0"/>
              <a:t>Make text in tables parallel</a:t>
            </a:r>
          </a:p>
          <a:p>
            <a:r>
              <a:rPr lang="en-US" dirty="0" smtClean="0"/>
              <a:t>Avoid use of articles</a:t>
            </a:r>
          </a:p>
          <a:p>
            <a:r>
              <a:rPr lang="en-US" dirty="0" smtClean="0"/>
              <a:t>Avoid terminal punctuation</a:t>
            </a:r>
          </a:p>
          <a:p>
            <a:r>
              <a:rPr lang="en-US" dirty="0" smtClean="0"/>
              <a:t>Focus information in each column</a:t>
            </a:r>
          </a:p>
          <a:p>
            <a:r>
              <a:rPr lang="en-US" dirty="0" smtClean="0"/>
              <a:t>Add columns or rows if necessary</a:t>
            </a:r>
          </a:p>
          <a:p>
            <a:r>
              <a:rPr lang="en-US" dirty="0" smtClean="0"/>
              <a:t>Use acronyms and define in table notes</a:t>
            </a:r>
          </a:p>
          <a:p>
            <a:r>
              <a:rPr lang="en-US" dirty="0" smtClean="0"/>
              <a:t>Provide source in table notes</a:t>
            </a:r>
          </a:p>
        </p:txBody>
      </p:sp>
      <p:sp>
        <p:nvSpPr>
          <p:cNvPr id="1863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C3C0704-D3C3-4A37-BB0C-FA46AFE9A8DB}" type="slidenum">
              <a:rPr lang="en-US" smtClean="0">
                <a:solidFill>
                  <a:srgbClr val="FFFFFF"/>
                </a:solidFill>
              </a:rPr>
              <a:pPr eaLnBrk="1" hangingPunct="1">
                <a:defRPr/>
              </a:pPr>
              <a:t>186</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612775" y="152400"/>
            <a:ext cx="8153400" cy="990600"/>
          </a:xfrm>
        </p:spPr>
        <p:txBody>
          <a:bodyPr/>
          <a:lstStyle/>
          <a:p>
            <a:r>
              <a:rPr lang="en-US" dirty="0" smtClean="0"/>
              <a:t>Tables</a:t>
            </a:r>
          </a:p>
        </p:txBody>
      </p:sp>
      <p:sp>
        <p:nvSpPr>
          <p:cNvPr id="179203" name="Content Placeholder 7"/>
          <p:cNvSpPr>
            <a:spLocks noGrp="1"/>
          </p:cNvSpPr>
          <p:nvPr>
            <p:ph sz="quarter" idx="1"/>
          </p:nvPr>
        </p:nvSpPr>
        <p:spPr>
          <a:xfrm>
            <a:off x="612775" y="1600200"/>
            <a:ext cx="8153400" cy="2971800"/>
          </a:xfrm>
        </p:spPr>
        <p:txBody>
          <a:bodyPr/>
          <a:lstStyle/>
          <a:p>
            <a:pPr>
              <a:spcBef>
                <a:spcPct val="0"/>
              </a:spcBef>
              <a:buFont typeface="Wingdings" pitchFamily="2" charset="2"/>
              <a:buNone/>
            </a:pPr>
            <a:r>
              <a:rPr lang="en-US" sz="3200" dirty="0" smtClean="0"/>
              <a:t>Parts of a Table</a:t>
            </a:r>
          </a:p>
          <a:p>
            <a:pPr lvl="1">
              <a:spcBef>
                <a:spcPct val="0"/>
              </a:spcBef>
            </a:pPr>
            <a:r>
              <a:rPr lang="en-US" dirty="0" smtClean="0"/>
              <a:t>Column heads </a:t>
            </a:r>
          </a:p>
          <a:p>
            <a:pPr lvl="1">
              <a:spcBef>
                <a:spcPct val="0"/>
              </a:spcBef>
            </a:pPr>
            <a:r>
              <a:rPr lang="en-US" dirty="0" smtClean="0"/>
              <a:t>Spanner heads </a:t>
            </a:r>
          </a:p>
          <a:p>
            <a:pPr lvl="1">
              <a:spcBef>
                <a:spcPct val="0"/>
              </a:spcBef>
            </a:pPr>
            <a:r>
              <a:rPr lang="en-US" dirty="0" smtClean="0"/>
              <a:t>Stub heads </a:t>
            </a:r>
          </a:p>
          <a:p>
            <a:pPr lvl="1">
              <a:spcBef>
                <a:spcPct val="0"/>
              </a:spcBef>
            </a:pPr>
            <a:r>
              <a:rPr lang="en-US" dirty="0" smtClean="0"/>
              <a:t>Row titles </a:t>
            </a:r>
          </a:p>
          <a:p>
            <a:pPr lvl="1">
              <a:spcBef>
                <a:spcPct val="0"/>
              </a:spcBef>
            </a:pPr>
            <a:r>
              <a:rPr lang="en-US" dirty="0" smtClean="0"/>
              <a:t>Cells </a:t>
            </a:r>
          </a:p>
          <a:p>
            <a:pPr lvl="1">
              <a:spcBef>
                <a:spcPct val="0"/>
              </a:spcBef>
            </a:pPr>
            <a:r>
              <a:rPr lang="en-US" dirty="0" smtClean="0"/>
              <a:t>Footnotes </a:t>
            </a:r>
          </a:p>
          <a:p>
            <a:endParaRPr lang="en-US" dirty="0" smtClean="0"/>
          </a:p>
        </p:txBody>
      </p:sp>
      <p:graphicFrame>
        <p:nvGraphicFramePr>
          <p:cNvPr id="9" name="Content Placeholder 4"/>
          <p:cNvGraphicFramePr>
            <a:graphicFrameLocks/>
          </p:cNvGraphicFramePr>
          <p:nvPr>
            <p:extLst>
              <p:ext uri="{D42A27DB-BD31-4B8C-83A1-F6EECF244321}">
                <p14:modId xmlns:p14="http://schemas.microsoft.com/office/powerpoint/2010/main" val="1267951264"/>
              </p:ext>
            </p:extLst>
          </p:nvPr>
        </p:nvGraphicFramePr>
        <p:xfrm>
          <a:off x="609600" y="4800600"/>
          <a:ext cx="8153400" cy="1311276"/>
        </p:xfrm>
        <a:graphic>
          <a:graphicData uri="http://schemas.openxmlformats.org/drawingml/2006/table">
            <a:tbl>
              <a:tblPr/>
              <a:tblGrid>
                <a:gridCol w="1849984"/>
                <a:gridCol w="1399988"/>
                <a:gridCol w="1399988"/>
                <a:gridCol w="336802"/>
                <a:gridCol w="1666652"/>
                <a:gridCol w="1499986"/>
              </a:tblGrid>
              <a:tr h="152474">
                <a:tc rowSpan="2">
                  <a:txBody>
                    <a:bodyPr/>
                    <a:lstStyle/>
                    <a:p>
                      <a:pPr marL="0" marR="0">
                        <a:spcBef>
                          <a:spcPts val="200"/>
                        </a:spcBef>
                        <a:spcAft>
                          <a:spcPts val="200"/>
                        </a:spcAft>
                      </a:pPr>
                      <a:r>
                        <a:rPr lang="en-US" sz="1000" dirty="0">
                          <a:latin typeface="Times New Roman"/>
                          <a:ea typeface="Times New Roman"/>
                          <a:cs typeface="Times New Roman"/>
                        </a:rPr>
                        <a:t>Stub</a:t>
                      </a:r>
                      <a:br>
                        <a:rPr lang="en-US" sz="1000" dirty="0">
                          <a:latin typeface="Times New Roman"/>
                          <a:ea typeface="Times New Roman"/>
                          <a:cs typeface="Times New Roman"/>
                        </a:rPr>
                      </a:br>
                      <a:r>
                        <a:rPr lang="en-US" sz="1000" dirty="0">
                          <a:latin typeface="Times New Roman"/>
                          <a:ea typeface="Times New Roman"/>
                          <a:cs typeface="Times New Roman"/>
                        </a:rPr>
                        <a:t>Column 1</a:t>
                      </a:r>
                    </a:p>
                  </a:txBody>
                  <a:tcPr marL="75000" marR="75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200"/>
                        </a:spcBef>
                        <a:spcAft>
                          <a:spcPts val="200"/>
                        </a:spcAft>
                      </a:pPr>
                      <a:r>
                        <a:rPr lang="en-US" sz="1000" dirty="0" smtClean="0">
                          <a:latin typeface="Times New Roman"/>
                          <a:ea typeface="Times New Roman"/>
                          <a:cs typeface="Times New Roman"/>
                        </a:rPr>
                        <a:t>Spanner Heading 1</a:t>
                      </a:r>
                      <a:endParaRPr lang="en-US" sz="1000" dirty="0">
                        <a:latin typeface="Times New Roman"/>
                        <a:ea typeface="Times New Roman"/>
                        <a:cs typeface="Times New Roman"/>
                      </a:endParaRPr>
                    </a:p>
                  </a:txBody>
                  <a:tcPr marL="75000" marR="75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200"/>
                        </a:spcBef>
                        <a:spcAft>
                          <a:spcPts val="200"/>
                        </a:spcAft>
                      </a:pPr>
                      <a:endParaRPr lang="en-US" sz="1000" dirty="0">
                        <a:latin typeface="Times New Roman"/>
                        <a:ea typeface="Times New Roman"/>
                        <a:cs typeface="Times New Roman"/>
                      </a:endParaRPr>
                    </a:p>
                  </a:txBody>
                  <a:tcPr marL="75000" marR="7500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200"/>
                        </a:spcBef>
                        <a:spcAft>
                          <a:spcPts val="200"/>
                        </a:spcAft>
                      </a:pPr>
                      <a:r>
                        <a:rPr lang="en-US" sz="1000" dirty="0">
                          <a:latin typeface="Times New Roman"/>
                          <a:ea typeface="Times New Roman"/>
                          <a:cs typeface="Times New Roman"/>
                        </a:rPr>
                        <a:t>Spanner Heading 2</a:t>
                      </a:r>
                    </a:p>
                  </a:txBody>
                  <a:tcPr marL="75000" marR="75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2474">
                <a:tc vMerge="1">
                  <a:txBody>
                    <a:bodyPr/>
                    <a:lstStyle/>
                    <a:p>
                      <a:endParaRPr lang="en-US"/>
                    </a:p>
                  </a:txBody>
                  <a:tcPr/>
                </a:tc>
                <a:tc>
                  <a:txBody>
                    <a:bodyPr/>
                    <a:lstStyle/>
                    <a:p>
                      <a:pPr marL="0" marR="0">
                        <a:spcBef>
                          <a:spcPts val="200"/>
                        </a:spcBef>
                        <a:spcAft>
                          <a:spcPts val="200"/>
                        </a:spcAft>
                      </a:pPr>
                      <a:r>
                        <a:rPr lang="en-US" sz="1000" dirty="0">
                          <a:latin typeface="Times New Roman"/>
                          <a:ea typeface="Times New Roman"/>
                          <a:cs typeface="Times New Roman"/>
                        </a:rPr>
                        <a:t>Column 2 (subhead)</a:t>
                      </a:r>
                    </a:p>
                  </a:txBody>
                  <a:tcPr marL="75000" marR="75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dirty="0">
                          <a:latin typeface="Times New Roman"/>
                          <a:ea typeface="Times New Roman"/>
                          <a:cs typeface="Times New Roman"/>
                        </a:rPr>
                        <a:t>Column 3 (subhead)</a:t>
                      </a:r>
                    </a:p>
                  </a:txBody>
                  <a:tcPr marL="75000" marR="75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dirty="0">
                          <a:latin typeface="Times New Roman"/>
                          <a:ea typeface="Times New Roman"/>
                          <a:cs typeface="Times New Roman"/>
                        </a:rPr>
                        <a:t>Column 5 (subhead)</a:t>
                      </a:r>
                    </a:p>
                  </a:txBody>
                  <a:tcPr marL="75000" marR="75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000" dirty="0">
                          <a:latin typeface="Times New Roman"/>
                          <a:ea typeface="Times New Roman"/>
                          <a:cs typeface="Times New Roman"/>
                        </a:rPr>
                        <a:t>Column 6 (subhead)</a:t>
                      </a:r>
                    </a:p>
                  </a:txBody>
                  <a:tcPr marL="75000" marR="75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453">
                <a:tc>
                  <a:txBody>
                    <a:bodyPr/>
                    <a:lstStyle/>
                    <a:p>
                      <a:pPr marL="0" marR="0">
                        <a:spcBef>
                          <a:spcPts val="200"/>
                        </a:spcBef>
                        <a:spcAft>
                          <a:spcPts val="200"/>
                        </a:spcAft>
                      </a:pPr>
                      <a:r>
                        <a:rPr lang="en-US" sz="1000" b="1" dirty="0">
                          <a:latin typeface="Times New Roman"/>
                          <a:ea typeface="Times New Roman"/>
                          <a:cs typeface="Times New Roman"/>
                        </a:rPr>
                        <a:t>Cut-in heading</a:t>
                      </a:r>
                      <a:endParaRPr lang="en-US" sz="1000" dirty="0">
                        <a:latin typeface="Times New Roman"/>
                        <a:ea typeface="Times New Roman"/>
                        <a:cs typeface="Times New Roman"/>
                      </a:endParaRPr>
                    </a:p>
                  </a:txBody>
                  <a:tcPr marL="75000" marR="750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800" dirty="0"/>
                    </a:p>
                  </a:txBody>
                  <a:tcPr marL="75000" marR="750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w="12700" cap="flat" cmpd="sng" algn="ctr">
                      <a:solidFill>
                        <a:srgbClr val="000000"/>
                      </a:solidFill>
                      <a:prstDash val="solid"/>
                      <a:round/>
                      <a:headEnd type="none" w="med" len="med"/>
                      <a:tailEnd type="none" w="med" len="med"/>
                    </a:lnT>
                    <a:lnB>
                      <a:noFill/>
                    </a:lnB>
                  </a:tcPr>
                </a:tc>
              </a:tr>
              <a:tr h="152474">
                <a:tc>
                  <a:txBody>
                    <a:bodyPr/>
                    <a:lstStyle/>
                    <a:p>
                      <a:pPr marL="0" marR="0">
                        <a:spcBef>
                          <a:spcPts val="200"/>
                        </a:spcBef>
                        <a:spcAft>
                          <a:spcPts val="200"/>
                        </a:spcAft>
                      </a:pPr>
                      <a:r>
                        <a:rPr lang="en-US" sz="1000" dirty="0">
                          <a:latin typeface="Times New Roman"/>
                          <a:ea typeface="Times New Roman"/>
                          <a:cs typeface="Times New Roman"/>
                        </a:rPr>
                        <a:t>Sub item</a:t>
                      </a:r>
                    </a:p>
                  </a:txBody>
                  <a:tcPr marL="75000" marR="75000" marT="0" marB="0">
                    <a:lnL>
                      <a:noFill/>
                    </a:lnL>
                    <a:lnR>
                      <a:noFill/>
                    </a:lnR>
                    <a:lnT>
                      <a:noFill/>
                    </a:lnT>
                    <a:lnB>
                      <a:noFill/>
                    </a:lnB>
                  </a:tcPr>
                </a:tc>
                <a:tc>
                  <a:txBody>
                    <a:bodyPr/>
                    <a:lstStyle/>
                    <a:p>
                      <a:pPr marL="0" marR="0">
                        <a:spcBef>
                          <a:spcPts val="200"/>
                        </a:spcBef>
                        <a:spcAft>
                          <a:spcPts val="200"/>
                        </a:spcAft>
                        <a:tabLst>
                          <a:tab pos="537210" algn="dec"/>
                        </a:tabLst>
                      </a:pPr>
                      <a:r>
                        <a:rPr lang="en-US" sz="1000" dirty="0" smtClean="0">
                          <a:latin typeface="Times New Roman"/>
                          <a:ea typeface="Times New Roman"/>
                          <a:cs typeface="Times New Roman"/>
                        </a:rPr>
                        <a:t> $</a:t>
                      </a:r>
                      <a:r>
                        <a:rPr lang="en-US" sz="1000" dirty="0">
                          <a:latin typeface="Times New Roman"/>
                          <a:ea typeface="Times New Roman"/>
                          <a:cs typeface="Times New Roman"/>
                        </a:rPr>
                        <a:t>100,000</a:t>
                      </a:r>
                    </a:p>
                  </a:txBody>
                  <a:tcPr marL="75000" marR="75000" marT="0" marB="0">
                    <a:lnL>
                      <a:noFill/>
                    </a:lnL>
                    <a:lnR>
                      <a:noFill/>
                    </a:lnR>
                    <a:lnT>
                      <a:noFill/>
                    </a:lnT>
                    <a:lnB>
                      <a:noFill/>
                    </a:lnB>
                  </a:tcPr>
                </a:tc>
                <a:tc>
                  <a:txBody>
                    <a:bodyPr/>
                    <a:lstStyle/>
                    <a:p>
                      <a:pPr marL="0" marR="0">
                        <a:spcBef>
                          <a:spcPts val="200"/>
                        </a:spcBef>
                        <a:spcAft>
                          <a:spcPts val="200"/>
                        </a:spcAft>
                      </a:pPr>
                      <a:r>
                        <a:rPr lang="en-US" sz="1000" dirty="0">
                          <a:latin typeface="Times New Roman"/>
                          <a:ea typeface="Times New Roman"/>
                          <a:cs typeface="Times New Roman"/>
                        </a:rPr>
                        <a:t>NA</a:t>
                      </a:r>
                    </a:p>
                  </a:txBody>
                  <a:tcPr marL="75000" marR="75000" marT="0" marB="0">
                    <a:lnL>
                      <a:noFill/>
                    </a:lnL>
                    <a:lnR>
                      <a:noFill/>
                    </a:lnR>
                    <a:lnT>
                      <a:noFill/>
                    </a:lnT>
                    <a:lnB>
                      <a:noFill/>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a:noFill/>
                    </a:lnT>
                    <a:lnB>
                      <a:noFill/>
                    </a:lnB>
                  </a:tcPr>
                </a:tc>
                <a:tc>
                  <a:txBody>
                    <a:bodyPr/>
                    <a:lstStyle/>
                    <a:p>
                      <a:pPr marL="0" marR="0">
                        <a:spcBef>
                          <a:spcPts val="200"/>
                        </a:spcBef>
                        <a:spcAft>
                          <a:spcPts val="200"/>
                        </a:spcAft>
                      </a:pPr>
                      <a:r>
                        <a:rPr lang="en-US" sz="1000" dirty="0">
                          <a:latin typeface="Times New Roman"/>
                          <a:ea typeface="Times New Roman"/>
                          <a:cs typeface="Times New Roman"/>
                        </a:rPr>
                        <a:t>– (en dash)</a:t>
                      </a:r>
                    </a:p>
                  </a:txBody>
                  <a:tcPr marL="75000" marR="75000" marT="0" marB="0">
                    <a:lnL>
                      <a:noFill/>
                    </a:lnL>
                    <a:lnR>
                      <a:noFill/>
                    </a:lnR>
                    <a:lnT>
                      <a:noFill/>
                    </a:lnT>
                    <a:lnB>
                      <a:noFill/>
                    </a:lnB>
                  </a:tcPr>
                </a:tc>
                <a:tc>
                  <a:txBody>
                    <a:bodyPr/>
                    <a:lstStyle/>
                    <a:p>
                      <a:pPr marL="0" marR="0">
                        <a:spcBef>
                          <a:spcPts val="200"/>
                        </a:spcBef>
                        <a:spcAft>
                          <a:spcPts val="200"/>
                        </a:spcAft>
                      </a:pPr>
                      <a:r>
                        <a:rPr lang="en-US" sz="1000" dirty="0">
                          <a:latin typeface="Times New Roman"/>
                          <a:ea typeface="Times New Roman"/>
                          <a:cs typeface="Times New Roman"/>
                        </a:rPr>
                        <a:t>Table text</a:t>
                      </a:r>
                    </a:p>
                  </a:txBody>
                  <a:tcPr marL="75000" marR="75000" marT="0" marB="0">
                    <a:lnL>
                      <a:noFill/>
                    </a:lnL>
                    <a:lnR>
                      <a:noFill/>
                    </a:lnR>
                    <a:lnT>
                      <a:noFill/>
                    </a:lnT>
                    <a:lnB>
                      <a:noFill/>
                    </a:lnB>
                  </a:tcPr>
                </a:tc>
              </a:tr>
              <a:tr h="152474">
                <a:tc>
                  <a:txBody>
                    <a:bodyPr/>
                    <a:lstStyle/>
                    <a:p>
                      <a:pPr marL="0" marR="0">
                        <a:spcBef>
                          <a:spcPts val="200"/>
                        </a:spcBef>
                        <a:spcAft>
                          <a:spcPts val="200"/>
                        </a:spcAft>
                      </a:pPr>
                      <a:r>
                        <a:rPr lang="en-US" sz="1000" dirty="0">
                          <a:latin typeface="Times New Roman"/>
                          <a:ea typeface="Times New Roman"/>
                          <a:cs typeface="Times New Roman"/>
                        </a:rPr>
                        <a:t>Sub item</a:t>
                      </a:r>
                    </a:p>
                  </a:txBody>
                  <a:tcPr marL="75000" marR="75000" marT="0" marB="0">
                    <a:lnL>
                      <a:noFill/>
                    </a:lnL>
                    <a:lnR>
                      <a:noFill/>
                    </a:lnR>
                    <a:lnT>
                      <a:noFill/>
                    </a:lnT>
                    <a:lnB>
                      <a:noFill/>
                    </a:lnB>
                  </a:tcPr>
                </a:tc>
                <a:tc>
                  <a:txBody>
                    <a:bodyPr/>
                    <a:lstStyle/>
                    <a:p>
                      <a:pPr marL="0" marR="0">
                        <a:spcBef>
                          <a:spcPts val="200"/>
                        </a:spcBef>
                        <a:spcAft>
                          <a:spcPts val="200"/>
                        </a:spcAft>
                        <a:tabLst>
                          <a:tab pos="537210" algn="dec"/>
                        </a:tabLst>
                      </a:pPr>
                      <a:endParaRPr lang="en-US" sz="1000" dirty="0">
                        <a:latin typeface="Times New Roman"/>
                        <a:ea typeface="Times New Roman"/>
                        <a:cs typeface="Times New Roman"/>
                      </a:endParaRPr>
                    </a:p>
                  </a:txBody>
                  <a:tcPr marL="75000" marR="75000" marT="0" marB="0">
                    <a:lnL>
                      <a:noFill/>
                    </a:lnL>
                    <a:lnR>
                      <a:noFill/>
                    </a:lnR>
                    <a:lnT>
                      <a:noFill/>
                    </a:lnT>
                    <a:lnB>
                      <a:noFill/>
                    </a:lnB>
                  </a:tcPr>
                </a:tc>
                <a:tc gridSpan="3">
                  <a:txBody>
                    <a:bodyPr/>
                    <a:lstStyle/>
                    <a:p>
                      <a:pPr marL="0" marR="0" algn="ctr">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a:noFill/>
                    </a:lnT>
                    <a:lnB>
                      <a:noFill/>
                    </a:lnB>
                  </a:tcPr>
                </a:tc>
              </a:tr>
              <a:tr h="152474">
                <a:tc>
                  <a:txBody>
                    <a:bodyPr/>
                    <a:lstStyle/>
                    <a:p>
                      <a:pPr marL="0" marR="0" indent="0">
                        <a:spcBef>
                          <a:spcPts val="200"/>
                        </a:spcBef>
                        <a:spcAft>
                          <a:spcPts val="200"/>
                        </a:spcAft>
                      </a:pPr>
                      <a:r>
                        <a:rPr lang="en-US" sz="1000" dirty="0">
                          <a:latin typeface="Times New Roman"/>
                          <a:ea typeface="Times New Roman"/>
                          <a:cs typeface="Times New Roman"/>
                        </a:rPr>
                        <a:t>Sub item</a:t>
                      </a:r>
                    </a:p>
                  </a:txBody>
                  <a:tcPr marL="75000" marR="75000" marT="0" marB="0">
                    <a:lnL>
                      <a:noFill/>
                    </a:lnL>
                    <a:lnR>
                      <a:noFill/>
                    </a:lnR>
                    <a:lnT>
                      <a:noFill/>
                    </a:lnT>
                    <a:lnB>
                      <a:noFill/>
                    </a:lnB>
                  </a:tcPr>
                </a:tc>
                <a:tc>
                  <a:txBody>
                    <a:bodyPr/>
                    <a:lstStyle/>
                    <a:p>
                      <a:pPr marL="0" marR="0">
                        <a:spcBef>
                          <a:spcPts val="200"/>
                        </a:spcBef>
                        <a:spcAft>
                          <a:spcPts val="200"/>
                        </a:spcAft>
                        <a:tabLst>
                          <a:tab pos="537210" algn="dec"/>
                        </a:tabLst>
                      </a:pPr>
                      <a:r>
                        <a:rPr lang="en-US" sz="1000" dirty="0" smtClean="0">
                          <a:latin typeface="Times New Roman"/>
                          <a:ea typeface="Times New Roman"/>
                          <a:cs typeface="Times New Roman"/>
                        </a:rPr>
                        <a:t>    10,000</a:t>
                      </a:r>
                      <a:endParaRPr lang="en-US" sz="1000" dirty="0">
                        <a:latin typeface="Times New Roman"/>
                        <a:ea typeface="Times New Roman"/>
                        <a:cs typeface="Times New Roman"/>
                      </a:endParaRPr>
                    </a:p>
                  </a:txBody>
                  <a:tcPr marL="75000" marR="75000" marT="0" marB="0">
                    <a:lnL>
                      <a:noFill/>
                    </a:lnL>
                    <a:lnR>
                      <a:noFill/>
                    </a:lnR>
                    <a:lnT>
                      <a:noFill/>
                    </a:lnT>
                    <a:lnB>
                      <a:noFill/>
                    </a:lnB>
                  </a:tcPr>
                </a:tc>
                <a:tc>
                  <a:txBody>
                    <a:bodyPr/>
                    <a:lstStyle/>
                    <a:p>
                      <a:pPr marL="0" marR="0">
                        <a:spcBef>
                          <a:spcPts val="200"/>
                        </a:spcBef>
                        <a:spcAft>
                          <a:spcPts val="200"/>
                        </a:spcAft>
                      </a:pPr>
                      <a:r>
                        <a:rPr lang="en-US" sz="1000" dirty="0">
                          <a:latin typeface="Times New Roman"/>
                          <a:ea typeface="Times New Roman"/>
                          <a:cs typeface="Times New Roman"/>
                        </a:rPr>
                        <a:t>NA</a:t>
                      </a:r>
                    </a:p>
                  </a:txBody>
                  <a:tcPr marL="75000" marR="75000" marT="0" marB="0">
                    <a:lnL>
                      <a:noFill/>
                    </a:lnL>
                    <a:lnR>
                      <a:noFill/>
                    </a:lnR>
                    <a:lnT>
                      <a:noFill/>
                    </a:lnT>
                    <a:lnB>
                      <a:noFill/>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a:noFill/>
                    </a:lnT>
                    <a:lnB>
                      <a:noFill/>
                    </a:lnB>
                  </a:tcPr>
                </a:tc>
                <a:tc>
                  <a:txBody>
                    <a:bodyPr/>
                    <a:lstStyle/>
                    <a:p>
                      <a:pPr marL="0" marR="0">
                        <a:spcBef>
                          <a:spcPts val="200"/>
                        </a:spcBef>
                        <a:spcAft>
                          <a:spcPts val="200"/>
                        </a:spcAft>
                      </a:pPr>
                      <a:r>
                        <a:rPr lang="en-US" sz="1000" dirty="0">
                          <a:latin typeface="Times New Roman"/>
                          <a:ea typeface="Times New Roman"/>
                          <a:cs typeface="Times New Roman"/>
                        </a:rPr>
                        <a:t>–</a:t>
                      </a:r>
                    </a:p>
                  </a:txBody>
                  <a:tcPr marL="75000" marR="75000" marT="0" marB="0">
                    <a:lnL>
                      <a:noFill/>
                    </a:lnL>
                    <a:lnR>
                      <a:noFill/>
                    </a:lnR>
                    <a:lnT>
                      <a:noFill/>
                    </a:lnT>
                    <a:lnB>
                      <a:noFill/>
                    </a:lnB>
                  </a:tcPr>
                </a:tc>
                <a:tc>
                  <a:txBody>
                    <a:bodyPr/>
                    <a:lstStyle/>
                    <a:p>
                      <a:pPr marL="0" marR="0">
                        <a:spcBef>
                          <a:spcPts val="200"/>
                        </a:spcBef>
                        <a:spcAft>
                          <a:spcPts val="200"/>
                        </a:spcAft>
                      </a:pPr>
                      <a:r>
                        <a:rPr lang="en-US" sz="1000" dirty="0">
                          <a:latin typeface="Times New Roman"/>
                          <a:ea typeface="Times New Roman"/>
                          <a:cs typeface="Times New Roman"/>
                        </a:rPr>
                        <a:t>Table text</a:t>
                      </a:r>
                    </a:p>
                  </a:txBody>
                  <a:tcPr marL="75000" marR="75000" marT="0" marB="0">
                    <a:lnL>
                      <a:noFill/>
                    </a:lnL>
                    <a:lnR>
                      <a:noFill/>
                    </a:lnR>
                    <a:lnT>
                      <a:noFill/>
                    </a:lnT>
                    <a:lnB>
                      <a:noFill/>
                    </a:lnB>
                  </a:tcPr>
                </a:tc>
              </a:tr>
              <a:tr h="274453">
                <a:tc>
                  <a:txBody>
                    <a:bodyPr/>
                    <a:lstStyle/>
                    <a:p>
                      <a:pPr marL="0" marR="0">
                        <a:spcBef>
                          <a:spcPts val="200"/>
                        </a:spcBef>
                        <a:spcAft>
                          <a:spcPts val="200"/>
                        </a:spcAft>
                      </a:pPr>
                      <a:r>
                        <a:rPr lang="en-US" sz="1000" b="1" dirty="0">
                          <a:latin typeface="Times New Roman"/>
                          <a:ea typeface="Times New Roman"/>
                          <a:cs typeface="Times New Roman"/>
                        </a:rPr>
                        <a:t>Total</a:t>
                      </a:r>
                      <a:endParaRPr lang="en-US" sz="1000" dirty="0">
                        <a:latin typeface="Times New Roman"/>
                        <a:ea typeface="Times New Roman"/>
                        <a:cs typeface="Times New Roman"/>
                      </a:endParaRPr>
                    </a:p>
                  </a:txBody>
                  <a:tcPr marL="75000" marR="750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537210" algn="dec"/>
                        </a:tabLst>
                      </a:pPr>
                      <a:r>
                        <a:rPr lang="en-US" sz="1000" b="1" dirty="0">
                          <a:latin typeface="Times New Roman"/>
                          <a:ea typeface="Times New Roman"/>
                          <a:cs typeface="Times New Roman"/>
                        </a:rPr>
                        <a:t>$110,000</a:t>
                      </a:r>
                      <a:endParaRPr lang="en-US" sz="1000" dirty="0">
                        <a:latin typeface="Times New Roman"/>
                        <a:ea typeface="Times New Roman"/>
                        <a:cs typeface="Times New Roman"/>
                      </a:endParaRPr>
                    </a:p>
                  </a:txBody>
                  <a:tcPr marL="75000" marR="750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800" dirty="0"/>
                    </a:p>
                  </a:txBody>
                  <a:tcPr marL="75000" marR="750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endParaRPr lang="en-US" sz="1000" dirty="0">
                        <a:latin typeface="Times New Roman"/>
                        <a:ea typeface="Times New Roman"/>
                        <a:cs typeface="Times New Roman"/>
                      </a:endParaRPr>
                    </a:p>
                  </a:txBody>
                  <a:tcPr marL="75000" marR="7500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8539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F6EC3A7-BCDD-4199-80ED-D38909E07094}" type="slidenum">
              <a:rPr lang="en-US" smtClean="0">
                <a:solidFill>
                  <a:srgbClr val="FFFFFF"/>
                </a:solidFill>
              </a:rPr>
              <a:pPr eaLnBrk="1" hangingPunct="1">
                <a:defRPr/>
              </a:pPr>
              <a:t>187</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612775" y="152400"/>
            <a:ext cx="8153400" cy="990600"/>
          </a:xfrm>
        </p:spPr>
        <p:txBody>
          <a:bodyPr/>
          <a:lstStyle/>
          <a:p>
            <a:r>
              <a:rPr lang="en-US" dirty="0" smtClean="0"/>
              <a:t>Tables </a:t>
            </a:r>
          </a:p>
        </p:txBody>
      </p:sp>
      <p:sp>
        <p:nvSpPr>
          <p:cNvPr id="180227" name="Content Placeholder 2"/>
          <p:cNvSpPr>
            <a:spLocks noGrp="1"/>
          </p:cNvSpPr>
          <p:nvPr>
            <p:ph sz="quarter" idx="1"/>
          </p:nvPr>
        </p:nvSpPr>
        <p:spPr>
          <a:xfrm>
            <a:off x="609600" y="1600200"/>
            <a:ext cx="8153400" cy="4495800"/>
          </a:xfrm>
        </p:spPr>
        <p:txBody>
          <a:bodyPr/>
          <a:lstStyle/>
          <a:p>
            <a:pPr>
              <a:buFont typeface="Wingdings" pitchFamily="2" charset="2"/>
              <a:buNone/>
            </a:pPr>
            <a:r>
              <a:rPr lang="en-US" sz="2800" dirty="0" smtClean="0"/>
              <a:t>Formatting Cell Structure</a:t>
            </a:r>
          </a:p>
          <a:p>
            <a:r>
              <a:rPr lang="en-US" sz="2400" dirty="0"/>
              <a:t>Before</a:t>
            </a:r>
          </a:p>
          <a:p>
            <a:endParaRPr lang="en-US" dirty="0" smtClean="0"/>
          </a:p>
          <a:p>
            <a:endParaRPr lang="en-US" dirty="0" smtClean="0"/>
          </a:p>
          <a:p>
            <a:endParaRPr lang="en-US" dirty="0" smtClean="0"/>
          </a:p>
          <a:p>
            <a:r>
              <a:rPr lang="en-US" sz="2400" dirty="0"/>
              <a:t>Aft</a:t>
            </a:r>
            <a:r>
              <a:rPr lang="en-US" sz="2400" dirty="0" smtClean="0"/>
              <a:t>er</a:t>
            </a:r>
          </a:p>
          <a:p>
            <a:endParaRPr lang="en-US" dirty="0" smtClean="0"/>
          </a:p>
        </p:txBody>
      </p:sp>
      <p:graphicFrame>
        <p:nvGraphicFramePr>
          <p:cNvPr id="180228" name="Object 3"/>
          <p:cNvGraphicFramePr>
            <a:graphicFrameLocks noChangeAspect="1"/>
          </p:cNvGraphicFramePr>
          <p:nvPr/>
        </p:nvGraphicFramePr>
        <p:xfrm>
          <a:off x="1295400" y="2590800"/>
          <a:ext cx="6502400" cy="1371600"/>
        </p:xfrm>
        <a:graphic>
          <a:graphicData uri="http://schemas.openxmlformats.org/presentationml/2006/ole">
            <mc:AlternateContent xmlns:mc="http://schemas.openxmlformats.org/markup-compatibility/2006">
              <mc:Choice xmlns:v="urn:schemas-microsoft-com:vml" Requires="v">
                <p:oleObj spid="_x0000_s180351" name="Worksheet" r:id="rId4" imgW="6162568" imgH="1304815" progId="Excel.Sheet.8">
                  <p:embed/>
                </p:oleObj>
              </mc:Choice>
              <mc:Fallback>
                <p:oleObj name="Worksheet" r:id="rId4" imgW="6162568" imgH="130481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90800"/>
                        <a:ext cx="650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8413263"/>
              </p:ext>
            </p:extLst>
          </p:nvPr>
        </p:nvGraphicFramePr>
        <p:xfrm>
          <a:off x="1295400" y="4724400"/>
          <a:ext cx="5410200" cy="1440681"/>
        </p:xfrm>
        <a:graphic>
          <a:graphicData uri="http://schemas.openxmlformats.org/drawingml/2006/table">
            <a:tbl>
              <a:tblPr/>
              <a:tblGrid>
                <a:gridCol w="1152440"/>
                <a:gridCol w="673938"/>
                <a:gridCol w="851091"/>
                <a:gridCol w="879923"/>
                <a:gridCol w="667011"/>
                <a:gridCol w="1185797"/>
              </a:tblGrid>
              <a:tr h="153403">
                <a:tc rowSpan="2">
                  <a:txBody>
                    <a:bodyPr/>
                    <a:lstStyle/>
                    <a:p>
                      <a:pPr marL="0" marR="0" algn="l">
                        <a:spcBef>
                          <a:spcPts val="0"/>
                        </a:spcBef>
                        <a:spcAft>
                          <a:spcPts val="0"/>
                        </a:spcAft>
                      </a:pPr>
                      <a:r>
                        <a:rPr lang="en-US" sz="1000" dirty="0" smtClean="0">
                          <a:latin typeface="Arial"/>
                          <a:ea typeface="Times New Roman"/>
                          <a:cs typeface="Times New Roman"/>
                        </a:rPr>
                        <a:t>Segment</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spcBef>
                          <a:spcPts val="0"/>
                        </a:spcBef>
                        <a:spcAft>
                          <a:spcPts val="0"/>
                        </a:spcAft>
                      </a:pPr>
                      <a:r>
                        <a:rPr lang="en-US" sz="1000" dirty="0">
                          <a:latin typeface="Arial"/>
                          <a:ea typeface="Times New Roman"/>
                          <a:cs typeface="Times New Roman"/>
                        </a:rPr>
                        <a:t>Bank Length </a:t>
                      </a:r>
                      <a:r>
                        <a:rPr lang="en-US" sz="1000" dirty="0" smtClean="0">
                          <a:latin typeface="Arial"/>
                          <a:ea typeface="Times New Roman"/>
                          <a:cs typeface="Times New Roman"/>
                        </a:rPr>
                        <a:t>(feet)</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000" dirty="0">
                          <a:latin typeface="Arial"/>
                          <a:ea typeface="Times New Roman"/>
                          <a:cs typeface="Times New Roman"/>
                        </a:rPr>
                        <a:t>Armored Length (feet)</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l">
                        <a:spcBef>
                          <a:spcPts val="0"/>
                        </a:spcBef>
                        <a:spcAft>
                          <a:spcPts val="0"/>
                        </a:spcAft>
                      </a:pPr>
                      <a:r>
                        <a:rPr lang="en-US" sz="1000" dirty="0">
                          <a:latin typeface="Arial"/>
                          <a:ea typeface="Times New Roman"/>
                          <a:cs typeface="Times New Roman"/>
                        </a:rPr>
                        <a:t> Natural Bank (%)</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a:latin typeface="Arial"/>
                          <a:ea typeface="Times New Roman"/>
                          <a:cs typeface="Times New Roman"/>
                        </a:rPr>
                        <a:t>West </a:t>
                      </a:r>
                      <a:r>
                        <a:rPr lang="en-US" sz="1000" dirty="0" smtClean="0">
                          <a:latin typeface="Arial"/>
                          <a:ea typeface="Times New Roman"/>
                          <a:cs typeface="Times New Roman"/>
                        </a:rPr>
                        <a:t> Bank </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East </a:t>
                      </a:r>
                      <a:r>
                        <a:rPr lang="en-US" sz="1000" dirty="0" smtClean="0">
                          <a:latin typeface="Arial"/>
                          <a:ea typeface="Times New Roman"/>
                          <a:cs typeface="Times New Roman"/>
                        </a:rPr>
                        <a:t> Bank</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Riverbed</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4537">
                <a:tc>
                  <a:txBody>
                    <a:bodyPr/>
                    <a:lstStyle/>
                    <a:p>
                      <a:pPr marL="0" marR="0" algn="l">
                        <a:spcBef>
                          <a:spcPts val="0"/>
                        </a:spcBef>
                        <a:spcAft>
                          <a:spcPts val="0"/>
                        </a:spcAft>
                      </a:pPr>
                      <a:r>
                        <a:rPr lang="en-US" sz="1000" dirty="0" smtClean="0">
                          <a:latin typeface="Arial"/>
                          <a:ea typeface="Times New Roman"/>
                          <a:cs typeface="Times New Roman"/>
                        </a:rPr>
                        <a:t>1</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000" dirty="0">
                          <a:latin typeface="Arial"/>
                          <a:ea typeface="Times New Roman"/>
                          <a:cs typeface="Times New Roman"/>
                        </a:rPr>
                        <a:t>1,431</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000" dirty="0">
                          <a:latin typeface="Arial"/>
                          <a:ea typeface="Times New Roman"/>
                          <a:cs typeface="Times New Roman"/>
                        </a:rPr>
                        <a:t>448</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000" dirty="0">
                          <a:latin typeface="Arial"/>
                          <a:ea typeface="Times New Roman"/>
                          <a:cs typeface="Times New Roman"/>
                        </a:rPr>
                        <a:t>448</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000" dirty="0">
                          <a:latin typeface="Arial"/>
                          <a:ea typeface="Times New Roman"/>
                          <a:cs typeface="Times New Roman"/>
                        </a:rPr>
                        <a:t>448</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000" dirty="0">
                          <a:latin typeface="Arial"/>
                          <a:ea typeface="Times New Roman"/>
                          <a:cs typeface="Times New Roman"/>
                        </a:rPr>
                        <a:t>33</a:t>
                      </a:r>
                      <a:endParaRPr lang="en-US" sz="11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65334">
                <a:tc>
                  <a:txBody>
                    <a:bodyPr/>
                    <a:lstStyle/>
                    <a:p>
                      <a:pPr marL="0" marR="0" algn="l">
                        <a:spcBef>
                          <a:spcPts val="0"/>
                        </a:spcBef>
                        <a:spcAft>
                          <a:spcPts val="0"/>
                        </a:spcAft>
                      </a:pPr>
                      <a:r>
                        <a:rPr lang="en-US" sz="1000" dirty="0" smtClean="0">
                          <a:latin typeface="Arial"/>
                          <a:ea typeface="Times New Roman"/>
                          <a:cs typeface="Times New Roman"/>
                        </a:rPr>
                        <a:t>2</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4,000</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305</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305</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305</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44</a:t>
                      </a:r>
                      <a:endParaRPr lang="en-US" sz="1100" dirty="0">
                        <a:latin typeface="Calibri"/>
                        <a:ea typeface="Calibri"/>
                        <a:cs typeface="Times New Roman"/>
                      </a:endParaRPr>
                    </a:p>
                  </a:txBody>
                  <a:tcPr marL="68580" marR="68580" marT="0" marB="0" anchor="b">
                    <a:lnL>
                      <a:noFill/>
                    </a:lnL>
                    <a:lnR>
                      <a:noFill/>
                    </a:lnR>
                    <a:lnT>
                      <a:noFill/>
                    </a:lnT>
                    <a:lnB>
                      <a:noFill/>
                    </a:lnB>
                  </a:tcPr>
                </a:tc>
              </a:tr>
              <a:tr h="209650">
                <a:tc>
                  <a:txBody>
                    <a:bodyPr/>
                    <a:lstStyle/>
                    <a:p>
                      <a:pPr marL="0" marR="0" algn="l">
                        <a:spcBef>
                          <a:spcPts val="0"/>
                        </a:spcBef>
                        <a:spcAft>
                          <a:spcPts val="0"/>
                        </a:spcAft>
                      </a:pPr>
                      <a:r>
                        <a:rPr lang="en-US" sz="1000" dirty="0" smtClean="0">
                          <a:latin typeface="Arial"/>
                          <a:ea typeface="Times New Roman"/>
                          <a:cs typeface="Times New Roman"/>
                        </a:rPr>
                        <a:t>3A</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2,147</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695</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695</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695</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32</a:t>
                      </a:r>
                      <a:endParaRPr lang="en-US" sz="1100" dirty="0">
                        <a:latin typeface="Calibri"/>
                        <a:ea typeface="Calibri"/>
                        <a:cs typeface="Times New Roman"/>
                      </a:endParaRPr>
                    </a:p>
                  </a:txBody>
                  <a:tcPr marL="68580" marR="68580" marT="0" marB="0" anchor="b">
                    <a:lnL>
                      <a:noFill/>
                    </a:lnL>
                    <a:lnR>
                      <a:noFill/>
                    </a:lnR>
                    <a:lnT>
                      <a:noFill/>
                    </a:lnT>
                    <a:lnB>
                      <a:noFill/>
                    </a:lnB>
                  </a:tcPr>
                </a:tc>
              </a:tr>
              <a:tr h="204537">
                <a:tc>
                  <a:txBody>
                    <a:bodyPr/>
                    <a:lstStyle/>
                    <a:p>
                      <a:pPr marL="0" marR="0" algn="l">
                        <a:spcBef>
                          <a:spcPts val="0"/>
                        </a:spcBef>
                        <a:spcAft>
                          <a:spcPts val="0"/>
                        </a:spcAft>
                      </a:pPr>
                      <a:r>
                        <a:rPr lang="en-US" sz="1000" dirty="0" smtClean="0">
                          <a:latin typeface="Arial"/>
                          <a:ea typeface="Times New Roman"/>
                          <a:cs typeface="Times New Roman"/>
                        </a:rPr>
                        <a:t>3B</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3,006</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1,861</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2,081</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1,861</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latin typeface="Arial"/>
                          <a:ea typeface="Times New Roman"/>
                          <a:cs typeface="Times New Roman"/>
                        </a:rPr>
                        <a:t>12</a:t>
                      </a:r>
                      <a:endParaRPr lang="en-US" sz="1100" dirty="0">
                        <a:latin typeface="Calibri"/>
                        <a:ea typeface="Calibri"/>
                        <a:cs typeface="Times New Roman"/>
                      </a:endParaRPr>
                    </a:p>
                  </a:txBody>
                  <a:tcPr marL="68580" marR="68580" marT="0" marB="0" anchor="b">
                    <a:lnL>
                      <a:noFill/>
                    </a:lnL>
                    <a:lnR>
                      <a:noFill/>
                    </a:lnR>
                    <a:lnT>
                      <a:noFill/>
                    </a:lnT>
                    <a:lnB>
                      <a:noFill/>
                    </a:lnB>
                  </a:tcPr>
                </a:tc>
              </a:tr>
              <a:tr h="199423">
                <a:tc>
                  <a:txBody>
                    <a:bodyPr/>
                    <a:lstStyle/>
                    <a:p>
                      <a:pPr marL="0" marR="0" algn="l">
                        <a:spcBef>
                          <a:spcPts val="0"/>
                        </a:spcBef>
                        <a:spcAft>
                          <a:spcPts val="0"/>
                        </a:spcAft>
                      </a:pPr>
                      <a:r>
                        <a:rPr lang="en-US" sz="1000" dirty="0" smtClean="0">
                          <a:latin typeface="Arial"/>
                          <a:ea typeface="Times New Roman"/>
                          <a:cs typeface="Times New Roman"/>
                        </a:rPr>
                        <a:t>3C</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Times New Roman"/>
                          <a:cs typeface="Times New Roman"/>
                        </a:rPr>
                        <a:t>1,271</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Times New Roman"/>
                          <a:cs typeface="Times New Roman"/>
                        </a:rPr>
                        <a:t>1,250</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Times New Roman"/>
                          <a:cs typeface="Times New Roman"/>
                        </a:rPr>
                        <a:t>1,085</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Times New Roman"/>
                          <a:cs typeface="Times New Roman"/>
                        </a:rPr>
                        <a:t>1,045</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Times New Roman"/>
                          <a:cs typeface="Times New Roman"/>
                        </a:rPr>
                        <a:t>45</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07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92DE14B-50BC-4D0B-BB6F-4B3F4A8015F0}" type="slidenum">
              <a:rPr lang="en-US" smtClean="0">
                <a:solidFill>
                  <a:srgbClr val="FFFFFF"/>
                </a:solidFill>
              </a:rPr>
              <a:pPr eaLnBrk="1" hangingPunct="1">
                <a:defRPr/>
              </a:pPr>
              <a:t>188</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dirty="0" smtClean="0"/>
              <a:t>Exercise: Tables</a:t>
            </a:r>
          </a:p>
        </p:txBody>
      </p:sp>
      <p:sp>
        <p:nvSpPr>
          <p:cNvPr id="182275" name="Content Placeholder 2"/>
          <p:cNvSpPr>
            <a:spLocks noGrp="1"/>
          </p:cNvSpPr>
          <p:nvPr>
            <p:ph sz="quarter" idx="1"/>
          </p:nvPr>
        </p:nvSpPr>
        <p:spPr/>
        <p:txBody>
          <a:bodyPr/>
          <a:lstStyle/>
          <a:p>
            <a:r>
              <a:rPr lang="en-US" dirty="0" smtClean="0"/>
              <a:t>Revise tables in Exercise 5, Tables.</a:t>
            </a:r>
          </a:p>
        </p:txBody>
      </p:sp>
      <p:sp>
        <p:nvSpPr>
          <p:cNvPr id="187396" name="Slide Number Placeholder 3"/>
          <p:cNvSpPr>
            <a:spLocks noGrp="1"/>
          </p:cNvSpPr>
          <p:nvPr>
            <p:ph type="sldNum" sz="quarter" idx="12"/>
          </p:nvPr>
        </p:nvSpPr>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C03CBC-B771-4128-A3C3-DF0B417B96B9}" type="slidenum">
              <a:rPr lang="en-US" smtClean="0"/>
              <a:pPr/>
              <a:t>189</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19</a:t>
            </a:fld>
            <a:endParaRPr lang="en-US" dirty="0"/>
          </a:p>
        </p:txBody>
      </p:sp>
      <p:pic>
        <p:nvPicPr>
          <p:cNvPr id="5" name="Picture 3" descr="CosumPres021.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94667" y="2451562"/>
            <a:ext cx="4189615" cy="2793076"/>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0106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612775" y="152400"/>
            <a:ext cx="8153400" cy="990600"/>
          </a:xfrm>
        </p:spPr>
        <p:txBody>
          <a:bodyPr/>
          <a:lstStyle/>
          <a:p>
            <a:r>
              <a:rPr lang="en-US" sz="3600" dirty="0" smtClean="0"/>
              <a:t>Chapter 3 Managing Documents: Review</a:t>
            </a:r>
          </a:p>
        </p:txBody>
      </p:sp>
      <p:sp>
        <p:nvSpPr>
          <p:cNvPr id="183299" name="Content Placeholder 2"/>
          <p:cNvSpPr>
            <a:spLocks noGrp="1"/>
          </p:cNvSpPr>
          <p:nvPr>
            <p:ph sz="quarter" idx="1"/>
          </p:nvPr>
        </p:nvSpPr>
        <p:spPr>
          <a:xfrm>
            <a:off x="612775" y="1600200"/>
            <a:ext cx="8153400" cy="4495800"/>
          </a:xfrm>
        </p:spPr>
        <p:txBody>
          <a:bodyPr/>
          <a:lstStyle/>
          <a:p>
            <a:pPr eaLnBrk="1" hangingPunct="1"/>
            <a:r>
              <a:rPr lang="en-US" dirty="0" smtClean="0"/>
              <a:t>Setting Up Authors for Success</a:t>
            </a:r>
          </a:p>
          <a:p>
            <a:pPr eaLnBrk="1" hangingPunct="1"/>
            <a:r>
              <a:rPr lang="en-US" dirty="0" smtClean="0"/>
              <a:t>Managing the Writing Process</a:t>
            </a:r>
          </a:p>
          <a:p>
            <a:pPr eaLnBrk="1" hangingPunct="1"/>
            <a:r>
              <a:rPr lang="en-US" dirty="0" smtClean="0"/>
              <a:t>Creating a Writing Template</a:t>
            </a:r>
          </a:p>
          <a:p>
            <a:pPr eaLnBrk="1" hangingPunct="1"/>
            <a:r>
              <a:rPr lang="en-US" dirty="0" smtClean="0"/>
              <a:t>Writing Impact Statements and Mitigation Measures</a:t>
            </a:r>
          </a:p>
          <a:p>
            <a:pPr eaLnBrk="1" hangingPunct="1"/>
            <a:r>
              <a:rPr lang="en-US" dirty="0" smtClean="0"/>
              <a:t>Responding to Comments</a:t>
            </a:r>
          </a:p>
          <a:p>
            <a:pPr eaLnBrk="1" hangingPunct="1"/>
            <a:r>
              <a:rPr lang="en-US" dirty="0" smtClean="0"/>
              <a:t>Tables</a:t>
            </a:r>
          </a:p>
          <a:p>
            <a:pPr>
              <a:buFont typeface="Wingdings" pitchFamily="2" charset="2"/>
              <a:buNone/>
            </a:pPr>
            <a:r>
              <a:rPr lang="en-US" sz="3200" dirty="0" smtClean="0"/>
              <a:t>Questions?</a:t>
            </a:r>
          </a:p>
        </p:txBody>
      </p:sp>
      <p:sp>
        <p:nvSpPr>
          <p:cNvPr id="18842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3050DA8-059A-4668-813C-ADD8CA4AA606}" type="slidenum">
              <a:rPr lang="en-US" smtClean="0">
                <a:solidFill>
                  <a:srgbClr val="FFFFFF"/>
                </a:solidFill>
              </a:rPr>
              <a:pPr eaLnBrk="1" hangingPunct="1">
                <a:defRPr/>
              </a:pPr>
              <a:t>190</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612775" y="228600"/>
            <a:ext cx="8153400" cy="990600"/>
          </a:xfrm>
        </p:spPr>
        <p:txBody>
          <a:bodyPr/>
          <a:lstStyle/>
          <a:p>
            <a:r>
              <a:rPr lang="en-US" dirty="0" smtClean="0"/>
              <a:t>Final Discussion</a:t>
            </a:r>
          </a:p>
        </p:txBody>
      </p:sp>
      <p:sp>
        <p:nvSpPr>
          <p:cNvPr id="184323"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dirty="0" smtClean="0"/>
              <a:t> </a:t>
            </a:r>
          </a:p>
        </p:txBody>
      </p:sp>
      <p:pic>
        <p:nvPicPr>
          <p:cNvPr id="184324" name="Picture 3" descr="silhouet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828800"/>
            <a:ext cx="7772400" cy="45339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944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37C17C2-B084-4BBC-A3A5-86EA2E10FD9B}" type="slidenum">
              <a:rPr lang="en-US" smtClean="0">
                <a:solidFill>
                  <a:srgbClr val="FFFFFF"/>
                </a:solidFill>
              </a:rPr>
              <a:pPr eaLnBrk="1" hangingPunct="1">
                <a:defRPr/>
              </a:pPr>
              <a:t>191</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Content Placeholder 2"/>
          <p:cNvSpPr>
            <a:spLocks noGrp="1"/>
          </p:cNvSpPr>
          <p:nvPr>
            <p:ph sz="quarter" idx="1"/>
          </p:nvPr>
        </p:nvSpPr>
        <p:spPr>
          <a:xfrm>
            <a:off x="612775" y="1600200"/>
            <a:ext cx="8153400" cy="4495800"/>
          </a:xfrm>
        </p:spPr>
        <p:txBody>
          <a:bodyPr/>
          <a:lstStyle/>
          <a:p>
            <a:r>
              <a:rPr lang="en-US" dirty="0" smtClean="0"/>
              <a:t>What will I do differently?</a:t>
            </a:r>
          </a:p>
        </p:txBody>
      </p:sp>
      <p:sp>
        <p:nvSpPr>
          <p:cNvPr id="19046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53550C5-F3C0-41E9-8706-3D8F9C786FF3}" type="slidenum">
              <a:rPr lang="en-US" smtClean="0">
                <a:solidFill>
                  <a:srgbClr val="FFFFFF"/>
                </a:solidFill>
              </a:rPr>
              <a:pPr eaLnBrk="1" hangingPunct="1">
                <a:defRPr/>
              </a:pPr>
              <a:t>192</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612775" y="228600"/>
            <a:ext cx="8153400" cy="990600"/>
          </a:xfrm>
        </p:spPr>
        <p:txBody>
          <a:bodyPr/>
          <a:lstStyle/>
          <a:p>
            <a:r>
              <a:rPr lang="en-US" dirty="0" smtClean="0"/>
              <a:t>Thank You</a:t>
            </a:r>
          </a:p>
        </p:txBody>
      </p:sp>
      <p:sp>
        <p:nvSpPr>
          <p:cNvPr id="186371"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dirty="0" smtClean="0"/>
              <a:t> </a:t>
            </a:r>
          </a:p>
        </p:txBody>
      </p:sp>
      <p:pic>
        <p:nvPicPr>
          <p:cNvPr id="186372" name="Picture 4" descr="CosumPres0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772400" cy="4495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pPr>
              <a:defRPr/>
            </a:pPr>
            <a:fld id="{997AA527-6533-4B9B-BCCE-301DBA0DCB6A}" type="slidenum">
              <a:rPr lang="en-US" smtClean="0"/>
              <a:pPr>
                <a:defRPr/>
              </a:pPr>
              <a:t>193</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152400"/>
            <a:ext cx="8153400" cy="990600"/>
          </a:xfrm>
        </p:spPr>
        <p:txBody>
          <a:bodyPr/>
          <a:lstStyle/>
          <a:p>
            <a:r>
              <a:rPr lang="en-US" dirty="0" smtClean="0"/>
              <a:t>Instructors</a:t>
            </a:r>
          </a:p>
        </p:txBody>
      </p:sp>
      <p:sp>
        <p:nvSpPr>
          <p:cNvPr id="12291" name="Content Placeholder 2"/>
          <p:cNvSpPr>
            <a:spLocks noGrp="1"/>
          </p:cNvSpPr>
          <p:nvPr>
            <p:ph sz="quarter" idx="1"/>
          </p:nvPr>
        </p:nvSpPr>
        <p:spPr>
          <a:xfrm>
            <a:off x="612775" y="1600200"/>
            <a:ext cx="8153400" cy="4495800"/>
          </a:xfrm>
        </p:spPr>
        <p:txBody>
          <a:bodyPr/>
          <a:lstStyle/>
          <a:p>
            <a:r>
              <a:rPr lang="en-US" sz="1600" b="1" dirty="0"/>
              <a:t>Ellen Unsworth, M.S., E.L.S., </a:t>
            </a:r>
            <a:r>
              <a:rPr lang="en-US" sz="1600" dirty="0"/>
              <a:t>is a project </a:t>
            </a:r>
            <a:r>
              <a:rPr lang="en-US" sz="1600" dirty="0" smtClean="0"/>
              <a:t>manager</a:t>
            </a:r>
            <a:r>
              <a:rPr lang="en-US" sz="1600" dirty="0"/>
              <a:t> </a:t>
            </a:r>
            <a:r>
              <a:rPr lang="en-US" sz="1600" dirty="0" smtClean="0"/>
              <a:t>and </a:t>
            </a:r>
            <a:r>
              <a:rPr lang="en-US" sz="1600" dirty="0"/>
              <a:t>technical </a:t>
            </a:r>
            <a:r>
              <a:rPr lang="en-US" sz="1600" dirty="0" smtClean="0"/>
              <a:t>specialist </a:t>
            </a:r>
            <a:r>
              <a:rPr lang="en-US" sz="1600" dirty="0"/>
              <a:t>at ICF in Sacramento, where she works on a wide variety </a:t>
            </a:r>
            <a:r>
              <a:rPr lang="en-US" sz="1600" dirty="0" smtClean="0"/>
              <a:t>of document </a:t>
            </a:r>
            <a:r>
              <a:rPr lang="en-US" sz="1600" dirty="0"/>
              <a:t>types, including California Environmental Quality Act (CEQA) </a:t>
            </a:r>
            <a:r>
              <a:rPr lang="en-US" sz="1600" dirty="0" smtClean="0"/>
              <a:t>documents, scientific </a:t>
            </a:r>
            <a:r>
              <a:rPr lang="en-US" sz="1600" dirty="0"/>
              <a:t>studies, monitoring reports, manuals, construction specifications, </a:t>
            </a:r>
            <a:r>
              <a:rPr lang="en-US" sz="1600" dirty="0" smtClean="0"/>
              <a:t>and interpretative </a:t>
            </a:r>
            <a:r>
              <a:rPr lang="en-US" sz="1600" dirty="0"/>
              <a:t>exhibits. As a writer, she works primarily on geology and </a:t>
            </a:r>
            <a:r>
              <a:rPr lang="en-US" sz="1600" dirty="0" smtClean="0"/>
              <a:t>paleontology sections </a:t>
            </a:r>
            <a:r>
              <a:rPr lang="en-US" sz="1600" dirty="0"/>
              <a:t>for National Environmental Policy Act (NEPA) and CEQA documents and </a:t>
            </a:r>
            <a:r>
              <a:rPr lang="en-US" sz="1600" dirty="0" smtClean="0"/>
              <a:t>on Caltrans-specific </a:t>
            </a:r>
            <a:r>
              <a:rPr lang="en-US" sz="1600" dirty="0"/>
              <a:t>documents required for transportation projects affecting </a:t>
            </a:r>
            <a:r>
              <a:rPr lang="en-US" sz="1600" dirty="0" smtClean="0"/>
              <a:t>paleontological resources</a:t>
            </a:r>
            <a:r>
              <a:rPr lang="en-US" sz="1600" dirty="0"/>
              <a:t>. In her 17 years as a technical writer and editor, Ellen has worked for </a:t>
            </a:r>
            <a:r>
              <a:rPr lang="en-US" sz="1600" dirty="0" smtClean="0"/>
              <a:t>the software </a:t>
            </a:r>
            <a:r>
              <a:rPr lang="en-US" sz="1600" dirty="0"/>
              <a:t>industry, academia, and the state of Idaho. Ellen is also certified by the Board </a:t>
            </a:r>
            <a:r>
              <a:rPr lang="en-US" sz="1600" dirty="0" smtClean="0"/>
              <a:t>of Editors </a:t>
            </a:r>
            <a:r>
              <a:rPr lang="en-US" sz="1600" dirty="0"/>
              <a:t>in the Life Sciences and holds a certificate of language proficiency in Danish.</a:t>
            </a:r>
          </a:p>
          <a:p>
            <a:r>
              <a:rPr lang="en-US" sz="1600" b="1" dirty="0">
                <a:cs typeface="Times New Roman" panose="02020603050405020304" pitchFamily="18" charset="0"/>
              </a:rPr>
              <a:t>Laura Cooper, B.A., </a:t>
            </a:r>
            <a:r>
              <a:rPr lang="en-US" sz="1600" dirty="0">
                <a:cs typeface="Times New Roman" panose="02020603050405020304" pitchFamily="18" charset="0"/>
              </a:rPr>
              <a:t>is a managing editor at ICF in Portland, where she leads the </a:t>
            </a:r>
            <a:r>
              <a:rPr lang="en-US" sz="1600" dirty="0" smtClean="0">
                <a:cs typeface="Times New Roman" panose="02020603050405020304" pitchFamily="18" charset="0"/>
              </a:rPr>
              <a:t>PNW Environmental </a:t>
            </a:r>
            <a:r>
              <a:rPr lang="en-US" sz="1600" dirty="0">
                <a:cs typeface="Times New Roman" panose="02020603050405020304" pitchFamily="18" charset="0"/>
              </a:rPr>
              <a:t>Management Team and edits National Environmental Policy Act (NEPA</a:t>
            </a:r>
            <a:r>
              <a:rPr lang="en-US" sz="1600" dirty="0" smtClean="0">
                <a:cs typeface="Times New Roman" panose="02020603050405020304" pitchFamily="18" charset="0"/>
              </a:rPr>
              <a:t>), California </a:t>
            </a:r>
            <a:r>
              <a:rPr lang="en-US" sz="1600" dirty="0">
                <a:cs typeface="Times New Roman" panose="02020603050405020304" pitchFamily="18" charset="0"/>
              </a:rPr>
              <a:t>Environmental Quality Act (CEQA), and Washington State </a:t>
            </a:r>
            <a:r>
              <a:rPr lang="en-US" sz="1600" dirty="0" smtClean="0">
                <a:cs typeface="Times New Roman" panose="02020603050405020304" pitchFamily="18" charset="0"/>
              </a:rPr>
              <a:t>Environmental Policy </a:t>
            </a:r>
            <a:r>
              <a:rPr lang="en-US" sz="1600" dirty="0">
                <a:cs typeface="Times New Roman" panose="02020603050405020304" pitchFamily="18" charset="0"/>
              </a:rPr>
              <a:t>Act (SEPA) documents, as well as wetland, natural resource, restoration, </a:t>
            </a:r>
            <a:r>
              <a:rPr lang="en-US" sz="1600" dirty="0" smtClean="0">
                <a:cs typeface="Times New Roman" panose="02020603050405020304" pitchFamily="18" charset="0"/>
              </a:rPr>
              <a:t>planning, and </a:t>
            </a:r>
            <a:r>
              <a:rPr lang="en-US" sz="1600" dirty="0">
                <a:cs typeface="Times New Roman" panose="02020603050405020304" pitchFamily="18" charset="0"/>
              </a:rPr>
              <a:t>other documents. In her 25-year editing and writing career, Laura has researched </a:t>
            </a:r>
            <a:r>
              <a:rPr lang="en-US" sz="1600" dirty="0" smtClean="0">
                <a:cs typeface="Times New Roman" panose="02020603050405020304" pitchFamily="18" charset="0"/>
              </a:rPr>
              <a:t>and written </a:t>
            </a:r>
            <a:r>
              <a:rPr lang="en-US" sz="1600" dirty="0">
                <a:cs typeface="Times New Roman" panose="02020603050405020304" pitchFamily="18" charset="0"/>
              </a:rPr>
              <a:t>about a broad range of environmental topics, provided copywriting and </a:t>
            </a:r>
            <a:r>
              <a:rPr lang="en-US" sz="1600" dirty="0" smtClean="0">
                <a:cs typeface="Times New Roman" panose="02020603050405020304" pitchFamily="18" charset="0"/>
              </a:rPr>
              <a:t>collateral for </a:t>
            </a:r>
            <a:r>
              <a:rPr lang="en-US" sz="1600" dirty="0">
                <a:cs typeface="Times New Roman" panose="02020603050405020304" pitchFamily="18" charset="0"/>
              </a:rPr>
              <a:t>various nonprofit organizations, and developed training materials for businesses </a:t>
            </a:r>
            <a:r>
              <a:rPr lang="en-US" sz="1600" dirty="0" smtClean="0">
                <a:cs typeface="Times New Roman" panose="02020603050405020304" pitchFamily="18" charset="0"/>
              </a:rPr>
              <a:t>and schools</a:t>
            </a:r>
            <a:r>
              <a:rPr lang="en-US" sz="1600" dirty="0">
                <a:cs typeface="Times New Roman" panose="02020603050405020304" pitchFamily="18" charset="0"/>
              </a:rPr>
              <a:t>.</a:t>
            </a:r>
            <a:endParaRPr lang="en-US" sz="1600" dirty="0" smtClean="0">
              <a:cs typeface="Times New Roman" panose="02020603050405020304" pitchFamily="18" charset="0"/>
            </a:endParaRPr>
          </a:p>
          <a:p>
            <a:pPr>
              <a:buFont typeface="Wingdings" pitchFamily="2" charset="2"/>
              <a:buNone/>
            </a:pPr>
            <a:endParaRPr lang="en-US" sz="32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7FC457D-CD6F-4C50-B655-8556CA9A48D9}" type="slidenum">
              <a:rPr lang="en-US" smtClean="0"/>
              <a:pPr>
                <a:defRPr/>
              </a:pPr>
              <a:t>2</a:t>
            </a:fld>
            <a:endParaRPr lang="en-US" dirty="0"/>
          </a:p>
        </p:txBody>
      </p:sp>
    </p:spTree>
    <p:extLst>
      <p:ext uri="{BB962C8B-B14F-4D97-AF65-F5344CB8AC3E}">
        <p14:creationId xmlns:p14="http://schemas.microsoft.com/office/powerpoint/2010/main" val="38412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eaLnBrk="1" hangingPunct="1"/>
            <a:r>
              <a:rPr lang="en-US" dirty="0" smtClean="0"/>
              <a:t>Identifying Your Audience</a:t>
            </a:r>
          </a:p>
        </p:txBody>
      </p:sp>
      <p:sp>
        <p:nvSpPr>
          <p:cNvPr id="18435" name="Content Placeholder 2"/>
          <p:cNvSpPr>
            <a:spLocks noGrp="1"/>
          </p:cNvSpPr>
          <p:nvPr>
            <p:ph sz="quarter" idx="1"/>
          </p:nvPr>
        </p:nvSpPr>
        <p:spPr>
          <a:xfrm>
            <a:off x="612775" y="1600200"/>
            <a:ext cx="8153400" cy="4495800"/>
          </a:xfrm>
        </p:spPr>
        <p:txBody>
          <a:bodyPr/>
          <a:lstStyle/>
          <a:p>
            <a:pPr eaLnBrk="1" hangingPunct="1"/>
            <a:r>
              <a:rPr lang="en-US" dirty="0" smtClean="0"/>
              <a:t>Write for your audience</a:t>
            </a:r>
          </a:p>
          <a:p>
            <a:pPr eaLnBrk="1" hangingPunct="1"/>
            <a:r>
              <a:rPr lang="en-US" dirty="0" smtClean="0"/>
              <a:t>Consider your first audience and your final audience</a:t>
            </a:r>
          </a:p>
          <a:p>
            <a:pPr lvl="1" eaLnBrk="1" hangingPunct="1"/>
            <a:r>
              <a:rPr lang="en-US" dirty="0" smtClean="0"/>
              <a:t>Reviewers</a:t>
            </a:r>
          </a:p>
          <a:p>
            <a:pPr lvl="1" eaLnBrk="1" hangingPunct="1"/>
            <a:r>
              <a:rPr lang="en-US" dirty="0" smtClean="0"/>
              <a:t>Intended audience</a:t>
            </a:r>
          </a:p>
          <a:p>
            <a:pPr lvl="1" eaLnBrk="1" hangingPunct="1"/>
            <a:endParaRPr lang="en-US" dirty="0"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9BA0226B-CF80-4056-8F63-D9FC5BF0F2CF}"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228600"/>
            <a:ext cx="8153400" cy="990600"/>
          </a:xfrm>
        </p:spPr>
        <p:txBody>
          <a:bodyPr/>
          <a:lstStyle/>
          <a:p>
            <a:pPr eaLnBrk="1" hangingPunct="1"/>
            <a:r>
              <a:rPr lang="en-US" dirty="0" smtClean="0"/>
              <a:t>Identifying Your Audience</a:t>
            </a:r>
          </a:p>
        </p:txBody>
      </p:sp>
      <p:sp>
        <p:nvSpPr>
          <p:cNvPr id="26627"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pPr>
            <a:r>
              <a:rPr lang="en-US" sz="3200" dirty="0" smtClean="0"/>
              <a:t>Know Your Reviewers</a:t>
            </a:r>
          </a:p>
          <a:p>
            <a:pPr eaLnBrk="1" hangingPunct="1"/>
            <a:r>
              <a:rPr lang="en-US" dirty="0" smtClean="0"/>
              <a:t>Why are they reviewing the document?</a:t>
            </a:r>
          </a:p>
          <a:p>
            <a:pPr eaLnBrk="1" hangingPunct="1"/>
            <a:r>
              <a:rPr lang="en-US" dirty="0" smtClean="0"/>
              <a:t>What do they look for in a document?</a:t>
            </a:r>
          </a:p>
          <a:p>
            <a:pPr eaLnBrk="1" hangingPunct="1"/>
            <a:r>
              <a:rPr lang="en-US" dirty="0" smtClean="0"/>
              <a:t>What is important to them?</a:t>
            </a:r>
          </a:p>
          <a:p>
            <a:pPr eaLnBrk="1" hangingPunct="1"/>
            <a:r>
              <a:rPr lang="en-US" dirty="0" smtClean="0"/>
              <a:t>What are their pet peeves?</a:t>
            </a:r>
          </a:p>
          <a:p>
            <a:pPr lvl="1" eaLnBrk="1" hangingPunct="1"/>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0E168994-8DF9-471C-A6BA-DCC63F7A3050}"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dirty="0" smtClean="0"/>
              <a:t>Identifying Your Audience</a:t>
            </a:r>
          </a:p>
        </p:txBody>
      </p:sp>
      <p:sp>
        <p:nvSpPr>
          <p:cNvPr id="27651" name="Content Placeholder 2"/>
          <p:cNvSpPr>
            <a:spLocks noGrp="1"/>
          </p:cNvSpPr>
          <p:nvPr>
            <p:ph sz="quarter" idx="1"/>
          </p:nvPr>
        </p:nvSpPr>
        <p:spPr>
          <a:xfrm>
            <a:off x="533400" y="1524000"/>
            <a:ext cx="8153400" cy="4525963"/>
          </a:xfrm>
        </p:spPr>
        <p:txBody>
          <a:bodyPr/>
          <a:lstStyle/>
          <a:p>
            <a:pPr eaLnBrk="1" hangingPunct="1">
              <a:buFont typeface="Wingdings" pitchFamily="2" charset="2"/>
              <a:buNone/>
            </a:pPr>
            <a:r>
              <a:rPr lang="en-US" sz="3200" dirty="0" smtClean="0"/>
              <a:t>Understand Your Intended Audience</a:t>
            </a:r>
          </a:p>
          <a:p>
            <a:pPr eaLnBrk="1" hangingPunct="1"/>
            <a:r>
              <a:rPr lang="en-US" dirty="0" smtClean="0"/>
              <a:t>How much do they know about the subject?</a:t>
            </a:r>
          </a:p>
          <a:p>
            <a:pPr eaLnBrk="1" hangingPunct="1"/>
            <a:r>
              <a:rPr lang="en-US" dirty="0" smtClean="0"/>
              <a:t>Are they technical or nontechnical?</a:t>
            </a:r>
          </a:p>
          <a:p>
            <a:pPr eaLnBrk="1" hangingPunct="1"/>
            <a:r>
              <a:rPr lang="en-US" dirty="0" smtClean="0"/>
              <a:t>Why are they reading your document?</a:t>
            </a:r>
          </a:p>
          <a:p>
            <a:pPr eaLnBrk="1" hangingPunct="1"/>
            <a:r>
              <a:rPr lang="en-US" dirty="0" smtClean="0"/>
              <a:t>How much background do they need?</a:t>
            </a:r>
          </a:p>
          <a:p>
            <a:pPr eaLnBrk="1" hangingPunct="1"/>
            <a:r>
              <a:rPr lang="en-US" dirty="0" smtClean="0"/>
              <a:t>What are they concerned about?</a:t>
            </a:r>
          </a:p>
        </p:txBody>
      </p:sp>
      <p:sp>
        <p:nvSpPr>
          <p:cNvPr id="4" name="Slide Number Placeholder 3"/>
          <p:cNvSpPr>
            <a:spLocks noGrp="1"/>
          </p:cNvSpPr>
          <p:nvPr>
            <p:ph type="sldNum" sz="quarter" idx="12"/>
          </p:nvPr>
        </p:nvSpPr>
        <p:spPr/>
        <p:txBody>
          <a:bodyPr>
            <a:normAutofit fontScale="85000" lnSpcReduction="20000"/>
          </a:bodyPr>
          <a:lstStyle/>
          <a:p>
            <a:pPr>
              <a:defRPr/>
            </a:pPr>
            <a:fld id="{626226E7-778C-41B7-BC42-3097D040B8C3}"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dirty="0" smtClean="0"/>
              <a:t>Identifying Your Audience</a:t>
            </a:r>
          </a:p>
        </p:txBody>
      </p:sp>
      <p:sp>
        <p:nvSpPr>
          <p:cNvPr id="28675" name="Content Placeholder 2"/>
          <p:cNvSpPr>
            <a:spLocks noGrp="1"/>
          </p:cNvSpPr>
          <p:nvPr>
            <p:ph sz="quarter" idx="1"/>
          </p:nvPr>
        </p:nvSpPr>
        <p:spPr>
          <a:xfrm>
            <a:off x="612775" y="1600200"/>
            <a:ext cx="8153400" cy="4495800"/>
          </a:xfrm>
        </p:spPr>
        <p:txBody>
          <a:bodyPr/>
          <a:lstStyle/>
          <a:p>
            <a:pPr eaLnBrk="1" hangingPunct="1"/>
            <a:r>
              <a:rPr lang="en-US" dirty="0" smtClean="0"/>
              <a:t>Are there potential controversies?</a:t>
            </a:r>
          </a:p>
          <a:p>
            <a:pPr eaLnBrk="1" hangingPunct="1"/>
            <a:r>
              <a:rPr lang="en-US" dirty="0" smtClean="0"/>
              <a:t>What can you do to make your document more useful to them?</a:t>
            </a:r>
          </a:p>
          <a:p>
            <a:pPr eaLnBrk="1" hangingPunct="1"/>
            <a:r>
              <a:rPr lang="en-US" dirty="0" smtClean="0"/>
              <a:t>Do they have document-related preferences?</a:t>
            </a:r>
          </a:p>
        </p:txBody>
      </p:sp>
      <p:sp>
        <p:nvSpPr>
          <p:cNvPr id="4" name="Slide Number Placeholder 3"/>
          <p:cNvSpPr>
            <a:spLocks noGrp="1"/>
          </p:cNvSpPr>
          <p:nvPr>
            <p:ph type="sldNum" sz="quarter" idx="12"/>
          </p:nvPr>
        </p:nvSpPr>
        <p:spPr/>
        <p:txBody>
          <a:bodyPr>
            <a:normAutofit fontScale="85000" lnSpcReduction="20000"/>
          </a:bodyPr>
          <a:lstStyle/>
          <a:p>
            <a:pPr>
              <a:defRPr/>
            </a:pPr>
            <a:fld id="{D60B88E0-0149-4182-A47B-02FAA12DBF6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24</a:t>
            </a:fld>
            <a:endParaRPr lang="en-US" dirty="0"/>
          </a:p>
        </p:txBody>
      </p:sp>
      <p:pic>
        <p:nvPicPr>
          <p:cNvPr id="5" name="Content Placeholder 4" descr="wideLYTSAL.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689225" y="2895600"/>
            <a:ext cx="4000500" cy="1452562"/>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31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sz="quarter" idx="1"/>
          </p:nvPr>
        </p:nvSpPr>
        <p:spPr/>
        <p:txBody>
          <a:bodyPr/>
          <a:lstStyle/>
          <a:p>
            <a:pPr marL="571500" indent="-571500"/>
            <a:r>
              <a:rPr lang="en-US" altLang="en-US" dirty="0"/>
              <a:t>Writing as a Recursive Process (not </a:t>
            </a:r>
            <a:r>
              <a:rPr lang="en-US" altLang="en-US" dirty="0" smtClean="0"/>
              <a:t>linear)</a:t>
            </a:r>
            <a:endParaRPr lang="en-US" altLang="en-US" dirty="0"/>
          </a:p>
          <a:p>
            <a:pPr marL="1146175" lvl="1" indent="-571500"/>
            <a:r>
              <a:rPr lang="en-US" altLang="en-US" dirty="0"/>
              <a:t>Preparing to </a:t>
            </a:r>
            <a:r>
              <a:rPr lang="en-US" altLang="en-US" dirty="0" smtClean="0"/>
              <a:t>write</a:t>
            </a:r>
            <a:endParaRPr lang="en-US" altLang="en-US" dirty="0"/>
          </a:p>
          <a:p>
            <a:pPr marL="1146175" lvl="1" indent="-571500"/>
            <a:r>
              <a:rPr lang="en-US" altLang="en-US" dirty="0"/>
              <a:t>Writing</a:t>
            </a:r>
          </a:p>
          <a:p>
            <a:pPr marL="1146175" lvl="1" indent="-571500"/>
            <a:r>
              <a:rPr lang="en-US" altLang="en-US" dirty="0"/>
              <a:t>Revising</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25</a:t>
            </a:fld>
            <a:endParaRPr lang="en-US" dirty="0"/>
          </a:p>
        </p:txBody>
      </p:sp>
    </p:spTree>
    <p:extLst>
      <p:ext uri="{BB962C8B-B14F-4D97-AF65-F5344CB8AC3E}">
        <p14:creationId xmlns:p14="http://schemas.microsoft.com/office/powerpoint/2010/main" val="1562915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sz="quarter" idx="1"/>
          </p:nvPr>
        </p:nvSpPr>
        <p:spPr/>
        <p:txBody>
          <a:bodyPr/>
          <a:lstStyle/>
          <a:p>
            <a:pPr marL="571500" lvl="0" indent="-571500">
              <a:buClr>
                <a:srgbClr val="DD8047"/>
              </a:buClr>
            </a:pPr>
            <a:r>
              <a:rPr lang="en-US" altLang="en-US" dirty="0">
                <a:solidFill>
                  <a:prstClr val="black"/>
                </a:solidFill>
              </a:rPr>
              <a:t>Generating </a:t>
            </a:r>
            <a:r>
              <a:rPr lang="en-US" altLang="en-US" dirty="0" smtClean="0">
                <a:solidFill>
                  <a:prstClr val="black"/>
                </a:solidFill>
              </a:rPr>
              <a:t>ideas </a:t>
            </a:r>
            <a:r>
              <a:rPr lang="en-US" altLang="en-US" dirty="0">
                <a:solidFill>
                  <a:prstClr val="black"/>
                </a:solidFill>
              </a:rPr>
              <a:t>and </a:t>
            </a:r>
            <a:r>
              <a:rPr lang="en-US" altLang="en-US" dirty="0" smtClean="0">
                <a:solidFill>
                  <a:prstClr val="black"/>
                </a:solidFill>
              </a:rPr>
              <a:t>avoiding </a:t>
            </a:r>
            <a:r>
              <a:rPr lang="en-US" altLang="en-US" dirty="0">
                <a:solidFill>
                  <a:prstClr val="black"/>
                </a:solidFill>
              </a:rPr>
              <a:t>the </a:t>
            </a:r>
            <a:r>
              <a:rPr lang="en-US" altLang="en-US" dirty="0" smtClean="0">
                <a:solidFill>
                  <a:prstClr val="black"/>
                </a:solidFill>
              </a:rPr>
              <a:t>“blank page syndrome</a:t>
            </a:r>
            <a:r>
              <a:rPr lang="en-US" altLang="en-US" dirty="0">
                <a:solidFill>
                  <a:prstClr val="black"/>
                </a:solidFill>
              </a:rPr>
              <a:t>”</a:t>
            </a:r>
          </a:p>
          <a:p>
            <a:pPr marL="892175" lvl="1" indent="-571500">
              <a:buClr>
                <a:srgbClr val="94B6D2"/>
              </a:buClr>
            </a:pPr>
            <a:r>
              <a:rPr lang="en-US" altLang="en-US" dirty="0">
                <a:solidFill>
                  <a:prstClr val="black"/>
                </a:solidFill>
              </a:rPr>
              <a:t>Reading</a:t>
            </a:r>
          </a:p>
          <a:p>
            <a:pPr marL="892175" lvl="1" indent="-571500">
              <a:buClr>
                <a:srgbClr val="94B6D2"/>
              </a:buClr>
            </a:pPr>
            <a:r>
              <a:rPr lang="en-US" altLang="en-US" dirty="0">
                <a:solidFill>
                  <a:prstClr val="black"/>
                </a:solidFill>
              </a:rPr>
              <a:t>Brainstorming</a:t>
            </a:r>
          </a:p>
          <a:p>
            <a:pPr marL="892175" lvl="1" indent="-571500">
              <a:buClr>
                <a:srgbClr val="94B6D2"/>
              </a:buClr>
            </a:pPr>
            <a:r>
              <a:rPr lang="en-US" altLang="en-US" dirty="0">
                <a:solidFill>
                  <a:prstClr val="black"/>
                </a:solidFill>
              </a:rPr>
              <a:t>Outlining</a:t>
            </a:r>
          </a:p>
          <a:p>
            <a:pPr marL="892175" lvl="1" indent="-571500">
              <a:buClr>
                <a:srgbClr val="94B6D2"/>
              </a:buClr>
            </a:pPr>
            <a:r>
              <a:rPr lang="en-US" altLang="en-US" dirty="0">
                <a:solidFill>
                  <a:prstClr val="black"/>
                </a:solidFill>
              </a:rPr>
              <a:t>Mapping</a:t>
            </a:r>
          </a:p>
          <a:p>
            <a:pPr marL="892175" lvl="1" indent="-571500">
              <a:buClr>
                <a:srgbClr val="94B6D2"/>
              </a:buClr>
            </a:pPr>
            <a:r>
              <a:rPr lang="en-US" altLang="en-US" dirty="0" smtClean="0">
                <a:solidFill>
                  <a:prstClr val="black"/>
                </a:solidFill>
              </a:rPr>
              <a:t>Freewriting/focused freewriting</a:t>
            </a:r>
            <a:endParaRPr lang="en-US" altLang="en-US" dirty="0">
              <a:solidFill>
                <a:prstClr val="black"/>
              </a:solidFill>
            </a:endParaRPr>
          </a:p>
          <a:p>
            <a:pPr marL="892175" lvl="1" indent="-571500">
              <a:buClr>
                <a:srgbClr val="94B6D2"/>
              </a:buClr>
            </a:pPr>
            <a:r>
              <a:rPr lang="en-US" altLang="en-US" dirty="0">
                <a:solidFill>
                  <a:prstClr val="black"/>
                </a:solidFill>
              </a:rPr>
              <a:t>Writing in </a:t>
            </a:r>
            <a:r>
              <a:rPr lang="en-US" altLang="en-US" dirty="0" smtClean="0">
                <a:solidFill>
                  <a:prstClr val="black"/>
                </a:solidFill>
              </a:rPr>
              <a:t>pieces</a:t>
            </a:r>
            <a:endParaRPr lang="en-US" altLang="en-US" dirty="0">
              <a:solidFill>
                <a:prstClr val="black"/>
              </a:solidFill>
            </a:endParaRPr>
          </a:p>
          <a:p>
            <a:pPr marL="1146175" lvl="1" indent="-571500">
              <a:buClr>
                <a:srgbClr val="94B6D2"/>
              </a:buClr>
            </a:pPr>
            <a:endParaRPr lang="en-US" altLang="en-US" dirty="0">
              <a:solidFill>
                <a:prstClr val="black"/>
              </a:solidFill>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26</a:t>
            </a:fld>
            <a:endParaRPr lang="en-US" dirty="0"/>
          </a:p>
        </p:txBody>
      </p:sp>
    </p:spTree>
    <p:extLst>
      <p:ext uri="{BB962C8B-B14F-4D97-AF65-F5344CB8AC3E}">
        <p14:creationId xmlns:p14="http://schemas.microsoft.com/office/powerpoint/2010/main" val="4069516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892175" lvl="1" indent="-571500">
              <a:buNone/>
            </a:pPr>
            <a:endParaRPr lang="en-US" alt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27</a:t>
            </a:fld>
            <a:endParaRPr lang="en-US" dirty="0"/>
          </a:p>
        </p:txBody>
      </p:sp>
      <p:pic>
        <p:nvPicPr>
          <p:cNvPr id="5" name="Picture 4" descr="ben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00400"/>
            <a:ext cx="4838700" cy="323691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161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12775" y="152400"/>
            <a:ext cx="8153400" cy="990600"/>
          </a:xfrm>
        </p:spPr>
        <p:txBody>
          <a:bodyPr/>
          <a:lstStyle/>
          <a:p>
            <a:r>
              <a:rPr lang="en-US" dirty="0" smtClean="0"/>
              <a:t>Establishing Parallelism</a:t>
            </a:r>
          </a:p>
        </p:txBody>
      </p:sp>
      <p:sp>
        <p:nvSpPr>
          <p:cNvPr id="95235" name="Content Placeholder 2"/>
          <p:cNvSpPr>
            <a:spLocks noGrp="1"/>
          </p:cNvSpPr>
          <p:nvPr>
            <p:ph sz="quarter" idx="1"/>
          </p:nvPr>
        </p:nvSpPr>
        <p:spPr>
          <a:xfrm>
            <a:off x="612775" y="1600200"/>
            <a:ext cx="8153400" cy="4495800"/>
          </a:xfrm>
        </p:spPr>
        <p:txBody>
          <a:bodyPr/>
          <a:lstStyle/>
          <a:p>
            <a:r>
              <a:rPr lang="en-US" dirty="0" smtClean="0"/>
              <a:t>Parallelism refers to expressing similar ideas in similar ways and showing that these ideas have the same level of importance</a:t>
            </a:r>
          </a:p>
          <a:p>
            <a:r>
              <a:rPr lang="en-US" dirty="0" smtClean="0"/>
              <a:t>Parallel structure—which consists of repeating a pattern in a series of items in a list, consecutive sentences, headings, or ideas—helps your reader see the connections between ideas</a:t>
            </a:r>
          </a:p>
          <a:p>
            <a:r>
              <a:rPr lang="en-US" dirty="0" smtClean="0"/>
              <a:t>Parallel structure should be maintained at all levels of writing: outline, paragraph, sentence, and word</a:t>
            </a:r>
          </a:p>
        </p:txBody>
      </p:sp>
      <p:sp>
        <p:nvSpPr>
          <p:cNvPr id="4" name="Slide Number Placeholder 3"/>
          <p:cNvSpPr>
            <a:spLocks noGrp="1"/>
          </p:cNvSpPr>
          <p:nvPr>
            <p:ph type="sldNum" sz="quarter" idx="12"/>
          </p:nvPr>
        </p:nvSpPr>
        <p:spPr/>
        <p:txBody>
          <a:bodyPr>
            <a:normAutofit fontScale="85000" lnSpcReduction="20000"/>
          </a:bodyPr>
          <a:lstStyle/>
          <a:p>
            <a:pPr>
              <a:defRPr/>
            </a:pPr>
            <a:fld id="{E035D2F3-772F-429E-A594-6ECED094FADF}" type="slidenum">
              <a:rPr lang="en-US" smtClean="0"/>
              <a:pPr>
                <a:defRPr/>
              </a:pPr>
              <a:t>28</a:t>
            </a:fld>
            <a:endParaRPr lang="en-US" dirty="0"/>
          </a:p>
        </p:txBody>
      </p:sp>
    </p:spTree>
    <p:extLst>
      <p:ext uri="{BB962C8B-B14F-4D97-AF65-F5344CB8AC3E}">
        <p14:creationId xmlns:p14="http://schemas.microsoft.com/office/powerpoint/2010/main" val="1663443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152400"/>
            <a:ext cx="8153400" cy="990600"/>
          </a:xfrm>
        </p:spPr>
        <p:txBody>
          <a:bodyPr/>
          <a:lstStyle/>
          <a:p>
            <a:r>
              <a:rPr lang="en-US" dirty="0" smtClean="0"/>
              <a:t>Establishing Parallelism</a:t>
            </a:r>
          </a:p>
        </p:txBody>
      </p:sp>
      <p:sp>
        <p:nvSpPr>
          <p:cNvPr id="96259" name="Content Placeholder 2"/>
          <p:cNvSpPr>
            <a:spLocks noGrp="1"/>
          </p:cNvSpPr>
          <p:nvPr>
            <p:ph sz="quarter" idx="1"/>
          </p:nvPr>
        </p:nvSpPr>
        <p:spPr>
          <a:xfrm>
            <a:off x="612775" y="1600200"/>
            <a:ext cx="8153400" cy="4495800"/>
          </a:xfrm>
        </p:spPr>
        <p:txBody>
          <a:bodyPr/>
          <a:lstStyle/>
          <a:p>
            <a:r>
              <a:rPr lang="en-US" dirty="0" smtClean="0"/>
              <a:t>At the document level, parallel subheadings at the same level have a similar relationship to the major heading and are parallel in grammatical form</a:t>
            </a:r>
          </a:p>
          <a:p>
            <a:pPr lvl="1"/>
            <a:r>
              <a:rPr lang="en-US" sz="1700" i="1" dirty="0" smtClean="0"/>
              <a:t>Alternative A—Seven Pond, Raised Levee</a:t>
            </a:r>
          </a:p>
          <a:p>
            <a:pPr lvl="2"/>
            <a:r>
              <a:rPr lang="en-US" sz="1600" i="1" dirty="0" smtClean="0"/>
              <a:t>Pond Use and Design</a:t>
            </a:r>
          </a:p>
          <a:p>
            <a:pPr lvl="2"/>
            <a:r>
              <a:rPr lang="en-US" sz="1600" i="1" dirty="0" smtClean="0"/>
              <a:t>Pond Operations</a:t>
            </a:r>
          </a:p>
          <a:p>
            <a:pPr lvl="1">
              <a:buClr>
                <a:srgbClr val="94B6D2"/>
              </a:buClr>
            </a:pPr>
            <a:r>
              <a:rPr lang="en-US" sz="1700" i="1" dirty="0" smtClean="0">
                <a:solidFill>
                  <a:prstClr val="black"/>
                </a:solidFill>
              </a:rPr>
              <a:t>Alternative B—Five Pond, Low Levee</a:t>
            </a:r>
            <a:endParaRPr lang="en-US" sz="1700" i="1" dirty="0">
              <a:solidFill>
                <a:prstClr val="black"/>
              </a:solidFill>
            </a:endParaRPr>
          </a:p>
          <a:p>
            <a:pPr lvl="2">
              <a:buClr>
                <a:srgbClr val="DD8047"/>
              </a:buClr>
            </a:pPr>
            <a:r>
              <a:rPr lang="en-US" sz="1600" i="1" dirty="0">
                <a:solidFill>
                  <a:prstClr val="black"/>
                </a:solidFill>
              </a:rPr>
              <a:t>Pond Use and Design</a:t>
            </a:r>
          </a:p>
          <a:p>
            <a:pPr lvl="2">
              <a:buClr>
                <a:srgbClr val="DD8047"/>
              </a:buClr>
            </a:pPr>
            <a:r>
              <a:rPr lang="en-US" sz="1600" i="1" dirty="0">
                <a:solidFill>
                  <a:prstClr val="black"/>
                </a:solidFill>
              </a:rPr>
              <a:t>Pond </a:t>
            </a:r>
            <a:r>
              <a:rPr lang="en-US" sz="1600" i="1" dirty="0" smtClean="0">
                <a:solidFill>
                  <a:prstClr val="black"/>
                </a:solidFill>
              </a:rPr>
              <a:t>Operations</a:t>
            </a:r>
          </a:p>
          <a:p>
            <a:pPr lvl="1">
              <a:buClr>
                <a:srgbClr val="94B6D2"/>
              </a:buClr>
            </a:pPr>
            <a:r>
              <a:rPr lang="en-US" sz="1700" i="1" dirty="0" smtClean="0">
                <a:solidFill>
                  <a:prstClr val="black"/>
                </a:solidFill>
              </a:rPr>
              <a:t>Alternative C—No Action Alternative</a:t>
            </a:r>
            <a:endParaRPr lang="en-US" sz="1700" i="1" dirty="0">
              <a:solidFill>
                <a:prstClr val="black"/>
              </a:solidFill>
            </a:endParaRPr>
          </a:p>
          <a:p>
            <a:pPr lvl="2">
              <a:buClr>
                <a:srgbClr val="DD8047"/>
              </a:buClr>
            </a:pPr>
            <a:r>
              <a:rPr lang="en-US" sz="1600" i="1" dirty="0">
                <a:solidFill>
                  <a:prstClr val="black"/>
                </a:solidFill>
              </a:rPr>
              <a:t>Pond Use and Design</a:t>
            </a:r>
          </a:p>
          <a:p>
            <a:pPr lvl="2">
              <a:buClr>
                <a:srgbClr val="DD8047"/>
              </a:buClr>
            </a:pPr>
            <a:r>
              <a:rPr lang="en-US" sz="1600" i="1" dirty="0">
                <a:solidFill>
                  <a:prstClr val="black"/>
                </a:solidFill>
              </a:rPr>
              <a:t>Pond Operations</a:t>
            </a:r>
          </a:p>
          <a:p>
            <a:pPr>
              <a:buFont typeface="Wingdings" pitchFamily="2" charset="2"/>
              <a:buNone/>
            </a:pPr>
            <a:endParaRPr lang="en-US" i="1" dirty="0"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DCD13A79-C7FB-4C44-B73D-BE9A88A3D16E}" type="slidenum">
              <a:rPr lang="en-US" smtClean="0"/>
              <a:pPr>
                <a:defRPr/>
              </a:pPr>
              <a:t>29</a:t>
            </a:fld>
            <a:endParaRPr lang="en-US" dirty="0"/>
          </a:p>
        </p:txBody>
      </p:sp>
    </p:spTree>
    <p:extLst>
      <p:ext uri="{BB962C8B-B14F-4D97-AF65-F5344CB8AC3E}">
        <p14:creationId xmlns:p14="http://schemas.microsoft.com/office/powerpoint/2010/main" val="73333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152400"/>
            <a:ext cx="8153400" cy="990600"/>
          </a:xfrm>
        </p:spPr>
        <p:txBody>
          <a:bodyPr/>
          <a:lstStyle/>
          <a:p>
            <a:r>
              <a:rPr lang="en-US" dirty="0" smtClean="0"/>
              <a:t>Table of Contents</a:t>
            </a:r>
          </a:p>
        </p:txBody>
      </p:sp>
      <p:sp>
        <p:nvSpPr>
          <p:cNvPr id="12291"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2400" dirty="0" smtClean="0"/>
              <a:t>Introduction</a:t>
            </a:r>
          </a:p>
          <a:p>
            <a:pPr eaLnBrk="1" hangingPunct="1"/>
            <a:r>
              <a:rPr lang="en-US" sz="1800" dirty="0" smtClean="0"/>
              <a:t>Goals for the Class</a:t>
            </a:r>
          </a:p>
          <a:p>
            <a:pPr eaLnBrk="1" hangingPunct="1"/>
            <a:r>
              <a:rPr lang="en-US" sz="1800" dirty="0" smtClean="0"/>
              <a:t>3-Day Class Outline</a:t>
            </a:r>
          </a:p>
          <a:p>
            <a:pPr eaLnBrk="1" hangingPunct="1"/>
            <a:r>
              <a:rPr lang="en-US" sz="1800" dirty="0" smtClean="0"/>
              <a:t>Instructors</a:t>
            </a:r>
          </a:p>
          <a:p>
            <a:pPr eaLnBrk="1" hangingPunct="1"/>
            <a:r>
              <a:rPr lang="en-US" sz="1800" dirty="0" smtClean="0"/>
              <a:t>Class Introductions</a:t>
            </a:r>
          </a:p>
          <a:p>
            <a:pPr eaLnBrk="1" hangingPunct="1"/>
            <a:r>
              <a:rPr lang="en-US" sz="1800" dirty="0"/>
              <a:t>Document Layers</a:t>
            </a:r>
          </a:p>
          <a:p>
            <a:pPr eaLnBrk="1" hangingPunct="1"/>
            <a:endParaRPr lang="en-US" sz="2400" dirty="0" smtClean="0"/>
          </a:p>
          <a:p>
            <a:pPr>
              <a:buFont typeface="Wingdings" pitchFamily="2" charset="2"/>
              <a:buNone/>
            </a:pPr>
            <a:endParaRPr lang="en-US" sz="32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7FC457D-CD6F-4C50-B655-8556CA9A48D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12775" y="152400"/>
            <a:ext cx="8153400" cy="990600"/>
          </a:xfrm>
        </p:spPr>
        <p:txBody>
          <a:bodyPr/>
          <a:lstStyle/>
          <a:p>
            <a:r>
              <a:rPr lang="en-US" dirty="0" smtClean="0"/>
              <a:t>Establishing Parallelism</a:t>
            </a:r>
          </a:p>
        </p:txBody>
      </p:sp>
      <p:sp>
        <p:nvSpPr>
          <p:cNvPr id="97283" name="Content Placeholder 2"/>
          <p:cNvSpPr>
            <a:spLocks noGrp="1"/>
          </p:cNvSpPr>
          <p:nvPr>
            <p:ph sz="quarter" idx="1"/>
          </p:nvPr>
        </p:nvSpPr>
        <p:spPr>
          <a:xfrm>
            <a:off x="612775" y="1600200"/>
            <a:ext cx="8153400" cy="4495800"/>
          </a:xfrm>
        </p:spPr>
        <p:txBody>
          <a:bodyPr/>
          <a:lstStyle/>
          <a:p>
            <a:r>
              <a:rPr lang="en-US" dirty="0" smtClean="0"/>
              <a:t>At the word, phrase, or sentence level, parallel structures use the same grammatical form of items in lists and in the sentence as a whole </a:t>
            </a:r>
          </a:p>
          <a:p>
            <a:pPr lvl="1">
              <a:buFont typeface="Wingdings" pitchFamily="2" charset="2"/>
              <a:buNone/>
            </a:pPr>
            <a:r>
              <a:rPr lang="en-US" i="1" dirty="0" smtClean="0"/>
              <a:t>	The LID is proposing to replace the Palm and Pine siphon pipelines along the Blue Canal, west of Applewood, California. This canal:</a:t>
            </a:r>
          </a:p>
          <a:p>
            <a:pPr lvl="2"/>
            <a:r>
              <a:rPr lang="en-US" i="1" u="sng" dirty="0" smtClean="0"/>
              <a:t>conveys</a:t>
            </a:r>
            <a:r>
              <a:rPr lang="en-US" i="1" dirty="0" smtClean="0"/>
              <a:t> raw water for irrigation to customers of the LID, </a:t>
            </a:r>
          </a:p>
          <a:p>
            <a:pPr lvl="2"/>
            <a:r>
              <a:rPr lang="en-US" i="1" u="sng" dirty="0" smtClean="0"/>
              <a:t>runs</a:t>
            </a:r>
            <a:r>
              <a:rPr lang="en-US" i="1" dirty="0" smtClean="0"/>
              <a:t> generally east to west, and</a:t>
            </a:r>
          </a:p>
          <a:p>
            <a:pPr lvl="2"/>
            <a:r>
              <a:rPr lang="en-US" i="1" u="sng" dirty="0" smtClean="0"/>
              <a:t>supplies</a:t>
            </a:r>
            <a:r>
              <a:rPr lang="en-US" i="1" dirty="0" smtClean="0"/>
              <a:t> water treatment plants.  </a:t>
            </a:r>
          </a:p>
          <a:p>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EEA0E885-5639-4BF2-8926-C56E13F88204}" type="slidenum">
              <a:rPr lang="en-US" smtClean="0"/>
              <a:pPr>
                <a:defRPr/>
              </a:pPr>
              <a:t>30</a:t>
            </a:fld>
            <a:endParaRPr lang="en-US" dirty="0"/>
          </a:p>
        </p:txBody>
      </p:sp>
    </p:spTree>
    <p:extLst>
      <p:ext uri="{BB962C8B-B14F-4D97-AF65-F5344CB8AC3E}">
        <p14:creationId xmlns:p14="http://schemas.microsoft.com/office/powerpoint/2010/main" val="4039092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Parallelism</a:t>
            </a:r>
            <a:endParaRPr lang="en-US" dirty="0"/>
          </a:p>
        </p:txBody>
      </p:sp>
      <p:sp>
        <p:nvSpPr>
          <p:cNvPr id="3" name="Content Placeholder 2"/>
          <p:cNvSpPr>
            <a:spLocks noGrp="1"/>
          </p:cNvSpPr>
          <p:nvPr>
            <p:ph sz="quarter" idx="1"/>
          </p:nvPr>
        </p:nvSpPr>
        <p:spPr/>
        <p:txBody>
          <a:bodyPr/>
          <a:lstStyle/>
          <a:p>
            <a:pPr marL="0" indent="0">
              <a:buNone/>
            </a:pPr>
            <a:r>
              <a:rPr lang="en-US" i="1" dirty="0" smtClean="0"/>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 </a:t>
            </a:r>
          </a:p>
          <a:p>
            <a:pPr marL="0" indent="0">
              <a:buNone/>
            </a:pPr>
            <a:r>
              <a:rPr lang="en-US" sz="1800" dirty="0" smtClean="0"/>
              <a:t>Preamble to the U.S. Constitution</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31</a:t>
            </a:fld>
            <a:endParaRPr lang="en-US" dirty="0"/>
          </a:p>
        </p:txBody>
      </p:sp>
    </p:spTree>
    <p:extLst>
      <p:ext uri="{BB962C8B-B14F-4D97-AF65-F5344CB8AC3E}">
        <p14:creationId xmlns:p14="http://schemas.microsoft.com/office/powerpoint/2010/main" val="3622484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Parallelism</a:t>
            </a:r>
          </a:p>
        </p:txBody>
      </p:sp>
      <p:sp>
        <p:nvSpPr>
          <p:cNvPr id="3" name="Content Placeholder 2"/>
          <p:cNvSpPr>
            <a:spLocks noGrp="1"/>
          </p:cNvSpPr>
          <p:nvPr>
            <p:ph sz="quarter" idx="1"/>
          </p:nvPr>
        </p:nvSpPr>
        <p:spPr/>
        <p:txBody>
          <a:bodyPr/>
          <a:lstStyle/>
          <a:p>
            <a:pPr marL="0" indent="0">
              <a:buNone/>
            </a:pPr>
            <a:r>
              <a:rPr lang="en-US" sz="2400" i="1" dirty="0"/>
              <a:t>The following Consolidated Resource Management Plan (Consolidated RMP) incorporates decisions: 1) That are RMP level decisions, implementation level decisions, or administrative actions, 2) Found inappropriate sections of the draft or final Smith or Centerville Resource Management Plan or their associated records of Decision, or 3) Will be traced to a valid Management Framework Plan later incorporated into either the Centerville or Smith Resource Management Plan, 4) Decisions found in the amendments described above, 5) Decisions found in the three wilderness EISs 6) designations of cultural resource sites on the National Register of Historic Places and a National Landmark and 7) includes national policy statements for each resource, issue, or program for which policy direction has been provided.</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32</a:t>
            </a:fld>
            <a:endParaRPr lang="en-US" dirty="0"/>
          </a:p>
        </p:txBody>
      </p:sp>
    </p:spTree>
    <p:extLst>
      <p:ext uri="{BB962C8B-B14F-4D97-AF65-F5344CB8AC3E}">
        <p14:creationId xmlns:p14="http://schemas.microsoft.com/office/powerpoint/2010/main" val="1386736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8306" name="Title 1"/>
          <p:cNvSpPr>
            <a:spLocks noGrp="1"/>
          </p:cNvSpPr>
          <p:nvPr>
            <p:ph type="title"/>
          </p:nvPr>
        </p:nvSpPr>
        <p:spPr>
          <a:xfrm>
            <a:off x="612775" y="152400"/>
            <a:ext cx="8153400" cy="990600"/>
          </a:xfrm>
        </p:spPr>
        <p:txBody>
          <a:bodyPr/>
          <a:lstStyle/>
          <a:p>
            <a:r>
              <a:rPr lang="en-US" dirty="0" smtClean="0"/>
              <a:t>Exercise: Parallelism</a:t>
            </a:r>
          </a:p>
        </p:txBody>
      </p:sp>
      <p:sp>
        <p:nvSpPr>
          <p:cNvPr id="94211" name="Content Placeholder 2"/>
          <p:cNvSpPr>
            <a:spLocks noGrp="1"/>
          </p:cNvSpPr>
          <p:nvPr>
            <p:ph sz="quarter" idx="1"/>
          </p:nvPr>
        </p:nvSpPr>
        <p:spPr>
          <a:xfrm>
            <a:off x="612775" y="1600200"/>
            <a:ext cx="8153400" cy="4495800"/>
          </a:xfrm>
        </p:spPr>
        <p:txBody>
          <a:bodyPr/>
          <a:lstStyle/>
          <a:p>
            <a:pPr marL="514350" indent="-514350">
              <a:buSzPct val="98000"/>
              <a:buFont typeface="Wingdings" pitchFamily="2" charset="2"/>
              <a:buNone/>
              <a:defRPr/>
            </a:pPr>
            <a:r>
              <a:rPr lang="en-US" dirty="0" smtClean="0">
                <a:cs typeface="Times New Roman" pitchFamily="18" charset="0"/>
              </a:rPr>
              <a:t>Correct these unparallelisms.</a:t>
            </a:r>
          </a:p>
          <a:p>
            <a:pPr marL="514350" indent="-514350">
              <a:buSzPct val="98000"/>
              <a:buFont typeface="+mj-lt"/>
              <a:buAutoNum type="arabicPeriod"/>
              <a:defRPr/>
            </a:pPr>
            <a:r>
              <a:rPr lang="en-US" dirty="0" smtClean="0">
                <a:cs typeface="Times New Roman" pitchFamily="18" charset="0"/>
              </a:rPr>
              <a:t>African elephants are endangered because poachers kill them and having less and less space to live in.</a:t>
            </a:r>
          </a:p>
          <a:p>
            <a:pPr marL="514350" indent="-514350">
              <a:buSzPct val="98000"/>
              <a:buFont typeface="+mj-lt"/>
              <a:buAutoNum type="arabicPeriod"/>
              <a:defRPr/>
            </a:pPr>
            <a:r>
              <a:rPr lang="en-US" dirty="0" smtClean="0">
                <a:cs typeface="Times New Roman" pitchFamily="18" charset="0"/>
              </a:rPr>
              <a:t>The term </a:t>
            </a:r>
            <a:r>
              <a:rPr lang="en-US" i="1" dirty="0" smtClean="0">
                <a:cs typeface="Times New Roman" pitchFamily="18" charset="0"/>
              </a:rPr>
              <a:t>adjacent</a:t>
            </a:r>
            <a:r>
              <a:rPr lang="en-US" dirty="0" smtClean="0">
                <a:cs typeface="Times New Roman" pitchFamily="18" charset="0"/>
              </a:rPr>
              <a:t> means bordering, neighboring, or close proximity.</a:t>
            </a:r>
          </a:p>
          <a:p>
            <a:pPr marL="514350" indent="-514350">
              <a:buSzPct val="98000"/>
              <a:buFont typeface="+mj-lt"/>
              <a:buAutoNum type="arabicPeriod"/>
              <a:defRPr/>
            </a:pPr>
            <a:r>
              <a:rPr lang="en-US" dirty="0" smtClean="0">
                <a:cs typeface="Times New Roman" pitchFamily="18" charset="0"/>
              </a:rPr>
              <a:t>When I go to the market I like to buy fish, cherries, and go to the bakery.</a:t>
            </a:r>
          </a:p>
          <a:p>
            <a:pPr>
              <a:buFont typeface="Wingdings" pitchFamily="2" charset="2"/>
              <a:buNone/>
              <a:defRPr/>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A15EB5C3-7503-4E5C-BE50-40F95B61E427}" type="slidenum">
              <a:rPr lang="en-US" smtClean="0"/>
              <a:pPr>
                <a:defRPr/>
              </a:pPr>
              <a:t>33</a:t>
            </a:fld>
            <a:endParaRPr lang="en-US" dirty="0"/>
          </a:p>
        </p:txBody>
      </p:sp>
    </p:spTree>
    <p:extLst>
      <p:ext uri="{BB962C8B-B14F-4D97-AF65-F5344CB8AC3E}">
        <p14:creationId xmlns:p14="http://schemas.microsoft.com/office/powerpoint/2010/main" val="4202891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9330" name="Title 1"/>
          <p:cNvSpPr>
            <a:spLocks noGrp="1"/>
          </p:cNvSpPr>
          <p:nvPr>
            <p:ph type="title"/>
          </p:nvPr>
        </p:nvSpPr>
        <p:spPr>
          <a:xfrm>
            <a:off x="612775" y="152400"/>
            <a:ext cx="8153400" cy="990600"/>
          </a:xfrm>
        </p:spPr>
        <p:txBody>
          <a:bodyPr/>
          <a:lstStyle/>
          <a:p>
            <a:r>
              <a:rPr lang="en-US" dirty="0" smtClean="0"/>
              <a:t>Exercise: Parallelism</a:t>
            </a:r>
          </a:p>
        </p:txBody>
      </p:sp>
      <p:sp>
        <p:nvSpPr>
          <p:cNvPr id="99331" name="Content Placeholder 2"/>
          <p:cNvSpPr>
            <a:spLocks noGrp="1"/>
          </p:cNvSpPr>
          <p:nvPr>
            <p:ph sz="quarter" idx="1"/>
          </p:nvPr>
        </p:nvSpPr>
        <p:spPr>
          <a:xfrm>
            <a:off x="612775" y="1600200"/>
            <a:ext cx="8153400" cy="4495800"/>
          </a:xfrm>
        </p:spPr>
        <p:txBody>
          <a:bodyPr/>
          <a:lstStyle/>
          <a:p>
            <a:r>
              <a:rPr lang="en-US" dirty="0" smtClean="0"/>
              <a:t>Complete Exercise 1, Parallelism.</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DEC8F31B-6D57-441E-BF63-14749E280498}" type="slidenum">
              <a:rPr lang="en-US" smtClean="0"/>
              <a:pPr>
                <a:defRPr/>
              </a:pPr>
              <a:t>34</a:t>
            </a:fld>
            <a:endParaRPr lang="en-US" dirty="0"/>
          </a:p>
        </p:txBody>
      </p:sp>
    </p:spTree>
    <p:extLst>
      <p:ext uri="{BB962C8B-B14F-4D97-AF65-F5344CB8AC3E}">
        <p14:creationId xmlns:p14="http://schemas.microsoft.com/office/powerpoint/2010/main" val="674258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35</a:t>
            </a:fld>
            <a:endParaRPr lang="en-US" dirty="0"/>
          </a:p>
        </p:txBody>
      </p:sp>
      <p:pic>
        <p:nvPicPr>
          <p:cNvPr id="188418" name="Picture 2" descr="C:\Users\19097\AppData\Local\Microsoft\Windows\Temporary Internet Files\Content.IE5\NYPS55SL\MP900182678[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60675" y="2622804"/>
            <a:ext cx="3657600" cy="245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67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eaLnBrk="1" hangingPunct="1"/>
            <a:r>
              <a:rPr lang="en-US" dirty="0" smtClean="0"/>
              <a:t>Outlining Your Document</a:t>
            </a:r>
          </a:p>
        </p:txBody>
      </p:sp>
      <p:sp>
        <p:nvSpPr>
          <p:cNvPr id="29699"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pPr>
            <a:r>
              <a:rPr lang="en-US" sz="3200" dirty="0" smtClean="0"/>
              <a:t>Benefits of Outlining</a:t>
            </a:r>
          </a:p>
          <a:p>
            <a:pPr eaLnBrk="1" hangingPunct="1"/>
            <a:r>
              <a:rPr lang="en-US" dirty="0" smtClean="0"/>
              <a:t>Eases you into the writing process</a:t>
            </a:r>
          </a:p>
          <a:p>
            <a:pPr eaLnBrk="1" hangingPunct="1"/>
            <a:r>
              <a:rPr lang="en-US" dirty="0" smtClean="0"/>
              <a:t>Saves you time</a:t>
            </a:r>
          </a:p>
          <a:p>
            <a:pPr eaLnBrk="1" hangingPunct="1"/>
            <a:r>
              <a:rPr lang="en-US" dirty="0" smtClean="0"/>
              <a:t>Allows you to separate the thinking and writing processes</a:t>
            </a:r>
          </a:p>
          <a:p>
            <a:pPr eaLnBrk="1" hangingPunct="1"/>
            <a:r>
              <a:rPr lang="en-US" dirty="0" smtClean="0"/>
              <a:t>Saves your reviewers time</a:t>
            </a:r>
          </a:p>
          <a:p>
            <a:pPr eaLnBrk="1" hangingPunct="1"/>
            <a:r>
              <a:rPr lang="en-US" dirty="0" smtClean="0"/>
              <a:t>Helps you and your reviewers detect duplicated, superfluous, or missing information</a:t>
            </a:r>
          </a:p>
          <a:p>
            <a:pPr eaLnBrk="1" hangingPunct="1"/>
            <a:r>
              <a:rPr lang="en-US" dirty="0" smtClean="0"/>
              <a:t>Helps you present information in a parallel manner</a:t>
            </a:r>
          </a:p>
        </p:txBody>
      </p:sp>
      <p:sp>
        <p:nvSpPr>
          <p:cNvPr id="4" name="Slide Number Placeholder 3"/>
          <p:cNvSpPr>
            <a:spLocks noGrp="1"/>
          </p:cNvSpPr>
          <p:nvPr>
            <p:ph type="sldNum" sz="quarter" idx="12"/>
          </p:nvPr>
        </p:nvSpPr>
        <p:spPr/>
        <p:txBody>
          <a:bodyPr>
            <a:normAutofit fontScale="85000" lnSpcReduction="20000"/>
          </a:bodyPr>
          <a:lstStyle/>
          <a:p>
            <a:pPr>
              <a:defRPr/>
            </a:pPr>
            <a:fld id="{7C990DFE-5597-4B0F-BACA-4DEAA358AAF0}"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eaLnBrk="1" hangingPunct="1"/>
            <a:r>
              <a:rPr lang="en-US" dirty="0" smtClean="0"/>
              <a:t>Outlining Your Document</a:t>
            </a:r>
          </a:p>
        </p:txBody>
      </p:sp>
      <p:sp>
        <p:nvSpPr>
          <p:cNvPr id="31747" name="Content Placeholder 2"/>
          <p:cNvSpPr>
            <a:spLocks noGrp="1"/>
          </p:cNvSpPr>
          <p:nvPr>
            <p:ph sz="quarter" idx="1"/>
          </p:nvPr>
        </p:nvSpPr>
        <p:spPr>
          <a:xfrm>
            <a:off x="609600" y="1600200"/>
            <a:ext cx="8153400" cy="4495800"/>
          </a:xfrm>
        </p:spPr>
        <p:txBody>
          <a:bodyPr/>
          <a:lstStyle/>
          <a:p>
            <a:pPr eaLnBrk="1" hangingPunct="1"/>
            <a:r>
              <a:rPr lang="en-US" dirty="0" smtClean="0"/>
              <a:t>Develop the main headings</a:t>
            </a:r>
          </a:p>
          <a:p>
            <a:pPr eaLnBrk="1" hangingPunct="1"/>
            <a:r>
              <a:rPr lang="en-US" dirty="0" smtClean="0"/>
              <a:t>Add second-level headings</a:t>
            </a:r>
          </a:p>
          <a:p>
            <a:pPr eaLnBrk="1" hangingPunct="1"/>
            <a:r>
              <a:rPr lang="en-US" dirty="0" smtClean="0"/>
              <a:t>Add third-level headings</a:t>
            </a:r>
          </a:p>
          <a:p>
            <a:pPr eaLnBrk="1" hangingPunct="1"/>
            <a:endParaRPr lang="en-US" dirty="0" smtClean="0"/>
          </a:p>
          <a:p>
            <a:pPr eaLnBrk="1" hangingPunct="1"/>
            <a:r>
              <a:rPr lang="en-US" dirty="0" smtClean="0"/>
              <a:t>See examples from an EA on following slides</a:t>
            </a:r>
          </a:p>
        </p:txBody>
      </p:sp>
      <p:sp>
        <p:nvSpPr>
          <p:cNvPr id="5" name="Slide Number Placeholder 4"/>
          <p:cNvSpPr>
            <a:spLocks noGrp="1"/>
          </p:cNvSpPr>
          <p:nvPr>
            <p:ph type="sldNum" sz="quarter" idx="12"/>
          </p:nvPr>
        </p:nvSpPr>
        <p:spPr/>
        <p:txBody>
          <a:bodyPr>
            <a:normAutofit fontScale="85000" lnSpcReduction="20000"/>
          </a:bodyPr>
          <a:lstStyle/>
          <a:p>
            <a:pPr>
              <a:defRPr/>
            </a:pPr>
            <a:fld id="{C8811359-8EE1-4DF3-8C87-5671BA0843C8}"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Outlining Your Document</a:t>
            </a:r>
          </a:p>
        </p:txBody>
      </p:sp>
      <p:sp>
        <p:nvSpPr>
          <p:cNvPr id="3" name="Content Placeholder 2"/>
          <p:cNvSpPr>
            <a:spLocks noGrp="1"/>
          </p:cNvSpPr>
          <p:nvPr>
            <p:ph sz="quarter" idx="1"/>
          </p:nvPr>
        </p:nvSpPr>
        <p:spPr>
          <a:xfrm>
            <a:off x="612648" y="1600200"/>
            <a:ext cx="8153400" cy="4724400"/>
          </a:xfrm>
        </p:spPr>
        <p:txBody>
          <a:bodyPr/>
          <a:lstStyle/>
          <a:p>
            <a:pPr marL="320040" indent="-320040" eaLnBrk="1" fontAlgn="auto" hangingPunct="1">
              <a:lnSpc>
                <a:spcPct val="80000"/>
              </a:lnSpc>
              <a:spcAft>
                <a:spcPts val="0"/>
              </a:spcAft>
              <a:buNone/>
              <a:defRPr/>
            </a:pPr>
            <a:r>
              <a:rPr lang="en-US" sz="3200" dirty="0"/>
              <a:t>Example Outline—Affected </a:t>
            </a:r>
            <a:r>
              <a:rPr lang="en-US" sz="3200" dirty="0" smtClean="0"/>
              <a:t>Environment</a:t>
            </a:r>
            <a:endParaRPr lang="en-US" sz="3200" dirty="0"/>
          </a:p>
          <a:p>
            <a:r>
              <a:rPr lang="en-US" sz="2400" dirty="0" smtClean="0"/>
              <a:t>Vegetation and Wetlands</a:t>
            </a:r>
          </a:p>
          <a:p>
            <a:pPr lvl="1"/>
            <a:r>
              <a:rPr lang="en-US" sz="2000" dirty="0" smtClean="0"/>
              <a:t>Regulatory Setting</a:t>
            </a:r>
          </a:p>
          <a:p>
            <a:pPr lvl="1"/>
            <a:r>
              <a:rPr lang="en-US" sz="2000" dirty="0" smtClean="0"/>
              <a:t>Environmental Setting</a:t>
            </a:r>
          </a:p>
          <a:p>
            <a:pPr lvl="2"/>
            <a:r>
              <a:rPr lang="en-US" sz="2000" dirty="0" smtClean="0"/>
              <a:t>Land Cover Types</a:t>
            </a:r>
          </a:p>
          <a:p>
            <a:pPr lvl="3"/>
            <a:r>
              <a:rPr lang="en-US" sz="1600" dirty="0" smtClean="0"/>
              <a:t>Riparian Communities</a:t>
            </a:r>
          </a:p>
          <a:p>
            <a:pPr lvl="3"/>
            <a:r>
              <a:rPr lang="en-US" sz="1600" dirty="0" smtClean="0"/>
              <a:t>Nonriparian Woodland Communities</a:t>
            </a:r>
          </a:p>
          <a:p>
            <a:pPr lvl="3"/>
            <a:r>
              <a:rPr lang="en-US" sz="1600" dirty="0" smtClean="0"/>
              <a:t>Wetland Community</a:t>
            </a:r>
          </a:p>
          <a:p>
            <a:pPr lvl="3"/>
            <a:r>
              <a:rPr lang="en-US" sz="1600" dirty="0" smtClean="0"/>
              <a:t>Herbaceous Community</a:t>
            </a:r>
          </a:p>
          <a:p>
            <a:pPr lvl="3"/>
            <a:r>
              <a:rPr lang="en-US" sz="1600" dirty="0" smtClean="0"/>
              <a:t>Developed/Landscaped</a:t>
            </a:r>
          </a:p>
          <a:p>
            <a:pPr lvl="2"/>
            <a:r>
              <a:rPr lang="en-US" sz="2000" dirty="0" smtClean="0"/>
              <a:t>Special-Status Plant Species</a:t>
            </a:r>
          </a:p>
          <a:p>
            <a:pPr lvl="2"/>
            <a:r>
              <a:rPr lang="en-US" sz="2000" dirty="0" smtClean="0"/>
              <a:t>Invasive Plant Species</a:t>
            </a:r>
          </a:p>
          <a:p>
            <a:pPr lvl="2"/>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38</a:t>
            </a:fld>
            <a:endParaRPr lang="en-US" dirty="0"/>
          </a:p>
        </p:txBody>
      </p:sp>
    </p:spTree>
    <p:extLst>
      <p:ext uri="{BB962C8B-B14F-4D97-AF65-F5344CB8AC3E}">
        <p14:creationId xmlns:p14="http://schemas.microsoft.com/office/powerpoint/2010/main" val="2454536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Outlining Your Document</a:t>
            </a:r>
          </a:p>
        </p:txBody>
      </p:sp>
      <p:sp>
        <p:nvSpPr>
          <p:cNvPr id="3" name="Content Placeholder 2"/>
          <p:cNvSpPr>
            <a:spLocks noGrp="1"/>
          </p:cNvSpPr>
          <p:nvPr>
            <p:ph sz="quarter" idx="1"/>
          </p:nvPr>
        </p:nvSpPr>
        <p:spPr/>
        <p:txBody>
          <a:bodyPr/>
          <a:lstStyle/>
          <a:p>
            <a:pPr marL="0" indent="0">
              <a:buNone/>
            </a:pPr>
            <a:r>
              <a:rPr lang="en-US" sz="3200" dirty="0"/>
              <a:t>Example </a:t>
            </a:r>
            <a:r>
              <a:rPr lang="en-US" sz="3200" dirty="0" smtClean="0"/>
              <a:t>Outline —Impacts</a:t>
            </a:r>
            <a:endParaRPr lang="en-US" sz="3200" dirty="0"/>
          </a:p>
          <a:p>
            <a:r>
              <a:rPr lang="en-US" dirty="0" smtClean="0"/>
              <a:t>Alternative 1</a:t>
            </a:r>
          </a:p>
          <a:p>
            <a:pPr lvl="1"/>
            <a:r>
              <a:rPr lang="en-US" dirty="0" smtClean="0"/>
              <a:t>Construction</a:t>
            </a:r>
          </a:p>
          <a:p>
            <a:pPr lvl="1"/>
            <a:r>
              <a:rPr lang="en-US" dirty="0" smtClean="0"/>
              <a:t>Operation</a:t>
            </a:r>
          </a:p>
          <a:p>
            <a:pPr lvl="1"/>
            <a:r>
              <a:rPr lang="en-US" dirty="0" smtClean="0"/>
              <a:t>Maintenance</a:t>
            </a:r>
          </a:p>
          <a:p>
            <a:pPr lvl="1"/>
            <a:r>
              <a:rPr lang="en-US" dirty="0" smtClean="0"/>
              <a:t>Restoration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39</a:t>
            </a:fld>
            <a:endParaRPr lang="en-US" dirty="0"/>
          </a:p>
        </p:txBody>
      </p:sp>
    </p:spTree>
    <p:extLst>
      <p:ext uri="{BB962C8B-B14F-4D97-AF65-F5344CB8AC3E}">
        <p14:creationId xmlns:p14="http://schemas.microsoft.com/office/powerpoint/2010/main" val="101513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sz="quarter" idx="1"/>
          </p:nvPr>
        </p:nvSpPr>
        <p:spPr/>
        <p:txBody>
          <a:bodyPr/>
          <a:lstStyle/>
          <a:p>
            <a:pPr lvl="0">
              <a:buClr>
                <a:srgbClr val="DD8047"/>
              </a:buClr>
              <a:buNone/>
            </a:pPr>
            <a:r>
              <a:rPr lang="en-US" sz="2400" dirty="0">
                <a:solidFill>
                  <a:prstClr val="black"/>
                </a:solidFill>
              </a:rPr>
              <a:t>Chapter 1 Prewriting</a:t>
            </a:r>
          </a:p>
          <a:p>
            <a:pPr lvl="0" eaLnBrk="1" hangingPunct="1">
              <a:buClr>
                <a:srgbClr val="DD8047"/>
              </a:buClr>
            </a:pPr>
            <a:r>
              <a:rPr lang="en-US" sz="1800" dirty="0">
                <a:solidFill>
                  <a:prstClr val="black"/>
                </a:solidFill>
              </a:rPr>
              <a:t>Determining Document Needs</a:t>
            </a:r>
          </a:p>
          <a:p>
            <a:pPr lvl="0" eaLnBrk="1" hangingPunct="1">
              <a:buClr>
                <a:srgbClr val="DD8047"/>
              </a:buClr>
            </a:pPr>
            <a:r>
              <a:rPr lang="en-US" sz="1800" dirty="0" smtClean="0">
                <a:solidFill>
                  <a:prstClr val="black"/>
                </a:solidFill>
              </a:rPr>
              <a:t>Identifying </a:t>
            </a:r>
            <a:r>
              <a:rPr lang="en-US" sz="1800" dirty="0">
                <a:solidFill>
                  <a:prstClr val="black"/>
                </a:solidFill>
              </a:rPr>
              <a:t>Your </a:t>
            </a:r>
            <a:r>
              <a:rPr lang="en-US" sz="1800" dirty="0" smtClean="0">
                <a:solidFill>
                  <a:prstClr val="black"/>
                </a:solidFill>
              </a:rPr>
              <a:t>Audience</a:t>
            </a:r>
          </a:p>
          <a:p>
            <a:pPr lvl="0" eaLnBrk="1" hangingPunct="1">
              <a:buClr>
                <a:srgbClr val="DD8047"/>
              </a:buClr>
            </a:pPr>
            <a:r>
              <a:rPr lang="en-US" sz="1800" dirty="0" smtClean="0">
                <a:solidFill>
                  <a:prstClr val="black"/>
                </a:solidFill>
              </a:rPr>
              <a:t>Getting Started</a:t>
            </a:r>
            <a:endParaRPr lang="en-US" sz="1800" dirty="0">
              <a:solidFill>
                <a:prstClr val="black"/>
              </a:solidFill>
            </a:endParaRPr>
          </a:p>
          <a:p>
            <a:pPr eaLnBrk="1" hangingPunct="1">
              <a:buClr>
                <a:srgbClr val="DD8047"/>
              </a:buClr>
            </a:pPr>
            <a:r>
              <a:rPr lang="en-US" sz="1800" dirty="0">
                <a:solidFill>
                  <a:prstClr val="black"/>
                </a:solidFill>
              </a:rPr>
              <a:t>Establishing Parallelism</a:t>
            </a:r>
          </a:p>
          <a:p>
            <a:pPr lvl="0" eaLnBrk="1" hangingPunct="1">
              <a:buClr>
                <a:srgbClr val="DD8047"/>
              </a:buClr>
            </a:pPr>
            <a:r>
              <a:rPr lang="en-US" sz="1800" dirty="0" smtClean="0">
                <a:solidFill>
                  <a:prstClr val="black"/>
                </a:solidFill>
              </a:rPr>
              <a:t>Outlining </a:t>
            </a:r>
            <a:r>
              <a:rPr lang="en-US" sz="1800" dirty="0">
                <a:solidFill>
                  <a:prstClr val="black"/>
                </a:solidFill>
              </a:rPr>
              <a:t>Your </a:t>
            </a:r>
            <a:r>
              <a:rPr lang="en-US" sz="1800" dirty="0" smtClean="0">
                <a:solidFill>
                  <a:prstClr val="black"/>
                </a:solidFill>
              </a:rPr>
              <a:t>Document</a:t>
            </a:r>
          </a:p>
          <a:p>
            <a:pPr lvl="0" eaLnBrk="1" hangingPunct="1">
              <a:buClr>
                <a:srgbClr val="DD8047"/>
              </a:buClr>
            </a:pPr>
            <a:r>
              <a:rPr lang="en-US" sz="1800" dirty="0" smtClean="0">
                <a:solidFill>
                  <a:prstClr val="black"/>
                </a:solidFill>
              </a:rPr>
              <a:t>Using </a:t>
            </a:r>
            <a:r>
              <a:rPr lang="en-US" sz="1800" dirty="0">
                <a:solidFill>
                  <a:prstClr val="black"/>
                </a:solidFill>
              </a:rPr>
              <a:t>Questions as a Writing Tool</a:t>
            </a:r>
          </a:p>
          <a:p>
            <a:pPr lvl="0" eaLnBrk="1" hangingPunct="1">
              <a:buClr>
                <a:srgbClr val="DD8047"/>
              </a:buClr>
            </a:pPr>
            <a:r>
              <a:rPr lang="en-US" sz="1800" dirty="0">
                <a:solidFill>
                  <a:prstClr val="black"/>
                </a:solidFill>
              </a:rPr>
              <a:t>Citing Sources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4</a:t>
            </a:fld>
            <a:endParaRPr lang="en-US" dirty="0"/>
          </a:p>
        </p:txBody>
      </p:sp>
    </p:spTree>
    <p:extLst>
      <p:ext uri="{BB962C8B-B14F-4D97-AF65-F5344CB8AC3E}">
        <p14:creationId xmlns:p14="http://schemas.microsoft.com/office/powerpoint/2010/main" val="3136389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Outlining Your Document</a:t>
            </a:r>
          </a:p>
        </p:txBody>
      </p:sp>
      <p:sp>
        <p:nvSpPr>
          <p:cNvPr id="3" name="Content Placeholder 2"/>
          <p:cNvSpPr>
            <a:spLocks noGrp="1"/>
          </p:cNvSpPr>
          <p:nvPr>
            <p:ph sz="quarter" idx="1"/>
          </p:nvPr>
        </p:nvSpPr>
        <p:spPr/>
        <p:txBody>
          <a:bodyPr/>
          <a:lstStyle/>
          <a:p>
            <a:pPr marL="320040" indent="-320040" eaLnBrk="1" fontAlgn="auto" hangingPunct="1">
              <a:lnSpc>
                <a:spcPct val="80000"/>
              </a:lnSpc>
              <a:spcAft>
                <a:spcPts val="0"/>
              </a:spcAft>
              <a:buNone/>
              <a:defRPr/>
            </a:pPr>
            <a:r>
              <a:rPr lang="en-US" sz="3200" dirty="0"/>
              <a:t>Example </a:t>
            </a:r>
            <a:r>
              <a:rPr lang="en-US" sz="3200" dirty="0" smtClean="0"/>
              <a:t>Outline—Impacts Option1</a:t>
            </a:r>
            <a:endParaRPr lang="en-US" sz="3200" dirty="0"/>
          </a:p>
          <a:p>
            <a:pPr lvl="0">
              <a:buClr>
                <a:srgbClr val="DD8047"/>
              </a:buClr>
            </a:pPr>
            <a:r>
              <a:rPr lang="en-US" sz="2400" dirty="0" smtClean="0">
                <a:solidFill>
                  <a:prstClr val="black"/>
                </a:solidFill>
              </a:rPr>
              <a:t>Vegetation </a:t>
            </a:r>
            <a:r>
              <a:rPr lang="en-US" sz="2400" dirty="0">
                <a:solidFill>
                  <a:prstClr val="black"/>
                </a:solidFill>
              </a:rPr>
              <a:t>and Wetlands</a:t>
            </a:r>
          </a:p>
          <a:p>
            <a:pPr lvl="1">
              <a:buClr>
                <a:srgbClr val="94B6D2"/>
              </a:buClr>
            </a:pPr>
            <a:r>
              <a:rPr lang="en-US" sz="2000" dirty="0" smtClean="0">
                <a:solidFill>
                  <a:prstClr val="black"/>
                </a:solidFill>
              </a:rPr>
              <a:t>Methods</a:t>
            </a:r>
          </a:p>
          <a:p>
            <a:pPr lvl="1">
              <a:buClr>
                <a:srgbClr val="94B6D2"/>
              </a:buClr>
            </a:pPr>
            <a:r>
              <a:rPr lang="en-US" sz="2000" dirty="0" smtClean="0">
                <a:solidFill>
                  <a:prstClr val="black"/>
                </a:solidFill>
              </a:rPr>
              <a:t>Construction</a:t>
            </a:r>
            <a:endParaRPr lang="en-US" sz="2000" dirty="0">
              <a:solidFill>
                <a:prstClr val="black"/>
              </a:solidFill>
            </a:endParaRPr>
          </a:p>
          <a:p>
            <a:pPr lvl="2">
              <a:buClr>
                <a:srgbClr val="DD8047"/>
              </a:buClr>
            </a:pPr>
            <a:r>
              <a:rPr lang="en-US" sz="2000" dirty="0">
                <a:solidFill>
                  <a:prstClr val="black"/>
                </a:solidFill>
              </a:rPr>
              <a:t>Land Cover Types</a:t>
            </a:r>
          </a:p>
          <a:p>
            <a:pPr lvl="2">
              <a:buClr>
                <a:srgbClr val="DD8047"/>
              </a:buClr>
            </a:pPr>
            <a:r>
              <a:rPr lang="en-US" sz="2000" dirty="0" smtClean="0">
                <a:solidFill>
                  <a:prstClr val="black"/>
                </a:solidFill>
              </a:rPr>
              <a:t>Special-Status </a:t>
            </a:r>
            <a:r>
              <a:rPr lang="en-US" sz="2000" dirty="0">
                <a:solidFill>
                  <a:prstClr val="black"/>
                </a:solidFill>
              </a:rPr>
              <a:t>Species</a:t>
            </a:r>
          </a:p>
          <a:p>
            <a:pPr lvl="2">
              <a:buClr>
                <a:srgbClr val="DD8047"/>
              </a:buClr>
            </a:pPr>
            <a:r>
              <a:rPr lang="en-US" sz="2000" dirty="0">
                <a:solidFill>
                  <a:prstClr val="black"/>
                </a:solidFill>
              </a:rPr>
              <a:t>Invasive Plant Species</a:t>
            </a:r>
          </a:p>
          <a:p>
            <a:pPr lvl="1">
              <a:buClr>
                <a:srgbClr val="94B6D2"/>
              </a:buClr>
            </a:pPr>
            <a:r>
              <a:rPr lang="en-US" sz="2000" dirty="0" smtClean="0">
                <a:solidFill>
                  <a:prstClr val="black"/>
                </a:solidFill>
              </a:rPr>
              <a:t>Operation</a:t>
            </a:r>
            <a:endParaRPr lang="en-US" sz="2000" dirty="0">
              <a:solidFill>
                <a:prstClr val="black"/>
              </a:solidFill>
            </a:endParaRPr>
          </a:p>
          <a:p>
            <a:pPr lvl="2">
              <a:buClr>
                <a:srgbClr val="DD8047"/>
              </a:buClr>
            </a:pPr>
            <a:r>
              <a:rPr lang="en-US" sz="2000" dirty="0">
                <a:solidFill>
                  <a:prstClr val="black"/>
                </a:solidFill>
              </a:rPr>
              <a:t>Land Cover Types</a:t>
            </a:r>
          </a:p>
          <a:p>
            <a:pPr lvl="2">
              <a:buClr>
                <a:srgbClr val="DD8047"/>
              </a:buClr>
            </a:pPr>
            <a:r>
              <a:rPr lang="en-US" sz="2000" dirty="0">
                <a:solidFill>
                  <a:prstClr val="black"/>
                </a:solidFill>
              </a:rPr>
              <a:t>Special-Status Species</a:t>
            </a:r>
          </a:p>
          <a:p>
            <a:pPr lvl="2">
              <a:buClr>
                <a:srgbClr val="DD8047"/>
              </a:buClr>
            </a:pPr>
            <a:r>
              <a:rPr lang="en-US" sz="2000" dirty="0">
                <a:solidFill>
                  <a:prstClr val="black"/>
                </a:solidFill>
              </a:rPr>
              <a:t>Invasive Plant Species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40</a:t>
            </a:fld>
            <a:endParaRPr lang="en-US" dirty="0"/>
          </a:p>
        </p:txBody>
      </p:sp>
    </p:spTree>
    <p:extLst>
      <p:ext uri="{BB962C8B-B14F-4D97-AF65-F5344CB8AC3E}">
        <p14:creationId xmlns:p14="http://schemas.microsoft.com/office/powerpoint/2010/main" val="3752558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600200"/>
            <a:ext cx="8153400" cy="4800600"/>
          </a:xfrm>
        </p:spPr>
        <p:txBody>
          <a:bodyPr/>
          <a:lstStyle/>
          <a:p>
            <a:pPr marL="320040" lvl="0" indent="-320040" eaLnBrk="1" fontAlgn="auto" hangingPunct="1">
              <a:lnSpc>
                <a:spcPct val="80000"/>
              </a:lnSpc>
              <a:spcAft>
                <a:spcPts val="0"/>
              </a:spcAft>
              <a:buClr>
                <a:srgbClr val="DD8047"/>
              </a:buClr>
              <a:buNone/>
              <a:defRPr/>
            </a:pPr>
            <a:r>
              <a:rPr lang="en-US" sz="3200" dirty="0">
                <a:solidFill>
                  <a:prstClr val="black"/>
                </a:solidFill>
              </a:rPr>
              <a:t>Example </a:t>
            </a:r>
            <a:r>
              <a:rPr lang="en-US" sz="3200" dirty="0" smtClean="0">
                <a:solidFill>
                  <a:prstClr val="black"/>
                </a:solidFill>
              </a:rPr>
              <a:t>Outline—Impacts Option 2</a:t>
            </a:r>
            <a:endParaRPr lang="en-US" sz="3200" dirty="0">
              <a:solidFill>
                <a:prstClr val="black"/>
              </a:solidFill>
            </a:endParaRPr>
          </a:p>
          <a:p>
            <a:pPr lvl="0">
              <a:buClr>
                <a:srgbClr val="DD8047"/>
              </a:buClr>
            </a:pPr>
            <a:r>
              <a:rPr lang="en-US" sz="2400" dirty="0">
                <a:solidFill>
                  <a:prstClr val="black"/>
                </a:solidFill>
              </a:rPr>
              <a:t>Vegetation and Wetlands</a:t>
            </a:r>
          </a:p>
          <a:p>
            <a:pPr lvl="1">
              <a:buClr>
                <a:srgbClr val="94B6D2"/>
              </a:buClr>
            </a:pPr>
            <a:r>
              <a:rPr lang="en-US" sz="2000" dirty="0">
                <a:solidFill>
                  <a:prstClr val="black"/>
                </a:solidFill>
              </a:rPr>
              <a:t>Methods</a:t>
            </a:r>
          </a:p>
          <a:p>
            <a:pPr lvl="1">
              <a:buClr>
                <a:srgbClr val="94B6D2"/>
              </a:buClr>
            </a:pPr>
            <a:r>
              <a:rPr lang="en-US" sz="2000" dirty="0" smtClean="0">
                <a:solidFill>
                  <a:prstClr val="black"/>
                </a:solidFill>
              </a:rPr>
              <a:t>Land Cover Types</a:t>
            </a:r>
            <a:endParaRPr lang="en-US" sz="2000" dirty="0">
              <a:solidFill>
                <a:prstClr val="black"/>
              </a:solidFill>
            </a:endParaRPr>
          </a:p>
          <a:p>
            <a:pPr lvl="2">
              <a:buClr>
                <a:srgbClr val="DD8047"/>
              </a:buClr>
            </a:pPr>
            <a:r>
              <a:rPr lang="en-US" sz="2000" dirty="0" smtClean="0">
                <a:solidFill>
                  <a:prstClr val="black"/>
                </a:solidFill>
              </a:rPr>
              <a:t>Construction</a:t>
            </a:r>
            <a:endParaRPr lang="en-US" sz="2000" dirty="0">
              <a:solidFill>
                <a:prstClr val="black"/>
              </a:solidFill>
            </a:endParaRPr>
          </a:p>
          <a:p>
            <a:pPr lvl="2">
              <a:buClr>
                <a:srgbClr val="DD8047"/>
              </a:buClr>
            </a:pPr>
            <a:r>
              <a:rPr lang="en-US" sz="2000" dirty="0" smtClean="0">
                <a:solidFill>
                  <a:prstClr val="black"/>
                </a:solidFill>
              </a:rPr>
              <a:t>Operation</a:t>
            </a:r>
            <a:endParaRPr lang="en-US" sz="2000" dirty="0">
              <a:solidFill>
                <a:prstClr val="black"/>
              </a:solidFill>
            </a:endParaRPr>
          </a:p>
          <a:p>
            <a:pPr lvl="1">
              <a:buClr>
                <a:srgbClr val="94B6D2"/>
              </a:buClr>
            </a:pPr>
            <a:r>
              <a:rPr lang="en-US" sz="2000" dirty="0" smtClean="0">
                <a:solidFill>
                  <a:prstClr val="black"/>
                </a:solidFill>
              </a:rPr>
              <a:t>Special-Status Species</a:t>
            </a:r>
            <a:endParaRPr lang="en-US" sz="2000" dirty="0">
              <a:solidFill>
                <a:prstClr val="black"/>
              </a:solidFill>
            </a:endParaRPr>
          </a:p>
          <a:p>
            <a:pPr lvl="2">
              <a:buClr>
                <a:srgbClr val="DD8047"/>
              </a:buClr>
            </a:pPr>
            <a:r>
              <a:rPr lang="en-US" sz="2000" dirty="0">
                <a:solidFill>
                  <a:prstClr val="black"/>
                </a:solidFill>
              </a:rPr>
              <a:t>Construction</a:t>
            </a:r>
          </a:p>
          <a:p>
            <a:pPr lvl="2">
              <a:buClr>
                <a:srgbClr val="DD8047"/>
              </a:buClr>
            </a:pPr>
            <a:r>
              <a:rPr lang="en-US" sz="2000" dirty="0">
                <a:solidFill>
                  <a:prstClr val="black"/>
                </a:solidFill>
              </a:rPr>
              <a:t>Operation</a:t>
            </a:r>
          </a:p>
          <a:p>
            <a:pPr lvl="1">
              <a:buClr>
                <a:srgbClr val="94B6D2"/>
              </a:buClr>
            </a:pPr>
            <a:r>
              <a:rPr lang="en-US" sz="2000" dirty="0" smtClean="0">
                <a:solidFill>
                  <a:prstClr val="black"/>
                </a:solidFill>
              </a:rPr>
              <a:t>Invasive Plant </a:t>
            </a:r>
            <a:r>
              <a:rPr lang="en-US" sz="2000" dirty="0">
                <a:solidFill>
                  <a:prstClr val="black"/>
                </a:solidFill>
              </a:rPr>
              <a:t>Species</a:t>
            </a:r>
          </a:p>
          <a:p>
            <a:pPr lvl="2">
              <a:buClr>
                <a:srgbClr val="DD8047"/>
              </a:buClr>
            </a:pPr>
            <a:r>
              <a:rPr lang="en-US" sz="2000" dirty="0">
                <a:solidFill>
                  <a:prstClr val="black"/>
                </a:solidFill>
              </a:rPr>
              <a:t>Construction</a:t>
            </a:r>
          </a:p>
          <a:p>
            <a:pPr lvl="2">
              <a:buClr>
                <a:srgbClr val="DD8047"/>
              </a:buClr>
            </a:pPr>
            <a:r>
              <a:rPr lang="en-US" sz="2000" dirty="0">
                <a:solidFill>
                  <a:prstClr val="black"/>
                </a:solidFill>
              </a:rPr>
              <a:t>Operation</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41</a:t>
            </a:fld>
            <a:endParaRPr lang="en-US" dirty="0"/>
          </a:p>
        </p:txBody>
      </p:sp>
    </p:spTree>
    <p:extLst>
      <p:ext uri="{BB962C8B-B14F-4D97-AF65-F5344CB8AC3E}">
        <p14:creationId xmlns:p14="http://schemas.microsoft.com/office/powerpoint/2010/main" val="3684057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228600"/>
            <a:ext cx="8153400" cy="990600"/>
          </a:xfrm>
        </p:spPr>
        <p:txBody>
          <a:bodyPr/>
          <a:lstStyle/>
          <a:p>
            <a:pPr eaLnBrk="1" hangingPunct="1"/>
            <a:r>
              <a:rPr lang="en-US" dirty="0" smtClean="0"/>
              <a:t>Outlining Your Document</a:t>
            </a:r>
          </a:p>
        </p:txBody>
      </p:sp>
      <p:sp>
        <p:nvSpPr>
          <p:cNvPr id="16387" name="Content Placeholder 2"/>
          <p:cNvSpPr>
            <a:spLocks noGrp="1"/>
          </p:cNvSpPr>
          <p:nvPr>
            <p:ph sz="quarter" idx="1"/>
          </p:nvPr>
        </p:nvSpPr>
        <p:spPr>
          <a:xfrm>
            <a:off x="685800" y="1676400"/>
            <a:ext cx="8153400" cy="4495800"/>
          </a:xfrm>
        </p:spPr>
        <p:txBody>
          <a:bodyPr>
            <a:normAutofit fontScale="92500" lnSpcReduction="20000"/>
          </a:bodyPr>
          <a:lstStyle/>
          <a:p>
            <a:pPr marL="320040" indent="-320040" eaLnBrk="1" fontAlgn="auto" hangingPunct="1">
              <a:spcAft>
                <a:spcPts val="0"/>
              </a:spcAft>
              <a:buFont typeface="Wingdings" pitchFamily="2" charset="2"/>
              <a:buNone/>
              <a:defRPr/>
            </a:pPr>
            <a:r>
              <a:rPr lang="en-US" sz="3500" dirty="0" smtClean="0"/>
              <a:t>Outline Example—Affected Environment</a:t>
            </a:r>
          </a:p>
          <a:p>
            <a:pPr marL="320040" indent="-320040" eaLnBrk="1" fontAlgn="auto" hangingPunct="1">
              <a:spcAft>
                <a:spcPts val="0"/>
              </a:spcAft>
              <a:buFont typeface="Wingdings"/>
              <a:buChar char=""/>
              <a:defRPr/>
            </a:pPr>
            <a:r>
              <a:rPr lang="en-US" dirty="0" smtClean="0"/>
              <a:t>Geology</a:t>
            </a:r>
          </a:p>
          <a:p>
            <a:pPr marL="640080" lvl="1" indent="-274320" eaLnBrk="1" fontAlgn="auto" hangingPunct="1">
              <a:spcAft>
                <a:spcPts val="0"/>
              </a:spcAft>
              <a:buFont typeface="Wingdings 2"/>
              <a:buChar char=""/>
              <a:defRPr/>
            </a:pPr>
            <a:r>
              <a:rPr lang="en-US" dirty="0" smtClean="0"/>
              <a:t>Geology</a:t>
            </a:r>
          </a:p>
          <a:p>
            <a:pPr lvl="2" eaLnBrk="1" fontAlgn="auto" hangingPunct="1">
              <a:spcAft>
                <a:spcPts val="0"/>
              </a:spcAft>
              <a:buFont typeface="Wingdings"/>
              <a:buChar char=""/>
              <a:defRPr/>
            </a:pPr>
            <a:r>
              <a:rPr lang="en-US" dirty="0" smtClean="0"/>
              <a:t>Regional Geologic Setting</a:t>
            </a:r>
          </a:p>
          <a:p>
            <a:pPr lvl="2" eaLnBrk="1" fontAlgn="auto" hangingPunct="1">
              <a:spcAft>
                <a:spcPts val="0"/>
              </a:spcAft>
              <a:buFont typeface="Wingdings"/>
              <a:buChar char=""/>
              <a:defRPr/>
            </a:pPr>
            <a:r>
              <a:rPr lang="en-US" dirty="0" smtClean="0"/>
              <a:t>Project Area Geologic Setting</a:t>
            </a:r>
          </a:p>
          <a:p>
            <a:pPr marL="640080" lvl="1" indent="-274320" eaLnBrk="1" fontAlgn="auto" hangingPunct="1">
              <a:spcAft>
                <a:spcPts val="0"/>
              </a:spcAft>
              <a:buFont typeface="Wingdings 2"/>
              <a:buChar char=""/>
              <a:defRPr/>
            </a:pPr>
            <a:r>
              <a:rPr lang="en-US" dirty="0" smtClean="0"/>
              <a:t>Geologic Hazards</a:t>
            </a:r>
          </a:p>
          <a:p>
            <a:pPr lvl="2" eaLnBrk="1" fontAlgn="auto" hangingPunct="1">
              <a:spcAft>
                <a:spcPts val="0"/>
              </a:spcAft>
              <a:buFont typeface="Wingdings"/>
              <a:buChar char=""/>
              <a:defRPr/>
            </a:pPr>
            <a:r>
              <a:rPr lang="en-US" dirty="0" smtClean="0"/>
              <a:t>Primary Seismic Hazards</a:t>
            </a:r>
          </a:p>
          <a:p>
            <a:pPr lvl="3" eaLnBrk="1" fontAlgn="auto" hangingPunct="1">
              <a:spcAft>
                <a:spcPts val="0"/>
              </a:spcAft>
              <a:buClr>
                <a:schemeClr val="accent3"/>
              </a:buClr>
              <a:buFont typeface="Wingdings"/>
              <a:buChar char=""/>
              <a:defRPr/>
            </a:pPr>
            <a:r>
              <a:rPr lang="en-US" dirty="0" smtClean="0"/>
              <a:t>Surface Fault Rupture</a:t>
            </a:r>
          </a:p>
          <a:p>
            <a:pPr lvl="3" eaLnBrk="1" fontAlgn="auto" hangingPunct="1">
              <a:spcAft>
                <a:spcPts val="0"/>
              </a:spcAft>
              <a:buClr>
                <a:schemeClr val="accent3"/>
              </a:buClr>
              <a:buFont typeface="Wingdings"/>
              <a:buChar char=""/>
              <a:defRPr/>
            </a:pPr>
            <a:r>
              <a:rPr lang="en-US" dirty="0" smtClean="0"/>
              <a:t>Strong Ground Shaking</a:t>
            </a:r>
          </a:p>
          <a:p>
            <a:pPr lvl="2" eaLnBrk="1" fontAlgn="auto" hangingPunct="1">
              <a:spcAft>
                <a:spcPts val="0"/>
              </a:spcAft>
              <a:buFont typeface="Wingdings"/>
              <a:buChar char=""/>
              <a:defRPr/>
            </a:pPr>
            <a:r>
              <a:rPr lang="en-US" dirty="0" smtClean="0"/>
              <a:t>Secondary Seismic Hazards</a:t>
            </a:r>
          </a:p>
          <a:p>
            <a:pPr lvl="3" eaLnBrk="1" fontAlgn="auto" hangingPunct="1">
              <a:spcAft>
                <a:spcPts val="0"/>
              </a:spcAft>
              <a:buClr>
                <a:schemeClr val="accent3"/>
              </a:buClr>
              <a:buFont typeface="Wingdings"/>
              <a:buChar char=""/>
              <a:defRPr/>
            </a:pPr>
            <a:r>
              <a:rPr lang="en-US" dirty="0" smtClean="0"/>
              <a:t>Liquefaction</a:t>
            </a:r>
          </a:p>
          <a:p>
            <a:pPr lvl="3" eaLnBrk="1" fontAlgn="auto" hangingPunct="1">
              <a:spcAft>
                <a:spcPts val="0"/>
              </a:spcAft>
              <a:buClr>
                <a:schemeClr val="accent3"/>
              </a:buClr>
              <a:buFont typeface="Wingdings"/>
              <a:buChar char=""/>
              <a:defRPr/>
            </a:pPr>
            <a:r>
              <a:rPr lang="en-US" dirty="0" smtClean="0"/>
              <a:t>Slope Failure</a:t>
            </a:r>
          </a:p>
          <a:p>
            <a:pPr lvl="2" eaLnBrk="1" fontAlgn="auto" hangingPunct="1">
              <a:spcAft>
                <a:spcPts val="0"/>
              </a:spcAft>
              <a:buFont typeface="Wingdings"/>
              <a:buChar char=""/>
              <a:defRPr/>
            </a:pPr>
            <a:r>
              <a:rPr lang="en-US" dirty="0" smtClean="0"/>
              <a:t>Slope Stability</a:t>
            </a:r>
          </a:p>
        </p:txBody>
      </p:sp>
      <p:sp>
        <p:nvSpPr>
          <p:cNvPr id="4" name="Slide Number Placeholder 3"/>
          <p:cNvSpPr>
            <a:spLocks noGrp="1"/>
          </p:cNvSpPr>
          <p:nvPr>
            <p:ph type="sldNum" sz="quarter" idx="12"/>
          </p:nvPr>
        </p:nvSpPr>
        <p:spPr/>
        <p:txBody>
          <a:bodyPr>
            <a:normAutofit fontScale="85000" lnSpcReduction="20000"/>
          </a:bodyPr>
          <a:lstStyle/>
          <a:p>
            <a:pPr>
              <a:defRPr/>
            </a:pPr>
            <a:fld id="{B5ED90CC-9962-44C4-8B17-1C890B8F5D1C}"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152400"/>
            <a:ext cx="8153400" cy="990600"/>
          </a:xfrm>
        </p:spPr>
        <p:txBody>
          <a:bodyPr/>
          <a:lstStyle/>
          <a:p>
            <a:r>
              <a:rPr lang="en-US" dirty="0" smtClean="0"/>
              <a:t>Outlining Your Document</a:t>
            </a:r>
          </a:p>
        </p:txBody>
      </p:sp>
      <p:sp>
        <p:nvSpPr>
          <p:cNvPr id="28675" name="Content Placeholder 2"/>
          <p:cNvSpPr>
            <a:spLocks noGrp="1"/>
          </p:cNvSpPr>
          <p:nvPr>
            <p:ph sz="quarter" idx="1"/>
          </p:nvPr>
        </p:nvSpPr>
        <p:spPr>
          <a:xfrm>
            <a:off x="612775" y="1600200"/>
            <a:ext cx="8153400" cy="4495800"/>
          </a:xfrm>
        </p:spPr>
        <p:txBody>
          <a:bodyPr/>
          <a:lstStyle/>
          <a:p>
            <a:pPr>
              <a:buFont typeface="Wingdings" pitchFamily="2" charset="2"/>
              <a:buNone/>
              <a:defRPr/>
            </a:pPr>
            <a:r>
              <a:rPr lang="en-US" sz="3200" dirty="0" smtClean="0"/>
              <a:t>Recommended EA Format: Guidance from the BLM Handbook, Appendix 9</a:t>
            </a:r>
          </a:p>
          <a:p>
            <a:pPr marL="457200" indent="-457200">
              <a:buFont typeface="Wingdings" pitchFamily="2" charset="2"/>
              <a:buNone/>
              <a:defRPr/>
            </a:pPr>
            <a:r>
              <a:rPr lang="en-US" sz="2800" dirty="0" smtClean="0"/>
              <a:t>1.	Introduction </a:t>
            </a:r>
          </a:p>
          <a:p>
            <a:pPr marL="457200" indent="-457200">
              <a:buFont typeface="Wingdings" pitchFamily="2" charset="2"/>
              <a:buNone/>
              <a:defRPr/>
            </a:pPr>
            <a:r>
              <a:rPr lang="en-US" sz="2800" dirty="0" smtClean="0"/>
              <a:t>2.	Proposed Action and Alternatives </a:t>
            </a:r>
          </a:p>
          <a:p>
            <a:pPr marL="457200" indent="-457200">
              <a:buFont typeface="Wingdings" pitchFamily="2" charset="2"/>
              <a:buNone/>
              <a:defRPr/>
            </a:pPr>
            <a:r>
              <a:rPr lang="en-US" sz="2800" dirty="0" smtClean="0"/>
              <a:t>3.	Affected Environment </a:t>
            </a:r>
          </a:p>
          <a:p>
            <a:pPr marL="457200" indent="-457200">
              <a:buFont typeface="Wingdings" pitchFamily="2" charset="2"/>
              <a:buNone/>
              <a:defRPr/>
            </a:pPr>
            <a:r>
              <a:rPr lang="en-US" sz="2800" dirty="0" smtClean="0"/>
              <a:t>4.	Environmental Effects </a:t>
            </a:r>
          </a:p>
          <a:p>
            <a:pPr marL="457200" indent="-457200">
              <a:buFont typeface="Wingdings" pitchFamily="2" charset="2"/>
              <a:buNone/>
              <a:defRPr/>
            </a:pPr>
            <a:r>
              <a:rPr lang="en-US" sz="2800" dirty="0" smtClean="0"/>
              <a:t>5.	Tribes, Individuals, Organizations, or Agencies Consulted </a:t>
            </a:r>
          </a:p>
          <a:p>
            <a:pPr marL="457200" indent="-457200">
              <a:buFont typeface="Wingdings" pitchFamily="2" charset="2"/>
              <a:buNone/>
              <a:defRPr/>
            </a:pPr>
            <a:r>
              <a:rPr lang="en-US" sz="2800" dirty="0" smtClean="0"/>
              <a:t>6.	List of Preparers </a:t>
            </a:r>
          </a:p>
          <a:p>
            <a:pPr>
              <a:defRPr/>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667AAAAE-6358-48C2-94A3-7C08A003614B}"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4000" b="1" dirty="0">
                <a:solidFill>
                  <a:srgbClr val="94B6D2">
                    <a:lumMod val="50000"/>
                  </a:srgbClr>
                </a:solidFill>
              </a:rPr>
              <a:t>TIP: </a:t>
            </a:r>
            <a:r>
              <a:rPr lang="en-US" sz="4000" b="1" dirty="0" smtClean="0">
                <a:solidFill>
                  <a:srgbClr val="94B6D2">
                    <a:lumMod val="50000"/>
                  </a:srgbClr>
                </a:solidFill>
              </a:rPr>
              <a:t>Word’s Outline and </a:t>
            </a:r>
            <a:br>
              <a:rPr lang="en-US" sz="4000" b="1" dirty="0" smtClean="0">
                <a:solidFill>
                  <a:srgbClr val="94B6D2">
                    <a:lumMod val="50000"/>
                  </a:srgbClr>
                </a:solidFill>
              </a:rPr>
            </a:br>
            <a:r>
              <a:rPr lang="en-US" sz="4000" b="1" dirty="0" smtClean="0">
                <a:solidFill>
                  <a:srgbClr val="94B6D2">
                    <a:lumMod val="50000"/>
                  </a:srgbClr>
                </a:solidFill>
              </a:rPr>
              <a:t>Navigation Pane Features</a:t>
            </a:r>
            <a:endParaRPr lang="en-US" sz="4000" b="1" dirty="0"/>
          </a:p>
        </p:txBody>
      </p:sp>
      <p:sp>
        <p:nvSpPr>
          <p:cNvPr id="3" name="Content Placeholder 2"/>
          <p:cNvSpPr>
            <a:spLocks noGrp="1"/>
          </p:cNvSpPr>
          <p:nvPr>
            <p:ph sz="quarter" idx="1"/>
          </p:nvPr>
        </p:nvSpPr>
        <p:spPr>
          <a:noFill/>
        </p:spPr>
        <p:txBody>
          <a:bodyPr/>
          <a:lstStyle/>
          <a:p>
            <a:pPr marL="0" indent="0">
              <a:buNone/>
            </a:pPr>
            <a:r>
              <a:rPr lang="en-US" dirty="0" smtClean="0"/>
              <a:t>The outline and navigation pane features allow you to see your document structure</a:t>
            </a:r>
          </a:p>
          <a:p>
            <a:r>
              <a:rPr lang="en-US" dirty="0" smtClean="0"/>
              <a:t>Open the example Word document</a:t>
            </a:r>
          </a:p>
          <a:p>
            <a:r>
              <a:rPr lang="en-US" dirty="0" smtClean="0"/>
              <a:t>Go to View/Outline</a:t>
            </a:r>
          </a:p>
          <a:p>
            <a:pPr lvl="1"/>
            <a:r>
              <a:rPr lang="en-US" dirty="0" smtClean="0"/>
              <a:t>Good for moving pieces around</a:t>
            </a:r>
          </a:p>
          <a:p>
            <a:r>
              <a:rPr lang="en-US" dirty="0" smtClean="0"/>
              <a:t>Go to View/Navigation Pane</a:t>
            </a:r>
          </a:p>
          <a:p>
            <a:pPr lvl="1"/>
            <a:r>
              <a:rPr lang="en-US" dirty="0"/>
              <a:t>Good for </a:t>
            </a:r>
            <a:r>
              <a:rPr lang="en-US" dirty="0" smtClean="0"/>
              <a:t>navigating text and outline simultaneously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44</a:t>
            </a:fld>
            <a:endParaRPr lang="en-US" dirty="0"/>
          </a:p>
        </p:txBody>
      </p:sp>
    </p:spTree>
    <p:extLst>
      <p:ext uri="{BB962C8B-B14F-4D97-AF65-F5344CB8AC3E}">
        <p14:creationId xmlns:p14="http://schemas.microsoft.com/office/powerpoint/2010/main" val="4105426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228600"/>
            <a:ext cx="8153400" cy="990600"/>
          </a:xfrm>
        </p:spPr>
        <p:txBody>
          <a:bodyPr/>
          <a:lstStyle/>
          <a:p>
            <a:pPr eaLnBrk="1" hangingPunct="1"/>
            <a:r>
              <a:rPr lang="en-US" dirty="0">
                <a:solidFill>
                  <a:srgbClr val="775F55"/>
                </a:solidFill>
              </a:rPr>
              <a:t>Exercise: </a:t>
            </a:r>
            <a:r>
              <a:rPr lang="en-US" dirty="0" smtClean="0">
                <a:solidFill>
                  <a:srgbClr val="775F55"/>
                </a:solidFill>
              </a:rPr>
              <a:t>Outlining</a:t>
            </a:r>
            <a:endParaRPr lang="en-US" dirty="0" smtClean="0">
              <a:latin typeface="Berlin Sans FB Demi" pitchFamily="34" charset="0"/>
            </a:endParaRPr>
          </a:p>
        </p:txBody>
      </p:sp>
      <p:sp>
        <p:nvSpPr>
          <p:cNvPr id="34819" name="Content Placeholder 2"/>
          <p:cNvSpPr>
            <a:spLocks noGrp="1"/>
          </p:cNvSpPr>
          <p:nvPr>
            <p:ph sz="quarter" idx="1"/>
          </p:nvPr>
        </p:nvSpPr>
        <p:spPr>
          <a:xfrm>
            <a:off x="612775" y="1600200"/>
            <a:ext cx="8153400" cy="4495800"/>
          </a:xfrm>
        </p:spPr>
        <p:txBody>
          <a:bodyPr/>
          <a:lstStyle/>
          <a:p>
            <a:pPr eaLnBrk="1" hangingPunct="1"/>
            <a:r>
              <a:rPr lang="en-US" dirty="0" smtClean="0"/>
              <a:t>Review and revise the outline of your document or the example document.</a:t>
            </a:r>
          </a:p>
          <a:p>
            <a:pPr lvl="1" eaLnBrk="1" hangingPunct="1">
              <a:buClr>
                <a:schemeClr val="bg1"/>
              </a:buClr>
            </a:pPr>
            <a:r>
              <a:rPr lang="en-US" dirty="0" smtClean="0"/>
              <a:t>Go to the third-level headings</a:t>
            </a:r>
          </a:p>
          <a:p>
            <a:pPr lvl="1" eaLnBrk="1" hangingPunct="1">
              <a:buClr>
                <a:schemeClr val="bg1"/>
              </a:buClr>
            </a:pPr>
            <a:r>
              <a:rPr lang="en-US" dirty="0" smtClean="0"/>
              <a:t>Make improvements</a:t>
            </a:r>
          </a:p>
          <a:p>
            <a:pPr lvl="1" eaLnBrk="1" hangingPunct="1">
              <a:buClr>
                <a:schemeClr val="bg1"/>
              </a:buClr>
            </a:pPr>
            <a:r>
              <a:rPr lang="en-US" dirty="0" smtClean="0"/>
              <a:t>Take about 20 minutes</a:t>
            </a:r>
          </a:p>
        </p:txBody>
      </p:sp>
      <p:sp>
        <p:nvSpPr>
          <p:cNvPr id="4" name="Slide Number Placeholder 3"/>
          <p:cNvSpPr>
            <a:spLocks noGrp="1"/>
          </p:cNvSpPr>
          <p:nvPr>
            <p:ph type="sldNum" sz="quarter" idx="12"/>
          </p:nvPr>
        </p:nvSpPr>
        <p:spPr/>
        <p:txBody>
          <a:bodyPr>
            <a:normAutofit fontScale="85000" lnSpcReduction="20000"/>
          </a:bodyPr>
          <a:lstStyle/>
          <a:p>
            <a:pPr>
              <a:defRPr/>
            </a:pPr>
            <a:fld id="{27191935-CF5C-41CE-AF8D-B8D39E1E1979}"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46</a:t>
            </a:fld>
            <a:endParaRPr lang="en-US" dirty="0"/>
          </a:p>
        </p:txBody>
      </p:sp>
      <p:pic>
        <p:nvPicPr>
          <p:cNvPr id="5" name="Content Placeholder 4" descr="74FF5685.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90611" y="1905000"/>
            <a:ext cx="2597727" cy="3886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5967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pPr eaLnBrk="1" hangingPunct="1"/>
            <a:r>
              <a:rPr lang="en-US" dirty="0" smtClean="0"/>
              <a:t>Using Questions as a Writing Tool</a:t>
            </a:r>
          </a:p>
        </p:txBody>
      </p:sp>
      <p:sp>
        <p:nvSpPr>
          <p:cNvPr id="35843" name="Content Placeholder 2"/>
          <p:cNvSpPr>
            <a:spLocks noGrp="1"/>
          </p:cNvSpPr>
          <p:nvPr>
            <p:ph sz="quarter" idx="1"/>
          </p:nvPr>
        </p:nvSpPr>
        <p:spPr>
          <a:xfrm>
            <a:off x="612775" y="1600200"/>
            <a:ext cx="8153400" cy="4495800"/>
          </a:xfrm>
        </p:spPr>
        <p:txBody>
          <a:bodyPr/>
          <a:lstStyle/>
          <a:p>
            <a:pPr eaLnBrk="1" hangingPunct="1"/>
            <a:r>
              <a:rPr lang="en-US" dirty="0" smtClean="0"/>
              <a:t>Develop questions under each heading</a:t>
            </a:r>
          </a:p>
          <a:p>
            <a:pPr lvl="1" eaLnBrk="1" hangingPunct="1"/>
            <a:r>
              <a:rPr lang="en-US" dirty="0" smtClean="0"/>
              <a:t>What information do you need to cover in this section?</a:t>
            </a:r>
          </a:p>
          <a:p>
            <a:pPr lvl="1" eaLnBrk="1" hangingPunct="1"/>
            <a:endParaRPr lang="en-US" dirty="0" smtClean="0"/>
          </a:p>
          <a:p>
            <a:pPr eaLnBrk="1" hangingPunct="1"/>
            <a:r>
              <a:rPr lang="en-US" dirty="0" smtClean="0"/>
              <a:t>Benefits of developing these questions</a:t>
            </a:r>
          </a:p>
          <a:p>
            <a:pPr lvl="1" eaLnBrk="1" hangingPunct="1"/>
            <a:r>
              <a:rPr lang="en-US" dirty="0" smtClean="0"/>
              <a:t>You can discuss content with your reviewers </a:t>
            </a:r>
          </a:p>
          <a:p>
            <a:pPr lvl="1" eaLnBrk="1" hangingPunct="1"/>
            <a:r>
              <a:rPr lang="en-US" dirty="0" smtClean="0"/>
              <a:t>Questions lead to topic sentences</a:t>
            </a:r>
          </a:p>
          <a:p>
            <a:pPr lvl="1" eaLnBrk="1" hangingPunct="1"/>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87937B09-B56C-45F0-BDB1-EDEFE8C24B70}"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28600"/>
            <a:ext cx="8153400" cy="990600"/>
          </a:xfrm>
        </p:spPr>
        <p:txBody>
          <a:bodyPr/>
          <a:lstStyle/>
          <a:p>
            <a:pPr eaLnBrk="1" hangingPunct="1"/>
            <a:r>
              <a:rPr lang="en-US" dirty="0">
                <a:solidFill>
                  <a:srgbClr val="775F55"/>
                </a:solidFill>
              </a:rPr>
              <a:t>Using Questions as a Writing Tool</a:t>
            </a:r>
            <a:endParaRPr lang="en-US" dirty="0" smtClean="0"/>
          </a:p>
        </p:txBody>
      </p:sp>
      <p:sp>
        <p:nvSpPr>
          <p:cNvPr id="20483" name="Content Placeholder 2"/>
          <p:cNvSpPr>
            <a:spLocks noGrp="1"/>
          </p:cNvSpPr>
          <p:nvPr>
            <p:ph sz="quarter" idx="1"/>
          </p:nvPr>
        </p:nvSpPr>
        <p:spPr>
          <a:xfrm>
            <a:off x="612775" y="1600200"/>
            <a:ext cx="8153400" cy="4495800"/>
          </a:xfrm>
        </p:spPr>
        <p:txBody>
          <a:bodyPr>
            <a:normAutofit fontScale="40000" lnSpcReduction="20000"/>
          </a:bodyPr>
          <a:lstStyle/>
          <a:p>
            <a:pPr marL="45085" indent="0" eaLnBrk="1" fontAlgn="auto" hangingPunct="1">
              <a:spcAft>
                <a:spcPts val="0"/>
              </a:spcAft>
              <a:buNone/>
              <a:defRPr/>
            </a:pPr>
            <a:r>
              <a:rPr lang="en-US" sz="3400" dirty="0" smtClean="0"/>
              <a:t>EXAMPLES of QUESTIONS</a:t>
            </a:r>
          </a:p>
          <a:p>
            <a:pPr marL="319405" indent="-274320" eaLnBrk="1" fontAlgn="auto" hangingPunct="1">
              <a:spcAft>
                <a:spcPts val="0"/>
              </a:spcAft>
              <a:buFont typeface="Wingdings 2"/>
              <a:buChar char=""/>
              <a:defRPr/>
            </a:pPr>
            <a:r>
              <a:rPr lang="en-US" sz="3400" dirty="0" smtClean="0"/>
              <a:t>Geology</a:t>
            </a:r>
          </a:p>
          <a:p>
            <a:pPr lvl="1" eaLnBrk="1" fontAlgn="auto" hangingPunct="1">
              <a:spcAft>
                <a:spcPts val="0"/>
              </a:spcAft>
              <a:buFont typeface="Wingdings"/>
              <a:buChar char=""/>
              <a:defRPr/>
            </a:pPr>
            <a:r>
              <a:rPr lang="en-US" sz="2900" dirty="0" smtClean="0"/>
              <a:t>Regional Geologic Setting</a:t>
            </a:r>
          </a:p>
          <a:p>
            <a:pPr lvl="2" eaLnBrk="1" fontAlgn="auto" hangingPunct="1">
              <a:spcAft>
                <a:spcPts val="0"/>
              </a:spcAft>
              <a:buClr>
                <a:schemeClr val="accent3"/>
              </a:buClr>
              <a:buFont typeface="Wingdings"/>
              <a:buChar char=""/>
              <a:defRPr/>
            </a:pPr>
            <a:r>
              <a:rPr lang="en-US" sz="2500" i="1" dirty="0" smtClean="0"/>
              <a:t>In what geomorphic province is the project site located?</a:t>
            </a:r>
          </a:p>
          <a:p>
            <a:pPr lvl="2" eaLnBrk="1" fontAlgn="auto" hangingPunct="1">
              <a:spcAft>
                <a:spcPts val="0"/>
              </a:spcAft>
              <a:buClr>
                <a:schemeClr val="accent3"/>
              </a:buClr>
              <a:buFont typeface="Wingdings"/>
              <a:buChar char=""/>
              <a:defRPr/>
            </a:pPr>
            <a:r>
              <a:rPr lang="en-US" sz="2500" i="1" dirty="0" smtClean="0"/>
              <a:t>What are the characteristics of the setting?</a:t>
            </a:r>
          </a:p>
          <a:p>
            <a:pPr lvl="3" eaLnBrk="1" fontAlgn="auto" hangingPunct="1">
              <a:spcAft>
                <a:spcPts val="0"/>
              </a:spcAft>
              <a:buClr>
                <a:schemeClr val="accent4"/>
              </a:buClr>
              <a:buFont typeface="Wingdings"/>
              <a:buChar char=""/>
              <a:defRPr/>
            </a:pPr>
            <a:r>
              <a:rPr lang="en-US" dirty="0" smtClean="0"/>
              <a:t>Structure</a:t>
            </a:r>
          </a:p>
          <a:p>
            <a:pPr lvl="3" eaLnBrk="1" fontAlgn="auto" hangingPunct="1">
              <a:spcAft>
                <a:spcPts val="0"/>
              </a:spcAft>
              <a:buClr>
                <a:schemeClr val="accent4"/>
              </a:buClr>
              <a:buFont typeface="Wingdings"/>
              <a:buChar char=""/>
              <a:defRPr/>
            </a:pPr>
            <a:r>
              <a:rPr lang="en-US" dirty="0" smtClean="0"/>
              <a:t>Extent</a:t>
            </a:r>
          </a:p>
          <a:p>
            <a:pPr lvl="3" eaLnBrk="1" fontAlgn="auto" hangingPunct="1">
              <a:spcAft>
                <a:spcPts val="0"/>
              </a:spcAft>
              <a:buClr>
                <a:schemeClr val="accent4"/>
              </a:buClr>
              <a:buFont typeface="Wingdings"/>
              <a:buChar char=""/>
              <a:defRPr/>
            </a:pPr>
            <a:r>
              <a:rPr lang="en-US" dirty="0" smtClean="0"/>
              <a:t>Elevation</a:t>
            </a:r>
          </a:p>
          <a:p>
            <a:pPr lvl="3" eaLnBrk="1" fontAlgn="auto" hangingPunct="1">
              <a:spcAft>
                <a:spcPts val="0"/>
              </a:spcAft>
              <a:buClr>
                <a:schemeClr val="accent4"/>
              </a:buClr>
              <a:buFont typeface="Wingdings"/>
              <a:buChar char=""/>
              <a:defRPr/>
            </a:pPr>
            <a:r>
              <a:rPr lang="en-US" dirty="0" smtClean="0"/>
              <a:t>General geology</a:t>
            </a:r>
          </a:p>
          <a:p>
            <a:pPr lvl="1" eaLnBrk="1" fontAlgn="auto" hangingPunct="1">
              <a:spcAft>
                <a:spcPts val="0"/>
              </a:spcAft>
              <a:buFont typeface="Wingdings"/>
              <a:buChar char=""/>
              <a:defRPr/>
            </a:pPr>
            <a:r>
              <a:rPr lang="en-US" sz="2900" dirty="0" smtClean="0"/>
              <a:t>Project Area Geologic Setting</a:t>
            </a:r>
          </a:p>
          <a:p>
            <a:pPr lvl="2" eaLnBrk="1" fontAlgn="auto" hangingPunct="1">
              <a:spcAft>
                <a:spcPts val="0"/>
              </a:spcAft>
              <a:buClr>
                <a:schemeClr val="accent3"/>
              </a:buClr>
              <a:buFont typeface="Wingdings"/>
              <a:buChar char=""/>
              <a:defRPr/>
            </a:pPr>
            <a:r>
              <a:rPr lang="en-US" sz="2400" i="1" dirty="0" smtClean="0"/>
              <a:t>What geologic units are exposed in the project area?</a:t>
            </a:r>
          </a:p>
          <a:p>
            <a:pPr lvl="2" eaLnBrk="1" fontAlgn="auto" hangingPunct="1">
              <a:spcAft>
                <a:spcPts val="0"/>
              </a:spcAft>
              <a:buClr>
                <a:schemeClr val="accent3"/>
              </a:buClr>
              <a:buFont typeface="Wingdings"/>
              <a:buChar char=""/>
              <a:defRPr/>
            </a:pPr>
            <a:r>
              <a:rPr lang="en-US" sz="2400" i="1" dirty="0" smtClean="0"/>
              <a:t>What are the characteristics of the units?</a:t>
            </a:r>
          </a:p>
          <a:p>
            <a:pPr lvl="3" eaLnBrk="1" fontAlgn="auto" hangingPunct="1">
              <a:spcAft>
                <a:spcPts val="0"/>
              </a:spcAft>
              <a:buClr>
                <a:schemeClr val="accent4"/>
              </a:buClr>
              <a:buFont typeface="Wingdings"/>
              <a:buChar char=""/>
              <a:defRPr/>
            </a:pPr>
            <a:r>
              <a:rPr lang="en-US" sz="2100" dirty="0" smtClean="0"/>
              <a:t>Age</a:t>
            </a:r>
          </a:p>
          <a:p>
            <a:pPr lvl="3" eaLnBrk="1" fontAlgn="auto" hangingPunct="1">
              <a:spcAft>
                <a:spcPts val="0"/>
              </a:spcAft>
              <a:buClr>
                <a:schemeClr val="accent4"/>
              </a:buClr>
              <a:buFont typeface="Wingdings"/>
              <a:buChar char=""/>
              <a:defRPr/>
            </a:pPr>
            <a:r>
              <a:rPr lang="en-US" sz="2100" dirty="0" smtClean="0"/>
              <a:t>Description</a:t>
            </a:r>
          </a:p>
          <a:p>
            <a:pPr lvl="3" eaLnBrk="1" fontAlgn="auto" hangingPunct="1">
              <a:spcAft>
                <a:spcPts val="0"/>
              </a:spcAft>
              <a:buClr>
                <a:schemeClr val="accent4"/>
              </a:buClr>
              <a:buFont typeface="Wingdings"/>
              <a:buChar char=""/>
              <a:defRPr/>
            </a:pPr>
            <a:r>
              <a:rPr lang="en-US" sz="2100" dirty="0" smtClean="0"/>
              <a:t>Origin</a:t>
            </a:r>
          </a:p>
          <a:p>
            <a:pPr lvl="3" eaLnBrk="1" fontAlgn="auto" hangingPunct="1">
              <a:spcAft>
                <a:spcPts val="0"/>
              </a:spcAft>
              <a:buClr>
                <a:schemeClr val="accent4"/>
              </a:buClr>
              <a:buFont typeface="Wingdings"/>
              <a:buChar char=""/>
              <a:defRPr/>
            </a:pPr>
            <a:r>
              <a:rPr lang="en-US" sz="2100" dirty="0" smtClean="0"/>
              <a:t>Other issues</a:t>
            </a:r>
          </a:p>
          <a:p>
            <a:pPr marL="319405" indent="-274320" eaLnBrk="1" fontAlgn="auto" hangingPunct="1">
              <a:spcAft>
                <a:spcPts val="0"/>
              </a:spcAft>
              <a:buFont typeface="Wingdings 2"/>
              <a:buChar char=""/>
              <a:defRPr/>
            </a:pPr>
            <a:r>
              <a:rPr lang="en-US" sz="3400" dirty="0" smtClean="0"/>
              <a:t>Geologic Hazards</a:t>
            </a:r>
          </a:p>
          <a:p>
            <a:pPr lvl="1" eaLnBrk="1" fontAlgn="auto" hangingPunct="1">
              <a:spcAft>
                <a:spcPts val="0"/>
              </a:spcAft>
              <a:buFont typeface="Wingdings"/>
              <a:buChar char=""/>
              <a:defRPr/>
            </a:pPr>
            <a:r>
              <a:rPr lang="en-US" sz="2900" dirty="0" smtClean="0"/>
              <a:t>Primary Seismic Hazards</a:t>
            </a:r>
          </a:p>
          <a:p>
            <a:pPr lvl="2" eaLnBrk="1" fontAlgn="auto" hangingPunct="1">
              <a:spcAft>
                <a:spcPts val="0"/>
              </a:spcAft>
              <a:buClr>
                <a:schemeClr val="accent3"/>
              </a:buClr>
              <a:buFont typeface="Wingdings"/>
              <a:buChar char=""/>
              <a:defRPr/>
            </a:pPr>
            <a:r>
              <a:rPr lang="en-US" sz="2500" dirty="0" smtClean="0"/>
              <a:t>Surface Fault Rupture</a:t>
            </a:r>
          </a:p>
          <a:p>
            <a:pPr lvl="3" eaLnBrk="1" fontAlgn="auto" hangingPunct="1">
              <a:spcAft>
                <a:spcPts val="0"/>
              </a:spcAft>
              <a:buClr>
                <a:schemeClr val="accent4"/>
              </a:buClr>
              <a:buFont typeface="Wingdings"/>
              <a:buChar char=""/>
              <a:defRPr/>
            </a:pPr>
            <a:r>
              <a:rPr lang="en-US" sz="2200" i="1" dirty="0" smtClean="0"/>
              <a:t>What is surface fault rupture?</a:t>
            </a:r>
          </a:p>
          <a:p>
            <a:pPr lvl="3" eaLnBrk="1" fontAlgn="auto" hangingPunct="1">
              <a:spcAft>
                <a:spcPts val="0"/>
              </a:spcAft>
              <a:buClr>
                <a:schemeClr val="accent4"/>
              </a:buClr>
              <a:buFont typeface="Wingdings"/>
              <a:buChar char=""/>
              <a:defRPr/>
            </a:pPr>
            <a:r>
              <a:rPr lang="en-US" sz="2200" i="1" dirty="0" smtClean="0"/>
              <a:t>What is the Alquist-Priolo Act?</a:t>
            </a:r>
          </a:p>
          <a:p>
            <a:pPr lvl="3" eaLnBrk="1" fontAlgn="auto" hangingPunct="1">
              <a:spcAft>
                <a:spcPts val="0"/>
              </a:spcAft>
              <a:buClr>
                <a:schemeClr val="accent4"/>
              </a:buClr>
              <a:buFont typeface="Wingdings"/>
              <a:buChar char=""/>
              <a:defRPr/>
            </a:pPr>
            <a:r>
              <a:rPr lang="en-US" sz="2200" i="1" dirty="0" smtClean="0"/>
              <a:t>What is the risk of surface fault rupture in the project area?</a:t>
            </a:r>
          </a:p>
        </p:txBody>
      </p:sp>
      <p:sp>
        <p:nvSpPr>
          <p:cNvPr id="5" name="Slide Number Placeholder 4"/>
          <p:cNvSpPr>
            <a:spLocks noGrp="1"/>
          </p:cNvSpPr>
          <p:nvPr>
            <p:ph type="sldNum" sz="quarter" idx="12"/>
          </p:nvPr>
        </p:nvSpPr>
        <p:spPr/>
        <p:txBody>
          <a:bodyPr>
            <a:normAutofit fontScale="85000" lnSpcReduction="20000"/>
          </a:bodyPr>
          <a:lstStyle/>
          <a:p>
            <a:pPr>
              <a:defRPr/>
            </a:pPr>
            <a:fld id="{306765CB-0420-4672-8AB5-15A082D71C25}"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228600"/>
            <a:ext cx="8153400" cy="990600"/>
          </a:xfrm>
        </p:spPr>
        <p:txBody>
          <a:bodyPr/>
          <a:lstStyle/>
          <a:p>
            <a:pPr eaLnBrk="1" hangingPunct="1"/>
            <a:r>
              <a:rPr lang="en-US" dirty="0">
                <a:solidFill>
                  <a:srgbClr val="775F55"/>
                </a:solidFill>
              </a:rPr>
              <a:t>Using Questions as a Writing Tool</a:t>
            </a:r>
            <a:endParaRPr lang="en-US" dirty="0" smtClean="0"/>
          </a:p>
        </p:txBody>
      </p:sp>
      <p:sp>
        <p:nvSpPr>
          <p:cNvPr id="3" name="Content Placeholder 2"/>
          <p:cNvSpPr>
            <a:spLocks noGrp="1"/>
          </p:cNvSpPr>
          <p:nvPr>
            <p:ph sz="quarter" idx="1"/>
          </p:nvPr>
        </p:nvSpPr>
        <p:spPr>
          <a:xfrm>
            <a:off x="612775" y="1600200"/>
            <a:ext cx="8153400" cy="4495800"/>
          </a:xfrm>
        </p:spPr>
        <p:txBody>
          <a:bodyPr>
            <a:normAutofit fontScale="62500" lnSpcReduction="20000"/>
          </a:bodyPr>
          <a:lstStyle/>
          <a:p>
            <a:pPr marL="320040" indent="-320040" eaLnBrk="1" fontAlgn="auto" hangingPunct="1">
              <a:spcAft>
                <a:spcPts val="0"/>
              </a:spcAft>
              <a:buFont typeface="Wingdings"/>
              <a:buChar char=""/>
              <a:defRPr/>
            </a:pPr>
            <a:r>
              <a:rPr lang="en-US" sz="3400" b="1" dirty="0" smtClean="0"/>
              <a:t>EXAMPLES of ANSWERS</a:t>
            </a:r>
          </a:p>
          <a:p>
            <a:pPr marL="320040" indent="-320040" eaLnBrk="1" fontAlgn="auto" hangingPunct="1">
              <a:spcAft>
                <a:spcPts val="0"/>
              </a:spcAft>
              <a:buFont typeface="Wingdings"/>
              <a:buChar char=""/>
              <a:defRPr/>
            </a:pPr>
            <a:r>
              <a:rPr lang="en-US" sz="3400" b="1" dirty="0" smtClean="0"/>
              <a:t>Regional Geologic Setting</a:t>
            </a:r>
          </a:p>
          <a:p>
            <a:pPr marL="640080" lvl="1" indent="-274320" eaLnBrk="1" fontAlgn="auto" hangingPunct="1">
              <a:spcAft>
                <a:spcPts val="0"/>
              </a:spcAft>
              <a:buFont typeface="Wingdings 2"/>
              <a:buChar char=""/>
              <a:defRPr/>
            </a:pPr>
            <a:r>
              <a:rPr lang="en-US" sz="2900" dirty="0" smtClean="0"/>
              <a:t>The 158-acre project site is located in the:</a:t>
            </a:r>
          </a:p>
          <a:p>
            <a:pPr lvl="2" eaLnBrk="1" fontAlgn="auto" hangingPunct="1">
              <a:spcAft>
                <a:spcPts val="0"/>
              </a:spcAft>
              <a:buFont typeface="Wingdings"/>
              <a:buChar char=""/>
              <a:defRPr/>
            </a:pPr>
            <a:r>
              <a:rPr lang="en-US" sz="2500" dirty="0"/>
              <a:t>Sierra Nevada geomorphic province</a:t>
            </a:r>
          </a:p>
          <a:p>
            <a:pPr lvl="3" eaLnBrk="1" fontAlgn="auto" hangingPunct="1">
              <a:spcAft>
                <a:spcPts val="0"/>
              </a:spcAft>
              <a:buFont typeface="Wingdings"/>
              <a:buChar char=""/>
              <a:defRPr/>
            </a:pPr>
            <a:r>
              <a:rPr lang="en-US" sz="2200" dirty="0" smtClean="0"/>
              <a:t>is a tilted fault block whose east face is a high, rugged multiple scarp, </a:t>
            </a:r>
          </a:p>
          <a:p>
            <a:pPr lvl="3" eaLnBrk="1" fontAlgn="auto" hangingPunct="1">
              <a:spcAft>
                <a:spcPts val="0"/>
              </a:spcAft>
              <a:buFont typeface="Wingdings"/>
              <a:buChar char=""/>
              <a:defRPr/>
            </a:pPr>
            <a:r>
              <a:rPr lang="en-US" sz="2200" dirty="0" smtClean="0"/>
              <a:t>is nearly </a:t>
            </a:r>
            <a:r>
              <a:rPr lang="en-US" sz="2200" dirty="0"/>
              <a:t>400 miles long; and</a:t>
            </a:r>
          </a:p>
          <a:p>
            <a:pPr lvl="3" eaLnBrk="1" fontAlgn="auto" hangingPunct="1">
              <a:spcAft>
                <a:spcPts val="0"/>
              </a:spcAft>
              <a:buFont typeface="Wingdings"/>
              <a:buChar char=""/>
              <a:defRPr/>
            </a:pPr>
            <a:r>
              <a:rPr lang="en-US" sz="2200" dirty="0" smtClean="0"/>
              <a:t>ranges </a:t>
            </a:r>
            <a:r>
              <a:rPr lang="en-US" sz="2200" dirty="0"/>
              <a:t>in elevation from </a:t>
            </a:r>
            <a:r>
              <a:rPr lang="en-US" sz="2200" dirty="0" smtClean="0"/>
              <a:t>300 to </a:t>
            </a:r>
            <a:r>
              <a:rPr lang="en-US" sz="2200" dirty="0"/>
              <a:t>14,495 feet above mean sea level</a:t>
            </a:r>
            <a:r>
              <a:rPr lang="en-US" sz="2200" dirty="0" smtClean="0"/>
              <a:t> (Smith 2003, 14)</a:t>
            </a:r>
            <a:r>
              <a:rPr lang="en-US" dirty="0" smtClean="0"/>
              <a:t>, </a:t>
            </a:r>
            <a:r>
              <a:rPr lang="en-US" dirty="0"/>
              <a:t>and</a:t>
            </a:r>
            <a:endParaRPr lang="en-US" sz="2200" dirty="0"/>
          </a:p>
          <a:p>
            <a:pPr lvl="3" eaLnBrk="1" fontAlgn="auto" hangingPunct="1">
              <a:spcAft>
                <a:spcPts val="0"/>
              </a:spcAft>
              <a:buFont typeface="Wingdings"/>
              <a:buChar char=""/>
              <a:defRPr/>
            </a:pPr>
            <a:r>
              <a:rPr lang="en-US" sz="2200" dirty="0" smtClean="0"/>
              <a:t>contains metamorphic bedrock with gold-bearing veins in the Mother Lode (Jones 2011, 234).</a:t>
            </a:r>
          </a:p>
          <a:p>
            <a:pPr marL="320040" indent="-320040" eaLnBrk="1" fontAlgn="auto" hangingPunct="1">
              <a:spcAft>
                <a:spcPts val="0"/>
              </a:spcAft>
              <a:buFont typeface="Wingdings"/>
              <a:buChar char=""/>
              <a:defRPr/>
            </a:pPr>
            <a:r>
              <a:rPr lang="en-US" sz="3400" b="1" dirty="0" smtClean="0"/>
              <a:t>Project Site Geologic Setting</a:t>
            </a:r>
          </a:p>
          <a:p>
            <a:pPr marL="640080" lvl="1" indent="-274320" eaLnBrk="1" fontAlgn="auto" hangingPunct="1">
              <a:spcAft>
                <a:spcPts val="0"/>
              </a:spcAft>
              <a:buFont typeface="Wingdings 2"/>
              <a:buChar char=""/>
              <a:defRPr/>
            </a:pPr>
            <a:r>
              <a:rPr lang="en-US" sz="2900" dirty="0" smtClean="0"/>
              <a:t>The geologic unit exposed in the project site is the XYZ Formation (QtlX), and is:</a:t>
            </a:r>
          </a:p>
          <a:p>
            <a:pPr lvl="2" eaLnBrk="1" fontAlgn="auto" hangingPunct="1">
              <a:spcAft>
                <a:spcPts val="0"/>
              </a:spcAft>
              <a:buFont typeface="Wingdings"/>
              <a:buChar char=""/>
              <a:defRPr/>
            </a:pPr>
            <a:r>
              <a:rPr lang="en-US" sz="2500" dirty="0" smtClean="0"/>
              <a:t>of Pleistocene age;</a:t>
            </a:r>
          </a:p>
          <a:p>
            <a:pPr lvl="2" eaLnBrk="1" fontAlgn="auto" hangingPunct="1">
              <a:spcAft>
                <a:spcPts val="0"/>
              </a:spcAft>
              <a:buFont typeface="Wingdings"/>
              <a:buChar char=""/>
              <a:defRPr/>
            </a:pPr>
            <a:r>
              <a:rPr lang="en-US" sz="2500" dirty="0" smtClean="0"/>
              <a:t>made up of deeply weathered and dissected arkosic gravels,</a:t>
            </a:r>
          </a:p>
          <a:p>
            <a:pPr lvl="2" eaLnBrk="1" fontAlgn="auto" hangingPunct="1">
              <a:spcAft>
                <a:spcPts val="0"/>
              </a:spcAft>
              <a:buFont typeface="Wingdings"/>
              <a:buChar char=""/>
              <a:defRPr/>
            </a:pPr>
            <a:r>
              <a:rPr lang="en-US" sz="2500" dirty="0" smtClean="0"/>
              <a:t>derived from plutonic rocks of the Sierra Nevada to the east (Smith 2013, 17), and</a:t>
            </a:r>
          </a:p>
          <a:p>
            <a:pPr lvl="2" eaLnBrk="1" fontAlgn="auto" hangingPunct="1">
              <a:spcAft>
                <a:spcPts val="0"/>
              </a:spcAft>
              <a:buFont typeface="Wingdings"/>
              <a:buChar char=""/>
              <a:defRPr/>
            </a:pPr>
            <a:r>
              <a:rPr lang="en-US" sz="2500" dirty="0" smtClean="0"/>
              <a:t>not associated with asbestos, which is a concern in other parts of Apple County (Jones 2000, 55).</a:t>
            </a: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8BDAD32-F0E7-411B-8ABD-8B2A7B0F7428}"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152400"/>
            <a:ext cx="8153400" cy="990600"/>
          </a:xfrm>
        </p:spPr>
        <p:txBody>
          <a:bodyPr/>
          <a:lstStyle/>
          <a:p>
            <a:r>
              <a:rPr lang="en-US" dirty="0" smtClean="0"/>
              <a:t>Table of Contents</a:t>
            </a:r>
          </a:p>
        </p:txBody>
      </p:sp>
      <p:sp>
        <p:nvSpPr>
          <p:cNvPr id="3" name="Content Placeholder 2"/>
          <p:cNvSpPr>
            <a:spLocks noGrp="1"/>
          </p:cNvSpPr>
          <p:nvPr>
            <p:ph sz="quarter" idx="1"/>
          </p:nvPr>
        </p:nvSpPr>
        <p:spPr>
          <a:xfrm>
            <a:off x="612775" y="1600200"/>
            <a:ext cx="8153400" cy="4495800"/>
          </a:xfrm>
        </p:spPr>
        <p:txBody>
          <a:bodyPr/>
          <a:lstStyle/>
          <a:p>
            <a:pPr>
              <a:buFont typeface="Wingdings" pitchFamily="2" charset="2"/>
              <a:buNone/>
              <a:defRPr/>
            </a:pPr>
            <a:r>
              <a:rPr lang="en-US" sz="2400" dirty="0" smtClean="0"/>
              <a:t>Chapter 2 Writing</a:t>
            </a:r>
          </a:p>
          <a:p>
            <a:pPr marL="609600" indent="-609600">
              <a:buSzTx/>
              <a:defRPr/>
            </a:pPr>
            <a:r>
              <a:rPr lang="en-US" sz="1800" dirty="0" smtClean="0"/>
              <a:t>Why Good Writing Matters</a:t>
            </a:r>
          </a:p>
          <a:p>
            <a:pPr marL="609600" indent="-609600">
              <a:buSzTx/>
              <a:defRPr/>
            </a:pPr>
            <a:r>
              <a:rPr lang="en-US" sz="1800" dirty="0" smtClean="0"/>
              <a:t>Paragraph and Topic Sentences</a:t>
            </a:r>
          </a:p>
          <a:p>
            <a:pPr marL="609600" indent="-609600">
              <a:buSzTx/>
              <a:defRPr/>
            </a:pPr>
            <a:r>
              <a:rPr lang="en-US" sz="1800" dirty="0" smtClean="0"/>
              <a:t>Passive versus Active</a:t>
            </a:r>
          </a:p>
          <a:p>
            <a:pPr marL="609600" indent="-609600">
              <a:buSzTx/>
              <a:defRPr/>
            </a:pPr>
            <a:r>
              <a:rPr lang="en-US" sz="1800" dirty="0" smtClean="0"/>
              <a:t>Wordiness and Foggy Writing</a:t>
            </a:r>
          </a:p>
          <a:p>
            <a:pPr marL="609600" indent="-609600">
              <a:buSzTx/>
              <a:defRPr/>
            </a:pPr>
            <a:r>
              <a:rPr lang="en-US" sz="1800" dirty="0" smtClean="0"/>
              <a:t>Grammar</a:t>
            </a:r>
          </a:p>
          <a:p>
            <a:pPr marL="609600" indent="-609600">
              <a:buSzTx/>
              <a:defRPr/>
            </a:pPr>
            <a:r>
              <a:rPr lang="en-US" sz="1800" dirty="0" smtClean="0"/>
              <a:t>Punctuation</a:t>
            </a:r>
          </a:p>
          <a:p>
            <a:pPr marL="609600" indent="-609600">
              <a:buSzTx/>
              <a:defRPr/>
            </a:pPr>
            <a:r>
              <a:rPr lang="en-US" sz="1800" dirty="0" smtClean="0"/>
              <a:t>Style</a:t>
            </a:r>
          </a:p>
          <a:p>
            <a:pPr marL="609600" indent="-609600">
              <a:buSzTx/>
              <a:defRPr/>
            </a:pPr>
            <a:r>
              <a:rPr lang="en-US" sz="1800" dirty="0" smtClean="0"/>
              <a:t>Commonly Misused Words and Phrases</a:t>
            </a:r>
          </a:p>
          <a:p>
            <a:pPr marL="609600" indent="-609600">
              <a:buSzTx/>
              <a:defRPr/>
            </a:pPr>
            <a:r>
              <a:rPr lang="en-US" sz="1800" dirty="0" smtClean="0"/>
              <a:t>Numbers</a:t>
            </a:r>
          </a:p>
          <a:p>
            <a:pPr>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1B64F5-AAF6-45DF-986E-C3F9AD412A30}"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pPr eaLnBrk="1" hangingPunct="1"/>
            <a:r>
              <a:rPr lang="en-US" dirty="0">
                <a:solidFill>
                  <a:srgbClr val="775F55"/>
                </a:solidFill>
              </a:rPr>
              <a:t>Using Questions as a Writing Tool</a:t>
            </a:r>
            <a:endParaRPr lang="en-US" dirty="0" smtClean="0"/>
          </a:p>
        </p:txBody>
      </p:sp>
      <p:sp>
        <p:nvSpPr>
          <p:cNvPr id="3" name="Content Placeholder 2"/>
          <p:cNvSpPr>
            <a:spLocks noGrp="1"/>
          </p:cNvSpPr>
          <p:nvPr>
            <p:ph sz="quarter" idx="1"/>
          </p:nvPr>
        </p:nvSpPr>
        <p:spPr>
          <a:xfrm>
            <a:off x="612775" y="1600200"/>
            <a:ext cx="8153400" cy="5105400"/>
          </a:xfrm>
        </p:spPr>
        <p:txBody>
          <a:bodyPr>
            <a:normAutofit fontScale="85000" lnSpcReduction="20000"/>
          </a:bodyPr>
          <a:lstStyle/>
          <a:p>
            <a:pPr marL="320040" indent="-320040" eaLnBrk="1" fontAlgn="auto" hangingPunct="1">
              <a:lnSpc>
                <a:spcPct val="120000"/>
              </a:lnSpc>
              <a:spcBef>
                <a:spcPts val="1200"/>
              </a:spcBef>
              <a:spcAft>
                <a:spcPts val="0"/>
              </a:spcAft>
              <a:buFont typeface="Wingdings" pitchFamily="2" charset="2"/>
              <a:buNone/>
              <a:defRPr/>
            </a:pPr>
            <a:r>
              <a:rPr lang="en-US" b="1" dirty="0" smtClean="0"/>
              <a:t>Another Example: Surface Fault Rupture</a:t>
            </a:r>
          </a:p>
          <a:p>
            <a:pPr marL="320040" indent="-320040" eaLnBrk="1" fontAlgn="auto" hangingPunct="1">
              <a:lnSpc>
                <a:spcPct val="120000"/>
              </a:lnSpc>
              <a:spcBef>
                <a:spcPts val="1200"/>
              </a:spcBef>
              <a:spcAft>
                <a:spcPts val="0"/>
              </a:spcAft>
              <a:buFont typeface="Wingdings"/>
              <a:buChar char=""/>
              <a:defRPr/>
            </a:pPr>
            <a:r>
              <a:rPr lang="en-US" dirty="0" smtClean="0"/>
              <a:t>Brief definition of surface fault rupture and reference to Alquist-Priolo Earthquake Fault Zoning Act.</a:t>
            </a:r>
          </a:p>
          <a:p>
            <a:pPr marL="320040" indent="-320040" eaLnBrk="1" fontAlgn="auto" hangingPunct="1">
              <a:lnSpc>
                <a:spcPct val="120000"/>
              </a:lnSpc>
              <a:spcBef>
                <a:spcPts val="1200"/>
              </a:spcBef>
              <a:spcAft>
                <a:spcPts val="0"/>
              </a:spcAft>
              <a:buFont typeface="Wingdings"/>
              <a:buChar char=""/>
              <a:defRPr/>
            </a:pPr>
            <a:r>
              <a:rPr lang="en-US" dirty="0" smtClean="0"/>
              <a:t>The potential for surface fault rupture to affect the project site is low.</a:t>
            </a:r>
          </a:p>
          <a:p>
            <a:pPr marL="640080" lvl="1" indent="-274320" eaLnBrk="1" fontAlgn="auto" hangingPunct="1">
              <a:lnSpc>
                <a:spcPct val="120000"/>
              </a:lnSpc>
              <a:spcBef>
                <a:spcPts val="1200"/>
              </a:spcBef>
              <a:spcAft>
                <a:spcPts val="0"/>
              </a:spcAft>
              <a:buFont typeface="Wingdings 2"/>
              <a:buChar char=""/>
              <a:defRPr/>
            </a:pPr>
            <a:r>
              <a:rPr lang="en-US" dirty="0" smtClean="0"/>
              <a:t>No active faults are at or near the project site (CGS 2010).</a:t>
            </a:r>
          </a:p>
          <a:p>
            <a:pPr marL="640080" lvl="1" indent="-274320" eaLnBrk="1" fontAlgn="auto" hangingPunct="1">
              <a:lnSpc>
                <a:spcPct val="120000"/>
              </a:lnSpc>
              <a:spcBef>
                <a:spcPts val="1200"/>
              </a:spcBef>
              <a:spcAft>
                <a:spcPts val="0"/>
              </a:spcAft>
              <a:buFont typeface="Wingdings 2"/>
              <a:buChar char=""/>
              <a:defRPr/>
            </a:pPr>
            <a:r>
              <a:rPr lang="en-US" dirty="0" smtClean="0"/>
              <a:t>Closest faults to the project site are the Deadman Fault Zone, which is approximately 12 miles east of the project site, and the Willows Fault Zone, which is approximately 12 miles west of the project site. Neither of these faults shows evidence of Quaternary movement (i.e., movement in the last 1.6 million years) (CGS 2010).</a:t>
            </a:r>
          </a:p>
        </p:txBody>
      </p:sp>
      <p:sp>
        <p:nvSpPr>
          <p:cNvPr id="4" name="Slide Number Placeholder 3"/>
          <p:cNvSpPr>
            <a:spLocks noGrp="1"/>
          </p:cNvSpPr>
          <p:nvPr>
            <p:ph type="sldNum" sz="quarter" idx="12"/>
          </p:nvPr>
        </p:nvSpPr>
        <p:spPr/>
        <p:txBody>
          <a:bodyPr>
            <a:normAutofit fontScale="85000" lnSpcReduction="20000"/>
          </a:bodyPr>
          <a:lstStyle/>
          <a:p>
            <a:pPr>
              <a:defRPr/>
            </a:pPr>
            <a:fld id="{055D91F2-7664-4FFE-8AF5-B5C28818B92E}"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pPr eaLnBrk="1" hangingPunct="1"/>
            <a:r>
              <a:rPr lang="en-US" dirty="0" smtClean="0"/>
              <a:t>Exercise: Using Questions as a Tool</a:t>
            </a:r>
          </a:p>
        </p:txBody>
      </p:sp>
      <p:sp>
        <p:nvSpPr>
          <p:cNvPr id="45059" name="Content Placeholder 2"/>
          <p:cNvSpPr>
            <a:spLocks noGrp="1"/>
          </p:cNvSpPr>
          <p:nvPr>
            <p:ph sz="quarter" idx="1"/>
          </p:nvPr>
        </p:nvSpPr>
        <p:spPr>
          <a:xfrm>
            <a:off x="612775" y="1600200"/>
            <a:ext cx="8153400" cy="4495800"/>
          </a:xfrm>
        </p:spPr>
        <p:txBody>
          <a:bodyPr/>
          <a:lstStyle/>
          <a:p>
            <a:pPr marL="0" indent="0" eaLnBrk="1" hangingPunct="1">
              <a:buFont typeface="Wingdings" pitchFamily="2" charset="2"/>
              <a:buNone/>
              <a:defRPr/>
            </a:pPr>
            <a:r>
              <a:rPr lang="en-US" dirty="0" smtClean="0"/>
              <a:t>In your own document:</a:t>
            </a:r>
          </a:p>
          <a:p>
            <a:pPr eaLnBrk="1" hangingPunct="1">
              <a:defRPr/>
            </a:pPr>
            <a:r>
              <a:rPr lang="en-US" dirty="0" smtClean="0"/>
              <a:t>Develop questions under each heading.</a:t>
            </a:r>
          </a:p>
          <a:p>
            <a:pPr eaLnBrk="1" hangingPunct="1">
              <a:defRPr/>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E03E03D0-3281-4D6C-8B6D-13B4AA4B97C3}"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52</a:t>
            </a:fld>
            <a:endParaRPr lang="en-US" dirty="0"/>
          </a:p>
        </p:txBody>
      </p:sp>
      <p:pic>
        <p:nvPicPr>
          <p:cNvPr id="5" name="Picture 3" descr="74FF5555.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13718" y="1790700"/>
            <a:ext cx="2751513" cy="41148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221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152400"/>
            <a:ext cx="8153400" cy="990600"/>
          </a:xfrm>
        </p:spPr>
        <p:txBody>
          <a:bodyPr/>
          <a:lstStyle/>
          <a:p>
            <a:pPr eaLnBrk="1" hangingPunct="1"/>
            <a:r>
              <a:rPr lang="en-US" dirty="0" smtClean="0"/>
              <a:t>Citing Sources</a:t>
            </a:r>
          </a:p>
        </p:txBody>
      </p:sp>
      <p:sp>
        <p:nvSpPr>
          <p:cNvPr id="37891" name="Content Placeholder 2"/>
          <p:cNvSpPr>
            <a:spLocks noGrp="1"/>
          </p:cNvSpPr>
          <p:nvPr>
            <p:ph sz="quarter" idx="1"/>
          </p:nvPr>
        </p:nvSpPr>
        <p:spPr>
          <a:xfrm>
            <a:off x="612775" y="1600200"/>
            <a:ext cx="8153400" cy="4495800"/>
          </a:xfrm>
        </p:spPr>
        <p:txBody>
          <a:bodyPr/>
          <a:lstStyle/>
          <a:p>
            <a:pPr marL="0" indent="0" eaLnBrk="1" hangingPunct="1">
              <a:buFont typeface="Wingdings" pitchFamily="2" charset="2"/>
              <a:buNone/>
              <a:defRPr/>
            </a:pPr>
            <a:r>
              <a:rPr lang="en-US" dirty="0" smtClean="0"/>
              <a:t>Documenting source materials is important for three reasons:</a:t>
            </a:r>
          </a:p>
          <a:p>
            <a:pPr marL="514350" indent="-514350" eaLnBrk="1" hangingPunct="1">
              <a:buSzPct val="92000"/>
              <a:buFont typeface="+mj-lt"/>
              <a:buAutoNum type="arabicPeriod"/>
              <a:defRPr/>
            </a:pPr>
            <a:r>
              <a:rPr lang="en-US" dirty="0" smtClean="0"/>
              <a:t>To complete the administrative record and to produce a legally defensible document</a:t>
            </a:r>
          </a:p>
          <a:p>
            <a:pPr marL="514350" indent="-514350" eaLnBrk="1" hangingPunct="1">
              <a:buSzPct val="92000"/>
              <a:buFont typeface="+mj-lt"/>
              <a:buAutoNum type="arabicPeriod"/>
              <a:defRPr/>
            </a:pPr>
            <a:r>
              <a:rPr lang="en-US" dirty="0" smtClean="0"/>
              <a:t>To provide reviewers information about source materials that substantiate your analysis</a:t>
            </a:r>
          </a:p>
          <a:p>
            <a:pPr marL="514350" indent="-514350" eaLnBrk="1" hangingPunct="1">
              <a:buSzPct val="92000"/>
              <a:buFont typeface="+mj-lt"/>
              <a:buAutoNum type="arabicPeriod"/>
              <a:defRPr/>
            </a:pPr>
            <a:r>
              <a:rPr lang="en-US" dirty="0" smtClean="0"/>
              <a:t>To avoid the risk of plagiarism</a:t>
            </a:r>
          </a:p>
        </p:txBody>
      </p:sp>
      <p:sp>
        <p:nvSpPr>
          <p:cNvPr id="4" name="Slide Number Placeholder 3"/>
          <p:cNvSpPr>
            <a:spLocks noGrp="1"/>
          </p:cNvSpPr>
          <p:nvPr>
            <p:ph type="sldNum" sz="quarter" idx="12"/>
          </p:nvPr>
        </p:nvSpPr>
        <p:spPr/>
        <p:txBody>
          <a:bodyPr>
            <a:normAutofit fontScale="85000" lnSpcReduction="20000"/>
          </a:bodyPr>
          <a:lstStyle/>
          <a:p>
            <a:pPr>
              <a:defRPr/>
            </a:pPr>
            <a:fld id="{ECEBDCD3-676D-4EDC-A299-26F25343DF03}"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Sources</a:t>
            </a:r>
            <a:endParaRPr lang="en-US" dirty="0"/>
          </a:p>
        </p:txBody>
      </p:sp>
      <p:sp>
        <p:nvSpPr>
          <p:cNvPr id="3" name="Content Placeholder 2"/>
          <p:cNvSpPr>
            <a:spLocks noGrp="1"/>
          </p:cNvSpPr>
          <p:nvPr>
            <p:ph sz="quarter" idx="1"/>
          </p:nvPr>
        </p:nvSpPr>
        <p:spPr/>
        <p:txBody>
          <a:bodyPr/>
          <a:lstStyle/>
          <a:p>
            <a:r>
              <a:rPr lang="en-US" dirty="0" smtClean="0"/>
              <a:t>Correct citation consists of two components</a:t>
            </a:r>
          </a:p>
          <a:p>
            <a:pPr marL="640080" lvl="1" indent="-274320" eaLnBrk="1" fontAlgn="auto" hangingPunct="1">
              <a:spcBef>
                <a:spcPts val="1200"/>
              </a:spcBef>
              <a:spcAft>
                <a:spcPts val="0"/>
              </a:spcAft>
              <a:buFont typeface="Wingdings 2"/>
              <a:buChar char=""/>
              <a:defRPr/>
            </a:pPr>
            <a:r>
              <a:rPr lang="en-US" sz="2200" dirty="0" smtClean="0"/>
              <a:t>In-text citation</a:t>
            </a:r>
          </a:p>
          <a:p>
            <a:pPr marL="640080" lvl="1" indent="-274320" eaLnBrk="1" fontAlgn="auto" hangingPunct="1">
              <a:spcBef>
                <a:spcPts val="1200"/>
              </a:spcBef>
              <a:spcAft>
                <a:spcPts val="0"/>
              </a:spcAft>
              <a:buFont typeface="Wingdings 2"/>
              <a:buChar char=""/>
              <a:defRPr/>
            </a:pPr>
            <a:r>
              <a:rPr lang="en-US" sz="2200" dirty="0" smtClean="0"/>
              <a:t>Corresponding </a:t>
            </a:r>
            <a:r>
              <a:rPr lang="en-US" sz="2200" dirty="0"/>
              <a:t>reference</a:t>
            </a:r>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54</a:t>
            </a:fld>
            <a:endParaRPr lang="en-US" dirty="0"/>
          </a:p>
        </p:txBody>
      </p:sp>
    </p:spTree>
    <p:extLst>
      <p:ext uri="{BB962C8B-B14F-4D97-AF65-F5344CB8AC3E}">
        <p14:creationId xmlns:p14="http://schemas.microsoft.com/office/powerpoint/2010/main" val="15572532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Sources</a:t>
            </a:r>
            <a:endParaRPr lang="en-US" dirty="0"/>
          </a:p>
        </p:txBody>
      </p:sp>
      <p:sp>
        <p:nvSpPr>
          <p:cNvPr id="3" name="Content Placeholder 2"/>
          <p:cNvSpPr>
            <a:spLocks noGrp="1"/>
          </p:cNvSpPr>
          <p:nvPr>
            <p:ph sz="quarter" idx="1"/>
          </p:nvPr>
        </p:nvSpPr>
        <p:spPr/>
        <p:txBody>
          <a:bodyPr/>
          <a:lstStyle/>
          <a:p>
            <a:r>
              <a:rPr lang="en-US" dirty="0"/>
              <a:t>Parts of a </a:t>
            </a:r>
            <a:r>
              <a:rPr lang="en-US" dirty="0" smtClean="0"/>
              <a:t>citation </a:t>
            </a:r>
            <a:r>
              <a:rPr lang="en-US" dirty="0"/>
              <a:t>and </a:t>
            </a:r>
            <a:r>
              <a:rPr lang="en-US" dirty="0" smtClean="0"/>
              <a:t>a reference</a:t>
            </a:r>
          </a:p>
          <a:p>
            <a:pPr lvl="1"/>
            <a:r>
              <a:rPr lang="en-US" dirty="0" smtClean="0"/>
              <a:t>In-text citation: author, date, page number</a:t>
            </a:r>
          </a:p>
          <a:p>
            <a:pPr marL="641350" lvl="2" indent="0">
              <a:buNone/>
            </a:pPr>
            <a:r>
              <a:rPr lang="en-US" dirty="0" smtClean="0"/>
              <a:t>Many </a:t>
            </a:r>
            <a:r>
              <a:rPr lang="en-US" dirty="0"/>
              <a:t>areas in the Central Valley have experienced subsidence, most notably the San Joaquin Valley and Delta (Faunt 2009:99). </a:t>
            </a:r>
            <a:r>
              <a:rPr lang="en-US" dirty="0" smtClean="0"/>
              <a:t> </a:t>
            </a:r>
          </a:p>
          <a:p>
            <a:pPr lvl="1"/>
            <a:r>
              <a:rPr lang="en-US" dirty="0" smtClean="0"/>
              <a:t>Reference: author, date, title, publisher or website</a:t>
            </a:r>
          </a:p>
          <a:p>
            <a:pPr marL="595312" lvl="2" indent="0">
              <a:buNone/>
            </a:pPr>
            <a:r>
              <a:rPr lang="en-US" dirty="0"/>
              <a:t>Faunt, C. C</a:t>
            </a:r>
            <a:r>
              <a:rPr lang="en-US" dirty="0" smtClean="0"/>
              <a:t>. </a:t>
            </a:r>
            <a:r>
              <a:rPr lang="en-US" dirty="0"/>
              <a:t>2009. </a:t>
            </a:r>
            <a:r>
              <a:rPr lang="en-US" i="1" dirty="0"/>
              <a:t>Groundwater Availability of the Central Valley Aquifer, California: U.S. Geological Survey Professional Paper 1766</a:t>
            </a:r>
            <a:r>
              <a:rPr lang="en-US" dirty="0"/>
              <a:t>. Available: </a:t>
            </a:r>
            <a:r>
              <a:rPr lang="en-US" dirty="0" smtClean="0"/>
              <a:t>http</a:t>
            </a:r>
            <a:r>
              <a:rPr lang="en-US" dirty="0"/>
              <a:t>://pubs.usgs.gov/pp/1766</a:t>
            </a:r>
            <a:r>
              <a:rPr lang="en-US" dirty="0" smtClean="0"/>
              <a:t>/ PP_1766.pdf. </a:t>
            </a:r>
            <a:r>
              <a:rPr lang="en-US" dirty="0"/>
              <a:t>Accessed: January 20, 2010.</a:t>
            </a:r>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55</a:t>
            </a:fld>
            <a:endParaRPr lang="en-US" dirty="0"/>
          </a:p>
        </p:txBody>
      </p:sp>
    </p:spTree>
    <p:extLst>
      <p:ext uri="{BB962C8B-B14F-4D97-AF65-F5344CB8AC3E}">
        <p14:creationId xmlns:p14="http://schemas.microsoft.com/office/powerpoint/2010/main" val="3053225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152400"/>
            <a:ext cx="8153400" cy="990600"/>
          </a:xfrm>
        </p:spPr>
        <p:txBody>
          <a:bodyPr/>
          <a:lstStyle/>
          <a:p>
            <a:r>
              <a:rPr lang="en-US" dirty="0" smtClean="0"/>
              <a:t>Citing Sources</a:t>
            </a:r>
          </a:p>
        </p:txBody>
      </p:sp>
      <p:sp>
        <p:nvSpPr>
          <p:cNvPr id="41987"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What do you NOT need to cite?</a:t>
            </a:r>
          </a:p>
          <a:p>
            <a:r>
              <a:rPr lang="en-US" b="1" dirty="0" smtClean="0"/>
              <a:t>Common knowledge</a:t>
            </a:r>
          </a:p>
          <a:p>
            <a:pPr lvl="1"/>
            <a:r>
              <a:rPr lang="en-US" dirty="0" smtClean="0"/>
              <a:t>Facts, proverbs, familiar expressions, and information generally accepted as “common knowledge” in a specific discipline require no citation unless they are taken verbatim from another source</a:t>
            </a:r>
          </a:p>
          <a:p>
            <a:pPr lvl="2"/>
            <a:r>
              <a:rPr lang="en-US" i="1" dirty="0" smtClean="0"/>
              <a:t>On April 14, 1865, a few days after Lee’s surrender, Lincoln was assassinated.</a:t>
            </a:r>
            <a:r>
              <a:rPr lang="en-US" dirty="0" smtClean="0"/>
              <a:t> </a:t>
            </a:r>
          </a:p>
          <a:p>
            <a:pPr lvl="1"/>
            <a:r>
              <a:rPr lang="en-US" dirty="0" smtClean="0"/>
              <a:t>Common knowledge depends on context</a:t>
            </a:r>
          </a:p>
        </p:txBody>
      </p:sp>
      <p:sp>
        <p:nvSpPr>
          <p:cNvPr id="4" name="Slide Number Placeholder 3"/>
          <p:cNvSpPr>
            <a:spLocks noGrp="1"/>
          </p:cNvSpPr>
          <p:nvPr>
            <p:ph type="sldNum" sz="quarter" idx="12"/>
          </p:nvPr>
        </p:nvSpPr>
        <p:spPr/>
        <p:txBody>
          <a:bodyPr>
            <a:normAutofit fontScale="85000" lnSpcReduction="20000"/>
          </a:bodyPr>
          <a:lstStyle/>
          <a:p>
            <a:pPr>
              <a:defRPr/>
            </a:pPr>
            <a:fld id="{112B6BC1-88D5-4CB3-8A2F-0ED0E749F97F}"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152400"/>
            <a:ext cx="8153400" cy="990600"/>
          </a:xfrm>
        </p:spPr>
        <p:txBody>
          <a:bodyPr/>
          <a:lstStyle/>
          <a:p>
            <a:r>
              <a:rPr lang="en-US" dirty="0" smtClean="0"/>
              <a:t>Citing Sources</a:t>
            </a:r>
          </a:p>
        </p:txBody>
      </p:sp>
      <p:sp>
        <p:nvSpPr>
          <p:cNvPr id="44035" name="Content Placeholder 2"/>
          <p:cNvSpPr>
            <a:spLocks noGrp="1"/>
          </p:cNvSpPr>
          <p:nvPr>
            <p:ph sz="quarter" idx="1"/>
          </p:nvPr>
        </p:nvSpPr>
        <p:spPr>
          <a:xfrm>
            <a:off x="612775" y="1600200"/>
            <a:ext cx="8153400" cy="4495800"/>
          </a:xfrm>
        </p:spPr>
        <p:txBody>
          <a:bodyPr/>
          <a:lstStyle/>
          <a:p>
            <a:pPr lvl="0">
              <a:buClr>
                <a:srgbClr val="DD8047"/>
              </a:buClr>
              <a:buNone/>
            </a:pPr>
            <a:r>
              <a:rPr lang="en-US" sz="3200" dirty="0">
                <a:solidFill>
                  <a:prstClr val="black"/>
                </a:solidFill>
              </a:rPr>
              <a:t>What do you NOT need to cite?</a:t>
            </a:r>
          </a:p>
          <a:p>
            <a:pPr marL="319088" lvl="1" indent="-319088">
              <a:spcBef>
                <a:spcPts val="700"/>
              </a:spcBef>
              <a:buClr>
                <a:schemeClr val="accent2"/>
              </a:buClr>
              <a:buSzPct val="60000"/>
              <a:buFont typeface="Wingdings" pitchFamily="2" charset="2"/>
              <a:buChar char=""/>
            </a:pPr>
            <a:r>
              <a:rPr lang="en-US" b="1" dirty="0" smtClean="0"/>
              <a:t>Material you authored</a:t>
            </a:r>
          </a:p>
          <a:p>
            <a:pPr marL="593725" lvl="2" indent="-319088">
              <a:spcBef>
                <a:spcPts val="700"/>
              </a:spcBef>
              <a:buSzPct val="60000"/>
              <a:buFont typeface="Wingdings" pitchFamily="2" charset="2"/>
              <a:buChar char=""/>
            </a:pPr>
            <a:r>
              <a:rPr lang="en-US" sz="2600" dirty="0"/>
              <a:t>If the source material was authored by your agency, no in-text citation is needed (other than for sources embedded in the borrowed text)  </a:t>
            </a:r>
          </a:p>
          <a:p>
            <a:pPr marL="593725" lvl="2" indent="-319088">
              <a:spcBef>
                <a:spcPts val="700"/>
              </a:spcBef>
              <a:buSzPct val="60000"/>
              <a:buFont typeface="Wingdings" pitchFamily="2" charset="2"/>
              <a:buChar char=""/>
            </a:pPr>
            <a:r>
              <a:rPr lang="en-US" sz="2600" dirty="0"/>
              <a:t>Direct verbatim quotation from someone in your agency is permissible without quotation marks </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192340B2-A2C3-49EF-B446-F37D57178B8E}"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152400"/>
            <a:ext cx="8153400" cy="990600"/>
          </a:xfrm>
        </p:spPr>
        <p:txBody>
          <a:bodyPr/>
          <a:lstStyle/>
          <a:p>
            <a:r>
              <a:rPr lang="en-US" dirty="0" smtClean="0"/>
              <a:t>Citing Sources</a:t>
            </a:r>
          </a:p>
        </p:txBody>
      </p:sp>
      <p:sp>
        <p:nvSpPr>
          <p:cNvPr id="45059" name="Content Placeholder 2"/>
          <p:cNvSpPr>
            <a:spLocks noGrp="1"/>
          </p:cNvSpPr>
          <p:nvPr>
            <p:ph sz="quarter" idx="1"/>
          </p:nvPr>
        </p:nvSpPr>
        <p:spPr>
          <a:xfrm>
            <a:off x="612775" y="1600200"/>
            <a:ext cx="8153400" cy="4495800"/>
          </a:xfrm>
        </p:spPr>
        <p:txBody>
          <a:bodyPr/>
          <a:lstStyle/>
          <a:p>
            <a:pPr lvl="0">
              <a:buClr>
                <a:srgbClr val="DD8047"/>
              </a:buClr>
              <a:buNone/>
            </a:pPr>
            <a:r>
              <a:rPr lang="en-US" sz="3200" dirty="0">
                <a:solidFill>
                  <a:prstClr val="black"/>
                </a:solidFill>
              </a:rPr>
              <a:t>What do you </a:t>
            </a:r>
            <a:r>
              <a:rPr lang="en-US" sz="3200" dirty="0" smtClean="0">
                <a:solidFill>
                  <a:prstClr val="black"/>
                </a:solidFill>
              </a:rPr>
              <a:t>NEED to </a:t>
            </a:r>
            <a:r>
              <a:rPr lang="en-US" sz="3200" dirty="0">
                <a:solidFill>
                  <a:prstClr val="black"/>
                </a:solidFill>
              </a:rPr>
              <a:t>cite?</a:t>
            </a:r>
          </a:p>
          <a:p>
            <a:r>
              <a:rPr lang="en-US" dirty="0" smtClean="0"/>
              <a:t>Direct quotations</a:t>
            </a:r>
          </a:p>
          <a:p>
            <a:r>
              <a:rPr lang="en-US" dirty="0" smtClean="0"/>
              <a:t>The secondary source that reports on, summarizes, or interprets your primary resource</a:t>
            </a:r>
          </a:p>
          <a:p>
            <a:r>
              <a:rPr lang="en-US" dirty="0" smtClean="0"/>
              <a:t>The ideas, concepts, or underlying arguments that support your analysis, whether you summarize, paraphrase, or quote them</a:t>
            </a:r>
          </a:p>
          <a:p>
            <a:pPr lvl="1">
              <a:buFont typeface="Wingdings 2" pitchFamily="18" charset="2"/>
              <a:buNone/>
            </a:pPr>
            <a:endParaRPr lang="en-US" dirty="0" smtClean="0"/>
          </a:p>
          <a:p>
            <a:pPr lvl="1"/>
            <a:endParaRPr lang="en-US" dirty="0" smtClean="0"/>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D7709D7-5082-4AE7-B8DE-0C8F300FD6F3}"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Sources</a:t>
            </a:r>
            <a:endParaRPr lang="en-US" dirty="0"/>
          </a:p>
        </p:txBody>
      </p:sp>
      <p:sp>
        <p:nvSpPr>
          <p:cNvPr id="3" name="Content Placeholder 2"/>
          <p:cNvSpPr>
            <a:spLocks noGrp="1"/>
          </p:cNvSpPr>
          <p:nvPr>
            <p:ph sz="quarter" idx="1"/>
          </p:nvPr>
        </p:nvSpPr>
        <p:spPr/>
        <p:txBody>
          <a:bodyPr/>
          <a:lstStyle/>
          <a:p>
            <a:pPr marL="0" indent="0">
              <a:buNone/>
            </a:pPr>
            <a:r>
              <a:rPr lang="en-US" dirty="0" smtClean="0"/>
              <a:t>What constitutes plagiarism?</a:t>
            </a:r>
          </a:p>
          <a:p>
            <a:pPr marL="0" indent="0">
              <a:buNone/>
            </a:pPr>
            <a:endParaRPr lang="en-US" dirty="0" smtClean="0"/>
          </a:p>
          <a:p>
            <a:pPr>
              <a:spcBef>
                <a:spcPts val="0"/>
              </a:spcBef>
              <a:spcAft>
                <a:spcPts val="0"/>
              </a:spcAft>
            </a:pPr>
            <a:r>
              <a:rPr lang="en-US" sz="2400" dirty="0"/>
              <a:t>Copying the </a:t>
            </a:r>
            <a:r>
              <a:rPr lang="en-US" sz="2400" b="1" dirty="0"/>
              <a:t>text</a:t>
            </a:r>
            <a:r>
              <a:rPr lang="en-US" sz="2400" dirty="0"/>
              <a:t>, verbatim, of another source without proper </a:t>
            </a:r>
            <a:r>
              <a:rPr lang="en-US" sz="2400" dirty="0" smtClean="0"/>
              <a:t>citation</a:t>
            </a:r>
          </a:p>
          <a:p>
            <a:pPr marL="0" marR="0" lvl="0" indent="0">
              <a:spcBef>
                <a:spcPts val="0"/>
              </a:spcBef>
              <a:spcAft>
                <a:spcPts val="0"/>
              </a:spcAft>
              <a:buNone/>
            </a:pPr>
            <a:endParaRPr lang="en-US" sz="2400" dirty="0" smtClean="0"/>
          </a:p>
          <a:p>
            <a:pPr>
              <a:spcBef>
                <a:spcPts val="0"/>
              </a:spcBef>
              <a:spcAft>
                <a:spcPts val="0"/>
              </a:spcAft>
            </a:pPr>
            <a:r>
              <a:rPr lang="en-US" sz="2400" dirty="0" smtClean="0"/>
              <a:t>Copying </a:t>
            </a:r>
            <a:r>
              <a:rPr lang="en-US" sz="2400" dirty="0"/>
              <a:t>the </a:t>
            </a:r>
            <a:r>
              <a:rPr lang="en-US" sz="2400" b="1" dirty="0"/>
              <a:t>idea, data, or results </a:t>
            </a:r>
            <a:r>
              <a:rPr lang="en-US" sz="2400" dirty="0"/>
              <a:t>of another source without proper citation (theft of intellectual property</a:t>
            </a:r>
            <a:r>
              <a:rPr lang="en-US" sz="2400" dirty="0" smtClean="0"/>
              <a:t>)</a:t>
            </a:r>
          </a:p>
          <a:p>
            <a:pPr>
              <a:spcBef>
                <a:spcPts val="0"/>
              </a:spcBef>
              <a:spcAft>
                <a:spcPts val="0"/>
              </a:spcAft>
            </a:pPr>
            <a:endParaRPr lang="en-US" sz="2400" dirty="0"/>
          </a:p>
          <a:p>
            <a:pPr>
              <a:spcBef>
                <a:spcPts val="0"/>
              </a:spcBef>
              <a:spcAft>
                <a:spcPts val="0"/>
              </a:spcAft>
            </a:pPr>
            <a:r>
              <a:rPr lang="en-US" sz="2400" i="1" dirty="0" smtClean="0">
                <a:solidFill>
                  <a:srgbClr val="FF0000"/>
                </a:solidFill>
              </a:rPr>
              <a:t>Plagiarism is an act of fraud</a:t>
            </a:r>
            <a:endParaRPr lang="en-US" i="1"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59</a:t>
            </a:fld>
            <a:endParaRPr lang="en-US" dirty="0"/>
          </a:p>
        </p:txBody>
      </p:sp>
    </p:spTree>
    <p:extLst>
      <p:ext uri="{BB962C8B-B14F-4D97-AF65-F5344CB8AC3E}">
        <p14:creationId xmlns:p14="http://schemas.microsoft.com/office/powerpoint/2010/main" val="2005885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152400"/>
            <a:ext cx="8153400" cy="990600"/>
          </a:xfrm>
        </p:spPr>
        <p:txBody>
          <a:bodyPr/>
          <a:lstStyle/>
          <a:p>
            <a:r>
              <a:rPr lang="en-US" dirty="0" smtClean="0"/>
              <a:t>Table of Contents </a:t>
            </a:r>
          </a:p>
        </p:txBody>
      </p:sp>
      <p:sp>
        <p:nvSpPr>
          <p:cNvPr id="14339"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2400" dirty="0" smtClean="0"/>
              <a:t>Chapter 3 Managing Documents</a:t>
            </a:r>
          </a:p>
          <a:p>
            <a:pPr eaLnBrk="1" hangingPunct="1"/>
            <a:r>
              <a:rPr lang="en-US" sz="1800" dirty="0" smtClean="0"/>
              <a:t>Setting Up Authors for Success</a:t>
            </a:r>
          </a:p>
          <a:p>
            <a:pPr eaLnBrk="1" hangingPunct="1"/>
            <a:r>
              <a:rPr lang="en-US" sz="1800" dirty="0" smtClean="0"/>
              <a:t>Creating a Writing Template</a:t>
            </a:r>
          </a:p>
          <a:p>
            <a:pPr eaLnBrk="1" hangingPunct="1"/>
            <a:r>
              <a:rPr lang="en-US" sz="1800" dirty="0" smtClean="0"/>
              <a:t>Writing Impact Statements and Mitigation Measures</a:t>
            </a:r>
          </a:p>
          <a:p>
            <a:pPr eaLnBrk="1" hangingPunct="1"/>
            <a:r>
              <a:rPr lang="en-US" sz="1800" dirty="0" smtClean="0"/>
              <a:t>Managing the Writing Process</a:t>
            </a:r>
          </a:p>
          <a:p>
            <a:pPr eaLnBrk="1" hangingPunct="1"/>
            <a:r>
              <a:rPr lang="en-US" sz="1800" dirty="0" smtClean="0"/>
              <a:t>Responding to Comments</a:t>
            </a:r>
          </a:p>
          <a:p>
            <a:pPr eaLnBrk="1" hangingPunct="1"/>
            <a:r>
              <a:rPr lang="en-US" sz="1800" dirty="0" smtClean="0"/>
              <a:t>Tables</a:t>
            </a:r>
          </a:p>
          <a:p>
            <a:pPr>
              <a:buFont typeface="Wingdings" pitchFamily="2" charset="2"/>
              <a:buNone/>
            </a:pPr>
            <a:endParaRPr lang="en-US" sz="24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AA4E30BF-3BEF-49E4-B8BC-1E645EE1664B}"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Sources</a:t>
            </a:r>
            <a:endParaRPr lang="en-US" dirty="0"/>
          </a:p>
        </p:txBody>
      </p:sp>
      <p:sp>
        <p:nvSpPr>
          <p:cNvPr id="3" name="Content Placeholder 2"/>
          <p:cNvSpPr>
            <a:spLocks noGrp="1"/>
          </p:cNvSpPr>
          <p:nvPr>
            <p:ph sz="quarter" idx="1"/>
          </p:nvPr>
        </p:nvSpPr>
        <p:spPr/>
        <p:txBody>
          <a:bodyPr/>
          <a:lstStyle/>
          <a:p>
            <a:pPr marL="0" indent="0">
              <a:buNone/>
            </a:pPr>
            <a:r>
              <a:rPr lang="en-US" dirty="0" smtClean="0"/>
              <a:t>Where are we at greatest risk for plagiarism?</a:t>
            </a:r>
          </a:p>
          <a:p>
            <a:pPr>
              <a:buClr>
                <a:schemeClr val="accent1">
                  <a:lumMod val="60000"/>
                  <a:lumOff val="40000"/>
                </a:schemeClr>
              </a:buClr>
            </a:pPr>
            <a:r>
              <a:rPr lang="en-US" dirty="0" smtClean="0"/>
              <a:t>Copying text from websites</a:t>
            </a:r>
          </a:p>
          <a:p>
            <a:pPr>
              <a:buClr>
                <a:schemeClr val="accent1">
                  <a:lumMod val="60000"/>
                  <a:lumOff val="40000"/>
                </a:schemeClr>
              </a:buClr>
            </a:pPr>
            <a:r>
              <a:rPr lang="en-US" dirty="0" smtClean="0"/>
              <a:t>Copying text from old reports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60</a:t>
            </a:fld>
            <a:endParaRPr lang="en-US" dirty="0"/>
          </a:p>
        </p:txBody>
      </p:sp>
    </p:spTree>
    <p:extLst>
      <p:ext uri="{BB962C8B-B14F-4D97-AF65-F5344CB8AC3E}">
        <p14:creationId xmlns:p14="http://schemas.microsoft.com/office/powerpoint/2010/main" val="30616884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152400"/>
            <a:ext cx="8153400" cy="990600"/>
          </a:xfrm>
        </p:spPr>
        <p:txBody>
          <a:bodyPr/>
          <a:lstStyle/>
          <a:p>
            <a:r>
              <a:rPr lang="en-US" dirty="0" smtClean="0"/>
              <a:t>Exercise: Citing Sources</a:t>
            </a:r>
          </a:p>
        </p:txBody>
      </p:sp>
      <p:sp>
        <p:nvSpPr>
          <p:cNvPr id="3" name="Content Placeholder 2"/>
          <p:cNvSpPr>
            <a:spLocks noGrp="1"/>
          </p:cNvSpPr>
          <p:nvPr>
            <p:ph sz="quarter" idx="1"/>
          </p:nvPr>
        </p:nvSpPr>
        <p:spPr>
          <a:xfrm>
            <a:off x="533400" y="1676400"/>
            <a:ext cx="8153400" cy="4495800"/>
          </a:xfrm>
        </p:spPr>
        <p:txBody>
          <a:bodyPr/>
          <a:lstStyle/>
          <a:p>
            <a:pPr marL="514350" indent="-514350">
              <a:buFont typeface="Wingdings" pitchFamily="2" charset="2"/>
              <a:buNone/>
              <a:defRPr/>
            </a:pPr>
            <a:r>
              <a:rPr lang="en-US" sz="2400" dirty="0" smtClean="0"/>
              <a:t>Review each example and determine whether the text has been correctly cited.</a:t>
            </a:r>
          </a:p>
          <a:p>
            <a:pPr marL="514350" indent="-514350">
              <a:buSzPct val="80000"/>
              <a:buFont typeface="Wingdings" pitchFamily="2" charset="2"/>
              <a:buChar char="q"/>
              <a:defRPr/>
            </a:pPr>
            <a:r>
              <a:rPr lang="en-US" sz="2400" dirty="0" smtClean="0"/>
              <a:t>The Elkhorn Pit is 20 acres. Until 1994 approximately 5,000 to 6,000 cubic yards of material were extracted each year. Since 1994, an average of 15,000 cubic yards of gravel has been removed each year.  </a:t>
            </a:r>
          </a:p>
          <a:p>
            <a:pPr marL="514350" indent="-514350">
              <a:buSzPct val="80000"/>
              <a:buFont typeface="Wingdings" pitchFamily="2" charset="2"/>
              <a:buChar char="q"/>
              <a:defRPr/>
            </a:pPr>
            <a:r>
              <a:rPr lang="en-US" sz="2400" dirty="0" smtClean="0"/>
              <a:t>Monitoring data for Region 4 showed the average daily concentrations of particulate matter during 2001–2006 had been met, and the air quality in 2006 was rated as </a:t>
            </a:r>
            <a:r>
              <a:rPr lang="en-US" sz="2400" i="1" dirty="0" smtClean="0"/>
              <a:t>good</a:t>
            </a:r>
            <a:r>
              <a:rPr lang="en-US" sz="2400" dirty="0" smtClean="0"/>
              <a:t> for 97.8% of the year (Nevada Bureau of Air Pollution Control 2006).</a:t>
            </a:r>
            <a:r>
              <a:rPr lang="en-US" sz="2400" b="1" dirty="0" smtClean="0"/>
              <a:t> </a:t>
            </a:r>
            <a:endParaRPr lang="en-US" sz="2400" dirty="0" smtClean="0"/>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F6993B6E-79DA-466D-91D6-9EA4AFBC8061}"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152400"/>
            <a:ext cx="8153400" cy="990600"/>
          </a:xfrm>
        </p:spPr>
        <p:txBody>
          <a:bodyPr/>
          <a:lstStyle/>
          <a:p>
            <a:r>
              <a:rPr lang="en-US" dirty="0" smtClean="0"/>
              <a:t>Exercise: Citing Sources</a:t>
            </a:r>
          </a:p>
        </p:txBody>
      </p:sp>
      <p:sp>
        <p:nvSpPr>
          <p:cNvPr id="3" name="Content Placeholder 2"/>
          <p:cNvSpPr>
            <a:spLocks noGrp="1"/>
          </p:cNvSpPr>
          <p:nvPr>
            <p:ph sz="quarter" idx="1"/>
          </p:nvPr>
        </p:nvSpPr>
        <p:spPr>
          <a:xfrm>
            <a:off x="612775" y="1600200"/>
            <a:ext cx="8153400" cy="4495800"/>
          </a:xfrm>
        </p:spPr>
        <p:txBody>
          <a:bodyPr/>
          <a:lstStyle/>
          <a:p>
            <a:pPr marL="514350" indent="-514350">
              <a:buSzPct val="80000"/>
              <a:buFont typeface="Wingdings" pitchFamily="2" charset="2"/>
              <a:buChar char="q"/>
              <a:defRPr/>
            </a:pPr>
            <a:r>
              <a:rPr lang="en-US" sz="2400" dirty="0" smtClean="0"/>
              <a:t>California lies to the west of the Mississippi River (Atlas 2010).</a:t>
            </a:r>
          </a:p>
          <a:p>
            <a:pPr marL="457200" indent="-457200">
              <a:buFont typeface="Times New Roman" pitchFamily="-106" charset="0"/>
              <a:buAutoNum type="arabicPeriod" startAt="3"/>
            </a:pPr>
            <a:r>
              <a:rPr lang="en-US" altLang="en-US" sz="2400" dirty="0"/>
              <a:t>No cultural resources surveys were conducted. No cultural resources are located within the project area.</a:t>
            </a:r>
          </a:p>
          <a:p>
            <a:pPr marL="514350" indent="-514350">
              <a:buSzPct val="80000"/>
              <a:buFont typeface="Wingdings" pitchFamily="2" charset="2"/>
              <a:buChar char="q"/>
              <a:defRPr/>
            </a:pPr>
            <a:r>
              <a:rPr lang="en-US" sz="2400" dirty="0" smtClean="0"/>
              <a:t>The study conducted by Brown demonstrated that fish eggs require sufficient heat to hatch. However, this point was refuted by a later study in which fish eggs hatched at sub-zero temperatures.</a:t>
            </a:r>
          </a:p>
          <a:p>
            <a:pPr marL="514350" indent="-514350">
              <a:buSzPct val="80000"/>
              <a:buFont typeface="Wingdings" pitchFamily="2" charset="2"/>
              <a:buChar char="q"/>
              <a:defRPr/>
            </a:pPr>
            <a:r>
              <a:rPr lang="en-US" sz="2400" dirty="0" smtClean="0"/>
              <a:t>Benjamin Franklin argued for a nation based on democratic principles and public education. Nevertheless, his own life embodied a history of bias, abuse, and corruption.</a:t>
            </a:r>
          </a:p>
          <a:p>
            <a:pPr marL="514350" indent="-514350">
              <a:buFont typeface="+mj-lt"/>
              <a:buAutoNum type="arabicPeriod" startAt="3"/>
              <a:defRPr/>
            </a:pPr>
            <a:endParaRPr lang="en-US" dirty="0" smtClean="0"/>
          </a:p>
          <a:p>
            <a:pPr>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098696E7-B9CD-459D-9991-61E9A6CFF535}"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152400"/>
            <a:ext cx="8153400" cy="990600"/>
          </a:xfrm>
        </p:spPr>
        <p:txBody>
          <a:bodyPr/>
          <a:lstStyle/>
          <a:p>
            <a:r>
              <a:rPr lang="en-US" dirty="0" smtClean="0"/>
              <a:t>Citing Sources</a:t>
            </a:r>
          </a:p>
        </p:txBody>
      </p:sp>
      <p:sp>
        <p:nvSpPr>
          <p:cNvPr id="52227"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dirty="0" smtClean="0"/>
              <a:t>As You Write Your Document</a:t>
            </a:r>
          </a:p>
          <a:p>
            <a:r>
              <a:rPr lang="en-US" dirty="0" smtClean="0"/>
              <a:t>Track sources from the start of your research </a:t>
            </a:r>
          </a:p>
          <a:p>
            <a:pPr lvl="1"/>
            <a:r>
              <a:rPr lang="en-US" dirty="0" smtClean="0"/>
              <a:t>Developing a source list can help you get a good overview of your approach</a:t>
            </a:r>
          </a:p>
          <a:p>
            <a:pPr lvl="1"/>
            <a:r>
              <a:rPr lang="en-US" dirty="0" smtClean="0"/>
              <a:t>Watching the list grow can reinforce your sense of accomplishment and competency</a:t>
            </a:r>
          </a:p>
          <a:p>
            <a:pPr lvl="1"/>
            <a:r>
              <a:rPr lang="en-US" dirty="0" smtClean="0"/>
              <a:t>Tracking the references from the beginning saves you from the onerous job of assembling the information after you’ve finished writing</a:t>
            </a:r>
          </a:p>
          <a:p>
            <a:endParaRPr lang="en-US" dirty="0" smtClean="0"/>
          </a:p>
          <a:p>
            <a:pPr lvl="3">
              <a:buFont typeface="Wingdings 2" pitchFamily="18" charset="2"/>
              <a:buChar char="¤"/>
            </a:pPr>
            <a:endParaRPr lang="en-US" dirty="0" smtClean="0"/>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5C14AEB5-3AE2-4F56-A6DE-54080C43B34B}"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152400"/>
            <a:ext cx="8153400" cy="990600"/>
          </a:xfrm>
        </p:spPr>
        <p:txBody>
          <a:bodyPr/>
          <a:lstStyle/>
          <a:p>
            <a:r>
              <a:rPr lang="en-US" dirty="0" smtClean="0"/>
              <a:t>Citing Sources</a:t>
            </a:r>
          </a:p>
        </p:txBody>
      </p:sp>
      <p:sp>
        <p:nvSpPr>
          <p:cNvPr id="53251" name="Content Placeholder 2"/>
          <p:cNvSpPr>
            <a:spLocks noGrp="1"/>
          </p:cNvSpPr>
          <p:nvPr>
            <p:ph sz="quarter" idx="1"/>
          </p:nvPr>
        </p:nvSpPr>
        <p:spPr>
          <a:xfrm>
            <a:off x="612775" y="1600200"/>
            <a:ext cx="8153400" cy="4495800"/>
          </a:xfrm>
        </p:spPr>
        <p:txBody>
          <a:bodyPr/>
          <a:lstStyle/>
          <a:p>
            <a:pPr lvl="1">
              <a:buFont typeface="Wingdings 2" pitchFamily="18" charset="2"/>
              <a:buChar char="¤"/>
            </a:pPr>
            <a:r>
              <a:rPr lang="en-US" dirty="0" smtClean="0"/>
              <a:t>Provide in-text citations using your agency’s format</a:t>
            </a:r>
          </a:p>
          <a:p>
            <a:pPr lvl="2">
              <a:buFont typeface="Wingdings 2" pitchFamily="18" charset="2"/>
              <a:buChar char="¤"/>
            </a:pPr>
            <a:r>
              <a:rPr lang="en-US" dirty="0" smtClean="0"/>
              <a:t>(Smith 2002) </a:t>
            </a:r>
          </a:p>
          <a:p>
            <a:pPr lvl="2">
              <a:buFont typeface="Wingdings 2" pitchFamily="18" charset="2"/>
              <a:buChar char="¤"/>
            </a:pPr>
            <a:r>
              <a:rPr lang="en-US" dirty="0" smtClean="0"/>
              <a:t>(Jones 2002 in Brown 2008) (Jones 2002 as cited in Brown 2008)</a:t>
            </a:r>
          </a:p>
          <a:p>
            <a:pPr lvl="2">
              <a:buFont typeface="Wingdings 2" pitchFamily="18" charset="2"/>
              <a:buChar char="¤"/>
            </a:pPr>
            <a:r>
              <a:rPr lang="en-US" dirty="0" smtClean="0"/>
              <a:t>(Nelson 2002, Davis 2008) (Nelson 2002; Davis 2008)</a:t>
            </a:r>
          </a:p>
          <a:p>
            <a:pPr lvl="2">
              <a:buFont typeface="Wingdings 2" pitchFamily="18" charset="2"/>
              <a:buChar char="¤"/>
            </a:pPr>
            <a:r>
              <a:rPr lang="en-US" dirty="0" smtClean="0"/>
              <a:t>(Bertram pers. comm.)</a:t>
            </a:r>
          </a:p>
          <a:p>
            <a:pPr lvl="2">
              <a:buFont typeface="Wingdings 2" pitchFamily="18" charset="2"/>
              <a:buChar char="¤"/>
            </a:pPr>
            <a:r>
              <a:rPr lang="en-US" dirty="0" smtClean="0"/>
              <a:t>(Thom et al. 1990)</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C70F0A4D-6AF7-40DE-A42F-0E80CD2612EF}"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152400"/>
            <a:ext cx="8153400" cy="990600"/>
          </a:xfrm>
        </p:spPr>
        <p:txBody>
          <a:bodyPr/>
          <a:lstStyle/>
          <a:p>
            <a:r>
              <a:rPr lang="en-US" dirty="0" smtClean="0"/>
              <a:t>Citing Sources</a:t>
            </a:r>
          </a:p>
        </p:txBody>
      </p:sp>
      <p:sp>
        <p:nvSpPr>
          <p:cNvPr id="54275" name="Content Placeholder 2"/>
          <p:cNvSpPr>
            <a:spLocks noGrp="1"/>
          </p:cNvSpPr>
          <p:nvPr>
            <p:ph sz="quarter" idx="1"/>
          </p:nvPr>
        </p:nvSpPr>
        <p:spPr>
          <a:xfrm>
            <a:off x="612775" y="1600200"/>
            <a:ext cx="8153400" cy="4495800"/>
          </a:xfrm>
        </p:spPr>
        <p:txBody>
          <a:bodyPr/>
          <a:lstStyle/>
          <a:p>
            <a:pPr lvl="1"/>
            <a:r>
              <a:rPr lang="en-US" dirty="0" smtClean="0"/>
              <a:t>Develop a template for each item in your bibliography</a:t>
            </a:r>
          </a:p>
          <a:p>
            <a:pPr lvl="2"/>
            <a:r>
              <a:rPr lang="en-US" dirty="0" smtClean="0"/>
              <a:t>book</a:t>
            </a:r>
          </a:p>
          <a:p>
            <a:pPr lvl="2"/>
            <a:r>
              <a:rPr lang="en-US" dirty="0" smtClean="0"/>
              <a:t>monograph or other bound publication in a series</a:t>
            </a:r>
          </a:p>
          <a:p>
            <a:pPr lvl="2"/>
            <a:r>
              <a:rPr lang="en-US" dirty="0" smtClean="0"/>
              <a:t>report (including government reports)</a:t>
            </a:r>
          </a:p>
          <a:p>
            <a:pPr lvl="2"/>
            <a:r>
              <a:rPr lang="en-US" dirty="0" smtClean="0"/>
              <a:t>journal article</a:t>
            </a:r>
          </a:p>
          <a:p>
            <a:pPr lvl="2"/>
            <a:r>
              <a:rPr lang="en-US" dirty="0" smtClean="0"/>
              <a:t>published dissertation</a:t>
            </a:r>
          </a:p>
          <a:p>
            <a:pPr lvl="2"/>
            <a:r>
              <a:rPr lang="en-US" dirty="0" smtClean="0"/>
              <a:t>web page</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8B2FAA6A-2D40-42E4-8DA2-7CFF0DBA05A4}"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152400"/>
            <a:ext cx="8153400" cy="990600"/>
          </a:xfrm>
        </p:spPr>
        <p:txBody>
          <a:bodyPr/>
          <a:lstStyle/>
          <a:p>
            <a:r>
              <a:rPr lang="en-US" dirty="0" smtClean="0"/>
              <a:t>Citing Sources</a:t>
            </a:r>
          </a:p>
        </p:txBody>
      </p:sp>
      <p:sp>
        <p:nvSpPr>
          <p:cNvPr id="55299"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z="3200" b="1" dirty="0" smtClean="0"/>
              <a:t>Style Manuals</a:t>
            </a:r>
          </a:p>
          <a:p>
            <a:r>
              <a:rPr lang="en-US" b="1" dirty="0" smtClean="0"/>
              <a:t>MLA</a:t>
            </a:r>
            <a:r>
              <a:rPr lang="en-US" dirty="0" smtClean="0"/>
              <a:t> (</a:t>
            </a:r>
            <a:r>
              <a:rPr lang="en-US" sz="2000" dirty="0" smtClean="0"/>
              <a:t>Modern Language Association; see http://www.mla.org/style and http://owl.english.purdue.edu/owl/resource/557/01/</a:t>
            </a:r>
            <a:r>
              <a:rPr lang="en-US" dirty="0" smtClean="0"/>
              <a:t>)</a:t>
            </a:r>
          </a:p>
          <a:p>
            <a:r>
              <a:rPr lang="en-US" b="1" dirty="0" smtClean="0"/>
              <a:t>APA</a:t>
            </a:r>
            <a:r>
              <a:rPr lang="en-US" dirty="0" smtClean="0"/>
              <a:t> (</a:t>
            </a:r>
            <a:r>
              <a:rPr lang="en-US" sz="2000" dirty="0" smtClean="0"/>
              <a:t>American Psychological Association; see http://apastyle.apa.org/ and http://owl.english.purdue.edu/owl/resource/560/01/</a:t>
            </a:r>
            <a:r>
              <a:rPr lang="en-US" dirty="0" smtClean="0"/>
              <a:t>) </a:t>
            </a:r>
          </a:p>
          <a:p>
            <a:r>
              <a:rPr lang="en-US" b="1" dirty="0" smtClean="0"/>
              <a:t>Chicago Manual of Style</a:t>
            </a:r>
            <a:r>
              <a:rPr lang="en-US" dirty="0" smtClean="0"/>
              <a:t> (</a:t>
            </a:r>
            <a:r>
              <a:rPr lang="en-US" sz="2000" dirty="0" smtClean="0"/>
              <a:t>see </a:t>
            </a:r>
            <a:r>
              <a:rPr lang="en-US" sz="2000" dirty="0" smtClean="0">
                <a:hlinkClick r:id="rId3"/>
              </a:rPr>
              <a:t>http://www.chicagomanualofstyle.org/tools_citationguide.html</a:t>
            </a:r>
            <a:r>
              <a:rPr lang="en-US" dirty="0" smtClean="0"/>
              <a:t>)</a:t>
            </a:r>
          </a:p>
          <a:p>
            <a:pPr eaLnBrk="1" hangingPunct="1"/>
            <a:r>
              <a:rPr lang="en-US" dirty="0" smtClean="0"/>
              <a:t>The </a:t>
            </a:r>
            <a:r>
              <a:rPr lang="en-US" b="1" dirty="0" smtClean="0"/>
              <a:t>OWL</a:t>
            </a:r>
            <a:r>
              <a:rPr lang="en-US" dirty="0" smtClean="0"/>
              <a:t> at Purdue</a:t>
            </a:r>
          </a:p>
          <a:p>
            <a:pPr lvl="1" eaLnBrk="1" hangingPunct="1"/>
            <a:r>
              <a:rPr lang="en-US" dirty="0" smtClean="0"/>
              <a:t>http://owl.english.purdue.edu/owl/resource/696/01/</a:t>
            </a:r>
          </a:p>
          <a:p>
            <a:endParaRPr lang="en-US" dirty="0" smtClean="0"/>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7A1491F4-403F-4BDC-BD9C-FF18AB1F3D4A}"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solidFill>
                  <a:srgbClr val="94B6D2">
                    <a:lumMod val="50000"/>
                  </a:srgbClr>
                </a:solidFill>
              </a:rPr>
              <a:t>TIP: </a:t>
            </a:r>
            <a:r>
              <a:rPr lang="en-US" b="1" dirty="0" smtClean="0">
                <a:solidFill>
                  <a:srgbClr val="94B6D2">
                    <a:lumMod val="50000"/>
                  </a:srgbClr>
                </a:solidFill>
              </a:rPr>
              <a:t>Reference Templates</a:t>
            </a:r>
            <a:endParaRPr lang="en-US" b="1" dirty="0"/>
          </a:p>
        </p:txBody>
      </p:sp>
      <p:sp>
        <p:nvSpPr>
          <p:cNvPr id="3" name="Content Placeholder 2"/>
          <p:cNvSpPr>
            <a:spLocks noGrp="1"/>
          </p:cNvSpPr>
          <p:nvPr>
            <p:ph sz="quarter" idx="1"/>
          </p:nvPr>
        </p:nvSpPr>
        <p:spPr>
          <a:noFill/>
        </p:spPr>
        <p:txBody>
          <a:bodyPr/>
          <a:lstStyle/>
          <a:p>
            <a:pPr marL="331470" marR="0" indent="-228600">
              <a:lnSpc>
                <a:spcPct val="110000"/>
              </a:lnSpc>
              <a:spcBef>
                <a:spcPts val="0"/>
              </a:spcBef>
              <a:spcAft>
                <a:spcPts val="0"/>
              </a:spcAft>
            </a:pPr>
            <a:r>
              <a:rPr lang="en-US" sz="1400" dirty="0" smtClean="0">
                <a:solidFill>
                  <a:srgbClr val="000000"/>
                </a:solidFill>
                <a:effectLst/>
                <a:latin typeface="Cambria"/>
                <a:ea typeface="Times New Roman"/>
                <a:cs typeface="Times New Roman"/>
              </a:rPr>
              <a:t>Report:</a:t>
            </a:r>
          </a:p>
          <a:p>
            <a:pPr marL="652145" lvl="1" indent="-228600">
              <a:lnSpc>
                <a:spcPct val="110000"/>
              </a:lnSpc>
              <a:spcBef>
                <a:spcPts val="0"/>
              </a:spcBef>
              <a:spcAft>
                <a:spcPts val="0"/>
              </a:spcAft>
            </a:pPr>
            <a:r>
              <a:rPr lang="en-US" sz="1100" dirty="0" smtClean="0">
                <a:solidFill>
                  <a:srgbClr val="000000"/>
                </a:solidFill>
                <a:effectLst/>
                <a:latin typeface="Cambria"/>
                <a:ea typeface="Times New Roman"/>
                <a:cs typeface="Times New Roman"/>
              </a:rPr>
              <a:t>[Author(s)]. [Year]. </a:t>
            </a:r>
            <a:r>
              <a:rPr lang="en-US" sz="1100" i="1" dirty="0" smtClean="0">
                <a:solidFill>
                  <a:srgbClr val="000000"/>
                </a:solidFill>
                <a:effectLst/>
                <a:latin typeface="Cambria"/>
                <a:ea typeface="Times New Roman"/>
                <a:cs typeface="Times New Roman"/>
              </a:rPr>
              <a:t>[Report Title in Title Case and Italics] . </a:t>
            </a:r>
            <a:r>
              <a:rPr lang="en-US" sz="1100" dirty="0" smtClean="0">
                <a:solidFill>
                  <a:srgbClr val="000000"/>
                </a:solidFill>
                <a:effectLst/>
                <a:latin typeface="Cambria"/>
                <a:ea typeface="Times New Roman"/>
                <a:cs typeface="Times New Roman"/>
              </a:rPr>
              <a:t>[Version (draft, final)]. [Internal report number]. [City], [STATE (two-letter abbrev.)]. [Prepared for or prepared by (include city and ST)]" </a:t>
            </a:r>
          </a:p>
          <a:p>
            <a:pPr marL="423545" lvl="1" indent="0">
              <a:lnSpc>
                <a:spcPct val="110000"/>
              </a:lnSpc>
              <a:spcBef>
                <a:spcPts val="0"/>
              </a:spcBef>
              <a:spcAft>
                <a:spcPts val="0"/>
              </a:spcAft>
              <a:buNone/>
            </a:pPr>
            <a:endParaRPr lang="en-US" sz="1100" dirty="0" smtClean="0">
              <a:solidFill>
                <a:srgbClr val="000000"/>
              </a:solidFill>
              <a:effectLst/>
              <a:latin typeface="Cambria"/>
              <a:ea typeface="Times New Roman"/>
              <a:cs typeface="Times New Roman"/>
            </a:endParaRPr>
          </a:p>
          <a:p>
            <a:pPr marL="331470" indent="-228600">
              <a:lnSpc>
                <a:spcPct val="110000"/>
              </a:lnSpc>
              <a:spcBef>
                <a:spcPts val="0"/>
              </a:spcBef>
              <a:spcAft>
                <a:spcPts val="0"/>
              </a:spcAft>
            </a:pPr>
            <a:r>
              <a:rPr lang="en-US" sz="1400" dirty="0" smtClean="0">
                <a:solidFill>
                  <a:srgbClr val="000000"/>
                </a:solidFill>
                <a:latin typeface="Cambria"/>
                <a:ea typeface="Times New Roman"/>
                <a:cs typeface="Times New Roman"/>
              </a:rPr>
              <a:t>Book:</a:t>
            </a:r>
            <a:endParaRPr lang="en-US" sz="1400" dirty="0">
              <a:solidFill>
                <a:srgbClr val="000000"/>
              </a:solidFill>
              <a:latin typeface="Cambria"/>
              <a:ea typeface="Times New Roman"/>
              <a:cs typeface="Times New Roman"/>
            </a:endParaRPr>
          </a:p>
          <a:p>
            <a:pPr marL="652145" lvl="1" indent="-228600">
              <a:lnSpc>
                <a:spcPct val="110000"/>
              </a:lnSpc>
              <a:spcBef>
                <a:spcPts val="0"/>
              </a:spcBef>
              <a:spcAft>
                <a:spcPts val="0"/>
              </a:spcAft>
            </a:pPr>
            <a:r>
              <a:rPr lang="en-US" sz="1100" dirty="0">
                <a:solidFill>
                  <a:srgbClr val="000000"/>
                </a:solidFill>
                <a:latin typeface="Cambria"/>
                <a:ea typeface="Times New Roman"/>
                <a:cs typeface="Times New Roman"/>
              </a:rPr>
              <a:t>[Author(s)]. [Year]. [</a:t>
            </a:r>
            <a:r>
              <a:rPr lang="en-US" sz="1100" i="1" dirty="0">
                <a:solidFill>
                  <a:srgbClr val="000000"/>
                </a:solidFill>
                <a:latin typeface="Cambria"/>
                <a:ea typeface="Times New Roman"/>
                <a:cs typeface="Times New Roman"/>
              </a:rPr>
              <a:t>Book Title in Title Case and Italics</a:t>
            </a:r>
            <a:r>
              <a:rPr lang="en-US" sz="1100" dirty="0" smtClean="0">
                <a:solidFill>
                  <a:srgbClr val="000000"/>
                </a:solidFill>
                <a:latin typeface="Cambria"/>
                <a:ea typeface="Times New Roman"/>
                <a:cs typeface="Times New Roman"/>
              </a:rPr>
              <a:t>] </a:t>
            </a:r>
            <a:r>
              <a:rPr lang="en-US" sz="1100" dirty="0">
                <a:solidFill>
                  <a:srgbClr val="000000"/>
                </a:solidFill>
                <a:latin typeface="Cambria"/>
                <a:ea typeface="Times New Roman"/>
                <a:cs typeface="Times New Roman"/>
              </a:rPr>
              <a:t>. [Edition)]. [City], [STATE (two-letter abbrev.)]: [Publisher</a:t>
            </a:r>
            <a:r>
              <a:rPr lang="en-US" sz="1100" dirty="0" smtClean="0">
                <a:solidFill>
                  <a:srgbClr val="000000"/>
                </a:solidFill>
                <a:latin typeface="Cambria"/>
                <a:ea typeface="Times New Roman"/>
                <a:cs typeface="Times New Roman"/>
              </a:rPr>
              <a:t>].</a:t>
            </a:r>
          </a:p>
          <a:p>
            <a:pPr marL="423545" lvl="1" indent="0">
              <a:lnSpc>
                <a:spcPct val="110000"/>
              </a:lnSpc>
              <a:spcBef>
                <a:spcPts val="0"/>
              </a:spcBef>
              <a:spcAft>
                <a:spcPts val="0"/>
              </a:spcAft>
              <a:buNone/>
            </a:pPr>
            <a:endParaRPr lang="en-US" sz="1100" dirty="0">
              <a:solidFill>
                <a:srgbClr val="000000"/>
              </a:solidFill>
              <a:latin typeface="Cambria"/>
              <a:ea typeface="Times New Roman"/>
              <a:cs typeface="Times New Roman"/>
            </a:endParaRPr>
          </a:p>
          <a:p>
            <a:pPr marL="331470" lvl="0" indent="-228600">
              <a:lnSpc>
                <a:spcPct val="110000"/>
              </a:lnSpc>
              <a:spcBef>
                <a:spcPts val="0"/>
              </a:spcBef>
              <a:spcAft>
                <a:spcPts val="0"/>
              </a:spcAft>
              <a:buClr>
                <a:srgbClr val="DD8047"/>
              </a:buClr>
            </a:pPr>
            <a:r>
              <a:rPr lang="en-US" sz="1400" dirty="0" smtClean="0">
                <a:solidFill>
                  <a:srgbClr val="000000"/>
                </a:solidFill>
                <a:latin typeface="Cambria"/>
                <a:ea typeface="Times New Roman"/>
                <a:cs typeface="Times New Roman"/>
              </a:rPr>
              <a:t>Journal article:</a:t>
            </a:r>
            <a:endParaRPr lang="en-US" sz="1400" dirty="0">
              <a:solidFill>
                <a:srgbClr val="000000"/>
              </a:solidFill>
              <a:latin typeface="Cambria"/>
              <a:ea typeface="Times New Roman"/>
              <a:cs typeface="Times New Roman"/>
            </a:endParaRPr>
          </a:p>
          <a:p>
            <a:pPr marL="652145" lvl="1" indent="-228600">
              <a:lnSpc>
                <a:spcPct val="110000"/>
              </a:lnSpc>
              <a:spcBef>
                <a:spcPts val="0"/>
              </a:spcBef>
              <a:spcAft>
                <a:spcPts val="0"/>
              </a:spcAft>
            </a:pPr>
            <a:r>
              <a:rPr lang="en-US" sz="1100" dirty="0">
                <a:solidFill>
                  <a:srgbClr val="000000"/>
                </a:solidFill>
                <a:latin typeface="Cambria"/>
                <a:ea typeface="Times New Roman"/>
                <a:cs typeface="Times New Roman"/>
              </a:rPr>
              <a:t>[Author(s)]. [Year]. [Journal Article Title in Title Case</a:t>
            </a:r>
            <a:r>
              <a:rPr lang="en-US" sz="1100" dirty="0" smtClean="0">
                <a:solidFill>
                  <a:srgbClr val="000000"/>
                </a:solidFill>
                <a:latin typeface="Cambria"/>
                <a:ea typeface="Times New Roman"/>
                <a:cs typeface="Times New Roman"/>
              </a:rPr>
              <a:t>] </a:t>
            </a:r>
            <a:r>
              <a:rPr lang="en-US" sz="1100" dirty="0">
                <a:solidFill>
                  <a:srgbClr val="000000"/>
                </a:solidFill>
                <a:latin typeface="Cambria"/>
                <a:ea typeface="Times New Roman"/>
                <a:cs typeface="Times New Roman"/>
              </a:rPr>
              <a:t>. [</a:t>
            </a:r>
            <a:r>
              <a:rPr lang="en-US" sz="1100" i="1" dirty="0">
                <a:solidFill>
                  <a:srgbClr val="000000"/>
                </a:solidFill>
                <a:latin typeface="Cambria"/>
                <a:ea typeface="Times New Roman"/>
                <a:cs typeface="Times New Roman"/>
              </a:rPr>
              <a:t>Journal Name in Title Case and Italics</a:t>
            </a:r>
            <a:r>
              <a:rPr lang="en-US" sz="1100" dirty="0" smtClean="0">
                <a:solidFill>
                  <a:srgbClr val="000000"/>
                </a:solidFill>
                <a:latin typeface="Cambria"/>
                <a:ea typeface="Times New Roman"/>
                <a:cs typeface="Times New Roman"/>
              </a:rPr>
              <a:t>] </a:t>
            </a:r>
            <a:r>
              <a:rPr lang="en-US" sz="1100" dirty="0">
                <a:solidFill>
                  <a:srgbClr val="000000"/>
                </a:solidFill>
                <a:latin typeface="Cambria"/>
                <a:ea typeface="Times New Roman"/>
                <a:cs typeface="Times New Roman"/>
              </a:rPr>
              <a:t>[Volume]([Issue]):[Page from]–[Page to]. </a:t>
            </a:r>
            <a:endParaRPr lang="en-US" sz="1100" dirty="0" smtClean="0">
              <a:solidFill>
                <a:srgbClr val="000000"/>
              </a:solidFill>
              <a:latin typeface="Cambria"/>
              <a:ea typeface="Times New Roman"/>
              <a:cs typeface="Times New Roman"/>
            </a:endParaRPr>
          </a:p>
          <a:p>
            <a:pPr marL="423545" lvl="1" indent="0">
              <a:lnSpc>
                <a:spcPct val="110000"/>
              </a:lnSpc>
              <a:spcBef>
                <a:spcPts val="0"/>
              </a:spcBef>
              <a:spcAft>
                <a:spcPts val="0"/>
              </a:spcAft>
              <a:buNone/>
            </a:pPr>
            <a:endParaRPr lang="en-US" sz="1100" dirty="0" smtClean="0">
              <a:solidFill>
                <a:srgbClr val="000000"/>
              </a:solidFill>
              <a:latin typeface="Cambria"/>
              <a:ea typeface="Times New Roman"/>
              <a:cs typeface="Times New Roman"/>
            </a:endParaRPr>
          </a:p>
          <a:p>
            <a:pPr marL="331470" lvl="0" indent="-228600">
              <a:lnSpc>
                <a:spcPct val="110000"/>
              </a:lnSpc>
              <a:spcBef>
                <a:spcPts val="0"/>
              </a:spcBef>
              <a:spcAft>
                <a:spcPts val="0"/>
              </a:spcAft>
              <a:buClr>
                <a:srgbClr val="DD8047"/>
              </a:buClr>
            </a:pPr>
            <a:r>
              <a:rPr lang="en-US" sz="1400" dirty="0" smtClean="0">
                <a:solidFill>
                  <a:srgbClr val="000000"/>
                </a:solidFill>
                <a:latin typeface="Cambria"/>
                <a:ea typeface="Times New Roman"/>
                <a:cs typeface="Times New Roman"/>
              </a:rPr>
              <a:t>Website:</a:t>
            </a:r>
            <a:endParaRPr lang="en-US" sz="1400" dirty="0">
              <a:solidFill>
                <a:srgbClr val="000000"/>
              </a:solidFill>
              <a:latin typeface="Cambria"/>
              <a:ea typeface="Times New Roman"/>
              <a:cs typeface="Times New Roman"/>
            </a:endParaRPr>
          </a:p>
          <a:p>
            <a:pPr marL="652145" lvl="1" indent="-228600">
              <a:lnSpc>
                <a:spcPct val="110000"/>
              </a:lnSpc>
              <a:spcBef>
                <a:spcPts val="0"/>
              </a:spcBef>
              <a:spcAft>
                <a:spcPts val="0"/>
              </a:spcAft>
            </a:pPr>
            <a:r>
              <a:rPr lang="en-US" sz="1100" dirty="0">
                <a:solidFill>
                  <a:srgbClr val="000000"/>
                </a:solidFill>
                <a:latin typeface="Cambria"/>
                <a:ea typeface="Times New Roman"/>
                <a:cs typeface="Times New Roman"/>
              </a:rPr>
              <a:t>[Author(s)]. [Year]. [</a:t>
            </a:r>
            <a:r>
              <a:rPr lang="en-US" sz="1100" i="1" dirty="0">
                <a:solidFill>
                  <a:srgbClr val="000000"/>
                </a:solidFill>
                <a:latin typeface="Cambria"/>
                <a:ea typeface="Times New Roman"/>
                <a:cs typeface="Times New Roman"/>
              </a:rPr>
              <a:t>Website Title in Title Case and Italics</a:t>
            </a:r>
            <a:r>
              <a:rPr lang="en-US" sz="1100" dirty="0" smtClean="0">
                <a:solidFill>
                  <a:srgbClr val="000000"/>
                </a:solidFill>
                <a:latin typeface="Cambria"/>
                <a:ea typeface="Times New Roman"/>
                <a:cs typeface="Times New Roman"/>
              </a:rPr>
              <a:t>] </a:t>
            </a:r>
            <a:r>
              <a:rPr lang="en-US" sz="1100" dirty="0">
                <a:solidFill>
                  <a:srgbClr val="000000"/>
                </a:solidFill>
                <a:latin typeface="Cambria"/>
                <a:ea typeface="Times New Roman"/>
                <a:cs typeface="Times New Roman"/>
              </a:rPr>
              <a:t>. Last revised: [Date posted or last revised)]. Available</a:t>
            </a:r>
            <a:r>
              <a:rPr lang="en-US" sz="1100" dirty="0" smtClean="0">
                <a:solidFill>
                  <a:srgbClr val="000000"/>
                </a:solidFill>
                <a:latin typeface="Cambria"/>
                <a:ea typeface="Times New Roman"/>
                <a:cs typeface="Times New Roman"/>
              </a:rPr>
              <a:t>:[</a:t>
            </a:r>
            <a:r>
              <a:rPr lang="en-US" sz="1100" dirty="0">
                <a:solidFill>
                  <a:srgbClr val="000000"/>
                </a:solidFill>
                <a:latin typeface="Cambria"/>
                <a:ea typeface="Times New Roman"/>
                <a:cs typeface="Times New Roman"/>
              </a:rPr>
              <a:t>URL, including http</a:t>
            </a:r>
            <a:r>
              <a:rPr lang="en-US" sz="1100" dirty="0" smtClean="0">
                <a:solidFill>
                  <a:srgbClr val="000000"/>
                </a:solidFill>
                <a:latin typeface="Cambria"/>
                <a:ea typeface="Times New Roman"/>
                <a:cs typeface="Times New Roman"/>
              </a:rPr>
              <a:t>://]. </a:t>
            </a:r>
            <a:r>
              <a:rPr lang="en-US" sz="1100" dirty="0">
                <a:solidFill>
                  <a:srgbClr val="000000"/>
                </a:solidFill>
                <a:latin typeface="Cambria"/>
                <a:ea typeface="Times New Roman"/>
                <a:cs typeface="Times New Roman"/>
              </a:rPr>
              <a:t>Accessed: [Date</a:t>
            </a:r>
            <a:r>
              <a:rPr lang="en-US" sz="1100" dirty="0" smtClean="0">
                <a:solidFill>
                  <a:srgbClr val="000000"/>
                </a:solidFill>
                <a:latin typeface="Cambria"/>
                <a:ea typeface="Times New Roman"/>
                <a:cs typeface="Times New Roman"/>
              </a:rPr>
              <a:t>].</a:t>
            </a:r>
          </a:p>
          <a:p>
            <a:pPr marL="423545" lvl="1" indent="0">
              <a:lnSpc>
                <a:spcPct val="110000"/>
              </a:lnSpc>
              <a:spcBef>
                <a:spcPts val="0"/>
              </a:spcBef>
              <a:spcAft>
                <a:spcPts val="0"/>
              </a:spcAft>
              <a:buNone/>
            </a:pPr>
            <a:endParaRPr lang="en-US" sz="1100" dirty="0">
              <a:solidFill>
                <a:srgbClr val="000000"/>
              </a:solidFill>
              <a:latin typeface="Cambria"/>
              <a:ea typeface="Times New Roman"/>
              <a:cs typeface="Times New Roman"/>
            </a:endParaRPr>
          </a:p>
          <a:p>
            <a:pPr marL="331470" lvl="0" indent="-228600">
              <a:lnSpc>
                <a:spcPct val="110000"/>
              </a:lnSpc>
              <a:spcBef>
                <a:spcPts val="0"/>
              </a:spcBef>
              <a:spcAft>
                <a:spcPts val="0"/>
              </a:spcAft>
              <a:buClr>
                <a:srgbClr val="DD8047"/>
              </a:buClr>
            </a:pPr>
            <a:r>
              <a:rPr lang="en-US" sz="1400" dirty="0" smtClean="0">
                <a:solidFill>
                  <a:srgbClr val="000000"/>
                </a:solidFill>
                <a:latin typeface="Cambria"/>
                <a:ea typeface="Times New Roman"/>
                <a:cs typeface="Times New Roman"/>
              </a:rPr>
              <a:t>Article in an anthology:</a:t>
            </a:r>
            <a:endParaRPr lang="en-US" sz="1400" dirty="0">
              <a:solidFill>
                <a:srgbClr val="000000"/>
              </a:solidFill>
              <a:latin typeface="Cambria"/>
              <a:ea typeface="Times New Roman"/>
              <a:cs typeface="Times New Roman"/>
            </a:endParaRPr>
          </a:p>
          <a:p>
            <a:pPr marL="652145" lvl="1" indent="-228600">
              <a:lnSpc>
                <a:spcPct val="110000"/>
              </a:lnSpc>
              <a:spcBef>
                <a:spcPts val="0"/>
              </a:spcBef>
              <a:spcAft>
                <a:spcPts val="0"/>
              </a:spcAft>
              <a:buClr>
                <a:srgbClr val="94B6D2"/>
              </a:buClr>
            </a:pPr>
            <a:r>
              <a:rPr lang="en-US" sz="1100" dirty="0">
                <a:solidFill>
                  <a:srgbClr val="000000"/>
                </a:solidFill>
                <a:latin typeface="Cambria"/>
                <a:ea typeface="Times New Roman"/>
                <a:cs typeface="Times New Roman"/>
              </a:rPr>
              <a:t>[Author(s)]. [Year]. [Title in Title Case]. In [Editor(s) Name(s)] (ed(s).), [</a:t>
            </a:r>
            <a:r>
              <a:rPr lang="en-US" sz="1100" i="1" dirty="0">
                <a:solidFill>
                  <a:srgbClr val="000000"/>
                </a:solidFill>
                <a:latin typeface="Cambria"/>
                <a:ea typeface="Times New Roman"/>
                <a:cs typeface="Times New Roman"/>
              </a:rPr>
              <a:t>Publication Title in Title Case and Italics</a:t>
            </a:r>
            <a:r>
              <a:rPr lang="en-US" sz="1100" dirty="0">
                <a:solidFill>
                  <a:srgbClr val="000000"/>
                </a:solidFill>
                <a:latin typeface="Cambria"/>
                <a:ea typeface="Times New Roman"/>
                <a:cs typeface="Times New Roman"/>
              </a:rPr>
              <a:t>]. [City, ST]: [Publisher].</a:t>
            </a:r>
          </a:p>
          <a:p>
            <a:pPr marL="423545" lvl="1" indent="0">
              <a:lnSpc>
                <a:spcPct val="110000"/>
              </a:lnSpc>
              <a:spcBef>
                <a:spcPts val="0"/>
              </a:spcBef>
              <a:spcAft>
                <a:spcPts val="0"/>
              </a:spcAft>
              <a:buClr>
                <a:srgbClr val="94B6D2"/>
              </a:buClr>
              <a:buNone/>
            </a:pPr>
            <a:endParaRPr lang="en-US" sz="1100" dirty="0" smtClean="0">
              <a:effectLst/>
              <a:latin typeface="Calibri"/>
              <a:ea typeface="Calibri"/>
              <a:cs typeface="Times New Roman"/>
            </a:endParaRPr>
          </a:p>
          <a:p>
            <a:pPr marL="331470" lvl="0" indent="-228600">
              <a:lnSpc>
                <a:spcPct val="110000"/>
              </a:lnSpc>
              <a:spcBef>
                <a:spcPts val="0"/>
              </a:spcBef>
              <a:spcAft>
                <a:spcPts val="0"/>
              </a:spcAft>
              <a:buClr>
                <a:srgbClr val="DD8047"/>
              </a:buClr>
            </a:pPr>
            <a:r>
              <a:rPr lang="en-US" sz="1400" dirty="0" smtClean="0">
                <a:solidFill>
                  <a:srgbClr val="000000"/>
                </a:solidFill>
                <a:latin typeface="Cambria"/>
                <a:ea typeface="Times New Roman"/>
                <a:cs typeface="Times New Roman"/>
              </a:rPr>
              <a:t>Personal communication:</a:t>
            </a:r>
            <a:endParaRPr lang="en-US" sz="1400" dirty="0">
              <a:solidFill>
                <a:srgbClr val="000000"/>
              </a:solidFill>
              <a:latin typeface="Cambria"/>
              <a:ea typeface="Times New Roman"/>
              <a:cs typeface="Times New Roman"/>
            </a:endParaRPr>
          </a:p>
          <a:p>
            <a:pPr marL="652145" lvl="1" indent="-228600">
              <a:lnSpc>
                <a:spcPct val="110000"/>
              </a:lnSpc>
              <a:spcBef>
                <a:spcPts val="0"/>
              </a:spcBef>
              <a:spcAft>
                <a:spcPts val="0"/>
              </a:spcAft>
            </a:pPr>
            <a:r>
              <a:rPr lang="en-US" sz="1100" dirty="0" smtClean="0">
                <a:solidFill>
                  <a:srgbClr val="000000"/>
                </a:solidFill>
                <a:effectLst/>
                <a:latin typeface="Cambria"/>
                <a:ea typeface="Times New Roman"/>
                <a:cs typeface="Times New Roman"/>
              </a:rPr>
              <a:t>[Last name, first name]. [Job Title]. [Organization/agency name, city, state.]</a:t>
            </a:r>
            <a:r>
              <a:rPr lang="en-US" sz="1100" i="1" dirty="0" smtClean="0">
                <a:solidFill>
                  <a:srgbClr val="000000"/>
                </a:solidFill>
                <a:effectLst/>
                <a:latin typeface="Cambria"/>
                <a:ea typeface="Times New Roman"/>
                <a:cs typeface="Times New Roman"/>
              </a:rPr>
              <a:t>. </a:t>
            </a:r>
            <a:r>
              <a:rPr lang="en-US" sz="1100" dirty="0" smtClean="0">
                <a:solidFill>
                  <a:srgbClr val="000000"/>
                </a:solidFill>
                <a:effectLst/>
                <a:latin typeface="Cambria"/>
                <a:ea typeface="Times New Roman"/>
                <a:cs typeface="Times New Roman"/>
              </a:rPr>
              <a:t>[Date)]—[Type of personal communication].</a:t>
            </a:r>
          </a:p>
          <a:p>
            <a:pPr marL="423545" lvl="1" indent="0">
              <a:lnSpc>
                <a:spcPct val="110000"/>
              </a:lnSpc>
              <a:spcBef>
                <a:spcPts val="0"/>
              </a:spcBef>
              <a:spcAft>
                <a:spcPts val="0"/>
              </a:spcAft>
              <a:buClr>
                <a:srgbClr val="94B6D2"/>
              </a:buClr>
              <a:buNone/>
            </a:pPr>
            <a:endParaRPr lang="en-US" sz="800" dirty="0" smtClean="0">
              <a:solidFill>
                <a:srgbClr val="000000"/>
              </a:solidFill>
              <a:latin typeface="Cambria"/>
              <a:ea typeface="Times New Roman"/>
              <a:cs typeface="Times New Roman"/>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67</a:t>
            </a:fld>
            <a:endParaRPr lang="en-US" dirty="0"/>
          </a:p>
        </p:txBody>
      </p:sp>
    </p:spTree>
    <p:extLst>
      <p:ext uri="{BB962C8B-B14F-4D97-AF65-F5344CB8AC3E}">
        <p14:creationId xmlns:p14="http://schemas.microsoft.com/office/powerpoint/2010/main" val="10414276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solidFill>
                  <a:srgbClr val="94B6D2">
                    <a:lumMod val="50000"/>
                  </a:srgbClr>
                </a:solidFill>
              </a:rPr>
              <a:t>TIP: Word’s </a:t>
            </a:r>
            <a:r>
              <a:rPr lang="en-US" b="1" dirty="0" smtClean="0">
                <a:solidFill>
                  <a:srgbClr val="94B6D2">
                    <a:lumMod val="50000"/>
                  </a:srgbClr>
                </a:solidFill>
              </a:rPr>
              <a:t>Reference Ribbon, Quick Parts, and Clipboard</a:t>
            </a:r>
            <a:endParaRPr lang="en-US" b="1" dirty="0"/>
          </a:p>
        </p:txBody>
      </p:sp>
      <p:sp>
        <p:nvSpPr>
          <p:cNvPr id="3" name="Content Placeholder 2"/>
          <p:cNvSpPr>
            <a:spLocks noGrp="1"/>
          </p:cNvSpPr>
          <p:nvPr>
            <p:ph sz="quarter" idx="1"/>
          </p:nvPr>
        </p:nvSpPr>
        <p:spPr>
          <a:noFill/>
        </p:spPr>
        <p:txBody>
          <a:bodyPr/>
          <a:lstStyle/>
          <a:p>
            <a:pPr lvl="0">
              <a:buClr>
                <a:srgbClr val="DD8047"/>
              </a:buClr>
            </a:pPr>
            <a:r>
              <a:rPr lang="en-US" dirty="0">
                <a:solidFill>
                  <a:prstClr val="black"/>
                </a:solidFill>
              </a:rPr>
              <a:t>References </a:t>
            </a:r>
            <a:r>
              <a:rPr lang="en-US" dirty="0" smtClean="0">
                <a:solidFill>
                  <a:prstClr val="black"/>
                </a:solidFill>
              </a:rPr>
              <a:t>ribbon lets you insert citations</a:t>
            </a:r>
            <a:endParaRPr lang="en-US" dirty="0">
              <a:solidFill>
                <a:prstClr val="black"/>
              </a:solidFill>
            </a:endParaRPr>
          </a:p>
          <a:p>
            <a:pPr lvl="0">
              <a:buClr>
                <a:srgbClr val="DD8047"/>
              </a:buClr>
            </a:pPr>
            <a:r>
              <a:rPr lang="en-US" dirty="0" smtClean="0">
                <a:solidFill>
                  <a:prstClr val="black"/>
                </a:solidFill>
              </a:rPr>
              <a:t>Clipboard </a:t>
            </a:r>
            <a:r>
              <a:rPr lang="en-US" dirty="0">
                <a:solidFill>
                  <a:prstClr val="black"/>
                </a:solidFill>
              </a:rPr>
              <a:t>lets you copy multiple items and paste them as you need them</a:t>
            </a:r>
          </a:p>
          <a:p>
            <a:pPr lvl="0">
              <a:buClr>
                <a:srgbClr val="DD8047"/>
              </a:buClr>
            </a:pPr>
            <a:r>
              <a:rPr lang="en-US" dirty="0">
                <a:solidFill>
                  <a:prstClr val="black"/>
                </a:solidFill>
              </a:rPr>
              <a:t>Quick parts lets you build in </a:t>
            </a:r>
            <a:r>
              <a:rPr lang="en-US" dirty="0" smtClean="0">
                <a:solidFill>
                  <a:prstClr val="black"/>
                </a:solidFill>
              </a:rPr>
              <a:t>automation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68</a:t>
            </a:fld>
            <a:endParaRPr lang="en-US" dirty="0"/>
          </a:p>
        </p:txBody>
      </p:sp>
    </p:spTree>
    <p:extLst>
      <p:ext uri="{BB962C8B-B14F-4D97-AF65-F5344CB8AC3E}">
        <p14:creationId xmlns:p14="http://schemas.microsoft.com/office/powerpoint/2010/main" val="33471786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152400"/>
            <a:ext cx="8153400" cy="990600"/>
          </a:xfrm>
        </p:spPr>
        <p:txBody>
          <a:bodyPr/>
          <a:lstStyle/>
          <a:p>
            <a:pPr eaLnBrk="1" hangingPunct="1"/>
            <a:r>
              <a:rPr lang="en-US" dirty="0" smtClean="0"/>
              <a:t>Exercise: References</a:t>
            </a:r>
          </a:p>
        </p:txBody>
      </p:sp>
      <p:sp>
        <p:nvSpPr>
          <p:cNvPr id="56323" name="Content Placeholder 2"/>
          <p:cNvSpPr>
            <a:spLocks noGrp="1"/>
          </p:cNvSpPr>
          <p:nvPr>
            <p:ph sz="quarter" idx="1"/>
          </p:nvPr>
        </p:nvSpPr>
        <p:spPr>
          <a:xfrm>
            <a:off x="612775" y="1600200"/>
            <a:ext cx="8153400" cy="4495800"/>
          </a:xfrm>
        </p:spPr>
        <p:txBody>
          <a:bodyPr/>
          <a:lstStyle/>
          <a:p>
            <a:pPr eaLnBrk="1" hangingPunct="1"/>
            <a:r>
              <a:rPr lang="en-US" dirty="0" smtClean="0"/>
              <a:t>Select three documents and write a citation and reference for each one.</a:t>
            </a:r>
          </a:p>
          <a:p>
            <a:pPr eaLnBrk="1" hangingPunct="1"/>
            <a:r>
              <a:rPr lang="en-US" dirty="0" smtClean="0"/>
              <a:t>Choose different types of references—books, unpublished reports, web sites, personal communications.</a:t>
            </a:r>
          </a:p>
        </p:txBody>
      </p:sp>
      <p:sp>
        <p:nvSpPr>
          <p:cNvPr id="4" name="Slide Number Placeholder 3"/>
          <p:cNvSpPr>
            <a:spLocks noGrp="1"/>
          </p:cNvSpPr>
          <p:nvPr>
            <p:ph type="sldNum" sz="quarter" idx="12"/>
          </p:nvPr>
        </p:nvSpPr>
        <p:spPr/>
        <p:txBody>
          <a:bodyPr>
            <a:normAutofit fontScale="85000" lnSpcReduction="20000"/>
          </a:bodyPr>
          <a:lstStyle/>
          <a:p>
            <a:pPr>
              <a:defRPr/>
            </a:pPr>
            <a:fld id="{2D92A9B1-D63C-4026-A407-28F2B18521B7}"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1"/>
          </p:nvPr>
        </p:nvSpPr>
        <p:spPr/>
        <p:txBody>
          <a:bodyPr/>
          <a:lstStyle/>
          <a:p>
            <a:pPr eaLnBrk="1" hangingPunct="1"/>
            <a:r>
              <a:rPr lang="en-US" dirty="0" smtClean="0"/>
              <a:t> </a:t>
            </a:r>
          </a:p>
        </p:txBody>
      </p:sp>
      <p:sp>
        <p:nvSpPr>
          <p:cNvPr id="15363" name="Title 1"/>
          <p:cNvSpPr>
            <a:spLocks noGrp="1"/>
          </p:cNvSpPr>
          <p:nvPr>
            <p:ph type="title"/>
          </p:nvPr>
        </p:nvSpPr>
        <p:spPr/>
        <p:txBody>
          <a:bodyPr/>
          <a:lstStyle/>
          <a:p>
            <a:pPr eaLnBrk="1" hangingPunct="1"/>
            <a:r>
              <a:rPr lang="en-US" dirty="0" smtClean="0"/>
              <a:t>Introduction</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BF588F-774D-4E3B-A703-B15A5B3BBFB7}" type="slidenum">
              <a:rPr lang="en-US" smtClean="0">
                <a:solidFill>
                  <a:srgbClr val="FFFFFF"/>
                </a:solidFill>
              </a:rPr>
              <a:pPr eaLnBrk="1" hangingPunct="1"/>
              <a:t>7</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70</a:t>
            </a:fld>
            <a:endParaRPr lang="en-US" dirty="0"/>
          </a:p>
        </p:txBody>
      </p:sp>
      <p:pic>
        <p:nvPicPr>
          <p:cNvPr id="378882" name="Picture 2" descr="\\icf-hq.icfconsulting.com\icfgfsroot\Users\19097\01_Laura\Personal\Photographs\No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981199"/>
            <a:ext cx="4800600"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124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r>
              <a:rPr lang="en-US" dirty="0" smtClean="0"/>
              <a:t>Chapter 1 Prewriting: Review</a:t>
            </a:r>
          </a:p>
        </p:txBody>
      </p:sp>
      <p:sp>
        <p:nvSpPr>
          <p:cNvPr id="57347" name="Content Placeholder 2"/>
          <p:cNvSpPr>
            <a:spLocks noGrp="1"/>
          </p:cNvSpPr>
          <p:nvPr>
            <p:ph sz="quarter" idx="1"/>
          </p:nvPr>
        </p:nvSpPr>
        <p:spPr>
          <a:xfrm>
            <a:off x="612775" y="1600200"/>
            <a:ext cx="8153400" cy="4495800"/>
          </a:xfrm>
        </p:spPr>
        <p:txBody>
          <a:bodyPr/>
          <a:lstStyle/>
          <a:p>
            <a:pPr eaLnBrk="1" hangingPunct="1"/>
            <a:r>
              <a:rPr lang="en-US" dirty="0" smtClean="0"/>
              <a:t>Determining Document Needs</a:t>
            </a:r>
          </a:p>
          <a:p>
            <a:pPr eaLnBrk="1" hangingPunct="1"/>
            <a:r>
              <a:rPr lang="en-US" dirty="0" smtClean="0"/>
              <a:t>Identifying Your Audience</a:t>
            </a:r>
          </a:p>
          <a:p>
            <a:pPr eaLnBrk="1" hangingPunct="1"/>
            <a:r>
              <a:rPr lang="en-US" dirty="0" smtClean="0"/>
              <a:t>Getting Started</a:t>
            </a:r>
          </a:p>
          <a:p>
            <a:pPr eaLnBrk="1" hangingPunct="1"/>
            <a:r>
              <a:rPr lang="en-US" dirty="0"/>
              <a:t>Establishing Parallelism</a:t>
            </a:r>
          </a:p>
          <a:p>
            <a:pPr eaLnBrk="1" hangingPunct="1"/>
            <a:r>
              <a:rPr lang="en-US" dirty="0" smtClean="0"/>
              <a:t>Outlining Your Document</a:t>
            </a:r>
          </a:p>
          <a:p>
            <a:pPr eaLnBrk="1" hangingPunct="1"/>
            <a:r>
              <a:rPr lang="en-US" dirty="0" smtClean="0"/>
              <a:t>Using Questions as a Writing Tool</a:t>
            </a:r>
          </a:p>
          <a:p>
            <a:pPr eaLnBrk="1" hangingPunct="1"/>
            <a:r>
              <a:rPr lang="en-US" dirty="0" smtClean="0"/>
              <a:t>Citing Sources</a:t>
            </a:r>
          </a:p>
          <a:p>
            <a:pPr eaLnBrk="1" hangingPunct="1">
              <a:buFont typeface="Wingdings" pitchFamily="2" charset="2"/>
              <a:buNone/>
            </a:pPr>
            <a:r>
              <a:rPr lang="en-US" sz="3200" dirty="0" smtClean="0"/>
              <a:t>Questions? </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088359C1-A60D-49D4-B8AF-90276C08DE5F}"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152400"/>
            <a:ext cx="8153400" cy="990600"/>
          </a:xfrm>
        </p:spPr>
        <p:txBody>
          <a:bodyPr/>
          <a:lstStyle/>
          <a:p>
            <a:pPr algn="ctr"/>
            <a:r>
              <a:rPr lang="en-US" dirty="0" smtClean="0"/>
              <a:t>Goodnight!</a:t>
            </a:r>
          </a:p>
        </p:txBody>
      </p:sp>
      <p:pic>
        <p:nvPicPr>
          <p:cNvPr id="58371" name="Content Placeholder 3" descr="CosumPres003.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670175" y="2501900"/>
            <a:ext cx="4038600" cy="2692400"/>
          </a:xfrm>
          <a:noFill/>
          <a:ln w="19050">
            <a:solidFill>
              <a:schemeClr val="accent1"/>
            </a:solid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pPr>
              <a:defRPr/>
            </a:pPr>
            <a:fld id="{F36B3D3E-0457-498C-8CDF-57841A721633}"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p:cNvSpPr>
            <a:spLocks noGrp="1"/>
          </p:cNvSpPr>
          <p:nvPr>
            <p:ph type="body" idx="1"/>
          </p:nvPr>
        </p:nvSpPr>
        <p:spPr/>
        <p:txBody>
          <a:bodyPr/>
          <a:lstStyle/>
          <a:p>
            <a:pPr eaLnBrk="1" hangingPunct="1"/>
            <a:r>
              <a:rPr lang="en-US" dirty="0" smtClean="0"/>
              <a:t> </a:t>
            </a:r>
          </a:p>
        </p:txBody>
      </p:sp>
      <p:sp>
        <p:nvSpPr>
          <p:cNvPr id="59395" name="Title 2"/>
          <p:cNvSpPr>
            <a:spLocks noGrp="1"/>
          </p:cNvSpPr>
          <p:nvPr>
            <p:ph type="title"/>
          </p:nvPr>
        </p:nvSpPr>
        <p:spPr/>
        <p:txBody>
          <a:bodyPr/>
          <a:lstStyle/>
          <a:p>
            <a:pPr eaLnBrk="1" hangingPunct="1"/>
            <a:r>
              <a:rPr lang="en-US" dirty="0" smtClean="0"/>
              <a:t>Chapter 2</a:t>
            </a:r>
            <a:r>
              <a:rPr lang="en-US" dirty="0" smtClean="0">
                <a:latin typeface="Times New Roman" pitchFamily="18" charset="0"/>
                <a:cs typeface="Times New Roman" pitchFamily="18" charset="0"/>
              </a:rPr>
              <a:t>–</a:t>
            </a:r>
            <a:r>
              <a:rPr lang="en-US" dirty="0" smtClean="0"/>
              <a:t>Writing</a:t>
            </a:r>
          </a:p>
        </p:txBody>
      </p:sp>
      <p:sp>
        <p:nvSpPr>
          <p:cNvPr id="593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C4E82B-5E66-4495-9636-722814F72B2C}" type="slidenum">
              <a:rPr lang="en-US" smtClean="0">
                <a:solidFill>
                  <a:srgbClr val="FFFFFF"/>
                </a:solidFill>
              </a:rPr>
              <a:pPr eaLnBrk="1" hangingPunct="1"/>
              <a:t>73</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2775" y="228600"/>
            <a:ext cx="8153400" cy="990600"/>
          </a:xfrm>
        </p:spPr>
        <p:txBody>
          <a:bodyPr/>
          <a:lstStyle/>
          <a:p>
            <a:pPr eaLnBrk="1" hangingPunct="1"/>
            <a:r>
              <a:rPr lang="en-US" dirty="0" smtClean="0"/>
              <a:t>Chapter 2 Writing</a:t>
            </a:r>
          </a:p>
        </p:txBody>
      </p:sp>
      <p:sp>
        <p:nvSpPr>
          <p:cNvPr id="60419" name="Content Placeholder 2"/>
          <p:cNvSpPr>
            <a:spLocks noGrp="1"/>
          </p:cNvSpPr>
          <p:nvPr>
            <p:ph sz="quarter" idx="1"/>
          </p:nvPr>
        </p:nvSpPr>
        <p:spPr>
          <a:xfrm>
            <a:off x="612775" y="1600200"/>
            <a:ext cx="8153400" cy="4495800"/>
          </a:xfrm>
          <a:noFill/>
        </p:spPr>
        <p:txBody>
          <a:bodyPr/>
          <a:lstStyle/>
          <a:p>
            <a:pPr marL="609600" indent="-609600">
              <a:buSzTx/>
            </a:pPr>
            <a:r>
              <a:rPr lang="en-US" sz="2400" dirty="0" smtClean="0"/>
              <a:t>Why Good Writing Matters</a:t>
            </a:r>
          </a:p>
          <a:p>
            <a:pPr marL="609600" indent="-609600">
              <a:buSzTx/>
            </a:pPr>
            <a:r>
              <a:rPr lang="en-US" sz="2400" dirty="0" smtClean="0"/>
              <a:t>Paragraph and Topic Sentences</a:t>
            </a:r>
          </a:p>
          <a:p>
            <a:pPr marL="609600" indent="-609600">
              <a:buSzTx/>
            </a:pPr>
            <a:r>
              <a:rPr lang="en-US" sz="2400" dirty="0" smtClean="0"/>
              <a:t>Passive versus Active Voice</a:t>
            </a:r>
          </a:p>
          <a:p>
            <a:pPr marL="609600" indent="-609600">
              <a:buSzTx/>
            </a:pPr>
            <a:r>
              <a:rPr lang="en-US" sz="2400" dirty="0" smtClean="0"/>
              <a:t>Wordiness and Foggy Writing</a:t>
            </a:r>
          </a:p>
          <a:p>
            <a:pPr marL="609600" indent="-609600">
              <a:buSzTx/>
            </a:pPr>
            <a:r>
              <a:rPr lang="en-US" sz="2400" dirty="0" smtClean="0"/>
              <a:t>Grammar</a:t>
            </a:r>
          </a:p>
          <a:p>
            <a:pPr marL="609600" indent="-609600">
              <a:buSzTx/>
            </a:pPr>
            <a:r>
              <a:rPr lang="en-US" sz="2400" dirty="0" smtClean="0"/>
              <a:t>Punctuation</a:t>
            </a:r>
          </a:p>
          <a:p>
            <a:pPr marL="609600" indent="-609600">
              <a:buSzTx/>
            </a:pPr>
            <a:r>
              <a:rPr lang="en-US" sz="2400" dirty="0" smtClean="0"/>
              <a:t>Style</a:t>
            </a:r>
          </a:p>
          <a:p>
            <a:pPr marL="609600" indent="-609600">
              <a:buSzTx/>
            </a:pPr>
            <a:r>
              <a:rPr lang="en-US" sz="2400" dirty="0" smtClean="0"/>
              <a:t>Commonly Misused Words and Phrases</a:t>
            </a:r>
          </a:p>
          <a:p>
            <a:pPr marL="609600" indent="-609600">
              <a:buSzTx/>
            </a:pPr>
            <a:r>
              <a:rPr lang="en-US" sz="2400" dirty="0" smtClean="0"/>
              <a:t>Numbers</a:t>
            </a:r>
          </a:p>
        </p:txBody>
      </p:sp>
      <p:sp>
        <p:nvSpPr>
          <p:cNvPr id="4" name="Slide Number Placeholder 3"/>
          <p:cNvSpPr>
            <a:spLocks noGrp="1"/>
          </p:cNvSpPr>
          <p:nvPr>
            <p:ph type="sldNum" sz="quarter" idx="12"/>
          </p:nvPr>
        </p:nvSpPr>
        <p:spPr/>
        <p:txBody>
          <a:bodyPr>
            <a:normAutofit fontScale="85000" lnSpcReduction="20000"/>
          </a:bodyPr>
          <a:lstStyle/>
          <a:p>
            <a:pPr>
              <a:defRPr/>
            </a:pPr>
            <a:fld id="{EAC29F59-E407-4466-9EAF-04AC9199E06E}"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2775" y="152400"/>
            <a:ext cx="8153400" cy="990600"/>
          </a:xfrm>
        </p:spPr>
        <p:txBody>
          <a:bodyPr/>
          <a:lstStyle/>
          <a:p>
            <a:r>
              <a:rPr lang="en-US" dirty="0" smtClean="0">
                <a:cs typeface="Times New Roman" pitchFamily="18" charset="0"/>
              </a:rPr>
              <a:t>Why Good Writing Matters  </a:t>
            </a:r>
            <a:br>
              <a:rPr lang="en-US" dirty="0" smtClean="0">
                <a:cs typeface="Times New Roman" pitchFamily="18" charset="0"/>
              </a:rPr>
            </a:br>
            <a:endParaRPr lang="en-US" dirty="0" smtClean="0"/>
          </a:p>
        </p:txBody>
      </p:sp>
      <p:sp>
        <p:nvSpPr>
          <p:cNvPr id="61443" name="Content Placeholder 2"/>
          <p:cNvSpPr>
            <a:spLocks noGrp="1"/>
          </p:cNvSpPr>
          <p:nvPr>
            <p:ph sz="quarter" idx="1"/>
          </p:nvPr>
        </p:nvSpPr>
        <p:spPr>
          <a:xfrm>
            <a:off x="612775" y="1600200"/>
            <a:ext cx="8153400" cy="4495800"/>
          </a:xfrm>
        </p:spPr>
        <p:txBody>
          <a:bodyPr/>
          <a:lstStyle/>
          <a:p>
            <a:pPr marL="0" indent="0">
              <a:buNone/>
            </a:pPr>
            <a:r>
              <a:rPr lang="en-US" sz="3200" dirty="0">
                <a:ea typeface="+mj-ea"/>
                <a:cs typeface="Times New Roman" pitchFamily="18" charset="0"/>
              </a:rPr>
              <a:t>A </a:t>
            </a:r>
            <a:r>
              <a:rPr lang="en-US" sz="3200" dirty="0" smtClean="0">
                <a:ea typeface="+mj-ea"/>
                <a:cs typeface="Times New Roman" pitchFamily="18" charset="0"/>
              </a:rPr>
              <a:t>few real-life examples:</a:t>
            </a:r>
            <a:r>
              <a:rPr lang="en-US" sz="3200" dirty="0" smtClean="0">
                <a:ea typeface="+mj-ea"/>
                <a:cs typeface="+mj-cs"/>
              </a:rPr>
              <a:t> </a:t>
            </a:r>
            <a:endParaRPr lang="en-US" sz="3200" dirty="0" smtClean="0">
              <a:cs typeface="Times New Roman" pitchFamily="18" charset="0"/>
            </a:endParaRPr>
          </a:p>
          <a:p>
            <a:pPr>
              <a:buFont typeface="Wingdings" pitchFamily="2" charset="2"/>
              <a:buChar char="q"/>
            </a:pPr>
            <a:r>
              <a:rPr lang="en-US" sz="2400" dirty="0" smtClean="0">
                <a:cs typeface="Times New Roman" pitchFamily="18" charset="0"/>
              </a:rPr>
              <a:t>Predicted resource/use condition given the combination of operators has been provided a clear goal.</a:t>
            </a:r>
          </a:p>
          <a:p>
            <a:pPr>
              <a:buFont typeface="Wingdings" pitchFamily="2" charset="2"/>
              <a:buChar char="q"/>
            </a:pPr>
            <a:r>
              <a:rPr lang="en-US" sz="2400" dirty="0" smtClean="0">
                <a:cs typeface="Times New Roman" pitchFamily="18" charset="0"/>
              </a:rPr>
              <a:t>The operation of a water well will be impacted if the water column in the well drops sufficiently to not allow the water level in the well to be drawn down enough to induce flow into the well. In general, the larger the drawdown the larger the induced flow that will not be realized.</a:t>
            </a:r>
          </a:p>
          <a:p>
            <a:pPr marL="1076325" lvl="1" indent="-558800">
              <a:buClr>
                <a:schemeClr val="tx1"/>
              </a:buClr>
              <a:buSzPct val="90000"/>
              <a:buFont typeface="Wingdings 2" pitchFamily="18" charset="2"/>
              <a:buNone/>
            </a:pPr>
            <a:endParaRPr lang="en-US" sz="24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DA7278DF-6164-4BF7-82CF-03F7C80395EB}"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Good Writing Matters</a:t>
            </a:r>
            <a:endParaRPr lang="en-US" dirty="0"/>
          </a:p>
        </p:txBody>
      </p:sp>
      <p:sp>
        <p:nvSpPr>
          <p:cNvPr id="3" name="Content Placeholder 2"/>
          <p:cNvSpPr>
            <a:spLocks noGrp="1"/>
          </p:cNvSpPr>
          <p:nvPr>
            <p:ph sz="quarter" idx="1"/>
          </p:nvPr>
        </p:nvSpPr>
        <p:spPr/>
        <p:txBody>
          <a:bodyPr/>
          <a:lstStyle/>
          <a:p>
            <a:r>
              <a:rPr lang="en-US" dirty="0" smtClean="0"/>
              <a:t>The “Voluntary Incentives Program” project in Puget Sound focused on Moving that debate over whether Voluntary Incentive Programs are useful tools for achieving resource objectives forward by identifying solutions to address key criticisms of these programs, and to build on recognized successes.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76</a:t>
            </a:fld>
            <a:endParaRPr lang="en-US" dirty="0"/>
          </a:p>
        </p:txBody>
      </p:sp>
    </p:spTree>
    <p:extLst>
      <p:ext uri="{BB962C8B-B14F-4D97-AF65-F5344CB8AC3E}">
        <p14:creationId xmlns:p14="http://schemas.microsoft.com/office/powerpoint/2010/main" val="36891482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2775" y="152400"/>
            <a:ext cx="8153400" cy="990600"/>
          </a:xfrm>
        </p:spPr>
        <p:txBody>
          <a:bodyPr/>
          <a:lstStyle/>
          <a:p>
            <a:r>
              <a:rPr lang="en-US" dirty="0" smtClean="0">
                <a:cs typeface="Times New Roman" pitchFamily="18" charset="0"/>
              </a:rPr>
              <a:t>Why Good Writing Matters</a:t>
            </a:r>
            <a:endParaRPr lang="en-US" dirty="0" smtClean="0"/>
          </a:p>
        </p:txBody>
      </p:sp>
      <p:sp>
        <p:nvSpPr>
          <p:cNvPr id="62467" name="Content Placeholder 2"/>
          <p:cNvSpPr>
            <a:spLocks noGrp="1"/>
          </p:cNvSpPr>
          <p:nvPr>
            <p:ph sz="quarter" idx="1"/>
          </p:nvPr>
        </p:nvSpPr>
        <p:spPr>
          <a:xfrm>
            <a:off x="612775" y="1600200"/>
            <a:ext cx="8153400" cy="4495800"/>
          </a:xfrm>
        </p:spPr>
        <p:txBody>
          <a:bodyPr/>
          <a:lstStyle/>
          <a:p>
            <a:r>
              <a:rPr lang="en-US" sz="2400" dirty="0" smtClean="0">
                <a:cs typeface="Times New Roman" pitchFamily="18" charset="0"/>
              </a:rPr>
              <a:t>The California Bay-Delta Authority (Authority) was created by the California State Legislature in 2002 to oversee implementation of CALFED by coordinating the activities of numerous implementing agencies to promote balanced implementation of activities to meet the objectives of CALFED.</a:t>
            </a:r>
            <a:endParaRPr lang="en-US" sz="2400" dirty="0" smtClean="0"/>
          </a:p>
          <a:p>
            <a:r>
              <a:rPr lang="en-US" sz="2400" dirty="0" smtClean="0">
                <a:cs typeface="Times New Roman" pitchFamily="18" charset="0"/>
              </a:rPr>
              <a:t> . . . in order to not preclude the possibility of a need to accommodate any presently unforeseen needs. </a:t>
            </a:r>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B1D39D80-FD86-45C9-9CA6-2C718FE5BF15}"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78</a:t>
            </a:fld>
            <a:endParaRPr lang="en-US" dirty="0"/>
          </a:p>
        </p:txBody>
      </p:sp>
      <p:pic>
        <p:nvPicPr>
          <p:cNvPr id="5" name="Picture 3" descr="74FF5604.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08326" y="2362200"/>
            <a:ext cx="1762298" cy="29718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93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12775" y="228600"/>
            <a:ext cx="8153400" cy="990600"/>
          </a:xfrm>
        </p:spPr>
        <p:txBody>
          <a:bodyPr/>
          <a:lstStyle/>
          <a:p>
            <a:r>
              <a:rPr lang="en-US" dirty="0" smtClean="0"/>
              <a:t>Paragraph and Topic Sentences</a:t>
            </a:r>
          </a:p>
        </p:txBody>
      </p:sp>
      <p:sp>
        <p:nvSpPr>
          <p:cNvPr id="65539" name="Content Placeholder 2"/>
          <p:cNvSpPr>
            <a:spLocks noGrp="1"/>
          </p:cNvSpPr>
          <p:nvPr>
            <p:ph sz="quarter" idx="1"/>
          </p:nvPr>
        </p:nvSpPr>
        <p:spPr>
          <a:xfrm>
            <a:off x="612775" y="1600200"/>
            <a:ext cx="8153400" cy="4495800"/>
          </a:xfrm>
        </p:spPr>
        <p:txBody>
          <a:bodyPr/>
          <a:lstStyle/>
          <a:p>
            <a:pPr marL="0" indent="0">
              <a:buNone/>
            </a:pPr>
            <a:r>
              <a:rPr lang="en-US" b="1" dirty="0" smtClean="0">
                <a:cs typeface="Times New Roman" pitchFamily="18" charset="0"/>
              </a:rPr>
              <a:t>Focus on a main point</a:t>
            </a:r>
          </a:p>
          <a:p>
            <a:pPr marL="0" indent="0">
              <a:buNone/>
            </a:pPr>
            <a:r>
              <a:rPr lang="en-US" dirty="0" smtClean="0">
                <a:cs typeface="Times New Roman" pitchFamily="18" charset="0"/>
              </a:rPr>
              <a:t>A paragraph should be unified around a main point. The main point should be clear to the reader, and all sentences in the paragraph must relate to it.</a:t>
            </a:r>
          </a:p>
          <a:p>
            <a:pPr>
              <a:buFont typeface="Wingdings" pitchFamily="2" charset="2"/>
              <a:buNone/>
            </a:pPr>
            <a:endParaRPr lang="en-US" dirty="0"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1EC41B21-7434-4D5F-AEFE-A66DC9F700DD}"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dirty="0" smtClean="0"/>
              <a:t>Introduction</a:t>
            </a:r>
          </a:p>
        </p:txBody>
      </p:sp>
      <p:sp>
        <p:nvSpPr>
          <p:cNvPr id="16387" name="Content Placeholder 2"/>
          <p:cNvSpPr>
            <a:spLocks noGrp="1"/>
          </p:cNvSpPr>
          <p:nvPr>
            <p:ph sz="quarter" idx="1"/>
          </p:nvPr>
        </p:nvSpPr>
        <p:spPr>
          <a:xfrm>
            <a:off x="612775" y="1600200"/>
            <a:ext cx="8153400" cy="4495800"/>
          </a:xfrm>
        </p:spPr>
        <p:txBody>
          <a:bodyPr/>
          <a:lstStyle/>
          <a:p>
            <a:pPr eaLnBrk="1" hangingPunct="1"/>
            <a:r>
              <a:rPr lang="en-US" dirty="0" smtClean="0"/>
              <a:t>Goals for the Class</a:t>
            </a:r>
          </a:p>
          <a:p>
            <a:pPr eaLnBrk="1" hangingPunct="1"/>
            <a:r>
              <a:rPr lang="en-US" dirty="0" smtClean="0"/>
              <a:t>3-Day Class Outline</a:t>
            </a:r>
          </a:p>
          <a:p>
            <a:pPr eaLnBrk="1" hangingPunct="1"/>
            <a:r>
              <a:rPr lang="en-US" dirty="0" smtClean="0"/>
              <a:t>Instructors</a:t>
            </a:r>
          </a:p>
          <a:p>
            <a:pPr eaLnBrk="1" hangingPunct="1"/>
            <a:r>
              <a:rPr lang="en-US" dirty="0" smtClean="0"/>
              <a:t>Class Introductions</a:t>
            </a:r>
          </a:p>
          <a:p>
            <a:pPr eaLnBrk="1" hangingPunct="1"/>
            <a:r>
              <a:rPr lang="en-US" dirty="0" smtClean="0"/>
              <a:t>Document Layers</a:t>
            </a:r>
          </a:p>
        </p:txBody>
      </p:sp>
      <p:sp>
        <p:nvSpPr>
          <p:cNvPr id="5" name="Slide Number Placeholder 4"/>
          <p:cNvSpPr>
            <a:spLocks noGrp="1"/>
          </p:cNvSpPr>
          <p:nvPr>
            <p:ph type="sldNum" sz="quarter" idx="12"/>
          </p:nvPr>
        </p:nvSpPr>
        <p:spPr/>
        <p:txBody>
          <a:bodyPr>
            <a:normAutofit fontScale="85000" lnSpcReduction="20000"/>
          </a:bodyPr>
          <a:lstStyle/>
          <a:p>
            <a:pPr>
              <a:defRPr/>
            </a:pPr>
            <a:fld id="{55B03B50-B9EA-4461-AD40-3BE06090F3B2}"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2775" y="228600"/>
            <a:ext cx="8153400" cy="990600"/>
          </a:xfrm>
        </p:spPr>
        <p:txBody>
          <a:bodyPr/>
          <a:lstStyle/>
          <a:p>
            <a:r>
              <a:rPr lang="en-US" dirty="0" smtClean="0"/>
              <a:t>Paragraph and Topic Sentences</a:t>
            </a:r>
          </a:p>
        </p:txBody>
      </p:sp>
      <p:sp>
        <p:nvSpPr>
          <p:cNvPr id="66563" name="Content Placeholder 2"/>
          <p:cNvSpPr>
            <a:spLocks noGrp="1"/>
          </p:cNvSpPr>
          <p:nvPr>
            <p:ph sz="quarter" idx="1"/>
          </p:nvPr>
        </p:nvSpPr>
        <p:spPr>
          <a:xfrm>
            <a:off x="612775" y="1600200"/>
            <a:ext cx="8153400" cy="4495800"/>
          </a:xfrm>
        </p:spPr>
        <p:txBody>
          <a:bodyPr/>
          <a:lstStyle/>
          <a:p>
            <a:pPr marL="0" indent="0">
              <a:buNone/>
            </a:pPr>
            <a:r>
              <a:rPr lang="en-US" b="1" dirty="0" smtClean="0">
                <a:cs typeface="Times New Roman" pitchFamily="18" charset="0"/>
              </a:rPr>
              <a:t>Summarize the main point in a topic sentence</a:t>
            </a:r>
          </a:p>
          <a:p>
            <a:r>
              <a:rPr lang="en-US" dirty="0" smtClean="0">
                <a:cs typeface="Times New Roman" pitchFamily="18" charset="0"/>
              </a:rPr>
              <a:t>Generally, the topic sentence appears first </a:t>
            </a:r>
            <a:endParaRPr lang="en-US" dirty="0">
              <a:cs typeface="Times New Roman" pitchFamily="18" charset="0"/>
            </a:endParaRPr>
          </a:p>
          <a:p>
            <a:pPr lvl="1"/>
            <a:r>
              <a:rPr lang="en-US" dirty="0" smtClean="0">
                <a:cs typeface="Times New Roman" pitchFamily="18" charset="0"/>
              </a:rPr>
              <a:t>It tells </a:t>
            </a:r>
            <a:r>
              <a:rPr lang="en-US" dirty="0">
                <a:cs typeface="Times New Roman" pitchFamily="18" charset="0"/>
              </a:rPr>
              <a:t>the reader where you are </a:t>
            </a:r>
            <a:r>
              <a:rPr lang="en-US" dirty="0" smtClean="0">
                <a:cs typeface="Times New Roman" pitchFamily="18" charset="0"/>
              </a:rPr>
              <a:t>going</a:t>
            </a:r>
          </a:p>
          <a:p>
            <a:pPr lvl="1"/>
            <a:r>
              <a:rPr lang="en-US" dirty="0" smtClean="0">
                <a:cs typeface="Times New Roman" pitchFamily="18" charset="0"/>
              </a:rPr>
              <a:t>It helps </a:t>
            </a:r>
            <a:r>
              <a:rPr lang="en-US" dirty="0">
                <a:cs typeface="Times New Roman" pitchFamily="18" charset="0"/>
              </a:rPr>
              <a:t>the reader </a:t>
            </a:r>
            <a:r>
              <a:rPr lang="en-US" dirty="0" smtClean="0">
                <a:cs typeface="Times New Roman" pitchFamily="18" charset="0"/>
              </a:rPr>
              <a:t>remember or refer back to your point</a:t>
            </a:r>
            <a:endParaRPr lang="en-US" dirty="0">
              <a:cs typeface="Times New Roman" pitchFamily="18" charset="0"/>
            </a:endParaRPr>
          </a:p>
          <a:p>
            <a:pPr lvl="1"/>
            <a:r>
              <a:rPr lang="en-US" dirty="0" smtClean="0">
                <a:cs typeface="Times New Roman" pitchFamily="18" charset="0"/>
              </a:rPr>
              <a:t>It enables </a:t>
            </a:r>
            <a:r>
              <a:rPr lang="en-US" dirty="0">
                <a:cs typeface="Times New Roman" pitchFamily="18" charset="0"/>
              </a:rPr>
              <a:t>the skimmer to find information </a:t>
            </a:r>
            <a:r>
              <a:rPr lang="en-US" dirty="0" smtClean="0">
                <a:cs typeface="Times New Roman" pitchFamily="18" charset="0"/>
              </a:rPr>
              <a:t>quickly</a:t>
            </a:r>
            <a:endParaRPr lang="en-US" dirty="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51AAA596-EE75-4FBA-8F13-9465F573BDB3}"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and Topic Sentences</a:t>
            </a:r>
            <a:endParaRPr lang="en-US" dirty="0"/>
          </a:p>
        </p:txBody>
      </p:sp>
      <p:sp>
        <p:nvSpPr>
          <p:cNvPr id="3" name="Content Placeholder 2"/>
          <p:cNvSpPr>
            <a:spLocks noGrp="1"/>
          </p:cNvSpPr>
          <p:nvPr>
            <p:ph sz="quarter" idx="1"/>
          </p:nvPr>
        </p:nvSpPr>
        <p:spPr>
          <a:xfrm>
            <a:off x="533400" y="1600200"/>
            <a:ext cx="8153400" cy="4495800"/>
          </a:xfrm>
        </p:spPr>
        <p:txBody>
          <a:bodyPr/>
          <a:lstStyle/>
          <a:p>
            <a:pPr marL="319088" lvl="1" indent="-319088">
              <a:spcBef>
                <a:spcPts val="700"/>
              </a:spcBef>
              <a:buClr>
                <a:schemeClr val="accent2"/>
              </a:buClr>
              <a:buSzPct val="60000"/>
              <a:buFont typeface="Wingdings" pitchFamily="2" charset="2"/>
              <a:buChar char=""/>
            </a:pPr>
            <a:r>
              <a:rPr lang="en-US" sz="2900" dirty="0">
                <a:cs typeface="Times New Roman" pitchFamily="18" charset="0"/>
              </a:rPr>
              <a:t>Topic sentences can also appear later </a:t>
            </a:r>
          </a:p>
          <a:p>
            <a:pPr lvl="1"/>
            <a:r>
              <a:rPr lang="en-US" dirty="0">
                <a:cs typeface="Times New Roman" pitchFamily="18" charset="0"/>
              </a:rPr>
              <a:t>Transitional sentences at the beginning of paragraphs</a:t>
            </a:r>
          </a:p>
          <a:p>
            <a:pPr lvl="1"/>
            <a:r>
              <a:rPr lang="en-US" dirty="0">
                <a:cs typeface="Times New Roman" pitchFamily="18" charset="0"/>
              </a:rPr>
              <a:t>Topic sentence withheld until the end of the paragraph</a:t>
            </a:r>
          </a:p>
          <a:p>
            <a:pPr lvl="1"/>
            <a:r>
              <a:rPr lang="en-US" dirty="0">
                <a:cs typeface="Times New Roman" pitchFamily="18" charset="0"/>
              </a:rPr>
              <a:t>Paragraph is descriptive and does not need a topic sentence</a:t>
            </a:r>
          </a:p>
          <a:p>
            <a:pPr lvl="1"/>
            <a:r>
              <a:rPr lang="en-US" dirty="0">
                <a:cs typeface="Times New Roman" pitchFamily="18" charset="0"/>
              </a:rPr>
              <a:t>Topic sentence is not needed if a paragraph continues to develop an idea clearly introduced in a previous paragraph</a:t>
            </a:r>
          </a:p>
          <a:p>
            <a:pPr marL="0" indent="0">
              <a:buNone/>
            </a:pPr>
            <a:r>
              <a:rPr lang="en-US" b="1" dirty="0">
                <a:solidFill>
                  <a:prstClr val="black"/>
                </a:solidFill>
              </a:rPr>
              <a:t>Most paragraphs need a topic sentence!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81</a:t>
            </a:fld>
            <a:endParaRPr lang="en-US" dirty="0"/>
          </a:p>
        </p:txBody>
      </p:sp>
    </p:spTree>
    <p:extLst>
      <p:ext uri="{BB962C8B-B14F-4D97-AF65-F5344CB8AC3E}">
        <p14:creationId xmlns:p14="http://schemas.microsoft.com/office/powerpoint/2010/main" val="12890625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12775" y="152400"/>
            <a:ext cx="8153400" cy="990600"/>
          </a:xfrm>
        </p:spPr>
        <p:txBody>
          <a:bodyPr/>
          <a:lstStyle/>
          <a:p>
            <a:r>
              <a:rPr lang="en-US" dirty="0" smtClean="0"/>
              <a:t>Paragraph and Topic Sentences</a:t>
            </a:r>
          </a:p>
        </p:txBody>
      </p:sp>
      <p:sp>
        <p:nvSpPr>
          <p:cNvPr id="79875" name="Content Placeholder 2"/>
          <p:cNvSpPr>
            <a:spLocks noGrp="1"/>
          </p:cNvSpPr>
          <p:nvPr>
            <p:ph sz="quarter" idx="1"/>
          </p:nvPr>
        </p:nvSpPr>
        <p:spPr>
          <a:xfrm>
            <a:off x="612775" y="1600200"/>
            <a:ext cx="8153400" cy="4495800"/>
          </a:xfrm>
        </p:spPr>
        <p:txBody>
          <a:bodyPr/>
          <a:lstStyle/>
          <a:p>
            <a:pPr marL="0" indent="0">
              <a:buNone/>
              <a:defRPr/>
            </a:pPr>
            <a:r>
              <a:rPr lang="en-US" dirty="0" smtClean="0"/>
              <a:t>Laura’s favorite topic sentences:</a:t>
            </a:r>
          </a:p>
          <a:p>
            <a:pPr marL="319088" lvl="1" indent="-319088">
              <a:spcBef>
                <a:spcPts val="700"/>
              </a:spcBef>
              <a:buClr>
                <a:schemeClr val="accent2"/>
              </a:buClr>
              <a:buSzPct val="60000"/>
              <a:buFont typeface="Wingdings" pitchFamily="2" charset="2"/>
              <a:buChar char=""/>
              <a:defRPr/>
            </a:pPr>
            <a:r>
              <a:rPr lang="en-US" sz="2000" i="1" dirty="0"/>
              <a:t>Call me Ishmael. </a:t>
            </a:r>
            <a:r>
              <a:rPr lang="en-US" sz="2000" dirty="0"/>
              <a:t>(Herman Melville, </a:t>
            </a:r>
            <a:r>
              <a:rPr lang="en-US" sz="2000" i="1" dirty="0"/>
              <a:t>Moby Dick, </a:t>
            </a:r>
            <a:r>
              <a:rPr lang="en-US" sz="2000" dirty="0"/>
              <a:t>1851)</a:t>
            </a:r>
          </a:p>
          <a:p>
            <a:r>
              <a:rPr lang="en-US" sz="2000" i="1" dirty="0"/>
              <a:t>It was the best of times, it was the worst of times, it was the age of wisdom, it was the age of foolishness, it was the epoch of belief, it was the epoch of incredulity, it was the season of Light, it was the season of Darkness, it was the spring of hope, it was the winter of despair.</a:t>
            </a:r>
            <a:r>
              <a:rPr lang="en-US" sz="2000" dirty="0"/>
              <a:t> (Charles Dickens, </a:t>
            </a:r>
            <a:r>
              <a:rPr lang="en-US" sz="2000" i="1" dirty="0"/>
              <a:t>A Tale of Two </a:t>
            </a:r>
            <a:r>
              <a:rPr lang="en-US" sz="2000" i="1" dirty="0" smtClean="0"/>
              <a:t>Cities, </a:t>
            </a:r>
            <a:r>
              <a:rPr lang="en-US" sz="2000" dirty="0" smtClean="0"/>
              <a:t>1859</a:t>
            </a:r>
            <a:r>
              <a:rPr lang="en-US" sz="2000" i="1" dirty="0" smtClean="0"/>
              <a:t>)</a:t>
            </a:r>
            <a:endParaRPr lang="en-US" sz="2900" i="1" dirty="0"/>
          </a:p>
          <a:p>
            <a:pPr marL="366713" lvl="1" indent="0">
              <a:buNone/>
              <a:defRPr/>
            </a:pPr>
            <a:r>
              <a:rPr lang="en-US" sz="2900" dirty="0"/>
              <a:t>Ellen’s favorite topic </a:t>
            </a:r>
            <a:r>
              <a:rPr lang="en-US" sz="2900" dirty="0" smtClean="0"/>
              <a:t>sentence:</a:t>
            </a:r>
          </a:p>
          <a:p>
            <a:pPr marL="319088" lvl="1" indent="-319088">
              <a:spcBef>
                <a:spcPts val="700"/>
              </a:spcBef>
              <a:buClr>
                <a:schemeClr val="accent2"/>
              </a:buClr>
              <a:buSzPct val="60000"/>
              <a:buFont typeface="Wingdings" pitchFamily="2" charset="2"/>
              <a:buChar char=""/>
              <a:defRPr/>
            </a:pPr>
            <a:r>
              <a:rPr lang="en-US" sz="2000" i="1" dirty="0"/>
              <a:t>Some of the strongest evidence for transgenerational inheritance (…) in humans comes from the survivors of the Dutch Hunger Winter. (Natural History </a:t>
            </a:r>
            <a:r>
              <a:rPr lang="en-US" sz="2000" dirty="0"/>
              <a:t>6/12)</a:t>
            </a:r>
            <a:r>
              <a:rPr lang="en-US" sz="2000" i="1" dirty="0"/>
              <a:t/>
            </a:r>
            <a:br>
              <a:rPr lang="en-US" sz="2000" i="1" dirty="0"/>
            </a:br>
            <a:endParaRPr lang="en-US" sz="2000" i="1" dirty="0"/>
          </a:p>
          <a:p>
            <a:pPr marL="0" indent="0">
              <a:buFont typeface="Wingdings" pitchFamily="2" charset="2"/>
              <a:buNone/>
              <a:defRPr/>
            </a:pPr>
            <a:r>
              <a:rPr lang="en-US" b="1" dirty="0" smtClean="0"/>
              <a:t/>
            </a:r>
            <a:br>
              <a:rPr lang="en-US" b="1" dirty="0" smtClean="0"/>
            </a:b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AF128583-E049-43E7-82E0-E04F26BEBF5F}"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2775" y="228600"/>
            <a:ext cx="8153400" cy="990600"/>
          </a:xfrm>
        </p:spPr>
        <p:txBody>
          <a:bodyPr/>
          <a:lstStyle/>
          <a:p>
            <a:r>
              <a:rPr lang="en-US" dirty="0" smtClean="0"/>
              <a:t>Paragraph and Topic Sentences</a:t>
            </a:r>
          </a:p>
        </p:txBody>
      </p:sp>
      <p:sp>
        <p:nvSpPr>
          <p:cNvPr id="68611" name="Content Placeholder 2"/>
          <p:cNvSpPr>
            <a:spLocks noGrp="1"/>
          </p:cNvSpPr>
          <p:nvPr>
            <p:ph sz="quarter" idx="1"/>
          </p:nvPr>
        </p:nvSpPr>
        <p:spPr>
          <a:xfrm>
            <a:off x="612775" y="1600200"/>
            <a:ext cx="8153400" cy="4495800"/>
          </a:xfrm>
        </p:spPr>
        <p:txBody>
          <a:bodyPr/>
          <a:lstStyle/>
          <a:p>
            <a:r>
              <a:rPr lang="en-US" b="1" dirty="0" smtClean="0">
                <a:cs typeface="Times New Roman" pitchFamily="18" charset="0"/>
              </a:rPr>
              <a:t>Organizing your paragraph</a:t>
            </a:r>
            <a:endParaRPr lang="en-US" dirty="0" smtClean="0">
              <a:cs typeface="Times New Roman" pitchFamily="18" charset="0"/>
            </a:endParaRPr>
          </a:p>
          <a:p>
            <a:pPr lvl="1"/>
            <a:r>
              <a:rPr lang="en-US" sz="2400" dirty="0" smtClean="0">
                <a:cs typeface="Times New Roman" pitchFamily="18" charset="0"/>
              </a:rPr>
              <a:t>Examples and illustrations (most common)</a:t>
            </a:r>
          </a:p>
          <a:p>
            <a:pPr lvl="1"/>
            <a:r>
              <a:rPr lang="en-US" sz="2400" dirty="0" smtClean="0">
                <a:cs typeface="Times New Roman" pitchFamily="18" charset="0"/>
              </a:rPr>
              <a:t>Narration</a:t>
            </a:r>
          </a:p>
          <a:p>
            <a:pPr lvl="1"/>
            <a:r>
              <a:rPr lang="en-US" sz="2400" dirty="0" smtClean="0">
                <a:cs typeface="Times New Roman" pitchFamily="18" charset="0"/>
              </a:rPr>
              <a:t>Description</a:t>
            </a:r>
          </a:p>
          <a:p>
            <a:pPr lvl="1"/>
            <a:r>
              <a:rPr lang="en-US" sz="2400" dirty="0" smtClean="0">
                <a:cs typeface="Times New Roman" pitchFamily="18" charset="0"/>
              </a:rPr>
              <a:t>Process (usually describing how to do something)</a:t>
            </a:r>
          </a:p>
          <a:p>
            <a:pPr lvl="1"/>
            <a:r>
              <a:rPr lang="en-US" sz="2400" dirty="0" smtClean="0">
                <a:cs typeface="Times New Roman" pitchFamily="18" charset="0"/>
              </a:rPr>
              <a:t>Comparison and contrast</a:t>
            </a:r>
          </a:p>
          <a:p>
            <a:pPr lvl="1"/>
            <a:r>
              <a:rPr lang="en-US" sz="2400" dirty="0" smtClean="0">
                <a:cs typeface="Times New Roman" pitchFamily="18" charset="0"/>
              </a:rPr>
              <a:t>Analogy</a:t>
            </a:r>
          </a:p>
          <a:p>
            <a:pPr lvl="1"/>
            <a:r>
              <a:rPr lang="en-US" sz="2400" dirty="0" smtClean="0">
                <a:cs typeface="Times New Roman" pitchFamily="18" charset="0"/>
              </a:rPr>
              <a:t>Cause and effect</a:t>
            </a:r>
          </a:p>
          <a:p>
            <a:pPr lvl="1"/>
            <a:r>
              <a:rPr lang="en-US" sz="2400" dirty="0" smtClean="0">
                <a:cs typeface="Times New Roman" pitchFamily="18" charset="0"/>
              </a:rPr>
              <a:t>Classification and division</a:t>
            </a:r>
          </a:p>
          <a:p>
            <a:pPr lvl="1"/>
            <a:r>
              <a:rPr lang="en-US" sz="2400" dirty="0" smtClean="0">
                <a:cs typeface="Times New Roman" pitchFamily="18" charset="0"/>
              </a:rPr>
              <a:t>Definition</a:t>
            </a:r>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A1BE40C4-AA16-4196-AA99-B775529B6B20}" type="slidenum">
              <a:rPr lang="en-US" smtClean="0"/>
              <a:pPr>
                <a:defRPr/>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12775" y="228600"/>
            <a:ext cx="8153400" cy="990600"/>
          </a:xfrm>
        </p:spPr>
        <p:txBody>
          <a:bodyPr/>
          <a:lstStyle/>
          <a:p>
            <a:r>
              <a:rPr lang="en-US" dirty="0" smtClean="0"/>
              <a:t>Paragraph and Topic Sentences</a:t>
            </a:r>
          </a:p>
        </p:txBody>
      </p:sp>
      <p:sp>
        <p:nvSpPr>
          <p:cNvPr id="3" name="Content Placeholder 2"/>
          <p:cNvSpPr>
            <a:spLocks noGrp="1"/>
          </p:cNvSpPr>
          <p:nvPr>
            <p:ph sz="quarter" idx="1"/>
          </p:nvPr>
        </p:nvSpPr>
        <p:spPr>
          <a:xfrm>
            <a:off x="612775" y="1600200"/>
            <a:ext cx="8153400" cy="4495800"/>
          </a:xfrm>
        </p:spPr>
        <p:txBody>
          <a:bodyPr/>
          <a:lstStyle/>
          <a:p>
            <a:pPr marL="0" indent="0">
              <a:buFont typeface="Wingdings" pitchFamily="2" charset="2"/>
              <a:buNone/>
              <a:defRPr/>
            </a:pPr>
            <a:r>
              <a:rPr lang="en-US" sz="2400" b="1" dirty="0" smtClean="0"/>
              <a:t>Here is an example of a classification paragraph:</a:t>
            </a:r>
          </a:p>
          <a:p>
            <a:pPr marL="0" indent="0">
              <a:buFont typeface="Wingdings" pitchFamily="2" charset="2"/>
              <a:buNone/>
              <a:defRPr/>
            </a:pPr>
            <a:r>
              <a:rPr lang="en-US" sz="2400" dirty="0" smtClean="0"/>
              <a:t>Scientists sort electric fishes into two categories. The first comprises the strongly electric species such as the marine electric rays or the South American electric eel; these deliver a punch strong enough to stun a human. In recent years, biologists have focused on a second category:  weakly electric fish in the South American and African rivers that use tiny voltages for communication and navigation. —</a:t>
            </a:r>
            <a:r>
              <a:rPr lang="en-US" sz="2400" i="1" dirty="0" smtClean="0"/>
              <a:t>Anne Rudloe and Jack Rudloe, “Electric Warfare:  The Fish That Kill with Thunderbolts”</a:t>
            </a: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5D899D7-E26E-423A-B82D-F9E7038D038D}" type="slidenum">
              <a:rPr lang="en-US" smtClean="0"/>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95300" y="228600"/>
            <a:ext cx="8153400" cy="990600"/>
          </a:xfrm>
        </p:spPr>
        <p:txBody>
          <a:bodyPr/>
          <a:lstStyle/>
          <a:p>
            <a:r>
              <a:rPr lang="en-US" dirty="0" smtClean="0"/>
              <a:t>Paragraph and Topic Sentences</a:t>
            </a:r>
          </a:p>
        </p:txBody>
      </p:sp>
      <p:sp>
        <p:nvSpPr>
          <p:cNvPr id="70659" name="Content Placeholder 2"/>
          <p:cNvSpPr>
            <a:spLocks noGrp="1"/>
          </p:cNvSpPr>
          <p:nvPr>
            <p:ph sz="quarter" idx="1"/>
          </p:nvPr>
        </p:nvSpPr>
        <p:spPr>
          <a:xfrm>
            <a:off x="612775" y="1600200"/>
            <a:ext cx="8153400" cy="4495800"/>
          </a:xfrm>
        </p:spPr>
        <p:txBody>
          <a:bodyPr/>
          <a:lstStyle/>
          <a:p>
            <a:r>
              <a:rPr lang="en-US" b="1" dirty="0" smtClean="0">
                <a:cs typeface="Times New Roman" pitchFamily="18" charset="0"/>
              </a:rPr>
              <a:t>Arranging the information</a:t>
            </a:r>
            <a:r>
              <a:rPr lang="en-US" dirty="0" smtClean="0">
                <a:cs typeface="Times New Roman" pitchFamily="18" charset="0"/>
              </a:rPr>
              <a:t> </a:t>
            </a:r>
          </a:p>
          <a:p>
            <a:pPr lvl="1"/>
            <a:r>
              <a:rPr lang="en-US" dirty="0" smtClean="0">
                <a:cs typeface="Times New Roman" pitchFamily="18" charset="0"/>
              </a:rPr>
              <a:t>Chronological order</a:t>
            </a:r>
          </a:p>
          <a:p>
            <a:pPr lvl="1"/>
            <a:r>
              <a:rPr lang="en-US" dirty="0" smtClean="0">
                <a:cs typeface="Times New Roman" pitchFamily="18" charset="0"/>
              </a:rPr>
              <a:t>Spatial order</a:t>
            </a:r>
          </a:p>
          <a:p>
            <a:pPr lvl="1"/>
            <a:r>
              <a:rPr lang="en-US" dirty="0" smtClean="0">
                <a:cs typeface="Times New Roman" pitchFamily="18" charset="0"/>
              </a:rPr>
              <a:t>Dramatic order (building toward a conclusion)  </a:t>
            </a:r>
          </a:p>
          <a:p>
            <a:pPr lvl="1">
              <a:buClr>
                <a:srgbClr val="94B6D2"/>
              </a:buClr>
            </a:pPr>
            <a:r>
              <a:rPr lang="en-US" dirty="0" smtClean="0">
                <a:solidFill>
                  <a:prstClr val="black"/>
                </a:solidFill>
                <a:cs typeface="Times New Roman" pitchFamily="18" charset="0"/>
              </a:rPr>
              <a:t>Order </a:t>
            </a:r>
            <a:r>
              <a:rPr lang="en-US" dirty="0">
                <a:solidFill>
                  <a:prstClr val="black"/>
                </a:solidFill>
                <a:cs typeface="Times New Roman" pitchFamily="18" charset="0"/>
              </a:rPr>
              <a:t>of complexity (from simple to complex)</a:t>
            </a:r>
          </a:p>
          <a:p>
            <a:pPr lvl="1">
              <a:buClr>
                <a:srgbClr val="94B6D2"/>
              </a:buClr>
            </a:pPr>
            <a:r>
              <a:rPr lang="en-US" dirty="0" smtClean="0">
                <a:solidFill>
                  <a:prstClr val="black"/>
                </a:solidFill>
                <a:cs typeface="Times New Roman" pitchFamily="18" charset="0"/>
              </a:rPr>
              <a:t>Order </a:t>
            </a:r>
            <a:r>
              <a:rPr lang="en-US" dirty="0">
                <a:solidFill>
                  <a:prstClr val="black"/>
                </a:solidFill>
                <a:cs typeface="Times New Roman" pitchFamily="18" charset="0"/>
              </a:rPr>
              <a:t>of familiarity (from most familiar to least familiar)</a:t>
            </a:r>
          </a:p>
          <a:p>
            <a:pPr lvl="1">
              <a:buClr>
                <a:srgbClr val="94B6D2"/>
              </a:buClr>
            </a:pPr>
            <a:r>
              <a:rPr lang="en-US" dirty="0" smtClean="0">
                <a:solidFill>
                  <a:prstClr val="black"/>
                </a:solidFill>
                <a:cs typeface="Times New Roman" pitchFamily="18" charset="0"/>
              </a:rPr>
              <a:t>Order </a:t>
            </a:r>
            <a:r>
              <a:rPr lang="en-US" dirty="0">
                <a:solidFill>
                  <a:prstClr val="black"/>
                </a:solidFill>
                <a:cs typeface="Times New Roman" pitchFamily="18" charset="0"/>
              </a:rPr>
              <a:t>of audience appeal (from safe ideas to ideas that may challenge the audience’s views)</a:t>
            </a:r>
          </a:p>
          <a:p>
            <a:pPr>
              <a:buFont typeface="Wingdings" pitchFamily="2" charset="2"/>
              <a:buNone/>
            </a:pPr>
            <a:endParaRPr lang="en-US" dirty="0"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ADF78397-14BB-4ADC-9AF1-F8E03A0E8C95}" type="slidenum">
              <a:rPr lang="en-US" smtClean="0"/>
              <a:pPr>
                <a:defRPr/>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12775" y="228600"/>
            <a:ext cx="8153400" cy="990600"/>
          </a:xfrm>
        </p:spPr>
        <p:txBody>
          <a:bodyPr/>
          <a:lstStyle/>
          <a:p>
            <a:r>
              <a:rPr lang="en-US" dirty="0" smtClean="0"/>
              <a:t>Paragraph and Topic Sentences</a:t>
            </a:r>
          </a:p>
        </p:txBody>
      </p:sp>
      <p:sp>
        <p:nvSpPr>
          <p:cNvPr id="72707" name="Content Placeholder 2"/>
          <p:cNvSpPr>
            <a:spLocks noGrp="1"/>
          </p:cNvSpPr>
          <p:nvPr>
            <p:ph sz="quarter" idx="1"/>
          </p:nvPr>
        </p:nvSpPr>
        <p:spPr>
          <a:xfrm>
            <a:off x="612775" y="1600200"/>
            <a:ext cx="8153400" cy="4495800"/>
          </a:xfrm>
        </p:spPr>
        <p:txBody>
          <a:bodyPr/>
          <a:lstStyle/>
          <a:p>
            <a:r>
              <a:rPr lang="en-US" b="1" dirty="0" smtClean="0"/>
              <a:t>Reasons for beginning a new paragraph</a:t>
            </a:r>
            <a:r>
              <a:rPr lang="en-US" dirty="0" smtClean="0"/>
              <a:t>  </a:t>
            </a:r>
          </a:p>
          <a:p>
            <a:pPr lvl="1"/>
            <a:r>
              <a:rPr lang="en-US" dirty="0" smtClean="0"/>
              <a:t>To shift to a new idea after the preceding one has been fully developed</a:t>
            </a:r>
          </a:p>
          <a:p>
            <a:pPr lvl="1"/>
            <a:r>
              <a:rPr lang="en-US" dirty="0" smtClean="0"/>
              <a:t>To signal </a:t>
            </a:r>
            <a:r>
              <a:rPr lang="en-US" dirty="0"/>
              <a:t>the introduction or conclusion</a:t>
            </a:r>
          </a:p>
          <a:p>
            <a:pPr lvl="1"/>
            <a:r>
              <a:rPr lang="en-US" dirty="0" smtClean="0"/>
              <a:t>To highlight a </a:t>
            </a:r>
            <a:r>
              <a:rPr lang="en-US" dirty="0"/>
              <a:t>contrast</a:t>
            </a:r>
          </a:p>
          <a:p>
            <a:pPr lvl="1"/>
            <a:r>
              <a:rPr lang="en-US" dirty="0" smtClean="0"/>
              <a:t>To provide </a:t>
            </a:r>
            <a:r>
              <a:rPr lang="en-US" dirty="0"/>
              <a:t>readers with a needed pause</a:t>
            </a:r>
          </a:p>
          <a:p>
            <a:pPr lvl="1"/>
            <a:r>
              <a:rPr lang="en-US" dirty="0" smtClean="0"/>
              <a:t>To break up </a:t>
            </a:r>
            <a:r>
              <a:rPr lang="en-US" dirty="0"/>
              <a:t>text that looks too dense</a:t>
            </a:r>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B29386BA-C767-4E27-9298-67DEDC995B76}"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12775" y="228600"/>
            <a:ext cx="8153400" cy="990600"/>
          </a:xfrm>
        </p:spPr>
        <p:txBody>
          <a:bodyPr/>
          <a:lstStyle/>
          <a:p>
            <a:r>
              <a:rPr lang="en-US" dirty="0" smtClean="0"/>
              <a:t>Paragraph and Topic Sentences</a:t>
            </a:r>
          </a:p>
        </p:txBody>
      </p:sp>
      <p:sp>
        <p:nvSpPr>
          <p:cNvPr id="3" name="Content Placeholder 2"/>
          <p:cNvSpPr>
            <a:spLocks noGrp="1"/>
          </p:cNvSpPr>
          <p:nvPr>
            <p:ph sz="quarter" idx="1"/>
          </p:nvPr>
        </p:nvSpPr>
        <p:spPr>
          <a:xfrm>
            <a:off x="612775" y="1600200"/>
            <a:ext cx="8153400" cy="4495800"/>
          </a:xfrm>
        </p:spPr>
        <p:txBody>
          <a:bodyPr/>
          <a:lstStyle/>
          <a:p>
            <a:pPr marL="341313" indent="-341313" defTabSz="736600">
              <a:defRPr/>
            </a:pPr>
            <a:r>
              <a:rPr lang="en-US" b="1" dirty="0" smtClean="0">
                <a:cs typeface="Times New Roman" charset="0"/>
              </a:rPr>
              <a:t>Reasons for combining paragraphs</a:t>
            </a:r>
          </a:p>
          <a:p>
            <a:pPr marL="401638" lvl="1" indent="0" defTabSz="736600">
              <a:tabLst>
                <a:tab pos="682625" algn="l"/>
                <a:tab pos="1146175" algn="l"/>
                <a:tab pos="1255713" algn="l"/>
              </a:tabLst>
              <a:defRPr/>
            </a:pPr>
            <a:r>
              <a:rPr lang="en-US" dirty="0" smtClean="0">
                <a:cs typeface="Times New Roman" charset="0"/>
              </a:rPr>
              <a:t> To </a:t>
            </a:r>
            <a:r>
              <a:rPr lang="en-US" dirty="0">
                <a:cs typeface="Times New Roman" charset="0"/>
              </a:rPr>
              <a:t>sustain </a:t>
            </a:r>
            <a:r>
              <a:rPr lang="en-US" dirty="0" smtClean="0">
                <a:cs typeface="Times New Roman" charset="0"/>
              </a:rPr>
              <a:t>the reader’s momentum</a:t>
            </a:r>
            <a:endParaRPr lang="en-US" dirty="0">
              <a:cs typeface="Times New Roman" charset="0"/>
            </a:endParaRPr>
          </a:p>
          <a:p>
            <a:pPr marL="401638" lvl="1" indent="0">
              <a:tabLst>
                <a:tab pos="682625" algn="l"/>
                <a:tab pos="1146175" algn="l"/>
                <a:tab pos="1255713" algn="l"/>
              </a:tabLst>
              <a:defRPr/>
            </a:pPr>
            <a:r>
              <a:rPr lang="en-US" dirty="0" smtClean="0">
                <a:cs typeface="Times New Roman" charset="0"/>
              </a:rPr>
              <a:t> To clarify the essay’s organization</a:t>
            </a:r>
          </a:p>
          <a:p>
            <a:pPr marL="401638" lvl="1" indent="0">
              <a:tabLst>
                <a:tab pos="682625" algn="l"/>
                <a:tab pos="1146175" algn="l"/>
                <a:tab pos="1255713" algn="l"/>
              </a:tabLst>
              <a:defRPr/>
            </a:pPr>
            <a:r>
              <a:rPr lang="en-US" dirty="0" smtClean="0">
                <a:cs typeface="Times New Roman" charset="0"/>
              </a:rPr>
              <a:t> To connect closely related ideas</a:t>
            </a:r>
          </a:p>
          <a:p>
            <a:pPr marL="401638" lvl="1" indent="0">
              <a:tabLst>
                <a:tab pos="682625" algn="l"/>
                <a:tab pos="1146175" algn="l"/>
                <a:tab pos="1255713" algn="l"/>
              </a:tabLst>
              <a:defRPr/>
            </a:pPr>
            <a:r>
              <a:rPr lang="en-US" dirty="0" smtClean="0">
                <a:cs typeface="Times New Roman" charset="0"/>
              </a:rPr>
              <a:t> To bind together text that looks too choppy</a:t>
            </a:r>
          </a:p>
          <a:p>
            <a:pPr>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A04925A3-AE8C-45DD-96EC-A60B87FC4BAD}" type="slidenum">
              <a:rPr lang="en-US" smtClean="0"/>
              <a:pPr>
                <a:defRPr/>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12775" y="152400"/>
            <a:ext cx="8153400" cy="990600"/>
          </a:xfrm>
        </p:spPr>
        <p:txBody>
          <a:bodyPr/>
          <a:lstStyle/>
          <a:p>
            <a:r>
              <a:rPr lang="en-US" dirty="0" smtClean="0"/>
              <a:t>Paragraph and Topic Sentences</a:t>
            </a:r>
          </a:p>
        </p:txBody>
      </p:sp>
      <p:sp>
        <p:nvSpPr>
          <p:cNvPr id="74755"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b="1" dirty="0" smtClean="0"/>
              <a:t>BLM Paragraph Example</a:t>
            </a:r>
          </a:p>
          <a:p>
            <a:r>
              <a:rPr lang="en-US" sz="2400" dirty="0" smtClean="0"/>
              <a:t>Reclamation will be completed on areas that are depleted of gravel and are no longer needed for processing or stockpiling. The area will be appropriately contoured, adequate drainage provided, and topsoil put back and seeded to plant species identified by the authorized officer. If needed, seeding shall be repeated until appropriate ground cover is established as determined by the authorized officer. Unwanted material would be buried on site.</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7C140AB4-E4C0-47DB-B2C5-B25EDA1F95B8}" type="slidenum">
              <a:rPr lang="en-US" smtClean="0"/>
              <a:pPr>
                <a:defRPr/>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5778" name="Title 1"/>
          <p:cNvSpPr>
            <a:spLocks noGrp="1"/>
          </p:cNvSpPr>
          <p:nvPr>
            <p:ph type="title"/>
          </p:nvPr>
        </p:nvSpPr>
        <p:spPr>
          <a:xfrm>
            <a:off x="612775" y="152400"/>
            <a:ext cx="8153400" cy="990600"/>
          </a:xfrm>
        </p:spPr>
        <p:txBody>
          <a:bodyPr/>
          <a:lstStyle/>
          <a:p>
            <a:r>
              <a:rPr lang="en-US" sz="4000" dirty="0" smtClean="0"/>
              <a:t>Exercise: Paragraphs and Topic Sentences</a:t>
            </a:r>
          </a:p>
        </p:txBody>
      </p:sp>
      <p:sp>
        <p:nvSpPr>
          <p:cNvPr id="75779" name="Content Placeholder 2"/>
          <p:cNvSpPr>
            <a:spLocks noGrp="1"/>
          </p:cNvSpPr>
          <p:nvPr>
            <p:ph sz="quarter" idx="1"/>
          </p:nvPr>
        </p:nvSpPr>
        <p:spPr>
          <a:xfrm>
            <a:off x="612775" y="1600200"/>
            <a:ext cx="8153400" cy="4495800"/>
          </a:xfrm>
        </p:spPr>
        <p:txBody>
          <a:bodyPr/>
          <a:lstStyle/>
          <a:p>
            <a:r>
              <a:rPr lang="en-US" dirty="0" smtClean="0"/>
              <a:t>Select one of the paragraphs from Exercise 2, Paragraph/Topic Sentence.</a:t>
            </a:r>
          </a:p>
          <a:p>
            <a:r>
              <a:rPr lang="en-US" dirty="0" smtClean="0"/>
              <a:t>Read the paragraph closely to determine the topic sentence. Not all the paragraphs will have a topic sentence; if yours doesn’t, devise one.</a:t>
            </a:r>
          </a:p>
          <a:p>
            <a:r>
              <a:rPr lang="en-US" dirty="0" smtClean="0"/>
              <a:t>Reorganize, rearrange, revise as needed.</a:t>
            </a:r>
          </a:p>
          <a:p>
            <a:r>
              <a:rPr lang="en-US" dirty="0" smtClean="0"/>
              <a:t>Make sure the paragraph focuses on a main point.</a:t>
            </a:r>
          </a:p>
          <a:p>
            <a:r>
              <a:rPr lang="en-US" dirty="0" smtClean="0"/>
              <a:t>Take about 20 minutes. </a:t>
            </a:r>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FC14D63B-CE7B-4664-BA5C-FE7F50601143}" type="slidenum">
              <a:rPr lang="en-US" smtClean="0"/>
              <a:pPr>
                <a:defRPr/>
              </a:pPr>
              <a:t>89</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r>
              <a:rPr lang="en-US" dirty="0" smtClean="0"/>
              <a:t>Goals for the Class</a:t>
            </a:r>
          </a:p>
        </p:txBody>
      </p:sp>
      <p:sp>
        <p:nvSpPr>
          <p:cNvPr id="17411" name="Content Placeholder 2"/>
          <p:cNvSpPr>
            <a:spLocks noGrp="1"/>
          </p:cNvSpPr>
          <p:nvPr>
            <p:ph sz="quarter" idx="1"/>
          </p:nvPr>
        </p:nvSpPr>
        <p:spPr>
          <a:xfrm>
            <a:off x="612775" y="1600200"/>
            <a:ext cx="8153400" cy="4495800"/>
          </a:xfrm>
        </p:spPr>
        <p:txBody>
          <a:bodyPr/>
          <a:lstStyle/>
          <a:p>
            <a:pPr eaLnBrk="1" hangingPunct="1"/>
            <a:r>
              <a:rPr lang="en-US" dirty="0" smtClean="0"/>
              <a:t>Improve your writing and reviewing process through document planning and drafting</a:t>
            </a:r>
          </a:p>
          <a:p>
            <a:pPr eaLnBrk="1" hangingPunct="1"/>
            <a:r>
              <a:rPr lang="en-US" dirty="0" smtClean="0"/>
              <a:t>Refine your writing skills by reviewing key grammar, punctuation, and style concepts</a:t>
            </a:r>
          </a:p>
          <a:p>
            <a:pPr eaLnBrk="1" hangingPunct="1"/>
            <a:r>
              <a:rPr lang="en-US" dirty="0" smtClean="0"/>
              <a:t>Build your confidence and knowledge with individual and group exercises</a:t>
            </a:r>
          </a:p>
          <a:p>
            <a:pPr eaLnBrk="1" hangingPunct="1"/>
            <a:r>
              <a:rPr lang="en-US" dirty="0" smtClean="0"/>
              <a:t>Develop document management skills</a:t>
            </a:r>
          </a:p>
        </p:txBody>
      </p:sp>
      <p:sp>
        <p:nvSpPr>
          <p:cNvPr id="4" name="Slide Number Placeholder 3"/>
          <p:cNvSpPr>
            <a:spLocks noGrp="1"/>
          </p:cNvSpPr>
          <p:nvPr>
            <p:ph type="sldNum" sz="quarter" idx="12"/>
          </p:nvPr>
        </p:nvSpPr>
        <p:spPr/>
        <p:txBody>
          <a:bodyPr>
            <a:normAutofit fontScale="85000" lnSpcReduction="20000"/>
          </a:bodyPr>
          <a:lstStyle/>
          <a:p>
            <a:pPr>
              <a:defRPr/>
            </a:pPr>
            <a:fld id="{BA1CC166-2185-4244-9082-785BBAE6F1B0}" type="slidenum">
              <a:rPr lang="en-US" smtClean="0"/>
              <a:pPr>
                <a:defRPr/>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90</a:t>
            </a:fld>
            <a:endParaRPr lang="en-US" dirty="0"/>
          </a:p>
        </p:txBody>
      </p:sp>
      <p:pic>
        <p:nvPicPr>
          <p:cNvPr id="5" name="Picture 3" descr="IMG_8935.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70571" y="2769523"/>
            <a:ext cx="3237807" cy="2157153"/>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050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12775" y="228600"/>
            <a:ext cx="8153400" cy="990600"/>
          </a:xfrm>
        </p:spPr>
        <p:txBody>
          <a:bodyPr/>
          <a:lstStyle/>
          <a:p>
            <a:r>
              <a:rPr lang="en-US" dirty="0" smtClean="0"/>
              <a:t>Passive versus Active Voice</a:t>
            </a:r>
          </a:p>
        </p:txBody>
      </p:sp>
      <p:sp>
        <p:nvSpPr>
          <p:cNvPr id="76803" name="Content Placeholder 2"/>
          <p:cNvSpPr>
            <a:spLocks noGrp="1"/>
          </p:cNvSpPr>
          <p:nvPr>
            <p:ph sz="quarter" idx="1"/>
          </p:nvPr>
        </p:nvSpPr>
        <p:spPr>
          <a:xfrm>
            <a:off x="612775" y="1600200"/>
            <a:ext cx="8153400" cy="4495800"/>
          </a:xfrm>
        </p:spPr>
        <p:txBody>
          <a:bodyPr/>
          <a:lstStyle/>
          <a:p>
            <a:r>
              <a:rPr lang="en-US" dirty="0" smtClean="0"/>
              <a:t>The </a:t>
            </a:r>
            <a:r>
              <a:rPr lang="en-US" b="1" dirty="0" smtClean="0"/>
              <a:t>active voice </a:t>
            </a:r>
            <a:r>
              <a:rPr lang="en-US" dirty="0" smtClean="0"/>
              <a:t>emphasizes the actor while the </a:t>
            </a:r>
            <a:r>
              <a:rPr lang="en-US" b="1" dirty="0" smtClean="0"/>
              <a:t>passive voice </a:t>
            </a:r>
            <a:r>
              <a:rPr lang="en-US" dirty="0" smtClean="0"/>
              <a:t>emphasizes the action and the thing being acted upon</a:t>
            </a:r>
          </a:p>
          <a:p>
            <a:pPr lvl="1">
              <a:buFont typeface="Wingdings 2" pitchFamily="18" charset="2"/>
              <a:buChar char="¤"/>
            </a:pPr>
            <a:r>
              <a:rPr lang="en-US" dirty="0" smtClean="0"/>
              <a:t>The active voice makes writing clear and direct </a:t>
            </a:r>
          </a:p>
          <a:p>
            <a:pPr lvl="1">
              <a:buFont typeface="Wingdings 2" pitchFamily="18" charset="2"/>
              <a:buChar char="¤"/>
            </a:pPr>
            <a:r>
              <a:rPr lang="en-US" dirty="0" smtClean="0"/>
              <a:t>The passive voice is acceptable if the action is more important than the actor (as in scientific and technical documents)</a:t>
            </a:r>
          </a:p>
          <a:p>
            <a:pPr lvl="1">
              <a:buFont typeface="Wingdings 2" pitchFamily="18" charset="2"/>
              <a:buChar char="¤"/>
            </a:pPr>
            <a:r>
              <a:rPr lang="en-US" dirty="0" smtClean="0"/>
              <a:t>The main problem with passive is that it obscures who is doing the acting (</a:t>
            </a:r>
            <a:r>
              <a:rPr lang="en-US" i="1" dirty="0" smtClean="0"/>
              <a:t>mistakes were made, it was decided</a:t>
            </a:r>
            <a:r>
              <a:rPr lang="en-US" dirty="0" smtClean="0"/>
              <a:t>), which obscures responsibility for the action</a:t>
            </a:r>
          </a:p>
          <a:p>
            <a:pPr>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8AAD5EB5-CC62-4FFC-B88E-688344F6BFC6}" type="slidenum">
              <a:rPr lang="en-US" smtClean="0"/>
              <a:pPr>
                <a:defRPr/>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75F55"/>
                </a:solidFill>
              </a:rPr>
              <a:t>Passive versus Active Voice</a:t>
            </a:r>
            <a:endParaRPr lang="en-US" dirty="0"/>
          </a:p>
        </p:txBody>
      </p:sp>
      <p:sp>
        <p:nvSpPr>
          <p:cNvPr id="3" name="Content Placeholder 2"/>
          <p:cNvSpPr>
            <a:spLocks noGrp="1"/>
          </p:cNvSpPr>
          <p:nvPr>
            <p:ph sz="quarter" idx="1"/>
          </p:nvPr>
        </p:nvSpPr>
        <p:spPr/>
        <p:txBody>
          <a:bodyPr/>
          <a:lstStyle/>
          <a:p>
            <a:r>
              <a:rPr lang="en-US" dirty="0" smtClean="0"/>
              <a:t>Passive or Active Voice in a NEPA Document?</a:t>
            </a:r>
          </a:p>
          <a:p>
            <a:pPr lvl="1">
              <a:buFont typeface="Wingdings 2" pitchFamily="18" charset="2"/>
              <a:buChar char="¤"/>
            </a:pPr>
            <a:r>
              <a:rPr lang="en-US" dirty="0"/>
              <a:t>Purpose and </a:t>
            </a:r>
            <a:r>
              <a:rPr lang="en-US" dirty="0" smtClean="0"/>
              <a:t>Need</a:t>
            </a:r>
          </a:p>
          <a:p>
            <a:pPr lvl="1">
              <a:buFont typeface="Wingdings 2" pitchFamily="18" charset="2"/>
              <a:buChar char="¤"/>
            </a:pPr>
            <a:r>
              <a:rPr lang="en-US" dirty="0" smtClean="0"/>
              <a:t>Proposed Project and Alternatives</a:t>
            </a:r>
          </a:p>
          <a:p>
            <a:pPr lvl="1">
              <a:buFont typeface="Wingdings 2" pitchFamily="18" charset="2"/>
              <a:buChar char="¤"/>
            </a:pPr>
            <a:r>
              <a:rPr lang="en-US" dirty="0" smtClean="0"/>
              <a:t>Resource Analysis</a:t>
            </a:r>
          </a:p>
          <a:p>
            <a:pPr lvl="2">
              <a:buFont typeface="Wingdings 2" pitchFamily="18" charset="2"/>
              <a:buChar char="¤"/>
            </a:pPr>
            <a:r>
              <a:rPr lang="en-US" dirty="0" smtClean="0"/>
              <a:t>Study Area</a:t>
            </a:r>
          </a:p>
          <a:p>
            <a:pPr lvl="2">
              <a:buFont typeface="Wingdings 2" pitchFamily="18" charset="2"/>
              <a:buChar char="¤"/>
            </a:pPr>
            <a:r>
              <a:rPr lang="en-US" dirty="0" smtClean="0"/>
              <a:t>Methods</a:t>
            </a:r>
          </a:p>
          <a:p>
            <a:pPr lvl="2">
              <a:buFont typeface="Wingdings 2" pitchFamily="18" charset="2"/>
              <a:buChar char="¤"/>
            </a:pPr>
            <a:r>
              <a:rPr lang="en-US" dirty="0" smtClean="0"/>
              <a:t>Affected Environment</a:t>
            </a:r>
          </a:p>
          <a:p>
            <a:pPr lvl="2">
              <a:buFont typeface="Wingdings 2" pitchFamily="18" charset="2"/>
              <a:buChar char="¤"/>
            </a:pPr>
            <a:r>
              <a:rPr lang="en-US" dirty="0" smtClean="0"/>
              <a:t>Impacts</a:t>
            </a:r>
          </a:p>
          <a:p>
            <a:pPr lvl="2">
              <a:buFont typeface="Wingdings 2" pitchFamily="18" charset="2"/>
              <a:buChar char="¤"/>
            </a:pPr>
            <a:r>
              <a:rPr lang="en-US" dirty="0" smtClean="0"/>
              <a:t>Mitigation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92</a:t>
            </a:fld>
            <a:endParaRPr lang="en-US" dirty="0"/>
          </a:p>
        </p:txBody>
      </p:sp>
    </p:spTree>
    <p:extLst>
      <p:ext uri="{BB962C8B-B14F-4D97-AF65-F5344CB8AC3E}">
        <p14:creationId xmlns:p14="http://schemas.microsoft.com/office/powerpoint/2010/main" val="20497432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8850" name="Title 1"/>
          <p:cNvSpPr>
            <a:spLocks noGrp="1"/>
          </p:cNvSpPr>
          <p:nvPr>
            <p:ph type="title"/>
          </p:nvPr>
        </p:nvSpPr>
        <p:spPr>
          <a:xfrm>
            <a:off x="612775" y="152400"/>
            <a:ext cx="8153400" cy="990600"/>
          </a:xfrm>
        </p:spPr>
        <p:txBody>
          <a:bodyPr/>
          <a:lstStyle/>
          <a:p>
            <a:r>
              <a:rPr lang="en-US" dirty="0" smtClean="0"/>
              <a:t>Exercise: Passive versus Active Voice</a:t>
            </a:r>
          </a:p>
        </p:txBody>
      </p:sp>
      <p:sp>
        <p:nvSpPr>
          <p:cNvPr id="78851" name="Content Placeholder 2"/>
          <p:cNvSpPr>
            <a:spLocks noGrp="1"/>
          </p:cNvSpPr>
          <p:nvPr>
            <p:ph sz="quarter" idx="1"/>
          </p:nvPr>
        </p:nvSpPr>
        <p:spPr>
          <a:xfrm>
            <a:off x="612775" y="1600200"/>
            <a:ext cx="8153400" cy="4495800"/>
          </a:xfrm>
        </p:spPr>
        <p:txBody>
          <a:bodyPr/>
          <a:lstStyle/>
          <a:p>
            <a:pPr marL="968375" lvl="1" indent="-415925">
              <a:spcBef>
                <a:spcPct val="75000"/>
              </a:spcBef>
              <a:buClr>
                <a:schemeClr val="tx1"/>
              </a:buClr>
              <a:buSzTx/>
              <a:buFont typeface="Wingdings 2" pitchFamily="18" charset="2"/>
              <a:buNone/>
            </a:pPr>
            <a:r>
              <a:rPr lang="en-US" sz="2400" dirty="0" smtClean="0">
                <a:cs typeface="Times New Roman" pitchFamily="18" charset="0"/>
              </a:rPr>
              <a:t>Determine whether active or passive voice is acceptable for each sentence and rephrase as necessary.</a:t>
            </a:r>
          </a:p>
          <a:p>
            <a:pPr marL="968375" lvl="1" indent="-415925">
              <a:spcBef>
                <a:spcPct val="75000"/>
              </a:spcBef>
              <a:buClr>
                <a:schemeClr val="tx1"/>
              </a:buClr>
              <a:buSzTx/>
            </a:pPr>
            <a:r>
              <a:rPr lang="en-US" sz="2400" dirty="0" smtClean="0">
                <a:cs typeface="Times New Roman" pitchFamily="18" charset="0"/>
              </a:rPr>
              <a:t>Another unnamed drainage, which originates from irrigation runoff, is crossed by the siphon near the outlet.</a:t>
            </a:r>
          </a:p>
          <a:p>
            <a:pPr marL="968375" lvl="1" indent="-415925">
              <a:spcBef>
                <a:spcPct val="75000"/>
              </a:spcBef>
              <a:buClr>
                <a:schemeClr val="tx1"/>
              </a:buClr>
              <a:buSzTx/>
            </a:pPr>
            <a:r>
              <a:rPr lang="en-US" sz="2400" dirty="0" smtClean="0">
                <a:cs typeface="Times New Roman" pitchFamily="18" charset="0"/>
              </a:rPr>
              <a:t>The levee is dominated by nonnative annual grasses.</a:t>
            </a:r>
          </a:p>
          <a:p>
            <a:pPr marL="968375" lvl="1" indent="-415925">
              <a:spcBef>
                <a:spcPct val="75000"/>
              </a:spcBef>
              <a:buClr>
                <a:schemeClr val="tx1"/>
              </a:buClr>
              <a:buSzTx/>
            </a:pPr>
            <a:r>
              <a:rPr lang="en-US" sz="2400" dirty="0" smtClean="0">
                <a:cs typeface="Times New Roman" pitchFamily="18" charset="0"/>
              </a:rPr>
              <a:t>No special-status plants were observed in the study area.</a:t>
            </a:r>
          </a:p>
          <a:p>
            <a:pPr marL="968375" lvl="1" indent="-415925">
              <a:spcBef>
                <a:spcPct val="75000"/>
              </a:spcBef>
              <a:buClr>
                <a:schemeClr val="tx1"/>
              </a:buClr>
              <a:buSzTx/>
            </a:pPr>
            <a:r>
              <a:rPr lang="en-US" sz="2400" dirty="0" smtClean="0">
                <a:cs typeface="Times New Roman" pitchFamily="18" charset="0"/>
              </a:rPr>
              <a:t>A new process for eliminating nitrogen oxides from diesel engines is presented in this article.</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9D4DF511-FAD0-4842-A2F2-E98CDAF8D3E4}" type="slidenum">
              <a:rPr lang="en-US" smtClean="0"/>
              <a:pPr>
                <a:defRPr/>
              </a:pPr>
              <a:t>93</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94</a:t>
            </a:fld>
            <a:endParaRPr lang="en-US" dirty="0"/>
          </a:p>
        </p:txBody>
      </p:sp>
      <p:pic>
        <p:nvPicPr>
          <p:cNvPr id="6" name="Picture 3" descr="plan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362200"/>
            <a:ext cx="2597150" cy="33528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6370" name="Picture 2" descr="C:\Users\19097\AppData\Local\Microsoft\Windows\Temporary Internet Files\Content.IE5\SB5SXMHS\MP9001643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28088"/>
            <a:ext cx="3657600" cy="34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5845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12775" y="228600"/>
            <a:ext cx="8153400" cy="990600"/>
          </a:xfrm>
        </p:spPr>
        <p:txBody>
          <a:bodyPr/>
          <a:lstStyle/>
          <a:p>
            <a:r>
              <a:rPr lang="en-US" dirty="0" smtClean="0"/>
              <a:t>Wordiness and Foggy Writing</a:t>
            </a:r>
          </a:p>
        </p:txBody>
      </p:sp>
      <p:sp>
        <p:nvSpPr>
          <p:cNvPr id="77827" name="Content Placeholder 2"/>
          <p:cNvSpPr>
            <a:spLocks noGrp="1"/>
          </p:cNvSpPr>
          <p:nvPr>
            <p:ph sz="quarter" idx="1"/>
          </p:nvPr>
        </p:nvSpPr>
        <p:spPr>
          <a:xfrm>
            <a:off x="612775" y="1600200"/>
            <a:ext cx="8153400" cy="4495800"/>
          </a:xfrm>
        </p:spPr>
        <p:txBody>
          <a:bodyPr/>
          <a:lstStyle/>
          <a:p>
            <a:pPr marL="0" marR="0" indent="0">
              <a:lnSpc>
                <a:spcPct val="110000"/>
              </a:lnSpc>
              <a:spcBef>
                <a:spcPts val="800"/>
              </a:spcBef>
              <a:spcAft>
                <a:spcPts val="0"/>
              </a:spcAft>
              <a:buNone/>
            </a:pPr>
            <a:r>
              <a:rPr lang="en-US" sz="1800" b="1" dirty="0" smtClean="0">
                <a:solidFill>
                  <a:srgbClr val="000000"/>
                </a:solidFill>
                <a:effectLst/>
                <a:latin typeface="Cambria"/>
                <a:ea typeface="Times New Roman"/>
                <a:cs typeface="Times New Roman"/>
              </a:rPr>
              <a:t>Example</a:t>
            </a:r>
          </a:p>
          <a:p>
            <a:pPr marL="0" marR="0" indent="0">
              <a:lnSpc>
                <a:spcPct val="110000"/>
              </a:lnSpc>
              <a:spcBef>
                <a:spcPts val="800"/>
              </a:spcBef>
              <a:spcAft>
                <a:spcPts val="0"/>
              </a:spcAft>
              <a:buNone/>
            </a:pPr>
            <a:r>
              <a:rPr lang="en-US" sz="1800" i="1" dirty="0" smtClean="0">
                <a:solidFill>
                  <a:srgbClr val="000000"/>
                </a:solidFill>
                <a:effectLst/>
                <a:latin typeface="Cambria"/>
                <a:ea typeface="Times New Roman"/>
                <a:cs typeface="Times New Roman"/>
              </a:rPr>
              <a:t>Therefore, given that the daily management of water exports to limit entrainment under the existing conditions also would occur under the proposed project, it is concluded that there is no effect of the proposed project in changing this stressor for larval and juvenile fish.</a:t>
            </a:r>
          </a:p>
        </p:txBody>
      </p:sp>
      <p:sp>
        <p:nvSpPr>
          <p:cNvPr id="5" name="Slide Number Placeholder 4"/>
          <p:cNvSpPr>
            <a:spLocks noGrp="1"/>
          </p:cNvSpPr>
          <p:nvPr>
            <p:ph type="sldNum" sz="quarter" idx="12"/>
          </p:nvPr>
        </p:nvSpPr>
        <p:spPr/>
        <p:txBody>
          <a:bodyPr>
            <a:normAutofit fontScale="85000" lnSpcReduction="20000"/>
          </a:bodyPr>
          <a:lstStyle/>
          <a:p>
            <a:pPr>
              <a:defRPr/>
            </a:pPr>
            <a:fld id="{A5E1F651-6363-4620-96C7-EB3C99D20841}" type="slidenum">
              <a:rPr lang="en-US" smtClean="0"/>
              <a:pPr>
                <a:defRPr/>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Wordiness and Foggy Writing</a:t>
            </a:r>
            <a:endParaRPr lang="en-US" dirty="0"/>
          </a:p>
        </p:txBody>
      </p:sp>
      <p:sp>
        <p:nvSpPr>
          <p:cNvPr id="3" name="Content Placeholder 2"/>
          <p:cNvSpPr>
            <a:spLocks noGrp="1"/>
          </p:cNvSpPr>
          <p:nvPr>
            <p:ph sz="quarter" idx="1"/>
          </p:nvPr>
        </p:nvSpPr>
        <p:spPr/>
        <p:txBody>
          <a:bodyPr/>
          <a:lstStyle/>
          <a:p>
            <a:pPr marL="0" lvl="0" indent="0">
              <a:buClr>
                <a:srgbClr val="DD8047"/>
              </a:buClr>
              <a:buNone/>
            </a:pPr>
            <a:r>
              <a:rPr lang="en-US" dirty="0" smtClean="0">
                <a:solidFill>
                  <a:prstClr val="black"/>
                </a:solidFill>
              </a:rPr>
              <a:t>Eliminate weak verbs or verbs converted to noun phrases</a:t>
            </a:r>
            <a:endParaRPr lang="en-US" dirty="0">
              <a:solidFill>
                <a:prstClr val="black"/>
              </a:solidFill>
            </a:endParaRPr>
          </a:p>
          <a:p>
            <a:pPr marL="0" lvl="0" indent="0">
              <a:lnSpc>
                <a:spcPct val="110000"/>
              </a:lnSpc>
              <a:spcBef>
                <a:spcPts val="800"/>
              </a:spcBef>
              <a:spcAft>
                <a:spcPts val="0"/>
              </a:spcAft>
              <a:buClr>
                <a:srgbClr val="DD8047"/>
              </a:buClr>
              <a:buNone/>
            </a:pPr>
            <a:r>
              <a:rPr lang="en-US" sz="1800" b="1" dirty="0" smtClean="0">
                <a:solidFill>
                  <a:srgbClr val="000000"/>
                </a:solidFill>
                <a:latin typeface="Cambria"/>
                <a:ea typeface="Times New Roman"/>
                <a:cs typeface="Times New Roman"/>
              </a:rPr>
              <a:t>Example</a:t>
            </a:r>
            <a:endParaRPr lang="en-US" sz="1800" b="1" dirty="0">
              <a:solidFill>
                <a:srgbClr val="000000"/>
              </a:solidFill>
              <a:latin typeface="Cambria"/>
              <a:ea typeface="Times New Roman"/>
              <a:cs typeface="Times New Roman"/>
            </a:endParaRPr>
          </a:p>
          <a:p>
            <a:pPr marL="0" lvl="0" indent="0">
              <a:lnSpc>
                <a:spcPct val="110000"/>
              </a:lnSpc>
              <a:spcBef>
                <a:spcPts val="800"/>
              </a:spcBef>
              <a:spcAft>
                <a:spcPts val="0"/>
              </a:spcAft>
              <a:buClr>
                <a:srgbClr val="DD8047"/>
              </a:buClr>
              <a:buNone/>
            </a:pPr>
            <a:r>
              <a:rPr lang="en-US" sz="1800" i="1" dirty="0" smtClean="0">
                <a:solidFill>
                  <a:srgbClr val="000000"/>
                </a:solidFill>
                <a:latin typeface="Cambria"/>
                <a:ea typeface="Times New Roman"/>
                <a:cs typeface="Times New Roman"/>
              </a:rPr>
              <a:t>The BLM cannot </a:t>
            </a:r>
            <a:r>
              <a:rPr lang="en-US" sz="1800" i="1" dirty="0" smtClean="0">
                <a:solidFill>
                  <a:srgbClr val="00B0F0"/>
                </a:solidFill>
                <a:latin typeface="Cambria"/>
                <a:ea typeface="Times New Roman"/>
                <a:cs typeface="Times New Roman"/>
              </a:rPr>
              <a:t>make</a:t>
            </a:r>
            <a:r>
              <a:rPr lang="en-US" sz="1800" i="1" dirty="0" smtClean="0">
                <a:solidFill>
                  <a:srgbClr val="FF0000"/>
                </a:solidFill>
                <a:latin typeface="Cambria"/>
                <a:ea typeface="Times New Roman"/>
                <a:cs typeface="Times New Roman"/>
              </a:rPr>
              <a:t> the revisions of </a:t>
            </a:r>
            <a:r>
              <a:rPr lang="en-US" sz="1800" i="1" dirty="0" smtClean="0">
                <a:solidFill>
                  <a:srgbClr val="000000"/>
                </a:solidFill>
                <a:latin typeface="Cambria"/>
                <a:ea typeface="Times New Roman"/>
                <a:cs typeface="Times New Roman"/>
              </a:rPr>
              <a:t>the document in time.</a:t>
            </a:r>
            <a:endParaRPr lang="en-US" sz="1800" i="1" dirty="0">
              <a:solidFill>
                <a:srgbClr val="000000"/>
              </a:solidFill>
              <a:latin typeface="Cambria"/>
              <a:ea typeface="Times New Roman"/>
              <a:cs typeface="Times New Roman"/>
            </a:endParaRPr>
          </a:p>
          <a:p>
            <a:pPr marL="0" lvl="0" indent="0">
              <a:lnSpc>
                <a:spcPct val="110000"/>
              </a:lnSpc>
              <a:spcBef>
                <a:spcPts val="800"/>
              </a:spcBef>
              <a:spcAft>
                <a:spcPts val="0"/>
              </a:spcAft>
              <a:buClr>
                <a:srgbClr val="DD8047"/>
              </a:buClr>
              <a:buNone/>
            </a:pPr>
            <a:r>
              <a:rPr lang="en-US" sz="1800" b="1" dirty="0" smtClean="0">
                <a:solidFill>
                  <a:srgbClr val="000000"/>
                </a:solidFill>
                <a:latin typeface="Cambria"/>
                <a:cs typeface="Times New Roman"/>
              </a:rPr>
              <a:t>Revision</a:t>
            </a:r>
            <a:endParaRPr lang="en-US" sz="1800" b="1" dirty="0">
              <a:solidFill>
                <a:srgbClr val="000000"/>
              </a:solidFill>
              <a:latin typeface="Cambria"/>
              <a:cs typeface="Times New Roman"/>
            </a:endParaRPr>
          </a:p>
          <a:p>
            <a:pPr marL="0" lvl="0" indent="0">
              <a:lnSpc>
                <a:spcPct val="110000"/>
              </a:lnSpc>
              <a:spcBef>
                <a:spcPts val="800"/>
              </a:spcBef>
              <a:spcAft>
                <a:spcPts val="0"/>
              </a:spcAft>
              <a:buClr>
                <a:srgbClr val="DD8047"/>
              </a:buClr>
              <a:buNone/>
            </a:pPr>
            <a:r>
              <a:rPr lang="en-US" sz="1800" i="1" dirty="0">
                <a:solidFill>
                  <a:srgbClr val="000000"/>
                </a:solidFill>
                <a:latin typeface="Cambria"/>
                <a:ea typeface="Times New Roman"/>
                <a:cs typeface="Times New Roman"/>
              </a:rPr>
              <a:t>The BLM cannot </a:t>
            </a:r>
            <a:r>
              <a:rPr lang="en-US" sz="1800" i="1" dirty="0" smtClean="0">
                <a:solidFill>
                  <a:srgbClr val="000000"/>
                </a:solidFill>
                <a:latin typeface="Cambria"/>
                <a:ea typeface="Times New Roman"/>
                <a:cs typeface="Times New Roman"/>
              </a:rPr>
              <a:t>revise the </a:t>
            </a:r>
            <a:r>
              <a:rPr lang="en-US" sz="1800" i="1" dirty="0">
                <a:solidFill>
                  <a:srgbClr val="000000"/>
                </a:solidFill>
                <a:latin typeface="Cambria"/>
                <a:ea typeface="Times New Roman"/>
                <a:cs typeface="Times New Roman"/>
              </a:rPr>
              <a:t>document in time.</a:t>
            </a:r>
          </a:p>
          <a:p>
            <a:pPr marL="0" lvl="0" indent="0">
              <a:lnSpc>
                <a:spcPct val="110000"/>
              </a:lnSpc>
              <a:spcBef>
                <a:spcPts val="800"/>
              </a:spcBef>
              <a:spcAft>
                <a:spcPts val="0"/>
              </a:spcAft>
              <a:buClr>
                <a:srgbClr val="DD8047"/>
              </a:buClr>
              <a:buNone/>
            </a:pPr>
            <a:r>
              <a:rPr lang="en-US" sz="1800" b="1" dirty="0" smtClean="0">
                <a:solidFill>
                  <a:srgbClr val="000000"/>
                </a:solidFill>
                <a:latin typeface="Cambria"/>
                <a:ea typeface="Times New Roman"/>
                <a:cs typeface="Times New Roman"/>
              </a:rPr>
              <a:t>Example</a:t>
            </a:r>
          </a:p>
          <a:p>
            <a:pPr marL="0" lvl="0" indent="0">
              <a:lnSpc>
                <a:spcPct val="110000"/>
              </a:lnSpc>
              <a:spcBef>
                <a:spcPts val="800"/>
              </a:spcBef>
              <a:spcAft>
                <a:spcPts val="0"/>
              </a:spcAft>
              <a:buClr>
                <a:srgbClr val="DD8047"/>
              </a:buClr>
              <a:buNone/>
            </a:pPr>
            <a:r>
              <a:rPr lang="en-US" sz="1800" i="1" dirty="0" smtClean="0">
                <a:latin typeface="Cambria"/>
                <a:ea typeface="Times New Roman"/>
                <a:cs typeface="Times New Roman"/>
              </a:rPr>
              <a:t>The BLM </a:t>
            </a:r>
            <a:r>
              <a:rPr lang="en-US" sz="1800" i="1" dirty="0" smtClean="0">
                <a:solidFill>
                  <a:srgbClr val="00B0F0"/>
                </a:solidFill>
                <a:latin typeface="Cambria"/>
                <a:ea typeface="Times New Roman"/>
                <a:cs typeface="Times New Roman"/>
              </a:rPr>
              <a:t>completed</a:t>
            </a:r>
            <a:r>
              <a:rPr lang="en-US" sz="1800" i="1" dirty="0" smtClean="0">
                <a:solidFill>
                  <a:srgbClr val="FF0000"/>
                </a:solidFill>
                <a:latin typeface="Cambria"/>
                <a:ea typeface="Times New Roman"/>
                <a:cs typeface="Times New Roman"/>
              </a:rPr>
              <a:t> the authorization of </a:t>
            </a:r>
            <a:r>
              <a:rPr lang="en-US" sz="1800" i="1" dirty="0" smtClean="0">
                <a:latin typeface="Cambria"/>
                <a:ea typeface="Times New Roman"/>
                <a:cs typeface="Times New Roman"/>
              </a:rPr>
              <a:t>the plan last week. </a:t>
            </a:r>
          </a:p>
          <a:p>
            <a:pPr marL="0" lvl="0" indent="0">
              <a:lnSpc>
                <a:spcPct val="110000"/>
              </a:lnSpc>
              <a:spcBef>
                <a:spcPts val="800"/>
              </a:spcBef>
              <a:spcAft>
                <a:spcPts val="0"/>
              </a:spcAft>
              <a:buClr>
                <a:srgbClr val="DD8047"/>
              </a:buClr>
              <a:buNone/>
            </a:pPr>
            <a:r>
              <a:rPr lang="en-US" sz="1800" b="1" dirty="0" smtClean="0">
                <a:solidFill>
                  <a:srgbClr val="000000"/>
                </a:solidFill>
                <a:latin typeface="Cambria"/>
                <a:cs typeface="Times New Roman"/>
              </a:rPr>
              <a:t>Revision</a:t>
            </a:r>
          </a:p>
          <a:p>
            <a:pPr marL="0" lvl="0" indent="0">
              <a:lnSpc>
                <a:spcPct val="110000"/>
              </a:lnSpc>
              <a:spcBef>
                <a:spcPts val="800"/>
              </a:spcBef>
              <a:spcAft>
                <a:spcPts val="0"/>
              </a:spcAft>
              <a:buClr>
                <a:srgbClr val="DD8047"/>
              </a:buClr>
              <a:buNone/>
            </a:pPr>
            <a:r>
              <a:rPr lang="en-US" sz="1800" i="1" dirty="0">
                <a:solidFill>
                  <a:srgbClr val="000000"/>
                </a:solidFill>
                <a:latin typeface="Cambria"/>
                <a:ea typeface="Times New Roman"/>
                <a:cs typeface="Times New Roman"/>
              </a:rPr>
              <a:t>The </a:t>
            </a:r>
            <a:r>
              <a:rPr lang="en-US" sz="1800" i="1" dirty="0" smtClean="0">
                <a:solidFill>
                  <a:srgbClr val="000000"/>
                </a:solidFill>
                <a:latin typeface="Cambria"/>
                <a:ea typeface="Times New Roman"/>
                <a:cs typeface="Times New Roman"/>
              </a:rPr>
              <a:t>BLM authorized the plan last </a:t>
            </a:r>
            <a:r>
              <a:rPr lang="en-US" sz="1800" i="1" dirty="0">
                <a:solidFill>
                  <a:srgbClr val="000000"/>
                </a:solidFill>
                <a:latin typeface="Cambria"/>
                <a:ea typeface="Times New Roman"/>
                <a:cs typeface="Times New Roman"/>
              </a:rPr>
              <a:t>week</a:t>
            </a:r>
            <a:r>
              <a:rPr lang="en-US" sz="1800" i="1" dirty="0" smtClean="0">
                <a:solidFill>
                  <a:srgbClr val="000000"/>
                </a:solidFill>
                <a:latin typeface="Cambria"/>
                <a:ea typeface="Times New Roman"/>
                <a:cs typeface="Times New Roman"/>
              </a:rPr>
              <a:t>.</a:t>
            </a:r>
          </a:p>
          <a:p>
            <a:pPr marL="0" lvl="0" indent="0">
              <a:lnSpc>
                <a:spcPct val="110000"/>
              </a:lnSpc>
              <a:spcBef>
                <a:spcPts val="800"/>
              </a:spcBef>
              <a:spcAft>
                <a:spcPts val="0"/>
              </a:spcAft>
              <a:buClr>
                <a:srgbClr val="DD8047"/>
              </a:buClr>
              <a:buNone/>
            </a:pPr>
            <a:endParaRPr lang="en-US" sz="1800" i="1" dirty="0">
              <a:solidFill>
                <a:srgbClr val="000000"/>
              </a:solidFill>
              <a:latin typeface="Cambria"/>
              <a:ea typeface="Times New Roman"/>
              <a:cs typeface="Times New Roman"/>
            </a:endParaRPr>
          </a:p>
          <a:p>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96</a:t>
            </a:fld>
            <a:endParaRPr lang="en-US" dirty="0"/>
          </a:p>
        </p:txBody>
      </p:sp>
    </p:spTree>
    <p:extLst>
      <p:ext uri="{BB962C8B-B14F-4D97-AF65-F5344CB8AC3E}">
        <p14:creationId xmlns:p14="http://schemas.microsoft.com/office/powerpoint/2010/main" val="40379959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Wordiness and Foggy Writing</a:t>
            </a:r>
            <a:endParaRPr lang="en-US" dirty="0"/>
          </a:p>
        </p:txBody>
      </p:sp>
      <p:sp>
        <p:nvSpPr>
          <p:cNvPr id="3" name="Content Placeholder 2"/>
          <p:cNvSpPr>
            <a:spLocks noGrp="1"/>
          </p:cNvSpPr>
          <p:nvPr>
            <p:ph sz="quarter" idx="1"/>
          </p:nvPr>
        </p:nvSpPr>
        <p:spPr/>
        <p:txBody>
          <a:bodyPr/>
          <a:lstStyle/>
          <a:p>
            <a:pPr marL="0" lvl="0" indent="0">
              <a:buClr>
                <a:srgbClr val="DD8047"/>
              </a:buClr>
              <a:buNone/>
            </a:pPr>
            <a:r>
              <a:rPr lang="en-US" dirty="0" smtClean="0">
                <a:solidFill>
                  <a:prstClr val="black"/>
                </a:solidFill>
              </a:rPr>
              <a:t>Avoid noun strings</a:t>
            </a:r>
            <a:endParaRPr lang="en-US" dirty="0">
              <a:solidFill>
                <a:prstClr val="black"/>
              </a:solidFill>
            </a:endParaRPr>
          </a:p>
          <a:p>
            <a:pPr marL="0" lvl="0" indent="0">
              <a:lnSpc>
                <a:spcPct val="110000"/>
              </a:lnSpc>
              <a:spcBef>
                <a:spcPts val="800"/>
              </a:spcBef>
              <a:spcAft>
                <a:spcPts val="0"/>
              </a:spcAft>
              <a:buClr>
                <a:srgbClr val="DD8047"/>
              </a:buClr>
              <a:buNone/>
            </a:pPr>
            <a:r>
              <a:rPr lang="en-US" sz="1800" b="1" dirty="0" smtClean="0">
                <a:solidFill>
                  <a:srgbClr val="000000"/>
                </a:solidFill>
                <a:latin typeface="Cambria"/>
                <a:ea typeface="Times New Roman"/>
                <a:cs typeface="Times New Roman"/>
              </a:rPr>
              <a:t>Example </a:t>
            </a:r>
            <a:endParaRPr lang="en-US" sz="1800" b="1" dirty="0">
              <a:solidFill>
                <a:srgbClr val="000000"/>
              </a:solidFill>
              <a:latin typeface="Cambria"/>
              <a:ea typeface="Times New Roman"/>
              <a:cs typeface="Times New Roman"/>
            </a:endParaRPr>
          </a:p>
          <a:p>
            <a:pPr marL="0" lvl="0" indent="0">
              <a:lnSpc>
                <a:spcPct val="110000"/>
              </a:lnSpc>
              <a:spcBef>
                <a:spcPts val="800"/>
              </a:spcBef>
              <a:spcAft>
                <a:spcPts val="0"/>
              </a:spcAft>
              <a:buClr>
                <a:srgbClr val="DD8047"/>
              </a:buClr>
              <a:buNone/>
            </a:pPr>
            <a:r>
              <a:rPr lang="en-US" sz="1800" i="1" dirty="0" smtClean="0">
                <a:latin typeface="Cambria"/>
                <a:ea typeface="Times New Roman"/>
                <a:cs typeface="Times New Roman"/>
              </a:rPr>
              <a:t>The draft water quality standard pollutant inputs are complete.</a:t>
            </a:r>
          </a:p>
          <a:p>
            <a:pPr marL="0" lvl="0" indent="0">
              <a:lnSpc>
                <a:spcPct val="110000"/>
              </a:lnSpc>
              <a:spcBef>
                <a:spcPts val="800"/>
              </a:spcBef>
              <a:spcAft>
                <a:spcPts val="0"/>
              </a:spcAft>
              <a:buClr>
                <a:srgbClr val="DD8047"/>
              </a:buClr>
              <a:buNone/>
            </a:pPr>
            <a:r>
              <a:rPr lang="en-US" sz="1800" b="1" dirty="0" smtClean="0">
                <a:solidFill>
                  <a:srgbClr val="000000"/>
                </a:solidFill>
                <a:latin typeface="Cambria"/>
                <a:cs typeface="Times New Roman"/>
              </a:rPr>
              <a:t>Revision</a:t>
            </a:r>
            <a:endParaRPr lang="en-US" sz="1800" b="1" dirty="0">
              <a:solidFill>
                <a:srgbClr val="000000"/>
              </a:solidFill>
              <a:latin typeface="Cambria"/>
              <a:cs typeface="Times New Roman"/>
            </a:endParaRPr>
          </a:p>
          <a:p>
            <a:pPr marL="0" lvl="0" indent="0">
              <a:lnSpc>
                <a:spcPct val="110000"/>
              </a:lnSpc>
              <a:spcBef>
                <a:spcPts val="800"/>
              </a:spcBef>
              <a:spcAft>
                <a:spcPts val="0"/>
              </a:spcAft>
              <a:buClr>
                <a:srgbClr val="DD8047"/>
              </a:buClr>
              <a:buNone/>
            </a:pPr>
            <a:r>
              <a:rPr lang="en-US" sz="1800" i="1" dirty="0" smtClean="0">
                <a:solidFill>
                  <a:srgbClr val="000000"/>
                </a:solidFill>
                <a:latin typeface="Cambria"/>
                <a:ea typeface="Times New Roman"/>
                <a:cs typeface="Times New Roman"/>
              </a:rPr>
              <a:t>The pollutant inputs for the draft version of the water quality standards are complete.</a:t>
            </a:r>
            <a:endParaRPr lang="en-US" sz="1800" i="1" dirty="0">
              <a:solidFill>
                <a:srgbClr val="000000"/>
              </a:solidFill>
              <a:latin typeface="Cambria"/>
              <a:ea typeface="Times New Roman"/>
              <a:cs typeface="Times New Roman"/>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97</a:t>
            </a:fld>
            <a:endParaRPr lang="en-US" dirty="0"/>
          </a:p>
        </p:txBody>
      </p:sp>
    </p:spTree>
    <p:extLst>
      <p:ext uri="{BB962C8B-B14F-4D97-AF65-F5344CB8AC3E}">
        <p14:creationId xmlns:p14="http://schemas.microsoft.com/office/powerpoint/2010/main" val="27384415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Wordiness and Foggy Writing</a:t>
            </a:r>
            <a:endParaRPr lang="en-US" dirty="0"/>
          </a:p>
        </p:txBody>
      </p:sp>
      <p:sp>
        <p:nvSpPr>
          <p:cNvPr id="3" name="Content Placeholder 2"/>
          <p:cNvSpPr>
            <a:spLocks noGrp="1"/>
          </p:cNvSpPr>
          <p:nvPr>
            <p:ph sz="quarter" idx="1"/>
          </p:nvPr>
        </p:nvSpPr>
        <p:spPr/>
        <p:txBody>
          <a:bodyPr/>
          <a:lstStyle/>
          <a:p>
            <a:pPr marL="0" indent="0">
              <a:buNone/>
            </a:pPr>
            <a:r>
              <a:rPr lang="en-US" dirty="0" smtClean="0"/>
              <a:t>Eliminate unnecessary words</a:t>
            </a:r>
          </a:p>
          <a:p>
            <a:r>
              <a:rPr lang="en-US" sz="2000" i="1" dirty="0" smtClean="0"/>
              <a:t>A sufficient number of </a:t>
            </a:r>
            <a:r>
              <a:rPr lang="en-US" sz="2000" dirty="0" smtClean="0"/>
              <a:t>vs</a:t>
            </a:r>
            <a:r>
              <a:rPr lang="en-US" sz="2000" i="1" dirty="0" smtClean="0"/>
              <a:t>. enough</a:t>
            </a:r>
          </a:p>
          <a:p>
            <a:r>
              <a:rPr lang="en-US" sz="2000" i="1" dirty="0" smtClean="0"/>
              <a:t>On a monthly basis </a:t>
            </a:r>
            <a:r>
              <a:rPr lang="en-US" sz="2000" dirty="0" smtClean="0"/>
              <a:t>vs. </a:t>
            </a:r>
            <a:r>
              <a:rPr lang="en-US" sz="2000" i="1" dirty="0" smtClean="0"/>
              <a:t>monthly</a:t>
            </a:r>
          </a:p>
          <a:p>
            <a:r>
              <a:rPr lang="en-US" sz="2000" i="1" dirty="0" smtClean="0"/>
              <a:t>In order to </a:t>
            </a:r>
            <a:r>
              <a:rPr lang="en-US" sz="2000" dirty="0" smtClean="0"/>
              <a:t>vs. </a:t>
            </a:r>
            <a:r>
              <a:rPr lang="en-US" sz="2000" i="1" dirty="0" smtClean="0"/>
              <a:t>to</a:t>
            </a:r>
          </a:p>
          <a:p>
            <a:r>
              <a:rPr lang="en-US" sz="2000" i="1" dirty="0" smtClean="0"/>
              <a:t>It is important to note that….</a:t>
            </a:r>
            <a:endParaRPr lang="en-US" sz="2000" dirty="0" smtClean="0"/>
          </a:p>
          <a:p>
            <a:pPr marL="0" lvl="0" indent="0">
              <a:buClr>
                <a:srgbClr val="DD8047"/>
              </a:buClr>
              <a:buNone/>
            </a:pPr>
            <a:r>
              <a:rPr lang="en-US" dirty="0">
                <a:solidFill>
                  <a:prstClr val="black"/>
                </a:solidFill>
              </a:rPr>
              <a:t>Eliminate unnecessary </a:t>
            </a:r>
            <a:r>
              <a:rPr lang="en-US" dirty="0" smtClean="0">
                <a:solidFill>
                  <a:prstClr val="black"/>
                </a:solidFill>
              </a:rPr>
              <a:t>modifiers</a:t>
            </a:r>
            <a:endParaRPr lang="en-US" dirty="0">
              <a:solidFill>
                <a:prstClr val="black"/>
              </a:solidFill>
            </a:endParaRPr>
          </a:p>
          <a:p>
            <a:pPr lvl="0">
              <a:buClr>
                <a:srgbClr val="DD8047"/>
              </a:buClr>
            </a:pPr>
            <a:r>
              <a:rPr lang="en-US" sz="2000" i="1" dirty="0" smtClean="0">
                <a:solidFill>
                  <a:prstClr val="black"/>
                </a:solidFill>
              </a:rPr>
              <a:t>Totally redundant </a:t>
            </a:r>
            <a:r>
              <a:rPr lang="en-US" sz="2000" dirty="0" smtClean="0">
                <a:solidFill>
                  <a:prstClr val="black"/>
                </a:solidFill>
              </a:rPr>
              <a:t>vs. </a:t>
            </a:r>
            <a:r>
              <a:rPr lang="en-US" sz="2000" i="1" dirty="0" smtClean="0">
                <a:solidFill>
                  <a:prstClr val="black"/>
                </a:solidFill>
              </a:rPr>
              <a:t>redundant</a:t>
            </a:r>
            <a:endParaRPr lang="en-US" sz="2000" i="1" dirty="0">
              <a:solidFill>
                <a:prstClr val="black"/>
              </a:solidFill>
            </a:endParaRPr>
          </a:p>
          <a:p>
            <a:pPr lvl="0">
              <a:buClr>
                <a:srgbClr val="DD8047"/>
              </a:buClr>
            </a:pPr>
            <a:r>
              <a:rPr lang="en-US" sz="2000" i="1" dirty="0" smtClean="0">
                <a:solidFill>
                  <a:prstClr val="black"/>
                </a:solidFill>
              </a:rPr>
              <a:t>Really tired</a:t>
            </a:r>
            <a:r>
              <a:rPr lang="en-US" sz="2000" dirty="0" smtClean="0">
                <a:solidFill>
                  <a:prstClr val="black"/>
                </a:solidFill>
              </a:rPr>
              <a:t> vs</a:t>
            </a:r>
            <a:r>
              <a:rPr lang="en-US" sz="2000" i="1" dirty="0" smtClean="0">
                <a:solidFill>
                  <a:prstClr val="black"/>
                </a:solidFill>
              </a:rPr>
              <a:t>. tired</a:t>
            </a:r>
            <a:endParaRPr lang="en-US" sz="2000" i="1" dirty="0">
              <a:solidFill>
                <a:prstClr val="black"/>
              </a:solidFill>
            </a:endParaRPr>
          </a:p>
          <a:p>
            <a:pPr lvl="0">
              <a:buClr>
                <a:srgbClr val="DD8047"/>
              </a:buClr>
            </a:pPr>
            <a:r>
              <a:rPr lang="en-US" sz="2000" i="1" dirty="0" smtClean="0">
                <a:solidFill>
                  <a:prstClr val="black"/>
                </a:solidFill>
              </a:rPr>
              <a:t>Particularly important </a:t>
            </a:r>
            <a:r>
              <a:rPr lang="en-US" sz="2000" dirty="0" smtClean="0">
                <a:solidFill>
                  <a:prstClr val="black"/>
                </a:solidFill>
              </a:rPr>
              <a:t>vs</a:t>
            </a:r>
            <a:r>
              <a:rPr lang="en-US" sz="2000" i="1" dirty="0" smtClean="0">
                <a:solidFill>
                  <a:prstClr val="black"/>
                </a:solidFill>
              </a:rPr>
              <a:t>. important</a:t>
            </a:r>
          </a:p>
          <a:p>
            <a:pPr lvl="0">
              <a:buClr>
                <a:srgbClr val="DD8047"/>
              </a:buClr>
            </a:pPr>
            <a:r>
              <a:rPr lang="en-US" sz="2000" i="1" dirty="0" smtClean="0">
                <a:solidFill>
                  <a:prstClr val="black"/>
                </a:solidFill>
              </a:rPr>
              <a:t>Completely done </a:t>
            </a:r>
            <a:r>
              <a:rPr lang="en-US" sz="2000" dirty="0" smtClean="0">
                <a:solidFill>
                  <a:prstClr val="black"/>
                </a:solidFill>
              </a:rPr>
              <a:t>vs</a:t>
            </a:r>
            <a:r>
              <a:rPr lang="en-US" sz="2000" i="1" dirty="0" smtClean="0">
                <a:solidFill>
                  <a:prstClr val="black"/>
                </a:solidFill>
              </a:rPr>
              <a:t>. done</a:t>
            </a:r>
            <a:endParaRPr lang="en-US" sz="2000" i="1" dirty="0">
              <a:solidFill>
                <a:prstClr val="black"/>
              </a:solidFill>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98</a:t>
            </a:fld>
            <a:endParaRPr lang="en-US" dirty="0"/>
          </a:p>
        </p:txBody>
      </p:sp>
    </p:spTree>
    <p:extLst>
      <p:ext uri="{BB962C8B-B14F-4D97-AF65-F5344CB8AC3E}">
        <p14:creationId xmlns:p14="http://schemas.microsoft.com/office/powerpoint/2010/main" val="36432468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Wordiness and Foggy Writing</a:t>
            </a:r>
          </a:p>
        </p:txBody>
      </p:sp>
      <p:sp>
        <p:nvSpPr>
          <p:cNvPr id="3" name="Content Placeholder 2"/>
          <p:cNvSpPr>
            <a:spLocks noGrp="1"/>
          </p:cNvSpPr>
          <p:nvPr>
            <p:ph sz="quarter" idx="1"/>
          </p:nvPr>
        </p:nvSpPr>
        <p:spPr/>
        <p:txBody>
          <a:bodyPr/>
          <a:lstStyle/>
          <a:p>
            <a:r>
              <a:rPr lang="en-US" dirty="0" smtClean="0"/>
              <a:t>Use terms consistently</a:t>
            </a:r>
          </a:p>
          <a:p>
            <a:pPr marL="0" lvl="0" indent="0">
              <a:lnSpc>
                <a:spcPct val="110000"/>
              </a:lnSpc>
              <a:spcBef>
                <a:spcPts val="800"/>
              </a:spcBef>
              <a:spcAft>
                <a:spcPts val="0"/>
              </a:spcAft>
              <a:buClr>
                <a:srgbClr val="DD8047"/>
              </a:buClr>
              <a:buNone/>
            </a:pPr>
            <a:r>
              <a:rPr lang="en-US" sz="1800" b="1" dirty="0" smtClean="0">
                <a:solidFill>
                  <a:srgbClr val="000000"/>
                </a:solidFill>
                <a:latin typeface="Cambria"/>
                <a:ea typeface="Times New Roman"/>
                <a:cs typeface="Times New Roman"/>
              </a:rPr>
              <a:t>Example</a:t>
            </a:r>
            <a:endParaRPr lang="en-US" sz="1800" b="1" dirty="0">
              <a:solidFill>
                <a:srgbClr val="000000"/>
              </a:solidFill>
              <a:latin typeface="Cambria"/>
              <a:ea typeface="Times New Roman"/>
              <a:cs typeface="Times New Roman"/>
            </a:endParaRPr>
          </a:p>
          <a:p>
            <a:pPr marL="0" indent="0">
              <a:lnSpc>
                <a:spcPct val="110000"/>
              </a:lnSpc>
              <a:spcBef>
                <a:spcPts val="800"/>
              </a:spcBef>
              <a:spcAft>
                <a:spcPts val="0"/>
              </a:spcAft>
              <a:buClr>
                <a:srgbClr val="DD8047"/>
              </a:buClr>
              <a:buNone/>
            </a:pPr>
            <a:r>
              <a:rPr lang="en-US" sz="1800" i="1" dirty="0" smtClean="0">
                <a:solidFill>
                  <a:srgbClr val="000000"/>
                </a:solidFill>
                <a:latin typeface="Cambria"/>
                <a:ea typeface="Times New Roman"/>
                <a:cs typeface="Times New Roman"/>
              </a:rPr>
              <a:t>The greater sandhill crane is a large bird that depends on shallow-water habitat. During the day, the crane forages near shallow water for grain. At night, the GSHC roosts in shallow water to avoid predators such as coyotes. </a:t>
            </a:r>
          </a:p>
          <a:p>
            <a:pPr marL="0" lvl="0" indent="0">
              <a:lnSpc>
                <a:spcPct val="110000"/>
              </a:lnSpc>
              <a:spcBef>
                <a:spcPts val="800"/>
              </a:spcBef>
              <a:spcAft>
                <a:spcPts val="0"/>
              </a:spcAft>
              <a:buClr>
                <a:srgbClr val="DD8047"/>
              </a:buClr>
              <a:buNone/>
            </a:pPr>
            <a:r>
              <a:rPr lang="en-US" sz="1800" b="1" dirty="0" smtClean="0">
                <a:solidFill>
                  <a:srgbClr val="000000"/>
                </a:solidFill>
                <a:latin typeface="Cambria"/>
                <a:cs typeface="Times New Roman"/>
              </a:rPr>
              <a:t>Revisions</a:t>
            </a:r>
            <a:endParaRPr lang="en-US" sz="1800" b="1" dirty="0">
              <a:solidFill>
                <a:srgbClr val="000000"/>
              </a:solidFill>
              <a:latin typeface="Cambria"/>
              <a:cs typeface="Times New Roman"/>
            </a:endParaRPr>
          </a:p>
          <a:p>
            <a:pPr marL="0" indent="0">
              <a:lnSpc>
                <a:spcPct val="110000"/>
              </a:lnSpc>
              <a:spcBef>
                <a:spcPts val="800"/>
              </a:spcBef>
              <a:spcAft>
                <a:spcPts val="0"/>
              </a:spcAft>
              <a:buClr>
                <a:srgbClr val="DD8047"/>
              </a:buClr>
              <a:buNone/>
            </a:pPr>
            <a:r>
              <a:rPr lang="en-US" sz="1800" i="1" dirty="0">
                <a:solidFill>
                  <a:srgbClr val="000000"/>
                </a:solidFill>
                <a:latin typeface="Cambria"/>
                <a:ea typeface="Times New Roman"/>
                <a:cs typeface="Times New Roman"/>
              </a:rPr>
              <a:t>The greater sandhill </a:t>
            </a:r>
            <a:r>
              <a:rPr lang="en-US" sz="1800" i="1" dirty="0" smtClean="0">
                <a:solidFill>
                  <a:srgbClr val="000000"/>
                </a:solidFill>
                <a:latin typeface="Cambria"/>
                <a:ea typeface="Times New Roman"/>
                <a:cs typeface="Times New Roman"/>
              </a:rPr>
              <a:t>crane is </a:t>
            </a:r>
            <a:r>
              <a:rPr lang="en-US" sz="1800" i="1" dirty="0">
                <a:solidFill>
                  <a:srgbClr val="000000"/>
                </a:solidFill>
                <a:latin typeface="Cambria"/>
                <a:ea typeface="Times New Roman"/>
                <a:cs typeface="Times New Roman"/>
              </a:rPr>
              <a:t>a large bird that depends on shallow-water habitat. During the day, the crane forages near shallow water for grain. </a:t>
            </a:r>
            <a:r>
              <a:rPr lang="en-US" sz="1800" i="1" dirty="0" smtClean="0">
                <a:solidFill>
                  <a:srgbClr val="000000"/>
                </a:solidFill>
                <a:latin typeface="Cambria"/>
                <a:ea typeface="Times New Roman"/>
                <a:cs typeface="Times New Roman"/>
              </a:rPr>
              <a:t>At </a:t>
            </a:r>
            <a:r>
              <a:rPr lang="en-US" sz="1800" i="1" dirty="0">
                <a:solidFill>
                  <a:srgbClr val="000000"/>
                </a:solidFill>
                <a:latin typeface="Cambria"/>
                <a:ea typeface="Times New Roman"/>
                <a:cs typeface="Times New Roman"/>
              </a:rPr>
              <a:t>night, the </a:t>
            </a:r>
            <a:r>
              <a:rPr lang="en-US" sz="1800" i="1" dirty="0" smtClean="0">
                <a:solidFill>
                  <a:srgbClr val="000000"/>
                </a:solidFill>
                <a:latin typeface="Cambria"/>
                <a:ea typeface="Times New Roman"/>
                <a:cs typeface="Times New Roman"/>
              </a:rPr>
              <a:t>crane roosts </a:t>
            </a:r>
            <a:r>
              <a:rPr lang="en-US" sz="1800" i="1" dirty="0">
                <a:solidFill>
                  <a:srgbClr val="000000"/>
                </a:solidFill>
                <a:latin typeface="Cambria"/>
                <a:ea typeface="Times New Roman"/>
                <a:cs typeface="Times New Roman"/>
              </a:rPr>
              <a:t>in shallow water to avoid predators such as coyotes. </a:t>
            </a:r>
          </a:p>
          <a:p>
            <a:pPr marL="0" indent="0">
              <a:lnSpc>
                <a:spcPct val="110000"/>
              </a:lnSpc>
              <a:spcBef>
                <a:spcPts val="800"/>
              </a:spcBef>
              <a:spcAft>
                <a:spcPts val="0"/>
              </a:spcAft>
              <a:buClr>
                <a:srgbClr val="DD8047"/>
              </a:buClr>
              <a:buNone/>
            </a:pPr>
            <a:r>
              <a:rPr lang="en-US" sz="1800" i="1" dirty="0">
                <a:solidFill>
                  <a:srgbClr val="000000"/>
                </a:solidFill>
                <a:latin typeface="Cambria"/>
                <a:ea typeface="Times New Roman"/>
                <a:cs typeface="Times New Roman"/>
              </a:rPr>
              <a:t>The greater sandhill </a:t>
            </a:r>
            <a:r>
              <a:rPr lang="en-US" sz="1800" i="1" dirty="0" smtClean="0">
                <a:solidFill>
                  <a:srgbClr val="000000"/>
                </a:solidFill>
                <a:latin typeface="Cambria"/>
                <a:ea typeface="Times New Roman"/>
                <a:cs typeface="Times New Roman"/>
              </a:rPr>
              <a:t>crane (GSHC) is </a:t>
            </a:r>
            <a:r>
              <a:rPr lang="en-US" sz="1800" i="1" dirty="0">
                <a:solidFill>
                  <a:srgbClr val="000000"/>
                </a:solidFill>
                <a:latin typeface="Cambria"/>
                <a:ea typeface="Times New Roman"/>
                <a:cs typeface="Times New Roman"/>
              </a:rPr>
              <a:t>a large bird that depends on shallow-water habitat. During the day, the </a:t>
            </a:r>
            <a:r>
              <a:rPr lang="en-US" sz="1800" i="1" dirty="0" smtClean="0">
                <a:solidFill>
                  <a:srgbClr val="000000"/>
                </a:solidFill>
                <a:latin typeface="Cambria"/>
                <a:ea typeface="Times New Roman"/>
                <a:cs typeface="Times New Roman"/>
              </a:rPr>
              <a:t>GSHC forages </a:t>
            </a:r>
            <a:r>
              <a:rPr lang="en-US" sz="1800" i="1" dirty="0">
                <a:solidFill>
                  <a:srgbClr val="000000"/>
                </a:solidFill>
                <a:latin typeface="Cambria"/>
                <a:ea typeface="Times New Roman"/>
                <a:cs typeface="Times New Roman"/>
              </a:rPr>
              <a:t>near shallow water for grain. </a:t>
            </a:r>
            <a:r>
              <a:rPr lang="en-US" sz="1800" i="1" dirty="0" smtClean="0">
                <a:solidFill>
                  <a:srgbClr val="000000"/>
                </a:solidFill>
                <a:latin typeface="Cambria"/>
                <a:ea typeface="Times New Roman"/>
                <a:cs typeface="Times New Roman"/>
              </a:rPr>
              <a:t>At </a:t>
            </a:r>
            <a:r>
              <a:rPr lang="en-US" sz="1800" i="1" dirty="0">
                <a:solidFill>
                  <a:srgbClr val="000000"/>
                </a:solidFill>
                <a:latin typeface="Cambria"/>
                <a:ea typeface="Times New Roman"/>
                <a:cs typeface="Times New Roman"/>
              </a:rPr>
              <a:t>night, the </a:t>
            </a:r>
            <a:r>
              <a:rPr lang="en-US" sz="1800" i="1" dirty="0" smtClean="0">
                <a:solidFill>
                  <a:srgbClr val="000000"/>
                </a:solidFill>
                <a:latin typeface="Cambria"/>
                <a:ea typeface="Times New Roman"/>
                <a:cs typeface="Times New Roman"/>
              </a:rPr>
              <a:t>GSHC roosts </a:t>
            </a:r>
            <a:r>
              <a:rPr lang="en-US" sz="1800" i="1" dirty="0">
                <a:solidFill>
                  <a:srgbClr val="000000"/>
                </a:solidFill>
                <a:latin typeface="Cambria"/>
                <a:ea typeface="Times New Roman"/>
                <a:cs typeface="Times New Roman"/>
              </a:rPr>
              <a:t>in shallow water to avoid predators such as coyotes. </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1CB81E15-9047-464E-988D-95C80EABF4EC}" type="slidenum">
              <a:rPr lang="en-US" smtClean="0"/>
              <a:pPr>
                <a:defRPr/>
              </a:pPr>
              <a:t>99</a:t>
            </a:fld>
            <a:endParaRPr lang="en-US" dirty="0"/>
          </a:p>
        </p:txBody>
      </p:sp>
    </p:spTree>
    <p:extLst>
      <p:ext uri="{BB962C8B-B14F-4D97-AF65-F5344CB8AC3E}">
        <p14:creationId xmlns:p14="http://schemas.microsoft.com/office/powerpoint/2010/main" val="18713850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0.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6.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7.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8.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9019</TotalTime>
  <Words>9132</Words>
  <Application>Microsoft Office PowerPoint</Application>
  <PresentationFormat>Letter Paper (8.5x11 in)</PresentationFormat>
  <Paragraphs>1579</Paragraphs>
  <Slides>193</Slides>
  <Notes>136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193</vt:i4>
      </vt:variant>
    </vt:vector>
  </HeadingPairs>
  <TitlesOfParts>
    <vt:vector size="199" baseType="lpstr">
      <vt:lpstr>Median</vt:lpstr>
      <vt:lpstr>1_Median</vt:lpstr>
      <vt:lpstr>2_Median</vt:lpstr>
      <vt:lpstr>4_Median</vt:lpstr>
      <vt:lpstr>3_Median</vt:lpstr>
      <vt:lpstr>Worksheet</vt:lpstr>
      <vt:lpstr>Developing and Writing Effective Documents</vt:lpstr>
      <vt:lpstr>Instructors</vt:lpstr>
      <vt:lpstr>Table of Contents</vt:lpstr>
      <vt:lpstr>Table of Contents</vt:lpstr>
      <vt:lpstr>Table of Contents</vt:lpstr>
      <vt:lpstr>Table of Contents </vt:lpstr>
      <vt:lpstr>Introduction</vt:lpstr>
      <vt:lpstr>Introduction</vt:lpstr>
      <vt:lpstr>Goals for the Class</vt:lpstr>
      <vt:lpstr>3-Day Class Outline</vt:lpstr>
      <vt:lpstr>Instructors</vt:lpstr>
      <vt:lpstr>Class Introductions</vt:lpstr>
      <vt:lpstr>Document Layers</vt:lpstr>
      <vt:lpstr> </vt:lpstr>
      <vt:lpstr>Chapter 1–Prewriting</vt:lpstr>
      <vt:lpstr>Chapter 1 Prewriting</vt:lpstr>
      <vt:lpstr>Determining Document Needs</vt:lpstr>
      <vt:lpstr>Determining Document Needs</vt:lpstr>
      <vt:lpstr> </vt:lpstr>
      <vt:lpstr>Identifying Your Audience</vt:lpstr>
      <vt:lpstr>Identifying Your Audience</vt:lpstr>
      <vt:lpstr>Identifying Your Audience</vt:lpstr>
      <vt:lpstr>Identifying Your Audience</vt:lpstr>
      <vt:lpstr> </vt:lpstr>
      <vt:lpstr>Getting Started</vt:lpstr>
      <vt:lpstr>Getting Started</vt:lpstr>
      <vt:lpstr>PowerPoint Presentation</vt:lpstr>
      <vt:lpstr>Establishing Parallelism</vt:lpstr>
      <vt:lpstr>Establishing Parallelism</vt:lpstr>
      <vt:lpstr>Establishing Parallelism</vt:lpstr>
      <vt:lpstr>Establishing Parallelism</vt:lpstr>
      <vt:lpstr>Establishing Parallelism</vt:lpstr>
      <vt:lpstr>Exercise: Parallelism</vt:lpstr>
      <vt:lpstr>Exercise: Parallelism</vt:lpstr>
      <vt:lpstr> </vt:lpstr>
      <vt:lpstr>Outlining Your Document</vt:lpstr>
      <vt:lpstr>Outlining Your Document</vt:lpstr>
      <vt:lpstr>Outlining Your Document</vt:lpstr>
      <vt:lpstr>Outlining Your Document</vt:lpstr>
      <vt:lpstr>Outlining Your Document</vt:lpstr>
      <vt:lpstr>PowerPoint Presentation</vt:lpstr>
      <vt:lpstr>Outlining Your Document</vt:lpstr>
      <vt:lpstr>Outlining Your Document</vt:lpstr>
      <vt:lpstr>TIP: Word’s Outline and  Navigation Pane Features</vt:lpstr>
      <vt:lpstr>Exercise: Outlining</vt:lpstr>
      <vt:lpstr> </vt:lpstr>
      <vt:lpstr>Using Questions as a Writing Tool</vt:lpstr>
      <vt:lpstr>Using Questions as a Writing Tool</vt:lpstr>
      <vt:lpstr>Using Questions as a Writing Tool</vt:lpstr>
      <vt:lpstr>Using Questions as a Writing Tool</vt:lpstr>
      <vt:lpstr>Exercise: Using Questions as a Tool</vt:lpstr>
      <vt:lpstr> </vt:lpstr>
      <vt:lpstr>Citing Sources</vt:lpstr>
      <vt:lpstr>Citing Sources</vt:lpstr>
      <vt:lpstr>Citing Sources</vt:lpstr>
      <vt:lpstr>Citing Sources</vt:lpstr>
      <vt:lpstr>Citing Sources</vt:lpstr>
      <vt:lpstr>Citing Sources</vt:lpstr>
      <vt:lpstr>Citing Sources</vt:lpstr>
      <vt:lpstr>Citing Sources</vt:lpstr>
      <vt:lpstr>Exercise: Citing Sources</vt:lpstr>
      <vt:lpstr>Exercise: Citing Sources</vt:lpstr>
      <vt:lpstr>Citing Sources</vt:lpstr>
      <vt:lpstr>Citing Sources</vt:lpstr>
      <vt:lpstr>Citing Sources</vt:lpstr>
      <vt:lpstr>Citing Sources</vt:lpstr>
      <vt:lpstr>TIP: Reference Templates</vt:lpstr>
      <vt:lpstr>TIP: Word’s Reference Ribbon, Quick Parts, and Clipboard</vt:lpstr>
      <vt:lpstr>Exercise: References</vt:lpstr>
      <vt:lpstr> </vt:lpstr>
      <vt:lpstr>Chapter 1 Prewriting: Review</vt:lpstr>
      <vt:lpstr>Goodnight!</vt:lpstr>
      <vt:lpstr>Chapter 2–Writing</vt:lpstr>
      <vt:lpstr>Chapter 2 Writing</vt:lpstr>
      <vt:lpstr>Why Good Writing Matters   </vt:lpstr>
      <vt:lpstr>Why Good Writing Matters</vt:lpstr>
      <vt:lpstr>Why Good Writing Matters</vt:lpstr>
      <vt:lpstr> </vt:lpstr>
      <vt:lpstr>Paragraph and Topic Sentences</vt:lpstr>
      <vt:lpstr>Paragraph and Topic Sentences</vt:lpstr>
      <vt:lpstr>Paragraph and Topic Sentences</vt:lpstr>
      <vt:lpstr>Paragraph and Topic Sentences</vt:lpstr>
      <vt:lpstr>Paragraph and Topic Sentences</vt:lpstr>
      <vt:lpstr>Paragraph and Topic Sentences</vt:lpstr>
      <vt:lpstr>Paragraph and Topic Sentences</vt:lpstr>
      <vt:lpstr>Paragraph and Topic Sentences</vt:lpstr>
      <vt:lpstr>Paragraph and Topic Sentences</vt:lpstr>
      <vt:lpstr>Paragraph and Topic Sentences</vt:lpstr>
      <vt:lpstr>Exercise: Paragraphs and Topic Sentences</vt:lpstr>
      <vt:lpstr> </vt:lpstr>
      <vt:lpstr>Passive versus Active Voice</vt:lpstr>
      <vt:lpstr>Passive versus Active Voice</vt:lpstr>
      <vt:lpstr>Exercise: Passive versus Active Voice</vt:lpstr>
      <vt:lpstr> </vt:lpstr>
      <vt:lpstr>Wordiness and Foggy Writing</vt:lpstr>
      <vt:lpstr>Wordiness and Foggy Writing</vt:lpstr>
      <vt:lpstr>Wordiness and Foggy Writing</vt:lpstr>
      <vt:lpstr>Wordiness and Foggy Writing</vt:lpstr>
      <vt:lpstr>Wordiness and Foggy Writing</vt:lpstr>
      <vt:lpstr>PowerPoint Presentation</vt:lpstr>
      <vt:lpstr>Exercise: Wordiness and Foggy Writing</vt:lpstr>
      <vt:lpstr>Exercise: Wordiness and Foggy Writing</vt:lpstr>
      <vt:lpstr> </vt:lpstr>
      <vt:lpstr>Grammar</vt:lpstr>
      <vt:lpstr>Grammar</vt:lpstr>
      <vt:lpstr>Grammar</vt:lpstr>
      <vt:lpstr>Grammar</vt:lpstr>
      <vt:lpstr>Grammar</vt:lpstr>
      <vt:lpstr>Grammar</vt:lpstr>
      <vt:lpstr>Grammar</vt:lpstr>
      <vt:lpstr>Exercise: Subject-Verb Agreement</vt:lpstr>
      <vt:lpstr>Grammar</vt:lpstr>
      <vt:lpstr>Exercise: Misplaced Modifiers</vt:lpstr>
      <vt:lpstr>Grammar</vt:lpstr>
      <vt:lpstr>Grammar</vt:lpstr>
      <vt:lpstr>Grammar</vt:lpstr>
      <vt:lpstr>Exercise: That Versus Which</vt:lpstr>
      <vt:lpstr>Grammar</vt:lpstr>
      <vt:lpstr> </vt:lpstr>
      <vt:lpstr>Punctuation</vt:lpstr>
      <vt:lpstr>Punctuation</vt:lpstr>
      <vt:lpstr>Exercise: Commas</vt:lpstr>
      <vt:lpstr>Exercise: Commas with Adjectives</vt:lpstr>
      <vt:lpstr>Exercise: Unnecessary Commas</vt:lpstr>
      <vt:lpstr>Punctuation</vt:lpstr>
      <vt:lpstr>Punctuation</vt:lpstr>
      <vt:lpstr>Punctuation</vt:lpstr>
      <vt:lpstr>Punctuation</vt:lpstr>
      <vt:lpstr>Punctuation</vt:lpstr>
      <vt:lpstr>Punctuation</vt:lpstr>
      <vt:lpstr> </vt:lpstr>
      <vt:lpstr>Style</vt:lpstr>
      <vt:lpstr>Style</vt:lpstr>
      <vt:lpstr>TIP: Chicago Manual of Style</vt:lpstr>
      <vt:lpstr>GPO Example</vt:lpstr>
      <vt:lpstr>Style</vt:lpstr>
      <vt:lpstr>Style</vt:lpstr>
      <vt:lpstr>Style</vt:lpstr>
      <vt:lpstr>Style</vt:lpstr>
      <vt:lpstr>Style</vt:lpstr>
      <vt:lpstr>Style</vt:lpstr>
      <vt:lpstr>Style</vt:lpstr>
      <vt:lpstr> </vt:lpstr>
      <vt:lpstr>Commonly Misused Words and Phrases</vt:lpstr>
      <vt:lpstr>Exercise: Editing</vt:lpstr>
      <vt:lpstr>Numbers</vt:lpstr>
      <vt:lpstr>Numbers</vt:lpstr>
      <vt:lpstr>Numbers</vt:lpstr>
      <vt:lpstr>Exercise: Numbers</vt:lpstr>
      <vt:lpstr>Exercise: Numbers</vt:lpstr>
      <vt:lpstr>Checklists</vt:lpstr>
      <vt:lpstr> </vt:lpstr>
      <vt:lpstr>Exercise: Writing Review</vt:lpstr>
      <vt:lpstr>Chapter 2 Writing: Review</vt:lpstr>
      <vt:lpstr>Goodnight!</vt:lpstr>
      <vt:lpstr>Chapter 3―Managing Documents</vt:lpstr>
      <vt:lpstr>Chapter 3 Managing Documents</vt:lpstr>
      <vt:lpstr>Setting Up Authors for Success</vt:lpstr>
      <vt:lpstr>Setting Up Authors for Success</vt:lpstr>
      <vt:lpstr>Setting Up Authors for Success</vt:lpstr>
      <vt:lpstr>Setting Up Authors for Success</vt:lpstr>
      <vt:lpstr>Setting Up Authors for Success</vt:lpstr>
      <vt:lpstr>Managing the Writing Process</vt:lpstr>
      <vt:lpstr>Managing the Writing Process</vt:lpstr>
      <vt:lpstr>TIP: Numbering Conventions</vt:lpstr>
      <vt:lpstr> </vt:lpstr>
      <vt:lpstr>Creating a Writing Template</vt:lpstr>
      <vt:lpstr>TIP: Template in Word</vt:lpstr>
      <vt:lpstr>Creating a Writing Template</vt:lpstr>
      <vt:lpstr>Creating a Writing Template</vt:lpstr>
      <vt:lpstr>Exercise: Creating a Writing Template</vt:lpstr>
      <vt:lpstr>Creating a Writing Template</vt:lpstr>
      <vt:lpstr>Creating a Writing Template </vt:lpstr>
      <vt:lpstr> </vt:lpstr>
      <vt:lpstr>Writing Impact Statements and Mitigation Measures</vt:lpstr>
      <vt:lpstr>Writing Impact Statements and Mitigation Measures</vt:lpstr>
      <vt:lpstr>Writing Impact Statements and Mitigation Measures (cont)</vt:lpstr>
      <vt:lpstr>Writing Impact Statements and Mitigation Measures (cont)</vt:lpstr>
      <vt:lpstr>Writing Impact Statements and Mitigation Measures (cont) </vt:lpstr>
      <vt:lpstr>Managing the Writing Process</vt:lpstr>
      <vt:lpstr> </vt:lpstr>
      <vt:lpstr>Responding to Comments</vt:lpstr>
      <vt:lpstr>Responding to Comments</vt:lpstr>
      <vt:lpstr>TIP: Word’s Tracked Changes</vt:lpstr>
      <vt:lpstr> </vt:lpstr>
      <vt:lpstr>Tables</vt:lpstr>
      <vt:lpstr>Tables</vt:lpstr>
      <vt:lpstr>Tables </vt:lpstr>
      <vt:lpstr>Exercise: Tables</vt:lpstr>
      <vt:lpstr>Chapter 3 Managing Documents: Review</vt:lpstr>
      <vt:lpstr>Final Discussion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eunsworth</dc:creator>
  <cp:lastModifiedBy>Humphrey, Catherine M</cp:lastModifiedBy>
  <cp:revision>610</cp:revision>
  <cp:lastPrinted>2012-12-07T20:54:30Z</cp:lastPrinted>
  <dcterms:created xsi:type="dcterms:W3CDTF">2008-02-13T22:06:53Z</dcterms:created>
  <dcterms:modified xsi:type="dcterms:W3CDTF">2015-08-17T22:50:28Z</dcterms:modified>
</cp:coreProperties>
</file>