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8" r:id="rId3"/>
    <p:sldId id="260" r:id="rId4"/>
    <p:sldId id="261" r:id="rId5"/>
    <p:sldId id="262" r:id="rId6"/>
    <p:sldId id="263" r:id="rId7"/>
    <p:sldId id="270" r:id="rId8"/>
    <p:sldId id="264" r:id="rId9"/>
    <p:sldId id="265" r:id="rId10"/>
    <p:sldId id="266" r:id="rId11"/>
    <p:sldId id="269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C0C"/>
    <a:srgbClr val="0E0E0E"/>
    <a:srgbClr val="0F0F0F"/>
    <a:srgbClr val="101010"/>
    <a:srgbClr val="0A0A0A"/>
    <a:srgbClr val="080808"/>
    <a:srgbClr val="1C1C1C"/>
    <a:srgbClr val="292929"/>
    <a:srgbClr val="22340E"/>
    <a:srgbClr val="152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876" autoAdjust="0"/>
  </p:normalViewPr>
  <p:slideViewPr>
    <p:cSldViewPr snapToGrid="0">
      <p:cViewPr>
        <p:scale>
          <a:sx n="125" d="100"/>
          <a:sy n="125" d="100"/>
        </p:scale>
        <p:origin x="-912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A614E-FBFE-48C5-B5B7-68F24BD378ED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0FB98-224F-4325-A671-F855EC0BA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6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FB98-224F-4325-A671-F855EC0BA5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0FB98-224F-4325-A671-F855EC0BA5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</p:spTree>
    <p:extLst>
      <p:ext uri="{BB962C8B-B14F-4D97-AF65-F5344CB8AC3E}">
        <p14:creationId xmlns:p14="http://schemas.microsoft.com/office/powerpoint/2010/main" val="23700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Sub-title ]</a:t>
            </a:r>
          </a:p>
        </p:txBody>
      </p:sp>
    </p:spTree>
    <p:extLst>
      <p:ext uri="{BB962C8B-B14F-4D97-AF65-F5344CB8AC3E}">
        <p14:creationId xmlns:p14="http://schemas.microsoft.com/office/powerpoint/2010/main" val="54364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404942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404942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404942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404942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404942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5" name="Group 164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2106059"/>
          </a:xfrm>
        </p:grpSpPr>
        <p:sp>
          <p:nvSpPr>
            <p:cNvPr id="166" name="Rectangle 165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8781968" y="524732"/>
              <a:ext cx="362032" cy="1581327"/>
              <a:chOff x="8781968" y="0"/>
              <a:chExt cx="362032" cy="2014410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8781968" y="0"/>
                <a:ext cx="362032" cy="671086"/>
              </a:xfrm>
              <a:prstGeom prst="rect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8781968" y="671087"/>
                <a:ext cx="362032" cy="672238"/>
              </a:xfrm>
              <a:prstGeom prst="rect">
                <a:avLst/>
              </a:prstGeom>
              <a:solidFill>
                <a:srgbClr val="4BACC6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8781968" y="1343324"/>
                <a:ext cx="362032" cy="671086"/>
              </a:xfrm>
              <a:prstGeom prst="rect">
                <a:avLst/>
              </a:prstGeom>
              <a:solidFill>
                <a:srgbClr val="8064A2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0" name="TextBox 179"/>
          <p:cNvSpPr txBox="1"/>
          <p:nvPr userDrawn="1"/>
        </p:nvSpPr>
        <p:spPr>
          <a:xfrm>
            <a:off x="8799564" y="715847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1" name="TextBox 180"/>
          <p:cNvSpPr txBox="1"/>
          <p:nvPr userDrawn="1"/>
        </p:nvSpPr>
        <p:spPr>
          <a:xfrm>
            <a:off x="8799564" y="24279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2" name="TextBox 181"/>
          <p:cNvSpPr txBox="1"/>
          <p:nvPr userDrawn="1"/>
        </p:nvSpPr>
        <p:spPr>
          <a:xfrm>
            <a:off x="8799564" y="414485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3" name="TextBox 182"/>
          <p:cNvSpPr txBox="1"/>
          <p:nvPr userDrawn="1"/>
        </p:nvSpPr>
        <p:spPr>
          <a:xfrm>
            <a:off x="8799564" y="5861773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8779801" y="5142545"/>
            <a:ext cx="361845" cy="1715453"/>
          </a:xfrm>
          <a:prstGeom prst="rect">
            <a:avLst/>
          </a:prstGeom>
          <a:solidFill>
            <a:sysClr val="windowText" lastClr="000000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8775753" y="0"/>
            <a:ext cx="365893" cy="3433849"/>
          </a:xfrm>
          <a:prstGeom prst="rect">
            <a:avLst/>
          </a:prstGeom>
          <a:solidFill>
            <a:sysClr val="windowText" lastClr="000000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599" y="406253"/>
            <a:ext cx="616165" cy="5391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523" y="354517"/>
            <a:ext cx="457366" cy="5951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728" y="388409"/>
            <a:ext cx="493896" cy="5771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86" y="374668"/>
            <a:ext cx="637492" cy="5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7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 spc="3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 txBox="1">
            <a:spLocks/>
          </p:cNvSpPr>
          <p:nvPr userDrawn="1"/>
        </p:nvSpPr>
        <p:spPr>
          <a:xfrm>
            <a:off x="5192199" y="6456458"/>
            <a:ext cx="3580938" cy="3889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baseline="0" dirty="0" smtClean="0">
                <a:effectLst/>
                <a:latin typeface="Cambria" panose="02040503050406030204" pitchFamily="18" charset="0"/>
              </a:rPr>
              <a:t>2016 River Management Symposium &amp; </a:t>
            </a:r>
          </a:p>
          <a:p>
            <a:r>
              <a:rPr lang="en-US" sz="800" b="1" baseline="0" dirty="0" smtClean="0">
                <a:effectLst/>
                <a:latin typeface="Cambria" panose="02040503050406030204" pitchFamily="18" charset="0"/>
              </a:rPr>
              <a:t>National Outdoor Recreation Conference</a:t>
            </a:r>
            <a:endParaRPr lang="en-US" sz="800" b="1" dirty="0">
              <a:effectLst/>
              <a:latin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 userDrawn="1"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599" y="406253"/>
            <a:ext cx="616165" cy="5391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523" y="354517"/>
            <a:ext cx="457366" cy="5951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728" y="388409"/>
            <a:ext cx="493896" cy="5771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86" y="374668"/>
            <a:ext cx="637492" cy="570729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2106059"/>
          </a:xfrm>
        </p:grpSpPr>
        <p:sp>
          <p:nvSpPr>
            <p:cNvPr id="40" name="Rectangle 39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8781968" y="524732"/>
              <a:ext cx="362032" cy="1581327"/>
              <a:chOff x="8781968" y="0"/>
              <a:chExt cx="362032" cy="201441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8781968" y="0"/>
                <a:ext cx="362032" cy="671086"/>
              </a:xfrm>
              <a:prstGeom prst="rect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781968" y="671087"/>
                <a:ext cx="362032" cy="672238"/>
              </a:xfrm>
              <a:prstGeom prst="rect">
                <a:avLst/>
              </a:prstGeom>
              <a:solidFill>
                <a:srgbClr val="4BACC6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781968" y="1343324"/>
                <a:ext cx="362032" cy="671086"/>
              </a:xfrm>
              <a:prstGeom prst="rect">
                <a:avLst/>
              </a:prstGeom>
              <a:solidFill>
                <a:srgbClr val="8064A2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Box 44"/>
          <p:cNvSpPr txBox="1"/>
          <p:nvPr userDrawn="1"/>
        </p:nvSpPr>
        <p:spPr>
          <a:xfrm>
            <a:off x="8799564" y="715847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8799564" y="24279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8799564" y="414485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8799564" y="5861773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8779801" y="5142545"/>
            <a:ext cx="361845" cy="1715453"/>
          </a:xfrm>
          <a:prstGeom prst="rect">
            <a:avLst/>
          </a:prstGeom>
          <a:solidFill>
            <a:sysClr val="windowText" lastClr="000000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 userDrawn="1"/>
        </p:nvSpPr>
        <p:spPr>
          <a:xfrm>
            <a:off x="8775753" y="0"/>
            <a:ext cx="365893" cy="3433849"/>
          </a:xfrm>
          <a:prstGeom prst="rect">
            <a:avLst/>
          </a:prstGeom>
          <a:solidFill>
            <a:sysClr val="windowText" lastClr="000000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8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upload.wikimedia.org/wikipedia/commons/thumb/2/20/Vermillion_Cliffs_Arizona_Erik_Voss_IMG_3912.JPG/1280px-Vermillion_Cliffs_Arizona_Erik_Voss_IMG_39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855"/>
          <a:stretch/>
        </p:blipFill>
        <p:spPr bwMode="auto">
          <a:xfrm>
            <a:off x="-1" y="662030"/>
            <a:ext cx="8779272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599" y="406253"/>
            <a:ext cx="616165" cy="5391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523" y="354517"/>
            <a:ext cx="457366" cy="5951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728" y="388409"/>
            <a:ext cx="493896" cy="577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86" y="374668"/>
            <a:ext cx="637492" cy="57072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 smtClean="0"/>
              <a:t>Project Visibility and Contrast</a:t>
            </a:r>
            <a:endParaRPr lang="en-US" sz="3000" dirty="0"/>
          </a:p>
        </p:txBody>
      </p:sp>
      <p:sp>
        <p:nvSpPr>
          <p:cNvPr id="20" name="Rectangle 19"/>
          <p:cNvSpPr/>
          <p:nvPr/>
        </p:nvSpPr>
        <p:spPr>
          <a:xfrm rot="10800000" flipV="1">
            <a:off x="-1" y="4309531"/>
            <a:ext cx="8779271" cy="254846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69333" y="5855772"/>
            <a:ext cx="8613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5400000" algn="ctr" rotWithShape="0">
              <a:srgbClr val="000000">
                <a:alpha val="75000"/>
              </a:srgbClr>
            </a:outer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kern="0" dirty="0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“I think having land and not ruining it is the most beautiful art anybody could want to own.”</a:t>
            </a:r>
            <a:r>
              <a:rPr lang="en-US" sz="2400" kern="0" dirty="0" smtClean="0">
                <a:solidFill>
                  <a:srgbClr val="FFC000"/>
                </a:solidFill>
                <a:latin typeface="Cambria" panose="02040503050406030204" pitchFamily="18" charset="0"/>
              </a:rPr>
              <a:t>   - Andy Warhol</a:t>
            </a:r>
            <a:endParaRPr lang="en-US" sz="2400" kern="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2281" y="1536794"/>
            <a:ext cx="3313179" cy="489509"/>
          </a:xfrm>
        </p:spPr>
        <p:txBody>
          <a:bodyPr/>
          <a:lstStyle/>
          <a:p>
            <a:pPr indent="1588">
              <a:spcAft>
                <a:spcPts val="600"/>
              </a:spcAft>
            </a:pPr>
            <a:r>
              <a:rPr lang="en-US" sz="2800" dirty="0" smtClean="0"/>
              <a:t>Viewing Geometry</a:t>
            </a:r>
          </a:p>
          <a:p>
            <a:pPr lvl="1" indent="-236538">
              <a:spcAft>
                <a:spcPts val="600"/>
              </a:spcAft>
            </a:pPr>
            <a:r>
              <a:rPr lang="en-US" sz="2400" dirty="0" smtClean="0"/>
              <a:t>Aspect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Makes Projects Visible?</a:t>
            </a:r>
            <a:endParaRPr lang="en-US" dirty="0"/>
          </a:p>
        </p:txBody>
      </p:sp>
      <p:pic>
        <p:nvPicPr>
          <p:cNvPr id="6146" name="Picture 2" descr="C:\Users\rgsullivan\Documents\_Projects\NPS\NPS2012\NPSVisResourceGuidance\Draft_V1\Graphics\Appendices\bearingCompos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0" y="3005249"/>
            <a:ext cx="3820698" cy="121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gsullivan\Documents\_Projects\NPS\NPS2012\NPSVisResourceGuidance\Draft_V1\Graphics\Chapter4\BearingCompositeSol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91" y="1448410"/>
            <a:ext cx="4685880" cy="432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3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670" y="1127155"/>
            <a:ext cx="8305800" cy="489509"/>
          </a:xfrm>
        </p:spPr>
        <p:txBody>
          <a:bodyPr/>
          <a:lstStyle/>
          <a:p>
            <a:pPr indent="1588">
              <a:spcAft>
                <a:spcPts val="600"/>
              </a:spcAft>
            </a:pPr>
            <a:r>
              <a:rPr lang="en-US" sz="2000" dirty="0"/>
              <a:t>Object Visual </a:t>
            </a:r>
            <a:r>
              <a:rPr lang="en-US" sz="2000" dirty="0" smtClean="0"/>
              <a:t>Characteristics</a:t>
            </a:r>
          </a:p>
          <a:p>
            <a:pPr lvl="1" indent="-236538">
              <a:spcAft>
                <a:spcPts val="600"/>
              </a:spcAft>
            </a:pPr>
            <a:r>
              <a:rPr lang="en-US" sz="1800" dirty="0"/>
              <a:t>Size</a:t>
            </a:r>
          </a:p>
          <a:p>
            <a:pPr lvl="1" indent="-236538">
              <a:spcAft>
                <a:spcPts val="600"/>
              </a:spcAft>
            </a:pPr>
            <a:r>
              <a:rPr lang="en-US" sz="1800" dirty="0"/>
              <a:t>Form and Line</a:t>
            </a:r>
          </a:p>
          <a:p>
            <a:pPr lvl="1" indent="-236538">
              <a:spcAft>
                <a:spcPts val="600"/>
              </a:spcAft>
            </a:pPr>
            <a:r>
              <a:rPr lang="en-US" sz="1800" dirty="0"/>
              <a:t>Color and Texture</a:t>
            </a:r>
          </a:p>
          <a:p>
            <a:pPr lvl="1" indent="-236538">
              <a:spcAft>
                <a:spcPts val="600"/>
              </a:spcAft>
            </a:pPr>
            <a:r>
              <a:rPr lang="en-US" sz="1800" dirty="0"/>
              <a:t>Motion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Makes Projects Visible?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578" y="3371660"/>
            <a:ext cx="1795870" cy="300855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65100" dist="63500" dir="2700000" algn="tl" rotWithShape="0">
              <a:prstClr val="black">
                <a:alpha val="76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24" y="3376666"/>
            <a:ext cx="1795871" cy="300354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65100" dist="63500" dir="2700000" algn="tl" rotWithShape="0">
              <a:prstClr val="black">
                <a:alpha val="76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9" y="3372235"/>
            <a:ext cx="1795871" cy="300354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65100" dist="63500" dir="2700000" algn="tl" rotWithShape="0">
              <a:prstClr val="black">
                <a:alpha val="76000"/>
              </a:prst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9" y="1628702"/>
            <a:ext cx="5705239" cy="161854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4" y="3371660"/>
            <a:ext cx="2397822" cy="300855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87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48930"/>
            <a:ext cx="8305800" cy="489509"/>
          </a:xfrm>
        </p:spPr>
        <p:txBody>
          <a:bodyPr/>
          <a:lstStyle/>
          <a:p>
            <a:pPr indent="1588">
              <a:spcAft>
                <a:spcPts val="600"/>
              </a:spcAft>
            </a:pPr>
            <a:r>
              <a:rPr lang="en-US" dirty="0" smtClean="0"/>
              <a:t>Backdrop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Makes Projects Visible?</a:t>
            </a:r>
            <a:endParaRPr lang="en-US" dirty="0"/>
          </a:p>
        </p:txBody>
      </p:sp>
      <p:pic>
        <p:nvPicPr>
          <p:cNvPr id="9218" name="Picture 2" descr="C:\Users\rgsullivan\Documents\_Projects\NPS\NPS2012\NPSVisResourceGuidance\Draft_V1\Graphics\Chapter4\BackdropTransmission_DOE_7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6" y="3059607"/>
            <a:ext cx="3524214" cy="142460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gsullivan\Documents\_Projects\NPS\NPS2012\NPSVisResourceGuidance\Draft_V1\Graphics\Chapter4\Backdrop_Dunl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07" y="1177743"/>
            <a:ext cx="4752377" cy="522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931" y="1200305"/>
            <a:ext cx="4892040" cy="5181600"/>
          </a:xfrm>
        </p:spPr>
        <p:txBody>
          <a:bodyPr/>
          <a:lstStyle/>
          <a:p>
            <a:pPr marL="342900" indent="-342900">
              <a:spcAft>
                <a:spcPts val="600"/>
              </a:spcAft>
            </a:pPr>
            <a:r>
              <a:rPr lang="en-US" sz="2000" dirty="0" smtClean="0"/>
              <a:t>Very Large Facilities</a:t>
            </a:r>
          </a:p>
          <a:p>
            <a:pPr marL="295275" lvl="1" indent="0">
              <a:spcBef>
                <a:spcPts val="1200"/>
              </a:spcBef>
              <a:buNone/>
              <a:defRPr/>
            </a:pPr>
            <a:r>
              <a:rPr lang="en-US" altLang="en-US" sz="1600" dirty="0" smtClean="0">
                <a:ea typeface="ＭＳ Ｐゴシック" pitchFamily="34" charset="-128"/>
              </a:rPr>
              <a:t>Approved or under construction:</a:t>
            </a:r>
          </a:p>
          <a:p>
            <a:pPr lvl="1">
              <a:spcBef>
                <a:spcPts val="1200"/>
              </a:spcBef>
              <a:defRPr/>
            </a:pPr>
            <a:r>
              <a:rPr lang="en-US" altLang="en-US" sz="1600" dirty="0" smtClean="0">
                <a:ea typeface="ＭＳ Ｐゴシック" pitchFamily="34" charset="-128"/>
              </a:rPr>
              <a:t>Onshore </a:t>
            </a:r>
            <a:r>
              <a:rPr lang="en-US" altLang="en-US" sz="1600" dirty="0">
                <a:ea typeface="ＭＳ Ｐゴシック" pitchFamily="34" charset="-128"/>
              </a:rPr>
              <a:t>wind facility of 1,000 turbines on more than 200,000 acres in Wyoming </a:t>
            </a:r>
            <a:r>
              <a:rPr lang="en-US" altLang="en-US" sz="1600" dirty="0" smtClean="0">
                <a:ea typeface="ＭＳ Ｐゴシック" pitchFamily="34" charset="-128"/>
              </a:rPr>
              <a:t>          (</a:t>
            </a:r>
            <a:r>
              <a:rPr lang="en-US" altLang="en-US" sz="1600" dirty="0">
                <a:ea typeface="ＭＳ Ｐゴシック" pitchFamily="34" charset="-128"/>
              </a:rPr>
              <a:t>312 mi</a:t>
            </a:r>
            <a:r>
              <a:rPr lang="en-US" altLang="en-US" sz="1600" baseline="30000" dirty="0">
                <a:ea typeface="ＭＳ Ｐゴシック" pitchFamily="34" charset="-128"/>
              </a:rPr>
              <a:t>2</a:t>
            </a:r>
            <a:r>
              <a:rPr lang="en-US" altLang="en-US" sz="1600" dirty="0">
                <a:ea typeface="ＭＳ Ｐゴシック" pitchFamily="34" charset="-128"/>
              </a:rPr>
              <a:t>);</a:t>
            </a:r>
            <a:r>
              <a:rPr lang="en-US" altLang="en-US" sz="1600" i="1" dirty="0">
                <a:ea typeface="ＭＳ Ｐゴシック" pitchFamily="34" charset="-128"/>
              </a:rPr>
              <a:t> </a:t>
            </a:r>
            <a:r>
              <a:rPr lang="en-US" altLang="en-US" sz="1600" dirty="0" smtClean="0">
                <a:ea typeface="ＭＳ Ｐゴシック" pitchFamily="34" charset="-128"/>
              </a:rPr>
              <a:t>Boise </a:t>
            </a:r>
            <a:r>
              <a:rPr lang="en-US" altLang="en-US" sz="1600" dirty="0">
                <a:ea typeface="ＭＳ Ｐゴシック" pitchFamily="34" charset="-128"/>
              </a:rPr>
              <a:t>= </a:t>
            </a:r>
            <a:r>
              <a:rPr lang="en-US" altLang="en-US" sz="1600" dirty="0" smtClean="0">
                <a:ea typeface="ＭＳ Ｐゴシック" pitchFamily="34" charset="-128"/>
              </a:rPr>
              <a:t>80 </a:t>
            </a:r>
            <a:r>
              <a:rPr lang="en-US" altLang="en-US" sz="1600" dirty="0">
                <a:ea typeface="ＭＳ Ｐゴシック" pitchFamily="34" charset="-128"/>
              </a:rPr>
              <a:t>mi</a:t>
            </a:r>
            <a:r>
              <a:rPr lang="en-US" altLang="en-US" sz="1600" baseline="30000" dirty="0">
                <a:ea typeface="ＭＳ Ｐゴシック" pitchFamily="34" charset="-128"/>
              </a:rPr>
              <a:t>2</a:t>
            </a:r>
          </a:p>
          <a:p>
            <a:pPr lvl="1">
              <a:spcBef>
                <a:spcPts val="1200"/>
              </a:spcBef>
              <a:defRPr/>
            </a:pPr>
            <a:r>
              <a:rPr lang="en-US" altLang="en-US" sz="1600" dirty="0">
                <a:ea typeface="ＭＳ Ｐゴシック" pitchFamily="34" charset="-128"/>
              </a:rPr>
              <a:t>Offshore wind facility up to 50,000 acres in Sweden (78 mi</a:t>
            </a:r>
            <a:r>
              <a:rPr lang="en-US" altLang="en-US" sz="1600" baseline="30000" dirty="0">
                <a:ea typeface="ＭＳ Ｐゴシック" pitchFamily="34" charset="-128"/>
              </a:rPr>
              <a:t>2</a:t>
            </a:r>
            <a:r>
              <a:rPr lang="en-US" altLang="en-US" sz="1600" dirty="0">
                <a:ea typeface="ＭＳ Ｐゴシック" pitchFamily="34" charset="-128"/>
              </a:rPr>
              <a:t>)</a:t>
            </a:r>
          </a:p>
          <a:p>
            <a:pPr lvl="1">
              <a:spcBef>
                <a:spcPts val="1200"/>
              </a:spcBef>
              <a:defRPr/>
            </a:pPr>
            <a:r>
              <a:rPr lang="en-US" altLang="en-US" sz="1600" dirty="0">
                <a:ea typeface="ＭＳ Ｐゴシック" pitchFamily="34" charset="-128"/>
              </a:rPr>
              <a:t>Solar facility up to 8,000 acres in California (12.5 mi</a:t>
            </a:r>
            <a:r>
              <a:rPr lang="en-US" altLang="en-US" sz="1600" baseline="30000" dirty="0">
                <a:ea typeface="ＭＳ Ｐゴシック" pitchFamily="34" charset="-128"/>
              </a:rPr>
              <a:t>2</a:t>
            </a:r>
            <a:r>
              <a:rPr lang="en-US" altLang="en-US" sz="1600" dirty="0">
                <a:ea typeface="ＭＳ Ｐゴシック" pitchFamily="34" charset="-128"/>
              </a:rPr>
              <a:t>)</a:t>
            </a:r>
          </a:p>
          <a:p>
            <a:pPr lvl="1">
              <a:spcBef>
                <a:spcPts val="1200"/>
              </a:spcBef>
              <a:defRPr/>
            </a:pPr>
            <a:r>
              <a:rPr lang="en-US" altLang="en-US" sz="1600" dirty="0">
                <a:ea typeface="ＭＳ Ｐゴシック" pitchFamily="34" charset="-128"/>
              </a:rPr>
              <a:t>Transmission lines hundreds of miles long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 smtClean="0"/>
              <a:t>Project Visibility and Contrast</a:t>
            </a:r>
            <a:endParaRPr lang="en-US" sz="3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Renewable Energy Facilities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0" y="4957877"/>
            <a:ext cx="8382000" cy="145573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60160" y="6488668"/>
            <a:ext cx="2768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  <a:latin typeface="Cambria" panose="02040503050406030204" pitchFamily="18" charset="0"/>
              </a:rPr>
              <a:t>Desert Sunlight Solar Facility - 6.2 mi</a:t>
            </a:r>
            <a:r>
              <a:rPr lang="en-US" altLang="en-US" sz="1200" baseline="30000" dirty="0">
                <a:solidFill>
                  <a:schemeClr val="bg1"/>
                </a:solidFill>
                <a:latin typeface="Cambria" panose="02040503050406030204" pitchFamily="18" charset="0"/>
              </a:rPr>
              <a:t>2</a:t>
            </a:r>
            <a:endParaRPr lang="en-US" altLang="en-US" sz="1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0242" name="Picture 2" descr="https://upload.wikimedia.org/wikipedia/commons/e/e4/Boise_Idaho_from_sp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96" y="1909266"/>
            <a:ext cx="3844964" cy="255849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97196" y="4436714"/>
            <a:ext cx="13109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Boise from Space</a:t>
            </a:r>
            <a:endParaRPr lang="en-US" altLang="en-US" sz="1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887915"/>
            <a:ext cx="3999586" cy="489509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 smtClean="0"/>
              <a:t>Very Tall Structures</a:t>
            </a:r>
          </a:p>
          <a:p>
            <a:pPr lvl="1">
              <a:spcBef>
                <a:spcPts val="1800"/>
              </a:spcBef>
            </a:pPr>
            <a:r>
              <a:rPr lang="en-US" altLang="en-US" sz="2000" dirty="0" smtClean="0">
                <a:ea typeface="ＭＳ Ｐゴシック" pitchFamily="34" charset="-128"/>
              </a:rPr>
              <a:t>Offshore </a:t>
            </a:r>
            <a:r>
              <a:rPr lang="en-US" altLang="en-US" sz="2000" dirty="0">
                <a:ea typeface="ＭＳ Ｐゴシック" pitchFamily="34" charset="-128"/>
              </a:rPr>
              <a:t>wind turbines more than 700 </a:t>
            </a:r>
            <a:r>
              <a:rPr lang="en-US" altLang="en-US" sz="2000" dirty="0" err="1">
                <a:ea typeface="ＭＳ Ｐゴシック" pitchFamily="34" charset="-128"/>
              </a:rPr>
              <a:t>ft</a:t>
            </a:r>
            <a:r>
              <a:rPr lang="en-US" altLang="en-US" sz="2000" dirty="0">
                <a:ea typeface="ＭＳ Ｐゴシック" pitchFamily="34" charset="-128"/>
              </a:rPr>
              <a:t> tall </a:t>
            </a:r>
            <a:r>
              <a:rPr lang="en-US" altLang="en-US" sz="2000" dirty="0" smtClean="0">
                <a:ea typeface="ＭＳ Ｐゴシック" pitchFamily="34" charset="-128"/>
              </a:rPr>
              <a:t>               (</a:t>
            </a:r>
            <a:r>
              <a:rPr lang="en-US" altLang="en-US" sz="2000" dirty="0" err="1">
                <a:ea typeface="ＭＳ Ｐゴシック" pitchFamily="34" charset="-128"/>
              </a:rPr>
              <a:t>Vestas</a:t>
            </a:r>
            <a:r>
              <a:rPr lang="en-US" altLang="en-US" sz="2000" dirty="0">
                <a:ea typeface="ＭＳ Ｐゴシック" pitchFamily="34" charset="-128"/>
              </a:rPr>
              <a:t> V164-8MW)</a:t>
            </a:r>
          </a:p>
          <a:p>
            <a:pPr lvl="1">
              <a:spcBef>
                <a:spcPts val="1800"/>
              </a:spcBef>
            </a:pPr>
            <a:r>
              <a:rPr lang="en-US" altLang="en-US" sz="2000" dirty="0">
                <a:ea typeface="ＭＳ Ｐゴシック" pitchFamily="34" charset="-128"/>
              </a:rPr>
              <a:t>Onshore wind turbines more than 650 </a:t>
            </a:r>
            <a:r>
              <a:rPr lang="en-US" altLang="en-US" sz="2000" dirty="0" err="1">
                <a:ea typeface="ＭＳ Ｐゴシック" pitchFamily="34" charset="-128"/>
              </a:rPr>
              <a:t>ft</a:t>
            </a:r>
            <a:r>
              <a:rPr lang="en-US" altLang="en-US" sz="2000" dirty="0">
                <a:ea typeface="ＭＳ Ｐゴシック" pitchFamily="34" charset="-128"/>
              </a:rPr>
              <a:t> tall </a:t>
            </a:r>
            <a:r>
              <a:rPr lang="en-US" altLang="en-US" sz="2000" dirty="0" smtClean="0">
                <a:ea typeface="ＭＳ Ｐゴシック" pitchFamily="34" charset="-128"/>
              </a:rPr>
              <a:t>           (</a:t>
            </a:r>
            <a:r>
              <a:rPr lang="en-US" altLang="en-US" sz="2000" dirty="0" err="1">
                <a:ea typeface="ＭＳ Ｐゴシック" pitchFamily="34" charset="-128"/>
              </a:rPr>
              <a:t>Enercon</a:t>
            </a:r>
            <a:r>
              <a:rPr lang="en-US" altLang="en-US" sz="2000" dirty="0">
                <a:ea typeface="ＭＳ Ｐゴシック" pitchFamily="34" charset="-128"/>
              </a:rPr>
              <a:t> </a:t>
            </a:r>
            <a:r>
              <a:rPr lang="en-US" altLang="en-US" sz="2000" dirty="0" smtClean="0">
                <a:ea typeface="ＭＳ Ｐゴシック" pitchFamily="34" charset="-128"/>
              </a:rPr>
              <a:t>E-126/7.5 </a:t>
            </a:r>
            <a:r>
              <a:rPr lang="en-US" altLang="en-US" sz="2000" dirty="0">
                <a:ea typeface="ＭＳ Ｐゴシック" pitchFamily="34" charset="-128"/>
              </a:rPr>
              <a:t>MW)</a:t>
            </a:r>
          </a:p>
          <a:p>
            <a:pPr lvl="1">
              <a:spcBef>
                <a:spcPts val="1800"/>
              </a:spcBef>
            </a:pPr>
            <a:r>
              <a:rPr lang="en-US" altLang="en-US" sz="2000" dirty="0">
                <a:ea typeface="ＭＳ Ｐゴシック" pitchFamily="34" charset="-128"/>
              </a:rPr>
              <a:t>Current solar power tower 640 </a:t>
            </a:r>
            <a:r>
              <a:rPr lang="en-US" altLang="en-US" sz="2000" dirty="0" err="1">
                <a:ea typeface="ＭＳ Ｐゴシック" pitchFamily="34" charset="-128"/>
              </a:rPr>
              <a:t>ft</a:t>
            </a:r>
            <a:r>
              <a:rPr lang="en-US" altLang="en-US" sz="2000" dirty="0">
                <a:ea typeface="ＭＳ Ｐゴシック" pitchFamily="34" charset="-128"/>
              </a:rPr>
              <a:t> (Crescent Dunes)</a:t>
            </a:r>
          </a:p>
          <a:p>
            <a:pPr lvl="1" indent="1588">
              <a:spcBef>
                <a:spcPts val="1800"/>
              </a:spcBef>
              <a:spcAft>
                <a:spcPts val="600"/>
              </a:spcAft>
            </a:pPr>
            <a:endParaRPr lang="en-US" sz="20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Makes Projects Visible?</a:t>
            </a:r>
            <a:endParaRPr lang="en-U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858" y="1498243"/>
            <a:ext cx="3834385" cy="431368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82154" y="5834003"/>
            <a:ext cx="2012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Zion’s Bank Building  - 323 ft</a:t>
            </a:r>
            <a:r>
              <a:rPr lang="en-US" altLang="en-US" sz="1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en-US" altLang="en-US" sz="1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9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931" y="1478275"/>
            <a:ext cx="3977635" cy="5181600"/>
          </a:xfrm>
        </p:spPr>
        <p:txBody>
          <a:bodyPr/>
          <a:lstStyle/>
          <a:p>
            <a:pPr marL="342900" indent="-342900">
              <a:spcAft>
                <a:spcPts val="600"/>
              </a:spcAft>
            </a:pPr>
            <a:r>
              <a:rPr lang="en-US" sz="2000" dirty="0" smtClean="0"/>
              <a:t>Highly Reflective Surfaces</a:t>
            </a:r>
          </a:p>
          <a:p>
            <a:pPr lvl="1">
              <a:spcBef>
                <a:spcPts val="1200"/>
              </a:spcBef>
              <a:defRPr/>
            </a:pPr>
            <a:r>
              <a:rPr lang="en-US" altLang="en-US" sz="1800" dirty="0">
                <a:ea typeface="ＭＳ Ｐゴシック" pitchFamily="34" charset="-128"/>
              </a:rPr>
              <a:t>Wind turbines are white (per FAA requirements).</a:t>
            </a:r>
          </a:p>
          <a:p>
            <a:pPr lvl="1">
              <a:spcBef>
                <a:spcPts val="1200"/>
              </a:spcBef>
              <a:defRPr/>
            </a:pPr>
            <a:r>
              <a:rPr lang="en-US" altLang="en-US" sz="1800" dirty="0">
                <a:ea typeface="ＭＳ Ｐゴシック" pitchFamily="34" charset="-128"/>
              </a:rPr>
              <a:t>Solar facilities can cause painfully bright glare at 20 mi.</a:t>
            </a:r>
          </a:p>
          <a:p>
            <a:pPr lvl="1">
              <a:spcBef>
                <a:spcPts val="1200"/>
              </a:spcBef>
              <a:defRPr/>
            </a:pPr>
            <a:r>
              <a:rPr lang="en-US" altLang="en-US" sz="1800" dirty="0">
                <a:ea typeface="ＭＳ Ｐゴシック" pitchFamily="34" charset="-128"/>
              </a:rPr>
              <a:t>Transmission lines and insulators can cause glare.</a:t>
            </a:r>
          </a:p>
          <a:p>
            <a:pPr marL="342900" indent="-342900">
              <a:spcAft>
                <a:spcPts val="600"/>
              </a:spcAft>
            </a:pPr>
            <a:endParaRPr lang="en-US" sz="2000" dirty="0" smtClean="0"/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 smtClean="0"/>
              <a:t>Project Visibility and Contrast</a:t>
            </a:r>
            <a:endParaRPr lang="en-US" sz="3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Renewable Energy Facilities</a:t>
            </a:r>
            <a:endParaRPr 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/>
          <a:srcRect b="1035"/>
          <a:stretch/>
        </p:blipFill>
        <p:spPr bwMode="auto">
          <a:xfrm>
            <a:off x="6426208" y="1267077"/>
            <a:ext cx="1716286" cy="328214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5489" y="4691775"/>
            <a:ext cx="4024632" cy="167124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 descr="VCT_2297_Insulators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764" y="4352544"/>
            <a:ext cx="3417511" cy="201047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7" name="Picture 1" descr="V:\BLM_Visual BMPs\OldFiles\HandbookGraphics\Introduction_Graphics\MainIntro\Final\MainIntro_WhiteAgainstBlue_DSC_61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18" y="1267077"/>
            <a:ext cx="2173887" cy="328214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2042" y="6503213"/>
            <a:ext cx="3386936" cy="354787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887915"/>
            <a:ext cx="5118811" cy="48950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Rectilinear, Ordered </a:t>
            </a:r>
            <a:r>
              <a:rPr lang="en-US" dirty="0" smtClean="0"/>
              <a:t>Geometry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2000" dirty="0">
                <a:ea typeface="ＭＳ Ｐゴシック" pitchFamily="34" charset="-128"/>
              </a:rPr>
              <a:t>Many regular polygons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2000" dirty="0">
                <a:ea typeface="ＭＳ Ｐゴシック" pitchFamily="34" charset="-128"/>
              </a:rPr>
              <a:t>Highly structured and regular spatial arrangement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2000" dirty="0">
                <a:ea typeface="ＭＳ Ｐゴシック" pitchFamily="34" charset="-128"/>
              </a:rPr>
              <a:t>Perfectly smooth or ordered surface textures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2000" dirty="0">
                <a:ea typeface="ＭＳ Ｐゴシック" pitchFamily="34" charset="-128"/>
              </a:rPr>
              <a:t>Some introduce strong line contrasts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2000" dirty="0">
                <a:ea typeface="ＭＳ Ｐゴシック" pitchFamily="34" charset="-128"/>
              </a:rPr>
              <a:t>Don’t blend well with “organic” landscapes</a:t>
            </a:r>
          </a:p>
          <a:p>
            <a:pPr lvl="1" indent="1588">
              <a:spcAft>
                <a:spcPts val="600"/>
              </a:spcAft>
            </a:pPr>
            <a:endParaRPr lang="en-US" sz="20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Renewable Energy Facilities</a:t>
            </a:r>
          </a:p>
        </p:txBody>
      </p:sp>
      <p:pic>
        <p:nvPicPr>
          <p:cNvPr id="8" name="Picture 2" descr="C:\Users\rgsullivan\Documents\_Projects\BLM\Ivanpah\CE-MST-11_OCT_6082-c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9829" y="2832237"/>
            <a:ext cx="3046781" cy="224303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9829" y="5196204"/>
            <a:ext cx="3042019" cy="155254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9829" y="1228170"/>
            <a:ext cx="3046781" cy="150236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56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405125"/>
            <a:ext cx="7349948" cy="48950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z="2800" dirty="0">
                <a:ea typeface="ＭＳ Ｐゴシック" pitchFamily="34" charset="-128"/>
              </a:rPr>
              <a:t>Long Distance </a:t>
            </a:r>
            <a:r>
              <a:rPr lang="en-US" altLang="en-US" sz="2800" dirty="0" smtClean="0">
                <a:ea typeface="ＭＳ Ｐゴシック" pitchFamily="34" charset="-128"/>
              </a:rPr>
              <a:t>Visibility</a:t>
            </a:r>
            <a:endParaRPr lang="en-US" sz="2800" dirty="0" smtClean="0"/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2400" dirty="0">
                <a:ea typeface="ＭＳ Ｐゴシック" pitchFamily="34" charset="-128"/>
              </a:rPr>
              <a:t>Wind turbines visible beyond 35 miles in western landscapes, strong contrasts beyond 13 mi.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2400" dirty="0">
                <a:ea typeface="ＭＳ Ｐゴシック" pitchFamily="34" charset="-128"/>
              </a:rPr>
              <a:t>Offshore wind turbines visible beyond 25 mi, strong contrasts beyond 10 mi.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2400" dirty="0">
                <a:ea typeface="ＭＳ Ｐゴシック" pitchFamily="34" charset="-128"/>
              </a:rPr>
              <a:t>Solar power towers easily visible at 35 mi, strong contrasts beyond 20 mi.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2400" dirty="0">
                <a:ea typeface="ＭＳ Ｐゴシック" pitchFamily="34" charset="-128"/>
              </a:rPr>
              <a:t>Visible at same distances at night.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2400" dirty="0">
                <a:ea typeface="ＭＳ Ｐゴシック" pitchFamily="34" charset="-128"/>
              </a:rPr>
              <a:t>Transmission visible beyond 15 mi, strong contrasts to a few miles.</a:t>
            </a:r>
          </a:p>
          <a:p>
            <a:pPr lvl="2" indent="1588">
              <a:spcBef>
                <a:spcPts val="600"/>
              </a:spcBef>
              <a:spcAft>
                <a:spcPts val="600"/>
              </a:spcAft>
            </a:pPr>
            <a:endParaRPr lang="en-US" sz="24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How Far Can You See Them?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5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2042" y="6503213"/>
            <a:ext cx="3386936" cy="354787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8132" y="1141768"/>
            <a:ext cx="6826911" cy="48950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Windfarm Visibility Analysis</a:t>
            </a:r>
          </a:p>
          <a:p>
            <a:pPr lvl="1" indent="1588">
              <a:spcAft>
                <a:spcPts val="600"/>
              </a:spcAft>
            </a:pPr>
            <a:endParaRPr lang="en-US" sz="20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Distances Matter?</a:t>
            </a:r>
            <a:endParaRPr lang="en-US" dirty="0"/>
          </a:p>
        </p:txBody>
      </p:sp>
      <p:pic>
        <p:nvPicPr>
          <p:cNvPr id="11" name="Picture 2" descr="D:\Bob\Argonne\NAEP Presentations\NAEP2012\Proceedings\VITD\RatingDistanc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341" y="1607362"/>
            <a:ext cx="6654470" cy="3604114"/>
          </a:xfrm>
          <a:prstGeom prst="rect">
            <a:avLst/>
          </a:prstGeom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7023815" y="1763610"/>
            <a:ext cx="1600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For 3 wind farms in Wyoming and Colorado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6998820" y="2970560"/>
            <a:ext cx="19050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ts val="1200"/>
              </a:spcBef>
              <a:buFontTx/>
              <a:buNone/>
            </a:pPr>
            <a:r>
              <a:rPr lang="en-US" altLang="en-US" sz="1200" u="sng" dirty="0">
                <a:solidFill>
                  <a:schemeClr val="bg1"/>
                </a:solidFill>
                <a:latin typeface="Cambria" panose="02040503050406030204" pitchFamily="18" charset="0"/>
              </a:rPr>
              <a:t>Average Visibility Rating (AVR)</a:t>
            </a:r>
          </a:p>
          <a:p>
            <a:pPr>
              <a:lnSpc>
                <a:spcPct val="114000"/>
              </a:lnSpc>
              <a:spcBef>
                <a:spcPts val="120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1-2 = low contrast</a:t>
            </a:r>
          </a:p>
          <a:p>
            <a:pPr>
              <a:lnSpc>
                <a:spcPct val="114000"/>
              </a:lnSpc>
              <a:spcBef>
                <a:spcPts val="120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3-4 = moderate contrast</a:t>
            </a:r>
          </a:p>
          <a:p>
            <a:pPr>
              <a:lnSpc>
                <a:spcPct val="114000"/>
              </a:lnSpc>
              <a:spcBef>
                <a:spcPts val="120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5-6 = high contrast, dominates view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341" y="5355608"/>
            <a:ext cx="767097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Wind facilities often dominated views beyond 10 mi</a:t>
            </a: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Easily visible beyond 20 mi</a:t>
            </a: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Under optimal conditions, visible beyond 35 mi</a:t>
            </a: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Synchronized flashing red lights visible beyond 35 mi at night</a:t>
            </a:r>
          </a:p>
        </p:txBody>
      </p:sp>
    </p:spTree>
    <p:extLst>
      <p:ext uri="{BB962C8B-B14F-4D97-AF65-F5344CB8AC3E}">
        <p14:creationId xmlns:p14="http://schemas.microsoft.com/office/powerpoint/2010/main" val="36123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8132" y="1141768"/>
            <a:ext cx="6826911" cy="48950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Transmission Visibility Analysis</a:t>
            </a:r>
          </a:p>
          <a:p>
            <a:pPr lvl="1" indent="1588">
              <a:spcAft>
                <a:spcPts val="600"/>
              </a:spcAft>
            </a:pPr>
            <a:endParaRPr lang="en-US" sz="20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Distances Matter?</a:t>
            </a:r>
            <a:endParaRPr lang="en-US" dirty="0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541025" y="1690460"/>
            <a:ext cx="1600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For </a:t>
            </a:r>
            <a:r>
              <a:rPr lang="en-US" altLang="en-US" sz="1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three </a:t>
            </a:r>
            <a:r>
              <a:rPr lang="en-US" alt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500 kV lattice tower facilities in Idaho, Nevada, and California 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6508715" y="3007135"/>
            <a:ext cx="19050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14000"/>
              </a:lnSpc>
              <a:spcBef>
                <a:spcPts val="1200"/>
              </a:spcBef>
              <a:buFontTx/>
              <a:buNone/>
            </a:pPr>
            <a:r>
              <a:rPr lang="en-US" altLang="en-US" sz="1200" u="sng" dirty="0">
                <a:solidFill>
                  <a:schemeClr val="bg1"/>
                </a:solidFill>
                <a:latin typeface="Cambria" panose="02040503050406030204" pitchFamily="18" charset="0"/>
              </a:rPr>
              <a:t>Average Visibility Rating (AVR)</a:t>
            </a:r>
          </a:p>
          <a:p>
            <a:pPr>
              <a:lnSpc>
                <a:spcPct val="114000"/>
              </a:lnSpc>
              <a:spcBef>
                <a:spcPts val="120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1-2 = low contrast</a:t>
            </a:r>
          </a:p>
          <a:p>
            <a:pPr>
              <a:lnSpc>
                <a:spcPct val="114000"/>
              </a:lnSpc>
              <a:spcBef>
                <a:spcPts val="120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3-4 = moderate contrast</a:t>
            </a:r>
          </a:p>
          <a:p>
            <a:pPr>
              <a:lnSpc>
                <a:spcPct val="114000"/>
              </a:lnSpc>
              <a:spcBef>
                <a:spcPts val="120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Cambria" panose="02040503050406030204" pitchFamily="18" charset="0"/>
              </a:rPr>
              <a:t>5-6 = high contrast, dominates view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341" y="5355608"/>
            <a:ext cx="767097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Facilities sometimes dominated views beyond 2 mi.</a:t>
            </a: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Sometimes easily visible beyond 5 mi</a:t>
            </a: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Under optimal conditions, visible beyond 15 mi</a:t>
            </a: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Cambria" panose="02040503050406030204" pitchFamily="18" charset="0"/>
              </a:rPr>
              <a:t>Very sensitive to backdrop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6" y="1598242"/>
            <a:ext cx="5780837" cy="368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8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1705040"/>
            <a:ext cx="4182465" cy="5181600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What makes projects visible?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What are the visual </a:t>
            </a:r>
            <a:r>
              <a:rPr lang="en-US" sz="2000" dirty="0"/>
              <a:t>characteristics of large-scale projects, especially energy </a:t>
            </a:r>
            <a:r>
              <a:rPr lang="en-US" sz="2000" dirty="0" smtClean="0"/>
              <a:t>projects?</a:t>
            </a:r>
            <a:endParaRPr lang="en-US" sz="2000" dirty="0"/>
          </a:p>
          <a:p>
            <a:pPr marL="747713" lvl="1" indent="-342900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Wind Energy</a:t>
            </a:r>
          </a:p>
          <a:p>
            <a:pPr marL="747713" lvl="1" indent="-342900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Solar Energy</a:t>
            </a:r>
          </a:p>
          <a:p>
            <a:pPr marL="747713" lvl="1" indent="-342900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Electric </a:t>
            </a:r>
            <a:r>
              <a:rPr lang="en-US" sz="2000" dirty="0" smtClean="0"/>
              <a:t>Transmission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How far can you see them?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What distances matter?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0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 smtClean="0"/>
              <a:t>Project Visibility and Contrast</a:t>
            </a:r>
            <a:endParaRPr lang="en-US" sz="3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297" y="1203071"/>
            <a:ext cx="4663222" cy="399729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295" y="5238195"/>
            <a:ext cx="4663223" cy="119916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3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2042" y="6503213"/>
            <a:ext cx="3386936" cy="354787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185675"/>
            <a:ext cx="5272431" cy="48950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 smtClean="0"/>
              <a:t>Solar Visibility Analysis</a:t>
            </a:r>
          </a:p>
          <a:p>
            <a:pPr marL="295275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altLang="en-US" sz="1600" dirty="0">
                <a:ea typeface="ＭＳ Ｐゴシック" pitchFamily="34" charset="-128"/>
              </a:rPr>
              <a:t>No </a:t>
            </a:r>
            <a:r>
              <a:rPr lang="en-US" altLang="en-US" sz="1600" dirty="0" smtClean="0">
                <a:ea typeface="ＭＳ Ｐゴシック" pitchFamily="34" charset="-128"/>
              </a:rPr>
              <a:t>formal </a:t>
            </a:r>
            <a:r>
              <a:rPr lang="en-US" altLang="en-US" sz="1600" dirty="0">
                <a:ea typeface="ＭＳ Ｐゴシック" pitchFamily="34" charset="-128"/>
              </a:rPr>
              <a:t>study, but: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1600" dirty="0">
                <a:ea typeface="ＭＳ Ｐゴシック" pitchFamily="34" charset="-128"/>
              </a:rPr>
              <a:t>Small parabolic trough facility (300 acres) easily visible at 14 mi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1600" dirty="0">
                <a:ea typeface="ＭＳ Ｐゴシック" pitchFamily="34" charset="-128"/>
              </a:rPr>
              <a:t>Small photovoltaic facility visible beyond 20 mi</a:t>
            </a:r>
          </a:p>
          <a:p>
            <a:pPr lvl="2">
              <a:lnSpc>
                <a:spcPct val="114000"/>
              </a:lnSpc>
              <a:spcBef>
                <a:spcPts val="1200"/>
              </a:spcBef>
            </a:pPr>
            <a:r>
              <a:rPr lang="en-US" altLang="en-US" sz="1400" dirty="0">
                <a:ea typeface="ＭＳ Ｐゴシック" pitchFamily="34" charset="-128"/>
              </a:rPr>
              <a:t>Both not recognizable as solar facilities at long distances</a:t>
            </a: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en-US" altLang="en-US" sz="1600" dirty="0" err="1">
                <a:ea typeface="ＭＳ Ｐゴシック" pitchFamily="34" charset="-128"/>
              </a:rPr>
              <a:t>Ivanpah</a:t>
            </a:r>
            <a:r>
              <a:rPr lang="en-US" altLang="en-US" sz="1600" dirty="0">
                <a:ea typeface="ＭＳ Ｐゴシック" pitchFamily="34" charset="-128"/>
              </a:rPr>
              <a:t> Power Tower facility easily visible at  </a:t>
            </a:r>
            <a:r>
              <a:rPr lang="en-US" altLang="en-US" sz="1600" dirty="0" smtClean="0">
                <a:ea typeface="ＭＳ Ｐゴシック" pitchFamily="34" charset="-128"/>
              </a:rPr>
              <a:t>        35 </a:t>
            </a:r>
            <a:r>
              <a:rPr lang="en-US" altLang="en-US" sz="1600" dirty="0">
                <a:ea typeface="ＭＳ Ｐゴシック" pitchFamily="34" charset="-128"/>
              </a:rPr>
              <a:t>mi, likely visible at much greater </a:t>
            </a:r>
            <a:r>
              <a:rPr lang="en-US" altLang="en-US" sz="1600" dirty="0" smtClean="0">
                <a:ea typeface="ＭＳ Ｐゴシック" pitchFamily="34" charset="-128"/>
              </a:rPr>
              <a:t>distance</a:t>
            </a:r>
            <a:endParaRPr lang="en-US" altLang="en-US" sz="1600" dirty="0">
              <a:ea typeface="ＭＳ Ｐゴシック" pitchFamily="34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Distances Matter?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1124" y="1755648"/>
            <a:ext cx="3335161" cy="2209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/>
          <a:srcRect t="3838" b="10683"/>
          <a:stretch/>
        </p:blipFill>
        <p:spPr bwMode="auto">
          <a:xfrm>
            <a:off x="14629" y="4665255"/>
            <a:ext cx="8763611" cy="218907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41343" y="4751062"/>
            <a:ext cx="27414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Ivanpah</a:t>
            </a:r>
            <a:r>
              <a:rPr lang="en-US" altLang="en-US" sz="1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Solar Power Tower Facility at 35 mi 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750764" y="3982342"/>
            <a:ext cx="3060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  <a:latin typeface="Arial Unicode MS" pitchFamily="34" charset="-128"/>
              </a:rPr>
              <a:t>Parabolic trough and photovoltaic facilities at 10 mi </a:t>
            </a:r>
          </a:p>
        </p:txBody>
      </p:sp>
    </p:spTree>
    <p:extLst>
      <p:ext uri="{BB962C8B-B14F-4D97-AF65-F5344CB8AC3E}">
        <p14:creationId xmlns:p14="http://schemas.microsoft.com/office/powerpoint/2010/main" val="29841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726985"/>
            <a:ext cx="3699663" cy="489509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 smtClean="0"/>
              <a:t>Highly Visible at Night</a:t>
            </a:r>
          </a:p>
          <a:p>
            <a:pPr marL="509588" lvl="1">
              <a:lnSpc>
                <a:spcPct val="114000"/>
              </a:lnSpc>
              <a:spcBef>
                <a:spcPts val="1800"/>
              </a:spcBef>
            </a:pPr>
            <a:r>
              <a:rPr lang="en-US" altLang="en-US" sz="2000" dirty="0">
                <a:ea typeface="ＭＳ Ｐゴシック" pitchFamily="34" charset="-128"/>
              </a:rPr>
              <a:t>Synchronized flashing lights on wind </a:t>
            </a:r>
            <a:r>
              <a:rPr lang="en-US" altLang="en-US" sz="2000" dirty="0" smtClean="0">
                <a:ea typeface="ＭＳ Ｐゴシック" pitchFamily="34" charset="-128"/>
              </a:rPr>
              <a:t>turbines</a:t>
            </a:r>
            <a:endParaRPr lang="en-US" altLang="en-US" sz="2000" dirty="0">
              <a:ea typeface="ＭＳ Ｐゴシック" pitchFamily="34" charset="-128"/>
            </a:endParaRPr>
          </a:p>
          <a:p>
            <a:pPr marL="509588" lvl="1">
              <a:lnSpc>
                <a:spcPct val="114000"/>
              </a:lnSpc>
              <a:spcBef>
                <a:spcPts val="1800"/>
              </a:spcBef>
            </a:pPr>
            <a:r>
              <a:rPr lang="en-US" altLang="en-US" sz="2000" dirty="0">
                <a:ea typeface="ＭＳ Ｐゴシック" pitchFamily="34" charset="-128"/>
              </a:rPr>
              <a:t>Power block lighting at solar facilities</a:t>
            </a:r>
          </a:p>
          <a:p>
            <a:pPr marL="509588" lvl="1">
              <a:lnSpc>
                <a:spcPct val="114000"/>
              </a:lnSpc>
              <a:spcBef>
                <a:spcPts val="1800"/>
              </a:spcBef>
            </a:pPr>
            <a:r>
              <a:rPr lang="en-US" altLang="en-US" sz="2000" dirty="0">
                <a:ea typeface="ＭＳ Ｐゴシック" pitchFamily="34" charset="-128"/>
              </a:rPr>
              <a:t>Transmission substations</a:t>
            </a:r>
          </a:p>
          <a:p>
            <a:pPr marL="509588" lvl="1">
              <a:lnSpc>
                <a:spcPct val="114000"/>
              </a:lnSpc>
              <a:spcBef>
                <a:spcPts val="1800"/>
              </a:spcBef>
            </a:pPr>
            <a:r>
              <a:rPr lang="en-US" altLang="en-US" sz="2000" dirty="0">
                <a:ea typeface="ＭＳ Ｐゴシック" pitchFamily="34" charset="-128"/>
              </a:rPr>
              <a:t>Generally visible as far or farther than during the day</a:t>
            </a:r>
            <a:endParaRPr lang="en-US" sz="20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Distances Matter?</a:t>
            </a:r>
            <a:endParaRPr lang="en-US" dirty="0"/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099050" y="5815339"/>
            <a:ext cx="35179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bg1"/>
                </a:solidFill>
                <a:latin typeface="Arial Unicode MS" pitchFamily="34" charset="-128"/>
              </a:rPr>
              <a:t>Nevada Solar One facility (left) and substation (right), Nevada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719888" y="3899635"/>
            <a:ext cx="1897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bg1"/>
                </a:solidFill>
                <a:latin typeface="Arial Unicode MS" pitchFamily="34" charset="-128"/>
              </a:rPr>
              <a:t>Cedar Creek Windfarm, Colorado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2725" y="1478494"/>
            <a:ext cx="4594225" cy="23773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2725" y="4343299"/>
            <a:ext cx="4594225" cy="14509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2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2042" y="6503213"/>
            <a:ext cx="3386936" cy="354787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185675"/>
            <a:ext cx="5272431" cy="48950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3200" dirty="0" smtClean="0"/>
              <a:t>Conclusion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Distances Matter?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" y="4125773"/>
            <a:ext cx="8791848" cy="271028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03495" y="1732706"/>
            <a:ext cx="7684618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Cambria" panose="02040503050406030204" pitchFamily="18" charset="0"/>
                <a:ea typeface="ＭＳ Ｐゴシック" pitchFamily="34" charset="-128"/>
              </a:rPr>
              <a:t>Large facilities + large structures + highly reflective surfaces + rectilinear geometry + moving parts + glare + lighting + sited in open landscapes = long-distance </a:t>
            </a:r>
            <a:r>
              <a:rPr lang="en-US" alt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ＭＳ Ｐゴシック" pitchFamily="34" charset="-128"/>
              </a:rPr>
              <a:t>visibility</a:t>
            </a:r>
            <a:r>
              <a:rPr lang="en-US" alt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ＭＳ Ｐゴシック" pitchFamily="34" charset="-128"/>
              </a:rPr>
              <a:t>.</a:t>
            </a:r>
            <a:endParaRPr lang="en-US" altLang="en-US" sz="2800" dirty="0">
              <a:solidFill>
                <a:schemeClr val="bg1"/>
              </a:solidFill>
              <a:latin typeface="Cambria" panose="02040503050406030204" pitchFamily="18" charset="0"/>
              <a:ea typeface="ＭＳ Ｐゴシック" pitchFamily="34" charset="-128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5945453" y="4198848"/>
            <a:ext cx="28035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 err="1">
                <a:latin typeface="Arial Unicode MS" pitchFamily="34" charset="-128"/>
              </a:rPr>
              <a:t>Ivanpah</a:t>
            </a:r>
            <a:r>
              <a:rPr lang="en-US" altLang="en-US" sz="1000" dirty="0">
                <a:latin typeface="Arial Unicode MS" pitchFamily="34" charset="-128"/>
              </a:rPr>
              <a:t> Solar Power Tower Facility, California</a:t>
            </a:r>
          </a:p>
        </p:txBody>
      </p:sp>
    </p:spTree>
    <p:extLst>
      <p:ext uri="{BB962C8B-B14F-4D97-AF65-F5344CB8AC3E}">
        <p14:creationId xmlns:p14="http://schemas.microsoft.com/office/powerpoint/2010/main" val="38079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2042" y="6503213"/>
            <a:ext cx="3386936" cy="354787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185675"/>
            <a:ext cx="5272431" cy="48950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3200" dirty="0" smtClean="0"/>
              <a:t>For More Info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Distances Matter?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5" y="1900907"/>
            <a:ext cx="3491273" cy="43954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15" b="4015"/>
          <a:stretch/>
        </p:blipFill>
        <p:spPr bwMode="auto">
          <a:xfrm>
            <a:off x="4615890" y="1719075"/>
            <a:ext cx="3503917" cy="45278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82029" y="6415436"/>
            <a:ext cx="177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sullivan@anl.gov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8019"/>
            <a:ext cx="8763610" cy="5789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566055"/>
            <a:ext cx="8305800" cy="489509"/>
          </a:xfrm>
        </p:spPr>
        <p:txBody>
          <a:bodyPr/>
          <a:lstStyle/>
          <a:p>
            <a:pPr indent="1588">
              <a:spcAft>
                <a:spcPts val="600"/>
              </a:spcAft>
            </a:pPr>
            <a:r>
              <a:rPr lang="en-US" dirty="0" smtClean="0"/>
              <a:t>Many variables – called “visibility factors” – affect the visibility of an object in the landscape. 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Makes Projects Visible?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45398" y="5844244"/>
            <a:ext cx="8305800" cy="489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588">
              <a:spcAft>
                <a:spcPts val="600"/>
              </a:spcAft>
            </a:pPr>
            <a:r>
              <a:rPr lang="en-US" dirty="0" smtClean="0"/>
              <a:t>And they all interact…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0859"/>
          <a:stretch/>
        </p:blipFill>
        <p:spPr bwMode="auto">
          <a:xfrm>
            <a:off x="7327" y="2549350"/>
            <a:ext cx="876359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33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2085420"/>
            <a:ext cx="3319272" cy="489509"/>
          </a:xfrm>
        </p:spPr>
        <p:txBody>
          <a:bodyPr/>
          <a:lstStyle/>
          <a:p>
            <a:pPr indent="1588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Viewer </a:t>
            </a:r>
            <a:r>
              <a:rPr lang="en-US" sz="2000" dirty="0" smtClean="0"/>
              <a:t>Characteristics</a:t>
            </a:r>
          </a:p>
          <a:p>
            <a:pPr lvl="1" indent="-236538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Visual Acuity</a:t>
            </a:r>
          </a:p>
          <a:p>
            <a:pPr lvl="1" indent="-236538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Viewer Engagement </a:t>
            </a:r>
            <a:r>
              <a:rPr lang="en-US" sz="2000" dirty="0" smtClean="0"/>
              <a:t>and </a:t>
            </a:r>
            <a:r>
              <a:rPr lang="en-US" sz="2000" dirty="0"/>
              <a:t>Experience</a:t>
            </a:r>
          </a:p>
          <a:p>
            <a:pPr lvl="1" indent="-236538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Viewer Motion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Makes Projects Visible?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95" y="1927859"/>
            <a:ext cx="5065871" cy="336042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243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7011" y="1691985"/>
            <a:ext cx="3971353" cy="494262"/>
          </a:xfrm>
        </p:spPr>
        <p:txBody>
          <a:bodyPr/>
          <a:lstStyle/>
          <a:p>
            <a:pPr indent="1588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Viewshed Limiting </a:t>
            </a:r>
            <a:r>
              <a:rPr lang="en-US" dirty="0" smtClean="0"/>
              <a:t>Factors</a:t>
            </a:r>
          </a:p>
          <a:p>
            <a:pPr lvl="1" indent="-236538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Topographic Screening</a:t>
            </a:r>
          </a:p>
          <a:p>
            <a:pPr lvl="1" indent="-236538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Vegetative Screening</a:t>
            </a:r>
          </a:p>
          <a:p>
            <a:pPr lvl="1" indent="-236538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Structural Screening</a:t>
            </a:r>
          </a:p>
          <a:p>
            <a:pPr lvl="1" indent="-236538"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Viewer </a:t>
            </a:r>
            <a:r>
              <a:rPr lang="en-US" sz="2000" dirty="0"/>
              <a:t>Height</a:t>
            </a:r>
          </a:p>
          <a:p>
            <a:pPr lvl="1" indent="-236538"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Target </a:t>
            </a:r>
            <a:r>
              <a:rPr lang="en-US" sz="2000" dirty="0"/>
              <a:t>Height</a:t>
            </a:r>
          </a:p>
          <a:p>
            <a:pPr lvl="1" indent="-236538"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Earth </a:t>
            </a:r>
            <a:r>
              <a:rPr lang="en-US" sz="2000" dirty="0"/>
              <a:t>Curvature</a:t>
            </a:r>
          </a:p>
          <a:p>
            <a:pPr lvl="1" indent="-236538"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Atmospheric </a:t>
            </a:r>
            <a:r>
              <a:rPr lang="en-US" sz="2000" dirty="0"/>
              <a:t>Refraction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Makes Projects Visible?</a:t>
            </a:r>
            <a:endParaRPr lang="en-US" dirty="0"/>
          </a:p>
        </p:txBody>
      </p:sp>
      <p:pic>
        <p:nvPicPr>
          <p:cNvPr id="2050" name="Picture 2" descr="C:\Users\rgsullivan\Documents\_Projects\NPS\NPS2012\NPSVisResourceGuidance\Draft_V1\Graphics\Appendices\Earth_curva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0" y="4001409"/>
            <a:ext cx="4367782" cy="271055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V:\BLM_Visual BMPs\OldFiles\HandbookGraphics\Introduction_Graphics\MainIntro\Final\MainIntro_VegSc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0" y="1231133"/>
            <a:ext cx="4367782" cy="261666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458" y="1784903"/>
            <a:ext cx="3767635" cy="489509"/>
          </a:xfrm>
        </p:spPr>
        <p:txBody>
          <a:bodyPr/>
          <a:lstStyle/>
          <a:p>
            <a:pPr indent="1588">
              <a:spcAft>
                <a:spcPts val="600"/>
              </a:spcAft>
            </a:pPr>
            <a:r>
              <a:rPr lang="en-US" dirty="0" smtClean="0"/>
              <a:t>Lighting</a:t>
            </a:r>
          </a:p>
          <a:p>
            <a:pPr lvl="1" indent="-236538">
              <a:spcAft>
                <a:spcPts val="600"/>
              </a:spcAft>
            </a:pPr>
            <a:r>
              <a:rPr lang="en-US" sz="2000" dirty="0" smtClean="0"/>
              <a:t>Solar </a:t>
            </a:r>
            <a:r>
              <a:rPr lang="en-US" sz="2000" dirty="0"/>
              <a:t>Altitude and </a:t>
            </a:r>
            <a:r>
              <a:rPr lang="en-US" sz="2000" dirty="0" smtClean="0"/>
              <a:t>Azimuth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Makes Projects Visible?</a:t>
            </a:r>
            <a:endParaRPr lang="en-US" dirty="0"/>
          </a:p>
        </p:txBody>
      </p:sp>
      <p:pic>
        <p:nvPicPr>
          <p:cNvPr id="7170" name="Picture 2" descr="C:\Users\rgsullivan\Documents\_Projects\NPS\NPS2012\NPSVisResourceGuidance\Draft_V1\Graphics\Chapter4\ParabolicTrough_ NSO_ColorCompos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76" y="1185059"/>
            <a:ext cx="4674107" cy="556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gsullivan\Documents\_Projects\NPS\NPS2012\NPSVisResourceGuidance\Draft_V1\Graphics\Appendices\Solar-Pa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" y="3313788"/>
            <a:ext cx="3868093" cy="13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31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6220" y="1117854"/>
            <a:ext cx="3268066" cy="489509"/>
          </a:xfrm>
        </p:spPr>
        <p:txBody>
          <a:bodyPr/>
          <a:lstStyle/>
          <a:p>
            <a:pPr indent="1588">
              <a:spcAft>
                <a:spcPts val="600"/>
              </a:spcAft>
            </a:pPr>
            <a:r>
              <a:rPr lang="en-US" dirty="0" smtClean="0"/>
              <a:t>Lighting</a:t>
            </a:r>
          </a:p>
          <a:p>
            <a:pPr lvl="1" indent="-236538">
              <a:spcAft>
                <a:spcPts val="600"/>
              </a:spcAft>
            </a:pPr>
            <a:r>
              <a:rPr lang="en-US" sz="2000" dirty="0"/>
              <a:t>Weather and </a:t>
            </a:r>
            <a:r>
              <a:rPr lang="en-US" sz="2000" dirty="0" smtClean="0"/>
              <a:t>Climate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Makes Projects Visible?</a:t>
            </a:r>
            <a:endParaRPr lang="en-US" dirty="0"/>
          </a:p>
        </p:txBody>
      </p:sp>
      <p:pic>
        <p:nvPicPr>
          <p:cNvPr id="3075" name="Picture 3" descr="C:\Users\rgsullivan\Documents\_Projects\NPS\NPS2012\NPSVisResourceGuidance\Draft_V1\Graphics\Chapter4\Turbine_Lighting_OCT_17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"/>
          <a:stretch/>
        </p:blipFill>
        <p:spPr bwMode="auto">
          <a:xfrm>
            <a:off x="3708824" y="2086367"/>
            <a:ext cx="4168383" cy="207416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gsullivan\Documents\_Projects\NPS\NPS2012\NPSVisResourceGuidance\Draft_V1\Graphics\Chapter3\W-7_Row_WTGs_Dunlop-edit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77" y="2086365"/>
            <a:ext cx="2578729" cy="207416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4"/>
          <a:stretch/>
        </p:blipFill>
        <p:spPr bwMode="auto">
          <a:xfrm>
            <a:off x="3708825" y="4346367"/>
            <a:ext cx="4168383" cy="20769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 descr="C:\Users\rgsullivan\Documents\_Projects\NPS\NPS2012\NPSVisResourceGuidance\Draft_V1\Graphics\Chapter4\PalmerWind_DSC_0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61" y="4339052"/>
            <a:ext cx="2578729" cy="207698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04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107365"/>
            <a:ext cx="8305800" cy="489509"/>
          </a:xfrm>
        </p:spPr>
        <p:txBody>
          <a:bodyPr/>
          <a:lstStyle/>
          <a:p>
            <a:pPr indent="1588">
              <a:spcAft>
                <a:spcPts val="600"/>
              </a:spcAft>
            </a:pPr>
            <a:r>
              <a:rPr lang="en-US" sz="2800" dirty="0" smtClean="0"/>
              <a:t>Distance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Makes Projects Visible?</a:t>
            </a:r>
            <a:endParaRPr lang="en-US" dirty="0"/>
          </a:p>
        </p:txBody>
      </p:sp>
      <p:pic>
        <p:nvPicPr>
          <p:cNvPr id="4098" name="Picture 2" descr="C:\Users\rgsullivan\Documents\_Projects\NPS\NPS2012\NPSVisResourceGuidance\Draft_V1\Graphics\Chapter4\DistanceWindTurbi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66" y="1190093"/>
            <a:ext cx="6334378" cy="51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78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87161" y="1836711"/>
            <a:ext cx="3313179" cy="489509"/>
          </a:xfrm>
        </p:spPr>
        <p:txBody>
          <a:bodyPr/>
          <a:lstStyle/>
          <a:p>
            <a:pPr indent="1588">
              <a:spcAft>
                <a:spcPts val="600"/>
              </a:spcAft>
            </a:pPr>
            <a:r>
              <a:rPr lang="en-US" sz="2800" dirty="0" smtClean="0"/>
              <a:t>Viewing Geometry</a:t>
            </a:r>
          </a:p>
          <a:p>
            <a:pPr lvl="1" indent="-236538">
              <a:spcAft>
                <a:spcPts val="600"/>
              </a:spcAft>
            </a:pPr>
            <a:r>
              <a:rPr lang="en-US" sz="2400" dirty="0"/>
              <a:t>Viewer </a:t>
            </a:r>
            <a:r>
              <a:rPr lang="en-US" sz="2400" dirty="0" smtClean="0"/>
              <a:t>Position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Project Visibility and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Makes Projects Visible?</a:t>
            </a:r>
            <a:endParaRPr lang="en-US" dirty="0"/>
          </a:p>
        </p:txBody>
      </p:sp>
      <p:pic>
        <p:nvPicPr>
          <p:cNvPr id="5122" name="Picture 2" descr="C:\Users\rgsullivan\Documents\_Projects\NPS\NPS2012\NPSVisResourceGuidance\Draft_V1\Graphics\Appendices\ObserverPosi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185" y="3894706"/>
            <a:ext cx="4491533" cy="12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gsullivan\Documents\_Projects\NPS\NPS2012\NPSVisResourceGuidance\Draft_V1\Graphics\Chapter4\ElevatedVsLevelView_SS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" y="1238651"/>
            <a:ext cx="4089094" cy="543281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Unit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4735</TotalTime>
  <Words>857</Words>
  <Application>Microsoft Office PowerPoint</Application>
  <PresentationFormat>On-screen Show (4:3)</PresentationFormat>
  <Paragraphs>156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2_UnitTitle</vt:lpstr>
      <vt:lpstr>3_Body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BLM_SA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L Colvin</dc:creator>
  <cp:lastModifiedBy>Brandon L Colvin</cp:lastModifiedBy>
  <cp:revision>169</cp:revision>
  <dcterms:created xsi:type="dcterms:W3CDTF">2015-01-14T20:26:51Z</dcterms:created>
  <dcterms:modified xsi:type="dcterms:W3CDTF">2016-05-12T16:27:53Z</dcterms:modified>
</cp:coreProperties>
</file>