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76"/>
  </p:notesMasterIdLst>
  <p:sldIdLst>
    <p:sldId id="256" r:id="rId4"/>
    <p:sldId id="371" r:id="rId5"/>
    <p:sldId id="260" r:id="rId6"/>
    <p:sldId id="369" r:id="rId7"/>
    <p:sldId id="259" r:id="rId8"/>
    <p:sldId id="314" r:id="rId9"/>
    <p:sldId id="367" r:id="rId10"/>
    <p:sldId id="268" r:id="rId11"/>
    <p:sldId id="270" r:id="rId12"/>
    <p:sldId id="271" r:id="rId13"/>
    <p:sldId id="350" r:id="rId14"/>
    <p:sldId id="267" r:id="rId15"/>
    <p:sldId id="266" r:id="rId16"/>
    <p:sldId id="315" r:id="rId17"/>
    <p:sldId id="281" r:id="rId18"/>
    <p:sldId id="285" r:id="rId19"/>
    <p:sldId id="316" r:id="rId20"/>
    <p:sldId id="286" r:id="rId21"/>
    <p:sldId id="287" r:id="rId22"/>
    <p:sldId id="292" r:id="rId23"/>
    <p:sldId id="289" r:id="rId24"/>
    <p:sldId id="293" r:id="rId25"/>
    <p:sldId id="290" r:id="rId26"/>
    <p:sldId id="294" r:id="rId27"/>
    <p:sldId id="321" r:id="rId28"/>
    <p:sldId id="295" r:id="rId29"/>
    <p:sldId id="317" r:id="rId30"/>
    <p:sldId id="318" r:id="rId31"/>
    <p:sldId id="363" r:id="rId32"/>
    <p:sldId id="366" r:id="rId33"/>
    <p:sldId id="264" r:id="rId34"/>
    <p:sldId id="353" r:id="rId35"/>
    <p:sldId id="337" r:id="rId36"/>
    <p:sldId id="370" r:id="rId37"/>
    <p:sldId id="339" r:id="rId38"/>
    <p:sldId id="338" r:id="rId39"/>
    <p:sldId id="365" r:id="rId40"/>
    <p:sldId id="341" r:id="rId41"/>
    <p:sldId id="322" r:id="rId42"/>
    <p:sldId id="325" r:id="rId43"/>
    <p:sldId id="324" r:id="rId44"/>
    <p:sldId id="340" r:id="rId45"/>
    <p:sldId id="326" r:id="rId46"/>
    <p:sldId id="263" r:id="rId47"/>
    <p:sldId id="278" r:id="rId48"/>
    <p:sldId id="320" r:id="rId49"/>
    <p:sldId id="279" r:id="rId50"/>
    <p:sldId id="351" r:id="rId51"/>
    <p:sldId id="352" r:id="rId52"/>
    <p:sldId id="368" r:id="rId53"/>
    <p:sldId id="327" r:id="rId54"/>
    <p:sldId id="358" r:id="rId55"/>
    <p:sldId id="359" r:id="rId56"/>
    <p:sldId id="275" r:id="rId57"/>
    <p:sldId id="296" r:id="rId58"/>
    <p:sldId id="328" r:id="rId59"/>
    <p:sldId id="349" r:id="rId60"/>
    <p:sldId id="329" r:id="rId61"/>
    <p:sldId id="330" r:id="rId62"/>
    <p:sldId id="331" r:id="rId63"/>
    <p:sldId id="332" r:id="rId64"/>
    <p:sldId id="348" r:id="rId65"/>
    <p:sldId id="372" r:id="rId66"/>
    <p:sldId id="373" r:id="rId67"/>
    <p:sldId id="374" r:id="rId68"/>
    <p:sldId id="375" r:id="rId69"/>
    <p:sldId id="376" r:id="rId70"/>
    <p:sldId id="377" r:id="rId71"/>
    <p:sldId id="378" r:id="rId72"/>
    <p:sldId id="379" r:id="rId73"/>
    <p:sldId id="381" r:id="rId74"/>
    <p:sldId id="382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40E"/>
    <a:srgbClr val="152437"/>
    <a:srgbClr val="92D050"/>
    <a:srgbClr val="4A7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-94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A614E-FBFE-48C5-B5B7-68F24BD378ED}" type="datetimeFigureOut">
              <a:rPr lang="en-US" smtClean="0"/>
              <a:t>5/17/2016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0FB98-224F-4325-A671-F855EC0BA5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668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648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4866198"/>
            <a:ext cx="3657600" cy="4300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spc="300" baseline="0">
                <a:latin typeface="Cambria" panose="02040503050406030204" pitchFamily="18" charset="0"/>
              </a:defRPr>
            </a:lvl1pPr>
          </a:lstStyle>
          <a:p>
            <a:pPr lvl="0"/>
            <a:r>
              <a:rPr lang="en-US" dirty="0" smtClean="0"/>
              <a:t>[ Location ]</a:t>
            </a:r>
          </a:p>
        </p:txBody>
      </p:sp>
    </p:spTree>
    <p:extLst>
      <p:ext uri="{BB962C8B-B14F-4D97-AF65-F5344CB8AC3E}">
        <p14:creationId xmlns:p14="http://schemas.microsoft.com/office/powerpoint/2010/main" val="1414682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spc="300" baseline="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Title ]</a:t>
            </a:r>
          </a:p>
        </p:txBody>
      </p:sp>
    </p:spTree>
    <p:extLst>
      <p:ext uri="{BB962C8B-B14F-4D97-AF65-F5344CB8AC3E}">
        <p14:creationId xmlns:p14="http://schemas.microsoft.com/office/powerpoint/2010/main" val="2370068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>
              <a:defRPr sz="3200" b="0" spc="300" baseline="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Title ]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Sub-title ]</a:t>
            </a:r>
          </a:p>
        </p:txBody>
      </p:sp>
    </p:spTree>
    <p:extLst>
      <p:ext uri="{BB962C8B-B14F-4D97-AF65-F5344CB8AC3E}">
        <p14:creationId xmlns:p14="http://schemas.microsoft.com/office/powerpoint/2010/main" val="543641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404942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413468" y="805097"/>
            <a:ext cx="493776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en-US" sz="2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River Management</a:t>
            </a:r>
            <a:r>
              <a:rPr lang="en-US" sz="2400" spc="3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Symposium</a:t>
            </a:r>
            <a:r>
              <a:rPr lang="en-US" sz="24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National Outdoor Recreation Conference</a:t>
            </a:r>
          </a:p>
          <a:p>
            <a:pPr algn="ctr"/>
            <a:endParaRPr lang="en-US" sz="3200" spc="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0" i="0" spc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Visual</a:t>
            </a:r>
            <a:r>
              <a:rPr lang="en-US" sz="2800" b="0" i="0" spc="6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spc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Resource &amp; Scenery</a:t>
            </a:r>
            <a:r>
              <a:rPr lang="en-US" sz="2800" b="0" i="0" spc="6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spc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</a:p>
          <a:p>
            <a:pPr algn="ctr"/>
            <a:r>
              <a:rPr lang="en-US" sz="2800" b="0" i="0" spc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  <a:endParaRPr lang="en-US" sz="2800" b="0" i="0" spc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89" t="-1" r="21883" b="-1"/>
          <a:stretch/>
        </p:blipFill>
        <p:spPr>
          <a:xfrm>
            <a:off x="5802594" y="0"/>
            <a:ext cx="3341406" cy="68580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396" y="5675604"/>
            <a:ext cx="777430" cy="6802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572" y="5604970"/>
            <a:ext cx="577070" cy="750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530" y="5651636"/>
            <a:ext cx="623161" cy="728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392" y="5644215"/>
            <a:ext cx="804338" cy="72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548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163"/>
          <p:cNvSpPr/>
          <p:nvPr userDrawn="1"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5" name="Group 164"/>
          <p:cNvGrpSpPr/>
          <p:nvPr userDrawn="1"/>
        </p:nvGrpSpPr>
        <p:grpSpPr>
          <a:xfrm>
            <a:off x="8781968" y="0"/>
            <a:ext cx="363726" cy="6858000"/>
            <a:chOff x="8781968" y="0"/>
            <a:chExt cx="363726" cy="2106059"/>
          </a:xfrm>
        </p:grpSpPr>
        <p:sp>
          <p:nvSpPr>
            <p:cNvPr id="166" name="Rectangle 165"/>
            <p:cNvSpPr/>
            <p:nvPr/>
          </p:nvSpPr>
          <p:spPr>
            <a:xfrm>
              <a:off x="8782155" y="0"/>
              <a:ext cx="363539" cy="524732"/>
            </a:xfrm>
            <a:prstGeom prst="rect">
              <a:avLst/>
            </a:prstGeom>
            <a:solidFill>
              <a:srgbClr val="005A9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8" name="Group 167"/>
            <p:cNvGrpSpPr/>
            <p:nvPr/>
          </p:nvGrpSpPr>
          <p:grpSpPr>
            <a:xfrm>
              <a:off x="8781968" y="524732"/>
              <a:ext cx="362032" cy="1581327"/>
              <a:chOff x="8781968" y="0"/>
              <a:chExt cx="362032" cy="2014410"/>
            </a:xfrm>
          </p:grpSpPr>
          <p:sp>
            <p:nvSpPr>
              <p:cNvPr id="170" name="Rectangle 169"/>
              <p:cNvSpPr/>
              <p:nvPr/>
            </p:nvSpPr>
            <p:spPr>
              <a:xfrm>
                <a:off x="8781968" y="0"/>
                <a:ext cx="362032" cy="671086"/>
              </a:xfrm>
              <a:prstGeom prst="rect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8781968" y="671087"/>
                <a:ext cx="362032" cy="672238"/>
              </a:xfrm>
              <a:prstGeom prst="rect">
                <a:avLst/>
              </a:prstGeom>
              <a:solidFill>
                <a:srgbClr val="4BACC6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8781968" y="1343324"/>
                <a:ext cx="362032" cy="671086"/>
              </a:xfrm>
              <a:prstGeom prst="rect">
                <a:avLst/>
              </a:prstGeom>
              <a:solidFill>
                <a:srgbClr val="8064A2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0" name="TextBox 179"/>
          <p:cNvSpPr txBox="1"/>
          <p:nvPr userDrawn="1"/>
        </p:nvSpPr>
        <p:spPr>
          <a:xfrm>
            <a:off x="8799564" y="715847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1" name="TextBox 180"/>
          <p:cNvSpPr txBox="1"/>
          <p:nvPr userDrawn="1"/>
        </p:nvSpPr>
        <p:spPr>
          <a:xfrm>
            <a:off x="8799564" y="2427921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2" name="TextBox 181"/>
          <p:cNvSpPr txBox="1"/>
          <p:nvPr userDrawn="1"/>
        </p:nvSpPr>
        <p:spPr>
          <a:xfrm>
            <a:off x="8799564" y="414485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3" name="TextBox 182"/>
          <p:cNvSpPr txBox="1"/>
          <p:nvPr userDrawn="1"/>
        </p:nvSpPr>
        <p:spPr>
          <a:xfrm>
            <a:off x="8799564" y="5861773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8779801" y="5142545"/>
            <a:ext cx="361845" cy="1715453"/>
          </a:xfrm>
          <a:prstGeom prst="rect">
            <a:avLst/>
          </a:prstGeom>
          <a:solidFill>
            <a:sysClr val="windowText" lastClr="000000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8775753" y="0"/>
            <a:ext cx="365893" cy="3433849"/>
          </a:xfrm>
          <a:prstGeom prst="rect">
            <a:avLst/>
          </a:prstGeom>
          <a:solidFill>
            <a:sysClr val="windowText" lastClr="000000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599" y="406253"/>
            <a:ext cx="616165" cy="5391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523" y="354517"/>
            <a:ext cx="457366" cy="5951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728" y="388409"/>
            <a:ext cx="493896" cy="57713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86" y="374668"/>
            <a:ext cx="637492" cy="57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7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 spc="3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 txBox="1">
            <a:spLocks/>
          </p:cNvSpPr>
          <p:nvPr userDrawn="1"/>
        </p:nvSpPr>
        <p:spPr>
          <a:xfrm>
            <a:off x="5192199" y="6456458"/>
            <a:ext cx="3580938" cy="38895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b="0" kern="1200" spc="300" baseline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baseline="0" dirty="0" smtClean="0">
                <a:effectLst/>
                <a:latin typeface="Cambria" panose="02040503050406030204" pitchFamily="18" charset="0"/>
              </a:rPr>
              <a:t>2016 River Management Symposium &amp; </a:t>
            </a:r>
          </a:p>
          <a:p>
            <a:r>
              <a:rPr lang="en-US" sz="800" b="1" baseline="0" dirty="0" smtClean="0">
                <a:effectLst/>
                <a:latin typeface="Cambria" panose="02040503050406030204" pitchFamily="18" charset="0"/>
              </a:rPr>
              <a:t>National Outdoor Recreation Conference</a:t>
            </a:r>
            <a:endParaRPr lang="en-US" sz="800" b="1" dirty="0">
              <a:effectLst/>
              <a:latin typeface="Cambria" panose="02040503050406030204" pitchFamily="18" charset="0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 userDrawn="1"/>
        </p:nvSpPr>
        <p:spPr>
          <a:xfrm>
            <a:off x="-1" y="659241"/>
            <a:ext cx="8781969" cy="406327"/>
          </a:xfrm>
          <a:prstGeom prst="rect">
            <a:avLst/>
          </a:prstGeom>
          <a:solidFill>
            <a:srgbClr val="6575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599" y="406253"/>
            <a:ext cx="616165" cy="5391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523" y="354517"/>
            <a:ext cx="457366" cy="59512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728" y="388409"/>
            <a:ext cx="493896" cy="57713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86" y="374668"/>
            <a:ext cx="637492" cy="570729"/>
          </a:xfrm>
          <a:prstGeom prst="rect">
            <a:avLst/>
          </a:prstGeom>
        </p:spPr>
      </p:pic>
      <p:grpSp>
        <p:nvGrpSpPr>
          <p:cNvPr id="35" name="Group 34"/>
          <p:cNvGrpSpPr/>
          <p:nvPr userDrawn="1"/>
        </p:nvGrpSpPr>
        <p:grpSpPr>
          <a:xfrm>
            <a:off x="8781968" y="0"/>
            <a:ext cx="363726" cy="6858000"/>
            <a:chOff x="8781968" y="0"/>
            <a:chExt cx="363726" cy="2106059"/>
          </a:xfrm>
        </p:grpSpPr>
        <p:sp>
          <p:nvSpPr>
            <p:cNvPr id="40" name="Rectangle 39"/>
            <p:cNvSpPr/>
            <p:nvPr/>
          </p:nvSpPr>
          <p:spPr>
            <a:xfrm>
              <a:off x="8782155" y="0"/>
              <a:ext cx="363539" cy="524732"/>
            </a:xfrm>
            <a:prstGeom prst="rect">
              <a:avLst/>
            </a:prstGeom>
            <a:solidFill>
              <a:srgbClr val="005A9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8781968" y="524732"/>
              <a:ext cx="362032" cy="1581327"/>
              <a:chOff x="8781968" y="0"/>
              <a:chExt cx="362032" cy="2014410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8781968" y="0"/>
                <a:ext cx="362032" cy="671086"/>
              </a:xfrm>
              <a:prstGeom prst="rect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8781968" y="671087"/>
                <a:ext cx="362032" cy="672238"/>
              </a:xfrm>
              <a:prstGeom prst="rect">
                <a:avLst/>
              </a:prstGeom>
              <a:solidFill>
                <a:srgbClr val="4BACC6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8781968" y="1343324"/>
                <a:ext cx="362032" cy="671086"/>
              </a:xfrm>
              <a:prstGeom prst="rect">
                <a:avLst/>
              </a:prstGeom>
              <a:solidFill>
                <a:srgbClr val="8064A2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TextBox 44"/>
          <p:cNvSpPr txBox="1"/>
          <p:nvPr userDrawn="1"/>
        </p:nvSpPr>
        <p:spPr>
          <a:xfrm>
            <a:off x="8799564" y="715847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8799564" y="2427921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8799564" y="414485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8799564" y="5861773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2" name="Rectangle 51"/>
          <p:cNvSpPr/>
          <p:nvPr userDrawn="1"/>
        </p:nvSpPr>
        <p:spPr>
          <a:xfrm>
            <a:off x="8779801" y="5142545"/>
            <a:ext cx="361845" cy="1715453"/>
          </a:xfrm>
          <a:prstGeom prst="rect">
            <a:avLst/>
          </a:prstGeom>
          <a:solidFill>
            <a:sysClr val="windowText" lastClr="000000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 userDrawn="1"/>
        </p:nvSpPr>
        <p:spPr>
          <a:xfrm>
            <a:off x="8775753" y="0"/>
            <a:ext cx="365893" cy="3433849"/>
          </a:xfrm>
          <a:prstGeom prst="rect">
            <a:avLst/>
          </a:prstGeom>
          <a:solidFill>
            <a:sysClr val="windowText" lastClr="000000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8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7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b="1" kern="1200">
          <a:solidFill>
            <a:srgbClr val="92D050"/>
          </a:solidFill>
          <a:latin typeface="Cambria" panose="02040503050406030204" pitchFamily="18" charset="0"/>
          <a:ea typeface="+mn-ea"/>
          <a:cs typeface="+mn-cs"/>
        </a:defRPr>
      </a:lvl1pPr>
      <a:lvl2pPr marL="581025" indent="-285750" algn="l" defTabSz="914400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rgbClr val="0070C0"/>
        </a:buClr>
        <a:buSzPct val="110000"/>
        <a:buFont typeface="Cambria" panose="02040503050406030204" pitchFamily="18" charset="0"/>
        <a:buChar char="-"/>
        <a:defRPr sz="20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5003" y="4912644"/>
            <a:ext cx="4238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300" dirty="0" smtClean="0">
                <a:latin typeface="Cambria" panose="020405030504060302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Boise, Idaho</a:t>
            </a:r>
            <a:endParaRPr lang="en-US" spc="300" dirty="0">
              <a:latin typeface="Cambria" panose="02040503050406030204" pitchFamily="18" charset="0"/>
              <a:ea typeface="BatangChe" panose="02030609000101010101" pitchFamily="49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89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2" r="7922"/>
          <a:stretch/>
        </p:blipFill>
        <p:spPr>
          <a:xfrm>
            <a:off x="-1" y="1065223"/>
            <a:ext cx="8782049" cy="579277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Proper Siting and Location</a:t>
            </a:r>
          </a:p>
          <a:p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4710951" y="3924453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92D05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</a:t>
            </a:r>
            <a:r>
              <a:rPr lang="en-US" dirty="0" smtClean="0"/>
              <a:t>Fundamentals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03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Visual Design Fundamentals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Proper Siting and Location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6"/>
          <a:stretch/>
        </p:blipFill>
        <p:spPr>
          <a:xfrm>
            <a:off x="0" y="1066800"/>
            <a:ext cx="878204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0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Visual Design Fundamentals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Proper Siting and Location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8040"/>
            <a:ext cx="8782049" cy="579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2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SC_527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" r="3740"/>
          <a:stretch/>
        </p:blipFill>
        <p:spPr bwMode="auto">
          <a:xfrm>
            <a:off x="0" y="1069521"/>
            <a:ext cx="8783053" cy="57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Visual Design Fundamentals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Proper Siting and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61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 flipH="1">
            <a:off x="355600" y="4720808"/>
            <a:ext cx="434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Strategy </a:t>
            </a:r>
            <a:r>
              <a:rPr lang="en-US" dirty="0" smtClean="0"/>
              <a:t>II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14361" r="3934" b="17086"/>
          <a:stretch/>
        </p:blipFill>
        <p:spPr>
          <a:xfrm>
            <a:off x="4988636" y="2990025"/>
            <a:ext cx="3411294" cy="1690143"/>
          </a:xfrm>
          <a:prstGeom prst="rect">
            <a:avLst/>
          </a:prstGeom>
        </p:spPr>
      </p:pic>
      <p:pic>
        <p:nvPicPr>
          <p:cNvPr id="11" name="Picture 10" descr="Kemmerer-VRM 06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23553" r="11794" b="29087"/>
          <a:stretch/>
        </p:blipFill>
        <p:spPr bwMode="auto">
          <a:xfrm>
            <a:off x="4988637" y="4753712"/>
            <a:ext cx="3411293" cy="169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r="25027" b="34493"/>
          <a:stretch/>
        </p:blipFill>
        <p:spPr>
          <a:xfrm>
            <a:off x="4988636" y="1227478"/>
            <a:ext cx="3411293" cy="1681631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355600" y="2929064"/>
            <a:ext cx="434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988636" y="1226987"/>
            <a:ext cx="3411292" cy="1690143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988638" y="4753713"/>
            <a:ext cx="3411292" cy="1690143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28"/>
          <p:cNvSpPr>
            <a:spLocks noGrp="1"/>
          </p:cNvSpPr>
          <p:nvPr>
            <p:ph idx="1"/>
          </p:nvPr>
        </p:nvSpPr>
        <p:spPr>
          <a:xfrm>
            <a:off x="759537" y="1295400"/>
            <a:ext cx="4229100" cy="5181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22340E"/>
                </a:solidFill>
              </a:rPr>
              <a:t>Proper siting and location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dirty="0" smtClean="0"/>
          </a:p>
          <a:p>
            <a:r>
              <a:rPr lang="en-US" dirty="0"/>
              <a:t>Reduction of unnecessary surface disturbance</a:t>
            </a:r>
          </a:p>
          <a:p>
            <a:endParaRPr lang="en-US" dirty="0" smtClean="0"/>
          </a:p>
          <a:p>
            <a:endParaRPr lang="en-US" sz="3200" dirty="0"/>
          </a:p>
          <a:p>
            <a:r>
              <a:rPr lang="en-US" dirty="0" smtClean="0">
                <a:solidFill>
                  <a:srgbClr val="22340E"/>
                </a:solidFill>
              </a:rPr>
              <a:t>Repetition of landscape character elements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135906" y="1666145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22340E"/>
                </a:solidFill>
                <a:latin typeface="Cambria" panose="02040503050406030204" pitchFamily="18" charset="0"/>
              </a:rPr>
              <a:t>1)</a:t>
            </a:r>
            <a:endParaRPr lang="en-US" sz="3600" dirty="0">
              <a:solidFill>
                <a:srgbClr val="22340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5906" y="343879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2)</a:t>
            </a:r>
            <a:endParaRPr lang="en-US" sz="3600" dirty="0"/>
          </a:p>
        </p:txBody>
      </p:sp>
      <p:sp>
        <p:nvSpPr>
          <p:cNvPr id="22" name="Rectangle 21"/>
          <p:cNvSpPr/>
          <p:nvPr/>
        </p:nvSpPr>
        <p:spPr>
          <a:xfrm>
            <a:off x="135906" y="527561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22340E"/>
                </a:solidFill>
                <a:latin typeface="Cambria" panose="02040503050406030204" pitchFamily="18" charset="0"/>
              </a:rPr>
              <a:t>3)</a:t>
            </a:r>
            <a:endParaRPr lang="en-US" sz="3600" dirty="0">
              <a:solidFill>
                <a:srgbClr val="2234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4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9" t="6073" r="19779" b="13894"/>
          <a:stretch/>
        </p:blipFill>
        <p:spPr bwMode="auto">
          <a:xfrm>
            <a:off x="3140294" y="1657349"/>
            <a:ext cx="2598821" cy="271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Visual Design Fundamentals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Reduce </a:t>
            </a:r>
            <a:r>
              <a:rPr lang="en-US" dirty="0"/>
              <a:t>Unnecessary Disturbance</a:t>
            </a:r>
          </a:p>
        </p:txBody>
      </p:sp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228599" y="4505325"/>
            <a:ext cx="4457701" cy="1905000"/>
          </a:xfrm>
        </p:spPr>
        <p:txBody>
          <a:bodyPr/>
          <a:lstStyle/>
          <a:p>
            <a:pPr lvl="1"/>
            <a:r>
              <a:rPr lang="en-US" dirty="0" smtClean="0"/>
              <a:t>Fit the project to the landscape</a:t>
            </a:r>
          </a:p>
          <a:p>
            <a:pPr lvl="1"/>
            <a:r>
              <a:rPr lang="en-US" dirty="0" smtClean="0"/>
              <a:t>Use smallest area necessary</a:t>
            </a:r>
          </a:p>
          <a:p>
            <a:pPr lvl="1"/>
            <a:r>
              <a:rPr lang="en-US" dirty="0" smtClean="0"/>
              <a:t>Minimize cuts and fills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69019" y="4505325"/>
            <a:ext cx="4572000" cy="12434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81025" lvl="1" indent="-28575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ambria" panose="02040503050406030204" pitchFamily="18" charset="0"/>
              </a:rPr>
              <a:t>Promote interim reclamation</a:t>
            </a:r>
          </a:p>
          <a:p>
            <a:pPr marL="581025" lvl="1" indent="-28575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ambria" panose="02040503050406030204" pitchFamily="18" charset="0"/>
              </a:rPr>
              <a:t>Complete final </a:t>
            </a:r>
            <a:r>
              <a:rPr lang="en-US" sz="2200" dirty="0" smtClean="0">
                <a:solidFill>
                  <a:prstClr val="white"/>
                </a:solidFill>
                <a:latin typeface="Cambria" panose="02040503050406030204" pitchFamily="18" charset="0"/>
              </a:rPr>
              <a:t>reclamation</a:t>
            </a:r>
          </a:p>
          <a:p>
            <a:pPr marL="581025" lvl="1" indent="-28575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white"/>
                </a:solidFill>
                <a:latin typeface="Cambria" panose="02040503050406030204" pitchFamily="18" charset="0"/>
              </a:rPr>
              <a:t>Post-construction Evaluation</a:t>
            </a:r>
            <a:endParaRPr lang="en-US" sz="22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3074" name="Picture 2" descr="C:\Users\bcolvin\Pictures\2015-11-05_HANGII_TransmissionLine\IMG_05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7" b="15220"/>
          <a:stretch/>
        </p:blipFill>
        <p:spPr bwMode="auto">
          <a:xfrm>
            <a:off x="366711" y="1657349"/>
            <a:ext cx="2505075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colvin\Pictures\2015-10-30_SW_AZ_Solar-Transmission\IMG_03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" r="35089"/>
          <a:stretch/>
        </p:blipFill>
        <p:spPr bwMode="auto">
          <a:xfrm>
            <a:off x="5986461" y="1657349"/>
            <a:ext cx="2505075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58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colvin\Pictures\2015-11-05_HANGII_TransmissionLine\IMG_05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95"/>
          <a:stretch/>
        </p:blipFill>
        <p:spPr bwMode="auto">
          <a:xfrm>
            <a:off x="0" y="1062317"/>
            <a:ext cx="8780929" cy="579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Reduce Unnecessary Disturbance</a:t>
            </a:r>
          </a:p>
        </p:txBody>
      </p:sp>
    </p:spTree>
    <p:extLst>
      <p:ext uri="{BB962C8B-B14F-4D97-AF65-F5344CB8AC3E}">
        <p14:creationId xmlns:p14="http://schemas.microsoft.com/office/powerpoint/2010/main" val="15826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Reduce Unnecessary Disturbance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68135"/>
            <a:ext cx="8775032" cy="578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6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Reduce Unnecessary Disturbance</a:t>
            </a:r>
          </a:p>
        </p:txBody>
      </p:sp>
      <p:pic>
        <p:nvPicPr>
          <p:cNvPr id="2051" name="Picture 3" descr="C:\Users\bcolvin\Pictures\2015-11-05_HANGII_TransmissionLine\IMG_0599_pan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0919"/>
            <a:ext cx="8782050" cy="413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52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Reducing Unnecessary Disturbance</a:t>
            </a:r>
            <a:endParaRPr lang="en-US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7863"/>
            <a:ext cx="8782050" cy="580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" y="2527467"/>
            <a:ext cx="1765687" cy="116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3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bcolvin\Pictures\Z_Wallpapers\Snake_River_Bridge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t="6" r="2786" b="-5"/>
          <a:stretch/>
        </p:blipFill>
        <p:spPr bwMode="auto">
          <a:xfrm>
            <a:off x="0" y="659782"/>
            <a:ext cx="8779270" cy="619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 flipV="1">
            <a:off x="0" y="660031"/>
            <a:ext cx="8779270" cy="149763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3000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599" y="406253"/>
            <a:ext cx="616165" cy="5391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523" y="354517"/>
            <a:ext cx="457366" cy="5951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728" y="388409"/>
            <a:ext cx="493896" cy="5771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86" y="374668"/>
            <a:ext cx="637492" cy="57072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</p:txBody>
      </p:sp>
    </p:spTree>
    <p:extLst>
      <p:ext uri="{BB962C8B-B14F-4D97-AF65-F5344CB8AC3E}">
        <p14:creationId xmlns:p14="http://schemas.microsoft.com/office/powerpoint/2010/main" val="368239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Reducing Unnecessary Disturbance</a:t>
            </a:r>
            <a:endParaRPr lang="en-US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7863"/>
            <a:ext cx="8782050" cy="580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52850" y="3343275"/>
            <a:ext cx="2419350" cy="1724025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" y="2527467"/>
            <a:ext cx="1765687" cy="116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8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067863"/>
            <a:ext cx="8782048" cy="580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Reducing Unnecessary Disturbance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" y="2527467"/>
            <a:ext cx="1765687" cy="116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5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067863"/>
            <a:ext cx="8782048" cy="580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Reducing Unnecessary Disturbance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19650" y="3667124"/>
            <a:ext cx="2419350" cy="1724025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" y="2527467"/>
            <a:ext cx="1765687" cy="116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067863"/>
            <a:ext cx="8782048" cy="580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Reducing Unnecessary Disturbance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" y="2527467"/>
            <a:ext cx="1765687" cy="1165736"/>
          </a:xfrm>
          <a:prstGeom prst="rect">
            <a:avLst/>
          </a:prstGeom>
        </p:spPr>
      </p:pic>
      <p:sp>
        <p:nvSpPr>
          <p:cNvPr id="3" name="Isosceles Triangle 2"/>
          <p:cNvSpPr/>
          <p:nvPr/>
        </p:nvSpPr>
        <p:spPr>
          <a:xfrm rot="19507494">
            <a:off x="3273552" y="2685218"/>
            <a:ext cx="1060704" cy="914400"/>
          </a:xfrm>
          <a:prstGeom prst="triangle">
            <a:avLst/>
          </a:prstGeom>
          <a:gradFill>
            <a:gsLst>
              <a:gs pos="0">
                <a:srgbClr val="FF0000">
                  <a:alpha val="60000"/>
                </a:srgbClr>
              </a:gs>
              <a:gs pos="50000">
                <a:srgbClr val="FF0000">
                  <a:alpha val="25000"/>
                </a:srgbClr>
              </a:gs>
              <a:gs pos="100000">
                <a:srgbClr val="FF0000">
                  <a:alpha val="1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1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Reducing Unnecessary Disturbance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66233"/>
            <a:ext cx="8772524" cy="579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9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66233"/>
            <a:ext cx="8772524" cy="579176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Reducing Unnecessary Disturbance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18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66233"/>
            <a:ext cx="8772524" cy="579176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Reducing Unnecessary Disturbance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70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 flipH="1">
            <a:off x="355600" y="4720808"/>
            <a:ext cx="434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Strategy III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14361" r="3934" b="17086"/>
          <a:stretch/>
        </p:blipFill>
        <p:spPr>
          <a:xfrm>
            <a:off x="4988636" y="2990025"/>
            <a:ext cx="3411294" cy="1690143"/>
          </a:xfrm>
          <a:prstGeom prst="rect">
            <a:avLst/>
          </a:prstGeom>
        </p:spPr>
      </p:pic>
      <p:pic>
        <p:nvPicPr>
          <p:cNvPr id="11" name="Picture 10" descr="Kemmerer-VRM 06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23553" r="11794" b="29087"/>
          <a:stretch/>
        </p:blipFill>
        <p:spPr bwMode="auto">
          <a:xfrm>
            <a:off x="4988637" y="4753712"/>
            <a:ext cx="3411293" cy="169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r="25027" b="34493"/>
          <a:stretch/>
        </p:blipFill>
        <p:spPr>
          <a:xfrm>
            <a:off x="4988636" y="1227478"/>
            <a:ext cx="3411293" cy="1681631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355600" y="2929064"/>
            <a:ext cx="4343400" cy="0"/>
          </a:xfrm>
          <a:prstGeom prst="line">
            <a:avLst/>
          </a:prstGeom>
          <a:ln>
            <a:solidFill>
              <a:srgbClr val="1524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988636" y="1226987"/>
            <a:ext cx="3411292" cy="1690143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988638" y="2990025"/>
            <a:ext cx="3411292" cy="1690143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8"/>
          <p:cNvSpPr>
            <a:spLocks noGrp="1"/>
          </p:cNvSpPr>
          <p:nvPr>
            <p:ph idx="1"/>
          </p:nvPr>
        </p:nvSpPr>
        <p:spPr>
          <a:xfrm>
            <a:off x="759537" y="1295400"/>
            <a:ext cx="4229100" cy="5181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22340E"/>
                </a:solidFill>
              </a:rPr>
              <a:t>Proper siting and location</a:t>
            </a:r>
          </a:p>
          <a:p>
            <a:endParaRPr lang="en-US" sz="2000" dirty="0" smtClean="0">
              <a:solidFill>
                <a:srgbClr val="22340E"/>
              </a:solidFill>
            </a:endParaRPr>
          </a:p>
          <a:p>
            <a:endParaRPr lang="en-US" sz="2000" dirty="0">
              <a:solidFill>
                <a:srgbClr val="22340E"/>
              </a:solidFill>
            </a:endParaRPr>
          </a:p>
          <a:p>
            <a:endParaRPr lang="en-US" dirty="0" smtClean="0">
              <a:solidFill>
                <a:srgbClr val="22340E"/>
              </a:solidFill>
            </a:endParaRPr>
          </a:p>
          <a:p>
            <a:r>
              <a:rPr lang="en-US" dirty="0">
                <a:solidFill>
                  <a:srgbClr val="22340E"/>
                </a:solidFill>
              </a:rPr>
              <a:t>Reduction of unnecessary surface disturbance</a:t>
            </a:r>
          </a:p>
          <a:p>
            <a:endParaRPr lang="en-US" dirty="0" smtClean="0"/>
          </a:p>
          <a:p>
            <a:endParaRPr lang="en-US" sz="3200" dirty="0"/>
          </a:p>
          <a:p>
            <a:r>
              <a:rPr lang="en-US" dirty="0" smtClean="0"/>
              <a:t>Repetition of landscape character elements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</p:txBody>
      </p:sp>
      <p:sp>
        <p:nvSpPr>
          <p:cNvPr id="19" name="Rectangle 18"/>
          <p:cNvSpPr/>
          <p:nvPr/>
        </p:nvSpPr>
        <p:spPr>
          <a:xfrm>
            <a:off x="135906" y="1666145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22340E"/>
                </a:solidFill>
                <a:latin typeface="Cambria" panose="02040503050406030204" pitchFamily="18" charset="0"/>
              </a:rPr>
              <a:t>1)</a:t>
            </a:r>
            <a:endParaRPr lang="en-US" sz="3600" dirty="0">
              <a:solidFill>
                <a:srgbClr val="22340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5906" y="343879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22340E"/>
                </a:solidFill>
                <a:latin typeface="Cambria" panose="02040503050406030204" pitchFamily="18" charset="0"/>
              </a:rPr>
              <a:t>2)</a:t>
            </a:r>
            <a:endParaRPr lang="en-US" sz="3600" dirty="0">
              <a:solidFill>
                <a:srgbClr val="22340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5906" y="527561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3)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0976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Landscape Elements</a:t>
            </a:r>
            <a:endParaRPr lang="en-US" dirty="0"/>
          </a:p>
        </p:txBody>
      </p:sp>
      <p:sp>
        <p:nvSpPr>
          <p:cNvPr id="15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7867650" cy="5181600"/>
          </a:xfrm>
        </p:spPr>
        <p:txBody>
          <a:bodyPr/>
          <a:lstStyle/>
          <a:p>
            <a:r>
              <a:rPr lang="en-US" dirty="0" smtClean="0"/>
              <a:t>Designing and building a project in a manner that repeats or mimics the natural character elements in the landscape such as: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Modifications repeat the </a:t>
            </a:r>
            <a:r>
              <a:rPr lang="en-US" sz="2800" b="1" dirty="0" smtClean="0"/>
              <a:t>forms</a:t>
            </a:r>
            <a:r>
              <a:rPr lang="en-US" dirty="0" smtClean="0"/>
              <a:t> in the landscape.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Modifications repeat </a:t>
            </a:r>
            <a:r>
              <a:rPr lang="en-US" sz="2800" b="1" dirty="0" smtClean="0"/>
              <a:t>lines</a:t>
            </a:r>
            <a:r>
              <a:rPr lang="en-US" dirty="0" smtClean="0"/>
              <a:t> in the landscape.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Modifications repeat </a:t>
            </a:r>
            <a:r>
              <a:rPr lang="en-US" sz="2800" b="1" dirty="0"/>
              <a:t>c</a:t>
            </a:r>
            <a:r>
              <a:rPr lang="en-US" sz="2800" b="1" dirty="0" smtClean="0"/>
              <a:t>olors</a:t>
            </a:r>
            <a:r>
              <a:rPr lang="en-US" sz="2800" dirty="0" smtClean="0"/>
              <a:t> </a:t>
            </a:r>
            <a:r>
              <a:rPr lang="en-US" dirty="0" smtClean="0"/>
              <a:t>in the landscape.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Modifications texture is similar to </a:t>
            </a:r>
            <a:r>
              <a:rPr lang="en-US" sz="2800" b="1" dirty="0" smtClean="0"/>
              <a:t>textures</a:t>
            </a:r>
            <a:r>
              <a:rPr lang="en-US" dirty="0" smtClean="0"/>
              <a:t> in the landscape.</a:t>
            </a:r>
          </a:p>
        </p:txBody>
      </p:sp>
    </p:spTree>
    <p:extLst>
      <p:ext uri="{BB962C8B-B14F-4D97-AF65-F5344CB8AC3E}">
        <p14:creationId xmlns:p14="http://schemas.microsoft.com/office/powerpoint/2010/main" val="128424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Visual Design Fundamentals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Visual Absorption Capacity</a:t>
            </a:r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228600" y="1295399"/>
            <a:ext cx="8305800" cy="4303295"/>
          </a:xfrm>
        </p:spPr>
        <p:txBody>
          <a:bodyPr/>
          <a:lstStyle/>
          <a:p>
            <a:r>
              <a:rPr lang="en-US" dirty="0"/>
              <a:t>“Visual absorption capacity” is defined as the landscape's ability to absorb physical changes without transformation in its visual character and quality</a:t>
            </a:r>
            <a:r>
              <a:rPr lang="en-US" dirty="0"/>
              <a:t>.” </a:t>
            </a:r>
            <a:r>
              <a:rPr lang="en-US" sz="2000" b="0" dirty="0"/>
              <a:t>S. Amir, E. </a:t>
            </a:r>
            <a:r>
              <a:rPr lang="en-US" sz="2000" b="0" dirty="0" err="1"/>
              <a:t>Gidalizon</a:t>
            </a:r>
            <a:endParaRPr lang="en-US" sz="2000" b="0" dirty="0"/>
          </a:p>
        </p:txBody>
      </p:sp>
      <p:pic>
        <p:nvPicPr>
          <p:cNvPr id="13" name="Picture 2" descr="AspensVRM 0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t="7622" r="116" b="31243"/>
          <a:stretch/>
        </p:blipFill>
        <p:spPr bwMode="auto">
          <a:xfrm>
            <a:off x="-1" y="2552593"/>
            <a:ext cx="8783053" cy="386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00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209547" cy="5181600"/>
          </a:xfrm>
        </p:spPr>
        <p:txBody>
          <a:bodyPr/>
          <a:lstStyle/>
          <a:p>
            <a:r>
              <a:rPr lang="en-US" dirty="0"/>
              <a:t>Overall Objective</a:t>
            </a:r>
          </a:p>
          <a:p>
            <a:pPr lvl="1"/>
            <a:r>
              <a:rPr lang="en-US" dirty="0"/>
              <a:t>Provide </a:t>
            </a:r>
            <a:r>
              <a:rPr lang="en-US" dirty="0" smtClean="0"/>
              <a:t>an </a:t>
            </a:r>
            <a:r>
              <a:rPr lang="en-US" dirty="0"/>
              <a:t>overview of concepts, methods, and techniques to design projects in a way that </a:t>
            </a:r>
            <a:r>
              <a:rPr lang="en-US" dirty="0" smtClean="0"/>
              <a:t>minimize </a:t>
            </a:r>
            <a:r>
              <a:rPr lang="en-US" dirty="0"/>
              <a:t>adverse effects to visual resources</a:t>
            </a:r>
            <a:r>
              <a:rPr lang="en-US" dirty="0" smtClean="0"/>
              <a:t>.</a:t>
            </a:r>
          </a:p>
          <a:p>
            <a:pPr lvl="1"/>
            <a:endParaRPr lang="en-US" sz="2000" dirty="0"/>
          </a:p>
          <a:p>
            <a:r>
              <a:rPr lang="en-US" dirty="0" smtClean="0"/>
              <a:t>Visual Resource / Scenery Management </a:t>
            </a:r>
            <a:r>
              <a:rPr lang="en-US" dirty="0"/>
              <a:t>Objective</a:t>
            </a:r>
          </a:p>
          <a:p>
            <a:pPr lvl="1"/>
            <a:r>
              <a:rPr lang="en-US" dirty="0"/>
              <a:t>Manage public lands in a manner which protects their scenic </a:t>
            </a:r>
            <a:r>
              <a:rPr lang="en-US" dirty="0" smtClean="0"/>
              <a:t>values.</a:t>
            </a:r>
          </a:p>
          <a:p>
            <a:pPr lvl="1"/>
            <a:endParaRPr lang="en-US" sz="2000" dirty="0" smtClean="0"/>
          </a:p>
          <a:p>
            <a:r>
              <a:rPr lang="en-US" dirty="0" smtClean="0"/>
              <a:t>Objective for Projects</a:t>
            </a:r>
          </a:p>
          <a:p>
            <a:pPr lvl="1"/>
            <a:r>
              <a:rPr lang="en-US" dirty="0" smtClean="0"/>
              <a:t>Design and construct projects so they are compatible with the natural character of the landscape.</a:t>
            </a:r>
          </a:p>
          <a:p>
            <a:pPr marL="295275" lvl="1" indent="0">
              <a:buNone/>
            </a:pPr>
            <a:endParaRPr lang="en-US" dirty="0" smtClean="0"/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Visual Design Fundamentals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37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Visual Design Fundamentals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Visual Absorption Capacity</a:t>
            </a:r>
          </a:p>
        </p:txBody>
      </p:sp>
      <p:pic>
        <p:nvPicPr>
          <p:cNvPr id="8" name="Picture 5" descr="IMG_422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2" b="31429"/>
          <a:stretch/>
        </p:blipFill>
        <p:spPr bwMode="auto">
          <a:xfrm>
            <a:off x="-10027" y="2555654"/>
            <a:ext cx="8783053" cy="386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228600" y="1295400"/>
            <a:ext cx="8305800" cy="9457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Landscapes with </a:t>
            </a:r>
            <a:r>
              <a:rPr lang="en-US" dirty="0" smtClean="0">
                <a:solidFill>
                  <a:srgbClr val="FFC000"/>
                </a:solidFill>
              </a:rPr>
              <a:t>low visual variety </a:t>
            </a:r>
            <a:r>
              <a:rPr lang="en-US" dirty="0" smtClean="0"/>
              <a:t>have a lower capability to absorb visual impacts.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2554653"/>
            <a:ext cx="87725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" y="2555654"/>
            <a:ext cx="87725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Visual Design Fundamentals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Visual </a:t>
            </a:r>
            <a:r>
              <a:rPr lang="en-US" dirty="0"/>
              <a:t>Absorption Capacity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07413" y="6474542"/>
            <a:ext cx="4079386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Juan National Forest, Colorado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28600" y="1295400"/>
            <a:ext cx="8305800" cy="9457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Landscapes with </a:t>
            </a:r>
            <a:r>
              <a:rPr lang="en-US" dirty="0" smtClean="0">
                <a:solidFill>
                  <a:srgbClr val="FFC000"/>
                </a:solidFill>
              </a:rPr>
              <a:t>high visual variety </a:t>
            </a:r>
            <a:r>
              <a:rPr lang="en-US" dirty="0" smtClean="0"/>
              <a:t>have a higher capability to absorb visual impacts.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20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Landscape Elements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6152"/>
            <a:ext cx="8783053" cy="311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7867650" cy="5181600"/>
          </a:xfrm>
        </p:spPr>
        <p:txBody>
          <a:bodyPr/>
          <a:lstStyle/>
          <a:p>
            <a:r>
              <a:rPr lang="en-US" dirty="0" smtClean="0"/>
              <a:t>When proper design responds to site </a:t>
            </a:r>
            <a:r>
              <a:rPr lang="en-US" dirty="0" smtClean="0">
                <a:solidFill>
                  <a:srgbClr val="FFC000"/>
                </a:solidFill>
              </a:rPr>
              <a:t>form, line, color, and texture</a:t>
            </a:r>
            <a:r>
              <a:rPr lang="en-US" dirty="0" smtClean="0"/>
              <a:t>, a successfully design project can strongly repeat the surrounding landscape character.</a:t>
            </a:r>
          </a:p>
        </p:txBody>
      </p:sp>
    </p:spTree>
    <p:extLst>
      <p:ext uri="{BB962C8B-B14F-4D97-AF65-F5344CB8AC3E}">
        <p14:creationId xmlns:p14="http://schemas.microsoft.com/office/powerpoint/2010/main" val="5225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Form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6" b="6594"/>
          <a:stretch/>
        </p:blipFill>
        <p:spPr>
          <a:xfrm>
            <a:off x="0" y="1063411"/>
            <a:ext cx="8781968" cy="579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4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Form</a:t>
            </a:r>
            <a:endParaRPr lang="en-US" dirty="0"/>
          </a:p>
        </p:txBody>
      </p:sp>
      <p:pic>
        <p:nvPicPr>
          <p:cNvPr id="4" name="Picture 6" descr="Escalante2012 00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" r="10567" b="7014"/>
          <a:stretch/>
        </p:blipFill>
        <p:spPr bwMode="auto">
          <a:xfrm>
            <a:off x="0" y="1068468"/>
            <a:ext cx="8774776" cy="580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77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Form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0"/>
          <a:stretch/>
        </p:blipFill>
        <p:spPr>
          <a:xfrm>
            <a:off x="0" y="1069559"/>
            <a:ext cx="8785412" cy="5788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8787" y="6266722"/>
            <a:ext cx="6088012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RECONTOURING</a:t>
            </a:r>
          </a:p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(Before) Bretz Mine – East Pit in Malheur County, OR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888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Form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2"/>
          <a:stretch/>
        </p:blipFill>
        <p:spPr>
          <a:xfrm>
            <a:off x="1" y="1065262"/>
            <a:ext cx="8782990" cy="57927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8827" y="6266722"/>
            <a:ext cx="5937972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RECONTOURING</a:t>
            </a:r>
          </a:p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(After) Bretz Mine – East Pit in Malheur County, OR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579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Form</a:t>
            </a:r>
          </a:p>
        </p:txBody>
      </p:sp>
      <p:pic>
        <p:nvPicPr>
          <p:cNvPr id="6" name="Picture 2" descr="http://www.trcr.bc.ca/wp-content/gallery/2011-tour-reclaimed-gregg-river-and-luscar-mines-and-operating-cheviot-mine/reclaimed-dump-a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463"/>
            <a:ext cx="8781079" cy="416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95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www.doi.gov/sites/doi.gov/files/press-release/thumbnail-images/Cadiz%20Wilderness%20Mojave%20Trails%20BLM%20Bob%20Wi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048"/>
          <a:stretch/>
        </p:blipFill>
        <p:spPr bwMode="auto">
          <a:xfrm>
            <a:off x="0" y="1070703"/>
            <a:ext cx="8775032" cy="578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59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1" r="14683" b="5551"/>
          <a:stretch/>
        </p:blipFill>
        <p:spPr>
          <a:xfrm>
            <a:off x="0" y="1061264"/>
            <a:ext cx="8774027" cy="579673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47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Not Just Design… Good Design.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1512" r="1178"/>
          <a:stretch/>
        </p:blipFill>
        <p:spPr>
          <a:xfrm>
            <a:off x="0" y="1066800"/>
            <a:ext cx="8781968" cy="57911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0800000" flipV="1">
            <a:off x="-1" y="4309531"/>
            <a:ext cx="8779271" cy="2548469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69333" y="5504652"/>
            <a:ext cx="861371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12700" dir="5400000" algn="ctr" rotWithShape="0">
              <a:srgbClr val="000000">
                <a:alpha val="75000"/>
              </a:srgbClr>
            </a:outerShdw>
          </a:effec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200" kern="0" dirty="0" smtClean="0">
                <a:solidFill>
                  <a:schemeClr val="bg1"/>
                </a:solidFill>
                <a:latin typeface="Cambria" panose="02040503050406030204" pitchFamily="18" charset="0"/>
              </a:rPr>
              <a:t>Successful implementation of </a:t>
            </a:r>
            <a:r>
              <a:rPr lang="en-US" sz="2200" b="1" kern="0" dirty="0" smtClean="0">
                <a:solidFill>
                  <a:srgbClr val="FFC000"/>
                </a:solidFill>
                <a:latin typeface="Cambria" panose="02040503050406030204" pitchFamily="18" charset="0"/>
              </a:rPr>
              <a:t>fundamental </a:t>
            </a:r>
            <a:r>
              <a:rPr lang="en-US" sz="2200" b="1" kern="0" dirty="0">
                <a:solidFill>
                  <a:srgbClr val="FFC000"/>
                </a:solidFill>
                <a:latin typeface="Cambria" panose="02040503050406030204" pitchFamily="18" charset="0"/>
              </a:rPr>
              <a:t>v</a:t>
            </a:r>
            <a:r>
              <a:rPr lang="en-US" sz="2200" b="1" kern="0" dirty="0" smtClean="0">
                <a:solidFill>
                  <a:srgbClr val="FFC000"/>
                </a:solidFill>
                <a:latin typeface="Cambria" panose="02040503050406030204" pitchFamily="18" charset="0"/>
              </a:rPr>
              <a:t>isual design </a:t>
            </a:r>
            <a:r>
              <a:rPr lang="en-US" sz="2200" b="1" kern="0" dirty="0">
                <a:solidFill>
                  <a:srgbClr val="FFC000"/>
                </a:solidFill>
                <a:latin typeface="Cambria" panose="02040503050406030204" pitchFamily="18" charset="0"/>
              </a:rPr>
              <a:t>principles </a:t>
            </a:r>
            <a:r>
              <a:rPr lang="en-US" sz="2200" kern="0" dirty="0" smtClean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is critical </a:t>
            </a:r>
            <a:r>
              <a:rPr lang="en-US" sz="2200" kern="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to protect and maintain the natural scenic integrity of the American public </a:t>
            </a:r>
            <a:r>
              <a:rPr lang="en-US" sz="2200" kern="0" dirty="0" smtClean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landscape.</a:t>
            </a:r>
            <a:endParaRPr lang="en-US" sz="2200" kern="0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Visual Design Fundamentals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56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Line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9" t="1" r="12714" b="20220"/>
          <a:stretch/>
        </p:blipFill>
        <p:spPr>
          <a:xfrm>
            <a:off x="0" y="1061771"/>
            <a:ext cx="8788253" cy="579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Line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4" b="7572"/>
          <a:stretch/>
        </p:blipFill>
        <p:spPr>
          <a:xfrm>
            <a:off x="0" y="1066800"/>
            <a:ext cx="878204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7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  <p:pic>
        <p:nvPicPr>
          <p:cNvPr id="8194" name="Picture 2" descr="http://static.thousandwonders.net/Red.Rock.Canyon.National.Conservation.Area.original.57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48"/>
          <a:stretch/>
        </p:blipFill>
        <p:spPr bwMode="auto">
          <a:xfrm>
            <a:off x="0" y="1059332"/>
            <a:ext cx="8773297" cy="579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17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3771900"/>
          </a:xfrm>
        </p:spPr>
        <p:txBody>
          <a:bodyPr/>
          <a:lstStyle/>
          <a:p>
            <a:r>
              <a:rPr lang="en-US" dirty="0" smtClean="0"/>
              <a:t>Color is a powerful visual design tool.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Color is increasingly effective in direct proportion to the distance the project is located from where it is </a:t>
            </a:r>
            <a:r>
              <a:rPr lang="en-US" dirty="0" smtClean="0"/>
              <a:t>viewed.</a:t>
            </a:r>
            <a:endParaRPr lang="en-US" dirty="0"/>
          </a:p>
          <a:p>
            <a:pPr lvl="1">
              <a:spcAft>
                <a:spcPts val="1200"/>
              </a:spcAft>
            </a:pPr>
            <a:r>
              <a:rPr lang="en-US" dirty="0"/>
              <a:t>Color has not been used nearly as effectively as it should have </a:t>
            </a:r>
            <a:r>
              <a:rPr lang="en-US" dirty="0" smtClean="0"/>
              <a:t>been.</a:t>
            </a:r>
            <a:endParaRPr lang="en-US" dirty="0"/>
          </a:p>
          <a:p>
            <a:pPr lvl="1">
              <a:spcAft>
                <a:spcPts val="1200"/>
              </a:spcAft>
            </a:pPr>
            <a:r>
              <a:rPr lang="en-US" dirty="0"/>
              <a:t>Past experience reveals that colors have often been lighter than they should </a:t>
            </a:r>
            <a:r>
              <a:rPr lang="en-US" dirty="0" smtClean="0"/>
              <a:t>be.</a:t>
            </a:r>
            <a:endParaRPr lang="en-US" dirty="0"/>
          </a:p>
          <a:p>
            <a:pPr lvl="1">
              <a:spcAft>
                <a:spcPts val="1200"/>
              </a:spcAft>
            </a:pPr>
            <a:r>
              <a:rPr lang="en-US" dirty="0" smtClean="0"/>
              <a:t>Note: use </a:t>
            </a:r>
            <a:r>
              <a:rPr lang="en-US" sz="2400" b="1" dirty="0">
                <a:solidFill>
                  <a:srgbClr val="D6B00C"/>
                </a:solidFill>
              </a:rPr>
              <a:t>desert </a:t>
            </a:r>
            <a:r>
              <a:rPr lang="en-US" sz="2400" b="1" dirty="0" smtClean="0">
                <a:solidFill>
                  <a:srgbClr val="D6B00C"/>
                </a:solidFill>
              </a:rPr>
              <a:t>tan </a:t>
            </a:r>
            <a:r>
              <a:rPr lang="en-US" dirty="0"/>
              <a:t>and </a:t>
            </a:r>
            <a:r>
              <a:rPr lang="en-US" sz="2400" b="1" dirty="0" smtClean="0">
                <a:solidFill>
                  <a:srgbClr val="00B050"/>
                </a:solidFill>
              </a:rPr>
              <a:t>greens</a:t>
            </a:r>
            <a:r>
              <a:rPr lang="en-US" dirty="0" smtClean="0"/>
              <a:t> </a:t>
            </a:r>
            <a:r>
              <a:rPr lang="en-US" dirty="0"/>
              <a:t>with </a:t>
            </a:r>
            <a:r>
              <a:rPr lang="en-US" dirty="0" smtClean="0"/>
              <a:t>caution!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0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4155" y="6432208"/>
            <a:ext cx="2107244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[ Image Caption ]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753445" y="1743633"/>
            <a:ext cx="7448550" cy="533400"/>
          </a:xfrm>
        </p:spPr>
        <p:txBody>
          <a:bodyPr/>
          <a:lstStyle/>
          <a:p>
            <a:r>
              <a:rPr lang="en-US" dirty="0" smtClean="0"/>
              <a:t>Light colors are highly visible and draw attention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1021826" y="4199443"/>
            <a:ext cx="6858000" cy="533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Dark colors tend to recede into the landscape</a:t>
            </a:r>
          </a:p>
        </p:txBody>
      </p:sp>
      <p:sp>
        <p:nvSpPr>
          <p:cNvPr id="9" name="Rectangle 8"/>
          <p:cNvSpPr/>
          <p:nvPr/>
        </p:nvSpPr>
        <p:spPr>
          <a:xfrm>
            <a:off x="2043292" y="2136115"/>
            <a:ext cx="49984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spc="6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advance</a:t>
            </a:r>
            <a:endParaRPr lang="en-US" sz="8000" b="1" spc="6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97219" y="4590459"/>
            <a:ext cx="410721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spc="600" dirty="0" smtClean="0">
                <a:solidFill>
                  <a:srgbClr val="516154"/>
                </a:solidFill>
                <a:latin typeface="Tahoma" pitchFamily="34" charset="0"/>
                <a:cs typeface="Tahoma" pitchFamily="34" charset="0"/>
              </a:rPr>
              <a:t>recede</a:t>
            </a:r>
            <a:endParaRPr lang="en-US" sz="8000" b="1" spc="600" dirty="0">
              <a:solidFill>
                <a:srgbClr val="516154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8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BLM Standard Colors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83210"/>
            <a:ext cx="6800850" cy="52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3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M Color 11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1" t="17523" r="8303" b="17523"/>
          <a:stretch/>
        </p:blipFill>
        <p:spPr bwMode="auto">
          <a:xfrm>
            <a:off x="-8965" y="1066798"/>
            <a:ext cx="8794379" cy="579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BLM Standard Colors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7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BLM Standard Colors</a:t>
            </a:r>
            <a:endParaRPr lang="en-US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9" b="1845"/>
          <a:stretch/>
        </p:blipFill>
        <p:spPr bwMode="auto">
          <a:xfrm>
            <a:off x="0" y="1066801"/>
            <a:ext cx="8786907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36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6"/>
          <a:stretch/>
        </p:blipFill>
        <p:spPr bwMode="auto">
          <a:xfrm>
            <a:off x="0" y="1070051"/>
            <a:ext cx="8777091" cy="578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22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  <p:pic>
        <p:nvPicPr>
          <p:cNvPr id="4098" name="Picture 2" descr="http://static1.squarespace.com/static/502a952084ae42cbccf92eeb/520b9a15e4b08b89e5dcf46d/54b01ac3e4b083b94eb77bb5/1420827927026/DevilsElbow-north-restroo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3"/>
          <a:stretch/>
        </p:blipFill>
        <p:spPr bwMode="auto">
          <a:xfrm>
            <a:off x="0" y="1072566"/>
            <a:ext cx="8783052" cy="578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11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Three Basic Strategies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14361" r="3934" b="17086"/>
          <a:stretch/>
        </p:blipFill>
        <p:spPr>
          <a:xfrm>
            <a:off x="4988636" y="2990025"/>
            <a:ext cx="3411294" cy="1690143"/>
          </a:xfrm>
          <a:prstGeom prst="rect">
            <a:avLst/>
          </a:prstGeom>
        </p:spPr>
      </p:pic>
      <p:pic>
        <p:nvPicPr>
          <p:cNvPr id="11" name="Picture 10" descr="Kemmerer-VRM 06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23553" r="11794" b="29087"/>
          <a:stretch/>
        </p:blipFill>
        <p:spPr bwMode="auto">
          <a:xfrm>
            <a:off x="4988637" y="4753712"/>
            <a:ext cx="3411293" cy="169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8"/>
          <p:cNvSpPr>
            <a:spLocks noGrp="1"/>
          </p:cNvSpPr>
          <p:nvPr>
            <p:ph idx="1"/>
          </p:nvPr>
        </p:nvSpPr>
        <p:spPr>
          <a:xfrm>
            <a:off x="759537" y="1295400"/>
            <a:ext cx="4229100" cy="5181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Proper siting and location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dirty="0" smtClean="0"/>
          </a:p>
          <a:p>
            <a:r>
              <a:rPr lang="en-US" dirty="0"/>
              <a:t>Reduction of unnecessary surface disturbance</a:t>
            </a:r>
          </a:p>
          <a:p>
            <a:endParaRPr lang="en-US" dirty="0" smtClean="0"/>
          </a:p>
          <a:p>
            <a:endParaRPr lang="en-US" sz="3200" dirty="0"/>
          </a:p>
          <a:p>
            <a:r>
              <a:rPr lang="en-US" dirty="0" smtClean="0"/>
              <a:t>Repetition of landscape character elements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r="25027" b="34493"/>
          <a:stretch/>
        </p:blipFill>
        <p:spPr>
          <a:xfrm>
            <a:off x="4988636" y="1227478"/>
            <a:ext cx="3411293" cy="1681631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355600" y="2929064"/>
            <a:ext cx="434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55600" y="4720808"/>
            <a:ext cx="434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35906" y="1666145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1)</a:t>
            </a:r>
            <a:endParaRPr lang="en-US" sz="3600" dirty="0"/>
          </a:p>
        </p:txBody>
      </p:sp>
      <p:sp>
        <p:nvSpPr>
          <p:cNvPr id="16" name="Rectangle 15"/>
          <p:cNvSpPr/>
          <p:nvPr/>
        </p:nvSpPr>
        <p:spPr>
          <a:xfrm>
            <a:off x="135906" y="343879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2)</a:t>
            </a:r>
            <a:endParaRPr lang="en-US" sz="3600" dirty="0"/>
          </a:p>
        </p:txBody>
      </p:sp>
      <p:sp>
        <p:nvSpPr>
          <p:cNvPr id="17" name="Rectangle 16"/>
          <p:cNvSpPr/>
          <p:nvPr/>
        </p:nvSpPr>
        <p:spPr>
          <a:xfrm>
            <a:off x="135906" y="527561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3)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3730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6325"/>
            <a:ext cx="878205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3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</p:spPr>
        <p:txBody>
          <a:bodyPr/>
          <a:lstStyle/>
          <a:p>
            <a:r>
              <a:rPr lang="en-US" dirty="0" smtClean="0"/>
              <a:t>Nice examples of repetition in Zion National Park.</a:t>
            </a:r>
            <a:endParaRPr lang="en-US" dirty="0"/>
          </a:p>
        </p:txBody>
      </p:sp>
      <p:pic>
        <p:nvPicPr>
          <p:cNvPr id="8" name="Picture 2" descr="St. George, UT 13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2"/>
          <a:stretch/>
        </p:blipFill>
        <p:spPr bwMode="auto">
          <a:xfrm>
            <a:off x="587167" y="1868904"/>
            <a:ext cx="3712117" cy="447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St. George, UT 13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7" b="6867"/>
          <a:stretch/>
        </p:blipFill>
        <p:spPr bwMode="auto">
          <a:xfrm>
            <a:off x="4501440" y="1868904"/>
            <a:ext cx="3712117" cy="447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31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BLM Camouflage Research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r="3814"/>
          <a:stretch/>
        </p:blipFill>
        <p:spPr bwMode="auto">
          <a:xfrm>
            <a:off x="0" y="1066626"/>
            <a:ext cx="8775030" cy="579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03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BLM Camouflage Research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358" y="1328564"/>
            <a:ext cx="3820526" cy="49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228600" y="1295399"/>
            <a:ext cx="4287253" cy="5033211"/>
          </a:xfrm>
        </p:spPr>
        <p:txBody>
          <a:bodyPr/>
          <a:lstStyle/>
          <a:p>
            <a:r>
              <a:rPr lang="en-US" dirty="0" smtClean="0"/>
              <a:t>Camouflage concealment is also an effective method of minimizing visual impacts.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BLM released Tech Memo 446 in April 2015.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Includes research inspired by decades of military use of camo technology.</a:t>
            </a:r>
          </a:p>
          <a:p>
            <a:pPr lvl="1">
              <a:spcAft>
                <a:spcPts val="1200"/>
              </a:spcAft>
            </a:pPr>
            <a:r>
              <a:rPr lang="en-US" i="1" dirty="0" smtClean="0"/>
              <a:t>NOTE! Very prescriptive and precise methods needed for successful implementation.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1881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Lake Pleasant Campground, AZ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64748"/>
            <a:ext cx="8782050" cy="495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1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Lake Pleasant Campground, AZ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64748"/>
            <a:ext cx="8782049" cy="495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4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3" t="6499" r="9179"/>
          <a:stretch/>
        </p:blipFill>
        <p:spPr>
          <a:xfrm>
            <a:off x="-1" y="1062681"/>
            <a:ext cx="8783269" cy="579690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Texture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30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Visual Design Fundamentals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Texture</a:t>
            </a:r>
          </a:p>
        </p:txBody>
      </p:sp>
      <p:pic>
        <p:nvPicPr>
          <p:cNvPr id="2050" name="Picture 2" descr="C:\Users\bcolvin\Pictures\2015-01-20_Hassayampa_to_North_Gila_II\Hassayampa-NorthGila2_TransmissionLine (4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26"/>
          <a:stretch/>
        </p:blipFill>
        <p:spPr bwMode="auto">
          <a:xfrm>
            <a:off x="-1" y="1066801"/>
            <a:ext cx="8777199" cy="579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24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colvin\Pictures\2015-04-18_Hassayampa_to_North_Gila_II\IMG_00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6"/>
          <a:stretch/>
        </p:blipFill>
        <p:spPr bwMode="auto">
          <a:xfrm>
            <a:off x="0" y="1069180"/>
            <a:ext cx="8772525" cy="578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Visual Design Fundamentals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Texture</a:t>
            </a:r>
          </a:p>
        </p:txBody>
      </p:sp>
    </p:spTree>
    <p:extLst>
      <p:ext uri="{BB962C8B-B14F-4D97-AF65-F5344CB8AC3E}">
        <p14:creationId xmlns:p14="http://schemas.microsoft.com/office/powerpoint/2010/main" val="338618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Visual Design Fundamentals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Texture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3" b="145"/>
          <a:stretch/>
        </p:blipFill>
        <p:spPr>
          <a:xfrm>
            <a:off x="0" y="1066801"/>
            <a:ext cx="8769350" cy="5791200"/>
          </a:xfrm>
        </p:spPr>
      </p:pic>
    </p:spTree>
    <p:extLst>
      <p:ext uri="{BB962C8B-B14F-4D97-AF65-F5344CB8AC3E}">
        <p14:creationId xmlns:p14="http://schemas.microsoft.com/office/powerpoint/2010/main" val="183438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Strategy </a:t>
            </a:r>
            <a:r>
              <a:rPr lang="en-US" dirty="0" smtClean="0"/>
              <a:t>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14361" r="3934" b="17086"/>
          <a:stretch/>
        </p:blipFill>
        <p:spPr>
          <a:xfrm>
            <a:off x="4988636" y="2990025"/>
            <a:ext cx="3411294" cy="1690143"/>
          </a:xfrm>
          <a:prstGeom prst="rect">
            <a:avLst/>
          </a:prstGeom>
        </p:spPr>
      </p:pic>
      <p:pic>
        <p:nvPicPr>
          <p:cNvPr id="11" name="Picture 10" descr="Kemmerer-VRM 06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23553" r="11794" b="29087"/>
          <a:stretch/>
        </p:blipFill>
        <p:spPr bwMode="auto">
          <a:xfrm>
            <a:off x="4988637" y="4753712"/>
            <a:ext cx="3411293" cy="169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r="25027" b="34493"/>
          <a:stretch/>
        </p:blipFill>
        <p:spPr>
          <a:xfrm>
            <a:off x="4988636" y="1227478"/>
            <a:ext cx="3411293" cy="1681631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355600" y="2929064"/>
            <a:ext cx="434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55600" y="4720808"/>
            <a:ext cx="4343400" cy="0"/>
          </a:xfrm>
          <a:prstGeom prst="line">
            <a:avLst/>
          </a:prstGeom>
          <a:ln>
            <a:solidFill>
              <a:srgbClr val="1524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988637" y="2990025"/>
            <a:ext cx="3411292" cy="1690143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988638" y="4753713"/>
            <a:ext cx="3411292" cy="1690143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ontent Placeholder 28"/>
          <p:cNvSpPr>
            <a:spLocks noGrp="1"/>
          </p:cNvSpPr>
          <p:nvPr>
            <p:ph idx="1"/>
          </p:nvPr>
        </p:nvSpPr>
        <p:spPr>
          <a:xfrm>
            <a:off x="759537" y="1295400"/>
            <a:ext cx="4229100" cy="5181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Proper siting and location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dirty="0" smtClean="0"/>
          </a:p>
          <a:p>
            <a:r>
              <a:rPr lang="en-US" dirty="0">
                <a:solidFill>
                  <a:srgbClr val="22340E"/>
                </a:solidFill>
              </a:rPr>
              <a:t>Reduction of unnecessary surface disturbance</a:t>
            </a:r>
          </a:p>
          <a:p>
            <a:endParaRPr lang="en-US" dirty="0" smtClean="0">
              <a:solidFill>
                <a:srgbClr val="22340E"/>
              </a:solidFill>
            </a:endParaRPr>
          </a:p>
          <a:p>
            <a:endParaRPr lang="en-US" sz="3200" dirty="0">
              <a:solidFill>
                <a:srgbClr val="22340E"/>
              </a:solidFill>
            </a:endParaRPr>
          </a:p>
          <a:p>
            <a:r>
              <a:rPr lang="en-US" dirty="0" smtClean="0">
                <a:solidFill>
                  <a:srgbClr val="22340E"/>
                </a:solidFill>
              </a:rPr>
              <a:t>Repetition of landscape character elements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</p:txBody>
      </p:sp>
      <p:sp>
        <p:nvSpPr>
          <p:cNvPr id="19" name="Rectangle 18"/>
          <p:cNvSpPr/>
          <p:nvPr/>
        </p:nvSpPr>
        <p:spPr>
          <a:xfrm>
            <a:off x="135906" y="1666145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1)</a:t>
            </a:r>
            <a:endParaRPr lang="en-US" sz="3600" dirty="0"/>
          </a:p>
        </p:txBody>
      </p:sp>
      <p:sp>
        <p:nvSpPr>
          <p:cNvPr id="20" name="Rectangle 19"/>
          <p:cNvSpPr/>
          <p:nvPr/>
        </p:nvSpPr>
        <p:spPr>
          <a:xfrm>
            <a:off x="135906" y="343879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22340E"/>
                </a:solidFill>
                <a:latin typeface="Cambria" panose="02040503050406030204" pitchFamily="18" charset="0"/>
              </a:rPr>
              <a:t>2)</a:t>
            </a:r>
            <a:endParaRPr lang="en-US" sz="3600" dirty="0">
              <a:solidFill>
                <a:srgbClr val="22340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5906" y="527561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22340E"/>
                </a:solidFill>
                <a:latin typeface="Cambria" panose="02040503050406030204" pitchFamily="18" charset="0"/>
              </a:rPr>
              <a:t>3)</a:t>
            </a:r>
            <a:endParaRPr lang="en-US" sz="3600" dirty="0">
              <a:solidFill>
                <a:srgbClr val="2234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10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Visual Design Fundamentals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Texture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8" b="6018"/>
          <a:stretch/>
        </p:blipFill>
        <p:spPr>
          <a:xfrm>
            <a:off x="0" y="1068806"/>
            <a:ext cx="8775032" cy="578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Visual Design Fundamentals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Texture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9088"/>
            <a:ext cx="8782050" cy="4527253"/>
          </a:xfrm>
        </p:spPr>
      </p:pic>
    </p:spTree>
    <p:extLst>
      <p:ext uri="{BB962C8B-B14F-4D97-AF65-F5344CB8AC3E}">
        <p14:creationId xmlns:p14="http://schemas.microsoft.com/office/powerpoint/2010/main" val="213461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Visual Design Fundamentals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Texture</a:t>
            </a:r>
          </a:p>
        </p:txBody>
      </p:sp>
      <p:pic>
        <p:nvPicPr>
          <p:cNvPr id="1026" name="Picture 2" descr="C:\Users\bcolvin\Pictures\2015-11-05_HANGII_TransmissionLine\IMG_0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4117"/>
            <a:ext cx="8778281" cy="580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07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Design in Action – 500 kV Line</a:t>
            </a:r>
            <a:endParaRPr lang="en-US" dirty="0"/>
          </a:p>
        </p:txBody>
      </p:sp>
      <p:pic>
        <p:nvPicPr>
          <p:cNvPr id="1026" name="Picture 2" descr="C:\Users\bcolvin\Downloads\Figure_1.1-1_ProjectLoca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/>
          <a:stretch/>
        </p:blipFill>
        <p:spPr bwMode="auto">
          <a:xfrm>
            <a:off x="0" y="1067547"/>
            <a:ext cx="8775700" cy="579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52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Design in Action – 500 kV Line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1079500"/>
            <a:ext cx="8775700" cy="577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0" b="17778"/>
          <a:stretch/>
        </p:blipFill>
        <p:spPr>
          <a:xfrm>
            <a:off x="804718" y="1222023"/>
            <a:ext cx="6916882" cy="563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0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Design in Action – 500 kV 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2" r="4772"/>
          <a:stretch/>
        </p:blipFill>
        <p:spPr>
          <a:xfrm>
            <a:off x="0" y="1062732"/>
            <a:ext cx="8775700" cy="579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Design in Action – 500 kV Line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6"/>
          <a:stretch/>
        </p:blipFill>
        <p:spPr>
          <a:xfrm>
            <a:off x="0" y="1061605"/>
            <a:ext cx="8775700" cy="579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Design in Action – 500 kV 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6"/>
          <a:stretch/>
        </p:blipFill>
        <p:spPr>
          <a:xfrm>
            <a:off x="0" y="1061605"/>
            <a:ext cx="8775700" cy="579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9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Design in Action – 500 kV 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6"/>
          <a:stretch/>
        </p:blipFill>
        <p:spPr>
          <a:xfrm>
            <a:off x="0" y="1061605"/>
            <a:ext cx="8775699" cy="579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6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Design in Action – 500 kV 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r="967"/>
          <a:stretch/>
        </p:blipFill>
        <p:spPr>
          <a:xfrm>
            <a:off x="0" y="1067546"/>
            <a:ext cx="8775700" cy="579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Visual Design Fundamentals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Proper Siting and Location</a:t>
            </a:r>
            <a:endParaRPr lang="en-US" dirty="0"/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</p:spPr>
        <p:txBody>
          <a:bodyPr/>
          <a:lstStyle/>
          <a:p>
            <a:r>
              <a:rPr lang="en-US" dirty="0"/>
              <a:t>The Project may be…</a:t>
            </a:r>
          </a:p>
          <a:p>
            <a:pPr lvl="1"/>
            <a:r>
              <a:rPr lang="en-US" dirty="0"/>
              <a:t>Screened by topography.</a:t>
            </a:r>
          </a:p>
          <a:p>
            <a:pPr lvl="1"/>
            <a:r>
              <a:rPr lang="en-US" dirty="0"/>
              <a:t>Screened by vegetation.</a:t>
            </a:r>
          </a:p>
          <a:p>
            <a:pPr lvl="1"/>
            <a:r>
              <a:rPr lang="en-US" dirty="0"/>
              <a:t>Carefully </a:t>
            </a:r>
            <a:r>
              <a:rPr lang="en-US" dirty="0" smtClean="0"/>
              <a:t>located away from visually </a:t>
            </a:r>
            <a:r>
              <a:rPr lang="en-US" dirty="0"/>
              <a:t>sensitive areas.</a:t>
            </a:r>
          </a:p>
          <a:p>
            <a:pPr lvl="1"/>
            <a:r>
              <a:rPr lang="en-US" dirty="0"/>
              <a:t>Located away from dominant landscape features.</a:t>
            </a:r>
          </a:p>
          <a:p>
            <a:pPr lvl="1"/>
            <a:endParaRPr lang="en-US" dirty="0"/>
          </a:p>
          <a:p>
            <a:r>
              <a:rPr lang="en-US" dirty="0"/>
              <a:t>Locate the project in a manner that reduces the visibility of both </a:t>
            </a:r>
            <a:r>
              <a:rPr lang="en-US" dirty="0">
                <a:solidFill>
                  <a:srgbClr val="FFC000"/>
                </a:solidFill>
              </a:rPr>
              <a:t>structures</a:t>
            </a:r>
            <a:r>
              <a:rPr lang="en-US" dirty="0"/>
              <a:t> and/or associated </a:t>
            </a:r>
            <a:r>
              <a:rPr lang="en-US" dirty="0">
                <a:solidFill>
                  <a:srgbClr val="FFC000"/>
                </a:solidFill>
              </a:rPr>
              <a:t>surface disturbance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22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Design in Action – 500 kV 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5"/>
          <a:stretch/>
        </p:blipFill>
        <p:spPr>
          <a:xfrm>
            <a:off x="0" y="1062226"/>
            <a:ext cx="8775700" cy="579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1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Design in Action – 500 kV 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5"/>
          <a:stretch/>
        </p:blipFill>
        <p:spPr>
          <a:xfrm>
            <a:off x="0" y="1062226"/>
            <a:ext cx="8775700" cy="579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9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r="23098"/>
          <a:stretch/>
        </p:blipFill>
        <p:spPr bwMode="auto">
          <a:xfrm>
            <a:off x="0" y="1063078"/>
            <a:ext cx="8783052" cy="579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 rot="10800000" flipV="1">
            <a:off x="-1" y="4309531"/>
            <a:ext cx="8779271" cy="2548469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Fundamentals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69334" y="5504652"/>
            <a:ext cx="808153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12700" dir="5400000" algn="ctr" rotWithShape="0">
              <a:srgbClr val="000000">
                <a:alpha val="75000"/>
              </a:srgbClr>
            </a:outerShdw>
          </a:effec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200" kern="0" dirty="0">
                <a:solidFill>
                  <a:schemeClr val="bg1"/>
                </a:solidFill>
                <a:latin typeface="Cambria" panose="02040503050406030204" pitchFamily="18" charset="0"/>
              </a:rPr>
              <a:t>“The greater damage for most of us is not that our aim is too high and we miss it, but that it is too low and we reach it</a:t>
            </a:r>
            <a:r>
              <a:rPr lang="en-US" sz="2200" kern="0" dirty="0" smtClean="0">
                <a:solidFill>
                  <a:schemeClr val="bg1"/>
                </a:solidFill>
                <a:latin typeface="Cambria" panose="02040503050406030204" pitchFamily="18" charset="0"/>
              </a:rPr>
              <a:t>.”                </a:t>
            </a:r>
            <a:r>
              <a:rPr lang="en-US" sz="2200" i="1" kern="0" dirty="0" smtClean="0">
                <a:solidFill>
                  <a:schemeClr val="bg1"/>
                </a:solidFill>
                <a:latin typeface="Cambria" panose="02040503050406030204" pitchFamily="18" charset="0"/>
              </a:rPr>
              <a:t>(</a:t>
            </a:r>
            <a:r>
              <a:rPr lang="en-US" sz="2200" i="1" kern="0" dirty="0">
                <a:solidFill>
                  <a:schemeClr val="bg1"/>
                </a:solidFill>
                <a:latin typeface="Cambria" panose="02040503050406030204" pitchFamily="18" charset="0"/>
              </a:rPr>
              <a:t>Michelangelo) (1475-1564)</a:t>
            </a:r>
            <a:endParaRPr lang="en-US" sz="2200" i="1" kern="0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04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Proper Siting and Location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</a:t>
            </a:r>
            <a:r>
              <a:rPr lang="en-US" dirty="0" smtClean="0"/>
              <a:t>Fundamentals</a:t>
            </a:r>
            <a:endParaRPr lang="en-US" dirty="0"/>
          </a:p>
        </p:txBody>
      </p:sp>
      <p:pic>
        <p:nvPicPr>
          <p:cNvPr id="6" name="Picture 6" descr="ColorTourColoUtah 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" t="7258" r="11597" b="15884"/>
          <a:stretch/>
        </p:blipFill>
        <p:spPr bwMode="auto">
          <a:xfrm>
            <a:off x="0" y="1068076"/>
            <a:ext cx="8775032" cy="578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87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8782049" cy="579119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Proper Siting and Location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Visual Design </a:t>
            </a:r>
            <a:r>
              <a:rPr lang="en-US" dirty="0" smtClean="0"/>
              <a:t>Fundamentals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88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VRM-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Unit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Bod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3623</TotalTime>
  <Words>1062</Words>
  <Application>Microsoft Office PowerPoint</Application>
  <PresentationFormat>On-screen Show (4:3)</PresentationFormat>
  <Paragraphs>249</Paragraphs>
  <Slides>72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72</vt:i4>
      </vt:variant>
    </vt:vector>
  </HeadingPairs>
  <TitlesOfParts>
    <vt:vector size="75" baseType="lpstr">
      <vt:lpstr>1_VRM-Cover</vt:lpstr>
      <vt:lpstr>2_UnitTitle</vt:lpstr>
      <vt:lpstr>3_Body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BLM_SA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L Colvin</dc:creator>
  <cp:lastModifiedBy>Brandon L Colvin</cp:lastModifiedBy>
  <cp:revision>167</cp:revision>
  <dcterms:created xsi:type="dcterms:W3CDTF">2015-01-14T20:26:51Z</dcterms:created>
  <dcterms:modified xsi:type="dcterms:W3CDTF">2016-05-17T15:06:03Z</dcterms:modified>
</cp:coreProperties>
</file>