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2.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840" r:id="rId9"/>
    <p:sldMasterId id="2147483852" r:id="rId10"/>
    <p:sldMasterId id="2147483858" r:id="rId11"/>
    <p:sldMasterId id="2147483870" r:id="rId12"/>
    <p:sldMasterId id="2147483882" r:id="rId13"/>
  </p:sldMasterIdLst>
  <p:notesMasterIdLst>
    <p:notesMasterId r:id="rId102"/>
  </p:notesMasterIdLst>
  <p:handoutMasterIdLst>
    <p:handoutMasterId r:id="rId103"/>
  </p:handoutMasterIdLst>
  <p:sldIdLst>
    <p:sldId id="259" r:id="rId14"/>
    <p:sldId id="501" r:id="rId15"/>
    <p:sldId id="456" r:id="rId16"/>
    <p:sldId id="458" r:id="rId17"/>
    <p:sldId id="462" r:id="rId18"/>
    <p:sldId id="463" r:id="rId19"/>
    <p:sldId id="464" r:id="rId20"/>
    <p:sldId id="465" r:id="rId21"/>
    <p:sldId id="466" r:id="rId22"/>
    <p:sldId id="469" r:id="rId23"/>
    <p:sldId id="470" r:id="rId24"/>
    <p:sldId id="473" r:id="rId25"/>
    <p:sldId id="475" r:id="rId26"/>
    <p:sldId id="476" r:id="rId27"/>
    <p:sldId id="477" r:id="rId28"/>
    <p:sldId id="478" r:id="rId29"/>
    <p:sldId id="479" r:id="rId30"/>
    <p:sldId id="480" r:id="rId31"/>
    <p:sldId id="481" r:id="rId32"/>
    <p:sldId id="482" r:id="rId33"/>
    <p:sldId id="483" r:id="rId34"/>
    <p:sldId id="484" r:id="rId35"/>
    <p:sldId id="485" r:id="rId36"/>
    <p:sldId id="486" r:id="rId37"/>
    <p:sldId id="488" r:id="rId38"/>
    <p:sldId id="490" r:id="rId39"/>
    <p:sldId id="435" r:id="rId40"/>
    <p:sldId id="524" r:id="rId41"/>
    <p:sldId id="525" r:id="rId42"/>
    <p:sldId id="436" r:id="rId43"/>
    <p:sldId id="438" r:id="rId44"/>
    <p:sldId id="439" r:id="rId45"/>
    <p:sldId id="444" r:id="rId46"/>
    <p:sldId id="523" r:id="rId47"/>
    <p:sldId id="449" r:id="rId48"/>
    <p:sldId id="450" r:id="rId49"/>
    <p:sldId id="451" r:id="rId50"/>
    <p:sldId id="452" r:id="rId51"/>
    <p:sldId id="453" r:id="rId52"/>
    <p:sldId id="428" r:id="rId53"/>
    <p:sldId id="367" r:id="rId54"/>
    <p:sldId id="387" r:id="rId55"/>
    <p:sldId id="369" r:id="rId56"/>
    <p:sldId id="370" r:id="rId57"/>
    <p:sldId id="368" r:id="rId58"/>
    <p:sldId id="507" r:id="rId59"/>
    <p:sldId id="372" r:id="rId60"/>
    <p:sldId id="430" r:id="rId61"/>
    <p:sldId id="431" r:id="rId62"/>
    <p:sldId id="505" r:id="rId63"/>
    <p:sldId id="432" r:id="rId64"/>
    <p:sldId id="526" r:id="rId65"/>
    <p:sldId id="433" r:id="rId66"/>
    <p:sldId id="527" r:id="rId67"/>
    <p:sldId id="434" r:id="rId68"/>
    <p:sldId id="508" r:id="rId69"/>
    <p:sldId id="513" r:id="rId70"/>
    <p:sldId id="522" r:id="rId71"/>
    <p:sldId id="514" r:id="rId72"/>
    <p:sldId id="515" r:id="rId73"/>
    <p:sldId id="516" r:id="rId74"/>
    <p:sldId id="517" r:id="rId75"/>
    <p:sldId id="519" r:id="rId76"/>
    <p:sldId id="520" r:id="rId77"/>
    <p:sldId id="518" r:id="rId78"/>
    <p:sldId id="521" r:id="rId79"/>
    <p:sldId id="491" r:id="rId80"/>
    <p:sldId id="492" r:id="rId81"/>
    <p:sldId id="493" r:id="rId82"/>
    <p:sldId id="494" r:id="rId83"/>
    <p:sldId id="495" r:id="rId84"/>
    <p:sldId id="497" r:id="rId85"/>
    <p:sldId id="496" r:id="rId86"/>
    <p:sldId id="498" r:id="rId87"/>
    <p:sldId id="500" r:id="rId88"/>
    <p:sldId id="421" r:id="rId89"/>
    <p:sldId id="418" r:id="rId90"/>
    <p:sldId id="420" r:id="rId91"/>
    <p:sldId id="406" r:id="rId92"/>
    <p:sldId id="422" r:id="rId93"/>
    <p:sldId id="419" r:id="rId94"/>
    <p:sldId id="423" r:id="rId95"/>
    <p:sldId id="424" r:id="rId96"/>
    <p:sldId id="509" r:id="rId97"/>
    <p:sldId id="510" r:id="rId98"/>
    <p:sldId id="426" r:id="rId99"/>
    <p:sldId id="511" r:id="rId100"/>
    <p:sldId id="427" r:id="rId10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6600"/>
    <a:srgbClr val="99FFCC"/>
    <a:srgbClr val="ABC3DF"/>
    <a:srgbClr val="FFCCFF"/>
    <a:srgbClr val="640000"/>
    <a:srgbClr val="860000"/>
    <a:srgbClr val="FEE7FF"/>
    <a:srgbClr val="490A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0433" autoAdjust="0"/>
  </p:normalViewPr>
  <p:slideViewPr>
    <p:cSldViewPr snapToGrid="0">
      <p:cViewPr>
        <p:scale>
          <a:sx n="100" d="100"/>
          <a:sy n="100" d="100"/>
        </p:scale>
        <p:origin x="-1266" y="-120"/>
      </p:cViewPr>
      <p:guideLst>
        <p:guide orient="horz" pos="2160"/>
        <p:guide pos="2880"/>
      </p:guideLst>
    </p:cSldViewPr>
  </p:slideViewPr>
  <p:outlineViewPr>
    <p:cViewPr>
      <p:scale>
        <a:sx n="33" d="100"/>
        <a:sy n="33" d="100"/>
      </p:scale>
      <p:origin x="0" y="11155"/>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9" d="100"/>
          <a:sy n="69" d="100"/>
        </p:scale>
        <p:origin x="355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bl\Documents\TextProc\lighting\SkyGlow\SPD%20vs%20Skyglow\IAU%20GA%20Beijing\misc.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bl\Documents\TextProc\lighting\SkyGlow\SPD%20vs%20Skyglow\IAU%20GA%20Beijing\misc.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Sheet1!$B$1</c:f>
              <c:strCache>
                <c:ptCount val="1"/>
                <c:pt idx="0">
                  <c:v>vlambda</c:v>
                </c:pt>
              </c:strCache>
            </c:strRef>
          </c:tx>
          <c:spPr>
            <a:ln w="38100">
              <a:solidFill>
                <a:srgbClr val="8064A2">
                  <a:lumMod val="75000"/>
                </a:srgbClr>
              </a:solidFill>
            </a:ln>
          </c:spPr>
          <c:marker>
            <c:symbol val="none"/>
          </c:marker>
          <c:xVal>
            <c:numRef>
              <c:f>Sheet1!$A$2:$A$416</c:f>
              <c:numCache>
                <c:formatCode>General</c:formatCode>
                <c:ptCount val="415"/>
                <c:pt idx="0">
                  <c:v>360</c:v>
                </c:pt>
                <c:pt idx="1">
                  <c:v>361</c:v>
                </c:pt>
                <c:pt idx="2">
                  <c:v>362</c:v>
                </c:pt>
                <c:pt idx="3">
                  <c:v>363</c:v>
                </c:pt>
                <c:pt idx="4">
                  <c:v>364</c:v>
                </c:pt>
                <c:pt idx="5">
                  <c:v>365</c:v>
                </c:pt>
                <c:pt idx="6">
                  <c:v>366</c:v>
                </c:pt>
                <c:pt idx="7">
                  <c:v>367</c:v>
                </c:pt>
                <c:pt idx="8">
                  <c:v>368</c:v>
                </c:pt>
                <c:pt idx="9">
                  <c:v>369</c:v>
                </c:pt>
                <c:pt idx="10">
                  <c:v>370</c:v>
                </c:pt>
                <c:pt idx="11">
                  <c:v>371</c:v>
                </c:pt>
                <c:pt idx="12">
                  <c:v>372</c:v>
                </c:pt>
                <c:pt idx="13">
                  <c:v>373</c:v>
                </c:pt>
                <c:pt idx="14">
                  <c:v>374</c:v>
                </c:pt>
                <c:pt idx="15">
                  <c:v>375</c:v>
                </c:pt>
                <c:pt idx="16">
                  <c:v>376</c:v>
                </c:pt>
                <c:pt idx="17">
                  <c:v>377</c:v>
                </c:pt>
                <c:pt idx="18">
                  <c:v>378</c:v>
                </c:pt>
                <c:pt idx="19">
                  <c:v>379</c:v>
                </c:pt>
                <c:pt idx="20">
                  <c:v>380</c:v>
                </c:pt>
                <c:pt idx="21">
                  <c:v>381</c:v>
                </c:pt>
                <c:pt idx="22">
                  <c:v>382</c:v>
                </c:pt>
                <c:pt idx="23">
                  <c:v>383</c:v>
                </c:pt>
                <c:pt idx="24">
                  <c:v>384</c:v>
                </c:pt>
                <c:pt idx="25">
                  <c:v>385</c:v>
                </c:pt>
                <c:pt idx="26">
                  <c:v>386</c:v>
                </c:pt>
                <c:pt idx="27">
                  <c:v>387</c:v>
                </c:pt>
                <c:pt idx="28">
                  <c:v>388</c:v>
                </c:pt>
                <c:pt idx="29">
                  <c:v>389</c:v>
                </c:pt>
                <c:pt idx="30">
                  <c:v>390</c:v>
                </c:pt>
                <c:pt idx="31">
                  <c:v>391</c:v>
                </c:pt>
                <c:pt idx="32">
                  <c:v>392</c:v>
                </c:pt>
                <c:pt idx="33">
                  <c:v>393</c:v>
                </c:pt>
                <c:pt idx="34">
                  <c:v>394</c:v>
                </c:pt>
                <c:pt idx="35">
                  <c:v>395</c:v>
                </c:pt>
                <c:pt idx="36">
                  <c:v>396</c:v>
                </c:pt>
                <c:pt idx="37">
                  <c:v>397</c:v>
                </c:pt>
                <c:pt idx="38">
                  <c:v>398</c:v>
                </c:pt>
                <c:pt idx="39">
                  <c:v>399</c:v>
                </c:pt>
                <c:pt idx="40">
                  <c:v>400</c:v>
                </c:pt>
                <c:pt idx="41">
                  <c:v>401</c:v>
                </c:pt>
                <c:pt idx="42">
                  <c:v>402</c:v>
                </c:pt>
                <c:pt idx="43">
                  <c:v>403</c:v>
                </c:pt>
                <c:pt idx="44">
                  <c:v>404</c:v>
                </c:pt>
                <c:pt idx="45">
                  <c:v>405</c:v>
                </c:pt>
                <c:pt idx="46">
                  <c:v>406</c:v>
                </c:pt>
                <c:pt idx="47">
                  <c:v>407</c:v>
                </c:pt>
                <c:pt idx="48">
                  <c:v>408</c:v>
                </c:pt>
                <c:pt idx="49">
                  <c:v>409</c:v>
                </c:pt>
                <c:pt idx="50">
                  <c:v>410</c:v>
                </c:pt>
                <c:pt idx="51">
                  <c:v>411</c:v>
                </c:pt>
                <c:pt idx="52">
                  <c:v>412</c:v>
                </c:pt>
                <c:pt idx="53">
                  <c:v>413</c:v>
                </c:pt>
                <c:pt idx="54">
                  <c:v>414</c:v>
                </c:pt>
                <c:pt idx="55">
                  <c:v>415</c:v>
                </c:pt>
                <c:pt idx="56">
                  <c:v>416</c:v>
                </c:pt>
                <c:pt idx="57">
                  <c:v>417</c:v>
                </c:pt>
                <c:pt idx="58">
                  <c:v>418</c:v>
                </c:pt>
                <c:pt idx="59">
                  <c:v>419</c:v>
                </c:pt>
                <c:pt idx="60">
                  <c:v>420</c:v>
                </c:pt>
                <c:pt idx="61">
                  <c:v>421</c:v>
                </c:pt>
                <c:pt idx="62">
                  <c:v>422</c:v>
                </c:pt>
                <c:pt idx="63">
                  <c:v>423</c:v>
                </c:pt>
                <c:pt idx="64">
                  <c:v>424</c:v>
                </c:pt>
                <c:pt idx="65">
                  <c:v>425</c:v>
                </c:pt>
                <c:pt idx="66">
                  <c:v>426</c:v>
                </c:pt>
                <c:pt idx="67">
                  <c:v>427</c:v>
                </c:pt>
                <c:pt idx="68">
                  <c:v>428</c:v>
                </c:pt>
                <c:pt idx="69">
                  <c:v>429</c:v>
                </c:pt>
                <c:pt idx="70">
                  <c:v>430</c:v>
                </c:pt>
                <c:pt idx="71">
                  <c:v>431</c:v>
                </c:pt>
                <c:pt idx="72">
                  <c:v>432</c:v>
                </c:pt>
                <c:pt idx="73">
                  <c:v>433</c:v>
                </c:pt>
                <c:pt idx="74">
                  <c:v>434</c:v>
                </c:pt>
                <c:pt idx="75">
                  <c:v>435</c:v>
                </c:pt>
                <c:pt idx="76">
                  <c:v>436</c:v>
                </c:pt>
                <c:pt idx="77">
                  <c:v>437</c:v>
                </c:pt>
                <c:pt idx="78">
                  <c:v>438</c:v>
                </c:pt>
                <c:pt idx="79">
                  <c:v>439</c:v>
                </c:pt>
                <c:pt idx="80">
                  <c:v>440</c:v>
                </c:pt>
                <c:pt idx="81">
                  <c:v>441</c:v>
                </c:pt>
                <c:pt idx="82">
                  <c:v>442</c:v>
                </c:pt>
                <c:pt idx="83">
                  <c:v>443</c:v>
                </c:pt>
                <c:pt idx="84">
                  <c:v>444</c:v>
                </c:pt>
                <c:pt idx="85">
                  <c:v>445</c:v>
                </c:pt>
                <c:pt idx="86">
                  <c:v>446</c:v>
                </c:pt>
                <c:pt idx="87">
                  <c:v>447</c:v>
                </c:pt>
                <c:pt idx="88">
                  <c:v>448</c:v>
                </c:pt>
                <c:pt idx="89">
                  <c:v>449</c:v>
                </c:pt>
                <c:pt idx="90">
                  <c:v>450</c:v>
                </c:pt>
                <c:pt idx="91">
                  <c:v>451</c:v>
                </c:pt>
                <c:pt idx="92">
                  <c:v>452</c:v>
                </c:pt>
                <c:pt idx="93">
                  <c:v>453</c:v>
                </c:pt>
                <c:pt idx="94">
                  <c:v>454</c:v>
                </c:pt>
                <c:pt idx="95">
                  <c:v>455</c:v>
                </c:pt>
                <c:pt idx="96">
                  <c:v>456</c:v>
                </c:pt>
                <c:pt idx="97">
                  <c:v>457</c:v>
                </c:pt>
                <c:pt idx="98">
                  <c:v>458</c:v>
                </c:pt>
                <c:pt idx="99">
                  <c:v>459</c:v>
                </c:pt>
                <c:pt idx="100">
                  <c:v>460</c:v>
                </c:pt>
                <c:pt idx="101">
                  <c:v>461</c:v>
                </c:pt>
                <c:pt idx="102">
                  <c:v>462</c:v>
                </c:pt>
                <c:pt idx="103">
                  <c:v>463</c:v>
                </c:pt>
                <c:pt idx="104">
                  <c:v>464</c:v>
                </c:pt>
                <c:pt idx="105">
                  <c:v>465</c:v>
                </c:pt>
                <c:pt idx="106">
                  <c:v>466</c:v>
                </c:pt>
                <c:pt idx="107">
                  <c:v>467</c:v>
                </c:pt>
                <c:pt idx="108">
                  <c:v>468</c:v>
                </c:pt>
                <c:pt idx="109">
                  <c:v>469</c:v>
                </c:pt>
                <c:pt idx="110">
                  <c:v>470</c:v>
                </c:pt>
                <c:pt idx="111">
                  <c:v>471</c:v>
                </c:pt>
                <c:pt idx="112">
                  <c:v>472</c:v>
                </c:pt>
                <c:pt idx="113">
                  <c:v>473</c:v>
                </c:pt>
                <c:pt idx="114">
                  <c:v>474</c:v>
                </c:pt>
                <c:pt idx="115">
                  <c:v>475</c:v>
                </c:pt>
                <c:pt idx="116">
                  <c:v>476</c:v>
                </c:pt>
                <c:pt idx="117">
                  <c:v>477</c:v>
                </c:pt>
                <c:pt idx="118">
                  <c:v>478</c:v>
                </c:pt>
                <c:pt idx="119">
                  <c:v>479</c:v>
                </c:pt>
                <c:pt idx="120">
                  <c:v>480</c:v>
                </c:pt>
                <c:pt idx="121">
                  <c:v>481</c:v>
                </c:pt>
                <c:pt idx="122">
                  <c:v>482</c:v>
                </c:pt>
                <c:pt idx="123">
                  <c:v>483</c:v>
                </c:pt>
                <c:pt idx="124">
                  <c:v>484</c:v>
                </c:pt>
                <c:pt idx="125">
                  <c:v>485</c:v>
                </c:pt>
                <c:pt idx="126">
                  <c:v>486</c:v>
                </c:pt>
                <c:pt idx="127">
                  <c:v>487</c:v>
                </c:pt>
                <c:pt idx="128">
                  <c:v>488</c:v>
                </c:pt>
                <c:pt idx="129">
                  <c:v>489</c:v>
                </c:pt>
                <c:pt idx="130">
                  <c:v>490</c:v>
                </c:pt>
                <c:pt idx="131">
                  <c:v>491</c:v>
                </c:pt>
                <c:pt idx="132">
                  <c:v>492</c:v>
                </c:pt>
                <c:pt idx="133">
                  <c:v>493</c:v>
                </c:pt>
                <c:pt idx="134">
                  <c:v>494</c:v>
                </c:pt>
                <c:pt idx="135">
                  <c:v>495</c:v>
                </c:pt>
                <c:pt idx="136">
                  <c:v>496</c:v>
                </c:pt>
                <c:pt idx="137">
                  <c:v>497</c:v>
                </c:pt>
                <c:pt idx="138">
                  <c:v>498</c:v>
                </c:pt>
                <c:pt idx="139">
                  <c:v>499</c:v>
                </c:pt>
                <c:pt idx="140">
                  <c:v>500</c:v>
                </c:pt>
                <c:pt idx="141">
                  <c:v>501</c:v>
                </c:pt>
                <c:pt idx="142">
                  <c:v>502</c:v>
                </c:pt>
                <c:pt idx="143">
                  <c:v>503</c:v>
                </c:pt>
                <c:pt idx="144">
                  <c:v>504</c:v>
                </c:pt>
                <c:pt idx="145">
                  <c:v>505</c:v>
                </c:pt>
                <c:pt idx="146">
                  <c:v>506</c:v>
                </c:pt>
                <c:pt idx="147">
                  <c:v>507</c:v>
                </c:pt>
                <c:pt idx="148">
                  <c:v>508</c:v>
                </c:pt>
                <c:pt idx="149">
                  <c:v>509</c:v>
                </c:pt>
                <c:pt idx="150">
                  <c:v>510</c:v>
                </c:pt>
                <c:pt idx="151">
                  <c:v>511</c:v>
                </c:pt>
                <c:pt idx="152">
                  <c:v>512</c:v>
                </c:pt>
                <c:pt idx="153">
                  <c:v>513</c:v>
                </c:pt>
                <c:pt idx="154">
                  <c:v>514</c:v>
                </c:pt>
                <c:pt idx="155">
                  <c:v>515</c:v>
                </c:pt>
                <c:pt idx="156">
                  <c:v>516</c:v>
                </c:pt>
                <c:pt idx="157">
                  <c:v>517</c:v>
                </c:pt>
                <c:pt idx="158">
                  <c:v>518</c:v>
                </c:pt>
                <c:pt idx="159">
                  <c:v>519</c:v>
                </c:pt>
                <c:pt idx="160">
                  <c:v>520</c:v>
                </c:pt>
                <c:pt idx="161">
                  <c:v>521</c:v>
                </c:pt>
                <c:pt idx="162">
                  <c:v>522</c:v>
                </c:pt>
                <c:pt idx="163">
                  <c:v>523</c:v>
                </c:pt>
                <c:pt idx="164">
                  <c:v>524</c:v>
                </c:pt>
                <c:pt idx="165">
                  <c:v>525</c:v>
                </c:pt>
                <c:pt idx="166">
                  <c:v>526</c:v>
                </c:pt>
                <c:pt idx="167">
                  <c:v>527</c:v>
                </c:pt>
                <c:pt idx="168">
                  <c:v>528</c:v>
                </c:pt>
                <c:pt idx="169">
                  <c:v>529</c:v>
                </c:pt>
                <c:pt idx="170">
                  <c:v>530</c:v>
                </c:pt>
                <c:pt idx="171">
                  <c:v>531</c:v>
                </c:pt>
                <c:pt idx="172">
                  <c:v>532</c:v>
                </c:pt>
                <c:pt idx="173">
                  <c:v>533</c:v>
                </c:pt>
                <c:pt idx="174">
                  <c:v>534</c:v>
                </c:pt>
                <c:pt idx="175">
                  <c:v>535</c:v>
                </c:pt>
                <c:pt idx="176">
                  <c:v>536</c:v>
                </c:pt>
                <c:pt idx="177">
                  <c:v>537</c:v>
                </c:pt>
                <c:pt idx="178">
                  <c:v>538</c:v>
                </c:pt>
                <c:pt idx="179">
                  <c:v>539</c:v>
                </c:pt>
                <c:pt idx="180">
                  <c:v>540</c:v>
                </c:pt>
                <c:pt idx="181">
                  <c:v>541</c:v>
                </c:pt>
                <c:pt idx="182">
                  <c:v>542</c:v>
                </c:pt>
                <c:pt idx="183">
                  <c:v>543</c:v>
                </c:pt>
                <c:pt idx="184">
                  <c:v>544</c:v>
                </c:pt>
                <c:pt idx="185">
                  <c:v>545</c:v>
                </c:pt>
                <c:pt idx="186">
                  <c:v>546</c:v>
                </c:pt>
                <c:pt idx="187">
                  <c:v>547</c:v>
                </c:pt>
                <c:pt idx="188">
                  <c:v>548</c:v>
                </c:pt>
                <c:pt idx="189">
                  <c:v>549</c:v>
                </c:pt>
                <c:pt idx="190">
                  <c:v>550</c:v>
                </c:pt>
                <c:pt idx="191">
                  <c:v>551</c:v>
                </c:pt>
                <c:pt idx="192">
                  <c:v>552</c:v>
                </c:pt>
                <c:pt idx="193">
                  <c:v>553</c:v>
                </c:pt>
                <c:pt idx="194">
                  <c:v>554</c:v>
                </c:pt>
                <c:pt idx="195">
                  <c:v>555</c:v>
                </c:pt>
                <c:pt idx="196">
                  <c:v>556</c:v>
                </c:pt>
                <c:pt idx="197">
                  <c:v>557</c:v>
                </c:pt>
                <c:pt idx="198">
                  <c:v>558</c:v>
                </c:pt>
                <c:pt idx="199">
                  <c:v>559</c:v>
                </c:pt>
                <c:pt idx="200">
                  <c:v>560</c:v>
                </c:pt>
                <c:pt idx="201">
                  <c:v>561</c:v>
                </c:pt>
                <c:pt idx="202">
                  <c:v>562</c:v>
                </c:pt>
                <c:pt idx="203">
                  <c:v>563</c:v>
                </c:pt>
                <c:pt idx="204">
                  <c:v>564</c:v>
                </c:pt>
                <c:pt idx="205">
                  <c:v>565</c:v>
                </c:pt>
                <c:pt idx="206">
                  <c:v>566</c:v>
                </c:pt>
                <c:pt idx="207">
                  <c:v>567</c:v>
                </c:pt>
                <c:pt idx="208">
                  <c:v>568</c:v>
                </c:pt>
                <c:pt idx="209">
                  <c:v>569</c:v>
                </c:pt>
                <c:pt idx="210">
                  <c:v>570</c:v>
                </c:pt>
                <c:pt idx="211">
                  <c:v>571</c:v>
                </c:pt>
                <c:pt idx="212">
                  <c:v>572</c:v>
                </c:pt>
                <c:pt idx="213">
                  <c:v>573</c:v>
                </c:pt>
                <c:pt idx="214">
                  <c:v>574</c:v>
                </c:pt>
                <c:pt idx="215">
                  <c:v>575</c:v>
                </c:pt>
                <c:pt idx="216">
                  <c:v>576</c:v>
                </c:pt>
                <c:pt idx="217">
                  <c:v>577</c:v>
                </c:pt>
                <c:pt idx="218">
                  <c:v>578</c:v>
                </c:pt>
                <c:pt idx="219">
                  <c:v>579</c:v>
                </c:pt>
                <c:pt idx="220">
                  <c:v>580</c:v>
                </c:pt>
                <c:pt idx="221">
                  <c:v>581</c:v>
                </c:pt>
                <c:pt idx="222">
                  <c:v>582</c:v>
                </c:pt>
                <c:pt idx="223">
                  <c:v>583</c:v>
                </c:pt>
                <c:pt idx="224">
                  <c:v>584</c:v>
                </c:pt>
                <c:pt idx="225">
                  <c:v>585</c:v>
                </c:pt>
                <c:pt idx="226">
                  <c:v>586</c:v>
                </c:pt>
                <c:pt idx="227">
                  <c:v>587</c:v>
                </c:pt>
                <c:pt idx="228">
                  <c:v>588</c:v>
                </c:pt>
                <c:pt idx="229">
                  <c:v>589</c:v>
                </c:pt>
                <c:pt idx="230">
                  <c:v>590</c:v>
                </c:pt>
                <c:pt idx="231">
                  <c:v>591</c:v>
                </c:pt>
                <c:pt idx="232">
                  <c:v>592</c:v>
                </c:pt>
                <c:pt idx="233">
                  <c:v>593</c:v>
                </c:pt>
                <c:pt idx="234">
                  <c:v>594</c:v>
                </c:pt>
                <c:pt idx="235">
                  <c:v>595</c:v>
                </c:pt>
                <c:pt idx="236">
                  <c:v>596</c:v>
                </c:pt>
                <c:pt idx="237">
                  <c:v>597</c:v>
                </c:pt>
                <c:pt idx="238">
                  <c:v>598</c:v>
                </c:pt>
                <c:pt idx="239">
                  <c:v>599</c:v>
                </c:pt>
                <c:pt idx="240">
                  <c:v>600</c:v>
                </c:pt>
                <c:pt idx="241">
                  <c:v>601</c:v>
                </c:pt>
                <c:pt idx="242">
                  <c:v>602</c:v>
                </c:pt>
                <c:pt idx="243">
                  <c:v>603</c:v>
                </c:pt>
                <c:pt idx="244">
                  <c:v>604</c:v>
                </c:pt>
                <c:pt idx="245">
                  <c:v>605</c:v>
                </c:pt>
                <c:pt idx="246">
                  <c:v>606</c:v>
                </c:pt>
                <c:pt idx="247">
                  <c:v>607</c:v>
                </c:pt>
                <c:pt idx="248">
                  <c:v>608</c:v>
                </c:pt>
                <c:pt idx="249">
                  <c:v>609</c:v>
                </c:pt>
                <c:pt idx="250">
                  <c:v>610</c:v>
                </c:pt>
                <c:pt idx="251">
                  <c:v>611</c:v>
                </c:pt>
                <c:pt idx="252">
                  <c:v>612</c:v>
                </c:pt>
                <c:pt idx="253">
                  <c:v>613</c:v>
                </c:pt>
                <c:pt idx="254">
                  <c:v>614</c:v>
                </c:pt>
                <c:pt idx="255">
                  <c:v>615</c:v>
                </c:pt>
                <c:pt idx="256">
                  <c:v>616</c:v>
                </c:pt>
                <c:pt idx="257">
                  <c:v>617</c:v>
                </c:pt>
                <c:pt idx="258">
                  <c:v>618</c:v>
                </c:pt>
                <c:pt idx="259">
                  <c:v>619</c:v>
                </c:pt>
                <c:pt idx="260">
                  <c:v>620</c:v>
                </c:pt>
                <c:pt idx="261">
                  <c:v>621</c:v>
                </c:pt>
                <c:pt idx="262">
                  <c:v>622</c:v>
                </c:pt>
                <c:pt idx="263">
                  <c:v>623</c:v>
                </c:pt>
                <c:pt idx="264">
                  <c:v>624</c:v>
                </c:pt>
                <c:pt idx="265">
                  <c:v>625</c:v>
                </c:pt>
                <c:pt idx="266">
                  <c:v>626</c:v>
                </c:pt>
                <c:pt idx="267">
                  <c:v>627</c:v>
                </c:pt>
                <c:pt idx="268">
                  <c:v>628</c:v>
                </c:pt>
                <c:pt idx="269">
                  <c:v>629</c:v>
                </c:pt>
                <c:pt idx="270">
                  <c:v>630</c:v>
                </c:pt>
                <c:pt idx="271">
                  <c:v>631</c:v>
                </c:pt>
                <c:pt idx="272">
                  <c:v>632</c:v>
                </c:pt>
                <c:pt idx="273">
                  <c:v>633</c:v>
                </c:pt>
                <c:pt idx="274">
                  <c:v>634</c:v>
                </c:pt>
                <c:pt idx="275">
                  <c:v>635</c:v>
                </c:pt>
                <c:pt idx="276">
                  <c:v>636</c:v>
                </c:pt>
                <c:pt idx="277">
                  <c:v>637</c:v>
                </c:pt>
                <c:pt idx="278">
                  <c:v>638</c:v>
                </c:pt>
                <c:pt idx="279">
                  <c:v>639</c:v>
                </c:pt>
                <c:pt idx="280">
                  <c:v>640</c:v>
                </c:pt>
                <c:pt idx="281">
                  <c:v>641</c:v>
                </c:pt>
                <c:pt idx="282">
                  <c:v>642</c:v>
                </c:pt>
                <c:pt idx="283">
                  <c:v>643</c:v>
                </c:pt>
                <c:pt idx="284">
                  <c:v>644</c:v>
                </c:pt>
                <c:pt idx="285">
                  <c:v>645</c:v>
                </c:pt>
                <c:pt idx="286">
                  <c:v>646</c:v>
                </c:pt>
                <c:pt idx="287">
                  <c:v>647</c:v>
                </c:pt>
                <c:pt idx="288">
                  <c:v>648</c:v>
                </c:pt>
                <c:pt idx="289">
                  <c:v>649</c:v>
                </c:pt>
                <c:pt idx="290">
                  <c:v>650</c:v>
                </c:pt>
                <c:pt idx="291">
                  <c:v>651</c:v>
                </c:pt>
                <c:pt idx="292">
                  <c:v>652</c:v>
                </c:pt>
                <c:pt idx="293">
                  <c:v>653</c:v>
                </c:pt>
                <c:pt idx="294">
                  <c:v>654</c:v>
                </c:pt>
                <c:pt idx="295">
                  <c:v>655</c:v>
                </c:pt>
                <c:pt idx="296">
                  <c:v>656</c:v>
                </c:pt>
                <c:pt idx="297">
                  <c:v>657</c:v>
                </c:pt>
                <c:pt idx="298">
                  <c:v>658</c:v>
                </c:pt>
                <c:pt idx="299">
                  <c:v>659</c:v>
                </c:pt>
                <c:pt idx="300">
                  <c:v>660</c:v>
                </c:pt>
                <c:pt idx="301">
                  <c:v>661</c:v>
                </c:pt>
                <c:pt idx="302">
                  <c:v>662</c:v>
                </c:pt>
                <c:pt idx="303">
                  <c:v>663</c:v>
                </c:pt>
                <c:pt idx="304">
                  <c:v>664</c:v>
                </c:pt>
                <c:pt idx="305">
                  <c:v>665</c:v>
                </c:pt>
                <c:pt idx="306">
                  <c:v>666</c:v>
                </c:pt>
                <c:pt idx="307">
                  <c:v>667</c:v>
                </c:pt>
                <c:pt idx="308">
                  <c:v>668</c:v>
                </c:pt>
                <c:pt idx="309">
                  <c:v>669</c:v>
                </c:pt>
                <c:pt idx="310">
                  <c:v>670</c:v>
                </c:pt>
                <c:pt idx="311">
                  <c:v>671</c:v>
                </c:pt>
                <c:pt idx="312">
                  <c:v>672</c:v>
                </c:pt>
                <c:pt idx="313">
                  <c:v>673</c:v>
                </c:pt>
                <c:pt idx="314">
                  <c:v>674</c:v>
                </c:pt>
                <c:pt idx="315">
                  <c:v>675</c:v>
                </c:pt>
                <c:pt idx="316">
                  <c:v>676</c:v>
                </c:pt>
                <c:pt idx="317">
                  <c:v>677</c:v>
                </c:pt>
                <c:pt idx="318">
                  <c:v>678</c:v>
                </c:pt>
                <c:pt idx="319">
                  <c:v>679</c:v>
                </c:pt>
                <c:pt idx="320">
                  <c:v>680</c:v>
                </c:pt>
                <c:pt idx="321">
                  <c:v>681</c:v>
                </c:pt>
                <c:pt idx="322">
                  <c:v>682</c:v>
                </c:pt>
                <c:pt idx="323">
                  <c:v>683</c:v>
                </c:pt>
                <c:pt idx="324">
                  <c:v>684</c:v>
                </c:pt>
                <c:pt idx="325">
                  <c:v>685</c:v>
                </c:pt>
                <c:pt idx="326">
                  <c:v>686</c:v>
                </c:pt>
                <c:pt idx="327">
                  <c:v>687</c:v>
                </c:pt>
                <c:pt idx="328">
                  <c:v>688</c:v>
                </c:pt>
                <c:pt idx="329">
                  <c:v>689</c:v>
                </c:pt>
                <c:pt idx="330">
                  <c:v>690</c:v>
                </c:pt>
                <c:pt idx="331">
                  <c:v>691</c:v>
                </c:pt>
                <c:pt idx="332">
                  <c:v>692</c:v>
                </c:pt>
                <c:pt idx="333">
                  <c:v>693</c:v>
                </c:pt>
                <c:pt idx="334">
                  <c:v>694</c:v>
                </c:pt>
                <c:pt idx="335">
                  <c:v>695</c:v>
                </c:pt>
                <c:pt idx="336">
                  <c:v>696</c:v>
                </c:pt>
                <c:pt idx="337">
                  <c:v>697</c:v>
                </c:pt>
                <c:pt idx="338">
                  <c:v>698</c:v>
                </c:pt>
                <c:pt idx="339">
                  <c:v>699</c:v>
                </c:pt>
                <c:pt idx="340">
                  <c:v>700</c:v>
                </c:pt>
                <c:pt idx="341">
                  <c:v>701</c:v>
                </c:pt>
                <c:pt idx="342">
                  <c:v>702</c:v>
                </c:pt>
                <c:pt idx="343">
                  <c:v>703</c:v>
                </c:pt>
                <c:pt idx="344">
                  <c:v>704</c:v>
                </c:pt>
                <c:pt idx="345">
                  <c:v>705</c:v>
                </c:pt>
                <c:pt idx="346">
                  <c:v>706</c:v>
                </c:pt>
                <c:pt idx="347">
                  <c:v>707</c:v>
                </c:pt>
                <c:pt idx="348">
                  <c:v>708</c:v>
                </c:pt>
                <c:pt idx="349">
                  <c:v>709</c:v>
                </c:pt>
                <c:pt idx="350">
                  <c:v>710</c:v>
                </c:pt>
                <c:pt idx="351">
                  <c:v>711</c:v>
                </c:pt>
                <c:pt idx="352">
                  <c:v>712</c:v>
                </c:pt>
                <c:pt idx="353">
                  <c:v>713</c:v>
                </c:pt>
                <c:pt idx="354">
                  <c:v>714</c:v>
                </c:pt>
                <c:pt idx="355">
                  <c:v>715</c:v>
                </c:pt>
                <c:pt idx="356">
                  <c:v>716</c:v>
                </c:pt>
                <c:pt idx="357">
                  <c:v>717</c:v>
                </c:pt>
                <c:pt idx="358">
                  <c:v>718</c:v>
                </c:pt>
                <c:pt idx="359">
                  <c:v>719</c:v>
                </c:pt>
                <c:pt idx="360">
                  <c:v>720</c:v>
                </c:pt>
                <c:pt idx="361">
                  <c:v>721</c:v>
                </c:pt>
                <c:pt idx="362">
                  <c:v>722</c:v>
                </c:pt>
                <c:pt idx="363">
                  <c:v>723</c:v>
                </c:pt>
                <c:pt idx="364">
                  <c:v>724</c:v>
                </c:pt>
                <c:pt idx="365">
                  <c:v>725</c:v>
                </c:pt>
                <c:pt idx="366">
                  <c:v>726</c:v>
                </c:pt>
                <c:pt idx="367">
                  <c:v>727</c:v>
                </c:pt>
                <c:pt idx="368">
                  <c:v>728</c:v>
                </c:pt>
                <c:pt idx="369">
                  <c:v>729</c:v>
                </c:pt>
                <c:pt idx="370">
                  <c:v>730</c:v>
                </c:pt>
                <c:pt idx="371">
                  <c:v>731</c:v>
                </c:pt>
                <c:pt idx="372">
                  <c:v>732</c:v>
                </c:pt>
                <c:pt idx="373">
                  <c:v>733</c:v>
                </c:pt>
                <c:pt idx="374">
                  <c:v>734</c:v>
                </c:pt>
                <c:pt idx="375">
                  <c:v>735</c:v>
                </c:pt>
                <c:pt idx="376">
                  <c:v>736</c:v>
                </c:pt>
                <c:pt idx="377">
                  <c:v>737</c:v>
                </c:pt>
                <c:pt idx="378">
                  <c:v>738</c:v>
                </c:pt>
                <c:pt idx="379">
                  <c:v>739</c:v>
                </c:pt>
                <c:pt idx="380">
                  <c:v>740</c:v>
                </c:pt>
                <c:pt idx="381">
                  <c:v>741</c:v>
                </c:pt>
                <c:pt idx="382">
                  <c:v>742</c:v>
                </c:pt>
                <c:pt idx="383">
                  <c:v>743</c:v>
                </c:pt>
                <c:pt idx="384">
                  <c:v>744</c:v>
                </c:pt>
                <c:pt idx="385">
                  <c:v>745</c:v>
                </c:pt>
                <c:pt idx="386">
                  <c:v>746</c:v>
                </c:pt>
                <c:pt idx="387">
                  <c:v>747</c:v>
                </c:pt>
                <c:pt idx="388">
                  <c:v>748</c:v>
                </c:pt>
                <c:pt idx="389">
                  <c:v>749</c:v>
                </c:pt>
                <c:pt idx="390">
                  <c:v>750</c:v>
                </c:pt>
                <c:pt idx="391">
                  <c:v>751</c:v>
                </c:pt>
                <c:pt idx="392">
                  <c:v>752</c:v>
                </c:pt>
                <c:pt idx="393">
                  <c:v>753</c:v>
                </c:pt>
                <c:pt idx="394">
                  <c:v>754</c:v>
                </c:pt>
                <c:pt idx="395">
                  <c:v>755</c:v>
                </c:pt>
                <c:pt idx="396">
                  <c:v>756</c:v>
                </c:pt>
                <c:pt idx="397">
                  <c:v>757</c:v>
                </c:pt>
                <c:pt idx="398">
                  <c:v>758</c:v>
                </c:pt>
                <c:pt idx="399">
                  <c:v>759</c:v>
                </c:pt>
                <c:pt idx="400">
                  <c:v>760</c:v>
                </c:pt>
                <c:pt idx="401">
                  <c:v>761</c:v>
                </c:pt>
                <c:pt idx="402">
                  <c:v>762</c:v>
                </c:pt>
                <c:pt idx="403">
                  <c:v>763</c:v>
                </c:pt>
                <c:pt idx="404">
                  <c:v>764</c:v>
                </c:pt>
                <c:pt idx="405">
                  <c:v>765</c:v>
                </c:pt>
                <c:pt idx="406">
                  <c:v>766</c:v>
                </c:pt>
                <c:pt idx="407">
                  <c:v>767</c:v>
                </c:pt>
                <c:pt idx="408">
                  <c:v>768</c:v>
                </c:pt>
                <c:pt idx="409">
                  <c:v>769</c:v>
                </c:pt>
                <c:pt idx="410">
                  <c:v>770</c:v>
                </c:pt>
              </c:numCache>
            </c:numRef>
          </c:xVal>
          <c:yVal>
            <c:numRef>
              <c:f>Sheet1!$B$2:$B$416</c:f>
              <c:numCache>
                <c:formatCode>General</c:formatCode>
                <c:ptCount val="415"/>
                <c:pt idx="0">
                  <c:v>3.9169999999999999E-6</c:v>
                </c:pt>
                <c:pt idx="1">
                  <c:v>4.3939999999999998E-6</c:v>
                </c:pt>
                <c:pt idx="2">
                  <c:v>4.9300000000000002E-6</c:v>
                </c:pt>
                <c:pt idx="3">
                  <c:v>5.5319999999999997E-6</c:v>
                </c:pt>
                <c:pt idx="4">
                  <c:v>6.2079999999999997E-6</c:v>
                </c:pt>
                <c:pt idx="5">
                  <c:v>6.9650000000000002E-6</c:v>
                </c:pt>
                <c:pt idx="6">
                  <c:v>7.8129999999999996E-6</c:v>
                </c:pt>
                <c:pt idx="7">
                  <c:v>8.7669999999999992E-6</c:v>
                </c:pt>
                <c:pt idx="8">
                  <c:v>9.8400000000000007E-6</c:v>
                </c:pt>
                <c:pt idx="9">
                  <c:v>1.1039999999999999E-5</c:v>
                </c:pt>
                <c:pt idx="10">
                  <c:v>1.239E-5</c:v>
                </c:pt>
                <c:pt idx="11">
                  <c:v>1.3890000000000001E-5</c:v>
                </c:pt>
                <c:pt idx="12">
                  <c:v>1.556E-5</c:v>
                </c:pt>
                <c:pt idx="13">
                  <c:v>1.7439999999999999E-5</c:v>
                </c:pt>
                <c:pt idx="14">
                  <c:v>1.9579999999999999E-5</c:v>
                </c:pt>
                <c:pt idx="15">
                  <c:v>2.2019999999999999E-5</c:v>
                </c:pt>
                <c:pt idx="16">
                  <c:v>2.4839999999999999E-5</c:v>
                </c:pt>
                <c:pt idx="17">
                  <c:v>2.8039999999999999E-5</c:v>
                </c:pt>
                <c:pt idx="18">
                  <c:v>3.1529999999999998E-5</c:v>
                </c:pt>
                <c:pt idx="19">
                  <c:v>3.5219999999999998E-5</c:v>
                </c:pt>
                <c:pt idx="20">
                  <c:v>3.8999999999999999E-5</c:v>
                </c:pt>
                <c:pt idx="21">
                  <c:v>4.2830000000000002E-5</c:v>
                </c:pt>
                <c:pt idx="22">
                  <c:v>4.6910000000000003E-5</c:v>
                </c:pt>
                <c:pt idx="23">
                  <c:v>5.1589999999999999E-5</c:v>
                </c:pt>
                <c:pt idx="24">
                  <c:v>5.7179999999999998E-5</c:v>
                </c:pt>
                <c:pt idx="25">
                  <c:v>6.3999999999999997E-5</c:v>
                </c:pt>
                <c:pt idx="26">
                  <c:v>7.2340000000000002E-5</c:v>
                </c:pt>
                <c:pt idx="27">
                  <c:v>8.2210000000000001E-5</c:v>
                </c:pt>
                <c:pt idx="28">
                  <c:v>9.3510000000000004E-5</c:v>
                </c:pt>
                <c:pt idx="29">
                  <c:v>1.061E-4</c:v>
                </c:pt>
                <c:pt idx="30">
                  <c:v>1.2E-4</c:v>
                </c:pt>
                <c:pt idx="31">
                  <c:v>1.35E-4</c:v>
                </c:pt>
                <c:pt idx="32">
                  <c:v>1.515E-4</c:v>
                </c:pt>
                <c:pt idx="33">
                  <c:v>1.7019999999999999E-4</c:v>
                </c:pt>
                <c:pt idx="34">
                  <c:v>1.918E-4</c:v>
                </c:pt>
                <c:pt idx="35">
                  <c:v>2.1699999999999999E-4</c:v>
                </c:pt>
                <c:pt idx="36">
                  <c:v>2.4689999999999998E-4</c:v>
                </c:pt>
                <c:pt idx="37">
                  <c:v>2.812E-4</c:v>
                </c:pt>
                <c:pt idx="38">
                  <c:v>3.1849999999999999E-4</c:v>
                </c:pt>
                <c:pt idx="39">
                  <c:v>3.5730000000000001E-4</c:v>
                </c:pt>
                <c:pt idx="40">
                  <c:v>3.9599999999999998E-4</c:v>
                </c:pt>
                <c:pt idx="41">
                  <c:v>4.3370000000000003E-4</c:v>
                </c:pt>
                <c:pt idx="42">
                  <c:v>4.73E-4</c:v>
                </c:pt>
                <c:pt idx="43">
                  <c:v>5.1789999999999996E-4</c:v>
                </c:pt>
                <c:pt idx="44">
                  <c:v>5.7220000000000003E-4</c:v>
                </c:pt>
                <c:pt idx="45">
                  <c:v>6.4000000000000005E-4</c:v>
                </c:pt>
                <c:pt idx="46">
                  <c:v>7.2460000000000005E-4</c:v>
                </c:pt>
                <c:pt idx="47">
                  <c:v>8.2549999999999995E-4</c:v>
                </c:pt>
                <c:pt idx="48">
                  <c:v>9.412E-4</c:v>
                </c:pt>
                <c:pt idx="49">
                  <c:v>1.07E-3</c:v>
                </c:pt>
                <c:pt idx="50">
                  <c:v>1.2099999999999999E-3</c:v>
                </c:pt>
                <c:pt idx="51">
                  <c:v>1.3619999999999999E-3</c:v>
                </c:pt>
                <c:pt idx="52">
                  <c:v>1.531E-3</c:v>
                </c:pt>
                <c:pt idx="53">
                  <c:v>1.72E-3</c:v>
                </c:pt>
                <c:pt idx="54">
                  <c:v>1.9350000000000001E-3</c:v>
                </c:pt>
                <c:pt idx="55">
                  <c:v>2.1800000000000001E-3</c:v>
                </c:pt>
                <c:pt idx="56">
                  <c:v>2.4550000000000002E-3</c:v>
                </c:pt>
                <c:pt idx="57">
                  <c:v>2.764E-3</c:v>
                </c:pt>
                <c:pt idx="58">
                  <c:v>3.1180000000000001E-3</c:v>
                </c:pt>
                <c:pt idx="59">
                  <c:v>3.5260000000000001E-3</c:v>
                </c:pt>
                <c:pt idx="60">
                  <c:v>4.0000000000000001E-3</c:v>
                </c:pt>
                <c:pt idx="61">
                  <c:v>4.5459999999999997E-3</c:v>
                </c:pt>
                <c:pt idx="62">
                  <c:v>5.1590000000000004E-3</c:v>
                </c:pt>
                <c:pt idx="63">
                  <c:v>5.829E-3</c:v>
                </c:pt>
                <c:pt idx="64">
                  <c:v>6.5459999999999997E-3</c:v>
                </c:pt>
                <c:pt idx="65">
                  <c:v>7.3000000000000001E-3</c:v>
                </c:pt>
                <c:pt idx="66">
                  <c:v>8.0870000000000004E-3</c:v>
                </c:pt>
                <c:pt idx="67">
                  <c:v>8.9090000000000003E-3</c:v>
                </c:pt>
                <c:pt idx="68">
                  <c:v>9.7680000000000006E-3</c:v>
                </c:pt>
                <c:pt idx="69">
                  <c:v>1.0659999999999999E-2</c:v>
                </c:pt>
                <c:pt idx="70">
                  <c:v>1.1599999999999999E-2</c:v>
                </c:pt>
                <c:pt idx="71">
                  <c:v>1.257E-2</c:v>
                </c:pt>
                <c:pt idx="72">
                  <c:v>1.358E-2</c:v>
                </c:pt>
                <c:pt idx="73">
                  <c:v>1.4630000000000001E-2</c:v>
                </c:pt>
                <c:pt idx="74">
                  <c:v>1.5720000000000001E-2</c:v>
                </c:pt>
                <c:pt idx="75">
                  <c:v>1.6840000000000001E-2</c:v>
                </c:pt>
                <c:pt idx="76">
                  <c:v>1.8010000000000002E-2</c:v>
                </c:pt>
                <c:pt idx="77">
                  <c:v>1.9210000000000001E-2</c:v>
                </c:pt>
                <c:pt idx="78">
                  <c:v>2.0449999999999999E-2</c:v>
                </c:pt>
                <c:pt idx="79">
                  <c:v>2.172E-2</c:v>
                </c:pt>
                <c:pt idx="80">
                  <c:v>2.3E-2</c:v>
                </c:pt>
                <c:pt idx="81">
                  <c:v>2.4289999999999999E-2</c:v>
                </c:pt>
                <c:pt idx="82">
                  <c:v>2.5610000000000001E-2</c:v>
                </c:pt>
                <c:pt idx="83">
                  <c:v>2.6960000000000001E-2</c:v>
                </c:pt>
                <c:pt idx="84">
                  <c:v>2.835E-2</c:v>
                </c:pt>
                <c:pt idx="85">
                  <c:v>2.98E-2</c:v>
                </c:pt>
                <c:pt idx="86">
                  <c:v>3.1309999999999998E-2</c:v>
                </c:pt>
                <c:pt idx="87">
                  <c:v>3.288E-2</c:v>
                </c:pt>
                <c:pt idx="88">
                  <c:v>3.4520000000000002E-2</c:v>
                </c:pt>
                <c:pt idx="89">
                  <c:v>3.6229999999999998E-2</c:v>
                </c:pt>
                <c:pt idx="90">
                  <c:v>3.7999999999999999E-2</c:v>
                </c:pt>
                <c:pt idx="91">
                  <c:v>3.9849999999999997E-2</c:v>
                </c:pt>
                <c:pt idx="92">
                  <c:v>4.1770000000000002E-2</c:v>
                </c:pt>
                <c:pt idx="93">
                  <c:v>4.3770000000000003E-2</c:v>
                </c:pt>
                <c:pt idx="94">
                  <c:v>4.5839999999999999E-2</c:v>
                </c:pt>
                <c:pt idx="95">
                  <c:v>4.8000000000000001E-2</c:v>
                </c:pt>
                <c:pt idx="96">
                  <c:v>5.024E-2</c:v>
                </c:pt>
                <c:pt idx="97">
                  <c:v>5.2569999999999999E-2</c:v>
                </c:pt>
                <c:pt idx="98">
                  <c:v>5.4980000000000001E-2</c:v>
                </c:pt>
                <c:pt idx="99">
                  <c:v>5.7459999999999997E-2</c:v>
                </c:pt>
                <c:pt idx="100">
                  <c:v>0.06</c:v>
                </c:pt>
                <c:pt idx="101">
                  <c:v>6.2600000000000003E-2</c:v>
                </c:pt>
                <c:pt idx="102">
                  <c:v>6.5280000000000005E-2</c:v>
                </c:pt>
                <c:pt idx="103">
                  <c:v>6.8040000000000003E-2</c:v>
                </c:pt>
                <c:pt idx="104">
                  <c:v>7.0910000000000001E-2</c:v>
                </c:pt>
                <c:pt idx="105">
                  <c:v>7.3899999999999993E-2</c:v>
                </c:pt>
                <c:pt idx="106">
                  <c:v>7.7020000000000005E-2</c:v>
                </c:pt>
                <c:pt idx="107">
                  <c:v>8.0269999999999994E-2</c:v>
                </c:pt>
                <c:pt idx="108">
                  <c:v>8.3669999999999994E-2</c:v>
                </c:pt>
                <c:pt idx="109">
                  <c:v>8.7230000000000002E-2</c:v>
                </c:pt>
                <c:pt idx="110">
                  <c:v>9.0980000000000005E-2</c:v>
                </c:pt>
                <c:pt idx="111">
                  <c:v>9.4920000000000004E-2</c:v>
                </c:pt>
                <c:pt idx="112">
                  <c:v>9.9049999999999999E-2</c:v>
                </c:pt>
                <c:pt idx="113">
                  <c:v>0.10340000000000001</c:v>
                </c:pt>
                <c:pt idx="114">
                  <c:v>0.1079</c:v>
                </c:pt>
                <c:pt idx="115">
                  <c:v>0.11260000000000001</c:v>
                </c:pt>
                <c:pt idx="116">
                  <c:v>0.11749999999999999</c:v>
                </c:pt>
                <c:pt idx="117">
                  <c:v>0.1227</c:v>
                </c:pt>
                <c:pt idx="118">
                  <c:v>0.128</c:v>
                </c:pt>
                <c:pt idx="119">
                  <c:v>0.13350000000000001</c:v>
                </c:pt>
                <c:pt idx="120">
                  <c:v>0.13900000000000001</c:v>
                </c:pt>
                <c:pt idx="121">
                  <c:v>0.1447</c:v>
                </c:pt>
                <c:pt idx="122">
                  <c:v>0.15049999999999999</c:v>
                </c:pt>
                <c:pt idx="123">
                  <c:v>0.1565</c:v>
                </c:pt>
                <c:pt idx="124">
                  <c:v>0.16270000000000001</c:v>
                </c:pt>
                <c:pt idx="125">
                  <c:v>0.16930000000000001</c:v>
                </c:pt>
                <c:pt idx="126">
                  <c:v>0.1762</c:v>
                </c:pt>
                <c:pt idx="127">
                  <c:v>0.18360000000000001</c:v>
                </c:pt>
                <c:pt idx="128">
                  <c:v>0.1913</c:v>
                </c:pt>
                <c:pt idx="129">
                  <c:v>0.19939999999999999</c:v>
                </c:pt>
                <c:pt idx="130">
                  <c:v>0.20799999999999999</c:v>
                </c:pt>
                <c:pt idx="131">
                  <c:v>0.21709999999999999</c:v>
                </c:pt>
                <c:pt idx="132">
                  <c:v>0.22670000000000001</c:v>
                </c:pt>
                <c:pt idx="133">
                  <c:v>0.2369</c:v>
                </c:pt>
                <c:pt idx="134">
                  <c:v>0.2475</c:v>
                </c:pt>
                <c:pt idx="135">
                  <c:v>0.2586</c:v>
                </c:pt>
                <c:pt idx="136">
                  <c:v>0.2702</c:v>
                </c:pt>
                <c:pt idx="137">
                  <c:v>0.2823</c:v>
                </c:pt>
                <c:pt idx="138">
                  <c:v>0.29509999999999997</c:v>
                </c:pt>
                <c:pt idx="139">
                  <c:v>0.30859999999999999</c:v>
                </c:pt>
                <c:pt idx="140">
                  <c:v>0.32300000000000001</c:v>
                </c:pt>
                <c:pt idx="141">
                  <c:v>0.33839999999999998</c:v>
                </c:pt>
                <c:pt idx="142">
                  <c:v>0.35470000000000002</c:v>
                </c:pt>
                <c:pt idx="143">
                  <c:v>0.37169999999999997</c:v>
                </c:pt>
                <c:pt idx="144">
                  <c:v>0.38929999999999998</c:v>
                </c:pt>
                <c:pt idx="145">
                  <c:v>0.4073</c:v>
                </c:pt>
                <c:pt idx="146">
                  <c:v>0.42559999999999998</c:v>
                </c:pt>
                <c:pt idx="147">
                  <c:v>0.44429999999999997</c:v>
                </c:pt>
                <c:pt idx="148">
                  <c:v>0.46339999999999998</c:v>
                </c:pt>
                <c:pt idx="149">
                  <c:v>0.4829</c:v>
                </c:pt>
                <c:pt idx="150">
                  <c:v>0.503</c:v>
                </c:pt>
                <c:pt idx="151">
                  <c:v>0.52359999999999995</c:v>
                </c:pt>
                <c:pt idx="152">
                  <c:v>0.54449999999999998</c:v>
                </c:pt>
                <c:pt idx="153">
                  <c:v>0.56569999999999998</c:v>
                </c:pt>
                <c:pt idx="154">
                  <c:v>0.58699999999999997</c:v>
                </c:pt>
                <c:pt idx="155">
                  <c:v>0.60819999999999996</c:v>
                </c:pt>
                <c:pt idx="156">
                  <c:v>0.62929999999999997</c:v>
                </c:pt>
                <c:pt idx="157">
                  <c:v>0.65029999999999999</c:v>
                </c:pt>
                <c:pt idx="158">
                  <c:v>0.67090000000000005</c:v>
                </c:pt>
                <c:pt idx="159">
                  <c:v>0.69079999999999997</c:v>
                </c:pt>
                <c:pt idx="160">
                  <c:v>0.71</c:v>
                </c:pt>
                <c:pt idx="161">
                  <c:v>0.72819999999999996</c:v>
                </c:pt>
                <c:pt idx="162">
                  <c:v>0.74550000000000005</c:v>
                </c:pt>
                <c:pt idx="163">
                  <c:v>0.76200000000000001</c:v>
                </c:pt>
                <c:pt idx="164">
                  <c:v>0.77780000000000005</c:v>
                </c:pt>
                <c:pt idx="165">
                  <c:v>0.79320000000000002</c:v>
                </c:pt>
                <c:pt idx="166">
                  <c:v>0.80810000000000004</c:v>
                </c:pt>
                <c:pt idx="167">
                  <c:v>0.82250000000000001</c:v>
                </c:pt>
                <c:pt idx="168">
                  <c:v>0.83630000000000004</c:v>
                </c:pt>
                <c:pt idx="169">
                  <c:v>0.84950000000000003</c:v>
                </c:pt>
                <c:pt idx="170">
                  <c:v>0.86199999999999999</c:v>
                </c:pt>
                <c:pt idx="171">
                  <c:v>0.87380000000000002</c:v>
                </c:pt>
                <c:pt idx="172">
                  <c:v>0.88500000000000001</c:v>
                </c:pt>
                <c:pt idx="173">
                  <c:v>0.89549999999999996</c:v>
                </c:pt>
                <c:pt idx="174">
                  <c:v>0.90539999999999998</c:v>
                </c:pt>
                <c:pt idx="175">
                  <c:v>0.91490000000000005</c:v>
                </c:pt>
                <c:pt idx="176">
                  <c:v>0.92369999999999997</c:v>
                </c:pt>
                <c:pt idx="177">
                  <c:v>0.93210000000000004</c:v>
                </c:pt>
                <c:pt idx="178">
                  <c:v>0.93989999999999996</c:v>
                </c:pt>
                <c:pt idx="179">
                  <c:v>0.94720000000000004</c:v>
                </c:pt>
                <c:pt idx="180">
                  <c:v>0.95399999999999996</c:v>
                </c:pt>
                <c:pt idx="181">
                  <c:v>0.96030000000000004</c:v>
                </c:pt>
                <c:pt idx="182">
                  <c:v>0.96599999999999997</c:v>
                </c:pt>
                <c:pt idx="183">
                  <c:v>0.97130000000000005</c:v>
                </c:pt>
                <c:pt idx="184">
                  <c:v>0.97599999999999998</c:v>
                </c:pt>
                <c:pt idx="185">
                  <c:v>0.98029999999999995</c:v>
                </c:pt>
                <c:pt idx="186">
                  <c:v>0.98409999999999997</c:v>
                </c:pt>
                <c:pt idx="187">
                  <c:v>0.98740000000000006</c:v>
                </c:pt>
                <c:pt idx="188">
                  <c:v>0.99029999999999996</c:v>
                </c:pt>
                <c:pt idx="189">
                  <c:v>0.99280000000000002</c:v>
                </c:pt>
                <c:pt idx="190">
                  <c:v>0.995</c:v>
                </c:pt>
                <c:pt idx="191">
                  <c:v>0.99670000000000003</c:v>
                </c:pt>
                <c:pt idx="192">
                  <c:v>0.99809999999999999</c:v>
                </c:pt>
                <c:pt idx="193">
                  <c:v>0.99909999999999999</c:v>
                </c:pt>
                <c:pt idx="194">
                  <c:v>0.99970000000000003</c:v>
                </c:pt>
                <c:pt idx="195">
                  <c:v>1</c:v>
                </c:pt>
                <c:pt idx="196">
                  <c:v>0.99990000000000001</c:v>
                </c:pt>
                <c:pt idx="197">
                  <c:v>0.99929999999999997</c:v>
                </c:pt>
                <c:pt idx="198">
                  <c:v>0.99829999999999997</c:v>
                </c:pt>
                <c:pt idx="199">
                  <c:v>0.99690000000000001</c:v>
                </c:pt>
                <c:pt idx="200">
                  <c:v>0.995</c:v>
                </c:pt>
                <c:pt idx="201">
                  <c:v>0.99260000000000004</c:v>
                </c:pt>
                <c:pt idx="202">
                  <c:v>0.98970000000000002</c:v>
                </c:pt>
                <c:pt idx="203">
                  <c:v>0.98640000000000005</c:v>
                </c:pt>
                <c:pt idx="204">
                  <c:v>0.98270000000000002</c:v>
                </c:pt>
                <c:pt idx="205">
                  <c:v>0.97860000000000003</c:v>
                </c:pt>
                <c:pt idx="206">
                  <c:v>0.97409999999999997</c:v>
                </c:pt>
                <c:pt idx="207">
                  <c:v>0.96919999999999995</c:v>
                </c:pt>
                <c:pt idx="208">
                  <c:v>0.96389999999999998</c:v>
                </c:pt>
                <c:pt idx="209">
                  <c:v>0.95809999999999995</c:v>
                </c:pt>
                <c:pt idx="210">
                  <c:v>0.95199999999999996</c:v>
                </c:pt>
                <c:pt idx="211">
                  <c:v>0.94550000000000001</c:v>
                </c:pt>
                <c:pt idx="212">
                  <c:v>0.9385</c:v>
                </c:pt>
                <c:pt idx="213">
                  <c:v>0.93120000000000003</c:v>
                </c:pt>
                <c:pt idx="214">
                  <c:v>0.92349999999999999</c:v>
                </c:pt>
                <c:pt idx="215">
                  <c:v>0.91539999999999999</c:v>
                </c:pt>
                <c:pt idx="216">
                  <c:v>0.90700000000000003</c:v>
                </c:pt>
                <c:pt idx="217">
                  <c:v>0.89829999999999999</c:v>
                </c:pt>
                <c:pt idx="218">
                  <c:v>0.88919999999999999</c:v>
                </c:pt>
                <c:pt idx="219">
                  <c:v>0.87980000000000003</c:v>
                </c:pt>
                <c:pt idx="220">
                  <c:v>0.87</c:v>
                </c:pt>
                <c:pt idx="221">
                  <c:v>0.8599</c:v>
                </c:pt>
                <c:pt idx="222">
                  <c:v>0.84940000000000004</c:v>
                </c:pt>
                <c:pt idx="223">
                  <c:v>0.83860000000000001</c:v>
                </c:pt>
                <c:pt idx="224">
                  <c:v>0.8276</c:v>
                </c:pt>
                <c:pt idx="225">
                  <c:v>0.81630000000000003</c:v>
                </c:pt>
                <c:pt idx="226">
                  <c:v>0.80479999999999996</c:v>
                </c:pt>
                <c:pt idx="227">
                  <c:v>0.79310000000000003</c:v>
                </c:pt>
                <c:pt idx="228">
                  <c:v>0.78120000000000001</c:v>
                </c:pt>
                <c:pt idx="229">
                  <c:v>0.76919999999999999</c:v>
                </c:pt>
                <c:pt idx="230">
                  <c:v>0.75700000000000001</c:v>
                </c:pt>
                <c:pt idx="231">
                  <c:v>0.74480000000000002</c:v>
                </c:pt>
                <c:pt idx="232">
                  <c:v>0.73240000000000005</c:v>
                </c:pt>
                <c:pt idx="233">
                  <c:v>0.72</c:v>
                </c:pt>
                <c:pt idx="234">
                  <c:v>0.70750000000000002</c:v>
                </c:pt>
                <c:pt idx="235">
                  <c:v>0.69489999999999996</c:v>
                </c:pt>
                <c:pt idx="236">
                  <c:v>0.68220000000000003</c:v>
                </c:pt>
                <c:pt idx="237">
                  <c:v>0.66949999999999998</c:v>
                </c:pt>
                <c:pt idx="238">
                  <c:v>0.65669999999999995</c:v>
                </c:pt>
                <c:pt idx="239">
                  <c:v>0.64380000000000004</c:v>
                </c:pt>
                <c:pt idx="240">
                  <c:v>0.63100000000000001</c:v>
                </c:pt>
                <c:pt idx="241">
                  <c:v>0.61819999999999997</c:v>
                </c:pt>
                <c:pt idx="242">
                  <c:v>0.60529999999999995</c:v>
                </c:pt>
                <c:pt idx="243">
                  <c:v>0.59250000000000003</c:v>
                </c:pt>
                <c:pt idx="244">
                  <c:v>0.5796</c:v>
                </c:pt>
                <c:pt idx="245">
                  <c:v>0.56679999999999997</c:v>
                </c:pt>
                <c:pt idx="246">
                  <c:v>0.55400000000000005</c:v>
                </c:pt>
                <c:pt idx="247">
                  <c:v>0.54110000000000003</c:v>
                </c:pt>
                <c:pt idx="248">
                  <c:v>0.52839999999999998</c:v>
                </c:pt>
                <c:pt idx="249">
                  <c:v>0.51559999999999995</c:v>
                </c:pt>
                <c:pt idx="250">
                  <c:v>0.503</c:v>
                </c:pt>
                <c:pt idx="251">
                  <c:v>0.49049999999999999</c:v>
                </c:pt>
                <c:pt idx="252">
                  <c:v>0.47799999999999998</c:v>
                </c:pt>
                <c:pt idx="253">
                  <c:v>0.4657</c:v>
                </c:pt>
                <c:pt idx="254">
                  <c:v>0.45340000000000003</c:v>
                </c:pt>
                <c:pt idx="255">
                  <c:v>0.44119999999999998</c:v>
                </c:pt>
                <c:pt idx="256">
                  <c:v>0.42909999999999998</c:v>
                </c:pt>
                <c:pt idx="257">
                  <c:v>0.41699999999999998</c:v>
                </c:pt>
                <c:pt idx="258">
                  <c:v>0.40500000000000003</c:v>
                </c:pt>
                <c:pt idx="259">
                  <c:v>0.39300000000000002</c:v>
                </c:pt>
                <c:pt idx="260">
                  <c:v>0.38100000000000001</c:v>
                </c:pt>
                <c:pt idx="261">
                  <c:v>0.36890000000000001</c:v>
                </c:pt>
                <c:pt idx="262">
                  <c:v>0.35680000000000001</c:v>
                </c:pt>
                <c:pt idx="263">
                  <c:v>0.3448</c:v>
                </c:pt>
                <c:pt idx="264">
                  <c:v>0.33279999999999998</c:v>
                </c:pt>
                <c:pt idx="265">
                  <c:v>0.32100000000000001</c:v>
                </c:pt>
                <c:pt idx="266">
                  <c:v>0.30930000000000002</c:v>
                </c:pt>
                <c:pt idx="267">
                  <c:v>0.2979</c:v>
                </c:pt>
                <c:pt idx="268">
                  <c:v>0.28660000000000002</c:v>
                </c:pt>
                <c:pt idx="269">
                  <c:v>0.27560000000000001</c:v>
                </c:pt>
                <c:pt idx="270">
                  <c:v>0.26500000000000001</c:v>
                </c:pt>
                <c:pt idx="271">
                  <c:v>0.25480000000000003</c:v>
                </c:pt>
                <c:pt idx="272">
                  <c:v>0.24490000000000001</c:v>
                </c:pt>
                <c:pt idx="273">
                  <c:v>0.23530000000000001</c:v>
                </c:pt>
                <c:pt idx="274">
                  <c:v>0.2261</c:v>
                </c:pt>
                <c:pt idx="275">
                  <c:v>0.217</c:v>
                </c:pt>
                <c:pt idx="276">
                  <c:v>0.2082</c:v>
                </c:pt>
                <c:pt idx="277">
                  <c:v>0.19950000000000001</c:v>
                </c:pt>
                <c:pt idx="278">
                  <c:v>0.19120000000000001</c:v>
                </c:pt>
                <c:pt idx="279">
                  <c:v>0.183</c:v>
                </c:pt>
                <c:pt idx="280">
                  <c:v>0.17499999999999999</c:v>
                </c:pt>
                <c:pt idx="281">
                  <c:v>0.16719999999999999</c:v>
                </c:pt>
                <c:pt idx="282">
                  <c:v>0.15959999999999999</c:v>
                </c:pt>
                <c:pt idx="283">
                  <c:v>0.15229999999999999</c:v>
                </c:pt>
                <c:pt idx="284">
                  <c:v>0.14510000000000001</c:v>
                </c:pt>
                <c:pt idx="285">
                  <c:v>0.13819999999999999</c:v>
                </c:pt>
                <c:pt idx="286">
                  <c:v>0.13150000000000001</c:v>
                </c:pt>
                <c:pt idx="287">
                  <c:v>0.125</c:v>
                </c:pt>
                <c:pt idx="288">
                  <c:v>0.1188</c:v>
                </c:pt>
                <c:pt idx="289">
                  <c:v>0.1128</c:v>
                </c:pt>
                <c:pt idx="290">
                  <c:v>0.107</c:v>
                </c:pt>
                <c:pt idx="291">
                  <c:v>0.10150000000000001</c:v>
                </c:pt>
                <c:pt idx="292">
                  <c:v>9.6189999999999998E-2</c:v>
                </c:pt>
                <c:pt idx="293">
                  <c:v>9.1120000000000007E-2</c:v>
                </c:pt>
                <c:pt idx="294">
                  <c:v>8.6260000000000003E-2</c:v>
                </c:pt>
                <c:pt idx="295">
                  <c:v>8.1600000000000006E-2</c:v>
                </c:pt>
                <c:pt idx="296">
                  <c:v>7.7119999999999994E-2</c:v>
                </c:pt>
                <c:pt idx="297">
                  <c:v>7.2830000000000006E-2</c:v>
                </c:pt>
                <c:pt idx="298">
                  <c:v>6.8709999999999993E-2</c:v>
                </c:pt>
                <c:pt idx="299">
                  <c:v>6.4769999999999994E-2</c:v>
                </c:pt>
                <c:pt idx="300">
                  <c:v>6.0999999999999999E-2</c:v>
                </c:pt>
                <c:pt idx="301">
                  <c:v>5.74E-2</c:v>
                </c:pt>
                <c:pt idx="302">
                  <c:v>5.3960000000000001E-2</c:v>
                </c:pt>
                <c:pt idx="303">
                  <c:v>5.067E-2</c:v>
                </c:pt>
                <c:pt idx="304">
                  <c:v>4.7550000000000002E-2</c:v>
                </c:pt>
                <c:pt idx="305">
                  <c:v>4.4580000000000002E-2</c:v>
                </c:pt>
                <c:pt idx="306">
                  <c:v>4.1759999999999999E-2</c:v>
                </c:pt>
                <c:pt idx="307">
                  <c:v>3.9079999999999997E-2</c:v>
                </c:pt>
                <c:pt idx="308">
                  <c:v>3.6560000000000002E-2</c:v>
                </c:pt>
                <c:pt idx="309">
                  <c:v>3.4200000000000001E-2</c:v>
                </c:pt>
                <c:pt idx="310">
                  <c:v>3.2000000000000001E-2</c:v>
                </c:pt>
                <c:pt idx="311">
                  <c:v>2.9960000000000001E-2</c:v>
                </c:pt>
                <c:pt idx="312">
                  <c:v>2.8080000000000001E-2</c:v>
                </c:pt>
                <c:pt idx="313">
                  <c:v>2.6329999999999999E-2</c:v>
                </c:pt>
                <c:pt idx="314">
                  <c:v>2.4709999999999999E-2</c:v>
                </c:pt>
                <c:pt idx="315">
                  <c:v>2.3199999999999998E-2</c:v>
                </c:pt>
                <c:pt idx="316">
                  <c:v>2.18E-2</c:v>
                </c:pt>
                <c:pt idx="317">
                  <c:v>2.0500000000000001E-2</c:v>
                </c:pt>
                <c:pt idx="318">
                  <c:v>1.9279999999999999E-2</c:v>
                </c:pt>
                <c:pt idx="319">
                  <c:v>1.8120000000000001E-2</c:v>
                </c:pt>
                <c:pt idx="320">
                  <c:v>1.7000000000000001E-2</c:v>
                </c:pt>
                <c:pt idx="321">
                  <c:v>1.5900000000000001E-2</c:v>
                </c:pt>
                <c:pt idx="322">
                  <c:v>1.4840000000000001E-2</c:v>
                </c:pt>
                <c:pt idx="323">
                  <c:v>1.3809999999999999E-2</c:v>
                </c:pt>
                <c:pt idx="324">
                  <c:v>1.2829999999999999E-2</c:v>
                </c:pt>
                <c:pt idx="325">
                  <c:v>1.192E-2</c:v>
                </c:pt>
                <c:pt idx="326">
                  <c:v>1.107E-2</c:v>
                </c:pt>
                <c:pt idx="327">
                  <c:v>1.027E-2</c:v>
                </c:pt>
                <c:pt idx="328">
                  <c:v>9.5329999999999998E-3</c:v>
                </c:pt>
                <c:pt idx="329">
                  <c:v>8.8459999999999997E-3</c:v>
                </c:pt>
                <c:pt idx="330">
                  <c:v>8.2100000000000003E-3</c:v>
                </c:pt>
                <c:pt idx="331">
                  <c:v>7.6239999999999997E-3</c:v>
                </c:pt>
                <c:pt idx="332">
                  <c:v>7.0850000000000002E-3</c:v>
                </c:pt>
                <c:pt idx="333">
                  <c:v>6.5909999999999996E-3</c:v>
                </c:pt>
                <c:pt idx="334">
                  <c:v>6.1380000000000002E-3</c:v>
                </c:pt>
                <c:pt idx="335">
                  <c:v>5.7229999999999998E-3</c:v>
                </c:pt>
                <c:pt idx="336">
                  <c:v>5.3429999999999997E-3</c:v>
                </c:pt>
                <c:pt idx="337">
                  <c:v>4.9959999999999996E-3</c:v>
                </c:pt>
                <c:pt idx="338">
                  <c:v>4.6759999999999996E-3</c:v>
                </c:pt>
                <c:pt idx="339">
                  <c:v>4.3800000000000002E-3</c:v>
                </c:pt>
                <c:pt idx="340">
                  <c:v>4.1019999999999997E-3</c:v>
                </c:pt>
                <c:pt idx="341">
                  <c:v>3.8379999999999998E-3</c:v>
                </c:pt>
                <c:pt idx="342">
                  <c:v>3.5890000000000002E-3</c:v>
                </c:pt>
                <c:pt idx="343">
                  <c:v>3.3540000000000002E-3</c:v>
                </c:pt>
                <c:pt idx="344">
                  <c:v>3.1340000000000001E-3</c:v>
                </c:pt>
                <c:pt idx="345">
                  <c:v>2.9290000000000002E-3</c:v>
                </c:pt>
                <c:pt idx="346">
                  <c:v>2.738E-3</c:v>
                </c:pt>
                <c:pt idx="347">
                  <c:v>2.5600000000000002E-3</c:v>
                </c:pt>
                <c:pt idx="348">
                  <c:v>2.3930000000000002E-3</c:v>
                </c:pt>
                <c:pt idx="349">
                  <c:v>2.2369999999999998E-3</c:v>
                </c:pt>
                <c:pt idx="350">
                  <c:v>2.091E-3</c:v>
                </c:pt>
                <c:pt idx="351">
                  <c:v>1.954E-3</c:v>
                </c:pt>
                <c:pt idx="352">
                  <c:v>1.825E-3</c:v>
                </c:pt>
                <c:pt idx="353">
                  <c:v>1.704E-3</c:v>
                </c:pt>
                <c:pt idx="354">
                  <c:v>1.5900000000000001E-3</c:v>
                </c:pt>
                <c:pt idx="355">
                  <c:v>1.4840000000000001E-3</c:v>
                </c:pt>
                <c:pt idx="356">
                  <c:v>1.384E-3</c:v>
                </c:pt>
                <c:pt idx="357">
                  <c:v>1.291E-3</c:v>
                </c:pt>
                <c:pt idx="358">
                  <c:v>1.204E-3</c:v>
                </c:pt>
                <c:pt idx="359">
                  <c:v>1.1230000000000001E-3</c:v>
                </c:pt>
                <c:pt idx="360">
                  <c:v>1.047E-3</c:v>
                </c:pt>
                <c:pt idx="361">
                  <c:v>9.7659999999999999E-4</c:v>
                </c:pt>
                <c:pt idx="362">
                  <c:v>9.1109999999999997E-4</c:v>
                </c:pt>
                <c:pt idx="363">
                  <c:v>8.5010000000000001E-4</c:v>
                </c:pt>
                <c:pt idx="364">
                  <c:v>7.9319999999999998E-4</c:v>
                </c:pt>
                <c:pt idx="365">
                  <c:v>7.3999999999999999E-4</c:v>
                </c:pt>
                <c:pt idx="366">
                  <c:v>6.9010000000000002E-4</c:v>
                </c:pt>
                <c:pt idx="367">
                  <c:v>6.4329999999999997E-4</c:v>
                </c:pt>
                <c:pt idx="368">
                  <c:v>5.9949999999999999E-4</c:v>
                </c:pt>
                <c:pt idx="369">
                  <c:v>5.5849999999999997E-4</c:v>
                </c:pt>
                <c:pt idx="370">
                  <c:v>5.1999999999999995E-4</c:v>
                </c:pt>
                <c:pt idx="371">
                  <c:v>4.839E-4</c:v>
                </c:pt>
                <c:pt idx="372">
                  <c:v>4.5009999999999999E-4</c:v>
                </c:pt>
                <c:pt idx="373">
                  <c:v>4.1829999999999998E-4</c:v>
                </c:pt>
                <c:pt idx="374">
                  <c:v>3.8870000000000002E-4</c:v>
                </c:pt>
                <c:pt idx="375">
                  <c:v>3.611E-4</c:v>
                </c:pt>
                <c:pt idx="376">
                  <c:v>3.3540000000000002E-4</c:v>
                </c:pt>
                <c:pt idx="377">
                  <c:v>3.1139999999999998E-4</c:v>
                </c:pt>
                <c:pt idx="378">
                  <c:v>2.8919999999999998E-4</c:v>
                </c:pt>
                <c:pt idx="379">
                  <c:v>2.6850000000000002E-4</c:v>
                </c:pt>
                <c:pt idx="380">
                  <c:v>2.4919999999999999E-4</c:v>
                </c:pt>
                <c:pt idx="381">
                  <c:v>2.3130000000000001E-4</c:v>
                </c:pt>
                <c:pt idx="382">
                  <c:v>2.1469999999999999E-4</c:v>
                </c:pt>
                <c:pt idx="383">
                  <c:v>1.9929999999999999E-4</c:v>
                </c:pt>
                <c:pt idx="384">
                  <c:v>1.85E-4</c:v>
                </c:pt>
                <c:pt idx="385">
                  <c:v>1.719E-4</c:v>
                </c:pt>
                <c:pt idx="386">
                  <c:v>1.5980000000000001E-4</c:v>
                </c:pt>
                <c:pt idx="387">
                  <c:v>1.4860000000000001E-4</c:v>
                </c:pt>
                <c:pt idx="388">
                  <c:v>1.383E-4</c:v>
                </c:pt>
                <c:pt idx="389">
                  <c:v>1.2879999999999999E-4</c:v>
                </c:pt>
                <c:pt idx="390">
                  <c:v>1.2E-4</c:v>
                </c:pt>
                <c:pt idx="391">
                  <c:v>1.119E-4</c:v>
                </c:pt>
                <c:pt idx="392">
                  <c:v>1.043E-4</c:v>
                </c:pt>
                <c:pt idx="393">
                  <c:v>9.734E-5</c:v>
                </c:pt>
                <c:pt idx="394">
                  <c:v>9.0850000000000094E-5</c:v>
                </c:pt>
                <c:pt idx="395">
                  <c:v>8.4800000000000001E-5</c:v>
                </c:pt>
                <c:pt idx="396">
                  <c:v>7.9149999999999999E-5</c:v>
                </c:pt>
                <c:pt idx="397">
                  <c:v>7.3860000000000001E-5</c:v>
                </c:pt>
                <c:pt idx="398">
                  <c:v>6.8919999999999997E-5</c:v>
                </c:pt>
                <c:pt idx="399">
                  <c:v>6.4300000000000004E-5</c:v>
                </c:pt>
                <c:pt idx="400">
                  <c:v>6.0000000000000002E-5</c:v>
                </c:pt>
                <c:pt idx="401">
                  <c:v>5.5980000000000003E-5</c:v>
                </c:pt>
                <c:pt idx="402">
                  <c:v>5.223E-5</c:v>
                </c:pt>
                <c:pt idx="403">
                  <c:v>4.8720000000000001E-5</c:v>
                </c:pt>
                <c:pt idx="404">
                  <c:v>4.545E-5</c:v>
                </c:pt>
                <c:pt idx="405">
                  <c:v>4.2400000000000001E-5</c:v>
                </c:pt>
                <c:pt idx="406">
                  <c:v>3.9560000000000001E-5</c:v>
                </c:pt>
                <c:pt idx="407">
                  <c:v>3.6919999999999999E-5</c:v>
                </c:pt>
                <c:pt idx="408">
                  <c:v>3.4449999999999997E-5</c:v>
                </c:pt>
                <c:pt idx="409">
                  <c:v>3.2150000000000002E-5</c:v>
                </c:pt>
                <c:pt idx="410">
                  <c:v>3.0000000000000001E-5</c:v>
                </c:pt>
              </c:numCache>
            </c:numRef>
          </c:yVal>
          <c:smooth val="1"/>
        </c:ser>
        <c:dLbls>
          <c:showLegendKey val="0"/>
          <c:showVal val="0"/>
          <c:showCatName val="0"/>
          <c:showSerName val="0"/>
          <c:showPercent val="0"/>
          <c:showBubbleSize val="0"/>
        </c:dLbls>
        <c:axId val="61716352"/>
        <c:axId val="61717888"/>
      </c:scatterChart>
      <c:valAx>
        <c:axId val="61716352"/>
        <c:scaling>
          <c:orientation val="minMax"/>
          <c:max val="700"/>
          <c:min val="350"/>
        </c:scaling>
        <c:delete val="1"/>
        <c:axPos val="b"/>
        <c:numFmt formatCode="General" sourceLinked="1"/>
        <c:majorTickMark val="out"/>
        <c:minorTickMark val="none"/>
        <c:tickLblPos val="nextTo"/>
        <c:crossAx val="61717888"/>
        <c:crosses val="autoZero"/>
        <c:crossBetween val="midCat"/>
      </c:valAx>
      <c:valAx>
        <c:axId val="61717888"/>
        <c:scaling>
          <c:orientation val="minMax"/>
        </c:scaling>
        <c:delete val="1"/>
        <c:axPos val="l"/>
        <c:numFmt formatCode="General" sourceLinked="1"/>
        <c:majorTickMark val="out"/>
        <c:minorTickMark val="none"/>
        <c:tickLblPos val="nextTo"/>
        <c:crossAx val="61716352"/>
        <c:crosses val="autoZero"/>
        <c:crossBetween val="midCat"/>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Sheet1!$B$1</c:f>
              <c:strCache>
                <c:ptCount val="1"/>
                <c:pt idx="0">
                  <c:v>vlambda</c:v>
                </c:pt>
              </c:strCache>
            </c:strRef>
          </c:tx>
          <c:spPr>
            <a:ln w="38100"/>
          </c:spPr>
          <c:marker>
            <c:symbol val="none"/>
          </c:marker>
          <c:trendline>
            <c:trendlineType val="linear"/>
            <c:dispRSqr val="0"/>
            <c:dispEq val="0"/>
          </c:trendline>
          <c:xVal>
            <c:numRef>
              <c:f>Sheet1!$A$2:$A$416</c:f>
              <c:numCache>
                <c:formatCode>General</c:formatCode>
                <c:ptCount val="415"/>
                <c:pt idx="0">
                  <c:v>360</c:v>
                </c:pt>
                <c:pt idx="1">
                  <c:v>361</c:v>
                </c:pt>
                <c:pt idx="2">
                  <c:v>362</c:v>
                </c:pt>
                <c:pt idx="3">
                  <c:v>363</c:v>
                </c:pt>
                <c:pt idx="4">
                  <c:v>364</c:v>
                </c:pt>
                <c:pt idx="5">
                  <c:v>365</c:v>
                </c:pt>
                <c:pt idx="6">
                  <c:v>366</c:v>
                </c:pt>
                <c:pt idx="7">
                  <c:v>367</c:v>
                </c:pt>
                <c:pt idx="8">
                  <c:v>368</c:v>
                </c:pt>
                <c:pt idx="9">
                  <c:v>369</c:v>
                </c:pt>
                <c:pt idx="10">
                  <c:v>370</c:v>
                </c:pt>
                <c:pt idx="11">
                  <c:v>371</c:v>
                </c:pt>
                <c:pt idx="12">
                  <c:v>372</c:v>
                </c:pt>
                <c:pt idx="13">
                  <c:v>373</c:v>
                </c:pt>
                <c:pt idx="14">
                  <c:v>374</c:v>
                </c:pt>
                <c:pt idx="15">
                  <c:v>375</c:v>
                </c:pt>
                <c:pt idx="16">
                  <c:v>376</c:v>
                </c:pt>
                <c:pt idx="17">
                  <c:v>377</c:v>
                </c:pt>
                <c:pt idx="18">
                  <c:v>378</c:v>
                </c:pt>
                <c:pt idx="19">
                  <c:v>379</c:v>
                </c:pt>
                <c:pt idx="20">
                  <c:v>380</c:v>
                </c:pt>
                <c:pt idx="21">
                  <c:v>381</c:v>
                </c:pt>
                <c:pt idx="22">
                  <c:v>382</c:v>
                </c:pt>
                <c:pt idx="23">
                  <c:v>383</c:v>
                </c:pt>
                <c:pt idx="24">
                  <c:v>384</c:v>
                </c:pt>
                <c:pt idx="25">
                  <c:v>385</c:v>
                </c:pt>
                <c:pt idx="26">
                  <c:v>386</c:v>
                </c:pt>
                <c:pt idx="27">
                  <c:v>387</c:v>
                </c:pt>
                <c:pt idx="28">
                  <c:v>388</c:v>
                </c:pt>
                <c:pt idx="29">
                  <c:v>389</c:v>
                </c:pt>
                <c:pt idx="30">
                  <c:v>390</c:v>
                </c:pt>
                <c:pt idx="31">
                  <c:v>391</c:v>
                </c:pt>
                <c:pt idx="32">
                  <c:v>392</c:v>
                </c:pt>
                <c:pt idx="33">
                  <c:v>393</c:v>
                </c:pt>
                <c:pt idx="34">
                  <c:v>394</c:v>
                </c:pt>
                <c:pt idx="35">
                  <c:v>395</c:v>
                </c:pt>
                <c:pt idx="36">
                  <c:v>396</c:v>
                </c:pt>
                <c:pt idx="37">
                  <c:v>397</c:v>
                </c:pt>
                <c:pt idx="38">
                  <c:v>398</c:v>
                </c:pt>
                <c:pt idx="39">
                  <c:v>399</c:v>
                </c:pt>
                <c:pt idx="40">
                  <c:v>400</c:v>
                </c:pt>
                <c:pt idx="41">
                  <c:v>401</c:v>
                </c:pt>
                <c:pt idx="42">
                  <c:v>402</c:v>
                </c:pt>
                <c:pt idx="43">
                  <c:v>403</c:v>
                </c:pt>
                <c:pt idx="44">
                  <c:v>404</c:v>
                </c:pt>
                <c:pt idx="45">
                  <c:v>405</c:v>
                </c:pt>
                <c:pt idx="46">
                  <c:v>406</c:v>
                </c:pt>
                <c:pt idx="47">
                  <c:v>407</c:v>
                </c:pt>
                <c:pt idx="48">
                  <c:v>408</c:v>
                </c:pt>
                <c:pt idx="49">
                  <c:v>409</c:v>
                </c:pt>
                <c:pt idx="50">
                  <c:v>410</c:v>
                </c:pt>
                <c:pt idx="51">
                  <c:v>411</c:v>
                </c:pt>
                <c:pt idx="52">
                  <c:v>412</c:v>
                </c:pt>
                <c:pt idx="53">
                  <c:v>413</c:v>
                </c:pt>
                <c:pt idx="54">
                  <c:v>414</c:v>
                </c:pt>
                <c:pt idx="55">
                  <c:v>415</c:v>
                </c:pt>
                <c:pt idx="56">
                  <c:v>416</c:v>
                </c:pt>
                <c:pt idx="57">
                  <c:v>417</c:v>
                </c:pt>
                <c:pt idx="58">
                  <c:v>418</c:v>
                </c:pt>
                <c:pt idx="59">
                  <c:v>419</c:v>
                </c:pt>
                <c:pt idx="60">
                  <c:v>420</c:v>
                </c:pt>
                <c:pt idx="61">
                  <c:v>421</c:v>
                </c:pt>
                <c:pt idx="62">
                  <c:v>422</c:v>
                </c:pt>
                <c:pt idx="63">
                  <c:v>423</c:v>
                </c:pt>
                <c:pt idx="64">
                  <c:v>424</c:v>
                </c:pt>
                <c:pt idx="65">
                  <c:v>425</c:v>
                </c:pt>
                <c:pt idx="66">
                  <c:v>426</c:v>
                </c:pt>
                <c:pt idx="67">
                  <c:v>427</c:v>
                </c:pt>
                <c:pt idx="68">
                  <c:v>428</c:v>
                </c:pt>
                <c:pt idx="69">
                  <c:v>429</c:v>
                </c:pt>
                <c:pt idx="70">
                  <c:v>430</c:v>
                </c:pt>
                <c:pt idx="71">
                  <c:v>431</c:v>
                </c:pt>
                <c:pt idx="72">
                  <c:v>432</c:v>
                </c:pt>
                <c:pt idx="73">
                  <c:v>433</c:v>
                </c:pt>
                <c:pt idx="74">
                  <c:v>434</c:v>
                </c:pt>
                <c:pt idx="75">
                  <c:v>435</c:v>
                </c:pt>
                <c:pt idx="76">
                  <c:v>436</c:v>
                </c:pt>
                <c:pt idx="77">
                  <c:v>437</c:v>
                </c:pt>
                <c:pt idx="78">
                  <c:v>438</c:v>
                </c:pt>
                <c:pt idx="79">
                  <c:v>439</c:v>
                </c:pt>
                <c:pt idx="80">
                  <c:v>440</c:v>
                </c:pt>
                <c:pt idx="81">
                  <c:v>441</c:v>
                </c:pt>
                <c:pt idx="82">
                  <c:v>442</c:v>
                </c:pt>
                <c:pt idx="83">
                  <c:v>443</c:v>
                </c:pt>
                <c:pt idx="84">
                  <c:v>444</c:v>
                </c:pt>
                <c:pt idx="85">
                  <c:v>445</c:v>
                </c:pt>
                <c:pt idx="86">
                  <c:v>446</c:v>
                </c:pt>
                <c:pt idx="87">
                  <c:v>447</c:v>
                </c:pt>
                <c:pt idx="88">
                  <c:v>448</c:v>
                </c:pt>
                <c:pt idx="89">
                  <c:v>449</c:v>
                </c:pt>
                <c:pt idx="90">
                  <c:v>450</c:v>
                </c:pt>
                <c:pt idx="91">
                  <c:v>451</c:v>
                </c:pt>
                <c:pt idx="92">
                  <c:v>452</c:v>
                </c:pt>
                <c:pt idx="93">
                  <c:v>453</c:v>
                </c:pt>
                <c:pt idx="94">
                  <c:v>454</c:v>
                </c:pt>
                <c:pt idx="95">
                  <c:v>455</c:v>
                </c:pt>
                <c:pt idx="96">
                  <c:v>456</c:v>
                </c:pt>
                <c:pt idx="97">
                  <c:v>457</c:v>
                </c:pt>
                <c:pt idx="98">
                  <c:v>458</c:v>
                </c:pt>
                <c:pt idx="99">
                  <c:v>459</c:v>
                </c:pt>
                <c:pt idx="100">
                  <c:v>460</c:v>
                </c:pt>
                <c:pt idx="101">
                  <c:v>461</c:v>
                </c:pt>
                <c:pt idx="102">
                  <c:v>462</c:v>
                </c:pt>
                <c:pt idx="103">
                  <c:v>463</c:v>
                </c:pt>
                <c:pt idx="104">
                  <c:v>464</c:v>
                </c:pt>
                <c:pt idx="105">
                  <c:v>465</c:v>
                </c:pt>
                <c:pt idx="106">
                  <c:v>466</c:v>
                </c:pt>
                <c:pt idx="107">
                  <c:v>467</c:v>
                </c:pt>
                <c:pt idx="108">
                  <c:v>468</c:v>
                </c:pt>
                <c:pt idx="109">
                  <c:v>469</c:v>
                </c:pt>
                <c:pt idx="110">
                  <c:v>470</c:v>
                </c:pt>
                <c:pt idx="111">
                  <c:v>471</c:v>
                </c:pt>
                <c:pt idx="112">
                  <c:v>472</c:v>
                </c:pt>
                <c:pt idx="113">
                  <c:v>473</c:v>
                </c:pt>
                <c:pt idx="114">
                  <c:v>474</c:v>
                </c:pt>
                <c:pt idx="115">
                  <c:v>475</c:v>
                </c:pt>
                <c:pt idx="116">
                  <c:v>476</c:v>
                </c:pt>
                <c:pt idx="117">
                  <c:v>477</c:v>
                </c:pt>
                <c:pt idx="118">
                  <c:v>478</c:v>
                </c:pt>
                <c:pt idx="119">
                  <c:v>479</c:v>
                </c:pt>
                <c:pt idx="120">
                  <c:v>480</c:v>
                </c:pt>
                <c:pt idx="121">
                  <c:v>481</c:v>
                </c:pt>
                <c:pt idx="122">
                  <c:v>482</c:v>
                </c:pt>
                <c:pt idx="123">
                  <c:v>483</c:v>
                </c:pt>
                <c:pt idx="124">
                  <c:v>484</c:v>
                </c:pt>
                <c:pt idx="125">
                  <c:v>485</c:v>
                </c:pt>
                <c:pt idx="126">
                  <c:v>486</c:v>
                </c:pt>
                <c:pt idx="127">
                  <c:v>487</c:v>
                </c:pt>
                <c:pt idx="128">
                  <c:v>488</c:v>
                </c:pt>
                <c:pt idx="129">
                  <c:v>489</c:v>
                </c:pt>
                <c:pt idx="130">
                  <c:v>490</c:v>
                </c:pt>
                <c:pt idx="131">
                  <c:v>491</c:v>
                </c:pt>
                <c:pt idx="132">
                  <c:v>492</c:v>
                </c:pt>
                <c:pt idx="133">
                  <c:v>493</c:v>
                </c:pt>
                <c:pt idx="134">
                  <c:v>494</c:v>
                </c:pt>
                <c:pt idx="135">
                  <c:v>495</c:v>
                </c:pt>
                <c:pt idx="136">
                  <c:v>496</c:v>
                </c:pt>
                <c:pt idx="137">
                  <c:v>497</c:v>
                </c:pt>
                <c:pt idx="138">
                  <c:v>498</c:v>
                </c:pt>
                <c:pt idx="139">
                  <c:v>499</c:v>
                </c:pt>
                <c:pt idx="140">
                  <c:v>500</c:v>
                </c:pt>
                <c:pt idx="141">
                  <c:v>501</c:v>
                </c:pt>
                <c:pt idx="142">
                  <c:v>502</c:v>
                </c:pt>
                <c:pt idx="143">
                  <c:v>503</c:v>
                </c:pt>
                <c:pt idx="144">
                  <c:v>504</c:v>
                </c:pt>
                <c:pt idx="145">
                  <c:v>505</c:v>
                </c:pt>
                <c:pt idx="146">
                  <c:v>506</c:v>
                </c:pt>
                <c:pt idx="147">
                  <c:v>507</c:v>
                </c:pt>
                <c:pt idx="148">
                  <c:v>508</c:v>
                </c:pt>
                <c:pt idx="149">
                  <c:v>509</c:v>
                </c:pt>
                <c:pt idx="150">
                  <c:v>510</c:v>
                </c:pt>
                <c:pt idx="151">
                  <c:v>511</c:v>
                </c:pt>
                <c:pt idx="152">
                  <c:v>512</c:v>
                </c:pt>
                <c:pt idx="153">
                  <c:v>513</c:v>
                </c:pt>
                <c:pt idx="154">
                  <c:v>514</c:v>
                </c:pt>
                <c:pt idx="155">
                  <c:v>515</c:v>
                </c:pt>
                <c:pt idx="156">
                  <c:v>516</c:v>
                </c:pt>
                <c:pt idx="157">
                  <c:v>517</c:v>
                </c:pt>
                <c:pt idx="158">
                  <c:v>518</c:v>
                </c:pt>
                <c:pt idx="159">
                  <c:v>519</c:v>
                </c:pt>
                <c:pt idx="160">
                  <c:v>520</c:v>
                </c:pt>
                <c:pt idx="161">
                  <c:v>521</c:v>
                </c:pt>
                <c:pt idx="162">
                  <c:v>522</c:v>
                </c:pt>
                <c:pt idx="163">
                  <c:v>523</c:v>
                </c:pt>
                <c:pt idx="164">
                  <c:v>524</c:v>
                </c:pt>
                <c:pt idx="165">
                  <c:v>525</c:v>
                </c:pt>
                <c:pt idx="166">
                  <c:v>526</c:v>
                </c:pt>
                <c:pt idx="167">
                  <c:v>527</c:v>
                </c:pt>
                <c:pt idx="168">
                  <c:v>528</c:v>
                </c:pt>
                <c:pt idx="169">
                  <c:v>529</c:v>
                </c:pt>
                <c:pt idx="170">
                  <c:v>530</c:v>
                </c:pt>
                <c:pt idx="171">
                  <c:v>531</c:v>
                </c:pt>
                <c:pt idx="172">
                  <c:v>532</c:v>
                </c:pt>
                <c:pt idx="173">
                  <c:v>533</c:v>
                </c:pt>
                <c:pt idx="174">
                  <c:v>534</c:v>
                </c:pt>
                <c:pt idx="175">
                  <c:v>535</c:v>
                </c:pt>
                <c:pt idx="176">
                  <c:v>536</c:v>
                </c:pt>
                <c:pt idx="177">
                  <c:v>537</c:v>
                </c:pt>
                <c:pt idx="178">
                  <c:v>538</c:v>
                </c:pt>
                <c:pt idx="179">
                  <c:v>539</c:v>
                </c:pt>
                <c:pt idx="180">
                  <c:v>540</c:v>
                </c:pt>
                <c:pt idx="181">
                  <c:v>541</c:v>
                </c:pt>
                <c:pt idx="182">
                  <c:v>542</c:v>
                </c:pt>
                <c:pt idx="183">
                  <c:v>543</c:v>
                </c:pt>
                <c:pt idx="184">
                  <c:v>544</c:v>
                </c:pt>
                <c:pt idx="185">
                  <c:v>545</c:v>
                </c:pt>
                <c:pt idx="186">
                  <c:v>546</c:v>
                </c:pt>
                <c:pt idx="187">
                  <c:v>547</c:v>
                </c:pt>
                <c:pt idx="188">
                  <c:v>548</c:v>
                </c:pt>
                <c:pt idx="189">
                  <c:v>549</c:v>
                </c:pt>
                <c:pt idx="190">
                  <c:v>550</c:v>
                </c:pt>
                <c:pt idx="191">
                  <c:v>551</c:v>
                </c:pt>
                <c:pt idx="192">
                  <c:v>552</c:v>
                </c:pt>
                <c:pt idx="193">
                  <c:v>553</c:v>
                </c:pt>
                <c:pt idx="194">
                  <c:v>554</c:v>
                </c:pt>
                <c:pt idx="195">
                  <c:v>555</c:v>
                </c:pt>
                <c:pt idx="196">
                  <c:v>556</c:v>
                </c:pt>
                <c:pt idx="197">
                  <c:v>557</c:v>
                </c:pt>
                <c:pt idx="198">
                  <c:v>558</c:v>
                </c:pt>
                <c:pt idx="199">
                  <c:v>559</c:v>
                </c:pt>
                <c:pt idx="200">
                  <c:v>560</c:v>
                </c:pt>
                <c:pt idx="201">
                  <c:v>561</c:v>
                </c:pt>
                <c:pt idx="202">
                  <c:v>562</c:v>
                </c:pt>
                <c:pt idx="203">
                  <c:v>563</c:v>
                </c:pt>
                <c:pt idx="204">
                  <c:v>564</c:v>
                </c:pt>
                <c:pt idx="205">
                  <c:v>565</c:v>
                </c:pt>
                <c:pt idx="206">
                  <c:v>566</c:v>
                </c:pt>
                <c:pt idx="207">
                  <c:v>567</c:v>
                </c:pt>
                <c:pt idx="208">
                  <c:v>568</c:v>
                </c:pt>
                <c:pt idx="209">
                  <c:v>569</c:v>
                </c:pt>
                <c:pt idx="210">
                  <c:v>570</c:v>
                </c:pt>
                <c:pt idx="211">
                  <c:v>571</c:v>
                </c:pt>
                <c:pt idx="212">
                  <c:v>572</c:v>
                </c:pt>
                <c:pt idx="213">
                  <c:v>573</c:v>
                </c:pt>
                <c:pt idx="214">
                  <c:v>574</c:v>
                </c:pt>
                <c:pt idx="215">
                  <c:v>575</c:v>
                </c:pt>
                <c:pt idx="216">
                  <c:v>576</c:v>
                </c:pt>
                <c:pt idx="217">
                  <c:v>577</c:v>
                </c:pt>
                <c:pt idx="218">
                  <c:v>578</c:v>
                </c:pt>
                <c:pt idx="219">
                  <c:v>579</c:v>
                </c:pt>
                <c:pt idx="220">
                  <c:v>580</c:v>
                </c:pt>
                <c:pt idx="221">
                  <c:v>581</c:v>
                </c:pt>
                <c:pt idx="222">
                  <c:v>582</c:v>
                </c:pt>
                <c:pt idx="223">
                  <c:v>583</c:v>
                </c:pt>
                <c:pt idx="224">
                  <c:v>584</c:v>
                </c:pt>
                <c:pt idx="225">
                  <c:v>585</c:v>
                </c:pt>
                <c:pt idx="226">
                  <c:v>586</c:v>
                </c:pt>
                <c:pt idx="227">
                  <c:v>587</c:v>
                </c:pt>
                <c:pt idx="228">
                  <c:v>588</c:v>
                </c:pt>
                <c:pt idx="229">
                  <c:v>589</c:v>
                </c:pt>
                <c:pt idx="230">
                  <c:v>590</c:v>
                </c:pt>
                <c:pt idx="231">
                  <c:v>591</c:v>
                </c:pt>
                <c:pt idx="232">
                  <c:v>592</c:v>
                </c:pt>
                <c:pt idx="233">
                  <c:v>593</c:v>
                </c:pt>
                <c:pt idx="234">
                  <c:v>594</c:v>
                </c:pt>
                <c:pt idx="235">
                  <c:v>595</c:v>
                </c:pt>
                <c:pt idx="236">
                  <c:v>596</c:v>
                </c:pt>
                <c:pt idx="237">
                  <c:v>597</c:v>
                </c:pt>
                <c:pt idx="238">
                  <c:v>598</c:v>
                </c:pt>
                <c:pt idx="239">
                  <c:v>599</c:v>
                </c:pt>
                <c:pt idx="240">
                  <c:v>600</c:v>
                </c:pt>
                <c:pt idx="241">
                  <c:v>601</c:v>
                </c:pt>
                <c:pt idx="242">
                  <c:v>602</c:v>
                </c:pt>
                <c:pt idx="243">
                  <c:v>603</c:v>
                </c:pt>
                <c:pt idx="244">
                  <c:v>604</c:v>
                </c:pt>
                <c:pt idx="245">
                  <c:v>605</c:v>
                </c:pt>
                <c:pt idx="246">
                  <c:v>606</c:v>
                </c:pt>
                <c:pt idx="247">
                  <c:v>607</c:v>
                </c:pt>
                <c:pt idx="248">
                  <c:v>608</c:v>
                </c:pt>
                <c:pt idx="249">
                  <c:v>609</c:v>
                </c:pt>
                <c:pt idx="250">
                  <c:v>610</c:v>
                </c:pt>
                <c:pt idx="251">
                  <c:v>611</c:v>
                </c:pt>
                <c:pt idx="252">
                  <c:v>612</c:v>
                </c:pt>
                <c:pt idx="253">
                  <c:v>613</c:v>
                </c:pt>
                <c:pt idx="254">
                  <c:v>614</c:v>
                </c:pt>
                <c:pt idx="255">
                  <c:v>615</c:v>
                </c:pt>
                <c:pt idx="256">
                  <c:v>616</c:v>
                </c:pt>
                <c:pt idx="257">
                  <c:v>617</c:v>
                </c:pt>
                <c:pt idx="258">
                  <c:v>618</c:v>
                </c:pt>
                <c:pt idx="259">
                  <c:v>619</c:v>
                </c:pt>
                <c:pt idx="260">
                  <c:v>620</c:v>
                </c:pt>
                <c:pt idx="261">
                  <c:v>621</c:v>
                </c:pt>
                <c:pt idx="262">
                  <c:v>622</c:v>
                </c:pt>
                <c:pt idx="263">
                  <c:v>623</c:v>
                </c:pt>
                <c:pt idx="264">
                  <c:v>624</c:v>
                </c:pt>
                <c:pt idx="265">
                  <c:v>625</c:v>
                </c:pt>
                <c:pt idx="266">
                  <c:v>626</c:v>
                </c:pt>
                <c:pt idx="267">
                  <c:v>627</c:v>
                </c:pt>
                <c:pt idx="268">
                  <c:v>628</c:v>
                </c:pt>
                <c:pt idx="269">
                  <c:v>629</c:v>
                </c:pt>
                <c:pt idx="270">
                  <c:v>630</c:v>
                </c:pt>
                <c:pt idx="271">
                  <c:v>631</c:v>
                </c:pt>
                <c:pt idx="272">
                  <c:v>632</c:v>
                </c:pt>
                <c:pt idx="273">
                  <c:v>633</c:v>
                </c:pt>
                <c:pt idx="274">
                  <c:v>634</c:v>
                </c:pt>
                <c:pt idx="275">
                  <c:v>635</c:v>
                </c:pt>
                <c:pt idx="276">
                  <c:v>636</c:v>
                </c:pt>
                <c:pt idx="277">
                  <c:v>637</c:v>
                </c:pt>
                <c:pt idx="278">
                  <c:v>638</c:v>
                </c:pt>
                <c:pt idx="279">
                  <c:v>639</c:v>
                </c:pt>
                <c:pt idx="280">
                  <c:v>640</c:v>
                </c:pt>
                <c:pt idx="281">
                  <c:v>641</c:v>
                </c:pt>
                <c:pt idx="282">
                  <c:v>642</c:v>
                </c:pt>
                <c:pt idx="283">
                  <c:v>643</c:v>
                </c:pt>
                <c:pt idx="284">
                  <c:v>644</c:v>
                </c:pt>
                <c:pt idx="285">
                  <c:v>645</c:v>
                </c:pt>
                <c:pt idx="286">
                  <c:v>646</c:v>
                </c:pt>
                <c:pt idx="287">
                  <c:v>647</c:v>
                </c:pt>
                <c:pt idx="288">
                  <c:v>648</c:v>
                </c:pt>
                <c:pt idx="289">
                  <c:v>649</c:v>
                </c:pt>
                <c:pt idx="290">
                  <c:v>650</c:v>
                </c:pt>
                <c:pt idx="291">
                  <c:v>651</c:v>
                </c:pt>
                <c:pt idx="292">
                  <c:v>652</c:v>
                </c:pt>
                <c:pt idx="293">
                  <c:v>653</c:v>
                </c:pt>
                <c:pt idx="294">
                  <c:v>654</c:v>
                </c:pt>
                <c:pt idx="295">
                  <c:v>655</c:v>
                </c:pt>
                <c:pt idx="296">
                  <c:v>656</c:v>
                </c:pt>
                <c:pt idx="297">
                  <c:v>657</c:v>
                </c:pt>
                <c:pt idx="298">
                  <c:v>658</c:v>
                </c:pt>
                <c:pt idx="299">
                  <c:v>659</c:v>
                </c:pt>
                <c:pt idx="300">
                  <c:v>660</c:v>
                </c:pt>
                <c:pt idx="301">
                  <c:v>661</c:v>
                </c:pt>
                <c:pt idx="302">
                  <c:v>662</c:v>
                </c:pt>
                <c:pt idx="303">
                  <c:v>663</c:v>
                </c:pt>
                <c:pt idx="304">
                  <c:v>664</c:v>
                </c:pt>
                <c:pt idx="305">
                  <c:v>665</c:v>
                </c:pt>
                <c:pt idx="306">
                  <c:v>666</c:v>
                </c:pt>
                <c:pt idx="307">
                  <c:v>667</c:v>
                </c:pt>
                <c:pt idx="308">
                  <c:v>668</c:v>
                </c:pt>
                <c:pt idx="309">
                  <c:v>669</c:v>
                </c:pt>
                <c:pt idx="310">
                  <c:v>670</c:v>
                </c:pt>
                <c:pt idx="311">
                  <c:v>671</c:v>
                </c:pt>
                <c:pt idx="312">
                  <c:v>672</c:v>
                </c:pt>
                <c:pt idx="313">
                  <c:v>673</c:v>
                </c:pt>
                <c:pt idx="314">
                  <c:v>674</c:v>
                </c:pt>
                <c:pt idx="315">
                  <c:v>675</c:v>
                </c:pt>
                <c:pt idx="316">
                  <c:v>676</c:v>
                </c:pt>
                <c:pt idx="317">
                  <c:v>677</c:v>
                </c:pt>
                <c:pt idx="318">
                  <c:v>678</c:v>
                </c:pt>
                <c:pt idx="319">
                  <c:v>679</c:v>
                </c:pt>
                <c:pt idx="320">
                  <c:v>680</c:v>
                </c:pt>
                <c:pt idx="321">
                  <c:v>681</c:v>
                </c:pt>
                <c:pt idx="322">
                  <c:v>682</c:v>
                </c:pt>
                <c:pt idx="323">
                  <c:v>683</c:v>
                </c:pt>
                <c:pt idx="324">
                  <c:v>684</c:v>
                </c:pt>
                <c:pt idx="325">
                  <c:v>685</c:v>
                </c:pt>
                <c:pt idx="326">
                  <c:v>686</c:v>
                </c:pt>
                <c:pt idx="327">
                  <c:v>687</c:v>
                </c:pt>
                <c:pt idx="328">
                  <c:v>688</c:v>
                </c:pt>
                <c:pt idx="329">
                  <c:v>689</c:v>
                </c:pt>
                <c:pt idx="330">
                  <c:v>690</c:v>
                </c:pt>
                <c:pt idx="331">
                  <c:v>691</c:v>
                </c:pt>
                <c:pt idx="332">
                  <c:v>692</c:v>
                </c:pt>
                <c:pt idx="333">
                  <c:v>693</c:v>
                </c:pt>
                <c:pt idx="334">
                  <c:v>694</c:v>
                </c:pt>
                <c:pt idx="335">
                  <c:v>695</c:v>
                </c:pt>
                <c:pt idx="336">
                  <c:v>696</c:v>
                </c:pt>
                <c:pt idx="337">
                  <c:v>697</c:v>
                </c:pt>
                <c:pt idx="338">
                  <c:v>698</c:v>
                </c:pt>
                <c:pt idx="339">
                  <c:v>699</c:v>
                </c:pt>
                <c:pt idx="340">
                  <c:v>700</c:v>
                </c:pt>
                <c:pt idx="341">
                  <c:v>701</c:v>
                </c:pt>
                <c:pt idx="342">
                  <c:v>702</c:v>
                </c:pt>
                <c:pt idx="343">
                  <c:v>703</c:v>
                </c:pt>
                <c:pt idx="344">
                  <c:v>704</c:v>
                </c:pt>
                <c:pt idx="345">
                  <c:v>705</c:v>
                </c:pt>
                <c:pt idx="346">
                  <c:v>706</c:v>
                </c:pt>
                <c:pt idx="347">
                  <c:v>707</c:v>
                </c:pt>
                <c:pt idx="348">
                  <c:v>708</c:v>
                </c:pt>
                <c:pt idx="349">
                  <c:v>709</c:v>
                </c:pt>
                <c:pt idx="350">
                  <c:v>710</c:v>
                </c:pt>
                <c:pt idx="351">
                  <c:v>711</c:v>
                </c:pt>
                <c:pt idx="352">
                  <c:v>712</c:v>
                </c:pt>
                <c:pt idx="353">
                  <c:v>713</c:v>
                </c:pt>
                <c:pt idx="354">
                  <c:v>714</c:v>
                </c:pt>
                <c:pt idx="355">
                  <c:v>715</c:v>
                </c:pt>
                <c:pt idx="356">
                  <c:v>716</c:v>
                </c:pt>
                <c:pt idx="357">
                  <c:v>717</c:v>
                </c:pt>
                <c:pt idx="358">
                  <c:v>718</c:v>
                </c:pt>
                <c:pt idx="359">
                  <c:v>719</c:v>
                </c:pt>
                <c:pt idx="360">
                  <c:v>720</c:v>
                </c:pt>
                <c:pt idx="361">
                  <c:v>721</c:v>
                </c:pt>
                <c:pt idx="362">
                  <c:v>722</c:v>
                </c:pt>
                <c:pt idx="363">
                  <c:v>723</c:v>
                </c:pt>
                <c:pt idx="364">
                  <c:v>724</c:v>
                </c:pt>
                <c:pt idx="365">
                  <c:v>725</c:v>
                </c:pt>
                <c:pt idx="366">
                  <c:v>726</c:v>
                </c:pt>
                <c:pt idx="367">
                  <c:v>727</c:v>
                </c:pt>
                <c:pt idx="368">
                  <c:v>728</c:v>
                </c:pt>
                <c:pt idx="369">
                  <c:v>729</c:v>
                </c:pt>
                <c:pt idx="370">
                  <c:v>730</c:v>
                </c:pt>
                <c:pt idx="371">
                  <c:v>731</c:v>
                </c:pt>
                <c:pt idx="372">
                  <c:v>732</c:v>
                </c:pt>
                <c:pt idx="373">
                  <c:v>733</c:v>
                </c:pt>
                <c:pt idx="374">
                  <c:v>734</c:v>
                </c:pt>
                <c:pt idx="375">
                  <c:v>735</c:v>
                </c:pt>
                <c:pt idx="376">
                  <c:v>736</c:v>
                </c:pt>
                <c:pt idx="377">
                  <c:v>737</c:v>
                </c:pt>
                <c:pt idx="378">
                  <c:v>738</c:v>
                </c:pt>
                <c:pt idx="379">
                  <c:v>739</c:v>
                </c:pt>
                <c:pt idx="380">
                  <c:v>740</c:v>
                </c:pt>
                <c:pt idx="381">
                  <c:v>741</c:v>
                </c:pt>
                <c:pt idx="382">
                  <c:v>742</c:v>
                </c:pt>
                <c:pt idx="383">
                  <c:v>743</c:v>
                </c:pt>
                <c:pt idx="384">
                  <c:v>744</c:v>
                </c:pt>
                <c:pt idx="385">
                  <c:v>745</c:v>
                </c:pt>
                <c:pt idx="386">
                  <c:v>746</c:v>
                </c:pt>
                <c:pt idx="387">
                  <c:v>747</c:v>
                </c:pt>
                <c:pt idx="388">
                  <c:v>748</c:v>
                </c:pt>
                <c:pt idx="389">
                  <c:v>749</c:v>
                </c:pt>
                <c:pt idx="390">
                  <c:v>750</c:v>
                </c:pt>
                <c:pt idx="391">
                  <c:v>751</c:v>
                </c:pt>
                <c:pt idx="392">
                  <c:v>752</c:v>
                </c:pt>
                <c:pt idx="393">
                  <c:v>753</c:v>
                </c:pt>
                <c:pt idx="394">
                  <c:v>754</c:v>
                </c:pt>
                <c:pt idx="395">
                  <c:v>755</c:v>
                </c:pt>
                <c:pt idx="396">
                  <c:v>756</c:v>
                </c:pt>
                <c:pt idx="397">
                  <c:v>757</c:v>
                </c:pt>
                <c:pt idx="398">
                  <c:v>758</c:v>
                </c:pt>
                <c:pt idx="399">
                  <c:v>759</c:v>
                </c:pt>
                <c:pt idx="400">
                  <c:v>760</c:v>
                </c:pt>
                <c:pt idx="401">
                  <c:v>761</c:v>
                </c:pt>
                <c:pt idx="402">
                  <c:v>762</c:v>
                </c:pt>
                <c:pt idx="403">
                  <c:v>763</c:v>
                </c:pt>
                <c:pt idx="404">
                  <c:v>764</c:v>
                </c:pt>
                <c:pt idx="405">
                  <c:v>765</c:v>
                </c:pt>
                <c:pt idx="406">
                  <c:v>766</c:v>
                </c:pt>
                <c:pt idx="407">
                  <c:v>767</c:v>
                </c:pt>
                <c:pt idx="408">
                  <c:v>768</c:v>
                </c:pt>
                <c:pt idx="409">
                  <c:v>769</c:v>
                </c:pt>
                <c:pt idx="410">
                  <c:v>770</c:v>
                </c:pt>
              </c:numCache>
            </c:numRef>
          </c:xVal>
          <c:yVal>
            <c:numRef>
              <c:f>Sheet1!$B$2:$B$416</c:f>
              <c:numCache>
                <c:formatCode>General</c:formatCode>
                <c:ptCount val="415"/>
                <c:pt idx="0">
                  <c:v>3.9169999999999999E-6</c:v>
                </c:pt>
                <c:pt idx="1">
                  <c:v>4.3939999999999998E-6</c:v>
                </c:pt>
                <c:pt idx="2">
                  <c:v>4.9300000000000002E-6</c:v>
                </c:pt>
                <c:pt idx="3">
                  <c:v>5.5319999999999997E-6</c:v>
                </c:pt>
                <c:pt idx="4">
                  <c:v>6.2079999999999997E-6</c:v>
                </c:pt>
                <c:pt idx="5">
                  <c:v>6.9650000000000002E-6</c:v>
                </c:pt>
                <c:pt idx="6">
                  <c:v>7.8129999999999996E-6</c:v>
                </c:pt>
                <c:pt idx="7">
                  <c:v>8.7669999999999992E-6</c:v>
                </c:pt>
                <c:pt idx="8">
                  <c:v>9.8400000000000007E-6</c:v>
                </c:pt>
                <c:pt idx="9">
                  <c:v>1.1039999999999999E-5</c:v>
                </c:pt>
                <c:pt idx="10">
                  <c:v>1.239E-5</c:v>
                </c:pt>
                <c:pt idx="11">
                  <c:v>1.3890000000000001E-5</c:v>
                </c:pt>
                <c:pt idx="12">
                  <c:v>1.556E-5</c:v>
                </c:pt>
                <c:pt idx="13">
                  <c:v>1.7439999999999999E-5</c:v>
                </c:pt>
                <c:pt idx="14">
                  <c:v>1.9579999999999999E-5</c:v>
                </c:pt>
                <c:pt idx="15">
                  <c:v>2.2019999999999999E-5</c:v>
                </c:pt>
                <c:pt idx="16">
                  <c:v>2.4839999999999999E-5</c:v>
                </c:pt>
                <c:pt idx="17">
                  <c:v>2.8039999999999999E-5</c:v>
                </c:pt>
                <c:pt idx="18">
                  <c:v>3.1529999999999998E-5</c:v>
                </c:pt>
                <c:pt idx="19">
                  <c:v>3.5219999999999998E-5</c:v>
                </c:pt>
                <c:pt idx="20">
                  <c:v>3.8999999999999999E-5</c:v>
                </c:pt>
                <c:pt idx="21">
                  <c:v>4.2830000000000002E-5</c:v>
                </c:pt>
                <c:pt idx="22">
                  <c:v>4.6910000000000003E-5</c:v>
                </c:pt>
                <c:pt idx="23">
                  <c:v>5.1589999999999999E-5</c:v>
                </c:pt>
                <c:pt idx="24">
                  <c:v>5.7179999999999998E-5</c:v>
                </c:pt>
                <c:pt idx="25">
                  <c:v>6.3999999999999997E-5</c:v>
                </c:pt>
                <c:pt idx="26">
                  <c:v>7.2340000000000002E-5</c:v>
                </c:pt>
                <c:pt idx="27">
                  <c:v>8.2210000000000001E-5</c:v>
                </c:pt>
                <c:pt idx="28">
                  <c:v>9.3510000000000004E-5</c:v>
                </c:pt>
                <c:pt idx="29">
                  <c:v>1.061E-4</c:v>
                </c:pt>
                <c:pt idx="30">
                  <c:v>1.2E-4</c:v>
                </c:pt>
                <c:pt idx="31">
                  <c:v>1.35E-4</c:v>
                </c:pt>
                <c:pt idx="32">
                  <c:v>1.515E-4</c:v>
                </c:pt>
                <c:pt idx="33">
                  <c:v>1.7019999999999999E-4</c:v>
                </c:pt>
                <c:pt idx="34">
                  <c:v>1.918E-4</c:v>
                </c:pt>
                <c:pt idx="35">
                  <c:v>2.1699999999999999E-4</c:v>
                </c:pt>
                <c:pt idx="36">
                  <c:v>2.4689999999999998E-4</c:v>
                </c:pt>
                <c:pt idx="37">
                  <c:v>2.812E-4</c:v>
                </c:pt>
                <c:pt idx="38">
                  <c:v>3.1849999999999999E-4</c:v>
                </c:pt>
                <c:pt idx="39">
                  <c:v>3.5730000000000001E-4</c:v>
                </c:pt>
                <c:pt idx="40">
                  <c:v>3.9599999999999998E-4</c:v>
                </c:pt>
                <c:pt idx="41">
                  <c:v>4.3370000000000003E-4</c:v>
                </c:pt>
                <c:pt idx="42">
                  <c:v>4.73E-4</c:v>
                </c:pt>
                <c:pt idx="43">
                  <c:v>5.1789999999999996E-4</c:v>
                </c:pt>
                <c:pt idx="44">
                  <c:v>5.7220000000000003E-4</c:v>
                </c:pt>
                <c:pt idx="45">
                  <c:v>6.4000000000000005E-4</c:v>
                </c:pt>
                <c:pt idx="46">
                  <c:v>7.2460000000000005E-4</c:v>
                </c:pt>
                <c:pt idx="47">
                  <c:v>8.2549999999999995E-4</c:v>
                </c:pt>
                <c:pt idx="48">
                  <c:v>9.412E-4</c:v>
                </c:pt>
                <c:pt idx="49">
                  <c:v>1.07E-3</c:v>
                </c:pt>
                <c:pt idx="50">
                  <c:v>1.2099999999999999E-3</c:v>
                </c:pt>
                <c:pt idx="51">
                  <c:v>1.3619999999999999E-3</c:v>
                </c:pt>
                <c:pt idx="52">
                  <c:v>1.531E-3</c:v>
                </c:pt>
                <c:pt idx="53">
                  <c:v>1.72E-3</c:v>
                </c:pt>
                <c:pt idx="54">
                  <c:v>1.9350000000000001E-3</c:v>
                </c:pt>
                <c:pt idx="55">
                  <c:v>2.1800000000000001E-3</c:v>
                </c:pt>
                <c:pt idx="56">
                  <c:v>2.4550000000000002E-3</c:v>
                </c:pt>
                <c:pt idx="57">
                  <c:v>2.764E-3</c:v>
                </c:pt>
                <c:pt idx="58">
                  <c:v>3.1180000000000001E-3</c:v>
                </c:pt>
                <c:pt idx="59">
                  <c:v>3.5260000000000001E-3</c:v>
                </c:pt>
                <c:pt idx="60">
                  <c:v>4.0000000000000001E-3</c:v>
                </c:pt>
                <c:pt idx="61">
                  <c:v>4.5459999999999997E-3</c:v>
                </c:pt>
                <c:pt idx="62">
                  <c:v>5.1590000000000004E-3</c:v>
                </c:pt>
                <c:pt idx="63">
                  <c:v>5.829E-3</c:v>
                </c:pt>
                <c:pt idx="64">
                  <c:v>6.5459999999999997E-3</c:v>
                </c:pt>
                <c:pt idx="65">
                  <c:v>7.3000000000000001E-3</c:v>
                </c:pt>
                <c:pt idx="66">
                  <c:v>8.0870000000000004E-3</c:v>
                </c:pt>
                <c:pt idx="67">
                  <c:v>8.9090000000000003E-3</c:v>
                </c:pt>
                <c:pt idx="68">
                  <c:v>9.7680000000000006E-3</c:v>
                </c:pt>
                <c:pt idx="69">
                  <c:v>1.0659999999999999E-2</c:v>
                </c:pt>
                <c:pt idx="70">
                  <c:v>1.1599999999999999E-2</c:v>
                </c:pt>
                <c:pt idx="71">
                  <c:v>1.257E-2</c:v>
                </c:pt>
                <c:pt idx="72">
                  <c:v>1.358E-2</c:v>
                </c:pt>
                <c:pt idx="73">
                  <c:v>1.4630000000000001E-2</c:v>
                </c:pt>
                <c:pt idx="74">
                  <c:v>1.5720000000000001E-2</c:v>
                </c:pt>
                <c:pt idx="75">
                  <c:v>1.6840000000000001E-2</c:v>
                </c:pt>
                <c:pt idx="76">
                  <c:v>1.8010000000000002E-2</c:v>
                </c:pt>
                <c:pt idx="77">
                  <c:v>1.9210000000000001E-2</c:v>
                </c:pt>
                <c:pt idx="78">
                  <c:v>2.0449999999999999E-2</c:v>
                </c:pt>
                <c:pt idx="79">
                  <c:v>2.172E-2</c:v>
                </c:pt>
                <c:pt idx="80">
                  <c:v>2.3E-2</c:v>
                </c:pt>
                <c:pt idx="81">
                  <c:v>2.4289999999999999E-2</c:v>
                </c:pt>
                <c:pt idx="82">
                  <c:v>2.5610000000000001E-2</c:v>
                </c:pt>
                <c:pt idx="83">
                  <c:v>2.6960000000000001E-2</c:v>
                </c:pt>
                <c:pt idx="84">
                  <c:v>2.835E-2</c:v>
                </c:pt>
                <c:pt idx="85">
                  <c:v>2.98E-2</c:v>
                </c:pt>
                <c:pt idx="86">
                  <c:v>3.1309999999999998E-2</c:v>
                </c:pt>
                <c:pt idx="87">
                  <c:v>3.288E-2</c:v>
                </c:pt>
                <c:pt idx="88">
                  <c:v>3.4520000000000002E-2</c:v>
                </c:pt>
                <c:pt idx="89">
                  <c:v>3.6229999999999998E-2</c:v>
                </c:pt>
                <c:pt idx="90">
                  <c:v>3.7999999999999999E-2</c:v>
                </c:pt>
                <c:pt idx="91">
                  <c:v>3.9849999999999997E-2</c:v>
                </c:pt>
                <c:pt idx="92">
                  <c:v>4.1770000000000002E-2</c:v>
                </c:pt>
                <c:pt idx="93">
                  <c:v>4.3770000000000003E-2</c:v>
                </c:pt>
                <c:pt idx="94">
                  <c:v>4.5839999999999999E-2</c:v>
                </c:pt>
                <c:pt idx="95">
                  <c:v>4.8000000000000001E-2</c:v>
                </c:pt>
                <c:pt idx="96">
                  <c:v>5.024E-2</c:v>
                </c:pt>
                <c:pt idx="97">
                  <c:v>5.2569999999999999E-2</c:v>
                </c:pt>
                <c:pt idx="98">
                  <c:v>5.4980000000000001E-2</c:v>
                </c:pt>
                <c:pt idx="99">
                  <c:v>5.7459999999999997E-2</c:v>
                </c:pt>
                <c:pt idx="100">
                  <c:v>0.06</c:v>
                </c:pt>
                <c:pt idx="101">
                  <c:v>6.2600000000000003E-2</c:v>
                </c:pt>
                <c:pt idx="102">
                  <c:v>6.5280000000000005E-2</c:v>
                </c:pt>
                <c:pt idx="103">
                  <c:v>6.8040000000000003E-2</c:v>
                </c:pt>
                <c:pt idx="104">
                  <c:v>7.0910000000000001E-2</c:v>
                </c:pt>
                <c:pt idx="105">
                  <c:v>7.3899999999999993E-2</c:v>
                </c:pt>
                <c:pt idx="106">
                  <c:v>7.7020000000000005E-2</c:v>
                </c:pt>
                <c:pt idx="107">
                  <c:v>8.0269999999999994E-2</c:v>
                </c:pt>
                <c:pt idx="108">
                  <c:v>8.3669999999999994E-2</c:v>
                </c:pt>
                <c:pt idx="109">
                  <c:v>8.7230000000000002E-2</c:v>
                </c:pt>
                <c:pt idx="110">
                  <c:v>9.0980000000000005E-2</c:v>
                </c:pt>
                <c:pt idx="111">
                  <c:v>9.4920000000000004E-2</c:v>
                </c:pt>
                <c:pt idx="112">
                  <c:v>9.9049999999999999E-2</c:v>
                </c:pt>
                <c:pt idx="113">
                  <c:v>0.10340000000000001</c:v>
                </c:pt>
                <c:pt idx="114">
                  <c:v>0.1079</c:v>
                </c:pt>
                <c:pt idx="115">
                  <c:v>0.11260000000000001</c:v>
                </c:pt>
                <c:pt idx="116">
                  <c:v>0.11749999999999999</c:v>
                </c:pt>
                <c:pt idx="117">
                  <c:v>0.1227</c:v>
                </c:pt>
                <c:pt idx="118">
                  <c:v>0.128</c:v>
                </c:pt>
                <c:pt idx="119">
                  <c:v>0.13350000000000001</c:v>
                </c:pt>
                <c:pt idx="120">
                  <c:v>0.13900000000000001</c:v>
                </c:pt>
                <c:pt idx="121">
                  <c:v>0.1447</c:v>
                </c:pt>
                <c:pt idx="122">
                  <c:v>0.15049999999999999</c:v>
                </c:pt>
                <c:pt idx="123">
                  <c:v>0.1565</c:v>
                </c:pt>
                <c:pt idx="124">
                  <c:v>0.16270000000000001</c:v>
                </c:pt>
                <c:pt idx="125">
                  <c:v>0.16930000000000001</c:v>
                </c:pt>
                <c:pt idx="126">
                  <c:v>0.1762</c:v>
                </c:pt>
                <c:pt idx="127">
                  <c:v>0.18360000000000001</c:v>
                </c:pt>
                <c:pt idx="128">
                  <c:v>0.1913</c:v>
                </c:pt>
                <c:pt idx="129">
                  <c:v>0.19939999999999999</c:v>
                </c:pt>
                <c:pt idx="130">
                  <c:v>0.20799999999999999</c:v>
                </c:pt>
                <c:pt idx="131">
                  <c:v>0.21709999999999999</c:v>
                </c:pt>
                <c:pt idx="132">
                  <c:v>0.22670000000000001</c:v>
                </c:pt>
                <c:pt idx="133">
                  <c:v>0.2369</c:v>
                </c:pt>
                <c:pt idx="134">
                  <c:v>0.2475</c:v>
                </c:pt>
                <c:pt idx="135">
                  <c:v>0.2586</c:v>
                </c:pt>
                <c:pt idx="136">
                  <c:v>0.2702</c:v>
                </c:pt>
                <c:pt idx="137">
                  <c:v>0.2823</c:v>
                </c:pt>
                <c:pt idx="138">
                  <c:v>0.29509999999999997</c:v>
                </c:pt>
                <c:pt idx="139">
                  <c:v>0.30859999999999999</c:v>
                </c:pt>
                <c:pt idx="140">
                  <c:v>0.32300000000000001</c:v>
                </c:pt>
                <c:pt idx="141">
                  <c:v>0.33839999999999998</c:v>
                </c:pt>
                <c:pt idx="142">
                  <c:v>0.35470000000000002</c:v>
                </c:pt>
                <c:pt idx="143">
                  <c:v>0.37169999999999997</c:v>
                </c:pt>
                <c:pt idx="144">
                  <c:v>0.38929999999999998</c:v>
                </c:pt>
                <c:pt idx="145">
                  <c:v>0.4073</c:v>
                </c:pt>
                <c:pt idx="146">
                  <c:v>0.42559999999999998</c:v>
                </c:pt>
                <c:pt idx="147">
                  <c:v>0.44429999999999997</c:v>
                </c:pt>
                <c:pt idx="148">
                  <c:v>0.46339999999999998</c:v>
                </c:pt>
                <c:pt idx="149">
                  <c:v>0.4829</c:v>
                </c:pt>
                <c:pt idx="150">
                  <c:v>0.503</c:v>
                </c:pt>
                <c:pt idx="151">
                  <c:v>0.52359999999999995</c:v>
                </c:pt>
                <c:pt idx="152">
                  <c:v>0.54449999999999998</c:v>
                </c:pt>
                <c:pt idx="153">
                  <c:v>0.56569999999999998</c:v>
                </c:pt>
                <c:pt idx="154">
                  <c:v>0.58699999999999997</c:v>
                </c:pt>
                <c:pt idx="155">
                  <c:v>0.60819999999999996</c:v>
                </c:pt>
                <c:pt idx="156">
                  <c:v>0.62929999999999997</c:v>
                </c:pt>
                <c:pt idx="157">
                  <c:v>0.65029999999999999</c:v>
                </c:pt>
                <c:pt idx="158">
                  <c:v>0.67090000000000005</c:v>
                </c:pt>
                <c:pt idx="159">
                  <c:v>0.69079999999999997</c:v>
                </c:pt>
                <c:pt idx="160">
                  <c:v>0.71</c:v>
                </c:pt>
                <c:pt idx="161">
                  <c:v>0.72819999999999996</c:v>
                </c:pt>
                <c:pt idx="162">
                  <c:v>0.74550000000000005</c:v>
                </c:pt>
                <c:pt idx="163">
                  <c:v>0.76200000000000001</c:v>
                </c:pt>
                <c:pt idx="164">
                  <c:v>0.77780000000000005</c:v>
                </c:pt>
                <c:pt idx="165">
                  <c:v>0.79320000000000002</c:v>
                </c:pt>
                <c:pt idx="166">
                  <c:v>0.80810000000000004</c:v>
                </c:pt>
                <c:pt idx="167">
                  <c:v>0.82250000000000001</c:v>
                </c:pt>
                <c:pt idx="168">
                  <c:v>0.83630000000000004</c:v>
                </c:pt>
                <c:pt idx="169">
                  <c:v>0.84950000000000003</c:v>
                </c:pt>
                <c:pt idx="170">
                  <c:v>0.86199999999999999</c:v>
                </c:pt>
                <c:pt idx="171">
                  <c:v>0.87380000000000002</c:v>
                </c:pt>
                <c:pt idx="172">
                  <c:v>0.88500000000000001</c:v>
                </c:pt>
                <c:pt idx="173">
                  <c:v>0.89549999999999996</c:v>
                </c:pt>
                <c:pt idx="174">
                  <c:v>0.90539999999999998</c:v>
                </c:pt>
                <c:pt idx="175">
                  <c:v>0.91490000000000005</c:v>
                </c:pt>
                <c:pt idx="176">
                  <c:v>0.92369999999999997</c:v>
                </c:pt>
                <c:pt idx="177">
                  <c:v>0.93210000000000004</c:v>
                </c:pt>
                <c:pt idx="178">
                  <c:v>0.93989999999999996</c:v>
                </c:pt>
                <c:pt idx="179">
                  <c:v>0.94720000000000004</c:v>
                </c:pt>
                <c:pt idx="180">
                  <c:v>0.95399999999999996</c:v>
                </c:pt>
                <c:pt idx="181">
                  <c:v>0.96030000000000004</c:v>
                </c:pt>
                <c:pt idx="182">
                  <c:v>0.96599999999999997</c:v>
                </c:pt>
                <c:pt idx="183">
                  <c:v>0.97130000000000005</c:v>
                </c:pt>
                <c:pt idx="184">
                  <c:v>0.97599999999999998</c:v>
                </c:pt>
                <c:pt idx="185">
                  <c:v>0.98029999999999995</c:v>
                </c:pt>
                <c:pt idx="186">
                  <c:v>0.98409999999999997</c:v>
                </c:pt>
                <c:pt idx="187">
                  <c:v>0.98740000000000006</c:v>
                </c:pt>
                <c:pt idx="188">
                  <c:v>0.99029999999999996</c:v>
                </c:pt>
                <c:pt idx="189">
                  <c:v>0.99280000000000002</c:v>
                </c:pt>
                <c:pt idx="190">
                  <c:v>0.995</c:v>
                </c:pt>
                <c:pt idx="191">
                  <c:v>0.99670000000000003</c:v>
                </c:pt>
                <c:pt idx="192">
                  <c:v>0.99809999999999999</c:v>
                </c:pt>
                <c:pt idx="193">
                  <c:v>0.99909999999999999</c:v>
                </c:pt>
                <c:pt idx="194">
                  <c:v>0.99970000000000003</c:v>
                </c:pt>
                <c:pt idx="195">
                  <c:v>1</c:v>
                </c:pt>
                <c:pt idx="196">
                  <c:v>0.99990000000000001</c:v>
                </c:pt>
                <c:pt idx="197">
                  <c:v>0.99929999999999997</c:v>
                </c:pt>
                <c:pt idx="198">
                  <c:v>0.99829999999999997</c:v>
                </c:pt>
                <c:pt idx="199">
                  <c:v>0.99690000000000001</c:v>
                </c:pt>
                <c:pt idx="200">
                  <c:v>0.995</c:v>
                </c:pt>
                <c:pt idx="201">
                  <c:v>0.99260000000000004</c:v>
                </c:pt>
                <c:pt idx="202">
                  <c:v>0.98970000000000002</c:v>
                </c:pt>
                <c:pt idx="203">
                  <c:v>0.98640000000000005</c:v>
                </c:pt>
                <c:pt idx="204">
                  <c:v>0.98270000000000002</c:v>
                </c:pt>
                <c:pt idx="205">
                  <c:v>0.97860000000000003</c:v>
                </c:pt>
                <c:pt idx="206">
                  <c:v>0.97409999999999997</c:v>
                </c:pt>
                <c:pt idx="207">
                  <c:v>0.96919999999999995</c:v>
                </c:pt>
                <c:pt idx="208">
                  <c:v>0.96389999999999998</c:v>
                </c:pt>
                <c:pt idx="209">
                  <c:v>0.95809999999999995</c:v>
                </c:pt>
                <c:pt idx="210">
                  <c:v>0.95199999999999996</c:v>
                </c:pt>
                <c:pt idx="211">
                  <c:v>0.94550000000000001</c:v>
                </c:pt>
                <c:pt idx="212">
                  <c:v>0.9385</c:v>
                </c:pt>
                <c:pt idx="213">
                  <c:v>0.93120000000000003</c:v>
                </c:pt>
                <c:pt idx="214">
                  <c:v>0.92349999999999999</c:v>
                </c:pt>
                <c:pt idx="215">
                  <c:v>0.91539999999999999</c:v>
                </c:pt>
                <c:pt idx="216">
                  <c:v>0.90700000000000003</c:v>
                </c:pt>
                <c:pt idx="217">
                  <c:v>0.89829999999999999</c:v>
                </c:pt>
                <c:pt idx="218">
                  <c:v>0.88919999999999999</c:v>
                </c:pt>
                <c:pt idx="219">
                  <c:v>0.87980000000000003</c:v>
                </c:pt>
                <c:pt idx="220">
                  <c:v>0.87</c:v>
                </c:pt>
                <c:pt idx="221">
                  <c:v>0.8599</c:v>
                </c:pt>
                <c:pt idx="222">
                  <c:v>0.84940000000000004</c:v>
                </c:pt>
                <c:pt idx="223">
                  <c:v>0.83860000000000001</c:v>
                </c:pt>
                <c:pt idx="224">
                  <c:v>0.8276</c:v>
                </c:pt>
                <c:pt idx="225">
                  <c:v>0.81630000000000003</c:v>
                </c:pt>
                <c:pt idx="226">
                  <c:v>0.80479999999999996</c:v>
                </c:pt>
                <c:pt idx="227">
                  <c:v>0.79310000000000003</c:v>
                </c:pt>
                <c:pt idx="228">
                  <c:v>0.78120000000000001</c:v>
                </c:pt>
                <c:pt idx="229">
                  <c:v>0.76919999999999999</c:v>
                </c:pt>
                <c:pt idx="230">
                  <c:v>0.75700000000000001</c:v>
                </c:pt>
                <c:pt idx="231">
                  <c:v>0.74480000000000002</c:v>
                </c:pt>
                <c:pt idx="232">
                  <c:v>0.73240000000000005</c:v>
                </c:pt>
                <c:pt idx="233">
                  <c:v>0.72</c:v>
                </c:pt>
                <c:pt idx="234">
                  <c:v>0.70750000000000002</c:v>
                </c:pt>
                <c:pt idx="235">
                  <c:v>0.69489999999999996</c:v>
                </c:pt>
                <c:pt idx="236">
                  <c:v>0.68220000000000003</c:v>
                </c:pt>
                <c:pt idx="237">
                  <c:v>0.66949999999999998</c:v>
                </c:pt>
                <c:pt idx="238">
                  <c:v>0.65669999999999995</c:v>
                </c:pt>
                <c:pt idx="239">
                  <c:v>0.64380000000000004</c:v>
                </c:pt>
                <c:pt idx="240">
                  <c:v>0.63100000000000001</c:v>
                </c:pt>
                <c:pt idx="241">
                  <c:v>0.61819999999999997</c:v>
                </c:pt>
                <c:pt idx="242">
                  <c:v>0.60529999999999995</c:v>
                </c:pt>
                <c:pt idx="243">
                  <c:v>0.59250000000000003</c:v>
                </c:pt>
                <c:pt idx="244">
                  <c:v>0.5796</c:v>
                </c:pt>
                <c:pt idx="245">
                  <c:v>0.56679999999999997</c:v>
                </c:pt>
                <c:pt idx="246">
                  <c:v>0.55400000000000005</c:v>
                </c:pt>
                <c:pt idx="247">
                  <c:v>0.54110000000000003</c:v>
                </c:pt>
                <c:pt idx="248">
                  <c:v>0.52839999999999998</c:v>
                </c:pt>
                <c:pt idx="249">
                  <c:v>0.51559999999999995</c:v>
                </c:pt>
                <c:pt idx="250">
                  <c:v>0.503</c:v>
                </c:pt>
                <c:pt idx="251">
                  <c:v>0.49049999999999999</c:v>
                </c:pt>
                <c:pt idx="252">
                  <c:v>0.47799999999999998</c:v>
                </c:pt>
                <c:pt idx="253">
                  <c:v>0.4657</c:v>
                </c:pt>
                <c:pt idx="254">
                  <c:v>0.45340000000000003</c:v>
                </c:pt>
                <c:pt idx="255">
                  <c:v>0.44119999999999998</c:v>
                </c:pt>
                <c:pt idx="256">
                  <c:v>0.42909999999999998</c:v>
                </c:pt>
                <c:pt idx="257">
                  <c:v>0.41699999999999998</c:v>
                </c:pt>
                <c:pt idx="258">
                  <c:v>0.40500000000000003</c:v>
                </c:pt>
                <c:pt idx="259">
                  <c:v>0.39300000000000002</c:v>
                </c:pt>
                <c:pt idx="260">
                  <c:v>0.38100000000000001</c:v>
                </c:pt>
                <c:pt idx="261">
                  <c:v>0.36890000000000001</c:v>
                </c:pt>
                <c:pt idx="262">
                  <c:v>0.35680000000000001</c:v>
                </c:pt>
                <c:pt idx="263">
                  <c:v>0.3448</c:v>
                </c:pt>
                <c:pt idx="264">
                  <c:v>0.33279999999999998</c:v>
                </c:pt>
                <c:pt idx="265">
                  <c:v>0.32100000000000001</c:v>
                </c:pt>
                <c:pt idx="266">
                  <c:v>0.30930000000000002</c:v>
                </c:pt>
                <c:pt idx="267">
                  <c:v>0.2979</c:v>
                </c:pt>
                <c:pt idx="268">
                  <c:v>0.28660000000000002</c:v>
                </c:pt>
                <c:pt idx="269">
                  <c:v>0.27560000000000001</c:v>
                </c:pt>
                <c:pt idx="270">
                  <c:v>0.26500000000000001</c:v>
                </c:pt>
                <c:pt idx="271">
                  <c:v>0.25480000000000003</c:v>
                </c:pt>
                <c:pt idx="272">
                  <c:v>0.24490000000000001</c:v>
                </c:pt>
                <c:pt idx="273">
                  <c:v>0.23530000000000001</c:v>
                </c:pt>
                <c:pt idx="274">
                  <c:v>0.2261</c:v>
                </c:pt>
                <c:pt idx="275">
                  <c:v>0.217</c:v>
                </c:pt>
                <c:pt idx="276">
                  <c:v>0.2082</c:v>
                </c:pt>
                <c:pt idx="277">
                  <c:v>0.19950000000000001</c:v>
                </c:pt>
                <c:pt idx="278">
                  <c:v>0.19120000000000001</c:v>
                </c:pt>
                <c:pt idx="279">
                  <c:v>0.183</c:v>
                </c:pt>
                <c:pt idx="280">
                  <c:v>0.17499999999999999</c:v>
                </c:pt>
                <c:pt idx="281">
                  <c:v>0.16719999999999999</c:v>
                </c:pt>
                <c:pt idx="282">
                  <c:v>0.15959999999999999</c:v>
                </c:pt>
                <c:pt idx="283">
                  <c:v>0.15229999999999999</c:v>
                </c:pt>
                <c:pt idx="284">
                  <c:v>0.14510000000000001</c:v>
                </c:pt>
                <c:pt idx="285">
                  <c:v>0.13819999999999999</c:v>
                </c:pt>
                <c:pt idx="286">
                  <c:v>0.13150000000000001</c:v>
                </c:pt>
                <c:pt idx="287">
                  <c:v>0.125</c:v>
                </c:pt>
                <c:pt idx="288">
                  <c:v>0.1188</c:v>
                </c:pt>
                <c:pt idx="289">
                  <c:v>0.1128</c:v>
                </c:pt>
                <c:pt idx="290">
                  <c:v>0.107</c:v>
                </c:pt>
                <c:pt idx="291">
                  <c:v>0.10150000000000001</c:v>
                </c:pt>
                <c:pt idx="292">
                  <c:v>9.6189999999999998E-2</c:v>
                </c:pt>
                <c:pt idx="293">
                  <c:v>9.1120000000000007E-2</c:v>
                </c:pt>
                <c:pt idx="294">
                  <c:v>8.6260000000000003E-2</c:v>
                </c:pt>
                <c:pt idx="295">
                  <c:v>8.1600000000000006E-2</c:v>
                </c:pt>
                <c:pt idx="296">
                  <c:v>7.7119999999999994E-2</c:v>
                </c:pt>
                <c:pt idx="297">
                  <c:v>7.2830000000000006E-2</c:v>
                </c:pt>
                <c:pt idx="298">
                  <c:v>6.8709999999999993E-2</c:v>
                </c:pt>
                <c:pt idx="299">
                  <c:v>6.4769999999999994E-2</c:v>
                </c:pt>
                <c:pt idx="300">
                  <c:v>6.0999999999999999E-2</c:v>
                </c:pt>
                <c:pt idx="301">
                  <c:v>5.74E-2</c:v>
                </c:pt>
                <c:pt idx="302">
                  <c:v>5.3960000000000001E-2</c:v>
                </c:pt>
                <c:pt idx="303">
                  <c:v>5.067E-2</c:v>
                </c:pt>
                <c:pt idx="304">
                  <c:v>4.7550000000000002E-2</c:v>
                </c:pt>
                <c:pt idx="305">
                  <c:v>4.4580000000000002E-2</c:v>
                </c:pt>
                <c:pt idx="306">
                  <c:v>4.1759999999999999E-2</c:v>
                </c:pt>
                <c:pt idx="307">
                  <c:v>3.9079999999999997E-2</c:v>
                </c:pt>
                <c:pt idx="308">
                  <c:v>3.6560000000000002E-2</c:v>
                </c:pt>
                <c:pt idx="309">
                  <c:v>3.4200000000000001E-2</c:v>
                </c:pt>
                <c:pt idx="310">
                  <c:v>3.2000000000000001E-2</c:v>
                </c:pt>
                <c:pt idx="311">
                  <c:v>2.9960000000000001E-2</c:v>
                </c:pt>
                <c:pt idx="312">
                  <c:v>2.8080000000000001E-2</c:v>
                </c:pt>
                <c:pt idx="313">
                  <c:v>2.6329999999999999E-2</c:v>
                </c:pt>
                <c:pt idx="314">
                  <c:v>2.4709999999999999E-2</c:v>
                </c:pt>
                <c:pt idx="315">
                  <c:v>2.3199999999999998E-2</c:v>
                </c:pt>
                <c:pt idx="316">
                  <c:v>2.18E-2</c:v>
                </c:pt>
                <c:pt idx="317">
                  <c:v>2.0500000000000001E-2</c:v>
                </c:pt>
                <c:pt idx="318">
                  <c:v>1.9279999999999999E-2</c:v>
                </c:pt>
                <c:pt idx="319">
                  <c:v>1.8120000000000001E-2</c:v>
                </c:pt>
                <c:pt idx="320">
                  <c:v>1.7000000000000001E-2</c:v>
                </c:pt>
                <c:pt idx="321">
                  <c:v>1.5900000000000001E-2</c:v>
                </c:pt>
                <c:pt idx="322">
                  <c:v>1.4840000000000001E-2</c:v>
                </c:pt>
                <c:pt idx="323">
                  <c:v>1.3809999999999999E-2</c:v>
                </c:pt>
                <c:pt idx="324">
                  <c:v>1.2829999999999999E-2</c:v>
                </c:pt>
                <c:pt idx="325">
                  <c:v>1.192E-2</c:v>
                </c:pt>
                <c:pt idx="326">
                  <c:v>1.107E-2</c:v>
                </c:pt>
                <c:pt idx="327">
                  <c:v>1.027E-2</c:v>
                </c:pt>
                <c:pt idx="328">
                  <c:v>9.5329999999999998E-3</c:v>
                </c:pt>
                <c:pt idx="329">
                  <c:v>8.8459999999999997E-3</c:v>
                </c:pt>
                <c:pt idx="330">
                  <c:v>8.2100000000000003E-3</c:v>
                </c:pt>
                <c:pt idx="331">
                  <c:v>7.6239999999999997E-3</c:v>
                </c:pt>
                <c:pt idx="332">
                  <c:v>7.0850000000000002E-3</c:v>
                </c:pt>
                <c:pt idx="333">
                  <c:v>6.5909999999999996E-3</c:v>
                </c:pt>
                <c:pt idx="334">
                  <c:v>6.1380000000000002E-3</c:v>
                </c:pt>
                <c:pt idx="335">
                  <c:v>5.7229999999999998E-3</c:v>
                </c:pt>
                <c:pt idx="336">
                  <c:v>5.3429999999999997E-3</c:v>
                </c:pt>
                <c:pt idx="337">
                  <c:v>4.9959999999999996E-3</c:v>
                </c:pt>
                <c:pt idx="338">
                  <c:v>4.6759999999999996E-3</c:v>
                </c:pt>
                <c:pt idx="339">
                  <c:v>4.3800000000000002E-3</c:v>
                </c:pt>
                <c:pt idx="340">
                  <c:v>4.1019999999999997E-3</c:v>
                </c:pt>
                <c:pt idx="341">
                  <c:v>3.8379999999999998E-3</c:v>
                </c:pt>
                <c:pt idx="342">
                  <c:v>3.5890000000000002E-3</c:v>
                </c:pt>
                <c:pt idx="343">
                  <c:v>3.3540000000000002E-3</c:v>
                </c:pt>
                <c:pt idx="344">
                  <c:v>3.1340000000000001E-3</c:v>
                </c:pt>
                <c:pt idx="345">
                  <c:v>2.9290000000000002E-3</c:v>
                </c:pt>
                <c:pt idx="346">
                  <c:v>2.738E-3</c:v>
                </c:pt>
                <c:pt idx="347">
                  <c:v>2.5600000000000002E-3</c:v>
                </c:pt>
                <c:pt idx="348">
                  <c:v>2.3930000000000002E-3</c:v>
                </c:pt>
                <c:pt idx="349">
                  <c:v>2.2369999999999998E-3</c:v>
                </c:pt>
                <c:pt idx="350">
                  <c:v>2.091E-3</c:v>
                </c:pt>
                <c:pt idx="351">
                  <c:v>1.954E-3</c:v>
                </c:pt>
                <c:pt idx="352">
                  <c:v>1.825E-3</c:v>
                </c:pt>
                <c:pt idx="353">
                  <c:v>1.704E-3</c:v>
                </c:pt>
                <c:pt idx="354">
                  <c:v>1.5900000000000001E-3</c:v>
                </c:pt>
                <c:pt idx="355">
                  <c:v>1.4840000000000001E-3</c:v>
                </c:pt>
                <c:pt idx="356">
                  <c:v>1.384E-3</c:v>
                </c:pt>
                <c:pt idx="357">
                  <c:v>1.291E-3</c:v>
                </c:pt>
                <c:pt idx="358">
                  <c:v>1.204E-3</c:v>
                </c:pt>
                <c:pt idx="359">
                  <c:v>1.1230000000000001E-3</c:v>
                </c:pt>
                <c:pt idx="360">
                  <c:v>1.047E-3</c:v>
                </c:pt>
                <c:pt idx="361">
                  <c:v>9.7659999999999999E-4</c:v>
                </c:pt>
                <c:pt idx="362">
                  <c:v>9.1109999999999997E-4</c:v>
                </c:pt>
                <c:pt idx="363">
                  <c:v>8.5010000000000001E-4</c:v>
                </c:pt>
                <c:pt idx="364">
                  <c:v>7.9319999999999998E-4</c:v>
                </c:pt>
                <c:pt idx="365">
                  <c:v>7.3999999999999999E-4</c:v>
                </c:pt>
                <c:pt idx="366">
                  <c:v>6.9010000000000002E-4</c:v>
                </c:pt>
                <c:pt idx="367">
                  <c:v>6.4329999999999997E-4</c:v>
                </c:pt>
                <c:pt idx="368">
                  <c:v>5.9949999999999999E-4</c:v>
                </c:pt>
                <c:pt idx="369">
                  <c:v>5.5849999999999997E-4</c:v>
                </c:pt>
                <c:pt idx="370">
                  <c:v>5.1999999999999995E-4</c:v>
                </c:pt>
                <c:pt idx="371">
                  <c:v>4.839E-4</c:v>
                </c:pt>
                <c:pt idx="372">
                  <c:v>4.5009999999999999E-4</c:v>
                </c:pt>
                <c:pt idx="373">
                  <c:v>4.1829999999999998E-4</c:v>
                </c:pt>
                <c:pt idx="374">
                  <c:v>3.8870000000000002E-4</c:v>
                </c:pt>
                <c:pt idx="375">
                  <c:v>3.611E-4</c:v>
                </c:pt>
                <c:pt idx="376">
                  <c:v>3.3540000000000002E-4</c:v>
                </c:pt>
                <c:pt idx="377">
                  <c:v>3.1139999999999998E-4</c:v>
                </c:pt>
                <c:pt idx="378">
                  <c:v>2.8919999999999998E-4</c:v>
                </c:pt>
                <c:pt idx="379">
                  <c:v>2.6850000000000002E-4</c:v>
                </c:pt>
                <c:pt idx="380">
                  <c:v>2.4919999999999999E-4</c:v>
                </c:pt>
                <c:pt idx="381">
                  <c:v>2.3130000000000001E-4</c:v>
                </c:pt>
                <c:pt idx="382">
                  <c:v>2.1469999999999999E-4</c:v>
                </c:pt>
                <c:pt idx="383">
                  <c:v>1.9929999999999999E-4</c:v>
                </c:pt>
                <c:pt idx="384">
                  <c:v>1.85E-4</c:v>
                </c:pt>
                <c:pt idx="385">
                  <c:v>1.719E-4</c:v>
                </c:pt>
                <c:pt idx="386">
                  <c:v>1.5980000000000001E-4</c:v>
                </c:pt>
                <c:pt idx="387">
                  <c:v>1.4860000000000001E-4</c:v>
                </c:pt>
                <c:pt idx="388">
                  <c:v>1.383E-4</c:v>
                </c:pt>
                <c:pt idx="389">
                  <c:v>1.2879999999999999E-4</c:v>
                </c:pt>
                <c:pt idx="390">
                  <c:v>1.2E-4</c:v>
                </c:pt>
                <c:pt idx="391">
                  <c:v>1.119E-4</c:v>
                </c:pt>
                <c:pt idx="392">
                  <c:v>1.043E-4</c:v>
                </c:pt>
                <c:pt idx="393">
                  <c:v>9.734E-5</c:v>
                </c:pt>
                <c:pt idx="394">
                  <c:v>9.0850000000000094E-5</c:v>
                </c:pt>
                <c:pt idx="395">
                  <c:v>8.4800000000000001E-5</c:v>
                </c:pt>
                <c:pt idx="396">
                  <c:v>7.9149999999999999E-5</c:v>
                </c:pt>
                <c:pt idx="397">
                  <c:v>7.3860000000000001E-5</c:v>
                </c:pt>
                <c:pt idx="398">
                  <c:v>6.8919999999999997E-5</c:v>
                </c:pt>
                <c:pt idx="399">
                  <c:v>6.4300000000000004E-5</c:v>
                </c:pt>
                <c:pt idx="400">
                  <c:v>6.0000000000000002E-5</c:v>
                </c:pt>
                <c:pt idx="401">
                  <c:v>5.5980000000000003E-5</c:v>
                </c:pt>
                <c:pt idx="402">
                  <c:v>5.223E-5</c:v>
                </c:pt>
                <c:pt idx="403">
                  <c:v>4.8720000000000001E-5</c:v>
                </c:pt>
                <c:pt idx="404">
                  <c:v>4.545E-5</c:v>
                </c:pt>
                <c:pt idx="405">
                  <c:v>4.2400000000000001E-5</c:v>
                </c:pt>
                <c:pt idx="406">
                  <c:v>3.9560000000000001E-5</c:v>
                </c:pt>
                <c:pt idx="407">
                  <c:v>3.6919999999999999E-5</c:v>
                </c:pt>
                <c:pt idx="408">
                  <c:v>3.4449999999999997E-5</c:v>
                </c:pt>
                <c:pt idx="409">
                  <c:v>3.2150000000000002E-5</c:v>
                </c:pt>
                <c:pt idx="410">
                  <c:v>3.0000000000000001E-5</c:v>
                </c:pt>
              </c:numCache>
            </c:numRef>
          </c:yVal>
          <c:smooth val="1"/>
        </c:ser>
        <c:ser>
          <c:idx val="1"/>
          <c:order val="1"/>
          <c:tx>
            <c:strRef>
              <c:f>Sheet1!$C$1</c:f>
              <c:strCache>
                <c:ptCount val="1"/>
                <c:pt idx="0">
                  <c:v>V'lambda</c:v>
                </c:pt>
              </c:strCache>
            </c:strRef>
          </c:tx>
          <c:spPr>
            <a:ln w="38100"/>
          </c:spPr>
          <c:marker>
            <c:symbol val="none"/>
          </c:marker>
          <c:xVal>
            <c:numRef>
              <c:f>Sheet1!$A$2:$A$412</c:f>
              <c:numCache>
                <c:formatCode>General</c:formatCode>
                <c:ptCount val="411"/>
                <c:pt idx="0">
                  <c:v>360</c:v>
                </c:pt>
                <c:pt idx="1">
                  <c:v>361</c:v>
                </c:pt>
                <c:pt idx="2">
                  <c:v>362</c:v>
                </c:pt>
                <c:pt idx="3">
                  <c:v>363</c:v>
                </c:pt>
                <c:pt idx="4">
                  <c:v>364</c:v>
                </c:pt>
                <c:pt idx="5">
                  <c:v>365</c:v>
                </c:pt>
                <c:pt idx="6">
                  <c:v>366</c:v>
                </c:pt>
                <c:pt idx="7">
                  <c:v>367</c:v>
                </c:pt>
                <c:pt idx="8">
                  <c:v>368</c:v>
                </c:pt>
                <c:pt idx="9">
                  <c:v>369</c:v>
                </c:pt>
                <c:pt idx="10">
                  <c:v>370</c:v>
                </c:pt>
                <c:pt idx="11">
                  <c:v>371</c:v>
                </c:pt>
                <c:pt idx="12">
                  <c:v>372</c:v>
                </c:pt>
                <c:pt idx="13">
                  <c:v>373</c:v>
                </c:pt>
                <c:pt idx="14">
                  <c:v>374</c:v>
                </c:pt>
                <c:pt idx="15">
                  <c:v>375</c:v>
                </c:pt>
                <c:pt idx="16">
                  <c:v>376</c:v>
                </c:pt>
                <c:pt idx="17">
                  <c:v>377</c:v>
                </c:pt>
                <c:pt idx="18">
                  <c:v>378</c:v>
                </c:pt>
                <c:pt idx="19">
                  <c:v>379</c:v>
                </c:pt>
                <c:pt idx="20">
                  <c:v>380</c:v>
                </c:pt>
                <c:pt idx="21">
                  <c:v>381</c:v>
                </c:pt>
                <c:pt idx="22">
                  <c:v>382</c:v>
                </c:pt>
                <c:pt idx="23">
                  <c:v>383</c:v>
                </c:pt>
                <c:pt idx="24">
                  <c:v>384</c:v>
                </c:pt>
                <c:pt idx="25">
                  <c:v>385</c:v>
                </c:pt>
                <c:pt idx="26">
                  <c:v>386</c:v>
                </c:pt>
                <c:pt idx="27">
                  <c:v>387</c:v>
                </c:pt>
                <c:pt idx="28">
                  <c:v>388</c:v>
                </c:pt>
                <c:pt idx="29">
                  <c:v>389</c:v>
                </c:pt>
                <c:pt idx="30">
                  <c:v>390</c:v>
                </c:pt>
                <c:pt idx="31">
                  <c:v>391</c:v>
                </c:pt>
                <c:pt idx="32">
                  <c:v>392</c:v>
                </c:pt>
                <c:pt idx="33">
                  <c:v>393</c:v>
                </c:pt>
                <c:pt idx="34">
                  <c:v>394</c:v>
                </c:pt>
                <c:pt idx="35">
                  <c:v>395</c:v>
                </c:pt>
                <c:pt idx="36">
                  <c:v>396</c:v>
                </c:pt>
                <c:pt idx="37">
                  <c:v>397</c:v>
                </c:pt>
                <c:pt idx="38">
                  <c:v>398</c:v>
                </c:pt>
                <c:pt idx="39">
                  <c:v>399</c:v>
                </c:pt>
                <c:pt idx="40">
                  <c:v>400</c:v>
                </c:pt>
                <c:pt idx="41">
                  <c:v>401</c:v>
                </c:pt>
                <c:pt idx="42">
                  <c:v>402</c:v>
                </c:pt>
                <c:pt idx="43">
                  <c:v>403</c:v>
                </c:pt>
                <c:pt idx="44">
                  <c:v>404</c:v>
                </c:pt>
                <c:pt idx="45">
                  <c:v>405</c:v>
                </c:pt>
                <c:pt idx="46">
                  <c:v>406</c:v>
                </c:pt>
                <c:pt idx="47">
                  <c:v>407</c:v>
                </c:pt>
                <c:pt idx="48">
                  <c:v>408</c:v>
                </c:pt>
                <c:pt idx="49">
                  <c:v>409</c:v>
                </c:pt>
                <c:pt idx="50">
                  <c:v>410</c:v>
                </c:pt>
                <c:pt idx="51">
                  <c:v>411</c:v>
                </c:pt>
                <c:pt idx="52">
                  <c:v>412</c:v>
                </c:pt>
                <c:pt idx="53">
                  <c:v>413</c:v>
                </c:pt>
                <c:pt idx="54">
                  <c:v>414</c:v>
                </c:pt>
                <c:pt idx="55">
                  <c:v>415</c:v>
                </c:pt>
                <c:pt idx="56">
                  <c:v>416</c:v>
                </c:pt>
                <c:pt idx="57">
                  <c:v>417</c:v>
                </c:pt>
                <c:pt idx="58">
                  <c:v>418</c:v>
                </c:pt>
                <c:pt idx="59">
                  <c:v>419</c:v>
                </c:pt>
                <c:pt idx="60">
                  <c:v>420</c:v>
                </c:pt>
                <c:pt idx="61">
                  <c:v>421</c:v>
                </c:pt>
                <c:pt idx="62">
                  <c:v>422</c:v>
                </c:pt>
                <c:pt idx="63">
                  <c:v>423</c:v>
                </c:pt>
                <c:pt idx="64">
                  <c:v>424</c:v>
                </c:pt>
                <c:pt idx="65">
                  <c:v>425</c:v>
                </c:pt>
                <c:pt idx="66">
                  <c:v>426</c:v>
                </c:pt>
                <c:pt idx="67">
                  <c:v>427</c:v>
                </c:pt>
                <c:pt idx="68">
                  <c:v>428</c:v>
                </c:pt>
                <c:pt idx="69">
                  <c:v>429</c:v>
                </c:pt>
                <c:pt idx="70">
                  <c:v>430</c:v>
                </c:pt>
                <c:pt idx="71">
                  <c:v>431</c:v>
                </c:pt>
                <c:pt idx="72">
                  <c:v>432</c:v>
                </c:pt>
                <c:pt idx="73">
                  <c:v>433</c:v>
                </c:pt>
                <c:pt idx="74">
                  <c:v>434</c:v>
                </c:pt>
                <c:pt idx="75">
                  <c:v>435</c:v>
                </c:pt>
                <c:pt idx="76">
                  <c:v>436</c:v>
                </c:pt>
                <c:pt idx="77">
                  <c:v>437</c:v>
                </c:pt>
                <c:pt idx="78">
                  <c:v>438</c:v>
                </c:pt>
                <c:pt idx="79">
                  <c:v>439</c:v>
                </c:pt>
                <c:pt idx="80">
                  <c:v>440</c:v>
                </c:pt>
                <c:pt idx="81">
                  <c:v>441</c:v>
                </c:pt>
                <c:pt idx="82">
                  <c:v>442</c:v>
                </c:pt>
                <c:pt idx="83">
                  <c:v>443</c:v>
                </c:pt>
                <c:pt idx="84">
                  <c:v>444</c:v>
                </c:pt>
                <c:pt idx="85">
                  <c:v>445</c:v>
                </c:pt>
                <c:pt idx="86">
                  <c:v>446</c:v>
                </c:pt>
                <c:pt idx="87">
                  <c:v>447</c:v>
                </c:pt>
                <c:pt idx="88">
                  <c:v>448</c:v>
                </c:pt>
                <c:pt idx="89">
                  <c:v>449</c:v>
                </c:pt>
                <c:pt idx="90">
                  <c:v>450</c:v>
                </c:pt>
                <c:pt idx="91">
                  <c:v>451</c:v>
                </c:pt>
                <c:pt idx="92">
                  <c:v>452</c:v>
                </c:pt>
                <c:pt idx="93">
                  <c:v>453</c:v>
                </c:pt>
                <c:pt idx="94">
                  <c:v>454</c:v>
                </c:pt>
                <c:pt idx="95">
                  <c:v>455</c:v>
                </c:pt>
                <c:pt idx="96">
                  <c:v>456</c:v>
                </c:pt>
                <c:pt idx="97">
                  <c:v>457</c:v>
                </c:pt>
                <c:pt idx="98">
                  <c:v>458</c:v>
                </c:pt>
                <c:pt idx="99">
                  <c:v>459</c:v>
                </c:pt>
                <c:pt idx="100">
                  <c:v>460</c:v>
                </c:pt>
                <c:pt idx="101">
                  <c:v>461</c:v>
                </c:pt>
                <c:pt idx="102">
                  <c:v>462</c:v>
                </c:pt>
                <c:pt idx="103">
                  <c:v>463</c:v>
                </c:pt>
                <c:pt idx="104">
                  <c:v>464</c:v>
                </c:pt>
                <c:pt idx="105">
                  <c:v>465</c:v>
                </c:pt>
                <c:pt idx="106">
                  <c:v>466</c:v>
                </c:pt>
                <c:pt idx="107">
                  <c:v>467</c:v>
                </c:pt>
                <c:pt idx="108">
                  <c:v>468</c:v>
                </c:pt>
                <c:pt idx="109">
                  <c:v>469</c:v>
                </c:pt>
                <c:pt idx="110">
                  <c:v>470</c:v>
                </c:pt>
                <c:pt idx="111">
                  <c:v>471</c:v>
                </c:pt>
                <c:pt idx="112">
                  <c:v>472</c:v>
                </c:pt>
                <c:pt idx="113">
                  <c:v>473</c:v>
                </c:pt>
                <c:pt idx="114">
                  <c:v>474</c:v>
                </c:pt>
                <c:pt idx="115">
                  <c:v>475</c:v>
                </c:pt>
                <c:pt idx="116">
                  <c:v>476</c:v>
                </c:pt>
                <c:pt idx="117">
                  <c:v>477</c:v>
                </c:pt>
                <c:pt idx="118">
                  <c:v>478</c:v>
                </c:pt>
                <c:pt idx="119">
                  <c:v>479</c:v>
                </c:pt>
                <c:pt idx="120">
                  <c:v>480</c:v>
                </c:pt>
                <c:pt idx="121">
                  <c:v>481</c:v>
                </c:pt>
                <c:pt idx="122">
                  <c:v>482</c:v>
                </c:pt>
                <c:pt idx="123">
                  <c:v>483</c:v>
                </c:pt>
                <c:pt idx="124">
                  <c:v>484</c:v>
                </c:pt>
                <c:pt idx="125">
                  <c:v>485</c:v>
                </c:pt>
                <c:pt idx="126">
                  <c:v>486</c:v>
                </c:pt>
                <c:pt idx="127">
                  <c:v>487</c:v>
                </c:pt>
                <c:pt idx="128">
                  <c:v>488</c:v>
                </c:pt>
                <c:pt idx="129">
                  <c:v>489</c:v>
                </c:pt>
                <c:pt idx="130">
                  <c:v>490</c:v>
                </c:pt>
                <c:pt idx="131">
                  <c:v>491</c:v>
                </c:pt>
                <c:pt idx="132">
                  <c:v>492</c:v>
                </c:pt>
                <c:pt idx="133">
                  <c:v>493</c:v>
                </c:pt>
                <c:pt idx="134">
                  <c:v>494</c:v>
                </c:pt>
                <c:pt idx="135">
                  <c:v>495</c:v>
                </c:pt>
                <c:pt idx="136">
                  <c:v>496</c:v>
                </c:pt>
                <c:pt idx="137">
                  <c:v>497</c:v>
                </c:pt>
                <c:pt idx="138">
                  <c:v>498</c:v>
                </c:pt>
                <c:pt idx="139">
                  <c:v>499</c:v>
                </c:pt>
                <c:pt idx="140">
                  <c:v>500</c:v>
                </c:pt>
                <c:pt idx="141">
                  <c:v>501</c:v>
                </c:pt>
                <c:pt idx="142">
                  <c:v>502</c:v>
                </c:pt>
                <c:pt idx="143">
                  <c:v>503</c:v>
                </c:pt>
                <c:pt idx="144">
                  <c:v>504</c:v>
                </c:pt>
                <c:pt idx="145">
                  <c:v>505</c:v>
                </c:pt>
                <c:pt idx="146">
                  <c:v>506</c:v>
                </c:pt>
                <c:pt idx="147">
                  <c:v>507</c:v>
                </c:pt>
                <c:pt idx="148">
                  <c:v>508</c:v>
                </c:pt>
                <c:pt idx="149">
                  <c:v>509</c:v>
                </c:pt>
                <c:pt idx="150">
                  <c:v>510</c:v>
                </c:pt>
                <c:pt idx="151">
                  <c:v>511</c:v>
                </c:pt>
                <c:pt idx="152">
                  <c:v>512</c:v>
                </c:pt>
                <c:pt idx="153">
                  <c:v>513</c:v>
                </c:pt>
                <c:pt idx="154">
                  <c:v>514</c:v>
                </c:pt>
                <c:pt idx="155">
                  <c:v>515</c:v>
                </c:pt>
                <c:pt idx="156">
                  <c:v>516</c:v>
                </c:pt>
                <c:pt idx="157">
                  <c:v>517</c:v>
                </c:pt>
                <c:pt idx="158">
                  <c:v>518</c:v>
                </c:pt>
                <c:pt idx="159">
                  <c:v>519</c:v>
                </c:pt>
                <c:pt idx="160">
                  <c:v>520</c:v>
                </c:pt>
                <c:pt idx="161">
                  <c:v>521</c:v>
                </c:pt>
                <c:pt idx="162">
                  <c:v>522</c:v>
                </c:pt>
                <c:pt idx="163">
                  <c:v>523</c:v>
                </c:pt>
                <c:pt idx="164">
                  <c:v>524</c:v>
                </c:pt>
                <c:pt idx="165">
                  <c:v>525</c:v>
                </c:pt>
                <c:pt idx="166">
                  <c:v>526</c:v>
                </c:pt>
                <c:pt idx="167">
                  <c:v>527</c:v>
                </c:pt>
                <c:pt idx="168">
                  <c:v>528</c:v>
                </c:pt>
                <c:pt idx="169">
                  <c:v>529</c:v>
                </c:pt>
                <c:pt idx="170">
                  <c:v>530</c:v>
                </c:pt>
                <c:pt idx="171">
                  <c:v>531</c:v>
                </c:pt>
                <c:pt idx="172">
                  <c:v>532</c:v>
                </c:pt>
                <c:pt idx="173">
                  <c:v>533</c:v>
                </c:pt>
                <c:pt idx="174">
                  <c:v>534</c:v>
                </c:pt>
                <c:pt idx="175">
                  <c:v>535</c:v>
                </c:pt>
                <c:pt idx="176">
                  <c:v>536</c:v>
                </c:pt>
                <c:pt idx="177">
                  <c:v>537</c:v>
                </c:pt>
                <c:pt idx="178">
                  <c:v>538</c:v>
                </c:pt>
                <c:pt idx="179">
                  <c:v>539</c:v>
                </c:pt>
                <c:pt idx="180">
                  <c:v>540</c:v>
                </c:pt>
                <c:pt idx="181">
                  <c:v>541</c:v>
                </c:pt>
                <c:pt idx="182">
                  <c:v>542</c:v>
                </c:pt>
                <c:pt idx="183">
                  <c:v>543</c:v>
                </c:pt>
                <c:pt idx="184">
                  <c:v>544</c:v>
                </c:pt>
                <c:pt idx="185">
                  <c:v>545</c:v>
                </c:pt>
                <c:pt idx="186">
                  <c:v>546</c:v>
                </c:pt>
                <c:pt idx="187">
                  <c:v>547</c:v>
                </c:pt>
                <c:pt idx="188">
                  <c:v>548</c:v>
                </c:pt>
                <c:pt idx="189">
                  <c:v>549</c:v>
                </c:pt>
                <c:pt idx="190">
                  <c:v>550</c:v>
                </c:pt>
                <c:pt idx="191">
                  <c:v>551</c:v>
                </c:pt>
                <c:pt idx="192">
                  <c:v>552</c:v>
                </c:pt>
                <c:pt idx="193">
                  <c:v>553</c:v>
                </c:pt>
                <c:pt idx="194">
                  <c:v>554</c:v>
                </c:pt>
                <c:pt idx="195">
                  <c:v>555</c:v>
                </c:pt>
                <c:pt idx="196">
                  <c:v>556</c:v>
                </c:pt>
                <c:pt idx="197">
                  <c:v>557</c:v>
                </c:pt>
                <c:pt idx="198">
                  <c:v>558</c:v>
                </c:pt>
                <c:pt idx="199">
                  <c:v>559</c:v>
                </c:pt>
                <c:pt idx="200">
                  <c:v>560</c:v>
                </c:pt>
                <c:pt idx="201">
                  <c:v>561</c:v>
                </c:pt>
                <c:pt idx="202">
                  <c:v>562</c:v>
                </c:pt>
                <c:pt idx="203">
                  <c:v>563</c:v>
                </c:pt>
                <c:pt idx="204">
                  <c:v>564</c:v>
                </c:pt>
                <c:pt idx="205">
                  <c:v>565</c:v>
                </c:pt>
                <c:pt idx="206">
                  <c:v>566</c:v>
                </c:pt>
                <c:pt idx="207">
                  <c:v>567</c:v>
                </c:pt>
                <c:pt idx="208">
                  <c:v>568</c:v>
                </c:pt>
                <c:pt idx="209">
                  <c:v>569</c:v>
                </c:pt>
                <c:pt idx="210">
                  <c:v>570</c:v>
                </c:pt>
                <c:pt idx="211">
                  <c:v>571</c:v>
                </c:pt>
                <c:pt idx="212">
                  <c:v>572</c:v>
                </c:pt>
                <c:pt idx="213">
                  <c:v>573</c:v>
                </c:pt>
                <c:pt idx="214">
                  <c:v>574</c:v>
                </c:pt>
                <c:pt idx="215">
                  <c:v>575</c:v>
                </c:pt>
                <c:pt idx="216">
                  <c:v>576</c:v>
                </c:pt>
                <c:pt idx="217">
                  <c:v>577</c:v>
                </c:pt>
                <c:pt idx="218">
                  <c:v>578</c:v>
                </c:pt>
                <c:pt idx="219">
                  <c:v>579</c:v>
                </c:pt>
                <c:pt idx="220">
                  <c:v>580</c:v>
                </c:pt>
                <c:pt idx="221">
                  <c:v>581</c:v>
                </c:pt>
                <c:pt idx="222">
                  <c:v>582</c:v>
                </c:pt>
                <c:pt idx="223">
                  <c:v>583</c:v>
                </c:pt>
                <c:pt idx="224">
                  <c:v>584</c:v>
                </c:pt>
                <c:pt idx="225">
                  <c:v>585</c:v>
                </c:pt>
                <c:pt idx="226">
                  <c:v>586</c:v>
                </c:pt>
                <c:pt idx="227">
                  <c:v>587</c:v>
                </c:pt>
                <c:pt idx="228">
                  <c:v>588</c:v>
                </c:pt>
                <c:pt idx="229">
                  <c:v>589</c:v>
                </c:pt>
                <c:pt idx="230">
                  <c:v>590</c:v>
                </c:pt>
                <c:pt idx="231">
                  <c:v>591</c:v>
                </c:pt>
                <c:pt idx="232">
                  <c:v>592</c:v>
                </c:pt>
                <c:pt idx="233">
                  <c:v>593</c:v>
                </c:pt>
                <c:pt idx="234">
                  <c:v>594</c:v>
                </c:pt>
                <c:pt idx="235">
                  <c:v>595</c:v>
                </c:pt>
                <c:pt idx="236">
                  <c:v>596</c:v>
                </c:pt>
                <c:pt idx="237">
                  <c:v>597</c:v>
                </c:pt>
                <c:pt idx="238">
                  <c:v>598</c:v>
                </c:pt>
                <c:pt idx="239">
                  <c:v>599</c:v>
                </c:pt>
                <c:pt idx="240">
                  <c:v>600</c:v>
                </c:pt>
                <c:pt idx="241">
                  <c:v>601</c:v>
                </c:pt>
                <c:pt idx="242">
                  <c:v>602</c:v>
                </c:pt>
                <c:pt idx="243">
                  <c:v>603</c:v>
                </c:pt>
                <c:pt idx="244">
                  <c:v>604</c:v>
                </c:pt>
                <c:pt idx="245">
                  <c:v>605</c:v>
                </c:pt>
                <c:pt idx="246">
                  <c:v>606</c:v>
                </c:pt>
                <c:pt idx="247">
                  <c:v>607</c:v>
                </c:pt>
                <c:pt idx="248">
                  <c:v>608</c:v>
                </c:pt>
                <c:pt idx="249">
                  <c:v>609</c:v>
                </c:pt>
                <c:pt idx="250">
                  <c:v>610</c:v>
                </c:pt>
                <c:pt idx="251">
                  <c:v>611</c:v>
                </c:pt>
                <c:pt idx="252">
                  <c:v>612</c:v>
                </c:pt>
                <c:pt idx="253">
                  <c:v>613</c:v>
                </c:pt>
                <c:pt idx="254">
                  <c:v>614</c:v>
                </c:pt>
                <c:pt idx="255">
                  <c:v>615</c:v>
                </c:pt>
                <c:pt idx="256">
                  <c:v>616</c:v>
                </c:pt>
                <c:pt idx="257">
                  <c:v>617</c:v>
                </c:pt>
                <c:pt idx="258">
                  <c:v>618</c:v>
                </c:pt>
                <c:pt idx="259">
                  <c:v>619</c:v>
                </c:pt>
                <c:pt idx="260">
                  <c:v>620</c:v>
                </c:pt>
                <c:pt idx="261">
                  <c:v>621</c:v>
                </c:pt>
                <c:pt idx="262">
                  <c:v>622</c:v>
                </c:pt>
                <c:pt idx="263">
                  <c:v>623</c:v>
                </c:pt>
                <c:pt idx="264">
                  <c:v>624</c:v>
                </c:pt>
                <c:pt idx="265">
                  <c:v>625</c:v>
                </c:pt>
                <c:pt idx="266">
                  <c:v>626</c:v>
                </c:pt>
                <c:pt idx="267">
                  <c:v>627</c:v>
                </c:pt>
                <c:pt idx="268">
                  <c:v>628</c:v>
                </c:pt>
                <c:pt idx="269">
                  <c:v>629</c:v>
                </c:pt>
                <c:pt idx="270">
                  <c:v>630</c:v>
                </c:pt>
                <c:pt idx="271">
                  <c:v>631</c:v>
                </c:pt>
                <c:pt idx="272">
                  <c:v>632</c:v>
                </c:pt>
                <c:pt idx="273">
                  <c:v>633</c:v>
                </c:pt>
                <c:pt idx="274">
                  <c:v>634</c:v>
                </c:pt>
                <c:pt idx="275">
                  <c:v>635</c:v>
                </c:pt>
                <c:pt idx="276">
                  <c:v>636</c:v>
                </c:pt>
                <c:pt idx="277">
                  <c:v>637</c:v>
                </c:pt>
                <c:pt idx="278">
                  <c:v>638</c:v>
                </c:pt>
                <c:pt idx="279">
                  <c:v>639</c:v>
                </c:pt>
                <c:pt idx="280">
                  <c:v>640</c:v>
                </c:pt>
                <c:pt idx="281">
                  <c:v>641</c:v>
                </c:pt>
                <c:pt idx="282">
                  <c:v>642</c:v>
                </c:pt>
                <c:pt idx="283">
                  <c:v>643</c:v>
                </c:pt>
                <c:pt idx="284">
                  <c:v>644</c:v>
                </c:pt>
                <c:pt idx="285">
                  <c:v>645</c:v>
                </c:pt>
                <c:pt idx="286">
                  <c:v>646</c:v>
                </c:pt>
                <c:pt idx="287">
                  <c:v>647</c:v>
                </c:pt>
                <c:pt idx="288">
                  <c:v>648</c:v>
                </c:pt>
                <c:pt idx="289">
                  <c:v>649</c:v>
                </c:pt>
                <c:pt idx="290">
                  <c:v>650</c:v>
                </c:pt>
                <c:pt idx="291">
                  <c:v>651</c:v>
                </c:pt>
                <c:pt idx="292">
                  <c:v>652</c:v>
                </c:pt>
                <c:pt idx="293">
                  <c:v>653</c:v>
                </c:pt>
                <c:pt idx="294">
                  <c:v>654</c:v>
                </c:pt>
                <c:pt idx="295">
                  <c:v>655</c:v>
                </c:pt>
                <c:pt idx="296">
                  <c:v>656</c:v>
                </c:pt>
                <c:pt idx="297">
                  <c:v>657</c:v>
                </c:pt>
                <c:pt idx="298">
                  <c:v>658</c:v>
                </c:pt>
                <c:pt idx="299">
                  <c:v>659</c:v>
                </c:pt>
                <c:pt idx="300">
                  <c:v>660</c:v>
                </c:pt>
                <c:pt idx="301">
                  <c:v>661</c:v>
                </c:pt>
                <c:pt idx="302">
                  <c:v>662</c:v>
                </c:pt>
                <c:pt idx="303">
                  <c:v>663</c:v>
                </c:pt>
                <c:pt idx="304">
                  <c:v>664</c:v>
                </c:pt>
                <c:pt idx="305">
                  <c:v>665</c:v>
                </c:pt>
                <c:pt idx="306">
                  <c:v>666</c:v>
                </c:pt>
                <c:pt idx="307">
                  <c:v>667</c:v>
                </c:pt>
                <c:pt idx="308">
                  <c:v>668</c:v>
                </c:pt>
                <c:pt idx="309">
                  <c:v>669</c:v>
                </c:pt>
                <c:pt idx="310">
                  <c:v>670</c:v>
                </c:pt>
                <c:pt idx="311">
                  <c:v>671</c:v>
                </c:pt>
                <c:pt idx="312">
                  <c:v>672</c:v>
                </c:pt>
                <c:pt idx="313">
                  <c:v>673</c:v>
                </c:pt>
                <c:pt idx="314">
                  <c:v>674</c:v>
                </c:pt>
                <c:pt idx="315">
                  <c:v>675</c:v>
                </c:pt>
                <c:pt idx="316">
                  <c:v>676</c:v>
                </c:pt>
                <c:pt idx="317">
                  <c:v>677</c:v>
                </c:pt>
                <c:pt idx="318">
                  <c:v>678</c:v>
                </c:pt>
                <c:pt idx="319">
                  <c:v>679</c:v>
                </c:pt>
                <c:pt idx="320">
                  <c:v>680</c:v>
                </c:pt>
                <c:pt idx="321">
                  <c:v>681</c:v>
                </c:pt>
                <c:pt idx="322">
                  <c:v>682</c:v>
                </c:pt>
                <c:pt idx="323">
                  <c:v>683</c:v>
                </c:pt>
                <c:pt idx="324">
                  <c:v>684</c:v>
                </c:pt>
                <c:pt idx="325">
                  <c:v>685</c:v>
                </c:pt>
                <c:pt idx="326">
                  <c:v>686</c:v>
                </c:pt>
                <c:pt idx="327">
                  <c:v>687</c:v>
                </c:pt>
                <c:pt idx="328">
                  <c:v>688</c:v>
                </c:pt>
                <c:pt idx="329">
                  <c:v>689</c:v>
                </c:pt>
                <c:pt idx="330">
                  <c:v>690</c:v>
                </c:pt>
                <c:pt idx="331">
                  <c:v>691</c:v>
                </c:pt>
                <c:pt idx="332">
                  <c:v>692</c:v>
                </c:pt>
                <c:pt idx="333">
                  <c:v>693</c:v>
                </c:pt>
                <c:pt idx="334">
                  <c:v>694</c:v>
                </c:pt>
                <c:pt idx="335">
                  <c:v>695</c:v>
                </c:pt>
                <c:pt idx="336">
                  <c:v>696</c:v>
                </c:pt>
                <c:pt idx="337">
                  <c:v>697</c:v>
                </c:pt>
                <c:pt idx="338">
                  <c:v>698</c:v>
                </c:pt>
                <c:pt idx="339">
                  <c:v>699</c:v>
                </c:pt>
                <c:pt idx="340">
                  <c:v>700</c:v>
                </c:pt>
                <c:pt idx="341">
                  <c:v>701</c:v>
                </c:pt>
                <c:pt idx="342">
                  <c:v>702</c:v>
                </c:pt>
                <c:pt idx="343">
                  <c:v>703</c:v>
                </c:pt>
                <c:pt idx="344">
                  <c:v>704</c:v>
                </c:pt>
                <c:pt idx="345">
                  <c:v>705</c:v>
                </c:pt>
                <c:pt idx="346">
                  <c:v>706</c:v>
                </c:pt>
                <c:pt idx="347">
                  <c:v>707</c:v>
                </c:pt>
                <c:pt idx="348">
                  <c:v>708</c:v>
                </c:pt>
                <c:pt idx="349">
                  <c:v>709</c:v>
                </c:pt>
                <c:pt idx="350">
                  <c:v>710</c:v>
                </c:pt>
                <c:pt idx="351">
                  <c:v>711</c:v>
                </c:pt>
                <c:pt idx="352">
                  <c:v>712</c:v>
                </c:pt>
                <c:pt idx="353">
                  <c:v>713</c:v>
                </c:pt>
                <c:pt idx="354">
                  <c:v>714</c:v>
                </c:pt>
                <c:pt idx="355">
                  <c:v>715</c:v>
                </c:pt>
                <c:pt idx="356">
                  <c:v>716</c:v>
                </c:pt>
                <c:pt idx="357">
                  <c:v>717</c:v>
                </c:pt>
                <c:pt idx="358">
                  <c:v>718</c:v>
                </c:pt>
                <c:pt idx="359">
                  <c:v>719</c:v>
                </c:pt>
                <c:pt idx="360">
                  <c:v>720</c:v>
                </c:pt>
                <c:pt idx="361">
                  <c:v>721</c:v>
                </c:pt>
                <c:pt idx="362">
                  <c:v>722</c:v>
                </c:pt>
                <c:pt idx="363">
                  <c:v>723</c:v>
                </c:pt>
                <c:pt idx="364">
                  <c:v>724</c:v>
                </c:pt>
                <c:pt idx="365">
                  <c:v>725</c:v>
                </c:pt>
                <c:pt idx="366">
                  <c:v>726</c:v>
                </c:pt>
                <c:pt idx="367">
                  <c:v>727</c:v>
                </c:pt>
                <c:pt idx="368">
                  <c:v>728</c:v>
                </c:pt>
                <c:pt idx="369">
                  <c:v>729</c:v>
                </c:pt>
                <c:pt idx="370">
                  <c:v>730</c:v>
                </c:pt>
                <c:pt idx="371">
                  <c:v>731</c:v>
                </c:pt>
                <c:pt idx="372">
                  <c:v>732</c:v>
                </c:pt>
                <c:pt idx="373">
                  <c:v>733</c:v>
                </c:pt>
                <c:pt idx="374">
                  <c:v>734</c:v>
                </c:pt>
                <c:pt idx="375">
                  <c:v>735</c:v>
                </c:pt>
                <c:pt idx="376">
                  <c:v>736</c:v>
                </c:pt>
                <c:pt idx="377">
                  <c:v>737</c:v>
                </c:pt>
                <c:pt idx="378">
                  <c:v>738</c:v>
                </c:pt>
                <c:pt idx="379">
                  <c:v>739</c:v>
                </c:pt>
                <c:pt idx="380">
                  <c:v>740</c:v>
                </c:pt>
                <c:pt idx="381">
                  <c:v>741</c:v>
                </c:pt>
                <c:pt idx="382">
                  <c:v>742</c:v>
                </c:pt>
                <c:pt idx="383">
                  <c:v>743</c:v>
                </c:pt>
                <c:pt idx="384">
                  <c:v>744</c:v>
                </c:pt>
                <c:pt idx="385">
                  <c:v>745</c:v>
                </c:pt>
                <c:pt idx="386">
                  <c:v>746</c:v>
                </c:pt>
                <c:pt idx="387">
                  <c:v>747</c:v>
                </c:pt>
                <c:pt idx="388">
                  <c:v>748</c:v>
                </c:pt>
                <c:pt idx="389">
                  <c:v>749</c:v>
                </c:pt>
                <c:pt idx="390">
                  <c:v>750</c:v>
                </c:pt>
                <c:pt idx="391">
                  <c:v>751</c:v>
                </c:pt>
                <c:pt idx="392">
                  <c:v>752</c:v>
                </c:pt>
                <c:pt idx="393">
                  <c:v>753</c:v>
                </c:pt>
                <c:pt idx="394">
                  <c:v>754</c:v>
                </c:pt>
                <c:pt idx="395">
                  <c:v>755</c:v>
                </c:pt>
                <c:pt idx="396">
                  <c:v>756</c:v>
                </c:pt>
                <c:pt idx="397">
                  <c:v>757</c:v>
                </c:pt>
                <c:pt idx="398">
                  <c:v>758</c:v>
                </c:pt>
                <c:pt idx="399">
                  <c:v>759</c:v>
                </c:pt>
                <c:pt idx="400">
                  <c:v>760</c:v>
                </c:pt>
                <c:pt idx="401">
                  <c:v>761</c:v>
                </c:pt>
                <c:pt idx="402">
                  <c:v>762</c:v>
                </c:pt>
                <c:pt idx="403">
                  <c:v>763</c:v>
                </c:pt>
                <c:pt idx="404">
                  <c:v>764</c:v>
                </c:pt>
                <c:pt idx="405">
                  <c:v>765</c:v>
                </c:pt>
                <c:pt idx="406">
                  <c:v>766</c:v>
                </c:pt>
                <c:pt idx="407">
                  <c:v>767</c:v>
                </c:pt>
                <c:pt idx="408">
                  <c:v>768</c:v>
                </c:pt>
                <c:pt idx="409">
                  <c:v>769</c:v>
                </c:pt>
                <c:pt idx="410">
                  <c:v>770</c:v>
                </c:pt>
              </c:numCache>
            </c:numRef>
          </c:xVal>
          <c:yVal>
            <c:numRef>
              <c:f>Sheet1!$C$2:$C$412</c:f>
              <c:numCache>
                <c:formatCode>General</c:formatCode>
                <c:ptCount val="41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5.8900000000000001E-4</c:v>
                </c:pt>
                <c:pt idx="21">
                  <c:v>6.6500000000000001E-4</c:v>
                </c:pt>
                <c:pt idx="22">
                  <c:v>7.5199999999999996E-4</c:v>
                </c:pt>
                <c:pt idx="23">
                  <c:v>8.5400000000000005E-4</c:v>
                </c:pt>
                <c:pt idx="24">
                  <c:v>9.7199999999999999E-4</c:v>
                </c:pt>
                <c:pt idx="25">
                  <c:v>1.108E-3</c:v>
                </c:pt>
                <c:pt idx="26">
                  <c:v>1.268E-3</c:v>
                </c:pt>
                <c:pt idx="27">
                  <c:v>1.4530000000000001E-3</c:v>
                </c:pt>
                <c:pt idx="28">
                  <c:v>1.668E-3</c:v>
                </c:pt>
                <c:pt idx="29">
                  <c:v>1.918E-3</c:v>
                </c:pt>
                <c:pt idx="30">
                  <c:v>2.209E-3</c:v>
                </c:pt>
                <c:pt idx="31">
                  <c:v>2.5469999999999998E-3</c:v>
                </c:pt>
                <c:pt idx="32">
                  <c:v>2.9390000000000002E-3</c:v>
                </c:pt>
                <c:pt idx="33">
                  <c:v>3.3939999999999999E-3</c:v>
                </c:pt>
                <c:pt idx="34">
                  <c:v>3.921E-3</c:v>
                </c:pt>
                <c:pt idx="35">
                  <c:v>4.5300000000000002E-3</c:v>
                </c:pt>
                <c:pt idx="36">
                  <c:v>5.2399999999999999E-3</c:v>
                </c:pt>
                <c:pt idx="37">
                  <c:v>6.0499999999999998E-3</c:v>
                </c:pt>
                <c:pt idx="38">
                  <c:v>6.9800000000000001E-3</c:v>
                </c:pt>
                <c:pt idx="39">
                  <c:v>8.0599999999999995E-3</c:v>
                </c:pt>
                <c:pt idx="40">
                  <c:v>9.2899999999999996E-3</c:v>
                </c:pt>
                <c:pt idx="41">
                  <c:v>1.0699999999999999E-2</c:v>
                </c:pt>
                <c:pt idx="42">
                  <c:v>1.231E-2</c:v>
                </c:pt>
                <c:pt idx="43">
                  <c:v>1.413E-2</c:v>
                </c:pt>
                <c:pt idx="44">
                  <c:v>1.619E-2</c:v>
                </c:pt>
                <c:pt idx="45">
                  <c:v>1.8519999999999998E-2</c:v>
                </c:pt>
                <c:pt idx="46">
                  <c:v>2.1129999999999999E-2</c:v>
                </c:pt>
                <c:pt idx="47">
                  <c:v>2.4049999999999998E-2</c:v>
                </c:pt>
                <c:pt idx="48">
                  <c:v>2.7300000000000001E-2</c:v>
                </c:pt>
                <c:pt idx="49">
                  <c:v>3.0890000000000001E-2</c:v>
                </c:pt>
                <c:pt idx="50">
                  <c:v>3.4840000000000003E-2</c:v>
                </c:pt>
                <c:pt idx="51">
                  <c:v>3.916E-2</c:v>
                </c:pt>
                <c:pt idx="52">
                  <c:v>4.3900000000000002E-2</c:v>
                </c:pt>
                <c:pt idx="53">
                  <c:v>4.9000000000000002E-2</c:v>
                </c:pt>
                <c:pt idx="54">
                  <c:v>5.45E-2</c:v>
                </c:pt>
                <c:pt idx="55">
                  <c:v>6.0400000000000002E-2</c:v>
                </c:pt>
                <c:pt idx="56">
                  <c:v>6.6799999999999998E-2</c:v>
                </c:pt>
                <c:pt idx="57">
                  <c:v>7.3599999999999999E-2</c:v>
                </c:pt>
                <c:pt idx="58">
                  <c:v>8.0799999999999997E-2</c:v>
                </c:pt>
                <c:pt idx="59">
                  <c:v>8.8499999999999995E-2</c:v>
                </c:pt>
                <c:pt idx="60">
                  <c:v>9.6600000000000005E-2</c:v>
                </c:pt>
                <c:pt idx="61">
                  <c:v>0.1052</c:v>
                </c:pt>
                <c:pt idx="62">
                  <c:v>0.11409999999999999</c:v>
                </c:pt>
                <c:pt idx="63">
                  <c:v>0.1235</c:v>
                </c:pt>
                <c:pt idx="64">
                  <c:v>0.13339999999999999</c:v>
                </c:pt>
                <c:pt idx="65">
                  <c:v>0.14360000000000001</c:v>
                </c:pt>
                <c:pt idx="66">
                  <c:v>0.15409999999999999</c:v>
                </c:pt>
                <c:pt idx="67">
                  <c:v>0.1651</c:v>
                </c:pt>
                <c:pt idx="68">
                  <c:v>0.1764</c:v>
                </c:pt>
                <c:pt idx="69">
                  <c:v>0.18790000000000001</c:v>
                </c:pt>
                <c:pt idx="70">
                  <c:v>0.19980000000000001</c:v>
                </c:pt>
                <c:pt idx="71">
                  <c:v>0.21190000000000001</c:v>
                </c:pt>
                <c:pt idx="72">
                  <c:v>0.2243</c:v>
                </c:pt>
                <c:pt idx="73">
                  <c:v>0.2369</c:v>
                </c:pt>
                <c:pt idx="74">
                  <c:v>0.24959999999999999</c:v>
                </c:pt>
                <c:pt idx="75">
                  <c:v>0.26250000000000001</c:v>
                </c:pt>
                <c:pt idx="76">
                  <c:v>0.27550000000000002</c:v>
                </c:pt>
                <c:pt idx="77">
                  <c:v>0.28860000000000002</c:v>
                </c:pt>
                <c:pt idx="78">
                  <c:v>0.30170000000000002</c:v>
                </c:pt>
                <c:pt idx="79">
                  <c:v>0.31490000000000001</c:v>
                </c:pt>
                <c:pt idx="80">
                  <c:v>0.3281</c:v>
                </c:pt>
                <c:pt idx="81">
                  <c:v>0.3412</c:v>
                </c:pt>
                <c:pt idx="82">
                  <c:v>0.3543</c:v>
                </c:pt>
                <c:pt idx="83">
                  <c:v>0.36730000000000002</c:v>
                </c:pt>
                <c:pt idx="84">
                  <c:v>0.38030000000000003</c:v>
                </c:pt>
                <c:pt idx="85">
                  <c:v>0.3931</c:v>
                </c:pt>
                <c:pt idx="86">
                  <c:v>0.40600000000000003</c:v>
                </c:pt>
                <c:pt idx="87">
                  <c:v>0.41799999999999998</c:v>
                </c:pt>
                <c:pt idx="88">
                  <c:v>0.43099999999999999</c:v>
                </c:pt>
                <c:pt idx="89">
                  <c:v>0.443</c:v>
                </c:pt>
                <c:pt idx="90">
                  <c:v>0.45500000000000002</c:v>
                </c:pt>
                <c:pt idx="91">
                  <c:v>0.46700000000000003</c:v>
                </c:pt>
                <c:pt idx="92">
                  <c:v>0.47899999999999998</c:v>
                </c:pt>
                <c:pt idx="93">
                  <c:v>0.49</c:v>
                </c:pt>
                <c:pt idx="94">
                  <c:v>0.502</c:v>
                </c:pt>
                <c:pt idx="95">
                  <c:v>0.51300000000000001</c:v>
                </c:pt>
                <c:pt idx="96">
                  <c:v>0.52400000000000002</c:v>
                </c:pt>
                <c:pt idx="97">
                  <c:v>0.53500000000000003</c:v>
                </c:pt>
                <c:pt idx="98">
                  <c:v>0.54600000000000004</c:v>
                </c:pt>
                <c:pt idx="99">
                  <c:v>0.55700000000000005</c:v>
                </c:pt>
                <c:pt idx="100">
                  <c:v>0.56699999999999995</c:v>
                </c:pt>
                <c:pt idx="101">
                  <c:v>0.57799999999999996</c:v>
                </c:pt>
                <c:pt idx="102">
                  <c:v>0.58799999999999997</c:v>
                </c:pt>
                <c:pt idx="103">
                  <c:v>0.59899999999999998</c:v>
                </c:pt>
                <c:pt idx="104">
                  <c:v>0.61</c:v>
                </c:pt>
                <c:pt idx="105">
                  <c:v>0.62</c:v>
                </c:pt>
                <c:pt idx="106">
                  <c:v>0.63100000000000001</c:v>
                </c:pt>
                <c:pt idx="107">
                  <c:v>0.64200000000000002</c:v>
                </c:pt>
                <c:pt idx="108">
                  <c:v>0.65300000000000002</c:v>
                </c:pt>
                <c:pt idx="109">
                  <c:v>0.66400000000000003</c:v>
                </c:pt>
                <c:pt idx="110">
                  <c:v>0.67600000000000005</c:v>
                </c:pt>
                <c:pt idx="111">
                  <c:v>0.68700000000000006</c:v>
                </c:pt>
                <c:pt idx="112">
                  <c:v>0.69899999999999995</c:v>
                </c:pt>
                <c:pt idx="113">
                  <c:v>0.71</c:v>
                </c:pt>
                <c:pt idx="114">
                  <c:v>0.72199999999999998</c:v>
                </c:pt>
                <c:pt idx="115">
                  <c:v>0.73399999999999999</c:v>
                </c:pt>
                <c:pt idx="116">
                  <c:v>0.745</c:v>
                </c:pt>
                <c:pt idx="117">
                  <c:v>0.75700000000000001</c:v>
                </c:pt>
                <c:pt idx="118">
                  <c:v>0.76900000000000002</c:v>
                </c:pt>
                <c:pt idx="119">
                  <c:v>0.78100000000000003</c:v>
                </c:pt>
                <c:pt idx="120">
                  <c:v>0.79300000000000004</c:v>
                </c:pt>
                <c:pt idx="121">
                  <c:v>0.80500000000000005</c:v>
                </c:pt>
                <c:pt idx="122">
                  <c:v>0.81699999999999995</c:v>
                </c:pt>
                <c:pt idx="123">
                  <c:v>0.82799999999999996</c:v>
                </c:pt>
                <c:pt idx="124">
                  <c:v>0.84</c:v>
                </c:pt>
                <c:pt idx="125">
                  <c:v>0.85099999999999998</c:v>
                </c:pt>
                <c:pt idx="126">
                  <c:v>0.86199999999999999</c:v>
                </c:pt>
                <c:pt idx="127">
                  <c:v>0.873</c:v>
                </c:pt>
                <c:pt idx="128">
                  <c:v>0.88400000000000001</c:v>
                </c:pt>
                <c:pt idx="129">
                  <c:v>0.89400000000000002</c:v>
                </c:pt>
                <c:pt idx="130">
                  <c:v>0.90400000000000003</c:v>
                </c:pt>
                <c:pt idx="131">
                  <c:v>0.91400000000000003</c:v>
                </c:pt>
                <c:pt idx="132">
                  <c:v>0.92300000000000004</c:v>
                </c:pt>
                <c:pt idx="133">
                  <c:v>0.93200000000000005</c:v>
                </c:pt>
                <c:pt idx="134">
                  <c:v>0.94099999999999995</c:v>
                </c:pt>
                <c:pt idx="135">
                  <c:v>0.94899999999999995</c:v>
                </c:pt>
                <c:pt idx="136">
                  <c:v>0.95699999999999996</c:v>
                </c:pt>
                <c:pt idx="137">
                  <c:v>0.96399999999999997</c:v>
                </c:pt>
                <c:pt idx="138">
                  <c:v>0.97</c:v>
                </c:pt>
                <c:pt idx="139">
                  <c:v>0.97599999999999998</c:v>
                </c:pt>
                <c:pt idx="140">
                  <c:v>0.98199999999999998</c:v>
                </c:pt>
                <c:pt idx="141">
                  <c:v>0.98599999999999999</c:v>
                </c:pt>
                <c:pt idx="142">
                  <c:v>0.99</c:v>
                </c:pt>
                <c:pt idx="143">
                  <c:v>0.99399999999999999</c:v>
                </c:pt>
                <c:pt idx="144">
                  <c:v>0.997</c:v>
                </c:pt>
                <c:pt idx="145">
                  <c:v>0.998</c:v>
                </c:pt>
                <c:pt idx="146">
                  <c:v>1</c:v>
                </c:pt>
                <c:pt idx="147">
                  <c:v>1</c:v>
                </c:pt>
                <c:pt idx="148">
                  <c:v>1</c:v>
                </c:pt>
                <c:pt idx="149">
                  <c:v>0.998</c:v>
                </c:pt>
                <c:pt idx="150">
                  <c:v>0.997</c:v>
                </c:pt>
                <c:pt idx="151">
                  <c:v>0.99399999999999999</c:v>
                </c:pt>
                <c:pt idx="152">
                  <c:v>0.99</c:v>
                </c:pt>
                <c:pt idx="153">
                  <c:v>0.98599999999999999</c:v>
                </c:pt>
                <c:pt idx="154">
                  <c:v>0.98099999999999998</c:v>
                </c:pt>
                <c:pt idx="155">
                  <c:v>0.97499999999999998</c:v>
                </c:pt>
                <c:pt idx="156">
                  <c:v>0.96799999999999997</c:v>
                </c:pt>
                <c:pt idx="157">
                  <c:v>0.96099999999999997</c:v>
                </c:pt>
                <c:pt idx="158">
                  <c:v>0.95299999999999996</c:v>
                </c:pt>
                <c:pt idx="159">
                  <c:v>0.94399999999999995</c:v>
                </c:pt>
                <c:pt idx="160">
                  <c:v>0.93500000000000005</c:v>
                </c:pt>
                <c:pt idx="161">
                  <c:v>0.92500000000000004</c:v>
                </c:pt>
                <c:pt idx="162">
                  <c:v>0.91500000000000004</c:v>
                </c:pt>
                <c:pt idx="163">
                  <c:v>0.90400000000000003</c:v>
                </c:pt>
                <c:pt idx="164">
                  <c:v>0.89200000000000002</c:v>
                </c:pt>
                <c:pt idx="165">
                  <c:v>0.88</c:v>
                </c:pt>
                <c:pt idx="166">
                  <c:v>0.86699999999999999</c:v>
                </c:pt>
                <c:pt idx="167">
                  <c:v>0.85399999999999998</c:v>
                </c:pt>
                <c:pt idx="168">
                  <c:v>0.84</c:v>
                </c:pt>
                <c:pt idx="169">
                  <c:v>0.82599999999999996</c:v>
                </c:pt>
                <c:pt idx="170">
                  <c:v>0.81100000000000005</c:v>
                </c:pt>
                <c:pt idx="171">
                  <c:v>0.79600000000000004</c:v>
                </c:pt>
                <c:pt idx="172">
                  <c:v>0.78100000000000003</c:v>
                </c:pt>
                <c:pt idx="173">
                  <c:v>0.76500000000000001</c:v>
                </c:pt>
                <c:pt idx="174">
                  <c:v>0.749</c:v>
                </c:pt>
                <c:pt idx="175">
                  <c:v>0.73299999999999998</c:v>
                </c:pt>
                <c:pt idx="176">
                  <c:v>0.71699999999999997</c:v>
                </c:pt>
                <c:pt idx="177">
                  <c:v>0.7</c:v>
                </c:pt>
                <c:pt idx="178">
                  <c:v>0.68300000000000005</c:v>
                </c:pt>
                <c:pt idx="179">
                  <c:v>0.66700000000000004</c:v>
                </c:pt>
                <c:pt idx="180">
                  <c:v>0.65</c:v>
                </c:pt>
                <c:pt idx="181">
                  <c:v>0.63300000000000001</c:v>
                </c:pt>
                <c:pt idx="182">
                  <c:v>0.61599999999999999</c:v>
                </c:pt>
                <c:pt idx="183">
                  <c:v>0.59899999999999998</c:v>
                </c:pt>
                <c:pt idx="184">
                  <c:v>0.58099999999999996</c:v>
                </c:pt>
                <c:pt idx="185">
                  <c:v>0.56399999999999995</c:v>
                </c:pt>
                <c:pt idx="186">
                  <c:v>0.54800000000000004</c:v>
                </c:pt>
                <c:pt idx="187">
                  <c:v>0.53100000000000003</c:v>
                </c:pt>
                <c:pt idx="188">
                  <c:v>0.51400000000000001</c:v>
                </c:pt>
                <c:pt idx="189">
                  <c:v>0.497</c:v>
                </c:pt>
                <c:pt idx="190">
                  <c:v>0.48099999999999998</c:v>
                </c:pt>
                <c:pt idx="191">
                  <c:v>0.46500000000000002</c:v>
                </c:pt>
                <c:pt idx="192">
                  <c:v>0.44800000000000001</c:v>
                </c:pt>
                <c:pt idx="193">
                  <c:v>0.433</c:v>
                </c:pt>
                <c:pt idx="194">
                  <c:v>0.41699999999999998</c:v>
                </c:pt>
                <c:pt idx="195">
                  <c:v>0.40200000000000002</c:v>
                </c:pt>
                <c:pt idx="196">
                  <c:v>0.38640000000000002</c:v>
                </c:pt>
                <c:pt idx="197">
                  <c:v>0.3715</c:v>
                </c:pt>
                <c:pt idx="198">
                  <c:v>0.3569</c:v>
                </c:pt>
                <c:pt idx="199">
                  <c:v>0.3427</c:v>
                </c:pt>
                <c:pt idx="200">
                  <c:v>0.32879999999999998</c:v>
                </c:pt>
                <c:pt idx="201">
                  <c:v>0.31509999999999999</c:v>
                </c:pt>
                <c:pt idx="202">
                  <c:v>0.30180000000000001</c:v>
                </c:pt>
                <c:pt idx="203">
                  <c:v>0.2888</c:v>
                </c:pt>
                <c:pt idx="204">
                  <c:v>0.2762</c:v>
                </c:pt>
                <c:pt idx="205">
                  <c:v>0.26390000000000002</c:v>
                </c:pt>
                <c:pt idx="206">
                  <c:v>0.25190000000000001</c:v>
                </c:pt>
                <c:pt idx="207">
                  <c:v>0.24030000000000001</c:v>
                </c:pt>
                <c:pt idx="208">
                  <c:v>0.2291</c:v>
                </c:pt>
                <c:pt idx="209">
                  <c:v>0.21820000000000001</c:v>
                </c:pt>
                <c:pt idx="210">
                  <c:v>0.20760000000000001</c:v>
                </c:pt>
                <c:pt idx="211">
                  <c:v>0.19739999999999999</c:v>
                </c:pt>
                <c:pt idx="212">
                  <c:v>0.18759999999999999</c:v>
                </c:pt>
                <c:pt idx="213">
                  <c:v>0.1782</c:v>
                </c:pt>
                <c:pt idx="214">
                  <c:v>0.16900000000000001</c:v>
                </c:pt>
                <c:pt idx="215">
                  <c:v>0.16020000000000001</c:v>
                </c:pt>
                <c:pt idx="216">
                  <c:v>0.1517</c:v>
                </c:pt>
                <c:pt idx="217">
                  <c:v>0.14360000000000001</c:v>
                </c:pt>
                <c:pt idx="218">
                  <c:v>0.1358</c:v>
                </c:pt>
                <c:pt idx="219">
                  <c:v>0.12839999999999999</c:v>
                </c:pt>
                <c:pt idx="220">
                  <c:v>0.1212</c:v>
                </c:pt>
                <c:pt idx="221">
                  <c:v>0.1143</c:v>
                </c:pt>
                <c:pt idx="222">
                  <c:v>0.10780000000000001</c:v>
                </c:pt>
                <c:pt idx="223">
                  <c:v>0.10150000000000001</c:v>
                </c:pt>
                <c:pt idx="224">
                  <c:v>9.5600000000000004E-2</c:v>
                </c:pt>
                <c:pt idx="225">
                  <c:v>8.9899999999999994E-2</c:v>
                </c:pt>
                <c:pt idx="226">
                  <c:v>8.4500000000000006E-2</c:v>
                </c:pt>
                <c:pt idx="227">
                  <c:v>7.9299999999999995E-2</c:v>
                </c:pt>
                <c:pt idx="228">
                  <c:v>7.4499999999999997E-2</c:v>
                </c:pt>
                <c:pt idx="229">
                  <c:v>6.9900000000000004E-2</c:v>
                </c:pt>
                <c:pt idx="230">
                  <c:v>6.5500000000000003E-2</c:v>
                </c:pt>
                <c:pt idx="231">
                  <c:v>6.13E-2</c:v>
                </c:pt>
                <c:pt idx="232">
                  <c:v>5.74E-2</c:v>
                </c:pt>
                <c:pt idx="233">
                  <c:v>5.3699999999999998E-2</c:v>
                </c:pt>
                <c:pt idx="234">
                  <c:v>5.0200000000000002E-2</c:v>
                </c:pt>
                <c:pt idx="235">
                  <c:v>4.6899999999999997E-2</c:v>
                </c:pt>
                <c:pt idx="236">
                  <c:v>4.3799999999999999E-2</c:v>
                </c:pt>
                <c:pt idx="237">
                  <c:v>4.0899999999999999E-2</c:v>
                </c:pt>
                <c:pt idx="238">
                  <c:v>3.8159999999999999E-2</c:v>
                </c:pt>
                <c:pt idx="239">
                  <c:v>3.5580000000000001E-2</c:v>
                </c:pt>
                <c:pt idx="240">
                  <c:v>3.3149999999999999E-2</c:v>
                </c:pt>
                <c:pt idx="241">
                  <c:v>3.0870000000000002E-2</c:v>
                </c:pt>
                <c:pt idx="242">
                  <c:v>2.8740000000000002E-2</c:v>
                </c:pt>
                <c:pt idx="243">
                  <c:v>2.674E-2</c:v>
                </c:pt>
                <c:pt idx="244">
                  <c:v>2.487E-2</c:v>
                </c:pt>
                <c:pt idx="245">
                  <c:v>2.3120000000000002E-2</c:v>
                </c:pt>
                <c:pt idx="246">
                  <c:v>2.147E-2</c:v>
                </c:pt>
                <c:pt idx="247">
                  <c:v>1.9939999999999999E-2</c:v>
                </c:pt>
                <c:pt idx="248">
                  <c:v>1.8509999999999999E-2</c:v>
                </c:pt>
                <c:pt idx="249">
                  <c:v>1.7180000000000001E-2</c:v>
                </c:pt>
                <c:pt idx="250">
                  <c:v>1.593E-2</c:v>
                </c:pt>
                <c:pt idx="251">
                  <c:v>1.477E-2</c:v>
                </c:pt>
                <c:pt idx="252">
                  <c:v>1.3690000000000001E-2</c:v>
                </c:pt>
                <c:pt idx="253">
                  <c:v>1.269E-2</c:v>
                </c:pt>
                <c:pt idx="254">
                  <c:v>1.175E-2</c:v>
                </c:pt>
                <c:pt idx="255">
                  <c:v>1.0880000000000001E-2</c:v>
                </c:pt>
                <c:pt idx="256">
                  <c:v>1.0070000000000001E-2</c:v>
                </c:pt>
                <c:pt idx="257">
                  <c:v>9.3200000000000002E-3</c:v>
                </c:pt>
                <c:pt idx="258">
                  <c:v>8.6199999999999992E-3</c:v>
                </c:pt>
                <c:pt idx="259">
                  <c:v>7.9699999999999997E-3</c:v>
                </c:pt>
                <c:pt idx="260">
                  <c:v>7.3699999999999998E-3</c:v>
                </c:pt>
                <c:pt idx="261">
                  <c:v>6.8199999999999997E-3</c:v>
                </c:pt>
                <c:pt idx="262">
                  <c:v>6.3E-3</c:v>
                </c:pt>
                <c:pt idx="263">
                  <c:v>5.8199999999999997E-3</c:v>
                </c:pt>
                <c:pt idx="264">
                  <c:v>5.3800000000000002E-3</c:v>
                </c:pt>
                <c:pt idx="265">
                  <c:v>4.9699999999999996E-3</c:v>
                </c:pt>
                <c:pt idx="266">
                  <c:v>4.5900000000000003E-3</c:v>
                </c:pt>
                <c:pt idx="267">
                  <c:v>4.2399999999999998E-3</c:v>
                </c:pt>
                <c:pt idx="268">
                  <c:v>3.9129999999999998E-3</c:v>
                </c:pt>
                <c:pt idx="269">
                  <c:v>3.6129999999999999E-3</c:v>
                </c:pt>
                <c:pt idx="270">
                  <c:v>3.3349999999999999E-3</c:v>
                </c:pt>
                <c:pt idx="271">
                  <c:v>3.0790000000000001E-3</c:v>
                </c:pt>
                <c:pt idx="272">
                  <c:v>2.8419999999999999E-3</c:v>
                </c:pt>
                <c:pt idx="273">
                  <c:v>2.6229999999999999E-3</c:v>
                </c:pt>
                <c:pt idx="274">
                  <c:v>2.421E-3</c:v>
                </c:pt>
                <c:pt idx="275">
                  <c:v>2.235E-3</c:v>
                </c:pt>
                <c:pt idx="276">
                  <c:v>2.062E-3</c:v>
                </c:pt>
                <c:pt idx="277">
                  <c:v>1.903E-3</c:v>
                </c:pt>
                <c:pt idx="278">
                  <c:v>1.7570000000000001E-3</c:v>
                </c:pt>
                <c:pt idx="279">
                  <c:v>1.621E-3</c:v>
                </c:pt>
                <c:pt idx="280">
                  <c:v>1.4970000000000001E-3</c:v>
                </c:pt>
                <c:pt idx="281">
                  <c:v>1.382E-3</c:v>
                </c:pt>
                <c:pt idx="282">
                  <c:v>1.276E-3</c:v>
                </c:pt>
                <c:pt idx="283">
                  <c:v>1.178E-3</c:v>
                </c:pt>
                <c:pt idx="284">
                  <c:v>1.088E-3</c:v>
                </c:pt>
                <c:pt idx="285">
                  <c:v>1.005E-3</c:v>
                </c:pt>
                <c:pt idx="286">
                  <c:v>9.2800000000000001E-4</c:v>
                </c:pt>
                <c:pt idx="287">
                  <c:v>8.5700000000000001E-4</c:v>
                </c:pt>
                <c:pt idx="288">
                  <c:v>7.9199999999999995E-4</c:v>
                </c:pt>
                <c:pt idx="289">
                  <c:v>7.3200000000000001E-4</c:v>
                </c:pt>
                <c:pt idx="290">
                  <c:v>6.7699999999999998E-4</c:v>
                </c:pt>
                <c:pt idx="291">
                  <c:v>6.2600000000000004E-4</c:v>
                </c:pt>
                <c:pt idx="292">
                  <c:v>5.7899999999999998E-4</c:v>
                </c:pt>
                <c:pt idx="293">
                  <c:v>5.3600000000000002E-4</c:v>
                </c:pt>
                <c:pt idx="294">
                  <c:v>4.9600000000000002E-4</c:v>
                </c:pt>
                <c:pt idx="295">
                  <c:v>4.5899999999999999E-4</c:v>
                </c:pt>
                <c:pt idx="296">
                  <c:v>4.2499999999999998E-4</c:v>
                </c:pt>
                <c:pt idx="297">
                  <c:v>3.9350000000000002E-4</c:v>
                </c:pt>
                <c:pt idx="298">
                  <c:v>3.6450000000000002E-4</c:v>
                </c:pt>
                <c:pt idx="299">
                  <c:v>3.3770000000000002E-4</c:v>
                </c:pt>
                <c:pt idx="300">
                  <c:v>3.1290000000000002E-4</c:v>
                </c:pt>
                <c:pt idx="301">
                  <c:v>2.901E-4</c:v>
                </c:pt>
                <c:pt idx="302">
                  <c:v>2.6889999999999998E-4</c:v>
                </c:pt>
                <c:pt idx="303">
                  <c:v>2.4929999999999999E-4</c:v>
                </c:pt>
                <c:pt idx="304">
                  <c:v>2.3130000000000001E-4</c:v>
                </c:pt>
                <c:pt idx="305">
                  <c:v>2.1460000000000001E-4</c:v>
                </c:pt>
                <c:pt idx="306">
                  <c:v>1.9909999999999999E-4</c:v>
                </c:pt>
                <c:pt idx="307">
                  <c:v>1.8479999999999999E-4</c:v>
                </c:pt>
                <c:pt idx="308">
                  <c:v>1.716E-4</c:v>
                </c:pt>
                <c:pt idx="309">
                  <c:v>1.593E-4</c:v>
                </c:pt>
                <c:pt idx="310">
                  <c:v>1.4799999999999999E-4</c:v>
                </c:pt>
                <c:pt idx="311">
                  <c:v>1.3750000000000001E-4</c:v>
                </c:pt>
                <c:pt idx="312">
                  <c:v>1.2769999999999999E-4</c:v>
                </c:pt>
                <c:pt idx="313">
                  <c:v>1.187E-4</c:v>
                </c:pt>
                <c:pt idx="314">
                  <c:v>1.104E-4</c:v>
                </c:pt>
                <c:pt idx="315">
                  <c:v>1.026E-4</c:v>
                </c:pt>
                <c:pt idx="316">
                  <c:v>9.5400000000000001E-5</c:v>
                </c:pt>
                <c:pt idx="317">
                  <c:v>8.8800000000000004E-5</c:v>
                </c:pt>
                <c:pt idx="318">
                  <c:v>8.2600000000000002E-5</c:v>
                </c:pt>
                <c:pt idx="319">
                  <c:v>7.6899999999999999E-5</c:v>
                </c:pt>
                <c:pt idx="320">
                  <c:v>7.1500000000000003E-5</c:v>
                </c:pt>
                <c:pt idx="321">
                  <c:v>6.6600000000000006E-5</c:v>
                </c:pt>
                <c:pt idx="322">
                  <c:v>6.2000000000000003E-5</c:v>
                </c:pt>
                <c:pt idx="323">
                  <c:v>5.7800000000000002E-5</c:v>
                </c:pt>
                <c:pt idx="324">
                  <c:v>5.38E-5</c:v>
                </c:pt>
                <c:pt idx="325">
                  <c:v>5.0099999999999998E-5</c:v>
                </c:pt>
                <c:pt idx="326">
                  <c:v>4.6699999999999997E-5</c:v>
                </c:pt>
                <c:pt idx="327">
                  <c:v>4.3600000000000003E-5</c:v>
                </c:pt>
                <c:pt idx="328">
                  <c:v>4.0599999999999998E-5</c:v>
                </c:pt>
                <c:pt idx="329">
                  <c:v>3.7889999999999998E-5</c:v>
                </c:pt>
                <c:pt idx="330">
                  <c:v>3.5330000000000002E-5</c:v>
                </c:pt>
                <c:pt idx="331">
                  <c:v>3.2950000000000001E-5</c:v>
                </c:pt>
                <c:pt idx="332">
                  <c:v>3.0750000000000002E-5</c:v>
                </c:pt>
                <c:pt idx="333">
                  <c:v>2.87E-5</c:v>
                </c:pt>
                <c:pt idx="334">
                  <c:v>2.6789999999999999E-5</c:v>
                </c:pt>
                <c:pt idx="335">
                  <c:v>2.5009999999999999E-5</c:v>
                </c:pt>
                <c:pt idx="336">
                  <c:v>2.336E-5</c:v>
                </c:pt>
                <c:pt idx="337">
                  <c:v>2.1820000000000001E-5</c:v>
                </c:pt>
                <c:pt idx="338">
                  <c:v>2.0380000000000001E-5</c:v>
                </c:pt>
                <c:pt idx="339">
                  <c:v>1.9049999999999999E-5</c:v>
                </c:pt>
                <c:pt idx="340">
                  <c:v>1.7799999999999999E-5</c:v>
                </c:pt>
                <c:pt idx="341">
                  <c:v>1.664E-5</c:v>
                </c:pt>
                <c:pt idx="342">
                  <c:v>1.556E-5</c:v>
                </c:pt>
                <c:pt idx="343">
                  <c:v>1.454E-5</c:v>
                </c:pt>
                <c:pt idx="344">
                  <c:v>1.36E-5</c:v>
                </c:pt>
                <c:pt idx="345">
                  <c:v>1.273E-5</c:v>
                </c:pt>
                <c:pt idx="346">
                  <c:v>1.1909999999999999E-5</c:v>
                </c:pt>
                <c:pt idx="347">
                  <c:v>1.114E-5</c:v>
                </c:pt>
                <c:pt idx="348">
                  <c:v>1.043E-5</c:v>
                </c:pt>
                <c:pt idx="349">
                  <c:v>9.7599999999999997E-6</c:v>
                </c:pt>
                <c:pt idx="350">
                  <c:v>9.1400000000000006E-6</c:v>
                </c:pt>
                <c:pt idx="351">
                  <c:v>8.5599999999999994E-6</c:v>
                </c:pt>
                <c:pt idx="352">
                  <c:v>8.0199999999999994E-6</c:v>
                </c:pt>
                <c:pt idx="353">
                  <c:v>7.5100000000000001E-6</c:v>
                </c:pt>
                <c:pt idx="354">
                  <c:v>7.0400000000000004E-6</c:v>
                </c:pt>
                <c:pt idx="355">
                  <c:v>6.6000000000000003E-6</c:v>
                </c:pt>
                <c:pt idx="356">
                  <c:v>6.1800000000000001E-6</c:v>
                </c:pt>
                <c:pt idx="357">
                  <c:v>5.8000000000000004E-6</c:v>
                </c:pt>
                <c:pt idx="358">
                  <c:v>5.4399999999999996E-6</c:v>
                </c:pt>
                <c:pt idx="359">
                  <c:v>5.1000000000000003E-6</c:v>
                </c:pt>
                <c:pt idx="360">
                  <c:v>4.78E-6</c:v>
                </c:pt>
                <c:pt idx="361">
                  <c:v>4.4900000000000002E-6</c:v>
                </c:pt>
                <c:pt idx="362">
                  <c:v>4.2100000000000003E-6</c:v>
                </c:pt>
                <c:pt idx="363">
                  <c:v>3.9509999999999999E-6</c:v>
                </c:pt>
                <c:pt idx="364">
                  <c:v>3.709E-6</c:v>
                </c:pt>
                <c:pt idx="365">
                  <c:v>3.4819999999999999E-6</c:v>
                </c:pt>
                <c:pt idx="366">
                  <c:v>3.27E-6</c:v>
                </c:pt>
                <c:pt idx="367">
                  <c:v>3.0699999999999998E-6</c:v>
                </c:pt>
                <c:pt idx="368">
                  <c:v>2.8839999999999998E-6</c:v>
                </c:pt>
                <c:pt idx="369">
                  <c:v>2.7099999999999999E-6</c:v>
                </c:pt>
                <c:pt idx="370">
                  <c:v>2.5459999999999998E-6</c:v>
                </c:pt>
                <c:pt idx="371">
                  <c:v>2.3929999999999998E-6</c:v>
                </c:pt>
                <c:pt idx="372">
                  <c:v>2.2500000000000001E-6</c:v>
                </c:pt>
                <c:pt idx="373">
                  <c:v>2.1150000000000001E-6</c:v>
                </c:pt>
                <c:pt idx="374">
                  <c:v>1.9889999999999999E-6</c:v>
                </c:pt>
                <c:pt idx="375">
                  <c:v>1.8700000000000001E-6</c:v>
                </c:pt>
                <c:pt idx="376">
                  <c:v>1.759E-6</c:v>
                </c:pt>
                <c:pt idx="377">
                  <c:v>1.655E-6</c:v>
                </c:pt>
                <c:pt idx="378">
                  <c:v>1.5570000000000001E-6</c:v>
                </c:pt>
                <c:pt idx="379">
                  <c:v>1.466E-6</c:v>
                </c:pt>
                <c:pt idx="380">
                  <c:v>1.3790000000000001E-6</c:v>
                </c:pt>
                <c:pt idx="381">
                  <c:v>1.299E-6</c:v>
                </c:pt>
                <c:pt idx="382">
                  <c:v>1.223E-6</c:v>
                </c:pt>
                <c:pt idx="383">
                  <c:v>1.1510000000000001E-6</c:v>
                </c:pt>
                <c:pt idx="384">
                  <c:v>1.0839999999999999E-6</c:v>
                </c:pt>
                <c:pt idx="385">
                  <c:v>1.0219999999999999E-6</c:v>
                </c:pt>
                <c:pt idx="386">
                  <c:v>9.6200000000000006E-7</c:v>
                </c:pt>
                <c:pt idx="387">
                  <c:v>9.0700000000000101E-7</c:v>
                </c:pt>
                <c:pt idx="388">
                  <c:v>8.5499999999999997E-7</c:v>
                </c:pt>
                <c:pt idx="389">
                  <c:v>8.0600000000000105E-7</c:v>
                </c:pt>
                <c:pt idx="390">
                  <c:v>7.6000000000000003E-7</c:v>
                </c:pt>
                <c:pt idx="391">
                  <c:v>7.1600000000000001E-7</c:v>
                </c:pt>
                <c:pt idx="392">
                  <c:v>6.75E-7</c:v>
                </c:pt>
                <c:pt idx="393">
                  <c:v>6.37E-7</c:v>
                </c:pt>
                <c:pt idx="394">
                  <c:v>6.0100000000000005E-7</c:v>
                </c:pt>
                <c:pt idx="395">
                  <c:v>5.6700000000000003E-7</c:v>
                </c:pt>
                <c:pt idx="396">
                  <c:v>5.3499999999999996E-7</c:v>
                </c:pt>
                <c:pt idx="397">
                  <c:v>5.0500000000000004E-7</c:v>
                </c:pt>
                <c:pt idx="398">
                  <c:v>4.7700000000000005E-7</c:v>
                </c:pt>
                <c:pt idx="399">
                  <c:v>4.4999999999999998E-7</c:v>
                </c:pt>
                <c:pt idx="400">
                  <c:v>4.2500000000000001E-7</c:v>
                </c:pt>
                <c:pt idx="401">
                  <c:v>4.01E-7</c:v>
                </c:pt>
                <c:pt idx="402">
                  <c:v>3.7899999999999999E-7</c:v>
                </c:pt>
                <c:pt idx="403">
                  <c:v>3.58E-7</c:v>
                </c:pt>
                <c:pt idx="404">
                  <c:v>3.382E-7</c:v>
                </c:pt>
                <c:pt idx="405">
                  <c:v>3.1959999999999998E-7</c:v>
                </c:pt>
                <c:pt idx="406">
                  <c:v>3.0209999999999999E-7</c:v>
                </c:pt>
                <c:pt idx="407">
                  <c:v>2.8550000000000001E-7</c:v>
                </c:pt>
                <c:pt idx="408">
                  <c:v>2.699E-7</c:v>
                </c:pt>
                <c:pt idx="409">
                  <c:v>2.5520000000000001E-7</c:v>
                </c:pt>
                <c:pt idx="410">
                  <c:v>2.4130000000000002E-7</c:v>
                </c:pt>
              </c:numCache>
            </c:numRef>
          </c:yVal>
          <c:smooth val="1"/>
        </c:ser>
        <c:dLbls>
          <c:showLegendKey val="0"/>
          <c:showVal val="0"/>
          <c:showCatName val="0"/>
          <c:showSerName val="0"/>
          <c:showPercent val="0"/>
          <c:showBubbleSize val="0"/>
        </c:dLbls>
        <c:axId val="40655488"/>
        <c:axId val="40677760"/>
      </c:scatterChart>
      <c:valAx>
        <c:axId val="40655488"/>
        <c:scaling>
          <c:orientation val="minMax"/>
          <c:max val="700"/>
          <c:min val="350"/>
        </c:scaling>
        <c:delete val="1"/>
        <c:axPos val="b"/>
        <c:numFmt formatCode="General" sourceLinked="1"/>
        <c:majorTickMark val="out"/>
        <c:minorTickMark val="none"/>
        <c:tickLblPos val="nextTo"/>
        <c:crossAx val="40677760"/>
        <c:crosses val="autoZero"/>
        <c:crossBetween val="midCat"/>
      </c:valAx>
      <c:valAx>
        <c:axId val="40677760"/>
        <c:scaling>
          <c:orientation val="minMax"/>
        </c:scaling>
        <c:delete val="1"/>
        <c:axPos val="l"/>
        <c:numFmt formatCode="General" sourceLinked="1"/>
        <c:majorTickMark val="out"/>
        <c:minorTickMark val="none"/>
        <c:tickLblPos val="nextTo"/>
        <c:crossAx val="40655488"/>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098" cy="465743"/>
          </a:xfrm>
          <a:prstGeom prst="rect">
            <a:avLst/>
          </a:prstGeom>
        </p:spPr>
        <p:txBody>
          <a:bodyPr vert="horz" lIns="87316" tIns="43658" rIns="87316" bIns="43658" rtlCol="0"/>
          <a:lstStyle>
            <a:lvl1pPr algn="l">
              <a:defRPr sz="1100"/>
            </a:lvl1pPr>
          </a:lstStyle>
          <a:p>
            <a:endParaRPr lang="en-US"/>
          </a:p>
        </p:txBody>
      </p:sp>
      <p:sp>
        <p:nvSpPr>
          <p:cNvPr id="3" name="Date Placeholder 2"/>
          <p:cNvSpPr>
            <a:spLocks noGrp="1"/>
          </p:cNvSpPr>
          <p:nvPr>
            <p:ph type="dt" sz="quarter" idx="1"/>
          </p:nvPr>
        </p:nvSpPr>
        <p:spPr>
          <a:xfrm>
            <a:off x="3884414" y="0"/>
            <a:ext cx="2972098" cy="465743"/>
          </a:xfrm>
          <a:prstGeom prst="rect">
            <a:avLst/>
          </a:prstGeom>
        </p:spPr>
        <p:txBody>
          <a:bodyPr vert="horz" lIns="87316" tIns="43658" rIns="87316" bIns="43658" rtlCol="0"/>
          <a:lstStyle>
            <a:lvl1pPr algn="r">
              <a:defRPr sz="1100"/>
            </a:lvl1pPr>
          </a:lstStyle>
          <a:p>
            <a:fld id="{FCC21816-946E-D64C-ACCE-4E734C7E18EA}" type="datetimeFigureOut">
              <a:rPr lang="en-US" smtClean="0"/>
              <a:t>10/31/2016</a:t>
            </a:fld>
            <a:endParaRPr lang="en-US"/>
          </a:p>
        </p:txBody>
      </p:sp>
      <p:sp>
        <p:nvSpPr>
          <p:cNvPr id="4" name="Footer Placeholder 3"/>
          <p:cNvSpPr>
            <a:spLocks noGrp="1"/>
          </p:cNvSpPr>
          <p:nvPr>
            <p:ph type="ftr" sz="quarter" idx="2"/>
          </p:nvPr>
        </p:nvSpPr>
        <p:spPr>
          <a:xfrm>
            <a:off x="0" y="8830658"/>
            <a:ext cx="2972098" cy="465742"/>
          </a:xfrm>
          <a:prstGeom prst="rect">
            <a:avLst/>
          </a:prstGeom>
        </p:spPr>
        <p:txBody>
          <a:bodyPr vert="horz" lIns="87316" tIns="43658" rIns="87316" bIns="43658"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830658"/>
            <a:ext cx="2972098" cy="465742"/>
          </a:xfrm>
          <a:prstGeom prst="rect">
            <a:avLst/>
          </a:prstGeom>
        </p:spPr>
        <p:txBody>
          <a:bodyPr vert="horz" lIns="87316" tIns="43658" rIns="87316" bIns="43658" rtlCol="0" anchor="b"/>
          <a:lstStyle>
            <a:lvl1pPr algn="r">
              <a:defRPr sz="1100"/>
            </a:lvl1pPr>
          </a:lstStyle>
          <a:p>
            <a:fld id="{72BD375B-B3FD-7746-B1B2-322B2632F434}" type="slidenum">
              <a:rPr lang="en-US" smtClean="0"/>
              <a:t>‹#›</a:t>
            </a:fld>
            <a:endParaRPr lang="en-US"/>
          </a:p>
        </p:txBody>
      </p:sp>
    </p:spTree>
    <p:extLst>
      <p:ext uri="{BB962C8B-B14F-4D97-AF65-F5344CB8AC3E}">
        <p14:creationId xmlns:p14="http://schemas.microsoft.com/office/powerpoint/2010/main" val="40113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302" tIns="46151" rIns="92302" bIns="46151" rtlCol="0"/>
          <a:lstStyle>
            <a:lvl1pPr algn="r">
              <a:defRPr sz="1200"/>
            </a:lvl1pPr>
          </a:lstStyle>
          <a:p>
            <a:fld id="{A8724DDF-871A-4CB4-8CA9-C8E14E293597}" type="datetimeFigureOut">
              <a:rPr lang="en-US" smtClean="0"/>
              <a:pPr/>
              <a:t>10/31/2016</a:t>
            </a:fld>
            <a:endParaRPr lang="en-US"/>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92302" tIns="46151" rIns="92302" bIns="46151"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2" tIns="46151" rIns="92302" bIns="4615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2" tIns="46151" rIns="92302" bIns="4615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302" tIns="46151" rIns="92302" bIns="46151" rtlCol="0" anchor="b"/>
          <a:lstStyle>
            <a:lvl1pPr algn="r">
              <a:defRPr sz="1200"/>
            </a:lvl1pPr>
          </a:lstStyle>
          <a:p>
            <a:fld id="{9B5F8241-C0F1-4408-A2E3-A9F75BD2174A}" type="slidenum">
              <a:rPr lang="en-US" smtClean="0"/>
              <a:pPr/>
              <a:t>‹#›</a:t>
            </a:fld>
            <a:endParaRPr lang="en-US"/>
          </a:p>
        </p:txBody>
      </p:sp>
    </p:spTree>
    <p:extLst>
      <p:ext uri="{BB962C8B-B14F-4D97-AF65-F5344CB8AC3E}">
        <p14:creationId xmlns:p14="http://schemas.microsoft.com/office/powerpoint/2010/main" val="361312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5F8241-C0F1-4408-A2E3-A9F75BD2174A}" type="slidenum">
              <a:rPr lang="en-US" smtClean="0"/>
              <a:pPr/>
              <a:t>1</a:t>
            </a:fld>
            <a:endParaRPr lang="en-US"/>
          </a:p>
        </p:txBody>
      </p:sp>
    </p:spTree>
    <p:extLst>
      <p:ext uri="{BB962C8B-B14F-4D97-AF65-F5344CB8AC3E}">
        <p14:creationId xmlns:p14="http://schemas.microsoft.com/office/powerpoint/2010/main" val="975711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7343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a physicist, lighting engineer, or biologist.</a:t>
            </a:r>
            <a:r>
              <a:rPr lang="en-US" baseline="0" dirty="0" smtClean="0"/>
              <a:t>  My background is in policy and resource management .  I can handle general questions about the physics of light, but can’t get too far into the weeds before I’m out of my comfort zone.</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12</a:t>
            </a:fld>
            <a:endParaRPr lang="en-US"/>
          </a:p>
        </p:txBody>
      </p:sp>
    </p:spTree>
    <p:extLst>
      <p:ext uri="{BB962C8B-B14F-4D97-AF65-F5344CB8AC3E}">
        <p14:creationId xmlns:p14="http://schemas.microsoft.com/office/powerpoint/2010/main" val="147909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05975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0940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prstClr val="white"/>
                </a:solidFill>
              </a:rPr>
              <a:t>The eye can tolerate full daylight, but also is able to pick out details in the landscape on moonless nights.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2292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intensity of light diminishes</a:t>
            </a:r>
            <a:r>
              <a:rPr lang="en-US" baseline="0" dirty="0" smtClean="0"/>
              <a:t> as a function of distance based on the inverse square law. When you double the distance the light is ¼ as bright. When you move closer by half you increase the brightness by a factor of 4.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16</a:t>
            </a:fld>
            <a:endParaRPr lang="en-US"/>
          </a:p>
        </p:txBody>
      </p:sp>
    </p:spTree>
    <p:extLst>
      <p:ext uri="{BB962C8B-B14F-4D97-AF65-F5344CB8AC3E}">
        <p14:creationId xmlns:p14="http://schemas.microsoft.com/office/powerpoint/2010/main" val="1112097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main types of light trespass</a:t>
            </a:r>
            <a:r>
              <a:rPr lang="en-US" baseline="0" dirty="0" smtClean="0"/>
              <a:t> that can affect natural and cultural resources Sky Glow and Glare</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17</a:t>
            </a:fld>
            <a:endParaRPr lang="en-US"/>
          </a:p>
        </p:txBody>
      </p:sp>
    </p:spTree>
    <p:extLst>
      <p:ext uri="{BB962C8B-B14F-4D97-AF65-F5344CB8AC3E}">
        <p14:creationId xmlns:p14="http://schemas.microsoft.com/office/powerpoint/2010/main" val="2118302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18</a:t>
            </a:fld>
            <a:endParaRPr lang="en-US"/>
          </a:p>
        </p:txBody>
      </p:sp>
    </p:spTree>
    <p:extLst>
      <p:ext uri="{BB962C8B-B14F-4D97-AF65-F5344CB8AC3E}">
        <p14:creationId xmlns:p14="http://schemas.microsoft.com/office/powerpoint/2010/main" val="4112933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Illuminance</a:t>
            </a:r>
            <a:r>
              <a:rPr lang="en-US" baseline="0" dirty="0" smtClean="0"/>
              <a:t> and Luminance are two additional concepts That are important for understanding light.</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21</a:t>
            </a:fld>
            <a:endParaRPr lang="en-US"/>
          </a:p>
        </p:txBody>
      </p:sp>
    </p:spTree>
    <p:extLst>
      <p:ext uri="{BB962C8B-B14F-4D97-AF65-F5344CB8AC3E}">
        <p14:creationId xmlns:p14="http://schemas.microsoft.com/office/powerpoint/2010/main" val="63389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Illuminance from the sky or a light source overhead is often measured with the detector in a horizontal plane.  We call this measure horizontal illuminance.  Horizontal illuminance is a good measure of sky brightness near the zenith or illuminance from a pole mounted outdoor light.</a:t>
            </a:r>
          </a:p>
          <a:p>
            <a:endParaRPr lang="en-US" dirty="0" smtClean="0"/>
          </a:p>
          <a:p>
            <a:endParaRPr lang="en-US" dirty="0" smtClean="0"/>
          </a:p>
          <a:p>
            <a:r>
              <a:rPr lang="en-US" dirty="0" smtClean="0"/>
              <a:t>Illuminance from a light source at a distance on the horizon (or from the sky facing a certain direction) may be measured with the detector in a vertical plane, usually normal to the direction of the light source.  We call this measure vertical illuminance.  Vertical illuminance is an excellent measure of light trespass.</a:t>
            </a:r>
          </a:p>
          <a:p>
            <a:endParaRPr lang="en-US" dirty="0" smtClean="0"/>
          </a:p>
          <a:p>
            <a:endParaRPr lang="en-US" dirty="0" smtClean="0"/>
          </a:p>
          <a:p>
            <a:r>
              <a:rPr lang="en-US" dirty="0" smtClean="0"/>
              <a:t>Illuminance from the entire sky striking an imaginary hemispheric surface (like the top of a golf ball on the ground) is an unbiased measure of the light reaching the observer from the entire sky.  We call this measure hemispheric illuminance.  Hemispheric illuminance is an excellent measure of light pollution from anthropogenic sky glow</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23</a:t>
            </a:fld>
            <a:endParaRPr lang="en-US"/>
          </a:p>
        </p:txBody>
      </p:sp>
    </p:spTree>
    <p:extLst>
      <p:ext uri="{BB962C8B-B14F-4D97-AF65-F5344CB8AC3E}">
        <p14:creationId xmlns:p14="http://schemas.microsoft.com/office/powerpoint/2010/main" val="348517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37758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24</a:t>
            </a:fld>
            <a:endParaRPr lang="en-US"/>
          </a:p>
        </p:txBody>
      </p:sp>
    </p:spTree>
    <p:extLst>
      <p:ext uri="{BB962C8B-B14F-4D97-AF65-F5344CB8AC3E}">
        <p14:creationId xmlns:p14="http://schemas.microsoft.com/office/powerpoint/2010/main" val="752474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John Muir</a:t>
            </a:r>
            <a:r>
              <a:rPr lang="en-US" baseline="0" dirty="0" smtClean="0"/>
              <a:t> Trail Kings Canyon</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13056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0656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281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z="3300" dirty="0">
                <a:latin typeface="Arial Black" pitchFamily="34" charset="0"/>
                <a:sym typeface="Arial Black" pitchFamily="34" charset="0"/>
              </a:rPr>
              <a:t>As the public loses the view of the night sky in their backyards, they are increasingly seeking it out in parks and protected lands.  In many national parks, night time programs such as stargazing and moonlight hikes have become </a:t>
            </a:r>
            <a:r>
              <a:rPr lang="en-US" altLang="en-US" sz="3300" u="sng" dirty="0">
                <a:latin typeface="Arial Black" pitchFamily="34" charset="0"/>
                <a:sym typeface="Arial Black" pitchFamily="34" charset="0"/>
              </a:rPr>
              <a:t>some of the </a:t>
            </a:r>
            <a:r>
              <a:rPr lang="en-US" altLang="en-US" sz="3300" dirty="0">
                <a:latin typeface="Arial Black" pitchFamily="34" charset="0"/>
                <a:sym typeface="Arial Black" pitchFamily="34" charset="0"/>
              </a:rPr>
              <a:t>most popular ranger-led activities.</a:t>
            </a:r>
          </a:p>
        </p:txBody>
      </p:sp>
    </p:spTree>
    <p:extLst>
      <p:ext uri="{BB962C8B-B14F-4D97-AF65-F5344CB8AC3E}">
        <p14:creationId xmlns:p14="http://schemas.microsoft.com/office/powerpoint/2010/main" val="91078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281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z="3300" dirty="0">
                <a:latin typeface="Arial Black" pitchFamily="34" charset="0"/>
                <a:sym typeface="Arial Black" pitchFamily="34" charset="0"/>
              </a:rPr>
              <a:t>As the public loses the view of the night sky in their backyards, they are increasingly seeking it out in parks and protected lands.  In many national parks, night time programs such as stargazing and moonlight hikes have become </a:t>
            </a:r>
            <a:r>
              <a:rPr lang="en-US" altLang="en-US" sz="3300" u="sng" dirty="0">
                <a:latin typeface="Arial Black" pitchFamily="34" charset="0"/>
                <a:sym typeface="Arial Black" pitchFamily="34" charset="0"/>
              </a:rPr>
              <a:t>some of the </a:t>
            </a:r>
            <a:r>
              <a:rPr lang="en-US" altLang="en-US" sz="3300" dirty="0">
                <a:latin typeface="Arial Black" pitchFamily="34" charset="0"/>
                <a:sym typeface="Arial Black" pitchFamily="34" charset="0"/>
              </a:rPr>
              <a:t>most popular ranger-led activities.</a:t>
            </a:r>
          </a:p>
        </p:txBody>
      </p:sp>
    </p:spTree>
    <p:extLst>
      <p:ext uri="{BB962C8B-B14F-4D97-AF65-F5344CB8AC3E}">
        <p14:creationId xmlns:p14="http://schemas.microsoft.com/office/powerpoint/2010/main" val="910780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281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z="3300" dirty="0">
                <a:latin typeface="Arial Black" pitchFamily="34" charset="0"/>
                <a:sym typeface="Arial Black" pitchFamily="34" charset="0"/>
              </a:rPr>
              <a:t>As the public loses the view of the night sky in their backyards, they are increasingly seeking it out in parks and protected lands.  In many national parks, night time programs such as stargazing and moonlight hikes have become </a:t>
            </a:r>
            <a:r>
              <a:rPr lang="en-US" altLang="en-US" sz="3300" u="sng" dirty="0">
                <a:latin typeface="Arial Black" pitchFamily="34" charset="0"/>
                <a:sym typeface="Arial Black" pitchFamily="34" charset="0"/>
              </a:rPr>
              <a:t>some of the </a:t>
            </a:r>
            <a:r>
              <a:rPr lang="en-US" altLang="en-US" sz="3300" dirty="0">
                <a:latin typeface="Arial Black" pitchFamily="34" charset="0"/>
                <a:sym typeface="Arial Black" pitchFamily="34" charset="0"/>
              </a:rPr>
              <a:t>most popular ranger-led activities.</a:t>
            </a:r>
          </a:p>
        </p:txBody>
      </p:sp>
    </p:spTree>
    <p:extLst>
      <p:ext uri="{BB962C8B-B14F-4D97-AF65-F5344CB8AC3E}">
        <p14:creationId xmlns:p14="http://schemas.microsoft.com/office/powerpoint/2010/main" val="910780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688">
              <a:spcBef>
                <a:spcPts val="1716"/>
              </a:spcBef>
            </a:pPr>
            <a:r>
              <a:rPr lang="en-US" altLang="en-US" b="1" dirty="0" smtClean="0">
                <a:latin typeface="Lucida Grande" pitchFamily="-65" charset="0"/>
                <a:sym typeface="Lucida Grande" pitchFamily="-65" charset="0"/>
              </a:rPr>
              <a:t>A visitor survey at two Utah parks revealed that 99% prefer to stargaze in a national park over other locations.  90% believed that there should be places that protect dark skies, 80% thought that the surrounding communities should help support such protection, and only 14% indicated that the quality of night skies were “somewhat unimportant” or “unimportant” to their visit.</a:t>
            </a:r>
          </a:p>
          <a:p>
            <a:pPr marL="57688">
              <a:spcBef>
                <a:spcPts val="1716"/>
              </a:spcBef>
            </a:pPr>
            <a:r>
              <a:rPr lang="en-US" altLang="en-US" b="1" dirty="0" smtClean="0">
                <a:latin typeface="Lucida Grande" pitchFamily="-65" charset="0"/>
                <a:sym typeface="Lucida Grande" pitchFamily="-65" charset="0"/>
              </a:rPr>
              <a:t>Stargazing also has an economic benefit for gateway communities, as attending a stargazing program often turns a drive-thru park visit into additional dinner, breakfast, and lodging revenue for the local economy.</a:t>
            </a:r>
          </a:p>
          <a:p>
            <a:pPr marL="57688">
              <a:spcBef>
                <a:spcPct val="0"/>
              </a:spcBef>
            </a:pPr>
            <a:endParaRPr lang="en-US" altLang="en-US" dirty="0" smtClean="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255E112-0A0F-4337-BADB-FDC8D109916D}" type="slidenum">
              <a:rPr lang="en-US" altLang="en-US" sz="1200">
                <a:solidFill>
                  <a:prstClr val="black"/>
                </a:solidFill>
              </a:rPr>
              <a:pPr eaLnBrk="1" hangingPunct="1"/>
              <a:t>31</a:t>
            </a:fld>
            <a:endParaRPr lang="en-US" altLang="en-US" sz="1200">
              <a:solidFill>
                <a:prstClr val="black"/>
              </a:solidFill>
            </a:endParaRPr>
          </a:p>
        </p:txBody>
      </p:sp>
    </p:spTree>
    <p:extLst>
      <p:ext uri="{BB962C8B-B14F-4D97-AF65-F5344CB8AC3E}">
        <p14:creationId xmlns:p14="http://schemas.microsoft.com/office/powerpoint/2010/main" val="1508950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384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57688">
              <a:spcBef>
                <a:spcPts val="1615"/>
              </a:spcBef>
            </a:pPr>
            <a:r>
              <a:rPr lang="en-US" altLang="en-US" sz="3200" dirty="0">
                <a:latin typeface="Arial Black" pitchFamily="34" charset="0"/>
                <a:sym typeface="Arial Black" pitchFamily="34" charset="0"/>
              </a:rPr>
              <a:t>Sites such as the pyramids in Egypt, Stone </a:t>
            </a:r>
            <a:r>
              <a:rPr lang="en-US" altLang="en-US" sz="3200" dirty="0" err="1">
                <a:latin typeface="Arial Black" pitchFamily="34" charset="0"/>
                <a:sym typeface="Arial Black" pitchFamily="34" charset="0"/>
              </a:rPr>
              <a:t>Henge</a:t>
            </a:r>
            <a:r>
              <a:rPr lang="en-US" altLang="en-US" sz="3200" dirty="0">
                <a:latin typeface="Arial Black" pitchFamily="34" charset="0"/>
                <a:sym typeface="Arial Black" pitchFamily="34" charset="0"/>
              </a:rPr>
              <a:t>, Angkor Watt, </a:t>
            </a:r>
            <a:r>
              <a:rPr lang="en-US" altLang="en-US" sz="3200" dirty="0" err="1">
                <a:latin typeface="Arial Black" pitchFamily="34" charset="0"/>
                <a:sym typeface="Arial Black" pitchFamily="34" charset="0"/>
              </a:rPr>
              <a:t>Chichen</a:t>
            </a:r>
            <a:r>
              <a:rPr lang="en-US" altLang="en-US" sz="3200" dirty="0">
                <a:latin typeface="Arial Black" pitchFamily="34" charset="0"/>
                <a:sym typeface="Arial Black" pitchFamily="34" charset="0"/>
              </a:rPr>
              <a:t> Itza, and the pueblos of Chaco Canyon are standing testament to our relationship with the stars.</a:t>
            </a:r>
            <a:r>
              <a:rPr lang="en-US" altLang="en-US" sz="3300" dirty="0">
                <a:solidFill>
                  <a:srgbClr val="000000"/>
                </a:solidFill>
                <a:latin typeface="Arial Black" pitchFamily="34" charset="0"/>
                <a:sym typeface="Arial Black" pitchFamily="34" charset="0"/>
              </a:rPr>
              <a:t> We have looked to it for direction and time, studied the motions of the stars and aligned our buildings to it. In this way the night sky connects us with our ancestral past. </a:t>
            </a:r>
          </a:p>
          <a:p>
            <a:pPr marL="57688">
              <a:spcBef>
                <a:spcPts val="1615"/>
              </a:spcBef>
            </a:pPr>
            <a:endParaRPr lang="en-US" altLang="en-US" sz="3300" dirty="0">
              <a:solidFill>
                <a:srgbClr val="000000"/>
              </a:solidFill>
              <a:latin typeface="Arial Black" pitchFamily="34" charset="0"/>
              <a:sym typeface="Arial Black" pitchFamily="34" charset="0"/>
            </a:endParaRPr>
          </a:p>
          <a:p>
            <a:pPr marL="57688">
              <a:spcBef>
                <a:spcPts val="1615"/>
              </a:spcBef>
            </a:pPr>
            <a:r>
              <a:rPr lang="en-US" altLang="en-US" sz="3300" dirty="0">
                <a:solidFill>
                  <a:srgbClr val="000000"/>
                </a:solidFill>
                <a:latin typeface="Arial Black" pitchFamily="34" charset="0"/>
                <a:sym typeface="Arial Black" pitchFamily="34" charset="0"/>
              </a:rPr>
              <a:t>The next picture is of a </a:t>
            </a:r>
            <a:r>
              <a:rPr lang="en-US" altLang="en-US" sz="3300" dirty="0" err="1">
                <a:solidFill>
                  <a:srgbClr val="000000"/>
                </a:solidFill>
                <a:latin typeface="Arial Black" pitchFamily="34" charset="0"/>
                <a:sym typeface="Arial Black" pitchFamily="34" charset="0"/>
              </a:rPr>
              <a:t>pawnee</a:t>
            </a:r>
            <a:r>
              <a:rPr lang="en-US" altLang="en-US" sz="3300" dirty="0">
                <a:solidFill>
                  <a:srgbClr val="000000"/>
                </a:solidFill>
                <a:latin typeface="Arial Black" pitchFamily="34" charset="0"/>
                <a:sym typeface="Arial Black" pitchFamily="34" charset="0"/>
              </a:rPr>
              <a:t> star chart. Part of the Pawnee creation myth says that Mars, the red morning star warrior, mated with Venus, the female evening star, to produce the first humans. The Pawnee, place cultural and spiritual significance on the Pleiades cluster. The North star was considered to be a chief protecting the stars and the people, which makes sense because the north star is always up and everything else in the sky revolves around it. </a:t>
            </a:r>
          </a:p>
          <a:p>
            <a:pPr marL="57688">
              <a:spcBef>
                <a:spcPts val="1615"/>
              </a:spcBef>
            </a:pPr>
            <a:endParaRPr lang="en-US" altLang="en-US" sz="3300" dirty="0">
              <a:solidFill>
                <a:srgbClr val="000000"/>
              </a:solidFill>
              <a:latin typeface="Arial Black" pitchFamily="34" charset="0"/>
              <a:sym typeface="Arial Black" pitchFamily="34" charset="0"/>
            </a:endParaRPr>
          </a:p>
          <a:p>
            <a:pPr marL="57688">
              <a:spcBef>
                <a:spcPts val="1615"/>
              </a:spcBef>
            </a:pPr>
            <a:r>
              <a:rPr lang="en-US" altLang="en-US" sz="3300" dirty="0">
                <a:solidFill>
                  <a:srgbClr val="000000"/>
                </a:solidFill>
                <a:latin typeface="Arial Black" pitchFamily="34" charset="0"/>
                <a:sym typeface="Arial Black" pitchFamily="34" charset="0"/>
              </a:rPr>
              <a:t>Big Horn Medicine Wheel. It has a diameter of 90 feet, with 28 spokes that radiate outward and apparently stand for the number of days in a month. The medicine wheel marks both the rising and setting sun on the summer solstice. Other stones in the arrangement mark the rising of the bright stars Aldebaran, Rigel, and Sirius.</a:t>
            </a:r>
          </a:p>
          <a:p>
            <a:pPr marL="57688">
              <a:spcBef>
                <a:spcPts val="1615"/>
              </a:spcBef>
            </a:pPr>
            <a:endParaRPr lang="en-US" altLang="en-US" sz="3300" dirty="0">
              <a:solidFill>
                <a:srgbClr val="000000"/>
              </a:solidFill>
              <a:latin typeface="Arial Black" pitchFamily="34" charset="0"/>
              <a:sym typeface="Arial Black" pitchFamily="34" charset="0"/>
            </a:endParaRPr>
          </a:p>
          <a:p>
            <a:pPr marL="57688">
              <a:spcBef>
                <a:spcPts val="1615"/>
              </a:spcBef>
            </a:pPr>
            <a:r>
              <a:rPr lang="en-US" altLang="en-US" sz="3300" dirty="0">
                <a:solidFill>
                  <a:srgbClr val="000000"/>
                </a:solidFill>
                <a:latin typeface="Arial Black" pitchFamily="34" charset="0"/>
                <a:sym typeface="Arial Black" pitchFamily="34" charset="0"/>
              </a:rPr>
              <a:t>It serves as inspiration for countless works of art, literature, and music.</a:t>
            </a:r>
          </a:p>
          <a:p>
            <a:pPr marL="57688">
              <a:spcBef>
                <a:spcPts val="1615"/>
              </a:spcBef>
            </a:pPr>
            <a:endParaRPr lang="en-US" altLang="en-US" sz="3300" dirty="0">
              <a:solidFill>
                <a:srgbClr val="000000"/>
              </a:solidFill>
              <a:latin typeface="Arial Black" pitchFamily="34" charset="0"/>
              <a:sym typeface="Arial Black" pitchFamily="34" charset="0"/>
            </a:endParaRPr>
          </a:p>
        </p:txBody>
      </p:sp>
    </p:spTree>
    <p:extLst>
      <p:ext uri="{BB962C8B-B14F-4D97-AF65-F5344CB8AC3E}">
        <p14:creationId xmlns:p14="http://schemas.microsoft.com/office/powerpoint/2010/main" val="1893073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793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r>
              <a:rPr lang="en-US" altLang="en-US" sz="3600" b="1" dirty="0">
                <a:latin typeface="Lucida Grande" pitchFamily="-65" charset="0"/>
                <a:sym typeface="Lucida Grande" pitchFamily="-65" charset="0"/>
              </a:rPr>
              <a:t>And yet, the night sky is more than just a muse for the human race...  Since the beginning of life on this planet, there has always been a 28 or 29 day lunar cycle and a 24 hour daily cycle.  This natural pattern is ingrained in the DNA of most creatures on Earth.  Throughout this time the continents have formed and eroded, the sea level has risen and fallen, even the chemistry of our atmosphere has changed; but we have always had the same light-dark cycle - until the last hundred years.</a:t>
            </a:r>
          </a:p>
        </p:txBody>
      </p:sp>
    </p:spTree>
    <p:extLst>
      <p:ext uri="{BB962C8B-B14F-4D97-AF65-F5344CB8AC3E}">
        <p14:creationId xmlns:p14="http://schemas.microsoft.com/office/powerpoint/2010/main" val="1544104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203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3400" b="1" dirty="0">
                <a:latin typeface="Lucida Grande" pitchFamily="-65" charset="0"/>
                <a:sym typeface="Lucida Grande" pitchFamily="-65" charset="0"/>
              </a:rPr>
              <a:t>Turtle Hatchlings move inland toward lights. Passerine and many small birds migrate at night....</a:t>
            </a:r>
          </a:p>
          <a:p>
            <a:pPr eaLnBrk="1" hangingPunct="1"/>
            <a:r>
              <a:rPr lang="en-US" altLang="en-US" sz="3400" b="1" dirty="0">
                <a:latin typeface="Lucida Grande" pitchFamily="-65" charset="0"/>
                <a:sym typeface="Lucida Grande" pitchFamily="-65" charset="0"/>
              </a:rPr>
              <a:t>and many amphibians can detect light levels 100x dimmer than what a human can. For many species, we are realizing they in addition to food, shelter, water, and space, they require darkness.</a:t>
            </a:r>
          </a:p>
          <a:p>
            <a:pPr eaLnBrk="1" hangingPunct="1"/>
            <a:endParaRPr lang="en-US" altLang="en-US" sz="3400" b="1" dirty="0">
              <a:latin typeface="Lucida Grande" pitchFamily="-65" charset="0"/>
              <a:sym typeface="Lucida Grande" pitchFamily="-65" charset="0"/>
            </a:endParaRPr>
          </a:p>
        </p:txBody>
      </p:sp>
    </p:spTree>
    <p:extLst>
      <p:ext uri="{BB962C8B-B14F-4D97-AF65-F5344CB8AC3E}">
        <p14:creationId xmlns:p14="http://schemas.microsoft.com/office/powerpoint/2010/main" val="175298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ea typeface="Calibri" pitchFamily="34" charset="0"/>
              <a:cs typeface="Times New Roman" pitchFamily="18"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09443" indent="-272863" eaLnBrk="0" hangingPunct="0">
              <a:defRPr>
                <a:solidFill>
                  <a:schemeClr val="tx1"/>
                </a:solidFill>
                <a:latin typeface="Arial" charset="0"/>
                <a:ea typeface="ＭＳ Ｐゴシック" pitchFamily="34" charset="-128"/>
              </a:defRPr>
            </a:lvl2pPr>
            <a:lvl3pPr marL="1091451" indent="-218290" eaLnBrk="0" hangingPunct="0">
              <a:defRPr>
                <a:solidFill>
                  <a:schemeClr val="tx1"/>
                </a:solidFill>
                <a:latin typeface="Arial" charset="0"/>
                <a:ea typeface="ＭＳ Ｐゴシック" pitchFamily="34" charset="-128"/>
              </a:defRPr>
            </a:lvl3pPr>
            <a:lvl4pPr marL="1528031" indent="-218290" eaLnBrk="0" hangingPunct="0">
              <a:defRPr>
                <a:solidFill>
                  <a:schemeClr val="tx1"/>
                </a:solidFill>
                <a:latin typeface="Arial" charset="0"/>
                <a:ea typeface="ＭＳ Ｐゴシック" pitchFamily="34" charset="-128"/>
              </a:defRPr>
            </a:lvl4pPr>
            <a:lvl5pPr marL="1964611" indent="-218290" eaLnBrk="0" hangingPunct="0">
              <a:defRPr>
                <a:solidFill>
                  <a:schemeClr val="tx1"/>
                </a:solidFill>
                <a:latin typeface="Arial" charset="0"/>
                <a:ea typeface="ＭＳ Ｐゴシック" pitchFamily="34" charset="-128"/>
              </a:defRPr>
            </a:lvl5pPr>
            <a:lvl6pPr marL="2401192" indent="-218290" defTabSz="436580" eaLnBrk="0" fontAlgn="base" hangingPunct="0">
              <a:spcBef>
                <a:spcPct val="0"/>
              </a:spcBef>
              <a:spcAft>
                <a:spcPct val="0"/>
              </a:spcAft>
              <a:defRPr>
                <a:solidFill>
                  <a:schemeClr val="tx1"/>
                </a:solidFill>
                <a:latin typeface="Arial" charset="0"/>
                <a:ea typeface="ＭＳ Ｐゴシック" pitchFamily="34" charset="-128"/>
              </a:defRPr>
            </a:lvl6pPr>
            <a:lvl7pPr marL="2837772" indent="-218290" defTabSz="436580" eaLnBrk="0" fontAlgn="base" hangingPunct="0">
              <a:spcBef>
                <a:spcPct val="0"/>
              </a:spcBef>
              <a:spcAft>
                <a:spcPct val="0"/>
              </a:spcAft>
              <a:defRPr>
                <a:solidFill>
                  <a:schemeClr val="tx1"/>
                </a:solidFill>
                <a:latin typeface="Arial" charset="0"/>
                <a:ea typeface="ＭＳ Ｐゴシック" pitchFamily="34" charset="-128"/>
              </a:defRPr>
            </a:lvl7pPr>
            <a:lvl8pPr marL="3274352" indent="-218290" defTabSz="436580" eaLnBrk="0" fontAlgn="base" hangingPunct="0">
              <a:spcBef>
                <a:spcPct val="0"/>
              </a:spcBef>
              <a:spcAft>
                <a:spcPct val="0"/>
              </a:spcAft>
              <a:defRPr>
                <a:solidFill>
                  <a:schemeClr val="tx1"/>
                </a:solidFill>
                <a:latin typeface="Arial" charset="0"/>
                <a:ea typeface="ＭＳ Ｐゴシック" pitchFamily="34" charset="-128"/>
              </a:defRPr>
            </a:lvl8pPr>
            <a:lvl9pPr marL="3710932" indent="-218290" defTabSz="43658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26319D4-7D33-4622-AA23-61AF62F756F9}" type="slidenum">
              <a:rPr lang="en-US" altLang="en-US">
                <a:solidFill>
                  <a:prstClr val="black"/>
                </a:solidFill>
              </a:rPr>
              <a:pPr eaLnBrk="1" hangingPunct="1"/>
              <a:t>4</a:t>
            </a:fld>
            <a:endParaRPr lang="en-US" altLang="en-US">
              <a:solidFill>
                <a:prstClr val="black"/>
              </a:solidFill>
            </a:endParaRPr>
          </a:p>
        </p:txBody>
      </p:sp>
    </p:spTree>
    <p:extLst>
      <p:ext uri="{BB962C8B-B14F-4D97-AF65-F5344CB8AC3E}">
        <p14:creationId xmlns:p14="http://schemas.microsoft.com/office/powerpoint/2010/main" val="1768716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discovered the beetles climb on their dung balls and dance around in circles before taking off. This dance is not one of joy, however; the insects are checking out the sky to get their bearings.  Sense the polarization (direction of vibration of light).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B69FEF4-6804-4729-803F-5C87B0661B2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38634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Sea turtle hatchlings have an inborn tendency to move in the brightest direction. On a natural beach, the brightest direction is most often the open view of the night sky over, and reflected by, the ocean.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B69FEF4-6804-4729-803F-5C87B0661B2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060661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305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688">
              <a:spcBef>
                <a:spcPts val="1615"/>
              </a:spcBef>
            </a:pPr>
            <a:r>
              <a:rPr lang="en-US" altLang="en-US" sz="3200">
                <a:solidFill>
                  <a:srgbClr val="000000"/>
                </a:solidFill>
                <a:latin typeface="Arial Black" pitchFamily="34" charset="0"/>
                <a:sym typeface="Arial Black" pitchFamily="34" charset="0"/>
              </a:rPr>
              <a:t>The largest migration on earth happens every night.. in the oceans as sea creatures large and small swim upward at dusk and downward at dawn.</a:t>
            </a:r>
          </a:p>
          <a:p>
            <a:pPr marL="57688">
              <a:spcBef>
                <a:spcPts val="1312"/>
              </a:spcBef>
            </a:pPr>
            <a:endParaRPr lang="en-US" altLang="en-US" sz="3100">
              <a:solidFill>
                <a:srgbClr val="F4FFD8"/>
              </a:solidFill>
              <a:latin typeface="Arial Black" pitchFamily="34" charset="0"/>
              <a:sym typeface="Arial Black" pitchFamily="34" charset="0"/>
            </a:endParaRPr>
          </a:p>
        </p:txBody>
      </p:sp>
    </p:spTree>
    <p:extLst>
      <p:ext uri="{BB962C8B-B14F-4D97-AF65-F5344CB8AC3E}">
        <p14:creationId xmlns:p14="http://schemas.microsoft.com/office/powerpoint/2010/main" val="2134578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408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688">
              <a:spcBef>
                <a:spcPts val="1615"/>
              </a:spcBef>
            </a:pPr>
            <a:endParaRPr lang="en-US" altLang="en-US" sz="3200" dirty="0">
              <a:solidFill>
                <a:srgbClr val="000000"/>
              </a:solidFill>
              <a:latin typeface="Arial Black" pitchFamily="34" charset="0"/>
              <a:sym typeface="Arial Black" pitchFamily="34" charset="0"/>
            </a:endParaRPr>
          </a:p>
          <a:p>
            <a:pPr marL="57688">
              <a:spcBef>
                <a:spcPts val="1312"/>
              </a:spcBef>
            </a:pPr>
            <a:r>
              <a:rPr lang="en-US" altLang="en-US" sz="3100" dirty="0">
                <a:solidFill>
                  <a:srgbClr val="F4FFD8"/>
                </a:solidFill>
                <a:latin typeface="Arial Black" pitchFamily="34" charset="0"/>
                <a:sym typeface="Arial Black" pitchFamily="34" charset="0"/>
              </a:rPr>
              <a:t>There are still many unknowns.   For example, the ecological effects of (Explain)light traps on insect populations and distributions are still largely unknown.</a:t>
            </a:r>
          </a:p>
        </p:txBody>
      </p:sp>
    </p:spTree>
    <p:extLst>
      <p:ext uri="{BB962C8B-B14F-4D97-AF65-F5344CB8AC3E}">
        <p14:creationId xmlns:p14="http://schemas.microsoft.com/office/powerpoint/2010/main" val="1047166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613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73161">
              <a:defRPr/>
            </a:pPr>
            <a:r>
              <a:rPr lang="en-US" altLang="en-US" sz="3000" b="1" dirty="0">
                <a:latin typeface="Lucida Grande" pitchFamily="-65" charset="0"/>
                <a:sym typeface="Lucida Grande" pitchFamily="-65" charset="0"/>
              </a:rPr>
              <a:t>Night skies is a key component of wilderness character and values.  Wilderness quality can be degraded from light that originates hundreds of miles away. Even a candle at 1 mile would appear about as bright as the stars in the Big Dipper.  It is one of the most common human intrusions that a wilderness user is likely to encounter, decreasing their sense of solitude, naturalness. Such vistas are fragile, and any significant artificial light within 20 or 30 miles has the potential to overwhelm the natural features of the night sky and the impression of solitude and grandeur. </a:t>
            </a:r>
          </a:p>
          <a:p>
            <a:pPr eaLnBrk="1" hangingPunct="1"/>
            <a:endParaRPr lang="en-US" altLang="en-US" sz="2800" b="1" dirty="0">
              <a:latin typeface="Lucida Grande" pitchFamily="-65" charset="0"/>
              <a:sym typeface="Lucida Grande" pitchFamily="-65" charset="0"/>
            </a:endParaRPr>
          </a:p>
        </p:txBody>
      </p:sp>
    </p:spTree>
    <p:extLst>
      <p:ext uri="{BB962C8B-B14F-4D97-AF65-F5344CB8AC3E}">
        <p14:creationId xmlns:p14="http://schemas.microsoft.com/office/powerpoint/2010/main" val="427614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effectively</a:t>
            </a:r>
            <a:r>
              <a:rPr lang="en-US" baseline="0" dirty="0" smtClean="0"/>
              <a:t> protect and manage a resource you need to be able to measure it.  Over the years, NPS has pushed the boundaries in developing technology, methodologies, and protocols for measuring the photic environment. </a:t>
            </a:r>
            <a:r>
              <a:rPr lang="en-US" dirty="0" smtClean="0"/>
              <a:t>Next,</a:t>
            </a:r>
            <a:r>
              <a:rPr lang="en-US" baseline="0" dirty="0" smtClean="0"/>
              <a:t> I want to discuss how we measure the photic environment including light from both natural and anthropogenic sources.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40</a:t>
            </a:fld>
            <a:endParaRPr lang="en-US"/>
          </a:p>
        </p:txBody>
      </p:sp>
    </p:spTree>
    <p:extLst>
      <p:ext uri="{BB962C8B-B14F-4D97-AF65-F5344CB8AC3E}">
        <p14:creationId xmlns:p14="http://schemas.microsoft.com/office/powerpoint/2010/main" val="3161303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we’ll discuss light from natural</a:t>
            </a:r>
            <a:r>
              <a:rPr lang="en-US" baseline="0" dirty="0" smtClean="0"/>
              <a:t> sources.  In order to assess the effects of anthropogenic light, we must be able to develop a reference condition by measuring the natural light in the night sky.   The natural sources of light include Starlight, Galactic light, Zodiacal light, and Airglow.</a:t>
            </a:r>
          </a:p>
          <a:p>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56057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illustrates the </a:t>
            </a:r>
            <a:r>
              <a:rPr lang="en-US" sz="1100" dirty="0">
                <a:solidFill>
                  <a:prstClr val="white"/>
                </a:solidFill>
              </a:rPr>
              <a:t>APPARENT BRIGHTNESS OF SOME ASTRONOMICAL OBJECTS</a:t>
            </a:r>
            <a:r>
              <a:rPr lang="en-US" dirty="0" smtClean="0"/>
              <a:t> .  As we can</a:t>
            </a:r>
            <a:r>
              <a:rPr lang="en-US" baseline="0" dirty="0" smtClean="0"/>
              <a:t> see,  starlight is not very bright. Venus, the brightest natural object other than the moon, has a illumination level of 0.00015 lux.   Compared to other sources of natural light, starlight contributes little to overall light levels.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596846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4643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en-US" altLang="en-US" sz="2900" b="1" dirty="0">
                <a:latin typeface="Lucida Grande" pitchFamily="-65" charset="0"/>
                <a:sym typeface="Lucida Grande" pitchFamily="-65" charset="0"/>
              </a:rPr>
              <a:t>Note MW stretching from 1 o clock to 7 o clock, and Zodiacal Light stretching from 3 to 9 o clock.</a:t>
            </a:r>
          </a:p>
          <a:p>
            <a:pPr eaLnBrk="1" hangingPunct="1"/>
            <a:endParaRPr lang="en-US" altLang="en-US" sz="2900" b="1" dirty="0">
              <a:latin typeface="Lucida Grande" pitchFamily="-65" charset="0"/>
              <a:sym typeface="Lucida Grande" pitchFamily="-65" charset="0"/>
            </a:endParaRPr>
          </a:p>
          <a:p>
            <a:pPr eaLnBrk="1" hangingPunct="1"/>
            <a:r>
              <a:rPr lang="en-US" altLang="en-US" sz="2900" b="1" dirty="0">
                <a:latin typeface="Lucida Grande" pitchFamily="-65" charset="0"/>
                <a:sym typeface="Lucida Grande" pitchFamily="-65" charset="0"/>
              </a:rPr>
              <a:t>The Zodiacal light, sometimes called “false dawn”, is extra-terrestrial in nature, but not very far from earth.  It is sunlight reflected off of dust particles in the plane of our solar system, between Mars and Mercury.  Near twilight it forms a wedge-shaped band of light at the horizon in the direction of the sun.  It is surprisingly bright under dark clear skies.</a:t>
            </a:r>
          </a:p>
          <a:p>
            <a:pPr eaLnBrk="1" hangingPunct="1"/>
            <a:endParaRPr lang="en-US" altLang="en-US" sz="2900" b="1" dirty="0">
              <a:latin typeface="Lucida Grande" pitchFamily="-65" charset="0"/>
              <a:sym typeface="Lucida Grande" pitchFamily="-65" charset="0"/>
            </a:endParaRPr>
          </a:p>
        </p:txBody>
      </p:sp>
    </p:spTree>
    <p:extLst>
      <p:ext uri="{BB962C8B-B14F-4D97-AF65-F5344CB8AC3E}">
        <p14:creationId xmlns:p14="http://schemas.microsoft.com/office/powerpoint/2010/main" val="299884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Airglow as seen from space, subtle “shell” of light (blue-green from ionized Oxygen)</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F86FC25-9EF0-4E0B-9E56-421AABBF7AF4}" type="slidenum">
              <a:rPr lang="en-US" altLang="en-US" sz="1200">
                <a:solidFill>
                  <a:prstClr val="black"/>
                </a:solidFill>
              </a:rPr>
              <a:pPr eaLnBrk="1" hangingPunct="1"/>
              <a:t>44</a:t>
            </a:fld>
            <a:endParaRPr lang="en-US" altLang="en-US" sz="1200">
              <a:solidFill>
                <a:prstClr val="black"/>
              </a:solidFill>
            </a:endParaRPr>
          </a:p>
        </p:txBody>
      </p:sp>
    </p:spTree>
    <p:extLst>
      <p:ext uri="{BB962C8B-B14F-4D97-AF65-F5344CB8AC3E}">
        <p14:creationId xmlns:p14="http://schemas.microsoft.com/office/powerpoint/2010/main" val="1065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5185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Here we have the main components, and the percentage of light that each contributes to the natural night sky. These percentages are averages, all of them vary in brightness.</a:t>
            </a:r>
          </a:p>
          <a:p>
            <a:endParaRPr lang="en-US" altLang="en-US" dirty="0" smtClean="0"/>
          </a:p>
          <a:p>
            <a:r>
              <a:rPr lang="en-US" altLang="en-US" dirty="0" smtClean="0"/>
              <a:t>We can combine these into a model of the natural night sky.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4618E7E-2CE9-4527-803E-F57833F23888}" type="slidenum">
              <a:rPr lang="en-US" altLang="en-US" sz="1200">
                <a:solidFill>
                  <a:prstClr val="black"/>
                </a:solidFill>
              </a:rPr>
              <a:pPr eaLnBrk="1" hangingPunct="1"/>
              <a:t>45</a:t>
            </a:fld>
            <a:endParaRPr lang="en-US" altLang="en-US" sz="1200">
              <a:solidFill>
                <a:prstClr val="black"/>
              </a:solidFill>
            </a:endParaRPr>
          </a:p>
        </p:txBody>
      </p:sp>
    </p:spTree>
    <p:extLst>
      <p:ext uri="{BB962C8B-B14F-4D97-AF65-F5344CB8AC3E}">
        <p14:creationId xmlns:p14="http://schemas.microsoft.com/office/powerpoint/2010/main" val="839425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model of the natural night sky can be used as a benchmark by which we can assess the condition of any night sky.  Later in the webinar we will talk about how we use this model to describe night sky conditions as a ration of the natural condition.</a:t>
            </a:r>
            <a:endParaRPr lang="en-US" dirty="0"/>
          </a:p>
        </p:txBody>
      </p:sp>
      <p:sp>
        <p:nvSpPr>
          <p:cNvPr id="4" name="Slide Number Placeholder 3"/>
          <p:cNvSpPr>
            <a:spLocks noGrp="1"/>
          </p:cNvSpPr>
          <p:nvPr>
            <p:ph type="sldNum" sz="quarter" idx="10"/>
          </p:nvPr>
        </p:nvSpPr>
        <p:spPr/>
        <p:txBody>
          <a:bodyPr/>
          <a:lstStyle/>
          <a:p>
            <a:fld id="{E79D15AA-A193-470A-B837-5FFE0CECB186}"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topic is the measurement of anthropogenic sources of light.  As we mentioned earlier, the two main sources light trespass are glare and sky glow</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47</a:t>
            </a:fld>
            <a:endParaRPr lang="en-US"/>
          </a:p>
        </p:txBody>
      </p:sp>
    </p:spTree>
    <p:extLst>
      <p:ext uri="{BB962C8B-B14F-4D97-AF65-F5344CB8AC3E}">
        <p14:creationId xmlns:p14="http://schemas.microsoft.com/office/powerpoint/2010/main" val="1790180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Less than $1000.</a:t>
            </a:r>
            <a:r>
              <a:rPr lang="en-US" altLang="en-US" baseline="0" dirty="0" smtClean="0"/>
              <a:t>  </a:t>
            </a:r>
            <a:r>
              <a:rPr lang="en-US" altLang="en-US" dirty="0" smtClean="0"/>
              <a:t>Some illumination</a:t>
            </a:r>
            <a:r>
              <a:rPr lang="en-US" altLang="en-US" baseline="0" dirty="0" smtClean="0"/>
              <a:t> meters include spectrometers</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D5FFEDB-DA48-48F8-81AB-5093A76165ED}" type="slidenum">
              <a:rPr lang="en-US" altLang="en-US" sz="1200">
                <a:solidFill>
                  <a:prstClr val="black"/>
                </a:solidFill>
              </a:rPr>
              <a:pPr eaLnBrk="1" hangingPunct="1"/>
              <a:t>48</a:t>
            </a:fld>
            <a:endParaRPr lang="en-US" altLang="en-US" sz="1200">
              <a:solidFill>
                <a:prstClr val="black"/>
              </a:solidFill>
            </a:endParaRPr>
          </a:p>
        </p:txBody>
      </p:sp>
    </p:spTree>
    <p:extLst>
      <p:ext uri="{BB962C8B-B14F-4D97-AF65-F5344CB8AC3E}">
        <p14:creationId xmlns:p14="http://schemas.microsoft.com/office/powerpoint/2010/main" val="1402003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Under $200  Measures</a:t>
            </a:r>
            <a:r>
              <a:rPr lang="en-US" altLang="en-US" baseline="0" dirty="0" smtClean="0"/>
              <a:t> sky brightness near the zenith.</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C1A7BA0-E8CA-4C65-B735-17F1BB3744F9}" type="slidenum">
              <a:rPr lang="en-US" altLang="en-US" sz="1200">
                <a:solidFill>
                  <a:prstClr val="black"/>
                </a:solidFill>
              </a:rPr>
              <a:pPr eaLnBrk="1" hangingPunct="1"/>
              <a:t>49</a:t>
            </a:fld>
            <a:endParaRPr lang="en-US" altLang="en-US" sz="1200">
              <a:solidFill>
                <a:prstClr val="black"/>
              </a:solidFill>
            </a:endParaRPr>
          </a:p>
        </p:txBody>
      </p:sp>
    </p:spTree>
    <p:extLst>
      <p:ext uri="{BB962C8B-B14F-4D97-AF65-F5344CB8AC3E}">
        <p14:creationId xmlns:p14="http://schemas.microsoft.com/office/powerpoint/2010/main" val="838813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JOTR Coachella Valley Palm Springs. We are working on developing DSLR system, methodologies and protocols</a:t>
            </a:r>
          </a:p>
          <a:p>
            <a:endParaRPr lang="en-US" dirty="0"/>
          </a:p>
        </p:txBody>
      </p:sp>
      <p:sp>
        <p:nvSpPr>
          <p:cNvPr id="4" name="Slide Number Placeholder 3"/>
          <p:cNvSpPr>
            <a:spLocks noGrp="1"/>
          </p:cNvSpPr>
          <p:nvPr>
            <p:ph type="sldNum" sz="quarter" idx="10"/>
          </p:nvPr>
        </p:nvSpPr>
        <p:spPr/>
        <p:txBody>
          <a:bodyPr/>
          <a:lstStyle/>
          <a:p>
            <a:fld id="{E79D15AA-A193-470A-B837-5FFE0CECB186}" type="slidenum">
              <a:rPr lang="en-US" smtClean="0"/>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method that NPS uses to assess night</a:t>
            </a:r>
            <a:r>
              <a:rPr lang="en-US" altLang="en-US" baseline="0" dirty="0" smtClean="0"/>
              <a:t> sky quality</a:t>
            </a:r>
          </a:p>
          <a:p>
            <a:endParaRPr lang="en-US" altLang="en-US" baseline="0" dirty="0" smtClean="0"/>
          </a:p>
          <a:p>
            <a:r>
              <a:rPr lang="en-US" altLang="en-US" baseline="0" dirty="0" smtClean="0"/>
              <a:t>By creating a mosaic of 45 images, NPS can assess the entire night sky and show an astonishing level of detail</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26EB35C-BBDA-4EA3-8D79-E4C4EC5BD661}" type="slidenum">
              <a:rPr lang="en-US" altLang="en-US" sz="1200">
                <a:solidFill>
                  <a:prstClr val="black"/>
                </a:solidFill>
              </a:rPr>
              <a:pPr eaLnBrk="1" hangingPunct="1"/>
              <a:t>51</a:t>
            </a:fld>
            <a:endParaRPr lang="en-US" altLang="en-US" sz="1200">
              <a:solidFill>
                <a:prstClr val="black"/>
              </a:solidFill>
            </a:endParaRPr>
          </a:p>
        </p:txBody>
      </p:sp>
    </p:spTree>
    <p:extLst>
      <p:ext uri="{BB962C8B-B14F-4D97-AF65-F5344CB8AC3E}">
        <p14:creationId xmlns:p14="http://schemas.microsoft.com/office/powerpoint/2010/main" val="142315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can present that data in natural and false color graphics</a:t>
            </a:r>
            <a:r>
              <a:rPr lang="en-US" altLang="en-US" baseline="0" dirty="0" smtClean="0"/>
              <a:t> to better demonstrate variations in light levels.</a:t>
            </a:r>
            <a:endParaRPr lang="en-US" altLang="en-US" dirty="0" smtClean="0"/>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F91F9FF-7F1A-4B06-A33E-E6F8E2C32937}" type="slidenum">
              <a:rPr lang="en-US" altLang="en-US" sz="1200">
                <a:solidFill>
                  <a:prstClr val="black"/>
                </a:solidFill>
              </a:rPr>
              <a:pPr eaLnBrk="1" hangingPunct="1"/>
              <a:t>52</a:t>
            </a:fld>
            <a:endParaRPr lang="en-US" altLang="en-US" sz="1200">
              <a:solidFill>
                <a:prstClr val="black"/>
              </a:solidFill>
            </a:endParaRPr>
          </a:p>
        </p:txBody>
      </p:sp>
    </p:spTree>
    <p:extLst>
      <p:ext uri="{BB962C8B-B14F-4D97-AF65-F5344CB8AC3E}">
        <p14:creationId xmlns:p14="http://schemas.microsoft.com/office/powerpoint/2010/main" val="737445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can present that data in natural and false color graphics</a:t>
            </a:r>
            <a:r>
              <a:rPr lang="en-US" altLang="en-US" baseline="0" dirty="0" smtClean="0"/>
              <a:t> to better demonstrate variations in light levels.</a:t>
            </a:r>
            <a:endParaRPr lang="en-US" altLang="en-US" dirty="0" smtClean="0"/>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F91F9FF-7F1A-4B06-A33E-E6F8E2C32937}" type="slidenum">
              <a:rPr lang="en-US" altLang="en-US" sz="1200">
                <a:solidFill>
                  <a:prstClr val="black"/>
                </a:solidFill>
              </a:rPr>
              <a:pPr eaLnBrk="1" hangingPunct="1"/>
              <a:t>53</a:t>
            </a:fld>
            <a:endParaRPr lang="en-US" altLang="en-US" sz="1200">
              <a:solidFill>
                <a:prstClr val="black"/>
              </a:solidFill>
            </a:endParaRPr>
          </a:p>
        </p:txBody>
      </p:sp>
    </p:spTree>
    <p:extLst>
      <p:ext uri="{BB962C8B-B14F-4D97-AF65-F5344CB8AC3E}">
        <p14:creationId xmlns:p14="http://schemas.microsoft.com/office/powerpoint/2010/main" val="737445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measure the total light and subtract the natural</a:t>
            </a:r>
            <a:r>
              <a:rPr lang="en-US" altLang="en-US" baseline="0" dirty="0" smtClean="0"/>
              <a:t> sources from the benchmark we developed and that gives us the portion of the light that is from anthropogenic sources. </a:t>
            </a:r>
          </a:p>
          <a:p>
            <a:pPr eaLnBrk="1" hangingPunct="1">
              <a:spcBef>
                <a:spcPct val="0"/>
              </a:spcBef>
            </a:pPr>
            <a:endParaRPr lang="en-US" altLang="en-US" baseline="0" dirty="0" smtClean="0"/>
          </a:p>
          <a:p>
            <a:pPr eaLnBrk="1" hangingPunct="1">
              <a:spcBef>
                <a:spcPct val="0"/>
              </a:spcBef>
            </a:pPr>
            <a:r>
              <a:rPr lang="en-US" altLang="en-US" baseline="0" dirty="0" smtClean="0"/>
              <a:t>we can compare the anthropogenic data to our natural sky benchmark to  calculate the </a:t>
            </a:r>
            <a:r>
              <a:rPr lang="en-US" altLang="en-US" b="1" baseline="0" dirty="0" smtClean="0"/>
              <a:t>Anthropogenic Light Ratio</a:t>
            </a:r>
            <a:endParaRPr lang="en-US" altLang="en-US" b="1" dirty="0" smtClean="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5832055-454F-4163-86D8-AB2D064F097C}" type="slidenum">
              <a:rPr lang="en-US" altLang="en-US" sz="1200">
                <a:solidFill>
                  <a:prstClr val="black"/>
                </a:solidFill>
              </a:rPr>
              <a:pPr eaLnBrk="1" hangingPunct="1"/>
              <a:t>54</a:t>
            </a:fld>
            <a:endParaRPr lang="en-US" altLang="en-US" sz="1200">
              <a:solidFill>
                <a:prstClr val="black"/>
              </a:solidFill>
            </a:endParaRPr>
          </a:p>
        </p:txBody>
      </p:sp>
    </p:spTree>
    <p:extLst>
      <p:ext uri="{BB962C8B-B14F-4D97-AF65-F5344CB8AC3E}">
        <p14:creationId xmlns:p14="http://schemas.microsoft.com/office/powerpoint/2010/main" val="107877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28675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measure the total light and subtract the natural</a:t>
            </a:r>
            <a:r>
              <a:rPr lang="en-US" altLang="en-US" baseline="0" dirty="0" smtClean="0"/>
              <a:t> sources from the benchmark we developed and that gives us the portion of the light that is from anthropogenic sources. </a:t>
            </a:r>
          </a:p>
          <a:p>
            <a:pPr eaLnBrk="1" hangingPunct="1">
              <a:spcBef>
                <a:spcPct val="0"/>
              </a:spcBef>
            </a:pPr>
            <a:endParaRPr lang="en-US" altLang="en-US" baseline="0" dirty="0" smtClean="0"/>
          </a:p>
          <a:p>
            <a:pPr eaLnBrk="1" hangingPunct="1">
              <a:spcBef>
                <a:spcPct val="0"/>
              </a:spcBef>
            </a:pPr>
            <a:r>
              <a:rPr lang="en-US" altLang="en-US" baseline="0" dirty="0" smtClean="0"/>
              <a:t>we can compare the anthropogenic data to our natural sky benchmark to  calculate the </a:t>
            </a:r>
            <a:r>
              <a:rPr lang="en-US" altLang="en-US" b="1" baseline="0" dirty="0" smtClean="0"/>
              <a:t>Anthropogenic Light Ratio</a:t>
            </a:r>
            <a:endParaRPr lang="en-US" altLang="en-US" b="1" dirty="0" smtClean="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5832055-454F-4163-86D8-AB2D064F097C}" type="slidenum">
              <a:rPr lang="en-US" altLang="en-US" sz="1200">
                <a:solidFill>
                  <a:prstClr val="black"/>
                </a:solidFill>
              </a:rPr>
              <a:pPr eaLnBrk="1" hangingPunct="1"/>
              <a:t>55</a:t>
            </a:fld>
            <a:endParaRPr lang="en-US" altLang="en-US" sz="1200">
              <a:solidFill>
                <a:prstClr val="black"/>
              </a:solidFill>
            </a:endParaRPr>
          </a:p>
        </p:txBody>
      </p:sp>
    </p:spTree>
    <p:extLst>
      <p:ext uri="{BB962C8B-B14F-4D97-AF65-F5344CB8AC3E}">
        <p14:creationId xmlns:p14="http://schemas.microsoft.com/office/powerpoint/2010/main" val="1078774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measured conditions in 115 units.  These figures demonstrate a range of conditions that we have measured.  Mt Hollywood near SAMO NRA</a:t>
            </a:r>
            <a:endParaRPr lang="en-US" dirty="0"/>
          </a:p>
        </p:txBody>
      </p:sp>
      <p:sp>
        <p:nvSpPr>
          <p:cNvPr id="4" name="Slide Number Placeholder 3"/>
          <p:cNvSpPr>
            <a:spLocks noGrp="1"/>
          </p:cNvSpPr>
          <p:nvPr>
            <p:ph type="sldNum" sz="quarter" idx="10"/>
          </p:nvPr>
        </p:nvSpPr>
        <p:spPr/>
        <p:txBody>
          <a:bodyPr/>
          <a:lstStyle/>
          <a:p>
            <a:fld id="{E79D15AA-A193-470A-B837-5FFE0CECB186}"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graphically present the data as the total night levels, the anthropogenic component and the anthropogenic light ratio.  This slide shows the measured light levels at Meteor Crater.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57</a:t>
            </a:fld>
            <a:endParaRPr lang="en-US"/>
          </a:p>
        </p:txBody>
      </p:sp>
    </p:spTree>
    <p:extLst>
      <p:ext uri="{BB962C8B-B14F-4D97-AF65-F5344CB8AC3E}">
        <p14:creationId xmlns:p14="http://schemas.microsoft.com/office/powerpoint/2010/main" val="781836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subtracted the natural light to demonstrate the anthropogenic light levels.</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58</a:t>
            </a:fld>
            <a:endParaRPr lang="en-US"/>
          </a:p>
        </p:txBody>
      </p:sp>
    </p:spTree>
    <p:extLst>
      <p:ext uri="{BB962C8B-B14F-4D97-AF65-F5344CB8AC3E}">
        <p14:creationId xmlns:p14="http://schemas.microsoft.com/office/powerpoint/2010/main" val="3806366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created</a:t>
            </a:r>
            <a:r>
              <a:rPr lang="en-US" baseline="0" dirty="0" smtClean="0"/>
              <a:t> contours illustrating various levels of the ALR.  For example,  the brightest areas within the brown contours are 200% brighter than natural conditions.  The yellow contours represent the areas that are 60% greater than natural, and areas within the blue contours are 15% brighter than natural conditions.  </a:t>
            </a:r>
          </a:p>
          <a:p>
            <a:r>
              <a:rPr lang="en-US" dirty="0" smtClean="0"/>
              <a:t> The median</a:t>
            </a:r>
            <a:r>
              <a:rPr lang="en-US" baseline="0" dirty="0" smtClean="0"/>
              <a:t> level for the entire sky is 19% above natural.</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59</a:t>
            </a:fld>
            <a:endParaRPr lang="en-US"/>
          </a:p>
        </p:txBody>
      </p:sp>
    </p:spTree>
    <p:extLst>
      <p:ext uri="{BB962C8B-B14F-4D97-AF65-F5344CB8AC3E}">
        <p14:creationId xmlns:p14="http://schemas.microsoft.com/office/powerpoint/2010/main" val="180609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data from the summit of Mauna Kea in Hawaii, one of the most pristine night skies</a:t>
            </a:r>
            <a:r>
              <a:rPr lang="en-US" baseline="0" dirty="0" smtClean="0"/>
              <a:t> in the world.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60</a:t>
            </a:fld>
            <a:endParaRPr lang="en-US"/>
          </a:p>
        </p:txBody>
      </p:sp>
    </p:spTree>
    <p:extLst>
      <p:ext uri="{BB962C8B-B14F-4D97-AF65-F5344CB8AC3E}">
        <p14:creationId xmlns:p14="http://schemas.microsoft.com/office/powerpoint/2010/main" val="3147969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anthropogenic</a:t>
            </a:r>
            <a:r>
              <a:rPr lang="en-US" baseline="0" dirty="0" smtClean="0"/>
              <a:t> light levels.  Obviously there isn’t much anthropogenic light affecting this resource.</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61</a:t>
            </a:fld>
            <a:endParaRPr lang="en-US"/>
          </a:p>
        </p:txBody>
      </p:sp>
    </p:spTree>
    <p:extLst>
      <p:ext uri="{BB962C8B-B14F-4D97-AF65-F5344CB8AC3E}">
        <p14:creationId xmlns:p14="http://schemas.microsoft.com/office/powerpoint/2010/main" val="457679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demonstrates the contours.</a:t>
            </a:r>
            <a:r>
              <a:rPr lang="en-US" baseline="0" dirty="0" smtClean="0"/>
              <a:t> The sky there is nearly pristine and the all-sky median is less than 5%.  Exceeds our measurement threshold.</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62</a:t>
            </a:fld>
            <a:endParaRPr lang="en-US"/>
          </a:p>
        </p:txBody>
      </p:sp>
    </p:spTree>
    <p:extLst>
      <p:ext uri="{BB962C8B-B14F-4D97-AF65-F5344CB8AC3E}">
        <p14:creationId xmlns:p14="http://schemas.microsoft.com/office/powerpoint/2010/main" val="28703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note that conditions can vary within a park.  This is a location in Death</a:t>
            </a:r>
            <a:r>
              <a:rPr lang="en-US" baseline="0" dirty="0" smtClean="0"/>
              <a:t> Valley called the Harmony Borax Works.  That bright spot at 8 </a:t>
            </a:r>
            <a:r>
              <a:rPr lang="en-US" baseline="0" dirty="0" err="1" smtClean="0"/>
              <a:t>oclock</a:t>
            </a:r>
            <a:r>
              <a:rPr lang="en-US" baseline="0" dirty="0" smtClean="0"/>
              <a:t> is Las Vegas. This site is a little below sea level and there is some terrain shielding.  The all sky median is &lt;5% and the brightest area is 771% brighter than natural.</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63</a:t>
            </a:fld>
            <a:endParaRPr lang="en-US"/>
          </a:p>
        </p:txBody>
      </p:sp>
    </p:spTree>
    <p:extLst>
      <p:ext uri="{BB962C8B-B14F-4D97-AF65-F5344CB8AC3E}">
        <p14:creationId xmlns:p14="http://schemas.microsoft.com/office/powerpoint/2010/main" val="3292600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point in DEVA called Dante’s View.  It’s at a higher</a:t>
            </a:r>
            <a:r>
              <a:rPr lang="en-US" baseline="0" dirty="0" smtClean="0"/>
              <a:t> elevation less terrain shielding.  That’s Las Vegas on Left at 9 o’clock and las Angeles on Right at 5 o’clock.</a:t>
            </a:r>
          </a:p>
          <a:p>
            <a:endParaRPr lang="en-US" baseline="0" dirty="0" smtClean="0"/>
          </a:p>
          <a:p>
            <a:r>
              <a:rPr lang="en-US" baseline="0" dirty="0" smtClean="0"/>
              <a:t>Here the all sky median is 17% and the brightest areas are 5,300% brighter than natural.</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64</a:t>
            </a:fld>
            <a:endParaRPr lang="en-US"/>
          </a:p>
        </p:txBody>
      </p:sp>
    </p:spTree>
    <p:extLst>
      <p:ext uri="{BB962C8B-B14F-4D97-AF65-F5344CB8AC3E}">
        <p14:creationId xmlns:p14="http://schemas.microsoft.com/office/powerpoint/2010/main" val="394927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41658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Pinto Wells</a:t>
            </a:r>
            <a:r>
              <a:rPr lang="en-US" baseline="0" dirty="0" smtClean="0"/>
              <a:t> in Joshua Tree with the light domes from Palm springs and LA.  The All Sky Median is 12% and the brightest ALR is 1550%</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65</a:t>
            </a:fld>
            <a:endParaRPr lang="en-US"/>
          </a:p>
        </p:txBody>
      </p:sp>
    </p:spTree>
    <p:extLst>
      <p:ext uri="{BB962C8B-B14F-4D97-AF65-F5344CB8AC3E}">
        <p14:creationId xmlns:p14="http://schemas.microsoft.com/office/powerpoint/2010/main" val="1313707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dirty="0" smtClean="0"/>
              <a:t>This is from </a:t>
            </a:r>
            <a:r>
              <a:rPr lang="en-US" dirty="0" err="1" smtClean="0"/>
              <a:t>Keye’s</a:t>
            </a:r>
            <a:r>
              <a:rPr lang="en-US" dirty="0" smtClean="0"/>
              <a:t> view,</a:t>
            </a:r>
            <a:r>
              <a:rPr lang="en-US" baseline="0" dirty="0" smtClean="0"/>
              <a:t> a popular lookout with sweeping views.  It overlooks the </a:t>
            </a:r>
            <a:r>
              <a:rPr lang="en-US" dirty="0" smtClean="0"/>
              <a:t>Coachella Valley and Palm Springs.  As a result, the ASM is 96% above natural and the brightest area is almost 7000%</a:t>
            </a:r>
            <a:r>
              <a:rPr lang="en-US" baseline="0" dirty="0" smtClean="0"/>
              <a:t> above natural.  </a:t>
            </a:r>
            <a:endParaRPr lang="en-US" dirty="0" smtClean="0"/>
          </a:p>
          <a:p>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66</a:t>
            </a:fld>
            <a:endParaRPr lang="en-US"/>
          </a:p>
        </p:txBody>
      </p:sp>
    </p:spTree>
    <p:extLst>
      <p:ext uri="{BB962C8B-B14F-4D97-AF65-F5344CB8AC3E}">
        <p14:creationId xmlns:p14="http://schemas.microsoft.com/office/powerpoint/2010/main" val="1769777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a:t>
            </a:r>
            <a:r>
              <a:rPr lang="en-US" baseline="0" dirty="0" smtClean="0"/>
              <a:t> previous slides demonstrate we can accurately measure the condition of the resource and illustrate the data in useful ways.  We have also worked on developing methods for measuring and predicting changes in conditions due to actual and proposed changes in lighting conditions.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67</a:t>
            </a:fld>
            <a:endParaRPr lang="en-US"/>
          </a:p>
        </p:txBody>
      </p:sp>
    </p:spTree>
    <p:extLst>
      <p:ext uri="{BB962C8B-B14F-4D97-AF65-F5344CB8AC3E}">
        <p14:creationId xmlns:p14="http://schemas.microsoft.com/office/powerpoint/2010/main" val="710535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straight-forward way to assess changing conditions is to measure before and after the change occurs.  This slide shows an increase in light emissions</a:t>
            </a:r>
            <a:r>
              <a:rPr lang="en-US" baseline="0" dirty="0" smtClean="0"/>
              <a:t> from oil and gas facilities in the </a:t>
            </a:r>
            <a:r>
              <a:rPr lang="en-US" baseline="0" dirty="0" err="1" smtClean="0"/>
              <a:t>Baaken</a:t>
            </a:r>
            <a:r>
              <a:rPr lang="en-US" baseline="0" dirty="0" smtClean="0"/>
              <a:t> formation from Theodore Roosevelt National Park that occurred from 2010 to 2013.  We measured about a 300% increase in overall brightness (all sky). Limited info for “before”. </a:t>
            </a:r>
            <a:endParaRPr lang="en-US" dirty="0"/>
          </a:p>
        </p:txBody>
      </p:sp>
      <p:sp>
        <p:nvSpPr>
          <p:cNvPr id="4" name="Slide Number Placeholder 3"/>
          <p:cNvSpPr>
            <a:spLocks noGrp="1"/>
          </p:cNvSpPr>
          <p:nvPr>
            <p:ph type="sldNum" sz="quarter" idx="10"/>
          </p:nvPr>
        </p:nvSpPr>
        <p:spPr/>
        <p:txBody>
          <a:bodyPr/>
          <a:lstStyle/>
          <a:p>
            <a:fld id="{0CF1AE5D-038C-4566-B11C-7F46337FEB40}" type="slidenum">
              <a:rPr lang="en-US" smtClean="0"/>
              <a:t>68</a:t>
            </a:fld>
            <a:endParaRPr lang="en-US"/>
          </a:p>
        </p:txBody>
      </p:sp>
    </p:spTree>
    <p:extLst>
      <p:ext uri="{BB962C8B-B14F-4D97-AF65-F5344CB8AC3E}">
        <p14:creationId xmlns:p14="http://schemas.microsoft.com/office/powerpoint/2010/main" val="782766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mention</a:t>
            </a:r>
            <a:r>
              <a:rPr lang="en-US" baseline="0" dirty="0" smtClean="0"/>
              <a:t> 5 cities paper</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71</a:t>
            </a:fld>
            <a:endParaRPr lang="en-US"/>
          </a:p>
        </p:txBody>
      </p:sp>
    </p:spTree>
    <p:extLst>
      <p:ext uri="{BB962C8B-B14F-4D97-AF65-F5344CB8AC3E}">
        <p14:creationId xmlns:p14="http://schemas.microsoft.com/office/powerpoint/2010/main" val="2330011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aseline="0" dirty="0" smtClean="0"/>
              <a:t>This is the result of </a:t>
            </a:r>
            <a:r>
              <a:rPr lang="en-US" altLang="en-US" baseline="0" dirty="0" err="1" smtClean="0"/>
              <a:t>skyglow</a:t>
            </a:r>
            <a:r>
              <a:rPr lang="en-US" altLang="en-US" baseline="0" dirty="0" smtClean="0"/>
              <a:t> modeling conducted by </a:t>
            </a:r>
            <a:r>
              <a:rPr lang="en-US" altLang="en-US" dirty="0" smtClean="0"/>
              <a:t>Dark</a:t>
            </a:r>
            <a:r>
              <a:rPr lang="en-US" altLang="en-US" baseline="0" dirty="0" smtClean="0"/>
              <a:t> Sky Partners completed for Alton Coal Mine EIS. The horizontal axis is the 360 degree horizon; the vertical axis is from the horizon to the zenith. The color ramp illustrates the brightness of the light dome.</a:t>
            </a:r>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36221004" indent="-35784424">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36580" fontAlgn="base">
              <a:spcBef>
                <a:spcPct val="0"/>
              </a:spcBef>
              <a:spcAft>
                <a:spcPct val="0"/>
              </a:spcAft>
              <a:defRPr>
                <a:solidFill>
                  <a:schemeClr val="tx1"/>
                </a:solidFill>
                <a:latin typeface="Calibri" pitchFamily="34" charset="0"/>
                <a:ea typeface="ＭＳ Ｐゴシック" pitchFamily="34" charset="-128"/>
              </a:defRPr>
            </a:lvl6pPr>
            <a:lvl7pPr marL="873161" fontAlgn="base">
              <a:spcBef>
                <a:spcPct val="0"/>
              </a:spcBef>
              <a:spcAft>
                <a:spcPct val="0"/>
              </a:spcAft>
              <a:defRPr>
                <a:solidFill>
                  <a:schemeClr val="tx1"/>
                </a:solidFill>
                <a:latin typeface="Calibri" pitchFamily="34" charset="0"/>
                <a:ea typeface="ＭＳ Ｐゴシック" pitchFamily="34" charset="-128"/>
              </a:defRPr>
            </a:lvl7pPr>
            <a:lvl8pPr marL="1309741" fontAlgn="base">
              <a:spcBef>
                <a:spcPct val="0"/>
              </a:spcBef>
              <a:spcAft>
                <a:spcPct val="0"/>
              </a:spcAft>
              <a:defRPr>
                <a:solidFill>
                  <a:schemeClr val="tx1"/>
                </a:solidFill>
                <a:latin typeface="Calibri" pitchFamily="34" charset="0"/>
                <a:ea typeface="ＭＳ Ｐゴシック" pitchFamily="34" charset="-128"/>
              </a:defRPr>
            </a:lvl8pPr>
            <a:lvl9pPr marL="1746321" fontAlgn="base">
              <a:spcBef>
                <a:spcPct val="0"/>
              </a:spcBef>
              <a:spcAft>
                <a:spcPct val="0"/>
              </a:spcAft>
              <a:defRPr>
                <a:solidFill>
                  <a:schemeClr val="tx1"/>
                </a:solidFill>
                <a:latin typeface="Calibri" pitchFamily="34" charset="0"/>
                <a:ea typeface="ＭＳ Ｐゴシック" pitchFamily="34" charset="-128"/>
              </a:defRPr>
            </a:lvl9pPr>
          </a:lstStyle>
          <a:p>
            <a:fld id="{3E8E62CA-4B3E-449B-A3EB-A18E9C60C5FC}" type="slidenum">
              <a:rPr lang="en-US" altLang="en-US">
                <a:solidFill>
                  <a:prstClr val="black"/>
                </a:solidFill>
              </a:rPr>
              <a:pPr/>
              <a:t>72</a:t>
            </a:fld>
            <a:endParaRPr lang="en-US" altLang="en-US">
              <a:solidFill>
                <a:prstClr val="black"/>
              </a:solidFill>
            </a:endParaRPr>
          </a:p>
        </p:txBody>
      </p:sp>
    </p:spTree>
    <p:extLst>
      <p:ext uri="{BB962C8B-B14F-4D97-AF65-F5344CB8AC3E}">
        <p14:creationId xmlns:p14="http://schemas.microsoft.com/office/powerpoint/2010/main" val="19982349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determine whether increased light levels represent an unacceptable</a:t>
            </a:r>
            <a:r>
              <a:rPr lang="en-US" baseline="0" dirty="0" smtClean="0"/>
              <a:t> impact?  One way is to determine an acceptable natural threshold.   In the NPS this standard can vary based on the purpose of the park, the existing conditions, sensitive resources in the area,  or management objectives.  An example of a natural threshold is the natural light level of Venus.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74</a:t>
            </a:fld>
            <a:endParaRPr lang="en-US"/>
          </a:p>
        </p:txBody>
      </p:sp>
    </p:spTree>
    <p:extLst>
      <p:ext uri="{BB962C8B-B14F-4D97-AF65-F5344CB8AC3E}">
        <p14:creationId xmlns:p14="http://schemas.microsoft.com/office/powerpoint/2010/main" val="204855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measurement</a:t>
            </a:r>
            <a:r>
              <a:rPr lang="en-US" baseline="0" dirty="0" smtClean="0"/>
              <a:t> techniques, mitigations strategies, and our understanding of the effects of light in a management and compliance scenario.   </a:t>
            </a:r>
            <a:r>
              <a:rPr lang="en-US" dirty="0" smtClean="0"/>
              <a:t> </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75</a:t>
            </a:fld>
            <a:endParaRPr lang="en-US"/>
          </a:p>
        </p:txBody>
      </p:sp>
    </p:spTree>
    <p:extLst>
      <p:ext uri="{BB962C8B-B14F-4D97-AF65-F5344CB8AC3E}">
        <p14:creationId xmlns:p14="http://schemas.microsoft.com/office/powerpoint/2010/main" val="32371120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EA77D89-50BA-4590-BAE5-0D8C786F7076}" type="slidenum">
              <a:rPr lang="en-US" altLang="en-US" sz="1200">
                <a:solidFill>
                  <a:prstClr val="black"/>
                </a:solidFill>
                <a:sym typeface="Gill Sans" pitchFamily="-65" charset="0"/>
              </a:rPr>
              <a:pPr eaLnBrk="1" hangingPunct="1"/>
              <a:t>77</a:t>
            </a:fld>
            <a:endParaRPr lang="en-US" altLang="en-US" sz="1200">
              <a:solidFill>
                <a:prstClr val="black"/>
              </a:solidFill>
              <a:sym typeface="Gill Sans" pitchFamily="-65" charset="0"/>
            </a:endParaRPr>
          </a:p>
        </p:txBody>
      </p:sp>
    </p:spTree>
    <p:extLst>
      <p:ext uri="{BB962C8B-B14F-4D97-AF65-F5344CB8AC3E}">
        <p14:creationId xmlns:p14="http://schemas.microsoft.com/office/powerpoint/2010/main" val="1826246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NPS</a:t>
            </a:r>
            <a:r>
              <a:rPr lang="en-US" baseline="0" dirty="0" smtClean="0"/>
              <a:t> efforts to determine the effectiveness of different spectra and potential impacts to park resources.  Partners</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78</a:t>
            </a:fld>
            <a:endParaRPr lang="en-US"/>
          </a:p>
        </p:txBody>
      </p:sp>
    </p:spTree>
    <p:extLst>
      <p:ext uri="{BB962C8B-B14F-4D97-AF65-F5344CB8AC3E}">
        <p14:creationId xmlns:p14="http://schemas.microsoft.com/office/powerpoint/2010/main" val="4267126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482955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Legacy</a:t>
            </a:r>
            <a:r>
              <a:rPr lang="en-US" baseline="0" dirty="0" smtClean="0"/>
              <a:t> lighting.  Is it necessary?</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79</a:t>
            </a:fld>
            <a:endParaRPr lang="en-US"/>
          </a:p>
        </p:txBody>
      </p:sp>
    </p:spTree>
    <p:extLst>
      <p:ext uri="{BB962C8B-B14F-4D97-AF65-F5344CB8AC3E}">
        <p14:creationId xmlns:p14="http://schemas.microsoft.com/office/powerpoint/2010/main" val="22618178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method that NPS uses to assess night</a:t>
            </a:r>
            <a:r>
              <a:rPr lang="en-US" altLang="en-US" baseline="0" dirty="0" smtClean="0"/>
              <a:t> sky quality</a:t>
            </a:r>
          </a:p>
          <a:p>
            <a:endParaRPr lang="en-US" altLang="en-US" baseline="0" dirty="0" smtClean="0"/>
          </a:p>
          <a:p>
            <a:r>
              <a:rPr lang="en-US" altLang="en-US" baseline="0" dirty="0" smtClean="0"/>
              <a:t>By creating a mosaic of 45 images, NPS can assess the entire night sky and show an astonishing level of detail</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26EB35C-BBDA-4EA3-8D79-E4C4EC5BD661}" type="slidenum">
              <a:rPr lang="en-US" altLang="en-US" sz="1200">
                <a:solidFill>
                  <a:prstClr val="black"/>
                </a:solidFill>
              </a:rPr>
              <a:pPr eaLnBrk="1" hangingPunct="1"/>
              <a:t>80</a:t>
            </a:fld>
            <a:endParaRPr lang="en-US" altLang="en-US" sz="1200">
              <a:solidFill>
                <a:prstClr val="black"/>
              </a:solidFill>
            </a:endParaRPr>
          </a:p>
        </p:txBody>
      </p:sp>
    </p:spTree>
    <p:extLst>
      <p:ext uri="{BB962C8B-B14F-4D97-AF65-F5344CB8AC3E}">
        <p14:creationId xmlns:p14="http://schemas.microsoft.com/office/powerpoint/2010/main" val="1880440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Full cutoff fixtures.  Combustion chambers and flare stacks where appropriate.  Terrain shielding.</a:t>
            </a: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1561457-FBF1-4BA0-82E1-F78ED011DD8C}" type="slidenum">
              <a:rPr lang="en-US" altLang="en-US" sz="1200">
                <a:solidFill>
                  <a:prstClr val="black"/>
                </a:solidFill>
              </a:rPr>
              <a:pPr eaLnBrk="1" hangingPunct="1"/>
              <a:t>81</a:t>
            </a:fld>
            <a:endParaRPr lang="en-US" altLang="en-US" sz="1200">
              <a:solidFill>
                <a:prstClr val="black"/>
              </a:solidFill>
            </a:endParaRPr>
          </a:p>
        </p:txBody>
      </p:sp>
    </p:spTree>
    <p:extLst>
      <p:ext uri="{BB962C8B-B14F-4D97-AF65-F5344CB8AC3E}">
        <p14:creationId xmlns:p14="http://schemas.microsoft.com/office/powerpoint/2010/main" val="510204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Blue</a:t>
            </a:r>
            <a:r>
              <a:rPr lang="en-US" altLang="en-US" baseline="0" dirty="0" smtClean="0"/>
              <a:t> energy in LED doesn’t add much to our vision, buts disturbs circadian rhythm</a:t>
            </a:r>
            <a:r>
              <a:rPr lang="en-US" altLang="en-US" dirty="0" smtClean="0"/>
              <a:t>.</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D01DD7A-278C-45C3-869D-953A1C491E78}" type="slidenum">
              <a:rPr lang="en-US" altLang="en-US" sz="1200">
                <a:solidFill>
                  <a:prstClr val="black"/>
                </a:solidFill>
              </a:rPr>
              <a:pPr eaLnBrk="1" hangingPunct="1"/>
              <a:t>82</a:t>
            </a:fld>
            <a:endParaRPr lang="en-US" altLang="en-US" sz="1200">
              <a:solidFill>
                <a:prstClr val="black"/>
              </a:solidFill>
            </a:endParaRPr>
          </a:p>
        </p:txBody>
      </p:sp>
    </p:spTree>
    <p:extLst>
      <p:ext uri="{BB962C8B-B14F-4D97-AF65-F5344CB8AC3E}">
        <p14:creationId xmlns:p14="http://schemas.microsoft.com/office/powerpoint/2010/main" val="654240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Lights with a lot of energy in the blue end of the spectrum</a:t>
            </a:r>
            <a:r>
              <a:rPr lang="en-US" altLang="en-US" baseline="0" dirty="0" smtClean="0"/>
              <a:t> (white LEDs) are scattered more by the atmosphere and cause more </a:t>
            </a:r>
            <a:r>
              <a:rPr lang="en-US" altLang="en-US" baseline="0" dirty="0" err="1" smtClean="0"/>
              <a:t>skyglow</a:t>
            </a:r>
            <a:r>
              <a:rPr lang="en-US" altLang="en-US" baseline="0" dirty="0" smtClean="0"/>
              <a:t>.  Also greater adverse effects on humans and wildlife. Color rendition.</a:t>
            </a:r>
            <a:endParaRPr lang="en-US" altLang="en-US" dirty="0" smtClean="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9952" indent="-288443" eaLnBrk="0" hangingPunct="0">
              <a:defRPr sz="2400">
                <a:solidFill>
                  <a:schemeClr val="tx1"/>
                </a:solidFill>
                <a:latin typeface="Calibri" pitchFamily="34" charset="0"/>
                <a:ea typeface="MS PGothic" pitchFamily="34" charset="-128"/>
              </a:defRPr>
            </a:lvl2pPr>
            <a:lvl3pPr marL="1153772" indent="-230754" eaLnBrk="0" hangingPunct="0">
              <a:defRPr sz="2400">
                <a:solidFill>
                  <a:schemeClr val="tx1"/>
                </a:solidFill>
                <a:latin typeface="Calibri" pitchFamily="34" charset="0"/>
                <a:ea typeface="MS PGothic" pitchFamily="34" charset="-128"/>
              </a:defRPr>
            </a:lvl3pPr>
            <a:lvl4pPr marL="1615281" indent="-230754" eaLnBrk="0" hangingPunct="0">
              <a:defRPr sz="2400">
                <a:solidFill>
                  <a:schemeClr val="tx1"/>
                </a:solidFill>
                <a:latin typeface="Calibri" pitchFamily="34" charset="0"/>
                <a:ea typeface="MS PGothic" pitchFamily="34" charset="-128"/>
              </a:defRPr>
            </a:lvl4pPr>
            <a:lvl5pPr marL="2076791" indent="-230754" eaLnBrk="0" hangingPunct="0">
              <a:defRPr sz="2400">
                <a:solidFill>
                  <a:schemeClr val="tx1"/>
                </a:solidFill>
                <a:latin typeface="Calibri" pitchFamily="34" charset="0"/>
                <a:ea typeface="MS PGothic" pitchFamily="34" charset="-128"/>
              </a:defRPr>
            </a:lvl5pPr>
            <a:lvl6pPr marL="2538300"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6pPr>
            <a:lvl7pPr marL="2999809"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7pPr>
            <a:lvl8pPr marL="3461318"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8pPr>
            <a:lvl9pPr marL="3922827" indent="-230754" defTabSz="46150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3FB7551-08EA-41F9-85A9-1D572E1A80AF}" type="slidenum">
              <a:rPr lang="en-US" altLang="en-US" sz="1200">
                <a:solidFill>
                  <a:prstClr val="black"/>
                </a:solidFill>
              </a:rPr>
              <a:pPr eaLnBrk="1" hangingPunct="1"/>
              <a:t>83</a:t>
            </a:fld>
            <a:endParaRPr lang="en-US" altLang="en-US" sz="1200">
              <a:solidFill>
                <a:prstClr val="black"/>
              </a:solidFill>
            </a:endParaRPr>
          </a:p>
        </p:txBody>
      </p:sp>
    </p:spTree>
    <p:extLst>
      <p:ext uri="{BB962C8B-B14F-4D97-AF65-F5344CB8AC3E}">
        <p14:creationId xmlns:p14="http://schemas.microsoft.com/office/powerpoint/2010/main" val="17661762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Minimize</a:t>
            </a:r>
            <a:r>
              <a:rPr lang="en-US" baseline="0" dirty="0" smtClean="0"/>
              <a:t> the amount of light.  Examples of two visitor centers.  White façade lighting vs muted fixtures mounted under canopy.  Use of low intensity bollards instead of overhead lights on stairs.  Painted stairs to increase visibility.  Reflective surfaces. Increase contrast.  Maintain safety with less light.</a:t>
            </a:r>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84</a:t>
            </a:fld>
            <a:endParaRPr lang="en-US"/>
          </a:p>
        </p:txBody>
      </p:sp>
    </p:spTree>
    <p:extLst>
      <p:ext uri="{BB962C8B-B14F-4D97-AF65-F5344CB8AC3E}">
        <p14:creationId xmlns:p14="http://schemas.microsoft.com/office/powerpoint/2010/main" val="15890977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270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3800" b="1">
                <a:latin typeface="Helvetica" pitchFamily="-65" charset="0"/>
                <a:sym typeface="Helvetica" pitchFamily="-65" charset="0"/>
              </a:rPr>
              <a:t>The results seen from atop Emory Peak in Big Bend speak for themselves. </a:t>
            </a:r>
          </a:p>
        </p:txBody>
      </p:sp>
    </p:spTree>
    <p:extLst>
      <p:ext uri="{BB962C8B-B14F-4D97-AF65-F5344CB8AC3E}">
        <p14:creationId xmlns:p14="http://schemas.microsoft.com/office/powerpoint/2010/main" val="16058363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475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3800" b="1">
                <a:latin typeface="Helvetica" pitchFamily="-65" charset="0"/>
                <a:sym typeface="Helvetica" pitchFamily="-65" charset="0"/>
              </a:rPr>
              <a:t>... and in false color showing the significant improvement.</a:t>
            </a:r>
          </a:p>
        </p:txBody>
      </p:sp>
    </p:spTree>
    <p:extLst>
      <p:ext uri="{BB962C8B-B14F-4D97-AF65-F5344CB8AC3E}">
        <p14:creationId xmlns:p14="http://schemas.microsoft.com/office/powerpoint/2010/main" val="1864609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F8241-C0F1-4408-A2E3-A9F75BD2174A}" type="slidenum">
              <a:rPr lang="en-US" smtClean="0"/>
              <a:pPr/>
              <a:t>87</a:t>
            </a:fld>
            <a:endParaRPr lang="en-US"/>
          </a:p>
        </p:txBody>
      </p:sp>
    </p:spTree>
    <p:extLst>
      <p:ext uri="{BB962C8B-B14F-4D97-AF65-F5344CB8AC3E}">
        <p14:creationId xmlns:p14="http://schemas.microsoft.com/office/powerpoint/2010/main" val="4251142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475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3800" b="1" dirty="0">
              <a:latin typeface="Helvetica" pitchFamily="-65" charset="0"/>
              <a:sym typeface="Helvetica" pitchFamily="-65" charset="0"/>
            </a:endParaRPr>
          </a:p>
        </p:txBody>
      </p:sp>
    </p:spTree>
    <p:extLst>
      <p:ext uri="{BB962C8B-B14F-4D97-AF65-F5344CB8AC3E}">
        <p14:creationId xmlns:p14="http://schemas.microsoft.com/office/powerpoint/2010/main" val="26853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11762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31278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3F0FB-AE3E-4834-88B0-463AC53DC6CD}" type="datetime1">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7C268-241C-462A-99E0-5BB38AE18F47}" type="datetime1">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A M</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 C</a:t>
            </a:r>
            <a:r>
              <a:rPr spc="10" dirty="0">
                <a:solidFill>
                  <a:prstClr val="white"/>
                </a:solidFill>
              </a:rPr>
              <a:t> </a:t>
            </a:r>
            <a:r>
              <a:rPr dirty="0">
                <a:solidFill>
                  <a:prstClr val="white"/>
                </a:solidFill>
              </a:rPr>
              <a:t>A</a:t>
            </a:r>
          </a:p>
        </p:txBody>
      </p:sp>
      <p:sp>
        <p:nvSpPr>
          <p:cNvPr id="5" name="Holder 5"/>
          <p:cNvSpPr>
            <a:spLocks noGrp="1"/>
          </p:cNvSpPr>
          <p:nvPr>
            <p:ph type="dt" sz="half" idx="6"/>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E</a:t>
            </a:r>
            <a:r>
              <a:rPr spc="-5" dirty="0">
                <a:solidFill>
                  <a:prstClr val="white"/>
                </a:solidFill>
              </a:rPr>
              <a:t> </a:t>
            </a:r>
            <a:r>
              <a:rPr dirty="0">
                <a:solidFill>
                  <a:prstClr val="white"/>
                </a:solidFill>
              </a:rPr>
              <a:t>X</a:t>
            </a:r>
            <a:r>
              <a:rPr spc="5" dirty="0">
                <a:solidFill>
                  <a:prstClr val="white"/>
                </a:solidFill>
              </a:rPr>
              <a:t> </a:t>
            </a:r>
            <a:r>
              <a:rPr dirty="0">
                <a:solidFill>
                  <a:prstClr val="white"/>
                </a:solidFill>
              </a:rPr>
              <a:t>P</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a:t>
            </a:r>
            <a:r>
              <a:rPr spc="15" dirty="0">
                <a:solidFill>
                  <a:prstClr val="white"/>
                </a:solidFill>
              </a:rPr>
              <a:t> </a:t>
            </a:r>
            <a:r>
              <a:rPr dirty="0">
                <a:solidFill>
                  <a:prstClr val="white"/>
                </a:solidFill>
              </a:rPr>
              <a:t>E</a:t>
            </a:r>
            <a:r>
              <a:rPr spc="-5" dirty="0">
                <a:solidFill>
                  <a:prstClr val="white"/>
                </a:solidFill>
              </a:rPr>
              <a:t> </a:t>
            </a:r>
            <a:r>
              <a:rPr dirty="0">
                <a:solidFill>
                  <a:prstClr val="white"/>
                </a:solidFill>
              </a:rPr>
              <a:t>N C</a:t>
            </a:r>
            <a:r>
              <a:rPr spc="10" dirty="0">
                <a:solidFill>
                  <a:prstClr val="white"/>
                </a:solidFill>
              </a:rPr>
              <a:t> </a:t>
            </a:r>
            <a:r>
              <a:rPr dirty="0">
                <a:solidFill>
                  <a:prstClr val="white"/>
                </a:solidFill>
              </a:rPr>
              <a:t>E</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27818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E6E3AA"/>
                </a:solidFill>
                <a:latin typeface="NPSRawlinsonOT"/>
                <a:cs typeface="NPSRawlinsonO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A M</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 C</a:t>
            </a:r>
            <a:r>
              <a:rPr spc="10" dirty="0">
                <a:solidFill>
                  <a:prstClr val="white"/>
                </a:solidFill>
              </a:rPr>
              <a:t> </a:t>
            </a:r>
            <a:r>
              <a:rPr dirty="0">
                <a:solidFill>
                  <a:prstClr val="white"/>
                </a:solidFill>
              </a:rPr>
              <a:t>A</a:t>
            </a:r>
          </a:p>
        </p:txBody>
      </p:sp>
      <p:sp>
        <p:nvSpPr>
          <p:cNvPr id="5" name="Holder 5"/>
          <p:cNvSpPr>
            <a:spLocks noGrp="1"/>
          </p:cNvSpPr>
          <p:nvPr>
            <p:ph type="dt" sz="half" idx="6"/>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E</a:t>
            </a:r>
            <a:r>
              <a:rPr spc="-5" dirty="0">
                <a:solidFill>
                  <a:prstClr val="white"/>
                </a:solidFill>
              </a:rPr>
              <a:t> </a:t>
            </a:r>
            <a:r>
              <a:rPr dirty="0">
                <a:solidFill>
                  <a:prstClr val="white"/>
                </a:solidFill>
              </a:rPr>
              <a:t>X</a:t>
            </a:r>
            <a:r>
              <a:rPr spc="5" dirty="0">
                <a:solidFill>
                  <a:prstClr val="white"/>
                </a:solidFill>
              </a:rPr>
              <a:t> </a:t>
            </a:r>
            <a:r>
              <a:rPr dirty="0">
                <a:solidFill>
                  <a:prstClr val="white"/>
                </a:solidFill>
              </a:rPr>
              <a:t>P</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a:t>
            </a:r>
            <a:r>
              <a:rPr spc="15" dirty="0">
                <a:solidFill>
                  <a:prstClr val="white"/>
                </a:solidFill>
              </a:rPr>
              <a:t> </a:t>
            </a:r>
            <a:r>
              <a:rPr dirty="0">
                <a:solidFill>
                  <a:prstClr val="white"/>
                </a:solidFill>
              </a:rPr>
              <a:t>E</a:t>
            </a:r>
            <a:r>
              <a:rPr spc="-5" dirty="0">
                <a:solidFill>
                  <a:prstClr val="white"/>
                </a:solidFill>
              </a:rPr>
              <a:t> </a:t>
            </a:r>
            <a:r>
              <a:rPr dirty="0">
                <a:solidFill>
                  <a:prstClr val="white"/>
                </a:solidFill>
              </a:rPr>
              <a:t>N C</a:t>
            </a:r>
            <a:r>
              <a:rPr spc="10" dirty="0">
                <a:solidFill>
                  <a:prstClr val="white"/>
                </a:solidFill>
              </a:rPr>
              <a:t> </a:t>
            </a:r>
            <a:r>
              <a:rPr dirty="0">
                <a:solidFill>
                  <a:prstClr val="white"/>
                </a:solidFill>
              </a:rPr>
              <a:t>E</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20725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E6E3AA"/>
                </a:solidFill>
                <a:latin typeface="NPSRawlinsonOT"/>
                <a:cs typeface="NPSRawlinsonO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A M</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 C</a:t>
            </a:r>
            <a:r>
              <a:rPr spc="10" dirty="0">
                <a:solidFill>
                  <a:prstClr val="white"/>
                </a:solidFill>
              </a:rPr>
              <a:t> </a:t>
            </a:r>
            <a:r>
              <a:rPr dirty="0">
                <a:solidFill>
                  <a:prstClr val="white"/>
                </a:solidFill>
              </a:rPr>
              <a:t>A</a:t>
            </a:r>
          </a:p>
        </p:txBody>
      </p:sp>
      <p:sp>
        <p:nvSpPr>
          <p:cNvPr id="6" name="Holder 6"/>
          <p:cNvSpPr>
            <a:spLocks noGrp="1"/>
          </p:cNvSpPr>
          <p:nvPr>
            <p:ph type="dt" sz="half" idx="6"/>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E</a:t>
            </a:r>
            <a:r>
              <a:rPr spc="-5" dirty="0">
                <a:solidFill>
                  <a:prstClr val="white"/>
                </a:solidFill>
              </a:rPr>
              <a:t> </a:t>
            </a:r>
            <a:r>
              <a:rPr dirty="0">
                <a:solidFill>
                  <a:prstClr val="white"/>
                </a:solidFill>
              </a:rPr>
              <a:t>X</a:t>
            </a:r>
            <a:r>
              <a:rPr spc="5" dirty="0">
                <a:solidFill>
                  <a:prstClr val="white"/>
                </a:solidFill>
              </a:rPr>
              <a:t> </a:t>
            </a:r>
            <a:r>
              <a:rPr dirty="0">
                <a:solidFill>
                  <a:prstClr val="white"/>
                </a:solidFill>
              </a:rPr>
              <a:t>P</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a:t>
            </a:r>
            <a:r>
              <a:rPr spc="15" dirty="0">
                <a:solidFill>
                  <a:prstClr val="white"/>
                </a:solidFill>
              </a:rPr>
              <a:t> </a:t>
            </a:r>
            <a:r>
              <a:rPr dirty="0">
                <a:solidFill>
                  <a:prstClr val="white"/>
                </a:solidFill>
              </a:rPr>
              <a:t>E</a:t>
            </a:r>
            <a:r>
              <a:rPr spc="-5" dirty="0">
                <a:solidFill>
                  <a:prstClr val="white"/>
                </a:solidFill>
              </a:rPr>
              <a:t> </a:t>
            </a:r>
            <a:r>
              <a:rPr dirty="0">
                <a:solidFill>
                  <a:prstClr val="white"/>
                </a:solidFill>
              </a:rPr>
              <a:t>N C</a:t>
            </a:r>
            <a:r>
              <a:rPr spc="10" dirty="0">
                <a:solidFill>
                  <a:prstClr val="white"/>
                </a:solidFill>
              </a:rPr>
              <a:t> </a:t>
            </a:r>
            <a:r>
              <a:rPr dirty="0">
                <a:solidFill>
                  <a:prstClr val="white"/>
                </a:solidFill>
              </a:rPr>
              <a:t>E</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9078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E6E3AA"/>
                </a:solidFill>
                <a:latin typeface="NPSRawlinsonOT"/>
                <a:cs typeface="NPSRawlinsonOT"/>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A M</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 C</a:t>
            </a:r>
            <a:r>
              <a:rPr spc="10" dirty="0">
                <a:solidFill>
                  <a:prstClr val="white"/>
                </a:solidFill>
              </a:rPr>
              <a:t> </a:t>
            </a:r>
            <a:r>
              <a:rPr dirty="0">
                <a:solidFill>
                  <a:prstClr val="white"/>
                </a:solidFill>
              </a:rPr>
              <a:t>A</a:t>
            </a:r>
          </a:p>
        </p:txBody>
      </p:sp>
      <p:sp>
        <p:nvSpPr>
          <p:cNvPr id="4" name="Holder 4"/>
          <p:cNvSpPr>
            <a:spLocks noGrp="1"/>
          </p:cNvSpPr>
          <p:nvPr>
            <p:ph type="dt" sz="half" idx="6"/>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E</a:t>
            </a:r>
            <a:r>
              <a:rPr spc="-5" dirty="0">
                <a:solidFill>
                  <a:prstClr val="white"/>
                </a:solidFill>
              </a:rPr>
              <a:t> </a:t>
            </a:r>
            <a:r>
              <a:rPr dirty="0">
                <a:solidFill>
                  <a:prstClr val="white"/>
                </a:solidFill>
              </a:rPr>
              <a:t>X</a:t>
            </a:r>
            <a:r>
              <a:rPr spc="5" dirty="0">
                <a:solidFill>
                  <a:prstClr val="white"/>
                </a:solidFill>
              </a:rPr>
              <a:t> </a:t>
            </a:r>
            <a:r>
              <a:rPr dirty="0">
                <a:solidFill>
                  <a:prstClr val="white"/>
                </a:solidFill>
              </a:rPr>
              <a:t>P</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a:t>
            </a:r>
            <a:r>
              <a:rPr spc="15" dirty="0">
                <a:solidFill>
                  <a:prstClr val="white"/>
                </a:solidFill>
              </a:rPr>
              <a:t> </a:t>
            </a:r>
            <a:r>
              <a:rPr dirty="0">
                <a:solidFill>
                  <a:prstClr val="white"/>
                </a:solidFill>
              </a:rPr>
              <a:t>E</a:t>
            </a:r>
            <a:r>
              <a:rPr spc="-5" dirty="0">
                <a:solidFill>
                  <a:prstClr val="white"/>
                </a:solidFill>
              </a:rPr>
              <a:t> </a:t>
            </a:r>
            <a:r>
              <a:rPr dirty="0">
                <a:solidFill>
                  <a:prstClr val="white"/>
                </a:solidFill>
              </a:rPr>
              <a:t>N C</a:t>
            </a:r>
            <a:r>
              <a:rPr spc="10" dirty="0">
                <a:solidFill>
                  <a:prstClr val="white"/>
                </a:solidFill>
              </a:rPr>
              <a:t> </a:t>
            </a:r>
            <a:r>
              <a:rPr dirty="0">
                <a:solidFill>
                  <a:prstClr val="white"/>
                </a:solidFill>
              </a:rPr>
              <a:t>E</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08622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A89265"/>
          </a:solidFill>
        </p:spPr>
        <p:txBody>
          <a:bodyPr wrap="square" lIns="0" tIns="0" rIns="0" bIns="0" rtlCol="0"/>
          <a:lstStyle/>
          <a:p>
            <a:endParaRPr>
              <a:solidFill>
                <a:prstClr val="black"/>
              </a:solidFill>
            </a:endParaRPr>
          </a:p>
        </p:txBody>
      </p:sp>
      <p:sp>
        <p:nvSpPr>
          <p:cNvPr id="17" name="bk object 17"/>
          <p:cNvSpPr/>
          <p:nvPr/>
        </p:nvSpPr>
        <p:spPr>
          <a:xfrm>
            <a:off x="0" y="0"/>
            <a:ext cx="9140825" cy="2819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18" name="bk object 18"/>
          <p:cNvSpPr/>
          <p:nvPr/>
        </p:nvSpPr>
        <p:spPr>
          <a:xfrm>
            <a:off x="0" y="685800"/>
            <a:ext cx="4768849" cy="617219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9" name="bk object 19"/>
          <p:cNvSpPr/>
          <p:nvPr/>
        </p:nvSpPr>
        <p:spPr>
          <a:xfrm>
            <a:off x="685800" y="381000"/>
            <a:ext cx="7772400" cy="152400"/>
          </a:xfrm>
          <a:custGeom>
            <a:avLst/>
            <a:gdLst/>
            <a:ahLst/>
            <a:cxnLst/>
            <a:rect l="l" t="t" r="r" b="b"/>
            <a:pathLst>
              <a:path w="7772400" h="152400">
                <a:moveTo>
                  <a:pt x="0" y="152400"/>
                </a:moveTo>
                <a:lnTo>
                  <a:pt x="7772400" y="152400"/>
                </a:lnTo>
                <a:lnTo>
                  <a:pt x="7772400" y="0"/>
                </a:lnTo>
                <a:lnTo>
                  <a:pt x="0" y="0"/>
                </a:lnTo>
                <a:lnTo>
                  <a:pt x="0" y="152400"/>
                </a:lnTo>
                <a:close/>
              </a:path>
            </a:pathLst>
          </a:custGeom>
          <a:solidFill>
            <a:srgbClr val="000000"/>
          </a:solidFill>
        </p:spPr>
        <p:txBody>
          <a:bodyPr wrap="square" lIns="0" tIns="0" rIns="0" bIns="0" rtlCol="0"/>
          <a:lstStyle/>
          <a:p>
            <a:endParaRPr>
              <a:solidFill>
                <a:prstClr val="black"/>
              </a:solidFill>
            </a:endParaRPr>
          </a:p>
        </p:txBody>
      </p:sp>
      <p:sp>
        <p:nvSpPr>
          <p:cNvPr id="20" name="bk object 20"/>
          <p:cNvSpPr/>
          <p:nvPr/>
        </p:nvSpPr>
        <p:spPr>
          <a:xfrm>
            <a:off x="7085076" y="5148071"/>
            <a:ext cx="545591" cy="786383"/>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A M</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 C</a:t>
            </a:r>
            <a:r>
              <a:rPr spc="10" dirty="0">
                <a:solidFill>
                  <a:prstClr val="white"/>
                </a:solidFill>
              </a:rPr>
              <a:t> </a:t>
            </a:r>
            <a:r>
              <a:rPr dirty="0">
                <a:solidFill>
                  <a:prstClr val="white"/>
                </a:solidFill>
              </a:rPr>
              <a:t>A</a:t>
            </a:r>
          </a:p>
        </p:txBody>
      </p:sp>
      <p:sp>
        <p:nvSpPr>
          <p:cNvPr id="3" name="Holder 3"/>
          <p:cNvSpPr>
            <a:spLocks noGrp="1"/>
          </p:cNvSpPr>
          <p:nvPr>
            <p:ph type="dt" sz="half" idx="6"/>
          </p:nvPr>
        </p:nvSpPr>
        <p:spPr/>
        <p:txBody>
          <a:bodyPr lIns="0" tIns="0" rIns="0" bIns="0"/>
          <a:lstStyle>
            <a:lvl1pPr>
              <a:defRPr sz="1200" b="0" i="0">
                <a:solidFill>
                  <a:schemeClr val="bg1"/>
                </a:solidFill>
                <a:latin typeface="Frutiger LT Std 55 Roman"/>
                <a:cs typeface="Frutiger LT Std 55 Roman"/>
              </a:defRPr>
            </a:lvl1pPr>
          </a:lstStyle>
          <a:p>
            <a:pPr marL="12700"/>
            <a:r>
              <a:rPr dirty="0">
                <a:solidFill>
                  <a:prstClr val="white"/>
                </a:solidFill>
              </a:rPr>
              <a:t>E</a:t>
            </a:r>
            <a:r>
              <a:rPr spc="-5" dirty="0">
                <a:solidFill>
                  <a:prstClr val="white"/>
                </a:solidFill>
              </a:rPr>
              <a:t> </a:t>
            </a:r>
            <a:r>
              <a:rPr dirty="0">
                <a:solidFill>
                  <a:prstClr val="white"/>
                </a:solidFill>
              </a:rPr>
              <a:t>X</a:t>
            </a:r>
            <a:r>
              <a:rPr spc="5" dirty="0">
                <a:solidFill>
                  <a:prstClr val="white"/>
                </a:solidFill>
              </a:rPr>
              <a:t> </a:t>
            </a:r>
            <a:r>
              <a:rPr dirty="0">
                <a:solidFill>
                  <a:prstClr val="white"/>
                </a:solidFill>
              </a:rPr>
              <a:t>P</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a:t>
            </a:r>
            <a:r>
              <a:rPr spc="15" dirty="0">
                <a:solidFill>
                  <a:prstClr val="white"/>
                </a:solidFill>
              </a:rPr>
              <a:t> </a:t>
            </a:r>
            <a:r>
              <a:rPr dirty="0">
                <a:solidFill>
                  <a:prstClr val="white"/>
                </a:solidFill>
              </a:rPr>
              <a:t>E</a:t>
            </a:r>
            <a:r>
              <a:rPr spc="-5" dirty="0">
                <a:solidFill>
                  <a:prstClr val="white"/>
                </a:solidFill>
              </a:rPr>
              <a:t> </a:t>
            </a:r>
            <a:r>
              <a:rPr dirty="0">
                <a:solidFill>
                  <a:prstClr val="white"/>
                </a:solidFill>
              </a:rPr>
              <a:t>N C</a:t>
            </a:r>
            <a:r>
              <a:rPr spc="10" dirty="0">
                <a:solidFill>
                  <a:prstClr val="white"/>
                </a:solidFill>
              </a:rPr>
              <a:t> </a:t>
            </a:r>
            <a:r>
              <a:rPr dirty="0">
                <a:solidFill>
                  <a:prstClr val="white"/>
                </a:solidFill>
              </a:rPr>
              <a:t>E</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61784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2"/>
          <p:cNvSpPr>
            <a:spLocks/>
          </p:cNvSpPr>
          <p:nvPr userDrawn="1"/>
        </p:nvSpPr>
        <p:spPr bwMode="hidden">
          <a:xfrm>
            <a:off x="0" y="0"/>
            <a:ext cx="9140825" cy="2819400"/>
          </a:xfrm>
          <a:custGeom>
            <a:avLst/>
            <a:gdLst>
              <a:gd name="T0" fmla="*/ 0 w 5740"/>
              <a:gd name="T1" fmla="*/ 0 h 1906"/>
              <a:gd name="T2" fmla="*/ 0 w 5740"/>
              <a:gd name="T3" fmla="*/ 2147483647 h 1906"/>
              <a:gd name="T4" fmla="*/ 2147483647 w 5740"/>
              <a:gd name="T5" fmla="*/ 2147483647 h 1906"/>
              <a:gd name="T6" fmla="*/ 214748364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63502B"/>
              </a:gs>
              <a:gs pos="100000">
                <a:srgbClr val="A892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smtClean="0">
              <a:solidFill>
                <a:srgbClr val="FFFFFF"/>
              </a:solidFill>
              <a:latin typeface="Arial" charset="0"/>
              <a:ea typeface="ＭＳ Ｐゴシック" pitchFamily="34" charset="-128"/>
            </a:endParaRPr>
          </a:p>
        </p:txBody>
      </p:sp>
      <p:pic>
        <p:nvPicPr>
          <p:cNvPr id="5" name="Picture 26" descr="ah_background_layered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0"/>
          <p:cNvSpPr>
            <a:spLocks noChangeShapeType="1"/>
          </p:cNvSpPr>
          <p:nvPr userDrawn="1"/>
        </p:nvSpPr>
        <p:spPr bwMode="auto">
          <a:xfrm>
            <a:off x="685800" y="457200"/>
            <a:ext cx="7772400" cy="0"/>
          </a:xfrm>
          <a:prstGeom prst="line">
            <a:avLst/>
          </a:prstGeom>
          <a:noFill/>
          <a:ln w="152400">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smtClean="0">
              <a:solidFill>
                <a:srgbClr val="FFFFFF"/>
              </a:solidFill>
              <a:latin typeface="Arial" charset="0"/>
              <a:ea typeface="ＭＳ Ｐゴシック" pitchFamily="34" charset="-128"/>
            </a:endParaRPr>
          </a:p>
        </p:txBody>
      </p:sp>
      <p:sp>
        <p:nvSpPr>
          <p:cNvPr id="18443" name="Rectangle 11"/>
          <p:cNvSpPr>
            <a:spLocks noGrp="1" noChangeArrowheads="1"/>
          </p:cNvSpPr>
          <p:nvPr>
            <p:ph type="ctrTitle" sz="quarter"/>
          </p:nvPr>
        </p:nvSpPr>
        <p:spPr>
          <a:xfrm>
            <a:off x="609600" y="2057400"/>
            <a:ext cx="7162800" cy="1447800"/>
          </a:xfrm>
        </p:spPr>
        <p:txBody>
          <a:bodyPr/>
          <a:lstStyle>
            <a:lvl1pPr>
              <a:defRPr sz="4400"/>
            </a:lvl1pPr>
          </a:lstStyle>
          <a:p>
            <a:pPr lvl="0"/>
            <a:r>
              <a:rPr lang="en-US" altLang="en-US" noProof="0" smtClean="0"/>
              <a:t>Click to edit Master title style</a:t>
            </a:r>
          </a:p>
        </p:txBody>
      </p:sp>
      <p:sp>
        <p:nvSpPr>
          <p:cNvPr id="18444" name="Rectangle 12"/>
          <p:cNvSpPr>
            <a:spLocks noGrp="1" noChangeArrowheads="1"/>
          </p:cNvSpPr>
          <p:nvPr>
            <p:ph type="subTitle" sz="quarter" idx="1"/>
          </p:nvPr>
        </p:nvSpPr>
        <p:spPr>
          <a:xfrm>
            <a:off x="609600" y="3733800"/>
            <a:ext cx="7848600" cy="2362200"/>
          </a:xfrm>
        </p:spPr>
        <p:txBody>
          <a:bodyPr/>
          <a:lstStyle>
            <a:lvl1pPr marL="0" indent="0">
              <a:buFont typeface="Wingdings" pitchFamily="2" charset="2"/>
              <a:buNone/>
              <a:defRPr sz="2800"/>
            </a:lvl1pPr>
          </a:lstStyle>
          <a:p>
            <a:pPr lvl="0"/>
            <a:r>
              <a:rPr lang="en-US" altLang="en-US" noProof="0" smtClean="0"/>
              <a:t>Click to edit Master subtitle style</a:t>
            </a:r>
          </a:p>
        </p:txBody>
      </p:sp>
      <p:sp>
        <p:nvSpPr>
          <p:cNvPr id="7" name="Rectangle 13"/>
          <p:cNvSpPr>
            <a:spLocks noGrp="1" noChangeArrowheads="1"/>
          </p:cNvSpPr>
          <p:nvPr>
            <p:ph type="dt" sz="quarter" idx="10"/>
          </p:nvPr>
        </p:nvSpPr>
        <p:spPr>
          <a:xfrm>
            <a:off x="609600" y="6172200"/>
            <a:ext cx="2133600" cy="476250"/>
          </a:xfrm>
        </p:spPr>
        <p:txBody>
          <a:bodyPr/>
          <a:lstStyle>
            <a:lvl1pPr defTabSz="457200">
              <a:defRPr>
                <a:latin typeface="Frutiger LT Std 55 Roman"/>
                <a:ea typeface="ＭＳ Ｐゴシック" charset="0"/>
                <a:cs typeface="ＭＳ Ｐゴシック" charset="0"/>
              </a:defRPr>
            </a:lvl1pPr>
          </a:lstStyle>
          <a:p>
            <a:pPr>
              <a:defRPr/>
            </a:pPr>
            <a:endParaRPr lang="en-US" altLang="en-US"/>
          </a:p>
        </p:txBody>
      </p:sp>
      <p:sp>
        <p:nvSpPr>
          <p:cNvPr id="8" name="Rectangle 21"/>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012921692"/>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5"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992679042"/>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5"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425764787"/>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6"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061699901"/>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8"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39448691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B30275-33F5-43D4-B069-E691EF6FCFC5}" type="datetime1">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4"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410387905"/>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3"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961158010"/>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6"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484957584"/>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6"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8421112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5"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1722983095"/>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57340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defTabSz="457200">
              <a:defRPr>
                <a:latin typeface="Arial" charset="0"/>
                <a:ea typeface="ＭＳ Ｐゴシック" charset="0"/>
                <a:cs typeface="ＭＳ Ｐゴシック" charset="0"/>
              </a:defRPr>
            </a:lvl1pPr>
          </a:lstStyle>
          <a:p>
            <a:pPr>
              <a:defRPr/>
            </a:pPr>
            <a:endParaRPr lang="en-US" altLang="en-US"/>
          </a:p>
        </p:txBody>
      </p:sp>
      <p:sp>
        <p:nvSpPr>
          <p:cNvPr id="5" name="Rectangle 14"/>
          <p:cNvSpPr>
            <a:spLocks noGrp="1" noChangeArrowheads="1"/>
          </p:cNvSpPr>
          <p:nvPr>
            <p:ph type="ftr" sz="quarter" idx="11"/>
          </p:nvPr>
        </p:nvSpPr>
        <p:spPr/>
        <p:txBody>
          <a:bodyPr/>
          <a:lstStyle>
            <a:lvl1pPr defTabSz="457200">
              <a:defRPr/>
            </a:lvl1pPr>
          </a:lstStyle>
          <a:p>
            <a:pPr>
              <a:defRPr/>
            </a:pPr>
            <a:r>
              <a:rPr lang="en-US"/>
              <a:t>E X P E R I E N C E    Y O U R    A M E R I C A</a:t>
            </a:r>
          </a:p>
        </p:txBody>
      </p:sp>
    </p:spTree>
    <p:extLst>
      <p:ext uri="{BB962C8B-B14F-4D97-AF65-F5344CB8AC3E}">
        <p14:creationId xmlns:p14="http://schemas.microsoft.com/office/powerpoint/2010/main" val="69657256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DEA468A-16F2-4537-A2B4-E04BC186F426}" type="datetime1">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E2A2D02-F92A-4801-9BF5-E7AF4CB2E1C3}" type="slidenum">
              <a:rPr lang="en-US" altLang="en-US"/>
              <a:pPr/>
              <a:t>‹#›</a:t>
            </a:fld>
            <a:endParaRPr lang="en-US" altLang="en-US"/>
          </a:p>
        </p:txBody>
      </p:sp>
    </p:spTree>
    <p:extLst>
      <p:ext uri="{BB962C8B-B14F-4D97-AF65-F5344CB8AC3E}">
        <p14:creationId xmlns:p14="http://schemas.microsoft.com/office/powerpoint/2010/main" val="8800008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6EF4766-1AD9-4813-849B-1EF391FCBFF5}" type="datetime1">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C828E63-CD0B-4C76-9C83-7F8747C34E33}" type="slidenum">
              <a:rPr lang="en-US" altLang="en-US"/>
              <a:pPr/>
              <a:t>‹#›</a:t>
            </a:fld>
            <a:endParaRPr lang="en-US" altLang="en-US"/>
          </a:p>
        </p:txBody>
      </p:sp>
    </p:spTree>
    <p:extLst>
      <p:ext uri="{BB962C8B-B14F-4D97-AF65-F5344CB8AC3E}">
        <p14:creationId xmlns:p14="http://schemas.microsoft.com/office/powerpoint/2010/main" val="694908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4AEC1FB-6777-4445-A62B-8F028BEC3F51}" type="datetime1">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7DCC4E2-31B4-42E9-9022-7954380F94A9}" type="slidenum">
              <a:rPr lang="en-US" altLang="en-US"/>
              <a:pPr/>
              <a:t>‹#›</a:t>
            </a:fld>
            <a:endParaRPr lang="en-US" altLang="en-US"/>
          </a:p>
        </p:txBody>
      </p:sp>
    </p:spTree>
    <p:extLst>
      <p:ext uri="{BB962C8B-B14F-4D97-AF65-F5344CB8AC3E}">
        <p14:creationId xmlns:p14="http://schemas.microsoft.com/office/powerpoint/2010/main" val="17390175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1C2D2EE-93A1-4A24-9DFB-83A8D3B9C8EB}" type="datetime1">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C4526D9-E59B-4525-A338-49ACB401C25D}" type="slidenum">
              <a:rPr lang="en-US" altLang="en-US"/>
              <a:pPr/>
              <a:t>‹#›</a:t>
            </a:fld>
            <a:endParaRPr lang="en-US" altLang="en-US"/>
          </a:p>
        </p:txBody>
      </p:sp>
    </p:spTree>
    <p:extLst>
      <p:ext uri="{BB962C8B-B14F-4D97-AF65-F5344CB8AC3E}">
        <p14:creationId xmlns:p14="http://schemas.microsoft.com/office/powerpoint/2010/main" val="1843345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518D7F-FD40-40FB-8DB1-A49DBAAC3F06}"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EFDD20-8030-4C9C-8D13-198796D0642D}" type="slidenum">
              <a:rPr lang="en-US" altLang="en-US"/>
              <a:pPr/>
              <a:t>‹#›</a:t>
            </a:fld>
            <a:endParaRPr lang="en-US" altLang="en-US"/>
          </a:p>
        </p:txBody>
      </p:sp>
    </p:spTree>
    <p:extLst>
      <p:ext uri="{BB962C8B-B14F-4D97-AF65-F5344CB8AC3E}">
        <p14:creationId xmlns:p14="http://schemas.microsoft.com/office/powerpoint/2010/main" val="34060064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49486CC-C0FA-4906-B79A-31F45D22EB75}" type="datetime1">
              <a:rPr lang="en-US" altLang="en-US"/>
              <a:pPr/>
              <a:t>10/31/2016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DB93532-415D-41F4-9D87-68B532DF8608}" type="slidenum">
              <a:rPr lang="en-US" altLang="en-US"/>
              <a:pPr/>
              <a:t>‹#›</a:t>
            </a:fld>
            <a:endParaRPr lang="en-US" altLang="en-US"/>
          </a:p>
        </p:txBody>
      </p:sp>
    </p:spTree>
    <p:extLst>
      <p:ext uri="{BB962C8B-B14F-4D97-AF65-F5344CB8AC3E}">
        <p14:creationId xmlns:p14="http://schemas.microsoft.com/office/powerpoint/2010/main" val="10234785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AC396BD-0236-49E3-9856-3ABDD7EF1635}" type="datetime1">
              <a:rPr lang="en-US" altLang="en-US"/>
              <a:pPr/>
              <a:t>10/31/2016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B63C491-7F6D-4902-BFB3-F0F1C227A219}" type="slidenum">
              <a:rPr lang="en-US" altLang="en-US"/>
              <a:pPr/>
              <a:t>‹#›</a:t>
            </a:fld>
            <a:endParaRPr lang="en-US" altLang="en-US"/>
          </a:p>
        </p:txBody>
      </p:sp>
    </p:spTree>
    <p:extLst>
      <p:ext uri="{BB962C8B-B14F-4D97-AF65-F5344CB8AC3E}">
        <p14:creationId xmlns:p14="http://schemas.microsoft.com/office/powerpoint/2010/main" val="1546709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6DBF7C5-800F-4038-89CC-8D7676DCA221}" type="datetime1">
              <a:rPr lang="en-US" altLang="en-US"/>
              <a:pPr/>
              <a:t>10/31/2016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9F85115-17B7-427D-BEBE-7BAADA6FE5DF}" type="slidenum">
              <a:rPr lang="en-US" altLang="en-US"/>
              <a:pPr/>
              <a:t>‹#›</a:t>
            </a:fld>
            <a:endParaRPr lang="en-US" altLang="en-US"/>
          </a:p>
        </p:txBody>
      </p:sp>
    </p:spTree>
    <p:extLst>
      <p:ext uri="{BB962C8B-B14F-4D97-AF65-F5344CB8AC3E}">
        <p14:creationId xmlns:p14="http://schemas.microsoft.com/office/powerpoint/2010/main" val="16814281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C993D07-5C96-494E-8A07-D07A01C8F5DD}" type="datetime1">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6F2F1B3-244E-4222-AE71-F24A12846479}" type="slidenum">
              <a:rPr lang="en-US" altLang="en-US"/>
              <a:pPr/>
              <a:t>‹#›</a:t>
            </a:fld>
            <a:endParaRPr lang="en-US" altLang="en-US"/>
          </a:p>
        </p:txBody>
      </p:sp>
    </p:spTree>
    <p:extLst>
      <p:ext uri="{BB962C8B-B14F-4D97-AF65-F5344CB8AC3E}">
        <p14:creationId xmlns:p14="http://schemas.microsoft.com/office/powerpoint/2010/main" val="10943155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314DC43-F627-44B0-891D-562E68D9F62A}" type="datetime1">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B2A744-F295-4496-BE3C-6FA49BA62AFD}" type="slidenum">
              <a:rPr lang="en-US" altLang="en-US"/>
              <a:pPr/>
              <a:t>‹#›</a:t>
            </a:fld>
            <a:endParaRPr lang="en-US" altLang="en-US"/>
          </a:p>
        </p:txBody>
      </p:sp>
    </p:spTree>
    <p:extLst>
      <p:ext uri="{BB962C8B-B14F-4D97-AF65-F5344CB8AC3E}">
        <p14:creationId xmlns:p14="http://schemas.microsoft.com/office/powerpoint/2010/main" val="19327374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1578593-B9D1-4C24-B49B-92433DE0E1B6}" type="datetime1">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371B062-80CE-4670-B777-DCBF631C8559}" type="slidenum">
              <a:rPr lang="en-US" altLang="en-US"/>
              <a:pPr/>
              <a:t>‹#›</a:t>
            </a:fld>
            <a:endParaRPr lang="en-US" altLang="en-US"/>
          </a:p>
        </p:txBody>
      </p:sp>
    </p:spTree>
    <p:extLst>
      <p:ext uri="{BB962C8B-B14F-4D97-AF65-F5344CB8AC3E}">
        <p14:creationId xmlns:p14="http://schemas.microsoft.com/office/powerpoint/2010/main" val="333349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DF49CDA-7FF2-46E5-B71A-8F31998B39F8}" type="datetime1">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246A0D9-101C-40E5-8831-479BDE1985F2}" type="slidenum">
              <a:rPr lang="en-US" altLang="en-US"/>
              <a:pPr/>
              <a:t>‹#›</a:t>
            </a:fld>
            <a:endParaRPr lang="en-US" altLang="en-US"/>
          </a:p>
        </p:txBody>
      </p:sp>
    </p:spTree>
    <p:extLst>
      <p:ext uri="{BB962C8B-B14F-4D97-AF65-F5344CB8AC3E}">
        <p14:creationId xmlns:p14="http://schemas.microsoft.com/office/powerpoint/2010/main" val="1345273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0" indent="0" algn="ctr">
              <a:buNone/>
              <a:defRPr>
                <a:solidFill>
                  <a:schemeClr val="tx1">
                    <a:tint val="75000"/>
                  </a:schemeClr>
                </a:solidFill>
              </a:defRPr>
            </a:lvl3pPr>
            <a:lvl4pPr marL="1371390" indent="0" algn="ctr">
              <a:buNone/>
              <a:defRPr>
                <a:solidFill>
                  <a:schemeClr val="tx1">
                    <a:tint val="75000"/>
                  </a:schemeClr>
                </a:solidFill>
              </a:defRPr>
            </a:lvl4pPr>
            <a:lvl5pPr marL="1828520" indent="0" algn="ctr">
              <a:buNone/>
              <a:defRPr>
                <a:solidFill>
                  <a:schemeClr val="tx1">
                    <a:tint val="75000"/>
                  </a:schemeClr>
                </a:solidFill>
              </a:defRPr>
            </a:lvl5pPr>
            <a:lvl6pPr marL="2285650" indent="0" algn="ctr">
              <a:buNone/>
              <a:defRPr>
                <a:solidFill>
                  <a:schemeClr val="tx1">
                    <a:tint val="75000"/>
                  </a:schemeClr>
                </a:solidFill>
              </a:defRPr>
            </a:lvl6pPr>
            <a:lvl7pPr marL="2742779" indent="0" algn="ctr">
              <a:buNone/>
              <a:defRPr>
                <a:solidFill>
                  <a:schemeClr val="tx1">
                    <a:tint val="75000"/>
                  </a:schemeClr>
                </a:solidFill>
              </a:defRPr>
            </a:lvl7pPr>
            <a:lvl8pPr marL="3199907"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FF12487-19CA-42AA-860D-C38ADFB76E12}"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223436-5CE8-452C-8F15-869148D912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6359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876D54-E19C-40AD-B3E5-2A2AABC92859}"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754CE4-7C63-46CF-9011-5C3057F938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70749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0" indent="0">
              <a:buNone/>
              <a:defRPr sz="1600">
                <a:solidFill>
                  <a:schemeClr val="tx1">
                    <a:tint val="75000"/>
                  </a:schemeClr>
                </a:solidFill>
              </a:defRPr>
            </a:lvl3pPr>
            <a:lvl4pPr marL="1371390" indent="0">
              <a:buNone/>
              <a:defRPr sz="1400">
                <a:solidFill>
                  <a:schemeClr val="tx1">
                    <a:tint val="75000"/>
                  </a:schemeClr>
                </a:solidFill>
              </a:defRPr>
            </a:lvl4pPr>
            <a:lvl5pPr marL="1828520" indent="0">
              <a:buNone/>
              <a:defRPr sz="1400">
                <a:solidFill>
                  <a:schemeClr val="tx1">
                    <a:tint val="75000"/>
                  </a:schemeClr>
                </a:solidFill>
              </a:defRPr>
            </a:lvl5pPr>
            <a:lvl6pPr marL="2285650" indent="0">
              <a:buNone/>
              <a:defRPr sz="1400">
                <a:solidFill>
                  <a:schemeClr val="tx1">
                    <a:tint val="75000"/>
                  </a:schemeClr>
                </a:solidFill>
              </a:defRPr>
            </a:lvl6pPr>
            <a:lvl7pPr marL="2742779" indent="0">
              <a:buNone/>
              <a:defRPr sz="1400">
                <a:solidFill>
                  <a:schemeClr val="tx1">
                    <a:tint val="75000"/>
                  </a:schemeClr>
                </a:solidFill>
              </a:defRPr>
            </a:lvl7pPr>
            <a:lvl8pPr marL="3199907"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CB7C66D-F47B-4EE5-B30D-2BBAC7CA7469}"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DA93D8-837A-4627-86DC-6B9C22F960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7112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3BA38B-C7AD-4226-93D5-11F794DE2A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DB3E35-E8CA-4868-8D45-AB2B91ED897B}" type="slidenum">
              <a:rPr lang="en-US" altLang="en-US"/>
              <a:pPr/>
              <a:t>‹#›</a:t>
            </a:fld>
            <a:endParaRPr lang="en-US" altLang="en-US"/>
          </a:p>
        </p:txBody>
      </p:sp>
    </p:spTree>
    <p:extLst>
      <p:ext uri="{BB962C8B-B14F-4D97-AF65-F5344CB8AC3E}">
        <p14:creationId xmlns:p14="http://schemas.microsoft.com/office/powerpoint/2010/main" val="36488008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33640F-C6EE-4127-A523-29C0F081131F}"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266E60-F11C-4997-99E1-6167FF9265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39452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30" indent="0">
              <a:buNone/>
              <a:defRPr sz="2000" b="1"/>
            </a:lvl2pPr>
            <a:lvl3pPr marL="914260" indent="0">
              <a:buNone/>
              <a:defRPr sz="1800" b="1"/>
            </a:lvl3pPr>
            <a:lvl4pPr marL="1371390" indent="0">
              <a:buNone/>
              <a:defRPr sz="1600" b="1"/>
            </a:lvl4pPr>
            <a:lvl5pPr marL="1828520" indent="0">
              <a:buNone/>
              <a:defRPr sz="1600" b="1"/>
            </a:lvl5pPr>
            <a:lvl6pPr marL="2285650" indent="0">
              <a:buNone/>
              <a:defRPr sz="1600" b="1"/>
            </a:lvl6pPr>
            <a:lvl7pPr marL="2742779" indent="0">
              <a:buNone/>
              <a:defRPr sz="1600" b="1"/>
            </a:lvl7pPr>
            <a:lvl8pPr marL="3199907"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7"/>
            <a:ext cx="4041775" cy="639763"/>
          </a:xfrm>
        </p:spPr>
        <p:txBody>
          <a:bodyPr anchor="b"/>
          <a:lstStyle>
            <a:lvl1pPr marL="0" indent="0">
              <a:buNone/>
              <a:defRPr sz="2400" b="1"/>
            </a:lvl1pPr>
            <a:lvl2pPr marL="457130" indent="0">
              <a:buNone/>
              <a:defRPr sz="2000" b="1"/>
            </a:lvl2pPr>
            <a:lvl3pPr marL="914260" indent="0">
              <a:buNone/>
              <a:defRPr sz="1800" b="1"/>
            </a:lvl3pPr>
            <a:lvl4pPr marL="1371390" indent="0">
              <a:buNone/>
              <a:defRPr sz="1600" b="1"/>
            </a:lvl4pPr>
            <a:lvl5pPr marL="1828520" indent="0">
              <a:buNone/>
              <a:defRPr sz="1600" b="1"/>
            </a:lvl5pPr>
            <a:lvl6pPr marL="2285650" indent="0">
              <a:buNone/>
              <a:defRPr sz="1600" b="1"/>
            </a:lvl6pPr>
            <a:lvl7pPr marL="2742779" indent="0">
              <a:buNone/>
              <a:defRPr sz="1600" b="1"/>
            </a:lvl7pPr>
            <a:lvl8pPr marL="3199907"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B1CAF6C-7076-4BC4-B583-0C33BD1886FF}" type="datetimeFigureOut">
              <a:rPr lang="en-US">
                <a:solidFill>
                  <a:prstClr val="black">
                    <a:tint val="75000"/>
                  </a:prstClr>
                </a:solidFill>
              </a:rPr>
              <a:pPr>
                <a:defRPr/>
              </a:pPr>
              <a:t>10/31/2016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677959E-449B-41CA-A72D-B0C20950C3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25938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2CE51DB-F7C5-4906-9820-68EF28104333}" type="datetimeFigureOut">
              <a:rPr lang="en-US">
                <a:solidFill>
                  <a:prstClr val="black">
                    <a:tint val="75000"/>
                  </a:prstClr>
                </a:solidFill>
              </a:rPr>
              <a:pPr>
                <a:defRPr/>
              </a:pPr>
              <a:t>10/31/2016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D86F3EB-BF59-450C-A8D0-87D2CE2385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06876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207251-EA60-40BE-9ABE-BE7DF28A6F83}" type="datetimeFigureOut">
              <a:rPr lang="en-US">
                <a:solidFill>
                  <a:prstClr val="black">
                    <a:tint val="75000"/>
                  </a:prstClr>
                </a:solidFill>
              </a:rPr>
              <a:pPr>
                <a:defRPr/>
              </a:pPr>
              <a:t>10/31/2016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06BBDC-DFBD-40A5-BB74-AB6E9012A0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7816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6"/>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130" indent="0">
              <a:buNone/>
              <a:defRPr sz="1200"/>
            </a:lvl2pPr>
            <a:lvl3pPr marL="914260" indent="0">
              <a:buNone/>
              <a:defRPr sz="1000"/>
            </a:lvl3pPr>
            <a:lvl4pPr marL="1371390" indent="0">
              <a:buNone/>
              <a:defRPr sz="900"/>
            </a:lvl4pPr>
            <a:lvl5pPr marL="1828520" indent="0">
              <a:buNone/>
              <a:defRPr sz="900"/>
            </a:lvl5pPr>
            <a:lvl6pPr marL="2285650" indent="0">
              <a:buNone/>
              <a:defRPr sz="900"/>
            </a:lvl6pPr>
            <a:lvl7pPr marL="2742779" indent="0">
              <a:buNone/>
              <a:defRPr sz="900"/>
            </a:lvl7pPr>
            <a:lvl8pPr marL="3199907" indent="0">
              <a:buNone/>
              <a:defRPr sz="900"/>
            </a:lvl8pPr>
            <a:lvl9pPr marL="365703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DA01E4-D6B9-4524-A7CB-1F594AE04B9A}"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BB75F0-A26E-47ED-9421-40DDEF92EE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09095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60" indent="0">
              <a:buNone/>
              <a:defRPr sz="2400"/>
            </a:lvl3pPr>
            <a:lvl4pPr marL="1371390" indent="0">
              <a:buNone/>
              <a:defRPr sz="2000"/>
            </a:lvl4pPr>
            <a:lvl5pPr marL="1828520" indent="0">
              <a:buNone/>
              <a:defRPr sz="2000"/>
            </a:lvl5pPr>
            <a:lvl6pPr marL="2285650" indent="0">
              <a:buNone/>
              <a:defRPr sz="2000"/>
            </a:lvl6pPr>
            <a:lvl7pPr marL="2742779" indent="0">
              <a:buNone/>
              <a:defRPr sz="2000"/>
            </a:lvl7pPr>
            <a:lvl8pPr marL="3199907"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130" indent="0">
              <a:buNone/>
              <a:defRPr sz="1200"/>
            </a:lvl2pPr>
            <a:lvl3pPr marL="914260" indent="0">
              <a:buNone/>
              <a:defRPr sz="1000"/>
            </a:lvl3pPr>
            <a:lvl4pPr marL="1371390" indent="0">
              <a:buNone/>
              <a:defRPr sz="900"/>
            </a:lvl4pPr>
            <a:lvl5pPr marL="1828520" indent="0">
              <a:buNone/>
              <a:defRPr sz="900"/>
            </a:lvl5pPr>
            <a:lvl6pPr marL="2285650" indent="0">
              <a:buNone/>
              <a:defRPr sz="900"/>
            </a:lvl6pPr>
            <a:lvl7pPr marL="2742779" indent="0">
              <a:buNone/>
              <a:defRPr sz="900"/>
            </a:lvl7pPr>
            <a:lvl8pPr marL="3199907" indent="0">
              <a:buNone/>
              <a:defRPr sz="900"/>
            </a:lvl8pPr>
            <a:lvl9pPr marL="365703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B7660F-EC92-43A7-869F-34AA22236046}"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481B3D-EE86-463F-881C-C8EB924CE2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03576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FDDC9A-D184-45F4-AF4C-0EBDB692EEF4}"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3099F-975D-42FE-8EBB-A97650A814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63396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B5D-D59E-46A5-9BC8-B4394497A0C5}"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B57F26-7A57-4B95-81C7-E6E41C9C7E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5395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A898AF-334B-40F5-B7DC-23A307CBB57A}"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BC9575-068C-490C-B47E-46DFFF2C9528}" type="slidenum">
              <a:rPr lang="en-US" altLang="en-US"/>
              <a:pPr/>
              <a:t>‹#›</a:t>
            </a:fld>
            <a:endParaRPr lang="en-US" altLang="en-US"/>
          </a:p>
        </p:txBody>
      </p:sp>
    </p:spTree>
    <p:extLst>
      <p:ext uri="{BB962C8B-B14F-4D97-AF65-F5344CB8AC3E}">
        <p14:creationId xmlns:p14="http://schemas.microsoft.com/office/powerpoint/2010/main" val="401972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D3847A8-7089-4882-A30D-1DA4AF548EEA}"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CA4634B-A0A6-4C99-900B-CD4B2136A7C1}" type="slidenum">
              <a:rPr lang="en-US" altLang="en-US"/>
              <a:pPr/>
              <a:t>‹#›</a:t>
            </a:fld>
            <a:endParaRPr lang="en-US" altLang="en-US"/>
          </a:p>
        </p:txBody>
      </p:sp>
    </p:spTree>
    <p:extLst>
      <p:ext uri="{BB962C8B-B14F-4D97-AF65-F5344CB8AC3E}">
        <p14:creationId xmlns:p14="http://schemas.microsoft.com/office/powerpoint/2010/main" val="310664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C86643A-7F5C-478E-84EC-D426AF6FA2D1}" type="datetimeFigureOut">
              <a:rPr lang="en-US" altLang="en-US"/>
              <a:pPr/>
              <a:t>10/31/2016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A5673D6-1FFF-4DDA-9FAD-A91F892CDE6D}" type="slidenum">
              <a:rPr lang="en-US" altLang="en-US"/>
              <a:pPr/>
              <a:t>‹#›</a:t>
            </a:fld>
            <a:endParaRPr lang="en-US" altLang="en-US"/>
          </a:p>
        </p:txBody>
      </p:sp>
    </p:spTree>
    <p:extLst>
      <p:ext uri="{BB962C8B-B14F-4D97-AF65-F5344CB8AC3E}">
        <p14:creationId xmlns:p14="http://schemas.microsoft.com/office/powerpoint/2010/main" val="80845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8D22779-4E90-4140-B96F-F8C79EB5C913}" type="datetimeFigureOut">
              <a:rPr lang="en-US" altLang="en-US"/>
              <a:pPr/>
              <a:t>10/31/2016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3DF0DC4-D85D-4816-B997-2A66AE0E4F80}" type="slidenum">
              <a:rPr lang="en-US" altLang="en-US"/>
              <a:pPr/>
              <a:t>‹#›</a:t>
            </a:fld>
            <a:endParaRPr lang="en-US" altLang="en-US"/>
          </a:p>
        </p:txBody>
      </p:sp>
    </p:spTree>
    <p:extLst>
      <p:ext uri="{BB962C8B-B14F-4D97-AF65-F5344CB8AC3E}">
        <p14:creationId xmlns:p14="http://schemas.microsoft.com/office/powerpoint/2010/main" val="3420592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5401F8A-24B0-4427-B349-3BEB47544816}" type="datetimeFigureOut">
              <a:rPr lang="en-US" altLang="en-US"/>
              <a:pPr/>
              <a:t>10/31/2016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58B4AD3-B6DD-450C-9F2E-3275FAA8FC39}" type="slidenum">
              <a:rPr lang="en-US" altLang="en-US"/>
              <a:pPr/>
              <a:t>‹#›</a:t>
            </a:fld>
            <a:endParaRPr lang="en-US" altLang="en-US"/>
          </a:p>
        </p:txBody>
      </p:sp>
    </p:spTree>
    <p:extLst>
      <p:ext uri="{BB962C8B-B14F-4D97-AF65-F5344CB8AC3E}">
        <p14:creationId xmlns:p14="http://schemas.microsoft.com/office/powerpoint/2010/main" val="4090848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2161F7-5F74-4BCC-9474-5F23C7F49B36}"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CE4B8-E3F1-49AC-99C7-78062DC3B38F}" type="slidenum">
              <a:rPr lang="en-US" altLang="en-US"/>
              <a:pPr/>
              <a:t>‹#›</a:t>
            </a:fld>
            <a:endParaRPr lang="en-US" altLang="en-US"/>
          </a:p>
        </p:txBody>
      </p:sp>
    </p:spTree>
    <p:extLst>
      <p:ext uri="{BB962C8B-B14F-4D97-AF65-F5344CB8AC3E}">
        <p14:creationId xmlns:p14="http://schemas.microsoft.com/office/powerpoint/2010/main" val="2768123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F18D9-4E21-4ABA-A32B-4677537492ED}" type="datetime1">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B708D8-0796-42AB-9CD0-16E6568C1ECE}"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EE74459-D89F-40AF-90C8-3BDD1F684B6C}" type="slidenum">
              <a:rPr lang="en-US" altLang="en-US"/>
              <a:pPr/>
              <a:t>‹#›</a:t>
            </a:fld>
            <a:endParaRPr lang="en-US" altLang="en-US"/>
          </a:p>
        </p:txBody>
      </p:sp>
    </p:spTree>
    <p:extLst>
      <p:ext uri="{BB962C8B-B14F-4D97-AF65-F5344CB8AC3E}">
        <p14:creationId xmlns:p14="http://schemas.microsoft.com/office/powerpoint/2010/main" val="171641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8DA3C4-F58F-4003-B439-BECA34FC09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6D4FA5-77BF-46B4-BBE1-1C5643E72FE8}" type="slidenum">
              <a:rPr lang="en-US" altLang="en-US"/>
              <a:pPr/>
              <a:t>‹#›</a:t>
            </a:fld>
            <a:endParaRPr lang="en-US" altLang="en-US"/>
          </a:p>
        </p:txBody>
      </p:sp>
    </p:spTree>
    <p:extLst>
      <p:ext uri="{BB962C8B-B14F-4D97-AF65-F5344CB8AC3E}">
        <p14:creationId xmlns:p14="http://schemas.microsoft.com/office/powerpoint/2010/main" val="1826033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A82CB0-7E75-4196-AE62-54D1FC8E4EF7}"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93ADEE-D468-45C7-988A-AB151796E64D}" type="slidenum">
              <a:rPr lang="en-US" altLang="en-US"/>
              <a:pPr/>
              <a:t>‹#›</a:t>
            </a:fld>
            <a:endParaRPr lang="en-US" altLang="en-US"/>
          </a:p>
        </p:txBody>
      </p:sp>
    </p:spTree>
    <p:extLst>
      <p:ext uri="{BB962C8B-B14F-4D97-AF65-F5344CB8AC3E}">
        <p14:creationId xmlns:p14="http://schemas.microsoft.com/office/powerpoint/2010/main" val="1950186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3F0FB-AE3E-4834-88B0-463AC53DC6CD}"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860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F18D9-4E21-4ABA-A32B-4677537492ED}"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396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8897B-F1D7-4A3F-B291-4A971A8750C8}"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812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A2813-E5E5-4630-AAAC-3D416CC63499}"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470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5FC2B-2717-435C-AE2B-36D5ED7E2356}" type="datetime1">
              <a:rPr lang="en-US" smtClean="0">
                <a:solidFill>
                  <a:prstClr val="black">
                    <a:tint val="75000"/>
                  </a:prstClr>
                </a:solidFill>
              </a:rPr>
              <a:pPr/>
              <a:t>10/31/2016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911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3882A-A0EB-4042-B5B0-2BF29DA61E14}" type="datetime1">
              <a:rPr lang="en-US" smtClean="0">
                <a:solidFill>
                  <a:prstClr val="black">
                    <a:tint val="75000"/>
                  </a:prstClr>
                </a:solidFill>
              </a:rPr>
              <a:pPr/>
              <a:t>10/31/2016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070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5CFC6-B4E7-456B-A1C5-6DCE31DB8646}" type="datetime1">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23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8897B-F1D7-4A3F-B291-4A971A8750C8}" type="datetime1">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1C6D6-35B7-4184-99F4-9F0BCEE5BD03}"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301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96A26-914E-4325-90FD-B874FA2AFE04}"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519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7C268-241C-462A-99E0-5BB38AE18F47}"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491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B30275-33F5-43D4-B069-E691EF6FCFC5}"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33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518D7F-FD40-40FB-8DB1-A49DBAAC3F06}"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EFDD20-8030-4C9C-8D13-198796D0642D}" type="slidenum">
              <a:rPr lang="en-US" altLang="en-US"/>
              <a:pPr/>
              <a:t>‹#›</a:t>
            </a:fld>
            <a:endParaRPr lang="en-US" altLang="en-US"/>
          </a:p>
        </p:txBody>
      </p:sp>
    </p:spTree>
    <p:extLst>
      <p:ext uri="{BB962C8B-B14F-4D97-AF65-F5344CB8AC3E}">
        <p14:creationId xmlns:p14="http://schemas.microsoft.com/office/powerpoint/2010/main" val="3524169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3BA38B-C7AD-4226-93D5-11F794DE2A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DB3E35-E8CA-4868-8D45-AB2B91ED897B}" type="slidenum">
              <a:rPr lang="en-US" altLang="en-US"/>
              <a:pPr/>
              <a:t>‹#›</a:t>
            </a:fld>
            <a:endParaRPr lang="en-US" altLang="en-US"/>
          </a:p>
        </p:txBody>
      </p:sp>
    </p:spTree>
    <p:extLst>
      <p:ext uri="{BB962C8B-B14F-4D97-AF65-F5344CB8AC3E}">
        <p14:creationId xmlns:p14="http://schemas.microsoft.com/office/powerpoint/2010/main" val="2662632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A898AF-334B-40F5-B7DC-23A307CBB57A}"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BC9575-068C-490C-B47E-46DFFF2C9528}" type="slidenum">
              <a:rPr lang="en-US" altLang="en-US"/>
              <a:pPr/>
              <a:t>‹#›</a:t>
            </a:fld>
            <a:endParaRPr lang="en-US" altLang="en-US"/>
          </a:p>
        </p:txBody>
      </p:sp>
    </p:spTree>
    <p:extLst>
      <p:ext uri="{BB962C8B-B14F-4D97-AF65-F5344CB8AC3E}">
        <p14:creationId xmlns:p14="http://schemas.microsoft.com/office/powerpoint/2010/main" val="2941297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D3847A8-7089-4882-A30D-1DA4AF548EEA}"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CA4634B-A0A6-4C99-900B-CD4B2136A7C1}" type="slidenum">
              <a:rPr lang="en-US" altLang="en-US"/>
              <a:pPr/>
              <a:t>‹#›</a:t>
            </a:fld>
            <a:endParaRPr lang="en-US" altLang="en-US"/>
          </a:p>
        </p:txBody>
      </p:sp>
    </p:spTree>
    <p:extLst>
      <p:ext uri="{BB962C8B-B14F-4D97-AF65-F5344CB8AC3E}">
        <p14:creationId xmlns:p14="http://schemas.microsoft.com/office/powerpoint/2010/main" val="904294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C86643A-7F5C-478E-84EC-D426AF6FA2D1}" type="datetimeFigureOut">
              <a:rPr lang="en-US" altLang="en-US"/>
              <a:pPr/>
              <a:t>10/31/2016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A5673D6-1FFF-4DDA-9FAD-A91F892CDE6D}" type="slidenum">
              <a:rPr lang="en-US" altLang="en-US"/>
              <a:pPr/>
              <a:t>‹#›</a:t>
            </a:fld>
            <a:endParaRPr lang="en-US" altLang="en-US"/>
          </a:p>
        </p:txBody>
      </p:sp>
    </p:spTree>
    <p:extLst>
      <p:ext uri="{BB962C8B-B14F-4D97-AF65-F5344CB8AC3E}">
        <p14:creationId xmlns:p14="http://schemas.microsoft.com/office/powerpoint/2010/main" val="1955409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8D22779-4E90-4140-B96F-F8C79EB5C913}" type="datetimeFigureOut">
              <a:rPr lang="en-US" altLang="en-US"/>
              <a:pPr/>
              <a:t>10/31/2016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3DF0DC4-D85D-4816-B997-2A66AE0E4F80}" type="slidenum">
              <a:rPr lang="en-US" altLang="en-US"/>
              <a:pPr/>
              <a:t>‹#›</a:t>
            </a:fld>
            <a:endParaRPr lang="en-US" altLang="en-US"/>
          </a:p>
        </p:txBody>
      </p:sp>
    </p:spTree>
    <p:extLst>
      <p:ext uri="{BB962C8B-B14F-4D97-AF65-F5344CB8AC3E}">
        <p14:creationId xmlns:p14="http://schemas.microsoft.com/office/powerpoint/2010/main" val="214039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A2813-E5E5-4630-AAAC-3D416CC63499}" type="datetime1">
              <a:rPr lang="en-US" smtClean="0"/>
              <a:pPr/>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5401F8A-24B0-4427-B349-3BEB47544816}" type="datetimeFigureOut">
              <a:rPr lang="en-US" altLang="en-US"/>
              <a:pPr/>
              <a:t>10/31/2016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58B4AD3-B6DD-450C-9F2E-3275FAA8FC39}" type="slidenum">
              <a:rPr lang="en-US" altLang="en-US"/>
              <a:pPr/>
              <a:t>‹#›</a:t>
            </a:fld>
            <a:endParaRPr lang="en-US" altLang="en-US"/>
          </a:p>
        </p:txBody>
      </p:sp>
    </p:spTree>
    <p:extLst>
      <p:ext uri="{BB962C8B-B14F-4D97-AF65-F5344CB8AC3E}">
        <p14:creationId xmlns:p14="http://schemas.microsoft.com/office/powerpoint/2010/main" val="53530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2161F7-5F74-4BCC-9474-5F23C7F49B36}"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CE4B8-E3F1-49AC-99C7-78062DC3B38F}" type="slidenum">
              <a:rPr lang="en-US" altLang="en-US"/>
              <a:pPr/>
              <a:t>‹#›</a:t>
            </a:fld>
            <a:endParaRPr lang="en-US" altLang="en-US"/>
          </a:p>
        </p:txBody>
      </p:sp>
    </p:spTree>
    <p:extLst>
      <p:ext uri="{BB962C8B-B14F-4D97-AF65-F5344CB8AC3E}">
        <p14:creationId xmlns:p14="http://schemas.microsoft.com/office/powerpoint/2010/main" val="3075876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B708D8-0796-42AB-9CD0-16E6568C1ECE}"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EE74459-D89F-40AF-90C8-3BDD1F684B6C}" type="slidenum">
              <a:rPr lang="en-US" altLang="en-US"/>
              <a:pPr/>
              <a:t>‹#›</a:t>
            </a:fld>
            <a:endParaRPr lang="en-US" altLang="en-US"/>
          </a:p>
        </p:txBody>
      </p:sp>
    </p:spTree>
    <p:extLst>
      <p:ext uri="{BB962C8B-B14F-4D97-AF65-F5344CB8AC3E}">
        <p14:creationId xmlns:p14="http://schemas.microsoft.com/office/powerpoint/2010/main" val="3990733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8DA3C4-F58F-4003-B439-BECA34FC09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6D4FA5-77BF-46B4-BBE1-1C5643E72FE8}" type="slidenum">
              <a:rPr lang="en-US" altLang="en-US"/>
              <a:pPr/>
              <a:t>‹#›</a:t>
            </a:fld>
            <a:endParaRPr lang="en-US" altLang="en-US"/>
          </a:p>
        </p:txBody>
      </p:sp>
    </p:spTree>
    <p:extLst>
      <p:ext uri="{BB962C8B-B14F-4D97-AF65-F5344CB8AC3E}">
        <p14:creationId xmlns:p14="http://schemas.microsoft.com/office/powerpoint/2010/main" val="667979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A82CB0-7E75-4196-AE62-54D1FC8E4EF7}"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93ADEE-D468-45C7-988A-AB151796E64D}" type="slidenum">
              <a:rPr lang="en-US" altLang="en-US"/>
              <a:pPr/>
              <a:t>‹#›</a:t>
            </a:fld>
            <a:endParaRPr lang="en-US" altLang="en-US"/>
          </a:p>
        </p:txBody>
      </p:sp>
    </p:spTree>
    <p:extLst>
      <p:ext uri="{BB962C8B-B14F-4D97-AF65-F5344CB8AC3E}">
        <p14:creationId xmlns:p14="http://schemas.microsoft.com/office/powerpoint/2010/main" val="2275944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518D7F-FD40-40FB-8DB1-A49DBAAC3F06}"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EFDD20-8030-4C9C-8D13-198796D0642D}" type="slidenum">
              <a:rPr lang="en-US" altLang="en-US"/>
              <a:pPr/>
              <a:t>‹#›</a:t>
            </a:fld>
            <a:endParaRPr lang="en-US" altLang="en-US"/>
          </a:p>
        </p:txBody>
      </p:sp>
    </p:spTree>
    <p:extLst>
      <p:ext uri="{BB962C8B-B14F-4D97-AF65-F5344CB8AC3E}">
        <p14:creationId xmlns:p14="http://schemas.microsoft.com/office/powerpoint/2010/main" val="2332222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3BA38B-C7AD-4226-93D5-11F794DE2A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DB3E35-E8CA-4868-8D45-AB2B91ED897B}" type="slidenum">
              <a:rPr lang="en-US" altLang="en-US"/>
              <a:pPr/>
              <a:t>‹#›</a:t>
            </a:fld>
            <a:endParaRPr lang="en-US" altLang="en-US"/>
          </a:p>
        </p:txBody>
      </p:sp>
    </p:spTree>
    <p:extLst>
      <p:ext uri="{BB962C8B-B14F-4D97-AF65-F5344CB8AC3E}">
        <p14:creationId xmlns:p14="http://schemas.microsoft.com/office/powerpoint/2010/main" val="1222311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A898AF-334B-40F5-B7DC-23A307CBB57A}"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BC9575-068C-490C-B47E-46DFFF2C9528}" type="slidenum">
              <a:rPr lang="en-US" altLang="en-US"/>
              <a:pPr/>
              <a:t>‹#›</a:t>
            </a:fld>
            <a:endParaRPr lang="en-US" altLang="en-US"/>
          </a:p>
        </p:txBody>
      </p:sp>
    </p:spTree>
    <p:extLst>
      <p:ext uri="{BB962C8B-B14F-4D97-AF65-F5344CB8AC3E}">
        <p14:creationId xmlns:p14="http://schemas.microsoft.com/office/powerpoint/2010/main" val="552344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D3847A8-7089-4882-A30D-1DA4AF548EEA}"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CA4634B-A0A6-4C99-900B-CD4B2136A7C1}" type="slidenum">
              <a:rPr lang="en-US" altLang="en-US"/>
              <a:pPr/>
              <a:t>‹#›</a:t>
            </a:fld>
            <a:endParaRPr lang="en-US" altLang="en-US"/>
          </a:p>
        </p:txBody>
      </p:sp>
    </p:spTree>
    <p:extLst>
      <p:ext uri="{BB962C8B-B14F-4D97-AF65-F5344CB8AC3E}">
        <p14:creationId xmlns:p14="http://schemas.microsoft.com/office/powerpoint/2010/main" val="2055733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C86643A-7F5C-478E-84EC-D426AF6FA2D1}" type="datetimeFigureOut">
              <a:rPr lang="en-US" altLang="en-US"/>
              <a:pPr/>
              <a:t>10/31/2016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A5673D6-1FFF-4DDA-9FAD-A91F892CDE6D}" type="slidenum">
              <a:rPr lang="en-US" altLang="en-US"/>
              <a:pPr/>
              <a:t>‹#›</a:t>
            </a:fld>
            <a:endParaRPr lang="en-US" altLang="en-US"/>
          </a:p>
        </p:txBody>
      </p:sp>
    </p:spTree>
    <p:extLst>
      <p:ext uri="{BB962C8B-B14F-4D97-AF65-F5344CB8AC3E}">
        <p14:creationId xmlns:p14="http://schemas.microsoft.com/office/powerpoint/2010/main" val="76517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5FC2B-2717-435C-AE2B-36D5ED7E2356}" type="datetime1">
              <a:rPr lang="en-US" smtClean="0"/>
              <a:pPr/>
              <a:t>10/31/2016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8D22779-4E90-4140-B96F-F8C79EB5C913}" type="datetimeFigureOut">
              <a:rPr lang="en-US" altLang="en-US"/>
              <a:pPr/>
              <a:t>10/31/2016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3DF0DC4-D85D-4816-B997-2A66AE0E4F80}" type="slidenum">
              <a:rPr lang="en-US" altLang="en-US"/>
              <a:pPr/>
              <a:t>‹#›</a:t>
            </a:fld>
            <a:endParaRPr lang="en-US" altLang="en-US"/>
          </a:p>
        </p:txBody>
      </p:sp>
    </p:spTree>
    <p:extLst>
      <p:ext uri="{BB962C8B-B14F-4D97-AF65-F5344CB8AC3E}">
        <p14:creationId xmlns:p14="http://schemas.microsoft.com/office/powerpoint/2010/main" val="2909754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5401F8A-24B0-4427-B349-3BEB47544816}" type="datetimeFigureOut">
              <a:rPr lang="en-US" altLang="en-US"/>
              <a:pPr/>
              <a:t>10/31/2016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58B4AD3-B6DD-450C-9F2E-3275FAA8FC39}" type="slidenum">
              <a:rPr lang="en-US" altLang="en-US"/>
              <a:pPr/>
              <a:t>‹#›</a:t>
            </a:fld>
            <a:endParaRPr lang="en-US" altLang="en-US"/>
          </a:p>
        </p:txBody>
      </p:sp>
    </p:spTree>
    <p:extLst>
      <p:ext uri="{BB962C8B-B14F-4D97-AF65-F5344CB8AC3E}">
        <p14:creationId xmlns:p14="http://schemas.microsoft.com/office/powerpoint/2010/main" val="2350007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2161F7-5F74-4BCC-9474-5F23C7F49B36}"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CE4B8-E3F1-49AC-99C7-78062DC3B38F}" type="slidenum">
              <a:rPr lang="en-US" altLang="en-US"/>
              <a:pPr/>
              <a:t>‹#›</a:t>
            </a:fld>
            <a:endParaRPr lang="en-US" altLang="en-US"/>
          </a:p>
        </p:txBody>
      </p:sp>
    </p:spTree>
    <p:extLst>
      <p:ext uri="{BB962C8B-B14F-4D97-AF65-F5344CB8AC3E}">
        <p14:creationId xmlns:p14="http://schemas.microsoft.com/office/powerpoint/2010/main" val="3573915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B708D8-0796-42AB-9CD0-16E6568C1ECE}"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EE74459-D89F-40AF-90C8-3BDD1F684B6C}" type="slidenum">
              <a:rPr lang="en-US" altLang="en-US"/>
              <a:pPr/>
              <a:t>‹#›</a:t>
            </a:fld>
            <a:endParaRPr lang="en-US" altLang="en-US"/>
          </a:p>
        </p:txBody>
      </p:sp>
    </p:spTree>
    <p:extLst>
      <p:ext uri="{BB962C8B-B14F-4D97-AF65-F5344CB8AC3E}">
        <p14:creationId xmlns:p14="http://schemas.microsoft.com/office/powerpoint/2010/main" val="2051655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8DA3C4-F58F-4003-B439-BECA34FC09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6D4FA5-77BF-46B4-BBE1-1C5643E72FE8}" type="slidenum">
              <a:rPr lang="en-US" altLang="en-US"/>
              <a:pPr/>
              <a:t>‹#›</a:t>
            </a:fld>
            <a:endParaRPr lang="en-US" altLang="en-US"/>
          </a:p>
        </p:txBody>
      </p:sp>
    </p:spTree>
    <p:extLst>
      <p:ext uri="{BB962C8B-B14F-4D97-AF65-F5344CB8AC3E}">
        <p14:creationId xmlns:p14="http://schemas.microsoft.com/office/powerpoint/2010/main" val="733017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A82CB0-7E75-4196-AE62-54D1FC8E4EF7}"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93ADEE-D468-45C7-988A-AB151796E64D}" type="slidenum">
              <a:rPr lang="en-US" altLang="en-US"/>
              <a:pPr/>
              <a:t>‹#›</a:t>
            </a:fld>
            <a:endParaRPr lang="en-US" altLang="en-US"/>
          </a:p>
        </p:txBody>
      </p:sp>
    </p:spTree>
    <p:extLst>
      <p:ext uri="{BB962C8B-B14F-4D97-AF65-F5344CB8AC3E}">
        <p14:creationId xmlns:p14="http://schemas.microsoft.com/office/powerpoint/2010/main" val="365013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3F0FB-AE3E-4834-88B0-463AC53DC6CD}"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105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F18D9-4E21-4ABA-A32B-4677537492ED}"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884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8897B-F1D7-4A3F-B291-4A971A8750C8}"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674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A2813-E5E5-4630-AAAC-3D416CC63499}"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2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3882A-A0EB-4042-B5B0-2BF29DA61E14}" type="datetime1">
              <a:rPr lang="en-US" smtClean="0"/>
              <a:pPr/>
              <a:t>10/31/2016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5FC2B-2717-435C-AE2B-36D5ED7E2356}" type="datetime1">
              <a:rPr lang="en-US" smtClean="0">
                <a:solidFill>
                  <a:prstClr val="black">
                    <a:tint val="75000"/>
                  </a:prstClr>
                </a:solidFill>
              </a:rPr>
              <a:pPr/>
              <a:t>10/31/2016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4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3882A-A0EB-4042-B5B0-2BF29DA61E14}" type="datetime1">
              <a:rPr lang="en-US" smtClean="0">
                <a:solidFill>
                  <a:prstClr val="black">
                    <a:tint val="75000"/>
                  </a:prstClr>
                </a:solidFill>
              </a:rPr>
              <a:pPr/>
              <a:t>10/31/2016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139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5CFC6-B4E7-456B-A1C5-6DCE31DB8646}" type="datetime1">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884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1C6D6-35B7-4184-99F4-9F0BCEE5BD03}"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393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96A26-914E-4325-90FD-B874FA2AFE04}"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603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7C268-241C-462A-99E0-5BB38AE18F47}"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792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B30275-33F5-43D4-B069-E691EF6FCFC5}"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882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518D7F-FD40-40FB-8DB1-A49DBAAC3F06}"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EFDD20-8030-4C9C-8D13-198796D0642D}" type="slidenum">
              <a:rPr lang="en-US" altLang="en-US"/>
              <a:pPr/>
              <a:t>‹#›</a:t>
            </a:fld>
            <a:endParaRPr lang="en-US" altLang="en-US"/>
          </a:p>
        </p:txBody>
      </p:sp>
    </p:spTree>
    <p:extLst>
      <p:ext uri="{BB962C8B-B14F-4D97-AF65-F5344CB8AC3E}">
        <p14:creationId xmlns:p14="http://schemas.microsoft.com/office/powerpoint/2010/main" val="32402450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3BA38B-C7AD-4226-93D5-11F794DE2A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DB3E35-E8CA-4868-8D45-AB2B91ED897B}" type="slidenum">
              <a:rPr lang="en-US" altLang="en-US"/>
              <a:pPr/>
              <a:t>‹#›</a:t>
            </a:fld>
            <a:endParaRPr lang="en-US" altLang="en-US"/>
          </a:p>
        </p:txBody>
      </p:sp>
    </p:spTree>
    <p:extLst>
      <p:ext uri="{BB962C8B-B14F-4D97-AF65-F5344CB8AC3E}">
        <p14:creationId xmlns:p14="http://schemas.microsoft.com/office/powerpoint/2010/main" val="2360501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A898AF-334B-40F5-B7DC-23A307CBB57A}"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BC9575-068C-490C-B47E-46DFFF2C9528}" type="slidenum">
              <a:rPr lang="en-US" altLang="en-US"/>
              <a:pPr/>
              <a:t>‹#›</a:t>
            </a:fld>
            <a:endParaRPr lang="en-US" altLang="en-US"/>
          </a:p>
        </p:txBody>
      </p:sp>
    </p:spTree>
    <p:extLst>
      <p:ext uri="{BB962C8B-B14F-4D97-AF65-F5344CB8AC3E}">
        <p14:creationId xmlns:p14="http://schemas.microsoft.com/office/powerpoint/2010/main" val="1906361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5CFC6-B4E7-456B-A1C5-6DCE31DB8646}" type="datetime1">
              <a:rPr lang="en-US" smtClean="0"/>
              <a:pPr/>
              <a:t>10/31/2016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D3847A8-7089-4882-A30D-1DA4AF548EEA}"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CA4634B-A0A6-4C99-900B-CD4B2136A7C1}" type="slidenum">
              <a:rPr lang="en-US" altLang="en-US"/>
              <a:pPr/>
              <a:t>‹#›</a:t>
            </a:fld>
            <a:endParaRPr lang="en-US" altLang="en-US"/>
          </a:p>
        </p:txBody>
      </p:sp>
    </p:spTree>
    <p:extLst>
      <p:ext uri="{BB962C8B-B14F-4D97-AF65-F5344CB8AC3E}">
        <p14:creationId xmlns:p14="http://schemas.microsoft.com/office/powerpoint/2010/main" val="1648147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C86643A-7F5C-478E-84EC-D426AF6FA2D1}" type="datetimeFigureOut">
              <a:rPr lang="en-US" altLang="en-US"/>
              <a:pPr/>
              <a:t>10/31/2016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A5673D6-1FFF-4DDA-9FAD-A91F892CDE6D}" type="slidenum">
              <a:rPr lang="en-US" altLang="en-US"/>
              <a:pPr/>
              <a:t>‹#›</a:t>
            </a:fld>
            <a:endParaRPr lang="en-US" altLang="en-US"/>
          </a:p>
        </p:txBody>
      </p:sp>
    </p:spTree>
    <p:extLst>
      <p:ext uri="{BB962C8B-B14F-4D97-AF65-F5344CB8AC3E}">
        <p14:creationId xmlns:p14="http://schemas.microsoft.com/office/powerpoint/2010/main" val="4156971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8D22779-4E90-4140-B96F-F8C79EB5C913}" type="datetimeFigureOut">
              <a:rPr lang="en-US" altLang="en-US"/>
              <a:pPr/>
              <a:t>10/31/2016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3DF0DC4-D85D-4816-B997-2A66AE0E4F80}" type="slidenum">
              <a:rPr lang="en-US" altLang="en-US"/>
              <a:pPr/>
              <a:t>‹#›</a:t>
            </a:fld>
            <a:endParaRPr lang="en-US" altLang="en-US"/>
          </a:p>
        </p:txBody>
      </p:sp>
    </p:spTree>
    <p:extLst>
      <p:ext uri="{BB962C8B-B14F-4D97-AF65-F5344CB8AC3E}">
        <p14:creationId xmlns:p14="http://schemas.microsoft.com/office/powerpoint/2010/main" val="770482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5401F8A-24B0-4427-B349-3BEB47544816}" type="datetimeFigureOut">
              <a:rPr lang="en-US" altLang="en-US"/>
              <a:pPr/>
              <a:t>10/31/2016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58B4AD3-B6DD-450C-9F2E-3275FAA8FC39}" type="slidenum">
              <a:rPr lang="en-US" altLang="en-US"/>
              <a:pPr/>
              <a:t>‹#›</a:t>
            </a:fld>
            <a:endParaRPr lang="en-US" altLang="en-US"/>
          </a:p>
        </p:txBody>
      </p:sp>
    </p:spTree>
    <p:extLst>
      <p:ext uri="{BB962C8B-B14F-4D97-AF65-F5344CB8AC3E}">
        <p14:creationId xmlns:p14="http://schemas.microsoft.com/office/powerpoint/2010/main" val="2190945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2161F7-5F74-4BCC-9474-5F23C7F49B36}"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CE4B8-E3F1-49AC-99C7-78062DC3B38F}" type="slidenum">
              <a:rPr lang="en-US" altLang="en-US"/>
              <a:pPr/>
              <a:t>‹#›</a:t>
            </a:fld>
            <a:endParaRPr lang="en-US" altLang="en-US"/>
          </a:p>
        </p:txBody>
      </p:sp>
    </p:spTree>
    <p:extLst>
      <p:ext uri="{BB962C8B-B14F-4D97-AF65-F5344CB8AC3E}">
        <p14:creationId xmlns:p14="http://schemas.microsoft.com/office/powerpoint/2010/main" val="2485459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B708D8-0796-42AB-9CD0-16E6568C1ECE}"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EE74459-D89F-40AF-90C8-3BDD1F684B6C}" type="slidenum">
              <a:rPr lang="en-US" altLang="en-US"/>
              <a:pPr/>
              <a:t>‹#›</a:t>
            </a:fld>
            <a:endParaRPr lang="en-US" altLang="en-US"/>
          </a:p>
        </p:txBody>
      </p:sp>
    </p:spTree>
    <p:extLst>
      <p:ext uri="{BB962C8B-B14F-4D97-AF65-F5344CB8AC3E}">
        <p14:creationId xmlns:p14="http://schemas.microsoft.com/office/powerpoint/2010/main" val="27203892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8DA3C4-F58F-4003-B439-BECA34FC09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6D4FA5-77BF-46B4-BBE1-1C5643E72FE8}" type="slidenum">
              <a:rPr lang="en-US" altLang="en-US"/>
              <a:pPr/>
              <a:t>‹#›</a:t>
            </a:fld>
            <a:endParaRPr lang="en-US" altLang="en-US"/>
          </a:p>
        </p:txBody>
      </p:sp>
    </p:spTree>
    <p:extLst>
      <p:ext uri="{BB962C8B-B14F-4D97-AF65-F5344CB8AC3E}">
        <p14:creationId xmlns:p14="http://schemas.microsoft.com/office/powerpoint/2010/main" val="1174143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A82CB0-7E75-4196-AE62-54D1FC8E4EF7}"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93ADEE-D468-45C7-988A-AB151796E64D}" type="slidenum">
              <a:rPr lang="en-US" altLang="en-US"/>
              <a:pPr/>
              <a:t>‹#›</a:t>
            </a:fld>
            <a:endParaRPr lang="en-US" altLang="en-US"/>
          </a:p>
        </p:txBody>
      </p:sp>
    </p:spTree>
    <p:extLst>
      <p:ext uri="{BB962C8B-B14F-4D97-AF65-F5344CB8AC3E}">
        <p14:creationId xmlns:p14="http://schemas.microsoft.com/office/powerpoint/2010/main" val="1158099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3F0FB-AE3E-4834-88B0-463AC53DC6CD}"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795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F18D9-4E21-4ABA-A32B-4677537492ED}"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83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1C6D6-35B7-4184-99F4-9F0BCEE5BD03}" type="datetime1">
              <a:rPr lang="en-US" smtClean="0"/>
              <a:pPr/>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8897B-F1D7-4A3F-B291-4A971A8750C8}"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012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A2813-E5E5-4630-AAAC-3D416CC63499}"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118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5FC2B-2717-435C-AE2B-36D5ED7E2356}" type="datetime1">
              <a:rPr lang="en-US" smtClean="0">
                <a:solidFill>
                  <a:prstClr val="black">
                    <a:tint val="75000"/>
                  </a:prstClr>
                </a:solidFill>
              </a:rPr>
              <a:pPr/>
              <a:t>10/31/2016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579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3882A-A0EB-4042-B5B0-2BF29DA61E14}" type="datetime1">
              <a:rPr lang="en-US" smtClean="0">
                <a:solidFill>
                  <a:prstClr val="black">
                    <a:tint val="75000"/>
                  </a:prstClr>
                </a:solidFill>
              </a:rPr>
              <a:pPr/>
              <a:t>10/31/2016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89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5CFC6-B4E7-456B-A1C5-6DCE31DB8646}" type="datetime1">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33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1C6D6-35B7-4184-99F4-9F0BCEE5BD03}"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06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96A26-914E-4325-90FD-B874FA2AFE04}" type="datetime1">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042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7C268-241C-462A-99E0-5BB38AE18F47}"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2430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B30275-33F5-43D4-B069-E691EF6FCFC5}"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695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518D7F-FD40-40FB-8DB1-A49DBAAC3F06}"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EFDD20-8030-4C9C-8D13-198796D0642D}" type="slidenum">
              <a:rPr lang="en-US" altLang="en-US"/>
              <a:pPr/>
              <a:t>‹#›</a:t>
            </a:fld>
            <a:endParaRPr lang="en-US" altLang="en-US"/>
          </a:p>
        </p:txBody>
      </p:sp>
    </p:spTree>
    <p:extLst>
      <p:ext uri="{BB962C8B-B14F-4D97-AF65-F5344CB8AC3E}">
        <p14:creationId xmlns:p14="http://schemas.microsoft.com/office/powerpoint/2010/main" val="87632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96A26-914E-4325-90FD-B874FA2AFE04}" type="datetime1">
              <a:rPr lang="en-US" smtClean="0"/>
              <a:pPr/>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8F063-3068-4D75-98A0-FB74607747D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3BA38B-C7AD-4226-93D5-11F794DE2A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DB3E35-E8CA-4868-8D45-AB2B91ED897B}" type="slidenum">
              <a:rPr lang="en-US" altLang="en-US"/>
              <a:pPr/>
              <a:t>‹#›</a:t>
            </a:fld>
            <a:endParaRPr lang="en-US" altLang="en-US"/>
          </a:p>
        </p:txBody>
      </p:sp>
    </p:spTree>
    <p:extLst>
      <p:ext uri="{BB962C8B-B14F-4D97-AF65-F5344CB8AC3E}">
        <p14:creationId xmlns:p14="http://schemas.microsoft.com/office/powerpoint/2010/main" val="29207979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A898AF-334B-40F5-B7DC-23A307CBB57A}"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BBC9575-068C-490C-B47E-46DFFF2C9528}" type="slidenum">
              <a:rPr lang="en-US" altLang="en-US"/>
              <a:pPr/>
              <a:t>‹#›</a:t>
            </a:fld>
            <a:endParaRPr lang="en-US" altLang="en-US"/>
          </a:p>
        </p:txBody>
      </p:sp>
    </p:spTree>
    <p:extLst>
      <p:ext uri="{BB962C8B-B14F-4D97-AF65-F5344CB8AC3E}">
        <p14:creationId xmlns:p14="http://schemas.microsoft.com/office/powerpoint/2010/main" val="596948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D3847A8-7089-4882-A30D-1DA4AF548EEA}"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CA4634B-A0A6-4C99-900B-CD4B2136A7C1}" type="slidenum">
              <a:rPr lang="en-US" altLang="en-US"/>
              <a:pPr/>
              <a:t>‹#›</a:t>
            </a:fld>
            <a:endParaRPr lang="en-US" altLang="en-US"/>
          </a:p>
        </p:txBody>
      </p:sp>
    </p:spTree>
    <p:extLst>
      <p:ext uri="{BB962C8B-B14F-4D97-AF65-F5344CB8AC3E}">
        <p14:creationId xmlns:p14="http://schemas.microsoft.com/office/powerpoint/2010/main" val="4277396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C86643A-7F5C-478E-84EC-D426AF6FA2D1}" type="datetimeFigureOut">
              <a:rPr lang="en-US" altLang="en-US"/>
              <a:pPr/>
              <a:t>10/31/2016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A5673D6-1FFF-4DDA-9FAD-A91F892CDE6D}" type="slidenum">
              <a:rPr lang="en-US" altLang="en-US"/>
              <a:pPr/>
              <a:t>‹#›</a:t>
            </a:fld>
            <a:endParaRPr lang="en-US" altLang="en-US"/>
          </a:p>
        </p:txBody>
      </p:sp>
    </p:spTree>
    <p:extLst>
      <p:ext uri="{BB962C8B-B14F-4D97-AF65-F5344CB8AC3E}">
        <p14:creationId xmlns:p14="http://schemas.microsoft.com/office/powerpoint/2010/main" val="1019904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8D22779-4E90-4140-B96F-F8C79EB5C913}" type="datetimeFigureOut">
              <a:rPr lang="en-US" altLang="en-US"/>
              <a:pPr/>
              <a:t>10/31/2016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3DF0DC4-D85D-4816-B997-2A66AE0E4F80}" type="slidenum">
              <a:rPr lang="en-US" altLang="en-US"/>
              <a:pPr/>
              <a:t>‹#›</a:t>
            </a:fld>
            <a:endParaRPr lang="en-US" altLang="en-US"/>
          </a:p>
        </p:txBody>
      </p:sp>
    </p:spTree>
    <p:extLst>
      <p:ext uri="{BB962C8B-B14F-4D97-AF65-F5344CB8AC3E}">
        <p14:creationId xmlns:p14="http://schemas.microsoft.com/office/powerpoint/2010/main" val="8950380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5401F8A-24B0-4427-B349-3BEB47544816}" type="datetimeFigureOut">
              <a:rPr lang="en-US" altLang="en-US"/>
              <a:pPr/>
              <a:t>10/31/2016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58B4AD3-B6DD-450C-9F2E-3275FAA8FC39}" type="slidenum">
              <a:rPr lang="en-US" altLang="en-US"/>
              <a:pPr/>
              <a:t>‹#›</a:t>
            </a:fld>
            <a:endParaRPr lang="en-US" altLang="en-US"/>
          </a:p>
        </p:txBody>
      </p:sp>
    </p:spTree>
    <p:extLst>
      <p:ext uri="{BB962C8B-B14F-4D97-AF65-F5344CB8AC3E}">
        <p14:creationId xmlns:p14="http://schemas.microsoft.com/office/powerpoint/2010/main" val="3579916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2161F7-5F74-4BCC-9474-5F23C7F49B36}"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CE4B8-E3F1-49AC-99C7-78062DC3B38F}" type="slidenum">
              <a:rPr lang="en-US" altLang="en-US"/>
              <a:pPr/>
              <a:t>‹#›</a:t>
            </a:fld>
            <a:endParaRPr lang="en-US" altLang="en-US"/>
          </a:p>
        </p:txBody>
      </p:sp>
    </p:spTree>
    <p:extLst>
      <p:ext uri="{BB962C8B-B14F-4D97-AF65-F5344CB8AC3E}">
        <p14:creationId xmlns:p14="http://schemas.microsoft.com/office/powerpoint/2010/main" val="7866746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B708D8-0796-42AB-9CD0-16E6568C1ECE}" type="datetimeFigureOut">
              <a:rPr lang="en-US" altLang="en-US"/>
              <a:pPr/>
              <a:t>10/31/2016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EE74459-D89F-40AF-90C8-3BDD1F684B6C}" type="slidenum">
              <a:rPr lang="en-US" altLang="en-US"/>
              <a:pPr/>
              <a:t>‹#›</a:t>
            </a:fld>
            <a:endParaRPr lang="en-US" altLang="en-US"/>
          </a:p>
        </p:txBody>
      </p:sp>
    </p:spTree>
    <p:extLst>
      <p:ext uri="{BB962C8B-B14F-4D97-AF65-F5344CB8AC3E}">
        <p14:creationId xmlns:p14="http://schemas.microsoft.com/office/powerpoint/2010/main" val="2587066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8DA3C4-F58F-4003-B439-BECA34FC0960}"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6D4FA5-77BF-46B4-BBE1-1C5643E72FE8}" type="slidenum">
              <a:rPr lang="en-US" altLang="en-US"/>
              <a:pPr/>
              <a:t>‹#›</a:t>
            </a:fld>
            <a:endParaRPr lang="en-US" altLang="en-US"/>
          </a:p>
        </p:txBody>
      </p:sp>
    </p:spTree>
    <p:extLst>
      <p:ext uri="{BB962C8B-B14F-4D97-AF65-F5344CB8AC3E}">
        <p14:creationId xmlns:p14="http://schemas.microsoft.com/office/powerpoint/2010/main" val="39716595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A82CB0-7E75-4196-AE62-54D1FC8E4EF7}" type="datetimeFigureOut">
              <a:rPr lang="en-US" altLang="en-US"/>
              <a:pPr/>
              <a:t>10/31/2016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A93ADEE-D468-45C7-988A-AB151796E64D}" type="slidenum">
              <a:rPr lang="en-US" altLang="en-US"/>
              <a:pPr/>
              <a:t>‹#›</a:t>
            </a:fld>
            <a:endParaRPr lang="en-US" altLang="en-US"/>
          </a:p>
        </p:txBody>
      </p:sp>
    </p:spTree>
    <p:extLst>
      <p:ext uri="{BB962C8B-B14F-4D97-AF65-F5344CB8AC3E}">
        <p14:creationId xmlns:p14="http://schemas.microsoft.com/office/powerpoint/2010/main" val="374207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2.xml"/><Relationship Id="rId7" Type="http://schemas.openxmlformats.org/officeDocument/2006/relationships/image" Target="../media/image1.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0.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4.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91000">
              <a:srgbClr val="261F7B"/>
            </a:gs>
            <a:gs pos="44000">
              <a:srgbClr val="310749"/>
            </a:gs>
            <a:gs pos="100000">
              <a:srgbClr val="39201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C21EB-DD12-4E69-A85E-F13766B12801}" type="datetime1">
              <a:rPr lang="en-US" smtClean="0"/>
              <a:pPr/>
              <a:t>10/31/2016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8F063-3068-4D75-98A0-FB74607747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A89265"/>
          </a:solidFill>
        </p:spPr>
        <p:txBody>
          <a:bodyPr wrap="square" lIns="0" tIns="0" rIns="0" bIns="0" rtlCol="0"/>
          <a:lstStyle/>
          <a:p>
            <a:endParaRPr>
              <a:solidFill>
                <a:prstClr val="black"/>
              </a:solidFill>
            </a:endParaRPr>
          </a:p>
        </p:txBody>
      </p:sp>
      <p:sp>
        <p:nvSpPr>
          <p:cNvPr id="17" name="bk object 17"/>
          <p:cNvSpPr/>
          <p:nvPr/>
        </p:nvSpPr>
        <p:spPr>
          <a:xfrm>
            <a:off x="0" y="0"/>
            <a:ext cx="9140825" cy="2819400"/>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k object 18"/>
          <p:cNvSpPr/>
          <p:nvPr/>
        </p:nvSpPr>
        <p:spPr>
          <a:xfrm>
            <a:off x="0" y="685800"/>
            <a:ext cx="4768849" cy="6172199"/>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19" name="bk object 19"/>
          <p:cNvSpPr/>
          <p:nvPr/>
        </p:nvSpPr>
        <p:spPr>
          <a:xfrm>
            <a:off x="685800" y="381000"/>
            <a:ext cx="7772400" cy="152400"/>
          </a:xfrm>
          <a:custGeom>
            <a:avLst/>
            <a:gdLst/>
            <a:ahLst/>
            <a:cxnLst/>
            <a:rect l="l" t="t" r="r" b="b"/>
            <a:pathLst>
              <a:path w="7772400" h="152400">
                <a:moveTo>
                  <a:pt x="0" y="152400"/>
                </a:moveTo>
                <a:lnTo>
                  <a:pt x="7772400" y="152400"/>
                </a:lnTo>
                <a:lnTo>
                  <a:pt x="7772400" y="0"/>
                </a:lnTo>
                <a:lnTo>
                  <a:pt x="0" y="0"/>
                </a:lnTo>
                <a:lnTo>
                  <a:pt x="0" y="152400"/>
                </a:lnTo>
                <a:close/>
              </a:path>
            </a:pathLst>
          </a:custGeom>
          <a:solidFill>
            <a:srgbClr val="000000"/>
          </a:solid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383540" y="715113"/>
            <a:ext cx="8376919" cy="457200"/>
          </a:xfrm>
          <a:prstGeom prst="rect">
            <a:avLst/>
          </a:prstGeom>
        </p:spPr>
        <p:txBody>
          <a:bodyPr wrap="square" lIns="0" tIns="0" rIns="0" bIns="0">
            <a:spAutoFit/>
          </a:bodyPr>
          <a:lstStyle>
            <a:lvl1pPr>
              <a:defRPr sz="3400" b="1" i="0">
                <a:solidFill>
                  <a:srgbClr val="E6E3AA"/>
                </a:solidFill>
                <a:latin typeface="NPSRawlinsonOT"/>
                <a:cs typeface="NPSRawlinsonOT"/>
              </a:defRPr>
            </a:lvl1pPr>
          </a:lstStyle>
          <a:p>
            <a:endParaRPr/>
          </a:p>
        </p:txBody>
      </p:sp>
      <p:sp>
        <p:nvSpPr>
          <p:cNvPr id="3" name="Holder 3"/>
          <p:cNvSpPr>
            <a:spLocks noGrp="1"/>
          </p:cNvSpPr>
          <p:nvPr>
            <p:ph type="body" idx="1"/>
          </p:nvPr>
        </p:nvSpPr>
        <p:spPr>
          <a:xfrm>
            <a:off x="688340" y="1680759"/>
            <a:ext cx="7767319" cy="36220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416800" y="6431681"/>
            <a:ext cx="962025" cy="177800"/>
          </a:xfrm>
          <a:prstGeom prst="rect">
            <a:avLst/>
          </a:prstGeom>
        </p:spPr>
        <p:txBody>
          <a:bodyPr wrap="square" lIns="0" tIns="0" rIns="0" bIns="0">
            <a:spAutoFit/>
          </a:bodyPr>
          <a:lstStyle>
            <a:lvl1pPr>
              <a:defRPr sz="1200" b="0" i="0">
                <a:solidFill>
                  <a:schemeClr val="bg1"/>
                </a:solidFill>
                <a:latin typeface="Frutiger LT Std 55 Roman"/>
                <a:cs typeface="Frutiger LT Std 55 Roman"/>
              </a:defRPr>
            </a:lvl1pPr>
          </a:lstStyle>
          <a:p>
            <a:pPr marL="12700"/>
            <a:r>
              <a:rPr dirty="0">
                <a:solidFill>
                  <a:prstClr val="white"/>
                </a:solidFill>
              </a:rPr>
              <a:t>A M</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 C</a:t>
            </a:r>
            <a:r>
              <a:rPr spc="10" dirty="0">
                <a:solidFill>
                  <a:prstClr val="white"/>
                </a:solidFill>
              </a:rPr>
              <a:t> </a:t>
            </a:r>
            <a:r>
              <a:rPr dirty="0">
                <a:solidFill>
                  <a:prstClr val="white"/>
                </a:solidFill>
              </a:rPr>
              <a:t>A</a:t>
            </a:r>
          </a:p>
        </p:txBody>
      </p:sp>
      <p:sp>
        <p:nvSpPr>
          <p:cNvPr id="5" name="Holder 5"/>
          <p:cNvSpPr>
            <a:spLocks noGrp="1"/>
          </p:cNvSpPr>
          <p:nvPr>
            <p:ph type="dt" sz="half" idx="6"/>
          </p:nvPr>
        </p:nvSpPr>
        <p:spPr>
          <a:xfrm>
            <a:off x="5274055" y="6431681"/>
            <a:ext cx="1275079" cy="177800"/>
          </a:xfrm>
          <a:prstGeom prst="rect">
            <a:avLst/>
          </a:prstGeom>
        </p:spPr>
        <p:txBody>
          <a:bodyPr wrap="square" lIns="0" tIns="0" rIns="0" bIns="0">
            <a:spAutoFit/>
          </a:bodyPr>
          <a:lstStyle>
            <a:lvl1pPr>
              <a:defRPr sz="1200" b="0" i="0">
                <a:solidFill>
                  <a:schemeClr val="bg1"/>
                </a:solidFill>
                <a:latin typeface="Frutiger LT Std 55 Roman"/>
                <a:cs typeface="Frutiger LT Std 55 Roman"/>
              </a:defRPr>
            </a:lvl1pPr>
          </a:lstStyle>
          <a:p>
            <a:pPr marL="12700"/>
            <a:r>
              <a:rPr dirty="0">
                <a:solidFill>
                  <a:prstClr val="white"/>
                </a:solidFill>
              </a:rPr>
              <a:t>E</a:t>
            </a:r>
            <a:r>
              <a:rPr spc="-5" dirty="0">
                <a:solidFill>
                  <a:prstClr val="white"/>
                </a:solidFill>
              </a:rPr>
              <a:t> </a:t>
            </a:r>
            <a:r>
              <a:rPr dirty="0">
                <a:solidFill>
                  <a:prstClr val="white"/>
                </a:solidFill>
              </a:rPr>
              <a:t>X</a:t>
            </a:r>
            <a:r>
              <a:rPr spc="5" dirty="0">
                <a:solidFill>
                  <a:prstClr val="white"/>
                </a:solidFill>
              </a:rPr>
              <a:t> </a:t>
            </a:r>
            <a:r>
              <a:rPr dirty="0">
                <a:solidFill>
                  <a:prstClr val="white"/>
                </a:solidFill>
              </a:rPr>
              <a:t>P</a:t>
            </a:r>
            <a:r>
              <a:rPr spc="-5" dirty="0">
                <a:solidFill>
                  <a:prstClr val="white"/>
                </a:solidFill>
              </a:rPr>
              <a:t> </a:t>
            </a:r>
            <a:r>
              <a:rPr dirty="0">
                <a:solidFill>
                  <a:prstClr val="white"/>
                </a:solidFill>
              </a:rPr>
              <a:t>E</a:t>
            </a:r>
            <a:r>
              <a:rPr spc="5" dirty="0">
                <a:solidFill>
                  <a:prstClr val="white"/>
                </a:solidFill>
              </a:rPr>
              <a:t> </a:t>
            </a:r>
            <a:r>
              <a:rPr dirty="0">
                <a:solidFill>
                  <a:prstClr val="white"/>
                </a:solidFill>
              </a:rPr>
              <a:t>R I</a:t>
            </a:r>
            <a:r>
              <a:rPr spc="15" dirty="0">
                <a:solidFill>
                  <a:prstClr val="white"/>
                </a:solidFill>
              </a:rPr>
              <a:t> </a:t>
            </a:r>
            <a:r>
              <a:rPr dirty="0">
                <a:solidFill>
                  <a:prstClr val="white"/>
                </a:solidFill>
              </a:rPr>
              <a:t>E</a:t>
            </a:r>
            <a:r>
              <a:rPr spc="-5" dirty="0">
                <a:solidFill>
                  <a:prstClr val="white"/>
                </a:solidFill>
              </a:rPr>
              <a:t> </a:t>
            </a:r>
            <a:r>
              <a:rPr dirty="0">
                <a:solidFill>
                  <a:prstClr val="white"/>
                </a:solidFill>
              </a:rPr>
              <a:t>N C</a:t>
            </a:r>
            <a:r>
              <a:rPr spc="10" dirty="0">
                <a:solidFill>
                  <a:prstClr val="white"/>
                </a:solidFill>
              </a:rPr>
              <a:t> </a:t>
            </a:r>
            <a:r>
              <a:rPr dirty="0">
                <a:solidFill>
                  <a:prstClr val="white"/>
                </a:solidFill>
              </a:rPr>
              <a:t>E</a:t>
            </a: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844050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2050" name="Freeform 12"/>
          <p:cNvSpPr>
            <a:spLocks/>
          </p:cNvSpPr>
          <p:nvPr/>
        </p:nvSpPr>
        <p:spPr bwMode="hidden">
          <a:xfrm>
            <a:off x="0" y="0"/>
            <a:ext cx="9140825" cy="2819400"/>
          </a:xfrm>
          <a:custGeom>
            <a:avLst/>
            <a:gdLst>
              <a:gd name="T0" fmla="*/ 0 w 5740"/>
              <a:gd name="T1" fmla="*/ 0 h 1906"/>
              <a:gd name="T2" fmla="*/ 0 w 5740"/>
              <a:gd name="T3" fmla="*/ 2147483647 h 1906"/>
              <a:gd name="T4" fmla="*/ 2147483647 w 5740"/>
              <a:gd name="T5" fmla="*/ 2147483647 h 1906"/>
              <a:gd name="T6" fmla="*/ 214748364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63502B"/>
              </a:gs>
              <a:gs pos="100000">
                <a:srgbClr val="A892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smtClean="0">
              <a:solidFill>
                <a:srgbClr val="FFFFFF"/>
              </a:solidFill>
              <a:latin typeface="Arial" charset="0"/>
              <a:ea typeface="ＭＳ Ｐゴシック" pitchFamily="34" charset="-128"/>
            </a:endParaRPr>
          </a:p>
        </p:txBody>
      </p:sp>
      <p:pic>
        <p:nvPicPr>
          <p:cNvPr id="2051" name="Picture 18" descr="ah_background_layered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dt" sz="half" idx="2"/>
          </p:nvPr>
        </p:nvSpPr>
        <p:spPr bwMode="auto">
          <a:xfrm>
            <a:off x="685800" y="6172200"/>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FFFFFF"/>
                </a:solidFill>
                <a:latin typeface="Arial" pitchFamily="-106" charset="0"/>
                <a:ea typeface="+mn-ea"/>
                <a:cs typeface="+mn-cs"/>
              </a:defRPr>
            </a:lvl1pPr>
          </a:lstStyle>
          <a:p>
            <a:pPr defTabSz="457200">
              <a:defRPr/>
            </a:pPr>
            <a:endParaRPr lang="en-US"/>
          </a:p>
        </p:txBody>
      </p:sp>
      <p:sp>
        <p:nvSpPr>
          <p:cNvPr id="17421" name="Rectangle 13"/>
          <p:cNvSpPr>
            <a:spLocks noGrp="1" noRot="1" noChangeArrowheads="1"/>
          </p:cNvSpPr>
          <p:nvPr>
            <p:ph type="title"/>
          </p:nvPr>
        </p:nvSpPr>
        <p:spPr bwMode="auto">
          <a:xfrm>
            <a:off x="609600" y="609600"/>
            <a:ext cx="7848600" cy="6858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22" name="Rectangle 14"/>
          <p:cNvSpPr>
            <a:spLocks noGrp="1" noChangeArrowheads="1"/>
          </p:cNvSpPr>
          <p:nvPr>
            <p:ph type="ftr" sz="quarter" idx="3"/>
          </p:nvPr>
        </p:nvSpPr>
        <p:spPr bwMode="auto">
          <a:xfrm>
            <a:off x="3124200" y="6172200"/>
            <a:ext cx="5334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200">
                <a:solidFill>
                  <a:srgbClr val="FFFFFF"/>
                </a:solidFill>
                <a:effectLst>
                  <a:outerShdw blurRad="38100" dist="38100" dir="2700000" algn="tl">
                    <a:srgbClr val="000000"/>
                  </a:outerShdw>
                </a:effectLst>
                <a:latin typeface="Frutiger LT Std 55 Roman" pitchFamily="-106" charset="0"/>
                <a:ea typeface="+mn-ea"/>
                <a:cs typeface="+mn-cs"/>
              </a:defRPr>
            </a:lvl1pPr>
          </a:lstStyle>
          <a:p>
            <a:pPr defTabSz="457200">
              <a:defRPr/>
            </a:pPr>
            <a:r>
              <a:rPr lang="en-US"/>
              <a:t>E X P E R I E N C E    Y O U R    A M E R I C A</a:t>
            </a:r>
          </a:p>
        </p:txBody>
      </p:sp>
      <p:sp>
        <p:nvSpPr>
          <p:cNvPr id="17423" name="Rectangle 15"/>
          <p:cNvSpPr>
            <a:spLocks noGrp="1" noChangeArrowheads="1"/>
          </p:cNvSpPr>
          <p:nvPr>
            <p:ph type="body" idx="1"/>
          </p:nvPr>
        </p:nvSpPr>
        <p:spPr bwMode="auto">
          <a:xfrm>
            <a:off x="609600" y="1600200"/>
            <a:ext cx="7848600" cy="45720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6" name="Line 17"/>
          <p:cNvSpPr>
            <a:spLocks noChangeShapeType="1"/>
          </p:cNvSpPr>
          <p:nvPr userDrawn="1"/>
        </p:nvSpPr>
        <p:spPr bwMode="auto">
          <a:xfrm>
            <a:off x="685800" y="457200"/>
            <a:ext cx="7772400" cy="0"/>
          </a:xfrm>
          <a:prstGeom prst="line">
            <a:avLst/>
          </a:prstGeom>
          <a:noFill/>
          <a:ln w="152400">
            <a:solidFill>
              <a:srgbClr val="000000"/>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smtClean="0">
              <a:solidFill>
                <a:srgbClr val="FFFFFF"/>
              </a:solidFill>
              <a:latin typeface="Arial" charset="0"/>
              <a:ea typeface="ＭＳ Ｐゴシック" pitchFamily="34" charset="-128"/>
            </a:endParaRPr>
          </a:p>
        </p:txBody>
      </p:sp>
    </p:spTree>
    <p:extLst>
      <p:ext uri="{BB962C8B-B14F-4D97-AF65-F5344CB8AC3E}">
        <p14:creationId xmlns:p14="http://schemas.microsoft.com/office/powerpoint/2010/main" val="347566818"/>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spd="med">
    <p:fade/>
  </p:transition>
  <p:timing>
    <p:tnLst>
      <p:par>
        <p:cTn id="1" dur="indefinite" restart="never" nodeType="tmRoot"/>
      </p:par>
    </p:tnLst>
  </p:timing>
  <p:hf sldNum="0" hdr="0" dt="0"/>
  <p:txStyles>
    <p:titleStyle>
      <a:lvl1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ea typeface="ＭＳ Ｐゴシック" charset="0"/>
          <a:cs typeface="ＭＳ Ｐゴシック"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ea typeface="ＭＳ Ｐゴシック" charset="0"/>
          <a:cs typeface="ＭＳ Ｐゴシック"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ea typeface="ＭＳ Ｐゴシック" charset="0"/>
          <a:cs typeface="ＭＳ Ｐゴシック"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ea typeface="ＭＳ Ｐゴシック" charset="0"/>
          <a:cs typeface="ＭＳ Ｐゴシック"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A73BC69F-B492-4BBF-B6E0-44B4E45FF4D3}" type="datetime1">
              <a:rPr lang="en-US" altLang="en-US">
                <a:ea typeface="ＭＳ Ｐゴシック" pitchFamily="34" charset="-128"/>
              </a:rPr>
              <a:pPr defTabSz="457200" fontAlgn="base">
                <a:spcBef>
                  <a:spcPct val="0"/>
                </a:spcBef>
                <a:spcAft>
                  <a:spcPct val="0"/>
                </a:spcAft>
              </a:pPr>
              <a:t>10/31/2016</a:t>
            </a:fld>
            <a:endParaRPr lang="en-US" altLang="en-US">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FC1A524A-41A7-4364-8909-923CFBB6FA73}" type="slidenum">
              <a:rPr lang="en-US" altLang="en-US">
                <a:ea typeface="ＭＳ Ｐゴシック" pitchFamily="34" charset="-128"/>
              </a:rPr>
              <a:pPr defTabSz="457200" fontAlgn="base">
                <a:spcBef>
                  <a:spcPct val="0"/>
                </a:spcBef>
                <a:spcAft>
                  <a:spcPct val="0"/>
                </a:spcAft>
              </a:pPr>
              <a:t>‹#›</a:t>
            </a:fld>
            <a:endParaRPr lang="en-US" altLang="en-US">
              <a:ea typeface="ＭＳ Ｐゴシック" pitchFamily="34" charset="-128"/>
            </a:endParaRPr>
          </a:p>
        </p:txBody>
      </p:sp>
    </p:spTree>
    <p:extLst>
      <p:ext uri="{BB962C8B-B14F-4D97-AF65-F5344CB8AC3E}">
        <p14:creationId xmlns:p14="http://schemas.microsoft.com/office/powerpoint/2010/main" val="47936329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6"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6"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6"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0">
              <a:schemeClr val="tx1">
                <a:lumMod val="85000"/>
                <a:lumOff val="15000"/>
              </a:schemeClr>
            </a:gs>
            <a:gs pos="100000">
              <a:srgbClr val="050042"/>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26" tIns="45713" rIns="91426" bIns="45713" rtlCol="0" anchor="ctr"/>
          <a:lstStyle>
            <a:lvl1pPr algn="l" fontAlgn="auto">
              <a:spcBef>
                <a:spcPts val="0"/>
              </a:spcBef>
              <a:spcAft>
                <a:spcPts val="0"/>
              </a:spcAft>
              <a:defRPr sz="1200">
                <a:solidFill>
                  <a:schemeClr val="tx1">
                    <a:tint val="75000"/>
                  </a:schemeClr>
                </a:solidFill>
                <a:latin typeface="+mn-lt"/>
                <a:cs typeface="+mn-cs"/>
              </a:defRPr>
            </a:lvl1pPr>
          </a:lstStyle>
          <a:p>
            <a:pPr defTabSz="914260">
              <a:defRPr/>
            </a:pPr>
            <a:fld id="{0237F55C-BEED-4A92-87E8-A76C22E299E9}" type="datetimeFigureOut">
              <a:rPr lang="en-US">
                <a:solidFill>
                  <a:prstClr val="black">
                    <a:tint val="75000"/>
                  </a:prstClr>
                </a:solidFill>
              </a:rPr>
              <a:pPr defTabSz="914260">
                <a:defRPr/>
              </a:pPr>
              <a:t>10/31/2016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26" tIns="45713" rIns="91426" bIns="45713"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26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26" tIns="45713" rIns="91426" bIns="45713" rtlCol="0" anchor="ctr"/>
          <a:lstStyle>
            <a:lvl1pPr algn="r" fontAlgn="auto">
              <a:spcBef>
                <a:spcPts val="0"/>
              </a:spcBef>
              <a:spcAft>
                <a:spcPts val="0"/>
              </a:spcAft>
              <a:defRPr sz="1200">
                <a:solidFill>
                  <a:schemeClr val="tx1">
                    <a:tint val="75000"/>
                  </a:schemeClr>
                </a:solidFill>
                <a:latin typeface="+mn-lt"/>
                <a:cs typeface="+mn-cs"/>
              </a:defRPr>
            </a:lvl1pPr>
          </a:lstStyle>
          <a:p>
            <a:pPr defTabSz="914260">
              <a:defRPr/>
            </a:pPr>
            <a:fld id="{39D45F17-0186-4D4D-B8EC-88AAC903B4F3}" type="slidenum">
              <a:rPr lang="en-US">
                <a:solidFill>
                  <a:prstClr val="black">
                    <a:tint val="75000"/>
                  </a:prstClr>
                </a:solidFill>
              </a:rPr>
              <a:pPr defTabSz="914260">
                <a:defRPr/>
              </a:pPr>
              <a:t>‹#›</a:t>
            </a:fld>
            <a:endParaRPr lang="en-US">
              <a:solidFill>
                <a:prstClr val="black">
                  <a:tint val="75000"/>
                </a:prstClr>
              </a:solidFill>
            </a:endParaRPr>
          </a:p>
        </p:txBody>
      </p:sp>
    </p:spTree>
    <p:extLst>
      <p:ext uri="{BB962C8B-B14F-4D97-AF65-F5344CB8AC3E}">
        <p14:creationId xmlns:p14="http://schemas.microsoft.com/office/powerpoint/2010/main" val="45666276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30" algn="ctr" rtl="0" fontAlgn="base">
        <a:spcBef>
          <a:spcPct val="0"/>
        </a:spcBef>
        <a:spcAft>
          <a:spcPct val="0"/>
        </a:spcAft>
        <a:defRPr sz="4400">
          <a:solidFill>
            <a:schemeClr val="tx1"/>
          </a:solidFill>
          <a:latin typeface="Calibri" pitchFamily="34" charset="0"/>
        </a:defRPr>
      </a:lvl6pPr>
      <a:lvl7pPr marL="914260" algn="ctr" rtl="0" fontAlgn="base">
        <a:spcBef>
          <a:spcPct val="0"/>
        </a:spcBef>
        <a:spcAft>
          <a:spcPct val="0"/>
        </a:spcAft>
        <a:defRPr sz="4400">
          <a:solidFill>
            <a:schemeClr val="tx1"/>
          </a:solidFill>
          <a:latin typeface="Calibri" pitchFamily="34" charset="0"/>
        </a:defRPr>
      </a:lvl7pPr>
      <a:lvl8pPr marL="1371390" algn="ctr" rtl="0" fontAlgn="base">
        <a:spcBef>
          <a:spcPct val="0"/>
        </a:spcBef>
        <a:spcAft>
          <a:spcPct val="0"/>
        </a:spcAft>
        <a:defRPr sz="4400">
          <a:solidFill>
            <a:schemeClr val="tx1"/>
          </a:solidFill>
          <a:latin typeface="Calibri" pitchFamily="34" charset="0"/>
        </a:defRPr>
      </a:lvl8pPr>
      <a:lvl9pPr marL="1828520" algn="ctr" rtl="0" fontAlgn="base">
        <a:spcBef>
          <a:spcPct val="0"/>
        </a:spcBef>
        <a:spcAft>
          <a:spcPct val="0"/>
        </a:spcAft>
        <a:defRPr sz="4400">
          <a:solidFill>
            <a:schemeClr val="tx1"/>
          </a:solidFill>
          <a:latin typeface="Calibri" pitchFamily="34" charset="0"/>
        </a:defRPr>
      </a:lvl9pPr>
    </p:titleStyle>
    <p:bodyStyle>
      <a:lvl1pPr marL="342846" indent="-342846"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837" indent="-2857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825" indent="-22856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955" indent="-228565"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085" indent="-228565"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215" indent="-228565" algn="l" defTabSz="91426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3" indent="-228565" algn="l" defTabSz="91426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3" indent="-228565" algn="l" defTabSz="91426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1" indent="-228565" algn="l" defTabSz="91426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0" rtl="0" eaLnBrk="1" latinLnBrk="0" hangingPunct="1">
        <a:defRPr sz="1800" kern="1200">
          <a:solidFill>
            <a:schemeClr val="tx1"/>
          </a:solidFill>
          <a:latin typeface="+mn-lt"/>
          <a:ea typeface="+mn-ea"/>
          <a:cs typeface="+mn-cs"/>
        </a:defRPr>
      </a:lvl1pPr>
      <a:lvl2pPr marL="457130" algn="l" defTabSz="914260" rtl="0" eaLnBrk="1" latinLnBrk="0" hangingPunct="1">
        <a:defRPr sz="1800" kern="1200">
          <a:solidFill>
            <a:schemeClr val="tx1"/>
          </a:solidFill>
          <a:latin typeface="+mn-lt"/>
          <a:ea typeface="+mn-ea"/>
          <a:cs typeface="+mn-cs"/>
        </a:defRPr>
      </a:lvl2pPr>
      <a:lvl3pPr marL="914260" algn="l" defTabSz="914260" rtl="0" eaLnBrk="1" latinLnBrk="0" hangingPunct="1">
        <a:defRPr sz="1800" kern="1200">
          <a:solidFill>
            <a:schemeClr val="tx1"/>
          </a:solidFill>
          <a:latin typeface="+mn-lt"/>
          <a:ea typeface="+mn-ea"/>
          <a:cs typeface="+mn-cs"/>
        </a:defRPr>
      </a:lvl3pPr>
      <a:lvl4pPr marL="1371390" algn="l" defTabSz="914260" rtl="0" eaLnBrk="1" latinLnBrk="0" hangingPunct="1">
        <a:defRPr sz="1800" kern="1200">
          <a:solidFill>
            <a:schemeClr val="tx1"/>
          </a:solidFill>
          <a:latin typeface="+mn-lt"/>
          <a:ea typeface="+mn-ea"/>
          <a:cs typeface="+mn-cs"/>
        </a:defRPr>
      </a:lvl4pPr>
      <a:lvl5pPr marL="1828520" algn="l" defTabSz="914260" rtl="0" eaLnBrk="1" latinLnBrk="0" hangingPunct="1">
        <a:defRPr sz="1800" kern="1200">
          <a:solidFill>
            <a:schemeClr val="tx1"/>
          </a:solidFill>
          <a:latin typeface="+mn-lt"/>
          <a:ea typeface="+mn-ea"/>
          <a:cs typeface="+mn-cs"/>
        </a:defRPr>
      </a:lvl5pPr>
      <a:lvl6pPr marL="2285650" algn="l" defTabSz="914260" rtl="0" eaLnBrk="1" latinLnBrk="0" hangingPunct="1">
        <a:defRPr sz="1800" kern="1200">
          <a:solidFill>
            <a:schemeClr val="tx1"/>
          </a:solidFill>
          <a:latin typeface="+mn-lt"/>
          <a:ea typeface="+mn-ea"/>
          <a:cs typeface="+mn-cs"/>
        </a:defRPr>
      </a:lvl6pPr>
      <a:lvl7pPr marL="2742779" algn="l" defTabSz="914260" rtl="0" eaLnBrk="1" latinLnBrk="0" hangingPunct="1">
        <a:defRPr sz="1800" kern="1200">
          <a:solidFill>
            <a:schemeClr val="tx1"/>
          </a:solidFill>
          <a:latin typeface="+mn-lt"/>
          <a:ea typeface="+mn-ea"/>
          <a:cs typeface="+mn-cs"/>
        </a:defRPr>
      </a:lvl7pPr>
      <a:lvl8pPr marL="3199907" algn="l" defTabSz="914260" rtl="0" eaLnBrk="1" latinLnBrk="0" hangingPunct="1">
        <a:defRPr sz="1800" kern="1200">
          <a:solidFill>
            <a:schemeClr val="tx1"/>
          </a:solidFill>
          <a:latin typeface="+mn-lt"/>
          <a:ea typeface="+mn-ea"/>
          <a:cs typeface="+mn-cs"/>
        </a:defRPr>
      </a:lvl8pPr>
      <a:lvl9pPr marL="3657039" algn="l" defTabSz="91426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D52F0392-1629-4490-9147-D647DA5B4DED}" type="datetimeFigureOut">
              <a:rPr lang="en-US" altLang="en-US" smtClean="0">
                <a:ea typeface="MS PGothic" pitchFamily="34" charset="-128"/>
              </a:rPr>
              <a:pPr defTabSz="457200" fontAlgn="base">
                <a:spcBef>
                  <a:spcPct val="0"/>
                </a:spcBef>
                <a:spcAft>
                  <a:spcPct val="0"/>
                </a:spcAft>
              </a:pPr>
              <a:t>10/31/2016</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0422F3BB-1841-4757-BFFE-495AE01281F3}" type="slidenum">
              <a:rPr lang="en-US" altLang="en-US" smtClean="0">
                <a:ea typeface="MS PGothic" pitchFamily="34" charset="-128"/>
              </a:rPr>
              <a:pPr defTabSz="457200" fontAlgn="base">
                <a:spcBef>
                  <a:spcPct val="0"/>
                </a:spcBef>
                <a:spcAft>
                  <a:spcPct val="0"/>
                </a:spcAft>
              </a:pPr>
              <a:t>‹#›</a:t>
            </a:fld>
            <a:endParaRPr lang="en-US" altLang="en-US" smtClean="0">
              <a:ea typeface="MS PGothic" pitchFamily="34" charset="-128"/>
            </a:endParaRPr>
          </a:p>
        </p:txBody>
      </p:sp>
    </p:spTree>
    <p:extLst>
      <p:ext uri="{BB962C8B-B14F-4D97-AF65-F5344CB8AC3E}">
        <p14:creationId xmlns:p14="http://schemas.microsoft.com/office/powerpoint/2010/main" val="2070890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91000">
              <a:srgbClr val="261F7B"/>
            </a:gs>
            <a:gs pos="44000">
              <a:srgbClr val="310749"/>
            </a:gs>
            <a:gs pos="100000">
              <a:srgbClr val="39201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C21EB-DD12-4E69-A85E-F13766B12801}"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282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D52F0392-1629-4490-9147-D647DA5B4DED}" type="datetimeFigureOut">
              <a:rPr lang="en-US" altLang="en-US" smtClean="0">
                <a:ea typeface="MS PGothic" pitchFamily="34" charset="-128"/>
              </a:rPr>
              <a:pPr defTabSz="457200" fontAlgn="base">
                <a:spcBef>
                  <a:spcPct val="0"/>
                </a:spcBef>
                <a:spcAft>
                  <a:spcPct val="0"/>
                </a:spcAft>
              </a:pPr>
              <a:t>10/31/2016</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0422F3BB-1841-4757-BFFE-495AE01281F3}" type="slidenum">
              <a:rPr lang="en-US" altLang="en-US" smtClean="0">
                <a:ea typeface="MS PGothic" pitchFamily="34" charset="-128"/>
              </a:rPr>
              <a:pPr defTabSz="457200" fontAlgn="base">
                <a:spcBef>
                  <a:spcPct val="0"/>
                </a:spcBef>
                <a:spcAft>
                  <a:spcPct val="0"/>
                </a:spcAft>
              </a:pPr>
              <a:t>‹#›</a:t>
            </a:fld>
            <a:endParaRPr lang="en-US" altLang="en-US" smtClean="0">
              <a:ea typeface="MS PGothic" pitchFamily="34" charset="-128"/>
            </a:endParaRPr>
          </a:p>
        </p:txBody>
      </p:sp>
    </p:spTree>
    <p:extLst>
      <p:ext uri="{BB962C8B-B14F-4D97-AF65-F5344CB8AC3E}">
        <p14:creationId xmlns:p14="http://schemas.microsoft.com/office/powerpoint/2010/main" val="22443392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D52F0392-1629-4490-9147-D647DA5B4DED}" type="datetimeFigureOut">
              <a:rPr lang="en-US" altLang="en-US" smtClean="0">
                <a:ea typeface="MS PGothic" pitchFamily="34" charset="-128"/>
              </a:rPr>
              <a:pPr defTabSz="457200" fontAlgn="base">
                <a:spcBef>
                  <a:spcPct val="0"/>
                </a:spcBef>
                <a:spcAft>
                  <a:spcPct val="0"/>
                </a:spcAft>
              </a:pPr>
              <a:t>10/31/2016</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0422F3BB-1841-4757-BFFE-495AE01281F3}" type="slidenum">
              <a:rPr lang="en-US" altLang="en-US" smtClean="0">
                <a:ea typeface="MS PGothic" pitchFamily="34" charset="-128"/>
              </a:rPr>
              <a:pPr defTabSz="457200" fontAlgn="base">
                <a:spcBef>
                  <a:spcPct val="0"/>
                </a:spcBef>
                <a:spcAft>
                  <a:spcPct val="0"/>
                </a:spcAft>
              </a:pPr>
              <a:t>‹#›</a:t>
            </a:fld>
            <a:endParaRPr lang="en-US" altLang="en-US" smtClean="0">
              <a:ea typeface="MS PGothic" pitchFamily="34" charset="-128"/>
            </a:endParaRPr>
          </a:p>
        </p:txBody>
      </p:sp>
    </p:spTree>
    <p:extLst>
      <p:ext uri="{BB962C8B-B14F-4D97-AF65-F5344CB8AC3E}">
        <p14:creationId xmlns:p14="http://schemas.microsoft.com/office/powerpoint/2010/main" val="40862095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91000">
              <a:srgbClr val="261F7B"/>
            </a:gs>
            <a:gs pos="44000">
              <a:srgbClr val="310749"/>
            </a:gs>
            <a:gs pos="100000">
              <a:srgbClr val="39201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C21EB-DD12-4E69-A85E-F13766B12801}"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7774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D52F0392-1629-4490-9147-D647DA5B4DED}" type="datetimeFigureOut">
              <a:rPr lang="en-US" altLang="en-US" smtClean="0">
                <a:ea typeface="MS PGothic" pitchFamily="34" charset="-128"/>
              </a:rPr>
              <a:pPr defTabSz="457200" fontAlgn="base">
                <a:spcBef>
                  <a:spcPct val="0"/>
                </a:spcBef>
                <a:spcAft>
                  <a:spcPct val="0"/>
                </a:spcAft>
              </a:pPr>
              <a:t>10/31/2016</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0422F3BB-1841-4757-BFFE-495AE01281F3}" type="slidenum">
              <a:rPr lang="en-US" altLang="en-US" smtClean="0">
                <a:ea typeface="MS PGothic" pitchFamily="34" charset="-128"/>
              </a:rPr>
              <a:pPr defTabSz="457200" fontAlgn="base">
                <a:spcBef>
                  <a:spcPct val="0"/>
                </a:spcBef>
                <a:spcAft>
                  <a:spcPct val="0"/>
                </a:spcAft>
              </a:pPr>
              <a:t>‹#›</a:t>
            </a:fld>
            <a:endParaRPr lang="en-US" altLang="en-US" smtClean="0">
              <a:ea typeface="MS PGothic" pitchFamily="34" charset="-128"/>
            </a:endParaRPr>
          </a:p>
        </p:txBody>
      </p:sp>
    </p:spTree>
    <p:extLst>
      <p:ext uri="{BB962C8B-B14F-4D97-AF65-F5344CB8AC3E}">
        <p14:creationId xmlns:p14="http://schemas.microsoft.com/office/powerpoint/2010/main" val="29297477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91000">
              <a:srgbClr val="261F7B"/>
            </a:gs>
            <a:gs pos="44000">
              <a:srgbClr val="310749"/>
            </a:gs>
            <a:gs pos="100000">
              <a:srgbClr val="39201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C21EB-DD12-4E69-A85E-F13766B12801}" type="datetime1">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8F063-3068-4D75-98A0-FB7460774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1676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D52F0392-1629-4490-9147-D647DA5B4DED}" type="datetimeFigureOut">
              <a:rPr lang="en-US" altLang="en-US" smtClean="0">
                <a:ea typeface="MS PGothic" pitchFamily="34" charset="-128"/>
              </a:rPr>
              <a:pPr defTabSz="457200" fontAlgn="base">
                <a:spcBef>
                  <a:spcPct val="0"/>
                </a:spcBef>
                <a:spcAft>
                  <a:spcPct val="0"/>
                </a:spcAft>
              </a:pPr>
              <a:t>10/31/2016</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0422F3BB-1841-4757-BFFE-495AE01281F3}" type="slidenum">
              <a:rPr lang="en-US" altLang="en-US" smtClean="0">
                <a:ea typeface="MS PGothic" pitchFamily="34" charset="-128"/>
              </a:rPr>
              <a:pPr defTabSz="457200" fontAlgn="base">
                <a:spcBef>
                  <a:spcPct val="0"/>
                </a:spcBef>
                <a:spcAft>
                  <a:spcPct val="0"/>
                </a:spcAft>
              </a:pPr>
              <a:t>‹#›</a:t>
            </a:fld>
            <a:endParaRPr lang="en-US" altLang="en-US" smtClean="0">
              <a:ea typeface="MS PGothic" pitchFamily="34" charset="-128"/>
            </a:endParaRPr>
          </a:p>
        </p:txBody>
      </p:sp>
    </p:spTree>
    <p:extLst>
      <p:ext uri="{BB962C8B-B14F-4D97-AF65-F5344CB8AC3E}">
        <p14:creationId xmlns:p14="http://schemas.microsoft.com/office/powerpoint/2010/main" val="249561600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ZhgR3zVfo-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4.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46.xml"/><Relationship Id="rId5" Type="http://schemas.openxmlformats.org/officeDocument/2006/relationships/image" Target="../media/image67.pn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3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6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67.xml"/><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1.xml"/><Relationship Id="rId5" Type="http://schemas.openxmlformats.org/officeDocument/2006/relationships/image" Target="../media/image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6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67.xml"/><Relationship Id="rId5" Type="http://schemas.openxmlformats.org/officeDocument/2006/relationships/image" Target="../media/image88.png"/><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67.xml"/><Relationship Id="rId5" Type="http://schemas.openxmlformats.org/officeDocument/2006/relationships/image" Target="../media/image90.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67.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png"/><Relationship Id="rId7"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6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jpeg"/></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5.xml"/><Relationship Id="rId1" Type="http://schemas.openxmlformats.org/officeDocument/2006/relationships/slideLayout" Target="../slideLayouts/slideLayout128.xml"/><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128.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128.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0.xml"/><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1.xml"/><Relationship Id="rId1"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8.xml"/><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9.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2.xml"/><Relationship Id="rId1" Type="http://schemas.openxmlformats.org/officeDocument/2006/relationships/slideLayout" Target="../slideLayouts/slideLayout90.xml"/><Relationship Id="rId5" Type="http://schemas.openxmlformats.org/officeDocument/2006/relationships/image" Target="../media/image127.jpe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28.png"/><Relationship Id="rId7" Type="http://schemas.openxmlformats.org/officeDocument/2006/relationships/chart" Target="../charts/chart1.xml"/><Relationship Id="rId2" Type="http://schemas.openxmlformats.org/officeDocument/2006/relationships/notesSlide" Target="../notesSlides/notesSlide73.xml"/><Relationship Id="rId1" Type="http://schemas.openxmlformats.org/officeDocument/2006/relationships/slideLayout" Target="../slideLayouts/slideLayout9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4.xml"/><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5.xml"/><Relationship Id="rId1" Type="http://schemas.openxmlformats.org/officeDocument/2006/relationships/slideLayout" Target="../slideLayouts/slideLayout90.xml"/><Relationship Id="rId5" Type="http://schemas.openxmlformats.org/officeDocument/2006/relationships/image" Target="../media/image135.emf"/><Relationship Id="rId4" Type="http://schemas.openxmlformats.org/officeDocument/2006/relationships/image" Target="../media/image134.emf"/></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6.xml"/><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9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5" name="TextBox 4"/>
          <p:cNvSpPr txBox="1"/>
          <p:nvPr/>
        </p:nvSpPr>
        <p:spPr>
          <a:xfrm>
            <a:off x="228600" y="6596390"/>
            <a:ext cx="2743200" cy="261610"/>
          </a:xfrm>
          <a:prstGeom prst="rect">
            <a:avLst/>
          </a:prstGeom>
          <a:noFill/>
        </p:spPr>
        <p:txBody>
          <a:bodyPr wrap="square" rtlCol="0">
            <a:spAutoFit/>
          </a:bodyPr>
          <a:lstStyle/>
          <a:p>
            <a:r>
              <a:rPr lang="en-US" sz="1100" dirty="0" smtClean="0">
                <a:solidFill>
                  <a:srgbClr val="99FFCC"/>
                </a:solidFill>
              </a:rPr>
              <a:t>NPS Night Sky Training</a:t>
            </a:r>
            <a:endParaRPr lang="en-US" sz="1100" dirty="0">
              <a:solidFill>
                <a:srgbClr val="99FFCC"/>
              </a:solidFill>
            </a:endParaRPr>
          </a:p>
        </p:txBody>
      </p:sp>
      <p:sp>
        <p:nvSpPr>
          <p:cNvPr id="6" name="TextBox 5"/>
          <p:cNvSpPr txBox="1"/>
          <p:nvPr/>
        </p:nvSpPr>
        <p:spPr>
          <a:xfrm>
            <a:off x="914400" y="533400"/>
            <a:ext cx="7391400" cy="954107"/>
          </a:xfrm>
          <a:prstGeom prst="rect">
            <a:avLst/>
          </a:prstGeom>
          <a:noFill/>
        </p:spPr>
        <p:txBody>
          <a:bodyPr wrap="square" rtlCol="0">
            <a:spAutoFit/>
          </a:bodyPr>
          <a:lstStyle/>
          <a:p>
            <a:pPr algn="ctr"/>
            <a:r>
              <a:rPr lang="en-US" sz="2800" dirty="0" smtClean="0">
                <a:solidFill>
                  <a:schemeClr val="bg1"/>
                </a:solidFill>
                <a:latin typeface="Cambria" pitchFamily="18" charset="0"/>
                <a:hlinkClick r:id="rId3"/>
              </a:rPr>
              <a:t>Protecting Night Sky Resources in National Parks </a:t>
            </a:r>
            <a:endParaRPr lang="en-US" sz="2800" dirty="0">
              <a:solidFill>
                <a:schemeClr val="bg1"/>
              </a:solidFill>
              <a:latin typeface="Cambria" pitchFamily="18" charset="0"/>
            </a:endParaRPr>
          </a:p>
        </p:txBody>
      </p:sp>
      <p:sp>
        <p:nvSpPr>
          <p:cNvPr id="7" name="TextBox 6"/>
          <p:cNvSpPr txBox="1"/>
          <p:nvPr/>
        </p:nvSpPr>
        <p:spPr>
          <a:xfrm>
            <a:off x="838200" y="1981200"/>
            <a:ext cx="7391400" cy="1200329"/>
          </a:xfrm>
          <a:prstGeom prst="rect">
            <a:avLst/>
          </a:prstGeom>
          <a:noFill/>
        </p:spPr>
        <p:txBody>
          <a:bodyPr wrap="square" rtlCol="0">
            <a:spAutoFit/>
          </a:bodyPr>
          <a:lstStyle/>
          <a:p>
            <a:pPr algn="ctr"/>
            <a:r>
              <a:rPr lang="en-US" dirty="0" smtClean="0">
                <a:solidFill>
                  <a:schemeClr val="bg1"/>
                </a:solidFill>
                <a:latin typeface="Cambria" pitchFamily="18" charset="0"/>
              </a:rPr>
              <a:t>National Park Service</a:t>
            </a:r>
          </a:p>
          <a:p>
            <a:pPr algn="ctr"/>
            <a:r>
              <a:rPr lang="en-US" dirty="0" smtClean="0">
                <a:solidFill>
                  <a:schemeClr val="bg1"/>
                </a:solidFill>
                <a:latin typeface="Cambria" pitchFamily="18" charset="0"/>
              </a:rPr>
              <a:t>Natural Sounds and Night Skies Division</a:t>
            </a:r>
          </a:p>
          <a:p>
            <a:pPr algn="ctr"/>
            <a:r>
              <a:rPr lang="en-US" sz="1600" dirty="0" smtClean="0">
                <a:solidFill>
                  <a:schemeClr val="bg1"/>
                </a:solidFill>
                <a:latin typeface="Cambria" pitchFamily="18" charset="0"/>
              </a:rPr>
              <a:t>Methods,</a:t>
            </a:r>
            <a:r>
              <a:rPr lang="en-US" dirty="0" smtClean="0">
                <a:solidFill>
                  <a:schemeClr val="bg1"/>
                </a:solidFill>
                <a:latin typeface="Cambria" pitchFamily="18" charset="0"/>
              </a:rPr>
              <a:t> </a:t>
            </a:r>
            <a:r>
              <a:rPr lang="en-US" sz="1600" dirty="0" smtClean="0">
                <a:solidFill>
                  <a:schemeClr val="bg1"/>
                </a:solidFill>
                <a:latin typeface="Cambria" pitchFamily="18" charset="0"/>
              </a:rPr>
              <a:t>Theory, and Practice</a:t>
            </a:r>
          </a:p>
          <a:p>
            <a:pPr algn="ctr"/>
            <a:endParaRPr lang="en-US" dirty="0" smtClean="0">
              <a:solidFill>
                <a:schemeClr val="bg1"/>
              </a:solidFill>
              <a:latin typeface="Cambria" pitchFamily="18" charset="0"/>
            </a:endParaRPr>
          </a:p>
        </p:txBody>
      </p:sp>
      <p:pic>
        <p:nvPicPr>
          <p:cNvPr id="8" name="Picture 7" descr="deathvalleysky_nps.jpg"/>
          <p:cNvPicPr>
            <a:picLocks noChangeAspect="1"/>
          </p:cNvPicPr>
          <p:nvPr/>
        </p:nvPicPr>
        <p:blipFill>
          <a:blip r:embed="rId4" cstate="print"/>
          <a:stretch>
            <a:fillRect/>
          </a:stretch>
        </p:blipFill>
        <p:spPr>
          <a:xfrm>
            <a:off x="0" y="3603523"/>
            <a:ext cx="9144000" cy="2949677"/>
          </a:xfrm>
          <a:prstGeom prst="rect">
            <a:avLst/>
          </a:prstGeom>
        </p:spPr>
      </p:pic>
      <p:sp>
        <p:nvSpPr>
          <p:cNvPr id="10" name="Slide Number Placeholder 9"/>
          <p:cNvSpPr>
            <a:spLocks noGrp="1"/>
          </p:cNvSpPr>
          <p:nvPr>
            <p:ph type="sldNum" sz="quarter" idx="12"/>
          </p:nvPr>
        </p:nvSpPr>
        <p:spPr/>
        <p:txBody>
          <a:bodyPr/>
          <a:lstStyle/>
          <a:p>
            <a:fld id="{B328F063-3068-4D75-98A0-FB74607747D2}"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688340" y="1697729"/>
            <a:ext cx="7461250" cy="4124206"/>
          </a:xfrm>
          <a:prstGeom prst="rect">
            <a:avLst/>
          </a:prstGeom>
        </p:spPr>
        <p:txBody>
          <a:bodyPr vert="horz" wrap="square" lIns="0" tIns="0" rIns="0" bIns="0" rtlCol="0">
            <a:spAutoFit/>
          </a:bodyPr>
          <a:lstStyle/>
          <a:p>
            <a:pPr marL="12700"/>
            <a:r>
              <a:rPr lang="en-US" sz="32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32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50</a:t>
            </a:r>
            <a:r>
              <a:rPr sz="3200" dirty="0" smtClean="0">
                <a:solidFill>
                  <a:srgbClr val="FFFFFF"/>
                </a:solidFill>
                <a:effectLst>
                  <a:outerShdw blurRad="38100" dist="38100" dir="2700000" algn="tl">
                    <a:srgbClr val="000000">
                      <a:alpha val="43137"/>
                    </a:srgbClr>
                  </a:outerShdw>
                </a:effectLst>
                <a:latin typeface="Frutiger LT Std 55 Roman"/>
                <a:cs typeface="Frutiger LT Std 55 Roman"/>
              </a:rPr>
              <a:t>C</a:t>
            </a:r>
            <a:r>
              <a:rPr sz="3200" spc="-15"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P</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ubli</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32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Ri</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sk M</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g</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m</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t</a:t>
            </a:r>
            <a:endParaRPr sz="3200" dirty="0">
              <a:solidFill>
                <a:prstClr val="black"/>
              </a:solidFill>
              <a:effectLst>
                <a:outerShdw blurRad="38100" dist="38100" dir="2700000" algn="tl">
                  <a:srgbClr val="000000">
                    <a:alpha val="43137"/>
                  </a:srgbClr>
                </a:outerShdw>
              </a:effectLst>
              <a:latin typeface="Frutiger LT Std 55 Roman"/>
              <a:cs typeface="Frutiger LT Std 55 Roman"/>
            </a:endParaRPr>
          </a:p>
          <a:p>
            <a:pPr marL="355600" marR="105410" indent="-342900">
              <a:spcBef>
                <a:spcPts val="605"/>
              </a:spcBef>
              <a:buClr>
                <a:srgbClr val="784700"/>
              </a:buClr>
              <a:buSzPct val="68750"/>
              <a:buFont typeface="Wingdings"/>
              <a:buChar char=""/>
              <a:tabLst>
                <a:tab pos="3556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rk</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rvic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missi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rve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rk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es un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oppo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 pub</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lic</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y</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marL="355600" marR="5080" indent="-342900">
              <a:lnSpc>
                <a:spcPct val="99900"/>
              </a:lnSpc>
              <a:spcBef>
                <a:spcPts val="1815"/>
              </a:spcBef>
              <a:buClr>
                <a:srgbClr val="784700"/>
              </a:buClr>
              <a:buSzPct val="68750"/>
              <a:buFont typeface="Wingdings"/>
              <a:buChar char=""/>
              <a:tabLst>
                <a:tab pos="355600" algn="l"/>
              </a:tabLst>
            </a:pPr>
            <a:r>
              <a:rPr sz="2400" dirty="0">
                <a:solidFill>
                  <a:srgbClr val="FFFFFF"/>
                </a:solidFill>
                <a:effectLst>
                  <a:outerShdw blurRad="38100" dist="38100" dir="2700000" algn="tl">
                    <a:srgbClr val="000000">
                      <a:alpha val="43137"/>
                    </a:srgbClr>
                  </a:outerShdw>
                </a:effectLst>
                <a:latin typeface="Frutiger LT Std 55 Roman"/>
                <a:cs typeface="Frutiger LT Std 55 Roman"/>
              </a:rPr>
              <a:t>Wit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xt,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visit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6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risk</a:t>
            </a:r>
            <a:r>
              <a:rPr sz="2400" b="1"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ana</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 do</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b="1"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ot m</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limi</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b="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ll</a:t>
            </a:r>
            <a:r>
              <a:rPr sz="2400" b="1"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rs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nor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gua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visit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ty</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be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le</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cisi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y</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visit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rs 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y 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ry</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ill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ss</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4" name="object 4"/>
          <p:cNvSpPr/>
          <p:nvPr/>
        </p:nvSpPr>
        <p:spPr>
          <a:xfrm>
            <a:off x="4107179" y="533400"/>
            <a:ext cx="697991"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6156959" y="1517903"/>
            <a:ext cx="646175" cy="89915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8" name="object 18"/>
          <p:cNvSpPr/>
          <p:nvPr/>
        </p:nvSpPr>
        <p:spPr>
          <a:xfrm>
            <a:off x="3963923" y="3204971"/>
            <a:ext cx="490727" cy="67970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22" name="object 22"/>
          <p:cNvSpPr/>
          <p:nvPr/>
        </p:nvSpPr>
        <p:spPr>
          <a:xfrm>
            <a:off x="4593335" y="3799331"/>
            <a:ext cx="498347" cy="679703"/>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32" name="object 32"/>
          <p:cNvSpPr/>
          <p:nvPr/>
        </p:nvSpPr>
        <p:spPr>
          <a:xfrm>
            <a:off x="8267700" y="6368795"/>
            <a:ext cx="252983" cy="347471"/>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33" name="object 33"/>
          <p:cNvSpPr txBox="1">
            <a:spLocks noGrp="1"/>
          </p:cNvSpPr>
          <p:nvPr>
            <p:ph type="dt" sz="half" idx="6"/>
          </p:nvPr>
        </p:nvSpPr>
        <p:spPr>
          <a:xfrm>
            <a:off x="5274055" y="6431681"/>
            <a:ext cx="1275079"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35" name="object 35"/>
          <p:cNvSpPr txBox="1">
            <a:spLocks noGrp="1"/>
          </p:cNvSpPr>
          <p:nvPr>
            <p:ph type="ftr" sz="quarter" idx="5"/>
          </p:nvPr>
        </p:nvSpPr>
        <p:spPr>
          <a:xfrm>
            <a:off x="7416800" y="6431681"/>
            <a:ext cx="962025"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6" name="TextBox 5"/>
          <p:cNvSpPr txBox="1"/>
          <p:nvPr/>
        </p:nvSpPr>
        <p:spPr>
          <a:xfrm>
            <a:off x="1009650" y="721994"/>
            <a:ext cx="3595856" cy="1200329"/>
          </a:xfrm>
          <a:prstGeom prst="rect">
            <a:avLst/>
          </a:prstGeom>
          <a:noFill/>
        </p:spPr>
        <p:txBody>
          <a:bodyPr wrap="none" rtlCol="0">
            <a:spAutoFit/>
          </a:bodyPr>
          <a:lstStyle/>
          <a:p>
            <a:r>
              <a:rPr lang="en-US" sz="3600" b="1" dirty="0" smtClean="0">
                <a:solidFill>
                  <a:srgbClr val="FFFFCC"/>
                </a:solidFill>
                <a:effectLst>
                  <a:outerShdw blurRad="38100" dist="38100" dir="2700000" algn="tl">
                    <a:srgbClr val="000000">
                      <a:alpha val="43137"/>
                    </a:srgbClr>
                  </a:outerShdw>
                </a:effectLst>
                <a:latin typeface="NPSRawlinsonOT"/>
              </a:rPr>
              <a:t>Directors Order</a:t>
            </a:r>
            <a:r>
              <a:rPr lang="en-US" sz="3600" dirty="0">
                <a:solidFill>
                  <a:srgbClr val="FFFFCC"/>
                </a:solidFill>
                <a:effectLst>
                  <a:outerShdw blurRad="38100" dist="38100" dir="2700000" algn="tl">
                    <a:srgbClr val="000000">
                      <a:alpha val="43137"/>
                    </a:srgbClr>
                  </a:outerShdw>
                </a:effectLst>
                <a:latin typeface="NPSRawlinsonOT"/>
              </a:rPr>
              <a:t/>
            </a:r>
            <a:br>
              <a:rPr lang="en-US" sz="3600" dirty="0">
                <a:solidFill>
                  <a:srgbClr val="FFFFCC"/>
                </a:solidFill>
                <a:effectLst>
                  <a:outerShdw blurRad="38100" dist="38100" dir="2700000" algn="tl">
                    <a:srgbClr val="000000">
                      <a:alpha val="43137"/>
                    </a:srgbClr>
                  </a:outerShdw>
                </a:effectLst>
                <a:latin typeface="NPSRawlinsonOT"/>
              </a:rPr>
            </a:br>
            <a:endParaRPr lang="en-US" sz="3600" dirty="0">
              <a:latin typeface="NPSRawlinsonOT"/>
            </a:endParaRPr>
          </a:p>
        </p:txBody>
      </p:sp>
    </p:spTree>
    <p:extLst>
      <p:ext uri="{BB962C8B-B14F-4D97-AF65-F5344CB8AC3E}">
        <p14:creationId xmlns:p14="http://schemas.microsoft.com/office/powerpoint/2010/main" val="2130667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688340" y="1697729"/>
            <a:ext cx="7543165" cy="4801314"/>
          </a:xfrm>
          <a:prstGeom prst="rect">
            <a:avLst/>
          </a:prstGeom>
        </p:spPr>
        <p:txBody>
          <a:bodyPr vert="horz" wrap="square" lIns="0" tIns="0" rIns="0" bIns="0" rtlCol="0">
            <a:spAutoFit/>
          </a:bodyPr>
          <a:lstStyle/>
          <a:p>
            <a:pPr marL="12700"/>
            <a:r>
              <a:rPr lang="en-US" sz="32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32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50</a:t>
            </a:r>
            <a:r>
              <a:rPr sz="3200" dirty="0" smtClean="0">
                <a:solidFill>
                  <a:srgbClr val="FFFFFF"/>
                </a:solidFill>
                <a:effectLst>
                  <a:outerShdw blurRad="38100" dist="38100" dir="2700000" algn="tl">
                    <a:srgbClr val="000000">
                      <a:alpha val="43137"/>
                    </a:srgbClr>
                  </a:outerShdw>
                </a:effectLst>
                <a:latin typeface="Frutiger LT Std 55 Roman"/>
                <a:cs typeface="Frutiger LT Std 55 Roman"/>
              </a:rPr>
              <a:t>C</a:t>
            </a:r>
            <a:r>
              <a:rPr sz="3200" spc="-15"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P</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ubli</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32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Ri</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sk M</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g</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m</a:t>
            </a:r>
            <a:r>
              <a:rPr sz="32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32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3200" dirty="0">
                <a:solidFill>
                  <a:srgbClr val="FFFFFF"/>
                </a:solidFill>
                <a:effectLst>
                  <a:outerShdw blurRad="38100" dist="38100" dir="2700000" algn="tl">
                    <a:srgbClr val="000000">
                      <a:alpha val="43137"/>
                    </a:srgbClr>
                  </a:outerShdw>
                </a:effectLst>
                <a:latin typeface="Frutiger LT Std 55 Roman"/>
                <a:cs typeface="Frutiger LT Std 55 Roman"/>
              </a:rPr>
              <a:t>t</a:t>
            </a:r>
            <a:endParaRPr sz="3200" dirty="0">
              <a:solidFill>
                <a:prstClr val="black"/>
              </a:solidFill>
              <a:effectLst>
                <a:outerShdw blurRad="38100" dist="38100" dir="2700000" algn="tl">
                  <a:srgbClr val="000000">
                    <a:alpha val="43137"/>
                  </a:srgbClr>
                </a:outerShdw>
              </a:effectLst>
              <a:latin typeface="Frutiger LT Std 55 Roman"/>
              <a:cs typeface="Frutiger LT Std 55 Roman"/>
            </a:endParaRPr>
          </a:p>
          <a:p>
            <a:pPr marL="355600" marR="5080" indent="-342900">
              <a:lnSpc>
                <a:spcPct val="100099"/>
              </a:lnSpc>
              <a:spcBef>
                <a:spcPts val="605"/>
              </a:spcBef>
              <a:buClr>
                <a:srgbClr val="784700"/>
              </a:buClr>
              <a:buSzPct val="68750"/>
              <a:buFont typeface="Wingdings"/>
              <a:buChar char=""/>
              <a:tabLst>
                <a:tab pos="3556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rk</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upe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enden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will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tify</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ks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icti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5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miti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se ris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ks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limits</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ab</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wit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 compromisi</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b="1"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grity</a:t>
            </a:r>
            <a:r>
              <a:rPr sz="2400" b="1"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of</a:t>
            </a:r>
            <a:r>
              <a:rPr sz="2400" b="1"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env</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iro</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ts</a:t>
            </a:r>
            <a:r>
              <a:rPr sz="2400" b="1"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y</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 a</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re</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ha</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rg</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b="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to</a:t>
            </a:r>
            <a:r>
              <a:rPr sz="2400" b="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prot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ct</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a:spcBef>
                <a:spcPts val="10"/>
              </a:spcBef>
              <a:buClr>
                <a:srgbClr val="784700"/>
              </a:buClr>
              <a:buFont typeface="Wingdings"/>
              <a:buChar char=""/>
            </a:pPr>
            <a:endParaRPr sz="3500" dirty="0">
              <a:solidFill>
                <a:prstClr val="black"/>
              </a:solidFill>
              <a:effectLst>
                <a:outerShdw blurRad="38100" dist="38100" dir="2700000" algn="tl">
                  <a:srgbClr val="000000">
                    <a:alpha val="43137"/>
                  </a:srgbClr>
                </a:outerShdw>
              </a:effectLst>
              <a:latin typeface="Times New Roman"/>
              <a:cs typeface="Times New Roman"/>
            </a:endParaRPr>
          </a:p>
          <a:p>
            <a:pPr marL="355600" marR="236854" indent="-342900">
              <a:lnSpc>
                <a:spcPct val="99900"/>
              </a:lnSpc>
              <a:buClr>
                <a:srgbClr val="784700"/>
              </a:buClr>
              <a:buSzPct val="68750"/>
              <a:buFont typeface="Wingdings"/>
              <a:buChar char=""/>
              <a:tabLst>
                <a:tab pos="355600" algn="l"/>
              </a:tabLst>
            </a:pP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ig</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b="1"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b="1"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ng</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gua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ils,</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er pu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rific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syst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x</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be app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te in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me 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ng</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ile</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try</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ils,</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simil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risti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ng</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 in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4" name="object 4"/>
          <p:cNvSpPr/>
          <p:nvPr/>
        </p:nvSpPr>
        <p:spPr>
          <a:xfrm>
            <a:off x="3907535" y="533400"/>
            <a:ext cx="697979"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6156959" y="1517903"/>
            <a:ext cx="646175" cy="89915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23" name="object 23"/>
          <p:cNvSpPr/>
          <p:nvPr/>
        </p:nvSpPr>
        <p:spPr>
          <a:xfrm>
            <a:off x="853439" y="4009643"/>
            <a:ext cx="490727" cy="67970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31" name="object 31"/>
          <p:cNvSpPr/>
          <p:nvPr/>
        </p:nvSpPr>
        <p:spPr>
          <a:xfrm>
            <a:off x="6825995" y="5911595"/>
            <a:ext cx="490727" cy="67970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32" name="object 32"/>
          <p:cNvSpPr/>
          <p:nvPr/>
        </p:nvSpPr>
        <p:spPr>
          <a:xfrm>
            <a:off x="853439" y="6350506"/>
            <a:ext cx="490727" cy="507491"/>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35" name="object 35"/>
          <p:cNvSpPr/>
          <p:nvPr/>
        </p:nvSpPr>
        <p:spPr>
          <a:xfrm>
            <a:off x="8267700" y="6368795"/>
            <a:ext cx="252983" cy="347471"/>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36" name="object 36"/>
          <p:cNvSpPr txBox="1">
            <a:spLocks noGrp="1"/>
          </p:cNvSpPr>
          <p:nvPr>
            <p:ph type="dt" sz="half" idx="6"/>
          </p:nvPr>
        </p:nvSpPr>
        <p:spPr>
          <a:xfrm>
            <a:off x="5274055" y="6431681"/>
            <a:ext cx="1275079"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38" name="object 38"/>
          <p:cNvSpPr txBox="1">
            <a:spLocks noGrp="1"/>
          </p:cNvSpPr>
          <p:nvPr>
            <p:ph type="ftr" sz="quarter" idx="5"/>
          </p:nvPr>
        </p:nvSpPr>
        <p:spPr>
          <a:xfrm>
            <a:off x="7416800" y="6431681"/>
            <a:ext cx="962025"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8" name="TextBox 7"/>
          <p:cNvSpPr txBox="1"/>
          <p:nvPr/>
        </p:nvSpPr>
        <p:spPr>
          <a:xfrm>
            <a:off x="1009650" y="723900"/>
            <a:ext cx="3595856" cy="1200329"/>
          </a:xfrm>
          <a:prstGeom prst="rect">
            <a:avLst/>
          </a:prstGeom>
          <a:noFill/>
        </p:spPr>
        <p:txBody>
          <a:bodyPr wrap="none" rtlCol="0">
            <a:spAutoFit/>
          </a:bodyPr>
          <a:lstStyle/>
          <a:p>
            <a:r>
              <a:rPr lang="en-US" sz="3600" b="1" dirty="0">
                <a:solidFill>
                  <a:srgbClr val="FFFFCC"/>
                </a:solidFill>
                <a:effectLst>
                  <a:outerShdw blurRad="38100" dist="38100" dir="2700000" algn="tl">
                    <a:srgbClr val="000000">
                      <a:alpha val="43137"/>
                    </a:srgbClr>
                  </a:outerShdw>
                </a:effectLst>
                <a:latin typeface="NPSRawlinsonOT"/>
              </a:rPr>
              <a:t>Directors Order</a:t>
            </a:r>
            <a:r>
              <a:rPr lang="en-US" dirty="0">
                <a:solidFill>
                  <a:srgbClr val="FFFFCC"/>
                </a:solidFill>
                <a:effectLst>
                  <a:outerShdw blurRad="38100" dist="38100" dir="2700000" algn="tl">
                    <a:srgbClr val="000000">
                      <a:alpha val="43137"/>
                    </a:srgbClr>
                  </a:outerShdw>
                </a:effectLst>
                <a:latin typeface="NPSRawlinsonOT"/>
              </a:rPr>
              <a:t/>
            </a:r>
            <a:br>
              <a:rPr lang="en-US" dirty="0">
                <a:solidFill>
                  <a:srgbClr val="FFFFCC"/>
                </a:solidFill>
                <a:effectLst>
                  <a:outerShdw blurRad="38100" dist="38100" dir="2700000" algn="tl">
                    <a:srgbClr val="000000">
                      <a:alpha val="43137"/>
                    </a:srgbClr>
                  </a:outerShdw>
                </a:effectLst>
                <a:latin typeface="NPSRawlinsonOT"/>
              </a:rPr>
            </a:br>
            <a:endParaRPr lang="en-US" dirty="0">
              <a:latin typeface="NPSRawlinsonOT"/>
            </a:endParaRPr>
          </a:p>
          <a:p>
            <a:endParaRPr lang="en-US" dirty="0"/>
          </a:p>
        </p:txBody>
      </p:sp>
    </p:spTree>
    <p:extLst>
      <p:ext uri="{BB962C8B-B14F-4D97-AF65-F5344CB8AC3E}">
        <p14:creationId xmlns:p14="http://schemas.microsoft.com/office/powerpoint/2010/main" val="1921970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6" name="TextBox 5"/>
          <p:cNvSpPr txBox="1"/>
          <p:nvPr/>
        </p:nvSpPr>
        <p:spPr>
          <a:xfrm>
            <a:off x="990600" y="1261533"/>
            <a:ext cx="7391400" cy="523220"/>
          </a:xfrm>
          <a:prstGeom prst="rect">
            <a:avLst/>
          </a:prstGeom>
          <a:noFill/>
        </p:spPr>
        <p:txBody>
          <a:bodyPr wrap="square" rtlCol="0">
            <a:spAutoFit/>
          </a:bodyPr>
          <a:lstStyle/>
          <a:p>
            <a:pPr algn="ctr"/>
            <a:r>
              <a:rPr lang="en-US" sz="2800" dirty="0" smtClean="0">
                <a:solidFill>
                  <a:prstClr val="white"/>
                </a:solidFill>
                <a:latin typeface="Cambria" pitchFamily="18" charset="0"/>
              </a:rPr>
              <a:t>Light Pollution 101</a:t>
            </a:r>
            <a:endParaRPr lang="en-US" sz="2800" dirty="0">
              <a:solidFill>
                <a:prstClr val="white"/>
              </a:solidFill>
              <a:latin typeface="Cambria" pitchFamily="18" charset="0"/>
            </a:endParaRPr>
          </a:p>
        </p:txBody>
      </p:sp>
      <p:pic>
        <p:nvPicPr>
          <p:cNvPr id="8" name="Picture 7" descr="deathvalleysky_nps.jpg"/>
          <p:cNvPicPr>
            <a:picLocks noChangeAspect="1"/>
          </p:cNvPicPr>
          <p:nvPr/>
        </p:nvPicPr>
        <p:blipFill>
          <a:blip r:embed="rId3" cstate="print"/>
          <a:stretch>
            <a:fillRect/>
          </a:stretch>
        </p:blipFill>
        <p:spPr>
          <a:xfrm>
            <a:off x="-1231902" y="2590801"/>
            <a:ext cx="12073466" cy="3894666"/>
          </a:xfrm>
          <a:prstGeom prst="rect">
            <a:avLst/>
          </a:prstGeom>
        </p:spPr>
      </p:pic>
      <p:sp>
        <p:nvSpPr>
          <p:cNvPr id="10" name="Slide Number Placeholder 9"/>
          <p:cNvSpPr>
            <a:spLocks noGrp="1"/>
          </p:cNvSpPr>
          <p:nvPr>
            <p:ph type="sldNum" sz="quarter" idx="12"/>
          </p:nvPr>
        </p:nvSpPr>
        <p:spPr/>
        <p:txBody>
          <a:bodyPr/>
          <a:lstStyle/>
          <a:p>
            <a:fld id="{B328F063-3068-4D75-98A0-FB74607747D2}"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1217077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3400" y="3171825"/>
            <a:ext cx="7924800" cy="1631216"/>
          </a:xfrm>
          <a:prstGeom prst="rect">
            <a:avLst/>
          </a:prstGeom>
          <a:noFill/>
        </p:spPr>
        <p:txBody>
          <a:bodyPr wrap="square" rtlCol="0">
            <a:spAutoFit/>
          </a:bodyPr>
          <a:lstStyle/>
          <a:p>
            <a:r>
              <a:rPr lang="en-US" dirty="0" smtClean="0">
                <a:solidFill>
                  <a:srgbClr val="FFC000"/>
                </a:solidFill>
              </a:rPr>
              <a:t>THE ELECTROMAGNETIC SPECTRUM</a:t>
            </a:r>
          </a:p>
          <a:p>
            <a:r>
              <a:rPr lang="en-US" sz="1600" dirty="0" smtClean="0">
                <a:solidFill>
                  <a:prstClr val="white"/>
                </a:solidFill>
              </a:rPr>
              <a:t>Includes a range of photon energy levels, from the highest (gamma rays) to the lowest (radio waves)</a:t>
            </a:r>
          </a:p>
          <a:p>
            <a:r>
              <a:rPr lang="en-US" dirty="0" smtClean="0">
                <a:solidFill>
                  <a:srgbClr val="FFC000"/>
                </a:solidFill>
              </a:rPr>
              <a:t>VISIBLE LIGHT </a:t>
            </a:r>
          </a:p>
          <a:p>
            <a:r>
              <a:rPr lang="en-US" sz="1600" dirty="0" smtClean="0">
                <a:solidFill>
                  <a:prstClr val="white"/>
                </a:solidFill>
              </a:rPr>
              <a:t>Includes a narrow band of this spectrum, corresponding to the peak of the sun’s spectral output</a:t>
            </a:r>
            <a:endParaRPr lang="en-US" sz="1600" dirty="0">
              <a:solidFill>
                <a:prstClr val="white"/>
              </a:solidFill>
            </a:endParaRPr>
          </a:p>
        </p:txBody>
      </p:sp>
      <p:pic>
        <p:nvPicPr>
          <p:cNvPr id="18434" name="Picture 2"/>
          <p:cNvPicPr>
            <a:picLocks noChangeAspect="1" noChangeArrowheads="1"/>
          </p:cNvPicPr>
          <p:nvPr/>
        </p:nvPicPr>
        <p:blipFill>
          <a:blip r:embed="rId3" cstate="print"/>
          <a:srcRect/>
          <a:stretch>
            <a:fillRect/>
          </a:stretch>
        </p:blipFill>
        <p:spPr bwMode="auto">
          <a:xfrm>
            <a:off x="1609725" y="4477119"/>
            <a:ext cx="5457826" cy="2066555"/>
          </a:xfrm>
          <a:prstGeom prst="rect">
            <a:avLst/>
          </a:prstGeom>
          <a:noFill/>
        </p:spPr>
      </p:pic>
      <p:sp>
        <p:nvSpPr>
          <p:cNvPr id="9" name="Slide Number Placeholder 8"/>
          <p:cNvSpPr>
            <a:spLocks noGrp="1"/>
          </p:cNvSpPr>
          <p:nvPr>
            <p:ph type="sldNum" sz="quarter" idx="12"/>
          </p:nvPr>
        </p:nvSpPr>
        <p:spPr/>
        <p:txBody>
          <a:bodyPr/>
          <a:lstStyle/>
          <a:p>
            <a:fld id="{B328F063-3068-4D75-98A0-FB74607747D2}" type="slidenum">
              <a:rPr lang="en-US" smtClean="0">
                <a:solidFill>
                  <a:prstClr val="black">
                    <a:tint val="75000"/>
                  </a:prstClr>
                </a:solidFill>
              </a:rPr>
              <a:pPr/>
              <a:t>13</a:t>
            </a:fld>
            <a:endParaRPr lang="en-US">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77813"/>
            <a:ext cx="6731000"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450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6" name="TextBox 5"/>
          <p:cNvSpPr txBox="1"/>
          <p:nvPr/>
        </p:nvSpPr>
        <p:spPr>
          <a:xfrm>
            <a:off x="533400" y="304800"/>
            <a:ext cx="4038600" cy="369332"/>
          </a:xfrm>
          <a:prstGeom prst="rect">
            <a:avLst/>
          </a:prstGeom>
          <a:noFill/>
        </p:spPr>
        <p:txBody>
          <a:bodyPr wrap="square" rtlCol="0">
            <a:spAutoFit/>
          </a:bodyPr>
          <a:lstStyle/>
          <a:p>
            <a:r>
              <a:rPr lang="en-US" dirty="0" smtClean="0">
                <a:solidFill>
                  <a:srgbClr val="99FFCC"/>
                </a:solidFill>
              </a:rPr>
              <a:t>1.1  What is light?</a:t>
            </a:r>
            <a:endParaRPr lang="en-US" dirty="0">
              <a:solidFill>
                <a:srgbClr val="99FFCC"/>
              </a:solidFill>
            </a:endParaRPr>
          </a:p>
        </p:txBody>
      </p:sp>
      <p:pic>
        <p:nvPicPr>
          <p:cNvPr id="17413" name="Picture 5"/>
          <p:cNvPicPr>
            <a:picLocks noChangeAspect="1" noChangeArrowheads="1"/>
          </p:cNvPicPr>
          <p:nvPr/>
        </p:nvPicPr>
        <p:blipFill>
          <a:blip r:embed="rId3" cstate="print"/>
          <a:srcRect l="22083" t="11333" r="57500" b="52000"/>
          <a:stretch>
            <a:fillRect/>
          </a:stretch>
        </p:blipFill>
        <p:spPr bwMode="auto">
          <a:xfrm>
            <a:off x="5181600" y="533400"/>
            <a:ext cx="2895600" cy="1625082"/>
          </a:xfrm>
          <a:prstGeom prst="rect">
            <a:avLst/>
          </a:prstGeom>
          <a:noFill/>
          <a:ln w="9525">
            <a:noFill/>
            <a:miter lim="800000"/>
            <a:headEnd/>
            <a:tailEnd/>
          </a:ln>
          <a:effectLst/>
        </p:spPr>
      </p:pic>
      <p:pic>
        <p:nvPicPr>
          <p:cNvPr id="17414" name="Picture 6"/>
          <p:cNvPicPr>
            <a:picLocks noChangeAspect="1" noChangeArrowheads="1"/>
          </p:cNvPicPr>
          <p:nvPr/>
        </p:nvPicPr>
        <p:blipFill>
          <a:blip r:embed="rId4" cstate="print"/>
          <a:srcRect l="18542" t="23333" r="61250" b="40000"/>
          <a:stretch>
            <a:fillRect/>
          </a:stretch>
        </p:blipFill>
        <p:spPr bwMode="auto">
          <a:xfrm>
            <a:off x="5181600" y="2508315"/>
            <a:ext cx="2967644" cy="1682685"/>
          </a:xfrm>
          <a:prstGeom prst="rect">
            <a:avLst/>
          </a:prstGeom>
          <a:noFill/>
          <a:ln w="9525">
            <a:noFill/>
            <a:miter lim="800000"/>
            <a:headEnd/>
            <a:tailEnd/>
          </a:ln>
          <a:effectLst/>
        </p:spPr>
      </p:pic>
      <p:pic>
        <p:nvPicPr>
          <p:cNvPr id="17415" name="Picture 7"/>
          <p:cNvPicPr>
            <a:picLocks noChangeAspect="1" noChangeArrowheads="1"/>
          </p:cNvPicPr>
          <p:nvPr/>
        </p:nvPicPr>
        <p:blipFill>
          <a:blip r:embed="rId5" cstate="print"/>
          <a:srcRect l="18125" t="22667" r="61250" b="40000"/>
          <a:stretch>
            <a:fillRect/>
          </a:stretch>
        </p:blipFill>
        <p:spPr bwMode="auto">
          <a:xfrm>
            <a:off x="5181600" y="4572000"/>
            <a:ext cx="2971800" cy="1681018"/>
          </a:xfrm>
          <a:prstGeom prst="rect">
            <a:avLst/>
          </a:prstGeom>
          <a:noFill/>
          <a:ln w="9525">
            <a:noFill/>
            <a:miter lim="800000"/>
            <a:headEnd/>
            <a:tailEnd/>
          </a:ln>
          <a:effectLst/>
        </p:spPr>
      </p:pic>
      <p:sp>
        <p:nvSpPr>
          <p:cNvPr id="10" name="TextBox 9"/>
          <p:cNvSpPr txBox="1"/>
          <p:nvPr/>
        </p:nvSpPr>
        <p:spPr>
          <a:xfrm>
            <a:off x="5908428" y="188406"/>
            <a:ext cx="1768509" cy="369332"/>
          </a:xfrm>
          <a:prstGeom prst="rect">
            <a:avLst/>
          </a:prstGeom>
          <a:noFill/>
        </p:spPr>
        <p:txBody>
          <a:bodyPr wrap="square" rtlCol="0">
            <a:spAutoFit/>
          </a:bodyPr>
          <a:lstStyle/>
          <a:p>
            <a:r>
              <a:rPr lang="en-US" dirty="0" smtClean="0">
                <a:solidFill>
                  <a:prstClr val="white"/>
                </a:solidFill>
              </a:rPr>
              <a:t>Sun    5300° K</a:t>
            </a:r>
            <a:endParaRPr lang="en-US" dirty="0">
              <a:solidFill>
                <a:prstClr val="white"/>
              </a:solidFill>
            </a:endParaRPr>
          </a:p>
        </p:txBody>
      </p:sp>
      <p:sp>
        <p:nvSpPr>
          <p:cNvPr id="11" name="TextBox 10"/>
          <p:cNvSpPr txBox="1"/>
          <p:nvPr/>
        </p:nvSpPr>
        <p:spPr>
          <a:xfrm>
            <a:off x="5846468" y="2163744"/>
            <a:ext cx="1830474" cy="369332"/>
          </a:xfrm>
          <a:prstGeom prst="rect">
            <a:avLst/>
          </a:prstGeom>
          <a:noFill/>
        </p:spPr>
        <p:txBody>
          <a:bodyPr wrap="square" rtlCol="0">
            <a:spAutoFit/>
          </a:bodyPr>
          <a:lstStyle/>
          <a:p>
            <a:r>
              <a:rPr lang="en-US" dirty="0" err="1" smtClean="0">
                <a:solidFill>
                  <a:prstClr val="white"/>
                </a:solidFill>
              </a:rPr>
              <a:t>Deneb</a:t>
            </a:r>
            <a:r>
              <a:rPr lang="en-US" dirty="0" smtClean="0">
                <a:solidFill>
                  <a:prstClr val="white"/>
                </a:solidFill>
              </a:rPr>
              <a:t>    8100° K</a:t>
            </a:r>
            <a:endParaRPr lang="en-US" dirty="0">
              <a:solidFill>
                <a:prstClr val="white"/>
              </a:solidFill>
            </a:endParaRPr>
          </a:p>
        </p:txBody>
      </p:sp>
      <p:sp>
        <p:nvSpPr>
          <p:cNvPr id="12" name="TextBox 11"/>
          <p:cNvSpPr txBox="1"/>
          <p:nvPr/>
        </p:nvSpPr>
        <p:spPr>
          <a:xfrm>
            <a:off x="5810471" y="4191000"/>
            <a:ext cx="2358851" cy="369332"/>
          </a:xfrm>
          <a:prstGeom prst="rect">
            <a:avLst/>
          </a:prstGeom>
          <a:noFill/>
        </p:spPr>
        <p:txBody>
          <a:bodyPr wrap="square" rtlCol="0">
            <a:spAutoFit/>
          </a:bodyPr>
          <a:lstStyle/>
          <a:p>
            <a:r>
              <a:rPr lang="en-US" dirty="0" err="1" smtClean="0">
                <a:solidFill>
                  <a:prstClr val="white"/>
                </a:solidFill>
              </a:rPr>
              <a:t>Antares</a:t>
            </a:r>
            <a:r>
              <a:rPr lang="en-US" dirty="0" smtClean="0">
                <a:solidFill>
                  <a:prstClr val="white"/>
                </a:solidFill>
              </a:rPr>
              <a:t>    3100° K</a:t>
            </a:r>
            <a:endParaRPr lang="en-US" dirty="0">
              <a:solidFill>
                <a:prstClr val="white"/>
              </a:solidFill>
            </a:endParaRPr>
          </a:p>
        </p:txBody>
      </p:sp>
      <p:sp>
        <p:nvSpPr>
          <p:cNvPr id="13" name="TextBox 12"/>
          <p:cNvSpPr txBox="1"/>
          <p:nvPr/>
        </p:nvSpPr>
        <p:spPr>
          <a:xfrm>
            <a:off x="513302" y="1441101"/>
            <a:ext cx="4630197" cy="3785652"/>
          </a:xfrm>
          <a:prstGeom prst="rect">
            <a:avLst/>
          </a:prstGeom>
          <a:noFill/>
        </p:spPr>
        <p:txBody>
          <a:bodyPr wrap="square" rtlCol="0">
            <a:spAutoFit/>
          </a:bodyPr>
          <a:lstStyle/>
          <a:p>
            <a:r>
              <a:rPr lang="en-US" dirty="0" smtClean="0">
                <a:solidFill>
                  <a:srgbClr val="FFC000"/>
                </a:solidFill>
              </a:rPr>
              <a:t>THE BLACK BODY CURVE </a:t>
            </a:r>
            <a:r>
              <a:rPr lang="en-US" dirty="0" smtClean="0">
                <a:solidFill>
                  <a:prstClr val="white"/>
                </a:solidFill>
              </a:rPr>
              <a:t>(</a:t>
            </a:r>
            <a:r>
              <a:rPr lang="en-US" dirty="0" err="1" smtClean="0">
                <a:solidFill>
                  <a:prstClr val="white"/>
                </a:solidFill>
              </a:rPr>
              <a:t>Wein’s</a:t>
            </a:r>
            <a:r>
              <a:rPr lang="en-US" dirty="0" smtClean="0">
                <a:solidFill>
                  <a:prstClr val="white"/>
                </a:solidFill>
              </a:rPr>
              <a:t> Displacement Law)</a:t>
            </a:r>
            <a:endParaRPr lang="en-US" dirty="0" smtClean="0">
              <a:solidFill>
                <a:srgbClr val="FFC000"/>
              </a:solidFill>
            </a:endParaRPr>
          </a:p>
          <a:p>
            <a:endParaRPr lang="en-US" dirty="0">
              <a:solidFill>
                <a:prstClr val="white"/>
              </a:solidFill>
            </a:endParaRPr>
          </a:p>
          <a:p>
            <a:r>
              <a:rPr lang="en-US" sz="1600" dirty="0" smtClean="0">
                <a:solidFill>
                  <a:prstClr val="white"/>
                </a:solidFill>
              </a:rPr>
              <a:t>Predicts the peak wavelength of a star’s spectrum based upon the star’s surface temperature</a:t>
            </a:r>
          </a:p>
          <a:p>
            <a:endParaRPr lang="en-US" sz="1600" i="1" dirty="0" smtClean="0">
              <a:solidFill>
                <a:srgbClr val="FFFF00"/>
              </a:solidFill>
            </a:endParaRPr>
          </a:p>
          <a:p>
            <a:r>
              <a:rPr lang="en-US" sz="1600" dirty="0" smtClean="0">
                <a:solidFill>
                  <a:prstClr val="white"/>
                </a:solidFill>
              </a:rPr>
              <a:t>The human eye is sensitive to the region of peak intensity in the sun’s spectrum, obviously not by mere chance</a:t>
            </a:r>
          </a:p>
          <a:p>
            <a:endParaRPr lang="en-US" dirty="0">
              <a:solidFill>
                <a:prstClr val="white"/>
              </a:solidFill>
            </a:endParaRPr>
          </a:p>
          <a:p>
            <a:r>
              <a:rPr lang="en-US" dirty="0" smtClean="0">
                <a:solidFill>
                  <a:srgbClr val="FFC000"/>
                </a:solidFill>
              </a:rPr>
              <a:t>WHITE LIGHT</a:t>
            </a:r>
          </a:p>
          <a:p>
            <a:endParaRPr lang="en-US" dirty="0">
              <a:solidFill>
                <a:prstClr val="white"/>
              </a:solidFill>
            </a:endParaRPr>
          </a:p>
          <a:p>
            <a:r>
              <a:rPr lang="en-US" sz="1600" dirty="0" smtClean="0">
                <a:solidFill>
                  <a:prstClr val="white"/>
                </a:solidFill>
              </a:rPr>
              <a:t>Is a mixture of the colors of the sun’s spectrum as perceived by the human eye</a:t>
            </a:r>
            <a:endParaRPr lang="en-US" sz="1600" dirty="0">
              <a:solidFill>
                <a:prstClr val="white"/>
              </a:solidFill>
            </a:endParaRPr>
          </a:p>
        </p:txBody>
      </p:sp>
      <p:sp>
        <p:nvSpPr>
          <p:cNvPr id="14" name="TextBox 13"/>
          <p:cNvSpPr txBox="1"/>
          <p:nvPr/>
        </p:nvSpPr>
        <p:spPr>
          <a:xfrm>
            <a:off x="6096000" y="457200"/>
            <a:ext cx="685800" cy="276999"/>
          </a:xfrm>
          <a:prstGeom prst="rect">
            <a:avLst/>
          </a:prstGeom>
          <a:noFill/>
        </p:spPr>
        <p:txBody>
          <a:bodyPr wrap="square" rtlCol="0">
            <a:spAutoFit/>
          </a:bodyPr>
          <a:lstStyle/>
          <a:p>
            <a:r>
              <a:rPr lang="en-US" sz="1200" dirty="0" smtClean="0">
                <a:solidFill>
                  <a:srgbClr val="FF0000"/>
                </a:solidFill>
              </a:rPr>
              <a:t>540 nm</a:t>
            </a:r>
            <a:endParaRPr lang="en-US" sz="1200" dirty="0">
              <a:solidFill>
                <a:srgbClr val="FF0000"/>
              </a:solidFill>
            </a:endParaRPr>
          </a:p>
        </p:txBody>
      </p:sp>
      <p:sp>
        <p:nvSpPr>
          <p:cNvPr id="15" name="TextBox 14"/>
          <p:cNvSpPr txBox="1"/>
          <p:nvPr/>
        </p:nvSpPr>
        <p:spPr>
          <a:xfrm>
            <a:off x="5715000" y="2466201"/>
            <a:ext cx="685800" cy="276999"/>
          </a:xfrm>
          <a:prstGeom prst="rect">
            <a:avLst/>
          </a:prstGeom>
          <a:noFill/>
        </p:spPr>
        <p:txBody>
          <a:bodyPr wrap="square" rtlCol="0">
            <a:spAutoFit/>
          </a:bodyPr>
          <a:lstStyle/>
          <a:p>
            <a:r>
              <a:rPr lang="en-US" sz="1200" dirty="0" smtClean="0">
                <a:solidFill>
                  <a:srgbClr val="FF0000"/>
                </a:solidFill>
              </a:rPr>
              <a:t>360 nm</a:t>
            </a:r>
            <a:endParaRPr lang="en-US" sz="1200" dirty="0">
              <a:solidFill>
                <a:srgbClr val="FF0000"/>
              </a:solidFill>
            </a:endParaRPr>
          </a:p>
        </p:txBody>
      </p:sp>
      <p:sp>
        <p:nvSpPr>
          <p:cNvPr id="16" name="TextBox 15"/>
          <p:cNvSpPr txBox="1"/>
          <p:nvPr/>
        </p:nvSpPr>
        <p:spPr>
          <a:xfrm>
            <a:off x="6705600" y="4523601"/>
            <a:ext cx="685800" cy="276999"/>
          </a:xfrm>
          <a:prstGeom prst="rect">
            <a:avLst/>
          </a:prstGeom>
          <a:noFill/>
        </p:spPr>
        <p:txBody>
          <a:bodyPr wrap="square" rtlCol="0">
            <a:spAutoFit/>
          </a:bodyPr>
          <a:lstStyle/>
          <a:p>
            <a:r>
              <a:rPr lang="en-US" sz="1200" dirty="0" smtClean="0">
                <a:solidFill>
                  <a:srgbClr val="FF0000"/>
                </a:solidFill>
              </a:rPr>
              <a:t>935 nm</a:t>
            </a:r>
            <a:endParaRPr lang="en-US" sz="1200" dirty="0">
              <a:solidFill>
                <a:srgbClr val="FF0000"/>
              </a:solidFill>
            </a:endParaRPr>
          </a:p>
        </p:txBody>
      </p:sp>
      <p:cxnSp>
        <p:nvCxnSpPr>
          <p:cNvPr id="18" name="Straight Connector 17"/>
          <p:cNvCxnSpPr/>
          <p:nvPr/>
        </p:nvCxnSpPr>
        <p:spPr>
          <a:xfrm rot="5400000">
            <a:off x="6134894" y="800100"/>
            <a:ext cx="2286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840142" y="2780506"/>
            <a:ext cx="2286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794734" y="4837906"/>
            <a:ext cx="2286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fld id="{B328F063-3068-4D75-98A0-FB74607747D2}"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283990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pic>
        <p:nvPicPr>
          <p:cNvPr id="22530" name="Picture 2"/>
          <p:cNvPicPr>
            <a:picLocks noChangeAspect="1" noChangeArrowheads="1"/>
          </p:cNvPicPr>
          <p:nvPr/>
        </p:nvPicPr>
        <p:blipFill>
          <a:blip r:embed="rId3" cstate="print"/>
          <a:srcRect/>
          <a:stretch>
            <a:fillRect/>
          </a:stretch>
        </p:blipFill>
        <p:spPr bwMode="auto">
          <a:xfrm>
            <a:off x="5389685" y="615846"/>
            <a:ext cx="3595688" cy="3212354"/>
          </a:xfrm>
          <a:prstGeom prst="rect">
            <a:avLst/>
          </a:prstGeom>
          <a:noFill/>
        </p:spPr>
      </p:pic>
      <p:sp>
        <p:nvSpPr>
          <p:cNvPr id="8" name="TextBox 7"/>
          <p:cNvSpPr txBox="1"/>
          <p:nvPr/>
        </p:nvSpPr>
        <p:spPr>
          <a:xfrm>
            <a:off x="513302" y="694621"/>
            <a:ext cx="4953001" cy="2862322"/>
          </a:xfrm>
          <a:prstGeom prst="rect">
            <a:avLst/>
          </a:prstGeom>
          <a:noFill/>
        </p:spPr>
        <p:txBody>
          <a:bodyPr wrap="square" rtlCol="0">
            <a:spAutoFit/>
          </a:bodyPr>
          <a:lstStyle/>
          <a:p>
            <a:r>
              <a:rPr lang="en-US" dirty="0" smtClean="0">
                <a:solidFill>
                  <a:srgbClr val="FFC000"/>
                </a:solidFill>
              </a:rPr>
              <a:t>SPECTRAL SENSITIVITY OF THE HUMAN EYE</a:t>
            </a:r>
          </a:p>
          <a:p>
            <a:endParaRPr lang="en-US" dirty="0" smtClean="0">
              <a:solidFill>
                <a:prstClr val="white"/>
              </a:solidFill>
            </a:endParaRPr>
          </a:p>
          <a:p>
            <a:endParaRPr lang="en-US" dirty="0">
              <a:solidFill>
                <a:prstClr val="white"/>
              </a:solidFill>
            </a:endParaRPr>
          </a:p>
          <a:p>
            <a:r>
              <a:rPr lang="en-US" dirty="0" smtClean="0">
                <a:solidFill>
                  <a:prstClr val="white"/>
                </a:solidFill>
              </a:rPr>
              <a:t>Varies under different light levels. </a:t>
            </a:r>
          </a:p>
          <a:p>
            <a:endParaRPr lang="en-US" dirty="0" smtClean="0">
              <a:solidFill>
                <a:prstClr val="white"/>
              </a:solidFill>
            </a:endParaRPr>
          </a:p>
          <a:p>
            <a:endParaRPr lang="en-US" dirty="0">
              <a:solidFill>
                <a:prstClr val="white"/>
              </a:solidFill>
            </a:endParaRPr>
          </a:p>
          <a:p>
            <a:r>
              <a:rPr lang="en-US" dirty="0">
                <a:solidFill>
                  <a:prstClr val="white"/>
                </a:solidFill>
              </a:rPr>
              <a:t>The eye is nearly three times as sensitive in scotopic (or so-called “dark adapted”) as it is in </a:t>
            </a:r>
            <a:r>
              <a:rPr lang="en-US" dirty="0" err="1">
                <a:solidFill>
                  <a:prstClr val="white"/>
                </a:solidFill>
              </a:rPr>
              <a:t>photopic</a:t>
            </a:r>
            <a:r>
              <a:rPr lang="en-US" dirty="0">
                <a:solidFill>
                  <a:prstClr val="white"/>
                </a:solidFill>
              </a:rPr>
              <a:t> (normal) state, </a:t>
            </a:r>
          </a:p>
          <a:p>
            <a:endParaRPr lang="en-US" dirty="0" smtClean="0">
              <a:solidFill>
                <a:prstClr val="white"/>
              </a:solidFill>
            </a:endParaRPr>
          </a:p>
        </p:txBody>
      </p:sp>
      <p:sp>
        <p:nvSpPr>
          <p:cNvPr id="9" name="TextBox 8"/>
          <p:cNvSpPr txBox="1"/>
          <p:nvPr/>
        </p:nvSpPr>
        <p:spPr>
          <a:xfrm>
            <a:off x="552662" y="3928905"/>
            <a:ext cx="8219551" cy="2308324"/>
          </a:xfrm>
          <a:prstGeom prst="rect">
            <a:avLst/>
          </a:prstGeom>
          <a:noFill/>
        </p:spPr>
        <p:txBody>
          <a:bodyPr wrap="square" rtlCol="0">
            <a:spAutoFit/>
          </a:bodyPr>
          <a:lstStyle/>
          <a:p>
            <a:endParaRPr lang="en-US" dirty="0">
              <a:solidFill>
                <a:prstClr val="white"/>
              </a:solidFill>
            </a:endParaRPr>
          </a:p>
          <a:p>
            <a:r>
              <a:rPr lang="en-US" dirty="0" smtClean="0">
                <a:solidFill>
                  <a:prstClr val="white"/>
                </a:solidFill>
              </a:rPr>
              <a:t>Under scotopic vision the wavelength of peak sensitivity is shifted toward the blue part of the spectrum, from 555 nm to 507 nm.  </a:t>
            </a:r>
          </a:p>
          <a:p>
            <a:endParaRPr lang="en-US" dirty="0">
              <a:solidFill>
                <a:prstClr val="white"/>
              </a:solidFill>
            </a:endParaRPr>
          </a:p>
          <a:p>
            <a:r>
              <a:rPr lang="en-US" dirty="0" smtClean="0">
                <a:solidFill>
                  <a:prstClr val="white"/>
                </a:solidFill>
              </a:rPr>
              <a:t>The transition between the two states is not abrupt, but a continuum, termed </a:t>
            </a:r>
            <a:r>
              <a:rPr lang="en-US" i="1" dirty="0" smtClean="0">
                <a:solidFill>
                  <a:srgbClr val="FFC000"/>
                </a:solidFill>
              </a:rPr>
              <a:t>mesopic</a:t>
            </a:r>
            <a:r>
              <a:rPr lang="en-US" dirty="0" smtClean="0">
                <a:solidFill>
                  <a:prstClr val="white"/>
                </a:solidFill>
              </a:rPr>
              <a:t>.  Mesopic vision is experienced in the natural environment under moonlight or twilight.</a:t>
            </a:r>
          </a:p>
          <a:p>
            <a:endParaRPr lang="en-US" dirty="0">
              <a:solidFill>
                <a:prstClr val="black"/>
              </a:solidFill>
            </a:endParaRPr>
          </a:p>
        </p:txBody>
      </p:sp>
      <p:sp>
        <p:nvSpPr>
          <p:cNvPr id="11" name="Slide Number Placeholder 10"/>
          <p:cNvSpPr>
            <a:spLocks noGrp="1"/>
          </p:cNvSpPr>
          <p:nvPr>
            <p:ph type="sldNum" sz="quarter" idx="12"/>
          </p:nvPr>
        </p:nvSpPr>
        <p:spPr/>
        <p:txBody>
          <a:bodyPr/>
          <a:lstStyle/>
          <a:p>
            <a:fld id="{B328F063-3068-4D75-98A0-FB74607747D2}"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2104630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66675"/>
            <a:ext cx="4297363"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25" y="2827338"/>
            <a:ext cx="624205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37138" y="333375"/>
            <a:ext cx="4106862"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311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6" name="TextBox 5"/>
          <p:cNvSpPr txBox="1"/>
          <p:nvPr/>
        </p:nvSpPr>
        <p:spPr>
          <a:xfrm>
            <a:off x="457200" y="381000"/>
            <a:ext cx="7391400" cy="523220"/>
          </a:xfrm>
          <a:prstGeom prst="rect">
            <a:avLst/>
          </a:prstGeom>
          <a:noFill/>
        </p:spPr>
        <p:txBody>
          <a:bodyPr wrap="square" rtlCol="0">
            <a:spAutoFit/>
          </a:bodyPr>
          <a:lstStyle/>
          <a:p>
            <a:r>
              <a:rPr lang="en-US" sz="2800" dirty="0" smtClean="0">
                <a:solidFill>
                  <a:srgbClr val="FEE7FF"/>
                </a:solidFill>
                <a:latin typeface="Cambria" pitchFamily="18" charset="0"/>
              </a:rPr>
              <a:t>Light </a:t>
            </a:r>
            <a:r>
              <a:rPr lang="en-US" sz="2800" dirty="0" err="1" smtClean="0">
                <a:solidFill>
                  <a:srgbClr val="FEE7FF"/>
                </a:solidFill>
                <a:latin typeface="Cambria" pitchFamily="18" charset="0"/>
              </a:rPr>
              <a:t>Tresspass</a:t>
            </a:r>
            <a:endParaRPr lang="en-US" sz="2800" dirty="0">
              <a:solidFill>
                <a:srgbClr val="FEE7FF"/>
              </a:solidFill>
              <a:latin typeface="Cambria" pitchFamily="18" charset="0"/>
            </a:endParaRPr>
          </a:p>
        </p:txBody>
      </p:sp>
      <p:sp>
        <p:nvSpPr>
          <p:cNvPr id="11" name="TextBox 10"/>
          <p:cNvSpPr txBox="1"/>
          <p:nvPr/>
        </p:nvSpPr>
        <p:spPr>
          <a:xfrm>
            <a:off x="726620" y="1156607"/>
            <a:ext cx="7845879" cy="1138773"/>
          </a:xfrm>
          <a:prstGeom prst="rect">
            <a:avLst/>
          </a:prstGeom>
          <a:noFill/>
        </p:spPr>
        <p:txBody>
          <a:bodyPr wrap="square" rtlCol="0">
            <a:spAutoFit/>
          </a:bodyPr>
          <a:lstStyle/>
          <a:p>
            <a:r>
              <a:rPr lang="en-US" dirty="0" smtClean="0">
                <a:solidFill>
                  <a:srgbClr val="FFC000"/>
                </a:solidFill>
              </a:rPr>
              <a:t>LIGHT TRESPASS</a:t>
            </a:r>
            <a:endParaRPr lang="en-US" dirty="0" smtClean="0">
              <a:solidFill>
                <a:prstClr val="white"/>
              </a:solidFill>
            </a:endParaRPr>
          </a:p>
          <a:p>
            <a:endParaRPr lang="en-US" dirty="0">
              <a:solidFill>
                <a:prstClr val="white"/>
              </a:solidFill>
            </a:endParaRPr>
          </a:p>
          <a:p>
            <a:r>
              <a:rPr lang="en-US" sz="1600" dirty="0" smtClean="0">
                <a:solidFill>
                  <a:prstClr val="white"/>
                </a:solidFill>
              </a:rPr>
              <a:t>Is light directly striking the observer from an anthropogenic source.  This type of light pollution </a:t>
            </a:r>
            <a:r>
              <a:rPr lang="en-US" sz="1600" dirty="0" smtClean="0">
                <a:solidFill>
                  <a:srgbClr val="FFC000"/>
                </a:solidFill>
              </a:rPr>
              <a:t>illuminates</a:t>
            </a:r>
            <a:r>
              <a:rPr lang="en-US" sz="1600" dirty="0" smtClean="0">
                <a:solidFill>
                  <a:prstClr val="white"/>
                </a:solidFill>
              </a:rPr>
              <a:t> the observer and the landscape unnaturally.  </a:t>
            </a:r>
            <a:endParaRPr lang="en-US" sz="1600" dirty="0">
              <a:solidFill>
                <a:prstClr val="white"/>
              </a:solidFill>
            </a:endParaRPr>
          </a:p>
        </p:txBody>
      </p:sp>
      <p:sp>
        <p:nvSpPr>
          <p:cNvPr id="14" name="Slide Number Placeholder 13"/>
          <p:cNvSpPr>
            <a:spLocks noGrp="1"/>
          </p:cNvSpPr>
          <p:nvPr>
            <p:ph type="sldNum" sz="quarter" idx="12"/>
          </p:nvPr>
        </p:nvSpPr>
        <p:spPr/>
        <p:txBody>
          <a:bodyPr/>
          <a:lstStyle/>
          <a:p>
            <a:fld id="{B328F063-3068-4D75-98A0-FB74607747D2}" type="slidenum">
              <a:rPr lang="en-US" smtClean="0">
                <a:solidFill>
                  <a:prstClr val="black">
                    <a:tint val="75000"/>
                  </a:prstClr>
                </a:solidFill>
              </a:rPr>
              <a:pPr/>
              <a:t>17</a:t>
            </a:fld>
            <a:endParaRPr lang="en-US">
              <a:solidFill>
                <a:prstClr val="black">
                  <a:tint val="75000"/>
                </a:prstClr>
              </a:solidFill>
            </a:endParaRPr>
          </a:p>
        </p:txBody>
      </p:sp>
      <p:pic>
        <p:nvPicPr>
          <p:cNvPr id="1027" name="Picture 3"/>
          <p:cNvPicPr>
            <a:picLocks noChangeAspect="1" noChangeArrowheads="1"/>
          </p:cNvPicPr>
          <p:nvPr/>
        </p:nvPicPr>
        <p:blipFill>
          <a:blip r:embed="rId3" cstate="print"/>
          <a:srcRect/>
          <a:stretch>
            <a:fillRect/>
          </a:stretch>
        </p:blipFill>
        <p:spPr bwMode="auto">
          <a:xfrm>
            <a:off x="1113155" y="2549025"/>
            <a:ext cx="3744595" cy="2326753"/>
          </a:xfrm>
          <a:prstGeom prst="rect">
            <a:avLst/>
          </a:prstGeom>
          <a:noFill/>
        </p:spPr>
      </p:pic>
      <p:pic>
        <p:nvPicPr>
          <p:cNvPr id="1030" name="Picture 6"/>
          <p:cNvPicPr>
            <a:picLocks noChangeAspect="1" noChangeArrowheads="1"/>
          </p:cNvPicPr>
          <p:nvPr/>
        </p:nvPicPr>
        <p:blipFill>
          <a:blip r:embed="rId4" cstate="print"/>
          <a:srcRect/>
          <a:stretch>
            <a:fillRect/>
          </a:stretch>
        </p:blipFill>
        <p:spPr bwMode="auto">
          <a:xfrm>
            <a:off x="5987007" y="2438491"/>
            <a:ext cx="2154237" cy="3249833"/>
          </a:xfrm>
          <a:prstGeom prst="rect">
            <a:avLst/>
          </a:prstGeom>
          <a:noFill/>
        </p:spPr>
      </p:pic>
      <p:sp>
        <p:nvSpPr>
          <p:cNvPr id="18" name="TextBox 17"/>
          <p:cNvSpPr txBox="1"/>
          <p:nvPr/>
        </p:nvSpPr>
        <p:spPr>
          <a:xfrm>
            <a:off x="1134836" y="4990011"/>
            <a:ext cx="4433207" cy="530915"/>
          </a:xfrm>
          <a:prstGeom prst="rect">
            <a:avLst/>
          </a:prstGeom>
          <a:noFill/>
        </p:spPr>
        <p:txBody>
          <a:bodyPr wrap="square" rtlCol="0">
            <a:spAutoFit/>
          </a:bodyPr>
          <a:lstStyle/>
          <a:p>
            <a:r>
              <a:rPr lang="en-US" sz="1050" dirty="0" smtClean="0">
                <a:solidFill>
                  <a:prstClr val="white"/>
                </a:solidFill>
              </a:rPr>
              <a:t>Above:  light trespass as seen by an observer on Highway 190 in Death Valley.  Right:  the desert landscape illuminated by these lights</a:t>
            </a:r>
            <a:r>
              <a:rPr lang="en-US" dirty="0" smtClean="0">
                <a:solidFill>
                  <a:prstClr val="white"/>
                </a:solidFill>
              </a:rPr>
              <a:t>.</a:t>
            </a:r>
            <a:endParaRPr lang="en-US" dirty="0">
              <a:solidFill>
                <a:prstClr val="white"/>
              </a:solidFill>
            </a:endParaRPr>
          </a:p>
        </p:txBody>
      </p:sp>
      <p:sp>
        <p:nvSpPr>
          <p:cNvPr id="2" name="TextBox 1"/>
          <p:cNvSpPr txBox="1"/>
          <p:nvPr/>
        </p:nvSpPr>
        <p:spPr>
          <a:xfrm>
            <a:off x="1074510" y="5593080"/>
            <a:ext cx="4945289" cy="369332"/>
          </a:xfrm>
          <a:prstGeom prst="rect">
            <a:avLst/>
          </a:prstGeom>
          <a:noFill/>
        </p:spPr>
        <p:txBody>
          <a:bodyPr wrap="square" rtlCol="0">
            <a:spAutoFit/>
          </a:bodyPr>
          <a:lstStyle>
            <a:defPPr>
              <a:defRPr lang="en-US"/>
            </a:defPPr>
          </a:lstStyle>
          <a:p>
            <a:r>
              <a:rPr lang="en-US" dirty="0">
                <a:solidFill>
                  <a:prstClr val="white"/>
                </a:solidFill>
              </a:rPr>
              <a:t>Affects environment </a:t>
            </a:r>
            <a:r>
              <a:rPr lang="en-US" dirty="0" smtClean="0">
                <a:solidFill>
                  <a:prstClr val="white"/>
                </a:solidFill>
              </a:rPr>
              <a:t>through  Sky </a:t>
            </a:r>
            <a:r>
              <a:rPr lang="en-US" dirty="0">
                <a:solidFill>
                  <a:prstClr val="white"/>
                </a:solidFill>
              </a:rPr>
              <a:t>Glow and Glare</a:t>
            </a:r>
          </a:p>
        </p:txBody>
      </p:sp>
    </p:spTree>
    <p:extLst>
      <p:ext uri="{BB962C8B-B14F-4D97-AF65-F5344CB8AC3E}">
        <p14:creationId xmlns:p14="http://schemas.microsoft.com/office/powerpoint/2010/main" val="1555622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14" name="Slide Number Placeholder 13"/>
          <p:cNvSpPr>
            <a:spLocks noGrp="1"/>
          </p:cNvSpPr>
          <p:nvPr>
            <p:ph type="sldNum" sz="quarter" idx="12"/>
          </p:nvPr>
        </p:nvSpPr>
        <p:spPr/>
        <p:txBody>
          <a:bodyPr/>
          <a:lstStyle/>
          <a:p>
            <a:fld id="{B328F063-3068-4D75-98A0-FB74607747D2}" type="slidenum">
              <a:rPr lang="en-US" smtClean="0">
                <a:solidFill>
                  <a:prstClr val="black">
                    <a:tint val="75000"/>
                  </a:prstClr>
                </a:solidFill>
              </a:rPr>
              <a:pPr/>
              <a:t>18</a:t>
            </a:fld>
            <a:endParaRPr lang="en-US">
              <a:solidFill>
                <a:prstClr val="black">
                  <a:tint val="75000"/>
                </a:prstClr>
              </a:solidFill>
            </a:endParaRPr>
          </a:p>
        </p:txBody>
      </p:sp>
      <p:sp>
        <p:nvSpPr>
          <p:cNvPr id="9" name="TextBox 8"/>
          <p:cNvSpPr txBox="1"/>
          <p:nvPr/>
        </p:nvSpPr>
        <p:spPr>
          <a:xfrm>
            <a:off x="783771" y="938892"/>
            <a:ext cx="7690758" cy="2123658"/>
          </a:xfrm>
          <a:prstGeom prst="rect">
            <a:avLst/>
          </a:prstGeom>
          <a:noFill/>
        </p:spPr>
        <p:txBody>
          <a:bodyPr wrap="square" rtlCol="0">
            <a:spAutoFit/>
          </a:bodyPr>
          <a:lstStyle/>
          <a:p>
            <a:r>
              <a:rPr lang="en-US" dirty="0" smtClean="0">
                <a:solidFill>
                  <a:srgbClr val="FFC000"/>
                </a:solidFill>
              </a:rPr>
              <a:t>SKY GLOW</a:t>
            </a:r>
            <a:endParaRPr lang="en-US" dirty="0" smtClean="0">
              <a:solidFill>
                <a:prstClr val="white"/>
              </a:solidFill>
            </a:endParaRPr>
          </a:p>
          <a:p>
            <a:endParaRPr lang="en-US" dirty="0">
              <a:solidFill>
                <a:prstClr val="white"/>
              </a:solidFill>
            </a:endParaRPr>
          </a:p>
          <a:p>
            <a:r>
              <a:rPr lang="en-US" sz="1600" dirty="0" smtClean="0">
                <a:solidFill>
                  <a:prstClr val="white"/>
                </a:solidFill>
              </a:rPr>
              <a:t>Is light scattered and reflected off of air molecules and atmospheric aerosols.  The observer sees anthropogenic light originating on the ground in the sky.  The sky appears </a:t>
            </a:r>
            <a:r>
              <a:rPr lang="en-US" sz="1600" dirty="0" smtClean="0">
                <a:solidFill>
                  <a:srgbClr val="FFC000"/>
                </a:solidFill>
              </a:rPr>
              <a:t>luminous.</a:t>
            </a:r>
            <a:endParaRPr lang="en-US" sz="1600" dirty="0" smtClean="0">
              <a:solidFill>
                <a:prstClr val="white"/>
              </a:solidFill>
            </a:endParaRPr>
          </a:p>
          <a:p>
            <a:endParaRPr lang="en-US" sz="1600" dirty="0" smtClean="0">
              <a:solidFill>
                <a:prstClr val="white"/>
              </a:solidFill>
            </a:endParaRPr>
          </a:p>
          <a:p>
            <a:r>
              <a:rPr lang="en-US" sz="1600" dirty="0" smtClean="0">
                <a:solidFill>
                  <a:prstClr val="white"/>
                </a:solidFill>
              </a:rPr>
              <a:t>This type of light pollution damages the aesthetics of the night sky, </a:t>
            </a:r>
            <a:r>
              <a:rPr lang="en-US" sz="1600" i="1" dirty="0" smtClean="0">
                <a:solidFill>
                  <a:prstClr val="white"/>
                </a:solidFill>
              </a:rPr>
              <a:t>and</a:t>
            </a:r>
            <a:r>
              <a:rPr lang="en-US" sz="1600" dirty="0" smtClean="0">
                <a:solidFill>
                  <a:prstClr val="white"/>
                </a:solidFill>
              </a:rPr>
              <a:t> illuminates the observer and the landscape unnaturally.</a:t>
            </a:r>
            <a:endParaRPr lang="en-US" sz="1600" dirty="0">
              <a:solidFill>
                <a:srgbClr val="FFC000"/>
              </a:solidFill>
            </a:endParaRPr>
          </a:p>
        </p:txBody>
      </p:sp>
      <p:pic>
        <p:nvPicPr>
          <p:cNvPr id="2051" name="Picture 3"/>
          <p:cNvPicPr>
            <a:picLocks noChangeAspect="1" noChangeArrowheads="1"/>
          </p:cNvPicPr>
          <p:nvPr/>
        </p:nvPicPr>
        <p:blipFill>
          <a:blip r:embed="rId3" cstate="print"/>
          <a:srcRect/>
          <a:stretch>
            <a:fillRect/>
          </a:stretch>
        </p:blipFill>
        <p:spPr bwMode="auto">
          <a:xfrm>
            <a:off x="414338" y="3245766"/>
            <a:ext cx="8439397" cy="2412093"/>
          </a:xfrm>
          <a:prstGeom prst="rect">
            <a:avLst/>
          </a:prstGeom>
          <a:noFill/>
        </p:spPr>
      </p:pic>
    </p:spTree>
    <p:extLst>
      <p:ext uri="{BB962C8B-B14F-4D97-AF65-F5344CB8AC3E}">
        <p14:creationId xmlns:p14="http://schemas.microsoft.com/office/powerpoint/2010/main" val="1876632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4450"/>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47" name="TextBox 3"/>
          <p:cNvSpPr txBox="1">
            <a:spLocks noChangeArrowheads="1"/>
          </p:cNvSpPr>
          <p:nvPr/>
        </p:nvSpPr>
        <p:spPr bwMode="auto">
          <a:xfrm>
            <a:off x="614362" y="529620"/>
            <a:ext cx="6200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base" hangingPunct="1">
              <a:spcBef>
                <a:spcPct val="0"/>
              </a:spcBef>
              <a:spcAft>
                <a:spcPct val="0"/>
              </a:spcAft>
            </a:pPr>
            <a:r>
              <a:rPr lang="en-US" altLang="en-US" sz="3200" dirty="0" smtClean="0">
                <a:solidFill>
                  <a:srgbClr val="F4F0B2"/>
                </a:solidFill>
                <a:latin typeface="NPSRawlinsonOTOld Bold" pitchFamily="-106" charset="0"/>
              </a:rPr>
              <a:t>Sky Glow:</a:t>
            </a:r>
          </a:p>
          <a:p>
            <a:pPr algn="ctr" defTabSz="457200" eaLnBrk="1" fontAlgn="base" hangingPunct="1">
              <a:spcBef>
                <a:spcPct val="0"/>
              </a:spcBef>
              <a:spcAft>
                <a:spcPct val="0"/>
              </a:spcAft>
            </a:pPr>
            <a:r>
              <a:rPr lang="en-US" altLang="en-US" sz="3200" dirty="0" smtClean="0">
                <a:solidFill>
                  <a:srgbClr val="F4F0B2"/>
                </a:solidFill>
                <a:latin typeface="NPSRawlinsonOTOld Bold" pitchFamily="-106" charset="0"/>
              </a:rPr>
              <a:t>Cloudy </a:t>
            </a:r>
            <a:r>
              <a:rPr lang="en-US" altLang="en-US" sz="3200" dirty="0">
                <a:solidFill>
                  <a:srgbClr val="F4F0B2"/>
                </a:solidFill>
                <a:latin typeface="NPSRawlinsonOTOld Bold" pitchFamily="-106" charset="0"/>
              </a:rPr>
              <a:t>Night from McDonald Observatory, Texas</a:t>
            </a:r>
            <a:endParaRPr lang="en-US" altLang="en-US" sz="3200" u="sng" dirty="0">
              <a:solidFill>
                <a:prstClr val="white"/>
              </a:solidFill>
              <a:latin typeface="NPSRawlinsonOTOld Bold" pitchFamily="-106" charset="0"/>
            </a:endParaRPr>
          </a:p>
        </p:txBody>
      </p:sp>
    </p:spTree>
    <p:extLst>
      <p:ext uri="{BB962C8B-B14F-4D97-AF65-F5344CB8AC3E}">
        <p14:creationId xmlns:p14="http://schemas.microsoft.com/office/powerpoint/2010/main" val="13076268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140" y="715113"/>
            <a:ext cx="8376919" cy="523220"/>
          </a:xfrm>
        </p:spPr>
        <p:txBody>
          <a:bodyPr/>
          <a:lstStyle/>
          <a:p>
            <a:r>
              <a:rPr lang="en-US" dirty="0" smtClean="0">
                <a:effectLst>
                  <a:outerShdw blurRad="38100" dist="38100" dir="2700000" algn="tl">
                    <a:srgbClr val="000000">
                      <a:alpha val="43137"/>
                    </a:srgbClr>
                  </a:outerShdw>
                </a:effectLst>
              </a:rPr>
              <a:t>Main Ideas</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8340" y="1680759"/>
            <a:ext cx="7767319" cy="3968266"/>
          </a:xfrm>
          <a:effectLst>
            <a:outerShdw blurRad="50800" dist="38100" dir="2700000" algn="tl" rotWithShape="0">
              <a:prstClr val="black">
                <a:alpha val="40000"/>
              </a:prstClr>
            </a:outerShdw>
          </a:effectLst>
        </p:spPr>
        <p:txBody>
          <a:bodyPr/>
          <a:lstStyle/>
          <a:p>
            <a:pPr marL="342900" marR="0" lvl="0" indent="-342900" algn="l" defTabSz="914400" rtl="0" eaLnBrk="0" fontAlgn="base" latinLnBrk="0" hangingPunct="0">
              <a:lnSpc>
                <a:spcPct val="100000"/>
              </a:lnSpc>
              <a:spcBef>
                <a:spcPct val="20000"/>
              </a:spcBef>
              <a:spcAft>
                <a:spcPts val="1400"/>
              </a:spcAft>
              <a:buClr>
                <a:srgbClr val="784700"/>
              </a:buClr>
              <a:buSzPct val="70000"/>
              <a:buFont typeface="Wingdings" pitchFamily="-106" charset="2"/>
              <a:buChar char="n"/>
              <a:tabLst/>
              <a:defRPr/>
            </a:pPr>
            <a:r>
              <a:rPr lang="en-US" sz="2400" dirty="0" smtClean="0">
                <a:solidFill>
                  <a:srgbClr val="FFFFFF"/>
                </a:solidFill>
                <a:effectLst>
                  <a:outerShdw blurRad="38100" dist="38100" dir="2700000" algn="tl">
                    <a:srgbClr val="000000">
                      <a:alpha val="43137"/>
                    </a:srgbClr>
                  </a:outerShdw>
                </a:effectLst>
                <a:ea typeface="Calibri"/>
                <a:cs typeface="Times New Roman"/>
              </a:rPr>
              <a:t>Protection </a:t>
            </a:r>
            <a:r>
              <a:rPr lang="en-US" sz="2400" dirty="0">
                <a:solidFill>
                  <a:srgbClr val="FFFFFF"/>
                </a:solidFill>
                <a:effectLst>
                  <a:outerShdw blurRad="38100" dist="38100" dir="2700000" algn="tl">
                    <a:srgbClr val="000000">
                      <a:alpha val="43137"/>
                    </a:srgbClr>
                  </a:outerShdw>
                </a:effectLst>
                <a:ea typeface="Calibri"/>
                <a:cs typeface="Times New Roman"/>
              </a:rPr>
              <a:t>of </a:t>
            </a:r>
            <a:r>
              <a:rPr lang="en-US" sz="2400" dirty="0" smtClean="0">
                <a:solidFill>
                  <a:srgbClr val="FFFFFF"/>
                </a:solidFill>
                <a:effectLst>
                  <a:outerShdw blurRad="38100" dist="38100" dir="2700000" algn="tl">
                    <a:srgbClr val="000000">
                      <a:alpha val="43137"/>
                    </a:srgbClr>
                  </a:outerShdw>
                </a:effectLst>
                <a:ea typeface="Calibri"/>
                <a:cs typeface="Times New Roman"/>
              </a:rPr>
              <a:t>naturally dark environments and night </a:t>
            </a:r>
            <a:r>
              <a:rPr lang="en-US" sz="2400" dirty="0">
                <a:solidFill>
                  <a:srgbClr val="FFFFFF"/>
                </a:solidFill>
                <a:effectLst>
                  <a:outerShdw blurRad="38100" dist="38100" dir="2700000" algn="tl">
                    <a:srgbClr val="000000">
                      <a:alpha val="43137"/>
                    </a:srgbClr>
                  </a:outerShdw>
                </a:effectLst>
                <a:ea typeface="Calibri"/>
                <a:cs typeface="Times New Roman"/>
              </a:rPr>
              <a:t>s</a:t>
            </a:r>
            <a:r>
              <a:rPr lang="en-US" sz="2400" dirty="0" smtClean="0">
                <a:solidFill>
                  <a:srgbClr val="FFFFFF"/>
                </a:solidFill>
                <a:effectLst>
                  <a:outerShdw blurRad="38100" dist="38100" dir="2700000" algn="tl">
                    <a:srgbClr val="000000">
                      <a:alpha val="43137"/>
                    </a:srgbClr>
                  </a:outerShdw>
                </a:effectLst>
                <a:ea typeface="Calibri"/>
                <a:cs typeface="Times New Roman"/>
              </a:rPr>
              <a:t>kies </a:t>
            </a:r>
            <a:r>
              <a:rPr lang="en-US" sz="2400" dirty="0">
                <a:solidFill>
                  <a:srgbClr val="FFFFFF"/>
                </a:solidFill>
                <a:effectLst>
                  <a:outerShdw blurRad="38100" dist="38100" dir="2700000" algn="tl">
                    <a:srgbClr val="000000">
                      <a:alpha val="43137"/>
                    </a:srgbClr>
                  </a:outerShdw>
                </a:effectLst>
                <a:ea typeface="Calibri"/>
                <a:cs typeface="Times New Roman"/>
              </a:rPr>
              <a:t>is </a:t>
            </a:r>
            <a:r>
              <a:rPr lang="en-US" sz="2400" dirty="0" smtClean="0">
                <a:solidFill>
                  <a:srgbClr val="FFFFFF"/>
                </a:solidFill>
                <a:effectLst>
                  <a:outerShdw blurRad="38100" dist="38100" dir="2700000" algn="tl">
                    <a:srgbClr val="000000">
                      <a:alpha val="43137"/>
                    </a:srgbClr>
                  </a:outerShdw>
                </a:effectLst>
                <a:ea typeface="Calibri"/>
                <a:cs typeface="Times New Roman"/>
              </a:rPr>
              <a:t>important (wilderness) </a:t>
            </a:r>
            <a:endParaRPr lang="en-US" sz="2400" dirty="0">
              <a:solidFill>
                <a:srgbClr val="FFFFFF"/>
              </a:solidFill>
              <a:effectLst>
                <a:outerShdw blurRad="38100" dist="38100" dir="2700000" algn="tl">
                  <a:srgbClr val="000000">
                    <a:alpha val="43137"/>
                  </a:srgbClr>
                </a:outerShdw>
              </a:effectLst>
              <a:ea typeface="Calibri"/>
              <a:cs typeface="Times New Roman"/>
            </a:endParaRPr>
          </a:p>
          <a:p>
            <a:pPr marL="342900" marR="0" lvl="0" indent="-342900" algn="l" defTabSz="914400" rtl="0" eaLnBrk="0" fontAlgn="base" latinLnBrk="0" hangingPunct="0">
              <a:lnSpc>
                <a:spcPct val="100000"/>
              </a:lnSpc>
              <a:spcBef>
                <a:spcPct val="20000"/>
              </a:spcBef>
              <a:spcAft>
                <a:spcPts val="1400"/>
              </a:spcAft>
              <a:buClr>
                <a:srgbClr val="784700"/>
              </a:buClr>
              <a:buSzPct val="70000"/>
              <a:buFont typeface="Wingdings" pitchFamily="-106" charset="2"/>
              <a:buChar char="n"/>
              <a:tabLst/>
              <a:defRPr/>
            </a:pPr>
            <a:r>
              <a:rPr lang="en-US" sz="2400" dirty="0">
                <a:solidFill>
                  <a:srgbClr val="FFFFFF"/>
                </a:solidFill>
                <a:effectLst>
                  <a:outerShdw blurRad="38100" dist="38100" dir="2700000" algn="tl">
                    <a:srgbClr val="000000">
                      <a:alpha val="43137"/>
                    </a:srgbClr>
                  </a:outerShdw>
                </a:effectLst>
                <a:ea typeface="Calibri"/>
                <a:cs typeface="Times New Roman"/>
              </a:rPr>
              <a:t>Anthropogenic light has impacts </a:t>
            </a:r>
          </a:p>
          <a:p>
            <a:pPr marL="342900" marR="0" lvl="0" indent="-342900" algn="l" defTabSz="914400" rtl="0" eaLnBrk="0" fontAlgn="base" latinLnBrk="0" hangingPunct="0">
              <a:lnSpc>
                <a:spcPct val="100000"/>
              </a:lnSpc>
              <a:spcBef>
                <a:spcPct val="20000"/>
              </a:spcBef>
              <a:spcAft>
                <a:spcPts val="1400"/>
              </a:spcAft>
              <a:buClr>
                <a:srgbClr val="784700"/>
              </a:buClr>
              <a:buSzPct val="70000"/>
              <a:buFont typeface="Wingdings" pitchFamily="-106" charset="2"/>
              <a:buChar char="n"/>
              <a:tabLst/>
              <a:defRPr/>
            </a:pPr>
            <a:r>
              <a:rPr lang="en-US" sz="2400" dirty="0" smtClean="0">
                <a:solidFill>
                  <a:srgbClr val="FFFFFF"/>
                </a:solidFill>
                <a:effectLst>
                  <a:outerShdw blurRad="38100" dist="38100" dir="2700000" algn="tl">
                    <a:srgbClr val="000000">
                      <a:alpha val="43137"/>
                    </a:srgbClr>
                  </a:outerShdw>
                </a:effectLst>
                <a:ea typeface="Calibri"/>
                <a:cs typeface="Times New Roman"/>
              </a:rPr>
              <a:t>Methods </a:t>
            </a:r>
            <a:r>
              <a:rPr lang="en-US" sz="2400" dirty="0">
                <a:solidFill>
                  <a:srgbClr val="FFFFFF"/>
                </a:solidFill>
                <a:effectLst>
                  <a:outerShdw blurRad="38100" dist="38100" dir="2700000" algn="tl">
                    <a:srgbClr val="000000">
                      <a:alpha val="43137"/>
                    </a:srgbClr>
                  </a:outerShdw>
                </a:effectLst>
                <a:ea typeface="Calibri"/>
                <a:cs typeface="Times New Roman"/>
              </a:rPr>
              <a:t>for quantitative measurements of photic conditions are available</a:t>
            </a:r>
          </a:p>
          <a:p>
            <a:pPr marL="342900" marR="0" lvl="0" indent="-342900" algn="l" defTabSz="914400" rtl="0" eaLnBrk="0" fontAlgn="base" latinLnBrk="0" hangingPunct="0">
              <a:lnSpc>
                <a:spcPct val="100000"/>
              </a:lnSpc>
              <a:spcBef>
                <a:spcPct val="20000"/>
              </a:spcBef>
              <a:spcAft>
                <a:spcPts val="1400"/>
              </a:spcAft>
              <a:buClr>
                <a:srgbClr val="784700"/>
              </a:buClr>
              <a:buSzPct val="70000"/>
              <a:buFont typeface="Wingdings" pitchFamily="-106" charset="2"/>
              <a:buChar char="n"/>
              <a:tabLst/>
              <a:defRPr/>
            </a:pPr>
            <a:r>
              <a:rPr lang="en-US" sz="2400" dirty="0" smtClean="0">
                <a:solidFill>
                  <a:srgbClr val="FFFFFF"/>
                </a:solidFill>
                <a:effectLst>
                  <a:outerShdw blurRad="38100" dist="38100" dir="2700000" algn="tl">
                    <a:srgbClr val="000000">
                      <a:alpha val="43137"/>
                    </a:srgbClr>
                  </a:outerShdw>
                </a:effectLst>
                <a:ea typeface="Calibri"/>
                <a:cs typeface="Times New Roman"/>
              </a:rPr>
              <a:t>Potential </a:t>
            </a:r>
            <a:r>
              <a:rPr lang="en-US" sz="2400" dirty="0">
                <a:solidFill>
                  <a:srgbClr val="FFFFFF"/>
                </a:solidFill>
                <a:effectLst>
                  <a:outerShdw blurRad="38100" dist="38100" dir="2700000" algn="tl">
                    <a:srgbClr val="000000">
                      <a:alpha val="43137"/>
                    </a:srgbClr>
                  </a:outerShdw>
                </a:effectLst>
                <a:ea typeface="Calibri"/>
                <a:cs typeface="Times New Roman"/>
              </a:rPr>
              <a:t>impacts from light on natural and cultural resources can be assessed</a:t>
            </a:r>
          </a:p>
          <a:p>
            <a:pPr marL="342900" marR="0" lvl="0" indent="-342900" algn="l" defTabSz="914400" rtl="0" eaLnBrk="0" fontAlgn="base" latinLnBrk="0" hangingPunct="0">
              <a:lnSpc>
                <a:spcPct val="100000"/>
              </a:lnSpc>
              <a:spcBef>
                <a:spcPct val="20000"/>
              </a:spcBef>
              <a:spcAft>
                <a:spcPts val="1400"/>
              </a:spcAft>
              <a:buClr>
                <a:srgbClr val="784700"/>
              </a:buClr>
              <a:buSzPct val="70000"/>
              <a:buFont typeface="Wingdings" pitchFamily="-106" charset="2"/>
              <a:buChar char="n"/>
              <a:tabLst/>
              <a:defRPr/>
            </a:pPr>
            <a:r>
              <a:rPr lang="en-US" sz="2400" dirty="0" smtClean="0">
                <a:solidFill>
                  <a:srgbClr val="FFFFFF"/>
                </a:solidFill>
                <a:effectLst>
                  <a:outerShdw blurRad="38100" dist="38100" dir="2700000" algn="tl">
                    <a:srgbClr val="000000">
                      <a:alpha val="43137"/>
                    </a:srgbClr>
                  </a:outerShdw>
                </a:effectLst>
                <a:ea typeface="Calibri"/>
                <a:cs typeface="Times New Roman"/>
              </a:rPr>
              <a:t>Mitigation </a:t>
            </a:r>
            <a:r>
              <a:rPr lang="en-US" sz="2400" dirty="0">
                <a:solidFill>
                  <a:srgbClr val="FFFFFF"/>
                </a:solidFill>
                <a:effectLst>
                  <a:outerShdw blurRad="38100" dist="38100" dir="2700000" algn="tl">
                    <a:srgbClr val="000000">
                      <a:alpha val="43137"/>
                    </a:srgbClr>
                  </a:outerShdw>
                </a:effectLst>
                <a:ea typeface="Calibri"/>
                <a:cs typeface="Times New Roman"/>
              </a:rPr>
              <a:t>strategies are </a:t>
            </a:r>
            <a:r>
              <a:rPr lang="en-US" sz="2400" dirty="0" smtClean="0">
                <a:solidFill>
                  <a:srgbClr val="FFFFFF"/>
                </a:solidFill>
                <a:effectLst>
                  <a:outerShdw blurRad="38100" dist="38100" dir="2700000" algn="tl">
                    <a:srgbClr val="000000">
                      <a:alpha val="43137"/>
                    </a:srgbClr>
                  </a:outerShdw>
                </a:effectLst>
                <a:ea typeface="Calibri"/>
                <a:cs typeface="Times New Roman"/>
              </a:rPr>
              <a:t>available</a:t>
            </a:r>
            <a:endParaRPr lang="en-US" sz="2400" dirty="0">
              <a:solidFill>
                <a:srgbClr val="FFFFFF"/>
              </a:solidFill>
              <a:effectLst>
                <a:outerShdw blurRad="38100" dist="38100" dir="2700000" algn="tl">
                  <a:srgbClr val="000000">
                    <a:alpha val="43137"/>
                  </a:srgbClr>
                </a:outerShdw>
              </a:effectLst>
              <a:ea typeface="Calibri"/>
              <a:cs typeface="Times New Roman"/>
            </a:endParaRPr>
          </a:p>
        </p:txBody>
      </p:sp>
    </p:spTree>
    <p:extLst>
      <p:ext uri="{BB962C8B-B14F-4D97-AF65-F5344CB8AC3E}">
        <p14:creationId xmlns:p14="http://schemas.microsoft.com/office/powerpoint/2010/main" val="2792300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9000"/>
            <a:ext cx="467111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092" y="990600"/>
            <a:ext cx="413104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Box 3"/>
          <p:cNvSpPr txBox="1">
            <a:spLocks noChangeArrowheads="1"/>
          </p:cNvSpPr>
          <p:nvPr/>
        </p:nvSpPr>
        <p:spPr bwMode="auto">
          <a:xfrm>
            <a:off x="447675" y="531813"/>
            <a:ext cx="5778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base" hangingPunct="1">
              <a:spcBef>
                <a:spcPct val="0"/>
              </a:spcBef>
              <a:spcAft>
                <a:spcPct val="0"/>
              </a:spcAft>
            </a:pPr>
            <a:r>
              <a:rPr lang="en-US" altLang="en-US" sz="3200" dirty="0" smtClean="0">
                <a:solidFill>
                  <a:srgbClr val="F4F0B2"/>
                </a:solidFill>
                <a:latin typeface="NPSRawlinsonOTOld Bold" pitchFamily="-106" charset="0"/>
              </a:rPr>
              <a:t>Glare:</a:t>
            </a:r>
            <a:endParaRPr lang="en-US" altLang="en-US" sz="3200" dirty="0" smtClean="0">
              <a:solidFill>
                <a:srgbClr val="F4F0B2"/>
              </a:solidFill>
              <a:latin typeface="NPSRawlinsonOTOld Bold" pitchFamily="-106" charset="0"/>
            </a:endParaRPr>
          </a:p>
          <a:p>
            <a:pPr algn="ctr" defTabSz="457200" eaLnBrk="1" fontAlgn="base" hangingPunct="1">
              <a:spcBef>
                <a:spcPct val="0"/>
              </a:spcBef>
              <a:spcAft>
                <a:spcPct val="0"/>
              </a:spcAft>
            </a:pPr>
            <a:r>
              <a:rPr lang="en-US" altLang="en-US" sz="3200" dirty="0" smtClean="0">
                <a:solidFill>
                  <a:srgbClr val="F4F0B2"/>
                </a:solidFill>
                <a:latin typeface="NPSRawlinsonOTOld Bold" pitchFamily="-106" charset="0"/>
              </a:rPr>
              <a:t>Obscures </a:t>
            </a:r>
            <a:r>
              <a:rPr lang="en-US" altLang="en-US" sz="3200" dirty="0" smtClean="0">
                <a:solidFill>
                  <a:srgbClr val="F4F0B2"/>
                </a:solidFill>
                <a:latin typeface="NPSRawlinsonOTOld Bold" pitchFamily="-106" charset="0"/>
              </a:rPr>
              <a:t>visual </a:t>
            </a:r>
            <a:r>
              <a:rPr lang="en-US" altLang="en-US" sz="3200" dirty="0" smtClean="0">
                <a:solidFill>
                  <a:srgbClr val="F4F0B2"/>
                </a:solidFill>
                <a:latin typeface="NPSRawlinsonOTOld Bold" pitchFamily="-106" charset="0"/>
              </a:rPr>
              <a:t>information,</a:t>
            </a:r>
            <a:endParaRPr lang="en-US" altLang="en-US" sz="3200" dirty="0" smtClean="0">
              <a:solidFill>
                <a:srgbClr val="F4F0B2"/>
              </a:solidFill>
              <a:latin typeface="NPSRawlinsonOTOld Bold" pitchFamily="-106" charset="0"/>
            </a:endParaRPr>
          </a:p>
          <a:p>
            <a:pPr algn="ctr" defTabSz="457200" eaLnBrk="1" fontAlgn="base" hangingPunct="1">
              <a:spcBef>
                <a:spcPct val="0"/>
              </a:spcBef>
              <a:spcAft>
                <a:spcPct val="0"/>
              </a:spcAft>
            </a:pPr>
            <a:r>
              <a:rPr lang="en-US" altLang="en-US" sz="3200" dirty="0" smtClean="0">
                <a:solidFill>
                  <a:srgbClr val="F4F0B2"/>
                </a:solidFill>
                <a:latin typeface="NPSRawlinsonOTOld Bold" pitchFamily="-106" charset="0"/>
              </a:rPr>
              <a:t>Affects dark adaptation</a:t>
            </a:r>
            <a:endParaRPr lang="en-US" altLang="en-US" sz="3200" dirty="0">
              <a:solidFill>
                <a:prstClr val="white"/>
              </a:solidFill>
              <a:latin typeface="NPSRawlinsonOTOld Bold" pitchFamily="-106" charset="0"/>
            </a:endParaRPr>
          </a:p>
        </p:txBody>
      </p:sp>
    </p:spTree>
    <p:extLst>
      <p:ext uri="{BB962C8B-B14F-4D97-AF65-F5344CB8AC3E}">
        <p14:creationId xmlns:p14="http://schemas.microsoft.com/office/powerpoint/2010/main" val="208422416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14" name="Slide Number Placeholder 13"/>
          <p:cNvSpPr>
            <a:spLocks noGrp="1"/>
          </p:cNvSpPr>
          <p:nvPr>
            <p:ph type="sldNum" sz="quarter" idx="12"/>
          </p:nvPr>
        </p:nvSpPr>
        <p:spPr/>
        <p:txBody>
          <a:bodyPr/>
          <a:lstStyle/>
          <a:p>
            <a:fld id="{B328F063-3068-4D75-98A0-FB74607747D2}" type="slidenum">
              <a:rPr lang="en-US" smtClean="0">
                <a:solidFill>
                  <a:prstClr val="black">
                    <a:tint val="75000"/>
                  </a:prstClr>
                </a:solidFill>
              </a:rPr>
              <a:pPr/>
              <a:t>21</a:t>
            </a:fld>
            <a:endParaRPr lang="en-US">
              <a:solidFill>
                <a:prstClr val="black">
                  <a:tint val="75000"/>
                </a:prstClr>
              </a:solidFill>
            </a:endParaRPr>
          </a:p>
        </p:txBody>
      </p:sp>
      <p:sp>
        <p:nvSpPr>
          <p:cNvPr id="9" name="TextBox 8"/>
          <p:cNvSpPr txBox="1"/>
          <p:nvPr/>
        </p:nvSpPr>
        <p:spPr>
          <a:xfrm>
            <a:off x="783771" y="938892"/>
            <a:ext cx="7690758" cy="1138773"/>
          </a:xfrm>
          <a:prstGeom prst="rect">
            <a:avLst/>
          </a:prstGeom>
          <a:noFill/>
        </p:spPr>
        <p:txBody>
          <a:bodyPr wrap="square" rtlCol="0">
            <a:spAutoFit/>
          </a:bodyPr>
          <a:lstStyle/>
          <a:p>
            <a:r>
              <a:rPr lang="en-US" dirty="0" smtClean="0">
                <a:solidFill>
                  <a:srgbClr val="FFC000"/>
                </a:solidFill>
              </a:rPr>
              <a:t>ILLUMINANCE AND LUMINANCE</a:t>
            </a:r>
            <a:endParaRPr lang="en-US" dirty="0" smtClean="0">
              <a:solidFill>
                <a:prstClr val="white"/>
              </a:solidFill>
            </a:endParaRPr>
          </a:p>
          <a:p>
            <a:endParaRPr lang="en-US" dirty="0">
              <a:solidFill>
                <a:prstClr val="white"/>
              </a:solidFill>
            </a:endParaRPr>
          </a:p>
          <a:p>
            <a:r>
              <a:rPr lang="en-US" sz="1600" dirty="0" smtClean="0">
                <a:solidFill>
                  <a:prstClr val="white"/>
                </a:solidFill>
              </a:rPr>
              <a:t>Are measures of light from the whole field of view of the observer.  Both are produced by spilled light from outdoor fixtures, and both can be calibrated to known standards.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550" y="2437567"/>
            <a:ext cx="6553200" cy="4038962"/>
          </a:xfrm>
          <a:prstGeom prst="rect">
            <a:avLst/>
          </a:prstGeom>
        </p:spPr>
      </p:pic>
    </p:spTree>
    <p:extLst>
      <p:ext uri="{BB962C8B-B14F-4D97-AF65-F5344CB8AC3E}">
        <p14:creationId xmlns:p14="http://schemas.microsoft.com/office/powerpoint/2010/main" val="1949758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7" name="TextBox 6"/>
          <p:cNvSpPr txBox="1"/>
          <p:nvPr/>
        </p:nvSpPr>
        <p:spPr>
          <a:xfrm>
            <a:off x="583638" y="757838"/>
            <a:ext cx="7937362" cy="2646878"/>
          </a:xfrm>
          <a:prstGeom prst="rect">
            <a:avLst/>
          </a:prstGeom>
          <a:noFill/>
        </p:spPr>
        <p:txBody>
          <a:bodyPr wrap="square" rtlCol="0">
            <a:spAutoFit/>
          </a:bodyPr>
          <a:lstStyle/>
          <a:p>
            <a:r>
              <a:rPr lang="en-US" dirty="0" smtClean="0">
                <a:solidFill>
                  <a:srgbClr val="FFC000"/>
                </a:solidFill>
              </a:rPr>
              <a:t>ILLUMINANCE</a:t>
            </a:r>
            <a:endParaRPr lang="en-US" dirty="0" smtClean="0">
              <a:solidFill>
                <a:prstClr val="white"/>
              </a:solidFill>
            </a:endParaRPr>
          </a:p>
          <a:p>
            <a:endParaRPr lang="en-US" dirty="0" smtClean="0">
              <a:solidFill>
                <a:prstClr val="white"/>
              </a:solidFill>
            </a:endParaRPr>
          </a:p>
          <a:p>
            <a:r>
              <a:rPr lang="en-US" sz="1600" dirty="0" smtClean="0">
                <a:solidFill>
                  <a:prstClr val="white"/>
                </a:solidFill>
              </a:rPr>
              <a:t>Is a measure of luminous flux on a surface of a given area, or luminous flux density.  It is what matters most when the human eye is trying to examine objects by reflected light.  Illuminance is a very useful measure in quantification of anthropogenic light in the natural environment.</a:t>
            </a:r>
          </a:p>
          <a:p>
            <a:endParaRPr lang="en-US" sz="1600" i="1" dirty="0" smtClean="0">
              <a:solidFill>
                <a:prstClr val="white"/>
              </a:solidFill>
            </a:endParaRPr>
          </a:p>
          <a:p>
            <a:r>
              <a:rPr lang="en-US" sz="1600" dirty="0" smtClean="0">
                <a:solidFill>
                  <a:prstClr val="white"/>
                </a:solidFill>
              </a:rPr>
              <a:t> Measured in </a:t>
            </a:r>
            <a:r>
              <a:rPr lang="en-US" sz="1600" dirty="0" smtClean="0">
                <a:solidFill>
                  <a:srgbClr val="FFC000"/>
                </a:solidFill>
              </a:rPr>
              <a:t>lux</a:t>
            </a:r>
            <a:r>
              <a:rPr lang="en-US" sz="1600" dirty="0" smtClean="0">
                <a:solidFill>
                  <a:prstClr val="white"/>
                </a:solidFill>
              </a:rPr>
              <a:t> </a:t>
            </a:r>
          </a:p>
          <a:p>
            <a:r>
              <a:rPr lang="en-US" sz="1600" dirty="0" smtClean="0">
                <a:solidFill>
                  <a:prstClr val="white"/>
                </a:solidFill>
              </a:rPr>
              <a:t> </a:t>
            </a:r>
            <a:r>
              <a:rPr lang="en-US" sz="1600" dirty="0" err="1" smtClean="0">
                <a:solidFill>
                  <a:srgbClr val="FFC000"/>
                </a:solidFill>
              </a:rPr>
              <a:t>footcandle</a:t>
            </a:r>
            <a:r>
              <a:rPr lang="en-US" sz="1600" dirty="0" smtClean="0">
                <a:solidFill>
                  <a:prstClr val="white"/>
                </a:solidFill>
              </a:rPr>
              <a:t> is the British unit equivalent and </a:t>
            </a:r>
            <a:r>
              <a:rPr lang="en-US" sz="1600" dirty="0" smtClean="0">
                <a:solidFill>
                  <a:srgbClr val="FFC000"/>
                </a:solidFill>
              </a:rPr>
              <a:t>equals 0.093 lux</a:t>
            </a:r>
            <a:r>
              <a:rPr lang="en-US" sz="1600" dirty="0" smtClean="0">
                <a:solidFill>
                  <a:prstClr val="white"/>
                </a:solidFill>
              </a:rPr>
              <a:t> or about 1/10 lux.</a:t>
            </a:r>
          </a:p>
          <a:p>
            <a:endParaRPr lang="en-US" sz="1600" dirty="0">
              <a:solidFill>
                <a:prstClr val="white"/>
              </a:solidFill>
            </a:endParaRPr>
          </a:p>
          <a:p>
            <a:endParaRPr lang="en-US" dirty="0" smtClean="0">
              <a:solidFill>
                <a:prstClr val="white"/>
              </a:solidFill>
            </a:endParaRPr>
          </a:p>
        </p:txBody>
      </p:sp>
      <p:sp>
        <p:nvSpPr>
          <p:cNvPr id="10" name="Slide Number Placeholder 9"/>
          <p:cNvSpPr>
            <a:spLocks noGrp="1"/>
          </p:cNvSpPr>
          <p:nvPr>
            <p:ph type="sldNum" sz="quarter" idx="12"/>
          </p:nvPr>
        </p:nvSpPr>
        <p:spPr/>
        <p:txBody>
          <a:bodyPr/>
          <a:lstStyle/>
          <a:p>
            <a:fld id="{B328F063-3068-4D75-98A0-FB74607747D2}" type="slidenum">
              <a:rPr lang="en-US" smtClean="0">
                <a:solidFill>
                  <a:prstClr val="black">
                    <a:tint val="75000"/>
                  </a:prstClr>
                </a:solidFill>
              </a:rPr>
              <a:pPr/>
              <a:t>22</a:t>
            </a:fld>
            <a:endParaRPr lang="en-US">
              <a:solidFill>
                <a:prstClr val="black">
                  <a:tint val="75000"/>
                </a:prst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858" y="3191933"/>
            <a:ext cx="4908454"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938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7" name="TextBox 6"/>
          <p:cNvSpPr txBox="1"/>
          <p:nvPr/>
        </p:nvSpPr>
        <p:spPr>
          <a:xfrm>
            <a:off x="1144464" y="262538"/>
            <a:ext cx="6110653" cy="5663089"/>
          </a:xfrm>
          <a:prstGeom prst="rect">
            <a:avLst/>
          </a:prstGeom>
          <a:noFill/>
        </p:spPr>
        <p:txBody>
          <a:bodyPr wrap="square" rtlCol="0">
            <a:spAutoFit/>
          </a:bodyPr>
          <a:lstStyle/>
          <a:p>
            <a:endParaRPr lang="en-US" dirty="0" smtClean="0">
              <a:solidFill>
                <a:srgbClr val="FFC000"/>
              </a:solidFill>
            </a:endParaRPr>
          </a:p>
          <a:p>
            <a:r>
              <a:rPr lang="en-US" dirty="0" smtClean="0">
                <a:solidFill>
                  <a:srgbClr val="FFC000"/>
                </a:solidFill>
              </a:rPr>
              <a:t>ILLUMINANCE  </a:t>
            </a:r>
            <a:r>
              <a:rPr lang="en-US" dirty="0" smtClean="0">
                <a:solidFill>
                  <a:srgbClr val="FFC000"/>
                </a:solidFill>
              </a:rPr>
              <a:t>GEOMETRIES</a:t>
            </a:r>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endParaRPr lang="en-US" dirty="0" smtClean="0">
              <a:solidFill>
                <a:prstClr val="white"/>
              </a:solidFill>
            </a:endParaRPr>
          </a:p>
          <a:p>
            <a:r>
              <a:rPr lang="en-US" sz="1600" dirty="0" smtClean="0">
                <a:solidFill>
                  <a:prstClr val="white"/>
                </a:solidFill>
              </a:rPr>
              <a:t>Horizontal illuminance</a:t>
            </a:r>
          </a:p>
          <a:p>
            <a:endParaRPr lang="en-US" sz="1600" dirty="0">
              <a:solidFill>
                <a:prstClr val="white"/>
              </a:solidFill>
            </a:endParaRPr>
          </a:p>
          <a:p>
            <a:endParaRPr lang="en-US" sz="1600" dirty="0" smtClean="0">
              <a:solidFill>
                <a:srgbClr val="FFC000"/>
              </a:solidFill>
            </a:endParaRPr>
          </a:p>
          <a:p>
            <a:endParaRPr lang="en-US" sz="1600" dirty="0">
              <a:solidFill>
                <a:srgbClr val="FFC000"/>
              </a:solidFill>
            </a:endParaRPr>
          </a:p>
          <a:p>
            <a:endParaRPr lang="en-US" sz="1600" dirty="0" smtClean="0">
              <a:solidFill>
                <a:srgbClr val="FFC000"/>
              </a:solidFill>
            </a:endParaRPr>
          </a:p>
          <a:p>
            <a:endParaRPr lang="en-US" sz="1600" dirty="0" smtClean="0">
              <a:solidFill>
                <a:srgbClr val="FFC000"/>
              </a:solidFill>
            </a:endParaRPr>
          </a:p>
          <a:p>
            <a:endParaRPr lang="en-US" sz="1600" dirty="0" smtClean="0">
              <a:solidFill>
                <a:srgbClr val="FFC000"/>
              </a:solidFill>
            </a:endParaRPr>
          </a:p>
          <a:p>
            <a:r>
              <a:rPr lang="en-US" sz="1600" dirty="0" smtClean="0">
                <a:solidFill>
                  <a:prstClr val="white"/>
                </a:solidFill>
              </a:rPr>
              <a:t>Vertical illuminance</a:t>
            </a:r>
            <a:endParaRPr lang="en-US" sz="1600" i="1" dirty="0" smtClean="0">
              <a:solidFill>
                <a:prstClr val="white"/>
              </a:solidFill>
            </a:endParaRPr>
          </a:p>
          <a:p>
            <a:endParaRPr lang="en-US" sz="1600" i="1" dirty="0" smtClean="0">
              <a:solidFill>
                <a:prstClr val="white"/>
              </a:solidFill>
            </a:endParaRPr>
          </a:p>
          <a:p>
            <a:endParaRPr lang="en-US" sz="1600" i="1" dirty="0">
              <a:solidFill>
                <a:prstClr val="white"/>
              </a:solidFill>
            </a:endParaRPr>
          </a:p>
          <a:p>
            <a:endParaRPr lang="en-US" sz="1600" i="1" dirty="0" smtClean="0">
              <a:solidFill>
                <a:prstClr val="white"/>
              </a:solidFill>
            </a:endParaRPr>
          </a:p>
          <a:p>
            <a:endParaRPr lang="en-US" sz="1600" i="1" dirty="0" smtClean="0">
              <a:solidFill>
                <a:prstClr val="white"/>
              </a:solidFill>
            </a:endParaRPr>
          </a:p>
          <a:p>
            <a:endParaRPr lang="en-US" sz="1600" i="1" dirty="0">
              <a:solidFill>
                <a:prstClr val="white"/>
              </a:solidFill>
            </a:endParaRPr>
          </a:p>
          <a:p>
            <a:endParaRPr lang="en-US" sz="1600" i="1" dirty="0" smtClean="0">
              <a:solidFill>
                <a:prstClr val="white"/>
              </a:solidFill>
            </a:endParaRPr>
          </a:p>
          <a:p>
            <a:endParaRPr lang="en-US" sz="1600" i="1" dirty="0">
              <a:solidFill>
                <a:prstClr val="white"/>
              </a:solidFill>
            </a:endParaRPr>
          </a:p>
          <a:p>
            <a:endParaRPr lang="en-US" sz="1600" i="1" dirty="0" smtClean="0">
              <a:solidFill>
                <a:prstClr val="white"/>
              </a:solidFill>
            </a:endParaRPr>
          </a:p>
          <a:p>
            <a:r>
              <a:rPr lang="en-US" sz="1600" dirty="0" smtClean="0">
                <a:solidFill>
                  <a:prstClr val="white"/>
                </a:solidFill>
              </a:rPr>
              <a:t>Hemispheric illuminance</a:t>
            </a:r>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duotone>
              <a:prstClr val="black"/>
              <a:srgbClr val="FF6600">
                <a:tint val="45000"/>
                <a:satMod val="400000"/>
              </a:srgbClr>
            </a:duotone>
          </a:blip>
          <a:srcRect r="52555"/>
          <a:stretch>
            <a:fillRect/>
          </a:stretch>
        </p:blipFill>
        <p:spPr bwMode="auto">
          <a:xfrm>
            <a:off x="4270138" y="560931"/>
            <a:ext cx="2394429" cy="6166264"/>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328F063-3068-4D75-98A0-FB74607747D2}"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074241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7" name="TextBox 6"/>
          <p:cNvSpPr txBox="1"/>
          <p:nvPr/>
        </p:nvSpPr>
        <p:spPr>
          <a:xfrm>
            <a:off x="868240" y="757838"/>
            <a:ext cx="7789985" cy="2923877"/>
          </a:xfrm>
          <a:prstGeom prst="rect">
            <a:avLst/>
          </a:prstGeom>
          <a:noFill/>
        </p:spPr>
        <p:txBody>
          <a:bodyPr wrap="square" rtlCol="0">
            <a:spAutoFit/>
          </a:bodyPr>
          <a:lstStyle/>
          <a:p>
            <a:r>
              <a:rPr lang="en-US" dirty="0" smtClean="0">
                <a:solidFill>
                  <a:srgbClr val="FFC000"/>
                </a:solidFill>
              </a:rPr>
              <a:t>LUMINANCE</a:t>
            </a:r>
            <a:endParaRPr lang="en-US" dirty="0" smtClean="0">
              <a:solidFill>
                <a:prstClr val="white"/>
              </a:solidFill>
            </a:endParaRPr>
          </a:p>
          <a:p>
            <a:endParaRPr lang="en-US" dirty="0" smtClean="0">
              <a:solidFill>
                <a:prstClr val="white"/>
              </a:solidFill>
            </a:endParaRPr>
          </a:p>
          <a:p>
            <a:r>
              <a:rPr lang="en-US" sz="1600" dirty="0" smtClean="0">
                <a:solidFill>
                  <a:prstClr val="white"/>
                </a:solidFill>
              </a:rPr>
              <a:t>Is </a:t>
            </a:r>
            <a:r>
              <a:rPr lang="en-US" sz="1600" dirty="0" smtClean="0">
                <a:solidFill>
                  <a:srgbClr val="FFC000"/>
                </a:solidFill>
              </a:rPr>
              <a:t>Luminous Intensity per unit area </a:t>
            </a:r>
            <a:r>
              <a:rPr lang="en-US" sz="1600" dirty="0" smtClean="0">
                <a:solidFill>
                  <a:prstClr val="white"/>
                </a:solidFill>
              </a:rPr>
              <a:t>(candela/m</a:t>
            </a:r>
            <a:r>
              <a:rPr lang="en-US" sz="1600" baseline="30000" dirty="0" smtClean="0">
                <a:solidFill>
                  <a:prstClr val="white"/>
                </a:solidFill>
              </a:rPr>
              <a:t>2</a:t>
            </a:r>
            <a:r>
              <a:rPr lang="en-US" sz="1600" dirty="0" smtClean="0">
                <a:solidFill>
                  <a:prstClr val="white"/>
                </a:solidFill>
              </a:rPr>
              <a:t>).  It is sometimes called “perceived brightness”, or “surface brightness” of an extended area.</a:t>
            </a:r>
          </a:p>
          <a:p>
            <a:endParaRPr lang="en-US" sz="1600" dirty="0" smtClean="0">
              <a:solidFill>
                <a:prstClr val="white"/>
              </a:solidFill>
            </a:endParaRPr>
          </a:p>
          <a:p>
            <a:endParaRPr lang="en-US" sz="1600" dirty="0" smtClean="0">
              <a:solidFill>
                <a:prstClr val="white"/>
              </a:solidFill>
            </a:endParaRPr>
          </a:p>
          <a:p>
            <a:r>
              <a:rPr lang="en-US" sz="1600" dirty="0" smtClean="0">
                <a:solidFill>
                  <a:prstClr val="white"/>
                </a:solidFill>
              </a:rPr>
              <a:t>Changing the characteristics of a surface can increase or decrease it’s luminance</a:t>
            </a:r>
          </a:p>
          <a:p>
            <a:r>
              <a:rPr lang="en-US" sz="1600" dirty="0">
                <a:solidFill>
                  <a:prstClr val="white"/>
                </a:solidFill>
              </a:rPr>
              <a:t>	</a:t>
            </a:r>
            <a:r>
              <a:rPr lang="en-US" sz="1600" dirty="0" smtClean="0">
                <a:solidFill>
                  <a:prstClr val="white"/>
                </a:solidFill>
              </a:rPr>
              <a:t>Texture</a:t>
            </a:r>
          </a:p>
          <a:p>
            <a:r>
              <a:rPr lang="en-US" sz="1600" dirty="0">
                <a:solidFill>
                  <a:prstClr val="white"/>
                </a:solidFill>
              </a:rPr>
              <a:t>	</a:t>
            </a:r>
            <a:r>
              <a:rPr lang="en-US" sz="1600" dirty="0" smtClean="0">
                <a:solidFill>
                  <a:prstClr val="white"/>
                </a:solidFill>
              </a:rPr>
              <a:t>Color</a:t>
            </a:r>
          </a:p>
          <a:p>
            <a:r>
              <a:rPr lang="en-US" sz="1600" dirty="0">
                <a:solidFill>
                  <a:prstClr val="white"/>
                </a:solidFill>
              </a:rPr>
              <a:t>	</a:t>
            </a:r>
            <a:r>
              <a:rPr lang="en-US" sz="1600" dirty="0" smtClean="0">
                <a:solidFill>
                  <a:prstClr val="white"/>
                </a:solidFill>
              </a:rPr>
              <a:t>Reflectivity</a:t>
            </a:r>
            <a:r>
              <a:rPr lang="en-US" dirty="0" smtClean="0">
                <a:solidFill>
                  <a:prstClr val="white"/>
                </a:solidFill>
              </a:rPr>
              <a:t> </a:t>
            </a:r>
          </a:p>
          <a:p>
            <a:endParaRPr lang="en-US" dirty="0" smtClean="0">
              <a:solidFill>
                <a:srgbClr val="FFC000"/>
              </a:solidFill>
            </a:endParaRPr>
          </a:p>
        </p:txBody>
      </p:sp>
      <p:sp>
        <p:nvSpPr>
          <p:cNvPr id="21" name="Slide Number Placeholder 20"/>
          <p:cNvSpPr>
            <a:spLocks noGrp="1"/>
          </p:cNvSpPr>
          <p:nvPr>
            <p:ph type="sldNum" sz="quarter" idx="12"/>
          </p:nvPr>
        </p:nvSpPr>
        <p:spPr/>
        <p:txBody>
          <a:bodyPr/>
          <a:lstStyle/>
          <a:p>
            <a:fld id="{B328F063-3068-4D75-98A0-FB74607747D2}" type="slidenum">
              <a:rPr lang="en-US" smtClean="0">
                <a:solidFill>
                  <a:prstClr val="black">
                    <a:tint val="75000"/>
                  </a:prstClr>
                </a:solidFill>
              </a:rPr>
              <a:pPr/>
              <a:t>24</a:t>
            </a:fld>
            <a:endParaRPr lang="en-US">
              <a:solidFill>
                <a:prstClr val="black">
                  <a:tint val="7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652094"/>
            <a:ext cx="4229100" cy="2704256"/>
          </a:xfrm>
          <a:prstGeom prst="rect">
            <a:avLst/>
          </a:prstGeom>
        </p:spPr>
      </p:pic>
    </p:spTree>
    <p:extLst>
      <p:ext uri="{BB962C8B-B14F-4D97-AF65-F5344CB8AC3E}">
        <p14:creationId xmlns:p14="http://schemas.microsoft.com/office/powerpoint/2010/main" val="1667823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6" name="TextBox 5"/>
          <p:cNvSpPr txBox="1"/>
          <p:nvPr/>
        </p:nvSpPr>
        <p:spPr>
          <a:xfrm>
            <a:off x="666750" y="571500"/>
            <a:ext cx="4038600" cy="369332"/>
          </a:xfrm>
          <a:prstGeom prst="rect">
            <a:avLst/>
          </a:prstGeom>
          <a:noFill/>
        </p:spPr>
        <p:txBody>
          <a:bodyPr wrap="square" rtlCol="0">
            <a:spAutoFit/>
          </a:bodyPr>
          <a:lstStyle/>
          <a:p>
            <a:r>
              <a:rPr lang="en-US" dirty="0" smtClean="0">
                <a:solidFill>
                  <a:srgbClr val="99FFCC"/>
                </a:solidFill>
              </a:rPr>
              <a:t>Light in the Natural Night Landscape</a:t>
            </a:r>
            <a:endParaRPr lang="en-US" dirty="0">
              <a:solidFill>
                <a:srgbClr val="99FFCC"/>
              </a:solidFill>
            </a:endParaRPr>
          </a:p>
        </p:txBody>
      </p:sp>
      <p:sp>
        <p:nvSpPr>
          <p:cNvPr id="7" name="TextBox 6"/>
          <p:cNvSpPr txBox="1"/>
          <p:nvPr/>
        </p:nvSpPr>
        <p:spPr>
          <a:xfrm>
            <a:off x="687265" y="1138838"/>
            <a:ext cx="7789985" cy="1354217"/>
          </a:xfrm>
          <a:prstGeom prst="rect">
            <a:avLst/>
          </a:prstGeom>
          <a:noFill/>
        </p:spPr>
        <p:txBody>
          <a:bodyPr wrap="square" rtlCol="0">
            <a:spAutoFit/>
          </a:bodyPr>
          <a:lstStyle/>
          <a:p>
            <a:r>
              <a:rPr lang="en-US" sz="1600" dirty="0" smtClean="0">
                <a:solidFill>
                  <a:prstClr val="white"/>
                </a:solidFill>
              </a:rPr>
              <a:t>Horizontal, Vertical, and Hemispheric </a:t>
            </a:r>
            <a:r>
              <a:rPr lang="en-US" sz="1600" dirty="0" smtClean="0">
                <a:solidFill>
                  <a:srgbClr val="FFC000"/>
                </a:solidFill>
              </a:rPr>
              <a:t>Illuminance</a:t>
            </a:r>
            <a:r>
              <a:rPr lang="en-US" sz="1600" dirty="0" smtClean="0">
                <a:solidFill>
                  <a:prstClr val="white"/>
                </a:solidFill>
              </a:rPr>
              <a:t> exists from the night sky, allowing humans to navigate open landscapes.  The </a:t>
            </a:r>
            <a:r>
              <a:rPr lang="en-US" sz="1600" dirty="0" smtClean="0">
                <a:solidFill>
                  <a:srgbClr val="FFC000"/>
                </a:solidFill>
              </a:rPr>
              <a:t>luminance</a:t>
            </a:r>
            <a:r>
              <a:rPr lang="en-US" sz="1600" dirty="0" smtClean="0">
                <a:solidFill>
                  <a:prstClr val="white"/>
                </a:solidFill>
              </a:rPr>
              <a:t> of the sky background may also be measured in high resolution.  The light levels are small, so the units are </a:t>
            </a:r>
            <a:r>
              <a:rPr lang="en-US" sz="1600" dirty="0" err="1" smtClean="0">
                <a:solidFill>
                  <a:prstClr val="white"/>
                </a:solidFill>
              </a:rPr>
              <a:t>milli</a:t>
            </a:r>
            <a:r>
              <a:rPr lang="en-US" sz="1600" dirty="0" smtClean="0">
                <a:solidFill>
                  <a:prstClr val="white"/>
                </a:solidFill>
              </a:rPr>
              <a:t>- or 10</a:t>
            </a:r>
            <a:r>
              <a:rPr lang="en-US" sz="1600" baseline="30000" dirty="0" smtClean="0">
                <a:solidFill>
                  <a:prstClr val="white"/>
                </a:solidFill>
              </a:rPr>
              <a:t>-3</a:t>
            </a:r>
            <a:r>
              <a:rPr lang="en-US" sz="1600" dirty="0" smtClean="0">
                <a:solidFill>
                  <a:prstClr val="white"/>
                </a:solidFill>
              </a:rPr>
              <a:t> (</a:t>
            </a:r>
            <a:r>
              <a:rPr lang="en-US" sz="1600" dirty="0" err="1" smtClean="0">
                <a:solidFill>
                  <a:prstClr val="white"/>
                </a:solidFill>
              </a:rPr>
              <a:t>millicandela</a:t>
            </a:r>
            <a:r>
              <a:rPr lang="en-US" sz="1600" dirty="0" smtClean="0">
                <a:solidFill>
                  <a:prstClr val="white"/>
                </a:solidFill>
              </a:rPr>
              <a:t>/m</a:t>
            </a:r>
            <a:r>
              <a:rPr lang="en-US" sz="1600" baseline="30000" dirty="0" smtClean="0">
                <a:solidFill>
                  <a:prstClr val="white"/>
                </a:solidFill>
              </a:rPr>
              <a:t>2</a:t>
            </a:r>
            <a:r>
              <a:rPr lang="en-US" sz="1600" dirty="0" smtClean="0">
                <a:solidFill>
                  <a:prstClr val="white"/>
                </a:solidFill>
              </a:rPr>
              <a:t>, </a:t>
            </a:r>
            <a:r>
              <a:rPr lang="en-US" sz="1600" dirty="0" err="1" smtClean="0">
                <a:solidFill>
                  <a:prstClr val="white"/>
                </a:solidFill>
              </a:rPr>
              <a:t>millilux</a:t>
            </a:r>
            <a:r>
              <a:rPr lang="en-US" sz="1600" dirty="0" smtClean="0">
                <a:solidFill>
                  <a:prstClr val="white"/>
                </a:solidFill>
              </a:rPr>
              <a:t>).</a:t>
            </a:r>
          </a:p>
          <a:p>
            <a:endParaRPr lang="en-US" dirty="0" smtClean="0">
              <a:solidFill>
                <a:srgbClr val="FFC000"/>
              </a:solidFill>
            </a:endParaRPr>
          </a:p>
        </p:txBody>
      </p:sp>
      <p:sp>
        <p:nvSpPr>
          <p:cNvPr id="15" name="Slide Number Placeholder 14"/>
          <p:cNvSpPr>
            <a:spLocks noGrp="1"/>
          </p:cNvSpPr>
          <p:nvPr>
            <p:ph type="sldNum" sz="quarter" idx="12"/>
          </p:nvPr>
        </p:nvSpPr>
        <p:spPr/>
        <p:txBody>
          <a:bodyPr/>
          <a:lstStyle/>
          <a:p>
            <a:fld id="{B328F063-3068-4D75-98A0-FB74607747D2}" type="slidenum">
              <a:rPr lang="en-US" smtClean="0">
                <a:solidFill>
                  <a:prstClr val="black">
                    <a:tint val="75000"/>
                  </a:prstClr>
                </a:solidFill>
              </a:rPr>
              <a:pPr/>
              <a:t>25</a:t>
            </a:fld>
            <a:endParaRPr lang="en-US">
              <a:solidFill>
                <a:prstClr val="black">
                  <a:tint val="75000"/>
                </a:prstClr>
              </a:solidFill>
            </a:endParaRPr>
          </a:p>
        </p:txBody>
      </p:sp>
      <p:pic>
        <p:nvPicPr>
          <p:cNvPr id="18" name="Picture 17" descr="_MG_7863.jpg"/>
          <p:cNvPicPr>
            <a:picLocks noChangeAspect="1"/>
          </p:cNvPicPr>
          <p:nvPr/>
        </p:nvPicPr>
        <p:blipFill>
          <a:blip r:embed="rId3" cstate="print"/>
          <a:stretch>
            <a:fillRect/>
          </a:stretch>
        </p:blipFill>
        <p:spPr>
          <a:xfrm>
            <a:off x="1512277" y="2409091"/>
            <a:ext cx="5934808" cy="3956539"/>
          </a:xfrm>
          <a:prstGeom prst="rect">
            <a:avLst/>
          </a:prstGeom>
        </p:spPr>
      </p:pic>
      <p:sp>
        <p:nvSpPr>
          <p:cNvPr id="20" name="TextBox 19"/>
          <p:cNvSpPr txBox="1"/>
          <p:nvPr/>
        </p:nvSpPr>
        <p:spPr>
          <a:xfrm>
            <a:off x="3174022" y="2576146"/>
            <a:ext cx="923194" cy="461665"/>
          </a:xfrm>
          <a:prstGeom prst="rect">
            <a:avLst/>
          </a:prstGeom>
          <a:noFill/>
        </p:spPr>
        <p:txBody>
          <a:bodyPr wrap="square" rtlCol="0">
            <a:spAutoFit/>
          </a:bodyPr>
          <a:lstStyle/>
          <a:p>
            <a:r>
              <a:rPr lang="en-US" sz="1200" dirty="0" smtClean="0">
                <a:solidFill>
                  <a:prstClr val="white"/>
                </a:solidFill>
              </a:rPr>
              <a:t>Full moon</a:t>
            </a:r>
          </a:p>
          <a:p>
            <a:r>
              <a:rPr lang="en-US" sz="1200" dirty="0" smtClean="0">
                <a:solidFill>
                  <a:prstClr val="white"/>
                </a:solidFill>
              </a:rPr>
              <a:t>250 </a:t>
            </a:r>
            <a:r>
              <a:rPr lang="en-US" sz="1200" dirty="0" err="1" smtClean="0">
                <a:solidFill>
                  <a:prstClr val="white"/>
                </a:solidFill>
              </a:rPr>
              <a:t>mlux</a:t>
            </a:r>
            <a:endParaRPr lang="en-US" sz="1200" dirty="0" smtClean="0">
              <a:solidFill>
                <a:prstClr val="white"/>
              </a:solidFill>
            </a:endParaRPr>
          </a:p>
        </p:txBody>
      </p:sp>
      <p:sp>
        <p:nvSpPr>
          <p:cNvPr id="21" name="TextBox 20"/>
          <p:cNvSpPr txBox="1"/>
          <p:nvPr/>
        </p:nvSpPr>
        <p:spPr>
          <a:xfrm>
            <a:off x="5093676" y="2878015"/>
            <a:ext cx="2582009" cy="461665"/>
          </a:xfrm>
          <a:prstGeom prst="rect">
            <a:avLst/>
          </a:prstGeom>
          <a:noFill/>
        </p:spPr>
        <p:txBody>
          <a:bodyPr wrap="square" rtlCol="0">
            <a:spAutoFit/>
          </a:bodyPr>
          <a:lstStyle/>
          <a:p>
            <a:r>
              <a:rPr lang="en-US" sz="1200" dirty="0" smtClean="0">
                <a:solidFill>
                  <a:prstClr val="white"/>
                </a:solidFill>
              </a:rPr>
              <a:t>Sky brightness with full moon in sky  20-50 </a:t>
            </a:r>
            <a:r>
              <a:rPr lang="en-US" sz="1200" dirty="0" err="1" smtClean="0">
                <a:solidFill>
                  <a:prstClr val="white"/>
                </a:solidFill>
              </a:rPr>
              <a:t>mcd</a:t>
            </a:r>
            <a:r>
              <a:rPr lang="en-US" sz="1200" dirty="0" smtClean="0">
                <a:solidFill>
                  <a:prstClr val="white"/>
                </a:solidFill>
              </a:rPr>
              <a:t>/m</a:t>
            </a:r>
            <a:r>
              <a:rPr lang="en-US" sz="1200" baseline="30000" dirty="0" smtClean="0">
                <a:solidFill>
                  <a:prstClr val="white"/>
                </a:solidFill>
              </a:rPr>
              <a:t>2</a:t>
            </a:r>
            <a:endParaRPr lang="en-US" sz="1200" dirty="0" smtClean="0">
              <a:solidFill>
                <a:prstClr val="white"/>
              </a:solidFill>
            </a:endParaRPr>
          </a:p>
        </p:txBody>
      </p:sp>
      <p:sp>
        <p:nvSpPr>
          <p:cNvPr id="22" name="TextBox 21"/>
          <p:cNvSpPr txBox="1"/>
          <p:nvPr/>
        </p:nvSpPr>
        <p:spPr>
          <a:xfrm>
            <a:off x="4727329" y="5474677"/>
            <a:ext cx="2582009" cy="461665"/>
          </a:xfrm>
          <a:prstGeom prst="rect">
            <a:avLst/>
          </a:prstGeom>
          <a:noFill/>
        </p:spPr>
        <p:txBody>
          <a:bodyPr wrap="square" rtlCol="0">
            <a:spAutoFit/>
          </a:bodyPr>
          <a:lstStyle/>
          <a:p>
            <a:r>
              <a:rPr lang="en-US" sz="1200" dirty="0" smtClean="0">
                <a:solidFill>
                  <a:prstClr val="white"/>
                </a:solidFill>
              </a:rPr>
              <a:t>Landscape by full moonlight</a:t>
            </a:r>
          </a:p>
          <a:p>
            <a:r>
              <a:rPr lang="en-US" sz="1200" dirty="0" smtClean="0">
                <a:solidFill>
                  <a:prstClr val="white"/>
                </a:solidFill>
              </a:rPr>
              <a:t>5-10 </a:t>
            </a:r>
            <a:r>
              <a:rPr lang="en-US" sz="1200" dirty="0" err="1" smtClean="0">
                <a:solidFill>
                  <a:prstClr val="white"/>
                </a:solidFill>
              </a:rPr>
              <a:t>mcd</a:t>
            </a:r>
            <a:r>
              <a:rPr lang="en-US" sz="1200" dirty="0" smtClean="0">
                <a:solidFill>
                  <a:prstClr val="white"/>
                </a:solidFill>
              </a:rPr>
              <a:t>/m</a:t>
            </a:r>
            <a:r>
              <a:rPr lang="en-US" sz="1200" baseline="30000" dirty="0" smtClean="0">
                <a:solidFill>
                  <a:prstClr val="white"/>
                </a:solidFill>
              </a:rPr>
              <a:t>2</a:t>
            </a:r>
            <a:endParaRPr lang="en-US" sz="1200" dirty="0" smtClean="0">
              <a:solidFill>
                <a:prstClr val="white"/>
              </a:solidFill>
            </a:endParaRPr>
          </a:p>
        </p:txBody>
      </p:sp>
    </p:spTree>
    <p:extLst>
      <p:ext uri="{BB962C8B-B14F-4D97-AF65-F5344CB8AC3E}">
        <p14:creationId xmlns:p14="http://schemas.microsoft.com/office/powerpoint/2010/main" val="1933461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6" name="TextBox 5"/>
          <p:cNvSpPr txBox="1"/>
          <p:nvPr/>
        </p:nvSpPr>
        <p:spPr>
          <a:xfrm>
            <a:off x="647699" y="571500"/>
            <a:ext cx="6675665" cy="369332"/>
          </a:xfrm>
          <a:prstGeom prst="rect">
            <a:avLst/>
          </a:prstGeom>
          <a:noFill/>
        </p:spPr>
        <p:txBody>
          <a:bodyPr wrap="square" rtlCol="0">
            <a:spAutoFit/>
          </a:bodyPr>
          <a:lstStyle/>
          <a:p>
            <a:r>
              <a:rPr lang="en-US" dirty="0" smtClean="0">
                <a:solidFill>
                  <a:srgbClr val="99FFCC"/>
                </a:solidFill>
              </a:rPr>
              <a:t> Measurement of Anthropogenic Light in the Landscape</a:t>
            </a:r>
            <a:endParaRPr lang="en-US" dirty="0">
              <a:solidFill>
                <a:srgbClr val="99FFCC"/>
              </a:solidFill>
            </a:endParaRPr>
          </a:p>
        </p:txBody>
      </p:sp>
      <p:sp>
        <p:nvSpPr>
          <p:cNvPr id="7" name="TextBox 6"/>
          <p:cNvSpPr txBox="1"/>
          <p:nvPr/>
        </p:nvSpPr>
        <p:spPr>
          <a:xfrm>
            <a:off x="696790" y="1091213"/>
            <a:ext cx="7789985" cy="1107996"/>
          </a:xfrm>
          <a:prstGeom prst="rect">
            <a:avLst/>
          </a:prstGeom>
          <a:noFill/>
        </p:spPr>
        <p:txBody>
          <a:bodyPr wrap="square" rtlCol="0">
            <a:spAutoFit/>
          </a:bodyPr>
          <a:lstStyle/>
          <a:p>
            <a:r>
              <a:rPr lang="en-US" sz="1600" dirty="0" smtClean="0">
                <a:solidFill>
                  <a:prstClr val="white"/>
                </a:solidFill>
              </a:rPr>
              <a:t>Measuring anthropogenic light involves both illuminance and luminance measures.  Often, it is most illustrative to express these values as a ratio to natural conditions.  The two most important targets are </a:t>
            </a:r>
            <a:r>
              <a:rPr lang="en-US" sz="1600" dirty="0" smtClean="0">
                <a:solidFill>
                  <a:srgbClr val="FFC000"/>
                </a:solidFill>
              </a:rPr>
              <a:t>sky glow </a:t>
            </a:r>
            <a:r>
              <a:rPr lang="en-US" sz="1600" dirty="0" smtClean="0">
                <a:solidFill>
                  <a:prstClr val="white"/>
                </a:solidFill>
              </a:rPr>
              <a:t>and </a:t>
            </a:r>
            <a:r>
              <a:rPr lang="en-US" sz="1600" dirty="0" smtClean="0">
                <a:solidFill>
                  <a:srgbClr val="FFC000"/>
                </a:solidFill>
              </a:rPr>
              <a:t>light trespass</a:t>
            </a:r>
            <a:r>
              <a:rPr lang="en-US" sz="1600" dirty="0" smtClean="0">
                <a:solidFill>
                  <a:prstClr val="white"/>
                </a:solidFill>
              </a:rPr>
              <a:t>.</a:t>
            </a:r>
          </a:p>
          <a:p>
            <a:endParaRPr lang="en-US" dirty="0" smtClean="0">
              <a:solidFill>
                <a:srgbClr val="FFC000"/>
              </a:solidFill>
            </a:endParaRPr>
          </a:p>
        </p:txBody>
      </p:sp>
      <p:sp>
        <p:nvSpPr>
          <p:cNvPr id="15" name="Slide Number Placeholder 14"/>
          <p:cNvSpPr>
            <a:spLocks noGrp="1"/>
          </p:cNvSpPr>
          <p:nvPr>
            <p:ph type="sldNum" sz="quarter" idx="12"/>
          </p:nvPr>
        </p:nvSpPr>
        <p:spPr/>
        <p:txBody>
          <a:bodyPr/>
          <a:lstStyle/>
          <a:p>
            <a:fld id="{B328F063-3068-4D75-98A0-FB74607747D2}" type="slidenum">
              <a:rPr lang="en-US" smtClean="0">
                <a:solidFill>
                  <a:prstClr val="black">
                    <a:tint val="75000"/>
                  </a:prstClr>
                </a:solidFill>
              </a:rPr>
              <a:pPr/>
              <a:t>26</a:t>
            </a:fld>
            <a:endParaRPr lang="en-US">
              <a:solidFill>
                <a:prstClr val="black">
                  <a:tint val="75000"/>
                </a:prstClr>
              </a:solidFill>
            </a:endParaRPr>
          </a:p>
        </p:txBody>
      </p:sp>
      <p:sp>
        <p:nvSpPr>
          <p:cNvPr id="20" name="TextBox 19"/>
          <p:cNvSpPr txBox="1"/>
          <p:nvPr/>
        </p:nvSpPr>
        <p:spPr>
          <a:xfrm>
            <a:off x="1529849" y="5553804"/>
            <a:ext cx="2111422" cy="461665"/>
          </a:xfrm>
          <a:prstGeom prst="rect">
            <a:avLst/>
          </a:prstGeom>
          <a:noFill/>
        </p:spPr>
        <p:txBody>
          <a:bodyPr wrap="square" rtlCol="0">
            <a:spAutoFit/>
          </a:bodyPr>
          <a:lstStyle/>
          <a:p>
            <a:r>
              <a:rPr lang="en-US" sz="1200" dirty="0" smtClean="0">
                <a:solidFill>
                  <a:prstClr val="white"/>
                </a:solidFill>
              </a:rPr>
              <a:t>Center of bright light dome</a:t>
            </a:r>
          </a:p>
          <a:p>
            <a:r>
              <a:rPr lang="en-US" sz="1200" dirty="0" smtClean="0">
                <a:solidFill>
                  <a:prstClr val="white"/>
                </a:solidFill>
              </a:rPr>
              <a:t>Luminance = 10-100 mcd/m</a:t>
            </a:r>
            <a:r>
              <a:rPr lang="en-US" sz="1200" baseline="30000" dirty="0" smtClean="0">
                <a:solidFill>
                  <a:prstClr val="white"/>
                </a:solidFill>
              </a:rPr>
              <a:t>2</a:t>
            </a:r>
          </a:p>
        </p:txBody>
      </p:sp>
      <p:sp>
        <p:nvSpPr>
          <p:cNvPr id="13" name="TextBox 12"/>
          <p:cNvSpPr txBox="1"/>
          <p:nvPr/>
        </p:nvSpPr>
        <p:spPr>
          <a:xfrm>
            <a:off x="5187450" y="5536218"/>
            <a:ext cx="1916724" cy="461665"/>
          </a:xfrm>
          <a:prstGeom prst="rect">
            <a:avLst/>
          </a:prstGeom>
          <a:noFill/>
        </p:spPr>
        <p:txBody>
          <a:bodyPr wrap="square" rtlCol="0">
            <a:spAutoFit/>
          </a:bodyPr>
          <a:lstStyle/>
          <a:p>
            <a:r>
              <a:rPr lang="en-US" sz="1200" dirty="0" smtClean="0">
                <a:solidFill>
                  <a:prstClr val="white"/>
                </a:solidFill>
              </a:rPr>
              <a:t>Unshielded streetlamps</a:t>
            </a:r>
          </a:p>
          <a:p>
            <a:r>
              <a:rPr lang="en-US" sz="1200" dirty="0" smtClean="0">
                <a:solidFill>
                  <a:prstClr val="white"/>
                </a:solidFill>
              </a:rPr>
              <a:t>Illuminance = 0.5-50 </a:t>
            </a:r>
            <a:r>
              <a:rPr lang="en-US" sz="1200" dirty="0" err="1" smtClean="0">
                <a:solidFill>
                  <a:prstClr val="white"/>
                </a:solidFill>
              </a:rPr>
              <a:t>mlux</a:t>
            </a:r>
            <a:endParaRPr lang="en-US" sz="1200" dirty="0" smtClean="0">
              <a:solidFill>
                <a:prstClr val="white"/>
              </a:solidFill>
            </a:endParaRPr>
          </a:p>
        </p:txBody>
      </p:sp>
      <p:pic>
        <p:nvPicPr>
          <p:cNvPr id="16" name="Picture 15" descr="hubbel.jpg"/>
          <p:cNvPicPr>
            <a:picLocks noChangeAspect="1"/>
          </p:cNvPicPr>
          <p:nvPr/>
        </p:nvPicPr>
        <p:blipFill>
          <a:blip r:embed="rId3" cstate="print"/>
          <a:stretch>
            <a:fillRect/>
          </a:stretch>
        </p:blipFill>
        <p:spPr>
          <a:xfrm>
            <a:off x="4721458" y="2555628"/>
            <a:ext cx="2875084" cy="2875084"/>
          </a:xfrm>
          <a:prstGeom prst="rect">
            <a:avLst/>
          </a:prstGeom>
        </p:spPr>
      </p:pic>
      <p:pic>
        <p:nvPicPr>
          <p:cNvPr id="17" name="Picture 16" descr="Dantes.jpg"/>
          <p:cNvPicPr>
            <a:picLocks noChangeAspect="1"/>
          </p:cNvPicPr>
          <p:nvPr/>
        </p:nvPicPr>
        <p:blipFill>
          <a:blip r:embed="rId4" cstate="print"/>
          <a:stretch>
            <a:fillRect/>
          </a:stretch>
        </p:blipFill>
        <p:spPr>
          <a:xfrm>
            <a:off x="1292458" y="2529250"/>
            <a:ext cx="2901462" cy="2901462"/>
          </a:xfrm>
          <a:prstGeom prst="rect">
            <a:avLst/>
          </a:prstGeom>
        </p:spPr>
      </p:pic>
      <p:sp>
        <p:nvSpPr>
          <p:cNvPr id="11" name="TextBox 10"/>
          <p:cNvSpPr txBox="1"/>
          <p:nvPr/>
        </p:nvSpPr>
        <p:spPr>
          <a:xfrm>
            <a:off x="1576880" y="2168592"/>
            <a:ext cx="2659224" cy="338554"/>
          </a:xfrm>
          <a:prstGeom prst="rect">
            <a:avLst/>
          </a:prstGeom>
          <a:noFill/>
        </p:spPr>
        <p:txBody>
          <a:bodyPr wrap="square" rtlCol="0">
            <a:spAutoFit/>
          </a:bodyPr>
          <a:lstStyle/>
          <a:p>
            <a:r>
              <a:rPr lang="en-US" sz="1600" dirty="0" smtClean="0">
                <a:solidFill>
                  <a:prstClr val="white"/>
                </a:solidFill>
              </a:rPr>
              <a:t>Sky glow (luminance)</a:t>
            </a:r>
            <a:endParaRPr lang="en-US" sz="1600" dirty="0">
              <a:solidFill>
                <a:prstClr val="white"/>
              </a:solidFill>
            </a:endParaRPr>
          </a:p>
        </p:txBody>
      </p:sp>
      <p:sp>
        <p:nvSpPr>
          <p:cNvPr id="12" name="TextBox 11"/>
          <p:cNvSpPr txBox="1"/>
          <p:nvPr/>
        </p:nvSpPr>
        <p:spPr>
          <a:xfrm>
            <a:off x="4845704" y="2218355"/>
            <a:ext cx="2659224" cy="338554"/>
          </a:xfrm>
          <a:prstGeom prst="rect">
            <a:avLst/>
          </a:prstGeom>
          <a:noFill/>
        </p:spPr>
        <p:txBody>
          <a:bodyPr wrap="square" rtlCol="0">
            <a:spAutoFit/>
          </a:bodyPr>
          <a:lstStyle/>
          <a:p>
            <a:r>
              <a:rPr lang="en-US" sz="1600" dirty="0" smtClean="0">
                <a:solidFill>
                  <a:prstClr val="white"/>
                </a:solidFill>
              </a:rPr>
              <a:t>Light trespass (illuminance)</a:t>
            </a:r>
            <a:endParaRPr lang="en-US" sz="1600" dirty="0">
              <a:solidFill>
                <a:prstClr val="white"/>
              </a:solidFill>
            </a:endParaRPr>
          </a:p>
        </p:txBody>
      </p:sp>
    </p:spTree>
    <p:extLst>
      <p:ext uri="{BB962C8B-B14F-4D97-AF65-F5344CB8AC3E}">
        <p14:creationId xmlns:p14="http://schemas.microsoft.com/office/powerpoint/2010/main" val="1822280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32240"/>
            <a:ext cx="7772400" cy="1500187"/>
          </a:xfrm>
        </p:spPr>
        <p:txBody>
          <a:bodyPr>
            <a:normAutofit fontScale="92500" lnSpcReduction="10000"/>
          </a:bodyPr>
          <a:lstStyle/>
          <a:p>
            <a:r>
              <a:rPr lang="en-US" sz="5400" dirty="0" smtClean="0"/>
              <a:t>Effects of Anthropogenic Light</a:t>
            </a:r>
            <a:endParaRPr lang="en-US" sz="5400" dirty="0"/>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27</a:t>
            </a:fld>
            <a:endParaRPr lang="en-US">
              <a:solidFill>
                <a:prstClr val="black">
                  <a:tint val="75000"/>
                </a:prstClr>
              </a:solidFill>
            </a:endParaRPr>
          </a:p>
        </p:txBody>
      </p:sp>
      <p:sp>
        <p:nvSpPr>
          <p:cNvPr id="5" name="TextBox 4"/>
          <p:cNvSpPr txBox="1"/>
          <p:nvPr/>
        </p:nvSpPr>
        <p:spPr>
          <a:xfrm>
            <a:off x="1351797" y="3630855"/>
            <a:ext cx="7845879" cy="2308324"/>
          </a:xfrm>
          <a:prstGeom prst="rect">
            <a:avLst/>
          </a:prstGeom>
          <a:noFill/>
        </p:spPr>
        <p:txBody>
          <a:bodyPr wrap="square" rtlCol="0">
            <a:spAutoFit/>
          </a:bodyPr>
          <a:lstStyle/>
          <a:p>
            <a:r>
              <a:rPr lang="en-US" sz="2400" dirty="0" smtClean="0">
                <a:solidFill>
                  <a:srgbClr val="FFC000"/>
                </a:solidFill>
              </a:rPr>
              <a:t>Aesthetic/</a:t>
            </a:r>
            <a:r>
              <a:rPr lang="en-US" sz="2400" dirty="0" err="1" smtClean="0">
                <a:solidFill>
                  <a:srgbClr val="FFC000"/>
                </a:solidFill>
              </a:rPr>
              <a:t>Astro</a:t>
            </a:r>
            <a:r>
              <a:rPr lang="en-US" sz="2400" dirty="0" smtClean="0">
                <a:solidFill>
                  <a:srgbClr val="FFC000"/>
                </a:solidFill>
              </a:rPr>
              <a:t>-Tourism</a:t>
            </a:r>
          </a:p>
          <a:p>
            <a:r>
              <a:rPr lang="en-US" sz="2400" dirty="0" smtClean="0">
                <a:solidFill>
                  <a:srgbClr val="FFC000"/>
                </a:solidFill>
              </a:rPr>
              <a:t>Cultural</a:t>
            </a:r>
          </a:p>
          <a:p>
            <a:r>
              <a:rPr lang="en-US" sz="2400" dirty="0" smtClean="0">
                <a:solidFill>
                  <a:srgbClr val="FFC000"/>
                </a:solidFill>
              </a:rPr>
              <a:t>Ecological</a:t>
            </a:r>
          </a:p>
          <a:p>
            <a:r>
              <a:rPr lang="en-US" sz="2400" dirty="0" smtClean="0">
                <a:solidFill>
                  <a:srgbClr val="FFC000"/>
                </a:solidFill>
              </a:rPr>
              <a:t>Health</a:t>
            </a:r>
          </a:p>
          <a:p>
            <a:r>
              <a:rPr lang="en-US" sz="2400" dirty="0" smtClean="0">
                <a:solidFill>
                  <a:srgbClr val="FFC000"/>
                </a:solidFill>
              </a:rPr>
              <a:t>Wilderness</a:t>
            </a:r>
            <a:endParaRPr lang="en-US" sz="2400" dirty="0">
              <a:solidFill>
                <a:srgbClr val="FFC000"/>
              </a:solidFill>
            </a:endParaRPr>
          </a:p>
          <a:p>
            <a:r>
              <a:rPr lang="en-US" sz="2400" dirty="0" smtClean="0">
                <a:solidFill>
                  <a:srgbClr val="FFC000"/>
                </a:solidFill>
              </a:rPr>
              <a:t> </a:t>
            </a:r>
          </a:p>
        </p:txBody>
      </p:sp>
    </p:spTree>
    <p:extLst>
      <p:ext uri="{BB962C8B-B14F-4D97-AF65-F5344CB8AC3E}">
        <p14:creationId xmlns:p14="http://schemas.microsoft.com/office/powerpoint/2010/main" val="480612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1" y="74281"/>
            <a:ext cx="5156200" cy="394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Image result for moon light hik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548" y="4021495"/>
            <a:ext cx="5010705" cy="286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0931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rrowheads="1"/>
          </p:cNvPicPr>
          <p:nvPr/>
        </p:nvPicPr>
        <p:blipFill>
          <a:blip r:embed="rId3">
            <a:extLst>
              <a:ext uri="{28A0092B-C50C-407E-A947-70E740481C1C}">
                <a14:useLocalDpi xmlns:a14="http://schemas.microsoft.com/office/drawing/2010/main" val="0"/>
              </a:ext>
            </a:extLst>
          </a:blip>
          <a:srcRect r="8560"/>
          <a:stretch>
            <a:fillRect/>
          </a:stretch>
        </p:blipFill>
        <p:spPr bwMode="auto">
          <a:xfrm>
            <a:off x="0" y="3465513"/>
            <a:ext cx="595312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801" y="74281"/>
            <a:ext cx="5156200" cy="394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Image result for moon light hik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548" y="4021495"/>
            <a:ext cx="5010705" cy="286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0931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2000"/>
                                        <p:tgtEl>
                                          <p:spTgt spid="179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8311" y="4850024"/>
            <a:ext cx="8146839" cy="861774"/>
          </a:xfrm>
          <a:prstGeom prst="rect">
            <a:avLst/>
          </a:prstGeom>
        </p:spPr>
        <p:txBody>
          <a:bodyPr vert="horz" wrap="square" lIns="0" tIns="0" rIns="0" bIns="0" rtlCol="0">
            <a:spAutoFit/>
          </a:bodyPr>
          <a:lstStyle/>
          <a:p>
            <a:pPr marL="1103630" marR="5080" indent="-1091565" algn="ctr"/>
            <a:r>
              <a:rPr lang="en-US" sz="2800" b="1" spc="-25" dirty="0" smtClean="0">
                <a:solidFill>
                  <a:srgbClr val="E6E3AA"/>
                </a:solidFill>
                <a:effectLst>
                  <a:outerShdw blurRad="38100" dist="38100" dir="2700000" algn="tl">
                    <a:srgbClr val="000000">
                      <a:alpha val="43137"/>
                    </a:srgbClr>
                  </a:outerShdw>
                </a:effectLst>
                <a:latin typeface="NPSRawlinsonOT"/>
                <a:cs typeface="NPSRawlinsonOT"/>
              </a:rPr>
              <a:t>Introduction : </a:t>
            </a:r>
            <a:endParaRPr lang="en-US" sz="2800" b="1" spc="-25" dirty="0" smtClean="0">
              <a:solidFill>
                <a:srgbClr val="E6E3AA"/>
              </a:solidFill>
              <a:effectLst>
                <a:outerShdw blurRad="38100" dist="38100" dir="2700000" algn="tl">
                  <a:srgbClr val="000000">
                    <a:alpha val="43137"/>
                  </a:srgbClr>
                </a:outerShdw>
              </a:effectLst>
              <a:latin typeface="NPSRawlinsonOT"/>
              <a:cs typeface="NPSRawlinsonOT"/>
            </a:endParaRPr>
          </a:p>
          <a:p>
            <a:pPr marL="1103630" marR="5080" indent="-1091565" algn="ctr"/>
            <a:r>
              <a:rPr sz="2800" b="1" spc="-20" dirty="0" smtClean="0">
                <a:solidFill>
                  <a:srgbClr val="E6E3AA"/>
                </a:solidFill>
                <a:effectLst>
                  <a:outerShdw blurRad="38100" dist="38100" dir="2700000" algn="tl">
                    <a:srgbClr val="000000">
                      <a:alpha val="43137"/>
                    </a:srgbClr>
                  </a:outerShdw>
                </a:effectLst>
                <a:latin typeface="NPSRawlinsonOT"/>
                <a:cs typeface="NPSRawlinsonOT"/>
              </a:rPr>
              <a:t>NPS</a:t>
            </a:r>
            <a:r>
              <a:rPr sz="2800" b="1" spc="-5" dirty="0" smtClean="0">
                <a:solidFill>
                  <a:srgbClr val="E6E3AA"/>
                </a:solidFill>
                <a:effectLst>
                  <a:outerShdw blurRad="38100" dist="38100" dir="2700000" algn="tl">
                    <a:srgbClr val="000000">
                      <a:alpha val="43137"/>
                    </a:srgbClr>
                  </a:outerShdw>
                </a:effectLst>
                <a:latin typeface="NPSRawlinsonOT"/>
                <a:cs typeface="NPSRawlinsonOT"/>
              </a:rPr>
              <a:t> </a:t>
            </a:r>
            <a:r>
              <a:rPr lang="en-US" sz="2800" b="1" spc="-25" dirty="0">
                <a:solidFill>
                  <a:srgbClr val="E6E3AA"/>
                </a:solidFill>
                <a:effectLst>
                  <a:outerShdw blurRad="38100" dist="38100" dir="2700000" algn="tl">
                    <a:srgbClr val="000000">
                      <a:alpha val="43137"/>
                    </a:srgbClr>
                  </a:outerShdw>
                </a:effectLst>
                <a:latin typeface="NPSRawlinsonOT"/>
                <a:cs typeface="NPSRawlinsonOT"/>
              </a:rPr>
              <a:t>A</a:t>
            </a:r>
            <a:r>
              <a:rPr sz="2800" b="1" spc="-20" dirty="0" smtClean="0">
                <a:solidFill>
                  <a:srgbClr val="E6E3AA"/>
                </a:solidFill>
                <a:effectLst>
                  <a:outerShdw blurRad="38100" dist="38100" dir="2700000" algn="tl">
                    <a:srgbClr val="000000">
                      <a:alpha val="43137"/>
                    </a:srgbClr>
                  </a:outerShdw>
                </a:effectLst>
                <a:latin typeface="NPSRawlinsonOT"/>
                <a:cs typeface="NPSRawlinsonOT"/>
              </a:rPr>
              <a:t>u</a:t>
            </a:r>
            <a:r>
              <a:rPr sz="2800" b="1" spc="-10" dirty="0" smtClean="0">
                <a:solidFill>
                  <a:srgbClr val="E6E3AA"/>
                </a:solidFill>
                <a:effectLst>
                  <a:outerShdw blurRad="38100" dist="38100" dir="2700000" algn="tl">
                    <a:srgbClr val="000000">
                      <a:alpha val="43137"/>
                    </a:srgbClr>
                  </a:outerShdw>
                </a:effectLst>
                <a:latin typeface="NPSRawlinsonOT"/>
                <a:cs typeface="NPSRawlinsonOT"/>
              </a:rPr>
              <a:t>t</a:t>
            </a:r>
            <a:r>
              <a:rPr sz="2800" b="1" spc="-20" dirty="0" smtClean="0">
                <a:solidFill>
                  <a:srgbClr val="E6E3AA"/>
                </a:solidFill>
                <a:effectLst>
                  <a:outerShdw blurRad="38100" dist="38100" dir="2700000" algn="tl">
                    <a:srgbClr val="000000">
                      <a:alpha val="43137"/>
                    </a:srgbClr>
                  </a:outerShdw>
                </a:effectLst>
                <a:latin typeface="NPSRawlinsonOT"/>
                <a:cs typeface="NPSRawlinsonOT"/>
              </a:rPr>
              <a:t>h</a:t>
            </a:r>
            <a:r>
              <a:rPr sz="2800" b="1" spc="-30" dirty="0" smtClean="0">
                <a:solidFill>
                  <a:srgbClr val="E6E3AA"/>
                </a:solidFill>
                <a:effectLst>
                  <a:outerShdw blurRad="38100" dist="38100" dir="2700000" algn="tl">
                    <a:srgbClr val="000000">
                      <a:alpha val="43137"/>
                    </a:srgbClr>
                  </a:outerShdw>
                </a:effectLst>
                <a:latin typeface="NPSRawlinsonOT"/>
                <a:cs typeface="NPSRawlinsonOT"/>
              </a:rPr>
              <a:t>o</a:t>
            </a:r>
            <a:r>
              <a:rPr sz="2800" b="1" spc="-15" dirty="0" smtClean="0">
                <a:solidFill>
                  <a:srgbClr val="E6E3AA"/>
                </a:solidFill>
                <a:effectLst>
                  <a:outerShdw blurRad="38100" dist="38100" dir="2700000" algn="tl">
                    <a:srgbClr val="000000">
                      <a:alpha val="43137"/>
                    </a:srgbClr>
                  </a:outerShdw>
                </a:effectLst>
                <a:latin typeface="NPSRawlinsonOT"/>
                <a:cs typeface="NPSRawlinsonOT"/>
              </a:rPr>
              <a:t>ri</a:t>
            </a:r>
            <a:r>
              <a:rPr sz="2800" b="1" spc="-10" dirty="0" smtClean="0">
                <a:solidFill>
                  <a:srgbClr val="E6E3AA"/>
                </a:solidFill>
                <a:effectLst>
                  <a:outerShdw blurRad="38100" dist="38100" dir="2700000" algn="tl">
                    <a:srgbClr val="000000">
                      <a:alpha val="43137"/>
                    </a:srgbClr>
                  </a:outerShdw>
                </a:effectLst>
                <a:latin typeface="NPSRawlinsonOT"/>
                <a:cs typeface="NPSRawlinsonOT"/>
              </a:rPr>
              <a:t>t</a:t>
            </a:r>
            <a:r>
              <a:rPr sz="2800" b="1" spc="-15" dirty="0" smtClean="0">
                <a:solidFill>
                  <a:srgbClr val="E6E3AA"/>
                </a:solidFill>
                <a:effectLst>
                  <a:outerShdw blurRad="38100" dist="38100" dir="2700000" algn="tl">
                    <a:srgbClr val="000000">
                      <a:alpha val="43137"/>
                    </a:srgbClr>
                  </a:outerShdw>
                </a:effectLst>
                <a:latin typeface="NPSRawlinsonOT"/>
                <a:cs typeface="NPSRawlinsonOT"/>
              </a:rPr>
              <a:t>ies</a:t>
            </a:r>
            <a:r>
              <a:rPr sz="2800" b="1" spc="-5" dirty="0" smtClean="0">
                <a:solidFill>
                  <a:srgbClr val="E6E3AA"/>
                </a:solidFill>
                <a:effectLst>
                  <a:outerShdw blurRad="38100" dist="38100" dir="2700000" algn="tl">
                    <a:srgbClr val="000000">
                      <a:alpha val="43137"/>
                    </a:srgbClr>
                  </a:outerShdw>
                </a:effectLst>
                <a:latin typeface="NPSRawlinsonOT"/>
                <a:cs typeface="NPSRawlinsonOT"/>
              </a:rPr>
              <a:t> </a:t>
            </a:r>
            <a:r>
              <a:rPr sz="2800" b="1" spc="-25" dirty="0">
                <a:solidFill>
                  <a:srgbClr val="E6E3AA"/>
                </a:solidFill>
                <a:effectLst>
                  <a:outerShdw blurRad="38100" dist="38100" dir="2700000" algn="tl">
                    <a:srgbClr val="000000">
                      <a:alpha val="43137"/>
                    </a:srgbClr>
                  </a:outerShdw>
                </a:effectLst>
                <a:latin typeface="NPSRawlinsonOT"/>
                <a:cs typeface="NPSRawlinsonOT"/>
              </a:rPr>
              <a:t>a</a:t>
            </a:r>
            <a:r>
              <a:rPr sz="2800" b="1" spc="-20" dirty="0">
                <a:solidFill>
                  <a:srgbClr val="E6E3AA"/>
                </a:solidFill>
                <a:effectLst>
                  <a:outerShdw blurRad="38100" dist="38100" dir="2700000" algn="tl">
                    <a:srgbClr val="000000">
                      <a:alpha val="43137"/>
                    </a:srgbClr>
                  </a:outerShdw>
                </a:effectLst>
                <a:latin typeface="NPSRawlinsonOT"/>
                <a:cs typeface="NPSRawlinsonOT"/>
              </a:rPr>
              <a:t>nd</a:t>
            </a:r>
            <a:r>
              <a:rPr sz="2800" b="1" spc="15" dirty="0">
                <a:solidFill>
                  <a:srgbClr val="E6E3AA"/>
                </a:solidFill>
                <a:effectLst>
                  <a:outerShdw blurRad="38100" dist="38100" dir="2700000" algn="tl">
                    <a:srgbClr val="000000">
                      <a:alpha val="43137"/>
                    </a:srgbClr>
                  </a:outerShdw>
                </a:effectLst>
                <a:latin typeface="NPSRawlinsonOT"/>
                <a:cs typeface="NPSRawlinsonOT"/>
              </a:rPr>
              <a:t> </a:t>
            </a:r>
            <a:r>
              <a:rPr lang="en-US" sz="2800" b="1" spc="-15" dirty="0">
                <a:solidFill>
                  <a:srgbClr val="E6E3AA"/>
                </a:solidFill>
                <a:effectLst>
                  <a:outerShdw blurRad="38100" dist="38100" dir="2700000" algn="tl">
                    <a:srgbClr val="000000">
                      <a:alpha val="43137"/>
                    </a:srgbClr>
                  </a:outerShdw>
                </a:effectLst>
                <a:latin typeface="NPSRawlinsonOT"/>
                <a:cs typeface="NPSRawlinsonOT"/>
              </a:rPr>
              <a:t>P</a:t>
            </a:r>
            <a:r>
              <a:rPr sz="2800" b="1" spc="-15" dirty="0" smtClean="0">
                <a:solidFill>
                  <a:srgbClr val="E6E3AA"/>
                </a:solidFill>
                <a:effectLst>
                  <a:outerShdw blurRad="38100" dist="38100" dir="2700000" algn="tl">
                    <a:srgbClr val="000000">
                      <a:alpha val="43137"/>
                    </a:srgbClr>
                  </a:outerShdw>
                </a:effectLst>
                <a:latin typeface="NPSRawlinsonOT"/>
                <a:cs typeface="NPSRawlinsonOT"/>
              </a:rPr>
              <a:t>rin</a:t>
            </a:r>
            <a:r>
              <a:rPr sz="2800" b="1" spc="-10" dirty="0" smtClean="0">
                <a:solidFill>
                  <a:srgbClr val="E6E3AA"/>
                </a:solidFill>
                <a:effectLst>
                  <a:outerShdw blurRad="38100" dist="38100" dir="2700000" algn="tl">
                    <a:srgbClr val="000000">
                      <a:alpha val="43137"/>
                    </a:srgbClr>
                  </a:outerShdw>
                </a:effectLst>
                <a:latin typeface="NPSRawlinsonOT"/>
                <a:cs typeface="NPSRawlinsonOT"/>
              </a:rPr>
              <a:t>ci</a:t>
            </a:r>
            <a:r>
              <a:rPr sz="2800" b="1" spc="-15" dirty="0" smtClean="0">
                <a:solidFill>
                  <a:srgbClr val="E6E3AA"/>
                </a:solidFill>
                <a:effectLst>
                  <a:outerShdw blurRad="38100" dist="38100" dir="2700000" algn="tl">
                    <a:srgbClr val="000000">
                      <a:alpha val="43137"/>
                    </a:srgbClr>
                  </a:outerShdw>
                </a:effectLst>
                <a:latin typeface="NPSRawlinsonOT"/>
                <a:cs typeface="NPSRawlinsonOT"/>
              </a:rPr>
              <a:t>ples</a:t>
            </a:r>
            <a:endParaRPr sz="2800" dirty="0">
              <a:solidFill>
                <a:prstClr val="black"/>
              </a:solidFill>
              <a:effectLst>
                <a:outerShdw blurRad="38100" dist="38100" dir="2700000" algn="tl">
                  <a:srgbClr val="000000">
                    <a:alpha val="43137"/>
                  </a:srgbClr>
                </a:outerShdw>
              </a:effectLst>
              <a:latin typeface="NPSRawlinsonOT"/>
              <a:cs typeface="NPSRawlinsonOT"/>
            </a:endParaRPr>
          </a:p>
        </p:txBody>
      </p:sp>
      <p:sp>
        <p:nvSpPr>
          <p:cNvPr id="4" name="object 4"/>
          <p:cNvSpPr/>
          <p:nvPr/>
        </p:nvSpPr>
        <p:spPr>
          <a:xfrm>
            <a:off x="8267700" y="6368795"/>
            <a:ext cx="252983" cy="347471"/>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1066800" y="933450"/>
            <a:ext cx="6930771" cy="3738561"/>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0" name="object 10"/>
          <p:cNvSpPr/>
          <p:nvPr/>
        </p:nvSpPr>
        <p:spPr>
          <a:xfrm>
            <a:off x="7716011" y="5932931"/>
            <a:ext cx="371855" cy="513587"/>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4419600" y="6262115"/>
            <a:ext cx="371855" cy="513587"/>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185966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878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pic>
        <p:nvPicPr>
          <p:cNvPr id="179202" name="Picture 2"/>
          <p:cNvPicPr>
            <a:picLocks noChangeArrowheads="1"/>
          </p:cNvPicPr>
          <p:nvPr/>
        </p:nvPicPr>
        <p:blipFill>
          <a:blip r:embed="rId4">
            <a:extLst>
              <a:ext uri="{28A0092B-C50C-407E-A947-70E740481C1C}">
                <a14:useLocalDpi xmlns:a14="http://schemas.microsoft.com/office/drawing/2010/main" val="0"/>
              </a:ext>
            </a:extLst>
          </a:blip>
          <a:srcRect r="8560"/>
          <a:stretch>
            <a:fillRect/>
          </a:stretch>
        </p:blipFill>
        <p:spPr bwMode="auto">
          <a:xfrm>
            <a:off x="0" y="3465513"/>
            <a:ext cx="595312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1" y="74281"/>
            <a:ext cx="5156200" cy="394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Image result for moon light hik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548" y="4021495"/>
            <a:ext cx="5010705" cy="286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582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2000"/>
                                        <p:tgtEl>
                                          <p:spTgt spid="179202"/>
                                        </p:tgtEl>
                                      </p:cBhvr>
                                    </p:animEffect>
                                  </p:childTnLst>
                                </p:cTn>
                              </p:par>
                            </p:childTnLst>
                          </p:cTn>
                        </p:par>
                        <p:par>
                          <p:cTn id="8" fill="hold" nodeType="afterGroup">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79201"/>
                                        </p:tgtEl>
                                        <p:attrNameLst>
                                          <p:attrName>style.visibility</p:attrName>
                                        </p:attrNameLst>
                                      </p:cBhvr>
                                      <p:to>
                                        <p:strVal val="visible"/>
                                      </p:to>
                                    </p:set>
                                    <p:animEffect transition="in" filter="fade">
                                      <p:cBhvr>
                                        <p:cTn id="11" dur="2000"/>
                                        <p:tgtEl>
                                          <p:spTgt spid="179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600200"/>
            <a:ext cx="9372601"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4"/>
          <p:cNvSpPr>
            <a:spLocks noChangeArrowheads="1"/>
          </p:cNvSpPr>
          <p:nvPr/>
        </p:nvSpPr>
        <p:spPr bwMode="auto">
          <a:xfrm>
            <a:off x="368300" y="388938"/>
            <a:ext cx="810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mtClean="0">
                <a:solidFill>
                  <a:prstClr val="white"/>
                </a:solidFill>
                <a:latin typeface="Frutiger LT Std 65 Bold" pitchFamily="-65" charset="0"/>
              </a:rPr>
              <a:t>Visitors (Bryce Canyon Astronomy Festival)</a:t>
            </a:r>
            <a:endParaRPr lang="en-US" altLang="en-US" smtClean="0">
              <a:solidFill>
                <a:prstClr val="white"/>
              </a:solidFill>
              <a:latin typeface="Frutiger LT Std 55 Roman" pitchFamily="34" charset="0"/>
            </a:endParaRPr>
          </a:p>
        </p:txBody>
      </p:sp>
    </p:spTree>
    <p:extLst>
      <p:ext uri="{BB962C8B-B14F-4D97-AF65-F5344CB8AC3E}">
        <p14:creationId xmlns:p14="http://schemas.microsoft.com/office/powerpoint/2010/main" val="47936693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rrowheads="1"/>
          </p:cNvPicPr>
          <p:nvPr/>
        </p:nvPicPr>
        <p:blipFill>
          <a:blip r:embed="rId3" cstate="print">
            <a:extLst>
              <a:ext uri="{28A0092B-C50C-407E-A947-70E740481C1C}">
                <a14:useLocalDpi xmlns:a14="http://schemas.microsoft.com/office/drawing/2010/main" val="0"/>
              </a:ext>
            </a:extLst>
          </a:blip>
          <a:srcRect t="1538" r="1636"/>
          <a:stretch>
            <a:fillRect/>
          </a:stretch>
        </p:blipFill>
        <p:spPr bwMode="auto">
          <a:xfrm>
            <a:off x="496888" y="820737"/>
            <a:ext cx="3046412"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4913" y="457200"/>
            <a:ext cx="4000499" cy="284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8" y="3814076"/>
            <a:ext cx="3986982" cy="262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013" y="3563938"/>
            <a:ext cx="363378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66601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513" y="0"/>
            <a:ext cx="4178300"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itle 1"/>
          <p:cNvSpPr txBox="1">
            <a:spLocks/>
          </p:cNvSpPr>
          <p:nvPr/>
        </p:nvSpPr>
        <p:spPr>
          <a:xfrm>
            <a:off x="457200" y="-313215"/>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 lastClr="FFFFFF"/>
                </a:solidFill>
                <a:effectLst/>
                <a:uLnTx/>
                <a:uFillTx/>
                <a:latin typeface="Calibri"/>
              </a:rPr>
              <a:t>Night Skies: Ecological Consequences</a:t>
            </a:r>
            <a:endParaRPr kumimoji="0" lang="en-US" sz="4400" b="0" i="0" u="none" strike="noStrike" kern="1200" cap="none" spc="0" normalizeH="0" baseline="0" noProof="0" dirty="0">
              <a:ln>
                <a:noFill/>
              </a:ln>
              <a:solidFill>
                <a:sysClr val="window" lastClr="FFFFFF"/>
              </a:solidFill>
              <a:effectLst/>
              <a:uLnTx/>
              <a:uFillTx/>
              <a:latin typeface="Calibri"/>
            </a:endParaRPr>
          </a:p>
        </p:txBody>
      </p:sp>
    </p:spTree>
    <p:extLst>
      <p:ext uri="{BB962C8B-B14F-4D97-AF65-F5344CB8AC3E}">
        <p14:creationId xmlns:p14="http://schemas.microsoft.com/office/powerpoint/2010/main" val="65684596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rrowheads="1"/>
          </p:cNvPicPr>
          <p:nvPr/>
        </p:nvPicPr>
        <p:blipFill>
          <a:blip r:embed="rId3">
            <a:extLst>
              <a:ext uri="{28A0092B-C50C-407E-A947-70E740481C1C}">
                <a14:useLocalDpi xmlns:a14="http://schemas.microsoft.com/office/drawing/2010/main" val="0"/>
              </a:ext>
            </a:extLst>
          </a:blip>
          <a:srcRect l="3349" t="3093"/>
          <a:stretch>
            <a:fillRect/>
          </a:stretch>
        </p:blipFill>
        <p:spPr bwMode="auto">
          <a:xfrm>
            <a:off x="-1973263" y="820738"/>
            <a:ext cx="3605213"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005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790029"/>
            <a:ext cx="35988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005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3089275"/>
            <a:ext cx="35909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0052"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400" y="857250"/>
            <a:ext cx="60452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itle 1"/>
          <p:cNvSpPr txBox="1">
            <a:spLocks/>
          </p:cNvSpPr>
          <p:nvPr/>
        </p:nvSpPr>
        <p:spPr>
          <a:xfrm>
            <a:off x="457200" y="-322546"/>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 lastClr="FFFFFF"/>
                </a:solidFill>
                <a:effectLst/>
                <a:uLnTx/>
                <a:uFillTx/>
                <a:latin typeface="Calibri"/>
              </a:rPr>
              <a:t>Night Skies: Ecological Consequences</a:t>
            </a:r>
            <a:endParaRPr kumimoji="0" lang="en-US" sz="4400" b="0" i="0" u="none" strike="noStrike" kern="1200" cap="none" spc="0" normalizeH="0" baseline="0" noProof="0" dirty="0">
              <a:ln>
                <a:noFill/>
              </a:ln>
              <a:solidFill>
                <a:sysClr val="window" lastClr="FFFFFF"/>
              </a:solidFill>
              <a:effectLst/>
              <a:uLnTx/>
              <a:uFillTx/>
              <a:latin typeface="Calibri"/>
            </a:endParaRPr>
          </a:p>
        </p:txBody>
      </p:sp>
    </p:spTree>
    <p:extLst>
      <p:ext uri="{BB962C8B-B14F-4D97-AF65-F5344CB8AC3E}">
        <p14:creationId xmlns:p14="http://schemas.microsoft.com/office/powerpoint/2010/main" val="353020938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Night Skies: Ecological Consequences</a:t>
            </a:r>
            <a:endParaRPr lang="en-US" dirty="0">
              <a:solidFill>
                <a:schemeClr val="bg1"/>
              </a:solidFill>
            </a:endParaRPr>
          </a:p>
        </p:txBody>
      </p:sp>
      <p:sp>
        <p:nvSpPr>
          <p:cNvPr id="3" name="Content Placeholder 2"/>
          <p:cNvSpPr>
            <a:spLocks noGrp="1"/>
          </p:cNvSpPr>
          <p:nvPr>
            <p:ph idx="1"/>
          </p:nvPr>
        </p:nvSpPr>
        <p:spPr>
          <a:xfrm>
            <a:off x="457200" y="1143000"/>
            <a:ext cx="3962400" cy="5638800"/>
          </a:xfrm>
        </p:spPr>
        <p:txBody>
          <a:bodyPr>
            <a:normAutofit fontScale="85000" lnSpcReduction="10000"/>
          </a:bodyPr>
          <a:lstStyle/>
          <a:p>
            <a:pPr marL="514350" indent="-457200"/>
            <a:r>
              <a:rPr lang="en-US" dirty="0" smtClean="0">
                <a:solidFill>
                  <a:schemeClr val="bg1"/>
                </a:solidFill>
              </a:rPr>
              <a:t>Birds </a:t>
            </a:r>
          </a:p>
          <a:p>
            <a:pPr marL="914400" lvl="1" indent="-457200"/>
            <a:r>
              <a:rPr lang="en-US" dirty="0" smtClean="0">
                <a:solidFill>
                  <a:schemeClr val="bg1"/>
                </a:solidFill>
              </a:rPr>
              <a:t>Orient using a star as a point source</a:t>
            </a:r>
          </a:p>
          <a:p>
            <a:pPr marL="914400" lvl="1" indent="-457200"/>
            <a:r>
              <a:rPr lang="en-US" dirty="0" smtClean="0">
                <a:solidFill>
                  <a:schemeClr val="bg1"/>
                </a:solidFill>
              </a:rPr>
              <a:t>Fly relative to that point</a:t>
            </a:r>
          </a:p>
          <a:p>
            <a:pPr marL="914400" lvl="1" indent="-457200"/>
            <a:r>
              <a:rPr lang="en-US" dirty="0" smtClean="0">
                <a:solidFill>
                  <a:schemeClr val="bg1"/>
                </a:solidFill>
              </a:rPr>
              <a:t>Birds will often circle towers with fixed lights</a:t>
            </a:r>
          </a:p>
          <a:p>
            <a:pPr marL="514350" indent="-457200"/>
            <a:r>
              <a:rPr lang="en-US" dirty="0" smtClean="0">
                <a:solidFill>
                  <a:schemeClr val="bg1"/>
                </a:solidFill>
              </a:rPr>
              <a:t>Insects</a:t>
            </a:r>
          </a:p>
          <a:p>
            <a:pPr marL="914400" lvl="1" indent="-457200"/>
            <a:r>
              <a:rPr lang="en-US" dirty="0" smtClean="0">
                <a:solidFill>
                  <a:schemeClr val="bg1"/>
                </a:solidFill>
              </a:rPr>
              <a:t>Dung Beatles</a:t>
            </a:r>
          </a:p>
          <a:p>
            <a:pPr marL="914400" lvl="1" indent="-457200"/>
            <a:r>
              <a:rPr lang="en-US" dirty="0" smtClean="0">
                <a:solidFill>
                  <a:schemeClr val="bg1"/>
                </a:solidFill>
              </a:rPr>
              <a:t>Dance on top of ball of dung </a:t>
            </a:r>
          </a:p>
          <a:p>
            <a:pPr marL="914400" lvl="1" indent="-457200"/>
            <a:r>
              <a:rPr lang="en-US" dirty="0" smtClean="0">
                <a:solidFill>
                  <a:schemeClr val="bg1"/>
                </a:solidFill>
              </a:rPr>
              <a:t>Difficulty navigating in straight line when views of sky diminished</a:t>
            </a:r>
          </a:p>
          <a:p>
            <a:pPr marL="457200" lvl="1" indent="0">
              <a:buNone/>
            </a:pPr>
            <a:endParaRPr 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962400"/>
            <a:ext cx="4514850" cy="253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423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Night Skies: Ecological Consequences</a:t>
            </a:r>
            <a:endParaRPr lang="en-US" dirty="0">
              <a:solidFill>
                <a:schemeClr val="bg1"/>
              </a:solidFill>
            </a:endParaRPr>
          </a:p>
        </p:txBody>
      </p:sp>
      <p:sp>
        <p:nvSpPr>
          <p:cNvPr id="3" name="Content Placeholder 2"/>
          <p:cNvSpPr>
            <a:spLocks noGrp="1"/>
          </p:cNvSpPr>
          <p:nvPr>
            <p:ph idx="1"/>
          </p:nvPr>
        </p:nvSpPr>
        <p:spPr>
          <a:xfrm>
            <a:off x="457200" y="1600200"/>
            <a:ext cx="3962400" cy="4525963"/>
          </a:xfrm>
        </p:spPr>
        <p:txBody>
          <a:bodyPr>
            <a:normAutofit/>
          </a:bodyPr>
          <a:lstStyle/>
          <a:p>
            <a:pPr marL="514350" indent="-457200"/>
            <a:r>
              <a:rPr lang="en-US" dirty="0" smtClean="0">
                <a:solidFill>
                  <a:schemeClr val="bg1"/>
                </a:solidFill>
              </a:rPr>
              <a:t>Seals </a:t>
            </a:r>
          </a:p>
          <a:p>
            <a:pPr marL="914400" lvl="1" indent="-457200"/>
            <a:r>
              <a:rPr lang="en-US" dirty="0">
                <a:solidFill>
                  <a:schemeClr val="bg1"/>
                </a:solidFill>
              </a:rPr>
              <a:t>“</a:t>
            </a:r>
            <a:r>
              <a:rPr lang="en-US" dirty="0" err="1">
                <a:solidFill>
                  <a:schemeClr val="bg1"/>
                </a:solidFill>
              </a:rPr>
              <a:t>Harbour</a:t>
            </a:r>
            <a:r>
              <a:rPr lang="en-US" dirty="0">
                <a:solidFill>
                  <a:schemeClr val="bg1"/>
                </a:solidFill>
              </a:rPr>
              <a:t> seals </a:t>
            </a:r>
            <a:r>
              <a:rPr lang="en-US" dirty="0" smtClean="0">
                <a:solidFill>
                  <a:schemeClr val="bg1"/>
                </a:solidFill>
              </a:rPr>
              <a:t>can </a:t>
            </a:r>
            <a:r>
              <a:rPr lang="en-US" dirty="0">
                <a:solidFill>
                  <a:schemeClr val="bg1"/>
                </a:solidFill>
              </a:rPr>
              <a:t>steer by the stars“, </a:t>
            </a:r>
            <a:r>
              <a:rPr lang="en-US" dirty="0" err="1">
                <a:solidFill>
                  <a:schemeClr val="bg1"/>
                </a:solidFill>
              </a:rPr>
              <a:t>Mauck</a:t>
            </a:r>
            <a:r>
              <a:rPr lang="en-US" dirty="0">
                <a:solidFill>
                  <a:schemeClr val="bg1"/>
                </a:solidFill>
              </a:rPr>
              <a:t> et al., </a:t>
            </a:r>
            <a:r>
              <a:rPr lang="en-US" dirty="0" smtClean="0">
                <a:solidFill>
                  <a:schemeClr val="bg1"/>
                </a:solidFill>
              </a:rPr>
              <a:t>2008</a:t>
            </a:r>
          </a:p>
          <a:p>
            <a:pPr marL="914400" lvl="1" indent="-457200"/>
            <a:r>
              <a:rPr lang="en-US" dirty="0" smtClean="0">
                <a:solidFill>
                  <a:schemeClr val="bg1"/>
                </a:solidFill>
              </a:rPr>
              <a:t>Learn location of feeding grounds relative to stars</a:t>
            </a:r>
          </a:p>
          <a:p>
            <a:pPr marL="914400" lvl="1" indent="-457200"/>
            <a:endParaRPr lang="en-US" dirty="0" smtClean="0">
              <a:solidFill>
                <a:schemeClr val="bg1"/>
              </a:solidFill>
            </a:endParaRPr>
          </a:p>
          <a:p>
            <a:pPr marL="457200" lvl="1" indent="0">
              <a:buNone/>
            </a:pPr>
            <a:endParaRPr lang="en-US"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219200"/>
            <a:ext cx="3514725" cy="264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4" name="Picture 2" descr="https://encrypted-tbn1.gstatic.com/images?q=tbn:ANd9GcSfzKUP25nCV_fCZAGjHho4MF-TSDhTJ7p-Af8fzM4YhOPGLx2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129" y="3952776"/>
            <a:ext cx="2968752" cy="205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603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691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pic>
        <p:nvPicPr>
          <p:cNvPr id="2058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863" y="4616450"/>
            <a:ext cx="618013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2762448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fade">
                                      <p:cBhvr>
                                        <p:cTn id="7" dur="2000"/>
                                        <p:tgtEl>
                                          <p:spTgt spid="20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ifeatnight.si/en/images/stories/svetlobno/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57"/>
            <a:ext cx="4483388" cy="27774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dailymail.co.uk/i/pix/2013/08/25/article-2401766-1B737135000005DC-639_634x4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150" y="270830"/>
            <a:ext cx="4392021" cy="287366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bbc.co.uk/blogs/wondermonkey/insects_around_la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43" y="2668555"/>
            <a:ext cx="4105275" cy="3086101"/>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878" y="2668555"/>
            <a:ext cx="2495939" cy="332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537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988"/>
            <a:ext cx="99901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
        <p:nvSpPr>
          <p:cNvPr id="40962" name="Rectangle 4"/>
          <p:cNvSpPr>
            <a:spLocks noChangeArrowheads="1"/>
          </p:cNvSpPr>
          <p:nvPr/>
        </p:nvSpPr>
        <p:spPr bwMode="auto">
          <a:xfrm>
            <a:off x="368300" y="388938"/>
            <a:ext cx="810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mtClean="0">
                <a:solidFill>
                  <a:srgbClr val="BFA673"/>
                </a:solidFill>
                <a:latin typeface="Frutiger LT Std 65 Bold" pitchFamily="-65" charset="0"/>
              </a:rPr>
              <a:t>Wilderness</a:t>
            </a:r>
            <a:endParaRPr lang="en-US" altLang="en-US" smtClean="0">
              <a:solidFill>
                <a:srgbClr val="BFA673"/>
              </a:solidFill>
              <a:latin typeface="Frutiger LT Std 55 Roman" pitchFamily="34" charset="0"/>
            </a:endParaRPr>
          </a:p>
        </p:txBody>
      </p:sp>
    </p:spTree>
    <p:extLst>
      <p:ext uri="{BB962C8B-B14F-4D97-AF65-F5344CB8AC3E}">
        <p14:creationId xmlns:p14="http://schemas.microsoft.com/office/powerpoint/2010/main" val="109976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609600"/>
            <a:ext cx="7848600" cy="685800"/>
          </a:xfrm>
        </p:spPr>
        <p:txBody>
          <a:bodyPr/>
          <a:lstStyle/>
          <a:p>
            <a:pPr>
              <a:defRPr/>
            </a:pPr>
            <a:r>
              <a:rPr lang="en-US" dirty="0" smtClean="0"/>
              <a:t>Definitions</a:t>
            </a:r>
            <a:endParaRPr lang="en-US" dirty="0"/>
          </a:p>
        </p:txBody>
      </p:sp>
      <p:sp>
        <p:nvSpPr>
          <p:cNvPr id="3" name="Content Placeholder 2"/>
          <p:cNvSpPr>
            <a:spLocks noGrp="1"/>
          </p:cNvSpPr>
          <p:nvPr>
            <p:ph idx="1"/>
          </p:nvPr>
        </p:nvSpPr>
        <p:spPr>
          <a:xfrm>
            <a:off x="609600" y="1352550"/>
            <a:ext cx="7848600" cy="2990850"/>
          </a:xfrm>
        </p:spPr>
        <p:txBody>
          <a:bodyPr/>
          <a:lstStyle/>
          <a:p>
            <a:pPr>
              <a:spcAft>
                <a:spcPts val="1400"/>
              </a:spcAft>
              <a:buFont typeface="Wingdings" pitchFamily="-106" charset="2"/>
              <a:buChar char="n"/>
              <a:defRPr/>
            </a:pPr>
            <a:r>
              <a:rPr lang="en-US" sz="2000" b="1" i="1" dirty="0" smtClean="0">
                <a:effectLst>
                  <a:outerShdw blurRad="38100" dist="38100" dir="2700000" algn="tl">
                    <a:srgbClr val="000000">
                      <a:alpha val="43137"/>
                    </a:srgbClr>
                  </a:outerShdw>
                </a:effectLst>
                <a:latin typeface="Calibri"/>
                <a:ea typeface="Calibri"/>
                <a:cs typeface="Times New Roman"/>
              </a:rPr>
              <a:t>Photic </a:t>
            </a:r>
            <a:r>
              <a:rPr lang="en-US" sz="2000" b="1" i="1" dirty="0">
                <a:effectLst>
                  <a:outerShdw blurRad="38100" dist="38100" dir="2700000" algn="tl">
                    <a:srgbClr val="000000">
                      <a:alpha val="43137"/>
                    </a:srgbClr>
                  </a:outerShdw>
                </a:effectLst>
                <a:latin typeface="Calibri"/>
                <a:ea typeface="Calibri"/>
                <a:cs typeface="Times New Roman"/>
              </a:rPr>
              <a:t>environment- </a:t>
            </a:r>
            <a:r>
              <a:rPr lang="en-US" sz="2000" dirty="0">
                <a:effectLst>
                  <a:outerShdw blurRad="38100" dist="38100" dir="2700000" algn="tl">
                    <a:srgbClr val="000000">
                      <a:alpha val="43137"/>
                    </a:srgbClr>
                  </a:outerShdw>
                </a:effectLst>
                <a:latin typeface="Calibri"/>
                <a:ea typeface="Calibri"/>
                <a:cs typeface="Times New Roman"/>
              </a:rPr>
              <a:t>The physical amount and character of light at a particular location, irrespective of human </a:t>
            </a:r>
            <a:r>
              <a:rPr lang="en-US" sz="2000" dirty="0" smtClean="0">
                <a:effectLst>
                  <a:outerShdw blurRad="38100" dist="38100" dir="2700000" algn="tl">
                    <a:srgbClr val="000000">
                      <a:alpha val="43137"/>
                    </a:srgbClr>
                  </a:outerShdw>
                </a:effectLst>
                <a:latin typeface="Calibri"/>
                <a:ea typeface="Calibri"/>
                <a:cs typeface="Times New Roman"/>
              </a:rPr>
              <a:t>perception. </a:t>
            </a:r>
            <a:endParaRPr lang="en-US" sz="2000" dirty="0">
              <a:effectLst>
                <a:outerShdw blurRad="38100" dist="38100" dir="2700000" algn="tl">
                  <a:srgbClr val="000000">
                    <a:alpha val="43137"/>
                  </a:srgbClr>
                </a:outerShdw>
              </a:effectLst>
              <a:latin typeface="Calibri"/>
              <a:ea typeface="Calibri"/>
              <a:cs typeface="Times New Roman"/>
            </a:endParaRPr>
          </a:p>
          <a:p>
            <a:pPr>
              <a:spcAft>
                <a:spcPts val="1400"/>
              </a:spcAft>
              <a:buFont typeface="Wingdings" pitchFamily="-106" charset="2"/>
              <a:buChar char="n"/>
              <a:defRPr/>
            </a:pPr>
            <a:r>
              <a:rPr lang="en-US" sz="2000" b="1" i="1" dirty="0" err="1" smtClean="0">
                <a:effectLst>
                  <a:outerShdw blurRad="38100" dist="38100" dir="2700000" algn="tl">
                    <a:srgbClr val="000000">
                      <a:alpha val="43137"/>
                    </a:srgbClr>
                  </a:outerShdw>
                </a:effectLst>
                <a:latin typeface="Calibri"/>
                <a:ea typeface="Calibri"/>
                <a:cs typeface="Times New Roman"/>
              </a:rPr>
              <a:t>Lightscape</a:t>
            </a:r>
            <a:r>
              <a:rPr lang="en-US" sz="2000" b="1" i="1" dirty="0" smtClean="0">
                <a:effectLst>
                  <a:outerShdw blurRad="38100" dist="38100" dir="2700000" algn="tl">
                    <a:srgbClr val="000000">
                      <a:alpha val="43137"/>
                    </a:srgbClr>
                  </a:outerShdw>
                </a:effectLst>
                <a:latin typeface="Calibri"/>
                <a:ea typeface="Calibri"/>
                <a:cs typeface="Times New Roman"/>
              </a:rPr>
              <a:t> -</a:t>
            </a:r>
            <a:r>
              <a:rPr lang="en-US" sz="2000" dirty="0" smtClean="0">
                <a:effectLst>
                  <a:outerShdw blurRad="38100" dist="38100" dir="2700000" algn="tl">
                    <a:srgbClr val="000000">
                      <a:alpha val="43137"/>
                    </a:srgbClr>
                  </a:outerShdw>
                </a:effectLst>
                <a:latin typeface="Calibri"/>
                <a:ea typeface="Calibri"/>
                <a:cs typeface="Times New Roman"/>
              </a:rPr>
              <a:t> The component of the outdoor </a:t>
            </a:r>
            <a:r>
              <a:rPr lang="en-US" sz="2000" b="1" dirty="0" smtClean="0">
                <a:effectLst>
                  <a:outerShdw blurRad="38100" dist="38100" dir="2700000" algn="tl">
                    <a:srgbClr val="000000">
                      <a:alpha val="43137"/>
                    </a:srgbClr>
                  </a:outerShdw>
                </a:effectLst>
                <a:latin typeface="Calibri"/>
                <a:ea typeface="Calibri"/>
                <a:cs typeface="Times New Roman"/>
              </a:rPr>
              <a:t>photic environment</a:t>
            </a:r>
            <a:r>
              <a:rPr lang="en-US" sz="2000" dirty="0" smtClean="0">
                <a:effectLst>
                  <a:outerShdw blurRad="38100" dist="38100" dir="2700000" algn="tl">
                    <a:srgbClr val="000000">
                      <a:alpha val="43137"/>
                    </a:srgbClr>
                  </a:outerShdw>
                </a:effectLst>
                <a:latin typeface="Calibri"/>
                <a:ea typeface="Calibri"/>
                <a:cs typeface="Times New Roman"/>
              </a:rPr>
              <a:t> that is perceived and comprehended by humans as a visual scene. They represent the human perception of the nighttime scene, including both the night sky and the faintly illuminated terrain.  </a:t>
            </a:r>
            <a:endParaRPr lang="en-US" sz="2000" dirty="0">
              <a:effectLst>
                <a:outerShdw blurRad="38100" dist="38100" dir="2700000" algn="tl">
                  <a:srgbClr val="000000">
                    <a:alpha val="43137"/>
                  </a:srgbClr>
                </a:outerShdw>
              </a:effectLst>
              <a:latin typeface="Calibri"/>
              <a:ea typeface="Calibri"/>
              <a:cs typeface="Times New Roman"/>
            </a:endParaRPr>
          </a:p>
          <a:p>
            <a:pPr>
              <a:spcAft>
                <a:spcPts val="1400"/>
              </a:spcAft>
              <a:buFont typeface="Wingdings" pitchFamily="-106" charset="2"/>
              <a:buChar char="n"/>
              <a:defRPr/>
            </a:pPr>
            <a:r>
              <a:rPr lang="en-US" sz="2000" b="1" i="1" dirty="0" smtClean="0">
                <a:effectLst>
                  <a:outerShdw blurRad="38100" dist="38100" dir="2700000" algn="tl">
                    <a:srgbClr val="000000">
                      <a:alpha val="43137"/>
                    </a:srgbClr>
                  </a:outerShdw>
                </a:effectLst>
                <a:latin typeface="Calibri"/>
                <a:ea typeface="Calibri"/>
                <a:cs typeface="Times New Roman"/>
              </a:rPr>
              <a:t>Sustainable outdoor lighting (SOL)- </a:t>
            </a:r>
            <a:r>
              <a:rPr lang="en-US" sz="2000" dirty="0" smtClean="0">
                <a:effectLst>
                  <a:outerShdw blurRad="38100" dist="38100" dir="2700000" algn="tl">
                    <a:srgbClr val="000000">
                      <a:alpha val="43137"/>
                    </a:srgbClr>
                  </a:outerShdw>
                </a:effectLst>
                <a:latin typeface="Calibri"/>
                <a:ea typeface="Calibri"/>
                <a:cs typeface="Times New Roman"/>
              </a:rPr>
              <a:t>An approach to lighting that incorporates ecological and social concerns with economic </a:t>
            </a:r>
            <a:r>
              <a:rPr lang="en-US" sz="2000" dirty="0" smtClean="0">
                <a:effectLst>
                  <a:outerShdw blurRad="38100" dist="38100" dir="2700000" algn="tl">
                    <a:srgbClr val="000000">
                      <a:alpha val="43137"/>
                    </a:srgbClr>
                  </a:outerShdw>
                </a:effectLst>
                <a:latin typeface="Calibri"/>
                <a:ea typeface="Calibri"/>
                <a:cs typeface="Times New Roman"/>
              </a:rPr>
              <a:t>factors.</a:t>
            </a:r>
            <a:endParaRPr lang="en-US" sz="2000" dirty="0" smtClean="0">
              <a:effectLst>
                <a:outerShdw blurRad="38100" dist="38100" dir="2700000" algn="tl">
                  <a:srgbClr val="000000">
                    <a:alpha val="43137"/>
                  </a:srgbClr>
                </a:outerShdw>
              </a:effectLst>
              <a:latin typeface="Calibri"/>
              <a:ea typeface="Calibri"/>
              <a:cs typeface="Times New Roman"/>
            </a:endParaRPr>
          </a:p>
          <a:p>
            <a:pPr>
              <a:buFont typeface="Wingdings" pitchFamily="-106" charset="2"/>
              <a:buChar char="n"/>
              <a:defRPr/>
            </a:pPr>
            <a:endParaRPr lang="en-US" sz="2000" dirty="0"/>
          </a:p>
        </p:txBody>
      </p:sp>
      <p:sp>
        <p:nvSpPr>
          <p:cNvPr id="4" name="Footer Placeholder 3"/>
          <p:cNvSpPr>
            <a:spLocks noGrp="1"/>
          </p:cNvSpPr>
          <p:nvPr>
            <p:ph type="ftr" sz="quarter" idx="11"/>
          </p:nvPr>
        </p:nvSpPr>
        <p:spPr/>
        <p:txBody>
          <a:bodyPr/>
          <a:lstStyle/>
          <a:p>
            <a:pPr>
              <a:defRPr/>
            </a:pPr>
            <a:endParaRPr lang="en-US" dirty="0"/>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4" y="4373563"/>
            <a:ext cx="5383212" cy="215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6561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970087"/>
          </a:xfrm>
        </p:spPr>
        <p:txBody>
          <a:bodyPr>
            <a:normAutofit lnSpcReduction="10000"/>
          </a:bodyPr>
          <a:lstStyle/>
          <a:p>
            <a:r>
              <a:rPr lang="en-US" sz="5400" dirty="0" smtClean="0"/>
              <a:t>Assessing Conditions:</a:t>
            </a:r>
          </a:p>
          <a:p>
            <a:r>
              <a:rPr lang="en-US" sz="3200" dirty="0" smtClean="0"/>
              <a:t>Natural Sources </a:t>
            </a:r>
          </a:p>
          <a:p>
            <a:r>
              <a:rPr lang="en-US" sz="3200" dirty="0" smtClean="0"/>
              <a:t>Anthropogenic Sources</a:t>
            </a:r>
            <a:endParaRPr lang="en-US" sz="3200" dirty="0"/>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314249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5" name="TextBox 4"/>
          <p:cNvSpPr txBox="1"/>
          <p:nvPr/>
        </p:nvSpPr>
        <p:spPr>
          <a:xfrm>
            <a:off x="228600" y="6596390"/>
            <a:ext cx="2743200" cy="261610"/>
          </a:xfrm>
          <a:prstGeom prst="rect">
            <a:avLst/>
          </a:prstGeom>
          <a:noFill/>
        </p:spPr>
        <p:txBody>
          <a:bodyPr wrap="square" rtlCol="0">
            <a:spAutoFit/>
          </a:bodyPr>
          <a:lstStyle/>
          <a:p>
            <a:r>
              <a:rPr lang="en-US" sz="1100" dirty="0" smtClean="0">
                <a:solidFill>
                  <a:srgbClr val="99FFCC"/>
                </a:solidFill>
              </a:rPr>
              <a:t>NPS Night Sky Training</a:t>
            </a:r>
            <a:endParaRPr lang="en-US" sz="1100" dirty="0">
              <a:solidFill>
                <a:srgbClr val="99FFCC"/>
              </a:solidFill>
            </a:endParaRPr>
          </a:p>
        </p:txBody>
      </p:sp>
      <p:sp>
        <p:nvSpPr>
          <p:cNvPr id="6" name="TextBox 5"/>
          <p:cNvSpPr txBox="1"/>
          <p:nvPr/>
        </p:nvSpPr>
        <p:spPr>
          <a:xfrm>
            <a:off x="457200" y="381000"/>
            <a:ext cx="7391400" cy="707886"/>
          </a:xfrm>
          <a:prstGeom prst="rect">
            <a:avLst/>
          </a:prstGeom>
          <a:noFill/>
        </p:spPr>
        <p:txBody>
          <a:bodyPr wrap="square" rtlCol="0">
            <a:spAutoFit/>
          </a:bodyPr>
          <a:lstStyle/>
          <a:p>
            <a:r>
              <a:rPr lang="en-US" sz="4000" dirty="0" smtClean="0">
                <a:solidFill>
                  <a:srgbClr val="FEE7FF"/>
                </a:solidFill>
                <a:latin typeface="Cambria" pitchFamily="18" charset="0"/>
              </a:rPr>
              <a:t>Natural Light in Sky</a:t>
            </a:r>
            <a:endParaRPr lang="en-US" sz="4000" dirty="0">
              <a:solidFill>
                <a:srgbClr val="FEE7FF"/>
              </a:solidFill>
              <a:latin typeface="Cambria" pitchFamily="18" charset="0"/>
            </a:endParaRPr>
          </a:p>
        </p:txBody>
      </p:sp>
      <p:sp>
        <p:nvSpPr>
          <p:cNvPr id="11" name="TextBox 10"/>
          <p:cNvSpPr txBox="1"/>
          <p:nvPr/>
        </p:nvSpPr>
        <p:spPr>
          <a:xfrm>
            <a:off x="586655" y="1690007"/>
            <a:ext cx="7845879" cy="1754326"/>
          </a:xfrm>
          <a:prstGeom prst="rect">
            <a:avLst/>
          </a:prstGeom>
          <a:noFill/>
        </p:spPr>
        <p:txBody>
          <a:bodyPr wrap="square" rtlCol="0">
            <a:spAutoFit/>
          </a:bodyPr>
          <a:lstStyle/>
          <a:p>
            <a:r>
              <a:rPr lang="en-US" sz="2400" dirty="0" smtClean="0">
                <a:solidFill>
                  <a:srgbClr val="FFC000"/>
                </a:solidFill>
              </a:rPr>
              <a:t>Starlight</a:t>
            </a:r>
          </a:p>
          <a:p>
            <a:r>
              <a:rPr lang="en-US" sz="2400" dirty="0">
                <a:solidFill>
                  <a:srgbClr val="FFC000"/>
                </a:solidFill>
              </a:rPr>
              <a:t>Galactic</a:t>
            </a:r>
          </a:p>
          <a:p>
            <a:r>
              <a:rPr lang="en-US" sz="2400" dirty="0" smtClean="0">
                <a:solidFill>
                  <a:srgbClr val="FFC000"/>
                </a:solidFill>
              </a:rPr>
              <a:t>Zodiacal </a:t>
            </a:r>
          </a:p>
          <a:p>
            <a:r>
              <a:rPr lang="en-US" sz="2400" dirty="0" smtClean="0">
                <a:solidFill>
                  <a:srgbClr val="FFC000"/>
                </a:solidFill>
              </a:rPr>
              <a:t>Airglow</a:t>
            </a:r>
          </a:p>
          <a:p>
            <a:endParaRPr lang="en-US" sz="1200" dirty="0">
              <a:solidFill>
                <a:srgbClr val="FFC000"/>
              </a:solidFill>
            </a:endParaRPr>
          </a:p>
        </p:txBody>
      </p:sp>
      <p:sp>
        <p:nvSpPr>
          <p:cNvPr id="14" name="Slide Number Placeholder 13"/>
          <p:cNvSpPr>
            <a:spLocks noGrp="1"/>
          </p:cNvSpPr>
          <p:nvPr>
            <p:ph type="sldNum" sz="quarter" idx="12"/>
          </p:nvPr>
        </p:nvSpPr>
        <p:spPr/>
        <p:txBody>
          <a:bodyPr/>
          <a:lstStyle/>
          <a:p>
            <a:fld id="{B328F063-3068-4D75-98A0-FB74607747D2}" type="slidenum">
              <a:rPr lang="en-US" smtClean="0">
                <a:solidFill>
                  <a:prstClr val="black">
                    <a:tint val="75000"/>
                  </a:prstClr>
                </a:solidFill>
              </a:rPr>
              <a:pPr/>
              <a:t>41</a:t>
            </a:fld>
            <a:endParaRPr lang="en-US">
              <a:solidFill>
                <a:prstClr val="black">
                  <a:tint val="75000"/>
                </a:prstClr>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97" y="1323595"/>
            <a:ext cx="6715320" cy="503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1075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91400" y="6596390"/>
            <a:ext cx="1600200" cy="261610"/>
          </a:xfrm>
          <a:prstGeom prst="rect">
            <a:avLst/>
          </a:prstGeom>
          <a:noFill/>
        </p:spPr>
        <p:txBody>
          <a:bodyPr wrap="square" rtlCol="0">
            <a:spAutoFit/>
          </a:bodyPr>
          <a:lstStyle/>
          <a:p>
            <a:r>
              <a:rPr lang="en-US" sz="1100" dirty="0" smtClean="0">
                <a:solidFill>
                  <a:srgbClr val="99FFCC"/>
                </a:solidFill>
              </a:rPr>
              <a:t>D </a:t>
            </a:r>
            <a:r>
              <a:rPr lang="en-US" sz="1100" dirty="0" err="1" smtClean="0">
                <a:solidFill>
                  <a:srgbClr val="99FFCC"/>
                </a:solidFill>
              </a:rPr>
              <a:t>Duriscoe</a:t>
            </a:r>
            <a:r>
              <a:rPr lang="en-US" sz="1100" dirty="0" smtClean="0">
                <a:solidFill>
                  <a:srgbClr val="99FFCC"/>
                </a:solidFill>
              </a:rPr>
              <a:t>     April 2011</a:t>
            </a:r>
            <a:endParaRPr lang="en-US" sz="1100" dirty="0">
              <a:solidFill>
                <a:srgbClr val="99FFCC"/>
              </a:solidFill>
            </a:endParaRPr>
          </a:p>
        </p:txBody>
      </p:sp>
      <p:sp>
        <p:nvSpPr>
          <p:cNvPr id="5" name="TextBox 4"/>
          <p:cNvSpPr txBox="1"/>
          <p:nvPr/>
        </p:nvSpPr>
        <p:spPr>
          <a:xfrm>
            <a:off x="228600" y="6596390"/>
            <a:ext cx="2743200" cy="261610"/>
          </a:xfrm>
          <a:prstGeom prst="rect">
            <a:avLst/>
          </a:prstGeom>
          <a:noFill/>
        </p:spPr>
        <p:txBody>
          <a:bodyPr wrap="square" rtlCol="0">
            <a:spAutoFit/>
          </a:bodyPr>
          <a:lstStyle/>
          <a:p>
            <a:r>
              <a:rPr lang="en-US" sz="1100" dirty="0" smtClean="0">
                <a:solidFill>
                  <a:srgbClr val="99FFCC"/>
                </a:solidFill>
              </a:rPr>
              <a:t>NPS Night Sky Training</a:t>
            </a:r>
            <a:endParaRPr lang="en-US" sz="1100" dirty="0">
              <a:solidFill>
                <a:srgbClr val="99FFCC"/>
              </a:solidFill>
            </a:endParaRPr>
          </a:p>
        </p:txBody>
      </p:sp>
      <p:sp>
        <p:nvSpPr>
          <p:cNvPr id="8" name="TextBox 7"/>
          <p:cNvSpPr txBox="1"/>
          <p:nvPr/>
        </p:nvSpPr>
        <p:spPr>
          <a:xfrm>
            <a:off x="285751" y="431429"/>
            <a:ext cx="6997211" cy="461665"/>
          </a:xfrm>
          <a:prstGeom prst="rect">
            <a:avLst/>
          </a:prstGeom>
          <a:noFill/>
        </p:spPr>
        <p:txBody>
          <a:bodyPr wrap="square" rtlCol="0">
            <a:spAutoFit/>
          </a:bodyPr>
          <a:lstStyle/>
          <a:p>
            <a:r>
              <a:rPr lang="en-US" sz="2400" dirty="0" smtClean="0">
                <a:solidFill>
                  <a:srgbClr val="99FFCC"/>
                </a:solidFill>
              </a:rPr>
              <a:t>Starlight - Astronomical Magnitudes</a:t>
            </a:r>
            <a:endParaRPr lang="en-US" sz="2400" dirty="0">
              <a:solidFill>
                <a:srgbClr val="99FFCC"/>
              </a:solidFill>
            </a:endParaRPr>
          </a:p>
        </p:txBody>
      </p:sp>
      <p:sp>
        <p:nvSpPr>
          <p:cNvPr id="14" name="Slide Number Placeholder 13"/>
          <p:cNvSpPr>
            <a:spLocks noGrp="1"/>
          </p:cNvSpPr>
          <p:nvPr>
            <p:ph type="sldNum" sz="quarter" idx="12"/>
          </p:nvPr>
        </p:nvSpPr>
        <p:spPr/>
        <p:txBody>
          <a:bodyPr/>
          <a:lstStyle/>
          <a:p>
            <a:fld id="{B328F063-3068-4D75-98A0-FB74607747D2}" type="slidenum">
              <a:rPr lang="en-US" smtClean="0">
                <a:solidFill>
                  <a:prstClr val="black">
                    <a:tint val="75000"/>
                  </a:prstClr>
                </a:solidFill>
              </a:rPr>
              <a:pPr/>
              <a:t>42</a:t>
            </a:fld>
            <a:endParaRPr lang="en-US">
              <a:solidFill>
                <a:prstClr val="black">
                  <a:tint val="75000"/>
                </a:prstClr>
              </a:solidFill>
            </a:endParaRPr>
          </a:p>
        </p:txBody>
      </p:sp>
      <p:sp>
        <p:nvSpPr>
          <p:cNvPr id="9" name="Rectangle 8"/>
          <p:cNvSpPr/>
          <p:nvPr/>
        </p:nvSpPr>
        <p:spPr>
          <a:xfrm>
            <a:off x="285751" y="868494"/>
            <a:ext cx="8654142" cy="5175776"/>
          </a:xfrm>
          <a:prstGeom prst="rect">
            <a:avLst/>
          </a:prstGeom>
        </p:spPr>
        <p:txBody>
          <a:bodyPr wrap="square">
            <a:spAutoFit/>
          </a:bodyPr>
          <a:lstStyle/>
          <a:p>
            <a:pPr fontAlgn="base">
              <a:spcBef>
                <a:spcPct val="0"/>
              </a:spcBef>
              <a:spcAft>
                <a:spcPts val="1000"/>
              </a:spcAft>
            </a:pPr>
            <a:r>
              <a:rPr lang="en-US" sz="1600" dirty="0" smtClean="0">
                <a:solidFill>
                  <a:prstClr val="white"/>
                </a:solidFill>
              </a:rPr>
              <a:t>APPARENT BRIGHTNESS OF SOME ASTRONOMICAL OBJECTS</a:t>
            </a:r>
            <a:r>
              <a:rPr lang="en-US" dirty="0" smtClean="0">
                <a:solidFill>
                  <a:prstClr val="white"/>
                </a:solidFill>
                <a:latin typeface="Courier New" pitchFamily="49" charset="0"/>
              </a:rPr>
              <a:t>	</a:t>
            </a:r>
            <a:endParaRPr lang="en-US" sz="3200" dirty="0" smtClean="0">
              <a:solidFill>
                <a:prstClr val="white"/>
              </a:solidFill>
              <a:latin typeface="Times New Roman" pitchFamily="18" charset="0"/>
            </a:endParaRPr>
          </a:p>
          <a:p>
            <a:pPr defTabSz="857250" fontAlgn="base">
              <a:spcBef>
                <a:spcPct val="0"/>
              </a:spcBef>
              <a:spcAft>
                <a:spcPts val="1000"/>
              </a:spcAft>
            </a:pPr>
            <a:r>
              <a:rPr lang="en-US" sz="1100" b="1" dirty="0" smtClean="0">
                <a:solidFill>
                  <a:prstClr val="white"/>
                </a:solidFill>
                <a:latin typeface="Courier New" pitchFamily="49" charset="0"/>
              </a:rPr>
              <a:t>      OBJECT		FOOTCANDLES	   LUX	      V MAGNITUDE</a:t>
            </a:r>
          </a:p>
          <a:p>
            <a:pPr defTabSz="857250" fontAlgn="base">
              <a:spcBef>
                <a:spcPct val="0"/>
              </a:spcBef>
              <a:spcAft>
                <a:spcPts val="1000"/>
              </a:spcAft>
            </a:pPr>
            <a:r>
              <a:rPr lang="en-US" sz="1000" dirty="0" smtClean="0">
                <a:solidFill>
                  <a:prstClr val="white"/>
                </a:solidFill>
                <a:latin typeface="Cambria" pitchFamily="18" charset="0"/>
              </a:rPr>
              <a:t>Venus</a:t>
            </a:r>
            <a:r>
              <a:rPr lang="en-US" sz="1100" dirty="0" smtClean="0">
                <a:solidFill>
                  <a:prstClr val="white"/>
                </a:solidFill>
                <a:latin typeface="Cambria" pitchFamily="18" charset="0"/>
              </a:rPr>
              <a:t>			0.000014		0.00015		-4.4</a:t>
            </a:r>
          </a:p>
          <a:p>
            <a:pPr defTabSz="857250" fontAlgn="base">
              <a:spcBef>
                <a:spcPct val="0"/>
              </a:spcBef>
              <a:spcAft>
                <a:spcPts val="1000"/>
              </a:spcAft>
            </a:pPr>
            <a:r>
              <a:rPr lang="en-US" sz="1000" dirty="0" smtClean="0">
                <a:solidFill>
                  <a:prstClr val="white"/>
                </a:solidFill>
                <a:latin typeface="Cambria" pitchFamily="18" charset="0"/>
              </a:rPr>
              <a:t>Jupiter</a:t>
            </a:r>
            <a:r>
              <a:rPr lang="en-US" sz="1100" dirty="0" smtClean="0">
                <a:solidFill>
                  <a:prstClr val="white"/>
                </a:solidFill>
                <a:latin typeface="Cambria" pitchFamily="18" charset="0"/>
              </a:rPr>
              <a:t>			3.341 x 10</a:t>
            </a:r>
            <a:r>
              <a:rPr lang="en-US" sz="1100" baseline="30000" dirty="0" smtClean="0">
                <a:solidFill>
                  <a:prstClr val="white"/>
                </a:solidFill>
                <a:latin typeface="Cambria" pitchFamily="18" charset="0"/>
              </a:rPr>
              <a:t>-6		</a:t>
            </a:r>
            <a:r>
              <a:rPr lang="en-US" sz="1100" dirty="0" smtClean="0">
                <a:solidFill>
                  <a:prstClr val="white"/>
                </a:solidFill>
                <a:latin typeface="Cambria" pitchFamily="18" charset="0"/>
              </a:rPr>
              <a:t>3.67 x 10</a:t>
            </a:r>
            <a:r>
              <a:rPr lang="en-US" sz="1100" baseline="30000" dirty="0" smtClean="0">
                <a:solidFill>
                  <a:prstClr val="white"/>
                </a:solidFill>
                <a:latin typeface="Cambria" pitchFamily="18" charset="0"/>
              </a:rPr>
              <a:t>-5		</a:t>
            </a:r>
            <a:r>
              <a:rPr lang="en-US" sz="1100" dirty="0" smtClean="0">
                <a:solidFill>
                  <a:prstClr val="white"/>
                </a:solidFill>
                <a:latin typeface="Cambria" pitchFamily="18" charset="0"/>
              </a:rPr>
              <a:t>-2.9</a:t>
            </a:r>
          </a:p>
          <a:p>
            <a:pPr defTabSz="857250" fontAlgn="base">
              <a:spcBef>
                <a:spcPct val="0"/>
              </a:spcBef>
              <a:spcAft>
                <a:spcPts val="1000"/>
              </a:spcAft>
            </a:pPr>
            <a:r>
              <a:rPr lang="en-US" sz="1000" dirty="0" smtClean="0">
                <a:solidFill>
                  <a:prstClr val="white"/>
                </a:solidFill>
                <a:latin typeface="Cambria" pitchFamily="18" charset="0"/>
              </a:rPr>
              <a:t>Sirius</a:t>
            </a:r>
            <a:r>
              <a:rPr lang="en-US" sz="1100" dirty="0" smtClean="0">
                <a:solidFill>
                  <a:prstClr val="white"/>
                </a:solidFill>
                <a:latin typeface="Cambria" pitchFamily="18" charset="0"/>
              </a:rPr>
              <a:t>			9.14 x 10</a:t>
            </a:r>
            <a:r>
              <a:rPr lang="en-US" sz="1100" baseline="30000" dirty="0" smtClean="0">
                <a:solidFill>
                  <a:prstClr val="white"/>
                </a:solidFill>
                <a:latin typeface="Cambria" pitchFamily="18" charset="0"/>
              </a:rPr>
              <a:t>-7</a:t>
            </a:r>
            <a:r>
              <a:rPr lang="en-US" sz="1100" dirty="0" smtClean="0">
                <a:solidFill>
                  <a:prstClr val="white"/>
                </a:solidFill>
                <a:latin typeface="Cambria" pitchFamily="18" charset="0"/>
              </a:rPr>
              <a:t>		9.84 x 10</a:t>
            </a:r>
            <a:r>
              <a:rPr lang="en-US" sz="1100" baseline="30000" dirty="0" smtClean="0">
                <a:solidFill>
                  <a:prstClr val="white"/>
                </a:solidFill>
                <a:latin typeface="Cambria" pitchFamily="18" charset="0"/>
              </a:rPr>
              <a:t>-6</a:t>
            </a:r>
            <a:r>
              <a:rPr lang="en-US" sz="1100" dirty="0" smtClean="0">
                <a:solidFill>
                  <a:prstClr val="white"/>
                </a:solidFill>
                <a:latin typeface="Cambria" pitchFamily="18" charset="0"/>
              </a:rPr>
              <a:t>		-1.47	</a:t>
            </a:r>
          </a:p>
          <a:p>
            <a:pPr defTabSz="857250" fontAlgn="base">
              <a:spcBef>
                <a:spcPct val="0"/>
              </a:spcBef>
              <a:spcAft>
                <a:spcPts val="1000"/>
              </a:spcAft>
            </a:pPr>
            <a:r>
              <a:rPr lang="en-US" sz="1000" dirty="0" smtClean="0">
                <a:solidFill>
                  <a:prstClr val="white"/>
                </a:solidFill>
                <a:latin typeface="Cambria" pitchFamily="18" charset="0"/>
              </a:rPr>
              <a:t>Vega</a:t>
            </a:r>
            <a:r>
              <a:rPr lang="en-US" sz="1100" dirty="0" smtClean="0">
                <a:solidFill>
                  <a:prstClr val="white"/>
                </a:solidFill>
                <a:latin typeface="Cambria" pitchFamily="18" charset="0"/>
              </a:rPr>
              <a:t>			2.29 x 10</a:t>
            </a:r>
            <a:r>
              <a:rPr lang="en-US" sz="1100" baseline="30000" dirty="0" smtClean="0">
                <a:solidFill>
                  <a:prstClr val="white"/>
                </a:solidFill>
                <a:latin typeface="Cambria" pitchFamily="18" charset="0"/>
              </a:rPr>
              <a:t>-7</a:t>
            </a:r>
            <a:r>
              <a:rPr lang="en-US" sz="1100" dirty="0" smtClean="0">
                <a:solidFill>
                  <a:prstClr val="white"/>
                </a:solidFill>
                <a:latin typeface="Cambria" pitchFamily="18" charset="0"/>
              </a:rPr>
              <a:t>		2.47 x 10</a:t>
            </a:r>
            <a:r>
              <a:rPr lang="en-US" sz="1100" baseline="30000" dirty="0" smtClean="0">
                <a:solidFill>
                  <a:prstClr val="white"/>
                </a:solidFill>
                <a:latin typeface="Cambria" pitchFamily="18" charset="0"/>
              </a:rPr>
              <a:t>-6</a:t>
            </a:r>
            <a:r>
              <a:rPr lang="en-US" sz="1100" dirty="0" smtClean="0">
                <a:solidFill>
                  <a:prstClr val="white"/>
                </a:solidFill>
                <a:latin typeface="Cambria" pitchFamily="18" charset="0"/>
              </a:rPr>
              <a:t>		0.03	</a:t>
            </a:r>
          </a:p>
          <a:p>
            <a:pPr defTabSz="857250" fontAlgn="base">
              <a:spcBef>
                <a:spcPct val="0"/>
              </a:spcBef>
              <a:spcAft>
                <a:spcPts val="1000"/>
              </a:spcAft>
            </a:pPr>
            <a:r>
              <a:rPr lang="en-US" sz="1000" dirty="0" smtClean="0">
                <a:solidFill>
                  <a:prstClr val="white"/>
                </a:solidFill>
                <a:latin typeface="Cambria" pitchFamily="18" charset="0"/>
              </a:rPr>
              <a:t>Pleiades	</a:t>
            </a:r>
            <a:r>
              <a:rPr lang="en-US" sz="1100" dirty="0" smtClean="0">
                <a:solidFill>
                  <a:prstClr val="white"/>
                </a:solidFill>
                <a:latin typeface="Cambria" pitchFamily="18" charset="0"/>
              </a:rPr>
              <a:t>		6.50 x 10</a:t>
            </a:r>
            <a:r>
              <a:rPr lang="en-US" sz="1100" baseline="30000" dirty="0" smtClean="0">
                <a:solidFill>
                  <a:prstClr val="white"/>
                </a:solidFill>
                <a:latin typeface="Cambria" pitchFamily="18" charset="0"/>
              </a:rPr>
              <a:t>-8</a:t>
            </a:r>
            <a:r>
              <a:rPr lang="en-US" sz="1100" dirty="0" smtClean="0">
                <a:solidFill>
                  <a:prstClr val="white"/>
                </a:solidFill>
                <a:latin typeface="Cambria" pitchFamily="18" charset="0"/>
              </a:rPr>
              <a:t>		7.00 x 10</a:t>
            </a:r>
            <a:r>
              <a:rPr lang="en-US" sz="1100" baseline="30000" dirty="0" smtClean="0">
                <a:solidFill>
                  <a:prstClr val="white"/>
                </a:solidFill>
                <a:latin typeface="Cambria" pitchFamily="18" charset="0"/>
              </a:rPr>
              <a:t>-7</a:t>
            </a:r>
            <a:r>
              <a:rPr lang="en-US" sz="1100" dirty="0" smtClean="0">
                <a:solidFill>
                  <a:prstClr val="white"/>
                </a:solidFill>
                <a:latin typeface="Cambria" pitchFamily="18" charset="0"/>
              </a:rPr>
              <a:t>		1.4	</a:t>
            </a:r>
          </a:p>
          <a:p>
            <a:pPr defTabSz="857250" fontAlgn="base">
              <a:spcBef>
                <a:spcPct val="0"/>
              </a:spcBef>
              <a:spcAft>
                <a:spcPts val="1000"/>
              </a:spcAft>
            </a:pPr>
            <a:r>
              <a:rPr lang="en-US" sz="1000" dirty="0" smtClean="0">
                <a:solidFill>
                  <a:prstClr val="white"/>
                </a:solidFill>
                <a:latin typeface="Cambria" pitchFamily="18" charset="0"/>
              </a:rPr>
              <a:t>Andromeda Galaxy</a:t>
            </a:r>
            <a:r>
              <a:rPr lang="en-US" sz="1100" dirty="0" smtClean="0">
                <a:solidFill>
                  <a:prstClr val="white"/>
                </a:solidFill>
                <a:latin typeface="Cambria" pitchFamily="18" charset="0"/>
              </a:rPr>
              <a:t>		1.36 x 10</a:t>
            </a:r>
            <a:r>
              <a:rPr lang="en-US" sz="1100" baseline="30000" dirty="0" smtClean="0">
                <a:solidFill>
                  <a:prstClr val="white"/>
                </a:solidFill>
                <a:latin typeface="Cambria" pitchFamily="18" charset="0"/>
              </a:rPr>
              <a:t>-8</a:t>
            </a:r>
            <a:r>
              <a:rPr lang="en-US" sz="1100" dirty="0" smtClean="0">
                <a:solidFill>
                  <a:prstClr val="white"/>
                </a:solidFill>
                <a:latin typeface="Cambria" pitchFamily="18" charset="0"/>
              </a:rPr>
              <a:t>		1.46 x 10</a:t>
            </a:r>
            <a:r>
              <a:rPr lang="en-US" sz="1100" baseline="30000" dirty="0" smtClean="0">
                <a:solidFill>
                  <a:prstClr val="white"/>
                </a:solidFill>
                <a:latin typeface="Cambria" pitchFamily="18" charset="0"/>
              </a:rPr>
              <a:t>-7</a:t>
            </a:r>
            <a:r>
              <a:rPr lang="en-US" sz="1100" dirty="0" smtClean="0">
                <a:solidFill>
                  <a:prstClr val="white"/>
                </a:solidFill>
                <a:latin typeface="Cambria" pitchFamily="18" charset="0"/>
              </a:rPr>
              <a:t>		3.1	</a:t>
            </a:r>
          </a:p>
          <a:p>
            <a:pPr defTabSz="857250" fontAlgn="base">
              <a:spcBef>
                <a:spcPct val="0"/>
              </a:spcBef>
              <a:spcAft>
                <a:spcPts val="1000"/>
              </a:spcAft>
            </a:pPr>
            <a:r>
              <a:rPr lang="en-US" sz="1000" dirty="0" smtClean="0">
                <a:solidFill>
                  <a:prstClr val="white"/>
                </a:solidFill>
                <a:latin typeface="Cambria" pitchFamily="18" charset="0"/>
              </a:rPr>
              <a:t>Faintest naked eye stars</a:t>
            </a:r>
            <a:r>
              <a:rPr lang="en-US" sz="1100" dirty="0" smtClean="0">
                <a:solidFill>
                  <a:prstClr val="white"/>
                </a:solidFill>
                <a:latin typeface="Cambria" pitchFamily="18" charset="0"/>
              </a:rPr>
              <a:t>		3.41 x 10</a:t>
            </a:r>
            <a:r>
              <a:rPr lang="en-US" sz="1100" baseline="30000" dirty="0" smtClean="0">
                <a:solidFill>
                  <a:prstClr val="white"/>
                </a:solidFill>
                <a:latin typeface="Cambria" pitchFamily="18" charset="0"/>
              </a:rPr>
              <a:t>-10</a:t>
            </a:r>
            <a:r>
              <a:rPr lang="en-US" sz="1100" dirty="0" smtClean="0">
                <a:solidFill>
                  <a:prstClr val="white"/>
                </a:solidFill>
                <a:latin typeface="Cambria" pitchFamily="18" charset="0"/>
              </a:rPr>
              <a:t>		3.67 x 10</a:t>
            </a:r>
            <a:r>
              <a:rPr lang="en-US" sz="1100" baseline="30000" dirty="0" smtClean="0">
                <a:solidFill>
                  <a:prstClr val="white"/>
                </a:solidFill>
                <a:latin typeface="Cambria" pitchFamily="18" charset="0"/>
              </a:rPr>
              <a:t>-9</a:t>
            </a:r>
            <a:r>
              <a:rPr lang="en-US" sz="1100" dirty="0" smtClean="0">
                <a:solidFill>
                  <a:prstClr val="white"/>
                </a:solidFill>
                <a:latin typeface="Cambria" pitchFamily="18" charset="0"/>
              </a:rPr>
              <a:t>		7.1	</a:t>
            </a:r>
          </a:p>
          <a:p>
            <a:pPr defTabSz="857250" fontAlgn="base">
              <a:spcBef>
                <a:spcPct val="0"/>
              </a:spcBef>
              <a:spcAft>
                <a:spcPts val="1000"/>
              </a:spcAft>
            </a:pPr>
            <a:r>
              <a:rPr lang="en-US" sz="1000" dirty="0" smtClean="0">
                <a:solidFill>
                  <a:prstClr val="white"/>
                </a:solidFill>
                <a:latin typeface="Cambria" pitchFamily="18" charset="0"/>
              </a:rPr>
              <a:t>Faintest naked eye galaxy</a:t>
            </a:r>
            <a:r>
              <a:rPr lang="en-US" sz="1100" dirty="0" smtClean="0">
                <a:solidFill>
                  <a:prstClr val="white"/>
                </a:solidFill>
                <a:latin typeface="Cambria" pitchFamily="18" charset="0"/>
              </a:rPr>
              <a:t>		4.10 x 10</a:t>
            </a:r>
            <a:r>
              <a:rPr lang="en-US" sz="1100" baseline="30000" dirty="0" smtClean="0">
                <a:solidFill>
                  <a:prstClr val="white"/>
                </a:solidFill>
                <a:latin typeface="Cambria" pitchFamily="18" charset="0"/>
              </a:rPr>
              <a:t>-10</a:t>
            </a:r>
            <a:r>
              <a:rPr lang="en-US" sz="1100" dirty="0" smtClean="0">
                <a:solidFill>
                  <a:prstClr val="white"/>
                </a:solidFill>
                <a:latin typeface="Cambria" pitchFamily="18" charset="0"/>
              </a:rPr>
              <a:t>		4.41 x 10</a:t>
            </a:r>
            <a:r>
              <a:rPr lang="en-US" sz="1100" baseline="30000" dirty="0" smtClean="0">
                <a:solidFill>
                  <a:prstClr val="white"/>
                </a:solidFill>
                <a:latin typeface="Cambria" pitchFamily="18" charset="0"/>
              </a:rPr>
              <a:t>-9</a:t>
            </a:r>
            <a:r>
              <a:rPr lang="en-US" sz="1100" dirty="0" smtClean="0">
                <a:solidFill>
                  <a:prstClr val="white"/>
                </a:solidFill>
                <a:latin typeface="Cambria" pitchFamily="18" charset="0"/>
              </a:rPr>
              <a:t>		6.9	</a:t>
            </a:r>
          </a:p>
          <a:p>
            <a:pPr defTabSz="857250" fontAlgn="base">
              <a:spcBef>
                <a:spcPct val="0"/>
              </a:spcBef>
            </a:pPr>
            <a:r>
              <a:rPr lang="en-US" sz="1000" dirty="0" smtClean="0">
                <a:solidFill>
                  <a:prstClr val="white"/>
                </a:solidFill>
                <a:latin typeface="Cambria" pitchFamily="18" charset="0"/>
              </a:rPr>
              <a:t>Faintest stars visible in</a:t>
            </a:r>
            <a:r>
              <a:rPr lang="en-US" sz="1100" dirty="0" smtClean="0">
                <a:solidFill>
                  <a:prstClr val="white"/>
                </a:solidFill>
                <a:latin typeface="Cambria" pitchFamily="18" charset="0"/>
              </a:rPr>
              <a:t>		2.15 x 10</a:t>
            </a:r>
            <a:r>
              <a:rPr lang="en-US" sz="1100" baseline="30000" dirty="0" smtClean="0">
                <a:solidFill>
                  <a:prstClr val="white"/>
                </a:solidFill>
                <a:latin typeface="Cambria" pitchFamily="18" charset="0"/>
              </a:rPr>
              <a:t>-13</a:t>
            </a:r>
            <a:r>
              <a:rPr lang="en-US" sz="1100" dirty="0" smtClean="0">
                <a:solidFill>
                  <a:prstClr val="white"/>
                </a:solidFill>
                <a:latin typeface="Cambria" pitchFamily="18" charset="0"/>
              </a:rPr>
              <a:t>		2.31 x 10</a:t>
            </a:r>
            <a:r>
              <a:rPr lang="en-US" sz="1100" baseline="30000" dirty="0" smtClean="0">
                <a:solidFill>
                  <a:prstClr val="white"/>
                </a:solidFill>
                <a:latin typeface="Cambria" pitchFamily="18" charset="0"/>
              </a:rPr>
              <a:t>-12</a:t>
            </a:r>
            <a:r>
              <a:rPr lang="en-US" sz="1100" dirty="0" smtClean="0">
                <a:solidFill>
                  <a:prstClr val="white"/>
                </a:solidFill>
                <a:latin typeface="Cambria" pitchFamily="18" charset="0"/>
              </a:rPr>
              <a:t>		15.1</a:t>
            </a:r>
          </a:p>
          <a:p>
            <a:pPr defTabSz="857250" fontAlgn="base">
              <a:spcBef>
                <a:spcPct val="0"/>
              </a:spcBef>
            </a:pPr>
            <a:r>
              <a:rPr lang="en-US" sz="1000" dirty="0" smtClean="0">
                <a:solidFill>
                  <a:prstClr val="white"/>
                </a:solidFill>
                <a:latin typeface="Cambria" pitchFamily="18" charset="0"/>
              </a:rPr>
              <a:t>8” aperture telescope </a:t>
            </a:r>
          </a:p>
          <a:p>
            <a:pPr defTabSz="857250" fontAlgn="base">
              <a:spcBef>
                <a:spcPct val="0"/>
              </a:spcBef>
            </a:pPr>
            <a:r>
              <a:rPr lang="en-US" sz="1100" dirty="0" smtClean="0">
                <a:solidFill>
                  <a:prstClr val="white"/>
                </a:solidFill>
                <a:latin typeface="Cambria" pitchFamily="18" charset="0"/>
              </a:rPr>
              <a:t>	</a:t>
            </a:r>
          </a:p>
          <a:p>
            <a:pPr defTabSz="857250" fontAlgn="base">
              <a:spcBef>
                <a:spcPct val="0"/>
              </a:spcBef>
            </a:pPr>
            <a:r>
              <a:rPr lang="en-US" sz="1000" dirty="0" smtClean="0">
                <a:solidFill>
                  <a:prstClr val="white"/>
                </a:solidFill>
                <a:latin typeface="Cambria" pitchFamily="18" charset="0"/>
              </a:rPr>
              <a:t>Faintest objects imaged </a:t>
            </a:r>
            <a:r>
              <a:rPr lang="en-US" sz="1100" dirty="0" smtClean="0">
                <a:solidFill>
                  <a:prstClr val="white"/>
                </a:solidFill>
                <a:latin typeface="Cambria" pitchFamily="18" charset="0"/>
              </a:rPr>
              <a:t>		9.39 x 10</a:t>
            </a:r>
            <a:r>
              <a:rPr lang="en-US" sz="1100" baseline="30000" dirty="0" smtClean="0">
                <a:solidFill>
                  <a:prstClr val="white"/>
                </a:solidFill>
                <a:latin typeface="Cambria" pitchFamily="18" charset="0"/>
              </a:rPr>
              <a:t>-16</a:t>
            </a:r>
            <a:r>
              <a:rPr lang="en-US" sz="1100" dirty="0" smtClean="0">
                <a:solidFill>
                  <a:prstClr val="white"/>
                </a:solidFill>
                <a:latin typeface="Cambria" pitchFamily="18" charset="0"/>
              </a:rPr>
              <a:t>		1.01 x 10</a:t>
            </a:r>
            <a:r>
              <a:rPr lang="en-US" sz="1100" baseline="30000" dirty="0" smtClean="0">
                <a:solidFill>
                  <a:prstClr val="white"/>
                </a:solidFill>
                <a:latin typeface="Cambria" pitchFamily="18" charset="0"/>
              </a:rPr>
              <a:t>-14</a:t>
            </a:r>
            <a:r>
              <a:rPr lang="en-US" sz="1100" dirty="0" smtClean="0">
                <a:solidFill>
                  <a:prstClr val="white"/>
                </a:solidFill>
                <a:latin typeface="Cambria" pitchFamily="18" charset="0"/>
              </a:rPr>
              <a:t>		21.0</a:t>
            </a:r>
          </a:p>
          <a:p>
            <a:pPr defTabSz="857250" fontAlgn="base">
              <a:spcBef>
                <a:spcPct val="0"/>
              </a:spcBef>
            </a:pPr>
            <a:r>
              <a:rPr lang="en-US" sz="1000" dirty="0" smtClean="0">
                <a:solidFill>
                  <a:prstClr val="white"/>
                </a:solidFill>
                <a:latin typeface="Cambria" pitchFamily="18" charset="0"/>
              </a:rPr>
              <a:t>by CCD in 14” aperture telescope</a:t>
            </a:r>
          </a:p>
          <a:p>
            <a:pPr defTabSz="857250" fontAlgn="base">
              <a:spcBef>
                <a:spcPct val="0"/>
              </a:spcBef>
            </a:pPr>
            <a:r>
              <a:rPr lang="en-US" sz="1100" dirty="0" smtClean="0">
                <a:solidFill>
                  <a:prstClr val="white"/>
                </a:solidFill>
                <a:latin typeface="Cambria" pitchFamily="18" charset="0"/>
              </a:rPr>
              <a:t> 	</a:t>
            </a:r>
          </a:p>
          <a:p>
            <a:pPr defTabSz="857250" fontAlgn="base">
              <a:spcBef>
                <a:spcPct val="0"/>
              </a:spcBef>
            </a:pPr>
            <a:r>
              <a:rPr lang="en-US" sz="1000" dirty="0" smtClean="0">
                <a:solidFill>
                  <a:prstClr val="white"/>
                </a:solidFill>
                <a:latin typeface="Cambria" pitchFamily="18" charset="0"/>
              </a:rPr>
              <a:t>Faintest objects imaged </a:t>
            </a:r>
            <a:r>
              <a:rPr lang="en-US" sz="1100" dirty="0" smtClean="0">
                <a:solidFill>
                  <a:prstClr val="white"/>
                </a:solidFill>
                <a:latin typeface="Cambria" pitchFamily="18" charset="0"/>
              </a:rPr>
              <a:t>		1.49 x 10</a:t>
            </a:r>
            <a:r>
              <a:rPr lang="en-US" sz="1100" baseline="30000" dirty="0" smtClean="0">
                <a:solidFill>
                  <a:prstClr val="white"/>
                </a:solidFill>
                <a:latin typeface="Cambria" pitchFamily="18" charset="0"/>
              </a:rPr>
              <a:t>-18</a:t>
            </a:r>
            <a:r>
              <a:rPr lang="en-US" sz="1100" dirty="0" smtClean="0">
                <a:solidFill>
                  <a:prstClr val="white"/>
                </a:solidFill>
                <a:latin typeface="Cambria" pitchFamily="18" charset="0"/>
              </a:rPr>
              <a:t>		1.60 x 10</a:t>
            </a:r>
            <a:r>
              <a:rPr lang="en-US" sz="1100" baseline="30000" dirty="0" smtClean="0">
                <a:solidFill>
                  <a:prstClr val="white"/>
                </a:solidFill>
                <a:latin typeface="Cambria" pitchFamily="18" charset="0"/>
              </a:rPr>
              <a:t>-17</a:t>
            </a:r>
            <a:r>
              <a:rPr lang="en-US" sz="1100" dirty="0" smtClean="0">
                <a:solidFill>
                  <a:prstClr val="white"/>
                </a:solidFill>
                <a:latin typeface="Cambria" pitchFamily="18" charset="0"/>
              </a:rPr>
              <a:t>		28.0</a:t>
            </a:r>
          </a:p>
          <a:p>
            <a:pPr defTabSz="857250" fontAlgn="base">
              <a:spcBef>
                <a:spcPct val="0"/>
              </a:spcBef>
            </a:pPr>
            <a:r>
              <a:rPr lang="en-US" sz="1000" dirty="0" smtClean="0">
                <a:solidFill>
                  <a:prstClr val="white"/>
                </a:solidFill>
                <a:latin typeface="Cambria" pitchFamily="18" charset="0"/>
              </a:rPr>
              <a:t>by ground based observatories </a:t>
            </a:r>
            <a:r>
              <a:rPr lang="en-US" sz="1100" dirty="0" smtClean="0">
                <a:solidFill>
                  <a:prstClr val="white"/>
                </a:solidFill>
                <a:latin typeface="Cambria" pitchFamily="18" charset="0"/>
              </a:rPr>
              <a:t>	</a:t>
            </a:r>
          </a:p>
          <a:p>
            <a:pPr defTabSz="857250" fontAlgn="base">
              <a:spcBef>
                <a:spcPct val="0"/>
              </a:spcBef>
            </a:pPr>
            <a:endParaRPr lang="en-US" sz="1100" dirty="0" smtClean="0">
              <a:solidFill>
                <a:prstClr val="white"/>
              </a:solidFill>
              <a:latin typeface="Cambria" pitchFamily="18" charset="0"/>
            </a:endParaRPr>
          </a:p>
          <a:p>
            <a:pPr defTabSz="857250" fontAlgn="base">
              <a:spcBef>
                <a:spcPct val="0"/>
              </a:spcBef>
            </a:pPr>
            <a:r>
              <a:rPr lang="en-US" sz="1000" dirty="0" smtClean="0">
                <a:solidFill>
                  <a:prstClr val="white"/>
                </a:solidFill>
                <a:latin typeface="Cambria" pitchFamily="18" charset="0"/>
              </a:rPr>
              <a:t>Faintest objects imaged </a:t>
            </a:r>
            <a:r>
              <a:rPr lang="en-US" sz="1100" dirty="0" smtClean="0">
                <a:solidFill>
                  <a:prstClr val="white"/>
                </a:solidFill>
                <a:latin typeface="Cambria" pitchFamily="18" charset="0"/>
              </a:rPr>
              <a:t>		2.36 x 10</a:t>
            </a:r>
            <a:r>
              <a:rPr lang="en-US" sz="1100" baseline="30000" dirty="0" smtClean="0">
                <a:solidFill>
                  <a:prstClr val="white"/>
                </a:solidFill>
                <a:latin typeface="Cambria" pitchFamily="18" charset="0"/>
              </a:rPr>
              <a:t>-19</a:t>
            </a:r>
            <a:r>
              <a:rPr lang="en-US" sz="1100" dirty="0" smtClean="0">
                <a:solidFill>
                  <a:prstClr val="white"/>
                </a:solidFill>
                <a:latin typeface="Cambria" pitchFamily="18" charset="0"/>
              </a:rPr>
              <a:t>		2.54 x 10</a:t>
            </a:r>
            <a:r>
              <a:rPr lang="en-US" sz="1100" baseline="30000" dirty="0" smtClean="0">
                <a:solidFill>
                  <a:prstClr val="white"/>
                </a:solidFill>
                <a:latin typeface="Cambria" pitchFamily="18" charset="0"/>
              </a:rPr>
              <a:t>-18</a:t>
            </a:r>
            <a:r>
              <a:rPr lang="en-US" sz="1100" dirty="0" smtClean="0">
                <a:solidFill>
                  <a:prstClr val="white"/>
                </a:solidFill>
                <a:latin typeface="Cambria" pitchFamily="18" charset="0"/>
              </a:rPr>
              <a:t>		30.0</a:t>
            </a:r>
          </a:p>
          <a:p>
            <a:pPr defTabSz="857250" fontAlgn="base">
              <a:spcBef>
                <a:spcPct val="0"/>
              </a:spcBef>
            </a:pPr>
            <a:r>
              <a:rPr lang="en-US" sz="1000" dirty="0" smtClean="0">
                <a:solidFill>
                  <a:prstClr val="white"/>
                </a:solidFill>
                <a:latin typeface="Cambria" pitchFamily="18" charset="0"/>
              </a:rPr>
              <a:t>by Hubble Space Telescope </a:t>
            </a:r>
            <a:r>
              <a:rPr lang="en-US" sz="1100" dirty="0" smtClean="0">
                <a:solidFill>
                  <a:prstClr val="white"/>
                </a:solidFill>
                <a:latin typeface="Cambria" pitchFamily="18" charset="0"/>
              </a:rPr>
              <a:t>	</a:t>
            </a:r>
          </a:p>
        </p:txBody>
      </p:sp>
      <p:pic>
        <p:nvPicPr>
          <p:cNvPr id="2050" name="Picture 2" descr="http://kw.rasc.ca/Tutorial/StellarMagnitudeSystem1.jpg"/>
          <p:cNvPicPr>
            <a:picLocks noChangeAspect="1" noChangeArrowheads="1"/>
          </p:cNvPicPr>
          <p:nvPr/>
        </p:nvPicPr>
        <p:blipFill>
          <a:blip r:embed="rId3" cstate="print"/>
          <a:srcRect t="974"/>
          <a:stretch>
            <a:fillRect/>
          </a:stretch>
        </p:blipFill>
        <p:spPr bwMode="auto">
          <a:xfrm>
            <a:off x="7372354" y="97971"/>
            <a:ext cx="1657350" cy="6303734"/>
          </a:xfrm>
          <a:prstGeom prst="rect">
            <a:avLst/>
          </a:prstGeom>
          <a:noFill/>
        </p:spPr>
      </p:pic>
      <p:cxnSp>
        <p:nvCxnSpPr>
          <p:cNvPr id="12" name="Straight Connector 11"/>
          <p:cNvCxnSpPr/>
          <p:nvPr/>
        </p:nvCxnSpPr>
        <p:spPr>
          <a:xfrm>
            <a:off x="395654" y="861646"/>
            <a:ext cx="693713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9792" y="1260231"/>
            <a:ext cx="693713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1" y="1515207"/>
            <a:ext cx="693713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5831" y="5841025"/>
            <a:ext cx="6937131"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920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a:off x="-591521" y="1484598"/>
            <a:ext cx="5462089" cy="546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
        <p:nvSpPr>
          <p:cNvPr id="3" name="TextBox 7"/>
          <p:cNvSpPr txBox="1">
            <a:spLocks noChangeArrowheads="1"/>
          </p:cNvSpPr>
          <p:nvPr/>
        </p:nvSpPr>
        <p:spPr bwMode="auto">
          <a:xfrm>
            <a:off x="259132" y="53049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dirty="0" smtClean="0">
                <a:solidFill>
                  <a:srgbClr val="99FFCC"/>
                </a:solidFill>
              </a:rPr>
              <a:t> Galactic and Zodiacal Light</a:t>
            </a:r>
            <a:endParaRPr lang="en-US" altLang="en-US" sz="1800" dirty="0">
              <a:solidFill>
                <a:srgbClr val="99FFCC"/>
              </a:solidFill>
            </a:endParaRPr>
          </a:p>
        </p:txBody>
      </p:sp>
      <p:pic>
        <p:nvPicPr>
          <p:cNvPr id="5" name="Picture 2" descr="http://www.astrophoto.com/ZodiacalLight.jpg"/>
          <p:cNvPicPr>
            <a:picLocks noChangeAspect="1" noChangeArrowheads="1"/>
          </p:cNvPicPr>
          <p:nvPr/>
        </p:nvPicPr>
        <p:blipFill>
          <a:blip r:embed="rId4" cstate="print"/>
          <a:srcRect/>
          <a:stretch>
            <a:fillRect/>
          </a:stretch>
        </p:blipFill>
        <p:spPr bwMode="auto">
          <a:xfrm>
            <a:off x="4861249" y="1433995"/>
            <a:ext cx="3674378" cy="2526135"/>
          </a:xfrm>
          <a:prstGeom prst="rect">
            <a:avLst/>
          </a:prstGeom>
          <a:noFill/>
        </p:spPr>
      </p:pic>
      <p:pic>
        <p:nvPicPr>
          <p:cNvPr id="1003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16" y="3969461"/>
            <a:ext cx="4120536" cy="274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946668"/>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ttp://philhart.com/files/AirglowFrom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11163"/>
            <a:ext cx="450373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9" descr="airglow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450" y="3544888"/>
            <a:ext cx="43100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5105400" y="493161"/>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5400" dirty="0" smtClean="0">
                <a:solidFill>
                  <a:srgbClr val="99FFCC"/>
                </a:solidFill>
              </a:rPr>
              <a:t> Airglow</a:t>
            </a:r>
            <a:endParaRPr lang="en-US" altLang="en-US" sz="5400" dirty="0">
              <a:solidFill>
                <a:srgbClr val="99FFCC"/>
              </a:solidFill>
            </a:endParaRPr>
          </a:p>
        </p:txBody>
      </p:sp>
    </p:spTree>
    <p:extLst>
      <p:ext uri="{BB962C8B-B14F-4D97-AF65-F5344CB8AC3E}">
        <p14:creationId xmlns:p14="http://schemas.microsoft.com/office/powerpoint/2010/main" val="608596715"/>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6"/>
          <p:cNvSpPr txBox="1">
            <a:spLocks noChangeArrowheads="1"/>
          </p:cNvSpPr>
          <p:nvPr/>
        </p:nvSpPr>
        <p:spPr bwMode="auto">
          <a:xfrm>
            <a:off x="560388" y="360363"/>
            <a:ext cx="8278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prstClr val="white"/>
                </a:solidFill>
                <a:latin typeface="Frutiger LT Std 45 Light" pitchFamily="34" charset="0"/>
              </a:rPr>
              <a:t>Model of the 4 major components of the natural sky allows the anthropogenic light at night to be isolated and establish a reference condition</a:t>
            </a:r>
          </a:p>
        </p:txBody>
      </p:sp>
      <p:pic>
        <p:nvPicPr>
          <p:cNvPr id="33794" name="Picture 11" descr="natural sky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738" y="1692275"/>
            <a:ext cx="38401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Group 1"/>
          <p:cNvGrpSpPr>
            <a:grpSpLocks/>
          </p:cNvGrpSpPr>
          <p:nvPr/>
        </p:nvGrpSpPr>
        <p:grpSpPr bwMode="auto">
          <a:xfrm>
            <a:off x="447675" y="992188"/>
            <a:ext cx="4740275" cy="5373687"/>
            <a:chOff x="447870" y="1810117"/>
            <a:chExt cx="3909526" cy="4431840"/>
          </a:xfrm>
        </p:grpSpPr>
        <p:pic>
          <p:nvPicPr>
            <p:cNvPr id="33796" name="Picture 12" descr="airglowad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870" y="1810117"/>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3" descr="zodiac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70" y="4114789"/>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6" descr="galacitc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8596" y="1810117"/>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7" descr="star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28596" y="4114789"/>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Box 22"/>
            <p:cNvSpPr txBox="1">
              <a:spLocks noChangeArrowheads="1"/>
            </p:cNvSpPr>
            <p:nvPr/>
          </p:nvSpPr>
          <p:spPr bwMode="auto">
            <a:xfrm>
              <a:off x="709128" y="3666926"/>
              <a:ext cx="1474236" cy="30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800" smtClean="0">
                  <a:solidFill>
                    <a:prstClr val="white"/>
                  </a:solidFill>
                  <a:latin typeface="Frutiger LT Std 45 Light" pitchFamily="34" charset="0"/>
                </a:rPr>
                <a:t>Airglow  48%</a:t>
              </a:r>
            </a:p>
          </p:txBody>
        </p:sp>
        <p:sp>
          <p:nvSpPr>
            <p:cNvPr id="33801" name="TextBox 23"/>
            <p:cNvSpPr txBox="1">
              <a:spLocks noChangeArrowheads="1"/>
            </p:cNvSpPr>
            <p:nvPr/>
          </p:nvSpPr>
          <p:spPr bwMode="auto">
            <a:xfrm>
              <a:off x="2699658" y="3679364"/>
              <a:ext cx="1474236" cy="30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800" smtClean="0">
                  <a:solidFill>
                    <a:prstClr val="white"/>
                  </a:solidFill>
                  <a:latin typeface="Frutiger LT Std 45 Light" pitchFamily="34" charset="0"/>
                </a:rPr>
                <a:t>Galactic  19%</a:t>
              </a:r>
            </a:p>
          </p:txBody>
        </p:sp>
        <p:sp>
          <p:nvSpPr>
            <p:cNvPr id="33802" name="TextBox 24"/>
            <p:cNvSpPr txBox="1">
              <a:spLocks noChangeArrowheads="1"/>
            </p:cNvSpPr>
            <p:nvPr/>
          </p:nvSpPr>
          <p:spPr bwMode="auto">
            <a:xfrm>
              <a:off x="674916" y="5937374"/>
              <a:ext cx="1474236" cy="30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800" smtClean="0">
                  <a:solidFill>
                    <a:prstClr val="white"/>
                  </a:solidFill>
                  <a:latin typeface="Frutiger LT Std 45 Light" pitchFamily="34" charset="0"/>
                </a:rPr>
                <a:t>Zodiacal  28%</a:t>
              </a:r>
            </a:p>
          </p:txBody>
        </p:sp>
        <p:sp>
          <p:nvSpPr>
            <p:cNvPr id="33803" name="TextBox 25"/>
            <p:cNvSpPr txBox="1">
              <a:spLocks noChangeArrowheads="1"/>
            </p:cNvSpPr>
            <p:nvPr/>
          </p:nvSpPr>
          <p:spPr bwMode="auto">
            <a:xfrm>
              <a:off x="2736979" y="5918713"/>
              <a:ext cx="1474236" cy="30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800" smtClean="0">
                  <a:solidFill>
                    <a:prstClr val="white"/>
                  </a:solidFill>
                  <a:latin typeface="Frutiger LT Std 45 Light" pitchFamily="34" charset="0"/>
                </a:rPr>
                <a:t>Stars  5%</a:t>
              </a:r>
            </a:p>
          </p:txBody>
        </p:sp>
      </p:grpSp>
    </p:spTree>
    <p:extLst>
      <p:ext uri="{BB962C8B-B14F-4D97-AF65-F5344CB8AC3E}">
        <p14:creationId xmlns:p14="http://schemas.microsoft.com/office/powerpoint/2010/main" val="1660937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ah_background_layered2"/>
          <p:cNvPicPr>
            <a:picLocks noChangeAspect="1" noChangeArrowheads="1"/>
          </p:cNvPicPr>
          <p:nvPr/>
        </p:nvPicPr>
        <p:blipFill>
          <a:blip r:embed="rId3" cstate="screen">
            <a:duotone>
              <a:prstClr val="black"/>
              <a:srgbClr val="3235AE">
                <a:tint val="45000"/>
                <a:satMod val="400000"/>
              </a:srgbClr>
            </a:duotone>
            <a:lum bright="-21000" contrast="-13000"/>
            <a:extLst>
              <a:ext uri="{28A0092B-C50C-407E-A947-70E740481C1C}">
                <a14:useLocalDpi xmlns:a14="http://schemas.microsoft.com/office/drawing/2010/main" val="0"/>
              </a:ext>
            </a:extLst>
          </a:blip>
          <a:srcRect/>
          <a:stretch>
            <a:fillRect/>
          </a:stretch>
        </p:blipFill>
        <p:spPr bwMode="auto">
          <a:xfrm>
            <a:off x="0" y="803910"/>
            <a:ext cx="4724400" cy="6035040"/>
          </a:xfrm>
          <a:prstGeom prst="rect">
            <a:avLst/>
          </a:prstGeom>
          <a:noFill/>
          <a:extLst>
            <a:ext uri="{909E8E84-426E-40DD-AFC4-6F175D3DCCD1}">
              <a14:hiddenFill xmlns:a14="http://schemas.microsoft.com/office/drawing/2010/main">
                <a:solidFill>
                  <a:srgbClr val="FFFFFF"/>
                </a:solidFill>
              </a14:hiddenFill>
            </a:ext>
          </a:extLst>
        </p:spPr>
      </p:pic>
      <p:sp>
        <p:nvSpPr>
          <p:cNvPr id="7"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
        <p:nvSpPr>
          <p:cNvPr id="10" name="TextBox 9"/>
          <p:cNvSpPr txBox="1"/>
          <p:nvPr/>
        </p:nvSpPr>
        <p:spPr>
          <a:xfrm>
            <a:off x="457200" y="457200"/>
            <a:ext cx="8077200" cy="461665"/>
          </a:xfrm>
          <a:prstGeom prst="rect">
            <a:avLst/>
          </a:prstGeom>
          <a:noFill/>
        </p:spPr>
        <p:txBody>
          <a:bodyPr wrap="square" rtlCol="0">
            <a:spAutoFit/>
          </a:bodyPr>
          <a:lstStyle/>
          <a:p>
            <a:r>
              <a:rPr lang="en-US" sz="2400" dirty="0" smtClean="0">
                <a:solidFill>
                  <a:schemeClr val="bg1"/>
                </a:solidFill>
                <a:latin typeface="Times New Roman" pitchFamily="18" charset="0"/>
                <a:cs typeface="Times New Roman" pitchFamily="18" charset="0"/>
              </a:rPr>
              <a:t>The reference condition – natural darkness</a:t>
            </a:r>
            <a:endParaRPr lang="en-US" sz="2400" dirty="0">
              <a:solidFill>
                <a:schemeClr val="bg1"/>
              </a:solidFill>
              <a:latin typeface="Times New Roman" pitchFamily="18" charset="0"/>
              <a:cs typeface="Times New Roman" pitchFamily="18" charset="0"/>
            </a:endParaRPr>
          </a:p>
        </p:txBody>
      </p:sp>
      <p:sp>
        <p:nvSpPr>
          <p:cNvPr id="18" name="Slide Number Placeholder 15"/>
          <p:cNvSpPr>
            <a:spLocks noGrp="1"/>
          </p:cNvSpPr>
          <p:nvPr>
            <p:ph type="sldNum" sz="quarter" idx="12"/>
          </p:nvPr>
        </p:nvSpPr>
        <p:spPr>
          <a:xfrm>
            <a:off x="6553200" y="6442075"/>
            <a:ext cx="2133600" cy="365125"/>
          </a:xfrm>
        </p:spPr>
        <p:txBody>
          <a:bodyPr/>
          <a:lstStyle/>
          <a:p>
            <a:fld id="{B328F063-3068-4D75-98A0-FB74607747D2}" type="slidenum">
              <a:rPr lang="en-US" smtClean="0"/>
              <a:pPr/>
              <a:t>46</a:t>
            </a:fld>
            <a:endParaRPr lang="en-US"/>
          </a:p>
        </p:txBody>
      </p:sp>
      <p:pic>
        <p:nvPicPr>
          <p:cNvPr id="22" name="Picture 21" descr="natural skyl.jpg"/>
          <p:cNvPicPr>
            <a:picLocks noChangeAspect="1"/>
          </p:cNvPicPr>
          <p:nvPr/>
        </p:nvPicPr>
        <p:blipFill>
          <a:blip r:embed="rId4" cstate="print"/>
          <a:stretch>
            <a:fillRect/>
          </a:stretch>
        </p:blipFill>
        <p:spPr>
          <a:xfrm>
            <a:off x="363893" y="1166326"/>
            <a:ext cx="5165427" cy="5165427"/>
          </a:xfrm>
          <a:prstGeom prst="rect">
            <a:avLst/>
          </a:prstGeom>
        </p:spPr>
      </p:pic>
      <p:sp>
        <p:nvSpPr>
          <p:cNvPr id="24" name="TextBox 23"/>
          <p:cNvSpPr txBox="1"/>
          <p:nvPr/>
        </p:nvSpPr>
        <p:spPr>
          <a:xfrm>
            <a:off x="5715000" y="990600"/>
            <a:ext cx="4254761" cy="2031325"/>
          </a:xfrm>
          <a:prstGeom prst="rect">
            <a:avLst/>
          </a:prstGeom>
          <a:noFill/>
        </p:spPr>
        <p:txBody>
          <a:bodyPr wrap="square" rtlCol="0">
            <a:spAutoFit/>
          </a:bodyPr>
          <a:lstStyle/>
          <a:p>
            <a:r>
              <a:rPr lang="en-US" sz="1400" dirty="0" smtClean="0">
                <a:solidFill>
                  <a:schemeClr val="bg1"/>
                </a:solidFill>
              </a:rPr>
              <a:t>			mlx</a:t>
            </a:r>
          </a:p>
          <a:p>
            <a:r>
              <a:rPr lang="en-US" sz="1400" dirty="0" smtClean="0">
                <a:solidFill>
                  <a:schemeClr val="bg1"/>
                </a:solidFill>
              </a:rPr>
              <a:t>Horizontal illuminance	0.80</a:t>
            </a:r>
            <a:endParaRPr lang="en-US" sz="1400" dirty="0" smtClean="0">
              <a:solidFill>
                <a:schemeClr val="bg1"/>
              </a:solidFill>
              <a:latin typeface="Calibri"/>
            </a:endParaRPr>
          </a:p>
          <a:p>
            <a:r>
              <a:rPr lang="en-US" sz="1400" dirty="0" smtClean="0">
                <a:solidFill>
                  <a:schemeClr val="bg1"/>
                </a:solidFill>
                <a:latin typeface="Calibri"/>
              </a:rPr>
              <a:t>Minimum vertical illuminance	0.38</a:t>
            </a:r>
            <a:endParaRPr lang="en-US" sz="1400" dirty="0" smtClean="0">
              <a:solidFill>
                <a:schemeClr val="bg1"/>
              </a:solidFill>
            </a:endParaRPr>
          </a:p>
          <a:p>
            <a:r>
              <a:rPr lang="en-US" sz="1400" dirty="0" smtClean="0">
                <a:solidFill>
                  <a:schemeClr val="bg1"/>
                </a:solidFill>
              </a:rPr>
              <a:t>Average vertical illuminance	0.41</a:t>
            </a:r>
          </a:p>
          <a:p>
            <a:r>
              <a:rPr lang="en-US" sz="1400" dirty="0" smtClean="0">
                <a:solidFill>
                  <a:schemeClr val="bg1"/>
                </a:solidFill>
              </a:rPr>
              <a:t>Maximum vertical illuminance	0.43</a:t>
            </a:r>
          </a:p>
          <a:p>
            <a:r>
              <a:rPr lang="en-US" sz="1400" dirty="0" smtClean="0">
                <a:solidFill>
                  <a:schemeClr val="bg1"/>
                </a:solidFill>
              </a:rPr>
              <a:t>Scalar illuminance (R = 0)	0.41</a:t>
            </a:r>
          </a:p>
          <a:p>
            <a:r>
              <a:rPr lang="en-US" sz="1400" dirty="0" smtClean="0">
                <a:solidFill>
                  <a:schemeClr val="bg1"/>
                </a:solidFill>
              </a:rPr>
              <a:t>Scalar illuminance (R = 0.15)	0.47</a:t>
            </a:r>
          </a:p>
          <a:p>
            <a:r>
              <a:rPr lang="en-US" sz="1400" dirty="0" smtClean="0">
                <a:solidFill>
                  <a:schemeClr val="bg1"/>
                </a:solidFill>
              </a:rPr>
              <a:t>Scalar illuminance (R = 0.80)	0.74</a:t>
            </a:r>
          </a:p>
          <a:p>
            <a:endParaRPr lang="en-US" sz="1400" dirty="0" smtClean="0">
              <a:solidFill>
                <a:schemeClr val="bg1"/>
              </a:solidFill>
            </a:endParaRPr>
          </a:p>
        </p:txBody>
      </p:sp>
      <p:sp>
        <p:nvSpPr>
          <p:cNvPr id="25" name="TextBox 24"/>
          <p:cNvSpPr txBox="1"/>
          <p:nvPr/>
        </p:nvSpPr>
        <p:spPr>
          <a:xfrm>
            <a:off x="5715000" y="4800600"/>
            <a:ext cx="3209731" cy="738664"/>
          </a:xfrm>
          <a:prstGeom prst="rect">
            <a:avLst/>
          </a:prstGeom>
          <a:noFill/>
        </p:spPr>
        <p:txBody>
          <a:bodyPr wrap="square" rtlCol="0">
            <a:spAutoFit/>
          </a:bodyPr>
          <a:lstStyle/>
          <a:p>
            <a:r>
              <a:rPr lang="en-US" sz="1400" dirty="0" smtClean="0">
                <a:solidFill>
                  <a:schemeClr val="bg1"/>
                </a:solidFill>
              </a:rPr>
              <a:t>Bright planets Venus and Jupiter  and of course the moon can increase these values significantly  -- we ignore them</a:t>
            </a:r>
            <a:endParaRPr lang="en-US" sz="1400" dirty="0">
              <a:solidFill>
                <a:schemeClr val="bg1"/>
              </a:solidFill>
            </a:endParaRPr>
          </a:p>
        </p:txBody>
      </p:sp>
    </p:spTree>
    <p:extLst>
      <p:ext uri="{BB962C8B-B14F-4D97-AF65-F5344CB8AC3E}">
        <p14:creationId xmlns:p14="http://schemas.microsoft.com/office/powerpoint/2010/main" val="74516947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32240"/>
            <a:ext cx="7772400" cy="1500187"/>
          </a:xfrm>
        </p:spPr>
        <p:txBody>
          <a:bodyPr>
            <a:normAutofit fontScale="92500" lnSpcReduction="10000"/>
          </a:bodyPr>
          <a:lstStyle/>
          <a:p>
            <a:r>
              <a:rPr lang="en-US" sz="5400" dirty="0" smtClean="0"/>
              <a:t>Anthropogenic Sources of Light</a:t>
            </a:r>
            <a:endParaRPr lang="en-US" sz="5400" dirty="0"/>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47</a:t>
            </a:fld>
            <a:endParaRPr lang="en-US">
              <a:solidFill>
                <a:prstClr val="black">
                  <a:tint val="75000"/>
                </a:prstClr>
              </a:solidFill>
            </a:endParaRPr>
          </a:p>
        </p:txBody>
      </p:sp>
      <p:sp>
        <p:nvSpPr>
          <p:cNvPr id="5" name="TextBox 4"/>
          <p:cNvSpPr txBox="1"/>
          <p:nvPr/>
        </p:nvSpPr>
        <p:spPr>
          <a:xfrm>
            <a:off x="904308" y="3965878"/>
            <a:ext cx="7845879" cy="1200329"/>
          </a:xfrm>
          <a:prstGeom prst="rect">
            <a:avLst/>
          </a:prstGeom>
          <a:noFill/>
        </p:spPr>
        <p:txBody>
          <a:bodyPr wrap="square" rtlCol="0">
            <a:spAutoFit/>
          </a:bodyPr>
          <a:lstStyle/>
          <a:p>
            <a:r>
              <a:rPr lang="en-US" sz="2400" dirty="0" smtClean="0">
                <a:solidFill>
                  <a:srgbClr val="FFC000"/>
                </a:solidFill>
              </a:rPr>
              <a:t>    Glare		</a:t>
            </a:r>
            <a:r>
              <a:rPr lang="en-US" sz="2400" dirty="0">
                <a:solidFill>
                  <a:srgbClr val="FFC000"/>
                </a:solidFill>
              </a:rPr>
              <a:t>	</a:t>
            </a:r>
            <a:r>
              <a:rPr lang="en-US" sz="2400" dirty="0" smtClean="0">
                <a:solidFill>
                  <a:srgbClr val="FFC000"/>
                </a:solidFill>
              </a:rPr>
              <a:t>	</a:t>
            </a:r>
            <a:r>
              <a:rPr lang="en-US" sz="2400" dirty="0" err="1" smtClean="0">
                <a:solidFill>
                  <a:srgbClr val="FFC000"/>
                </a:solidFill>
              </a:rPr>
              <a:t>Skyglow</a:t>
            </a:r>
            <a:endParaRPr lang="en-US" sz="2400" dirty="0" smtClean="0">
              <a:solidFill>
                <a:srgbClr val="FFC000"/>
              </a:solidFill>
            </a:endParaRPr>
          </a:p>
          <a:p>
            <a:endParaRPr lang="en-US" sz="2400" dirty="0">
              <a:solidFill>
                <a:srgbClr val="FFC000"/>
              </a:solidFill>
            </a:endParaRPr>
          </a:p>
          <a:p>
            <a:endParaRPr lang="en-US" sz="2400" dirty="0" smtClean="0">
              <a:solidFill>
                <a:srgbClr val="FFC000"/>
              </a:solidFill>
            </a:endParaRPr>
          </a:p>
        </p:txBody>
      </p:sp>
      <p:pic>
        <p:nvPicPr>
          <p:cNvPr id="6" name="Picture 3"/>
          <p:cNvPicPr>
            <a:picLocks noChangeAspect="1" noChangeArrowheads="1"/>
          </p:cNvPicPr>
          <p:nvPr/>
        </p:nvPicPr>
        <p:blipFill>
          <a:blip r:embed="rId3" cstate="print"/>
          <a:srcRect/>
          <a:stretch>
            <a:fillRect/>
          </a:stretch>
        </p:blipFill>
        <p:spPr bwMode="auto">
          <a:xfrm>
            <a:off x="139100" y="4478291"/>
            <a:ext cx="2900773" cy="1802433"/>
          </a:xfrm>
          <a:prstGeom prst="rect">
            <a:avLst/>
          </a:prstGeom>
          <a:noFill/>
        </p:spPr>
      </p:pic>
      <p:sp>
        <p:nvSpPr>
          <p:cNvPr id="7" name="object 5"/>
          <p:cNvSpPr/>
          <p:nvPr/>
        </p:nvSpPr>
        <p:spPr>
          <a:xfrm>
            <a:off x="2793460" y="4478292"/>
            <a:ext cx="6185170" cy="176363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58856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35170" name="TextBox 3"/>
          <p:cNvSpPr txBox="1">
            <a:spLocks noChangeArrowheads="1"/>
          </p:cNvSpPr>
          <p:nvPr/>
        </p:nvSpPr>
        <p:spPr bwMode="auto">
          <a:xfrm>
            <a:off x="7391400" y="6596063"/>
            <a:ext cx="1600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D Duriscoe     April 2011</a:t>
            </a:r>
          </a:p>
        </p:txBody>
      </p:sp>
      <p:sp>
        <p:nvSpPr>
          <p:cNvPr id="135171" name="TextBox 4"/>
          <p:cNvSpPr txBox="1">
            <a:spLocks noChangeArrowheads="1"/>
          </p:cNvSpPr>
          <p:nvPr/>
        </p:nvSpPr>
        <p:spPr bwMode="auto">
          <a:xfrm>
            <a:off x="228600" y="6596063"/>
            <a:ext cx="2743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NPS Night Sky Training</a:t>
            </a:r>
          </a:p>
        </p:txBody>
      </p:sp>
      <p:sp>
        <p:nvSpPr>
          <p:cNvPr id="135172" name="TextBox 7"/>
          <p:cNvSpPr txBox="1">
            <a:spLocks noChangeArrowheads="1"/>
          </p:cNvSpPr>
          <p:nvPr/>
        </p:nvSpPr>
        <p:spPr bwMode="auto">
          <a:xfrm>
            <a:off x="130629" y="411163"/>
            <a:ext cx="45937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tabLst>
                <a:tab pos="2225675" algn="l"/>
              </a:tabLst>
            </a:pPr>
            <a:r>
              <a:rPr lang="en-US" altLang="en-US" sz="3200" dirty="0" smtClean="0">
                <a:solidFill>
                  <a:srgbClr val="99FFCC"/>
                </a:solidFill>
              </a:rPr>
              <a:t>Measuring  Glare</a:t>
            </a:r>
          </a:p>
        </p:txBody>
      </p:sp>
      <p:sp>
        <p:nvSpPr>
          <p:cNvPr id="135173" name="TextBox 9"/>
          <p:cNvSpPr txBox="1">
            <a:spLocks noChangeArrowheads="1"/>
          </p:cNvSpPr>
          <p:nvPr/>
        </p:nvSpPr>
        <p:spPr bwMode="auto">
          <a:xfrm>
            <a:off x="277813" y="1550988"/>
            <a:ext cx="78613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000" smtClean="0">
                <a:solidFill>
                  <a:srgbClr val="FFC000"/>
                </a:solidFill>
              </a:rPr>
              <a:t>Minolta T10 Illuminance Meter</a:t>
            </a:r>
          </a:p>
          <a:p>
            <a:pPr defTabSz="457200" eaLnBrk="1" fontAlgn="base" hangingPunct="1">
              <a:spcBef>
                <a:spcPct val="0"/>
              </a:spcBef>
              <a:spcAft>
                <a:spcPct val="0"/>
              </a:spcAft>
            </a:pPr>
            <a:endParaRPr lang="en-US" altLang="en-US" sz="1800" smtClean="0">
              <a:solidFill>
                <a:prstClr val="white"/>
              </a:solidFill>
            </a:endParaRPr>
          </a:p>
        </p:txBody>
      </p:sp>
      <p:sp>
        <p:nvSpPr>
          <p:cNvPr id="14" name="Slide Number Placeholder 13"/>
          <p:cNvSpPr>
            <a:spLocks noGrp="1"/>
          </p:cNvSpPr>
          <p:nvPr>
            <p:ph type="sldNum" sz="quarter" idx="12"/>
          </p:nvPr>
        </p:nvSpPr>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2FB65FE-EF6F-4A6A-9870-29A37211C4DF}" type="slidenum">
              <a:rPr lang="en-US" altLang="en-US" sz="1200">
                <a:solidFill>
                  <a:srgbClr val="898989"/>
                </a:solidFill>
              </a:rPr>
              <a:pPr eaLnBrk="1" hangingPunct="1"/>
              <a:t>48</a:t>
            </a:fld>
            <a:endParaRPr lang="en-US" altLang="en-US" sz="1200">
              <a:solidFill>
                <a:srgbClr val="898989"/>
              </a:solidFill>
            </a:endParaRPr>
          </a:p>
        </p:txBody>
      </p:sp>
      <p:sp>
        <p:nvSpPr>
          <p:cNvPr id="135175" name="TextBox 15"/>
          <p:cNvSpPr txBox="1">
            <a:spLocks noChangeArrowheads="1"/>
          </p:cNvSpPr>
          <p:nvPr/>
        </p:nvSpPr>
        <p:spPr bwMode="auto">
          <a:xfrm>
            <a:off x="3282950" y="2774950"/>
            <a:ext cx="50403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dirty="0" smtClean="0">
                <a:solidFill>
                  <a:prstClr val="white"/>
                </a:solidFill>
              </a:rPr>
              <a:t>Primarily used to measure horizontal </a:t>
            </a:r>
            <a:r>
              <a:rPr lang="en-US" altLang="en-US" sz="1600" dirty="0" err="1" smtClean="0">
                <a:solidFill>
                  <a:prstClr val="white"/>
                </a:solidFill>
              </a:rPr>
              <a:t>illuminance</a:t>
            </a:r>
            <a:r>
              <a:rPr lang="en-US" altLang="en-US" sz="1600" dirty="0" smtClean="0">
                <a:solidFill>
                  <a:prstClr val="white"/>
                </a:solidFill>
              </a:rPr>
              <a:t> at the task area in outdoor lighting.  It may be used to measure large amounts of light trespass if held vertically at the property or lighting zone boundary.  It is advertised to read linearly in the range 10 </a:t>
            </a:r>
            <a:r>
              <a:rPr lang="en-US" altLang="en-US" sz="1600" dirty="0" err="1" smtClean="0">
                <a:solidFill>
                  <a:prstClr val="white"/>
                </a:solidFill>
              </a:rPr>
              <a:t>mlux</a:t>
            </a:r>
            <a:r>
              <a:rPr lang="en-US" altLang="en-US" sz="1600" dirty="0" smtClean="0">
                <a:solidFill>
                  <a:prstClr val="white"/>
                </a:solidFill>
              </a:rPr>
              <a:t> to 299,000 lux</a:t>
            </a:r>
          </a:p>
          <a:p>
            <a:pPr defTabSz="457200" eaLnBrk="1" fontAlgn="base" hangingPunct="1">
              <a:spcBef>
                <a:spcPct val="0"/>
              </a:spcBef>
              <a:spcAft>
                <a:spcPct val="0"/>
              </a:spcAft>
            </a:pPr>
            <a:endParaRPr lang="en-US" altLang="en-US" sz="1600" dirty="0" smtClean="0">
              <a:solidFill>
                <a:prstClr val="white"/>
              </a:solidFill>
            </a:endParaRPr>
          </a:p>
        </p:txBody>
      </p:sp>
      <p:pic>
        <p:nvPicPr>
          <p:cNvPr id="135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2224088"/>
            <a:ext cx="1808163"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137919" y="886408"/>
            <a:ext cx="1026368" cy="877078"/>
          </a:xfrm>
          <a:prstGeom prst="rect">
            <a:avLst/>
          </a:prstGeom>
          <a:solidFill>
            <a:schemeClr val="tx1">
              <a:lumMod val="65000"/>
              <a:lumOff val="35000"/>
            </a:schemeClr>
          </a:solidFill>
          <a:scene3d>
            <a:camera prst="orthographicFront">
              <a:rot lat="17400000" lon="0" rev="540000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2" name="Oval 11"/>
          <p:cNvSpPr/>
          <p:nvPr/>
        </p:nvSpPr>
        <p:spPr>
          <a:xfrm>
            <a:off x="6064900" y="615823"/>
            <a:ext cx="1614195" cy="1464906"/>
          </a:xfrm>
          <a:prstGeom prst="ellipse">
            <a:avLst/>
          </a:prstGeom>
          <a:solidFill>
            <a:srgbClr val="23B349"/>
          </a:solidFill>
          <a:scene3d>
            <a:camera prst="orthographicFront">
              <a:rot lat="7200000" lon="0" rev="5400000"/>
            </a:camera>
            <a:lightRig rig="threePt" dir="t"/>
          </a:scene3d>
          <a:sp3d extrusionH="114300" prstMaterial="matte">
            <a:extrusionClr>
              <a:srgbClr val="0080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pic>
        <p:nvPicPr>
          <p:cNvPr id="135179" name="Picture 2"/>
          <p:cNvPicPr>
            <a:picLocks noChangeAspect="1" noChangeArrowheads="1"/>
          </p:cNvPicPr>
          <p:nvPr/>
        </p:nvPicPr>
        <p:blipFill>
          <a:blip r:embed="rId4">
            <a:clrChange>
              <a:clrFrom>
                <a:srgbClr val="FFFFFF"/>
              </a:clrFrom>
              <a:clrTo>
                <a:srgbClr val="FFFFFF">
                  <a:alpha val="0"/>
                </a:srgbClr>
              </a:clrTo>
            </a:clrChange>
            <a:lum bright="-30000" contrast="40000"/>
            <a:extLst>
              <a:ext uri="{28A0092B-C50C-407E-A947-70E740481C1C}">
                <a14:useLocalDpi xmlns:a14="http://schemas.microsoft.com/office/drawing/2010/main" val="0"/>
              </a:ext>
            </a:extLst>
          </a:blip>
          <a:srcRect l="10750" t="34399" r="78667" b="27467"/>
          <a:stretch>
            <a:fillRect/>
          </a:stretch>
        </p:blipFill>
        <p:spPr bwMode="auto">
          <a:xfrm>
            <a:off x="4570642" y="39688"/>
            <a:ext cx="23526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p:cNvSpPr/>
          <p:nvPr/>
        </p:nvSpPr>
        <p:spPr>
          <a:xfrm>
            <a:off x="7877175" y="560388"/>
            <a:ext cx="512763" cy="242887"/>
          </a:xfrm>
          <a:custGeom>
            <a:avLst/>
            <a:gdLst>
              <a:gd name="connsiteX0" fmla="*/ 0 w 512466"/>
              <a:gd name="connsiteY0" fmla="*/ 243570 h 243570"/>
              <a:gd name="connsiteX1" fmla="*/ 30145 w 512466"/>
              <a:gd name="connsiteY1" fmla="*/ 183280 h 243570"/>
              <a:gd name="connsiteX2" fmla="*/ 60290 w 512466"/>
              <a:gd name="connsiteY2" fmla="*/ 153135 h 243570"/>
              <a:gd name="connsiteX3" fmla="*/ 110532 w 512466"/>
              <a:gd name="connsiteY3" fmla="*/ 92845 h 243570"/>
              <a:gd name="connsiteX4" fmla="*/ 140677 w 512466"/>
              <a:gd name="connsiteY4" fmla="*/ 72748 h 243570"/>
              <a:gd name="connsiteX5" fmla="*/ 180870 w 512466"/>
              <a:gd name="connsiteY5" fmla="*/ 42603 h 243570"/>
              <a:gd name="connsiteX6" fmla="*/ 211015 w 512466"/>
              <a:gd name="connsiteY6" fmla="*/ 32555 h 243570"/>
              <a:gd name="connsiteX7" fmla="*/ 331595 w 512466"/>
              <a:gd name="connsiteY7" fmla="*/ 2410 h 243570"/>
              <a:gd name="connsiteX8" fmla="*/ 512466 w 512466"/>
              <a:gd name="connsiteY8" fmla="*/ 2410 h 24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466" h="243570">
                <a:moveTo>
                  <a:pt x="0" y="243570"/>
                </a:moveTo>
                <a:cubicBezTo>
                  <a:pt x="10071" y="213357"/>
                  <a:pt x="8501" y="209253"/>
                  <a:pt x="30145" y="183280"/>
                </a:cubicBezTo>
                <a:cubicBezTo>
                  <a:pt x="39242" y="172363"/>
                  <a:pt x="51193" y="164052"/>
                  <a:pt x="60290" y="153135"/>
                </a:cubicBezTo>
                <a:cubicBezTo>
                  <a:pt x="96218" y="110022"/>
                  <a:pt x="62495" y="132876"/>
                  <a:pt x="110532" y="92845"/>
                </a:cubicBezTo>
                <a:cubicBezTo>
                  <a:pt x="119810" y="85114"/>
                  <a:pt x="130850" y="79767"/>
                  <a:pt x="140677" y="72748"/>
                </a:cubicBezTo>
                <a:cubicBezTo>
                  <a:pt x="154305" y="63014"/>
                  <a:pt x="166329" y="50912"/>
                  <a:pt x="180870" y="42603"/>
                </a:cubicBezTo>
                <a:cubicBezTo>
                  <a:pt x="190066" y="37348"/>
                  <a:pt x="201098" y="36274"/>
                  <a:pt x="211015" y="32555"/>
                </a:cubicBezTo>
                <a:cubicBezTo>
                  <a:pt x="268016" y="11180"/>
                  <a:pt x="263399" y="5138"/>
                  <a:pt x="331595" y="2410"/>
                </a:cubicBezTo>
                <a:cubicBezTo>
                  <a:pt x="391837" y="0"/>
                  <a:pt x="452176" y="2410"/>
                  <a:pt x="512466" y="241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fontAlgn="base">
              <a:spcBef>
                <a:spcPct val="0"/>
              </a:spcBef>
              <a:spcAft>
                <a:spcPct val="0"/>
              </a:spcAft>
              <a:defRPr/>
            </a:pPr>
            <a:endParaRPr lang="en-US">
              <a:solidFill>
                <a:prstClr val="black"/>
              </a:solidFill>
            </a:endParaRPr>
          </a:p>
        </p:txBody>
      </p:sp>
      <p:sp>
        <p:nvSpPr>
          <p:cNvPr id="18" name="Freeform 17"/>
          <p:cNvSpPr/>
          <p:nvPr/>
        </p:nvSpPr>
        <p:spPr>
          <a:xfrm>
            <a:off x="7864475" y="1849438"/>
            <a:ext cx="606425" cy="331787"/>
          </a:xfrm>
          <a:custGeom>
            <a:avLst/>
            <a:gdLst>
              <a:gd name="connsiteX0" fmla="*/ 3504 w 475777"/>
              <a:gd name="connsiteY0" fmla="*/ 0 h 271305"/>
              <a:gd name="connsiteX1" fmla="*/ 33649 w 475777"/>
              <a:gd name="connsiteY1" fmla="*/ 150725 h 271305"/>
              <a:gd name="connsiteX2" fmla="*/ 63794 w 475777"/>
              <a:gd name="connsiteY2" fmla="*/ 170822 h 271305"/>
              <a:gd name="connsiteX3" fmla="*/ 83891 w 475777"/>
              <a:gd name="connsiteY3" fmla="*/ 200967 h 271305"/>
              <a:gd name="connsiteX4" fmla="*/ 144181 w 475777"/>
              <a:gd name="connsiteY4" fmla="*/ 221063 h 271305"/>
              <a:gd name="connsiteX5" fmla="*/ 254713 w 475777"/>
              <a:gd name="connsiteY5" fmla="*/ 271305 h 271305"/>
              <a:gd name="connsiteX6" fmla="*/ 475777 w 475777"/>
              <a:gd name="connsiteY6" fmla="*/ 261257 h 27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777" h="271305">
                <a:moveTo>
                  <a:pt x="3504" y="0"/>
                </a:moveTo>
                <a:cubicBezTo>
                  <a:pt x="7521" y="44182"/>
                  <a:pt x="0" y="110345"/>
                  <a:pt x="33649" y="150725"/>
                </a:cubicBezTo>
                <a:cubicBezTo>
                  <a:pt x="41380" y="160003"/>
                  <a:pt x="53746" y="164123"/>
                  <a:pt x="63794" y="170822"/>
                </a:cubicBezTo>
                <a:cubicBezTo>
                  <a:pt x="70493" y="180870"/>
                  <a:pt x="73650" y="194566"/>
                  <a:pt x="83891" y="200967"/>
                </a:cubicBezTo>
                <a:cubicBezTo>
                  <a:pt x="101855" y="212194"/>
                  <a:pt x="144181" y="221063"/>
                  <a:pt x="144181" y="221063"/>
                </a:cubicBezTo>
                <a:cubicBezTo>
                  <a:pt x="218681" y="270731"/>
                  <a:pt x="180787" y="256520"/>
                  <a:pt x="254713" y="271305"/>
                </a:cubicBezTo>
                <a:lnTo>
                  <a:pt x="475777" y="261257"/>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fontAlgn="base">
              <a:spcBef>
                <a:spcPct val="0"/>
              </a:spcBef>
              <a:spcAft>
                <a:spcPct val="0"/>
              </a:spcAft>
              <a:defRPr/>
            </a:pPr>
            <a:endParaRPr lang="en-US">
              <a:solidFill>
                <a:prstClr val="black"/>
              </a:solidFill>
            </a:endParaRPr>
          </a:p>
        </p:txBody>
      </p:sp>
      <p:sp>
        <p:nvSpPr>
          <p:cNvPr id="135182" name="TextBox 18"/>
          <p:cNvSpPr txBox="1">
            <a:spLocks noChangeArrowheads="1"/>
          </p:cNvSpPr>
          <p:nvPr/>
        </p:nvSpPr>
        <p:spPr bwMode="auto">
          <a:xfrm>
            <a:off x="5254625" y="231775"/>
            <a:ext cx="854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200" smtClean="0">
                <a:solidFill>
                  <a:prstClr val="white"/>
                </a:solidFill>
              </a:rPr>
              <a:t>DIFFUSER</a:t>
            </a:r>
          </a:p>
        </p:txBody>
      </p:sp>
      <p:sp>
        <p:nvSpPr>
          <p:cNvPr id="135183" name="TextBox 19"/>
          <p:cNvSpPr txBox="1">
            <a:spLocks noChangeArrowheads="1"/>
          </p:cNvSpPr>
          <p:nvPr/>
        </p:nvSpPr>
        <p:spPr bwMode="auto">
          <a:xfrm>
            <a:off x="6381750" y="222250"/>
            <a:ext cx="854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200" smtClean="0">
                <a:solidFill>
                  <a:prstClr val="white"/>
                </a:solidFill>
              </a:rPr>
              <a:t>FILTER</a:t>
            </a:r>
          </a:p>
        </p:txBody>
      </p:sp>
      <p:sp>
        <p:nvSpPr>
          <p:cNvPr id="135184" name="TextBox 20"/>
          <p:cNvSpPr txBox="1">
            <a:spLocks noChangeArrowheads="1"/>
          </p:cNvSpPr>
          <p:nvPr/>
        </p:nvSpPr>
        <p:spPr bwMode="auto">
          <a:xfrm>
            <a:off x="7339013" y="234950"/>
            <a:ext cx="854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200" smtClean="0">
                <a:solidFill>
                  <a:prstClr val="white"/>
                </a:solidFill>
              </a:rPr>
              <a:t>DETECTOR</a:t>
            </a:r>
          </a:p>
        </p:txBody>
      </p:sp>
      <p:sp>
        <p:nvSpPr>
          <p:cNvPr id="22" name="Right Arrow 21"/>
          <p:cNvSpPr/>
          <p:nvPr/>
        </p:nvSpPr>
        <p:spPr>
          <a:xfrm>
            <a:off x="3798888" y="1316038"/>
            <a:ext cx="1084262" cy="12065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3" name="Right Arrow 22"/>
          <p:cNvSpPr/>
          <p:nvPr/>
        </p:nvSpPr>
        <p:spPr>
          <a:xfrm rot="2113900">
            <a:off x="4194175" y="406400"/>
            <a:ext cx="973138" cy="12541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4" name="Right Arrow 23"/>
          <p:cNvSpPr/>
          <p:nvPr/>
        </p:nvSpPr>
        <p:spPr>
          <a:xfrm rot="1048641">
            <a:off x="3860800" y="828675"/>
            <a:ext cx="1085850" cy="12858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5" name="Right Arrow 24"/>
          <p:cNvSpPr/>
          <p:nvPr/>
        </p:nvSpPr>
        <p:spPr>
          <a:xfrm rot="20696552">
            <a:off x="3911600" y="1778000"/>
            <a:ext cx="1066800" cy="10795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6" name="Right Arrow 25"/>
          <p:cNvSpPr/>
          <p:nvPr/>
        </p:nvSpPr>
        <p:spPr>
          <a:xfrm rot="19512694">
            <a:off x="4154488" y="2163763"/>
            <a:ext cx="1027112" cy="13493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35190" name="TextBox 27"/>
          <p:cNvSpPr txBox="1">
            <a:spLocks noChangeArrowheads="1"/>
          </p:cNvSpPr>
          <p:nvPr/>
        </p:nvSpPr>
        <p:spPr bwMode="auto">
          <a:xfrm>
            <a:off x="8396288" y="369888"/>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prstClr val="white"/>
                </a:solidFill>
              </a:rPr>
              <a:t>+</a:t>
            </a:r>
          </a:p>
        </p:txBody>
      </p:sp>
      <p:sp>
        <p:nvSpPr>
          <p:cNvPr id="135191" name="TextBox 28"/>
          <p:cNvSpPr txBox="1">
            <a:spLocks noChangeArrowheads="1"/>
          </p:cNvSpPr>
          <p:nvPr/>
        </p:nvSpPr>
        <p:spPr bwMode="auto">
          <a:xfrm>
            <a:off x="8451850" y="1981200"/>
            <a:ext cx="377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prstClr val="white"/>
                </a:solidFill>
              </a:rPr>
              <a:t>-</a:t>
            </a:r>
          </a:p>
        </p:txBody>
      </p:sp>
      <p:pic>
        <p:nvPicPr>
          <p:cNvPr id="135192" name="Picture 5" descr="Volt Meter Symbo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09650" y="-26036588"/>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http://www.openclipart.org/image/250px/svg_to_png/vermeil_IEC_Volt_Meter_Symbol.png"/>
          <p:cNvPicPr>
            <a:picLocks noChangeAspect="1" noChangeArrowheads="1"/>
          </p:cNvPicPr>
          <p:nvPr/>
        </p:nvPicPr>
        <p:blipFill>
          <a:blip r:embed="rId6" cstate="print">
            <a:duotone>
              <a:schemeClr val="bg2">
                <a:shade val="45000"/>
                <a:satMod val="135000"/>
              </a:schemeClr>
              <a:prstClr val="white"/>
            </a:duotone>
          </a:blip>
          <a:srcRect/>
          <a:stretch>
            <a:fillRect/>
          </a:stretch>
        </p:blipFill>
        <p:spPr bwMode="auto">
          <a:xfrm rot="5400000">
            <a:off x="8210190" y="1086579"/>
            <a:ext cx="783368" cy="579692"/>
          </a:xfrm>
          <a:prstGeom prst="rect">
            <a:avLst/>
          </a:prstGeom>
          <a:noFill/>
        </p:spPr>
      </p:pic>
    </p:spTree>
    <p:extLst>
      <p:ext uri="{BB962C8B-B14F-4D97-AF65-F5344CB8AC3E}">
        <p14:creationId xmlns:p14="http://schemas.microsoft.com/office/powerpoint/2010/main" val="21378563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36194" name="TextBox 3"/>
          <p:cNvSpPr txBox="1">
            <a:spLocks noChangeArrowheads="1"/>
          </p:cNvSpPr>
          <p:nvPr/>
        </p:nvSpPr>
        <p:spPr bwMode="auto">
          <a:xfrm>
            <a:off x="7391400" y="6596063"/>
            <a:ext cx="1600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D Duriscoe     April 2011</a:t>
            </a:r>
          </a:p>
        </p:txBody>
      </p:sp>
      <p:sp>
        <p:nvSpPr>
          <p:cNvPr id="136195" name="TextBox 4"/>
          <p:cNvSpPr txBox="1">
            <a:spLocks noChangeArrowheads="1"/>
          </p:cNvSpPr>
          <p:nvPr/>
        </p:nvSpPr>
        <p:spPr bwMode="auto">
          <a:xfrm>
            <a:off x="228600" y="6596063"/>
            <a:ext cx="2743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NPS Night Sky Training</a:t>
            </a:r>
          </a:p>
        </p:txBody>
      </p:sp>
      <p:sp>
        <p:nvSpPr>
          <p:cNvPr id="136197" name="TextBox 9"/>
          <p:cNvSpPr txBox="1">
            <a:spLocks noChangeArrowheads="1"/>
          </p:cNvSpPr>
          <p:nvPr/>
        </p:nvSpPr>
        <p:spPr bwMode="auto">
          <a:xfrm>
            <a:off x="181511" y="620350"/>
            <a:ext cx="78597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endParaRPr lang="en-US" altLang="en-US" dirty="0">
              <a:solidFill>
                <a:srgbClr val="FFC000"/>
              </a:solidFill>
            </a:endParaRPr>
          </a:p>
          <a:p>
            <a:pPr defTabSz="457200" eaLnBrk="1" fontAlgn="base" hangingPunct="1">
              <a:spcBef>
                <a:spcPct val="0"/>
              </a:spcBef>
              <a:spcAft>
                <a:spcPct val="0"/>
              </a:spcAft>
            </a:pPr>
            <a:r>
              <a:rPr lang="en-US" altLang="en-US" dirty="0" err="1" smtClean="0">
                <a:solidFill>
                  <a:srgbClr val="FFC000"/>
                </a:solidFill>
              </a:rPr>
              <a:t>Unihedron</a:t>
            </a:r>
            <a:r>
              <a:rPr lang="en-US" altLang="en-US" dirty="0" smtClean="0">
                <a:solidFill>
                  <a:srgbClr val="FFC000"/>
                </a:solidFill>
              </a:rPr>
              <a:t> Sky Quality Meter</a:t>
            </a:r>
          </a:p>
          <a:p>
            <a:pPr defTabSz="457200" eaLnBrk="1" fontAlgn="base" hangingPunct="1">
              <a:spcBef>
                <a:spcPct val="0"/>
              </a:spcBef>
              <a:spcAft>
                <a:spcPct val="0"/>
              </a:spcAft>
            </a:pPr>
            <a:endParaRPr lang="en-US" altLang="en-US" sz="1800" dirty="0" smtClean="0">
              <a:solidFill>
                <a:prstClr val="white"/>
              </a:solidFill>
            </a:endParaRPr>
          </a:p>
        </p:txBody>
      </p:sp>
      <p:sp>
        <p:nvSpPr>
          <p:cNvPr id="14" name="Slide Number Placeholder 13"/>
          <p:cNvSpPr>
            <a:spLocks noGrp="1"/>
          </p:cNvSpPr>
          <p:nvPr>
            <p:ph type="sldNum" sz="quarter" idx="12"/>
          </p:nvPr>
        </p:nvSpPr>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5A45C06-FF16-44B7-8569-A78662070FD6}" type="slidenum">
              <a:rPr lang="en-US" altLang="en-US" sz="1200">
                <a:solidFill>
                  <a:srgbClr val="898989"/>
                </a:solidFill>
              </a:rPr>
              <a:pPr eaLnBrk="1" hangingPunct="1"/>
              <a:t>49</a:t>
            </a:fld>
            <a:endParaRPr lang="en-US" altLang="en-US" sz="1200">
              <a:solidFill>
                <a:srgbClr val="898989"/>
              </a:solidFill>
            </a:endParaRPr>
          </a:p>
        </p:txBody>
      </p:sp>
      <p:sp>
        <p:nvSpPr>
          <p:cNvPr id="136199" name="TextBox 15"/>
          <p:cNvSpPr txBox="1">
            <a:spLocks noChangeArrowheads="1"/>
          </p:cNvSpPr>
          <p:nvPr/>
        </p:nvSpPr>
        <p:spPr bwMode="auto">
          <a:xfrm>
            <a:off x="4443413" y="1708295"/>
            <a:ext cx="44910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dirty="0" smtClean="0">
                <a:solidFill>
                  <a:prstClr val="white"/>
                </a:solidFill>
              </a:rPr>
              <a:t>Designed to measure night sky brightness near the zenith.  Calibrated at the factory to read out in logarithmic (magnitude/arc sec</a:t>
            </a:r>
            <a:r>
              <a:rPr lang="en-US" altLang="en-US" sz="1600" baseline="30000" dirty="0" smtClean="0">
                <a:solidFill>
                  <a:prstClr val="white"/>
                </a:solidFill>
              </a:rPr>
              <a:t>2</a:t>
            </a:r>
            <a:r>
              <a:rPr lang="en-US" altLang="en-US" sz="1600" dirty="0" smtClean="0">
                <a:solidFill>
                  <a:prstClr val="white"/>
                </a:solidFill>
              </a:rPr>
              <a:t>) luminance units approximating the visual band.</a:t>
            </a:r>
            <a:endParaRPr lang="en-US" altLang="en-US" sz="1800" dirty="0" smtClean="0">
              <a:solidFill>
                <a:prstClr val="white"/>
              </a:solidFill>
            </a:endParaRPr>
          </a:p>
        </p:txBody>
      </p:sp>
      <p:pic>
        <p:nvPicPr>
          <p:cNvPr id="136200" name="Picture 2" descr="http://unihedron.com/projects/darksky/sqmback.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163" y="1978025"/>
            <a:ext cx="29210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4" descr="http://unihedron.com/projects/darksky/images/fovcurv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4348163"/>
            <a:ext cx="31908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6" descr="http://unihedron.com/projects/sqm-lu/sqmlu_closeup.jpg"/>
          <p:cNvPicPr>
            <a:picLocks noChangeAspect="1" noChangeArrowheads="1"/>
          </p:cNvPicPr>
          <p:nvPr/>
        </p:nvPicPr>
        <p:blipFill>
          <a:blip r:embed="rId5">
            <a:extLst>
              <a:ext uri="{28A0092B-C50C-407E-A947-70E740481C1C}">
                <a14:useLocalDpi xmlns:a14="http://schemas.microsoft.com/office/drawing/2010/main" val="0"/>
              </a:ext>
            </a:extLst>
          </a:blip>
          <a:srcRect b="52812"/>
          <a:stretch>
            <a:fillRect/>
          </a:stretch>
        </p:blipFill>
        <p:spPr bwMode="auto">
          <a:xfrm>
            <a:off x="5019675" y="4460875"/>
            <a:ext cx="29670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nvSpPr>
        <p:spPr bwMode="auto">
          <a:xfrm>
            <a:off x="130629" y="411163"/>
            <a:ext cx="45937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tabLst>
                <a:tab pos="2225675" algn="l"/>
              </a:tabLst>
            </a:pPr>
            <a:r>
              <a:rPr lang="en-US" altLang="en-US" sz="3200" dirty="0" smtClean="0">
                <a:solidFill>
                  <a:srgbClr val="99FFCC"/>
                </a:solidFill>
              </a:rPr>
              <a:t>Measuring  </a:t>
            </a:r>
            <a:r>
              <a:rPr lang="en-US" altLang="en-US" sz="3200" dirty="0" err="1" smtClean="0">
                <a:solidFill>
                  <a:srgbClr val="99FFCC"/>
                </a:solidFill>
              </a:rPr>
              <a:t>Skyglow</a:t>
            </a:r>
            <a:endParaRPr lang="en-US" altLang="en-US" sz="3200" dirty="0" smtClean="0">
              <a:solidFill>
                <a:srgbClr val="99FFCC"/>
              </a:solidFill>
            </a:endParaRPr>
          </a:p>
        </p:txBody>
      </p:sp>
    </p:spTree>
    <p:extLst>
      <p:ext uri="{BB962C8B-B14F-4D97-AF65-F5344CB8AC3E}">
        <p14:creationId xmlns:p14="http://schemas.microsoft.com/office/powerpoint/2010/main" val="1280081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p:nvPr/>
        </p:nvSpPr>
        <p:spPr>
          <a:xfrm>
            <a:off x="688340" y="1680759"/>
            <a:ext cx="7121525" cy="3123932"/>
          </a:xfrm>
          <a:prstGeom prst="rect">
            <a:avLst/>
          </a:prstGeom>
        </p:spPr>
        <p:txBody>
          <a:bodyPr vert="horz" wrap="square" lIns="0" tIns="0" rIns="0" bIns="0" rtlCol="0">
            <a:spAutoFit/>
          </a:bodyPr>
          <a:lstStyle/>
          <a:p>
            <a:pPr marL="355600" marR="5080" indent="-342900">
              <a:buClr>
                <a:srgbClr val="784700"/>
              </a:buClr>
              <a:buSzPct val="68750"/>
              <a:buFont typeface="Wingdings"/>
              <a:buChar char=""/>
              <a:tabLst>
                <a:tab pos="3556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spc="-5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rve 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 sc</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ene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ry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i="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and 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ist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ric</a:t>
            </a:r>
            <a:r>
              <a:rPr sz="2400" i="1"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ob</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cts</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i="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 wild</a:t>
            </a:r>
            <a:r>
              <a:rPr sz="2400" i="1"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life</a:t>
            </a:r>
            <a:r>
              <a:rPr sz="2400" i="1"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in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i="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to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vi</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i="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ym</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 s</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me in</a:t>
            </a:r>
            <a:r>
              <a:rPr sz="2400" i="1"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ch m</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anne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d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b</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y</a:t>
            </a:r>
            <a:r>
              <a:rPr sz="2400" i="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ch</a:t>
            </a:r>
            <a:r>
              <a:rPr sz="2400" i="1"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ean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i="1"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will</a:t>
            </a:r>
            <a:r>
              <a:rPr sz="2400" i="1"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ve 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hem un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im</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ir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i="1"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i="1"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ym</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re </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gene</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i="1"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i="1"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i="1" dirty="0" smtClean="0">
                <a:solidFill>
                  <a:srgbClr val="FFFFFF"/>
                </a:solidFill>
                <a:effectLst>
                  <a:outerShdw blurRad="38100" dist="38100" dir="2700000" algn="tl">
                    <a:srgbClr val="000000">
                      <a:alpha val="43137"/>
                    </a:srgbClr>
                  </a:outerShdw>
                </a:effectLst>
                <a:latin typeface="Frutiger LT Std 55 Roman"/>
                <a:cs typeface="Frutiger LT Std 55 Roman"/>
              </a:rPr>
              <a:t>.</a:t>
            </a:r>
            <a:r>
              <a:rPr lang="en-US" sz="2400" i="1"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a:spcBef>
                <a:spcPts val="7"/>
              </a:spcBef>
              <a:buClr>
                <a:srgbClr val="784700"/>
              </a:buClr>
            </a:pPr>
            <a:endParaRPr sz="3500" dirty="0">
              <a:solidFill>
                <a:prstClr val="black"/>
              </a:solidFill>
              <a:latin typeface="Times New Roman"/>
              <a:cs typeface="Times New Roman"/>
            </a:endParaRPr>
          </a:p>
          <a:p>
            <a:pPr marL="355600" indent="-342900">
              <a:buClr>
                <a:srgbClr val="784700"/>
              </a:buClr>
              <a:buSzPct val="68750"/>
              <a:buFont typeface="Wingdings"/>
              <a:buChar char=""/>
              <a:tabLst>
                <a:tab pos="3556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Red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ood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3" name="object 3"/>
          <p:cNvSpPr/>
          <p:nvPr/>
        </p:nvSpPr>
        <p:spPr>
          <a:xfrm>
            <a:off x="4041647" y="533400"/>
            <a:ext cx="697991"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5" name="object 15"/>
          <p:cNvSpPr/>
          <p:nvPr/>
        </p:nvSpPr>
        <p:spPr>
          <a:xfrm>
            <a:off x="510540" y="3814571"/>
            <a:ext cx="490727" cy="679703"/>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9" name="object 19"/>
          <p:cNvSpPr/>
          <p:nvPr/>
        </p:nvSpPr>
        <p:spPr>
          <a:xfrm>
            <a:off x="2968751" y="4253484"/>
            <a:ext cx="490727" cy="679703"/>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22" name="object 22"/>
          <p:cNvSpPr/>
          <p:nvPr/>
        </p:nvSpPr>
        <p:spPr>
          <a:xfrm>
            <a:off x="8267700" y="6368795"/>
            <a:ext cx="252983" cy="347471"/>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7" name="TextBox 6"/>
          <p:cNvSpPr txBox="1"/>
          <p:nvPr/>
        </p:nvSpPr>
        <p:spPr>
          <a:xfrm>
            <a:off x="952500" y="693419"/>
            <a:ext cx="3860865" cy="646331"/>
          </a:xfrm>
          <a:prstGeom prst="rect">
            <a:avLst/>
          </a:prstGeom>
          <a:noFill/>
        </p:spPr>
        <p:txBody>
          <a:bodyPr wrap="none" rtlCol="0">
            <a:spAutoFit/>
          </a:bodyPr>
          <a:lstStyle/>
          <a:p>
            <a:r>
              <a:rPr lang="en-US" sz="3600" b="1" dirty="0" smtClean="0">
                <a:solidFill>
                  <a:srgbClr val="FFFFCC"/>
                </a:solidFill>
                <a:effectLst>
                  <a:outerShdw blurRad="38100" dist="38100" dir="2700000" algn="tl">
                    <a:srgbClr val="000000">
                      <a:alpha val="43137"/>
                    </a:srgbClr>
                  </a:outerShdw>
                </a:effectLst>
                <a:latin typeface="NPSRawlinsonOT"/>
              </a:rPr>
              <a:t>NPS Organic Act</a:t>
            </a:r>
            <a:endParaRPr lang="en-US" sz="3600" b="1" dirty="0">
              <a:solidFill>
                <a:srgbClr val="FFFFCC"/>
              </a:solidFill>
              <a:effectLst>
                <a:outerShdw blurRad="38100" dist="38100" dir="2700000" algn="tl">
                  <a:srgbClr val="000000">
                    <a:alpha val="43137"/>
                  </a:srgbClr>
                </a:outerShdw>
              </a:effectLst>
              <a:latin typeface="NPSRawlinsonOT"/>
            </a:endParaRPr>
          </a:p>
        </p:txBody>
      </p:sp>
    </p:spTree>
    <p:extLst>
      <p:ext uri="{BB962C8B-B14F-4D97-AF65-F5344CB8AC3E}">
        <p14:creationId xmlns:p14="http://schemas.microsoft.com/office/powerpoint/2010/main" val="1612206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ah_background_layered2"/>
          <p:cNvPicPr>
            <a:picLocks noChangeAspect="1" noChangeArrowheads="1"/>
          </p:cNvPicPr>
          <p:nvPr/>
        </p:nvPicPr>
        <p:blipFill>
          <a:blip r:embed="rId3" cstate="screen">
            <a:duotone>
              <a:prstClr val="black"/>
              <a:srgbClr val="3235AE">
                <a:tint val="45000"/>
                <a:satMod val="400000"/>
              </a:srgbClr>
            </a:duotone>
            <a:lum bright="-21000" contrast="-13000"/>
            <a:extLst>
              <a:ext uri="{28A0092B-C50C-407E-A947-70E740481C1C}">
                <a14:useLocalDpi xmlns:a14="http://schemas.microsoft.com/office/drawing/2010/main" val="0"/>
              </a:ext>
            </a:extLst>
          </a:blip>
          <a:srcRect/>
          <a:stretch>
            <a:fillRect/>
          </a:stretch>
        </p:blipFill>
        <p:spPr bwMode="auto">
          <a:xfrm>
            <a:off x="0" y="803910"/>
            <a:ext cx="4724400" cy="6035040"/>
          </a:xfrm>
          <a:prstGeom prst="rect">
            <a:avLst/>
          </a:prstGeom>
          <a:noFill/>
          <a:extLst>
            <a:ext uri="{909E8E84-426E-40DD-AFC4-6F175D3DCCD1}">
              <a14:hiddenFill xmlns:a14="http://schemas.microsoft.com/office/drawing/2010/main">
                <a:solidFill>
                  <a:srgbClr val="FFFFFF"/>
                </a:solidFill>
              </a14:hiddenFill>
            </a:ext>
          </a:extLst>
        </p:spPr>
      </p:pic>
      <p:sp>
        <p:nvSpPr>
          <p:cNvPr id="7"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
        <p:nvSpPr>
          <p:cNvPr id="18" name="Slide Number Placeholder 15"/>
          <p:cNvSpPr>
            <a:spLocks noGrp="1"/>
          </p:cNvSpPr>
          <p:nvPr>
            <p:ph type="sldNum" sz="quarter" idx="12"/>
          </p:nvPr>
        </p:nvSpPr>
        <p:spPr>
          <a:xfrm>
            <a:off x="6553200" y="6442075"/>
            <a:ext cx="2133600" cy="365125"/>
          </a:xfrm>
        </p:spPr>
        <p:txBody>
          <a:bodyPr/>
          <a:lstStyle/>
          <a:p>
            <a:fld id="{B328F063-3068-4D75-98A0-FB74607747D2}" type="slidenum">
              <a:rPr lang="en-US" smtClean="0"/>
              <a:pPr/>
              <a:t>50</a:t>
            </a:fld>
            <a:endParaRPr lang="en-US"/>
          </a:p>
        </p:txBody>
      </p:sp>
      <p:sp>
        <p:nvSpPr>
          <p:cNvPr id="16" name="Rectangle 7"/>
          <p:cNvSpPr>
            <a:spLocks noChangeArrowheads="1"/>
          </p:cNvSpPr>
          <p:nvPr/>
        </p:nvSpPr>
        <p:spPr bwMode="auto">
          <a:xfrm>
            <a:off x="762000" y="457200"/>
            <a:ext cx="7467600" cy="1708160"/>
          </a:xfrm>
          <a:prstGeom prst="rect">
            <a:avLst/>
          </a:prstGeom>
          <a:noFill/>
          <a:ln w="9525">
            <a:noFill/>
            <a:miter lim="800000"/>
            <a:headEnd/>
            <a:tailEnd/>
          </a:ln>
          <a:effectLst/>
        </p:spPr>
        <p:txBody>
          <a:bodyPr wrap="square">
            <a:spAutoFit/>
          </a:bodyPr>
          <a:lstStyle/>
          <a:p>
            <a:pPr>
              <a:spcBef>
                <a:spcPct val="50000"/>
              </a:spcBef>
            </a:pPr>
            <a:r>
              <a:rPr lang="en-US" sz="2400" dirty="0" smtClean="0">
                <a:solidFill>
                  <a:srgbClr val="FFFFFF"/>
                </a:solidFill>
                <a:latin typeface="Times New Roman" pitchFamily="18" charset="0"/>
                <a:cs typeface="Times New Roman" pitchFamily="18" charset="0"/>
              </a:rPr>
              <a:t>Modern DSLR cameras can be measurement devices</a:t>
            </a:r>
          </a:p>
          <a:p>
            <a:pPr>
              <a:spcBef>
                <a:spcPct val="50000"/>
              </a:spcBef>
            </a:pPr>
            <a:r>
              <a:rPr lang="en-US" dirty="0">
                <a:solidFill>
                  <a:srgbClr val="FFFFFF"/>
                </a:solidFill>
                <a:latin typeface="Frutiger LT Std 55 Roman" pitchFamily="34" charset="0"/>
              </a:rPr>
              <a:t>	</a:t>
            </a:r>
            <a:r>
              <a:rPr lang="en-US" dirty="0" smtClean="0">
                <a:solidFill>
                  <a:srgbClr val="FFFFFF"/>
                </a:solidFill>
              </a:rPr>
              <a:t>with proper calibration – stars can be used</a:t>
            </a:r>
          </a:p>
          <a:p>
            <a:pPr>
              <a:spcBef>
                <a:spcPct val="50000"/>
              </a:spcBef>
            </a:pPr>
            <a:r>
              <a:rPr lang="en-US" dirty="0">
                <a:solidFill>
                  <a:srgbClr val="FFFFFF"/>
                </a:solidFill>
              </a:rPr>
              <a:t>	</a:t>
            </a:r>
            <a:r>
              <a:rPr lang="en-US" dirty="0" smtClean="0">
                <a:solidFill>
                  <a:srgbClr val="FFFFFF"/>
                </a:solidFill>
              </a:rPr>
              <a:t>as well as providing an excellent qualitative record</a:t>
            </a:r>
          </a:p>
          <a:p>
            <a:pPr>
              <a:spcBef>
                <a:spcPct val="50000"/>
              </a:spcBef>
            </a:pPr>
            <a:endParaRPr lang="en-US" sz="1800" dirty="0">
              <a:solidFill>
                <a:srgbClr val="FFFFFF"/>
              </a:solidFill>
              <a:latin typeface="Frutiger LT Std 55 Roman" pitchFamily="34" charset="0"/>
            </a:endParaRPr>
          </a:p>
        </p:txBody>
      </p:sp>
      <p:pic>
        <p:nvPicPr>
          <p:cNvPr id="17" name="Picture 16" descr="keyes enhanced.jpg"/>
          <p:cNvPicPr>
            <a:picLocks noChangeAspect="1"/>
          </p:cNvPicPr>
          <p:nvPr/>
        </p:nvPicPr>
        <p:blipFill>
          <a:blip r:embed="rId4" cstate="screen"/>
          <a:srcRect l="5172"/>
          <a:stretch>
            <a:fillRect/>
          </a:stretch>
        </p:blipFill>
        <p:spPr>
          <a:xfrm>
            <a:off x="147490" y="2518488"/>
            <a:ext cx="8868070" cy="3200401"/>
          </a:xfrm>
          <a:prstGeom prst="rect">
            <a:avLst/>
          </a:prstGeom>
          <a:ln>
            <a:solidFill>
              <a:schemeClr val="bg1"/>
            </a:solidFill>
          </a:ln>
        </p:spPr>
      </p:pic>
      <p:pic>
        <p:nvPicPr>
          <p:cNvPr id="19" name="Picture 2" descr="http://kenrockwell.com/canon/6d/D3S_9085-left-1200.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7696200" y="1447800"/>
            <a:ext cx="1075660" cy="925068"/>
          </a:xfrm>
          <a:prstGeom prst="rect">
            <a:avLst/>
          </a:prstGeom>
          <a:noFill/>
        </p:spPr>
      </p:pic>
      <p:pic>
        <p:nvPicPr>
          <p:cNvPr id="8" name="Picture 7" descr="eureka fisheye north up.jpg"/>
          <p:cNvPicPr>
            <a:picLocks noChangeAspect="1"/>
          </p:cNvPicPr>
          <p:nvPr/>
        </p:nvPicPr>
        <p:blipFill>
          <a:blip r:embed="rId6" cstate="screen"/>
          <a:srcRect t="2924"/>
          <a:stretch>
            <a:fillRect/>
          </a:stretch>
        </p:blipFill>
        <p:spPr>
          <a:xfrm>
            <a:off x="242740" y="3821430"/>
            <a:ext cx="3032229" cy="2843101"/>
          </a:xfrm>
          <a:prstGeom prst="rect">
            <a:avLst/>
          </a:prstGeom>
        </p:spPr>
      </p:pic>
    </p:spTree>
    <p:extLst>
      <p:ext uri="{BB962C8B-B14F-4D97-AF65-F5344CB8AC3E}">
        <p14:creationId xmlns:p14="http://schemas.microsoft.com/office/powerpoint/2010/main" val="279961807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37218" name="TextBox 3"/>
          <p:cNvSpPr txBox="1">
            <a:spLocks noChangeArrowheads="1"/>
          </p:cNvSpPr>
          <p:nvPr/>
        </p:nvSpPr>
        <p:spPr bwMode="auto">
          <a:xfrm>
            <a:off x="7391400" y="6596063"/>
            <a:ext cx="1600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D Duriscoe     April 2011</a:t>
            </a:r>
          </a:p>
        </p:txBody>
      </p:sp>
      <p:sp>
        <p:nvSpPr>
          <p:cNvPr id="137219" name="TextBox 4"/>
          <p:cNvSpPr txBox="1">
            <a:spLocks noChangeArrowheads="1"/>
          </p:cNvSpPr>
          <p:nvPr/>
        </p:nvSpPr>
        <p:spPr bwMode="auto">
          <a:xfrm>
            <a:off x="228600" y="6596063"/>
            <a:ext cx="2743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NPS Night Sky Training</a:t>
            </a:r>
          </a:p>
        </p:txBody>
      </p:sp>
      <p:sp>
        <p:nvSpPr>
          <p:cNvPr id="137221" name="TextBox 9"/>
          <p:cNvSpPr txBox="1">
            <a:spLocks noChangeArrowheads="1"/>
          </p:cNvSpPr>
          <p:nvPr/>
        </p:nvSpPr>
        <p:spPr bwMode="auto">
          <a:xfrm>
            <a:off x="606425" y="652479"/>
            <a:ext cx="78613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dirty="0" smtClean="0">
                <a:solidFill>
                  <a:srgbClr val="FFC000"/>
                </a:solidFill>
              </a:rPr>
              <a:t>The Charge-Coupled Device (CCD)</a:t>
            </a:r>
          </a:p>
          <a:p>
            <a:pPr defTabSz="457200" eaLnBrk="1" fontAlgn="base" hangingPunct="1">
              <a:spcBef>
                <a:spcPct val="0"/>
              </a:spcBef>
              <a:spcAft>
                <a:spcPct val="0"/>
              </a:spcAft>
            </a:pPr>
            <a:endParaRPr lang="en-US" altLang="en-US" sz="1800" dirty="0" smtClean="0">
              <a:solidFill>
                <a:prstClr val="white"/>
              </a:solidFill>
            </a:endParaRPr>
          </a:p>
        </p:txBody>
      </p:sp>
      <p:sp>
        <p:nvSpPr>
          <p:cNvPr id="14" name="Slide Number Placeholder 13"/>
          <p:cNvSpPr>
            <a:spLocks noGrp="1"/>
          </p:cNvSpPr>
          <p:nvPr>
            <p:ph type="sldNum" sz="quarter" idx="12"/>
          </p:nvPr>
        </p:nvSpPr>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E06806C-B702-46E4-B45F-30B44E2761C6}" type="slidenum">
              <a:rPr lang="en-US" altLang="en-US" sz="1200">
                <a:solidFill>
                  <a:srgbClr val="898989"/>
                </a:solidFill>
              </a:rPr>
              <a:pPr eaLnBrk="1" hangingPunct="1"/>
              <a:t>51</a:t>
            </a:fld>
            <a:endParaRPr lang="en-US" altLang="en-US" sz="1200">
              <a:solidFill>
                <a:srgbClr val="898989"/>
              </a:solidFill>
            </a:endParaRPr>
          </a:p>
        </p:txBody>
      </p:sp>
      <p:sp>
        <p:nvSpPr>
          <p:cNvPr id="137223" name="TextBox 15"/>
          <p:cNvSpPr txBox="1">
            <a:spLocks noChangeArrowheads="1"/>
          </p:cNvSpPr>
          <p:nvPr/>
        </p:nvSpPr>
        <p:spPr bwMode="auto">
          <a:xfrm>
            <a:off x="531813" y="1465208"/>
            <a:ext cx="75025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dirty="0" smtClean="0">
                <a:solidFill>
                  <a:prstClr val="white"/>
                </a:solidFill>
              </a:rPr>
              <a:t>Since the 1980s, the charge-coupled device has been the preferred detector for accurate photometry at low light levels. </a:t>
            </a:r>
          </a:p>
          <a:p>
            <a:pPr defTabSz="457200" eaLnBrk="1" fontAlgn="base" hangingPunct="1">
              <a:spcBef>
                <a:spcPct val="0"/>
              </a:spcBef>
              <a:spcAft>
                <a:spcPct val="0"/>
              </a:spcAft>
            </a:pPr>
            <a:endParaRPr lang="en-US" altLang="en-US" sz="1600" dirty="0" smtClean="0">
              <a:solidFill>
                <a:prstClr val="white"/>
              </a:solidFill>
            </a:endParaRPr>
          </a:p>
          <a:p>
            <a:pPr defTabSz="457200" eaLnBrk="1" fontAlgn="base" hangingPunct="1">
              <a:spcBef>
                <a:spcPct val="0"/>
              </a:spcBef>
              <a:spcAft>
                <a:spcPct val="0"/>
              </a:spcAft>
            </a:pPr>
            <a:r>
              <a:rPr lang="en-US" altLang="en-US" sz="1600" dirty="0" smtClean="0">
                <a:solidFill>
                  <a:prstClr val="white"/>
                </a:solidFill>
              </a:rPr>
              <a:t>A CCD Array is essentially a matrix of photodiodes, with associated extra layers of semiconductors to capture, store, and transfer the electrons produced by each pixel’s exposure to light.  An array is a digital image, and data from each pixel can be displayed either in grayscale or false color to show pixel-to-pixel variations in light intensity over the full frame of the CCD.</a:t>
            </a:r>
          </a:p>
          <a:p>
            <a:pPr defTabSz="457200" eaLnBrk="1" fontAlgn="base" hangingPunct="1">
              <a:spcBef>
                <a:spcPct val="0"/>
              </a:spcBef>
              <a:spcAft>
                <a:spcPct val="0"/>
              </a:spcAft>
            </a:pPr>
            <a:endParaRPr lang="en-US" altLang="en-US" sz="1800" dirty="0" smtClean="0">
              <a:solidFill>
                <a:prstClr val="white"/>
              </a:solidFill>
            </a:endParaRPr>
          </a:p>
        </p:txBody>
      </p:sp>
      <p:pic>
        <p:nvPicPr>
          <p:cNvPr id="137224" name="Picture 2" descr="http://www.optcorp.com/cart/productimages/1001_sens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4854575"/>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Picture 8" descr="las vegas false color.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9750" y="4568825"/>
            <a:ext cx="254635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1" descr="las vegas closeup.bmp"/>
          <p:cNvPicPr>
            <a:picLocks noChangeAspect="1"/>
          </p:cNvPicPr>
          <p:nvPr/>
        </p:nvPicPr>
        <p:blipFill>
          <a:blip r:embed="rId5" cstate="print">
            <a:extLst>
              <a:ext uri="{28A0092B-C50C-407E-A947-70E740481C1C}">
                <a14:useLocalDpi xmlns:a14="http://schemas.microsoft.com/office/drawing/2010/main" val="0"/>
              </a:ext>
            </a:extLst>
          </a:blip>
          <a:srcRect l="41566" t="15215"/>
          <a:stretch>
            <a:fillRect/>
          </a:stretch>
        </p:blipFill>
        <p:spPr bwMode="auto">
          <a:xfrm>
            <a:off x="6056313" y="4646613"/>
            <a:ext cx="1528762" cy="14033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37000" y="5732463"/>
            <a:ext cx="128588" cy="136525"/>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cxnSp>
        <p:nvCxnSpPr>
          <p:cNvPr id="17" name="Straight Connector 16"/>
          <p:cNvCxnSpPr/>
          <p:nvPr/>
        </p:nvCxnSpPr>
        <p:spPr>
          <a:xfrm flipV="1">
            <a:off x="3940175" y="4649788"/>
            <a:ext cx="2109788" cy="1082675"/>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37000" y="5872163"/>
            <a:ext cx="2124075" cy="180975"/>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230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58825"/>
            <a:ext cx="8534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6"/>
          <p:cNvSpPr txBox="1">
            <a:spLocks noChangeArrowheads="1"/>
          </p:cNvSpPr>
          <p:nvPr/>
        </p:nvSpPr>
        <p:spPr bwMode="auto">
          <a:xfrm>
            <a:off x="1631950" y="374650"/>
            <a:ext cx="58801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200" smtClean="0">
                <a:solidFill>
                  <a:prstClr val="white"/>
                </a:solidFill>
                <a:latin typeface="Frutiger LT Std 55 Roman" pitchFamily="34" charset="0"/>
              </a:rPr>
              <a:t>False Color with Standard Color Ramp</a:t>
            </a:r>
          </a:p>
        </p:txBody>
      </p:sp>
      <p:grpSp>
        <p:nvGrpSpPr>
          <p:cNvPr id="48132" name="Group 11"/>
          <p:cNvGrpSpPr>
            <a:grpSpLocks/>
          </p:cNvGrpSpPr>
          <p:nvPr/>
        </p:nvGrpSpPr>
        <p:grpSpPr bwMode="auto">
          <a:xfrm>
            <a:off x="323850" y="3263900"/>
            <a:ext cx="8534400" cy="1049338"/>
            <a:chOff x="323564" y="3263160"/>
            <a:chExt cx="8534398" cy="1050751"/>
          </a:xfrm>
        </p:grpSpPr>
        <p:pic>
          <p:nvPicPr>
            <p:cNvPr id="48133" name="Picture 9" descr="legen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64" y="3263160"/>
              <a:ext cx="8534398" cy="5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0"/>
            <p:cNvSpPr txBox="1">
              <a:spLocks noChangeArrowheads="1"/>
            </p:cNvSpPr>
            <p:nvPr/>
          </p:nvSpPr>
          <p:spPr bwMode="auto">
            <a:xfrm>
              <a:off x="448233" y="3729136"/>
              <a:ext cx="24473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smtClean="0">
                  <a:solidFill>
                    <a:prstClr val="white"/>
                  </a:solidFill>
                  <a:latin typeface="Frutiger LT Std 45 Light" pitchFamily="34" charset="0"/>
                </a:rPr>
                <a:t>V-magnitudes per square arc-second</a:t>
              </a:r>
            </a:p>
          </p:txBody>
        </p:sp>
      </p:grpSp>
    </p:spTree>
    <p:extLst>
      <p:ext uri="{BB962C8B-B14F-4D97-AF65-F5344CB8AC3E}">
        <p14:creationId xmlns:p14="http://schemas.microsoft.com/office/powerpoint/2010/main" val="5109920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58825"/>
            <a:ext cx="8534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63913"/>
            <a:ext cx="85344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6"/>
          <p:cNvSpPr txBox="1">
            <a:spLocks noChangeArrowheads="1"/>
          </p:cNvSpPr>
          <p:nvPr/>
        </p:nvSpPr>
        <p:spPr bwMode="auto">
          <a:xfrm>
            <a:off x="1631950" y="374650"/>
            <a:ext cx="58801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200" smtClean="0">
                <a:solidFill>
                  <a:prstClr val="white"/>
                </a:solidFill>
                <a:latin typeface="Frutiger LT Std 55 Roman" pitchFamily="34" charset="0"/>
              </a:rPr>
              <a:t>False Color with Standard Color Ramp</a:t>
            </a:r>
          </a:p>
        </p:txBody>
      </p:sp>
      <p:grpSp>
        <p:nvGrpSpPr>
          <p:cNvPr id="48132" name="Group 11"/>
          <p:cNvGrpSpPr>
            <a:grpSpLocks/>
          </p:cNvGrpSpPr>
          <p:nvPr/>
        </p:nvGrpSpPr>
        <p:grpSpPr bwMode="auto">
          <a:xfrm>
            <a:off x="323850" y="3263900"/>
            <a:ext cx="8534400" cy="1049338"/>
            <a:chOff x="323564" y="3263160"/>
            <a:chExt cx="8534398" cy="1050751"/>
          </a:xfrm>
        </p:grpSpPr>
        <p:pic>
          <p:nvPicPr>
            <p:cNvPr id="48133" name="Picture 9" descr="legen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64" y="3263160"/>
              <a:ext cx="8534398" cy="5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0"/>
            <p:cNvSpPr txBox="1">
              <a:spLocks noChangeArrowheads="1"/>
            </p:cNvSpPr>
            <p:nvPr/>
          </p:nvSpPr>
          <p:spPr bwMode="auto">
            <a:xfrm>
              <a:off x="448233" y="3729136"/>
              <a:ext cx="24473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600" smtClean="0">
                  <a:solidFill>
                    <a:prstClr val="white"/>
                  </a:solidFill>
                  <a:latin typeface="Frutiger LT Std 45 Light" pitchFamily="34" charset="0"/>
                </a:rPr>
                <a:t>V-magnitudes per square arc-second</a:t>
              </a:r>
            </a:p>
          </p:txBody>
        </p:sp>
      </p:grpSp>
    </p:spTree>
    <p:extLst>
      <p:ext uri="{BB962C8B-B14F-4D97-AF65-F5344CB8AC3E}">
        <p14:creationId xmlns:p14="http://schemas.microsoft.com/office/powerpoint/2010/main" val="1739931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58825"/>
            <a:ext cx="8534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6"/>
          <p:cNvSpPr txBox="1">
            <a:spLocks noChangeArrowheads="1"/>
          </p:cNvSpPr>
          <p:nvPr/>
        </p:nvSpPr>
        <p:spPr bwMode="auto">
          <a:xfrm>
            <a:off x="1960563" y="374650"/>
            <a:ext cx="52339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200" smtClean="0">
                <a:solidFill>
                  <a:prstClr val="white"/>
                </a:solidFill>
                <a:latin typeface="Frutiger LT Std 55 Roman" pitchFamily="34" charset="0"/>
              </a:rPr>
              <a:t>Subtraction of Natural Light Sources</a:t>
            </a:r>
          </a:p>
        </p:txBody>
      </p:sp>
      <p:sp>
        <p:nvSpPr>
          <p:cNvPr id="52228" name="Rectangle 7"/>
          <p:cNvSpPr>
            <a:spLocks noChangeArrowheads="1"/>
          </p:cNvSpPr>
          <p:nvPr/>
        </p:nvSpPr>
        <p:spPr bwMode="auto">
          <a:xfrm rot="-5400000">
            <a:off x="152400" y="2068513"/>
            <a:ext cx="658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600" b="1" smtClean="0">
                <a:solidFill>
                  <a:prstClr val="white"/>
                </a:solidFill>
                <a:latin typeface="Helvetica" pitchFamily="-65" charset="0"/>
              </a:rPr>
              <a:t>Total</a:t>
            </a:r>
          </a:p>
        </p:txBody>
      </p:sp>
    </p:spTree>
    <p:extLst>
      <p:ext uri="{BB962C8B-B14F-4D97-AF65-F5344CB8AC3E}">
        <p14:creationId xmlns:p14="http://schemas.microsoft.com/office/powerpoint/2010/main" val="25050293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58825"/>
            <a:ext cx="8534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63913"/>
            <a:ext cx="85344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6"/>
          <p:cNvSpPr txBox="1">
            <a:spLocks noChangeArrowheads="1"/>
          </p:cNvSpPr>
          <p:nvPr/>
        </p:nvSpPr>
        <p:spPr bwMode="auto">
          <a:xfrm>
            <a:off x="1960563" y="374650"/>
            <a:ext cx="52339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2200" smtClean="0">
                <a:solidFill>
                  <a:prstClr val="white"/>
                </a:solidFill>
                <a:latin typeface="Frutiger LT Std 55 Roman" pitchFamily="34" charset="0"/>
              </a:rPr>
              <a:t>Subtraction of Natural Light Sources</a:t>
            </a:r>
          </a:p>
        </p:txBody>
      </p:sp>
      <p:sp>
        <p:nvSpPr>
          <p:cNvPr id="52228" name="Rectangle 7"/>
          <p:cNvSpPr>
            <a:spLocks noChangeArrowheads="1"/>
          </p:cNvSpPr>
          <p:nvPr/>
        </p:nvSpPr>
        <p:spPr bwMode="auto">
          <a:xfrm rot="-5400000">
            <a:off x="152400" y="2068513"/>
            <a:ext cx="658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600" b="1" smtClean="0">
                <a:solidFill>
                  <a:prstClr val="white"/>
                </a:solidFill>
                <a:latin typeface="Helvetica" pitchFamily="-65" charset="0"/>
              </a:rPr>
              <a:t>Total</a:t>
            </a:r>
          </a:p>
        </p:txBody>
      </p:sp>
      <p:sp>
        <p:nvSpPr>
          <p:cNvPr id="26629" name="Rectangle 8"/>
          <p:cNvSpPr>
            <a:spLocks noChangeArrowheads="1"/>
          </p:cNvSpPr>
          <p:nvPr/>
        </p:nvSpPr>
        <p:spPr bwMode="auto">
          <a:xfrm rot="-5400000">
            <a:off x="-330200" y="4945063"/>
            <a:ext cx="1646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600" b="1" smtClean="0">
                <a:solidFill>
                  <a:prstClr val="white"/>
                </a:solidFill>
                <a:latin typeface="Helvetica" pitchFamily="-65" charset="0"/>
              </a:rPr>
              <a:t>Anthropogenic</a:t>
            </a:r>
          </a:p>
        </p:txBody>
      </p:sp>
    </p:spTree>
    <p:extLst>
      <p:ext uri="{BB962C8B-B14F-4D97-AF65-F5344CB8AC3E}">
        <p14:creationId xmlns:p14="http://schemas.microsoft.com/office/powerpoint/2010/main" val="1116929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fade">
                                      <p:cBhvr>
                                        <p:cTn id="10"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ah_background_layered2"/>
          <p:cNvPicPr>
            <a:picLocks noChangeAspect="1" noChangeArrowheads="1"/>
          </p:cNvPicPr>
          <p:nvPr/>
        </p:nvPicPr>
        <p:blipFill>
          <a:blip r:embed="rId3" cstate="screen">
            <a:duotone>
              <a:prstClr val="black"/>
              <a:srgbClr val="3235AE">
                <a:tint val="45000"/>
                <a:satMod val="400000"/>
              </a:srgbClr>
            </a:duotone>
            <a:lum bright="-21000" contrast="-13000"/>
            <a:extLst>
              <a:ext uri="{28A0092B-C50C-407E-A947-70E740481C1C}">
                <a14:useLocalDpi xmlns:a14="http://schemas.microsoft.com/office/drawing/2010/main" val="0"/>
              </a:ext>
            </a:extLst>
          </a:blip>
          <a:srcRect/>
          <a:stretch>
            <a:fillRect/>
          </a:stretch>
        </p:blipFill>
        <p:spPr bwMode="auto">
          <a:xfrm>
            <a:off x="0" y="803910"/>
            <a:ext cx="4724400" cy="6035040"/>
          </a:xfrm>
          <a:prstGeom prst="rect">
            <a:avLst/>
          </a:prstGeom>
          <a:noFill/>
          <a:extLst>
            <a:ext uri="{909E8E84-426E-40DD-AFC4-6F175D3DCCD1}">
              <a14:hiddenFill xmlns:a14="http://schemas.microsoft.com/office/drawing/2010/main">
                <a:solidFill>
                  <a:srgbClr val="FFFFFF"/>
                </a:solidFill>
              </a14:hiddenFill>
            </a:ext>
          </a:extLst>
        </p:spPr>
      </p:pic>
      <p:sp>
        <p:nvSpPr>
          <p:cNvPr id="7"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
        <p:nvSpPr>
          <p:cNvPr id="18" name="Slide Number Placeholder 15"/>
          <p:cNvSpPr>
            <a:spLocks noGrp="1"/>
          </p:cNvSpPr>
          <p:nvPr>
            <p:ph type="sldNum" sz="quarter" idx="12"/>
          </p:nvPr>
        </p:nvSpPr>
        <p:spPr>
          <a:xfrm>
            <a:off x="6553200" y="6442075"/>
            <a:ext cx="2133600" cy="365125"/>
          </a:xfrm>
        </p:spPr>
        <p:txBody>
          <a:bodyPr/>
          <a:lstStyle/>
          <a:p>
            <a:fld id="{B328F063-3068-4D75-98A0-FB74607747D2}" type="slidenum">
              <a:rPr lang="en-US" smtClean="0"/>
              <a:pPr/>
              <a:t>56</a:t>
            </a:fld>
            <a:endParaRPr lang="en-US"/>
          </a:p>
        </p:txBody>
      </p:sp>
      <p:sp>
        <p:nvSpPr>
          <p:cNvPr id="9" name="Rectangle 7"/>
          <p:cNvSpPr>
            <a:spLocks noChangeArrowheads="1"/>
          </p:cNvSpPr>
          <p:nvPr/>
        </p:nvSpPr>
        <p:spPr bwMode="auto">
          <a:xfrm>
            <a:off x="762000" y="457200"/>
            <a:ext cx="8153400" cy="1231106"/>
          </a:xfrm>
          <a:prstGeom prst="rect">
            <a:avLst/>
          </a:prstGeom>
          <a:noFill/>
          <a:ln w="9525">
            <a:noFill/>
            <a:miter lim="800000"/>
            <a:headEnd/>
            <a:tailEnd/>
          </a:ln>
          <a:effectLst/>
        </p:spPr>
        <p:txBody>
          <a:bodyPr wrap="square">
            <a:spAutoFit/>
          </a:bodyPr>
          <a:lstStyle/>
          <a:p>
            <a:pPr>
              <a:spcBef>
                <a:spcPct val="50000"/>
              </a:spcBef>
            </a:pPr>
            <a:r>
              <a:rPr lang="en-US" sz="2400" dirty="0" smtClean="0">
                <a:solidFill>
                  <a:srgbClr val="FFFFFF"/>
                </a:solidFill>
                <a:latin typeface="Times New Roman" pitchFamily="18" charset="0"/>
                <a:cs typeface="Times New Roman" pitchFamily="18" charset="0"/>
              </a:rPr>
              <a:t>All sky imagery allows calculation of sky quality indicators</a:t>
            </a:r>
          </a:p>
          <a:p>
            <a:pPr>
              <a:spcBef>
                <a:spcPts val="600"/>
              </a:spcBef>
            </a:pPr>
            <a:r>
              <a:rPr lang="en-US" dirty="0">
                <a:solidFill>
                  <a:srgbClr val="FFFFFF"/>
                </a:solidFill>
                <a:latin typeface="Frutiger LT Std 55 Roman" pitchFamily="34" charset="0"/>
              </a:rPr>
              <a:t>	</a:t>
            </a:r>
            <a:r>
              <a:rPr lang="en-US" dirty="0" smtClean="0">
                <a:solidFill>
                  <a:schemeClr val="bg1"/>
                </a:solidFill>
                <a:latin typeface="Cambria" pitchFamily="18" charset="0"/>
              </a:rPr>
              <a:t> </a:t>
            </a:r>
            <a:r>
              <a:rPr lang="en-US" dirty="0" smtClean="0">
                <a:solidFill>
                  <a:schemeClr val="bg1"/>
                </a:solidFill>
              </a:rPr>
              <a:t>Anthropogenic sky luminance (</a:t>
            </a:r>
            <a:r>
              <a:rPr lang="el-GR" dirty="0" smtClean="0">
                <a:solidFill>
                  <a:schemeClr val="bg1"/>
                </a:solidFill>
              </a:rPr>
              <a:t>μ</a:t>
            </a:r>
            <a:r>
              <a:rPr lang="en-US" dirty="0" smtClean="0">
                <a:solidFill>
                  <a:schemeClr val="bg1"/>
                </a:solidFill>
              </a:rPr>
              <a:t>cd m</a:t>
            </a:r>
            <a:r>
              <a:rPr lang="en-US" baseline="30000" dirty="0" smtClean="0">
                <a:solidFill>
                  <a:schemeClr val="bg1"/>
                </a:solidFill>
              </a:rPr>
              <a:t>-2</a:t>
            </a:r>
            <a:r>
              <a:rPr lang="en-US" dirty="0" smtClean="0">
                <a:solidFill>
                  <a:schemeClr val="bg1"/>
                </a:solidFill>
              </a:rPr>
              <a:t>)</a:t>
            </a:r>
            <a:endParaRPr lang="en-US" dirty="0" smtClean="0">
              <a:solidFill>
                <a:srgbClr val="FFFFFF"/>
              </a:solidFill>
            </a:endParaRPr>
          </a:p>
          <a:p>
            <a:pPr>
              <a:spcBef>
                <a:spcPct val="50000"/>
              </a:spcBef>
            </a:pPr>
            <a:endParaRPr lang="en-US" sz="1800" dirty="0">
              <a:solidFill>
                <a:srgbClr val="FFFFFF"/>
              </a:solidFill>
              <a:latin typeface="Frutiger LT Std 55 Roman" pitchFamily="34" charset="0"/>
            </a:endParaRPr>
          </a:p>
        </p:txBody>
      </p:sp>
      <p:pic>
        <p:nvPicPr>
          <p:cNvPr id="10" name="Picture 8" descr="dantes.tif"/>
          <p:cNvPicPr>
            <a:picLocks noChangeAspect="1" noChangeArrowheads="1"/>
          </p:cNvPicPr>
          <p:nvPr/>
        </p:nvPicPr>
        <p:blipFill>
          <a:blip r:embed="rId4" cstate="screen">
            <a:clrChange>
              <a:clrFrom>
                <a:srgbClr val="9C9C9C"/>
              </a:clrFrom>
              <a:clrTo>
                <a:srgbClr val="9C9C9C">
                  <a:alpha val="0"/>
                </a:srgbClr>
              </a:clrTo>
            </a:clrChange>
          </a:blip>
          <a:srcRect l="2041"/>
          <a:stretch>
            <a:fillRect/>
          </a:stretch>
        </p:blipFill>
        <p:spPr bwMode="auto">
          <a:xfrm>
            <a:off x="503853" y="1231020"/>
            <a:ext cx="2239347" cy="2286000"/>
          </a:xfrm>
          <a:prstGeom prst="rect">
            <a:avLst/>
          </a:prstGeom>
          <a:noFill/>
          <a:ln>
            <a:noFill/>
          </a:ln>
        </p:spPr>
      </p:pic>
      <p:pic>
        <p:nvPicPr>
          <p:cNvPr id="11" name="Picture 9" descr="temple bar.tif"/>
          <p:cNvPicPr>
            <a:picLocks noChangeAspect="1" noChangeArrowheads="1"/>
          </p:cNvPicPr>
          <p:nvPr/>
        </p:nvPicPr>
        <p:blipFill>
          <a:blip r:embed="rId5" cstate="screen">
            <a:clrChange>
              <a:clrFrom>
                <a:srgbClr val="9C9C9C"/>
              </a:clrFrom>
              <a:clrTo>
                <a:srgbClr val="9C9C9C">
                  <a:alpha val="0"/>
                </a:srgbClr>
              </a:clrTo>
            </a:clrChange>
          </a:blip>
          <a:srcRect l="1837"/>
          <a:stretch>
            <a:fillRect/>
          </a:stretch>
        </p:blipFill>
        <p:spPr bwMode="auto">
          <a:xfrm>
            <a:off x="3470988" y="1231020"/>
            <a:ext cx="2244012" cy="2286000"/>
          </a:xfrm>
          <a:prstGeom prst="rect">
            <a:avLst/>
          </a:prstGeom>
          <a:noFill/>
        </p:spPr>
      </p:pic>
      <p:pic>
        <p:nvPicPr>
          <p:cNvPr id="12" name="Picture 10" descr="bandelier.tif"/>
          <p:cNvPicPr>
            <a:picLocks noChangeAspect="1" noChangeArrowheads="1"/>
          </p:cNvPicPr>
          <p:nvPr/>
        </p:nvPicPr>
        <p:blipFill>
          <a:blip r:embed="rId6" cstate="screen">
            <a:clrChange>
              <a:clrFrom>
                <a:srgbClr val="9C9C9C"/>
              </a:clrFrom>
              <a:clrTo>
                <a:srgbClr val="9C9C9C">
                  <a:alpha val="0"/>
                </a:srgbClr>
              </a:clrTo>
            </a:clrChange>
          </a:blip>
          <a:srcRect l="2041"/>
          <a:stretch>
            <a:fillRect/>
          </a:stretch>
        </p:blipFill>
        <p:spPr bwMode="auto">
          <a:xfrm>
            <a:off x="6447453" y="1231020"/>
            <a:ext cx="2239347" cy="2286000"/>
          </a:xfrm>
          <a:prstGeom prst="rect">
            <a:avLst/>
          </a:prstGeom>
          <a:noFill/>
        </p:spPr>
      </p:pic>
      <p:pic>
        <p:nvPicPr>
          <p:cNvPr id="13" name="Picture 11" descr="mica view.tif"/>
          <p:cNvPicPr>
            <a:picLocks noChangeAspect="1" noChangeArrowheads="1"/>
          </p:cNvPicPr>
          <p:nvPr/>
        </p:nvPicPr>
        <p:blipFill>
          <a:blip r:embed="rId7" cstate="screen">
            <a:clrChange>
              <a:clrFrom>
                <a:srgbClr val="9C9C9C"/>
              </a:clrFrom>
              <a:clrTo>
                <a:srgbClr val="9C9C9C">
                  <a:alpha val="0"/>
                </a:srgbClr>
              </a:clrTo>
            </a:clrChange>
          </a:blip>
          <a:srcRect l="2040"/>
          <a:stretch>
            <a:fillRect/>
          </a:stretch>
        </p:blipFill>
        <p:spPr bwMode="auto">
          <a:xfrm>
            <a:off x="503853" y="3810000"/>
            <a:ext cx="2239347" cy="2286000"/>
          </a:xfrm>
          <a:prstGeom prst="rect">
            <a:avLst/>
          </a:prstGeom>
          <a:noFill/>
        </p:spPr>
      </p:pic>
      <p:pic>
        <p:nvPicPr>
          <p:cNvPr id="14" name="Picture 12" descr="government wash.tif"/>
          <p:cNvPicPr>
            <a:picLocks noChangeAspect="1" noChangeArrowheads="1"/>
          </p:cNvPicPr>
          <p:nvPr/>
        </p:nvPicPr>
        <p:blipFill>
          <a:blip r:embed="rId8" cstate="screen">
            <a:clrChange>
              <a:clrFrom>
                <a:srgbClr val="9C9C9C"/>
              </a:clrFrom>
              <a:clrTo>
                <a:srgbClr val="9C9C9C">
                  <a:alpha val="0"/>
                </a:srgbClr>
              </a:clrTo>
            </a:clrChange>
          </a:blip>
          <a:srcRect l="2653"/>
          <a:stretch>
            <a:fillRect/>
          </a:stretch>
        </p:blipFill>
        <p:spPr bwMode="auto">
          <a:xfrm>
            <a:off x="3489649" y="3810000"/>
            <a:ext cx="2225351" cy="2286000"/>
          </a:xfrm>
          <a:prstGeom prst="rect">
            <a:avLst/>
          </a:prstGeom>
          <a:noFill/>
        </p:spPr>
      </p:pic>
      <p:pic>
        <p:nvPicPr>
          <p:cNvPr id="15" name="Picture 0" descr="LAGP101009B.jpg"/>
          <p:cNvPicPr>
            <a:picLocks noChangeAspect="1" noChangeArrowheads="1"/>
          </p:cNvPicPr>
          <p:nvPr/>
        </p:nvPicPr>
        <p:blipFill>
          <a:blip r:embed="rId9" cstate="screen">
            <a:clrChange>
              <a:clrFrom>
                <a:srgbClr val="9C9C9C"/>
              </a:clrFrom>
              <a:clrTo>
                <a:srgbClr val="9C9C9C">
                  <a:alpha val="0"/>
                </a:srgbClr>
              </a:clrTo>
            </a:clrChange>
          </a:blip>
          <a:srcRect l="2857" t="1959" r="2857"/>
          <a:stretch>
            <a:fillRect/>
          </a:stretch>
        </p:blipFill>
        <p:spPr bwMode="auto">
          <a:xfrm>
            <a:off x="6466114" y="3854787"/>
            <a:ext cx="2155372" cy="2241213"/>
          </a:xfrm>
          <a:prstGeom prst="rect">
            <a:avLst/>
          </a:prstGeom>
          <a:noFill/>
        </p:spPr>
      </p:pic>
      <p:graphicFrame>
        <p:nvGraphicFramePr>
          <p:cNvPr id="16" name="Table 15"/>
          <p:cNvGraphicFramePr>
            <a:graphicFrameLocks noGrp="1"/>
          </p:cNvGraphicFramePr>
          <p:nvPr/>
        </p:nvGraphicFramePr>
        <p:xfrm>
          <a:off x="513183" y="3554581"/>
          <a:ext cx="2202027" cy="243840"/>
        </p:xfrm>
        <a:graphic>
          <a:graphicData uri="http://schemas.openxmlformats.org/drawingml/2006/table">
            <a:tbl>
              <a:tblPr/>
              <a:tblGrid>
                <a:gridCol w="625152"/>
                <a:gridCol w="718457"/>
                <a:gridCol w="858418"/>
              </a:tblGrid>
              <a:tr h="190500">
                <a:tc>
                  <a:txBody>
                    <a:bodyPr/>
                    <a:lstStyle/>
                    <a:p>
                      <a:pPr algn="ctr" fontAlgn="ctr"/>
                      <a:r>
                        <a:rPr lang="en-US" sz="1600" b="0" i="0" u="none" strike="noStrike" dirty="0">
                          <a:solidFill>
                            <a:srgbClr val="FFFFFF"/>
                          </a:solidFill>
                          <a:latin typeface="Calibri"/>
                        </a:rPr>
                        <a:t>6</a:t>
                      </a: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a:solidFill>
                            <a:srgbClr val="FFFFFF"/>
                          </a:solidFill>
                          <a:latin typeface="Calibri"/>
                        </a:rPr>
                        <a:t>99</a:t>
                      </a: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10,700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nvGraphicFramePr>
        <p:xfrm>
          <a:off x="3446106" y="3554581"/>
          <a:ext cx="2202027" cy="243840"/>
        </p:xfrm>
        <a:graphic>
          <a:graphicData uri="http://schemas.openxmlformats.org/drawingml/2006/table">
            <a:tbl>
              <a:tblPr/>
              <a:tblGrid>
                <a:gridCol w="625152"/>
                <a:gridCol w="718457"/>
                <a:gridCol w="858418"/>
              </a:tblGrid>
              <a:tr h="190500">
                <a:tc>
                  <a:txBody>
                    <a:bodyPr/>
                    <a:lstStyle/>
                    <a:p>
                      <a:pPr algn="ctr" fontAlgn="ctr"/>
                      <a:r>
                        <a:rPr lang="en-US" sz="1600" b="0" i="0" u="none" strike="noStrike" dirty="0" smtClean="0">
                          <a:solidFill>
                            <a:srgbClr val="FFFFFF"/>
                          </a:solidFill>
                          <a:latin typeface="Calibri"/>
                        </a:rPr>
                        <a:t>54</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331</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22,700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nvGraphicFramePr>
        <p:xfrm>
          <a:off x="6379028" y="3554581"/>
          <a:ext cx="2202027" cy="243840"/>
        </p:xfrm>
        <a:graphic>
          <a:graphicData uri="http://schemas.openxmlformats.org/drawingml/2006/table">
            <a:tbl>
              <a:tblPr/>
              <a:tblGrid>
                <a:gridCol w="625152"/>
                <a:gridCol w="718457"/>
                <a:gridCol w="858418"/>
              </a:tblGrid>
              <a:tr h="190500">
                <a:tc>
                  <a:txBody>
                    <a:bodyPr/>
                    <a:lstStyle/>
                    <a:p>
                      <a:pPr algn="ctr" fontAlgn="ctr"/>
                      <a:r>
                        <a:rPr lang="en-US" sz="1600" b="0" i="0" u="none" strike="noStrike" dirty="0" smtClean="0">
                          <a:solidFill>
                            <a:srgbClr val="FFFFFF"/>
                          </a:solidFill>
                          <a:latin typeface="Calibri"/>
                        </a:rPr>
                        <a:t>108</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398</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23,900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graphicFrame>
        <p:nvGraphicFramePr>
          <p:cNvPr id="20" name="Table 19"/>
          <p:cNvGraphicFramePr>
            <a:graphicFrameLocks noGrp="1"/>
          </p:cNvGraphicFramePr>
          <p:nvPr/>
        </p:nvGraphicFramePr>
        <p:xfrm>
          <a:off x="553616" y="6075097"/>
          <a:ext cx="2202027" cy="243840"/>
        </p:xfrm>
        <a:graphic>
          <a:graphicData uri="http://schemas.openxmlformats.org/drawingml/2006/table">
            <a:tbl>
              <a:tblPr/>
              <a:tblGrid>
                <a:gridCol w="625152"/>
                <a:gridCol w="718457"/>
                <a:gridCol w="858418"/>
              </a:tblGrid>
              <a:tr h="190500">
                <a:tc>
                  <a:txBody>
                    <a:bodyPr/>
                    <a:lstStyle/>
                    <a:p>
                      <a:pPr algn="ctr" fontAlgn="ctr"/>
                      <a:r>
                        <a:rPr lang="en-US" sz="1600" b="0" i="0" u="none" strike="noStrike" dirty="0" smtClean="0">
                          <a:solidFill>
                            <a:srgbClr val="FFFFFF"/>
                          </a:solidFill>
                          <a:latin typeface="Calibri"/>
                        </a:rPr>
                        <a:t>430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1360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31,700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graphicFrame>
        <p:nvGraphicFramePr>
          <p:cNvPr id="21" name="Table 20"/>
          <p:cNvGraphicFramePr>
            <a:graphicFrameLocks noGrp="1"/>
          </p:cNvGraphicFramePr>
          <p:nvPr/>
        </p:nvGraphicFramePr>
        <p:xfrm>
          <a:off x="3486539" y="6075097"/>
          <a:ext cx="2202027" cy="243840"/>
        </p:xfrm>
        <a:graphic>
          <a:graphicData uri="http://schemas.openxmlformats.org/drawingml/2006/table">
            <a:tbl>
              <a:tblPr/>
              <a:tblGrid>
                <a:gridCol w="625152"/>
                <a:gridCol w="718457"/>
                <a:gridCol w="858418"/>
              </a:tblGrid>
              <a:tr h="190500">
                <a:tc>
                  <a:txBody>
                    <a:bodyPr/>
                    <a:lstStyle/>
                    <a:p>
                      <a:pPr algn="ctr" fontAlgn="ctr"/>
                      <a:r>
                        <a:rPr lang="en-US" sz="1600" b="0" i="0" u="none" strike="noStrike" dirty="0" smtClean="0">
                          <a:solidFill>
                            <a:srgbClr val="FFFFFF"/>
                          </a:solidFill>
                          <a:latin typeface="Calibri"/>
                        </a:rPr>
                        <a:t>853</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3,170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62,800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graphicFrame>
        <p:nvGraphicFramePr>
          <p:cNvPr id="22" name="Table 21"/>
          <p:cNvGraphicFramePr>
            <a:graphicFrameLocks noGrp="1"/>
          </p:cNvGraphicFramePr>
          <p:nvPr/>
        </p:nvGraphicFramePr>
        <p:xfrm>
          <a:off x="6419461" y="6075097"/>
          <a:ext cx="2202027" cy="243840"/>
        </p:xfrm>
        <a:graphic>
          <a:graphicData uri="http://schemas.openxmlformats.org/drawingml/2006/table">
            <a:tbl>
              <a:tblPr/>
              <a:tblGrid>
                <a:gridCol w="625152"/>
                <a:gridCol w="718457"/>
                <a:gridCol w="858418"/>
              </a:tblGrid>
              <a:tr h="190500">
                <a:tc>
                  <a:txBody>
                    <a:bodyPr/>
                    <a:lstStyle/>
                    <a:p>
                      <a:pPr algn="ctr" fontAlgn="ctr"/>
                      <a:r>
                        <a:rPr lang="en-US" sz="1600" b="0" i="0" u="none" strike="noStrike" dirty="0" smtClean="0">
                          <a:solidFill>
                            <a:srgbClr val="FFFFFF"/>
                          </a:solidFill>
                          <a:latin typeface="Calibri"/>
                        </a:rPr>
                        <a:t>5370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20,100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123,000</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graphicFrame>
        <p:nvGraphicFramePr>
          <p:cNvPr id="23" name="Table 22"/>
          <p:cNvGraphicFramePr>
            <a:graphicFrameLocks noGrp="1"/>
          </p:cNvGraphicFramePr>
          <p:nvPr/>
        </p:nvGraphicFramePr>
        <p:xfrm>
          <a:off x="5791200" y="914400"/>
          <a:ext cx="2559700" cy="346088"/>
        </p:xfrm>
        <a:graphic>
          <a:graphicData uri="http://schemas.openxmlformats.org/drawingml/2006/table">
            <a:tbl>
              <a:tblPr/>
              <a:tblGrid>
                <a:gridCol w="726695"/>
                <a:gridCol w="835155"/>
                <a:gridCol w="997850"/>
              </a:tblGrid>
              <a:tr h="346088">
                <a:tc>
                  <a:txBody>
                    <a:bodyPr/>
                    <a:lstStyle/>
                    <a:p>
                      <a:pPr algn="ctr" fontAlgn="ctr"/>
                      <a:r>
                        <a:rPr lang="en-US" sz="1600" b="0" i="0" u="none" strike="noStrike" dirty="0" smtClean="0">
                          <a:solidFill>
                            <a:srgbClr val="FFFFFF"/>
                          </a:solidFill>
                          <a:latin typeface="Calibri"/>
                        </a:rPr>
                        <a:t>zenith</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average</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c>
                  <a:txBody>
                    <a:bodyPr/>
                    <a:lstStyle/>
                    <a:p>
                      <a:pPr algn="ctr" fontAlgn="ctr"/>
                      <a:r>
                        <a:rPr lang="en-US" sz="1600" b="0" i="0" u="none" strike="noStrike" dirty="0" smtClean="0">
                          <a:solidFill>
                            <a:srgbClr val="FFFFFF"/>
                          </a:solidFill>
                          <a:latin typeface="Calibri"/>
                        </a:rPr>
                        <a:t>maximum</a:t>
                      </a:r>
                      <a:endParaRPr lang="en-US" sz="1600" b="0" i="0" u="none" strike="noStrike" dirty="0">
                        <a:solidFill>
                          <a:srgbClr val="FFFFFF"/>
                        </a:solidFill>
                        <a:latin typeface="Calibri"/>
                      </a:endParaRPr>
                    </a:p>
                  </a:txBody>
                  <a:tcPr marL="0" marR="0" marT="0" marB="0"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tcPr>
                </a:tc>
              </a:tr>
            </a:tbl>
          </a:graphicData>
        </a:graphic>
      </p:graphicFrame>
      <p:sp>
        <p:nvSpPr>
          <p:cNvPr id="24" name="TextBox 23"/>
          <p:cNvSpPr txBox="1"/>
          <p:nvPr/>
        </p:nvSpPr>
        <p:spPr>
          <a:xfrm>
            <a:off x="2150706" y="3228201"/>
            <a:ext cx="1735494" cy="276999"/>
          </a:xfrm>
          <a:prstGeom prst="rect">
            <a:avLst/>
          </a:prstGeom>
          <a:noFill/>
        </p:spPr>
        <p:txBody>
          <a:bodyPr wrap="square" rtlCol="0">
            <a:spAutoFit/>
          </a:bodyPr>
          <a:lstStyle/>
          <a:p>
            <a:r>
              <a:rPr lang="en-US" sz="1200" dirty="0" smtClean="0">
                <a:solidFill>
                  <a:schemeClr val="bg1"/>
                </a:solidFill>
              </a:rPr>
              <a:t>Death Valley N.P.</a:t>
            </a:r>
            <a:endParaRPr lang="en-US" sz="1200" dirty="0">
              <a:solidFill>
                <a:schemeClr val="bg1"/>
              </a:solidFill>
            </a:endParaRPr>
          </a:p>
        </p:txBody>
      </p:sp>
      <p:sp>
        <p:nvSpPr>
          <p:cNvPr id="25" name="TextBox 24"/>
          <p:cNvSpPr txBox="1"/>
          <p:nvPr/>
        </p:nvSpPr>
        <p:spPr>
          <a:xfrm>
            <a:off x="5274906" y="3119735"/>
            <a:ext cx="1735494" cy="461665"/>
          </a:xfrm>
          <a:prstGeom prst="rect">
            <a:avLst/>
          </a:prstGeom>
          <a:noFill/>
        </p:spPr>
        <p:txBody>
          <a:bodyPr wrap="square" rtlCol="0">
            <a:spAutoFit/>
          </a:bodyPr>
          <a:lstStyle/>
          <a:p>
            <a:r>
              <a:rPr lang="en-US" sz="1200" dirty="0" smtClean="0">
                <a:solidFill>
                  <a:schemeClr val="bg1"/>
                </a:solidFill>
              </a:rPr>
              <a:t>Lake Mead N.R.A</a:t>
            </a:r>
          </a:p>
          <a:p>
            <a:r>
              <a:rPr lang="en-US" sz="1200" dirty="0" smtClean="0">
                <a:solidFill>
                  <a:schemeClr val="bg1"/>
                </a:solidFill>
              </a:rPr>
              <a:t>Temple Bar</a:t>
            </a:r>
            <a:endParaRPr lang="en-US" sz="1200" dirty="0">
              <a:solidFill>
                <a:schemeClr val="bg1"/>
              </a:solidFill>
            </a:endParaRPr>
          </a:p>
        </p:txBody>
      </p:sp>
      <p:sp>
        <p:nvSpPr>
          <p:cNvPr id="26" name="TextBox 25"/>
          <p:cNvSpPr txBox="1"/>
          <p:nvPr/>
        </p:nvSpPr>
        <p:spPr>
          <a:xfrm>
            <a:off x="7941906" y="3304401"/>
            <a:ext cx="1735494" cy="276999"/>
          </a:xfrm>
          <a:prstGeom prst="rect">
            <a:avLst/>
          </a:prstGeom>
          <a:noFill/>
        </p:spPr>
        <p:txBody>
          <a:bodyPr wrap="square" rtlCol="0">
            <a:spAutoFit/>
          </a:bodyPr>
          <a:lstStyle/>
          <a:p>
            <a:r>
              <a:rPr lang="en-US" sz="1200" dirty="0" smtClean="0">
                <a:solidFill>
                  <a:schemeClr val="bg1"/>
                </a:solidFill>
              </a:rPr>
              <a:t> Bandelier N.M.</a:t>
            </a:r>
            <a:endParaRPr lang="en-US" sz="1200" dirty="0">
              <a:solidFill>
                <a:schemeClr val="bg1"/>
              </a:solidFill>
            </a:endParaRPr>
          </a:p>
        </p:txBody>
      </p:sp>
      <p:sp>
        <p:nvSpPr>
          <p:cNvPr id="27" name="TextBox 26"/>
          <p:cNvSpPr txBox="1"/>
          <p:nvPr/>
        </p:nvSpPr>
        <p:spPr>
          <a:xfrm>
            <a:off x="2286000" y="5783120"/>
            <a:ext cx="1735494" cy="276999"/>
          </a:xfrm>
          <a:prstGeom prst="rect">
            <a:avLst/>
          </a:prstGeom>
          <a:noFill/>
        </p:spPr>
        <p:txBody>
          <a:bodyPr wrap="square" rtlCol="0">
            <a:spAutoFit/>
          </a:bodyPr>
          <a:lstStyle/>
          <a:p>
            <a:r>
              <a:rPr lang="en-US" sz="1200" dirty="0" smtClean="0">
                <a:solidFill>
                  <a:schemeClr val="bg1"/>
                </a:solidFill>
              </a:rPr>
              <a:t> Saguaro N.P.</a:t>
            </a:r>
            <a:endParaRPr lang="en-US" sz="1200" dirty="0">
              <a:solidFill>
                <a:schemeClr val="bg1"/>
              </a:solidFill>
            </a:endParaRPr>
          </a:p>
        </p:txBody>
      </p:sp>
      <p:sp>
        <p:nvSpPr>
          <p:cNvPr id="28" name="TextBox 27"/>
          <p:cNvSpPr txBox="1"/>
          <p:nvPr/>
        </p:nvSpPr>
        <p:spPr>
          <a:xfrm>
            <a:off x="5257800" y="5630720"/>
            <a:ext cx="1735494" cy="461665"/>
          </a:xfrm>
          <a:prstGeom prst="rect">
            <a:avLst/>
          </a:prstGeom>
          <a:noFill/>
        </p:spPr>
        <p:txBody>
          <a:bodyPr wrap="square" rtlCol="0">
            <a:spAutoFit/>
          </a:bodyPr>
          <a:lstStyle/>
          <a:p>
            <a:r>
              <a:rPr lang="en-US" sz="1200" dirty="0" smtClean="0">
                <a:solidFill>
                  <a:schemeClr val="bg1"/>
                </a:solidFill>
              </a:rPr>
              <a:t> Lake Mead N.R.A</a:t>
            </a:r>
          </a:p>
          <a:p>
            <a:r>
              <a:rPr lang="en-US" sz="1200" dirty="0" err="1" smtClean="0">
                <a:solidFill>
                  <a:schemeClr val="bg1"/>
                </a:solidFill>
              </a:rPr>
              <a:t>Gov’t</a:t>
            </a:r>
            <a:r>
              <a:rPr lang="en-US" sz="1200" dirty="0" smtClean="0">
                <a:solidFill>
                  <a:schemeClr val="bg1"/>
                </a:solidFill>
              </a:rPr>
              <a:t> Wash</a:t>
            </a:r>
            <a:endParaRPr lang="en-US" sz="1200" dirty="0">
              <a:solidFill>
                <a:schemeClr val="bg1"/>
              </a:solidFill>
            </a:endParaRPr>
          </a:p>
        </p:txBody>
      </p:sp>
      <p:sp>
        <p:nvSpPr>
          <p:cNvPr id="29" name="TextBox 28"/>
          <p:cNvSpPr txBox="1"/>
          <p:nvPr/>
        </p:nvSpPr>
        <p:spPr>
          <a:xfrm>
            <a:off x="8018106" y="5783120"/>
            <a:ext cx="1735494" cy="276999"/>
          </a:xfrm>
          <a:prstGeom prst="rect">
            <a:avLst/>
          </a:prstGeom>
          <a:noFill/>
        </p:spPr>
        <p:txBody>
          <a:bodyPr wrap="square" rtlCol="0">
            <a:spAutoFit/>
          </a:bodyPr>
          <a:lstStyle/>
          <a:p>
            <a:r>
              <a:rPr lang="en-US" sz="1200" dirty="0" smtClean="0">
                <a:solidFill>
                  <a:schemeClr val="bg1"/>
                </a:solidFill>
              </a:rPr>
              <a:t> Mt. Hollywood</a:t>
            </a:r>
            <a:endParaRPr lang="en-US" sz="1200" dirty="0">
              <a:solidFill>
                <a:schemeClr val="bg1"/>
              </a:solidFill>
            </a:endParaRPr>
          </a:p>
        </p:txBody>
      </p:sp>
    </p:spTree>
    <p:extLst>
      <p:ext uri="{BB962C8B-B14F-4D97-AF65-F5344CB8AC3E}">
        <p14:creationId xmlns:p14="http://schemas.microsoft.com/office/powerpoint/2010/main" val="187968462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5301" y="6492875"/>
            <a:ext cx="5869193" cy="365125"/>
          </a:xfrm>
        </p:spPr>
        <p:txBody>
          <a:bodyPr/>
          <a:lstStyle/>
          <a:p>
            <a:r>
              <a:rPr lang="en-US" dirty="0" err="1" smtClean="0">
                <a:solidFill>
                  <a:prstClr val="black">
                    <a:tint val="75000"/>
                  </a:prstClr>
                </a:solidFill>
              </a:rPr>
              <a:t>Duriscoe</a:t>
            </a:r>
            <a:r>
              <a:rPr lang="en-US" dirty="0" smtClean="0">
                <a:solidFill>
                  <a:prstClr val="black">
                    <a:tint val="75000"/>
                  </a:prstClr>
                </a:solidFill>
              </a:rPr>
              <a:t>    Indicators of Sky Quality</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solidFill>
                  <a:prstClr val="black">
                    <a:tint val="75000"/>
                  </a:prstClr>
                </a:solidFill>
              </a:rPr>
              <a:pPr/>
              <a:t>57</a:t>
            </a:fld>
            <a:endParaRPr lang="en-US" dirty="0">
              <a:solidFill>
                <a:prstClr val="black">
                  <a:tint val="75000"/>
                </a:prstClr>
              </a:solidFill>
            </a:endParaRPr>
          </a:p>
        </p:txBody>
      </p:sp>
      <p:sp>
        <p:nvSpPr>
          <p:cNvPr id="8" name="TextBox 7"/>
          <p:cNvSpPr txBox="1"/>
          <p:nvPr/>
        </p:nvSpPr>
        <p:spPr>
          <a:xfrm>
            <a:off x="129092" y="914400"/>
            <a:ext cx="1871831" cy="646331"/>
          </a:xfrm>
          <a:prstGeom prst="rect">
            <a:avLst/>
          </a:prstGeom>
          <a:noFill/>
        </p:spPr>
        <p:txBody>
          <a:bodyPr wrap="square" rtlCol="0">
            <a:spAutoFit/>
          </a:bodyPr>
          <a:lstStyle/>
          <a:p>
            <a:r>
              <a:rPr lang="en-US" dirty="0" smtClean="0">
                <a:solidFill>
                  <a:prstClr val="white"/>
                </a:solidFill>
              </a:rPr>
              <a:t>Meteor Crater, Arizona</a:t>
            </a:r>
            <a:endParaRPr lang="en-US" dirty="0">
              <a:solidFill>
                <a:prstClr val="white"/>
              </a:solidFill>
            </a:endParaRPr>
          </a:p>
        </p:txBody>
      </p:sp>
      <p:pic>
        <p:nvPicPr>
          <p:cNvPr id="10" name="Picture 9" descr="CTAMC120919_2_a_fullres.jpg"/>
          <p:cNvPicPr>
            <a:picLocks noChangeAspect="1"/>
          </p:cNvPicPr>
          <p:nvPr/>
        </p:nvPicPr>
        <p:blipFill>
          <a:blip r:embed="rId3" cstate="print"/>
          <a:stretch>
            <a:fillRect/>
          </a:stretch>
        </p:blipFill>
        <p:spPr>
          <a:xfrm>
            <a:off x="2086985" y="857923"/>
            <a:ext cx="5048025" cy="5048025"/>
          </a:xfrm>
          <a:prstGeom prst="rect">
            <a:avLst/>
          </a:prstGeom>
        </p:spPr>
      </p:pic>
      <p:cxnSp>
        <p:nvCxnSpPr>
          <p:cNvPr id="11" name="Straight Connector 10"/>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12"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solidFill>
                <a:prstClr val="black"/>
              </a:solidFill>
            </a:endParaRPr>
          </a:p>
        </p:txBody>
      </p:sp>
    </p:spTree>
    <p:extLst>
      <p:ext uri="{BB962C8B-B14F-4D97-AF65-F5344CB8AC3E}">
        <p14:creationId xmlns:p14="http://schemas.microsoft.com/office/powerpoint/2010/main" val="2232071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58</a:t>
            </a:fld>
            <a:endParaRPr lang="en-US" dirty="0"/>
          </a:p>
        </p:txBody>
      </p:sp>
      <p:sp>
        <p:nvSpPr>
          <p:cNvPr id="9" name="TextBox 8"/>
          <p:cNvSpPr txBox="1"/>
          <p:nvPr/>
        </p:nvSpPr>
        <p:spPr>
          <a:xfrm>
            <a:off x="129092" y="914400"/>
            <a:ext cx="1871831" cy="646331"/>
          </a:xfrm>
          <a:prstGeom prst="rect">
            <a:avLst/>
          </a:prstGeom>
          <a:noFill/>
        </p:spPr>
        <p:txBody>
          <a:bodyPr wrap="square" rtlCol="0">
            <a:spAutoFit/>
          </a:bodyPr>
          <a:lstStyle/>
          <a:p>
            <a:r>
              <a:rPr lang="en-US" dirty="0" smtClean="0">
                <a:solidFill>
                  <a:schemeClr val="bg1"/>
                </a:solidFill>
              </a:rPr>
              <a:t>Meteor Crater</a:t>
            </a:r>
          </a:p>
          <a:p>
            <a:r>
              <a:rPr lang="en-US" dirty="0" smtClean="0">
                <a:solidFill>
                  <a:schemeClr val="bg1"/>
                </a:solidFill>
              </a:rPr>
              <a:t>Arizona</a:t>
            </a:r>
            <a:endParaRPr lang="en-US" dirty="0">
              <a:solidFill>
                <a:schemeClr val="bg1"/>
              </a:solidFill>
            </a:endParaRPr>
          </a:p>
        </p:txBody>
      </p:sp>
      <p:pic>
        <p:nvPicPr>
          <p:cNvPr id="7" name="Picture 6" descr="CTAMC120919_2_d_estimated_anthropogenic_sky_glow.jpg"/>
          <p:cNvPicPr>
            <a:picLocks noChangeAspect="1"/>
          </p:cNvPicPr>
          <p:nvPr/>
        </p:nvPicPr>
        <p:blipFill>
          <a:blip r:embed="rId3" cstate="print"/>
          <a:stretch>
            <a:fillRect/>
          </a:stretch>
        </p:blipFill>
        <p:spPr>
          <a:xfrm>
            <a:off x="2089673" y="849854"/>
            <a:ext cx="5047488" cy="5047488"/>
          </a:xfrm>
          <a:prstGeom prst="rect">
            <a:avLst/>
          </a:prstGeom>
        </p:spPr>
      </p:pic>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11"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27594193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TA Meteor Crater fisheye.jpg"/>
          <p:cNvPicPr>
            <a:picLocks noChangeAspect="1"/>
          </p:cNvPicPr>
          <p:nvPr/>
        </p:nvPicPr>
        <p:blipFill>
          <a:blip r:embed="rId3" cstate="print">
            <a:lum bright="10000" contrast="10000"/>
          </a:blip>
          <a:stretch>
            <a:fillRect/>
          </a:stretch>
        </p:blipFill>
        <p:spPr>
          <a:xfrm>
            <a:off x="2065469" y="688492"/>
            <a:ext cx="5099124" cy="5099124"/>
          </a:xfrm>
          <a:prstGeom prst="rect">
            <a:avLst/>
          </a:prstGeom>
        </p:spPr>
      </p:pic>
      <p:sp>
        <p:nvSpPr>
          <p:cNvPr id="4" name="Footer Placeholder 3"/>
          <p:cNvSpPr>
            <a:spLocks noGrp="1"/>
          </p:cNvSpPr>
          <p:nvPr>
            <p:ph type="ftr" sz="quarter" idx="11"/>
          </p:nvPr>
        </p:nvSpPr>
        <p:spPr>
          <a:xfrm>
            <a:off x="0" y="6492875"/>
            <a:ext cx="6019800" cy="365125"/>
          </a:xfrm>
        </p:spPr>
        <p:txBody>
          <a:bodyPr/>
          <a:lstStyle/>
          <a:p>
            <a:r>
              <a:rPr lang="en-US" dirty="0" err="1" smtClean="0">
                <a:solidFill>
                  <a:prstClr val="black">
                    <a:tint val="75000"/>
                  </a:prstClr>
                </a:solidFill>
              </a:rPr>
              <a:t>Duriscoe</a:t>
            </a:r>
            <a:r>
              <a:rPr lang="en-US" dirty="0" smtClean="0">
                <a:solidFill>
                  <a:prstClr val="black">
                    <a:tint val="75000"/>
                  </a:prstClr>
                </a:solidFill>
              </a:rPr>
              <a:t>    Indicators of Sky Quality</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solidFill>
                  <a:prstClr val="black">
                    <a:tint val="75000"/>
                  </a:prstClr>
                </a:solidFill>
              </a:rPr>
              <a:pPr/>
              <a:t>59</a:t>
            </a:fld>
            <a:endParaRPr lang="en-US" dirty="0">
              <a:solidFill>
                <a:prstClr val="black">
                  <a:tint val="75000"/>
                </a:prstClr>
              </a:solidFill>
            </a:endParaRPr>
          </a:p>
        </p:txBody>
      </p:sp>
      <p:sp>
        <p:nvSpPr>
          <p:cNvPr id="8" name="TextBox 7"/>
          <p:cNvSpPr txBox="1"/>
          <p:nvPr/>
        </p:nvSpPr>
        <p:spPr>
          <a:xfrm>
            <a:off x="129092" y="914400"/>
            <a:ext cx="1871831" cy="646331"/>
          </a:xfrm>
          <a:prstGeom prst="rect">
            <a:avLst/>
          </a:prstGeom>
          <a:noFill/>
        </p:spPr>
        <p:txBody>
          <a:bodyPr wrap="square" rtlCol="0">
            <a:spAutoFit/>
          </a:bodyPr>
          <a:lstStyle/>
          <a:p>
            <a:r>
              <a:rPr lang="en-US" dirty="0" smtClean="0">
                <a:solidFill>
                  <a:prstClr val="white"/>
                </a:solidFill>
              </a:rPr>
              <a:t>Meteor Crater, Arizona</a:t>
            </a:r>
            <a:endParaRPr lang="en-US" dirty="0">
              <a:solidFill>
                <a:prstClr val="white"/>
              </a:solidFill>
            </a:endParaRPr>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11"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solidFill>
                <a:prstClr val="black"/>
              </a:solidFill>
            </a:endParaRPr>
          </a:p>
        </p:txBody>
      </p:sp>
    </p:spTree>
    <p:extLst>
      <p:ext uri="{BB962C8B-B14F-4D97-AF65-F5344CB8AC3E}">
        <p14:creationId xmlns:p14="http://schemas.microsoft.com/office/powerpoint/2010/main" val="1507348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688340" y="1680759"/>
            <a:ext cx="7472680" cy="1477328"/>
          </a:xfrm>
          <a:prstGeom prst="rect">
            <a:avLst/>
          </a:prstGeom>
        </p:spPr>
        <p:txBody>
          <a:bodyPr vert="horz" wrap="square" lIns="0" tIns="0" rIns="0" bIns="0" rtlCol="0">
            <a:spAutoFit/>
          </a:bodyPr>
          <a:lstStyle/>
          <a:p>
            <a:pPr marL="355600" marR="5080" indent="-342900">
              <a:buClr>
                <a:srgbClr val="784700"/>
              </a:buClr>
              <a:buSzPct val="68750"/>
              <a:buFont typeface="Wingdings"/>
              <a:buChar char=""/>
              <a:tabLst>
                <a:tab pos="3556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1</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4</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.3</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re 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 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flict</a:t>
            </a:r>
            <a:r>
              <a:rPr sz="2400" spc="-4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een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rvi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v</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or 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j</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ym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rv</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be 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edo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ho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ha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ve 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sist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tly 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Or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ic</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ct</a:t>
            </a:r>
            <a:r>
              <a:rPr lang="en-US" sz="2400"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3" name="object 3"/>
          <p:cNvSpPr/>
          <p:nvPr/>
        </p:nvSpPr>
        <p:spPr>
          <a:xfrm>
            <a:off x="6076188" y="457200"/>
            <a:ext cx="697991"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8" name="object 18"/>
          <p:cNvSpPr/>
          <p:nvPr/>
        </p:nvSpPr>
        <p:spPr>
          <a:xfrm>
            <a:off x="4797551" y="3009900"/>
            <a:ext cx="490727" cy="679703"/>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5" name="TextBox 4"/>
          <p:cNvSpPr txBox="1"/>
          <p:nvPr/>
        </p:nvSpPr>
        <p:spPr>
          <a:xfrm>
            <a:off x="952500" y="714375"/>
            <a:ext cx="5955476" cy="646331"/>
          </a:xfrm>
          <a:prstGeom prst="rect">
            <a:avLst/>
          </a:prstGeom>
          <a:noFill/>
        </p:spPr>
        <p:txBody>
          <a:bodyPr wrap="none" rtlCol="0">
            <a:spAutoFit/>
          </a:bodyPr>
          <a:lstStyle/>
          <a:p>
            <a:r>
              <a:rPr lang="en-US" sz="3600" b="1" dirty="0" smtClean="0">
                <a:solidFill>
                  <a:srgbClr val="FFFFCC"/>
                </a:solidFill>
                <a:effectLst>
                  <a:outerShdw blurRad="38100" dist="38100" dir="2700000" algn="tl">
                    <a:srgbClr val="000000">
                      <a:alpha val="43137"/>
                    </a:srgbClr>
                  </a:outerShdw>
                </a:effectLst>
                <a:latin typeface="NPSRawlinsonOT"/>
              </a:rPr>
              <a:t>NPS Management Policies</a:t>
            </a:r>
            <a:endParaRPr lang="en-US" sz="3600" b="1" dirty="0">
              <a:solidFill>
                <a:srgbClr val="FFFFCC"/>
              </a:solidFill>
              <a:effectLst>
                <a:outerShdw blurRad="38100" dist="38100" dir="2700000" algn="tl">
                  <a:srgbClr val="000000">
                    <a:alpha val="43137"/>
                  </a:srgbClr>
                </a:outerShdw>
              </a:effectLst>
              <a:latin typeface="NPSRawlinsonOT"/>
            </a:endParaRPr>
          </a:p>
        </p:txBody>
      </p:sp>
    </p:spTree>
    <p:extLst>
      <p:ext uri="{BB962C8B-B14F-4D97-AF65-F5344CB8AC3E}">
        <p14:creationId xmlns:p14="http://schemas.microsoft.com/office/powerpoint/2010/main" val="885639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una Kea full.jpg"/>
          <p:cNvPicPr>
            <a:picLocks noChangeAspect="1"/>
          </p:cNvPicPr>
          <p:nvPr/>
        </p:nvPicPr>
        <p:blipFill>
          <a:blip r:embed="rId3" cstate="print"/>
          <a:stretch>
            <a:fillRect/>
          </a:stretch>
        </p:blipFill>
        <p:spPr>
          <a:xfrm>
            <a:off x="2057400" y="695325"/>
            <a:ext cx="5102352" cy="5102352"/>
          </a:xfrm>
          <a:prstGeom prst="rect">
            <a:avLst/>
          </a:prstGeom>
        </p:spPr>
      </p:pic>
      <p:sp>
        <p:nvSpPr>
          <p:cNvPr id="4" name="Footer Placeholder 3"/>
          <p:cNvSpPr>
            <a:spLocks noGrp="1"/>
          </p:cNvSpPr>
          <p:nvPr>
            <p:ph type="ftr" sz="quarter" idx="11"/>
          </p:nvPr>
        </p:nvSpPr>
        <p:spPr>
          <a:xfrm>
            <a:off x="75301" y="6492875"/>
            <a:ext cx="5869193"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60</a:t>
            </a:fld>
            <a:endParaRPr lang="en-US" dirty="0"/>
          </a:p>
        </p:txBody>
      </p:sp>
      <p:sp>
        <p:nvSpPr>
          <p:cNvPr id="6" name="TextBox 5"/>
          <p:cNvSpPr txBox="1"/>
          <p:nvPr/>
        </p:nvSpPr>
        <p:spPr>
          <a:xfrm>
            <a:off x="118333" y="345614"/>
            <a:ext cx="7391400" cy="523220"/>
          </a:xfrm>
          <a:prstGeom prst="rect">
            <a:avLst/>
          </a:prstGeom>
          <a:noFill/>
        </p:spPr>
        <p:txBody>
          <a:bodyPr wrap="square" rtlCol="0">
            <a:spAutoFit/>
          </a:bodyPr>
          <a:lstStyle/>
          <a:p>
            <a:r>
              <a:rPr lang="en-US" sz="2800" dirty="0" smtClean="0">
                <a:solidFill>
                  <a:schemeClr val="bg1"/>
                </a:solidFill>
                <a:latin typeface="Cambria" pitchFamily="18" charset="0"/>
              </a:rPr>
              <a:t>Other Sites</a:t>
            </a:r>
            <a:endParaRPr lang="en-US" sz="2800" dirty="0">
              <a:solidFill>
                <a:schemeClr val="bg1"/>
              </a:solidFill>
              <a:latin typeface="Cambria" pitchFamily="18" charset="0"/>
            </a:endParaRPr>
          </a:p>
        </p:txBody>
      </p:sp>
      <p:sp>
        <p:nvSpPr>
          <p:cNvPr id="8" name="TextBox 7"/>
          <p:cNvSpPr txBox="1"/>
          <p:nvPr/>
        </p:nvSpPr>
        <p:spPr>
          <a:xfrm>
            <a:off x="129092" y="914400"/>
            <a:ext cx="1871831" cy="646331"/>
          </a:xfrm>
          <a:prstGeom prst="rect">
            <a:avLst/>
          </a:prstGeom>
          <a:noFill/>
        </p:spPr>
        <p:txBody>
          <a:bodyPr wrap="square" rtlCol="0">
            <a:spAutoFit/>
          </a:bodyPr>
          <a:lstStyle/>
          <a:p>
            <a:r>
              <a:rPr lang="en-US" dirty="0" smtClean="0">
                <a:solidFill>
                  <a:schemeClr val="bg1"/>
                </a:solidFill>
              </a:rPr>
              <a:t>Mauna Kea, Hawaii, U.S.A.</a:t>
            </a:r>
            <a:endParaRPr lang="en-US" dirty="0">
              <a:solidFill>
                <a:schemeClr val="bg1"/>
              </a:solidFill>
            </a:endParaRPr>
          </a:p>
        </p:txBody>
      </p:sp>
      <p:cxnSp>
        <p:nvCxnSpPr>
          <p:cNvPr id="9" name="Straight Connector 8"/>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pic>
        <p:nvPicPr>
          <p:cNvPr id="11" name="Picture 10" descr="mags legend.jpg"/>
          <p:cNvPicPr>
            <a:picLocks noChangeAspect="1"/>
          </p:cNvPicPr>
          <p:nvPr/>
        </p:nvPicPr>
        <p:blipFill>
          <a:blip r:embed="rId4" cstate="print"/>
          <a:stretch>
            <a:fillRect/>
          </a:stretch>
        </p:blipFill>
        <p:spPr>
          <a:xfrm>
            <a:off x="2055131" y="5779623"/>
            <a:ext cx="5107669" cy="592602"/>
          </a:xfrm>
          <a:prstGeom prst="rect">
            <a:avLst/>
          </a:prstGeom>
        </p:spPr>
      </p:pic>
      <p:sp>
        <p:nvSpPr>
          <p:cNvPr id="13"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35402950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una Kea anth mags.jpg"/>
          <p:cNvPicPr>
            <a:picLocks noChangeAspect="1"/>
          </p:cNvPicPr>
          <p:nvPr/>
        </p:nvPicPr>
        <p:blipFill>
          <a:blip r:embed="rId3" cstate="print"/>
          <a:stretch>
            <a:fillRect/>
          </a:stretch>
        </p:blipFill>
        <p:spPr>
          <a:xfrm>
            <a:off x="2066925" y="685800"/>
            <a:ext cx="5102352" cy="5102352"/>
          </a:xfrm>
          <a:prstGeom prst="rect">
            <a:avLst/>
          </a:prstGeom>
        </p:spPr>
      </p:pic>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61</a:t>
            </a:fld>
            <a:endParaRPr lang="en-US" dirty="0"/>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092" y="914400"/>
            <a:ext cx="1871831" cy="646331"/>
          </a:xfrm>
          <a:prstGeom prst="rect">
            <a:avLst/>
          </a:prstGeom>
          <a:noFill/>
        </p:spPr>
        <p:txBody>
          <a:bodyPr wrap="square" rtlCol="0">
            <a:spAutoFit/>
          </a:bodyPr>
          <a:lstStyle/>
          <a:p>
            <a:r>
              <a:rPr lang="en-US" dirty="0" smtClean="0">
                <a:solidFill>
                  <a:schemeClr val="bg1"/>
                </a:solidFill>
              </a:rPr>
              <a:t>Mauna Kea, Hawaii, U.S.A.</a:t>
            </a:r>
            <a:endParaRPr lang="en-US" dirty="0">
              <a:solidFill>
                <a:schemeClr val="bg1"/>
              </a:solidFill>
            </a:endParaRPr>
          </a:p>
        </p:txBody>
      </p:sp>
      <p:pic>
        <p:nvPicPr>
          <p:cNvPr id="12" name="Picture 11" descr="mags legend.jpg"/>
          <p:cNvPicPr>
            <a:picLocks noChangeAspect="1"/>
          </p:cNvPicPr>
          <p:nvPr/>
        </p:nvPicPr>
        <p:blipFill>
          <a:blip r:embed="rId4" cstate="print"/>
          <a:stretch>
            <a:fillRect/>
          </a:stretch>
        </p:blipFill>
        <p:spPr>
          <a:xfrm>
            <a:off x="2055131" y="5779623"/>
            <a:ext cx="5107669" cy="592602"/>
          </a:xfrm>
          <a:prstGeom prst="rect">
            <a:avLst/>
          </a:prstGeom>
        </p:spPr>
      </p:pic>
      <p:sp>
        <p:nvSpPr>
          <p:cNvPr id="14"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1844173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una Kea fisheye.jpg"/>
          <p:cNvPicPr>
            <a:picLocks noChangeAspect="1"/>
          </p:cNvPicPr>
          <p:nvPr/>
        </p:nvPicPr>
        <p:blipFill>
          <a:blip r:embed="rId3" cstate="print">
            <a:lum bright="10000" contrast="10000"/>
          </a:blip>
          <a:stretch>
            <a:fillRect/>
          </a:stretch>
        </p:blipFill>
        <p:spPr>
          <a:xfrm>
            <a:off x="2066925" y="685800"/>
            <a:ext cx="5102352" cy="5102352"/>
          </a:xfrm>
          <a:prstGeom prst="rect">
            <a:avLst/>
          </a:prstGeom>
        </p:spPr>
      </p:pic>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62</a:t>
            </a:fld>
            <a:endParaRPr lang="en-US" dirty="0"/>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9092" y="914400"/>
            <a:ext cx="1871831" cy="646331"/>
          </a:xfrm>
          <a:prstGeom prst="rect">
            <a:avLst/>
          </a:prstGeom>
          <a:noFill/>
        </p:spPr>
        <p:txBody>
          <a:bodyPr wrap="square" rtlCol="0">
            <a:spAutoFit/>
          </a:bodyPr>
          <a:lstStyle/>
          <a:p>
            <a:r>
              <a:rPr lang="en-US" dirty="0" smtClean="0">
                <a:solidFill>
                  <a:schemeClr val="bg1"/>
                </a:solidFill>
              </a:rPr>
              <a:t>Mauna Kea, Hawaii, U.S.A.</a:t>
            </a:r>
            <a:endParaRPr lang="en-US" dirty="0">
              <a:solidFill>
                <a:schemeClr val="bg1"/>
              </a:solidFill>
            </a:endParaRPr>
          </a:p>
        </p:txBody>
      </p:sp>
      <p:sp>
        <p:nvSpPr>
          <p:cNvPr id="12"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14185440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VA Harmony.jpg"/>
          <p:cNvPicPr>
            <a:picLocks noChangeAspect="1"/>
          </p:cNvPicPr>
          <p:nvPr/>
        </p:nvPicPr>
        <p:blipFill>
          <a:blip r:embed="rId3" cstate="print">
            <a:lum bright="10000" contrast="10000"/>
          </a:blip>
          <a:stretch>
            <a:fillRect/>
          </a:stretch>
        </p:blipFill>
        <p:spPr>
          <a:xfrm>
            <a:off x="2076450" y="685800"/>
            <a:ext cx="5102352" cy="5102352"/>
          </a:xfrm>
          <a:prstGeom prst="rect">
            <a:avLst/>
          </a:prstGeom>
        </p:spPr>
      </p:pic>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63</a:t>
            </a:fld>
            <a:endParaRPr lang="en-US" dirty="0"/>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092" y="914400"/>
            <a:ext cx="1871831" cy="923330"/>
          </a:xfrm>
          <a:prstGeom prst="rect">
            <a:avLst/>
          </a:prstGeom>
          <a:noFill/>
        </p:spPr>
        <p:txBody>
          <a:bodyPr wrap="square" rtlCol="0">
            <a:spAutoFit/>
          </a:bodyPr>
          <a:lstStyle/>
          <a:p>
            <a:r>
              <a:rPr lang="en-US" dirty="0" smtClean="0">
                <a:solidFill>
                  <a:schemeClr val="bg1"/>
                </a:solidFill>
              </a:rPr>
              <a:t>Death Valley National Park, California, U.S.A.</a:t>
            </a:r>
            <a:endParaRPr lang="en-US" dirty="0">
              <a:solidFill>
                <a:schemeClr val="bg1"/>
              </a:solidFill>
            </a:endParaRPr>
          </a:p>
        </p:txBody>
      </p:sp>
      <p:sp>
        <p:nvSpPr>
          <p:cNvPr id="9"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3463516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VA Dantes.jpg"/>
          <p:cNvPicPr>
            <a:picLocks noChangeAspect="1"/>
          </p:cNvPicPr>
          <p:nvPr/>
        </p:nvPicPr>
        <p:blipFill>
          <a:blip r:embed="rId3" cstate="print">
            <a:lum bright="10000" contrast="10000"/>
          </a:blip>
          <a:stretch>
            <a:fillRect/>
          </a:stretch>
        </p:blipFill>
        <p:spPr>
          <a:xfrm>
            <a:off x="2076450" y="704850"/>
            <a:ext cx="5102352" cy="5102352"/>
          </a:xfrm>
          <a:prstGeom prst="rect">
            <a:avLst/>
          </a:prstGeom>
        </p:spPr>
      </p:pic>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64</a:t>
            </a:fld>
            <a:endParaRPr lang="en-US" dirty="0"/>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092" y="914400"/>
            <a:ext cx="1871831" cy="923330"/>
          </a:xfrm>
          <a:prstGeom prst="rect">
            <a:avLst/>
          </a:prstGeom>
          <a:noFill/>
        </p:spPr>
        <p:txBody>
          <a:bodyPr wrap="square" rtlCol="0">
            <a:spAutoFit/>
          </a:bodyPr>
          <a:lstStyle/>
          <a:p>
            <a:r>
              <a:rPr lang="en-US" dirty="0" smtClean="0">
                <a:solidFill>
                  <a:schemeClr val="bg1"/>
                </a:solidFill>
              </a:rPr>
              <a:t>Death Valley National Park, California, U.S.A.</a:t>
            </a:r>
            <a:endParaRPr lang="en-US" dirty="0">
              <a:solidFill>
                <a:schemeClr val="bg1"/>
              </a:solidFill>
            </a:endParaRPr>
          </a:p>
        </p:txBody>
      </p:sp>
      <p:sp>
        <p:nvSpPr>
          <p:cNvPr id="9"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12631147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JOTR Pinto fisheye.jpg"/>
          <p:cNvPicPr>
            <a:picLocks noChangeAspect="1"/>
          </p:cNvPicPr>
          <p:nvPr/>
        </p:nvPicPr>
        <p:blipFill>
          <a:blip r:embed="rId3" cstate="print">
            <a:lum bright="10000" contrast="10000"/>
          </a:blip>
          <a:stretch>
            <a:fillRect/>
          </a:stretch>
        </p:blipFill>
        <p:spPr>
          <a:xfrm>
            <a:off x="2076450" y="685800"/>
            <a:ext cx="5102352" cy="5102352"/>
          </a:xfrm>
          <a:prstGeom prst="rect">
            <a:avLst/>
          </a:prstGeom>
        </p:spPr>
      </p:pic>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65</a:t>
            </a:fld>
            <a:endParaRPr lang="en-US" dirty="0"/>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092" y="914400"/>
            <a:ext cx="1871831" cy="923330"/>
          </a:xfrm>
          <a:prstGeom prst="rect">
            <a:avLst/>
          </a:prstGeom>
          <a:noFill/>
        </p:spPr>
        <p:txBody>
          <a:bodyPr wrap="square" rtlCol="0">
            <a:spAutoFit/>
          </a:bodyPr>
          <a:lstStyle/>
          <a:p>
            <a:r>
              <a:rPr lang="en-US" dirty="0" smtClean="0">
                <a:solidFill>
                  <a:schemeClr val="bg1"/>
                </a:solidFill>
              </a:rPr>
              <a:t>Joshua Tree National Park, California, U.S.A.</a:t>
            </a:r>
            <a:endParaRPr lang="en-US" dirty="0">
              <a:solidFill>
                <a:schemeClr val="bg1"/>
              </a:solidFill>
            </a:endParaRPr>
          </a:p>
        </p:txBody>
      </p:sp>
      <p:sp>
        <p:nvSpPr>
          <p:cNvPr id="13" name="TextBox 12"/>
          <p:cNvSpPr txBox="1"/>
          <p:nvPr/>
        </p:nvSpPr>
        <p:spPr>
          <a:xfrm>
            <a:off x="2066924" y="1143000"/>
            <a:ext cx="1447801" cy="307777"/>
          </a:xfrm>
          <a:prstGeom prst="rect">
            <a:avLst/>
          </a:prstGeom>
          <a:noFill/>
        </p:spPr>
        <p:txBody>
          <a:bodyPr wrap="square" rtlCol="0">
            <a:spAutoFit/>
          </a:bodyPr>
          <a:lstStyle/>
          <a:p>
            <a:pPr algn="r"/>
            <a:r>
              <a:rPr lang="en-US" sz="900" dirty="0" smtClean="0">
                <a:solidFill>
                  <a:schemeClr val="bg1"/>
                </a:solidFill>
              </a:rPr>
              <a:t>BRIGHTEST  </a:t>
            </a:r>
            <a:r>
              <a:rPr lang="en-US" sz="1400" b="1" dirty="0" smtClean="0">
                <a:solidFill>
                  <a:schemeClr val="bg1"/>
                </a:solidFill>
              </a:rPr>
              <a:t>1550 %</a:t>
            </a:r>
            <a:endParaRPr lang="en-US" sz="1400" b="1" dirty="0">
              <a:solidFill>
                <a:schemeClr val="bg1"/>
              </a:solidFill>
            </a:endParaRPr>
          </a:p>
        </p:txBody>
      </p:sp>
      <p:sp>
        <p:nvSpPr>
          <p:cNvPr id="14"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1053429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492875"/>
            <a:ext cx="6019800" cy="365125"/>
          </a:xfrm>
        </p:spPr>
        <p:txBody>
          <a:bodyPr/>
          <a:lstStyle/>
          <a:p>
            <a:r>
              <a:rPr lang="en-US" dirty="0" err="1" smtClean="0"/>
              <a:t>Duriscoe</a:t>
            </a:r>
            <a:r>
              <a:rPr lang="en-US" dirty="0" smtClean="0"/>
              <a:t>    Indicators of Sky Quality</a:t>
            </a:r>
            <a:endParaRPr lang="en-US" dirty="0"/>
          </a:p>
        </p:txBody>
      </p:sp>
      <p:sp>
        <p:nvSpPr>
          <p:cNvPr id="5" name="Slide Number Placeholder 4"/>
          <p:cNvSpPr>
            <a:spLocks noGrp="1"/>
          </p:cNvSpPr>
          <p:nvPr>
            <p:ph type="sldNum" sz="quarter" idx="12"/>
          </p:nvPr>
        </p:nvSpPr>
        <p:spPr>
          <a:xfrm>
            <a:off x="6574715" y="6492875"/>
            <a:ext cx="2133600" cy="365125"/>
          </a:xfrm>
        </p:spPr>
        <p:txBody>
          <a:bodyPr/>
          <a:lstStyle/>
          <a:p>
            <a:fld id="{B328F063-3068-4D75-98A0-FB74607747D2}" type="slidenum">
              <a:rPr lang="en-US" smtClean="0"/>
              <a:pPr/>
              <a:t>66</a:t>
            </a:fld>
            <a:endParaRPr lang="en-US" dirty="0"/>
          </a:p>
        </p:txBody>
      </p:sp>
      <p:cxnSp>
        <p:nvCxnSpPr>
          <p:cNvPr id="10" name="Straight Connector 9"/>
          <p:cNvCxnSpPr/>
          <p:nvPr/>
        </p:nvCxnSpPr>
        <p:spPr>
          <a:xfrm>
            <a:off x="335902" y="6571278"/>
            <a:ext cx="8593494" cy="0"/>
          </a:xfrm>
          <a:prstGeom prst="line">
            <a:avLst/>
          </a:prstGeom>
          <a:ln>
            <a:solidFill>
              <a:srgbClr val="99FFCC"/>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092" y="914400"/>
            <a:ext cx="1871831" cy="923330"/>
          </a:xfrm>
          <a:prstGeom prst="rect">
            <a:avLst/>
          </a:prstGeom>
          <a:noFill/>
        </p:spPr>
        <p:txBody>
          <a:bodyPr wrap="square" rtlCol="0">
            <a:spAutoFit/>
          </a:bodyPr>
          <a:lstStyle/>
          <a:p>
            <a:r>
              <a:rPr lang="en-US" dirty="0" smtClean="0">
                <a:solidFill>
                  <a:schemeClr val="bg1"/>
                </a:solidFill>
              </a:rPr>
              <a:t>Joshua Tree National Park, California, U.S.A.</a:t>
            </a:r>
            <a:endParaRPr lang="en-US" dirty="0">
              <a:solidFill>
                <a:schemeClr val="bg1"/>
              </a:solidFill>
            </a:endParaRPr>
          </a:p>
        </p:txBody>
      </p:sp>
      <p:pic>
        <p:nvPicPr>
          <p:cNvPr id="8" name="Picture 7" descr="JOTR fisheye.jpg"/>
          <p:cNvPicPr>
            <a:picLocks noChangeAspect="1"/>
          </p:cNvPicPr>
          <p:nvPr/>
        </p:nvPicPr>
        <p:blipFill>
          <a:blip r:embed="rId3" cstate="print">
            <a:lum bright="10000" contrast="10000"/>
          </a:blip>
          <a:stretch>
            <a:fillRect/>
          </a:stretch>
        </p:blipFill>
        <p:spPr>
          <a:xfrm>
            <a:off x="2066544" y="685800"/>
            <a:ext cx="5102352" cy="5102352"/>
          </a:xfrm>
          <a:prstGeom prst="rect">
            <a:avLst/>
          </a:prstGeom>
        </p:spPr>
      </p:pic>
      <p:sp>
        <p:nvSpPr>
          <p:cNvPr id="9" name="TextBox 8"/>
          <p:cNvSpPr txBox="1"/>
          <p:nvPr/>
        </p:nvSpPr>
        <p:spPr>
          <a:xfrm>
            <a:off x="2066924" y="1143000"/>
            <a:ext cx="1447801" cy="307777"/>
          </a:xfrm>
          <a:prstGeom prst="rect">
            <a:avLst/>
          </a:prstGeom>
          <a:noFill/>
        </p:spPr>
        <p:txBody>
          <a:bodyPr wrap="square" rtlCol="0">
            <a:spAutoFit/>
          </a:bodyPr>
          <a:lstStyle/>
          <a:p>
            <a:pPr algn="r"/>
            <a:r>
              <a:rPr lang="en-US" sz="900" dirty="0" smtClean="0">
                <a:solidFill>
                  <a:schemeClr val="bg1"/>
                </a:solidFill>
              </a:rPr>
              <a:t>BRIGHTEST  </a:t>
            </a:r>
            <a:r>
              <a:rPr lang="en-US" sz="1400" b="1" dirty="0" smtClean="0">
                <a:solidFill>
                  <a:schemeClr val="bg1"/>
                </a:solidFill>
              </a:rPr>
              <a:t>6960 %</a:t>
            </a:r>
            <a:endParaRPr lang="en-US" sz="1400" b="1" dirty="0">
              <a:solidFill>
                <a:schemeClr val="bg1"/>
              </a:solidFill>
            </a:endParaRPr>
          </a:p>
        </p:txBody>
      </p:sp>
      <p:sp>
        <p:nvSpPr>
          <p:cNvPr id="12" name="Line 17"/>
          <p:cNvSpPr>
            <a:spLocks noChangeShapeType="1"/>
          </p:cNvSpPr>
          <p:nvPr/>
        </p:nvSpPr>
        <p:spPr bwMode="auto">
          <a:xfrm flipV="1">
            <a:off x="381000" y="285750"/>
            <a:ext cx="8153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622" tIns="65311" rIns="130622" bIns="65311"/>
          <a:lstStyle/>
          <a:p>
            <a:endParaRPr lang="en-US"/>
          </a:p>
        </p:txBody>
      </p:sp>
    </p:spTree>
    <p:extLst>
      <p:ext uri="{BB962C8B-B14F-4D97-AF65-F5344CB8AC3E}">
        <p14:creationId xmlns:p14="http://schemas.microsoft.com/office/powerpoint/2010/main" val="30781512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600" dirty="0">
              <a:solidFill>
                <a:schemeClr val="tx1">
                  <a:tint val="75000"/>
                </a:schemeClr>
              </a:solidFill>
              <a:latin typeface="+mn-lt"/>
              <a:ea typeface="+mn-ea"/>
              <a:cs typeface="+mn-cs"/>
            </a:endParaRPr>
          </a:p>
        </p:txBody>
      </p:sp>
      <p:sp>
        <p:nvSpPr>
          <p:cNvPr id="3" name="Text Placeholder 2"/>
          <p:cNvSpPr>
            <a:spLocks noGrp="1"/>
          </p:cNvSpPr>
          <p:nvPr>
            <p:ph type="body" idx="1"/>
          </p:nvPr>
        </p:nvSpPr>
        <p:spPr/>
        <p:txBody>
          <a:bodyPr>
            <a:normAutofit/>
          </a:bodyPr>
          <a:lstStyle/>
          <a:p>
            <a:r>
              <a:rPr lang="en-US" sz="4800" dirty="0" smtClean="0"/>
              <a:t>Assessing </a:t>
            </a:r>
            <a:r>
              <a:rPr lang="en-US" sz="4800" dirty="0"/>
              <a:t>Impacts </a:t>
            </a:r>
          </a:p>
        </p:txBody>
      </p:sp>
      <p:sp>
        <p:nvSpPr>
          <p:cNvPr id="4" name="Slide Number Placeholder 3"/>
          <p:cNvSpPr>
            <a:spLocks noGrp="1"/>
          </p:cNvSpPr>
          <p:nvPr>
            <p:ph type="sldNum" sz="quarter" idx="12"/>
          </p:nvPr>
        </p:nvSpPr>
        <p:spPr/>
        <p:txBody>
          <a:bodyPr/>
          <a:lstStyle/>
          <a:p>
            <a:fld id="{B328F063-3068-4D75-98A0-FB74607747D2}" type="slidenum">
              <a:rPr lang="en-US" smtClean="0"/>
              <a:pPr/>
              <a:t>67</a:t>
            </a:fld>
            <a:endParaRPr lang="en-US"/>
          </a:p>
        </p:txBody>
      </p:sp>
    </p:spTree>
    <p:extLst>
      <p:ext uri="{BB962C8B-B14F-4D97-AF65-F5344CB8AC3E}">
        <p14:creationId xmlns:p14="http://schemas.microsoft.com/office/powerpoint/2010/main" val="1199016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HRO_130510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THRO101002_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0"/>
            <a:ext cx="9144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803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1776413" y="207963"/>
            <a:ext cx="577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a:solidFill>
                  <a:srgbClr val="F4F0B2"/>
                </a:solidFill>
                <a:latin typeface="NPSRawlinsonOTOld Bold" pitchFamily="-106" charset="0"/>
              </a:rPr>
              <a:t>Modeling Strategy</a:t>
            </a:r>
            <a:endParaRPr lang="en-US" altLang="en-US" sz="3200" u="sng">
              <a:solidFill>
                <a:prstClr val="white"/>
              </a:solidFill>
              <a:latin typeface="NPSRawlinsonOTOld Bold" pitchFamily="-106" charset="0"/>
            </a:endParaRPr>
          </a:p>
        </p:txBody>
      </p:sp>
      <p:sp>
        <p:nvSpPr>
          <p:cNvPr id="27651" name="TextBox 4"/>
          <p:cNvSpPr txBox="1">
            <a:spLocks noChangeArrowheads="1"/>
          </p:cNvSpPr>
          <p:nvPr/>
        </p:nvSpPr>
        <p:spPr bwMode="auto">
          <a:xfrm>
            <a:off x="552450" y="908050"/>
            <a:ext cx="756443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200" u="sng">
                <a:solidFill>
                  <a:srgbClr val="FFFFFF"/>
                </a:solidFill>
                <a:latin typeface="Frutiger LT Std 65 Bold" pitchFamily="-106" charset="0"/>
                <a:ea typeface="ヒラギノ角ゴ ProN W3" pitchFamily="-106" charset="-128"/>
                <a:sym typeface="Gill Sans" pitchFamily="-106" charset="0"/>
              </a:rPr>
              <a:t>Direct Glare</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Predicts unidirectional illumination of the landscape</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Affects ability for humans to dark adaptation</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Likely the most significant aspect for wildlife</a:t>
            </a:r>
          </a:p>
        </p:txBody>
      </p:sp>
      <p:sp>
        <p:nvSpPr>
          <p:cNvPr id="27652" name="TextBox 4"/>
          <p:cNvSpPr txBox="1">
            <a:spLocks noChangeArrowheads="1"/>
          </p:cNvSpPr>
          <p:nvPr/>
        </p:nvSpPr>
        <p:spPr bwMode="auto">
          <a:xfrm>
            <a:off x="552450" y="3209925"/>
            <a:ext cx="825341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200" u="sng" dirty="0" err="1">
                <a:solidFill>
                  <a:srgbClr val="FFFFFF"/>
                </a:solidFill>
                <a:latin typeface="Frutiger LT Std 65 Bold" pitchFamily="-106" charset="0"/>
                <a:ea typeface="ヒラギノ角ゴ ProN W3" pitchFamily="-106" charset="-128"/>
                <a:sym typeface="Gill Sans" pitchFamily="-106" charset="0"/>
              </a:rPr>
              <a:t>Skyglow</a:t>
            </a:r>
            <a:endParaRPr lang="en-US" altLang="en-US" sz="2200" u="sng" dirty="0">
              <a:solidFill>
                <a:srgbClr val="FFFFFF"/>
              </a:solidFill>
              <a:latin typeface="Frutiger LT Std 65 Bold" pitchFamily="-106" charset="0"/>
              <a:ea typeface="ヒラギノ角ゴ ProN W3" pitchFamily="-106" charset="-128"/>
              <a:sym typeface="Gill Sans" pitchFamily="-106" charset="0"/>
            </a:endParaRPr>
          </a:p>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 Predicts how bright the night sky will appear</a:t>
            </a:r>
          </a:p>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 </a:t>
            </a:r>
            <a:r>
              <a:rPr lang="en-US" altLang="en-US" sz="2200" dirty="0" smtClean="0">
                <a:solidFill>
                  <a:srgbClr val="FFFFFF"/>
                </a:solidFill>
                <a:latin typeface="Frutiger LT Std 55 Roman" pitchFamily="34" charset="0"/>
                <a:ea typeface="ヒラギノ角ゴ ProN W3" pitchFamily="-106" charset="-128"/>
                <a:sym typeface="Gill Sans" pitchFamily="-106" charset="0"/>
              </a:rPr>
              <a:t>Expressed </a:t>
            </a:r>
            <a:r>
              <a:rPr lang="en-US" altLang="en-US" sz="2200" dirty="0">
                <a:solidFill>
                  <a:srgbClr val="FFFFFF"/>
                </a:solidFill>
                <a:latin typeface="Frutiger LT Std 55 Roman" pitchFamily="34" charset="0"/>
                <a:ea typeface="ヒラギノ角ゴ ProN W3" pitchFamily="-106" charset="-128"/>
                <a:sym typeface="Gill Sans" pitchFamily="-106" charset="0"/>
              </a:rPr>
              <a:t>as a ratio over natural</a:t>
            </a:r>
          </a:p>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 Can be translated into functional consequences (# of visible stars, ability to see the Milky Way, </a:t>
            </a:r>
          </a:p>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 Both </a:t>
            </a:r>
            <a:r>
              <a:rPr lang="en-US" altLang="en-US" sz="2200" dirty="0" err="1">
                <a:solidFill>
                  <a:srgbClr val="FFFFFF"/>
                </a:solidFill>
                <a:latin typeface="Frutiger LT Std 55 Roman" pitchFamily="34" charset="0"/>
                <a:ea typeface="ヒラギノ角ゴ ProN W3" pitchFamily="-106" charset="-128"/>
                <a:sym typeface="Gill Sans" pitchFamily="-106" charset="0"/>
              </a:rPr>
              <a:t>skyglow</a:t>
            </a:r>
            <a:r>
              <a:rPr lang="en-US" altLang="en-US" sz="2200" dirty="0">
                <a:solidFill>
                  <a:srgbClr val="FFFFFF"/>
                </a:solidFill>
                <a:latin typeface="Frutiger LT Std 55 Roman" pitchFamily="34" charset="0"/>
                <a:ea typeface="ヒラギノ角ゴ ProN W3" pitchFamily="-106" charset="-128"/>
                <a:sym typeface="Gill Sans" pitchFamily="-106" charset="0"/>
              </a:rPr>
              <a:t> and glare are important to stargazers / visual quality</a:t>
            </a:r>
          </a:p>
        </p:txBody>
      </p:sp>
    </p:spTree>
    <p:extLst>
      <p:ext uri="{BB962C8B-B14F-4D97-AF65-F5344CB8AC3E}">
        <p14:creationId xmlns:p14="http://schemas.microsoft.com/office/powerpoint/2010/main" val="479727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390525" y="1209675"/>
            <a:ext cx="8129905" cy="5026504"/>
          </a:xfrm>
          <a:prstGeom prst="rect">
            <a:avLst/>
          </a:prstGeom>
        </p:spPr>
        <p:txBody>
          <a:bodyPr vert="horz" wrap="square" lIns="0" tIns="0" rIns="0" bIns="0" rtlCol="0">
            <a:spAutoFit/>
          </a:bodyPr>
          <a:lstStyle/>
          <a:p>
            <a:pPr marL="469900" lvl="2">
              <a:buClr>
                <a:srgbClr val="FFFFFF"/>
              </a:buClr>
              <a:tabLst>
                <a:tab pos="915035" algn="l"/>
              </a:tabLst>
            </a:pPr>
            <a:r>
              <a:rPr lang="en-US" sz="2800" spc="5"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lang="en-US" sz="3600" spc="5" dirty="0" smtClean="0">
                <a:solidFill>
                  <a:srgbClr val="FFFFFF"/>
                </a:solidFill>
                <a:effectLst>
                  <a:outerShdw blurRad="38100" dist="38100" dir="2700000" algn="tl">
                    <a:srgbClr val="000000">
                      <a:alpha val="43137"/>
                    </a:srgbClr>
                  </a:outerShdw>
                </a:effectLst>
                <a:latin typeface="Frutiger LT Std 55 Roman"/>
                <a:cs typeface="Frutiger LT Std 55 Roman"/>
              </a:rPr>
              <a:t>4.10 </a:t>
            </a:r>
            <a:r>
              <a:rPr sz="3600" spc="5" dirty="0" err="1" smtClean="0">
                <a:solidFill>
                  <a:srgbClr val="FFFFFF"/>
                </a:solidFill>
                <a:effectLst>
                  <a:outerShdw blurRad="38100" dist="38100" dir="2700000" algn="tl">
                    <a:srgbClr val="000000">
                      <a:alpha val="43137"/>
                    </a:srgbClr>
                  </a:outerShdw>
                </a:effectLst>
                <a:latin typeface="Frutiger LT Std 55 Roman"/>
                <a:cs typeface="Frutiger LT Std 55 Roman"/>
              </a:rPr>
              <a:t>L</a:t>
            </a:r>
            <a:r>
              <a:rPr sz="3600" spc="-5" dirty="0" err="1" smtClean="0">
                <a:solidFill>
                  <a:srgbClr val="FFFFFF"/>
                </a:solidFill>
                <a:effectLst>
                  <a:outerShdw blurRad="38100" dist="38100" dir="2700000" algn="tl">
                    <a:srgbClr val="000000">
                      <a:alpha val="43137"/>
                    </a:srgbClr>
                  </a:outerShdw>
                </a:effectLst>
                <a:latin typeface="Frutiger LT Std 55 Roman"/>
                <a:cs typeface="Frutiger LT Std 55 Roman"/>
              </a:rPr>
              <a:t>igh</a:t>
            </a:r>
            <a:r>
              <a:rPr sz="3600" dirty="0" err="1" smtClean="0">
                <a:solidFill>
                  <a:srgbClr val="FFFFFF"/>
                </a:solidFill>
                <a:effectLst>
                  <a:outerShdw blurRad="38100" dist="38100" dir="2700000" algn="tl">
                    <a:srgbClr val="000000">
                      <a:alpha val="43137"/>
                    </a:srgbClr>
                  </a:outerShdw>
                </a:effectLst>
                <a:latin typeface="Frutiger LT Std 55 Roman"/>
                <a:cs typeface="Frutiger LT Std 55 Roman"/>
              </a:rPr>
              <a:t>ts</a:t>
            </a:r>
            <a:r>
              <a:rPr sz="3600" spc="5" dirty="0" err="1" smtClean="0">
                <a:solidFill>
                  <a:srgbClr val="FFFFFF"/>
                </a:solidFill>
                <a:effectLst>
                  <a:outerShdw blurRad="38100" dist="38100" dir="2700000" algn="tl">
                    <a:srgbClr val="000000">
                      <a:alpha val="43137"/>
                    </a:srgbClr>
                  </a:outerShdw>
                </a:effectLst>
                <a:latin typeface="Frutiger LT Std 55 Roman"/>
                <a:cs typeface="Frutiger LT Std 55 Roman"/>
              </a:rPr>
              <a:t>c</a:t>
            </a:r>
            <a:r>
              <a:rPr sz="3600" spc="-10" dirty="0" err="1" smtClean="0">
                <a:solidFill>
                  <a:srgbClr val="FFFFFF"/>
                </a:solidFill>
                <a:effectLst>
                  <a:outerShdw blurRad="38100" dist="38100" dir="2700000" algn="tl">
                    <a:srgbClr val="000000">
                      <a:alpha val="43137"/>
                    </a:srgbClr>
                  </a:outerShdw>
                </a:effectLst>
                <a:latin typeface="Frutiger LT Std 55 Roman"/>
                <a:cs typeface="Frutiger LT Std 55 Roman"/>
              </a:rPr>
              <a:t>a</a:t>
            </a:r>
            <a:r>
              <a:rPr sz="3600" spc="-5" dirty="0" err="1" smtClean="0">
                <a:solidFill>
                  <a:srgbClr val="FFFFFF"/>
                </a:solidFill>
                <a:effectLst>
                  <a:outerShdw blurRad="38100" dist="38100" dir="2700000" algn="tl">
                    <a:srgbClr val="000000">
                      <a:alpha val="43137"/>
                    </a:srgbClr>
                  </a:outerShdw>
                </a:effectLst>
                <a:latin typeface="Frutiger LT Std 55 Roman"/>
                <a:cs typeface="Frutiger LT Std 55 Roman"/>
              </a:rPr>
              <a:t>p</a:t>
            </a:r>
            <a:r>
              <a:rPr sz="3600" dirty="0" err="1"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3600" spc="-35"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36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36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36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36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3600" spc="-5" dirty="0">
                <a:solidFill>
                  <a:srgbClr val="FFFFFF"/>
                </a:solidFill>
                <a:effectLst>
                  <a:outerShdw blurRad="38100" dist="38100" dir="2700000" algn="tl">
                    <a:srgbClr val="000000">
                      <a:alpha val="43137"/>
                    </a:srgbClr>
                  </a:outerShdw>
                </a:effectLst>
                <a:latin typeface="Frutiger LT Std 55 Roman"/>
                <a:cs typeface="Frutiger LT Std 55 Roman"/>
              </a:rPr>
              <a:t>g</a:t>
            </a:r>
            <a:r>
              <a:rPr sz="36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3600" spc="-5" dirty="0">
                <a:solidFill>
                  <a:srgbClr val="FFFFFF"/>
                </a:solidFill>
                <a:effectLst>
                  <a:outerShdw blurRad="38100" dist="38100" dir="2700000" algn="tl">
                    <a:srgbClr val="000000">
                      <a:alpha val="43137"/>
                    </a:srgbClr>
                  </a:outerShdw>
                </a:effectLst>
                <a:latin typeface="Frutiger LT Std 55 Roman"/>
                <a:cs typeface="Frutiger LT Std 55 Roman"/>
              </a:rPr>
              <a:t>m</a:t>
            </a:r>
            <a:r>
              <a:rPr sz="36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36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3600" dirty="0">
                <a:solidFill>
                  <a:srgbClr val="FFFFFF"/>
                </a:solidFill>
                <a:effectLst>
                  <a:outerShdw blurRad="38100" dist="38100" dir="2700000" algn="tl">
                    <a:srgbClr val="000000">
                      <a:alpha val="43137"/>
                    </a:srgbClr>
                  </a:outerShdw>
                </a:effectLst>
                <a:latin typeface="Frutiger LT Std 55 Roman"/>
                <a:cs typeface="Frutiger LT Std 55 Roman"/>
              </a:rPr>
              <a:t>t</a:t>
            </a:r>
            <a:endParaRPr sz="3600" dirty="0">
              <a:solidFill>
                <a:prstClr val="black"/>
              </a:solidFill>
              <a:effectLst>
                <a:outerShdw blurRad="38100" dist="38100" dir="2700000" algn="tl">
                  <a:srgbClr val="000000">
                    <a:alpha val="43137"/>
                  </a:srgbClr>
                </a:outerShdw>
              </a:effectLst>
              <a:latin typeface="Frutiger LT Std 55 Roman"/>
              <a:cs typeface="Frutiger LT Std 55 Roman"/>
            </a:endParaRPr>
          </a:p>
          <a:p>
            <a:pPr marL="698500" marR="56515" lvl="2" indent="-285115">
              <a:lnSpc>
                <a:spcPts val="2500"/>
              </a:lnSpc>
              <a:spcBef>
                <a:spcPts val="2400"/>
              </a:spcBef>
              <a:buClr>
                <a:srgbClr val="808000"/>
              </a:buClr>
              <a:buSzPct val="69230"/>
              <a:buFont typeface="Wingdings"/>
              <a:buChar char=""/>
              <a:tabLst>
                <a:tab pos="6985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Se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v</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ic</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w</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il</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ve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o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ex</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ssi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tsc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ape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 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ic</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va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ues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ex</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ab</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us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ed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lvl="2">
              <a:spcBef>
                <a:spcPts val="1"/>
              </a:spcBef>
              <a:buClr>
                <a:srgbClr val="808000"/>
              </a:buClr>
              <a:buFont typeface="Wingdings"/>
              <a:buChar char=""/>
            </a:pPr>
            <a:endParaRPr sz="2400" dirty="0">
              <a:solidFill>
                <a:prstClr val="black"/>
              </a:solidFill>
              <a:effectLst>
                <a:outerShdw blurRad="38100" dist="38100" dir="2700000" algn="tl">
                  <a:srgbClr val="000000">
                    <a:alpha val="43137"/>
                  </a:srgbClr>
                </a:outerShdw>
              </a:effectLst>
              <a:latin typeface="Times New Roman"/>
              <a:cs typeface="Times New Roman"/>
            </a:endParaRPr>
          </a:p>
          <a:p>
            <a:pPr marL="698500" marR="115570" lvl="2" indent="-285115" algn="just">
              <a:lnSpc>
                <a:spcPts val="2500"/>
              </a:lnSpc>
              <a:buClr>
                <a:srgbClr val="808000"/>
              </a:buClr>
              <a:buSzPct val="69230"/>
              <a:buFont typeface="Wingdings"/>
              <a:buChar char=""/>
              <a:tabLst>
                <a:tab pos="6985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o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even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k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of na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Se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v</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ic</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il</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 m</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ze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fr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k </a:t>
            </a:r>
            <a:r>
              <a:rPr sz="24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ciliti</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s</a:t>
            </a:r>
            <a:r>
              <a:rPr lang="en-US" sz="2400" dirty="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lvl="2">
              <a:spcBef>
                <a:spcPts val="27"/>
              </a:spcBef>
              <a:buClr>
                <a:srgbClr val="808000"/>
              </a:buClr>
              <a:buFont typeface="Wingdings"/>
              <a:buChar char=""/>
            </a:pPr>
            <a:endParaRPr sz="2400" dirty="0">
              <a:solidFill>
                <a:prstClr val="black"/>
              </a:solidFill>
              <a:effectLst>
                <a:outerShdw blurRad="38100" dist="38100" dir="2700000" algn="tl">
                  <a:srgbClr val="000000">
                    <a:alpha val="43137"/>
                  </a:srgbClr>
                </a:outerShdw>
              </a:effectLst>
              <a:latin typeface="Times New Roman"/>
              <a:cs typeface="Times New Roman"/>
            </a:endParaRPr>
          </a:p>
          <a:p>
            <a:pPr marL="698500" marR="5080" lvl="2" indent="-285115">
              <a:lnSpc>
                <a:spcPct val="80000"/>
              </a:lnSpc>
              <a:buClr>
                <a:srgbClr val="808000"/>
              </a:buClr>
              <a:buSzPct val="69230"/>
              <a:buFont typeface="Wingdings"/>
              <a:buChar char=""/>
              <a:tabLst>
                <a:tab pos="698500" algn="l"/>
              </a:tabLst>
            </a:pP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k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oope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k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v</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isit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ghbo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rs</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gove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agen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o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even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z</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 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rtifici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o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 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y</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st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ms</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pa</a:t>
            </a:r>
            <a:r>
              <a:rPr sz="24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ks</a:t>
            </a:r>
            <a:r>
              <a:rPr lang="en-US"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4" name="object 4"/>
          <p:cNvSpPr/>
          <p:nvPr/>
        </p:nvSpPr>
        <p:spPr>
          <a:xfrm>
            <a:off x="5036820" y="533400"/>
            <a:ext cx="697979"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5" name="object 5"/>
          <p:cNvSpPr txBox="1">
            <a:spLocks noGrp="1"/>
          </p:cNvSpPr>
          <p:nvPr>
            <p:ph type="title"/>
          </p:nvPr>
        </p:nvSpPr>
        <p:spPr>
          <a:xfrm>
            <a:off x="716915" y="638175"/>
            <a:ext cx="8376919" cy="553998"/>
          </a:xfrm>
          <a:prstGeom prst="rect">
            <a:avLst/>
          </a:prstGeom>
        </p:spPr>
        <p:txBody>
          <a:bodyPr vert="horz" wrap="square" lIns="0" tIns="0" rIns="0" bIns="0" rtlCol="0">
            <a:spAutoFit/>
          </a:bodyPr>
          <a:lstStyle/>
          <a:p>
            <a:pPr marL="317500">
              <a:lnSpc>
                <a:spcPct val="100000"/>
              </a:lnSpc>
            </a:pPr>
            <a:r>
              <a:rPr sz="3600" dirty="0">
                <a:effectLst>
                  <a:outerShdw blurRad="38100" dist="38100" dir="2700000" algn="tl">
                    <a:srgbClr val="000000">
                      <a:alpha val="43137"/>
                    </a:srgbClr>
                  </a:outerShdw>
                </a:effectLst>
              </a:rPr>
              <a:t>Ma</a:t>
            </a:r>
            <a:r>
              <a:rPr sz="3600" spc="-5" dirty="0">
                <a:effectLst>
                  <a:outerShdw blurRad="38100" dist="38100" dir="2700000" algn="tl">
                    <a:srgbClr val="000000">
                      <a:alpha val="43137"/>
                    </a:srgbClr>
                  </a:outerShdw>
                </a:effectLst>
              </a:rPr>
              <a:t>n</a:t>
            </a:r>
            <a:r>
              <a:rPr sz="3600" dirty="0">
                <a:effectLst>
                  <a:outerShdw blurRad="38100" dist="38100" dir="2700000" algn="tl">
                    <a:srgbClr val="000000">
                      <a:alpha val="43137"/>
                    </a:srgbClr>
                  </a:outerShdw>
                </a:effectLst>
              </a:rPr>
              <a:t>ag</a:t>
            </a:r>
            <a:r>
              <a:rPr sz="3600" spc="-5" dirty="0">
                <a:effectLst>
                  <a:outerShdw blurRad="38100" dist="38100" dir="2700000" algn="tl">
                    <a:srgbClr val="000000">
                      <a:alpha val="43137"/>
                    </a:srgbClr>
                  </a:outerShdw>
                </a:effectLst>
              </a:rPr>
              <a:t>e</a:t>
            </a:r>
            <a:r>
              <a:rPr sz="3600" dirty="0">
                <a:effectLst>
                  <a:outerShdw blurRad="38100" dist="38100" dir="2700000" algn="tl">
                    <a:srgbClr val="000000">
                      <a:alpha val="43137"/>
                    </a:srgbClr>
                  </a:outerShdw>
                </a:effectLst>
              </a:rPr>
              <a:t>m</a:t>
            </a:r>
            <a:r>
              <a:rPr sz="3600" spc="-5" dirty="0">
                <a:effectLst>
                  <a:outerShdw blurRad="38100" dist="38100" dir="2700000" algn="tl">
                    <a:srgbClr val="000000">
                      <a:alpha val="43137"/>
                    </a:srgbClr>
                  </a:outerShdw>
                </a:effectLst>
              </a:rPr>
              <a:t>en</a:t>
            </a:r>
            <a:r>
              <a:rPr sz="3600" dirty="0">
                <a:effectLst>
                  <a:outerShdw blurRad="38100" dist="38100" dir="2700000" algn="tl">
                    <a:srgbClr val="000000">
                      <a:alpha val="43137"/>
                    </a:srgbClr>
                  </a:outerShdw>
                </a:effectLst>
              </a:rPr>
              <a:t>t</a:t>
            </a:r>
            <a:r>
              <a:rPr sz="3600" spc="40" dirty="0">
                <a:effectLst>
                  <a:outerShdw blurRad="38100" dist="38100" dir="2700000" algn="tl">
                    <a:srgbClr val="000000">
                      <a:alpha val="43137"/>
                    </a:srgbClr>
                  </a:outerShdw>
                </a:effectLst>
              </a:rPr>
              <a:t> </a:t>
            </a:r>
            <a:r>
              <a:rPr sz="3600" dirty="0">
                <a:effectLst>
                  <a:outerShdw blurRad="38100" dist="38100" dir="2700000" algn="tl">
                    <a:srgbClr val="000000">
                      <a:alpha val="43137"/>
                    </a:srgbClr>
                  </a:outerShdw>
                </a:effectLst>
              </a:rPr>
              <a:t>Polici</a:t>
            </a:r>
            <a:r>
              <a:rPr sz="3600" spc="-5" dirty="0">
                <a:effectLst>
                  <a:outerShdw blurRad="38100" dist="38100" dir="2700000" algn="tl">
                    <a:srgbClr val="000000">
                      <a:alpha val="43137"/>
                    </a:srgbClr>
                  </a:outerShdw>
                </a:effectLst>
              </a:rPr>
              <a:t>e</a:t>
            </a:r>
            <a:r>
              <a:rPr sz="3600" dirty="0">
                <a:effectLst>
                  <a:outerShdw blurRad="38100" dist="38100" dir="2700000" algn="tl">
                    <a:srgbClr val="000000">
                      <a:alpha val="43137"/>
                    </a:srgbClr>
                  </a:outerShdw>
                </a:effectLst>
              </a:rPr>
              <a:t>s</a:t>
            </a:r>
          </a:p>
        </p:txBody>
      </p:sp>
      <p:sp>
        <p:nvSpPr>
          <p:cNvPr id="6" name="object 6"/>
          <p:cNvSpPr/>
          <p:nvPr/>
        </p:nvSpPr>
        <p:spPr>
          <a:xfrm>
            <a:off x="6210300" y="1214640"/>
            <a:ext cx="646175" cy="899147"/>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7264907" y="2267711"/>
            <a:ext cx="527303" cy="73304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9" name="object 19"/>
          <p:cNvSpPr/>
          <p:nvPr/>
        </p:nvSpPr>
        <p:spPr>
          <a:xfrm>
            <a:off x="2065019" y="3218687"/>
            <a:ext cx="527303" cy="73304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24" name="object 24"/>
          <p:cNvSpPr/>
          <p:nvPr/>
        </p:nvSpPr>
        <p:spPr>
          <a:xfrm>
            <a:off x="7469123" y="4550663"/>
            <a:ext cx="527303" cy="73304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34" name="object 34"/>
          <p:cNvSpPr/>
          <p:nvPr/>
        </p:nvSpPr>
        <p:spPr>
          <a:xfrm>
            <a:off x="4288535" y="6516623"/>
            <a:ext cx="527303" cy="341375"/>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8950035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1776413" y="207963"/>
            <a:ext cx="577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a:solidFill>
                  <a:srgbClr val="F4F0B2"/>
                </a:solidFill>
                <a:latin typeface="NPSRawlinsonOTOld Bold" pitchFamily="-106" charset="0"/>
              </a:rPr>
              <a:t>Glare Modeling Input</a:t>
            </a:r>
            <a:endParaRPr lang="en-US" altLang="en-US" sz="3200" u="sng">
              <a:solidFill>
                <a:prstClr val="white"/>
              </a:solidFill>
              <a:latin typeface="NPSRawlinsonOTOld Bold" pitchFamily="-106" charset="0"/>
            </a:endParaRPr>
          </a:p>
        </p:txBody>
      </p:sp>
      <p:sp>
        <p:nvSpPr>
          <p:cNvPr id="28675" name="TextBox 4"/>
          <p:cNvSpPr txBox="1">
            <a:spLocks noChangeArrowheads="1"/>
          </p:cNvSpPr>
          <p:nvPr/>
        </p:nvSpPr>
        <p:spPr bwMode="auto">
          <a:xfrm>
            <a:off x="552450" y="908050"/>
            <a:ext cx="756443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Geographic locations of light sources</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Key observation point of interest</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Atmospheric conditions</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Lighting (Lumens/Brightness, Direction/Aim)</a:t>
            </a:r>
          </a:p>
        </p:txBody>
      </p:sp>
      <p:sp>
        <p:nvSpPr>
          <p:cNvPr id="8" name="TextBox 7"/>
          <p:cNvSpPr txBox="1">
            <a:spLocks noChangeArrowheads="1"/>
          </p:cNvSpPr>
          <p:nvPr/>
        </p:nvSpPr>
        <p:spPr bwMode="auto">
          <a:xfrm>
            <a:off x="552450" y="3268663"/>
            <a:ext cx="7564438" cy="1103312"/>
          </a:xfrm>
          <a:prstGeom prst="rect">
            <a:avLst/>
          </a:prstGeom>
          <a:noFill/>
          <a:ln w="9525">
            <a:noFill/>
            <a:miter lim="800000"/>
            <a:headEnd/>
            <a:tailEnd/>
          </a:ln>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000" i="1">
                <a:solidFill>
                  <a:srgbClr val="FDEADA"/>
                </a:solidFill>
                <a:latin typeface="Frutiger LT Std 55 Roman" pitchFamily="34" charset="0"/>
                <a:ea typeface="ヒラギノ角ゴ ProN W3" pitchFamily="-106" charset="-128"/>
                <a:sym typeface="Gill Sans" pitchFamily="-106" charset="0"/>
              </a:rPr>
              <a:t>Simplest of models — uses the Inverse Square Law and spreadsheet to calculate vertical illuminance at a given distance</a:t>
            </a:r>
          </a:p>
        </p:txBody>
      </p:sp>
    </p:spTree>
    <p:extLst>
      <p:ext uri="{BB962C8B-B14F-4D97-AF65-F5344CB8AC3E}">
        <p14:creationId xmlns:p14="http://schemas.microsoft.com/office/powerpoint/2010/main" val="11231706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model assump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3081338"/>
            <a:ext cx="497681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1776413" y="207963"/>
            <a:ext cx="577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a:solidFill>
                  <a:srgbClr val="F4F0B2"/>
                </a:solidFill>
                <a:latin typeface="NPSRawlinsonOTOld Bold" pitchFamily="-106" charset="0"/>
              </a:rPr>
              <a:t>Skyglow Modeling Input</a:t>
            </a:r>
            <a:endParaRPr lang="en-US" altLang="en-US" sz="3200" u="sng">
              <a:solidFill>
                <a:prstClr val="white"/>
              </a:solidFill>
              <a:latin typeface="NPSRawlinsonOTOld Bold" pitchFamily="-106" charset="0"/>
            </a:endParaRPr>
          </a:p>
        </p:txBody>
      </p:sp>
      <p:sp>
        <p:nvSpPr>
          <p:cNvPr id="29700" name="TextBox 4"/>
          <p:cNvSpPr txBox="1">
            <a:spLocks noChangeArrowheads="1"/>
          </p:cNvSpPr>
          <p:nvPr/>
        </p:nvSpPr>
        <p:spPr bwMode="auto">
          <a:xfrm>
            <a:off x="552450" y="908050"/>
            <a:ext cx="756443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Geographic locations of light sources</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Key observation point of interest</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Atmospheric conditions</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Lighting (Lumens/Brightness, Direction/Aim, Color)</a:t>
            </a:r>
          </a:p>
        </p:txBody>
      </p:sp>
      <p:sp>
        <p:nvSpPr>
          <p:cNvPr id="29701" name="TextBox 6"/>
          <p:cNvSpPr txBox="1">
            <a:spLocks noChangeArrowheads="1"/>
          </p:cNvSpPr>
          <p:nvPr/>
        </p:nvSpPr>
        <p:spPr bwMode="auto">
          <a:xfrm>
            <a:off x="1776413" y="5629275"/>
            <a:ext cx="75644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000" i="1">
                <a:solidFill>
                  <a:srgbClr val="FFFFFF"/>
                </a:solidFill>
                <a:latin typeface="Frutiger LT Std 55 Roman" pitchFamily="34" charset="0"/>
                <a:ea typeface="ヒラギノ角ゴ ProN W3" pitchFamily="-106" charset="-128"/>
                <a:sym typeface="Gill Sans" pitchFamily="-106" charset="0"/>
              </a:rPr>
              <a:t>Example from BLM Alton Coal Mine, Utah study</a:t>
            </a:r>
          </a:p>
        </p:txBody>
      </p:sp>
      <p:sp>
        <p:nvSpPr>
          <p:cNvPr id="6" name="TextBox 5"/>
          <p:cNvSpPr txBox="1">
            <a:spLocks noChangeArrowheads="1"/>
          </p:cNvSpPr>
          <p:nvPr/>
        </p:nvSpPr>
        <p:spPr bwMode="auto">
          <a:xfrm>
            <a:off x="552450" y="6176963"/>
            <a:ext cx="7564438" cy="425450"/>
          </a:xfrm>
          <a:prstGeom prst="rect">
            <a:avLst/>
          </a:prstGeom>
          <a:noFill/>
          <a:ln w="9525">
            <a:noFill/>
            <a:miter lim="800000"/>
            <a:headEnd/>
            <a:tailEnd/>
          </a:ln>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000" i="1">
                <a:solidFill>
                  <a:srgbClr val="FDEADA"/>
                </a:solidFill>
                <a:latin typeface="Frutiger LT Std 55 Roman" pitchFamily="34" charset="0"/>
                <a:ea typeface="ヒラギノ角ゴ ProN W3" pitchFamily="-106" charset="-128"/>
                <a:sym typeface="Gill Sans" pitchFamily="-106" charset="0"/>
              </a:rPr>
              <a:t>Complex modeling — cutting edge science</a:t>
            </a:r>
          </a:p>
        </p:txBody>
      </p:sp>
    </p:spTree>
    <p:extLst>
      <p:ext uri="{BB962C8B-B14F-4D97-AF65-F5344CB8AC3E}">
        <p14:creationId xmlns:p14="http://schemas.microsoft.com/office/powerpoint/2010/main" val="7484120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5" descr="pano from mod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949" y="2456269"/>
            <a:ext cx="6691313"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p:cNvSpPr txBox="1">
            <a:spLocks noChangeArrowheads="1"/>
          </p:cNvSpPr>
          <p:nvPr/>
        </p:nvSpPr>
        <p:spPr bwMode="auto">
          <a:xfrm>
            <a:off x="1776413" y="207963"/>
            <a:ext cx="577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a:solidFill>
                  <a:srgbClr val="F4F0B2"/>
                </a:solidFill>
                <a:latin typeface="NPSRawlinsonOTOld Bold" pitchFamily="-106" charset="0"/>
              </a:rPr>
              <a:t>Skyglow Modeling Output</a:t>
            </a:r>
            <a:endParaRPr lang="en-US" altLang="en-US" sz="3200" u="sng">
              <a:solidFill>
                <a:prstClr val="white"/>
              </a:solidFill>
              <a:latin typeface="NPSRawlinsonOTOld Bold" pitchFamily="-106" charset="0"/>
            </a:endParaRPr>
          </a:p>
        </p:txBody>
      </p:sp>
      <p:sp>
        <p:nvSpPr>
          <p:cNvPr id="31749" name="TextBox 5"/>
          <p:cNvSpPr txBox="1">
            <a:spLocks noChangeArrowheads="1"/>
          </p:cNvSpPr>
          <p:nvPr/>
        </p:nvSpPr>
        <p:spPr bwMode="auto">
          <a:xfrm>
            <a:off x="6767513" y="882650"/>
            <a:ext cx="157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000" i="1">
                <a:solidFill>
                  <a:srgbClr val="FFFFFF"/>
                </a:solidFill>
                <a:latin typeface="Frutiger LT Std 55 Roman" pitchFamily="34" charset="0"/>
                <a:ea typeface="ヒラギノ角ゴ ProN W3" pitchFamily="-106" charset="-128"/>
                <a:sym typeface="Gill Sans" pitchFamily="-106" charset="0"/>
              </a:rPr>
              <a:t>Visual Panorama</a:t>
            </a:r>
          </a:p>
        </p:txBody>
      </p:sp>
    </p:spTree>
    <p:extLst>
      <p:ext uri="{BB962C8B-B14F-4D97-AF65-F5344CB8AC3E}">
        <p14:creationId xmlns:p14="http://schemas.microsoft.com/office/powerpoint/2010/main" val="17356618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HCU130601_artificial_7_HA18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589" y="2135187"/>
            <a:ext cx="14625637"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1776413" y="207963"/>
            <a:ext cx="577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a:solidFill>
                  <a:srgbClr val="F4F0B2"/>
                </a:solidFill>
                <a:latin typeface="NPSRawlinsonOTOld Bold" pitchFamily="-106" charset="0"/>
              </a:rPr>
              <a:t>Modeling Results</a:t>
            </a:r>
            <a:endParaRPr lang="en-US" altLang="en-US" sz="3200" u="sng">
              <a:solidFill>
                <a:prstClr val="white"/>
              </a:solidFill>
              <a:latin typeface="NPSRawlinsonOTOld Bold" pitchFamily="-106" charset="0"/>
            </a:endParaRPr>
          </a:p>
        </p:txBody>
      </p:sp>
      <p:sp>
        <p:nvSpPr>
          <p:cNvPr id="8" name="Rectangle 7"/>
          <p:cNvSpPr>
            <a:spLocks noChangeArrowheads="1"/>
          </p:cNvSpPr>
          <p:nvPr/>
        </p:nvSpPr>
        <p:spPr bwMode="auto">
          <a:xfrm>
            <a:off x="2305589" y="2262188"/>
            <a:ext cx="6048375" cy="555625"/>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en-US">
              <a:solidFill>
                <a:prstClr val="white"/>
              </a:solidFill>
              <a:ea typeface="ＭＳ Ｐゴシック" pitchFamily="34" charset="-128"/>
            </a:endParaRPr>
          </a:p>
        </p:txBody>
      </p:sp>
      <p:sp>
        <p:nvSpPr>
          <p:cNvPr id="30725" name="TextBox 4"/>
          <p:cNvSpPr txBox="1">
            <a:spLocks noChangeArrowheads="1"/>
          </p:cNvSpPr>
          <p:nvPr/>
        </p:nvSpPr>
        <p:spPr bwMode="auto">
          <a:xfrm>
            <a:off x="501120" y="1317318"/>
            <a:ext cx="8329083" cy="188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For both glare and </a:t>
            </a:r>
            <a:r>
              <a:rPr lang="en-US" altLang="en-US" sz="2200" dirty="0" err="1">
                <a:solidFill>
                  <a:srgbClr val="FFFFFF"/>
                </a:solidFill>
                <a:latin typeface="Frutiger LT Std 55 Roman" pitchFamily="34" charset="0"/>
                <a:ea typeface="ヒラギノ角ゴ ProN W3" pitchFamily="-106" charset="-128"/>
                <a:sym typeface="Gill Sans" pitchFamily="-106" charset="0"/>
              </a:rPr>
              <a:t>skyglow</a:t>
            </a:r>
            <a:r>
              <a:rPr lang="en-US" altLang="en-US" sz="2200" dirty="0">
                <a:solidFill>
                  <a:srgbClr val="FFFFFF"/>
                </a:solidFill>
                <a:latin typeface="Frutiger LT Std 55 Roman" pitchFamily="34" charset="0"/>
                <a:ea typeface="ヒラギノ角ゴ ProN W3" pitchFamily="-106" charset="-128"/>
                <a:sym typeface="Gill Sans" pitchFamily="-106" charset="0"/>
              </a:rPr>
              <a:t> modeling:</a:t>
            </a:r>
          </a:p>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 Possible to test different mitigation measures </a:t>
            </a:r>
          </a:p>
          <a:p>
            <a:pPr defTabSz="457200" fontAlgn="base">
              <a:lnSpc>
                <a:spcPct val="110000"/>
              </a:lnSpc>
              <a:spcBef>
                <a:spcPct val="0"/>
              </a:spcBef>
              <a:spcAft>
                <a:spcPts val="8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 Possible to test </a:t>
            </a:r>
            <a:r>
              <a:rPr lang="en-US" altLang="en-US" sz="2200" dirty="0" smtClean="0">
                <a:solidFill>
                  <a:srgbClr val="FFFFFF"/>
                </a:solidFill>
                <a:latin typeface="Frutiger LT Std 55 Roman" pitchFamily="34" charset="0"/>
                <a:ea typeface="ヒラギノ角ゴ ProN W3" pitchFamily="-106" charset="-128"/>
                <a:sym typeface="Gill Sans" pitchFamily="-106" charset="0"/>
              </a:rPr>
              <a:t> effects of alternative lighting strategies </a:t>
            </a:r>
          </a:p>
          <a:p>
            <a:pPr defTabSz="457200" fontAlgn="base">
              <a:lnSpc>
                <a:spcPct val="110000"/>
              </a:lnSpc>
              <a:spcBef>
                <a:spcPct val="0"/>
              </a:spcBef>
              <a:spcAft>
                <a:spcPts val="800"/>
              </a:spcAft>
            </a:pPr>
            <a:r>
              <a:rPr lang="en-US" altLang="en-US" sz="2200" dirty="0" smtClean="0">
                <a:solidFill>
                  <a:srgbClr val="FFFFFF"/>
                </a:solidFill>
                <a:latin typeface="Frutiger LT Std 55 Roman" pitchFamily="34" charset="0"/>
                <a:ea typeface="ヒラギノ角ゴ ProN W3" pitchFamily="-106" charset="-128"/>
                <a:sym typeface="Gill Sans" pitchFamily="-106" charset="0"/>
              </a:rPr>
              <a:t>• </a:t>
            </a:r>
            <a:r>
              <a:rPr lang="en-US" altLang="en-US" sz="2200" dirty="0">
                <a:solidFill>
                  <a:srgbClr val="FFFFFF"/>
                </a:solidFill>
                <a:latin typeface="Frutiger LT Std 55 Roman" pitchFamily="34" charset="0"/>
                <a:ea typeface="ヒラギノ角ゴ ProN W3" pitchFamily="-106" charset="-128"/>
                <a:sym typeface="Gill Sans" pitchFamily="-106" charset="0"/>
              </a:rPr>
              <a:t>Can be verified by monitoring</a:t>
            </a:r>
          </a:p>
        </p:txBody>
      </p:sp>
    </p:spTree>
    <p:extLst>
      <p:ext uri="{BB962C8B-B14F-4D97-AF65-F5344CB8AC3E}">
        <p14:creationId xmlns:p14="http://schemas.microsoft.com/office/powerpoint/2010/main" val="749620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6963" y="1873250"/>
            <a:ext cx="62960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1776413" y="207963"/>
            <a:ext cx="577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dirty="0">
                <a:solidFill>
                  <a:srgbClr val="F4F0B2"/>
                </a:solidFill>
                <a:latin typeface="NPSRawlinsonOTOld Bold" pitchFamily="-106" charset="0"/>
              </a:rPr>
              <a:t>A </a:t>
            </a:r>
            <a:r>
              <a:rPr lang="en-US" altLang="en-US" sz="3200" dirty="0" smtClean="0">
                <a:solidFill>
                  <a:srgbClr val="F4F0B2"/>
                </a:solidFill>
                <a:latin typeface="NPSRawlinsonOTOld Bold" pitchFamily="-106" charset="0"/>
              </a:rPr>
              <a:t>Natural </a:t>
            </a:r>
            <a:r>
              <a:rPr lang="en-US" altLang="en-US" sz="3200" dirty="0">
                <a:solidFill>
                  <a:srgbClr val="F4F0B2"/>
                </a:solidFill>
                <a:latin typeface="NPSRawlinsonOTOld Bold" pitchFamily="-106" charset="0"/>
              </a:rPr>
              <a:t>Threshold</a:t>
            </a:r>
            <a:endParaRPr lang="en-US" altLang="en-US" sz="3200" u="sng" dirty="0">
              <a:solidFill>
                <a:prstClr val="white"/>
              </a:solidFill>
              <a:latin typeface="NPSRawlinsonOTOld Bold" pitchFamily="-106" charset="0"/>
            </a:endParaRPr>
          </a:p>
        </p:txBody>
      </p:sp>
      <p:sp>
        <p:nvSpPr>
          <p:cNvPr id="33796" name="TextBox 4"/>
          <p:cNvSpPr txBox="1">
            <a:spLocks noChangeArrowheads="1"/>
          </p:cNvSpPr>
          <p:nvPr/>
        </p:nvSpPr>
        <p:spPr bwMode="auto">
          <a:xfrm>
            <a:off x="552450" y="908050"/>
            <a:ext cx="7564438"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Venus is the brightest natural object in a moonless sky</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Commonly cast shadows in otherwise dark landscape</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Bright enough to reduce dark adaptation</a:t>
            </a:r>
          </a:p>
          <a:p>
            <a:pPr defTabSz="457200" fontAlgn="base">
              <a:lnSpc>
                <a:spcPct val="110000"/>
              </a:lnSpc>
              <a:spcBef>
                <a:spcPct val="0"/>
              </a:spcBef>
              <a:spcAft>
                <a:spcPts val="800"/>
              </a:spcAft>
            </a:pPr>
            <a:r>
              <a:rPr lang="en-US" altLang="en-US" sz="2200">
                <a:solidFill>
                  <a:srgbClr val="FFFFFF"/>
                </a:solidFill>
                <a:latin typeface="Frutiger LT Std 55 Roman" pitchFamily="34" charset="0"/>
                <a:ea typeface="ヒラギノ角ゴ ProN W3" pitchFamily="-106" charset="-128"/>
                <a:sym typeface="Gill Sans" pitchFamily="-106" charset="0"/>
              </a:rPr>
              <a:t>• Peaks at ~0.1 MilliLux after evening twilight</a:t>
            </a:r>
            <a:br>
              <a:rPr lang="en-US" altLang="en-US" sz="2200">
                <a:solidFill>
                  <a:srgbClr val="FFFFFF"/>
                </a:solidFill>
                <a:latin typeface="Frutiger LT Std 55 Roman" pitchFamily="34" charset="0"/>
                <a:ea typeface="ヒラギノ角ゴ ProN W3" pitchFamily="-106" charset="-128"/>
                <a:sym typeface="Gill Sans" pitchFamily="-106" charset="0"/>
              </a:rPr>
            </a:br>
            <a:r>
              <a:rPr lang="en-US" altLang="en-US" sz="2200">
                <a:solidFill>
                  <a:srgbClr val="FFFFFF"/>
                </a:solidFill>
                <a:latin typeface="Frutiger LT Std 55 Roman" pitchFamily="34" charset="0"/>
                <a:ea typeface="ヒラギノ角ゴ ProN W3" pitchFamily="-106" charset="-128"/>
                <a:sym typeface="Gill Sans" pitchFamily="-106" charset="0"/>
              </a:rPr>
              <a:t>or before morning twilight</a:t>
            </a:r>
          </a:p>
        </p:txBody>
      </p:sp>
      <p:sp>
        <p:nvSpPr>
          <p:cNvPr id="33798" name="TextBox 6"/>
          <p:cNvSpPr txBox="1">
            <a:spLocks noChangeArrowheads="1"/>
          </p:cNvSpPr>
          <p:nvPr/>
        </p:nvSpPr>
        <p:spPr bwMode="auto">
          <a:xfrm>
            <a:off x="7046913" y="4805363"/>
            <a:ext cx="15398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800"/>
              </a:spcAft>
            </a:pPr>
            <a:r>
              <a:rPr lang="en-US" altLang="en-US" sz="2000" i="1">
                <a:solidFill>
                  <a:srgbClr val="FFFFFF"/>
                </a:solidFill>
                <a:latin typeface="Frutiger LT Std 55 Roman" pitchFamily="34" charset="0"/>
                <a:ea typeface="ヒラギノ角ゴ ProN W3" pitchFamily="-106" charset="-128"/>
                <a:sym typeface="Wingdings" pitchFamily="2" charset="2"/>
              </a:rPr>
              <a:t> Venus</a:t>
            </a:r>
            <a:endParaRPr lang="en-US" altLang="en-US" sz="2000" i="1">
              <a:solidFill>
                <a:srgbClr val="FFFFFF"/>
              </a:solidFill>
              <a:latin typeface="Frutiger LT Std 55 Roman" pitchFamily="34" charset="0"/>
              <a:ea typeface="ヒラギノ角ゴ ProN W3" pitchFamily="-106" charset="-128"/>
              <a:sym typeface="Gill Sans" pitchFamily="-106" charset="0"/>
            </a:endParaRPr>
          </a:p>
        </p:txBody>
      </p:sp>
    </p:spTree>
    <p:extLst>
      <p:ext uri="{BB962C8B-B14F-4D97-AF65-F5344CB8AC3E}">
        <p14:creationId xmlns:p14="http://schemas.microsoft.com/office/powerpoint/2010/main" val="19848101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979488" y="207963"/>
            <a:ext cx="7137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algn="ctr" defTabSz="457200" fontAlgn="base">
              <a:spcBef>
                <a:spcPct val="0"/>
              </a:spcBef>
              <a:spcAft>
                <a:spcPct val="0"/>
              </a:spcAft>
            </a:pPr>
            <a:r>
              <a:rPr lang="en-US" altLang="en-US" sz="3200" dirty="0">
                <a:solidFill>
                  <a:srgbClr val="F4F0B2"/>
                </a:solidFill>
                <a:latin typeface="NPSRawlinsonOTOld Bold" pitchFamily="-106" charset="0"/>
              </a:rPr>
              <a:t>Examples of Thresholds at </a:t>
            </a:r>
            <a:br>
              <a:rPr lang="en-US" altLang="en-US" sz="3200" dirty="0">
                <a:solidFill>
                  <a:srgbClr val="F4F0B2"/>
                </a:solidFill>
                <a:latin typeface="NPSRawlinsonOTOld Bold" pitchFamily="-106" charset="0"/>
              </a:rPr>
            </a:br>
            <a:r>
              <a:rPr lang="en-US" altLang="en-US" sz="3200" dirty="0">
                <a:solidFill>
                  <a:srgbClr val="F4F0B2"/>
                </a:solidFill>
                <a:latin typeface="NPSRawlinsonOTOld Bold" pitchFamily="-106" charset="0"/>
              </a:rPr>
              <a:t>Different Distances</a:t>
            </a:r>
            <a:endParaRPr lang="en-US" altLang="en-US" sz="3200" u="sng" dirty="0">
              <a:solidFill>
                <a:prstClr val="white"/>
              </a:solidFill>
              <a:latin typeface="NPSRawlinsonOTOld Bold" pitchFamily="-106" charset="0"/>
            </a:endParaRPr>
          </a:p>
        </p:txBody>
      </p:sp>
      <p:sp>
        <p:nvSpPr>
          <p:cNvPr id="5" name="TextBox 4"/>
          <p:cNvSpPr txBox="1">
            <a:spLocks noChangeArrowheads="1"/>
          </p:cNvSpPr>
          <p:nvPr/>
        </p:nvSpPr>
        <p:spPr bwMode="auto">
          <a:xfrm>
            <a:off x="552450" y="1725613"/>
            <a:ext cx="7731125" cy="4799012"/>
          </a:xfrm>
          <a:prstGeom prst="rect">
            <a:avLst/>
          </a:prstGeom>
          <a:noFill/>
          <a:ln w="9525">
            <a:noFill/>
            <a:miter lim="800000"/>
            <a:headEnd/>
            <a:tailEnd/>
          </a:ln>
        </p:spPr>
        <p:txBody>
          <a:bodyPr lIns="91433" tIns="45716" rIns="91433" bIns="45716">
            <a:spAutoFit/>
          </a:bodyPr>
          <a:lstStyle>
            <a:lvl1pPr>
              <a:defRPr>
                <a:solidFill>
                  <a:schemeClr val="tx1"/>
                </a:solidFill>
                <a:latin typeface="Calibri" pitchFamily="34" charset="0"/>
                <a:ea typeface="ＭＳ Ｐゴシック" pitchFamily="34" charset="-128"/>
              </a:defRPr>
            </a:lvl1pPr>
            <a:lvl2pPr marL="37931725" indent="-37474525">
              <a:defRPr>
                <a:solidFill>
                  <a:schemeClr val="tx1"/>
                </a:solidFill>
                <a:latin typeface="Calibri" pitchFamily="34" charset="0"/>
                <a:ea typeface="ＭＳ Ｐゴシック" pitchFamily="34" charset="-128"/>
              </a:defRPr>
            </a:lvl2pPr>
            <a:lvl3pPr>
              <a:defRPr>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marL="457200" fontAlgn="base">
              <a:spcBef>
                <a:spcPct val="0"/>
              </a:spcBef>
              <a:spcAft>
                <a:spcPct val="0"/>
              </a:spcAft>
              <a:defRPr>
                <a:solidFill>
                  <a:schemeClr val="tx1"/>
                </a:solidFill>
                <a:latin typeface="Calibri" pitchFamily="34" charset="0"/>
                <a:ea typeface="ＭＳ Ｐゴシック" pitchFamily="34" charset="-128"/>
              </a:defRPr>
            </a:lvl6pPr>
            <a:lvl7pPr marL="914400" fontAlgn="base">
              <a:spcBef>
                <a:spcPct val="0"/>
              </a:spcBef>
              <a:spcAft>
                <a:spcPct val="0"/>
              </a:spcAft>
              <a:defRPr>
                <a:solidFill>
                  <a:schemeClr val="tx1"/>
                </a:solidFill>
                <a:latin typeface="Calibri" pitchFamily="34" charset="0"/>
                <a:ea typeface="ＭＳ Ｐゴシック" pitchFamily="34" charset="-128"/>
              </a:defRPr>
            </a:lvl7pPr>
            <a:lvl8pPr marL="1371600" fontAlgn="base">
              <a:spcBef>
                <a:spcPct val="0"/>
              </a:spcBef>
              <a:spcAft>
                <a:spcPct val="0"/>
              </a:spcAft>
              <a:defRPr>
                <a:solidFill>
                  <a:schemeClr val="tx1"/>
                </a:solidFill>
                <a:latin typeface="Calibri" pitchFamily="34" charset="0"/>
                <a:ea typeface="ＭＳ Ｐゴシック" pitchFamily="34" charset="-128"/>
              </a:defRPr>
            </a:lvl8pPr>
            <a:lvl9pPr marL="1828800" fontAlgn="base">
              <a:spcBef>
                <a:spcPct val="0"/>
              </a:spcBef>
              <a:spcAft>
                <a:spcPct val="0"/>
              </a:spcAft>
              <a:defRPr>
                <a:solidFill>
                  <a:schemeClr val="tx1"/>
                </a:solidFill>
                <a:latin typeface="Calibri" pitchFamily="34" charset="0"/>
                <a:ea typeface="ＭＳ Ｐゴシック" pitchFamily="34" charset="-128"/>
              </a:defRPr>
            </a:lvl9pPr>
          </a:lstStyle>
          <a:p>
            <a:pPr defTabSz="457200" fontAlgn="base">
              <a:lnSpc>
                <a:spcPct val="110000"/>
              </a:lnSpc>
              <a:spcBef>
                <a:spcPct val="0"/>
              </a:spcBef>
              <a:spcAft>
                <a:spcPts val="12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Four facilities at </a:t>
            </a:r>
            <a:r>
              <a:rPr lang="en-US" altLang="en-US" sz="2200" dirty="0">
                <a:solidFill>
                  <a:srgbClr val="E46C0A"/>
                </a:solidFill>
                <a:latin typeface="Frutiger LT Std 55 Roman" pitchFamily="34" charset="0"/>
                <a:ea typeface="ヒラギノ角ゴ ProN W3" pitchFamily="-106" charset="-128"/>
                <a:sym typeface="Gill Sans" pitchFamily="-106" charset="0"/>
              </a:rPr>
              <a:t>8 km (5 miles) </a:t>
            </a:r>
            <a:r>
              <a:rPr lang="en-US" altLang="en-US" sz="2200" dirty="0">
                <a:solidFill>
                  <a:srgbClr val="FFFFFF"/>
                </a:solidFill>
                <a:latin typeface="Frutiger LT Std 55 Roman" pitchFamily="34" charset="0"/>
                <a:ea typeface="ヒラギノ角ゴ ProN W3" pitchFamily="-106" charset="-128"/>
                <a:sym typeface="Gill Sans" pitchFamily="-106" charset="0"/>
              </a:rPr>
              <a:t>would need to produce less than </a:t>
            </a:r>
            <a:r>
              <a:rPr lang="en-US" altLang="en-US" sz="2200" dirty="0">
                <a:solidFill>
                  <a:srgbClr val="E46C0A"/>
                </a:solidFill>
                <a:latin typeface="Frutiger LT Std 55 Roman" pitchFamily="34" charset="0"/>
                <a:ea typeface="ヒラギノ角ゴ ProN W3" pitchFamily="-106" charset="-128"/>
                <a:sym typeface="Gill Sans" pitchFamily="-106" charset="0"/>
              </a:rPr>
              <a:t>0.16 lux at 100 meters </a:t>
            </a:r>
            <a:r>
              <a:rPr lang="en-US" altLang="en-US" sz="2200" dirty="0">
                <a:solidFill>
                  <a:srgbClr val="FFFFFF"/>
                </a:solidFill>
                <a:latin typeface="Frutiger LT Std 55 Roman" pitchFamily="34" charset="0"/>
                <a:ea typeface="ヒラギノ角ゴ ProN W3" pitchFamily="-106" charset="-128"/>
                <a:sym typeface="Gill Sans" pitchFamily="-106" charset="0"/>
              </a:rPr>
              <a:t>in order that the vertical illuminance at observation point ≤ 0.1 </a:t>
            </a:r>
            <a:r>
              <a:rPr lang="en-US" altLang="en-US" sz="2200" dirty="0" err="1">
                <a:solidFill>
                  <a:srgbClr val="FFFFFF"/>
                </a:solidFill>
                <a:latin typeface="Frutiger LT Std 55 Roman" pitchFamily="34" charset="0"/>
                <a:ea typeface="ヒラギノ角ゴ ProN W3" pitchFamily="-106" charset="-128"/>
                <a:sym typeface="Gill Sans" pitchFamily="-106" charset="0"/>
              </a:rPr>
              <a:t>millilux</a:t>
            </a:r>
            <a:endParaRPr lang="en-US" altLang="en-US" sz="2200" dirty="0">
              <a:solidFill>
                <a:srgbClr val="FFFFFF"/>
              </a:solidFill>
              <a:latin typeface="Frutiger LT Std 55 Roman" pitchFamily="34" charset="0"/>
              <a:ea typeface="ヒラギノ角ゴ ProN W3" pitchFamily="-106" charset="-128"/>
              <a:sym typeface="Gill Sans" pitchFamily="-106" charset="0"/>
            </a:endParaRPr>
          </a:p>
          <a:p>
            <a:pPr defTabSz="457200" fontAlgn="base">
              <a:lnSpc>
                <a:spcPct val="110000"/>
              </a:lnSpc>
              <a:spcBef>
                <a:spcPct val="0"/>
              </a:spcBef>
              <a:spcAft>
                <a:spcPts val="12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Four facilities at </a:t>
            </a:r>
            <a:r>
              <a:rPr lang="en-US" altLang="en-US" sz="2200" dirty="0">
                <a:solidFill>
                  <a:srgbClr val="E46C0A"/>
                </a:solidFill>
                <a:latin typeface="Frutiger LT Std 55 Roman" pitchFamily="34" charset="0"/>
                <a:ea typeface="ヒラギノ角ゴ ProN W3" pitchFamily="-106" charset="-128"/>
                <a:sym typeface="Gill Sans" pitchFamily="-106" charset="0"/>
              </a:rPr>
              <a:t>16 km (10 miles) </a:t>
            </a:r>
            <a:r>
              <a:rPr lang="en-US" altLang="en-US" sz="2200" dirty="0">
                <a:solidFill>
                  <a:srgbClr val="FFFFFF"/>
                </a:solidFill>
                <a:latin typeface="Frutiger LT Std 55 Roman" pitchFamily="34" charset="0"/>
                <a:ea typeface="ヒラギノ角ゴ ProN W3" pitchFamily="-106" charset="-128"/>
                <a:sym typeface="Gill Sans" pitchFamily="-106" charset="0"/>
              </a:rPr>
              <a:t>would need to produce less than </a:t>
            </a:r>
            <a:r>
              <a:rPr lang="en-US" altLang="en-US" sz="2200" dirty="0">
                <a:solidFill>
                  <a:srgbClr val="E46C0A"/>
                </a:solidFill>
                <a:latin typeface="Frutiger LT Std 55 Roman" pitchFamily="34" charset="0"/>
                <a:ea typeface="ヒラギノ角ゴ ProN W3" pitchFamily="-106" charset="-128"/>
                <a:sym typeface="Gill Sans" pitchFamily="-106" charset="0"/>
              </a:rPr>
              <a:t>0.64 lux at 100 meters </a:t>
            </a:r>
            <a:r>
              <a:rPr lang="en-US" altLang="en-US" sz="2200" dirty="0">
                <a:solidFill>
                  <a:srgbClr val="FFFFFF"/>
                </a:solidFill>
                <a:latin typeface="Frutiger LT Std 55 Roman" pitchFamily="34" charset="0"/>
                <a:ea typeface="ヒラギノ角ゴ ProN W3" pitchFamily="-106" charset="-128"/>
                <a:sym typeface="Gill Sans" pitchFamily="-106" charset="0"/>
              </a:rPr>
              <a:t>in order that the vertical illuminance at observation point ≤ 0.1 </a:t>
            </a:r>
            <a:r>
              <a:rPr lang="en-US" altLang="en-US" sz="2200" dirty="0" err="1" smtClean="0">
                <a:solidFill>
                  <a:srgbClr val="FFFFFF"/>
                </a:solidFill>
                <a:latin typeface="Frutiger LT Std 55 Roman" pitchFamily="34" charset="0"/>
                <a:ea typeface="ヒラギノ角ゴ ProN W3" pitchFamily="-106" charset="-128"/>
                <a:sym typeface="Gill Sans" pitchFamily="-106" charset="0"/>
              </a:rPr>
              <a:t>millilux</a:t>
            </a:r>
            <a:endParaRPr lang="en-US" altLang="en-US" sz="2200" dirty="0">
              <a:solidFill>
                <a:srgbClr val="FFFFFF"/>
              </a:solidFill>
              <a:latin typeface="Frutiger LT Std 55 Roman" pitchFamily="34" charset="0"/>
              <a:ea typeface="ヒラギノ角ゴ ProN W3" pitchFamily="-106" charset="-128"/>
              <a:sym typeface="Gill Sans" pitchFamily="-106" charset="0"/>
            </a:endParaRPr>
          </a:p>
          <a:p>
            <a:pPr defTabSz="457200" fontAlgn="base">
              <a:lnSpc>
                <a:spcPct val="110000"/>
              </a:lnSpc>
              <a:spcBef>
                <a:spcPct val="0"/>
              </a:spcBef>
              <a:spcAft>
                <a:spcPts val="1200"/>
              </a:spcAft>
            </a:pPr>
            <a:r>
              <a:rPr lang="en-US" altLang="en-US" sz="2200" dirty="0">
                <a:solidFill>
                  <a:srgbClr val="FFFFFF"/>
                </a:solidFill>
                <a:latin typeface="Frutiger LT Std 55 Roman" pitchFamily="34" charset="0"/>
                <a:ea typeface="ヒラギノ角ゴ ProN W3" pitchFamily="-106" charset="-128"/>
                <a:sym typeface="Gill Sans" pitchFamily="-106" charset="0"/>
              </a:rPr>
              <a:t>Four facilities at </a:t>
            </a:r>
            <a:r>
              <a:rPr lang="en-US" altLang="en-US" sz="2200" dirty="0">
                <a:solidFill>
                  <a:srgbClr val="E46C0A"/>
                </a:solidFill>
                <a:latin typeface="Frutiger LT Std 55 Roman" pitchFamily="34" charset="0"/>
                <a:ea typeface="ヒラギノ角ゴ ProN W3" pitchFamily="-106" charset="-128"/>
                <a:sym typeface="Gill Sans" pitchFamily="-106" charset="0"/>
              </a:rPr>
              <a:t>32 km (20 miles) </a:t>
            </a:r>
            <a:r>
              <a:rPr lang="en-US" altLang="en-US" sz="2200" dirty="0">
                <a:solidFill>
                  <a:srgbClr val="FFFFFF"/>
                </a:solidFill>
                <a:latin typeface="Frutiger LT Std 55 Roman" pitchFamily="34" charset="0"/>
                <a:ea typeface="ヒラギノ角ゴ ProN W3" pitchFamily="-106" charset="-128"/>
                <a:sym typeface="Gill Sans" pitchFamily="-106" charset="0"/>
              </a:rPr>
              <a:t>would need to produce less than </a:t>
            </a:r>
            <a:r>
              <a:rPr lang="en-US" altLang="en-US" sz="2200" dirty="0">
                <a:solidFill>
                  <a:srgbClr val="E46C0A"/>
                </a:solidFill>
                <a:latin typeface="Frutiger LT Std 55 Roman" pitchFamily="34" charset="0"/>
                <a:ea typeface="ヒラギノ角ゴ ProN W3" pitchFamily="-106" charset="-128"/>
                <a:sym typeface="Gill Sans" pitchFamily="-106" charset="0"/>
              </a:rPr>
              <a:t>2.56 lux at 100 meters </a:t>
            </a:r>
            <a:r>
              <a:rPr lang="en-US" altLang="en-US" sz="2200" dirty="0">
                <a:solidFill>
                  <a:srgbClr val="FFFFFF"/>
                </a:solidFill>
                <a:latin typeface="Frutiger LT Std 55 Roman" pitchFamily="34" charset="0"/>
                <a:ea typeface="ヒラギノ角ゴ ProN W3" pitchFamily="-106" charset="-128"/>
                <a:sym typeface="Gill Sans" pitchFamily="-106" charset="0"/>
              </a:rPr>
              <a:t>in order that the vertical illuminance at observation point ≤ 0.1 </a:t>
            </a:r>
            <a:r>
              <a:rPr lang="en-US" altLang="en-US" sz="2200" dirty="0" err="1">
                <a:solidFill>
                  <a:srgbClr val="FFFFFF"/>
                </a:solidFill>
                <a:latin typeface="Frutiger LT Std 55 Roman" pitchFamily="34" charset="0"/>
                <a:ea typeface="ヒラギノ角ゴ ProN W3" pitchFamily="-106" charset="-128"/>
                <a:sym typeface="Gill Sans" pitchFamily="-106" charset="0"/>
              </a:rPr>
              <a:t>millilux</a:t>
            </a:r>
            <a:endParaRPr lang="en-US" altLang="en-US" sz="2200" dirty="0">
              <a:solidFill>
                <a:srgbClr val="FFFFFF"/>
              </a:solidFill>
              <a:latin typeface="Frutiger LT Std 55 Roman" pitchFamily="34" charset="0"/>
              <a:ea typeface="ヒラギノ角ゴ ProN W3" pitchFamily="-106" charset="-128"/>
              <a:sym typeface="Gill Sans" pitchFamily="-106" charset="0"/>
            </a:endParaRPr>
          </a:p>
          <a:p>
            <a:pPr defTabSz="457200" fontAlgn="base">
              <a:lnSpc>
                <a:spcPct val="110000"/>
              </a:lnSpc>
              <a:spcBef>
                <a:spcPct val="0"/>
              </a:spcBef>
              <a:spcAft>
                <a:spcPts val="1200"/>
              </a:spcAft>
            </a:pPr>
            <a:endParaRPr lang="en-US" altLang="en-US" sz="2200" dirty="0">
              <a:solidFill>
                <a:srgbClr val="FFFFFF"/>
              </a:solidFill>
              <a:latin typeface="Frutiger LT Std 55 Roman" pitchFamily="34" charset="0"/>
              <a:ea typeface="ヒラギノ角ゴ ProN W3" pitchFamily="-106" charset="-128"/>
              <a:sym typeface="Gill Sans" pitchFamily="-106" charset="0"/>
            </a:endParaRPr>
          </a:p>
          <a:p>
            <a:pPr defTabSz="457200" fontAlgn="base">
              <a:lnSpc>
                <a:spcPct val="110000"/>
              </a:lnSpc>
              <a:spcBef>
                <a:spcPct val="0"/>
              </a:spcBef>
              <a:spcAft>
                <a:spcPts val="1200"/>
              </a:spcAft>
            </a:pPr>
            <a:endParaRPr lang="en-US" altLang="en-US" sz="2200" dirty="0">
              <a:solidFill>
                <a:srgbClr val="FFFFFF"/>
              </a:solidFill>
              <a:latin typeface="Frutiger LT Std 55 Roman" pitchFamily="34" charset="0"/>
              <a:ea typeface="ヒラギノ角ゴ ProN W3" pitchFamily="-106" charset="-128"/>
              <a:sym typeface="Gill Sans" pitchFamily="-106" charset="0"/>
            </a:endParaRPr>
          </a:p>
        </p:txBody>
      </p:sp>
    </p:spTree>
    <p:extLst>
      <p:ext uri="{BB962C8B-B14F-4D97-AF65-F5344CB8AC3E}">
        <p14:creationId xmlns:p14="http://schemas.microsoft.com/office/powerpoint/2010/main" val="15571345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85000" lnSpcReduction="10000"/>
          </a:bodyPr>
          <a:lstStyle/>
          <a:p>
            <a:r>
              <a:rPr lang="en-US" sz="5400" dirty="0" smtClean="0"/>
              <a:t>Session 6 - Mitigating Impacts from Anthropogenic Light</a:t>
            </a:r>
            <a:endParaRPr lang="en-US" sz="5400" dirty="0"/>
          </a:p>
        </p:txBody>
      </p:sp>
      <p:sp>
        <p:nvSpPr>
          <p:cNvPr id="4" name="Slide Number Placeholder 3"/>
          <p:cNvSpPr>
            <a:spLocks noGrp="1"/>
          </p:cNvSpPr>
          <p:nvPr>
            <p:ph type="sldNum" sz="quarter" idx="12"/>
          </p:nvPr>
        </p:nvSpPr>
        <p:spPr/>
        <p:txBody>
          <a:bodyPr/>
          <a:lstStyle/>
          <a:p>
            <a:fld id="{B328F063-3068-4D75-98A0-FB74607747D2}"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13176268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92375"/>
            <a:ext cx="9144000" cy="4365625"/>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fontAlgn="base">
              <a:spcBef>
                <a:spcPct val="0"/>
              </a:spcBef>
              <a:spcAft>
                <a:spcPct val="0"/>
              </a:spcAft>
              <a:defRPr/>
            </a:pPr>
            <a:endParaRPr lang="en-US">
              <a:solidFill>
                <a:prstClr val="white"/>
              </a:solidFill>
            </a:endParaRPr>
          </a:p>
        </p:txBody>
      </p:sp>
      <p:sp>
        <p:nvSpPr>
          <p:cNvPr id="78850" name="Rectangle 2"/>
          <p:cNvSpPr>
            <a:spLocks noChangeArrowheads="1"/>
          </p:cNvSpPr>
          <p:nvPr/>
        </p:nvSpPr>
        <p:spPr bwMode="auto">
          <a:xfrm>
            <a:off x="96838" y="69850"/>
            <a:ext cx="880586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Calibri" pitchFamily="34" charset="0"/>
                <a:ea typeface="MS PGothic" pitchFamily="34" charset="-128"/>
              </a:defRPr>
            </a:lvl1pPr>
            <a:lvl2pPr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ts val="600"/>
              </a:spcAft>
            </a:pPr>
            <a:r>
              <a:rPr lang="en-US" altLang="en-US" smtClean="0">
                <a:solidFill>
                  <a:srgbClr val="EEECE1"/>
                </a:solidFill>
                <a:latin typeface="Frutiger LT Std 65 Bold" pitchFamily="-65" charset="0"/>
              </a:rPr>
              <a:t>Full Sustainability</a:t>
            </a:r>
          </a:p>
          <a:p>
            <a:pPr lvl="1" defTabSz="457200" eaLnBrk="1" fontAlgn="base" hangingPunct="1">
              <a:spcBef>
                <a:spcPct val="0"/>
              </a:spcBef>
              <a:spcAft>
                <a:spcPts val="600"/>
              </a:spcAft>
            </a:pPr>
            <a:r>
              <a:rPr lang="en-US" altLang="en-US" smtClean="0">
                <a:solidFill>
                  <a:srgbClr val="EEECE1"/>
                </a:solidFill>
                <a:latin typeface="Frutiger LT Std 55 Roman" pitchFamily="34" charset="0"/>
              </a:rPr>
              <a:t>• Lighting solutions needs to consider all three realms</a:t>
            </a:r>
          </a:p>
          <a:p>
            <a:pPr lvl="1" defTabSz="457200" eaLnBrk="1" fontAlgn="base" hangingPunct="1">
              <a:spcBef>
                <a:spcPct val="0"/>
              </a:spcBef>
              <a:spcAft>
                <a:spcPts val="600"/>
              </a:spcAft>
            </a:pPr>
            <a:r>
              <a:rPr lang="en-US" altLang="en-US" smtClean="0">
                <a:solidFill>
                  <a:srgbClr val="EEECE1"/>
                </a:solidFill>
                <a:latin typeface="Frutiger LT Std 55 Roman" pitchFamily="34" charset="0"/>
              </a:rPr>
              <a:t>• Informed by science</a:t>
            </a:r>
          </a:p>
          <a:p>
            <a:pPr lvl="1" defTabSz="457200" eaLnBrk="1" fontAlgn="base" hangingPunct="1">
              <a:spcBef>
                <a:spcPct val="0"/>
              </a:spcBef>
              <a:spcAft>
                <a:spcPts val="600"/>
              </a:spcAft>
            </a:pPr>
            <a:r>
              <a:rPr lang="en-US" altLang="en-US" smtClean="0">
                <a:solidFill>
                  <a:srgbClr val="EEECE1"/>
                </a:solidFill>
                <a:latin typeface="Frutiger LT Std 55 Roman" pitchFamily="34" charset="0"/>
              </a:rPr>
              <a:t>• Ecological and visitor enjoyment given similar weight as energy efficiency</a:t>
            </a:r>
          </a:p>
        </p:txBody>
      </p:sp>
      <p:pic>
        <p:nvPicPr>
          <p:cNvPr id="788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2608263"/>
            <a:ext cx="49117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98583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Big Dipper &amp; Milky Way Arch over Crater Lake_Wal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0188"/>
            <a:ext cx="9144000" cy="28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94519" y="2483497"/>
            <a:ext cx="7954962" cy="361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lnSpc>
                <a:spcPct val="130000"/>
              </a:lnSpc>
              <a:spcBef>
                <a:spcPct val="0"/>
              </a:spcBef>
              <a:spcAft>
                <a:spcPct val="0"/>
              </a:spcAft>
            </a:pPr>
            <a:r>
              <a:rPr lang="en-US" altLang="en-US" sz="2200" u="sng" dirty="0" smtClean="0">
                <a:solidFill>
                  <a:srgbClr val="FFFFFF"/>
                </a:solidFill>
                <a:latin typeface="Frutiger LT Std 65 Bold" pitchFamily="-65" charset="0"/>
                <a:ea typeface="ヒラギノ角ゴ ProN W3" pitchFamily="-65" charset="-128"/>
                <a:sym typeface="Gill Sans" pitchFamily="-65" charset="0"/>
              </a:rPr>
              <a:t>Fully Sustainable Lighting</a:t>
            </a:r>
          </a:p>
          <a:p>
            <a:pPr defTabSz="457200" eaLnBrk="1" fontAlgn="base" hangingPunct="1">
              <a:lnSpc>
                <a:spcPct val="130000"/>
              </a:lnSpc>
              <a:spcBef>
                <a:spcPct val="0"/>
              </a:spcBef>
              <a:spcAft>
                <a:spcPct val="0"/>
              </a:spcAft>
            </a:pPr>
            <a:r>
              <a:rPr lang="en-US" altLang="en-US" sz="2200" dirty="0" smtClean="0">
                <a:solidFill>
                  <a:srgbClr val="FFFFFF"/>
                </a:solidFill>
                <a:latin typeface="Frutiger LT Std 55 Roman" pitchFamily="34" charset="0"/>
                <a:ea typeface="ヒラギノ角ゴ ProN W3" pitchFamily="-65" charset="-128"/>
                <a:sym typeface="Gill Sans" pitchFamily="-65" charset="0"/>
              </a:rPr>
              <a:t>Light only </a:t>
            </a:r>
            <a:r>
              <a:rPr lang="en-US" altLang="en-US" sz="2200" dirty="0" smtClean="0">
                <a:solidFill>
                  <a:srgbClr val="FF6600"/>
                </a:solidFill>
                <a:latin typeface="Frutiger LT Std 55 Roman" pitchFamily="34" charset="0"/>
                <a:ea typeface="ヒラギノ角ゴ ProN W3" pitchFamily="-65" charset="-128"/>
                <a:sym typeface="Gill Sans" pitchFamily="-65" charset="0"/>
              </a:rPr>
              <a:t>WHERE </a:t>
            </a:r>
            <a:r>
              <a:rPr lang="en-US" altLang="en-US" sz="2200" dirty="0" smtClean="0">
                <a:solidFill>
                  <a:srgbClr val="FFFFFF"/>
                </a:solidFill>
                <a:latin typeface="Frutiger LT Std 55 Roman" pitchFamily="34" charset="0"/>
                <a:ea typeface="ヒラギノ角ゴ ProN W3" pitchFamily="-65" charset="-128"/>
                <a:sym typeface="Gill Sans" pitchFamily="-65" charset="0"/>
              </a:rPr>
              <a:t>you need it</a:t>
            </a:r>
          </a:p>
          <a:p>
            <a:pPr defTabSz="457200" eaLnBrk="1" fontAlgn="base" hangingPunct="1">
              <a:lnSpc>
                <a:spcPct val="130000"/>
              </a:lnSpc>
              <a:spcBef>
                <a:spcPct val="0"/>
              </a:spcBef>
              <a:spcAft>
                <a:spcPct val="0"/>
              </a:spcAft>
            </a:pPr>
            <a:r>
              <a:rPr lang="en-US" altLang="en-US" sz="2200" dirty="0" smtClean="0">
                <a:solidFill>
                  <a:srgbClr val="FFFFFF"/>
                </a:solidFill>
                <a:latin typeface="Frutiger LT Std 55 Roman" pitchFamily="34" charset="0"/>
                <a:ea typeface="ヒラギノ角ゴ ProN W3" pitchFamily="-65" charset="-128"/>
                <a:sym typeface="Gill Sans" pitchFamily="-65" charset="0"/>
              </a:rPr>
              <a:t>Light only </a:t>
            </a:r>
            <a:r>
              <a:rPr lang="en-US" altLang="en-US" sz="2200" dirty="0" smtClean="0">
                <a:solidFill>
                  <a:srgbClr val="FF6600"/>
                </a:solidFill>
                <a:latin typeface="Frutiger LT Std 55 Roman" pitchFamily="34" charset="0"/>
                <a:ea typeface="ヒラギノ角ゴ ProN W3" pitchFamily="-65" charset="-128"/>
                <a:sym typeface="Gill Sans" pitchFamily="-65" charset="0"/>
              </a:rPr>
              <a:t>WHEN </a:t>
            </a:r>
            <a:r>
              <a:rPr lang="en-US" altLang="en-US" sz="2200" dirty="0" smtClean="0">
                <a:solidFill>
                  <a:srgbClr val="FFFFFF"/>
                </a:solidFill>
                <a:latin typeface="Frutiger LT Std 55 Roman" pitchFamily="34" charset="0"/>
                <a:ea typeface="ヒラギノ角ゴ ProN W3" pitchFamily="-65" charset="-128"/>
                <a:sym typeface="Gill Sans" pitchFamily="-65" charset="0"/>
              </a:rPr>
              <a:t>you need it</a:t>
            </a:r>
          </a:p>
          <a:p>
            <a:pPr defTabSz="457200" eaLnBrk="1" fontAlgn="base" hangingPunct="1">
              <a:lnSpc>
                <a:spcPct val="130000"/>
              </a:lnSpc>
              <a:spcBef>
                <a:spcPct val="0"/>
              </a:spcBef>
              <a:spcAft>
                <a:spcPct val="0"/>
              </a:spcAft>
            </a:pPr>
            <a:r>
              <a:rPr lang="en-US" altLang="en-US" sz="2200" dirty="0" smtClean="0">
                <a:solidFill>
                  <a:srgbClr val="FFFFFF"/>
                </a:solidFill>
                <a:latin typeface="Frutiger LT Std 55 Roman" pitchFamily="34" charset="0"/>
                <a:ea typeface="ヒラギノ角ゴ ProN W3" pitchFamily="-65" charset="-128"/>
                <a:sym typeface="Gill Sans" pitchFamily="-65" charset="0"/>
              </a:rPr>
              <a:t>Direct light downward with </a:t>
            </a:r>
            <a:r>
              <a:rPr lang="en-US" altLang="en-US" sz="2200" dirty="0" smtClean="0">
                <a:solidFill>
                  <a:srgbClr val="FF6600"/>
                </a:solidFill>
                <a:latin typeface="Frutiger LT Std 55 Roman" pitchFamily="34" charset="0"/>
                <a:ea typeface="ヒラギノ角ゴ ProN W3" pitchFamily="-65" charset="-128"/>
                <a:sym typeface="Gill Sans" pitchFamily="-65" charset="0"/>
              </a:rPr>
              <a:t>SHIELDING</a:t>
            </a:r>
          </a:p>
          <a:p>
            <a:pPr defTabSz="457200" eaLnBrk="1" fontAlgn="base" hangingPunct="1">
              <a:lnSpc>
                <a:spcPct val="130000"/>
              </a:lnSpc>
              <a:spcBef>
                <a:spcPct val="0"/>
              </a:spcBef>
              <a:spcAft>
                <a:spcPct val="0"/>
              </a:spcAft>
            </a:pPr>
            <a:r>
              <a:rPr lang="en-US" altLang="en-US" sz="2200" dirty="0" smtClean="0">
                <a:solidFill>
                  <a:srgbClr val="FFFFFF"/>
                </a:solidFill>
                <a:latin typeface="Frutiger LT Std 55 Roman" pitchFamily="34" charset="0"/>
                <a:ea typeface="ヒラギノ角ゴ ProN W3" pitchFamily="-65" charset="-128"/>
                <a:sym typeface="Gill Sans" pitchFamily="-65" charset="0"/>
              </a:rPr>
              <a:t>Use an </a:t>
            </a:r>
            <a:r>
              <a:rPr lang="en-US" altLang="en-US" sz="2200" dirty="0" smtClean="0">
                <a:solidFill>
                  <a:srgbClr val="FF6600"/>
                </a:solidFill>
                <a:latin typeface="Frutiger LT Std 55 Roman" pitchFamily="34" charset="0"/>
                <a:ea typeface="ヒラギノ角ゴ ProN W3" pitchFamily="-65" charset="-128"/>
                <a:sym typeface="Gill Sans" pitchFamily="-65" charset="0"/>
              </a:rPr>
              <a:t>APPROPRIATE SPECTRUM </a:t>
            </a:r>
            <a:r>
              <a:rPr lang="en-US" altLang="en-US" sz="2200" dirty="0" smtClean="0">
                <a:solidFill>
                  <a:srgbClr val="FFFFFF"/>
                </a:solidFill>
                <a:latin typeface="Frutiger LT Std 55 Roman" pitchFamily="34" charset="0"/>
                <a:ea typeface="ヒラギノ角ゴ ProN W3" pitchFamily="-65" charset="-128"/>
                <a:sym typeface="Gill Sans" pitchFamily="-65" charset="0"/>
              </a:rPr>
              <a:t>for the task. Use warm-white or amber lighting</a:t>
            </a:r>
            <a:r>
              <a:rPr lang="en-US" altLang="en-US" sz="2200" dirty="0">
                <a:solidFill>
                  <a:srgbClr val="FFFFFF"/>
                </a:solidFill>
                <a:latin typeface="Frutiger LT Std 55 Roman" pitchFamily="34" charset="0"/>
                <a:ea typeface="ヒラギノ角ゴ ProN W3" pitchFamily="-65" charset="-128"/>
                <a:sym typeface="Gill Sans" pitchFamily="-65" charset="0"/>
              </a:rPr>
              <a:t> </a:t>
            </a:r>
            <a:r>
              <a:rPr lang="en-US" altLang="en-US" sz="2200" dirty="0" smtClean="0">
                <a:solidFill>
                  <a:srgbClr val="FFFFFF"/>
                </a:solidFill>
                <a:latin typeface="Frutiger LT Std 55 Roman" pitchFamily="34" charset="0"/>
                <a:ea typeface="ヒラギノ角ゴ ProN W3" pitchFamily="-65" charset="-128"/>
                <a:sym typeface="Gill Sans" pitchFamily="-65" charset="0"/>
              </a:rPr>
              <a:t>when possible</a:t>
            </a:r>
            <a:endParaRPr lang="en-US" altLang="en-US" sz="2200" dirty="0" smtClean="0">
              <a:solidFill>
                <a:srgbClr val="FF6600"/>
              </a:solidFill>
              <a:latin typeface="Frutiger LT Std 55 Roman" pitchFamily="34" charset="0"/>
              <a:ea typeface="ヒラギノ角ゴ ProN W3" pitchFamily="-65" charset="-128"/>
              <a:sym typeface="Gill Sans" pitchFamily="-65" charset="0"/>
            </a:endParaRPr>
          </a:p>
          <a:p>
            <a:pPr defTabSz="457200" eaLnBrk="1" fontAlgn="base" hangingPunct="1">
              <a:lnSpc>
                <a:spcPct val="130000"/>
              </a:lnSpc>
              <a:spcBef>
                <a:spcPct val="0"/>
              </a:spcBef>
              <a:spcAft>
                <a:spcPct val="0"/>
              </a:spcAft>
            </a:pPr>
            <a:r>
              <a:rPr lang="en-US" altLang="en-US" sz="2200" dirty="0" smtClean="0">
                <a:solidFill>
                  <a:srgbClr val="FFFFFF"/>
                </a:solidFill>
                <a:latin typeface="Frutiger LT Std 55 Roman" pitchFamily="34" charset="0"/>
                <a:ea typeface="ヒラギノ角ゴ ProN W3" pitchFamily="-65" charset="-128"/>
                <a:sym typeface="Gill Sans" pitchFamily="-65" charset="0"/>
              </a:rPr>
              <a:t>Use the </a:t>
            </a:r>
            <a:r>
              <a:rPr lang="en-US" altLang="en-US" sz="2200" dirty="0" smtClean="0">
                <a:solidFill>
                  <a:srgbClr val="FF6600"/>
                </a:solidFill>
                <a:latin typeface="Frutiger LT Std 55 Roman" pitchFamily="34" charset="0"/>
                <a:ea typeface="ヒラギノ角ゴ ProN W3" pitchFamily="-65" charset="-128"/>
                <a:sym typeface="Gill Sans" pitchFamily="-65" charset="0"/>
              </a:rPr>
              <a:t>MINIMUM BRIGHTNESS </a:t>
            </a:r>
            <a:r>
              <a:rPr lang="en-US" altLang="en-US" sz="2200" dirty="0" smtClean="0">
                <a:solidFill>
                  <a:srgbClr val="FFFFFF"/>
                </a:solidFill>
                <a:latin typeface="Frutiger LT Std 55 Roman" pitchFamily="34" charset="0"/>
                <a:ea typeface="ヒラギノ角ゴ ProN W3" pitchFamily="-65" charset="-128"/>
                <a:sym typeface="Gill Sans" pitchFamily="-65" charset="0"/>
              </a:rPr>
              <a:t>necessary</a:t>
            </a:r>
          </a:p>
          <a:p>
            <a:pPr defTabSz="457200" eaLnBrk="1" fontAlgn="base" hangingPunct="1">
              <a:lnSpc>
                <a:spcPct val="130000"/>
              </a:lnSpc>
              <a:spcBef>
                <a:spcPct val="0"/>
              </a:spcBef>
              <a:spcAft>
                <a:spcPct val="0"/>
              </a:spcAft>
            </a:pPr>
            <a:r>
              <a:rPr lang="en-US" altLang="en-US" sz="2200" dirty="0" smtClean="0">
                <a:solidFill>
                  <a:srgbClr val="FFFFFF"/>
                </a:solidFill>
                <a:latin typeface="Frutiger LT Std 55 Roman" pitchFamily="34" charset="0"/>
                <a:ea typeface="ヒラギノ角ゴ ProN W3" pitchFamily="-65" charset="-128"/>
                <a:sym typeface="Gill Sans" pitchFamily="-65" charset="0"/>
              </a:rPr>
              <a:t>Use the most </a:t>
            </a:r>
            <a:r>
              <a:rPr lang="en-US" altLang="en-US" sz="2200" dirty="0" smtClean="0">
                <a:solidFill>
                  <a:srgbClr val="FF6600"/>
                </a:solidFill>
                <a:latin typeface="Frutiger LT Std 55 Roman" pitchFamily="34" charset="0"/>
                <a:ea typeface="ヒラギノ角ゴ ProN W3" pitchFamily="-65" charset="-128"/>
                <a:sym typeface="Gill Sans" pitchFamily="-65" charset="0"/>
              </a:rPr>
              <a:t>ENERGY EFFICIENT </a:t>
            </a:r>
            <a:r>
              <a:rPr lang="en-US" altLang="en-US" sz="2200" dirty="0" smtClean="0">
                <a:solidFill>
                  <a:srgbClr val="FFFFFF"/>
                </a:solidFill>
                <a:latin typeface="Frutiger LT Std 55 Roman" pitchFamily="34" charset="0"/>
                <a:ea typeface="ヒラギノ角ゴ ProN W3" pitchFamily="-65" charset="-128"/>
                <a:sym typeface="Gill Sans" pitchFamily="-65" charset="0"/>
              </a:rPr>
              <a:t>lamp</a:t>
            </a:r>
          </a:p>
        </p:txBody>
      </p:sp>
    </p:spTree>
    <p:extLst>
      <p:ext uri="{BB962C8B-B14F-4D97-AF65-F5344CB8AC3E}">
        <p14:creationId xmlns:p14="http://schemas.microsoft.com/office/powerpoint/2010/main" val="391118892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B328F063-3068-4D75-98A0-FB74607747D2}" type="slidenum">
              <a:rPr lang="en-US" smtClean="0"/>
              <a:pPr/>
              <a:t>79</a:t>
            </a:fld>
            <a:endParaRPr lang="en-US"/>
          </a:p>
        </p:txBody>
      </p:sp>
      <p:sp>
        <p:nvSpPr>
          <p:cNvPr id="5" name="Rectangle 4"/>
          <p:cNvSpPr/>
          <p:nvPr/>
        </p:nvSpPr>
        <p:spPr>
          <a:xfrm>
            <a:off x="329740" y="1891374"/>
            <a:ext cx="3945504" cy="4062651"/>
          </a:xfrm>
          <a:prstGeom prst="rect">
            <a:avLst/>
          </a:prstGeom>
        </p:spPr>
        <p:txBody>
          <a:bodyPr wrap="none">
            <a:spAutoFit/>
          </a:bodyPr>
          <a:lstStyle/>
          <a:p>
            <a:r>
              <a:rPr lang="en-US" sz="2400" b="1" dirty="0">
                <a:solidFill>
                  <a:schemeClr val="bg1"/>
                </a:solidFill>
              </a:rPr>
              <a:t>Light only WHERE you need </a:t>
            </a:r>
            <a:r>
              <a:rPr lang="en-US" sz="2400" b="1" dirty="0" smtClean="0">
                <a:solidFill>
                  <a:schemeClr val="bg1"/>
                </a:solidFill>
              </a:rPr>
              <a:t>it</a:t>
            </a:r>
          </a:p>
          <a:p>
            <a:endParaRPr lang="en-US" dirty="0">
              <a:solidFill>
                <a:schemeClr val="bg1"/>
              </a:solidFill>
            </a:endParaRPr>
          </a:p>
          <a:p>
            <a:endParaRPr lang="en-US" dirty="0" smtClean="0">
              <a:solidFill>
                <a:schemeClr val="bg1"/>
              </a:solidFill>
            </a:endParaRPr>
          </a:p>
          <a:p>
            <a:r>
              <a:rPr lang="en-US" dirty="0" smtClean="0">
                <a:solidFill>
                  <a:schemeClr val="bg1"/>
                </a:solidFill>
              </a:rPr>
              <a:t>Not all areas need to be lit</a:t>
            </a:r>
          </a:p>
          <a:p>
            <a:endParaRPr lang="en-US" dirty="0">
              <a:solidFill>
                <a:schemeClr val="bg1"/>
              </a:solidFill>
            </a:endParaRPr>
          </a:p>
          <a:p>
            <a:r>
              <a:rPr lang="en-US" dirty="0" smtClean="0">
                <a:solidFill>
                  <a:schemeClr val="bg1"/>
                </a:solidFill>
              </a:rPr>
              <a:t>In some cases </a:t>
            </a:r>
            <a:r>
              <a:rPr lang="en-US" dirty="0" err="1" smtClean="0">
                <a:solidFill>
                  <a:schemeClr val="bg1"/>
                </a:solidFill>
              </a:rPr>
              <a:t>overlighting</a:t>
            </a:r>
            <a:r>
              <a:rPr lang="en-US" dirty="0" smtClean="0">
                <a:solidFill>
                  <a:schemeClr val="bg1"/>
                </a:solidFill>
              </a:rPr>
              <a:t> can </a:t>
            </a:r>
          </a:p>
          <a:p>
            <a:r>
              <a:rPr lang="en-US" dirty="0" smtClean="0">
                <a:solidFill>
                  <a:schemeClr val="bg1"/>
                </a:solidFill>
              </a:rPr>
              <a:t>make </a:t>
            </a:r>
            <a:r>
              <a:rPr lang="en-US" dirty="0" err="1" smtClean="0">
                <a:solidFill>
                  <a:schemeClr val="bg1"/>
                </a:solidFill>
              </a:rPr>
              <a:t>wayfinding</a:t>
            </a:r>
            <a:r>
              <a:rPr lang="en-US" dirty="0" smtClean="0">
                <a:solidFill>
                  <a:schemeClr val="bg1"/>
                </a:solidFill>
              </a:rPr>
              <a:t> less safe by </a:t>
            </a:r>
          </a:p>
          <a:p>
            <a:r>
              <a:rPr lang="en-US" dirty="0" smtClean="0">
                <a:solidFill>
                  <a:schemeClr val="bg1"/>
                </a:solidFill>
              </a:rPr>
              <a:t>destroying </a:t>
            </a:r>
            <a:r>
              <a:rPr lang="en-US" dirty="0" err="1" smtClean="0">
                <a:solidFill>
                  <a:schemeClr val="bg1"/>
                </a:solidFill>
              </a:rPr>
              <a:t>scotopic</a:t>
            </a:r>
            <a:r>
              <a:rPr lang="en-US" dirty="0" smtClean="0">
                <a:solidFill>
                  <a:schemeClr val="bg1"/>
                </a:solidFill>
              </a:rPr>
              <a:t> vision</a:t>
            </a:r>
          </a:p>
          <a:p>
            <a:endParaRPr lang="en-US" dirty="0">
              <a:solidFill>
                <a:schemeClr val="bg1"/>
              </a:solidFill>
            </a:endParaRPr>
          </a:p>
          <a:p>
            <a:r>
              <a:rPr lang="en-US" dirty="0" smtClean="0">
                <a:solidFill>
                  <a:schemeClr val="bg1"/>
                </a:solidFill>
              </a:rPr>
              <a:t>Transition zones between</a:t>
            </a:r>
          </a:p>
          <a:p>
            <a:r>
              <a:rPr lang="en-US" dirty="0" smtClean="0">
                <a:solidFill>
                  <a:schemeClr val="bg1"/>
                </a:solidFill>
              </a:rPr>
              <a:t>Lit and unlit areas</a:t>
            </a:r>
          </a:p>
          <a:p>
            <a:endParaRPr lang="en-US" dirty="0">
              <a:solidFill>
                <a:schemeClr val="bg1"/>
              </a:solidFill>
            </a:endParaRPr>
          </a:p>
          <a:p>
            <a:r>
              <a:rPr lang="en-US" dirty="0" smtClean="0">
                <a:solidFill>
                  <a:schemeClr val="bg1"/>
                </a:solidFill>
              </a:rPr>
              <a:t>Encourage use of headlamps</a:t>
            </a:r>
          </a:p>
          <a:p>
            <a:r>
              <a:rPr lang="en-US" dirty="0" smtClean="0">
                <a:solidFill>
                  <a:schemeClr val="bg1"/>
                </a:solidFill>
              </a:rPr>
              <a:t>And flashlights when needed</a:t>
            </a:r>
            <a:endParaRPr lang="en-US" dirty="0">
              <a:solidFill>
                <a:schemeClr val="bg1"/>
              </a:solidFill>
            </a:endParaRPr>
          </a:p>
        </p:txBody>
      </p:sp>
      <p:pic>
        <p:nvPicPr>
          <p:cNvPr id="143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661014"/>
            <a:ext cx="48196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190" y="3720133"/>
            <a:ext cx="3809418" cy="252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02628" y="6223523"/>
            <a:ext cx="3163077" cy="261610"/>
          </a:xfrm>
          <a:prstGeom prst="rect">
            <a:avLst/>
          </a:prstGeom>
          <a:noFill/>
        </p:spPr>
        <p:txBody>
          <a:bodyPr wrap="square" rtlCol="0">
            <a:spAutoFit/>
          </a:bodyPr>
          <a:lstStyle/>
          <a:p>
            <a:r>
              <a:rPr lang="en-US" sz="1050" dirty="0" smtClean="0">
                <a:solidFill>
                  <a:schemeClr val="bg1"/>
                </a:solidFill>
              </a:rPr>
              <a:t>Source: bayphotos.blogspot.com</a:t>
            </a:r>
            <a:endParaRPr lang="en-US" sz="1050" dirty="0">
              <a:solidFill>
                <a:schemeClr val="bg1"/>
              </a:solidFill>
            </a:endParaRPr>
          </a:p>
        </p:txBody>
      </p:sp>
    </p:spTree>
    <p:extLst>
      <p:ext uri="{BB962C8B-B14F-4D97-AF65-F5344CB8AC3E}">
        <p14:creationId xmlns:p14="http://schemas.microsoft.com/office/powerpoint/2010/main" val="1622498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36820" y="533400"/>
            <a:ext cx="697979"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6134100" y="1517903"/>
            <a:ext cx="646175" cy="89915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6542531" y="5618987"/>
            <a:ext cx="490727" cy="679703"/>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7" name="object 7"/>
          <p:cNvSpPr txBox="1"/>
          <p:nvPr/>
        </p:nvSpPr>
        <p:spPr>
          <a:xfrm>
            <a:off x="688340" y="1697729"/>
            <a:ext cx="7682230" cy="4124206"/>
          </a:xfrm>
          <a:prstGeom prst="rect">
            <a:avLst/>
          </a:prstGeom>
        </p:spPr>
        <p:txBody>
          <a:bodyPr vert="horz" wrap="square" lIns="0" tIns="0" rIns="0" bIns="0" rtlCol="0">
            <a:spAutoFit/>
          </a:bodyPr>
          <a:lstStyle/>
          <a:p>
            <a:pPr marL="12700"/>
            <a:r>
              <a:rPr lang="en-US" sz="32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endParaRPr sz="3200" dirty="0" smtClean="0">
              <a:solidFill>
                <a:prstClr val="black"/>
              </a:solidFill>
              <a:effectLst>
                <a:outerShdw blurRad="38100" dist="38100" dir="2700000" algn="tl">
                  <a:srgbClr val="000000">
                    <a:alpha val="43137"/>
                  </a:srgbClr>
                </a:outerShdw>
              </a:effectLst>
              <a:latin typeface="Frutiger LT Std 55 Roman"/>
              <a:cs typeface="Frutiger LT Std 55 Roman"/>
            </a:endParaRPr>
          </a:p>
          <a:p>
            <a:pPr marL="12700">
              <a:spcBef>
                <a:spcPts val="605"/>
              </a:spcBef>
            </a:pP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Th</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e S</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rvice</a:t>
            </a:r>
            <a:r>
              <a:rPr sz="2400" spc="-10"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will</a:t>
            </a:r>
            <a:r>
              <a:rPr lang="en-US" sz="2400"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smtClean="0">
              <a:solidFill>
                <a:prstClr val="black"/>
              </a:solidFill>
              <a:effectLst>
                <a:outerShdw blurRad="38100" dist="38100" dir="2700000" algn="tl">
                  <a:srgbClr val="000000">
                    <a:alpha val="43137"/>
                  </a:srgbClr>
                </a:outerShdw>
              </a:effectLst>
              <a:latin typeface="Frutiger LT Std 55 Roman"/>
              <a:cs typeface="Frutiger LT Std 55 Roman"/>
            </a:endParaRPr>
          </a:p>
          <a:p>
            <a:pPr marL="355600" marR="5080" indent="-342900">
              <a:spcBef>
                <a:spcPts val="575"/>
              </a:spcBef>
              <a:buClr>
                <a:srgbClr val="784700"/>
              </a:buClr>
              <a:buSzPct val="68750"/>
              <a:buFont typeface="Wingdings"/>
              <a:buChar char=""/>
              <a:tabLst>
                <a:tab pos="355600" algn="l"/>
              </a:tabLst>
            </a:pPr>
            <a:r>
              <a:rPr lang="en-US" sz="2400" dirty="0" smtClean="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strict</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rtifici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4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to 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rity,</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sic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hu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ty,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cific</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rce 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equ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be </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t</a:t>
            </a:r>
            <a:r>
              <a:rPr lang="en-US" sz="2400"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marL="355600" indent="-342900">
              <a:spcBef>
                <a:spcPts val="575"/>
              </a:spcBef>
              <a:buClr>
                <a:srgbClr val="784700"/>
              </a:buClr>
              <a:buSzPct val="68750"/>
              <a:buFont typeface="Wingdings"/>
              <a:buChar char=""/>
              <a:tabLst>
                <a:tab pos="355600" algn="l"/>
              </a:tabLst>
            </a:pPr>
            <a:r>
              <a:rPr lang="en-US"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se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ct</a:t>
            </a:r>
            <a:r>
              <a:rPr sz="2400" spc="-4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hn</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que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s</a:t>
            </a:r>
            <a:r>
              <a:rPr lang="en-US" sz="2400"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a:p>
            <a:pPr marL="355600" marR="127000" indent="-342900">
              <a:spcBef>
                <a:spcPts val="575"/>
              </a:spcBef>
              <a:buClr>
                <a:srgbClr val="784700"/>
              </a:buClr>
              <a:buSzPct val="68750"/>
              <a:buFont typeface="Wingdings"/>
              <a:buChar char=""/>
              <a:tabLst>
                <a:tab pos="355600" algn="l"/>
              </a:tabLst>
            </a:pPr>
            <a:r>
              <a:rPr lang="en-US"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ld</a:t>
            </a:r>
            <a:r>
              <a:rPr sz="2400" spc="-25" dirty="0" smtClean="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rtifici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4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ry to</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y,</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na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al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ve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ph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ysi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og</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4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livi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ng 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isms,</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d simil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p</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smtClean="0">
                <a:solidFill>
                  <a:srgbClr val="FFFFFF"/>
                </a:solidFill>
                <a:effectLst>
                  <a:outerShdw blurRad="38100" dist="38100" dir="2700000" algn="tl">
                    <a:srgbClr val="000000">
                      <a:alpha val="43137"/>
                    </a:srgbClr>
                  </a:outerShdw>
                </a:effectLst>
                <a:latin typeface="Frutiger LT Std 55 Roman"/>
                <a:cs typeface="Frutiger LT Std 55 Roman"/>
              </a:rPr>
              <a:t>ss</a:t>
            </a:r>
            <a:r>
              <a:rPr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es</a:t>
            </a:r>
            <a:r>
              <a:rPr lang="en-US" sz="2400" spc="-5" dirty="0" smtClean="0">
                <a:solidFill>
                  <a:srgbClr val="FFFFFF"/>
                </a:solidFill>
                <a:effectLst>
                  <a:outerShdw blurRad="38100" dist="38100" dir="2700000" algn="tl">
                    <a:srgbClr val="000000">
                      <a:alpha val="43137"/>
                    </a:srgbClr>
                  </a:outerShdw>
                </a:effectLst>
                <a:latin typeface="Frutiger LT Std 55 Roman"/>
                <a:cs typeface="Frutiger LT Std 55 Roman"/>
              </a:rPr>
              <a:t>.</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9" name="object 9"/>
          <p:cNvSpPr/>
          <p:nvPr/>
        </p:nvSpPr>
        <p:spPr>
          <a:xfrm>
            <a:off x="8267700" y="6368795"/>
            <a:ext cx="252983" cy="347471"/>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10" name="object 10"/>
          <p:cNvSpPr txBox="1">
            <a:spLocks noGrp="1"/>
          </p:cNvSpPr>
          <p:nvPr>
            <p:ph type="dt" sz="half" idx="6"/>
          </p:nvPr>
        </p:nvSpPr>
        <p:spPr>
          <a:xfrm>
            <a:off x="5274055" y="6431681"/>
            <a:ext cx="1275079"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11" name="object 11"/>
          <p:cNvSpPr txBox="1"/>
          <p:nvPr/>
        </p:nvSpPr>
        <p:spPr>
          <a:xfrm>
            <a:off x="6692900" y="6431681"/>
            <a:ext cx="577850" cy="184666"/>
          </a:xfrm>
          <a:prstGeom prst="rect">
            <a:avLst/>
          </a:prstGeom>
        </p:spPr>
        <p:txBody>
          <a:bodyPr vert="horz" wrap="square" lIns="0" tIns="0" rIns="0" bIns="0" rtlCol="0">
            <a:spAutoFit/>
          </a:bodyPr>
          <a:lstStyle/>
          <a:p>
            <a:pPr marL="12700"/>
            <a:r>
              <a:rPr sz="1200" dirty="0" smtClean="0">
                <a:solidFill>
                  <a:srgbClr val="FFFFFF"/>
                </a:solidFill>
                <a:latin typeface="Frutiger LT Std 55 Roman"/>
                <a:cs typeface="Frutiger LT Std 55 Roman"/>
              </a:rPr>
              <a:t> </a:t>
            </a:r>
            <a:endParaRPr sz="1200" dirty="0">
              <a:solidFill>
                <a:prstClr val="black"/>
              </a:solidFill>
              <a:latin typeface="Frutiger LT Std 55 Roman"/>
              <a:cs typeface="Frutiger LT Std 55 Roman"/>
            </a:endParaRPr>
          </a:p>
        </p:txBody>
      </p:sp>
      <p:sp>
        <p:nvSpPr>
          <p:cNvPr id="12" name="object 12"/>
          <p:cNvSpPr txBox="1">
            <a:spLocks noGrp="1"/>
          </p:cNvSpPr>
          <p:nvPr>
            <p:ph type="ftr" sz="quarter" idx="5"/>
          </p:nvPr>
        </p:nvSpPr>
        <p:spPr>
          <a:xfrm>
            <a:off x="7416800" y="6431681"/>
            <a:ext cx="962025"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13" name="TextBox 12"/>
          <p:cNvSpPr txBox="1"/>
          <p:nvPr/>
        </p:nvSpPr>
        <p:spPr>
          <a:xfrm>
            <a:off x="981075" y="609600"/>
            <a:ext cx="6244017" cy="1200329"/>
          </a:xfrm>
          <a:prstGeom prst="rect">
            <a:avLst/>
          </a:prstGeom>
          <a:noFill/>
        </p:spPr>
        <p:txBody>
          <a:bodyPr wrap="none" rtlCol="0">
            <a:spAutoFit/>
          </a:bodyPr>
          <a:lstStyle/>
          <a:p>
            <a:r>
              <a:rPr lang="en-US" sz="3600" b="1" dirty="0" smtClean="0">
                <a:solidFill>
                  <a:srgbClr val="FFFFCC"/>
                </a:solidFill>
                <a:effectLst>
                  <a:outerShdw blurRad="38100" dist="38100" dir="2700000" algn="tl">
                    <a:srgbClr val="000000">
                      <a:alpha val="43137"/>
                    </a:srgbClr>
                  </a:outerShdw>
                </a:effectLst>
                <a:latin typeface="NPSRawlinsonOT"/>
              </a:rPr>
              <a:t>Management Policies</a:t>
            </a:r>
          </a:p>
          <a:p>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4</a:t>
            </a:r>
            <a:r>
              <a:rPr lang="en-US" sz="3600" spc="-5" dirty="0">
                <a:solidFill>
                  <a:srgbClr val="FFFFFF"/>
                </a:solidFill>
                <a:effectLst>
                  <a:outerShdw blurRad="38100" dist="38100" dir="2700000" algn="tl">
                    <a:srgbClr val="000000">
                      <a:alpha val="43137"/>
                    </a:srgbClr>
                  </a:outerShdw>
                </a:effectLst>
                <a:latin typeface="Frutiger LT Std 55 Roman"/>
                <a:cs typeface="Frutiger LT Std 55 Roman"/>
              </a:rPr>
              <a:t>.</a:t>
            </a:r>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1</a:t>
            </a:r>
            <a:r>
              <a:rPr lang="en-US" sz="3600" dirty="0">
                <a:solidFill>
                  <a:srgbClr val="FFFFFF"/>
                </a:solidFill>
                <a:effectLst>
                  <a:outerShdw blurRad="38100" dist="38100" dir="2700000" algn="tl">
                    <a:srgbClr val="000000">
                      <a:alpha val="43137"/>
                    </a:srgbClr>
                  </a:outerShdw>
                </a:effectLst>
                <a:latin typeface="Frutiger LT Std 55 Roman"/>
                <a:cs typeface="Frutiger LT Std 55 Roman"/>
              </a:rPr>
              <a:t>0</a:t>
            </a:r>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lang="en-US" sz="3600" spc="5" dirty="0" err="1">
                <a:solidFill>
                  <a:srgbClr val="FFFFFF"/>
                </a:solidFill>
                <a:effectLst>
                  <a:outerShdw blurRad="38100" dist="38100" dir="2700000" algn="tl">
                    <a:srgbClr val="000000">
                      <a:alpha val="43137"/>
                    </a:srgbClr>
                  </a:outerShdw>
                </a:effectLst>
                <a:latin typeface="Frutiger LT Std 55 Roman"/>
                <a:cs typeface="Frutiger LT Std 55 Roman"/>
              </a:rPr>
              <a:t>L</a:t>
            </a:r>
            <a:r>
              <a:rPr lang="en-US" sz="3600" spc="-5" dirty="0" err="1">
                <a:solidFill>
                  <a:srgbClr val="FFFFFF"/>
                </a:solidFill>
                <a:effectLst>
                  <a:outerShdw blurRad="38100" dist="38100" dir="2700000" algn="tl">
                    <a:srgbClr val="000000">
                      <a:alpha val="43137"/>
                    </a:srgbClr>
                  </a:outerShdw>
                </a:effectLst>
                <a:latin typeface="Frutiger LT Std 55 Roman"/>
                <a:cs typeface="Frutiger LT Std 55 Roman"/>
              </a:rPr>
              <a:t>igh</a:t>
            </a:r>
            <a:r>
              <a:rPr lang="en-US" sz="3600" dirty="0" err="1">
                <a:solidFill>
                  <a:srgbClr val="FFFFFF"/>
                </a:solidFill>
                <a:effectLst>
                  <a:outerShdw blurRad="38100" dist="38100" dir="2700000" algn="tl">
                    <a:srgbClr val="000000">
                      <a:alpha val="43137"/>
                    </a:srgbClr>
                  </a:outerShdw>
                </a:effectLst>
                <a:latin typeface="Frutiger LT Std 55 Roman"/>
                <a:cs typeface="Frutiger LT Std 55 Roman"/>
              </a:rPr>
              <a:t>ts</a:t>
            </a:r>
            <a:r>
              <a:rPr lang="en-US" sz="3600" spc="5" dirty="0" err="1">
                <a:solidFill>
                  <a:srgbClr val="FFFFFF"/>
                </a:solidFill>
                <a:effectLst>
                  <a:outerShdw blurRad="38100" dist="38100" dir="2700000" algn="tl">
                    <a:srgbClr val="000000">
                      <a:alpha val="43137"/>
                    </a:srgbClr>
                  </a:outerShdw>
                </a:effectLst>
                <a:latin typeface="Frutiger LT Std 55 Roman"/>
                <a:cs typeface="Frutiger LT Std 55 Roman"/>
              </a:rPr>
              <a:t>c</a:t>
            </a:r>
            <a:r>
              <a:rPr lang="en-US" sz="3600" spc="-10" dirty="0" err="1">
                <a:solidFill>
                  <a:srgbClr val="FFFFFF"/>
                </a:solidFill>
                <a:effectLst>
                  <a:outerShdw blurRad="38100" dist="38100" dir="2700000" algn="tl">
                    <a:srgbClr val="000000">
                      <a:alpha val="43137"/>
                    </a:srgbClr>
                  </a:outerShdw>
                </a:effectLst>
                <a:latin typeface="Frutiger LT Std 55 Roman"/>
                <a:cs typeface="Frutiger LT Std 55 Roman"/>
              </a:rPr>
              <a:t>a</a:t>
            </a:r>
            <a:r>
              <a:rPr lang="en-US" sz="3600" spc="-5" dirty="0" err="1">
                <a:solidFill>
                  <a:srgbClr val="FFFFFF"/>
                </a:solidFill>
                <a:effectLst>
                  <a:outerShdw blurRad="38100" dist="38100" dir="2700000" algn="tl">
                    <a:srgbClr val="000000">
                      <a:alpha val="43137"/>
                    </a:srgbClr>
                  </a:outerShdw>
                </a:effectLst>
                <a:latin typeface="Frutiger LT Std 55 Roman"/>
                <a:cs typeface="Frutiger LT Std 55 Roman"/>
              </a:rPr>
              <a:t>p</a:t>
            </a:r>
            <a:r>
              <a:rPr lang="en-US" sz="3600" dirty="0" err="1">
                <a:solidFill>
                  <a:srgbClr val="FFFFFF"/>
                </a:solidFill>
                <a:effectLst>
                  <a:outerShdw blurRad="38100" dist="38100" dir="2700000" algn="tl">
                    <a:srgbClr val="000000">
                      <a:alpha val="43137"/>
                    </a:srgbClr>
                  </a:outerShdw>
                </a:effectLst>
                <a:latin typeface="Frutiger LT Std 55 Roman"/>
                <a:cs typeface="Frutiger LT Std 55 Roman"/>
              </a:rPr>
              <a:t>e</a:t>
            </a:r>
            <a:r>
              <a:rPr lang="en-US" sz="36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lang="en-US" sz="3600" dirty="0">
                <a:solidFill>
                  <a:srgbClr val="FFFFFF"/>
                </a:solidFill>
                <a:effectLst>
                  <a:outerShdw blurRad="38100" dist="38100" dir="2700000" algn="tl">
                    <a:srgbClr val="000000">
                      <a:alpha val="43137"/>
                    </a:srgbClr>
                  </a:outerShdw>
                </a:effectLst>
                <a:latin typeface="Frutiger LT Std 55 Roman"/>
                <a:cs typeface="Frutiger LT Std 55 Roman"/>
              </a:rPr>
              <a:t>M</a:t>
            </a:r>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lang="en-US" sz="36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lang="en-US" sz="3600" spc="-5" dirty="0">
                <a:solidFill>
                  <a:srgbClr val="FFFFFF"/>
                </a:solidFill>
                <a:effectLst>
                  <a:outerShdw blurRad="38100" dist="38100" dir="2700000" algn="tl">
                    <a:srgbClr val="000000">
                      <a:alpha val="43137"/>
                    </a:srgbClr>
                  </a:outerShdw>
                </a:effectLst>
                <a:latin typeface="Frutiger LT Std 55 Roman"/>
                <a:cs typeface="Frutiger LT Std 55 Roman"/>
              </a:rPr>
              <a:t>g</a:t>
            </a:r>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lang="en-US" sz="3600" spc="-5" dirty="0">
                <a:solidFill>
                  <a:srgbClr val="FFFFFF"/>
                </a:solidFill>
                <a:effectLst>
                  <a:outerShdw blurRad="38100" dist="38100" dir="2700000" algn="tl">
                    <a:srgbClr val="000000">
                      <a:alpha val="43137"/>
                    </a:srgbClr>
                  </a:outerShdw>
                </a:effectLst>
                <a:latin typeface="Frutiger LT Std 55 Roman"/>
                <a:cs typeface="Frutiger LT Std 55 Roman"/>
              </a:rPr>
              <a:t>m</a:t>
            </a:r>
            <a:r>
              <a:rPr lang="en-US" sz="360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lang="en-US" sz="36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lang="en-US" sz="3600" dirty="0">
                <a:solidFill>
                  <a:srgbClr val="FFFFFF"/>
                </a:solidFill>
                <a:effectLst>
                  <a:outerShdw blurRad="38100" dist="38100" dir="2700000" algn="tl">
                    <a:srgbClr val="000000">
                      <a:alpha val="43137"/>
                    </a:srgbClr>
                  </a:outerShdw>
                </a:effectLst>
                <a:latin typeface="Frutiger LT Std 55 Roman"/>
                <a:cs typeface="Frutiger LT Std 55 Roman"/>
              </a:rPr>
              <a:t>t</a:t>
            </a:r>
            <a:endParaRPr lang="en-US" sz="3600" b="1" dirty="0">
              <a:solidFill>
                <a:srgbClr val="FFFFCC"/>
              </a:solidFill>
              <a:effectLst>
                <a:outerShdw blurRad="38100" dist="38100" dir="2700000" algn="tl">
                  <a:srgbClr val="000000">
                    <a:alpha val="43137"/>
                  </a:srgbClr>
                </a:outerShdw>
              </a:effectLst>
              <a:latin typeface="NPSRawlinsonOT"/>
            </a:endParaRPr>
          </a:p>
        </p:txBody>
      </p:sp>
    </p:spTree>
    <p:extLst>
      <p:ext uri="{BB962C8B-B14F-4D97-AF65-F5344CB8AC3E}">
        <p14:creationId xmlns:p14="http://schemas.microsoft.com/office/powerpoint/2010/main" val="886430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37218" name="TextBox 3"/>
          <p:cNvSpPr txBox="1">
            <a:spLocks noChangeArrowheads="1"/>
          </p:cNvSpPr>
          <p:nvPr/>
        </p:nvSpPr>
        <p:spPr bwMode="auto">
          <a:xfrm>
            <a:off x="7391400" y="6596063"/>
            <a:ext cx="1600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D Duriscoe     April 2011</a:t>
            </a:r>
          </a:p>
        </p:txBody>
      </p:sp>
      <p:sp>
        <p:nvSpPr>
          <p:cNvPr id="137219" name="TextBox 4"/>
          <p:cNvSpPr txBox="1">
            <a:spLocks noChangeArrowheads="1"/>
          </p:cNvSpPr>
          <p:nvPr/>
        </p:nvSpPr>
        <p:spPr bwMode="auto">
          <a:xfrm>
            <a:off x="228600" y="6596063"/>
            <a:ext cx="2743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100" smtClean="0">
                <a:solidFill>
                  <a:srgbClr val="99FFCC"/>
                </a:solidFill>
              </a:rPr>
              <a:t>NPS Night Sky Training</a:t>
            </a:r>
          </a:p>
        </p:txBody>
      </p:sp>
      <p:sp>
        <p:nvSpPr>
          <p:cNvPr id="137221" name="TextBox 9"/>
          <p:cNvSpPr txBox="1">
            <a:spLocks noChangeArrowheads="1"/>
          </p:cNvSpPr>
          <p:nvPr/>
        </p:nvSpPr>
        <p:spPr bwMode="auto">
          <a:xfrm>
            <a:off x="606425" y="652479"/>
            <a:ext cx="7861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4400" dirty="0" smtClean="0">
                <a:solidFill>
                  <a:srgbClr val="FFC000"/>
                </a:solidFill>
              </a:rPr>
              <a:t>Light Only </a:t>
            </a:r>
            <a:r>
              <a:rPr lang="en-US" altLang="en-US" sz="4400" b="1" dirty="0" smtClean="0">
                <a:solidFill>
                  <a:srgbClr val="FFC000"/>
                </a:solidFill>
              </a:rPr>
              <a:t>WHEN</a:t>
            </a:r>
            <a:r>
              <a:rPr lang="en-US" altLang="en-US" sz="4400" dirty="0" smtClean="0">
                <a:solidFill>
                  <a:srgbClr val="FFC000"/>
                </a:solidFill>
              </a:rPr>
              <a:t> You Need It</a:t>
            </a:r>
            <a:endParaRPr lang="en-US" altLang="en-US" sz="3600" dirty="0" smtClean="0">
              <a:solidFill>
                <a:prstClr val="white"/>
              </a:solidFill>
            </a:endParaRPr>
          </a:p>
        </p:txBody>
      </p:sp>
      <p:sp>
        <p:nvSpPr>
          <p:cNvPr id="14" name="Slide Number Placeholder 13"/>
          <p:cNvSpPr>
            <a:spLocks noGrp="1"/>
          </p:cNvSpPr>
          <p:nvPr>
            <p:ph type="sldNum" sz="quarter" idx="12"/>
          </p:nvPr>
        </p:nvSpPr>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E06806C-B702-46E4-B45F-30B44E2761C6}" type="slidenum">
              <a:rPr lang="en-US" altLang="en-US" sz="1200">
                <a:solidFill>
                  <a:srgbClr val="898989"/>
                </a:solidFill>
              </a:rPr>
              <a:pPr eaLnBrk="1" hangingPunct="1"/>
              <a:t>80</a:t>
            </a:fld>
            <a:endParaRPr lang="en-US" altLang="en-US" sz="1200">
              <a:solidFill>
                <a:srgbClr val="898989"/>
              </a:solidFill>
            </a:endParaRPr>
          </a:p>
        </p:txBody>
      </p:sp>
      <p:sp>
        <p:nvSpPr>
          <p:cNvPr id="137223" name="TextBox 15"/>
          <p:cNvSpPr txBox="1">
            <a:spLocks noChangeArrowheads="1"/>
          </p:cNvSpPr>
          <p:nvPr/>
        </p:nvSpPr>
        <p:spPr bwMode="auto">
          <a:xfrm>
            <a:off x="531813" y="3564683"/>
            <a:ext cx="75025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b="1" dirty="0" smtClean="0">
                <a:solidFill>
                  <a:prstClr val="white"/>
                </a:solidFill>
              </a:rPr>
              <a:t>Use Lighting Controls Effectively</a:t>
            </a:r>
          </a:p>
          <a:p>
            <a:pPr defTabSz="457200" eaLnBrk="1" fontAlgn="base" hangingPunct="1">
              <a:spcBef>
                <a:spcPct val="0"/>
              </a:spcBef>
              <a:spcAft>
                <a:spcPct val="0"/>
              </a:spcAft>
            </a:pPr>
            <a:endParaRPr lang="en-US" altLang="en-US" b="1" dirty="0">
              <a:solidFill>
                <a:prstClr val="white"/>
              </a:solidFill>
            </a:endParaRPr>
          </a:p>
          <a:p>
            <a:pPr defTabSz="457200" eaLnBrk="1" fontAlgn="base" hangingPunct="1">
              <a:spcBef>
                <a:spcPct val="0"/>
              </a:spcBef>
              <a:spcAft>
                <a:spcPct val="0"/>
              </a:spcAft>
            </a:pPr>
            <a:r>
              <a:rPr lang="en-US" altLang="en-US" dirty="0" smtClean="0">
                <a:solidFill>
                  <a:prstClr val="white"/>
                </a:solidFill>
              </a:rPr>
              <a:t>Motion Sensors</a:t>
            </a:r>
          </a:p>
          <a:p>
            <a:pPr defTabSz="457200" eaLnBrk="1" fontAlgn="base" hangingPunct="1">
              <a:spcBef>
                <a:spcPct val="0"/>
              </a:spcBef>
              <a:spcAft>
                <a:spcPct val="0"/>
              </a:spcAft>
            </a:pPr>
            <a:endParaRPr lang="en-US" altLang="en-US" dirty="0" smtClean="0">
              <a:solidFill>
                <a:prstClr val="white"/>
              </a:solidFill>
            </a:endParaRPr>
          </a:p>
          <a:p>
            <a:pPr defTabSz="457200" eaLnBrk="1" fontAlgn="base" hangingPunct="1">
              <a:spcBef>
                <a:spcPct val="0"/>
              </a:spcBef>
              <a:spcAft>
                <a:spcPct val="0"/>
              </a:spcAft>
            </a:pPr>
            <a:r>
              <a:rPr lang="en-US" altLang="en-US" dirty="0" smtClean="0">
                <a:solidFill>
                  <a:prstClr val="white"/>
                </a:solidFill>
              </a:rPr>
              <a:t>Timers</a:t>
            </a:r>
          </a:p>
          <a:p>
            <a:pPr defTabSz="457200" eaLnBrk="1" fontAlgn="base" hangingPunct="1">
              <a:spcBef>
                <a:spcPct val="0"/>
              </a:spcBef>
              <a:spcAft>
                <a:spcPct val="0"/>
              </a:spcAft>
            </a:pPr>
            <a:endParaRPr lang="en-US" altLang="en-US" dirty="0" smtClean="0">
              <a:solidFill>
                <a:prstClr val="white"/>
              </a:solidFill>
            </a:endParaRPr>
          </a:p>
          <a:p>
            <a:pPr defTabSz="457200" eaLnBrk="1" fontAlgn="base" hangingPunct="1">
              <a:spcBef>
                <a:spcPct val="0"/>
              </a:spcBef>
              <a:spcAft>
                <a:spcPct val="0"/>
              </a:spcAft>
            </a:pPr>
            <a:r>
              <a:rPr lang="en-US" altLang="en-US" dirty="0" smtClean="0">
                <a:solidFill>
                  <a:prstClr val="white"/>
                </a:solidFill>
              </a:rPr>
              <a:t>Dimmers </a:t>
            </a:r>
          </a:p>
        </p:txBody>
      </p:sp>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519" y="2221074"/>
            <a:ext cx="1730981" cy="173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483" y="4288419"/>
            <a:ext cx="1230183" cy="123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4267" y="4661352"/>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7405" y="1421920"/>
            <a:ext cx="1302317" cy="189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0910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687388" y="423863"/>
            <a:ext cx="797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dirty="0" smtClean="0">
                <a:solidFill>
                  <a:srgbClr val="EEECE1"/>
                </a:solidFill>
                <a:latin typeface="Frutiger LT Std 65 Bold" pitchFamily="-65" charset="0"/>
              </a:rPr>
              <a:t>Shield light and direct </a:t>
            </a:r>
            <a:r>
              <a:rPr lang="en-US" altLang="en-US" dirty="0">
                <a:solidFill>
                  <a:srgbClr val="EEECE1"/>
                </a:solidFill>
                <a:latin typeface="Frutiger LT Std 65 Bold" pitchFamily="-65" charset="0"/>
              </a:rPr>
              <a:t>light </a:t>
            </a:r>
            <a:r>
              <a:rPr lang="en-US" altLang="en-US" dirty="0" smtClean="0">
                <a:solidFill>
                  <a:srgbClr val="EEECE1"/>
                </a:solidFill>
                <a:latin typeface="Frutiger LT Std 65 Bold" pitchFamily="-65" charset="0"/>
              </a:rPr>
              <a:t>downward</a:t>
            </a:r>
            <a:endParaRPr lang="en-US" altLang="en-US" dirty="0">
              <a:solidFill>
                <a:srgbClr val="EEECE1"/>
              </a:solidFill>
              <a:latin typeface="Frutiger LT Std 65 Bold" pitchFamily="-65"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7933" y="2146830"/>
            <a:ext cx="4831821" cy="322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608" y="1073680"/>
            <a:ext cx="474980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196" y="3669242"/>
            <a:ext cx="411321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403258857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57200" y="2068513"/>
          <a:ext cx="1219200" cy="3886200"/>
        </p:xfrm>
        <a:graphic>
          <a:graphicData uri="http://schemas.openxmlformats.org/drawingml/2006/table">
            <a:tbl>
              <a:tblPr firstRow="1" bandRow="1">
                <a:tableStyleId>{5C22544A-7EE6-4342-B048-85BDC9FD1C3A}</a:tableStyleId>
              </a:tblPr>
              <a:tblGrid>
                <a:gridCol w="1219200"/>
              </a:tblGrid>
              <a:tr h="777240">
                <a:tc>
                  <a:txBody>
                    <a:bodyPr/>
                    <a:lstStyle/>
                    <a:p>
                      <a:r>
                        <a:rPr lang="en-US" sz="3200" b="1" dirty="0" smtClean="0">
                          <a:solidFill>
                            <a:schemeClr val="bg1"/>
                          </a:solidFill>
                        </a:rPr>
                        <a:t>LPS</a:t>
                      </a:r>
                      <a:endParaRPr lang="en-US" sz="3200" b="1"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777240">
                <a:tc>
                  <a:txBody>
                    <a:bodyPr/>
                    <a:lstStyle/>
                    <a:p>
                      <a:r>
                        <a:rPr lang="en-US" sz="3200" b="1" dirty="0" smtClean="0">
                          <a:solidFill>
                            <a:schemeClr val="bg1"/>
                          </a:solidFill>
                        </a:rPr>
                        <a:t>HPS</a:t>
                      </a:r>
                      <a:endParaRPr lang="en-US" sz="3200" b="1"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777240">
                <a:tc>
                  <a:txBody>
                    <a:bodyPr/>
                    <a:lstStyle/>
                    <a:p>
                      <a:r>
                        <a:rPr lang="en-US" sz="3200" b="1" dirty="0" smtClean="0">
                          <a:solidFill>
                            <a:schemeClr val="bg1"/>
                          </a:solidFill>
                        </a:rPr>
                        <a:t>MH</a:t>
                      </a:r>
                      <a:endParaRPr lang="en-US" sz="32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7240">
                <a:tc>
                  <a:txBody>
                    <a:bodyPr/>
                    <a:lstStyle/>
                    <a:p>
                      <a:r>
                        <a:rPr lang="en-US" sz="3200" b="1" dirty="0" smtClean="0">
                          <a:solidFill>
                            <a:schemeClr val="bg1"/>
                          </a:solidFill>
                        </a:rPr>
                        <a:t>LED</a:t>
                      </a:r>
                      <a:endParaRPr lang="en-US" sz="32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77240">
                <a:tc>
                  <a:txBody>
                    <a:bodyPr/>
                    <a:lstStyle/>
                    <a:p>
                      <a:r>
                        <a:rPr lang="en-US" sz="3200" b="1" dirty="0" smtClean="0">
                          <a:solidFill>
                            <a:schemeClr val="bg1"/>
                          </a:solidFill>
                        </a:rPr>
                        <a:t>FLED</a:t>
                      </a:r>
                      <a:endParaRPr lang="en-US" sz="32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8375" name="AutoShape 3"/>
          <p:cNvSpPr>
            <a:spLocks noChangeAspect="1" noChangeArrowheads="1" noTextEdit="1"/>
          </p:cNvSpPr>
          <p:nvPr/>
        </p:nvSpPr>
        <p:spPr bwMode="auto">
          <a:xfrm flipH="1">
            <a:off x="1328738" y="1966913"/>
            <a:ext cx="726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smtClean="0">
              <a:solidFill>
                <a:prstClr val="black"/>
              </a:solidFill>
              <a:ea typeface="MS PGothic" pitchFamily="34" charset="-128"/>
            </a:endParaRPr>
          </a:p>
        </p:txBody>
      </p:sp>
      <p:pic>
        <p:nvPicPr>
          <p:cNvPr id="583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36688" y="1966913"/>
            <a:ext cx="6527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36688" y="2751138"/>
            <a:ext cx="6527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36688" y="3535363"/>
            <a:ext cx="6527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443038" y="4319588"/>
            <a:ext cx="65214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extBox 23"/>
          <p:cNvSpPr txBox="1">
            <a:spLocks noChangeArrowheads="1"/>
          </p:cNvSpPr>
          <p:nvPr/>
        </p:nvSpPr>
        <p:spPr bwMode="auto">
          <a:xfrm>
            <a:off x="1047750" y="5846763"/>
            <a:ext cx="7807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r>
              <a:rPr lang="en-US" altLang="en-US" sz="1800" smtClean="0">
                <a:solidFill>
                  <a:prstClr val="white"/>
                </a:solidFill>
              </a:rPr>
              <a:t>350             400             450             500             550             600             650             700</a:t>
            </a:r>
          </a:p>
          <a:p>
            <a:pPr algn="ctr" defTabSz="457200" eaLnBrk="1" fontAlgn="base" hangingPunct="1">
              <a:spcBef>
                <a:spcPct val="0"/>
              </a:spcBef>
              <a:spcAft>
                <a:spcPct val="0"/>
              </a:spcAft>
            </a:pPr>
            <a:r>
              <a:rPr lang="en-US" altLang="en-US" sz="1800" smtClean="0">
                <a:solidFill>
                  <a:prstClr val="white"/>
                </a:solidFill>
              </a:rPr>
              <a:t>Wavelength (nm)</a:t>
            </a:r>
          </a:p>
        </p:txBody>
      </p:sp>
      <p:pic>
        <p:nvPicPr>
          <p:cNvPr id="5838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447800" y="5087938"/>
            <a:ext cx="65198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flipH="1">
            <a:off x="1452563" y="5103813"/>
            <a:ext cx="2965450" cy="768350"/>
          </a:xfrm>
          <a:prstGeom prst="rect">
            <a:avLst/>
          </a:prstGeom>
          <a:gradFill flip="none" rotWithShape="1">
            <a:gsLst>
              <a:gs pos="0">
                <a:schemeClr val="tx1">
                  <a:alpha val="0"/>
                  <a:lumMod val="94000"/>
                </a:schemeClr>
              </a:gs>
              <a:gs pos="14000">
                <a:schemeClr val="tx1"/>
              </a:gs>
              <a:gs pos="83000">
                <a:schemeClr val="tx1"/>
              </a:gs>
              <a:gs pos="100000">
                <a:schemeClr val="tx1"/>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384" name="TextBox 36"/>
          <p:cNvSpPr txBox="1">
            <a:spLocks noChangeArrowheads="1"/>
          </p:cNvSpPr>
          <p:nvPr/>
        </p:nvSpPr>
        <p:spPr bwMode="auto">
          <a:xfrm>
            <a:off x="331788" y="1025525"/>
            <a:ext cx="4868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white"/>
                </a:solidFill>
              </a:rPr>
              <a:t>equal luminous output (lumens)</a:t>
            </a:r>
          </a:p>
        </p:txBody>
      </p:sp>
      <p:graphicFrame>
        <p:nvGraphicFramePr>
          <p:cNvPr id="18" name="Chart 17"/>
          <p:cNvGraphicFramePr>
            <a:graphicFrameLocks/>
          </p:cNvGraphicFramePr>
          <p:nvPr/>
        </p:nvGraphicFramePr>
        <p:xfrm>
          <a:off x="246742" y="1025244"/>
          <a:ext cx="6045201" cy="4993043"/>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p:cNvSpPr>
            <a:spLocks noChangeArrowheads="1"/>
          </p:cNvSpPr>
          <p:nvPr/>
        </p:nvSpPr>
        <p:spPr bwMode="auto">
          <a:xfrm>
            <a:off x="331788" y="1025525"/>
            <a:ext cx="6788150" cy="522288"/>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fontAlgn="base">
              <a:spcBef>
                <a:spcPct val="0"/>
              </a:spcBef>
              <a:spcAft>
                <a:spcPct val="0"/>
              </a:spcAft>
              <a:defRPr/>
            </a:pPr>
            <a:endParaRPr lang="en-US">
              <a:solidFill>
                <a:prstClr val="white"/>
              </a:solidFill>
            </a:endParaRPr>
          </a:p>
        </p:txBody>
      </p:sp>
      <p:sp>
        <p:nvSpPr>
          <p:cNvPr id="19" name="TextBox 18"/>
          <p:cNvSpPr txBox="1">
            <a:spLocks noChangeArrowheads="1"/>
          </p:cNvSpPr>
          <p:nvPr/>
        </p:nvSpPr>
        <p:spPr bwMode="auto">
          <a:xfrm>
            <a:off x="4541837" y="320675"/>
            <a:ext cx="3222249" cy="14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lnSpc>
                <a:spcPct val="110000"/>
              </a:lnSpc>
              <a:spcBef>
                <a:spcPct val="0"/>
              </a:spcBef>
              <a:spcAft>
                <a:spcPts val="800"/>
              </a:spcAft>
              <a:defRPr/>
            </a:pPr>
            <a:r>
              <a:rPr lang="en-US" sz="2200" dirty="0" err="1" smtClean="0">
                <a:solidFill>
                  <a:srgbClr val="4F81BD">
                    <a:lumMod val="75000"/>
                  </a:srgbClr>
                </a:solidFill>
                <a:latin typeface="Frutiger LT Std 55 Roman"/>
                <a:ea typeface="ヒラギノ角ゴ ProN W3" charset="0"/>
                <a:cs typeface="Frutiger LT Std 55 Roman"/>
                <a:sym typeface="Gill Sans" charset="0"/>
              </a:rPr>
              <a:t>Photopic</a:t>
            </a:r>
            <a:r>
              <a:rPr lang="en-US" sz="2200" dirty="0" smtClean="0">
                <a:solidFill>
                  <a:srgbClr val="4F81BD">
                    <a:lumMod val="75000"/>
                  </a:srgbClr>
                </a:solidFill>
                <a:latin typeface="Frutiger LT Std 55 Roman"/>
                <a:ea typeface="ヒラギノ角ゴ ProN W3" charset="0"/>
                <a:cs typeface="Frutiger LT Std 55 Roman"/>
                <a:sym typeface="Gill Sans" charset="0"/>
              </a:rPr>
              <a:t> (day vision)</a:t>
            </a:r>
          </a:p>
          <a:p>
            <a:pPr defTabSz="457200" eaLnBrk="1" fontAlgn="base" hangingPunct="1">
              <a:lnSpc>
                <a:spcPct val="110000"/>
              </a:lnSpc>
              <a:spcBef>
                <a:spcPct val="0"/>
              </a:spcBef>
              <a:spcAft>
                <a:spcPts val="800"/>
              </a:spcAft>
              <a:defRPr/>
            </a:pPr>
            <a:r>
              <a:rPr lang="en-US" sz="2200" dirty="0" smtClean="0">
                <a:solidFill>
                  <a:srgbClr val="EE7A5C"/>
                </a:solidFill>
                <a:latin typeface="Frutiger LT Std 55 Roman"/>
                <a:ea typeface="ヒラギノ角ゴ ProN W3" charset="0"/>
                <a:cs typeface="Frutiger LT Std 55 Roman"/>
                <a:sym typeface="Gill Sans" charset="0"/>
              </a:rPr>
              <a:t>Scotopic (night vision)</a:t>
            </a:r>
          </a:p>
          <a:p>
            <a:pPr defTabSz="457200" eaLnBrk="1" fontAlgn="base" hangingPunct="1">
              <a:lnSpc>
                <a:spcPct val="110000"/>
              </a:lnSpc>
              <a:spcBef>
                <a:spcPct val="0"/>
              </a:spcBef>
              <a:spcAft>
                <a:spcPts val="800"/>
              </a:spcAft>
              <a:defRPr/>
            </a:pPr>
            <a:r>
              <a:rPr lang="en-US" sz="2200" dirty="0" smtClean="0">
                <a:solidFill>
                  <a:srgbClr val="8064A2">
                    <a:lumMod val="75000"/>
                  </a:srgbClr>
                </a:solidFill>
                <a:latin typeface="Frutiger LT Std 55 Roman"/>
                <a:ea typeface="ヒラギノ角ゴ ProN W3" charset="0"/>
                <a:cs typeface="Frutiger LT Std 55 Roman"/>
                <a:sym typeface="Gill Sans" charset="0"/>
              </a:rPr>
              <a:t>Circadian (</a:t>
            </a:r>
            <a:r>
              <a:rPr lang="en-US" sz="2200" dirty="0" err="1" smtClean="0">
                <a:solidFill>
                  <a:srgbClr val="8064A2">
                    <a:lumMod val="75000"/>
                  </a:srgbClr>
                </a:solidFill>
                <a:latin typeface="Frutiger LT Std 55 Roman"/>
                <a:ea typeface="ヒラギノ角ゴ ProN W3" charset="0"/>
                <a:cs typeface="Frutiger LT Std 55 Roman"/>
                <a:sym typeface="Gill Sans" charset="0"/>
              </a:rPr>
              <a:t>ganglian</a:t>
            </a:r>
            <a:r>
              <a:rPr lang="en-US" sz="2200" dirty="0" smtClean="0">
                <a:solidFill>
                  <a:srgbClr val="8064A2">
                    <a:lumMod val="75000"/>
                  </a:srgbClr>
                </a:solidFill>
                <a:latin typeface="Frutiger LT Std 55 Roman"/>
                <a:ea typeface="ヒラギノ角ゴ ProN W3" charset="0"/>
                <a:cs typeface="Frutiger LT Std 55 Roman"/>
                <a:sym typeface="Gill Sans" charset="0"/>
              </a:rPr>
              <a:t>)</a:t>
            </a:r>
          </a:p>
        </p:txBody>
      </p:sp>
      <p:sp>
        <p:nvSpPr>
          <p:cNvPr id="58390" name="TextBox 19"/>
          <p:cNvSpPr txBox="1">
            <a:spLocks noChangeArrowheads="1"/>
          </p:cNvSpPr>
          <p:nvPr/>
        </p:nvSpPr>
        <p:spPr bwMode="auto">
          <a:xfrm>
            <a:off x="6831013" y="6383338"/>
            <a:ext cx="22002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lnSpc>
                <a:spcPct val="110000"/>
              </a:lnSpc>
              <a:spcBef>
                <a:spcPct val="0"/>
              </a:spcBef>
              <a:spcAft>
                <a:spcPts val="800"/>
              </a:spcAft>
            </a:pPr>
            <a:r>
              <a:rPr lang="en-US" altLang="en-US" sz="1400" u="sng" smtClean="0">
                <a:solidFill>
                  <a:srgbClr val="FFFFFF"/>
                </a:solidFill>
                <a:latin typeface="Frutiger LT Std 45 Light" pitchFamily="34" charset="0"/>
                <a:ea typeface="ヒラギノ角ゴ ProN W3" pitchFamily="-65" charset="-128"/>
                <a:sym typeface="Gill Sans" pitchFamily="-65" charset="0"/>
              </a:rPr>
              <a:t>Luginbuhl et al 2013</a:t>
            </a:r>
          </a:p>
        </p:txBody>
      </p:sp>
      <p:sp>
        <p:nvSpPr>
          <p:cNvPr id="58387" name="TextBox 15"/>
          <p:cNvSpPr txBox="1">
            <a:spLocks noChangeArrowheads="1"/>
          </p:cNvSpPr>
          <p:nvPr/>
        </p:nvSpPr>
        <p:spPr bwMode="auto">
          <a:xfrm>
            <a:off x="0" y="247610"/>
            <a:ext cx="7564437" cy="100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lnSpc>
                <a:spcPct val="110000"/>
              </a:lnSpc>
              <a:spcBef>
                <a:spcPct val="0"/>
              </a:spcBef>
              <a:spcAft>
                <a:spcPts val="800"/>
              </a:spcAft>
            </a:pPr>
            <a:r>
              <a:rPr lang="en-US" altLang="en-US" u="sng" dirty="0" smtClean="0">
                <a:solidFill>
                  <a:srgbClr val="FFFFFF"/>
                </a:solidFill>
                <a:latin typeface="Frutiger LT Std 65 Bold" pitchFamily="-65" charset="0"/>
                <a:ea typeface="ヒラギノ角ゴ ProN W3" pitchFamily="-65" charset="-128"/>
                <a:sym typeface="Gill Sans" pitchFamily="-65" charset="0"/>
              </a:rPr>
              <a:t>Avoid Blue </a:t>
            </a:r>
            <a:r>
              <a:rPr lang="en-US" altLang="en-US" u="sng" dirty="0">
                <a:solidFill>
                  <a:srgbClr val="FFFFFF"/>
                </a:solidFill>
                <a:latin typeface="Frutiger LT Std 65 Bold" pitchFamily="-65" charset="0"/>
                <a:ea typeface="ヒラギノ角ゴ ProN W3" pitchFamily="-65" charset="-128"/>
                <a:sym typeface="Gill Sans" pitchFamily="-65" charset="0"/>
              </a:rPr>
              <a:t>T</a:t>
            </a:r>
            <a:r>
              <a:rPr lang="en-US" altLang="en-US" u="sng" dirty="0" smtClean="0">
                <a:solidFill>
                  <a:srgbClr val="FFFFFF"/>
                </a:solidFill>
                <a:latin typeface="Frutiger LT Std 65 Bold" pitchFamily="-65" charset="0"/>
                <a:ea typeface="ヒラギノ角ゴ ProN W3" pitchFamily="-65" charset="-128"/>
                <a:sym typeface="Gill Sans" pitchFamily="-65" charset="0"/>
              </a:rPr>
              <a:t>inted Light</a:t>
            </a:r>
          </a:p>
          <a:p>
            <a:pPr defTabSz="457200" eaLnBrk="1" fontAlgn="base" hangingPunct="1">
              <a:lnSpc>
                <a:spcPct val="110000"/>
              </a:lnSpc>
              <a:spcBef>
                <a:spcPct val="0"/>
              </a:spcBef>
              <a:spcAft>
                <a:spcPts val="800"/>
              </a:spcAft>
            </a:pPr>
            <a:endParaRPr lang="en-US" altLang="en-US" u="sng" dirty="0">
              <a:solidFill>
                <a:srgbClr val="FFFFFF"/>
              </a:solidFill>
              <a:latin typeface="Frutiger LT Std 65 Bold" pitchFamily="-65" charset="0"/>
              <a:ea typeface="ヒラギノ角ゴ ProN W3" pitchFamily="-65" charset="-128"/>
              <a:sym typeface="Gill Sans" pitchFamily="-65" charset="0"/>
            </a:endParaRPr>
          </a:p>
        </p:txBody>
      </p:sp>
      <p:graphicFrame>
        <p:nvGraphicFramePr>
          <p:cNvPr id="28" name="Chart 27"/>
          <p:cNvGraphicFramePr>
            <a:graphicFrameLocks/>
          </p:cNvGraphicFramePr>
          <p:nvPr>
            <p:extLst>
              <p:ext uri="{D42A27DB-BD31-4B8C-83A1-F6EECF244321}">
                <p14:modId xmlns:p14="http://schemas.microsoft.com/office/powerpoint/2010/main" val="3126521737"/>
              </p:ext>
            </p:extLst>
          </p:nvPr>
        </p:nvGraphicFramePr>
        <p:xfrm>
          <a:off x="1197735" y="1025245"/>
          <a:ext cx="7495503" cy="575937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586758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nodeType="afterGroup">
                            <p:stCondLst>
                              <p:cond delay="2700"/>
                            </p:stCondLst>
                            <p:childTnLst>
                              <p:par>
                                <p:cTn id="9" presetID="10" presetClass="entr" presetSubtype="0" fill="hold" grpId="0" nodeType="afterEffect">
                                  <p:stCondLst>
                                    <p:cond delay="2000"/>
                                  </p:stCondLst>
                                  <p:iterate type="wd">
                                    <p:tmPct val="10000"/>
                                  </p:iterate>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fade">
                                      <p:cBhvr>
                                        <p:cTn id="11" dur="500"/>
                                        <p:tgtEl>
                                          <p:spTgt spid="19">
                                            <p:txEl>
                                              <p:pRg st="1" end="1"/>
                                            </p:txEl>
                                          </p:spTgt>
                                        </p:tgtEl>
                                      </p:cBhvr>
                                    </p:animEffect>
                                  </p:childTnLst>
                                </p:cTn>
                              </p:par>
                            </p:childTnLst>
                          </p:cTn>
                        </p:par>
                        <p:par>
                          <p:cTn id="12" fill="hold" nodeType="afterGroup">
                            <p:stCondLst>
                              <p:cond delay="5400"/>
                            </p:stCondLst>
                            <p:childTnLst>
                              <p:par>
                                <p:cTn id="13" presetID="10" presetClass="entr" presetSubtype="0" fill="hold" grpId="0" nodeType="afterEffect">
                                  <p:stCondLst>
                                    <p:cond delay="2000"/>
                                  </p:stCondLst>
                                  <p:iterate type="wd">
                                    <p:tmPct val="10000"/>
                                  </p:iterate>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7"/>
          <p:cNvSpPr txBox="1">
            <a:spLocks noChangeArrowheads="1"/>
          </p:cNvSpPr>
          <p:nvPr/>
        </p:nvSpPr>
        <p:spPr bwMode="auto">
          <a:xfrm>
            <a:off x="3057525" y="5874368"/>
            <a:ext cx="2181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2800" smtClean="0">
                <a:solidFill>
                  <a:prstClr val="white"/>
                </a:solidFill>
              </a:rPr>
              <a:t>Distance (km)</a:t>
            </a:r>
          </a:p>
        </p:txBody>
      </p:sp>
      <p:sp>
        <p:nvSpPr>
          <p:cNvPr id="61442"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base" hangingPunct="1">
              <a:spcBef>
                <a:spcPct val="0"/>
              </a:spcBef>
              <a:spcAft>
                <a:spcPct val="0"/>
              </a:spcAft>
            </a:pPr>
            <a:endParaRPr lang="en-US" altLang="en-US" dirty="0" smtClean="0">
              <a:solidFill>
                <a:prstClr val="white"/>
              </a:solidFill>
              <a:latin typeface="Frutiger LT Std 65 Bold" pitchFamily="-65" charset="0"/>
            </a:endParaRPr>
          </a:p>
          <a:p>
            <a:pPr eaLnBrk="1" fontAlgn="base" hangingPunct="1">
              <a:spcBef>
                <a:spcPct val="0"/>
              </a:spcBef>
              <a:spcAft>
                <a:spcPct val="0"/>
              </a:spcAft>
            </a:pPr>
            <a:r>
              <a:rPr lang="en-US" altLang="en-US" sz="3600" dirty="0" smtClean="0">
                <a:solidFill>
                  <a:prstClr val="white"/>
                </a:solidFill>
                <a:latin typeface="Frutiger LT Std 65 Bold" pitchFamily="-65" charset="0"/>
              </a:rPr>
              <a:t>Avoid the Blue </a:t>
            </a:r>
            <a:endParaRPr lang="en-US" altLang="en-US" sz="3600" dirty="0">
              <a:solidFill>
                <a:prstClr val="white"/>
              </a:solidFill>
              <a:latin typeface="Frutiger LT Std 65 Bold" pitchFamily="-65" charset="0"/>
            </a:endParaRPr>
          </a:p>
          <a:p>
            <a:pPr eaLnBrk="1" fontAlgn="base" hangingPunct="1">
              <a:spcBef>
                <a:spcPct val="0"/>
              </a:spcBef>
              <a:spcAft>
                <a:spcPct val="0"/>
              </a:spcAft>
            </a:pPr>
            <a:r>
              <a:rPr lang="en-US" altLang="en-US" dirty="0" smtClean="0">
                <a:solidFill>
                  <a:prstClr val="white"/>
                </a:solidFill>
                <a:latin typeface="Frutiger LT Std 65 Bold" pitchFamily="-65" charset="0"/>
              </a:rPr>
              <a:t>Effects of Color on </a:t>
            </a:r>
            <a:r>
              <a:rPr lang="en-US" altLang="en-US" dirty="0" err="1" smtClean="0">
                <a:solidFill>
                  <a:prstClr val="white"/>
                </a:solidFill>
                <a:latin typeface="Frutiger LT Std 65 Bold" pitchFamily="-65" charset="0"/>
              </a:rPr>
              <a:t>Skyglow</a:t>
            </a:r>
            <a:endParaRPr lang="en-US" altLang="en-US" dirty="0" smtClean="0">
              <a:solidFill>
                <a:prstClr val="white"/>
              </a:solidFill>
              <a:latin typeface="Frutiger LT Std 65 Bold" pitchFamily="-65" charset="0"/>
            </a:endParaRPr>
          </a:p>
          <a:p>
            <a:pPr eaLnBrk="1" fontAlgn="base" hangingPunct="1">
              <a:spcBef>
                <a:spcPct val="0"/>
              </a:spcBef>
              <a:spcAft>
                <a:spcPct val="0"/>
              </a:spcAft>
            </a:pPr>
            <a:r>
              <a:rPr lang="en-US" altLang="en-US" sz="2200" dirty="0" smtClean="0">
                <a:solidFill>
                  <a:prstClr val="white"/>
                </a:solidFill>
                <a:latin typeface="Frutiger LT Std 55 Roman" pitchFamily="34" charset="0"/>
              </a:rPr>
              <a:t>for equal luminous output (lumens)</a:t>
            </a:r>
          </a:p>
        </p:txBody>
      </p:sp>
      <p:sp>
        <p:nvSpPr>
          <p:cNvPr id="61443" name="TextBox 1"/>
          <p:cNvSpPr txBox="1">
            <a:spLocks noChangeArrowheads="1"/>
          </p:cNvSpPr>
          <p:nvPr/>
        </p:nvSpPr>
        <p:spPr bwMode="auto">
          <a:xfrm>
            <a:off x="7426325" y="4327525"/>
            <a:ext cx="1265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srgbClr val="FFFF00"/>
                </a:solidFill>
              </a:rPr>
              <a:t>LED2400K</a:t>
            </a:r>
          </a:p>
        </p:txBody>
      </p:sp>
      <p:sp>
        <p:nvSpPr>
          <p:cNvPr id="61444" name="TextBox 1"/>
          <p:cNvSpPr txBox="1">
            <a:spLocks noChangeArrowheads="1"/>
          </p:cNvSpPr>
          <p:nvPr/>
        </p:nvSpPr>
        <p:spPr bwMode="auto">
          <a:xfrm>
            <a:off x="7427913" y="4627563"/>
            <a:ext cx="12652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srgbClr val="FF0000"/>
                </a:solidFill>
              </a:rPr>
              <a:t>HPS</a:t>
            </a:r>
          </a:p>
        </p:txBody>
      </p:sp>
      <p:sp>
        <p:nvSpPr>
          <p:cNvPr id="61445" name="TextBox 1"/>
          <p:cNvSpPr txBox="1">
            <a:spLocks noChangeArrowheads="1"/>
          </p:cNvSpPr>
          <p:nvPr/>
        </p:nvSpPr>
        <p:spPr bwMode="auto">
          <a:xfrm>
            <a:off x="7427913" y="4032250"/>
            <a:ext cx="12652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srgbClr val="7030A0"/>
                </a:solidFill>
              </a:rPr>
              <a:t>MH4100K</a:t>
            </a:r>
          </a:p>
        </p:txBody>
      </p:sp>
      <p:sp>
        <p:nvSpPr>
          <p:cNvPr id="61446" name="TextBox 1"/>
          <p:cNvSpPr txBox="1">
            <a:spLocks noChangeArrowheads="1"/>
          </p:cNvSpPr>
          <p:nvPr/>
        </p:nvSpPr>
        <p:spPr bwMode="auto">
          <a:xfrm>
            <a:off x="7421563" y="4876800"/>
            <a:ext cx="12652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smtClean="0">
                <a:solidFill>
                  <a:srgbClr val="FFC000"/>
                </a:solidFill>
              </a:rPr>
              <a:t>LPS/Amber LED</a:t>
            </a:r>
          </a:p>
        </p:txBody>
      </p:sp>
      <p:sp>
        <p:nvSpPr>
          <p:cNvPr id="61447" name="TextBox 1"/>
          <p:cNvSpPr txBox="1">
            <a:spLocks noChangeArrowheads="1"/>
          </p:cNvSpPr>
          <p:nvPr/>
        </p:nvSpPr>
        <p:spPr bwMode="auto">
          <a:xfrm>
            <a:off x="7427913" y="3727450"/>
            <a:ext cx="12652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sz="1800" dirty="0" smtClean="0">
                <a:solidFill>
                  <a:srgbClr val="00B0F0"/>
                </a:solidFill>
              </a:rPr>
              <a:t>LED5100K</a:t>
            </a:r>
          </a:p>
        </p:txBody>
      </p:sp>
      <p:pic>
        <p:nvPicPr>
          <p:cNvPr id="614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78628"/>
            <a:ext cx="7620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4760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Minimum Brightness</a:t>
            </a:r>
            <a:endParaRPr lang="en-US" dirty="0">
              <a:solidFill>
                <a:schemeClr val="bg1"/>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63605" y="2074334"/>
            <a:ext cx="5099420" cy="339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6" y="3708400"/>
            <a:ext cx="3714346" cy="277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85333"/>
            <a:ext cx="4555434" cy="208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4502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95300"/>
            <a:ext cx="915193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495300" y="304800"/>
            <a:ext cx="4416530" cy="584775"/>
          </a:xfrm>
          <a:prstGeom prst="rect">
            <a:avLst/>
          </a:prstGeom>
          <a:noFill/>
        </p:spPr>
        <p:txBody>
          <a:bodyPr wrap="none" rtlCol="0">
            <a:spAutoFit/>
          </a:bodyPr>
          <a:lstStyle/>
          <a:p>
            <a:r>
              <a:rPr lang="en-US" sz="3200" dirty="0" smtClean="0">
                <a:solidFill>
                  <a:schemeClr val="bg1"/>
                </a:solidFill>
              </a:rPr>
              <a:t>Big Bend Lighting Retrofit</a:t>
            </a:r>
            <a:endParaRPr lang="en-US" sz="3200" dirty="0">
              <a:solidFill>
                <a:schemeClr val="bg1"/>
              </a:solidFill>
            </a:endParaRPr>
          </a:p>
        </p:txBody>
      </p:sp>
    </p:spTree>
    <p:extLst>
      <p:ext uri="{BB962C8B-B14F-4D97-AF65-F5344CB8AC3E}">
        <p14:creationId xmlns:p14="http://schemas.microsoft.com/office/powerpoint/2010/main" val="1262928342"/>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01526543"/>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Initial Steps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Alton Coal Mine</a:t>
            </a:r>
          </a:p>
          <a:p>
            <a:pPr marL="0" indent="0">
              <a:buNone/>
            </a:pPr>
            <a:endParaRPr lang="en-US" dirty="0">
              <a:solidFill>
                <a:schemeClr val="bg1"/>
              </a:solidFill>
            </a:endParaRPr>
          </a:p>
          <a:p>
            <a:r>
              <a:rPr lang="en-US" dirty="0" smtClean="0">
                <a:solidFill>
                  <a:schemeClr val="bg1"/>
                </a:solidFill>
              </a:rPr>
              <a:t>RMPs (Vernal, Moab, Farmington, Eastern Colorado)</a:t>
            </a:r>
          </a:p>
          <a:p>
            <a:pPr marL="0" indent="0">
              <a:buNone/>
            </a:pPr>
            <a:endParaRPr lang="en-US" dirty="0" smtClean="0">
              <a:solidFill>
                <a:schemeClr val="bg1"/>
              </a:solidFill>
            </a:endParaRPr>
          </a:p>
          <a:p>
            <a:r>
              <a:rPr lang="en-US" dirty="0" smtClean="0">
                <a:solidFill>
                  <a:schemeClr val="bg1"/>
                </a:solidFill>
              </a:rPr>
              <a:t>CHCU</a:t>
            </a:r>
          </a:p>
          <a:p>
            <a:endParaRPr lang="en-US" dirty="0">
              <a:solidFill>
                <a:schemeClr val="bg1"/>
              </a:solidFill>
            </a:endParaRPr>
          </a:p>
        </p:txBody>
      </p:sp>
    </p:spTree>
    <p:extLst>
      <p:ext uri="{BB962C8B-B14F-4D97-AF65-F5344CB8AC3E}">
        <p14:creationId xmlns:p14="http://schemas.microsoft.com/office/powerpoint/2010/main" val="3866494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720" y="-825758"/>
            <a:ext cx="611505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0424" y="2761860"/>
            <a:ext cx="1688028" cy="1323439"/>
          </a:xfrm>
          <a:prstGeom prst="rect">
            <a:avLst/>
          </a:prstGeom>
          <a:noFill/>
        </p:spPr>
        <p:txBody>
          <a:bodyPr wrap="square" rtlCol="0">
            <a:spAutoFit/>
          </a:bodyPr>
          <a:lstStyle/>
          <a:p>
            <a:pPr algn="ctr"/>
            <a:r>
              <a:rPr lang="en-US" sz="4000" dirty="0" smtClean="0">
                <a:solidFill>
                  <a:schemeClr val="bg1"/>
                </a:solidFill>
              </a:rPr>
              <a:t>Thank You</a:t>
            </a:r>
            <a:endParaRPr lang="en-US" sz="4000" dirty="0">
              <a:solidFill>
                <a:schemeClr val="bg1"/>
              </a:solidFill>
            </a:endParaRPr>
          </a:p>
        </p:txBody>
      </p:sp>
    </p:spTree>
    <p:extLst>
      <p:ext uri="{BB962C8B-B14F-4D97-AF65-F5344CB8AC3E}">
        <p14:creationId xmlns:p14="http://schemas.microsoft.com/office/powerpoint/2010/main" val="141504323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36820" y="533400"/>
            <a:ext cx="697979" cy="1005839"/>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4" name="object 4"/>
          <p:cNvSpPr txBox="1">
            <a:spLocks noGrp="1"/>
          </p:cNvSpPr>
          <p:nvPr>
            <p:ph type="title"/>
          </p:nvPr>
        </p:nvSpPr>
        <p:spPr>
          <a:xfrm>
            <a:off x="1059815" y="648438"/>
            <a:ext cx="8376919" cy="1661993"/>
          </a:xfrm>
          <a:prstGeom prst="rect">
            <a:avLst/>
          </a:prstGeom>
        </p:spPr>
        <p:txBody>
          <a:bodyPr vert="horz" wrap="square" lIns="0" tIns="0" rIns="0" bIns="0" rtlCol="0">
            <a:spAutoFit/>
          </a:bodyPr>
          <a:lstStyle/>
          <a:p>
            <a:r>
              <a:rPr lang="en-US" sz="3600" dirty="0">
                <a:solidFill>
                  <a:srgbClr val="FFFFCC"/>
                </a:solidFill>
                <a:effectLst>
                  <a:outerShdw blurRad="38100" dist="38100" dir="2700000" algn="tl">
                    <a:srgbClr val="000000">
                      <a:alpha val="43137"/>
                    </a:srgbClr>
                  </a:outerShdw>
                </a:effectLst>
              </a:rPr>
              <a:t>Management Policies</a:t>
            </a:r>
            <a:br>
              <a:rPr lang="en-US" sz="3600" dirty="0">
                <a:solidFill>
                  <a:srgbClr val="FFFFCC"/>
                </a:solidFill>
                <a:effectLst>
                  <a:outerShdw blurRad="38100" dist="38100" dir="2700000" algn="tl">
                    <a:srgbClr val="000000">
                      <a:alpha val="43137"/>
                    </a:srgbClr>
                  </a:outerShdw>
                </a:effectLst>
              </a:rPr>
            </a:b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4</a:t>
            </a:r>
            <a:r>
              <a:rPr lang="en-US" sz="3600" b="0" spc="-5" dirty="0">
                <a:solidFill>
                  <a:srgbClr val="FFFFFF"/>
                </a:solidFill>
                <a:effectLst>
                  <a:outerShdw blurRad="38100" dist="38100" dir="2700000" algn="tl">
                    <a:srgbClr val="000000">
                      <a:alpha val="43137"/>
                    </a:srgbClr>
                  </a:outerShdw>
                </a:effectLst>
                <a:latin typeface="Frutiger LT Std 55 Roman"/>
                <a:cs typeface="Frutiger LT Std 55 Roman"/>
              </a:rPr>
              <a:t>.</a:t>
            </a: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1</a:t>
            </a:r>
            <a:r>
              <a:rPr lang="en-US" sz="3600" b="0" dirty="0">
                <a:solidFill>
                  <a:srgbClr val="FFFFFF"/>
                </a:solidFill>
                <a:effectLst>
                  <a:outerShdw blurRad="38100" dist="38100" dir="2700000" algn="tl">
                    <a:srgbClr val="000000">
                      <a:alpha val="43137"/>
                    </a:srgbClr>
                  </a:outerShdw>
                </a:effectLst>
                <a:latin typeface="Frutiger LT Std 55 Roman"/>
                <a:cs typeface="Frutiger LT Std 55 Roman"/>
              </a:rPr>
              <a:t>0</a:t>
            </a: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lang="en-US" sz="3600" b="0" spc="5" dirty="0" err="1">
                <a:solidFill>
                  <a:srgbClr val="FFFFFF"/>
                </a:solidFill>
                <a:effectLst>
                  <a:outerShdw blurRad="38100" dist="38100" dir="2700000" algn="tl">
                    <a:srgbClr val="000000">
                      <a:alpha val="43137"/>
                    </a:srgbClr>
                  </a:outerShdw>
                </a:effectLst>
                <a:latin typeface="Frutiger LT Std 55 Roman"/>
                <a:cs typeface="Frutiger LT Std 55 Roman"/>
              </a:rPr>
              <a:t>L</a:t>
            </a:r>
            <a:r>
              <a:rPr lang="en-US" sz="3600" b="0" spc="-5" dirty="0" err="1">
                <a:solidFill>
                  <a:srgbClr val="FFFFFF"/>
                </a:solidFill>
                <a:effectLst>
                  <a:outerShdw blurRad="38100" dist="38100" dir="2700000" algn="tl">
                    <a:srgbClr val="000000">
                      <a:alpha val="43137"/>
                    </a:srgbClr>
                  </a:outerShdw>
                </a:effectLst>
                <a:latin typeface="Frutiger LT Std 55 Roman"/>
                <a:cs typeface="Frutiger LT Std 55 Roman"/>
              </a:rPr>
              <a:t>igh</a:t>
            </a:r>
            <a:r>
              <a:rPr lang="en-US" sz="3600" b="0" dirty="0" err="1">
                <a:solidFill>
                  <a:srgbClr val="FFFFFF"/>
                </a:solidFill>
                <a:effectLst>
                  <a:outerShdw blurRad="38100" dist="38100" dir="2700000" algn="tl">
                    <a:srgbClr val="000000">
                      <a:alpha val="43137"/>
                    </a:srgbClr>
                  </a:outerShdw>
                </a:effectLst>
                <a:latin typeface="Frutiger LT Std 55 Roman"/>
                <a:cs typeface="Frutiger LT Std 55 Roman"/>
              </a:rPr>
              <a:t>ts</a:t>
            </a:r>
            <a:r>
              <a:rPr lang="en-US" sz="3600" b="0" spc="5" dirty="0" err="1">
                <a:solidFill>
                  <a:srgbClr val="FFFFFF"/>
                </a:solidFill>
                <a:effectLst>
                  <a:outerShdw blurRad="38100" dist="38100" dir="2700000" algn="tl">
                    <a:srgbClr val="000000">
                      <a:alpha val="43137"/>
                    </a:srgbClr>
                  </a:outerShdw>
                </a:effectLst>
                <a:latin typeface="Frutiger LT Std 55 Roman"/>
                <a:cs typeface="Frutiger LT Std 55 Roman"/>
              </a:rPr>
              <a:t>c</a:t>
            </a:r>
            <a:r>
              <a:rPr lang="en-US" sz="3600" b="0" spc="-10" dirty="0" err="1">
                <a:solidFill>
                  <a:srgbClr val="FFFFFF"/>
                </a:solidFill>
                <a:effectLst>
                  <a:outerShdw blurRad="38100" dist="38100" dir="2700000" algn="tl">
                    <a:srgbClr val="000000">
                      <a:alpha val="43137"/>
                    </a:srgbClr>
                  </a:outerShdw>
                </a:effectLst>
                <a:latin typeface="Frutiger LT Std 55 Roman"/>
                <a:cs typeface="Frutiger LT Std 55 Roman"/>
              </a:rPr>
              <a:t>a</a:t>
            </a:r>
            <a:r>
              <a:rPr lang="en-US" sz="3600" b="0" spc="-5" dirty="0" err="1">
                <a:solidFill>
                  <a:srgbClr val="FFFFFF"/>
                </a:solidFill>
                <a:effectLst>
                  <a:outerShdw blurRad="38100" dist="38100" dir="2700000" algn="tl">
                    <a:srgbClr val="000000">
                      <a:alpha val="43137"/>
                    </a:srgbClr>
                  </a:outerShdw>
                </a:effectLst>
                <a:latin typeface="Frutiger LT Std 55 Roman"/>
                <a:cs typeface="Frutiger LT Std 55 Roman"/>
              </a:rPr>
              <a:t>p</a:t>
            </a:r>
            <a:r>
              <a:rPr lang="en-US" sz="3600" b="0" dirty="0" err="1">
                <a:solidFill>
                  <a:srgbClr val="FFFFFF"/>
                </a:solidFill>
                <a:effectLst>
                  <a:outerShdw blurRad="38100" dist="38100" dir="2700000" algn="tl">
                    <a:srgbClr val="000000">
                      <a:alpha val="43137"/>
                    </a:srgbClr>
                  </a:outerShdw>
                </a:effectLst>
                <a:latin typeface="Frutiger LT Std 55 Roman"/>
                <a:cs typeface="Frutiger LT Std 55 Roman"/>
              </a:rPr>
              <a:t>e</a:t>
            </a:r>
            <a:r>
              <a:rPr lang="en-US" sz="3600" b="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lang="en-US" sz="3600" b="0" dirty="0">
                <a:solidFill>
                  <a:srgbClr val="FFFFFF"/>
                </a:solidFill>
                <a:effectLst>
                  <a:outerShdw blurRad="38100" dist="38100" dir="2700000" algn="tl">
                    <a:srgbClr val="000000">
                      <a:alpha val="43137"/>
                    </a:srgbClr>
                  </a:outerShdw>
                </a:effectLst>
                <a:latin typeface="Frutiger LT Std 55 Roman"/>
                <a:cs typeface="Frutiger LT Std 55 Roman"/>
              </a:rPr>
              <a:t>M</a:t>
            </a: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lang="en-US" sz="3600" b="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a</a:t>
            </a:r>
            <a:r>
              <a:rPr lang="en-US" sz="3600" b="0" spc="-5" dirty="0">
                <a:solidFill>
                  <a:srgbClr val="FFFFFF"/>
                </a:solidFill>
                <a:effectLst>
                  <a:outerShdw blurRad="38100" dist="38100" dir="2700000" algn="tl">
                    <a:srgbClr val="000000">
                      <a:alpha val="43137"/>
                    </a:srgbClr>
                  </a:outerShdw>
                </a:effectLst>
                <a:latin typeface="Frutiger LT Std 55 Roman"/>
                <a:cs typeface="Frutiger LT Std 55 Roman"/>
              </a:rPr>
              <a:t>g</a:t>
            </a: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lang="en-US" sz="3600" b="0" spc="-5" dirty="0">
                <a:solidFill>
                  <a:srgbClr val="FFFFFF"/>
                </a:solidFill>
                <a:effectLst>
                  <a:outerShdw blurRad="38100" dist="38100" dir="2700000" algn="tl">
                    <a:srgbClr val="000000">
                      <a:alpha val="43137"/>
                    </a:srgbClr>
                  </a:outerShdw>
                </a:effectLst>
                <a:latin typeface="Frutiger LT Std 55 Roman"/>
                <a:cs typeface="Frutiger LT Std 55 Roman"/>
              </a:rPr>
              <a:t>m</a:t>
            </a:r>
            <a:r>
              <a:rPr lang="en-US" sz="3600" b="0" spc="-10" dirty="0">
                <a:solidFill>
                  <a:srgbClr val="FFFFFF"/>
                </a:solidFill>
                <a:effectLst>
                  <a:outerShdw blurRad="38100" dist="38100" dir="2700000" algn="tl">
                    <a:srgbClr val="000000">
                      <a:alpha val="43137"/>
                    </a:srgbClr>
                  </a:outerShdw>
                </a:effectLst>
                <a:latin typeface="Frutiger LT Std 55 Roman"/>
                <a:cs typeface="Frutiger LT Std 55 Roman"/>
              </a:rPr>
              <a:t>e</a:t>
            </a:r>
            <a:r>
              <a:rPr lang="en-US" sz="3600" b="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lang="en-US" sz="3600" b="0" dirty="0">
                <a:solidFill>
                  <a:srgbClr val="FFFFFF"/>
                </a:solidFill>
                <a:effectLst>
                  <a:outerShdw blurRad="38100" dist="38100" dir="2700000" algn="tl">
                    <a:srgbClr val="000000">
                      <a:alpha val="43137"/>
                    </a:srgbClr>
                  </a:outerShdw>
                </a:effectLst>
                <a:latin typeface="Frutiger LT Std 55 Roman"/>
                <a:cs typeface="Frutiger LT Std 55 Roman"/>
              </a:rPr>
              <a:t>t</a:t>
            </a:r>
            <a:r>
              <a:rPr lang="en-US" sz="3600" dirty="0">
                <a:solidFill>
                  <a:srgbClr val="FFFFCC"/>
                </a:solidFill>
                <a:effectLst>
                  <a:outerShdw blurRad="38100" dist="38100" dir="2700000" algn="tl">
                    <a:srgbClr val="000000">
                      <a:alpha val="43137"/>
                    </a:srgbClr>
                  </a:outerShdw>
                </a:effectLst>
              </a:rPr>
              <a:t/>
            </a:r>
            <a:br>
              <a:rPr lang="en-US" sz="3600" dirty="0">
                <a:solidFill>
                  <a:srgbClr val="FFFFCC"/>
                </a:solidFill>
                <a:effectLst>
                  <a:outerShdw blurRad="38100" dist="38100" dir="2700000" algn="tl">
                    <a:srgbClr val="000000">
                      <a:alpha val="43137"/>
                    </a:srgbClr>
                  </a:outerShdw>
                </a:effectLst>
              </a:rPr>
            </a:br>
            <a:endParaRPr sz="3600" dirty="0"/>
          </a:p>
        </p:txBody>
      </p:sp>
      <p:sp>
        <p:nvSpPr>
          <p:cNvPr id="5" name="object 5"/>
          <p:cNvSpPr/>
          <p:nvPr/>
        </p:nvSpPr>
        <p:spPr>
          <a:xfrm>
            <a:off x="449579" y="4590287"/>
            <a:ext cx="646175" cy="89915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6" name="object 6"/>
          <p:cNvSpPr txBox="1"/>
          <p:nvPr/>
        </p:nvSpPr>
        <p:spPr>
          <a:xfrm>
            <a:off x="688340" y="1697729"/>
            <a:ext cx="7319009" cy="2169825"/>
          </a:xfrm>
          <a:prstGeom prst="rect">
            <a:avLst/>
          </a:prstGeom>
        </p:spPr>
        <p:txBody>
          <a:bodyPr vert="horz" wrap="square" lIns="0" tIns="0" rIns="0" bIns="0" rtlCol="0">
            <a:spAutoFit/>
          </a:bodyPr>
          <a:lstStyle/>
          <a:p>
            <a:pPr>
              <a:spcBef>
                <a:spcPts val="41"/>
              </a:spcBef>
            </a:pPr>
            <a:endParaRPr sz="4500" dirty="0">
              <a:solidFill>
                <a:prstClr val="black"/>
              </a:solidFill>
              <a:effectLst>
                <a:outerShdw blurRad="38100" dist="38100" dir="2700000" algn="tl">
                  <a:srgbClr val="000000">
                    <a:alpha val="43137"/>
                  </a:srgbClr>
                </a:outerShdw>
              </a:effectLst>
              <a:latin typeface="Times New Roman"/>
              <a:cs typeface="Times New Roman"/>
            </a:endParaRPr>
          </a:p>
          <a:p>
            <a:pPr marL="355600" marR="5080" indent="-342900">
              <a:buClr>
                <a:srgbClr val="784700"/>
              </a:buClr>
              <a:buSzPct val="68750"/>
              <a:buFont typeface="Wingdings"/>
              <a:buChar char=""/>
              <a:tabLst>
                <a:tab pos="355600" algn="l"/>
              </a:tabLst>
            </a:pP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rvice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will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rtifici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3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in</a:t>
            </a:r>
            <a:r>
              <a:rPr sz="2400" spc="-2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eas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ch</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rtle</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1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re 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he 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ce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f</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e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rtifici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gh</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ti</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g</a:t>
            </a:r>
            <a:r>
              <a:rPr sz="2400" spc="-5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will</a:t>
            </a:r>
            <a:r>
              <a:rPr sz="2400" spc="-3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isr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up</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20"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da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k</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dependen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1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na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a</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l</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 </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e</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s</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ou</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rce c</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o</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m</a:t>
            </a:r>
            <a:r>
              <a:rPr sz="2400" spc="-5" dirty="0">
                <a:solidFill>
                  <a:srgbClr val="FFFFFF"/>
                </a:solidFill>
                <a:effectLst>
                  <a:outerShdw blurRad="38100" dist="38100" dir="2700000" algn="tl">
                    <a:srgbClr val="000000">
                      <a:alpha val="43137"/>
                    </a:srgbClr>
                  </a:outerShdw>
                </a:effectLst>
                <a:latin typeface="Frutiger LT Std 55 Roman"/>
                <a:cs typeface="Frutiger LT Std 55 Roman"/>
              </a:rPr>
              <a:t>ponen</a:t>
            </a:r>
            <a:r>
              <a:rPr sz="2400" dirty="0">
                <a:solidFill>
                  <a:srgbClr val="FFFFFF"/>
                </a:solidFill>
                <a:effectLst>
                  <a:outerShdw blurRad="38100" dist="38100" dir="2700000" algn="tl">
                    <a:srgbClr val="000000">
                      <a:alpha val="43137"/>
                    </a:srgbClr>
                  </a:outerShdw>
                </a:effectLst>
                <a:latin typeface="Frutiger LT Std 55 Roman"/>
                <a:cs typeface="Frutiger LT Std 55 Roman"/>
              </a:rPr>
              <a:t>ts.</a:t>
            </a:r>
            <a:endParaRPr sz="2400" dirty="0">
              <a:solidFill>
                <a:prstClr val="black"/>
              </a:solidFill>
              <a:effectLst>
                <a:outerShdw blurRad="38100" dist="38100" dir="2700000" algn="tl">
                  <a:srgbClr val="000000">
                    <a:alpha val="43137"/>
                  </a:srgbClr>
                </a:outerShdw>
              </a:effectLst>
              <a:latin typeface="Frutiger LT Std 55 Roman"/>
              <a:cs typeface="Frutiger LT Std 55 Roman"/>
            </a:endParaRPr>
          </a:p>
        </p:txBody>
      </p:sp>
      <p:sp>
        <p:nvSpPr>
          <p:cNvPr id="8" name="object 8"/>
          <p:cNvSpPr/>
          <p:nvPr/>
        </p:nvSpPr>
        <p:spPr>
          <a:xfrm>
            <a:off x="8267700" y="6368795"/>
            <a:ext cx="252983" cy="347471"/>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9" name="object 9"/>
          <p:cNvSpPr txBox="1">
            <a:spLocks noGrp="1"/>
          </p:cNvSpPr>
          <p:nvPr>
            <p:ph type="dt" sz="half" idx="6"/>
          </p:nvPr>
        </p:nvSpPr>
        <p:spPr>
          <a:xfrm>
            <a:off x="5274055" y="6431681"/>
            <a:ext cx="1275079" cy="184666"/>
          </a:xfrm>
          <a:prstGeom prst="rect">
            <a:avLst/>
          </a:prstGeom>
        </p:spPr>
        <p:txBody>
          <a:bodyPr vert="horz" wrap="square" lIns="0" tIns="0" rIns="0" bIns="0" rtlCol="0">
            <a:spAutoFit/>
          </a:bodyPr>
          <a:lstStyle/>
          <a:p>
            <a:pPr marL="12700"/>
            <a:endParaRPr dirty="0">
              <a:solidFill>
                <a:prstClr val="white"/>
              </a:solidFill>
            </a:endParaRPr>
          </a:p>
        </p:txBody>
      </p:sp>
      <p:sp>
        <p:nvSpPr>
          <p:cNvPr id="11" name="object 11"/>
          <p:cNvSpPr txBox="1">
            <a:spLocks noGrp="1"/>
          </p:cNvSpPr>
          <p:nvPr>
            <p:ph type="ftr" sz="quarter" idx="5"/>
          </p:nvPr>
        </p:nvSpPr>
        <p:spPr>
          <a:xfrm>
            <a:off x="7416800" y="6431681"/>
            <a:ext cx="962025" cy="184666"/>
          </a:xfrm>
          <a:prstGeom prst="rect">
            <a:avLst/>
          </a:prstGeom>
        </p:spPr>
        <p:txBody>
          <a:bodyPr vert="horz" wrap="square" lIns="0" tIns="0" rIns="0" bIns="0" rtlCol="0">
            <a:spAutoFit/>
          </a:bodyPr>
          <a:lstStyle/>
          <a:p>
            <a:pPr marL="12700"/>
            <a:endParaRPr dirty="0">
              <a:solidFill>
                <a:prstClr val="white"/>
              </a:solidFill>
            </a:endParaRPr>
          </a:p>
        </p:txBody>
      </p:sp>
    </p:spTree>
    <p:extLst>
      <p:ext uri="{BB962C8B-B14F-4D97-AF65-F5344CB8AC3E}">
        <p14:creationId xmlns:p14="http://schemas.microsoft.com/office/powerpoint/2010/main" val="2114735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6550</TotalTime>
  <Words>5239</Words>
  <Application>Microsoft Office PowerPoint</Application>
  <PresentationFormat>On-screen Show (4:3)</PresentationFormat>
  <Paragraphs>630</Paragraphs>
  <Slides>88</Slides>
  <Notes>79</Notes>
  <HiddenSlides>1</HiddenSlides>
  <MMClips>0</MMClips>
  <ScaleCrop>false</ScaleCrop>
  <HeadingPairs>
    <vt:vector size="4" baseType="variant">
      <vt:variant>
        <vt:lpstr>Theme</vt:lpstr>
      </vt:variant>
      <vt:variant>
        <vt:i4>13</vt:i4>
      </vt:variant>
      <vt:variant>
        <vt:lpstr>Slide Titles</vt:lpstr>
      </vt:variant>
      <vt:variant>
        <vt:i4>88</vt:i4>
      </vt:variant>
    </vt:vector>
  </HeadingPairs>
  <TitlesOfParts>
    <vt:vector size="101" baseType="lpstr">
      <vt:lpstr>Office Theme</vt:lpstr>
      <vt:lpstr>1_Office Theme</vt:lpstr>
      <vt:lpstr>2_Office Theme</vt:lpstr>
      <vt:lpstr>3_Office Theme</vt:lpstr>
      <vt:lpstr>4_Office Theme</vt:lpstr>
      <vt:lpstr>5_Office Theme</vt:lpstr>
      <vt:lpstr>6_Office Theme</vt:lpstr>
      <vt:lpstr>8_Office Theme</vt:lpstr>
      <vt:lpstr>15_Office Theme</vt:lpstr>
      <vt:lpstr>7_Office Theme</vt:lpstr>
      <vt:lpstr>Stream</vt:lpstr>
      <vt:lpstr>9_Office Theme</vt:lpstr>
      <vt:lpstr>10_Office Theme</vt:lpstr>
      <vt:lpstr>PowerPoint Presentation</vt:lpstr>
      <vt:lpstr>Main Ideas</vt:lpstr>
      <vt:lpstr>PowerPoint Presentation</vt:lpstr>
      <vt:lpstr>Definitions</vt:lpstr>
      <vt:lpstr>PowerPoint Presentation</vt:lpstr>
      <vt:lpstr>PowerPoint Presentation</vt:lpstr>
      <vt:lpstr>Management Policies</vt:lpstr>
      <vt:lpstr>PowerPoint Presentation</vt:lpstr>
      <vt:lpstr>Management Policies 4.10 Lightscape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Night Skies: Ecological Consequences</vt:lpstr>
      <vt:lpstr>Night Skies: Ecological 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Minimum Brightness</vt:lpstr>
      <vt:lpstr>PowerPoint Presentation</vt:lpstr>
      <vt:lpstr>PowerPoint Presentation</vt:lpstr>
      <vt:lpstr>Initial Steps</vt:lpstr>
      <vt:lpstr>PowerPoint Presentation</vt:lpstr>
    </vt:vector>
  </TitlesOfParts>
  <Company>NPS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dd_installer</dc:creator>
  <cp:lastModifiedBy>Menning, Kimberly A</cp:lastModifiedBy>
  <cp:revision>379</cp:revision>
  <cp:lastPrinted>2016-10-25T14:28:45Z</cp:lastPrinted>
  <dcterms:created xsi:type="dcterms:W3CDTF">2011-04-19T22:04:51Z</dcterms:created>
  <dcterms:modified xsi:type="dcterms:W3CDTF">2016-11-01T00:20:46Z</dcterms:modified>
</cp:coreProperties>
</file>