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Lst>
  <p:notesMasterIdLst>
    <p:notesMasterId r:id="rId76"/>
  </p:notesMasterIdLst>
  <p:sldIdLst>
    <p:sldId id="264" r:id="rId4"/>
    <p:sldId id="267" r:id="rId5"/>
    <p:sldId id="303" r:id="rId6"/>
    <p:sldId id="283" r:id="rId7"/>
    <p:sldId id="282" r:id="rId8"/>
    <p:sldId id="275" r:id="rId9"/>
    <p:sldId id="272" r:id="rId10"/>
    <p:sldId id="277" r:id="rId11"/>
    <p:sldId id="278" r:id="rId12"/>
    <p:sldId id="270" r:id="rId13"/>
    <p:sldId id="273" r:id="rId14"/>
    <p:sldId id="263" r:id="rId15"/>
    <p:sldId id="285" r:id="rId16"/>
    <p:sldId id="286" r:id="rId17"/>
    <p:sldId id="284" r:id="rId18"/>
    <p:sldId id="345" r:id="rId19"/>
    <p:sldId id="346" r:id="rId20"/>
    <p:sldId id="347" r:id="rId21"/>
    <p:sldId id="317" r:id="rId22"/>
    <p:sldId id="287" r:id="rId23"/>
    <p:sldId id="288" r:id="rId24"/>
    <p:sldId id="289" r:id="rId25"/>
    <p:sldId id="292" r:id="rId26"/>
    <p:sldId id="290" r:id="rId27"/>
    <p:sldId id="302" r:id="rId28"/>
    <p:sldId id="293" r:id="rId29"/>
    <p:sldId id="291" r:id="rId30"/>
    <p:sldId id="299" r:id="rId31"/>
    <p:sldId id="300" r:id="rId32"/>
    <p:sldId id="301" r:id="rId33"/>
    <p:sldId id="294" r:id="rId34"/>
    <p:sldId id="259" r:id="rId35"/>
    <p:sldId id="265" r:id="rId36"/>
    <p:sldId id="295" r:id="rId37"/>
    <p:sldId id="296" r:id="rId38"/>
    <p:sldId id="262" r:id="rId39"/>
    <p:sldId id="297" r:id="rId40"/>
    <p:sldId id="298" r:id="rId41"/>
    <p:sldId id="319" r:id="rId42"/>
    <p:sldId id="342" r:id="rId43"/>
    <p:sldId id="320" r:id="rId44"/>
    <p:sldId id="321" r:id="rId45"/>
    <p:sldId id="322" r:id="rId46"/>
    <p:sldId id="323" r:id="rId47"/>
    <p:sldId id="324" r:id="rId48"/>
    <p:sldId id="325" r:id="rId49"/>
    <p:sldId id="326" r:id="rId50"/>
    <p:sldId id="327"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07" r:id="rId66"/>
    <p:sldId id="315" r:id="rId67"/>
    <p:sldId id="308" r:id="rId68"/>
    <p:sldId id="309" r:id="rId69"/>
    <p:sldId id="310" r:id="rId70"/>
    <p:sldId id="260" r:id="rId71"/>
    <p:sldId id="316" r:id="rId72"/>
    <p:sldId id="350" r:id="rId73"/>
    <p:sldId id="351" r:id="rId74"/>
    <p:sldId id="34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44" autoAdjust="0"/>
  </p:normalViewPr>
  <p:slideViewPr>
    <p:cSldViewPr>
      <p:cViewPr>
        <p:scale>
          <a:sx n="70" d="100"/>
          <a:sy n="70" d="100"/>
        </p:scale>
        <p:origin x="-189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3CC13-AB84-47A9-886A-244A0516368E}" type="datetimeFigureOut">
              <a:rPr lang="en-US" smtClean="0"/>
              <a:t>4/18/2016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BD3654-BB55-489D-AF0C-A9BF3A33BB86}" type="slidenum">
              <a:rPr lang="en-US" smtClean="0"/>
              <a:t>‹#›</a:t>
            </a:fld>
            <a:endParaRPr lang="en-US"/>
          </a:p>
        </p:txBody>
      </p:sp>
    </p:spTree>
    <p:extLst>
      <p:ext uri="{BB962C8B-B14F-4D97-AF65-F5344CB8AC3E}">
        <p14:creationId xmlns:p14="http://schemas.microsoft.com/office/powerpoint/2010/main" val="834593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is the BLM Manual?</a:t>
            </a:r>
          </a:p>
          <a:p>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Manual contains BLM policy and program direction.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provides policy, procedures, and instructions to manage programs.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Each Handbook is controlled by a Manual Section which sets out the basic authority for performing tasks for seeing that these tasks are accomplished.</a:t>
            </a:r>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13</a:t>
            </a:fld>
            <a:endParaRPr lang="en-US"/>
          </a:p>
        </p:txBody>
      </p:sp>
    </p:spTree>
    <p:extLst>
      <p:ext uri="{BB962C8B-B14F-4D97-AF65-F5344CB8AC3E}">
        <p14:creationId xmlns:p14="http://schemas.microsoft.com/office/powerpoint/2010/main" val="38259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they all give us different answers…</a:t>
            </a:r>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23</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24</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25</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26</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27</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28</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29</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t>
            </a:r>
            <a:r>
              <a:rPr lang="en-US" baseline="0" dirty="0" smtClean="0"/>
              <a:t> maybe it’s not any of those answers at all…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public is ready to give you their answers.</a:t>
            </a:r>
            <a:r>
              <a:rPr lang="en-US" baseline="0" dirty="0" smtClean="0"/>
              <a:t>  It’s your job to learn to ask the right questions.</a:t>
            </a:r>
            <a:endParaRPr lang="en-US" dirty="0" smtClean="0"/>
          </a:p>
          <a:p>
            <a:endParaRPr lang="en-US" baseline="0" dirty="0" smtClean="0"/>
          </a:p>
          <a:p>
            <a:endParaRPr lang="en-US" baseline="0" dirty="0" smtClean="0"/>
          </a:p>
          <a:p>
            <a:r>
              <a:rPr lang="en-US" baseline="0" dirty="0" smtClean="0"/>
              <a:t>The point is…</a:t>
            </a:r>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30</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a:t>
            </a:r>
            <a:r>
              <a:rPr lang="en-US" dirty="0" smtClean="0"/>
              <a:t> care what the question</a:t>
            </a:r>
            <a:r>
              <a:rPr lang="en-US" baseline="0" dirty="0" smtClean="0"/>
              <a:t> is.  </a:t>
            </a:r>
          </a:p>
          <a:p>
            <a:endParaRPr lang="en-US" baseline="0" dirty="0" smtClean="0"/>
          </a:p>
          <a:p>
            <a:r>
              <a:rPr lang="en-US" baseline="0" dirty="0" smtClean="0"/>
              <a:t>We need to learn to ask the </a:t>
            </a:r>
            <a:r>
              <a:rPr lang="en-US" b="1" baseline="0" dirty="0" smtClean="0"/>
              <a:t>right</a:t>
            </a:r>
            <a:r>
              <a:rPr lang="en-US" baseline="0" dirty="0" smtClean="0"/>
              <a:t> questions, so we get meaningful answers that help us make informed decisions about how to manage for recreation into the future.</a:t>
            </a:r>
          </a:p>
          <a:p>
            <a:endParaRPr lang="en-US" baseline="0" dirty="0" smtClean="0"/>
          </a:p>
          <a:p>
            <a:endParaRPr lang="en-US" baseline="0" dirty="0" smtClean="0"/>
          </a:p>
          <a:p>
            <a:r>
              <a:rPr lang="en-US" baseline="0" dirty="0" smtClean="0"/>
              <a:t>PAUSE</a:t>
            </a:r>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31</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talk about</a:t>
            </a:r>
            <a:r>
              <a:rPr lang="en-US" baseline="0" dirty="0" smtClean="0"/>
              <a:t> the course.  Why is it important, and how is it relevant to you?</a:t>
            </a:r>
          </a:p>
          <a:p>
            <a:endParaRPr lang="en-US" baseline="0" dirty="0" smtClean="0"/>
          </a:p>
          <a:p>
            <a:r>
              <a:rPr lang="en-US" baseline="0" dirty="0" smtClean="0"/>
              <a:t>(Facilitate discussion 5 – 10 min)</a:t>
            </a:r>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32</a:t>
            </a:fld>
            <a:endParaRPr lang="en-US"/>
          </a:p>
        </p:txBody>
      </p:sp>
    </p:spTree>
    <p:extLst>
      <p:ext uri="{BB962C8B-B14F-4D97-AF65-F5344CB8AC3E}">
        <p14:creationId xmlns:p14="http://schemas.microsoft.com/office/powerpoint/2010/main" val="423457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What are Handbooks?</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Handbooks are considered part of the Manual. They have the same force of authority as the Manual Section.</a:t>
            </a:r>
            <a:endParaRPr lang="en-US" dirty="0" smtClean="0"/>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Source of detailed instructions, techniques, procedures, practices, and processes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carry out policy and direction described in the Manual.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Handbooks do not contain broad objectives, policies, assignment of responsibilities, or delegations needed primarily by line officials and principal staff officials to administer programs. </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1BD3654-BB55-489D-AF0C-A9BF3A33BB86}" type="slidenum">
              <a:rPr lang="en-US" smtClean="0"/>
              <a:t>14</a:t>
            </a:fld>
            <a:endParaRPr lang="en-US"/>
          </a:p>
        </p:txBody>
      </p:sp>
    </p:spTree>
    <p:extLst>
      <p:ext uri="{BB962C8B-B14F-4D97-AF65-F5344CB8AC3E}">
        <p14:creationId xmlns:p14="http://schemas.microsoft.com/office/powerpoint/2010/main" val="382596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smtClean="0">
              <a:effectLst>
                <a:outerShdw blurRad="38100" dist="38100" dir="2700000" algn="tl">
                  <a:srgbClr val="000000">
                    <a:alpha val="43137"/>
                  </a:srgbClr>
                </a:outerShdw>
              </a:effectLst>
            </a:endParaRPr>
          </a:p>
          <a:p>
            <a:r>
              <a:rPr lang="en-US" sz="1200" b="1" dirty="0" smtClean="0">
                <a:effectLst>
                  <a:outerShdw blurRad="38100" dist="38100" dir="2700000" algn="tl">
                    <a:srgbClr val="000000">
                      <a:alpha val="43137"/>
                    </a:srgbClr>
                  </a:outerShdw>
                </a:effectLst>
              </a:rPr>
              <a:t>Recreation planning should</a:t>
            </a:r>
            <a:r>
              <a:rPr lang="en-US" sz="1200" b="1" baseline="0" dirty="0" smtClean="0">
                <a:effectLst>
                  <a:outerShdw blurRad="38100" dist="38100" dir="2700000" algn="tl">
                    <a:srgbClr val="000000">
                      <a:alpha val="43137"/>
                    </a:srgbClr>
                  </a:outerShdw>
                </a:effectLst>
              </a:rPr>
              <a:t> be done </a:t>
            </a:r>
            <a:r>
              <a:rPr lang="en-US" sz="1200" b="1" dirty="0" smtClean="0">
                <a:effectLst>
                  <a:outerShdw blurRad="38100" dist="38100" dir="2700000" algn="tl">
                    <a:srgbClr val="000000">
                      <a:alpha val="43137"/>
                    </a:srgbClr>
                  </a:outerShdw>
                </a:effectLst>
              </a:rPr>
              <a:t>within an adaptive management framework.  This means staying committed to achieving the </a:t>
            </a:r>
            <a:r>
              <a:rPr lang="en-US" sz="1200" b="1" dirty="0" smtClean="0">
                <a:solidFill>
                  <a:srgbClr val="FFFF66"/>
                </a:solidFill>
                <a:effectLst>
                  <a:outerShdw blurRad="38100" dist="38100" dir="2700000" algn="tl">
                    <a:srgbClr val="000000">
                      <a:alpha val="43137"/>
                    </a:srgbClr>
                  </a:outerShdw>
                </a:effectLst>
              </a:rPr>
              <a:t>recreation objectives </a:t>
            </a:r>
            <a:r>
              <a:rPr lang="en-US" sz="1200" b="1" dirty="0" smtClean="0">
                <a:effectLst>
                  <a:outerShdw blurRad="38100" dist="38100" dir="2700000" algn="tl">
                    <a:srgbClr val="000000">
                      <a:alpha val="43137"/>
                    </a:srgbClr>
                  </a:outerShdw>
                </a:effectLst>
              </a:rPr>
              <a:t>established in the LUP but being flexible enough in the </a:t>
            </a:r>
            <a:r>
              <a:rPr lang="en-US" sz="1200" b="1" dirty="0" smtClean="0">
                <a:solidFill>
                  <a:srgbClr val="33CAFF"/>
                </a:solidFill>
                <a:effectLst>
                  <a:outerShdw blurRad="38100" dist="38100" dir="2700000" algn="tl">
                    <a:srgbClr val="000000">
                      <a:alpha val="43137"/>
                    </a:srgbClr>
                  </a:outerShdw>
                </a:effectLst>
              </a:rPr>
              <a:t>management approach </a:t>
            </a:r>
            <a:r>
              <a:rPr lang="en-US" sz="1200" b="1" dirty="0" smtClean="0">
                <a:effectLst>
                  <a:outerShdw blurRad="38100" dist="38100" dir="2700000" algn="tl">
                    <a:srgbClr val="000000">
                      <a:alpha val="43137"/>
                    </a:srgbClr>
                  </a:outerShdw>
                </a:effectLst>
              </a:rPr>
              <a:t>used to achieve those objectives</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land use planning process is cyclic, allowing for adaptations if monitoring and evaluation indicates that goals and objectives are not being achieved. Adaptations encompass (1) changing recreation implementation actions or practices, (2) revising supporting recreation management actions and allowable use decisions, or (3) fine tuning the desired RSCs. Over the long term, recreation planning within an adaptive management framework means staying committed to achieving the recreation objectives established in the LUP but being flexible enough in the management approach used to achieve those objectives. </a:t>
            </a:r>
          </a:p>
        </p:txBody>
      </p:sp>
      <p:sp>
        <p:nvSpPr>
          <p:cNvPr id="4" name="Slide Number Placeholder 3"/>
          <p:cNvSpPr>
            <a:spLocks noGrp="1"/>
          </p:cNvSpPr>
          <p:nvPr>
            <p:ph type="sldNum" sz="quarter" idx="10"/>
          </p:nvPr>
        </p:nvSpPr>
        <p:spPr/>
        <p:txBody>
          <a:bodyPr/>
          <a:lstStyle/>
          <a:p>
            <a:fld id="{833203DF-B004-4AAF-AC5C-B1624D629702}" type="slidenum">
              <a:rPr lang="en-US" smtClean="0"/>
              <a:t>33</a:t>
            </a:fld>
            <a:endParaRPr lang="en-US"/>
          </a:p>
        </p:txBody>
      </p:sp>
    </p:spTree>
    <p:extLst>
      <p:ext uri="{BB962C8B-B14F-4D97-AF65-F5344CB8AC3E}">
        <p14:creationId xmlns:p14="http://schemas.microsoft.com/office/powerpoint/2010/main" val="1517284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already discussed</a:t>
            </a:r>
            <a:r>
              <a:rPr lang="en-US" baseline="0" dirty="0" smtClean="0"/>
              <a:t> that we spend most of our time here, in implementation.  </a:t>
            </a:r>
          </a:p>
          <a:p>
            <a:endParaRPr lang="en-US" baseline="0" dirty="0" smtClean="0"/>
          </a:p>
          <a:p>
            <a:r>
              <a:rPr lang="en-US" baseline="0" dirty="0" smtClean="0"/>
              <a:t>But notice this is just one part of the overall cycle.  </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t>34</a:t>
            </a:fld>
            <a:endParaRPr lang="en-US"/>
          </a:p>
        </p:txBody>
      </p:sp>
    </p:spTree>
    <p:extLst>
      <p:ext uri="{BB962C8B-B14F-4D97-AF65-F5344CB8AC3E}">
        <p14:creationId xmlns:p14="http://schemas.microsoft.com/office/powerpoint/2010/main" val="1517284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course content, obviously is going to focus on Planning, but we should also keep in mind, how you can use the procedures in the handbook to monitor, evaluate and adjust throughout your planning cycle.</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t>35</a:t>
            </a:fld>
            <a:endParaRPr lang="en-US"/>
          </a:p>
        </p:txBody>
      </p:sp>
    </p:spTree>
    <p:extLst>
      <p:ext uri="{BB962C8B-B14F-4D97-AF65-F5344CB8AC3E}">
        <p14:creationId xmlns:p14="http://schemas.microsoft.com/office/powerpoint/2010/main" val="1517284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briefly</a:t>
            </a:r>
            <a:r>
              <a:rPr lang="en-US" baseline="0" dirty="0" smtClean="0"/>
              <a:t>  look at the Land Use Planning Process used to develop a Land Use Plan.</a:t>
            </a:r>
          </a:p>
          <a:p>
            <a:endParaRPr lang="en-US" baseline="0" dirty="0" smtClean="0"/>
          </a:p>
          <a:p>
            <a:r>
              <a:rPr lang="en-US" baseline="0" dirty="0" smtClean="0"/>
              <a:t>This process is also on the wall.  It’s important to know where we are in the process as we go though the course, and how the modules (which are sections in the handbook) overlap the planning process.</a:t>
            </a:r>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36</a:t>
            </a:fld>
            <a:endParaRPr lang="en-US"/>
          </a:p>
        </p:txBody>
      </p:sp>
    </p:spTree>
    <p:extLst>
      <p:ext uri="{BB962C8B-B14F-4D97-AF65-F5344CB8AC3E}">
        <p14:creationId xmlns:p14="http://schemas.microsoft.com/office/powerpoint/2010/main" val="1230906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notice</a:t>
            </a:r>
            <a:r>
              <a:rPr lang="en-US" baseline="0" dirty="0" smtClean="0"/>
              <a:t> that your handbook is tabbed by module.  We decided early in the course development that we wanted the course to parallel the handbook.  We encourage you to make your handbook your own.  Make notes, highlight, dog-ear, whatever it takes, so you know where to go when you need more info.</a:t>
            </a:r>
          </a:p>
          <a:p>
            <a:r>
              <a:rPr lang="en-US" baseline="0" dirty="0" smtClean="0"/>
              <a:t> </a:t>
            </a:r>
          </a:p>
        </p:txBody>
      </p:sp>
      <p:sp>
        <p:nvSpPr>
          <p:cNvPr id="4" name="Slide Number Placeholder 3"/>
          <p:cNvSpPr>
            <a:spLocks noGrp="1"/>
          </p:cNvSpPr>
          <p:nvPr>
            <p:ph type="sldNum" sz="quarter" idx="10"/>
          </p:nvPr>
        </p:nvSpPr>
        <p:spPr/>
        <p:txBody>
          <a:bodyPr/>
          <a:lstStyle/>
          <a:p>
            <a:fld id="{71BD3654-BB55-489D-AF0C-A9BF3A33BB86}" type="slidenum">
              <a:rPr lang="en-US" smtClean="0"/>
              <a:t>37</a:t>
            </a:fld>
            <a:endParaRPr lang="en-US"/>
          </a:p>
        </p:txBody>
      </p:sp>
    </p:spTree>
    <p:extLst>
      <p:ext uri="{BB962C8B-B14F-4D97-AF65-F5344CB8AC3E}">
        <p14:creationId xmlns:p14="http://schemas.microsoft.com/office/powerpoint/2010/main" val="1230906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only remember a small percent of the info we cover in this course.  My hope is that you learn what you don’t know, and you remember where to go to find it.</a:t>
            </a:r>
            <a:endParaRPr lang="en-US" dirty="0" smtClean="0"/>
          </a:p>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38</a:t>
            </a:fld>
            <a:endParaRPr lang="en-US"/>
          </a:p>
        </p:txBody>
      </p:sp>
    </p:spTree>
    <p:extLst>
      <p:ext uri="{BB962C8B-B14F-4D97-AF65-F5344CB8AC3E}">
        <p14:creationId xmlns:p14="http://schemas.microsoft.com/office/powerpoint/2010/main" val="1230906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12"/>
            <a:r>
              <a:rPr lang="en-US" dirty="0" smtClean="0">
                <a:solidFill>
                  <a:prstClr val="white"/>
                </a:solidFill>
                <a:effectLst>
                  <a:outerShdw blurRad="38100" dist="38100" dir="2700000" algn="tl">
                    <a:srgbClr val="000000">
                      <a:alpha val="43137"/>
                    </a:srgbClr>
                  </a:outerShdw>
                </a:effectLst>
                <a:latin typeface="Cambria" panose="02040503050406030204" pitchFamily="18" charset="0"/>
              </a:rPr>
              <a:t>There are 3 major LUP requirements</a:t>
            </a:r>
            <a:r>
              <a:rPr lang="en-US" baseline="0" dirty="0" smtClean="0">
                <a:solidFill>
                  <a:prstClr val="white"/>
                </a:solidFill>
                <a:effectLst>
                  <a:outerShdw blurRad="38100" dist="38100" dir="2700000" algn="tl">
                    <a:srgbClr val="000000">
                      <a:alpha val="43137"/>
                    </a:srgbClr>
                  </a:outerShdw>
                </a:effectLst>
                <a:latin typeface="Cambria" panose="02040503050406030204" pitchFamily="18" charset="0"/>
              </a:rPr>
              <a:t> for R&amp;VS:</a:t>
            </a:r>
            <a:endParaRPr lang="en-US" dirty="0" smtClean="0">
              <a:solidFill>
                <a:prstClr val="white"/>
              </a:solidFill>
              <a:effectLst>
                <a:outerShdw blurRad="38100" dist="38100" dir="2700000" algn="tl">
                  <a:srgbClr val="000000">
                    <a:alpha val="43137"/>
                  </a:srgbClr>
                </a:outerShdw>
              </a:effectLst>
              <a:latin typeface="Cambria" panose="02040503050406030204" pitchFamily="18" charset="0"/>
            </a:endParaRPr>
          </a:p>
          <a:p>
            <a:pPr marL="225412"/>
            <a:endParaRPr lang="en-US" dirty="0" smtClean="0">
              <a:solidFill>
                <a:prstClr val="white"/>
              </a:solidFill>
              <a:effectLst>
                <a:outerShdw blurRad="38100" dist="38100" dir="2700000" algn="tl">
                  <a:srgbClr val="000000">
                    <a:alpha val="43137"/>
                  </a:srgbClr>
                </a:outerShdw>
              </a:effectLst>
              <a:latin typeface="Cambria" panose="02040503050406030204" pitchFamily="18" charset="0"/>
            </a:endParaRPr>
          </a:p>
          <a:p>
            <a:pPr marL="682587" indent="-457175">
              <a:buFont typeface="+mj-lt"/>
              <a:buAutoNum type="arabicPeriod"/>
            </a:pPr>
            <a:endParaRPr lang="en-US"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587" indent="-457175">
              <a:buFont typeface="+mj-lt"/>
              <a:buAutoNum type="arabicPeriod"/>
            </a:pPr>
            <a:r>
              <a:rPr lang="en-US" dirty="0">
                <a:solidFill>
                  <a:prstClr val="white"/>
                </a:solidFill>
                <a:effectLst>
                  <a:outerShdw blurRad="38100" dist="38100" dir="2700000" algn="tl">
                    <a:srgbClr val="000000">
                      <a:alpha val="43137"/>
                    </a:srgbClr>
                  </a:outerShdw>
                </a:effectLst>
                <a:latin typeface="Cambria" panose="02040503050406030204" pitchFamily="18" charset="0"/>
              </a:rPr>
              <a:t>Designate recreation management areas – 2 types, SRMAs, ERMAs</a:t>
            </a:r>
          </a:p>
          <a:p>
            <a:pPr marL="682587" indent="-457175">
              <a:buFont typeface="+mj-lt"/>
              <a:buAutoNum type="arabicPeriod"/>
            </a:pPr>
            <a:endParaRPr lang="en-US"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587" indent="-457175">
              <a:buFont typeface="+mj-lt"/>
              <a:buAutoNum type="arabicPeriod"/>
            </a:pPr>
            <a:r>
              <a:rPr lang="en-US" dirty="0">
                <a:solidFill>
                  <a:prstClr val="white"/>
                </a:solidFill>
                <a:effectLst>
                  <a:outerShdw blurRad="38100" dist="38100" dir="2700000" algn="tl">
                    <a:srgbClr val="000000">
                      <a:alpha val="43137"/>
                    </a:srgbClr>
                  </a:outerShdw>
                </a:effectLst>
                <a:latin typeface="Cambria" panose="02040503050406030204" pitchFamily="18" charset="0"/>
              </a:rPr>
              <a:t>Establish R&amp;VS objectives for each RMA. – There is more to this than you may think, so we’ll be going over this in more detail.</a:t>
            </a:r>
          </a:p>
          <a:p>
            <a:pPr marL="682587" indent="-457175">
              <a:buFont typeface="+mj-lt"/>
              <a:buAutoNum type="arabicPeriod"/>
            </a:pPr>
            <a:endParaRPr lang="en-US"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587" indent="-457175">
              <a:buFont typeface="+mj-lt"/>
              <a:buAutoNum type="arabicPeriod"/>
            </a:pPr>
            <a:r>
              <a:rPr lang="en-US" dirty="0">
                <a:solidFill>
                  <a:prstClr val="white"/>
                </a:solidFill>
                <a:effectLst>
                  <a:outerShdw blurRad="38100" dist="38100" dir="2700000" algn="tl">
                    <a:srgbClr val="000000">
                      <a:alpha val="43137"/>
                    </a:srgbClr>
                  </a:outerShdw>
                </a:effectLst>
                <a:latin typeface="Cambria" panose="02040503050406030204" pitchFamily="18" charset="0"/>
              </a:rPr>
              <a:t>Identify </a:t>
            </a:r>
            <a:r>
              <a:rPr lang="en-US" i="1" dirty="0">
                <a:solidFill>
                  <a:prstClr val="white"/>
                </a:solidFill>
                <a:effectLst>
                  <a:outerShdw blurRad="38100" dist="38100" dir="2700000" algn="tl">
                    <a:srgbClr val="000000">
                      <a:alpha val="43137"/>
                    </a:srgbClr>
                  </a:outerShdw>
                </a:effectLst>
                <a:latin typeface="Cambria" panose="02040503050406030204" pitchFamily="18" charset="0"/>
              </a:rPr>
              <a:t>LUP-level </a:t>
            </a:r>
            <a:r>
              <a:rPr lang="en-US" dirty="0">
                <a:solidFill>
                  <a:prstClr val="white"/>
                </a:solidFill>
                <a:effectLst>
                  <a:outerShdw blurRad="38100" dist="38100" dir="2700000" algn="tl">
                    <a:srgbClr val="000000">
                      <a:alpha val="43137"/>
                    </a:srgbClr>
                  </a:outerShdw>
                </a:effectLst>
                <a:latin typeface="Cambria" panose="02040503050406030204" pitchFamily="18" charset="0"/>
              </a:rPr>
              <a:t>management actions and allowable uses for each RMA.  - Many decisions related to R&amp;VS are NOT LUP-level decisions, so the trick here will be to </a:t>
            </a:r>
            <a:r>
              <a:rPr lang="en-US" dirty="0" smtClean="0">
                <a:solidFill>
                  <a:prstClr val="white"/>
                </a:solidFill>
                <a:effectLst>
                  <a:outerShdw blurRad="38100" dist="38100" dir="2700000" algn="tl">
                    <a:srgbClr val="000000">
                      <a:alpha val="43137"/>
                    </a:srgbClr>
                  </a:outerShdw>
                </a:effectLst>
                <a:latin typeface="Cambria" panose="02040503050406030204" pitchFamily="18" charset="0"/>
              </a:rPr>
              <a:t>separate </a:t>
            </a:r>
            <a:r>
              <a:rPr lang="en-US" dirty="0">
                <a:solidFill>
                  <a:prstClr val="white"/>
                </a:solidFill>
                <a:effectLst>
                  <a:outerShdw blurRad="38100" dist="38100" dir="2700000" algn="tl">
                    <a:srgbClr val="000000">
                      <a:alpha val="43137"/>
                    </a:srgbClr>
                  </a:outerShdw>
                </a:effectLst>
                <a:latin typeface="Cambria" panose="02040503050406030204" pitchFamily="18" charset="0"/>
              </a:rPr>
              <a:t>them from implementation level – but more on that later.</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36259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12"/>
            <a:r>
              <a:rPr lang="en-US" dirty="0" smtClean="0">
                <a:solidFill>
                  <a:prstClr val="white"/>
                </a:solidFill>
                <a:effectLst>
                  <a:outerShdw blurRad="38100" dist="38100" dir="2700000" algn="tl">
                    <a:srgbClr val="000000">
                      <a:alpha val="43137"/>
                    </a:srgbClr>
                  </a:outerShdw>
                </a:effectLst>
                <a:latin typeface="Cambria" panose="02040503050406030204" pitchFamily="18" charset="0"/>
              </a:rPr>
              <a:t>There are 3 major LUP requirements</a:t>
            </a:r>
            <a:r>
              <a:rPr lang="en-US" baseline="0" dirty="0" smtClean="0">
                <a:solidFill>
                  <a:prstClr val="white"/>
                </a:solidFill>
                <a:effectLst>
                  <a:outerShdw blurRad="38100" dist="38100" dir="2700000" algn="tl">
                    <a:srgbClr val="000000">
                      <a:alpha val="43137"/>
                    </a:srgbClr>
                  </a:outerShdw>
                </a:effectLst>
                <a:latin typeface="Cambria" panose="02040503050406030204" pitchFamily="18" charset="0"/>
              </a:rPr>
              <a:t> for R&amp;VS:</a:t>
            </a:r>
            <a:endParaRPr lang="en-US" dirty="0" smtClean="0">
              <a:solidFill>
                <a:prstClr val="white"/>
              </a:solidFill>
              <a:effectLst>
                <a:outerShdw blurRad="38100" dist="38100" dir="2700000" algn="tl">
                  <a:srgbClr val="000000">
                    <a:alpha val="43137"/>
                  </a:srgbClr>
                </a:outerShdw>
              </a:effectLst>
              <a:latin typeface="Cambria" panose="02040503050406030204" pitchFamily="18" charset="0"/>
            </a:endParaRPr>
          </a:p>
          <a:p>
            <a:pPr marL="225412"/>
            <a:endParaRPr lang="en-US" dirty="0" smtClean="0">
              <a:solidFill>
                <a:prstClr val="white"/>
              </a:solidFill>
              <a:effectLst>
                <a:outerShdw blurRad="38100" dist="38100" dir="2700000" algn="tl">
                  <a:srgbClr val="000000">
                    <a:alpha val="43137"/>
                  </a:srgbClr>
                </a:outerShdw>
              </a:effectLst>
              <a:latin typeface="Cambria" panose="02040503050406030204" pitchFamily="18" charset="0"/>
            </a:endParaRPr>
          </a:p>
          <a:p>
            <a:pPr marL="682587" indent="-457175">
              <a:buFont typeface="+mj-lt"/>
              <a:buAutoNum type="arabicPeriod"/>
            </a:pPr>
            <a:endParaRPr lang="en-US"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587" indent="-457175">
              <a:buFont typeface="+mj-lt"/>
              <a:buAutoNum type="arabicPeriod"/>
            </a:pPr>
            <a:r>
              <a:rPr lang="en-US" dirty="0">
                <a:solidFill>
                  <a:prstClr val="white"/>
                </a:solidFill>
                <a:effectLst>
                  <a:outerShdw blurRad="38100" dist="38100" dir="2700000" algn="tl">
                    <a:srgbClr val="000000">
                      <a:alpha val="43137"/>
                    </a:srgbClr>
                  </a:outerShdw>
                </a:effectLst>
                <a:latin typeface="Cambria" panose="02040503050406030204" pitchFamily="18" charset="0"/>
              </a:rPr>
              <a:t>Designate recreation management areas – 2 types, SRMAs, ERMAs</a:t>
            </a:r>
          </a:p>
          <a:p>
            <a:pPr marL="682587" indent="-457175">
              <a:buFont typeface="+mj-lt"/>
              <a:buAutoNum type="arabicPeriod"/>
            </a:pPr>
            <a:endParaRPr lang="en-US"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587" indent="-457175">
              <a:buFont typeface="+mj-lt"/>
              <a:buAutoNum type="arabicPeriod"/>
            </a:pPr>
            <a:r>
              <a:rPr lang="en-US" dirty="0">
                <a:solidFill>
                  <a:prstClr val="white"/>
                </a:solidFill>
                <a:effectLst>
                  <a:outerShdw blurRad="38100" dist="38100" dir="2700000" algn="tl">
                    <a:srgbClr val="000000">
                      <a:alpha val="43137"/>
                    </a:srgbClr>
                  </a:outerShdw>
                </a:effectLst>
                <a:latin typeface="Cambria" panose="02040503050406030204" pitchFamily="18" charset="0"/>
              </a:rPr>
              <a:t>Establish R&amp;VS objectives for each RMA. – There is more to this than you may think, so we’ll be going over this in more detail.</a:t>
            </a:r>
          </a:p>
          <a:p>
            <a:pPr marL="682587" indent="-457175">
              <a:buFont typeface="+mj-lt"/>
              <a:buAutoNum type="arabicPeriod"/>
            </a:pPr>
            <a:endParaRPr lang="en-US"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587" indent="-457175">
              <a:buFont typeface="+mj-lt"/>
              <a:buAutoNum type="arabicPeriod"/>
            </a:pPr>
            <a:r>
              <a:rPr lang="en-US" dirty="0">
                <a:solidFill>
                  <a:prstClr val="white"/>
                </a:solidFill>
                <a:effectLst>
                  <a:outerShdw blurRad="38100" dist="38100" dir="2700000" algn="tl">
                    <a:srgbClr val="000000">
                      <a:alpha val="43137"/>
                    </a:srgbClr>
                  </a:outerShdw>
                </a:effectLst>
                <a:latin typeface="Cambria" panose="02040503050406030204" pitchFamily="18" charset="0"/>
              </a:rPr>
              <a:t>Identify </a:t>
            </a:r>
            <a:r>
              <a:rPr lang="en-US" i="1" dirty="0">
                <a:solidFill>
                  <a:prstClr val="white"/>
                </a:solidFill>
                <a:effectLst>
                  <a:outerShdw blurRad="38100" dist="38100" dir="2700000" algn="tl">
                    <a:srgbClr val="000000">
                      <a:alpha val="43137"/>
                    </a:srgbClr>
                  </a:outerShdw>
                </a:effectLst>
                <a:latin typeface="Cambria" panose="02040503050406030204" pitchFamily="18" charset="0"/>
              </a:rPr>
              <a:t>LUP-level </a:t>
            </a:r>
            <a:r>
              <a:rPr lang="en-US" dirty="0">
                <a:solidFill>
                  <a:prstClr val="white"/>
                </a:solidFill>
                <a:effectLst>
                  <a:outerShdw blurRad="38100" dist="38100" dir="2700000" algn="tl">
                    <a:srgbClr val="000000">
                      <a:alpha val="43137"/>
                    </a:srgbClr>
                  </a:outerShdw>
                </a:effectLst>
                <a:latin typeface="Cambria" panose="02040503050406030204" pitchFamily="18" charset="0"/>
              </a:rPr>
              <a:t>management actions and allowable uses for each RMA.  - Many decisions related to R&amp;VS are NOT LUP-level decisions, so the trick here will be to </a:t>
            </a:r>
            <a:r>
              <a:rPr lang="en-US" dirty="0" smtClean="0">
                <a:solidFill>
                  <a:prstClr val="white"/>
                </a:solidFill>
                <a:effectLst>
                  <a:outerShdw blurRad="38100" dist="38100" dir="2700000" algn="tl">
                    <a:srgbClr val="000000">
                      <a:alpha val="43137"/>
                    </a:srgbClr>
                  </a:outerShdw>
                </a:effectLst>
                <a:latin typeface="Cambria" panose="02040503050406030204" pitchFamily="18" charset="0"/>
              </a:rPr>
              <a:t>separate </a:t>
            </a:r>
            <a:r>
              <a:rPr lang="en-US" dirty="0">
                <a:solidFill>
                  <a:prstClr val="white"/>
                </a:solidFill>
                <a:effectLst>
                  <a:outerShdw blurRad="38100" dist="38100" dir="2700000" algn="tl">
                    <a:srgbClr val="000000">
                      <a:alpha val="43137"/>
                    </a:srgbClr>
                  </a:outerShdw>
                </a:effectLst>
                <a:latin typeface="Cambria" panose="02040503050406030204" pitchFamily="18" charset="0"/>
              </a:rPr>
              <a:t>them from implementation level – but more on that later.</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362593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one we’ll talk about is the designation</a:t>
            </a:r>
            <a:r>
              <a:rPr lang="en-US" baseline="0" dirty="0" smtClean="0"/>
              <a:t> of Recreation Management Areas, or RMAs.</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278292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75">
              <a:lnSpc>
                <a:spcPct val="110000"/>
              </a:lnSpc>
            </a:pPr>
            <a:r>
              <a:rPr lang="en-US" dirty="0" smtClean="0">
                <a:effectLst>
                  <a:outerShdw blurRad="38100" dist="38100" dir="2700000" algn="tl">
                    <a:srgbClr val="000000">
                      <a:alpha val="43137"/>
                    </a:srgbClr>
                  </a:outerShdw>
                </a:effectLst>
              </a:rPr>
              <a:t>RMAs are land units where:</a:t>
            </a:r>
          </a:p>
          <a:p>
            <a:pPr marL="457175">
              <a:lnSpc>
                <a:spcPct val="110000"/>
              </a:lnSpc>
            </a:pPr>
            <a:endParaRPr lang="en-US" dirty="0" smtClean="0">
              <a:effectLst>
                <a:outerShdw blurRad="38100" dist="38100" dir="2700000" algn="tl">
                  <a:srgbClr val="000000">
                    <a:alpha val="43137"/>
                  </a:srgbClr>
                </a:outerShdw>
              </a:effectLst>
            </a:endParaRPr>
          </a:p>
          <a:p>
            <a:pPr marL="457175">
              <a:lnSpc>
                <a:spcPct val="110000"/>
              </a:lnSpc>
            </a:pPr>
            <a:r>
              <a:rPr lang="en-US" dirty="0" smtClean="0">
                <a:effectLst>
                  <a:outerShdw blurRad="38100" dist="38100" dir="2700000" algn="tl">
                    <a:srgbClr val="000000">
                      <a:alpha val="43137"/>
                    </a:srgbClr>
                  </a:outerShdw>
                </a:effectLst>
              </a:rPr>
              <a:t>- R&amp;VS objectives are recognized as a primary resource management consideration </a:t>
            </a:r>
          </a:p>
          <a:p>
            <a:pPr marL="457175">
              <a:lnSpc>
                <a:spcPct val="110000"/>
              </a:lnSpc>
            </a:pPr>
            <a:endParaRPr lang="en-US" dirty="0" smtClean="0">
              <a:effectLst>
                <a:outerShdw blurRad="38100" dist="38100" dir="2700000" algn="tl">
                  <a:srgbClr val="000000">
                    <a:alpha val="43137"/>
                  </a:srgbClr>
                </a:outerShdw>
              </a:effectLst>
            </a:endParaRPr>
          </a:p>
          <a:p>
            <a:pPr marL="457175">
              <a:lnSpc>
                <a:spcPct val="110000"/>
              </a:lnSpc>
            </a:pPr>
            <a:r>
              <a:rPr lang="en-US" dirty="0" smtClean="0">
                <a:effectLst>
                  <a:outerShdw blurRad="38100" dist="38100" dir="2700000" algn="tl">
                    <a:srgbClr val="000000">
                      <a:alpha val="43137"/>
                    </a:srgbClr>
                  </a:outerShdw>
                </a:effectLst>
              </a:rPr>
              <a:t>- and specific management is required to protect the recreation opportunities. </a:t>
            </a:r>
          </a:p>
          <a:p>
            <a:pPr marL="914350" indent="-457175">
              <a:lnSpc>
                <a:spcPct val="110000"/>
              </a:lnSpc>
              <a:buFont typeface="Wingdings" panose="05000000000000000000" pitchFamily="2" charset="2"/>
              <a:buChar char="v"/>
            </a:pPr>
            <a:endParaRPr lang="en-US" dirty="0" smtClean="0">
              <a:effectLst>
                <a:outerShdw blurRad="38100" dist="38100" dir="2700000" algn="tl">
                  <a:srgbClr val="000000">
                    <a:alpha val="43137"/>
                  </a:srgbClr>
                </a:outerShdw>
              </a:effectLst>
            </a:endParaRPr>
          </a:p>
          <a:p>
            <a:pPr marL="457175">
              <a:lnSpc>
                <a:spcPct val="110000"/>
              </a:lnSpc>
              <a:spcBef>
                <a:spcPts val="600"/>
              </a:spcBef>
            </a:pPr>
            <a:r>
              <a:rPr lang="en-US" dirty="0" smtClean="0">
                <a:effectLst>
                  <a:outerShdw blurRad="38100" dist="38100" dir="2700000" algn="tl">
                    <a:srgbClr val="000000">
                      <a:alpha val="43137"/>
                    </a:srgbClr>
                  </a:outerShdw>
                </a:effectLst>
              </a:rPr>
              <a:t>RMA designation is based on: </a:t>
            </a:r>
          </a:p>
          <a:p>
            <a:pPr marL="1604874" indent="-403202">
              <a:lnSpc>
                <a:spcPct val="110000"/>
              </a:lnSpc>
              <a:spcBef>
                <a:spcPts val="600"/>
              </a:spcBef>
              <a:buFont typeface="Wingdings" panose="05000000000000000000" pitchFamily="2" charset="2"/>
              <a:buChar char="§"/>
            </a:pPr>
            <a:r>
              <a:rPr lang="en-US" dirty="0" smtClean="0">
                <a:effectLst>
                  <a:outerShdw blurRad="38100" dist="38100" dir="2700000" algn="tl">
                    <a:srgbClr val="000000">
                      <a:alpha val="43137"/>
                    </a:srgbClr>
                  </a:outerShdw>
                </a:effectLst>
              </a:rPr>
              <a:t>recreation demand and issues</a:t>
            </a:r>
          </a:p>
          <a:p>
            <a:pPr marL="1604874" indent="-403202">
              <a:lnSpc>
                <a:spcPct val="110000"/>
              </a:lnSpc>
              <a:spcBef>
                <a:spcPts val="600"/>
              </a:spcBef>
              <a:buFont typeface="Wingdings" panose="05000000000000000000" pitchFamily="2" charset="2"/>
              <a:buChar char="§"/>
            </a:pPr>
            <a:r>
              <a:rPr lang="en-US" dirty="0" smtClean="0">
                <a:effectLst>
                  <a:outerShdw blurRad="38100" dist="38100" dir="2700000" algn="tl">
                    <a:srgbClr val="000000">
                      <a:alpha val="43137"/>
                    </a:srgbClr>
                  </a:outerShdw>
                </a:effectLst>
              </a:rPr>
              <a:t>recreation setting characteristics</a:t>
            </a:r>
          </a:p>
          <a:p>
            <a:pPr marL="1604874" indent="-403202">
              <a:lnSpc>
                <a:spcPct val="110000"/>
              </a:lnSpc>
              <a:spcBef>
                <a:spcPts val="600"/>
              </a:spcBef>
              <a:buFont typeface="Wingdings" panose="05000000000000000000" pitchFamily="2" charset="2"/>
              <a:buChar char="§"/>
            </a:pPr>
            <a:r>
              <a:rPr lang="en-US" dirty="0" smtClean="0">
                <a:effectLst>
                  <a:outerShdw blurRad="38100" dist="38100" dir="2700000" algn="tl">
                    <a:srgbClr val="000000">
                      <a:alpha val="43137"/>
                    </a:srgbClr>
                  </a:outerShdw>
                </a:effectLst>
              </a:rPr>
              <a:t>resolving conflicts </a:t>
            </a:r>
          </a:p>
          <a:p>
            <a:pPr marL="1604874" indent="-403202">
              <a:lnSpc>
                <a:spcPct val="110000"/>
              </a:lnSpc>
              <a:spcBef>
                <a:spcPts val="600"/>
              </a:spcBef>
              <a:buFont typeface="Wingdings" panose="05000000000000000000" pitchFamily="2" charset="2"/>
              <a:buChar char="§"/>
            </a:pPr>
            <a:r>
              <a:rPr lang="en-US" dirty="0" smtClean="0">
                <a:effectLst>
                  <a:outerShdw blurRad="38100" dist="38100" dir="2700000" algn="tl">
                    <a:srgbClr val="000000">
                      <a:alpha val="43137"/>
                    </a:srgbClr>
                  </a:outerShdw>
                </a:effectLst>
              </a:rPr>
              <a:t>compatibility with other resource uses</a:t>
            </a:r>
          </a:p>
          <a:p>
            <a:pPr marL="1604874" indent="-403202">
              <a:lnSpc>
                <a:spcPct val="110000"/>
              </a:lnSpc>
              <a:spcBef>
                <a:spcPts val="600"/>
              </a:spcBef>
              <a:buFont typeface="Wingdings" panose="05000000000000000000" pitchFamily="2" charset="2"/>
              <a:buChar char="§"/>
            </a:pPr>
            <a:r>
              <a:rPr lang="en-US" dirty="0" smtClean="0">
                <a:effectLst>
                  <a:outerShdw blurRad="38100" dist="38100" dir="2700000" algn="tl">
                    <a:srgbClr val="000000">
                      <a:alpha val="43137"/>
                    </a:srgbClr>
                  </a:outerShdw>
                </a:effectLst>
              </a:rPr>
              <a:t>resource protection needs</a:t>
            </a:r>
          </a:p>
          <a:p>
            <a:pPr marL="1604874" indent="-403202">
              <a:lnSpc>
                <a:spcPct val="110000"/>
              </a:lnSpc>
              <a:spcBef>
                <a:spcPts val="600"/>
              </a:spcBef>
              <a:buFont typeface="Wingdings" panose="05000000000000000000" pitchFamily="2" charset="2"/>
              <a:buChar char="§"/>
            </a:pPr>
            <a:endParaRPr lang="en-US" dirty="0" smtClean="0">
              <a:effectLst>
                <a:outerShdw blurRad="38100" dist="38100" dir="2700000" algn="tl">
                  <a:srgbClr val="000000">
                    <a:alpha val="43137"/>
                  </a:srgbClr>
                </a:outerShdw>
              </a:effectLst>
            </a:endParaRPr>
          </a:p>
          <a:p>
            <a:pPr marL="457175">
              <a:lnSpc>
                <a:spcPct val="110000"/>
              </a:lnSpc>
            </a:pPr>
            <a:r>
              <a:rPr lang="en-US" dirty="0" smtClean="0">
                <a:effectLst>
                  <a:outerShdw blurRad="38100" dist="38100" dir="2700000" algn="tl">
                    <a:srgbClr val="000000">
                      <a:alpha val="43137"/>
                    </a:srgbClr>
                  </a:outerShdw>
                </a:effectLst>
              </a:rPr>
              <a:t>There are 2 types.  Special</a:t>
            </a:r>
            <a:r>
              <a:rPr lang="en-US" baseline="0" dirty="0" smtClean="0">
                <a:effectLst>
                  <a:outerShdw blurRad="38100" dist="38100" dir="2700000" algn="tl">
                    <a:srgbClr val="000000">
                      <a:alpha val="43137"/>
                    </a:srgbClr>
                  </a:outerShdw>
                </a:effectLst>
              </a:rPr>
              <a:t> Recreation Management Areas (SRMAs) and Extensive Recreation Management Areas (ERMAs)</a:t>
            </a:r>
          </a:p>
          <a:p>
            <a:pPr marL="457175">
              <a:lnSpc>
                <a:spcPct val="110000"/>
              </a:lnSpc>
            </a:pPr>
            <a:endParaRPr lang="en-US" baseline="0" dirty="0" smtClean="0">
              <a:effectLst>
                <a:outerShdw blurRad="38100" dist="38100" dir="2700000" algn="tl">
                  <a:srgbClr val="000000">
                    <a:alpha val="43137"/>
                  </a:srgbClr>
                </a:outerShdw>
              </a:effectLst>
            </a:endParaRPr>
          </a:p>
          <a:p>
            <a:pPr marL="457175">
              <a:lnSpc>
                <a:spcPct val="110000"/>
              </a:lnSpc>
            </a:pPr>
            <a:r>
              <a:rPr lang="en-US" baseline="0" dirty="0" smtClean="0">
                <a:effectLst>
                  <a:outerShdw blurRad="38100" dist="38100" dir="2700000" algn="tl">
                    <a:srgbClr val="000000">
                      <a:alpha val="43137"/>
                    </a:srgbClr>
                  </a:outerShdw>
                </a:effectLst>
              </a:rPr>
              <a:t>If you remember the previous recreation policy, it’s important to note that the names are the same, but the </a:t>
            </a:r>
            <a:r>
              <a:rPr lang="en-US" b="1" baseline="0" dirty="0" smtClean="0">
                <a:effectLst>
                  <a:outerShdw blurRad="38100" dist="38100" dir="2700000" algn="tl">
                    <a:srgbClr val="000000">
                      <a:alpha val="43137"/>
                    </a:srgbClr>
                  </a:outerShdw>
                </a:effectLst>
              </a:rPr>
              <a:t>definitions</a:t>
            </a:r>
            <a:r>
              <a:rPr lang="en-US" baseline="0" dirty="0" smtClean="0">
                <a:effectLst>
                  <a:outerShdw blurRad="38100" dist="38100" dir="2700000" algn="tl">
                    <a:srgbClr val="000000">
                      <a:alpha val="43137"/>
                    </a:srgbClr>
                  </a:outerShdw>
                </a:effectLst>
              </a:rPr>
              <a:t> have changed!</a:t>
            </a:r>
          </a:p>
          <a:p>
            <a:pPr marL="1604874" indent="-403202">
              <a:lnSpc>
                <a:spcPct val="110000"/>
              </a:lnSpc>
              <a:spcBef>
                <a:spcPts val="600"/>
              </a:spcBef>
              <a:buFont typeface="Wingdings" panose="05000000000000000000" pitchFamily="2" charset="2"/>
              <a:buChar char="§"/>
            </a:pPr>
            <a:endParaRPr lang="en-US" dirty="0" smtClean="0">
              <a:effectLst>
                <a:outerShdw blurRad="38100" dist="38100" dir="2700000" algn="tl">
                  <a:srgbClr val="000000">
                    <a:alpha val="43137"/>
                  </a:srgbClr>
                </a:outerShdw>
              </a:effectLst>
            </a:endParaRPr>
          </a:p>
          <a:p>
            <a:pPr marL="1604874" indent="-403202">
              <a:lnSpc>
                <a:spcPct val="110000"/>
              </a:lnSpc>
              <a:spcBef>
                <a:spcPts val="600"/>
              </a:spcBef>
              <a:buFont typeface="Wingdings" panose="05000000000000000000" pitchFamily="2" charset="2"/>
              <a:buChar char="§"/>
            </a:pPr>
            <a:endParaRPr lang="en-US" dirty="0" smtClean="0">
              <a:effectLst>
                <a:outerShdw blurRad="38100" dist="38100" dir="2700000" algn="tl">
                  <a:srgbClr val="000000">
                    <a:alpha val="43137"/>
                  </a:srgbClr>
                </a:outerShdw>
              </a:effectLst>
              <a:latin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02744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The Bureau of Land Management (BLM) has released a national strategy designed to reposition the Recreation and Visitor Services Program to focus on producing community social and economic recreation benefits. </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15</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i="1" dirty="0"/>
              <a:t>SRMAs </a:t>
            </a:r>
            <a:r>
              <a:rPr lang="en-US" i="1" dirty="0"/>
              <a:t> </a:t>
            </a:r>
            <a:r>
              <a:rPr lang="en-US" dirty="0"/>
              <a:t>are a</a:t>
            </a:r>
            <a:r>
              <a:rPr lang="en-US" dirty="0">
                <a:effectLst>
                  <a:outerShdw blurRad="38100" dist="38100" dir="2700000" algn="tl">
                    <a:srgbClr val="000000">
                      <a:alpha val="43137"/>
                    </a:srgbClr>
                  </a:outerShdw>
                </a:effectLst>
              </a:rPr>
              <a:t>dministrative </a:t>
            </a:r>
            <a:r>
              <a:rPr lang="en-US" b="1" dirty="0">
                <a:effectLst>
                  <a:outerShdw blurRad="38100" dist="38100" dir="2700000" algn="tl">
                    <a:srgbClr val="000000">
                      <a:alpha val="43137"/>
                    </a:srgbClr>
                  </a:outerShdw>
                </a:effectLst>
              </a:rPr>
              <a:t>designations</a:t>
            </a:r>
            <a:r>
              <a:rPr lang="en-US" dirty="0">
                <a:effectLst>
                  <a:outerShdw blurRad="38100" dist="38100" dir="2700000" algn="tl">
                    <a:srgbClr val="000000">
                      <a:alpha val="43137"/>
                    </a:srgbClr>
                  </a:outerShdw>
                </a:effectLst>
              </a:rPr>
              <a:t> where the existing or proposed </a:t>
            </a:r>
            <a:r>
              <a:rPr lang="en-US" b="1" dirty="0">
                <a:solidFill>
                  <a:srgbClr val="FFFF66"/>
                </a:solidFill>
                <a:effectLst>
                  <a:outerShdw blurRad="38100" dist="38100" dir="2700000" algn="tl">
                    <a:srgbClr val="000000">
                      <a:alpha val="43137"/>
                    </a:srgbClr>
                  </a:outerShdw>
                </a:effectLst>
              </a:rPr>
              <a:t>recreation opportunities and recreation setting characteristics (RSCs</a:t>
            </a:r>
            <a:r>
              <a:rPr lang="en-US" dirty="0">
                <a:solidFill>
                  <a:srgbClr val="FFFF66"/>
                </a:solidFill>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are recognized for their </a:t>
            </a:r>
            <a:r>
              <a:rPr lang="en-US" dirty="0">
                <a:solidFill>
                  <a:srgbClr val="FFFF66"/>
                </a:solidFill>
                <a:effectLst>
                  <a:outerShdw blurRad="38100" dist="38100" dir="2700000" algn="tl">
                    <a:srgbClr val="000000">
                      <a:alpha val="43137"/>
                    </a:srgbClr>
                  </a:outerShdw>
                </a:effectLst>
              </a:rPr>
              <a:t>unique value, importance and/or distinctiveness</a:t>
            </a:r>
            <a:r>
              <a:rPr lang="en-US" dirty="0">
                <a:effectLst>
                  <a:outerShdw blurRad="38100" dist="38100" dir="2700000" algn="tl">
                    <a:srgbClr val="000000">
                      <a:alpha val="43137"/>
                    </a:srgbClr>
                  </a:outerShdw>
                </a:effectLst>
              </a:rPr>
              <a:t>, especially as compared to other areas used for recreation. </a:t>
            </a:r>
          </a:p>
          <a:p>
            <a:pPr defTabSz="914350">
              <a:defRPr/>
            </a:pPr>
            <a:endParaRPr lang="en-US" dirty="0">
              <a:effectLst>
                <a:outerShdw blurRad="38100" dist="38100" dir="2700000" algn="tl">
                  <a:srgbClr val="000000">
                    <a:alpha val="43137"/>
                  </a:srgbClr>
                </a:outerShdw>
              </a:effectLst>
            </a:endParaRPr>
          </a:p>
          <a:p>
            <a:pPr defTabSz="914350">
              <a:defRPr/>
            </a:pPr>
            <a:r>
              <a:rPr lang="en-US" b="1" dirty="0" smtClean="0">
                <a:effectLst>
                  <a:outerShdw blurRad="38100" dist="38100" dir="2700000" algn="tl">
                    <a:srgbClr val="000000">
                      <a:alpha val="43137"/>
                    </a:srgbClr>
                  </a:outerShdw>
                </a:effectLst>
              </a:rPr>
              <a:t>ERMAs </a:t>
            </a:r>
            <a:r>
              <a:rPr lang="en-US" b="0" dirty="0" smtClean="0">
                <a:effectLst>
                  <a:outerShdw blurRad="38100" dist="38100" dir="2700000" algn="tl">
                    <a:srgbClr val="000000">
                      <a:alpha val="43137"/>
                    </a:srgbClr>
                  </a:outerShdw>
                </a:effectLst>
              </a:rPr>
              <a:t>are administrative </a:t>
            </a:r>
            <a:r>
              <a:rPr lang="en-US" b="1" dirty="0" smtClean="0">
                <a:effectLst>
                  <a:outerShdw blurRad="38100" dist="38100" dir="2700000" algn="tl">
                    <a:srgbClr val="000000">
                      <a:alpha val="43137"/>
                    </a:srgbClr>
                  </a:outerShdw>
                </a:effectLst>
              </a:rPr>
              <a:t>designations</a:t>
            </a:r>
            <a:r>
              <a:rPr lang="en-US" b="0" dirty="0" smtClean="0">
                <a:effectLst>
                  <a:outerShdw blurRad="38100" dist="38100" dir="2700000" algn="tl">
                    <a:srgbClr val="000000">
                      <a:alpha val="43137"/>
                    </a:srgbClr>
                  </a:outerShdw>
                </a:effectLst>
              </a:rPr>
              <a:t> that require specific management consideration in order to address </a:t>
            </a:r>
            <a:r>
              <a:rPr lang="en-US" b="0" dirty="0" smtClean="0">
                <a:solidFill>
                  <a:srgbClr val="FFFF66"/>
                </a:solidFill>
                <a:effectLst>
                  <a:outerShdw blurRad="38100" dist="38100" dir="2700000" algn="tl">
                    <a:srgbClr val="000000">
                      <a:alpha val="43137"/>
                    </a:srgbClr>
                  </a:outerShdw>
                </a:effectLst>
              </a:rPr>
              <a:t>recreation use, demand or R&amp;VS program investments. </a:t>
            </a:r>
          </a:p>
          <a:p>
            <a:pPr defTabSz="914350">
              <a:defRPr/>
            </a:pPr>
            <a:endParaRPr lang="en-US" b="0" dirty="0" smtClean="0">
              <a:solidFill>
                <a:srgbClr val="FFFF66"/>
              </a:solidFill>
              <a:effectLst>
                <a:outerShdw blurRad="38100" dist="38100" dir="2700000" algn="tl">
                  <a:srgbClr val="000000">
                    <a:alpha val="43137"/>
                  </a:srgbClr>
                </a:outerShdw>
              </a:effectLst>
            </a:endParaRPr>
          </a:p>
          <a:p>
            <a:pPr defTabSz="914350">
              <a:defRPr/>
            </a:pPr>
            <a:r>
              <a:rPr lang="en-US" b="0" dirty="0" smtClean="0">
                <a:solidFill>
                  <a:srgbClr val="FFFF66"/>
                </a:solidFill>
                <a:effectLst>
                  <a:outerShdw blurRad="38100" dist="38100" dir="2700000" algn="tl">
                    <a:srgbClr val="000000">
                      <a:alpha val="43137"/>
                    </a:srgbClr>
                  </a:outerShdw>
                </a:effectLst>
              </a:rPr>
              <a:t>One is not</a:t>
            </a:r>
            <a:r>
              <a:rPr lang="en-US" b="0" baseline="0" dirty="0" smtClean="0">
                <a:solidFill>
                  <a:srgbClr val="FFFF66"/>
                </a:solidFill>
                <a:effectLst>
                  <a:outerShdw blurRad="38100" dist="38100" dir="2700000" algn="tl">
                    <a:srgbClr val="000000">
                      <a:alpha val="43137"/>
                    </a:srgbClr>
                  </a:outerShdw>
                </a:effectLst>
              </a:rPr>
              <a:t> better than another.  Some FOs won’t have any.  Some have many.  Do what works for your area.</a:t>
            </a:r>
          </a:p>
          <a:p>
            <a:pPr defTabSz="914350">
              <a:defRPr/>
            </a:pPr>
            <a:endParaRPr lang="en-US" b="0" baseline="0" dirty="0" smtClean="0">
              <a:solidFill>
                <a:srgbClr val="FFFF66"/>
              </a:solidFill>
              <a:effectLst>
                <a:outerShdw blurRad="38100" dist="38100" dir="2700000" algn="tl">
                  <a:srgbClr val="000000">
                    <a:alpha val="43137"/>
                  </a:srgbClr>
                </a:outerShdw>
              </a:effectLst>
            </a:endParaRPr>
          </a:p>
          <a:p>
            <a:pPr defTabSz="914350">
              <a:defRPr/>
            </a:pPr>
            <a:r>
              <a:rPr lang="en-US" b="0" baseline="0" dirty="0" smtClean="0">
                <a:solidFill>
                  <a:srgbClr val="FFFF66"/>
                </a:solidFill>
                <a:effectLst>
                  <a:outerShdw blurRad="38100" dist="38100" dir="2700000" algn="tl">
                    <a:srgbClr val="000000">
                      <a:alpha val="43137"/>
                    </a:srgbClr>
                  </a:outerShdw>
                </a:effectLst>
              </a:rPr>
              <a:t>You also many have lands that do not meet the criteria for RMAs.  Those don’t get a designation or a name.  We refer to them as undesignated lands or </a:t>
            </a:r>
          </a:p>
          <a:p>
            <a:pPr defTabSz="914350">
              <a:defRPr/>
            </a:pPr>
            <a:endParaRPr lang="en-US" b="0" baseline="0" dirty="0" smtClean="0">
              <a:solidFill>
                <a:srgbClr val="FFFF66"/>
              </a:solidFill>
              <a:effectLst>
                <a:outerShdw blurRad="38100" dist="38100" dir="2700000" algn="tl">
                  <a:srgbClr val="000000">
                    <a:alpha val="43137"/>
                  </a:srgbClr>
                </a:outerShdw>
              </a:effectLst>
            </a:endParaRPr>
          </a:p>
          <a:p>
            <a:r>
              <a:rPr lang="en-US" b="1" dirty="0"/>
              <a:t>“Public Lands Not Designated as Recreation Management Areas.”</a:t>
            </a:r>
          </a:p>
          <a:p>
            <a:endParaRPr lang="en-US" b="1" dirty="0"/>
          </a:p>
          <a:p>
            <a:endParaRPr lang="en-US" dirty="0"/>
          </a:p>
          <a:p>
            <a:pPr defTabSz="914350">
              <a:defRPr/>
            </a:pPr>
            <a:endParaRPr lang="en-US" b="0" dirty="0" smtClean="0">
              <a:solidFill>
                <a:srgbClr val="FFFF66"/>
              </a:solidFill>
              <a:effectLst>
                <a:outerShdw blurRad="38100" dist="38100" dir="2700000" algn="tl">
                  <a:srgbClr val="000000">
                    <a:alpha val="43137"/>
                  </a:srgbClr>
                </a:outerShdw>
              </a:effectLst>
            </a:endParaRPr>
          </a:p>
          <a:p>
            <a:pPr defTabSz="914350">
              <a:defRPr/>
            </a:pPr>
            <a:endParaRPr lang="en-US" dirty="0">
              <a:effectLst>
                <a:outerShdw blurRad="38100" dist="38100" dir="2700000" algn="tl">
                  <a:srgbClr val="000000">
                    <a:alpha val="43137"/>
                  </a:srgbClr>
                </a:outerShdw>
              </a:effectLst>
            </a:endParaRPr>
          </a:p>
          <a:p>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824005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dirty="0" smtClean="0">
                <a:effectLst>
                  <a:outerShdw blurRad="38100" dist="38100" dir="2700000" algn="tl">
                    <a:srgbClr val="000000">
                      <a:alpha val="43137"/>
                    </a:srgbClr>
                  </a:outerShdw>
                </a:effectLst>
              </a:rPr>
              <a:t>Management Focus is different</a:t>
            </a:r>
            <a:r>
              <a:rPr lang="en-US" b="1" baseline="0" dirty="0" smtClean="0">
                <a:effectLst>
                  <a:outerShdw blurRad="38100" dist="38100" dir="2700000" algn="tl">
                    <a:srgbClr val="000000">
                      <a:alpha val="43137"/>
                    </a:srgbClr>
                  </a:outerShdw>
                </a:effectLst>
              </a:rPr>
              <a:t> for SRMAs and ERMAs</a:t>
            </a:r>
            <a:endParaRPr lang="en-US" b="1" dirty="0" smtClean="0">
              <a:effectLst>
                <a:outerShdw blurRad="38100" dist="38100" dir="2700000" algn="tl">
                  <a:srgbClr val="000000">
                    <a:alpha val="43137"/>
                  </a:srgbClr>
                </a:outerShdw>
              </a:effectLst>
            </a:endParaRPr>
          </a:p>
          <a:p>
            <a:pPr defTabSz="914350">
              <a:defRPr/>
            </a:pPr>
            <a:endParaRPr lang="en-US" b="1" dirty="0" smtClean="0">
              <a:effectLst>
                <a:outerShdw blurRad="38100" dist="38100" dir="2700000" algn="tl">
                  <a:srgbClr val="000000">
                    <a:alpha val="43137"/>
                  </a:srgbClr>
                </a:outerShdw>
              </a:effectLst>
            </a:endParaRPr>
          </a:p>
          <a:p>
            <a:pPr defTabSz="914350">
              <a:defRPr/>
            </a:pPr>
            <a:r>
              <a:rPr lang="en-US" b="0" dirty="0" smtClean="0">
                <a:effectLst>
                  <a:outerShdw blurRad="38100" dist="38100" dir="2700000" algn="tl">
                    <a:srgbClr val="000000">
                      <a:alpha val="43137"/>
                    </a:srgbClr>
                  </a:outerShdw>
                </a:effectLst>
              </a:rPr>
              <a:t>SRMAs</a:t>
            </a:r>
            <a:r>
              <a:rPr lang="en-US" b="1" dirty="0" smtClean="0">
                <a:effectLst>
                  <a:outerShdw blurRad="38100" dist="38100" dir="2700000" algn="tl">
                    <a:srgbClr val="000000">
                      <a:alpha val="43137"/>
                    </a:srgbClr>
                  </a:outerShdw>
                </a:effectLst>
              </a:rPr>
              <a:t> </a:t>
            </a:r>
            <a:r>
              <a:rPr lang="en-US" b="0" dirty="0" smtClean="0">
                <a:effectLst>
                  <a:outerShdw blurRad="38100" dist="38100" dir="2700000" algn="tl">
                    <a:srgbClr val="000000">
                      <a:alpha val="43137"/>
                    </a:srgbClr>
                  </a:outerShdw>
                </a:effectLst>
              </a:rPr>
              <a:t>are managed to </a:t>
            </a:r>
            <a:r>
              <a:rPr lang="en-US" b="0" i="1" dirty="0" smtClean="0">
                <a:effectLst>
                  <a:outerShdw blurRad="38100" dist="38100" dir="2700000" algn="tl">
                    <a:srgbClr val="000000">
                      <a:alpha val="43137"/>
                    </a:srgbClr>
                  </a:outerShdw>
                </a:effectLst>
              </a:rPr>
              <a:t>protect and enhance </a:t>
            </a:r>
            <a:r>
              <a:rPr lang="en-US" b="0" dirty="0" smtClean="0">
                <a:effectLst>
                  <a:outerShdw blurRad="38100" dist="38100" dir="2700000" algn="tl">
                    <a:srgbClr val="000000">
                      <a:alpha val="43137"/>
                    </a:srgbClr>
                  </a:outerShdw>
                </a:effectLst>
              </a:rPr>
              <a:t>a </a:t>
            </a:r>
          </a:p>
          <a:p>
            <a:pPr defTabSz="914350">
              <a:defRPr/>
            </a:pPr>
            <a:endParaRPr lang="en-US" b="0" dirty="0" smtClean="0">
              <a:solidFill>
                <a:srgbClr val="FFFF66"/>
              </a:solidFill>
              <a:effectLst>
                <a:outerShdw blurRad="38100" dist="38100" dir="2700000" algn="tl">
                  <a:srgbClr val="000000">
                    <a:alpha val="43137"/>
                  </a:srgbClr>
                </a:outerShdw>
              </a:effectLst>
            </a:endParaRPr>
          </a:p>
          <a:p>
            <a:pPr defTabSz="914350">
              <a:defRPr/>
            </a:pPr>
            <a:r>
              <a:rPr lang="en-US" b="0" dirty="0" smtClean="0">
                <a:solidFill>
                  <a:srgbClr val="FFFF66"/>
                </a:solidFill>
                <a:effectLst>
                  <a:outerShdw blurRad="38100" dist="38100" dir="2700000" algn="tl">
                    <a:srgbClr val="000000">
                      <a:alpha val="43137"/>
                    </a:srgbClr>
                  </a:outerShdw>
                </a:effectLst>
              </a:rPr>
              <a:t>targeted set of activities, experiences, benefits</a:t>
            </a:r>
            <a:r>
              <a:rPr lang="en-US" b="0" baseline="0" dirty="0" smtClean="0">
                <a:solidFill>
                  <a:srgbClr val="FFFF66"/>
                </a:solidFill>
                <a:effectLst>
                  <a:outerShdw blurRad="38100" dist="38100" dir="2700000" algn="tl">
                    <a:srgbClr val="000000">
                      <a:alpha val="43137"/>
                    </a:srgbClr>
                  </a:outerShdw>
                </a:effectLst>
              </a:rPr>
              <a:t> and recreation settings.</a:t>
            </a:r>
            <a:endParaRPr lang="en-US" b="0" dirty="0" smtClean="0">
              <a:solidFill>
                <a:srgbClr val="FFFF66"/>
              </a:solidFill>
              <a:effectLst>
                <a:outerShdw blurRad="38100" dist="38100" dir="2700000" algn="tl">
                  <a:srgbClr val="000000">
                    <a:alpha val="43137"/>
                  </a:srgbClr>
                </a:outerShdw>
              </a:effectLst>
            </a:endParaRPr>
          </a:p>
          <a:p>
            <a:pPr defTabSz="914350">
              <a:defRPr/>
            </a:pPr>
            <a:endParaRPr lang="en-US" b="0" dirty="0" smtClean="0">
              <a:solidFill>
                <a:srgbClr val="FFFF66"/>
              </a:solidFill>
              <a:effectLst>
                <a:outerShdw blurRad="38100" dist="38100" dir="2700000" algn="tl">
                  <a:srgbClr val="000000">
                    <a:alpha val="43137"/>
                  </a:srgbClr>
                </a:outerShdw>
              </a:effectLst>
            </a:endParaRPr>
          </a:p>
          <a:p>
            <a:pPr defTabSz="914350">
              <a:defRPr/>
            </a:pPr>
            <a:r>
              <a:rPr lang="en-US" b="0" dirty="0" smtClean="0">
                <a:effectLst>
                  <a:outerShdw blurRad="38100" dist="38100" dir="2700000" algn="tl">
                    <a:srgbClr val="000000">
                      <a:alpha val="43137"/>
                    </a:srgbClr>
                  </a:outerShdw>
                </a:effectLst>
              </a:rPr>
              <a:t>R&amp;VS management is recognized as the </a:t>
            </a:r>
            <a:r>
              <a:rPr lang="en-US" b="0" dirty="0" smtClean="0">
                <a:solidFill>
                  <a:srgbClr val="FFFF66"/>
                </a:solidFill>
                <a:effectLst>
                  <a:outerShdw blurRad="38100" dist="38100" dir="2700000" algn="tl">
                    <a:srgbClr val="000000">
                      <a:alpha val="43137"/>
                    </a:srgbClr>
                  </a:outerShdw>
                </a:effectLst>
              </a:rPr>
              <a:t>predominant LUP focus, </a:t>
            </a:r>
            <a:r>
              <a:rPr lang="en-US" b="0" dirty="0" smtClean="0">
                <a:effectLst>
                  <a:outerShdw blurRad="38100" dist="38100" dir="2700000" algn="tl">
                    <a:srgbClr val="000000">
                      <a:alpha val="43137"/>
                    </a:srgbClr>
                  </a:outerShdw>
                </a:effectLst>
              </a:rPr>
              <a:t>where specific recreation opportunities and RSCs are managed and protected on a long-term basis.  </a:t>
            </a:r>
          </a:p>
          <a:p>
            <a:pPr defTabSz="914350">
              <a:defRPr/>
            </a:pPr>
            <a:endParaRPr lang="en-US" b="0" dirty="0" smtClean="0">
              <a:effectLst>
                <a:outerShdw blurRad="38100" dist="38100" dir="2700000" algn="tl">
                  <a:srgbClr val="000000">
                    <a:alpha val="43137"/>
                  </a:srgbClr>
                </a:outerShdw>
              </a:effectLst>
            </a:endParaRPr>
          </a:p>
          <a:p>
            <a:pPr defTabSz="914350">
              <a:defRPr/>
            </a:pPr>
            <a:r>
              <a:rPr lang="en-US" b="0" dirty="0" smtClean="0">
                <a:effectLst>
                  <a:outerShdw blurRad="38100" dist="38100" dir="2700000" algn="tl">
                    <a:srgbClr val="000000">
                      <a:alpha val="43137"/>
                    </a:srgbClr>
                  </a:outerShdw>
                </a:effectLst>
              </a:rPr>
              <a:t>Recreation may be </a:t>
            </a:r>
            <a:r>
              <a:rPr lang="en-US" b="0" i="1" baseline="0" dirty="0" smtClean="0">
                <a:effectLst>
                  <a:outerShdw blurRad="38100" dist="38100" dir="2700000" algn="tl">
                    <a:srgbClr val="000000">
                      <a:alpha val="43137"/>
                    </a:srgbClr>
                  </a:outerShdw>
                </a:effectLst>
              </a:rPr>
              <a:t>p</a:t>
            </a:r>
            <a:r>
              <a:rPr lang="en-US" b="0" i="1" dirty="0" smtClean="0">
                <a:effectLst>
                  <a:outerShdw blurRad="38100" dist="38100" dir="2700000" algn="tl">
                    <a:srgbClr val="000000">
                      <a:alpha val="43137"/>
                    </a:srgbClr>
                  </a:outerShdw>
                </a:effectLst>
              </a:rPr>
              <a:t>rioritized</a:t>
            </a:r>
            <a:r>
              <a:rPr lang="en-US" b="0" baseline="0" dirty="0" smtClean="0">
                <a:effectLst>
                  <a:outerShdw blurRad="38100" dist="38100" dir="2700000" algn="tl">
                    <a:srgbClr val="000000">
                      <a:alpha val="43137"/>
                    </a:srgbClr>
                  </a:outerShdw>
                </a:effectLst>
              </a:rPr>
              <a:t> among other resources and resources uses.  </a:t>
            </a:r>
          </a:p>
          <a:p>
            <a:pPr defTabSz="914350">
              <a:defRPr/>
            </a:pPr>
            <a:endParaRPr lang="en-US" b="0" baseline="0" dirty="0" smtClean="0">
              <a:effectLst>
                <a:outerShdw blurRad="38100" dist="38100" dir="2700000" algn="tl">
                  <a:srgbClr val="000000">
                    <a:alpha val="43137"/>
                  </a:srgbClr>
                </a:outerShdw>
              </a:effectLst>
            </a:endParaRPr>
          </a:p>
          <a:p>
            <a:pPr defTabSz="914350">
              <a:defRPr/>
            </a:pPr>
            <a:r>
              <a:rPr lang="en-US" b="0" baseline="0" dirty="0" smtClean="0">
                <a:effectLst>
                  <a:outerShdw blurRad="38100" dist="38100" dir="2700000" algn="tl">
                    <a:srgbClr val="000000">
                      <a:alpha val="43137"/>
                    </a:srgbClr>
                  </a:outerShdw>
                </a:effectLst>
              </a:rPr>
              <a:t>For example, an SRMA may be closed to leasing ( or subject to NSO stipulations), Closed or limited to motorized use, or be a ROW avoidance area.  We’ll look at more examples soon.</a:t>
            </a:r>
            <a:endParaRPr lang="en-US" b="0" dirty="0" smtClean="0">
              <a:effectLst>
                <a:outerShdw blurRad="38100" dist="38100" dir="2700000" algn="tl">
                  <a:srgbClr val="000000">
                    <a:alpha val="43137"/>
                  </a:srgbClr>
                </a:outerShdw>
              </a:effectLst>
            </a:endParaRPr>
          </a:p>
          <a:p>
            <a:pPr defTabSz="914350">
              <a:defRPr/>
            </a:pPr>
            <a:endParaRPr lang="en-US" i="1" dirty="0" smtClean="0"/>
          </a:p>
          <a:p>
            <a:pPr defTabSz="914350">
              <a:defRPr/>
            </a:pPr>
            <a:endParaRPr lang="en-US" b="1" i="1" dirty="0" smtClean="0">
              <a:effectLst>
                <a:outerShdw blurRad="38100" dist="38100" dir="2700000" algn="tl">
                  <a:srgbClr val="000000">
                    <a:alpha val="43137"/>
                  </a:srgbClr>
                </a:outerShdw>
              </a:effectLst>
            </a:endParaRPr>
          </a:p>
          <a:p>
            <a:pPr defTabSz="914350">
              <a:defRPr/>
            </a:pPr>
            <a:r>
              <a:rPr lang="en-US" b="1" dirty="0" smtClean="0">
                <a:effectLst>
                  <a:outerShdw blurRad="38100" dist="38100" dir="2700000" algn="tl">
                    <a:srgbClr val="000000">
                      <a:alpha val="43137"/>
                    </a:srgbClr>
                  </a:outerShdw>
                </a:effectLst>
              </a:rPr>
              <a:t>ERMAs are different.</a:t>
            </a:r>
          </a:p>
          <a:p>
            <a:pPr defTabSz="914350">
              <a:defRPr/>
            </a:pPr>
            <a:endParaRPr lang="en-US" b="1" dirty="0" smtClean="0">
              <a:effectLst>
                <a:outerShdw blurRad="38100" dist="38100" dir="2700000" algn="tl">
                  <a:srgbClr val="000000">
                    <a:alpha val="43137"/>
                  </a:srgbClr>
                </a:outerShdw>
              </a:effectLst>
            </a:endParaRPr>
          </a:p>
          <a:p>
            <a:pPr defTabSz="914350">
              <a:defRPr/>
            </a:pPr>
            <a:r>
              <a:rPr lang="en-US" b="0" dirty="0" smtClean="0">
                <a:effectLst>
                  <a:outerShdw blurRad="38100" dist="38100" dir="2700000" algn="tl">
                    <a:srgbClr val="000000">
                      <a:alpha val="43137"/>
                    </a:srgbClr>
                  </a:outerShdw>
                </a:effectLst>
              </a:rPr>
              <a:t>They are managed to </a:t>
            </a:r>
            <a:r>
              <a:rPr lang="en-US" b="0" i="1" dirty="0" smtClean="0">
                <a:effectLst>
                  <a:outerShdw blurRad="38100" dist="38100" dir="2700000" algn="tl">
                    <a:srgbClr val="000000">
                      <a:alpha val="43137"/>
                    </a:srgbClr>
                  </a:outerShdw>
                </a:effectLst>
              </a:rPr>
              <a:t>support and sustain </a:t>
            </a:r>
          </a:p>
          <a:p>
            <a:pPr defTabSz="914350">
              <a:defRPr/>
            </a:pPr>
            <a:endParaRPr lang="en-US" b="0" dirty="0" smtClean="0">
              <a:effectLst>
                <a:outerShdw blurRad="38100" dist="38100" dir="2700000" algn="tl">
                  <a:srgbClr val="000000">
                    <a:alpha val="43137"/>
                  </a:srgbClr>
                </a:outerShdw>
              </a:effectLst>
            </a:endParaRPr>
          </a:p>
          <a:p>
            <a:pPr defTabSz="914350">
              <a:defRPr/>
            </a:pPr>
            <a:r>
              <a:rPr lang="en-US" b="0" dirty="0" smtClean="0">
                <a:effectLst>
                  <a:outerShdw blurRad="38100" dist="38100" dir="2700000" algn="tl">
                    <a:srgbClr val="000000">
                      <a:alpha val="43137"/>
                    </a:srgbClr>
                  </a:outerShdw>
                </a:effectLst>
              </a:rPr>
              <a:t>the principal recreation </a:t>
            </a:r>
            <a:r>
              <a:rPr lang="en-US" b="0" dirty="0" smtClean="0">
                <a:solidFill>
                  <a:srgbClr val="FFFF66"/>
                </a:solidFill>
                <a:effectLst>
                  <a:outerShdw blurRad="38100" dist="38100" dir="2700000" algn="tl">
                    <a:srgbClr val="000000">
                      <a:alpha val="43137"/>
                    </a:srgbClr>
                  </a:outerShdw>
                </a:effectLst>
              </a:rPr>
              <a:t>activities </a:t>
            </a:r>
          </a:p>
          <a:p>
            <a:pPr defTabSz="914350">
              <a:defRPr/>
            </a:pPr>
            <a:endParaRPr lang="en-US" b="0" dirty="0" smtClean="0">
              <a:solidFill>
                <a:srgbClr val="FFFF66"/>
              </a:solidFill>
              <a:effectLst>
                <a:outerShdw blurRad="38100" dist="38100" dir="2700000" algn="tl">
                  <a:srgbClr val="000000">
                    <a:alpha val="43137"/>
                  </a:srgbClr>
                </a:outerShdw>
              </a:effectLst>
            </a:endParaRPr>
          </a:p>
          <a:p>
            <a:pPr defTabSz="914350">
              <a:defRPr/>
            </a:pPr>
            <a:r>
              <a:rPr lang="en-US" b="0" dirty="0" smtClean="0">
                <a:effectLst>
                  <a:outerShdw blurRad="38100" dist="38100" dir="2700000" algn="tl">
                    <a:srgbClr val="000000">
                      <a:alpha val="43137"/>
                    </a:srgbClr>
                  </a:outerShdw>
                </a:effectLst>
              </a:rPr>
              <a:t>and the associated </a:t>
            </a:r>
            <a:r>
              <a:rPr lang="en-US" b="0" dirty="0" smtClean="0">
                <a:solidFill>
                  <a:srgbClr val="FFFF66"/>
                </a:solidFill>
                <a:effectLst>
                  <a:outerShdw blurRad="38100" dist="38100" dir="2700000" algn="tl">
                    <a:srgbClr val="000000">
                      <a:alpha val="43137"/>
                    </a:srgbClr>
                  </a:outerShdw>
                </a:effectLst>
              </a:rPr>
              <a:t>qualities and conditions </a:t>
            </a:r>
            <a:r>
              <a:rPr lang="en-US" b="0" dirty="0" smtClean="0">
                <a:effectLst>
                  <a:outerShdw blurRad="38100" dist="38100" dir="2700000" algn="tl">
                    <a:srgbClr val="000000">
                      <a:alpha val="43137"/>
                    </a:srgbClr>
                  </a:outerShdw>
                </a:effectLst>
              </a:rPr>
              <a:t>of the ERMA.</a:t>
            </a:r>
          </a:p>
          <a:p>
            <a:pPr defTabSz="914350">
              <a:defRPr/>
            </a:pPr>
            <a:endParaRPr lang="en-US" b="0" dirty="0" smtClean="0">
              <a:effectLst>
                <a:outerShdw blurRad="38100" dist="38100" dir="2700000" algn="tl">
                  <a:srgbClr val="000000">
                    <a:alpha val="43137"/>
                  </a:srgbClr>
                </a:outerShdw>
              </a:effectLst>
            </a:endParaRPr>
          </a:p>
          <a:p>
            <a:pPr defTabSz="914350">
              <a:defRPr/>
            </a:pPr>
            <a:r>
              <a:rPr lang="en-US" b="0" dirty="0" smtClean="0">
                <a:effectLst>
                  <a:outerShdw blurRad="38100" dist="38100" dir="2700000" algn="tl">
                    <a:srgbClr val="000000">
                      <a:alpha val="43137"/>
                    </a:srgbClr>
                  </a:outerShdw>
                </a:effectLst>
              </a:rPr>
              <a:t>Because management of ERMA areas is </a:t>
            </a:r>
            <a:r>
              <a:rPr lang="en-US" b="0" i="1" dirty="0" smtClean="0">
                <a:effectLst>
                  <a:outerShdw blurRad="38100" dist="38100" dir="2700000" algn="tl">
                    <a:srgbClr val="000000">
                      <a:alpha val="43137"/>
                    </a:srgbClr>
                  </a:outerShdw>
                </a:effectLst>
              </a:rPr>
              <a:t>commensurate</a:t>
            </a:r>
            <a:r>
              <a:rPr lang="en-US" b="0" dirty="0" smtClean="0">
                <a:effectLst>
                  <a:outerShdw blurRad="38100" dist="38100" dir="2700000" algn="tl">
                    <a:srgbClr val="000000">
                      <a:alpha val="43137"/>
                    </a:srgbClr>
                  </a:outerShdw>
                </a:effectLst>
              </a:rPr>
              <a:t> with the management of other resources and resource uses, it may not be possible to manage</a:t>
            </a:r>
            <a:r>
              <a:rPr lang="en-US" b="0" baseline="0" dirty="0" smtClean="0">
                <a:effectLst>
                  <a:outerShdw blurRad="38100" dist="38100" dir="2700000" algn="tl">
                    <a:srgbClr val="000000">
                      <a:alpha val="43137"/>
                    </a:srgbClr>
                  </a:outerShdw>
                </a:effectLst>
              </a:rPr>
              <a:t> the area in a way that would support and sustain the optimal settings.</a:t>
            </a:r>
          </a:p>
          <a:p>
            <a:pPr defTabSz="914350">
              <a:defRPr/>
            </a:pPr>
            <a:endParaRPr lang="en-US" b="0" baseline="0" dirty="0" smtClean="0">
              <a:effectLst>
                <a:outerShdw blurRad="38100" dist="38100" dir="2700000" algn="tl">
                  <a:srgbClr val="000000">
                    <a:alpha val="43137"/>
                  </a:srgbClr>
                </a:outerShdw>
              </a:effectLst>
            </a:endParaRPr>
          </a:p>
          <a:p>
            <a:pPr defTabSz="914350">
              <a:defRPr/>
            </a:pPr>
            <a:r>
              <a:rPr lang="en-US" b="0" baseline="0" dirty="0" smtClean="0">
                <a:effectLst>
                  <a:outerShdw blurRad="38100" dist="38100" dir="2700000" algn="tl">
                    <a:srgbClr val="000000">
                      <a:alpha val="43137"/>
                    </a:srgbClr>
                  </a:outerShdw>
                </a:effectLst>
              </a:rPr>
              <a:t>What about the undesignated lands?  What is the Management Focus there?</a:t>
            </a:r>
          </a:p>
          <a:p>
            <a:pPr defTabSz="914350">
              <a:defRPr/>
            </a:pPr>
            <a:endParaRPr lang="en-US" b="0" dirty="0" smtClean="0">
              <a:effectLst>
                <a:outerShdw blurRad="38100" dist="38100" dir="2700000" algn="tl">
                  <a:srgbClr val="000000">
                    <a:alpha val="43137"/>
                  </a:srgbClr>
                </a:outerShdw>
              </a:effectLst>
            </a:endParaRPr>
          </a:p>
          <a:p>
            <a:pPr defTabSz="914350">
              <a:defRPr/>
            </a:pPr>
            <a:endParaRPr lang="en-US" dirty="0">
              <a:effectLst>
                <a:outerShdw blurRad="38100" dist="38100" dir="2700000" algn="tl">
                  <a:srgbClr val="000000">
                    <a:alpha val="43137"/>
                  </a:srgbClr>
                </a:outerShdw>
              </a:effectLst>
            </a:endParaRPr>
          </a:p>
          <a:p>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824005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effectLst>
                <a:outerShdw blurRad="38100" dist="38100" dir="2700000" algn="tl">
                  <a:srgbClr val="000000">
                    <a:alpha val="43137"/>
                  </a:srgbClr>
                </a:outerShdw>
              </a:effectLst>
            </a:endParaRPr>
          </a:p>
          <a:p>
            <a:pPr defTabSz="914350">
              <a:defRPr/>
            </a:pPr>
            <a:r>
              <a:rPr lang="en-US" dirty="0"/>
              <a:t>It’s going to vary, but it’s not Recreation.</a:t>
            </a:r>
          </a:p>
          <a:p>
            <a:pPr defTabSz="914350">
              <a:defRPr/>
            </a:pPr>
            <a:endParaRPr lang="en-US" dirty="0"/>
          </a:p>
          <a:p>
            <a:pPr defTabSz="914350">
              <a:defRPr/>
            </a:pPr>
            <a:r>
              <a:rPr lang="en-US" dirty="0"/>
              <a:t>On these lands, recreation is not emphasized.  They are managed to meet only basic R&amp;VS and resource stewardship needs.</a:t>
            </a:r>
          </a:p>
          <a:p>
            <a:pPr defTabSz="914350">
              <a:defRPr/>
            </a:pPr>
            <a:endParaRPr lang="en-US" dirty="0"/>
          </a:p>
          <a:p>
            <a:r>
              <a:rPr lang="en-US" dirty="0"/>
              <a:t>Recreation activities may occur (unless otherwise closed to public use), but managed so that they are not in conflict with the primary uses of these lands.</a:t>
            </a:r>
          </a:p>
          <a:p>
            <a:pPr defTabSz="914350">
              <a:defRPr/>
            </a:pPr>
            <a:endParaRPr lang="en-US" dirty="0"/>
          </a:p>
          <a:p>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824005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Required</a:t>
            </a:r>
            <a:r>
              <a:rPr lang="en-US" baseline="0" dirty="0" smtClean="0"/>
              <a:t> LUP Decision for R&amp;VS is to establish Objectives for each RMA.</a:t>
            </a:r>
          </a:p>
          <a:p>
            <a:endParaRPr lang="en-US" baseline="0" dirty="0" smtClean="0"/>
          </a:p>
          <a:p>
            <a:r>
              <a:rPr lang="en-US" baseline="0" dirty="0" smtClean="0"/>
              <a:t>I’m gong to briefly explain what this means, how they differ for SRMAs and ERMAs and show you some examples.</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377713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pPr>
            <a:r>
              <a:rPr lang="en-US" b="0" dirty="0" smtClean="0">
                <a:effectLst>
                  <a:outerShdw blurRad="38100" dist="38100" dir="2700000" algn="tl">
                    <a:srgbClr val="000000">
                      <a:alpha val="43137"/>
                    </a:srgbClr>
                  </a:outerShdw>
                </a:effectLst>
              </a:rPr>
              <a:t>First</a:t>
            </a:r>
            <a:r>
              <a:rPr lang="en-US" b="0" baseline="0" dirty="0" smtClean="0">
                <a:effectLst>
                  <a:outerShdw blurRad="38100" dist="38100" dir="2700000" algn="tl">
                    <a:srgbClr val="000000">
                      <a:alpha val="43137"/>
                    </a:srgbClr>
                  </a:outerShdw>
                </a:effectLst>
              </a:rPr>
              <a:t> we’ll look at SRMAs.</a:t>
            </a:r>
          </a:p>
          <a:p>
            <a:pPr>
              <a:lnSpc>
                <a:spcPct val="110000"/>
              </a:lnSpc>
              <a:spcBef>
                <a:spcPts val="600"/>
              </a:spcBef>
            </a:pPr>
            <a:endParaRPr lang="en-US" b="0" baseline="0" dirty="0" smtClean="0">
              <a:effectLst>
                <a:outerShdw blurRad="38100" dist="38100" dir="2700000" algn="tl">
                  <a:srgbClr val="000000">
                    <a:alpha val="43137"/>
                  </a:srgbClr>
                </a:outerShdw>
              </a:effectLst>
            </a:endParaRPr>
          </a:p>
          <a:p>
            <a:r>
              <a:rPr lang="en-US" dirty="0"/>
              <a:t>SRMAs must have </a:t>
            </a:r>
            <a:r>
              <a:rPr lang="en-US" i="1" dirty="0"/>
              <a:t>Outcome-focused recreation objectives </a:t>
            </a:r>
            <a:r>
              <a:rPr lang="en-US" dirty="0"/>
              <a:t>which identify the </a:t>
            </a:r>
          </a:p>
          <a:p>
            <a:endParaRPr lang="en-US" dirty="0"/>
          </a:p>
          <a:p>
            <a:r>
              <a:rPr lang="en-US" dirty="0"/>
              <a:t>Targeted set of Activities, experiences and benefits.</a:t>
            </a:r>
          </a:p>
          <a:p>
            <a:endParaRPr lang="en-US" dirty="0"/>
          </a:p>
          <a:p>
            <a:r>
              <a:rPr lang="en-US" dirty="0"/>
              <a:t>Linkages between activities, experiences, and benefits should be graphically diagramed to document their relationship.  I’ll show you an example in a minute.</a:t>
            </a:r>
            <a:endParaRPr lang="en-US" b="0" dirty="0" smtClean="0">
              <a:effectLst>
                <a:outerShdw blurRad="38100" dist="38100" dir="2700000" algn="tl">
                  <a:srgbClr val="000000">
                    <a:alpha val="43137"/>
                  </a:srgbClr>
                </a:outerShdw>
              </a:effectLst>
            </a:endParaRPr>
          </a:p>
          <a:p>
            <a:pPr>
              <a:lnSpc>
                <a:spcPct val="110000"/>
              </a:lnSpc>
              <a:spcBef>
                <a:spcPts val="600"/>
              </a:spcBef>
            </a:pPr>
            <a:endParaRPr lang="en-US" b="0" dirty="0" smtClean="0">
              <a:effectLst>
                <a:outerShdw blurRad="38100" dist="38100" dir="2700000" algn="tl">
                  <a:srgbClr val="000000">
                    <a:alpha val="43137"/>
                  </a:srgbClr>
                </a:outerShdw>
              </a:effectLst>
            </a:endParaRPr>
          </a:p>
          <a:p>
            <a:pPr marL="457175">
              <a:lnSpc>
                <a:spcPct val="110000"/>
              </a:lnSpc>
              <a:spcBef>
                <a:spcPts val="600"/>
              </a:spcBef>
            </a:pPr>
            <a:endParaRPr lang="en-US" b="0" dirty="0" smtClean="0">
              <a:effectLst>
                <a:outerShdw blurRad="38100" dist="38100" dir="2700000" algn="tl">
                  <a:srgbClr val="000000">
                    <a:alpha val="43137"/>
                  </a:srgbClr>
                </a:outerShdw>
              </a:effectLst>
            </a:endParaRPr>
          </a:p>
          <a:p>
            <a:r>
              <a:rPr lang="en-US" dirty="0"/>
              <a:t>ERMA objectives should also be measureable but are not </a:t>
            </a:r>
            <a:r>
              <a:rPr lang="en-US" i="1" dirty="0"/>
              <a:t>Outcomes Focused</a:t>
            </a:r>
            <a:r>
              <a:rPr lang="en-US" dirty="0"/>
              <a:t>.  </a:t>
            </a:r>
          </a:p>
          <a:p>
            <a:r>
              <a:rPr lang="en-US" dirty="0"/>
              <a:t>They do define the recreation activities and associated qualities and conditions </a:t>
            </a:r>
          </a:p>
          <a:p>
            <a:r>
              <a:rPr lang="en-US" dirty="0"/>
              <a:t>But do not explicitly prescribe outcomes to be targeted</a:t>
            </a:r>
          </a:p>
          <a:p>
            <a:endParaRPr lang="en-US" dirty="0"/>
          </a:p>
          <a:p>
            <a:r>
              <a:rPr lang="en-US" dirty="0"/>
              <a:t>This is because outdoor recreation planners may not be able manage the area's physical, social, and operational components to a degree necessary to facilitate attainment of a targeted set of outcomes.  Remember, in ERMAs, recreation is managed commensurately with other resources and resource uses, and recreation opportunities may even be constrained by decisions that benefit other resources.</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Before we get to our SRMA example let’s talk about what we mean by outcomes.</a:t>
            </a:r>
            <a:endParaRPr lang="en-US" b="1" dirty="0" smtClean="0">
              <a:effectLst>
                <a:outerShdw blurRad="38100" dist="38100" dir="2700000" algn="tl">
                  <a:srgbClr val="000000">
                    <a:alpha val="43137"/>
                  </a:srgbClr>
                </a:outerShdw>
              </a:effectLst>
            </a:endParaRPr>
          </a:p>
          <a:p>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824005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endParaRPr lang="en-US" dirty="0">
              <a:effectLst>
                <a:outerShdw blurRad="38100" dist="38100" dir="2700000" algn="tl">
                  <a:srgbClr val="000000">
                    <a:alpha val="43137"/>
                  </a:srgbClr>
                </a:outerShdw>
              </a:effectLst>
            </a:endParaRPr>
          </a:p>
          <a:p>
            <a:r>
              <a:rPr lang="en-US" b="1" dirty="0"/>
              <a:t>Onsite and Offsite Benefits of Outcomes-Focused Management. </a:t>
            </a:r>
          </a:p>
          <a:p>
            <a:endParaRPr lang="en-US" b="1" dirty="0"/>
          </a:p>
          <a:p>
            <a:r>
              <a:rPr lang="en-US" dirty="0"/>
              <a:t>The fundamental concept of outcomes-focused management is that benefits endure beyond the onsite recreation experience attained by individuals.</a:t>
            </a:r>
          </a:p>
          <a:p>
            <a:endParaRPr lang="en-US" dirty="0"/>
          </a:p>
          <a:p>
            <a:r>
              <a:rPr lang="en-US" dirty="0"/>
              <a:t>Those experiences and onsite benefits stay with the individual when they leave the recreation area and cumulatively lead to offsite beneficial outcomes to communities, economies, and the environment. </a:t>
            </a:r>
          </a:p>
          <a:p>
            <a:endParaRPr lang="en-US" dirty="0"/>
          </a:p>
          <a:p>
            <a:r>
              <a:rPr lang="en-US" dirty="0"/>
              <a:t>This linkage between experiences and outcomes can be viewed as a chain. </a:t>
            </a:r>
          </a:p>
          <a:p>
            <a:endParaRPr lang="en-US" dirty="0"/>
          </a:p>
          <a:p>
            <a:r>
              <a:rPr lang="en-US" dirty="0"/>
              <a:t>For example, the experience of enjoying natural landscapes and outdoor aesthetics can be shown to lead to greater community stewardship of recreation areas and natural resources</a:t>
            </a:r>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824005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are we, as land managers concerned about outcomes?</a:t>
            </a:r>
          </a:p>
          <a:p>
            <a:endParaRPr lang="en-US" baseline="0" dirty="0" smtClean="0"/>
          </a:p>
          <a:p>
            <a:r>
              <a:rPr lang="en-US" baseline="0" dirty="0" smtClean="0"/>
              <a:t>Recreation is about much more than activities.  It’s about human experiences that lead to personal growth, family bonding, better health, environmental stewardship, and much more.  </a:t>
            </a:r>
          </a:p>
          <a:p>
            <a:endParaRPr lang="en-US" baseline="0" dirty="0" smtClean="0"/>
          </a:p>
          <a:p>
            <a:r>
              <a:rPr lang="en-US" baseline="0" dirty="0" smtClean="0"/>
              <a:t>We don’t just manage for activities, but for the experiences and benefits that really make differences in people’s lives.</a:t>
            </a:r>
          </a:p>
          <a:p>
            <a:endParaRPr lang="en-US" baseline="0" dirty="0" smtClean="0"/>
          </a:p>
          <a:p>
            <a:r>
              <a:rPr lang="en-US" baseline="0" dirty="0" smtClean="0"/>
              <a:t>Appendix 2 of the Handbook has a list of over 100 personal, community, economic and environmental benefits.</a:t>
            </a:r>
          </a:p>
          <a:p>
            <a:endParaRPr lang="en-US" baseline="0"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00048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looked at some examples</a:t>
            </a:r>
            <a:r>
              <a:rPr lang="en-US" baseline="0" dirty="0" smtClean="0"/>
              <a:t> of SRMA and ERMA objectives, we’ll talk about the LUP level </a:t>
            </a:r>
          </a:p>
          <a:p>
            <a:endParaRPr lang="en-US" baseline="0" dirty="0" smtClean="0"/>
          </a:p>
          <a:p>
            <a:r>
              <a:rPr lang="en-US" baseline="0" dirty="0" smtClean="0"/>
              <a:t>Management Actions  and</a:t>
            </a:r>
          </a:p>
          <a:p>
            <a:endParaRPr lang="en-US" baseline="0" dirty="0" smtClean="0"/>
          </a:p>
          <a:p>
            <a:r>
              <a:rPr lang="en-US" baseline="0" dirty="0" smtClean="0"/>
              <a:t>Allowable Uses  for each RMA.</a:t>
            </a:r>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332463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LUP Level decisions are made</a:t>
            </a:r>
            <a:r>
              <a:rPr lang="en-US" baseline="0" dirty="0" smtClean="0"/>
              <a:t> for both within R&amp;VS and within other programs.</a:t>
            </a:r>
            <a:endParaRPr lang="en-US" dirty="0" smtClean="0"/>
          </a:p>
          <a:p>
            <a:endParaRPr lang="en-US" dirty="0"/>
          </a:p>
          <a:p>
            <a:endParaRPr lang="en-US" dirty="0"/>
          </a:p>
          <a:p>
            <a:r>
              <a:rPr lang="en-US" dirty="0" smtClean="0"/>
              <a:t>In</a:t>
            </a:r>
            <a:r>
              <a:rPr lang="en-US" baseline="0" dirty="0" smtClean="0"/>
              <a:t> most cases s</a:t>
            </a:r>
            <a:r>
              <a:rPr lang="en-US" dirty="0" smtClean="0"/>
              <a:t>pecific </a:t>
            </a:r>
            <a:r>
              <a:rPr lang="en-US" dirty="0"/>
              <a:t>recreational activities not allocated at the LUP level are considered implementation level use decisions  (e.g., rope swinging, base jumping, geo-caching, or no dogs).</a:t>
            </a:r>
          </a:p>
          <a:p>
            <a:endParaRPr lang="en-US" dirty="0"/>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824005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Within </a:t>
            </a:r>
            <a:r>
              <a:rPr lang="en-US" b="1" dirty="0"/>
              <a:t>the R&amp;VS Program. </a:t>
            </a:r>
            <a:r>
              <a:rPr lang="en-US" dirty="0"/>
              <a:t>Within the R&amp;VS program, identify supporting management actions and allowable use decisions to accomplish the following</a:t>
            </a:r>
            <a:r>
              <a:rPr lang="en-US" dirty="0" smtClean="0"/>
              <a:t>:</a:t>
            </a:r>
          </a:p>
          <a:p>
            <a:endParaRPr lang="en-US" dirty="0"/>
          </a:p>
          <a:p>
            <a:r>
              <a:rPr lang="en-US" dirty="0"/>
              <a:t> Sustain or enhance recreation objectives</a:t>
            </a:r>
            <a:r>
              <a:rPr lang="en-US" dirty="0" smtClean="0"/>
              <a:t>.</a:t>
            </a:r>
          </a:p>
          <a:p>
            <a:endParaRPr lang="en-US" dirty="0"/>
          </a:p>
          <a:p>
            <a:r>
              <a:rPr lang="en-US" dirty="0"/>
              <a:t> Maintain or enhance the desired physical, social, and operational RSCs</a:t>
            </a:r>
            <a:r>
              <a:rPr lang="en-US" dirty="0" smtClean="0"/>
              <a:t>.</a:t>
            </a:r>
          </a:p>
          <a:p>
            <a:endParaRPr lang="en-US" dirty="0"/>
          </a:p>
          <a:p>
            <a:r>
              <a:rPr lang="en-US" dirty="0"/>
              <a:t> Constrain uses, including incompatible recreation activities that are detrimental to meeting recreation objectives</a:t>
            </a:r>
            <a:r>
              <a:rPr lang="en-US" dirty="0" smtClean="0"/>
              <a:t>.</a:t>
            </a:r>
          </a:p>
          <a:p>
            <a:endParaRPr lang="en-US" dirty="0"/>
          </a:p>
          <a:p>
            <a:r>
              <a:rPr lang="en-US" dirty="0"/>
              <a:t> Address visitor health and safety, resource protection, and use and user conflicts </a:t>
            </a:r>
            <a:r>
              <a:rPr lang="en-US" b="1" dirty="0"/>
              <a:t>(e.g., areas closed to target shooting, camping limitations</a:t>
            </a:r>
            <a:r>
              <a:rPr lang="en-US" b="1" dirty="0" smtClean="0"/>
              <a:t>).</a:t>
            </a:r>
          </a:p>
          <a:p>
            <a:endParaRPr lang="en-US" dirty="0" smtClean="0"/>
          </a:p>
          <a:p>
            <a:r>
              <a:rPr lang="en-US" dirty="0" smtClean="0"/>
              <a:t> </a:t>
            </a:r>
            <a:r>
              <a:rPr lang="en-US" dirty="0"/>
              <a:t>Address the type(s), activities, and locations where special recreation permits (SRPs) would or would not be issued</a:t>
            </a:r>
            <a:r>
              <a:rPr lang="en-US" dirty="0" smtClean="0"/>
              <a:t>.</a:t>
            </a:r>
          </a:p>
          <a:p>
            <a:endParaRPr lang="en-US" dirty="0" smtClean="0"/>
          </a:p>
          <a:p>
            <a:endParaRPr lang="en-US" dirty="0"/>
          </a:p>
          <a:p>
            <a:endParaRPr lang="en-US" dirty="0"/>
          </a:p>
          <a:p>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82400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16</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Within </a:t>
            </a:r>
            <a:r>
              <a:rPr lang="en-US" b="1" dirty="0"/>
              <a:t>Other Programs. </a:t>
            </a:r>
            <a:r>
              <a:rPr lang="en-US" dirty="0"/>
              <a:t>Within other programs, establish terms, conditions, or special considerations necessary to achieve objectives (e.g., stipulations on mineral or other development, designations for all types and modes of travel, areas available for livestock grazing, or visual resource management classes). All actions must conform to applicable program policy, regulations, and valid existing rights.</a:t>
            </a:r>
          </a:p>
          <a:p>
            <a:endParaRPr lang="en-US" dirty="0"/>
          </a:p>
          <a:p>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824005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300"/>
              </a:spcBef>
              <a:spcAft>
                <a:spcPts val="300"/>
              </a:spcAft>
            </a:pPr>
            <a:r>
              <a:rPr lang="en-US" i="1" dirty="0" smtClean="0">
                <a:effectLst>
                  <a:outerShdw blurRad="38100" dist="38100" dir="2700000" algn="tl">
                    <a:srgbClr val="000000">
                      <a:alpha val="43137"/>
                    </a:srgbClr>
                  </a:outerShdw>
                </a:effectLst>
              </a:rPr>
              <a:t>Requirements.  </a:t>
            </a:r>
            <a:r>
              <a:rPr lang="en-US" dirty="0" smtClean="0">
                <a:effectLst>
                  <a:outerShdw blurRad="38100" dist="38100" dir="2700000" algn="tl">
                    <a:srgbClr val="000000">
                      <a:alpha val="43137"/>
                    </a:srgbClr>
                  </a:outerShdw>
                </a:effectLst>
              </a:rPr>
              <a:t>Management actions and allowable use decisions may still be necessary to address basic R&amp;VS and resource stewardship needs: </a:t>
            </a:r>
          </a:p>
          <a:p>
            <a:pPr>
              <a:lnSpc>
                <a:spcPct val="110000"/>
              </a:lnSpc>
              <a:spcBef>
                <a:spcPts val="300"/>
              </a:spcBef>
              <a:spcAft>
                <a:spcPts val="300"/>
              </a:spcAft>
            </a:pPr>
            <a:endParaRPr lang="en-US" dirty="0" smtClean="0">
              <a:effectLst>
                <a:outerShdw blurRad="38100" dist="38100" dir="2700000" algn="tl">
                  <a:srgbClr val="000000">
                    <a:alpha val="43137"/>
                  </a:srgbClr>
                </a:outerShdw>
              </a:effectLst>
            </a:endParaRPr>
          </a:p>
          <a:p>
            <a:pPr marL="285734" indent="-285734">
              <a:lnSpc>
                <a:spcPct val="110000"/>
              </a:lnSpc>
              <a:spcBef>
                <a:spcPts val="300"/>
              </a:spcBef>
              <a:spcAft>
                <a:spcPts val="300"/>
              </a:spcAft>
              <a:buFont typeface="Arial" panose="020B0604020202020204" pitchFamily="34" charset="0"/>
              <a:buChar char="•"/>
            </a:pPr>
            <a:r>
              <a:rPr lang="en-US" dirty="0" smtClean="0">
                <a:effectLst>
                  <a:outerShdw blurRad="38100" dist="38100" dir="2700000" algn="tl">
                    <a:srgbClr val="000000">
                      <a:alpha val="43137"/>
                    </a:srgbClr>
                  </a:outerShdw>
                </a:effectLst>
              </a:rPr>
              <a:t>Visitor health and safety. </a:t>
            </a:r>
          </a:p>
          <a:p>
            <a:pPr marL="285734" indent="-285734">
              <a:lnSpc>
                <a:spcPct val="110000"/>
              </a:lnSpc>
              <a:spcBef>
                <a:spcPts val="300"/>
              </a:spcBef>
              <a:spcAft>
                <a:spcPts val="300"/>
              </a:spcAft>
              <a:buFont typeface="Arial" panose="020B0604020202020204" pitchFamily="34" charset="0"/>
              <a:buChar char="•"/>
            </a:pPr>
            <a:r>
              <a:rPr lang="en-US" dirty="0" smtClean="0">
                <a:effectLst>
                  <a:outerShdw blurRad="38100" dist="38100" dir="2700000" algn="tl">
                    <a:srgbClr val="000000">
                      <a:alpha val="43137"/>
                    </a:srgbClr>
                  </a:outerShdw>
                </a:effectLst>
              </a:rPr>
              <a:t>Use and user conflicts. </a:t>
            </a:r>
          </a:p>
          <a:p>
            <a:pPr marL="285734" indent="-285734">
              <a:lnSpc>
                <a:spcPct val="110000"/>
              </a:lnSpc>
              <a:spcBef>
                <a:spcPts val="300"/>
              </a:spcBef>
              <a:spcAft>
                <a:spcPts val="300"/>
              </a:spcAft>
              <a:buFont typeface="Arial" panose="020B0604020202020204" pitchFamily="34" charset="0"/>
              <a:buChar char="•"/>
            </a:pPr>
            <a:r>
              <a:rPr lang="en-US" dirty="0" smtClean="0">
                <a:effectLst>
                  <a:outerShdw blurRad="38100" dist="38100" dir="2700000" algn="tl">
                    <a:srgbClr val="000000">
                      <a:alpha val="43137"/>
                    </a:srgbClr>
                  </a:outerShdw>
                </a:effectLst>
              </a:rPr>
              <a:t>The type(s), activities and locations where special recreation permits would be issued or not issued. </a:t>
            </a:r>
          </a:p>
          <a:p>
            <a:pPr marL="285734" indent="-285734">
              <a:lnSpc>
                <a:spcPct val="110000"/>
              </a:lnSpc>
              <a:spcBef>
                <a:spcPts val="300"/>
              </a:spcBef>
              <a:spcAft>
                <a:spcPts val="300"/>
              </a:spcAft>
              <a:buFont typeface="Arial" panose="020B0604020202020204" pitchFamily="34" charset="0"/>
              <a:buChar char="•"/>
            </a:pPr>
            <a:r>
              <a:rPr lang="en-US" dirty="0" smtClean="0">
                <a:effectLst>
                  <a:outerShdw blurRad="38100" dist="38100" dir="2700000" algn="tl">
                    <a:srgbClr val="000000">
                      <a:alpha val="43137"/>
                    </a:srgbClr>
                  </a:outerShdw>
                </a:effectLst>
              </a:rPr>
              <a:t>Mitigation of recreation impacts on cultural and natural resources. </a:t>
            </a:r>
          </a:p>
          <a:p>
            <a:endParaRPr lang="en-US" dirty="0">
              <a:effectLst>
                <a:outerShdw blurRad="38100" dist="38100" dir="2700000" algn="tl">
                  <a:srgbClr val="000000">
                    <a:alpha val="43137"/>
                  </a:srgbClr>
                </a:outerShdw>
              </a:effectLst>
            </a:endParaRPr>
          </a:p>
          <a:p>
            <a:endParaRPr lang="en-US" b="0"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824005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sections we will discuss is Implementation Decisions.</a:t>
            </a:r>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027448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r>
              <a:rPr lang="en-US" dirty="0"/>
              <a:t>There are four categories of Implementation Decisions</a:t>
            </a:r>
          </a:p>
          <a:p>
            <a:endParaRPr lang="en-US" dirty="0"/>
          </a:p>
          <a:p>
            <a:pPr marL="171441" indent="-171441">
              <a:buFontTx/>
              <a:buChar char="-"/>
            </a:pPr>
            <a:r>
              <a:rPr lang="en-US" dirty="0"/>
              <a:t>Management</a:t>
            </a:r>
          </a:p>
          <a:p>
            <a:pPr marL="171441" indent="-171441">
              <a:buFontTx/>
              <a:buChar char="-"/>
            </a:pPr>
            <a:r>
              <a:rPr lang="en-US" dirty="0"/>
              <a:t>Administration</a:t>
            </a:r>
          </a:p>
          <a:p>
            <a:pPr marL="171441" indent="-171441">
              <a:buFontTx/>
              <a:buChar char="-"/>
            </a:pPr>
            <a:r>
              <a:rPr lang="en-US" dirty="0"/>
              <a:t>Information and Education</a:t>
            </a:r>
          </a:p>
          <a:p>
            <a:pPr marL="171441" indent="-171441">
              <a:buFontTx/>
              <a:buChar char="-"/>
            </a:pPr>
            <a:r>
              <a:rPr lang="en-US" dirty="0"/>
              <a:t>Monitoring</a:t>
            </a:r>
          </a:p>
          <a:p>
            <a:pPr marL="171441" indent="-171441">
              <a:buFontTx/>
              <a:buChar char="-"/>
            </a:pPr>
            <a:endParaRPr lang="en-US" dirty="0"/>
          </a:p>
          <a:p>
            <a:pPr marL="228587" indent="-228587">
              <a:buAutoNum type="arabicParenR"/>
            </a:pPr>
            <a:r>
              <a:rPr lang="en-US" dirty="0"/>
              <a:t>Site Specific</a:t>
            </a:r>
          </a:p>
          <a:p>
            <a:pPr defTabSz="914350">
              <a:defRPr/>
            </a:pPr>
            <a:r>
              <a:rPr lang="en-US" dirty="0"/>
              <a:t>2) Appealable </a:t>
            </a:r>
            <a:r>
              <a:rPr lang="en-US" dirty="0">
                <a:effectLst>
                  <a:outerShdw blurRad="38100" dist="38100" dir="2700000" algn="tl">
                    <a:srgbClr val="000000">
                      <a:alpha val="43137"/>
                    </a:srgbClr>
                  </a:outerShdw>
                </a:effectLst>
              </a:rPr>
              <a:t> to IBLA under 43 CFR 4.410 </a:t>
            </a:r>
            <a:endParaRPr lang="en-US" dirty="0"/>
          </a:p>
          <a:p>
            <a:endParaRPr lang="en-US" dirty="0"/>
          </a:p>
          <a:p>
            <a:r>
              <a:rPr lang="en-US" dirty="0"/>
              <a:t>LUP Decision  - protest</a:t>
            </a:r>
          </a:p>
          <a:p>
            <a:r>
              <a:rPr lang="en-US" dirty="0"/>
              <a:t>The BLM may use a single land use planning/NEPA process to make both land use plan and implementation decisions, provided both types of decisions are adequately addressed with the appropriate level of NEPA analysis. </a:t>
            </a:r>
          </a:p>
          <a:p>
            <a:endParaRPr lang="en-US" dirty="0"/>
          </a:p>
          <a:p>
            <a:r>
              <a:rPr lang="en-US" dirty="0"/>
              <a:t>Where implementation decisions are made as part of the land use planning process, they are still subject to the appeals process or other administrative review as prescribed by the specific resource program regulations after the BLM resolves the protests to land use plan decisions and makes a decision to adopt or amend the RMP. </a:t>
            </a:r>
          </a:p>
          <a:p>
            <a:endParaRPr lang="en-US" dirty="0"/>
          </a:p>
          <a:p>
            <a:r>
              <a:rPr lang="en-US" dirty="0"/>
              <a:t>The proposed plan /final EIS should display land use plan and implementation decisions (and clearly distinguish between the two types of decisions). </a:t>
            </a:r>
          </a:p>
          <a:p>
            <a:endParaRPr lang="en-US" dirty="0"/>
          </a:p>
          <a:p>
            <a:r>
              <a:rPr lang="en-US" dirty="0"/>
              <a:t>Implementation decisions are changed through an interdisciplinary NEPA process in conjunction with the BLM resource program-specific guidance. </a:t>
            </a:r>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704984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u="sng" dirty="0">
                <a:solidFill>
                  <a:srgbClr val="00FFFF"/>
                </a:solidFill>
                <a:effectLst>
                  <a:outerShdw blurRad="38100" dist="38100" dir="2700000" algn="tl">
                    <a:srgbClr val="000000">
                      <a:alpha val="43137"/>
                    </a:srgbClr>
                  </a:outerShdw>
                </a:effectLst>
              </a:rPr>
              <a:t>Management.</a:t>
            </a:r>
            <a:r>
              <a:rPr lang="en-US" b="1" dirty="0">
                <a:solidFill>
                  <a:srgbClr val="00FFFF"/>
                </a:solidFill>
                <a:effectLst>
                  <a:outerShdw blurRad="38100" dist="38100" dir="2700000" algn="tl">
                    <a:srgbClr val="000000">
                      <a:alpha val="43137"/>
                    </a:srgbClr>
                  </a:outerShdw>
                </a:effectLst>
              </a:rPr>
              <a:t>  </a:t>
            </a:r>
            <a:r>
              <a:rPr lang="en-US" dirty="0">
                <a:solidFill>
                  <a:srgbClr val="00FFFF"/>
                </a:solidFill>
                <a:effectLst>
                  <a:outerShdw blurRad="38100" dist="38100" dir="2700000" algn="tl">
                    <a:srgbClr val="000000">
                      <a:alpha val="43137"/>
                    </a:srgbClr>
                  </a:outerShdw>
                </a:effectLst>
              </a:rPr>
              <a:t>Recreation management actions, such as commitment of resources, services to be offered to visitors, and/or the development and provision of facilities (e.g. developed recreation sites, roads and trails).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642728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4127" indent="-394127">
              <a:lnSpc>
                <a:spcPct val="150000"/>
              </a:lnSpc>
            </a:pPr>
            <a:r>
              <a:rPr lang="en-US" dirty="0">
                <a:effectLst>
                  <a:glow rad="127000">
                    <a:schemeClr val="bg1"/>
                  </a:glow>
                  <a:outerShdw blurRad="38100" dist="38100" dir="2700000" algn="tl">
                    <a:srgbClr val="000000">
                      <a:alpha val="43137"/>
                    </a:srgbClr>
                  </a:outerShdw>
                </a:effectLst>
              </a:rPr>
              <a:t>Administration includes regulatory actions including:</a:t>
            </a:r>
          </a:p>
          <a:p>
            <a:pPr marL="394127" indent="-394127">
              <a:lnSpc>
                <a:spcPct val="150000"/>
              </a:lnSpc>
              <a:buFontTx/>
              <a:buChar char="-"/>
            </a:pPr>
            <a:r>
              <a:rPr lang="en-US" dirty="0">
                <a:effectLst>
                  <a:glow rad="127000">
                    <a:schemeClr val="bg1"/>
                  </a:glow>
                  <a:outerShdw blurRad="38100" dist="38100" dir="2700000" algn="tl">
                    <a:srgbClr val="000000">
                      <a:alpha val="43137"/>
                    </a:srgbClr>
                  </a:outerShdw>
                </a:effectLst>
              </a:rPr>
              <a:t>Allocation systems </a:t>
            </a:r>
          </a:p>
          <a:p>
            <a:pPr marL="394127" indent="-394127">
              <a:lnSpc>
                <a:spcPct val="150000"/>
              </a:lnSpc>
              <a:buFontTx/>
              <a:buChar char="-"/>
            </a:pPr>
            <a:r>
              <a:rPr lang="en-US" dirty="0">
                <a:effectLst>
                  <a:glow rad="127000">
                    <a:schemeClr val="bg1"/>
                  </a:glow>
                  <a:outerShdw blurRad="38100" dist="38100" dir="2700000" algn="tl">
                    <a:srgbClr val="000000">
                      <a:alpha val="43137"/>
                    </a:srgbClr>
                  </a:outerShdw>
                </a:effectLst>
              </a:rPr>
              <a:t>Permits</a:t>
            </a:r>
          </a:p>
          <a:p>
            <a:pPr marL="394127" indent="-394127">
              <a:lnSpc>
                <a:spcPct val="150000"/>
              </a:lnSpc>
              <a:buFontTx/>
              <a:buChar char="-"/>
            </a:pPr>
            <a:r>
              <a:rPr lang="en-US" dirty="0">
                <a:effectLst>
                  <a:glow rad="127000">
                    <a:schemeClr val="bg1"/>
                  </a:glow>
                  <a:outerShdw blurRad="38100" dist="38100" dir="2700000" algn="tl">
                    <a:srgbClr val="000000">
                      <a:alpha val="43137"/>
                    </a:srgbClr>
                  </a:outerShdw>
                </a:effectLst>
              </a:rPr>
              <a:t>Fees</a:t>
            </a:r>
          </a:p>
          <a:p>
            <a:pPr marL="394127" indent="-394127">
              <a:lnSpc>
                <a:spcPct val="150000"/>
              </a:lnSpc>
              <a:buFontTx/>
              <a:buChar char="-"/>
            </a:pPr>
            <a:r>
              <a:rPr lang="en-US" dirty="0">
                <a:effectLst>
                  <a:glow rad="127000">
                    <a:schemeClr val="bg1"/>
                  </a:glow>
                  <a:outerShdw blurRad="38100" dist="38100" dir="2700000" algn="tl">
                    <a:srgbClr val="000000">
                      <a:alpha val="43137"/>
                    </a:srgbClr>
                  </a:outerShdw>
                </a:effectLst>
              </a:rPr>
              <a:t>Use restrictions</a:t>
            </a:r>
          </a:p>
          <a:p>
            <a:pPr marL="394127" indent="-394127">
              <a:lnSpc>
                <a:spcPct val="150000"/>
              </a:lnSpc>
              <a:buFontTx/>
              <a:buChar char="-"/>
            </a:pPr>
            <a:r>
              <a:rPr lang="en-US" dirty="0">
                <a:effectLst>
                  <a:glow rad="127000">
                    <a:schemeClr val="bg1"/>
                  </a:glow>
                  <a:outerShdw blurRad="38100" dist="38100" dir="2700000" algn="tl">
                    <a:srgbClr val="000000">
                      <a:alpha val="43137"/>
                    </a:srgbClr>
                  </a:outerShdw>
                </a:effectLst>
              </a:rPr>
              <a:t>Partnership agreements</a:t>
            </a:r>
          </a:p>
          <a:p>
            <a:pPr marL="394127" indent="-394127">
              <a:lnSpc>
                <a:spcPct val="150000"/>
              </a:lnSpc>
              <a:buFontTx/>
              <a:buChar char="-"/>
            </a:pPr>
            <a:r>
              <a:rPr lang="en-US" dirty="0">
                <a:effectLst>
                  <a:glow rad="127000">
                    <a:schemeClr val="bg1"/>
                  </a:glow>
                  <a:outerShdw blurRad="38100" dist="38100" dir="2700000" algn="tl">
                    <a:srgbClr val="000000">
                      <a:alpha val="43137"/>
                    </a:srgbClr>
                  </a:outerShdw>
                </a:effectLst>
              </a:rPr>
              <a:t>Business plans </a:t>
            </a:r>
          </a:p>
          <a:p>
            <a:pPr marL="394127" indent="-394127">
              <a:lnSpc>
                <a:spcPct val="150000"/>
              </a:lnSpc>
              <a:buFontTx/>
              <a:buChar char="-"/>
            </a:pPr>
            <a:r>
              <a:rPr lang="en-US" dirty="0">
                <a:effectLst>
                  <a:glow rad="127000">
                    <a:schemeClr val="bg1"/>
                  </a:glow>
                  <a:outerShdw blurRad="38100" dist="38100" dir="2700000" algn="tl">
                    <a:srgbClr val="000000">
                      <a:alpha val="43137"/>
                    </a:srgbClr>
                  </a:outerShdw>
                </a:effectLst>
              </a:rPr>
              <a:t>Fiscal accountability systems</a:t>
            </a:r>
          </a:p>
          <a:p>
            <a:pPr marL="394127" indent="-394127">
              <a:lnSpc>
                <a:spcPct val="150000"/>
              </a:lnSpc>
              <a:buFontTx/>
              <a:buChar char="-"/>
            </a:pPr>
            <a:r>
              <a:rPr lang="en-US" dirty="0">
                <a:effectLst>
                  <a:glow rad="127000">
                    <a:schemeClr val="bg1"/>
                  </a:glow>
                  <a:outerShdw blurRad="38100" dist="38100" dir="2700000" algn="tl">
                    <a:srgbClr val="000000">
                      <a:alpha val="43137"/>
                    </a:srgbClr>
                  </a:outerShdw>
                </a:effectLst>
              </a:rPr>
              <a:t>Data management protocols</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774060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a:t>
            </a:r>
            <a:r>
              <a:rPr lang="en-US" baseline="0" dirty="0" smtClean="0"/>
              <a:t> and Education includes:</a:t>
            </a:r>
          </a:p>
          <a:p>
            <a:endParaRPr lang="en-US" baseline="0" dirty="0" smtClean="0"/>
          </a:p>
          <a:p>
            <a:pPr>
              <a:lnSpc>
                <a:spcPct val="150000"/>
              </a:lnSpc>
            </a:pPr>
            <a:r>
              <a:rPr lang="en-US" dirty="0">
                <a:effectLst>
                  <a:glow rad="127000">
                    <a:schemeClr val="bg1"/>
                  </a:glow>
                </a:effectLst>
              </a:rPr>
              <a:t>Maps or brochures</a:t>
            </a:r>
          </a:p>
          <a:p>
            <a:pPr>
              <a:lnSpc>
                <a:spcPct val="150000"/>
              </a:lnSpc>
            </a:pPr>
            <a:r>
              <a:rPr lang="en-US" dirty="0">
                <a:effectLst>
                  <a:glow rad="127000">
                    <a:schemeClr val="bg1"/>
                  </a:glow>
                </a:effectLst>
              </a:rPr>
              <a:t>Websites</a:t>
            </a:r>
          </a:p>
          <a:p>
            <a:pPr>
              <a:lnSpc>
                <a:spcPct val="150000"/>
              </a:lnSpc>
            </a:pPr>
            <a:r>
              <a:rPr lang="en-US" dirty="0">
                <a:effectLst>
                  <a:glow rad="127000">
                    <a:schemeClr val="bg1"/>
                  </a:glow>
                </a:effectLst>
              </a:rPr>
              <a:t>Outreach efforts</a:t>
            </a:r>
          </a:p>
          <a:p>
            <a:pPr>
              <a:lnSpc>
                <a:spcPct val="150000"/>
              </a:lnSpc>
            </a:pPr>
            <a:r>
              <a:rPr lang="en-US" dirty="0">
                <a:effectLst>
                  <a:glow rad="127000">
                    <a:schemeClr val="bg1"/>
                  </a:glow>
                </a:effectLst>
              </a:rPr>
              <a:t>Events</a:t>
            </a:r>
          </a:p>
          <a:p>
            <a:pPr>
              <a:lnSpc>
                <a:spcPct val="150000"/>
              </a:lnSpc>
            </a:pPr>
            <a:r>
              <a:rPr lang="en-US" dirty="0">
                <a:effectLst>
                  <a:glow rad="127000">
                    <a:schemeClr val="bg1"/>
                  </a:glow>
                </a:effectLst>
              </a:rPr>
              <a:t>Interpretation </a:t>
            </a:r>
          </a:p>
          <a:p>
            <a:pPr>
              <a:lnSpc>
                <a:spcPct val="150000"/>
              </a:lnSpc>
            </a:pPr>
            <a:r>
              <a:rPr lang="en-US" dirty="0">
                <a:effectLst>
                  <a:glow rad="127000">
                    <a:schemeClr val="bg1"/>
                  </a:glow>
                </a:effectLst>
              </a:rPr>
              <a:t>Environmental education</a:t>
            </a:r>
          </a:p>
          <a:p>
            <a:pPr>
              <a:lnSpc>
                <a:spcPct val="150000"/>
              </a:lnSpc>
            </a:pPr>
            <a:r>
              <a:rPr lang="en-US" dirty="0">
                <a:effectLst>
                  <a:glow rad="127000">
                    <a:schemeClr val="bg1"/>
                  </a:glow>
                </a:effectLst>
              </a:rPr>
              <a:t>Signing</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248850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Monitoring</a:t>
            </a:r>
            <a:r>
              <a:rPr lang="en-US" baseline="0" dirty="0" smtClean="0"/>
              <a:t> includes:</a:t>
            </a:r>
            <a:endParaRPr lang="en-US" dirty="0" smtClean="0"/>
          </a:p>
          <a:p>
            <a:endParaRPr lang="en-US" dirty="0" smtClean="0"/>
          </a:p>
          <a:p>
            <a:endParaRPr lang="en-US" dirty="0" smtClean="0"/>
          </a:p>
          <a:p>
            <a:pPr marL="456440" indent="-456440">
              <a:lnSpc>
                <a:spcPct val="150000"/>
              </a:lnSpc>
            </a:pPr>
            <a:r>
              <a:rPr lang="en-US" dirty="0">
                <a:effectLst>
                  <a:glow rad="127000">
                    <a:schemeClr val="bg1"/>
                  </a:glow>
                  <a:outerShdw blurRad="38100" dist="38100" dir="2700000" algn="tl">
                    <a:srgbClr val="000000">
                      <a:alpha val="43137"/>
                    </a:srgbClr>
                  </a:outerShdw>
                </a:effectLst>
              </a:rPr>
              <a:t>- Visitor use and use patterns</a:t>
            </a:r>
          </a:p>
          <a:p>
            <a:pPr marL="456440" indent="-456440">
              <a:lnSpc>
                <a:spcPct val="150000"/>
              </a:lnSpc>
            </a:pPr>
            <a:r>
              <a:rPr lang="en-US" dirty="0">
                <a:effectLst>
                  <a:glow rad="127000">
                    <a:schemeClr val="bg1"/>
                  </a:glow>
                  <a:outerShdw blurRad="38100" dist="38100" dir="2700000" algn="tl">
                    <a:srgbClr val="000000">
                      <a:alpha val="43137"/>
                    </a:srgbClr>
                  </a:outerShdw>
                </a:effectLst>
              </a:rPr>
              <a:t>- Recreation caused resource impacts</a:t>
            </a:r>
          </a:p>
          <a:p>
            <a:pPr marL="456440" indent="-456440">
              <a:lnSpc>
                <a:spcPct val="150000"/>
              </a:lnSpc>
            </a:pPr>
            <a:r>
              <a:rPr lang="en-US" dirty="0">
                <a:effectLst>
                  <a:glow rad="127000">
                    <a:schemeClr val="bg1"/>
                  </a:glow>
                  <a:outerShdw blurRad="38100" dist="38100" dir="2700000" algn="tl">
                    <a:srgbClr val="000000">
                      <a:alpha val="43137"/>
                    </a:srgbClr>
                  </a:outerShdw>
                </a:effectLst>
              </a:rPr>
              <a:t> - Visitor satisfaction</a:t>
            </a:r>
          </a:p>
          <a:p>
            <a:pPr marL="456440" indent="-456440">
              <a:lnSpc>
                <a:spcPct val="150000"/>
              </a:lnSpc>
            </a:pPr>
            <a:endParaRPr lang="en-US" dirty="0">
              <a:effectLst>
                <a:glow rad="127000">
                  <a:schemeClr val="bg1"/>
                </a:glow>
                <a:outerShdw blurRad="38100" dist="38100" dir="2700000" algn="tl">
                  <a:srgbClr val="000000">
                    <a:alpha val="43137"/>
                  </a:srgbClr>
                </a:outerShdw>
              </a:effectLst>
            </a:endParaRPr>
          </a:p>
          <a:p>
            <a:pPr marL="456440" indent="-456440">
              <a:lnSpc>
                <a:spcPct val="150000"/>
              </a:lnSpc>
            </a:pPr>
            <a:r>
              <a:rPr lang="en-US" dirty="0">
                <a:effectLst>
                  <a:glow rad="127000">
                    <a:schemeClr val="bg1"/>
                  </a:glow>
                  <a:outerShdw blurRad="38100" dist="38100" dir="2700000" algn="tl">
                    <a:srgbClr val="000000">
                      <a:alpha val="43137"/>
                    </a:srgbClr>
                  </a:outerShdw>
                </a:effectLst>
              </a:rPr>
              <a:t>Monitoring may measure the effectiveness or attainment of:</a:t>
            </a:r>
          </a:p>
          <a:p>
            <a:pPr marL="456440" indent="-456440">
              <a:lnSpc>
                <a:spcPct val="150000"/>
              </a:lnSpc>
            </a:pPr>
            <a:r>
              <a:rPr lang="en-US" dirty="0">
                <a:effectLst>
                  <a:glow rad="127000">
                    <a:schemeClr val="bg1"/>
                  </a:glow>
                  <a:outerShdw blurRad="38100" dist="38100" dir="2700000" algn="tl">
                    <a:srgbClr val="000000">
                      <a:alpha val="43137"/>
                    </a:srgbClr>
                  </a:outerShdw>
                </a:effectLst>
              </a:rPr>
              <a:t>	- Outcomes-focused objectives</a:t>
            </a:r>
          </a:p>
          <a:p>
            <a:pPr marL="456440" indent="-456440">
              <a:lnSpc>
                <a:spcPct val="150000"/>
              </a:lnSpc>
            </a:pPr>
            <a:r>
              <a:rPr lang="en-US" dirty="0">
                <a:effectLst>
                  <a:glow rad="127000">
                    <a:schemeClr val="bg1"/>
                  </a:glow>
                  <a:outerShdw blurRad="38100" dist="38100" dir="2700000" algn="tl">
                    <a:srgbClr val="000000">
                      <a:alpha val="43137"/>
                    </a:srgbClr>
                  </a:outerShdw>
                </a:effectLst>
              </a:rPr>
              <a:t>	- Recreation setting characteristics</a:t>
            </a:r>
          </a:p>
          <a:p>
            <a:pPr marL="456440" indent="-456440">
              <a:lnSpc>
                <a:spcPct val="150000"/>
              </a:lnSpc>
            </a:pPr>
            <a:r>
              <a:rPr lang="en-US" dirty="0">
                <a:effectLst>
                  <a:glow rad="127000">
                    <a:schemeClr val="bg1"/>
                  </a:glow>
                  <a:outerShdw blurRad="38100" dist="38100" dir="2700000" algn="tl">
                    <a:srgbClr val="000000">
                      <a:alpha val="43137"/>
                    </a:srgbClr>
                  </a:outerShdw>
                </a:effectLst>
              </a:rPr>
              <a:t>	- Standards and indicators</a:t>
            </a:r>
            <a:r>
              <a:rPr lang="en-US" dirty="0">
                <a:effectLst>
                  <a:glow rad="127000">
                    <a:schemeClr val="bg1"/>
                  </a:glow>
                </a:effectLst>
              </a:rPr>
              <a:t>.</a:t>
            </a:r>
          </a:p>
          <a:p>
            <a:pPr marL="456440" indent="-456440">
              <a:lnSpc>
                <a:spcPct val="150000"/>
              </a:lnSpc>
            </a:pPr>
            <a:endParaRPr lang="en-US" dirty="0">
              <a:effectLst>
                <a:glow rad="127000">
                  <a:schemeClr val="bg1"/>
                </a:glow>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192938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6531">
              <a:lnSpc>
                <a:spcPct val="150000"/>
              </a:lnSpc>
            </a:pPr>
            <a:r>
              <a:rPr lang="en-US" dirty="0">
                <a:effectLst>
                  <a:outerShdw blurRad="38100" dist="38100" dir="2700000" algn="tl">
                    <a:srgbClr val="000000">
                      <a:alpha val="43137"/>
                    </a:srgbClr>
                  </a:outerShdw>
                </a:effectLst>
              </a:rPr>
              <a:t>If Implementation decisions don’t go in the LUP, where do they go?</a:t>
            </a:r>
          </a:p>
          <a:p>
            <a:pPr marL="336531">
              <a:lnSpc>
                <a:spcPct val="150000"/>
              </a:lnSpc>
            </a:pPr>
            <a:endParaRPr lang="en-US" dirty="0">
              <a:effectLst>
                <a:outerShdw blurRad="38100" dist="38100" dir="2700000" algn="tl">
                  <a:srgbClr val="000000">
                    <a:alpha val="43137"/>
                  </a:srgbClr>
                </a:outerShdw>
              </a:effectLst>
            </a:endParaRPr>
          </a:p>
          <a:p>
            <a:pPr marL="336531">
              <a:lnSpc>
                <a:spcPct val="150000"/>
              </a:lnSpc>
            </a:pPr>
            <a:r>
              <a:rPr lang="en-US" dirty="0">
                <a:effectLst>
                  <a:outerShdw blurRad="38100" dist="38100" dir="2700000" algn="tl">
                    <a:srgbClr val="000000">
                      <a:alpha val="43137"/>
                    </a:srgbClr>
                  </a:outerShdw>
                </a:effectLst>
              </a:rPr>
              <a:t>Recreation management areas with complex implementation issues may require a subsequent plan that addresses implementation-level management, administration, information/education/marketing and monitoring actions. </a:t>
            </a:r>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03304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r>
              <a:rPr lang="en-US" baseline="0" smtClean="0"/>
              <a:t>Summary and other </a:t>
            </a:r>
            <a:r>
              <a:rPr lang="en-US" baseline="0" dirty="0" smtClean="0"/>
              <a:t>topics not addressed:</a:t>
            </a:r>
          </a:p>
          <a:p>
            <a:pPr defTabSz="914350"/>
            <a:endParaRPr lang="en-US" baseline="0" dirty="0" smtClean="0"/>
          </a:p>
          <a:p>
            <a:pPr defTabSz="914350"/>
            <a:r>
              <a:rPr lang="en-US" baseline="0" dirty="0" smtClean="0"/>
              <a:t>Visitor Assessment being submitted for approval by OMB.</a:t>
            </a:r>
            <a:endParaRPr lang="en-US" dirty="0" smtClean="0"/>
          </a:p>
          <a:p>
            <a:endParaRPr lang="en-US" dirty="0"/>
          </a:p>
        </p:txBody>
      </p:sp>
      <p:sp>
        <p:nvSpPr>
          <p:cNvPr id="4" name="Slide Number Placeholder 3"/>
          <p:cNvSpPr>
            <a:spLocks noGrp="1"/>
          </p:cNvSpPr>
          <p:nvPr>
            <p:ph type="sldNum" sz="quarter" idx="10"/>
          </p:nvPr>
        </p:nvSpPr>
        <p:spPr/>
        <p:txBody>
          <a:bodyPr/>
          <a:lstStyle/>
          <a:p>
            <a:fld id="{833203DF-B004-4AAF-AC5C-B1624D629702}"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847550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17</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68</a:t>
            </a:fld>
            <a:endParaRPr lang="en-US"/>
          </a:p>
        </p:txBody>
      </p:sp>
    </p:spTree>
    <p:extLst>
      <p:ext uri="{BB962C8B-B14F-4D97-AF65-F5344CB8AC3E}">
        <p14:creationId xmlns:p14="http://schemas.microsoft.com/office/powerpoint/2010/main" val="2485155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72</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18</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why do we as Recreational Professionals spend our time, making sure people can do this?  And how do we make sure we’re providing the right opportunities?</a:t>
            </a:r>
          </a:p>
          <a:p>
            <a:endParaRPr lang="en-US" baseline="0" dirty="0" smtClean="0"/>
          </a:p>
          <a:p>
            <a:r>
              <a:rPr lang="en-US" baseline="0" dirty="0" smtClean="0"/>
              <a:t>It’s an important question to ask.  After all, it would be so much easier to tell people to  stay home and do this…</a:t>
            </a:r>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20</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course, if nothing else, should challenge you to ask that question.  Why?  Why do people recreate?  What do they want, really want?  </a:t>
            </a:r>
          </a:p>
          <a:p>
            <a:endParaRPr lang="en-US" baseline="0" dirty="0" smtClean="0"/>
          </a:p>
          <a:p>
            <a:r>
              <a:rPr lang="en-US" baseline="0" dirty="0" smtClean="0"/>
              <a:t>What value are we providing to people, to communities and to the environment by providing recreation opportunities?</a:t>
            </a:r>
          </a:p>
          <a:p>
            <a:endParaRPr lang="en-US" baseline="0" dirty="0" smtClean="0"/>
          </a:p>
          <a:p>
            <a:r>
              <a:rPr lang="en-US" baseline="0" dirty="0" smtClean="0"/>
              <a:t>What do you think the answers are?  The public knows!</a:t>
            </a:r>
          </a:p>
        </p:txBody>
      </p:sp>
      <p:sp>
        <p:nvSpPr>
          <p:cNvPr id="4" name="Slide Number Placeholder 3"/>
          <p:cNvSpPr>
            <a:spLocks noGrp="1"/>
          </p:cNvSpPr>
          <p:nvPr>
            <p:ph type="sldNum" sz="quarter" idx="10"/>
          </p:nvPr>
        </p:nvSpPr>
        <p:spPr/>
        <p:txBody>
          <a:bodyPr/>
          <a:lstStyle/>
          <a:p>
            <a:fld id="{71BD3654-BB55-489D-AF0C-A9BF3A33BB86}" type="slidenum">
              <a:rPr lang="en-US" smtClean="0"/>
              <a:t>21</a:t>
            </a:fld>
            <a:endParaRPr lang="en-US"/>
          </a:p>
        </p:txBody>
      </p:sp>
    </p:spTree>
    <p:extLst>
      <p:ext uri="{BB962C8B-B14F-4D97-AF65-F5344CB8AC3E}">
        <p14:creationId xmlns:p14="http://schemas.microsoft.com/office/powerpoint/2010/main" val="418832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public knows the answer!  It’s “activities” right?  </a:t>
            </a:r>
            <a:endParaRPr lang="en-US" dirty="0"/>
          </a:p>
        </p:txBody>
      </p:sp>
      <p:sp>
        <p:nvSpPr>
          <p:cNvPr id="4" name="Slide Number Placeholder 3"/>
          <p:cNvSpPr>
            <a:spLocks noGrp="1"/>
          </p:cNvSpPr>
          <p:nvPr>
            <p:ph type="sldNum" sz="quarter" idx="10"/>
          </p:nvPr>
        </p:nvSpPr>
        <p:spPr/>
        <p:txBody>
          <a:bodyPr/>
          <a:lstStyle/>
          <a:p>
            <a:fld id="{71BD3654-BB55-489D-AF0C-A9BF3A33BB86}" type="slidenum">
              <a:rPr lang="en-US" smtClean="0"/>
              <a:t>22</a:t>
            </a:fld>
            <a:endParaRPr lang="en-US"/>
          </a:p>
        </p:txBody>
      </p:sp>
    </p:spTree>
    <p:extLst>
      <p:ext uri="{BB962C8B-B14F-4D97-AF65-F5344CB8AC3E}">
        <p14:creationId xmlns:p14="http://schemas.microsoft.com/office/powerpoint/2010/main" val="418832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382522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790006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05543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9237" y="6927"/>
            <a:ext cx="7248237"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2154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Straight Connector 8"/>
          <p:cNvSpPr>
            <a:spLocks noChangeShapeType="1"/>
          </p:cNvSpPr>
          <p:nvPr/>
        </p:nvSpPr>
        <p:spPr bwMode="auto">
          <a:xfrm rot="16200000">
            <a:off x="3809999"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Title 11"/>
          <p:cNvSpPr>
            <a:spLocks noGrp="1"/>
          </p:cNvSpPr>
          <p:nvPr>
            <p:ph type="ctrTitle"/>
          </p:nvPr>
        </p:nvSpPr>
        <p:spPr>
          <a:xfrm>
            <a:off x="381000" y="533400"/>
            <a:ext cx="6553200" cy="2868168"/>
          </a:xfrm>
        </p:spPr>
        <p:txBody>
          <a:bodyPr lIns="45720" tIns="0" rIns="45720" anchor="ctr" anchorCtr="0">
            <a:noAutofit/>
          </a:bodyPr>
          <a:lstStyle>
            <a:lvl1pPr algn="l">
              <a:defRPr sz="4800" b="1"/>
            </a:lvl1pPr>
            <a:extLst/>
          </a:lstStyle>
          <a:p>
            <a:r>
              <a:rPr kumimoji="0" lang="en-US" dirty="0" smtClean="0"/>
              <a:t>Click to edit Master title style</a:t>
            </a:r>
            <a:endParaRPr kumimoji="0" lang="en-US" dirty="0"/>
          </a:p>
        </p:txBody>
      </p:sp>
      <p:sp>
        <p:nvSpPr>
          <p:cNvPr id="25" name="Subtitle 24"/>
          <p:cNvSpPr>
            <a:spLocks noGrp="1"/>
          </p:cNvSpPr>
          <p:nvPr>
            <p:ph type="subTitle" idx="1"/>
          </p:nvPr>
        </p:nvSpPr>
        <p:spPr>
          <a:xfrm>
            <a:off x="368574" y="3539864"/>
            <a:ext cx="6565238" cy="2937136"/>
          </a:xfrm>
        </p:spPr>
        <p:txBody>
          <a:bodyPr lIns="45720" tIns="0" rIns="45720" bIns="0">
            <a:normAutofit/>
          </a:bodyPr>
          <a:lstStyle>
            <a:lvl1pPr marL="0" indent="0" algn="l">
              <a:buNone/>
              <a:defRPr sz="4000">
                <a:solidFill>
                  <a:schemeClr val="accent4">
                    <a:lumMod val="20000"/>
                    <a:lumOff val="8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6808" y="5562600"/>
            <a:ext cx="1307592" cy="1307592"/>
          </a:xfrm>
          <a:prstGeom prst="rect">
            <a:avLst/>
          </a:prstGeom>
        </p:spPr>
      </p:pic>
      <p:grpSp>
        <p:nvGrpSpPr>
          <p:cNvPr id="10" name="Group 9"/>
          <p:cNvGrpSpPr/>
          <p:nvPr userDrawn="1"/>
        </p:nvGrpSpPr>
        <p:grpSpPr>
          <a:xfrm>
            <a:off x="8305800" y="0"/>
            <a:ext cx="735211" cy="6858000"/>
            <a:chOff x="8305800" y="0"/>
            <a:chExt cx="735211" cy="6858000"/>
          </a:xfrm>
        </p:grpSpPr>
        <p:sp>
          <p:nvSpPr>
            <p:cNvPr id="11" name="Rectangle 10"/>
            <p:cNvSpPr>
              <a:spLocks noChangeAspect="1"/>
            </p:cNvSpPr>
            <p:nvPr/>
          </p:nvSpPr>
          <p:spPr>
            <a:xfrm>
              <a:off x="8766691" y="0"/>
              <a:ext cx="2743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a:spLocks noChangeAspect="1"/>
            </p:cNvSpPr>
            <p:nvPr/>
          </p:nvSpPr>
          <p:spPr>
            <a:xfrm>
              <a:off x="8507611" y="0"/>
              <a:ext cx="27432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6095793"/>
              <a:ext cx="609836" cy="533607"/>
            </a:xfrm>
            <a:prstGeom prst="rect">
              <a:avLst/>
            </a:prstGeom>
            <a:effectLst>
              <a:outerShdw blurRad="50800" dist="63500" dir="2700000" algn="tl" rotWithShape="0">
                <a:prstClr val="black">
                  <a:alpha val="40000"/>
                </a:prstClr>
              </a:outerShdw>
            </a:effectLst>
          </p:spPr>
        </p:pic>
      </p:gr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9063" y="2784763"/>
            <a:ext cx="1303083" cy="1303083"/>
          </a:xfrm>
          <a:prstGeom prst="rect">
            <a:avLst/>
          </a:prstGeom>
        </p:spPr>
      </p:pic>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29063" y="6927"/>
            <a:ext cx="1303083" cy="1303083"/>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29063" y="1395845"/>
            <a:ext cx="1303083" cy="1303083"/>
          </a:xfrm>
          <a:prstGeom prst="rect">
            <a:avLst/>
          </a:prstGeom>
        </p:spPr>
      </p:pic>
      <p:pic>
        <p:nvPicPr>
          <p:cNvPr id="18" name="Picture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229063" y="4173681"/>
            <a:ext cx="1303083" cy="1303083"/>
          </a:xfrm>
          <a:prstGeom prst="rect">
            <a:avLst/>
          </a:prstGeom>
        </p:spPr>
      </p:pic>
    </p:spTree>
    <p:extLst>
      <p:ext uri="{BB962C8B-B14F-4D97-AF65-F5344CB8AC3E}">
        <p14:creationId xmlns:p14="http://schemas.microsoft.com/office/powerpoint/2010/main" val="13803496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2">
        <a:schemeClr val="bg1"/>
      </p:bgRef>
    </p:bg>
    <p:spTree>
      <p:nvGrpSpPr>
        <p:cNvPr id="1" name=""/>
        <p:cNvGrpSpPr/>
        <p:nvPr/>
      </p:nvGrpSpPr>
      <p:grpSpPr>
        <a:xfrm>
          <a:off x="0" y="0"/>
          <a:ext cx="0" cy="0"/>
          <a:chOff x="0" y="0"/>
          <a:chExt cx="0" cy="0"/>
        </a:xfrm>
      </p:grpSpPr>
      <p:sp>
        <p:nvSpPr>
          <p:cNvPr id="8" name="Rectangle 7"/>
          <p:cNvSpPr/>
          <p:nvPr userDrawn="1"/>
        </p:nvSpPr>
        <p:spPr>
          <a:xfrm flipH="1">
            <a:off x="-9237" y="6927"/>
            <a:ext cx="7248237" cy="6858000"/>
          </a:xfrm>
          <a:prstGeom prst="rect">
            <a:avLst/>
          </a:prstGeom>
          <a:blipFill dpi="0" rotWithShape="1">
            <a:blip r:embed="rId2" cstate="print">
              <a:alphaModFix amt="43000"/>
            </a:blip>
            <a:srcRect/>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2154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Straight Connector 8"/>
          <p:cNvSpPr>
            <a:spLocks noChangeShapeType="1"/>
          </p:cNvSpPr>
          <p:nvPr/>
        </p:nvSpPr>
        <p:spPr bwMode="auto">
          <a:xfrm rot="16200000">
            <a:off x="3809999"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Title 11"/>
          <p:cNvSpPr>
            <a:spLocks noGrp="1"/>
          </p:cNvSpPr>
          <p:nvPr>
            <p:ph type="ctrTitle" hasCustomPrompt="1"/>
          </p:nvPr>
        </p:nvSpPr>
        <p:spPr>
          <a:xfrm>
            <a:off x="381000" y="152400"/>
            <a:ext cx="6553200" cy="1219200"/>
          </a:xfrm>
        </p:spPr>
        <p:txBody>
          <a:bodyPr lIns="45720" tIns="0" rIns="45720" anchor="t">
            <a:noAutofit/>
          </a:bodyPr>
          <a:lstStyle>
            <a:lvl1pPr algn="l">
              <a:defRPr sz="4200" b="1" cap="none"/>
            </a:lvl1pPr>
            <a:extLst/>
          </a:lstStyle>
          <a:p>
            <a:r>
              <a:rPr kumimoji="0" lang="en-US" dirty="0" smtClean="0"/>
              <a:t>Click To Edit Master Title Style</a:t>
            </a:r>
            <a:endParaRPr kumimoji="0" lang="en-US" dirty="0"/>
          </a:p>
        </p:txBody>
      </p:sp>
      <p:sp>
        <p:nvSpPr>
          <p:cNvPr id="25" name="Subtitle 24"/>
          <p:cNvSpPr>
            <a:spLocks noGrp="1"/>
          </p:cNvSpPr>
          <p:nvPr>
            <p:ph type="subTitle" idx="1"/>
          </p:nvPr>
        </p:nvSpPr>
        <p:spPr>
          <a:xfrm>
            <a:off x="368574" y="1676400"/>
            <a:ext cx="6565238" cy="4876800"/>
          </a:xfrm>
        </p:spPr>
        <p:txBody>
          <a:bodyPr lIns="45720" tIns="0" rIns="45720" bIns="0">
            <a:normAutofit/>
          </a:bodyPr>
          <a:lstStyle>
            <a:lvl1pPr marL="0" indent="0" algn="l">
              <a:buNone/>
              <a:defRPr sz="2800">
                <a:solidFill>
                  <a:schemeClr val="accent4">
                    <a:lumMod val="20000"/>
                    <a:lumOff val="8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10" name="Group 9"/>
          <p:cNvGrpSpPr/>
          <p:nvPr userDrawn="1"/>
        </p:nvGrpSpPr>
        <p:grpSpPr>
          <a:xfrm>
            <a:off x="8507611" y="0"/>
            <a:ext cx="533400" cy="6858000"/>
            <a:chOff x="8507611" y="0"/>
            <a:chExt cx="533400" cy="6858000"/>
          </a:xfrm>
        </p:grpSpPr>
        <p:sp>
          <p:nvSpPr>
            <p:cNvPr id="11" name="Rectangle 10"/>
            <p:cNvSpPr>
              <a:spLocks noChangeAspect="1"/>
            </p:cNvSpPr>
            <p:nvPr/>
          </p:nvSpPr>
          <p:spPr>
            <a:xfrm>
              <a:off x="8766691" y="0"/>
              <a:ext cx="2743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a:spLocks noChangeAspect="1"/>
            </p:cNvSpPr>
            <p:nvPr/>
          </p:nvSpPr>
          <p:spPr>
            <a:xfrm>
              <a:off x="8507611" y="0"/>
              <a:ext cx="27432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6808" y="5562600"/>
            <a:ext cx="1307592" cy="1307592"/>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9063" y="2784763"/>
            <a:ext cx="1303083" cy="130308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9063" y="6927"/>
            <a:ext cx="1303083" cy="1303083"/>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29063" y="1395845"/>
            <a:ext cx="1303083" cy="1303083"/>
          </a:xfrm>
          <a:prstGeom prst="rect">
            <a:avLst/>
          </a:prstGeom>
        </p:spPr>
      </p:pic>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29063" y="4173681"/>
            <a:ext cx="1303083" cy="1303083"/>
          </a:xfrm>
          <a:prstGeom prst="rect">
            <a:avLst/>
          </a:prstGeom>
        </p:spPr>
      </p:pic>
    </p:spTree>
    <p:extLst>
      <p:ext uri="{BB962C8B-B14F-4D97-AF65-F5344CB8AC3E}">
        <p14:creationId xmlns:p14="http://schemas.microsoft.com/office/powerpoint/2010/main" val="1776131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Ref idx="1002">
        <a:schemeClr val="bg1"/>
      </p:bgRef>
    </p:bg>
    <p:spTree>
      <p:nvGrpSpPr>
        <p:cNvPr id="1" name=""/>
        <p:cNvGrpSpPr/>
        <p:nvPr/>
      </p:nvGrpSpPr>
      <p:grpSpPr>
        <a:xfrm>
          <a:off x="0" y="0"/>
          <a:ext cx="0" cy="0"/>
          <a:chOff x="0" y="0"/>
          <a:chExt cx="0" cy="0"/>
        </a:xfrm>
      </p:grpSpPr>
      <p:sp>
        <p:nvSpPr>
          <p:cNvPr id="8" name="Rectangle 7"/>
          <p:cNvSpPr/>
          <p:nvPr userDrawn="1"/>
        </p:nvSpPr>
        <p:spPr>
          <a:xfrm flipH="1">
            <a:off x="-9237" y="6927"/>
            <a:ext cx="7248237"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2154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Straight Connector 8"/>
          <p:cNvSpPr>
            <a:spLocks noChangeShapeType="1"/>
          </p:cNvSpPr>
          <p:nvPr/>
        </p:nvSpPr>
        <p:spPr bwMode="auto">
          <a:xfrm rot="16200000">
            <a:off x="3809999"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Title 11"/>
          <p:cNvSpPr>
            <a:spLocks noGrp="1"/>
          </p:cNvSpPr>
          <p:nvPr>
            <p:ph type="ctrTitle" hasCustomPrompt="1"/>
          </p:nvPr>
        </p:nvSpPr>
        <p:spPr>
          <a:xfrm>
            <a:off x="381000" y="152400"/>
            <a:ext cx="6553200" cy="1219200"/>
          </a:xfrm>
        </p:spPr>
        <p:txBody>
          <a:bodyPr lIns="45720" tIns="0" rIns="45720" anchor="t">
            <a:noAutofit/>
          </a:bodyPr>
          <a:lstStyle>
            <a:lvl1pPr algn="l">
              <a:defRPr sz="4200" b="1" cap="none">
                <a:gradFill>
                  <a:gsLst>
                    <a:gs pos="0">
                      <a:schemeClr val="accent4">
                        <a:tint val="13000"/>
                      </a:schemeClr>
                    </a:gs>
                    <a:gs pos="10000">
                      <a:schemeClr val="accent4">
                        <a:tint val="20000"/>
                      </a:schemeClr>
                    </a:gs>
                    <a:gs pos="49000">
                      <a:schemeClr val="accent4">
                        <a:tint val="70000"/>
                      </a:schemeClr>
                    </a:gs>
                    <a:gs pos="63000">
                      <a:schemeClr val="accent1"/>
                    </a:gs>
                    <a:gs pos="89000">
                      <a:schemeClr val="accent4">
                        <a:tint val="20000"/>
                      </a:schemeClr>
                    </a:gs>
                  </a:gsLst>
                  <a:lin ang="5400000" scaled="1"/>
                </a:gradFill>
              </a:defRPr>
            </a:lvl1pPr>
            <a:extLst/>
          </a:lstStyle>
          <a:p>
            <a:r>
              <a:rPr kumimoji="0" lang="en-US" dirty="0" smtClean="0"/>
              <a:t>Click To Edit Master Title Style</a:t>
            </a:r>
            <a:endParaRPr kumimoji="0" lang="en-US" dirty="0"/>
          </a:p>
        </p:txBody>
      </p:sp>
      <p:sp>
        <p:nvSpPr>
          <p:cNvPr id="25" name="Subtitle 24"/>
          <p:cNvSpPr>
            <a:spLocks noGrp="1"/>
          </p:cNvSpPr>
          <p:nvPr>
            <p:ph type="subTitle" idx="1"/>
          </p:nvPr>
        </p:nvSpPr>
        <p:spPr>
          <a:xfrm>
            <a:off x="368574" y="1676400"/>
            <a:ext cx="6565238" cy="4876800"/>
          </a:xfrm>
        </p:spPr>
        <p:txBody>
          <a:bodyPr lIns="45720" tIns="0" rIns="45720" bIns="0">
            <a:normAutofit/>
          </a:bodyPr>
          <a:lstStyle>
            <a:lvl1pPr marL="0" indent="0" algn="l">
              <a:buNone/>
              <a:defRPr sz="2800">
                <a:solidFill>
                  <a:schemeClr val="accent4">
                    <a:lumMod val="20000"/>
                    <a:lumOff val="8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10" name="Group 9"/>
          <p:cNvGrpSpPr/>
          <p:nvPr userDrawn="1"/>
        </p:nvGrpSpPr>
        <p:grpSpPr>
          <a:xfrm>
            <a:off x="8507611" y="0"/>
            <a:ext cx="533400" cy="6858000"/>
            <a:chOff x="8507611" y="0"/>
            <a:chExt cx="533400" cy="6858000"/>
          </a:xfrm>
        </p:grpSpPr>
        <p:sp>
          <p:nvSpPr>
            <p:cNvPr id="11" name="Rectangle 10"/>
            <p:cNvSpPr>
              <a:spLocks noChangeAspect="1"/>
            </p:cNvSpPr>
            <p:nvPr/>
          </p:nvSpPr>
          <p:spPr>
            <a:xfrm>
              <a:off x="8766691" y="0"/>
              <a:ext cx="2743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a:spLocks noChangeAspect="1"/>
            </p:cNvSpPr>
            <p:nvPr/>
          </p:nvSpPr>
          <p:spPr>
            <a:xfrm>
              <a:off x="8507611" y="0"/>
              <a:ext cx="27432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9063" y="2784763"/>
            <a:ext cx="1303083" cy="1303083"/>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9063" y="6927"/>
            <a:ext cx="1303083" cy="1303083"/>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9063" y="1395845"/>
            <a:ext cx="1303083" cy="1303083"/>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29063" y="4173681"/>
            <a:ext cx="1303083" cy="1303083"/>
          </a:xfrm>
          <a:prstGeom prst="rect">
            <a:avLst/>
          </a:prstGeom>
        </p:spPr>
      </p:pic>
      <p:sp>
        <p:nvSpPr>
          <p:cNvPr id="14" name="Oval 13"/>
          <p:cNvSpPr/>
          <p:nvPr userDrawn="1"/>
        </p:nvSpPr>
        <p:spPr>
          <a:xfrm>
            <a:off x="7290318" y="5638800"/>
            <a:ext cx="1853682" cy="11430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4" name="Text Placeholder 3"/>
          <p:cNvSpPr>
            <a:spLocks noGrp="1"/>
          </p:cNvSpPr>
          <p:nvPr>
            <p:ph type="body" sz="quarter" idx="10"/>
          </p:nvPr>
        </p:nvSpPr>
        <p:spPr>
          <a:xfrm>
            <a:off x="7391400" y="5715000"/>
            <a:ext cx="1649413" cy="990600"/>
          </a:xfrm>
        </p:spPr>
        <p:txBody>
          <a:bodyPr anchor="ctr">
            <a:noAutofit/>
          </a:bodyPr>
          <a:lstStyle>
            <a:lvl1pPr marL="0" indent="0" algn="ctr">
              <a:spcAft>
                <a:spcPts val="0"/>
              </a:spcAft>
              <a:buNone/>
              <a:defRPr sz="1400"/>
            </a:lvl1pPr>
            <a:lvl2pPr marL="292608" indent="0" algn="ctr">
              <a:buNone/>
              <a:defRPr sz="1400"/>
            </a:lvl2pPr>
            <a:lvl3pPr marL="530352" indent="0" algn="ctr">
              <a:buNone/>
              <a:defRPr sz="1400"/>
            </a:lvl3pPr>
            <a:lvl4pPr marL="777240" indent="0" algn="ctr">
              <a:buNone/>
              <a:defRPr sz="1400"/>
            </a:lvl4pPr>
            <a:lvl5pPr marL="1051560" indent="0" algn="ctr">
              <a:buNone/>
              <a:defRPr sz="1400"/>
            </a:lvl5pPr>
          </a:lstStyle>
          <a:p>
            <a:pPr lvl="0"/>
            <a:r>
              <a:rPr lang="en-US" dirty="0" smtClean="0"/>
              <a:t>Click to edit Master text styles</a:t>
            </a:r>
          </a:p>
        </p:txBody>
      </p:sp>
    </p:spTree>
    <p:extLst>
      <p:ext uri="{BB962C8B-B14F-4D97-AF65-F5344CB8AC3E}">
        <p14:creationId xmlns:p14="http://schemas.microsoft.com/office/powerpoint/2010/main" val="8351778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Ref idx="1002">
        <a:schemeClr val="bg1"/>
      </p:bgRef>
    </p:bg>
    <p:spTree>
      <p:nvGrpSpPr>
        <p:cNvPr id="1" name=""/>
        <p:cNvGrpSpPr/>
        <p:nvPr/>
      </p:nvGrpSpPr>
      <p:grpSpPr>
        <a:xfrm>
          <a:off x="0" y="0"/>
          <a:ext cx="0" cy="0"/>
          <a:chOff x="0" y="0"/>
          <a:chExt cx="0" cy="0"/>
        </a:xfrm>
      </p:grpSpPr>
      <p:sp>
        <p:nvSpPr>
          <p:cNvPr id="8" name="Rectangle 7"/>
          <p:cNvSpPr/>
          <p:nvPr userDrawn="1"/>
        </p:nvSpPr>
        <p:spPr>
          <a:xfrm flipH="1">
            <a:off x="-9237" y="6927"/>
            <a:ext cx="7248237"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2154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Straight Connector 8"/>
          <p:cNvSpPr>
            <a:spLocks noChangeShapeType="1"/>
          </p:cNvSpPr>
          <p:nvPr/>
        </p:nvSpPr>
        <p:spPr bwMode="auto">
          <a:xfrm rot="16200000">
            <a:off x="3809999"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Title 11"/>
          <p:cNvSpPr>
            <a:spLocks noGrp="1"/>
          </p:cNvSpPr>
          <p:nvPr>
            <p:ph type="ctrTitle" hasCustomPrompt="1"/>
          </p:nvPr>
        </p:nvSpPr>
        <p:spPr>
          <a:xfrm>
            <a:off x="381000" y="152400"/>
            <a:ext cx="6553200" cy="1219200"/>
          </a:xfrm>
        </p:spPr>
        <p:txBody>
          <a:bodyPr lIns="45720" tIns="0" rIns="45720" anchor="t">
            <a:noAutofit/>
          </a:bodyPr>
          <a:lstStyle>
            <a:lvl1pPr algn="l">
              <a:defRPr sz="4200" b="1" cap="none">
                <a:gradFill>
                  <a:gsLst>
                    <a:gs pos="0">
                      <a:schemeClr val="accent4">
                        <a:tint val="13000"/>
                      </a:schemeClr>
                    </a:gs>
                    <a:gs pos="10000">
                      <a:schemeClr val="accent4">
                        <a:tint val="20000"/>
                      </a:schemeClr>
                    </a:gs>
                    <a:gs pos="49000">
                      <a:schemeClr val="accent4">
                        <a:tint val="70000"/>
                      </a:schemeClr>
                    </a:gs>
                    <a:gs pos="63000">
                      <a:srgbClr val="E46C0A"/>
                    </a:gs>
                    <a:gs pos="85000">
                      <a:schemeClr val="accent4">
                        <a:tint val="20000"/>
                      </a:schemeClr>
                    </a:gs>
                  </a:gsLst>
                  <a:lin ang="5400000" scaled="1"/>
                </a:gradFill>
              </a:defRPr>
            </a:lvl1pPr>
            <a:extLst/>
          </a:lstStyle>
          <a:p>
            <a:r>
              <a:rPr kumimoji="0" lang="en-US" dirty="0" smtClean="0"/>
              <a:t>Click To Edit Master Title Style</a:t>
            </a:r>
            <a:endParaRPr kumimoji="0" lang="en-US" dirty="0"/>
          </a:p>
        </p:txBody>
      </p:sp>
      <p:sp>
        <p:nvSpPr>
          <p:cNvPr id="25" name="Subtitle 24"/>
          <p:cNvSpPr>
            <a:spLocks noGrp="1"/>
          </p:cNvSpPr>
          <p:nvPr>
            <p:ph type="subTitle" idx="1"/>
          </p:nvPr>
        </p:nvSpPr>
        <p:spPr>
          <a:xfrm>
            <a:off x="368574" y="1676400"/>
            <a:ext cx="6565238" cy="4876800"/>
          </a:xfrm>
        </p:spPr>
        <p:txBody>
          <a:bodyPr lIns="45720" tIns="0" rIns="45720" bIns="0">
            <a:normAutofit/>
          </a:bodyPr>
          <a:lstStyle>
            <a:lvl1pPr marL="0" indent="0" algn="l">
              <a:buNone/>
              <a:defRPr sz="2800">
                <a:solidFill>
                  <a:schemeClr val="accent4">
                    <a:lumMod val="20000"/>
                    <a:lumOff val="8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10" name="Group 9"/>
          <p:cNvGrpSpPr/>
          <p:nvPr userDrawn="1"/>
        </p:nvGrpSpPr>
        <p:grpSpPr>
          <a:xfrm>
            <a:off x="8507611" y="0"/>
            <a:ext cx="533400" cy="6858000"/>
            <a:chOff x="8507611" y="0"/>
            <a:chExt cx="533400" cy="6858000"/>
          </a:xfrm>
        </p:grpSpPr>
        <p:sp>
          <p:nvSpPr>
            <p:cNvPr id="11" name="Rectangle 10"/>
            <p:cNvSpPr>
              <a:spLocks noChangeAspect="1"/>
            </p:cNvSpPr>
            <p:nvPr/>
          </p:nvSpPr>
          <p:spPr>
            <a:xfrm>
              <a:off x="8766691" y="0"/>
              <a:ext cx="2743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a:spLocks noChangeAspect="1"/>
            </p:cNvSpPr>
            <p:nvPr/>
          </p:nvSpPr>
          <p:spPr>
            <a:xfrm>
              <a:off x="8507611" y="0"/>
              <a:ext cx="27432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9063" y="2784763"/>
            <a:ext cx="1303083" cy="1303083"/>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9063" y="6927"/>
            <a:ext cx="1303083" cy="1303083"/>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9063" y="1395845"/>
            <a:ext cx="1303083" cy="1303083"/>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29063" y="4173681"/>
            <a:ext cx="1303083" cy="1303083"/>
          </a:xfrm>
          <a:prstGeom prst="rect">
            <a:avLst/>
          </a:prstGeom>
        </p:spPr>
      </p:pic>
      <p:sp>
        <p:nvSpPr>
          <p:cNvPr id="14" name="Rounded Rectangle 13"/>
          <p:cNvSpPr/>
          <p:nvPr userDrawn="1"/>
        </p:nvSpPr>
        <p:spPr>
          <a:xfrm>
            <a:off x="7162800" y="5867400"/>
            <a:ext cx="1981200" cy="878699"/>
          </a:xfrm>
          <a:prstGeom prst="roundRect">
            <a:avLst/>
          </a:prstGeom>
          <a:solidFill>
            <a:srgbClr val="FDEADA"/>
          </a:solid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dirty="0">
              <a:solidFill>
                <a:prstClr val="black"/>
              </a:solidFill>
            </a:endParaRPr>
          </a:p>
        </p:txBody>
      </p:sp>
      <p:sp>
        <p:nvSpPr>
          <p:cNvPr id="3" name="Text Placeholder 2"/>
          <p:cNvSpPr>
            <a:spLocks noGrp="1"/>
          </p:cNvSpPr>
          <p:nvPr>
            <p:ph type="body" sz="quarter" idx="10" hasCustomPrompt="1"/>
          </p:nvPr>
        </p:nvSpPr>
        <p:spPr>
          <a:xfrm>
            <a:off x="7162800" y="5867400"/>
            <a:ext cx="1981200" cy="879475"/>
          </a:xfrm>
        </p:spPr>
        <p:txBody>
          <a:bodyPr anchor="ctr">
            <a:normAutofit/>
          </a:bodyPr>
          <a:lstStyle>
            <a:lvl1pPr marL="0" indent="0" algn="ctr">
              <a:buNone/>
              <a:defRPr sz="1400" baseline="0">
                <a:solidFill>
                  <a:schemeClr val="tx1"/>
                </a:solidFill>
              </a:defRPr>
            </a:lvl1pPr>
          </a:lstStyle>
          <a:p>
            <a:pPr lvl="0"/>
            <a:r>
              <a:rPr lang="en-US" dirty="0" smtClean="0"/>
              <a:t>Add chapter and section here</a:t>
            </a:r>
            <a:endParaRPr lang="en-US" dirty="0"/>
          </a:p>
        </p:txBody>
      </p:sp>
    </p:spTree>
    <p:extLst>
      <p:ext uri="{BB962C8B-B14F-4D97-AF65-F5344CB8AC3E}">
        <p14:creationId xmlns:p14="http://schemas.microsoft.com/office/powerpoint/2010/main" val="2876989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Ref idx="1002">
        <a:schemeClr val="bg1"/>
      </p:bgRef>
    </p:bg>
    <p:spTree>
      <p:nvGrpSpPr>
        <p:cNvPr id="1" name=""/>
        <p:cNvGrpSpPr/>
        <p:nvPr/>
      </p:nvGrpSpPr>
      <p:grpSpPr>
        <a:xfrm>
          <a:off x="0" y="0"/>
          <a:ext cx="0" cy="0"/>
          <a:chOff x="0" y="0"/>
          <a:chExt cx="0" cy="0"/>
        </a:xfrm>
      </p:grpSpPr>
      <p:sp>
        <p:nvSpPr>
          <p:cNvPr id="8" name="Rectangle 7"/>
          <p:cNvSpPr/>
          <p:nvPr userDrawn="1"/>
        </p:nvSpPr>
        <p:spPr>
          <a:xfrm flipH="1">
            <a:off x="-9237" y="6927"/>
            <a:ext cx="7248237"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2154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srgbClr val="846648">
                  <a:lumMod val="20000"/>
                  <a:lumOff val="80000"/>
                </a:srgbClr>
              </a:solidFill>
            </a:endParaRPr>
          </a:p>
        </p:txBody>
      </p:sp>
      <p:sp>
        <p:nvSpPr>
          <p:cNvPr id="9" name="Straight Connector 8"/>
          <p:cNvSpPr>
            <a:spLocks noChangeShapeType="1"/>
          </p:cNvSpPr>
          <p:nvPr/>
        </p:nvSpPr>
        <p:spPr bwMode="auto">
          <a:xfrm rot="16200000">
            <a:off x="3809999"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Title 11"/>
          <p:cNvSpPr>
            <a:spLocks noGrp="1"/>
          </p:cNvSpPr>
          <p:nvPr>
            <p:ph type="ctrTitle" hasCustomPrompt="1"/>
          </p:nvPr>
        </p:nvSpPr>
        <p:spPr>
          <a:xfrm>
            <a:off x="381000" y="152400"/>
            <a:ext cx="6553200" cy="1219200"/>
          </a:xfrm>
        </p:spPr>
        <p:txBody>
          <a:bodyPr lIns="45720" tIns="0" rIns="45720" anchor="t">
            <a:noAutofit/>
          </a:bodyPr>
          <a:lstStyle>
            <a:lvl1pPr algn="l">
              <a:defRPr sz="4200" b="1" cap="none">
                <a:gradFill>
                  <a:gsLst>
                    <a:gs pos="0">
                      <a:schemeClr val="accent4">
                        <a:tint val="13000"/>
                      </a:schemeClr>
                    </a:gs>
                    <a:gs pos="10000">
                      <a:schemeClr val="accent4">
                        <a:tint val="20000"/>
                      </a:schemeClr>
                    </a:gs>
                    <a:gs pos="49000">
                      <a:schemeClr val="accent4">
                        <a:tint val="70000"/>
                      </a:schemeClr>
                    </a:gs>
                    <a:gs pos="51000">
                      <a:srgbClr val="C00000"/>
                    </a:gs>
                    <a:gs pos="81000">
                      <a:schemeClr val="accent4">
                        <a:tint val="20000"/>
                      </a:schemeClr>
                    </a:gs>
                  </a:gsLst>
                  <a:lin ang="5400000" scaled="1"/>
                </a:gradFill>
              </a:defRPr>
            </a:lvl1pPr>
            <a:extLst/>
          </a:lstStyle>
          <a:p>
            <a:r>
              <a:rPr kumimoji="0" lang="en-US" dirty="0" smtClean="0"/>
              <a:t>Click To Edit Master Title Style</a:t>
            </a:r>
            <a:endParaRPr kumimoji="0" lang="en-US" dirty="0"/>
          </a:p>
        </p:txBody>
      </p:sp>
      <p:sp>
        <p:nvSpPr>
          <p:cNvPr id="25" name="Subtitle 24"/>
          <p:cNvSpPr>
            <a:spLocks noGrp="1"/>
          </p:cNvSpPr>
          <p:nvPr>
            <p:ph type="subTitle" idx="1"/>
          </p:nvPr>
        </p:nvSpPr>
        <p:spPr>
          <a:xfrm>
            <a:off x="368574" y="1676400"/>
            <a:ext cx="6565238" cy="4876800"/>
          </a:xfrm>
        </p:spPr>
        <p:txBody>
          <a:bodyPr lIns="45720" tIns="0" rIns="45720" bIns="0">
            <a:normAutofit/>
          </a:bodyPr>
          <a:lstStyle>
            <a:lvl1pPr marL="0" indent="0" algn="l">
              <a:buNone/>
              <a:defRPr sz="2800">
                <a:solidFill>
                  <a:schemeClr val="accent4">
                    <a:lumMod val="20000"/>
                    <a:lumOff val="8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10" name="Group 9"/>
          <p:cNvGrpSpPr/>
          <p:nvPr userDrawn="1"/>
        </p:nvGrpSpPr>
        <p:grpSpPr>
          <a:xfrm>
            <a:off x="8507611" y="0"/>
            <a:ext cx="533400" cy="6858000"/>
            <a:chOff x="8507611" y="0"/>
            <a:chExt cx="533400" cy="6858000"/>
          </a:xfrm>
        </p:grpSpPr>
        <p:sp>
          <p:nvSpPr>
            <p:cNvPr id="11" name="Rectangle 10"/>
            <p:cNvSpPr>
              <a:spLocks noChangeAspect="1"/>
            </p:cNvSpPr>
            <p:nvPr/>
          </p:nvSpPr>
          <p:spPr>
            <a:xfrm>
              <a:off x="8766691" y="0"/>
              <a:ext cx="2743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a:spLocks noChangeAspect="1"/>
            </p:cNvSpPr>
            <p:nvPr/>
          </p:nvSpPr>
          <p:spPr>
            <a:xfrm>
              <a:off x="8507611" y="0"/>
              <a:ext cx="27432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9063" y="2784763"/>
            <a:ext cx="1303083" cy="1303083"/>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9063" y="6927"/>
            <a:ext cx="1303083" cy="1303083"/>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9063" y="1395845"/>
            <a:ext cx="1303083" cy="1303083"/>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29063" y="4173681"/>
            <a:ext cx="1303083" cy="1303083"/>
          </a:xfrm>
          <a:prstGeom prst="rect">
            <a:avLst/>
          </a:prstGeom>
        </p:spPr>
      </p:pic>
      <p:sp>
        <p:nvSpPr>
          <p:cNvPr id="14" name="Octagon 13"/>
          <p:cNvSpPr/>
          <p:nvPr userDrawn="1"/>
        </p:nvSpPr>
        <p:spPr>
          <a:xfrm>
            <a:off x="7315200" y="5867400"/>
            <a:ext cx="1828801" cy="851859"/>
          </a:xfrm>
          <a:prstGeom prst="oct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prstClr val="white"/>
              </a:solidFill>
            </a:endParaRPr>
          </a:p>
        </p:txBody>
      </p:sp>
    </p:spTree>
    <p:extLst>
      <p:ext uri="{BB962C8B-B14F-4D97-AF65-F5344CB8AC3E}">
        <p14:creationId xmlns:p14="http://schemas.microsoft.com/office/powerpoint/2010/main" val="37821009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Ref idx="1002">
        <a:schemeClr val="bg1"/>
      </p:bgRef>
    </p:bg>
    <p:spTree>
      <p:nvGrpSpPr>
        <p:cNvPr id="1" name=""/>
        <p:cNvGrpSpPr/>
        <p:nvPr/>
      </p:nvGrpSpPr>
      <p:grpSpPr>
        <a:xfrm>
          <a:off x="0" y="0"/>
          <a:ext cx="0" cy="0"/>
          <a:chOff x="0" y="0"/>
          <a:chExt cx="0" cy="0"/>
        </a:xfrm>
      </p:grpSpPr>
      <p:sp>
        <p:nvSpPr>
          <p:cNvPr id="8" name="Rectangle 7"/>
          <p:cNvSpPr/>
          <p:nvPr userDrawn="1"/>
        </p:nvSpPr>
        <p:spPr>
          <a:xfrm flipH="1">
            <a:off x="-9237" y="6927"/>
            <a:ext cx="7248237"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2154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Straight Connector 8"/>
          <p:cNvSpPr>
            <a:spLocks noChangeShapeType="1"/>
          </p:cNvSpPr>
          <p:nvPr/>
        </p:nvSpPr>
        <p:spPr bwMode="auto">
          <a:xfrm rot="16200000">
            <a:off x="3809999"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Title 11"/>
          <p:cNvSpPr>
            <a:spLocks noGrp="1"/>
          </p:cNvSpPr>
          <p:nvPr>
            <p:ph type="ctrTitle" hasCustomPrompt="1"/>
          </p:nvPr>
        </p:nvSpPr>
        <p:spPr>
          <a:xfrm>
            <a:off x="381000" y="152400"/>
            <a:ext cx="6553200" cy="1219200"/>
          </a:xfrm>
        </p:spPr>
        <p:txBody>
          <a:bodyPr lIns="45720" tIns="0" rIns="45720" anchor="t">
            <a:noAutofit/>
          </a:bodyPr>
          <a:lstStyle>
            <a:lvl1pPr algn="l">
              <a:defRPr sz="4200" b="1" cap="none">
                <a:gradFill>
                  <a:gsLst>
                    <a:gs pos="0">
                      <a:schemeClr val="accent4">
                        <a:tint val="13000"/>
                      </a:schemeClr>
                    </a:gs>
                    <a:gs pos="10000">
                      <a:schemeClr val="accent4">
                        <a:tint val="20000"/>
                      </a:schemeClr>
                    </a:gs>
                    <a:gs pos="42000">
                      <a:schemeClr val="accent4">
                        <a:tint val="70000"/>
                      </a:schemeClr>
                    </a:gs>
                    <a:gs pos="61000">
                      <a:srgbClr val="FFFF00"/>
                    </a:gs>
                    <a:gs pos="85000">
                      <a:schemeClr val="accent4">
                        <a:tint val="20000"/>
                      </a:schemeClr>
                    </a:gs>
                  </a:gsLst>
                  <a:lin ang="5400000" scaled="1"/>
                </a:gradFill>
              </a:defRPr>
            </a:lvl1pPr>
            <a:extLst/>
          </a:lstStyle>
          <a:p>
            <a:r>
              <a:rPr kumimoji="0" lang="en-US" dirty="0" smtClean="0"/>
              <a:t>Click To Edit Master Title Style</a:t>
            </a:r>
            <a:endParaRPr kumimoji="0" lang="en-US" dirty="0"/>
          </a:p>
        </p:txBody>
      </p:sp>
      <p:sp>
        <p:nvSpPr>
          <p:cNvPr id="25" name="Subtitle 24"/>
          <p:cNvSpPr>
            <a:spLocks noGrp="1"/>
          </p:cNvSpPr>
          <p:nvPr>
            <p:ph type="subTitle" idx="1"/>
          </p:nvPr>
        </p:nvSpPr>
        <p:spPr>
          <a:xfrm>
            <a:off x="368574" y="1676400"/>
            <a:ext cx="6565238" cy="4876800"/>
          </a:xfrm>
        </p:spPr>
        <p:txBody>
          <a:bodyPr lIns="45720" tIns="0" rIns="45720" bIns="0">
            <a:normAutofit/>
          </a:bodyPr>
          <a:lstStyle>
            <a:lvl1pPr marL="0" indent="0" algn="l">
              <a:buNone/>
              <a:defRPr sz="2800">
                <a:solidFill>
                  <a:schemeClr val="accent4">
                    <a:lumMod val="20000"/>
                    <a:lumOff val="8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10" name="Group 9"/>
          <p:cNvGrpSpPr/>
          <p:nvPr userDrawn="1"/>
        </p:nvGrpSpPr>
        <p:grpSpPr>
          <a:xfrm>
            <a:off x="8507611" y="0"/>
            <a:ext cx="533400" cy="6858000"/>
            <a:chOff x="8507611" y="0"/>
            <a:chExt cx="533400" cy="6858000"/>
          </a:xfrm>
        </p:grpSpPr>
        <p:sp>
          <p:nvSpPr>
            <p:cNvPr id="11" name="Rectangle 10"/>
            <p:cNvSpPr>
              <a:spLocks noChangeAspect="1"/>
            </p:cNvSpPr>
            <p:nvPr/>
          </p:nvSpPr>
          <p:spPr>
            <a:xfrm>
              <a:off x="8766691" y="0"/>
              <a:ext cx="2743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a:spLocks noChangeAspect="1"/>
            </p:cNvSpPr>
            <p:nvPr/>
          </p:nvSpPr>
          <p:spPr>
            <a:xfrm>
              <a:off x="8507611" y="0"/>
              <a:ext cx="27432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9063" y="2784763"/>
            <a:ext cx="1303083" cy="1303083"/>
          </a:xfrm>
          <a:prstGeom prst="rect">
            <a:avLst/>
          </a:prstGeom>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9063" y="6927"/>
            <a:ext cx="1303083" cy="1303083"/>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9063" y="1395845"/>
            <a:ext cx="1303083" cy="1303083"/>
          </a:xfrm>
          <a:prstGeom prst="rect">
            <a:avLst/>
          </a:prstGeom>
        </p:spPr>
      </p:pic>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29063" y="4173681"/>
            <a:ext cx="1303083" cy="1303083"/>
          </a:xfrm>
          <a:prstGeom prst="rect">
            <a:avLst/>
          </a:prstGeom>
        </p:spPr>
      </p:pic>
      <p:sp>
        <p:nvSpPr>
          <p:cNvPr id="14" name="Rectangle 13"/>
          <p:cNvSpPr/>
          <p:nvPr userDrawn="1"/>
        </p:nvSpPr>
        <p:spPr>
          <a:xfrm>
            <a:off x="7142504" y="6172200"/>
            <a:ext cx="2001496" cy="5334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dirty="0">
              <a:solidFill>
                <a:prstClr val="black"/>
              </a:solidFill>
            </a:endParaRPr>
          </a:p>
        </p:txBody>
      </p:sp>
    </p:spTree>
    <p:extLst>
      <p:ext uri="{BB962C8B-B14F-4D97-AF65-F5344CB8AC3E}">
        <p14:creationId xmlns:p14="http://schemas.microsoft.com/office/powerpoint/2010/main" val="14767492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2">
        <a:schemeClr val="bg1"/>
      </p:bgRef>
    </p:bg>
    <p:spTree>
      <p:nvGrpSpPr>
        <p:cNvPr id="1" name=""/>
        <p:cNvGrpSpPr/>
        <p:nvPr/>
      </p:nvGrpSpPr>
      <p:grpSpPr>
        <a:xfrm>
          <a:off x="0" y="0"/>
          <a:ext cx="0" cy="0"/>
          <a:chOff x="0" y="0"/>
          <a:chExt cx="0" cy="0"/>
        </a:xfrm>
      </p:grpSpPr>
      <p:sp>
        <p:nvSpPr>
          <p:cNvPr id="8" name="Rectangle 7"/>
          <p:cNvSpPr/>
          <p:nvPr userDrawn="1"/>
        </p:nvSpPr>
        <p:spPr>
          <a:xfrm flipH="1">
            <a:off x="-9237" y="6927"/>
            <a:ext cx="7248237"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2154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Straight Connector 8"/>
          <p:cNvSpPr>
            <a:spLocks noChangeShapeType="1"/>
          </p:cNvSpPr>
          <p:nvPr/>
        </p:nvSpPr>
        <p:spPr bwMode="auto">
          <a:xfrm rot="16200000">
            <a:off x="3809999"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Title 11"/>
          <p:cNvSpPr>
            <a:spLocks noGrp="1"/>
          </p:cNvSpPr>
          <p:nvPr>
            <p:ph type="ctrTitle" hasCustomPrompt="1"/>
          </p:nvPr>
        </p:nvSpPr>
        <p:spPr>
          <a:xfrm>
            <a:off x="228600" y="152400"/>
            <a:ext cx="6858000" cy="1219200"/>
          </a:xfrm>
        </p:spPr>
        <p:txBody>
          <a:bodyPr lIns="45720" tIns="0" rIns="45720" anchor="t">
            <a:noAutofit/>
          </a:bodyPr>
          <a:lstStyle>
            <a:lvl1pPr algn="l">
              <a:defRPr sz="4200" b="1" cap="none"/>
            </a:lvl1pPr>
            <a:extLst/>
          </a:lstStyle>
          <a:p>
            <a:r>
              <a:rPr kumimoji="0" lang="en-US" dirty="0" smtClean="0"/>
              <a:t>Click To Edit Master Title Style</a:t>
            </a:r>
            <a:endParaRPr kumimoji="0" lang="en-US" dirty="0"/>
          </a:p>
        </p:txBody>
      </p:sp>
      <p:grpSp>
        <p:nvGrpSpPr>
          <p:cNvPr id="10" name="Group 9"/>
          <p:cNvGrpSpPr/>
          <p:nvPr userDrawn="1"/>
        </p:nvGrpSpPr>
        <p:grpSpPr>
          <a:xfrm>
            <a:off x="8507611" y="0"/>
            <a:ext cx="533400" cy="6858000"/>
            <a:chOff x="8507611" y="0"/>
            <a:chExt cx="533400" cy="6858000"/>
          </a:xfrm>
        </p:grpSpPr>
        <p:sp>
          <p:nvSpPr>
            <p:cNvPr id="11" name="Rectangle 10"/>
            <p:cNvSpPr>
              <a:spLocks noChangeAspect="1"/>
            </p:cNvSpPr>
            <p:nvPr/>
          </p:nvSpPr>
          <p:spPr>
            <a:xfrm>
              <a:off x="8766691" y="0"/>
              <a:ext cx="2743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a:spLocks noChangeAspect="1"/>
            </p:cNvSpPr>
            <p:nvPr/>
          </p:nvSpPr>
          <p:spPr>
            <a:xfrm>
              <a:off x="8507611" y="0"/>
              <a:ext cx="27432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4" name="Text Placeholder 30"/>
          <p:cNvSpPr>
            <a:spLocks noGrp="1"/>
          </p:cNvSpPr>
          <p:nvPr>
            <p:ph idx="10"/>
          </p:nvPr>
        </p:nvSpPr>
        <p:spPr>
          <a:xfrm>
            <a:off x="381000" y="1706880"/>
            <a:ext cx="6629400" cy="4846320"/>
          </a:xfrm>
          <a:prstGeom prst="rect">
            <a:avLst/>
          </a:prstGeom>
        </p:spPr>
        <p:txBody>
          <a:bodyPr vert="horz">
            <a:normAutofit/>
          </a:bodyPr>
          <a:lstStyle>
            <a:lvl1pPr marL="274320" indent="-274320">
              <a:spcBef>
                <a:spcPts val="0"/>
              </a:spcBef>
              <a:spcAft>
                <a:spcPts val="1800"/>
              </a:spcAft>
              <a:buClr>
                <a:schemeClr val="accent4">
                  <a:lumMod val="20000"/>
                  <a:lumOff val="80000"/>
                </a:schemeClr>
              </a:buClr>
              <a:buSzPct val="90000"/>
              <a:buFont typeface="Wingdings" panose="05000000000000000000" pitchFamily="2" charset="2"/>
              <a:buChar char="§"/>
              <a:defRPr>
                <a:solidFill>
                  <a:schemeClr val="accent4">
                    <a:lumMod val="20000"/>
                    <a:lumOff val="80000"/>
                  </a:schemeClr>
                </a:solidFill>
              </a:defRPr>
            </a:lvl1pPr>
            <a:lvl2pPr marL="521208" indent="-228600">
              <a:spcBef>
                <a:spcPts val="0"/>
              </a:spcBef>
              <a:spcAft>
                <a:spcPts val="1800"/>
              </a:spcAft>
              <a:buClr>
                <a:schemeClr val="accent4">
                  <a:lumMod val="20000"/>
                  <a:lumOff val="80000"/>
                </a:schemeClr>
              </a:buClr>
              <a:buSzPct val="110000"/>
              <a:buFont typeface="Arial" panose="020B0604020202020204" pitchFamily="34" charset="0"/>
              <a:buChar char="•"/>
              <a:defRPr>
                <a:solidFill>
                  <a:schemeClr val="accent4">
                    <a:lumMod val="20000"/>
                    <a:lumOff val="80000"/>
                  </a:schemeClr>
                </a:solidFill>
              </a:defRPr>
            </a:lvl2pPr>
            <a:lvl3pPr marL="758952" indent="-228600">
              <a:spcBef>
                <a:spcPts val="0"/>
              </a:spcBef>
              <a:spcAft>
                <a:spcPts val="1800"/>
              </a:spcAft>
              <a:buClr>
                <a:schemeClr val="accent4">
                  <a:lumMod val="20000"/>
                  <a:lumOff val="80000"/>
                </a:schemeClr>
              </a:buClr>
              <a:buFont typeface="Wingdings" panose="05000000000000000000" pitchFamily="2" charset="2"/>
              <a:buChar char="q"/>
              <a:defRPr>
                <a:solidFill>
                  <a:schemeClr val="accent4">
                    <a:lumMod val="20000"/>
                    <a:lumOff val="80000"/>
                  </a:schemeClr>
                </a:solidFill>
              </a:defRPr>
            </a:lvl3pPr>
            <a:lvl4pPr marL="1005840" indent="-228600">
              <a:spcBef>
                <a:spcPts val="0"/>
              </a:spcBef>
              <a:spcAft>
                <a:spcPts val="1800"/>
              </a:spcAft>
              <a:buClr>
                <a:schemeClr val="accent4">
                  <a:lumMod val="20000"/>
                  <a:lumOff val="80000"/>
                </a:schemeClr>
              </a:buClr>
              <a:buFont typeface="Wingdings" panose="05000000000000000000" pitchFamily="2" charset="2"/>
              <a:buChar char="v"/>
              <a:defRPr>
                <a:solidFill>
                  <a:schemeClr val="accent4">
                    <a:lumMod val="20000"/>
                    <a:lumOff val="80000"/>
                  </a:schemeClr>
                </a:solidFill>
              </a:defRPr>
            </a:lvl4pPr>
            <a:lvl5pPr>
              <a:spcBef>
                <a:spcPts val="0"/>
              </a:spcBef>
              <a:spcAft>
                <a:spcPts val="1800"/>
              </a:spcAft>
              <a:buClr>
                <a:schemeClr val="accent4">
                  <a:lumMod val="20000"/>
                  <a:lumOff val="80000"/>
                </a:schemeClr>
              </a:buClr>
              <a:defRPr>
                <a:solidFill>
                  <a:schemeClr val="accent4">
                    <a:lumMod val="20000"/>
                    <a:lumOff val="80000"/>
                  </a:schemeClr>
                </a:solidFill>
              </a:defRPr>
            </a:lvl5pPr>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26808" y="5562600"/>
            <a:ext cx="1307592" cy="1307592"/>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29063" y="2784763"/>
            <a:ext cx="1303083" cy="130308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9063" y="6927"/>
            <a:ext cx="1303083" cy="1303083"/>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29063" y="1395845"/>
            <a:ext cx="1303083" cy="1303083"/>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29063" y="4173681"/>
            <a:ext cx="1303083" cy="1303083"/>
          </a:xfrm>
          <a:prstGeom prst="rect">
            <a:avLst/>
          </a:prstGeom>
        </p:spPr>
      </p:pic>
    </p:spTree>
    <p:extLst>
      <p:ext uri="{BB962C8B-B14F-4D97-AF65-F5344CB8AC3E}">
        <p14:creationId xmlns:p14="http://schemas.microsoft.com/office/powerpoint/2010/main" val="20582726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solidFill>
                <a:prstClr val="white"/>
              </a:solidFill>
            </a:endParaRPr>
          </a:p>
        </p:txBody>
      </p:sp>
      <p:sp>
        <p:nvSpPr>
          <p:cNvPr id="2" name="Title 1"/>
          <p:cNvSpPr>
            <a:spLocks noGrp="1"/>
          </p:cNvSpPr>
          <p:nvPr>
            <p:ph type="title"/>
          </p:nvPr>
        </p:nvSpPr>
        <p:spPr>
          <a:xfrm>
            <a:off x="5389098" y="304800"/>
            <a:ext cx="3429000" cy="13716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1981200"/>
            <a:ext cx="3429000" cy="434340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dirty="0" smtClean="0"/>
              <a:t>Click to edit Master text styles</a:t>
            </a:r>
          </a:p>
        </p:txBody>
      </p:sp>
      <p:sp>
        <p:nvSpPr>
          <p:cNvPr id="5" name="Date Placeholder 4"/>
          <p:cNvSpPr>
            <a:spLocks noGrp="1"/>
          </p:cNvSpPr>
          <p:nvPr>
            <p:ph type="dt" sz="half" idx="10"/>
          </p:nvPr>
        </p:nvSpPr>
        <p:spPr/>
        <p:txBody>
          <a:bodyPr/>
          <a:lstStyle>
            <a:extLst/>
          </a:lstStyle>
          <a:p>
            <a:fld id="{2D151EC4-FB3A-4D2C-A39D-E7F579AB6BB9}" type="datetimeFigureOut">
              <a:rPr lang="en-US" smtClean="0">
                <a:solidFill>
                  <a:srgbClr val="E4E9EF"/>
                </a:solidFill>
              </a:rPr>
              <a:pPr/>
              <a:t>4/18/2016</a:t>
            </a:fld>
            <a:endParaRPr lang="en-US" dirty="0">
              <a:solidFill>
                <a:srgbClr val="E4E9EF"/>
              </a:solidFill>
            </a:endParaRPr>
          </a:p>
        </p:txBody>
      </p:sp>
      <p:sp>
        <p:nvSpPr>
          <p:cNvPr id="6" name="Footer Placeholder 5"/>
          <p:cNvSpPr>
            <a:spLocks noGrp="1"/>
          </p:cNvSpPr>
          <p:nvPr>
            <p:ph type="ftr" sz="quarter" idx="11"/>
          </p:nvPr>
        </p:nvSpPr>
        <p:spPr/>
        <p:txBody>
          <a:bodyPr/>
          <a:lstStyle>
            <a:extLst/>
          </a:lstStyle>
          <a:p>
            <a:endParaRPr lang="en-US" dirty="0">
              <a:solidFill>
                <a:srgbClr val="E4E9EF"/>
              </a:solidFill>
            </a:endParaRPr>
          </a:p>
        </p:txBody>
      </p:sp>
      <p:sp>
        <p:nvSpPr>
          <p:cNvPr id="7" name="Slide Number Placeholder 6"/>
          <p:cNvSpPr>
            <a:spLocks noGrp="1"/>
          </p:cNvSpPr>
          <p:nvPr>
            <p:ph type="sldNum" sz="quarter" idx="12"/>
          </p:nvPr>
        </p:nvSpPr>
        <p:spPr/>
        <p:txBody>
          <a:bodyPr/>
          <a:lstStyle>
            <a:extLst/>
          </a:lstStyle>
          <a:p>
            <a:fld id="{65C04795-E1F6-45D6-A64B-94526C3A03ED}" type="slidenum">
              <a:rPr lang="en-US" smtClean="0">
                <a:solidFill>
                  <a:srgbClr val="E4E9EF"/>
                </a:solidFill>
              </a:rPr>
              <a:pPr/>
              <a:t>‹#›</a:t>
            </a:fld>
            <a:endParaRPr lang="en-US" dirty="0">
              <a:solidFill>
                <a:srgbClr val="E4E9EF"/>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dirty="0" smtClean="0"/>
              <a:t>Click icon to add picture</a:t>
            </a:r>
            <a:endParaRPr kumimoji="0" lang="en-US" dirty="0"/>
          </a:p>
        </p:txBody>
      </p:sp>
    </p:spTree>
    <p:extLst>
      <p:ext uri="{BB962C8B-B14F-4D97-AF65-F5344CB8AC3E}">
        <p14:creationId xmlns:p14="http://schemas.microsoft.com/office/powerpoint/2010/main" val="7578575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5798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Ref idx="1002">
        <a:schemeClr val="bg1"/>
      </p:bgRef>
    </p:bg>
    <p:spTree>
      <p:nvGrpSpPr>
        <p:cNvPr id="1" name=""/>
        <p:cNvGrpSpPr/>
        <p:nvPr/>
      </p:nvGrpSpPr>
      <p:grpSpPr>
        <a:xfrm>
          <a:off x="0" y="0"/>
          <a:ext cx="0" cy="0"/>
          <a:chOff x="0" y="0"/>
          <a:chExt cx="0" cy="0"/>
        </a:xfrm>
      </p:grpSpPr>
      <p:sp>
        <p:nvSpPr>
          <p:cNvPr id="8" name="Rectangle 7"/>
          <p:cNvSpPr/>
          <p:nvPr userDrawn="1"/>
        </p:nvSpPr>
        <p:spPr>
          <a:xfrm flipH="1">
            <a:off x="-9238" y="6927"/>
            <a:ext cx="9153237"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2154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21050005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Ref idx="1002">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217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3657815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528992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383233963"/>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998032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259058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878542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63265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0733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86618429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057188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58221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857947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98391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791501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93924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88366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7191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13399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5">
                <a:tint val="45000"/>
                <a:satMod val="400000"/>
              </a:schemeClr>
            </a:duotone>
            <a:extLst>
              <a:ext uri="{BEBA8EAE-BF5A-486C-A8C5-ECC9F3942E4B}">
                <a14:imgProps xmlns:a14="http://schemas.microsoft.com/office/drawing/2010/main">
                  <a14:imgLayer r:embed="rId14">
                    <a14:imgEffect>
                      <a14:sharpenSoften amount="50000"/>
                    </a14:imgEffect>
                    <a14:imgEffect>
                      <a14:saturation sat="33000"/>
                    </a14:imgEffect>
                    <a14:imgEffect>
                      <a14:brightnessContrast bright="-40000" contras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2573175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2D151EC4-FB3A-4D2C-A39D-E7F579AB6BB9}" type="datetimeFigureOut">
              <a:rPr lang="en-US" smtClean="0">
                <a:solidFill>
                  <a:srgbClr val="005400"/>
                </a:solidFill>
              </a:rPr>
              <a:pPr/>
              <a:t>4/18/2016</a:t>
            </a:fld>
            <a:endParaRPr lang="en-US" dirty="0">
              <a:solidFill>
                <a:srgbClr val="005400"/>
              </a:solidFill>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solidFill>
                <a:srgbClr val="005400"/>
              </a:solidFill>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65C04795-E1F6-45D6-A64B-94526C3A03ED}" type="slidenum">
              <a:rPr lang="en-US" smtClean="0">
                <a:solidFill>
                  <a:srgbClr val="005400"/>
                </a:solidFill>
              </a:rPr>
              <a:pPr/>
              <a:t>‹#›</a:t>
            </a:fld>
            <a:endParaRPr lang="en-US" dirty="0">
              <a:solidFill>
                <a:srgbClr val="005400"/>
              </a:solidFill>
            </a:endParaRPr>
          </a:p>
        </p:txBody>
      </p:sp>
    </p:spTree>
    <p:extLst>
      <p:ext uri="{BB962C8B-B14F-4D97-AF65-F5344CB8AC3E}">
        <p14:creationId xmlns:p14="http://schemas.microsoft.com/office/powerpoint/2010/main" val="26845966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iming>
    <p:tnLst>
      <p:par>
        <p:cTn id="1" dur="indefinite" restart="never" nodeType="tmRoot"/>
      </p:par>
    </p:tnLst>
  </p:timing>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0"/>
        </a:spcBef>
        <a:spcAft>
          <a:spcPts val="1800"/>
        </a:spcAft>
        <a:buClr>
          <a:schemeClr val="accent4">
            <a:lumMod val="20000"/>
            <a:lumOff val="80000"/>
          </a:schemeClr>
        </a:buClr>
        <a:buSzPct val="90000"/>
        <a:buFont typeface="Wingdings" panose="05000000000000000000" pitchFamily="2" charset="2"/>
        <a:buChar char="§"/>
        <a:defRPr kumimoji="0" sz="2600" kern="1200" baseline="0">
          <a:solidFill>
            <a:schemeClr val="accent4">
              <a:lumMod val="20000"/>
              <a:lumOff val="80000"/>
            </a:schemeClr>
          </a:solidFill>
          <a:latin typeface="+mn-lt"/>
          <a:ea typeface="+mn-ea"/>
          <a:cs typeface="+mn-cs"/>
        </a:defRPr>
      </a:lvl1pPr>
      <a:lvl2pPr marL="521208" indent="-228600" algn="l" rtl="0" eaLnBrk="1" latinLnBrk="0" hangingPunct="1">
        <a:spcBef>
          <a:spcPts val="0"/>
        </a:spcBef>
        <a:spcAft>
          <a:spcPts val="1800"/>
        </a:spcAft>
        <a:buClr>
          <a:schemeClr val="accent4">
            <a:lumMod val="20000"/>
            <a:lumOff val="80000"/>
          </a:schemeClr>
        </a:buClr>
        <a:buSzPct val="110000"/>
        <a:buFont typeface="Arial" panose="020B0604020202020204" pitchFamily="34" charset="0"/>
        <a:buChar char="•"/>
        <a:defRPr kumimoji="0" sz="2300" kern="1200">
          <a:solidFill>
            <a:schemeClr val="accent4">
              <a:lumMod val="20000"/>
              <a:lumOff val="80000"/>
            </a:schemeClr>
          </a:solidFill>
          <a:latin typeface="+mn-lt"/>
          <a:ea typeface="+mn-ea"/>
          <a:cs typeface="+mn-cs"/>
        </a:defRPr>
      </a:lvl2pPr>
      <a:lvl3pPr marL="758952" indent="-228600" algn="l" rtl="0" eaLnBrk="1" latinLnBrk="0" hangingPunct="1">
        <a:spcBef>
          <a:spcPts val="0"/>
        </a:spcBef>
        <a:spcAft>
          <a:spcPts val="1800"/>
        </a:spcAft>
        <a:buClr>
          <a:schemeClr val="accent4">
            <a:lumMod val="20000"/>
            <a:lumOff val="80000"/>
          </a:schemeClr>
        </a:buClr>
        <a:buSzPct val="60000"/>
        <a:buFont typeface="Wingdings" panose="05000000000000000000" pitchFamily="2" charset="2"/>
        <a:buChar char="q"/>
        <a:defRPr kumimoji="0" sz="2000" kern="1200">
          <a:solidFill>
            <a:schemeClr val="accent4">
              <a:lumMod val="20000"/>
              <a:lumOff val="80000"/>
            </a:schemeClr>
          </a:solidFill>
          <a:latin typeface="+mn-lt"/>
          <a:ea typeface="+mn-ea"/>
          <a:cs typeface="+mn-cs"/>
        </a:defRPr>
      </a:lvl3pPr>
      <a:lvl4pPr marL="1005840" indent="-228600" algn="l" rtl="0" eaLnBrk="1" latinLnBrk="0" hangingPunct="1">
        <a:spcBef>
          <a:spcPts val="0"/>
        </a:spcBef>
        <a:spcAft>
          <a:spcPts val="1800"/>
        </a:spcAft>
        <a:buClr>
          <a:schemeClr val="accent4">
            <a:lumMod val="20000"/>
            <a:lumOff val="80000"/>
          </a:schemeClr>
        </a:buClr>
        <a:buSzPct val="80000"/>
        <a:buFont typeface="Wingdings" panose="05000000000000000000" pitchFamily="2" charset="2"/>
        <a:buChar char="v"/>
        <a:defRPr kumimoji="0" sz="2000" kern="1200">
          <a:solidFill>
            <a:schemeClr val="accent4">
              <a:lumMod val="20000"/>
              <a:lumOff val="80000"/>
            </a:schemeClr>
          </a:solidFill>
          <a:latin typeface="+mn-lt"/>
          <a:ea typeface="+mn-ea"/>
          <a:cs typeface="+mn-cs"/>
        </a:defRPr>
      </a:lvl4pPr>
      <a:lvl5pPr marL="1280160" indent="-228600" algn="l" rtl="0" eaLnBrk="1" latinLnBrk="0" hangingPunct="1">
        <a:spcBef>
          <a:spcPts val="0"/>
        </a:spcBef>
        <a:spcAft>
          <a:spcPts val="1800"/>
        </a:spcAft>
        <a:buClr>
          <a:schemeClr val="accent4">
            <a:lumMod val="20000"/>
            <a:lumOff val="80000"/>
          </a:schemeClr>
        </a:buClr>
        <a:buSzPct val="70000"/>
        <a:buFont typeface="Wingdings"/>
        <a:buChar char=""/>
        <a:defRPr kumimoji="0" sz="1800" kern="1200">
          <a:solidFill>
            <a:schemeClr val="accent4">
              <a:lumMod val="20000"/>
              <a:lumOff val="80000"/>
            </a:schemeClr>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prstClr val="black"/>
              <a:schemeClr val="accent5">
                <a:tint val="45000"/>
                <a:satMod val="400000"/>
              </a:schemeClr>
            </a:duotone>
            <a:extLst>
              <a:ext uri="{BEBA8EAE-BF5A-486C-A8C5-ECC9F3942E4B}">
                <a14:imgProps xmlns:a14="http://schemas.microsoft.com/office/drawing/2010/main">
                  <a14:imgLayer r:embed="rId14">
                    <a14:imgEffect>
                      <a14:sharpenSoften amount="50000"/>
                    </a14:imgEffect>
                    <a14:imgEffect>
                      <a14:saturation sat="33000"/>
                    </a14:imgEffect>
                    <a14:imgEffect>
                      <a14:brightnessContrast bright="-40000" contras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B5E038F-C2F6-4466-A815-657D81CC1A2C}" type="datetimeFigureOut">
              <a:rPr lang="en-US" smtClean="0">
                <a:solidFill>
                  <a:prstClr val="white">
                    <a:shade val="50000"/>
                  </a:prstClr>
                </a:solidFill>
              </a:rPr>
              <a:pPr/>
              <a:t>4/18/2016</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4B9FCF9-BC39-4DCD-BEF1-7F4B466C1783}"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513274861"/>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1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gif"/><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gif"/></Relationships>
</file>

<file path=ppt/slides/_rels/slide3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10.gif"/><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4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10.gif"/><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57.jpg"/><Relationship Id="rId5" Type="http://schemas.openxmlformats.org/officeDocument/2006/relationships/image" Target="../media/image10.gif"/><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62.jpg"/><Relationship Id="rId5" Type="http://schemas.openxmlformats.org/officeDocument/2006/relationships/image" Target="../media/image10.gif"/><Relationship Id="rId4" Type="http://schemas.openxmlformats.org/officeDocument/2006/relationships/image" Target="../media/image61.gif"/></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5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mp"/><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60.jpg"/></Relationships>
</file>

<file path=ppt/slides/_rels/slide6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10.gif"/><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gif"/><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455"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90054"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37454"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69" y="108768"/>
            <a:ext cx="710619" cy="621792"/>
          </a:xfrm>
          <a:prstGeom prst="rect">
            <a:avLst/>
          </a:prstGeom>
        </p:spPr>
      </p:pic>
      <p:sp>
        <p:nvSpPr>
          <p:cNvPr id="3" name="Subtitle 2"/>
          <p:cNvSpPr>
            <a:spLocks noGrp="1"/>
          </p:cNvSpPr>
          <p:nvPr>
            <p:ph type="subTitle" idx="1"/>
          </p:nvPr>
        </p:nvSpPr>
        <p:spPr>
          <a:xfrm>
            <a:off x="190368" y="990600"/>
            <a:ext cx="8801231" cy="5181600"/>
          </a:xfrm>
        </p:spPr>
        <p:txBody>
          <a:bodyPr>
            <a:normAutofit/>
          </a:bodyPr>
          <a:lstStyle/>
          <a:p>
            <a:r>
              <a:rPr lang="en-US" sz="4800" dirty="0" smtClean="0"/>
              <a:t>Module </a:t>
            </a:r>
            <a:r>
              <a:rPr lang="en-US" sz="4800" dirty="0" smtClean="0"/>
              <a:t>1 - Course </a:t>
            </a:r>
            <a:r>
              <a:rPr lang="en-US" sz="4800" dirty="0" smtClean="0"/>
              <a:t>Overview</a:t>
            </a:r>
            <a:endParaRPr lang="en-US" sz="4800" dirty="0"/>
          </a:p>
          <a:p>
            <a:r>
              <a:rPr lang="en-US" dirty="0" smtClean="0"/>
              <a:t>WO-250</a:t>
            </a:r>
            <a:r>
              <a:rPr lang="en-US" dirty="0" smtClean="0"/>
              <a:t>, an introduction!</a:t>
            </a:r>
          </a:p>
          <a:p>
            <a:r>
              <a:rPr lang="en-US" dirty="0" smtClean="0"/>
              <a:t>Manual – </a:t>
            </a:r>
            <a:r>
              <a:rPr lang="en-US" dirty="0"/>
              <a:t>Handbook – </a:t>
            </a:r>
            <a:r>
              <a:rPr lang="en-US" dirty="0" smtClean="0"/>
              <a:t>Strategy</a:t>
            </a:r>
          </a:p>
          <a:p>
            <a:r>
              <a:rPr lang="en-US" dirty="0" smtClean="0"/>
              <a:t>Why benefits?</a:t>
            </a:r>
          </a:p>
          <a:p>
            <a:r>
              <a:rPr lang="en-US" dirty="0" smtClean="0"/>
              <a:t>Planning Cycle</a:t>
            </a:r>
          </a:p>
          <a:p>
            <a:r>
              <a:rPr lang="en-US" dirty="0" smtClean="0"/>
              <a:t>Planning </a:t>
            </a:r>
            <a:r>
              <a:rPr lang="en-US" dirty="0" smtClean="0"/>
              <a:t>Process and Course Modules</a:t>
            </a:r>
          </a:p>
          <a:p>
            <a:r>
              <a:rPr lang="en-US" dirty="0" smtClean="0"/>
              <a:t>Required Land Use Planning Decisions</a:t>
            </a:r>
          </a:p>
          <a:p>
            <a:r>
              <a:rPr lang="en-US" dirty="0" smtClean="0"/>
              <a:t>Facilitated Breaks</a:t>
            </a:r>
            <a:endParaRPr lang="en-US" dirty="0" smtClean="0"/>
          </a:p>
          <a:p>
            <a:endParaRPr lang="en-US" dirty="0"/>
          </a:p>
        </p:txBody>
      </p:sp>
    </p:spTree>
    <p:extLst>
      <p:ext uri="{BB962C8B-B14F-4D97-AF65-F5344CB8AC3E}">
        <p14:creationId xmlns:p14="http://schemas.microsoft.com/office/powerpoint/2010/main" val="1373727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Peggi</a:t>
            </a:r>
            <a:r>
              <a:rPr lang="en-US" sz="3600" dirty="0" smtClean="0"/>
              <a:t> Brooks</a:t>
            </a:r>
            <a:endParaRPr lang="en-US" sz="3600" dirty="0"/>
          </a:p>
        </p:txBody>
      </p:sp>
      <p:sp>
        <p:nvSpPr>
          <p:cNvPr id="3" name="Text Placeholder 2"/>
          <p:cNvSpPr>
            <a:spLocks noGrp="1"/>
          </p:cNvSpPr>
          <p:nvPr>
            <p:ph type="body" sz="half" idx="2"/>
          </p:nvPr>
        </p:nvSpPr>
        <p:spPr/>
        <p:txBody>
          <a:bodyPr>
            <a:normAutofit/>
          </a:bodyPr>
          <a:lstStyle/>
          <a:p>
            <a:r>
              <a:rPr lang="en-US" sz="2800" b="1" dirty="0" smtClean="0"/>
              <a:t>Recreation.gov RUPs      Commercial Leases       Business Plans</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685800" y="1066800"/>
            <a:ext cx="4206875" cy="4112691"/>
          </a:xfrm>
        </p:spPr>
      </p:pic>
    </p:spTree>
    <p:extLst>
      <p:ext uri="{BB962C8B-B14F-4D97-AF65-F5344CB8AC3E}">
        <p14:creationId xmlns:p14="http://schemas.microsoft.com/office/powerpoint/2010/main" val="152068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7080" y="304800"/>
            <a:ext cx="3429000" cy="685800"/>
          </a:xfrm>
        </p:spPr>
        <p:txBody>
          <a:bodyPr>
            <a:normAutofit/>
          </a:bodyPr>
          <a:lstStyle/>
          <a:p>
            <a:r>
              <a:rPr lang="en-US" sz="3600" dirty="0" smtClean="0"/>
              <a:t>Vacant</a:t>
            </a:r>
            <a:endParaRPr lang="en-US" sz="3600" dirty="0"/>
          </a:p>
        </p:txBody>
      </p:sp>
      <p:sp>
        <p:nvSpPr>
          <p:cNvPr id="3" name="Text Placeholder 2"/>
          <p:cNvSpPr>
            <a:spLocks noGrp="1"/>
          </p:cNvSpPr>
          <p:nvPr>
            <p:ph type="body" sz="half" idx="2"/>
          </p:nvPr>
        </p:nvSpPr>
        <p:spPr>
          <a:xfrm>
            <a:off x="5257800" y="1066800"/>
            <a:ext cx="3429000" cy="4343400"/>
          </a:xfrm>
        </p:spPr>
        <p:txBody>
          <a:bodyPr>
            <a:normAutofit/>
          </a:bodyPr>
          <a:lstStyle/>
          <a:p>
            <a:r>
              <a:rPr lang="en-US" sz="3200" b="1" dirty="0"/>
              <a:t>Accessibility Coordinator</a:t>
            </a:r>
            <a:endParaRPr lang="en-US" sz="3200"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30078">
            <a:off x="5673166" y="2557593"/>
            <a:ext cx="2827009"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t="14620" b="14620"/>
          <a:stretch>
            <a:fillRect/>
          </a:stretch>
        </p:blipFill>
        <p:spPr/>
      </p:pic>
    </p:spTree>
    <p:extLst>
      <p:ext uri="{BB962C8B-B14F-4D97-AF65-F5344CB8AC3E}">
        <p14:creationId xmlns:p14="http://schemas.microsoft.com/office/powerpoint/2010/main" val="730609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Subtitle 2"/>
          <p:cNvSpPr>
            <a:spLocks noGrp="1"/>
          </p:cNvSpPr>
          <p:nvPr>
            <p:ph type="subTitle" idx="1"/>
          </p:nvPr>
        </p:nvSpPr>
        <p:spPr>
          <a:xfrm>
            <a:off x="1066800" y="1447800"/>
            <a:ext cx="7239000" cy="1371600"/>
          </a:xfrm>
        </p:spPr>
        <p:txBody>
          <a:bodyPr>
            <a:normAutofit/>
          </a:bodyPr>
          <a:lstStyle/>
          <a:p>
            <a:r>
              <a:rPr lang="en-US" dirty="0" smtClean="0"/>
              <a:t>Manual– Handbook – Strategy</a:t>
            </a:r>
          </a:p>
          <a:p>
            <a:r>
              <a:rPr lang="en-US" dirty="0" smtClean="0"/>
              <a:t>How do the all the pieces fit?</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895600"/>
            <a:ext cx="5133975" cy="2896088"/>
          </a:xfrm>
          <a:prstGeom prst="rect">
            <a:avLst/>
          </a:prstGeom>
        </p:spPr>
      </p:pic>
      <p:sp>
        <p:nvSpPr>
          <p:cNvPr id="5" name="Rectangle 4"/>
          <p:cNvSpPr/>
          <p:nvPr/>
        </p:nvSpPr>
        <p:spPr>
          <a:xfrm>
            <a:off x="2265452" y="3267182"/>
            <a:ext cx="457200" cy="46166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400" b="1" cap="none" spc="0" dirty="0" smtClean="0">
                <a:ln w="50800"/>
                <a:solidFill>
                  <a:schemeClr val="bg1">
                    <a:shade val="50000"/>
                  </a:schemeClr>
                </a:solidFill>
                <a:effectLst/>
              </a:rPr>
              <a:t>?</a:t>
            </a:r>
            <a:endParaRPr lang="en-US" sz="2400" b="1" cap="none" spc="0" dirty="0">
              <a:ln w="50800"/>
              <a:solidFill>
                <a:schemeClr val="bg1">
                  <a:shade val="50000"/>
                </a:schemeClr>
              </a:solidFill>
              <a:effectLst/>
            </a:endParaRPr>
          </a:p>
        </p:txBody>
      </p:sp>
      <p:sp>
        <p:nvSpPr>
          <p:cNvPr id="10" name="Rectangle 9"/>
          <p:cNvSpPr/>
          <p:nvPr/>
        </p:nvSpPr>
        <p:spPr>
          <a:xfrm>
            <a:off x="4090987" y="2907748"/>
            <a:ext cx="457200" cy="46166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400" b="1" cap="none" spc="0" dirty="0" smtClean="0">
                <a:ln w="50800"/>
                <a:solidFill>
                  <a:schemeClr val="bg1">
                    <a:shade val="50000"/>
                  </a:schemeClr>
                </a:solidFill>
                <a:effectLst/>
              </a:rPr>
              <a:t>?</a:t>
            </a:r>
            <a:endParaRPr lang="en-US" sz="2400" b="1" cap="none" spc="0" dirty="0">
              <a:ln w="50800"/>
              <a:solidFill>
                <a:schemeClr val="bg1">
                  <a:shade val="50000"/>
                </a:schemeClr>
              </a:solidFill>
              <a:effectLst/>
            </a:endParaRPr>
          </a:p>
        </p:txBody>
      </p:sp>
      <p:sp>
        <p:nvSpPr>
          <p:cNvPr id="11" name="Rectangle 10"/>
          <p:cNvSpPr/>
          <p:nvPr/>
        </p:nvSpPr>
        <p:spPr>
          <a:xfrm>
            <a:off x="3962400" y="4419600"/>
            <a:ext cx="457200" cy="46166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400" b="1" cap="none" spc="0" dirty="0" smtClean="0">
                <a:ln w="50800"/>
                <a:solidFill>
                  <a:schemeClr val="bg1">
                    <a:shade val="50000"/>
                  </a:schemeClr>
                </a:solidFill>
                <a:effectLst/>
              </a:rPr>
              <a:t>?</a:t>
            </a:r>
            <a:endParaRPr lang="en-US" sz="2400" b="1" cap="none" spc="0" dirty="0">
              <a:ln w="50800"/>
              <a:solidFill>
                <a:schemeClr val="bg1">
                  <a:shade val="50000"/>
                </a:schemeClr>
              </a:solidFill>
              <a:effectLst/>
            </a:endParaRPr>
          </a:p>
        </p:txBody>
      </p:sp>
      <p:sp>
        <p:nvSpPr>
          <p:cNvPr id="13" name="Rectangle 12"/>
          <p:cNvSpPr/>
          <p:nvPr/>
        </p:nvSpPr>
        <p:spPr>
          <a:xfrm>
            <a:off x="6019800" y="3578379"/>
            <a:ext cx="457200" cy="461665"/>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400" b="1" cap="none" spc="0" dirty="0" smtClean="0">
                <a:ln w="50800"/>
                <a:solidFill>
                  <a:schemeClr val="bg1">
                    <a:shade val="50000"/>
                  </a:schemeClr>
                </a:solidFill>
                <a:effectLst/>
              </a:rPr>
              <a:t>?</a:t>
            </a:r>
            <a:endParaRPr lang="en-US" sz="2400" b="1" cap="none" spc="0" dirty="0">
              <a:ln w="50800"/>
              <a:solidFill>
                <a:schemeClr val="bg1">
                  <a:shade val="50000"/>
                </a:schemeClr>
              </a:solidFill>
              <a:effectLst/>
            </a:endParaRPr>
          </a:p>
        </p:txBody>
      </p:sp>
    </p:spTree>
    <p:extLst>
      <p:ext uri="{BB962C8B-B14F-4D97-AF65-F5344CB8AC3E}">
        <p14:creationId xmlns:p14="http://schemas.microsoft.com/office/powerpoint/2010/main" val="3290744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Subtitle 2"/>
          <p:cNvSpPr>
            <a:spLocks noGrp="1"/>
          </p:cNvSpPr>
          <p:nvPr>
            <p:ph type="subTitle" idx="1"/>
          </p:nvPr>
        </p:nvSpPr>
        <p:spPr>
          <a:xfrm>
            <a:off x="19670" y="990600"/>
            <a:ext cx="4399930" cy="4724400"/>
          </a:xfrm>
        </p:spPr>
        <p:txBody>
          <a:bodyPr>
            <a:normAutofit/>
          </a:bodyPr>
          <a:lstStyle/>
          <a:p>
            <a:r>
              <a:rPr lang="en-US" dirty="0" smtClean="0"/>
              <a:t>Manual - March 2011</a:t>
            </a:r>
          </a:p>
          <a:p>
            <a:r>
              <a:rPr lang="en-US" sz="2400" dirty="0" smtClean="0"/>
              <a:t>(</a:t>
            </a:r>
            <a:r>
              <a:rPr lang="en-US" sz="2400" dirty="0"/>
              <a:t>8320 – Planning for Recreation and Visitor </a:t>
            </a:r>
            <a:r>
              <a:rPr lang="en-US" sz="2400" dirty="0" smtClean="0"/>
              <a:t>Services)</a:t>
            </a:r>
          </a:p>
          <a:p>
            <a:endParaRPr lang="en-US" dirty="0"/>
          </a:p>
          <a:p>
            <a:r>
              <a:rPr lang="en-US" dirty="0" smtClean="0"/>
              <a:t>BLM </a:t>
            </a:r>
            <a:r>
              <a:rPr lang="en-US" dirty="0"/>
              <a:t>policy </a:t>
            </a:r>
            <a:endParaRPr lang="en-US" dirty="0" smtClean="0"/>
          </a:p>
          <a:p>
            <a:r>
              <a:rPr lang="en-US" dirty="0" smtClean="0"/>
              <a:t>and </a:t>
            </a:r>
          </a:p>
          <a:p>
            <a:r>
              <a:rPr lang="en-US" dirty="0" smtClean="0"/>
              <a:t>program </a:t>
            </a:r>
            <a:r>
              <a:rPr lang="en-US" dirty="0"/>
              <a:t>direction. </a:t>
            </a:r>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6521">
            <a:off x="4639586" y="1125343"/>
            <a:ext cx="4309692"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726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Subtitle 2"/>
          <p:cNvSpPr>
            <a:spLocks noGrp="1"/>
          </p:cNvSpPr>
          <p:nvPr>
            <p:ph type="subTitle" idx="1"/>
          </p:nvPr>
        </p:nvSpPr>
        <p:spPr>
          <a:xfrm>
            <a:off x="19670" y="990600"/>
            <a:ext cx="4552330" cy="4724400"/>
          </a:xfrm>
        </p:spPr>
        <p:txBody>
          <a:bodyPr>
            <a:normAutofit/>
          </a:bodyPr>
          <a:lstStyle/>
          <a:p>
            <a:r>
              <a:rPr lang="en-US" dirty="0" smtClean="0"/>
              <a:t>Handbook - August 2014</a:t>
            </a:r>
          </a:p>
          <a:p>
            <a:r>
              <a:rPr lang="en-US" dirty="0" smtClean="0"/>
              <a:t>(H-8320-1)</a:t>
            </a:r>
          </a:p>
          <a:p>
            <a:endParaRPr lang="en-US" dirty="0"/>
          </a:p>
          <a:p>
            <a:r>
              <a:rPr lang="en-US" dirty="0" smtClean="0"/>
              <a:t>Specific </a:t>
            </a:r>
            <a:r>
              <a:rPr lang="en-US" dirty="0"/>
              <a:t>detailed instructions, techniques, procedures, practices, </a:t>
            </a:r>
            <a:endParaRPr lang="en-US" dirty="0" smtClean="0"/>
          </a:p>
          <a:p>
            <a:r>
              <a:rPr lang="en-US" dirty="0" smtClean="0"/>
              <a:t>and processes.</a:t>
            </a:r>
            <a:endParaRPr lang="en-US" dirty="0"/>
          </a:p>
          <a:p>
            <a:endParaRPr lang="en-US" dirty="0"/>
          </a:p>
        </p:txBody>
      </p:sp>
      <p:pic>
        <p:nvPicPr>
          <p:cNvPr id="9" name="Picture 2" descr="C:\Users\dballeng\Downloads\Handbook 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0255">
            <a:off x="4930521" y="1280291"/>
            <a:ext cx="3718560" cy="475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927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7594">
            <a:off x="4503663" y="1072986"/>
            <a:ext cx="4114800" cy="529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Subtitle 2"/>
          <p:cNvSpPr>
            <a:spLocks noGrp="1"/>
          </p:cNvSpPr>
          <p:nvPr>
            <p:ph type="subTitle" idx="1"/>
          </p:nvPr>
        </p:nvSpPr>
        <p:spPr>
          <a:xfrm>
            <a:off x="19670" y="990600"/>
            <a:ext cx="4780930" cy="4724400"/>
          </a:xfrm>
        </p:spPr>
        <p:txBody>
          <a:bodyPr>
            <a:normAutofit/>
          </a:bodyPr>
          <a:lstStyle/>
          <a:p>
            <a:r>
              <a:rPr lang="en-US" dirty="0" smtClean="0"/>
              <a:t>Strategy – May 2014</a:t>
            </a:r>
          </a:p>
          <a:p>
            <a:endParaRPr lang="en-US" dirty="0"/>
          </a:p>
          <a:p>
            <a:r>
              <a:rPr lang="en-US" i="1" dirty="0" smtClean="0"/>
              <a:t>Repositions…</a:t>
            </a:r>
            <a:r>
              <a:rPr lang="en-US" dirty="0" smtClean="0"/>
              <a:t> </a:t>
            </a:r>
          </a:p>
          <a:p>
            <a:r>
              <a:rPr lang="en-US" dirty="0" smtClean="0"/>
              <a:t>to </a:t>
            </a:r>
            <a:r>
              <a:rPr lang="en-US" dirty="0"/>
              <a:t>focus </a:t>
            </a:r>
            <a:r>
              <a:rPr lang="en-US" dirty="0" smtClean="0"/>
              <a:t>on producing </a:t>
            </a:r>
            <a:r>
              <a:rPr lang="en-US" dirty="0"/>
              <a:t>community </a:t>
            </a:r>
            <a:endParaRPr lang="en-US" dirty="0" smtClean="0"/>
          </a:p>
          <a:p>
            <a:r>
              <a:rPr lang="en-US" dirty="0" smtClean="0"/>
              <a:t>social </a:t>
            </a:r>
          </a:p>
          <a:p>
            <a:r>
              <a:rPr lang="en-US" dirty="0"/>
              <a:t>a</a:t>
            </a:r>
            <a:r>
              <a:rPr lang="en-US" dirty="0" smtClean="0"/>
              <a:t>nd economic </a:t>
            </a:r>
          </a:p>
          <a:p>
            <a:r>
              <a:rPr lang="en-US" dirty="0" smtClean="0"/>
              <a:t>RECREATION BENEFITS!!!</a:t>
            </a:r>
            <a:endParaRPr lang="en-US" dirty="0"/>
          </a:p>
          <a:p>
            <a:endParaRPr lang="en-US" dirty="0"/>
          </a:p>
        </p:txBody>
      </p:sp>
    </p:spTree>
    <p:extLst>
      <p:ext uri="{BB962C8B-B14F-4D97-AF65-F5344CB8AC3E}">
        <p14:creationId xmlns:p14="http://schemas.microsoft.com/office/powerpoint/2010/main" val="987124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4"/>
            <a:ext cx="9144000" cy="6853431"/>
          </a:xfrm>
          <a:prstGeom prst="rect">
            <a:avLst/>
          </a:prstGeom>
        </p:spPr>
      </p:pic>
    </p:spTree>
    <p:extLst>
      <p:ext uri="{BB962C8B-B14F-4D97-AF65-F5344CB8AC3E}">
        <p14:creationId xmlns:p14="http://schemas.microsoft.com/office/powerpoint/2010/main" val="410842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9" y="838199"/>
            <a:ext cx="8360831" cy="6019799"/>
          </a:xfrm>
          <a:prstGeom prst="rect">
            <a:avLst/>
          </a:prstGeom>
        </p:spPr>
      </p:pic>
    </p:spTree>
    <p:extLst>
      <p:ext uri="{BB962C8B-B14F-4D97-AF65-F5344CB8AC3E}">
        <p14:creationId xmlns:p14="http://schemas.microsoft.com/office/powerpoint/2010/main" val="2031543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554" b="11549"/>
          <a:stretch/>
        </p:blipFill>
        <p:spPr>
          <a:xfrm>
            <a:off x="2241421" y="961697"/>
            <a:ext cx="4661157" cy="5820103"/>
          </a:xfrm>
          <a:prstGeom prst="rect">
            <a:avLst/>
          </a:prstGeom>
        </p:spPr>
      </p:pic>
    </p:spTree>
    <p:extLst>
      <p:ext uri="{BB962C8B-B14F-4D97-AF65-F5344CB8AC3E}">
        <p14:creationId xmlns:p14="http://schemas.microsoft.com/office/powerpoint/2010/main" val="2823173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990600"/>
            <a:ext cx="5876924" cy="2087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91" y="2895600"/>
            <a:ext cx="45910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816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46" t="15977" r="4990" b="10055"/>
          <a:stretch/>
        </p:blipFill>
        <p:spPr bwMode="auto">
          <a:xfrm>
            <a:off x="952286" y="1600200"/>
            <a:ext cx="7277314"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81000" y="152400"/>
            <a:ext cx="8534400" cy="1219200"/>
          </a:xfrm>
          <a:prstGeom prst="rect">
            <a:avLst/>
          </a:prstGeom>
        </p:spPr>
        <p:txBody>
          <a:bodyPr vert="horz" lIns="45720" tIns="0" rIns="45720" bIns="0" anchor="t" anchorCtr="0">
            <a:noAutofit/>
          </a:bodyPr>
          <a:lstStyle>
            <a:lvl1pPr algn="l" rtl="0" eaLnBrk="1" latinLnBrk="0" hangingPunct="1">
              <a:spcBef>
                <a:spcPct val="0"/>
              </a:spcBef>
              <a:buNone/>
              <a:defRPr kumimoji="0" sz="4200" b="1" kern="1200" cap="none"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defRPr/>
            </a:pPr>
            <a:r>
              <a:rPr lang="en-US" sz="4400" dirty="0" smtClean="0">
                <a:ln w="500">
                  <a:solidFill>
                    <a:srgbClr val="005400">
                      <a:shade val="20000"/>
                      <a:satMod val="120000"/>
                    </a:srgbClr>
                  </a:solidFill>
                </a:ln>
                <a:gradFill>
                  <a:gsLst>
                    <a:gs pos="0">
                      <a:srgbClr val="846648">
                        <a:tint val="13000"/>
                      </a:srgbClr>
                    </a:gs>
                    <a:gs pos="10000">
                      <a:srgbClr val="846648">
                        <a:tint val="20000"/>
                      </a:srgbClr>
                    </a:gs>
                    <a:gs pos="49000">
                      <a:srgbClr val="846648">
                        <a:tint val="70000"/>
                      </a:srgbClr>
                    </a:gs>
                    <a:gs pos="50000">
                      <a:srgbClr val="846648">
                        <a:tint val="97000"/>
                      </a:srgbClr>
                    </a:gs>
                    <a:gs pos="100000">
                      <a:srgbClr val="846648">
                        <a:tint val="20000"/>
                      </a:srgbClr>
                    </a:gs>
                  </a:gsLst>
                  <a:lin ang="5400000" scaled="1"/>
                </a:gradFill>
              </a:rPr>
              <a:t>WO-250 </a:t>
            </a:r>
          </a:p>
          <a:p>
            <a:pPr>
              <a:defRPr/>
            </a:pPr>
            <a:r>
              <a:rPr lang="en-US" sz="4400" dirty="0" smtClean="0">
                <a:ln w="500">
                  <a:solidFill>
                    <a:srgbClr val="005400">
                      <a:shade val="20000"/>
                      <a:satMod val="120000"/>
                    </a:srgbClr>
                  </a:solidFill>
                </a:ln>
                <a:gradFill>
                  <a:gsLst>
                    <a:gs pos="0">
                      <a:srgbClr val="846648">
                        <a:tint val="13000"/>
                      </a:srgbClr>
                    </a:gs>
                    <a:gs pos="10000">
                      <a:srgbClr val="846648">
                        <a:tint val="20000"/>
                      </a:srgbClr>
                    </a:gs>
                    <a:gs pos="49000">
                      <a:srgbClr val="846648">
                        <a:tint val="70000"/>
                      </a:srgbClr>
                    </a:gs>
                    <a:gs pos="50000">
                      <a:srgbClr val="846648">
                        <a:tint val="97000"/>
                      </a:srgbClr>
                    </a:gs>
                    <a:gs pos="100000">
                      <a:srgbClr val="846648">
                        <a:tint val="20000"/>
                      </a:srgbClr>
                    </a:gs>
                  </a:gsLst>
                  <a:lin ang="5400000" scaled="1"/>
                </a:gradFill>
              </a:rPr>
              <a:t>Recreation &amp; Visitor Services</a:t>
            </a:r>
            <a:endParaRPr lang="en-US" dirty="0">
              <a:ln w="500">
                <a:solidFill>
                  <a:srgbClr val="005400">
                    <a:shade val="20000"/>
                    <a:satMod val="120000"/>
                  </a:srgbClr>
                </a:solidFill>
              </a:ln>
              <a:gradFill>
                <a:gsLst>
                  <a:gs pos="0">
                    <a:srgbClr val="846648">
                      <a:tint val="13000"/>
                    </a:srgbClr>
                  </a:gs>
                  <a:gs pos="10000">
                    <a:srgbClr val="846648">
                      <a:tint val="20000"/>
                    </a:srgbClr>
                  </a:gs>
                  <a:gs pos="49000">
                    <a:srgbClr val="846648">
                      <a:tint val="70000"/>
                    </a:srgbClr>
                  </a:gs>
                  <a:gs pos="50000">
                    <a:srgbClr val="846648">
                      <a:tint val="97000"/>
                    </a:srgbClr>
                  </a:gs>
                  <a:gs pos="100000">
                    <a:srgbClr val="846648">
                      <a:tint val="20000"/>
                    </a:srgbClr>
                  </a:gs>
                </a:gsLst>
                <a:lin ang="5400000" scaled="1"/>
              </a:gradFill>
            </a:endParaRPr>
          </a:p>
        </p:txBody>
      </p:sp>
    </p:spTree>
    <p:extLst>
      <p:ext uri="{BB962C8B-B14F-4D97-AF65-F5344CB8AC3E}">
        <p14:creationId xmlns:p14="http://schemas.microsoft.com/office/powerpoint/2010/main" val="4279886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9254" t="-14936" r="16119" b="22399"/>
          <a:stretch/>
        </p:blipFill>
        <p:spPr>
          <a:xfrm>
            <a:off x="1373875" y="-228600"/>
            <a:ext cx="6396251" cy="6868953"/>
          </a:xfrm>
          <a:prstGeom prst="rect">
            <a:avLst/>
          </a:prstGeom>
        </p:spPr>
      </p:pic>
    </p:spTree>
    <p:extLst>
      <p:ext uri="{BB962C8B-B14F-4D97-AF65-F5344CB8AC3E}">
        <p14:creationId xmlns:p14="http://schemas.microsoft.com/office/powerpoint/2010/main" val="15817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3403"/>
          <a:stretch/>
        </p:blipFill>
        <p:spPr>
          <a:xfrm>
            <a:off x="1250633" y="1104850"/>
            <a:ext cx="6642736" cy="5753150"/>
          </a:xfrm>
          <a:prstGeom prst="rect">
            <a:avLst/>
          </a:prstGeom>
        </p:spPr>
      </p:pic>
    </p:spTree>
    <p:extLst>
      <p:ext uri="{BB962C8B-B14F-4D97-AF65-F5344CB8AC3E}">
        <p14:creationId xmlns:p14="http://schemas.microsoft.com/office/powerpoint/2010/main" val="1722994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66800"/>
            <a:ext cx="5638800" cy="5638800"/>
          </a:xfrm>
          <a:prstGeom prst="rect">
            <a:avLst/>
          </a:prstGeom>
        </p:spPr>
      </p:pic>
    </p:spTree>
    <p:extLst>
      <p:ext uri="{BB962C8B-B14F-4D97-AF65-F5344CB8AC3E}">
        <p14:creationId xmlns:p14="http://schemas.microsoft.com/office/powerpoint/2010/main" val="17516716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66800"/>
            <a:ext cx="5638800" cy="5638800"/>
          </a:xfrm>
          <a:prstGeom prst="rect">
            <a:avLst/>
          </a:prstGeom>
        </p:spPr>
      </p:pic>
      <p:sp>
        <p:nvSpPr>
          <p:cNvPr id="9" name="Rectangle 8"/>
          <p:cNvSpPr/>
          <p:nvPr/>
        </p:nvSpPr>
        <p:spPr>
          <a:xfrm>
            <a:off x="2510050" y="1435290"/>
            <a:ext cx="2339102" cy="923330"/>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2700000" scaled="1"/>
            <a:tileRect/>
          </a:grad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effectLst/>
              </a:rPr>
              <a:t>Biking</a:t>
            </a:r>
            <a:endParaRPr lang="en-US" sz="5400" b="1" cap="none" spc="0" dirty="0">
              <a:ln w="50800"/>
              <a:effectLs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2923274"/>
            <a:ext cx="5638800" cy="3756168"/>
          </a:xfrm>
          <a:prstGeom prst="rect">
            <a:avLst/>
          </a:prstGeom>
        </p:spPr>
      </p:pic>
    </p:spTree>
    <p:extLst>
      <p:ext uri="{BB962C8B-B14F-4D97-AF65-F5344CB8AC3E}">
        <p14:creationId xmlns:p14="http://schemas.microsoft.com/office/powerpoint/2010/main" val="3181581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66800"/>
            <a:ext cx="5638800" cy="5638800"/>
          </a:xfrm>
          <a:prstGeom prst="rect">
            <a:avLst/>
          </a:prstGeom>
        </p:spPr>
      </p:pic>
      <p:sp>
        <p:nvSpPr>
          <p:cNvPr id="4" name="Rectangle 3"/>
          <p:cNvSpPr/>
          <p:nvPr/>
        </p:nvSpPr>
        <p:spPr>
          <a:xfrm>
            <a:off x="2490814" y="1435290"/>
            <a:ext cx="2377574" cy="923330"/>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2700000" scaled="1"/>
            <a:tileRect/>
          </a:grad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rPr>
              <a:t>Riding</a:t>
            </a:r>
            <a:endParaRPr lang="en-US" sz="5400" b="1" cap="none" spc="0" dirty="0">
              <a:ln w="50800"/>
              <a:effectLst/>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1698" t="11908" b="18910"/>
          <a:stretch/>
        </p:blipFill>
        <p:spPr>
          <a:xfrm>
            <a:off x="1828800" y="3166280"/>
            <a:ext cx="5638800" cy="3539319"/>
          </a:xfrm>
          <a:prstGeom prst="rect">
            <a:avLst/>
          </a:prstGeom>
        </p:spPr>
      </p:pic>
    </p:spTree>
    <p:extLst>
      <p:ext uri="{BB962C8B-B14F-4D97-AF65-F5344CB8AC3E}">
        <p14:creationId xmlns:p14="http://schemas.microsoft.com/office/powerpoint/2010/main" val="1349009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66800"/>
            <a:ext cx="5638800" cy="5638800"/>
          </a:xfrm>
          <a:prstGeom prst="rect">
            <a:avLst/>
          </a:prstGeom>
        </p:spPr>
      </p:pic>
      <p:sp>
        <p:nvSpPr>
          <p:cNvPr id="4" name="Rectangle 3"/>
          <p:cNvSpPr/>
          <p:nvPr/>
        </p:nvSpPr>
        <p:spPr>
          <a:xfrm>
            <a:off x="2490814" y="1435290"/>
            <a:ext cx="2377574" cy="923330"/>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2700000" scaled="1"/>
            <a:tileRect/>
          </a:grad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rPr>
              <a:t>Riding</a:t>
            </a:r>
            <a:endParaRPr lang="en-US" sz="5400" b="1" cap="none" spc="0" dirty="0">
              <a:ln w="50800"/>
              <a:effectLst/>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12941"/>
          <a:stretch/>
        </p:blipFill>
        <p:spPr>
          <a:xfrm>
            <a:off x="1828801" y="3282166"/>
            <a:ext cx="5638800" cy="3423434"/>
          </a:xfrm>
          <a:prstGeom prst="rect">
            <a:avLst/>
          </a:prstGeom>
        </p:spPr>
      </p:pic>
    </p:spTree>
    <p:extLst>
      <p:ext uri="{BB962C8B-B14F-4D97-AF65-F5344CB8AC3E}">
        <p14:creationId xmlns:p14="http://schemas.microsoft.com/office/powerpoint/2010/main" val="3519053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66800"/>
            <a:ext cx="5638800" cy="5638800"/>
          </a:xfrm>
          <a:prstGeom prst="rect">
            <a:avLst/>
          </a:prstGeom>
        </p:spPr>
      </p:pic>
      <p:sp>
        <p:nvSpPr>
          <p:cNvPr id="9" name="Rectangle 8"/>
          <p:cNvSpPr/>
          <p:nvPr/>
        </p:nvSpPr>
        <p:spPr>
          <a:xfrm>
            <a:off x="1981200" y="1535376"/>
            <a:ext cx="2820062" cy="815608"/>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2700000" scaled="1"/>
            <a:tileRect/>
          </a:grad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700" b="1" cap="none" spc="0" dirty="0" smtClean="0">
                <a:ln w="50800"/>
                <a:effectLst/>
              </a:rPr>
              <a:t>Climbing</a:t>
            </a:r>
            <a:endParaRPr lang="en-US" sz="4700" b="1" cap="none" spc="0" dirty="0">
              <a:ln w="50800"/>
              <a:effectLst/>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1379"/>
          <a:stretch/>
        </p:blipFill>
        <p:spPr>
          <a:xfrm>
            <a:off x="1828800" y="3360388"/>
            <a:ext cx="5638800" cy="3345212"/>
          </a:xfrm>
          <a:prstGeom prst="rect">
            <a:avLst/>
          </a:prstGeom>
        </p:spPr>
      </p:pic>
    </p:spTree>
    <p:extLst>
      <p:ext uri="{BB962C8B-B14F-4D97-AF65-F5344CB8AC3E}">
        <p14:creationId xmlns:p14="http://schemas.microsoft.com/office/powerpoint/2010/main" val="993513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66800"/>
            <a:ext cx="5638800" cy="5638800"/>
          </a:xfrm>
          <a:prstGeom prst="rect">
            <a:avLst/>
          </a:prstGeom>
        </p:spPr>
      </p:pic>
      <p:sp>
        <p:nvSpPr>
          <p:cNvPr id="9" name="Rectangle 8"/>
          <p:cNvSpPr/>
          <p:nvPr/>
        </p:nvSpPr>
        <p:spPr>
          <a:xfrm>
            <a:off x="1954140" y="1435290"/>
            <a:ext cx="2877711" cy="923330"/>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2700000" scaled="1"/>
            <a:tileRect/>
          </a:grad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rPr>
              <a:t>Hunting</a:t>
            </a:r>
            <a:endParaRPr lang="en-US" sz="5400" b="1" cap="none" spc="0" dirty="0">
              <a:ln w="50800"/>
              <a:effectLst/>
            </a:endParaRPr>
          </a:p>
        </p:txBody>
      </p:sp>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922" r="4803"/>
          <a:stretch/>
        </p:blipFill>
        <p:spPr bwMode="auto">
          <a:xfrm>
            <a:off x="1809466" y="3057098"/>
            <a:ext cx="5658134" cy="364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4548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856" y="1066800"/>
            <a:ext cx="5638800" cy="5638800"/>
          </a:xfrm>
          <a:prstGeom prst="rect">
            <a:avLst/>
          </a:prstGeom>
        </p:spPr>
      </p:pic>
      <p:sp>
        <p:nvSpPr>
          <p:cNvPr id="9" name="Rectangle 8"/>
          <p:cNvSpPr/>
          <p:nvPr/>
        </p:nvSpPr>
        <p:spPr>
          <a:xfrm>
            <a:off x="2108030" y="1435290"/>
            <a:ext cx="2569935" cy="923330"/>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2700000" scaled="1"/>
            <a:tileRect/>
          </a:grad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rPr>
              <a:t>Fishing</a:t>
            </a:r>
            <a:endParaRPr lang="en-US" sz="5400" b="1" cap="none" spc="0" dirty="0">
              <a:ln w="50800"/>
              <a:effectLst/>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5355"/>
          <a:stretch/>
        </p:blipFill>
        <p:spPr>
          <a:xfrm>
            <a:off x="1777979" y="3342564"/>
            <a:ext cx="5658554" cy="3363036"/>
          </a:xfrm>
          <a:prstGeom prst="rect">
            <a:avLst/>
          </a:prstGeom>
        </p:spPr>
      </p:pic>
    </p:spTree>
    <p:extLst>
      <p:ext uri="{BB962C8B-B14F-4D97-AF65-F5344CB8AC3E}">
        <p14:creationId xmlns:p14="http://schemas.microsoft.com/office/powerpoint/2010/main" val="2480045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66800"/>
            <a:ext cx="5638800" cy="5638800"/>
          </a:xfrm>
          <a:prstGeom prst="rect">
            <a:avLst/>
          </a:prstGeom>
        </p:spPr>
      </p:pic>
      <p:sp>
        <p:nvSpPr>
          <p:cNvPr id="9" name="Rectangle 8"/>
          <p:cNvSpPr/>
          <p:nvPr/>
        </p:nvSpPr>
        <p:spPr>
          <a:xfrm>
            <a:off x="2069556" y="1435290"/>
            <a:ext cx="2646879" cy="923330"/>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2700000" scaled="1"/>
            <a:tileRect/>
          </a:grad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rPr>
              <a:t>Boating</a:t>
            </a:r>
            <a:endParaRPr lang="en-US" sz="5400" b="1" cap="none" spc="0" dirty="0">
              <a:ln w="50800"/>
              <a:effectLst/>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37214" b="15024"/>
          <a:stretch/>
        </p:blipFill>
        <p:spPr>
          <a:xfrm>
            <a:off x="1828800" y="3114720"/>
            <a:ext cx="5638800" cy="3590880"/>
          </a:xfrm>
          <a:prstGeom prst="rect">
            <a:avLst/>
          </a:prstGeom>
        </p:spPr>
      </p:pic>
    </p:spTree>
    <p:extLst>
      <p:ext uri="{BB962C8B-B14F-4D97-AF65-F5344CB8AC3E}">
        <p14:creationId xmlns:p14="http://schemas.microsoft.com/office/powerpoint/2010/main" val="1814100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Dorothy Morgan</a:t>
            </a:r>
          </a:p>
        </p:txBody>
      </p:sp>
      <p:sp>
        <p:nvSpPr>
          <p:cNvPr id="3" name="Text Placeholder 2"/>
          <p:cNvSpPr>
            <a:spLocks noGrp="1"/>
          </p:cNvSpPr>
          <p:nvPr>
            <p:ph type="body" sz="half" idx="2"/>
          </p:nvPr>
        </p:nvSpPr>
        <p:spPr/>
        <p:txBody>
          <a:bodyPr>
            <a:normAutofit fontScale="92500" lnSpcReduction="10000"/>
          </a:bodyPr>
          <a:lstStyle/>
          <a:p>
            <a:r>
              <a:rPr lang="en-US" sz="3200" b="1" dirty="0"/>
              <a:t>Recreation </a:t>
            </a:r>
            <a:r>
              <a:rPr lang="en-US" sz="3200" b="1" dirty="0" smtClean="0"/>
              <a:t>Planning</a:t>
            </a:r>
          </a:p>
          <a:p>
            <a:r>
              <a:rPr lang="en-US" sz="3200" b="1" dirty="0" smtClean="0"/>
              <a:t>LUP review</a:t>
            </a:r>
          </a:p>
          <a:p>
            <a:r>
              <a:rPr lang="en-US" sz="3200" b="1" dirty="0" smtClean="0"/>
              <a:t>Legislation</a:t>
            </a:r>
          </a:p>
          <a:p>
            <a:r>
              <a:rPr lang="en-US" sz="3200" b="1" dirty="0" smtClean="0"/>
              <a:t>Supplementary Rules</a:t>
            </a:r>
          </a:p>
          <a:p>
            <a:r>
              <a:rPr lang="en-US" sz="3200" b="1" dirty="0" smtClean="0"/>
              <a:t>Closure and Restriction Orders</a:t>
            </a:r>
            <a:endParaRPr lang="en-US" sz="3200" dirty="0"/>
          </a:p>
        </p:txBody>
      </p:sp>
      <p:pic>
        <p:nvPicPr>
          <p:cNvPr id="7170" name="Picture 2" descr="C:\Users\dmorgan\Downloads\IMG_428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942"/>
          <a:stretch/>
        </p:blipFill>
        <p:spPr bwMode="auto">
          <a:xfrm rot="5400000">
            <a:off x="656229" y="1020171"/>
            <a:ext cx="4250141" cy="419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721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066800"/>
            <a:ext cx="5638800" cy="5638800"/>
          </a:xfrm>
          <a:prstGeom prst="rect">
            <a:avLst/>
          </a:prstGeom>
        </p:spPr>
      </p:pic>
      <p:sp>
        <p:nvSpPr>
          <p:cNvPr id="9" name="Rectangle 8"/>
          <p:cNvSpPr/>
          <p:nvPr/>
        </p:nvSpPr>
        <p:spPr>
          <a:xfrm>
            <a:off x="1982995" y="1517178"/>
            <a:ext cx="2820003" cy="830997"/>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2700000" scaled="1"/>
            <a:tileRect/>
          </a:grad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rPr>
              <a:t>Drinking</a:t>
            </a:r>
            <a:endParaRPr lang="en-US" sz="4800" b="1" cap="none" spc="0" dirty="0">
              <a:ln w="50800"/>
              <a:effectLst/>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35587" r="8" b="16782"/>
          <a:stretch/>
        </p:blipFill>
        <p:spPr>
          <a:xfrm>
            <a:off x="1828800" y="3124199"/>
            <a:ext cx="5638800" cy="3581401"/>
          </a:xfrm>
          <a:prstGeom prst="rect">
            <a:avLst/>
          </a:prstGeom>
        </p:spPr>
      </p:pic>
    </p:spTree>
    <p:extLst>
      <p:ext uri="{BB962C8B-B14F-4D97-AF65-F5344CB8AC3E}">
        <p14:creationId xmlns:p14="http://schemas.microsoft.com/office/powerpoint/2010/main" val="895269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7838"/>
          <a:stretch/>
        </p:blipFill>
        <p:spPr>
          <a:xfrm>
            <a:off x="1736678" y="1905000"/>
            <a:ext cx="5638800" cy="3505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sp>
        <p:nvSpPr>
          <p:cNvPr id="5" name="Rectangle 4"/>
          <p:cNvSpPr/>
          <p:nvPr/>
        </p:nvSpPr>
        <p:spPr>
          <a:xfrm>
            <a:off x="2682105" y="4442935"/>
            <a:ext cx="3747945" cy="923330"/>
          </a:xfrm>
          <a:prstGeom prst="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5400000" scaled="1"/>
            <a:tileRect/>
          </a:grad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WE DO!</a:t>
            </a:r>
            <a:endParaRPr lang="en-US" sz="5400" b="1" cap="none" spc="0" dirty="0">
              <a:ln w="50800"/>
              <a:solidFill>
                <a:schemeClr val="bg1">
                  <a:shade val="50000"/>
                </a:schemeClr>
              </a:solidFill>
              <a:effectLst/>
            </a:endParaRPr>
          </a:p>
        </p:txBody>
      </p:sp>
    </p:spTree>
    <p:extLst>
      <p:ext uri="{BB962C8B-B14F-4D97-AF65-F5344CB8AC3E}">
        <p14:creationId xmlns:p14="http://schemas.microsoft.com/office/powerpoint/2010/main" val="683186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6666"/>
          <a:stretch/>
        </p:blipFill>
        <p:spPr>
          <a:xfrm>
            <a:off x="1" y="442343"/>
            <a:ext cx="9144000" cy="6399891"/>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4" name="TextBox 3"/>
          <p:cNvSpPr txBox="1"/>
          <p:nvPr/>
        </p:nvSpPr>
        <p:spPr>
          <a:xfrm>
            <a:off x="1" y="1524000"/>
            <a:ext cx="9143999" cy="4647426"/>
          </a:xfrm>
          <a:prstGeom prst="rect">
            <a:avLst/>
          </a:prstGeom>
          <a:noFill/>
          <a:effectLst>
            <a:outerShdw blurRad="50800" dist="38100" dir="2700000" algn="tl" rotWithShape="0">
              <a:prstClr val="black">
                <a:alpha val="40000"/>
              </a:prstClr>
            </a:outerShdw>
          </a:effectLst>
        </p:spPr>
        <p:txBody>
          <a:bodyPr wrap="square" rtlCol="0">
            <a:spAutoFit/>
          </a:bodyPr>
          <a:lstStyle/>
          <a:p>
            <a:endParaRPr lang="en-US" sz="3000" cap="small" dirty="0">
              <a:effectLst>
                <a:glow rad="127000">
                  <a:schemeClr val="bg1"/>
                </a:glow>
                <a:outerShdw blurRad="38100" dist="38100" dir="2700000" algn="tl">
                  <a:srgbClr val="000000">
                    <a:alpha val="43137"/>
                  </a:srgbClr>
                </a:outerShdw>
              </a:effectLst>
            </a:endParaRPr>
          </a:p>
          <a:p>
            <a:r>
              <a:rPr lang="en-US" sz="3000" cap="small" dirty="0" smtClean="0">
                <a:effectLst>
                  <a:glow rad="127000">
                    <a:schemeClr val="bg1"/>
                  </a:glow>
                  <a:outerShdw blurRad="38100" dist="38100" dir="2700000" algn="tl">
                    <a:srgbClr val="000000">
                      <a:alpha val="43137"/>
                    </a:srgbClr>
                  </a:outerShdw>
                </a:effectLst>
              </a:rPr>
              <a:t>Why is course important and relevant to you?</a:t>
            </a:r>
          </a:p>
          <a:p>
            <a:endParaRPr lang="en-US" sz="3000" cap="small" dirty="0">
              <a:effectLst>
                <a:glow rad="127000">
                  <a:schemeClr val="bg1"/>
                </a:glow>
                <a:outerShdw blurRad="38100" dist="38100" dir="2700000" algn="tl">
                  <a:srgbClr val="000000">
                    <a:alpha val="43137"/>
                  </a:srgbClr>
                </a:outerShdw>
              </a:effectLst>
            </a:endParaRPr>
          </a:p>
          <a:p>
            <a:pPr algn="ctr"/>
            <a:endParaRPr lang="en-US" sz="3000" cap="small" dirty="0" smtClean="0">
              <a:effectLst>
                <a:glow rad="127000">
                  <a:schemeClr val="bg1"/>
                </a:glow>
                <a:outerShdw blurRad="38100" dist="38100" dir="2700000" algn="tl">
                  <a:srgbClr val="000000">
                    <a:alpha val="43137"/>
                  </a:srgbClr>
                </a:outerShdw>
              </a:effectLst>
            </a:endParaRPr>
          </a:p>
          <a:p>
            <a:pPr algn="ctr"/>
            <a:r>
              <a:rPr lang="en-US" sz="3000" cap="small" dirty="0" smtClean="0">
                <a:effectLst>
                  <a:glow rad="127000">
                    <a:schemeClr val="bg1"/>
                  </a:glow>
                  <a:outerShdw blurRad="38100" dist="38100" dir="2700000" algn="tl">
                    <a:srgbClr val="000000">
                      <a:alpha val="43137"/>
                    </a:srgbClr>
                  </a:outerShdw>
                </a:effectLst>
              </a:rPr>
              <a:t>planning </a:t>
            </a:r>
            <a:r>
              <a:rPr lang="en-US" sz="3000" cap="small" dirty="0" smtClean="0">
                <a:effectLst>
                  <a:glow rad="127000">
                    <a:schemeClr val="bg1"/>
                  </a:glow>
                  <a:outerShdw blurRad="38100" dist="38100" dir="2700000" algn="tl">
                    <a:srgbClr val="000000">
                      <a:alpha val="43137"/>
                    </a:srgbClr>
                  </a:outerShdw>
                </a:effectLst>
              </a:rPr>
              <a:t>background </a:t>
            </a:r>
          </a:p>
          <a:p>
            <a:pPr algn="ctr"/>
            <a:r>
              <a:rPr lang="en-US" sz="3000" cap="small" dirty="0" smtClean="0">
                <a:effectLst>
                  <a:glow rad="127000">
                    <a:schemeClr val="bg1"/>
                  </a:glow>
                  <a:outerShdw blurRad="38100" dist="38100" dir="2700000" algn="tl">
                    <a:srgbClr val="000000">
                      <a:alpha val="43137"/>
                    </a:srgbClr>
                  </a:outerShdw>
                </a:effectLst>
              </a:rPr>
              <a:t>and </a:t>
            </a:r>
            <a:r>
              <a:rPr lang="en-US" sz="3000" cap="small" dirty="0" smtClean="0">
                <a:effectLst>
                  <a:glow rad="127000">
                    <a:schemeClr val="bg1"/>
                  </a:glow>
                  <a:outerShdw blurRad="38100" dist="38100" dir="2700000" algn="tl">
                    <a:srgbClr val="000000">
                      <a:alpha val="43137"/>
                    </a:srgbClr>
                  </a:outerShdw>
                </a:effectLst>
              </a:rPr>
              <a:t>experience?</a:t>
            </a:r>
          </a:p>
          <a:p>
            <a:pPr algn="ctr"/>
            <a:endParaRPr lang="en-US" sz="3000" cap="small" dirty="0" smtClean="0">
              <a:effectLst>
                <a:glow rad="127000">
                  <a:schemeClr val="bg1"/>
                </a:glow>
                <a:outerShdw blurRad="38100" dist="38100" dir="2700000" algn="tl">
                  <a:srgbClr val="000000">
                    <a:alpha val="43137"/>
                  </a:srgbClr>
                </a:outerShdw>
              </a:effectLst>
            </a:endParaRPr>
          </a:p>
          <a:p>
            <a:pPr algn="ctr"/>
            <a:r>
              <a:rPr lang="en-US" sz="3000" cap="small" dirty="0" smtClean="0">
                <a:effectLst>
                  <a:glow rad="127000">
                    <a:schemeClr val="bg1"/>
                  </a:glow>
                  <a:outerShdw blurRad="38100" dist="38100" dir="2700000" algn="tl">
                    <a:srgbClr val="000000">
                      <a:alpha val="43137"/>
                    </a:srgbClr>
                  </a:outerShdw>
                </a:effectLst>
              </a:rPr>
              <a:t>Upcoming Plans?</a:t>
            </a:r>
            <a:endParaRPr lang="en-US" sz="3000" dirty="0"/>
          </a:p>
          <a:p>
            <a:endParaRPr lang="en-US" sz="2800" b="1" dirty="0" smtClean="0">
              <a:effectLst>
                <a:outerShdw blurRad="38100" dist="38100" dir="2700000" algn="tl">
                  <a:srgbClr val="000000">
                    <a:alpha val="43137"/>
                  </a:srgbClr>
                </a:outerShdw>
              </a:effectLst>
            </a:endParaRPr>
          </a:p>
          <a:p>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84259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solidFill>
              <a:srgbClr val="0033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Rectangle 2"/>
          <p:cNvSpPr/>
          <p:nvPr/>
        </p:nvSpPr>
        <p:spPr>
          <a:xfrm>
            <a:off x="152914" y="1066800"/>
            <a:ext cx="8457685" cy="461665"/>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rPr>
              <a:t>The Planning </a:t>
            </a:r>
            <a:r>
              <a:rPr lang="en-US" sz="2400" b="1" dirty="0" smtClean="0">
                <a:effectLst>
                  <a:outerShdw blurRad="38100" dist="38100" dir="2700000" algn="tl">
                    <a:srgbClr val="000000">
                      <a:alpha val="43137"/>
                    </a:srgbClr>
                  </a:outerShdw>
                </a:effectLst>
              </a:rPr>
              <a:t>Cycle</a:t>
            </a:r>
            <a:endParaRPr lang="en-US" sz="2400" dirty="0">
              <a:effectLst>
                <a:outerShdw blurRad="38100" dist="38100" dir="2700000" algn="tl">
                  <a:srgbClr val="000000">
                    <a:alpha val="43137"/>
                  </a:srgbClr>
                </a:outerShdw>
              </a:effectLst>
            </a:endParaRPr>
          </a:p>
        </p:txBody>
      </p:sp>
      <p:pic>
        <p:nvPicPr>
          <p:cNvPr id="5125"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7712" y="838200"/>
            <a:ext cx="4517570" cy="481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81600" y="2297223"/>
            <a:ext cx="3581400" cy="461088"/>
          </a:xfrm>
          <a:prstGeom prst="rect">
            <a:avLst/>
          </a:prstGeom>
        </p:spPr>
        <p:txBody>
          <a:bodyPr wrap="square">
            <a:spAutoFit/>
          </a:bodyPr>
          <a:lstStyle/>
          <a:p>
            <a:pPr>
              <a:lnSpc>
                <a:spcPct val="130000"/>
              </a:lnSpc>
            </a:pPr>
            <a:r>
              <a:rPr lang="en-US" sz="2000" b="1" dirty="0" smtClean="0">
                <a:effectLst>
                  <a:outerShdw blurRad="38100" dist="38100" dir="2700000" algn="tl">
                    <a:srgbClr val="000000">
                      <a:alpha val="43137"/>
                    </a:srgbClr>
                  </a:outerShdw>
                </a:effectLst>
              </a:rPr>
              <a:t>. </a:t>
            </a:r>
            <a:endParaRPr lang="en-US" sz="2000" b="1" dirty="0">
              <a:effectLst>
                <a:outerShdw blurRad="38100" dist="38100" dir="2700000" algn="tl">
                  <a:srgbClr val="000000">
                    <a:alpha val="43137"/>
                  </a:srgbClr>
                </a:outerShdw>
              </a:effectLst>
            </a:endParaRPr>
          </a:p>
        </p:txBody>
      </p:sp>
      <p:sp>
        <p:nvSpPr>
          <p:cNvPr id="5" name="TextBox 4"/>
          <p:cNvSpPr txBox="1"/>
          <p:nvPr/>
        </p:nvSpPr>
        <p:spPr>
          <a:xfrm>
            <a:off x="304800" y="5654727"/>
            <a:ext cx="8686800" cy="923330"/>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Committed </a:t>
            </a:r>
            <a:r>
              <a:rPr lang="en-US" b="1" dirty="0">
                <a:effectLst>
                  <a:outerShdw blurRad="38100" dist="38100" dir="2700000" algn="tl">
                    <a:srgbClr val="000000">
                      <a:alpha val="43137"/>
                    </a:srgbClr>
                  </a:outerShdw>
                </a:effectLst>
              </a:rPr>
              <a:t>to achieving the </a:t>
            </a:r>
            <a:r>
              <a:rPr lang="en-US" b="1" dirty="0">
                <a:solidFill>
                  <a:srgbClr val="FFFF66"/>
                </a:solidFill>
                <a:effectLst>
                  <a:outerShdw blurRad="38100" dist="38100" dir="2700000" algn="tl">
                    <a:srgbClr val="000000">
                      <a:alpha val="43137"/>
                    </a:srgbClr>
                  </a:outerShdw>
                </a:effectLst>
              </a:rPr>
              <a:t>recreation objectives </a:t>
            </a:r>
            <a:r>
              <a:rPr lang="en-US" b="1" dirty="0">
                <a:effectLst>
                  <a:outerShdw blurRad="38100" dist="38100" dir="2700000" algn="tl">
                    <a:srgbClr val="000000">
                      <a:alpha val="43137"/>
                    </a:srgbClr>
                  </a:outerShdw>
                </a:effectLst>
              </a:rPr>
              <a:t>established in the LUP </a:t>
            </a:r>
            <a:endParaRPr lang="en-US" b="1" dirty="0" smtClean="0">
              <a:effectLst>
                <a:outerShdw blurRad="38100" dist="38100" dir="2700000" algn="tl">
                  <a:srgbClr val="000000">
                    <a:alpha val="43137"/>
                  </a:srgbClr>
                </a:outerShdw>
              </a:effectLst>
            </a:endParaRPr>
          </a:p>
          <a:p>
            <a:r>
              <a:rPr lang="en-US" b="1" dirty="0" smtClean="0">
                <a:effectLst>
                  <a:outerShdw blurRad="38100" dist="38100" dir="2700000" algn="tl">
                    <a:srgbClr val="000000">
                      <a:alpha val="43137"/>
                    </a:srgbClr>
                  </a:outerShdw>
                </a:effectLst>
              </a:rPr>
              <a:t>Flexible in </a:t>
            </a:r>
            <a:r>
              <a:rPr lang="en-US" b="1" dirty="0">
                <a:effectLst>
                  <a:outerShdw blurRad="38100" dist="38100" dir="2700000" algn="tl">
                    <a:srgbClr val="000000">
                      <a:alpha val="43137"/>
                    </a:srgbClr>
                  </a:outerShdw>
                </a:effectLst>
              </a:rPr>
              <a:t>the </a:t>
            </a:r>
            <a:r>
              <a:rPr lang="en-US" b="1" dirty="0">
                <a:solidFill>
                  <a:srgbClr val="33CAFF"/>
                </a:solidFill>
                <a:effectLst>
                  <a:outerShdw blurRad="38100" dist="38100" dir="2700000" algn="tl">
                    <a:srgbClr val="000000">
                      <a:alpha val="43137"/>
                    </a:srgbClr>
                  </a:outerShdw>
                </a:effectLst>
              </a:rPr>
              <a:t>management approach </a:t>
            </a:r>
            <a:r>
              <a:rPr lang="en-US" b="1" dirty="0">
                <a:effectLst>
                  <a:outerShdw blurRad="38100" dist="38100" dir="2700000" algn="tl">
                    <a:srgbClr val="000000">
                      <a:alpha val="43137"/>
                    </a:srgbClr>
                  </a:outerShdw>
                </a:effectLst>
              </a:rPr>
              <a:t>used to achieve those objectives</a:t>
            </a:r>
            <a:endParaRPr lang="en-US" dirty="0"/>
          </a:p>
          <a:p>
            <a:endParaRPr lang="en-US" dirty="0"/>
          </a:p>
        </p:txBody>
      </p:sp>
    </p:spTree>
    <p:extLst>
      <p:ext uri="{BB962C8B-B14F-4D97-AF65-F5344CB8AC3E}">
        <p14:creationId xmlns:p14="http://schemas.microsoft.com/office/powerpoint/2010/main" val="1366183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solidFill>
              <a:srgbClr val="0033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Rectangle 2"/>
          <p:cNvSpPr/>
          <p:nvPr/>
        </p:nvSpPr>
        <p:spPr>
          <a:xfrm>
            <a:off x="152914" y="1066800"/>
            <a:ext cx="8457685" cy="461665"/>
          </a:xfrm>
          <a:prstGeom prst="rect">
            <a:avLst/>
          </a:prstGeom>
        </p:spPr>
        <p:txBody>
          <a:bodyPr wrap="square">
            <a:spAutoFit/>
          </a:bodyPr>
          <a:lstStyle/>
          <a:p>
            <a:r>
              <a:rPr lang="en-US" sz="2400" b="1" dirty="0">
                <a:effectLst>
                  <a:outerShdw blurRad="38100" dist="38100" dir="2700000" algn="tl">
                    <a:srgbClr val="000000">
                      <a:alpha val="43137"/>
                    </a:srgbClr>
                  </a:outerShdw>
                </a:effectLst>
              </a:rPr>
              <a:t>The Planning Cycle </a:t>
            </a:r>
            <a:endParaRPr lang="en-US" sz="2400" dirty="0">
              <a:effectLst>
                <a:outerShdw blurRad="38100" dist="38100" dir="2700000" algn="tl">
                  <a:srgbClr val="000000">
                    <a:alpha val="43137"/>
                  </a:srgbClr>
                </a:outerShdw>
              </a:effectLst>
            </a:endParaRPr>
          </a:p>
        </p:txBody>
      </p:sp>
      <p:pic>
        <p:nvPicPr>
          <p:cNvPr id="5125"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4730" y="1214561"/>
            <a:ext cx="4517570" cy="481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81600" y="2297223"/>
            <a:ext cx="3581400" cy="461088"/>
          </a:xfrm>
          <a:prstGeom prst="rect">
            <a:avLst/>
          </a:prstGeom>
        </p:spPr>
        <p:txBody>
          <a:bodyPr wrap="square">
            <a:spAutoFit/>
          </a:bodyPr>
          <a:lstStyle/>
          <a:p>
            <a:pPr>
              <a:lnSpc>
                <a:spcPct val="130000"/>
              </a:lnSpc>
            </a:pPr>
            <a:r>
              <a:rPr lang="en-US" sz="2000" b="1" dirty="0" smtClean="0">
                <a:effectLst>
                  <a:outerShdw blurRad="38100" dist="38100" dir="2700000" algn="tl">
                    <a:srgbClr val="000000">
                      <a:alpha val="43137"/>
                    </a:srgbClr>
                  </a:outerShdw>
                </a:effectLst>
              </a:rPr>
              <a:t>. </a:t>
            </a:r>
            <a:endParaRPr lang="en-US" sz="2000" b="1" dirty="0">
              <a:effectLst>
                <a:outerShdw blurRad="38100" dist="38100" dir="2700000" algn="tl">
                  <a:srgbClr val="000000">
                    <a:alpha val="43137"/>
                  </a:srgbClr>
                </a:outerShdw>
              </a:effectLst>
            </a:endParaRPr>
          </a:p>
        </p:txBody>
      </p:sp>
      <p:sp>
        <p:nvSpPr>
          <p:cNvPr id="5" name="Down Arrow 4"/>
          <p:cNvSpPr/>
          <p:nvPr/>
        </p:nvSpPr>
        <p:spPr>
          <a:xfrm rot="2741700">
            <a:off x="7171335" y="1241614"/>
            <a:ext cx="1219200" cy="18288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72325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solidFill>
              <a:srgbClr val="00330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Rectangle 2"/>
          <p:cNvSpPr/>
          <p:nvPr/>
        </p:nvSpPr>
        <p:spPr>
          <a:xfrm>
            <a:off x="152914" y="1066800"/>
            <a:ext cx="8305285" cy="461665"/>
          </a:xfrm>
          <a:prstGeom prst="rect">
            <a:avLst/>
          </a:prstGeom>
        </p:spPr>
        <p:txBody>
          <a:bodyPr wrap="square">
            <a:spAutoFit/>
          </a:bodyPr>
          <a:lstStyle/>
          <a:p>
            <a:r>
              <a:rPr lang="en-US" sz="2400" b="1" dirty="0">
                <a:effectLst>
                  <a:outerShdw blurRad="38100" dist="38100" dir="2700000" algn="tl">
                    <a:srgbClr val="000000">
                      <a:alpha val="43137"/>
                    </a:srgbClr>
                  </a:outerShdw>
                </a:effectLst>
              </a:rPr>
              <a:t>The Planning </a:t>
            </a:r>
            <a:r>
              <a:rPr lang="en-US" sz="2400" b="1" dirty="0" smtClean="0">
                <a:effectLst>
                  <a:outerShdw blurRad="38100" dist="38100" dir="2700000" algn="tl">
                    <a:srgbClr val="000000">
                      <a:alpha val="43137"/>
                    </a:srgbClr>
                  </a:outerShdw>
                </a:effectLst>
              </a:rPr>
              <a:t>Cycle</a:t>
            </a:r>
            <a:endParaRPr lang="en-US" sz="2400" dirty="0">
              <a:effectLst>
                <a:outerShdw blurRad="38100" dist="38100" dir="2700000" algn="tl">
                  <a:srgbClr val="000000">
                    <a:alpha val="43137"/>
                  </a:srgbClr>
                </a:outerShdw>
              </a:effectLst>
            </a:endParaRPr>
          </a:p>
        </p:txBody>
      </p:sp>
      <p:pic>
        <p:nvPicPr>
          <p:cNvPr id="5125"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6771" y="957537"/>
            <a:ext cx="4517570" cy="481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rot="4210094">
            <a:off x="5658316" y="502666"/>
            <a:ext cx="1219200" cy="18288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1000" y="5803634"/>
            <a:ext cx="8610600" cy="646331"/>
          </a:xfrm>
          <a:prstGeom prst="rect">
            <a:avLst/>
          </a:prstGeom>
          <a:noFill/>
        </p:spPr>
        <p:txBody>
          <a:bodyPr wrap="square" rtlCol="0">
            <a:spAutoFit/>
          </a:bodyPr>
          <a:lstStyle/>
          <a:p>
            <a:r>
              <a:rPr lang="en-US" dirty="0" smtClean="0"/>
              <a:t>The Focus is on </a:t>
            </a:r>
            <a:r>
              <a:rPr lang="en-US" dirty="0"/>
              <a:t>Planning, but </a:t>
            </a:r>
            <a:r>
              <a:rPr lang="en-US" dirty="0" smtClean="0"/>
              <a:t>also you </a:t>
            </a:r>
            <a:r>
              <a:rPr lang="en-US" dirty="0"/>
              <a:t>can </a:t>
            </a:r>
            <a:r>
              <a:rPr lang="en-US" dirty="0" smtClean="0"/>
              <a:t>also use </a:t>
            </a:r>
            <a:r>
              <a:rPr lang="en-US" dirty="0"/>
              <a:t>the procedures in the handbook to monitor, evaluate and adjust throughout </a:t>
            </a:r>
            <a:r>
              <a:rPr lang="en-US" dirty="0" smtClean="0"/>
              <a:t>the planning </a:t>
            </a:r>
            <a:r>
              <a:rPr lang="en-US" dirty="0"/>
              <a:t>cycle.</a:t>
            </a:r>
          </a:p>
        </p:txBody>
      </p:sp>
    </p:spTree>
    <p:extLst>
      <p:ext uri="{BB962C8B-B14F-4D97-AF65-F5344CB8AC3E}">
        <p14:creationId xmlns:p14="http://schemas.microsoft.com/office/powerpoint/2010/main" val="16841077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Subtitle 2"/>
          <p:cNvSpPr>
            <a:spLocks noGrp="1"/>
          </p:cNvSpPr>
          <p:nvPr>
            <p:ph type="subTitle" idx="1"/>
          </p:nvPr>
        </p:nvSpPr>
        <p:spPr>
          <a:xfrm>
            <a:off x="304800" y="990600"/>
            <a:ext cx="3352800" cy="5410200"/>
          </a:xfrm>
        </p:spPr>
        <p:txBody>
          <a:bodyPr/>
          <a:lstStyle/>
          <a:p>
            <a:r>
              <a:rPr lang="en-US" dirty="0" smtClean="0"/>
              <a:t>LAND USE PLANNING PROCESS</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990600"/>
            <a:ext cx="4609065" cy="5767817"/>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5304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066800"/>
            <a:ext cx="438150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678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98" y="860946"/>
            <a:ext cx="438150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434" y="452300"/>
            <a:ext cx="5334000" cy="644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783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3071675" cy="1569660"/>
          </a:xfrm>
          <a:prstGeom prst="rect">
            <a:avLst/>
          </a:prstGeom>
        </p:spPr>
        <p:txBody>
          <a:bodyPr wrap="none">
            <a:spAutoFit/>
          </a:bodyPr>
          <a:lstStyle/>
          <a:p>
            <a:r>
              <a:rPr lang="en-US" sz="32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Required </a:t>
            </a:r>
            <a:r>
              <a:rPr lang="en-US" sz="32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LUP </a:t>
            </a:r>
            <a:endParaRPr lang="en-US" sz="3200" cap="small" dirty="0" smtClean="0">
              <a:solidFill>
                <a:prstClr val="white"/>
              </a:solidFill>
              <a:effectLst>
                <a:outerShdw blurRad="38100" dist="38100" dir="2700000" algn="tl">
                  <a:srgbClr val="000000">
                    <a:alpha val="43137"/>
                  </a:srgbClr>
                </a:outerShdw>
              </a:effectLst>
              <a:latin typeface="Eras Bold ITC" panose="020B0907030504020204" pitchFamily="34" charset="0"/>
            </a:endParaRPr>
          </a:p>
          <a:p>
            <a:r>
              <a:rPr lang="en-US" sz="32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Decisions</a:t>
            </a:r>
            <a:endParaRPr lang="en-US" sz="3200" cap="small" dirty="0" smtClean="0">
              <a:solidFill>
                <a:prstClr val="white"/>
              </a:solidFill>
              <a:effectLst>
                <a:outerShdw blurRad="38100" dist="38100" dir="2700000" algn="tl">
                  <a:srgbClr val="000000">
                    <a:alpha val="43137"/>
                  </a:srgbClr>
                </a:outerShdw>
              </a:effectLst>
              <a:latin typeface="Eras Bold ITC" panose="020B0907030504020204" pitchFamily="34" charset="0"/>
            </a:endParaRPr>
          </a:p>
          <a:p>
            <a:r>
              <a:rPr lang="en-US" sz="32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for R&amp;VS</a:t>
            </a:r>
            <a:endParaRPr lang="en-US" sz="3200" cap="small" dirty="0">
              <a:solidFill>
                <a:prstClr val="white"/>
              </a:solidFill>
              <a:effectLst>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6187" y="1600200"/>
            <a:ext cx="4305813" cy="400110"/>
          </a:xfrm>
          <a:prstGeom prst="rect">
            <a:avLst/>
          </a:prstGeom>
        </p:spPr>
        <p:txBody>
          <a:bodyPr wrap="square">
            <a:spAutoFit/>
          </a:bodyPr>
          <a:lstStyle/>
          <a:p>
            <a:r>
              <a:rPr lang="en-US" sz="2000" dirty="0" smtClean="0">
                <a:solidFill>
                  <a:prstClr val="white"/>
                </a:solidFill>
                <a:latin typeface="Cambria" panose="02040503050406030204" pitchFamily="18" charset="0"/>
              </a:rPr>
              <a:t> </a:t>
            </a:r>
            <a:endParaRPr lang="en-US" sz="2000" dirty="0">
              <a:solidFill>
                <a:prstClr val="white"/>
              </a:solidFill>
              <a:effectLst>
                <a:outerShdw blurRad="38100" dist="38100" dir="2700000" algn="tl">
                  <a:srgbClr val="000000">
                    <a:alpha val="43137"/>
                  </a:srgbClr>
                </a:outerShdw>
              </a:effectLst>
              <a:latin typeface="Cambria" panose="02040503050406030204" pitchFamily="18"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2931" b="2719"/>
          <a:stretch/>
        </p:blipFill>
        <p:spPr>
          <a:xfrm>
            <a:off x="4840015" y="874986"/>
            <a:ext cx="4303986" cy="5915771"/>
          </a:xfrm>
          <a:prstGeom prst="rect">
            <a:avLst/>
          </a:prstGeom>
        </p:spPr>
      </p:pic>
    </p:spTree>
    <p:extLst>
      <p:ext uri="{BB962C8B-B14F-4D97-AF65-F5344CB8AC3E}">
        <p14:creationId xmlns:p14="http://schemas.microsoft.com/office/powerpoint/2010/main" val="3773030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Andy Tenney</a:t>
            </a:r>
          </a:p>
        </p:txBody>
      </p:sp>
      <p:sp>
        <p:nvSpPr>
          <p:cNvPr id="3" name="Text Placeholder 2"/>
          <p:cNvSpPr>
            <a:spLocks noGrp="1"/>
          </p:cNvSpPr>
          <p:nvPr>
            <p:ph type="body" sz="half" idx="2"/>
          </p:nvPr>
        </p:nvSpPr>
        <p:spPr/>
        <p:txBody>
          <a:bodyPr>
            <a:normAutofit/>
          </a:bodyPr>
          <a:lstStyle/>
          <a:p>
            <a:r>
              <a:rPr lang="en-US" sz="3200" b="1" dirty="0"/>
              <a:t>Division Chief: WO -250 Recreation and Visitor Services</a:t>
            </a:r>
            <a:endParaRPr lang="en-US" sz="32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241" b="5241"/>
          <a:stretch>
            <a:fillRect/>
          </a:stretch>
        </p:blipFill>
        <p:spPr/>
      </p:pic>
    </p:spTree>
    <p:extLst>
      <p:ext uri="{BB962C8B-B14F-4D97-AF65-F5344CB8AC3E}">
        <p14:creationId xmlns:p14="http://schemas.microsoft.com/office/powerpoint/2010/main" val="10677051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3776996" cy="830997"/>
          </a:xfrm>
          <a:prstGeom prst="rect">
            <a:avLst/>
          </a:prstGeom>
        </p:spPr>
        <p:txBody>
          <a:bodyPr wrap="none">
            <a:spAutoFit/>
          </a:bodyPr>
          <a:lstStyle/>
          <a:p>
            <a:r>
              <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Required LUP Decisions</a:t>
            </a:r>
          </a:p>
          <a:p>
            <a:r>
              <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for R&amp;VS: </a:t>
            </a:r>
            <a:endParaRPr lang="en-US" sz="2400" cap="small" dirty="0">
              <a:solidFill>
                <a:prstClr val="white"/>
              </a:solidFill>
              <a:effectLst>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6187" y="1600200"/>
            <a:ext cx="4305813" cy="4462760"/>
          </a:xfrm>
          <a:prstGeom prst="rect">
            <a:avLst/>
          </a:prstGeom>
        </p:spPr>
        <p:txBody>
          <a:bodyPr wrap="square">
            <a:spAutoFit/>
          </a:bodyPr>
          <a:lstStyle/>
          <a:p>
            <a:r>
              <a:rPr lang="en-US" sz="2000" dirty="0" smtClean="0">
                <a:solidFill>
                  <a:prstClr val="white"/>
                </a:solidFill>
                <a:latin typeface="Cambria" panose="02040503050406030204" pitchFamily="18" charset="0"/>
              </a:rPr>
              <a:t> </a:t>
            </a:r>
            <a:endParaRPr lang="en-US" sz="2000"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Designate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recreation management </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areas (RMAs). </a:t>
            </a:r>
          </a:p>
          <a:p>
            <a:pPr marL="682625" indent="-457200">
              <a:buFont typeface="+mj-lt"/>
              <a:buAutoNum type="arabicPeriod"/>
            </a:pPr>
            <a:endParaRPr lang="en-US" sz="2400"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Establish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R&amp;VS objectives for each RMA. </a:t>
            </a:r>
            <a:endPar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endParaRPr lang="en-US" sz="2400" b="1"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Identify </a:t>
            </a:r>
            <a:r>
              <a:rPr lang="en-US" sz="2400" b="1" i="1" dirty="0">
                <a:solidFill>
                  <a:prstClr val="white"/>
                </a:solidFill>
                <a:effectLst>
                  <a:outerShdw blurRad="38100" dist="38100" dir="2700000" algn="tl">
                    <a:srgbClr val="000000">
                      <a:alpha val="43137"/>
                    </a:srgbClr>
                  </a:outerShdw>
                </a:effectLst>
                <a:latin typeface="Cambria" panose="02040503050406030204" pitchFamily="18" charset="0"/>
              </a:rPr>
              <a:t>LUP-level </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management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actions and allowable uses for each RMA. </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2931" b="2719"/>
          <a:stretch/>
        </p:blipFill>
        <p:spPr>
          <a:xfrm>
            <a:off x="4840015" y="874986"/>
            <a:ext cx="4303986" cy="5915771"/>
          </a:xfrm>
          <a:prstGeom prst="rect">
            <a:avLst/>
          </a:prstGeom>
        </p:spPr>
      </p:pic>
    </p:spTree>
    <p:extLst>
      <p:ext uri="{BB962C8B-B14F-4D97-AF65-F5344CB8AC3E}">
        <p14:creationId xmlns:p14="http://schemas.microsoft.com/office/powerpoint/2010/main" val="11677804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3776996" cy="830997"/>
          </a:xfrm>
          <a:prstGeom prst="rect">
            <a:avLst/>
          </a:prstGeom>
        </p:spPr>
        <p:txBody>
          <a:bodyPr wrap="none">
            <a:spAutoFit/>
          </a:bodyPr>
          <a:lstStyle/>
          <a:p>
            <a:r>
              <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Required LUP Decisions</a:t>
            </a:r>
          </a:p>
          <a:p>
            <a:r>
              <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for R&amp;VS: </a:t>
            </a:r>
            <a:endParaRPr lang="en-US" sz="2400" cap="small" dirty="0">
              <a:solidFill>
                <a:prstClr val="white"/>
              </a:solidFill>
              <a:effectLst>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6187" y="1600200"/>
            <a:ext cx="4305813" cy="4462760"/>
          </a:xfrm>
          <a:prstGeom prst="rect">
            <a:avLst/>
          </a:prstGeom>
        </p:spPr>
        <p:txBody>
          <a:bodyPr wrap="square">
            <a:spAutoFit/>
          </a:bodyPr>
          <a:lstStyle/>
          <a:p>
            <a:r>
              <a:rPr lang="en-US" sz="2000" dirty="0" smtClean="0">
                <a:solidFill>
                  <a:prstClr val="white"/>
                </a:solidFill>
                <a:latin typeface="Cambria" panose="02040503050406030204" pitchFamily="18" charset="0"/>
              </a:rPr>
              <a:t> </a:t>
            </a:r>
            <a:endParaRPr lang="en-US" sz="2000"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Designate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R</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ecreation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M</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anagement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A</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reas (RMAs). </a:t>
            </a:r>
          </a:p>
          <a:p>
            <a:pPr marL="682625" indent="-457200">
              <a:buFont typeface="+mj-lt"/>
              <a:buAutoNum type="arabicPeriod"/>
            </a:pPr>
            <a:endParaRPr lang="en-US" sz="2400"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Establish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R&amp;VS objectives for each RMA. </a:t>
            </a:r>
            <a:endPar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endParaRPr lang="en-US" sz="2400" b="1"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Identify </a:t>
            </a:r>
            <a:r>
              <a:rPr lang="en-US" sz="2400" b="1" i="1" dirty="0">
                <a:solidFill>
                  <a:prstClr val="white"/>
                </a:solidFill>
                <a:effectLst>
                  <a:outerShdw blurRad="38100" dist="38100" dir="2700000" algn="tl">
                    <a:srgbClr val="000000">
                      <a:alpha val="43137"/>
                    </a:srgbClr>
                  </a:outerShdw>
                </a:effectLst>
                <a:latin typeface="Cambria" panose="02040503050406030204" pitchFamily="18" charset="0"/>
              </a:rPr>
              <a:t>LUP-level </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management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actions and allowable uses for each RMA. </a:t>
            </a:r>
          </a:p>
        </p:txBody>
      </p:sp>
      <p:sp>
        <p:nvSpPr>
          <p:cNvPr id="13" name="Oval 12"/>
          <p:cNvSpPr/>
          <p:nvPr/>
        </p:nvSpPr>
        <p:spPr>
          <a:xfrm>
            <a:off x="122208" y="1752601"/>
            <a:ext cx="4267201" cy="1408836"/>
          </a:xfrm>
          <a:prstGeom prst="ellipse">
            <a:avLst/>
          </a:prstGeom>
          <a:solidFill>
            <a:srgbClr val="FFFF00">
              <a:alpha val="3000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2931" b="2719"/>
          <a:stretch/>
        </p:blipFill>
        <p:spPr>
          <a:xfrm>
            <a:off x="4840015" y="874986"/>
            <a:ext cx="4303986" cy="5915771"/>
          </a:xfrm>
          <a:prstGeom prst="rect">
            <a:avLst/>
          </a:prstGeom>
        </p:spPr>
      </p:pic>
    </p:spTree>
    <p:extLst>
      <p:ext uri="{BB962C8B-B14F-4D97-AF65-F5344CB8AC3E}">
        <p14:creationId xmlns:p14="http://schemas.microsoft.com/office/powerpoint/2010/main" val="15833273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02" y="103513"/>
            <a:ext cx="9144000" cy="6858000"/>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6944530" cy="461665"/>
          </a:xfrm>
          <a:prstGeom prst="rect">
            <a:avLst/>
          </a:prstGeom>
        </p:spPr>
        <p:txBody>
          <a:bodyPr wrap="none">
            <a:spAutoFit/>
          </a:bodyPr>
          <a:lstStyle/>
          <a:p>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The First Required LUP Decision for R&amp;VS: </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52915" y="1752600"/>
            <a:ext cx="8836642" cy="3754874"/>
          </a:xfrm>
          <a:prstGeom prst="rect">
            <a:avLst/>
          </a:prstGeom>
          <a:noFill/>
        </p:spPr>
        <p:txBody>
          <a:bodyPr wrap="square">
            <a:spAutoFit/>
          </a:bodyPr>
          <a:lstStyle/>
          <a:p>
            <a:r>
              <a:rPr lang="en-US" sz="2800" dirty="0" smtClean="0">
                <a:solidFill>
                  <a:prstClr val="white"/>
                </a:solidFill>
                <a:latin typeface="Cambria" panose="02040503050406030204" pitchFamily="18" charset="0"/>
              </a:rPr>
              <a:t> </a:t>
            </a:r>
            <a:r>
              <a:rPr lang="en-US" sz="2800" b="1" dirty="0" smtClean="0">
                <a:solidFill>
                  <a:prstClr val="white"/>
                </a:solidFill>
                <a:effectLst>
                  <a:glow rad="127000">
                    <a:prstClr val="black"/>
                  </a:glow>
                  <a:outerShdw blurRad="38100" dist="38100" dir="2700000" algn="tl">
                    <a:srgbClr val="000000">
                      <a:alpha val="43137"/>
                    </a:srgbClr>
                  </a:outerShdw>
                </a:effectLst>
                <a:latin typeface="Cambria" panose="02040503050406030204" pitchFamily="18" charset="0"/>
              </a:rPr>
              <a:t>Designate  Recreation  Management  Areas (RMAs</a:t>
            </a:r>
            <a:r>
              <a:rPr lang="en-US" sz="2800" b="1" dirty="0">
                <a:solidFill>
                  <a:prstClr val="white"/>
                </a:solidFill>
                <a:effectLst>
                  <a:glow rad="127000">
                    <a:prstClr val="black"/>
                  </a:glow>
                  <a:outerShdw blurRad="38100" dist="38100" dir="2700000" algn="tl">
                    <a:srgbClr val="000000">
                      <a:alpha val="43137"/>
                    </a:srgbClr>
                  </a:outerShdw>
                </a:effectLst>
                <a:latin typeface="Cambria" panose="02040503050406030204" pitchFamily="18" charset="0"/>
              </a:rPr>
              <a:t>). </a:t>
            </a:r>
            <a:endParaRPr lang="en-US" sz="2800" b="1" dirty="0" smtClean="0">
              <a:solidFill>
                <a:prstClr val="white"/>
              </a:solidFill>
              <a:effectLst>
                <a:glow rad="127000">
                  <a:prstClr val="black"/>
                </a:glow>
                <a:outerShdw blurRad="38100" dist="38100" dir="2700000" algn="tl">
                  <a:srgbClr val="000000">
                    <a:alpha val="43137"/>
                  </a:srgbClr>
                </a:outerShdw>
              </a:effectLst>
              <a:latin typeface="Cambria" panose="02040503050406030204" pitchFamily="18" charset="0"/>
            </a:endParaRPr>
          </a:p>
          <a:p>
            <a:endParaRPr lang="en-US" sz="2800" b="1" u="sng" dirty="0">
              <a:solidFill>
                <a:prstClr val="white"/>
              </a:solidFill>
              <a:effectLst>
                <a:glow rad="127000">
                  <a:prstClr val="black"/>
                </a:glow>
                <a:outerShdw blurRad="38100" dist="38100" dir="2700000" algn="tl">
                  <a:srgbClr val="000000">
                    <a:alpha val="43137"/>
                  </a:srgbClr>
                </a:outerShdw>
              </a:effectLst>
              <a:latin typeface="Cambria" panose="02040503050406030204" pitchFamily="18" charset="0"/>
            </a:endParaRPr>
          </a:p>
          <a:p>
            <a:pPr marL="225425"/>
            <a:endParaRPr lang="en-US" sz="2800" b="1" dirty="0">
              <a:solidFill>
                <a:prstClr val="white"/>
              </a:solidFill>
              <a:effectLst>
                <a:glow rad="127000">
                  <a:prstClr val="black"/>
                </a:glow>
                <a:outerShdw blurRad="38100" dist="38100" dir="2700000" algn="tl">
                  <a:srgbClr val="000000">
                    <a:alpha val="43137"/>
                  </a:srgbClr>
                </a:outerShdw>
              </a:effectLst>
              <a:latin typeface="Cambria" panose="02040503050406030204" pitchFamily="18" charset="0"/>
            </a:endParaRPr>
          </a:p>
          <a:p>
            <a:pPr marL="457200">
              <a:lnSpc>
                <a:spcPct val="110000"/>
              </a:lnSpc>
            </a:pPr>
            <a:r>
              <a:rPr lang="en-US" sz="2800" b="1" dirty="0" smtClean="0">
                <a:solidFill>
                  <a:prstClr val="white"/>
                </a:solidFill>
                <a:effectLst>
                  <a:glow rad="127000">
                    <a:prstClr val="black"/>
                  </a:glow>
                  <a:outerShdw blurRad="38100" dist="38100" dir="2700000" algn="tl">
                    <a:srgbClr val="000000">
                      <a:alpha val="43137"/>
                    </a:srgbClr>
                  </a:outerShdw>
                </a:effectLst>
              </a:rPr>
              <a:t>Two types:</a:t>
            </a:r>
          </a:p>
          <a:p>
            <a:pPr marL="457200">
              <a:lnSpc>
                <a:spcPct val="110000"/>
              </a:lnSpc>
            </a:pPr>
            <a:endParaRPr lang="en-US" sz="2800" b="1" dirty="0">
              <a:solidFill>
                <a:prstClr val="white"/>
              </a:solidFill>
              <a:effectLst>
                <a:glow rad="127000">
                  <a:prstClr val="black"/>
                </a:glow>
                <a:outerShdw blurRad="38100" dist="38100" dir="2700000" algn="tl">
                  <a:srgbClr val="000000">
                    <a:alpha val="43137"/>
                  </a:srgbClr>
                </a:outerShdw>
              </a:effectLst>
            </a:endParaRPr>
          </a:p>
          <a:p>
            <a:pPr marL="457200">
              <a:lnSpc>
                <a:spcPct val="110000"/>
              </a:lnSpc>
            </a:pPr>
            <a:r>
              <a:rPr lang="en-US" sz="2800" b="1" dirty="0" smtClean="0">
                <a:solidFill>
                  <a:prstClr val="white"/>
                </a:solidFill>
                <a:effectLst>
                  <a:glow rad="127000">
                    <a:prstClr val="black"/>
                  </a:glow>
                  <a:outerShdw blurRad="38100" dist="38100" dir="2700000" algn="tl">
                    <a:srgbClr val="000000">
                      <a:alpha val="43137"/>
                    </a:srgbClr>
                  </a:outerShdw>
                </a:effectLst>
              </a:rPr>
              <a:t>Special Recreation Management Areas (SRMA)</a:t>
            </a:r>
          </a:p>
          <a:p>
            <a:pPr marL="457200">
              <a:lnSpc>
                <a:spcPct val="110000"/>
              </a:lnSpc>
            </a:pPr>
            <a:endParaRPr lang="en-US" sz="2800" b="1" dirty="0">
              <a:solidFill>
                <a:prstClr val="white"/>
              </a:solidFill>
              <a:effectLst>
                <a:glow rad="127000">
                  <a:prstClr val="black"/>
                </a:glow>
                <a:outerShdw blurRad="38100" dist="38100" dir="2700000" algn="tl">
                  <a:srgbClr val="000000">
                    <a:alpha val="43137"/>
                  </a:srgbClr>
                </a:outerShdw>
              </a:effectLst>
            </a:endParaRPr>
          </a:p>
          <a:p>
            <a:pPr marL="457200">
              <a:lnSpc>
                <a:spcPct val="110000"/>
              </a:lnSpc>
            </a:pPr>
            <a:r>
              <a:rPr lang="en-US" sz="2800" b="1" dirty="0" smtClean="0">
                <a:solidFill>
                  <a:prstClr val="white"/>
                </a:solidFill>
                <a:effectLst>
                  <a:glow rad="127000">
                    <a:prstClr val="black"/>
                  </a:glow>
                  <a:outerShdw blurRad="38100" dist="38100" dir="2700000" algn="tl">
                    <a:srgbClr val="000000">
                      <a:alpha val="43137"/>
                    </a:srgbClr>
                  </a:outerShdw>
                </a:effectLst>
              </a:rPr>
              <a:t>Extensive Recreation Management Areas (ERMA)</a:t>
            </a:r>
            <a:endParaRPr lang="en-US" sz="2800" b="1" dirty="0">
              <a:solidFill>
                <a:prstClr val="white"/>
              </a:solidFill>
              <a:effectLst>
                <a:glow rad="127000">
                  <a:prstClr val="black"/>
                </a:glow>
                <a:outerShdw blurRad="38100" dist="38100" dir="2700000" algn="tl">
                  <a:srgbClr val="000000">
                    <a:alpha val="43137"/>
                  </a:srgbClr>
                </a:outerShdw>
              </a:effectLst>
            </a:endParaRPr>
          </a:p>
        </p:txBody>
      </p:sp>
      <p:sp>
        <p:nvSpPr>
          <p:cNvPr id="6" name="Oval 5"/>
          <p:cNvSpPr/>
          <p:nvPr/>
        </p:nvSpPr>
        <p:spPr>
          <a:xfrm>
            <a:off x="-1" y="1481877"/>
            <a:ext cx="8989557" cy="1032723"/>
          </a:xfrm>
          <a:prstGeom prst="ellipse">
            <a:avLst/>
          </a:prstGeom>
          <a:solidFill>
            <a:srgbClr val="FFFF00">
              <a:alpha val="3000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721306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t="343" b="-1086"/>
          <a:stretch/>
        </p:blipFill>
        <p:spPr>
          <a:xfrm>
            <a:off x="18394" y="838200"/>
            <a:ext cx="9144000" cy="6342268"/>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81152" y="1600200"/>
            <a:ext cx="3886200" cy="3046988"/>
          </a:xfrm>
          <a:prstGeom prst="rect">
            <a:avLst/>
          </a:prstGeom>
        </p:spPr>
        <p:txBody>
          <a:bodyPr wrap="square">
            <a:spAutoFit/>
          </a:bodyPr>
          <a:lstStyle/>
          <a:p>
            <a:pPr algn="ctr"/>
            <a:r>
              <a:rPr lang="en-US" sz="2400" i="1" dirty="0" smtClean="0">
                <a:solidFill>
                  <a:prstClr val="white"/>
                </a:solidFill>
                <a:effectLst>
                  <a:glow rad="127000">
                    <a:prstClr val="black"/>
                  </a:glow>
                </a:effectLst>
                <a:latin typeface="Eras Bold ITC" panose="020B0907030504020204" pitchFamily="34" charset="0"/>
              </a:rPr>
              <a:t>SRMAs</a:t>
            </a:r>
            <a:endParaRPr lang="en-US" sz="2400" i="1" dirty="0">
              <a:solidFill>
                <a:prstClr val="white"/>
              </a:solidFill>
              <a:effectLst>
                <a:glow rad="127000">
                  <a:prstClr val="black"/>
                </a:glow>
              </a:effectLst>
              <a:latin typeface="Eras Bold ITC" panose="020B0907030504020204" pitchFamily="34" charset="0"/>
            </a:endParaRPr>
          </a:p>
          <a:p>
            <a:endPar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Opportunities and recreation Settings are </a:t>
            </a:r>
          </a:p>
          <a:p>
            <a:pPr algn="ctr"/>
            <a:endPar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Unique </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Important </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Distinctive </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45010" y="838200"/>
            <a:ext cx="7797576" cy="584775"/>
          </a:xfrm>
          <a:prstGeom prst="rect">
            <a:avLst/>
          </a:prstGeom>
          <a:noFill/>
        </p:spPr>
        <p:txBody>
          <a:bodyPr wrap="square" rtlCol="0">
            <a:spAutoFit/>
          </a:bodyPr>
          <a:lstStyle/>
          <a:p>
            <a:pPr algn="ctr"/>
            <a:r>
              <a:rPr lang="en-US" sz="3200" dirty="0" smtClean="0">
                <a:solidFill>
                  <a:prstClr val="white"/>
                </a:solidFill>
                <a:effectLst>
                  <a:glow rad="127000">
                    <a:prstClr val="black"/>
                  </a:glow>
                </a:effectLst>
                <a:latin typeface="Eras Bold ITC" panose="020B0907030504020204" pitchFamily="34" charset="0"/>
              </a:rPr>
              <a:t>Definitions</a:t>
            </a:r>
            <a:endParaRPr lang="en-US" sz="3200" dirty="0">
              <a:solidFill>
                <a:prstClr val="white"/>
              </a:solidFill>
              <a:effectLst>
                <a:glow rad="127000">
                  <a:prstClr val="black"/>
                </a:glow>
              </a:effectLst>
              <a:latin typeface="Eras Bold ITC" panose="020B0907030504020204" pitchFamily="34" charset="0"/>
            </a:endParaRPr>
          </a:p>
        </p:txBody>
      </p:sp>
      <p:sp>
        <p:nvSpPr>
          <p:cNvPr id="5" name="TextBox 4"/>
          <p:cNvSpPr txBox="1"/>
          <p:nvPr/>
        </p:nvSpPr>
        <p:spPr>
          <a:xfrm>
            <a:off x="4572000" y="1447800"/>
            <a:ext cx="4267200" cy="4154984"/>
          </a:xfrm>
          <a:prstGeom prst="rect">
            <a:avLst/>
          </a:prstGeom>
          <a:noFill/>
        </p:spPr>
        <p:txBody>
          <a:bodyPr wrap="square" rtlCol="0">
            <a:spAutoFit/>
          </a:bodyPr>
          <a:lstStyle/>
          <a:p>
            <a:pPr algn="ctr"/>
            <a:r>
              <a:rPr lang="en-US" sz="2400" i="1" dirty="0" smtClean="0">
                <a:solidFill>
                  <a:prstClr val="white"/>
                </a:solidFill>
                <a:effectLst>
                  <a:glow rad="127000">
                    <a:prstClr val="black"/>
                  </a:glow>
                </a:effectLst>
                <a:latin typeface="Eras Bold ITC" panose="020B0907030504020204" pitchFamily="34" charset="0"/>
              </a:rPr>
              <a:t>ERMAs</a:t>
            </a:r>
          </a:p>
          <a:p>
            <a:endParaRPr lang="en-US" sz="2400" dirty="0">
              <a:solidFill>
                <a:prstClr val="white"/>
              </a:solidFill>
              <a:effectLst>
                <a:glow rad="127000">
                  <a:prstClr val="black"/>
                </a:glo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Specific management required to address:</a:t>
            </a:r>
            <a:endParaRPr lang="en-US" sz="2400"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endParaRPr lang="en-US" sz="2400" dirty="0">
              <a:solidFill>
                <a:prstClr val="white"/>
              </a:solidFill>
              <a:effectLst>
                <a:glow rad="127000">
                  <a:prstClr val="black"/>
                </a:glo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Recreation Use</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Demand</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R&amp;VS investments</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endParaRPr lang="en-US" sz="2400" dirty="0" smtClean="0">
              <a:solidFill>
                <a:prstClr val="white"/>
              </a:solidFill>
              <a:latin typeface="Eras Bold ITC" panose="020B0907030504020204" pitchFamily="34" charset="0"/>
            </a:endParaRPr>
          </a:p>
          <a:p>
            <a:endParaRPr lang="en-US" sz="2400" dirty="0" smtClean="0">
              <a:solidFill>
                <a:prstClr val="white"/>
              </a:solidFill>
              <a:latin typeface="Eras Bold ITC" panose="020B0907030504020204" pitchFamily="34" charset="0"/>
            </a:endParaRPr>
          </a:p>
          <a:p>
            <a:endParaRPr lang="en-US" sz="2400" dirty="0">
              <a:solidFill>
                <a:prstClr val="white"/>
              </a:solidFill>
              <a:latin typeface="Eras Bold ITC" panose="020B0907030504020204" pitchFamily="34" charset="0"/>
            </a:endParaRPr>
          </a:p>
        </p:txBody>
      </p:sp>
      <p:cxnSp>
        <p:nvCxnSpPr>
          <p:cNvPr id="7" name="Straight Connector 6"/>
          <p:cNvCxnSpPr/>
          <p:nvPr/>
        </p:nvCxnSpPr>
        <p:spPr>
          <a:xfrm>
            <a:off x="4407012" y="1905000"/>
            <a:ext cx="36786" cy="2590800"/>
          </a:xfrm>
          <a:prstGeom prst="line">
            <a:avLst/>
          </a:prstGeom>
          <a:ln w="28575"/>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1999594" y="5983326"/>
            <a:ext cx="5181600" cy="461665"/>
          </a:xfrm>
          <a:prstGeom prst="rect">
            <a:avLst/>
          </a:prstGeom>
          <a:noFill/>
        </p:spPr>
        <p:txBody>
          <a:bodyPr wrap="square" rtlCol="0">
            <a:spAutoFit/>
          </a:bodyPr>
          <a:lstStyle/>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Public Lands not Designated </a:t>
            </a:r>
          </a:p>
        </p:txBody>
      </p:sp>
    </p:spTree>
    <p:extLst>
      <p:ext uri="{BB962C8B-B14F-4D97-AF65-F5344CB8AC3E}">
        <p14:creationId xmlns:p14="http://schemas.microsoft.com/office/powerpoint/2010/main" val="31464075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806"/>
          <a:stretch/>
        </p:blipFill>
        <p:spPr>
          <a:xfrm>
            <a:off x="0" y="838201"/>
            <a:ext cx="9144000" cy="5979728"/>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81152" y="1905000"/>
            <a:ext cx="4125860" cy="4154984"/>
          </a:xfrm>
          <a:prstGeom prst="rect">
            <a:avLst/>
          </a:prstGeom>
        </p:spPr>
        <p:txBody>
          <a:bodyPr wrap="square">
            <a:spAutoFit/>
          </a:bodyPr>
          <a:lstStyle/>
          <a:p>
            <a:pPr algn="ctr"/>
            <a:r>
              <a:rPr lang="en-US" sz="2400" i="1" dirty="0" smtClean="0">
                <a:solidFill>
                  <a:prstClr val="white"/>
                </a:solidFill>
                <a:effectLst>
                  <a:glow rad="127000">
                    <a:prstClr val="black"/>
                  </a:glow>
                </a:effectLst>
                <a:latin typeface="Eras Bold ITC" panose="020B0907030504020204" pitchFamily="34" charset="0"/>
              </a:rPr>
              <a:t>SRMAs</a:t>
            </a:r>
            <a:r>
              <a:rPr lang="en-US" sz="2400" i="1" dirty="0">
                <a:solidFill>
                  <a:prstClr val="white"/>
                </a:solidFill>
                <a:effectLst>
                  <a:glow rad="127000">
                    <a:prstClr val="black"/>
                  </a:glow>
                </a:effectLst>
                <a:latin typeface="Eras Bold ITC" panose="020B0907030504020204" pitchFamily="34" charset="0"/>
              </a:rPr>
              <a:t>:</a:t>
            </a:r>
          </a:p>
          <a:p>
            <a:endPar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Protect </a:t>
            </a:r>
            <a:r>
              <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and Enhance:</a:t>
            </a:r>
          </a:p>
          <a:p>
            <a:pPr algn="ct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Activities</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Experiences</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Benefits</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Settings</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endPar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Keyword: Priority</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8224" y="990600"/>
            <a:ext cx="7797576" cy="584775"/>
          </a:xfrm>
          <a:prstGeom prst="rect">
            <a:avLst/>
          </a:prstGeom>
          <a:noFill/>
        </p:spPr>
        <p:txBody>
          <a:bodyPr wrap="square" rtlCol="0">
            <a:spAutoFit/>
          </a:bodyPr>
          <a:lstStyle/>
          <a:p>
            <a:pPr algn="ctr"/>
            <a:r>
              <a:rPr lang="en-US" sz="3200" dirty="0" smtClean="0">
                <a:solidFill>
                  <a:prstClr val="white"/>
                </a:solidFill>
                <a:effectLst>
                  <a:glow rad="127000">
                    <a:prstClr val="black"/>
                  </a:glow>
                </a:effectLst>
                <a:latin typeface="Eras Bold ITC" panose="020B0907030504020204" pitchFamily="34" charset="0"/>
              </a:rPr>
              <a:t>Management Focus</a:t>
            </a:r>
            <a:endParaRPr lang="en-US" sz="3200" dirty="0">
              <a:solidFill>
                <a:prstClr val="white"/>
              </a:solidFill>
              <a:effectLst>
                <a:glow rad="127000">
                  <a:prstClr val="black"/>
                </a:glow>
              </a:effectLst>
              <a:latin typeface="Eras Bold ITC" panose="020B0907030504020204" pitchFamily="34" charset="0"/>
            </a:endParaRPr>
          </a:p>
        </p:txBody>
      </p:sp>
      <p:sp>
        <p:nvSpPr>
          <p:cNvPr id="5" name="TextBox 4"/>
          <p:cNvSpPr txBox="1"/>
          <p:nvPr/>
        </p:nvSpPr>
        <p:spPr>
          <a:xfrm>
            <a:off x="4572001" y="1905000"/>
            <a:ext cx="4267199" cy="4154984"/>
          </a:xfrm>
          <a:prstGeom prst="rect">
            <a:avLst/>
          </a:prstGeom>
          <a:noFill/>
        </p:spPr>
        <p:txBody>
          <a:bodyPr wrap="square" rtlCol="0">
            <a:spAutoFit/>
          </a:bodyPr>
          <a:lstStyle/>
          <a:p>
            <a:pPr algn="ctr"/>
            <a:r>
              <a:rPr lang="en-US" sz="2400" i="1" dirty="0" smtClean="0">
                <a:solidFill>
                  <a:prstClr val="white"/>
                </a:solidFill>
                <a:effectLst>
                  <a:glow rad="127000">
                    <a:prstClr val="black"/>
                  </a:glow>
                </a:effectLst>
                <a:latin typeface="Eras Bold ITC" panose="020B0907030504020204" pitchFamily="34" charset="0"/>
              </a:rPr>
              <a:t>ERMAs:</a:t>
            </a:r>
          </a:p>
          <a:p>
            <a:endParaRPr lang="en-US" sz="2400" dirty="0" smtClean="0">
              <a:solidFill>
                <a:prstClr val="white"/>
              </a:solidFill>
              <a:effectLst>
                <a:glow rad="127000">
                  <a:prstClr val="black"/>
                </a:glo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Support and Sustain: </a:t>
            </a:r>
          </a:p>
          <a:p>
            <a:pPr algn="ct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Principal Activities</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Qualities</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Conditions</a:t>
            </a:r>
            <a:endParaRPr lang="en-US" sz="2400"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endParaRPr lang="en-US" sz="2400" dirty="0" smtClean="0">
              <a:solidFill>
                <a:prstClr val="white"/>
              </a:solidFill>
              <a:effectLst>
                <a:glow rad="127000">
                  <a:prstClr val="black"/>
                </a:glow>
              </a:effectLst>
              <a:latin typeface="Eras Bold ITC" panose="020B0907030504020204" pitchFamily="34" charset="0"/>
            </a:endParaRPr>
          </a:p>
          <a:p>
            <a:pPr algn="ctr"/>
            <a:endParaRPr lang="en-US" sz="2400" dirty="0" smtClean="0">
              <a:solidFill>
                <a:prstClr val="white"/>
              </a:solidFill>
              <a:effectLst>
                <a:glow rad="127000">
                  <a:prstClr val="black"/>
                </a:glow>
              </a:effectLst>
              <a:latin typeface="Eras Bold ITC" panose="020B0907030504020204" pitchFamily="34" charset="0"/>
            </a:endParaRPr>
          </a:p>
          <a:p>
            <a:endParaRPr lang="en-US" sz="2400" dirty="0" smtClean="0">
              <a:solidFill>
                <a:prstClr val="white"/>
              </a:solidFill>
              <a:effectLst>
                <a:glow rad="127000">
                  <a:prstClr val="black"/>
                </a:glow>
              </a:effectLst>
              <a:latin typeface="Eras Bold ITC" panose="020B0907030504020204" pitchFamily="34" charset="0"/>
            </a:endParaRPr>
          </a:p>
          <a:p>
            <a:r>
              <a:rPr lang="en-US" sz="2400" dirty="0" smtClean="0">
                <a:solidFill>
                  <a:prstClr val="white"/>
                </a:solidFill>
                <a:effectLst>
                  <a:glow rad="127000">
                    <a:prstClr val="black"/>
                  </a:glow>
                </a:effectLst>
                <a:latin typeface="Eras Bold ITC" panose="020B0907030504020204" pitchFamily="34" charset="0"/>
              </a:rPr>
              <a:t>Keyword: Commensurate</a:t>
            </a:r>
            <a:endParaRPr lang="en-US" sz="2400" dirty="0">
              <a:solidFill>
                <a:prstClr val="white"/>
              </a:solidFill>
              <a:effectLst>
                <a:glow rad="127000">
                  <a:prstClr val="black"/>
                </a:glow>
              </a:effectLst>
              <a:latin typeface="Eras Bold ITC" panose="020B0907030504020204" pitchFamily="34" charset="0"/>
            </a:endParaRPr>
          </a:p>
        </p:txBody>
      </p:sp>
    </p:spTree>
    <p:extLst>
      <p:ext uri="{BB962C8B-B14F-4D97-AF65-F5344CB8AC3E}">
        <p14:creationId xmlns:p14="http://schemas.microsoft.com/office/powerpoint/2010/main" val="1576853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532"/>
          <a:stretch/>
        </p:blipFill>
        <p:spPr>
          <a:xfrm>
            <a:off x="1" y="838200"/>
            <a:ext cx="9143999" cy="6019800"/>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52915" y="1168118"/>
            <a:ext cx="8762485" cy="1354217"/>
          </a:xfrm>
          <a:prstGeom prst="rect">
            <a:avLst/>
          </a:prstGeom>
        </p:spPr>
        <p:txBody>
          <a:bodyPr wrap="square">
            <a:spAutoFit/>
          </a:bodyPr>
          <a:lstStyle/>
          <a:p>
            <a:pPr algn="ctr"/>
            <a:r>
              <a:rPr lang="en-US" sz="3200" dirty="0">
                <a:solidFill>
                  <a:prstClr val="white"/>
                </a:solidFill>
                <a:effectLst>
                  <a:glow rad="127000">
                    <a:prstClr val="black"/>
                  </a:glow>
                </a:effectLst>
                <a:latin typeface="Eras Bold ITC" panose="020B0907030504020204" pitchFamily="34" charset="0"/>
              </a:rPr>
              <a:t>Management </a:t>
            </a:r>
            <a:r>
              <a:rPr lang="en-US" sz="3200" dirty="0" smtClean="0">
                <a:solidFill>
                  <a:prstClr val="white"/>
                </a:solidFill>
                <a:effectLst>
                  <a:glow rad="127000">
                    <a:prstClr val="black"/>
                  </a:glow>
                </a:effectLst>
                <a:latin typeface="Eras Bold ITC" panose="020B0907030504020204" pitchFamily="34" charset="0"/>
              </a:rPr>
              <a:t>Focus</a:t>
            </a:r>
            <a:endParaRPr lang="en-US" b="1" dirty="0" smtClean="0">
              <a:solidFill>
                <a:prstClr val="white"/>
              </a:solidFill>
            </a:endParaRPr>
          </a:p>
          <a:p>
            <a:endParaRPr lang="en-US" b="1" dirty="0">
              <a:solidFill>
                <a:prstClr val="white"/>
              </a:solidFill>
            </a:endParaRPr>
          </a:p>
          <a:p>
            <a:pPr algn="ctr"/>
            <a:r>
              <a:rPr lang="en-US" sz="3200" b="1" dirty="0" smtClean="0">
                <a:solidFill>
                  <a:prstClr val="white"/>
                </a:solidFill>
                <a:effectLst>
                  <a:glow rad="127000">
                    <a:prstClr val="black"/>
                  </a:glow>
                </a:effectLst>
              </a:rPr>
              <a:t>Public </a:t>
            </a:r>
            <a:r>
              <a:rPr lang="en-US" sz="3200" b="1" dirty="0">
                <a:solidFill>
                  <a:prstClr val="white"/>
                </a:solidFill>
                <a:effectLst>
                  <a:glow rad="127000">
                    <a:prstClr val="black"/>
                  </a:glow>
                </a:effectLst>
              </a:rPr>
              <a:t>Lands </a:t>
            </a:r>
            <a:r>
              <a:rPr lang="en-US" sz="3200" b="1" dirty="0" smtClean="0">
                <a:solidFill>
                  <a:prstClr val="white"/>
                </a:solidFill>
                <a:effectLst>
                  <a:glow rad="127000">
                    <a:prstClr val="black"/>
                  </a:glow>
                </a:effectLst>
              </a:rPr>
              <a:t>Not Designated</a:t>
            </a:r>
            <a:endParaRPr lang="en-US" sz="3200" b="1" dirty="0">
              <a:solidFill>
                <a:prstClr val="white"/>
              </a:solidFill>
              <a:effectLst>
                <a:glow rad="127000">
                  <a:prstClr val="black"/>
                </a:glow>
              </a:effectLst>
            </a:endParaRPr>
          </a:p>
        </p:txBody>
      </p:sp>
      <p:sp>
        <p:nvSpPr>
          <p:cNvPr id="4" name="TextBox 3"/>
          <p:cNvSpPr txBox="1"/>
          <p:nvPr/>
        </p:nvSpPr>
        <p:spPr>
          <a:xfrm>
            <a:off x="381000" y="2895600"/>
            <a:ext cx="5257800" cy="3323987"/>
          </a:xfrm>
          <a:prstGeom prst="rect">
            <a:avLst/>
          </a:prstGeom>
          <a:noFill/>
        </p:spPr>
        <p:txBody>
          <a:bodyPr wrap="square" rtlCol="0">
            <a:spAutoFit/>
          </a:bodyPr>
          <a:lstStyle/>
          <a:p>
            <a:r>
              <a:rPr lang="en-US" sz="2400" dirty="0" smtClean="0">
                <a:solidFill>
                  <a:prstClr val="white"/>
                </a:solidFill>
                <a:effectLst>
                  <a:glow rad="127000">
                    <a:prstClr val="black"/>
                  </a:glow>
                </a:effectLst>
              </a:rPr>
              <a:t>Address </a:t>
            </a:r>
            <a:r>
              <a:rPr lang="en-US" sz="2400" dirty="0">
                <a:solidFill>
                  <a:prstClr val="white"/>
                </a:solidFill>
                <a:effectLst>
                  <a:glow rad="127000">
                    <a:prstClr val="black"/>
                  </a:glow>
                </a:effectLst>
              </a:rPr>
              <a:t>basic R&amp;VS and resource stewardship needs, such as</a:t>
            </a:r>
            <a:r>
              <a:rPr lang="en-US" sz="2400" dirty="0" smtClean="0">
                <a:solidFill>
                  <a:prstClr val="white"/>
                </a:solidFill>
                <a:effectLst>
                  <a:glow rad="127000">
                    <a:prstClr val="black"/>
                  </a:glow>
                </a:effectLst>
              </a:rPr>
              <a:t>:</a:t>
            </a:r>
          </a:p>
          <a:p>
            <a:endParaRPr lang="en-US" sz="2400" dirty="0">
              <a:solidFill>
                <a:prstClr val="white"/>
              </a:solidFill>
              <a:effectLst>
                <a:glow rad="127000">
                  <a:prstClr val="black"/>
                </a:glow>
              </a:effectLst>
            </a:endParaRPr>
          </a:p>
          <a:p>
            <a:r>
              <a:rPr lang="en-US" sz="2400" dirty="0">
                <a:solidFill>
                  <a:prstClr val="white"/>
                </a:solidFill>
                <a:effectLst>
                  <a:glow rad="127000">
                    <a:prstClr val="black"/>
                  </a:glow>
                </a:effectLst>
              </a:rPr>
              <a:t>(a) Visitor health and safety.</a:t>
            </a:r>
          </a:p>
          <a:p>
            <a:r>
              <a:rPr lang="en-US" sz="2400" dirty="0">
                <a:solidFill>
                  <a:prstClr val="white"/>
                </a:solidFill>
                <a:effectLst>
                  <a:glow rad="127000">
                    <a:prstClr val="black"/>
                  </a:glow>
                </a:effectLst>
              </a:rPr>
              <a:t>(b) Use and user conflicts.</a:t>
            </a:r>
          </a:p>
          <a:p>
            <a:r>
              <a:rPr lang="en-US" sz="2400" dirty="0">
                <a:solidFill>
                  <a:prstClr val="white"/>
                </a:solidFill>
                <a:effectLst>
                  <a:glow rad="127000">
                    <a:prstClr val="black"/>
                  </a:glow>
                </a:effectLst>
              </a:rPr>
              <a:t>(c) </a:t>
            </a:r>
            <a:r>
              <a:rPr lang="en-US" sz="2400" dirty="0" smtClean="0">
                <a:solidFill>
                  <a:prstClr val="white"/>
                </a:solidFill>
                <a:effectLst>
                  <a:glow rad="127000">
                    <a:prstClr val="black"/>
                  </a:glow>
                </a:effectLst>
              </a:rPr>
              <a:t>SRP restrictions </a:t>
            </a:r>
            <a:endParaRPr lang="en-US" sz="2400" dirty="0">
              <a:solidFill>
                <a:prstClr val="white"/>
              </a:solidFill>
              <a:effectLst>
                <a:glow rad="127000">
                  <a:prstClr val="black"/>
                </a:glow>
              </a:effectLst>
            </a:endParaRPr>
          </a:p>
          <a:p>
            <a:r>
              <a:rPr lang="en-US" sz="2400" dirty="0">
                <a:solidFill>
                  <a:prstClr val="white"/>
                </a:solidFill>
                <a:effectLst>
                  <a:glow rad="127000">
                    <a:prstClr val="black"/>
                  </a:glow>
                </a:effectLst>
              </a:rPr>
              <a:t>(d) Mitigation of recreation impacts on cultural and natural resources.</a:t>
            </a:r>
            <a:endParaRPr lang="en-US" sz="2400" dirty="0">
              <a:solidFill>
                <a:srgbClr val="FFFF66"/>
              </a:solidFill>
              <a:effectLst>
                <a:glow rad="127000">
                  <a:prstClr val="black"/>
                </a:glow>
              </a:effectLst>
            </a:endParaRPr>
          </a:p>
          <a:p>
            <a:endParaRPr lang="en-US" dirty="0">
              <a:solidFill>
                <a:prstClr val="white"/>
              </a:solidFill>
            </a:endParaRPr>
          </a:p>
        </p:txBody>
      </p:sp>
    </p:spTree>
    <p:extLst>
      <p:ext uri="{BB962C8B-B14F-4D97-AF65-F5344CB8AC3E}">
        <p14:creationId xmlns:p14="http://schemas.microsoft.com/office/powerpoint/2010/main" val="1195291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3776996" cy="830997"/>
          </a:xfrm>
          <a:prstGeom prst="rect">
            <a:avLst/>
          </a:prstGeom>
        </p:spPr>
        <p:txBody>
          <a:bodyPr wrap="none">
            <a:spAutoFit/>
          </a:bodyPr>
          <a:lstStyle/>
          <a:p>
            <a:r>
              <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Required LUP Decisions</a:t>
            </a:r>
          </a:p>
          <a:p>
            <a:r>
              <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for R&amp;VS: </a:t>
            </a:r>
            <a:endParaRPr lang="en-US" sz="2400" cap="small" dirty="0">
              <a:solidFill>
                <a:prstClr val="white"/>
              </a:solidFill>
              <a:effectLst>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6187" y="1600200"/>
            <a:ext cx="4305813" cy="4462760"/>
          </a:xfrm>
          <a:prstGeom prst="rect">
            <a:avLst/>
          </a:prstGeom>
        </p:spPr>
        <p:txBody>
          <a:bodyPr wrap="square">
            <a:spAutoFit/>
          </a:bodyPr>
          <a:lstStyle/>
          <a:p>
            <a:r>
              <a:rPr lang="en-US" sz="2000" dirty="0" smtClean="0">
                <a:solidFill>
                  <a:prstClr val="white"/>
                </a:solidFill>
                <a:latin typeface="Cambria" panose="02040503050406030204" pitchFamily="18" charset="0"/>
              </a:rPr>
              <a:t> </a:t>
            </a:r>
            <a:endParaRPr lang="en-US" sz="2000"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Designate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recreation management </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areas (RMAs). </a:t>
            </a:r>
          </a:p>
          <a:p>
            <a:pPr marL="682625" indent="-457200">
              <a:buFont typeface="+mj-lt"/>
              <a:buAutoNum type="arabicPeriod"/>
            </a:pPr>
            <a:endParaRPr lang="en-US" sz="2400"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Establish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R&amp;VS objectives for each RMA. </a:t>
            </a:r>
            <a:endPar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endParaRPr lang="en-US" sz="2400" b="1"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Identify </a:t>
            </a:r>
            <a:r>
              <a:rPr lang="en-US" sz="2400" b="1" i="1" dirty="0">
                <a:solidFill>
                  <a:prstClr val="white"/>
                </a:solidFill>
                <a:effectLst>
                  <a:outerShdw blurRad="38100" dist="38100" dir="2700000" algn="tl">
                    <a:srgbClr val="000000">
                      <a:alpha val="43137"/>
                    </a:srgbClr>
                  </a:outerShdw>
                </a:effectLst>
                <a:latin typeface="Cambria" panose="02040503050406030204" pitchFamily="18" charset="0"/>
              </a:rPr>
              <a:t>LUP-level </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management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actions and allowable uses for each RMA. </a:t>
            </a:r>
          </a:p>
        </p:txBody>
      </p:sp>
      <p:sp>
        <p:nvSpPr>
          <p:cNvPr id="13" name="Oval 12"/>
          <p:cNvSpPr/>
          <p:nvPr/>
        </p:nvSpPr>
        <p:spPr>
          <a:xfrm>
            <a:off x="88424" y="3069580"/>
            <a:ext cx="4724400" cy="1350020"/>
          </a:xfrm>
          <a:prstGeom prst="ellipse">
            <a:avLst/>
          </a:prstGeom>
          <a:solidFill>
            <a:srgbClr val="FFFF00">
              <a:alpha val="3000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2931" b="2719"/>
          <a:stretch/>
        </p:blipFill>
        <p:spPr>
          <a:xfrm>
            <a:off x="4840015" y="874986"/>
            <a:ext cx="4303986" cy="5915771"/>
          </a:xfrm>
          <a:prstGeom prst="rect">
            <a:avLst/>
          </a:prstGeom>
        </p:spPr>
      </p:pic>
    </p:spTree>
    <p:extLst>
      <p:ext uri="{BB962C8B-B14F-4D97-AF65-F5344CB8AC3E}">
        <p14:creationId xmlns:p14="http://schemas.microsoft.com/office/powerpoint/2010/main" val="27236259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p:blipFill>
        <p:spPr>
          <a:xfrm>
            <a:off x="1" y="838200"/>
            <a:ext cx="9143999" cy="6094512"/>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81152" y="1905000"/>
            <a:ext cx="4125860" cy="3416320"/>
          </a:xfrm>
          <a:prstGeom prst="rect">
            <a:avLst/>
          </a:prstGeom>
        </p:spPr>
        <p:txBody>
          <a:bodyPr wrap="square">
            <a:spAutoFit/>
          </a:bodyPr>
          <a:lstStyle/>
          <a:p>
            <a:pPr algn="ctr"/>
            <a:r>
              <a:rPr lang="en-US" sz="2400" i="1" dirty="0" smtClean="0">
                <a:solidFill>
                  <a:prstClr val="white"/>
                </a:solidFill>
                <a:effectLst>
                  <a:glow rad="127000">
                    <a:prstClr val="black"/>
                  </a:glow>
                </a:effectLst>
                <a:latin typeface="Eras Bold ITC" panose="020B0907030504020204" pitchFamily="34" charset="0"/>
              </a:rPr>
              <a:t>SRMAs</a:t>
            </a:r>
            <a:endParaRPr lang="en-US" sz="2400" i="1" dirty="0">
              <a:solidFill>
                <a:prstClr val="white"/>
              </a:solidFill>
              <a:effectLst>
                <a:glow rad="127000">
                  <a:prstClr val="black"/>
                </a:glow>
              </a:effectLst>
              <a:latin typeface="Eras Bold ITC" panose="020B0907030504020204" pitchFamily="34" charset="0"/>
            </a:endParaRPr>
          </a:p>
          <a:p>
            <a:endPar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Measureable </a:t>
            </a:r>
            <a:r>
              <a:rPr lang="en-US" sz="2400" u="sng"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Outcome-Focused</a:t>
            </a: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 Objective </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which defines:</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Activities</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Experiences</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Benefits</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8224" y="990600"/>
            <a:ext cx="7797576" cy="584775"/>
          </a:xfrm>
          <a:prstGeom prst="rect">
            <a:avLst/>
          </a:prstGeom>
          <a:noFill/>
        </p:spPr>
        <p:txBody>
          <a:bodyPr wrap="square" rtlCol="0">
            <a:spAutoFit/>
          </a:bodyPr>
          <a:lstStyle/>
          <a:p>
            <a:pPr algn="ctr"/>
            <a:r>
              <a:rPr lang="en-US" sz="3200" dirty="0" smtClean="0">
                <a:solidFill>
                  <a:prstClr val="white"/>
                </a:solidFill>
                <a:effectLst>
                  <a:glow rad="127000">
                    <a:prstClr val="black"/>
                  </a:glow>
                </a:effectLst>
                <a:latin typeface="Eras Bold ITC" panose="020B0907030504020204" pitchFamily="34" charset="0"/>
              </a:rPr>
              <a:t>Objectives</a:t>
            </a:r>
            <a:endParaRPr lang="en-US" sz="3200" dirty="0">
              <a:solidFill>
                <a:prstClr val="white"/>
              </a:solidFill>
              <a:effectLst>
                <a:glow rad="127000">
                  <a:prstClr val="black"/>
                </a:glow>
              </a:effectLst>
              <a:latin typeface="Eras Bold ITC" panose="020B0907030504020204" pitchFamily="34" charset="0"/>
            </a:endParaRPr>
          </a:p>
        </p:txBody>
      </p:sp>
      <p:sp>
        <p:nvSpPr>
          <p:cNvPr id="5" name="TextBox 4"/>
          <p:cNvSpPr txBox="1"/>
          <p:nvPr/>
        </p:nvSpPr>
        <p:spPr>
          <a:xfrm>
            <a:off x="4572001" y="1905000"/>
            <a:ext cx="4267199" cy="3416320"/>
          </a:xfrm>
          <a:prstGeom prst="rect">
            <a:avLst/>
          </a:prstGeom>
          <a:noFill/>
        </p:spPr>
        <p:txBody>
          <a:bodyPr wrap="square" rtlCol="0">
            <a:spAutoFit/>
          </a:bodyPr>
          <a:lstStyle/>
          <a:p>
            <a:pPr algn="ctr"/>
            <a:r>
              <a:rPr lang="en-US" sz="2400" i="1" dirty="0" smtClean="0">
                <a:solidFill>
                  <a:prstClr val="white"/>
                </a:solidFill>
                <a:effectLst>
                  <a:glow rad="127000">
                    <a:prstClr val="black"/>
                  </a:glow>
                </a:effectLst>
                <a:latin typeface="Eras Bold ITC" panose="020B0907030504020204" pitchFamily="34" charset="0"/>
              </a:rPr>
              <a:t>ERMAs</a:t>
            </a:r>
          </a:p>
          <a:p>
            <a:endParaRPr lang="en-US" sz="2400" dirty="0" smtClean="0">
              <a:solidFill>
                <a:prstClr val="white"/>
              </a:solidFill>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Measurable Objective </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Which defines:</a:t>
            </a:r>
          </a:p>
          <a:p>
            <a:pPr algn="ct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endPar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Activities</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Qualities</a:t>
            </a:r>
          </a:p>
          <a:p>
            <a:pPr algn="ct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Conditions</a:t>
            </a:r>
            <a:endParaRPr lang="en-US" sz="2400"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cxnSp>
        <p:nvCxnSpPr>
          <p:cNvPr id="7" name="Straight Connector 6"/>
          <p:cNvCxnSpPr/>
          <p:nvPr/>
        </p:nvCxnSpPr>
        <p:spPr>
          <a:xfrm>
            <a:off x="4407012" y="1905000"/>
            <a:ext cx="0" cy="43434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90357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952500"/>
            <a:ext cx="905827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3657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952" b="23262"/>
          <a:stretch/>
        </p:blipFill>
        <p:spPr>
          <a:xfrm>
            <a:off x="5305596" y="3626081"/>
            <a:ext cx="3810000" cy="31504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84" y="4038600"/>
            <a:ext cx="4707633" cy="2644810"/>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6187" y="1020212"/>
            <a:ext cx="2970685" cy="461665"/>
          </a:xfrm>
          <a:prstGeom prst="rect">
            <a:avLst/>
          </a:prstGeom>
        </p:spPr>
        <p:txBody>
          <a:bodyPr wrap="none">
            <a:spAutoFit/>
          </a:bodyPr>
          <a:lstStyle/>
          <a:p>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SRMA Objectives: </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sp>
        <p:nvSpPr>
          <p:cNvPr id="4" name="Rectangle 3"/>
          <p:cNvSpPr/>
          <p:nvPr/>
        </p:nvSpPr>
        <p:spPr>
          <a:xfrm>
            <a:off x="189214" y="1579111"/>
            <a:ext cx="6211585" cy="3093154"/>
          </a:xfrm>
          <a:prstGeom prst="rect">
            <a:avLst/>
          </a:prstGeom>
        </p:spPr>
        <p:txBody>
          <a:bodyPr wrap="square">
            <a:spAutoFit/>
          </a:bodyPr>
          <a:lstStyle/>
          <a:p>
            <a:pPr>
              <a:spcBef>
                <a:spcPts val="1200"/>
              </a:spcBef>
              <a:spcAft>
                <a:spcPts val="1200"/>
              </a:spcAft>
            </a:pPr>
            <a:r>
              <a:rPr lang="en-US" sz="2400" b="1" dirty="0" smtClean="0">
                <a:solidFill>
                  <a:prstClr val="white"/>
                </a:solidFill>
                <a:effectLst>
                  <a:glow rad="127000">
                    <a:prstClr val="black"/>
                  </a:glow>
                </a:effectLst>
              </a:rPr>
              <a:t>ACTIVITES</a:t>
            </a:r>
          </a:p>
          <a:p>
            <a:pPr>
              <a:spcBef>
                <a:spcPts val="1200"/>
              </a:spcBef>
              <a:spcAft>
                <a:spcPts val="1200"/>
              </a:spcAft>
            </a:pPr>
            <a:r>
              <a:rPr lang="en-US" sz="2400" b="1" dirty="0" smtClean="0">
                <a:solidFill>
                  <a:prstClr val="white"/>
                </a:solidFill>
                <a:effectLst>
                  <a:glow rad="127000">
                    <a:prstClr val="black"/>
                  </a:glow>
                </a:effectLst>
              </a:rPr>
              <a:t>EXPERIENCES  </a:t>
            </a:r>
          </a:p>
          <a:p>
            <a:pPr>
              <a:spcBef>
                <a:spcPts val="1200"/>
              </a:spcBef>
              <a:spcAft>
                <a:spcPts val="1200"/>
              </a:spcAft>
            </a:pPr>
            <a:r>
              <a:rPr lang="en-US" sz="2400" b="1" dirty="0">
                <a:solidFill>
                  <a:prstClr val="white"/>
                </a:solidFill>
                <a:effectLst>
                  <a:glow rad="127000">
                    <a:prstClr val="black"/>
                  </a:glow>
                </a:effectLst>
              </a:rPr>
              <a:t>and </a:t>
            </a:r>
            <a:r>
              <a:rPr lang="en-US" sz="2400" b="1" dirty="0" smtClean="0">
                <a:solidFill>
                  <a:prstClr val="white"/>
                </a:solidFill>
                <a:effectLst>
                  <a:glow rad="127000">
                    <a:prstClr val="black"/>
                  </a:glow>
                </a:effectLst>
              </a:rPr>
              <a:t>BENEFITS </a:t>
            </a:r>
          </a:p>
          <a:p>
            <a:pPr>
              <a:spcBef>
                <a:spcPts val="1200"/>
              </a:spcBef>
              <a:spcAft>
                <a:spcPts val="1200"/>
              </a:spcAft>
            </a:pPr>
            <a:r>
              <a:rPr lang="en-US" sz="2400" b="1" dirty="0" smtClean="0">
                <a:solidFill>
                  <a:prstClr val="white"/>
                </a:solidFill>
                <a:effectLst>
                  <a:glow rad="127000">
                    <a:prstClr val="black"/>
                  </a:glow>
                </a:effectLst>
              </a:rPr>
              <a:t>derived </a:t>
            </a:r>
            <a:r>
              <a:rPr lang="en-US" sz="2400" b="1" dirty="0">
                <a:solidFill>
                  <a:prstClr val="white"/>
                </a:solidFill>
                <a:effectLst>
                  <a:glow rad="127000">
                    <a:prstClr val="black"/>
                  </a:glow>
                </a:effectLst>
              </a:rPr>
              <a:t>from </a:t>
            </a:r>
            <a:r>
              <a:rPr lang="en-US" sz="2400" b="1" dirty="0" smtClean="0">
                <a:solidFill>
                  <a:prstClr val="white"/>
                </a:solidFill>
                <a:effectLst>
                  <a:glow rad="127000">
                    <a:prstClr val="black"/>
                  </a:glow>
                </a:effectLst>
              </a:rPr>
              <a:t>those experiences</a:t>
            </a:r>
            <a:r>
              <a:rPr lang="en-US" sz="2400" b="1" dirty="0">
                <a:solidFill>
                  <a:prstClr val="white"/>
                </a:solidFill>
                <a:effectLst>
                  <a:glow rad="127000">
                    <a:prstClr val="black"/>
                  </a:glow>
                </a:effectLst>
              </a:rPr>
              <a:t>!</a:t>
            </a:r>
          </a:p>
          <a:p>
            <a:pPr>
              <a:spcBef>
                <a:spcPts val="1200"/>
              </a:spcBef>
              <a:spcAft>
                <a:spcPts val="1200"/>
              </a:spcAft>
            </a:pPr>
            <a:r>
              <a:rPr lang="en-US" sz="1900" dirty="0">
                <a:solidFill>
                  <a:prstClr val="white"/>
                </a:solidFill>
              </a:rPr>
              <a:t>	</a:t>
            </a:r>
            <a:r>
              <a:rPr lang="en-US" sz="1900" dirty="0" smtClean="0">
                <a:solidFill>
                  <a:prstClr val="white"/>
                </a:solidFill>
              </a:rPr>
              <a:t>		</a:t>
            </a:r>
            <a:endParaRPr lang="en-US" sz="1900" dirty="0">
              <a:solidFill>
                <a:prstClr val="white"/>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856593"/>
            <a:ext cx="3072148" cy="2797030"/>
          </a:xfrm>
          <a:prstGeom prst="rect">
            <a:avLst/>
          </a:prstGeom>
        </p:spPr>
      </p:pic>
    </p:spTree>
    <p:extLst>
      <p:ext uri="{BB962C8B-B14F-4D97-AF65-F5344CB8AC3E}">
        <p14:creationId xmlns:p14="http://schemas.microsoft.com/office/powerpoint/2010/main" val="4086902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Scott (Anthony) </a:t>
            </a:r>
            <a:r>
              <a:rPr lang="en-US" sz="3600" dirty="0"/>
              <a:t>Feldhausen</a:t>
            </a:r>
          </a:p>
        </p:txBody>
      </p:sp>
      <p:sp>
        <p:nvSpPr>
          <p:cNvPr id="3" name="Text Placeholder 2"/>
          <p:cNvSpPr>
            <a:spLocks noGrp="1"/>
          </p:cNvSpPr>
          <p:nvPr>
            <p:ph type="body" sz="half" idx="2"/>
          </p:nvPr>
        </p:nvSpPr>
        <p:spPr/>
        <p:txBody>
          <a:bodyPr>
            <a:normAutofit/>
          </a:bodyPr>
          <a:lstStyle/>
          <a:p>
            <a:r>
              <a:rPr lang="en-US" sz="3200" b="1" dirty="0"/>
              <a:t>Deputy Division Chief</a:t>
            </a:r>
            <a:endParaRPr lang="en-US" sz="3200" dirty="0"/>
          </a:p>
        </p:txBody>
      </p:sp>
      <p:pic>
        <p:nvPicPr>
          <p:cNvPr id="6"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778" r="15778"/>
          <a:stretch>
            <a:fillRect/>
          </a:stretch>
        </p:blipFill>
        <p:spPr/>
      </p:pic>
    </p:spTree>
    <p:extLst>
      <p:ext uri="{BB962C8B-B14F-4D97-AF65-F5344CB8AC3E}">
        <p14:creationId xmlns:p14="http://schemas.microsoft.com/office/powerpoint/2010/main" val="17188919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3776996" cy="830997"/>
          </a:xfrm>
          <a:prstGeom prst="rect">
            <a:avLst/>
          </a:prstGeom>
        </p:spPr>
        <p:txBody>
          <a:bodyPr wrap="none">
            <a:spAutoFit/>
          </a:bodyPr>
          <a:lstStyle/>
          <a:p>
            <a:r>
              <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Required LUP Decisions</a:t>
            </a:r>
          </a:p>
          <a:p>
            <a:r>
              <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for R&amp;VS: </a:t>
            </a:r>
            <a:endParaRPr lang="en-US" sz="2400" cap="small" dirty="0">
              <a:solidFill>
                <a:prstClr val="white"/>
              </a:solidFill>
              <a:effectLst>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6187" y="1600200"/>
            <a:ext cx="4305813" cy="4462760"/>
          </a:xfrm>
          <a:prstGeom prst="rect">
            <a:avLst/>
          </a:prstGeom>
        </p:spPr>
        <p:txBody>
          <a:bodyPr wrap="square">
            <a:spAutoFit/>
          </a:bodyPr>
          <a:lstStyle/>
          <a:p>
            <a:r>
              <a:rPr lang="en-US" sz="2000" dirty="0" smtClean="0">
                <a:solidFill>
                  <a:prstClr val="white"/>
                </a:solidFill>
                <a:latin typeface="Cambria" panose="02040503050406030204" pitchFamily="18" charset="0"/>
              </a:rPr>
              <a:t> </a:t>
            </a:r>
            <a:endParaRPr lang="en-US" sz="2000"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Designate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recreation management </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areas (RMAs). </a:t>
            </a:r>
          </a:p>
          <a:p>
            <a:pPr marL="682625" indent="-457200">
              <a:buFont typeface="+mj-lt"/>
              <a:buAutoNum type="arabicPeriod"/>
            </a:pPr>
            <a:endParaRPr lang="en-US" sz="2400"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Establish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R&amp;VS objectives for each RMA. </a:t>
            </a:r>
            <a:endPar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endParaRPr lang="en-US" sz="2400" b="1" dirty="0">
              <a:solidFill>
                <a:prstClr val="white"/>
              </a:solidFill>
              <a:effectLst>
                <a:outerShdw blurRad="38100" dist="38100" dir="2700000" algn="tl">
                  <a:srgbClr val="000000">
                    <a:alpha val="43137"/>
                  </a:srgbClr>
                </a:outerShdw>
              </a:effectLst>
              <a:latin typeface="Cambria" panose="02040503050406030204" pitchFamily="18" charset="0"/>
            </a:endParaRPr>
          </a:p>
          <a:p>
            <a:pPr marL="682625" indent="-457200">
              <a:buFont typeface="+mj-lt"/>
              <a:buAutoNum type="arabicPeriod"/>
            </a:pP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Identify </a:t>
            </a:r>
            <a:r>
              <a:rPr lang="en-US" sz="2400" b="1" i="1" dirty="0">
                <a:solidFill>
                  <a:prstClr val="white"/>
                </a:solidFill>
                <a:effectLst>
                  <a:outerShdw blurRad="38100" dist="38100" dir="2700000" algn="tl">
                    <a:srgbClr val="000000">
                      <a:alpha val="43137"/>
                    </a:srgbClr>
                  </a:outerShdw>
                </a:effectLst>
                <a:latin typeface="Cambria" panose="02040503050406030204" pitchFamily="18" charset="0"/>
              </a:rPr>
              <a:t>LUP-level </a:t>
            </a:r>
            <a:r>
              <a:rPr lang="en-US" sz="2400" b="1" dirty="0" smtClean="0">
                <a:solidFill>
                  <a:prstClr val="white"/>
                </a:solidFill>
                <a:effectLst>
                  <a:outerShdw blurRad="38100" dist="38100" dir="2700000" algn="tl">
                    <a:srgbClr val="000000">
                      <a:alpha val="43137"/>
                    </a:srgbClr>
                  </a:outerShdw>
                </a:effectLst>
                <a:latin typeface="Cambria" panose="02040503050406030204" pitchFamily="18" charset="0"/>
              </a:rPr>
              <a:t>management </a:t>
            </a:r>
            <a:r>
              <a:rPr lang="en-US" sz="2400" b="1" dirty="0">
                <a:solidFill>
                  <a:prstClr val="white"/>
                </a:solidFill>
                <a:effectLst>
                  <a:outerShdw blurRad="38100" dist="38100" dir="2700000" algn="tl">
                    <a:srgbClr val="000000">
                      <a:alpha val="43137"/>
                    </a:srgbClr>
                  </a:outerShdw>
                </a:effectLst>
                <a:latin typeface="Cambria" panose="02040503050406030204" pitchFamily="18" charset="0"/>
              </a:rPr>
              <a:t>actions and allowable uses for each RMA. </a:t>
            </a:r>
          </a:p>
        </p:txBody>
      </p:sp>
      <p:sp>
        <p:nvSpPr>
          <p:cNvPr id="13" name="Oval 12"/>
          <p:cNvSpPr/>
          <p:nvPr/>
        </p:nvSpPr>
        <p:spPr>
          <a:xfrm>
            <a:off x="1" y="4191000"/>
            <a:ext cx="4724400" cy="1871960"/>
          </a:xfrm>
          <a:prstGeom prst="ellipse">
            <a:avLst/>
          </a:prstGeom>
          <a:solidFill>
            <a:srgbClr val="FFFF00">
              <a:alpha val="3000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2931" b="2719"/>
          <a:stretch/>
        </p:blipFill>
        <p:spPr>
          <a:xfrm>
            <a:off x="4840015" y="874986"/>
            <a:ext cx="4303986" cy="5915771"/>
          </a:xfrm>
          <a:prstGeom prst="rect">
            <a:avLst/>
          </a:prstGeom>
        </p:spPr>
      </p:pic>
    </p:spTree>
    <p:extLst>
      <p:ext uri="{BB962C8B-B14F-4D97-AF65-F5344CB8AC3E}">
        <p14:creationId xmlns:p14="http://schemas.microsoft.com/office/powerpoint/2010/main" val="1898258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739"/>
          <a:stretch/>
        </p:blipFill>
        <p:spPr>
          <a:xfrm>
            <a:off x="26277" y="914400"/>
            <a:ext cx="9117723" cy="5906208"/>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831912" y="1687305"/>
            <a:ext cx="3218518" cy="461665"/>
          </a:xfrm>
          <a:prstGeom prst="rect">
            <a:avLst/>
          </a:prstGeom>
        </p:spPr>
        <p:txBody>
          <a:bodyPr wrap="square">
            <a:spAutoFit/>
          </a:bodyPr>
          <a:lstStyle/>
          <a:p>
            <a:r>
              <a:rPr lang="en-US" sz="2400" i="1"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SRMAs  and ERMAs</a:t>
            </a:r>
            <a:endPar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8224" y="990600"/>
            <a:ext cx="7797576" cy="584775"/>
          </a:xfrm>
          <a:prstGeom prst="rect">
            <a:avLst/>
          </a:prstGeom>
          <a:noFill/>
        </p:spPr>
        <p:txBody>
          <a:bodyPr wrap="square" rtlCol="0">
            <a:spAutoFit/>
          </a:bodyPr>
          <a:lstStyle/>
          <a:p>
            <a:pPr algn="ctr"/>
            <a:r>
              <a:rPr lang="en-US" sz="3200" dirty="0" smtClean="0">
                <a:solidFill>
                  <a:prstClr val="white"/>
                </a:solidFill>
                <a:effectLst>
                  <a:glow rad="127000">
                    <a:prstClr val="black"/>
                  </a:glow>
                </a:effectLst>
                <a:latin typeface="Eras Bold ITC" panose="020B0907030504020204" pitchFamily="34" charset="0"/>
              </a:rPr>
              <a:t>LUP Level Decisions</a:t>
            </a:r>
            <a:endParaRPr lang="en-US" sz="3200" dirty="0">
              <a:solidFill>
                <a:prstClr val="white"/>
              </a:solidFill>
              <a:effectLst>
                <a:glow rad="127000">
                  <a:prstClr val="black"/>
                </a:glow>
              </a:effectLst>
              <a:latin typeface="Eras Bold ITC" panose="020B0907030504020204" pitchFamily="34" charset="0"/>
            </a:endParaRPr>
          </a:p>
        </p:txBody>
      </p:sp>
      <p:sp>
        <p:nvSpPr>
          <p:cNvPr id="6" name="TextBox 5"/>
          <p:cNvSpPr txBox="1"/>
          <p:nvPr/>
        </p:nvSpPr>
        <p:spPr>
          <a:xfrm>
            <a:off x="292977" y="2286000"/>
            <a:ext cx="8558048" cy="2215991"/>
          </a:xfrm>
          <a:prstGeom prst="rect">
            <a:avLst/>
          </a:prstGeom>
          <a:noFill/>
          <a:ln w="12700">
            <a:solidFill>
              <a:schemeClr val="tx1"/>
            </a:solidFill>
          </a:ln>
        </p:spPr>
        <p:txBody>
          <a:bodyPr wrap="square" rtlCol="0">
            <a:spAutoFit/>
          </a:bodyPr>
          <a:lstStyle/>
          <a:p>
            <a:r>
              <a:rPr lang="en-US" sz="23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LUP Level:</a:t>
            </a:r>
          </a:p>
          <a:p>
            <a:r>
              <a:rPr lang="en-US" sz="23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Management Actions and Allowable Use Decisions</a:t>
            </a:r>
          </a:p>
          <a:p>
            <a:endParaRPr lang="en-US" sz="23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marL="342900" indent="-342900">
              <a:buFont typeface="Arial" panose="020B0604020202020204" pitchFamily="34" charset="0"/>
              <a:buChar char="•"/>
            </a:pPr>
            <a:r>
              <a:rPr lang="en-US" sz="23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	Within R&amp;VS</a:t>
            </a:r>
          </a:p>
          <a:p>
            <a:pPr marL="342900" indent="-342900">
              <a:buFont typeface="Arial" panose="020B0604020202020204" pitchFamily="34" charset="0"/>
              <a:buChar char="•"/>
            </a:pPr>
            <a:endParaRPr lang="en-US" sz="23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marL="342900" indent="-342900">
              <a:buFont typeface="Arial" panose="020B0604020202020204" pitchFamily="34" charset="0"/>
              <a:buChar char="•"/>
            </a:pPr>
            <a:r>
              <a:rPr lang="en-US" sz="23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	Within Other Programs </a:t>
            </a:r>
            <a:endParaRPr lang="en-US" sz="23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sp>
        <p:nvSpPr>
          <p:cNvPr id="13" name="TextBox 12"/>
          <p:cNvSpPr txBox="1"/>
          <p:nvPr/>
        </p:nvSpPr>
        <p:spPr>
          <a:xfrm>
            <a:off x="513479" y="4793902"/>
            <a:ext cx="8026176" cy="461665"/>
          </a:xfrm>
          <a:prstGeom prst="rect">
            <a:avLst/>
          </a:prstGeom>
          <a:noFill/>
        </p:spPr>
        <p:txBody>
          <a:bodyPr wrap="square" rtlCol="0">
            <a:spAutoFit/>
          </a:bodyPr>
          <a:lstStyle/>
          <a:p>
            <a:r>
              <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Keyword: </a:t>
            </a:r>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 LUP Level</a:t>
            </a:r>
            <a:endParaRPr lang="en-US" dirty="0">
              <a:solidFill>
                <a:prstClr val="white"/>
              </a:solidFill>
              <a:effectLst>
                <a:glow rad="127000">
                  <a:prstClr val="black"/>
                </a:glow>
                <a:outerShdw blurRad="38100" dist="38100" dir="2700000" algn="tl">
                  <a:srgbClr val="000000">
                    <a:alpha val="43137"/>
                  </a:srgbClr>
                </a:outerShdw>
              </a:effectLst>
            </a:endParaRPr>
          </a:p>
        </p:txBody>
      </p:sp>
      <p:sp>
        <p:nvSpPr>
          <p:cNvPr id="14" name="TextBox 13"/>
          <p:cNvSpPr txBox="1"/>
          <p:nvPr/>
        </p:nvSpPr>
        <p:spPr>
          <a:xfrm>
            <a:off x="1588377" y="5502785"/>
            <a:ext cx="6019800" cy="646331"/>
          </a:xfrm>
          <a:prstGeom prst="rect">
            <a:avLst/>
          </a:prstGeom>
          <a:noFill/>
        </p:spPr>
        <p:txBody>
          <a:bodyPr wrap="square" rtlCol="0">
            <a:spAutoFit/>
          </a:bodyPr>
          <a:lstStyle/>
          <a:p>
            <a:pPr algn="ctr"/>
            <a:r>
              <a:rPr lang="en-US" dirty="0" smtClean="0">
                <a:solidFill>
                  <a:prstClr val="white"/>
                </a:solidFill>
                <a:effectLst>
                  <a:glow rad="127000">
                    <a:prstClr val="black"/>
                  </a:glow>
                </a:effectLst>
              </a:rPr>
              <a:t>Caution!  </a:t>
            </a:r>
          </a:p>
          <a:p>
            <a:pPr algn="ctr"/>
            <a:r>
              <a:rPr lang="en-US" dirty="0" smtClean="0">
                <a:solidFill>
                  <a:prstClr val="white"/>
                </a:solidFill>
                <a:effectLst>
                  <a:glow rad="127000">
                    <a:prstClr val="black"/>
                  </a:glow>
                </a:effectLst>
              </a:rPr>
              <a:t>Avoid making implementation level decisions here!</a:t>
            </a:r>
            <a:endParaRPr lang="en-US" dirty="0">
              <a:solidFill>
                <a:prstClr val="white"/>
              </a:solidFill>
              <a:effectLst>
                <a:glow rad="127000">
                  <a:prstClr val="black"/>
                </a:glow>
              </a:effectLst>
            </a:endParaRPr>
          </a:p>
        </p:txBody>
      </p:sp>
      <p:sp>
        <p:nvSpPr>
          <p:cNvPr id="3" name="Oval 2"/>
          <p:cNvSpPr/>
          <p:nvPr/>
        </p:nvSpPr>
        <p:spPr>
          <a:xfrm>
            <a:off x="1389993" y="5255567"/>
            <a:ext cx="6629400" cy="114076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593172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739"/>
          <a:stretch/>
        </p:blipFill>
        <p:spPr>
          <a:xfrm>
            <a:off x="26277" y="914400"/>
            <a:ext cx="9117723" cy="5906208"/>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831912" y="1687305"/>
            <a:ext cx="3218518" cy="461665"/>
          </a:xfrm>
          <a:prstGeom prst="rect">
            <a:avLst/>
          </a:prstGeom>
        </p:spPr>
        <p:txBody>
          <a:bodyPr wrap="square">
            <a:spAutoFit/>
          </a:bodyPr>
          <a:lstStyle/>
          <a:p>
            <a:r>
              <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Within R&amp;VS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8224" y="990600"/>
            <a:ext cx="7797576" cy="584775"/>
          </a:xfrm>
          <a:prstGeom prst="rect">
            <a:avLst/>
          </a:prstGeom>
          <a:noFill/>
        </p:spPr>
        <p:txBody>
          <a:bodyPr wrap="square" rtlCol="0">
            <a:spAutoFit/>
          </a:bodyPr>
          <a:lstStyle/>
          <a:p>
            <a:pPr algn="ctr"/>
            <a:r>
              <a:rPr lang="en-US" sz="3200" dirty="0" smtClean="0">
                <a:solidFill>
                  <a:prstClr val="white"/>
                </a:solidFill>
                <a:effectLst>
                  <a:glow rad="127000">
                    <a:prstClr val="black"/>
                  </a:glow>
                </a:effectLst>
                <a:latin typeface="Eras Bold ITC" panose="020B0907030504020204" pitchFamily="34" charset="0"/>
              </a:rPr>
              <a:t>LUP Level Decisions</a:t>
            </a:r>
            <a:endParaRPr lang="en-US" sz="3200" dirty="0">
              <a:solidFill>
                <a:prstClr val="white"/>
              </a:solidFill>
              <a:effectLst>
                <a:glow rad="127000">
                  <a:prstClr val="black"/>
                </a:glow>
              </a:effectLst>
              <a:latin typeface="Eras Bold ITC" panose="020B0907030504020204" pitchFamily="34" charset="0"/>
            </a:endParaRPr>
          </a:p>
        </p:txBody>
      </p:sp>
      <p:sp>
        <p:nvSpPr>
          <p:cNvPr id="6" name="TextBox 5"/>
          <p:cNvSpPr txBox="1"/>
          <p:nvPr/>
        </p:nvSpPr>
        <p:spPr>
          <a:xfrm>
            <a:off x="292977" y="2286000"/>
            <a:ext cx="8558048" cy="3785652"/>
          </a:xfrm>
          <a:prstGeom prst="rect">
            <a:avLst/>
          </a:prstGeom>
          <a:noFill/>
          <a:ln w="12700">
            <a:solidFill>
              <a:schemeClr val="tx1"/>
            </a:solidFill>
          </a:ln>
        </p:spPr>
        <p:txBody>
          <a:bodyPr wrap="square" rtlCol="0">
            <a:spAutoFit/>
          </a:bodyPr>
          <a:lstStyle/>
          <a:p>
            <a:r>
              <a:rPr lang="en-US" sz="2000" dirty="0">
                <a:solidFill>
                  <a:prstClr val="white"/>
                </a:solidFill>
                <a:effectLst>
                  <a:glow rad="127000">
                    <a:prstClr val="black"/>
                  </a:glow>
                </a:effectLst>
              </a:rPr>
              <a:t> Sustain or enhance recreation objectives.</a:t>
            </a:r>
          </a:p>
          <a:p>
            <a:endParaRPr lang="en-US" sz="2000" dirty="0">
              <a:solidFill>
                <a:prstClr val="white"/>
              </a:solidFill>
              <a:effectLst>
                <a:glow rad="127000">
                  <a:prstClr val="black"/>
                </a:glow>
              </a:effectLst>
            </a:endParaRPr>
          </a:p>
          <a:p>
            <a:r>
              <a:rPr lang="en-US" sz="2000" dirty="0">
                <a:solidFill>
                  <a:prstClr val="white"/>
                </a:solidFill>
                <a:effectLst>
                  <a:glow rad="127000">
                    <a:prstClr val="black"/>
                  </a:glow>
                </a:effectLst>
              </a:rPr>
              <a:t> Maintain or enhance the desired physical, social, and operational RSCs.</a:t>
            </a:r>
          </a:p>
          <a:p>
            <a:endParaRPr lang="en-US" sz="2000" dirty="0">
              <a:solidFill>
                <a:prstClr val="white"/>
              </a:solidFill>
              <a:effectLst>
                <a:glow rad="127000">
                  <a:prstClr val="black"/>
                </a:glow>
              </a:effectLst>
            </a:endParaRPr>
          </a:p>
          <a:p>
            <a:r>
              <a:rPr lang="en-US" sz="2000" dirty="0">
                <a:solidFill>
                  <a:prstClr val="white"/>
                </a:solidFill>
                <a:effectLst>
                  <a:glow rad="127000">
                    <a:prstClr val="black"/>
                  </a:glow>
                </a:effectLst>
              </a:rPr>
              <a:t> Constrain uses, including incompatible recreation activities that are detrimental to meeting recreation objectives.</a:t>
            </a:r>
          </a:p>
          <a:p>
            <a:endParaRPr lang="en-US" sz="2000" dirty="0">
              <a:solidFill>
                <a:prstClr val="white"/>
              </a:solidFill>
              <a:effectLst>
                <a:glow rad="127000">
                  <a:prstClr val="black"/>
                </a:glow>
              </a:effectLst>
            </a:endParaRPr>
          </a:p>
          <a:p>
            <a:r>
              <a:rPr lang="en-US" sz="2000" dirty="0">
                <a:solidFill>
                  <a:prstClr val="white"/>
                </a:solidFill>
                <a:effectLst>
                  <a:glow rad="127000">
                    <a:prstClr val="black"/>
                  </a:glow>
                </a:effectLst>
              </a:rPr>
              <a:t> Address visitor health and safety, resource protection, and use and user conflicts </a:t>
            </a:r>
            <a:r>
              <a:rPr lang="en-US" sz="2000" b="1" dirty="0">
                <a:solidFill>
                  <a:prstClr val="white"/>
                </a:solidFill>
                <a:effectLst>
                  <a:glow rad="127000">
                    <a:prstClr val="black"/>
                  </a:glow>
                </a:effectLst>
              </a:rPr>
              <a:t>(e.g., areas closed to target shooting, camping limitations).</a:t>
            </a:r>
          </a:p>
          <a:p>
            <a:endParaRPr lang="en-US" sz="2000" dirty="0">
              <a:solidFill>
                <a:prstClr val="white"/>
              </a:solidFill>
              <a:effectLst>
                <a:glow rad="127000">
                  <a:prstClr val="black"/>
                </a:glow>
              </a:effectLst>
            </a:endParaRPr>
          </a:p>
          <a:p>
            <a:r>
              <a:rPr lang="en-US" sz="2000" dirty="0">
                <a:solidFill>
                  <a:prstClr val="white"/>
                </a:solidFill>
                <a:effectLst>
                  <a:glow rad="127000">
                    <a:prstClr val="black"/>
                  </a:glow>
                </a:effectLst>
              </a:rPr>
              <a:t> Address the type(s), activities, and locations where special recreation permits (SRPs) would or would not be issued.</a:t>
            </a:r>
          </a:p>
        </p:txBody>
      </p:sp>
    </p:spTree>
    <p:extLst>
      <p:ext uri="{BB962C8B-B14F-4D97-AF65-F5344CB8AC3E}">
        <p14:creationId xmlns:p14="http://schemas.microsoft.com/office/powerpoint/2010/main" val="23170418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739"/>
          <a:stretch/>
        </p:blipFill>
        <p:spPr>
          <a:xfrm>
            <a:off x="26277" y="914400"/>
            <a:ext cx="9117723" cy="5906208"/>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286000" y="1575375"/>
            <a:ext cx="4038600" cy="830997"/>
          </a:xfrm>
          <a:prstGeom prst="rect">
            <a:avLst/>
          </a:prstGeom>
        </p:spPr>
        <p:txBody>
          <a:bodyPr wrap="square">
            <a:spAutoFit/>
          </a:bodyPr>
          <a:lstStyle/>
          <a:p>
            <a:r>
              <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Within Other Programs </a:t>
            </a:r>
          </a:p>
          <a:p>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08224" y="990600"/>
            <a:ext cx="7797576" cy="584775"/>
          </a:xfrm>
          <a:prstGeom prst="rect">
            <a:avLst/>
          </a:prstGeom>
          <a:noFill/>
        </p:spPr>
        <p:txBody>
          <a:bodyPr wrap="square" rtlCol="0">
            <a:spAutoFit/>
          </a:bodyPr>
          <a:lstStyle/>
          <a:p>
            <a:pPr algn="ctr"/>
            <a:r>
              <a:rPr lang="en-US" sz="3200" dirty="0" smtClean="0">
                <a:solidFill>
                  <a:prstClr val="white"/>
                </a:solidFill>
                <a:effectLst>
                  <a:glow rad="127000">
                    <a:prstClr val="black"/>
                  </a:glow>
                </a:effectLst>
                <a:latin typeface="Eras Bold ITC" panose="020B0907030504020204" pitchFamily="34" charset="0"/>
              </a:rPr>
              <a:t>LUP Level Decisions</a:t>
            </a:r>
            <a:endParaRPr lang="en-US" sz="3200" dirty="0">
              <a:solidFill>
                <a:prstClr val="white"/>
              </a:solidFill>
              <a:effectLst>
                <a:glow rad="127000">
                  <a:prstClr val="black"/>
                </a:glow>
              </a:effectLst>
              <a:latin typeface="Eras Bold ITC" panose="020B0907030504020204" pitchFamily="34" charset="0"/>
            </a:endParaRPr>
          </a:p>
        </p:txBody>
      </p:sp>
      <p:sp>
        <p:nvSpPr>
          <p:cNvPr id="6" name="TextBox 5"/>
          <p:cNvSpPr txBox="1"/>
          <p:nvPr/>
        </p:nvSpPr>
        <p:spPr>
          <a:xfrm>
            <a:off x="292977" y="2286000"/>
            <a:ext cx="8558048" cy="3108543"/>
          </a:xfrm>
          <a:prstGeom prst="rect">
            <a:avLst/>
          </a:prstGeom>
          <a:noFill/>
          <a:ln w="12700">
            <a:solidFill>
              <a:schemeClr val="tx1"/>
            </a:solidFill>
          </a:ln>
        </p:spPr>
        <p:txBody>
          <a:bodyPr wrap="square" rtlCol="0">
            <a:spAutoFit/>
          </a:bodyPr>
          <a:lstStyle/>
          <a:p>
            <a:r>
              <a:rPr lang="en-US" sz="2800" dirty="0" smtClean="0">
                <a:solidFill>
                  <a:prstClr val="white"/>
                </a:solidFill>
                <a:effectLst>
                  <a:glow rad="127000">
                    <a:prstClr val="black"/>
                  </a:glow>
                </a:effectLst>
              </a:rPr>
              <a:t>Stipulations </a:t>
            </a:r>
            <a:r>
              <a:rPr lang="en-US" sz="2800" dirty="0">
                <a:solidFill>
                  <a:prstClr val="white"/>
                </a:solidFill>
                <a:effectLst>
                  <a:glow rad="127000">
                    <a:prstClr val="black"/>
                  </a:glow>
                </a:effectLst>
              </a:rPr>
              <a:t>on mineral or other </a:t>
            </a:r>
            <a:r>
              <a:rPr lang="en-US" sz="2800" dirty="0" smtClean="0">
                <a:solidFill>
                  <a:prstClr val="white"/>
                </a:solidFill>
                <a:effectLst>
                  <a:glow rad="127000">
                    <a:prstClr val="black"/>
                  </a:glow>
                </a:effectLst>
              </a:rPr>
              <a:t>development</a:t>
            </a:r>
          </a:p>
          <a:p>
            <a:endParaRPr lang="en-US" sz="2800" dirty="0" smtClean="0">
              <a:solidFill>
                <a:prstClr val="white"/>
              </a:solidFill>
              <a:effectLst>
                <a:glow rad="127000">
                  <a:prstClr val="black"/>
                </a:glow>
              </a:effectLst>
            </a:endParaRPr>
          </a:p>
          <a:p>
            <a:r>
              <a:rPr lang="en-US" sz="2800" dirty="0" smtClean="0">
                <a:solidFill>
                  <a:prstClr val="white"/>
                </a:solidFill>
                <a:effectLst>
                  <a:glow rad="127000">
                    <a:prstClr val="black"/>
                  </a:glow>
                </a:effectLst>
              </a:rPr>
              <a:t>Designations </a:t>
            </a:r>
            <a:r>
              <a:rPr lang="en-US" sz="2800" dirty="0">
                <a:solidFill>
                  <a:prstClr val="white"/>
                </a:solidFill>
                <a:effectLst>
                  <a:glow rad="127000">
                    <a:prstClr val="black"/>
                  </a:glow>
                </a:effectLst>
              </a:rPr>
              <a:t>for all types and modes of </a:t>
            </a:r>
            <a:r>
              <a:rPr lang="en-US" sz="2800" dirty="0" smtClean="0">
                <a:solidFill>
                  <a:prstClr val="white"/>
                </a:solidFill>
                <a:effectLst>
                  <a:glow rad="127000">
                    <a:prstClr val="black"/>
                  </a:glow>
                </a:effectLst>
              </a:rPr>
              <a:t>travel</a:t>
            </a:r>
            <a:endParaRPr lang="en-US" sz="2800" dirty="0">
              <a:solidFill>
                <a:prstClr val="white"/>
              </a:solidFill>
              <a:effectLst>
                <a:glow rad="127000">
                  <a:prstClr val="black"/>
                </a:glow>
              </a:effectLst>
            </a:endParaRPr>
          </a:p>
          <a:p>
            <a:endParaRPr lang="en-US" sz="2800" dirty="0" smtClean="0">
              <a:solidFill>
                <a:prstClr val="white"/>
              </a:solidFill>
              <a:effectLst>
                <a:glow rad="127000">
                  <a:prstClr val="black"/>
                </a:glow>
              </a:effectLst>
            </a:endParaRPr>
          </a:p>
          <a:p>
            <a:r>
              <a:rPr lang="en-US" sz="2800" dirty="0" smtClean="0">
                <a:solidFill>
                  <a:prstClr val="white"/>
                </a:solidFill>
                <a:effectLst>
                  <a:glow rad="127000">
                    <a:prstClr val="black"/>
                  </a:glow>
                </a:effectLst>
              </a:rPr>
              <a:t> Areas </a:t>
            </a:r>
            <a:r>
              <a:rPr lang="en-US" sz="2800" dirty="0">
                <a:solidFill>
                  <a:prstClr val="white"/>
                </a:solidFill>
                <a:effectLst>
                  <a:glow rad="127000">
                    <a:prstClr val="black"/>
                  </a:glow>
                </a:effectLst>
              </a:rPr>
              <a:t>available for livestock </a:t>
            </a:r>
            <a:r>
              <a:rPr lang="en-US" sz="2800" dirty="0" smtClean="0">
                <a:solidFill>
                  <a:prstClr val="white"/>
                </a:solidFill>
                <a:effectLst>
                  <a:glow rad="127000">
                    <a:prstClr val="black"/>
                  </a:glow>
                </a:effectLst>
              </a:rPr>
              <a:t>grazing</a:t>
            </a:r>
          </a:p>
          <a:p>
            <a:endParaRPr lang="en-US" sz="2800" dirty="0">
              <a:solidFill>
                <a:prstClr val="white"/>
              </a:solidFill>
              <a:effectLst>
                <a:glow rad="127000">
                  <a:prstClr val="black"/>
                </a:glow>
              </a:effectLst>
            </a:endParaRPr>
          </a:p>
          <a:p>
            <a:r>
              <a:rPr lang="en-US" sz="2800" dirty="0">
                <a:solidFill>
                  <a:prstClr val="white"/>
                </a:solidFill>
                <a:effectLst>
                  <a:glow rad="127000">
                    <a:prstClr val="black"/>
                  </a:glow>
                </a:effectLst>
              </a:rPr>
              <a:t>V</a:t>
            </a:r>
            <a:r>
              <a:rPr lang="en-US" sz="2800" dirty="0" smtClean="0">
                <a:solidFill>
                  <a:prstClr val="white"/>
                </a:solidFill>
                <a:effectLst>
                  <a:glow rad="127000">
                    <a:prstClr val="black"/>
                  </a:glow>
                </a:effectLst>
              </a:rPr>
              <a:t>isual </a:t>
            </a:r>
            <a:r>
              <a:rPr lang="en-US" sz="2800" dirty="0">
                <a:solidFill>
                  <a:prstClr val="white"/>
                </a:solidFill>
                <a:effectLst>
                  <a:glow rad="127000">
                    <a:prstClr val="black"/>
                  </a:glow>
                </a:effectLst>
              </a:rPr>
              <a:t>resource management </a:t>
            </a:r>
            <a:r>
              <a:rPr lang="en-US" sz="2800" dirty="0" smtClean="0">
                <a:solidFill>
                  <a:prstClr val="white"/>
                </a:solidFill>
                <a:effectLst>
                  <a:glow rad="127000">
                    <a:prstClr val="black"/>
                  </a:glow>
                </a:effectLst>
              </a:rPr>
              <a:t>classes</a:t>
            </a:r>
            <a:endParaRPr lang="en-US" sz="2800" dirty="0">
              <a:solidFill>
                <a:prstClr val="white"/>
              </a:solidFill>
              <a:effectLst>
                <a:glow rad="127000">
                  <a:prstClr val="black"/>
                </a:glow>
              </a:effectLst>
            </a:endParaRPr>
          </a:p>
        </p:txBody>
      </p:sp>
    </p:spTree>
    <p:extLst>
      <p:ext uri="{BB962C8B-B14F-4D97-AF65-F5344CB8AC3E}">
        <p14:creationId xmlns:p14="http://schemas.microsoft.com/office/powerpoint/2010/main" val="2436314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 y="859221"/>
            <a:ext cx="9144000" cy="6096000"/>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92977" y="1687305"/>
            <a:ext cx="8558048" cy="3397853"/>
          </a:xfrm>
          <a:prstGeom prst="rect">
            <a:avLst/>
          </a:prstGeom>
          <a:noFill/>
          <a:ln w="12700">
            <a:solidFill>
              <a:schemeClr val="tx1"/>
            </a:solidFill>
          </a:ln>
        </p:spPr>
        <p:txBody>
          <a:bodyPr wrap="square" rtlCol="0">
            <a:spAutoFit/>
          </a:bodyPr>
          <a:lstStyle/>
          <a:p>
            <a:pPr>
              <a:lnSpc>
                <a:spcPct val="110000"/>
              </a:lnSpc>
              <a:spcBef>
                <a:spcPts val="300"/>
              </a:spcBef>
              <a:spcAft>
                <a:spcPts val="300"/>
              </a:spcAft>
            </a:pPr>
            <a:r>
              <a:rPr lang="en-US" sz="2400" dirty="0" smtClean="0">
                <a:solidFill>
                  <a:prstClr val="white"/>
                </a:solidFill>
                <a:effectLst>
                  <a:glow rad="127000">
                    <a:prstClr val="black"/>
                  </a:glow>
                  <a:outerShdw blurRad="38100" dist="38100" dir="2700000" algn="tl">
                    <a:srgbClr val="000000">
                      <a:alpha val="43137"/>
                    </a:srgbClr>
                  </a:outerShdw>
                </a:effectLst>
              </a:rPr>
              <a:t>LUP Decisions to address:</a:t>
            </a:r>
            <a:endParaRPr lang="en-US" sz="2400" dirty="0">
              <a:solidFill>
                <a:prstClr val="white"/>
              </a:solidFill>
              <a:effectLst>
                <a:glow rad="127000">
                  <a:prstClr val="black"/>
                </a:glow>
                <a:outerShdw blurRad="38100" dist="38100" dir="2700000" algn="tl">
                  <a:srgbClr val="000000">
                    <a:alpha val="43137"/>
                  </a:srgbClr>
                </a:outerShdw>
              </a:effectLst>
            </a:endParaRPr>
          </a:p>
          <a:p>
            <a:pPr marL="342900" indent="-342900">
              <a:lnSpc>
                <a:spcPct val="110000"/>
              </a:lnSpc>
              <a:spcBef>
                <a:spcPts val="300"/>
              </a:spcBef>
              <a:spcAft>
                <a:spcPts val="300"/>
              </a:spcAft>
              <a:buFont typeface="Arial" panose="020B0604020202020204" pitchFamily="34" charset="0"/>
              <a:buChar char="•"/>
            </a:pPr>
            <a:r>
              <a:rPr lang="en-US" sz="2400" dirty="0" smtClean="0">
                <a:solidFill>
                  <a:prstClr val="white"/>
                </a:solidFill>
                <a:effectLst>
                  <a:glow rad="127000">
                    <a:prstClr val="black"/>
                  </a:glow>
                  <a:outerShdw blurRad="38100" dist="38100" dir="2700000" algn="tl">
                    <a:srgbClr val="000000">
                      <a:alpha val="43137"/>
                    </a:srgbClr>
                  </a:outerShdw>
                </a:effectLst>
              </a:rPr>
              <a:t>Visitor </a:t>
            </a:r>
            <a:r>
              <a:rPr lang="en-US" sz="2400" dirty="0">
                <a:solidFill>
                  <a:prstClr val="white"/>
                </a:solidFill>
                <a:effectLst>
                  <a:glow rad="127000">
                    <a:prstClr val="black"/>
                  </a:glow>
                  <a:outerShdw blurRad="38100" dist="38100" dir="2700000" algn="tl">
                    <a:srgbClr val="000000">
                      <a:alpha val="43137"/>
                    </a:srgbClr>
                  </a:outerShdw>
                </a:effectLst>
              </a:rPr>
              <a:t>health and safety. </a:t>
            </a:r>
          </a:p>
          <a:p>
            <a:pPr marL="285750" indent="-285750">
              <a:lnSpc>
                <a:spcPct val="110000"/>
              </a:lnSpc>
              <a:spcBef>
                <a:spcPts val="300"/>
              </a:spcBef>
              <a:spcAft>
                <a:spcPts val="300"/>
              </a:spcAft>
              <a:buFont typeface="Arial" panose="020B0604020202020204" pitchFamily="34" charset="0"/>
              <a:buChar char="•"/>
            </a:pPr>
            <a:r>
              <a:rPr lang="en-US" sz="2400" dirty="0" smtClean="0">
                <a:solidFill>
                  <a:prstClr val="white"/>
                </a:solidFill>
                <a:effectLst>
                  <a:glow rad="127000">
                    <a:prstClr val="black"/>
                  </a:glow>
                  <a:outerShdw blurRad="38100" dist="38100" dir="2700000" algn="tl">
                    <a:srgbClr val="000000">
                      <a:alpha val="43137"/>
                    </a:srgbClr>
                  </a:outerShdw>
                </a:effectLst>
              </a:rPr>
              <a:t> Use </a:t>
            </a:r>
            <a:r>
              <a:rPr lang="en-US" sz="2400" dirty="0">
                <a:solidFill>
                  <a:prstClr val="white"/>
                </a:solidFill>
                <a:effectLst>
                  <a:glow rad="127000">
                    <a:prstClr val="black"/>
                  </a:glow>
                  <a:outerShdw blurRad="38100" dist="38100" dir="2700000" algn="tl">
                    <a:srgbClr val="000000">
                      <a:alpha val="43137"/>
                    </a:srgbClr>
                  </a:outerShdw>
                </a:effectLst>
              </a:rPr>
              <a:t>and user conflicts. </a:t>
            </a:r>
          </a:p>
          <a:p>
            <a:pPr marL="285750" indent="-285750">
              <a:lnSpc>
                <a:spcPct val="110000"/>
              </a:lnSpc>
              <a:spcBef>
                <a:spcPts val="300"/>
              </a:spcBef>
              <a:spcAft>
                <a:spcPts val="300"/>
              </a:spcAft>
              <a:buFont typeface="Arial" panose="020B0604020202020204" pitchFamily="34" charset="0"/>
              <a:buChar char="•"/>
            </a:pPr>
            <a:r>
              <a:rPr lang="en-US" sz="2400" dirty="0" smtClean="0">
                <a:solidFill>
                  <a:prstClr val="white"/>
                </a:solidFill>
                <a:effectLst>
                  <a:glow rad="127000">
                    <a:prstClr val="black"/>
                  </a:glow>
                  <a:outerShdw blurRad="38100" dist="38100" dir="2700000" algn="tl">
                    <a:srgbClr val="000000">
                      <a:alpha val="43137"/>
                    </a:srgbClr>
                  </a:outerShdw>
                </a:effectLst>
              </a:rPr>
              <a:t> The </a:t>
            </a:r>
            <a:r>
              <a:rPr lang="en-US" sz="2400" dirty="0">
                <a:solidFill>
                  <a:prstClr val="white"/>
                </a:solidFill>
                <a:effectLst>
                  <a:glow rad="127000">
                    <a:prstClr val="black"/>
                  </a:glow>
                  <a:outerShdw blurRad="38100" dist="38100" dir="2700000" algn="tl">
                    <a:srgbClr val="000000">
                      <a:alpha val="43137"/>
                    </a:srgbClr>
                  </a:outerShdw>
                </a:effectLst>
              </a:rPr>
              <a:t>type(s), activities and locations </a:t>
            </a:r>
            <a:r>
              <a:rPr lang="en-US" sz="2400" dirty="0" smtClean="0">
                <a:solidFill>
                  <a:prstClr val="white"/>
                </a:solidFill>
                <a:effectLst>
                  <a:glow rad="127000">
                    <a:prstClr val="black"/>
                  </a:glow>
                  <a:outerShdw blurRad="38100" dist="38100" dir="2700000" algn="tl">
                    <a:srgbClr val="000000">
                      <a:alpha val="43137"/>
                    </a:srgbClr>
                  </a:outerShdw>
                </a:effectLst>
              </a:rPr>
              <a:t>where SRPs would be</a:t>
            </a:r>
          </a:p>
          <a:p>
            <a:pPr>
              <a:lnSpc>
                <a:spcPct val="110000"/>
              </a:lnSpc>
              <a:spcBef>
                <a:spcPts val="300"/>
              </a:spcBef>
              <a:spcAft>
                <a:spcPts val="300"/>
              </a:spcAft>
            </a:pPr>
            <a:r>
              <a:rPr lang="en-US" sz="2400" dirty="0" smtClean="0">
                <a:solidFill>
                  <a:prstClr val="white"/>
                </a:solidFill>
                <a:effectLst>
                  <a:glow rad="127000">
                    <a:prstClr val="black"/>
                  </a:glow>
                  <a:outerShdw blurRad="38100" dist="38100" dir="2700000" algn="tl">
                    <a:srgbClr val="000000">
                      <a:alpha val="43137"/>
                    </a:srgbClr>
                  </a:outerShdw>
                </a:effectLst>
              </a:rPr>
              <a:t>     issued </a:t>
            </a:r>
            <a:r>
              <a:rPr lang="en-US" sz="2400" dirty="0">
                <a:solidFill>
                  <a:prstClr val="white"/>
                </a:solidFill>
                <a:effectLst>
                  <a:glow rad="127000">
                    <a:prstClr val="black"/>
                  </a:glow>
                  <a:outerShdw blurRad="38100" dist="38100" dir="2700000" algn="tl">
                    <a:srgbClr val="000000">
                      <a:alpha val="43137"/>
                    </a:srgbClr>
                  </a:outerShdw>
                </a:effectLst>
              </a:rPr>
              <a:t>or not issued. </a:t>
            </a:r>
          </a:p>
          <a:p>
            <a:pPr marL="285750" indent="-285750">
              <a:lnSpc>
                <a:spcPct val="110000"/>
              </a:lnSpc>
              <a:spcBef>
                <a:spcPts val="300"/>
              </a:spcBef>
              <a:spcAft>
                <a:spcPts val="300"/>
              </a:spcAft>
              <a:buFont typeface="Arial" panose="020B0604020202020204" pitchFamily="34" charset="0"/>
              <a:buChar char="•"/>
            </a:pPr>
            <a:r>
              <a:rPr lang="en-US" sz="2400" dirty="0" smtClean="0">
                <a:solidFill>
                  <a:prstClr val="white"/>
                </a:solidFill>
                <a:effectLst>
                  <a:glow rad="127000">
                    <a:prstClr val="black"/>
                  </a:glow>
                  <a:outerShdw blurRad="38100" dist="38100" dir="2700000" algn="tl">
                    <a:srgbClr val="000000">
                      <a:alpha val="43137"/>
                    </a:srgbClr>
                  </a:outerShdw>
                </a:effectLst>
              </a:rPr>
              <a:t> Mitigation </a:t>
            </a:r>
            <a:r>
              <a:rPr lang="en-US" sz="2400" dirty="0">
                <a:solidFill>
                  <a:prstClr val="white"/>
                </a:solidFill>
                <a:effectLst>
                  <a:glow rad="127000">
                    <a:prstClr val="black"/>
                  </a:glow>
                  <a:outerShdw blurRad="38100" dist="38100" dir="2700000" algn="tl">
                    <a:srgbClr val="000000">
                      <a:alpha val="43137"/>
                    </a:srgbClr>
                  </a:outerShdw>
                </a:effectLst>
              </a:rPr>
              <a:t>of recreation impacts on cultural and </a:t>
            </a:r>
            <a:r>
              <a:rPr lang="en-US" sz="2400" dirty="0" smtClean="0">
                <a:solidFill>
                  <a:prstClr val="white"/>
                </a:solidFill>
                <a:effectLst>
                  <a:glow rad="127000">
                    <a:prstClr val="black"/>
                  </a:glow>
                  <a:outerShdw blurRad="38100" dist="38100" dir="2700000" algn="tl">
                    <a:srgbClr val="000000">
                      <a:alpha val="43137"/>
                    </a:srgbClr>
                  </a:outerShdw>
                </a:effectLst>
              </a:rPr>
              <a:t>natural </a:t>
            </a:r>
          </a:p>
          <a:p>
            <a:pPr>
              <a:lnSpc>
                <a:spcPct val="110000"/>
              </a:lnSpc>
              <a:spcBef>
                <a:spcPts val="300"/>
              </a:spcBef>
              <a:spcAft>
                <a:spcPts val="300"/>
              </a:spcAft>
            </a:pPr>
            <a:r>
              <a:rPr lang="en-US" sz="2400" dirty="0">
                <a:solidFill>
                  <a:prstClr val="white"/>
                </a:solidFill>
                <a:effectLst>
                  <a:glow rad="127000">
                    <a:prstClr val="black"/>
                  </a:glow>
                  <a:outerShdw blurRad="38100" dist="38100" dir="2700000" algn="tl">
                    <a:srgbClr val="000000">
                      <a:alpha val="43137"/>
                    </a:srgbClr>
                  </a:outerShdw>
                </a:effectLst>
              </a:rPr>
              <a:t> </a:t>
            </a:r>
            <a:r>
              <a:rPr lang="en-US" sz="2400" dirty="0" smtClean="0">
                <a:solidFill>
                  <a:prstClr val="white"/>
                </a:solidFill>
                <a:effectLst>
                  <a:glow rad="127000">
                    <a:prstClr val="black"/>
                  </a:glow>
                  <a:outerShdw blurRad="38100" dist="38100" dir="2700000" algn="tl">
                    <a:srgbClr val="000000">
                      <a:alpha val="43137"/>
                    </a:srgbClr>
                  </a:outerShdw>
                </a:effectLst>
              </a:rPr>
              <a:t>    resources</a:t>
            </a:r>
            <a:r>
              <a:rPr lang="en-US" sz="2400" dirty="0">
                <a:solidFill>
                  <a:prstClr val="white"/>
                </a:solidFill>
                <a:effectLst>
                  <a:glow rad="127000">
                    <a:prstClr val="black"/>
                  </a:glow>
                  <a:outerShdw blurRad="38100" dist="38100" dir="2700000" algn="tl">
                    <a:srgbClr val="000000">
                      <a:alpha val="43137"/>
                    </a:srgbClr>
                  </a:outerShdw>
                </a:effectLst>
              </a:rPr>
              <a:t>. </a:t>
            </a:r>
          </a:p>
        </p:txBody>
      </p:sp>
      <p:grpSp>
        <p:nvGrpSpPr>
          <p:cNvPr id="7" name="Group 6"/>
          <p:cNvGrpSpPr/>
          <p:nvPr/>
        </p:nvGrpSpPr>
        <p:grpSpPr>
          <a:xfrm>
            <a:off x="1181357" y="5286863"/>
            <a:ext cx="6629400" cy="1140768"/>
            <a:chOff x="1371600" y="5620181"/>
            <a:chExt cx="6629400" cy="1140768"/>
          </a:xfrm>
        </p:grpSpPr>
        <p:sp>
          <p:nvSpPr>
            <p:cNvPr id="5" name="TextBox 4"/>
            <p:cNvSpPr txBox="1"/>
            <p:nvPr/>
          </p:nvSpPr>
          <p:spPr>
            <a:xfrm>
              <a:off x="1562101" y="5770349"/>
              <a:ext cx="6019800" cy="646331"/>
            </a:xfrm>
            <a:prstGeom prst="rect">
              <a:avLst/>
            </a:prstGeom>
            <a:noFill/>
          </p:spPr>
          <p:txBody>
            <a:bodyPr wrap="square" rtlCol="0">
              <a:spAutoFit/>
            </a:bodyPr>
            <a:lstStyle/>
            <a:p>
              <a:pPr algn="ctr"/>
              <a:r>
                <a:rPr lang="en-US" dirty="0" smtClean="0">
                  <a:solidFill>
                    <a:prstClr val="white"/>
                  </a:solidFill>
                  <a:effectLst>
                    <a:glow rad="127000">
                      <a:prstClr val="black"/>
                    </a:glow>
                  </a:effectLst>
                </a:rPr>
                <a:t>Caution!  </a:t>
              </a:r>
            </a:p>
            <a:p>
              <a:pPr algn="ctr"/>
              <a:r>
                <a:rPr lang="en-US" dirty="0" smtClean="0">
                  <a:solidFill>
                    <a:prstClr val="white"/>
                  </a:solidFill>
                  <a:effectLst>
                    <a:glow rad="127000">
                      <a:prstClr val="black"/>
                    </a:glow>
                  </a:effectLst>
                </a:rPr>
                <a:t>Avoid making implementation level decisions here!</a:t>
              </a:r>
              <a:endParaRPr lang="en-US" dirty="0">
                <a:solidFill>
                  <a:prstClr val="white"/>
                </a:solidFill>
                <a:effectLst>
                  <a:glow rad="127000">
                    <a:prstClr val="black"/>
                  </a:glow>
                </a:effectLst>
              </a:endParaRPr>
            </a:p>
          </p:txBody>
        </p:sp>
        <p:sp>
          <p:nvSpPr>
            <p:cNvPr id="10" name="Oval 9"/>
            <p:cNvSpPr/>
            <p:nvPr/>
          </p:nvSpPr>
          <p:spPr>
            <a:xfrm>
              <a:off x="1371600" y="5620181"/>
              <a:ext cx="6629400" cy="114076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TextBox 12"/>
          <p:cNvSpPr txBox="1"/>
          <p:nvPr/>
        </p:nvSpPr>
        <p:spPr>
          <a:xfrm>
            <a:off x="152915" y="990600"/>
            <a:ext cx="8686285" cy="1077218"/>
          </a:xfrm>
          <a:prstGeom prst="rect">
            <a:avLst/>
          </a:prstGeom>
          <a:noFill/>
        </p:spPr>
        <p:txBody>
          <a:bodyPr wrap="square" rtlCol="0">
            <a:spAutoFit/>
          </a:bodyPr>
          <a:lstStyle/>
          <a:p>
            <a:pPr algn="ctr"/>
            <a:r>
              <a:rPr lang="en-US" sz="3200" dirty="0" smtClean="0">
                <a:solidFill>
                  <a:prstClr val="white"/>
                </a:solidFill>
                <a:effectLst>
                  <a:glow rad="127000">
                    <a:prstClr val="black"/>
                  </a:glow>
                </a:effectLst>
                <a:latin typeface="Eras Bold ITC" panose="020B0907030504020204" pitchFamily="34" charset="0"/>
              </a:rPr>
              <a:t>LUP Level Decisions - </a:t>
            </a:r>
            <a:r>
              <a:rPr lang="en-US" sz="3200" i="1"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Undesignated Lands</a:t>
            </a:r>
            <a:endParaRPr lang="en-US" sz="32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a:p>
            <a:pPr algn="ctr"/>
            <a:endParaRPr lang="en-US" sz="3200" dirty="0">
              <a:solidFill>
                <a:prstClr val="white"/>
              </a:solidFill>
              <a:latin typeface="Eras Bold ITC" panose="020B0907030504020204" pitchFamily="34" charset="0"/>
            </a:endParaRPr>
          </a:p>
        </p:txBody>
      </p:sp>
    </p:spTree>
    <p:extLst>
      <p:ext uri="{BB962C8B-B14F-4D97-AF65-F5344CB8AC3E}">
        <p14:creationId xmlns:p14="http://schemas.microsoft.com/office/powerpoint/2010/main" val="15343815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6666"/>
          <a:stretch/>
        </p:blipFill>
        <p:spPr>
          <a:xfrm>
            <a:off x="1" y="442343"/>
            <a:ext cx="9144000" cy="6399891"/>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510852" y="924280"/>
            <a:ext cx="8229600" cy="910559"/>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endParaRPr lang="en-US" dirty="0">
              <a:gradFill>
                <a:gsLst>
                  <a:gs pos="0">
                    <a:srgbClr val="72A376">
                      <a:tint val="73000"/>
                      <a:satMod val="145000"/>
                    </a:srgbClr>
                  </a:gs>
                  <a:gs pos="73000">
                    <a:srgbClr val="72A376">
                      <a:tint val="73000"/>
                      <a:satMod val="145000"/>
                    </a:srgbClr>
                  </a:gs>
                  <a:gs pos="100000">
                    <a:srgbClr val="72A376">
                      <a:tint val="83000"/>
                      <a:satMod val="143000"/>
                    </a:srgbClr>
                  </a:gs>
                </a:gsLst>
                <a:lin ang="4800000" scaled="1"/>
              </a:gradFill>
            </a:endParaRPr>
          </a:p>
        </p:txBody>
      </p:sp>
      <p:sp>
        <p:nvSpPr>
          <p:cNvPr id="3" name="Rectangle 2"/>
          <p:cNvSpPr/>
          <p:nvPr/>
        </p:nvSpPr>
        <p:spPr>
          <a:xfrm>
            <a:off x="309078" y="947928"/>
            <a:ext cx="8633148" cy="2739211"/>
          </a:xfrm>
          <a:prstGeom prst="rect">
            <a:avLst/>
          </a:prstGeom>
        </p:spPr>
        <p:txBody>
          <a:bodyPr wrap="square">
            <a:spAutoFit/>
          </a:bodyPr>
          <a:lstStyle/>
          <a:p>
            <a:endParaRPr lang="en-US" sz="2400" b="1" cap="small" dirty="0">
              <a:solidFill>
                <a:prstClr val="white"/>
              </a:solidFill>
              <a:effectLst>
                <a:glow rad="127000">
                  <a:prstClr val="black"/>
                </a:glow>
                <a:outerShdw blurRad="38100" dist="38100" dir="2700000" algn="tl">
                  <a:srgbClr val="000000">
                    <a:alpha val="43137"/>
                  </a:srgbClr>
                </a:outerShdw>
              </a:effectLst>
            </a:endParaRPr>
          </a:p>
          <a:p>
            <a:r>
              <a:rPr lang="en-US" sz="4000" b="1" cap="small" dirty="0" smtClean="0">
                <a:solidFill>
                  <a:prstClr val="white"/>
                </a:solidFill>
                <a:effectLst>
                  <a:glow rad="127000">
                    <a:prstClr val="black"/>
                  </a:glow>
                  <a:outerShdw blurRad="38100" dist="38100" dir="2700000" algn="tl">
                    <a:srgbClr val="000000">
                      <a:alpha val="43137"/>
                    </a:srgbClr>
                  </a:outerShdw>
                </a:effectLst>
              </a:rPr>
              <a:t>implementation </a:t>
            </a:r>
            <a:r>
              <a:rPr lang="en-US" sz="4000" b="1" cap="small" dirty="0">
                <a:solidFill>
                  <a:prstClr val="white"/>
                </a:solidFill>
                <a:effectLst>
                  <a:glow rad="127000">
                    <a:prstClr val="black"/>
                  </a:glow>
                  <a:outerShdw blurRad="38100" dist="38100" dir="2700000" algn="tl">
                    <a:srgbClr val="000000">
                      <a:alpha val="43137"/>
                    </a:srgbClr>
                  </a:outerShdw>
                </a:effectLst>
              </a:rPr>
              <a:t>decisions</a:t>
            </a:r>
          </a:p>
          <a:p>
            <a:endParaRPr lang="en-US" b="1" cap="small" dirty="0">
              <a:solidFill>
                <a:prstClr val="white"/>
              </a:solidFill>
              <a:effectLst>
                <a:glow rad="127000">
                  <a:prstClr val="black"/>
                </a:glow>
                <a:outerShdw blurRad="38100" dist="38100" dir="2700000" algn="tl">
                  <a:srgbClr val="000000">
                    <a:alpha val="43137"/>
                  </a:srgbClr>
                </a:outerShdw>
              </a:effectLst>
            </a:endParaRPr>
          </a:p>
          <a:p>
            <a:endParaRPr lang="en-US" b="1" cap="small" dirty="0" smtClean="0">
              <a:solidFill>
                <a:prstClr val="white"/>
              </a:solidFill>
              <a:effectLst>
                <a:glow rad="127000">
                  <a:prstClr val="black"/>
                </a:glow>
                <a:outerShdw blurRad="38100" dist="38100" dir="2700000" algn="tl">
                  <a:srgbClr val="000000">
                    <a:alpha val="43137"/>
                  </a:srgbClr>
                </a:outerShdw>
              </a:effectLst>
            </a:endParaRPr>
          </a:p>
          <a:p>
            <a:endParaRPr lang="en-US" b="1" cap="small" dirty="0">
              <a:solidFill>
                <a:prstClr val="white"/>
              </a:solidFill>
              <a:effectLst>
                <a:glow rad="127000">
                  <a:prstClr val="black"/>
                </a:glow>
                <a:outerShdw blurRad="38100" dist="38100" dir="2700000" algn="tl">
                  <a:srgbClr val="000000">
                    <a:alpha val="43137"/>
                  </a:srgbClr>
                </a:outerShdw>
              </a:effectLst>
            </a:endParaRPr>
          </a:p>
          <a:p>
            <a:endParaRPr lang="en-US" b="1" cap="small" dirty="0" smtClean="0">
              <a:solidFill>
                <a:prstClr val="white"/>
              </a:solidFill>
              <a:effectLst>
                <a:glow rad="127000">
                  <a:prstClr val="black"/>
                </a:glow>
                <a:outerShdw blurRad="38100" dist="38100" dir="2700000" algn="tl">
                  <a:srgbClr val="000000">
                    <a:alpha val="43137"/>
                  </a:srgbClr>
                </a:outerShdw>
              </a:effectLst>
            </a:endParaRPr>
          </a:p>
          <a:p>
            <a:endParaRPr lang="en-US" b="1" cap="small" dirty="0">
              <a:solidFill>
                <a:prstClr val="white"/>
              </a:solidFill>
              <a:effectLst>
                <a:glow rad="127000">
                  <a:prstClr val="black"/>
                </a:glow>
                <a:outerShdw blurRad="38100" dist="38100" dir="2700000" algn="tl">
                  <a:srgbClr val="000000">
                    <a:alpha val="43137"/>
                  </a:srgbClr>
                </a:outerShdw>
              </a:effectLst>
            </a:endParaRPr>
          </a:p>
          <a:p>
            <a:endParaRPr lang="en-US" b="1" cap="small" dirty="0">
              <a:solidFill>
                <a:prstClr val="white"/>
              </a:solidFill>
              <a:effectLst>
                <a:glow rad="127000">
                  <a:prstClr val="black"/>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221290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6904"/>
          <a:stretch/>
        </p:blipFill>
        <p:spPr>
          <a:xfrm>
            <a:off x="5039274" y="3955668"/>
            <a:ext cx="4089400" cy="2862918"/>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4430" r="6077"/>
          <a:stretch/>
        </p:blipFill>
        <p:spPr>
          <a:xfrm>
            <a:off x="-1" y="3955670"/>
            <a:ext cx="4095533" cy="2902332"/>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5257800" y="151518"/>
            <a:ext cx="4253087" cy="1908215"/>
          </a:xfrm>
          <a:prstGeom prst="rect">
            <a:avLst/>
          </a:prstGeom>
        </p:spPr>
        <p:txBody>
          <a:bodyPr wrap="none">
            <a:spAutoFit/>
          </a:bodyPr>
          <a:lstStyle/>
          <a:p>
            <a:r>
              <a:rPr lang="en-US" sz="2400" cap="small" dirty="0" smtClean="0">
                <a:solidFill>
                  <a:prstClr val="white"/>
                </a:solidFill>
                <a:effectLst>
                  <a:outerShdw blurRad="38100" dist="38100" dir="2700000" algn="tl">
                    <a:srgbClr val="000000">
                      <a:alpha val="43137"/>
                    </a:srgbClr>
                  </a:outerShdw>
                </a:effectLst>
                <a:latin typeface="Eras Bold ITC" panose="020B0907030504020204" pitchFamily="34" charset="0"/>
              </a:rPr>
              <a:t>Implementation Decisions: </a:t>
            </a:r>
          </a:p>
          <a:p>
            <a:endParaRPr lang="en-US" sz="2400" cap="small" dirty="0">
              <a:solidFill>
                <a:prstClr val="white"/>
              </a:solidFill>
              <a:effectLst>
                <a:outerShdw blurRad="38100" dist="38100" dir="2700000" algn="tl">
                  <a:srgbClr val="000000">
                    <a:alpha val="43137"/>
                  </a:srgbClr>
                </a:outerShdw>
              </a:effectLst>
              <a:latin typeface="Eras Bold ITC" panose="020B0907030504020204" pitchFamily="34" charset="0"/>
            </a:endParaRPr>
          </a:p>
          <a:p>
            <a:pPr marL="342900" indent="-342900">
              <a:buFontTx/>
              <a:buChar char="-"/>
            </a:pPr>
            <a:r>
              <a:rPr lang="en-US" sz="2400" dirty="0">
                <a:solidFill>
                  <a:prstClr val="white"/>
                </a:solidFill>
                <a:effectLst>
                  <a:outerShdw blurRad="38100" dist="38100" dir="2700000" algn="tl">
                    <a:srgbClr val="000000">
                      <a:alpha val="43137"/>
                    </a:srgbClr>
                  </a:outerShdw>
                </a:effectLst>
              </a:rPr>
              <a:t>Site specific </a:t>
            </a:r>
          </a:p>
          <a:p>
            <a:pPr marL="342900" indent="-342900">
              <a:buFontTx/>
              <a:buChar char="-"/>
            </a:pPr>
            <a:r>
              <a:rPr lang="en-US" sz="2200" dirty="0">
                <a:solidFill>
                  <a:prstClr val="white"/>
                </a:solidFill>
                <a:effectLst>
                  <a:outerShdw blurRad="38100" dist="38100" dir="2700000" algn="tl">
                    <a:srgbClr val="000000">
                      <a:alpha val="43137"/>
                    </a:srgbClr>
                  </a:outerShdw>
                </a:effectLst>
              </a:rPr>
              <a:t>Appealable</a:t>
            </a:r>
          </a:p>
          <a:p>
            <a:endParaRPr lang="en-US" sz="2400" cap="small" dirty="0">
              <a:solidFill>
                <a:prstClr val="white"/>
              </a:solidFill>
              <a:effectLst>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32" y="838200"/>
            <a:ext cx="4064000" cy="2936240"/>
          </a:xfrm>
          <a:prstGeom prst="rect">
            <a:avLst/>
          </a:prstGeom>
        </p:spPr>
      </p:pic>
      <p:sp>
        <p:nvSpPr>
          <p:cNvPr id="5" name="TextBox 4"/>
          <p:cNvSpPr txBox="1"/>
          <p:nvPr/>
        </p:nvSpPr>
        <p:spPr>
          <a:xfrm>
            <a:off x="44670" y="847581"/>
            <a:ext cx="1828542" cy="646331"/>
          </a:xfrm>
          <a:prstGeom prst="rect">
            <a:avLst/>
          </a:prstGeom>
          <a:noFill/>
        </p:spPr>
        <p:txBody>
          <a:bodyPr wrap="square" rtlCol="0">
            <a:spAutoFit/>
          </a:bodyPr>
          <a:lstStyle/>
          <a:p>
            <a:r>
              <a:rPr lang="en-US" b="1" dirty="0">
                <a:solidFill>
                  <a:prstClr val="white"/>
                </a:solidFill>
                <a:effectLst>
                  <a:glow rad="127000">
                    <a:prstClr val="black"/>
                  </a:glow>
                </a:effectLst>
              </a:rPr>
              <a:t>Management</a:t>
            </a:r>
          </a:p>
          <a:p>
            <a:endParaRPr lang="en-US" dirty="0">
              <a:solidFill>
                <a:prstClr val="white"/>
              </a:solidFill>
            </a:endParaRP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4805"/>
          <a:stretch/>
        </p:blipFill>
        <p:spPr>
          <a:xfrm>
            <a:off x="5016063" y="838201"/>
            <a:ext cx="4112611" cy="2936239"/>
          </a:xfrm>
          <a:prstGeom prst="rect">
            <a:avLst/>
          </a:prstGeom>
        </p:spPr>
      </p:pic>
      <p:sp>
        <p:nvSpPr>
          <p:cNvPr id="13" name="TextBox 12"/>
          <p:cNvSpPr txBox="1"/>
          <p:nvPr/>
        </p:nvSpPr>
        <p:spPr>
          <a:xfrm>
            <a:off x="7129516" y="847581"/>
            <a:ext cx="1915073" cy="646331"/>
          </a:xfrm>
          <a:prstGeom prst="rect">
            <a:avLst/>
          </a:prstGeom>
          <a:noFill/>
        </p:spPr>
        <p:txBody>
          <a:bodyPr wrap="square" rtlCol="0">
            <a:spAutoFit/>
          </a:bodyPr>
          <a:lstStyle/>
          <a:p>
            <a:r>
              <a:rPr lang="en-US" b="1" dirty="0">
                <a:solidFill>
                  <a:prstClr val="white"/>
                </a:solidFill>
                <a:effectLst>
                  <a:glow rad="127000">
                    <a:prstClr val="black"/>
                  </a:glow>
                </a:effectLst>
              </a:rPr>
              <a:t>Administration</a:t>
            </a:r>
          </a:p>
          <a:p>
            <a:endParaRPr lang="en-US" dirty="0">
              <a:solidFill>
                <a:prstClr val="white"/>
              </a:solidFill>
            </a:endParaRPr>
          </a:p>
        </p:txBody>
      </p:sp>
      <p:sp>
        <p:nvSpPr>
          <p:cNvPr id="15" name="TextBox 14"/>
          <p:cNvSpPr txBox="1"/>
          <p:nvPr/>
        </p:nvSpPr>
        <p:spPr>
          <a:xfrm>
            <a:off x="44670" y="3955669"/>
            <a:ext cx="3917730" cy="646331"/>
          </a:xfrm>
          <a:prstGeom prst="rect">
            <a:avLst/>
          </a:prstGeom>
          <a:noFill/>
        </p:spPr>
        <p:txBody>
          <a:bodyPr wrap="square" rtlCol="0">
            <a:spAutoFit/>
          </a:bodyPr>
          <a:lstStyle/>
          <a:p>
            <a:r>
              <a:rPr lang="en-US" b="1" dirty="0">
                <a:solidFill>
                  <a:prstClr val="white"/>
                </a:solidFill>
                <a:effectLst>
                  <a:glow rad="127000">
                    <a:prstClr val="black"/>
                  </a:glow>
                </a:effectLst>
              </a:rPr>
              <a:t>Information </a:t>
            </a:r>
            <a:r>
              <a:rPr lang="en-US" b="1" dirty="0" smtClean="0">
                <a:solidFill>
                  <a:prstClr val="white"/>
                </a:solidFill>
                <a:effectLst>
                  <a:glow rad="127000">
                    <a:prstClr val="black"/>
                  </a:glow>
                </a:effectLst>
              </a:rPr>
              <a:t>and Education</a:t>
            </a:r>
            <a:endParaRPr lang="en-US" b="1" dirty="0">
              <a:solidFill>
                <a:prstClr val="white"/>
              </a:solidFill>
              <a:effectLst>
                <a:glow rad="127000">
                  <a:prstClr val="black"/>
                </a:glow>
              </a:effectLst>
            </a:endParaRPr>
          </a:p>
          <a:p>
            <a:endParaRPr lang="en-US" dirty="0">
              <a:solidFill>
                <a:prstClr val="white"/>
              </a:solidFill>
            </a:endParaRPr>
          </a:p>
        </p:txBody>
      </p:sp>
      <p:sp>
        <p:nvSpPr>
          <p:cNvPr id="18" name="TextBox 17"/>
          <p:cNvSpPr txBox="1"/>
          <p:nvPr/>
        </p:nvSpPr>
        <p:spPr>
          <a:xfrm>
            <a:off x="7325052" y="3955668"/>
            <a:ext cx="1523999" cy="646331"/>
          </a:xfrm>
          <a:prstGeom prst="rect">
            <a:avLst/>
          </a:prstGeom>
          <a:noFill/>
        </p:spPr>
        <p:txBody>
          <a:bodyPr wrap="square" rtlCol="0">
            <a:spAutoFit/>
          </a:bodyPr>
          <a:lstStyle/>
          <a:p>
            <a:r>
              <a:rPr lang="en-US" b="1" dirty="0">
                <a:solidFill>
                  <a:prstClr val="white"/>
                </a:solidFill>
                <a:effectLst>
                  <a:glow rad="127000">
                    <a:prstClr val="black"/>
                  </a:glow>
                </a:effectLst>
              </a:rPr>
              <a:t>Monitoring</a:t>
            </a:r>
          </a:p>
          <a:p>
            <a:endParaRPr lang="en-US" dirty="0">
              <a:solidFill>
                <a:prstClr val="white"/>
              </a:solidFill>
            </a:endParaRPr>
          </a:p>
        </p:txBody>
      </p:sp>
    </p:spTree>
    <p:extLst>
      <p:ext uri="{BB962C8B-B14F-4D97-AF65-F5344CB8AC3E}">
        <p14:creationId xmlns:p14="http://schemas.microsoft.com/office/powerpoint/2010/main" val="3932376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73" t="-12347" r="-173" b="8182"/>
          <a:stretch/>
        </p:blipFill>
        <p:spPr>
          <a:xfrm>
            <a:off x="31533" y="0"/>
            <a:ext cx="9112468" cy="6858000"/>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6317755" cy="461665"/>
          </a:xfrm>
          <a:prstGeom prst="rect">
            <a:avLst/>
          </a:prstGeom>
        </p:spPr>
        <p:txBody>
          <a:bodyPr wrap="none">
            <a:spAutoFit/>
          </a:bodyPr>
          <a:lstStyle/>
          <a:p>
            <a:r>
              <a:rPr lang="en-US" sz="2400" cap="small" dirty="0" smtClean="0">
                <a:solidFill>
                  <a:prstClr val="white"/>
                </a:solidFill>
                <a:effectLst>
                  <a:glow rad="127000">
                    <a:prstClr val="black"/>
                  </a:glow>
                </a:effectLst>
                <a:latin typeface="Eras Bold ITC" panose="020B0907030504020204" pitchFamily="34" charset="0"/>
              </a:rPr>
              <a:t>Implementation Decisions: Management </a:t>
            </a:r>
            <a:endParaRPr lang="en-US" sz="2400" cap="small" dirty="0">
              <a:solidFill>
                <a:prstClr val="white"/>
              </a:solidFill>
              <a:effectLst>
                <a:glow rad="127000">
                  <a:prstClr val="black"/>
                </a:glow>
              </a:effectLst>
              <a:latin typeface="Eras Bold ITC" panose="020B0907030504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71437" y="1535160"/>
            <a:ext cx="3873533" cy="4185761"/>
          </a:xfrm>
          <a:prstGeom prst="rect">
            <a:avLst/>
          </a:prstGeom>
        </p:spPr>
        <p:txBody>
          <a:bodyPr wrap="square">
            <a:spAutoFit/>
          </a:bodyPr>
          <a:lstStyle/>
          <a:p>
            <a:pPr>
              <a:lnSpc>
                <a:spcPct val="150000"/>
              </a:lnSpc>
              <a:spcBef>
                <a:spcPts val="600"/>
              </a:spcBef>
              <a:spcAft>
                <a:spcPts val="600"/>
              </a:spcAft>
            </a:pPr>
            <a:r>
              <a:rPr lang="en-US" sz="2400" dirty="0">
                <a:solidFill>
                  <a:prstClr val="white"/>
                </a:solidFill>
                <a:effectLst>
                  <a:glow rad="127000">
                    <a:prstClr val="black"/>
                  </a:glow>
                  <a:outerShdw blurRad="38100" dist="38100" dir="2700000" algn="tl">
                    <a:srgbClr val="000000">
                      <a:alpha val="43137"/>
                    </a:srgbClr>
                  </a:outerShdw>
                </a:effectLst>
              </a:rPr>
              <a:t>C</a:t>
            </a:r>
            <a:r>
              <a:rPr lang="en-US" sz="2400" dirty="0" smtClean="0">
                <a:solidFill>
                  <a:prstClr val="white"/>
                </a:solidFill>
                <a:effectLst>
                  <a:glow rad="127000">
                    <a:prstClr val="black"/>
                  </a:glow>
                  <a:outerShdw blurRad="38100" dist="38100" dir="2700000" algn="tl">
                    <a:srgbClr val="000000">
                      <a:alpha val="43137"/>
                    </a:srgbClr>
                  </a:outerShdw>
                </a:effectLst>
              </a:rPr>
              <a:t>ommitment </a:t>
            </a:r>
            <a:r>
              <a:rPr lang="en-US" sz="2400" dirty="0">
                <a:solidFill>
                  <a:prstClr val="white"/>
                </a:solidFill>
                <a:effectLst>
                  <a:glow rad="127000">
                    <a:prstClr val="black"/>
                  </a:glow>
                  <a:outerShdw blurRad="38100" dist="38100" dir="2700000" algn="tl">
                    <a:srgbClr val="000000">
                      <a:alpha val="43137"/>
                    </a:srgbClr>
                  </a:outerShdw>
                </a:effectLst>
              </a:rPr>
              <a:t>of </a:t>
            </a:r>
            <a:r>
              <a:rPr lang="en-US" sz="2400" dirty="0" smtClean="0">
                <a:solidFill>
                  <a:prstClr val="white"/>
                </a:solidFill>
                <a:effectLst>
                  <a:glow rad="127000">
                    <a:prstClr val="black"/>
                  </a:glow>
                  <a:outerShdw blurRad="38100" dist="38100" dir="2700000" algn="tl">
                    <a:srgbClr val="000000">
                      <a:alpha val="43137"/>
                    </a:srgbClr>
                  </a:outerShdw>
                </a:effectLst>
              </a:rPr>
              <a:t>resources</a:t>
            </a:r>
          </a:p>
          <a:p>
            <a:pPr>
              <a:lnSpc>
                <a:spcPct val="150000"/>
              </a:lnSpc>
              <a:spcBef>
                <a:spcPts val="600"/>
              </a:spcBef>
              <a:spcAft>
                <a:spcPts val="600"/>
              </a:spcAft>
            </a:pPr>
            <a:r>
              <a:rPr lang="en-US" sz="2400" dirty="0" smtClean="0">
                <a:solidFill>
                  <a:prstClr val="white"/>
                </a:solidFill>
                <a:effectLst>
                  <a:glow rad="127000">
                    <a:prstClr val="black"/>
                  </a:glow>
                  <a:outerShdw blurRad="38100" dist="38100" dir="2700000" algn="tl">
                    <a:srgbClr val="000000">
                      <a:alpha val="43137"/>
                    </a:srgbClr>
                  </a:outerShdw>
                </a:effectLst>
              </a:rPr>
              <a:t>Services</a:t>
            </a:r>
          </a:p>
          <a:p>
            <a:pPr>
              <a:lnSpc>
                <a:spcPct val="150000"/>
              </a:lnSpc>
              <a:spcBef>
                <a:spcPts val="600"/>
              </a:spcBef>
              <a:spcAft>
                <a:spcPts val="600"/>
              </a:spcAft>
            </a:pPr>
            <a:r>
              <a:rPr lang="en-US" sz="2400" dirty="0" smtClean="0">
                <a:solidFill>
                  <a:prstClr val="white"/>
                </a:solidFill>
                <a:effectLst>
                  <a:glow rad="127000">
                    <a:prstClr val="black"/>
                  </a:glow>
                  <a:outerShdw blurRad="38100" dist="38100" dir="2700000" algn="tl">
                    <a:srgbClr val="000000">
                      <a:alpha val="43137"/>
                    </a:srgbClr>
                  </a:outerShdw>
                </a:effectLst>
              </a:rPr>
              <a:t>Facilities </a:t>
            </a:r>
          </a:p>
          <a:p>
            <a:pPr>
              <a:lnSpc>
                <a:spcPct val="150000"/>
              </a:lnSpc>
              <a:spcBef>
                <a:spcPts val="600"/>
              </a:spcBef>
              <a:spcAft>
                <a:spcPts val="600"/>
              </a:spcAft>
            </a:pPr>
            <a:r>
              <a:rPr lang="en-US" sz="2400" dirty="0" smtClean="0">
                <a:solidFill>
                  <a:prstClr val="white"/>
                </a:solidFill>
                <a:effectLst>
                  <a:glow rad="127000">
                    <a:prstClr val="black"/>
                  </a:glow>
                  <a:outerShdw blurRad="38100" dist="38100" dir="2700000" algn="tl">
                    <a:srgbClr val="000000">
                      <a:alpha val="43137"/>
                    </a:srgbClr>
                  </a:outerShdw>
                </a:effectLst>
              </a:rPr>
              <a:t>Developed sites</a:t>
            </a:r>
          </a:p>
          <a:p>
            <a:pPr>
              <a:lnSpc>
                <a:spcPct val="150000"/>
              </a:lnSpc>
              <a:spcBef>
                <a:spcPts val="600"/>
              </a:spcBef>
              <a:spcAft>
                <a:spcPts val="600"/>
              </a:spcAft>
            </a:pPr>
            <a:r>
              <a:rPr lang="en-US" sz="2400" dirty="0" smtClean="0">
                <a:solidFill>
                  <a:prstClr val="white"/>
                </a:solidFill>
                <a:effectLst>
                  <a:glow rad="127000">
                    <a:prstClr val="black"/>
                  </a:glow>
                  <a:outerShdw blurRad="38100" dist="38100" dir="2700000" algn="tl">
                    <a:srgbClr val="000000">
                      <a:alpha val="43137"/>
                    </a:srgbClr>
                  </a:outerShdw>
                </a:effectLst>
              </a:rPr>
              <a:t>Roads and trails</a:t>
            </a:r>
            <a:endParaRPr lang="en-US" sz="2400" dirty="0">
              <a:solidFill>
                <a:prstClr val="white"/>
              </a:solidFill>
              <a:effectLst>
                <a:glow rad="127000">
                  <a:prstClr val="black"/>
                </a:glow>
                <a:outerShdw blurRad="38100" dist="38100" dir="2700000" algn="tl">
                  <a:srgbClr val="000000">
                    <a:alpha val="43137"/>
                  </a:srgbClr>
                </a:outerShdw>
              </a:effectLst>
            </a:endParaRPr>
          </a:p>
          <a:p>
            <a:pPr>
              <a:lnSpc>
                <a:spcPct val="150000"/>
              </a:lnSpc>
              <a:spcBef>
                <a:spcPts val="600"/>
              </a:spcBef>
              <a:spcAft>
                <a:spcPts val="600"/>
              </a:spcAft>
            </a:pPr>
            <a:endParaRPr lang="en-US" sz="2400" dirty="0" smtClean="0">
              <a:solidFill>
                <a:prstClr val="white"/>
              </a:solidFill>
              <a:effectLst>
                <a:glow rad="127000">
                  <a:prstClr val="black"/>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0681302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9" b="10498"/>
          <a:stretch/>
        </p:blipFill>
        <p:spPr>
          <a:xfrm>
            <a:off x="7884" y="838200"/>
            <a:ext cx="9136117" cy="6130159"/>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6615914" cy="461665"/>
          </a:xfrm>
          <a:prstGeom prst="rect">
            <a:avLst/>
          </a:prstGeom>
        </p:spPr>
        <p:txBody>
          <a:bodyPr wrap="none">
            <a:spAutoFit/>
          </a:bodyPr>
          <a:lstStyle/>
          <a:p>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Implementation Decisions</a:t>
            </a:r>
            <a:r>
              <a:rPr lang="en-US" sz="2400" cap="small" dirty="0" smtClean="0">
                <a:solidFill>
                  <a:prstClr val="white"/>
                </a:solidFill>
                <a:effectLst>
                  <a:glow rad="127000">
                    <a:prstClr val="black"/>
                  </a:glow>
                </a:effectLst>
                <a:latin typeface="Eras Bold ITC" panose="020B0907030504020204" pitchFamily="34" charset="0"/>
              </a:rPr>
              <a:t>: Administration</a:t>
            </a:r>
            <a:endParaRPr lang="en-US" sz="2400" cap="small" dirty="0">
              <a:solidFill>
                <a:prstClr val="white"/>
              </a:solidFill>
              <a:effectLst>
                <a:glow rad="127000">
                  <a:prstClr val="black"/>
                </a:glow>
              </a:effectLst>
              <a:latin typeface="Eras Bold ITC" panose="020B0907030504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114800" y="1550194"/>
            <a:ext cx="4876800" cy="5078313"/>
          </a:xfrm>
          <a:prstGeom prst="rect">
            <a:avLst/>
          </a:prstGeom>
        </p:spPr>
        <p:txBody>
          <a:bodyPr wrap="square">
            <a:spAutoFit/>
          </a:bodyPr>
          <a:lstStyle/>
          <a:p>
            <a:pPr marL="401638" indent="-401638">
              <a:lnSpc>
                <a:spcPct val="150000"/>
              </a:lnSpc>
            </a:pPr>
            <a:r>
              <a:rPr lang="en-US" sz="2400" dirty="0" smtClean="0">
                <a:solidFill>
                  <a:prstClr val="white"/>
                </a:solidFill>
                <a:effectLst>
                  <a:glow rad="127000">
                    <a:prstClr val="black"/>
                  </a:glow>
                  <a:outerShdw blurRad="38100" dist="38100" dir="2700000" algn="tl">
                    <a:srgbClr val="000000">
                      <a:alpha val="43137"/>
                    </a:srgbClr>
                  </a:outerShdw>
                </a:effectLst>
              </a:rPr>
              <a:t>Regulatory </a:t>
            </a:r>
            <a:r>
              <a:rPr lang="en-US" sz="2400" dirty="0">
                <a:solidFill>
                  <a:prstClr val="white"/>
                </a:solidFill>
                <a:effectLst>
                  <a:glow rad="127000">
                    <a:prstClr val="black"/>
                  </a:glow>
                  <a:outerShdw blurRad="38100" dist="38100" dir="2700000" algn="tl">
                    <a:srgbClr val="000000">
                      <a:alpha val="43137"/>
                    </a:srgbClr>
                  </a:outerShdw>
                </a:effectLst>
              </a:rPr>
              <a:t>actions </a:t>
            </a:r>
            <a:r>
              <a:rPr lang="en-US" sz="2400" dirty="0" smtClean="0">
                <a:solidFill>
                  <a:prstClr val="white"/>
                </a:solidFill>
                <a:effectLst>
                  <a:glow rad="127000">
                    <a:prstClr val="black"/>
                  </a:glow>
                  <a:outerShdw blurRad="38100" dist="38100" dir="2700000" algn="tl">
                    <a:srgbClr val="000000">
                      <a:alpha val="43137"/>
                    </a:srgbClr>
                  </a:outerShdw>
                </a:effectLst>
              </a:rPr>
              <a:t>including:</a:t>
            </a:r>
          </a:p>
          <a:p>
            <a:pPr marL="401638" indent="-401638">
              <a:lnSpc>
                <a:spcPct val="150000"/>
              </a:lnSpc>
              <a:buFontTx/>
              <a:buChar char="-"/>
            </a:pPr>
            <a:r>
              <a:rPr lang="en-US" sz="2400" dirty="0">
                <a:solidFill>
                  <a:prstClr val="white"/>
                </a:solidFill>
                <a:effectLst>
                  <a:glow rad="127000">
                    <a:prstClr val="black"/>
                  </a:glow>
                  <a:outerShdw blurRad="38100" dist="38100" dir="2700000" algn="tl">
                    <a:srgbClr val="000000">
                      <a:alpha val="43137"/>
                    </a:srgbClr>
                  </a:outerShdw>
                </a:effectLst>
              </a:rPr>
              <a:t>A</a:t>
            </a:r>
            <a:r>
              <a:rPr lang="en-US" sz="2400" dirty="0" smtClean="0">
                <a:solidFill>
                  <a:prstClr val="white"/>
                </a:solidFill>
                <a:effectLst>
                  <a:glow rad="127000">
                    <a:prstClr val="black"/>
                  </a:glow>
                  <a:outerShdw blurRad="38100" dist="38100" dir="2700000" algn="tl">
                    <a:srgbClr val="000000">
                      <a:alpha val="43137"/>
                    </a:srgbClr>
                  </a:outerShdw>
                </a:effectLst>
              </a:rPr>
              <a:t>llocation systems </a:t>
            </a:r>
          </a:p>
          <a:p>
            <a:pPr marL="401638" indent="-401638">
              <a:lnSpc>
                <a:spcPct val="150000"/>
              </a:lnSpc>
              <a:buFontTx/>
              <a:buChar char="-"/>
            </a:pPr>
            <a:r>
              <a:rPr lang="en-US" sz="2400" dirty="0" smtClean="0">
                <a:solidFill>
                  <a:prstClr val="white"/>
                </a:solidFill>
                <a:effectLst>
                  <a:glow rad="127000">
                    <a:prstClr val="black"/>
                  </a:glow>
                  <a:outerShdw blurRad="38100" dist="38100" dir="2700000" algn="tl">
                    <a:srgbClr val="000000">
                      <a:alpha val="43137"/>
                    </a:srgbClr>
                  </a:outerShdw>
                </a:effectLst>
              </a:rPr>
              <a:t>Permits</a:t>
            </a:r>
            <a:endParaRPr lang="en-US" sz="2400" dirty="0">
              <a:solidFill>
                <a:prstClr val="white"/>
              </a:solidFill>
              <a:effectLst>
                <a:glow rad="127000">
                  <a:prstClr val="black"/>
                </a:glow>
                <a:outerShdw blurRad="38100" dist="38100" dir="2700000" algn="tl">
                  <a:srgbClr val="000000">
                    <a:alpha val="43137"/>
                  </a:srgbClr>
                </a:outerShdw>
              </a:effectLst>
            </a:endParaRPr>
          </a:p>
          <a:p>
            <a:pPr marL="401638" indent="-401638">
              <a:lnSpc>
                <a:spcPct val="150000"/>
              </a:lnSpc>
              <a:buFontTx/>
              <a:buChar char="-"/>
            </a:pPr>
            <a:r>
              <a:rPr lang="en-US" sz="2400" dirty="0" smtClean="0">
                <a:solidFill>
                  <a:prstClr val="white"/>
                </a:solidFill>
                <a:effectLst>
                  <a:glow rad="127000">
                    <a:prstClr val="black"/>
                  </a:glow>
                  <a:outerShdw blurRad="38100" dist="38100" dir="2700000" algn="tl">
                    <a:srgbClr val="000000">
                      <a:alpha val="43137"/>
                    </a:srgbClr>
                  </a:outerShdw>
                </a:effectLst>
              </a:rPr>
              <a:t>Fees</a:t>
            </a:r>
          </a:p>
          <a:p>
            <a:pPr marL="401638" indent="-401638">
              <a:lnSpc>
                <a:spcPct val="150000"/>
              </a:lnSpc>
              <a:buFontTx/>
              <a:buChar char="-"/>
            </a:pPr>
            <a:r>
              <a:rPr lang="en-US" sz="2400" dirty="0">
                <a:solidFill>
                  <a:prstClr val="white"/>
                </a:solidFill>
                <a:effectLst>
                  <a:glow rad="127000">
                    <a:prstClr val="black"/>
                  </a:glow>
                  <a:outerShdw blurRad="38100" dist="38100" dir="2700000" algn="tl">
                    <a:srgbClr val="000000">
                      <a:alpha val="43137"/>
                    </a:srgbClr>
                  </a:outerShdw>
                </a:effectLst>
              </a:rPr>
              <a:t>U</a:t>
            </a:r>
            <a:r>
              <a:rPr lang="en-US" sz="2400" dirty="0" smtClean="0">
                <a:solidFill>
                  <a:prstClr val="white"/>
                </a:solidFill>
                <a:effectLst>
                  <a:glow rad="127000">
                    <a:prstClr val="black"/>
                  </a:glow>
                  <a:outerShdw blurRad="38100" dist="38100" dir="2700000" algn="tl">
                    <a:srgbClr val="000000">
                      <a:alpha val="43137"/>
                    </a:srgbClr>
                  </a:outerShdw>
                </a:effectLst>
              </a:rPr>
              <a:t>se restrictions</a:t>
            </a:r>
          </a:p>
          <a:p>
            <a:pPr marL="401638" indent="-401638">
              <a:lnSpc>
                <a:spcPct val="150000"/>
              </a:lnSpc>
              <a:buFontTx/>
              <a:buChar char="-"/>
            </a:pPr>
            <a:r>
              <a:rPr lang="en-US" sz="2400" dirty="0">
                <a:solidFill>
                  <a:prstClr val="white"/>
                </a:solidFill>
                <a:effectLst>
                  <a:glow rad="127000">
                    <a:prstClr val="black"/>
                  </a:glow>
                  <a:outerShdw blurRad="38100" dist="38100" dir="2700000" algn="tl">
                    <a:srgbClr val="000000">
                      <a:alpha val="43137"/>
                    </a:srgbClr>
                  </a:outerShdw>
                </a:effectLst>
              </a:rPr>
              <a:t>P</a:t>
            </a:r>
            <a:r>
              <a:rPr lang="en-US" sz="2400" dirty="0" smtClean="0">
                <a:solidFill>
                  <a:prstClr val="white"/>
                </a:solidFill>
                <a:effectLst>
                  <a:glow rad="127000">
                    <a:prstClr val="black"/>
                  </a:glow>
                  <a:outerShdw blurRad="38100" dist="38100" dir="2700000" algn="tl">
                    <a:srgbClr val="000000">
                      <a:alpha val="43137"/>
                    </a:srgbClr>
                  </a:outerShdw>
                </a:effectLst>
              </a:rPr>
              <a:t>artnership agreements</a:t>
            </a:r>
          </a:p>
          <a:p>
            <a:pPr marL="401638" indent="-401638">
              <a:lnSpc>
                <a:spcPct val="150000"/>
              </a:lnSpc>
              <a:buFontTx/>
              <a:buChar char="-"/>
            </a:pPr>
            <a:r>
              <a:rPr lang="en-US" sz="2400" dirty="0">
                <a:solidFill>
                  <a:prstClr val="white"/>
                </a:solidFill>
                <a:effectLst>
                  <a:glow rad="127000">
                    <a:prstClr val="black"/>
                  </a:glow>
                  <a:outerShdw blurRad="38100" dist="38100" dir="2700000" algn="tl">
                    <a:srgbClr val="000000">
                      <a:alpha val="43137"/>
                    </a:srgbClr>
                  </a:outerShdw>
                </a:effectLst>
              </a:rPr>
              <a:t>B</a:t>
            </a:r>
            <a:r>
              <a:rPr lang="en-US" sz="2400" dirty="0" smtClean="0">
                <a:solidFill>
                  <a:prstClr val="white"/>
                </a:solidFill>
                <a:effectLst>
                  <a:glow rad="127000">
                    <a:prstClr val="black"/>
                  </a:glow>
                  <a:outerShdw blurRad="38100" dist="38100" dir="2700000" algn="tl">
                    <a:srgbClr val="000000">
                      <a:alpha val="43137"/>
                    </a:srgbClr>
                  </a:outerShdw>
                </a:effectLst>
              </a:rPr>
              <a:t>usiness plans </a:t>
            </a:r>
          </a:p>
          <a:p>
            <a:pPr marL="401638" indent="-401638">
              <a:lnSpc>
                <a:spcPct val="150000"/>
              </a:lnSpc>
              <a:buFontTx/>
              <a:buChar char="-"/>
            </a:pPr>
            <a:r>
              <a:rPr lang="en-US" sz="2400" dirty="0">
                <a:solidFill>
                  <a:prstClr val="white"/>
                </a:solidFill>
                <a:effectLst>
                  <a:glow rad="127000">
                    <a:prstClr val="black"/>
                  </a:glow>
                  <a:outerShdw blurRad="38100" dist="38100" dir="2700000" algn="tl">
                    <a:srgbClr val="000000">
                      <a:alpha val="43137"/>
                    </a:srgbClr>
                  </a:outerShdw>
                </a:effectLst>
              </a:rPr>
              <a:t>F</a:t>
            </a:r>
            <a:r>
              <a:rPr lang="en-US" sz="2400" dirty="0" smtClean="0">
                <a:solidFill>
                  <a:prstClr val="white"/>
                </a:solidFill>
                <a:effectLst>
                  <a:glow rad="127000">
                    <a:prstClr val="black"/>
                  </a:glow>
                  <a:outerShdw blurRad="38100" dist="38100" dir="2700000" algn="tl">
                    <a:srgbClr val="000000">
                      <a:alpha val="43137"/>
                    </a:srgbClr>
                  </a:outerShdw>
                </a:effectLst>
              </a:rPr>
              <a:t>iscal </a:t>
            </a:r>
            <a:r>
              <a:rPr lang="en-US" sz="2400" dirty="0">
                <a:solidFill>
                  <a:prstClr val="white"/>
                </a:solidFill>
                <a:effectLst>
                  <a:glow rad="127000">
                    <a:prstClr val="black"/>
                  </a:glow>
                  <a:outerShdw blurRad="38100" dist="38100" dir="2700000" algn="tl">
                    <a:srgbClr val="000000">
                      <a:alpha val="43137"/>
                    </a:srgbClr>
                  </a:outerShdw>
                </a:effectLst>
              </a:rPr>
              <a:t>accountability </a:t>
            </a:r>
            <a:r>
              <a:rPr lang="en-US" sz="2400" dirty="0" smtClean="0">
                <a:solidFill>
                  <a:prstClr val="white"/>
                </a:solidFill>
                <a:effectLst>
                  <a:glow rad="127000">
                    <a:prstClr val="black"/>
                  </a:glow>
                  <a:outerShdw blurRad="38100" dist="38100" dir="2700000" algn="tl">
                    <a:srgbClr val="000000">
                      <a:alpha val="43137"/>
                    </a:srgbClr>
                  </a:outerShdw>
                </a:effectLst>
              </a:rPr>
              <a:t>systems</a:t>
            </a:r>
          </a:p>
          <a:p>
            <a:pPr marL="401638" indent="-401638">
              <a:lnSpc>
                <a:spcPct val="150000"/>
              </a:lnSpc>
              <a:buFontTx/>
              <a:buChar char="-"/>
            </a:pPr>
            <a:r>
              <a:rPr lang="en-US" sz="2400" dirty="0">
                <a:solidFill>
                  <a:prstClr val="white"/>
                </a:solidFill>
                <a:effectLst>
                  <a:glow rad="127000">
                    <a:prstClr val="black"/>
                  </a:glow>
                  <a:outerShdw blurRad="38100" dist="38100" dir="2700000" algn="tl">
                    <a:srgbClr val="000000">
                      <a:alpha val="43137"/>
                    </a:srgbClr>
                  </a:outerShdw>
                </a:effectLst>
              </a:rPr>
              <a:t>D</a:t>
            </a:r>
            <a:r>
              <a:rPr lang="en-US" sz="2400" dirty="0" smtClean="0">
                <a:solidFill>
                  <a:prstClr val="white"/>
                </a:solidFill>
                <a:effectLst>
                  <a:glow rad="127000">
                    <a:prstClr val="black"/>
                  </a:glow>
                  <a:outerShdw blurRad="38100" dist="38100" dir="2700000" algn="tl">
                    <a:srgbClr val="000000">
                      <a:alpha val="43137"/>
                    </a:srgbClr>
                  </a:outerShdw>
                </a:effectLst>
              </a:rPr>
              <a:t>ata </a:t>
            </a:r>
            <a:r>
              <a:rPr lang="en-US" sz="2400" dirty="0">
                <a:solidFill>
                  <a:prstClr val="white"/>
                </a:solidFill>
                <a:effectLst>
                  <a:glow rad="127000">
                    <a:prstClr val="black"/>
                  </a:glow>
                  <a:outerShdw blurRad="38100" dist="38100" dir="2700000" algn="tl">
                    <a:srgbClr val="000000">
                      <a:alpha val="43137"/>
                    </a:srgbClr>
                  </a:outerShdw>
                </a:effectLst>
              </a:rPr>
              <a:t>management </a:t>
            </a:r>
            <a:r>
              <a:rPr lang="en-US" sz="2400" dirty="0" smtClean="0">
                <a:solidFill>
                  <a:prstClr val="white"/>
                </a:solidFill>
                <a:effectLst>
                  <a:glow rad="127000">
                    <a:prstClr val="black"/>
                  </a:glow>
                  <a:outerShdw blurRad="38100" dist="38100" dir="2700000" algn="tl">
                    <a:srgbClr val="000000">
                      <a:alpha val="43137"/>
                    </a:srgbClr>
                  </a:outerShdw>
                </a:effectLst>
              </a:rPr>
              <a:t>protocols</a:t>
            </a:r>
            <a:endParaRPr lang="en-US" sz="2400" dirty="0">
              <a:solidFill>
                <a:prstClr val="white"/>
              </a:solidFill>
              <a:effectLst>
                <a:glow rad="127000">
                  <a:prstClr val="black"/>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5025507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430"/>
          <a:stretch/>
        </p:blipFill>
        <p:spPr>
          <a:xfrm>
            <a:off x="-1" y="838201"/>
            <a:ext cx="9144001" cy="6019800"/>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8613255" cy="461665"/>
          </a:xfrm>
          <a:prstGeom prst="rect">
            <a:avLst/>
          </a:prstGeom>
        </p:spPr>
        <p:txBody>
          <a:bodyPr wrap="none">
            <a:spAutoFit/>
          </a:bodyPr>
          <a:lstStyle/>
          <a:p>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Implementation Decisions: Information and Education </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76800" y="1531801"/>
            <a:ext cx="3882686" cy="3970318"/>
          </a:xfrm>
          <a:prstGeom prst="rect">
            <a:avLst/>
          </a:prstGeom>
        </p:spPr>
        <p:txBody>
          <a:bodyPr wrap="square">
            <a:spAutoFit/>
          </a:bodyPr>
          <a:lstStyle/>
          <a:p>
            <a:pPr>
              <a:lnSpc>
                <a:spcPct val="150000"/>
              </a:lnSpc>
            </a:pPr>
            <a:r>
              <a:rPr lang="en-US" sz="2400" dirty="0">
                <a:solidFill>
                  <a:prstClr val="white"/>
                </a:solidFill>
                <a:effectLst>
                  <a:glow rad="127000">
                    <a:prstClr val="black"/>
                  </a:glow>
                </a:effectLst>
              </a:rPr>
              <a:t>M</a:t>
            </a:r>
            <a:r>
              <a:rPr lang="en-US" sz="2400" dirty="0" smtClean="0">
                <a:solidFill>
                  <a:prstClr val="white"/>
                </a:solidFill>
                <a:effectLst>
                  <a:glow rad="127000">
                    <a:prstClr val="black"/>
                  </a:glow>
                </a:effectLst>
              </a:rPr>
              <a:t>aps </a:t>
            </a:r>
            <a:r>
              <a:rPr lang="en-US" sz="2400" dirty="0">
                <a:solidFill>
                  <a:prstClr val="white"/>
                </a:solidFill>
                <a:effectLst>
                  <a:glow rad="127000">
                    <a:prstClr val="black"/>
                  </a:glow>
                </a:effectLst>
              </a:rPr>
              <a:t>or </a:t>
            </a:r>
            <a:r>
              <a:rPr lang="en-US" sz="2400" dirty="0" smtClean="0">
                <a:solidFill>
                  <a:prstClr val="white"/>
                </a:solidFill>
                <a:effectLst>
                  <a:glow rad="127000">
                    <a:prstClr val="black"/>
                  </a:glow>
                </a:effectLst>
              </a:rPr>
              <a:t>brochures</a:t>
            </a:r>
          </a:p>
          <a:p>
            <a:pPr>
              <a:lnSpc>
                <a:spcPct val="150000"/>
              </a:lnSpc>
            </a:pPr>
            <a:r>
              <a:rPr lang="en-US" sz="2400" dirty="0" smtClean="0">
                <a:solidFill>
                  <a:prstClr val="white"/>
                </a:solidFill>
                <a:effectLst>
                  <a:glow rad="127000">
                    <a:prstClr val="black"/>
                  </a:glow>
                </a:effectLst>
              </a:rPr>
              <a:t>Websites</a:t>
            </a:r>
          </a:p>
          <a:p>
            <a:pPr>
              <a:lnSpc>
                <a:spcPct val="150000"/>
              </a:lnSpc>
            </a:pPr>
            <a:r>
              <a:rPr lang="en-US" sz="2400" dirty="0" smtClean="0">
                <a:solidFill>
                  <a:prstClr val="white"/>
                </a:solidFill>
                <a:effectLst>
                  <a:glow rad="127000">
                    <a:prstClr val="black"/>
                  </a:glow>
                </a:effectLst>
              </a:rPr>
              <a:t>Outreach efforts</a:t>
            </a:r>
          </a:p>
          <a:p>
            <a:pPr>
              <a:lnSpc>
                <a:spcPct val="150000"/>
              </a:lnSpc>
            </a:pPr>
            <a:r>
              <a:rPr lang="en-US" sz="2400" dirty="0" smtClean="0">
                <a:solidFill>
                  <a:prstClr val="white"/>
                </a:solidFill>
                <a:effectLst>
                  <a:glow rad="127000">
                    <a:prstClr val="black"/>
                  </a:glow>
                </a:effectLst>
              </a:rPr>
              <a:t>Events</a:t>
            </a:r>
          </a:p>
          <a:p>
            <a:pPr>
              <a:lnSpc>
                <a:spcPct val="150000"/>
              </a:lnSpc>
            </a:pPr>
            <a:r>
              <a:rPr lang="en-US" sz="2400" dirty="0" smtClean="0">
                <a:solidFill>
                  <a:prstClr val="white"/>
                </a:solidFill>
                <a:effectLst>
                  <a:glow rad="127000">
                    <a:prstClr val="black"/>
                  </a:glow>
                </a:effectLst>
              </a:rPr>
              <a:t>Interpretation </a:t>
            </a:r>
          </a:p>
          <a:p>
            <a:pPr>
              <a:lnSpc>
                <a:spcPct val="150000"/>
              </a:lnSpc>
            </a:pPr>
            <a:r>
              <a:rPr lang="en-US" sz="2400" dirty="0">
                <a:solidFill>
                  <a:prstClr val="white"/>
                </a:solidFill>
                <a:effectLst>
                  <a:glow rad="127000">
                    <a:prstClr val="black"/>
                  </a:glow>
                </a:effectLst>
              </a:rPr>
              <a:t>E</a:t>
            </a:r>
            <a:r>
              <a:rPr lang="en-US" sz="2400" dirty="0" smtClean="0">
                <a:solidFill>
                  <a:prstClr val="white"/>
                </a:solidFill>
                <a:effectLst>
                  <a:glow rad="127000">
                    <a:prstClr val="black"/>
                  </a:glow>
                </a:effectLst>
              </a:rPr>
              <a:t>nvironmental education</a:t>
            </a:r>
          </a:p>
          <a:p>
            <a:pPr>
              <a:lnSpc>
                <a:spcPct val="150000"/>
              </a:lnSpc>
            </a:pPr>
            <a:r>
              <a:rPr lang="en-US" sz="2400" dirty="0" smtClean="0">
                <a:solidFill>
                  <a:prstClr val="white"/>
                </a:solidFill>
                <a:effectLst>
                  <a:glow rad="127000">
                    <a:prstClr val="black"/>
                  </a:glow>
                </a:effectLst>
              </a:rPr>
              <a:t>Signing</a:t>
            </a:r>
            <a:endParaRPr lang="en-US" sz="2400" dirty="0">
              <a:solidFill>
                <a:prstClr val="white"/>
              </a:solidFill>
              <a:effectLst>
                <a:glow rad="127000">
                  <a:prstClr val="black"/>
                </a:glow>
              </a:effectLst>
            </a:endParaRPr>
          </a:p>
        </p:txBody>
      </p:sp>
    </p:spTree>
    <p:extLst>
      <p:ext uri="{BB962C8B-B14F-4D97-AF65-F5344CB8AC3E}">
        <p14:creationId xmlns:p14="http://schemas.microsoft.com/office/powerpoint/2010/main" val="1960004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9532" y="304800"/>
            <a:ext cx="2764302" cy="838200"/>
          </a:xfrm>
        </p:spPr>
        <p:txBody>
          <a:bodyPr>
            <a:normAutofit/>
          </a:bodyPr>
          <a:lstStyle/>
          <a:p>
            <a:r>
              <a:rPr lang="en-US" sz="3600" dirty="0"/>
              <a:t>Rob Perrin</a:t>
            </a:r>
          </a:p>
        </p:txBody>
      </p:sp>
      <p:sp>
        <p:nvSpPr>
          <p:cNvPr id="3" name="Text Placeholder 2"/>
          <p:cNvSpPr>
            <a:spLocks noGrp="1"/>
          </p:cNvSpPr>
          <p:nvPr>
            <p:ph type="body" sz="half" idx="2"/>
          </p:nvPr>
        </p:nvSpPr>
        <p:spPr>
          <a:xfrm>
            <a:off x="5334000" y="1295400"/>
            <a:ext cx="3145302" cy="1828800"/>
          </a:xfrm>
        </p:spPr>
        <p:txBody>
          <a:bodyPr>
            <a:normAutofit/>
          </a:bodyPr>
          <a:lstStyle/>
          <a:p>
            <a:r>
              <a:rPr lang="en-US" sz="3200" b="1" dirty="0"/>
              <a:t>Travel and Transportation Management</a:t>
            </a:r>
            <a:endParaRPr lang="en-US" sz="3200" dirty="0"/>
          </a:p>
        </p:txBody>
      </p:sp>
      <p:pic>
        <p:nvPicPr>
          <p:cNvPr id="5" name="Picture 4" descr="8342.pdf.pdf - Adobe Acrobat Pro"/>
          <p:cNvPicPr>
            <a:picLocks noChangeAspect="1"/>
          </p:cNvPicPr>
          <p:nvPr/>
        </p:nvPicPr>
        <p:blipFill rotWithShape="1">
          <a:blip r:embed="rId2">
            <a:extLst>
              <a:ext uri="{28A0092B-C50C-407E-A947-70E740481C1C}">
                <a14:useLocalDpi xmlns:a14="http://schemas.microsoft.com/office/drawing/2010/main" val="0"/>
              </a:ext>
            </a:extLst>
          </a:blip>
          <a:srcRect l="27219" t="16494" r="28767" b="4748"/>
          <a:stretch/>
        </p:blipFill>
        <p:spPr>
          <a:xfrm rot="926721">
            <a:off x="5824665" y="3104587"/>
            <a:ext cx="2630566" cy="3605058"/>
          </a:xfrm>
          <a:prstGeom prst="rect">
            <a:avLst/>
          </a:prstGeom>
        </p:spPr>
      </p:pic>
      <p:pic>
        <p:nvPicPr>
          <p:cNvPr id="7" name="Picture 2"/>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t="19" b="19"/>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43707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sp>
        <p:nvSpPr>
          <p:cNvPr id="10" name="Rectangle 9"/>
          <p:cNvSpPr/>
          <p:nvPr/>
        </p:nvSpPr>
        <p:spPr>
          <a:xfrm>
            <a:off x="266187" y="1020212"/>
            <a:ext cx="6059672" cy="461665"/>
          </a:xfrm>
          <a:prstGeom prst="rect">
            <a:avLst/>
          </a:prstGeom>
        </p:spPr>
        <p:txBody>
          <a:bodyPr wrap="none">
            <a:spAutoFit/>
          </a:bodyPr>
          <a:lstStyle/>
          <a:p>
            <a:r>
              <a:rPr lang="en-US" sz="2400" cap="small" dirty="0" smtClean="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rPr>
              <a:t>Implementation Decisions: Monitoring</a:t>
            </a:r>
            <a:endParaRPr lang="en-US" sz="2400" cap="small" dirty="0">
              <a:solidFill>
                <a:prstClr val="white"/>
              </a:solidFill>
              <a:effectLst>
                <a:glow rad="127000">
                  <a:prstClr val="black"/>
                </a:glow>
                <a:outerShdw blurRad="38100" dist="38100" dir="2700000" algn="tl">
                  <a:srgbClr val="000000">
                    <a:alpha val="43137"/>
                  </a:srgbClr>
                </a:outerShdw>
              </a:effectLst>
              <a:latin typeface="Eras Bold ITC" panose="020B0907030504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430110" y="1676400"/>
            <a:ext cx="4429080" cy="2400657"/>
          </a:xfrm>
          <a:prstGeom prst="rect">
            <a:avLst/>
          </a:prstGeom>
        </p:spPr>
        <p:txBody>
          <a:bodyPr wrap="square">
            <a:spAutoFit/>
          </a:bodyPr>
          <a:lstStyle/>
          <a:p>
            <a:pPr marL="465138" indent="-465138">
              <a:lnSpc>
                <a:spcPct val="150000"/>
              </a:lnSpc>
            </a:pPr>
            <a:r>
              <a:rPr lang="en-US" sz="2000" dirty="0" smtClean="0">
                <a:solidFill>
                  <a:prstClr val="white"/>
                </a:solidFill>
                <a:effectLst>
                  <a:glow rad="127000">
                    <a:prstClr val="black"/>
                  </a:glow>
                  <a:outerShdw blurRad="38100" dist="38100" dir="2700000" algn="tl">
                    <a:srgbClr val="000000">
                      <a:alpha val="43137"/>
                    </a:srgbClr>
                  </a:outerShdw>
                </a:effectLst>
              </a:rPr>
              <a:t>- Effectiveness </a:t>
            </a:r>
            <a:r>
              <a:rPr lang="en-US" sz="2000" dirty="0">
                <a:solidFill>
                  <a:prstClr val="white"/>
                </a:solidFill>
                <a:effectLst>
                  <a:glow rad="127000">
                    <a:prstClr val="black"/>
                  </a:glow>
                  <a:outerShdw blurRad="38100" dist="38100" dir="2700000" algn="tl">
                    <a:srgbClr val="000000">
                      <a:alpha val="43137"/>
                    </a:srgbClr>
                  </a:outerShdw>
                </a:effectLst>
              </a:rPr>
              <a:t>or attainment </a:t>
            </a:r>
            <a:r>
              <a:rPr lang="en-US" sz="2000" dirty="0" smtClean="0">
                <a:solidFill>
                  <a:prstClr val="white"/>
                </a:solidFill>
                <a:effectLst>
                  <a:glow rad="127000">
                    <a:prstClr val="black"/>
                  </a:glow>
                  <a:outerShdw blurRad="38100" dist="38100" dir="2700000" algn="tl">
                    <a:srgbClr val="000000">
                      <a:alpha val="43137"/>
                    </a:srgbClr>
                  </a:outerShdw>
                </a:effectLst>
              </a:rPr>
              <a:t>of:</a:t>
            </a:r>
          </a:p>
          <a:p>
            <a:pPr marL="465138" indent="-465138">
              <a:lnSpc>
                <a:spcPct val="150000"/>
              </a:lnSpc>
            </a:pPr>
            <a:r>
              <a:rPr lang="en-US" sz="2000" dirty="0">
                <a:solidFill>
                  <a:prstClr val="white"/>
                </a:solidFill>
                <a:effectLst>
                  <a:glow rad="127000">
                    <a:prstClr val="black"/>
                  </a:glow>
                  <a:outerShdw blurRad="38100" dist="38100" dir="2700000" algn="tl">
                    <a:srgbClr val="000000">
                      <a:alpha val="43137"/>
                    </a:srgbClr>
                  </a:outerShdw>
                </a:effectLst>
              </a:rPr>
              <a:t>	</a:t>
            </a:r>
            <a:r>
              <a:rPr lang="en-US" sz="2000" dirty="0" smtClean="0">
                <a:solidFill>
                  <a:prstClr val="white"/>
                </a:solidFill>
                <a:effectLst>
                  <a:glow rad="127000">
                    <a:prstClr val="black"/>
                  </a:glow>
                  <a:outerShdw blurRad="38100" dist="38100" dir="2700000" algn="tl">
                    <a:srgbClr val="000000">
                      <a:alpha val="43137"/>
                    </a:srgbClr>
                  </a:outerShdw>
                </a:effectLst>
              </a:rPr>
              <a:t>- Outcomes-focused objectives</a:t>
            </a:r>
          </a:p>
          <a:p>
            <a:pPr marL="465138" indent="-465138">
              <a:lnSpc>
                <a:spcPct val="150000"/>
              </a:lnSpc>
            </a:pPr>
            <a:r>
              <a:rPr lang="en-US" sz="2000" dirty="0" smtClean="0">
                <a:solidFill>
                  <a:prstClr val="white"/>
                </a:solidFill>
                <a:effectLst>
                  <a:glow rad="127000">
                    <a:prstClr val="black"/>
                  </a:glow>
                  <a:outerShdw blurRad="38100" dist="38100" dir="2700000" algn="tl">
                    <a:srgbClr val="000000">
                      <a:alpha val="43137"/>
                    </a:srgbClr>
                  </a:outerShdw>
                </a:effectLst>
              </a:rPr>
              <a:t>	- Recreation </a:t>
            </a:r>
            <a:r>
              <a:rPr lang="en-US" sz="2000" dirty="0">
                <a:solidFill>
                  <a:prstClr val="white"/>
                </a:solidFill>
                <a:effectLst>
                  <a:glow rad="127000">
                    <a:prstClr val="black"/>
                  </a:glow>
                  <a:outerShdw blurRad="38100" dist="38100" dir="2700000" algn="tl">
                    <a:srgbClr val="000000">
                      <a:alpha val="43137"/>
                    </a:srgbClr>
                  </a:outerShdw>
                </a:effectLst>
              </a:rPr>
              <a:t>setting </a:t>
            </a:r>
            <a:r>
              <a:rPr lang="en-US" sz="2000" dirty="0" smtClean="0">
                <a:solidFill>
                  <a:prstClr val="white"/>
                </a:solidFill>
                <a:effectLst>
                  <a:glow rad="127000">
                    <a:prstClr val="black"/>
                  </a:glow>
                  <a:outerShdw blurRad="38100" dist="38100" dir="2700000" algn="tl">
                    <a:srgbClr val="000000">
                      <a:alpha val="43137"/>
                    </a:srgbClr>
                  </a:outerShdw>
                </a:effectLst>
              </a:rPr>
              <a:t>characteristics</a:t>
            </a:r>
          </a:p>
          <a:p>
            <a:pPr marL="465138" indent="-465138">
              <a:lnSpc>
                <a:spcPct val="150000"/>
              </a:lnSpc>
            </a:pPr>
            <a:r>
              <a:rPr lang="en-US" sz="2000" dirty="0">
                <a:solidFill>
                  <a:prstClr val="white"/>
                </a:solidFill>
                <a:effectLst>
                  <a:glow rad="127000">
                    <a:prstClr val="black"/>
                  </a:glow>
                  <a:outerShdw blurRad="38100" dist="38100" dir="2700000" algn="tl">
                    <a:srgbClr val="000000">
                      <a:alpha val="43137"/>
                    </a:srgbClr>
                  </a:outerShdw>
                </a:effectLst>
              </a:rPr>
              <a:t>	</a:t>
            </a:r>
            <a:r>
              <a:rPr lang="en-US" sz="2000" dirty="0" smtClean="0">
                <a:solidFill>
                  <a:prstClr val="white"/>
                </a:solidFill>
                <a:effectLst>
                  <a:glow rad="127000">
                    <a:prstClr val="black"/>
                  </a:glow>
                  <a:outerShdw blurRad="38100" dist="38100" dir="2700000" algn="tl">
                    <a:srgbClr val="000000">
                      <a:alpha val="43137"/>
                    </a:srgbClr>
                  </a:outerShdw>
                </a:effectLst>
              </a:rPr>
              <a:t>- Standards </a:t>
            </a:r>
            <a:r>
              <a:rPr lang="en-US" sz="2000" dirty="0">
                <a:solidFill>
                  <a:prstClr val="white"/>
                </a:solidFill>
                <a:effectLst>
                  <a:glow rad="127000">
                    <a:prstClr val="black"/>
                  </a:glow>
                  <a:outerShdw blurRad="38100" dist="38100" dir="2700000" algn="tl">
                    <a:srgbClr val="000000">
                      <a:alpha val="43137"/>
                    </a:srgbClr>
                  </a:outerShdw>
                </a:effectLst>
              </a:rPr>
              <a:t>and indicators</a:t>
            </a:r>
            <a:r>
              <a:rPr lang="en-US" sz="2000" dirty="0" smtClean="0">
                <a:solidFill>
                  <a:prstClr val="white"/>
                </a:solidFill>
                <a:effectLst>
                  <a:glow rad="127000">
                    <a:prstClr val="black"/>
                  </a:glow>
                </a:effectLst>
              </a:rPr>
              <a:t>.</a:t>
            </a:r>
            <a:endParaRPr lang="en-US" sz="2000" dirty="0">
              <a:solidFill>
                <a:prstClr val="white"/>
              </a:solidFill>
              <a:effectLst>
                <a:glow rad="127000">
                  <a:prstClr val="black"/>
                </a:glow>
              </a:effectLst>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182"/>
          <a:stretch/>
        </p:blipFill>
        <p:spPr>
          <a:xfrm>
            <a:off x="1" y="3429001"/>
            <a:ext cx="4499238" cy="3389586"/>
          </a:xfrm>
          <a:prstGeom prst="rect">
            <a:avLst/>
          </a:prstGeom>
        </p:spPr>
      </p:pic>
      <p:sp>
        <p:nvSpPr>
          <p:cNvPr id="3" name="TextBox 2"/>
          <p:cNvSpPr txBox="1"/>
          <p:nvPr/>
        </p:nvSpPr>
        <p:spPr>
          <a:xfrm>
            <a:off x="1" y="1676400"/>
            <a:ext cx="4572000" cy="1477328"/>
          </a:xfrm>
          <a:prstGeom prst="rect">
            <a:avLst/>
          </a:prstGeom>
          <a:noFill/>
        </p:spPr>
        <p:txBody>
          <a:bodyPr wrap="square" rtlCol="0">
            <a:spAutoFit/>
          </a:bodyPr>
          <a:lstStyle/>
          <a:p>
            <a:pPr marL="465138" indent="-465138">
              <a:lnSpc>
                <a:spcPct val="150000"/>
              </a:lnSpc>
            </a:pPr>
            <a:r>
              <a:rPr lang="en-US" sz="2000" dirty="0">
                <a:solidFill>
                  <a:prstClr val="white"/>
                </a:solidFill>
                <a:effectLst>
                  <a:glow rad="127000">
                    <a:prstClr val="black"/>
                  </a:glow>
                  <a:outerShdw blurRad="38100" dist="38100" dir="2700000" algn="tl">
                    <a:srgbClr val="000000">
                      <a:alpha val="43137"/>
                    </a:srgbClr>
                  </a:outerShdw>
                </a:effectLst>
              </a:rPr>
              <a:t>- Visitor use and use patterns</a:t>
            </a:r>
          </a:p>
          <a:p>
            <a:pPr marL="465138" indent="-465138">
              <a:lnSpc>
                <a:spcPct val="150000"/>
              </a:lnSpc>
            </a:pPr>
            <a:r>
              <a:rPr lang="en-US" sz="2000" dirty="0">
                <a:solidFill>
                  <a:prstClr val="white"/>
                </a:solidFill>
                <a:effectLst>
                  <a:glow rad="127000">
                    <a:prstClr val="black"/>
                  </a:glow>
                  <a:outerShdw blurRad="38100" dist="38100" dir="2700000" algn="tl">
                    <a:srgbClr val="000000">
                      <a:alpha val="43137"/>
                    </a:srgbClr>
                  </a:outerShdw>
                </a:effectLst>
              </a:rPr>
              <a:t>- Recreation caused resource impacts</a:t>
            </a:r>
          </a:p>
          <a:p>
            <a:pPr marL="465138" indent="-465138">
              <a:lnSpc>
                <a:spcPct val="150000"/>
              </a:lnSpc>
            </a:pPr>
            <a:r>
              <a:rPr lang="en-US" sz="2000" dirty="0">
                <a:solidFill>
                  <a:prstClr val="white"/>
                </a:solidFill>
                <a:effectLst>
                  <a:glow rad="127000">
                    <a:prstClr val="black"/>
                  </a:glow>
                  <a:outerShdw blurRad="38100" dist="38100" dir="2700000" algn="tl">
                    <a:srgbClr val="000000">
                      <a:alpha val="43137"/>
                    </a:srgbClr>
                  </a:outerShdw>
                </a:effectLst>
              </a:rPr>
              <a:t> - Visitor satisfaction</a:t>
            </a:r>
          </a:p>
        </p:txBody>
      </p:sp>
    </p:spTree>
    <p:extLst>
      <p:ext uri="{BB962C8B-B14F-4D97-AF65-F5344CB8AC3E}">
        <p14:creationId xmlns:p14="http://schemas.microsoft.com/office/powerpoint/2010/main" val="18644565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cxnSp>
        <p:nvCxnSpPr>
          <p:cNvPr id="11" name="Straight Connector 10"/>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0950" y="835572"/>
            <a:ext cx="8838684" cy="1569660"/>
          </a:xfrm>
          <a:prstGeom prst="rect">
            <a:avLst/>
          </a:prstGeom>
        </p:spPr>
        <p:txBody>
          <a:bodyPr wrap="square">
            <a:spAutoFit/>
          </a:bodyPr>
          <a:lstStyle/>
          <a:p>
            <a:pPr>
              <a:lnSpc>
                <a:spcPct val="150000"/>
              </a:lnSpc>
            </a:pPr>
            <a:r>
              <a:rPr lang="en-US" sz="3200" b="1" dirty="0" smtClean="0">
                <a:solidFill>
                  <a:prstClr val="white"/>
                </a:solidFill>
                <a:effectLst>
                  <a:glow rad="127000">
                    <a:prstClr val="black"/>
                  </a:glow>
                  <a:outerShdw blurRad="38100" dist="38100" dir="2700000" algn="tl">
                    <a:srgbClr val="000000">
                      <a:alpha val="43137"/>
                    </a:srgbClr>
                  </a:outerShdw>
                </a:effectLst>
              </a:rPr>
              <a:t>Recreation Area Management Plans</a:t>
            </a:r>
          </a:p>
          <a:p>
            <a:pPr>
              <a:lnSpc>
                <a:spcPct val="150000"/>
              </a:lnSpc>
            </a:pPr>
            <a:endParaRPr lang="en-US" sz="3200" dirty="0">
              <a:solidFill>
                <a:prstClr val="white"/>
              </a:solidFill>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96434"/>
            <a:ext cx="3755716" cy="470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1867763"/>
            <a:ext cx="4495800" cy="2954655"/>
          </a:xfrm>
          <a:prstGeom prst="rect">
            <a:avLst/>
          </a:prstGeom>
          <a:noFill/>
        </p:spPr>
        <p:txBody>
          <a:bodyPr wrap="square" rtlCol="0">
            <a:spAutoFit/>
          </a:bodyPr>
          <a:lstStyle/>
          <a:p>
            <a:r>
              <a:rPr lang="en-US" sz="2800" dirty="0" smtClean="0">
                <a:solidFill>
                  <a:prstClr val="white"/>
                </a:solidFill>
                <a:effectLst>
                  <a:glow rad="127000">
                    <a:prstClr val="black"/>
                  </a:glow>
                  <a:outerShdw blurRad="38100" dist="38100" dir="2700000" algn="tl">
                    <a:srgbClr val="000000">
                      <a:alpha val="43137"/>
                    </a:srgbClr>
                  </a:outerShdw>
                </a:effectLst>
              </a:rPr>
              <a:t>Implementation-level:</a:t>
            </a:r>
          </a:p>
          <a:p>
            <a:endParaRPr lang="en-US" sz="2800" dirty="0" smtClean="0">
              <a:solidFill>
                <a:prstClr val="white"/>
              </a:solidFill>
              <a:effectLst>
                <a:glow rad="127000">
                  <a:prstClr val="black"/>
                </a:glow>
                <a:outerShdw blurRad="38100" dist="38100" dir="2700000" algn="tl">
                  <a:srgbClr val="000000">
                    <a:alpha val="43137"/>
                  </a:srgbClr>
                </a:outerShdw>
              </a:effectLst>
            </a:endParaRPr>
          </a:p>
          <a:p>
            <a:pPr marL="457200" indent="-457200">
              <a:buFontTx/>
              <a:buChar char="-"/>
            </a:pPr>
            <a:r>
              <a:rPr lang="en-US" sz="2800" dirty="0" smtClean="0">
                <a:solidFill>
                  <a:prstClr val="white"/>
                </a:solidFill>
                <a:effectLst>
                  <a:glow rad="127000">
                    <a:prstClr val="black"/>
                  </a:glow>
                  <a:outerShdw blurRad="38100" dist="38100" dir="2700000" algn="tl">
                    <a:srgbClr val="000000">
                      <a:alpha val="43137"/>
                    </a:srgbClr>
                  </a:outerShdw>
                </a:effectLst>
              </a:rPr>
              <a:t>Management</a:t>
            </a:r>
          </a:p>
          <a:p>
            <a:pPr marL="457200" indent="-457200">
              <a:buFontTx/>
              <a:buChar char="-"/>
            </a:pPr>
            <a:r>
              <a:rPr lang="en-US" sz="2800" dirty="0" smtClean="0">
                <a:solidFill>
                  <a:prstClr val="white"/>
                </a:solidFill>
                <a:effectLst>
                  <a:glow rad="127000">
                    <a:prstClr val="black"/>
                  </a:glow>
                  <a:outerShdw blurRad="38100" dist="38100" dir="2700000" algn="tl">
                    <a:srgbClr val="000000">
                      <a:alpha val="43137"/>
                    </a:srgbClr>
                  </a:outerShdw>
                </a:effectLst>
              </a:rPr>
              <a:t>Administration</a:t>
            </a:r>
          </a:p>
          <a:p>
            <a:pPr marL="457200" indent="-457200">
              <a:buFontTx/>
              <a:buChar char="-"/>
            </a:pPr>
            <a:r>
              <a:rPr lang="en-US" sz="2800" dirty="0" smtClean="0">
                <a:solidFill>
                  <a:prstClr val="white"/>
                </a:solidFill>
                <a:effectLst>
                  <a:glow rad="127000">
                    <a:prstClr val="black"/>
                  </a:glow>
                  <a:outerShdw blurRad="38100" dist="38100" dir="2700000" algn="tl">
                    <a:srgbClr val="000000">
                      <a:alpha val="43137"/>
                    </a:srgbClr>
                  </a:outerShdw>
                </a:effectLst>
              </a:rPr>
              <a:t>Information/Education</a:t>
            </a:r>
          </a:p>
          <a:p>
            <a:pPr marL="457200" indent="-457200">
              <a:buFontTx/>
              <a:buChar char="-"/>
            </a:pPr>
            <a:r>
              <a:rPr lang="en-US" sz="2800" dirty="0">
                <a:solidFill>
                  <a:prstClr val="white"/>
                </a:solidFill>
                <a:effectLst>
                  <a:glow rad="127000">
                    <a:prstClr val="black"/>
                  </a:glow>
                  <a:outerShdw blurRad="38100" dist="38100" dir="2700000" algn="tl">
                    <a:srgbClr val="000000">
                      <a:alpha val="43137"/>
                    </a:srgbClr>
                  </a:outerShdw>
                </a:effectLst>
              </a:rPr>
              <a:t>M</a:t>
            </a:r>
            <a:r>
              <a:rPr lang="en-US" sz="2800" dirty="0" smtClean="0">
                <a:solidFill>
                  <a:prstClr val="white"/>
                </a:solidFill>
                <a:effectLst>
                  <a:glow rad="127000">
                    <a:prstClr val="black"/>
                  </a:glow>
                  <a:outerShdw blurRad="38100" dist="38100" dir="2700000" algn="tl">
                    <a:srgbClr val="000000">
                      <a:alpha val="43137"/>
                    </a:srgbClr>
                  </a:outerShdw>
                </a:effectLst>
              </a:rPr>
              <a:t>onitoring </a:t>
            </a:r>
            <a:endParaRPr lang="en-US" sz="2800" dirty="0">
              <a:solidFill>
                <a:prstClr val="white"/>
              </a:solidFill>
              <a:effectLst>
                <a:glow rad="127000">
                  <a:prstClr val="black"/>
                </a:glow>
                <a:outerShdw blurRad="38100" dist="38100" dir="2700000" algn="tl">
                  <a:srgbClr val="000000">
                    <a:alpha val="43137"/>
                  </a:srgbClr>
                </a:outerShdw>
              </a:effectLst>
            </a:endParaRPr>
          </a:p>
          <a:p>
            <a:endParaRPr lang="en-US" dirty="0">
              <a:solidFill>
                <a:prstClr val="white"/>
              </a:solidFill>
            </a:endParaRPr>
          </a:p>
        </p:txBody>
      </p:sp>
    </p:spTree>
    <p:extLst>
      <p:ext uri="{BB962C8B-B14F-4D97-AF65-F5344CB8AC3E}">
        <p14:creationId xmlns:p14="http://schemas.microsoft.com/office/powerpoint/2010/main" val="42757815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0817" y="3766913"/>
            <a:ext cx="4633182" cy="307857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980" b="11101"/>
          <a:stretch/>
        </p:blipFill>
        <p:spPr>
          <a:xfrm>
            <a:off x="-28433" y="3860512"/>
            <a:ext cx="4651684" cy="299748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3" y="720002"/>
            <a:ext cx="4651684" cy="3116628"/>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4337"/>
          <a:stretch/>
        </p:blipFill>
        <p:spPr>
          <a:xfrm>
            <a:off x="4623251" y="881522"/>
            <a:ext cx="4520748" cy="2885391"/>
          </a:xfrm>
          <a:prstGeom prst="rect">
            <a:avLst/>
          </a:prstGeom>
        </p:spPr>
      </p:pic>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17" name="TextBox 16"/>
          <p:cNvSpPr txBox="1"/>
          <p:nvPr/>
        </p:nvSpPr>
        <p:spPr>
          <a:xfrm>
            <a:off x="-28433" y="1348448"/>
            <a:ext cx="3152633" cy="707886"/>
          </a:xfrm>
          <a:prstGeom prst="rect">
            <a:avLst/>
          </a:prstGeom>
          <a:noFill/>
        </p:spPr>
        <p:txBody>
          <a:bodyPr wrap="square" rtlCol="0">
            <a:spAutoFit/>
          </a:bodyPr>
          <a:lstStyle/>
          <a:p>
            <a:r>
              <a:rPr lang="en-US" sz="2000" b="1" cap="small" dirty="0" smtClean="0">
                <a:solidFill>
                  <a:prstClr val="white"/>
                </a:solidFill>
                <a:effectLst>
                  <a:glow rad="127000">
                    <a:prstClr val="black"/>
                  </a:glow>
                  <a:outerShdw blurRad="38100" dist="38100" dir="2700000" algn="tl">
                    <a:srgbClr val="000000">
                      <a:alpha val="43137"/>
                    </a:srgbClr>
                  </a:outerShdw>
                </a:effectLst>
              </a:rPr>
              <a:t>1. Required </a:t>
            </a:r>
            <a:r>
              <a:rPr lang="en-US" sz="2000" b="1" cap="small" dirty="0">
                <a:solidFill>
                  <a:prstClr val="white"/>
                </a:solidFill>
                <a:effectLst>
                  <a:glow rad="127000">
                    <a:prstClr val="black"/>
                  </a:glow>
                  <a:outerShdw blurRad="38100" dist="38100" dir="2700000" algn="tl">
                    <a:srgbClr val="000000">
                      <a:alpha val="43137"/>
                    </a:srgbClr>
                  </a:outerShdw>
                </a:effectLst>
              </a:rPr>
              <a:t>LUP decisions for </a:t>
            </a:r>
            <a:r>
              <a:rPr lang="en-US" sz="2000" b="1" cap="small" dirty="0" smtClean="0">
                <a:solidFill>
                  <a:prstClr val="white"/>
                </a:solidFill>
                <a:effectLst>
                  <a:glow rad="127000">
                    <a:prstClr val="black"/>
                  </a:glow>
                  <a:outerShdw blurRad="38100" dist="38100" dir="2700000" algn="tl">
                    <a:srgbClr val="000000">
                      <a:alpha val="43137"/>
                    </a:srgbClr>
                  </a:outerShdw>
                </a:effectLst>
              </a:rPr>
              <a:t>R&amp;VS</a:t>
            </a:r>
            <a:endParaRPr lang="en-US" sz="2000" dirty="0">
              <a:solidFill>
                <a:prstClr val="white"/>
              </a:solidFill>
            </a:endParaRPr>
          </a:p>
        </p:txBody>
      </p:sp>
      <p:sp>
        <p:nvSpPr>
          <p:cNvPr id="18" name="TextBox 17"/>
          <p:cNvSpPr txBox="1"/>
          <p:nvPr/>
        </p:nvSpPr>
        <p:spPr>
          <a:xfrm>
            <a:off x="34777" y="2168092"/>
            <a:ext cx="3089423" cy="707886"/>
          </a:xfrm>
          <a:prstGeom prst="rect">
            <a:avLst/>
          </a:prstGeom>
          <a:noFill/>
        </p:spPr>
        <p:txBody>
          <a:bodyPr wrap="square" rtlCol="0">
            <a:spAutoFit/>
          </a:bodyPr>
          <a:lstStyle/>
          <a:p>
            <a:r>
              <a:rPr lang="en-US" sz="2000" b="1" cap="small" dirty="0">
                <a:solidFill>
                  <a:prstClr val="white"/>
                </a:solidFill>
                <a:effectLst>
                  <a:glow rad="127000">
                    <a:prstClr val="black"/>
                  </a:glow>
                  <a:outerShdw blurRad="38100" dist="38100" dir="2700000" algn="tl">
                    <a:srgbClr val="000000">
                      <a:alpha val="43137"/>
                    </a:srgbClr>
                  </a:outerShdw>
                </a:effectLst>
              </a:rPr>
              <a:t>2. implementation </a:t>
            </a:r>
            <a:r>
              <a:rPr lang="en-US" sz="2000" b="1" cap="small" dirty="0" smtClean="0">
                <a:solidFill>
                  <a:prstClr val="white"/>
                </a:solidFill>
                <a:effectLst>
                  <a:glow rad="127000">
                    <a:prstClr val="black"/>
                  </a:glow>
                  <a:outerShdw blurRad="38100" dist="38100" dir="2700000" algn="tl">
                    <a:srgbClr val="000000">
                      <a:alpha val="43137"/>
                    </a:srgbClr>
                  </a:outerShdw>
                </a:effectLst>
              </a:rPr>
              <a:t>decisions</a:t>
            </a:r>
            <a:endParaRPr lang="en-US" sz="2000" dirty="0">
              <a:solidFill>
                <a:prstClr val="white"/>
              </a:solidFill>
            </a:endParaRPr>
          </a:p>
        </p:txBody>
      </p:sp>
      <p:sp>
        <p:nvSpPr>
          <p:cNvPr id="19" name="TextBox 18"/>
          <p:cNvSpPr txBox="1"/>
          <p:nvPr/>
        </p:nvSpPr>
        <p:spPr>
          <a:xfrm>
            <a:off x="34778" y="886783"/>
            <a:ext cx="3897265" cy="461665"/>
          </a:xfrm>
          <a:prstGeom prst="rect">
            <a:avLst/>
          </a:prstGeom>
          <a:noFill/>
        </p:spPr>
        <p:txBody>
          <a:bodyPr wrap="square" rtlCol="0">
            <a:spAutoFit/>
          </a:bodyPr>
          <a:lstStyle/>
          <a:p>
            <a:r>
              <a:rPr lang="en-US" sz="2400" b="1" cap="small" dirty="0" smtClean="0">
                <a:solidFill>
                  <a:prstClr val="white"/>
                </a:solidFill>
                <a:effectLst>
                  <a:glow rad="127000">
                    <a:prstClr val="black"/>
                  </a:glow>
                  <a:outerShdw blurRad="38100" dist="38100" dir="2700000" algn="tl">
                    <a:srgbClr val="000000">
                      <a:alpha val="43137"/>
                    </a:srgbClr>
                  </a:outerShdw>
                </a:effectLst>
              </a:rPr>
              <a:t>Summary and Questions</a:t>
            </a:r>
            <a:endParaRPr lang="en-US" sz="2400" dirty="0">
              <a:solidFill>
                <a:prstClr val="white"/>
              </a:solidFill>
            </a:endParaRPr>
          </a:p>
        </p:txBody>
      </p:sp>
    </p:spTree>
    <p:extLst>
      <p:ext uri="{BB962C8B-B14F-4D97-AF65-F5344CB8AC3E}">
        <p14:creationId xmlns:p14="http://schemas.microsoft.com/office/powerpoint/2010/main" val="6603926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669" y="1035911"/>
            <a:ext cx="6824663" cy="5745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58566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02" y="990600"/>
            <a:ext cx="573405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743200"/>
            <a:ext cx="525780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32387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235" y="990600"/>
            <a:ext cx="6807532" cy="5679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28886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343" y="1179892"/>
            <a:ext cx="5167313" cy="542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92971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2" y="1524000"/>
            <a:ext cx="8072438" cy="451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00386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508224" y="140317"/>
            <a:ext cx="7644495" cy="175432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rPr>
              <a:t>Up to $20 in prizes!!!</a:t>
            </a:r>
          </a:p>
          <a:p>
            <a:pPr algn="ctr"/>
            <a:endParaRPr lang="en-US" sz="54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240754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Subtitle 2"/>
          <p:cNvSpPr>
            <a:spLocks noGrp="1"/>
          </p:cNvSpPr>
          <p:nvPr>
            <p:ph type="subTitle" idx="1"/>
          </p:nvPr>
        </p:nvSpPr>
        <p:spPr>
          <a:xfrm>
            <a:off x="381000" y="1447800"/>
            <a:ext cx="8178061" cy="4953000"/>
          </a:xfrm>
        </p:spPr>
        <p:txBody>
          <a:bodyPr>
            <a:normAutofit/>
          </a:bodyPr>
          <a:lstStyle/>
          <a:p>
            <a:r>
              <a:rPr lang="en-US" b="1" dirty="0" smtClean="0">
                <a:effectLst>
                  <a:outerShdw blurRad="38100" dist="38100" dir="2700000" algn="tl">
                    <a:srgbClr val="000000">
                      <a:alpha val="43137"/>
                    </a:srgbClr>
                  </a:outerShdw>
                </a:effectLst>
              </a:rPr>
              <a:t>Facilitated Break Rules</a:t>
            </a:r>
          </a:p>
          <a:p>
            <a:endParaRPr lang="en-US" b="1" dirty="0" smtClean="0">
              <a:effectLst>
                <a:outerShdw blurRad="38100" dist="38100" dir="2700000" algn="tl">
                  <a:srgbClr val="000000">
                    <a:alpha val="43137"/>
                  </a:srgbClr>
                </a:outerShdw>
              </a:effectLst>
            </a:endParaRPr>
          </a:p>
          <a:p>
            <a:pPr marL="514350" indent="-514350" algn="l">
              <a:buAutoNum type="arabicPeriod"/>
            </a:pPr>
            <a:r>
              <a:rPr lang="en-US" b="1" dirty="0" smtClean="0">
                <a:effectLst>
                  <a:outerShdw blurRad="38100" dist="38100" dir="2700000" algn="tl">
                    <a:srgbClr val="000000">
                      <a:alpha val="43137"/>
                    </a:srgbClr>
                  </a:outerShdw>
                </a:effectLst>
              </a:rPr>
              <a:t>Walk </a:t>
            </a:r>
            <a:r>
              <a:rPr lang="en-US" b="1" dirty="0" smtClean="0">
                <a:effectLst>
                  <a:outerShdw blurRad="38100" dist="38100" dir="2700000" algn="tl">
                    <a:srgbClr val="000000">
                      <a:alpha val="43137"/>
                    </a:srgbClr>
                  </a:outerShdw>
                </a:effectLst>
              </a:rPr>
              <a:t>th</a:t>
            </a:r>
            <a:r>
              <a:rPr lang="en-US" b="1" dirty="0" smtClean="0">
                <a:effectLst>
                  <a:outerShdw blurRad="38100" dist="38100" dir="2700000" algn="tl">
                    <a:srgbClr val="000000">
                      <a:alpha val="43137"/>
                    </a:srgbClr>
                  </a:outerShdw>
                </a:effectLst>
              </a:rPr>
              <a:t>e mapped route.</a:t>
            </a:r>
            <a:endParaRPr lang="en-US" b="1" dirty="0" smtClean="0">
              <a:effectLst>
                <a:outerShdw blurRad="38100" dist="38100" dir="2700000" algn="tl">
                  <a:srgbClr val="000000">
                    <a:alpha val="43137"/>
                  </a:srgbClr>
                </a:outerShdw>
              </a:effectLst>
            </a:endParaRPr>
          </a:p>
          <a:p>
            <a:pPr marL="514350" indent="-514350" algn="l">
              <a:buAutoNum type="arabicPeriod"/>
            </a:pPr>
            <a:r>
              <a:rPr lang="en-US" b="1" dirty="0" smtClean="0">
                <a:effectLst>
                  <a:outerShdw blurRad="38100" dist="38100" dir="2700000" algn="tl">
                    <a:srgbClr val="000000">
                      <a:alpha val="43137"/>
                    </a:srgbClr>
                  </a:outerShdw>
                </a:effectLst>
              </a:rPr>
              <a:t>Find the answer to the question</a:t>
            </a:r>
          </a:p>
          <a:p>
            <a:pPr marL="514350" indent="-514350" algn="l">
              <a:buAutoNum type="arabicPeriod"/>
            </a:pPr>
            <a:r>
              <a:rPr lang="en-US" b="1" dirty="0" smtClean="0">
                <a:effectLst>
                  <a:outerShdw blurRad="38100" dist="38100" dir="2700000" algn="tl">
                    <a:srgbClr val="000000">
                      <a:alpha val="43137"/>
                    </a:srgbClr>
                  </a:outerShdw>
                </a:effectLst>
              </a:rPr>
              <a:t>Do not share your answers! (that’s cheating)</a:t>
            </a:r>
          </a:p>
          <a:p>
            <a:pPr marL="514350" indent="-514350" algn="l">
              <a:buAutoNum type="arabicPeriod"/>
            </a:pPr>
            <a:r>
              <a:rPr lang="en-US" b="1" dirty="0" smtClean="0">
                <a:effectLst>
                  <a:outerShdw blurRad="38100" dist="38100" dir="2700000" algn="tl">
                    <a:srgbClr val="000000">
                      <a:alpha val="43137"/>
                    </a:srgbClr>
                  </a:outerShdw>
                </a:effectLst>
              </a:rPr>
              <a:t>Return to classroom ON TIME with answer.</a:t>
            </a:r>
          </a:p>
          <a:p>
            <a:endParaRPr lang="en-US" dirty="0"/>
          </a:p>
        </p:txBody>
      </p:sp>
    </p:spTree>
    <p:extLst>
      <p:ext uri="{BB962C8B-B14F-4D97-AF65-F5344CB8AC3E}">
        <p14:creationId xmlns:p14="http://schemas.microsoft.com/office/powerpoint/2010/main" val="1047862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David Ballenger</a:t>
            </a:r>
            <a:endParaRPr lang="en-US" sz="3600" dirty="0"/>
          </a:p>
        </p:txBody>
      </p:sp>
      <p:sp>
        <p:nvSpPr>
          <p:cNvPr id="3" name="Text Placeholder 2"/>
          <p:cNvSpPr>
            <a:spLocks noGrp="1"/>
          </p:cNvSpPr>
          <p:nvPr>
            <p:ph type="body" sz="half" idx="2"/>
          </p:nvPr>
        </p:nvSpPr>
        <p:spPr>
          <a:xfrm>
            <a:off x="5389098" y="1981200"/>
            <a:ext cx="3429000" cy="1905000"/>
          </a:xfrm>
        </p:spPr>
        <p:txBody>
          <a:bodyPr>
            <a:normAutofit fontScale="85000" lnSpcReduction="20000"/>
          </a:bodyPr>
          <a:lstStyle/>
          <a:p>
            <a:r>
              <a:rPr lang="en-US" sz="3200" b="1" dirty="0" smtClean="0"/>
              <a:t>National Rec Permit and Fee Program Manager</a:t>
            </a:r>
          </a:p>
          <a:p>
            <a:r>
              <a:rPr lang="en-US" sz="3200" b="1" dirty="0" smtClean="0"/>
              <a:t>SRPs, FLREA, Interagency Passes </a:t>
            </a:r>
            <a:endParaRPr lang="en-US" sz="3200" dirty="0"/>
          </a:p>
        </p:txBody>
      </p:sp>
      <p:pic>
        <p:nvPicPr>
          <p:cNvPr id="9" name="Picture Placeholder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08" r="7708"/>
          <a:stretch>
            <a:fillRect/>
          </a:stretch>
        </p:blipFill>
        <p:spPr/>
      </p:pic>
    </p:spTree>
    <p:extLst>
      <p:ext uri="{BB962C8B-B14F-4D97-AF65-F5344CB8AC3E}">
        <p14:creationId xmlns:p14="http://schemas.microsoft.com/office/powerpoint/2010/main" val="23028150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1915"/>
          <a:stretch/>
        </p:blipFill>
        <p:spPr bwMode="auto">
          <a:xfrm>
            <a:off x="152400" y="304800"/>
            <a:ext cx="5170227"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943600" y="838200"/>
            <a:ext cx="2819400" cy="4524315"/>
          </a:xfrm>
          <a:prstGeom prst="rect">
            <a:avLst/>
          </a:prstGeom>
          <a:noFill/>
        </p:spPr>
        <p:txBody>
          <a:bodyPr wrap="square" rtlCol="0">
            <a:spAutoFit/>
          </a:bodyPr>
          <a:lstStyle/>
          <a:p>
            <a:r>
              <a:rPr lang="en-US" sz="3600" dirty="0" smtClean="0"/>
              <a:t>Walk this   1-mile loop.</a:t>
            </a:r>
          </a:p>
          <a:p>
            <a:endParaRPr lang="en-US" sz="3600" dirty="0"/>
          </a:p>
          <a:p>
            <a:r>
              <a:rPr lang="en-US" sz="3600" dirty="0" smtClean="0"/>
              <a:t>Answer this question:</a:t>
            </a:r>
          </a:p>
          <a:p>
            <a:endParaRPr lang="en-US" sz="3600" dirty="0"/>
          </a:p>
          <a:p>
            <a:r>
              <a:rPr lang="en-US" sz="3600" dirty="0" smtClean="0"/>
              <a:t>What matters?</a:t>
            </a:r>
            <a:endParaRPr lang="en-US" sz="3600" dirty="0"/>
          </a:p>
        </p:txBody>
      </p:sp>
    </p:spTree>
    <p:extLst>
      <p:ext uri="{BB962C8B-B14F-4D97-AF65-F5344CB8AC3E}">
        <p14:creationId xmlns:p14="http://schemas.microsoft.com/office/powerpoint/2010/main" val="22132998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3" name="Subtitle 2"/>
          <p:cNvSpPr>
            <a:spLocks noGrp="1"/>
          </p:cNvSpPr>
          <p:nvPr>
            <p:ph type="subTitle" idx="1"/>
          </p:nvPr>
        </p:nvSpPr>
        <p:spPr>
          <a:xfrm>
            <a:off x="482969" y="2895600"/>
            <a:ext cx="8178061" cy="1143000"/>
          </a:xfrm>
        </p:spPr>
        <p:txBody>
          <a:bodyPr>
            <a:normAutofit/>
          </a:bodyPr>
          <a:lstStyle/>
          <a:p>
            <a:r>
              <a:rPr lang="en-US" dirty="0" smtClean="0"/>
              <a:t>END</a:t>
            </a:r>
            <a:endParaRPr lang="en-US" dirty="0"/>
          </a:p>
        </p:txBody>
      </p:sp>
    </p:spTree>
    <p:extLst>
      <p:ext uri="{BB962C8B-B14F-4D97-AF65-F5344CB8AC3E}">
        <p14:creationId xmlns:p14="http://schemas.microsoft.com/office/powerpoint/2010/main" val="4417943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9144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752600" y="-76200"/>
            <a:ext cx="7328598" cy="866670"/>
          </a:xfrm>
        </p:spPr>
        <p:txBody>
          <a:bodyPr>
            <a:noAutofit/>
          </a:bodyPr>
          <a:lstStyle/>
          <a:p>
            <a:pPr algn="r"/>
            <a:r>
              <a:rPr lang="en-US" sz="2400" dirty="0" smtClean="0">
                <a:solidFill>
                  <a:srgbClr val="D3D3D3"/>
                </a:solidFill>
                <a:latin typeface="Bradley Hand ITC" panose="03070402050302030203" pitchFamily="66" charset="0"/>
                <a:cs typeface="Aharoni" panose="02010803020104030203" pitchFamily="2" charset="-79"/>
              </a:rPr>
              <a:t>PLANNING  FOR</a:t>
            </a:r>
            <a:r>
              <a:rPr lang="en-US" sz="3200" dirty="0" smtClean="0">
                <a:solidFill>
                  <a:srgbClr val="D3D3D3"/>
                </a:solidFill>
                <a:latin typeface="Bradley Hand ITC" panose="03070402050302030203" pitchFamily="66" charset="0"/>
                <a:cs typeface="Aharoni" panose="02010803020104030203" pitchFamily="2" charset="-79"/>
              </a:rPr>
              <a:t/>
            </a:r>
            <a:br>
              <a:rPr lang="en-US" sz="3200" dirty="0" smtClean="0">
                <a:solidFill>
                  <a:srgbClr val="D3D3D3"/>
                </a:solidFill>
                <a:latin typeface="Bradley Hand ITC" panose="03070402050302030203" pitchFamily="66" charset="0"/>
                <a:cs typeface="Aharoni" panose="02010803020104030203" pitchFamily="2" charset="-79"/>
              </a:rPr>
            </a:br>
            <a:r>
              <a:rPr lang="en-US" sz="2400" dirty="0" smtClean="0">
                <a:solidFill>
                  <a:srgbClr val="D3D3D3"/>
                </a:solidFill>
                <a:latin typeface="Narkisim" panose="020E0502050101010101" pitchFamily="34" charset="-79"/>
                <a:cs typeface="Narkisim" panose="020E0502050101010101" pitchFamily="34" charset="-79"/>
              </a:rPr>
              <a:t>RECREATION </a:t>
            </a:r>
            <a:r>
              <a:rPr lang="en-US" sz="2400" dirty="0">
                <a:solidFill>
                  <a:srgbClr val="D3D3D3"/>
                </a:solidFill>
                <a:latin typeface="Narkisim" panose="020E0502050101010101" pitchFamily="34" charset="-79"/>
                <a:cs typeface="Narkisim" panose="020E0502050101010101" pitchFamily="34" charset="-79"/>
              </a:rPr>
              <a:t>AND VISITOR SERVICES </a:t>
            </a:r>
          </a:p>
        </p:txBody>
      </p:sp>
      <p:cxnSp>
        <p:nvCxnSpPr>
          <p:cNvPr id="6" name="Straight Connector 5"/>
          <p:cNvCxnSpPr/>
          <p:nvPr/>
        </p:nvCxnSpPr>
        <p:spPr>
          <a:xfrm>
            <a:off x="0" y="838200"/>
            <a:ext cx="9144000" cy="0"/>
          </a:xfrm>
          <a:prstGeom prst="line">
            <a:avLst/>
          </a:prstGeom>
          <a:ln w="60325">
            <a:gradFill flip="none" rotWithShape="1">
              <a:gsLst>
                <a:gs pos="0">
                  <a:srgbClr val="554E29"/>
                </a:gs>
                <a:gs pos="100000">
                  <a:srgbClr val="A7984F"/>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15" y="108768"/>
            <a:ext cx="710619" cy="621792"/>
          </a:xfrm>
          <a:prstGeom prst="rect">
            <a:avLst/>
          </a:prstGeom>
        </p:spPr>
      </p:pic>
      <p:sp>
        <p:nvSpPr>
          <p:cNvPr id="9" name="TextBox 8"/>
          <p:cNvSpPr txBox="1"/>
          <p:nvPr/>
        </p:nvSpPr>
        <p:spPr>
          <a:xfrm>
            <a:off x="1219200" y="1447800"/>
            <a:ext cx="6705600" cy="5078313"/>
          </a:xfrm>
          <a:prstGeom prst="rect">
            <a:avLst/>
          </a:prstGeom>
          <a:noFill/>
        </p:spPr>
        <p:txBody>
          <a:bodyPr wrap="square" rtlCol="0">
            <a:spAutoFit/>
          </a:bodyPr>
          <a:lstStyle/>
          <a:p>
            <a:r>
              <a:rPr lang="en-US" dirty="0"/>
              <a:t>Movement – natural, functional </a:t>
            </a:r>
            <a:r>
              <a:rPr lang="en-US" dirty="0" smtClean="0"/>
              <a:t>patterns</a:t>
            </a:r>
          </a:p>
          <a:p>
            <a:endParaRPr lang="en-US" dirty="0"/>
          </a:p>
          <a:p>
            <a:r>
              <a:rPr lang="en-US" dirty="0"/>
              <a:t>Stress – viewing natural scenery, spending time with </a:t>
            </a:r>
            <a:r>
              <a:rPr lang="en-US" dirty="0" smtClean="0"/>
              <a:t>family, out of busy routine</a:t>
            </a:r>
            <a:endParaRPr lang="en-US" dirty="0"/>
          </a:p>
          <a:p>
            <a:endParaRPr lang="en-US" dirty="0"/>
          </a:p>
          <a:p>
            <a:r>
              <a:rPr lang="en-US" dirty="0" smtClean="0"/>
              <a:t>Sleep </a:t>
            </a:r>
            <a:r>
              <a:rPr lang="en-US" dirty="0"/>
              <a:t>– resetting circadian rhythms, natural light, low blue light</a:t>
            </a:r>
          </a:p>
          <a:p>
            <a:endParaRPr lang="en-US" dirty="0"/>
          </a:p>
          <a:p>
            <a:r>
              <a:rPr lang="en-US" dirty="0"/>
              <a:t>Food – cooking, time with friends and </a:t>
            </a:r>
            <a:r>
              <a:rPr lang="en-US" dirty="0" smtClean="0"/>
              <a:t>family</a:t>
            </a:r>
          </a:p>
          <a:p>
            <a:endParaRPr lang="en-US" dirty="0"/>
          </a:p>
          <a:p>
            <a:r>
              <a:rPr lang="en-US" dirty="0" smtClean="0"/>
              <a:t>Sun – Vitamin D and other benefits</a:t>
            </a:r>
            <a:endParaRPr lang="en-US" dirty="0"/>
          </a:p>
          <a:p>
            <a:endParaRPr lang="en-US" dirty="0"/>
          </a:p>
          <a:p>
            <a:r>
              <a:rPr lang="en-US" dirty="0" smtClean="0"/>
              <a:t>Social interactions – benefits of community</a:t>
            </a:r>
          </a:p>
          <a:p>
            <a:endParaRPr lang="en-US" dirty="0"/>
          </a:p>
          <a:p>
            <a:r>
              <a:rPr lang="en-US" dirty="0"/>
              <a:t>Soil – micro biome</a:t>
            </a:r>
          </a:p>
          <a:p>
            <a:endParaRPr lang="en-US" dirty="0"/>
          </a:p>
          <a:p>
            <a:r>
              <a:rPr lang="en-US" dirty="0" smtClean="0"/>
              <a:t>Grounding – benefits of contact with ground, </a:t>
            </a:r>
            <a:r>
              <a:rPr lang="en-US" dirty="0" smtClean="0"/>
              <a:t>walking barefoot</a:t>
            </a:r>
            <a:endParaRPr lang="en-US" dirty="0" smtClean="0"/>
          </a:p>
          <a:p>
            <a:endParaRPr lang="en-US" dirty="0"/>
          </a:p>
          <a:p>
            <a:endParaRPr lang="en-US" dirty="0"/>
          </a:p>
        </p:txBody>
      </p:sp>
    </p:spTree>
    <p:extLst>
      <p:ext uri="{BB962C8B-B14F-4D97-AF65-F5344CB8AC3E}">
        <p14:creationId xmlns:p14="http://schemas.microsoft.com/office/powerpoint/2010/main" val="174100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Dennis Byrd</a:t>
            </a:r>
          </a:p>
        </p:txBody>
      </p:sp>
      <p:sp>
        <p:nvSpPr>
          <p:cNvPr id="3" name="Text Placeholder 2"/>
          <p:cNvSpPr>
            <a:spLocks noGrp="1"/>
          </p:cNvSpPr>
          <p:nvPr>
            <p:ph type="body" sz="half" idx="2"/>
          </p:nvPr>
        </p:nvSpPr>
        <p:spPr/>
        <p:txBody>
          <a:bodyPr>
            <a:normAutofit/>
          </a:bodyPr>
          <a:lstStyle/>
          <a:p>
            <a:r>
              <a:rPr lang="en-US" sz="3200" b="1" dirty="0" smtClean="0"/>
              <a:t>Rec Data </a:t>
            </a:r>
            <a:r>
              <a:rPr lang="en-US" sz="3200" b="1" dirty="0" err="1" smtClean="0"/>
              <a:t>Mgmt</a:t>
            </a:r>
            <a:endParaRPr lang="en-US" sz="3200" b="1" dirty="0" smtClean="0"/>
          </a:p>
          <a:p>
            <a:r>
              <a:rPr lang="en-US" sz="3200" b="1" dirty="0" smtClean="0"/>
              <a:t>Travel and Transportation Management</a:t>
            </a:r>
            <a:endParaRPr lang="en-US" sz="3200" dirty="0"/>
          </a:p>
        </p:txBody>
      </p:sp>
      <p:pic>
        <p:nvPicPr>
          <p:cNvPr id="6" name="Content Placeholder 3"/>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678" b="21712"/>
          <a:stretch/>
        </p:blipFill>
        <p:spPr>
          <a:xfrm>
            <a:off x="685800" y="935665"/>
            <a:ext cx="4206240" cy="4221125"/>
          </a:xfrm>
        </p:spPr>
      </p:pic>
    </p:spTree>
    <p:extLst>
      <p:ext uri="{BB962C8B-B14F-4D97-AF65-F5344CB8AC3E}">
        <p14:creationId xmlns:p14="http://schemas.microsoft.com/office/powerpoint/2010/main" val="1912204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570" y="152400"/>
            <a:ext cx="3429000" cy="533400"/>
          </a:xfrm>
        </p:spPr>
        <p:txBody>
          <a:bodyPr>
            <a:normAutofit fontScale="90000"/>
          </a:bodyPr>
          <a:lstStyle/>
          <a:p>
            <a:r>
              <a:rPr lang="en-US" sz="3600" dirty="0" smtClean="0"/>
              <a:t>John </a:t>
            </a:r>
            <a:r>
              <a:rPr lang="en-US" sz="3600" dirty="0"/>
              <a:t>McCarty</a:t>
            </a:r>
          </a:p>
        </p:txBody>
      </p:sp>
      <p:sp>
        <p:nvSpPr>
          <p:cNvPr id="3" name="Text Placeholder 2"/>
          <p:cNvSpPr>
            <a:spLocks noGrp="1"/>
          </p:cNvSpPr>
          <p:nvPr>
            <p:ph type="body" sz="half" idx="2"/>
          </p:nvPr>
        </p:nvSpPr>
        <p:spPr>
          <a:xfrm>
            <a:off x="5260006" y="762000"/>
            <a:ext cx="3429000" cy="4343400"/>
          </a:xfrm>
        </p:spPr>
        <p:txBody>
          <a:bodyPr>
            <a:normAutofit/>
          </a:bodyPr>
          <a:lstStyle/>
          <a:p>
            <a:r>
              <a:rPr lang="en-US" sz="3200" b="1" dirty="0"/>
              <a:t>Chief Landscape Architect</a:t>
            </a:r>
            <a:endParaRPr lang="en-US" sz="3200" dirty="0"/>
          </a:p>
        </p:txBody>
      </p:sp>
      <p:pic>
        <p:nvPicPr>
          <p:cNvPr id="7" name="Content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77" r="877"/>
          <a:stretch>
            <a:fillRect/>
          </a:stretch>
        </p:blipFill>
        <p:spPr/>
      </p:pic>
      <p:sp>
        <p:nvSpPr>
          <p:cNvPr id="4" name="TextBox 3"/>
          <p:cNvSpPr txBox="1"/>
          <p:nvPr/>
        </p:nvSpPr>
        <p:spPr>
          <a:xfrm>
            <a:off x="5204346" y="2057400"/>
            <a:ext cx="3657600" cy="4370427"/>
          </a:xfrm>
          <a:prstGeom prst="rect">
            <a:avLst/>
          </a:prstGeom>
          <a:noFill/>
        </p:spPr>
        <p:txBody>
          <a:bodyPr wrap="square" rtlCol="0">
            <a:spAutoFit/>
          </a:bodyPr>
          <a:lstStyle/>
          <a:p>
            <a:pPr marL="342900" indent="-342900">
              <a:buFont typeface="+mj-lt"/>
              <a:buAutoNum type="arabicPeriod"/>
            </a:pPr>
            <a:r>
              <a:rPr lang="en-US" sz="2000" dirty="0" smtClean="0">
                <a:solidFill>
                  <a:prstClr val="white"/>
                </a:solidFill>
              </a:rPr>
              <a:t>Visual </a:t>
            </a:r>
            <a:r>
              <a:rPr lang="en-US" sz="2000" dirty="0">
                <a:solidFill>
                  <a:prstClr val="white"/>
                </a:solidFill>
              </a:rPr>
              <a:t>Resource Management 8400 </a:t>
            </a:r>
            <a:r>
              <a:rPr lang="en-US" sz="2000" dirty="0" smtClean="0">
                <a:solidFill>
                  <a:prstClr val="white"/>
                </a:solidFill>
              </a:rPr>
              <a:t>Manual</a:t>
            </a:r>
          </a:p>
          <a:p>
            <a:pPr marL="342900" indent="-342900">
              <a:buFont typeface="+mj-lt"/>
              <a:buAutoNum type="arabicPeriod"/>
            </a:pPr>
            <a:endParaRPr lang="en-US" sz="2000" dirty="0">
              <a:solidFill>
                <a:prstClr val="white"/>
              </a:solidFill>
            </a:endParaRPr>
          </a:p>
          <a:p>
            <a:pPr marL="342900" indent="-342900">
              <a:buFont typeface="+mj-lt"/>
              <a:buAutoNum type="arabicPeriod"/>
            </a:pPr>
            <a:r>
              <a:rPr lang="en-US" sz="2000" dirty="0">
                <a:solidFill>
                  <a:prstClr val="white"/>
                </a:solidFill>
              </a:rPr>
              <a:t>Visual Resource mitigation procedures </a:t>
            </a:r>
            <a:endParaRPr lang="en-US" sz="2000" dirty="0" smtClean="0">
              <a:solidFill>
                <a:prstClr val="white"/>
              </a:solidFill>
            </a:endParaRPr>
          </a:p>
          <a:p>
            <a:pPr marL="342900" indent="-342900">
              <a:buFont typeface="+mj-lt"/>
              <a:buAutoNum type="arabicPeriod"/>
            </a:pPr>
            <a:endParaRPr lang="en-US" sz="2000" dirty="0">
              <a:solidFill>
                <a:prstClr val="white"/>
              </a:solidFill>
            </a:endParaRPr>
          </a:p>
          <a:p>
            <a:pPr marL="342900" indent="-342900">
              <a:buFont typeface="+mj-lt"/>
              <a:buAutoNum type="arabicPeriod"/>
            </a:pPr>
            <a:r>
              <a:rPr lang="en-US" sz="2000" dirty="0">
                <a:solidFill>
                  <a:prstClr val="white"/>
                </a:solidFill>
              </a:rPr>
              <a:t>Use of Color/ Camouflage Concealment of </a:t>
            </a:r>
            <a:r>
              <a:rPr lang="en-US" sz="2000" dirty="0" smtClean="0">
                <a:solidFill>
                  <a:prstClr val="white"/>
                </a:solidFill>
              </a:rPr>
              <a:t>Facilities</a:t>
            </a:r>
          </a:p>
          <a:p>
            <a:pPr marL="342900" indent="-342900">
              <a:buFont typeface="+mj-lt"/>
              <a:buAutoNum type="arabicPeriod"/>
            </a:pPr>
            <a:endParaRPr lang="en-US" sz="2000" dirty="0">
              <a:solidFill>
                <a:prstClr val="white"/>
              </a:solidFill>
            </a:endParaRPr>
          </a:p>
          <a:p>
            <a:pPr marL="342900" indent="-342900">
              <a:buFont typeface="+mj-lt"/>
              <a:buAutoNum type="arabicPeriod"/>
            </a:pPr>
            <a:r>
              <a:rPr lang="en-US" sz="2000" dirty="0">
                <a:solidFill>
                  <a:prstClr val="white"/>
                </a:solidFill>
              </a:rPr>
              <a:t>Night Skies </a:t>
            </a:r>
            <a:r>
              <a:rPr lang="en-US" sz="2000" dirty="0" smtClean="0">
                <a:solidFill>
                  <a:prstClr val="white"/>
                </a:solidFill>
              </a:rPr>
              <a:t>policy</a:t>
            </a:r>
          </a:p>
          <a:p>
            <a:pPr marL="342900" indent="-342900">
              <a:buFont typeface="+mj-lt"/>
              <a:buAutoNum type="arabicPeriod"/>
            </a:pPr>
            <a:endParaRPr lang="en-US" sz="2000" dirty="0">
              <a:solidFill>
                <a:prstClr val="white"/>
              </a:solidFill>
            </a:endParaRPr>
          </a:p>
          <a:p>
            <a:pPr marL="342900" indent="-342900">
              <a:buFont typeface="+mj-lt"/>
              <a:buAutoNum type="arabicPeriod"/>
            </a:pPr>
            <a:r>
              <a:rPr lang="en-US" sz="2000" dirty="0">
                <a:solidFill>
                  <a:prstClr val="white"/>
                </a:solidFill>
              </a:rPr>
              <a:t>New activity with Back Country Byways (AZ, WY)</a:t>
            </a:r>
          </a:p>
          <a:p>
            <a:endParaRPr lang="en-US" dirty="0"/>
          </a:p>
        </p:txBody>
      </p:sp>
    </p:spTree>
    <p:extLst>
      <p:ext uri="{BB962C8B-B14F-4D97-AF65-F5344CB8AC3E}">
        <p14:creationId xmlns:p14="http://schemas.microsoft.com/office/powerpoint/2010/main" val="21576664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1_Opulent">
  <a:themeElements>
    <a:clrScheme name="Greens">
      <a:dk1>
        <a:sysClr val="windowText" lastClr="000000"/>
      </a:dk1>
      <a:lt1>
        <a:sysClr val="window" lastClr="FFFFFF"/>
      </a:lt1>
      <a:dk2>
        <a:srgbClr val="005400"/>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Apex">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TotalTime>
  <Words>3392</Words>
  <Application>Microsoft Office PowerPoint</Application>
  <PresentationFormat>On-screen Show (4:3)</PresentationFormat>
  <Paragraphs>710</Paragraphs>
  <Slides>72</Slides>
  <Notes>51</Notes>
  <HiddenSlides>0</HiddenSlides>
  <MMClips>0</MMClips>
  <ScaleCrop>false</ScaleCrop>
  <HeadingPairs>
    <vt:vector size="4" baseType="variant">
      <vt:variant>
        <vt:lpstr>Theme</vt:lpstr>
      </vt:variant>
      <vt:variant>
        <vt:i4>3</vt:i4>
      </vt:variant>
      <vt:variant>
        <vt:lpstr>Slide Titles</vt:lpstr>
      </vt:variant>
      <vt:variant>
        <vt:i4>72</vt:i4>
      </vt:variant>
    </vt:vector>
  </HeadingPairs>
  <TitlesOfParts>
    <vt:vector size="75" baseType="lpstr">
      <vt:lpstr>Apex</vt:lpstr>
      <vt:lpstr>1_Opulent</vt:lpstr>
      <vt:lpstr>1_Apex</vt:lpstr>
      <vt:lpstr>PLANNING  FOR RECREATION AND VISITOR SERVICES </vt:lpstr>
      <vt:lpstr>PowerPoint Presentation</vt:lpstr>
      <vt:lpstr>Dorothy Morgan</vt:lpstr>
      <vt:lpstr>Andy Tenney</vt:lpstr>
      <vt:lpstr>Scott (Anthony) Feldhausen</vt:lpstr>
      <vt:lpstr>Rob Perrin</vt:lpstr>
      <vt:lpstr>David Ballenger</vt:lpstr>
      <vt:lpstr>Dennis Byrd</vt:lpstr>
      <vt:lpstr>John McCarty</vt:lpstr>
      <vt:lpstr>Peggi Brooks</vt:lpstr>
      <vt:lpstr>Vacant</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PLANNING  FOR RECREATION AND VISITOR SERVICES </vt:lpstr>
      <vt:lpstr>PowerPoint Presentation</vt:lpstr>
      <vt:lpstr>PLANNING  FOR RECREATION AND VISITOR SERVICES </vt:lpstr>
      <vt:lpstr>PLANNING  FOR RECREATION AND VISITOR SERVICES </vt:lpstr>
    </vt:vector>
  </TitlesOfParts>
  <Company>Bureau of Land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Dorothy M</dc:creator>
  <cp:lastModifiedBy>Morgan, Dorothy M</cp:lastModifiedBy>
  <cp:revision>56</cp:revision>
  <dcterms:created xsi:type="dcterms:W3CDTF">2015-11-04T18:00:00Z</dcterms:created>
  <dcterms:modified xsi:type="dcterms:W3CDTF">2016-04-18T18:30:31Z</dcterms:modified>
</cp:coreProperties>
</file>