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7"/>
  </p:notesMasterIdLst>
  <p:handoutMasterIdLst>
    <p:handoutMasterId r:id="rId38"/>
  </p:handoutMasterIdLst>
  <p:sldIdLst>
    <p:sldId id="263" r:id="rId2"/>
    <p:sldId id="415" r:id="rId3"/>
    <p:sldId id="356" r:id="rId4"/>
    <p:sldId id="450" r:id="rId5"/>
    <p:sldId id="421" r:id="rId6"/>
    <p:sldId id="416" r:id="rId7"/>
    <p:sldId id="422" r:id="rId8"/>
    <p:sldId id="417" r:id="rId9"/>
    <p:sldId id="419" r:id="rId10"/>
    <p:sldId id="269" r:id="rId11"/>
    <p:sldId id="430" r:id="rId12"/>
    <p:sldId id="423" r:id="rId13"/>
    <p:sldId id="452" r:id="rId14"/>
    <p:sldId id="438" r:id="rId15"/>
    <p:sldId id="451" r:id="rId16"/>
    <p:sldId id="436" r:id="rId17"/>
    <p:sldId id="437" r:id="rId18"/>
    <p:sldId id="442" r:id="rId19"/>
    <p:sldId id="447" r:id="rId20"/>
    <p:sldId id="448" r:id="rId21"/>
    <p:sldId id="449" r:id="rId22"/>
    <p:sldId id="435" r:id="rId23"/>
    <p:sldId id="425" r:id="rId24"/>
    <p:sldId id="429" r:id="rId25"/>
    <p:sldId id="384" r:id="rId26"/>
    <p:sldId id="397" r:id="rId27"/>
    <p:sldId id="395" r:id="rId28"/>
    <p:sldId id="399" r:id="rId29"/>
    <p:sldId id="396" r:id="rId30"/>
    <p:sldId id="398" r:id="rId31"/>
    <p:sldId id="400" r:id="rId32"/>
    <p:sldId id="401" r:id="rId33"/>
    <p:sldId id="402" r:id="rId34"/>
    <p:sldId id="403" r:id="rId35"/>
    <p:sldId id="360" r:id="rId36"/>
  </p:sldIdLst>
  <p:sldSz cx="9144000" cy="6858000" type="screen4x3"/>
  <p:notesSz cx="7010400" cy="9296400"/>
  <p:defaultTextStyle>
    <a:defPPr>
      <a:defRPr lang="en-US"/>
    </a:defPPr>
    <a:lvl1pPr algn="ctr" rtl="0" fontAlgn="base">
      <a:spcBef>
        <a:spcPct val="0"/>
      </a:spcBef>
      <a:spcAft>
        <a:spcPct val="0"/>
      </a:spcAft>
      <a:defRPr sz="3200" kern="1200">
        <a:solidFill>
          <a:schemeClr val="tx1"/>
        </a:solidFill>
        <a:latin typeface="Arial" charset="0"/>
        <a:ea typeface="+mn-ea"/>
        <a:cs typeface="+mn-cs"/>
      </a:defRPr>
    </a:lvl1pPr>
    <a:lvl2pPr marL="457200" algn="ctr" rtl="0" fontAlgn="base">
      <a:spcBef>
        <a:spcPct val="0"/>
      </a:spcBef>
      <a:spcAft>
        <a:spcPct val="0"/>
      </a:spcAft>
      <a:defRPr sz="3200" kern="1200">
        <a:solidFill>
          <a:schemeClr val="tx1"/>
        </a:solidFill>
        <a:latin typeface="Arial" charset="0"/>
        <a:ea typeface="+mn-ea"/>
        <a:cs typeface="+mn-cs"/>
      </a:defRPr>
    </a:lvl2pPr>
    <a:lvl3pPr marL="914400" algn="ctr" rtl="0" fontAlgn="base">
      <a:spcBef>
        <a:spcPct val="0"/>
      </a:spcBef>
      <a:spcAft>
        <a:spcPct val="0"/>
      </a:spcAft>
      <a:defRPr sz="3200" kern="1200">
        <a:solidFill>
          <a:schemeClr val="tx1"/>
        </a:solidFill>
        <a:latin typeface="Arial" charset="0"/>
        <a:ea typeface="+mn-ea"/>
        <a:cs typeface="+mn-cs"/>
      </a:defRPr>
    </a:lvl3pPr>
    <a:lvl4pPr marL="1371600" algn="ctr" rtl="0" fontAlgn="base">
      <a:spcBef>
        <a:spcPct val="0"/>
      </a:spcBef>
      <a:spcAft>
        <a:spcPct val="0"/>
      </a:spcAft>
      <a:defRPr sz="3200" kern="1200">
        <a:solidFill>
          <a:schemeClr val="tx1"/>
        </a:solidFill>
        <a:latin typeface="Arial" charset="0"/>
        <a:ea typeface="+mn-ea"/>
        <a:cs typeface="+mn-cs"/>
      </a:defRPr>
    </a:lvl4pPr>
    <a:lvl5pPr marL="1828800" algn="ctr"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a:srgbClr val="3333CC"/>
    <a:srgbClr val="6600CC"/>
    <a:srgbClr val="0000CC"/>
    <a:srgbClr val="A50021"/>
    <a:srgbClr val="993300"/>
    <a:srgbClr val="990000"/>
    <a:srgbClr val="FBE015"/>
    <a:srgbClr val="1CFC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60644" autoAdjust="0"/>
  </p:normalViewPr>
  <p:slideViewPr>
    <p:cSldViewPr>
      <p:cViewPr varScale="1">
        <p:scale>
          <a:sx n="43" d="100"/>
          <a:sy n="43" d="100"/>
        </p:scale>
        <p:origin x="-20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6"/>
    </p:cViewPr>
  </p:sorterViewPr>
  <p:notesViewPr>
    <p:cSldViewPr>
      <p:cViewPr varScale="1">
        <p:scale>
          <a:sx n="59" d="100"/>
          <a:sy n="59" d="100"/>
        </p:scale>
        <p:origin x="-17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vl1pPr>
          </a:lstStyle>
          <a:p>
            <a:endParaRPr lang="en-US" altLang="en-US"/>
          </a:p>
        </p:txBody>
      </p:sp>
      <p:sp>
        <p:nvSpPr>
          <p:cNvPr id="13721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3722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vl1pPr>
          </a:lstStyle>
          <a:p>
            <a:endParaRPr lang="en-US" altLang="en-US"/>
          </a:p>
        </p:txBody>
      </p:sp>
      <p:sp>
        <p:nvSpPr>
          <p:cNvPr id="13722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B34DF64F-72C3-4B90-B171-27DECD592876}" type="slidenum">
              <a:rPr lang="en-US" altLang="en-US"/>
              <a:pPr/>
              <a:t>‹#›</a:t>
            </a:fld>
            <a:endParaRPr lang="en-US" altLang="en-US"/>
          </a:p>
        </p:txBody>
      </p:sp>
    </p:spTree>
    <p:extLst>
      <p:ext uri="{BB962C8B-B14F-4D97-AF65-F5344CB8AC3E}">
        <p14:creationId xmlns:p14="http://schemas.microsoft.com/office/powerpoint/2010/main" val="263370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defTabSz="931863">
              <a:defRPr sz="1200"/>
            </a:lvl1pPr>
          </a:lstStyle>
          <a:p>
            <a:endParaRPr lang="en-US" altLang="en-US"/>
          </a:p>
        </p:txBody>
      </p:sp>
      <p:sp>
        <p:nvSpPr>
          <p:cNvPr id="409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defTabSz="931863">
              <a:defRPr sz="1200"/>
            </a:lvl1pPr>
          </a:lstStyle>
          <a:p>
            <a:endParaRPr lang="en-US" alt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B11D0ACD-C038-48CE-8021-3B719E3842C0}" type="slidenum">
              <a:rPr lang="en-US" altLang="en-US"/>
              <a:pPr/>
              <a:t>‹#›</a:t>
            </a:fld>
            <a:endParaRPr lang="en-US" altLang="en-US"/>
          </a:p>
        </p:txBody>
      </p:sp>
    </p:spTree>
    <p:extLst>
      <p:ext uri="{BB962C8B-B14F-4D97-AF65-F5344CB8AC3E}">
        <p14:creationId xmlns:p14="http://schemas.microsoft.com/office/powerpoint/2010/main" val="20163324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24BA4B-01FA-41D2-83D9-4170539179B1}" type="slidenum">
              <a:rPr lang="en-US" altLang="en-US"/>
              <a:pPr/>
              <a:t>1</a:t>
            </a:fld>
            <a:endParaRPr lang="en-US" alt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ACA37-F9BB-4271-8BAD-234D978E1F5A}" type="slidenum">
              <a:rPr lang="en-US" altLang="en-US"/>
              <a:pPr/>
              <a:t>10</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dirty="0" smtClean="0"/>
              <a:t>Handbook pg.</a:t>
            </a:r>
            <a:r>
              <a:rPr lang="en-US" altLang="en-US" baseline="0" dirty="0" smtClean="0"/>
              <a:t> 1-15</a:t>
            </a:r>
            <a:endParaRPr lang="en-US" altLang="en-US" dirty="0" smtClean="0"/>
          </a:p>
          <a:p>
            <a:r>
              <a:rPr lang="en-US" altLang="en-US" dirty="0" smtClean="0"/>
              <a:t>These data help to establish alternatives and objectives, as well as to analyze and focus implementation actions.  </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2ACA37-F9BB-4271-8BAD-234D978E1F5A}" type="slidenum">
              <a:rPr lang="en-US" altLang="en-US"/>
              <a:pPr/>
              <a:t>11</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dirty="0" smtClean="0"/>
              <a:t>Handbook pg.</a:t>
            </a:r>
            <a:r>
              <a:rPr lang="en-US" altLang="en-US" baseline="0" dirty="0" smtClean="0"/>
              <a:t> 1-15</a:t>
            </a:r>
            <a:endParaRPr lang="en-US" altLang="en-US" dirty="0" smtClean="0"/>
          </a:p>
          <a:p>
            <a:r>
              <a:rPr lang="en-US" altLang="en-US" dirty="0" smtClean="0"/>
              <a:t>These data help to establish alternatives and objectives, as well as to analyze and focus implementation actions.  </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smtClean="0"/>
              <a:t>FACA: </a:t>
            </a:r>
            <a:r>
              <a:rPr lang="en-US" altLang="en-US" dirty="0" smtClean="0"/>
              <a:t>A 1972 law enacted to reduce special interest group influence on decision-makers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smtClean="0"/>
              <a:t>Handbook pg. I -15,</a:t>
            </a:r>
            <a:r>
              <a:rPr lang="en-US" altLang="en-US" baseline="0" dirty="0" smtClean="0"/>
              <a:t> 2 a. FACA …Talk about what the BLM may and may not do.</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smtClean="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aseline="0" dirty="0" smtClean="0"/>
              <a:t>Paperwork Reduction Act: OMB approval.  Talk about this more in the next slide. </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aseline="0" dirty="0" smtClean="0"/>
              <a:t>GPRA, BLM Visitor Satisfaction Survey’s</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aseline="0" dirty="0" smtClean="0"/>
              <a:t>Privacy Act, maintain the privacy of those providing data to the BLM.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12</a:t>
            </a:fld>
            <a:endParaRPr lang="en-US" altLang="en-US"/>
          </a:p>
        </p:txBody>
      </p:sp>
    </p:spTree>
    <p:extLst>
      <p:ext uri="{BB962C8B-B14F-4D97-AF65-F5344CB8AC3E}">
        <p14:creationId xmlns:p14="http://schemas.microsoft.com/office/powerpoint/2010/main" val="2968866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Handbook</a:t>
            </a:r>
            <a:r>
              <a:rPr lang="en-US" baseline="0" dirty="0" smtClean="0"/>
              <a:t> pg. 1-17</a:t>
            </a:r>
          </a:p>
          <a:p>
            <a:pPr marL="171450" indent="-171450">
              <a:buFont typeface="Arial" panose="020B0604020202020204" pitchFamily="34" charset="0"/>
              <a:buChar char="•"/>
            </a:pPr>
            <a:r>
              <a:rPr lang="en-US" baseline="0" dirty="0" smtClean="0"/>
              <a:t>FACA Chartered Committees (RAC)</a:t>
            </a:r>
          </a:p>
          <a:p>
            <a:pPr marL="171450" indent="-171450">
              <a:buFont typeface="Arial" panose="020B0604020202020204" pitchFamily="34" charset="0"/>
              <a:buChar char="•"/>
            </a:pPr>
            <a:r>
              <a:rPr lang="en-US" baseline="0" dirty="0" smtClean="0"/>
              <a:t>Partnerships</a:t>
            </a:r>
          </a:p>
          <a:p>
            <a:pPr marL="628650" lvl="1" indent="-171450">
              <a:buFont typeface="Arial" panose="020B0604020202020204" pitchFamily="34" charset="0"/>
              <a:buChar char="•"/>
            </a:pPr>
            <a:r>
              <a:rPr lang="en-US" baseline="0" dirty="0" smtClean="0"/>
              <a:t>BLM OMB approved Survey </a:t>
            </a:r>
          </a:p>
          <a:p>
            <a:pPr marL="1085850" lvl="2" indent="-171450">
              <a:buFont typeface="Arial" panose="020B0604020202020204" pitchFamily="34" charset="0"/>
              <a:buChar char="•"/>
            </a:pPr>
            <a:r>
              <a:rPr lang="en-US" baseline="0" dirty="0" smtClean="0"/>
              <a:t>Collected using: on and off-site survey’s and focus groups,  </a:t>
            </a:r>
          </a:p>
          <a:p>
            <a:pPr marL="1085850" lvl="2" indent="-171450">
              <a:buFont typeface="Arial" panose="020B0604020202020204" pitchFamily="34" charset="0"/>
              <a:buChar char="•"/>
            </a:pPr>
            <a:r>
              <a:rPr lang="en-US" baseline="0" dirty="0" smtClean="0"/>
              <a:t>Outcome and setting information, </a:t>
            </a:r>
          </a:p>
          <a:p>
            <a:pPr marL="1085850" lvl="2" indent="-171450">
              <a:buFont typeface="Arial" panose="020B0604020202020204" pitchFamily="34" charset="0"/>
              <a:buChar char="•"/>
            </a:pPr>
            <a:r>
              <a:rPr lang="en-US" baseline="0" dirty="0" smtClean="0"/>
              <a:t>Socio-economic data, and</a:t>
            </a:r>
          </a:p>
          <a:p>
            <a:pPr marL="1085850" lvl="2" indent="-171450">
              <a:buFont typeface="Arial" panose="020B0604020202020204" pitchFamily="34" charset="0"/>
              <a:buChar char="•"/>
            </a:pPr>
            <a:r>
              <a:rPr lang="en-US" baseline="0" dirty="0" smtClean="0"/>
              <a:t>Inventory survey and monitoring survey </a:t>
            </a:r>
            <a:r>
              <a:rPr lang="en-US" baseline="0" dirty="0" err="1" smtClean="0"/>
              <a:t>metholdolgies</a:t>
            </a:r>
            <a:r>
              <a:rPr lang="en-US" baseline="0" dirty="0" smtClean="0"/>
              <a:t>.</a:t>
            </a:r>
          </a:p>
          <a:p>
            <a:pPr marL="1085850" lvl="2"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Cooperating Agencies</a:t>
            </a:r>
          </a:p>
          <a:p>
            <a:pPr marL="628650" lvl="1" indent="-171450">
              <a:buFont typeface="Arial" panose="020B0604020202020204" pitchFamily="34" charset="0"/>
              <a:buChar char="•"/>
            </a:pPr>
            <a:r>
              <a:rPr lang="en-US" baseline="0" dirty="0" smtClean="0"/>
              <a:t>Refer to desk guide referenced in the handbook.  </a:t>
            </a:r>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13</a:t>
            </a:fld>
            <a:endParaRPr lang="en-US" altLang="en-US"/>
          </a:p>
        </p:txBody>
      </p:sp>
    </p:spTree>
    <p:extLst>
      <p:ext uri="{BB962C8B-B14F-4D97-AF65-F5344CB8AC3E}">
        <p14:creationId xmlns:p14="http://schemas.microsoft.com/office/powerpoint/2010/main" val="71846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3A2E4C-7D1C-4D76-9D08-8A44CDC3FA27}" type="slidenum">
              <a:rPr lang="en-US" altLang="en-US"/>
              <a:pPr/>
              <a:t>14</a:t>
            </a:fld>
            <a:endParaRPr lang="en-US" alt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ltLang="en-US" dirty="0" smtClean="0"/>
              <a:t>Handbook pg. 1-17</a:t>
            </a:r>
          </a:p>
          <a:p>
            <a:endParaRPr lang="en-US" altLang="en-US" dirty="0" smtClean="0"/>
          </a:p>
          <a:p>
            <a:r>
              <a:rPr lang="en-US" altLang="en-US" dirty="0" smtClean="0"/>
              <a:t>Ask </a:t>
            </a:r>
            <a:r>
              <a:rPr lang="en-US" altLang="en-US" dirty="0"/>
              <a:t>the students, why it is important to ground benefits based planning in qualitative data?.......we will be building on this idea throughout this module.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Handbook Pg. I-19</a:t>
            </a:r>
            <a:r>
              <a:rPr lang="en-US" sz="1200" kern="1200" baseline="0" dirty="0" smtClean="0">
                <a:solidFill>
                  <a:schemeClr val="tx1"/>
                </a:solidFill>
                <a:effectLst/>
                <a:latin typeface="Arial" charset="0"/>
                <a:ea typeface="+mn-ea"/>
                <a:cs typeface="+mn-cs"/>
              </a:rPr>
              <a:t> and Figure 6 on pg. 20</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Lots of questions need to be asked to acquire</a:t>
            </a:r>
            <a:r>
              <a:rPr lang="en-US" sz="1200" kern="1200" baseline="0" dirty="0" smtClean="0">
                <a:solidFill>
                  <a:schemeClr val="tx1"/>
                </a:solidFill>
                <a:effectLst/>
                <a:latin typeface="Arial" charset="0"/>
                <a:ea typeface="+mn-ea"/>
                <a:cs typeface="+mn-cs"/>
              </a:rPr>
              <a:t> this data.  This is where the OMB survey will be very helpful.  However just get used to the questions so they become a natural part of your dialogue when interacting with the public.  </a:t>
            </a:r>
            <a:endParaRPr lang="en-US" sz="1200" kern="1200" dirty="0" smtClean="0">
              <a:solidFill>
                <a:schemeClr val="tx1"/>
              </a:solidFill>
              <a:effectLst/>
              <a:latin typeface="Arial" charset="0"/>
              <a:ea typeface="+mn-ea"/>
              <a:cs typeface="+mn-cs"/>
            </a:endParaRPr>
          </a:p>
          <a:p>
            <a:pPr lvl="0"/>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What activities are preferred?</a:t>
            </a:r>
            <a:endParaRPr lang="en-US" dirty="0" smtClean="0">
              <a:effectLst/>
            </a:endParaRPr>
          </a:p>
          <a:p>
            <a:pPr lvl="0"/>
            <a:r>
              <a:rPr lang="en-US" sz="1200" kern="1200" dirty="0" smtClean="0">
                <a:solidFill>
                  <a:schemeClr val="tx1"/>
                </a:solidFill>
                <a:effectLst/>
                <a:latin typeface="Arial" charset="0"/>
                <a:ea typeface="+mn-ea"/>
                <a:cs typeface="+mn-cs"/>
              </a:rPr>
              <a:t>What experiences are realized when participating in these preferred activities?</a:t>
            </a:r>
            <a:endParaRPr lang="en-US" dirty="0" smtClean="0">
              <a:effectLst/>
            </a:endParaRPr>
          </a:p>
          <a:p>
            <a:pPr lvl="0"/>
            <a:r>
              <a:rPr lang="en-US" sz="1200" kern="1200" dirty="0" smtClean="0">
                <a:solidFill>
                  <a:schemeClr val="tx1"/>
                </a:solidFill>
                <a:effectLst/>
                <a:latin typeface="Arial" charset="0"/>
                <a:ea typeface="+mn-ea"/>
                <a:cs typeface="+mn-cs"/>
              </a:rPr>
              <a:t>What individual, social, economic, and/or environmental benefits are attained onsite? </a:t>
            </a:r>
            <a:endParaRPr lang="en-US" dirty="0" smtClean="0">
              <a:effectLst/>
            </a:endParaRPr>
          </a:p>
          <a:p>
            <a:pPr lvl="0"/>
            <a:r>
              <a:rPr lang="en-US" sz="1200" kern="1200" dirty="0" smtClean="0">
                <a:solidFill>
                  <a:schemeClr val="tx1"/>
                </a:solidFill>
                <a:effectLst/>
                <a:latin typeface="Arial" charset="0"/>
                <a:ea typeface="+mn-ea"/>
                <a:cs typeface="+mn-cs"/>
              </a:rPr>
              <a:t>What benefits stay with the individual offsite, and what benefits cumulatively lead to offsite beneficial outcomes to communities, economies, and the environment?</a:t>
            </a:r>
            <a:endParaRPr lang="en-US" dirty="0" smtClean="0">
              <a:effectLst/>
            </a:endParaRPr>
          </a:p>
          <a:p>
            <a:pPr lvl="0"/>
            <a:r>
              <a:rPr lang="en-US" sz="1200" kern="1200" dirty="0" smtClean="0">
                <a:solidFill>
                  <a:schemeClr val="tx1"/>
                </a:solidFill>
                <a:effectLst/>
                <a:latin typeface="Arial" charset="0"/>
                <a:ea typeface="+mn-ea"/>
                <a:cs typeface="+mn-cs"/>
              </a:rPr>
              <a:t>What RSCs support the desired experiences and benefits?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15</a:t>
            </a:fld>
            <a:endParaRPr lang="en-US" altLang="en-US"/>
          </a:p>
        </p:txBody>
      </p:sp>
    </p:spTree>
    <p:extLst>
      <p:ext uri="{BB962C8B-B14F-4D97-AF65-F5344CB8AC3E}">
        <p14:creationId xmlns:p14="http://schemas.microsoft.com/office/powerpoint/2010/main" val="406144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Handbook Pg. I-20</a:t>
            </a:r>
          </a:p>
          <a:p>
            <a:endParaRPr lang="en-US" dirty="0" smtClean="0"/>
          </a:p>
          <a:p>
            <a:r>
              <a:rPr lang="en-US" b="1" dirty="0" smtClean="0"/>
              <a:t>People don’t care how much you know until they know how much you care.  </a:t>
            </a:r>
          </a:p>
          <a:p>
            <a:endParaRPr lang="en-US" b="1" dirty="0" smtClean="0"/>
          </a:p>
          <a:p>
            <a:r>
              <a:rPr lang="en-US" b="1" dirty="0" smtClean="0"/>
              <a:t>Most important skill in collecting data is? Listening! And asking the right questions. </a:t>
            </a:r>
          </a:p>
          <a:p>
            <a:endParaRPr lang="en-US" dirty="0" smtClean="0"/>
          </a:p>
          <a:p>
            <a:r>
              <a:rPr lang="en-US" dirty="0" smtClean="0"/>
              <a:t>Use Discussion probes in Figure 6 when using any of these communication methodologies. </a:t>
            </a:r>
          </a:p>
          <a:p>
            <a:endParaRPr lang="en-US" dirty="0" smtClean="0"/>
          </a:p>
          <a:p>
            <a:r>
              <a:rPr lang="en-US" dirty="0" smtClean="0"/>
              <a:t>Side Note:</a:t>
            </a:r>
          </a:p>
          <a:p>
            <a:r>
              <a:rPr lang="en-US" dirty="0" smtClean="0"/>
              <a:t>Treat others the way they want to be treated.  Tip 6: BLM</a:t>
            </a:r>
            <a:r>
              <a:rPr lang="en-US" baseline="0" dirty="0" smtClean="0"/>
              <a:t> dignity and respect campaign.</a:t>
            </a:r>
            <a:endParaRPr lang="en-US" dirty="0" smtClean="0"/>
          </a:p>
          <a:p>
            <a:pPr lvl="1"/>
            <a:r>
              <a:rPr lang="en-US" dirty="0" smtClean="0"/>
              <a:t>Four types of people:</a:t>
            </a:r>
          </a:p>
          <a:p>
            <a:pPr marL="685800" lvl="1" indent="-228600">
              <a:buFont typeface="+mj-lt"/>
              <a:buAutoNum type="arabicPeriod"/>
            </a:pPr>
            <a:r>
              <a:rPr lang="en-US" dirty="0" smtClean="0"/>
              <a:t>Directors</a:t>
            </a:r>
          </a:p>
          <a:p>
            <a:pPr marL="685800" lvl="1" indent="-228600">
              <a:buFont typeface="+mj-lt"/>
              <a:buAutoNum type="arabicPeriod"/>
            </a:pPr>
            <a:r>
              <a:rPr lang="en-US" dirty="0" smtClean="0"/>
              <a:t>Socializers</a:t>
            </a:r>
          </a:p>
          <a:p>
            <a:pPr marL="685800" lvl="1" indent="-228600">
              <a:buFont typeface="+mj-lt"/>
              <a:buAutoNum type="arabicPeriod"/>
            </a:pPr>
            <a:r>
              <a:rPr lang="en-US" dirty="0" smtClean="0"/>
              <a:t>Thinkers</a:t>
            </a:r>
          </a:p>
          <a:p>
            <a:pPr marL="685800" lvl="1" indent="-228600">
              <a:buFont typeface="+mj-lt"/>
              <a:buAutoNum type="arabicPeriod"/>
            </a:pPr>
            <a:r>
              <a:rPr lang="en-US" dirty="0" smtClean="0"/>
              <a:t>Relators</a:t>
            </a:r>
          </a:p>
          <a:p>
            <a:pPr marL="0" lvl="0" indent="0">
              <a:buFont typeface="+mj-lt"/>
              <a:buNone/>
            </a:pPr>
            <a:r>
              <a:rPr lang="en-US" dirty="0" smtClean="0"/>
              <a:t>Take home message, brush up on your people/communication</a:t>
            </a:r>
            <a:r>
              <a:rPr lang="en-US" baseline="0" dirty="0" smtClean="0"/>
              <a:t> skills. </a:t>
            </a:r>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16</a:t>
            </a:fld>
            <a:endParaRPr lang="en-US" altLang="en-US"/>
          </a:p>
        </p:txBody>
      </p:sp>
    </p:spTree>
    <p:extLst>
      <p:ext uri="{BB962C8B-B14F-4D97-AF65-F5344CB8AC3E}">
        <p14:creationId xmlns:p14="http://schemas.microsoft.com/office/powerpoint/2010/main" val="161025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R&amp;VS Handbook pg. Illustrations</a:t>
            </a:r>
            <a:r>
              <a:rPr lang="en-US" baseline="0" dirty="0" smtClean="0"/>
              <a:t> IL-2 </a:t>
            </a:r>
          </a:p>
          <a:p>
            <a:pPr marL="171450" indent="-171450">
              <a:buFont typeface="Arial" panose="020B0604020202020204" pitchFamily="34" charset="0"/>
              <a:buChar char="•"/>
            </a:pPr>
            <a:r>
              <a:rPr lang="en-US" baseline="0" dirty="0" smtClean="0"/>
              <a:t>Small group discussion script</a:t>
            </a:r>
          </a:p>
          <a:p>
            <a:pPr marL="171450" indent="-171450">
              <a:buFont typeface="Arial" panose="020B0604020202020204" pitchFamily="34" charset="0"/>
              <a:buChar char="•"/>
            </a:pPr>
            <a:r>
              <a:rPr lang="en-US" baseline="0" dirty="0" smtClean="0"/>
              <a:t>IL-12 Example of Questionnaire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17</a:t>
            </a:fld>
            <a:endParaRPr lang="en-US" altLang="en-US"/>
          </a:p>
        </p:txBody>
      </p:sp>
    </p:spTree>
    <p:extLst>
      <p:ext uri="{BB962C8B-B14F-4D97-AF65-F5344CB8AC3E}">
        <p14:creationId xmlns:p14="http://schemas.microsoft.com/office/powerpoint/2010/main" val="1638246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18</a:t>
            </a:fld>
            <a:endParaRPr lang="en-US" altLang="en-US"/>
          </a:p>
        </p:txBody>
      </p:sp>
    </p:spTree>
    <p:extLst>
      <p:ext uri="{BB962C8B-B14F-4D97-AF65-F5344CB8AC3E}">
        <p14:creationId xmlns:p14="http://schemas.microsoft.com/office/powerpoint/2010/main" val="374132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19</a:t>
            </a:fld>
            <a:endParaRPr lang="en-US" altLang="en-US"/>
          </a:p>
        </p:txBody>
      </p:sp>
    </p:spTree>
    <p:extLst>
      <p:ext uri="{BB962C8B-B14F-4D97-AF65-F5344CB8AC3E}">
        <p14:creationId xmlns:p14="http://schemas.microsoft.com/office/powerpoint/2010/main" val="374132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would you answer this question?  Many recreation “societies” are in conflict and competing over the same areas for their own experiences.  Collecting data will help us understand what they may have in common and provide some insight on how to manage the landscape for a variety of experiences.  However it is important to understand that we won’t be all things to all people, management does involve tradeoffs. </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20</a:t>
            </a:fld>
            <a:endParaRPr lang="en-US" altLang="en-US"/>
          </a:p>
        </p:txBody>
      </p:sp>
    </p:spTree>
    <p:extLst>
      <p:ext uri="{BB962C8B-B14F-4D97-AF65-F5344CB8AC3E}">
        <p14:creationId xmlns:p14="http://schemas.microsoft.com/office/powerpoint/2010/main" val="374132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21</a:t>
            </a:fld>
            <a:endParaRPr lang="en-US" altLang="en-US"/>
          </a:p>
        </p:txBody>
      </p:sp>
    </p:spTree>
    <p:extLst>
      <p:ext uri="{BB962C8B-B14F-4D97-AF65-F5344CB8AC3E}">
        <p14:creationId xmlns:p14="http://schemas.microsoft.com/office/powerpoint/2010/main" val="3741328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22</a:t>
            </a:fld>
            <a:endParaRPr lang="en-US" altLang="en-US"/>
          </a:p>
        </p:txBody>
      </p:sp>
    </p:spTree>
    <p:extLst>
      <p:ext uri="{BB962C8B-B14F-4D97-AF65-F5344CB8AC3E}">
        <p14:creationId xmlns:p14="http://schemas.microsoft.com/office/powerpoint/2010/main" val="4126115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3381B-43A7-4D78-82CA-BF086AFDF185}" type="slidenum">
              <a:rPr lang="en-US" altLang="en-US"/>
              <a:pPr/>
              <a:t>23</a:t>
            </a:fld>
            <a:endParaRPr lang="en-US" alt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r>
              <a:rPr lang="en-US" altLang="en-US" dirty="0" smtClean="0"/>
              <a:t>Handbook</a:t>
            </a:r>
            <a:r>
              <a:rPr lang="en-US" altLang="en-US" baseline="0" dirty="0" smtClean="0"/>
              <a:t> pg. I – 18.</a:t>
            </a:r>
          </a:p>
          <a:p>
            <a:endParaRPr lang="en-US" altLang="en-US" baseline="0" dirty="0" smtClean="0"/>
          </a:p>
          <a:p>
            <a:r>
              <a:rPr lang="en-US" altLang="en-US" baseline="0" dirty="0" smtClean="0"/>
              <a:t>Understand the relationship between supply and demand.  </a:t>
            </a:r>
          </a:p>
          <a:p>
            <a:endParaRPr lang="en-US" altLang="en-US" baseline="0" dirty="0" smtClean="0"/>
          </a:p>
          <a:p>
            <a:r>
              <a:rPr lang="en-US" altLang="en-US" baseline="0" dirty="0" smtClean="0"/>
              <a:t>Supply = What the BLM supplies</a:t>
            </a:r>
          </a:p>
          <a:p>
            <a:r>
              <a:rPr lang="en-US" altLang="en-US" baseline="0" dirty="0" smtClean="0"/>
              <a:t>Demand = What the public (recreationist) demands, what they get out of (or desire to get out of) their recreation opportunity. </a:t>
            </a:r>
          </a:p>
          <a:p>
            <a:pPr marL="171450" indent="-171450">
              <a:buFont typeface="Arial" panose="020B0604020202020204" pitchFamily="34" charset="0"/>
              <a:buChar char="•"/>
            </a:pPr>
            <a:r>
              <a:rPr lang="en-US" altLang="en-US" baseline="0" dirty="0" smtClean="0"/>
              <a:t>It is important to understand Why people choose to recreate in a particular location. </a:t>
            </a:r>
          </a:p>
          <a:p>
            <a:endParaRPr lang="en-US" altLang="en-US" baseline="0" dirty="0" smtClean="0"/>
          </a:p>
          <a:p>
            <a:r>
              <a:rPr lang="en-US" altLang="en-US" baseline="0" dirty="0" smtClean="0"/>
              <a:t>First we will be talking about Demand.  Supply will be talked about later in the module. </a:t>
            </a:r>
          </a:p>
          <a:p>
            <a:endParaRPr lang="en-US" altLang="en-US" baseline="0" dirty="0" smtClean="0"/>
          </a:p>
          <a:p>
            <a:r>
              <a:rPr lang="en-US" altLang="en-US" baseline="0" dirty="0" smtClean="0"/>
              <a:t>Identify trends and related data that are relevant to the demands the field office is experiencing for recreation activities and outcomes. </a:t>
            </a:r>
          </a:p>
          <a:p>
            <a:pPr marL="171450" indent="-171450">
              <a:buFont typeface="Arial" panose="020B0604020202020204" pitchFamily="34" charset="0"/>
              <a:buChar char="•"/>
            </a:pPr>
            <a:r>
              <a:rPr lang="en-US" altLang="en-US" baseline="0" dirty="0" smtClean="0"/>
              <a:t>Has there been a shift in the demand for certain kinds of recreation opportunities within your field office over the last 10 years? </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CA30D-E7AE-4E55-A65B-06885625B38E}" type="slidenum">
              <a:rPr lang="en-US" altLang="en-US"/>
              <a:pPr/>
              <a:t>24</a:t>
            </a:fld>
            <a:endParaRPr lang="en-US" alt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ltLang="en-US" dirty="0" smtClean="0"/>
              <a:t>BLM is in the process of obtaining an OMB approved focus group script and survey</a:t>
            </a:r>
            <a:r>
              <a:rPr lang="en-US" altLang="en-US" baseline="0" dirty="0" smtClean="0"/>
              <a:t> that will be administered through the University of Alaska – Fairbanks in association with other universities.  </a:t>
            </a:r>
          </a:p>
          <a:p>
            <a:endParaRPr lang="en-US" altLang="en-US" baseline="0" dirty="0" smtClean="0"/>
          </a:p>
          <a:p>
            <a:r>
              <a:rPr lang="en-US" altLang="en-US" baseline="0" dirty="0" smtClean="0"/>
              <a:t>You will be taking this survey later in the class. </a:t>
            </a:r>
            <a:endParaRPr lang="en-US" altLang="en-US" dirty="0" smtClean="0"/>
          </a:p>
          <a:p>
            <a:endParaRPr lang="en-US" altLang="en-US" dirty="0"/>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CA30D-E7AE-4E55-A65B-06885625B38E}" type="slidenum">
              <a:rPr lang="en-US" altLang="en-US"/>
              <a:pPr/>
              <a:t>25</a:t>
            </a:fld>
            <a:endParaRPr lang="en-US" alt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US" altLang="en-US" dirty="0"/>
              <a:t>Want to collect data about “what visitors think about……..” </a:t>
            </a:r>
          </a:p>
          <a:p>
            <a:endParaRPr lang="en-US" altLang="en-US" dirty="0"/>
          </a:p>
          <a:p>
            <a:r>
              <a:rPr lang="en-US" altLang="en-US" dirty="0"/>
              <a:t>Lets think through this.</a:t>
            </a:r>
          </a:p>
          <a:p>
            <a:endParaRPr lang="en-US" altLang="en-US" dirty="0"/>
          </a:p>
          <a:p>
            <a:r>
              <a:rPr lang="en-US" altLang="en-US" dirty="0"/>
              <a:t>Refer to the SRMA sheet on beneficial outcomes and experiences.  </a:t>
            </a:r>
          </a:p>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F865A6-C77E-4DC1-A5E7-E8641DF5D268}" type="slidenum">
              <a:rPr lang="en-US" altLang="en-US"/>
              <a:pPr/>
              <a:t>26</a:t>
            </a:fld>
            <a:endParaRPr lang="en-US" alt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E5A27-5D76-407A-8686-A4DCE63FB261}" type="slidenum">
              <a:rPr lang="en-US" altLang="en-US"/>
              <a:pPr/>
              <a:t>27</a:t>
            </a:fld>
            <a:endParaRPr lang="en-US" altLang="en-US"/>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784AF-FB3E-4D63-873E-E7FE30867C7E}" type="slidenum">
              <a:rPr lang="en-US" altLang="en-US"/>
              <a:pPr/>
              <a:t>28</a:t>
            </a:fld>
            <a:endParaRPr lang="en-US" alt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9CBB3-2D23-459C-94E0-44F886282CD1}" type="slidenum">
              <a:rPr lang="en-US" altLang="en-US"/>
              <a:pPr/>
              <a:t>29</a:t>
            </a:fld>
            <a:endParaRPr lang="en-US" alt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315FD-3211-4C07-8FB4-91C1D0BE1DB3}" type="slidenum">
              <a:rPr lang="en-US" altLang="en-US"/>
              <a:pPr/>
              <a:t>3</a:t>
            </a:fld>
            <a:endParaRPr lang="en-US" alt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09678-C471-40B9-B45E-D8F64C89340F}" type="slidenum">
              <a:rPr lang="en-US" altLang="en-US"/>
              <a:pPr/>
              <a:t>30</a:t>
            </a:fld>
            <a:endParaRPr lang="en-US" alt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7358B-0E78-460F-83C4-151A06723647}" type="slidenum">
              <a:rPr lang="en-US" altLang="en-US"/>
              <a:pPr/>
              <a:t>31</a:t>
            </a:fld>
            <a:endParaRPr lang="en-US" altLang="en-US"/>
          </a:p>
        </p:txBody>
      </p:sp>
      <p:sp>
        <p:nvSpPr>
          <p:cNvPr id="300034" name="Rectangle 2"/>
          <p:cNvSpPr>
            <a:spLocks noGrp="1" noRot="1" noChangeAspec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0D9ECF-BBC0-4430-B6BA-8FE0F4BA33AE}" type="slidenum">
              <a:rPr lang="en-US" altLang="en-US"/>
              <a:pPr/>
              <a:t>32</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5F1382-755C-43F6-BB6F-05F75B5B3FC6}" type="slidenum">
              <a:rPr lang="en-US" altLang="en-US"/>
              <a:pPr/>
              <a:t>33</a:t>
            </a:fld>
            <a:endParaRPr lang="en-US" alt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altLang="en-US" dirty="0"/>
              <a:t>You don’t know until you ask!</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44AE0-97C4-4FE2-A8C6-E6761A5F0090}" type="slidenum">
              <a:rPr lang="en-US" altLang="en-US"/>
              <a:pPr/>
              <a:t>34</a:t>
            </a:fld>
            <a:endParaRPr lang="en-US" alt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r>
              <a:rPr lang="en-US" altLang="en-US" dirty="0"/>
              <a:t>You are establishing a Chain of Causality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34FCA-41D3-4821-A36A-E698480FA6A9}" type="slidenum">
              <a:rPr lang="en-US" altLang="en-US"/>
              <a:pPr/>
              <a:t>35</a:t>
            </a:fld>
            <a:endParaRPr lang="en-US" alt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altLang="en-US" dirty="0"/>
              <a:t>We will get into the HOW to in the next objective.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2.0 approach. </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Use high quality information to inform the process, including best available science.  </a:t>
            </a:r>
            <a:endParaRPr lang="en-US" dirty="0" smtClean="0"/>
          </a:p>
          <a:p>
            <a:endParaRPr lang="en-US" sz="1200" b="0" i="0" u="none" strike="noStrike" kern="1200" baseline="0" dirty="0" smtClean="0">
              <a:solidFill>
                <a:schemeClr val="tx1"/>
              </a:solidFill>
              <a:latin typeface="Arial" charset="0"/>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Arial" charset="0"/>
                <a:ea typeface="+mn-ea"/>
                <a:cs typeface="+mn-cs"/>
              </a:rPr>
              <a:t>Assessing resource condition and trends. </a:t>
            </a:r>
          </a:p>
          <a:p>
            <a:r>
              <a:rPr lang="en-US" sz="1200" b="0" i="0" u="none" strike="noStrike" kern="1200" baseline="0" dirty="0" smtClean="0">
                <a:solidFill>
                  <a:schemeClr val="tx1"/>
                </a:solidFill>
                <a:latin typeface="Arial" charset="0"/>
                <a:ea typeface="+mn-ea"/>
                <a:cs typeface="+mn-cs"/>
              </a:rPr>
              <a:t>•Identifying appropriate scales for management. </a:t>
            </a:r>
          </a:p>
          <a:p>
            <a:r>
              <a:rPr lang="en-US" sz="1200" b="0" i="0" u="none" strike="noStrike" kern="1200" baseline="0" dirty="0" smtClean="0">
                <a:solidFill>
                  <a:schemeClr val="tx1"/>
                </a:solidFill>
                <a:latin typeface="Arial" charset="0"/>
                <a:ea typeface="+mn-ea"/>
                <a:cs typeface="+mn-cs"/>
              </a:rPr>
              <a:t>•Identifying planning issues. </a:t>
            </a:r>
          </a:p>
          <a:p>
            <a:r>
              <a:rPr lang="en-US" sz="1200" b="0" i="0" u="none" strike="noStrike" kern="1200" baseline="0" dirty="0" smtClean="0">
                <a:solidFill>
                  <a:schemeClr val="tx1"/>
                </a:solidFill>
                <a:latin typeface="Arial" charset="0"/>
                <a:ea typeface="+mn-ea"/>
                <a:cs typeface="+mn-cs"/>
              </a:rPr>
              <a:t>•Developing and analyzing alternatives. </a:t>
            </a:r>
          </a:p>
          <a:p>
            <a:r>
              <a:rPr lang="en-US" sz="1200" b="0" i="0" u="none" strike="noStrike" kern="1200" baseline="0" dirty="0" smtClean="0">
                <a:solidFill>
                  <a:schemeClr val="tx1"/>
                </a:solidFill>
                <a:latin typeface="Arial" charset="0"/>
                <a:ea typeface="+mn-ea"/>
                <a:cs typeface="+mn-cs"/>
              </a:rPr>
              <a:t>•Monitoring and implementation.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4</a:t>
            </a:fld>
            <a:endParaRPr lang="en-US" altLang="en-US"/>
          </a:p>
        </p:txBody>
      </p:sp>
    </p:spTree>
    <p:extLst>
      <p:ext uri="{BB962C8B-B14F-4D97-AF65-F5344CB8AC3E}">
        <p14:creationId xmlns:p14="http://schemas.microsoft.com/office/powerpoint/2010/main" val="167780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53381B-43A7-4D78-82CA-BF086AFDF185}" type="slidenum">
              <a:rPr lang="en-US" altLang="en-US"/>
              <a:pPr/>
              <a:t>5</a:t>
            </a:fld>
            <a:endParaRPr lang="en-US" alt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 I-14 in R&amp;VS Handbook</a:t>
            </a:r>
          </a:p>
          <a:p>
            <a:r>
              <a:rPr lang="en-US" dirty="0" smtClean="0"/>
              <a:t>Planning Assessment and Developing RMP data = data collected for 1</a:t>
            </a:r>
            <a:r>
              <a:rPr lang="en-US" baseline="30000" dirty="0" smtClean="0"/>
              <a:t>st</a:t>
            </a:r>
            <a:r>
              <a:rPr lang="en-US" dirty="0" smtClean="0"/>
              <a:t> time,</a:t>
            </a:r>
            <a:r>
              <a:rPr lang="en-US" baseline="0" dirty="0" smtClean="0"/>
              <a:t> prior to implementing OFM into a LUP.</a:t>
            </a:r>
            <a:endParaRPr lang="en-US" dirty="0" smtClean="0"/>
          </a:p>
          <a:p>
            <a:r>
              <a:rPr lang="en-US" dirty="0" smtClean="0"/>
              <a:t>Monitoring</a:t>
            </a:r>
            <a:r>
              <a:rPr lang="en-US" baseline="0" dirty="0" smtClean="0"/>
              <a:t> data = data collected to determine if an (RMA) objective is being met.</a:t>
            </a:r>
          </a:p>
          <a:p>
            <a:endParaRPr lang="en-US" baseline="0" dirty="0" smtClean="0"/>
          </a:p>
          <a:p>
            <a:r>
              <a:rPr lang="en-US" baseline="0" dirty="0" smtClean="0"/>
              <a:t>Implementation data = usually more site specific data used when monitoring RSCs and their relationship to an SRMA objective, use numbers, specific data collected when monitoring trail widths and braiding, campsite impacts, etc. </a:t>
            </a:r>
          </a:p>
          <a:p>
            <a:endParaRPr lang="en-US" baseline="0" dirty="0" smtClean="0"/>
          </a:p>
          <a:p>
            <a:r>
              <a:rPr lang="en-US" baseline="0" dirty="0" smtClean="0"/>
              <a:t>This module addresses </a:t>
            </a:r>
            <a:r>
              <a:rPr lang="en-US" dirty="0" smtClean="0"/>
              <a:t>Planning Assessment and Developing RMP data,</a:t>
            </a:r>
            <a:r>
              <a:rPr lang="en-US" baseline="0" dirty="0" smtClean="0"/>
              <a:t> i.e. Inventory data.  </a:t>
            </a:r>
          </a:p>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6</a:t>
            </a:fld>
            <a:endParaRPr lang="en-US" altLang="en-US"/>
          </a:p>
        </p:txBody>
      </p:sp>
    </p:spTree>
    <p:extLst>
      <p:ext uri="{BB962C8B-B14F-4D97-AF65-F5344CB8AC3E}">
        <p14:creationId xmlns:p14="http://schemas.microsoft.com/office/powerpoint/2010/main" val="366887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In Appendix A1-1</a:t>
            </a:r>
            <a:r>
              <a:rPr lang="en-US" altLang="en-US" baseline="0" dirty="0" smtClean="0"/>
              <a:t> - R&amp;VS Handbook</a:t>
            </a:r>
            <a:r>
              <a:rPr lang="en-US" altLang="en-US" dirty="0" smtClean="0"/>
              <a:t> Appendix A1-3</a:t>
            </a:r>
            <a:r>
              <a:rPr lang="en-US" altLang="en-US" baseline="0" dirty="0" smtClean="0"/>
              <a:t> in the R&amp;VS Handbook.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Each component of the planning process (prep plan, planning assessment) builds on the previous component.  If a poor job is done in one component it makes it more difficult to do a good job on the next components!!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r>
              <a:rPr lang="en-US" sz="1200" kern="1200" dirty="0" smtClean="0">
                <a:solidFill>
                  <a:schemeClr val="tx1"/>
                </a:solidFill>
                <a:effectLst/>
                <a:latin typeface="Arial" charset="0"/>
                <a:ea typeface="+mn-ea"/>
                <a:cs typeface="+mn-cs"/>
              </a:rPr>
              <a:t>The planning assessment is a broad assessment of resource, environmental, social and economic conditions in the planning area.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The assessment is a process and the product is a report summarizing findings.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a:p>
            <a:r>
              <a:rPr lang="en-US" altLang="en-US" dirty="0" smtClean="0"/>
              <a:t>Determine</a:t>
            </a:r>
            <a:r>
              <a:rPr lang="en-US" altLang="en-US" baseline="0" dirty="0" smtClean="0"/>
              <a:t> </a:t>
            </a:r>
            <a:r>
              <a:rPr lang="en-US" altLang="en-US" dirty="0" smtClean="0"/>
              <a:t>data needs </a:t>
            </a:r>
          </a:p>
          <a:p>
            <a:pPr>
              <a:buFontTx/>
              <a:buNone/>
            </a:pPr>
            <a:endParaRPr lang="en-US" altLang="en-US" dirty="0" smtClean="0"/>
          </a:p>
          <a:p>
            <a:r>
              <a:rPr lang="en-US" altLang="en-US" dirty="0" smtClean="0"/>
              <a:t>Data Needs and Management</a:t>
            </a:r>
          </a:p>
          <a:p>
            <a:pPr marL="628650" lvl="1" indent="-171450">
              <a:buFont typeface="Arial" panose="020B0604020202020204" pitchFamily="34" charset="0"/>
              <a:buChar char="•"/>
            </a:pPr>
            <a:r>
              <a:rPr lang="en-US" altLang="en-US" baseline="0" dirty="0" smtClean="0"/>
              <a:t>What issues need to be resolved in the LUP?  </a:t>
            </a:r>
          </a:p>
          <a:p>
            <a:pPr marL="1085850" lvl="2" indent="-171450">
              <a:buFont typeface="Arial" panose="020B0604020202020204" pitchFamily="34" charset="0"/>
              <a:buChar char="•"/>
            </a:pPr>
            <a:r>
              <a:rPr lang="en-US" altLang="en-US" baseline="0" dirty="0" smtClean="0"/>
              <a:t>What recreation planning tool (LUP Decision) will be used to address the issue?</a:t>
            </a:r>
          </a:p>
          <a:p>
            <a:pPr marL="1085850" lvl="2" indent="-171450">
              <a:buFont typeface="Arial" panose="020B0604020202020204" pitchFamily="34" charset="0"/>
              <a:buChar char="•"/>
            </a:pPr>
            <a:r>
              <a:rPr lang="en-US" altLang="en-US" baseline="0" dirty="0" smtClean="0"/>
              <a:t>What data is necessary to help address the issue and support the recreation decision that will address the issue? </a:t>
            </a:r>
          </a:p>
          <a:p>
            <a:pPr marL="628650" lvl="1" indent="-171450">
              <a:buFont typeface="Arial" panose="020B0604020202020204" pitchFamily="34" charset="0"/>
              <a:buChar char="•"/>
            </a:pPr>
            <a:r>
              <a:rPr lang="en-US" altLang="en-US" baseline="0" dirty="0" smtClean="0"/>
              <a:t>Existing data sources (SCORP, regional tourism plans, county and/or city comprehensive plans, etc.)</a:t>
            </a:r>
          </a:p>
          <a:p>
            <a:pPr marL="628650" lvl="1" indent="-171450">
              <a:buFont typeface="Arial" panose="020B0604020202020204" pitchFamily="34" charset="0"/>
              <a:buChar char="•"/>
            </a:pPr>
            <a:r>
              <a:rPr lang="en-US" altLang="en-US" baseline="0" dirty="0" smtClean="0"/>
              <a:t>Data gaps,</a:t>
            </a:r>
          </a:p>
          <a:p>
            <a:pPr marL="628650" lvl="1" indent="-171450">
              <a:buFont typeface="Arial" panose="020B0604020202020204" pitchFamily="34" charset="0"/>
              <a:buChar char="•"/>
            </a:pPr>
            <a:r>
              <a:rPr lang="en-US" altLang="en-US" baseline="0" dirty="0" smtClean="0"/>
              <a:t>Data for LUP plan development,</a:t>
            </a:r>
          </a:p>
          <a:p>
            <a:pPr marL="628650" lvl="1" indent="-171450">
              <a:buFont typeface="Arial" panose="020B0604020202020204" pitchFamily="34" charset="0"/>
              <a:buChar char="•"/>
            </a:pPr>
            <a:r>
              <a:rPr lang="en-US" altLang="en-US" baseline="0" dirty="0" smtClean="0"/>
              <a:t>Recreation Setting Characteristics</a:t>
            </a:r>
          </a:p>
          <a:p>
            <a:pPr marL="628650" lvl="1" indent="-171450">
              <a:buFont typeface="Arial" panose="020B0604020202020204" pitchFamily="34" charset="0"/>
              <a:buChar char="•"/>
            </a:pPr>
            <a:r>
              <a:rPr lang="en-US" altLang="en-US" baseline="0" dirty="0" smtClean="0"/>
              <a:t>Visitor surveys</a:t>
            </a:r>
          </a:p>
          <a:p>
            <a:pPr marL="628650" lvl="1" indent="-171450">
              <a:buFont typeface="Arial" panose="020B0604020202020204" pitchFamily="34" charset="0"/>
              <a:buChar char="•"/>
            </a:pPr>
            <a:r>
              <a:rPr lang="en-US" altLang="en-US" baseline="0" dirty="0" smtClean="0"/>
              <a:t>Partnerships that could assist with data collection.  </a:t>
            </a:r>
          </a:p>
          <a:p>
            <a:pPr marL="628650" lvl="1" indent="-171450">
              <a:buFont typeface="Arial" panose="020B0604020202020204" pitchFamily="34" charset="0"/>
              <a:buChar char="•"/>
            </a:pPr>
            <a:endParaRPr lang="en-US" alt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smtClean="0"/>
          </a:p>
          <a:p>
            <a:endParaRPr lang="en-US" altLang="en-US" dirty="0" smtClean="0"/>
          </a:p>
          <a:p>
            <a:pPr lvl="0"/>
            <a:endParaRPr lang="en-US" sz="1200" kern="1200" dirty="0" smtClean="0">
              <a:solidFill>
                <a:schemeClr val="tx1"/>
              </a:solidFill>
              <a:effectLst/>
              <a:latin typeface="Arial" charset="0"/>
              <a:ea typeface="+mn-ea"/>
              <a:cs typeface="+mn-cs"/>
            </a:endParaRPr>
          </a:p>
          <a:p>
            <a:pPr lvl="0"/>
            <a:endParaRPr lang="en-US" sz="120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aseline="0" dirty="0" smtClean="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7</a:t>
            </a:fld>
            <a:endParaRPr lang="en-US" altLang="en-US"/>
          </a:p>
        </p:txBody>
      </p:sp>
    </p:spTree>
    <p:extLst>
      <p:ext uri="{BB962C8B-B14F-4D97-AF65-F5344CB8AC3E}">
        <p14:creationId xmlns:p14="http://schemas.microsoft.com/office/powerpoint/2010/main" val="376283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Wood</a:t>
            </a:r>
            <a:r>
              <a:rPr lang="en-US" baseline="0" dirty="0" smtClean="0"/>
              <a:t> River Valley focus groups by category. </a:t>
            </a:r>
            <a:endParaRPr lang="en-US" dirty="0" smtClean="0"/>
          </a:p>
          <a:p>
            <a:endParaRPr lang="en-US" dirty="0" smtClean="0"/>
          </a:p>
          <a:p>
            <a:r>
              <a:rPr lang="en-US" dirty="0" smtClean="0"/>
              <a:t>Collecting and analyzing data begins the process of allowing managers to create quality recreational opportunities</a:t>
            </a:r>
            <a:r>
              <a:rPr lang="en-US" baseline="0" dirty="0" smtClean="0"/>
              <a:t> most desired by stakeholders and visitors.</a:t>
            </a:r>
          </a:p>
          <a:p>
            <a:endParaRPr lang="en-US" baseline="0" dirty="0" smtClean="0"/>
          </a:p>
          <a:p>
            <a:r>
              <a:rPr lang="en-US" baseline="0" dirty="0" smtClean="0"/>
              <a:t>Talk to everyone: </a:t>
            </a:r>
          </a:p>
          <a:p>
            <a:r>
              <a:rPr lang="en-US" dirty="0" smtClean="0">
                <a:solidFill>
                  <a:srgbClr val="FBE015"/>
                </a:solidFill>
                <a:latin typeface="Comic Sans MS" panose="030F0702030302020204" pitchFamily="66" charset="0"/>
              </a:rPr>
              <a:t>Visitors,</a:t>
            </a:r>
          </a:p>
          <a:p>
            <a:pPr lvl="1"/>
            <a:r>
              <a:rPr lang="en-US" dirty="0" smtClean="0">
                <a:solidFill>
                  <a:srgbClr val="FBE015"/>
                </a:solidFill>
                <a:latin typeface="Comic Sans MS" panose="030F0702030302020204" pitchFamily="66" charset="0"/>
              </a:rPr>
              <a:t>Public land users</a:t>
            </a:r>
          </a:p>
          <a:p>
            <a:r>
              <a:rPr lang="en-US" dirty="0" smtClean="0">
                <a:solidFill>
                  <a:srgbClr val="FBE015"/>
                </a:solidFill>
                <a:latin typeface="Comic Sans MS" panose="030F0702030302020204" pitchFamily="66" charset="0"/>
              </a:rPr>
              <a:t>Communities,</a:t>
            </a:r>
          </a:p>
          <a:p>
            <a:pPr lvl="1"/>
            <a:r>
              <a:rPr lang="en-US" dirty="0" smtClean="0">
                <a:solidFill>
                  <a:srgbClr val="FBE015"/>
                </a:solidFill>
                <a:latin typeface="Comic Sans MS" panose="030F0702030302020204" pitchFamily="66" charset="0"/>
              </a:rPr>
              <a:t>City and County leaders/planners</a:t>
            </a:r>
          </a:p>
          <a:p>
            <a:pPr lvl="1"/>
            <a:r>
              <a:rPr lang="en-US" dirty="0" smtClean="0">
                <a:solidFill>
                  <a:srgbClr val="FBE015"/>
                </a:solidFill>
                <a:latin typeface="Comic Sans MS" panose="030F0702030302020204" pitchFamily="66" charset="0"/>
              </a:rPr>
              <a:t>Organizations and Clubs</a:t>
            </a:r>
          </a:p>
          <a:p>
            <a:pPr lvl="1"/>
            <a:r>
              <a:rPr lang="en-US" dirty="0" smtClean="0">
                <a:solidFill>
                  <a:srgbClr val="FBE015"/>
                </a:solidFill>
                <a:latin typeface="Comic Sans MS" panose="030F0702030302020204" pitchFamily="66" charset="0"/>
              </a:rPr>
              <a:t>Schools </a:t>
            </a:r>
          </a:p>
          <a:p>
            <a:r>
              <a:rPr lang="en-US" dirty="0" smtClean="0">
                <a:solidFill>
                  <a:srgbClr val="FBE015"/>
                </a:solidFill>
                <a:latin typeface="Comic Sans MS" panose="030F0702030302020204" pitchFamily="66" charset="0"/>
              </a:rPr>
              <a:t>Other recreation providers.</a:t>
            </a:r>
          </a:p>
          <a:p>
            <a:pPr lvl="1"/>
            <a:r>
              <a:rPr lang="en-US" dirty="0" err="1" smtClean="0">
                <a:solidFill>
                  <a:srgbClr val="FBE015"/>
                </a:solidFill>
                <a:latin typeface="Comic Sans MS" panose="030F0702030302020204" pitchFamily="66" charset="0"/>
              </a:rPr>
              <a:t>Permittees</a:t>
            </a:r>
            <a:endParaRPr lang="en-US" dirty="0" smtClean="0">
              <a:solidFill>
                <a:srgbClr val="FBE015"/>
              </a:solidFill>
              <a:latin typeface="Comic Sans MS" panose="030F0702030302020204" pitchFamily="66" charset="0"/>
            </a:endParaRPr>
          </a:p>
          <a:p>
            <a:pPr lvl="1"/>
            <a:r>
              <a:rPr lang="en-US" dirty="0" smtClean="0">
                <a:solidFill>
                  <a:srgbClr val="FBE015"/>
                </a:solidFill>
                <a:latin typeface="Comic Sans MS" panose="030F0702030302020204" pitchFamily="66" charset="0"/>
              </a:rPr>
              <a:t>Recreation Districts</a:t>
            </a:r>
          </a:p>
          <a:p>
            <a:pPr lvl="1"/>
            <a:r>
              <a:rPr lang="en-US" dirty="0" smtClean="0">
                <a:solidFill>
                  <a:srgbClr val="FBE015"/>
                </a:solidFill>
                <a:latin typeface="Comic Sans MS" panose="030F0702030302020204" pitchFamily="66" charset="0"/>
              </a:rPr>
              <a:t>Retail Outlets</a:t>
            </a:r>
          </a:p>
          <a:p>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8</a:t>
            </a:fld>
            <a:endParaRPr lang="en-US" altLang="en-US"/>
          </a:p>
        </p:txBody>
      </p:sp>
    </p:spTree>
    <p:extLst>
      <p:ext uri="{BB962C8B-B14F-4D97-AF65-F5344CB8AC3E}">
        <p14:creationId xmlns:p14="http://schemas.microsoft.com/office/powerpoint/2010/main" val="373342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on this in a few</a:t>
            </a:r>
            <a:r>
              <a:rPr lang="en-US" baseline="0" dirty="0" smtClean="0"/>
              <a:t> minutes. </a:t>
            </a:r>
            <a:endParaRPr lang="en-US" dirty="0"/>
          </a:p>
        </p:txBody>
      </p:sp>
      <p:sp>
        <p:nvSpPr>
          <p:cNvPr id="4" name="Slide Number Placeholder 3"/>
          <p:cNvSpPr>
            <a:spLocks noGrp="1"/>
          </p:cNvSpPr>
          <p:nvPr>
            <p:ph type="sldNum" sz="quarter" idx="10"/>
          </p:nvPr>
        </p:nvSpPr>
        <p:spPr/>
        <p:txBody>
          <a:bodyPr/>
          <a:lstStyle/>
          <a:p>
            <a:fld id="{B11D0ACD-C038-48CE-8021-3B719E3842C0}" type="slidenum">
              <a:rPr lang="en-US" altLang="en-US" smtClean="0"/>
              <a:pPr/>
              <a:t>9</a:t>
            </a:fld>
            <a:endParaRPr lang="en-US" altLang="en-US"/>
          </a:p>
        </p:txBody>
      </p:sp>
    </p:spTree>
    <p:extLst>
      <p:ext uri="{BB962C8B-B14F-4D97-AF65-F5344CB8AC3E}">
        <p14:creationId xmlns:p14="http://schemas.microsoft.com/office/powerpoint/2010/main" val="250320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56186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6391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695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3AB4D05-1462-499B-9F7C-DBD321A48E7C}" type="slidenum">
              <a:rPr lang="en-US" altLang="en-US"/>
              <a:pPr/>
              <a:t>‹#›</a:t>
            </a:fld>
            <a:endParaRPr lang="en-US" altLang="en-US"/>
          </a:p>
        </p:txBody>
      </p:sp>
    </p:spTree>
    <p:extLst>
      <p:ext uri="{BB962C8B-B14F-4D97-AF65-F5344CB8AC3E}">
        <p14:creationId xmlns:p14="http://schemas.microsoft.com/office/powerpoint/2010/main" val="236163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94429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2818184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330021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1546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97353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732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80864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4/19/2016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0935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auto">
              <a:spcBef>
                <a:spcPts val="0"/>
              </a:spcBef>
              <a:spcAft>
                <a:spcPts val="0"/>
              </a:spcAft>
            </a:pPr>
            <a:fld id="{7B5E038F-C2F6-4466-A815-657D81CC1A2C}" type="datetimeFigureOut">
              <a:rPr lang="en-US" smtClean="0">
                <a:solidFill>
                  <a:prstClr val="white">
                    <a:shade val="50000"/>
                  </a:prstClr>
                </a:solidFill>
                <a:latin typeface="Book Antiqua"/>
              </a:rPr>
              <a:pPr fontAlgn="auto">
                <a:spcBef>
                  <a:spcPts val="0"/>
                </a:spcBef>
                <a:spcAft>
                  <a:spcPts val="0"/>
                </a:spcAft>
              </a:pPr>
              <a:t>4/19/2016</a:t>
            </a:fld>
            <a:endParaRPr lang="en-US">
              <a:solidFill>
                <a:prstClr val="white">
                  <a:shade val="50000"/>
                </a:prstClr>
              </a:solidFill>
              <a:latin typeface="Book Antiqua"/>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auto">
              <a:spcBef>
                <a:spcPts val="0"/>
              </a:spcBef>
              <a:spcAft>
                <a:spcPts val="0"/>
              </a:spcAft>
            </a:pPr>
            <a:endParaRPr lang="en-US">
              <a:solidFill>
                <a:prstClr val="white">
                  <a:shade val="50000"/>
                </a:prstClr>
              </a:solidFill>
              <a:latin typeface="Book Antiqua"/>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auto">
              <a:spcBef>
                <a:spcPts val="0"/>
              </a:spcBef>
              <a:spcAft>
                <a:spcPts val="0"/>
              </a:spcAft>
            </a:pPr>
            <a:fld id="{E4B9FCF9-BC39-4DCD-BEF1-7F4B466C1783}" type="slidenum">
              <a:rPr lang="en-US" smtClean="0">
                <a:solidFill>
                  <a:prstClr val="white">
                    <a:shade val="50000"/>
                  </a:prstClr>
                </a:solidFill>
                <a:latin typeface="Book Antiqua"/>
              </a:rPr>
              <a:pPr fontAlgn="auto">
                <a:spcBef>
                  <a:spcPts val="0"/>
                </a:spcBef>
                <a:spcAft>
                  <a:spcPts val="0"/>
                </a:spcAft>
              </a:pPr>
              <a:t>‹#›</a:t>
            </a:fld>
            <a:endParaRPr lang="en-US">
              <a:solidFill>
                <a:prstClr val="white">
                  <a:shade val="50000"/>
                </a:prstClr>
              </a:solidFill>
              <a:latin typeface="Book Antiqua"/>
            </a:endParaRPr>
          </a:p>
        </p:txBody>
      </p:sp>
    </p:spTree>
    <p:extLst>
      <p:ext uri="{BB962C8B-B14F-4D97-AF65-F5344CB8AC3E}">
        <p14:creationId xmlns:p14="http://schemas.microsoft.com/office/powerpoint/2010/main" val="1216257847"/>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01"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9600" y="762000"/>
            <a:ext cx="7772400" cy="1470025"/>
          </a:xfrm>
        </p:spPr>
        <p:txBody>
          <a:bodyPr/>
          <a:lstStyle/>
          <a:p>
            <a:r>
              <a:rPr lang="en-US" altLang="en-US" dirty="0">
                <a:solidFill>
                  <a:schemeClr val="accent5">
                    <a:lumMod val="60000"/>
                    <a:lumOff val="40000"/>
                  </a:schemeClr>
                </a:solidFill>
              </a:rPr>
              <a:t>Module 3</a:t>
            </a:r>
          </a:p>
        </p:txBody>
      </p:sp>
      <p:sp>
        <p:nvSpPr>
          <p:cNvPr id="14339" name="Rectangle 3"/>
          <p:cNvSpPr>
            <a:spLocks noGrp="1" noChangeArrowheads="1"/>
          </p:cNvSpPr>
          <p:nvPr>
            <p:ph type="subTitle" idx="1"/>
          </p:nvPr>
        </p:nvSpPr>
        <p:spPr>
          <a:xfrm>
            <a:off x="1371600" y="2590800"/>
            <a:ext cx="6400800" cy="2590800"/>
          </a:xfrm>
          <a:noFill/>
        </p:spPr>
        <p:txBody>
          <a:bodyPr/>
          <a:lstStyle/>
          <a:p>
            <a:r>
              <a:rPr lang="en-US" altLang="en-US" sz="4800" dirty="0" smtClean="0">
                <a:solidFill>
                  <a:schemeClr val="accent5">
                    <a:lumMod val="60000"/>
                    <a:lumOff val="40000"/>
                  </a:schemeClr>
                </a:solidFill>
                <a:latin typeface="Comic Sans MS" panose="030F0702030302020204" pitchFamily="66" charset="0"/>
              </a:rPr>
              <a:t>Data and Data Collection</a:t>
            </a:r>
            <a:endParaRPr lang="en-US" altLang="en-US" sz="4800" dirty="0">
              <a:solidFill>
                <a:schemeClr val="accent5">
                  <a:lumMod val="60000"/>
                  <a:lumOff val="40000"/>
                </a:schemeClr>
              </a:solidFill>
              <a:latin typeface="Comic Sans MS" panose="030F0702030302020204" pitchFamily="66" charset="0"/>
            </a:endParaRPr>
          </a:p>
          <a:p>
            <a:endParaRPr lang="en-US" altLang="en-US" sz="4800" dirty="0">
              <a:solidFill>
                <a:srgbClr val="FBE015"/>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52400"/>
            <a:ext cx="8229600" cy="1143000"/>
          </a:xfrm>
        </p:spPr>
        <p:txBody>
          <a:bodyPr>
            <a:normAutofit fontScale="90000"/>
          </a:bodyPr>
          <a:lstStyle/>
          <a:p>
            <a:r>
              <a:rPr lang="en-US" altLang="en-US" dirty="0" smtClean="0">
                <a:solidFill>
                  <a:schemeClr val="accent5">
                    <a:lumMod val="60000"/>
                    <a:lumOff val="40000"/>
                  </a:schemeClr>
                </a:solidFill>
              </a:rPr>
              <a:t>Where does Recreation Data Need to be Collected For? </a:t>
            </a:r>
            <a:endParaRPr lang="en-US" altLang="en-US" dirty="0">
              <a:solidFill>
                <a:schemeClr val="accent5">
                  <a:lumMod val="60000"/>
                  <a:lumOff val="40000"/>
                </a:schemeClr>
              </a:solidFill>
            </a:endParaRPr>
          </a:p>
        </p:txBody>
      </p:sp>
      <p:sp>
        <p:nvSpPr>
          <p:cNvPr id="20483" name="Rectangle 3"/>
          <p:cNvSpPr>
            <a:spLocks noGrp="1" noChangeArrowheads="1"/>
          </p:cNvSpPr>
          <p:nvPr>
            <p:ph idx="1"/>
          </p:nvPr>
        </p:nvSpPr>
        <p:spPr>
          <a:xfrm>
            <a:off x="0" y="1828800"/>
            <a:ext cx="4191000" cy="3048000"/>
          </a:xfrm>
        </p:spPr>
        <p:txBody>
          <a:bodyPr>
            <a:normAutofit/>
          </a:bodyPr>
          <a:lstStyle/>
          <a:p>
            <a:pPr lvl="1"/>
            <a:r>
              <a:rPr lang="en-US" altLang="en-US" dirty="0" smtClean="0">
                <a:solidFill>
                  <a:schemeClr val="accent5">
                    <a:lumMod val="60000"/>
                    <a:lumOff val="40000"/>
                  </a:schemeClr>
                </a:solidFill>
                <a:latin typeface="Comic Sans MS" panose="030F0702030302020204" pitchFamily="66" charset="0"/>
              </a:rPr>
              <a:t>Collect site-specific data for areas that are currently designated or have the potential to be designated as RMAs. </a:t>
            </a:r>
          </a:p>
          <a:p>
            <a:pPr marL="585216" lvl="1" indent="0">
              <a:buNone/>
            </a:pPr>
            <a:endParaRPr lang="en-US" altLang="en-US" dirty="0" smtClean="0">
              <a:solidFill>
                <a:srgbClr val="FBE015"/>
              </a:solidFill>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371600"/>
            <a:ext cx="4289815" cy="52387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152400"/>
            <a:ext cx="8229600" cy="1143000"/>
          </a:xfrm>
        </p:spPr>
        <p:txBody>
          <a:bodyPr>
            <a:normAutofit fontScale="90000"/>
          </a:bodyPr>
          <a:lstStyle/>
          <a:p>
            <a:r>
              <a:rPr lang="en-US" altLang="en-US" dirty="0" smtClean="0">
                <a:solidFill>
                  <a:schemeClr val="accent5">
                    <a:lumMod val="60000"/>
                    <a:lumOff val="40000"/>
                  </a:schemeClr>
                </a:solidFill>
              </a:rPr>
              <a:t>Where does Recreation Data Need to be Collected For? </a:t>
            </a:r>
            <a:endParaRPr lang="en-US" altLang="en-US" dirty="0">
              <a:solidFill>
                <a:schemeClr val="accent5">
                  <a:lumMod val="60000"/>
                  <a:lumOff val="40000"/>
                </a:schemeClr>
              </a:solidFill>
            </a:endParaRPr>
          </a:p>
        </p:txBody>
      </p:sp>
      <p:sp>
        <p:nvSpPr>
          <p:cNvPr id="20483" name="Rectangle 3"/>
          <p:cNvSpPr>
            <a:spLocks noGrp="1" noChangeArrowheads="1"/>
          </p:cNvSpPr>
          <p:nvPr>
            <p:ph idx="1"/>
          </p:nvPr>
        </p:nvSpPr>
        <p:spPr>
          <a:xfrm>
            <a:off x="0" y="1371600"/>
            <a:ext cx="4191000" cy="2971800"/>
          </a:xfrm>
        </p:spPr>
        <p:txBody>
          <a:bodyPr>
            <a:normAutofit/>
          </a:bodyPr>
          <a:lstStyle/>
          <a:p>
            <a:pPr marL="585216" lvl="1" indent="0">
              <a:buNone/>
            </a:pPr>
            <a:r>
              <a:rPr lang="en-US" altLang="en-US" dirty="0" smtClean="0">
                <a:solidFill>
                  <a:schemeClr val="accent5">
                    <a:lumMod val="60000"/>
                    <a:lumOff val="40000"/>
                  </a:schemeClr>
                </a:solidFill>
                <a:latin typeface="Comic Sans MS" panose="030F0702030302020204" pitchFamily="66" charset="0"/>
              </a:rPr>
              <a:t>Or</a:t>
            </a:r>
          </a:p>
          <a:p>
            <a:pPr lvl="1"/>
            <a:r>
              <a:rPr lang="en-US" altLang="en-US" dirty="0" smtClean="0">
                <a:solidFill>
                  <a:schemeClr val="accent5">
                    <a:lumMod val="60000"/>
                    <a:lumOff val="40000"/>
                  </a:schemeClr>
                </a:solidFill>
                <a:latin typeface="Comic Sans MS" panose="030F0702030302020204" pitchFamily="66" charset="0"/>
              </a:rPr>
              <a:t>Areas that have high use, </a:t>
            </a:r>
          </a:p>
          <a:p>
            <a:pPr lvl="1"/>
            <a:r>
              <a:rPr lang="en-US" altLang="en-US" dirty="0" smtClean="0">
                <a:solidFill>
                  <a:schemeClr val="accent5">
                    <a:lumMod val="60000"/>
                    <a:lumOff val="40000"/>
                  </a:schemeClr>
                </a:solidFill>
                <a:latin typeface="Comic Sans MS" panose="030F0702030302020204" pitchFamily="66" charset="0"/>
              </a:rPr>
              <a:t>Where use/user issues (conflicts) </a:t>
            </a:r>
            <a:r>
              <a:rPr lang="en-US" altLang="en-US" dirty="0" smtClean="0">
                <a:solidFill>
                  <a:srgbClr val="FBE015"/>
                </a:solidFill>
                <a:latin typeface="Comic Sans MS" panose="030F0702030302020204" pitchFamily="66" charset="0"/>
              </a:rPr>
              <a:t>exist. </a:t>
            </a:r>
            <a:endParaRPr lang="en-US" altLang="en-US" dirty="0">
              <a:solidFill>
                <a:srgbClr val="FBE015"/>
              </a:solidFill>
              <a:latin typeface="Comic Sans MS" panose="030F0702030302020204"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752600"/>
            <a:ext cx="3506304" cy="4191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429000"/>
            <a:ext cx="4262309" cy="3254454"/>
          </a:xfrm>
          <a:prstGeom prst="rect">
            <a:avLst/>
          </a:prstGeom>
        </p:spPr>
      </p:pic>
    </p:spTree>
    <p:extLst>
      <p:ext uri="{BB962C8B-B14F-4D97-AF65-F5344CB8AC3E}">
        <p14:creationId xmlns:p14="http://schemas.microsoft.com/office/powerpoint/2010/main" val="464837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altLang="en-US" dirty="0" smtClean="0">
                <a:solidFill>
                  <a:schemeClr val="accent5">
                    <a:lumMod val="60000"/>
                    <a:lumOff val="40000"/>
                  </a:schemeClr>
                </a:solidFill>
              </a:rPr>
              <a:t>Data Considerations</a:t>
            </a:r>
            <a:endParaRPr lang="en-US" dirty="0">
              <a:solidFill>
                <a:schemeClr val="accent5">
                  <a:lumMod val="60000"/>
                  <a:lumOff val="40000"/>
                </a:schemeClr>
              </a:solidFill>
            </a:endParaRPr>
          </a:p>
        </p:txBody>
      </p:sp>
      <p:sp>
        <p:nvSpPr>
          <p:cNvPr id="3" name="Content Placeholder 2"/>
          <p:cNvSpPr>
            <a:spLocks noGrp="1"/>
          </p:cNvSpPr>
          <p:nvPr>
            <p:ph idx="1"/>
          </p:nvPr>
        </p:nvSpPr>
        <p:spPr/>
        <p:txBody>
          <a:bodyPr/>
          <a:lstStyle/>
          <a:p>
            <a:endParaRPr lang="en-US" altLang="en-US" sz="1400" dirty="0"/>
          </a:p>
          <a:p>
            <a:r>
              <a:rPr lang="en-US" dirty="0" smtClean="0">
                <a:solidFill>
                  <a:schemeClr val="accent5">
                    <a:lumMod val="60000"/>
                    <a:lumOff val="40000"/>
                  </a:schemeClr>
                </a:solidFill>
                <a:latin typeface="Comic Sans MS" panose="030F0702030302020204" pitchFamily="66" charset="0"/>
              </a:rPr>
              <a:t>Federal Advisory Committee Act (FACA)</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Paperwork Reduction Act </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Government Performance and Results Act (GPRA) Surveys</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Privacy Act</a:t>
            </a:r>
            <a:endParaRPr lang="en-US" dirty="0">
              <a:solidFill>
                <a:schemeClr val="accent5">
                  <a:lumMod val="60000"/>
                  <a:lumOff val="40000"/>
                </a:schemeClr>
              </a:solidFill>
              <a:latin typeface="Comic Sans MS" panose="030F0702030302020204" pitchFamily="66" charset="0"/>
            </a:endParaRPr>
          </a:p>
        </p:txBody>
      </p:sp>
      <p:pic>
        <p:nvPicPr>
          <p:cNvPr id="5122" name="Picture 2" descr="C:\Users\jkurtz\AppData\Local\Microsoft\Windows\Temporary Internet Files\Content.IE5\ISL2CM3E\So%C3%B1ar-con-Balanz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535580"/>
            <a:ext cx="2960152" cy="20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65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60000"/>
                    <a:lumOff val="40000"/>
                  </a:schemeClr>
                </a:solidFill>
              </a:rPr>
              <a:t>Opportunities for Assistance</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2929991" y="1447800"/>
            <a:ext cx="2900363" cy="850498"/>
          </a:xfrm>
        </p:spPr>
        <p:txBody>
          <a:bodyPr>
            <a:normAutofit fontScale="77500" lnSpcReduction="20000"/>
          </a:bodyPr>
          <a:lstStyle/>
          <a:p>
            <a:pPr marL="137160" indent="0">
              <a:buNone/>
            </a:pPr>
            <a:endParaRPr lang="en-US" dirty="0" smtClean="0">
              <a:solidFill>
                <a:srgbClr val="FBE015"/>
              </a:solidFill>
              <a:latin typeface="Comic Sans MS" panose="030F0702030302020204" pitchFamily="66" charset="0"/>
            </a:endParaRPr>
          </a:p>
          <a:p>
            <a:pPr marL="137160" indent="0">
              <a:buNone/>
            </a:pPr>
            <a:r>
              <a:rPr lang="en-US" sz="4100" dirty="0" smtClean="0">
                <a:solidFill>
                  <a:schemeClr val="accent5">
                    <a:lumMod val="60000"/>
                    <a:lumOff val="40000"/>
                  </a:schemeClr>
                </a:solidFill>
                <a:latin typeface="Comic Sans MS" panose="030F0702030302020204" pitchFamily="66" charset="0"/>
              </a:rPr>
              <a:t>Partnerships</a:t>
            </a:r>
          </a:p>
          <a:p>
            <a:pPr marL="137160" indent="0">
              <a:buNone/>
            </a:pPr>
            <a:endParaRPr lang="en-US" dirty="0" smtClean="0">
              <a:solidFill>
                <a:srgbClr val="FBE015"/>
              </a:solidFill>
              <a:latin typeface="Comic Sans MS" panose="030F0702030302020204" pitchFamily="66" charset="0"/>
            </a:endParaRPr>
          </a:p>
          <a:p>
            <a:pPr lvl="1">
              <a:buNone/>
            </a:pPr>
            <a:endParaRPr lang="en-US" dirty="0" smtClean="0">
              <a:solidFill>
                <a:srgbClr val="FBE015"/>
              </a:solidFill>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736" y="2286000"/>
            <a:ext cx="3952875" cy="1333500"/>
          </a:xfrm>
          <a:prstGeom prst="rect">
            <a:avLst/>
          </a:prstGeom>
        </p:spPr>
      </p:pic>
      <p:sp>
        <p:nvSpPr>
          <p:cNvPr id="6" name="TextBox 5"/>
          <p:cNvSpPr txBox="1"/>
          <p:nvPr/>
        </p:nvSpPr>
        <p:spPr>
          <a:xfrm>
            <a:off x="5486400" y="4729223"/>
            <a:ext cx="3352800" cy="1077218"/>
          </a:xfrm>
          <a:prstGeom prst="rect">
            <a:avLst/>
          </a:prstGeom>
          <a:noFill/>
        </p:spPr>
        <p:txBody>
          <a:bodyPr wrap="square" rtlCol="0">
            <a:spAutoFit/>
          </a:bodyPr>
          <a:lstStyle/>
          <a:p>
            <a:r>
              <a:rPr lang="en-US" dirty="0">
                <a:solidFill>
                  <a:schemeClr val="accent5">
                    <a:lumMod val="60000"/>
                    <a:lumOff val="40000"/>
                  </a:schemeClr>
                </a:solidFill>
                <a:latin typeface="Comic Sans MS" panose="030F0702030302020204" pitchFamily="66" charset="0"/>
              </a:rPr>
              <a:t>Cooperating Agencies</a:t>
            </a:r>
          </a:p>
        </p:txBody>
      </p:sp>
      <p:sp>
        <p:nvSpPr>
          <p:cNvPr id="7" name="TextBox 6"/>
          <p:cNvSpPr txBox="1"/>
          <p:nvPr/>
        </p:nvSpPr>
        <p:spPr>
          <a:xfrm>
            <a:off x="685800" y="4724400"/>
            <a:ext cx="3952875" cy="1569660"/>
          </a:xfrm>
          <a:prstGeom prst="rect">
            <a:avLst/>
          </a:prstGeom>
          <a:noFill/>
        </p:spPr>
        <p:txBody>
          <a:bodyPr wrap="square" rtlCol="0">
            <a:spAutoFit/>
          </a:bodyPr>
          <a:lstStyle/>
          <a:p>
            <a:r>
              <a:rPr lang="en-US" dirty="0">
                <a:solidFill>
                  <a:schemeClr val="accent5">
                    <a:lumMod val="60000"/>
                    <a:lumOff val="40000"/>
                  </a:schemeClr>
                </a:solidFill>
                <a:latin typeface="Comic Sans MS" panose="030F0702030302020204" pitchFamily="66" charset="0"/>
              </a:rPr>
              <a:t>Resource Advisory Committees</a:t>
            </a:r>
          </a:p>
          <a:p>
            <a:endParaRPr lang="en-US" dirty="0"/>
          </a:p>
        </p:txBody>
      </p:sp>
    </p:spTree>
    <p:extLst>
      <p:ext uri="{BB962C8B-B14F-4D97-AF65-F5344CB8AC3E}">
        <p14:creationId xmlns:p14="http://schemas.microsoft.com/office/powerpoint/2010/main" val="141104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jkurtz\AppData\Local\Microsoft\Windows\Temporary Internet Files\Content.IE5\ISL2CM3E\image-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5524" y="3657600"/>
            <a:ext cx="2171699" cy="1337747"/>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p:txBody>
          <a:bodyPr>
            <a:normAutofit fontScale="90000"/>
          </a:bodyPr>
          <a:lstStyle/>
          <a:p>
            <a:r>
              <a:rPr lang="en-US" altLang="en-US" sz="4000" dirty="0">
                <a:solidFill>
                  <a:schemeClr val="accent5">
                    <a:lumMod val="60000"/>
                    <a:lumOff val="40000"/>
                  </a:schemeClr>
                </a:solidFill>
              </a:rPr>
              <a:t>Data is both </a:t>
            </a:r>
            <a:r>
              <a:rPr lang="en-US" altLang="en-US" sz="4000" b="1" dirty="0">
                <a:solidFill>
                  <a:schemeClr val="accent5">
                    <a:lumMod val="60000"/>
                    <a:lumOff val="40000"/>
                  </a:schemeClr>
                </a:solidFill>
              </a:rPr>
              <a:t>Quantitative</a:t>
            </a:r>
            <a:r>
              <a:rPr lang="en-US" altLang="en-US" sz="4000" dirty="0">
                <a:solidFill>
                  <a:schemeClr val="accent5">
                    <a:lumMod val="60000"/>
                    <a:lumOff val="40000"/>
                  </a:schemeClr>
                </a:solidFill>
              </a:rPr>
              <a:t> and </a:t>
            </a:r>
            <a:r>
              <a:rPr lang="en-US" altLang="en-US" sz="4000" b="1" dirty="0">
                <a:solidFill>
                  <a:schemeClr val="accent5">
                    <a:lumMod val="60000"/>
                    <a:lumOff val="40000"/>
                  </a:schemeClr>
                </a:solidFill>
              </a:rPr>
              <a:t>Qualitative</a:t>
            </a:r>
            <a:endParaRPr lang="en-US" altLang="en-US" sz="4000" dirty="0">
              <a:solidFill>
                <a:schemeClr val="accent5">
                  <a:lumMod val="60000"/>
                  <a:lumOff val="40000"/>
                </a:schemeClr>
              </a:solidFill>
            </a:endParaRPr>
          </a:p>
        </p:txBody>
      </p:sp>
      <p:sp>
        <p:nvSpPr>
          <p:cNvPr id="21507" name="Rectangle 3"/>
          <p:cNvSpPr>
            <a:spLocks noGrp="1" noChangeArrowheads="1"/>
          </p:cNvSpPr>
          <p:nvPr>
            <p:ph idx="1"/>
          </p:nvPr>
        </p:nvSpPr>
        <p:spPr>
          <a:xfrm>
            <a:off x="1809750" y="1600200"/>
            <a:ext cx="6096000" cy="4876800"/>
          </a:xfrm>
        </p:spPr>
        <p:txBody>
          <a:bodyPr>
            <a:normAutofit fontScale="92500" lnSpcReduction="10000"/>
          </a:bodyPr>
          <a:lstStyle/>
          <a:p>
            <a:pPr>
              <a:lnSpc>
                <a:spcPct val="90000"/>
              </a:lnSpc>
            </a:pPr>
            <a:r>
              <a:rPr lang="en-US" altLang="en-US" dirty="0">
                <a:solidFill>
                  <a:schemeClr val="accent5">
                    <a:lumMod val="60000"/>
                    <a:lumOff val="40000"/>
                  </a:schemeClr>
                </a:solidFill>
                <a:latin typeface="Comic Sans MS" panose="030F0702030302020204" pitchFamily="66" charset="0"/>
              </a:rPr>
              <a:t>What is Qualitative </a:t>
            </a:r>
            <a:r>
              <a:rPr lang="en-US" altLang="en-US" dirty="0" smtClean="0">
                <a:solidFill>
                  <a:schemeClr val="accent5">
                    <a:lumMod val="60000"/>
                    <a:lumOff val="40000"/>
                  </a:schemeClr>
                </a:solidFill>
                <a:latin typeface="Comic Sans MS" panose="030F0702030302020204" pitchFamily="66" charset="0"/>
              </a:rPr>
              <a:t>data</a:t>
            </a:r>
            <a:r>
              <a:rPr lang="en-US" altLang="en-US" dirty="0">
                <a:solidFill>
                  <a:schemeClr val="accent5">
                    <a:lumMod val="60000"/>
                    <a:lumOff val="40000"/>
                  </a:schemeClr>
                </a:solidFill>
                <a:latin typeface="Comic Sans MS" panose="030F0702030302020204" pitchFamily="66" charset="0"/>
              </a:rPr>
              <a:t>?</a:t>
            </a:r>
          </a:p>
          <a:p>
            <a:pPr lvl="1">
              <a:lnSpc>
                <a:spcPct val="90000"/>
              </a:lnSpc>
            </a:pPr>
            <a:r>
              <a:rPr lang="en-US" altLang="en-US" dirty="0">
                <a:solidFill>
                  <a:schemeClr val="accent5">
                    <a:lumMod val="60000"/>
                    <a:lumOff val="40000"/>
                  </a:schemeClr>
                </a:solidFill>
                <a:latin typeface="Comic Sans MS" panose="030F0702030302020204" pitchFamily="66" charset="0"/>
              </a:rPr>
              <a:t>User demand</a:t>
            </a:r>
          </a:p>
          <a:p>
            <a:pPr lvl="1">
              <a:lnSpc>
                <a:spcPct val="90000"/>
              </a:lnSpc>
            </a:pPr>
            <a:r>
              <a:rPr lang="en-US" altLang="en-US" dirty="0">
                <a:solidFill>
                  <a:schemeClr val="accent5">
                    <a:lumMod val="60000"/>
                    <a:lumOff val="40000"/>
                  </a:schemeClr>
                </a:solidFill>
                <a:latin typeface="Comic Sans MS" panose="030F0702030302020204" pitchFamily="66" charset="0"/>
              </a:rPr>
              <a:t>Why are people recreating and what do they get out of </a:t>
            </a:r>
            <a:r>
              <a:rPr lang="en-US" altLang="en-US" dirty="0" smtClean="0">
                <a:solidFill>
                  <a:schemeClr val="accent5">
                    <a:lumMod val="60000"/>
                    <a:lumOff val="40000"/>
                  </a:schemeClr>
                </a:solidFill>
                <a:latin typeface="Comic Sans MS" panose="030F0702030302020204" pitchFamily="66" charset="0"/>
              </a:rPr>
              <a:t>their experience</a:t>
            </a:r>
          </a:p>
          <a:p>
            <a:pPr marL="585216" lvl="1" indent="0">
              <a:lnSpc>
                <a:spcPct val="90000"/>
              </a:lnSpc>
              <a:buNone/>
            </a:pPr>
            <a:endParaRPr lang="en-US" altLang="en-US" dirty="0">
              <a:solidFill>
                <a:schemeClr val="accent5">
                  <a:lumMod val="60000"/>
                  <a:lumOff val="40000"/>
                </a:schemeClr>
              </a:solidFill>
              <a:latin typeface="Comic Sans MS" panose="030F0702030302020204" pitchFamily="66" charset="0"/>
            </a:endParaRPr>
          </a:p>
          <a:p>
            <a:pPr>
              <a:lnSpc>
                <a:spcPct val="90000"/>
              </a:lnSpc>
            </a:pPr>
            <a:r>
              <a:rPr lang="en-US" altLang="en-US" dirty="0" smtClean="0">
                <a:solidFill>
                  <a:schemeClr val="accent5">
                    <a:lumMod val="60000"/>
                    <a:lumOff val="40000"/>
                  </a:schemeClr>
                </a:solidFill>
                <a:latin typeface="Comic Sans MS" panose="030F0702030302020204" pitchFamily="66" charset="0"/>
              </a:rPr>
              <a:t>What </a:t>
            </a:r>
            <a:r>
              <a:rPr lang="en-US" altLang="en-US" dirty="0">
                <a:solidFill>
                  <a:schemeClr val="accent5">
                    <a:lumMod val="60000"/>
                    <a:lumOff val="40000"/>
                  </a:schemeClr>
                </a:solidFill>
                <a:latin typeface="Comic Sans MS" panose="030F0702030302020204" pitchFamily="66" charset="0"/>
              </a:rPr>
              <a:t>is Quantitative </a:t>
            </a:r>
            <a:r>
              <a:rPr lang="en-US" altLang="en-US" dirty="0" smtClean="0">
                <a:solidFill>
                  <a:schemeClr val="accent5">
                    <a:lumMod val="60000"/>
                    <a:lumOff val="40000"/>
                  </a:schemeClr>
                </a:solidFill>
                <a:latin typeface="Comic Sans MS" panose="030F0702030302020204" pitchFamily="66" charset="0"/>
              </a:rPr>
              <a:t>data</a:t>
            </a:r>
            <a:r>
              <a:rPr lang="en-US" altLang="en-US" dirty="0">
                <a:solidFill>
                  <a:schemeClr val="accent5">
                    <a:lumMod val="60000"/>
                    <a:lumOff val="40000"/>
                  </a:schemeClr>
                </a:solidFill>
                <a:latin typeface="Comic Sans MS" panose="030F0702030302020204" pitchFamily="66" charset="0"/>
              </a:rPr>
              <a:t>?</a:t>
            </a:r>
          </a:p>
          <a:p>
            <a:pPr lvl="1">
              <a:lnSpc>
                <a:spcPct val="90000"/>
              </a:lnSpc>
            </a:pPr>
            <a:r>
              <a:rPr lang="en-US" altLang="en-US" dirty="0">
                <a:solidFill>
                  <a:schemeClr val="accent5">
                    <a:lumMod val="60000"/>
                    <a:lumOff val="40000"/>
                  </a:schemeClr>
                </a:solidFill>
                <a:latin typeface="Comic Sans MS" panose="030F0702030302020204" pitchFamily="66" charset="0"/>
              </a:rPr>
              <a:t>Surveys</a:t>
            </a:r>
          </a:p>
          <a:p>
            <a:pPr lvl="1">
              <a:lnSpc>
                <a:spcPct val="90000"/>
              </a:lnSpc>
            </a:pPr>
            <a:r>
              <a:rPr lang="en-US" altLang="en-US" dirty="0">
                <a:solidFill>
                  <a:schemeClr val="accent5">
                    <a:lumMod val="60000"/>
                    <a:lumOff val="40000"/>
                  </a:schemeClr>
                </a:solidFill>
                <a:latin typeface="Comic Sans MS" panose="030F0702030302020204" pitchFamily="66" charset="0"/>
              </a:rPr>
              <a:t>RMIS</a:t>
            </a:r>
          </a:p>
          <a:p>
            <a:pPr lvl="1">
              <a:lnSpc>
                <a:spcPct val="90000"/>
              </a:lnSpc>
            </a:pPr>
            <a:r>
              <a:rPr lang="en-US" altLang="en-US" dirty="0" smtClean="0">
                <a:solidFill>
                  <a:schemeClr val="accent5">
                    <a:lumMod val="60000"/>
                    <a:lumOff val="40000"/>
                  </a:schemeClr>
                </a:solidFill>
                <a:latin typeface="Comic Sans MS" panose="030F0702030302020204" pitchFamily="66" charset="0"/>
              </a:rPr>
              <a:t>Numbers of things.</a:t>
            </a:r>
          </a:p>
          <a:p>
            <a:pPr marL="585216" lvl="1" indent="0">
              <a:lnSpc>
                <a:spcPct val="90000"/>
              </a:lnSpc>
              <a:buNone/>
            </a:pPr>
            <a:endParaRPr lang="en-US" altLang="en-US" dirty="0" smtClean="0">
              <a:solidFill>
                <a:schemeClr val="accent5">
                  <a:lumMod val="60000"/>
                  <a:lumOff val="40000"/>
                </a:schemeClr>
              </a:solidFill>
              <a:latin typeface="Comic Sans MS" panose="030F0702030302020204" pitchFamily="66" charset="0"/>
            </a:endParaRPr>
          </a:p>
          <a:p>
            <a:pPr marL="585216" lvl="1" indent="0">
              <a:lnSpc>
                <a:spcPct val="90000"/>
              </a:lnSpc>
              <a:buNone/>
            </a:pPr>
            <a:endParaRPr lang="en-US" altLang="en-US" dirty="0">
              <a:solidFill>
                <a:schemeClr val="accent5">
                  <a:lumMod val="60000"/>
                  <a:lumOff val="40000"/>
                </a:schemeClr>
              </a:solidFill>
              <a:latin typeface="Comic Sans MS" panose="030F0702030302020204" pitchFamily="66" charset="0"/>
            </a:endParaRPr>
          </a:p>
          <a:p>
            <a:pPr>
              <a:lnSpc>
                <a:spcPct val="90000"/>
              </a:lnSpc>
            </a:pPr>
            <a:r>
              <a:rPr lang="en-US" altLang="en-US" b="1" dirty="0" smtClean="0">
                <a:solidFill>
                  <a:schemeClr val="accent5">
                    <a:lumMod val="60000"/>
                    <a:lumOff val="40000"/>
                  </a:schemeClr>
                </a:solidFill>
                <a:latin typeface="Comic Sans MS" panose="030F0702030302020204" pitchFamily="66" charset="0"/>
              </a:rPr>
              <a:t>For Outcomes Focused Planning </a:t>
            </a:r>
            <a:r>
              <a:rPr lang="en-US" altLang="en-US" b="1" dirty="0">
                <a:solidFill>
                  <a:schemeClr val="accent5">
                    <a:lumMod val="60000"/>
                    <a:lumOff val="40000"/>
                  </a:schemeClr>
                </a:solidFill>
                <a:latin typeface="Comic Sans MS" panose="030F0702030302020204" pitchFamily="66" charset="0"/>
              </a:rPr>
              <a:t>to be successful it must be grounded in Qualitative data! </a:t>
            </a:r>
          </a:p>
        </p:txBody>
      </p:sp>
      <p:pic>
        <p:nvPicPr>
          <p:cNvPr id="1026" name="Picture 2" descr="C:\Users\jkurtz\AppData\Local\Microsoft\Windows\Temporary Internet Files\Content.IE5\UWS26158\Observat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8200"/>
            <a:ext cx="19621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41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1507">
                                            <p:txEl>
                                              <p:pRg st="5" end="5"/>
                                            </p:txEl>
                                          </p:spTgt>
                                        </p:tgtEl>
                                        <p:attrNameLst>
                                          <p:attrName>style.visibility</p:attrName>
                                        </p:attrNameLst>
                                      </p:cBhvr>
                                      <p:to>
                                        <p:strVal val="visible"/>
                                      </p:to>
                                    </p:set>
                                    <p:anim calcmode="lin" valueType="num">
                                      <p:cBhvr>
                                        <p:cTn id="7" dur="500" fill="hold"/>
                                        <p:tgtEl>
                                          <p:spTgt spid="2150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150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150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1507">
                                            <p:txEl>
                                              <p:pRg st="5" end="5"/>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21507">
                                            <p:txEl>
                                              <p:pRg st="6" end="6"/>
                                            </p:txEl>
                                          </p:spTgt>
                                        </p:tgtEl>
                                        <p:attrNameLst>
                                          <p:attrName>style.visibility</p:attrName>
                                        </p:attrNameLst>
                                      </p:cBhvr>
                                      <p:to>
                                        <p:strVal val="visible"/>
                                      </p:to>
                                    </p:set>
                                    <p:anim calcmode="lin" valueType="num">
                                      <p:cBhvr>
                                        <p:cTn id="13" dur="500" fill="hold"/>
                                        <p:tgtEl>
                                          <p:spTgt spid="2150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150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150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1507">
                                            <p:txEl>
                                              <p:pRg st="6" end="6"/>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21507">
                                            <p:txEl>
                                              <p:pRg st="7" end="7"/>
                                            </p:txEl>
                                          </p:spTgt>
                                        </p:tgtEl>
                                        <p:attrNameLst>
                                          <p:attrName>style.visibility</p:attrName>
                                        </p:attrNameLst>
                                      </p:cBhvr>
                                      <p:to>
                                        <p:strVal val="visible"/>
                                      </p:to>
                                    </p:set>
                                    <p:anim calcmode="lin" valueType="num">
                                      <p:cBhvr>
                                        <p:cTn id="19" dur="500" fill="hold"/>
                                        <p:tgtEl>
                                          <p:spTgt spid="2150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150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150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15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9" fill="hold" nodeType="clickEffect">
                                  <p:stCondLst>
                                    <p:cond delay="0"/>
                                  </p:stCondLst>
                                  <p:childTnLst>
                                    <p:set>
                                      <p:cBhvr>
                                        <p:cTn id="26" dur="1" fill="hold">
                                          <p:stCondLst>
                                            <p:cond delay="0"/>
                                          </p:stCondLst>
                                        </p:cTn>
                                        <p:tgtEl>
                                          <p:spTgt spid="21507">
                                            <p:txEl>
                                              <p:pRg st="10" end="10"/>
                                            </p:txEl>
                                          </p:spTgt>
                                        </p:tgtEl>
                                        <p:attrNameLst>
                                          <p:attrName>style.visibility</p:attrName>
                                        </p:attrNameLst>
                                      </p:cBhvr>
                                      <p:to>
                                        <p:strVal val="visible"/>
                                      </p:to>
                                    </p:set>
                                    <p:anim calcmode="lin" valueType="num">
                                      <p:cBhvr additive="base">
                                        <p:cTn id="27" dur="500" fill="hold"/>
                                        <p:tgtEl>
                                          <p:spTgt spid="21507">
                                            <p:txEl>
                                              <p:pRg st="10" end="1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507">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Qualitative Activity, Experience and Benefits Data</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1981200" y="1524000"/>
            <a:ext cx="5105400" cy="4709160"/>
          </a:xfrm>
        </p:spPr>
        <p:txBody>
          <a:bodyPr>
            <a:normAutofit fontScale="92500" lnSpcReduction="20000"/>
          </a:bodyPr>
          <a:lstStyle/>
          <a:p>
            <a:r>
              <a:rPr lang="en-US" dirty="0" smtClean="0">
                <a:solidFill>
                  <a:schemeClr val="accent5">
                    <a:lumMod val="60000"/>
                    <a:lumOff val="40000"/>
                  </a:schemeClr>
                </a:solidFill>
                <a:latin typeface="Comic Sans MS" panose="030F0702030302020204" pitchFamily="66" charset="0"/>
              </a:rPr>
              <a:t>Document the experiences and benefits associated with a quality recreation opportunity.</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Use the Experience and Benefits Checklist, Appendix 2 in Handbook.</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Retain relationship between a particular area and the activities, experiences and benefits. </a:t>
            </a:r>
          </a:p>
          <a:p>
            <a:pPr marL="137160" indent="0">
              <a:buNone/>
            </a:pPr>
            <a:endParaRPr lang="en-US" dirty="0" smtClean="0">
              <a:solidFill>
                <a:srgbClr val="FBE015"/>
              </a:solidFill>
              <a:latin typeface="Comic Sans MS" panose="030F0702030302020204" pitchFamily="66" charset="0"/>
            </a:endParaRPr>
          </a:p>
          <a:p>
            <a:pPr marL="137160" indent="0">
              <a:buNone/>
            </a:pPr>
            <a:endParaRPr lang="en-US" dirty="0"/>
          </a:p>
        </p:txBody>
      </p:sp>
      <p:pic>
        <p:nvPicPr>
          <p:cNvPr id="3074" name="Picture 2" descr="C:\Users\jkurtz\AppData\Local\Microsoft\Windows\Temporary Internet Files\Content.IE5\UWS26158\thumb-Signature-Paper-Document-Pencil-166.6-420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kurtz\AppData\Local\Microsoft\Windows\Temporary Internet Files\Content.IE5\UWS26158\checklis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819400"/>
            <a:ext cx="1928191"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kurtz\AppData\Local\Microsoft\Windows\Temporary Internet Files\Content.IE5\LL5I810M\simpl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716725"/>
            <a:ext cx="1271587" cy="178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29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Communication Methodologies</a:t>
            </a:r>
            <a:endParaRPr lang="en-US" dirty="0">
              <a:solidFill>
                <a:schemeClr val="accent5">
                  <a:lumMod val="60000"/>
                  <a:lumOff val="40000"/>
                </a:schemeClr>
              </a:solidFill>
            </a:endParaRPr>
          </a:p>
        </p:txBody>
      </p:sp>
      <p:sp>
        <p:nvSpPr>
          <p:cNvPr id="3" name="Content Placeholder 2"/>
          <p:cNvSpPr>
            <a:spLocks noGrp="1"/>
          </p:cNvSpPr>
          <p:nvPr>
            <p:ph idx="1"/>
          </p:nvPr>
        </p:nvSpPr>
        <p:spPr/>
        <p:txBody>
          <a:bodyPr/>
          <a:lstStyle/>
          <a:p>
            <a:r>
              <a:rPr lang="en-US" dirty="0" smtClean="0">
                <a:solidFill>
                  <a:schemeClr val="accent5">
                    <a:lumMod val="60000"/>
                    <a:lumOff val="40000"/>
                  </a:schemeClr>
                </a:solidFill>
                <a:latin typeface="Comic Sans MS" panose="030F0702030302020204" pitchFamily="66" charset="0"/>
              </a:rPr>
              <a:t>Reframing</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Appreciative Inquiry</a:t>
            </a:r>
          </a:p>
          <a:p>
            <a:endParaRPr lang="en-US" dirty="0">
              <a:solidFill>
                <a:schemeClr val="accent5">
                  <a:lumMod val="60000"/>
                  <a:lumOff val="40000"/>
                </a:schemeClr>
              </a:solidFill>
              <a:latin typeface="Comic Sans MS" panose="030F0702030302020204" pitchFamily="66" charset="0"/>
            </a:endParaRPr>
          </a:p>
          <a:p>
            <a:pPr marL="137160" indent="0">
              <a:buNone/>
            </a:pPr>
            <a:endParaRPr lang="en-US" dirty="0" smtClean="0">
              <a:solidFill>
                <a:schemeClr val="accent5">
                  <a:lumMod val="60000"/>
                  <a:lumOff val="40000"/>
                </a:schemeClr>
              </a:solidFill>
              <a:latin typeface="Comic Sans MS" panose="030F0702030302020204" pitchFamily="66" charset="0"/>
            </a:endParaRP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Facilitation</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Informal Discussions</a:t>
            </a:r>
            <a:endParaRPr lang="en-US" dirty="0">
              <a:solidFill>
                <a:schemeClr val="accent5">
                  <a:lumMod val="60000"/>
                  <a:lumOff val="40000"/>
                </a:schemeClr>
              </a:solidFill>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038600"/>
            <a:ext cx="3341570" cy="24608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1385671"/>
            <a:ext cx="2667000" cy="1678348"/>
          </a:xfrm>
          <a:prstGeom prst="rect">
            <a:avLst/>
          </a:prstGeom>
        </p:spPr>
      </p:pic>
    </p:spTree>
    <p:extLst>
      <p:ext uri="{BB962C8B-B14F-4D97-AF65-F5344CB8AC3E}">
        <p14:creationId xmlns:p14="http://schemas.microsoft.com/office/powerpoint/2010/main" val="400932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Techniques for Gathering Data</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457200" y="1600200"/>
            <a:ext cx="3962400" cy="4419600"/>
          </a:xfrm>
        </p:spPr>
        <p:txBody>
          <a:bodyPr>
            <a:normAutofit/>
          </a:bodyPr>
          <a:lstStyle/>
          <a:p>
            <a:r>
              <a:rPr lang="en-US" dirty="0">
                <a:solidFill>
                  <a:schemeClr val="accent5">
                    <a:lumMod val="60000"/>
                    <a:lumOff val="40000"/>
                  </a:schemeClr>
                </a:solidFill>
                <a:latin typeface="Comic Sans MS" panose="030F0702030302020204" pitchFamily="66" charset="0"/>
              </a:rPr>
              <a:t>Scoping </a:t>
            </a:r>
            <a:r>
              <a:rPr lang="en-US" dirty="0" smtClean="0">
                <a:solidFill>
                  <a:schemeClr val="accent5">
                    <a:lumMod val="60000"/>
                    <a:lumOff val="40000"/>
                  </a:schemeClr>
                </a:solidFill>
                <a:latin typeface="Comic Sans MS" panose="030F0702030302020204" pitchFamily="66" charset="0"/>
              </a:rPr>
              <a:t>Meetings</a:t>
            </a:r>
          </a:p>
          <a:p>
            <a:pPr marL="137160" indent="0">
              <a:buNone/>
            </a:pPr>
            <a:endParaRPr lang="en-US" dirty="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Small Group Discussions (Focus Groups)</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Questionnaires and Surveys</a:t>
            </a:r>
          </a:p>
          <a:p>
            <a:pPr marL="137160" indent="0">
              <a:buNone/>
            </a:pPr>
            <a:endParaRPr lang="en-US" dirty="0" smtClean="0">
              <a:solidFill>
                <a:schemeClr val="accent5">
                  <a:lumMod val="60000"/>
                  <a:lumOff val="40000"/>
                </a:schemeClr>
              </a:solidFill>
              <a:latin typeface="Comic Sans MS" panose="030F0702030302020204" pitchFamily="66" charset="0"/>
            </a:endParaRPr>
          </a:p>
          <a:p>
            <a:endParaRPr lang="en-US" dirty="0" smtClean="0">
              <a:solidFill>
                <a:srgbClr val="FBE015"/>
              </a:solidFill>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76400"/>
            <a:ext cx="3848100" cy="1752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351" y="3733800"/>
            <a:ext cx="4138612" cy="2356241"/>
          </a:xfrm>
          <a:prstGeom prst="rect">
            <a:avLst/>
          </a:prstGeom>
        </p:spPr>
      </p:pic>
    </p:spTree>
    <p:extLst>
      <p:ext uri="{BB962C8B-B14F-4D97-AF65-F5344CB8AC3E}">
        <p14:creationId xmlns:p14="http://schemas.microsoft.com/office/powerpoint/2010/main" val="1925204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1295400"/>
            <a:ext cx="4800599" cy="523220"/>
          </a:xfrm>
          <a:prstGeom prst="rect">
            <a:avLst/>
          </a:prstGeom>
          <a:solidFill>
            <a:schemeClr val="bg1"/>
          </a:solidFill>
        </p:spPr>
        <p:txBody>
          <a:bodyPr wrap="square" rtlCol="0">
            <a:spAutoFit/>
          </a:bodyPr>
          <a:lstStyle/>
          <a:p>
            <a:r>
              <a:rPr lang="en-US" sz="2800" dirty="0" smtClean="0"/>
              <a:t>Scoping</a:t>
            </a:r>
            <a:endParaRPr lang="en-US" sz="2800" dirty="0"/>
          </a:p>
        </p:txBody>
      </p:sp>
      <p:grpSp>
        <p:nvGrpSpPr>
          <p:cNvPr id="14" name="Group 13"/>
          <p:cNvGrpSpPr/>
          <p:nvPr/>
        </p:nvGrpSpPr>
        <p:grpSpPr>
          <a:xfrm>
            <a:off x="1447800" y="5105400"/>
            <a:ext cx="6317925" cy="914400"/>
            <a:chOff x="2590800" y="5061679"/>
            <a:chExt cx="2057400" cy="914400"/>
          </a:xfrm>
        </p:grpSpPr>
        <p:sp>
          <p:nvSpPr>
            <p:cNvPr id="13" name="Oval 12"/>
            <p:cNvSpPr/>
            <p:nvPr/>
          </p:nvSpPr>
          <p:spPr>
            <a:xfrm>
              <a:off x="2590800" y="5061679"/>
              <a:ext cx="2057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5181600"/>
              <a:ext cx="2057400" cy="584775"/>
            </a:xfrm>
            <a:prstGeom prst="rect">
              <a:avLst/>
            </a:prstGeom>
            <a:noFill/>
          </p:spPr>
          <p:txBody>
            <a:bodyPr wrap="square" rtlCol="0">
              <a:spAutoFit/>
            </a:bodyPr>
            <a:lstStyle/>
            <a:p>
              <a:r>
                <a:rPr lang="en-US" dirty="0" smtClean="0"/>
                <a:t>Data </a:t>
              </a:r>
              <a:r>
                <a:rPr lang="en-US" sz="1400" dirty="0" smtClean="0"/>
                <a:t>(Qualitative)</a:t>
              </a:r>
              <a:endParaRPr lang="en-US" sz="1400" dirty="0"/>
            </a:p>
          </p:txBody>
        </p:sp>
      </p:grpSp>
      <p:grpSp>
        <p:nvGrpSpPr>
          <p:cNvPr id="10" name="Group 9"/>
          <p:cNvGrpSpPr/>
          <p:nvPr/>
        </p:nvGrpSpPr>
        <p:grpSpPr>
          <a:xfrm>
            <a:off x="1305277" y="2209800"/>
            <a:ext cx="6460448" cy="2286000"/>
            <a:chOff x="1305277" y="2209800"/>
            <a:chExt cx="6460448" cy="2286000"/>
          </a:xfrm>
        </p:grpSpPr>
        <p:sp>
          <p:nvSpPr>
            <p:cNvPr id="3" name="Flowchart: Magnetic Disk 2"/>
            <p:cNvSpPr/>
            <p:nvPr/>
          </p:nvSpPr>
          <p:spPr>
            <a:xfrm>
              <a:off x="1305277" y="2209800"/>
              <a:ext cx="6460448" cy="22860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05277" y="2209800"/>
              <a:ext cx="6460448" cy="762000"/>
            </a:xfrm>
            <a:prstGeom prst="ellipse">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8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 presetClass="entr" presetSubtype="0" fill="hold" grpId="2"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1295400"/>
            <a:ext cx="4800599" cy="523220"/>
          </a:xfrm>
          <a:prstGeom prst="rect">
            <a:avLst/>
          </a:prstGeom>
          <a:solidFill>
            <a:schemeClr val="bg1"/>
          </a:solidFill>
        </p:spPr>
        <p:txBody>
          <a:bodyPr wrap="square" rtlCol="0">
            <a:spAutoFit/>
          </a:bodyPr>
          <a:lstStyle/>
          <a:p>
            <a:r>
              <a:rPr lang="en-US" sz="2800" dirty="0" smtClean="0"/>
              <a:t>Informal Discussions</a:t>
            </a:r>
            <a:endParaRPr lang="en-US" sz="2800" dirty="0"/>
          </a:p>
        </p:txBody>
      </p:sp>
      <p:grpSp>
        <p:nvGrpSpPr>
          <p:cNvPr id="14" name="Group 13"/>
          <p:cNvGrpSpPr/>
          <p:nvPr/>
        </p:nvGrpSpPr>
        <p:grpSpPr>
          <a:xfrm>
            <a:off x="1447800" y="5105400"/>
            <a:ext cx="6317925" cy="914400"/>
            <a:chOff x="2590800" y="5061679"/>
            <a:chExt cx="2057400" cy="914400"/>
          </a:xfrm>
        </p:grpSpPr>
        <p:sp>
          <p:nvSpPr>
            <p:cNvPr id="13" name="Oval 12"/>
            <p:cNvSpPr/>
            <p:nvPr/>
          </p:nvSpPr>
          <p:spPr>
            <a:xfrm>
              <a:off x="2590800" y="5061679"/>
              <a:ext cx="2057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5181600"/>
              <a:ext cx="2057400" cy="584775"/>
            </a:xfrm>
            <a:prstGeom prst="rect">
              <a:avLst/>
            </a:prstGeom>
            <a:noFill/>
          </p:spPr>
          <p:txBody>
            <a:bodyPr wrap="square" rtlCol="0">
              <a:spAutoFit/>
            </a:bodyPr>
            <a:lstStyle/>
            <a:p>
              <a:r>
                <a:rPr lang="en-US" dirty="0" smtClean="0"/>
                <a:t>Data </a:t>
              </a:r>
              <a:r>
                <a:rPr lang="en-US" sz="1400" dirty="0" smtClean="0"/>
                <a:t>(Qualitative)</a:t>
              </a:r>
              <a:endParaRPr lang="en-US" sz="1400" dirty="0"/>
            </a:p>
          </p:txBody>
        </p:sp>
      </p:grpSp>
      <p:grpSp>
        <p:nvGrpSpPr>
          <p:cNvPr id="10" name="Group 9"/>
          <p:cNvGrpSpPr/>
          <p:nvPr/>
        </p:nvGrpSpPr>
        <p:grpSpPr>
          <a:xfrm>
            <a:off x="1305277" y="2209800"/>
            <a:ext cx="6460448" cy="2286000"/>
            <a:chOff x="1305277" y="2209800"/>
            <a:chExt cx="6460448" cy="2286000"/>
          </a:xfrm>
        </p:grpSpPr>
        <p:sp>
          <p:nvSpPr>
            <p:cNvPr id="3" name="Flowchart: Magnetic Disk 2"/>
            <p:cNvSpPr/>
            <p:nvPr/>
          </p:nvSpPr>
          <p:spPr>
            <a:xfrm>
              <a:off x="1305277" y="2209800"/>
              <a:ext cx="6460448" cy="2286000"/>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05277" y="2209800"/>
              <a:ext cx="6460448" cy="762000"/>
            </a:xfrm>
            <a:prstGeom prst="ellipse">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346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 presetClass="entr" presetSubtype="0" fill="hold" grpId="2" nodeType="after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rgbClr val="669900"/>
              </a:gs>
              <a:gs pos="64000">
                <a:schemeClr val="bg1">
                  <a:lumMod val="65000"/>
                  <a:lumOff val="35000"/>
                </a:schemeClr>
              </a:gs>
              <a:gs pos="0">
                <a:schemeClr val="bg1"/>
              </a:gs>
              <a:gs pos="48000">
                <a:schemeClr val="tx1">
                  <a:lumMod val="75000"/>
                </a:schemeClr>
              </a:gs>
              <a:gs pos="87000">
                <a:schemeClr val="tx1">
                  <a:lumMod val="85000"/>
                </a:schemeClr>
              </a:gs>
              <a:gs pos="100000">
                <a:srgbClr val="92D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grpSp>
        <p:nvGrpSpPr>
          <p:cNvPr id="3" name="Group 2"/>
          <p:cNvGrpSpPr/>
          <p:nvPr/>
        </p:nvGrpSpPr>
        <p:grpSpPr>
          <a:xfrm>
            <a:off x="0" y="0"/>
            <a:ext cx="9144000" cy="457200"/>
            <a:chOff x="0" y="0"/>
            <a:chExt cx="9144000" cy="457200"/>
          </a:xfrm>
        </p:grpSpPr>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0"/>
              <a:ext cx="3603872" cy="400110"/>
            </a:xfrm>
            <a:prstGeom prst="rect">
              <a:avLst/>
            </a:prstGeom>
          </p:spPr>
          <p:txBody>
            <a:bodyPr wrap="none">
              <a:spAutoFit/>
            </a:bodyPr>
            <a:lstStyle/>
            <a:p>
              <a:pPr algn="l" fontAlgn="auto">
                <a:spcBef>
                  <a:spcPts val="0"/>
                </a:spcBef>
                <a:spcAft>
                  <a:spcPts val="0"/>
                </a:spcAft>
              </a:pPr>
              <a:r>
                <a:rPr lang="en-US" sz="2000" cap="small" dirty="0" smtClean="0">
                  <a:solidFill>
                    <a:srgbClr val="00EE00"/>
                  </a:solidFill>
                  <a:effectLst>
                    <a:outerShdw blurRad="38100" dist="38100" dir="2700000" algn="tl">
                      <a:srgbClr val="000000">
                        <a:alpha val="43137"/>
                      </a:srgbClr>
                    </a:outerShdw>
                  </a:effectLst>
                  <a:latin typeface="Eras Bold ITC" panose="020B0907030504020204" pitchFamily="34" charset="0"/>
                </a:rPr>
                <a:t>Data and Data Collection</a:t>
              </a:r>
              <a:endParaRPr lang="en-US" sz="2400" cap="small" dirty="0">
                <a:solidFill>
                  <a:srgbClr val="00EE00"/>
                </a:solidFill>
                <a:effectLst>
                  <a:outerShdw blurRad="38100" dist="38100" dir="2700000" algn="tl">
                    <a:srgbClr val="000000">
                      <a:alpha val="43137"/>
                    </a:srgbClr>
                  </a:outerShdw>
                </a:effectLst>
                <a:latin typeface="Eras Bold ITC" panose="020B0907030504020204" pitchFamily="34" charset="0"/>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773835"/>
            <a:ext cx="7904671" cy="5474565"/>
          </a:xfrm>
          <a:prstGeom prst="rect">
            <a:avLst/>
          </a:prstGeom>
        </p:spPr>
      </p:pic>
    </p:spTree>
    <p:extLst>
      <p:ext uri="{BB962C8B-B14F-4D97-AF65-F5344CB8AC3E}">
        <p14:creationId xmlns:p14="http://schemas.microsoft.com/office/powerpoint/2010/main" val="4111404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798" y="914400"/>
            <a:ext cx="2971801" cy="523220"/>
          </a:xfrm>
          <a:prstGeom prst="rect">
            <a:avLst/>
          </a:prstGeom>
          <a:solidFill>
            <a:schemeClr val="bg1"/>
          </a:solidFill>
        </p:spPr>
        <p:txBody>
          <a:bodyPr wrap="square" rtlCol="0">
            <a:spAutoFit/>
          </a:bodyPr>
          <a:lstStyle/>
          <a:p>
            <a:r>
              <a:rPr lang="en-US" sz="2800" dirty="0" smtClean="0"/>
              <a:t>Focus Groups</a:t>
            </a:r>
            <a:endParaRPr lang="en-US" sz="2800" dirty="0"/>
          </a:p>
        </p:txBody>
      </p:sp>
      <p:grpSp>
        <p:nvGrpSpPr>
          <p:cNvPr id="14" name="Group 13"/>
          <p:cNvGrpSpPr/>
          <p:nvPr/>
        </p:nvGrpSpPr>
        <p:grpSpPr>
          <a:xfrm>
            <a:off x="3200400" y="5105397"/>
            <a:ext cx="2590800" cy="1468469"/>
            <a:chOff x="2590800" y="5061679"/>
            <a:chExt cx="2057400" cy="1214230"/>
          </a:xfrm>
        </p:grpSpPr>
        <p:sp>
          <p:nvSpPr>
            <p:cNvPr id="13" name="Oval 12"/>
            <p:cNvSpPr/>
            <p:nvPr/>
          </p:nvSpPr>
          <p:spPr>
            <a:xfrm>
              <a:off x="2590800" y="5061679"/>
              <a:ext cx="2057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5181600"/>
              <a:ext cx="2057400" cy="1094309"/>
            </a:xfrm>
            <a:prstGeom prst="rect">
              <a:avLst/>
            </a:prstGeom>
            <a:noFill/>
          </p:spPr>
          <p:txBody>
            <a:bodyPr wrap="square" rtlCol="0">
              <a:spAutoFit/>
            </a:bodyPr>
            <a:lstStyle/>
            <a:p>
              <a:r>
                <a:rPr lang="en-US" dirty="0" smtClean="0"/>
                <a:t>Data</a:t>
              </a:r>
            </a:p>
            <a:p>
              <a:r>
                <a:rPr lang="en-US" sz="1600" dirty="0"/>
                <a:t>(</a:t>
              </a:r>
              <a:r>
                <a:rPr lang="en-US" sz="1600" dirty="0" smtClean="0"/>
                <a:t>Qualitative)</a:t>
              </a:r>
              <a:endParaRPr lang="en-US" sz="1600" dirty="0"/>
            </a:p>
            <a:p>
              <a:endParaRPr lang="en-US" dirty="0"/>
            </a:p>
          </p:txBody>
        </p:sp>
      </p:grpSp>
      <p:pic>
        <p:nvPicPr>
          <p:cNvPr id="8" name="Picture 2" descr="C:\Users\jkurtz\AppData\Local\Microsoft\Windows\Temporary Internet Files\Content.IE5\LL5I810M\filter-icon[1].png"/>
          <p:cNvPicPr>
            <a:picLocks noGrp="1" noChangeAspect="1" noChangeArrowheads="1"/>
          </p:cNvPicPr>
          <p:nvPr>
            <p:ph idx="1"/>
          </p:nvPr>
        </p:nvPicPr>
        <p:blipFill rotWithShape="1">
          <a:blip r:embed="rId3" cstate="print">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t="8991" b="35196"/>
          <a:stretch/>
        </p:blipFill>
        <p:spPr bwMode="auto">
          <a:xfrm>
            <a:off x="2408365" y="1981200"/>
            <a:ext cx="4251067" cy="30172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400300" y="1752600"/>
            <a:ext cx="4191000" cy="457200"/>
          </a:xfrm>
          <a:prstGeom prst="ellipse">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02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par>
                                <p:cTn id="16" presetID="47"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2"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798" y="914400"/>
            <a:ext cx="2971801" cy="523220"/>
          </a:xfrm>
          <a:prstGeom prst="rect">
            <a:avLst/>
          </a:prstGeom>
          <a:solidFill>
            <a:schemeClr val="bg1"/>
          </a:solidFill>
        </p:spPr>
        <p:txBody>
          <a:bodyPr wrap="square" rtlCol="0">
            <a:spAutoFit/>
          </a:bodyPr>
          <a:lstStyle/>
          <a:p>
            <a:r>
              <a:rPr lang="en-US" sz="2800" dirty="0" smtClean="0"/>
              <a:t>Surveys</a:t>
            </a:r>
            <a:endParaRPr lang="en-US" sz="2800" dirty="0"/>
          </a:p>
        </p:txBody>
      </p:sp>
      <p:grpSp>
        <p:nvGrpSpPr>
          <p:cNvPr id="14" name="Group 13"/>
          <p:cNvGrpSpPr/>
          <p:nvPr/>
        </p:nvGrpSpPr>
        <p:grpSpPr>
          <a:xfrm>
            <a:off x="3200400" y="5105395"/>
            <a:ext cx="2590800" cy="1714692"/>
            <a:chOff x="2590800" y="5061678"/>
            <a:chExt cx="2057400" cy="1417824"/>
          </a:xfrm>
        </p:grpSpPr>
        <p:sp>
          <p:nvSpPr>
            <p:cNvPr id="13" name="Oval 12"/>
            <p:cNvSpPr/>
            <p:nvPr/>
          </p:nvSpPr>
          <p:spPr>
            <a:xfrm>
              <a:off x="2893359" y="5061678"/>
              <a:ext cx="1573306" cy="119714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5181600"/>
              <a:ext cx="2057400" cy="1297902"/>
            </a:xfrm>
            <a:prstGeom prst="rect">
              <a:avLst/>
            </a:prstGeom>
            <a:noFill/>
          </p:spPr>
          <p:txBody>
            <a:bodyPr wrap="square" rtlCol="0">
              <a:spAutoFit/>
            </a:bodyPr>
            <a:lstStyle/>
            <a:p>
              <a:r>
                <a:rPr lang="en-US" dirty="0" smtClean="0"/>
                <a:t>Data</a:t>
              </a:r>
            </a:p>
            <a:p>
              <a:r>
                <a:rPr lang="en-US" sz="1600" dirty="0"/>
                <a:t>(</a:t>
              </a:r>
              <a:r>
                <a:rPr lang="en-US" sz="1600" dirty="0" smtClean="0"/>
                <a:t>Qualitative &amp; </a:t>
              </a:r>
            </a:p>
            <a:p>
              <a:r>
                <a:rPr lang="en-US" sz="1600" dirty="0" smtClean="0"/>
                <a:t>Quantitative)</a:t>
              </a:r>
              <a:endParaRPr lang="en-US" sz="1600" dirty="0"/>
            </a:p>
            <a:p>
              <a:endParaRPr lang="en-US" dirty="0"/>
            </a:p>
          </p:txBody>
        </p:sp>
      </p:grpSp>
      <p:pic>
        <p:nvPicPr>
          <p:cNvPr id="8" name="Picture 2" descr="C:\Users\jkurtz\AppData\Local\Microsoft\Windows\Temporary Internet Files\Content.IE5\LL5I810M\filter-icon[1].png"/>
          <p:cNvPicPr>
            <a:picLocks noGrp="1" noChangeAspect="1" noChangeArrowheads="1"/>
          </p:cNvPicPr>
          <p:nvPr>
            <p:ph idx="1"/>
          </p:nvPr>
        </p:nvPicPr>
        <p:blipFill rotWithShape="1">
          <a:blip r:embed="rId3" cstate="print">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t="8991" b="35196"/>
          <a:stretch/>
        </p:blipFill>
        <p:spPr bwMode="auto">
          <a:xfrm>
            <a:off x="2408365" y="1981200"/>
            <a:ext cx="4251067" cy="30172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400300" y="1752600"/>
            <a:ext cx="4191000" cy="457200"/>
          </a:xfrm>
          <a:prstGeom prst="ellipse">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07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par>
                                <p:cTn id="16" presetID="47"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2"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kurtz\AppData\Local\Microsoft\Windows\Temporary Internet Files\Content.IE5\LL5I810M\filter-icon[1].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8991" b="35196"/>
          <a:stretch/>
        </p:blipFill>
        <p:spPr bwMode="auto">
          <a:xfrm>
            <a:off x="60585" y="993787"/>
            <a:ext cx="6324600" cy="44890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5548" y="1042863"/>
            <a:ext cx="3581400" cy="523220"/>
          </a:xfrm>
          <a:prstGeom prst="rect">
            <a:avLst/>
          </a:prstGeom>
          <a:solidFill>
            <a:schemeClr val="bg1"/>
          </a:solidFill>
        </p:spPr>
        <p:txBody>
          <a:bodyPr wrap="square" rtlCol="0">
            <a:spAutoFit/>
          </a:bodyPr>
          <a:lstStyle/>
          <a:p>
            <a:r>
              <a:rPr lang="en-US" sz="2800" dirty="0" smtClean="0"/>
              <a:t>Scoping</a:t>
            </a:r>
            <a:endParaRPr lang="en-US" sz="2800" dirty="0"/>
          </a:p>
        </p:txBody>
      </p:sp>
      <p:sp>
        <p:nvSpPr>
          <p:cNvPr id="6" name="TextBox 5"/>
          <p:cNvSpPr txBox="1"/>
          <p:nvPr/>
        </p:nvSpPr>
        <p:spPr>
          <a:xfrm>
            <a:off x="1526498" y="1688892"/>
            <a:ext cx="3619500" cy="523220"/>
          </a:xfrm>
          <a:prstGeom prst="rect">
            <a:avLst/>
          </a:prstGeom>
          <a:solidFill>
            <a:schemeClr val="bg1"/>
          </a:solidFill>
        </p:spPr>
        <p:txBody>
          <a:bodyPr wrap="square" rtlCol="0">
            <a:spAutoFit/>
          </a:bodyPr>
          <a:lstStyle/>
          <a:p>
            <a:r>
              <a:rPr lang="en-US" sz="2800" dirty="0" smtClean="0"/>
              <a:t>Informal Discussions</a:t>
            </a:r>
            <a:endParaRPr lang="en-US" sz="2800" dirty="0"/>
          </a:p>
        </p:txBody>
      </p:sp>
      <p:sp>
        <p:nvSpPr>
          <p:cNvPr id="7" name="TextBox 6"/>
          <p:cNvSpPr txBox="1"/>
          <p:nvPr/>
        </p:nvSpPr>
        <p:spPr>
          <a:xfrm>
            <a:off x="1889074" y="2782773"/>
            <a:ext cx="2894348" cy="523220"/>
          </a:xfrm>
          <a:prstGeom prst="rect">
            <a:avLst/>
          </a:prstGeom>
          <a:solidFill>
            <a:schemeClr val="bg1"/>
          </a:solidFill>
        </p:spPr>
        <p:txBody>
          <a:bodyPr wrap="square" rtlCol="0">
            <a:spAutoFit/>
          </a:bodyPr>
          <a:lstStyle/>
          <a:p>
            <a:r>
              <a:rPr lang="en-US" sz="2800" dirty="0" smtClean="0"/>
              <a:t>Focus Groups</a:t>
            </a:r>
            <a:endParaRPr lang="en-US" sz="2800" dirty="0"/>
          </a:p>
        </p:txBody>
      </p:sp>
      <p:sp>
        <p:nvSpPr>
          <p:cNvPr id="8" name="TextBox 7"/>
          <p:cNvSpPr txBox="1"/>
          <p:nvPr/>
        </p:nvSpPr>
        <p:spPr>
          <a:xfrm>
            <a:off x="2362200" y="3543020"/>
            <a:ext cx="1618313" cy="523220"/>
          </a:xfrm>
          <a:prstGeom prst="rect">
            <a:avLst/>
          </a:prstGeom>
          <a:solidFill>
            <a:schemeClr val="bg1"/>
          </a:solidFill>
        </p:spPr>
        <p:txBody>
          <a:bodyPr wrap="square" rtlCol="0">
            <a:spAutoFit/>
          </a:bodyPr>
          <a:lstStyle/>
          <a:p>
            <a:r>
              <a:rPr lang="en-US" sz="2800" dirty="0" smtClean="0"/>
              <a:t>Surveys</a:t>
            </a:r>
            <a:endParaRPr lang="en-US" sz="2800" dirty="0"/>
          </a:p>
        </p:txBody>
      </p:sp>
      <p:grpSp>
        <p:nvGrpSpPr>
          <p:cNvPr id="14" name="Group 13"/>
          <p:cNvGrpSpPr/>
          <p:nvPr/>
        </p:nvGrpSpPr>
        <p:grpSpPr>
          <a:xfrm>
            <a:off x="2205428" y="5716800"/>
            <a:ext cx="2080822" cy="914400"/>
            <a:chOff x="2181694" y="5056996"/>
            <a:chExt cx="2080822" cy="914400"/>
          </a:xfrm>
        </p:grpSpPr>
        <p:sp>
          <p:nvSpPr>
            <p:cNvPr id="13" name="Oval 12"/>
            <p:cNvSpPr/>
            <p:nvPr/>
          </p:nvSpPr>
          <p:spPr>
            <a:xfrm>
              <a:off x="2181694" y="5056996"/>
              <a:ext cx="2057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05116" y="5173210"/>
              <a:ext cx="2057400" cy="584775"/>
            </a:xfrm>
            <a:prstGeom prst="rect">
              <a:avLst/>
            </a:prstGeom>
            <a:noFill/>
          </p:spPr>
          <p:txBody>
            <a:bodyPr wrap="square" rtlCol="0">
              <a:spAutoFit/>
            </a:bodyPr>
            <a:lstStyle/>
            <a:p>
              <a:r>
                <a:rPr lang="en-US" dirty="0" smtClean="0"/>
                <a:t>Data</a:t>
              </a:r>
              <a:endParaRPr lang="en-US" dirty="0"/>
            </a:p>
          </p:txBody>
        </p:sp>
      </p:grpSp>
      <p:sp>
        <p:nvSpPr>
          <p:cNvPr id="15" name="TextBox 14"/>
          <p:cNvSpPr txBox="1"/>
          <p:nvPr/>
        </p:nvSpPr>
        <p:spPr>
          <a:xfrm>
            <a:off x="762000" y="76200"/>
            <a:ext cx="6934200" cy="584775"/>
          </a:xfrm>
          <a:prstGeom prst="rect">
            <a:avLst/>
          </a:prstGeom>
          <a:noFill/>
        </p:spPr>
        <p:txBody>
          <a:bodyPr wrap="square" rtlCol="0">
            <a:spAutoFit/>
          </a:bodyPr>
          <a:lstStyle/>
          <a:p>
            <a:r>
              <a:rPr lang="en-US" dirty="0" smtClean="0">
                <a:solidFill>
                  <a:schemeClr val="accent5">
                    <a:lumMod val="60000"/>
                    <a:lumOff val="40000"/>
                  </a:schemeClr>
                </a:solidFill>
              </a:rPr>
              <a:t>Data, Linkage and SRMA Objectives</a:t>
            </a:r>
            <a:endParaRPr lang="en-US" dirty="0">
              <a:solidFill>
                <a:schemeClr val="accent5">
                  <a:lumMod val="60000"/>
                  <a:lumOff val="40000"/>
                </a:schemeClr>
              </a:solidFill>
            </a:endParaRPr>
          </a:p>
        </p:txBody>
      </p:sp>
      <p:sp>
        <p:nvSpPr>
          <p:cNvPr id="2" name="Striped Right Arrow 1"/>
          <p:cNvSpPr/>
          <p:nvPr/>
        </p:nvSpPr>
        <p:spPr>
          <a:xfrm>
            <a:off x="3980514" y="5925724"/>
            <a:ext cx="1258238" cy="50591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5238751" y="5562601"/>
            <a:ext cx="1752600" cy="968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Activities ,Experiences and Benefits, RSCs</a:t>
            </a:r>
            <a:endParaRPr lang="en-US" sz="1600" dirty="0"/>
          </a:p>
        </p:txBody>
      </p:sp>
      <p:sp>
        <p:nvSpPr>
          <p:cNvPr id="9" name="Right Arrow 8"/>
          <p:cNvSpPr/>
          <p:nvPr/>
        </p:nvSpPr>
        <p:spPr>
          <a:xfrm>
            <a:off x="7142501" y="5882744"/>
            <a:ext cx="400049" cy="502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96200" y="5736550"/>
            <a:ext cx="1295400" cy="794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SRMA Objective</a:t>
            </a:r>
            <a:endParaRPr lang="en-US" sz="1800" dirty="0"/>
          </a:p>
        </p:txBody>
      </p:sp>
      <p:sp>
        <p:nvSpPr>
          <p:cNvPr id="17" name="Rounded Rectangle 16"/>
          <p:cNvSpPr/>
          <p:nvPr/>
        </p:nvSpPr>
        <p:spPr>
          <a:xfrm>
            <a:off x="5186598" y="2590799"/>
            <a:ext cx="2514600" cy="22860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l">
              <a:buFont typeface="Arial" panose="020B0604020202020204" pitchFamily="34" charset="0"/>
              <a:buChar char="•"/>
            </a:pPr>
            <a:r>
              <a:rPr lang="en-US" sz="1800" dirty="0" smtClean="0"/>
              <a:t>Professional knowledge,</a:t>
            </a:r>
          </a:p>
          <a:p>
            <a:pPr marL="285750" indent="-285750" algn="l">
              <a:buFont typeface="Arial" panose="020B0604020202020204" pitchFamily="34" charset="0"/>
              <a:buChar char="•"/>
            </a:pPr>
            <a:r>
              <a:rPr lang="en-US" sz="1800" dirty="0" smtClean="0"/>
              <a:t>Working groups,</a:t>
            </a:r>
          </a:p>
          <a:p>
            <a:pPr marL="285750" indent="-285750" algn="l">
              <a:buFont typeface="Arial" panose="020B0604020202020204" pitchFamily="34" charset="0"/>
              <a:buChar char="•"/>
            </a:pPr>
            <a:r>
              <a:rPr lang="en-US" sz="1800" dirty="0" smtClean="0"/>
              <a:t>RACs,</a:t>
            </a:r>
          </a:p>
          <a:p>
            <a:pPr marL="285750" indent="-285750" algn="l">
              <a:buFont typeface="Arial" panose="020B0604020202020204" pitchFamily="34" charset="0"/>
              <a:buChar char="•"/>
            </a:pPr>
            <a:r>
              <a:rPr lang="en-US" sz="1800" dirty="0" smtClean="0"/>
              <a:t>Public Comments on DEIS,</a:t>
            </a:r>
          </a:p>
          <a:p>
            <a:pPr marL="285750" indent="-285750" algn="l">
              <a:buFont typeface="Arial" panose="020B0604020202020204" pitchFamily="34" charset="0"/>
              <a:buChar char="•"/>
            </a:pPr>
            <a:r>
              <a:rPr lang="en-US" sz="1800" dirty="0" smtClean="0"/>
              <a:t>Protest &amp; appeal</a:t>
            </a:r>
          </a:p>
        </p:txBody>
      </p:sp>
      <p:sp>
        <p:nvSpPr>
          <p:cNvPr id="19" name="Down Arrow 18"/>
          <p:cNvSpPr/>
          <p:nvPr/>
        </p:nvSpPr>
        <p:spPr>
          <a:xfrm>
            <a:off x="6073672" y="4876800"/>
            <a:ext cx="514351"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73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0-#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0-#ppt_w/2"/>
                                          </p:val>
                                        </p:tav>
                                        <p:tav tm="100000">
                                          <p:val>
                                            <p:strVal val="#ppt_x"/>
                                          </p:val>
                                        </p:tav>
                                      </p:tavLst>
                                    </p:anim>
                                    <p:anim calcmode="lin" valueType="num">
                                      <p:cBhvr additive="base">
                                        <p:cTn id="5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animBg="1"/>
      <p:bldP spid="3" grpId="0" animBg="1"/>
      <p:bldP spid="9" grpId="0" animBg="1"/>
      <p:bldP spid="10" grpId="0"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071" y="1417636"/>
            <a:ext cx="2376488" cy="584775"/>
          </a:xfrm>
          <a:prstGeom prst="rect">
            <a:avLst/>
          </a:prstGeom>
          <a:noFill/>
        </p:spPr>
        <p:txBody>
          <a:bodyPr wrap="square" rtlCol="0">
            <a:spAutoFit/>
          </a:bodyPr>
          <a:lstStyle/>
          <a:p>
            <a:r>
              <a:rPr lang="en-US" dirty="0" smtClean="0">
                <a:solidFill>
                  <a:schemeClr val="accent5">
                    <a:lumMod val="60000"/>
                    <a:lumOff val="40000"/>
                  </a:schemeClr>
                </a:solidFill>
                <a:latin typeface="Comic Sans MS" panose="030F0702030302020204" pitchFamily="66" charset="0"/>
              </a:rPr>
              <a:t>Supply</a:t>
            </a:r>
            <a:endParaRPr lang="en-US" dirty="0">
              <a:solidFill>
                <a:schemeClr val="accent5">
                  <a:lumMod val="60000"/>
                  <a:lumOff val="40000"/>
                </a:schemeClr>
              </a:solidFill>
              <a:latin typeface="Comic Sans MS" panose="030F0702030302020204" pitchFamily="66" charset="0"/>
            </a:endParaRPr>
          </a:p>
        </p:txBody>
      </p:sp>
      <p:sp>
        <p:nvSpPr>
          <p:cNvPr id="3" name="TextBox 2"/>
          <p:cNvSpPr txBox="1"/>
          <p:nvPr/>
        </p:nvSpPr>
        <p:spPr>
          <a:xfrm>
            <a:off x="5580224" y="1417637"/>
            <a:ext cx="2590382" cy="584775"/>
          </a:xfrm>
          <a:prstGeom prst="rect">
            <a:avLst/>
          </a:prstGeom>
          <a:noFill/>
        </p:spPr>
        <p:txBody>
          <a:bodyPr wrap="square" rtlCol="0">
            <a:spAutoFit/>
          </a:bodyPr>
          <a:lstStyle/>
          <a:p>
            <a:r>
              <a:rPr lang="en-US" dirty="0" smtClean="0">
                <a:solidFill>
                  <a:schemeClr val="accent5">
                    <a:lumMod val="60000"/>
                    <a:lumOff val="40000"/>
                  </a:schemeClr>
                </a:solidFill>
                <a:latin typeface="Comic Sans MS" panose="030F0702030302020204" pitchFamily="66" charset="0"/>
              </a:rPr>
              <a:t>Demand</a:t>
            </a:r>
            <a:endParaRPr lang="en-US" dirty="0">
              <a:solidFill>
                <a:schemeClr val="accent5">
                  <a:lumMod val="60000"/>
                  <a:lumOff val="40000"/>
                </a:schemeClr>
              </a:solidFill>
              <a:latin typeface="Comic Sans MS" panose="030F0702030302020204" pitchFamily="66" charset="0"/>
            </a:endParaRPr>
          </a:p>
        </p:txBody>
      </p:sp>
      <p:pic>
        <p:nvPicPr>
          <p:cNvPr id="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49455"/>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3557" y="2438738"/>
            <a:ext cx="1574072"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4285" y="2438400"/>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457200" y="274638"/>
            <a:ext cx="82296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dirty="0" smtClean="0"/>
              <a:t> </a:t>
            </a:r>
            <a:r>
              <a:rPr lang="en-US" dirty="0" smtClean="0">
                <a:solidFill>
                  <a:schemeClr val="accent5">
                    <a:lumMod val="60000"/>
                    <a:lumOff val="40000"/>
                  </a:schemeClr>
                </a:solidFill>
              </a:rPr>
              <a:t>Understand the Relationship</a:t>
            </a:r>
            <a:endParaRPr lang="en-US" dirty="0">
              <a:solidFill>
                <a:schemeClr val="accent5">
                  <a:lumMod val="60000"/>
                  <a:lumOff val="40000"/>
                </a:schemeClr>
              </a:solidFill>
            </a:endParaRPr>
          </a:p>
        </p:txBody>
      </p:sp>
      <p:grpSp>
        <p:nvGrpSpPr>
          <p:cNvPr id="12" name="Group 11"/>
          <p:cNvGrpSpPr/>
          <p:nvPr/>
        </p:nvGrpSpPr>
        <p:grpSpPr>
          <a:xfrm>
            <a:off x="2490293" y="2020157"/>
            <a:ext cx="1803285" cy="4017389"/>
            <a:chOff x="2514600" y="2002411"/>
            <a:chExt cx="1803285" cy="4017389"/>
          </a:xfrm>
        </p:grpSpPr>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2421699"/>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Line 2"/>
            <p:cNvSpPr>
              <a:spLocks noChangeShapeType="1"/>
            </p:cNvSpPr>
            <p:nvPr/>
          </p:nvSpPr>
          <p:spPr bwMode="auto">
            <a:xfrm>
              <a:off x="3523757" y="2002411"/>
              <a:ext cx="19665" cy="4017389"/>
            </a:xfrm>
            <a:prstGeom prst="line">
              <a:avLst/>
            </a:prstGeom>
            <a:noFill/>
            <a:ln w="635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2514600" y="2788404"/>
              <a:ext cx="1246442" cy="276999"/>
            </a:xfrm>
            <a:prstGeom prst="rect">
              <a:avLst/>
            </a:prstGeom>
            <a:noFill/>
          </p:spPr>
          <p:txBody>
            <a:bodyPr wrap="square" rtlCol="0">
              <a:spAutoFit/>
            </a:bodyPr>
            <a:lstStyle/>
            <a:p>
              <a:r>
                <a:rPr lang="en-US" sz="1200" dirty="0" smtClean="0">
                  <a:solidFill>
                    <a:schemeClr val="bg1"/>
                  </a:solidFill>
                </a:rPr>
                <a:t>Existing</a:t>
              </a:r>
              <a:endParaRPr lang="en-US" sz="1200" dirty="0">
                <a:solidFill>
                  <a:schemeClr val="bg1"/>
                </a:solidFill>
              </a:endParaRPr>
            </a:p>
          </p:txBody>
        </p:sp>
        <p:sp>
          <p:nvSpPr>
            <p:cNvPr id="16" name="TextBox 15"/>
            <p:cNvSpPr txBox="1"/>
            <p:nvPr/>
          </p:nvSpPr>
          <p:spPr>
            <a:xfrm>
              <a:off x="3355674" y="2788405"/>
              <a:ext cx="962211" cy="276999"/>
            </a:xfrm>
            <a:prstGeom prst="rect">
              <a:avLst/>
            </a:prstGeom>
            <a:noFill/>
          </p:spPr>
          <p:txBody>
            <a:bodyPr wrap="square" rtlCol="0">
              <a:spAutoFit/>
            </a:bodyPr>
            <a:lstStyle/>
            <a:p>
              <a:r>
                <a:rPr lang="en-US" sz="1200" dirty="0" smtClean="0">
                  <a:solidFill>
                    <a:schemeClr val="bg1"/>
                  </a:solidFill>
                </a:rPr>
                <a:t>    Desired</a:t>
              </a:r>
              <a:endParaRPr lang="en-US" sz="1200" dirty="0">
                <a:solidFill>
                  <a:schemeClr val="bg1"/>
                </a:solidFill>
              </a:endParaRPr>
            </a:p>
          </p:txBody>
        </p:sp>
      </p:grpSp>
    </p:spTree>
    <p:extLst>
      <p:ext uri="{BB962C8B-B14F-4D97-AF65-F5344CB8AC3E}">
        <p14:creationId xmlns:p14="http://schemas.microsoft.com/office/powerpoint/2010/main" val="17613719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570" name="Group 2"/>
          <p:cNvGrpSpPr>
            <a:grpSpLocks/>
          </p:cNvGrpSpPr>
          <p:nvPr/>
        </p:nvGrpSpPr>
        <p:grpSpPr bwMode="auto">
          <a:xfrm>
            <a:off x="228600" y="5181600"/>
            <a:ext cx="8686800" cy="1524000"/>
            <a:chOff x="144" y="3312"/>
            <a:chExt cx="5472" cy="912"/>
          </a:xfrm>
        </p:grpSpPr>
        <p:sp>
          <p:nvSpPr>
            <p:cNvPr id="237571" name="Rectangle 3"/>
            <p:cNvSpPr>
              <a:spLocks noChangeArrowheads="1"/>
            </p:cNvSpPr>
            <p:nvPr/>
          </p:nvSpPr>
          <p:spPr bwMode="auto">
            <a:xfrm>
              <a:off x="3679" y="3312"/>
              <a:ext cx="209"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charset="0"/>
                </a:defRPr>
              </a:lvl1pPr>
              <a:lvl2pPr algn="l">
                <a:spcBef>
                  <a:spcPct val="20000"/>
                </a:spcBef>
                <a:buChar char="–"/>
                <a:defRPr sz="2400">
                  <a:solidFill>
                    <a:schemeClr val="tx1"/>
                  </a:solidFill>
                  <a:latin typeface="Arial" charset="0"/>
                </a:defRPr>
              </a:lvl2pPr>
              <a:lvl3pPr algn="l">
                <a:spcBef>
                  <a:spcPct val="20000"/>
                </a:spcBef>
                <a:buChar char="•"/>
                <a:defRPr sz="2000">
                  <a:solidFill>
                    <a:schemeClr val="tx1"/>
                  </a:solidFill>
                  <a:latin typeface="Arial" charset="0"/>
                </a:defRPr>
              </a:lvl3pPr>
              <a:lvl4pPr algn="l">
                <a:spcBef>
                  <a:spcPct val="20000"/>
                </a:spcBef>
                <a:buChar char="–"/>
                <a:defRPr>
                  <a:solidFill>
                    <a:schemeClr val="tx1"/>
                  </a:solidFill>
                  <a:latin typeface="Arial" charset="0"/>
                </a:defRPr>
              </a:lvl4pPr>
              <a:lvl5pPr algn="l">
                <a:spcBef>
                  <a:spcPct val="20000"/>
                </a:spcBef>
                <a:buChar char="»"/>
                <a:defRPr>
                  <a:solidFill>
                    <a:schemeClr val="tx1"/>
                  </a:solidFill>
                  <a:latin typeface="Arial" charset="0"/>
                </a:defRPr>
              </a:lvl5pPr>
              <a:lvl6pPr fontAlgn="base">
                <a:spcBef>
                  <a:spcPct val="20000"/>
                </a:spcBef>
                <a:spcAft>
                  <a:spcPct val="0"/>
                </a:spcAft>
                <a:buChar char="»"/>
                <a:defRPr>
                  <a:solidFill>
                    <a:schemeClr val="tx1"/>
                  </a:solidFill>
                  <a:latin typeface="Arial" charset="0"/>
                </a:defRPr>
              </a:lvl6pPr>
              <a:lvl7pPr fontAlgn="base">
                <a:spcBef>
                  <a:spcPct val="20000"/>
                </a:spcBef>
                <a:spcAft>
                  <a:spcPct val="0"/>
                </a:spcAft>
                <a:buChar char="»"/>
                <a:defRPr>
                  <a:solidFill>
                    <a:schemeClr val="tx1"/>
                  </a:solidFill>
                  <a:latin typeface="Arial" charset="0"/>
                </a:defRPr>
              </a:lvl7pPr>
              <a:lvl8pPr fontAlgn="base">
                <a:spcBef>
                  <a:spcPct val="20000"/>
                </a:spcBef>
                <a:spcAft>
                  <a:spcPct val="0"/>
                </a:spcAft>
                <a:buChar char="»"/>
                <a:defRPr>
                  <a:solidFill>
                    <a:schemeClr val="tx1"/>
                  </a:solidFill>
                  <a:latin typeface="Arial" charset="0"/>
                </a:defRPr>
              </a:lvl8pPr>
              <a:lvl9pPr fontAlgn="base">
                <a:spcBef>
                  <a:spcPct val="20000"/>
                </a:spcBef>
                <a:spcAft>
                  <a:spcPct val="0"/>
                </a:spcAft>
                <a:buChar char="»"/>
                <a:defRPr>
                  <a:solidFill>
                    <a:schemeClr val="tx1"/>
                  </a:solidFill>
                  <a:latin typeface="Arial" charset="0"/>
                </a:defRPr>
              </a:lvl9pPr>
            </a:lstStyle>
            <a:p>
              <a:pPr algn="ctr">
                <a:spcBef>
                  <a:spcPct val="0"/>
                </a:spcBef>
                <a:buFontTx/>
                <a:buNone/>
              </a:pPr>
              <a:endParaRPr lang="en-US" altLang="en-US" sz="2000">
                <a:latin typeface="Comic Sans MS" pitchFamily="66" charset="0"/>
                <a:ea typeface="Times New Roman" pitchFamily="18" charset="0"/>
                <a:cs typeface="Arial" charset="0"/>
              </a:endParaRPr>
            </a:p>
          </p:txBody>
        </p:sp>
        <p:sp>
          <p:nvSpPr>
            <p:cNvPr id="237572" name="Rectangle 4"/>
            <p:cNvSpPr>
              <a:spLocks noChangeArrowheads="1"/>
            </p:cNvSpPr>
            <p:nvPr/>
          </p:nvSpPr>
          <p:spPr bwMode="auto">
            <a:xfrm>
              <a:off x="1790" y="3312"/>
              <a:ext cx="178"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charset="0"/>
                </a:defRPr>
              </a:lvl1pPr>
              <a:lvl2pPr algn="l">
                <a:spcBef>
                  <a:spcPct val="20000"/>
                </a:spcBef>
                <a:buChar char="–"/>
                <a:defRPr sz="2400">
                  <a:solidFill>
                    <a:schemeClr val="tx1"/>
                  </a:solidFill>
                  <a:latin typeface="Arial" charset="0"/>
                </a:defRPr>
              </a:lvl2pPr>
              <a:lvl3pPr algn="l">
                <a:spcBef>
                  <a:spcPct val="20000"/>
                </a:spcBef>
                <a:buChar char="•"/>
                <a:defRPr sz="2000">
                  <a:solidFill>
                    <a:schemeClr val="tx1"/>
                  </a:solidFill>
                  <a:latin typeface="Arial" charset="0"/>
                </a:defRPr>
              </a:lvl3pPr>
              <a:lvl4pPr algn="l">
                <a:spcBef>
                  <a:spcPct val="20000"/>
                </a:spcBef>
                <a:buChar char="–"/>
                <a:defRPr>
                  <a:solidFill>
                    <a:schemeClr val="tx1"/>
                  </a:solidFill>
                  <a:latin typeface="Arial" charset="0"/>
                </a:defRPr>
              </a:lvl4pPr>
              <a:lvl5pPr algn="l">
                <a:spcBef>
                  <a:spcPct val="20000"/>
                </a:spcBef>
                <a:buChar char="»"/>
                <a:defRPr>
                  <a:solidFill>
                    <a:schemeClr val="tx1"/>
                  </a:solidFill>
                  <a:latin typeface="Arial" charset="0"/>
                </a:defRPr>
              </a:lvl5pPr>
              <a:lvl6pPr fontAlgn="base">
                <a:spcBef>
                  <a:spcPct val="20000"/>
                </a:spcBef>
                <a:spcAft>
                  <a:spcPct val="0"/>
                </a:spcAft>
                <a:buChar char="»"/>
                <a:defRPr>
                  <a:solidFill>
                    <a:schemeClr val="tx1"/>
                  </a:solidFill>
                  <a:latin typeface="Arial" charset="0"/>
                </a:defRPr>
              </a:lvl6pPr>
              <a:lvl7pPr fontAlgn="base">
                <a:spcBef>
                  <a:spcPct val="20000"/>
                </a:spcBef>
                <a:spcAft>
                  <a:spcPct val="0"/>
                </a:spcAft>
                <a:buChar char="»"/>
                <a:defRPr>
                  <a:solidFill>
                    <a:schemeClr val="tx1"/>
                  </a:solidFill>
                  <a:latin typeface="Arial" charset="0"/>
                </a:defRPr>
              </a:lvl7pPr>
              <a:lvl8pPr fontAlgn="base">
                <a:spcBef>
                  <a:spcPct val="20000"/>
                </a:spcBef>
                <a:spcAft>
                  <a:spcPct val="0"/>
                </a:spcAft>
                <a:buChar char="»"/>
                <a:defRPr>
                  <a:solidFill>
                    <a:schemeClr val="tx1"/>
                  </a:solidFill>
                  <a:latin typeface="Arial" charset="0"/>
                </a:defRPr>
              </a:lvl8pPr>
              <a:lvl9pPr fontAlgn="base">
                <a:spcBef>
                  <a:spcPct val="20000"/>
                </a:spcBef>
                <a:spcAft>
                  <a:spcPct val="0"/>
                </a:spcAft>
                <a:buChar char="»"/>
                <a:defRPr>
                  <a:solidFill>
                    <a:schemeClr val="tx1"/>
                  </a:solidFill>
                  <a:latin typeface="Arial" charset="0"/>
                </a:defRPr>
              </a:lvl9pPr>
            </a:lstStyle>
            <a:p>
              <a:pPr algn="ctr">
                <a:spcBef>
                  <a:spcPct val="0"/>
                </a:spcBef>
                <a:buFontTx/>
                <a:buNone/>
              </a:pPr>
              <a:endParaRPr lang="en-US" altLang="en-US" sz="2000">
                <a:latin typeface="Comic Sans MS" pitchFamily="66" charset="0"/>
                <a:ea typeface="Times New Roman" pitchFamily="18" charset="0"/>
                <a:cs typeface="Arial" charset="0"/>
              </a:endParaRPr>
            </a:p>
          </p:txBody>
        </p:sp>
        <p:sp>
          <p:nvSpPr>
            <p:cNvPr id="237573" name="Line 5"/>
            <p:cNvSpPr>
              <a:spLocks noChangeShapeType="1"/>
            </p:cNvSpPr>
            <p:nvPr/>
          </p:nvSpPr>
          <p:spPr bwMode="auto">
            <a:xfrm>
              <a:off x="144" y="3312"/>
              <a:ext cx="54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4" name="Line 6"/>
            <p:cNvSpPr>
              <a:spLocks noChangeShapeType="1"/>
            </p:cNvSpPr>
            <p:nvPr/>
          </p:nvSpPr>
          <p:spPr bwMode="auto">
            <a:xfrm>
              <a:off x="144" y="4224"/>
              <a:ext cx="54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5" name="Line 7"/>
            <p:cNvSpPr>
              <a:spLocks noChangeShapeType="1"/>
            </p:cNvSpPr>
            <p:nvPr/>
          </p:nvSpPr>
          <p:spPr bwMode="auto">
            <a:xfrm>
              <a:off x="144" y="3312"/>
              <a:ext cx="0" cy="9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6" name="Line 8"/>
            <p:cNvSpPr>
              <a:spLocks noChangeShapeType="1"/>
            </p:cNvSpPr>
            <p:nvPr/>
          </p:nvSpPr>
          <p:spPr bwMode="auto">
            <a:xfrm>
              <a:off x="5616" y="3312"/>
              <a:ext cx="0" cy="9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p:cNvSpPr txBox="1"/>
          <p:nvPr/>
        </p:nvSpPr>
        <p:spPr>
          <a:xfrm>
            <a:off x="723900" y="1143000"/>
            <a:ext cx="7696200" cy="707886"/>
          </a:xfrm>
          <a:prstGeom prst="rect">
            <a:avLst/>
          </a:prstGeom>
          <a:noFill/>
        </p:spPr>
        <p:txBody>
          <a:bodyPr wrap="square" rtlCol="0">
            <a:spAutoFit/>
          </a:bodyPr>
          <a:lstStyle/>
          <a:p>
            <a:r>
              <a:rPr lang="en-US" sz="4000" dirty="0" smtClean="0">
                <a:solidFill>
                  <a:schemeClr val="accent5">
                    <a:lumMod val="60000"/>
                    <a:lumOff val="40000"/>
                  </a:schemeClr>
                </a:solidFill>
                <a:latin typeface="Comic Sans MS" panose="030F0702030302020204" pitchFamily="66" charset="0"/>
              </a:rPr>
              <a:t>Great News!!!</a:t>
            </a:r>
            <a:endParaRPr lang="en-US" sz="4000" dirty="0">
              <a:solidFill>
                <a:schemeClr val="accent5">
                  <a:lumMod val="60000"/>
                  <a:lumOff val="40000"/>
                </a:schemeClr>
              </a:solidFill>
              <a:latin typeface="Comic Sans MS" panose="030F0702030302020204"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67" y="4191000"/>
            <a:ext cx="7792065" cy="762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667000"/>
            <a:ext cx="4735095" cy="838200"/>
          </a:xfrm>
          <a:prstGeom prst="rect">
            <a:avLst/>
          </a:prstGeom>
        </p:spPr>
      </p:pic>
    </p:spTree>
    <p:extLst>
      <p:ext uri="{BB962C8B-B14F-4D97-AF65-F5344CB8AC3E}">
        <p14:creationId xmlns:p14="http://schemas.microsoft.com/office/powerpoint/2010/main" val="87868345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570" name="Group 2"/>
          <p:cNvGrpSpPr>
            <a:grpSpLocks/>
          </p:cNvGrpSpPr>
          <p:nvPr/>
        </p:nvGrpSpPr>
        <p:grpSpPr bwMode="auto">
          <a:xfrm>
            <a:off x="228600" y="5181600"/>
            <a:ext cx="8686800" cy="1524000"/>
            <a:chOff x="144" y="3312"/>
            <a:chExt cx="5472" cy="912"/>
          </a:xfrm>
        </p:grpSpPr>
        <p:sp>
          <p:nvSpPr>
            <p:cNvPr id="237571" name="Rectangle 3"/>
            <p:cNvSpPr>
              <a:spLocks noChangeArrowheads="1"/>
            </p:cNvSpPr>
            <p:nvPr/>
          </p:nvSpPr>
          <p:spPr bwMode="auto">
            <a:xfrm>
              <a:off x="3679" y="3312"/>
              <a:ext cx="209"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charset="0"/>
                </a:defRPr>
              </a:lvl1pPr>
              <a:lvl2pPr algn="l">
                <a:spcBef>
                  <a:spcPct val="20000"/>
                </a:spcBef>
                <a:buChar char="–"/>
                <a:defRPr sz="2400">
                  <a:solidFill>
                    <a:schemeClr val="tx1"/>
                  </a:solidFill>
                  <a:latin typeface="Arial" charset="0"/>
                </a:defRPr>
              </a:lvl2pPr>
              <a:lvl3pPr algn="l">
                <a:spcBef>
                  <a:spcPct val="20000"/>
                </a:spcBef>
                <a:buChar char="•"/>
                <a:defRPr sz="2000">
                  <a:solidFill>
                    <a:schemeClr val="tx1"/>
                  </a:solidFill>
                  <a:latin typeface="Arial" charset="0"/>
                </a:defRPr>
              </a:lvl3pPr>
              <a:lvl4pPr algn="l">
                <a:spcBef>
                  <a:spcPct val="20000"/>
                </a:spcBef>
                <a:buChar char="–"/>
                <a:defRPr>
                  <a:solidFill>
                    <a:schemeClr val="tx1"/>
                  </a:solidFill>
                  <a:latin typeface="Arial" charset="0"/>
                </a:defRPr>
              </a:lvl4pPr>
              <a:lvl5pPr algn="l">
                <a:spcBef>
                  <a:spcPct val="20000"/>
                </a:spcBef>
                <a:buChar char="»"/>
                <a:defRPr>
                  <a:solidFill>
                    <a:schemeClr val="tx1"/>
                  </a:solidFill>
                  <a:latin typeface="Arial" charset="0"/>
                </a:defRPr>
              </a:lvl5pPr>
              <a:lvl6pPr fontAlgn="base">
                <a:spcBef>
                  <a:spcPct val="20000"/>
                </a:spcBef>
                <a:spcAft>
                  <a:spcPct val="0"/>
                </a:spcAft>
                <a:buChar char="»"/>
                <a:defRPr>
                  <a:solidFill>
                    <a:schemeClr val="tx1"/>
                  </a:solidFill>
                  <a:latin typeface="Arial" charset="0"/>
                </a:defRPr>
              </a:lvl6pPr>
              <a:lvl7pPr fontAlgn="base">
                <a:spcBef>
                  <a:spcPct val="20000"/>
                </a:spcBef>
                <a:spcAft>
                  <a:spcPct val="0"/>
                </a:spcAft>
                <a:buChar char="»"/>
                <a:defRPr>
                  <a:solidFill>
                    <a:schemeClr val="tx1"/>
                  </a:solidFill>
                  <a:latin typeface="Arial" charset="0"/>
                </a:defRPr>
              </a:lvl7pPr>
              <a:lvl8pPr fontAlgn="base">
                <a:spcBef>
                  <a:spcPct val="20000"/>
                </a:spcBef>
                <a:spcAft>
                  <a:spcPct val="0"/>
                </a:spcAft>
                <a:buChar char="»"/>
                <a:defRPr>
                  <a:solidFill>
                    <a:schemeClr val="tx1"/>
                  </a:solidFill>
                  <a:latin typeface="Arial" charset="0"/>
                </a:defRPr>
              </a:lvl8pPr>
              <a:lvl9pPr fontAlgn="base">
                <a:spcBef>
                  <a:spcPct val="20000"/>
                </a:spcBef>
                <a:spcAft>
                  <a:spcPct val="0"/>
                </a:spcAft>
                <a:buChar char="»"/>
                <a:defRPr>
                  <a:solidFill>
                    <a:schemeClr val="tx1"/>
                  </a:solidFill>
                  <a:latin typeface="Arial" charset="0"/>
                </a:defRPr>
              </a:lvl9pPr>
            </a:lstStyle>
            <a:p>
              <a:pPr algn="ctr">
                <a:spcBef>
                  <a:spcPct val="0"/>
                </a:spcBef>
                <a:buFontTx/>
                <a:buNone/>
              </a:pPr>
              <a:endParaRPr lang="en-US" altLang="en-US" sz="2000">
                <a:latin typeface="Comic Sans MS" pitchFamily="66" charset="0"/>
                <a:ea typeface="Times New Roman" pitchFamily="18" charset="0"/>
                <a:cs typeface="Arial" charset="0"/>
              </a:endParaRPr>
            </a:p>
          </p:txBody>
        </p:sp>
        <p:sp>
          <p:nvSpPr>
            <p:cNvPr id="237572" name="Rectangle 4"/>
            <p:cNvSpPr>
              <a:spLocks noChangeArrowheads="1"/>
            </p:cNvSpPr>
            <p:nvPr/>
          </p:nvSpPr>
          <p:spPr bwMode="auto">
            <a:xfrm>
              <a:off x="1790" y="3312"/>
              <a:ext cx="178"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2800">
                  <a:solidFill>
                    <a:schemeClr val="tx1"/>
                  </a:solidFill>
                  <a:latin typeface="Arial" charset="0"/>
                </a:defRPr>
              </a:lvl1pPr>
              <a:lvl2pPr algn="l">
                <a:spcBef>
                  <a:spcPct val="20000"/>
                </a:spcBef>
                <a:buChar char="–"/>
                <a:defRPr sz="2400">
                  <a:solidFill>
                    <a:schemeClr val="tx1"/>
                  </a:solidFill>
                  <a:latin typeface="Arial" charset="0"/>
                </a:defRPr>
              </a:lvl2pPr>
              <a:lvl3pPr algn="l">
                <a:spcBef>
                  <a:spcPct val="20000"/>
                </a:spcBef>
                <a:buChar char="•"/>
                <a:defRPr sz="2000">
                  <a:solidFill>
                    <a:schemeClr val="tx1"/>
                  </a:solidFill>
                  <a:latin typeface="Arial" charset="0"/>
                </a:defRPr>
              </a:lvl3pPr>
              <a:lvl4pPr algn="l">
                <a:spcBef>
                  <a:spcPct val="20000"/>
                </a:spcBef>
                <a:buChar char="–"/>
                <a:defRPr>
                  <a:solidFill>
                    <a:schemeClr val="tx1"/>
                  </a:solidFill>
                  <a:latin typeface="Arial" charset="0"/>
                </a:defRPr>
              </a:lvl4pPr>
              <a:lvl5pPr algn="l">
                <a:spcBef>
                  <a:spcPct val="20000"/>
                </a:spcBef>
                <a:buChar char="»"/>
                <a:defRPr>
                  <a:solidFill>
                    <a:schemeClr val="tx1"/>
                  </a:solidFill>
                  <a:latin typeface="Arial" charset="0"/>
                </a:defRPr>
              </a:lvl5pPr>
              <a:lvl6pPr fontAlgn="base">
                <a:spcBef>
                  <a:spcPct val="20000"/>
                </a:spcBef>
                <a:spcAft>
                  <a:spcPct val="0"/>
                </a:spcAft>
                <a:buChar char="»"/>
                <a:defRPr>
                  <a:solidFill>
                    <a:schemeClr val="tx1"/>
                  </a:solidFill>
                  <a:latin typeface="Arial" charset="0"/>
                </a:defRPr>
              </a:lvl6pPr>
              <a:lvl7pPr fontAlgn="base">
                <a:spcBef>
                  <a:spcPct val="20000"/>
                </a:spcBef>
                <a:spcAft>
                  <a:spcPct val="0"/>
                </a:spcAft>
                <a:buChar char="»"/>
                <a:defRPr>
                  <a:solidFill>
                    <a:schemeClr val="tx1"/>
                  </a:solidFill>
                  <a:latin typeface="Arial" charset="0"/>
                </a:defRPr>
              </a:lvl7pPr>
              <a:lvl8pPr fontAlgn="base">
                <a:spcBef>
                  <a:spcPct val="20000"/>
                </a:spcBef>
                <a:spcAft>
                  <a:spcPct val="0"/>
                </a:spcAft>
                <a:buChar char="»"/>
                <a:defRPr>
                  <a:solidFill>
                    <a:schemeClr val="tx1"/>
                  </a:solidFill>
                  <a:latin typeface="Arial" charset="0"/>
                </a:defRPr>
              </a:lvl8pPr>
              <a:lvl9pPr fontAlgn="base">
                <a:spcBef>
                  <a:spcPct val="20000"/>
                </a:spcBef>
                <a:spcAft>
                  <a:spcPct val="0"/>
                </a:spcAft>
                <a:buChar char="»"/>
                <a:defRPr>
                  <a:solidFill>
                    <a:schemeClr val="tx1"/>
                  </a:solidFill>
                  <a:latin typeface="Arial" charset="0"/>
                </a:defRPr>
              </a:lvl9pPr>
            </a:lstStyle>
            <a:p>
              <a:pPr algn="ctr">
                <a:spcBef>
                  <a:spcPct val="0"/>
                </a:spcBef>
                <a:buFontTx/>
                <a:buNone/>
              </a:pPr>
              <a:endParaRPr lang="en-US" altLang="en-US" sz="2000">
                <a:latin typeface="Comic Sans MS" pitchFamily="66" charset="0"/>
                <a:ea typeface="Times New Roman" pitchFamily="18" charset="0"/>
                <a:cs typeface="Arial" charset="0"/>
              </a:endParaRPr>
            </a:p>
          </p:txBody>
        </p:sp>
        <p:sp>
          <p:nvSpPr>
            <p:cNvPr id="237573" name="Line 5"/>
            <p:cNvSpPr>
              <a:spLocks noChangeShapeType="1"/>
            </p:cNvSpPr>
            <p:nvPr/>
          </p:nvSpPr>
          <p:spPr bwMode="auto">
            <a:xfrm>
              <a:off x="144" y="3312"/>
              <a:ext cx="54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4" name="Line 6"/>
            <p:cNvSpPr>
              <a:spLocks noChangeShapeType="1"/>
            </p:cNvSpPr>
            <p:nvPr/>
          </p:nvSpPr>
          <p:spPr bwMode="auto">
            <a:xfrm>
              <a:off x="144" y="4224"/>
              <a:ext cx="547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5" name="Line 7"/>
            <p:cNvSpPr>
              <a:spLocks noChangeShapeType="1"/>
            </p:cNvSpPr>
            <p:nvPr/>
          </p:nvSpPr>
          <p:spPr bwMode="auto">
            <a:xfrm>
              <a:off x="144" y="3312"/>
              <a:ext cx="0" cy="9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7576" name="Line 8"/>
            <p:cNvSpPr>
              <a:spLocks noChangeShapeType="1"/>
            </p:cNvSpPr>
            <p:nvPr/>
          </p:nvSpPr>
          <p:spPr bwMode="auto">
            <a:xfrm>
              <a:off x="5616" y="3312"/>
              <a:ext cx="0" cy="9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TextBox 1"/>
          <p:cNvSpPr txBox="1"/>
          <p:nvPr/>
        </p:nvSpPr>
        <p:spPr>
          <a:xfrm>
            <a:off x="723900" y="3048000"/>
            <a:ext cx="7696200" cy="707886"/>
          </a:xfrm>
          <a:prstGeom prst="rect">
            <a:avLst/>
          </a:prstGeom>
          <a:noFill/>
        </p:spPr>
        <p:txBody>
          <a:bodyPr wrap="square" rtlCol="0">
            <a:spAutoFit/>
          </a:bodyPr>
          <a:lstStyle/>
          <a:p>
            <a:r>
              <a:rPr lang="en-US" sz="4000" dirty="0" smtClean="0">
                <a:solidFill>
                  <a:schemeClr val="accent5">
                    <a:lumMod val="60000"/>
                    <a:lumOff val="40000"/>
                  </a:schemeClr>
                </a:solidFill>
                <a:latin typeface="Comic Sans MS" panose="030F0702030302020204" pitchFamily="66" charset="0"/>
              </a:rPr>
              <a:t>What do Visitors think about?</a:t>
            </a:r>
            <a:endParaRPr lang="en-US" sz="4000" dirty="0">
              <a:solidFill>
                <a:schemeClr val="accent5">
                  <a:lumMod val="60000"/>
                  <a:lumOff val="40000"/>
                </a:schemeClr>
              </a:solidFill>
              <a:latin typeface="Comic Sans MS" panose="030F0702030302020204" pitchFamily="66"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57200" y="0"/>
            <a:ext cx="8229600" cy="1143000"/>
          </a:xfrm>
        </p:spPr>
        <p:txBody>
          <a:bodyPr/>
          <a:lstStyle/>
          <a:p>
            <a:r>
              <a:rPr lang="en-US" altLang="en-US" dirty="0">
                <a:solidFill>
                  <a:schemeClr val="accent5">
                    <a:lumMod val="60000"/>
                    <a:lumOff val="40000"/>
                  </a:schemeClr>
                </a:solidFill>
              </a:rPr>
              <a:t>They think about </a:t>
            </a:r>
            <a:r>
              <a:rPr lang="en-US" altLang="en-US" dirty="0" smtClean="0">
                <a:solidFill>
                  <a:srgbClr val="F0D406"/>
                </a:solidFill>
              </a:rPr>
              <a:t>activities</a:t>
            </a:r>
            <a:endParaRPr lang="en-US" altLang="en-US" dirty="0">
              <a:solidFill>
                <a:srgbClr val="F0D406"/>
              </a:solidFill>
            </a:endParaRPr>
          </a:p>
        </p:txBody>
      </p:sp>
      <p:pic>
        <p:nvPicPr>
          <p:cNvPr id="274438" name="Picture 6" descr="Kayandhoppy_AK"/>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04800" y="1066800"/>
            <a:ext cx="3173413" cy="260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4439" name="Picture 7" descr="griff butte backwards Oct 2, 05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2192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41" name="Picture 9" descr="IMG_03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038600"/>
            <a:ext cx="3124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74442" name="Picture 10" descr="motorcyc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401955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altLang="en-US" dirty="0">
                <a:solidFill>
                  <a:schemeClr val="accent5">
                    <a:lumMod val="60000"/>
                    <a:lumOff val="40000"/>
                  </a:schemeClr>
                </a:solidFill>
              </a:rPr>
              <a:t>They think about </a:t>
            </a:r>
            <a:r>
              <a:rPr lang="en-US" altLang="en-US" dirty="0" smtClean="0">
                <a:solidFill>
                  <a:srgbClr val="FBE015"/>
                </a:solidFill>
              </a:rPr>
              <a:t>experiences</a:t>
            </a:r>
            <a:endParaRPr lang="en-US" altLang="en-US" dirty="0">
              <a:solidFill>
                <a:srgbClr val="FBE015"/>
              </a:solidFill>
            </a:endParaRPr>
          </a:p>
        </p:txBody>
      </p:sp>
      <p:pic>
        <p:nvPicPr>
          <p:cNvPr id="272388" name="Picture 4" descr="IMGP00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24000"/>
            <a:ext cx="5867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p:cNvSpPr>
            <a:spLocks noGrp="1" noChangeArrowheads="1"/>
          </p:cNvSpPr>
          <p:nvPr>
            <p:ph type="title"/>
          </p:nvPr>
        </p:nvSpPr>
        <p:spPr>
          <a:xfrm>
            <a:off x="0" y="0"/>
            <a:ext cx="4419600" cy="1143000"/>
          </a:xfrm>
        </p:spPr>
        <p:txBody>
          <a:bodyPr/>
          <a:lstStyle/>
          <a:p>
            <a:r>
              <a:rPr lang="en-US" altLang="en-US">
                <a:solidFill>
                  <a:srgbClr val="FBE015"/>
                </a:solidFill>
              </a:rPr>
              <a:t>Experiences</a:t>
            </a:r>
          </a:p>
        </p:txBody>
      </p:sp>
      <p:pic>
        <p:nvPicPr>
          <p:cNvPr id="280582" name="Picture 6" descr="foothills park"/>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2000" y="1146175"/>
            <a:ext cx="7543800" cy="5610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457200" y="274638"/>
            <a:ext cx="5181600" cy="1143000"/>
          </a:xfrm>
        </p:spPr>
        <p:txBody>
          <a:bodyPr>
            <a:normAutofit fontScale="90000"/>
          </a:bodyPr>
          <a:lstStyle/>
          <a:p>
            <a:r>
              <a:rPr lang="en-US" altLang="en-US" sz="4000" dirty="0">
                <a:solidFill>
                  <a:schemeClr val="accent5">
                    <a:lumMod val="60000"/>
                    <a:lumOff val="40000"/>
                  </a:schemeClr>
                </a:solidFill>
              </a:rPr>
              <a:t>They </a:t>
            </a:r>
            <a:r>
              <a:rPr lang="en-US" altLang="en-US" sz="4000" dirty="0" smtClean="0">
                <a:solidFill>
                  <a:schemeClr val="accent5">
                    <a:lumMod val="60000"/>
                    <a:lumOff val="40000"/>
                  </a:schemeClr>
                </a:solidFill>
              </a:rPr>
              <a:t>realize </a:t>
            </a:r>
            <a:r>
              <a:rPr lang="en-US" altLang="en-US" sz="4000" dirty="0"/>
              <a:t/>
            </a:r>
            <a:br>
              <a:rPr lang="en-US" altLang="en-US" sz="4000" dirty="0"/>
            </a:br>
            <a:r>
              <a:rPr lang="en-US" altLang="en-US" sz="4000" dirty="0" smtClean="0">
                <a:solidFill>
                  <a:srgbClr val="FBE015"/>
                </a:solidFill>
              </a:rPr>
              <a:t>outcomes</a:t>
            </a:r>
            <a:endParaRPr lang="en-US" altLang="en-US" sz="4000" dirty="0">
              <a:solidFill>
                <a:srgbClr val="FBE015"/>
              </a:solidFill>
            </a:endParaRPr>
          </a:p>
        </p:txBody>
      </p:sp>
      <p:grpSp>
        <p:nvGrpSpPr>
          <p:cNvPr id="273415" name="Group 7"/>
          <p:cNvGrpSpPr>
            <a:grpSpLocks/>
          </p:cNvGrpSpPr>
          <p:nvPr/>
        </p:nvGrpSpPr>
        <p:grpSpPr bwMode="auto">
          <a:xfrm>
            <a:off x="1219200" y="762000"/>
            <a:ext cx="7239000" cy="5897563"/>
            <a:chOff x="576" y="0"/>
            <a:chExt cx="4752" cy="4195"/>
          </a:xfrm>
        </p:grpSpPr>
        <p:pic>
          <p:nvPicPr>
            <p:cNvPr id="273416" name="Picture 8" descr="Tamarack Sept 8 05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 y="631"/>
              <a:ext cx="4752" cy="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3417" name="Group 9"/>
            <p:cNvGrpSpPr>
              <a:grpSpLocks/>
            </p:cNvGrpSpPr>
            <p:nvPr/>
          </p:nvGrpSpPr>
          <p:grpSpPr bwMode="auto">
            <a:xfrm rot="16786042">
              <a:off x="3536" y="112"/>
              <a:ext cx="1218" cy="993"/>
              <a:chOff x="2352" y="1344"/>
              <a:chExt cx="1248" cy="1296"/>
            </a:xfrm>
          </p:grpSpPr>
          <p:sp>
            <p:nvSpPr>
              <p:cNvPr id="273418" name="AutoShape 10"/>
              <p:cNvSpPr>
                <a:spLocks noChangeArrowheads="1"/>
              </p:cNvSpPr>
              <p:nvPr/>
            </p:nvSpPr>
            <p:spPr bwMode="auto">
              <a:xfrm>
                <a:off x="2352" y="1344"/>
                <a:ext cx="1248" cy="1296"/>
              </a:xfrm>
              <a:prstGeom prst="cloudCallout">
                <a:avLst>
                  <a:gd name="adj1" fmla="val -43269"/>
                  <a:gd name="adj2" fmla="val 6257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p>
                <a:endParaRPr lang="en-US" altLang="en-US" sz="1800"/>
              </a:p>
            </p:txBody>
          </p:sp>
          <p:sp>
            <p:nvSpPr>
              <p:cNvPr id="273419" name="Text Box 11"/>
              <p:cNvSpPr txBox="1">
                <a:spLocks noChangeArrowheads="1"/>
              </p:cNvSpPr>
              <p:nvPr/>
            </p:nvSpPr>
            <p:spPr bwMode="auto">
              <a:xfrm>
                <a:off x="3122" y="1715"/>
                <a:ext cx="335"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a:spcBef>
                    <a:spcPct val="50000"/>
                  </a:spcBef>
                </a:pPr>
                <a:endParaRPr lang="en-US" altLang="en-US" sz="1800"/>
              </a:p>
            </p:txBody>
          </p:sp>
          <p:sp>
            <p:nvSpPr>
              <p:cNvPr id="273420" name="Text Box 12"/>
              <p:cNvSpPr txBox="1">
                <a:spLocks noChangeArrowheads="1"/>
              </p:cNvSpPr>
              <p:nvPr/>
            </p:nvSpPr>
            <p:spPr bwMode="auto">
              <a:xfrm>
                <a:off x="3218" y="1624"/>
                <a:ext cx="335"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l"/>
                <a:endParaRPr lang="en-US" altLang="en-US" sz="1800" b="1">
                  <a:latin typeface="Comic Sans MS" pitchFamily="66" charset="0"/>
                </a:endParaRPr>
              </a:p>
            </p:txBody>
          </p:sp>
        </p:grpSp>
        <p:sp>
          <p:nvSpPr>
            <p:cNvPr id="273421" name="Text Box 13"/>
            <p:cNvSpPr txBox="1">
              <a:spLocks noChangeArrowheads="1"/>
            </p:cNvSpPr>
            <p:nvPr/>
          </p:nvSpPr>
          <p:spPr bwMode="auto">
            <a:xfrm>
              <a:off x="3840" y="191"/>
              <a:ext cx="624" cy="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dirty="0"/>
                <a:t>Yee ha Bro, you are one skilled rider!</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ltLang="en-US" dirty="0" smtClean="0">
                <a:solidFill>
                  <a:schemeClr val="accent5">
                    <a:lumMod val="60000"/>
                    <a:lumOff val="40000"/>
                  </a:schemeClr>
                </a:solidFill>
              </a:rPr>
              <a:t>Objective</a:t>
            </a:r>
            <a:endParaRPr lang="en-US" altLang="en-US" dirty="0">
              <a:solidFill>
                <a:schemeClr val="accent5">
                  <a:lumMod val="60000"/>
                  <a:lumOff val="40000"/>
                </a:schemeClr>
              </a:solidFill>
            </a:endParaRPr>
          </a:p>
        </p:txBody>
      </p:sp>
      <p:sp>
        <p:nvSpPr>
          <p:cNvPr id="178179" name="Rectangle 3"/>
          <p:cNvSpPr>
            <a:spLocks noGrp="1" noChangeArrowheads="1"/>
          </p:cNvSpPr>
          <p:nvPr>
            <p:ph idx="1"/>
          </p:nvPr>
        </p:nvSpPr>
        <p:spPr>
          <a:xfrm>
            <a:off x="457200" y="2209800"/>
            <a:ext cx="8229600" cy="2209800"/>
          </a:xfrm>
        </p:spPr>
        <p:txBody>
          <a:bodyPr/>
          <a:lstStyle/>
          <a:p>
            <a:pPr marL="137160" indent="0">
              <a:buNone/>
            </a:pPr>
            <a:r>
              <a:rPr lang="en-US" altLang="en-US" dirty="0" smtClean="0">
                <a:solidFill>
                  <a:schemeClr val="accent5">
                    <a:lumMod val="60000"/>
                    <a:lumOff val="40000"/>
                  </a:schemeClr>
                </a:solidFill>
                <a:latin typeface="Comic Sans MS" panose="030F0702030302020204" pitchFamily="66" charset="0"/>
              </a:rPr>
              <a:t>Determine what data is necessary to support Recreation and Visitor Services LUP decisions and how to collect that data.</a:t>
            </a:r>
            <a:endParaRPr lang="en-US" altLang="en-US" dirty="0">
              <a:solidFill>
                <a:schemeClr val="accent5">
                  <a:lumMod val="60000"/>
                  <a:lumOff val="40000"/>
                </a:schemeClr>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ltLang="en-US" dirty="0">
                <a:solidFill>
                  <a:schemeClr val="accent5">
                    <a:lumMod val="60000"/>
                    <a:lumOff val="40000"/>
                  </a:schemeClr>
                </a:solidFill>
              </a:rPr>
              <a:t>They think about </a:t>
            </a:r>
            <a:r>
              <a:rPr lang="en-US" altLang="en-US" dirty="0" smtClean="0">
                <a:solidFill>
                  <a:srgbClr val="1CFC37"/>
                </a:solidFill>
              </a:rPr>
              <a:t>settings</a:t>
            </a:r>
            <a:endParaRPr lang="en-US" altLang="en-US" dirty="0">
              <a:solidFill>
                <a:srgbClr val="1CFC37"/>
              </a:solidFill>
            </a:endParaRPr>
          </a:p>
        </p:txBody>
      </p:sp>
      <p:pic>
        <p:nvPicPr>
          <p:cNvPr id="279555" name="Picture 3" descr="DSC_0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114800"/>
            <a:ext cx="3505200" cy="2332038"/>
          </a:xfrm>
          <a:prstGeom prst="rect">
            <a:avLst/>
          </a:prstGeom>
          <a:noFill/>
          <a:extLst>
            <a:ext uri="{909E8E84-426E-40DD-AFC4-6F175D3DCCD1}">
              <a14:hiddenFill xmlns:a14="http://schemas.microsoft.com/office/drawing/2010/main">
                <a:solidFill>
                  <a:srgbClr val="FFFFFF"/>
                </a:solidFill>
              </a14:hiddenFill>
            </a:ext>
          </a:extLst>
        </p:spPr>
      </p:pic>
      <p:pic>
        <p:nvPicPr>
          <p:cNvPr id="279556" name="Picture 4" descr="griff butte backwards Oct 2, 05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3716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57" name="Picture 5" descr="Tamarack Sept 8 05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219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idx="1"/>
          </p:nvPr>
        </p:nvSpPr>
        <p:spPr>
          <a:xfrm>
            <a:off x="457200" y="685800"/>
            <a:ext cx="5486400" cy="5440363"/>
          </a:xfrm>
        </p:spPr>
        <p:txBody>
          <a:bodyPr/>
          <a:lstStyle/>
          <a:p>
            <a:pPr marL="137160" indent="0">
              <a:buNone/>
            </a:pPr>
            <a:r>
              <a:rPr lang="en-US" altLang="en-US" dirty="0">
                <a:solidFill>
                  <a:schemeClr val="accent5">
                    <a:lumMod val="60000"/>
                    <a:lumOff val="40000"/>
                  </a:schemeClr>
                </a:solidFill>
                <a:latin typeface="Comic Sans MS" panose="030F0702030302020204" pitchFamily="66" charset="0"/>
              </a:rPr>
              <a:t>If the </a:t>
            </a:r>
            <a:r>
              <a:rPr lang="en-US" altLang="en-US" dirty="0" smtClean="0">
                <a:solidFill>
                  <a:schemeClr val="accent5">
                    <a:lumMod val="60000"/>
                    <a:lumOff val="40000"/>
                  </a:schemeClr>
                </a:solidFill>
                <a:latin typeface="Comic Sans MS" panose="030F0702030302020204" pitchFamily="66" charset="0"/>
              </a:rPr>
              <a:t>activity </a:t>
            </a:r>
            <a:r>
              <a:rPr lang="en-US" altLang="en-US" dirty="0">
                <a:solidFill>
                  <a:schemeClr val="accent5">
                    <a:lumMod val="60000"/>
                    <a:lumOff val="40000"/>
                  </a:schemeClr>
                </a:solidFill>
                <a:latin typeface="Comic Sans MS" panose="030F0702030302020204" pitchFamily="66" charset="0"/>
              </a:rPr>
              <a:t>is </a:t>
            </a:r>
            <a:r>
              <a:rPr lang="en-US" altLang="en-US" dirty="0" smtClean="0">
                <a:solidFill>
                  <a:schemeClr val="accent5">
                    <a:lumMod val="60000"/>
                    <a:lumOff val="40000"/>
                  </a:schemeClr>
                </a:solidFill>
                <a:latin typeface="Comic Sans MS" panose="030F0702030302020204" pitchFamily="66" charset="0"/>
              </a:rPr>
              <a:t>mountain biking</a:t>
            </a:r>
            <a:r>
              <a:rPr lang="en-US" altLang="en-US" dirty="0">
                <a:solidFill>
                  <a:schemeClr val="accent5">
                    <a:lumMod val="60000"/>
                    <a:lumOff val="40000"/>
                  </a:schemeClr>
                </a:solidFill>
                <a:latin typeface="Comic Sans MS" panose="030F0702030302020204" pitchFamily="66" charset="0"/>
              </a:rPr>
              <a:t>…</a:t>
            </a:r>
          </a:p>
          <a:p>
            <a:pPr>
              <a:buFontTx/>
              <a:buNone/>
            </a:pPr>
            <a:endParaRPr lang="en-US" altLang="en-US" dirty="0">
              <a:solidFill>
                <a:schemeClr val="accent5">
                  <a:lumMod val="60000"/>
                  <a:lumOff val="40000"/>
                </a:schemeClr>
              </a:solidFill>
            </a:endParaRPr>
          </a:p>
          <a:p>
            <a:pPr>
              <a:buFontTx/>
              <a:buNone/>
            </a:pPr>
            <a:endParaRPr lang="en-US" altLang="en-US" dirty="0">
              <a:solidFill>
                <a:schemeClr val="accent5">
                  <a:lumMod val="60000"/>
                  <a:lumOff val="40000"/>
                </a:schemeClr>
              </a:solidFill>
            </a:endParaRPr>
          </a:p>
          <a:p>
            <a:pPr lvl="1"/>
            <a:r>
              <a:rPr lang="en-US" altLang="en-US" dirty="0">
                <a:solidFill>
                  <a:schemeClr val="accent5">
                    <a:lumMod val="60000"/>
                    <a:lumOff val="40000"/>
                  </a:schemeClr>
                </a:solidFill>
                <a:latin typeface="Comic Sans MS" panose="030F0702030302020204" pitchFamily="66" charset="0"/>
              </a:rPr>
              <a:t>What kind of Experiences and Benefits are associated with that activity and which ones will be managed for?</a:t>
            </a:r>
          </a:p>
        </p:txBody>
      </p:sp>
      <p:grpSp>
        <p:nvGrpSpPr>
          <p:cNvPr id="282627" name="Group 3"/>
          <p:cNvGrpSpPr>
            <a:grpSpLocks/>
          </p:cNvGrpSpPr>
          <p:nvPr/>
        </p:nvGrpSpPr>
        <p:grpSpPr bwMode="auto">
          <a:xfrm>
            <a:off x="5168088" y="1447800"/>
            <a:ext cx="3899712" cy="3978105"/>
            <a:chOff x="3936" y="1008"/>
            <a:chExt cx="1536" cy="1768"/>
          </a:xfrm>
        </p:grpSpPr>
        <p:grpSp>
          <p:nvGrpSpPr>
            <p:cNvPr id="282628" name="Group 4"/>
            <p:cNvGrpSpPr>
              <a:grpSpLocks/>
            </p:cNvGrpSpPr>
            <p:nvPr/>
          </p:nvGrpSpPr>
          <p:grpSpPr bwMode="auto">
            <a:xfrm rot="-1033592">
              <a:off x="3936" y="1008"/>
              <a:ext cx="1536" cy="1768"/>
              <a:chOff x="1584" y="1357"/>
              <a:chExt cx="2016" cy="2728"/>
            </a:xfrm>
          </p:grpSpPr>
          <p:pic>
            <p:nvPicPr>
              <p:cNvPr id="2826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600000">
                <a:off x="1584" y="2784"/>
                <a:ext cx="1488" cy="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2630" name="Group 6"/>
              <p:cNvGrpSpPr>
                <a:grpSpLocks/>
              </p:cNvGrpSpPr>
              <p:nvPr/>
            </p:nvGrpSpPr>
            <p:grpSpPr bwMode="auto">
              <a:xfrm>
                <a:off x="2352" y="1357"/>
                <a:ext cx="1248" cy="1283"/>
                <a:chOff x="2352" y="1344"/>
                <a:chExt cx="1248" cy="1296"/>
              </a:xfrm>
            </p:grpSpPr>
            <p:sp>
              <p:nvSpPr>
                <p:cNvPr id="282631" name="AutoShape 7"/>
                <p:cNvSpPr>
                  <a:spLocks noChangeArrowheads="1"/>
                </p:cNvSpPr>
                <p:nvPr/>
              </p:nvSpPr>
              <p:spPr bwMode="auto">
                <a:xfrm>
                  <a:off x="2352" y="1344"/>
                  <a:ext cx="1248" cy="1296"/>
                </a:xfrm>
                <a:prstGeom prst="cloudCallout">
                  <a:avLst>
                    <a:gd name="adj1" fmla="val -43269"/>
                    <a:gd name="adj2" fmla="val 6257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p>
              </p:txBody>
            </p:sp>
            <p:sp>
              <p:nvSpPr>
                <p:cNvPr id="282632" name="Text Box 8"/>
                <p:cNvSpPr txBox="1">
                  <a:spLocks noChangeArrowheads="1"/>
                </p:cNvSpPr>
                <p:nvPr/>
              </p:nvSpPr>
              <p:spPr bwMode="auto">
                <a:xfrm>
                  <a:off x="2459" y="1717"/>
                  <a:ext cx="99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1800"/>
                </a:p>
              </p:txBody>
            </p:sp>
            <p:sp>
              <p:nvSpPr>
                <p:cNvPr id="282633" name="Text Box 9"/>
                <p:cNvSpPr txBox="1">
                  <a:spLocks noChangeArrowheads="1"/>
                </p:cNvSpPr>
                <p:nvPr/>
              </p:nvSpPr>
              <p:spPr bwMode="auto">
                <a:xfrm>
                  <a:off x="2588" y="1626"/>
                  <a:ext cx="959"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sz="1800" b="1">
                    <a:latin typeface="Comic Sans MS" pitchFamily="66" charset="0"/>
                  </a:endParaRPr>
                </a:p>
              </p:txBody>
            </p:sp>
          </p:grpSp>
        </p:grpSp>
        <p:sp>
          <p:nvSpPr>
            <p:cNvPr id="282634" name="Text Box 10"/>
            <p:cNvSpPr txBox="1">
              <a:spLocks noChangeArrowheads="1"/>
            </p:cNvSpPr>
            <p:nvPr/>
          </p:nvSpPr>
          <p:spPr bwMode="auto">
            <a:xfrm>
              <a:off x="4512" y="1152"/>
              <a:ext cx="672"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t>What kind of experience </a:t>
              </a:r>
              <a:r>
                <a:rPr lang="en-US" altLang="en-US" sz="1600" b="1" dirty="0" smtClean="0"/>
                <a:t>do I want to </a:t>
              </a:r>
              <a:r>
                <a:rPr lang="en-US" altLang="en-US" sz="1600" b="1" dirty="0"/>
                <a:t>have today? </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body" sz="half" idx="1"/>
          </p:nvPr>
        </p:nvSpPr>
        <p:spPr>
          <a:xfrm>
            <a:off x="3657600" y="533400"/>
            <a:ext cx="4800600" cy="5592763"/>
          </a:xfrm>
        </p:spPr>
        <p:txBody>
          <a:bodyPr>
            <a:normAutofit lnSpcReduction="10000"/>
          </a:bodyPr>
          <a:lstStyle/>
          <a:p>
            <a:pPr>
              <a:buFontTx/>
              <a:buNone/>
            </a:pPr>
            <a:r>
              <a:rPr lang="en-US" altLang="en-US" sz="2400" dirty="0">
                <a:solidFill>
                  <a:schemeClr val="accent5">
                    <a:lumMod val="60000"/>
                    <a:lumOff val="40000"/>
                  </a:schemeClr>
                </a:solidFill>
                <a:latin typeface="Comic Sans MS" panose="030F0702030302020204" pitchFamily="66" charset="0"/>
              </a:rPr>
              <a:t>Is it </a:t>
            </a:r>
            <a:r>
              <a:rPr lang="en-US" altLang="en-US" sz="2400" dirty="0" smtClean="0">
                <a:solidFill>
                  <a:schemeClr val="accent5">
                    <a:lumMod val="60000"/>
                    <a:lumOff val="40000"/>
                  </a:schemeClr>
                </a:solidFill>
                <a:latin typeface="Comic Sans MS" panose="030F0702030302020204" pitchFamily="66" charset="0"/>
              </a:rPr>
              <a:t>to experience:</a:t>
            </a:r>
            <a:endParaRPr lang="en-US" altLang="en-US" sz="2400" dirty="0">
              <a:solidFill>
                <a:schemeClr val="accent5">
                  <a:lumMod val="60000"/>
                  <a:lumOff val="40000"/>
                </a:schemeClr>
              </a:solidFill>
              <a:latin typeface="Comic Sans MS" panose="030F0702030302020204" pitchFamily="66" charset="0"/>
            </a:endParaRPr>
          </a:p>
          <a:p>
            <a:pPr>
              <a:buFont typeface="Wingdings" panose="05000000000000000000" pitchFamily="2" charset="2"/>
              <a:buChar char="Ø"/>
            </a:pPr>
            <a:r>
              <a:rPr lang="en-US" altLang="en-US" sz="2400" dirty="0">
                <a:solidFill>
                  <a:schemeClr val="accent5">
                    <a:lumMod val="60000"/>
                    <a:lumOff val="40000"/>
                  </a:schemeClr>
                </a:solidFill>
                <a:latin typeface="Comic Sans MS" panose="030F0702030302020204" pitchFamily="66" charset="0"/>
              </a:rPr>
              <a:t>Risk taking</a:t>
            </a:r>
          </a:p>
          <a:p>
            <a:pPr>
              <a:buFont typeface="Wingdings" panose="05000000000000000000" pitchFamily="2" charset="2"/>
              <a:buChar char="Ø"/>
            </a:pPr>
            <a:r>
              <a:rPr lang="en-US" altLang="en-US" sz="2400" dirty="0">
                <a:solidFill>
                  <a:schemeClr val="accent5">
                    <a:lumMod val="60000"/>
                    <a:lumOff val="40000"/>
                  </a:schemeClr>
                </a:solidFill>
                <a:latin typeface="Comic Sans MS" panose="030F0702030302020204" pitchFamily="66" charset="0"/>
              </a:rPr>
              <a:t>Achievement and Stimulation</a:t>
            </a:r>
          </a:p>
          <a:p>
            <a:pPr algn="ctr">
              <a:buFontTx/>
              <a:buNone/>
            </a:pPr>
            <a:endParaRPr lang="en-US" altLang="en-US" sz="2400" dirty="0">
              <a:solidFill>
                <a:schemeClr val="accent5">
                  <a:lumMod val="60000"/>
                  <a:lumOff val="40000"/>
                </a:schemeClr>
              </a:solidFill>
              <a:latin typeface="Comic Sans MS" panose="030F0702030302020204" pitchFamily="66" charset="0"/>
            </a:endParaRPr>
          </a:p>
          <a:p>
            <a:pPr algn="ctr">
              <a:buFontTx/>
              <a:buNone/>
            </a:pPr>
            <a:r>
              <a:rPr lang="en-US" altLang="en-US" sz="2400" dirty="0">
                <a:solidFill>
                  <a:schemeClr val="accent5">
                    <a:lumMod val="60000"/>
                    <a:lumOff val="40000"/>
                  </a:schemeClr>
                </a:solidFill>
                <a:latin typeface="Comic Sans MS" panose="030F0702030302020204" pitchFamily="66" charset="0"/>
              </a:rPr>
              <a:t>OR is it </a:t>
            </a:r>
            <a:r>
              <a:rPr lang="en-US" altLang="en-US" sz="2400" dirty="0" smtClean="0">
                <a:solidFill>
                  <a:schemeClr val="accent5">
                    <a:lumMod val="60000"/>
                    <a:lumOff val="40000"/>
                  </a:schemeClr>
                </a:solidFill>
                <a:latin typeface="Comic Sans MS" panose="030F0702030302020204" pitchFamily="66" charset="0"/>
              </a:rPr>
              <a:t>to:</a:t>
            </a:r>
            <a:endParaRPr lang="en-US" altLang="en-US" sz="2400" dirty="0">
              <a:solidFill>
                <a:schemeClr val="accent5">
                  <a:lumMod val="60000"/>
                  <a:lumOff val="40000"/>
                </a:schemeClr>
              </a:solidFill>
              <a:latin typeface="Comic Sans MS" panose="030F0702030302020204" pitchFamily="66" charset="0"/>
            </a:endParaRPr>
          </a:p>
          <a:p>
            <a:pPr algn="ctr">
              <a:buFontTx/>
              <a:buNone/>
            </a:pPr>
            <a:endParaRPr lang="en-US" altLang="en-US" sz="2400" dirty="0">
              <a:solidFill>
                <a:schemeClr val="accent5">
                  <a:lumMod val="60000"/>
                  <a:lumOff val="40000"/>
                </a:schemeClr>
              </a:solidFill>
              <a:latin typeface="Comic Sans MS" panose="030F0702030302020204" pitchFamily="66" charset="0"/>
            </a:endParaRPr>
          </a:p>
          <a:p>
            <a:pPr>
              <a:buFont typeface="Wingdings" panose="05000000000000000000" pitchFamily="2" charset="2"/>
              <a:buChar char="Ø"/>
            </a:pPr>
            <a:r>
              <a:rPr lang="en-US" altLang="en-US" sz="2400" dirty="0">
                <a:solidFill>
                  <a:schemeClr val="accent5">
                    <a:lumMod val="60000"/>
                    <a:lumOff val="40000"/>
                  </a:schemeClr>
                </a:solidFill>
                <a:latin typeface="Comic Sans MS" panose="030F0702030302020204" pitchFamily="66" charset="0"/>
              </a:rPr>
              <a:t>Enjoy nature</a:t>
            </a:r>
          </a:p>
          <a:p>
            <a:pPr>
              <a:buFont typeface="Wingdings" panose="05000000000000000000" pitchFamily="2" charset="2"/>
              <a:buChar char="Ø"/>
            </a:pPr>
            <a:r>
              <a:rPr lang="en-US" altLang="en-US" sz="2400" dirty="0">
                <a:solidFill>
                  <a:schemeClr val="accent5">
                    <a:lumMod val="60000"/>
                    <a:lumOff val="40000"/>
                  </a:schemeClr>
                </a:solidFill>
                <a:latin typeface="Comic Sans MS" panose="030F0702030302020204" pitchFamily="66" charset="0"/>
              </a:rPr>
              <a:t>Physical exercise</a:t>
            </a:r>
          </a:p>
          <a:p>
            <a:pPr>
              <a:buFont typeface="Wingdings" panose="05000000000000000000" pitchFamily="2" charset="2"/>
              <a:buChar char="Ø"/>
            </a:pPr>
            <a:r>
              <a:rPr lang="en-US" altLang="en-US" sz="2400" dirty="0">
                <a:solidFill>
                  <a:schemeClr val="accent5">
                    <a:lumMod val="60000"/>
                    <a:lumOff val="40000"/>
                  </a:schemeClr>
                </a:solidFill>
                <a:latin typeface="Comic Sans MS" panose="030F0702030302020204" pitchFamily="66" charset="0"/>
              </a:rPr>
              <a:t>Sense of place</a:t>
            </a:r>
          </a:p>
          <a:p>
            <a:pPr lvl="3"/>
            <a:endParaRPr lang="en-US" altLang="en-US" sz="1600" dirty="0">
              <a:solidFill>
                <a:schemeClr val="accent5">
                  <a:lumMod val="60000"/>
                  <a:lumOff val="40000"/>
                </a:schemeClr>
              </a:solidFill>
              <a:latin typeface="Comic Sans MS" panose="030F0702030302020204" pitchFamily="66" charset="0"/>
            </a:endParaRPr>
          </a:p>
          <a:p>
            <a:pPr lvl="3">
              <a:buFontTx/>
              <a:buNone/>
            </a:pPr>
            <a:r>
              <a:rPr lang="en-US" altLang="en-US" sz="1600" dirty="0">
                <a:solidFill>
                  <a:schemeClr val="accent5">
                    <a:lumMod val="60000"/>
                    <a:lumOff val="40000"/>
                  </a:schemeClr>
                </a:solidFill>
                <a:latin typeface="Comic Sans MS" panose="030F0702030302020204" pitchFamily="66" charset="0"/>
              </a:rPr>
              <a:t>	</a:t>
            </a:r>
            <a:r>
              <a:rPr lang="en-US" altLang="en-US" sz="2400" dirty="0">
                <a:solidFill>
                  <a:schemeClr val="accent5">
                    <a:lumMod val="60000"/>
                    <a:lumOff val="40000"/>
                  </a:schemeClr>
                </a:solidFill>
                <a:latin typeface="Comic Sans MS" panose="030F0702030302020204" pitchFamily="66" charset="0"/>
              </a:rPr>
              <a:t>OR???...We need to ask the question, WHY?</a:t>
            </a:r>
          </a:p>
          <a:p>
            <a:endParaRPr lang="en-US" altLang="en-US" sz="2400" dirty="0"/>
          </a:p>
        </p:txBody>
      </p:sp>
      <p:grpSp>
        <p:nvGrpSpPr>
          <p:cNvPr id="283651" name="Group 3"/>
          <p:cNvGrpSpPr>
            <a:grpSpLocks/>
          </p:cNvGrpSpPr>
          <p:nvPr/>
        </p:nvGrpSpPr>
        <p:grpSpPr bwMode="auto">
          <a:xfrm>
            <a:off x="0" y="609600"/>
            <a:ext cx="3962400" cy="4025900"/>
            <a:chOff x="3936" y="1008"/>
            <a:chExt cx="1536" cy="1768"/>
          </a:xfrm>
        </p:grpSpPr>
        <p:grpSp>
          <p:nvGrpSpPr>
            <p:cNvPr id="283652" name="Group 4"/>
            <p:cNvGrpSpPr>
              <a:grpSpLocks/>
            </p:cNvGrpSpPr>
            <p:nvPr/>
          </p:nvGrpSpPr>
          <p:grpSpPr bwMode="auto">
            <a:xfrm rot="-1033592">
              <a:off x="3936" y="1008"/>
              <a:ext cx="1536" cy="1768"/>
              <a:chOff x="1584" y="1357"/>
              <a:chExt cx="2016" cy="2728"/>
            </a:xfrm>
          </p:grpSpPr>
          <p:pic>
            <p:nvPicPr>
              <p:cNvPr id="2836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600000">
                <a:off x="1584" y="2784"/>
                <a:ext cx="1488" cy="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83654" name="Group 6"/>
              <p:cNvGrpSpPr>
                <a:grpSpLocks/>
              </p:cNvGrpSpPr>
              <p:nvPr/>
            </p:nvGrpSpPr>
            <p:grpSpPr bwMode="auto">
              <a:xfrm>
                <a:off x="2352" y="1357"/>
                <a:ext cx="1248" cy="1283"/>
                <a:chOff x="2352" y="1344"/>
                <a:chExt cx="1248" cy="1296"/>
              </a:xfrm>
            </p:grpSpPr>
            <p:sp>
              <p:nvSpPr>
                <p:cNvPr id="283655" name="AutoShape 7"/>
                <p:cNvSpPr>
                  <a:spLocks noChangeArrowheads="1"/>
                </p:cNvSpPr>
                <p:nvPr/>
              </p:nvSpPr>
              <p:spPr bwMode="auto">
                <a:xfrm>
                  <a:off x="2352" y="1344"/>
                  <a:ext cx="1248" cy="1296"/>
                </a:xfrm>
                <a:prstGeom prst="cloudCallout">
                  <a:avLst>
                    <a:gd name="adj1" fmla="val -43269"/>
                    <a:gd name="adj2" fmla="val 62579"/>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1800"/>
                </a:p>
              </p:txBody>
            </p:sp>
            <p:sp>
              <p:nvSpPr>
                <p:cNvPr id="283656" name="Text Box 8"/>
                <p:cNvSpPr txBox="1">
                  <a:spLocks noChangeArrowheads="1"/>
                </p:cNvSpPr>
                <p:nvPr/>
              </p:nvSpPr>
              <p:spPr bwMode="auto">
                <a:xfrm>
                  <a:off x="2460" y="1722"/>
                  <a:ext cx="99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altLang="en-US" sz="1800"/>
                </a:p>
              </p:txBody>
            </p:sp>
            <p:sp>
              <p:nvSpPr>
                <p:cNvPr id="283657" name="Text Box 9"/>
                <p:cNvSpPr txBox="1">
                  <a:spLocks noChangeArrowheads="1"/>
                </p:cNvSpPr>
                <p:nvPr/>
              </p:nvSpPr>
              <p:spPr bwMode="auto">
                <a:xfrm>
                  <a:off x="2590" y="1629"/>
                  <a:ext cx="959"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altLang="en-US" sz="1800" b="1">
                    <a:latin typeface="Comic Sans MS" pitchFamily="66" charset="0"/>
                  </a:endParaRPr>
                </a:p>
              </p:txBody>
            </p:sp>
          </p:grpSp>
        </p:grpSp>
        <p:sp>
          <p:nvSpPr>
            <p:cNvPr id="283658" name="Text Box 10"/>
            <p:cNvSpPr txBox="1">
              <a:spLocks noChangeArrowheads="1"/>
            </p:cNvSpPr>
            <p:nvPr/>
          </p:nvSpPr>
          <p:spPr bwMode="auto">
            <a:xfrm>
              <a:off x="4625" y="1092"/>
              <a:ext cx="672" cy="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600" b="1" dirty="0"/>
                <a:t>Somebody please ask me, </a:t>
              </a:r>
              <a:r>
                <a:rPr lang="en-US" altLang="en-US" sz="1600" b="1" u="sng" dirty="0"/>
                <a:t>Why</a:t>
              </a:r>
              <a:r>
                <a:rPr lang="en-US" altLang="en-US" sz="1600" b="1" dirty="0"/>
                <a:t> I go Mountain Biking?</a:t>
              </a: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sz="half" idx="1"/>
          </p:nvPr>
        </p:nvSpPr>
        <p:spPr>
          <a:xfrm>
            <a:off x="228600" y="838200"/>
            <a:ext cx="3276600" cy="4525963"/>
          </a:xfrm>
        </p:spPr>
        <p:txBody>
          <a:bodyPr>
            <a:normAutofit/>
          </a:bodyPr>
          <a:lstStyle/>
          <a:p>
            <a:pPr marL="137160" indent="0">
              <a:lnSpc>
                <a:spcPct val="90000"/>
              </a:lnSpc>
              <a:buNone/>
            </a:pPr>
            <a:r>
              <a:rPr lang="en-US" altLang="en-US" dirty="0">
                <a:solidFill>
                  <a:schemeClr val="accent5">
                    <a:lumMod val="60000"/>
                    <a:lumOff val="40000"/>
                  </a:schemeClr>
                </a:solidFill>
                <a:latin typeface="Comic Sans MS" panose="030F0702030302020204" pitchFamily="66" charset="0"/>
              </a:rPr>
              <a:t>If the desired </a:t>
            </a:r>
          </a:p>
          <a:p>
            <a:pPr>
              <a:lnSpc>
                <a:spcPct val="90000"/>
              </a:lnSpc>
              <a:buFontTx/>
              <a:buNone/>
            </a:pPr>
            <a:r>
              <a:rPr lang="en-US" altLang="en-US" dirty="0" smtClean="0">
                <a:solidFill>
                  <a:schemeClr val="accent5">
                    <a:lumMod val="60000"/>
                    <a:lumOff val="40000"/>
                  </a:schemeClr>
                </a:solidFill>
                <a:latin typeface="Comic Sans MS" panose="030F0702030302020204" pitchFamily="66" charset="0"/>
              </a:rPr>
              <a:t>experience is</a:t>
            </a:r>
            <a:r>
              <a:rPr lang="en-US" altLang="en-US" dirty="0">
                <a:solidFill>
                  <a:schemeClr val="accent5">
                    <a:lumMod val="60000"/>
                    <a:lumOff val="40000"/>
                  </a:schemeClr>
                </a:solidFill>
                <a:latin typeface="Comic Sans MS" panose="030F0702030302020204" pitchFamily="66" charset="0"/>
              </a:rPr>
              <a:t>: </a:t>
            </a:r>
          </a:p>
          <a:p>
            <a:pPr>
              <a:lnSpc>
                <a:spcPct val="90000"/>
              </a:lnSpc>
              <a:buFontTx/>
              <a:buNone/>
            </a:pPr>
            <a:endParaRPr lang="en-US" altLang="en-US" dirty="0">
              <a:solidFill>
                <a:schemeClr val="accent5">
                  <a:lumMod val="60000"/>
                  <a:lumOff val="40000"/>
                </a:schemeClr>
              </a:solidFill>
              <a:latin typeface="Comic Sans MS" panose="030F0702030302020204" pitchFamily="66" charset="0"/>
            </a:endParaRP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Risk taking</a:t>
            </a: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Achievement and Stimulation</a:t>
            </a:r>
          </a:p>
          <a:p>
            <a:pPr>
              <a:lnSpc>
                <a:spcPct val="90000"/>
              </a:lnSpc>
            </a:pPr>
            <a:endParaRPr lang="en-US" altLang="en-US" dirty="0"/>
          </a:p>
        </p:txBody>
      </p:sp>
      <p:sp>
        <p:nvSpPr>
          <p:cNvPr id="284675" name="Rectangle 3"/>
          <p:cNvSpPr>
            <a:spLocks noGrp="1" noChangeArrowheads="1"/>
          </p:cNvSpPr>
          <p:nvPr>
            <p:ph sz="half" idx="2"/>
          </p:nvPr>
        </p:nvSpPr>
        <p:spPr>
          <a:xfrm>
            <a:off x="5181600" y="762000"/>
            <a:ext cx="3733800" cy="4953000"/>
          </a:xfrm>
        </p:spPr>
        <p:txBody>
          <a:bodyPr>
            <a:normAutofit/>
          </a:bodyPr>
          <a:lstStyle/>
          <a:p>
            <a:pPr marL="137160" indent="0">
              <a:lnSpc>
                <a:spcPct val="90000"/>
              </a:lnSpc>
              <a:buNone/>
            </a:pPr>
            <a:r>
              <a:rPr lang="en-US" altLang="en-US" dirty="0">
                <a:solidFill>
                  <a:schemeClr val="accent5">
                    <a:lumMod val="60000"/>
                    <a:lumOff val="40000"/>
                  </a:schemeClr>
                </a:solidFill>
                <a:latin typeface="Comic Sans MS" panose="030F0702030302020204" pitchFamily="66" charset="0"/>
              </a:rPr>
              <a:t>Then the </a:t>
            </a:r>
            <a:r>
              <a:rPr lang="en-US" altLang="en-US" dirty="0" smtClean="0">
                <a:solidFill>
                  <a:schemeClr val="accent5">
                    <a:lumMod val="60000"/>
                    <a:lumOff val="40000"/>
                  </a:schemeClr>
                </a:solidFill>
                <a:latin typeface="Comic Sans MS" panose="030F0702030302020204" pitchFamily="66" charset="0"/>
              </a:rPr>
              <a:t>beneficial outcomes </a:t>
            </a:r>
            <a:r>
              <a:rPr lang="en-US" altLang="en-US" dirty="0">
                <a:solidFill>
                  <a:schemeClr val="accent5">
                    <a:lumMod val="60000"/>
                    <a:lumOff val="40000"/>
                  </a:schemeClr>
                </a:solidFill>
                <a:latin typeface="Comic Sans MS" panose="030F0702030302020204" pitchFamily="66" charset="0"/>
              </a:rPr>
              <a:t>may be:</a:t>
            </a:r>
          </a:p>
          <a:p>
            <a:pPr lvl="1">
              <a:lnSpc>
                <a:spcPct val="90000"/>
              </a:lnSpc>
            </a:pPr>
            <a:endParaRPr lang="en-US" altLang="en-US" dirty="0">
              <a:solidFill>
                <a:schemeClr val="accent5">
                  <a:lumMod val="60000"/>
                  <a:lumOff val="40000"/>
                </a:schemeClr>
              </a:solidFill>
              <a:latin typeface="Comic Sans MS" panose="030F0702030302020204" pitchFamily="66" charset="0"/>
            </a:endParaRP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Improved Skills</a:t>
            </a: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Increased Community Involvement</a:t>
            </a: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Reduced numbers of at-risk youth</a:t>
            </a:r>
          </a:p>
          <a:p>
            <a:pPr lvl="1">
              <a:lnSpc>
                <a:spcPct val="90000"/>
              </a:lnSpc>
              <a:buFont typeface="Wingdings" panose="05000000000000000000" pitchFamily="2" charset="2"/>
              <a:buChar char="Ø"/>
            </a:pPr>
            <a:r>
              <a:rPr lang="en-US" altLang="en-US" dirty="0">
                <a:solidFill>
                  <a:schemeClr val="accent5">
                    <a:lumMod val="60000"/>
                    <a:lumOff val="40000"/>
                  </a:schemeClr>
                </a:solidFill>
                <a:latin typeface="Comic Sans MS" panose="030F0702030302020204" pitchFamily="66" charset="0"/>
              </a:rPr>
              <a:t>Maintenance of distinctive recreation setting character</a:t>
            </a:r>
          </a:p>
        </p:txBody>
      </p:sp>
      <p:sp>
        <p:nvSpPr>
          <p:cNvPr id="2" name="Right Arrow 1"/>
          <p:cNvSpPr/>
          <p:nvPr/>
        </p:nvSpPr>
        <p:spPr>
          <a:xfrm>
            <a:off x="3505200" y="990600"/>
            <a:ext cx="1524000" cy="838200"/>
          </a:xfrm>
          <a:prstGeom prst="rightArrow">
            <a:avLst/>
          </a:prstGeom>
          <a:solidFill>
            <a:srgbClr val="FFFF00"/>
          </a:solidFill>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sz="half" idx="1"/>
          </p:nvPr>
        </p:nvSpPr>
        <p:spPr>
          <a:xfrm>
            <a:off x="457200" y="685800"/>
            <a:ext cx="4038600" cy="5440363"/>
          </a:xfrm>
        </p:spPr>
        <p:txBody>
          <a:bodyPr>
            <a:normAutofit/>
          </a:bodyPr>
          <a:lstStyle/>
          <a:p>
            <a:pPr>
              <a:lnSpc>
                <a:spcPct val="90000"/>
              </a:lnSpc>
              <a:buFontTx/>
              <a:buNone/>
            </a:pPr>
            <a:r>
              <a:rPr lang="en-US" altLang="en-US" dirty="0">
                <a:solidFill>
                  <a:schemeClr val="accent5">
                    <a:lumMod val="60000"/>
                    <a:lumOff val="40000"/>
                  </a:schemeClr>
                </a:solidFill>
                <a:latin typeface="Comic Sans MS" panose="030F0702030302020204" pitchFamily="66" charset="0"/>
              </a:rPr>
              <a:t>If the desired </a:t>
            </a:r>
          </a:p>
          <a:p>
            <a:pPr>
              <a:lnSpc>
                <a:spcPct val="90000"/>
              </a:lnSpc>
              <a:buFontTx/>
              <a:buNone/>
            </a:pPr>
            <a:r>
              <a:rPr lang="en-US" altLang="en-US" dirty="0" smtClean="0">
                <a:solidFill>
                  <a:schemeClr val="accent5">
                    <a:lumMod val="60000"/>
                    <a:lumOff val="40000"/>
                  </a:schemeClr>
                </a:solidFill>
                <a:latin typeface="Comic Sans MS" panose="030F0702030302020204" pitchFamily="66" charset="0"/>
              </a:rPr>
              <a:t>experience is</a:t>
            </a:r>
            <a:r>
              <a:rPr lang="en-US" altLang="en-US" dirty="0">
                <a:solidFill>
                  <a:schemeClr val="accent5">
                    <a:lumMod val="60000"/>
                    <a:lumOff val="40000"/>
                  </a:schemeClr>
                </a:solidFill>
                <a:latin typeface="Comic Sans MS" panose="030F0702030302020204" pitchFamily="66" charset="0"/>
              </a:rPr>
              <a:t>: </a:t>
            </a:r>
          </a:p>
          <a:p>
            <a:pPr>
              <a:lnSpc>
                <a:spcPct val="90000"/>
              </a:lnSpc>
              <a:buFontTx/>
              <a:buNone/>
            </a:pPr>
            <a:endParaRPr lang="en-US" altLang="en-US" dirty="0">
              <a:solidFill>
                <a:schemeClr val="accent5">
                  <a:lumMod val="60000"/>
                  <a:lumOff val="40000"/>
                </a:schemeClr>
              </a:solidFill>
              <a:latin typeface="Comic Sans MS" panose="030F0702030302020204" pitchFamily="66" charset="0"/>
            </a:endParaRP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Enjoy nature</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Physical exercise</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Sense of place</a:t>
            </a:r>
          </a:p>
          <a:p>
            <a:pPr>
              <a:lnSpc>
                <a:spcPct val="90000"/>
              </a:lnSpc>
            </a:pPr>
            <a:endParaRPr lang="en-US" altLang="en-US" sz="2000" b="1" dirty="0"/>
          </a:p>
        </p:txBody>
      </p:sp>
      <p:sp>
        <p:nvSpPr>
          <p:cNvPr id="286723" name="Rectangle 3"/>
          <p:cNvSpPr>
            <a:spLocks noGrp="1" noChangeArrowheads="1"/>
          </p:cNvSpPr>
          <p:nvPr>
            <p:ph sz="half" idx="2"/>
          </p:nvPr>
        </p:nvSpPr>
        <p:spPr>
          <a:xfrm>
            <a:off x="5029200" y="685800"/>
            <a:ext cx="3657600" cy="5867400"/>
          </a:xfrm>
        </p:spPr>
        <p:txBody>
          <a:bodyPr>
            <a:normAutofit/>
          </a:bodyPr>
          <a:lstStyle/>
          <a:p>
            <a:pPr>
              <a:lnSpc>
                <a:spcPct val="90000"/>
              </a:lnSpc>
              <a:buFontTx/>
              <a:buNone/>
            </a:pPr>
            <a:r>
              <a:rPr lang="en-US" altLang="en-US" sz="2000" dirty="0">
                <a:solidFill>
                  <a:schemeClr val="accent5">
                    <a:lumMod val="60000"/>
                    <a:lumOff val="40000"/>
                  </a:schemeClr>
                </a:solidFill>
                <a:latin typeface="Comic Sans MS" panose="030F0702030302020204" pitchFamily="66" charset="0"/>
              </a:rPr>
              <a:t>Then the </a:t>
            </a:r>
            <a:r>
              <a:rPr lang="en-US" altLang="en-US" sz="2000" dirty="0" smtClean="0">
                <a:solidFill>
                  <a:schemeClr val="accent5">
                    <a:lumMod val="60000"/>
                    <a:lumOff val="40000"/>
                  </a:schemeClr>
                </a:solidFill>
                <a:latin typeface="Comic Sans MS" panose="030F0702030302020204" pitchFamily="66" charset="0"/>
              </a:rPr>
              <a:t>beneficial</a:t>
            </a:r>
            <a:endParaRPr lang="en-US" altLang="en-US" sz="2000" dirty="0">
              <a:solidFill>
                <a:schemeClr val="accent5">
                  <a:lumMod val="60000"/>
                  <a:lumOff val="40000"/>
                </a:schemeClr>
              </a:solidFill>
              <a:latin typeface="Comic Sans MS" panose="030F0702030302020204" pitchFamily="66" charset="0"/>
            </a:endParaRPr>
          </a:p>
          <a:p>
            <a:pPr>
              <a:lnSpc>
                <a:spcPct val="90000"/>
              </a:lnSpc>
              <a:buFontTx/>
              <a:buNone/>
            </a:pPr>
            <a:r>
              <a:rPr lang="en-US" altLang="en-US" sz="2000" dirty="0">
                <a:solidFill>
                  <a:schemeClr val="accent5">
                    <a:lumMod val="60000"/>
                    <a:lumOff val="40000"/>
                  </a:schemeClr>
                </a:solidFill>
                <a:latin typeface="Comic Sans MS" panose="030F0702030302020204" pitchFamily="66" charset="0"/>
              </a:rPr>
              <a:t>Outcomes may be:</a:t>
            </a:r>
          </a:p>
          <a:p>
            <a:pPr lvl="1">
              <a:lnSpc>
                <a:spcPct val="90000"/>
              </a:lnSpc>
            </a:pPr>
            <a:endParaRPr lang="en-US" altLang="en-US" sz="1800" dirty="0">
              <a:solidFill>
                <a:schemeClr val="accent5">
                  <a:lumMod val="60000"/>
                  <a:lumOff val="40000"/>
                </a:schemeClr>
              </a:solidFill>
              <a:latin typeface="Comic Sans MS" panose="030F0702030302020204" pitchFamily="66" charset="0"/>
            </a:endParaRP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Restored mind from unwanted stress</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Improved understanding of this communities dependence and impacts on public lands</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Improved local economic stability</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Increased desirability as a place to live or retire</a:t>
            </a:r>
          </a:p>
          <a:p>
            <a:pPr lvl="1">
              <a:lnSpc>
                <a:spcPct val="90000"/>
              </a:lnSpc>
              <a:buFont typeface="Wingdings" panose="05000000000000000000" pitchFamily="2" charset="2"/>
              <a:buChar char="Ø"/>
            </a:pPr>
            <a:r>
              <a:rPr lang="en-US" altLang="en-US" sz="2000" dirty="0">
                <a:solidFill>
                  <a:schemeClr val="accent5">
                    <a:lumMod val="60000"/>
                    <a:lumOff val="40000"/>
                  </a:schemeClr>
                </a:solidFill>
                <a:latin typeface="Comic Sans MS" panose="030F0702030302020204" pitchFamily="66" charset="0"/>
              </a:rPr>
              <a:t>Increased awareness and protection of natural landscapes</a:t>
            </a:r>
          </a:p>
        </p:txBody>
      </p:sp>
      <p:sp>
        <p:nvSpPr>
          <p:cNvPr id="5" name="Right Arrow 4"/>
          <p:cNvSpPr/>
          <p:nvPr/>
        </p:nvSpPr>
        <p:spPr>
          <a:xfrm>
            <a:off x="3429000" y="762000"/>
            <a:ext cx="1524000" cy="838200"/>
          </a:xfrm>
          <a:prstGeom prst="rightArrow">
            <a:avLst/>
          </a:prstGeom>
          <a:solidFill>
            <a:srgbClr val="FFFF00"/>
          </a:solidFill>
          <a:effectLst>
            <a:glow rad="228600">
              <a:schemeClr val="accent1">
                <a:satMod val="175000"/>
                <a:alpha val="40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n-US" altLang="en-US" sz="4000" dirty="0" smtClean="0">
                <a:solidFill>
                  <a:schemeClr val="accent5">
                    <a:lumMod val="60000"/>
                    <a:lumOff val="40000"/>
                  </a:schemeClr>
                </a:solidFill>
              </a:rPr>
              <a:t>Data Gathering Review</a:t>
            </a:r>
            <a:endParaRPr lang="en-US" altLang="en-US" sz="4000" dirty="0">
              <a:solidFill>
                <a:schemeClr val="accent5">
                  <a:lumMod val="60000"/>
                  <a:lumOff val="40000"/>
                </a:schemeClr>
              </a:solidFill>
            </a:endParaRPr>
          </a:p>
        </p:txBody>
      </p:sp>
      <p:sp>
        <p:nvSpPr>
          <p:cNvPr id="184323" name="Rectangle 3"/>
          <p:cNvSpPr>
            <a:spLocks noGrp="1" noChangeArrowheads="1"/>
          </p:cNvSpPr>
          <p:nvPr>
            <p:ph idx="1"/>
          </p:nvPr>
        </p:nvSpPr>
        <p:spPr/>
        <p:txBody>
          <a:bodyPr/>
          <a:lstStyle/>
          <a:p>
            <a:pPr marL="609600" indent="-609600">
              <a:lnSpc>
                <a:spcPct val="90000"/>
              </a:lnSpc>
              <a:buFontTx/>
              <a:buNone/>
            </a:pPr>
            <a:r>
              <a:rPr lang="en-US" altLang="en-US" sz="2400" dirty="0" smtClean="0">
                <a:solidFill>
                  <a:schemeClr val="accent5">
                    <a:lumMod val="60000"/>
                    <a:lumOff val="40000"/>
                  </a:schemeClr>
                </a:solidFill>
                <a:latin typeface="Comic Sans MS" panose="030F0702030302020204" pitchFamily="66" charset="0"/>
              </a:rPr>
              <a:t>1. Focus </a:t>
            </a:r>
            <a:r>
              <a:rPr lang="en-US" altLang="en-US" sz="2400" dirty="0">
                <a:solidFill>
                  <a:schemeClr val="accent5">
                    <a:lumMod val="60000"/>
                    <a:lumOff val="40000"/>
                  </a:schemeClr>
                </a:solidFill>
                <a:latin typeface="Comic Sans MS" panose="030F0702030302020204" pitchFamily="66" charset="0"/>
              </a:rPr>
              <a:t>on </a:t>
            </a:r>
            <a:r>
              <a:rPr lang="en-US" altLang="en-US" sz="2400" dirty="0" smtClean="0">
                <a:solidFill>
                  <a:schemeClr val="accent5">
                    <a:lumMod val="60000"/>
                    <a:lumOff val="40000"/>
                  </a:schemeClr>
                </a:solidFill>
                <a:latin typeface="Comic Sans MS" panose="030F0702030302020204" pitchFamily="66" charset="0"/>
              </a:rPr>
              <a:t>existing or potential RMAs.</a:t>
            </a:r>
            <a:endParaRPr lang="en-US" altLang="en-US" sz="24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endParaRPr lang="en-US" altLang="en-US" sz="24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r>
              <a:rPr lang="en-US" altLang="en-US" sz="2400" dirty="0" smtClean="0">
                <a:solidFill>
                  <a:schemeClr val="accent5">
                    <a:lumMod val="60000"/>
                    <a:lumOff val="40000"/>
                  </a:schemeClr>
                </a:solidFill>
                <a:latin typeface="Comic Sans MS" panose="030F0702030302020204" pitchFamily="66" charset="0"/>
              </a:rPr>
              <a:t>2. Focus </a:t>
            </a:r>
            <a:r>
              <a:rPr lang="en-US" altLang="en-US" sz="2400" dirty="0">
                <a:solidFill>
                  <a:schemeClr val="accent5">
                    <a:lumMod val="60000"/>
                    <a:lumOff val="40000"/>
                  </a:schemeClr>
                </a:solidFill>
                <a:latin typeface="Comic Sans MS" panose="030F0702030302020204" pitchFamily="66" charset="0"/>
              </a:rPr>
              <a:t>on the activities that occur within those </a:t>
            </a:r>
            <a:r>
              <a:rPr lang="en-US" altLang="en-US" sz="2400" dirty="0" smtClean="0">
                <a:solidFill>
                  <a:schemeClr val="accent5">
                    <a:lumMod val="60000"/>
                    <a:lumOff val="40000"/>
                  </a:schemeClr>
                </a:solidFill>
                <a:latin typeface="Comic Sans MS" panose="030F0702030302020204" pitchFamily="66" charset="0"/>
              </a:rPr>
              <a:t>areas. </a:t>
            </a:r>
            <a:endParaRPr lang="en-US" altLang="en-US" sz="24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endParaRPr lang="en-US" altLang="en-US" sz="24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r>
              <a:rPr lang="en-US" altLang="en-US" sz="2400" dirty="0" smtClean="0">
                <a:solidFill>
                  <a:schemeClr val="accent5">
                    <a:lumMod val="60000"/>
                    <a:lumOff val="40000"/>
                  </a:schemeClr>
                </a:solidFill>
                <a:latin typeface="Comic Sans MS" panose="030F0702030302020204" pitchFamily="66" charset="0"/>
              </a:rPr>
              <a:t>3. Focus </a:t>
            </a:r>
            <a:r>
              <a:rPr lang="en-US" altLang="en-US" sz="2400" dirty="0">
                <a:solidFill>
                  <a:schemeClr val="accent5">
                    <a:lumMod val="60000"/>
                    <a:lumOff val="40000"/>
                  </a:schemeClr>
                </a:solidFill>
                <a:latin typeface="Comic Sans MS" panose="030F0702030302020204" pitchFamily="66" charset="0"/>
              </a:rPr>
              <a:t>on outcomes, experiences and benefits. </a:t>
            </a:r>
          </a:p>
          <a:p>
            <a:pPr marL="1371600" lvl="2" indent="-457200">
              <a:lnSpc>
                <a:spcPct val="90000"/>
              </a:lnSpc>
              <a:buFontTx/>
              <a:buNone/>
            </a:pPr>
            <a:endParaRPr lang="en-US" altLang="en-US" sz="18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r>
              <a:rPr lang="en-US" altLang="en-US" sz="2400" dirty="0" smtClean="0">
                <a:solidFill>
                  <a:schemeClr val="accent5">
                    <a:lumMod val="60000"/>
                    <a:lumOff val="40000"/>
                  </a:schemeClr>
                </a:solidFill>
                <a:latin typeface="Comic Sans MS" panose="030F0702030302020204" pitchFamily="66" charset="0"/>
              </a:rPr>
              <a:t>4. Identify </a:t>
            </a:r>
            <a:r>
              <a:rPr lang="en-US" altLang="en-US" sz="2400" dirty="0">
                <a:solidFill>
                  <a:schemeClr val="accent5">
                    <a:lumMod val="60000"/>
                    <a:lumOff val="40000"/>
                  </a:schemeClr>
                </a:solidFill>
                <a:latin typeface="Comic Sans MS" panose="030F0702030302020204" pitchFamily="66" charset="0"/>
              </a:rPr>
              <a:t>settings </a:t>
            </a:r>
            <a:r>
              <a:rPr lang="en-US" altLang="en-US" sz="2400" dirty="0" smtClean="0">
                <a:solidFill>
                  <a:schemeClr val="accent5">
                    <a:lumMod val="60000"/>
                    <a:lumOff val="40000"/>
                  </a:schemeClr>
                </a:solidFill>
                <a:latin typeface="Comic Sans MS" panose="030F0702030302020204" pitchFamily="66" charset="0"/>
              </a:rPr>
              <a:t> that are needed </a:t>
            </a:r>
            <a:r>
              <a:rPr lang="en-US" altLang="en-US" sz="2400" dirty="0">
                <a:solidFill>
                  <a:schemeClr val="accent5">
                    <a:lumMod val="60000"/>
                    <a:lumOff val="40000"/>
                  </a:schemeClr>
                </a:solidFill>
                <a:latin typeface="Comic Sans MS" panose="030F0702030302020204" pitchFamily="66" charset="0"/>
              </a:rPr>
              <a:t>to achieve </a:t>
            </a:r>
            <a:r>
              <a:rPr lang="en-US" altLang="en-US" sz="2400" dirty="0" smtClean="0">
                <a:solidFill>
                  <a:schemeClr val="accent5">
                    <a:lumMod val="60000"/>
                    <a:lumOff val="40000"/>
                  </a:schemeClr>
                </a:solidFill>
                <a:latin typeface="Comic Sans MS" panose="030F0702030302020204" pitchFamily="66" charset="0"/>
              </a:rPr>
              <a:t>the </a:t>
            </a:r>
            <a:r>
              <a:rPr lang="en-US" altLang="en-US" sz="2400" dirty="0">
                <a:solidFill>
                  <a:schemeClr val="accent5">
                    <a:lumMod val="60000"/>
                    <a:lumOff val="40000"/>
                  </a:schemeClr>
                </a:solidFill>
                <a:latin typeface="Comic Sans MS" panose="030F0702030302020204" pitchFamily="66" charset="0"/>
              </a:rPr>
              <a:t>desired </a:t>
            </a:r>
            <a:r>
              <a:rPr lang="en-US" altLang="en-US" sz="2400" dirty="0" smtClean="0">
                <a:solidFill>
                  <a:schemeClr val="accent5">
                    <a:lumMod val="60000"/>
                    <a:lumOff val="40000"/>
                  </a:schemeClr>
                </a:solidFill>
                <a:latin typeface="Comic Sans MS" panose="030F0702030302020204" pitchFamily="66" charset="0"/>
              </a:rPr>
              <a:t>outcomes.   </a:t>
            </a:r>
            <a:endParaRPr lang="en-US" altLang="en-US" sz="2400" dirty="0">
              <a:solidFill>
                <a:schemeClr val="accent5">
                  <a:lumMod val="60000"/>
                  <a:lumOff val="40000"/>
                </a:schemeClr>
              </a:solidFill>
              <a:latin typeface="Comic Sans MS" panose="030F0702030302020204" pitchFamily="66" charset="0"/>
            </a:endParaRPr>
          </a:p>
          <a:p>
            <a:pPr marL="609600" indent="-609600">
              <a:lnSpc>
                <a:spcPct val="90000"/>
              </a:lnSpc>
              <a:buFontTx/>
              <a:buNone/>
            </a:pPr>
            <a:endParaRPr lang="en-US" altLang="en-US" sz="2400" dirty="0">
              <a:solidFill>
                <a:srgbClr val="FBE01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box(in)">
                                      <p:cBhvr>
                                        <p:cTn id="7" dur="500"/>
                                        <p:tgtEl>
                                          <p:spTgt spid="184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84323">
                                            <p:txEl>
                                              <p:pRg st="2" end="2"/>
                                            </p:txEl>
                                          </p:spTgt>
                                        </p:tgtEl>
                                        <p:attrNameLst>
                                          <p:attrName>style.visibility</p:attrName>
                                        </p:attrNameLst>
                                      </p:cBhvr>
                                      <p:to>
                                        <p:strVal val="visible"/>
                                      </p:to>
                                    </p:set>
                                    <p:animEffect transition="in" filter="box(in)">
                                      <p:cBhvr>
                                        <p:cTn id="12" dur="500"/>
                                        <p:tgtEl>
                                          <p:spTgt spid="1843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4323">
                                            <p:txEl>
                                              <p:pRg st="4" end="4"/>
                                            </p:txEl>
                                          </p:spTgt>
                                        </p:tgtEl>
                                        <p:attrNameLst>
                                          <p:attrName>style.visibility</p:attrName>
                                        </p:attrNameLst>
                                      </p:cBhvr>
                                      <p:to>
                                        <p:strVal val="visible"/>
                                      </p:to>
                                    </p:set>
                                    <p:animEffect transition="in" filter="box(in)">
                                      <p:cBhvr>
                                        <p:cTn id="17" dur="500"/>
                                        <p:tgtEl>
                                          <p:spTgt spid="18432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84323">
                                            <p:txEl>
                                              <p:pRg st="6" end="6"/>
                                            </p:txEl>
                                          </p:spTgt>
                                        </p:tgtEl>
                                        <p:attrNameLst>
                                          <p:attrName>style.visibility</p:attrName>
                                        </p:attrNameLst>
                                      </p:cBhvr>
                                      <p:to>
                                        <p:strVal val="visible"/>
                                      </p:to>
                                    </p:set>
                                    <p:animEffect transition="in" filter="box(in)">
                                      <p:cBhvr>
                                        <p:cTn id="22" dur="500"/>
                                        <p:tgtEl>
                                          <p:spTgt spid="1843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60000"/>
                    <a:lumOff val="40000"/>
                  </a:schemeClr>
                </a:solidFill>
              </a:rPr>
              <a:t>Planning 2.0 Approach</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High Quality Information</a:t>
            </a:r>
          </a:p>
          <a:p>
            <a:pPr marL="137160" indent="0">
              <a:buNone/>
            </a:pPr>
            <a:endParaRPr lang="en-US" dirty="0" smtClean="0"/>
          </a:p>
          <a:p>
            <a:pPr marL="137160" indent="0">
              <a:buNone/>
            </a:pPr>
            <a:endParaRPr lang="en-US" dirty="0"/>
          </a:p>
          <a:p>
            <a:pPr marL="137160" indent="0">
              <a:buNone/>
            </a:pPr>
            <a:endParaRPr lang="en-US" dirty="0" smtClean="0"/>
          </a:p>
          <a:p>
            <a:pPr marL="137160" indent="0">
              <a:buNone/>
            </a:pPr>
            <a:endParaRPr lang="en-US" dirty="0"/>
          </a:p>
          <a:p>
            <a:pPr marL="137160" indent="0">
              <a:buNone/>
            </a:pPr>
            <a:endParaRPr lang="en-US" dirty="0" smtClean="0"/>
          </a:p>
          <a:p>
            <a:endParaRPr lang="en-US" dirty="0"/>
          </a:p>
          <a:p>
            <a:r>
              <a:rPr lang="en-US" dirty="0" smtClean="0"/>
              <a:t>Best Available Science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004" y="3082053"/>
            <a:ext cx="3626477" cy="309615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2209800"/>
            <a:ext cx="3048000" cy="2554660"/>
          </a:xfrm>
          <a:prstGeom prst="rect">
            <a:avLst/>
          </a:prstGeom>
        </p:spPr>
      </p:pic>
    </p:spTree>
    <p:extLst>
      <p:ext uri="{BB962C8B-B14F-4D97-AF65-F5344CB8AC3E}">
        <p14:creationId xmlns:p14="http://schemas.microsoft.com/office/powerpoint/2010/main" val="248472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0071" y="1417636"/>
            <a:ext cx="2376488" cy="584775"/>
          </a:xfrm>
          <a:prstGeom prst="rect">
            <a:avLst/>
          </a:prstGeom>
          <a:noFill/>
        </p:spPr>
        <p:txBody>
          <a:bodyPr wrap="square" rtlCol="0">
            <a:spAutoFit/>
          </a:bodyPr>
          <a:lstStyle/>
          <a:p>
            <a:r>
              <a:rPr lang="en-US" dirty="0" smtClean="0">
                <a:solidFill>
                  <a:schemeClr val="accent5">
                    <a:lumMod val="60000"/>
                    <a:lumOff val="40000"/>
                  </a:schemeClr>
                </a:solidFill>
                <a:latin typeface="Comic Sans MS" panose="030F0702030302020204" pitchFamily="66" charset="0"/>
              </a:rPr>
              <a:t>Supply</a:t>
            </a:r>
            <a:endParaRPr lang="en-US" dirty="0">
              <a:solidFill>
                <a:schemeClr val="accent5">
                  <a:lumMod val="60000"/>
                  <a:lumOff val="40000"/>
                </a:schemeClr>
              </a:solidFill>
              <a:latin typeface="Comic Sans MS" panose="030F0702030302020204" pitchFamily="66" charset="0"/>
            </a:endParaRPr>
          </a:p>
        </p:txBody>
      </p:sp>
      <p:sp>
        <p:nvSpPr>
          <p:cNvPr id="3" name="TextBox 2"/>
          <p:cNvSpPr txBox="1"/>
          <p:nvPr/>
        </p:nvSpPr>
        <p:spPr>
          <a:xfrm>
            <a:off x="5580224" y="1417637"/>
            <a:ext cx="2590382" cy="584775"/>
          </a:xfrm>
          <a:prstGeom prst="rect">
            <a:avLst/>
          </a:prstGeom>
          <a:noFill/>
        </p:spPr>
        <p:txBody>
          <a:bodyPr wrap="square" rtlCol="0">
            <a:spAutoFit/>
          </a:bodyPr>
          <a:lstStyle/>
          <a:p>
            <a:r>
              <a:rPr lang="en-US" dirty="0" smtClean="0">
                <a:solidFill>
                  <a:schemeClr val="accent5">
                    <a:lumMod val="60000"/>
                    <a:lumOff val="40000"/>
                  </a:schemeClr>
                </a:solidFill>
                <a:latin typeface="Comic Sans MS" panose="030F0702030302020204" pitchFamily="66" charset="0"/>
              </a:rPr>
              <a:t>Demand</a:t>
            </a:r>
            <a:endParaRPr lang="en-US" dirty="0">
              <a:solidFill>
                <a:schemeClr val="accent5">
                  <a:lumMod val="60000"/>
                  <a:lumOff val="40000"/>
                </a:schemeClr>
              </a:solidFill>
              <a:latin typeface="Comic Sans MS" panose="030F0702030302020204" pitchFamily="66" charset="0"/>
            </a:endParaRPr>
          </a:p>
        </p:txBody>
      </p:sp>
      <p:pic>
        <p:nvPicPr>
          <p:cNvPr id="4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49455"/>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3557" y="2438738"/>
            <a:ext cx="1574072"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4285" y="2438400"/>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457200" y="274638"/>
            <a:ext cx="82296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fontAlgn="auto">
              <a:spcAft>
                <a:spcPts val="0"/>
              </a:spcAft>
            </a:pPr>
            <a:r>
              <a:rPr lang="en-US" dirty="0" smtClean="0"/>
              <a:t> </a:t>
            </a:r>
            <a:r>
              <a:rPr lang="en-US" dirty="0" smtClean="0">
                <a:solidFill>
                  <a:schemeClr val="accent5">
                    <a:lumMod val="60000"/>
                    <a:lumOff val="40000"/>
                  </a:schemeClr>
                </a:solidFill>
              </a:rPr>
              <a:t>What is Recreation Data?</a:t>
            </a:r>
            <a:endParaRPr lang="en-US" dirty="0">
              <a:solidFill>
                <a:schemeClr val="accent5">
                  <a:lumMod val="60000"/>
                  <a:lumOff val="40000"/>
                </a:schemeClr>
              </a:solidFill>
            </a:endParaRPr>
          </a:p>
        </p:txBody>
      </p:sp>
      <p:pic>
        <p:nvPicPr>
          <p:cNvPr id="4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9630" y="2421699"/>
            <a:ext cx="1561115" cy="24688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2980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0" y="304799"/>
            <a:ext cx="7848600" cy="584775"/>
          </a:xfrm>
          <a:prstGeom prst="rect">
            <a:avLst/>
          </a:prstGeom>
          <a:noFill/>
        </p:spPr>
        <p:txBody>
          <a:bodyPr wrap="square" rtlCol="0">
            <a:spAutoFit/>
          </a:bodyPr>
          <a:lstStyle/>
          <a:p>
            <a:r>
              <a:rPr lang="en-US" b="1" dirty="0" smtClean="0">
                <a:solidFill>
                  <a:schemeClr val="accent5">
                    <a:lumMod val="60000"/>
                    <a:lumOff val="40000"/>
                  </a:schemeClr>
                </a:solidFill>
                <a:effectLst>
                  <a:outerShdw blurRad="38100" dist="38100" dir="2700000" algn="tl">
                    <a:srgbClr val="000000">
                      <a:alpha val="43137"/>
                    </a:srgbClr>
                  </a:outerShdw>
                </a:effectLst>
                <a:latin typeface="+mj-lt"/>
              </a:rPr>
              <a:t>When is Recreation Data </a:t>
            </a:r>
            <a:r>
              <a:rPr lang="en-US" b="1" u="sng" dirty="0" smtClean="0">
                <a:solidFill>
                  <a:schemeClr val="accent5">
                    <a:lumMod val="60000"/>
                    <a:lumOff val="40000"/>
                  </a:schemeClr>
                </a:solidFill>
                <a:effectLst>
                  <a:outerShdw blurRad="38100" dist="38100" dir="2700000" algn="tl">
                    <a:srgbClr val="000000">
                      <a:alpha val="43137"/>
                    </a:srgbClr>
                  </a:outerShdw>
                </a:effectLst>
                <a:latin typeface="+mj-lt"/>
              </a:rPr>
              <a:t>Collected</a:t>
            </a:r>
            <a:r>
              <a:rPr lang="en-US" b="1" dirty="0" smtClean="0">
                <a:solidFill>
                  <a:schemeClr val="accent5">
                    <a:lumMod val="60000"/>
                    <a:lumOff val="40000"/>
                  </a:schemeClr>
                </a:solidFill>
                <a:effectLst>
                  <a:outerShdw blurRad="38100" dist="38100" dir="2700000" algn="tl">
                    <a:srgbClr val="000000">
                      <a:alpha val="43137"/>
                    </a:srgbClr>
                  </a:outerShdw>
                </a:effectLst>
                <a:latin typeface="+mj-lt"/>
              </a:rPr>
              <a:t>?</a:t>
            </a:r>
            <a:endParaRPr lang="en-US" b="1" dirty="0">
              <a:solidFill>
                <a:schemeClr val="accent5">
                  <a:lumMod val="60000"/>
                  <a:lumOff val="40000"/>
                </a:schemeClr>
              </a:solidFill>
              <a:effectLst>
                <a:outerShdw blurRad="38100" dist="38100" dir="2700000" algn="tl">
                  <a:srgbClr val="000000">
                    <a:alpha val="43137"/>
                  </a:srgbClr>
                </a:outerShdw>
              </a:effectLst>
              <a:latin typeface="+mj-lt"/>
            </a:endParaRPr>
          </a:p>
        </p:txBody>
      </p:sp>
      <p:grpSp>
        <p:nvGrpSpPr>
          <p:cNvPr id="7" name="Group 6"/>
          <p:cNvGrpSpPr/>
          <p:nvPr/>
        </p:nvGrpSpPr>
        <p:grpSpPr>
          <a:xfrm>
            <a:off x="1447800" y="1494692"/>
            <a:ext cx="6019800" cy="4876800"/>
            <a:chOff x="2286242" y="2432538"/>
            <a:chExt cx="4800116" cy="4038600"/>
          </a:xfrm>
          <a:effectLst>
            <a:glow rad="1905000">
              <a:schemeClr val="accent1">
                <a:satMod val="175000"/>
                <a:alpha val="0"/>
              </a:schemeClr>
            </a:glow>
          </a:effectLst>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242" y="2432538"/>
              <a:ext cx="4800116" cy="4038600"/>
            </a:xfrm>
            <a:prstGeom prst="rect">
              <a:avLst/>
            </a:prstGeom>
            <a:effectLst>
              <a:softEdge rad="127000"/>
            </a:effectLst>
          </p:spPr>
        </p:pic>
        <p:sp>
          <p:nvSpPr>
            <p:cNvPr id="4" name="Flowchart: Alternate Process 3"/>
            <p:cNvSpPr/>
            <p:nvPr/>
          </p:nvSpPr>
          <p:spPr>
            <a:xfrm>
              <a:off x="4686300" y="2605454"/>
              <a:ext cx="1638300" cy="685800"/>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p:cNvSpPr/>
            <p:nvPr/>
          </p:nvSpPr>
          <p:spPr>
            <a:xfrm>
              <a:off x="3200400" y="5867400"/>
              <a:ext cx="1143000" cy="381000"/>
            </a:xfrm>
            <a:prstGeom prst="flowChartAlternate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9368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When is Recreation Data </a:t>
            </a:r>
            <a:r>
              <a:rPr lang="en-US" u="sng" dirty="0" smtClean="0">
                <a:solidFill>
                  <a:schemeClr val="accent5">
                    <a:lumMod val="60000"/>
                    <a:lumOff val="40000"/>
                  </a:schemeClr>
                </a:solidFill>
              </a:rPr>
              <a:t>Used</a:t>
            </a:r>
            <a:r>
              <a:rPr lang="en-US" dirty="0" smtClean="0">
                <a:solidFill>
                  <a:schemeClr val="accent5">
                    <a:lumMod val="60000"/>
                    <a:lumOff val="40000"/>
                  </a:schemeClr>
                </a:solidFill>
              </a:rPr>
              <a:t> in a LUP Process?</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457200" y="1828800"/>
            <a:ext cx="8229600" cy="4480560"/>
          </a:xfrm>
        </p:spPr>
        <p:txBody>
          <a:bodyPr>
            <a:normAutofit/>
          </a:bodyPr>
          <a:lstStyle/>
          <a:p>
            <a:r>
              <a:rPr lang="en-US" dirty="0" smtClean="0">
                <a:solidFill>
                  <a:schemeClr val="accent5">
                    <a:lumMod val="60000"/>
                    <a:lumOff val="40000"/>
                  </a:schemeClr>
                </a:solidFill>
                <a:latin typeface="Comic Sans MS" panose="030F0702030302020204" pitchFamily="66" charset="0"/>
              </a:rPr>
              <a:t>Preparation Plan,</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Planning Assessment (Planning 2.0),</a:t>
            </a:r>
          </a:p>
          <a:p>
            <a:pPr lvl="1"/>
            <a:r>
              <a:rPr lang="en-US" dirty="0" smtClean="0">
                <a:solidFill>
                  <a:schemeClr val="accent5">
                    <a:lumMod val="60000"/>
                    <a:lumOff val="40000"/>
                  </a:schemeClr>
                </a:solidFill>
                <a:latin typeface="Comic Sans MS" panose="030F0702030302020204" pitchFamily="66" charset="0"/>
              </a:rPr>
              <a:t>Replaces the Analysis of the Management Situation (AMS).</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Alternative Formulation,</a:t>
            </a:r>
          </a:p>
          <a:p>
            <a:pPr marL="137160" indent="0">
              <a:buNone/>
            </a:pPr>
            <a:endParaRPr lang="en-US" dirty="0" smtClean="0">
              <a:solidFill>
                <a:schemeClr val="accent5">
                  <a:lumMod val="60000"/>
                  <a:lumOff val="40000"/>
                </a:schemeClr>
              </a:solidFill>
              <a:latin typeface="Comic Sans MS" panose="030F0702030302020204" pitchFamily="66" charset="0"/>
            </a:endParaRPr>
          </a:p>
          <a:p>
            <a:r>
              <a:rPr lang="en-US" dirty="0" smtClean="0">
                <a:solidFill>
                  <a:schemeClr val="accent5">
                    <a:lumMod val="60000"/>
                    <a:lumOff val="40000"/>
                  </a:schemeClr>
                </a:solidFill>
                <a:latin typeface="Comic Sans MS" panose="030F0702030302020204" pitchFamily="66" charset="0"/>
              </a:rPr>
              <a:t>Impact Analysis.</a:t>
            </a:r>
            <a:endParaRPr lang="en-US" dirty="0">
              <a:solidFill>
                <a:schemeClr val="accent5">
                  <a:lumMod val="60000"/>
                  <a:lumOff val="40000"/>
                </a:schemeClr>
              </a:solidFill>
              <a:latin typeface="Comic Sans MS" panose="030F0702030302020204" pitchFamily="66" charset="0"/>
            </a:endParaRPr>
          </a:p>
        </p:txBody>
      </p:sp>
    </p:spTree>
    <p:extLst>
      <p:ext uri="{BB962C8B-B14F-4D97-AF65-F5344CB8AC3E}">
        <p14:creationId xmlns:p14="http://schemas.microsoft.com/office/powerpoint/2010/main" val="21971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Who do we get recreation data from?</a:t>
            </a:r>
            <a:endParaRPr lang="en-US" dirty="0">
              <a:solidFill>
                <a:schemeClr val="accent5">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1676400"/>
            <a:ext cx="7058025" cy="4776253"/>
          </a:xfrm>
          <a:prstGeom prst="rect">
            <a:avLst/>
          </a:prstGeom>
        </p:spPr>
      </p:pic>
    </p:spTree>
    <p:extLst>
      <p:ext uri="{BB962C8B-B14F-4D97-AF65-F5344CB8AC3E}">
        <p14:creationId xmlns:p14="http://schemas.microsoft.com/office/powerpoint/2010/main" val="3959170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60000"/>
                    <a:lumOff val="40000"/>
                  </a:schemeClr>
                </a:solidFill>
              </a:rPr>
              <a:t>How is Recreation Data Gathered?</a:t>
            </a:r>
            <a:endParaRPr lang="en-US" dirty="0">
              <a:solidFill>
                <a:schemeClr val="accent5">
                  <a:lumMod val="60000"/>
                  <a:lumOff val="40000"/>
                </a:schemeClr>
              </a:solidFill>
            </a:endParaRPr>
          </a:p>
        </p:txBody>
      </p:sp>
      <p:sp>
        <p:nvSpPr>
          <p:cNvPr id="3" name="Content Placeholder 2"/>
          <p:cNvSpPr>
            <a:spLocks noGrp="1"/>
          </p:cNvSpPr>
          <p:nvPr>
            <p:ph idx="1"/>
          </p:nvPr>
        </p:nvSpPr>
        <p:spPr>
          <a:xfrm>
            <a:off x="762000" y="1676400"/>
            <a:ext cx="3681473" cy="914400"/>
          </a:xfrm>
        </p:spPr>
        <p:txBody>
          <a:bodyPr>
            <a:normAutofit/>
          </a:bodyPr>
          <a:lstStyle/>
          <a:p>
            <a:pPr marL="137160" indent="0">
              <a:buNone/>
            </a:pPr>
            <a:r>
              <a:rPr lang="en-US" dirty="0" smtClean="0">
                <a:solidFill>
                  <a:schemeClr val="accent5">
                    <a:lumMod val="60000"/>
                    <a:lumOff val="40000"/>
                  </a:schemeClr>
                </a:solidFill>
                <a:latin typeface="Comic Sans MS" panose="030F0702030302020204" pitchFamily="66" charset="0"/>
              </a:rPr>
              <a:t>By asking visitors.</a:t>
            </a:r>
          </a:p>
          <a:p>
            <a:pPr marL="137160" indent="0">
              <a:buNone/>
            </a:pPr>
            <a:endParaRPr lang="en-US" dirty="0" smtClean="0">
              <a:solidFill>
                <a:srgbClr val="F0D406"/>
              </a:solidFill>
              <a:latin typeface="Comic Sans MS" panose="030F0702030302020204" pitchFamily="66" charset="0"/>
            </a:endParaRPr>
          </a:p>
          <a:p>
            <a:pPr marL="137160" indent="0">
              <a:buNone/>
            </a:pPr>
            <a:endParaRPr lang="en-US" dirty="0">
              <a:solidFill>
                <a:srgbClr val="F0D406"/>
              </a:solidFill>
              <a:latin typeface="Comic Sans MS" panose="030F0702030302020204" pitchFamily="66" charset="0"/>
            </a:endParaRPr>
          </a:p>
          <a:p>
            <a:pPr marL="137160" indent="0">
              <a:buNone/>
            </a:pPr>
            <a:endParaRPr lang="en-US" dirty="0" smtClean="0">
              <a:solidFill>
                <a:srgbClr val="F0D406"/>
              </a:solidFill>
              <a:latin typeface="Comic Sans MS" panose="030F0702030302020204" pitchFamily="66" charset="0"/>
            </a:endParaRPr>
          </a:p>
          <a:p>
            <a:pPr marL="137160" indent="0">
              <a:buNone/>
            </a:pPr>
            <a:endParaRPr lang="en-US" dirty="0">
              <a:solidFill>
                <a:srgbClr val="F0D406"/>
              </a:solidFill>
              <a:latin typeface="Comic Sans MS" panose="030F0702030302020204" pitchFamily="66" charset="0"/>
            </a:endParaRPr>
          </a:p>
          <a:p>
            <a:pPr marL="137160" indent="0">
              <a:buNone/>
            </a:pPr>
            <a:endParaRPr lang="en-US" dirty="0" smtClean="0">
              <a:solidFill>
                <a:srgbClr val="F0D406"/>
              </a:solidFill>
              <a:latin typeface="Comic Sans MS" panose="030F0702030302020204" pitchFamily="66" charset="0"/>
            </a:endParaRPr>
          </a:p>
          <a:p>
            <a:pPr marL="137160" indent="0">
              <a:buNone/>
            </a:pPr>
            <a:endParaRPr lang="en-US" dirty="0" smtClean="0">
              <a:solidFill>
                <a:srgbClr val="F0D406"/>
              </a:solidFill>
              <a:latin typeface="Comic Sans MS" panose="030F0702030302020204" pitchFamily="66" charset="0"/>
            </a:endParaRPr>
          </a:p>
          <a:p>
            <a:pPr marL="137160" indent="0">
              <a:buNone/>
            </a:pPr>
            <a:endParaRPr lang="en-US" dirty="0" smtClean="0"/>
          </a:p>
          <a:p>
            <a:pPr marL="137160" indent="0">
              <a:buNone/>
            </a:pPr>
            <a:endParaRPr lang="en-US" dirty="0"/>
          </a:p>
        </p:txBody>
      </p:sp>
      <p:pic>
        <p:nvPicPr>
          <p:cNvPr id="4" name="Picture 3" descr="C:\Users\jkurtz\AppData\Local\Microsoft\Windows\Temporary Internet Files\Content.IE5\ISL2CM3E\img_235446_28011308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86000"/>
            <a:ext cx="2550838" cy="2133600"/>
          </a:xfrm>
          <a:prstGeom prst="rect">
            <a:avLst/>
          </a:prstGeom>
          <a:noFill/>
          <a:effectLst>
            <a:glow rad="101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4098" name="Picture 2" descr="C:\Users\jkurtz\AppData\Local\Microsoft\Windows\Temporary Internet Files\Content.IE5\ISL2CM3E\icon_43498-300x300[1].png"/>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1000"/>
                    </a14:imgEffect>
                    <a14:imgEffect>
                      <a14:brightnessContrast bright="69000"/>
                    </a14:imgEffect>
                  </a14:imgLayer>
                </a14:imgProps>
              </a:ext>
              <a:ext uri="{28A0092B-C50C-407E-A947-70E740481C1C}">
                <a14:useLocalDpi xmlns:a14="http://schemas.microsoft.com/office/drawing/2010/main" val="0"/>
              </a:ext>
            </a:extLst>
          </a:blip>
          <a:srcRect/>
          <a:stretch>
            <a:fillRect/>
          </a:stretch>
        </p:blipFill>
        <p:spPr bwMode="auto">
          <a:xfrm>
            <a:off x="6248400" y="4191000"/>
            <a:ext cx="1885950" cy="1885950"/>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8775" y="3347977"/>
            <a:ext cx="3505200" cy="584775"/>
          </a:xfrm>
          <a:prstGeom prst="rect">
            <a:avLst/>
          </a:prstGeom>
          <a:noFill/>
        </p:spPr>
        <p:txBody>
          <a:bodyPr wrap="square" rtlCol="0">
            <a:spAutoFit/>
          </a:bodyPr>
          <a:lstStyle/>
          <a:p>
            <a:r>
              <a:rPr lang="en-US" dirty="0" smtClean="0">
                <a:solidFill>
                  <a:schemeClr val="accent5">
                    <a:lumMod val="60000"/>
                    <a:lumOff val="40000"/>
                  </a:schemeClr>
                </a:solidFill>
                <a:latin typeface="Comic Sans MS" panose="030F0702030302020204" pitchFamily="66" charset="0"/>
              </a:rPr>
              <a:t>Internal scoping</a:t>
            </a:r>
            <a:endParaRPr lang="en-US" dirty="0">
              <a:solidFill>
                <a:schemeClr val="accent5">
                  <a:lumMod val="60000"/>
                  <a:lumOff val="40000"/>
                </a:schemeClr>
              </a:solidFill>
              <a:latin typeface="Comic Sans MS" panose="030F0702030302020204" pitchFamily="66" charset="0"/>
            </a:endParaRPr>
          </a:p>
        </p:txBody>
      </p:sp>
    </p:spTree>
    <p:extLst>
      <p:ext uri="{BB962C8B-B14F-4D97-AF65-F5344CB8AC3E}">
        <p14:creationId xmlns:p14="http://schemas.microsoft.com/office/powerpoint/2010/main" val="10921688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10330</TotalTime>
  <Words>1787</Words>
  <Application>Microsoft Office PowerPoint</Application>
  <PresentationFormat>On-screen Show (4:3)</PresentationFormat>
  <Paragraphs>346</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Apex</vt:lpstr>
      <vt:lpstr>Module 3</vt:lpstr>
      <vt:lpstr>PLANNING  FOR RECREATION AND VISITOR SERVICES </vt:lpstr>
      <vt:lpstr>Objective</vt:lpstr>
      <vt:lpstr>Planning 2.0 Approach</vt:lpstr>
      <vt:lpstr>PowerPoint Presentation</vt:lpstr>
      <vt:lpstr>PowerPoint Presentation</vt:lpstr>
      <vt:lpstr>When is Recreation Data Used in a LUP Process?</vt:lpstr>
      <vt:lpstr>Who do we get recreation data from?</vt:lpstr>
      <vt:lpstr>How is Recreation Data Gathered?</vt:lpstr>
      <vt:lpstr>Where does Recreation Data Need to be Collected For? </vt:lpstr>
      <vt:lpstr>Where does Recreation Data Need to be Collected For? </vt:lpstr>
      <vt:lpstr>Data Considerations</vt:lpstr>
      <vt:lpstr>Opportunities for Assistance</vt:lpstr>
      <vt:lpstr>Data is both Quantitative and Qualitative</vt:lpstr>
      <vt:lpstr>Qualitative Activity, Experience and Benefits Data</vt:lpstr>
      <vt:lpstr>Communication Methodologies</vt:lpstr>
      <vt:lpstr>Techniques for Gathering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They think about activities</vt:lpstr>
      <vt:lpstr>They think about experiences</vt:lpstr>
      <vt:lpstr>Experiences</vt:lpstr>
      <vt:lpstr>They realize  outcomes</vt:lpstr>
      <vt:lpstr>They think about settings</vt:lpstr>
      <vt:lpstr>PowerPoint Presentation</vt:lpstr>
      <vt:lpstr>PowerPoint Presentation</vt:lpstr>
      <vt:lpstr>PowerPoint Presentation</vt:lpstr>
      <vt:lpstr>PowerPoint Presentation</vt:lpstr>
      <vt:lpstr>Data Gathering Review</vt:lpstr>
    </vt:vector>
  </TitlesOfParts>
  <Company>DOI BLM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jkurtz</dc:creator>
  <cp:lastModifiedBy>Kurtz, John D</cp:lastModifiedBy>
  <cp:revision>376</cp:revision>
  <dcterms:created xsi:type="dcterms:W3CDTF">2005-03-16T23:51:35Z</dcterms:created>
  <dcterms:modified xsi:type="dcterms:W3CDTF">2016-04-19T16:38:58Z</dcterms:modified>
</cp:coreProperties>
</file>