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68" r:id="rId4"/>
  </p:sldMasterIdLst>
  <p:notesMasterIdLst>
    <p:notesMasterId r:id="rId95"/>
  </p:notesMasterIdLst>
  <p:sldIdLst>
    <p:sldId id="356" r:id="rId5"/>
    <p:sldId id="361" r:id="rId6"/>
    <p:sldId id="377" r:id="rId7"/>
    <p:sldId id="283" r:id="rId8"/>
    <p:sldId id="259" r:id="rId9"/>
    <p:sldId id="261" r:id="rId10"/>
    <p:sldId id="273" r:id="rId11"/>
    <p:sldId id="263" r:id="rId12"/>
    <p:sldId id="362" r:id="rId13"/>
    <p:sldId id="265" r:id="rId14"/>
    <p:sldId id="266" r:id="rId15"/>
    <p:sldId id="268" r:id="rId16"/>
    <p:sldId id="274" r:id="rId17"/>
    <p:sldId id="272" r:id="rId18"/>
    <p:sldId id="277" r:id="rId19"/>
    <p:sldId id="270" r:id="rId20"/>
    <p:sldId id="271" r:id="rId21"/>
    <p:sldId id="285" r:id="rId22"/>
    <p:sldId id="358" r:id="rId23"/>
    <p:sldId id="359" r:id="rId24"/>
    <p:sldId id="360" r:id="rId25"/>
    <p:sldId id="354" r:id="rId26"/>
    <p:sldId id="353" r:id="rId27"/>
    <p:sldId id="279" r:id="rId28"/>
    <p:sldId id="336" r:id="rId29"/>
    <p:sldId id="337" r:id="rId30"/>
    <p:sldId id="338" r:id="rId31"/>
    <p:sldId id="339"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68" r:id="rId46"/>
    <p:sldId id="335" r:id="rId47"/>
    <p:sldId id="289" r:id="rId48"/>
    <p:sldId id="375" r:id="rId49"/>
    <p:sldId id="290" r:id="rId50"/>
    <p:sldId id="291" r:id="rId51"/>
    <p:sldId id="292" r:id="rId52"/>
    <p:sldId id="293" r:id="rId53"/>
    <p:sldId id="294" r:id="rId54"/>
    <p:sldId id="295" r:id="rId55"/>
    <p:sldId id="367" r:id="rId56"/>
    <p:sldId id="296" r:id="rId57"/>
    <p:sldId id="363" r:id="rId58"/>
    <p:sldId id="364" r:id="rId59"/>
    <p:sldId id="297" r:id="rId60"/>
    <p:sldId id="298" r:id="rId61"/>
    <p:sldId id="299" r:id="rId62"/>
    <p:sldId id="300" r:id="rId63"/>
    <p:sldId id="301" r:id="rId64"/>
    <p:sldId id="302" r:id="rId65"/>
    <p:sldId id="303" r:id="rId66"/>
    <p:sldId id="304" r:id="rId67"/>
    <p:sldId id="305" r:id="rId68"/>
    <p:sldId id="369" r:id="rId69"/>
    <p:sldId id="314" r:id="rId70"/>
    <p:sldId id="315" r:id="rId71"/>
    <p:sldId id="316" r:id="rId72"/>
    <p:sldId id="365" r:id="rId73"/>
    <p:sldId id="317" r:id="rId74"/>
    <p:sldId id="318" r:id="rId75"/>
    <p:sldId id="319" r:id="rId76"/>
    <p:sldId id="320" r:id="rId77"/>
    <p:sldId id="322" r:id="rId78"/>
    <p:sldId id="323" r:id="rId79"/>
    <p:sldId id="324" r:id="rId80"/>
    <p:sldId id="325" r:id="rId81"/>
    <p:sldId id="326" r:id="rId82"/>
    <p:sldId id="327" r:id="rId83"/>
    <p:sldId id="328" r:id="rId84"/>
    <p:sldId id="329" r:id="rId85"/>
    <p:sldId id="331" r:id="rId86"/>
    <p:sldId id="332" r:id="rId87"/>
    <p:sldId id="333" r:id="rId88"/>
    <p:sldId id="370" r:id="rId89"/>
    <p:sldId id="371" r:id="rId90"/>
    <p:sldId id="373" r:id="rId91"/>
    <p:sldId id="374" r:id="rId92"/>
    <p:sldId id="376" r:id="rId93"/>
    <p:sldId id="372" r:id="rId9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4" autoAdjust="0"/>
    <p:restoredTop sz="63492" autoAdjust="0"/>
  </p:normalViewPr>
  <p:slideViewPr>
    <p:cSldViewPr>
      <p:cViewPr varScale="1">
        <p:scale>
          <a:sx n="45" d="100"/>
          <a:sy n="45" d="100"/>
        </p:scale>
        <p:origin x="730" y="2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79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C4E80-7935-4B0B-AA2E-6741BDB7BA7C}" type="datetimeFigureOut">
              <a:rPr lang="en-US" smtClean="0"/>
              <a:t>8/7/2017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B1A36-706B-41DD-8D4F-5673C4002B45}" type="slidenum">
              <a:rPr lang="en-US" smtClean="0"/>
              <a:t>‹#›</a:t>
            </a:fld>
            <a:endParaRPr lang="en-US"/>
          </a:p>
        </p:txBody>
      </p:sp>
    </p:spTree>
    <p:extLst>
      <p:ext uri="{BB962C8B-B14F-4D97-AF65-F5344CB8AC3E}">
        <p14:creationId xmlns:p14="http://schemas.microsoft.com/office/powerpoint/2010/main" val="228829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n.wikipedia.org/wiki/Experiential_education"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en.wikipedia.org/wiki/Self-esteem" TargetMode="External"/><Relationship Id="rId4" Type="http://schemas.openxmlformats.org/officeDocument/2006/relationships/hyperlink" Target="https://en.wikipedia.org/wiki/Self_imag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cdc.gov/healthyplaces/hia.ht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5274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27</a:t>
            </a:fld>
            <a:endParaRPr lang="en-US"/>
          </a:p>
        </p:txBody>
      </p:sp>
    </p:spTree>
    <p:extLst>
      <p:ext uri="{BB962C8B-B14F-4D97-AF65-F5344CB8AC3E}">
        <p14:creationId xmlns:p14="http://schemas.microsoft.com/office/powerpoint/2010/main" val="414021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28</a:t>
            </a:fld>
            <a:endParaRPr lang="en-US"/>
          </a:p>
        </p:txBody>
      </p:sp>
    </p:spTree>
    <p:extLst>
      <p:ext uri="{BB962C8B-B14F-4D97-AF65-F5344CB8AC3E}">
        <p14:creationId xmlns:p14="http://schemas.microsoft.com/office/powerpoint/2010/main" val="3826042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29</a:t>
            </a:fld>
            <a:endParaRPr lang="en-US"/>
          </a:p>
        </p:txBody>
      </p:sp>
    </p:spTree>
    <p:extLst>
      <p:ext uri="{BB962C8B-B14F-4D97-AF65-F5344CB8AC3E}">
        <p14:creationId xmlns:p14="http://schemas.microsoft.com/office/powerpoint/2010/main" val="2907110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30</a:t>
            </a:fld>
            <a:endParaRPr lang="en-US"/>
          </a:p>
        </p:txBody>
      </p:sp>
    </p:spTree>
    <p:extLst>
      <p:ext uri="{BB962C8B-B14F-4D97-AF65-F5344CB8AC3E}">
        <p14:creationId xmlns:p14="http://schemas.microsoft.com/office/powerpoint/2010/main" val="355165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31</a:t>
            </a:fld>
            <a:endParaRPr lang="en-US"/>
          </a:p>
        </p:txBody>
      </p:sp>
    </p:spTree>
    <p:extLst>
      <p:ext uri="{BB962C8B-B14F-4D97-AF65-F5344CB8AC3E}">
        <p14:creationId xmlns:p14="http://schemas.microsoft.com/office/powerpoint/2010/main" val="2782136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32</a:t>
            </a:fld>
            <a:endParaRPr lang="en-US"/>
          </a:p>
        </p:txBody>
      </p:sp>
    </p:spTree>
    <p:extLst>
      <p:ext uri="{BB962C8B-B14F-4D97-AF65-F5344CB8AC3E}">
        <p14:creationId xmlns:p14="http://schemas.microsoft.com/office/powerpoint/2010/main" val="1240817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33</a:t>
            </a:fld>
            <a:endParaRPr lang="en-US"/>
          </a:p>
        </p:txBody>
      </p:sp>
    </p:spTree>
    <p:extLst>
      <p:ext uri="{BB962C8B-B14F-4D97-AF65-F5344CB8AC3E}">
        <p14:creationId xmlns:p14="http://schemas.microsoft.com/office/powerpoint/2010/main" val="211766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34</a:t>
            </a:fld>
            <a:endParaRPr lang="en-US"/>
          </a:p>
        </p:txBody>
      </p:sp>
    </p:spTree>
    <p:extLst>
      <p:ext uri="{BB962C8B-B14F-4D97-AF65-F5344CB8AC3E}">
        <p14:creationId xmlns:p14="http://schemas.microsoft.com/office/powerpoint/2010/main" val="3731631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35</a:t>
            </a:fld>
            <a:endParaRPr lang="en-US"/>
          </a:p>
        </p:txBody>
      </p:sp>
    </p:spTree>
    <p:extLst>
      <p:ext uri="{BB962C8B-B14F-4D97-AF65-F5344CB8AC3E}">
        <p14:creationId xmlns:p14="http://schemas.microsoft.com/office/powerpoint/2010/main" val="487617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36</a:t>
            </a:fld>
            <a:endParaRPr lang="en-US"/>
          </a:p>
        </p:txBody>
      </p:sp>
    </p:spTree>
    <p:extLst>
      <p:ext uri="{BB962C8B-B14F-4D97-AF65-F5344CB8AC3E}">
        <p14:creationId xmlns:p14="http://schemas.microsoft.com/office/powerpoint/2010/main" val="87874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660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37</a:t>
            </a:fld>
            <a:endParaRPr lang="en-US"/>
          </a:p>
        </p:txBody>
      </p:sp>
    </p:spTree>
    <p:extLst>
      <p:ext uri="{BB962C8B-B14F-4D97-AF65-F5344CB8AC3E}">
        <p14:creationId xmlns:p14="http://schemas.microsoft.com/office/powerpoint/2010/main" val="1295035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38</a:t>
            </a:fld>
            <a:endParaRPr lang="en-US"/>
          </a:p>
        </p:txBody>
      </p:sp>
    </p:spTree>
    <p:extLst>
      <p:ext uri="{BB962C8B-B14F-4D97-AF65-F5344CB8AC3E}">
        <p14:creationId xmlns:p14="http://schemas.microsoft.com/office/powerpoint/2010/main" val="2894448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39</a:t>
            </a:fld>
            <a:endParaRPr lang="en-US"/>
          </a:p>
        </p:txBody>
      </p:sp>
    </p:spTree>
    <p:extLst>
      <p:ext uri="{BB962C8B-B14F-4D97-AF65-F5344CB8AC3E}">
        <p14:creationId xmlns:p14="http://schemas.microsoft.com/office/powerpoint/2010/main" val="1539642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40</a:t>
            </a:fld>
            <a:endParaRPr lang="en-US"/>
          </a:p>
        </p:txBody>
      </p:sp>
    </p:spTree>
    <p:extLst>
      <p:ext uri="{BB962C8B-B14F-4D97-AF65-F5344CB8AC3E}">
        <p14:creationId xmlns:p14="http://schemas.microsoft.com/office/powerpoint/2010/main" val="1454068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41</a:t>
            </a:fld>
            <a:endParaRPr lang="en-US"/>
          </a:p>
        </p:txBody>
      </p:sp>
    </p:spTree>
    <p:extLst>
      <p:ext uri="{BB962C8B-B14F-4D97-AF65-F5344CB8AC3E}">
        <p14:creationId xmlns:p14="http://schemas.microsoft.com/office/powerpoint/2010/main" val="4158222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video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713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Ice-breaker question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99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several decades, there has been a growing recognition of how much recreation contributes to the quality of life, economy, society, and environment. Changing public values and expectations of land management agencies to meet the demand for diverse recreation uses has created the need for changes in managing R&amp;VS.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123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34" indent="-228234">
              <a:buAutoNum type="arabicPeriod"/>
            </a:pPr>
            <a:r>
              <a:rPr lang="en-US" dirty="0">
                <a:solidFill>
                  <a:srgbClr val="FFFF00"/>
                </a:solidFill>
              </a:rPr>
              <a:t>Personal/Individual Benefits.  </a:t>
            </a:r>
            <a:r>
              <a:rPr lang="en-US" dirty="0"/>
              <a:t>Accrue when recreation activities contribute to personal well-being and human development …</a:t>
            </a:r>
          </a:p>
          <a:p>
            <a:pPr marL="342351" indent="-342351">
              <a:spcBef>
                <a:spcPts val="1198"/>
              </a:spcBef>
              <a:spcAft>
                <a:spcPts val="1198"/>
              </a:spcAft>
              <a:buFont typeface="Arial" panose="020B0604020202020204" pitchFamily="34" charset="0"/>
              <a:buChar char="•"/>
            </a:pPr>
            <a:r>
              <a:rPr lang="en-US" dirty="0"/>
              <a:t>such as improved physical fitness and </a:t>
            </a:r>
          </a:p>
          <a:p>
            <a:pPr marL="342351" indent="-342351">
              <a:spcBef>
                <a:spcPts val="1198"/>
              </a:spcBef>
              <a:spcAft>
                <a:spcPts val="1198"/>
              </a:spcAft>
              <a:buFont typeface="Arial" panose="020B0604020202020204" pitchFamily="34" charset="0"/>
              <a:buChar char="•"/>
            </a:pPr>
            <a:r>
              <a:rPr lang="en-US" dirty="0"/>
              <a:t>mental health</a:t>
            </a:r>
          </a:p>
          <a:p>
            <a:pPr marL="228234" indent="-228234">
              <a:buAutoNum type="arabicPeriod"/>
            </a:pP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t>45</a:t>
            </a:fld>
            <a:endParaRPr lang="en-US"/>
          </a:p>
        </p:txBody>
      </p:sp>
    </p:spTree>
    <p:extLst>
      <p:ext uri="{BB962C8B-B14F-4D97-AF65-F5344CB8AC3E}">
        <p14:creationId xmlns:p14="http://schemas.microsoft.com/office/powerpoint/2010/main" val="1515709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Healing power of recreation… The underlying philosophy largely refers to </a:t>
            </a:r>
            <a:r>
              <a:rPr lang="en-US" dirty="0" smtClean="0">
                <a:hlinkClick r:id="rId3" action="ppaction://hlinkfile" tooltip="Experiential education"/>
              </a:rPr>
              <a:t>experiential education</a:t>
            </a:r>
            <a:r>
              <a:rPr lang="en-US" dirty="0" smtClean="0"/>
              <a:t>. </a:t>
            </a:r>
          </a:p>
          <a:p>
            <a:endParaRPr lang="en-US" dirty="0" smtClean="0"/>
          </a:p>
          <a:p>
            <a:r>
              <a:rPr lang="en-US" dirty="0" smtClean="0"/>
              <a:t>Programs are designed to offer students experiences that can test and refine their skills, strengthen their compassion, commitment, and tenacity, all while having fun.</a:t>
            </a:r>
            <a:br>
              <a:rPr lang="en-US" dirty="0" smtClean="0"/>
            </a:br>
            <a:endParaRPr lang="en-US" dirty="0" smtClean="0"/>
          </a:p>
          <a:p>
            <a:r>
              <a:rPr lang="en-US" dirty="0" smtClean="0"/>
              <a:t>Existing research in adventure therapy reports positive outcomes in effectively improving </a:t>
            </a:r>
            <a:r>
              <a:rPr lang="en-US" dirty="0" smtClean="0">
                <a:hlinkClick r:id="rId4" action="ppaction://hlinkfile" tooltip="Self image"/>
              </a:rPr>
              <a:t>self-concept</a:t>
            </a:r>
            <a:r>
              <a:rPr lang="en-US" dirty="0" smtClean="0"/>
              <a:t> and </a:t>
            </a:r>
            <a:r>
              <a:rPr lang="en-US" dirty="0" smtClean="0">
                <a:hlinkClick r:id="rId5" action="ppaction://hlinkfile" tooltip="Self-esteem"/>
              </a:rPr>
              <a:t>self-esteem</a:t>
            </a:r>
            <a:r>
              <a:rPr lang="en-US" dirty="0" smtClean="0"/>
              <a:t>, help seeking behavior, increased mutual aid, pro-social behavior, trust behavior and more.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089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2320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Using the outdoors to make positive social</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0994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outdoor recreation deficit disorder</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58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Therapy Programs  based around different recreation activities</a:t>
            </a:r>
          </a:p>
          <a:p>
            <a:endParaRPr lang="en-US" b="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2880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Therapy Programs …</a:t>
            </a:r>
            <a:r>
              <a:rPr lang="en-US" sz="1200" b="0" i="0" u="none" strike="noStrike" kern="1200" baseline="0" dirty="0" smtClean="0">
                <a:solidFill>
                  <a:schemeClr val="tx1"/>
                </a:solidFill>
                <a:latin typeface="+mn-lt"/>
                <a:ea typeface="+mn-ea"/>
                <a:cs typeface="+mn-cs"/>
              </a:rPr>
              <a:t>Using riding  and horses to motivate at-risk kids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777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effectLst>
                  <a:outerShdw blurRad="38100" dist="38100" dir="2700000" algn="tl">
                    <a:srgbClr val="000000">
                      <a:alpha val="43137"/>
                    </a:srgbClr>
                  </a:outerShdw>
                </a:effectLst>
              </a:rPr>
              <a:t>TAKE ME HUNTING  - This is the prime time to create a bond between you and your kids, nephews and nieces.   Instead of sharing a video game or TV, why not show them how you spent time as a youth - shooting and hunting.  </a:t>
            </a:r>
            <a:r>
              <a:rPr lang="en-US" sz="1050" b="0" i="0" dirty="0" smtClean="0">
                <a:solidFill>
                  <a:schemeClr val="accent5">
                    <a:lumMod val="75000"/>
                  </a:schemeClr>
                </a:solidFill>
              </a:rPr>
              <a:t>http://www.takemehuntingandshooting.com/index.php</a:t>
            </a:r>
          </a:p>
          <a:p>
            <a:endParaRPr lang="en-US" sz="1200"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6951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b="1" dirty="0">
              <a:effectLst>
                <a:outerShdw blurRad="38100" dist="38100" dir="2700000" algn="tl">
                  <a:srgbClr val="000000">
                    <a:alpha val="43137"/>
                  </a:srgbClr>
                </a:outerShdw>
              </a:effectLst>
            </a:endParaRPr>
          </a:p>
          <a:p>
            <a:endParaRPr lang="en-US" dirty="0">
              <a:solidFill>
                <a:srgbClr val="FFFF00"/>
              </a:solidFill>
              <a:effectLst>
                <a:outerShdw blurRad="38100" dist="38100" dir="2700000" algn="tl">
                  <a:srgbClr val="000000">
                    <a:alpha val="43137"/>
                  </a:srgbClr>
                </a:outerShdw>
              </a:effectLst>
            </a:endParaRPr>
          </a:p>
          <a:p>
            <a:endParaRPr lang="en-US" dirty="0">
              <a:solidFill>
                <a:srgbClr val="FFFF00"/>
              </a:solidFill>
              <a:effectLst>
                <a:outerShdw blurRad="38100" dist="38100" dir="2700000" algn="tl">
                  <a:srgbClr val="000000">
                    <a:alpha val="43137"/>
                  </a:srgbClr>
                </a:outerShdw>
              </a:effectLst>
            </a:endParaRPr>
          </a:p>
          <a:p>
            <a:endParaRPr lang="en-US" dirty="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514241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Recreation Works… Recreational programming is crucial to the health and well-being of our communities. Recreation programs help our children grow, our youth learn important life skills, and reduce isolation amongst our senior citizens.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1571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Recreation</a:t>
            </a:r>
            <a:r>
              <a:rPr lang="en-US" baseline="0" dirty="0" smtClean="0"/>
              <a:t> Works video 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5501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a:t>
            </a:r>
            <a:r>
              <a:rPr lang="en-US" baseline="0" dirty="0" smtClean="0"/>
              <a:t> is the </a:t>
            </a:r>
            <a:r>
              <a:rPr lang="en-US" baseline="0" dirty="0" err="1" smtClean="0"/>
              <a:t>Colour</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359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years ago</a:t>
            </a:r>
            <a:r>
              <a:rPr lang="en-US" baseline="0" dirty="0" smtClean="0"/>
              <a:t> the National Parks and Recreation Assoc. launched a campaign called “Recreation, The Benefits are Endless”.  </a:t>
            </a:r>
          </a:p>
          <a:p>
            <a:endParaRPr lang="en-US" baseline="0" dirty="0" smtClean="0"/>
          </a:p>
          <a:p>
            <a:r>
              <a:rPr lang="en-US" baseline="0" dirty="0" smtClean="0"/>
              <a:t>The campaign aimed to show the importance of recreation by describing benefits associated with individuals, communities, the environment and the economy.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72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Rob passed away May</a:t>
            </a:r>
            <a:r>
              <a:rPr lang="en-US" sz="1200" b="0" i="0" kern="1200" baseline="0" dirty="0" smtClean="0">
                <a:solidFill>
                  <a:schemeClr val="tx1"/>
                </a:solidFill>
                <a:effectLst/>
                <a:latin typeface="+mn-lt"/>
                <a:ea typeface="+mn-ea"/>
                <a:cs typeface="+mn-cs"/>
              </a:rPr>
              <a:t> 13, 2017 after</a:t>
            </a:r>
            <a:r>
              <a:rPr lang="en-US" sz="1200" b="0" i="0" kern="1200" dirty="0" smtClean="0">
                <a:solidFill>
                  <a:schemeClr val="tx1"/>
                </a:solidFill>
                <a:effectLst/>
                <a:latin typeface="+mn-lt"/>
                <a:ea typeface="+mn-ea"/>
                <a:cs typeface="+mn-cs"/>
              </a:rPr>
              <a:t> battling cancer for eight years.   During this time, his mind remained  as sharp as ever and his passion for his work, as the Trails and Travel Management Program lead shined through.  Rob did not let his illness define him and the strength, courage and resiliency he displayed were a great inspiration to us all.</a:t>
            </a:r>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8</a:t>
            </a:fld>
            <a:endParaRPr lang="en-US"/>
          </a:p>
        </p:txBody>
      </p:sp>
    </p:spTree>
    <p:extLst>
      <p:ext uri="{BB962C8B-B14F-4D97-AF65-F5344CB8AC3E}">
        <p14:creationId xmlns:p14="http://schemas.microsoft.com/office/powerpoint/2010/main" val="4177623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parks and recreation departments immediately  adopted</a:t>
            </a:r>
            <a:r>
              <a:rPr lang="en-US" baseline="0" dirty="0" smtClean="0"/>
              <a:t> the “The benefits are endless” campaign.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859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Massachusetts</a:t>
            </a:r>
            <a:r>
              <a:rPr lang="en-US" baseline="0" dirty="0" smtClean="0"/>
              <a:t> P&amp;RA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8251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 not only in the US but around the world parks and recreation departments were publicizing the benefits of recreation.  Here is an example from Canada.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776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research literature on outdoor recreation as it relates to human health is growing.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Being outside in natural surroundings may improve health and how outdoor physical activities benefit participants. Living in comparatively natural areas, viewing nature, and having outdoor recreation areas and facilities nearby appear to provide health benefits.</a:t>
            </a:r>
          </a:p>
          <a:p>
            <a:endParaRPr lang="en-US" sz="1200" b="0" i="0" u="none" strike="noStrike" kern="1200" baseline="0" dirty="0" smtClean="0">
              <a:solidFill>
                <a:schemeClr val="tx1"/>
              </a:solidFill>
              <a:latin typeface="+mn-lt"/>
              <a:ea typeface="+mn-ea"/>
              <a:cs typeface="+mn-cs"/>
            </a:endParaRPr>
          </a:p>
          <a:p>
            <a:r>
              <a:rPr lang="en-US" dirty="0" smtClean="0"/>
              <a:t>Social Benefits - </a:t>
            </a:r>
            <a:r>
              <a:rPr lang="en-US" dirty="0" err="1" smtClean="0"/>
              <a:t>Calif</a:t>
            </a:r>
            <a:r>
              <a:rPr lang="en-US" dirty="0" smtClean="0"/>
              <a:t> Outdoor</a:t>
            </a:r>
            <a:r>
              <a:rPr lang="en-US" baseline="0" dirty="0" smtClean="0"/>
              <a:t> </a:t>
            </a:r>
            <a:r>
              <a:rPr lang="en-US" dirty="0" smtClean="0"/>
              <a:t>Resources Planning Program</a:t>
            </a:r>
          </a:p>
          <a:p>
            <a:endParaRPr lang="en-US" dirty="0" smtClean="0"/>
          </a:p>
          <a:p>
            <a:r>
              <a:rPr lang="en-US" dirty="0" smtClean="0">
                <a:effectLst/>
              </a:rPr>
              <a:t>Research to Practice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1896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a:t>
            </a:r>
            <a:r>
              <a:rPr lang="en-US" baseline="0" dirty="0" smtClean="0"/>
              <a:t> Benefits -</a:t>
            </a:r>
            <a:r>
              <a:rPr lang="en-US" dirty="0" smtClean="0"/>
              <a:t> </a:t>
            </a:r>
            <a:r>
              <a:rPr lang="en-US" dirty="0"/>
              <a:t>around the world parks and recreation departments </a:t>
            </a:r>
            <a:r>
              <a:rPr lang="en-US" dirty="0" smtClean="0"/>
              <a:t>are </a:t>
            </a:r>
            <a:r>
              <a:rPr lang="en-US" dirty="0"/>
              <a:t>publicizing the benefits of recreation.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46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matter where you look the value of the outdoors and outdoor recreation is all around us. </a:t>
            </a:r>
          </a:p>
          <a:p>
            <a:endParaRPr lang="en-US" dirty="0" smtClean="0"/>
          </a:p>
          <a:p>
            <a:r>
              <a:rPr lang="en-US" dirty="0" smtClean="0"/>
              <a:t>Advertisement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622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Two word ad from Montana is my all-tine favorite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44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And real estate</a:t>
            </a:r>
            <a:r>
              <a:rPr lang="en-US" b="0" baseline="0" dirty="0" smtClean="0"/>
              <a:t> companies are quick to sell the amenities and opportunities and benefits of buying parcels next to BLM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Parks and trails and open spaces are among the top community amenities.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Living in comparatively natural areas, viewing nature, and having outdoor recreation areas and facilities nearby appear to provide health benefits  -  Outdoor </a:t>
            </a:r>
            <a:r>
              <a:rPr lang="en-US" sz="1200" b="0" i="0" u="none" strike="noStrike" kern="1200" baseline="0" dirty="0" err="1" smtClean="0">
                <a:solidFill>
                  <a:schemeClr val="tx1"/>
                </a:solidFill>
                <a:latin typeface="+mn-lt"/>
                <a:ea typeface="+mn-ea"/>
                <a:cs typeface="+mn-cs"/>
              </a:rPr>
              <a:t>Recreation,Health</a:t>
            </a:r>
            <a:r>
              <a:rPr lang="en-US" sz="1200" b="0" i="0" u="none" strike="noStrike" kern="1200" baseline="0" dirty="0" smtClean="0">
                <a:solidFill>
                  <a:schemeClr val="tx1"/>
                </a:solidFill>
                <a:latin typeface="+mn-lt"/>
                <a:ea typeface="+mn-ea"/>
                <a:cs typeface="+mn-cs"/>
              </a:rPr>
              <a:t>, and Wellness by </a:t>
            </a:r>
            <a:r>
              <a:rPr lang="en-US" sz="1200" b="0" i="0" u="none" strike="noStrike" kern="1200" baseline="0" dirty="0" err="1" smtClean="0">
                <a:solidFill>
                  <a:schemeClr val="tx1"/>
                </a:solidFill>
                <a:latin typeface="+mn-lt"/>
                <a:ea typeface="+mn-ea"/>
                <a:cs typeface="+mn-cs"/>
              </a:rPr>
              <a:t>Godbey</a:t>
            </a:r>
            <a:endParaRPr lang="en-US" sz="1200" b="0" i="0" u="none" strike="noStrike" kern="1200" baseline="0" dirty="0" smtClean="0">
              <a:solidFill>
                <a:schemeClr val="tx1"/>
              </a:solidFill>
              <a:latin typeface="+mn-lt"/>
              <a:ea typeface="+mn-ea"/>
              <a:cs typeface="+mn-cs"/>
            </a:endParaRPr>
          </a:p>
          <a:p>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example from my FO </a:t>
            </a:r>
            <a:r>
              <a:rPr lang="en-US" sz="1200" b="0" dirty="0" smtClean="0">
                <a:effectLst/>
                <a:latin typeface="Bradley Hand ITC" panose="03070402050302030203" pitchFamily="66" charset="0"/>
              </a:rPr>
              <a:t>… these exclusive </a:t>
            </a:r>
            <a:r>
              <a:rPr lang="en-US" sz="1200" b="0" dirty="0" err="1" smtClean="0">
                <a:effectLst/>
                <a:latin typeface="Bradley Hand ITC" panose="03070402050302030203" pitchFamily="66" charset="0"/>
              </a:rPr>
              <a:t>homesites</a:t>
            </a:r>
            <a:r>
              <a:rPr lang="en-US" sz="1200" b="0" dirty="0" smtClean="0">
                <a:effectLst/>
                <a:latin typeface="Bradley Hand ITC" panose="03070402050302030203" pitchFamily="66" charset="0"/>
              </a:rPr>
              <a:t> back up to open space or BLM, providing with a backyard extension of mother nature herself …</a:t>
            </a:r>
          </a:p>
          <a:p>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0986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video </a:t>
            </a:r>
            <a:r>
              <a:rPr lang="en-US" smtClean="0"/>
              <a:t>and</a:t>
            </a:r>
            <a:r>
              <a:rPr lang="en-US" baseline="0" smtClean="0"/>
              <a:t> discuss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247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FF00"/>
                </a:solidFill>
                <a:effectLst>
                  <a:outerShdw blurRad="38100" dist="38100" dir="2700000" algn="tl">
                    <a:srgbClr val="000000">
                      <a:alpha val="43137"/>
                    </a:srgbClr>
                  </a:outerShdw>
                </a:effectLst>
                <a:sym typeface="Wingdings 2" pitchFamily="18" charset="2"/>
              </a:rPr>
              <a:t>Discuss: Changing public values &amp; expectations of land management agencies</a:t>
            </a:r>
          </a:p>
          <a:p>
            <a:r>
              <a:rPr lang="en-US" dirty="0">
                <a:solidFill>
                  <a:srgbClr val="00FF00"/>
                </a:solidFill>
                <a:effectLst>
                  <a:outerShdw blurRad="38100" dist="38100" dir="2700000" algn="tl">
                    <a:srgbClr val="000000">
                      <a:alpha val="43137"/>
                    </a:srgbClr>
                  </a:outerShdw>
                </a:effectLst>
                <a:sym typeface="Wingdings 2" pitchFamily="18" charset="2"/>
              </a:rPr>
              <a:t>Ask: How have federal land management agencies </a:t>
            </a:r>
            <a:r>
              <a:rPr lang="en-US" dirty="0" smtClean="0">
                <a:solidFill>
                  <a:srgbClr val="00FF00"/>
                </a:solidFill>
                <a:effectLst>
                  <a:outerShdw blurRad="38100" dist="38100" dir="2700000" algn="tl">
                    <a:srgbClr val="000000">
                      <a:alpha val="43137"/>
                    </a:srgbClr>
                  </a:outerShdw>
                </a:effectLst>
                <a:sym typeface="Wingdings 2" pitchFamily="18" charset="2"/>
              </a:rPr>
              <a:t>responded</a:t>
            </a:r>
            <a:r>
              <a:rPr lang="en-US" baseline="0" dirty="0" smtClean="0">
                <a:solidFill>
                  <a:srgbClr val="00FF00"/>
                </a:solidFill>
                <a:effectLst>
                  <a:outerShdw blurRad="38100" dist="38100" dir="2700000" algn="tl">
                    <a:srgbClr val="000000">
                      <a:alpha val="43137"/>
                    </a:srgbClr>
                  </a:outerShdw>
                </a:effectLst>
                <a:sym typeface="Wingdings 2" pitchFamily="18" charset="2"/>
              </a:rPr>
              <a:t> to growing recognition of how </a:t>
            </a:r>
            <a:r>
              <a:rPr lang="en-US" dirty="0" smtClean="0">
                <a:solidFill>
                  <a:srgbClr val="00FF00"/>
                </a:solidFill>
                <a:effectLst>
                  <a:outerShdw blurRad="38100" dist="38100" dir="2700000" algn="tl">
                    <a:srgbClr val="000000">
                      <a:alpha val="43137"/>
                    </a:srgbClr>
                  </a:outerShdw>
                </a:effectLst>
                <a:sym typeface="Wingdings 2" pitchFamily="18" charset="2"/>
              </a:rPr>
              <a:t>much recreation</a:t>
            </a:r>
            <a:r>
              <a:rPr lang="en-US" baseline="0" dirty="0" smtClean="0">
                <a:solidFill>
                  <a:srgbClr val="00FF00"/>
                </a:solidFill>
                <a:effectLst>
                  <a:outerShdw blurRad="38100" dist="38100" dir="2700000" algn="tl">
                    <a:srgbClr val="000000">
                      <a:alpha val="43137"/>
                    </a:srgbClr>
                  </a:outerShdw>
                </a:effectLst>
                <a:sym typeface="Wingdings 2" pitchFamily="18" charset="2"/>
              </a:rPr>
              <a:t> contributes to the quality of our lives</a:t>
            </a:r>
            <a:r>
              <a:rPr lang="en-US" dirty="0" smtClean="0">
                <a:solidFill>
                  <a:srgbClr val="00FF00"/>
                </a:solidFill>
                <a:effectLst>
                  <a:outerShdw blurRad="38100" dist="38100" dir="2700000" algn="tl">
                    <a:srgbClr val="000000">
                      <a:alpha val="43137"/>
                    </a:srgbClr>
                  </a:outerShdw>
                </a:effectLst>
                <a:sym typeface="Wingdings 2" pitchFamily="18" charset="2"/>
              </a:rPr>
              <a:t>?</a:t>
            </a:r>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02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Rob passed away May</a:t>
            </a:r>
            <a:r>
              <a:rPr lang="en-US" sz="1200" b="0" i="0" kern="1200" baseline="0" dirty="0" smtClean="0">
                <a:solidFill>
                  <a:schemeClr val="tx1"/>
                </a:solidFill>
                <a:effectLst/>
                <a:latin typeface="+mn-lt"/>
                <a:ea typeface="+mn-ea"/>
                <a:cs typeface="+mn-cs"/>
              </a:rPr>
              <a:t> 13, 2017 after</a:t>
            </a:r>
            <a:r>
              <a:rPr lang="en-US" sz="1200" b="0" i="0" kern="1200" dirty="0" smtClean="0">
                <a:solidFill>
                  <a:schemeClr val="tx1"/>
                </a:solidFill>
                <a:effectLst/>
                <a:latin typeface="+mn-lt"/>
                <a:ea typeface="+mn-ea"/>
                <a:cs typeface="+mn-cs"/>
              </a:rPr>
              <a:t> battling cancer for eight years.   During this time, his mind remained  as sharp as ever and his passion for his work, as the Trails and Travel Management Program lead shined through.  Rob did not let his illness define him and the strength, courage and resiliency he displayed were a great inspiration to us all.</a:t>
            </a:r>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9</a:t>
            </a:fld>
            <a:endParaRPr lang="en-US"/>
          </a:p>
        </p:txBody>
      </p:sp>
    </p:spTree>
    <p:extLst>
      <p:ext uri="{BB962C8B-B14F-4D97-AF65-F5344CB8AC3E}">
        <p14:creationId xmlns:p14="http://schemas.microsoft.com/office/powerpoint/2010/main" val="15426318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654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Rounded MT Bold" panose="020F0704030504030204" pitchFamily="34" charset="0"/>
              </a:rPr>
              <a:t>“Outdoor recreation is fun -- and so much more.” </a:t>
            </a:r>
          </a:p>
          <a:p>
            <a:endParaRPr lang="en-US" sz="1200" dirty="0" smtClean="0">
              <a:latin typeface="Arial Rounded MT Bold" panose="020F0704030504030204" pitchFamily="34" charset="0"/>
            </a:endParaRPr>
          </a:p>
          <a:p>
            <a:r>
              <a:rPr lang="en-US" sz="1200" dirty="0" smtClean="0">
                <a:latin typeface="Arial Rounded MT Bold" panose="020F0704030504030204" pitchFamily="34" charset="0"/>
              </a:rPr>
              <a:t>“Participation in recreational activities is the way that most Americans come to know their National Forests and Grasslands.”</a:t>
            </a:r>
          </a:p>
          <a:p>
            <a:endParaRPr lang="en-US" sz="1200" dirty="0" smtClean="0">
              <a:latin typeface="Arial Rounded MT Bold" panose="020F0704030504030204" pitchFamily="34" charset="0"/>
            </a:endParaRPr>
          </a:p>
          <a:p>
            <a:r>
              <a:rPr lang="en-US" sz="1200" dirty="0" smtClean="0">
                <a:latin typeface="Arial Rounded MT Bold" panose="020F0704030504030204" pitchFamily="34" charset="0"/>
              </a:rPr>
              <a:t>“Recreation thereby contributes greatly to the physical, mental, and spiritual health of individuals, bonds family and friends, instills pride in their heritage, and provides economic benefits to communities, regions, and the nation.”</a:t>
            </a:r>
            <a:endParaRPr lang="en-US" sz="1200"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8819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workbook is intended as an outline and quick guide for incorporating public health considerations in the development of a park or trail. </a:t>
            </a:r>
          </a:p>
          <a:p>
            <a:endParaRPr lang="en-US" dirty="0" smtClean="0"/>
          </a:p>
          <a:p>
            <a:r>
              <a:rPr lang="en-US" dirty="0" smtClean="0"/>
              <a:t>Its intended and potential uses include helping you:</a:t>
            </a:r>
          </a:p>
          <a:p>
            <a:endParaRPr lang="en-US" dirty="0" smtClean="0"/>
          </a:p>
          <a:p>
            <a:r>
              <a:rPr lang="en-US" dirty="0" smtClean="0"/>
              <a:t>Facilitate interagency and stakeholder discussion and collaboration related to parks, trails, and community health issues.</a:t>
            </a:r>
          </a:p>
          <a:p>
            <a:endParaRPr lang="en-US" dirty="0" smtClean="0"/>
          </a:p>
          <a:p>
            <a:r>
              <a:rPr lang="en-US" dirty="0" smtClean="0"/>
              <a:t>Find data and information to engage and enlist new health partners, funding resources and stakeholders.</a:t>
            </a:r>
          </a:p>
          <a:p>
            <a:endParaRPr lang="en-US" dirty="0" smtClean="0"/>
          </a:p>
          <a:p>
            <a:r>
              <a:rPr lang="en-US" dirty="0" smtClean="0"/>
              <a:t>Assess the health and community needs for a new park/trail project or enhancement.</a:t>
            </a:r>
          </a:p>
          <a:p>
            <a:endParaRPr lang="en-US" dirty="0" smtClean="0"/>
          </a:p>
          <a:p>
            <a:r>
              <a:rPr lang="en-US" dirty="0" smtClean="0"/>
              <a:t>Prepare for a health impact assessment (</a:t>
            </a:r>
            <a:r>
              <a:rPr lang="en-US" sz="1200" u="none" strike="noStrike" kern="1200" dirty="0" smtClean="0">
                <a:solidFill>
                  <a:schemeClr val="tx1"/>
                </a:solidFill>
                <a:effectLst/>
                <a:latin typeface="+mn-lt"/>
                <a:ea typeface="+mn-ea"/>
                <a:cs typeface="+mn-cs"/>
                <a:hlinkClick r:id="rId3" tooltip="link to health grant applications"/>
              </a:rPr>
              <a:t>http://www.cdc.gov/healthyplaces/hia.htm</a:t>
            </a:r>
            <a:r>
              <a:rPr lang="en-US" dirty="0" smtClean="0"/>
              <a:t>) or for health grant applications.</a:t>
            </a:r>
            <a:br>
              <a:rPr lang="en-US" dirty="0" smtClean="0"/>
            </a:br>
            <a:endParaRPr lang="en-US" sz="1200"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0623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Department of the Interior’s 2011-2016 Strategic Plan provides the framework for the programs and activities that are performed by nine bureaus and multiple offices, and that take place at 2,400 locations throughout the Nation.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Strategic Plan facilitates the integration of programs, the allocation and alignment of resources to achieve key goals, and</a:t>
            </a:r>
          </a:p>
          <a:p>
            <a:r>
              <a:rPr lang="en-US" sz="1200" b="0" i="0" u="none" strike="noStrike" kern="1200" baseline="0" dirty="0" smtClean="0">
                <a:solidFill>
                  <a:schemeClr val="tx1"/>
                </a:solidFill>
                <a:latin typeface="+mn-lt"/>
                <a:ea typeface="+mn-ea"/>
                <a:cs typeface="+mn-cs"/>
              </a:rPr>
              <a:t>collaboration and coordination with stakeholders.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96272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“So what about BLM?</a:t>
            </a:r>
          </a:p>
          <a:p>
            <a:endParaRPr lang="en-US" dirty="0" smtClean="0"/>
          </a:p>
          <a:p>
            <a:r>
              <a:rPr lang="en-US" dirty="0"/>
              <a:t>In the last several decades, there has been a growing recognition of how much recreation contributes to the quality of life, economy, society, and environment. Changing public values and expectations of land management agencies to meet the demand for diverse recreation uses has created the need for changes in planning for and managing R&amp;VS.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5290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“So what about BLM?</a:t>
            </a:r>
          </a:p>
          <a:p>
            <a:endParaRPr lang="en-US" dirty="0" smtClean="0"/>
          </a:p>
          <a:p>
            <a:r>
              <a:rPr lang="en-US" dirty="0" smtClean="0"/>
              <a:t>Changing the ways we communicate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45877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video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6291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“So what about BLM?</a:t>
            </a:r>
          </a:p>
          <a:p>
            <a:endParaRPr lang="en-US" dirty="0" smtClean="0"/>
          </a:p>
          <a:p>
            <a:r>
              <a:rPr lang="en-US" dirty="0" smtClean="0"/>
              <a:t>Changing the ways we communicate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36215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BLM example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676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effectLst>
                  <a:outerShdw blurRad="38100" dist="38100" dir="2700000" algn="tl">
                    <a:srgbClr val="000000">
                      <a:alpha val="43137"/>
                    </a:srgbClr>
                  </a:outerShdw>
                </a:effectLst>
              </a:rPr>
              <a:t>TAKE ME FISHING Program</a:t>
            </a:r>
            <a:r>
              <a:rPr lang="en-US" sz="1200" b="0" baseline="0" dirty="0" smtClean="0">
                <a:effectLst>
                  <a:outerShdw blurRad="38100" dist="38100" dir="2700000" algn="tl">
                    <a:srgbClr val="000000">
                      <a:alpha val="43137"/>
                    </a:srgbClr>
                  </a:outerShdw>
                </a:effectLst>
              </a:rPr>
              <a:t> - </a:t>
            </a:r>
            <a:r>
              <a:rPr lang="en-US" sz="1200" b="0" dirty="0" smtClean="0">
                <a:effectLst>
                  <a:outerShdw blurRad="38100" dist="38100" dir="2700000" algn="tl">
                    <a:srgbClr val="000000">
                      <a:alpha val="43137"/>
                    </a:srgbClr>
                  </a:outerShdw>
                </a:effectLst>
              </a:rPr>
              <a:t>To implement an informed, consensus-based national outreach strategy that will increase participation in recreational angling and boating and thereby increase public awareness and appreciation of the need to protect, conserve and restore this </a:t>
            </a:r>
            <a:r>
              <a:rPr lang="en-US" sz="1200" b="0" dirty="0" smtClean="0">
                <a:effectLst/>
              </a:rPr>
              <a:t>nation's aquatic natural resources. </a:t>
            </a:r>
            <a:endParaRPr lang="en-US" sz="1200"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761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Email from</a:t>
            </a:r>
            <a:r>
              <a:rPr lang="en-US" baseline="0" dirty="0" smtClean="0"/>
              <a:t> Mike </a:t>
            </a:r>
            <a:r>
              <a:rPr lang="en-US" baseline="0" dirty="0" err="1" smtClean="0"/>
              <a:t>Nedd</a:t>
            </a:r>
            <a:r>
              <a:rPr lang="en-US" baseline="0" dirty="0" smtClean="0"/>
              <a:t>, Acting Director sent  May 8, 2017.</a:t>
            </a:r>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22</a:t>
            </a:fld>
            <a:endParaRPr lang="en-US"/>
          </a:p>
        </p:txBody>
      </p:sp>
    </p:spTree>
    <p:extLst>
      <p:ext uri="{BB962C8B-B14F-4D97-AF65-F5344CB8AC3E}">
        <p14:creationId xmlns:p14="http://schemas.microsoft.com/office/powerpoint/2010/main" val="3639334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BLM example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8529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9228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Bureau of Land Management (BLM) has a long tradition of connecting people of all ages to their public lands. In March of 2014, the Secretary of the Interior’s goal of “engaging the next generation” expanded this tradition and brought renewed attention to reaching out to young people, the future stewards of public lands. The initiative has four pillars: it calls upon the BLM and other Department of the Interior agencies to strengthen and increase opportunities for people to </a:t>
            </a:r>
            <a:r>
              <a:rPr lang="en-US" sz="1200" b="1" i="0" u="none" strike="noStrike" kern="1200" baseline="0" dirty="0" smtClean="0">
                <a:solidFill>
                  <a:schemeClr val="tx1"/>
                </a:solidFill>
                <a:latin typeface="+mn-lt"/>
                <a:ea typeface="+mn-ea"/>
                <a:cs typeface="+mn-cs"/>
              </a:rPr>
              <a:t>PLAY </a:t>
            </a:r>
            <a:r>
              <a:rPr lang="en-US" sz="1200" b="0" i="0" u="none" strike="noStrike" kern="1200" baseline="0" dirty="0" smtClean="0">
                <a:solidFill>
                  <a:schemeClr val="tx1"/>
                </a:solidFill>
                <a:latin typeface="+mn-lt"/>
                <a:ea typeface="+mn-ea"/>
                <a:cs typeface="+mn-cs"/>
              </a:rPr>
              <a:t>on public lands through recreation and outdoor activities, to </a:t>
            </a:r>
            <a:r>
              <a:rPr lang="en-US" sz="1200" b="1" i="0" u="none" strike="noStrike" kern="1200" baseline="0" dirty="0" smtClean="0">
                <a:solidFill>
                  <a:schemeClr val="tx1"/>
                </a:solidFill>
                <a:latin typeface="+mn-lt"/>
                <a:ea typeface="+mn-ea"/>
                <a:cs typeface="+mn-cs"/>
              </a:rPr>
              <a:t>LEARN </a:t>
            </a:r>
            <a:r>
              <a:rPr lang="en-US" sz="1200" b="0" i="0" u="none" strike="noStrike" kern="1200" baseline="0" dirty="0" smtClean="0">
                <a:solidFill>
                  <a:schemeClr val="tx1"/>
                </a:solidFill>
                <a:latin typeface="+mn-lt"/>
                <a:ea typeface="+mn-ea"/>
                <a:cs typeface="+mn-cs"/>
              </a:rPr>
              <a:t>about these lands through education and interpretation programs, to </a:t>
            </a:r>
            <a:r>
              <a:rPr lang="en-US" sz="1200" b="1" i="0" u="none" strike="noStrike" kern="1200" baseline="0" dirty="0" smtClean="0">
                <a:solidFill>
                  <a:schemeClr val="tx1"/>
                </a:solidFill>
                <a:latin typeface="+mn-lt"/>
                <a:ea typeface="+mn-ea"/>
                <a:cs typeface="+mn-cs"/>
              </a:rPr>
              <a:t>SERVE </a:t>
            </a:r>
            <a:r>
              <a:rPr lang="en-US" sz="1200" b="0" i="0" u="none" strike="noStrike" kern="1200" baseline="0" dirty="0" smtClean="0">
                <a:solidFill>
                  <a:schemeClr val="tx1"/>
                </a:solidFill>
                <a:latin typeface="+mn-lt"/>
                <a:ea typeface="+mn-ea"/>
                <a:cs typeface="+mn-cs"/>
              </a:rPr>
              <a:t>as volunteers and active stewards of the land, and to </a:t>
            </a:r>
            <a:r>
              <a:rPr lang="en-US" sz="1200" b="1" i="0" u="none" strike="noStrike" kern="1200" baseline="0" dirty="0" smtClean="0">
                <a:solidFill>
                  <a:schemeClr val="tx1"/>
                </a:solidFill>
                <a:latin typeface="+mn-lt"/>
                <a:ea typeface="+mn-ea"/>
                <a:cs typeface="+mn-cs"/>
              </a:rPr>
              <a:t>WORK </a:t>
            </a:r>
            <a:r>
              <a:rPr lang="en-US" sz="1200" b="0" i="0" u="none" strike="noStrike" kern="1200" baseline="0" dirty="0" smtClean="0">
                <a:solidFill>
                  <a:schemeClr val="tx1"/>
                </a:solidFill>
                <a:latin typeface="+mn-lt"/>
                <a:ea typeface="+mn-ea"/>
                <a:cs typeface="+mn-cs"/>
              </a:rPr>
              <a:t>on public lands and pursue natural resource careers.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900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President Barack Obama created Every Kid in a Park so fourth graders and their families could discover our wildlife, resources, and history for free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1516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Anybody hear of this strategy….know what it means?</a:t>
            </a:r>
          </a:p>
          <a:p>
            <a:endParaRPr lang="en-US" dirty="0"/>
          </a:p>
          <a:p>
            <a:r>
              <a:rPr lang="en-US" dirty="0"/>
              <a:t>This strategy provides a framework for BLM offices at all levels to develop action plans that will increase the efficiency and effectiveness of the BLM’s Recreation &amp; Visitor Services Program by more fully integrating with community-based service delivery systems. </a:t>
            </a:r>
          </a:p>
          <a:p>
            <a:endParaRPr lang="en-US" dirty="0"/>
          </a:p>
          <a:p>
            <a:r>
              <a:rPr lang="en-US" dirty="0"/>
              <a:t>The BLM’s Recreation &amp; Visitor Services Program manages recreation resources and visitor services to offer the greatest benefits possible to individuals and communities and to better enable communities to achieve their own desired social, economic, and environmental outcomes. </a:t>
            </a:r>
          </a:p>
          <a:p>
            <a:endParaRPr lang="en-US" dirty="0"/>
          </a:p>
          <a:p>
            <a:r>
              <a:rPr lang="en-US" dirty="0"/>
              <a:t>The lands nobody wanted”—are now recognized as America’s Great Outdoors, a “Backyard-to- Backcountry” treasure.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9193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sz="1200" b="1" i="0" u="none" strike="noStrike" kern="1200" baseline="0" dirty="0" smtClean="0">
                <a:solidFill>
                  <a:schemeClr val="tx1"/>
                </a:solidFill>
                <a:latin typeface="+mn-lt"/>
                <a:ea typeface="+mn-ea"/>
                <a:cs typeface="+mn-cs"/>
              </a:rPr>
              <a:t>1997 Benefits of Parks and Recreation Catalogue</a:t>
            </a:r>
          </a:p>
          <a:p>
            <a:endParaRPr lang="en-US" sz="1200" b="1" i="0" u="none" strike="noStrike" kern="1200" baseline="0" dirty="0" smtClean="0">
              <a:solidFill>
                <a:schemeClr val="tx1"/>
              </a:solidFill>
              <a:latin typeface="+mn-lt"/>
              <a:ea typeface="+mn-ea"/>
              <a:cs typeface="+mn-cs"/>
            </a:endParaRPr>
          </a:p>
          <a:p>
            <a:r>
              <a:rPr lang="en-US" dirty="0" smtClean="0"/>
              <a:t>http://lin.ca/sites/default/files/attachments/Complete1997Benefits%20Catalogue.pdf</a:t>
            </a:r>
          </a:p>
          <a:p>
            <a:endParaRPr lang="en-US" dirty="0" smtClean="0"/>
          </a:p>
          <a:p>
            <a:r>
              <a:rPr lang="en-US" sz="1200" b="0" i="0" u="none" strike="noStrike" kern="1200" baseline="0" dirty="0" smtClean="0">
                <a:solidFill>
                  <a:schemeClr val="tx1"/>
                </a:solidFill>
                <a:latin typeface="+mn-lt"/>
                <a:ea typeface="+mn-ea"/>
                <a:cs typeface="+mn-cs"/>
              </a:rPr>
              <a:t>We learned that recreation and parks services would only be accepted as essential if they deliver the potential</a:t>
            </a:r>
          </a:p>
          <a:p>
            <a:r>
              <a:rPr lang="en-US" sz="1200" b="0" i="0" u="none" strike="noStrike" kern="1200" baseline="0" dirty="0" smtClean="0">
                <a:solidFill>
                  <a:schemeClr val="tx1"/>
                </a:solidFill>
                <a:latin typeface="+mn-lt"/>
                <a:ea typeface="+mn-ea"/>
                <a:cs typeface="+mn-cs"/>
              </a:rPr>
              <a:t>implied by the benefits messages AND if they respond to the critical current issues facing our citizens and</a:t>
            </a:r>
          </a:p>
          <a:p>
            <a:r>
              <a:rPr lang="en-US" sz="1200" b="0" i="0" u="none" strike="noStrike" kern="1200" baseline="0" dirty="0" smtClean="0">
                <a:solidFill>
                  <a:schemeClr val="tx1"/>
                </a:solidFill>
                <a:latin typeface="+mn-lt"/>
                <a:ea typeface="+mn-ea"/>
                <a:cs typeface="+mn-cs"/>
              </a:rPr>
              <a:t>communities. Thus, the project evolved from one attempting to document the importance of parks and recreation,</a:t>
            </a:r>
          </a:p>
          <a:p>
            <a:r>
              <a:rPr lang="en-US" sz="1200" b="0" i="0" u="none" strike="noStrike" kern="1200" baseline="0" dirty="0" smtClean="0">
                <a:solidFill>
                  <a:schemeClr val="tx1"/>
                </a:solidFill>
                <a:latin typeface="+mn-lt"/>
                <a:ea typeface="+mn-ea"/>
                <a:cs typeface="+mn-cs"/>
              </a:rPr>
              <a:t>to one that challenges the field to reposition - to provide services that respond directly to the personal, social,</a:t>
            </a:r>
          </a:p>
          <a:p>
            <a:r>
              <a:rPr lang="en-US" sz="1200" b="0" i="0" u="none" strike="noStrike" kern="1200" baseline="0" dirty="0" smtClean="0">
                <a:solidFill>
                  <a:schemeClr val="tx1"/>
                </a:solidFill>
                <a:latin typeface="+mn-lt"/>
                <a:ea typeface="+mn-ea"/>
                <a:cs typeface="+mn-cs"/>
              </a:rPr>
              <a:t>economic and environmental challenges we all face. </a:t>
            </a:r>
            <a:r>
              <a:rPr lang="en-US" sz="1200" b="1" i="1" u="none" strike="noStrike" kern="1200" baseline="0" dirty="0" smtClean="0">
                <a:solidFill>
                  <a:schemeClr val="tx1"/>
                </a:solidFill>
                <a:latin typeface="+mn-lt"/>
                <a:ea typeface="+mn-ea"/>
                <a:cs typeface="+mn-cs"/>
              </a:rPr>
              <a:t>Benefits have now become the focus of our National Vision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3012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dirty="0">
                <a:effectLst>
                  <a:outerShdw blurRad="38100" dist="38100" dir="2700000" algn="tl">
                    <a:srgbClr val="000000">
                      <a:alpha val="43137"/>
                    </a:srgbClr>
                  </a:outerShdw>
                </a:effectLst>
                <a:latin typeface="Arial" charset="0"/>
                <a:sym typeface="Wingdings 2" pitchFamily="18" charset="2"/>
              </a:rPr>
              <a:t>Ask the question “How do we go from strategy to reality?”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1309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eaLnBrk="1" hangingPunct="1">
              <a:spcBef>
                <a:spcPts val="600"/>
              </a:spcBef>
            </a:pP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Answer: Provide a better foundation in our plans for the implementation of strategies and programs</a:t>
            </a:r>
            <a:r>
              <a:rPr lang="en-US" alt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itchFamily="18" charset="2"/>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3003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video</a:t>
            </a:r>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85</a:t>
            </a:fld>
            <a:endParaRPr lang="en-US"/>
          </a:p>
        </p:txBody>
      </p:sp>
    </p:spTree>
    <p:extLst>
      <p:ext uri="{BB962C8B-B14F-4D97-AF65-F5344CB8AC3E}">
        <p14:creationId xmlns:p14="http://schemas.microsoft.com/office/powerpoint/2010/main" val="40309988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89</a:t>
            </a:fld>
            <a:endParaRPr lang="en-US"/>
          </a:p>
        </p:txBody>
      </p:sp>
    </p:spTree>
    <p:extLst>
      <p:ext uri="{BB962C8B-B14F-4D97-AF65-F5344CB8AC3E}">
        <p14:creationId xmlns:p14="http://schemas.microsoft.com/office/powerpoint/2010/main" val="3200087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24</a:t>
            </a:fld>
            <a:endParaRPr lang="en-US"/>
          </a:p>
        </p:txBody>
      </p:sp>
    </p:spTree>
    <p:extLst>
      <p:ext uri="{BB962C8B-B14F-4D97-AF65-F5344CB8AC3E}">
        <p14:creationId xmlns:p14="http://schemas.microsoft.com/office/powerpoint/2010/main" val="185345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25</a:t>
            </a:fld>
            <a:endParaRPr lang="en-US"/>
          </a:p>
        </p:txBody>
      </p:sp>
    </p:spTree>
    <p:extLst>
      <p:ext uri="{BB962C8B-B14F-4D97-AF65-F5344CB8AC3E}">
        <p14:creationId xmlns:p14="http://schemas.microsoft.com/office/powerpoint/2010/main" val="275695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are the Leadership Priorities?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BLM leadership has developed a set of high-level priorities consistent with the themes and related goals of the Administration and our guiding legislation, the Federal Land Policy and Management Act.  The priorities are organized along five themes.</a:t>
            </a:r>
          </a:p>
          <a:p>
            <a:endParaRPr lang="en-US" dirty="0"/>
          </a:p>
        </p:txBody>
      </p:sp>
      <p:sp>
        <p:nvSpPr>
          <p:cNvPr id="4" name="Slide Number Placeholder 3"/>
          <p:cNvSpPr>
            <a:spLocks noGrp="1"/>
          </p:cNvSpPr>
          <p:nvPr>
            <p:ph type="sldNum" sz="quarter" idx="10"/>
          </p:nvPr>
        </p:nvSpPr>
        <p:spPr/>
        <p:txBody>
          <a:bodyPr/>
          <a:lstStyle/>
          <a:p>
            <a:fld id="{276B1A36-706B-41DD-8D4F-5673C4002B45}" type="slidenum">
              <a:rPr lang="en-US" smtClean="0"/>
              <a:t>26</a:t>
            </a:fld>
            <a:endParaRPr lang="en-US"/>
          </a:p>
        </p:txBody>
      </p:sp>
    </p:spTree>
    <p:extLst>
      <p:ext uri="{BB962C8B-B14F-4D97-AF65-F5344CB8AC3E}">
        <p14:creationId xmlns:p14="http://schemas.microsoft.com/office/powerpoint/2010/main" val="344702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57151"/>
            <a:ext cx="7086600" cy="408385"/>
          </a:xfrm>
          <a:prstGeom prst="rect">
            <a:avLst/>
          </a:prstGeom>
        </p:spPr>
        <p:txBody>
          <a:bodyPr anchor="ctr" anchorCtr="0"/>
          <a:lstStyle>
            <a:lvl1pPr marL="0" indent="0">
              <a:buNone/>
              <a:defRPr sz="2400" b="0" spc="300" baseline="0">
                <a:solidFill>
                  <a:schemeClr val="accent1">
                    <a:lumMod val="75000"/>
                  </a:schemeClr>
                </a:solidFill>
                <a:latin typeface="Eras Medium ITC" panose="020B06020305040208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39173971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151335"/>
            <a:ext cx="4040188" cy="563165"/>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151335"/>
            <a:ext cx="4041775" cy="563165"/>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71651"/>
            <a:ext cx="4040188" cy="2822972"/>
          </a:xfrm>
        </p:spPr>
        <p:txBody>
          <a:bodyPr/>
          <a:lstStyle>
            <a:lvl1pPr>
              <a:defRPr sz="180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771651"/>
            <a:ext cx="4041775" cy="2822972"/>
          </a:xfrm>
        </p:spPr>
        <p:txBody>
          <a:bodyPr/>
          <a:lstStyle>
            <a:lvl1pPr>
              <a:defRPr sz="180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B5E038F-C2F6-4466-A815-657D81CC1A2C}" type="datetimeFigureOut">
              <a:rPr lang="en-US" smtClean="0"/>
              <a:t>8/7/2017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1906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B5E038F-C2F6-4466-A815-657D81CC1A2C}" type="datetimeFigureOut">
              <a:rPr lang="en-US" smtClean="0"/>
              <a:t>8/7/2017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299225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E038F-C2F6-4466-A815-657D81CC1A2C}" type="datetimeFigureOut">
              <a:rPr lang="en-US" smtClean="0"/>
              <a:t>8/7/2017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3757870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vert="horz" anchor="b">
            <a:normAutofit/>
            <a:sp3d prstMaterial="softEdge"/>
          </a:bodyPr>
          <a:lstStyle>
            <a:lvl1pPr algn="l">
              <a:buNone/>
              <a:defRPr sz="165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1143001"/>
            <a:ext cx="3008313" cy="3451622"/>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04788"/>
            <a:ext cx="5111750" cy="4389835"/>
          </a:xfrm>
        </p:spPr>
        <p:txBody>
          <a:bodyPr/>
          <a:lstStyle>
            <a:lvl1pPr>
              <a:defRPr sz="1950"/>
            </a:lvl1pPr>
            <a:lvl2pPr>
              <a:defRPr sz="1800"/>
            </a:lvl2pPr>
            <a:lvl3pPr>
              <a:defRPr sz="1650"/>
            </a:lvl3pPr>
            <a:lvl4pPr>
              <a:defRPr sz="150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1489060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5486400" cy="391716"/>
          </a:xfrm>
        </p:spPr>
        <p:txBody>
          <a:bodyPr lIns="45720" rIns="45720" bIns="0" anchor="b">
            <a:sp3d prstMaterial="softEdge"/>
          </a:bodyPr>
          <a:lstStyle>
            <a:lvl1pPr algn="ctr">
              <a:buNone/>
              <a:defRPr sz="15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373981"/>
            <a:ext cx="5486400" cy="29718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24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875090"/>
            <a:ext cx="5486400" cy="397764"/>
          </a:xfrm>
        </p:spPr>
        <p:txBody>
          <a:bodyPr lIns="45720" tIns="45720" rIns="45720" anchor="t"/>
          <a:lstStyle>
            <a:lvl1pPr marL="0" indent="0" algn="ctr">
              <a:buNone/>
              <a:defRPr sz="1050"/>
            </a:lvl1pPr>
            <a:lvl2pPr>
              <a:defRPr sz="900"/>
            </a:lvl2pPr>
            <a:lvl3pPr>
              <a:defRPr sz="750"/>
            </a:lvl3pPr>
            <a:lvl4pPr>
              <a:defRPr sz="675"/>
            </a:lvl4pPr>
            <a:lvl5pPr>
              <a:defRPr sz="675"/>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5E038F-C2F6-4466-A815-657D81CC1A2C}"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603125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3248190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383284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57151"/>
            <a:ext cx="7086600" cy="408385"/>
          </a:xfrm>
          <a:prstGeom prst="rect">
            <a:avLst/>
          </a:prstGeom>
        </p:spPr>
        <p:txBody>
          <a:bodyPr anchor="ctr" anchorCtr="0"/>
          <a:lstStyle>
            <a:lvl1pPr marL="0" indent="0">
              <a:buNone/>
              <a:defRPr sz="2400" b="0" spc="300" baseline="0">
                <a:solidFill>
                  <a:schemeClr val="accent1">
                    <a:lumMod val="75000"/>
                  </a:schemeClr>
                </a:solidFill>
                <a:latin typeface="Eras Medium ITC" panose="020B06020305040208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3" name="Rectangle 2"/>
          <p:cNvSpPr/>
          <p:nvPr userDrawn="1"/>
        </p:nvSpPr>
        <p:spPr>
          <a:xfrm rot="21240000">
            <a:off x="430166" y="886186"/>
            <a:ext cx="3921075" cy="3820645"/>
          </a:xfrm>
          <a:prstGeom prst="rect">
            <a:avLst/>
          </a:prstGeom>
          <a:solidFill>
            <a:srgbClr val="FAFAFA"/>
          </a:solidFill>
          <a:ln w="1270" cap="rnd" cmpd="sng" algn="ctr">
            <a:solidFill>
              <a:srgbClr val="EAEAEA"/>
            </a:solidFill>
            <a:prstDash val="solid"/>
          </a:ln>
          <a:effectLst>
            <a:outerShdw blurRad="50800" dist="38100" dir="2700000" algn="tl" rotWithShape="0">
              <a:prstClr val="black">
                <a:alpha val="40000"/>
              </a:prst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userDrawn="1"/>
        </p:nvSpPr>
        <p:spPr>
          <a:xfrm rot="21420000">
            <a:off x="406975" y="853774"/>
            <a:ext cx="3921075" cy="3820645"/>
          </a:xfrm>
          <a:prstGeom prst="rect">
            <a:avLst/>
          </a:prstGeom>
          <a:solidFill>
            <a:srgbClr val="FAFAFA"/>
          </a:solidFill>
          <a:ln w="1270" cap="rnd" cmpd="sng" algn="ctr">
            <a:solidFill>
              <a:srgbClr val="EAEAEA"/>
            </a:solidFill>
            <a:prstDash val="solid"/>
          </a:ln>
          <a:effectLst>
            <a:outerShdw blurRad="50800" dist="38100" dir="2700000" algn="tl" rotWithShape="0">
              <a:prstClr val="black">
                <a:alpha val="40000"/>
              </a:prst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Picture Placeholder 9"/>
          <p:cNvSpPr>
            <a:spLocks noGrp="1"/>
          </p:cNvSpPr>
          <p:nvPr>
            <p:ph type="pic" idx="1"/>
          </p:nvPr>
        </p:nvSpPr>
        <p:spPr>
          <a:xfrm>
            <a:off x="462341" y="852911"/>
            <a:ext cx="3818238" cy="3726442"/>
          </a:xfrm>
          <a:prstGeom prst="rect">
            <a:avLst/>
          </a:prstGeom>
          <a:solidFill>
            <a:schemeClr val="bg2">
              <a:shade val="50000"/>
            </a:schemeClr>
          </a:solidFill>
          <a:ln w="107950">
            <a:solidFill>
              <a:srgbClr val="FFFFFF"/>
            </a:solidFill>
            <a:miter lim="800000"/>
          </a:ln>
          <a:effectLst>
            <a:outerShdw blurRad="50800" dist="38100" dir="2700000" algn="tl" rotWithShape="0">
              <a:prstClr val="black">
                <a:alpha val="40000"/>
              </a:prstClr>
            </a:outerShdw>
          </a:effectLst>
          <a:scene3d>
            <a:camera prst="orthographicFront"/>
            <a:lightRig rig="threePt" dir="t"/>
          </a:scene3d>
          <a:sp3d contourW="3810">
            <a:contourClr>
              <a:srgbClr val="969696"/>
            </a:contourClr>
          </a:sp3d>
        </p:spPr>
        <p:txBody>
          <a:bodyPr/>
          <a:lstStyle>
            <a:lvl1pPr marL="0" indent="0">
              <a:buNone/>
              <a:defRPr sz="3200">
                <a:effectLst/>
              </a:defRPr>
            </a:lvl1pPr>
            <a:extLst/>
          </a:lstStyle>
          <a:p>
            <a:r>
              <a:rPr kumimoji="0" lang="en-US" dirty="0" smtClean="0"/>
              <a:t>Click icon to add picture</a:t>
            </a:r>
            <a:endParaRPr kumimoji="0" lang="en-US" dirty="0"/>
          </a:p>
        </p:txBody>
      </p:sp>
      <p:sp>
        <p:nvSpPr>
          <p:cNvPr id="6" name="Title 1"/>
          <p:cNvSpPr>
            <a:spLocks noGrp="1"/>
          </p:cNvSpPr>
          <p:nvPr>
            <p:ph type="title"/>
          </p:nvPr>
        </p:nvSpPr>
        <p:spPr>
          <a:xfrm>
            <a:off x="5158434" y="757880"/>
            <a:ext cx="3429000" cy="918519"/>
          </a:xfrm>
          <a:prstGeom prst="rect">
            <a:avLst/>
          </a:prstGeom>
        </p:spPr>
        <p:txBody>
          <a:bodyPr vert="horz" anchor="b"/>
          <a:lstStyle>
            <a:lvl1pPr algn="l">
              <a:buNone/>
              <a:defRPr sz="3000" b="0" baseline="0">
                <a:ln w="500">
                  <a:noFill/>
                </a:ln>
                <a:solidFill>
                  <a:schemeClr val="accent1">
                    <a:lumMod val="75000"/>
                  </a:schemeClr>
                </a:solidFill>
                <a:effectLst/>
                <a:latin typeface="+mj-lt"/>
              </a:defRPr>
            </a:lvl1pPr>
            <a:extLst/>
          </a:lstStyle>
          <a:p>
            <a:r>
              <a:rPr kumimoji="0" lang="en-US" dirty="0" smtClean="0"/>
              <a:t>Click to edit</a:t>
            </a:r>
            <a:endParaRPr kumimoji="0" lang="en-US" dirty="0"/>
          </a:p>
        </p:txBody>
      </p:sp>
      <p:sp>
        <p:nvSpPr>
          <p:cNvPr id="8" name="Text Placeholder 3"/>
          <p:cNvSpPr>
            <a:spLocks noGrp="1"/>
          </p:cNvSpPr>
          <p:nvPr>
            <p:ph type="body" sz="half" idx="2"/>
          </p:nvPr>
        </p:nvSpPr>
        <p:spPr>
          <a:xfrm>
            <a:off x="5158434" y="1981201"/>
            <a:ext cx="3351248" cy="2865399"/>
          </a:xfrm>
          <a:prstGeom prst="rect">
            <a:avLst/>
          </a:prstGeo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2000" baseline="0">
                <a:solidFill>
                  <a:schemeClr val="bg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dirty="0" smtClean="0"/>
              <a:t>Click to edit Master text styles</a:t>
            </a:r>
          </a:p>
        </p:txBody>
      </p:sp>
    </p:spTree>
    <p:extLst>
      <p:ext uri="{BB962C8B-B14F-4D97-AF65-F5344CB8AC3E}">
        <p14:creationId xmlns:p14="http://schemas.microsoft.com/office/powerpoint/2010/main" val="27588003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57152"/>
            <a:ext cx="7086600" cy="408385"/>
          </a:xfrm>
          <a:prstGeom prst="rect">
            <a:avLst/>
          </a:prstGeom>
        </p:spPr>
        <p:txBody>
          <a:bodyPr anchor="ctr" anchorCtr="0"/>
          <a:lstStyle>
            <a:lvl1pPr marL="0" indent="0">
              <a:buNone/>
              <a:defRPr sz="2400" b="0" spc="300" baseline="0">
                <a:solidFill>
                  <a:schemeClr val="accent1">
                    <a:lumMod val="75000"/>
                  </a:schemeClr>
                </a:solidFill>
                <a:latin typeface="Eras Medium ITC" panose="020B06020305040208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13249590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57152"/>
            <a:ext cx="7086600" cy="408385"/>
          </a:xfrm>
          <a:prstGeom prst="rect">
            <a:avLst/>
          </a:prstGeom>
        </p:spPr>
        <p:txBody>
          <a:bodyPr anchor="ctr" anchorCtr="0"/>
          <a:lstStyle>
            <a:lvl1pPr marL="0" indent="0">
              <a:buNone/>
              <a:defRPr sz="2400" b="0" spc="300" baseline="0">
                <a:solidFill>
                  <a:schemeClr val="accent1">
                    <a:lumMod val="75000"/>
                  </a:schemeClr>
                </a:solidFill>
                <a:latin typeface="Eras Medium ITC" panose="020B06020305040208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3" name="Rectangle 2"/>
          <p:cNvSpPr/>
          <p:nvPr userDrawn="1"/>
        </p:nvSpPr>
        <p:spPr>
          <a:xfrm rot="21240000">
            <a:off x="430168" y="886187"/>
            <a:ext cx="3921075" cy="3820645"/>
          </a:xfrm>
          <a:prstGeom prst="rect">
            <a:avLst/>
          </a:prstGeom>
          <a:solidFill>
            <a:srgbClr val="FAFAFA"/>
          </a:solidFill>
          <a:ln w="1270" cap="rnd" cmpd="sng" algn="ctr">
            <a:solidFill>
              <a:srgbClr val="EAEAEA"/>
            </a:solidFill>
            <a:prstDash val="solid"/>
          </a:ln>
          <a:effectLst>
            <a:outerShdw blurRad="50800" dist="38100" dir="2700000" algn="tl" rotWithShape="0">
              <a:prstClr val="black">
                <a:alpha val="40000"/>
              </a:prst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userDrawn="1"/>
        </p:nvSpPr>
        <p:spPr>
          <a:xfrm rot="21420000">
            <a:off x="406975" y="853775"/>
            <a:ext cx="3921075" cy="3820645"/>
          </a:xfrm>
          <a:prstGeom prst="rect">
            <a:avLst/>
          </a:prstGeom>
          <a:solidFill>
            <a:srgbClr val="FAFAFA"/>
          </a:solidFill>
          <a:ln w="1270" cap="rnd" cmpd="sng" algn="ctr">
            <a:solidFill>
              <a:srgbClr val="EAEAEA"/>
            </a:solidFill>
            <a:prstDash val="solid"/>
          </a:ln>
          <a:effectLst>
            <a:outerShdw blurRad="50800" dist="38100" dir="2700000" algn="tl" rotWithShape="0">
              <a:prstClr val="black">
                <a:alpha val="40000"/>
              </a:prst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Picture Placeholder 9"/>
          <p:cNvSpPr>
            <a:spLocks noGrp="1"/>
          </p:cNvSpPr>
          <p:nvPr>
            <p:ph type="pic" idx="1"/>
          </p:nvPr>
        </p:nvSpPr>
        <p:spPr>
          <a:xfrm>
            <a:off x="462341" y="852912"/>
            <a:ext cx="3818238" cy="3726442"/>
          </a:xfrm>
          <a:prstGeom prst="rect">
            <a:avLst/>
          </a:prstGeom>
          <a:solidFill>
            <a:schemeClr val="bg2">
              <a:shade val="50000"/>
            </a:schemeClr>
          </a:solidFill>
          <a:ln w="107950">
            <a:solidFill>
              <a:srgbClr val="FFFFFF"/>
            </a:solidFill>
            <a:miter lim="800000"/>
          </a:ln>
          <a:effectLst>
            <a:outerShdw blurRad="50800" dist="38100" dir="2700000" algn="tl" rotWithShape="0">
              <a:prstClr val="black">
                <a:alpha val="40000"/>
              </a:prstClr>
            </a:outerShdw>
          </a:effectLst>
          <a:scene3d>
            <a:camera prst="orthographicFront"/>
            <a:lightRig rig="threePt" dir="t"/>
          </a:scene3d>
          <a:sp3d contourW="3810">
            <a:contourClr>
              <a:srgbClr val="969696"/>
            </a:contourClr>
          </a:sp3d>
        </p:spPr>
        <p:txBody>
          <a:bodyPr/>
          <a:lstStyle>
            <a:lvl1pPr marL="0" indent="0">
              <a:buNone/>
              <a:defRPr sz="3200">
                <a:effectLst/>
              </a:defRPr>
            </a:lvl1pPr>
            <a:extLst/>
          </a:lstStyle>
          <a:p>
            <a:r>
              <a:rPr kumimoji="0" lang="en-US" dirty="0" smtClean="0"/>
              <a:t>Click icon to add picture</a:t>
            </a:r>
            <a:endParaRPr kumimoji="0" lang="en-US" dirty="0"/>
          </a:p>
        </p:txBody>
      </p:sp>
      <p:sp>
        <p:nvSpPr>
          <p:cNvPr id="6" name="Title 1"/>
          <p:cNvSpPr>
            <a:spLocks noGrp="1"/>
          </p:cNvSpPr>
          <p:nvPr>
            <p:ph type="title"/>
          </p:nvPr>
        </p:nvSpPr>
        <p:spPr>
          <a:xfrm>
            <a:off x="5158434" y="757880"/>
            <a:ext cx="3429000" cy="918519"/>
          </a:xfrm>
          <a:prstGeom prst="rect">
            <a:avLst/>
          </a:prstGeom>
        </p:spPr>
        <p:txBody>
          <a:bodyPr vert="horz" anchor="b"/>
          <a:lstStyle>
            <a:lvl1pPr algn="l">
              <a:buNone/>
              <a:defRPr sz="3000" b="0" baseline="0">
                <a:ln w="500">
                  <a:noFill/>
                </a:ln>
                <a:solidFill>
                  <a:schemeClr val="accent1">
                    <a:lumMod val="75000"/>
                  </a:schemeClr>
                </a:solidFill>
                <a:effectLst/>
                <a:latin typeface="+mj-lt"/>
              </a:defRPr>
            </a:lvl1pPr>
            <a:extLst/>
          </a:lstStyle>
          <a:p>
            <a:r>
              <a:rPr kumimoji="0" lang="en-US" dirty="0" smtClean="0"/>
              <a:t>Click to edit</a:t>
            </a:r>
            <a:endParaRPr kumimoji="0" lang="en-US" dirty="0"/>
          </a:p>
        </p:txBody>
      </p:sp>
      <p:sp>
        <p:nvSpPr>
          <p:cNvPr id="8" name="Text Placeholder 3"/>
          <p:cNvSpPr>
            <a:spLocks noGrp="1"/>
          </p:cNvSpPr>
          <p:nvPr>
            <p:ph type="body" sz="half" idx="2"/>
          </p:nvPr>
        </p:nvSpPr>
        <p:spPr>
          <a:xfrm>
            <a:off x="5158434" y="1981202"/>
            <a:ext cx="3351248" cy="2865399"/>
          </a:xfrm>
          <a:prstGeom prst="rect">
            <a:avLst/>
          </a:prstGeo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2000" baseline="0">
                <a:solidFill>
                  <a:schemeClr val="bg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dirty="0" smtClean="0"/>
              <a:t>Click to edit Master text styles</a:t>
            </a:r>
          </a:p>
        </p:txBody>
      </p:sp>
    </p:spTree>
    <p:extLst>
      <p:ext uri="{BB962C8B-B14F-4D97-AF65-F5344CB8AC3E}">
        <p14:creationId xmlns:p14="http://schemas.microsoft.com/office/powerpoint/2010/main" val="8957248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71550"/>
            <a:ext cx="8305800" cy="3886200"/>
          </a:xfrm>
          <a:prstGeom prst="rect">
            <a:avLst/>
          </a:prstGeom>
        </p:spPr>
        <p:txBody>
          <a:bodyPr/>
          <a:lstStyle>
            <a:lvl1pPr>
              <a:defRPr>
                <a:solidFill>
                  <a:schemeClr val="tx2">
                    <a:lumMod val="75000"/>
                  </a:schemeClr>
                </a:solidFill>
              </a:defRPr>
            </a:lvl1pPr>
            <a:lvl2pPr>
              <a:buClr>
                <a:schemeClr val="tx2">
                  <a:lumMod val="75000"/>
                </a:schemeClr>
              </a:buClr>
              <a:defRPr/>
            </a:lvl2pPr>
            <a:lvl3pPr marL="914400" indent="-228600">
              <a:buClr>
                <a:schemeClr val="tx2">
                  <a:lumMod val="75000"/>
                </a:schemeClr>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492369"/>
            <a:ext cx="7086600" cy="316066"/>
          </a:xfrm>
          <a:prstGeom prst="rect">
            <a:avLst/>
          </a:prstGeom>
        </p:spPr>
        <p:txBody>
          <a:bodyPr anchor="ctr" anchorCtr="0"/>
          <a:lstStyle>
            <a:lvl1pPr>
              <a:defRPr sz="1200" b="0" spc="300" baseline="0">
                <a:solidFill>
                  <a:schemeClr val="bg1"/>
                </a:solidFill>
                <a:effectLst/>
                <a:latin typeface="Eras Medium ITC" panose="020B0602030504020804" pitchFamily="34"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33460893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028700"/>
            <a:ext cx="8229600" cy="13716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36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B5E038F-C2F6-4466-A815-657D81CC1A2C}" type="datetimeFigureOut">
              <a:rPr lang="en-US" smtClean="0"/>
              <a:t>8/7/2017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E4B9FCF9-BC39-4DCD-BEF1-7F4B466C1783}" type="slidenum">
              <a:rPr lang="en-US" smtClean="0"/>
              <a:t>‹#›</a:t>
            </a:fld>
            <a:endParaRPr lang="en-US"/>
          </a:p>
        </p:txBody>
      </p:sp>
      <p:sp>
        <p:nvSpPr>
          <p:cNvPr id="9" name="Subtitle 8"/>
          <p:cNvSpPr>
            <a:spLocks noGrp="1"/>
          </p:cNvSpPr>
          <p:nvPr>
            <p:ph type="subTitle" idx="1"/>
          </p:nvPr>
        </p:nvSpPr>
        <p:spPr>
          <a:xfrm>
            <a:off x="1371600" y="2498774"/>
            <a:ext cx="6400800" cy="1314450"/>
          </a:xfrm>
        </p:spPr>
        <p:txBody>
          <a:bodyPr/>
          <a:lstStyle>
            <a:lvl1pPr marL="0" indent="0" algn="ct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4440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382050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086600" cy="13716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36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1880840"/>
            <a:ext cx="7086600" cy="1132284"/>
          </a:xfrm>
        </p:spPr>
        <p:txBody>
          <a:bodyPr anchor="t"/>
          <a:lstStyle>
            <a:lvl1pPr marL="54864" indent="0" algn="l">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B5E038F-C2F6-4466-A815-657D81CC1A2C}"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4812507"/>
            <a:ext cx="762000" cy="273844"/>
          </a:xfrm>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79575909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200151"/>
            <a:ext cx="4038600" cy="3394472"/>
          </a:xfrm>
        </p:spPr>
        <p:txBody>
          <a:bodyPr/>
          <a:lstStyle>
            <a:lvl1pPr>
              <a:defRPr sz="1950"/>
            </a:lvl1pPr>
            <a:lvl2pPr>
              <a:defRPr sz="180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200151"/>
            <a:ext cx="4038600" cy="3394472"/>
          </a:xfrm>
        </p:spPr>
        <p:txBody>
          <a:bodyPr/>
          <a:lstStyle>
            <a:lvl1pPr>
              <a:defRPr sz="1950"/>
            </a:lvl1pPr>
            <a:lvl2pPr>
              <a:defRPr sz="180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9FCF9-BC39-4DCD-BEF1-7F4B466C1783}" type="slidenum">
              <a:rPr lang="en-US" smtClean="0"/>
              <a:t>‹#›</a:t>
            </a:fld>
            <a:endParaRPr lang="en-US"/>
          </a:p>
        </p:txBody>
      </p:sp>
    </p:spTree>
    <p:extLst>
      <p:ext uri="{BB962C8B-B14F-4D97-AF65-F5344CB8AC3E}">
        <p14:creationId xmlns:p14="http://schemas.microsoft.com/office/powerpoint/2010/main" val="25295834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1000">
              <a:srgbClr val="8EB4E3"/>
            </a:gs>
            <a:gs pos="0">
              <a:srgbClr val="A1C1E7"/>
            </a:gs>
            <a:gs pos="100000">
              <a:srgbClr val="4A88D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64" name="Rectangle 163"/>
          <p:cNvSpPr/>
          <p:nvPr/>
        </p:nvSpPr>
        <p:spPr>
          <a:xfrm>
            <a:off x="0" y="1"/>
            <a:ext cx="8781968" cy="494432"/>
          </a:xfrm>
          <a:prstGeom prst="rect">
            <a:avLst/>
          </a:prstGeom>
          <a:solidFill>
            <a:sysClr val="window" lastClr="FFFFFF">
              <a:lumMod val="85000"/>
            </a:sysClr>
          </a:solidFill>
          <a:ln w="25400" cap="flat" cmpd="sng" algn="ctr">
            <a:noFill/>
            <a:prstDash val="solid"/>
          </a:ln>
          <a:effectLst/>
        </p:spPr>
        <p:txBody>
          <a:bodyPr rtlCol="0" anchor="ctr"/>
          <a:lstStyle/>
          <a:p>
            <a:pPr algn="ctr">
              <a:defRPr/>
            </a:pPr>
            <a:endParaRPr lang="en-US" kern="0">
              <a:solidFill>
                <a:prstClr val="white"/>
              </a:solidFill>
            </a:endParaRPr>
          </a:p>
        </p:txBody>
      </p:sp>
      <p:grpSp>
        <p:nvGrpSpPr>
          <p:cNvPr id="127" name="Group 126"/>
          <p:cNvGrpSpPr/>
          <p:nvPr/>
        </p:nvGrpSpPr>
        <p:grpSpPr>
          <a:xfrm>
            <a:off x="8781970" y="-5443"/>
            <a:ext cx="362625" cy="5148944"/>
            <a:chOff x="5850868" y="218788"/>
            <a:chExt cx="362625" cy="3822731"/>
          </a:xfrm>
        </p:grpSpPr>
        <p:grpSp>
          <p:nvGrpSpPr>
            <p:cNvPr id="128" name="Group 127"/>
            <p:cNvGrpSpPr/>
            <p:nvPr userDrawn="1"/>
          </p:nvGrpSpPr>
          <p:grpSpPr>
            <a:xfrm>
              <a:off x="5850868" y="218788"/>
              <a:ext cx="362625" cy="3822731"/>
              <a:chOff x="8741817" y="545277"/>
              <a:chExt cx="362625" cy="9400584"/>
            </a:xfrm>
          </p:grpSpPr>
          <p:sp>
            <p:nvSpPr>
              <p:cNvPr id="142" name="Rectangle 141"/>
              <p:cNvSpPr/>
              <p:nvPr/>
            </p:nvSpPr>
            <p:spPr>
              <a:xfrm>
                <a:off x="8741817" y="545277"/>
                <a:ext cx="361845" cy="524736"/>
              </a:xfrm>
              <a:prstGeom prst="rect">
                <a:avLst/>
              </a:prstGeom>
              <a:solidFill>
                <a:srgbClr val="002B64"/>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a:t>
                </a:r>
              </a:p>
            </p:txBody>
          </p:sp>
          <p:grpSp>
            <p:nvGrpSpPr>
              <p:cNvPr id="143" name="Group 142"/>
              <p:cNvGrpSpPr/>
              <p:nvPr/>
            </p:nvGrpSpPr>
            <p:grpSpPr>
              <a:xfrm>
                <a:off x="8741817" y="1581960"/>
                <a:ext cx="362625" cy="8363901"/>
                <a:chOff x="8741817" y="1144796"/>
                <a:chExt cx="362625" cy="9056621"/>
              </a:xfrm>
            </p:grpSpPr>
            <p:grpSp>
              <p:nvGrpSpPr>
                <p:cNvPr id="144" name="Group 143"/>
                <p:cNvGrpSpPr/>
                <p:nvPr/>
              </p:nvGrpSpPr>
              <p:grpSpPr>
                <a:xfrm>
                  <a:off x="8741817" y="1144796"/>
                  <a:ext cx="362625" cy="9056621"/>
                  <a:chOff x="8741817" y="1346747"/>
                  <a:chExt cx="362625" cy="10654486"/>
                </a:xfrm>
              </p:grpSpPr>
              <p:sp>
                <p:nvSpPr>
                  <p:cNvPr id="146" name="Rectangle 145"/>
                  <p:cNvSpPr/>
                  <p:nvPr/>
                </p:nvSpPr>
                <p:spPr>
                  <a:xfrm>
                    <a:off x="8741817" y="1346747"/>
                    <a:ext cx="362032" cy="671090"/>
                  </a:xfrm>
                  <a:prstGeom prst="rect">
                    <a:avLst/>
                  </a:prstGeom>
                  <a:solidFill>
                    <a:srgbClr val="3063BE"/>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3</a:t>
                    </a:r>
                  </a:p>
                </p:txBody>
              </p:sp>
              <p:sp>
                <p:nvSpPr>
                  <p:cNvPr id="147" name="Rectangle 146"/>
                  <p:cNvSpPr/>
                  <p:nvPr/>
                </p:nvSpPr>
                <p:spPr>
                  <a:xfrm>
                    <a:off x="8741817" y="11328996"/>
                    <a:ext cx="362032" cy="672237"/>
                  </a:xfrm>
                  <a:prstGeom prst="rect">
                    <a:avLst/>
                  </a:prstGeom>
                  <a:solidFill>
                    <a:srgbClr val="043236"/>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18</a:t>
                    </a:r>
                  </a:p>
                </p:txBody>
              </p:sp>
              <p:sp>
                <p:nvSpPr>
                  <p:cNvPr id="148" name="Rectangle 147"/>
                  <p:cNvSpPr/>
                  <p:nvPr/>
                </p:nvSpPr>
                <p:spPr>
                  <a:xfrm>
                    <a:off x="8741817" y="2685147"/>
                    <a:ext cx="362032" cy="671086"/>
                  </a:xfrm>
                  <a:prstGeom prst="rect">
                    <a:avLst/>
                  </a:prstGeom>
                  <a:solidFill>
                    <a:srgbClr val="9286CC"/>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5</a:t>
                    </a:r>
                  </a:p>
                </p:txBody>
              </p:sp>
              <p:sp>
                <p:nvSpPr>
                  <p:cNvPr id="149" name="Rectangle 148"/>
                  <p:cNvSpPr/>
                  <p:nvPr userDrawn="1"/>
                </p:nvSpPr>
                <p:spPr>
                  <a:xfrm>
                    <a:off x="8741817" y="6037066"/>
                    <a:ext cx="362032" cy="671086"/>
                  </a:xfrm>
                  <a:prstGeom prst="rect">
                    <a:avLst/>
                  </a:prstGeom>
                  <a:solidFill>
                    <a:srgbClr val="EC343D"/>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10</a:t>
                    </a:r>
                  </a:p>
                </p:txBody>
              </p:sp>
              <p:sp>
                <p:nvSpPr>
                  <p:cNvPr id="150" name="Rectangle 149"/>
                  <p:cNvSpPr/>
                  <p:nvPr/>
                </p:nvSpPr>
                <p:spPr>
                  <a:xfrm>
                    <a:off x="8741817" y="7354858"/>
                    <a:ext cx="362032" cy="671087"/>
                  </a:xfrm>
                  <a:prstGeom prst="rect">
                    <a:avLst/>
                  </a:prstGeom>
                  <a:solidFill>
                    <a:srgbClr val="FF6943"/>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12</a:t>
                    </a:r>
                  </a:p>
                </p:txBody>
              </p:sp>
              <p:sp>
                <p:nvSpPr>
                  <p:cNvPr id="151" name="Rectangle 150"/>
                  <p:cNvSpPr/>
                  <p:nvPr/>
                </p:nvSpPr>
                <p:spPr>
                  <a:xfrm>
                    <a:off x="8741817" y="8013038"/>
                    <a:ext cx="362032" cy="671087"/>
                  </a:xfrm>
                  <a:prstGeom prst="rect">
                    <a:avLst/>
                  </a:prstGeom>
                  <a:solidFill>
                    <a:srgbClr val="FF99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13</a:t>
                    </a:r>
                  </a:p>
                </p:txBody>
              </p:sp>
              <p:sp>
                <p:nvSpPr>
                  <p:cNvPr id="152" name="Rectangle 151"/>
                  <p:cNvSpPr/>
                  <p:nvPr/>
                </p:nvSpPr>
                <p:spPr>
                  <a:xfrm>
                    <a:off x="8741817" y="10001690"/>
                    <a:ext cx="362625" cy="671087"/>
                  </a:xfrm>
                  <a:prstGeom prst="rect">
                    <a:avLst/>
                  </a:prstGeom>
                  <a:solidFill>
                    <a:srgbClr val="00BC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16</a:t>
                    </a:r>
                  </a:p>
                </p:txBody>
              </p:sp>
              <p:sp>
                <p:nvSpPr>
                  <p:cNvPr id="153" name="Rectangle 152"/>
                  <p:cNvSpPr/>
                  <p:nvPr/>
                </p:nvSpPr>
                <p:spPr>
                  <a:xfrm>
                    <a:off x="8741817" y="9340887"/>
                    <a:ext cx="362032" cy="671087"/>
                  </a:xfrm>
                  <a:prstGeom prst="rect">
                    <a:avLst/>
                  </a:prstGeom>
                  <a:solidFill>
                    <a:srgbClr val="91EA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15</a:t>
                    </a:r>
                  </a:p>
                </p:txBody>
              </p:sp>
              <p:sp>
                <p:nvSpPr>
                  <p:cNvPr id="154" name="Rectangle 153"/>
                  <p:cNvSpPr/>
                  <p:nvPr/>
                </p:nvSpPr>
                <p:spPr>
                  <a:xfrm>
                    <a:off x="8741817" y="5366492"/>
                    <a:ext cx="362032" cy="671086"/>
                  </a:xfrm>
                  <a:prstGeom prst="rect">
                    <a:avLst/>
                  </a:prstGeom>
                  <a:solidFill>
                    <a:srgbClr val="D8849E"/>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9</a:t>
                    </a:r>
                  </a:p>
                </p:txBody>
              </p:sp>
            </p:grpSp>
            <p:sp>
              <p:nvSpPr>
                <p:cNvPr id="145" name="Rectangle 144"/>
                <p:cNvSpPr/>
                <p:nvPr/>
              </p:nvSpPr>
              <p:spPr>
                <a:xfrm>
                  <a:off x="8741817" y="3402937"/>
                  <a:ext cx="361845" cy="583066"/>
                </a:xfrm>
                <a:prstGeom prst="rect">
                  <a:avLst/>
                </a:prstGeom>
                <a:solidFill>
                  <a:srgbClr val="7F2ED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7</a:t>
                  </a:r>
                </a:p>
              </p:txBody>
            </p:sp>
          </p:grpSp>
        </p:grpSp>
        <p:grpSp>
          <p:nvGrpSpPr>
            <p:cNvPr id="129" name="Group 128"/>
            <p:cNvGrpSpPr/>
            <p:nvPr userDrawn="1"/>
          </p:nvGrpSpPr>
          <p:grpSpPr>
            <a:xfrm>
              <a:off x="5850868" y="429143"/>
              <a:ext cx="362032" cy="3399279"/>
              <a:chOff x="8741817" y="-5272367"/>
              <a:chExt cx="362032" cy="8359222"/>
            </a:xfrm>
          </p:grpSpPr>
          <p:sp>
            <p:nvSpPr>
              <p:cNvPr id="130" name="Rectangle 129"/>
              <p:cNvSpPr/>
              <p:nvPr/>
            </p:nvSpPr>
            <p:spPr>
              <a:xfrm>
                <a:off x="8741817" y="-5272367"/>
                <a:ext cx="361845" cy="524734"/>
              </a:xfrm>
              <a:prstGeom prst="rect">
                <a:avLst/>
              </a:prstGeom>
              <a:solidFill>
                <a:srgbClr val="00459E"/>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a:t>
                </a:r>
              </a:p>
            </p:txBody>
          </p:sp>
          <p:grpSp>
            <p:nvGrpSpPr>
              <p:cNvPr id="131" name="Group 130"/>
              <p:cNvGrpSpPr/>
              <p:nvPr/>
            </p:nvGrpSpPr>
            <p:grpSpPr>
              <a:xfrm>
                <a:off x="8741817" y="-4226190"/>
                <a:ext cx="362032" cy="7313045"/>
                <a:chOff x="8741817" y="-5144412"/>
                <a:chExt cx="362032" cy="7918728"/>
              </a:xfrm>
            </p:grpSpPr>
            <p:grpSp>
              <p:nvGrpSpPr>
                <p:cNvPr id="132" name="Group 131"/>
                <p:cNvGrpSpPr/>
                <p:nvPr/>
              </p:nvGrpSpPr>
              <p:grpSpPr>
                <a:xfrm>
                  <a:off x="8741817" y="-5144412"/>
                  <a:ext cx="362032" cy="7918728"/>
                  <a:chOff x="8741817" y="-6052061"/>
                  <a:chExt cx="362032" cy="9315833"/>
                </a:xfrm>
              </p:grpSpPr>
              <p:sp>
                <p:nvSpPr>
                  <p:cNvPr id="134" name="Rectangle 133"/>
                  <p:cNvSpPr/>
                  <p:nvPr/>
                </p:nvSpPr>
                <p:spPr>
                  <a:xfrm>
                    <a:off x="8741817" y="-6052061"/>
                    <a:ext cx="362032" cy="671089"/>
                  </a:xfrm>
                  <a:prstGeom prst="rect">
                    <a:avLst/>
                  </a:prstGeom>
                  <a:solidFill>
                    <a:srgbClr val="759ADD"/>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4</a:t>
                    </a:r>
                  </a:p>
                </p:txBody>
              </p:sp>
              <p:sp>
                <p:nvSpPr>
                  <p:cNvPr id="135" name="Rectangle 134"/>
                  <p:cNvSpPr/>
                  <p:nvPr/>
                </p:nvSpPr>
                <p:spPr>
                  <a:xfrm>
                    <a:off x="8741817" y="2591535"/>
                    <a:ext cx="362032" cy="672237"/>
                  </a:xfrm>
                  <a:prstGeom prst="rect">
                    <a:avLst/>
                  </a:prstGeom>
                  <a:solidFill>
                    <a:srgbClr val="0564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17</a:t>
                    </a:r>
                  </a:p>
                </p:txBody>
              </p:sp>
              <p:sp>
                <p:nvSpPr>
                  <p:cNvPr id="136" name="Rectangle 135"/>
                  <p:cNvSpPr/>
                  <p:nvPr userDrawn="1"/>
                </p:nvSpPr>
                <p:spPr>
                  <a:xfrm>
                    <a:off x="8741817" y="-4724539"/>
                    <a:ext cx="362032" cy="671086"/>
                  </a:xfrm>
                  <a:prstGeom prst="rect">
                    <a:avLst/>
                  </a:prstGeom>
                  <a:solidFill>
                    <a:srgbClr val="54458B"/>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6</a:t>
                    </a:r>
                  </a:p>
                </p:txBody>
              </p:sp>
              <p:sp>
                <p:nvSpPr>
                  <p:cNvPr id="137" name="Rectangle 136"/>
                  <p:cNvSpPr/>
                  <p:nvPr userDrawn="1"/>
                </p:nvSpPr>
                <p:spPr>
                  <a:xfrm>
                    <a:off x="8741817" y="-1373142"/>
                    <a:ext cx="362032" cy="671086"/>
                  </a:xfrm>
                  <a:prstGeom prst="rect">
                    <a:avLst/>
                  </a:prstGeom>
                  <a:solidFill>
                    <a:srgbClr val="C0121A"/>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11</a:t>
                    </a:r>
                  </a:p>
                </p:txBody>
              </p:sp>
              <p:sp>
                <p:nvSpPr>
                  <p:cNvPr id="138" name="Rectangle 137"/>
                  <p:cNvSpPr/>
                  <p:nvPr/>
                </p:nvSpPr>
                <p:spPr>
                  <a:xfrm>
                    <a:off x="8741817" y="609041"/>
                    <a:ext cx="362032" cy="671086"/>
                  </a:xfrm>
                  <a:prstGeom prst="rect">
                    <a:avLst/>
                  </a:prstGeom>
                  <a:solidFill>
                    <a:srgbClr val="FFFA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14</a:t>
                    </a:r>
                  </a:p>
                </p:txBody>
              </p:sp>
            </p:grpSp>
            <p:sp>
              <p:nvSpPr>
                <p:cNvPr id="133" name="Rectangle 132"/>
                <p:cNvSpPr/>
                <p:nvPr/>
              </p:nvSpPr>
              <p:spPr>
                <a:xfrm>
                  <a:off x="8741817" y="-2875440"/>
                  <a:ext cx="361845" cy="583066"/>
                </a:xfrm>
                <a:prstGeom prst="rect">
                  <a:avLst/>
                </a:prstGeom>
                <a:solidFill>
                  <a:srgbClr val="A85CE6"/>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8</a:t>
                  </a:r>
                </a:p>
              </p:txBody>
            </p:sp>
          </p:grpSp>
        </p:grpSp>
      </p:grpSp>
      <p:pic>
        <p:nvPicPr>
          <p:cNvPr id="192" name="Picture 191"/>
          <p:cNvPicPr/>
          <p:nvPr/>
        </p:nvPicPr>
        <p:blipFill>
          <a:blip r:embed="rId4" cstate="print">
            <a:extLst>
              <a:ext uri="{28A0092B-C50C-407E-A947-70E740481C1C}">
                <a14:useLocalDpi xmlns:a14="http://schemas.microsoft.com/office/drawing/2010/main" val="0"/>
              </a:ext>
            </a:extLst>
          </a:blip>
          <a:stretch>
            <a:fillRect/>
          </a:stretch>
        </p:blipFill>
        <p:spPr>
          <a:xfrm>
            <a:off x="7311915" y="109240"/>
            <a:ext cx="630872" cy="620958"/>
          </a:xfrm>
          <a:prstGeom prst="rect">
            <a:avLst/>
          </a:prstGeom>
        </p:spPr>
      </p:pic>
      <p:pic>
        <p:nvPicPr>
          <p:cNvPr id="193" name="Picture 1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2551" y="128582"/>
            <a:ext cx="696017" cy="601617"/>
          </a:xfrm>
          <a:prstGeom prst="rect">
            <a:avLst/>
          </a:prstGeom>
        </p:spPr>
      </p:pic>
      <p:sp>
        <p:nvSpPr>
          <p:cNvPr id="33" name="Rectangle 32"/>
          <p:cNvSpPr/>
          <p:nvPr/>
        </p:nvSpPr>
        <p:spPr>
          <a:xfrm>
            <a:off x="8780221" y="477520"/>
            <a:ext cx="363592" cy="4670984"/>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32" name="Rectangle 31"/>
          <p:cNvSpPr/>
          <p:nvPr/>
        </p:nvSpPr>
        <p:spPr>
          <a:xfrm>
            <a:off x="8781968" y="-410"/>
            <a:ext cx="362812" cy="477931"/>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4245549214"/>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1000">
              <a:srgbClr val="8EB4E3"/>
            </a:gs>
            <a:gs pos="0">
              <a:srgbClr val="A1C1E7"/>
            </a:gs>
            <a:gs pos="100000">
              <a:srgbClr val="4A88D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64" name="Rectangle 163"/>
          <p:cNvSpPr/>
          <p:nvPr/>
        </p:nvSpPr>
        <p:spPr>
          <a:xfrm>
            <a:off x="0" y="1"/>
            <a:ext cx="8781968" cy="494432"/>
          </a:xfrm>
          <a:prstGeom prst="rect">
            <a:avLst/>
          </a:prstGeom>
          <a:solidFill>
            <a:sysClr val="window" lastClr="FFFFFF">
              <a:lumMod val="85000"/>
            </a:sysClr>
          </a:solidFill>
          <a:ln w="25400" cap="flat" cmpd="sng" algn="ctr">
            <a:noFill/>
            <a:prstDash val="solid"/>
          </a:ln>
          <a:effectLst/>
        </p:spPr>
        <p:txBody>
          <a:bodyPr rtlCol="0" anchor="ctr"/>
          <a:lstStyle/>
          <a:p>
            <a:pPr algn="ctr">
              <a:defRPr/>
            </a:pPr>
            <a:endParaRPr lang="en-US" kern="0">
              <a:solidFill>
                <a:prstClr val="white"/>
              </a:solidFill>
            </a:endParaRPr>
          </a:p>
        </p:txBody>
      </p:sp>
      <p:grpSp>
        <p:nvGrpSpPr>
          <p:cNvPr id="127" name="Group 126"/>
          <p:cNvGrpSpPr/>
          <p:nvPr/>
        </p:nvGrpSpPr>
        <p:grpSpPr>
          <a:xfrm>
            <a:off x="8781972" y="-5443"/>
            <a:ext cx="362625" cy="5148944"/>
            <a:chOff x="5850868" y="218788"/>
            <a:chExt cx="362625" cy="3822731"/>
          </a:xfrm>
        </p:grpSpPr>
        <p:grpSp>
          <p:nvGrpSpPr>
            <p:cNvPr id="128" name="Group 127"/>
            <p:cNvGrpSpPr/>
            <p:nvPr userDrawn="1"/>
          </p:nvGrpSpPr>
          <p:grpSpPr>
            <a:xfrm>
              <a:off x="5850868" y="218788"/>
              <a:ext cx="362625" cy="3822731"/>
              <a:chOff x="8741817" y="545277"/>
              <a:chExt cx="362625" cy="9400584"/>
            </a:xfrm>
          </p:grpSpPr>
          <p:sp>
            <p:nvSpPr>
              <p:cNvPr id="142" name="Rectangle 141"/>
              <p:cNvSpPr/>
              <p:nvPr/>
            </p:nvSpPr>
            <p:spPr>
              <a:xfrm>
                <a:off x="8741817" y="545277"/>
                <a:ext cx="361845" cy="524736"/>
              </a:xfrm>
              <a:prstGeom prst="rect">
                <a:avLst/>
              </a:prstGeom>
              <a:solidFill>
                <a:srgbClr val="002B64"/>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a:t>
                </a:r>
              </a:p>
            </p:txBody>
          </p:sp>
          <p:grpSp>
            <p:nvGrpSpPr>
              <p:cNvPr id="143" name="Group 142"/>
              <p:cNvGrpSpPr/>
              <p:nvPr/>
            </p:nvGrpSpPr>
            <p:grpSpPr>
              <a:xfrm>
                <a:off x="8741817" y="1581960"/>
                <a:ext cx="362625" cy="8363901"/>
                <a:chOff x="8741817" y="1144796"/>
                <a:chExt cx="362625" cy="9056621"/>
              </a:xfrm>
            </p:grpSpPr>
            <p:grpSp>
              <p:nvGrpSpPr>
                <p:cNvPr id="144" name="Group 143"/>
                <p:cNvGrpSpPr/>
                <p:nvPr/>
              </p:nvGrpSpPr>
              <p:grpSpPr>
                <a:xfrm>
                  <a:off x="8741817" y="1144796"/>
                  <a:ext cx="362625" cy="9056621"/>
                  <a:chOff x="8741817" y="1346747"/>
                  <a:chExt cx="362625" cy="10654486"/>
                </a:xfrm>
              </p:grpSpPr>
              <p:sp>
                <p:nvSpPr>
                  <p:cNvPr id="146" name="Rectangle 145"/>
                  <p:cNvSpPr/>
                  <p:nvPr/>
                </p:nvSpPr>
                <p:spPr>
                  <a:xfrm>
                    <a:off x="8741817" y="1346747"/>
                    <a:ext cx="362032" cy="671090"/>
                  </a:xfrm>
                  <a:prstGeom prst="rect">
                    <a:avLst/>
                  </a:prstGeom>
                  <a:solidFill>
                    <a:srgbClr val="3063BE"/>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3</a:t>
                    </a:r>
                  </a:p>
                </p:txBody>
              </p:sp>
              <p:sp>
                <p:nvSpPr>
                  <p:cNvPr id="147" name="Rectangle 146"/>
                  <p:cNvSpPr/>
                  <p:nvPr/>
                </p:nvSpPr>
                <p:spPr>
                  <a:xfrm>
                    <a:off x="8741817" y="11328996"/>
                    <a:ext cx="362032" cy="672237"/>
                  </a:xfrm>
                  <a:prstGeom prst="rect">
                    <a:avLst/>
                  </a:prstGeom>
                  <a:solidFill>
                    <a:srgbClr val="043236"/>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18</a:t>
                    </a:r>
                  </a:p>
                </p:txBody>
              </p:sp>
              <p:sp>
                <p:nvSpPr>
                  <p:cNvPr id="148" name="Rectangle 147"/>
                  <p:cNvSpPr/>
                  <p:nvPr/>
                </p:nvSpPr>
                <p:spPr>
                  <a:xfrm>
                    <a:off x="8741817" y="2685147"/>
                    <a:ext cx="362032" cy="671086"/>
                  </a:xfrm>
                  <a:prstGeom prst="rect">
                    <a:avLst/>
                  </a:prstGeom>
                  <a:solidFill>
                    <a:srgbClr val="9286CC"/>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5</a:t>
                    </a:r>
                  </a:p>
                </p:txBody>
              </p:sp>
              <p:sp>
                <p:nvSpPr>
                  <p:cNvPr id="149" name="Rectangle 148"/>
                  <p:cNvSpPr/>
                  <p:nvPr userDrawn="1"/>
                </p:nvSpPr>
                <p:spPr>
                  <a:xfrm>
                    <a:off x="8741817" y="6037066"/>
                    <a:ext cx="362032" cy="671086"/>
                  </a:xfrm>
                  <a:prstGeom prst="rect">
                    <a:avLst/>
                  </a:prstGeom>
                  <a:solidFill>
                    <a:srgbClr val="EC343D"/>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10</a:t>
                    </a:r>
                  </a:p>
                </p:txBody>
              </p:sp>
              <p:sp>
                <p:nvSpPr>
                  <p:cNvPr id="150" name="Rectangle 149"/>
                  <p:cNvSpPr/>
                  <p:nvPr/>
                </p:nvSpPr>
                <p:spPr>
                  <a:xfrm>
                    <a:off x="8741817" y="7354858"/>
                    <a:ext cx="362032" cy="671087"/>
                  </a:xfrm>
                  <a:prstGeom prst="rect">
                    <a:avLst/>
                  </a:prstGeom>
                  <a:solidFill>
                    <a:srgbClr val="FF6943"/>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12</a:t>
                    </a:r>
                  </a:p>
                </p:txBody>
              </p:sp>
              <p:sp>
                <p:nvSpPr>
                  <p:cNvPr id="151" name="Rectangle 150"/>
                  <p:cNvSpPr/>
                  <p:nvPr/>
                </p:nvSpPr>
                <p:spPr>
                  <a:xfrm>
                    <a:off x="8741817" y="8013038"/>
                    <a:ext cx="362032" cy="671087"/>
                  </a:xfrm>
                  <a:prstGeom prst="rect">
                    <a:avLst/>
                  </a:prstGeom>
                  <a:solidFill>
                    <a:srgbClr val="FF99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13</a:t>
                    </a:r>
                  </a:p>
                </p:txBody>
              </p:sp>
              <p:sp>
                <p:nvSpPr>
                  <p:cNvPr id="152" name="Rectangle 151"/>
                  <p:cNvSpPr/>
                  <p:nvPr/>
                </p:nvSpPr>
                <p:spPr>
                  <a:xfrm>
                    <a:off x="8741817" y="10001690"/>
                    <a:ext cx="362625" cy="671087"/>
                  </a:xfrm>
                  <a:prstGeom prst="rect">
                    <a:avLst/>
                  </a:prstGeom>
                  <a:solidFill>
                    <a:srgbClr val="00BC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16</a:t>
                    </a:r>
                  </a:p>
                </p:txBody>
              </p:sp>
              <p:sp>
                <p:nvSpPr>
                  <p:cNvPr id="153" name="Rectangle 152"/>
                  <p:cNvSpPr/>
                  <p:nvPr/>
                </p:nvSpPr>
                <p:spPr>
                  <a:xfrm>
                    <a:off x="8741817" y="9340887"/>
                    <a:ext cx="362032" cy="671087"/>
                  </a:xfrm>
                  <a:prstGeom prst="rect">
                    <a:avLst/>
                  </a:prstGeom>
                  <a:solidFill>
                    <a:srgbClr val="91EA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15</a:t>
                    </a:r>
                  </a:p>
                </p:txBody>
              </p:sp>
              <p:sp>
                <p:nvSpPr>
                  <p:cNvPr id="154" name="Rectangle 153"/>
                  <p:cNvSpPr/>
                  <p:nvPr/>
                </p:nvSpPr>
                <p:spPr>
                  <a:xfrm>
                    <a:off x="8741817" y="5366492"/>
                    <a:ext cx="362032" cy="671086"/>
                  </a:xfrm>
                  <a:prstGeom prst="rect">
                    <a:avLst/>
                  </a:prstGeom>
                  <a:solidFill>
                    <a:srgbClr val="D8849E"/>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9</a:t>
                    </a:r>
                  </a:p>
                </p:txBody>
              </p:sp>
            </p:grpSp>
            <p:sp>
              <p:nvSpPr>
                <p:cNvPr id="145" name="Rectangle 144"/>
                <p:cNvSpPr/>
                <p:nvPr/>
              </p:nvSpPr>
              <p:spPr>
                <a:xfrm>
                  <a:off x="8741817" y="3402937"/>
                  <a:ext cx="361845" cy="583066"/>
                </a:xfrm>
                <a:prstGeom prst="rect">
                  <a:avLst/>
                </a:prstGeom>
                <a:solidFill>
                  <a:srgbClr val="7F2ED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7</a:t>
                  </a:r>
                </a:p>
              </p:txBody>
            </p:sp>
          </p:grpSp>
        </p:grpSp>
        <p:grpSp>
          <p:nvGrpSpPr>
            <p:cNvPr id="129" name="Group 128"/>
            <p:cNvGrpSpPr/>
            <p:nvPr userDrawn="1"/>
          </p:nvGrpSpPr>
          <p:grpSpPr>
            <a:xfrm>
              <a:off x="5850868" y="429143"/>
              <a:ext cx="362032" cy="3399279"/>
              <a:chOff x="8741817" y="-5272367"/>
              <a:chExt cx="362032" cy="8359222"/>
            </a:xfrm>
          </p:grpSpPr>
          <p:sp>
            <p:nvSpPr>
              <p:cNvPr id="130" name="Rectangle 129"/>
              <p:cNvSpPr/>
              <p:nvPr/>
            </p:nvSpPr>
            <p:spPr>
              <a:xfrm>
                <a:off x="8741817" y="-5272367"/>
                <a:ext cx="361845" cy="524734"/>
              </a:xfrm>
              <a:prstGeom prst="rect">
                <a:avLst/>
              </a:prstGeom>
              <a:solidFill>
                <a:srgbClr val="00459E"/>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a:t>
                </a:r>
              </a:p>
            </p:txBody>
          </p:sp>
          <p:grpSp>
            <p:nvGrpSpPr>
              <p:cNvPr id="131" name="Group 130"/>
              <p:cNvGrpSpPr/>
              <p:nvPr/>
            </p:nvGrpSpPr>
            <p:grpSpPr>
              <a:xfrm>
                <a:off x="8741817" y="-4226190"/>
                <a:ext cx="362032" cy="7313045"/>
                <a:chOff x="8741817" y="-5144412"/>
                <a:chExt cx="362032" cy="7918728"/>
              </a:xfrm>
            </p:grpSpPr>
            <p:grpSp>
              <p:nvGrpSpPr>
                <p:cNvPr id="132" name="Group 131"/>
                <p:cNvGrpSpPr/>
                <p:nvPr/>
              </p:nvGrpSpPr>
              <p:grpSpPr>
                <a:xfrm>
                  <a:off x="8741817" y="-5144412"/>
                  <a:ext cx="362032" cy="7918728"/>
                  <a:chOff x="8741817" y="-6052061"/>
                  <a:chExt cx="362032" cy="9315833"/>
                </a:xfrm>
              </p:grpSpPr>
              <p:sp>
                <p:nvSpPr>
                  <p:cNvPr id="134" name="Rectangle 133"/>
                  <p:cNvSpPr/>
                  <p:nvPr/>
                </p:nvSpPr>
                <p:spPr>
                  <a:xfrm>
                    <a:off x="8741817" y="-6052061"/>
                    <a:ext cx="362032" cy="671089"/>
                  </a:xfrm>
                  <a:prstGeom prst="rect">
                    <a:avLst/>
                  </a:prstGeom>
                  <a:solidFill>
                    <a:srgbClr val="759ADD"/>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4</a:t>
                    </a:r>
                  </a:p>
                </p:txBody>
              </p:sp>
              <p:sp>
                <p:nvSpPr>
                  <p:cNvPr id="135" name="Rectangle 134"/>
                  <p:cNvSpPr/>
                  <p:nvPr/>
                </p:nvSpPr>
                <p:spPr>
                  <a:xfrm>
                    <a:off x="8741817" y="2591535"/>
                    <a:ext cx="362032" cy="672237"/>
                  </a:xfrm>
                  <a:prstGeom prst="rect">
                    <a:avLst/>
                  </a:prstGeom>
                  <a:solidFill>
                    <a:srgbClr val="0564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17</a:t>
                    </a:r>
                  </a:p>
                </p:txBody>
              </p:sp>
              <p:sp>
                <p:nvSpPr>
                  <p:cNvPr id="136" name="Rectangle 135"/>
                  <p:cNvSpPr/>
                  <p:nvPr userDrawn="1"/>
                </p:nvSpPr>
                <p:spPr>
                  <a:xfrm>
                    <a:off x="8741817" y="-4724539"/>
                    <a:ext cx="362032" cy="671086"/>
                  </a:xfrm>
                  <a:prstGeom prst="rect">
                    <a:avLst/>
                  </a:prstGeom>
                  <a:solidFill>
                    <a:srgbClr val="54458B"/>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6</a:t>
                    </a:r>
                  </a:p>
                </p:txBody>
              </p:sp>
              <p:sp>
                <p:nvSpPr>
                  <p:cNvPr id="137" name="Rectangle 136"/>
                  <p:cNvSpPr/>
                  <p:nvPr userDrawn="1"/>
                </p:nvSpPr>
                <p:spPr>
                  <a:xfrm>
                    <a:off x="8741817" y="-1373142"/>
                    <a:ext cx="362032" cy="671086"/>
                  </a:xfrm>
                  <a:prstGeom prst="rect">
                    <a:avLst/>
                  </a:prstGeom>
                  <a:solidFill>
                    <a:srgbClr val="C0121A"/>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11</a:t>
                    </a:r>
                  </a:p>
                </p:txBody>
              </p:sp>
              <p:sp>
                <p:nvSpPr>
                  <p:cNvPr id="138" name="Rectangle 137"/>
                  <p:cNvSpPr/>
                  <p:nvPr/>
                </p:nvSpPr>
                <p:spPr>
                  <a:xfrm>
                    <a:off x="8741817" y="609041"/>
                    <a:ext cx="362032" cy="671086"/>
                  </a:xfrm>
                  <a:prstGeom prst="rect">
                    <a:avLst/>
                  </a:prstGeom>
                  <a:solidFill>
                    <a:srgbClr val="FFFA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14</a:t>
                    </a:r>
                  </a:p>
                </p:txBody>
              </p:sp>
            </p:grpSp>
            <p:sp>
              <p:nvSpPr>
                <p:cNvPr id="133" name="Rectangle 132"/>
                <p:cNvSpPr/>
                <p:nvPr/>
              </p:nvSpPr>
              <p:spPr>
                <a:xfrm>
                  <a:off x="8741817" y="-2875440"/>
                  <a:ext cx="361845" cy="583066"/>
                </a:xfrm>
                <a:prstGeom prst="rect">
                  <a:avLst/>
                </a:prstGeom>
                <a:solidFill>
                  <a:srgbClr val="A85CE6"/>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8</a:t>
                  </a:r>
                </a:p>
              </p:txBody>
            </p:sp>
          </p:grpSp>
        </p:grpSp>
      </p:grpSp>
      <p:sp>
        <p:nvSpPr>
          <p:cNvPr id="33" name="Rectangle 32"/>
          <p:cNvSpPr/>
          <p:nvPr/>
        </p:nvSpPr>
        <p:spPr>
          <a:xfrm>
            <a:off x="8780221" y="477520"/>
            <a:ext cx="363592" cy="4670984"/>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32" name="Rectangle 31"/>
          <p:cNvSpPr/>
          <p:nvPr/>
        </p:nvSpPr>
        <p:spPr>
          <a:xfrm>
            <a:off x="8781968" y="-409"/>
            <a:ext cx="362812" cy="477931"/>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1442804508"/>
      </p:ext>
    </p:extLst>
  </p:cSld>
  <p:clrMap bg1="lt1" tx1="dk1" bg2="lt2" tx2="dk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1000">
              <a:srgbClr val="8EB4E3"/>
            </a:gs>
            <a:gs pos="0">
              <a:srgbClr val="A1C1E7"/>
            </a:gs>
            <a:gs pos="100000">
              <a:srgbClr val="4A88D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 name="Text Placeholder 17"/>
          <p:cNvSpPr txBox="1">
            <a:spLocks/>
          </p:cNvSpPr>
          <p:nvPr/>
        </p:nvSpPr>
        <p:spPr>
          <a:xfrm>
            <a:off x="5562600" y="4943476"/>
            <a:ext cx="3200400" cy="200024"/>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smtClean="0">
                <a:solidFill>
                  <a:prstClr val="white">
                    <a:lumMod val="75000"/>
                  </a:prstClr>
                </a:solidFill>
                <a:effectLst/>
              </a:rPr>
              <a:t>November 2016 – Moab, UT</a:t>
            </a:r>
            <a:endParaRPr lang="en-US" b="1" dirty="0">
              <a:solidFill>
                <a:prstClr val="white">
                  <a:lumMod val="75000"/>
                </a:prstClr>
              </a:solidFill>
              <a:effectLst/>
            </a:endParaRPr>
          </a:p>
        </p:txBody>
      </p:sp>
      <p:sp>
        <p:nvSpPr>
          <p:cNvPr id="39" name="Rectangle 38"/>
          <p:cNvSpPr/>
          <p:nvPr/>
        </p:nvSpPr>
        <p:spPr>
          <a:xfrm>
            <a:off x="0" y="1"/>
            <a:ext cx="8781968" cy="494432"/>
          </a:xfrm>
          <a:prstGeom prst="rect">
            <a:avLst/>
          </a:prstGeom>
          <a:solidFill>
            <a:schemeClr val="tx2">
              <a:lumMod val="20000"/>
              <a:lumOff val="80000"/>
            </a:scheme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67" name="Rectangle 66"/>
          <p:cNvSpPr/>
          <p:nvPr/>
        </p:nvSpPr>
        <p:spPr>
          <a:xfrm>
            <a:off x="-1" y="494434"/>
            <a:ext cx="8781969" cy="304745"/>
          </a:xfrm>
          <a:prstGeom prst="rect">
            <a:avLst/>
          </a:prstGeom>
          <a:solidFill>
            <a:srgbClr val="335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8" name="Picture 67"/>
          <p:cNvPicPr/>
          <p:nvPr/>
        </p:nvPicPr>
        <p:blipFill>
          <a:blip r:embed="rId3" cstate="print">
            <a:extLst>
              <a:ext uri="{28A0092B-C50C-407E-A947-70E740481C1C}">
                <a14:useLocalDpi xmlns:a14="http://schemas.microsoft.com/office/drawing/2010/main" val="0"/>
              </a:ext>
            </a:extLst>
          </a:blip>
          <a:stretch>
            <a:fillRect/>
          </a:stretch>
        </p:blipFill>
        <p:spPr>
          <a:xfrm>
            <a:off x="7311915" y="109240"/>
            <a:ext cx="630872" cy="620958"/>
          </a:xfrm>
          <a:prstGeom prst="rect">
            <a:avLst/>
          </a:prstGeom>
        </p:spPr>
      </p:pic>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555" y="128582"/>
            <a:ext cx="696017" cy="601617"/>
          </a:xfrm>
          <a:prstGeom prst="rect">
            <a:avLst/>
          </a:prstGeom>
        </p:spPr>
      </p:pic>
      <p:grpSp>
        <p:nvGrpSpPr>
          <p:cNvPr id="40" name="Group 39"/>
          <p:cNvGrpSpPr/>
          <p:nvPr/>
        </p:nvGrpSpPr>
        <p:grpSpPr>
          <a:xfrm>
            <a:off x="8781974" y="-5443"/>
            <a:ext cx="362625" cy="5148944"/>
            <a:chOff x="5850868" y="218788"/>
            <a:chExt cx="362625" cy="3822731"/>
          </a:xfrm>
        </p:grpSpPr>
        <p:grpSp>
          <p:nvGrpSpPr>
            <p:cNvPr id="41" name="Group 40"/>
            <p:cNvGrpSpPr/>
            <p:nvPr userDrawn="1"/>
          </p:nvGrpSpPr>
          <p:grpSpPr>
            <a:xfrm>
              <a:off x="5850868" y="218788"/>
              <a:ext cx="362625" cy="3822731"/>
              <a:chOff x="8741817" y="545277"/>
              <a:chExt cx="362625" cy="9400584"/>
            </a:xfrm>
          </p:grpSpPr>
          <p:sp>
            <p:nvSpPr>
              <p:cNvPr id="52" name="Rectangle 51"/>
              <p:cNvSpPr/>
              <p:nvPr/>
            </p:nvSpPr>
            <p:spPr>
              <a:xfrm>
                <a:off x="8741817" y="545277"/>
                <a:ext cx="361845" cy="524736"/>
              </a:xfrm>
              <a:prstGeom prst="rect">
                <a:avLst/>
              </a:prstGeom>
              <a:solidFill>
                <a:srgbClr val="002B64"/>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a:t>
                </a:r>
              </a:p>
            </p:txBody>
          </p:sp>
          <p:grpSp>
            <p:nvGrpSpPr>
              <p:cNvPr id="53" name="Group 52"/>
              <p:cNvGrpSpPr/>
              <p:nvPr/>
            </p:nvGrpSpPr>
            <p:grpSpPr>
              <a:xfrm>
                <a:off x="8741817" y="1581960"/>
                <a:ext cx="362625" cy="8363901"/>
                <a:chOff x="8741817" y="1144796"/>
                <a:chExt cx="362625" cy="9056621"/>
              </a:xfrm>
            </p:grpSpPr>
            <p:grpSp>
              <p:nvGrpSpPr>
                <p:cNvPr id="54" name="Group 53"/>
                <p:cNvGrpSpPr/>
                <p:nvPr/>
              </p:nvGrpSpPr>
              <p:grpSpPr>
                <a:xfrm>
                  <a:off x="8741817" y="1144796"/>
                  <a:ext cx="362625" cy="9056621"/>
                  <a:chOff x="8741817" y="1346747"/>
                  <a:chExt cx="362625" cy="10654486"/>
                </a:xfrm>
              </p:grpSpPr>
              <p:sp>
                <p:nvSpPr>
                  <p:cNvPr id="56" name="Rectangle 55"/>
                  <p:cNvSpPr/>
                  <p:nvPr/>
                </p:nvSpPr>
                <p:spPr>
                  <a:xfrm>
                    <a:off x="8741817" y="1346747"/>
                    <a:ext cx="362032" cy="671090"/>
                  </a:xfrm>
                  <a:prstGeom prst="rect">
                    <a:avLst/>
                  </a:prstGeom>
                  <a:solidFill>
                    <a:srgbClr val="3063BE"/>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3</a:t>
                    </a:r>
                  </a:p>
                </p:txBody>
              </p:sp>
              <p:sp>
                <p:nvSpPr>
                  <p:cNvPr id="57" name="Rectangle 56"/>
                  <p:cNvSpPr/>
                  <p:nvPr/>
                </p:nvSpPr>
                <p:spPr>
                  <a:xfrm>
                    <a:off x="8741817" y="11328996"/>
                    <a:ext cx="362032" cy="672237"/>
                  </a:xfrm>
                  <a:prstGeom prst="rect">
                    <a:avLst/>
                  </a:prstGeom>
                  <a:solidFill>
                    <a:srgbClr val="043236"/>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18</a:t>
                    </a:r>
                  </a:p>
                </p:txBody>
              </p:sp>
              <p:sp>
                <p:nvSpPr>
                  <p:cNvPr id="58" name="Rectangle 57"/>
                  <p:cNvSpPr/>
                  <p:nvPr/>
                </p:nvSpPr>
                <p:spPr>
                  <a:xfrm>
                    <a:off x="8741817" y="2685147"/>
                    <a:ext cx="362032" cy="671086"/>
                  </a:xfrm>
                  <a:prstGeom prst="rect">
                    <a:avLst/>
                  </a:prstGeom>
                  <a:solidFill>
                    <a:srgbClr val="9286CC"/>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5</a:t>
                    </a:r>
                  </a:p>
                </p:txBody>
              </p:sp>
              <p:sp>
                <p:nvSpPr>
                  <p:cNvPr id="59" name="Rectangle 58"/>
                  <p:cNvSpPr/>
                  <p:nvPr userDrawn="1"/>
                </p:nvSpPr>
                <p:spPr>
                  <a:xfrm>
                    <a:off x="8741817" y="6037066"/>
                    <a:ext cx="362032" cy="671086"/>
                  </a:xfrm>
                  <a:prstGeom prst="rect">
                    <a:avLst/>
                  </a:prstGeom>
                  <a:solidFill>
                    <a:srgbClr val="EC343D"/>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10</a:t>
                    </a:r>
                  </a:p>
                </p:txBody>
              </p:sp>
              <p:sp>
                <p:nvSpPr>
                  <p:cNvPr id="60" name="Rectangle 59"/>
                  <p:cNvSpPr/>
                  <p:nvPr/>
                </p:nvSpPr>
                <p:spPr>
                  <a:xfrm>
                    <a:off x="8741817" y="7354858"/>
                    <a:ext cx="362032" cy="671087"/>
                  </a:xfrm>
                  <a:prstGeom prst="rect">
                    <a:avLst/>
                  </a:prstGeom>
                  <a:solidFill>
                    <a:srgbClr val="FF6943"/>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12</a:t>
                    </a:r>
                  </a:p>
                </p:txBody>
              </p:sp>
              <p:sp>
                <p:nvSpPr>
                  <p:cNvPr id="61" name="Rectangle 60"/>
                  <p:cNvSpPr/>
                  <p:nvPr/>
                </p:nvSpPr>
                <p:spPr>
                  <a:xfrm>
                    <a:off x="8741817" y="8013038"/>
                    <a:ext cx="362032" cy="671087"/>
                  </a:xfrm>
                  <a:prstGeom prst="rect">
                    <a:avLst/>
                  </a:prstGeom>
                  <a:solidFill>
                    <a:srgbClr val="FF99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13</a:t>
                    </a:r>
                  </a:p>
                </p:txBody>
              </p:sp>
              <p:sp>
                <p:nvSpPr>
                  <p:cNvPr id="62" name="Rectangle 61"/>
                  <p:cNvSpPr/>
                  <p:nvPr/>
                </p:nvSpPr>
                <p:spPr>
                  <a:xfrm>
                    <a:off x="8741817" y="10001690"/>
                    <a:ext cx="362625" cy="671087"/>
                  </a:xfrm>
                  <a:prstGeom prst="rect">
                    <a:avLst/>
                  </a:prstGeom>
                  <a:solidFill>
                    <a:srgbClr val="00BC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16</a:t>
                    </a:r>
                  </a:p>
                </p:txBody>
              </p:sp>
              <p:sp>
                <p:nvSpPr>
                  <p:cNvPr id="63" name="Rectangle 62"/>
                  <p:cNvSpPr/>
                  <p:nvPr/>
                </p:nvSpPr>
                <p:spPr>
                  <a:xfrm>
                    <a:off x="8741817" y="9340887"/>
                    <a:ext cx="362032" cy="671087"/>
                  </a:xfrm>
                  <a:prstGeom prst="rect">
                    <a:avLst/>
                  </a:prstGeom>
                  <a:solidFill>
                    <a:srgbClr val="91EA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15</a:t>
                    </a:r>
                  </a:p>
                </p:txBody>
              </p:sp>
              <p:sp>
                <p:nvSpPr>
                  <p:cNvPr id="64" name="Rectangle 63"/>
                  <p:cNvSpPr/>
                  <p:nvPr/>
                </p:nvSpPr>
                <p:spPr>
                  <a:xfrm>
                    <a:off x="8741817" y="5366492"/>
                    <a:ext cx="362032" cy="671086"/>
                  </a:xfrm>
                  <a:prstGeom prst="rect">
                    <a:avLst/>
                  </a:prstGeom>
                  <a:solidFill>
                    <a:srgbClr val="D8849E"/>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9</a:t>
                    </a:r>
                  </a:p>
                </p:txBody>
              </p:sp>
            </p:grpSp>
            <p:sp>
              <p:nvSpPr>
                <p:cNvPr id="55" name="Rectangle 54"/>
                <p:cNvSpPr/>
                <p:nvPr/>
              </p:nvSpPr>
              <p:spPr>
                <a:xfrm>
                  <a:off x="8741817" y="3402937"/>
                  <a:ext cx="361845" cy="583066"/>
                </a:xfrm>
                <a:prstGeom prst="rect">
                  <a:avLst/>
                </a:prstGeom>
                <a:solidFill>
                  <a:srgbClr val="7F2ED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7</a:t>
                  </a:r>
                </a:p>
              </p:txBody>
            </p:sp>
          </p:grpSp>
        </p:grpSp>
        <p:grpSp>
          <p:nvGrpSpPr>
            <p:cNvPr id="42" name="Group 41"/>
            <p:cNvGrpSpPr/>
            <p:nvPr userDrawn="1"/>
          </p:nvGrpSpPr>
          <p:grpSpPr>
            <a:xfrm>
              <a:off x="5850868" y="429143"/>
              <a:ext cx="362032" cy="3399279"/>
              <a:chOff x="8741817" y="-5272367"/>
              <a:chExt cx="362032" cy="8359222"/>
            </a:xfrm>
          </p:grpSpPr>
          <p:sp>
            <p:nvSpPr>
              <p:cNvPr id="43" name="Rectangle 42"/>
              <p:cNvSpPr/>
              <p:nvPr/>
            </p:nvSpPr>
            <p:spPr>
              <a:xfrm>
                <a:off x="8741817" y="-5272367"/>
                <a:ext cx="361845" cy="524734"/>
              </a:xfrm>
              <a:prstGeom prst="rect">
                <a:avLst/>
              </a:prstGeom>
              <a:solidFill>
                <a:srgbClr val="00459E"/>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a:t>
                </a:r>
              </a:p>
            </p:txBody>
          </p:sp>
          <p:grpSp>
            <p:nvGrpSpPr>
              <p:cNvPr id="44" name="Group 43"/>
              <p:cNvGrpSpPr/>
              <p:nvPr/>
            </p:nvGrpSpPr>
            <p:grpSpPr>
              <a:xfrm>
                <a:off x="8741817" y="-4226190"/>
                <a:ext cx="362032" cy="7313045"/>
                <a:chOff x="8741817" y="-5144412"/>
                <a:chExt cx="362032" cy="7918728"/>
              </a:xfrm>
            </p:grpSpPr>
            <p:grpSp>
              <p:nvGrpSpPr>
                <p:cNvPr id="45" name="Group 44"/>
                <p:cNvGrpSpPr/>
                <p:nvPr/>
              </p:nvGrpSpPr>
              <p:grpSpPr>
                <a:xfrm>
                  <a:off x="8741817" y="-5144412"/>
                  <a:ext cx="362032" cy="7918728"/>
                  <a:chOff x="8741817" y="-6052061"/>
                  <a:chExt cx="362032" cy="9315833"/>
                </a:xfrm>
              </p:grpSpPr>
              <p:sp>
                <p:nvSpPr>
                  <p:cNvPr id="47" name="Rectangle 46"/>
                  <p:cNvSpPr/>
                  <p:nvPr/>
                </p:nvSpPr>
                <p:spPr>
                  <a:xfrm>
                    <a:off x="8741817" y="-6052061"/>
                    <a:ext cx="362032" cy="671089"/>
                  </a:xfrm>
                  <a:prstGeom prst="rect">
                    <a:avLst/>
                  </a:prstGeom>
                  <a:solidFill>
                    <a:srgbClr val="759ADD"/>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4</a:t>
                    </a:r>
                  </a:p>
                </p:txBody>
              </p:sp>
              <p:sp>
                <p:nvSpPr>
                  <p:cNvPr id="48" name="Rectangle 47"/>
                  <p:cNvSpPr/>
                  <p:nvPr/>
                </p:nvSpPr>
                <p:spPr>
                  <a:xfrm>
                    <a:off x="8741817" y="2591535"/>
                    <a:ext cx="362032" cy="672237"/>
                  </a:xfrm>
                  <a:prstGeom prst="rect">
                    <a:avLst/>
                  </a:prstGeom>
                  <a:solidFill>
                    <a:srgbClr val="0564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17</a:t>
                    </a:r>
                  </a:p>
                </p:txBody>
              </p:sp>
              <p:sp>
                <p:nvSpPr>
                  <p:cNvPr id="49" name="Rectangle 48"/>
                  <p:cNvSpPr/>
                  <p:nvPr userDrawn="1"/>
                </p:nvSpPr>
                <p:spPr>
                  <a:xfrm>
                    <a:off x="8741817" y="-4724539"/>
                    <a:ext cx="362032" cy="671086"/>
                  </a:xfrm>
                  <a:prstGeom prst="rect">
                    <a:avLst/>
                  </a:prstGeom>
                  <a:solidFill>
                    <a:srgbClr val="54458B"/>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6</a:t>
                    </a:r>
                  </a:p>
                </p:txBody>
              </p:sp>
              <p:sp>
                <p:nvSpPr>
                  <p:cNvPr id="50" name="Rectangle 49"/>
                  <p:cNvSpPr/>
                  <p:nvPr userDrawn="1"/>
                </p:nvSpPr>
                <p:spPr>
                  <a:xfrm>
                    <a:off x="8741817" y="-1373142"/>
                    <a:ext cx="362032" cy="671086"/>
                  </a:xfrm>
                  <a:prstGeom prst="rect">
                    <a:avLst/>
                  </a:prstGeom>
                  <a:solidFill>
                    <a:srgbClr val="C0121A"/>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11</a:t>
                    </a:r>
                  </a:p>
                </p:txBody>
              </p:sp>
              <p:sp>
                <p:nvSpPr>
                  <p:cNvPr id="51" name="Rectangle 50"/>
                  <p:cNvSpPr/>
                  <p:nvPr/>
                </p:nvSpPr>
                <p:spPr>
                  <a:xfrm>
                    <a:off x="8741817" y="609041"/>
                    <a:ext cx="362032" cy="671086"/>
                  </a:xfrm>
                  <a:prstGeom prst="rect">
                    <a:avLst/>
                  </a:prstGeom>
                  <a:solidFill>
                    <a:srgbClr val="FFFA00"/>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14</a:t>
                    </a:r>
                  </a:p>
                </p:txBody>
              </p:sp>
            </p:grpSp>
            <p:sp>
              <p:nvSpPr>
                <p:cNvPr id="46" name="Rectangle 45"/>
                <p:cNvSpPr/>
                <p:nvPr/>
              </p:nvSpPr>
              <p:spPr>
                <a:xfrm>
                  <a:off x="8741817" y="-2875440"/>
                  <a:ext cx="361845" cy="583066"/>
                </a:xfrm>
                <a:prstGeom prst="rect">
                  <a:avLst/>
                </a:prstGeom>
                <a:solidFill>
                  <a:srgbClr val="A85CE6"/>
                </a:solidFill>
                <a:ln w="25400" cap="flat" cmpd="sng" algn="ctr">
                  <a:noFill/>
                  <a:prstDash val="solid"/>
                </a:ln>
                <a:effectLst/>
              </p:spPr>
              <p:txBody>
                <a:bodyPr lIns="0" tIns="0" rIns="0" bIns="0" rtlCol="0" anchor="ctr" anchorCtr="1">
                  <a:scene3d>
                    <a:camera prst="orthographicFront"/>
                    <a:lightRig rig="soft" dir="t">
                      <a:rot lat="0" lon="0" rev="10800000"/>
                    </a:lightRig>
                  </a:scene3d>
                  <a:sp3d>
                    <a:bevelT w="27940" h="12700"/>
                    <a:contourClr>
                      <a:srgbClr val="DDDDDD"/>
                    </a:contourClr>
                  </a:sp3d>
                </a:bodyPr>
                <a:lstStyle/>
                <a:p>
                  <a:pPr algn="ctr">
                    <a:defRPr/>
                  </a:pPr>
                  <a:r>
                    <a:rPr lang="en-US" sz="1200" b="1" kern="0"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8</a:t>
                  </a:r>
                </a:p>
              </p:txBody>
            </p:sp>
          </p:grpSp>
        </p:grpSp>
      </p:grpSp>
      <p:sp>
        <p:nvSpPr>
          <p:cNvPr id="96" name="Rectangle 95"/>
          <p:cNvSpPr/>
          <p:nvPr/>
        </p:nvSpPr>
        <p:spPr>
          <a:xfrm>
            <a:off x="8781974" y="281972"/>
            <a:ext cx="362951" cy="4862395"/>
          </a:xfrm>
          <a:prstGeom prst="rect">
            <a:avLst/>
          </a:prstGeom>
          <a:solidFill>
            <a:sysClr val="windowText" lastClr="000000">
              <a:alpha val="70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65" name="Text Placeholder 17"/>
          <p:cNvSpPr txBox="1">
            <a:spLocks/>
          </p:cNvSpPr>
          <p:nvPr/>
        </p:nvSpPr>
        <p:spPr>
          <a:xfrm>
            <a:off x="228600" y="57153"/>
            <a:ext cx="7086600" cy="408385"/>
          </a:xfrm>
          <a:prstGeom prst="rect">
            <a:avLst/>
          </a:prstGeom>
        </p:spPr>
        <p:txBody>
          <a:bodyPr anchor="ctr" anchorCtr="0"/>
          <a:lstStyle>
            <a:lvl1pPr marL="0" indent="0" algn="l" defTabSz="914400" rtl="0" eaLnBrk="1" latinLnBrk="0" hangingPunct="1">
              <a:spcBef>
                <a:spcPct val="20000"/>
              </a:spcBef>
              <a:buFont typeface="Arial" panose="020B0604020202020204" pitchFamily="34" charset="0"/>
              <a:buNone/>
              <a:defRPr sz="2400" b="0" kern="1200" spc="300" baseline="0">
                <a:solidFill>
                  <a:schemeClr val="accent1">
                    <a:lumMod val="75000"/>
                  </a:schemeClr>
                </a:solidFill>
                <a:latin typeface="Eras Medium ITC" panose="020B0602030504020804" pitchFamily="34"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rgbClr val="4F81BD">
                    <a:lumMod val="75000"/>
                  </a:srgbClr>
                </a:solidFill>
              </a:rPr>
              <a:t>WO Recreation Program Overview</a:t>
            </a:r>
          </a:p>
        </p:txBody>
      </p:sp>
    </p:spTree>
    <p:extLst>
      <p:ext uri="{BB962C8B-B14F-4D97-AF65-F5344CB8AC3E}">
        <p14:creationId xmlns:p14="http://schemas.microsoft.com/office/powerpoint/2010/main" val="2301370709"/>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chemeClr val="bg2">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00150"/>
            <a:ext cx="8229600" cy="353187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4812507"/>
            <a:ext cx="2133600" cy="273844"/>
          </a:xfrm>
          <a:prstGeom prst="rect">
            <a:avLst/>
          </a:prstGeom>
        </p:spPr>
        <p:txBody>
          <a:bodyPr vert="horz" anchor="b"/>
          <a:lstStyle>
            <a:lvl1pPr algn="l" eaLnBrk="1" latinLnBrk="0" hangingPunct="1">
              <a:defRPr kumimoji="0" sz="900">
                <a:solidFill>
                  <a:schemeClr val="tx1">
                    <a:shade val="50000"/>
                  </a:schemeClr>
                </a:solidFill>
              </a:defRPr>
            </a:lvl1pPr>
          </a:lstStyle>
          <a:p>
            <a:fld id="{7B5E038F-C2F6-4466-A815-657D81CC1A2C}" type="datetimeFigureOut">
              <a:rPr lang="en-US" smtClean="0"/>
              <a:t>8/7/2017</a:t>
            </a:fld>
            <a:endParaRPr lang="en-US"/>
          </a:p>
        </p:txBody>
      </p:sp>
      <p:sp>
        <p:nvSpPr>
          <p:cNvPr id="3" name="Footer Placeholder 2"/>
          <p:cNvSpPr>
            <a:spLocks noGrp="1"/>
          </p:cNvSpPr>
          <p:nvPr>
            <p:ph type="ftr" sz="quarter" idx="3"/>
          </p:nvPr>
        </p:nvSpPr>
        <p:spPr>
          <a:xfrm>
            <a:off x="3124200" y="4812507"/>
            <a:ext cx="2895600" cy="273844"/>
          </a:xfrm>
          <a:prstGeom prst="rect">
            <a:avLst/>
          </a:prstGeom>
        </p:spPr>
        <p:txBody>
          <a:bodyPr vert="horz" anchor="b"/>
          <a:lstStyle>
            <a:lvl1pPr algn="ctr" eaLnBrk="1" latinLnBrk="0" hangingPunct="1">
              <a:defRPr kumimoji="0" sz="9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4812507"/>
            <a:ext cx="762000" cy="273844"/>
          </a:xfrm>
          <a:prstGeom prst="rect">
            <a:avLst/>
          </a:prstGeom>
        </p:spPr>
        <p:txBody>
          <a:bodyPr vert="horz" lIns="0" rIns="0" anchor="b"/>
          <a:lstStyle>
            <a:lvl1pPr algn="r" eaLnBrk="1" latinLnBrk="0" hangingPunct="1">
              <a:defRPr kumimoji="0" sz="900">
                <a:solidFill>
                  <a:schemeClr val="tx1">
                    <a:shade val="50000"/>
                  </a:schemeClr>
                </a:solidFill>
              </a:defRPr>
            </a:lvl1pPr>
          </a:lstStyle>
          <a:p>
            <a:fld id="{E4B9FCF9-BC39-4DCD-BEF1-7F4B466C1783}" type="slidenum">
              <a:rPr lang="en-US" smtClean="0"/>
              <a:t>‹#›</a:t>
            </a:fld>
            <a:endParaRPr lang="en-US"/>
          </a:p>
        </p:txBody>
      </p:sp>
    </p:spTree>
    <p:extLst>
      <p:ext uri="{BB962C8B-B14F-4D97-AF65-F5344CB8AC3E}">
        <p14:creationId xmlns:p14="http://schemas.microsoft.com/office/powerpoint/2010/main" val="1528880160"/>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rtl="0" eaLnBrk="1" latinLnBrk="0" hangingPunct="1">
        <a:spcBef>
          <a:spcPct val="0"/>
        </a:spcBef>
        <a:buNone/>
        <a:defRPr kumimoji="0" sz="3075"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411480" indent="-308610" algn="l" rtl="0" eaLnBrk="1" latinLnBrk="0" hangingPunct="1">
        <a:spcBef>
          <a:spcPct val="20000"/>
        </a:spcBef>
        <a:buClr>
          <a:schemeClr val="tx1">
            <a:shade val="95000"/>
          </a:schemeClr>
        </a:buClr>
        <a:buSzPct val="65000"/>
        <a:buFont typeface="Wingdings 2"/>
        <a:buChar char=""/>
        <a:defRPr kumimoji="0" sz="2100" kern="1200">
          <a:solidFill>
            <a:schemeClr val="tx1"/>
          </a:solidFill>
          <a:latin typeface="+mn-lt"/>
          <a:ea typeface="+mn-ea"/>
          <a:cs typeface="+mn-cs"/>
        </a:defRPr>
      </a:lvl1pPr>
      <a:lvl2pPr marL="651510" indent="-212598" algn="l" rtl="0" eaLnBrk="1" latinLnBrk="0" hangingPunct="1">
        <a:spcBef>
          <a:spcPct val="20000"/>
        </a:spcBef>
        <a:buClr>
          <a:schemeClr val="tx1"/>
        </a:buClr>
        <a:buSzPct val="80000"/>
        <a:buFont typeface="Wingdings 2"/>
        <a:buChar char=""/>
        <a:defRPr kumimoji="0" sz="1800" kern="1200">
          <a:solidFill>
            <a:schemeClr val="tx1"/>
          </a:solidFill>
          <a:latin typeface="+mn-lt"/>
          <a:ea typeface="+mn-ea"/>
          <a:cs typeface="+mn-cs"/>
        </a:defRPr>
      </a:lvl2pPr>
      <a:lvl3pPr marL="850392" indent="-171450" algn="l" rtl="0" eaLnBrk="1" latinLnBrk="0" hangingPunct="1">
        <a:spcBef>
          <a:spcPct val="20000"/>
        </a:spcBef>
        <a:buClr>
          <a:schemeClr val="tx1"/>
        </a:buClr>
        <a:buSzPct val="95000"/>
        <a:buFont typeface="Wingdings"/>
        <a:buChar char=""/>
        <a:defRPr kumimoji="0" sz="1650" kern="1200">
          <a:solidFill>
            <a:schemeClr val="tx1"/>
          </a:solidFill>
          <a:latin typeface="+mn-lt"/>
          <a:ea typeface="+mn-ea"/>
          <a:cs typeface="+mn-cs"/>
        </a:defRPr>
      </a:lvl3pPr>
      <a:lvl4pPr marL="1014984" indent="-137160" algn="l" rtl="0" eaLnBrk="1" latinLnBrk="0" hangingPunct="1">
        <a:spcBef>
          <a:spcPct val="20000"/>
        </a:spcBef>
        <a:buClr>
          <a:schemeClr val="tx1"/>
        </a:buClr>
        <a:buSzPct val="100000"/>
        <a:buFont typeface="Wingdings 3"/>
        <a:buChar char=""/>
        <a:defRPr kumimoji="0" sz="1500" kern="1200">
          <a:solidFill>
            <a:schemeClr val="tx1"/>
          </a:solidFill>
          <a:latin typeface="+mn-lt"/>
          <a:ea typeface="+mn-ea"/>
          <a:cs typeface="+mn-cs"/>
        </a:defRPr>
      </a:lvl4pPr>
      <a:lvl5pPr marL="1159002" indent="-137160"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5pPr>
      <a:lvl6pPr marL="1323594" indent="-137160"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4470" indent="-137160" algn="l" rtl="0" eaLnBrk="1" latinLnBrk="0" hangingPunct="1">
        <a:spcBef>
          <a:spcPct val="20000"/>
        </a:spcBef>
        <a:buClr>
          <a:schemeClr val="tx1"/>
        </a:buClr>
        <a:buFont typeface="Wingdings 2"/>
        <a:buChar char=""/>
        <a:defRPr kumimoji="0" sz="1200" kern="1200">
          <a:solidFill>
            <a:schemeClr val="tx1"/>
          </a:solidFill>
          <a:latin typeface="+mn-lt"/>
          <a:ea typeface="+mn-ea"/>
          <a:cs typeface="+mn-cs"/>
        </a:defRPr>
      </a:lvl7pPr>
      <a:lvl8pPr marL="1625346" indent="-137160" algn="l" rtl="0" eaLnBrk="1" latinLnBrk="0" hangingPunct="1">
        <a:spcBef>
          <a:spcPct val="20000"/>
        </a:spcBef>
        <a:buClr>
          <a:schemeClr val="tx1"/>
        </a:buClr>
        <a:buFont typeface="Wingdings 2"/>
        <a:buChar char=""/>
        <a:defRPr kumimoji="0" sz="1050" kern="1200">
          <a:solidFill>
            <a:schemeClr val="tx1"/>
          </a:solidFill>
          <a:latin typeface="+mn-lt"/>
          <a:ea typeface="+mn-ea"/>
          <a:cs typeface="+mn-cs"/>
        </a:defRPr>
      </a:lvl8pPr>
      <a:lvl9pPr marL="1776222" indent="-137160" algn="l" rtl="0" eaLnBrk="1" latinLnBrk="0" hangingPunct="1">
        <a:spcBef>
          <a:spcPct val="20000"/>
        </a:spcBef>
        <a:buClr>
          <a:schemeClr val="tx1"/>
        </a:buClr>
        <a:buFont typeface="Wingdings 2"/>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ideo" Target="https://www.youtube.com/embed/gurYfn4vdCE"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6.jp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video" Target="https://www.youtube.com/embed/tpz3NPWPq8Q?list=PLb7UGCN5cPJKJ0mgvciOCG5OlC9HMto60"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video" Target="https://www.youtube.com/embed/7Bpkf6aCI-U?list=PLb7UGCN5cPJKJ0mgvciOCG5OlC9HMto60"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jp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0.jp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video" Target="https://www.youtube.com/embed/TQ8H4EK2vt4"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28.jpe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video" Target="https://www.youtube.com/embed/pbT6QZHf_sc"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98.png"/><Relationship Id="rId5" Type="http://schemas.microsoft.com/office/2007/relationships/hdphoto" Target="../media/hdphoto2.wdp"/><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gi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gif"/><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3.gi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326" y="1812125"/>
            <a:ext cx="3174998" cy="21254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1821">
            <a:off x="214469" y="2932117"/>
            <a:ext cx="3194262" cy="19165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3229" y="3362769"/>
            <a:ext cx="3781168" cy="1780731"/>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0154" y="1809750"/>
            <a:ext cx="3488121" cy="174406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0081">
            <a:off x="5807985" y="316166"/>
            <a:ext cx="3347896" cy="13119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33319">
            <a:off x="73598" y="557215"/>
            <a:ext cx="2857500" cy="1607344"/>
          </a:xfrm>
          <a:prstGeom prst="rect">
            <a:avLst/>
          </a:prstGeom>
        </p:spPr>
      </p:pic>
      <p:sp>
        <p:nvSpPr>
          <p:cNvPr id="12" name="TextBox 11"/>
          <p:cNvSpPr txBox="1"/>
          <p:nvPr/>
        </p:nvSpPr>
        <p:spPr>
          <a:xfrm>
            <a:off x="2795148" y="220061"/>
            <a:ext cx="295206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Book Antiqua"/>
                <a:ea typeface="+mn-ea"/>
                <a:cs typeface="+mn-cs"/>
              </a:rPr>
              <a:t>Planning for Recreation and Visitor Services </a:t>
            </a:r>
            <a:endParaRPr kumimoji="0" lang="en-US" sz="2800" b="0" i="0" u="none" strike="noStrike" kern="1200" cap="none" spc="0" normalizeH="0" baseline="0" noProof="0" dirty="0">
              <a:ln>
                <a:noFill/>
              </a:ln>
              <a:solidFill>
                <a:prstClr val="white"/>
              </a:solidFill>
              <a:effectLst/>
              <a:uLnTx/>
              <a:uFillTx/>
              <a:latin typeface="Book Antiqua"/>
              <a:ea typeface="+mn-ea"/>
              <a:cs typeface="+mn-cs"/>
            </a:endParaRPr>
          </a:p>
        </p:txBody>
      </p:sp>
    </p:spTree>
    <p:extLst>
      <p:ext uri="{BB962C8B-B14F-4D97-AF65-F5344CB8AC3E}">
        <p14:creationId xmlns:p14="http://schemas.microsoft.com/office/powerpoint/2010/main" val="354806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Who’s Who in </a:t>
            </a:r>
            <a:r>
              <a:rPr lang="en-US" dirty="0" smtClean="0"/>
              <a:t>WO-250</a:t>
            </a:r>
            <a:endParaRPr lang="en-US"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526635" y="852911"/>
            <a:ext cx="3689650" cy="3726442"/>
          </a:xfrm>
        </p:spPr>
      </p:pic>
      <p:sp>
        <p:nvSpPr>
          <p:cNvPr id="4" name="Title 3"/>
          <p:cNvSpPr>
            <a:spLocks noGrp="1"/>
          </p:cNvSpPr>
          <p:nvPr>
            <p:ph type="title"/>
          </p:nvPr>
        </p:nvSpPr>
        <p:spPr/>
        <p:txBody>
          <a:bodyPr/>
          <a:lstStyle/>
          <a:p>
            <a:r>
              <a:rPr lang="en-US" dirty="0" smtClean="0"/>
              <a:t>Dennis Byrd</a:t>
            </a:r>
            <a:endParaRPr lang="en-US" dirty="0"/>
          </a:p>
        </p:txBody>
      </p:sp>
      <p:sp>
        <p:nvSpPr>
          <p:cNvPr id="5" name="Text Placeholder 4"/>
          <p:cNvSpPr>
            <a:spLocks noGrp="1"/>
          </p:cNvSpPr>
          <p:nvPr>
            <p:ph type="body" sz="half" idx="2"/>
          </p:nvPr>
        </p:nvSpPr>
        <p:spPr/>
        <p:txBody>
          <a:bodyPr/>
          <a:lstStyle/>
          <a:p>
            <a:pPr marL="342900" indent="-342900">
              <a:buFont typeface="Arial" panose="020B0604020202020204" pitchFamily="34" charset="0"/>
              <a:buChar char="•"/>
            </a:pPr>
            <a:r>
              <a:rPr lang="en-US" dirty="0" smtClean="0"/>
              <a:t>Recreation </a:t>
            </a:r>
            <a:r>
              <a:rPr lang="en-US" dirty="0"/>
              <a:t>Data </a:t>
            </a:r>
            <a:r>
              <a:rPr lang="en-US" dirty="0" smtClean="0"/>
              <a:t>Standards lead</a:t>
            </a:r>
          </a:p>
          <a:p>
            <a:pPr marL="342900" indent="-342900">
              <a:buFont typeface="Arial" panose="020B0604020202020204" pitchFamily="34" charset="0"/>
              <a:buChar char="•"/>
            </a:pPr>
            <a:r>
              <a:rPr lang="en-US" dirty="0" smtClean="0"/>
              <a:t>Recreation Management Information System user representative</a:t>
            </a:r>
          </a:p>
          <a:p>
            <a:pPr marL="342900" indent="-342900">
              <a:buFont typeface="Arial" panose="020B0604020202020204" pitchFamily="34" charset="0"/>
              <a:buChar char="•"/>
            </a:pPr>
            <a:r>
              <a:rPr lang="en-US" dirty="0" smtClean="0"/>
              <a:t>Recreation Mapping/ website/</a:t>
            </a:r>
            <a:r>
              <a:rPr lang="en-US" dirty="0" err="1" smtClean="0"/>
              <a:t>sharepoint</a:t>
            </a:r>
            <a:r>
              <a:rPr lang="en-US" dirty="0" smtClean="0"/>
              <a:t> lead</a:t>
            </a:r>
            <a:endParaRPr lang="en-US" dirty="0"/>
          </a:p>
          <a:p>
            <a:endParaRPr lang="en-US" dirty="0"/>
          </a:p>
        </p:txBody>
      </p:sp>
    </p:spTree>
    <p:extLst>
      <p:ext uri="{BB962C8B-B14F-4D97-AF65-F5344CB8AC3E}">
        <p14:creationId xmlns:p14="http://schemas.microsoft.com/office/powerpoint/2010/main" val="1224324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Who’s Who in </a:t>
            </a:r>
            <a:r>
              <a:rPr lang="en-US" dirty="0" smtClean="0"/>
              <a:t>WO-250</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1258" b="1258"/>
          <a:stretch>
            <a:fillRect/>
          </a:stretch>
        </p:blipFill>
        <p:spPr/>
      </p:pic>
      <p:sp>
        <p:nvSpPr>
          <p:cNvPr id="4" name="Title 3"/>
          <p:cNvSpPr>
            <a:spLocks noGrp="1"/>
          </p:cNvSpPr>
          <p:nvPr>
            <p:ph type="title"/>
          </p:nvPr>
        </p:nvSpPr>
        <p:spPr/>
        <p:txBody>
          <a:bodyPr/>
          <a:lstStyle/>
          <a:p>
            <a:r>
              <a:rPr lang="en-US" dirty="0" smtClean="0"/>
              <a:t>John McCarty</a:t>
            </a:r>
            <a:endParaRPr lang="en-US" dirty="0"/>
          </a:p>
        </p:txBody>
      </p:sp>
      <p:sp>
        <p:nvSpPr>
          <p:cNvPr id="5" name="Text Placeholder 4"/>
          <p:cNvSpPr>
            <a:spLocks noGrp="1"/>
          </p:cNvSpPr>
          <p:nvPr>
            <p:ph type="body" sz="half" idx="2"/>
          </p:nvPr>
        </p:nvSpPr>
        <p:spPr/>
        <p:txBody>
          <a:bodyPr/>
          <a:lstStyle/>
          <a:p>
            <a:r>
              <a:rPr lang="en-US" dirty="0" smtClean="0"/>
              <a:t>Chief Landscape Architect</a:t>
            </a:r>
          </a:p>
          <a:p>
            <a:pPr marL="342900" indent="-342900">
              <a:buFont typeface="Arial" panose="020B0604020202020204" pitchFamily="34" charset="0"/>
              <a:buChar char="•"/>
            </a:pPr>
            <a:r>
              <a:rPr lang="en-US" dirty="0" smtClean="0"/>
              <a:t>Visual </a:t>
            </a:r>
            <a:r>
              <a:rPr lang="en-US" dirty="0"/>
              <a:t>R</a:t>
            </a:r>
            <a:r>
              <a:rPr lang="en-US" dirty="0" smtClean="0"/>
              <a:t>esource Management</a:t>
            </a:r>
          </a:p>
          <a:p>
            <a:pPr marL="342900" indent="-342900">
              <a:buFont typeface="Arial" panose="020B0604020202020204" pitchFamily="34" charset="0"/>
              <a:buChar char="•"/>
            </a:pPr>
            <a:r>
              <a:rPr lang="en-US" dirty="0" smtClean="0"/>
              <a:t>Quality Built Environment Guidelines</a:t>
            </a:r>
          </a:p>
          <a:p>
            <a:pPr marL="342900" indent="-342900">
              <a:buFont typeface="Arial" panose="020B0604020202020204" pitchFamily="34" charset="0"/>
              <a:buChar char="•"/>
            </a:pPr>
            <a:r>
              <a:rPr lang="en-US" dirty="0" smtClean="0"/>
              <a:t>Dark Skies</a:t>
            </a:r>
          </a:p>
          <a:p>
            <a:pPr marL="342900" indent="-342900">
              <a:buFont typeface="Arial" panose="020B0604020202020204" pitchFamily="34" charset="0"/>
              <a:buChar char="•"/>
            </a:pPr>
            <a:r>
              <a:rPr lang="en-US" dirty="0" smtClean="0"/>
              <a:t>Energy Program liaison</a:t>
            </a: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915723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Who’s Who in WO-250</a:t>
            </a:r>
            <a:endParaRPr lang="en-US" dirty="0"/>
          </a:p>
        </p:txBody>
      </p:sp>
      <p:sp>
        <p:nvSpPr>
          <p:cNvPr id="4" name="Title 3"/>
          <p:cNvSpPr>
            <a:spLocks noGrp="1"/>
          </p:cNvSpPr>
          <p:nvPr>
            <p:ph type="title"/>
          </p:nvPr>
        </p:nvSpPr>
        <p:spPr/>
        <p:txBody>
          <a:bodyPr/>
          <a:lstStyle/>
          <a:p>
            <a:r>
              <a:rPr lang="en-US" dirty="0" smtClean="0"/>
              <a:t>Larry </a:t>
            </a:r>
            <a:r>
              <a:rPr lang="en-US" dirty="0" err="1" smtClean="0"/>
              <a:t>Ridenhour</a:t>
            </a:r>
            <a:endParaRPr lang="en-US" dirty="0"/>
          </a:p>
        </p:txBody>
      </p:sp>
      <p:sp>
        <p:nvSpPr>
          <p:cNvPr id="5" name="Text Placeholder 4"/>
          <p:cNvSpPr>
            <a:spLocks noGrp="1"/>
          </p:cNvSpPr>
          <p:nvPr>
            <p:ph type="body" sz="half" idx="2"/>
          </p:nvPr>
        </p:nvSpPr>
        <p:spPr/>
        <p:txBody>
          <a:bodyPr/>
          <a:lstStyle/>
          <a:p>
            <a:r>
              <a:rPr lang="en-US" dirty="0" smtClean="0"/>
              <a:t>Accessibility Coordinator</a:t>
            </a:r>
            <a:endParaRPr lang="en-US" dirty="0"/>
          </a:p>
          <a:p>
            <a:pPr marL="460375" lvl="1" indent="-231775" fontAlgn="base">
              <a:lnSpc>
                <a:spcPct val="80000"/>
              </a:lnSpc>
              <a:spcAft>
                <a:spcPct val="0"/>
              </a:spcAft>
              <a:buClr>
                <a:schemeClr val="bg1"/>
              </a:buClr>
              <a:buSzPct val="100000"/>
              <a:buFont typeface="Arial" panose="020B0604020202020204" pitchFamily="34" charset="0"/>
              <a:buChar char="•"/>
              <a:defRPr/>
            </a:pPr>
            <a:r>
              <a:rPr lang="en-US" sz="1800" kern="0" dirty="0" smtClean="0">
                <a:solidFill>
                  <a:schemeClr val="bg1"/>
                </a:solidFill>
              </a:rPr>
              <a:t>Accessibility </a:t>
            </a:r>
            <a:r>
              <a:rPr lang="en-US" sz="1800" kern="0" dirty="0">
                <a:solidFill>
                  <a:schemeClr val="bg1"/>
                </a:solidFill>
              </a:rPr>
              <a:t>program policy </a:t>
            </a:r>
            <a:r>
              <a:rPr lang="en-US" sz="1800" kern="0" dirty="0" smtClean="0">
                <a:solidFill>
                  <a:schemeClr val="bg1"/>
                </a:solidFill>
              </a:rPr>
              <a:t>guidance</a:t>
            </a:r>
          </a:p>
          <a:p>
            <a:pPr marL="460375" lvl="1" indent="-231775" fontAlgn="base">
              <a:lnSpc>
                <a:spcPct val="80000"/>
              </a:lnSpc>
              <a:spcAft>
                <a:spcPct val="0"/>
              </a:spcAft>
              <a:buClr>
                <a:schemeClr val="bg1"/>
              </a:buClr>
              <a:buSzPct val="100000"/>
              <a:buFont typeface="Arial" panose="020B0604020202020204" pitchFamily="34" charset="0"/>
              <a:buChar char="•"/>
              <a:defRPr/>
            </a:pPr>
            <a:r>
              <a:rPr lang="en-US" sz="1800" kern="0" dirty="0" smtClean="0">
                <a:solidFill>
                  <a:schemeClr val="bg1"/>
                </a:solidFill>
              </a:rPr>
              <a:t>Technical </a:t>
            </a:r>
            <a:r>
              <a:rPr lang="en-US" sz="1800" kern="0" dirty="0">
                <a:solidFill>
                  <a:schemeClr val="bg1"/>
                </a:solidFill>
              </a:rPr>
              <a:t>assistance and </a:t>
            </a:r>
            <a:r>
              <a:rPr lang="en-US" sz="1800" kern="0" dirty="0" smtClean="0">
                <a:solidFill>
                  <a:schemeClr val="bg1"/>
                </a:solidFill>
              </a:rPr>
              <a:t>support</a:t>
            </a:r>
          </a:p>
          <a:p>
            <a:pPr marL="460375" lvl="1" indent="-231775" fontAlgn="base">
              <a:lnSpc>
                <a:spcPct val="80000"/>
              </a:lnSpc>
              <a:spcAft>
                <a:spcPct val="0"/>
              </a:spcAft>
              <a:buClr>
                <a:schemeClr val="bg1"/>
              </a:buClr>
              <a:buSzPct val="100000"/>
              <a:buFont typeface="Arial" panose="020B0604020202020204" pitchFamily="34" charset="0"/>
              <a:buChar char="•"/>
              <a:defRPr/>
            </a:pPr>
            <a:r>
              <a:rPr lang="en-US" sz="1800" kern="0" dirty="0" smtClean="0">
                <a:solidFill>
                  <a:schemeClr val="bg1"/>
                </a:solidFill>
              </a:rPr>
              <a:t>Facility </a:t>
            </a:r>
            <a:r>
              <a:rPr lang="en-US" sz="1800" kern="0" dirty="0">
                <a:solidFill>
                  <a:schemeClr val="bg1"/>
                </a:solidFill>
              </a:rPr>
              <a:t>action </a:t>
            </a:r>
            <a:r>
              <a:rPr lang="en-US" sz="1800" kern="0" dirty="0" smtClean="0">
                <a:solidFill>
                  <a:schemeClr val="bg1"/>
                </a:solidFill>
              </a:rPr>
              <a:t>plans</a:t>
            </a:r>
          </a:p>
          <a:p>
            <a:pPr marL="460375" lvl="1" indent="-231775" fontAlgn="base">
              <a:lnSpc>
                <a:spcPct val="80000"/>
              </a:lnSpc>
              <a:spcAft>
                <a:spcPct val="0"/>
              </a:spcAft>
              <a:buClr>
                <a:schemeClr val="bg1"/>
              </a:buClr>
              <a:buSzPct val="100000"/>
              <a:buFont typeface="Arial" panose="020B0604020202020204" pitchFamily="34" charset="0"/>
              <a:buChar char="•"/>
              <a:defRPr/>
            </a:pPr>
            <a:endParaRPr lang="en-US" sz="1800" kern="0" dirty="0">
              <a:solidFill>
                <a:schemeClr val="bg1"/>
              </a:solidFill>
            </a:endParaRPr>
          </a:p>
          <a:p>
            <a:pPr marL="0" lvl="1" indent="0" fontAlgn="base">
              <a:lnSpc>
                <a:spcPct val="80000"/>
              </a:lnSpc>
              <a:spcAft>
                <a:spcPct val="0"/>
              </a:spcAft>
              <a:buClr>
                <a:schemeClr val="bg1"/>
              </a:buClr>
              <a:buSzPct val="100000"/>
              <a:buNone/>
              <a:defRPr/>
            </a:pPr>
            <a:r>
              <a:rPr lang="en-US" sz="1800" kern="0" dirty="0" smtClean="0">
                <a:solidFill>
                  <a:schemeClr val="bg1"/>
                </a:solidFill>
              </a:rPr>
              <a:t>RMIS Business Manager</a:t>
            </a:r>
            <a:endParaRPr lang="en-US" sz="1800" kern="0" dirty="0">
              <a:solidFill>
                <a:schemeClr val="bg1"/>
              </a:solidFill>
            </a:endParaRPr>
          </a:p>
          <a:p>
            <a:endParaRPr lang="en-US" dirty="0"/>
          </a:p>
          <a:p>
            <a:endParaRPr lang="en-US" dirty="0"/>
          </a:p>
        </p:txBody>
      </p:sp>
      <p:pic>
        <p:nvPicPr>
          <p:cNvPr id="1026"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829" b="829"/>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40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Who’s Who in WO-250</a:t>
            </a:r>
            <a:endParaRPr lang="en-US" dirty="0"/>
          </a:p>
        </p:txBody>
      </p:sp>
      <p:sp>
        <p:nvSpPr>
          <p:cNvPr id="4" name="Title 3"/>
          <p:cNvSpPr>
            <a:spLocks noGrp="1"/>
          </p:cNvSpPr>
          <p:nvPr>
            <p:ph type="title"/>
          </p:nvPr>
        </p:nvSpPr>
        <p:spPr/>
        <p:txBody>
          <a:bodyPr/>
          <a:lstStyle/>
          <a:p>
            <a:r>
              <a:rPr lang="en-US" dirty="0" smtClean="0"/>
              <a:t>David Jeppesen </a:t>
            </a:r>
            <a:endParaRPr lang="en-US" dirty="0"/>
          </a:p>
        </p:txBody>
      </p:sp>
      <p:sp>
        <p:nvSpPr>
          <p:cNvPr id="5" name="Text Placeholder 4"/>
          <p:cNvSpPr>
            <a:spLocks noGrp="1"/>
          </p:cNvSpPr>
          <p:nvPr>
            <p:ph type="body" sz="half" idx="2"/>
          </p:nvPr>
        </p:nvSpPr>
        <p:spPr/>
        <p:txBody>
          <a:bodyPr>
            <a:normAutofit/>
          </a:bodyPr>
          <a:lstStyle/>
          <a:p>
            <a:r>
              <a:rPr lang="en-US" dirty="0"/>
              <a:t>Travel and Transportation </a:t>
            </a:r>
            <a:r>
              <a:rPr lang="en-US" dirty="0" smtClean="0"/>
              <a:t>Management</a:t>
            </a:r>
          </a:p>
          <a:p>
            <a:pPr marL="342900" indent="-342900">
              <a:buFont typeface="Arial" panose="020B0604020202020204" pitchFamily="34" charset="0"/>
              <a:buChar char="•"/>
            </a:pPr>
            <a:r>
              <a:rPr lang="en-US" dirty="0" smtClean="0"/>
              <a:t>Travel Plan Implementation Strategy for Greater Sage Grouse Habitat Areas</a:t>
            </a:r>
          </a:p>
          <a:p>
            <a:pPr marL="342900" indent="-342900">
              <a:buFont typeface="Arial" panose="020B0604020202020204" pitchFamily="34" charset="0"/>
              <a:buChar char="•"/>
            </a:pPr>
            <a:r>
              <a:rPr lang="en-US" dirty="0" smtClean="0"/>
              <a:t>Travel Management Training Instructor</a:t>
            </a:r>
          </a:p>
          <a:p>
            <a:pPr marL="342900" indent="-342900">
              <a:buFont typeface="Arial" panose="020B0604020202020204" pitchFamily="34" charset="0"/>
              <a:buChar char="•"/>
            </a:pPr>
            <a:r>
              <a:rPr lang="en-US" dirty="0" smtClean="0"/>
              <a:t>Field Support</a:t>
            </a:r>
          </a:p>
          <a:p>
            <a:endParaRPr lang="en-US" dirty="0"/>
          </a:p>
        </p:txBody>
      </p:sp>
      <p:pic>
        <p:nvPicPr>
          <p:cNvPr id="9" name="Picture Placeholder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1185" r="21185"/>
          <a:stretch>
            <a:fillRect/>
          </a:stretch>
        </p:blipFill>
        <p:spPr/>
      </p:pic>
    </p:spTree>
    <p:extLst>
      <p:ext uri="{BB962C8B-B14F-4D97-AF65-F5344CB8AC3E}">
        <p14:creationId xmlns:p14="http://schemas.microsoft.com/office/powerpoint/2010/main" val="1489218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Who’s Who in WO-250</a:t>
            </a:r>
            <a:endParaRPr lang="en-US" dirty="0"/>
          </a:p>
        </p:txBody>
      </p:sp>
      <p:sp>
        <p:nvSpPr>
          <p:cNvPr id="4" name="Title 3"/>
          <p:cNvSpPr>
            <a:spLocks noGrp="1"/>
          </p:cNvSpPr>
          <p:nvPr>
            <p:ph type="title"/>
          </p:nvPr>
        </p:nvSpPr>
        <p:spPr/>
        <p:txBody>
          <a:bodyPr/>
          <a:lstStyle/>
          <a:p>
            <a:r>
              <a:rPr lang="en-US" dirty="0" smtClean="0"/>
              <a:t>Katlyn Burns </a:t>
            </a:r>
            <a:endParaRPr lang="en-US" dirty="0"/>
          </a:p>
        </p:txBody>
      </p:sp>
      <p:sp>
        <p:nvSpPr>
          <p:cNvPr id="5" name="Text Placeholder 4"/>
          <p:cNvSpPr>
            <a:spLocks noGrp="1"/>
          </p:cNvSpPr>
          <p:nvPr>
            <p:ph type="body" sz="half" idx="2"/>
          </p:nvPr>
        </p:nvSpPr>
        <p:spPr/>
        <p:txBody>
          <a:bodyPr/>
          <a:lstStyle/>
          <a:p>
            <a:pPr marL="342900" indent="-342900">
              <a:buFont typeface="Arial" panose="020B0604020202020204" pitchFamily="34" charset="0"/>
              <a:buChar char="•"/>
            </a:pPr>
            <a:r>
              <a:rPr lang="en-US" dirty="0" smtClean="0"/>
              <a:t>Website development</a:t>
            </a:r>
          </a:p>
          <a:p>
            <a:pPr marL="342900" indent="-342900">
              <a:buFont typeface="Arial" panose="020B0604020202020204" pitchFamily="34" charset="0"/>
              <a:buChar char="•"/>
            </a:pPr>
            <a:r>
              <a:rPr lang="en-US" dirty="0" smtClean="0"/>
              <a:t>Data integration</a:t>
            </a:r>
          </a:p>
          <a:p>
            <a:pPr marL="342900" indent="-342900">
              <a:buFont typeface="Arial" panose="020B0604020202020204" pitchFamily="34" charset="0"/>
              <a:buChar char="•"/>
            </a:pPr>
            <a:r>
              <a:rPr lang="en-US" dirty="0" smtClean="0"/>
              <a:t>Rec Mapping</a:t>
            </a:r>
          </a:p>
          <a:p>
            <a:pPr marL="342900" indent="-342900">
              <a:buFont typeface="Arial" panose="020B0604020202020204" pitchFamily="34" charset="0"/>
              <a:buChar char="•"/>
            </a:pPr>
            <a:r>
              <a:rPr lang="en-US" dirty="0" smtClean="0"/>
              <a:t>RIDB support</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457200" y="1428750"/>
            <a:ext cx="4032672" cy="2701049"/>
          </a:xfrm>
        </p:spPr>
      </p:pic>
    </p:spTree>
    <p:extLst>
      <p:ext uri="{BB962C8B-B14F-4D97-AF65-F5344CB8AC3E}">
        <p14:creationId xmlns:p14="http://schemas.microsoft.com/office/powerpoint/2010/main" val="3689301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Who’s Who in WO-250</a:t>
            </a:r>
            <a:endParaRPr lang="en-US" dirty="0"/>
          </a:p>
        </p:txBody>
      </p:sp>
      <p:sp>
        <p:nvSpPr>
          <p:cNvPr id="4" name="Title 3"/>
          <p:cNvSpPr>
            <a:spLocks noGrp="1"/>
          </p:cNvSpPr>
          <p:nvPr>
            <p:ph type="title"/>
          </p:nvPr>
        </p:nvSpPr>
        <p:spPr/>
        <p:txBody>
          <a:bodyPr/>
          <a:lstStyle/>
          <a:p>
            <a:r>
              <a:rPr lang="en-US" dirty="0" smtClean="0"/>
              <a:t>Karen </a:t>
            </a:r>
            <a:r>
              <a:rPr lang="en-US" dirty="0" err="1" smtClean="0"/>
              <a:t>Glascoe</a:t>
            </a:r>
            <a:r>
              <a:rPr lang="en-US" dirty="0" smtClean="0"/>
              <a:t> </a:t>
            </a:r>
            <a:endParaRPr lang="en-US" dirty="0"/>
          </a:p>
        </p:txBody>
      </p:sp>
      <p:sp>
        <p:nvSpPr>
          <p:cNvPr id="5" name="Text Placeholder 4"/>
          <p:cNvSpPr>
            <a:spLocks noGrp="1"/>
          </p:cNvSpPr>
          <p:nvPr>
            <p:ph type="body" sz="half" idx="2"/>
          </p:nvPr>
        </p:nvSpPr>
        <p:spPr/>
        <p:txBody>
          <a:bodyPr/>
          <a:lstStyle/>
          <a:p>
            <a:r>
              <a:rPr lang="en-US" dirty="0" smtClean="0"/>
              <a:t>Staff Assistant </a:t>
            </a:r>
          </a:p>
          <a:p>
            <a:endParaRPr lang="en-US" dirty="0" smtClean="0"/>
          </a:p>
          <a:p>
            <a:pPr lvl="0" fontAlgn="base">
              <a:lnSpc>
                <a:spcPct val="80000"/>
              </a:lnSpc>
              <a:spcBef>
                <a:spcPct val="20000"/>
              </a:spcBef>
              <a:spcAft>
                <a:spcPct val="0"/>
              </a:spcAft>
              <a:buClr>
                <a:srgbClr val="CC9900"/>
              </a:buClr>
              <a:buSzPct val="65000"/>
              <a:defRPr/>
            </a:pPr>
            <a:r>
              <a:rPr lang="en-US" sz="1600" kern="0" dirty="0"/>
              <a:t>Division administrative and technical business operations support; process &amp; track correspondence and policy guidance; maintain administrative/personnel records; process personnel &amp; procurement actions; timesheets, </a:t>
            </a:r>
            <a:r>
              <a:rPr lang="en-US" sz="1600" kern="0" dirty="0" smtClean="0"/>
              <a:t>and </a:t>
            </a:r>
            <a:r>
              <a:rPr lang="en-US" sz="1600" kern="0" dirty="0"/>
              <a:t>travel/voucher coordinator.</a:t>
            </a:r>
          </a:p>
          <a:p>
            <a:endParaRPr lang="en-US" dirty="0"/>
          </a:p>
          <a:p>
            <a:endParaRPr lang="en-US"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rcRect t="13490" b="13490"/>
          <a:stretch>
            <a:fillRect/>
          </a:stretch>
        </p:blipFill>
        <p:spPr>
          <a:xfrm>
            <a:off x="520453" y="895350"/>
            <a:ext cx="3733800" cy="3733800"/>
          </a:xfrm>
          <a:prstGeom prst="rect">
            <a:avLst/>
          </a:prstGeom>
          <a:solidFill>
            <a:schemeClr val="bg2">
              <a:shade val="50000"/>
            </a:schemeClr>
          </a:solidFill>
          <a:ln w="107950">
            <a:solidFill>
              <a:srgbClr val="FFFFFF"/>
            </a:solidFill>
            <a:miter lim="800000"/>
          </a:ln>
          <a:effectLst>
            <a:outerShdw blurRad="50800" dist="38100" dir="2700000" algn="tl" rotWithShape="0">
              <a:prstClr val="black">
                <a:alpha val="40000"/>
              </a:prstClr>
            </a:outerShdw>
          </a:effectLst>
          <a:scene3d>
            <a:camera prst="orthographicFront"/>
            <a:lightRig rig="threePt" dir="t"/>
          </a:scene3d>
          <a:sp3d contourW="3810">
            <a:contourClr>
              <a:srgbClr val="969696"/>
            </a:contourClr>
          </a:sp3d>
        </p:spPr>
      </p:pic>
    </p:spTree>
    <p:extLst>
      <p:ext uri="{BB962C8B-B14F-4D97-AF65-F5344CB8AC3E}">
        <p14:creationId xmlns:p14="http://schemas.microsoft.com/office/powerpoint/2010/main" val="4277413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Who’s Who in </a:t>
            </a:r>
            <a:r>
              <a:rPr lang="en-US" dirty="0" smtClean="0"/>
              <a:t>WO-250</a:t>
            </a:r>
            <a:endParaRPr lang="en-US" dirty="0"/>
          </a:p>
        </p:txBody>
      </p:sp>
      <p:sp>
        <p:nvSpPr>
          <p:cNvPr id="4" name="Title 3"/>
          <p:cNvSpPr>
            <a:spLocks noGrp="1"/>
          </p:cNvSpPr>
          <p:nvPr>
            <p:ph type="title"/>
          </p:nvPr>
        </p:nvSpPr>
        <p:spPr/>
        <p:txBody>
          <a:bodyPr/>
          <a:lstStyle/>
          <a:p>
            <a:r>
              <a:rPr lang="en-US" dirty="0" smtClean="0"/>
              <a:t>Jeff </a:t>
            </a:r>
            <a:r>
              <a:rPr lang="en-US" dirty="0" err="1" smtClean="0"/>
              <a:t>McCusker</a:t>
            </a:r>
            <a:endParaRPr lang="en-US" dirty="0"/>
          </a:p>
        </p:txBody>
      </p:sp>
      <p:sp>
        <p:nvSpPr>
          <p:cNvPr id="5" name="Text Placeholder 4"/>
          <p:cNvSpPr>
            <a:spLocks noGrp="1"/>
          </p:cNvSpPr>
          <p:nvPr>
            <p:ph type="body" sz="half" idx="2"/>
          </p:nvPr>
        </p:nvSpPr>
        <p:spPr/>
        <p:txBody>
          <a:bodyPr/>
          <a:lstStyle/>
          <a:p>
            <a:r>
              <a:rPr lang="en-US" dirty="0"/>
              <a:t>Deputy Division </a:t>
            </a:r>
            <a:r>
              <a:rPr lang="en-US" dirty="0" smtClean="0"/>
              <a:t>Chief-Recreation &amp; Visitor Services</a:t>
            </a:r>
          </a:p>
          <a:p>
            <a:pPr lvl="0" fontAlgn="base">
              <a:lnSpc>
                <a:spcPct val="80000"/>
              </a:lnSpc>
              <a:spcBef>
                <a:spcPct val="20000"/>
              </a:spcBef>
              <a:spcAft>
                <a:spcPct val="0"/>
              </a:spcAft>
              <a:buClr>
                <a:srgbClr val="CC9900"/>
              </a:buClr>
              <a:buSzPct val="65000"/>
              <a:defRPr/>
            </a:pPr>
            <a:endParaRPr lang="en-US" sz="1400" kern="0" dirty="0" smtClean="0">
              <a:latin typeface="Times New Roman" pitchFamily="18" charset="0"/>
            </a:endParaRPr>
          </a:p>
          <a:p>
            <a:pPr lvl="0" fontAlgn="base">
              <a:lnSpc>
                <a:spcPct val="80000"/>
              </a:lnSpc>
              <a:spcBef>
                <a:spcPct val="20000"/>
              </a:spcBef>
              <a:spcAft>
                <a:spcPct val="0"/>
              </a:spcAft>
              <a:buClr>
                <a:srgbClr val="CC9900"/>
              </a:buClr>
              <a:buSzPct val="65000"/>
              <a:defRPr/>
            </a:pPr>
            <a:r>
              <a:rPr lang="en-US" sz="1600" kern="0" dirty="0" smtClean="0"/>
              <a:t>Provides </a:t>
            </a:r>
            <a:r>
              <a:rPr lang="en-US" sz="1600" kern="0" dirty="0"/>
              <a:t>day to day program staff and workload supervision, personnel actions; Division budget oversight; track division/program </a:t>
            </a:r>
            <a:r>
              <a:rPr lang="en-US" sz="1600" kern="0" dirty="0" smtClean="0"/>
              <a:t>priorities: </a:t>
            </a:r>
            <a:r>
              <a:rPr lang="en-US" sz="1600" kern="0" dirty="0"/>
              <a:t>workforce strategic planning; AD-200 inter-program; internal/external program briefings.</a:t>
            </a:r>
          </a:p>
          <a:p>
            <a:pPr marL="342900" indent="-342900">
              <a:buFont typeface="Arial" panose="020B0604020202020204" pitchFamily="34" charset="0"/>
              <a:buChar char="•"/>
            </a:pPr>
            <a:endParaRPr lang="en-US" dirty="0" smtClean="0"/>
          </a:p>
          <a:p>
            <a:endParaRPr lang="en-US" dirty="0"/>
          </a:p>
        </p:txBody>
      </p:sp>
      <p:pic>
        <p:nvPicPr>
          <p:cNvPr id="1028" name="Picture 4"/>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185" b="1185"/>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725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Who’s Who in </a:t>
            </a:r>
            <a:r>
              <a:rPr lang="en-US" dirty="0" smtClean="0"/>
              <a:t>WO-250</a:t>
            </a:r>
            <a:endParaRPr lang="en-US" dirty="0"/>
          </a:p>
        </p:txBody>
      </p:sp>
      <p:sp>
        <p:nvSpPr>
          <p:cNvPr id="4" name="Title 3"/>
          <p:cNvSpPr>
            <a:spLocks noGrp="1"/>
          </p:cNvSpPr>
          <p:nvPr>
            <p:ph type="title"/>
          </p:nvPr>
        </p:nvSpPr>
        <p:spPr/>
        <p:txBody>
          <a:bodyPr/>
          <a:lstStyle/>
          <a:p>
            <a:r>
              <a:rPr lang="en-US" dirty="0" smtClean="0"/>
              <a:t>Andy Tenney</a:t>
            </a:r>
            <a:endParaRPr lang="en-US" dirty="0"/>
          </a:p>
        </p:txBody>
      </p:sp>
      <p:sp>
        <p:nvSpPr>
          <p:cNvPr id="5" name="Text Placeholder 4"/>
          <p:cNvSpPr>
            <a:spLocks noGrp="1"/>
          </p:cNvSpPr>
          <p:nvPr>
            <p:ph type="body" sz="half" idx="2"/>
          </p:nvPr>
        </p:nvSpPr>
        <p:spPr>
          <a:xfrm>
            <a:off x="5158434" y="1676399"/>
            <a:ext cx="3351248" cy="2724152"/>
          </a:xfrm>
        </p:spPr>
        <p:txBody>
          <a:bodyPr>
            <a:normAutofit/>
          </a:bodyPr>
          <a:lstStyle/>
          <a:p>
            <a:r>
              <a:rPr lang="en-US" dirty="0"/>
              <a:t>Division </a:t>
            </a:r>
            <a:r>
              <a:rPr lang="en-US" dirty="0" smtClean="0"/>
              <a:t>Chief - Recreation </a:t>
            </a:r>
            <a:r>
              <a:rPr lang="en-US" dirty="0"/>
              <a:t>and Visitor </a:t>
            </a:r>
            <a:r>
              <a:rPr lang="en-US" dirty="0" smtClean="0"/>
              <a:t>Services</a:t>
            </a:r>
          </a:p>
          <a:p>
            <a:endParaRPr lang="en-US" sz="1400" dirty="0" smtClean="0"/>
          </a:p>
          <a:p>
            <a:pPr lvl="0" fontAlgn="base">
              <a:lnSpc>
                <a:spcPct val="80000"/>
              </a:lnSpc>
              <a:spcBef>
                <a:spcPct val="20000"/>
              </a:spcBef>
              <a:spcAft>
                <a:spcPct val="0"/>
              </a:spcAft>
              <a:buClr>
                <a:srgbClr val="CC9900"/>
              </a:buClr>
              <a:buSzPct val="65000"/>
              <a:defRPr/>
            </a:pPr>
            <a:r>
              <a:rPr lang="en-US" sz="1600" kern="0" dirty="0" smtClean="0"/>
              <a:t>Workforce planning</a:t>
            </a:r>
          </a:p>
          <a:p>
            <a:pPr lvl="0" fontAlgn="base">
              <a:lnSpc>
                <a:spcPct val="80000"/>
              </a:lnSpc>
              <a:spcBef>
                <a:spcPct val="20000"/>
              </a:spcBef>
              <a:spcAft>
                <a:spcPct val="0"/>
              </a:spcAft>
              <a:buClr>
                <a:srgbClr val="CC9900"/>
              </a:buClr>
              <a:buSzPct val="65000"/>
              <a:defRPr/>
            </a:pPr>
            <a:r>
              <a:rPr lang="en-US" sz="1600" kern="0" dirty="0" smtClean="0"/>
              <a:t>National </a:t>
            </a:r>
            <a:r>
              <a:rPr lang="en-US" sz="1600" kern="0" dirty="0"/>
              <a:t>budget </a:t>
            </a:r>
            <a:endParaRPr lang="en-US" sz="1600" kern="0" dirty="0" smtClean="0"/>
          </a:p>
          <a:p>
            <a:pPr lvl="0" fontAlgn="base">
              <a:lnSpc>
                <a:spcPct val="80000"/>
              </a:lnSpc>
              <a:spcBef>
                <a:spcPct val="20000"/>
              </a:spcBef>
              <a:spcAft>
                <a:spcPct val="0"/>
              </a:spcAft>
              <a:buClr>
                <a:srgbClr val="CC9900"/>
              </a:buClr>
              <a:buSzPct val="65000"/>
              <a:defRPr/>
            </a:pPr>
            <a:r>
              <a:rPr lang="en-US" sz="1600" kern="0" dirty="0" smtClean="0"/>
              <a:t>Division priorities</a:t>
            </a:r>
          </a:p>
          <a:p>
            <a:pPr lvl="0" fontAlgn="base">
              <a:lnSpc>
                <a:spcPct val="80000"/>
              </a:lnSpc>
              <a:spcBef>
                <a:spcPct val="20000"/>
              </a:spcBef>
              <a:spcAft>
                <a:spcPct val="0"/>
              </a:spcAft>
              <a:buClr>
                <a:srgbClr val="CC9900"/>
              </a:buClr>
              <a:buSzPct val="65000"/>
              <a:defRPr/>
            </a:pPr>
            <a:r>
              <a:rPr lang="en-US" sz="1600" kern="0" dirty="0" smtClean="0"/>
              <a:t>DSD relations</a:t>
            </a:r>
          </a:p>
          <a:p>
            <a:pPr lvl="0" fontAlgn="base">
              <a:lnSpc>
                <a:spcPct val="80000"/>
              </a:lnSpc>
              <a:spcBef>
                <a:spcPct val="20000"/>
              </a:spcBef>
              <a:spcAft>
                <a:spcPct val="0"/>
              </a:spcAft>
              <a:buClr>
                <a:srgbClr val="CC9900"/>
              </a:buClr>
              <a:buSzPct val="65000"/>
              <a:defRPr/>
            </a:pPr>
            <a:r>
              <a:rPr lang="en-US" sz="1600" kern="0" dirty="0" smtClean="0"/>
              <a:t>Program briefings</a:t>
            </a:r>
          </a:p>
          <a:p>
            <a:pPr lvl="0" fontAlgn="base">
              <a:lnSpc>
                <a:spcPct val="80000"/>
              </a:lnSpc>
              <a:spcBef>
                <a:spcPct val="20000"/>
              </a:spcBef>
              <a:spcAft>
                <a:spcPct val="0"/>
              </a:spcAft>
              <a:buClr>
                <a:srgbClr val="CC9900"/>
              </a:buClr>
              <a:buSzPct val="65000"/>
              <a:defRPr/>
            </a:pPr>
            <a:r>
              <a:rPr lang="en-US" sz="1600" kern="0" dirty="0" smtClean="0"/>
              <a:t>NTC and NOC coordination</a:t>
            </a:r>
          </a:p>
          <a:p>
            <a:pPr lvl="0" fontAlgn="base">
              <a:lnSpc>
                <a:spcPct val="80000"/>
              </a:lnSpc>
              <a:spcBef>
                <a:spcPct val="20000"/>
              </a:spcBef>
              <a:spcAft>
                <a:spcPct val="0"/>
              </a:spcAft>
              <a:buClr>
                <a:srgbClr val="CC9900"/>
              </a:buClr>
              <a:buSzPct val="65000"/>
              <a:defRPr/>
            </a:pPr>
            <a:r>
              <a:rPr lang="en-US" sz="1600" kern="0" dirty="0" smtClean="0"/>
              <a:t>Training </a:t>
            </a:r>
            <a:r>
              <a:rPr lang="en-US" sz="1600" kern="0" dirty="0"/>
              <a:t>policy </a:t>
            </a:r>
            <a:r>
              <a:rPr lang="en-US" sz="1600" kern="0" dirty="0" smtClean="0"/>
              <a:t>oversight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895350"/>
            <a:ext cx="3905802"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90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What’s New</a:t>
            </a:r>
            <a:endParaRPr lang="en-US" dirty="0"/>
          </a:p>
        </p:txBody>
      </p:sp>
      <p:sp>
        <p:nvSpPr>
          <p:cNvPr id="3" name="TextBox 2"/>
          <p:cNvSpPr txBox="1"/>
          <p:nvPr/>
        </p:nvSpPr>
        <p:spPr>
          <a:xfrm>
            <a:off x="304800" y="1047750"/>
            <a:ext cx="7543800" cy="3077766"/>
          </a:xfrm>
          <a:prstGeom prst="rect">
            <a:avLst/>
          </a:prstGeom>
          <a:noFill/>
        </p:spPr>
        <p:txBody>
          <a:bodyPr wrap="square" rtlCol="0">
            <a:spAutoFit/>
          </a:bodyPr>
          <a:lstStyle/>
          <a:p>
            <a:r>
              <a:rPr lang="en-US" sz="2800" dirty="0" smtClean="0"/>
              <a:t>Backcountry Conservation Areas (BCAs)</a:t>
            </a:r>
          </a:p>
          <a:p>
            <a:endParaRPr lang="en-US" sz="2800" dirty="0" smtClean="0"/>
          </a:p>
          <a:p>
            <a:r>
              <a:rPr lang="en-US" sz="2800" dirty="0" smtClean="0"/>
              <a:t>Streamlining</a:t>
            </a:r>
          </a:p>
          <a:p>
            <a:endParaRPr lang="en-US" sz="2800" dirty="0" smtClean="0"/>
          </a:p>
          <a:p>
            <a:r>
              <a:rPr lang="en-US" sz="2800" dirty="0" smtClean="0"/>
              <a:t>Reorganization </a:t>
            </a:r>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805239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What’s New</a:t>
            </a:r>
            <a:endParaRPr lang="en-US" dirty="0"/>
          </a:p>
        </p:txBody>
      </p:sp>
      <p:sp>
        <p:nvSpPr>
          <p:cNvPr id="3" name="TextBox 2"/>
          <p:cNvSpPr txBox="1"/>
          <p:nvPr/>
        </p:nvSpPr>
        <p:spPr>
          <a:xfrm>
            <a:off x="219389" y="590550"/>
            <a:ext cx="7543800" cy="523220"/>
          </a:xfrm>
          <a:prstGeom prst="rect">
            <a:avLst/>
          </a:prstGeom>
          <a:noFill/>
        </p:spPr>
        <p:txBody>
          <a:bodyPr wrap="square" rtlCol="0">
            <a:spAutoFit/>
          </a:bodyPr>
          <a:lstStyle/>
          <a:p>
            <a:r>
              <a:rPr lang="en-US" sz="2800" dirty="0" smtClean="0"/>
              <a:t>BACKCOUNTRY CONSERVATION AREAS</a:t>
            </a:r>
            <a:endParaRPr lang="en-US" dirty="0"/>
          </a:p>
        </p:txBody>
      </p:sp>
      <p:sp>
        <p:nvSpPr>
          <p:cNvPr id="4" name="TextBox 3"/>
          <p:cNvSpPr txBox="1"/>
          <p:nvPr/>
        </p:nvSpPr>
        <p:spPr>
          <a:xfrm>
            <a:off x="609600" y="1113770"/>
            <a:ext cx="7010400" cy="3600986"/>
          </a:xfrm>
          <a:prstGeom prst="rect">
            <a:avLst/>
          </a:prstGeom>
          <a:noFill/>
        </p:spPr>
        <p:txBody>
          <a:bodyPr wrap="square" rtlCol="0">
            <a:spAutoFit/>
          </a:bodyPr>
          <a:lstStyle/>
          <a:p>
            <a:pPr defTabSz="685800"/>
            <a:r>
              <a:rPr lang="en-US" sz="2100" dirty="0">
                <a:solidFill>
                  <a:prstClr val="black"/>
                </a:solidFill>
              </a:rPr>
              <a:t>Purpose</a:t>
            </a:r>
          </a:p>
          <a:p>
            <a:pPr defTabSz="685800"/>
            <a:endParaRPr lang="en-US" sz="2100" dirty="0">
              <a:solidFill>
                <a:prstClr val="black"/>
              </a:solidFill>
            </a:endParaRPr>
          </a:p>
          <a:p>
            <a:pPr defTabSz="685800"/>
            <a:r>
              <a:rPr lang="en-US" sz="2100" dirty="0">
                <a:solidFill>
                  <a:prstClr val="black"/>
                </a:solidFill>
              </a:rPr>
              <a:t>To preserve generally intact, undeveloped public lands:</a:t>
            </a:r>
          </a:p>
          <a:p>
            <a:pPr defTabSz="685800"/>
            <a:endParaRPr lang="en-US" sz="2100" dirty="0">
              <a:solidFill>
                <a:prstClr val="black"/>
              </a:solidFill>
            </a:endParaRPr>
          </a:p>
          <a:p>
            <a:pPr marL="257175" indent="-257175" defTabSz="685800">
              <a:buFont typeface="Arial" panose="020B0604020202020204" pitchFamily="34" charset="0"/>
              <a:buChar char="•"/>
            </a:pPr>
            <a:r>
              <a:rPr lang="en-US" dirty="0">
                <a:solidFill>
                  <a:prstClr val="black"/>
                </a:solidFill>
              </a:rPr>
              <a:t>That contain priority HABITATS for recreationally-important fish and wildlife species, </a:t>
            </a:r>
          </a:p>
          <a:p>
            <a:pPr defTabSz="685800"/>
            <a:endParaRPr lang="en-US" dirty="0">
              <a:solidFill>
                <a:prstClr val="black"/>
              </a:solidFill>
            </a:endParaRPr>
          </a:p>
          <a:p>
            <a:pPr defTabSz="685800"/>
            <a:r>
              <a:rPr lang="en-US" dirty="0">
                <a:solidFill>
                  <a:prstClr val="black"/>
                </a:solidFill>
              </a:rPr>
              <a:t>				and </a:t>
            </a:r>
          </a:p>
          <a:p>
            <a:pPr marL="257175" indent="-257175" defTabSz="685800">
              <a:buFont typeface="Arial" panose="020B0604020202020204" pitchFamily="34" charset="0"/>
              <a:buChar char="•"/>
            </a:pPr>
            <a:endParaRPr lang="en-US" dirty="0">
              <a:solidFill>
                <a:prstClr val="black"/>
              </a:solidFill>
            </a:endParaRPr>
          </a:p>
          <a:p>
            <a:pPr marL="257175" indent="-257175" defTabSz="685800">
              <a:buFont typeface="Arial" panose="020B0604020202020204" pitchFamily="34" charset="0"/>
              <a:buChar char="•"/>
            </a:pPr>
            <a:r>
              <a:rPr lang="en-US" dirty="0">
                <a:solidFill>
                  <a:prstClr val="black"/>
                </a:solidFill>
              </a:rPr>
              <a:t>That provide high-quality wildlife-dependent RECREATION OPPORTUNITIES afforded by those species.  </a:t>
            </a:r>
          </a:p>
          <a:p>
            <a:endParaRPr lang="en-US" dirty="0"/>
          </a:p>
        </p:txBody>
      </p:sp>
    </p:spTree>
    <p:extLst>
      <p:ext uri="{BB962C8B-B14F-4D97-AF65-F5344CB8AC3E}">
        <p14:creationId xmlns:p14="http://schemas.microsoft.com/office/powerpoint/2010/main" val="28065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19400" y="133350"/>
            <a:ext cx="3648075" cy="4867275"/>
          </a:xfrm>
          <a:prstGeom prst="rect">
            <a:avLst/>
          </a:prstGeom>
        </p:spPr>
      </p:pic>
    </p:spTree>
    <p:extLst>
      <p:ext uri="{BB962C8B-B14F-4D97-AF65-F5344CB8AC3E}">
        <p14:creationId xmlns:p14="http://schemas.microsoft.com/office/powerpoint/2010/main" val="3542935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What’s New</a:t>
            </a:r>
            <a:endParaRPr lang="en-US" dirty="0"/>
          </a:p>
        </p:txBody>
      </p:sp>
      <p:sp>
        <p:nvSpPr>
          <p:cNvPr id="3" name="TextBox 2"/>
          <p:cNvSpPr txBox="1"/>
          <p:nvPr/>
        </p:nvSpPr>
        <p:spPr>
          <a:xfrm>
            <a:off x="219389" y="590550"/>
            <a:ext cx="7543800" cy="523220"/>
          </a:xfrm>
          <a:prstGeom prst="rect">
            <a:avLst/>
          </a:prstGeom>
          <a:noFill/>
        </p:spPr>
        <p:txBody>
          <a:bodyPr wrap="square" rtlCol="0">
            <a:spAutoFit/>
          </a:bodyPr>
          <a:lstStyle/>
          <a:p>
            <a:r>
              <a:rPr lang="en-US" sz="2800" dirty="0" smtClean="0"/>
              <a:t>BACKCOUNTRY CONSERVATION AREAS</a:t>
            </a:r>
            <a:endParaRPr lang="en-US" dirty="0"/>
          </a:p>
        </p:txBody>
      </p:sp>
      <p:sp>
        <p:nvSpPr>
          <p:cNvPr id="4" name="TextBox 3"/>
          <p:cNvSpPr txBox="1"/>
          <p:nvPr/>
        </p:nvSpPr>
        <p:spPr>
          <a:xfrm>
            <a:off x="609600" y="1113770"/>
            <a:ext cx="7010400" cy="2708434"/>
          </a:xfrm>
          <a:prstGeom prst="rect">
            <a:avLst/>
          </a:prstGeom>
          <a:noFill/>
        </p:spPr>
        <p:txBody>
          <a:bodyPr wrap="square" rtlCol="0">
            <a:spAutoFit/>
          </a:bodyPr>
          <a:lstStyle/>
          <a:p>
            <a:r>
              <a:rPr lang="en-US" sz="2800" dirty="0"/>
              <a:t>Criteria</a:t>
            </a:r>
            <a:r>
              <a:rPr lang="en-US" sz="2800" dirty="0" smtClean="0"/>
              <a:t>:</a:t>
            </a:r>
          </a:p>
          <a:p>
            <a:endParaRPr lang="en-US" sz="2800" dirty="0"/>
          </a:p>
          <a:p>
            <a:pPr marL="914400" lvl="1" indent="-457200">
              <a:buAutoNum type="arabicPeriod"/>
            </a:pPr>
            <a:r>
              <a:rPr lang="en-US" sz="2400" dirty="0"/>
              <a:t>Generally Intact and Undeveloped</a:t>
            </a:r>
          </a:p>
          <a:p>
            <a:pPr marL="914400" lvl="1" indent="-457200">
              <a:buAutoNum type="arabicPeriod"/>
            </a:pPr>
            <a:endParaRPr lang="en-US" sz="2400" dirty="0"/>
          </a:p>
          <a:p>
            <a:pPr lvl="1"/>
            <a:r>
              <a:rPr lang="en-US" sz="2400" dirty="0"/>
              <a:t>2. Habitat for Recreationally-Important Fish and/or Wildlife Species</a:t>
            </a:r>
          </a:p>
          <a:p>
            <a:endParaRPr lang="en-US" dirty="0"/>
          </a:p>
        </p:txBody>
      </p:sp>
    </p:spTree>
    <p:extLst>
      <p:ext uri="{BB962C8B-B14F-4D97-AF65-F5344CB8AC3E}">
        <p14:creationId xmlns:p14="http://schemas.microsoft.com/office/powerpoint/2010/main" val="2440208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What’s New</a:t>
            </a:r>
            <a:endParaRPr lang="en-US" dirty="0"/>
          </a:p>
        </p:txBody>
      </p:sp>
      <p:sp>
        <p:nvSpPr>
          <p:cNvPr id="3" name="TextBox 2"/>
          <p:cNvSpPr txBox="1"/>
          <p:nvPr/>
        </p:nvSpPr>
        <p:spPr>
          <a:xfrm>
            <a:off x="219389" y="590550"/>
            <a:ext cx="7543800" cy="523220"/>
          </a:xfrm>
          <a:prstGeom prst="rect">
            <a:avLst/>
          </a:prstGeom>
          <a:noFill/>
        </p:spPr>
        <p:txBody>
          <a:bodyPr wrap="square" rtlCol="0">
            <a:spAutoFit/>
          </a:bodyPr>
          <a:lstStyle/>
          <a:p>
            <a:r>
              <a:rPr lang="en-US" sz="2800" dirty="0" smtClean="0"/>
              <a:t>BACKCOUNTRY CONSERVATION AREAS</a:t>
            </a:r>
            <a:endParaRPr lang="en-US" dirty="0"/>
          </a:p>
        </p:txBody>
      </p:sp>
      <p:sp>
        <p:nvSpPr>
          <p:cNvPr id="4" name="TextBox 3"/>
          <p:cNvSpPr txBox="1"/>
          <p:nvPr/>
        </p:nvSpPr>
        <p:spPr>
          <a:xfrm>
            <a:off x="609600" y="1113770"/>
            <a:ext cx="7010400" cy="3877985"/>
          </a:xfrm>
          <a:prstGeom prst="rect">
            <a:avLst/>
          </a:prstGeom>
          <a:noFill/>
        </p:spPr>
        <p:txBody>
          <a:bodyPr wrap="square" rtlCol="0">
            <a:spAutoFit/>
          </a:bodyPr>
          <a:lstStyle/>
          <a:p>
            <a:r>
              <a:rPr lang="en-US" b="1" dirty="0"/>
              <a:t>A Special Recreation Management Area (SRMA) with commensurate wildlife objectives</a:t>
            </a:r>
            <a:r>
              <a:rPr lang="en-US" b="1" dirty="0" smtClean="0"/>
              <a:t>.</a:t>
            </a:r>
            <a:endParaRPr lang="en-US" sz="3200" b="1" dirty="0"/>
          </a:p>
          <a:p>
            <a:endParaRPr lang="en-US" dirty="0" smtClean="0"/>
          </a:p>
          <a:p>
            <a:r>
              <a:rPr lang="en-US" dirty="0" smtClean="0"/>
              <a:t>From </a:t>
            </a:r>
            <a:r>
              <a:rPr lang="en-US" dirty="0"/>
              <a:t>IM2017-036, Considering Backcountry Conservation Management in Land Use </a:t>
            </a:r>
            <a:r>
              <a:rPr lang="en-US" dirty="0" smtClean="0"/>
              <a:t>Planning Efforts </a:t>
            </a:r>
            <a:r>
              <a:rPr lang="en-US" sz="2000" dirty="0"/>
              <a:t>   </a:t>
            </a:r>
            <a:r>
              <a:rPr lang="en-US" dirty="0"/>
              <a:t>                                                                 </a:t>
            </a:r>
          </a:p>
          <a:p>
            <a:endParaRPr lang="en-US" dirty="0"/>
          </a:p>
          <a:p>
            <a:r>
              <a:rPr lang="en-US" dirty="0"/>
              <a:t>“…use the Special Recreation Management Area (SRMA) </a:t>
            </a:r>
            <a:r>
              <a:rPr lang="en-US" i="1" dirty="0"/>
              <a:t>designation process </a:t>
            </a:r>
            <a:r>
              <a:rPr lang="en-US" dirty="0"/>
              <a:t>to designate as Backcountry Conservation Areas (BCA) those areas that will be managed to maintain or enhance high-quality wildlife-dependent recreation opportunities.”</a:t>
            </a:r>
          </a:p>
          <a:p>
            <a:endParaRPr lang="en-US" dirty="0"/>
          </a:p>
          <a:p>
            <a:r>
              <a:rPr lang="en-US" sz="1400" dirty="0"/>
              <a:t>See H-8320-1 Planning for Recreation and Visitor Services, </a:t>
            </a:r>
          </a:p>
          <a:p>
            <a:r>
              <a:rPr lang="en-US" sz="1400" dirty="0"/>
              <a:t>Appendix 4 – Special Recreation Management Area Template</a:t>
            </a:r>
          </a:p>
          <a:p>
            <a:endParaRPr lang="en-US" dirty="0"/>
          </a:p>
        </p:txBody>
      </p:sp>
    </p:spTree>
    <p:extLst>
      <p:ext uri="{BB962C8B-B14F-4D97-AF65-F5344CB8AC3E}">
        <p14:creationId xmlns:p14="http://schemas.microsoft.com/office/powerpoint/2010/main" val="3937417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What’s New</a:t>
            </a:r>
            <a:endParaRPr lang="en-US" dirty="0"/>
          </a:p>
        </p:txBody>
      </p:sp>
      <p:sp>
        <p:nvSpPr>
          <p:cNvPr id="3" name="TextBox 2"/>
          <p:cNvSpPr txBox="1"/>
          <p:nvPr/>
        </p:nvSpPr>
        <p:spPr>
          <a:xfrm>
            <a:off x="228600" y="666750"/>
            <a:ext cx="7543800" cy="4001095"/>
          </a:xfrm>
          <a:prstGeom prst="rect">
            <a:avLst/>
          </a:prstGeom>
          <a:noFill/>
        </p:spPr>
        <p:txBody>
          <a:bodyPr wrap="square" rtlCol="0">
            <a:spAutoFit/>
          </a:bodyPr>
          <a:lstStyle/>
          <a:p>
            <a:r>
              <a:rPr lang="en-US" sz="2800" dirty="0" smtClean="0"/>
              <a:t>STREAMLINING</a:t>
            </a:r>
          </a:p>
          <a:p>
            <a:endParaRPr lang="en-US" sz="2800" dirty="0" smtClean="0"/>
          </a:p>
          <a:p>
            <a:r>
              <a:rPr lang="en-US" dirty="0" smtClean="0"/>
              <a:t>The </a:t>
            </a:r>
            <a:r>
              <a:rPr lang="en-US" dirty="0"/>
              <a:t>Office of Management and Budget (OMB) has directed each Executive Branch Department to develop a plan to enhance </a:t>
            </a:r>
            <a:r>
              <a:rPr lang="en-US" dirty="0" smtClean="0"/>
              <a:t>efficiency:</a:t>
            </a:r>
          </a:p>
          <a:p>
            <a:endParaRPr lang="en-US" dirty="0"/>
          </a:p>
          <a:p>
            <a:r>
              <a:rPr lang="en-US" dirty="0" smtClean="0"/>
              <a:t>-    Leveraging technology</a:t>
            </a:r>
          </a:p>
          <a:p>
            <a:pPr marL="285750" indent="-285750">
              <a:buFontTx/>
              <a:buChar char="-"/>
            </a:pPr>
            <a:r>
              <a:rPr lang="en-US" dirty="0" smtClean="0"/>
              <a:t>Streamlining processes</a:t>
            </a:r>
          </a:p>
          <a:p>
            <a:pPr marL="285750" indent="-285750">
              <a:buFontTx/>
              <a:buChar char="-"/>
            </a:pPr>
            <a:r>
              <a:rPr lang="en-US" dirty="0" smtClean="0"/>
              <a:t>Considering </a:t>
            </a:r>
            <a:r>
              <a:rPr lang="en-US" dirty="0"/>
              <a:t>other serviced delivery </a:t>
            </a:r>
            <a:r>
              <a:rPr lang="en-US" dirty="0" smtClean="0"/>
              <a:t>models</a:t>
            </a:r>
          </a:p>
          <a:p>
            <a:pPr marL="285750" indent="-285750">
              <a:buFontTx/>
              <a:buChar char="-"/>
            </a:pPr>
            <a:r>
              <a:rPr lang="en-US" dirty="0" smtClean="0"/>
              <a:t>Leveraging </a:t>
            </a:r>
            <a:r>
              <a:rPr lang="en-US" dirty="0"/>
              <a:t>existing </a:t>
            </a:r>
            <a:r>
              <a:rPr lang="en-US" dirty="0" smtClean="0"/>
              <a:t>requirements </a:t>
            </a:r>
          </a:p>
          <a:p>
            <a:pPr marL="285750" indent="-285750">
              <a:buFontTx/>
              <a:buChar char="-"/>
            </a:pPr>
            <a:r>
              <a:rPr lang="en-US" dirty="0" smtClean="0"/>
              <a:t>Identify </a:t>
            </a:r>
            <a:r>
              <a:rPr lang="en-US" dirty="0"/>
              <a:t>which functions their agencies perform that are not core to their mission, are redundant with other organizations or can be </a:t>
            </a:r>
            <a:r>
              <a:rPr lang="en-US" dirty="0" smtClean="0"/>
              <a:t>restructured</a:t>
            </a:r>
            <a:endParaRPr lang="en-US" dirty="0"/>
          </a:p>
          <a:p>
            <a:endParaRPr lang="en-US" dirty="0" smtClean="0"/>
          </a:p>
          <a:p>
            <a:endParaRPr lang="en-US" dirty="0"/>
          </a:p>
        </p:txBody>
      </p:sp>
    </p:spTree>
    <p:extLst>
      <p:ext uri="{BB962C8B-B14F-4D97-AF65-F5344CB8AC3E}">
        <p14:creationId xmlns:p14="http://schemas.microsoft.com/office/powerpoint/2010/main" val="3084551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What’s New</a:t>
            </a:r>
            <a:endParaRPr lang="en-US" dirty="0"/>
          </a:p>
        </p:txBody>
      </p:sp>
      <p:sp>
        <p:nvSpPr>
          <p:cNvPr id="3" name="TextBox 2"/>
          <p:cNvSpPr txBox="1"/>
          <p:nvPr/>
        </p:nvSpPr>
        <p:spPr>
          <a:xfrm>
            <a:off x="242835" y="666750"/>
            <a:ext cx="7543800" cy="4647426"/>
          </a:xfrm>
          <a:prstGeom prst="rect">
            <a:avLst/>
          </a:prstGeom>
          <a:noFill/>
        </p:spPr>
        <p:txBody>
          <a:bodyPr wrap="square" rtlCol="0">
            <a:spAutoFit/>
          </a:bodyPr>
          <a:lstStyle/>
          <a:p>
            <a:r>
              <a:rPr lang="en-US" sz="2800" dirty="0" smtClean="0"/>
              <a:t>REORGANIZATION - </a:t>
            </a:r>
            <a:r>
              <a:rPr lang="en-US" sz="2800" dirty="0"/>
              <a:t> </a:t>
            </a:r>
          </a:p>
          <a:p>
            <a:endParaRPr lang="en-US" sz="2800" dirty="0" smtClean="0"/>
          </a:p>
          <a:p>
            <a:r>
              <a:rPr lang="en-US" sz="2800" dirty="0" smtClean="0"/>
              <a:t>March </a:t>
            </a:r>
            <a:r>
              <a:rPr lang="en-US" sz="2800" dirty="0"/>
              <a:t>13, 2017, the President issued an Executive Order calling for a Comprehensive Plan for Reorganizing the Executive Branch</a:t>
            </a:r>
            <a:r>
              <a:rPr lang="en-US" sz="2800" dirty="0" smtClean="0"/>
              <a:t>.</a:t>
            </a:r>
          </a:p>
          <a:p>
            <a:endParaRPr lang="en-US" sz="2800" dirty="0"/>
          </a:p>
          <a:p>
            <a:r>
              <a:rPr lang="en-US" sz="2800" dirty="0" smtClean="0"/>
              <a:t>“Washington East” ?</a:t>
            </a:r>
          </a:p>
          <a:p>
            <a:r>
              <a:rPr lang="en-US" sz="2800" dirty="0" smtClean="0"/>
              <a:t>“Washington West” ?</a:t>
            </a:r>
            <a:endParaRPr lang="en-US" sz="2800"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324118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533400" y="2038350"/>
            <a:ext cx="8153400" cy="2308324"/>
          </a:xfrm>
          <a:prstGeom prst="rect">
            <a:avLst/>
          </a:prstGeom>
          <a:noFill/>
        </p:spPr>
        <p:txBody>
          <a:bodyPr wrap="square" rtlCol="0">
            <a:spAutoFit/>
          </a:bodyPr>
          <a:lstStyle/>
          <a:p>
            <a:r>
              <a:rPr lang="en-US" sz="4800" dirty="0" smtClean="0"/>
              <a:t>New leadership, new priorities.</a:t>
            </a:r>
            <a:endParaRPr lang="en-US" sz="4800" dirty="0"/>
          </a:p>
          <a:p>
            <a:endParaRPr lang="en-US" sz="4800" dirty="0" smtClean="0"/>
          </a:p>
          <a:p>
            <a:endParaRPr lang="en-US" sz="4800" dirty="0"/>
          </a:p>
        </p:txBody>
      </p:sp>
    </p:spTree>
    <p:extLst>
      <p:ext uri="{BB962C8B-B14F-4D97-AF65-F5344CB8AC3E}">
        <p14:creationId xmlns:p14="http://schemas.microsoft.com/office/powerpoint/2010/main" val="58051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04800" y="819150"/>
            <a:ext cx="8153400" cy="923330"/>
          </a:xfrm>
          <a:prstGeom prst="rect">
            <a:avLst/>
          </a:prstGeom>
          <a:noFill/>
        </p:spPr>
        <p:txBody>
          <a:bodyPr wrap="square" rtlCol="0">
            <a:spAutoFit/>
          </a:bodyPr>
          <a:lstStyle/>
          <a:p>
            <a:r>
              <a:rPr lang="en-US" dirty="0"/>
              <a:t> </a:t>
            </a:r>
          </a:p>
          <a:p>
            <a:endParaRPr lang="en-US" dirty="0" smtClean="0"/>
          </a:p>
          <a:p>
            <a:endParaRPr lang="en-US" dirty="0"/>
          </a:p>
        </p:txBody>
      </p:sp>
      <p:sp>
        <p:nvSpPr>
          <p:cNvPr id="4" name="TextBox 3"/>
          <p:cNvSpPr txBox="1"/>
          <p:nvPr/>
        </p:nvSpPr>
        <p:spPr>
          <a:xfrm>
            <a:off x="304800" y="819150"/>
            <a:ext cx="8305800" cy="3693319"/>
          </a:xfrm>
          <a:prstGeom prst="rect">
            <a:avLst/>
          </a:prstGeom>
          <a:noFill/>
        </p:spPr>
        <p:txBody>
          <a:bodyPr wrap="square" rtlCol="0">
            <a:spAutoFit/>
          </a:bodyPr>
          <a:lstStyle/>
          <a:p>
            <a:r>
              <a:rPr lang="en-US" dirty="0"/>
              <a:t>We’ve taken the approach of dividing the BLM workload into three categories or buckets.  </a:t>
            </a:r>
            <a:endParaRPr lang="en-US" dirty="0" smtClean="0"/>
          </a:p>
          <a:p>
            <a:endParaRPr lang="en-US" dirty="0"/>
          </a:p>
          <a:p>
            <a:r>
              <a:rPr lang="en-US" dirty="0" smtClean="0"/>
              <a:t>1) The </a:t>
            </a:r>
            <a:r>
              <a:rPr lang="en-US" dirty="0"/>
              <a:t>first bucket is the priority workload </a:t>
            </a:r>
            <a:r>
              <a:rPr lang="en-US" dirty="0" smtClean="0"/>
              <a:t>that </a:t>
            </a:r>
            <a:r>
              <a:rPr lang="en-US" dirty="0"/>
              <a:t>would be most responsive to the </a:t>
            </a:r>
            <a:r>
              <a:rPr lang="en-US" b="1" dirty="0"/>
              <a:t>Leadership Priorities</a:t>
            </a:r>
            <a:r>
              <a:rPr lang="en-US" dirty="0"/>
              <a:t>.  </a:t>
            </a:r>
            <a:endParaRPr lang="en-US" dirty="0" smtClean="0"/>
          </a:p>
          <a:p>
            <a:endParaRPr lang="en-US" dirty="0"/>
          </a:p>
          <a:p>
            <a:r>
              <a:rPr lang="en-US" dirty="0" smtClean="0"/>
              <a:t>2) The </a:t>
            </a:r>
            <a:r>
              <a:rPr lang="en-US" dirty="0"/>
              <a:t>second bucket includes the work we must do by </a:t>
            </a:r>
            <a:r>
              <a:rPr lang="en-US" b="1" dirty="0"/>
              <a:t>law or regulation </a:t>
            </a:r>
            <a:r>
              <a:rPr lang="en-US" dirty="0"/>
              <a:t>that is not already in the first bucket.  Leadership will review and prioritize the work in this second bucket and allocate resources accordingly.  </a:t>
            </a:r>
            <a:endParaRPr lang="en-US" dirty="0" smtClean="0"/>
          </a:p>
          <a:p>
            <a:endParaRPr lang="en-US" dirty="0"/>
          </a:p>
          <a:p>
            <a:r>
              <a:rPr lang="en-US" dirty="0" smtClean="0"/>
              <a:t>3) The </a:t>
            </a:r>
            <a:r>
              <a:rPr lang="en-US" dirty="0"/>
              <a:t>third bucket includes any remaining </a:t>
            </a:r>
            <a:r>
              <a:rPr lang="en-US" b="1" dirty="0"/>
              <a:t>low-priority work </a:t>
            </a:r>
            <a:r>
              <a:rPr lang="en-US" dirty="0"/>
              <a:t>that leadership will review and assess, using any remaining funds available.</a:t>
            </a:r>
          </a:p>
          <a:p>
            <a:endParaRPr lang="en-US" dirty="0"/>
          </a:p>
        </p:txBody>
      </p:sp>
    </p:spTree>
    <p:extLst>
      <p:ext uri="{BB962C8B-B14F-4D97-AF65-F5344CB8AC3E}">
        <p14:creationId xmlns:p14="http://schemas.microsoft.com/office/powerpoint/2010/main" val="2069848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81000" y="590550"/>
            <a:ext cx="8153400" cy="5355312"/>
          </a:xfrm>
          <a:prstGeom prst="rect">
            <a:avLst/>
          </a:prstGeom>
          <a:noFill/>
        </p:spPr>
        <p:txBody>
          <a:bodyPr wrap="square" rtlCol="0">
            <a:spAutoFit/>
          </a:bodyPr>
          <a:lstStyle/>
          <a:p>
            <a:r>
              <a:rPr lang="en-US" dirty="0"/>
              <a:t>1) </a:t>
            </a:r>
            <a:r>
              <a:rPr lang="en-US" b="1" dirty="0"/>
              <a:t>Making America Safe Through Energy Independence</a:t>
            </a:r>
            <a:r>
              <a:rPr lang="en-US" dirty="0"/>
              <a:t> (encouraging environmentally responsible development of energy and minerals on public lands</a:t>
            </a:r>
            <a:r>
              <a:rPr lang="en-US" dirty="0" smtClean="0"/>
              <a:t>)</a:t>
            </a:r>
            <a:endParaRPr lang="en-US" dirty="0"/>
          </a:p>
          <a:p>
            <a:endParaRPr lang="en-US" dirty="0" smtClean="0"/>
          </a:p>
          <a:p>
            <a:r>
              <a:rPr lang="en-US" dirty="0" smtClean="0"/>
              <a:t>2</a:t>
            </a:r>
            <a:r>
              <a:rPr lang="en-US" dirty="0"/>
              <a:t>) </a:t>
            </a:r>
            <a:r>
              <a:rPr lang="en-US" b="1" dirty="0"/>
              <a:t>Making </a:t>
            </a:r>
            <a:r>
              <a:rPr lang="en-US" b="1" dirty="0" smtClean="0"/>
              <a:t>America Great Through Shared Conservation Stewardship </a:t>
            </a:r>
          </a:p>
          <a:p>
            <a:r>
              <a:rPr lang="en-US" dirty="0" smtClean="0"/>
              <a:t>(by working with our partners to promote multiple-use on public lands)</a:t>
            </a:r>
          </a:p>
          <a:p>
            <a:endParaRPr lang="en-US" dirty="0" smtClean="0"/>
          </a:p>
          <a:p>
            <a:r>
              <a:rPr lang="en-US" dirty="0" smtClean="0"/>
              <a:t>3) </a:t>
            </a:r>
            <a:r>
              <a:rPr lang="en-US" b="1" dirty="0" smtClean="0"/>
              <a:t>Making America Safe – Restoring Our Sovereignty</a:t>
            </a:r>
            <a:r>
              <a:rPr lang="en-US" dirty="0" smtClean="0"/>
              <a:t> </a:t>
            </a:r>
          </a:p>
          <a:p>
            <a:r>
              <a:rPr lang="en-US" dirty="0" smtClean="0"/>
              <a:t>(through effective management of the borderlands and cooperation with the Department of Defense on public land issues)</a:t>
            </a:r>
          </a:p>
          <a:p>
            <a:endParaRPr lang="en-US" dirty="0" smtClean="0"/>
          </a:p>
          <a:p>
            <a:r>
              <a:rPr lang="en-US" dirty="0" smtClean="0"/>
              <a:t>4</a:t>
            </a:r>
            <a:r>
              <a:rPr lang="en-US" dirty="0"/>
              <a:t>) </a:t>
            </a:r>
            <a:r>
              <a:rPr lang="en-US" b="1" dirty="0"/>
              <a:t>Getting America Back to Work</a:t>
            </a:r>
            <a:r>
              <a:rPr lang="en-US" dirty="0"/>
              <a:t> </a:t>
            </a:r>
            <a:endParaRPr lang="en-US" dirty="0" smtClean="0"/>
          </a:p>
          <a:p>
            <a:r>
              <a:rPr lang="en-US" dirty="0" smtClean="0"/>
              <a:t>(</a:t>
            </a:r>
            <a:r>
              <a:rPr lang="en-US" dirty="0"/>
              <a:t>by promoting job creation and supporting working landscapes</a:t>
            </a:r>
            <a:r>
              <a:rPr lang="en-US" dirty="0" smtClean="0"/>
              <a:t>)</a:t>
            </a:r>
            <a:endParaRPr lang="en-US" dirty="0"/>
          </a:p>
          <a:p>
            <a:endParaRPr lang="en-US" b="1" dirty="0" smtClean="0"/>
          </a:p>
          <a:p>
            <a:r>
              <a:rPr lang="en-US" b="1" dirty="0" smtClean="0"/>
              <a:t>5</a:t>
            </a:r>
            <a:r>
              <a:rPr lang="en-US" b="1" dirty="0"/>
              <a:t>) Serving</a:t>
            </a:r>
            <a:r>
              <a:rPr lang="en-US" dirty="0"/>
              <a:t> </a:t>
            </a:r>
            <a:r>
              <a:rPr lang="en-US" b="1" dirty="0"/>
              <a:t>the American Family</a:t>
            </a:r>
            <a:r>
              <a:rPr lang="en-US" dirty="0"/>
              <a:t> (by being good neighbors, supporting traditional land uses such as grazing, and providing access to hunting, fishing, and other recreational </a:t>
            </a:r>
            <a:r>
              <a:rPr lang="en-US" dirty="0" smtClean="0"/>
              <a:t>opportunities)</a:t>
            </a:r>
            <a:endParaRPr lang="en-US" dirty="0"/>
          </a:p>
          <a:p>
            <a:endParaRPr lang="en-US" dirty="0"/>
          </a:p>
          <a:p>
            <a:endParaRPr lang="en-US" dirty="0" smtClean="0"/>
          </a:p>
          <a:p>
            <a:endParaRPr lang="en-US" dirty="0"/>
          </a:p>
        </p:txBody>
      </p:sp>
    </p:spTree>
    <p:extLst>
      <p:ext uri="{BB962C8B-B14F-4D97-AF65-F5344CB8AC3E}">
        <p14:creationId xmlns:p14="http://schemas.microsoft.com/office/powerpoint/2010/main" val="2633810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2288" y="4284144"/>
            <a:ext cx="8232112" cy="8593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2288" y="3344406"/>
            <a:ext cx="8232112"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428750"/>
            <a:ext cx="822960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81000" y="666750"/>
            <a:ext cx="8153400" cy="5355312"/>
          </a:xfrm>
          <a:prstGeom prst="rect">
            <a:avLst/>
          </a:prstGeom>
          <a:noFill/>
        </p:spPr>
        <p:txBody>
          <a:bodyPr wrap="square" rtlCol="0">
            <a:spAutoFit/>
          </a:bodyPr>
          <a:lstStyle/>
          <a:p>
            <a:r>
              <a:rPr lang="en-US" dirty="0"/>
              <a:t>1) </a:t>
            </a:r>
            <a:r>
              <a:rPr lang="en-US" b="1" dirty="0"/>
              <a:t>Making America Safe Through Energy Independence</a:t>
            </a:r>
            <a:r>
              <a:rPr lang="en-US" dirty="0"/>
              <a:t> (encouraging environmentally responsible development of energy and minerals on public lands); </a:t>
            </a:r>
          </a:p>
          <a:p>
            <a:endParaRPr lang="en-US" dirty="0" smtClean="0"/>
          </a:p>
          <a:p>
            <a:r>
              <a:rPr lang="en-US" dirty="0" smtClean="0"/>
              <a:t>2</a:t>
            </a:r>
            <a:r>
              <a:rPr lang="en-US" dirty="0"/>
              <a:t>) </a:t>
            </a:r>
            <a:r>
              <a:rPr lang="en-US" b="1" dirty="0"/>
              <a:t>Making </a:t>
            </a:r>
            <a:r>
              <a:rPr lang="en-US" b="1" dirty="0" smtClean="0"/>
              <a:t>America Great Through Shared Conservation Stewardship </a:t>
            </a:r>
          </a:p>
          <a:p>
            <a:r>
              <a:rPr lang="en-US" dirty="0" smtClean="0"/>
              <a:t>(by working with our partners to promote multiple-use on public lands);</a:t>
            </a:r>
          </a:p>
          <a:p>
            <a:endParaRPr lang="en-US" dirty="0" smtClean="0"/>
          </a:p>
          <a:p>
            <a:r>
              <a:rPr lang="en-US" dirty="0" smtClean="0"/>
              <a:t>3) </a:t>
            </a:r>
            <a:r>
              <a:rPr lang="en-US" b="1" dirty="0" smtClean="0"/>
              <a:t>Making America Safe – Restoring Our Sovereignty</a:t>
            </a:r>
            <a:r>
              <a:rPr lang="en-US" dirty="0" smtClean="0"/>
              <a:t> (through effective management of the borderlands and cooperation with the Department of Defense on public land issues);</a:t>
            </a:r>
          </a:p>
          <a:p>
            <a:endParaRPr lang="en-US" dirty="0" smtClean="0"/>
          </a:p>
          <a:p>
            <a:r>
              <a:rPr lang="en-US" dirty="0" smtClean="0"/>
              <a:t>4</a:t>
            </a:r>
            <a:r>
              <a:rPr lang="en-US" dirty="0"/>
              <a:t>) </a:t>
            </a:r>
            <a:r>
              <a:rPr lang="en-US" b="1" dirty="0"/>
              <a:t>Getting America Back to Work</a:t>
            </a:r>
            <a:r>
              <a:rPr lang="en-US" dirty="0"/>
              <a:t> </a:t>
            </a:r>
            <a:endParaRPr lang="en-US" dirty="0" smtClean="0"/>
          </a:p>
          <a:p>
            <a:r>
              <a:rPr lang="en-US" dirty="0" smtClean="0"/>
              <a:t>(</a:t>
            </a:r>
            <a:r>
              <a:rPr lang="en-US" dirty="0"/>
              <a:t>by promoting job creation and supporting working landscapes</a:t>
            </a:r>
            <a:r>
              <a:rPr lang="en-US" dirty="0" smtClean="0"/>
              <a:t>)</a:t>
            </a:r>
            <a:endParaRPr lang="en-US" dirty="0"/>
          </a:p>
          <a:p>
            <a:endParaRPr lang="en-US" b="1" dirty="0" smtClean="0"/>
          </a:p>
          <a:p>
            <a:r>
              <a:rPr lang="en-US" b="1" dirty="0" smtClean="0"/>
              <a:t>5</a:t>
            </a:r>
            <a:r>
              <a:rPr lang="en-US" b="1" dirty="0"/>
              <a:t>) Serving</a:t>
            </a:r>
            <a:r>
              <a:rPr lang="en-US" dirty="0"/>
              <a:t> </a:t>
            </a:r>
            <a:r>
              <a:rPr lang="en-US" b="1" dirty="0"/>
              <a:t>the American Family</a:t>
            </a:r>
            <a:r>
              <a:rPr lang="en-US" dirty="0"/>
              <a:t> </a:t>
            </a:r>
            <a:endParaRPr lang="en-US" dirty="0" smtClean="0"/>
          </a:p>
          <a:p>
            <a:r>
              <a:rPr lang="en-US" dirty="0" smtClean="0"/>
              <a:t>(</a:t>
            </a:r>
            <a:r>
              <a:rPr lang="en-US" dirty="0"/>
              <a:t>by being good neighbors, supporting traditional land uses such as grazing, and providing access to hunting, fishing, and other recreational opportunities.</a:t>
            </a:r>
          </a:p>
          <a:p>
            <a:endParaRPr lang="en-US" dirty="0"/>
          </a:p>
          <a:p>
            <a:endParaRPr lang="en-US" dirty="0" smtClean="0"/>
          </a:p>
          <a:p>
            <a:endParaRPr lang="en-US" dirty="0"/>
          </a:p>
        </p:txBody>
      </p:sp>
    </p:spTree>
    <p:extLst>
      <p:ext uri="{BB962C8B-B14F-4D97-AF65-F5344CB8AC3E}">
        <p14:creationId xmlns:p14="http://schemas.microsoft.com/office/powerpoint/2010/main" val="1353691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923330"/>
          </a:xfrm>
          <a:prstGeom prst="rect">
            <a:avLst/>
          </a:prstGeom>
          <a:noFill/>
        </p:spPr>
        <p:txBody>
          <a:bodyPr wrap="square" rtlCol="0">
            <a:spAutoFit/>
          </a:bodyPr>
          <a:lstStyle/>
          <a:p>
            <a:r>
              <a:rPr lang="en-US" dirty="0" smtClean="0"/>
              <a:t>2</a:t>
            </a:r>
            <a:r>
              <a:rPr lang="en-US" dirty="0"/>
              <a:t>) </a:t>
            </a:r>
            <a:r>
              <a:rPr lang="en-US" b="1" dirty="0"/>
              <a:t>Making </a:t>
            </a:r>
            <a:r>
              <a:rPr lang="en-US" b="1" dirty="0" smtClean="0"/>
              <a:t>America Great Through Shared Conservation Stewardship </a:t>
            </a:r>
          </a:p>
          <a:p>
            <a:r>
              <a:rPr lang="en-US" dirty="0" smtClean="0"/>
              <a:t>(by working with our partners to promote multiple-use on public lands);</a:t>
            </a:r>
          </a:p>
          <a:p>
            <a:endParaRPr lang="en-US" dirty="0" smtClean="0"/>
          </a:p>
        </p:txBody>
      </p:sp>
      <p:sp>
        <p:nvSpPr>
          <p:cNvPr id="7" name="TextBox 6"/>
          <p:cNvSpPr txBox="1"/>
          <p:nvPr/>
        </p:nvSpPr>
        <p:spPr>
          <a:xfrm>
            <a:off x="381000" y="1818680"/>
            <a:ext cx="8229600" cy="2585323"/>
          </a:xfrm>
          <a:prstGeom prst="rect">
            <a:avLst/>
          </a:prstGeom>
          <a:noFill/>
        </p:spPr>
        <p:txBody>
          <a:bodyPr wrap="square" rtlCol="0">
            <a:spAutoFit/>
          </a:bodyPr>
          <a:lstStyle/>
          <a:p>
            <a:r>
              <a:rPr lang="en-US" b="1" u="sng" dirty="0"/>
              <a:t>Enhance opportunities for volunteer service and youth engagement on public lands</a:t>
            </a:r>
            <a:endParaRPr lang="en-US" dirty="0"/>
          </a:p>
          <a:p>
            <a:r>
              <a:rPr lang="en-US" i="1" dirty="0"/>
              <a:t> </a:t>
            </a:r>
            <a:endParaRPr lang="en-US" dirty="0"/>
          </a:p>
          <a:p>
            <a:pPr lvl="0"/>
            <a:r>
              <a:rPr lang="en-US" dirty="0"/>
              <a:t>Create opportunities to engage at least 25,000 </a:t>
            </a:r>
            <a:r>
              <a:rPr lang="en-US" b="1" dirty="0"/>
              <a:t>volunteers</a:t>
            </a:r>
            <a:r>
              <a:rPr lang="en-US" dirty="0"/>
              <a:t> annually by providing meaningful projects that directly support the BLM’s multiple-use mission.</a:t>
            </a:r>
          </a:p>
          <a:p>
            <a:pPr lvl="0"/>
            <a:endParaRPr lang="en-US" dirty="0" smtClean="0"/>
          </a:p>
          <a:p>
            <a:pPr lvl="0"/>
            <a:r>
              <a:rPr lang="en-US" dirty="0" smtClean="0"/>
              <a:t>Maximize </a:t>
            </a:r>
            <a:r>
              <a:rPr lang="en-US" dirty="0"/>
              <a:t>the impact of national programs that engage </a:t>
            </a:r>
            <a:r>
              <a:rPr lang="en-US" b="1" dirty="0"/>
              <a:t>youth</a:t>
            </a:r>
            <a:r>
              <a:rPr lang="en-US" dirty="0"/>
              <a:t>, </a:t>
            </a:r>
            <a:r>
              <a:rPr lang="en-US" b="1" dirty="0"/>
              <a:t>families</a:t>
            </a:r>
            <a:r>
              <a:rPr lang="en-US" dirty="0"/>
              <a:t>, and </a:t>
            </a:r>
            <a:r>
              <a:rPr lang="en-US" b="1" dirty="0"/>
              <a:t>local</a:t>
            </a:r>
            <a:r>
              <a:rPr lang="en-US" dirty="0"/>
              <a:t> </a:t>
            </a:r>
            <a:r>
              <a:rPr lang="en-US" b="1" dirty="0"/>
              <a:t>communities</a:t>
            </a:r>
            <a:r>
              <a:rPr lang="en-US" dirty="0"/>
              <a:t> (i.e. National Public Lands Day, National Trails Day, Every Kid in a Park, etc.) by hosting local events and providing adequate financial support at the national level.</a:t>
            </a:r>
            <a:endParaRPr lang="en-US" u="none" strike="noStrike" dirty="0">
              <a:effectLst/>
            </a:endParaRPr>
          </a:p>
        </p:txBody>
      </p:sp>
    </p:spTree>
    <p:extLst>
      <p:ext uri="{BB962C8B-B14F-4D97-AF65-F5344CB8AC3E}">
        <p14:creationId xmlns:p14="http://schemas.microsoft.com/office/powerpoint/2010/main" val="972175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923330"/>
          </a:xfrm>
          <a:prstGeom prst="rect">
            <a:avLst/>
          </a:prstGeom>
          <a:noFill/>
        </p:spPr>
        <p:txBody>
          <a:bodyPr wrap="square" rtlCol="0">
            <a:spAutoFit/>
          </a:bodyPr>
          <a:lstStyle/>
          <a:p>
            <a:r>
              <a:rPr lang="en-US" dirty="0" smtClean="0"/>
              <a:t>2</a:t>
            </a:r>
            <a:r>
              <a:rPr lang="en-US" dirty="0"/>
              <a:t>) </a:t>
            </a:r>
            <a:r>
              <a:rPr lang="en-US" b="1" dirty="0"/>
              <a:t>Making </a:t>
            </a:r>
            <a:r>
              <a:rPr lang="en-US" b="1" dirty="0" smtClean="0"/>
              <a:t>America Great Through Shared Conservation Stewardship </a:t>
            </a:r>
          </a:p>
          <a:p>
            <a:r>
              <a:rPr lang="en-US" dirty="0" smtClean="0"/>
              <a:t>(by working with our partners to promote multiple-use on public lands);</a:t>
            </a:r>
          </a:p>
          <a:p>
            <a:endParaRPr lang="en-US" dirty="0" smtClean="0"/>
          </a:p>
        </p:txBody>
      </p:sp>
      <p:sp>
        <p:nvSpPr>
          <p:cNvPr id="5" name="TextBox 4"/>
          <p:cNvSpPr txBox="1"/>
          <p:nvPr/>
        </p:nvSpPr>
        <p:spPr>
          <a:xfrm>
            <a:off x="533400" y="1733550"/>
            <a:ext cx="8018166" cy="3139321"/>
          </a:xfrm>
          <a:prstGeom prst="rect">
            <a:avLst/>
          </a:prstGeom>
          <a:noFill/>
        </p:spPr>
        <p:txBody>
          <a:bodyPr wrap="square" rtlCol="0">
            <a:spAutoFit/>
          </a:bodyPr>
          <a:lstStyle/>
          <a:p>
            <a:r>
              <a:rPr lang="en-US" b="1" u="sng" dirty="0"/>
              <a:t>Emphasize BLM’s multiple-use mandate through strategic communication efforts and educational outreach</a:t>
            </a:r>
            <a:endParaRPr lang="en-US" dirty="0"/>
          </a:p>
          <a:p>
            <a:r>
              <a:rPr lang="en-US" i="1" dirty="0"/>
              <a:t> </a:t>
            </a:r>
            <a:endParaRPr lang="en-US" dirty="0"/>
          </a:p>
          <a:p>
            <a:pPr lvl="0"/>
            <a:r>
              <a:rPr lang="en-US" dirty="0"/>
              <a:t>Launch a national BLM multiple-use campaign to engage the public, academia, NGOs, and other stakeholder groups through increased activity on new media platforms, and by hosting a variety of </a:t>
            </a:r>
            <a:r>
              <a:rPr lang="en-US" b="1" dirty="0"/>
              <a:t>education and outreach events </a:t>
            </a:r>
            <a:r>
              <a:rPr lang="en-US" dirty="0"/>
              <a:t>at the local level</a:t>
            </a:r>
            <a:r>
              <a:rPr lang="en-US" dirty="0" smtClean="0"/>
              <a:t>.</a:t>
            </a:r>
          </a:p>
          <a:p>
            <a:pPr lvl="0"/>
            <a:endParaRPr lang="en-US" dirty="0"/>
          </a:p>
          <a:p>
            <a:pPr lvl="0"/>
            <a:r>
              <a:rPr lang="en-US" dirty="0"/>
              <a:t>Expand BLM’s communication and education outreach efforts to emphasize the variety of ways the public can </a:t>
            </a:r>
            <a:r>
              <a:rPr lang="en-US" b="1" dirty="0"/>
              <a:t>access, enjoy, and benefit </a:t>
            </a:r>
            <a:r>
              <a:rPr lang="en-US" dirty="0"/>
              <a:t>from BLM lands as a result </a:t>
            </a:r>
            <a:r>
              <a:rPr lang="en-US" dirty="0" smtClean="0"/>
              <a:t>of </a:t>
            </a:r>
            <a:r>
              <a:rPr lang="en-US" dirty="0"/>
              <a:t>our multiple-use mandate</a:t>
            </a:r>
            <a:r>
              <a:rPr lang="en-US" dirty="0" smtClean="0"/>
              <a:t>.</a:t>
            </a:r>
            <a:endParaRPr lang="en-US" dirty="0"/>
          </a:p>
        </p:txBody>
      </p:sp>
    </p:spTree>
    <p:extLst>
      <p:ext uri="{BB962C8B-B14F-4D97-AF65-F5344CB8AC3E}">
        <p14:creationId xmlns:p14="http://schemas.microsoft.com/office/powerpoint/2010/main" val="3329564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83374" y="285750"/>
            <a:ext cx="45962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Book Antiqua"/>
                <a:ea typeface="+mn-ea"/>
                <a:cs typeface="+mn-cs"/>
              </a:rPr>
              <a:t>Course</a:t>
            </a:r>
            <a:r>
              <a:rPr kumimoji="0" lang="en-US" sz="2800" b="0" i="0" u="none" strike="noStrike" kern="1200" cap="none" spc="0" normalizeH="0" noProof="0" dirty="0" smtClean="0">
                <a:ln>
                  <a:noFill/>
                </a:ln>
                <a:solidFill>
                  <a:prstClr val="white"/>
                </a:solidFill>
                <a:effectLst/>
                <a:uLnTx/>
                <a:uFillTx/>
                <a:latin typeface="Book Antiqua"/>
                <a:ea typeface="+mn-ea"/>
                <a:cs typeface="+mn-cs"/>
              </a:rPr>
              <a:t> Introduction</a:t>
            </a:r>
            <a:endParaRPr kumimoji="0" lang="en-US" sz="2800" b="0" i="0" u="none" strike="noStrike" kern="1200" cap="none" spc="0" normalizeH="0" baseline="0" noProof="0" dirty="0">
              <a:ln>
                <a:noFill/>
              </a:ln>
              <a:solidFill>
                <a:prstClr val="white"/>
              </a:solidFill>
              <a:effectLst/>
              <a:uLnTx/>
              <a:uFillTx/>
              <a:latin typeface="Book Antiqua"/>
              <a:ea typeface="+mn-ea"/>
              <a:cs typeface="+mn-cs"/>
            </a:endParaRPr>
          </a:p>
        </p:txBody>
      </p:sp>
      <p:sp>
        <p:nvSpPr>
          <p:cNvPr id="9" name="Content Placeholder 5"/>
          <p:cNvSpPr txBox="1">
            <a:spLocks/>
          </p:cNvSpPr>
          <p:nvPr/>
        </p:nvSpPr>
        <p:spPr>
          <a:xfrm>
            <a:off x="228600" y="971550"/>
            <a:ext cx="8305800" cy="38862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sz="2400" dirty="0" smtClean="0"/>
              <a:t>Part 1: WO Perspective</a:t>
            </a:r>
          </a:p>
          <a:p>
            <a:pPr lvl="1"/>
            <a:r>
              <a:rPr lang="en-US" sz="2000" dirty="0" smtClean="0"/>
              <a:t>Who's who in WO-250</a:t>
            </a:r>
          </a:p>
          <a:p>
            <a:pPr lvl="1"/>
            <a:r>
              <a:rPr lang="en-US" sz="2000" dirty="0" smtClean="0"/>
              <a:t>What's new:  BCAs, NEPA streamlining</a:t>
            </a:r>
          </a:p>
          <a:p>
            <a:pPr lvl="1"/>
            <a:r>
              <a:rPr lang="en-US" sz="2000" dirty="0" smtClean="0"/>
              <a:t>Leadership Priorities</a:t>
            </a:r>
          </a:p>
          <a:p>
            <a:endParaRPr lang="en-US" sz="2400" dirty="0" smtClean="0"/>
          </a:p>
          <a:p>
            <a:r>
              <a:rPr lang="en-US" sz="2400" dirty="0" smtClean="0"/>
              <a:t>Part 2: </a:t>
            </a:r>
          </a:p>
          <a:p>
            <a:pPr lvl="1"/>
            <a:r>
              <a:rPr lang="en-US" sz="2000" dirty="0" smtClean="0"/>
              <a:t>What's happening in Recreation and Visitor Services. </a:t>
            </a:r>
          </a:p>
          <a:p>
            <a:pPr lvl="1"/>
            <a:r>
              <a:rPr lang="en-US" sz="2000" dirty="0" smtClean="0"/>
              <a:t>Changing public values and Expectations of Land Management Agencies</a:t>
            </a:r>
          </a:p>
          <a:p>
            <a:endParaRPr lang="en-US" sz="2400" dirty="0"/>
          </a:p>
        </p:txBody>
      </p:sp>
    </p:spTree>
    <p:extLst>
      <p:ext uri="{BB962C8B-B14F-4D97-AF65-F5344CB8AC3E}">
        <p14:creationId xmlns:p14="http://schemas.microsoft.com/office/powerpoint/2010/main" val="1289694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923330"/>
          </a:xfrm>
          <a:prstGeom prst="rect">
            <a:avLst/>
          </a:prstGeom>
          <a:noFill/>
        </p:spPr>
        <p:txBody>
          <a:bodyPr wrap="square" rtlCol="0">
            <a:spAutoFit/>
          </a:bodyPr>
          <a:lstStyle/>
          <a:p>
            <a:r>
              <a:rPr lang="en-US" dirty="0"/>
              <a:t>4) </a:t>
            </a:r>
            <a:r>
              <a:rPr lang="en-US" b="1" dirty="0"/>
              <a:t>Getting America Back to Work</a:t>
            </a:r>
            <a:r>
              <a:rPr lang="en-US" dirty="0"/>
              <a:t> </a:t>
            </a:r>
            <a:endParaRPr lang="en-US" dirty="0" smtClean="0"/>
          </a:p>
          <a:p>
            <a:r>
              <a:rPr lang="en-US" dirty="0" smtClean="0"/>
              <a:t>(</a:t>
            </a:r>
            <a:r>
              <a:rPr lang="en-US" dirty="0"/>
              <a:t>by promoting job creation and supporting working landscapes)</a:t>
            </a:r>
          </a:p>
          <a:p>
            <a:endParaRPr lang="en-US" dirty="0" smtClean="0"/>
          </a:p>
        </p:txBody>
      </p:sp>
      <p:sp>
        <p:nvSpPr>
          <p:cNvPr id="6" name="TextBox 5"/>
          <p:cNvSpPr txBox="1"/>
          <p:nvPr/>
        </p:nvSpPr>
        <p:spPr>
          <a:xfrm>
            <a:off x="685800" y="2038350"/>
            <a:ext cx="7467600" cy="1477328"/>
          </a:xfrm>
          <a:prstGeom prst="rect">
            <a:avLst/>
          </a:prstGeom>
          <a:noFill/>
        </p:spPr>
        <p:txBody>
          <a:bodyPr wrap="square" rtlCol="0">
            <a:spAutoFit/>
          </a:bodyPr>
          <a:lstStyle/>
          <a:p>
            <a:r>
              <a:rPr lang="en-US" b="1" u="sng" dirty="0"/>
              <a:t>Modernize critical information systems</a:t>
            </a:r>
            <a:endParaRPr lang="en-US" dirty="0"/>
          </a:p>
          <a:p>
            <a:pPr lvl="0"/>
            <a:r>
              <a:rPr lang="en-US" dirty="0"/>
              <a:t>Enhance web-based public access to resource and geospatial data related to energy and minerals, grazing permit processing, </a:t>
            </a:r>
            <a:r>
              <a:rPr lang="en-US" b="1" dirty="0"/>
              <a:t>recreation</a:t>
            </a:r>
            <a:r>
              <a:rPr lang="en-US" dirty="0"/>
              <a:t>, and other BLM programs.</a:t>
            </a:r>
          </a:p>
          <a:p>
            <a:endParaRPr lang="en-US" dirty="0"/>
          </a:p>
        </p:txBody>
      </p:sp>
    </p:spTree>
    <p:extLst>
      <p:ext uri="{BB962C8B-B14F-4D97-AF65-F5344CB8AC3E}">
        <p14:creationId xmlns:p14="http://schemas.microsoft.com/office/powerpoint/2010/main" val="2868347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923330"/>
          </a:xfrm>
          <a:prstGeom prst="rect">
            <a:avLst/>
          </a:prstGeom>
          <a:noFill/>
        </p:spPr>
        <p:txBody>
          <a:bodyPr wrap="square" rtlCol="0">
            <a:spAutoFit/>
          </a:bodyPr>
          <a:lstStyle/>
          <a:p>
            <a:r>
              <a:rPr lang="en-US" dirty="0"/>
              <a:t>4) </a:t>
            </a:r>
            <a:r>
              <a:rPr lang="en-US" b="1" dirty="0"/>
              <a:t>Getting America Back to Work</a:t>
            </a:r>
            <a:r>
              <a:rPr lang="en-US" dirty="0"/>
              <a:t> </a:t>
            </a:r>
            <a:endParaRPr lang="en-US" dirty="0" smtClean="0"/>
          </a:p>
          <a:p>
            <a:r>
              <a:rPr lang="en-US" dirty="0" smtClean="0"/>
              <a:t>(</a:t>
            </a:r>
            <a:r>
              <a:rPr lang="en-US" dirty="0"/>
              <a:t>by promoting job creation and supporting working landscapes)</a:t>
            </a:r>
          </a:p>
          <a:p>
            <a:endParaRPr lang="en-US" dirty="0" smtClean="0"/>
          </a:p>
        </p:txBody>
      </p:sp>
      <p:sp>
        <p:nvSpPr>
          <p:cNvPr id="6" name="TextBox 5"/>
          <p:cNvSpPr txBox="1"/>
          <p:nvPr/>
        </p:nvSpPr>
        <p:spPr>
          <a:xfrm>
            <a:off x="321966" y="1818680"/>
            <a:ext cx="8229600" cy="3139321"/>
          </a:xfrm>
          <a:prstGeom prst="rect">
            <a:avLst/>
          </a:prstGeom>
          <a:noFill/>
        </p:spPr>
        <p:txBody>
          <a:bodyPr wrap="square" rtlCol="0">
            <a:spAutoFit/>
          </a:bodyPr>
          <a:lstStyle/>
          <a:p>
            <a:r>
              <a:rPr lang="en-US" b="1" u="sng" dirty="0"/>
              <a:t>Pursue maintenance and capital improvement projects that address infrastructure needs</a:t>
            </a:r>
            <a:endParaRPr lang="en-US" dirty="0"/>
          </a:p>
          <a:p>
            <a:pPr lvl="0"/>
            <a:endParaRPr lang="en-US" dirty="0" smtClean="0"/>
          </a:p>
          <a:p>
            <a:pPr lvl="0"/>
            <a:r>
              <a:rPr lang="en-US" dirty="0" smtClean="0"/>
              <a:t>Prioritize </a:t>
            </a:r>
            <a:r>
              <a:rPr lang="en-US" dirty="0"/>
              <a:t>Deferred Maintenance and Capital Improvement projects emphasizing projects that create jobs in local communities, improve </a:t>
            </a:r>
            <a:r>
              <a:rPr lang="en-US" b="1" dirty="0"/>
              <a:t>recreation access</a:t>
            </a:r>
            <a:r>
              <a:rPr lang="en-US" dirty="0"/>
              <a:t>, and enhance </a:t>
            </a:r>
            <a:r>
              <a:rPr lang="en-US" b="1" dirty="0"/>
              <a:t>visitor safety</a:t>
            </a:r>
            <a:r>
              <a:rPr lang="en-US" dirty="0" smtClean="0"/>
              <a:t>.</a:t>
            </a:r>
          </a:p>
          <a:p>
            <a:pPr lvl="0"/>
            <a:endParaRPr lang="en-US" dirty="0"/>
          </a:p>
          <a:p>
            <a:r>
              <a:rPr lang="en-US" dirty="0"/>
              <a:t>Work closely with Federal Highways on Federal Lands Transportation Program (FLTP), Federal Lands Access Programs (FLAP), and Emergency Relief for Federally Owned Roads (ERFO) to accomplish high-priority projects in order to increase </a:t>
            </a:r>
            <a:r>
              <a:rPr lang="en-US" b="1" dirty="0"/>
              <a:t>public access </a:t>
            </a:r>
            <a:r>
              <a:rPr lang="en-US" dirty="0"/>
              <a:t>to BLM lands</a:t>
            </a:r>
            <a:r>
              <a:rPr lang="en-US" dirty="0" smtClean="0"/>
              <a:t>.</a:t>
            </a:r>
            <a:endParaRPr lang="en-US" dirty="0"/>
          </a:p>
        </p:txBody>
      </p:sp>
    </p:spTree>
    <p:extLst>
      <p:ext uri="{BB962C8B-B14F-4D97-AF65-F5344CB8AC3E}">
        <p14:creationId xmlns:p14="http://schemas.microsoft.com/office/powerpoint/2010/main" val="1156953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923330"/>
          </a:xfrm>
          <a:prstGeom prst="rect">
            <a:avLst/>
          </a:prstGeom>
          <a:noFill/>
        </p:spPr>
        <p:txBody>
          <a:bodyPr wrap="square" rtlCol="0">
            <a:spAutoFit/>
          </a:bodyPr>
          <a:lstStyle/>
          <a:p>
            <a:r>
              <a:rPr lang="en-US" dirty="0"/>
              <a:t>4) </a:t>
            </a:r>
            <a:r>
              <a:rPr lang="en-US" b="1" dirty="0"/>
              <a:t>Getting America Back to Work</a:t>
            </a:r>
            <a:r>
              <a:rPr lang="en-US" dirty="0"/>
              <a:t> </a:t>
            </a:r>
            <a:endParaRPr lang="en-US" dirty="0" smtClean="0"/>
          </a:p>
          <a:p>
            <a:r>
              <a:rPr lang="en-US" dirty="0" smtClean="0"/>
              <a:t>(</a:t>
            </a:r>
            <a:r>
              <a:rPr lang="en-US" dirty="0"/>
              <a:t>by promoting job creation and supporting working landscapes)</a:t>
            </a:r>
          </a:p>
          <a:p>
            <a:endParaRPr lang="en-US" dirty="0" smtClean="0"/>
          </a:p>
        </p:txBody>
      </p:sp>
      <p:sp>
        <p:nvSpPr>
          <p:cNvPr id="6" name="TextBox 5"/>
          <p:cNvSpPr txBox="1"/>
          <p:nvPr/>
        </p:nvSpPr>
        <p:spPr>
          <a:xfrm>
            <a:off x="321966" y="1818680"/>
            <a:ext cx="8229600" cy="3139321"/>
          </a:xfrm>
          <a:prstGeom prst="rect">
            <a:avLst/>
          </a:prstGeom>
          <a:noFill/>
        </p:spPr>
        <p:txBody>
          <a:bodyPr wrap="square" rtlCol="0">
            <a:spAutoFit/>
          </a:bodyPr>
          <a:lstStyle/>
          <a:p>
            <a:r>
              <a:rPr lang="en-US" b="1" u="sng" dirty="0"/>
              <a:t>Provide employment opportunities for veterans, youth, and others to work on public </a:t>
            </a:r>
            <a:r>
              <a:rPr lang="en-US" b="1" u="sng" dirty="0" smtClean="0"/>
              <a:t>lands</a:t>
            </a:r>
          </a:p>
          <a:p>
            <a:endParaRPr lang="en-US" dirty="0"/>
          </a:p>
          <a:p>
            <a:pPr lvl="0"/>
            <a:r>
              <a:rPr lang="en-US" dirty="0"/>
              <a:t>Maximize use of existing hiring authorities to strengthen the Bureau’s diversity,   including </a:t>
            </a:r>
            <a:r>
              <a:rPr lang="en-US" b="1" dirty="0"/>
              <a:t>veterans, youth, and individuals with disabilities</a:t>
            </a:r>
            <a:r>
              <a:rPr lang="en-US" b="1" dirty="0" smtClean="0"/>
              <a:t>.</a:t>
            </a:r>
          </a:p>
          <a:p>
            <a:pPr lvl="0"/>
            <a:r>
              <a:rPr lang="en-US" dirty="0" smtClean="0"/>
              <a:t> </a:t>
            </a:r>
            <a:endParaRPr lang="en-US" dirty="0"/>
          </a:p>
          <a:p>
            <a:pPr lvl="0"/>
            <a:r>
              <a:rPr lang="en-US" dirty="0"/>
              <a:t>Strengthen recruitment, outreach efforts, and partnerships with </a:t>
            </a:r>
            <a:r>
              <a:rPr lang="en-US" b="1" dirty="0"/>
              <a:t>local stakeholder groups</a:t>
            </a:r>
            <a:r>
              <a:rPr lang="en-US" dirty="0"/>
              <a:t> to promote employment opportunities for local tribes and other underrepresented communities.</a:t>
            </a:r>
          </a:p>
          <a:p>
            <a:pPr lvl="0"/>
            <a:endParaRPr lang="en-US" dirty="0"/>
          </a:p>
          <a:p>
            <a:endParaRPr lang="en-US" dirty="0"/>
          </a:p>
        </p:txBody>
      </p:sp>
    </p:spTree>
    <p:extLst>
      <p:ext uri="{BB962C8B-B14F-4D97-AF65-F5344CB8AC3E}">
        <p14:creationId xmlns:p14="http://schemas.microsoft.com/office/powerpoint/2010/main" val="24232802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999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1200329"/>
          </a:xfrm>
          <a:prstGeom prst="rect">
            <a:avLst/>
          </a:prstGeom>
          <a:noFill/>
        </p:spPr>
        <p:txBody>
          <a:bodyPr wrap="square" rtlCol="0">
            <a:spAutoFit/>
          </a:bodyPr>
          <a:lstStyle/>
          <a:p>
            <a:r>
              <a:rPr lang="en-US" b="1" dirty="0"/>
              <a:t>5) Serving</a:t>
            </a:r>
            <a:r>
              <a:rPr lang="en-US" dirty="0"/>
              <a:t> </a:t>
            </a:r>
            <a:r>
              <a:rPr lang="en-US" b="1" dirty="0"/>
              <a:t>the American Family</a:t>
            </a:r>
            <a:r>
              <a:rPr lang="en-US" dirty="0"/>
              <a:t> (by being good neighbors, supporting traditional land uses such as grazing, and providing access to hunting, fishing, and other recreational opportunities.</a:t>
            </a:r>
          </a:p>
          <a:p>
            <a:endParaRPr lang="en-US" dirty="0" smtClean="0"/>
          </a:p>
        </p:txBody>
      </p:sp>
      <p:sp>
        <p:nvSpPr>
          <p:cNvPr id="6" name="TextBox 5"/>
          <p:cNvSpPr txBox="1"/>
          <p:nvPr/>
        </p:nvSpPr>
        <p:spPr>
          <a:xfrm>
            <a:off x="321966" y="1818680"/>
            <a:ext cx="8229600" cy="2585323"/>
          </a:xfrm>
          <a:prstGeom prst="rect">
            <a:avLst/>
          </a:prstGeom>
          <a:noFill/>
        </p:spPr>
        <p:txBody>
          <a:bodyPr wrap="square" rtlCol="0">
            <a:spAutoFit/>
          </a:bodyPr>
          <a:lstStyle/>
          <a:p>
            <a:r>
              <a:rPr lang="en-US" b="1" u="sng" dirty="0" smtClean="0"/>
              <a:t>Maintain a capable, ethical, and diverse professional workforce and an inclusive and motivating work culture that drives high productivity</a:t>
            </a:r>
            <a:endParaRPr lang="en-US" dirty="0" smtClean="0"/>
          </a:p>
          <a:p>
            <a:pPr lvl="0"/>
            <a:endParaRPr lang="en-US" dirty="0" smtClean="0"/>
          </a:p>
          <a:p>
            <a:r>
              <a:rPr lang="en-US" dirty="0" smtClean="0"/>
              <a:t>Assess and improve BLM’s leadership development programs, technical training … and course offerings at the </a:t>
            </a:r>
            <a:r>
              <a:rPr lang="en-US" b="1" dirty="0" smtClean="0"/>
              <a:t>National Training Center </a:t>
            </a:r>
            <a:r>
              <a:rPr lang="en-US" dirty="0" smtClean="0"/>
              <a:t>to align with national priorities. </a:t>
            </a:r>
          </a:p>
          <a:p>
            <a:endParaRPr lang="en-US" dirty="0" smtClean="0"/>
          </a:p>
          <a:p>
            <a:r>
              <a:rPr lang="en-US" dirty="0" smtClean="0"/>
              <a:t>Enhance the future workforce by engaging a diverse cadre of youth in meaningful </a:t>
            </a:r>
            <a:r>
              <a:rPr lang="en-US" b="1" dirty="0" smtClean="0"/>
              <a:t>internship or service-learning programs.</a:t>
            </a:r>
          </a:p>
          <a:p>
            <a:endParaRPr lang="en-US" b="1" dirty="0"/>
          </a:p>
        </p:txBody>
      </p:sp>
    </p:spTree>
    <p:extLst>
      <p:ext uri="{BB962C8B-B14F-4D97-AF65-F5344CB8AC3E}">
        <p14:creationId xmlns:p14="http://schemas.microsoft.com/office/powerpoint/2010/main" val="27388654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999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1200329"/>
          </a:xfrm>
          <a:prstGeom prst="rect">
            <a:avLst/>
          </a:prstGeom>
          <a:noFill/>
        </p:spPr>
        <p:txBody>
          <a:bodyPr wrap="square" rtlCol="0">
            <a:spAutoFit/>
          </a:bodyPr>
          <a:lstStyle/>
          <a:p>
            <a:r>
              <a:rPr lang="en-US" b="1" dirty="0"/>
              <a:t>5) Serving</a:t>
            </a:r>
            <a:r>
              <a:rPr lang="en-US" dirty="0"/>
              <a:t> </a:t>
            </a:r>
            <a:r>
              <a:rPr lang="en-US" b="1" dirty="0"/>
              <a:t>the American Family</a:t>
            </a:r>
            <a:r>
              <a:rPr lang="en-US" dirty="0"/>
              <a:t> (by being good neighbors, supporting traditional land uses such as grazing, and providing access to hunting, fishing, and other recreational opportunities.</a:t>
            </a:r>
          </a:p>
          <a:p>
            <a:endParaRPr lang="en-US" dirty="0" smtClean="0"/>
          </a:p>
        </p:txBody>
      </p:sp>
      <p:sp>
        <p:nvSpPr>
          <p:cNvPr id="6" name="TextBox 5"/>
          <p:cNvSpPr txBox="1"/>
          <p:nvPr/>
        </p:nvSpPr>
        <p:spPr>
          <a:xfrm>
            <a:off x="321966" y="1987213"/>
            <a:ext cx="8229600" cy="2031325"/>
          </a:xfrm>
          <a:prstGeom prst="rect">
            <a:avLst/>
          </a:prstGeom>
          <a:noFill/>
        </p:spPr>
        <p:txBody>
          <a:bodyPr wrap="square" rtlCol="0">
            <a:spAutoFit/>
          </a:bodyPr>
          <a:lstStyle/>
          <a:p>
            <a:r>
              <a:rPr lang="en-US" b="1" u="sng" dirty="0"/>
              <a:t>Enhance our relationships with States and local </a:t>
            </a:r>
            <a:r>
              <a:rPr lang="en-US" b="1" u="sng" dirty="0" smtClean="0"/>
              <a:t>communities</a:t>
            </a:r>
          </a:p>
          <a:p>
            <a:endParaRPr lang="en-US" b="1" u="sng" dirty="0"/>
          </a:p>
          <a:p>
            <a:r>
              <a:rPr lang="en-US" dirty="0"/>
              <a:t>Actively engage the public, </a:t>
            </a:r>
            <a:r>
              <a:rPr lang="en-US" b="1" dirty="0"/>
              <a:t>local communities</a:t>
            </a:r>
            <a:r>
              <a:rPr lang="en-US" dirty="0"/>
              <a:t>, and Resource Advisory Councils in decisions that may affect local public land resources, including economic opportunities, responsible development, </a:t>
            </a:r>
            <a:r>
              <a:rPr lang="en-US" b="1" dirty="0"/>
              <a:t>recreational access</a:t>
            </a:r>
            <a:r>
              <a:rPr lang="en-US" dirty="0"/>
              <a:t>, cultural sites, habitat management, and subsistence issues.</a:t>
            </a:r>
          </a:p>
          <a:p>
            <a:endParaRPr lang="en-US" dirty="0"/>
          </a:p>
        </p:txBody>
      </p:sp>
    </p:spTree>
    <p:extLst>
      <p:ext uri="{BB962C8B-B14F-4D97-AF65-F5344CB8AC3E}">
        <p14:creationId xmlns:p14="http://schemas.microsoft.com/office/powerpoint/2010/main" val="3945698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999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1200329"/>
          </a:xfrm>
          <a:prstGeom prst="rect">
            <a:avLst/>
          </a:prstGeom>
          <a:noFill/>
        </p:spPr>
        <p:txBody>
          <a:bodyPr wrap="square" rtlCol="0">
            <a:spAutoFit/>
          </a:bodyPr>
          <a:lstStyle/>
          <a:p>
            <a:r>
              <a:rPr lang="en-US" b="1" dirty="0"/>
              <a:t>5) Serving</a:t>
            </a:r>
            <a:r>
              <a:rPr lang="en-US" dirty="0"/>
              <a:t> </a:t>
            </a:r>
            <a:r>
              <a:rPr lang="en-US" b="1" dirty="0"/>
              <a:t>the American Family</a:t>
            </a:r>
            <a:r>
              <a:rPr lang="en-US" dirty="0"/>
              <a:t> (by being good neighbors, supporting traditional land uses such as grazing, and providing access to hunting, fishing, and other recreational opportunities.</a:t>
            </a:r>
          </a:p>
          <a:p>
            <a:endParaRPr lang="en-US" dirty="0" smtClean="0"/>
          </a:p>
        </p:txBody>
      </p:sp>
      <p:sp>
        <p:nvSpPr>
          <p:cNvPr id="6" name="TextBox 5"/>
          <p:cNvSpPr txBox="1"/>
          <p:nvPr/>
        </p:nvSpPr>
        <p:spPr>
          <a:xfrm>
            <a:off x="321966" y="1987213"/>
            <a:ext cx="8229600" cy="1754326"/>
          </a:xfrm>
          <a:prstGeom prst="rect">
            <a:avLst/>
          </a:prstGeom>
          <a:noFill/>
        </p:spPr>
        <p:txBody>
          <a:bodyPr wrap="square" rtlCol="0">
            <a:spAutoFit/>
          </a:bodyPr>
          <a:lstStyle/>
          <a:p>
            <a:r>
              <a:rPr lang="en-US" b="1" u="sng" dirty="0"/>
              <a:t>Enhance our relationships with States and local </a:t>
            </a:r>
            <a:r>
              <a:rPr lang="en-US" b="1" u="sng" dirty="0" smtClean="0"/>
              <a:t>communities</a:t>
            </a:r>
          </a:p>
          <a:p>
            <a:endParaRPr lang="en-US" b="1" u="sng" dirty="0"/>
          </a:p>
          <a:p>
            <a:r>
              <a:rPr lang="en-US" dirty="0"/>
              <a:t>Expand outreach and education efforts with States and </a:t>
            </a:r>
            <a:r>
              <a:rPr lang="en-US" b="1" dirty="0"/>
              <a:t>local communities </a:t>
            </a:r>
            <a:r>
              <a:rPr lang="en-US" dirty="0"/>
              <a:t>(across diverse social, ethnic, and cultural settings) to </a:t>
            </a:r>
            <a:r>
              <a:rPr lang="en-US" b="1" dirty="0"/>
              <a:t>increase awareness and appreciation </a:t>
            </a:r>
            <a:r>
              <a:rPr lang="en-US" dirty="0"/>
              <a:t>of BLM’s multiple-use mission and the public lands.</a:t>
            </a:r>
          </a:p>
          <a:p>
            <a:endParaRPr lang="en-US" dirty="0"/>
          </a:p>
        </p:txBody>
      </p:sp>
    </p:spTree>
    <p:extLst>
      <p:ext uri="{BB962C8B-B14F-4D97-AF65-F5344CB8AC3E}">
        <p14:creationId xmlns:p14="http://schemas.microsoft.com/office/powerpoint/2010/main" val="159382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999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1200329"/>
          </a:xfrm>
          <a:prstGeom prst="rect">
            <a:avLst/>
          </a:prstGeom>
          <a:noFill/>
        </p:spPr>
        <p:txBody>
          <a:bodyPr wrap="square" rtlCol="0">
            <a:spAutoFit/>
          </a:bodyPr>
          <a:lstStyle/>
          <a:p>
            <a:r>
              <a:rPr lang="en-US" b="1" dirty="0"/>
              <a:t>5) Serving</a:t>
            </a:r>
            <a:r>
              <a:rPr lang="en-US" dirty="0"/>
              <a:t> </a:t>
            </a:r>
            <a:r>
              <a:rPr lang="en-US" b="1" dirty="0"/>
              <a:t>the American Family</a:t>
            </a:r>
            <a:r>
              <a:rPr lang="en-US" dirty="0"/>
              <a:t> (by being good neighbors, supporting traditional land uses such as grazing, and providing access to hunting, fishing, and other recreational opportunities.</a:t>
            </a:r>
          </a:p>
          <a:p>
            <a:endParaRPr lang="en-US" dirty="0" smtClean="0"/>
          </a:p>
        </p:txBody>
      </p:sp>
      <p:sp>
        <p:nvSpPr>
          <p:cNvPr id="6" name="TextBox 5"/>
          <p:cNvSpPr txBox="1"/>
          <p:nvPr/>
        </p:nvSpPr>
        <p:spPr>
          <a:xfrm>
            <a:off x="321966" y="1987213"/>
            <a:ext cx="8229600" cy="2308324"/>
          </a:xfrm>
          <a:prstGeom prst="rect">
            <a:avLst/>
          </a:prstGeom>
          <a:noFill/>
        </p:spPr>
        <p:txBody>
          <a:bodyPr wrap="square" rtlCol="0">
            <a:spAutoFit/>
          </a:bodyPr>
          <a:lstStyle/>
          <a:p>
            <a:r>
              <a:rPr lang="en-US" b="1" u="sng" dirty="0" smtClean="0"/>
              <a:t>Enhance our relationships with States and local communities</a:t>
            </a:r>
          </a:p>
          <a:p>
            <a:endParaRPr lang="en-US" b="1" u="sng" dirty="0" smtClean="0"/>
          </a:p>
          <a:p>
            <a:r>
              <a:rPr lang="en-US" dirty="0"/>
              <a:t>Develop county level </a:t>
            </a:r>
            <a:r>
              <a:rPr lang="en-US" b="1" dirty="0"/>
              <a:t>metrics of socio-economic benefits </a:t>
            </a:r>
            <a:r>
              <a:rPr lang="en-US" dirty="0"/>
              <a:t>from activities on public lands including energy and mineral development and National Conservation Lands.  </a:t>
            </a:r>
            <a:endParaRPr lang="en-US" dirty="0" smtClean="0"/>
          </a:p>
          <a:p>
            <a:endParaRPr lang="en-US" dirty="0"/>
          </a:p>
          <a:p>
            <a:r>
              <a:rPr lang="en-US" dirty="0" smtClean="0"/>
              <a:t>Develop </a:t>
            </a:r>
            <a:r>
              <a:rPr lang="en-US" dirty="0"/>
              <a:t>annual economic contribution estimates associated with BLM activities and programs at a state and national level. </a:t>
            </a:r>
          </a:p>
          <a:p>
            <a:endParaRPr lang="en-US" dirty="0"/>
          </a:p>
        </p:txBody>
      </p:sp>
    </p:spTree>
    <p:extLst>
      <p:ext uri="{BB962C8B-B14F-4D97-AF65-F5344CB8AC3E}">
        <p14:creationId xmlns:p14="http://schemas.microsoft.com/office/powerpoint/2010/main" val="16681251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999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1200329"/>
          </a:xfrm>
          <a:prstGeom prst="rect">
            <a:avLst/>
          </a:prstGeom>
          <a:noFill/>
        </p:spPr>
        <p:txBody>
          <a:bodyPr wrap="square" rtlCol="0">
            <a:spAutoFit/>
          </a:bodyPr>
          <a:lstStyle/>
          <a:p>
            <a:r>
              <a:rPr lang="en-US" b="1" dirty="0"/>
              <a:t>5) Serving</a:t>
            </a:r>
            <a:r>
              <a:rPr lang="en-US" dirty="0"/>
              <a:t> </a:t>
            </a:r>
            <a:r>
              <a:rPr lang="en-US" b="1" dirty="0"/>
              <a:t>the American Family</a:t>
            </a:r>
            <a:r>
              <a:rPr lang="en-US" dirty="0"/>
              <a:t> (by being good neighbors, supporting traditional land uses such as grazing, and providing access to hunting, fishing, and other recreational opportunities.</a:t>
            </a:r>
          </a:p>
          <a:p>
            <a:endParaRPr lang="en-US" dirty="0" smtClean="0"/>
          </a:p>
        </p:txBody>
      </p:sp>
      <p:sp>
        <p:nvSpPr>
          <p:cNvPr id="6" name="TextBox 5"/>
          <p:cNvSpPr txBox="1"/>
          <p:nvPr/>
        </p:nvSpPr>
        <p:spPr>
          <a:xfrm>
            <a:off x="321966" y="1987213"/>
            <a:ext cx="8229600" cy="1477328"/>
          </a:xfrm>
          <a:prstGeom prst="rect">
            <a:avLst/>
          </a:prstGeom>
          <a:noFill/>
        </p:spPr>
        <p:txBody>
          <a:bodyPr wrap="square" rtlCol="0">
            <a:spAutoFit/>
          </a:bodyPr>
          <a:lstStyle/>
          <a:p>
            <a:r>
              <a:rPr lang="en-US" b="1" u="sng" dirty="0" smtClean="0"/>
              <a:t>Enhance our relationships with States and local communities</a:t>
            </a:r>
          </a:p>
          <a:p>
            <a:pPr lvl="0"/>
            <a:endParaRPr lang="en-US" dirty="0" smtClean="0"/>
          </a:p>
          <a:p>
            <a:pPr lvl="0"/>
            <a:r>
              <a:rPr lang="en-US" dirty="0" smtClean="0"/>
              <a:t>Finalize </a:t>
            </a:r>
            <a:r>
              <a:rPr lang="en-US" dirty="0"/>
              <a:t>and implement BLM Travel and Tourism Action Plans to increase economic opportunities, jobs, and </a:t>
            </a:r>
            <a:r>
              <a:rPr lang="en-US" b="1" dirty="0"/>
              <a:t>recreational access </a:t>
            </a:r>
            <a:r>
              <a:rPr lang="en-US" dirty="0"/>
              <a:t>in local communities.</a:t>
            </a:r>
          </a:p>
          <a:p>
            <a:endParaRPr lang="en-US" dirty="0"/>
          </a:p>
        </p:txBody>
      </p:sp>
    </p:spTree>
    <p:extLst>
      <p:ext uri="{BB962C8B-B14F-4D97-AF65-F5344CB8AC3E}">
        <p14:creationId xmlns:p14="http://schemas.microsoft.com/office/powerpoint/2010/main" val="2438872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999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1200329"/>
          </a:xfrm>
          <a:prstGeom prst="rect">
            <a:avLst/>
          </a:prstGeom>
          <a:noFill/>
        </p:spPr>
        <p:txBody>
          <a:bodyPr wrap="square" rtlCol="0">
            <a:spAutoFit/>
          </a:bodyPr>
          <a:lstStyle/>
          <a:p>
            <a:r>
              <a:rPr lang="en-US" b="1" dirty="0"/>
              <a:t>5) Serving</a:t>
            </a:r>
            <a:r>
              <a:rPr lang="en-US" dirty="0"/>
              <a:t> </a:t>
            </a:r>
            <a:r>
              <a:rPr lang="en-US" b="1" dirty="0"/>
              <a:t>the American Family</a:t>
            </a:r>
            <a:r>
              <a:rPr lang="en-US" dirty="0"/>
              <a:t> (by being good neighbors, supporting traditional land uses such as grazing, and providing access to hunting, fishing, and other recreational opportunities.</a:t>
            </a:r>
          </a:p>
          <a:p>
            <a:endParaRPr lang="en-US" dirty="0" smtClean="0"/>
          </a:p>
        </p:txBody>
      </p:sp>
      <p:sp>
        <p:nvSpPr>
          <p:cNvPr id="6" name="TextBox 5"/>
          <p:cNvSpPr txBox="1"/>
          <p:nvPr/>
        </p:nvSpPr>
        <p:spPr>
          <a:xfrm>
            <a:off x="321966" y="1987213"/>
            <a:ext cx="8229600" cy="2585323"/>
          </a:xfrm>
          <a:prstGeom prst="rect">
            <a:avLst/>
          </a:prstGeom>
          <a:noFill/>
        </p:spPr>
        <p:txBody>
          <a:bodyPr wrap="square" rtlCol="0">
            <a:spAutoFit/>
          </a:bodyPr>
          <a:lstStyle/>
          <a:p>
            <a:r>
              <a:rPr lang="en-US" b="1" u="sng" dirty="0"/>
              <a:t>Expand recreational, hunting, and wildlife conservation opportunities</a:t>
            </a:r>
            <a:endParaRPr lang="en-US" dirty="0"/>
          </a:p>
          <a:p>
            <a:r>
              <a:rPr lang="en-US" b="1" dirty="0"/>
              <a:t> </a:t>
            </a:r>
            <a:endParaRPr lang="en-US" dirty="0"/>
          </a:p>
          <a:p>
            <a:pPr lvl="0"/>
            <a:r>
              <a:rPr lang="en-US" dirty="0"/>
              <a:t>Implement Secretarial Order 3347 to enhance conservation stewardship, </a:t>
            </a:r>
            <a:r>
              <a:rPr lang="en-US" b="1" dirty="0"/>
              <a:t>increase</a:t>
            </a:r>
            <a:r>
              <a:rPr lang="en-US" dirty="0"/>
              <a:t> </a:t>
            </a:r>
            <a:r>
              <a:rPr lang="en-US" b="1" dirty="0" smtClean="0"/>
              <a:t>recreation</a:t>
            </a:r>
            <a:r>
              <a:rPr lang="en-US" dirty="0"/>
              <a:t>, and improve the management of habitat, including for </a:t>
            </a:r>
            <a:r>
              <a:rPr lang="en-US" b="1" dirty="0"/>
              <a:t>game species</a:t>
            </a:r>
            <a:r>
              <a:rPr lang="en-US" dirty="0"/>
              <a:t>.</a:t>
            </a:r>
          </a:p>
          <a:p>
            <a:pPr lvl="0"/>
            <a:endParaRPr lang="en-US" dirty="0" smtClean="0"/>
          </a:p>
          <a:p>
            <a:pPr lvl="0"/>
            <a:r>
              <a:rPr lang="en-US" dirty="0" smtClean="0"/>
              <a:t>Assess </a:t>
            </a:r>
            <a:r>
              <a:rPr lang="en-US" dirty="0"/>
              <a:t>and improve BLM’s </a:t>
            </a:r>
            <a:r>
              <a:rPr lang="en-US" b="1" dirty="0"/>
              <a:t>recreation-related websites</a:t>
            </a:r>
            <a:r>
              <a:rPr lang="en-US" dirty="0"/>
              <a:t>, including Rec.gov, to identify local opportunities for families to </a:t>
            </a:r>
            <a:r>
              <a:rPr lang="en-US" b="1" dirty="0"/>
              <a:t>access and enjoy </a:t>
            </a:r>
            <a:r>
              <a:rPr lang="en-US" dirty="0"/>
              <a:t>public lands; streamline trip planning and reservation services; and offer updated, engaging, and relevant visitor information</a:t>
            </a:r>
            <a:r>
              <a:rPr lang="en-US" dirty="0" smtClean="0"/>
              <a:t>.</a:t>
            </a:r>
            <a:endParaRPr lang="en-US" dirty="0"/>
          </a:p>
        </p:txBody>
      </p:sp>
    </p:spTree>
    <p:extLst>
      <p:ext uri="{BB962C8B-B14F-4D97-AF65-F5344CB8AC3E}">
        <p14:creationId xmlns:p14="http://schemas.microsoft.com/office/powerpoint/2010/main" val="19284893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999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1200329"/>
          </a:xfrm>
          <a:prstGeom prst="rect">
            <a:avLst/>
          </a:prstGeom>
          <a:noFill/>
        </p:spPr>
        <p:txBody>
          <a:bodyPr wrap="square" rtlCol="0">
            <a:spAutoFit/>
          </a:bodyPr>
          <a:lstStyle/>
          <a:p>
            <a:r>
              <a:rPr lang="en-US" b="1" dirty="0"/>
              <a:t>5) Serving</a:t>
            </a:r>
            <a:r>
              <a:rPr lang="en-US" dirty="0"/>
              <a:t> </a:t>
            </a:r>
            <a:r>
              <a:rPr lang="en-US" b="1" dirty="0"/>
              <a:t>the American Family</a:t>
            </a:r>
            <a:r>
              <a:rPr lang="en-US" dirty="0"/>
              <a:t> (by being good neighbors, supporting traditional land uses such as grazing, and providing access to hunting, fishing, and other recreational opportunities.</a:t>
            </a:r>
          </a:p>
          <a:p>
            <a:endParaRPr lang="en-US" dirty="0" smtClean="0"/>
          </a:p>
        </p:txBody>
      </p:sp>
      <p:sp>
        <p:nvSpPr>
          <p:cNvPr id="6" name="TextBox 5"/>
          <p:cNvSpPr txBox="1"/>
          <p:nvPr/>
        </p:nvSpPr>
        <p:spPr>
          <a:xfrm>
            <a:off x="321966" y="1987213"/>
            <a:ext cx="8229600" cy="3139321"/>
          </a:xfrm>
          <a:prstGeom prst="rect">
            <a:avLst/>
          </a:prstGeom>
          <a:noFill/>
        </p:spPr>
        <p:txBody>
          <a:bodyPr wrap="square" rtlCol="0">
            <a:spAutoFit/>
          </a:bodyPr>
          <a:lstStyle/>
          <a:p>
            <a:r>
              <a:rPr lang="en-US" b="1" u="sng" dirty="0"/>
              <a:t>Expand recreational, hunting, and wildlife conservation opportunities</a:t>
            </a:r>
            <a:endParaRPr lang="en-US" dirty="0"/>
          </a:p>
          <a:p>
            <a:r>
              <a:rPr lang="en-US" b="1" dirty="0"/>
              <a:t> </a:t>
            </a:r>
            <a:endParaRPr lang="en-US" dirty="0"/>
          </a:p>
          <a:p>
            <a:pPr lvl="0"/>
            <a:r>
              <a:rPr lang="en-US" dirty="0"/>
              <a:t>Continue developing Resource Management Plans to increase the focus on providing </a:t>
            </a:r>
            <a:r>
              <a:rPr lang="en-US" b="1" dirty="0"/>
              <a:t>access, recreation, hunting, and wildlife conservation </a:t>
            </a:r>
            <a:r>
              <a:rPr lang="en-US" dirty="0"/>
              <a:t>opportunities through designation of recreation management areas and consideration of </a:t>
            </a:r>
            <a:r>
              <a:rPr lang="en-US" b="1" dirty="0"/>
              <a:t>Backcountry Conservation Areas</a:t>
            </a:r>
            <a:r>
              <a:rPr lang="en-US" b="1" dirty="0" smtClean="0"/>
              <a:t>.</a:t>
            </a:r>
          </a:p>
          <a:p>
            <a:pPr lvl="0"/>
            <a:endParaRPr lang="en-US" dirty="0"/>
          </a:p>
          <a:p>
            <a:pPr lvl="0"/>
            <a:r>
              <a:rPr lang="en-US" dirty="0"/>
              <a:t>Collaborate with State, Tribal, county, local and Federal agencies, as well as other partners, to identify and secure opportunities for </a:t>
            </a:r>
            <a:r>
              <a:rPr lang="en-US" b="1" dirty="0"/>
              <a:t>increased recreation access</a:t>
            </a:r>
            <a:r>
              <a:rPr lang="en-US" dirty="0"/>
              <a:t> to public lands.</a:t>
            </a:r>
          </a:p>
          <a:p>
            <a:endParaRPr lang="en-US" dirty="0"/>
          </a:p>
        </p:txBody>
      </p:sp>
    </p:spTree>
    <p:extLst>
      <p:ext uri="{BB962C8B-B14F-4D97-AF65-F5344CB8AC3E}">
        <p14:creationId xmlns:p14="http://schemas.microsoft.com/office/powerpoint/2010/main" val="2605593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Who’s Who in WO-250</a:t>
            </a:r>
            <a:endParaRPr lang="en-US" dirty="0"/>
          </a:p>
        </p:txBody>
      </p:sp>
      <p:sp>
        <p:nvSpPr>
          <p:cNvPr id="4" name="Title 3"/>
          <p:cNvSpPr>
            <a:spLocks noGrp="1"/>
          </p:cNvSpPr>
          <p:nvPr>
            <p:ph type="title"/>
          </p:nvPr>
        </p:nvSpPr>
        <p:spPr/>
        <p:txBody>
          <a:bodyPr/>
          <a:lstStyle/>
          <a:p>
            <a:r>
              <a:rPr lang="en-US" dirty="0" smtClean="0"/>
              <a:t>Dorothy Morgan</a:t>
            </a:r>
            <a:endParaRPr lang="en-US" dirty="0"/>
          </a:p>
        </p:txBody>
      </p:sp>
      <p:sp>
        <p:nvSpPr>
          <p:cNvPr id="5" name="Text Placeholder 4"/>
          <p:cNvSpPr>
            <a:spLocks noGrp="1"/>
          </p:cNvSpPr>
          <p:nvPr>
            <p:ph type="body" sz="half" idx="2"/>
          </p:nvPr>
        </p:nvSpPr>
        <p:spPr/>
        <p:txBody>
          <a:bodyPr/>
          <a:lstStyle/>
          <a:p>
            <a:pPr marL="342900" indent="-342900">
              <a:buFont typeface="Arial" panose="020B0604020202020204" pitchFamily="34" charset="0"/>
              <a:buChar char="•"/>
            </a:pPr>
            <a:r>
              <a:rPr lang="en-US" dirty="0"/>
              <a:t>Recreation </a:t>
            </a:r>
            <a:r>
              <a:rPr lang="en-US" dirty="0" smtClean="0"/>
              <a:t>Planning</a:t>
            </a:r>
          </a:p>
          <a:p>
            <a:pPr marL="342900" indent="-342900">
              <a:buFont typeface="Arial" panose="020B0604020202020204" pitchFamily="34" charset="0"/>
              <a:buChar char="•"/>
            </a:pPr>
            <a:r>
              <a:rPr lang="en-US" dirty="0" smtClean="0"/>
              <a:t>Land Use Plan/NEPA reviews</a:t>
            </a:r>
          </a:p>
          <a:p>
            <a:pPr marL="342900" indent="-342900">
              <a:buFont typeface="Arial" panose="020B0604020202020204" pitchFamily="34" charset="0"/>
              <a:buChar char="•"/>
            </a:pPr>
            <a:r>
              <a:rPr lang="en-US" dirty="0" smtClean="0"/>
              <a:t>Federal Register Notice review/assistance</a:t>
            </a:r>
          </a:p>
          <a:p>
            <a:pPr marL="342900" indent="-342900">
              <a:buFont typeface="Arial" panose="020B0604020202020204" pitchFamily="34" charset="0"/>
              <a:buChar char="•"/>
            </a:pPr>
            <a:r>
              <a:rPr lang="en-US" dirty="0" smtClean="0"/>
              <a:t>Supplementary Rules</a:t>
            </a:r>
          </a:p>
          <a:p>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185" b="1185"/>
          <a:stretch>
            <a:fillRect/>
          </a:stretch>
        </p:blipFill>
        <p:spPr/>
      </p:pic>
    </p:spTree>
    <p:extLst>
      <p:ext uri="{BB962C8B-B14F-4D97-AF65-F5344CB8AC3E}">
        <p14:creationId xmlns:p14="http://schemas.microsoft.com/office/powerpoint/2010/main" val="25344098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999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1200329"/>
          </a:xfrm>
          <a:prstGeom prst="rect">
            <a:avLst/>
          </a:prstGeom>
          <a:noFill/>
        </p:spPr>
        <p:txBody>
          <a:bodyPr wrap="square" rtlCol="0">
            <a:spAutoFit/>
          </a:bodyPr>
          <a:lstStyle/>
          <a:p>
            <a:r>
              <a:rPr lang="en-US" b="1" dirty="0"/>
              <a:t>5) Serving</a:t>
            </a:r>
            <a:r>
              <a:rPr lang="en-US" dirty="0"/>
              <a:t> </a:t>
            </a:r>
            <a:r>
              <a:rPr lang="en-US" b="1" dirty="0"/>
              <a:t>the American Family</a:t>
            </a:r>
            <a:r>
              <a:rPr lang="en-US" dirty="0"/>
              <a:t> (by being good neighbors, supporting traditional land uses such as grazing, and providing access to hunting, fishing, and other recreational opportunities.</a:t>
            </a:r>
          </a:p>
          <a:p>
            <a:endParaRPr lang="en-US" dirty="0" smtClean="0"/>
          </a:p>
        </p:txBody>
      </p:sp>
      <p:sp>
        <p:nvSpPr>
          <p:cNvPr id="6" name="TextBox 5"/>
          <p:cNvSpPr txBox="1"/>
          <p:nvPr/>
        </p:nvSpPr>
        <p:spPr>
          <a:xfrm>
            <a:off x="321966" y="1811353"/>
            <a:ext cx="8229600" cy="3416320"/>
          </a:xfrm>
          <a:prstGeom prst="rect">
            <a:avLst/>
          </a:prstGeom>
          <a:noFill/>
        </p:spPr>
        <p:txBody>
          <a:bodyPr wrap="square" rtlCol="0">
            <a:spAutoFit/>
          </a:bodyPr>
          <a:lstStyle/>
          <a:p>
            <a:r>
              <a:rPr lang="en-US" b="1" u="sng" dirty="0"/>
              <a:t>Expand recreational, hunting, and wildlife conservation opportunities</a:t>
            </a:r>
            <a:endParaRPr lang="en-US" dirty="0"/>
          </a:p>
          <a:p>
            <a:r>
              <a:rPr lang="en-US" b="1" dirty="0"/>
              <a:t> </a:t>
            </a:r>
            <a:endParaRPr lang="en-US" dirty="0"/>
          </a:p>
          <a:p>
            <a:pPr lvl="0"/>
            <a:r>
              <a:rPr lang="en-US" dirty="0"/>
              <a:t>Enhance opportunities for </a:t>
            </a:r>
            <a:r>
              <a:rPr lang="en-US" b="1" dirty="0"/>
              <a:t>sustainable </a:t>
            </a:r>
            <a:r>
              <a:rPr lang="en-US" b="1" dirty="0" smtClean="0"/>
              <a:t>OHV recreation </a:t>
            </a:r>
            <a:r>
              <a:rPr lang="en-US" dirty="0"/>
              <a:t>by continuing to apply for </a:t>
            </a:r>
            <a:r>
              <a:rPr lang="en-US" dirty="0" smtClean="0"/>
              <a:t>State </a:t>
            </a:r>
            <a:r>
              <a:rPr lang="en-US" dirty="0"/>
              <a:t>Grants for Development, Restoration, Acquisition, Education and Law Enforcement.</a:t>
            </a:r>
          </a:p>
          <a:p>
            <a:pPr lvl="0"/>
            <a:endParaRPr lang="en-US" dirty="0" smtClean="0"/>
          </a:p>
          <a:p>
            <a:pPr lvl="0"/>
            <a:r>
              <a:rPr lang="en-US" dirty="0" smtClean="0"/>
              <a:t>Strengthen </a:t>
            </a:r>
            <a:r>
              <a:rPr lang="en-US" dirty="0"/>
              <a:t>local and national partnerships to improve </a:t>
            </a:r>
            <a:r>
              <a:rPr lang="en-US" b="1" dirty="0"/>
              <a:t>access for hunting, fishing, and other recreational activities </a:t>
            </a:r>
            <a:r>
              <a:rPr lang="en-US" dirty="0"/>
              <a:t>and to enhance wildlife habitat, including for game species and migratory birds</a:t>
            </a:r>
            <a:r>
              <a:rPr lang="en-US" dirty="0" smtClean="0"/>
              <a:t>.</a:t>
            </a:r>
          </a:p>
          <a:p>
            <a:pPr lvl="0"/>
            <a:endParaRPr lang="en-US" dirty="0"/>
          </a:p>
          <a:p>
            <a:pPr lvl="0"/>
            <a:r>
              <a:rPr lang="en-US" dirty="0"/>
              <a:t>Offer access to the public for critical resource and geospatial data by increasing the number of national data sets available, and providing data to show </a:t>
            </a:r>
            <a:r>
              <a:rPr lang="en-US" b="1" dirty="0"/>
              <a:t>recreation, hunting, and fishing opportunities</a:t>
            </a:r>
            <a:r>
              <a:rPr lang="en-US" b="1" dirty="0" smtClean="0"/>
              <a:t>.</a:t>
            </a:r>
            <a:endParaRPr lang="en-US" b="1" dirty="0"/>
          </a:p>
        </p:txBody>
      </p:sp>
    </p:spTree>
    <p:extLst>
      <p:ext uri="{BB962C8B-B14F-4D97-AF65-F5344CB8AC3E}">
        <p14:creationId xmlns:p14="http://schemas.microsoft.com/office/powerpoint/2010/main" val="38518401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66" y="819150"/>
            <a:ext cx="8229600" cy="999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Leadership Priorities</a:t>
            </a:r>
            <a:endParaRPr lang="en-US" dirty="0"/>
          </a:p>
        </p:txBody>
      </p:sp>
      <p:sp>
        <p:nvSpPr>
          <p:cNvPr id="3" name="TextBox 2"/>
          <p:cNvSpPr txBox="1"/>
          <p:nvPr/>
        </p:nvSpPr>
        <p:spPr>
          <a:xfrm>
            <a:off x="321966" y="895350"/>
            <a:ext cx="8153400" cy="1200329"/>
          </a:xfrm>
          <a:prstGeom prst="rect">
            <a:avLst/>
          </a:prstGeom>
          <a:noFill/>
        </p:spPr>
        <p:txBody>
          <a:bodyPr wrap="square" rtlCol="0">
            <a:spAutoFit/>
          </a:bodyPr>
          <a:lstStyle/>
          <a:p>
            <a:r>
              <a:rPr lang="en-US" b="1" dirty="0"/>
              <a:t>5) Serving</a:t>
            </a:r>
            <a:r>
              <a:rPr lang="en-US" dirty="0"/>
              <a:t> </a:t>
            </a:r>
            <a:r>
              <a:rPr lang="en-US" b="1" dirty="0"/>
              <a:t>the American Family</a:t>
            </a:r>
            <a:r>
              <a:rPr lang="en-US" dirty="0"/>
              <a:t> (by being good neighbors, supporting traditional land uses such as grazing, and providing access to hunting, fishing, and other recreational opportunities.</a:t>
            </a:r>
          </a:p>
          <a:p>
            <a:endParaRPr lang="en-US" dirty="0" smtClean="0"/>
          </a:p>
        </p:txBody>
      </p:sp>
      <p:sp>
        <p:nvSpPr>
          <p:cNvPr id="6" name="TextBox 5"/>
          <p:cNvSpPr txBox="1"/>
          <p:nvPr/>
        </p:nvSpPr>
        <p:spPr>
          <a:xfrm>
            <a:off x="321966" y="1811353"/>
            <a:ext cx="8229600" cy="3139321"/>
          </a:xfrm>
          <a:prstGeom prst="rect">
            <a:avLst/>
          </a:prstGeom>
          <a:noFill/>
        </p:spPr>
        <p:txBody>
          <a:bodyPr wrap="square" rtlCol="0">
            <a:spAutoFit/>
          </a:bodyPr>
          <a:lstStyle/>
          <a:p>
            <a:r>
              <a:rPr lang="en-US" b="1" u="sng" dirty="0"/>
              <a:t>Enhance State and local law enforcement partnerships to increase safety and improve the </a:t>
            </a:r>
            <a:r>
              <a:rPr lang="en-US" b="1" i="1" u="sng" dirty="0"/>
              <a:t>visitor experience </a:t>
            </a:r>
            <a:r>
              <a:rPr lang="en-US" b="1" u="sng" dirty="0"/>
              <a:t>on public lands</a:t>
            </a:r>
            <a:endParaRPr lang="en-US" dirty="0"/>
          </a:p>
          <a:p>
            <a:r>
              <a:rPr lang="en-US" b="1" dirty="0"/>
              <a:t> </a:t>
            </a:r>
            <a:endParaRPr lang="en-US" dirty="0"/>
          </a:p>
          <a:p>
            <a:pPr lvl="0"/>
            <a:r>
              <a:rPr lang="en-US" dirty="0"/>
              <a:t>Continue to develop Memoranda of Understanding with local law enforcement  to improve incident response, conduct cross-training, and address illegal activity on public land in support of </a:t>
            </a:r>
            <a:r>
              <a:rPr lang="en-US" b="1" dirty="0"/>
              <a:t>public safety </a:t>
            </a:r>
            <a:r>
              <a:rPr lang="en-US" dirty="0"/>
              <a:t>and resource management goals</a:t>
            </a:r>
            <a:r>
              <a:rPr lang="en-US" dirty="0" smtClean="0"/>
              <a:t>.</a:t>
            </a:r>
          </a:p>
          <a:p>
            <a:pPr lvl="0"/>
            <a:endParaRPr lang="en-US" dirty="0"/>
          </a:p>
          <a:p>
            <a:pPr lvl="0"/>
            <a:r>
              <a:rPr lang="en-US" dirty="0"/>
              <a:t>Provide resources, as needed, to law enforcement to address public safety and resource protection, including drug trafficking, border issues, wildland interface fires, vehicle crashes, search and rescue, </a:t>
            </a:r>
            <a:r>
              <a:rPr lang="en-US" b="1" dirty="0"/>
              <a:t>high use recreation areas</a:t>
            </a:r>
            <a:r>
              <a:rPr lang="en-US" dirty="0"/>
              <a:t>, and oil field crimes.</a:t>
            </a:r>
          </a:p>
          <a:p>
            <a:endParaRPr lang="en-US" b="1" dirty="0"/>
          </a:p>
        </p:txBody>
      </p:sp>
    </p:spTree>
    <p:extLst>
      <p:ext uri="{BB962C8B-B14F-4D97-AF65-F5344CB8AC3E}">
        <p14:creationId xmlns:p14="http://schemas.microsoft.com/office/powerpoint/2010/main" val="6519477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Book Antiqua"/>
            </a:endParaRPr>
          </a:p>
        </p:txBody>
      </p:sp>
      <p:sp>
        <p:nvSpPr>
          <p:cNvPr id="2" name="Title 1"/>
          <p:cNvSpPr>
            <a:spLocks noGrp="1"/>
          </p:cNvSpPr>
          <p:nvPr>
            <p:ph type="ctrTitle"/>
          </p:nvPr>
        </p:nvSpPr>
        <p:spPr>
          <a:xfrm>
            <a:off x="5657851"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346250"/>
            <a:ext cx="857250" cy="479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43001" y="0"/>
            <a:ext cx="3028950" cy="323165"/>
          </a:xfrm>
          <a:prstGeom prst="rect">
            <a:avLst/>
          </a:prstGeom>
        </p:spPr>
        <p:txBody>
          <a:bodyPr wrap="square">
            <a:spAutoFit/>
          </a:bodyPr>
          <a:lstStyle/>
          <a:p>
            <a:pPr defTabSz="685783"/>
            <a:r>
              <a:rPr lang="en-US" sz="1500" cap="small" dirty="0">
                <a:solidFill>
                  <a:prstClr val="black"/>
                </a:solidFill>
                <a:latin typeface="Eras Bold ITC" panose="020B0907030504020204" pitchFamily="34" charset="0"/>
              </a:rPr>
              <a:t>www.nature-rx.org (part 1)</a:t>
            </a:r>
            <a:endParaRPr lang="en-US" cap="small" dirty="0">
              <a:solidFill>
                <a:prstClr val="black"/>
              </a:solidFill>
              <a:latin typeface="Eras Bold ITC" panose="020B0907030504020204" pitchFamily="34" charset="0"/>
            </a:endParaRPr>
          </a:p>
        </p:txBody>
      </p:sp>
      <p:pic>
        <p:nvPicPr>
          <p:cNvPr id="5" name="gurYfn4vdCE"/>
          <p:cNvPicPr>
            <a:picLocks noRot="1" noChangeAspect="1"/>
          </p:cNvPicPr>
          <p:nvPr>
            <a:videoFile r:link="rId1"/>
          </p:nvPr>
        </p:nvPicPr>
        <p:blipFill>
          <a:blip r:embed="rId5"/>
          <a:stretch>
            <a:fillRect/>
          </a:stretch>
        </p:blipFill>
        <p:spPr>
          <a:xfrm>
            <a:off x="1129826" y="346250"/>
            <a:ext cx="6013925" cy="4797251"/>
          </a:xfrm>
          <a:prstGeom prst="rect">
            <a:avLst/>
          </a:prstGeom>
        </p:spPr>
      </p:pic>
    </p:spTree>
    <p:extLst>
      <p:ext uri="{BB962C8B-B14F-4D97-AF65-F5344CB8AC3E}">
        <p14:creationId xmlns:p14="http://schemas.microsoft.com/office/powerpoint/2010/main" val="1546453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370" y="384040"/>
            <a:ext cx="6858002" cy="480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428750" y="571500"/>
            <a:ext cx="6115050" cy="438582"/>
          </a:xfrm>
          <a:prstGeom prst="rect">
            <a:avLst/>
          </a:prstGeom>
          <a:noFill/>
        </p:spPr>
        <p:txBody>
          <a:bodyPr wrap="square" lIns="68580" tIns="34290" rIns="68580" bIns="34290">
            <a:spAutoFit/>
          </a:bodyPr>
          <a:lstStyle/>
          <a:p>
            <a:pPr algn="ctr" defTabSz="685800"/>
            <a:r>
              <a:rPr lang="en-US" sz="2400" b="1" u="sng" dirty="0">
                <a:ln w="1905"/>
                <a:solidFill>
                  <a:prstClr val="white"/>
                </a:solidFill>
                <a:effectLst>
                  <a:innerShdw blurRad="69850" dist="43180" dir="5400000">
                    <a:srgbClr val="000000">
                      <a:alpha val="65000"/>
                    </a:srgbClr>
                  </a:innerShdw>
                </a:effectLst>
                <a:latin typeface="Kristen ITC" panose="03050502040202030202" pitchFamily="66" charset="0"/>
              </a:rPr>
              <a:t>Module </a:t>
            </a:r>
            <a:r>
              <a:rPr lang="en-US" sz="2400" b="1" u="sng" dirty="0" smtClean="0">
                <a:ln w="1905"/>
                <a:solidFill>
                  <a:prstClr val="white"/>
                </a:solidFill>
                <a:effectLst>
                  <a:innerShdw blurRad="69850" dist="43180" dir="5400000">
                    <a:srgbClr val="000000">
                      <a:alpha val="65000"/>
                    </a:srgbClr>
                  </a:innerShdw>
                </a:effectLst>
                <a:latin typeface="Kristen ITC" panose="03050502040202030202" pitchFamily="66" charset="0"/>
              </a:rPr>
              <a:t>1 – Part 2</a:t>
            </a:r>
            <a:endParaRPr lang="en-US" sz="2400" b="1" u="sng" dirty="0">
              <a:ln w="1905"/>
              <a:solidFill>
                <a:prstClr val="white"/>
              </a:solidFill>
              <a:effectLst>
                <a:innerShdw blurRad="69850" dist="43180" dir="5400000">
                  <a:srgbClr val="000000">
                    <a:alpha val="65000"/>
                  </a:srgbClr>
                </a:innerShdw>
              </a:effectLst>
              <a:latin typeface="Kristen ITC" panose="03050502040202030202" pitchFamily="66" charset="0"/>
            </a:endParaRPr>
          </a:p>
        </p:txBody>
      </p:sp>
      <p:sp>
        <p:nvSpPr>
          <p:cNvPr id="16" name="Rectangle 15"/>
          <p:cNvSpPr/>
          <p:nvPr/>
        </p:nvSpPr>
        <p:spPr>
          <a:xfrm>
            <a:off x="3485837" y="4687974"/>
            <a:ext cx="4457700" cy="346249"/>
          </a:xfrm>
          <a:prstGeom prst="rect">
            <a:avLst/>
          </a:prstGeom>
          <a:noFill/>
        </p:spPr>
        <p:txBody>
          <a:bodyPr wrap="square" lIns="68580" tIns="34290" rIns="68580" bIns="34290">
            <a:spAutoFit/>
          </a:bodyPr>
          <a:lstStyle/>
          <a:p>
            <a:pPr algn="ctr" defTabSz="685800"/>
            <a:r>
              <a:rPr lang="en-US" b="1" dirty="0">
                <a:ln w="1905"/>
                <a:solidFill>
                  <a:srgbClr val="C0BEAF">
                    <a:lumMod val="50000"/>
                  </a:srgbClr>
                </a:solidFill>
                <a:effectLst>
                  <a:innerShdw blurRad="69850" dist="43180" dir="5400000">
                    <a:srgbClr val="000000">
                      <a:alpha val="65000"/>
                    </a:srgbClr>
                  </a:innerShdw>
                </a:effectLst>
                <a:latin typeface="Book Antiqua"/>
              </a:rPr>
              <a:t>H-8320-1  -  Pages  I-1 to I-6</a:t>
            </a:r>
          </a:p>
        </p:txBody>
      </p:sp>
      <p:sp>
        <p:nvSpPr>
          <p:cNvPr id="11" name="Text Box 6"/>
          <p:cNvSpPr txBox="1">
            <a:spLocks noChangeArrowheads="1"/>
          </p:cNvSpPr>
          <p:nvPr/>
        </p:nvSpPr>
        <p:spPr bwMode="auto">
          <a:xfrm>
            <a:off x="3276600" y="1371906"/>
            <a:ext cx="45339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66738" indent="-566738" eaLnBrk="0" hangingPunct="0">
              <a:defRPr sz="1400" b="1">
                <a:solidFill>
                  <a:srgbClr val="FFFF00"/>
                </a:solidFill>
                <a:latin typeface="Comic Sans MS" pitchFamily="66" charset="0"/>
              </a:defRPr>
            </a:lvl1pPr>
            <a:lvl2pPr marL="742950" indent="-285750" eaLnBrk="0" hangingPunct="0">
              <a:defRPr sz="1400" b="1">
                <a:solidFill>
                  <a:srgbClr val="FFFF00"/>
                </a:solidFill>
                <a:latin typeface="Comic Sans MS" pitchFamily="66" charset="0"/>
              </a:defRPr>
            </a:lvl2pPr>
            <a:lvl3pPr marL="1143000" indent="-228600" eaLnBrk="0" hangingPunct="0">
              <a:defRPr sz="1400" b="1">
                <a:solidFill>
                  <a:srgbClr val="FFFF00"/>
                </a:solidFill>
                <a:latin typeface="Comic Sans MS" pitchFamily="66" charset="0"/>
              </a:defRPr>
            </a:lvl3pPr>
            <a:lvl4pPr marL="1600200" indent="-228600" eaLnBrk="0" hangingPunct="0">
              <a:defRPr sz="1400" b="1">
                <a:solidFill>
                  <a:srgbClr val="FFFF00"/>
                </a:solidFill>
                <a:latin typeface="Comic Sans MS" pitchFamily="66" charset="0"/>
              </a:defRPr>
            </a:lvl4pPr>
            <a:lvl5pPr marL="2057400" indent="-228600" eaLnBrk="0" hangingPunct="0">
              <a:defRPr sz="1400" b="1">
                <a:solidFill>
                  <a:srgbClr val="FFFF00"/>
                </a:solidFill>
                <a:latin typeface="Comic Sans MS" pitchFamily="66" charset="0"/>
              </a:defRPr>
            </a:lvl5pPr>
            <a:lvl6pPr marL="2514600" indent="-228600" eaLnBrk="0" fontAlgn="base" hangingPunct="0">
              <a:lnSpc>
                <a:spcPct val="140000"/>
              </a:lnSpc>
              <a:spcBef>
                <a:spcPct val="0"/>
              </a:spcBef>
              <a:spcAft>
                <a:spcPct val="0"/>
              </a:spcAft>
              <a:defRPr sz="1400" b="1">
                <a:solidFill>
                  <a:srgbClr val="FFFF00"/>
                </a:solidFill>
                <a:latin typeface="Comic Sans MS" pitchFamily="66" charset="0"/>
              </a:defRPr>
            </a:lvl6pPr>
            <a:lvl7pPr marL="2971800" indent="-228600" eaLnBrk="0" fontAlgn="base" hangingPunct="0">
              <a:lnSpc>
                <a:spcPct val="140000"/>
              </a:lnSpc>
              <a:spcBef>
                <a:spcPct val="0"/>
              </a:spcBef>
              <a:spcAft>
                <a:spcPct val="0"/>
              </a:spcAft>
              <a:defRPr sz="1400" b="1">
                <a:solidFill>
                  <a:srgbClr val="FFFF00"/>
                </a:solidFill>
                <a:latin typeface="Comic Sans MS" pitchFamily="66" charset="0"/>
              </a:defRPr>
            </a:lvl7pPr>
            <a:lvl8pPr marL="3429000" indent="-228600" eaLnBrk="0" fontAlgn="base" hangingPunct="0">
              <a:lnSpc>
                <a:spcPct val="140000"/>
              </a:lnSpc>
              <a:spcBef>
                <a:spcPct val="0"/>
              </a:spcBef>
              <a:spcAft>
                <a:spcPct val="0"/>
              </a:spcAft>
              <a:defRPr sz="1400" b="1">
                <a:solidFill>
                  <a:srgbClr val="FFFF00"/>
                </a:solidFill>
                <a:latin typeface="Comic Sans MS" pitchFamily="66" charset="0"/>
              </a:defRPr>
            </a:lvl8pPr>
            <a:lvl9pPr marL="3886200" indent="-228600" eaLnBrk="0" fontAlgn="base" hangingPunct="0">
              <a:lnSpc>
                <a:spcPct val="140000"/>
              </a:lnSpc>
              <a:spcBef>
                <a:spcPct val="0"/>
              </a:spcBef>
              <a:spcAft>
                <a:spcPct val="0"/>
              </a:spcAft>
              <a:defRPr sz="1400" b="1">
                <a:solidFill>
                  <a:srgbClr val="FFFF00"/>
                </a:solidFill>
                <a:latin typeface="Comic Sans MS" pitchFamily="66" charset="0"/>
              </a:defRPr>
            </a:lvl9pPr>
          </a:lstStyle>
          <a:p>
            <a:pPr marL="0" indent="0" defTabSz="685800" eaLnBrk="1" hangingPunct="1">
              <a:spcBef>
                <a:spcPct val="50000"/>
              </a:spcBef>
            </a:pPr>
            <a:r>
              <a:rPr lang="en-US" altLang="en-US" sz="1800" dirty="0">
                <a:solidFill>
                  <a:prstClr val="white"/>
                </a:solidFill>
                <a:effectLst>
                  <a:outerShdw blurRad="38100" dist="38100" dir="2700000" algn="tl">
                    <a:srgbClr val="000000">
                      <a:alpha val="43137"/>
                    </a:srgbClr>
                  </a:outerShdw>
                </a:effectLst>
                <a:latin typeface="Kristen ITC" panose="03050502040202030202" pitchFamily="66" charset="0"/>
                <a:sym typeface="Wingdings 2" pitchFamily="18" charset="2"/>
              </a:rPr>
              <a:t>What’s happening  in Recreation and Visitor Services (R&amp;VS)</a:t>
            </a:r>
            <a:endParaRPr lang="en-US" altLang="en-US" sz="1800" b="0" dirty="0">
              <a:solidFill>
                <a:prstClr val="white"/>
              </a:solidFill>
              <a:effectLst>
                <a:outerShdw blurRad="38100" dist="38100" dir="2700000" algn="tl">
                  <a:srgbClr val="000000">
                    <a:alpha val="43137"/>
                  </a:srgbClr>
                </a:outerShdw>
              </a:effectLst>
              <a:latin typeface="Kristen ITC" panose="03050502040202030202" pitchFamily="66" charset="0"/>
              <a:sym typeface="Wingdings 2" pitchFamily="18" charset="2"/>
            </a:endParaRPr>
          </a:p>
        </p:txBody>
      </p:sp>
      <p:sp>
        <p:nvSpPr>
          <p:cNvPr id="3" name="Rectangle 2"/>
          <p:cNvSpPr/>
          <p:nvPr/>
        </p:nvSpPr>
        <p:spPr>
          <a:xfrm>
            <a:off x="3315851" y="2270327"/>
            <a:ext cx="4610101" cy="646331"/>
          </a:xfrm>
          <a:prstGeom prst="rect">
            <a:avLst/>
          </a:prstGeom>
        </p:spPr>
        <p:txBody>
          <a:bodyPr wrap="square">
            <a:spAutoFit/>
          </a:bodyPr>
          <a:lstStyle/>
          <a:p>
            <a:pPr defTabSz="685800">
              <a:spcBef>
                <a:spcPct val="50000"/>
              </a:spcBef>
            </a:pPr>
            <a:r>
              <a:rPr lang="en-US" altLang="en-US" b="1" dirty="0">
                <a:solidFill>
                  <a:prstClr val="white"/>
                </a:solidFill>
                <a:effectLst>
                  <a:outerShdw blurRad="38100" dist="38100" dir="2700000" algn="tl">
                    <a:srgbClr val="000000">
                      <a:alpha val="43137"/>
                    </a:srgbClr>
                  </a:outerShdw>
                </a:effectLst>
                <a:latin typeface="Kristen ITC" panose="03050502040202030202" pitchFamily="66" charset="0"/>
                <a:sym typeface="Wingdings 2" pitchFamily="18" charset="2"/>
              </a:rPr>
              <a:t>Changing public values &amp; expectations of land management agencies</a:t>
            </a:r>
          </a:p>
        </p:txBody>
      </p:sp>
    </p:spTree>
    <p:extLst>
      <p:ext uri="{BB962C8B-B14F-4D97-AF65-F5344CB8AC3E}">
        <p14:creationId xmlns:p14="http://schemas.microsoft.com/office/powerpoint/2010/main" val="210162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1" name="Text Box 6"/>
          <p:cNvSpPr txBox="1">
            <a:spLocks noChangeArrowheads="1"/>
          </p:cNvSpPr>
          <p:nvPr/>
        </p:nvSpPr>
        <p:spPr bwMode="auto">
          <a:xfrm>
            <a:off x="1313667" y="1675725"/>
            <a:ext cx="6457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6738" indent="-566738" eaLnBrk="0" hangingPunct="0">
              <a:defRPr sz="1400" b="1">
                <a:solidFill>
                  <a:srgbClr val="FFFF00"/>
                </a:solidFill>
                <a:latin typeface="Comic Sans MS" pitchFamily="66" charset="0"/>
              </a:defRPr>
            </a:lvl1pPr>
            <a:lvl2pPr marL="742950" indent="-285750" eaLnBrk="0" hangingPunct="0">
              <a:defRPr sz="1400" b="1">
                <a:solidFill>
                  <a:srgbClr val="FFFF00"/>
                </a:solidFill>
                <a:latin typeface="Comic Sans MS" pitchFamily="66" charset="0"/>
              </a:defRPr>
            </a:lvl2pPr>
            <a:lvl3pPr marL="1143000" indent="-228600" eaLnBrk="0" hangingPunct="0">
              <a:defRPr sz="1400" b="1">
                <a:solidFill>
                  <a:srgbClr val="FFFF00"/>
                </a:solidFill>
                <a:latin typeface="Comic Sans MS" pitchFamily="66" charset="0"/>
              </a:defRPr>
            </a:lvl3pPr>
            <a:lvl4pPr marL="1600200" indent="-228600" eaLnBrk="0" hangingPunct="0">
              <a:defRPr sz="1400" b="1">
                <a:solidFill>
                  <a:srgbClr val="FFFF00"/>
                </a:solidFill>
                <a:latin typeface="Comic Sans MS" pitchFamily="66" charset="0"/>
              </a:defRPr>
            </a:lvl4pPr>
            <a:lvl5pPr marL="2057400" indent="-228600" eaLnBrk="0" hangingPunct="0">
              <a:defRPr sz="1400" b="1">
                <a:solidFill>
                  <a:srgbClr val="FFFF00"/>
                </a:solidFill>
                <a:latin typeface="Comic Sans MS" pitchFamily="66" charset="0"/>
              </a:defRPr>
            </a:lvl5pPr>
            <a:lvl6pPr marL="2514600" indent="-228600" eaLnBrk="0" fontAlgn="base" hangingPunct="0">
              <a:lnSpc>
                <a:spcPct val="140000"/>
              </a:lnSpc>
              <a:spcBef>
                <a:spcPct val="0"/>
              </a:spcBef>
              <a:spcAft>
                <a:spcPct val="0"/>
              </a:spcAft>
              <a:defRPr sz="1400" b="1">
                <a:solidFill>
                  <a:srgbClr val="FFFF00"/>
                </a:solidFill>
                <a:latin typeface="Comic Sans MS" pitchFamily="66" charset="0"/>
              </a:defRPr>
            </a:lvl6pPr>
            <a:lvl7pPr marL="2971800" indent="-228600" eaLnBrk="0" fontAlgn="base" hangingPunct="0">
              <a:lnSpc>
                <a:spcPct val="140000"/>
              </a:lnSpc>
              <a:spcBef>
                <a:spcPct val="0"/>
              </a:spcBef>
              <a:spcAft>
                <a:spcPct val="0"/>
              </a:spcAft>
              <a:defRPr sz="1400" b="1">
                <a:solidFill>
                  <a:srgbClr val="FFFF00"/>
                </a:solidFill>
                <a:latin typeface="Comic Sans MS" pitchFamily="66" charset="0"/>
              </a:defRPr>
            </a:lvl7pPr>
            <a:lvl8pPr marL="3429000" indent="-228600" eaLnBrk="0" fontAlgn="base" hangingPunct="0">
              <a:lnSpc>
                <a:spcPct val="140000"/>
              </a:lnSpc>
              <a:spcBef>
                <a:spcPct val="0"/>
              </a:spcBef>
              <a:spcAft>
                <a:spcPct val="0"/>
              </a:spcAft>
              <a:defRPr sz="1400" b="1">
                <a:solidFill>
                  <a:srgbClr val="FFFF00"/>
                </a:solidFill>
                <a:latin typeface="Comic Sans MS" pitchFamily="66" charset="0"/>
              </a:defRPr>
            </a:lvl8pPr>
            <a:lvl9pPr marL="3886200" indent="-228600" eaLnBrk="0" fontAlgn="base" hangingPunct="0">
              <a:lnSpc>
                <a:spcPct val="140000"/>
              </a:lnSpc>
              <a:spcBef>
                <a:spcPct val="0"/>
              </a:spcBef>
              <a:spcAft>
                <a:spcPct val="0"/>
              </a:spcAft>
              <a:defRPr sz="1400" b="1">
                <a:solidFill>
                  <a:srgbClr val="FFFF00"/>
                </a:solidFill>
                <a:latin typeface="Comic Sans MS" pitchFamily="66" charset="0"/>
              </a:defRPr>
            </a:lvl9pPr>
          </a:lstStyle>
          <a:p>
            <a:pPr marL="425054" indent="-425054" defTabSz="685800" eaLnBrk="1" hangingPunct="1">
              <a:spcBef>
                <a:spcPct val="50000"/>
              </a:spcBef>
            </a:pPr>
            <a:r>
              <a:rPr lang="en-US" altLang="en-US" sz="1800" dirty="0">
                <a:solidFill>
                  <a:srgbClr val="00FF00"/>
                </a:solidFill>
                <a:latin typeface="Arial" charset="0"/>
                <a:sym typeface="Wingdings 2" pitchFamily="18" charset="2"/>
              </a:rPr>
              <a:t>		</a:t>
            </a:r>
            <a:r>
              <a:rPr lang="en-US" altLang="en-US" sz="1800" dirty="0">
                <a:solidFill>
                  <a:srgbClr val="00FF00"/>
                </a:solidFill>
                <a:effectLst>
                  <a:outerShdw blurRad="38100" dist="38100" dir="2700000" algn="tl">
                    <a:srgbClr val="000000">
                      <a:alpha val="43137"/>
                    </a:srgbClr>
                  </a:outerShdw>
                </a:effectLst>
                <a:latin typeface="Arial" charset="0"/>
                <a:sym typeface="Wingdings 2" pitchFamily="18" charset="2"/>
              </a:rPr>
              <a:t>Growing recognition of how much recreation 	contributes to the quality of our lives</a:t>
            </a:r>
            <a:r>
              <a:rPr lang="en-US" altLang="en-US" sz="1800" b="0" dirty="0">
                <a:solidFill>
                  <a:srgbClr val="00FF00"/>
                </a:solidFill>
                <a:effectLst>
                  <a:outerShdw blurRad="38100" dist="38100" dir="2700000" algn="tl">
                    <a:srgbClr val="000000">
                      <a:alpha val="43137"/>
                    </a:srgbClr>
                  </a:outerShdw>
                </a:effectLst>
                <a:latin typeface="Arial" charset="0"/>
                <a:sym typeface="Wingdings 2" pitchFamily="18" charset="2"/>
              </a:rPr>
              <a:t> </a:t>
            </a:r>
          </a:p>
        </p:txBody>
      </p:sp>
      <p:grpSp>
        <p:nvGrpSpPr>
          <p:cNvPr id="5" name="Group 4"/>
          <p:cNvGrpSpPr/>
          <p:nvPr/>
        </p:nvGrpSpPr>
        <p:grpSpPr>
          <a:xfrm flipH="1">
            <a:off x="1444402" y="1780436"/>
            <a:ext cx="452438" cy="402431"/>
            <a:chOff x="1517650" y="374650"/>
            <a:chExt cx="6108700" cy="6108700"/>
          </a:xfrm>
        </p:grpSpPr>
        <p:sp>
          <p:nvSpPr>
            <p:cNvPr id="4" name="Oval 3"/>
            <p:cNvSpPr/>
            <p:nvPr/>
          </p:nvSpPr>
          <p:spPr>
            <a:xfrm>
              <a:off x="2743200" y="1447800"/>
              <a:ext cx="3581400" cy="396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Book Antiqua"/>
              </a:endParaRP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7650" y="374650"/>
              <a:ext cx="6108700" cy="6108700"/>
            </a:xfrm>
            <a:prstGeom prst="rect">
              <a:avLst/>
            </a:prstGeom>
          </p:spPr>
        </p:pic>
      </p:grpSp>
      <p:sp>
        <p:nvSpPr>
          <p:cNvPr id="14" name="Rectangle 13"/>
          <p:cNvSpPr/>
          <p:nvPr/>
        </p:nvSpPr>
        <p:spPr>
          <a:xfrm rot="21141371">
            <a:off x="1708353" y="3294694"/>
            <a:ext cx="5777999" cy="953318"/>
          </a:xfrm>
          <a:prstGeom prst="rect">
            <a:avLst/>
          </a:prstGeom>
        </p:spPr>
        <p:txBody>
          <a:bodyPr wrap="square">
            <a:prstTxWarp prst="textCascadeUp">
              <a:avLst/>
            </a:prstTxWarp>
            <a:spAutoFit/>
          </a:bodyPr>
          <a:lstStyle/>
          <a:p>
            <a:pPr defTabSz="685800"/>
            <a:r>
              <a:rPr lang="en-US" sz="1350" dirty="0">
                <a:solidFill>
                  <a:srgbClr val="FF0000"/>
                </a:solidFill>
                <a:effectLst>
                  <a:outerShdw blurRad="38100" dist="38100" dir="2700000" algn="tl">
                    <a:srgbClr val="000000">
                      <a:alpha val="43137"/>
                    </a:srgbClr>
                  </a:outerShdw>
                </a:effectLst>
                <a:latin typeface="Cooper Black" panose="0208090404030B020404" pitchFamily="18" charset="0"/>
                <a:ea typeface="Ebrima" panose="02000000000000000000" pitchFamily="2" charset="0"/>
                <a:cs typeface="Ebrima" panose="02000000000000000000" pitchFamily="2" charset="0"/>
              </a:rPr>
              <a:t>What have you experienced</a:t>
            </a:r>
            <a:r>
              <a:rPr lang="en-US" sz="1350" dirty="0">
                <a:solidFill>
                  <a:srgbClr val="FF00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a:t>
            </a:r>
          </a:p>
        </p:txBody>
      </p:sp>
      <p:sp>
        <p:nvSpPr>
          <p:cNvPr id="15" name="Rectangle 14"/>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
        <p:nvSpPr>
          <p:cNvPr id="16" name="WordArt 4"/>
          <p:cNvSpPr>
            <a:spLocks noChangeArrowheads="1" noChangeShapeType="1" noTextEdit="1"/>
          </p:cNvSpPr>
          <p:nvPr/>
        </p:nvSpPr>
        <p:spPr bwMode="auto">
          <a:xfrm>
            <a:off x="1314450" y="571500"/>
            <a:ext cx="6515100" cy="857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18750"/>
              </a:avLst>
            </a:prstTxWarp>
          </a:bodyPr>
          <a:lstStyle/>
          <a:p>
            <a:pPr algn="ctr" defTabSz="685800"/>
            <a:r>
              <a:rPr lang="en-US" sz="2700" kern="10" spc="540" dirty="0">
                <a:ln>
                  <a:solidFill>
                    <a:srgbClr val="A99035"/>
                  </a:solidFill>
                </a:ln>
                <a:solidFill>
                  <a:srgbClr val="CEC597">
                    <a:lumMod val="40000"/>
                    <a:lumOff val="60000"/>
                  </a:srgbClr>
                </a:solidFill>
                <a:effectLst>
                  <a:outerShdw dist="35921" dir="2700000" algn="ctr" rotWithShape="0">
                    <a:srgbClr val="4D4D4D">
                      <a:alpha val="79999"/>
                    </a:srgbClr>
                  </a:outerShdw>
                </a:effectLst>
                <a:latin typeface="Arial Black"/>
              </a:rPr>
              <a:t>What's happening in Recreation &amp; Leisure Services?</a:t>
            </a:r>
          </a:p>
        </p:txBody>
      </p:sp>
    </p:spTree>
    <p:extLst>
      <p:ext uri="{BB962C8B-B14F-4D97-AF65-F5344CB8AC3E}">
        <p14:creationId xmlns:p14="http://schemas.microsoft.com/office/powerpoint/2010/main" val="114835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300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00200" y="285750"/>
            <a:ext cx="6598952" cy="584775"/>
          </a:xfrm>
          <a:prstGeom prst="rect">
            <a:avLst/>
          </a:prstGeom>
        </p:spPr>
        <p:txBody>
          <a:bodyPr wrap="square">
            <a:spAutoFit/>
          </a:bodyPr>
          <a:lstStyle/>
          <a:p>
            <a:r>
              <a:rPr lang="en-US" sz="3200" b="1" dirty="0" smtClean="0">
                <a:effectLst>
                  <a:outerShdw blurRad="38100" dist="38100" dir="2700000" algn="tl">
                    <a:srgbClr val="000000">
                      <a:alpha val="43137"/>
                    </a:srgbClr>
                  </a:outerShdw>
                </a:effectLst>
              </a:rPr>
              <a:t>Health and healing</a:t>
            </a:r>
            <a:endParaRPr lang="en-US" sz="32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210" y="1028700"/>
            <a:ext cx="5564131" cy="4006173"/>
          </a:xfrm>
          <a:prstGeom prst="rect">
            <a:avLst/>
          </a:prstGeom>
        </p:spPr>
      </p:pic>
    </p:spTree>
    <p:extLst>
      <p:ext uri="{BB962C8B-B14F-4D97-AF65-F5344CB8AC3E}">
        <p14:creationId xmlns:p14="http://schemas.microsoft.com/office/powerpoint/2010/main" val="3582333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0937">
            <a:off x="1554076" y="660448"/>
            <a:ext cx="3017748" cy="4324523"/>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6903">
            <a:off x="4837585" y="613726"/>
            <a:ext cx="2739539" cy="41093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658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0" y="685800"/>
            <a:ext cx="2228850" cy="394770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2991">
            <a:off x="1823274" y="665633"/>
            <a:ext cx="2961938" cy="41517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7564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
        <p:nvSpPr>
          <p:cNvPr id="5" name="TextBox 4"/>
          <p:cNvSpPr txBox="1"/>
          <p:nvPr/>
        </p:nvSpPr>
        <p:spPr>
          <a:xfrm>
            <a:off x="1428750" y="837575"/>
            <a:ext cx="3543300" cy="553998"/>
          </a:xfrm>
          <a:prstGeom prst="rect">
            <a:avLst/>
          </a:prstGeom>
          <a:noFill/>
        </p:spPr>
        <p:txBody>
          <a:bodyPr wrap="square" rtlCol="0">
            <a:spAutoFit/>
          </a:bodyPr>
          <a:lstStyle/>
          <a:p>
            <a:pPr defTabSz="685800"/>
            <a:r>
              <a:rPr lang="en-US" sz="3000" b="1" dirty="0">
                <a:solidFill>
                  <a:prstClr val="white"/>
                </a:solidFill>
                <a:latin typeface="Book Antiqua"/>
              </a:rPr>
              <a:t>Addressing O.D.D.</a:t>
            </a:r>
          </a:p>
        </p:txBody>
      </p:sp>
      <p:sp>
        <p:nvSpPr>
          <p:cNvPr id="6" name="TextBox 5"/>
          <p:cNvSpPr txBox="1"/>
          <p:nvPr/>
        </p:nvSpPr>
        <p:spPr>
          <a:xfrm>
            <a:off x="1714500" y="1714500"/>
            <a:ext cx="3486150" cy="2169825"/>
          </a:xfrm>
          <a:prstGeom prst="rect">
            <a:avLst/>
          </a:prstGeom>
          <a:noFill/>
        </p:spPr>
        <p:txBody>
          <a:bodyPr wrap="square" rtlCol="0">
            <a:spAutoFit/>
          </a:bodyPr>
          <a:lstStyle/>
          <a:p>
            <a:pPr defTabSz="685800"/>
            <a:r>
              <a:rPr lang="en-US" sz="450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Outdoor Deficit Disorder</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0" y="685800"/>
            <a:ext cx="2228850" cy="39477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6925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79932"/>
            <a:ext cx="4783081" cy="34861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470" y="3909518"/>
            <a:ext cx="6342999" cy="7709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8944" y="971550"/>
            <a:ext cx="2221641" cy="22216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7222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Who’s Who in </a:t>
            </a:r>
            <a:r>
              <a:rPr lang="en-US" dirty="0" smtClean="0"/>
              <a:t>WO-250</a:t>
            </a:r>
            <a:endParaRPr lang="en-US" dirty="0"/>
          </a:p>
        </p:txBody>
      </p:sp>
      <p:sp>
        <p:nvSpPr>
          <p:cNvPr id="4" name="Title 3"/>
          <p:cNvSpPr>
            <a:spLocks noGrp="1"/>
          </p:cNvSpPr>
          <p:nvPr>
            <p:ph type="title"/>
          </p:nvPr>
        </p:nvSpPr>
        <p:spPr/>
        <p:txBody>
          <a:bodyPr/>
          <a:lstStyle/>
          <a:p>
            <a:r>
              <a:rPr lang="en-US" dirty="0" err="1" smtClean="0"/>
              <a:t>Peggi</a:t>
            </a:r>
            <a:r>
              <a:rPr lang="en-US" dirty="0" smtClean="0"/>
              <a:t> Brooks</a:t>
            </a:r>
            <a:endParaRPr lang="en-US" dirty="0"/>
          </a:p>
        </p:txBody>
      </p:sp>
      <p:sp>
        <p:nvSpPr>
          <p:cNvPr id="5" name="Text Placeholder 4"/>
          <p:cNvSpPr>
            <a:spLocks noGrp="1"/>
          </p:cNvSpPr>
          <p:nvPr>
            <p:ph type="body" sz="half" idx="2"/>
          </p:nvPr>
        </p:nvSpPr>
        <p:spPr/>
        <p:txBody>
          <a:bodyPr/>
          <a:lstStyle/>
          <a:p>
            <a:pPr marL="342900" indent="-342900">
              <a:buFont typeface="Arial" panose="020B0604020202020204" pitchFamily="34" charset="0"/>
              <a:buChar char="•"/>
            </a:pPr>
            <a:r>
              <a:rPr lang="en-US" dirty="0" smtClean="0"/>
              <a:t>Recreation.gov</a:t>
            </a:r>
          </a:p>
          <a:p>
            <a:pPr marL="342900" indent="-342900">
              <a:buFont typeface="Arial" panose="020B0604020202020204" pitchFamily="34" charset="0"/>
              <a:buChar char="•"/>
            </a:pPr>
            <a:r>
              <a:rPr lang="en-US" dirty="0" smtClean="0"/>
              <a:t>Recreation Use Permits </a:t>
            </a:r>
          </a:p>
          <a:p>
            <a:pPr marL="342900" indent="-342900">
              <a:buFont typeface="Arial" panose="020B0604020202020204" pitchFamily="34" charset="0"/>
              <a:buChar char="•"/>
            </a:pPr>
            <a:r>
              <a:rPr lang="en-US" dirty="0" smtClean="0"/>
              <a:t>Special Rec. Permit support </a:t>
            </a:r>
          </a:p>
          <a:p>
            <a:pPr marL="342900" indent="-342900">
              <a:buFont typeface="Arial" panose="020B0604020202020204" pitchFamily="34" charset="0"/>
              <a:buChar char="•"/>
            </a:pPr>
            <a:r>
              <a:rPr lang="en-US" dirty="0" smtClean="0"/>
              <a:t>Business Plans </a:t>
            </a:r>
          </a:p>
          <a:p>
            <a:pPr marL="342900" indent="-342900">
              <a:buFont typeface="Arial" panose="020B0604020202020204" pitchFamily="34" charset="0"/>
              <a:buChar char="•"/>
            </a:pPr>
            <a:r>
              <a:rPr lang="en-US" dirty="0" smtClean="0"/>
              <a:t>Commercial Services/Concession Support</a:t>
            </a:r>
          </a:p>
          <a:p>
            <a:pPr marL="342900" indent="-342900">
              <a:buFont typeface="Arial" panose="020B0604020202020204" pitchFamily="34" charset="0"/>
              <a:buChar char="•"/>
            </a:pPr>
            <a:r>
              <a:rPr lang="en-US" dirty="0" smtClean="0"/>
              <a:t>Visitor Safety</a:t>
            </a:r>
            <a:endParaRPr lang="en-US" dirty="0"/>
          </a:p>
          <a:p>
            <a:endParaRPr lang="en-US" dirty="0" smtClean="0"/>
          </a:p>
          <a:p>
            <a:endParaRPr lang="en-US" dirty="0"/>
          </a:p>
        </p:txBody>
      </p:sp>
      <p:pic>
        <p:nvPicPr>
          <p:cNvPr id="6"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976512" y="895350"/>
            <a:ext cx="2932013" cy="3726442"/>
          </a:xfrm>
        </p:spPr>
      </p:pic>
    </p:spTree>
    <p:extLst>
      <p:ext uri="{BB962C8B-B14F-4D97-AF65-F5344CB8AC3E}">
        <p14:creationId xmlns:p14="http://schemas.microsoft.com/office/powerpoint/2010/main" val="15694077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943100"/>
            <a:ext cx="3911204" cy="30035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636" y="514350"/>
            <a:ext cx="292944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350" y="690663"/>
            <a:ext cx="2521744" cy="86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4951" y="2914650"/>
            <a:ext cx="2762699" cy="16636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205386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57301" y="4000501"/>
            <a:ext cx="6857999" cy="1038746"/>
          </a:xfrm>
          <a:prstGeom prst="rect">
            <a:avLst/>
          </a:prstGeom>
        </p:spPr>
        <p:txBody>
          <a:bodyPr wrap="square">
            <a:spAutoFit/>
          </a:bodyPr>
          <a:lstStyle/>
          <a:p>
            <a:pPr defTabSz="685800"/>
            <a:r>
              <a:rPr lang="en-US" sz="1500" b="1" i="1" dirty="0">
                <a:solidFill>
                  <a:prstClr val="white"/>
                </a:solidFill>
                <a:effectLst>
                  <a:outerShdw blurRad="38100" dist="38100" dir="2700000" algn="tl">
                    <a:srgbClr val="000000">
                      <a:alpha val="43137"/>
                    </a:srgbClr>
                  </a:outerShdw>
                </a:effectLst>
                <a:latin typeface="Book Antiqua"/>
              </a:rPr>
              <a:t>Times change. Traditions don't.</a:t>
            </a:r>
          </a:p>
          <a:p>
            <a:pPr defTabSz="685800"/>
            <a:endParaRPr lang="en-US" sz="600" b="1" i="1" dirty="0">
              <a:solidFill>
                <a:prstClr val="white"/>
              </a:solidFill>
              <a:latin typeface="Book Antiqua"/>
            </a:endParaRPr>
          </a:p>
          <a:p>
            <a:pPr defTabSz="685800"/>
            <a:r>
              <a:rPr lang="en-US" sz="1350" b="1" i="1" dirty="0">
                <a:solidFill>
                  <a:prstClr val="white"/>
                </a:solidFill>
                <a:effectLst>
                  <a:outerShdw blurRad="38100" dist="38100" dir="2700000" algn="tl">
                    <a:srgbClr val="000000">
                      <a:alpha val="43137"/>
                    </a:srgbClr>
                  </a:outerShdw>
                </a:effectLst>
                <a:latin typeface="Book Antiqua"/>
              </a:rPr>
              <a:t>This is the prime time to create a bond between you and your kids, nephews and nieces.   Instead of sharing a video game or TV, why not show them how you spent time as a youth - shooting and hunting</a:t>
            </a:r>
            <a:r>
              <a:rPr lang="en-US" sz="1350" b="1" dirty="0">
                <a:solidFill>
                  <a:prstClr val="white"/>
                </a:solidFill>
                <a:effectLst>
                  <a:outerShdw blurRad="38100" dist="38100" dir="2700000" algn="tl">
                    <a:srgbClr val="000000">
                      <a:alpha val="43137"/>
                    </a:srgbClr>
                  </a:outerShdw>
                </a:effectLst>
                <a:latin typeface="Book Antiqua"/>
              </a:rPr>
              <a:t>.  </a:t>
            </a:r>
            <a:r>
              <a:rPr lang="en-US" sz="1050" dirty="0">
                <a:solidFill>
                  <a:srgbClr val="CEC597">
                    <a:lumMod val="75000"/>
                  </a:srgbClr>
                </a:solidFill>
                <a:latin typeface="Book Antiqua"/>
              </a:rPr>
              <a:t>http://www.takemehuntingandshooting.com/index.php</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64757"/>
            <a:ext cx="6343650" cy="3421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3575784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83091" y="72033"/>
            <a:ext cx="6779419" cy="5020288"/>
          </a:xfrm>
          <a:prstGeom prst="rect">
            <a:avLst/>
          </a:prstGeom>
        </p:spPr>
      </p:pic>
      <p:sp>
        <p:nvSpPr>
          <p:cNvPr id="4" name="TextBox 3"/>
          <p:cNvSpPr txBox="1"/>
          <p:nvPr/>
        </p:nvSpPr>
        <p:spPr>
          <a:xfrm>
            <a:off x="1257300" y="285751"/>
            <a:ext cx="4343400" cy="923330"/>
          </a:xfrm>
          <a:prstGeom prst="rect">
            <a:avLst/>
          </a:prstGeom>
          <a:noFill/>
        </p:spPr>
        <p:txBody>
          <a:bodyPr wrap="square" rtlCol="0">
            <a:spAutoFit/>
          </a:bodyPr>
          <a:lstStyle/>
          <a:p>
            <a:r>
              <a:rPr lang="en-US" dirty="0">
                <a:latin typeface="+mj-lt"/>
              </a:rPr>
              <a:t>“</a:t>
            </a:r>
            <a:r>
              <a:rPr lang="en-US" dirty="0" err="1">
                <a:latin typeface="+mj-lt"/>
              </a:rPr>
              <a:t>Rebelle</a:t>
            </a:r>
            <a:r>
              <a:rPr lang="en-US" dirty="0">
                <a:latin typeface="+mj-lt"/>
              </a:rPr>
              <a:t> Rally…made me not only a better driver, but a better friend, mom, and wife.”</a:t>
            </a:r>
          </a:p>
        </p:txBody>
      </p:sp>
    </p:spTree>
    <p:extLst>
      <p:ext uri="{BB962C8B-B14F-4D97-AF65-F5344CB8AC3E}">
        <p14:creationId xmlns:p14="http://schemas.microsoft.com/office/powerpoint/2010/main" val="337437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72343">
            <a:off x="1713315" y="1570697"/>
            <a:ext cx="2563743" cy="348357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0915">
            <a:off x="4747012" y="1686477"/>
            <a:ext cx="2541182" cy="355490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1" y="379476"/>
            <a:ext cx="6857999" cy="1049274"/>
          </a:xfrm>
          <a:prstGeom prst="rect">
            <a:avLst/>
          </a:prstGeom>
        </p:spPr>
      </p:pic>
    </p:spTree>
    <p:extLst>
      <p:ext uri="{BB962C8B-B14F-4D97-AF65-F5344CB8AC3E}">
        <p14:creationId xmlns:p14="http://schemas.microsoft.com/office/powerpoint/2010/main" val="335554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Book Antiqua"/>
            </a:endParaRPr>
          </a:p>
        </p:txBody>
      </p:sp>
      <p:sp>
        <p:nvSpPr>
          <p:cNvPr id="2" name="Title 1"/>
          <p:cNvSpPr>
            <a:spLocks noGrp="1"/>
          </p:cNvSpPr>
          <p:nvPr>
            <p:ph type="ctrTitle"/>
          </p:nvPr>
        </p:nvSpPr>
        <p:spPr>
          <a:xfrm>
            <a:off x="5657851"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346250"/>
            <a:ext cx="857250" cy="479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71600" y="914401"/>
            <a:ext cx="5600700" cy="1892826"/>
          </a:xfrm>
          <a:prstGeom prst="rect">
            <a:avLst/>
          </a:prstGeom>
        </p:spPr>
        <p:txBody>
          <a:bodyPr wrap="square">
            <a:spAutoFit/>
          </a:bodyPr>
          <a:lstStyle/>
          <a:p>
            <a:pPr defTabSz="685783"/>
            <a:r>
              <a:rPr lang="en-US" sz="1350" b="1" dirty="0">
                <a:solidFill>
                  <a:prstClr val="white"/>
                </a:solidFill>
                <a:latin typeface="Book Antiqua"/>
              </a:rPr>
              <a:t>Please Insert:</a:t>
            </a:r>
          </a:p>
          <a:p>
            <a:pPr defTabSz="685783"/>
            <a:endParaRPr lang="en-US" sz="1350" b="1" dirty="0">
              <a:solidFill>
                <a:prstClr val="white"/>
              </a:solidFill>
              <a:latin typeface="Book Antiqua"/>
            </a:endParaRPr>
          </a:p>
          <a:p>
            <a:pPr defTabSz="685783"/>
            <a:r>
              <a:rPr lang="en-US" b="1" dirty="0">
                <a:solidFill>
                  <a:prstClr val="white"/>
                </a:solidFill>
                <a:latin typeface="Book Antiqua"/>
              </a:rPr>
              <a:t>Recreation Works!</a:t>
            </a:r>
          </a:p>
          <a:p>
            <a:pPr defTabSz="685783"/>
            <a:endParaRPr lang="en-US" b="1" dirty="0">
              <a:solidFill>
                <a:prstClr val="white"/>
              </a:solidFill>
              <a:latin typeface="Book Antiqua"/>
            </a:endParaRPr>
          </a:p>
          <a:p>
            <a:pPr defTabSz="685783"/>
            <a:r>
              <a:rPr lang="en-US" b="1" dirty="0">
                <a:solidFill>
                  <a:prstClr val="white"/>
                </a:solidFill>
                <a:latin typeface="Book Antiqua"/>
              </a:rPr>
              <a:t>https://www.youtube.com/watch?v=tpz3NPWPq8Q&amp;index=9&amp;list=PLb7UGCN5cPJKJ0mgvciOCG5OlC9HMto60</a:t>
            </a:r>
            <a:endParaRPr lang="en-US" dirty="0">
              <a:solidFill>
                <a:prstClr val="white"/>
              </a:solidFill>
              <a:latin typeface="Book Antiqua"/>
            </a:endParaRPr>
          </a:p>
        </p:txBody>
      </p:sp>
      <p:sp>
        <p:nvSpPr>
          <p:cNvPr id="10" name="Rectangle 9"/>
          <p:cNvSpPr/>
          <p:nvPr/>
        </p:nvSpPr>
        <p:spPr>
          <a:xfrm>
            <a:off x="1143001" y="0"/>
            <a:ext cx="3028950" cy="323165"/>
          </a:xfrm>
          <a:prstGeom prst="rect">
            <a:avLst/>
          </a:prstGeom>
        </p:spPr>
        <p:txBody>
          <a:bodyPr wrap="square">
            <a:spAutoFit/>
          </a:bodyPr>
          <a:lstStyle/>
          <a:p>
            <a:pPr defTabSz="685783"/>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pic>
        <p:nvPicPr>
          <p:cNvPr id="3" name="tpz3NPWPq8Q?list=PLb7UGCN5cPJKJ0mgvciOCG5OlC9HMto60"/>
          <p:cNvPicPr>
            <a:picLocks noRot="1" noChangeAspect="1"/>
          </p:cNvPicPr>
          <p:nvPr>
            <a:videoFile r:link="rId1"/>
          </p:nvPr>
        </p:nvPicPr>
        <p:blipFill>
          <a:blip r:embed="rId5"/>
          <a:stretch>
            <a:fillRect/>
          </a:stretch>
        </p:blipFill>
        <p:spPr>
          <a:xfrm>
            <a:off x="1117600" y="371476"/>
            <a:ext cx="6026150" cy="4772025"/>
          </a:xfrm>
          <a:prstGeom prst="rect">
            <a:avLst/>
          </a:prstGeom>
        </p:spPr>
      </p:pic>
    </p:spTree>
    <p:extLst>
      <p:ext uri="{BB962C8B-B14F-4D97-AF65-F5344CB8AC3E}">
        <p14:creationId xmlns:p14="http://schemas.microsoft.com/office/powerpoint/2010/main" val="4099950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Book Antiqua"/>
            </a:endParaRPr>
          </a:p>
        </p:txBody>
      </p:sp>
      <p:sp>
        <p:nvSpPr>
          <p:cNvPr id="2" name="Title 1"/>
          <p:cNvSpPr>
            <a:spLocks noGrp="1"/>
          </p:cNvSpPr>
          <p:nvPr>
            <p:ph type="ctrTitle"/>
          </p:nvPr>
        </p:nvSpPr>
        <p:spPr>
          <a:xfrm>
            <a:off x="5657851"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346250"/>
            <a:ext cx="857250" cy="479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71600" y="914401"/>
            <a:ext cx="5600700" cy="1892826"/>
          </a:xfrm>
          <a:prstGeom prst="rect">
            <a:avLst/>
          </a:prstGeom>
        </p:spPr>
        <p:txBody>
          <a:bodyPr wrap="square">
            <a:spAutoFit/>
          </a:bodyPr>
          <a:lstStyle/>
          <a:p>
            <a:pPr defTabSz="685783"/>
            <a:r>
              <a:rPr lang="en-US" sz="1350" b="1" dirty="0">
                <a:solidFill>
                  <a:prstClr val="white"/>
                </a:solidFill>
                <a:latin typeface="Book Antiqua"/>
              </a:rPr>
              <a:t>Please Insert:</a:t>
            </a:r>
          </a:p>
          <a:p>
            <a:pPr defTabSz="685783"/>
            <a:endParaRPr lang="en-US" sz="1350" b="1" dirty="0">
              <a:solidFill>
                <a:prstClr val="white"/>
              </a:solidFill>
              <a:latin typeface="Book Antiqua"/>
            </a:endParaRPr>
          </a:p>
          <a:p>
            <a:pPr defTabSz="685783"/>
            <a:r>
              <a:rPr lang="en-US" b="1" dirty="0">
                <a:solidFill>
                  <a:prstClr val="white"/>
                </a:solidFill>
                <a:latin typeface="Book Antiqua"/>
              </a:rPr>
              <a:t>In Saskatchewan, Green is the </a:t>
            </a:r>
            <a:r>
              <a:rPr lang="en-US" b="1" dirty="0" err="1">
                <a:solidFill>
                  <a:prstClr val="white"/>
                </a:solidFill>
                <a:latin typeface="Book Antiqua"/>
              </a:rPr>
              <a:t>Colour</a:t>
            </a:r>
            <a:r>
              <a:rPr lang="en-US" b="1" dirty="0">
                <a:solidFill>
                  <a:prstClr val="white"/>
                </a:solidFill>
                <a:latin typeface="Book Antiqua"/>
              </a:rPr>
              <a:t>! (HD) </a:t>
            </a:r>
          </a:p>
          <a:p>
            <a:pPr defTabSz="685783"/>
            <a:endParaRPr lang="en-US" b="1" dirty="0">
              <a:solidFill>
                <a:prstClr val="white"/>
              </a:solidFill>
              <a:latin typeface="Book Antiqua"/>
            </a:endParaRPr>
          </a:p>
          <a:p>
            <a:pPr defTabSz="685783"/>
            <a:r>
              <a:rPr lang="en-US" b="1" dirty="0">
                <a:solidFill>
                  <a:prstClr val="white"/>
                </a:solidFill>
                <a:latin typeface="Book Antiqua"/>
              </a:rPr>
              <a:t>https://www.youtube.com/watch?v=7Bpkf6aCI-U&amp;index=8&amp;list=PLb7UGCN5cPJKJ0mgvciOCG5OlC9HMto60</a:t>
            </a:r>
            <a:endParaRPr lang="en-US" dirty="0">
              <a:solidFill>
                <a:prstClr val="white"/>
              </a:solidFill>
              <a:latin typeface="Book Antiqua"/>
            </a:endParaRPr>
          </a:p>
        </p:txBody>
      </p:sp>
      <p:sp>
        <p:nvSpPr>
          <p:cNvPr id="10" name="Rectangle 9"/>
          <p:cNvSpPr/>
          <p:nvPr/>
        </p:nvSpPr>
        <p:spPr>
          <a:xfrm>
            <a:off x="1143001" y="0"/>
            <a:ext cx="3028950" cy="323165"/>
          </a:xfrm>
          <a:prstGeom prst="rect">
            <a:avLst/>
          </a:prstGeom>
        </p:spPr>
        <p:txBody>
          <a:bodyPr wrap="square">
            <a:spAutoFit/>
          </a:bodyPr>
          <a:lstStyle/>
          <a:p>
            <a:pPr defTabSz="685783"/>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pic>
        <p:nvPicPr>
          <p:cNvPr id="3" name="7Bpkf6aCI-U?list=PLb7UGCN5cPJKJ0mgvciOCG5OlC9HMto60"/>
          <p:cNvPicPr>
            <a:picLocks noRot="1" noChangeAspect="1"/>
          </p:cNvPicPr>
          <p:nvPr>
            <a:videoFile r:link="rId1"/>
          </p:nvPr>
        </p:nvPicPr>
        <p:blipFill>
          <a:blip r:embed="rId5"/>
          <a:stretch>
            <a:fillRect/>
          </a:stretch>
        </p:blipFill>
        <p:spPr>
          <a:xfrm>
            <a:off x="1117600" y="371476"/>
            <a:ext cx="6026150" cy="4772025"/>
          </a:xfrm>
          <a:prstGeom prst="rect">
            <a:avLst/>
          </a:prstGeom>
        </p:spPr>
      </p:pic>
    </p:spTree>
    <p:extLst>
      <p:ext uri="{BB962C8B-B14F-4D97-AF65-F5344CB8AC3E}">
        <p14:creationId xmlns:p14="http://schemas.microsoft.com/office/powerpoint/2010/main" val="2098873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768" y="764380"/>
            <a:ext cx="3789981" cy="39790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1" y="457200"/>
            <a:ext cx="2250281" cy="500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benefits_logo NRPA"/>
          <p:cNvPicPr>
            <a:picLocks noChangeAspect="1" noChangeArrowheads="1"/>
          </p:cNvPicPr>
          <p:nvPr/>
        </p:nvPicPr>
        <p:blipFill>
          <a:blip r:embed="rId5"/>
          <a:srcRect/>
          <a:stretch>
            <a:fillRect/>
          </a:stretch>
        </p:blipFill>
        <p:spPr bwMode="auto">
          <a:xfrm rot="469543">
            <a:off x="1544431" y="1144328"/>
            <a:ext cx="2029930" cy="1907237"/>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
        <p:nvSpPr>
          <p:cNvPr id="3" name="Rectangle 2"/>
          <p:cNvSpPr/>
          <p:nvPr/>
        </p:nvSpPr>
        <p:spPr>
          <a:xfrm>
            <a:off x="1338810" y="3357893"/>
            <a:ext cx="2857501" cy="1938992"/>
          </a:xfrm>
          <a:prstGeom prst="rect">
            <a:avLst/>
          </a:prstGeom>
        </p:spPr>
        <p:txBody>
          <a:bodyPr wrap="square">
            <a:spAutoFit/>
          </a:bodyPr>
          <a:lstStyle/>
          <a:p>
            <a:pPr defTabSz="685800"/>
            <a:r>
              <a:rPr lang="en-US" sz="2400" b="1" dirty="0">
                <a:solidFill>
                  <a:prstClr val="white"/>
                </a:solidFill>
                <a:effectLst>
                  <a:outerShdw blurRad="38100" dist="38100" dir="2700000" algn="tl">
                    <a:srgbClr val="000000">
                      <a:alpha val="43137"/>
                    </a:srgbClr>
                  </a:outerShdw>
                </a:effectLst>
                <a:latin typeface="Book Antiqua"/>
              </a:rPr>
              <a:t>Campaign to show the importance of recreation by describing benefits </a:t>
            </a:r>
          </a:p>
        </p:txBody>
      </p:sp>
    </p:spTree>
    <p:extLst>
      <p:ext uri="{BB962C8B-B14F-4D97-AF65-F5344CB8AC3E}">
        <p14:creationId xmlns:p14="http://schemas.microsoft.com/office/powerpoint/2010/main" val="297935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514350"/>
            <a:ext cx="4399277" cy="4457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712988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20" y="346249"/>
            <a:ext cx="6793706" cy="119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1557073"/>
            <a:ext cx="2800350" cy="3586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672" y="1557074"/>
            <a:ext cx="2800350" cy="357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017238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808" y="457201"/>
            <a:ext cx="3290207" cy="457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248" y="457201"/>
            <a:ext cx="3282043" cy="457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300557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Who’s Who in </a:t>
            </a:r>
            <a:r>
              <a:rPr lang="en-US" dirty="0" smtClean="0"/>
              <a:t>WO-250</a:t>
            </a:r>
            <a:endParaRPr lang="en-US" dirty="0"/>
          </a:p>
        </p:txBody>
      </p:sp>
      <p:sp>
        <p:nvSpPr>
          <p:cNvPr id="4" name="Title 3"/>
          <p:cNvSpPr>
            <a:spLocks noGrp="1"/>
          </p:cNvSpPr>
          <p:nvPr>
            <p:ph type="title"/>
          </p:nvPr>
        </p:nvSpPr>
        <p:spPr/>
        <p:txBody>
          <a:bodyPr/>
          <a:lstStyle/>
          <a:p>
            <a:r>
              <a:rPr lang="en-US" dirty="0" smtClean="0"/>
              <a:t>David Ballenger</a:t>
            </a:r>
            <a:endParaRPr lang="en-US" dirty="0"/>
          </a:p>
        </p:txBody>
      </p:sp>
      <p:sp>
        <p:nvSpPr>
          <p:cNvPr id="5" name="Text Placeholder 4"/>
          <p:cNvSpPr>
            <a:spLocks noGrp="1"/>
          </p:cNvSpPr>
          <p:nvPr>
            <p:ph type="body" sz="half" idx="2"/>
          </p:nvPr>
        </p:nvSpPr>
        <p:spPr>
          <a:xfrm>
            <a:off x="5158434" y="1962151"/>
            <a:ext cx="3528366" cy="2884450"/>
          </a:xfrm>
        </p:spPr>
        <p:txBody>
          <a:bodyPr>
            <a:normAutofit fontScale="92500" lnSpcReduction="10000"/>
          </a:bodyPr>
          <a:lstStyle/>
          <a:p>
            <a:r>
              <a:rPr lang="en-US" dirty="0" smtClean="0"/>
              <a:t>Rec Permits </a:t>
            </a:r>
            <a:r>
              <a:rPr lang="en-US" dirty="0"/>
              <a:t>and </a:t>
            </a:r>
            <a:r>
              <a:rPr lang="en-US" dirty="0" smtClean="0"/>
              <a:t>Fees Lead:</a:t>
            </a:r>
            <a:endParaRPr lang="en-US" dirty="0"/>
          </a:p>
          <a:p>
            <a:pPr marL="342900" indent="-342900">
              <a:buFont typeface="Arial" panose="020B0604020202020204" pitchFamily="34" charset="0"/>
              <a:buChar char="•"/>
            </a:pPr>
            <a:r>
              <a:rPr lang="en-US" dirty="0" smtClean="0"/>
              <a:t>Special Recreation Permits </a:t>
            </a:r>
          </a:p>
          <a:p>
            <a:pPr marL="342900" indent="-342900">
              <a:buFont typeface="Arial" panose="020B0604020202020204" pitchFamily="34" charset="0"/>
              <a:buChar char="•"/>
            </a:pPr>
            <a:r>
              <a:rPr lang="en-US" dirty="0" smtClean="0"/>
              <a:t>Recreation Use Permits support</a:t>
            </a:r>
          </a:p>
          <a:p>
            <a:pPr marL="342900" indent="-342900">
              <a:buFont typeface="Arial" panose="020B0604020202020204" pitchFamily="34" charset="0"/>
              <a:buChar char="•"/>
            </a:pPr>
            <a:r>
              <a:rPr lang="en-US" dirty="0" smtClean="0"/>
              <a:t>Federal Land Recreation Enhancement Act (FLREA)</a:t>
            </a:r>
            <a:endParaRPr lang="en-US" dirty="0"/>
          </a:p>
          <a:p>
            <a:pPr marL="342900" indent="-342900">
              <a:buFont typeface="Arial" panose="020B0604020202020204" pitchFamily="34" charset="0"/>
              <a:buChar char="•"/>
            </a:pPr>
            <a:r>
              <a:rPr lang="en-US" dirty="0" smtClean="0"/>
              <a:t>Interagency </a:t>
            </a:r>
            <a:r>
              <a:rPr lang="en-US" dirty="0"/>
              <a:t>Passes </a:t>
            </a:r>
            <a:endParaRPr lang="en-US" dirty="0" smtClean="0"/>
          </a:p>
          <a:p>
            <a:pPr marL="342900" indent="-342900">
              <a:buFont typeface="Arial" panose="020B0604020202020204" pitchFamily="34" charset="0"/>
              <a:buChar char="•"/>
            </a:pPr>
            <a:r>
              <a:rPr lang="en-US" dirty="0" smtClean="0"/>
              <a:t>Rec 1 Stop (rec.gov)</a:t>
            </a:r>
          </a:p>
          <a:p>
            <a:pPr marL="342900" indent="-342900">
              <a:buFont typeface="Arial" panose="020B0604020202020204" pitchFamily="34" charset="0"/>
              <a:buChar char="•"/>
            </a:pPr>
            <a:r>
              <a:rPr lang="en-US" dirty="0" smtClean="0"/>
              <a:t>Business Plans</a:t>
            </a:r>
          </a:p>
          <a:p>
            <a:pPr marL="342900" indent="-342900">
              <a:buFont typeface="Arial" panose="020B0604020202020204" pitchFamily="34" charset="0"/>
              <a:buChar char="•"/>
            </a:pPr>
            <a:r>
              <a:rPr lang="en-US" dirty="0" smtClean="0"/>
              <a:t>SRP audits </a:t>
            </a:r>
          </a:p>
          <a:p>
            <a:pPr marL="342900" indent="-342900">
              <a:buFont typeface="Arial" panose="020B0604020202020204" pitchFamily="34" charset="0"/>
              <a:buChar char="•"/>
            </a:pPr>
            <a:r>
              <a:rPr lang="en-US" dirty="0" smtClean="0"/>
              <a:t>State permit &amp; fee evaluations</a:t>
            </a:r>
            <a:endParaRPr lang="en-US" dirty="0"/>
          </a:p>
          <a:p>
            <a:endParaRPr lang="en-US" dirty="0"/>
          </a:p>
        </p:txBody>
      </p:sp>
      <p:pic>
        <p:nvPicPr>
          <p:cNvPr id="6" name="Picture Placeholder 8"/>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05715" y="852911"/>
            <a:ext cx="3731489" cy="3726442"/>
          </a:xfrm>
        </p:spPr>
      </p:pic>
    </p:spTree>
    <p:extLst>
      <p:ext uri="{BB962C8B-B14F-4D97-AF65-F5344CB8AC3E}">
        <p14:creationId xmlns:p14="http://schemas.microsoft.com/office/powerpoint/2010/main" val="3438476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0384">
            <a:off x="1170453" y="609159"/>
            <a:ext cx="2257875" cy="2894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523004"/>
            <a:ext cx="3464017" cy="3337557"/>
          </a:xfrm>
          <a:prstGeom prst="rect">
            <a:avLst/>
          </a:prstGeom>
          <a:ln>
            <a:noFill/>
          </a:ln>
          <a:effectLst>
            <a:outerShdw blurRad="292100" dist="139700" dir="2700000" algn="tl" rotWithShape="0">
              <a:srgbClr val="333333">
                <a:alpha val="65000"/>
              </a:srgbClr>
            </a:outerShdw>
          </a:effectLst>
        </p:spPr>
      </p:pic>
      <p:pic>
        <p:nvPicPr>
          <p:cNvPr id="143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64394">
            <a:off x="1539268" y="2039644"/>
            <a:ext cx="2236415" cy="286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045495" y="697042"/>
            <a:ext cx="3669594" cy="553998"/>
          </a:xfrm>
          <a:prstGeom prst="rect">
            <a:avLst/>
          </a:prstGeom>
        </p:spPr>
        <p:txBody>
          <a:bodyPr wrap="none">
            <a:spAutoFit/>
          </a:bodyPr>
          <a:lstStyle/>
          <a:p>
            <a:pPr defTabSz="685800"/>
            <a:r>
              <a:rPr lang="en-US" sz="3000" b="1" dirty="0">
                <a:solidFill>
                  <a:prstClr val="white"/>
                </a:solidFill>
                <a:effectLst>
                  <a:outerShdw blurRad="38100" dist="38100" dir="2700000" algn="tl">
                    <a:srgbClr val="000000">
                      <a:alpha val="43137"/>
                    </a:srgbClr>
                  </a:outerShdw>
                </a:effectLst>
                <a:latin typeface="Book Antiqua"/>
              </a:rPr>
              <a:t>Research to Practice</a:t>
            </a:r>
          </a:p>
        </p:txBody>
      </p:sp>
    </p:spTree>
    <p:extLst>
      <p:ext uri="{BB962C8B-B14F-4D97-AF65-F5344CB8AC3E}">
        <p14:creationId xmlns:p14="http://schemas.microsoft.com/office/powerpoint/2010/main" val="337739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38193">
            <a:off x="1411034" y="1400435"/>
            <a:ext cx="2409356" cy="3269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5059">
            <a:off x="3647254" y="846216"/>
            <a:ext cx="2342030" cy="304830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92494">
            <a:off x="5696829" y="1916170"/>
            <a:ext cx="2237014" cy="28817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9552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1" y="425613"/>
            <a:ext cx="3257550" cy="4587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59377" y="1085850"/>
            <a:ext cx="2971800" cy="2862322"/>
          </a:xfrm>
          <a:prstGeom prst="rect">
            <a:avLst/>
          </a:prstGeom>
          <a:noFill/>
        </p:spPr>
        <p:txBody>
          <a:bodyPr wrap="square" rtlCol="0">
            <a:spAutoFit/>
          </a:bodyPr>
          <a:lstStyle/>
          <a:p>
            <a:pPr defTabSz="685800"/>
            <a:r>
              <a:rPr lang="en-US" sz="3000" b="1" dirty="0">
                <a:solidFill>
                  <a:prstClr val="white"/>
                </a:solidFill>
                <a:effectLst>
                  <a:outerShdw blurRad="38100" dist="38100" dir="2700000" algn="tl">
                    <a:srgbClr val="000000">
                      <a:alpha val="43137"/>
                    </a:srgbClr>
                  </a:outerShdw>
                </a:effectLst>
                <a:latin typeface="Bradley Hand ITC" panose="03070402050302030203" pitchFamily="66" charset="0"/>
              </a:rPr>
              <a:t>Listen hard enough and you can hear the spirits of those who came before you</a:t>
            </a:r>
          </a:p>
        </p:txBody>
      </p:sp>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761901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0570" y="571500"/>
            <a:ext cx="3453080" cy="43434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500962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602" y="502257"/>
            <a:ext cx="3364397" cy="4480568"/>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39672">
            <a:off x="4991697" y="633748"/>
            <a:ext cx="2551503" cy="191116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903658" y="2914650"/>
            <a:ext cx="2800350" cy="1938992"/>
          </a:xfrm>
          <a:prstGeom prst="rect">
            <a:avLst/>
          </a:prstGeom>
        </p:spPr>
        <p:txBody>
          <a:bodyPr wrap="square">
            <a:spAutoFit/>
          </a:bodyPr>
          <a:lstStyle/>
          <a:p>
            <a:pPr defTabSz="685800"/>
            <a:r>
              <a:rPr lang="en-US" sz="2400" b="1" dirty="0">
                <a:solidFill>
                  <a:prstClr val="white"/>
                </a:solidFill>
                <a:effectLst>
                  <a:outerShdw blurRad="38100" dist="38100" dir="2700000" algn="tl">
                    <a:srgbClr val="000000">
                      <a:alpha val="43137"/>
                    </a:srgbClr>
                  </a:outerShdw>
                </a:effectLst>
                <a:latin typeface="Book Antiqua"/>
              </a:rPr>
              <a:t>Parks and trails and open spaces are among the top community amenities.</a:t>
            </a:r>
          </a:p>
        </p:txBody>
      </p:sp>
    </p:spTree>
    <p:extLst>
      <p:ext uri="{BB962C8B-B14F-4D97-AF65-F5344CB8AC3E}">
        <p14:creationId xmlns:p14="http://schemas.microsoft.com/office/powerpoint/2010/main" val="325303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Book Antiqua"/>
            </a:endParaRPr>
          </a:p>
        </p:txBody>
      </p:sp>
      <p:sp>
        <p:nvSpPr>
          <p:cNvPr id="2" name="Title 1"/>
          <p:cNvSpPr>
            <a:spLocks noGrp="1"/>
          </p:cNvSpPr>
          <p:nvPr>
            <p:ph type="ctrTitle"/>
          </p:nvPr>
        </p:nvSpPr>
        <p:spPr>
          <a:xfrm>
            <a:off x="5657851"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346250"/>
            <a:ext cx="857250" cy="479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TQ8H4EK2vt4"/>
          <p:cNvPicPr>
            <a:picLocks noRot="1" noChangeAspect="1"/>
          </p:cNvPicPr>
          <p:nvPr>
            <a:videoFile r:link="rId1"/>
          </p:nvPr>
        </p:nvPicPr>
        <p:blipFill>
          <a:blip r:embed="rId5"/>
          <a:stretch>
            <a:fillRect/>
          </a:stretch>
        </p:blipFill>
        <p:spPr>
          <a:xfrm>
            <a:off x="1117601" y="346250"/>
            <a:ext cx="6013925" cy="4797251"/>
          </a:xfrm>
          <a:prstGeom prst="rect">
            <a:avLst/>
          </a:prstGeom>
        </p:spPr>
      </p:pic>
      <p:sp>
        <p:nvSpPr>
          <p:cNvPr id="11" name="Rectangle 10"/>
          <p:cNvSpPr/>
          <p:nvPr/>
        </p:nvSpPr>
        <p:spPr>
          <a:xfrm>
            <a:off x="1143001" y="0"/>
            <a:ext cx="3028950" cy="323165"/>
          </a:xfrm>
          <a:prstGeom prst="rect">
            <a:avLst/>
          </a:prstGeom>
        </p:spPr>
        <p:txBody>
          <a:bodyPr wrap="square">
            <a:spAutoFit/>
          </a:bodyPr>
          <a:lstStyle/>
          <a:p>
            <a:pPr defTabSz="685783"/>
            <a:r>
              <a:rPr lang="en-US" sz="1500" cap="small" dirty="0">
                <a:solidFill>
                  <a:prstClr val="black"/>
                </a:solidFill>
                <a:latin typeface="Eras Bold ITC" panose="020B0907030504020204" pitchFamily="34" charset="0"/>
              </a:rPr>
              <a:t>www.nature-rx.org (part 2)</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60969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WordArt 4"/>
          <p:cNvSpPr>
            <a:spLocks noChangeArrowheads="1" noChangeShapeType="1" noTextEdit="1"/>
          </p:cNvSpPr>
          <p:nvPr/>
        </p:nvSpPr>
        <p:spPr bwMode="auto">
          <a:xfrm>
            <a:off x="1314450" y="571500"/>
            <a:ext cx="6515100" cy="857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18750"/>
              </a:avLst>
            </a:prstTxWarp>
          </a:bodyPr>
          <a:lstStyle/>
          <a:p>
            <a:pPr algn="ctr" defTabSz="685800"/>
            <a:r>
              <a:rPr lang="en-US" sz="2700" kern="10" spc="540" dirty="0">
                <a:ln>
                  <a:solidFill>
                    <a:srgbClr val="A99035"/>
                  </a:solidFill>
                </a:ln>
                <a:solidFill>
                  <a:srgbClr val="CEC597">
                    <a:lumMod val="40000"/>
                    <a:lumOff val="60000"/>
                  </a:srgbClr>
                </a:solidFill>
                <a:effectLst>
                  <a:outerShdw dist="35921" dir="2700000" algn="ctr" rotWithShape="0">
                    <a:srgbClr val="4D4D4D">
                      <a:alpha val="79999"/>
                    </a:srgbClr>
                  </a:outerShdw>
                </a:effectLst>
                <a:latin typeface="Arial Black"/>
              </a:rPr>
              <a:t>What's happening in Recreation &amp; Leisure Services?</a:t>
            </a:r>
          </a:p>
        </p:txBody>
      </p:sp>
      <p:sp>
        <p:nvSpPr>
          <p:cNvPr id="10" name="Text Box 5"/>
          <p:cNvSpPr txBox="1">
            <a:spLocks noChangeArrowheads="1"/>
          </p:cNvSpPr>
          <p:nvPr/>
        </p:nvSpPr>
        <p:spPr bwMode="auto">
          <a:xfrm>
            <a:off x="1314450" y="2571751"/>
            <a:ext cx="6515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6738" indent="-566738" eaLnBrk="0" hangingPunct="0">
              <a:defRPr sz="1400" b="1">
                <a:solidFill>
                  <a:srgbClr val="FFFF00"/>
                </a:solidFill>
                <a:latin typeface="Comic Sans MS" pitchFamily="66" charset="0"/>
              </a:defRPr>
            </a:lvl1pPr>
            <a:lvl2pPr marL="742950" indent="-285750" eaLnBrk="0" hangingPunct="0">
              <a:defRPr sz="1400" b="1">
                <a:solidFill>
                  <a:srgbClr val="FFFF00"/>
                </a:solidFill>
                <a:latin typeface="Comic Sans MS" pitchFamily="66" charset="0"/>
              </a:defRPr>
            </a:lvl2pPr>
            <a:lvl3pPr marL="1143000" indent="-228600" eaLnBrk="0" hangingPunct="0">
              <a:defRPr sz="1400" b="1">
                <a:solidFill>
                  <a:srgbClr val="FFFF00"/>
                </a:solidFill>
                <a:latin typeface="Comic Sans MS" pitchFamily="66" charset="0"/>
              </a:defRPr>
            </a:lvl3pPr>
            <a:lvl4pPr marL="1600200" indent="-228600" eaLnBrk="0" hangingPunct="0">
              <a:defRPr sz="1400" b="1">
                <a:solidFill>
                  <a:srgbClr val="FFFF00"/>
                </a:solidFill>
                <a:latin typeface="Comic Sans MS" pitchFamily="66" charset="0"/>
              </a:defRPr>
            </a:lvl4pPr>
            <a:lvl5pPr marL="2057400" indent="-228600" eaLnBrk="0" hangingPunct="0">
              <a:defRPr sz="1400" b="1">
                <a:solidFill>
                  <a:srgbClr val="FFFF00"/>
                </a:solidFill>
                <a:latin typeface="Comic Sans MS" pitchFamily="66" charset="0"/>
              </a:defRPr>
            </a:lvl5pPr>
            <a:lvl6pPr marL="2514600" indent="-228600" eaLnBrk="0" fontAlgn="base" hangingPunct="0">
              <a:lnSpc>
                <a:spcPct val="140000"/>
              </a:lnSpc>
              <a:spcBef>
                <a:spcPct val="0"/>
              </a:spcBef>
              <a:spcAft>
                <a:spcPct val="0"/>
              </a:spcAft>
              <a:defRPr sz="1400" b="1">
                <a:solidFill>
                  <a:srgbClr val="FFFF00"/>
                </a:solidFill>
                <a:latin typeface="Comic Sans MS" pitchFamily="66" charset="0"/>
              </a:defRPr>
            </a:lvl6pPr>
            <a:lvl7pPr marL="2971800" indent="-228600" eaLnBrk="0" fontAlgn="base" hangingPunct="0">
              <a:lnSpc>
                <a:spcPct val="140000"/>
              </a:lnSpc>
              <a:spcBef>
                <a:spcPct val="0"/>
              </a:spcBef>
              <a:spcAft>
                <a:spcPct val="0"/>
              </a:spcAft>
              <a:defRPr sz="1400" b="1">
                <a:solidFill>
                  <a:srgbClr val="FFFF00"/>
                </a:solidFill>
                <a:latin typeface="Comic Sans MS" pitchFamily="66" charset="0"/>
              </a:defRPr>
            </a:lvl7pPr>
            <a:lvl8pPr marL="3429000" indent="-228600" eaLnBrk="0" fontAlgn="base" hangingPunct="0">
              <a:lnSpc>
                <a:spcPct val="140000"/>
              </a:lnSpc>
              <a:spcBef>
                <a:spcPct val="0"/>
              </a:spcBef>
              <a:spcAft>
                <a:spcPct val="0"/>
              </a:spcAft>
              <a:defRPr sz="1400" b="1">
                <a:solidFill>
                  <a:srgbClr val="FFFF00"/>
                </a:solidFill>
                <a:latin typeface="Comic Sans MS" pitchFamily="66" charset="0"/>
              </a:defRPr>
            </a:lvl8pPr>
            <a:lvl9pPr marL="3886200" indent="-228600" eaLnBrk="0" fontAlgn="base" hangingPunct="0">
              <a:lnSpc>
                <a:spcPct val="140000"/>
              </a:lnSpc>
              <a:spcBef>
                <a:spcPct val="0"/>
              </a:spcBef>
              <a:spcAft>
                <a:spcPct val="0"/>
              </a:spcAft>
              <a:defRPr sz="1400" b="1">
                <a:solidFill>
                  <a:srgbClr val="FFFF00"/>
                </a:solidFill>
                <a:latin typeface="Comic Sans MS" pitchFamily="66" charset="0"/>
              </a:defRPr>
            </a:lvl9pPr>
          </a:lstStyle>
          <a:p>
            <a:pPr marL="425054" indent="-425054" defTabSz="685800" eaLnBrk="1" hangingPunct="1">
              <a:spcBef>
                <a:spcPct val="50000"/>
              </a:spcBef>
            </a:pPr>
            <a:r>
              <a:rPr lang="en-US" altLang="en-US" sz="1800" b="0" dirty="0">
                <a:solidFill>
                  <a:prstClr val="white"/>
                </a:solidFill>
                <a:latin typeface="Arial" charset="0"/>
                <a:sym typeface="Wingdings 2" pitchFamily="18" charset="2"/>
              </a:rPr>
              <a:t>  		</a:t>
            </a:r>
            <a:r>
              <a:rPr lang="en-US" altLang="en-US" sz="1800" dirty="0">
                <a:solidFill>
                  <a:srgbClr val="00FF00"/>
                </a:solidFill>
                <a:effectLst>
                  <a:outerShdw blurRad="38100" dist="38100" dir="2700000" algn="tl">
                    <a:srgbClr val="000000">
                      <a:alpha val="43137"/>
                    </a:srgbClr>
                  </a:outerShdw>
                </a:effectLst>
                <a:latin typeface="Arial" charset="0"/>
                <a:sym typeface="Wingdings 2" pitchFamily="18" charset="2"/>
              </a:rPr>
              <a:t>Changing public values &amp; expectations of land 	management agencies</a:t>
            </a:r>
          </a:p>
        </p:txBody>
      </p:sp>
      <p:sp>
        <p:nvSpPr>
          <p:cNvPr id="11" name="Text Box 6"/>
          <p:cNvSpPr txBox="1">
            <a:spLocks noChangeArrowheads="1"/>
          </p:cNvSpPr>
          <p:nvPr/>
        </p:nvSpPr>
        <p:spPr bwMode="auto">
          <a:xfrm>
            <a:off x="1314450" y="1714501"/>
            <a:ext cx="6457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6738" indent="-566738" eaLnBrk="0" hangingPunct="0">
              <a:defRPr sz="1400" b="1">
                <a:solidFill>
                  <a:srgbClr val="FFFF00"/>
                </a:solidFill>
                <a:latin typeface="Comic Sans MS" pitchFamily="66" charset="0"/>
              </a:defRPr>
            </a:lvl1pPr>
            <a:lvl2pPr marL="742950" indent="-285750" eaLnBrk="0" hangingPunct="0">
              <a:defRPr sz="1400" b="1">
                <a:solidFill>
                  <a:srgbClr val="FFFF00"/>
                </a:solidFill>
                <a:latin typeface="Comic Sans MS" pitchFamily="66" charset="0"/>
              </a:defRPr>
            </a:lvl2pPr>
            <a:lvl3pPr marL="1143000" indent="-228600" eaLnBrk="0" hangingPunct="0">
              <a:defRPr sz="1400" b="1">
                <a:solidFill>
                  <a:srgbClr val="FFFF00"/>
                </a:solidFill>
                <a:latin typeface="Comic Sans MS" pitchFamily="66" charset="0"/>
              </a:defRPr>
            </a:lvl3pPr>
            <a:lvl4pPr marL="1600200" indent="-228600" eaLnBrk="0" hangingPunct="0">
              <a:defRPr sz="1400" b="1">
                <a:solidFill>
                  <a:srgbClr val="FFFF00"/>
                </a:solidFill>
                <a:latin typeface="Comic Sans MS" pitchFamily="66" charset="0"/>
              </a:defRPr>
            </a:lvl4pPr>
            <a:lvl5pPr marL="2057400" indent="-228600" eaLnBrk="0" hangingPunct="0">
              <a:defRPr sz="1400" b="1">
                <a:solidFill>
                  <a:srgbClr val="FFFF00"/>
                </a:solidFill>
                <a:latin typeface="Comic Sans MS" pitchFamily="66" charset="0"/>
              </a:defRPr>
            </a:lvl5pPr>
            <a:lvl6pPr marL="2514600" indent="-228600" eaLnBrk="0" fontAlgn="base" hangingPunct="0">
              <a:lnSpc>
                <a:spcPct val="140000"/>
              </a:lnSpc>
              <a:spcBef>
                <a:spcPct val="0"/>
              </a:spcBef>
              <a:spcAft>
                <a:spcPct val="0"/>
              </a:spcAft>
              <a:defRPr sz="1400" b="1">
                <a:solidFill>
                  <a:srgbClr val="FFFF00"/>
                </a:solidFill>
                <a:latin typeface="Comic Sans MS" pitchFamily="66" charset="0"/>
              </a:defRPr>
            </a:lvl6pPr>
            <a:lvl7pPr marL="2971800" indent="-228600" eaLnBrk="0" fontAlgn="base" hangingPunct="0">
              <a:lnSpc>
                <a:spcPct val="140000"/>
              </a:lnSpc>
              <a:spcBef>
                <a:spcPct val="0"/>
              </a:spcBef>
              <a:spcAft>
                <a:spcPct val="0"/>
              </a:spcAft>
              <a:defRPr sz="1400" b="1">
                <a:solidFill>
                  <a:srgbClr val="FFFF00"/>
                </a:solidFill>
                <a:latin typeface="Comic Sans MS" pitchFamily="66" charset="0"/>
              </a:defRPr>
            </a:lvl7pPr>
            <a:lvl8pPr marL="3429000" indent="-228600" eaLnBrk="0" fontAlgn="base" hangingPunct="0">
              <a:lnSpc>
                <a:spcPct val="140000"/>
              </a:lnSpc>
              <a:spcBef>
                <a:spcPct val="0"/>
              </a:spcBef>
              <a:spcAft>
                <a:spcPct val="0"/>
              </a:spcAft>
              <a:defRPr sz="1400" b="1">
                <a:solidFill>
                  <a:srgbClr val="FFFF00"/>
                </a:solidFill>
                <a:latin typeface="Comic Sans MS" pitchFamily="66" charset="0"/>
              </a:defRPr>
            </a:lvl8pPr>
            <a:lvl9pPr marL="3886200" indent="-228600" eaLnBrk="0" fontAlgn="base" hangingPunct="0">
              <a:lnSpc>
                <a:spcPct val="140000"/>
              </a:lnSpc>
              <a:spcBef>
                <a:spcPct val="0"/>
              </a:spcBef>
              <a:spcAft>
                <a:spcPct val="0"/>
              </a:spcAft>
              <a:defRPr sz="1400" b="1">
                <a:solidFill>
                  <a:srgbClr val="FFFF00"/>
                </a:solidFill>
                <a:latin typeface="Comic Sans MS" pitchFamily="66" charset="0"/>
              </a:defRPr>
            </a:lvl9pPr>
          </a:lstStyle>
          <a:p>
            <a:pPr marL="425054" indent="-425054" defTabSz="685800" eaLnBrk="1" hangingPunct="1">
              <a:spcBef>
                <a:spcPct val="50000"/>
              </a:spcBef>
            </a:pPr>
            <a:r>
              <a:rPr lang="en-US" altLang="en-US" sz="1800" dirty="0">
                <a:solidFill>
                  <a:srgbClr val="CEC597">
                    <a:lumMod val="40000"/>
                    <a:lumOff val="60000"/>
                  </a:srgbClr>
                </a:solidFill>
                <a:latin typeface="Arial" charset="0"/>
                <a:sym typeface="Wingdings 2" pitchFamily="18" charset="2"/>
              </a:rPr>
              <a:t>	</a:t>
            </a:r>
            <a:r>
              <a:rPr lang="en-US" altLang="en-US" sz="1800" dirty="0">
                <a:solidFill>
                  <a:srgbClr val="C0BEAF">
                    <a:lumMod val="50000"/>
                  </a:srgbClr>
                </a:solidFill>
                <a:latin typeface="Arial" charset="0"/>
                <a:sym typeface="Wingdings 2" pitchFamily="18" charset="2"/>
              </a:rPr>
              <a:t>	</a:t>
            </a:r>
            <a:r>
              <a:rPr lang="en-US" altLang="en-US" sz="1800" dirty="0">
                <a:solidFill>
                  <a:srgbClr val="CEC597">
                    <a:lumMod val="75000"/>
                  </a:srgbClr>
                </a:solidFill>
                <a:latin typeface="Arial" charset="0"/>
                <a:sym typeface="Wingdings 2" pitchFamily="18" charset="2"/>
              </a:rPr>
              <a:t>Growing recognition of how much recreation 	contributes to the quality of our lives</a:t>
            </a:r>
            <a:r>
              <a:rPr lang="en-US" altLang="en-US" sz="1800" b="0" dirty="0">
                <a:solidFill>
                  <a:srgbClr val="CEC597">
                    <a:lumMod val="75000"/>
                  </a:srgbClr>
                </a:solidFill>
                <a:latin typeface="Arial" charset="0"/>
                <a:sym typeface="Wingdings 2" pitchFamily="18" charset="2"/>
              </a:rPr>
              <a:t> </a:t>
            </a:r>
          </a:p>
        </p:txBody>
      </p:sp>
      <p:grpSp>
        <p:nvGrpSpPr>
          <p:cNvPr id="15" name="Group 14"/>
          <p:cNvGrpSpPr/>
          <p:nvPr/>
        </p:nvGrpSpPr>
        <p:grpSpPr>
          <a:xfrm flipH="1">
            <a:off x="1410347" y="1771650"/>
            <a:ext cx="452438" cy="402431"/>
            <a:chOff x="1517650" y="374650"/>
            <a:chExt cx="6108700" cy="6108700"/>
          </a:xfrm>
        </p:grpSpPr>
        <p:sp>
          <p:nvSpPr>
            <p:cNvPr id="16" name="Oval 15"/>
            <p:cNvSpPr/>
            <p:nvPr/>
          </p:nvSpPr>
          <p:spPr>
            <a:xfrm>
              <a:off x="2743200" y="1447800"/>
              <a:ext cx="3581400" cy="396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Book Antiqua"/>
              </a:endParaRPr>
            </a:p>
          </p:txBody>
        </p:sp>
        <p:pic>
          <p:nvPicPr>
            <p:cNvPr id="17" name="Picture 16"/>
            <p:cNvPicPr>
              <a:picLocks noChangeAspect="1"/>
            </p:cNvPicPr>
            <p:nvPr/>
          </p:nvPicPr>
          <p:blipFill>
            <a:blip r:embed="rId3" cstate="print">
              <a:clrChange>
                <a:clrFrom>
                  <a:srgbClr val="FFFFFF"/>
                </a:clrFrom>
                <a:clrTo>
                  <a:srgbClr val="FFFFFF">
                    <a:alpha val="0"/>
                  </a:srgbClr>
                </a:clrTo>
              </a:clrChange>
              <a:duotone>
                <a:prstClr val="black"/>
                <a:schemeClr val="accent5">
                  <a:lumMod val="50000"/>
                  <a:tint val="45000"/>
                  <a:satMod val="400000"/>
                </a:schemeClr>
              </a:duotone>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1517650" y="374650"/>
              <a:ext cx="6108700" cy="6108700"/>
            </a:xfrm>
            <a:prstGeom prst="rect">
              <a:avLst/>
            </a:prstGeom>
          </p:spPr>
        </p:pic>
      </p:grpSp>
      <p:grpSp>
        <p:nvGrpSpPr>
          <p:cNvPr id="18" name="Group 17"/>
          <p:cNvGrpSpPr/>
          <p:nvPr/>
        </p:nvGrpSpPr>
        <p:grpSpPr>
          <a:xfrm flipH="1">
            <a:off x="1419328" y="2628900"/>
            <a:ext cx="452438" cy="402431"/>
            <a:chOff x="1517650" y="374650"/>
            <a:chExt cx="6108700" cy="6108700"/>
          </a:xfrm>
        </p:grpSpPr>
        <p:sp>
          <p:nvSpPr>
            <p:cNvPr id="19" name="Oval 18"/>
            <p:cNvSpPr/>
            <p:nvPr/>
          </p:nvSpPr>
          <p:spPr>
            <a:xfrm>
              <a:off x="2743200" y="1447800"/>
              <a:ext cx="3581400" cy="396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Book Antiqua"/>
              </a:endParaRPr>
            </a:p>
          </p:txBody>
        </p:sp>
        <p:pic>
          <p:nvPicPr>
            <p:cNvPr id="20" name="Picture 1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7650" y="374650"/>
              <a:ext cx="6108700" cy="6108700"/>
            </a:xfrm>
            <a:prstGeom prst="rect">
              <a:avLst/>
            </a:prstGeom>
            <a:ln>
              <a:noFill/>
            </a:ln>
            <a:effectLst>
              <a:outerShdw blurRad="190500" algn="tl" rotWithShape="0">
                <a:srgbClr val="000000">
                  <a:alpha val="70000"/>
                </a:srgbClr>
              </a:outerShdw>
            </a:effectLst>
          </p:spPr>
        </p:pic>
      </p:grpSp>
      <p:sp>
        <p:nvSpPr>
          <p:cNvPr id="21" name="Rectangle 20"/>
          <p:cNvSpPr/>
          <p:nvPr/>
        </p:nvSpPr>
        <p:spPr>
          <a:xfrm rot="21335825">
            <a:off x="1450679" y="3721855"/>
            <a:ext cx="6177188" cy="953318"/>
          </a:xfrm>
          <a:prstGeom prst="rect">
            <a:avLst/>
          </a:prstGeom>
        </p:spPr>
        <p:txBody>
          <a:bodyPr wrap="square">
            <a:prstTxWarp prst="textCascadeUp">
              <a:avLst/>
            </a:prstTxWarp>
            <a:spAutoFit/>
          </a:bodyPr>
          <a:lstStyle/>
          <a:p>
            <a:pPr defTabSz="685800"/>
            <a:r>
              <a:rPr lang="en-US" sz="1350" dirty="0">
                <a:solidFill>
                  <a:srgbClr val="FF0000"/>
                </a:solidFill>
                <a:effectLst>
                  <a:outerShdw blurRad="38100" dist="38100" dir="2700000" algn="tl">
                    <a:srgbClr val="000000">
                      <a:alpha val="43137"/>
                    </a:srgbClr>
                  </a:outerShdw>
                </a:effectLst>
                <a:latin typeface="Cooper Black" panose="0208090404030B020404" pitchFamily="18" charset="0"/>
                <a:ea typeface="Ebrima" panose="02000000000000000000" pitchFamily="2" charset="0"/>
                <a:cs typeface="Ebrima" panose="02000000000000000000" pitchFamily="2" charset="0"/>
              </a:rPr>
              <a:t>How have Federal agencies responded</a:t>
            </a:r>
            <a:r>
              <a:rPr lang="en-US" sz="1350" dirty="0">
                <a:solidFill>
                  <a:srgbClr val="FF00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a:t>
            </a:r>
          </a:p>
        </p:txBody>
      </p:sp>
      <p:sp>
        <p:nvSpPr>
          <p:cNvPr id="22" name="Rectangle 21"/>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65910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0" fill="hold"/>
                                        <p:tgtEl>
                                          <p:spTgt spid="21"/>
                                        </p:tgtEl>
                                        <p:attrNameLst>
                                          <p:attrName>ppt_w</p:attrName>
                                        </p:attrNameLst>
                                      </p:cBhvr>
                                      <p:tavLst>
                                        <p:tav tm="0">
                                          <p:val>
                                            <p:fltVal val="0"/>
                                          </p:val>
                                        </p:tav>
                                        <p:tav tm="100000">
                                          <p:val>
                                            <p:strVal val="#ppt_w"/>
                                          </p:val>
                                        </p:tav>
                                      </p:tavLst>
                                    </p:anim>
                                    <p:anim calcmode="lin" valueType="num">
                                      <p:cBhvr>
                                        <p:cTn id="8" dur="5000" fill="hold"/>
                                        <p:tgtEl>
                                          <p:spTgt spid="21"/>
                                        </p:tgtEl>
                                        <p:attrNameLst>
                                          <p:attrName>ppt_h</p:attrName>
                                        </p:attrNameLst>
                                      </p:cBhvr>
                                      <p:tavLst>
                                        <p:tav tm="0">
                                          <p:val>
                                            <p:fltVal val="0"/>
                                          </p:val>
                                        </p:tav>
                                        <p:tav tm="100000">
                                          <p:val>
                                            <p:strVal val="#ppt_h"/>
                                          </p:val>
                                        </p:tav>
                                      </p:tavLst>
                                    </p:anim>
                                    <p:animEffect transition="in" filter="fade">
                                      <p:cBhvr>
                                        <p:cTn id="9"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7200"/>
            <a:ext cx="3714750" cy="4530097"/>
          </a:xfrm>
          <a:prstGeom prst="rect">
            <a:avLst/>
          </a:prstGeom>
          <a:noFill/>
          <a:ln w="19050">
            <a:solidFill>
              <a:schemeClr val="bg1"/>
            </a:solid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39268">
            <a:off x="5478563" y="628650"/>
            <a:ext cx="1600200" cy="13077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266211"/>
            <a:ext cx="1896993" cy="12006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55786">
            <a:off x="5829817" y="1854348"/>
            <a:ext cx="1743075" cy="115014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00930">
            <a:off x="5654751" y="2199734"/>
            <a:ext cx="1778794" cy="13215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64380">
            <a:off x="5873246" y="2788615"/>
            <a:ext cx="1771650" cy="1143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30186">
            <a:off x="5600700" y="3455058"/>
            <a:ext cx="1771650" cy="10858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3118" y="3829050"/>
            <a:ext cx="1779283" cy="10960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4232148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447675"/>
            <a:ext cx="3543300" cy="4562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972050" y="751940"/>
            <a:ext cx="2914650" cy="4247317"/>
          </a:xfrm>
          <a:prstGeom prst="rect">
            <a:avLst/>
          </a:prstGeom>
        </p:spPr>
        <p:txBody>
          <a:bodyPr wrap="square">
            <a:spAutoFit/>
          </a:bodyPr>
          <a:lstStyle/>
          <a:p>
            <a:pPr defTabSz="685800"/>
            <a:r>
              <a:rPr lang="en-US" sz="1500" dirty="0">
                <a:solidFill>
                  <a:prstClr val="white"/>
                </a:solidFill>
                <a:latin typeface="Arial Rounded MT Bold" panose="020F0704030504030204" pitchFamily="34" charset="0"/>
              </a:rPr>
              <a:t>“Outdoor recreation is fun -- and so much more.” </a:t>
            </a:r>
          </a:p>
          <a:p>
            <a:pPr defTabSz="685800"/>
            <a:endParaRPr lang="en-US" sz="1500" dirty="0">
              <a:solidFill>
                <a:prstClr val="white"/>
              </a:solidFill>
              <a:latin typeface="Arial Rounded MT Bold" panose="020F0704030504030204" pitchFamily="34" charset="0"/>
            </a:endParaRPr>
          </a:p>
          <a:p>
            <a:pPr defTabSz="685800"/>
            <a:r>
              <a:rPr lang="en-US" sz="1500" dirty="0">
                <a:solidFill>
                  <a:prstClr val="white"/>
                </a:solidFill>
                <a:latin typeface="Arial Rounded MT Bold" panose="020F0704030504030204" pitchFamily="34" charset="0"/>
              </a:rPr>
              <a:t>“Participation in recreational activities is the way that most Americans come to know their National Forests and Grasslands.”</a:t>
            </a:r>
          </a:p>
          <a:p>
            <a:pPr defTabSz="685800"/>
            <a:endParaRPr lang="en-US" sz="1500" dirty="0">
              <a:solidFill>
                <a:prstClr val="white"/>
              </a:solidFill>
              <a:latin typeface="Arial Rounded MT Bold" panose="020F0704030504030204" pitchFamily="34" charset="0"/>
            </a:endParaRPr>
          </a:p>
          <a:p>
            <a:pPr defTabSz="685800"/>
            <a:r>
              <a:rPr lang="en-US" sz="1500" dirty="0">
                <a:solidFill>
                  <a:prstClr val="white"/>
                </a:solidFill>
                <a:latin typeface="Arial Rounded MT Bold" panose="020F0704030504030204" pitchFamily="34" charset="0"/>
              </a:rPr>
              <a:t>“Recreation thereby contributes greatly to the physical, mental, and spiritual health of individuals, bonds family and friends, instills pride in their heritage, and provides economic benefits to communities, regions, and the nation.”</a:t>
            </a:r>
          </a:p>
        </p:txBody>
      </p:sp>
      <p:sp>
        <p:nvSpPr>
          <p:cNvPr id="9" name="Rectangle 8"/>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3980260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972050" y="751940"/>
            <a:ext cx="4019550" cy="4031873"/>
          </a:xfrm>
          <a:prstGeom prst="rect">
            <a:avLst/>
          </a:prstGeom>
        </p:spPr>
        <p:txBody>
          <a:bodyPr wrap="square">
            <a:spAutoFit/>
          </a:bodyPr>
          <a:lstStyle/>
          <a:p>
            <a:pPr defTabSz="685800"/>
            <a:r>
              <a:rPr lang="en-US" sz="1600" dirty="0" smtClean="0"/>
              <a:t>Guide </a:t>
            </a:r>
            <a:r>
              <a:rPr lang="en-US" sz="1600" dirty="0"/>
              <a:t>for incorporating public health considerations in the development of a park or trail. </a:t>
            </a:r>
            <a:endParaRPr lang="en-US" sz="1600" dirty="0" smtClean="0"/>
          </a:p>
          <a:p>
            <a:pPr defTabSz="685800"/>
            <a:endParaRPr lang="en-US" sz="1600" dirty="0">
              <a:solidFill>
                <a:prstClr val="white"/>
              </a:solidFill>
              <a:latin typeface="Arial Rounded MT Bold" panose="020F0704030504030204" pitchFamily="34" charset="0"/>
            </a:endParaRPr>
          </a:p>
          <a:p>
            <a:pPr defTabSz="685800"/>
            <a:r>
              <a:rPr lang="en-US" sz="1600" dirty="0"/>
              <a:t>Facilitate interagency and stakeholder discussion and collaboration related to parks, trails, and community health issues</a:t>
            </a:r>
            <a:r>
              <a:rPr lang="en-US" sz="1600" dirty="0" smtClean="0"/>
              <a:t>.</a:t>
            </a:r>
          </a:p>
          <a:p>
            <a:pPr defTabSz="685800"/>
            <a:endParaRPr lang="en-US" sz="1600" dirty="0"/>
          </a:p>
          <a:p>
            <a:pPr defTabSz="685800"/>
            <a:r>
              <a:rPr lang="en-US" sz="1600" dirty="0"/>
              <a:t>Find data and information to engage and enlist new health partners, funding resources and stakeholders</a:t>
            </a:r>
            <a:r>
              <a:rPr lang="en-US" sz="1600" dirty="0" smtClean="0"/>
              <a:t>.</a:t>
            </a:r>
          </a:p>
          <a:p>
            <a:pPr defTabSz="685800"/>
            <a:endParaRPr lang="en-US" sz="1600" dirty="0"/>
          </a:p>
          <a:p>
            <a:pPr defTabSz="685800"/>
            <a:r>
              <a:rPr lang="en-US" sz="1600" dirty="0"/>
              <a:t>Assess the health and community needs for a new park/trail project or enhancement</a:t>
            </a:r>
            <a:r>
              <a:rPr lang="en-US" sz="1600" dirty="0" smtClean="0"/>
              <a:t>.</a:t>
            </a:r>
            <a:endParaRPr lang="en-US" sz="1500" dirty="0">
              <a:solidFill>
                <a:prstClr val="white"/>
              </a:solidFill>
              <a:latin typeface="Arial Rounded MT Bold" panose="020F0704030504030204" pitchFamily="34" charset="0"/>
            </a:endParaRPr>
          </a:p>
        </p:txBody>
      </p:sp>
      <p:sp>
        <p:nvSpPr>
          <p:cNvPr id="9" name="Rectangle 8"/>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pic>
        <p:nvPicPr>
          <p:cNvPr id="4" name="Picture 3"/>
          <p:cNvPicPr>
            <a:picLocks noChangeAspect="1"/>
          </p:cNvPicPr>
          <p:nvPr/>
        </p:nvPicPr>
        <p:blipFill rotWithShape="1">
          <a:blip r:embed="rId3"/>
          <a:srcRect t="3137"/>
          <a:stretch/>
        </p:blipFill>
        <p:spPr>
          <a:xfrm>
            <a:off x="228600" y="750854"/>
            <a:ext cx="4468889" cy="3344896"/>
          </a:xfrm>
          <a:prstGeom prst="rect">
            <a:avLst/>
          </a:prstGeom>
        </p:spPr>
      </p:pic>
    </p:spTree>
    <p:extLst>
      <p:ext uri="{BB962C8B-B14F-4D97-AF65-F5344CB8AC3E}">
        <p14:creationId xmlns:p14="http://schemas.microsoft.com/office/powerpoint/2010/main" val="359133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Who’s Who in </a:t>
            </a:r>
            <a:r>
              <a:rPr lang="en-US" dirty="0" smtClean="0"/>
              <a:t>WO-250</a:t>
            </a:r>
            <a:endParaRPr lang="en-US" dirty="0"/>
          </a:p>
        </p:txBody>
      </p:sp>
      <p:sp>
        <p:nvSpPr>
          <p:cNvPr id="4" name="Title 3"/>
          <p:cNvSpPr>
            <a:spLocks noGrp="1"/>
          </p:cNvSpPr>
          <p:nvPr>
            <p:ph type="title"/>
          </p:nvPr>
        </p:nvSpPr>
        <p:spPr/>
        <p:txBody>
          <a:bodyPr/>
          <a:lstStyle/>
          <a:p>
            <a:r>
              <a:rPr lang="en-US" dirty="0" smtClean="0"/>
              <a:t>Cory Roegner</a:t>
            </a:r>
            <a:endParaRPr lang="en-US" dirty="0"/>
          </a:p>
        </p:txBody>
      </p:sp>
      <p:sp>
        <p:nvSpPr>
          <p:cNvPr id="5" name="Text Placeholder 4"/>
          <p:cNvSpPr>
            <a:spLocks noGrp="1"/>
          </p:cNvSpPr>
          <p:nvPr>
            <p:ph type="body" sz="half" idx="2"/>
          </p:nvPr>
        </p:nvSpPr>
        <p:spPr>
          <a:xfrm>
            <a:off x="5183152" y="1733550"/>
            <a:ext cx="3351248" cy="2865399"/>
          </a:xfrm>
        </p:spPr>
        <p:txBody>
          <a:bodyPr>
            <a:normAutofit fontScale="85000" lnSpcReduction="10000"/>
          </a:bodyPr>
          <a:lstStyle/>
          <a:p>
            <a:pPr marL="342900" lvl="0" indent="-342900">
              <a:buFont typeface="Arial" panose="020B0604020202020204" pitchFamily="34" charset="0"/>
              <a:buChar char="•"/>
            </a:pPr>
            <a:r>
              <a:rPr lang="en-US" dirty="0" smtClean="0">
                <a:solidFill>
                  <a:prstClr val="white"/>
                </a:solidFill>
              </a:rPr>
              <a:t>Recreation (L1220) </a:t>
            </a:r>
            <a:r>
              <a:rPr lang="en-US" dirty="0">
                <a:solidFill>
                  <a:prstClr val="white"/>
                </a:solidFill>
              </a:rPr>
              <a:t>Program </a:t>
            </a:r>
            <a:r>
              <a:rPr lang="en-US" dirty="0" smtClean="0">
                <a:solidFill>
                  <a:prstClr val="white"/>
                </a:solidFill>
              </a:rPr>
              <a:t>Lead</a:t>
            </a:r>
          </a:p>
          <a:p>
            <a:pPr marL="342900" lvl="0" indent="-342900">
              <a:buFont typeface="Arial" panose="020B0604020202020204" pitchFamily="34" charset="0"/>
              <a:buChar char="•"/>
            </a:pPr>
            <a:r>
              <a:rPr lang="en-US" dirty="0" smtClean="0">
                <a:solidFill>
                  <a:prstClr val="white"/>
                </a:solidFill>
              </a:rPr>
              <a:t>Shooting Sports MOU/partnership liaison</a:t>
            </a:r>
          </a:p>
          <a:p>
            <a:pPr marL="342900" lvl="0" indent="-342900">
              <a:buFont typeface="Arial" panose="020B0604020202020204" pitchFamily="34" charset="0"/>
              <a:buChar char="•"/>
            </a:pPr>
            <a:r>
              <a:rPr lang="en-US" dirty="0" smtClean="0">
                <a:solidFill>
                  <a:prstClr val="white"/>
                </a:solidFill>
              </a:rPr>
              <a:t>Federal Register Notice &amp; Legislative Reviews</a:t>
            </a:r>
          </a:p>
          <a:p>
            <a:pPr marL="342900" lvl="0" indent="-342900">
              <a:buFont typeface="Arial" panose="020B0604020202020204" pitchFamily="34" charset="0"/>
              <a:buChar char="•"/>
            </a:pPr>
            <a:r>
              <a:rPr lang="en-US" dirty="0" smtClean="0">
                <a:solidFill>
                  <a:prstClr val="white"/>
                </a:solidFill>
              </a:rPr>
              <a:t>Land &amp; Water Conservation Fund Support</a:t>
            </a:r>
          </a:p>
          <a:p>
            <a:pPr marL="342900" lvl="0" indent="-342900">
              <a:buFont typeface="Arial" panose="020B0604020202020204" pitchFamily="34" charset="0"/>
              <a:buChar char="•"/>
            </a:pPr>
            <a:r>
              <a:rPr lang="en-US" dirty="0" smtClean="0">
                <a:solidFill>
                  <a:prstClr val="white"/>
                </a:solidFill>
              </a:rPr>
              <a:t>Liaison to the Recreation &amp; Visitor Services Advisory Team (State Rec leads)</a:t>
            </a:r>
          </a:p>
          <a:p>
            <a:pPr marL="342900" lvl="0" indent="-342900">
              <a:buFont typeface="Arial" panose="020B0604020202020204" pitchFamily="34" charset="0"/>
              <a:buChar char="•"/>
            </a:pPr>
            <a:r>
              <a:rPr lang="en-US" dirty="0" smtClean="0">
                <a:solidFill>
                  <a:prstClr val="white"/>
                </a:solidFill>
              </a:rPr>
              <a:t>Permit &amp; Fee Program Support</a:t>
            </a:r>
          </a:p>
          <a:p>
            <a:pPr marL="342900" lvl="0" indent="-342900">
              <a:buFont typeface="Arial" panose="020B0604020202020204" pitchFamily="34" charset="0"/>
              <a:buChar char="•"/>
            </a:pPr>
            <a:r>
              <a:rPr lang="en-US" kern="0" dirty="0">
                <a:latin typeface="Calibri" panose="020F0502020204030204" pitchFamily="34" charset="0"/>
                <a:cs typeface="Calibri" panose="020F0502020204030204" pitchFamily="34" charset="0"/>
              </a:rPr>
              <a:t>National budget development</a:t>
            </a:r>
            <a:endParaRPr lang="en-US" dirty="0"/>
          </a:p>
          <a:p>
            <a:endParaRPr lang="en-US" dirty="0" smtClean="0"/>
          </a:p>
          <a:p>
            <a:endParaRPr lang="en-US" dirty="0" smtClean="0"/>
          </a:p>
          <a:p>
            <a:endParaRPr lang="en-US"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12016" b="12016"/>
          <a:stretch>
            <a:fillRect/>
          </a:stretch>
        </p:blipFill>
        <p:spPr/>
      </p:pic>
    </p:spTree>
    <p:extLst>
      <p:ext uri="{BB962C8B-B14F-4D97-AF65-F5344CB8AC3E}">
        <p14:creationId xmlns:p14="http://schemas.microsoft.com/office/powerpoint/2010/main" val="21819159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819" y="457200"/>
            <a:ext cx="4329731" cy="45148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39261">
            <a:off x="1252874" y="1415112"/>
            <a:ext cx="2046693" cy="2599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028950" y="463758"/>
            <a:ext cx="2286000" cy="1257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Book Antiqua"/>
            </a:endParaRPr>
          </a:p>
        </p:txBody>
      </p:sp>
      <p:sp>
        <p:nvSpPr>
          <p:cNvPr id="13" name="Oval 12"/>
          <p:cNvSpPr/>
          <p:nvPr/>
        </p:nvSpPr>
        <p:spPr>
          <a:xfrm>
            <a:off x="3314700" y="3137942"/>
            <a:ext cx="4572000" cy="9762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Book Antiqua"/>
            </a:endParaRPr>
          </a:p>
        </p:txBody>
      </p:sp>
      <p:sp>
        <p:nvSpPr>
          <p:cNvPr id="10" name="Rectangle 9"/>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423350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0082"/>
            <a:ext cx="6915150" cy="484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WordArt 4"/>
          <p:cNvSpPr>
            <a:spLocks noChangeArrowheads="1" noChangeShapeType="1" noTextEdit="1"/>
          </p:cNvSpPr>
          <p:nvPr/>
        </p:nvSpPr>
        <p:spPr bwMode="auto">
          <a:xfrm>
            <a:off x="1314450" y="571500"/>
            <a:ext cx="6343650" cy="3143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prstTxWarp>
          </a:bodyPr>
          <a:lstStyle/>
          <a:p>
            <a:pPr algn="ctr" defTabSz="685800"/>
            <a:endParaRPr lang="en-US" sz="1050" b="1" kern="10" spc="540" dirty="0">
              <a:ln>
                <a:solidFill>
                  <a:srgbClr val="A99035"/>
                </a:solidFill>
              </a:ln>
              <a:solidFill>
                <a:srgbClr val="FFFF00"/>
              </a:solidFill>
              <a:latin typeface="Lucida Console" panose="020B0609040504020204" pitchFamily="49" charset="0"/>
              <a:cs typeface="Aharoni" panose="02010803020104030203" pitchFamily="2" charset="-79"/>
            </a:endParaRPr>
          </a:p>
        </p:txBody>
      </p:sp>
      <p:sp>
        <p:nvSpPr>
          <p:cNvPr id="13" name="Text Box 6"/>
          <p:cNvSpPr txBox="1">
            <a:spLocks noChangeArrowheads="1"/>
          </p:cNvSpPr>
          <p:nvPr/>
        </p:nvSpPr>
        <p:spPr bwMode="auto">
          <a:xfrm rot="20815609">
            <a:off x="1760234" y="2724231"/>
            <a:ext cx="5250963" cy="985153"/>
          </a:xfrm>
          <a:prstGeom prst="rect">
            <a:avLst/>
          </a:prstGeom>
          <a:solidFill>
            <a:srgbClr val="FFFF66"/>
          </a:solidFill>
          <a:ln>
            <a:noFill/>
          </a:ln>
          <a:effectLst>
            <a:softEdge rad="317500"/>
          </a:effectLst>
          <a:extLst/>
        </p:spPr>
        <p:txBody>
          <a:bodyPr wrap="square">
            <a:prstTxWarp prst="textSlantDown">
              <a:avLst/>
            </a:prstTxWarp>
            <a:spAutoFit/>
            <a:scene3d>
              <a:camera prst="isometricOffAxis1Right"/>
              <a:lightRig rig="threePt" dir="t"/>
            </a:scene3d>
          </a:bodyPr>
          <a:lstStyle>
            <a:lvl1pPr marL="566738" indent="-566738" eaLnBrk="0" hangingPunct="0">
              <a:defRPr sz="1400" b="1">
                <a:solidFill>
                  <a:srgbClr val="FFFF00"/>
                </a:solidFill>
                <a:latin typeface="Comic Sans MS" pitchFamily="66" charset="0"/>
              </a:defRPr>
            </a:lvl1pPr>
            <a:lvl2pPr marL="742950" indent="-285750" eaLnBrk="0" hangingPunct="0">
              <a:defRPr sz="1400" b="1">
                <a:solidFill>
                  <a:srgbClr val="FFFF00"/>
                </a:solidFill>
                <a:latin typeface="Comic Sans MS" pitchFamily="66" charset="0"/>
              </a:defRPr>
            </a:lvl2pPr>
            <a:lvl3pPr marL="1143000" indent="-228600" eaLnBrk="0" hangingPunct="0">
              <a:defRPr sz="1400" b="1">
                <a:solidFill>
                  <a:srgbClr val="FFFF00"/>
                </a:solidFill>
                <a:latin typeface="Comic Sans MS" pitchFamily="66" charset="0"/>
              </a:defRPr>
            </a:lvl3pPr>
            <a:lvl4pPr marL="1600200" indent="-228600" eaLnBrk="0" hangingPunct="0">
              <a:defRPr sz="1400" b="1">
                <a:solidFill>
                  <a:srgbClr val="FFFF00"/>
                </a:solidFill>
                <a:latin typeface="Comic Sans MS" pitchFamily="66" charset="0"/>
              </a:defRPr>
            </a:lvl4pPr>
            <a:lvl5pPr marL="2057400" indent="-228600" eaLnBrk="0" hangingPunct="0">
              <a:defRPr sz="1400" b="1">
                <a:solidFill>
                  <a:srgbClr val="FFFF00"/>
                </a:solidFill>
                <a:latin typeface="Comic Sans MS" pitchFamily="66" charset="0"/>
              </a:defRPr>
            </a:lvl5pPr>
            <a:lvl6pPr marL="2514600" indent="-228600" eaLnBrk="0" fontAlgn="base" hangingPunct="0">
              <a:lnSpc>
                <a:spcPct val="140000"/>
              </a:lnSpc>
              <a:spcBef>
                <a:spcPct val="0"/>
              </a:spcBef>
              <a:spcAft>
                <a:spcPct val="0"/>
              </a:spcAft>
              <a:defRPr sz="1400" b="1">
                <a:solidFill>
                  <a:srgbClr val="FFFF00"/>
                </a:solidFill>
                <a:latin typeface="Comic Sans MS" pitchFamily="66" charset="0"/>
              </a:defRPr>
            </a:lvl6pPr>
            <a:lvl7pPr marL="2971800" indent="-228600" eaLnBrk="0" fontAlgn="base" hangingPunct="0">
              <a:lnSpc>
                <a:spcPct val="140000"/>
              </a:lnSpc>
              <a:spcBef>
                <a:spcPct val="0"/>
              </a:spcBef>
              <a:spcAft>
                <a:spcPct val="0"/>
              </a:spcAft>
              <a:defRPr sz="1400" b="1">
                <a:solidFill>
                  <a:srgbClr val="FFFF00"/>
                </a:solidFill>
                <a:latin typeface="Comic Sans MS" pitchFamily="66" charset="0"/>
              </a:defRPr>
            </a:lvl7pPr>
            <a:lvl8pPr marL="3429000" indent="-228600" eaLnBrk="0" fontAlgn="base" hangingPunct="0">
              <a:lnSpc>
                <a:spcPct val="140000"/>
              </a:lnSpc>
              <a:spcBef>
                <a:spcPct val="0"/>
              </a:spcBef>
              <a:spcAft>
                <a:spcPct val="0"/>
              </a:spcAft>
              <a:defRPr sz="1400" b="1">
                <a:solidFill>
                  <a:srgbClr val="FFFF00"/>
                </a:solidFill>
                <a:latin typeface="Comic Sans MS" pitchFamily="66" charset="0"/>
              </a:defRPr>
            </a:lvl8pPr>
            <a:lvl9pPr marL="3886200" indent="-228600" eaLnBrk="0" fontAlgn="base" hangingPunct="0">
              <a:lnSpc>
                <a:spcPct val="140000"/>
              </a:lnSpc>
              <a:spcBef>
                <a:spcPct val="0"/>
              </a:spcBef>
              <a:spcAft>
                <a:spcPct val="0"/>
              </a:spcAft>
              <a:defRPr sz="1400" b="1">
                <a:solidFill>
                  <a:srgbClr val="FFFF00"/>
                </a:solidFill>
                <a:latin typeface="Comic Sans MS" pitchFamily="66" charset="0"/>
              </a:defRPr>
            </a:lvl9pPr>
          </a:lstStyle>
          <a:p>
            <a:pPr marL="425054" indent="-425054" defTabSz="685800" eaLnBrk="1" hangingPunct="1">
              <a:spcBef>
                <a:spcPct val="50000"/>
              </a:spcBef>
            </a:pPr>
            <a:r>
              <a:rPr lang="en-US" altLang="en-US" sz="4050" dirty="0">
                <a:solidFill>
                  <a:prstClr val="black"/>
                </a:solidFill>
                <a:effectLst>
                  <a:outerShdw blurRad="38100" dist="38100" dir="2700000" algn="tl">
                    <a:srgbClr val="000000">
                      <a:alpha val="43137"/>
                    </a:srgbClr>
                  </a:outerShdw>
                </a:effectLst>
                <a:latin typeface="Iskoola Pota" panose="020B0502040204020203" pitchFamily="34" charset="0"/>
                <a:cs typeface="Iskoola Pota" panose="020B0502040204020203" pitchFamily="34" charset="0"/>
                <a:sym typeface="Wingdings 2" pitchFamily="18" charset="2"/>
              </a:rPr>
              <a:t>So what about BLM?</a:t>
            </a:r>
            <a:endParaRPr lang="en-US" altLang="en-US" sz="4050" b="0" dirty="0">
              <a:solidFill>
                <a:prstClr val="black"/>
              </a:solidFill>
              <a:effectLst>
                <a:outerShdw blurRad="38100" dist="38100" dir="2700000" algn="tl">
                  <a:srgbClr val="000000">
                    <a:alpha val="43137"/>
                  </a:srgbClr>
                </a:outerShdw>
              </a:effectLst>
              <a:latin typeface="Iskoola Pota" panose="020B0502040204020203" pitchFamily="34" charset="0"/>
              <a:cs typeface="Iskoola Pota" panose="020B0502040204020203" pitchFamily="34" charset="0"/>
              <a:sym typeface="Wingdings 2" pitchFamily="18" charset="2"/>
            </a:endParaRPr>
          </a:p>
        </p:txBody>
      </p:sp>
      <p:sp>
        <p:nvSpPr>
          <p:cNvPr id="11" name="Rectangle 10"/>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43408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3514" y="457201"/>
            <a:ext cx="4328825" cy="2151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2732895"/>
            <a:ext cx="4326014" cy="2262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82702" y="690484"/>
            <a:ext cx="1943100" cy="2031325"/>
          </a:xfrm>
          <a:prstGeom prst="rect">
            <a:avLst/>
          </a:prstGeom>
          <a:noFill/>
        </p:spPr>
        <p:txBody>
          <a:bodyPr wrap="square" rtlCol="0">
            <a:spAutoFit/>
          </a:bodyPr>
          <a:lstStyle/>
          <a:p>
            <a:pPr defTabSz="685800"/>
            <a:r>
              <a:rPr lang="en-US" sz="2100" b="1" dirty="0">
                <a:solidFill>
                  <a:prstClr val="white"/>
                </a:solidFill>
                <a:effectLst>
                  <a:outerShdw blurRad="38100" dist="38100" dir="2700000" algn="tl">
                    <a:srgbClr val="000000">
                      <a:alpha val="43137"/>
                    </a:srgbClr>
                  </a:outerShdw>
                </a:effectLst>
                <a:latin typeface="Book Antiqua"/>
              </a:rPr>
              <a:t>BLM changing the way we communicate</a:t>
            </a:r>
          </a:p>
          <a:p>
            <a:pPr defTabSz="685800"/>
            <a:r>
              <a:rPr lang="en-US" sz="2100" b="1" dirty="0">
                <a:solidFill>
                  <a:prstClr val="white"/>
                </a:solidFill>
                <a:effectLst>
                  <a:outerShdw blurRad="38100" dist="38100" dir="2700000" algn="tl">
                    <a:srgbClr val="000000">
                      <a:alpha val="43137"/>
                    </a:srgbClr>
                  </a:outerShdw>
                </a:effectLst>
                <a:latin typeface="Book Antiqua"/>
              </a:rPr>
              <a:t>with our publics</a:t>
            </a:r>
          </a:p>
        </p:txBody>
      </p:sp>
    </p:spTree>
    <p:extLst>
      <p:ext uri="{BB962C8B-B14F-4D97-AF65-F5344CB8AC3E}">
        <p14:creationId xmlns:p14="http://schemas.microsoft.com/office/powerpoint/2010/main" val="902518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346249"/>
            <a:ext cx="857250" cy="479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71600" y="914400"/>
            <a:ext cx="5600700" cy="1938992"/>
          </a:xfrm>
          <a:prstGeom prst="rect">
            <a:avLst/>
          </a:prstGeom>
        </p:spPr>
        <p:txBody>
          <a:bodyPr wrap="square">
            <a:spAutoFit/>
          </a:bodyPr>
          <a:lstStyle/>
          <a:p>
            <a:pPr defTabSz="685800"/>
            <a:r>
              <a:rPr lang="en-US" sz="1350" b="1" dirty="0">
                <a:solidFill>
                  <a:prstClr val="white"/>
                </a:solidFill>
                <a:latin typeface="Book Antiqua"/>
              </a:rPr>
              <a:t>Please Insert:</a:t>
            </a:r>
          </a:p>
          <a:p>
            <a:pPr defTabSz="685800"/>
            <a:endParaRPr lang="en-US" sz="1350" b="1" dirty="0">
              <a:solidFill>
                <a:prstClr val="white"/>
              </a:solidFill>
              <a:latin typeface="Book Antiqua"/>
            </a:endParaRPr>
          </a:p>
          <a:p>
            <a:pPr defTabSz="685800"/>
            <a:r>
              <a:rPr lang="en-US" sz="1500" cap="small" dirty="0">
                <a:solidFill>
                  <a:prstClr val="white"/>
                </a:solidFill>
                <a:latin typeface="Eras Bold ITC" panose="020B0907030504020204" pitchFamily="34" charset="0"/>
              </a:rPr>
              <a:t>Recreation at the BLM</a:t>
            </a:r>
          </a:p>
          <a:p>
            <a:pPr defTabSz="685800"/>
            <a:endParaRPr lang="en-US" sz="1500" cap="small" dirty="0">
              <a:solidFill>
                <a:prstClr val="white"/>
              </a:solidFill>
              <a:latin typeface="Eras Bold ITC" panose="020B0907030504020204" pitchFamily="34" charset="0"/>
            </a:endParaRPr>
          </a:p>
          <a:p>
            <a:pPr defTabSz="685800"/>
            <a:r>
              <a:rPr lang="en-US" sz="1500" cap="small" dirty="0">
                <a:solidFill>
                  <a:prstClr val="white"/>
                </a:solidFill>
                <a:latin typeface="Eras Bold ITC" panose="020B0907030504020204" pitchFamily="34" charset="0"/>
              </a:rPr>
              <a:t>&lt;</a:t>
            </a:r>
            <a:r>
              <a:rPr lang="en-US" sz="1500" cap="small" dirty="0" err="1">
                <a:solidFill>
                  <a:prstClr val="white"/>
                </a:solidFill>
                <a:latin typeface="Eras Bold ITC" panose="020B0907030504020204" pitchFamily="34" charset="0"/>
              </a:rPr>
              <a:t>iframe</a:t>
            </a:r>
            <a:r>
              <a:rPr lang="en-US" sz="1500" cap="small" dirty="0">
                <a:solidFill>
                  <a:prstClr val="white"/>
                </a:solidFill>
                <a:latin typeface="Eras Bold ITC" panose="020B0907030504020204" pitchFamily="34" charset="0"/>
              </a:rPr>
              <a:t> width="560" height="315" </a:t>
            </a:r>
            <a:r>
              <a:rPr lang="en-US" sz="1500" cap="small" dirty="0" err="1">
                <a:solidFill>
                  <a:prstClr val="white"/>
                </a:solidFill>
                <a:latin typeface="Eras Bold ITC" panose="020B0907030504020204" pitchFamily="34" charset="0"/>
              </a:rPr>
              <a:t>src</a:t>
            </a:r>
            <a:r>
              <a:rPr lang="en-US" sz="1500" cap="small" dirty="0">
                <a:solidFill>
                  <a:prstClr val="white"/>
                </a:solidFill>
                <a:latin typeface="Eras Bold ITC" panose="020B0907030504020204" pitchFamily="34" charset="0"/>
              </a:rPr>
              <a:t>="https://www.youtube.com/embed/pbT6QZHf_sc" </a:t>
            </a:r>
            <a:r>
              <a:rPr lang="en-US" sz="1500" cap="small" dirty="0" err="1">
                <a:solidFill>
                  <a:prstClr val="white"/>
                </a:solidFill>
                <a:latin typeface="Eras Bold ITC" panose="020B0907030504020204" pitchFamily="34" charset="0"/>
              </a:rPr>
              <a:t>frameborder</a:t>
            </a:r>
            <a:r>
              <a:rPr lang="en-US" sz="1500" cap="small" dirty="0">
                <a:solidFill>
                  <a:prstClr val="white"/>
                </a:solidFill>
                <a:latin typeface="Eras Bold ITC" panose="020B0907030504020204" pitchFamily="34" charset="0"/>
              </a:rPr>
              <a:t>="0" </a:t>
            </a:r>
            <a:r>
              <a:rPr lang="en-US" sz="1500" cap="small" dirty="0" err="1">
                <a:solidFill>
                  <a:prstClr val="white"/>
                </a:solidFill>
                <a:latin typeface="Eras Bold ITC" panose="020B0907030504020204" pitchFamily="34" charset="0"/>
              </a:rPr>
              <a:t>allowfullscreen</a:t>
            </a:r>
            <a:r>
              <a:rPr lang="en-US" sz="1500" cap="small" dirty="0">
                <a:solidFill>
                  <a:prstClr val="white"/>
                </a:solidFill>
                <a:latin typeface="Eras Bold ITC" panose="020B0907030504020204" pitchFamily="34" charset="0"/>
              </a:rPr>
              <a:t>&gt;&lt;/</a:t>
            </a:r>
            <a:r>
              <a:rPr lang="en-US" sz="1500" cap="small" dirty="0" err="1">
                <a:solidFill>
                  <a:prstClr val="white"/>
                </a:solidFill>
                <a:latin typeface="Eras Bold ITC" panose="020B0907030504020204" pitchFamily="34" charset="0"/>
              </a:rPr>
              <a:t>iframe</a:t>
            </a:r>
            <a:r>
              <a:rPr lang="en-US" sz="1500" cap="small" dirty="0">
                <a:solidFill>
                  <a:prstClr val="white"/>
                </a:solidFill>
                <a:latin typeface="Eras Bold ITC" panose="020B0907030504020204" pitchFamily="34" charset="0"/>
              </a:rPr>
              <a:t>&gt;</a:t>
            </a:r>
            <a:endParaRPr lang="en-US" b="1" dirty="0">
              <a:solidFill>
                <a:prstClr val="white"/>
              </a:solidFill>
              <a:latin typeface="Book Antiqua"/>
            </a:endParaRPr>
          </a:p>
          <a:p>
            <a:pPr defTabSz="685800"/>
            <a:r>
              <a:rPr lang="en-US" b="1" dirty="0">
                <a:solidFill>
                  <a:prstClr val="white"/>
                </a:solidFill>
                <a:latin typeface="Book Antiqua"/>
              </a:rPr>
              <a:t> </a:t>
            </a:r>
            <a:endParaRPr lang="en-US" dirty="0">
              <a:solidFill>
                <a:prstClr val="white"/>
              </a:solidFill>
              <a:latin typeface="Book Antiqua"/>
            </a:endParaRPr>
          </a:p>
        </p:txBody>
      </p:sp>
      <p:sp>
        <p:nvSpPr>
          <p:cNvPr id="10" name="Rectangle 9"/>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Recreation at the BLM</a:t>
            </a:r>
          </a:p>
        </p:txBody>
      </p:sp>
      <p:pic>
        <p:nvPicPr>
          <p:cNvPr id="4" name="pbT6QZHf_sc"/>
          <p:cNvPicPr>
            <a:picLocks noRot="1" noChangeAspect="1"/>
          </p:cNvPicPr>
          <p:nvPr>
            <a:videoFile r:link="rId1"/>
          </p:nvPr>
        </p:nvPicPr>
        <p:blipFill>
          <a:blip r:embed="rId5"/>
          <a:stretch>
            <a:fillRect/>
          </a:stretch>
        </p:blipFill>
        <p:spPr>
          <a:xfrm>
            <a:off x="1143001" y="352807"/>
            <a:ext cx="6000749" cy="4797251"/>
          </a:xfrm>
          <a:prstGeom prst="rect">
            <a:avLst/>
          </a:prstGeom>
        </p:spPr>
      </p:pic>
    </p:spTree>
    <p:extLst>
      <p:ext uri="{BB962C8B-B14F-4D97-AF65-F5344CB8AC3E}">
        <p14:creationId xmlns:p14="http://schemas.microsoft.com/office/powerpoint/2010/main" val="103197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351" y="457201"/>
            <a:ext cx="3934421" cy="4570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347241" y="628651"/>
            <a:ext cx="1281120" cy="507831"/>
          </a:xfrm>
          <a:prstGeom prst="rect">
            <a:avLst/>
          </a:prstGeom>
        </p:spPr>
        <p:txBody>
          <a:bodyPr wrap="none">
            <a:spAutoFit/>
          </a:bodyPr>
          <a:lstStyle/>
          <a:p>
            <a:pPr defTabSz="685800"/>
            <a:r>
              <a:rPr lang="en-US" sz="1350" b="1" dirty="0">
                <a:solidFill>
                  <a:prstClr val="white"/>
                </a:solidFill>
                <a:effectLst>
                  <a:outerShdw blurRad="38100" dist="38100" dir="2700000" algn="tl">
                    <a:srgbClr val="000000">
                      <a:alpha val="43137"/>
                    </a:srgbClr>
                  </a:outerShdw>
                </a:effectLst>
                <a:latin typeface="Kristen ITC" panose="03050502040202030202" pitchFamily="66" charset="0"/>
              </a:rPr>
              <a:t>OUR</a:t>
            </a:r>
          </a:p>
          <a:p>
            <a:pPr defTabSz="685800"/>
            <a:r>
              <a:rPr lang="en-US" sz="1350" b="1" dirty="0">
                <a:solidFill>
                  <a:prstClr val="white"/>
                </a:solidFill>
                <a:effectLst>
                  <a:outerShdw blurRad="38100" dist="38100" dir="2700000" algn="tl">
                    <a:srgbClr val="000000">
                      <a:alpha val="43137"/>
                    </a:srgbClr>
                  </a:outerShdw>
                </a:effectLst>
                <a:latin typeface="Kristen ITC" panose="03050502040202030202" pitchFamily="66" charset="0"/>
              </a:rPr>
              <a:t>MESSAGES</a:t>
            </a:r>
            <a:r>
              <a:rPr lang="en-US" sz="1350" b="1" dirty="0">
                <a:solidFill>
                  <a:prstClr val="white"/>
                </a:solidFill>
                <a:effectLst>
                  <a:outerShdw blurRad="38100" dist="38100" dir="2700000" algn="tl">
                    <a:srgbClr val="000000">
                      <a:alpha val="43137"/>
                    </a:srgbClr>
                  </a:outerShdw>
                </a:effectLst>
                <a:latin typeface="Book Antiqua"/>
              </a:rPr>
              <a:t> </a:t>
            </a:r>
            <a:endParaRPr lang="en-US" sz="1350" dirty="0">
              <a:solidFill>
                <a:prstClr val="white"/>
              </a:solidFill>
              <a:latin typeface="Book Antiqua"/>
            </a:endParaRPr>
          </a:p>
        </p:txBody>
      </p:sp>
    </p:spTree>
    <p:extLst>
      <p:ext uri="{BB962C8B-B14F-4D97-AF65-F5344CB8AC3E}">
        <p14:creationId xmlns:p14="http://schemas.microsoft.com/office/powerpoint/2010/main" val="1646520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04" y="457200"/>
            <a:ext cx="2751196" cy="4171950"/>
          </a:xfrm>
          <a:prstGeom prst="rect">
            <a:avLst/>
          </a:prstGeom>
          <a:noFill/>
          <a:ln w="9525">
            <a:solidFill>
              <a:schemeClr val="tx1"/>
            </a:solid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1463">
            <a:off x="1314652" y="1545425"/>
            <a:ext cx="4256936" cy="33532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
        <p:nvSpPr>
          <p:cNvPr id="3" name="TextBox 2"/>
          <p:cNvSpPr txBox="1"/>
          <p:nvPr/>
        </p:nvSpPr>
        <p:spPr>
          <a:xfrm>
            <a:off x="1371600" y="571500"/>
            <a:ext cx="2971800" cy="738664"/>
          </a:xfrm>
          <a:prstGeom prst="rect">
            <a:avLst/>
          </a:prstGeom>
          <a:noFill/>
        </p:spPr>
        <p:txBody>
          <a:bodyPr wrap="square" rtlCol="0">
            <a:spAutoFit/>
          </a:bodyPr>
          <a:lstStyle/>
          <a:p>
            <a:pPr defTabSz="685800"/>
            <a:r>
              <a:rPr lang="en-US" sz="2100" b="1" i="1" dirty="0">
                <a:solidFill>
                  <a:prstClr val="white"/>
                </a:solidFill>
                <a:effectLst>
                  <a:outerShdw blurRad="38100" dist="38100" dir="2700000" algn="tl">
                    <a:srgbClr val="000000">
                      <a:alpha val="43137"/>
                    </a:srgbClr>
                  </a:outerShdw>
                </a:effectLst>
                <a:latin typeface="Book Antiqua"/>
              </a:rPr>
              <a:t>Discussed the benefits of being outdoors.</a:t>
            </a:r>
          </a:p>
        </p:txBody>
      </p:sp>
    </p:spTree>
    <p:extLst>
      <p:ext uri="{BB962C8B-B14F-4D97-AF65-F5344CB8AC3E}">
        <p14:creationId xmlns:p14="http://schemas.microsoft.com/office/powerpoint/2010/main" val="39456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514851" y="620854"/>
            <a:ext cx="3415259" cy="3416320"/>
          </a:xfrm>
          <a:prstGeom prst="rect">
            <a:avLst/>
          </a:prstGeom>
        </p:spPr>
        <p:txBody>
          <a:bodyPr wrap="square">
            <a:spAutoFit/>
          </a:bodyPr>
          <a:lstStyle/>
          <a:p>
            <a:pPr defTabSz="685800">
              <a:lnSpc>
                <a:spcPct val="150000"/>
              </a:lnSpc>
            </a:pPr>
            <a:r>
              <a:rPr lang="en-US" b="1" i="1" dirty="0">
                <a:solidFill>
                  <a:prstClr val="white"/>
                </a:solidFill>
                <a:effectLst>
                  <a:outerShdw blurRad="38100" dist="38100" dir="2700000" algn="tl">
                    <a:srgbClr val="000000">
                      <a:alpha val="43137"/>
                    </a:srgbClr>
                  </a:outerShdw>
                </a:effectLst>
                <a:latin typeface="Book Antiqua"/>
              </a:rPr>
              <a:t>Strategy that will increase participation in recreational angling and boating and thereby increase public awareness and appreciation of the need to protect, conserve and restore this nation's aquatic natural resources.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141" y="514350"/>
            <a:ext cx="2930109" cy="439516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143001" y="0"/>
            <a:ext cx="3028950"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What’s Happening in R&amp;VS?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1003610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457200"/>
            <a:ext cx="3257550" cy="4538360"/>
          </a:xfrm>
          <a:prstGeom prst="rect">
            <a:avLst/>
          </a:prstGeom>
          <a:solidFill>
            <a:srgbClr val="FFFFFF">
              <a:shade val="85000"/>
            </a:srgbClr>
          </a:solidFill>
          <a:ln w="88900" cap="sq">
            <a:solidFill>
              <a:srgbClr val="FFFFFF"/>
            </a:solidFill>
            <a:miter lim="800000"/>
          </a:ln>
          <a:effectLst>
            <a:outerShdw blurRad="50800" dist="38100" dir="2700000" sx="101000" sy="101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15257">
            <a:off x="1229969" y="2479018"/>
            <a:ext cx="3655112" cy="1845785"/>
          </a:xfrm>
          <a:prstGeom prst="rect">
            <a:avLst/>
          </a:prstGeom>
          <a:noFill/>
          <a:ln w="9525">
            <a:solidFill>
              <a:schemeClr val="tx1"/>
            </a:solid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
        <p:nvSpPr>
          <p:cNvPr id="9" name="TextBox 8"/>
          <p:cNvSpPr txBox="1"/>
          <p:nvPr/>
        </p:nvSpPr>
        <p:spPr>
          <a:xfrm>
            <a:off x="1371600" y="571501"/>
            <a:ext cx="2971800" cy="1384995"/>
          </a:xfrm>
          <a:prstGeom prst="rect">
            <a:avLst/>
          </a:prstGeom>
          <a:noFill/>
        </p:spPr>
        <p:txBody>
          <a:bodyPr wrap="square" rtlCol="0">
            <a:spAutoFit/>
          </a:bodyPr>
          <a:lstStyle/>
          <a:p>
            <a:pPr defTabSz="685800"/>
            <a:r>
              <a:rPr lang="en-US" sz="2100" b="1" i="1" dirty="0">
                <a:solidFill>
                  <a:prstClr val="white"/>
                </a:solidFill>
                <a:effectLst>
                  <a:outerShdw blurRad="38100" dist="38100" dir="2700000" algn="tl">
                    <a:srgbClr val="000000">
                      <a:alpha val="43137"/>
                    </a:srgbClr>
                  </a:outerShdw>
                </a:effectLst>
                <a:latin typeface="Book Antiqua"/>
              </a:rPr>
              <a:t>Campaign by the BLM and USFS to encourage people to participate in outdoor recreation</a:t>
            </a:r>
          </a:p>
        </p:txBody>
      </p:sp>
    </p:spTree>
    <p:extLst>
      <p:ext uri="{BB962C8B-B14F-4D97-AF65-F5344CB8AC3E}">
        <p14:creationId xmlns:p14="http://schemas.microsoft.com/office/powerpoint/2010/main" val="226863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534025"/>
            <a:ext cx="4215154" cy="3695075"/>
          </a:xfrm>
          <a:prstGeom prst="rect">
            <a:avLst/>
          </a:prstGeom>
          <a:noFill/>
          <a:ln w="19050">
            <a:solidFill>
              <a:schemeClr val="bg1"/>
            </a:solid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7650" y="2181069"/>
            <a:ext cx="3711815" cy="27909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230231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501468"/>
            <a:ext cx="3429000" cy="4427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29200" y="668141"/>
            <a:ext cx="2857500" cy="4270400"/>
          </a:xfrm>
          <a:prstGeom prst="rect">
            <a:avLst/>
          </a:prstGeom>
        </p:spPr>
        <p:txBody>
          <a:bodyPr wrap="square">
            <a:spAutoFit/>
          </a:bodyPr>
          <a:lstStyle/>
          <a:p>
            <a:pPr defTabSz="685800"/>
            <a:r>
              <a:rPr lang="en-US" sz="1650" b="1" dirty="0">
                <a:solidFill>
                  <a:srgbClr val="FF3399"/>
                </a:solidFill>
                <a:effectLst>
                  <a:outerShdw blurRad="38100" dist="38100" dir="2700000" algn="tl">
                    <a:srgbClr val="000000">
                      <a:alpha val="43137"/>
                    </a:srgbClr>
                  </a:outerShdw>
                </a:effectLst>
                <a:latin typeface="Book Antiqua"/>
              </a:rPr>
              <a:t>PLAY</a:t>
            </a:r>
            <a:r>
              <a:rPr lang="en-US" sz="1650" b="1" dirty="0">
                <a:solidFill>
                  <a:prstClr val="white"/>
                </a:solidFill>
                <a:effectLst>
                  <a:outerShdw blurRad="38100" dist="38100" dir="2700000" algn="tl">
                    <a:srgbClr val="000000">
                      <a:alpha val="43137"/>
                    </a:srgbClr>
                  </a:outerShdw>
                </a:effectLst>
                <a:latin typeface="Book Antiqua"/>
              </a:rPr>
              <a:t> on public lands through recreation and outdoor activities, to </a:t>
            </a:r>
          </a:p>
          <a:p>
            <a:pPr defTabSz="685800"/>
            <a:endParaRPr lang="en-US" sz="1500" b="1" dirty="0">
              <a:solidFill>
                <a:prstClr val="white"/>
              </a:solidFill>
              <a:effectLst>
                <a:outerShdw blurRad="38100" dist="38100" dir="2700000" algn="tl">
                  <a:srgbClr val="000000">
                    <a:alpha val="43137"/>
                  </a:srgbClr>
                </a:outerShdw>
              </a:effectLst>
              <a:latin typeface="Book Antiqua"/>
            </a:endParaRPr>
          </a:p>
          <a:p>
            <a:pPr defTabSz="685800"/>
            <a:endParaRPr lang="en-US" sz="1500" b="1" dirty="0">
              <a:solidFill>
                <a:prstClr val="white"/>
              </a:solidFill>
              <a:effectLst>
                <a:outerShdw blurRad="38100" dist="38100" dir="2700000" algn="tl">
                  <a:srgbClr val="000000">
                    <a:alpha val="43137"/>
                  </a:srgbClr>
                </a:outerShdw>
              </a:effectLst>
              <a:latin typeface="Book Antiqua"/>
            </a:endParaRPr>
          </a:p>
          <a:p>
            <a:pPr defTabSz="685800"/>
            <a:r>
              <a:rPr lang="en-US" sz="1650" b="1" dirty="0">
                <a:solidFill>
                  <a:srgbClr val="FF3399"/>
                </a:solidFill>
                <a:effectLst>
                  <a:outerShdw blurRad="38100" dist="38100" dir="2700000" algn="tl">
                    <a:srgbClr val="000000">
                      <a:alpha val="43137"/>
                    </a:srgbClr>
                  </a:outerShdw>
                </a:effectLst>
                <a:latin typeface="Book Antiqua"/>
              </a:rPr>
              <a:t>LEARN</a:t>
            </a:r>
            <a:r>
              <a:rPr lang="en-US" sz="1650" b="1" dirty="0">
                <a:solidFill>
                  <a:prstClr val="white"/>
                </a:solidFill>
                <a:effectLst>
                  <a:outerShdw blurRad="38100" dist="38100" dir="2700000" algn="tl">
                    <a:srgbClr val="000000">
                      <a:alpha val="43137"/>
                    </a:srgbClr>
                  </a:outerShdw>
                </a:effectLst>
                <a:latin typeface="Book Antiqua"/>
              </a:rPr>
              <a:t> about these lands through education and interpretation programs, </a:t>
            </a:r>
          </a:p>
          <a:p>
            <a:pPr defTabSz="685800"/>
            <a:endParaRPr lang="en-US" sz="1500" b="1" dirty="0">
              <a:solidFill>
                <a:prstClr val="white"/>
              </a:solidFill>
              <a:effectLst>
                <a:outerShdw blurRad="38100" dist="38100" dir="2700000" algn="tl">
                  <a:srgbClr val="000000">
                    <a:alpha val="43137"/>
                  </a:srgbClr>
                </a:outerShdw>
              </a:effectLst>
              <a:latin typeface="Book Antiqua"/>
            </a:endParaRPr>
          </a:p>
          <a:p>
            <a:pPr defTabSz="685800"/>
            <a:endParaRPr lang="en-US" sz="1500" b="1" dirty="0">
              <a:solidFill>
                <a:prstClr val="white"/>
              </a:solidFill>
              <a:effectLst>
                <a:outerShdw blurRad="38100" dist="38100" dir="2700000" algn="tl">
                  <a:srgbClr val="000000">
                    <a:alpha val="43137"/>
                  </a:srgbClr>
                </a:outerShdw>
              </a:effectLst>
              <a:latin typeface="Book Antiqua"/>
            </a:endParaRPr>
          </a:p>
          <a:p>
            <a:pPr defTabSz="685800"/>
            <a:r>
              <a:rPr lang="en-US" sz="1650" b="1" dirty="0">
                <a:solidFill>
                  <a:prstClr val="white"/>
                </a:solidFill>
                <a:effectLst>
                  <a:outerShdw blurRad="38100" dist="38100" dir="2700000" algn="tl">
                    <a:srgbClr val="000000">
                      <a:alpha val="43137"/>
                    </a:srgbClr>
                  </a:outerShdw>
                </a:effectLst>
                <a:latin typeface="Book Antiqua"/>
              </a:rPr>
              <a:t>to </a:t>
            </a:r>
            <a:r>
              <a:rPr lang="en-US" sz="1650" b="1" dirty="0">
                <a:solidFill>
                  <a:srgbClr val="FF3399"/>
                </a:solidFill>
                <a:effectLst>
                  <a:outerShdw blurRad="38100" dist="38100" dir="2700000" algn="tl">
                    <a:srgbClr val="000000">
                      <a:alpha val="43137"/>
                    </a:srgbClr>
                  </a:outerShdw>
                </a:effectLst>
                <a:latin typeface="Book Antiqua"/>
              </a:rPr>
              <a:t>SERVE</a:t>
            </a:r>
            <a:r>
              <a:rPr lang="en-US" sz="1650" b="1" dirty="0">
                <a:solidFill>
                  <a:prstClr val="white"/>
                </a:solidFill>
                <a:effectLst>
                  <a:outerShdw blurRad="38100" dist="38100" dir="2700000" algn="tl">
                    <a:srgbClr val="000000">
                      <a:alpha val="43137"/>
                    </a:srgbClr>
                  </a:outerShdw>
                </a:effectLst>
                <a:latin typeface="Book Antiqua"/>
              </a:rPr>
              <a:t> as volunteers and active stewards of the land, </a:t>
            </a:r>
          </a:p>
          <a:p>
            <a:pPr defTabSz="685800"/>
            <a:endParaRPr lang="en-US" sz="1500" b="1" dirty="0">
              <a:solidFill>
                <a:prstClr val="white"/>
              </a:solidFill>
              <a:effectLst>
                <a:outerShdw blurRad="38100" dist="38100" dir="2700000" algn="tl">
                  <a:srgbClr val="000000">
                    <a:alpha val="43137"/>
                  </a:srgbClr>
                </a:outerShdw>
              </a:effectLst>
              <a:latin typeface="Book Antiqua"/>
            </a:endParaRPr>
          </a:p>
          <a:p>
            <a:pPr defTabSz="685800"/>
            <a:endParaRPr lang="en-US" sz="1500" b="1" dirty="0">
              <a:solidFill>
                <a:prstClr val="white"/>
              </a:solidFill>
              <a:effectLst>
                <a:outerShdw blurRad="38100" dist="38100" dir="2700000" algn="tl">
                  <a:srgbClr val="000000">
                    <a:alpha val="43137"/>
                  </a:srgbClr>
                </a:outerShdw>
              </a:effectLst>
              <a:latin typeface="Book Antiqua"/>
            </a:endParaRPr>
          </a:p>
          <a:p>
            <a:pPr defTabSz="685800"/>
            <a:r>
              <a:rPr lang="en-US" sz="1650" b="1" dirty="0">
                <a:solidFill>
                  <a:prstClr val="white"/>
                </a:solidFill>
                <a:effectLst>
                  <a:outerShdw blurRad="38100" dist="38100" dir="2700000" algn="tl">
                    <a:srgbClr val="000000">
                      <a:alpha val="43137"/>
                    </a:srgbClr>
                  </a:outerShdw>
                </a:effectLst>
                <a:latin typeface="Book Antiqua"/>
              </a:rPr>
              <a:t>and to </a:t>
            </a:r>
            <a:r>
              <a:rPr lang="en-US" sz="1650" b="1" dirty="0">
                <a:solidFill>
                  <a:srgbClr val="FF3399"/>
                </a:solidFill>
                <a:effectLst>
                  <a:outerShdw blurRad="38100" dist="38100" dir="2700000" algn="tl">
                    <a:srgbClr val="000000">
                      <a:alpha val="43137"/>
                    </a:srgbClr>
                  </a:outerShdw>
                </a:effectLst>
                <a:latin typeface="Book Antiqua"/>
              </a:rPr>
              <a:t>WORK </a:t>
            </a:r>
            <a:r>
              <a:rPr lang="en-US" sz="1650" b="1" dirty="0">
                <a:solidFill>
                  <a:prstClr val="white"/>
                </a:solidFill>
                <a:effectLst>
                  <a:outerShdw blurRad="38100" dist="38100" dir="2700000" algn="tl">
                    <a:srgbClr val="000000">
                      <a:alpha val="43137"/>
                    </a:srgbClr>
                  </a:outerShdw>
                </a:effectLst>
                <a:latin typeface="Book Antiqua"/>
              </a:rPr>
              <a:t>on public lands and pursue natural resource careers. </a:t>
            </a:r>
          </a:p>
        </p:txBody>
      </p:sp>
      <p:sp>
        <p:nvSpPr>
          <p:cNvPr id="10" name="Rectangle 9"/>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60003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Who’s Who in </a:t>
            </a:r>
            <a:r>
              <a:rPr lang="en-US" dirty="0" smtClean="0"/>
              <a:t>WO-250</a:t>
            </a:r>
            <a:endParaRPr lang="en-US" dirty="0"/>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1333" b="1333"/>
          <a:stretch>
            <a:fillRect/>
          </a:stretch>
        </p:blipFill>
        <p:spPr/>
      </p:pic>
      <p:sp>
        <p:nvSpPr>
          <p:cNvPr id="5" name="Text Placeholder 4"/>
          <p:cNvSpPr>
            <a:spLocks noGrp="1"/>
          </p:cNvSpPr>
          <p:nvPr>
            <p:ph type="body" sz="half" idx="2"/>
          </p:nvPr>
        </p:nvSpPr>
        <p:spPr/>
        <p:txBody>
          <a:bodyPr/>
          <a:lstStyle/>
          <a:p>
            <a:pPr marL="342900" indent="-342900">
              <a:buFont typeface="Arial" panose="020B0604020202020204" pitchFamily="34" charset="0"/>
              <a:buChar char="•"/>
            </a:pPr>
            <a:r>
              <a:rPr lang="en-US" dirty="0" smtClean="0"/>
              <a:t>Travel </a:t>
            </a:r>
            <a:r>
              <a:rPr lang="en-US" dirty="0"/>
              <a:t>and Transportation </a:t>
            </a:r>
            <a:r>
              <a:rPr lang="en-US" dirty="0" smtClean="0"/>
              <a:t>Management lead</a:t>
            </a:r>
          </a:p>
          <a:p>
            <a:pPr marL="342900" indent="-342900">
              <a:buFont typeface="Arial" panose="020B0604020202020204" pitchFamily="34" charset="0"/>
              <a:buChar char="•"/>
            </a:pPr>
            <a:r>
              <a:rPr lang="en-US" dirty="0" smtClean="0"/>
              <a:t>Trails lead</a:t>
            </a:r>
          </a:p>
          <a:p>
            <a:pPr marL="342900" indent="-342900">
              <a:buFont typeface="Arial" panose="020B0604020202020204" pitchFamily="34" charset="0"/>
              <a:buChar char="•"/>
            </a:pPr>
            <a:r>
              <a:rPr lang="en-US" dirty="0" smtClean="0"/>
              <a:t>Fixing America’s Surface Transportation Act liaison with Engineering (9420)</a:t>
            </a:r>
          </a:p>
          <a:p>
            <a:pPr marL="342900" indent="-342900">
              <a:buFont typeface="Arial" panose="020B0604020202020204" pitchFamily="34" charset="0"/>
              <a:buChar char="•"/>
            </a:pPr>
            <a:r>
              <a:rPr lang="en-US" dirty="0" smtClean="0"/>
              <a:t>RMP reviews</a:t>
            </a:r>
          </a:p>
          <a:p>
            <a:endParaRPr lang="en-US" dirty="0"/>
          </a:p>
          <a:p>
            <a:endParaRPr lang="en-US" dirty="0"/>
          </a:p>
        </p:txBody>
      </p:sp>
      <p:sp>
        <p:nvSpPr>
          <p:cNvPr id="3" name="Title 2"/>
          <p:cNvSpPr>
            <a:spLocks noGrp="1"/>
          </p:cNvSpPr>
          <p:nvPr>
            <p:ph type="title"/>
          </p:nvPr>
        </p:nvSpPr>
        <p:spPr/>
        <p:txBody>
          <a:bodyPr/>
          <a:lstStyle/>
          <a:p>
            <a:r>
              <a:rPr lang="en-US" dirty="0"/>
              <a:t>Remembering Rob Perrin</a:t>
            </a:r>
          </a:p>
        </p:txBody>
      </p:sp>
    </p:spTree>
    <p:extLst>
      <p:ext uri="{BB962C8B-B14F-4D97-AF65-F5344CB8AC3E}">
        <p14:creationId xmlns:p14="http://schemas.microsoft.com/office/powerpoint/2010/main" val="28225560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524" y="457200"/>
            <a:ext cx="6515099" cy="279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2324">
            <a:off x="2761781" y="3271055"/>
            <a:ext cx="3569848" cy="172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269530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299" y="457200"/>
            <a:ext cx="3454462" cy="4514850"/>
          </a:xfrm>
          <a:prstGeom prst="rect">
            <a:avLst/>
          </a:prstGeom>
          <a:ln w="12700">
            <a:solidFill>
              <a:schemeClr val="accent3">
                <a:lumMod val="50000"/>
              </a:schemeClr>
            </a:solidFill>
            <a:miter lim="800000"/>
            <a:headEnd/>
            <a:tailEnd/>
          </a:ln>
          <a:effectLst>
            <a:outerShdw blurRad="292100" dist="139700" dir="2700000" sx="101000" sy="101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457200"/>
            <a:ext cx="3454462" cy="4514850"/>
          </a:xfrm>
          <a:prstGeom prst="rect">
            <a:avLst/>
          </a:prstGeom>
          <a:ln w="12700">
            <a:solidFill>
              <a:schemeClr val="accent3">
                <a:lumMod val="50000"/>
              </a:schemeClr>
            </a:solidFill>
            <a:miter lim="800000"/>
            <a:headEnd/>
            <a:tailEnd/>
          </a:ln>
          <a:effectLst>
            <a:outerShdw blurRad="292100" dist="139700" dir="2700000" sx="101000" sy="101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0654">
            <a:off x="3741312" y="2261228"/>
            <a:ext cx="4192259" cy="16994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3923640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389" y="2286000"/>
            <a:ext cx="6636311" cy="23325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444" y="800100"/>
            <a:ext cx="3707606" cy="1343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00150" y="465951"/>
            <a:ext cx="3637534" cy="323165"/>
          </a:xfrm>
          <a:prstGeom prst="rect">
            <a:avLst/>
          </a:prstGeom>
        </p:spPr>
        <p:txBody>
          <a:bodyPr wrap="none">
            <a:spAutoFit/>
          </a:bodyPr>
          <a:lstStyle/>
          <a:p>
            <a:pPr defTabSz="685800"/>
            <a:r>
              <a:rPr lang="en-US" sz="1500" b="1" dirty="0">
                <a:solidFill>
                  <a:prstClr val="white"/>
                </a:solidFill>
                <a:effectLst>
                  <a:outerShdw blurRad="38100" dist="38100" dir="2700000" algn="tl">
                    <a:srgbClr val="000000">
                      <a:alpha val="43137"/>
                    </a:srgbClr>
                  </a:outerShdw>
                </a:effectLst>
                <a:latin typeface="Book Antiqua"/>
              </a:rPr>
              <a:t>Canadian Parks/Recreation Association</a:t>
            </a:r>
            <a:endParaRPr lang="en-US" sz="1500" dirty="0">
              <a:solidFill>
                <a:prstClr val="white"/>
              </a:solidFill>
              <a:effectLst>
                <a:outerShdw blurRad="38100" dist="38100" dir="2700000" algn="tl">
                  <a:srgbClr val="000000">
                    <a:alpha val="43137"/>
                  </a:srgbClr>
                </a:outerShdw>
              </a:effectLst>
              <a:latin typeface="Book Antiqua"/>
            </a:endParaRPr>
          </a:p>
        </p:txBody>
      </p:sp>
      <p:sp>
        <p:nvSpPr>
          <p:cNvPr id="4" name="Rectangle 3"/>
          <p:cNvSpPr/>
          <p:nvPr/>
        </p:nvSpPr>
        <p:spPr>
          <a:xfrm>
            <a:off x="1396544" y="4804676"/>
            <a:ext cx="6622257" cy="276999"/>
          </a:xfrm>
          <a:prstGeom prst="rect">
            <a:avLst/>
          </a:prstGeom>
        </p:spPr>
        <p:txBody>
          <a:bodyPr wrap="square">
            <a:spAutoFit/>
          </a:bodyPr>
          <a:lstStyle/>
          <a:p>
            <a:pPr defTabSz="685800"/>
            <a:r>
              <a:rPr lang="en-US" sz="1200" dirty="0">
                <a:solidFill>
                  <a:prstClr val="white"/>
                </a:solidFill>
                <a:latin typeface="Book Antiqua"/>
              </a:rPr>
              <a:t>http://lin.ca/sites/default/files/attachments/Complete1997Benefits%20Catalogue.pdf</a:t>
            </a:r>
          </a:p>
        </p:txBody>
      </p:sp>
    </p:spTree>
    <p:extLst>
      <p:ext uri="{BB962C8B-B14F-4D97-AF65-F5344CB8AC3E}">
        <p14:creationId xmlns:p14="http://schemas.microsoft.com/office/powerpoint/2010/main" val="1055183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WordArt 4"/>
          <p:cNvSpPr>
            <a:spLocks noChangeArrowheads="1" noChangeShapeType="1" noTextEdit="1"/>
          </p:cNvSpPr>
          <p:nvPr/>
        </p:nvSpPr>
        <p:spPr bwMode="auto">
          <a:xfrm>
            <a:off x="1314450" y="571500"/>
            <a:ext cx="6343650" cy="3143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prstTxWarp>
          </a:bodyPr>
          <a:lstStyle/>
          <a:p>
            <a:pPr algn="ctr" defTabSz="685800"/>
            <a:endParaRPr lang="en-US" sz="1050" b="1" kern="10" spc="540" dirty="0">
              <a:ln>
                <a:solidFill>
                  <a:srgbClr val="A99035"/>
                </a:solidFill>
              </a:ln>
              <a:solidFill>
                <a:srgbClr val="FFFF00"/>
              </a:solidFill>
              <a:latin typeface="Lucida Console" panose="020B0609040504020204" pitchFamily="49" charset="0"/>
              <a:cs typeface="Aharoni" panose="02010803020104030203" pitchFamily="2" charset="-79"/>
            </a:endParaRPr>
          </a:p>
        </p:txBody>
      </p:sp>
      <p:sp>
        <p:nvSpPr>
          <p:cNvPr id="13" name="Text Box 6"/>
          <p:cNvSpPr txBox="1">
            <a:spLocks noChangeArrowheads="1"/>
          </p:cNvSpPr>
          <p:nvPr/>
        </p:nvSpPr>
        <p:spPr bwMode="auto">
          <a:xfrm>
            <a:off x="1216783" y="571500"/>
            <a:ext cx="67270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66738" indent="-566738" eaLnBrk="0" hangingPunct="0">
              <a:defRPr sz="1400" b="1">
                <a:solidFill>
                  <a:srgbClr val="FFFF00"/>
                </a:solidFill>
                <a:latin typeface="Comic Sans MS" pitchFamily="66" charset="0"/>
              </a:defRPr>
            </a:lvl1pPr>
            <a:lvl2pPr marL="742950" indent="-285750" eaLnBrk="0" hangingPunct="0">
              <a:defRPr sz="1400" b="1">
                <a:solidFill>
                  <a:srgbClr val="FFFF00"/>
                </a:solidFill>
                <a:latin typeface="Comic Sans MS" pitchFamily="66" charset="0"/>
              </a:defRPr>
            </a:lvl2pPr>
            <a:lvl3pPr marL="1143000" indent="-228600" eaLnBrk="0" hangingPunct="0">
              <a:defRPr sz="1400" b="1">
                <a:solidFill>
                  <a:srgbClr val="FFFF00"/>
                </a:solidFill>
                <a:latin typeface="Comic Sans MS" pitchFamily="66" charset="0"/>
              </a:defRPr>
            </a:lvl3pPr>
            <a:lvl4pPr marL="1600200" indent="-228600" eaLnBrk="0" hangingPunct="0">
              <a:defRPr sz="1400" b="1">
                <a:solidFill>
                  <a:srgbClr val="FFFF00"/>
                </a:solidFill>
                <a:latin typeface="Comic Sans MS" pitchFamily="66" charset="0"/>
              </a:defRPr>
            </a:lvl4pPr>
            <a:lvl5pPr marL="2057400" indent="-228600" eaLnBrk="0" hangingPunct="0">
              <a:defRPr sz="1400" b="1">
                <a:solidFill>
                  <a:srgbClr val="FFFF00"/>
                </a:solidFill>
                <a:latin typeface="Comic Sans MS" pitchFamily="66" charset="0"/>
              </a:defRPr>
            </a:lvl5pPr>
            <a:lvl6pPr marL="2514600" indent="-228600" eaLnBrk="0" fontAlgn="base" hangingPunct="0">
              <a:lnSpc>
                <a:spcPct val="140000"/>
              </a:lnSpc>
              <a:spcBef>
                <a:spcPct val="0"/>
              </a:spcBef>
              <a:spcAft>
                <a:spcPct val="0"/>
              </a:spcAft>
              <a:defRPr sz="1400" b="1">
                <a:solidFill>
                  <a:srgbClr val="FFFF00"/>
                </a:solidFill>
                <a:latin typeface="Comic Sans MS" pitchFamily="66" charset="0"/>
              </a:defRPr>
            </a:lvl6pPr>
            <a:lvl7pPr marL="2971800" indent="-228600" eaLnBrk="0" fontAlgn="base" hangingPunct="0">
              <a:lnSpc>
                <a:spcPct val="140000"/>
              </a:lnSpc>
              <a:spcBef>
                <a:spcPct val="0"/>
              </a:spcBef>
              <a:spcAft>
                <a:spcPct val="0"/>
              </a:spcAft>
              <a:defRPr sz="1400" b="1">
                <a:solidFill>
                  <a:srgbClr val="FFFF00"/>
                </a:solidFill>
                <a:latin typeface="Comic Sans MS" pitchFamily="66" charset="0"/>
              </a:defRPr>
            </a:lvl7pPr>
            <a:lvl8pPr marL="3429000" indent="-228600" eaLnBrk="0" fontAlgn="base" hangingPunct="0">
              <a:lnSpc>
                <a:spcPct val="140000"/>
              </a:lnSpc>
              <a:spcBef>
                <a:spcPct val="0"/>
              </a:spcBef>
              <a:spcAft>
                <a:spcPct val="0"/>
              </a:spcAft>
              <a:defRPr sz="1400" b="1">
                <a:solidFill>
                  <a:srgbClr val="FFFF00"/>
                </a:solidFill>
                <a:latin typeface="Comic Sans MS" pitchFamily="66" charset="0"/>
              </a:defRPr>
            </a:lvl8pPr>
            <a:lvl9pPr marL="3886200" indent="-228600" eaLnBrk="0" fontAlgn="base" hangingPunct="0">
              <a:lnSpc>
                <a:spcPct val="140000"/>
              </a:lnSpc>
              <a:spcBef>
                <a:spcPct val="0"/>
              </a:spcBef>
              <a:spcAft>
                <a:spcPct val="0"/>
              </a:spcAft>
              <a:defRPr sz="1400" b="1">
                <a:solidFill>
                  <a:srgbClr val="FFFF00"/>
                </a:solidFill>
                <a:latin typeface="Comic Sans MS" pitchFamily="66" charset="0"/>
              </a:defRPr>
            </a:lvl9pPr>
          </a:lstStyle>
          <a:p>
            <a:pPr marL="0" indent="0" algn="ctr" defTabSz="685800" eaLnBrk="1" hangingPunct="1">
              <a:spcBef>
                <a:spcPts val="450"/>
              </a:spcBef>
            </a:pPr>
            <a:r>
              <a:rPr lang="en-US" altLang="en-US" sz="2400" dirty="0">
                <a:solidFill>
                  <a:prstClr val="white"/>
                </a:solidFill>
                <a:effectLst>
                  <a:outerShdw blurRad="38100" dist="38100" dir="2700000" algn="tl">
                    <a:srgbClr val="000000">
                      <a:alpha val="43137"/>
                    </a:srgbClr>
                  </a:outerShdw>
                </a:effectLst>
                <a:latin typeface="Arial" charset="0"/>
                <a:sym typeface="Wingdings 2" pitchFamily="18" charset="2"/>
              </a:rPr>
              <a:t>So how do we go from strategy or initiative to reality? </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7899" y="1134771"/>
            <a:ext cx="1543050" cy="2016708"/>
          </a:xfrm>
          <a:prstGeom prst="rect">
            <a:avLst/>
          </a:prstGeom>
          <a:ln w="28575">
            <a:solidFill>
              <a:srgbClr val="66CCFF"/>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3446073" y="2343150"/>
            <a:ext cx="685800" cy="742950"/>
          </a:xfrm>
          <a:prstGeom prst="rightArrow">
            <a:avLst/>
          </a:prstGeom>
          <a:blipFill>
            <a:blip r:embed="rId4">
              <a:extLst>
                <a:ext uri="{BEBA8EAE-BF5A-486C-A8C5-ECC9F3942E4B}">
                  <a14:imgProps xmlns:a14="http://schemas.microsoft.com/office/drawing/2010/main">
                    <a14:imgLayer r:embed="rId5">
                      <a14:imgEffect>
                        <a14:artisticCutout/>
                      </a14:imgEffect>
                      <a14:imgEffect>
                        <a14:saturation sat="400000"/>
                      </a14:imgEffect>
                      <a14:imgEffect>
                        <a14:brightnessContrast bright="40000" contrast="-40000"/>
                      </a14:imgEffect>
                    </a14:imgLayer>
                  </a14:imgProps>
                </a:ext>
              </a:extLst>
            </a:blip>
            <a:tile tx="0" ty="0" sx="100000" sy="100000" flip="none" algn="tl"/>
          </a:blipFill>
          <a:ln>
            <a:solidFill>
              <a:schemeClr val="accent5">
                <a:lumMod val="50000"/>
              </a:schemeClr>
            </a:solidFill>
          </a:ln>
          <a:scene3d>
            <a:camera prst="perspectiveBelow"/>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Book Antiqua"/>
            </a:endParaRPr>
          </a:p>
        </p:txBody>
      </p:sp>
      <p:pic>
        <p:nvPicPr>
          <p:cNvPr id="2150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3697" y="1857375"/>
            <a:ext cx="3276371" cy="174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1824" y="3314700"/>
            <a:ext cx="1955199" cy="1713961"/>
          </a:xfrm>
          <a:prstGeom prst="rect">
            <a:avLst/>
          </a:prstGeom>
          <a:noFill/>
          <a:ln w="28575">
            <a:solidFill>
              <a:srgbClr val="66CCFF"/>
            </a:solid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74728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342900"/>
          </a:xfrm>
          <a:prstGeom prst="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Book Antiqua"/>
            </a:endParaRPr>
          </a:p>
        </p:txBody>
      </p:sp>
      <p:sp>
        <p:nvSpPr>
          <p:cNvPr id="2" name="Title 1"/>
          <p:cNvSpPr>
            <a:spLocks noGrp="1"/>
          </p:cNvSpPr>
          <p:nvPr>
            <p:ph type="ctrTitle"/>
          </p:nvPr>
        </p:nvSpPr>
        <p:spPr>
          <a:xfrm>
            <a:off x="5657850" y="-342900"/>
            <a:ext cx="2340165" cy="650003"/>
          </a:xfrm>
        </p:spPr>
        <p:txBody>
          <a:bodyPr>
            <a:noAutofit/>
          </a:bodyPr>
          <a:lstStyle/>
          <a:p>
            <a:pPr algn="r"/>
            <a:r>
              <a:rPr lang="en-US" sz="900" dirty="0">
                <a:solidFill>
                  <a:schemeClr val="bg1"/>
                </a:solidFill>
                <a:latin typeface="Bradley Hand ITC" panose="03070402050302030203" pitchFamily="66" charset="0"/>
                <a:cs typeface="Aharoni" panose="02010803020104030203" pitchFamily="2" charset="-79"/>
              </a:rPr>
              <a:t>PLANNING  FOR</a:t>
            </a:r>
            <a:br>
              <a:rPr lang="en-US" sz="900" dirty="0">
                <a:solidFill>
                  <a:schemeClr val="bg1"/>
                </a:solidFill>
                <a:latin typeface="Bradley Hand ITC" panose="03070402050302030203" pitchFamily="66" charset="0"/>
                <a:cs typeface="Aharoni" panose="02010803020104030203" pitchFamily="2" charset="-79"/>
              </a:rPr>
            </a:br>
            <a:r>
              <a:rPr lang="en-US" sz="9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143000" y="34290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WordArt 4"/>
          <p:cNvSpPr>
            <a:spLocks noChangeArrowheads="1" noChangeShapeType="1" noTextEdit="1"/>
          </p:cNvSpPr>
          <p:nvPr/>
        </p:nvSpPr>
        <p:spPr bwMode="auto">
          <a:xfrm>
            <a:off x="1314450" y="571500"/>
            <a:ext cx="6343650" cy="3143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prstTxWarp>
          </a:bodyPr>
          <a:lstStyle/>
          <a:p>
            <a:pPr algn="ctr" defTabSz="685800"/>
            <a:endParaRPr lang="en-US" sz="1050" b="1" kern="10" spc="540" dirty="0">
              <a:ln>
                <a:solidFill>
                  <a:srgbClr val="A99035"/>
                </a:solidFill>
              </a:ln>
              <a:solidFill>
                <a:srgbClr val="FFFF00"/>
              </a:solidFill>
              <a:latin typeface="Lucida Console" panose="020B0609040504020204" pitchFamily="49" charset="0"/>
              <a:cs typeface="Aharoni" panose="02010803020104030203" pitchFamily="2" charset="-79"/>
            </a:endParaRPr>
          </a:p>
        </p:txBody>
      </p:sp>
      <p:sp>
        <p:nvSpPr>
          <p:cNvPr id="13" name="Text Box 6"/>
          <p:cNvSpPr txBox="1">
            <a:spLocks noChangeArrowheads="1"/>
          </p:cNvSpPr>
          <p:nvPr/>
        </p:nvSpPr>
        <p:spPr bwMode="auto">
          <a:xfrm>
            <a:off x="1143001" y="449610"/>
            <a:ext cx="688922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66738" indent="-566738" eaLnBrk="0" hangingPunct="0">
              <a:defRPr sz="1400" b="1">
                <a:solidFill>
                  <a:srgbClr val="FFFF00"/>
                </a:solidFill>
                <a:latin typeface="Comic Sans MS" pitchFamily="66" charset="0"/>
              </a:defRPr>
            </a:lvl1pPr>
            <a:lvl2pPr marL="742950" indent="-285750" eaLnBrk="0" hangingPunct="0">
              <a:defRPr sz="1400" b="1">
                <a:solidFill>
                  <a:srgbClr val="FFFF00"/>
                </a:solidFill>
                <a:latin typeface="Comic Sans MS" pitchFamily="66" charset="0"/>
              </a:defRPr>
            </a:lvl2pPr>
            <a:lvl3pPr marL="1143000" indent="-228600" eaLnBrk="0" hangingPunct="0">
              <a:defRPr sz="1400" b="1">
                <a:solidFill>
                  <a:srgbClr val="FFFF00"/>
                </a:solidFill>
                <a:latin typeface="Comic Sans MS" pitchFamily="66" charset="0"/>
              </a:defRPr>
            </a:lvl3pPr>
            <a:lvl4pPr marL="1600200" indent="-228600" eaLnBrk="0" hangingPunct="0">
              <a:defRPr sz="1400" b="1">
                <a:solidFill>
                  <a:srgbClr val="FFFF00"/>
                </a:solidFill>
                <a:latin typeface="Comic Sans MS" pitchFamily="66" charset="0"/>
              </a:defRPr>
            </a:lvl4pPr>
            <a:lvl5pPr marL="2057400" indent="-228600" eaLnBrk="0" hangingPunct="0">
              <a:defRPr sz="1400" b="1">
                <a:solidFill>
                  <a:srgbClr val="FFFF00"/>
                </a:solidFill>
                <a:latin typeface="Comic Sans MS" pitchFamily="66" charset="0"/>
              </a:defRPr>
            </a:lvl5pPr>
            <a:lvl6pPr marL="2514600" indent="-228600" eaLnBrk="0" fontAlgn="base" hangingPunct="0">
              <a:lnSpc>
                <a:spcPct val="140000"/>
              </a:lnSpc>
              <a:spcBef>
                <a:spcPct val="0"/>
              </a:spcBef>
              <a:spcAft>
                <a:spcPct val="0"/>
              </a:spcAft>
              <a:defRPr sz="1400" b="1">
                <a:solidFill>
                  <a:srgbClr val="FFFF00"/>
                </a:solidFill>
                <a:latin typeface="Comic Sans MS" pitchFamily="66" charset="0"/>
              </a:defRPr>
            </a:lvl6pPr>
            <a:lvl7pPr marL="2971800" indent="-228600" eaLnBrk="0" fontAlgn="base" hangingPunct="0">
              <a:lnSpc>
                <a:spcPct val="140000"/>
              </a:lnSpc>
              <a:spcBef>
                <a:spcPct val="0"/>
              </a:spcBef>
              <a:spcAft>
                <a:spcPct val="0"/>
              </a:spcAft>
              <a:defRPr sz="1400" b="1">
                <a:solidFill>
                  <a:srgbClr val="FFFF00"/>
                </a:solidFill>
                <a:latin typeface="Comic Sans MS" pitchFamily="66" charset="0"/>
              </a:defRPr>
            </a:lvl7pPr>
            <a:lvl8pPr marL="3429000" indent="-228600" eaLnBrk="0" fontAlgn="base" hangingPunct="0">
              <a:lnSpc>
                <a:spcPct val="140000"/>
              </a:lnSpc>
              <a:spcBef>
                <a:spcPct val="0"/>
              </a:spcBef>
              <a:spcAft>
                <a:spcPct val="0"/>
              </a:spcAft>
              <a:defRPr sz="1400" b="1">
                <a:solidFill>
                  <a:srgbClr val="FFFF00"/>
                </a:solidFill>
                <a:latin typeface="Comic Sans MS" pitchFamily="66" charset="0"/>
              </a:defRPr>
            </a:lvl8pPr>
            <a:lvl9pPr marL="3886200" indent="-228600" eaLnBrk="0" fontAlgn="base" hangingPunct="0">
              <a:lnSpc>
                <a:spcPct val="140000"/>
              </a:lnSpc>
              <a:spcBef>
                <a:spcPct val="0"/>
              </a:spcBef>
              <a:spcAft>
                <a:spcPct val="0"/>
              </a:spcAft>
              <a:defRPr sz="1400" b="1">
                <a:solidFill>
                  <a:srgbClr val="FFFF00"/>
                </a:solidFill>
                <a:latin typeface="Comic Sans MS" pitchFamily="66" charset="0"/>
              </a:defRPr>
            </a:lvl9pPr>
          </a:lstStyle>
          <a:p>
            <a:pPr marL="0" indent="0" algn="ctr" defTabSz="685800" eaLnBrk="1" hangingPunct="1">
              <a:spcBef>
                <a:spcPts val="450"/>
              </a:spcBef>
            </a:pPr>
            <a:r>
              <a:rPr lang="en-US" sz="21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Provide a foundation in our plans for the implementation of strategies and programs</a:t>
            </a:r>
            <a:r>
              <a:rPr lang="en-US" altLang="en-US" sz="21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itchFamily="18" charset="2"/>
              </a:rPr>
              <a:t> </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0407" y="1243174"/>
            <a:ext cx="1863188" cy="24715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83361">
            <a:off x="1491098" y="1634817"/>
            <a:ext cx="2535590" cy="32610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02935">
            <a:off x="5394394" y="1570270"/>
            <a:ext cx="2394315" cy="30880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143001" y="0"/>
            <a:ext cx="3829049" cy="323165"/>
          </a:xfrm>
          <a:prstGeom prst="rect">
            <a:avLst/>
          </a:prstGeom>
        </p:spPr>
        <p:txBody>
          <a:bodyPr wrap="square">
            <a:spAutoFit/>
          </a:bodyPr>
          <a:lstStyle/>
          <a:p>
            <a:pPr defTabSz="685800"/>
            <a:r>
              <a:rPr lang="en-US" sz="1500" cap="small" dirty="0">
                <a:solidFill>
                  <a:prstClr val="black"/>
                </a:solidFill>
                <a:latin typeface="Eras Bold ITC" panose="020B0907030504020204" pitchFamily="34" charset="0"/>
              </a:rPr>
              <a:t>Changing Public Expectations? </a:t>
            </a:r>
            <a:endParaRPr lang="en-US" cap="small" dirty="0">
              <a:solidFill>
                <a:prstClr val="black"/>
              </a:solidFill>
              <a:latin typeface="Eras Bold ITC" panose="020B0907030504020204" pitchFamily="34" charset="0"/>
            </a:endParaRPr>
          </a:p>
        </p:txBody>
      </p:sp>
    </p:spTree>
    <p:extLst>
      <p:ext uri="{BB962C8B-B14F-4D97-AF65-F5344CB8AC3E}">
        <p14:creationId xmlns:p14="http://schemas.microsoft.com/office/powerpoint/2010/main" val="83967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NATURE Rx PART 3</a:t>
            </a:r>
            <a:endParaRPr lang="en-US" dirty="0"/>
          </a:p>
        </p:txBody>
      </p:sp>
      <p:sp>
        <p:nvSpPr>
          <p:cNvPr id="3" name="Content Placeholder 2"/>
          <p:cNvSpPr>
            <a:spLocks noGrp="1"/>
          </p:cNvSpPr>
          <p:nvPr>
            <p:ph idx="1"/>
          </p:nvPr>
        </p:nvSpPr>
        <p:spPr/>
        <p:txBody>
          <a:bodyPr/>
          <a:lstStyle/>
          <a:p>
            <a:r>
              <a:rPr lang="en-US" dirty="0"/>
              <a:t>https://www.youtube.com/watch?v=JBTzOn3xxkE</a:t>
            </a:r>
          </a:p>
        </p:txBody>
      </p:sp>
    </p:spTree>
    <p:extLst>
      <p:ext uri="{BB962C8B-B14F-4D97-AF65-F5344CB8AC3E}">
        <p14:creationId xmlns:p14="http://schemas.microsoft.com/office/powerpoint/2010/main" val="25461818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ctrTitle"/>
          </p:nvPr>
        </p:nvSpPr>
        <p:spPr>
          <a:xfrm>
            <a:off x="2457450" y="-57150"/>
            <a:ext cx="5496449" cy="650003"/>
          </a:xfrm>
        </p:spPr>
        <p:txBody>
          <a:bodyPr>
            <a:noAutofit/>
          </a:bodyPr>
          <a:lstStyle/>
          <a:p>
            <a:pPr algn="r"/>
            <a:r>
              <a:rPr lang="en-US" sz="1800" dirty="0">
                <a:solidFill>
                  <a:srgbClr val="D3D3D3"/>
                </a:solidFill>
                <a:latin typeface="Bradley Hand ITC" panose="03070402050302030203" pitchFamily="66" charset="0"/>
                <a:cs typeface="Aharoni" panose="02010803020104030203" pitchFamily="2" charset="-79"/>
              </a:rPr>
              <a:t>PLANNING  FOR</a:t>
            </a:r>
            <a:r>
              <a:rPr lang="en-US" sz="2400" dirty="0">
                <a:solidFill>
                  <a:srgbClr val="D3D3D3"/>
                </a:solidFill>
                <a:latin typeface="Bradley Hand ITC" panose="03070402050302030203" pitchFamily="66" charset="0"/>
                <a:cs typeface="Aharoni" panose="02010803020104030203" pitchFamily="2" charset="-79"/>
              </a:rPr>
              <a:t/>
            </a:r>
            <a:br>
              <a:rPr lang="en-US" sz="2400" dirty="0">
                <a:solidFill>
                  <a:srgbClr val="D3D3D3"/>
                </a:solidFill>
                <a:latin typeface="Bradley Hand ITC" panose="03070402050302030203" pitchFamily="66" charset="0"/>
                <a:cs typeface="Aharoni" panose="02010803020104030203" pitchFamily="2" charset="-79"/>
              </a:rPr>
            </a:br>
            <a:r>
              <a:rPr lang="en-US" sz="1800" dirty="0">
                <a:solidFill>
                  <a:srgbClr val="D3D3D3"/>
                </a:solidFill>
                <a:latin typeface="Narkisim" panose="020E0502050101010101" pitchFamily="34" charset="-79"/>
                <a:cs typeface="Narkisim" panose="020E0502050101010101" pitchFamily="34" charset="-79"/>
              </a:rPr>
              <a:t>RECREATION AND VISITOR SERVICES </a:t>
            </a:r>
          </a:p>
        </p:txBody>
      </p:sp>
      <p:cxnSp>
        <p:nvCxnSpPr>
          <p:cNvPr id="6" name="Straight Connector 5"/>
          <p:cNvCxnSpPr/>
          <p:nvPr/>
        </p:nvCxnSpPr>
        <p:spPr>
          <a:xfrm>
            <a:off x="1143000" y="62865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687" y="81576"/>
            <a:ext cx="532964" cy="466344"/>
          </a:xfrm>
          <a:prstGeom prst="rect">
            <a:avLst/>
          </a:prstGeom>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752" y="776934"/>
            <a:ext cx="5118497" cy="4309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5479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ctrTitle"/>
          </p:nvPr>
        </p:nvSpPr>
        <p:spPr>
          <a:xfrm>
            <a:off x="2457450" y="-57150"/>
            <a:ext cx="5496449" cy="650003"/>
          </a:xfrm>
        </p:spPr>
        <p:txBody>
          <a:bodyPr>
            <a:noAutofit/>
          </a:bodyPr>
          <a:lstStyle/>
          <a:p>
            <a:pPr algn="r"/>
            <a:r>
              <a:rPr lang="en-US" sz="1800" dirty="0">
                <a:solidFill>
                  <a:srgbClr val="D3D3D3"/>
                </a:solidFill>
                <a:latin typeface="Bradley Hand ITC" panose="03070402050302030203" pitchFamily="66" charset="0"/>
                <a:cs typeface="Aharoni" panose="02010803020104030203" pitchFamily="2" charset="-79"/>
              </a:rPr>
              <a:t>PLANNING  FOR</a:t>
            </a:r>
            <a:r>
              <a:rPr lang="en-US" sz="2400" dirty="0">
                <a:solidFill>
                  <a:srgbClr val="D3D3D3"/>
                </a:solidFill>
                <a:latin typeface="Bradley Hand ITC" panose="03070402050302030203" pitchFamily="66" charset="0"/>
                <a:cs typeface="Aharoni" panose="02010803020104030203" pitchFamily="2" charset="-79"/>
              </a:rPr>
              <a:t/>
            </a:r>
            <a:br>
              <a:rPr lang="en-US" sz="2400" dirty="0">
                <a:solidFill>
                  <a:srgbClr val="D3D3D3"/>
                </a:solidFill>
                <a:latin typeface="Bradley Hand ITC" panose="03070402050302030203" pitchFamily="66" charset="0"/>
                <a:cs typeface="Aharoni" panose="02010803020104030203" pitchFamily="2" charset="-79"/>
              </a:rPr>
            </a:br>
            <a:r>
              <a:rPr lang="en-US" sz="1800" dirty="0">
                <a:solidFill>
                  <a:srgbClr val="D3D3D3"/>
                </a:solidFill>
                <a:latin typeface="Narkisim" panose="020E0502050101010101" pitchFamily="34" charset="-79"/>
                <a:cs typeface="Narkisim" panose="020E0502050101010101" pitchFamily="34" charset="-79"/>
              </a:rPr>
              <a:t>RECREATION AND VISITOR SERVICES </a:t>
            </a:r>
          </a:p>
        </p:txBody>
      </p:sp>
      <p:cxnSp>
        <p:nvCxnSpPr>
          <p:cNvPr id="6" name="Straight Connector 5"/>
          <p:cNvCxnSpPr/>
          <p:nvPr/>
        </p:nvCxnSpPr>
        <p:spPr>
          <a:xfrm>
            <a:off x="1143000" y="62865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687" y="81576"/>
            <a:ext cx="532964" cy="466344"/>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951" y="742950"/>
            <a:ext cx="4300538" cy="284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2057400"/>
            <a:ext cx="3943350" cy="2950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7663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1" y="0"/>
            <a:ext cx="6858000"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ctrTitle"/>
          </p:nvPr>
        </p:nvSpPr>
        <p:spPr>
          <a:xfrm>
            <a:off x="2457450" y="-57150"/>
            <a:ext cx="5496449" cy="650003"/>
          </a:xfrm>
        </p:spPr>
        <p:txBody>
          <a:bodyPr>
            <a:noAutofit/>
          </a:bodyPr>
          <a:lstStyle/>
          <a:p>
            <a:pPr algn="r"/>
            <a:r>
              <a:rPr lang="en-US" sz="1800" dirty="0">
                <a:solidFill>
                  <a:srgbClr val="D3D3D3"/>
                </a:solidFill>
                <a:latin typeface="Bradley Hand ITC" panose="03070402050302030203" pitchFamily="66" charset="0"/>
                <a:cs typeface="Aharoni" panose="02010803020104030203" pitchFamily="2" charset="-79"/>
              </a:rPr>
              <a:t>PLANNING  FOR</a:t>
            </a:r>
            <a:r>
              <a:rPr lang="en-US" sz="2400" dirty="0">
                <a:solidFill>
                  <a:srgbClr val="D3D3D3"/>
                </a:solidFill>
                <a:latin typeface="Bradley Hand ITC" panose="03070402050302030203" pitchFamily="66" charset="0"/>
                <a:cs typeface="Aharoni" panose="02010803020104030203" pitchFamily="2" charset="-79"/>
              </a:rPr>
              <a:t/>
            </a:r>
            <a:br>
              <a:rPr lang="en-US" sz="2400" dirty="0">
                <a:solidFill>
                  <a:srgbClr val="D3D3D3"/>
                </a:solidFill>
                <a:latin typeface="Bradley Hand ITC" panose="03070402050302030203" pitchFamily="66" charset="0"/>
                <a:cs typeface="Aharoni" panose="02010803020104030203" pitchFamily="2" charset="-79"/>
              </a:rPr>
            </a:br>
            <a:r>
              <a:rPr lang="en-US" sz="1800" dirty="0">
                <a:solidFill>
                  <a:srgbClr val="D3D3D3"/>
                </a:solidFill>
                <a:latin typeface="Narkisim" panose="020E0502050101010101" pitchFamily="34" charset="-79"/>
                <a:cs typeface="Narkisim" panose="020E0502050101010101" pitchFamily="34" charset="-79"/>
              </a:rPr>
              <a:t>RECREATION AND VISITOR SERVICES </a:t>
            </a:r>
          </a:p>
        </p:txBody>
      </p:sp>
      <p:cxnSp>
        <p:nvCxnSpPr>
          <p:cNvPr id="6" name="Straight Connector 5"/>
          <p:cNvCxnSpPr/>
          <p:nvPr/>
        </p:nvCxnSpPr>
        <p:spPr>
          <a:xfrm>
            <a:off x="1143000" y="628650"/>
            <a:ext cx="6858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687" y="81576"/>
            <a:ext cx="532964" cy="466344"/>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176" y="742950"/>
            <a:ext cx="5105649" cy="4259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98943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169" y="105238"/>
            <a:ext cx="5733371" cy="1315745"/>
          </a:xfrm>
          <a:prstGeom prst="rect">
            <a:avLst/>
          </a:prstGeom>
          <a:noFill/>
        </p:spPr>
        <p:txBody>
          <a:bodyPr wrap="square" lIns="68580" tIns="34290" rIns="68580" bIns="34290">
            <a:spAutoFit/>
            <a:scene3d>
              <a:camera prst="orthographicFront"/>
              <a:lightRig rig="soft" dir="t">
                <a:rot lat="0" lon="0" rev="10800000"/>
              </a:lightRig>
            </a:scene3d>
            <a:sp3d>
              <a:bevelT w="27940" h="12700"/>
              <a:contourClr>
                <a:srgbClr val="DDDDDD"/>
              </a:contourClr>
            </a:sp3d>
          </a:bodyPr>
          <a:lstStyle/>
          <a:p>
            <a:pPr algn="ctr"/>
            <a:r>
              <a:rPr lang="en-US" sz="4050" b="1" spc="113" dirty="0">
                <a:ln w="11430"/>
                <a:solidFill>
                  <a:srgbClr val="F8F8F8"/>
                </a:solidFill>
                <a:effectLst>
                  <a:outerShdw blurRad="25400" algn="tl" rotWithShape="0">
                    <a:srgbClr val="000000">
                      <a:alpha val="43000"/>
                    </a:srgbClr>
                  </a:outerShdw>
                </a:effectLst>
              </a:rPr>
              <a:t>Up to $20 in prizes!!!</a:t>
            </a:r>
          </a:p>
          <a:p>
            <a:pPr algn="ctr"/>
            <a:endParaRPr lang="en-US" sz="4050" b="1" spc="113" dirty="0">
              <a:ln w="11430"/>
              <a:solidFill>
                <a:srgbClr val="F8F8F8"/>
              </a:solidFill>
              <a:effectLst>
                <a:outerShdw blurRad="25400" algn="tl" rotWithShape="0">
                  <a:srgbClr val="000000">
                    <a:alpha val="43000"/>
                  </a:srgbClr>
                </a:outerShdw>
              </a:effectLst>
            </a:endParaRPr>
          </a:p>
        </p:txBody>
      </p:sp>
      <p:pic>
        <p:nvPicPr>
          <p:cNvPr id="3" name="Picture 2"/>
          <p:cNvPicPr>
            <a:picLocks noChangeAspect="1"/>
          </p:cNvPicPr>
          <p:nvPr/>
        </p:nvPicPr>
        <p:blipFill>
          <a:blip r:embed="rId3"/>
          <a:stretch>
            <a:fillRect/>
          </a:stretch>
        </p:blipFill>
        <p:spPr>
          <a:xfrm rot="16200000">
            <a:off x="2389374" y="-37646"/>
            <a:ext cx="4002959" cy="6021352"/>
          </a:xfrm>
          <a:prstGeom prst="rect">
            <a:avLst/>
          </a:prstGeom>
        </p:spPr>
      </p:pic>
    </p:spTree>
    <p:extLst>
      <p:ext uri="{BB962C8B-B14F-4D97-AF65-F5344CB8AC3E}">
        <p14:creationId xmlns:p14="http://schemas.microsoft.com/office/powerpoint/2010/main" val="797582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Who’s Who in </a:t>
            </a:r>
            <a:r>
              <a:rPr lang="en-US" dirty="0" smtClean="0"/>
              <a:t>WO-250</a:t>
            </a:r>
            <a:endParaRPr lang="en-US" dirty="0"/>
          </a:p>
        </p:txBody>
      </p:sp>
      <p:pic>
        <p:nvPicPr>
          <p:cNvPr id="9" name="Picture 8"/>
          <p:cNvPicPr>
            <a:picLocks noChangeAspect="1"/>
          </p:cNvPicPr>
          <p:nvPr/>
        </p:nvPicPr>
        <p:blipFill>
          <a:blip r:embed="rId3"/>
          <a:stretch>
            <a:fillRect/>
          </a:stretch>
        </p:blipFill>
        <p:spPr>
          <a:xfrm>
            <a:off x="-16747" y="0"/>
            <a:ext cx="8793148" cy="5143500"/>
          </a:xfrm>
          <a:prstGeom prst="rect">
            <a:avLst/>
          </a:prstGeom>
        </p:spPr>
      </p:pic>
    </p:spTree>
    <p:extLst>
      <p:ext uri="{BB962C8B-B14F-4D97-AF65-F5344CB8AC3E}">
        <p14:creationId xmlns:p14="http://schemas.microsoft.com/office/powerpoint/2010/main" val="905663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34000" y="133349"/>
            <a:ext cx="3637808" cy="4997815"/>
          </a:xfrm>
          <a:prstGeom prst="rect">
            <a:avLst/>
          </a:prstGeom>
        </p:spPr>
      </p:pic>
      <p:sp>
        <p:nvSpPr>
          <p:cNvPr id="5" name="TextBox 4"/>
          <p:cNvSpPr txBox="1"/>
          <p:nvPr/>
        </p:nvSpPr>
        <p:spPr>
          <a:xfrm>
            <a:off x="381000" y="361950"/>
            <a:ext cx="4572000" cy="646331"/>
          </a:xfrm>
          <a:prstGeom prst="rect">
            <a:avLst/>
          </a:prstGeom>
          <a:noFill/>
        </p:spPr>
        <p:txBody>
          <a:bodyPr wrap="square" rtlCol="0">
            <a:spAutoFit/>
          </a:bodyPr>
          <a:lstStyle/>
          <a:p>
            <a:r>
              <a:rPr lang="en-US" dirty="0"/>
              <a:t>Name one of the Platinum Level Donors to the 2002 Olympic Winter Games</a:t>
            </a:r>
          </a:p>
        </p:txBody>
      </p:sp>
      <p:pic>
        <p:nvPicPr>
          <p:cNvPr id="8" name="Picture 7"/>
          <p:cNvPicPr>
            <a:picLocks noChangeAspect="1"/>
          </p:cNvPicPr>
          <p:nvPr/>
        </p:nvPicPr>
        <p:blipFill>
          <a:blip r:embed="rId3"/>
          <a:stretch>
            <a:fillRect/>
          </a:stretch>
        </p:blipFill>
        <p:spPr>
          <a:xfrm>
            <a:off x="320591" y="1504950"/>
            <a:ext cx="4624388" cy="3461562"/>
          </a:xfrm>
          <a:prstGeom prst="rect">
            <a:avLst/>
          </a:prstGeom>
        </p:spPr>
      </p:pic>
    </p:spTree>
    <p:extLst>
      <p:ext uri="{BB962C8B-B14F-4D97-AF65-F5344CB8AC3E}">
        <p14:creationId xmlns:p14="http://schemas.microsoft.com/office/powerpoint/2010/main" val="1782315555"/>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1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pex">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TotalTime>
  <Words>4803</Words>
  <Application>Microsoft Office PowerPoint</Application>
  <PresentationFormat>On-screen Show (16:9)</PresentationFormat>
  <Paragraphs>660</Paragraphs>
  <Slides>90</Slides>
  <Notes>69</Notes>
  <HiddenSlides>0</HiddenSlides>
  <MMClips>5</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90</vt:i4>
      </vt:variant>
    </vt:vector>
  </HeadingPairs>
  <TitlesOfParts>
    <vt:vector size="116" baseType="lpstr">
      <vt:lpstr>Aharoni</vt:lpstr>
      <vt:lpstr>Arial</vt:lpstr>
      <vt:lpstr>Arial Black</vt:lpstr>
      <vt:lpstr>Arial Rounded MT Bold</vt:lpstr>
      <vt:lpstr>Book Antiqua</vt:lpstr>
      <vt:lpstr>Bradley Hand ITC</vt:lpstr>
      <vt:lpstr>Calibri</vt:lpstr>
      <vt:lpstr>Cambria</vt:lpstr>
      <vt:lpstr>Cooper Black</vt:lpstr>
      <vt:lpstr>Ebrima</vt:lpstr>
      <vt:lpstr>Eras Bold ITC</vt:lpstr>
      <vt:lpstr>Eras Medium ITC</vt:lpstr>
      <vt:lpstr>Impact</vt:lpstr>
      <vt:lpstr>Iskoola Pota</vt:lpstr>
      <vt:lpstr>Kristen ITC</vt:lpstr>
      <vt:lpstr>Lucida Console</vt:lpstr>
      <vt:lpstr>Lucida Sans</vt:lpstr>
      <vt:lpstr>Narkisim</vt:lpstr>
      <vt:lpstr>Times New Roman</vt:lpstr>
      <vt:lpstr>Wingdings</vt:lpstr>
      <vt:lpstr>Wingdings 2</vt:lpstr>
      <vt:lpstr>Wingdings 3</vt:lpstr>
      <vt:lpstr>Blank</vt:lpstr>
      <vt:lpstr>No-Logos</vt:lpstr>
      <vt:lpstr>M1_Body</vt:lpstr>
      <vt:lpstr>Apex</vt:lpstr>
      <vt:lpstr>PowerPoint Presentation</vt:lpstr>
      <vt:lpstr>PowerPoint Presentation</vt:lpstr>
      <vt:lpstr>PowerPoint Presentation</vt:lpstr>
      <vt:lpstr>Dorothy Morgan</vt:lpstr>
      <vt:lpstr>Peggi Brooks</vt:lpstr>
      <vt:lpstr>David Ballenger</vt:lpstr>
      <vt:lpstr>Cory Roegner</vt:lpstr>
      <vt:lpstr>Remembering Rob Perrin</vt:lpstr>
      <vt:lpstr>PowerPoint Presentation</vt:lpstr>
      <vt:lpstr>Dennis Byrd</vt:lpstr>
      <vt:lpstr>John McCarty</vt:lpstr>
      <vt:lpstr>Larry Ridenhour</vt:lpstr>
      <vt:lpstr>David Jeppesen </vt:lpstr>
      <vt:lpstr>Katlyn Burns </vt:lpstr>
      <vt:lpstr>Karen Glascoe </vt:lpstr>
      <vt:lpstr>Jeff McCusker</vt:lpstr>
      <vt:lpstr>Andy Tenney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FOR RECREATION AND VISITOR SERVICES </vt:lpstr>
      <vt:lpstr>PLANNING  FOR RECREATION AND VISITOR SERVICES </vt:lpstr>
      <vt:lpstr>PLANNING  FOR RECREATION AND VISITOR SERVICES </vt:lpstr>
      <vt:lpstr>PowerPoint Presentation</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PowerPoint Presentation</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NATURE Rx PART 3</vt:lpstr>
      <vt:lpstr>PLANNING  FOR RECREATION AND VISITOR SERVICES </vt:lpstr>
      <vt:lpstr>PLANNING  FOR RECREATION AND VISITOR SERVICES </vt:lpstr>
      <vt:lpstr>PLANNING  FOR RECREATION AND VISITOR SERVICES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Dorothy Morgan</dc:title>
  <dc:creator>Ballenger, David J</dc:creator>
  <cp:lastModifiedBy>ilmntcctrn104</cp:lastModifiedBy>
  <cp:revision>94</cp:revision>
  <dcterms:created xsi:type="dcterms:W3CDTF">2016-09-26T13:07:19Z</dcterms:created>
  <dcterms:modified xsi:type="dcterms:W3CDTF">2017-08-07T18:55:11Z</dcterms:modified>
</cp:coreProperties>
</file>