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sldIdLst>
    <p:sldId id="363" r:id="rId5"/>
    <p:sldId id="383" r:id="rId6"/>
    <p:sldId id="382" r:id="rId7"/>
    <p:sldId id="380" r:id="rId8"/>
    <p:sldId id="381" r:id="rId9"/>
    <p:sldId id="384" r:id="rId10"/>
    <p:sldId id="360" r:id="rId11"/>
    <p:sldId id="362" r:id="rId12"/>
    <p:sldId id="385" r:id="rId13"/>
    <p:sldId id="262" r:id="rId14"/>
    <p:sldId id="348" r:id="rId15"/>
    <p:sldId id="386" r:id="rId16"/>
    <p:sldId id="397" r:id="rId17"/>
    <p:sldId id="398" r:id="rId18"/>
    <p:sldId id="399" r:id="rId19"/>
    <p:sldId id="400" r:id="rId20"/>
    <p:sldId id="401" r:id="rId21"/>
    <p:sldId id="349" r:id="rId22"/>
    <p:sldId id="358" r:id="rId23"/>
    <p:sldId id="350" r:id="rId24"/>
    <p:sldId id="351" r:id="rId25"/>
    <p:sldId id="405" r:id="rId26"/>
    <p:sldId id="355" r:id="rId27"/>
    <p:sldId id="352" r:id="rId28"/>
    <p:sldId id="353" r:id="rId29"/>
    <p:sldId id="356" r:id="rId30"/>
    <p:sldId id="357" r:id="rId31"/>
    <p:sldId id="377" r:id="rId32"/>
    <p:sldId id="364" r:id="rId33"/>
    <p:sldId id="366" r:id="rId34"/>
    <p:sldId id="402" r:id="rId35"/>
    <p:sldId id="378" r:id="rId36"/>
    <p:sldId id="403" r:id="rId37"/>
    <p:sldId id="391" r:id="rId38"/>
    <p:sldId id="404" r:id="rId39"/>
    <p:sldId id="392" r:id="rId40"/>
    <p:sldId id="393" r:id="rId41"/>
    <p:sldId id="396" r:id="rId42"/>
    <p:sldId id="335" r:id="rId43"/>
    <p:sldId id="395" r:id="rId44"/>
    <p:sldId id="394" r:id="rId45"/>
    <p:sldId id="338" r:id="rId46"/>
    <p:sldId id="33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E48"/>
    <a:srgbClr val="03145D"/>
    <a:srgbClr val="45518B"/>
    <a:srgbClr val="F89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92325" autoAdjust="0"/>
  </p:normalViewPr>
  <p:slideViewPr>
    <p:cSldViewPr>
      <p:cViewPr varScale="1">
        <p:scale>
          <a:sx n="83" d="100"/>
          <a:sy n="83" d="100"/>
        </p:scale>
        <p:origin x="1650" y="96"/>
      </p:cViewPr>
      <p:guideLst>
        <p:guide orient="horz" pos="2160"/>
        <p:guide pos="2880"/>
      </p:guideLst>
    </p:cSldViewPr>
  </p:slideViewPr>
  <p:notesTextViewPr>
    <p:cViewPr>
      <p:scale>
        <a:sx n="1" d="1"/>
        <a:sy n="1" d="1"/>
      </p:scale>
      <p:origin x="0" y="0"/>
    </p:cViewPr>
  </p:notesTextViewPr>
  <p:notesViewPr>
    <p:cSldViewPr>
      <p:cViewPr varScale="1">
        <p:scale>
          <a:sx n="69" d="100"/>
          <a:sy n="69" d="100"/>
        </p:scale>
        <p:origin x="327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3CC13-AB84-47A9-886A-244A0516368E}" type="datetimeFigureOut">
              <a:rPr lang="en-US" smtClean="0"/>
              <a:t>8/4/2017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BD3654-BB55-489D-AF0C-A9BF3A33BB86}" type="slidenum">
              <a:rPr lang="en-US" smtClean="0"/>
              <a:t>‹#›</a:t>
            </a:fld>
            <a:endParaRPr lang="en-US"/>
          </a:p>
        </p:txBody>
      </p:sp>
    </p:spTree>
    <p:extLst>
      <p:ext uri="{BB962C8B-B14F-4D97-AF65-F5344CB8AC3E}">
        <p14:creationId xmlns:p14="http://schemas.microsoft.com/office/powerpoint/2010/main" val="83459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effectLst>
                <a:outerShdw blurRad="38100" dist="38100" dir="2700000" algn="tl">
                  <a:srgbClr val="000000">
                    <a:alpha val="43137"/>
                  </a:srgbClr>
                </a:outerShdw>
              </a:effectLst>
            </a:endParaRPr>
          </a:p>
          <a:p>
            <a:r>
              <a:rPr lang="en-US" sz="1200" b="1" dirty="0" smtClean="0">
                <a:effectLst>
                  <a:outerShdw blurRad="38100" dist="38100" dir="2700000" algn="tl">
                    <a:srgbClr val="000000">
                      <a:alpha val="43137"/>
                    </a:srgbClr>
                  </a:outerShdw>
                </a:effectLst>
              </a:rPr>
              <a:t>Recreation planning should</a:t>
            </a:r>
            <a:r>
              <a:rPr lang="en-US" sz="1200" b="1" baseline="0" dirty="0" smtClean="0">
                <a:effectLst>
                  <a:outerShdw blurRad="38100" dist="38100" dir="2700000" algn="tl">
                    <a:srgbClr val="000000">
                      <a:alpha val="43137"/>
                    </a:srgbClr>
                  </a:outerShdw>
                </a:effectLst>
              </a:rPr>
              <a:t> be done </a:t>
            </a:r>
            <a:r>
              <a:rPr lang="en-US" sz="1200" b="1" dirty="0" smtClean="0">
                <a:effectLst>
                  <a:outerShdw blurRad="38100" dist="38100" dir="2700000" algn="tl">
                    <a:srgbClr val="000000">
                      <a:alpha val="43137"/>
                    </a:srgbClr>
                  </a:outerShdw>
                </a:effectLst>
              </a:rPr>
              <a:t>within an adaptive management framework.  This means staying committed to achieving the </a:t>
            </a:r>
            <a:r>
              <a:rPr lang="en-US" sz="1200" b="1" dirty="0" smtClean="0">
                <a:solidFill>
                  <a:srgbClr val="FFFF66"/>
                </a:solidFill>
                <a:effectLst>
                  <a:outerShdw blurRad="38100" dist="38100" dir="2700000" algn="tl">
                    <a:srgbClr val="000000">
                      <a:alpha val="43137"/>
                    </a:srgbClr>
                  </a:outerShdw>
                </a:effectLst>
              </a:rPr>
              <a:t>recreation objectives </a:t>
            </a:r>
            <a:r>
              <a:rPr lang="en-US" sz="1200" b="1" dirty="0" smtClean="0">
                <a:effectLst>
                  <a:outerShdw blurRad="38100" dist="38100" dir="2700000" algn="tl">
                    <a:srgbClr val="000000">
                      <a:alpha val="43137"/>
                    </a:srgbClr>
                  </a:outerShdw>
                </a:effectLst>
              </a:rPr>
              <a:t>established in the LUP but being flexible enough in the </a:t>
            </a:r>
            <a:r>
              <a:rPr lang="en-US" sz="1200" b="1" dirty="0" smtClean="0">
                <a:solidFill>
                  <a:srgbClr val="33CAFF"/>
                </a:solidFill>
                <a:effectLst>
                  <a:outerShdw blurRad="38100" dist="38100" dir="2700000" algn="tl">
                    <a:srgbClr val="000000">
                      <a:alpha val="43137"/>
                    </a:srgbClr>
                  </a:outerShdw>
                </a:effectLst>
              </a:rPr>
              <a:t>management approach </a:t>
            </a:r>
            <a:r>
              <a:rPr lang="en-US" sz="1200" b="1" dirty="0" smtClean="0">
                <a:effectLst>
                  <a:outerShdw blurRad="38100" dist="38100" dir="2700000" algn="tl">
                    <a:srgbClr val="000000">
                      <a:alpha val="43137"/>
                    </a:srgbClr>
                  </a:outerShdw>
                </a:effectLst>
              </a:rPr>
              <a:t>used to achieve those objectives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land use planning process is cyclic, allowing for adaptations if monitoring and evaluation indicates that goals and objectives are not being achieved. Adaptations encompass (1) changing recreation implementation actions or practices, (2) revising supporting recreation management actions and allowable use decisions, or (3) fine tuning the desired RSCs. Over the long term, recreation planning within an adaptive management framework means staying committed to achieving the recreation objectives established in the LUP but being flexible enough in the management approach used to achieve those objectives. </a:t>
            </a:r>
          </a:p>
        </p:txBody>
      </p:sp>
      <p:sp>
        <p:nvSpPr>
          <p:cNvPr id="4" name="Slide Number Placeholder 3"/>
          <p:cNvSpPr>
            <a:spLocks noGrp="1"/>
          </p:cNvSpPr>
          <p:nvPr>
            <p:ph type="sldNum" sz="quarter" idx="10"/>
          </p:nvPr>
        </p:nvSpPr>
        <p:spPr/>
        <p:txBody>
          <a:bodyPr/>
          <a:lstStyle/>
          <a:p>
            <a:fld id="{833203DF-B004-4AAF-AC5C-B1624D629702}" type="slidenum">
              <a:rPr lang="en-US" smtClean="0"/>
              <a:t>7</a:t>
            </a:fld>
            <a:endParaRPr lang="en-US"/>
          </a:p>
        </p:txBody>
      </p:sp>
    </p:spTree>
    <p:extLst>
      <p:ext uri="{BB962C8B-B14F-4D97-AF65-F5344CB8AC3E}">
        <p14:creationId xmlns:p14="http://schemas.microsoft.com/office/powerpoint/2010/main" val="297298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Protests</a:t>
            </a:r>
            <a:r>
              <a:rPr lang="en-US" baseline="0" dirty="0" smtClean="0"/>
              <a:t> are reviewed by the Director of BLM. Challenges to this decision are made in Federal Court. </a:t>
            </a:r>
            <a:endParaRPr lang="en-US" dirty="0"/>
          </a:p>
        </p:txBody>
      </p:sp>
      <p:sp>
        <p:nvSpPr>
          <p:cNvPr id="4" name="Slide Number Placeholder 3"/>
          <p:cNvSpPr>
            <a:spLocks noGrp="1"/>
          </p:cNvSpPr>
          <p:nvPr>
            <p:ph type="sldNum" sz="quarter" idx="10"/>
          </p:nvPr>
        </p:nvSpPr>
        <p:spPr/>
        <p:txBody>
          <a:bodyPr/>
          <a:lstStyle/>
          <a:p>
            <a:fld id="{71BD3654-BB55-489D-AF0C-A9BF3A33BB86}" type="slidenum">
              <a:rPr lang="en-US" smtClean="0"/>
              <a:t>25</a:t>
            </a:fld>
            <a:endParaRPr lang="en-US"/>
          </a:p>
        </p:txBody>
      </p:sp>
    </p:spTree>
    <p:extLst>
      <p:ext uri="{BB962C8B-B14F-4D97-AF65-F5344CB8AC3E}">
        <p14:creationId xmlns:p14="http://schemas.microsoft.com/office/powerpoint/2010/main" val="712377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D3654-BB55-489D-AF0C-A9BF3A33BB86}" type="slidenum">
              <a:rPr lang="en-US" smtClean="0"/>
              <a:t>27</a:t>
            </a:fld>
            <a:endParaRPr lang="en-US"/>
          </a:p>
        </p:txBody>
      </p:sp>
    </p:spTree>
    <p:extLst>
      <p:ext uri="{BB962C8B-B14F-4D97-AF65-F5344CB8AC3E}">
        <p14:creationId xmlns:p14="http://schemas.microsoft.com/office/powerpoint/2010/main" val="19841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12"/>
            <a:r>
              <a:rPr lang="en-US" dirty="0" smtClean="0">
                <a:solidFill>
                  <a:prstClr val="white"/>
                </a:solidFill>
                <a:effectLst>
                  <a:outerShdw blurRad="38100" dist="38100" dir="2700000" algn="tl">
                    <a:srgbClr val="000000">
                      <a:alpha val="43137"/>
                    </a:srgbClr>
                  </a:outerShdw>
                </a:effectLst>
                <a:latin typeface="Cambria" panose="02040503050406030204" pitchFamily="18" charset="0"/>
              </a:rPr>
              <a:t>There are 3 major LUP requirements</a:t>
            </a:r>
            <a:r>
              <a:rPr lang="en-US" baseline="0" dirty="0" smtClean="0">
                <a:solidFill>
                  <a:prstClr val="white"/>
                </a:solidFill>
                <a:effectLst>
                  <a:outerShdw blurRad="38100" dist="38100" dir="2700000" algn="tl">
                    <a:srgbClr val="000000">
                      <a:alpha val="43137"/>
                    </a:srgbClr>
                  </a:outerShdw>
                </a:effectLst>
                <a:latin typeface="Cambria" panose="02040503050406030204" pitchFamily="18" charset="0"/>
              </a:rPr>
              <a:t> for R&amp;VS:</a:t>
            </a:r>
            <a:endParaRPr lang="en-US" dirty="0" smtClean="0">
              <a:solidFill>
                <a:prstClr val="white"/>
              </a:solidFill>
              <a:effectLst>
                <a:outerShdw blurRad="38100" dist="38100" dir="2700000" algn="tl">
                  <a:srgbClr val="000000">
                    <a:alpha val="43137"/>
                  </a:srgbClr>
                </a:outerShdw>
              </a:effectLst>
              <a:latin typeface="Cambria" panose="02040503050406030204" pitchFamily="18" charset="0"/>
            </a:endParaRPr>
          </a:p>
          <a:p>
            <a:pPr marL="225412"/>
            <a:endParaRPr lang="en-US" dirty="0" smtClean="0">
              <a:solidFill>
                <a:prstClr val="white"/>
              </a:solidFill>
              <a:effectLst>
                <a:outerShdw blurRad="38100" dist="38100" dir="2700000" algn="tl">
                  <a:srgbClr val="000000">
                    <a:alpha val="43137"/>
                  </a:srgbClr>
                </a:outerShdw>
              </a:effectLst>
              <a:latin typeface="Cambria" panose="02040503050406030204" pitchFamily="18" charset="0"/>
            </a:endParaRPr>
          </a:p>
          <a:p>
            <a:pPr marL="682587" indent="-457175">
              <a:buFont typeface="+mj-lt"/>
              <a:buAutoNum type="arabicPeriod"/>
            </a:pPr>
            <a:endParaRPr lang="en-US" dirty="0">
              <a:solidFill>
                <a:prstClr val="white"/>
              </a:solidFill>
              <a:effectLst>
                <a:outerShdw blurRad="38100" dist="38100" dir="2700000" algn="tl">
                  <a:srgbClr val="000000">
                    <a:alpha val="43137"/>
                  </a:srgbClr>
                </a:outerShdw>
              </a:effectLst>
              <a:latin typeface="Cambria" panose="02040503050406030204" pitchFamily="18" charset="0"/>
            </a:endParaRPr>
          </a:p>
          <a:p>
            <a:pPr marL="682587" indent="-457175">
              <a:buFont typeface="+mj-lt"/>
              <a:buAutoNum type="arabicPeriod"/>
            </a:pPr>
            <a:r>
              <a:rPr lang="en-US" dirty="0">
                <a:solidFill>
                  <a:prstClr val="white"/>
                </a:solidFill>
                <a:effectLst>
                  <a:outerShdw blurRad="38100" dist="38100" dir="2700000" algn="tl">
                    <a:srgbClr val="000000">
                      <a:alpha val="43137"/>
                    </a:srgbClr>
                  </a:outerShdw>
                </a:effectLst>
                <a:latin typeface="Cambria" panose="02040503050406030204" pitchFamily="18" charset="0"/>
              </a:rPr>
              <a:t>Designate recreation management areas – 2 types, SRMAs, ERMAs</a:t>
            </a:r>
          </a:p>
          <a:p>
            <a:pPr marL="682587" indent="-457175">
              <a:buFont typeface="+mj-lt"/>
              <a:buAutoNum type="arabicPeriod"/>
            </a:pPr>
            <a:endParaRPr lang="en-US" dirty="0">
              <a:solidFill>
                <a:prstClr val="white"/>
              </a:solidFill>
              <a:effectLst>
                <a:outerShdw blurRad="38100" dist="38100" dir="2700000" algn="tl">
                  <a:srgbClr val="000000">
                    <a:alpha val="43137"/>
                  </a:srgbClr>
                </a:outerShdw>
              </a:effectLst>
              <a:latin typeface="Cambria" panose="02040503050406030204" pitchFamily="18" charset="0"/>
            </a:endParaRPr>
          </a:p>
          <a:p>
            <a:pPr marL="682587" indent="-457175">
              <a:buFont typeface="+mj-lt"/>
              <a:buAutoNum type="arabicPeriod"/>
            </a:pPr>
            <a:r>
              <a:rPr lang="en-US" dirty="0">
                <a:solidFill>
                  <a:prstClr val="white"/>
                </a:solidFill>
                <a:effectLst>
                  <a:outerShdw blurRad="38100" dist="38100" dir="2700000" algn="tl">
                    <a:srgbClr val="000000">
                      <a:alpha val="43137"/>
                    </a:srgbClr>
                  </a:outerShdw>
                </a:effectLst>
                <a:latin typeface="Cambria" panose="02040503050406030204" pitchFamily="18" charset="0"/>
              </a:rPr>
              <a:t>Establish R&amp;VS objectives for each RMA. – There is more to this than you may think, so we’ll be going over this in more detail.</a:t>
            </a:r>
          </a:p>
          <a:p>
            <a:pPr marL="682587" indent="-457175">
              <a:buFont typeface="+mj-lt"/>
              <a:buAutoNum type="arabicPeriod"/>
            </a:pPr>
            <a:endParaRPr lang="en-US" dirty="0">
              <a:solidFill>
                <a:prstClr val="white"/>
              </a:solidFill>
              <a:effectLst>
                <a:outerShdw blurRad="38100" dist="38100" dir="2700000" algn="tl">
                  <a:srgbClr val="000000">
                    <a:alpha val="43137"/>
                  </a:srgbClr>
                </a:outerShdw>
              </a:effectLst>
              <a:latin typeface="Cambria" panose="02040503050406030204" pitchFamily="18" charset="0"/>
            </a:endParaRPr>
          </a:p>
          <a:p>
            <a:pPr marL="682587" indent="-457175">
              <a:buFont typeface="+mj-lt"/>
              <a:buAutoNum type="arabicPeriod"/>
            </a:pPr>
            <a:r>
              <a:rPr lang="en-US" dirty="0">
                <a:solidFill>
                  <a:prstClr val="white"/>
                </a:solidFill>
                <a:effectLst>
                  <a:outerShdw blurRad="38100" dist="38100" dir="2700000" algn="tl">
                    <a:srgbClr val="000000">
                      <a:alpha val="43137"/>
                    </a:srgbClr>
                  </a:outerShdw>
                </a:effectLst>
                <a:latin typeface="Cambria" panose="02040503050406030204" pitchFamily="18" charset="0"/>
              </a:rPr>
              <a:t>Identify </a:t>
            </a:r>
            <a:r>
              <a:rPr lang="en-US" i="1" dirty="0">
                <a:solidFill>
                  <a:prstClr val="white"/>
                </a:solidFill>
                <a:effectLst>
                  <a:outerShdw blurRad="38100" dist="38100" dir="2700000" algn="tl">
                    <a:srgbClr val="000000">
                      <a:alpha val="43137"/>
                    </a:srgbClr>
                  </a:outerShdw>
                </a:effectLst>
                <a:latin typeface="Cambria" panose="02040503050406030204" pitchFamily="18" charset="0"/>
              </a:rPr>
              <a:t>LUP-level </a:t>
            </a:r>
            <a:r>
              <a:rPr lang="en-US" dirty="0">
                <a:solidFill>
                  <a:prstClr val="white"/>
                </a:solidFill>
                <a:effectLst>
                  <a:outerShdw blurRad="38100" dist="38100" dir="2700000" algn="tl">
                    <a:srgbClr val="000000">
                      <a:alpha val="43137"/>
                    </a:srgbClr>
                  </a:outerShdw>
                </a:effectLst>
                <a:latin typeface="Cambria" panose="02040503050406030204" pitchFamily="18" charset="0"/>
              </a:rPr>
              <a:t>management actions and allowable uses for each RMA.  - Many decisions related to R&amp;VS are NOT LUP-level decisions, so the trick here will be to </a:t>
            </a:r>
            <a:r>
              <a:rPr lang="en-US" dirty="0" smtClean="0">
                <a:solidFill>
                  <a:prstClr val="white"/>
                </a:solidFill>
                <a:effectLst>
                  <a:outerShdw blurRad="38100" dist="38100" dir="2700000" algn="tl">
                    <a:srgbClr val="000000">
                      <a:alpha val="43137"/>
                    </a:srgbClr>
                  </a:outerShdw>
                </a:effectLst>
                <a:latin typeface="Cambria" panose="02040503050406030204" pitchFamily="18" charset="0"/>
              </a:rPr>
              <a:t>separate </a:t>
            </a:r>
            <a:r>
              <a:rPr lang="en-US" dirty="0">
                <a:solidFill>
                  <a:prstClr val="white"/>
                </a:solidFill>
                <a:effectLst>
                  <a:outerShdw blurRad="38100" dist="38100" dir="2700000" algn="tl">
                    <a:srgbClr val="000000">
                      <a:alpha val="43137"/>
                    </a:srgbClr>
                  </a:outerShdw>
                </a:effectLst>
                <a:latin typeface="Cambria" panose="02040503050406030204" pitchFamily="18" charset="0"/>
              </a:rPr>
              <a:t>them from implementation level – but more on that later.</a:t>
            </a: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068466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12"/>
            <a:r>
              <a:rPr lang="en-US" dirty="0" smtClean="0">
                <a:solidFill>
                  <a:prstClr val="white"/>
                </a:solidFill>
                <a:effectLst>
                  <a:outerShdw blurRad="38100" dist="38100" dir="2700000" algn="tl">
                    <a:srgbClr val="000000">
                      <a:alpha val="43137"/>
                    </a:srgbClr>
                  </a:outerShdw>
                </a:effectLst>
                <a:latin typeface="Cambria" panose="02040503050406030204" pitchFamily="18" charset="0"/>
              </a:rPr>
              <a:t>There are 3 major LUP requirements</a:t>
            </a:r>
            <a:r>
              <a:rPr lang="en-US" baseline="0" dirty="0" smtClean="0">
                <a:solidFill>
                  <a:prstClr val="white"/>
                </a:solidFill>
                <a:effectLst>
                  <a:outerShdw blurRad="38100" dist="38100" dir="2700000" algn="tl">
                    <a:srgbClr val="000000">
                      <a:alpha val="43137"/>
                    </a:srgbClr>
                  </a:outerShdw>
                </a:effectLst>
                <a:latin typeface="Cambria" panose="02040503050406030204" pitchFamily="18" charset="0"/>
              </a:rPr>
              <a:t> for R&amp;VS:</a:t>
            </a:r>
            <a:endParaRPr lang="en-US" dirty="0" smtClean="0">
              <a:solidFill>
                <a:prstClr val="white"/>
              </a:solidFill>
              <a:effectLst>
                <a:outerShdw blurRad="38100" dist="38100" dir="2700000" algn="tl">
                  <a:srgbClr val="000000">
                    <a:alpha val="43137"/>
                  </a:srgbClr>
                </a:outerShdw>
              </a:effectLst>
              <a:latin typeface="Cambria" panose="02040503050406030204" pitchFamily="18" charset="0"/>
            </a:endParaRPr>
          </a:p>
          <a:p>
            <a:pPr marL="225412"/>
            <a:endParaRPr lang="en-US" dirty="0" smtClean="0">
              <a:solidFill>
                <a:prstClr val="white"/>
              </a:solidFill>
              <a:effectLst>
                <a:outerShdw blurRad="38100" dist="38100" dir="2700000" algn="tl">
                  <a:srgbClr val="000000">
                    <a:alpha val="43137"/>
                  </a:srgbClr>
                </a:outerShdw>
              </a:effectLst>
              <a:latin typeface="Cambria" panose="02040503050406030204" pitchFamily="18" charset="0"/>
            </a:endParaRPr>
          </a:p>
          <a:p>
            <a:pPr marL="682587" indent="-457175">
              <a:buFont typeface="+mj-lt"/>
              <a:buAutoNum type="arabicPeriod"/>
            </a:pPr>
            <a:endParaRPr lang="en-US" dirty="0">
              <a:solidFill>
                <a:prstClr val="white"/>
              </a:solidFill>
              <a:effectLst>
                <a:outerShdw blurRad="38100" dist="38100" dir="2700000" algn="tl">
                  <a:srgbClr val="000000">
                    <a:alpha val="43137"/>
                  </a:srgbClr>
                </a:outerShdw>
              </a:effectLst>
              <a:latin typeface="Cambria" panose="02040503050406030204" pitchFamily="18" charset="0"/>
            </a:endParaRPr>
          </a:p>
          <a:p>
            <a:pPr marL="682587" indent="-457175">
              <a:buFont typeface="+mj-lt"/>
              <a:buAutoNum type="arabicPeriod"/>
            </a:pPr>
            <a:r>
              <a:rPr lang="en-US" dirty="0">
                <a:solidFill>
                  <a:prstClr val="white"/>
                </a:solidFill>
                <a:effectLst>
                  <a:outerShdw blurRad="38100" dist="38100" dir="2700000" algn="tl">
                    <a:srgbClr val="000000">
                      <a:alpha val="43137"/>
                    </a:srgbClr>
                  </a:outerShdw>
                </a:effectLst>
                <a:latin typeface="Cambria" panose="02040503050406030204" pitchFamily="18" charset="0"/>
              </a:rPr>
              <a:t>Designate recreation management areas – 2 types, SRMAs, ERMAs</a:t>
            </a:r>
          </a:p>
          <a:p>
            <a:pPr marL="682587" indent="-457175">
              <a:buFont typeface="+mj-lt"/>
              <a:buAutoNum type="arabicPeriod"/>
            </a:pPr>
            <a:endParaRPr lang="en-US" dirty="0">
              <a:solidFill>
                <a:prstClr val="white"/>
              </a:solidFill>
              <a:effectLst>
                <a:outerShdw blurRad="38100" dist="38100" dir="2700000" algn="tl">
                  <a:srgbClr val="000000">
                    <a:alpha val="43137"/>
                  </a:srgbClr>
                </a:outerShdw>
              </a:effectLst>
              <a:latin typeface="Cambria" panose="02040503050406030204" pitchFamily="18" charset="0"/>
            </a:endParaRPr>
          </a:p>
          <a:p>
            <a:pPr marL="682587" indent="-457175">
              <a:buFont typeface="+mj-lt"/>
              <a:buAutoNum type="arabicPeriod"/>
            </a:pPr>
            <a:r>
              <a:rPr lang="en-US" dirty="0">
                <a:solidFill>
                  <a:prstClr val="white"/>
                </a:solidFill>
                <a:effectLst>
                  <a:outerShdw blurRad="38100" dist="38100" dir="2700000" algn="tl">
                    <a:srgbClr val="000000">
                      <a:alpha val="43137"/>
                    </a:srgbClr>
                  </a:outerShdw>
                </a:effectLst>
                <a:latin typeface="Cambria" panose="02040503050406030204" pitchFamily="18" charset="0"/>
              </a:rPr>
              <a:t>Establish R&amp;VS objectives for each RMA. – There is more to this than you may think, so we’ll be going over this in more detail.</a:t>
            </a:r>
          </a:p>
          <a:p>
            <a:pPr marL="682587" indent="-457175">
              <a:buFont typeface="+mj-lt"/>
              <a:buAutoNum type="arabicPeriod"/>
            </a:pPr>
            <a:endParaRPr lang="en-US" dirty="0">
              <a:solidFill>
                <a:prstClr val="white"/>
              </a:solidFill>
              <a:effectLst>
                <a:outerShdw blurRad="38100" dist="38100" dir="2700000" algn="tl">
                  <a:srgbClr val="000000">
                    <a:alpha val="43137"/>
                  </a:srgbClr>
                </a:outerShdw>
              </a:effectLst>
              <a:latin typeface="Cambria" panose="02040503050406030204" pitchFamily="18" charset="0"/>
            </a:endParaRPr>
          </a:p>
          <a:p>
            <a:pPr marL="682587" indent="-457175">
              <a:buFont typeface="+mj-lt"/>
              <a:buAutoNum type="arabicPeriod"/>
            </a:pPr>
            <a:r>
              <a:rPr lang="en-US" dirty="0">
                <a:solidFill>
                  <a:prstClr val="white"/>
                </a:solidFill>
                <a:effectLst>
                  <a:outerShdw blurRad="38100" dist="38100" dir="2700000" algn="tl">
                    <a:srgbClr val="000000">
                      <a:alpha val="43137"/>
                    </a:srgbClr>
                  </a:outerShdw>
                </a:effectLst>
                <a:latin typeface="Cambria" panose="02040503050406030204" pitchFamily="18" charset="0"/>
              </a:rPr>
              <a:t>Identify </a:t>
            </a:r>
            <a:r>
              <a:rPr lang="en-US" i="1" dirty="0">
                <a:solidFill>
                  <a:prstClr val="white"/>
                </a:solidFill>
                <a:effectLst>
                  <a:outerShdw blurRad="38100" dist="38100" dir="2700000" algn="tl">
                    <a:srgbClr val="000000">
                      <a:alpha val="43137"/>
                    </a:srgbClr>
                  </a:outerShdw>
                </a:effectLst>
                <a:latin typeface="Cambria" panose="02040503050406030204" pitchFamily="18" charset="0"/>
              </a:rPr>
              <a:t>LUP-level </a:t>
            </a:r>
            <a:r>
              <a:rPr lang="en-US" dirty="0">
                <a:solidFill>
                  <a:prstClr val="white"/>
                </a:solidFill>
                <a:effectLst>
                  <a:outerShdw blurRad="38100" dist="38100" dir="2700000" algn="tl">
                    <a:srgbClr val="000000">
                      <a:alpha val="43137"/>
                    </a:srgbClr>
                  </a:outerShdw>
                </a:effectLst>
                <a:latin typeface="Cambria" panose="02040503050406030204" pitchFamily="18" charset="0"/>
              </a:rPr>
              <a:t>management actions and allowable uses for each RMA.  - Many decisions related to R&amp;VS are NOT LUP-level decisions, so the trick here will be to </a:t>
            </a:r>
            <a:r>
              <a:rPr lang="en-US" dirty="0" smtClean="0">
                <a:solidFill>
                  <a:prstClr val="white"/>
                </a:solidFill>
                <a:effectLst>
                  <a:outerShdw blurRad="38100" dist="38100" dir="2700000" algn="tl">
                    <a:srgbClr val="000000">
                      <a:alpha val="43137"/>
                    </a:srgbClr>
                  </a:outerShdw>
                </a:effectLst>
                <a:latin typeface="Cambria" panose="02040503050406030204" pitchFamily="18" charset="0"/>
              </a:rPr>
              <a:t>separate </a:t>
            </a:r>
            <a:r>
              <a:rPr lang="en-US" dirty="0">
                <a:solidFill>
                  <a:prstClr val="white"/>
                </a:solidFill>
                <a:effectLst>
                  <a:outerShdw blurRad="38100" dist="38100" dir="2700000" algn="tl">
                    <a:srgbClr val="000000">
                      <a:alpha val="43137"/>
                    </a:srgbClr>
                  </a:outerShdw>
                </a:effectLst>
                <a:latin typeface="Cambria" panose="02040503050406030204" pitchFamily="18" charset="0"/>
              </a:rPr>
              <a:t>them from implementation level – but more on that later.</a:t>
            </a: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353811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75">
              <a:lnSpc>
                <a:spcPct val="110000"/>
              </a:lnSpc>
            </a:pPr>
            <a:r>
              <a:rPr lang="en-US" dirty="0" smtClean="0">
                <a:effectLst>
                  <a:outerShdw blurRad="38100" dist="38100" dir="2700000" algn="tl">
                    <a:srgbClr val="000000">
                      <a:alpha val="43137"/>
                    </a:srgbClr>
                  </a:outerShdw>
                </a:effectLst>
              </a:rPr>
              <a:t>RMAs are land units where:</a:t>
            </a:r>
          </a:p>
          <a:p>
            <a:pPr marL="457175">
              <a:lnSpc>
                <a:spcPct val="110000"/>
              </a:lnSpc>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 R&amp;VS objectives are recognized as a primary resource management consideration </a:t>
            </a:r>
          </a:p>
          <a:p>
            <a:pPr marL="457175">
              <a:lnSpc>
                <a:spcPct val="110000"/>
              </a:lnSpc>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 and specific management is required to protect the recreation opportunities. </a:t>
            </a:r>
          </a:p>
          <a:p>
            <a:pPr marL="914350" indent="-457175">
              <a:lnSpc>
                <a:spcPct val="110000"/>
              </a:lnSpc>
              <a:buFont typeface="Wingdings" panose="05000000000000000000" pitchFamily="2" charset="2"/>
              <a:buChar char="v"/>
            </a:pPr>
            <a:endParaRPr lang="en-US" dirty="0" smtClean="0">
              <a:effectLst>
                <a:outerShdw blurRad="38100" dist="38100" dir="2700000" algn="tl">
                  <a:srgbClr val="000000">
                    <a:alpha val="43137"/>
                  </a:srgbClr>
                </a:outerShdw>
              </a:effectLst>
            </a:endParaRPr>
          </a:p>
          <a:p>
            <a:pPr marL="457175">
              <a:lnSpc>
                <a:spcPct val="110000"/>
              </a:lnSpc>
              <a:spcBef>
                <a:spcPts val="600"/>
              </a:spcBef>
            </a:pPr>
            <a:r>
              <a:rPr lang="en-US" dirty="0" smtClean="0">
                <a:effectLst>
                  <a:outerShdw blurRad="38100" dist="38100" dir="2700000" algn="tl">
                    <a:srgbClr val="000000">
                      <a:alpha val="43137"/>
                    </a:srgbClr>
                  </a:outerShdw>
                </a:effectLst>
              </a:rPr>
              <a:t>RMA designation is based on: </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recreation demand and issues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recreation setting characteristics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resolving conflicts </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compatibility with other resource uses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resource protection needs</a:t>
            </a: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There are 2 types.  Special</a:t>
            </a:r>
            <a:r>
              <a:rPr lang="en-US" baseline="0" dirty="0" smtClean="0">
                <a:effectLst>
                  <a:outerShdw blurRad="38100" dist="38100" dir="2700000" algn="tl">
                    <a:srgbClr val="000000">
                      <a:alpha val="43137"/>
                    </a:srgbClr>
                  </a:outerShdw>
                </a:effectLst>
              </a:rPr>
              <a:t> Recreation Management Areas (SRMAs) and Extensive Recreation Management Areas (ERMAs)</a:t>
            </a:r>
          </a:p>
          <a:p>
            <a:pPr marL="457175">
              <a:lnSpc>
                <a:spcPct val="110000"/>
              </a:lnSpc>
            </a:pPr>
            <a:endParaRPr lang="en-US" baseline="0" dirty="0" smtClean="0">
              <a:effectLst>
                <a:outerShdw blurRad="38100" dist="38100" dir="2700000" algn="tl">
                  <a:srgbClr val="000000">
                    <a:alpha val="43137"/>
                  </a:srgbClr>
                </a:outerShdw>
              </a:effectLst>
            </a:endParaRPr>
          </a:p>
          <a:p>
            <a:pPr marL="457175">
              <a:lnSpc>
                <a:spcPct val="110000"/>
              </a:lnSpc>
            </a:pPr>
            <a:r>
              <a:rPr lang="en-US" baseline="0" dirty="0" smtClean="0">
                <a:effectLst>
                  <a:outerShdw blurRad="38100" dist="38100" dir="2700000" algn="tl">
                    <a:srgbClr val="000000">
                      <a:alpha val="43137"/>
                    </a:srgbClr>
                  </a:outerShdw>
                </a:effectLst>
              </a:rPr>
              <a:t>If you remember the previous recreation policy, it’s important to note that the names are the same, but the </a:t>
            </a:r>
            <a:r>
              <a:rPr lang="en-US" b="1" baseline="0" dirty="0" smtClean="0">
                <a:effectLst>
                  <a:outerShdw blurRad="38100" dist="38100" dir="2700000" algn="tl">
                    <a:srgbClr val="000000">
                      <a:alpha val="43137"/>
                    </a:srgbClr>
                  </a:outerShdw>
                </a:effectLst>
              </a:rPr>
              <a:t>definitions</a:t>
            </a:r>
            <a:r>
              <a:rPr lang="en-US" baseline="0" dirty="0" smtClean="0">
                <a:effectLst>
                  <a:outerShdw blurRad="38100" dist="38100" dir="2700000" algn="tl">
                    <a:srgbClr val="000000">
                      <a:alpha val="43137"/>
                    </a:srgbClr>
                  </a:outerShdw>
                </a:effectLst>
              </a:rPr>
              <a:t> have changed!</a:t>
            </a: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endParaRP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latin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224086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75">
              <a:lnSpc>
                <a:spcPct val="110000"/>
              </a:lnSpc>
            </a:pPr>
            <a:r>
              <a:rPr lang="en-US" dirty="0" smtClean="0">
                <a:effectLst>
                  <a:outerShdw blurRad="38100" dist="38100" dir="2700000" algn="tl">
                    <a:srgbClr val="000000">
                      <a:alpha val="43137"/>
                    </a:srgbClr>
                  </a:outerShdw>
                </a:effectLst>
              </a:rPr>
              <a:t>RMAs are land units where:</a:t>
            </a:r>
          </a:p>
          <a:p>
            <a:pPr marL="457175">
              <a:lnSpc>
                <a:spcPct val="110000"/>
              </a:lnSpc>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 R&amp;VS objectives are recognized as a primary resource management consideration </a:t>
            </a:r>
          </a:p>
          <a:p>
            <a:pPr marL="457175">
              <a:lnSpc>
                <a:spcPct val="110000"/>
              </a:lnSpc>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 and specific management is required to protect the recreation opportunities. </a:t>
            </a:r>
          </a:p>
          <a:p>
            <a:pPr marL="914350" indent="-457175">
              <a:lnSpc>
                <a:spcPct val="110000"/>
              </a:lnSpc>
              <a:buFont typeface="Wingdings" panose="05000000000000000000" pitchFamily="2" charset="2"/>
              <a:buChar char="v"/>
            </a:pPr>
            <a:endParaRPr lang="en-US" dirty="0" smtClean="0">
              <a:effectLst>
                <a:outerShdw blurRad="38100" dist="38100" dir="2700000" algn="tl">
                  <a:srgbClr val="000000">
                    <a:alpha val="43137"/>
                  </a:srgbClr>
                </a:outerShdw>
              </a:effectLst>
            </a:endParaRPr>
          </a:p>
          <a:p>
            <a:pPr marL="457175">
              <a:lnSpc>
                <a:spcPct val="110000"/>
              </a:lnSpc>
              <a:spcBef>
                <a:spcPts val="600"/>
              </a:spcBef>
            </a:pPr>
            <a:r>
              <a:rPr lang="en-US" dirty="0" smtClean="0">
                <a:effectLst>
                  <a:outerShdw blurRad="38100" dist="38100" dir="2700000" algn="tl">
                    <a:srgbClr val="000000">
                      <a:alpha val="43137"/>
                    </a:srgbClr>
                  </a:outerShdw>
                </a:effectLst>
              </a:rPr>
              <a:t>RMA designation is based on: </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recreation demand and issues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recreation setting characteristics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resolving conflicts </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compatibility with other resource uses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resource protection needs</a:t>
            </a: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There are 2 types.  Special</a:t>
            </a:r>
            <a:r>
              <a:rPr lang="en-US" baseline="0" dirty="0" smtClean="0">
                <a:effectLst>
                  <a:outerShdw blurRad="38100" dist="38100" dir="2700000" algn="tl">
                    <a:srgbClr val="000000">
                      <a:alpha val="43137"/>
                    </a:srgbClr>
                  </a:outerShdw>
                </a:effectLst>
              </a:rPr>
              <a:t> Recreation Management Areas (SRMAs) and Extensive Recreation Management Areas (ERMAs)</a:t>
            </a:r>
          </a:p>
          <a:p>
            <a:pPr marL="457175">
              <a:lnSpc>
                <a:spcPct val="110000"/>
              </a:lnSpc>
            </a:pPr>
            <a:endParaRPr lang="en-US" baseline="0" dirty="0" smtClean="0">
              <a:effectLst>
                <a:outerShdw blurRad="38100" dist="38100" dir="2700000" algn="tl">
                  <a:srgbClr val="000000">
                    <a:alpha val="43137"/>
                  </a:srgbClr>
                </a:outerShdw>
              </a:effectLst>
            </a:endParaRPr>
          </a:p>
          <a:p>
            <a:pPr marL="457175">
              <a:lnSpc>
                <a:spcPct val="110000"/>
              </a:lnSpc>
            </a:pPr>
            <a:r>
              <a:rPr lang="en-US" baseline="0" dirty="0" smtClean="0">
                <a:effectLst>
                  <a:outerShdw blurRad="38100" dist="38100" dir="2700000" algn="tl">
                    <a:srgbClr val="000000">
                      <a:alpha val="43137"/>
                    </a:srgbClr>
                  </a:outerShdw>
                </a:effectLst>
              </a:rPr>
              <a:t>If you remember the previous recreation policy, it’s important to note that the names are the same, but the </a:t>
            </a:r>
            <a:r>
              <a:rPr lang="en-US" b="1" baseline="0" dirty="0" smtClean="0">
                <a:effectLst>
                  <a:outerShdw blurRad="38100" dist="38100" dir="2700000" algn="tl">
                    <a:srgbClr val="000000">
                      <a:alpha val="43137"/>
                    </a:srgbClr>
                  </a:outerShdw>
                </a:effectLst>
              </a:rPr>
              <a:t>definitions</a:t>
            </a:r>
            <a:r>
              <a:rPr lang="en-US" baseline="0" dirty="0" smtClean="0">
                <a:effectLst>
                  <a:outerShdw blurRad="38100" dist="38100" dir="2700000" algn="tl">
                    <a:srgbClr val="000000">
                      <a:alpha val="43137"/>
                    </a:srgbClr>
                  </a:outerShdw>
                </a:effectLst>
              </a:rPr>
              <a:t> have changed!</a:t>
            </a: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endParaRP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latin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008916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75">
              <a:lnSpc>
                <a:spcPct val="110000"/>
              </a:lnSpc>
            </a:pPr>
            <a:r>
              <a:rPr lang="en-US" dirty="0" smtClean="0">
                <a:effectLst>
                  <a:outerShdw blurRad="38100" dist="38100" dir="2700000" algn="tl">
                    <a:srgbClr val="000000">
                      <a:alpha val="43137"/>
                    </a:srgbClr>
                  </a:outerShdw>
                </a:effectLst>
              </a:rPr>
              <a:t>RMAs are land units where:</a:t>
            </a:r>
          </a:p>
          <a:p>
            <a:pPr marL="457175">
              <a:lnSpc>
                <a:spcPct val="110000"/>
              </a:lnSpc>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 R&amp;VS objectives are recognized as a primary resource management consideration </a:t>
            </a:r>
          </a:p>
          <a:p>
            <a:pPr marL="457175">
              <a:lnSpc>
                <a:spcPct val="110000"/>
              </a:lnSpc>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 and specific management is required to protect the recreation opportunities. </a:t>
            </a:r>
          </a:p>
          <a:p>
            <a:pPr marL="914350" indent="-457175">
              <a:lnSpc>
                <a:spcPct val="110000"/>
              </a:lnSpc>
              <a:buFont typeface="Wingdings" panose="05000000000000000000" pitchFamily="2" charset="2"/>
              <a:buChar char="v"/>
            </a:pPr>
            <a:endParaRPr lang="en-US" dirty="0" smtClean="0">
              <a:effectLst>
                <a:outerShdw blurRad="38100" dist="38100" dir="2700000" algn="tl">
                  <a:srgbClr val="000000">
                    <a:alpha val="43137"/>
                  </a:srgbClr>
                </a:outerShdw>
              </a:effectLst>
            </a:endParaRPr>
          </a:p>
          <a:p>
            <a:pPr marL="457175">
              <a:lnSpc>
                <a:spcPct val="110000"/>
              </a:lnSpc>
              <a:spcBef>
                <a:spcPts val="600"/>
              </a:spcBef>
            </a:pPr>
            <a:r>
              <a:rPr lang="en-US" dirty="0" smtClean="0">
                <a:effectLst>
                  <a:outerShdw blurRad="38100" dist="38100" dir="2700000" algn="tl">
                    <a:srgbClr val="000000">
                      <a:alpha val="43137"/>
                    </a:srgbClr>
                  </a:outerShdw>
                </a:effectLst>
              </a:rPr>
              <a:t>RMA designation is based on: </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recreation demand and issues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recreation setting characteristics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resolving conflicts </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compatibility with other resource uses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resource protection needs</a:t>
            </a: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There are 2 types.  Special</a:t>
            </a:r>
            <a:r>
              <a:rPr lang="en-US" baseline="0" dirty="0" smtClean="0">
                <a:effectLst>
                  <a:outerShdw blurRad="38100" dist="38100" dir="2700000" algn="tl">
                    <a:srgbClr val="000000">
                      <a:alpha val="43137"/>
                    </a:srgbClr>
                  </a:outerShdw>
                </a:effectLst>
              </a:rPr>
              <a:t> Recreation Management Areas (SRMAs) and Extensive Recreation Management Areas (ERMAs)</a:t>
            </a:r>
          </a:p>
          <a:p>
            <a:pPr marL="457175">
              <a:lnSpc>
                <a:spcPct val="110000"/>
              </a:lnSpc>
            </a:pPr>
            <a:endParaRPr lang="en-US" baseline="0" dirty="0" smtClean="0">
              <a:effectLst>
                <a:outerShdw blurRad="38100" dist="38100" dir="2700000" algn="tl">
                  <a:srgbClr val="000000">
                    <a:alpha val="43137"/>
                  </a:srgbClr>
                </a:outerShdw>
              </a:effectLst>
            </a:endParaRPr>
          </a:p>
          <a:p>
            <a:pPr marL="457175">
              <a:lnSpc>
                <a:spcPct val="110000"/>
              </a:lnSpc>
            </a:pPr>
            <a:r>
              <a:rPr lang="en-US" baseline="0" dirty="0" smtClean="0">
                <a:effectLst>
                  <a:outerShdw blurRad="38100" dist="38100" dir="2700000" algn="tl">
                    <a:srgbClr val="000000">
                      <a:alpha val="43137"/>
                    </a:srgbClr>
                  </a:outerShdw>
                </a:effectLst>
              </a:rPr>
              <a:t>If you remember the previous recreation policy, it’s important to note that the names are the same, but the </a:t>
            </a:r>
            <a:r>
              <a:rPr lang="en-US" b="1" baseline="0" dirty="0" smtClean="0">
                <a:effectLst>
                  <a:outerShdw blurRad="38100" dist="38100" dir="2700000" algn="tl">
                    <a:srgbClr val="000000">
                      <a:alpha val="43137"/>
                    </a:srgbClr>
                  </a:outerShdw>
                </a:effectLst>
              </a:rPr>
              <a:t>definitions</a:t>
            </a:r>
            <a:r>
              <a:rPr lang="en-US" baseline="0" dirty="0" smtClean="0">
                <a:effectLst>
                  <a:outerShdw blurRad="38100" dist="38100" dir="2700000" algn="tl">
                    <a:srgbClr val="000000">
                      <a:alpha val="43137"/>
                    </a:srgbClr>
                  </a:outerShdw>
                </a:effectLst>
              </a:rPr>
              <a:t> have changed!</a:t>
            </a: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endParaRP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latin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28168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75">
              <a:lnSpc>
                <a:spcPct val="110000"/>
              </a:lnSpc>
            </a:pPr>
            <a:r>
              <a:rPr lang="en-US" dirty="0" smtClean="0">
                <a:effectLst>
                  <a:outerShdw blurRad="38100" dist="38100" dir="2700000" algn="tl">
                    <a:srgbClr val="000000">
                      <a:alpha val="43137"/>
                    </a:srgbClr>
                  </a:outerShdw>
                </a:effectLst>
              </a:rPr>
              <a:t>RMAs are land units where:</a:t>
            </a:r>
          </a:p>
          <a:p>
            <a:pPr marL="457175">
              <a:lnSpc>
                <a:spcPct val="110000"/>
              </a:lnSpc>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 R&amp;VS objectives are recognized as a primary resource management consideration </a:t>
            </a:r>
          </a:p>
          <a:p>
            <a:pPr marL="457175">
              <a:lnSpc>
                <a:spcPct val="110000"/>
              </a:lnSpc>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 and specific management is required to protect the recreation opportunities. </a:t>
            </a:r>
          </a:p>
          <a:p>
            <a:pPr marL="914350" indent="-457175">
              <a:lnSpc>
                <a:spcPct val="110000"/>
              </a:lnSpc>
              <a:buFont typeface="Wingdings" panose="05000000000000000000" pitchFamily="2" charset="2"/>
              <a:buChar char="v"/>
            </a:pPr>
            <a:endParaRPr lang="en-US" dirty="0" smtClean="0">
              <a:effectLst>
                <a:outerShdw blurRad="38100" dist="38100" dir="2700000" algn="tl">
                  <a:srgbClr val="000000">
                    <a:alpha val="43137"/>
                  </a:srgbClr>
                </a:outerShdw>
              </a:effectLst>
            </a:endParaRPr>
          </a:p>
          <a:p>
            <a:pPr marL="457175">
              <a:lnSpc>
                <a:spcPct val="110000"/>
              </a:lnSpc>
              <a:spcBef>
                <a:spcPts val="600"/>
              </a:spcBef>
            </a:pPr>
            <a:r>
              <a:rPr lang="en-US" dirty="0" smtClean="0">
                <a:effectLst>
                  <a:outerShdw blurRad="38100" dist="38100" dir="2700000" algn="tl">
                    <a:srgbClr val="000000">
                      <a:alpha val="43137"/>
                    </a:srgbClr>
                  </a:outerShdw>
                </a:effectLst>
              </a:rPr>
              <a:t>RMA designation is based on: </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recreation demand and issues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recreation setting characteristics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resolving conflicts </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compatibility with other resource uses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resource protection needs</a:t>
            </a: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There are 2 types.  Special</a:t>
            </a:r>
            <a:r>
              <a:rPr lang="en-US" baseline="0" dirty="0" smtClean="0">
                <a:effectLst>
                  <a:outerShdw blurRad="38100" dist="38100" dir="2700000" algn="tl">
                    <a:srgbClr val="000000">
                      <a:alpha val="43137"/>
                    </a:srgbClr>
                  </a:outerShdw>
                </a:effectLst>
              </a:rPr>
              <a:t> Recreation Management Areas (SRMAs) and Extensive Recreation Management Areas (ERMAs)</a:t>
            </a:r>
          </a:p>
          <a:p>
            <a:pPr marL="457175">
              <a:lnSpc>
                <a:spcPct val="110000"/>
              </a:lnSpc>
            </a:pPr>
            <a:endParaRPr lang="en-US" baseline="0" dirty="0" smtClean="0">
              <a:effectLst>
                <a:outerShdw blurRad="38100" dist="38100" dir="2700000" algn="tl">
                  <a:srgbClr val="000000">
                    <a:alpha val="43137"/>
                  </a:srgbClr>
                </a:outerShdw>
              </a:effectLst>
            </a:endParaRPr>
          </a:p>
          <a:p>
            <a:pPr marL="457175">
              <a:lnSpc>
                <a:spcPct val="110000"/>
              </a:lnSpc>
            </a:pPr>
            <a:r>
              <a:rPr lang="en-US" baseline="0" dirty="0" smtClean="0">
                <a:effectLst>
                  <a:outerShdw blurRad="38100" dist="38100" dir="2700000" algn="tl">
                    <a:srgbClr val="000000">
                      <a:alpha val="43137"/>
                    </a:srgbClr>
                  </a:outerShdw>
                </a:effectLst>
              </a:rPr>
              <a:t>If you remember the previous recreation policy, it’s important to note that the names are the same, but the </a:t>
            </a:r>
            <a:r>
              <a:rPr lang="en-US" b="1" baseline="0" dirty="0" smtClean="0">
                <a:effectLst>
                  <a:outerShdw blurRad="38100" dist="38100" dir="2700000" algn="tl">
                    <a:srgbClr val="000000">
                      <a:alpha val="43137"/>
                    </a:srgbClr>
                  </a:outerShdw>
                </a:effectLst>
              </a:rPr>
              <a:t>definitions</a:t>
            </a:r>
            <a:r>
              <a:rPr lang="en-US" baseline="0" dirty="0" smtClean="0">
                <a:effectLst>
                  <a:outerShdw blurRad="38100" dist="38100" dir="2700000" algn="tl">
                    <a:srgbClr val="000000">
                      <a:alpha val="43137"/>
                    </a:srgbClr>
                  </a:outerShdw>
                </a:effectLst>
              </a:rPr>
              <a:t> have changed!</a:t>
            </a: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endParaRP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latin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205286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75">
              <a:lnSpc>
                <a:spcPct val="110000"/>
              </a:lnSpc>
            </a:pPr>
            <a:r>
              <a:rPr lang="en-US" dirty="0" smtClean="0">
                <a:effectLst>
                  <a:outerShdw blurRad="38100" dist="38100" dir="2700000" algn="tl">
                    <a:srgbClr val="000000">
                      <a:alpha val="43137"/>
                    </a:srgbClr>
                  </a:outerShdw>
                </a:effectLst>
              </a:rPr>
              <a:t>RMAs are land units where:</a:t>
            </a:r>
          </a:p>
          <a:p>
            <a:pPr marL="457175">
              <a:lnSpc>
                <a:spcPct val="110000"/>
              </a:lnSpc>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 R&amp;VS objectives are recognized as a primary resource management consideration </a:t>
            </a:r>
          </a:p>
          <a:p>
            <a:pPr marL="457175">
              <a:lnSpc>
                <a:spcPct val="110000"/>
              </a:lnSpc>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 and specific management is required to protect the recreation opportunities. </a:t>
            </a:r>
          </a:p>
          <a:p>
            <a:pPr marL="914350" indent="-457175">
              <a:lnSpc>
                <a:spcPct val="110000"/>
              </a:lnSpc>
              <a:buFont typeface="Wingdings" panose="05000000000000000000" pitchFamily="2" charset="2"/>
              <a:buChar char="v"/>
            </a:pPr>
            <a:endParaRPr lang="en-US" dirty="0" smtClean="0">
              <a:effectLst>
                <a:outerShdw blurRad="38100" dist="38100" dir="2700000" algn="tl">
                  <a:srgbClr val="000000">
                    <a:alpha val="43137"/>
                  </a:srgbClr>
                </a:outerShdw>
              </a:effectLst>
            </a:endParaRPr>
          </a:p>
          <a:p>
            <a:pPr marL="457175">
              <a:lnSpc>
                <a:spcPct val="110000"/>
              </a:lnSpc>
              <a:spcBef>
                <a:spcPts val="600"/>
              </a:spcBef>
            </a:pPr>
            <a:r>
              <a:rPr lang="en-US" dirty="0" smtClean="0">
                <a:effectLst>
                  <a:outerShdw blurRad="38100" dist="38100" dir="2700000" algn="tl">
                    <a:srgbClr val="000000">
                      <a:alpha val="43137"/>
                    </a:srgbClr>
                  </a:outerShdw>
                </a:effectLst>
              </a:rPr>
              <a:t>RMA designation is based on: </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recreation demand and issues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recreation setting characteristics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resolving conflicts </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compatibility with other resource uses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resource protection needs</a:t>
            </a: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There are 2 types.  Special</a:t>
            </a:r>
            <a:r>
              <a:rPr lang="en-US" baseline="0" dirty="0" smtClean="0">
                <a:effectLst>
                  <a:outerShdw blurRad="38100" dist="38100" dir="2700000" algn="tl">
                    <a:srgbClr val="000000">
                      <a:alpha val="43137"/>
                    </a:srgbClr>
                  </a:outerShdw>
                </a:effectLst>
              </a:rPr>
              <a:t> Recreation Management Areas (SRMAs) and Extensive Recreation Management Areas (ERMAs)</a:t>
            </a:r>
          </a:p>
          <a:p>
            <a:pPr marL="457175">
              <a:lnSpc>
                <a:spcPct val="110000"/>
              </a:lnSpc>
            </a:pPr>
            <a:endParaRPr lang="en-US" baseline="0" dirty="0" smtClean="0">
              <a:effectLst>
                <a:outerShdw blurRad="38100" dist="38100" dir="2700000" algn="tl">
                  <a:srgbClr val="000000">
                    <a:alpha val="43137"/>
                  </a:srgbClr>
                </a:outerShdw>
              </a:effectLst>
            </a:endParaRPr>
          </a:p>
          <a:p>
            <a:pPr marL="457175">
              <a:lnSpc>
                <a:spcPct val="110000"/>
              </a:lnSpc>
            </a:pPr>
            <a:r>
              <a:rPr lang="en-US" baseline="0" dirty="0" smtClean="0">
                <a:effectLst>
                  <a:outerShdw blurRad="38100" dist="38100" dir="2700000" algn="tl">
                    <a:srgbClr val="000000">
                      <a:alpha val="43137"/>
                    </a:srgbClr>
                  </a:outerShdw>
                </a:effectLst>
              </a:rPr>
              <a:t>If you remember the previous recreation policy, it’s important to note that the names are the same, but the </a:t>
            </a:r>
            <a:r>
              <a:rPr lang="en-US" b="1" baseline="0" dirty="0" smtClean="0">
                <a:effectLst>
                  <a:outerShdw blurRad="38100" dist="38100" dir="2700000" algn="tl">
                    <a:srgbClr val="000000">
                      <a:alpha val="43137"/>
                    </a:srgbClr>
                  </a:outerShdw>
                </a:effectLst>
              </a:rPr>
              <a:t>definitions</a:t>
            </a:r>
            <a:r>
              <a:rPr lang="en-US" baseline="0" dirty="0" smtClean="0">
                <a:effectLst>
                  <a:outerShdw blurRad="38100" dist="38100" dir="2700000" algn="tl">
                    <a:srgbClr val="000000">
                      <a:alpha val="43137"/>
                    </a:srgbClr>
                  </a:outerShdw>
                </a:effectLst>
              </a:rPr>
              <a:t> have changed!</a:t>
            </a: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endParaRP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latin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684233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75">
              <a:lnSpc>
                <a:spcPct val="110000"/>
              </a:lnSpc>
            </a:pPr>
            <a:r>
              <a:rPr lang="en-US" dirty="0" smtClean="0">
                <a:effectLst>
                  <a:outerShdw blurRad="38100" dist="38100" dir="2700000" algn="tl">
                    <a:srgbClr val="000000">
                      <a:alpha val="43137"/>
                    </a:srgbClr>
                  </a:outerShdw>
                </a:effectLst>
              </a:rPr>
              <a:t>RMAs are land units where:</a:t>
            </a:r>
          </a:p>
          <a:p>
            <a:pPr marL="457175">
              <a:lnSpc>
                <a:spcPct val="110000"/>
              </a:lnSpc>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 R&amp;VS objectives are recognized as a primary resource management consideration </a:t>
            </a:r>
          </a:p>
          <a:p>
            <a:pPr marL="457175">
              <a:lnSpc>
                <a:spcPct val="110000"/>
              </a:lnSpc>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 and specific management is required to protect the recreation opportunities. </a:t>
            </a:r>
          </a:p>
          <a:p>
            <a:pPr marL="914350" indent="-457175">
              <a:lnSpc>
                <a:spcPct val="110000"/>
              </a:lnSpc>
              <a:buFont typeface="Wingdings" panose="05000000000000000000" pitchFamily="2" charset="2"/>
              <a:buChar char="v"/>
            </a:pPr>
            <a:endParaRPr lang="en-US" dirty="0" smtClean="0">
              <a:effectLst>
                <a:outerShdw blurRad="38100" dist="38100" dir="2700000" algn="tl">
                  <a:srgbClr val="000000">
                    <a:alpha val="43137"/>
                  </a:srgbClr>
                </a:outerShdw>
              </a:effectLst>
            </a:endParaRPr>
          </a:p>
          <a:p>
            <a:pPr marL="457175">
              <a:lnSpc>
                <a:spcPct val="110000"/>
              </a:lnSpc>
              <a:spcBef>
                <a:spcPts val="600"/>
              </a:spcBef>
            </a:pPr>
            <a:r>
              <a:rPr lang="en-US" dirty="0" smtClean="0">
                <a:effectLst>
                  <a:outerShdw blurRad="38100" dist="38100" dir="2700000" algn="tl">
                    <a:srgbClr val="000000">
                      <a:alpha val="43137"/>
                    </a:srgbClr>
                  </a:outerShdw>
                </a:effectLst>
              </a:rPr>
              <a:t>RMA designation is based on: </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recreation demand and issues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recreation setting characteristics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resolving conflicts </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compatibility with other resource uses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resource protection needs</a:t>
            </a: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There are 2 types.  Special</a:t>
            </a:r>
            <a:r>
              <a:rPr lang="en-US" baseline="0" dirty="0" smtClean="0">
                <a:effectLst>
                  <a:outerShdw blurRad="38100" dist="38100" dir="2700000" algn="tl">
                    <a:srgbClr val="000000">
                      <a:alpha val="43137"/>
                    </a:srgbClr>
                  </a:outerShdw>
                </a:effectLst>
              </a:rPr>
              <a:t> Recreation Management Areas (SRMAs) and Extensive Recreation Management Areas (ERMAs)</a:t>
            </a:r>
          </a:p>
          <a:p>
            <a:pPr marL="457175">
              <a:lnSpc>
                <a:spcPct val="110000"/>
              </a:lnSpc>
            </a:pPr>
            <a:endParaRPr lang="en-US" baseline="0" dirty="0" smtClean="0">
              <a:effectLst>
                <a:outerShdw blurRad="38100" dist="38100" dir="2700000" algn="tl">
                  <a:srgbClr val="000000">
                    <a:alpha val="43137"/>
                  </a:srgbClr>
                </a:outerShdw>
              </a:effectLst>
            </a:endParaRPr>
          </a:p>
          <a:p>
            <a:pPr marL="457175">
              <a:lnSpc>
                <a:spcPct val="110000"/>
              </a:lnSpc>
            </a:pPr>
            <a:r>
              <a:rPr lang="en-US" baseline="0" dirty="0" smtClean="0">
                <a:effectLst>
                  <a:outerShdw blurRad="38100" dist="38100" dir="2700000" algn="tl">
                    <a:srgbClr val="000000">
                      <a:alpha val="43137"/>
                    </a:srgbClr>
                  </a:outerShdw>
                </a:effectLst>
              </a:rPr>
              <a:t>If you remember the previous recreation policy, it’s important to note that the names are the same, but the </a:t>
            </a:r>
            <a:r>
              <a:rPr lang="en-US" b="1" baseline="0" dirty="0" smtClean="0">
                <a:effectLst>
                  <a:outerShdw blurRad="38100" dist="38100" dir="2700000" algn="tl">
                    <a:srgbClr val="000000">
                      <a:alpha val="43137"/>
                    </a:srgbClr>
                  </a:outerShdw>
                </a:effectLst>
              </a:rPr>
              <a:t>definitions</a:t>
            </a:r>
            <a:r>
              <a:rPr lang="en-US" baseline="0" dirty="0" smtClean="0">
                <a:effectLst>
                  <a:outerShdw blurRad="38100" dist="38100" dir="2700000" algn="tl">
                    <a:srgbClr val="000000">
                      <a:alpha val="43137"/>
                    </a:srgbClr>
                  </a:outerShdw>
                </a:effectLst>
              </a:rPr>
              <a:t> have changed!</a:t>
            </a: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endParaRP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latin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29018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course content, obviously is going to focus on Planning, but we should also keep in mind, how you can use the procedures in the handbook to monitor, evaluate and adjust throughout your planning cycle.</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t>8</a:t>
            </a:fld>
            <a:endParaRPr lang="en-US"/>
          </a:p>
        </p:txBody>
      </p:sp>
    </p:spTree>
    <p:extLst>
      <p:ext uri="{BB962C8B-B14F-4D97-AF65-F5344CB8AC3E}">
        <p14:creationId xmlns:p14="http://schemas.microsoft.com/office/powerpoint/2010/main" val="3828408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75">
              <a:lnSpc>
                <a:spcPct val="110000"/>
              </a:lnSpc>
            </a:pPr>
            <a:r>
              <a:rPr lang="en-US" dirty="0" smtClean="0">
                <a:effectLst>
                  <a:outerShdw blurRad="38100" dist="38100" dir="2700000" algn="tl">
                    <a:srgbClr val="000000">
                      <a:alpha val="43137"/>
                    </a:srgbClr>
                  </a:outerShdw>
                </a:effectLst>
              </a:rPr>
              <a:t>RMAs are land units where:</a:t>
            </a:r>
          </a:p>
          <a:p>
            <a:pPr marL="457175">
              <a:lnSpc>
                <a:spcPct val="110000"/>
              </a:lnSpc>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 R&amp;VS objectives are recognized as a primary resource management consideration </a:t>
            </a:r>
          </a:p>
          <a:p>
            <a:pPr marL="457175">
              <a:lnSpc>
                <a:spcPct val="110000"/>
              </a:lnSpc>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 and specific management is required to protect the recreation opportunities. </a:t>
            </a:r>
          </a:p>
          <a:p>
            <a:pPr marL="914350" indent="-457175">
              <a:lnSpc>
                <a:spcPct val="110000"/>
              </a:lnSpc>
              <a:buFont typeface="Wingdings" panose="05000000000000000000" pitchFamily="2" charset="2"/>
              <a:buChar char="v"/>
            </a:pPr>
            <a:endParaRPr lang="en-US" dirty="0" smtClean="0">
              <a:effectLst>
                <a:outerShdw blurRad="38100" dist="38100" dir="2700000" algn="tl">
                  <a:srgbClr val="000000">
                    <a:alpha val="43137"/>
                  </a:srgbClr>
                </a:outerShdw>
              </a:effectLst>
            </a:endParaRPr>
          </a:p>
          <a:p>
            <a:pPr marL="457175">
              <a:lnSpc>
                <a:spcPct val="110000"/>
              </a:lnSpc>
              <a:spcBef>
                <a:spcPts val="600"/>
              </a:spcBef>
            </a:pPr>
            <a:r>
              <a:rPr lang="en-US" dirty="0" smtClean="0">
                <a:effectLst>
                  <a:outerShdw blurRad="38100" dist="38100" dir="2700000" algn="tl">
                    <a:srgbClr val="000000">
                      <a:alpha val="43137"/>
                    </a:srgbClr>
                  </a:outerShdw>
                </a:effectLst>
              </a:rPr>
              <a:t>RMA designation is based on: </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recreation demand and issues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recreation setting characteristics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resolving conflicts </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compatibility with other resource uses</a:t>
            </a:r>
          </a:p>
          <a:p>
            <a:pPr marL="1604874" indent="-403202">
              <a:lnSpc>
                <a:spcPct val="110000"/>
              </a:lnSpc>
              <a:spcBef>
                <a:spcPts val="600"/>
              </a:spcBef>
              <a:buFont typeface="Wingdings" panose="05000000000000000000" pitchFamily="2" charset="2"/>
              <a:buChar char="§"/>
            </a:pPr>
            <a:r>
              <a:rPr lang="en-US" dirty="0" smtClean="0">
                <a:effectLst>
                  <a:outerShdw blurRad="38100" dist="38100" dir="2700000" algn="tl">
                    <a:srgbClr val="000000">
                      <a:alpha val="43137"/>
                    </a:srgbClr>
                  </a:outerShdw>
                </a:effectLst>
              </a:rPr>
              <a:t>resource protection needs</a:t>
            </a: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endParaRPr>
          </a:p>
          <a:p>
            <a:pPr marL="457175">
              <a:lnSpc>
                <a:spcPct val="110000"/>
              </a:lnSpc>
            </a:pPr>
            <a:r>
              <a:rPr lang="en-US" dirty="0" smtClean="0">
                <a:effectLst>
                  <a:outerShdw blurRad="38100" dist="38100" dir="2700000" algn="tl">
                    <a:srgbClr val="000000">
                      <a:alpha val="43137"/>
                    </a:srgbClr>
                  </a:outerShdw>
                </a:effectLst>
              </a:rPr>
              <a:t>There are 2 types.  Special</a:t>
            </a:r>
            <a:r>
              <a:rPr lang="en-US" baseline="0" dirty="0" smtClean="0">
                <a:effectLst>
                  <a:outerShdw blurRad="38100" dist="38100" dir="2700000" algn="tl">
                    <a:srgbClr val="000000">
                      <a:alpha val="43137"/>
                    </a:srgbClr>
                  </a:outerShdw>
                </a:effectLst>
              </a:rPr>
              <a:t> Recreation Management Areas (SRMAs) and Extensive Recreation Management Areas (ERMAs)</a:t>
            </a:r>
          </a:p>
          <a:p>
            <a:pPr marL="457175">
              <a:lnSpc>
                <a:spcPct val="110000"/>
              </a:lnSpc>
            </a:pPr>
            <a:endParaRPr lang="en-US" baseline="0" dirty="0" smtClean="0">
              <a:effectLst>
                <a:outerShdw blurRad="38100" dist="38100" dir="2700000" algn="tl">
                  <a:srgbClr val="000000">
                    <a:alpha val="43137"/>
                  </a:srgbClr>
                </a:outerShdw>
              </a:effectLst>
            </a:endParaRPr>
          </a:p>
          <a:p>
            <a:pPr marL="457175">
              <a:lnSpc>
                <a:spcPct val="110000"/>
              </a:lnSpc>
            </a:pPr>
            <a:r>
              <a:rPr lang="en-US" baseline="0" dirty="0" smtClean="0">
                <a:effectLst>
                  <a:outerShdw blurRad="38100" dist="38100" dir="2700000" algn="tl">
                    <a:srgbClr val="000000">
                      <a:alpha val="43137"/>
                    </a:srgbClr>
                  </a:outerShdw>
                </a:effectLst>
              </a:rPr>
              <a:t>If you remember the previous recreation policy, it’s important to note that the names are the same, but the </a:t>
            </a:r>
            <a:r>
              <a:rPr lang="en-US" b="1" baseline="0" dirty="0" smtClean="0">
                <a:effectLst>
                  <a:outerShdw blurRad="38100" dist="38100" dir="2700000" algn="tl">
                    <a:srgbClr val="000000">
                      <a:alpha val="43137"/>
                    </a:srgbClr>
                  </a:outerShdw>
                </a:effectLst>
              </a:rPr>
              <a:t>definitions</a:t>
            </a:r>
            <a:r>
              <a:rPr lang="en-US" baseline="0" dirty="0" smtClean="0">
                <a:effectLst>
                  <a:outerShdw blurRad="38100" dist="38100" dir="2700000" algn="tl">
                    <a:srgbClr val="000000">
                      <a:alpha val="43137"/>
                    </a:srgbClr>
                  </a:outerShdw>
                </a:effectLst>
              </a:rPr>
              <a:t> have changed!</a:t>
            </a: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endParaRPr>
          </a:p>
          <a:p>
            <a:pPr marL="1604874" indent="-403202">
              <a:lnSpc>
                <a:spcPct val="110000"/>
              </a:lnSpc>
              <a:spcBef>
                <a:spcPts val="600"/>
              </a:spcBef>
              <a:buFont typeface="Wingdings" panose="05000000000000000000" pitchFamily="2" charset="2"/>
              <a:buChar char="§"/>
            </a:pPr>
            <a:endParaRPr lang="en-US" dirty="0" smtClean="0">
              <a:effectLst>
                <a:outerShdw blurRad="38100" dist="38100" dir="2700000" algn="tl">
                  <a:srgbClr val="000000">
                    <a:alpha val="43137"/>
                  </a:srgbClr>
                </a:outerShdw>
              </a:effectLst>
              <a:latin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272119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12"/>
            <a:r>
              <a:rPr lang="en-US" dirty="0" smtClean="0">
                <a:solidFill>
                  <a:prstClr val="white"/>
                </a:solidFill>
                <a:effectLst>
                  <a:outerShdw blurRad="38100" dist="38100" dir="2700000" algn="tl">
                    <a:srgbClr val="000000">
                      <a:alpha val="43137"/>
                    </a:srgbClr>
                  </a:outerShdw>
                </a:effectLst>
                <a:latin typeface="Cambria" panose="02040503050406030204" pitchFamily="18" charset="0"/>
              </a:rPr>
              <a:t>There are 3 major LUP requirements</a:t>
            </a:r>
            <a:r>
              <a:rPr lang="en-US" baseline="0" dirty="0" smtClean="0">
                <a:solidFill>
                  <a:prstClr val="white"/>
                </a:solidFill>
                <a:effectLst>
                  <a:outerShdw blurRad="38100" dist="38100" dir="2700000" algn="tl">
                    <a:srgbClr val="000000">
                      <a:alpha val="43137"/>
                    </a:srgbClr>
                  </a:outerShdw>
                </a:effectLst>
                <a:latin typeface="Cambria" panose="02040503050406030204" pitchFamily="18" charset="0"/>
              </a:rPr>
              <a:t> for R&amp;VS:</a:t>
            </a:r>
            <a:endParaRPr lang="en-US" dirty="0" smtClean="0">
              <a:solidFill>
                <a:prstClr val="white"/>
              </a:solidFill>
              <a:effectLst>
                <a:outerShdw blurRad="38100" dist="38100" dir="2700000" algn="tl">
                  <a:srgbClr val="000000">
                    <a:alpha val="43137"/>
                  </a:srgbClr>
                </a:outerShdw>
              </a:effectLst>
              <a:latin typeface="Cambria" panose="02040503050406030204" pitchFamily="18" charset="0"/>
            </a:endParaRPr>
          </a:p>
          <a:p>
            <a:pPr marL="225412"/>
            <a:endParaRPr lang="en-US" dirty="0" smtClean="0">
              <a:solidFill>
                <a:prstClr val="white"/>
              </a:solidFill>
              <a:effectLst>
                <a:outerShdw blurRad="38100" dist="38100" dir="2700000" algn="tl">
                  <a:srgbClr val="000000">
                    <a:alpha val="43137"/>
                  </a:srgbClr>
                </a:outerShdw>
              </a:effectLst>
              <a:latin typeface="Cambria" panose="02040503050406030204" pitchFamily="18" charset="0"/>
            </a:endParaRPr>
          </a:p>
          <a:p>
            <a:pPr marL="682587" indent="-457175">
              <a:buFont typeface="+mj-lt"/>
              <a:buAutoNum type="arabicPeriod"/>
            </a:pPr>
            <a:endParaRPr lang="en-US" dirty="0">
              <a:solidFill>
                <a:prstClr val="white"/>
              </a:solidFill>
              <a:effectLst>
                <a:outerShdw blurRad="38100" dist="38100" dir="2700000" algn="tl">
                  <a:srgbClr val="000000">
                    <a:alpha val="43137"/>
                  </a:srgbClr>
                </a:outerShdw>
              </a:effectLst>
              <a:latin typeface="Cambria" panose="02040503050406030204" pitchFamily="18" charset="0"/>
            </a:endParaRPr>
          </a:p>
          <a:p>
            <a:pPr marL="682587" indent="-457175">
              <a:buFont typeface="+mj-lt"/>
              <a:buAutoNum type="arabicPeriod"/>
            </a:pPr>
            <a:r>
              <a:rPr lang="en-US" dirty="0">
                <a:solidFill>
                  <a:prstClr val="white"/>
                </a:solidFill>
                <a:effectLst>
                  <a:outerShdw blurRad="38100" dist="38100" dir="2700000" algn="tl">
                    <a:srgbClr val="000000">
                      <a:alpha val="43137"/>
                    </a:srgbClr>
                  </a:outerShdw>
                </a:effectLst>
                <a:latin typeface="Cambria" panose="02040503050406030204" pitchFamily="18" charset="0"/>
              </a:rPr>
              <a:t>Designate recreation management areas – 2 types, SRMAs, ERMAs</a:t>
            </a:r>
          </a:p>
          <a:p>
            <a:pPr marL="682587" indent="-457175">
              <a:buFont typeface="+mj-lt"/>
              <a:buAutoNum type="arabicPeriod"/>
            </a:pPr>
            <a:endParaRPr lang="en-US" dirty="0">
              <a:solidFill>
                <a:prstClr val="white"/>
              </a:solidFill>
              <a:effectLst>
                <a:outerShdw blurRad="38100" dist="38100" dir="2700000" algn="tl">
                  <a:srgbClr val="000000">
                    <a:alpha val="43137"/>
                  </a:srgbClr>
                </a:outerShdw>
              </a:effectLst>
              <a:latin typeface="Cambria" panose="02040503050406030204" pitchFamily="18" charset="0"/>
            </a:endParaRPr>
          </a:p>
          <a:p>
            <a:pPr marL="682587" indent="-457175">
              <a:buFont typeface="+mj-lt"/>
              <a:buAutoNum type="arabicPeriod"/>
            </a:pPr>
            <a:r>
              <a:rPr lang="en-US" dirty="0">
                <a:solidFill>
                  <a:prstClr val="white"/>
                </a:solidFill>
                <a:effectLst>
                  <a:outerShdw blurRad="38100" dist="38100" dir="2700000" algn="tl">
                    <a:srgbClr val="000000">
                      <a:alpha val="43137"/>
                    </a:srgbClr>
                  </a:outerShdw>
                </a:effectLst>
                <a:latin typeface="Cambria" panose="02040503050406030204" pitchFamily="18" charset="0"/>
              </a:rPr>
              <a:t>Establish R&amp;VS objectives for each RMA. – There is more to this than you may think, so we’ll be going over this in more detail.</a:t>
            </a:r>
          </a:p>
          <a:p>
            <a:pPr marL="682587" indent="-457175">
              <a:buFont typeface="+mj-lt"/>
              <a:buAutoNum type="arabicPeriod"/>
            </a:pPr>
            <a:endParaRPr lang="en-US" dirty="0">
              <a:solidFill>
                <a:prstClr val="white"/>
              </a:solidFill>
              <a:effectLst>
                <a:outerShdw blurRad="38100" dist="38100" dir="2700000" algn="tl">
                  <a:srgbClr val="000000">
                    <a:alpha val="43137"/>
                  </a:srgbClr>
                </a:outerShdw>
              </a:effectLst>
              <a:latin typeface="Cambria" panose="02040503050406030204" pitchFamily="18" charset="0"/>
            </a:endParaRPr>
          </a:p>
          <a:p>
            <a:pPr marL="682587" indent="-457175">
              <a:buFont typeface="+mj-lt"/>
              <a:buAutoNum type="arabicPeriod"/>
            </a:pPr>
            <a:r>
              <a:rPr lang="en-US" dirty="0">
                <a:solidFill>
                  <a:prstClr val="white"/>
                </a:solidFill>
                <a:effectLst>
                  <a:outerShdw blurRad="38100" dist="38100" dir="2700000" algn="tl">
                    <a:srgbClr val="000000">
                      <a:alpha val="43137"/>
                    </a:srgbClr>
                  </a:outerShdw>
                </a:effectLst>
                <a:latin typeface="Cambria" panose="02040503050406030204" pitchFamily="18" charset="0"/>
              </a:rPr>
              <a:t>Identify </a:t>
            </a:r>
            <a:r>
              <a:rPr lang="en-US" i="1" dirty="0">
                <a:solidFill>
                  <a:prstClr val="white"/>
                </a:solidFill>
                <a:effectLst>
                  <a:outerShdw blurRad="38100" dist="38100" dir="2700000" algn="tl">
                    <a:srgbClr val="000000">
                      <a:alpha val="43137"/>
                    </a:srgbClr>
                  </a:outerShdw>
                </a:effectLst>
                <a:latin typeface="Cambria" panose="02040503050406030204" pitchFamily="18" charset="0"/>
              </a:rPr>
              <a:t>LUP-level </a:t>
            </a:r>
            <a:r>
              <a:rPr lang="en-US" dirty="0">
                <a:solidFill>
                  <a:prstClr val="white"/>
                </a:solidFill>
                <a:effectLst>
                  <a:outerShdw blurRad="38100" dist="38100" dir="2700000" algn="tl">
                    <a:srgbClr val="000000">
                      <a:alpha val="43137"/>
                    </a:srgbClr>
                  </a:outerShdw>
                </a:effectLst>
                <a:latin typeface="Cambria" panose="02040503050406030204" pitchFamily="18" charset="0"/>
              </a:rPr>
              <a:t>management actions and allowable uses for each RMA.  - Many decisions related to R&amp;VS are NOT LUP-level decisions, so the trick here will be to </a:t>
            </a:r>
            <a:r>
              <a:rPr lang="en-US" dirty="0" smtClean="0">
                <a:solidFill>
                  <a:prstClr val="white"/>
                </a:solidFill>
                <a:effectLst>
                  <a:outerShdw blurRad="38100" dist="38100" dir="2700000" algn="tl">
                    <a:srgbClr val="000000">
                      <a:alpha val="43137"/>
                    </a:srgbClr>
                  </a:outerShdw>
                </a:effectLst>
                <a:latin typeface="Cambria" panose="02040503050406030204" pitchFamily="18" charset="0"/>
              </a:rPr>
              <a:t>separate </a:t>
            </a:r>
            <a:r>
              <a:rPr lang="en-US" dirty="0">
                <a:solidFill>
                  <a:prstClr val="white"/>
                </a:solidFill>
                <a:effectLst>
                  <a:outerShdw blurRad="38100" dist="38100" dir="2700000" algn="tl">
                    <a:srgbClr val="000000">
                      <a:alpha val="43137"/>
                    </a:srgbClr>
                  </a:outerShdw>
                </a:effectLst>
                <a:latin typeface="Cambria" panose="02040503050406030204" pitchFamily="18" charset="0"/>
              </a:rPr>
              <a:t>them from implementation level – but more on that later.</a:t>
            </a: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052475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12"/>
            <a:r>
              <a:rPr lang="en-US" dirty="0" smtClean="0">
                <a:solidFill>
                  <a:prstClr val="white"/>
                </a:solidFill>
                <a:effectLst>
                  <a:outerShdw blurRad="38100" dist="38100" dir="2700000" algn="tl">
                    <a:srgbClr val="000000">
                      <a:alpha val="43137"/>
                    </a:srgbClr>
                  </a:outerShdw>
                </a:effectLst>
                <a:latin typeface="Cambria" panose="02040503050406030204" pitchFamily="18" charset="0"/>
              </a:rPr>
              <a:t>There are 3 major LUP requirements</a:t>
            </a:r>
            <a:r>
              <a:rPr lang="en-US" baseline="0" dirty="0" smtClean="0">
                <a:solidFill>
                  <a:prstClr val="white"/>
                </a:solidFill>
                <a:effectLst>
                  <a:outerShdw blurRad="38100" dist="38100" dir="2700000" algn="tl">
                    <a:srgbClr val="000000">
                      <a:alpha val="43137"/>
                    </a:srgbClr>
                  </a:outerShdw>
                </a:effectLst>
                <a:latin typeface="Cambria" panose="02040503050406030204" pitchFamily="18" charset="0"/>
              </a:rPr>
              <a:t> for R&amp;VS:</a:t>
            </a:r>
            <a:endParaRPr lang="en-US" dirty="0" smtClean="0">
              <a:solidFill>
                <a:prstClr val="white"/>
              </a:solidFill>
              <a:effectLst>
                <a:outerShdw blurRad="38100" dist="38100" dir="2700000" algn="tl">
                  <a:srgbClr val="000000">
                    <a:alpha val="43137"/>
                  </a:srgbClr>
                </a:outerShdw>
              </a:effectLst>
              <a:latin typeface="Cambria" panose="02040503050406030204" pitchFamily="18" charset="0"/>
            </a:endParaRPr>
          </a:p>
          <a:p>
            <a:pPr marL="225412"/>
            <a:endParaRPr lang="en-US" dirty="0" smtClean="0">
              <a:solidFill>
                <a:prstClr val="white"/>
              </a:solidFill>
              <a:effectLst>
                <a:outerShdw blurRad="38100" dist="38100" dir="2700000" algn="tl">
                  <a:srgbClr val="000000">
                    <a:alpha val="43137"/>
                  </a:srgbClr>
                </a:outerShdw>
              </a:effectLst>
              <a:latin typeface="Cambria" panose="02040503050406030204" pitchFamily="18" charset="0"/>
            </a:endParaRPr>
          </a:p>
          <a:p>
            <a:pPr marL="682587" indent="-457175">
              <a:buFont typeface="+mj-lt"/>
              <a:buAutoNum type="arabicPeriod"/>
            </a:pPr>
            <a:endParaRPr lang="en-US" dirty="0">
              <a:solidFill>
                <a:prstClr val="white"/>
              </a:solidFill>
              <a:effectLst>
                <a:outerShdw blurRad="38100" dist="38100" dir="2700000" algn="tl">
                  <a:srgbClr val="000000">
                    <a:alpha val="43137"/>
                  </a:srgbClr>
                </a:outerShdw>
              </a:effectLst>
              <a:latin typeface="Cambria" panose="02040503050406030204" pitchFamily="18" charset="0"/>
            </a:endParaRPr>
          </a:p>
          <a:p>
            <a:pPr marL="682587" indent="-457175">
              <a:buFont typeface="+mj-lt"/>
              <a:buAutoNum type="arabicPeriod"/>
            </a:pPr>
            <a:r>
              <a:rPr lang="en-US" dirty="0">
                <a:solidFill>
                  <a:prstClr val="white"/>
                </a:solidFill>
                <a:effectLst>
                  <a:outerShdw blurRad="38100" dist="38100" dir="2700000" algn="tl">
                    <a:srgbClr val="000000">
                      <a:alpha val="43137"/>
                    </a:srgbClr>
                  </a:outerShdw>
                </a:effectLst>
                <a:latin typeface="Cambria" panose="02040503050406030204" pitchFamily="18" charset="0"/>
              </a:rPr>
              <a:t>Designate recreation management areas – 2 types, SRMAs, ERMAs</a:t>
            </a:r>
          </a:p>
          <a:p>
            <a:pPr marL="682587" indent="-457175">
              <a:buFont typeface="+mj-lt"/>
              <a:buAutoNum type="arabicPeriod"/>
            </a:pPr>
            <a:endParaRPr lang="en-US" dirty="0">
              <a:solidFill>
                <a:prstClr val="white"/>
              </a:solidFill>
              <a:effectLst>
                <a:outerShdw blurRad="38100" dist="38100" dir="2700000" algn="tl">
                  <a:srgbClr val="000000">
                    <a:alpha val="43137"/>
                  </a:srgbClr>
                </a:outerShdw>
              </a:effectLst>
              <a:latin typeface="Cambria" panose="02040503050406030204" pitchFamily="18" charset="0"/>
            </a:endParaRPr>
          </a:p>
          <a:p>
            <a:pPr marL="682587" indent="-457175">
              <a:buFont typeface="+mj-lt"/>
              <a:buAutoNum type="arabicPeriod"/>
            </a:pPr>
            <a:r>
              <a:rPr lang="en-US" dirty="0">
                <a:solidFill>
                  <a:prstClr val="white"/>
                </a:solidFill>
                <a:effectLst>
                  <a:outerShdw blurRad="38100" dist="38100" dir="2700000" algn="tl">
                    <a:srgbClr val="000000">
                      <a:alpha val="43137"/>
                    </a:srgbClr>
                  </a:outerShdw>
                </a:effectLst>
                <a:latin typeface="Cambria" panose="02040503050406030204" pitchFamily="18" charset="0"/>
              </a:rPr>
              <a:t>Establish R&amp;VS objectives for each RMA. – There is more to this than you may think, so we’ll be going over this in more detail.</a:t>
            </a:r>
          </a:p>
          <a:p>
            <a:pPr marL="682587" indent="-457175">
              <a:buFont typeface="+mj-lt"/>
              <a:buAutoNum type="arabicPeriod"/>
            </a:pPr>
            <a:endParaRPr lang="en-US" dirty="0">
              <a:solidFill>
                <a:prstClr val="white"/>
              </a:solidFill>
              <a:effectLst>
                <a:outerShdw blurRad="38100" dist="38100" dir="2700000" algn="tl">
                  <a:srgbClr val="000000">
                    <a:alpha val="43137"/>
                  </a:srgbClr>
                </a:outerShdw>
              </a:effectLst>
              <a:latin typeface="Cambria" panose="02040503050406030204" pitchFamily="18" charset="0"/>
            </a:endParaRPr>
          </a:p>
          <a:p>
            <a:pPr marL="682587" indent="-457175">
              <a:buFont typeface="+mj-lt"/>
              <a:buAutoNum type="arabicPeriod"/>
            </a:pPr>
            <a:r>
              <a:rPr lang="en-US" dirty="0">
                <a:solidFill>
                  <a:prstClr val="white"/>
                </a:solidFill>
                <a:effectLst>
                  <a:outerShdw blurRad="38100" dist="38100" dir="2700000" algn="tl">
                    <a:srgbClr val="000000">
                      <a:alpha val="43137"/>
                    </a:srgbClr>
                  </a:outerShdw>
                </a:effectLst>
                <a:latin typeface="Cambria" panose="02040503050406030204" pitchFamily="18" charset="0"/>
              </a:rPr>
              <a:t>Identify </a:t>
            </a:r>
            <a:r>
              <a:rPr lang="en-US" i="1" dirty="0">
                <a:solidFill>
                  <a:prstClr val="white"/>
                </a:solidFill>
                <a:effectLst>
                  <a:outerShdw blurRad="38100" dist="38100" dir="2700000" algn="tl">
                    <a:srgbClr val="000000">
                      <a:alpha val="43137"/>
                    </a:srgbClr>
                  </a:outerShdw>
                </a:effectLst>
                <a:latin typeface="Cambria" panose="02040503050406030204" pitchFamily="18" charset="0"/>
              </a:rPr>
              <a:t>LUP-level </a:t>
            </a:r>
            <a:r>
              <a:rPr lang="en-US" dirty="0">
                <a:solidFill>
                  <a:prstClr val="white"/>
                </a:solidFill>
                <a:effectLst>
                  <a:outerShdw blurRad="38100" dist="38100" dir="2700000" algn="tl">
                    <a:srgbClr val="000000">
                      <a:alpha val="43137"/>
                    </a:srgbClr>
                  </a:outerShdw>
                </a:effectLst>
                <a:latin typeface="Cambria" panose="02040503050406030204" pitchFamily="18" charset="0"/>
              </a:rPr>
              <a:t>management actions and allowable uses for each RMA.  - Many decisions related to R&amp;VS are NOT LUP-level decisions, so the trick here will be to </a:t>
            </a:r>
            <a:r>
              <a:rPr lang="en-US" dirty="0" smtClean="0">
                <a:solidFill>
                  <a:prstClr val="white"/>
                </a:solidFill>
                <a:effectLst>
                  <a:outerShdw blurRad="38100" dist="38100" dir="2700000" algn="tl">
                    <a:srgbClr val="000000">
                      <a:alpha val="43137"/>
                    </a:srgbClr>
                  </a:outerShdw>
                </a:effectLst>
                <a:latin typeface="Cambria" panose="02040503050406030204" pitchFamily="18" charset="0"/>
              </a:rPr>
              <a:t>separate </a:t>
            </a:r>
            <a:r>
              <a:rPr lang="en-US" dirty="0">
                <a:solidFill>
                  <a:prstClr val="white"/>
                </a:solidFill>
                <a:effectLst>
                  <a:outerShdw blurRad="38100" dist="38100" dir="2700000" algn="tl">
                    <a:srgbClr val="000000">
                      <a:alpha val="43137"/>
                    </a:srgbClr>
                  </a:outerShdw>
                </a:effectLst>
                <a:latin typeface="Cambria" panose="02040503050406030204" pitchFamily="18" charset="0"/>
              </a:rPr>
              <a:t>them from implementation level – but more on that later.</a:t>
            </a: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62732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r>
              <a:rPr lang="en-US" dirty="0"/>
              <a:t>There are four categories of Implementation Decisions</a:t>
            </a:r>
          </a:p>
          <a:p>
            <a:endParaRPr lang="en-US" dirty="0"/>
          </a:p>
          <a:p>
            <a:pPr marL="171441" indent="-171441">
              <a:buFontTx/>
              <a:buChar char="-"/>
            </a:pPr>
            <a:r>
              <a:rPr lang="en-US" dirty="0"/>
              <a:t>Management</a:t>
            </a:r>
          </a:p>
          <a:p>
            <a:pPr marL="171441" indent="-171441">
              <a:buFontTx/>
              <a:buChar char="-"/>
            </a:pPr>
            <a:r>
              <a:rPr lang="en-US" dirty="0"/>
              <a:t>Administration</a:t>
            </a:r>
          </a:p>
          <a:p>
            <a:pPr marL="171441" indent="-171441">
              <a:buFontTx/>
              <a:buChar char="-"/>
            </a:pPr>
            <a:r>
              <a:rPr lang="en-US" dirty="0"/>
              <a:t>Information and Education</a:t>
            </a:r>
          </a:p>
          <a:p>
            <a:pPr marL="171441" indent="-171441">
              <a:buFontTx/>
              <a:buChar char="-"/>
            </a:pPr>
            <a:r>
              <a:rPr lang="en-US" dirty="0"/>
              <a:t>Monitoring</a:t>
            </a:r>
          </a:p>
          <a:p>
            <a:pPr marL="171441" indent="-171441">
              <a:buFontTx/>
              <a:buChar char="-"/>
            </a:pPr>
            <a:endParaRPr lang="en-US" dirty="0"/>
          </a:p>
          <a:p>
            <a:pPr marL="228587" indent="-228587">
              <a:buAutoNum type="arabicParenR"/>
            </a:pPr>
            <a:r>
              <a:rPr lang="en-US" dirty="0"/>
              <a:t>Site Specific</a:t>
            </a:r>
          </a:p>
          <a:p>
            <a:pPr defTabSz="914350">
              <a:defRPr/>
            </a:pPr>
            <a:r>
              <a:rPr lang="en-US" dirty="0"/>
              <a:t>2) Appealable </a:t>
            </a:r>
            <a:r>
              <a:rPr lang="en-US" dirty="0">
                <a:effectLst>
                  <a:outerShdw blurRad="38100" dist="38100" dir="2700000" algn="tl">
                    <a:srgbClr val="000000">
                      <a:alpha val="43137"/>
                    </a:srgbClr>
                  </a:outerShdw>
                </a:effectLst>
              </a:rPr>
              <a:t> to IBLA under 43 CFR 4.410 </a:t>
            </a:r>
            <a:endParaRPr lang="en-US" dirty="0"/>
          </a:p>
          <a:p>
            <a:endParaRPr lang="en-US" dirty="0"/>
          </a:p>
          <a:p>
            <a:r>
              <a:rPr lang="en-US" dirty="0"/>
              <a:t>LUP Decision  - protest</a:t>
            </a:r>
          </a:p>
          <a:p>
            <a:r>
              <a:rPr lang="en-US" dirty="0"/>
              <a:t>The BLM may use a single land use planning/NEPA process to make both land use plan and implementation decisions, provided both types of decisions are adequately addressed with the appropriate level of NEPA analysis. </a:t>
            </a:r>
          </a:p>
          <a:p>
            <a:endParaRPr lang="en-US" dirty="0"/>
          </a:p>
          <a:p>
            <a:r>
              <a:rPr lang="en-US" dirty="0"/>
              <a:t>Where implementation decisions are made as part of the land use planning process, they are still subject to the appeals process or other administrative review as prescribed by the specific resource program regulations after the BLM resolves the protests to land use plan decisions and makes a decision to adopt or amend the RMP. </a:t>
            </a:r>
          </a:p>
          <a:p>
            <a:endParaRPr lang="en-US" dirty="0"/>
          </a:p>
          <a:p>
            <a:r>
              <a:rPr lang="en-US" dirty="0"/>
              <a:t>The proposed plan /final EIS should display land use plan and implementation decisions (and clearly distinguish between the two types of decisions). </a:t>
            </a:r>
          </a:p>
          <a:p>
            <a:endParaRPr lang="en-US" dirty="0"/>
          </a:p>
          <a:p>
            <a:r>
              <a:rPr lang="en-US" dirty="0"/>
              <a:t>Implementation decisions are changed through an interdisciplinary NEPA process in conjunction with the BLM resource program-specific guidance. </a:t>
            </a:r>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704984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and Education includes:</a:t>
            </a:r>
          </a:p>
          <a:p>
            <a:endParaRPr lang="en-US" baseline="0" dirty="0" smtClean="0"/>
          </a:p>
          <a:p>
            <a:pPr>
              <a:lnSpc>
                <a:spcPct val="150000"/>
              </a:lnSpc>
            </a:pPr>
            <a:r>
              <a:rPr lang="en-US" dirty="0">
                <a:effectLst>
                  <a:glow rad="127000">
                    <a:schemeClr val="bg1"/>
                  </a:glow>
                </a:effectLst>
              </a:rPr>
              <a:t>Maps or brochures</a:t>
            </a:r>
          </a:p>
          <a:p>
            <a:pPr>
              <a:lnSpc>
                <a:spcPct val="150000"/>
              </a:lnSpc>
            </a:pPr>
            <a:r>
              <a:rPr lang="en-US" dirty="0">
                <a:effectLst>
                  <a:glow rad="127000">
                    <a:schemeClr val="bg1"/>
                  </a:glow>
                </a:effectLst>
              </a:rPr>
              <a:t>Websites</a:t>
            </a:r>
          </a:p>
          <a:p>
            <a:pPr>
              <a:lnSpc>
                <a:spcPct val="150000"/>
              </a:lnSpc>
            </a:pPr>
            <a:r>
              <a:rPr lang="en-US" dirty="0">
                <a:effectLst>
                  <a:glow rad="127000">
                    <a:schemeClr val="bg1"/>
                  </a:glow>
                </a:effectLst>
              </a:rPr>
              <a:t>Outreach efforts</a:t>
            </a:r>
          </a:p>
          <a:p>
            <a:pPr>
              <a:lnSpc>
                <a:spcPct val="150000"/>
              </a:lnSpc>
            </a:pPr>
            <a:r>
              <a:rPr lang="en-US" dirty="0">
                <a:effectLst>
                  <a:glow rad="127000">
                    <a:schemeClr val="bg1"/>
                  </a:glow>
                </a:effectLst>
              </a:rPr>
              <a:t>Events</a:t>
            </a:r>
          </a:p>
          <a:p>
            <a:pPr>
              <a:lnSpc>
                <a:spcPct val="150000"/>
              </a:lnSpc>
            </a:pPr>
            <a:r>
              <a:rPr lang="en-US" dirty="0">
                <a:effectLst>
                  <a:glow rad="127000">
                    <a:schemeClr val="bg1"/>
                  </a:glow>
                </a:effectLst>
              </a:rPr>
              <a:t>Interpretation </a:t>
            </a:r>
          </a:p>
          <a:p>
            <a:pPr>
              <a:lnSpc>
                <a:spcPct val="150000"/>
              </a:lnSpc>
            </a:pPr>
            <a:r>
              <a:rPr lang="en-US" dirty="0">
                <a:effectLst>
                  <a:glow rad="127000">
                    <a:schemeClr val="bg1"/>
                  </a:glow>
                </a:effectLst>
              </a:rPr>
              <a:t>Environmental education</a:t>
            </a:r>
          </a:p>
          <a:p>
            <a:pPr>
              <a:lnSpc>
                <a:spcPct val="150000"/>
              </a:lnSpc>
            </a:pPr>
            <a:r>
              <a:rPr lang="en-US" dirty="0">
                <a:effectLst>
                  <a:glow rad="127000">
                    <a:schemeClr val="bg1"/>
                  </a:glow>
                </a:effectLst>
              </a:rPr>
              <a:t>Signing</a:t>
            </a: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929070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and Education includes:</a:t>
            </a:r>
          </a:p>
          <a:p>
            <a:endParaRPr lang="en-US" baseline="0" dirty="0" smtClean="0"/>
          </a:p>
          <a:p>
            <a:pPr>
              <a:lnSpc>
                <a:spcPct val="150000"/>
              </a:lnSpc>
            </a:pPr>
            <a:r>
              <a:rPr lang="en-US" dirty="0">
                <a:effectLst>
                  <a:glow rad="127000">
                    <a:schemeClr val="bg1"/>
                  </a:glow>
                </a:effectLst>
              </a:rPr>
              <a:t>Maps or brochures</a:t>
            </a:r>
          </a:p>
          <a:p>
            <a:pPr>
              <a:lnSpc>
                <a:spcPct val="150000"/>
              </a:lnSpc>
            </a:pPr>
            <a:r>
              <a:rPr lang="en-US" dirty="0">
                <a:effectLst>
                  <a:glow rad="127000">
                    <a:schemeClr val="bg1"/>
                  </a:glow>
                </a:effectLst>
              </a:rPr>
              <a:t>Websites</a:t>
            </a:r>
          </a:p>
          <a:p>
            <a:pPr>
              <a:lnSpc>
                <a:spcPct val="150000"/>
              </a:lnSpc>
            </a:pPr>
            <a:r>
              <a:rPr lang="en-US" dirty="0">
                <a:effectLst>
                  <a:glow rad="127000">
                    <a:schemeClr val="bg1"/>
                  </a:glow>
                </a:effectLst>
              </a:rPr>
              <a:t>Outreach efforts</a:t>
            </a:r>
          </a:p>
          <a:p>
            <a:pPr>
              <a:lnSpc>
                <a:spcPct val="150000"/>
              </a:lnSpc>
            </a:pPr>
            <a:r>
              <a:rPr lang="en-US" dirty="0">
                <a:effectLst>
                  <a:glow rad="127000">
                    <a:schemeClr val="bg1"/>
                  </a:glow>
                </a:effectLst>
              </a:rPr>
              <a:t>Events</a:t>
            </a:r>
          </a:p>
          <a:p>
            <a:pPr>
              <a:lnSpc>
                <a:spcPct val="150000"/>
              </a:lnSpc>
            </a:pPr>
            <a:r>
              <a:rPr lang="en-US" dirty="0">
                <a:effectLst>
                  <a:glow rad="127000">
                    <a:schemeClr val="bg1"/>
                  </a:glow>
                </a:effectLst>
              </a:rPr>
              <a:t>Interpretation </a:t>
            </a:r>
          </a:p>
          <a:p>
            <a:pPr>
              <a:lnSpc>
                <a:spcPct val="150000"/>
              </a:lnSpc>
            </a:pPr>
            <a:r>
              <a:rPr lang="en-US" dirty="0">
                <a:effectLst>
                  <a:glow rad="127000">
                    <a:schemeClr val="bg1"/>
                  </a:glow>
                </a:effectLst>
              </a:rPr>
              <a:t>Environmental education</a:t>
            </a:r>
          </a:p>
          <a:p>
            <a:pPr>
              <a:lnSpc>
                <a:spcPct val="150000"/>
              </a:lnSpc>
            </a:pPr>
            <a:r>
              <a:rPr lang="en-US" dirty="0">
                <a:effectLst>
                  <a:glow rad="127000">
                    <a:schemeClr val="bg1"/>
                  </a:glow>
                </a:effectLst>
              </a:rPr>
              <a:t>Signing</a:t>
            </a: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518729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and Education includes:</a:t>
            </a:r>
          </a:p>
          <a:p>
            <a:endParaRPr lang="en-US" baseline="0" dirty="0" smtClean="0"/>
          </a:p>
          <a:p>
            <a:pPr>
              <a:lnSpc>
                <a:spcPct val="150000"/>
              </a:lnSpc>
            </a:pPr>
            <a:r>
              <a:rPr lang="en-US" dirty="0">
                <a:effectLst>
                  <a:glow rad="127000">
                    <a:schemeClr val="bg1"/>
                  </a:glow>
                </a:effectLst>
              </a:rPr>
              <a:t>Maps or brochures</a:t>
            </a:r>
          </a:p>
          <a:p>
            <a:pPr>
              <a:lnSpc>
                <a:spcPct val="150000"/>
              </a:lnSpc>
            </a:pPr>
            <a:r>
              <a:rPr lang="en-US" dirty="0">
                <a:effectLst>
                  <a:glow rad="127000">
                    <a:schemeClr val="bg1"/>
                  </a:glow>
                </a:effectLst>
              </a:rPr>
              <a:t>Websites</a:t>
            </a:r>
          </a:p>
          <a:p>
            <a:pPr>
              <a:lnSpc>
                <a:spcPct val="150000"/>
              </a:lnSpc>
            </a:pPr>
            <a:r>
              <a:rPr lang="en-US" dirty="0">
                <a:effectLst>
                  <a:glow rad="127000">
                    <a:schemeClr val="bg1"/>
                  </a:glow>
                </a:effectLst>
              </a:rPr>
              <a:t>Outreach efforts</a:t>
            </a:r>
          </a:p>
          <a:p>
            <a:pPr>
              <a:lnSpc>
                <a:spcPct val="150000"/>
              </a:lnSpc>
            </a:pPr>
            <a:r>
              <a:rPr lang="en-US" dirty="0">
                <a:effectLst>
                  <a:glow rad="127000">
                    <a:schemeClr val="bg1"/>
                  </a:glow>
                </a:effectLst>
              </a:rPr>
              <a:t>Events</a:t>
            </a:r>
          </a:p>
          <a:p>
            <a:pPr>
              <a:lnSpc>
                <a:spcPct val="150000"/>
              </a:lnSpc>
            </a:pPr>
            <a:r>
              <a:rPr lang="en-US" dirty="0">
                <a:effectLst>
                  <a:glow rad="127000">
                    <a:schemeClr val="bg1"/>
                  </a:glow>
                </a:effectLst>
              </a:rPr>
              <a:t>Interpretation </a:t>
            </a:r>
          </a:p>
          <a:p>
            <a:pPr>
              <a:lnSpc>
                <a:spcPct val="150000"/>
              </a:lnSpc>
            </a:pPr>
            <a:r>
              <a:rPr lang="en-US" dirty="0">
                <a:effectLst>
                  <a:glow rad="127000">
                    <a:schemeClr val="bg1"/>
                  </a:glow>
                </a:effectLst>
              </a:rPr>
              <a:t>Environmental education</a:t>
            </a:r>
          </a:p>
          <a:p>
            <a:pPr>
              <a:lnSpc>
                <a:spcPct val="150000"/>
              </a:lnSpc>
            </a:pPr>
            <a:r>
              <a:rPr lang="en-US" dirty="0">
                <a:effectLst>
                  <a:glow rad="127000">
                    <a:schemeClr val="bg1"/>
                  </a:glow>
                </a:effectLst>
              </a:rPr>
              <a:t>Signing</a:t>
            </a: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248850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Monitoring</a:t>
            </a:r>
            <a:r>
              <a:rPr lang="en-US" baseline="0" dirty="0" smtClean="0"/>
              <a:t> includes:</a:t>
            </a:r>
            <a:endParaRPr lang="en-US" dirty="0" smtClean="0"/>
          </a:p>
          <a:p>
            <a:endParaRPr lang="en-US" dirty="0" smtClean="0"/>
          </a:p>
          <a:p>
            <a:endParaRPr lang="en-US" dirty="0" smtClean="0"/>
          </a:p>
          <a:p>
            <a:pPr marL="456440" indent="-456440">
              <a:lnSpc>
                <a:spcPct val="150000"/>
              </a:lnSpc>
            </a:pPr>
            <a:r>
              <a:rPr lang="en-US" dirty="0">
                <a:effectLst>
                  <a:glow rad="127000">
                    <a:schemeClr val="bg1"/>
                  </a:glow>
                  <a:outerShdw blurRad="38100" dist="38100" dir="2700000" algn="tl">
                    <a:srgbClr val="000000">
                      <a:alpha val="43137"/>
                    </a:srgbClr>
                  </a:outerShdw>
                </a:effectLst>
              </a:rPr>
              <a:t>- Visitor use and use patterns</a:t>
            </a:r>
          </a:p>
          <a:p>
            <a:pPr marL="456440" indent="-456440">
              <a:lnSpc>
                <a:spcPct val="150000"/>
              </a:lnSpc>
            </a:pPr>
            <a:r>
              <a:rPr lang="en-US" dirty="0">
                <a:effectLst>
                  <a:glow rad="127000">
                    <a:schemeClr val="bg1"/>
                  </a:glow>
                  <a:outerShdw blurRad="38100" dist="38100" dir="2700000" algn="tl">
                    <a:srgbClr val="000000">
                      <a:alpha val="43137"/>
                    </a:srgbClr>
                  </a:outerShdw>
                </a:effectLst>
              </a:rPr>
              <a:t>- Recreation caused resource impacts</a:t>
            </a:r>
          </a:p>
          <a:p>
            <a:pPr marL="456440" indent="-456440">
              <a:lnSpc>
                <a:spcPct val="150000"/>
              </a:lnSpc>
            </a:pPr>
            <a:r>
              <a:rPr lang="en-US" dirty="0">
                <a:effectLst>
                  <a:glow rad="127000">
                    <a:schemeClr val="bg1"/>
                  </a:glow>
                  <a:outerShdw blurRad="38100" dist="38100" dir="2700000" algn="tl">
                    <a:srgbClr val="000000">
                      <a:alpha val="43137"/>
                    </a:srgbClr>
                  </a:outerShdw>
                </a:effectLst>
              </a:rPr>
              <a:t> - Visitor satisfaction</a:t>
            </a:r>
          </a:p>
          <a:p>
            <a:pPr marL="456440" indent="-456440">
              <a:lnSpc>
                <a:spcPct val="150000"/>
              </a:lnSpc>
            </a:pPr>
            <a:endParaRPr lang="en-US" dirty="0">
              <a:effectLst>
                <a:glow rad="127000">
                  <a:schemeClr val="bg1"/>
                </a:glow>
                <a:outerShdw blurRad="38100" dist="38100" dir="2700000" algn="tl">
                  <a:srgbClr val="000000">
                    <a:alpha val="43137"/>
                  </a:srgbClr>
                </a:outerShdw>
              </a:effectLst>
            </a:endParaRPr>
          </a:p>
          <a:p>
            <a:pPr marL="456440" indent="-456440">
              <a:lnSpc>
                <a:spcPct val="150000"/>
              </a:lnSpc>
            </a:pPr>
            <a:r>
              <a:rPr lang="en-US" dirty="0">
                <a:effectLst>
                  <a:glow rad="127000">
                    <a:schemeClr val="bg1"/>
                  </a:glow>
                  <a:outerShdw blurRad="38100" dist="38100" dir="2700000" algn="tl">
                    <a:srgbClr val="000000">
                      <a:alpha val="43137"/>
                    </a:srgbClr>
                  </a:outerShdw>
                </a:effectLst>
              </a:rPr>
              <a:t>Monitoring may measure the effectiveness or attainment of:</a:t>
            </a:r>
          </a:p>
          <a:p>
            <a:pPr marL="456440" indent="-456440">
              <a:lnSpc>
                <a:spcPct val="150000"/>
              </a:lnSpc>
            </a:pPr>
            <a:r>
              <a:rPr lang="en-US" dirty="0">
                <a:effectLst>
                  <a:glow rad="127000">
                    <a:schemeClr val="bg1"/>
                  </a:glow>
                  <a:outerShdw blurRad="38100" dist="38100" dir="2700000" algn="tl">
                    <a:srgbClr val="000000">
                      <a:alpha val="43137"/>
                    </a:srgbClr>
                  </a:outerShdw>
                </a:effectLst>
              </a:rPr>
              <a:t>	- Outcomes-focused objectives</a:t>
            </a:r>
          </a:p>
          <a:p>
            <a:pPr marL="456440" indent="-456440">
              <a:lnSpc>
                <a:spcPct val="150000"/>
              </a:lnSpc>
            </a:pPr>
            <a:r>
              <a:rPr lang="en-US" dirty="0">
                <a:effectLst>
                  <a:glow rad="127000">
                    <a:schemeClr val="bg1"/>
                  </a:glow>
                  <a:outerShdw blurRad="38100" dist="38100" dir="2700000" algn="tl">
                    <a:srgbClr val="000000">
                      <a:alpha val="43137"/>
                    </a:srgbClr>
                  </a:outerShdw>
                </a:effectLst>
              </a:rPr>
              <a:t>	- Recreation setting characteristics</a:t>
            </a:r>
          </a:p>
          <a:p>
            <a:pPr marL="456440" indent="-456440">
              <a:lnSpc>
                <a:spcPct val="150000"/>
              </a:lnSpc>
            </a:pPr>
            <a:r>
              <a:rPr lang="en-US" dirty="0">
                <a:effectLst>
                  <a:glow rad="127000">
                    <a:schemeClr val="bg1"/>
                  </a:glow>
                  <a:outerShdw blurRad="38100" dist="38100" dir="2700000" algn="tl">
                    <a:srgbClr val="000000">
                      <a:alpha val="43137"/>
                    </a:srgbClr>
                  </a:outerShdw>
                </a:effectLst>
              </a:rPr>
              <a:t>	- Standards and indicators</a:t>
            </a:r>
            <a:r>
              <a:rPr lang="en-US" dirty="0">
                <a:effectLst>
                  <a:glow rad="127000">
                    <a:schemeClr val="bg1"/>
                  </a:glow>
                </a:effectLst>
              </a:rPr>
              <a:t>.</a:t>
            </a:r>
          </a:p>
          <a:p>
            <a:pPr marL="456440" indent="-456440">
              <a:lnSpc>
                <a:spcPct val="150000"/>
              </a:lnSpc>
            </a:pPr>
            <a:endParaRPr lang="en-US" dirty="0">
              <a:effectLst>
                <a:glow rad="127000">
                  <a:schemeClr val="bg1"/>
                </a:glow>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19293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briefly</a:t>
            </a:r>
            <a:r>
              <a:rPr lang="en-US" baseline="0" dirty="0" smtClean="0"/>
              <a:t>  look at the Land Use Planning Process used to develop a Land Use Plan.</a:t>
            </a:r>
          </a:p>
          <a:p>
            <a:endParaRPr lang="en-US" baseline="0" dirty="0" smtClean="0"/>
          </a:p>
          <a:p>
            <a:r>
              <a:rPr lang="en-US" baseline="0" dirty="0" smtClean="0"/>
              <a:t>This process is also on the wall.  It’s important to know where we are in the process as we go though the course, and how the modules (which are sections in the handbook) overlap the planning process.</a:t>
            </a:r>
            <a:endParaRPr lang="en-US" dirty="0"/>
          </a:p>
        </p:txBody>
      </p:sp>
      <p:sp>
        <p:nvSpPr>
          <p:cNvPr id="4" name="Slide Number Placeholder 3"/>
          <p:cNvSpPr>
            <a:spLocks noGrp="1"/>
          </p:cNvSpPr>
          <p:nvPr>
            <p:ph type="sldNum" sz="quarter" idx="10"/>
          </p:nvPr>
        </p:nvSpPr>
        <p:spPr/>
        <p:txBody>
          <a:bodyPr/>
          <a:lstStyle/>
          <a:p>
            <a:fld id="{71BD3654-BB55-489D-AF0C-A9BF3A33BB86}" type="slidenum">
              <a:rPr lang="en-US" smtClean="0"/>
              <a:t>10</a:t>
            </a:fld>
            <a:endParaRPr lang="en-US"/>
          </a:p>
        </p:txBody>
      </p:sp>
    </p:spTree>
    <p:extLst>
      <p:ext uri="{BB962C8B-B14F-4D97-AF65-F5344CB8AC3E}">
        <p14:creationId xmlns:p14="http://schemas.microsoft.com/office/powerpoint/2010/main" val="1230906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D3654-BB55-489D-AF0C-A9BF3A33BB86}" type="slidenum">
              <a:rPr lang="en-US" smtClean="0"/>
              <a:t>18</a:t>
            </a:fld>
            <a:endParaRPr lang="en-US"/>
          </a:p>
        </p:txBody>
      </p:sp>
    </p:spTree>
    <p:extLst>
      <p:ext uri="{BB962C8B-B14F-4D97-AF65-F5344CB8AC3E}">
        <p14:creationId xmlns:p14="http://schemas.microsoft.com/office/powerpoint/2010/main" val="733157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Ours was 457 pages long.</a:t>
            </a:r>
            <a:endParaRPr lang="en-US" dirty="0"/>
          </a:p>
        </p:txBody>
      </p:sp>
      <p:sp>
        <p:nvSpPr>
          <p:cNvPr id="4" name="Slide Number Placeholder 3"/>
          <p:cNvSpPr>
            <a:spLocks noGrp="1"/>
          </p:cNvSpPr>
          <p:nvPr>
            <p:ph type="sldNum" sz="quarter" idx="10"/>
          </p:nvPr>
        </p:nvSpPr>
        <p:spPr/>
        <p:txBody>
          <a:bodyPr/>
          <a:lstStyle/>
          <a:p>
            <a:fld id="{71BD3654-BB55-489D-AF0C-A9BF3A33BB86}" type="slidenum">
              <a:rPr lang="en-US" smtClean="0"/>
              <a:t>19</a:t>
            </a:fld>
            <a:endParaRPr lang="en-US"/>
          </a:p>
        </p:txBody>
      </p:sp>
    </p:spTree>
    <p:extLst>
      <p:ext uri="{BB962C8B-B14F-4D97-AF65-F5344CB8AC3E}">
        <p14:creationId xmlns:p14="http://schemas.microsoft.com/office/powerpoint/2010/main" val="622848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one is 745 pages. All of these reports can be found through</a:t>
            </a:r>
            <a:r>
              <a:rPr lang="en-US" baseline="0" dirty="0" smtClean="0"/>
              <a:t> e planning. </a:t>
            </a:r>
            <a:endParaRPr lang="en-US" dirty="0"/>
          </a:p>
        </p:txBody>
      </p:sp>
      <p:sp>
        <p:nvSpPr>
          <p:cNvPr id="4" name="Slide Number Placeholder 3"/>
          <p:cNvSpPr>
            <a:spLocks noGrp="1"/>
          </p:cNvSpPr>
          <p:nvPr>
            <p:ph type="sldNum" sz="quarter" idx="10"/>
          </p:nvPr>
        </p:nvSpPr>
        <p:spPr/>
        <p:txBody>
          <a:bodyPr/>
          <a:lstStyle/>
          <a:p>
            <a:fld id="{71BD3654-BB55-489D-AF0C-A9BF3A33BB86}" type="slidenum">
              <a:rPr lang="en-US" smtClean="0"/>
              <a:t>20</a:t>
            </a:fld>
            <a:endParaRPr lang="en-US"/>
          </a:p>
        </p:txBody>
      </p:sp>
    </p:spTree>
    <p:extLst>
      <p:ext uri="{BB962C8B-B14F-4D97-AF65-F5344CB8AC3E}">
        <p14:creationId xmlns:p14="http://schemas.microsoft.com/office/powerpoint/2010/main" val="228660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baseline="0" dirty="0" smtClean="0">
                <a:solidFill>
                  <a:schemeClr val="tx1"/>
                </a:solidFill>
                <a:latin typeface="+mn-lt"/>
                <a:ea typeface="+mn-ea"/>
                <a:cs typeface="+mn-cs"/>
              </a:rPr>
              <a:t>The no action alternative is usually a viable alternative. However, it may not respond to the purpose and need of the planning process (e.g., new legislation). Regardless, it provides a useful baseline to compare the effects of implementing the “action” alternatives. </a:t>
            </a:r>
            <a:endParaRPr lang="en-US" sz="1100" b="1" dirty="0" smtClean="0"/>
          </a:p>
          <a:p>
            <a:endParaRPr lang="en-US" dirty="0"/>
          </a:p>
        </p:txBody>
      </p:sp>
      <p:sp>
        <p:nvSpPr>
          <p:cNvPr id="4" name="Slide Number Placeholder 3"/>
          <p:cNvSpPr>
            <a:spLocks noGrp="1"/>
          </p:cNvSpPr>
          <p:nvPr>
            <p:ph type="sldNum" sz="quarter" idx="10"/>
          </p:nvPr>
        </p:nvSpPr>
        <p:spPr/>
        <p:txBody>
          <a:bodyPr/>
          <a:lstStyle/>
          <a:p>
            <a:fld id="{71BD3654-BB55-489D-AF0C-A9BF3A33BB86}" type="slidenum">
              <a:rPr lang="en-US" smtClean="0"/>
              <a:t>21</a:t>
            </a:fld>
            <a:endParaRPr lang="en-US"/>
          </a:p>
        </p:txBody>
      </p:sp>
    </p:spTree>
    <p:extLst>
      <p:ext uri="{BB962C8B-B14F-4D97-AF65-F5344CB8AC3E}">
        <p14:creationId xmlns:p14="http://schemas.microsoft.com/office/powerpoint/2010/main" val="1989648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baseline="0" dirty="0" smtClean="0">
                <a:solidFill>
                  <a:schemeClr val="tx1"/>
                </a:solidFill>
                <a:latin typeface="+mn-lt"/>
                <a:ea typeface="+mn-ea"/>
                <a:cs typeface="+mn-cs"/>
              </a:rPr>
              <a:t>The no action alternative is usually a viable alternative. However, it may not respond to the purpose and need of the planning process (e.g., new legislation). Regardless, it provides a useful baseline to compare the effects of implementing the “action” alternatives. </a:t>
            </a:r>
            <a:endParaRPr lang="en-US" sz="1100" b="1" dirty="0" smtClean="0"/>
          </a:p>
          <a:p>
            <a:endParaRPr lang="en-US" dirty="0"/>
          </a:p>
        </p:txBody>
      </p:sp>
      <p:sp>
        <p:nvSpPr>
          <p:cNvPr id="4" name="Slide Number Placeholder 3"/>
          <p:cNvSpPr>
            <a:spLocks noGrp="1"/>
          </p:cNvSpPr>
          <p:nvPr>
            <p:ph type="sldNum" sz="quarter" idx="10"/>
          </p:nvPr>
        </p:nvSpPr>
        <p:spPr/>
        <p:txBody>
          <a:bodyPr/>
          <a:lstStyle/>
          <a:p>
            <a:fld id="{71BD3654-BB55-489D-AF0C-A9BF3A33BB86}" type="slidenum">
              <a:rPr lang="en-US" smtClean="0"/>
              <a:t>22</a:t>
            </a:fld>
            <a:endParaRPr lang="en-US"/>
          </a:p>
        </p:txBody>
      </p:sp>
    </p:spTree>
    <p:extLst>
      <p:ext uri="{BB962C8B-B14F-4D97-AF65-F5344CB8AC3E}">
        <p14:creationId xmlns:p14="http://schemas.microsoft.com/office/powerpoint/2010/main" val="367240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D3654-BB55-489D-AF0C-A9BF3A33BB86}" type="slidenum">
              <a:rPr lang="en-US" smtClean="0"/>
              <a:t>24</a:t>
            </a:fld>
            <a:endParaRPr lang="en-US"/>
          </a:p>
        </p:txBody>
      </p:sp>
    </p:spTree>
    <p:extLst>
      <p:ext uri="{BB962C8B-B14F-4D97-AF65-F5344CB8AC3E}">
        <p14:creationId xmlns:p14="http://schemas.microsoft.com/office/powerpoint/2010/main" val="355050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38252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9000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5543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579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661842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8391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9150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3924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8366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1911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3399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573175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9.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gif"/><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455"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90054"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cxnSp>
        <p:nvCxnSpPr>
          <p:cNvPr id="6" name="Straight Connector 5"/>
          <p:cNvCxnSpPr/>
          <p:nvPr/>
        </p:nvCxnSpPr>
        <p:spPr>
          <a:xfrm>
            <a:off x="37454"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69" y="108768"/>
            <a:ext cx="710619" cy="621792"/>
          </a:xfrm>
          <a:prstGeom prst="rect">
            <a:avLst/>
          </a:prstGeom>
        </p:spPr>
      </p:pic>
      <p:sp>
        <p:nvSpPr>
          <p:cNvPr id="3" name="Subtitle 2"/>
          <p:cNvSpPr>
            <a:spLocks noGrp="1"/>
          </p:cNvSpPr>
          <p:nvPr>
            <p:ph type="subTitle" idx="1"/>
          </p:nvPr>
        </p:nvSpPr>
        <p:spPr>
          <a:xfrm>
            <a:off x="190368" y="990600"/>
            <a:ext cx="8801231" cy="5486400"/>
          </a:xfrm>
        </p:spPr>
        <p:txBody>
          <a:bodyPr>
            <a:normAutofit fontScale="70000" lnSpcReduction="20000"/>
          </a:bodyPr>
          <a:lstStyle/>
          <a:p>
            <a:r>
              <a:rPr lang="en-US" sz="4800" dirty="0" smtClean="0">
                <a:effectLst>
                  <a:outerShdw blurRad="38100" dist="38100" dir="2700000" algn="tl">
                    <a:srgbClr val="000000">
                      <a:alpha val="43137"/>
                    </a:srgbClr>
                  </a:outerShdw>
                </a:effectLst>
              </a:rPr>
              <a:t>Module 2</a:t>
            </a:r>
          </a:p>
          <a:p>
            <a:endParaRPr lang="en-US" b="1" dirty="0" smtClean="0">
              <a:solidFill>
                <a:srgbClr val="FFC000"/>
              </a:solidFill>
              <a:effectLst>
                <a:outerShdw blurRad="38100" dist="38100" dir="2700000" algn="tl">
                  <a:srgbClr val="000000">
                    <a:alpha val="43137"/>
                  </a:srgbClr>
                </a:outerShdw>
              </a:effectLst>
            </a:endParaRPr>
          </a:p>
          <a:p>
            <a:pPr>
              <a:spcBef>
                <a:spcPts val="600"/>
              </a:spcBef>
              <a:spcAft>
                <a:spcPts val="600"/>
              </a:spcAft>
            </a:pPr>
            <a:r>
              <a:rPr lang="en-US" b="1" dirty="0" smtClean="0"/>
              <a:t>MANUALS AND HANDBOOKS</a:t>
            </a:r>
          </a:p>
          <a:p>
            <a:pPr>
              <a:spcBef>
                <a:spcPts val="600"/>
              </a:spcBef>
              <a:spcAft>
                <a:spcPts val="600"/>
              </a:spcAft>
            </a:pPr>
            <a:endParaRPr lang="en-US" sz="1100" b="1" dirty="0" smtClean="0"/>
          </a:p>
          <a:p>
            <a:pPr>
              <a:spcBef>
                <a:spcPts val="600"/>
              </a:spcBef>
              <a:spcAft>
                <a:spcPts val="600"/>
              </a:spcAft>
            </a:pPr>
            <a:r>
              <a:rPr lang="en-US" b="1" dirty="0" smtClean="0"/>
              <a:t>THE PLANNING CYCLE</a:t>
            </a:r>
          </a:p>
          <a:p>
            <a:pPr>
              <a:spcBef>
                <a:spcPts val="600"/>
              </a:spcBef>
              <a:spcAft>
                <a:spcPts val="600"/>
              </a:spcAft>
            </a:pPr>
            <a:endParaRPr lang="en-US" sz="1100" b="1" dirty="0" smtClean="0"/>
          </a:p>
          <a:p>
            <a:pPr>
              <a:spcBef>
                <a:spcPts val="600"/>
              </a:spcBef>
              <a:spcAft>
                <a:spcPts val="600"/>
              </a:spcAft>
            </a:pPr>
            <a:r>
              <a:rPr lang="en-US" b="1" dirty="0" smtClean="0"/>
              <a:t>BLM’S LAND </a:t>
            </a:r>
            <a:r>
              <a:rPr lang="en-US" b="1" dirty="0"/>
              <a:t>USE PLANNING </a:t>
            </a:r>
            <a:r>
              <a:rPr lang="en-US" b="1" dirty="0" smtClean="0"/>
              <a:t>PROCESS</a:t>
            </a:r>
          </a:p>
          <a:p>
            <a:pPr>
              <a:spcBef>
                <a:spcPts val="600"/>
              </a:spcBef>
              <a:spcAft>
                <a:spcPts val="600"/>
              </a:spcAft>
            </a:pPr>
            <a:endParaRPr lang="en-US" sz="1000" b="1" dirty="0" smtClean="0"/>
          </a:p>
          <a:p>
            <a:pPr>
              <a:spcBef>
                <a:spcPts val="600"/>
              </a:spcBef>
              <a:spcAft>
                <a:spcPts val="600"/>
              </a:spcAft>
            </a:pPr>
            <a:r>
              <a:rPr lang="en-US" sz="2600" b="1" dirty="0" smtClean="0"/>
              <a:t>LUP-LEVEL RECREATION &amp; VISITOR SERVICES (R&amp;VS) DECISIONS</a:t>
            </a:r>
          </a:p>
          <a:p>
            <a:pPr>
              <a:spcBef>
                <a:spcPts val="600"/>
              </a:spcBef>
              <a:spcAft>
                <a:spcPts val="600"/>
              </a:spcAft>
            </a:pPr>
            <a:endParaRPr lang="en-US" sz="1500" b="1" dirty="0"/>
          </a:p>
          <a:p>
            <a:pPr>
              <a:spcBef>
                <a:spcPts val="600"/>
              </a:spcBef>
              <a:spcAft>
                <a:spcPts val="600"/>
              </a:spcAft>
            </a:pPr>
            <a:r>
              <a:rPr lang="en-US" sz="2600" b="1" dirty="0" smtClean="0"/>
              <a:t>IMPLEMENTATION DECISIONS</a:t>
            </a:r>
          </a:p>
          <a:p>
            <a:pPr>
              <a:spcBef>
                <a:spcPts val="0"/>
              </a:spcBef>
            </a:pPr>
            <a:endParaRPr lang="en-US" dirty="0" smtClean="0">
              <a:solidFill>
                <a:srgbClr val="FFC000"/>
              </a:solidFill>
            </a:endParaRPr>
          </a:p>
          <a:p>
            <a:pPr>
              <a:spcBef>
                <a:spcPts val="0"/>
              </a:spcBef>
            </a:pPr>
            <a:endParaRPr lang="en-US" dirty="0">
              <a:solidFill>
                <a:srgbClr val="FFC000"/>
              </a:solidFill>
            </a:endParaRPr>
          </a:p>
          <a:p>
            <a:pPr>
              <a:spcBef>
                <a:spcPts val="0"/>
              </a:spcBef>
            </a:pPr>
            <a:endParaRPr lang="en-US" dirty="0" smtClean="0">
              <a:solidFill>
                <a:srgbClr val="FFC000"/>
              </a:solidFill>
            </a:endParaRPr>
          </a:p>
          <a:p>
            <a:pPr>
              <a:spcBef>
                <a:spcPts val="0"/>
              </a:spcBef>
            </a:pPr>
            <a:r>
              <a:rPr lang="en-US" sz="2200" dirty="0" smtClean="0">
                <a:solidFill>
                  <a:srgbClr val="92D050"/>
                </a:solidFill>
                <a:effectLst>
                  <a:outerShdw blurRad="38100" dist="38100" dir="2700000" algn="tl">
                    <a:srgbClr val="000000">
                      <a:alpha val="43137"/>
                    </a:srgbClr>
                  </a:outerShdw>
                </a:effectLst>
                <a:latin typeface="Maiandra GD" panose="020E0502030308020204" pitchFamily="34" charset="0"/>
              </a:rPr>
              <a:t>Based on</a:t>
            </a:r>
          </a:p>
          <a:p>
            <a:pPr>
              <a:spcBef>
                <a:spcPts val="0"/>
              </a:spcBef>
            </a:pPr>
            <a:r>
              <a:rPr lang="en-US" dirty="0" smtClean="0">
                <a:solidFill>
                  <a:srgbClr val="92D050"/>
                </a:solidFill>
                <a:effectLst>
                  <a:outerShdw blurRad="38100" dist="38100" dir="2700000" algn="tl">
                    <a:srgbClr val="000000">
                      <a:alpha val="43137"/>
                    </a:srgbClr>
                  </a:outerShdw>
                </a:effectLst>
                <a:latin typeface="Maiandra GD" panose="020E0502030308020204" pitchFamily="34" charset="0"/>
              </a:rPr>
              <a:t>Handbook Section III</a:t>
            </a:r>
          </a:p>
          <a:p>
            <a:pPr>
              <a:spcBef>
                <a:spcPts val="0"/>
              </a:spcBef>
            </a:pPr>
            <a:r>
              <a:rPr lang="en-US" sz="2200" dirty="0" smtClean="0">
                <a:solidFill>
                  <a:srgbClr val="92D050"/>
                </a:solidFill>
                <a:effectLst>
                  <a:outerShdw blurRad="38100" dist="38100" dir="2700000" algn="tl">
                    <a:srgbClr val="000000">
                      <a:alpha val="43137"/>
                    </a:srgbClr>
                  </a:outerShdw>
                </a:effectLst>
                <a:latin typeface="Maiandra GD" panose="020E0502030308020204" pitchFamily="34" charset="0"/>
              </a:rPr>
              <a:t>and</a:t>
            </a:r>
          </a:p>
          <a:p>
            <a:pPr>
              <a:spcBef>
                <a:spcPts val="0"/>
              </a:spcBef>
            </a:pPr>
            <a:r>
              <a:rPr lang="en-US" dirty="0" smtClean="0">
                <a:solidFill>
                  <a:srgbClr val="92D050"/>
                </a:solidFill>
                <a:effectLst>
                  <a:outerShdw blurRad="38100" dist="38100" dir="2700000" algn="tl">
                    <a:srgbClr val="000000">
                      <a:alpha val="43137"/>
                    </a:srgbClr>
                  </a:outerShdw>
                </a:effectLst>
                <a:latin typeface="Maiandra GD" panose="020E0502030308020204" pitchFamily="34" charset="0"/>
              </a:rPr>
              <a:t>Appendix 1- Land </a:t>
            </a:r>
            <a:r>
              <a:rPr lang="en-US" dirty="0">
                <a:solidFill>
                  <a:srgbClr val="92D050"/>
                </a:solidFill>
                <a:effectLst>
                  <a:outerShdw blurRad="38100" dist="38100" dir="2700000" algn="tl">
                    <a:srgbClr val="000000">
                      <a:alpha val="43137"/>
                    </a:srgbClr>
                  </a:outerShdw>
                </a:effectLst>
                <a:latin typeface="Maiandra GD" panose="020E0502030308020204" pitchFamily="34" charset="0"/>
              </a:rPr>
              <a:t>Use Planning Checklist for </a:t>
            </a:r>
            <a:r>
              <a:rPr lang="en-US" dirty="0" smtClean="0">
                <a:solidFill>
                  <a:srgbClr val="92D050"/>
                </a:solidFill>
                <a:effectLst>
                  <a:outerShdw blurRad="38100" dist="38100" dir="2700000" algn="tl">
                    <a:srgbClr val="000000">
                      <a:alpha val="43137"/>
                    </a:srgbClr>
                  </a:outerShdw>
                </a:effectLst>
                <a:latin typeface="Maiandra GD" panose="020E0502030308020204" pitchFamily="34" charset="0"/>
              </a:rPr>
              <a:t>R&amp;VS</a:t>
            </a:r>
          </a:p>
        </p:txBody>
      </p:sp>
    </p:spTree>
    <p:extLst>
      <p:ext uri="{BB962C8B-B14F-4D97-AF65-F5344CB8AC3E}">
        <p14:creationId xmlns:p14="http://schemas.microsoft.com/office/powerpoint/2010/main" val="546190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cxnSp>
        <p:nvCxnSpPr>
          <p:cNvPr id="6" name="Straight Connector 5"/>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sp>
        <p:nvSpPr>
          <p:cNvPr id="3" name="Subtitle 2"/>
          <p:cNvSpPr>
            <a:spLocks noGrp="1"/>
          </p:cNvSpPr>
          <p:nvPr>
            <p:ph type="subTitle" idx="1"/>
          </p:nvPr>
        </p:nvSpPr>
        <p:spPr>
          <a:xfrm>
            <a:off x="304800" y="990600"/>
            <a:ext cx="3352800" cy="5715000"/>
          </a:xfrm>
        </p:spPr>
        <p:txBody>
          <a:bodyPr>
            <a:normAutofit lnSpcReduction="10000"/>
          </a:bodyPr>
          <a:lstStyle/>
          <a:p>
            <a:r>
              <a:rPr lang="en-US" b="1" dirty="0" smtClean="0">
                <a:solidFill>
                  <a:srgbClr val="FFC000"/>
                </a:solidFill>
                <a:effectLst>
                  <a:outerShdw blurRad="38100" dist="38100" dir="2700000" algn="tl">
                    <a:srgbClr val="000000">
                      <a:alpha val="43137"/>
                    </a:srgbClr>
                  </a:outerShdw>
                </a:effectLst>
              </a:rPr>
              <a:t>Minimum Planning Requirements (Steps)</a:t>
            </a:r>
          </a:p>
          <a:p>
            <a:endParaRPr lang="en-US" b="1" dirty="0" smtClean="0">
              <a:solidFill>
                <a:srgbClr val="FFC000"/>
              </a:solidFill>
              <a:effectLst>
                <a:outerShdw blurRad="38100" dist="38100" dir="2700000" algn="tl">
                  <a:srgbClr val="000000">
                    <a:alpha val="43137"/>
                  </a:srgbClr>
                </a:outerShdw>
              </a:effectLst>
            </a:endParaRPr>
          </a:p>
          <a:p>
            <a:endParaRPr lang="en-US" b="1" dirty="0">
              <a:solidFill>
                <a:srgbClr val="FFC000"/>
              </a:solidFill>
              <a:effectLst>
                <a:outerShdw blurRad="38100" dist="38100" dir="2700000" algn="tl">
                  <a:srgbClr val="000000">
                    <a:alpha val="43137"/>
                  </a:srgbClr>
                </a:outerShdw>
              </a:effectLst>
            </a:endParaRPr>
          </a:p>
          <a:p>
            <a:endParaRPr lang="en-US" b="1" dirty="0" smtClean="0">
              <a:solidFill>
                <a:srgbClr val="FFC000"/>
              </a:solidFill>
              <a:effectLst>
                <a:outerShdw blurRad="38100" dist="38100" dir="2700000" algn="tl">
                  <a:srgbClr val="000000">
                    <a:alpha val="43137"/>
                  </a:srgbClr>
                </a:outerShdw>
              </a:effectLst>
            </a:endParaRPr>
          </a:p>
          <a:p>
            <a:endParaRPr lang="en-US" b="1" dirty="0" smtClean="0">
              <a:solidFill>
                <a:srgbClr val="FFC000"/>
              </a:solidFill>
              <a:effectLst>
                <a:outerShdw blurRad="38100" dist="38100" dir="2700000" algn="tl">
                  <a:srgbClr val="000000">
                    <a:alpha val="43137"/>
                  </a:srgbClr>
                </a:outerShdw>
              </a:effectLst>
            </a:endParaRPr>
          </a:p>
          <a:p>
            <a:endParaRPr lang="en-US" b="1" dirty="0">
              <a:solidFill>
                <a:srgbClr val="FFC000"/>
              </a:solidFill>
              <a:effectLst>
                <a:outerShdw blurRad="38100" dist="38100" dir="2700000" algn="tl">
                  <a:srgbClr val="000000">
                    <a:alpha val="43137"/>
                  </a:srgbClr>
                </a:outerShdw>
              </a:effectLst>
            </a:endParaRPr>
          </a:p>
          <a:p>
            <a:r>
              <a:rPr lang="en-US" sz="2000" b="1" i="1" dirty="0" smtClean="0">
                <a:solidFill>
                  <a:srgbClr val="92D050"/>
                </a:solidFill>
                <a:effectLst>
                  <a:outerShdw blurRad="38100" dist="38100" dir="2700000" algn="tl">
                    <a:srgbClr val="000000">
                      <a:alpha val="43137"/>
                    </a:srgbClr>
                  </a:outerShdw>
                </a:effectLst>
              </a:rPr>
              <a:t>See </a:t>
            </a:r>
            <a:endParaRPr lang="en-US" sz="2000" b="1" i="1" dirty="0">
              <a:solidFill>
                <a:srgbClr val="92D050"/>
              </a:solidFill>
              <a:effectLst>
                <a:outerShdw blurRad="38100" dist="38100" dir="2700000" algn="tl">
                  <a:srgbClr val="000000">
                    <a:alpha val="43137"/>
                  </a:srgbClr>
                </a:outerShdw>
              </a:effectLst>
            </a:endParaRPr>
          </a:p>
          <a:p>
            <a:r>
              <a:rPr lang="en-US" sz="2000" b="1" i="1" dirty="0">
                <a:solidFill>
                  <a:srgbClr val="92D050"/>
                </a:solidFill>
              </a:rPr>
              <a:t>Appendix 1 – Land Use Planning Checklist for Recreation and Visitor Services </a:t>
            </a:r>
            <a:endParaRPr lang="en-US" sz="2000" b="1" i="1" dirty="0">
              <a:solidFill>
                <a:srgbClr val="92D050"/>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990600"/>
            <a:ext cx="4876800" cy="5767817"/>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5304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normAutofit/>
          </a:bodyPr>
          <a:lstStyle/>
          <a:p>
            <a:r>
              <a:rPr lang="en-US" sz="2600" dirty="0" smtClean="0">
                <a:solidFill>
                  <a:srgbClr val="FFC000"/>
                </a:solidFill>
              </a:rPr>
              <a:t>STEP 1 – Pre-Plan (Preparing </a:t>
            </a:r>
            <a:r>
              <a:rPr lang="en-US" sz="2600" dirty="0">
                <a:solidFill>
                  <a:srgbClr val="FFC000"/>
                </a:solidFill>
              </a:rPr>
              <a:t>for a Planning </a:t>
            </a:r>
            <a:r>
              <a:rPr lang="en-US" sz="2600" dirty="0" smtClean="0">
                <a:solidFill>
                  <a:srgbClr val="FFC000"/>
                </a:solidFill>
              </a:rPr>
              <a:t>Effort)</a:t>
            </a:r>
            <a:endParaRPr lang="en-US" sz="2600" dirty="0">
              <a:solidFill>
                <a:srgbClr val="FFC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14740241"/>
              </p:ext>
            </p:extLst>
          </p:nvPr>
        </p:nvGraphicFramePr>
        <p:xfrm>
          <a:off x="190500" y="914401"/>
          <a:ext cx="8763000" cy="5791200"/>
        </p:xfrm>
        <a:graphic>
          <a:graphicData uri="http://schemas.openxmlformats.org/drawingml/2006/table">
            <a:tbl>
              <a:tblPr firstRow="1" bandRow="1">
                <a:tableStyleId>{BDBED569-4797-4DF1-A0F4-6AAB3CD982D8}</a:tableStyleId>
              </a:tblPr>
              <a:tblGrid>
                <a:gridCol w="3086100">
                  <a:extLst>
                    <a:ext uri="{9D8B030D-6E8A-4147-A177-3AD203B41FA5}">
                      <a16:colId xmlns:a16="http://schemas.microsoft.com/office/drawing/2014/main" val="2073995000"/>
                    </a:ext>
                  </a:extLst>
                </a:gridCol>
                <a:gridCol w="5676900">
                  <a:extLst>
                    <a:ext uri="{9D8B030D-6E8A-4147-A177-3AD203B41FA5}">
                      <a16:colId xmlns:a16="http://schemas.microsoft.com/office/drawing/2014/main" val="1337799715"/>
                    </a:ext>
                  </a:extLst>
                </a:gridCol>
              </a:tblGrid>
              <a:tr h="423746">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dirty="0" smtClean="0">
                          <a:solidFill>
                            <a:schemeClr val="tx2">
                              <a:lumMod val="25000"/>
                            </a:schemeClr>
                          </a:solidFill>
                          <a:effectLst/>
                          <a:latin typeface="Arial" panose="020B0604020202020204" pitchFamily="34" charset="0"/>
                          <a:cs typeface="Arial" panose="020B0604020202020204" pitchFamily="34" charset="0"/>
                        </a:rPr>
                        <a:t>Requirements</a:t>
                      </a:r>
                      <a:endParaRPr lang="en-US" sz="2000" b="1"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i="0" dirty="0" smtClean="0">
                          <a:solidFill>
                            <a:schemeClr val="tx2">
                              <a:lumMod val="25000"/>
                            </a:schemeClr>
                          </a:solidFill>
                          <a:effectLst/>
                          <a:latin typeface="Arial" panose="020B0604020202020204" pitchFamily="34" charset="0"/>
                          <a:cs typeface="Arial" panose="020B0604020202020204" pitchFamily="34" charset="0"/>
                        </a:rPr>
                        <a:t>Tasks</a:t>
                      </a:r>
                      <a:endParaRPr lang="en-US" sz="2000" b="1" i="0"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277149976"/>
                  </a:ext>
                </a:extLst>
              </a:tr>
              <a:tr h="1384310">
                <a:tc>
                  <a:txBody>
                    <a:bodyPr/>
                    <a:lstStyle/>
                    <a:p>
                      <a:pPr>
                        <a:spcBef>
                          <a:spcPts val="600"/>
                        </a:spcBef>
                        <a:spcAft>
                          <a:spcPts val="600"/>
                        </a:spcAft>
                      </a:pPr>
                      <a:r>
                        <a:rPr lang="en-US" sz="2000" b="1" dirty="0" smtClean="0">
                          <a:solidFill>
                            <a:srgbClr val="FFC000"/>
                          </a:solidFill>
                          <a:effectLst>
                            <a:outerShdw blurRad="38100" dist="38100" dir="2700000" algn="tl">
                              <a:srgbClr val="000000">
                                <a:alpha val="43137"/>
                              </a:srgbClr>
                            </a:outerShdw>
                          </a:effectLst>
                        </a:rPr>
                        <a:t>Issues and Concerns</a:t>
                      </a:r>
                      <a:endParaRPr lang="en-US" sz="2000" b="1" dirty="0">
                        <a:solidFill>
                          <a:srgbClr val="FFC000"/>
                        </a:solidFill>
                        <a:effectLst>
                          <a:outerShdw blurRad="38100" dist="38100" dir="2700000" algn="tl">
                            <a:srgbClr val="000000">
                              <a:alpha val="43137"/>
                            </a:srgbClr>
                          </a:outerShdw>
                        </a:effectLs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b="0" dirty="0" smtClean="0">
                          <a:effectLst>
                            <a:outerShdw blurRad="38100" dist="38100" dir="2700000" algn="tl">
                              <a:srgbClr val="000000">
                                <a:alpha val="43137"/>
                              </a:srgbClr>
                            </a:outerShdw>
                          </a:effectLst>
                        </a:rPr>
                        <a:t>Identify R&amp;VS issues,</a:t>
                      </a:r>
                      <a:r>
                        <a:rPr lang="en-US" sz="2000" b="0" baseline="0" dirty="0" smtClean="0">
                          <a:effectLst>
                            <a:outerShdw blurRad="38100" dist="38100" dir="2700000" algn="tl">
                              <a:srgbClr val="000000">
                                <a:alpha val="43137"/>
                              </a:srgbClr>
                            </a:outerShdw>
                          </a:effectLst>
                        </a:rPr>
                        <a:t> </a:t>
                      </a:r>
                      <a:r>
                        <a:rPr lang="en-US" sz="2000" b="0" dirty="0" smtClean="0">
                          <a:effectLst>
                            <a:outerShdw blurRad="38100" dist="38100" dir="2700000" algn="tl">
                              <a:srgbClr val="000000">
                                <a:alpha val="43137"/>
                              </a:srgbClr>
                            </a:outerShdw>
                          </a:effectLst>
                        </a:rPr>
                        <a:t>use/user conflict; visitor health and safety;</a:t>
                      </a:r>
                      <a:r>
                        <a:rPr lang="en-US" sz="2000" b="0" baseline="0" dirty="0" smtClean="0">
                          <a:effectLst>
                            <a:outerShdw blurRad="38100" dist="38100" dir="2700000" algn="tl">
                              <a:srgbClr val="000000">
                                <a:alpha val="43137"/>
                              </a:srgbClr>
                            </a:outerShdw>
                          </a:effectLst>
                        </a:rPr>
                        <a:t> </a:t>
                      </a:r>
                      <a:r>
                        <a:rPr lang="en-US" sz="2000" b="0" dirty="0" smtClean="0">
                          <a:effectLst>
                            <a:outerShdw blurRad="38100" dist="38100" dir="2700000" algn="tl">
                              <a:srgbClr val="000000">
                                <a:alpha val="43137"/>
                              </a:srgbClr>
                            </a:outerShdw>
                          </a:effectLst>
                        </a:rPr>
                        <a:t>resource protection; user demand; add, drop, or change RMAs, </a:t>
                      </a:r>
                      <a:endParaRPr lang="en-US" sz="2000" b="0" dirty="0">
                        <a:effectLst>
                          <a:outerShdw blurRad="38100" dist="38100" dir="2700000" algn="tl">
                            <a:srgbClr val="000000">
                              <a:alpha val="43137"/>
                            </a:srgbClr>
                          </a:outerShdw>
                        </a:effectLs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98186622"/>
                  </a:ext>
                </a:extLst>
              </a:tr>
              <a:tr h="119973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b="1" dirty="0" smtClean="0">
                          <a:solidFill>
                            <a:srgbClr val="FFC000"/>
                          </a:solidFill>
                          <a:effectLst>
                            <a:outerShdw blurRad="38100" dist="38100" dir="2700000" algn="tl">
                              <a:srgbClr val="000000">
                                <a:alpha val="43137"/>
                              </a:srgbClr>
                            </a:outerShdw>
                          </a:effectLst>
                        </a:rPr>
                        <a:t>Preliminary Planning Criteria</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600"/>
                        </a:spcBef>
                        <a:spcAft>
                          <a:spcPts val="600"/>
                        </a:spcAft>
                      </a:pPr>
                      <a:r>
                        <a:rPr lang="en-US" sz="2000" b="0" dirty="0" smtClean="0">
                          <a:effectLst>
                            <a:outerShdw blurRad="38100" dist="38100" dir="2700000" algn="tl">
                              <a:srgbClr val="000000">
                                <a:alpha val="43137"/>
                              </a:srgbClr>
                            </a:outerShdw>
                          </a:effectLst>
                        </a:rPr>
                        <a:t>Identify R&amp;VS RMP parameters, constraints, -  such as areas or issues that will not be addressed by the plan</a:t>
                      </a:r>
                      <a:endParaRPr lang="en-US" sz="2000" b="0" dirty="0">
                        <a:effectLst>
                          <a:outerShdw blurRad="38100" dist="38100" dir="2700000" algn="tl">
                            <a:srgbClr val="000000">
                              <a:alpha val="43137"/>
                            </a:srgbClr>
                          </a:outerShdw>
                        </a:effectLs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644840929"/>
                  </a:ext>
                </a:extLst>
              </a:tr>
              <a:tr h="1314479">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b="1" dirty="0" smtClean="0">
                          <a:solidFill>
                            <a:srgbClr val="FFC000"/>
                          </a:solidFill>
                          <a:effectLst>
                            <a:outerShdw blurRad="38100" dist="38100" dir="2700000" algn="tl">
                              <a:srgbClr val="000000">
                                <a:alpha val="43137"/>
                              </a:srgbClr>
                            </a:outerShdw>
                          </a:effectLst>
                        </a:rPr>
                        <a:t>Data Needs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600"/>
                        </a:spcBef>
                        <a:spcAft>
                          <a:spcPts val="600"/>
                        </a:spcAft>
                      </a:pPr>
                      <a:r>
                        <a:rPr lang="en-US" sz="2000" b="0" dirty="0" smtClean="0">
                          <a:effectLst>
                            <a:outerShdw blurRad="38100" dist="38100" dir="2700000" algn="tl">
                              <a:srgbClr val="000000">
                                <a:alpha val="43137"/>
                              </a:srgbClr>
                            </a:outerShdw>
                          </a:effectLst>
                        </a:rPr>
                        <a:t>Gather existing R&amp;VS data and identify data gaps</a:t>
                      </a:r>
                      <a:endParaRPr lang="en-US" sz="2000" b="0" dirty="0">
                        <a:effectLst>
                          <a:outerShdw blurRad="38100" dist="38100" dir="2700000" algn="tl">
                            <a:srgbClr val="000000">
                              <a:alpha val="43137"/>
                            </a:srgbClr>
                          </a:outerShdw>
                        </a:effectLs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88785097"/>
                  </a:ext>
                </a:extLst>
              </a:tr>
              <a:tr h="14689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b="1" dirty="0" smtClean="0">
                          <a:solidFill>
                            <a:srgbClr val="FFC000"/>
                          </a:solidFill>
                          <a:effectLst>
                            <a:outerShdw blurRad="38100" dist="38100" dir="2700000" algn="tl">
                              <a:srgbClr val="000000">
                                <a:alpha val="43137"/>
                              </a:srgbClr>
                            </a:outerShdw>
                          </a:effectLst>
                        </a:rPr>
                        <a:t>Participants in the Process</a:t>
                      </a:r>
                      <a:endParaRPr lang="en-US" sz="2000" b="1" dirty="0">
                        <a:solidFill>
                          <a:srgbClr val="FFC000"/>
                        </a:solidFill>
                        <a:effectLst>
                          <a:outerShdw blurRad="38100" dist="38100" dir="2700000" algn="tl">
                            <a:srgbClr val="000000">
                              <a:alpha val="43137"/>
                            </a:srgbClr>
                          </a:outerShdw>
                        </a:effectLs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2000" b="0" dirty="0" smtClean="0">
                          <a:effectLst>
                            <a:outerShdw blurRad="38100" dist="38100" dir="2700000" algn="tl">
                              <a:srgbClr val="000000">
                                <a:alpha val="43137"/>
                              </a:srgbClr>
                            </a:outerShdw>
                          </a:effectLst>
                        </a:rPr>
                        <a:t>Identify recreation and tourism stakeholders </a:t>
                      </a:r>
                      <a:endParaRPr kumimoji="0" lang="en-US" sz="20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80286382"/>
                  </a:ext>
                </a:extLst>
              </a:tr>
            </a:tbl>
          </a:graphicData>
        </a:graphic>
      </p:graphicFrame>
    </p:spTree>
    <p:extLst>
      <p:ext uri="{BB962C8B-B14F-4D97-AF65-F5344CB8AC3E}">
        <p14:creationId xmlns:p14="http://schemas.microsoft.com/office/powerpoint/2010/main" val="4178294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normAutofit/>
          </a:bodyPr>
          <a:lstStyle/>
          <a:p>
            <a:r>
              <a:rPr lang="en-US" sz="2600" dirty="0" smtClean="0">
                <a:solidFill>
                  <a:srgbClr val="FFC000"/>
                </a:solidFill>
              </a:rPr>
              <a:t>STEP 1 </a:t>
            </a:r>
            <a:r>
              <a:rPr lang="en-US" sz="2600" i="1" dirty="0">
                <a:solidFill>
                  <a:srgbClr val="FFC000"/>
                </a:solidFill>
              </a:rPr>
              <a:t>continued </a:t>
            </a:r>
            <a:r>
              <a:rPr lang="en-US" sz="2600" dirty="0">
                <a:solidFill>
                  <a:srgbClr val="FFC000"/>
                </a:solidFill>
              </a:rPr>
              <a:t>– – </a:t>
            </a:r>
            <a:r>
              <a:rPr lang="en-US" sz="2600" dirty="0" smtClean="0">
                <a:solidFill>
                  <a:srgbClr val="FFC000"/>
                </a:solidFill>
              </a:rPr>
              <a:t>Pre-Plan</a:t>
            </a:r>
            <a:endParaRPr lang="en-US" sz="2600" dirty="0">
              <a:solidFill>
                <a:srgbClr val="FFC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55923373"/>
              </p:ext>
            </p:extLst>
          </p:nvPr>
        </p:nvGraphicFramePr>
        <p:xfrm>
          <a:off x="190500" y="914396"/>
          <a:ext cx="8763000" cy="5715007"/>
        </p:xfrm>
        <a:graphic>
          <a:graphicData uri="http://schemas.openxmlformats.org/drawingml/2006/table">
            <a:tbl>
              <a:tblPr firstRow="1" bandRow="1">
                <a:tableStyleId>{BDBED569-4797-4DF1-A0F4-6AAB3CD982D8}</a:tableStyleId>
              </a:tblPr>
              <a:tblGrid>
                <a:gridCol w="3086100">
                  <a:extLst>
                    <a:ext uri="{9D8B030D-6E8A-4147-A177-3AD203B41FA5}">
                      <a16:colId xmlns:a16="http://schemas.microsoft.com/office/drawing/2014/main" val="2073995000"/>
                    </a:ext>
                  </a:extLst>
                </a:gridCol>
                <a:gridCol w="5676900">
                  <a:extLst>
                    <a:ext uri="{9D8B030D-6E8A-4147-A177-3AD203B41FA5}">
                      <a16:colId xmlns:a16="http://schemas.microsoft.com/office/drawing/2014/main" val="1337799715"/>
                    </a:ext>
                  </a:extLst>
                </a:gridCol>
              </a:tblGrid>
              <a:tr h="457204">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dirty="0" smtClean="0">
                          <a:solidFill>
                            <a:schemeClr val="tx2">
                              <a:lumMod val="25000"/>
                            </a:schemeClr>
                          </a:solidFill>
                          <a:effectLst/>
                          <a:latin typeface="Arial" panose="020B0604020202020204" pitchFamily="34" charset="0"/>
                          <a:cs typeface="Arial" panose="020B0604020202020204" pitchFamily="34" charset="0"/>
                        </a:rPr>
                        <a:t>Requirements</a:t>
                      </a:r>
                      <a:endParaRPr lang="en-US" sz="2000" b="1"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i="0" dirty="0" smtClean="0">
                          <a:solidFill>
                            <a:schemeClr val="tx2">
                              <a:lumMod val="25000"/>
                            </a:schemeClr>
                          </a:solidFill>
                          <a:effectLst/>
                          <a:latin typeface="Arial" panose="020B0604020202020204" pitchFamily="34" charset="0"/>
                          <a:cs typeface="Arial" panose="020B0604020202020204" pitchFamily="34" charset="0"/>
                        </a:rPr>
                        <a:t>Tasks</a:t>
                      </a:r>
                      <a:endParaRPr lang="en-US" sz="2000" b="1" i="0"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488112528"/>
                  </a:ext>
                </a:extLst>
              </a:tr>
              <a:tr h="1643064">
                <a:tc>
                  <a:txBody>
                    <a:bodyPr/>
                    <a:lstStyle/>
                    <a:p>
                      <a:r>
                        <a:rPr kumimoji="0" lang="en-US" sz="2000" b="1" i="0" u="none" strike="noStrike" kern="1200" baseline="0" dirty="0" smtClean="0">
                          <a:solidFill>
                            <a:srgbClr val="FFC000"/>
                          </a:solidFill>
                          <a:effectLst>
                            <a:outerShdw blurRad="38100" dist="38100" dir="2700000" algn="tl">
                              <a:srgbClr val="000000">
                                <a:alpha val="43137"/>
                              </a:srgbClr>
                            </a:outerShdw>
                          </a:effectLst>
                          <a:latin typeface="+mn-lt"/>
                          <a:ea typeface="+mn-ea"/>
                          <a:cs typeface="+mn-cs"/>
                        </a:rPr>
                        <a:t>Timeframes for the </a:t>
                      </a:r>
                      <a:r>
                        <a:rPr lang="en-US" sz="2000" b="1" dirty="0" smtClean="0">
                          <a:solidFill>
                            <a:srgbClr val="FFC000"/>
                          </a:solidFill>
                          <a:effectLst>
                            <a:outerShdw blurRad="38100" dist="38100" dir="2700000" algn="tl">
                              <a:srgbClr val="000000">
                                <a:alpha val="43137"/>
                              </a:srgbClr>
                            </a:outerShdw>
                          </a:effectLst>
                        </a:rPr>
                        <a:t>Planning Schedule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a:r>
                        <a:rPr kumimoji="0" lang="en-US" sz="20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Determine timeframes for collecting recreation data, conduct recreation-related workshops or consult with recreation stakeholders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326535721"/>
                  </a:ext>
                </a:extLst>
              </a:tr>
              <a:tr h="1643064">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b="1" dirty="0" smtClean="0">
                          <a:solidFill>
                            <a:srgbClr val="FFC000"/>
                          </a:solidFill>
                          <a:effectLst>
                            <a:outerShdw blurRad="38100" dist="38100" dir="2700000" algn="tl">
                              <a:srgbClr val="000000">
                                <a:alpha val="43137"/>
                              </a:srgbClr>
                            </a:outerShdw>
                          </a:effectLst>
                        </a:rPr>
                        <a:t>Budget</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a:r>
                        <a:rPr kumimoji="0" lang="en-US" sz="20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Identify labor and operation costs for filling recreation data gaps and obtaining inventory information </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764856448"/>
                  </a:ext>
                </a:extLst>
              </a:tr>
              <a:tr h="197167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b="1" dirty="0" smtClean="0">
                          <a:solidFill>
                            <a:srgbClr val="FFC000"/>
                          </a:solidFill>
                          <a:effectLst>
                            <a:outerShdw blurRad="38100" dist="38100" dir="2700000" algn="tl">
                              <a:srgbClr val="000000">
                                <a:alpha val="43137"/>
                              </a:srgbClr>
                            </a:outerShdw>
                          </a:effectLst>
                        </a:rPr>
                        <a:t>Contracting</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a:spcBef>
                          <a:spcPts val="0"/>
                        </a:spcBef>
                      </a:pPr>
                      <a:r>
                        <a:rPr lang="en-US" sz="2000" b="0" dirty="0" smtClean="0">
                          <a:solidFill>
                            <a:srgbClr val="92D050"/>
                          </a:solidFill>
                          <a:effectLst>
                            <a:outerShdw blurRad="38100" dist="38100" dir="2700000" algn="tl">
                              <a:srgbClr val="000000">
                                <a:alpha val="43137"/>
                              </a:srgbClr>
                            </a:outerShdw>
                          </a:effectLst>
                          <a:latin typeface="+mn-lt"/>
                        </a:rPr>
                        <a:t>             </a:t>
                      </a:r>
                      <a:r>
                        <a:rPr lang="en-US" sz="2000" b="1" i="1" dirty="0" smtClean="0">
                          <a:solidFill>
                            <a:srgbClr val="FFFF00"/>
                          </a:solidFill>
                          <a:effectLst>
                            <a:outerShdw blurRad="38100" dist="38100" dir="2700000" algn="tl">
                              <a:srgbClr val="000000">
                                <a:alpha val="43137"/>
                              </a:srgbClr>
                            </a:outerShdw>
                          </a:effectLst>
                          <a:latin typeface="+mn-lt"/>
                        </a:rPr>
                        <a:t>Let’s make this part easy…..</a:t>
                      </a:r>
                    </a:p>
                    <a:p>
                      <a:pPr algn="l">
                        <a:spcBef>
                          <a:spcPts val="0"/>
                        </a:spcBef>
                      </a:pPr>
                      <a:r>
                        <a:rPr lang="en-US" sz="2000" b="0" dirty="0" smtClean="0">
                          <a:solidFill>
                            <a:srgbClr val="92D050"/>
                          </a:solidFill>
                          <a:effectLst>
                            <a:outerShdw blurRad="38100" dist="38100" dir="2700000" algn="tl">
                              <a:srgbClr val="000000">
                                <a:alpha val="43137"/>
                              </a:srgbClr>
                            </a:outerShdw>
                          </a:effectLst>
                          <a:latin typeface="+mn-lt"/>
                        </a:rPr>
                        <a:t> </a:t>
                      </a:r>
                    </a:p>
                    <a:p>
                      <a:pPr algn="l">
                        <a:spcBef>
                          <a:spcPts val="0"/>
                        </a:spcBef>
                      </a:pPr>
                      <a:r>
                        <a:rPr lang="en-US" sz="2000" b="0" dirty="0" smtClean="0">
                          <a:solidFill>
                            <a:schemeClr val="tx1"/>
                          </a:solidFill>
                          <a:effectLst>
                            <a:outerShdw blurRad="38100" dist="38100" dir="2700000" algn="tl">
                              <a:srgbClr val="000000">
                                <a:alpha val="43137"/>
                              </a:srgbClr>
                            </a:outerShdw>
                          </a:effectLst>
                          <a:latin typeface="+mn-lt"/>
                        </a:rPr>
                        <a:t>Appendix 1- Land Use Planning Checklist for R&amp;VS provides planners and the contractor the specific requirements for the R&amp;VS program</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25764570"/>
                  </a:ext>
                </a:extLst>
              </a:tr>
            </a:tbl>
          </a:graphicData>
        </a:graphic>
      </p:graphicFrame>
      <p:sp>
        <p:nvSpPr>
          <p:cNvPr id="3" name="Smiley Face 2"/>
          <p:cNvSpPr/>
          <p:nvPr/>
        </p:nvSpPr>
        <p:spPr>
          <a:xfrm>
            <a:off x="3429000" y="4800600"/>
            <a:ext cx="609600" cy="381000"/>
          </a:xfrm>
          <a:prstGeom prst="smileyFace">
            <a:avLst/>
          </a:prstGeom>
          <a:solidFill>
            <a:srgbClr val="FFFF00"/>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1549675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Pre-Plan Components</a:t>
            </a:r>
            <a:endParaRPr lang="en-US" dirty="0"/>
          </a:p>
        </p:txBody>
      </p:sp>
      <p:pic>
        <p:nvPicPr>
          <p:cNvPr id="4" name="Content Placeholder 3"/>
          <p:cNvPicPr>
            <a:picLocks noGrp="1" noChangeAspect="1"/>
          </p:cNvPicPr>
          <p:nvPr>
            <p:ph idx="1"/>
          </p:nvPr>
        </p:nvPicPr>
        <p:blipFill rotWithShape="1">
          <a:blip r:embed="rId2"/>
          <a:srcRect l="65741" t="16417" r="12963"/>
          <a:stretch/>
        </p:blipFill>
        <p:spPr>
          <a:xfrm>
            <a:off x="2705100" y="1417638"/>
            <a:ext cx="3733800" cy="5210409"/>
          </a:xfrm>
          <a:prstGeom prst="rect">
            <a:avLst/>
          </a:prstGeom>
        </p:spPr>
      </p:pic>
    </p:spTree>
    <p:extLst>
      <p:ext uri="{BB962C8B-B14F-4D97-AF65-F5344CB8AC3E}">
        <p14:creationId xmlns:p14="http://schemas.microsoft.com/office/powerpoint/2010/main" val="309280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65741" t="8605" r="11111" b="5458"/>
          <a:stretch/>
        </p:blipFill>
        <p:spPr>
          <a:xfrm>
            <a:off x="2362200" y="381000"/>
            <a:ext cx="4724400" cy="6236207"/>
          </a:xfrm>
          <a:prstGeom prst="rect">
            <a:avLst/>
          </a:prstGeom>
        </p:spPr>
      </p:pic>
    </p:spTree>
    <p:extLst>
      <p:ext uri="{BB962C8B-B14F-4D97-AF65-F5344CB8AC3E}">
        <p14:creationId xmlns:p14="http://schemas.microsoft.com/office/powerpoint/2010/main" val="2323211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65741" t="8604" r="10185"/>
          <a:stretch/>
        </p:blipFill>
        <p:spPr>
          <a:xfrm>
            <a:off x="2057400" y="308308"/>
            <a:ext cx="4800600" cy="6480039"/>
          </a:xfrm>
          <a:prstGeom prst="rect">
            <a:avLst/>
          </a:prstGeom>
        </p:spPr>
      </p:pic>
    </p:spTree>
    <p:extLst>
      <p:ext uri="{BB962C8B-B14F-4D97-AF65-F5344CB8AC3E}">
        <p14:creationId xmlns:p14="http://schemas.microsoft.com/office/powerpoint/2010/main" val="2279488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65741" t="8603" r="12963" b="39313"/>
          <a:stretch/>
        </p:blipFill>
        <p:spPr>
          <a:xfrm>
            <a:off x="1828800" y="1600200"/>
            <a:ext cx="5486400" cy="4770783"/>
          </a:xfrm>
          <a:prstGeom prst="rect">
            <a:avLst/>
          </a:prstGeom>
        </p:spPr>
      </p:pic>
    </p:spTree>
    <p:extLst>
      <p:ext uri="{BB962C8B-B14F-4D97-AF65-F5344CB8AC3E}">
        <p14:creationId xmlns:p14="http://schemas.microsoft.com/office/powerpoint/2010/main" val="1684994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C000"/>
                </a:solidFill>
              </a:rPr>
              <a:t>STEP 2 – </a:t>
            </a:r>
            <a:r>
              <a:rPr lang="en-US" sz="3200" dirty="0" smtClean="0">
                <a:solidFill>
                  <a:srgbClr val="FFC000"/>
                </a:solidFill>
              </a:rPr>
              <a:t>Envisioning?</a:t>
            </a:r>
            <a:endParaRPr lang="en-US" sz="3200" dirty="0"/>
          </a:p>
        </p:txBody>
      </p:sp>
      <p:sp>
        <p:nvSpPr>
          <p:cNvPr id="3" name="Content Placeholder 2"/>
          <p:cNvSpPr>
            <a:spLocks noGrp="1"/>
          </p:cNvSpPr>
          <p:nvPr>
            <p:ph idx="1"/>
          </p:nvPr>
        </p:nvSpPr>
        <p:spPr/>
        <p:txBody>
          <a:bodyPr/>
          <a:lstStyle/>
          <a:p>
            <a:r>
              <a:rPr lang="en-US" dirty="0" smtClean="0"/>
              <a:t>Planning 2.0 Concept, similar to recreation focus groups</a:t>
            </a:r>
            <a:endParaRPr lang="en-US" dirty="0"/>
          </a:p>
        </p:txBody>
      </p:sp>
    </p:spTree>
    <p:extLst>
      <p:ext uri="{BB962C8B-B14F-4D97-AF65-F5344CB8AC3E}">
        <p14:creationId xmlns:p14="http://schemas.microsoft.com/office/powerpoint/2010/main" val="2592318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normAutofit/>
          </a:bodyPr>
          <a:lstStyle/>
          <a:p>
            <a:r>
              <a:rPr lang="en-US" sz="2600" dirty="0" smtClean="0">
                <a:solidFill>
                  <a:srgbClr val="FFC000"/>
                </a:solidFill>
              </a:rPr>
              <a:t>STEP 2 – Analyze the Management Situation (AMS)</a:t>
            </a:r>
            <a:endParaRPr lang="en-US" sz="2600" dirty="0">
              <a:solidFill>
                <a:srgbClr val="FFC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7948167"/>
              </p:ext>
            </p:extLst>
          </p:nvPr>
        </p:nvGraphicFramePr>
        <p:xfrm>
          <a:off x="190500" y="944880"/>
          <a:ext cx="8763000" cy="5793278"/>
        </p:xfrm>
        <a:graphic>
          <a:graphicData uri="http://schemas.openxmlformats.org/drawingml/2006/table">
            <a:tbl>
              <a:tblPr firstRow="1" bandRow="1">
                <a:tableStyleId>{BDBED569-4797-4DF1-A0F4-6AAB3CD982D8}</a:tableStyleId>
              </a:tblPr>
              <a:tblGrid>
                <a:gridCol w="2400300">
                  <a:extLst>
                    <a:ext uri="{9D8B030D-6E8A-4147-A177-3AD203B41FA5}">
                      <a16:colId xmlns:a16="http://schemas.microsoft.com/office/drawing/2014/main" val="2073995000"/>
                    </a:ext>
                  </a:extLst>
                </a:gridCol>
                <a:gridCol w="6362700">
                  <a:extLst>
                    <a:ext uri="{9D8B030D-6E8A-4147-A177-3AD203B41FA5}">
                      <a16:colId xmlns:a16="http://schemas.microsoft.com/office/drawing/2014/main" val="1337799715"/>
                    </a:ext>
                  </a:extLst>
                </a:gridCol>
              </a:tblGrid>
              <a:tr h="35052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dirty="0" smtClean="0">
                          <a:solidFill>
                            <a:schemeClr val="tx2">
                              <a:lumMod val="25000"/>
                            </a:schemeClr>
                          </a:solidFill>
                          <a:effectLst/>
                          <a:latin typeface="Arial" panose="020B0604020202020204" pitchFamily="34" charset="0"/>
                          <a:cs typeface="Arial" panose="020B0604020202020204" pitchFamily="34" charset="0"/>
                        </a:rPr>
                        <a:t>Requirements</a:t>
                      </a:r>
                      <a:endParaRPr lang="en-US" sz="2000" b="1"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i="0" dirty="0" smtClean="0">
                          <a:solidFill>
                            <a:schemeClr val="tx2">
                              <a:lumMod val="25000"/>
                            </a:schemeClr>
                          </a:solidFill>
                          <a:effectLst/>
                          <a:latin typeface="Arial" panose="020B0604020202020204" pitchFamily="34" charset="0"/>
                          <a:cs typeface="Arial" panose="020B0604020202020204" pitchFamily="34" charset="0"/>
                        </a:rPr>
                        <a:t>Tasks</a:t>
                      </a:r>
                      <a:endParaRPr lang="en-US" sz="2000" b="1" i="0"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031819681"/>
                  </a:ext>
                </a:extLst>
              </a:tr>
              <a:tr h="2468880">
                <a:tc>
                  <a:txBody>
                    <a:bodyPr/>
                    <a:lstStyle/>
                    <a:p>
                      <a:pPr>
                        <a:spcBef>
                          <a:spcPts val="1200"/>
                        </a:spcBef>
                        <a:spcAft>
                          <a:spcPts val="1200"/>
                        </a:spcAft>
                      </a:pPr>
                      <a:r>
                        <a:rPr kumimoji="0" lang="en-US" sz="1800" b="1" i="0" u="none" strike="noStrike" kern="1200" baseline="0" dirty="0" smtClean="0">
                          <a:solidFill>
                            <a:srgbClr val="FFC000"/>
                          </a:solidFill>
                          <a:effectLst>
                            <a:outerShdw blurRad="38100" dist="38100" dir="2700000" algn="tl">
                              <a:srgbClr val="000000">
                                <a:alpha val="43137"/>
                              </a:srgbClr>
                            </a:outerShdw>
                          </a:effectLst>
                          <a:latin typeface="+mn-lt"/>
                          <a:ea typeface="+mn-ea"/>
                          <a:cs typeface="+mn-cs"/>
                        </a:rPr>
                        <a:t>Describe Conditions and Use </a:t>
                      </a:r>
                      <a:endParaRPr lang="en-US" b="1" dirty="0">
                        <a:solidFill>
                          <a:srgbClr val="FFC000"/>
                        </a:solidFill>
                        <a:effectLst>
                          <a:outerShdw blurRad="38100" dist="38100" dir="2700000" algn="tl">
                            <a:srgbClr val="000000">
                              <a:alpha val="43137"/>
                            </a:srgbClr>
                          </a:outerShdw>
                        </a:effectLs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8925" indent="-288925">
                        <a:spcBef>
                          <a:spcPts val="1200"/>
                        </a:spcBef>
                        <a:spcAft>
                          <a:spcPts val="12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Describe existing and potential RMAs including dropping/changing RMAs</a:t>
                      </a:r>
                    </a:p>
                    <a:p>
                      <a:pPr marL="288925" indent="-288925">
                        <a:spcBef>
                          <a:spcPts val="1200"/>
                        </a:spcBef>
                        <a:spcAft>
                          <a:spcPts val="12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Describe existing and potential recreation opportunities </a:t>
                      </a:r>
                    </a:p>
                    <a:p>
                      <a:pPr marL="288925" indent="-288925">
                        <a:spcBef>
                          <a:spcPts val="1200"/>
                        </a:spcBef>
                        <a:spcAft>
                          <a:spcPts val="12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Describe existing recreation settings </a:t>
                      </a:r>
                    </a:p>
                    <a:p>
                      <a:pPr marL="288925" indent="-288925">
                        <a:spcBef>
                          <a:spcPts val="1200"/>
                        </a:spcBef>
                        <a:spcAft>
                          <a:spcPts val="12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Describe recreation opportunities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98186622"/>
                  </a:ext>
                </a:extLst>
              </a:tr>
              <a:tr h="85551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rgbClr val="FFC000"/>
                          </a:solidFill>
                          <a:effectLst>
                            <a:outerShdw blurRad="38100" dist="38100" dir="2700000" algn="tl">
                              <a:srgbClr val="000000">
                                <a:alpha val="43137"/>
                              </a:srgbClr>
                            </a:outerShdw>
                          </a:effectLst>
                        </a:rPr>
                        <a:t>Describe Recreation Demand</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Identify visitors (international, national, resident) and their preferences/demands</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Identify recreation data sources and information</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Analyze recreation demand and data to make conclusions on R&amp;VS trends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644840929"/>
                  </a:ext>
                </a:extLst>
              </a:tr>
              <a:tr h="85551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rgbClr val="FFC000"/>
                          </a:solidFill>
                          <a:effectLst>
                            <a:outerShdw blurRad="38100" dist="38100" dir="2700000" algn="tl">
                              <a:srgbClr val="000000">
                                <a:alpha val="43137"/>
                              </a:srgbClr>
                            </a:outerShdw>
                          </a:effectLst>
                        </a:rPr>
                        <a:t>Unique Landscapes and Areas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1200"/>
                        </a:spcBef>
                        <a:spcAft>
                          <a:spcPts val="1200"/>
                        </a:spcAft>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Identify types of resource features that should guide land use allocation and management decisions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230356254"/>
                  </a:ext>
                </a:extLst>
              </a:tr>
            </a:tbl>
          </a:graphicData>
        </a:graphic>
      </p:graphicFrame>
    </p:spTree>
    <p:extLst>
      <p:ext uri="{BB962C8B-B14F-4D97-AF65-F5344CB8AC3E}">
        <p14:creationId xmlns:p14="http://schemas.microsoft.com/office/powerpoint/2010/main" val="789782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normAutofit/>
          </a:bodyPr>
          <a:lstStyle/>
          <a:p>
            <a:r>
              <a:rPr lang="en-US" sz="2600" dirty="0" smtClean="0">
                <a:solidFill>
                  <a:srgbClr val="FFC000"/>
                </a:solidFill>
              </a:rPr>
              <a:t>STEP 2 </a:t>
            </a:r>
            <a:r>
              <a:rPr lang="en-US" sz="2600" i="1" dirty="0" smtClean="0">
                <a:solidFill>
                  <a:srgbClr val="FFC000"/>
                </a:solidFill>
              </a:rPr>
              <a:t>continued </a:t>
            </a:r>
            <a:r>
              <a:rPr lang="en-US" sz="2600" dirty="0" smtClean="0">
                <a:solidFill>
                  <a:srgbClr val="FFC000"/>
                </a:solidFill>
              </a:rPr>
              <a:t>– AMS</a:t>
            </a:r>
            <a:endParaRPr lang="en-US" sz="2600" dirty="0">
              <a:solidFill>
                <a:srgbClr val="FFC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01219652"/>
              </p:ext>
            </p:extLst>
          </p:nvPr>
        </p:nvGraphicFramePr>
        <p:xfrm>
          <a:off x="190500" y="944880"/>
          <a:ext cx="8763000" cy="4907280"/>
        </p:xfrm>
        <a:graphic>
          <a:graphicData uri="http://schemas.openxmlformats.org/drawingml/2006/table">
            <a:tbl>
              <a:tblPr firstRow="1" bandRow="1">
                <a:tableStyleId>{BDBED569-4797-4DF1-A0F4-6AAB3CD982D8}</a:tableStyleId>
              </a:tblPr>
              <a:tblGrid>
                <a:gridCol w="2400300">
                  <a:extLst>
                    <a:ext uri="{9D8B030D-6E8A-4147-A177-3AD203B41FA5}">
                      <a16:colId xmlns:a16="http://schemas.microsoft.com/office/drawing/2014/main" val="2073995000"/>
                    </a:ext>
                  </a:extLst>
                </a:gridCol>
                <a:gridCol w="6362700">
                  <a:extLst>
                    <a:ext uri="{9D8B030D-6E8A-4147-A177-3AD203B41FA5}">
                      <a16:colId xmlns:a16="http://schemas.microsoft.com/office/drawing/2014/main" val="1337799715"/>
                    </a:ext>
                  </a:extLst>
                </a:gridCol>
              </a:tblGrid>
              <a:tr h="42672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dirty="0" smtClean="0">
                          <a:solidFill>
                            <a:schemeClr val="tx2">
                              <a:lumMod val="25000"/>
                            </a:schemeClr>
                          </a:solidFill>
                          <a:effectLst/>
                          <a:latin typeface="Arial" panose="020B0604020202020204" pitchFamily="34" charset="0"/>
                          <a:cs typeface="Arial" panose="020B0604020202020204" pitchFamily="34" charset="0"/>
                        </a:rPr>
                        <a:t>Requirements</a:t>
                      </a:r>
                      <a:endParaRPr lang="en-US" sz="2000" b="1"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i="0" dirty="0" smtClean="0">
                          <a:solidFill>
                            <a:schemeClr val="tx2">
                              <a:lumMod val="25000"/>
                            </a:schemeClr>
                          </a:solidFill>
                          <a:effectLst/>
                          <a:latin typeface="Arial" panose="020B0604020202020204" pitchFamily="34" charset="0"/>
                          <a:cs typeface="Arial" panose="020B0604020202020204" pitchFamily="34" charset="0"/>
                        </a:rPr>
                        <a:t>Tasks</a:t>
                      </a:r>
                      <a:endParaRPr lang="en-US" sz="2000" b="1" i="0"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568570221"/>
                  </a:ext>
                </a:extLst>
              </a:tr>
              <a:tr h="85551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rgbClr val="FFC000"/>
                          </a:solidFill>
                          <a:effectLst>
                            <a:outerShdw blurRad="38100" dist="38100" dir="2700000" algn="tl">
                              <a:srgbClr val="000000">
                                <a:alpha val="43137"/>
                              </a:srgbClr>
                            </a:outerShdw>
                          </a:effectLst>
                        </a:rPr>
                        <a:t>Current Management Direction</a:t>
                      </a: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Identify R&amp;VS management decisions from all applicable BLM plans</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Describe R&amp;VS management activities and direction</a:t>
                      </a: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644840929"/>
                  </a:ext>
                </a:extLst>
              </a:tr>
              <a:tr h="85551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rgbClr val="FFC000"/>
                          </a:solidFill>
                          <a:effectLst>
                            <a:outerShdw blurRad="38100" dist="38100" dir="2700000" algn="tl">
                              <a:srgbClr val="000000">
                                <a:alpha val="43137"/>
                              </a:srgbClr>
                            </a:outerShdw>
                          </a:effectLst>
                        </a:rPr>
                        <a:t>Potential Management Opportunities</a:t>
                      </a: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indent="-285750">
                        <a:spcBef>
                          <a:spcPts val="1200"/>
                        </a:spcBef>
                        <a:spcAft>
                          <a:spcPts val="12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Describe the ability of current management to achieve desired conditions and address R&amp;VS demands </a:t>
                      </a:r>
                    </a:p>
                    <a:p>
                      <a:pPr marL="285750" indent="-285750">
                        <a:spcBef>
                          <a:spcPts val="1200"/>
                        </a:spcBef>
                        <a:spcAft>
                          <a:spcPts val="12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Identify areas of social, economic and ecological importance to the R&amp;VS program</a:t>
                      </a: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230356254"/>
                  </a:ext>
                </a:extLst>
              </a:tr>
              <a:tr h="85551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rgbClr val="FFC000"/>
                          </a:solidFill>
                          <a:effectLst>
                            <a:outerShdw blurRad="38100" dist="38100" dir="2700000" algn="tl">
                              <a:srgbClr val="000000">
                                <a:alpha val="43137"/>
                              </a:srgbClr>
                            </a:outerShdw>
                          </a:effectLst>
                        </a:rPr>
                        <a:t>Consistency and Coordination with other Plans</a:t>
                      </a: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Discuss implications to and from other plans (county, city, state lands, tribal, and other federal agency)</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Identify opportunities for enhancing coordination</a:t>
                      </a: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004449010"/>
                  </a:ext>
                </a:extLst>
              </a:tr>
            </a:tbl>
          </a:graphicData>
        </a:graphic>
      </p:graphicFrame>
    </p:spTree>
    <p:extLst>
      <p:ext uri="{BB962C8B-B14F-4D97-AF65-F5344CB8AC3E}">
        <p14:creationId xmlns:p14="http://schemas.microsoft.com/office/powerpoint/2010/main" val="454389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1752600" y="-76200"/>
            <a:ext cx="7328598" cy="86667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gn="r"/>
            <a:r>
              <a:rPr lang="en-US" sz="2400" smtClean="0">
                <a:solidFill>
                  <a:srgbClr val="D3D3D3"/>
                </a:solidFill>
                <a:latin typeface="Bradley Hand ITC" panose="03070402050302030203" pitchFamily="66" charset="0"/>
                <a:cs typeface="Aharoni" panose="02010803020104030203" pitchFamily="2" charset="-79"/>
              </a:rPr>
              <a:t>PLANNING  FOR</a:t>
            </a:r>
            <a:r>
              <a:rPr lang="en-US" sz="3200" smtClean="0">
                <a:solidFill>
                  <a:srgbClr val="D3D3D3"/>
                </a:solidFill>
                <a:latin typeface="Bradley Hand ITC" panose="03070402050302030203" pitchFamily="66" charset="0"/>
                <a:cs typeface="Aharoni" panose="02010803020104030203" pitchFamily="2" charset="-79"/>
              </a:rPr>
              <a:t/>
            </a:r>
            <a:br>
              <a:rPr lang="en-US" sz="3200" smtClean="0">
                <a:solidFill>
                  <a:srgbClr val="D3D3D3"/>
                </a:solidFill>
                <a:latin typeface="Bradley Hand ITC" panose="03070402050302030203" pitchFamily="66" charset="0"/>
                <a:cs typeface="Aharoni" panose="02010803020104030203" pitchFamily="2" charset="-79"/>
              </a:rPr>
            </a:br>
            <a:r>
              <a:rPr lang="en-US" sz="2400" smtClean="0">
                <a:solidFill>
                  <a:srgbClr val="D3D3D3"/>
                </a:solidFill>
                <a:latin typeface="Narkisim" panose="020E0502050101010101" pitchFamily="34" charset="-79"/>
                <a:cs typeface="Narkisim" panose="020E0502050101010101" pitchFamily="34" charset="-79"/>
              </a:rPr>
              <a:t>RECREATION AND VISITOR SERVICES </a:t>
            </a:r>
            <a:endParaRPr lang="en-US" sz="2400" dirty="0">
              <a:solidFill>
                <a:srgbClr val="D3D3D3"/>
              </a:solidFill>
              <a:latin typeface="Narkisim" panose="020E0502050101010101" pitchFamily="34" charset="-79"/>
              <a:cs typeface="Narkisim" panose="020E0502050101010101" pitchFamily="34" charset="-79"/>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sp>
        <p:nvSpPr>
          <p:cNvPr id="3" name="Rectangle 2"/>
          <p:cNvSpPr/>
          <p:nvPr/>
        </p:nvSpPr>
        <p:spPr>
          <a:xfrm>
            <a:off x="381000" y="1447800"/>
            <a:ext cx="8186857" cy="923330"/>
          </a:xfrm>
          <a:prstGeom prst="rect">
            <a:avLst/>
          </a:prstGeom>
          <a:noFill/>
        </p:spPr>
        <p:txBody>
          <a:bodyPr wrap="none" lIns="91440" tIns="45720" rIns="91440" bIns="45720">
            <a:prstTxWarp prst="textCascadeUp">
              <a:avLst/>
            </a:prstTxWarp>
            <a:spAutoFit/>
          </a:bodyPr>
          <a:lstStyle/>
          <a:p>
            <a:pPr algn="ctr"/>
            <a:r>
              <a:rPr lang="en-US" sz="5400" b="1" cap="none" spc="0" dirty="0" smtClean="0">
                <a:ln w="12700">
                  <a:solidFill>
                    <a:schemeClr val="accent4">
                      <a:lumMod val="50000"/>
                    </a:schemeClr>
                  </a:solidFill>
                  <a:prstDash val="solid"/>
                </a:ln>
                <a:solidFill>
                  <a:srgbClr val="FFC000"/>
                </a:solidFill>
                <a:effectLst>
                  <a:outerShdw dist="38100" dir="2640000" algn="bl" rotWithShape="0">
                    <a:schemeClr val="tx2">
                      <a:lumMod val="75000"/>
                    </a:schemeClr>
                  </a:outerShdw>
                </a:effectLst>
              </a:rPr>
              <a:t>Manuals and Handbooks</a:t>
            </a:r>
            <a:endParaRPr lang="en-US" sz="5400" b="1" cap="none" spc="0" dirty="0">
              <a:ln w="12700">
                <a:solidFill>
                  <a:schemeClr val="accent4">
                    <a:lumMod val="50000"/>
                  </a:schemeClr>
                </a:solidFill>
                <a:prstDash val="solid"/>
              </a:ln>
              <a:solidFill>
                <a:srgbClr val="FFC000"/>
              </a:solidFill>
              <a:effectLst>
                <a:outerShdw dist="38100" dir="2640000" algn="bl" rotWithShape="0">
                  <a:schemeClr val="tx2">
                    <a:lumMod val="75000"/>
                  </a:schemeClr>
                </a:outerShdw>
              </a:effectLst>
            </a:endParaRPr>
          </a:p>
        </p:txBody>
      </p:sp>
      <p:pic>
        <p:nvPicPr>
          <p:cNvPr id="11" name="Picture 10"/>
          <p:cNvPicPr>
            <a:picLocks noChangeAspect="1"/>
          </p:cNvPicPr>
          <p:nvPr/>
        </p:nvPicPr>
        <p:blipFill>
          <a:blip r:embed="rId3"/>
          <a:stretch>
            <a:fillRect/>
          </a:stretch>
        </p:blipFill>
        <p:spPr>
          <a:xfrm rot="831633">
            <a:off x="6489386" y="2503709"/>
            <a:ext cx="2144424" cy="2689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p:cNvPicPr>
            <a:picLocks noChangeAspect="1"/>
          </p:cNvPicPr>
          <p:nvPr/>
        </p:nvPicPr>
        <p:blipFill>
          <a:blip r:embed="rId4"/>
          <a:stretch>
            <a:fillRect/>
          </a:stretch>
        </p:blipFill>
        <p:spPr>
          <a:xfrm>
            <a:off x="46914" y="2895600"/>
            <a:ext cx="2097972" cy="27621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4" name="Picture 13"/>
          <p:cNvPicPr>
            <a:picLocks noChangeAspect="1"/>
          </p:cNvPicPr>
          <p:nvPr/>
        </p:nvPicPr>
        <p:blipFill>
          <a:blip r:embed="rId5"/>
          <a:stretch>
            <a:fillRect/>
          </a:stretch>
        </p:blipFill>
        <p:spPr>
          <a:xfrm rot="435938">
            <a:off x="1868846" y="2906811"/>
            <a:ext cx="2810683" cy="351743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Picture 11"/>
          <p:cNvPicPr>
            <a:picLocks noChangeAspect="1"/>
          </p:cNvPicPr>
          <p:nvPr/>
        </p:nvPicPr>
        <p:blipFill>
          <a:blip r:embed="rId6"/>
          <a:stretch>
            <a:fillRect/>
          </a:stretch>
        </p:blipFill>
        <p:spPr>
          <a:xfrm rot="21261705">
            <a:off x="4637758" y="3116842"/>
            <a:ext cx="2760509" cy="34608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34515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normAutofit/>
          </a:bodyPr>
          <a:lstStyle/>
          <a:p>
            <a:r>
              <a:rPr lang="en-US" sz="2600" dirty="0" smtClean="0">
                <a:solidFill>
                  <a:srgbClr val="FFC000"/>
                </a:solidFill>
              </a:rPr>
              <a:t>STEP 3 – Scoping</a:t>
            </a:r>
            <a:endParaRPr lang="en-US" sz="2600" dirty="0">
              <a:solidFill>
                <a:srgbClr val="FFC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19624761"/>
              </p:ext>
            </p:extLst>
          </p:nvPr>
        </p:nvGraphicFramePr>
        <p:xfrm>
          <a:off x="190500" y="944880"/>
          <a:ext cx="8763000" cy="3322320"/>
        </p:xfrm>
        <a:graphic>
          <a:graphicData uri="http://schemas.openxmlformats.org/drawingml/2006/table">
            <a:tbl>
              <a:tblPr firstRow="1" bandRow="1">
                <a:tableStyleId>{BDBED569-4797-4DF1-A0F4-6AAB3CD982D8}</a:tableStyleId>
              </a:tblPr>
              <a:tblGrid>
                <a:gridCol w="2781300">
                  <a:extLst>
                    <a:ext uri="{9D8B030D-6E8A-4147-A177-3AD203B41FA5}">
                      <a16:colId xmlns:a16="http://schemas.microsoft.com/office/drawing/2014/main" val="2073995000"/>
                    </a:ext>
                  </a:extLst>
                </a:gridCol>
                <a:gridCol w="5981700">
                  <a:extLst>
                    <a:ext uri="{9D8B030D-6E8A-4147-A177-3AD203B41FA5}">
                      <a16:colId xmlns:a16="http://schemas.microsoft.com/office/drawing/2014/main" val="1337799715"/>
                    </a:ext>
                  </a:extLst>
                </a:gridCol>
              </a:tblGrid>
              <a:tr h="42672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dirty="0" smtClean="0">
                          <a:solidFill>
                            <a:schemeClr val="tx2">
                              <a:lumMod val="25000"/>
                            </a:schemeClr>
                          </a:solidFill>
                          <a:effectLst/>
                          <a:latin typeface="Arial" panose="020B0604020202020204" pitchFamily="34" charset="0"/>
                          <a:cs typeface="Arial" panose="020B0604020202020204" pitchFamily="34" charset="0"/>
                        </a:rPr>
                        <a:t>Requirements</a:t>
                      </a:r>
                      <a:endParaRPr lang="en-US" sz="2000" b="1"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i="0" dirty="0" smtClean="0">
                          <a:solidFill>
                            <a:schemeClr val="tx2">
                              <a:lumMod val="25000"/>
                            </a:schemeClr>
                          </a:solidFill>
                          <a:effectLst/>
                          <a:latin typeface="Arial" panose="020B0604020202020204" pitchFamily="34" charset="0"/>
                          <a:cs typeface="Arial" panose="020B0604020202020204" pitchFamily="34" charset="0"/>
                        </a:rPr>
                        <a:t>Tasks</a:t>
                      </a:r>
                      <a:endParaRPr lang="en-US" sz="2000" b="1" i="0"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822002183"/>
                  </a:ext>
                </a:extLst>
              </a:tr>
              <a:tr h="987136">
                <a:tc>
                  <a:txBody>
                    <a:bodyPr/>
                    <a:lstStyle/>
                    <a:p>
                      <a:pPr>
                        <a:spcBef>
                          <a:spcPts val="600"/>
                        </a:spcBef>
                        <a:spcAft>
                          <a:spcPts val="600"/>
                        </a:spcAft>
                      </a:pPr>
                      <a:r>
                        <a:rPr lang="en-US" b="1" dirty="0" smtClean="0">
                          <a:solidFill>
                            <a:srgbClr val="FFC000"/>
                          </a:solidFill>
                          <a:effectLst>
                            <a:outerShdw blurRad="38100" dist="38100" dir="2700000" algn="tl">
                              <a:srgbClr val="000000">
                                <a:alpha val="43137"/>
                              </a:srgbClr>
                            </a:outerShdw>
                          </a:effectLst>
                        </a:rPr>
                        <a:t>Conduct Public Scoping </a:t>
                      </a:r>
                      <a:endParaRPr lang="en-US" b="1" dirty="0">
                        <a:solidFill>
                          <a:srgbClr val="FFC000"/>
                        </a:solidFill>
                        <a:effectLst>
                          <a:outerShdw blurRad="38100" dist="38100" dir="2700000" algn="tl">
                            <a:srgbClr val="000000">
                              <a:alpha val="43137"/>
                            </a:srgbClr>
                          </a:outerShdw>
                        </a:effectLs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indent="-285750">
                        <a:spcBef>
                          <a:spcPts val="1200"/>
                        </a:spcBef>
                        <a:spcAft>
                          <a:spcPts val="12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Work with planning staff to identify R&amp;VS issues that should be addressed during scoping</a:t>
                      </a:r>
                    </a:p>
                    <a:p>
                      <a:pPr marL="285750" indent="-285750">
                        <a:spcBef>
                          <a:spcPts val="1200"/>
                        </a:spcBef>
                        <a:spcAft>
                          <a:spcPts val="12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Collect public input regarding the establishment of SRMAs and ERMAs</a:t>
                      </a:r>
                      <a:endParaRPr kumimoji="0" lang="en-US" sz="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endParaRP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98186622"/>
                  </a:ext>
                </a:extLst>
              </a:tr>
              <a:tr h="85551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rgbClr val="FFC000"/>
                          </a:solidFill>
                          <a:effectLst>
                            <a:outerShdw blurRad="38100" dist="38100" dir="2700000" algn="tl">
                              <a:srgbClr val="000000">
                                <a:alpha val="43137"/>
                              </a:srgbClr>
                            </a:outerShdw>
                          </a:effectLst>
                        </a:rPr>
                        <a:t>Scoping Report</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Review scoping comments and report</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Identify and revise the priority recreation issues and concerns that will be addressed by the planning effort </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644840929"/>
                  </a:ext>
                </a:extLst>
              </a:tr>
            </a:tbl>
          </a:graphicData>
        </a:graphic>
      </p:graphicFrame>
    </p:spTree>
    <p:extLst>
      <p:ext uri="{BB962C8B-B14F-4D97-AF65-F5344CB8AC3E}">
        <p14:creationId xmlns:p14="http://schemas.microsoft.com/office/powerpoint/2010/main" val="1359868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sz="2600" dirty="0" smtClean="0">
                <a:solidFill>
                  <a:srgbClr val="FFC000"/>
                </a:solidFill>
              </a:rPr>
              <a:t>STEP 4 – Prepare a Draft RMP / Draft EIS</a:t>
            </a:r>
            <a:endParaRPr lang="en-US" sz="2600" dirty="0">
              <a:solidFill>
                <a:srgbClr val="FFC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39152208"/>
              </p:ext>
            </p:extLst>
          </p:nvPr>
        </p:nvGraphicFramePr>
        <p:xfrm>
          <a:off x="190500" y="762000"/>
          <a:ext cx="8763000" cy="6019800"/>
        </p:xfrm>
        <a:graphic>
          <a:graphicData uri="http://schemas.openxmlformats.org/drawingml/2006/table">
            <a:tbl>
              <a:tblPr firstRow="1" bandRow="1">
                <a:tableStyleId>{BDBED569-4797-4DF1-A0F4-6AAB3CD982D8}</a:tableStyleId>
              </a:tblPr>
              <a:tblGrid>
                <a:gridCol w="3086100">
                  <a:extLst>
                    <a:ext uri="{9D8B030D-6E8A-4147-A177-3AD203B41FA5}">
                      <a16:colId xmlns:a16="http://schemas.microsoft.com/office/drawing/2014/main" val="2073995000"/>
                    </a:ext>
                  </a:extLst>
                </a:gridCol>
                <a:gridCol w="5676900">
                  <a:extLst>
                    <a:ext uri="{9D8B030D-6E8A-4147-A177-3AD203B41FA5}">
                      <a16:colId xmlns:a16="http://schemas.microsoft.com/office/drawing/2014/main" val="1337799715"/>
                    </a:ext>
                  </a:extLst>
                </a:gridCol>
              </a:tblGrid>
              <a:tr h="459453">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dirty="0" smtClean="0">
                          <a:solidFill>
                            <a:schemeClr val="tx2">
                              <a:lumMod val="25000"/>
                            </a:schemeClr>
                          </a:solidFill>
                          <a:effectLst/>
                          <a:latin typeface="Arial" panose="020B0604020202020204" pitchFamily="34" charset="0"/>
                          <a:cs typeface="Arial" panose="020B0604020202020204" pitchFamily="34" charset="0"/>
                        </a:rPr>
                        <a:t>Requirements</a:t>
                      </a:r>
                      <a:endParaRPr lang="en-US" sz="2000" b="1"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i="0" dirty="0" smtClean="0">
                          <a:solidFill>
                            <a:schemeClr val="tx2">
                              <a:lumMod val="25000"/>
                            </a:schemeClr>
                          </a:solidFill>
                          <a:effectLst/>
                          <a:latin typeface="Arial" panose="020B0604020202020204" pitchFamily="34" charset="0"/>
                          <a:cs typeface="Arial" panose="020B0604020202020204" pitchFamily="34" charset="0"/>
                        </a:rPr>
                        <a:t>Tasks</a:t>
                      </a:r>
                      <a:endParaRPr lang="en-US" sz="2000" b="1" i="0"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298176091"/>
                  </a:ext>
                </a:extLst>
              </a:tr>
              <a:tr h="162340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dirty="0" smtClean="0">
                          <a:solidFill>
                            <a:srgbClr val="FFC000"/>
                          </a:solidFill>
                          <a:effectLst>
                            <a:outerShdw blurRad="38100" dist="38100" dir="2700000" algn="tl">
                              <a:srgbClr val="000000">
                                <a:alpha val="43137"/>
                              </a:srgbClr>
                            </a:outerShdw>
                          </a:effectLst>
                        </a:rPr>
                        <a:t>Affected Environment</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dirty="0" smtClean="0">
                          <a:solidFill>
                            <a:srgbClr val="FFC000"/>
                          </a:solidFill>
                          <a:effectLst>
                            <a:outerShdw blurRad="38100" dist="38100" dir="2700000" algn="tl">
                              <a:srgbClr val="000000">
                                <a:alpha val="43137"/>
                              </a:srgbClr>
                            </a:outerShdw>
                          </a:effectLst>
                        </a:rPr>
                        <a:t>(EIS Chapter 3)</a:t>
                      </a:r>
                      <a:endParaRPr lang="en-US" b="1" dirty="0">
                        <a:solidFill>
                          <a:srgbClr val="FFC000"/>
                        </a:solidFill>
                        <a:effectLst>
                          <a:outerShdw blurRad="38100" dist="38100" dir="2700000" algn="tl">
                            <a:srgbClr val="000000">
                              <a:alpha val="43137"/>
                            </a:srgbClr>
                          </a:outerShdw>
                        </a:effectLs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indent="-285750">
                        <a:spcBef>
                          <a:spcPts val="400"/>
                        </a:spcBef>
                        <a:spcAft>
                          <a:spcPts val="400"/>
                        </a:spcAft>
                        <a:buFont typeface="Arial" panose="020B0604020202020204" pitchFamily="34" charset="0"/>
                        <a:buChar char="•"/>
                      </a:pPr>
                      <a:r>
                        <a:rPr kumimoji="0" lang="en-US" sz="16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Provides the basis for impact analysis</a:t>
                      </a:r>
                    </a:p>
                    <a:p>
                      <a:pPr marL="285750" indent="-285750">
                        <a:spcBef>
                          <a:spcPts val="400"/>
                        </a:spcBef>
                        <a:spcAft>
                          <a:spcPts val="400"/>
                        </a:spcAft>
                        <a:buFont typeface="Arial" panose="020B0604020202020204" pitchFamily="34" charset="0"/>
                        <a:buChar char="•"/>
                      </a:pPr>
                      <a:r>
                        <a:rPr kumimoji="0" lang="en-US" sz="16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Discuss existing </a:t>
                      </a:r>
                      <a:r>
                        <a:rPr kumimoji="0" lang="en-US" sz="1600" b="0" i="0" u="none" strike="noStrike" kern="1200" baseline="0" dirty="0" err="1" smtClean="0">
                          <a:solidFill>
                            <a:schemeClr val="tx1"/>
                          </a:solidFill>
                          <a:effectLst>
                            <a:outerShdw blurRad="38100" dist="38100" dir="2700000" algn="tl">
                              <a:srgbClr val="000000">
                                <a:alpha val="43137"/>
                              </a:srgbClr>
                            </a:outerShdw>
                          </a:effectLst>
                          <a:latin typeface="+mn-lt"/>
                          <a:ea typeface="+mn-ea"/>
                          <a:cs typeface="+mn-cs"/>
                        </a:rPr>
                        <a:t>mgmt</a:t>
                      </a:r>
                      <a:r>
                        <a:rPr kumimoji="0" lang="en-US" sz="16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 conditions, issues, and trends</a:t>
                      </a:r>
                    </a:p>
                    <a:p>
                      <a:pPr marL="285750" indent="-285750">
                        <a:spcBef>
                          <a:spcPts val="400"/>
                        </a:spcBef>
                        <a:spcAft>
                          <a:spcPts val="400"/>
                        </a:spcAft>
                        <a:buFont typeface="Arial" panose="020B0604020202020204" pitchFamily="34" charset="0"/>
                        <a:buChar char="•"/>
                      </a:pPr>
                      <a:r>
                        <a:rPr kumimoji="0" lang="en-US" sz="16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Be concise -limit the description to what is needed to understand issues, environmental consequences, </a:t>
                      </a:r>
                      <a:r>
                        <a:rPr kumimoji="0" lang="en-US" sz="1600" b="0" i="0" u="none" strike="noStrike" kern="1200" baseline="0" dirty="0" err="1" smtClean="0">
                          <a:solidFill>
                            <a:schemeClr val="tx1"/>
                          </a:solidFill>
                          <a:effectLst>
                            <a:outerShdw blurRad="38100" dist="38100" dir="2700000" algn="tl">
                              <a:srgbClr val="000000">
                                <a:alpha val="43137"/>
                              </a:srgbClr>
                            </a:outerShdw>
                          </a:effectLst>
                          <a:latin typeface="+mn-lt"/>
                          <a:ea typeface="+mn-ea"/>
                          <a:cs typeface="+mn-cs"/>
                        </a:rPr>
                        <a:t>etc</a:t>
                      </a:r>
                      <a:endParaRPr kumimoji="0" lang="en-US" sz="16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endParaRPr>
                    </a:p>
                    <a:p>
                      <a:pPr marL="285750" indent="-285750">
                        <a:spcBef>
                          <a:spcPts val="400"/>
                        </a:spcBef>
                        <a:spcAft>
                          <a:spcPts val="400"/>
                        </a:spcAft>
                        <a:buFont typeface="Arial" panose="020B0604020202020204" pitchFamily="34" charset="0"/>
                        <a:buChar char="•"/>
                      </a:pPr>
                      <a:r>
                        <a:rPr kumimoji="0" lang="en-US" sz="16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 Derived from AMS</a:t>
                      </a:r>
                      <a:endParaRPr lang="en-US" sz="1600" b="1" dirty="0">
                        <a:effectLst>
                          <a:outerShdw blurRad="38100" dist="38100" dir="2700000" algn="tl">
                            <a:srgbClr val="000000">
                              <a:alpha val="43137"/>
                            </a:srgbClr>
                          </a:outerShdw>
                        </a:effectLs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98186622"/>
                  </a:ext>
                </a:extLst>
              </a:tr>
              <a:tr h="176634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rgbClr val="FFC000"/>
                          </a:solidFill>
                          <a:effectLst>
                            <a:outerShdw blurRad="38100" dist="38100" dir="2700000" algn="tl">
                              <a:srgbClr val="000000">
                                <a:alpha val="43137"/>
                              </a:srgbClr>
                            </a:outerShdw>
                          </a:effectLst>
                        </a:rPr>
                        <a:t>Formulate a Range of Alternatives including the “No Action Alternative”</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rgbClr val="FFC000"/>
                          </a:solidFill>
                          <a:effectLst>
                            <a:outerShdw blurRad="38100" dist="38100" dir="2700000" algn="tl">
                              <a:srgbClr val="000000">
                                <a:alpha val="43137"/>
                              </a:srgbClr>
                            </a:outerShdw>
                          </a:effectLst>
                        </a:rPr>
                        <a:t> (EIS Chapter 2)</a:t>
                      </a:r>
                      <a:endParaRPr lang="en-US" b="1" dirty="0" smtClean="0">
                        <a:solidFill>
                          <a:srgbClr val="FFC000"/>
                        </a:solidFill>
                        <a:effectLst>
                          <a:outerShdw blurRad="38100" dist="38100" dir="2700000" algn="tl">
                            <a:srgbClr val="000000">
                              <a:alpha val="43137"/>
                            </a:srgbClr>
                          </a:outerShdw>
                        </a:effectLs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indent="-285750">
                        <a:spcBef>
                          <a:spcPts val="400"/>
                        </a:spcBef>
                        <a:spcAft>
                          <a:spcPts val="400"/>
                        </a:spcAft>
                        <a:buFont typeface="Arial" panose="020B0604020202020204" pitchFamily="34" charset="0"/>
                        <a:buChar char="•"/>
                      </a:pPr>
                      <a:r>
                        <a:rPr kumimoji="0" lang="en-US" sz="16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A range of alternatives offers different responses to the major issues and the management opportunities</a:t>
                      </a:r>
                    </a:p>
                    <a:p>
                      <a:pPr marL="285750" indent="-285750">
                        <a:spcBef>
                          <a:spcPts val="400"/>
                        </a:spcBef>
                        <a:spcAft>
                          <a:spcPts val="400"/>
                        </a:spcAft>
                        <a:buFont typeface="Arial" panose="020B0604020202020204" pitchFamily="34" charset="0"/>
                        <a:buChar char="•"/>
                      </a:pPr>
                      <a:r>
                        <a:rPr kumimoji="0" lang="en-US" sz="16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May involve cooperating agencies and/or resource advisory councils</a:t>
                      </a:r>
                    </a:p>
                    <a:p>
                      <a:pPr marL="285750" indent="-285750">
                        <a:spcBef>
                          <a:spcPts val="400"/>
                        </a:spcBef>
                        <a:spcAft>
                          <a:spcPts val="400"/>
                        </a:spcAft>
                        <a:buFont typeface="Arial" panose="020B0604020202020204" pitchFamily="34" charset="0"/>
                        <a:buChar char="•"/>
                      </a:pPr>
                      <a:r>
                        <a:rPr kumimoji="0" lang="en-US" sz="16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The no action alternative proposes the continuation of current management</a:t>
                      </a:r>
                      <a:endParaRPr lang="en-US" sz="1600" b="1" dirty="0">
                        <a:effectLst>
                          <a:outerShdw blurRad="38100" dist="38100" dir="2700000" algn="tl">
                            <a:srgbClr val="000000">
                              <a:alpha val="43137"/>
                            </a:srgbClr>
                          </a:outerShdw>
                        </a:effectLs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644840929"/>
                  </a:ext>
                </a:extLst>
              </a:tr>
              <a:tr h="1174161">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rgbClr val="FFC000"/>
                          </a:solidFill>
                          <a:effectLst>
                            <a:outerShdw blurRad="38100" dist="38100" dir="2700000" algn="tl">
                              <a:srgbClr val="000000">
                                <a:alpha val="43137"/>
                              </a:srgbClr>
                            </a:outerShdw>
                          </a:effectLst>
                        </a:rPr>
                        <a:t>Analyze the Effects of the Alternatives</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rgbClr val="FFC000"/>
                          </a:solidFill>
                          <a:effectLst>
                            <a:outerShdw blurRad="38100" dist="38100" dir="2700000" algn="tl">
                              <a:srgbClr val="000000">
                                <a:alpha val="43137"/>
                              </a:srgbClr>
                            </a:outerShdw>
                          </a:effectLst>
                        </a:rPr>
                        <a:t>(EIS Chapter 4)</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indent="-285750">
                        <a:spcBef>
                          <a:spcPts val="400"/>
                        </a:spcBef>
                        <a:spcAft>
                          <a:spcPts val="400"/>
                        </a:spcAft>
                        <a:buFont typeface="Arial" panose="020B0604020202020204" pitchFamily="34" charset="0"/>
                        <a:buChar char="•"/>
                      </a:pPr>
                      <a:r>
                        <a:rPr kumimoji="0" lang="en-US" sz="16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Analyze the degree to which resources / resource uses will be affected by the actions in each alternative. </a:t>
                      </a:r>
                    </a:p>
                    <a:p>
                      <a:pPr marL="285750" indent="-285750">
                        <a:spcBef>
                          <a:spcPts val="400"/>
                        </a:spcBef>
                        <a:spcAft>
                          <a:spcPts val="400"/>
                        </a:spcAft>
                        <a:buFont typeface="Arial" panose="020B0604020202020204" pitchFamily="34" charset="0"/>
                        <a:buChar char="•"/>
                      </a:pPr>
                      <a:r>
                        <a:rPr kumimoji="0" lang="en-US" sz="16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The analysis helps BLM managers and the public understand how a resource will be affected</a:t>
                      </a:r>
                      <a:endParaRPr lang="en-US" sz="1600" b="1" dirty="0">
                        <a:effectLst>
                          <a:outerShdw blurRad="38100" dist="38100" dir="2700000" algn="tl">
                            <a:srgbClr val="000000">
                              <a:alpha val="43137"/>
                            </a:srgbClr>
                          </a:outerShdw>
                        </a:effectLs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88785097"/>
                  </a:ext>
                </a:extLst>
              </a:tr>
              <a:tr h="99643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b="1" dirty="0" smtClean="0">
                          <a:solidFill>
                            <a:srgbClr val="FFC000"/>
                          </a:solidFill>
                          <a:effectLst>
                            <a:outerShdw blurRad="38100" dist="38100" dir="2700000" algn="tl">
                              <a:srgbClr val="000000">
                                <a:alpha val="43137"/>
                              </a:srgbClr>
                            </a:outerShdw>
                          </a:effectLst>
                        </a:rPr>
                        <a:t>Select the Preferred Alternative</a:t>
                      </a:r>
                      <a:endParaRPr lang="en-US" b="1" dirty="0">
                        <a:solidFill>
                          <a:srgbClr val="FFC000"/>
                        </a:solidFill>
                        <a:effectLst>
                          <a:outerShdw blurRad="38100" dist="38100" dir="2700000" algn="tl">
                            <a:srgbClr val="000000">
                              <a:alpha val="43137"/>
                            </a:srgbClr>
                          </a:outerShdw>
                        </a:effectLs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400"/>
                        </a:spcBef>
                        <a:spcAft>
                          <a:spcPts val="400"/>
                        </a:spcAft>
                      </a:pPr>
                      <a:r>
                        <a:rPr kumimoji="0" lang="en-US" sz="16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The BLM determines which alternative best meets the multiple-use and sustained yield principles of FLPMA </a:t>
                      </a:r>
                      <a:endParaRPr kumimoji="0" lang="en-US" sz="16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80286382"/>
                  </a:ext>
                </a:extLst>
              </a:tr>
            </a:tbl>
          </a:graphicData>
        </a:graphic>
      </p:graphicFrame>
    </p:spTree>
    <p:extLst>
      <p:ext uri="{BB962C8B-B14F-4D97-AF65-F5344CB8AC3E}">
        <p14:creationId xmlns:p14="http://schemas.microsoft.com/office/powerpoint/2010/main" val="2063135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solidFill>
                  <a:srgbClr val="FFC000"/>
                </a:solidFill>
              </a:rPr>
              <a:t>STEP </a:t>
            </a:r>
            <a:r>
              <a:rPr lang="en-US" sz="2600" dirty="0" smtClean="0">
                <a:solidFill>
                  <a:srgbClr val="FFC000"/>
                </a:solidFill>
              </a:rPr>
              <a:t>4a – Public Comment on Alternatives?</a:t>
            </a:r>
            <a:endParaRPr lang="en-US" sz="2600" dirty="0">
              <a:solidFill>
                <a:srgbClr val="FFC000"/>
              </a:solidFill>
            </a:endParaRPr>
          </a:p>
        </p:txBody>
      </p:sp>
      <p:sp>
        <p:nvSpPr>
          <p:cNvPr id="3" name="Content Placeholder 2"/>
          <p:cNvSpPr>
            <a:spLocks noGrp="1"/>
          </p:cNvSpPr>
          <p:nvPr>
            <p:ph idx="1"/>
          </p:nvPr>
        </p:nvSpPr>
        <p:spPr/>
        <p:txBody>
          <a:bodyPr/>
          <a:lstStyle/>
          <a:p>
            <a:r>
              <a:rPr lang="en-US" dirty="0" smtClean="0"/>
              <a:t>Another planning 2.0 concept. Not sure if it will stick.</a:t>
            </a:r>
            <a:endParaRPr lang="en-US" dirty="0"/>
          </a:p>
        </p:txBody>
      </p:sp>
    </p:spTree>
    <p:extLst>
      <p:ext uri="{BB962C8B-B14F-4D97-AF65-F5344CB8AC3E}">
        <p14:creationId xmlns:p14="http://schemas.microsoft.com/office/powerpoint/2010/main" val="3149540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normAutofit fontScale="90000"/>
          </a:bodyPr>
          <a:lstStyle/>
          <a:p>
            <a:r>
              <a:rPr lang="en-US" sz="2600" dirty="0" smtClean="0">
                <a:solidFill>
                  <a:srgbClr val="FFC000"/>
                </a:solidFill>
              </a:rPr>
              <a:t>STEP 5 </a:t>
            </a:r>
            <a:r>
              <a:rPr lang="en-US" sz="2600" dirty="0">
                <a:solidFill>
                  <a:srgbClr val="FFC000"/>
                </a:solidFill>
              </a:rPr>
              <a:t>– Publish Notice of Availability (NOA) </a:t>
            </a:r>
            <a:r>
              <a:rPr lang="en-US" sz="2600" dirty="0" smtClean="0">
                <a:solidFill>
                  <a:srgbClr val="FFC000"/>
                </a:solidFill>
              </a:rPr>
              <a:t>and</a:t>
            </a:r>
            <a:br>
              <a:rPr lang="en-US" sz="2600" dirty="0" smtClean="0">
                <a:solidFill>
                  <a:srgbClr val="FFC000"/>
                </a:solidFill>
              </a:rPr>
            </a:br>
            <a:r>
              <a:rPr lang="en-US" sz="2600" dirty="0" smtClean="0">
                <a:solidFill>
                  <a:srgbClr val="FFC000"/>
                </a:solidFill>
              </a:rPr>
              <a:t>Provide </a:t>
            </a:r>
            <a:r>
              <a:rPr lang="en-US" sz="2600" dirty="0">
                <a:solidFill>
                  <a:srgbClr val="FFC000"/>
                </a:solidFill>
              </a:rPr>
              <a:t>a 90 day Comment Period</a:t>
            </a:r>
            <a:br>
              <a:rPr lang="en-US" sz="2600" dirty="0">
                <a:solidFill>
                  <a:srgbClr val="FFC000"/>
                </a:solidFill>
              </a:rPr>
            </a:br>
            <a:endParaRPr lang="en-US" sz="2600" dirty="0">
              <a:solidFill>
                <a:srgbClr val="FFC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72354997"/>
              </p:ext>
            </p:extLst>
          </p:nvPr>
        </p:nvGraphicFramePr>
        <p:xfrm>
          <a:off x="190500" y="1066800"/>
          <a:ext cx="8763000" cy="5655225"/>
        </p:xfrm>
        <a:graphic>
          <a:graphicData uri="http://schemas.openxmlformats.org/drawingml/2006/table">
            <a:tbl>
              <a:tblPr firstRow="1" bandRow="1">
                <a:tableStyleId>{BDBED569-4797-4DF1-A0F4-6AAB3CD982D8}</a:tableStyleId>
              </a:tblPr>
              <a:tblGrid>
                <a:gridCol w="3162300">
                  <a:extLst>
                    <a:ext uri="{9D8B030D-6E8A-4147-A177-3AD203B41FA5}">
                      <a16:colId xmlns:a16="http://schemas.microsoft.com/office/drawing/2014/main" val="2073995000"/>
                    </a:ext>
                  </a:extLst>
                </a:gridCol>
                <a:gridCol w="5600700">
                  <a:extLst>
                    <a:ext uri="{9D8B030D-6E8A-4147-A177-3AD203B41FA5}">
                      <a16:colId xmlns:a16="http://schemas.microsoft.com/office/drawing/2014/main" val="1337799715"/>
                    </a:ext>
                  </a:extLst>
                </a:gridCol>
              </a:tblGrid>
              <a:tr h="379816">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dirty="0" smtClean="0">
                          <a:solidFill>
                            <a:schemeClr val="tx2">
                              <a:lumMod val="25000"/>
                            </a:schemeClr>
                          </a:solidFill>
                          <a:effectLst/>
                          <a:latin typeface="Arial" panose="020B0604020202020204" pitchFamily="34" charset="0"/>
                          <a:cs typeface="Arial" panose="020B0604020202020204" pitchFamily="34" charset="0"/>
                        </a:rPr>
                        <a:t>Requirements</a:t>
                      </a:r>
                      <a:endParaRPr lang="en-US" sz="2000" b="1"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i="0" dirty="0" smtClean="0">
                          <a:solidFill>
                            <a:schemeClr val="tx2">
                              <a:lumMod val="25000"/>
                            </a:schemeClr>
                          </a:solidFill>
                          <a:effectLst/>
                          <a:latin typeface="Arial" panose="020B0604020202020204" pitchFamily="34" charset="0"/>
                          <a:cs typeface="Arial" panose="020B0604020202020204" pitchFamily="34" charset="0"/>
                        </a:rPr>
                        <a:t>Tasks</a:t>
                      </a:r>
                      <a:endParaRPr lang="en-US" sz="2000" b="1" i="0"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357941628"/>
                  </a:ext>
                </a:extLst>
              </a:tr>
              <a:tr h="125566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b="1" dirty="0" smtClean="0">
                          <a:solidFill>
                            <a:srgbClr val="FFC000"/>
                          </a:solidFill>
                          <a:effectLst>
                            <a:outerShdw blurRad="38100" dist="38100" dir="2700000" algn="tl">
                              <a:srgbClr val="000000">
                                <a:alpha val="43137"/>
                              </a:srgbClr>
                            </a:outerShdw>
                          </a:effectLst>
                        </a:rPr>
                        <a:t>Environmental Protection Agency </a:t>
                      </a:r>
                      <a:endParaRPr lang="en-US" b="1" dirty="0">
                        <a:solidFill>
                          <a:srgbClr val="FFC000"/>
                        </a:solidFill>
                        <a:effectLst>
                          <a:outerShdw blurRad="38100" dist="38100" dir="2700000" algn="tl">
                            <a:srgbClr val="000000">
                              <a:alpha val="43137"/>
                            </a:srgbClr>
                          </a:outerShdw>
                        </a:effectLs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600"/>
                        </a:spcBef>
                        <a:spcAft>
                          <a:spcPts val="600"/>
                        </a:spcAft>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This public comment period officially starts when the EPA publishes a NOA in the Federal Register</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98186622"/>
                  </a:ext>
                </a:extLst>
              </a:tr>
              <a:tr h="137985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b="1" dirty="0" smtClean="0">
                          <a:solidFill>
                            <a:srgbClr val="FFC000"/>
                          </a:solidFill>
                          <a:effectLst>
                            <a:outerShdw blurRad="38100" dist="38100" dir="2700000" algn="tl">
                              <a:srgbClr val="000000">
                                <a:alpha val="43137"/>
                              </a:srgbClr>
                            </a:outerShdw>
                          </a:effectLst>
                        </a:rPr>
                        <a:t>BLM</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Also publishes a NOA in the Federal Register to provide information about the project, comment period, contact information, and other supplemental information not contained in the EPA’s NOA</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644840929"/>
                  </a:ext>
                </a:extLst>
              </a:tr>
              <a:tr h="2623461">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b="1" dirty="0" smtClean="0">
                          <a:solidFill>
                            <a:srgbClr val="FFC000"/>
                          </a:solidFill>
                          <a:effectLst>
                            <a:outerShdw blurRad="38100" dist="38100" dir="2700000" algn="tl">
                              <a:srgbClr val="000000">
                                <a:alpha val="43137"/>
                              </a:srgbClr>
                            </a:outerShdw>
                          </a:effectLst>
                        </a:rPr>
                        <a:t>Responding to Comments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b="0" dirty="0" smtClean="0"/>
                        <a:t>ORP evaluates public comments related to the R&amp;VS program</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The BLM must assess and consider all comments received.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BLM required to respond to substantive comments and include responses in the proposed RMP </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57730917"/>
                  </a:ext>
                </a:extLst>
              </a:tr>
            </a:tbl>
          </a:graphicData>
        </a:graphic>
      </p:graphicFrame>
    </p:spTree>
    <p:extLst>
      <p:ext uri="{BB962C8B-B14F-4D97-AF65-F5344CB8AC3E}">
        <p14:creationId xmlns:p14="http://schemas.microsoft.com/office/powerpoint/2010/main" val="3621367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normAutofit/>
          </a:bodyPr>
          <a:lstStyle/>
          <a:p>
            <a:r>
              <a:rPr lang="en-US" sz="2600" dirty="0" smtClean="0">
                <a:solidFill>
                  <a:srgbClr val="FFC000"/>
                </a:solidFill>
              </a:rPr>
              <a:t>STEP 6 –Prepare </a:t>
            </a:r>
            <a:r>
              <a:rPr lang="en-US" sz="2600" dirty="0">
                <a:solidFill>
                  <a:srgbClr val="FFC000"/>
                </a:solidFill>
              </a:rPr>
              <a:t>a </a:t>
            </a:r>
            <a:r>
              <a:rPr lang="en-US" sz="2600" dirty="0" smtClean="0">
                <a:solidFill>
                  <a:srgbClr val="FFC000"/>
                </a:solidFill>
              </a:rPr>
              <a:t>Proposed </a:t>
            </a:r>
            <a:r>
              <a:rPr lang="en-US" sz="2600" dirty="0">
                <a:solidFill>
                  <a:srgbClr val="FFC000"/>
                </a:solidFill>
              </a:rPr>
              <a:t>RMP / </a:t>
            </a:r>
            <a:r>
              <a:rPr lang="en-US" sz="2600" dirty="0" smtClean="0">
                <a:solidFill>
                  <a:srgbClr val="FFC000"/>
                </a:solidFill>
              </a:rPr>
              <a:t>Final </a:t>
            </a:r>
            <a:r>
              <a:rPr lang="en-US" sz="2600" dirty="0">
                <a:solidFill>
                  <a:srgbClr val="FFC000"/>
                </a:solidFill>
              </a:rPr>
              <a:t>EIS</a:t>
            </a:r>
          </a:p>
        </p:txBody>
      </p:sp>
      <p:graphicFrame>
        <p:nvGraphicFramePr>
          <p:cNvPr id="4" name="Table 3"/>
          <p:cNvGraphicFramePr>
            <a:graphicFrameLocks noGrp="1"/>
          </p:cNvGraphicFramePr>
          <p:nvPr>
            <p:extLst>
              <p:ext uri="{D42A27DB-BD31-4B8C-83A1-F6EECF244321}">
                <p14:modId xmlns:p14="http://schemas.microsoft.com/office/powerpoint/2010/main" val="1089466099"/>
              </p:ext>
            </p:extLst>
          </p:nvPr>
        </p:nvGraphicFramePr>
        <p:xfrm>
          <a:off x="169035" y="990600"/>
          <a:ext cx="8763000" cy="3733800"/>
        </p:xfrm>
        <a:graphic>
          <a:graphicData uri="http://schemas.openxmlformats.org/drawingml/2006/table">
            <a:tbl>
              <a:tblPr firstRow="1" bandRow="1">
                <a:effectLst>
                  <a:outerShdw blurRad="50800" dist="38100" dir="2700000" algn="tl" rotWithShape="0">
                    <a:prstClr val="black">
                      <a:alpha val="40000"/>
                    </a:prstClr>
                  </a:outerShdw>
                </a:effectLst>
                <a:tableStyleId>{BDBED569-4797-4DF1-A0F4-6AAB3CD982D8}</a:tableStyleId>
              </a:tblPr>
              <a:tblGrid>
                <a:gridCol w="2628900">
                  <a:extLst>
                    <a:ext uri="{9D8B030D-6E8A-4147-A177-3AD203B41FA5}">
                      <a16:colId xmlns:a16="http://schemas.microsoft.com/office/drawing/2014/main" val="2073995000"/>
                    </a:ext>
                  </a:extLst>
                </a:gridCol>
                <a:gridCol w="6134100">
                  <a:extLst>
                    <a:ext uri="{9D8B030D-6E8A-4147-A177-3AD203B41FA5}">
                      <a16:colId xmlns:a16="http://schemas.microsoft.com/office/drawing/2014/main" val="1337799715"/>
                    </a:ext>
                  </a:extLst>
                </a:gridCol>
              </a:tblGrid>
              <a:tr h="53340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dirty="0" smtClean="0">
                          <a:solidFill>
                            <a:schemeClr val="tx2">
                              <a:lumMod val="25000"/>
                            </a:schemeClr>
                          </a:solidFill>
                          <a:effectLst/>
                          <a:latin typeface="Arial" panose="020B0604020202020204" pitchFamily="34" charset="0"/>
                          <a:cs typeface="Arial" panose="020B0604020202020204" pitchFamily="34" charset="0"/>
                        </a:rPr>
                        <a:t>Requirements</a:t>
                      </a:r>
                      <a:endParaRPr lang="en-US" sz="2000" b="1"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i="0" dirty="0" smtClean="0">
                          <a:solidFill>
                            <a:schemeClr val="tx2">
                              <a:lumMod val="25000"/>
                            </a:schemeClr>
                          </a:solidFill>
                          <a:effectLst/>
                          <a:latin typeface="Arial" panose="020B0604020202020204" pitchFamily="34" charset="0"/>
                          <a:cs typeface="Arial" panose="020B0604020202020204" pitchFamily="34" charset="0"/>
                        </a:rPr>
                        <a:t>Tasks</a:t>
                      </a:r>
                      <a:endParaRPr lang="en-US" sz="2000" b="1" i="0"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58445951"/>
                  </a:ext>
                </a:extLst>
              </a:tr>
              <a:tr h="1021803">
                <a:tc>
                  <a:txBody>
                    <a:bodyPr/>
                    <a:lstStyle/>
                    <a:p>
                      <a:pPr>
                        <a:spcBef>
                          <a:spcPts val="600"/>
                        </a:spcBef>
                        <a:spcAft>
                          <a:spcPts val="600"/>
                        </a:spcAft>
                      </a:pPr>
                      <a:r>
                        <a:rPr lang="en-US" b="1" dirty="0" smtClean="0">
                          <a:solidFill>
                            <a:srgbClr val="FFC000"/>
                          </a:solidFill>
                          <a:effectLst>
                            <a:outerShdw blurRad="38100" dist="38100" dir="2700000" algn="tl">
                              <a:srgbClr val="000000">
                                <a:alpha val="43137"/>
                              </a:srgbClr>
                            </a:outerShdw>
                          </a:effectLst>
                        </a:rPr>
                        <a:t>Proposed RMP / Final EIS</a:t>
                      </a:r>
                      <a:endParaRPr lang="en-US" b="1" dirty="0">
                        <a:solidFill>
                          <a:srgbClr val="FFC000"/>
                        </a:solidFill>
                        <a:effectLst>
                          <a:outerShdw blurRad="38100" dist="38100" dir="2700000" algn="tl">
                            <a:srgbClr val="000000">
                              <a:alpha val="43137"/>
                            </a:srgbClr>
                          </a:outerShdw>
                        </a:effectLst>
                      </a:endParaRP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indent="-285750">
                        <a:spcBef>
                          <a:spcPts val="600"/>
                        </a:spcBef>
                        <a:spcAft>
                          <a:spcPts val="6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Prepare /update analysis for R&amp;VS portions of Final EIS</a:t>
                      </a:r>
                    </a:p>
                    <a:p>
                      <a:pPr marL="285750" indent="-285750">
                        <a:spcBef>
                          <a:spcPts val="600"/>
                        </a:spcBef>
                        <a:spcAft>
                          <a:spcPts val="6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The proposed LUP/final EIS builds on the Draft LUP/Draft EIS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Proposed RMP/Final EIS should clearly display LUP decisions versus implementation decisions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The ORP will likely work with the RMP team, cooperating agencies, resource advisory councils, and interested partners</a:t>
                      </a: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98186622"/>
                  </a:ext>
                </a:extLst>
              </a:tr>
            </a:tbl>
          </a:graphicData>
        </a:graphic>
      </p:graphicFrame>
    </p:spTree>
    <p:extLst>
      <p:ext uri="{BB962C8B-B14F-4D97-AF65-F5344CB8AC3E}">
        <p14:creationId xmlns:p14="http://schemas.microsoft.com/office/powerpoint/2010/main" val="3117277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89618909"/>
              </p:ext>
            </p:extLst>
          </p:nvPr>
        </p:nvGraphicFramePr>
        <p:xfrm>
          <a:off x="190500" y="1066801"/>
          <a:ext cx="8763000" cy="4825999"/>
        </p:xfrm>
        <a:graphic>
          <a:graphicData uri="http://schemas.openxmlformats.org/drawingml/2006/table">
            <a:tbl>
              <a:tblPr firstRow="1" bandRow="1">
                <a:tableStyleId>{BDBED569-4797-4DF1-A0F4-6AAB3CD982D8}</a:tableStyleId>
              </a:tblPr>
              <a:tblGrid>
                <a:gridCol w="2933700">
                  <a:extLst>
                    <a:ext uri="{9D8B030D-6E8A-4147-A177-3AD203B41FA5}">
                      <a16:colId xmlns:a16="http://schemas.microsoft.com/office/drawing/2014/main" val="2073995000"/>
                    </a:ext>
                  </a:extLst>
                </a:gridCol>
                <a:gridCol w="5829300">
                  <a:extLst>
                    <a:ext uri="{9D8B030D-6E8A-4147-A177-3AD203B41FA5}">
                      <a16:colId xmlns:a16="http://schemas.microsoft.com/office/drawing/2014/main" val="1337799715"/>
                    </a:ext>
                  </a:extLst>
                </a:gridCol>
              </a:tblGrid>
              <a:tr h="457199">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dirty="0" smtClean="0">
                          <a:solidFill>
                            <a:schemeClr val="tx2">
                              <a:lumMod val="25000"/>
                            </a:schemeClr>
                          </a:solidFill>
                          <a:effectLst/>
                          <a:latin typeface="Arial" panose="020B0604020202020204" pitchFamily="34" charset="0"/>
                          <a:cs typeface="Arial" panose="020B0604020202020204" pitchFamily="34" charset="0"/>
                        </a:rPr>
                        <a:t>Requirements</a:t>
                      </a:r>
                      <a:endParaRPr lang="en-US" sz="2000" b="1"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i="0" dirty="0" smtClean="0">
                          <a:solidFill>
                            <a:schemeClr val="tx2">
                              <a:lumMod val="25000"/>
                            </a:schemeClr>
                          </a:solidFill>
                          <a:effectLst/>
                          <a:latin typeface="Arial" panose="020B0604020202020204" pitchFamily="34" charset="0"/>
                          <a:cs typeface="Arial" panose="020B0604020202020204" pitchFamily="34" charset="0"/>
                        </a:rPr>
                        <a:t>Tasks</a:t>
                      </a:r>
                      <a:endParaRPr lang="en-US" sz="2000" b="1" i="0"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346233600"/>
                  </a:ext>
                </a:extLst>
              </a:tr>
              <a:tr h="782447">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b="1" dirty="0" smtClean="0">
                          <a:solidFill>
                            <a:srgbClr val="FFC000"/>
                          </a:solidFill>
                          <a:effectLst>
                            <a:outerShdw blurRad="38100" dist="38100" dir="2700000" algn="tl">
                              <a:srgbClr val="000000">
                                <a:alpha val="43137"/>
                              </a:srgbClr>
                            </a:outerShdw>
                          </a:effectLst>
                        </a:rPr>
                        <a:t>Environmental Protection Agency </a:t>
                      </a:r>
                      <a:endParaRPr lang="en-US" b="1" dirty="0">
                        <a:solidFill>
                          <a:srgbClr val="FFC000"/>
                        </a:solidFill>
                        <a:effectLst>
                          <a:outerShdw blurRad="38100" dist="38100" dir="2700000" algn="tl">
                            <a:srgbClr val="000000">
                              <a:alpha val="43137"/>
                            </a:srgbClr>
                          </a:outerShdw>
                        </a:effectLst>
                      </a:endParaRP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600"/>
                        </a:spcBef>
                        <a:spcAft>
                          <a:spcPts val="400"/>
                        </a:spcAft>
                      </a:pPr>
                      <a:r>
                        <a:rPr kumimoji="0" lang="en-US" sz="1800" b="0" i="0" u="none" strike="noStrike" kern="1200" baseline="0" dirty="0" smtClean="0">
                          <a:solidFill>
                            <a:schemeClr val="tx1"/>
                          </a:solidFill>
                          <a:latin typeface="+mn-lt"/>
                          <a:ea typeface="+mn-ea"/>
                          <a:cs typeface="+mn-cs"/>
                        </a:rPr>
                        <a:t>Individuals and entities have 30 days from the publication of the EPA’s NOA of the document to file a protest with the BLM Director</a:t>
                      </a: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98186622"/>
                  </a:ext>
                </a:extLst>
              </a:tr>
              <a:tr h="312979">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b="1" dirty="0" smtClean="0">
                          <a:solidFill>
                            <a:srgbClr val="FFC000"/>
                          </a:solidFill>
                          <a:effectLst>
                            <a:outerShdw blurRad="38100" dist="38100" dir="2700000" algn="tl">
                              <a:srgbClr val="000000">
                                <a:alpha val="43137"/>
                              </a:srgbClr>
                            </a:outerShdw>
                          </a:effectLst>
                        </a:rPr>
                        <a:t>BLM</a:t>
                      </a: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600"/>
                        </a:spcBef>
                        <a:spcAft>
                          <a:spcPts val="400"/>
                        </a:spcAft>
                      </a:pPr>
                      <a:r>
                        <a:rPr kumimoji="0" lang="en-US" sz="1800" b="0" i="0" u="none" strike="noStrike" kern="1200" baseline="0" dirty="0" smtClean="0">
                          <a:solidFill>
                            <a:schemeClr val="tx1"/>
                          </a:solidFill>
                          <a:latin typeface="+mn-lt"/>
                          <a:ea typeface="+mn-ea"/>
                          <a:cs typeface="+mn-cs"/>
                        </a:rPr>
                        <a:t>Also publishes a NOA </a:t>
                      </a:r>
                      <a:endParaRPr lang="en-US" sz="1800" b="0" dirty="0"/>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644840929"/>
                  </a:ext>
                </a:extLst>
              </a:tr>
              <a:tr h="183005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rgbClr val="FFC000"/>
                          </a:solidFill>
                          <a:effectLst>
                            <a:outerShdw blurRad="38100" dist="38100" dir="2700000" algn="tl">
                              <a:srgbClr val="000000">
                                <a:alpha val="43137"/>
                              </a:srgbClr>
                            </a:outerShdw>
                          </a:effectLst>
                        </a:rPr>
                        <a:t>Protests and Protest Resolution</a:t>
                      </a: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lang="en-US" sz="1800" b="0" dirty="0" smtClean="0"/>
                        <a:t>ORP may help WO/SO</a:t>
                      </a:r>
                      <a:r>
                        <a:rPr lang="en-US" sz="1800" b="0" baseline="0" dirty="0" smtClean="0"/>
                        <a:t> </a:t>
                      </a:r>
                      <a:r>
                        <a:rPr lang="en-US" sz="1800" b="0" dirty="0" smtClean="0"/>
                        <a:t>resolve protests</a:t>
                      </a:r>
                      <a:endParaRPr kumimoji="0" lang="en-US" sz="1800" b="0" i="0" u="none" strike="noStrike" kern="1200" baseline="0" dirty="0" smtClean="0">
                        <a:solidFill>
                          <a:schemeClr val="tx1"/>
                        </a:solidFill>
                        <a:latin typeface="+mn-lt"/>
                        <a:ea typeface="+mn-ea"/>
                        <a:cs typeface="+mn-cs"/>
                      </a:endParaRPr>
                    </a:p>
                    <a:p>
                      <a:pPr marL="285750" indent="-285750">
                        <a:spcBef>
                          <a:spcPts val="600"/>
                        </a:spcBef>
                        <a:spcAft>
                          <a:spcPts val="400"/>
                        </a:spcAft>
                        <a:buFont typeface="Arial" panose="020B0604020202020204" pitchFamily="34" charset="0"/>
                        <a:buChar char="•"/>
                      </a:pPr>
                      <a:r>
                        <a:rPr kumimoji="0" lang="en-US" sz="1800" b="0" i="0" u="none" strike="noStrike" kern="1200" baseline="0" dirty="0" smtClean="0">
                          <a:solidFill>
                            <a:schemeClr val="tx1"/>
                          </a:solidFill>
                          <a:latin typeface="+mn-lt"/>
                          <a:ea typeface="+mn-ea"/>
                          <a:cs typeface="+mn-cs"/>
                        </a:rPr>
                        <a:t>A 30-day public protest period is held after the final EIS/proposed RMP is finished to allow for public input before the decisions are finalized in the record of decision. </a:t>
                      </a:r>
                    </a:p>
                    <a:p>
                      <a:pPr marL="285750" indent="-285750">
                        <a:spcBef>
                          <a:spcPts val="600"/>
                        </a:spcBef>
                        <a:spcAft>
                          <a:spcPts val="400"/>
                        </a:spcAft>
                        <a:buFont typeface="Arial" panose="020B0604020202020204" pitchFamily="34" charset="0"/>
                        <a:buChar char="•"/>
                      </a:pPr>
                      <a:r>
                        <a:rPr kumimoji="0" lang="en-US" sz="1800" b="0" i="0" u="none" strike="noStrike" kern="1200" baseline="0" dirty="0" smtClean="0">
                          <a:solidFill>
                            <a:schemeClr val="tx1"/>
                          </a:solidFill>
                          <a:latin typeface="+mn-lt"/>
                          <a:ea typeface="+mn-ea"/>
                          <a:cs typeface="+mn-cs"/>
                        </a:rPr>
                        <a:t>The BLM must resolve any protests on a proposed RMP (or RMP amendment) and final EIS before issuing a record of decision </a:t>
                      </a: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88785097"/>
                  </a:ext>
                </a:extLst>
              </a:tr>
            </a:tbl>
          </a:graphicData>
        </a:graphic>
      </p:graphicFrame>
      <p:sp>
        <p:nvSpPr>
          <p:cNvPr id="5" name="Title 1"/>
          <p:cNvSpPr>
            <a:spLocks noGrp="1"/>
          </p:cNvSpPr>
          <p:nvPr>
            <p:ph type="title"/>
          </p:nvPr>
        </p:nvSpPr>
        <p:spPr>
          <a:xfrm>
            <a:off x="190500" y="122238"/>
            <a:ext cx="8763000" cy="639762"/>
          </a:xfrm>
        </p:spPr>
        <p:txBody>
          <a:bodyPr>
            <a:normAutofit fontScale="90000"/>
          </a:bodyPr>
          <a:lstStyle/>
          <a:p>
            <a:r>
              <a:rPr lang="en-US" sz="2600" dirty="0" smtClean="0">
                <a:solidFill>
                  <a:srgbClr val="FFC000"/>
                </a:solidFill>
              </a:rPr>
              <a:t>STEP 7 </a:t>
            </a:r>
            <a:r>
              <a:rPr lang="en-US" sz="2600" dirty="0">
                <a:solidFill>
                  <a:srgbClr val="FFC000"/>
                </a:solidFill>
              </a:rPr>
              <a:t>– Publish NOA and Provide a 30 day Protest Period and Resolve Protests</a:t>
            </a:r>
          </a:p>
        </p:txBody>
      </p:sp>
    </p:spTree>
    <p:extLst>
      <p:ext uri="{BB962C8B-B14F-4D97-AF65-F5344CB8AC3E}">
        <p14:creationId xmlns:p14="http://schemas.microsoft.com/office/powerpoint/2010/main" val="1552295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77364492"/>
              </p:ext>
            </p:extLst>
          </p:nvPr>
        </p:nvGraphicFramePr>
        <p:xfrm>
          <a:off x="190500" y="1066800"/>
          <a:ext cx="8763000" cy="4358640"/>
        </p:xfrm>
        <a:graphic>
          <a:graphicData uri="http://schemas.openxmlformats.org/drawingml/2006/table">
            <a:tbl>
              <a:tblPr firstRow="1" bandRow="1">
                <a:tableStyleId>{BDBED569-4797-4DF1-A0F4-6AAB3CD982D8}</a:tableStyleId>
              </a:tblPr>
              <a:tblGrid>
                <a:gridCol w="2781300">
                  <a:extLst>
                    <a:ext uri="{9D8B030D-6E8A-4147-A177-3AD203B41FA5}">
                      <a16:colId xmlns:a16="http://schemas.microsoft.com/office/drawing/2014/main" val="2073995000"/>
                    </a:ext>
                  </a:extLst>
                </a:gridCol>
                <a:gridCol w="5981700">
                  <a:extLst>
                    <a:ext uri="{9D8B030D-6E8A-4147-A177-3AD203B41FA5}">
                      <a16:colId xmlns:a16="http://schemas.microsoft.com/office/drawing/2014/main" val="1337799715"/>
                    </a:ext>
                  </a:extLst>
                </a:gridCol>
              </a:tblGrid>
              <a:tr h="45720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dirty="0" smtClean="0">
                          <a:solidFill>
                            <a:schemeClr val="tx2">
                              <a:lumMod val="25000"/>
                            </a:schemeClr>
                          </a:solidFill>
                          <a:effectLst/>
                          <a:latin typeface="Arial" panose="020B0604020202020204" pitchFamily="34" charset="0"/>
                          <a:cs typeface="Arial" panose="020B0604020202020204" pitchFamily="34" charset="0"/>
                        </a:rPr>
                        <a:t>Requirements</a:t>
                      </a:r>
                      <a:endParaRPr lang="en-US" sz="2000" b="1"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i="0" dirty="0" smtClean="0">
                          <a:solidFill>
                            <a:schemeClr val="tx2">
                              <a:lumMod val="25000"/>
                            </a:schemeClr>
                          </a:solidFill>
                          <a:effectLst/>
                          <a:latin typeface="Arial" panose="020B0604020202020204" pitchFamily="34" charset="0"/>
                          <a:cs typeface="Arial" panose="020B0604020202020204" pitchFamily="34" charset="0"/>
                        </a:rPr>
                        <a:t>Tasks</a:t>
                      </a:r>
                      <a:endParaRPr lang="en-US" sz="2000" b="1" i="0"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160651924"/>
                  </a:ext>
                </a:extLst>
              </a:tr>
              <a:tr h="987136">
                <a:tc>
                  <a:txBody>
                    <a:bodyPr/>
                    <a:lstStyle/>
                    <a:p>
                      <a:pPr>
                        <a:spcBef>
                          <a:spcPts val="600"/>
                        </a:spcBef>
                        <a:spcAft>
                          <a:spcPts val="600"/>
                        </a:spcAft>
                      </a:pPr>
                      <a:r>
                        <a:rPr lang="en-US" b="1" dirty="0" smtClean="0">
                          <a:solidFill>
                            <a:srgbClr val="FFC000"/>
                          </a:solidFill>
                          <a:effectLst>
                            <a:outerShdw blurRad="38100" dist="38100" dir="2700000" algn="tl">
                              <a:srgbClr val="000000">
                                <a:alpha val="43137"/>
                              </a:srgbClr>
                            </a:outerShdw>
                          </a:effectLst>
                        </a:rPr>
                        <a:t>Governor's Consistency Review</a:t>
                      </a:r>
                      <a:endParaRPr lang="en-US" b="1" dirty="0">
                        <a:solidFill>
                          <a:srgbClr val="FFC000"/>
                        </a:solidFill>
                        <a:effectLst>
                          <a:outerShdw blurRad="38100" dist="38100" dir="2700000" algn="tl">
                            <a:srgbClr val="000000">
                              <a:alpha val="43137"/>
                            </a:srgbClr>
                          </a:outerShdw>
                        </a:effectLst>
                      </a:endParaRP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indent="-285750">
                        <a:spcBef>
                          <a:spcPts val="1200"/>
                        </a:spcBef>
                        <a:spcAft>
                          <a:spcPts val="12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BLM must also provide a 60-day review period to the Governor to ensure consistency with state and local plans, policies, and programs </a:t>
                      </a:r>
                    </a:p>
                    <a:p>
                      <a:pPr marL="285750" indent="-285750">
                        <a:spcBef>
                          <a:spcPts val="1200"/>
                        </a:spcBef>
                        <a:spcAft>
                          <a:spcPts val="12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Protest period and the Governor’s review period usually occur simultaneously in order to save time</a:t>
                      </a: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98186622"/>
                  </a:ext>
                </a:extLst>
              </a:tr>
              <a:tr h="85551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rgbClr val="FFC000"/>
                          </a:solidFill>
                          <a:effectLst>
                            <a:outerShdw blurRad="38100" dist="38100" dir="2700000" algn="tl">
                              <a:srgbClr val="000000">
                                <a:alpha val="43137"/>
                              </a:srgbClr>
                            </a:outerShdw>
                          </a:effectLst>
                        </a:rPr>
                        <a:t>Changes to the Proposed RMP</a:t>
                      </a: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indent="-285750">
                        <a:spcBef>
                          <a:spcPts val="1200"/>
                        </a:spcBef>
                        <a:spcAft>
                          <a:spcPts val="12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Comments from the Governor could result in modifications to the Proposed RMP </a:t>
                      </a:r>
                    </a:p>
                    <a:p>
                      <a:pPr marL="285750" indent="-285750">
                        <a:spcBef>
                          <a:spcPts val="1200"/>
                        </a:spcBef>
                        <a:spcAft>
                          <a:spcPts val="12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If changes are significant, the BLM must announce the intended changes to the public and provide another 30-day comment period </a:t>
                      </a:r>
                      <a:endParaRPr lang="en-US" b="1" dirty="0">
                        <a:effectLst>
                          <a:outerShdw blurRad="38100" dist="38100" dir="2700000" algn="tl">
                            <a:srgbClr val="000000">
                              <a:alpha val="43137"/>
                            </a:srgbClr>
                          </a:outerShdw>
                        </a:effectLst>
                      </a:endParaRPr>
                    </a:p>
                  </a:txBody>
                  <a:tcPr marL="137160" marR="137160" marT="137160" marB="13716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644840929"/>
                  </a:ext>
                </a:extLst>
              </a:tr>
            </a:tbl>
          </a:graphicData>
        </a:graphic>
      </p:graphicFrame>
      <p:sp>
        <p:nvSpPr>
          <p:cNvPr id="5" name="Title 1"/>
          <p:cNvSpPr>
            <a:spLocks noGrp="1"/>
          </p:cNvSpPr>
          <p:nvPr>
            <p:ph type="title"/>
          </p:nvPr>
        </p:nvSpPr>
        <p:spPr>
          <a:xfrm>
            <a:off x="190500" y="122238"/>
            <a:ext cx="8763000" cy="639762"/>
          </a:xfrm>
        </p:spPr>
        <p:txBody>
          <a:bodyPr>
            <a:normAutofit fontScale="90000"/>
          </a:bodyPr>
          <a:lstStyle/>
          <a:p>
            <a:r>
              <a:rPr lang="en-US" sz="2600" dirty="0" smtClean="0">
                <a:solidFill>
                  <a:srgbClr val="FFC000"/>
                </a:solidFill>
              </a:rPr>
              <a:t>STEP 8 </a:t>
            </a:r>
            <a:r>
              <a:rPr lang="en-US" sz="2600" dirty="0">
                <a:solidFill>
                  <a:srgbClr val="FFC000"/>
                </a:solidFill>
              </a:rPr>
              <a:t>– Provide a 60 day Governor's Consistency Review and Resolve Inconsistencies</a:t>
            </a:r>
          </a:p>
        </p:txBody>
      </p:sp>
    </p:spTree>
    <p:extLst>
      <p:ext uri="{BB962C8B-B14F-4D97-AF65-F5344CB8AC3E}">
        <p14:creationId xmlns:p14="http://schemas.microsoft.com/office/powerpoint/2010/main" val="159196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normAutofit fontScale="90000"/>
          </a:bodyPr>
          <a:lstStyle/>
          <a:p>
            <a:r>
              <a:rPr lang="en-US" sz="2600" dirty="0" smtClean="0">
                <a:solidFill>
                  <a:srgbClr val="FFC000"/>
                </a:solidFill>
              </a:rPr>
              <a:t>STEP 9 –Prepare </a:t>
            </a:r>
            <a:r>
              <a:rPr lang="en-US" sz="2600" dirty="0">
                <a:solidFill>
                  <a:srgbClr val="FFC000"/>
                </a:solidFill>
              </a:rPr>
              <a:t>a </a:t>
            </a:r>
            <a:r>
              <a:rPr lang="en-US" sz="2600" dirty="0" smtClean="0">
                <a:solidFill>
                  <a:srgbClr val="FFC000"/>
                </a:solidFill>
              </a:rPr>
              <a:t>Record of Decision / Approved RMP</a:t>
            </a:r>
            <a:endParaRPr lang="en-US" sz="2600" dirty="0">
              <a:solidFill>
                <a:srgbClr val="FFC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02503459"/>
              </p:ext>
            </p:extLst>
          </p:nvPr>
        </p:nvGraphicFramePr>
        <p:xfrm>
          <a:off x="190500" y="883197"/>
          <a:ext cx="8763000" cy="4496523"/>
        </p:xfrm>
        <a:graphic>
          <a:graphicData uri="http://schemas.openxmlformats.org/drawingml/2006/table">
            <a:tbl>
              <a:tblPr firstRow="1" bandRow="1">
                <a:tableStyleId>{BDBED569-4797-4DF1-A0F4-6AAB3CD982D8}</a:tableStyleId>
              </a:tblPr>
              <a:tblGrid>
                <a:gridCol w="2857500">
                  <a:extLst>
                    <a:ext uri="{9D8B030D-6E8A-4147-A177-3AD203B41FA5}">
                      <a16:colId xmlns:a16="http://schemas.microsoft.com/office/drawing/2014/main" val="2073995000"/>
                    </a:ext>
                  </a:extLst>
                </a:gridCol>
                <a:gridCol w="5905500">
                  <a:extLst>
                    <a:ext uri="{9D8B030D-6E8A-4147-A177-3AD203B41FA5}">
                      <a16:colId xmlns:a16="http://schemas.microsoft.com/office/drawing/2014/main" val="1337799715"/>
                    </a:ext>
                  </a:extLst>
                </a:gridCol>
              </a:tblGrid>
              <a:tr h="564603">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dirty="0" smtClean="0">
                          <a:solidFill>
                            <a:schemeClr val="tx2">
                              <a:lumMod val="25000"/>
                            </a:schemeClr>
                          </a:solidFill>
                          <a:effectLst/>
                          <a:latin typeface="Arial" panose="020B0604020202020204" pitchFamily="34" charset="0"/>
                          <a:cs typeface="Arial" panose="020B0604020202020204" pitchFamily="34" charset="0"/>
                        </a:rPr>
                        <a:t>Requirements</a:t>
                      </a:r>
                      <a:endParaRPr lang="en-US" sz="2000" b="1"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b="1" i="0" dirty="0" smtClean="0">
                          <a:solidFill>
                            <a:schemeClr val="tx2">
                              <a:lumMod val="25000"/>
                            </a:schemeClr>
                          </a:solidFill>
                          <a:effectLst/>
                          <a:latin typeface="Arial" panose="020B0604020202020204" pitchFamily="34" charset="0"/>
                          <a:cs typeface="Arial" panose="020B0604020202020204" pitchFamily="34" charset="0"/>
                        </a:rPr>
                        <a:t>Tasks</a:t>
                      </a:r>
                      <a:endParaRPr lang="en-US" sz="2000" b="1" i="0" dirty="0">
                        <a:solidFill>
                          <a:schemeClr val="tx2">
                            <a:lumMod val="25000"/>
                          </a:schemeClr>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500098822"/>
                  </a:ext>
                </a:extLst>
              </a:tr>
              <a:tr h="1021803">
                <a:tc>
                  <a:txBody>
                    <a:bodyPr/>
                    <a:lstStyle/>
                    <a:p>
                      <a:pPr>
                        <a:spcBef>
                          <a:spcPts val="600"/>
                        </a:spcBef>
                        <a:spcAft>
                          <a:spcPts val="600"/>
                        </a:spcAft>
                      </a:pPr>
                      <a:r>
                        <a:rPr lang="en-US" b="1" dirty="0" smtClean="0">
                          <a:solidFill>
                            <a:srgbClr val="FFC000"/>
                          </a:solidFill>
                          <a:effectLst>
                            <a:outerShdw blurRad="38100" dist="38100" dir="2700000" algn="tl">
                              <a:srgbClr val="000000">
                                <a:alpha val="43137"/>
                              </a:srgbClr>
                            </a:outerShdw>
                          </a:effectLst>
                        </a:rPr>
                        <a:t>ROD / Approved RMP</a:t>
                      </a:r>
                      <a:endParaRPr lang="en-US" b="1" dirty="0">
                        <a:solidFill>
                          <a:srgbClr val="FFC000"/>
                        </a:solidFill>
                        <a:effectLst>
                          <a:outerShdw blurRad="38100" dist="38100" dir="2700000" algn="tl">
                            <a:srgbClr val="000000">
                              <a:alpha val="43137"/>
                            </a:srgbClr>
                          </a:outerShdw>
                        </a:effectLs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indent="-285750">
                        <a:spcBef>
                          <a:spcPts val="600"/>
                        </a:spcBef>
                        <a:spcAft>
                          <a:spcPts val="600"/>
                        </a:spcAft>
                        <a:buFont typeface="Arial" panose="020B0604020202020204" pitchFamily="34" charset="0"/>
                        <a:buChar char="•"/>
                      </a:pPr>
                      <a:endPar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endParaRPr>
                    </a:p>
                    <a:p>
                      <a:pPr marL="285750" indent="-285750">
                        <a:spcBef>
                          <a:spcPts val="1200"/>
                        </a:spcBef>
                        <a:spcAft>
                          <a:spcPts val="12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Final step in the EIS process</a:t>
                      </a:r>
                    </a:p>
                    <a:p>
                      <a:pPr marL="285750" indent="-285750">
                        <a:spcBef>
                          <a:spcPts val="1200"/>
                        </a:spcBef>
                        <a:spcAft>
                          <a:spcPts val="12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Review R&amp;VS planning decisions, GIS data and maps for accuracy</a:t>
                      </a:r>
                    </a:p>
                    <a:p>
                      <a:pPr marL="285750" indent="-285750">
                        <a:spcBef>
                          <a:spcPts val="1200"/>
                        </a:spcBef>
                        <a:spcAft>
                          <a:spcPts val="12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Ensure proper identification of LUP-level versus implementation-level R&amp;VS decisions </a:t>
                      </a:r>
                    </a:p>
                    <a:p>
                      <a:pPr marL="285750" indent="-285750">
                        <a:spcBef>
                          <a:spcPts val="1200"/>
                        </a:spcBef>
                        <a:spcAft>
                          <a:spcPts val="1200"/>
                        </a:spcAft>
                        <a:buFont typeface="Arial" panose="020B0604020202020204" pitchFamily="34" charset="0"/>
                        <a:buChar char="•"/>
                      </a:pPr>
                      <a:r>
                        <a:rPr kumimoji="0" lang="en-US" sz="1800" b="0"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Help document rationale for consideration of RMAs or other recreation program decisions</a:t>
                      </a:r>
                      <a:endParaRPr lang="en-US" sz="1800" b="1" dirty="0" smtClean="0">
                        <a:effectLst>
                          <a:outerShdw blurRad="38100" dist="38100" dir="2700000" algn="tl">
                            <a:srgbClr val="000000">
                              <a:alpha val="43137"/>
                            </a:srgbClr>
                          </a:outerShdw>
                        </a:effectLst>
                      </a:endParaRPr>
                    </a:p>
                    <a:p>
                      <a:pPr>
                        <a:spcBef>
                          <a:spcPts val="600"/>
                        </a:spcBef>
                        <a:spcAft>
                          <a:spcPts val="600"/>
                        </a:spcAft>
                      </a:pPr>
                      <a:endParaRPr lang="en-US" b="1" dirty="0">
                        <a:effectLst>
                          <a:outerShdw blurRad="38100" dist="38100" dir="2700000" algn="tl">
                            <a:srgbClr val="000000">
                              <a:alpha val="43137"/>
                            </a:srgbClr>
                          </a:outerShdw>
                        </a:effectLst>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98186622"/>
                  </a:ext>
                </a:extLst>
              </a:tr>
            </a:tbl>
          </a:graphicData>
        </a:graphic>
      </p:graphicFrame>
    </p:spTree>
    <p:extLst>
      <p:ext uri="{BB962C8B-B14F-4D97-AF65-F5344CB8AC3E}">
        <p14:creationId xmlns:p14="http://schemas.microsoft.com/office/powerpoint/2010/main" val="1418663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8175"/>
            <a:ext cx="9144000" cy="5971081"/>
          </a:xfrm>
          <a:prstGeom prst="rect">
            <a:avLst/>
          </a:prstGeom>
        </p:spPr>
      </p:pic>
      <p:sp>
        <p:nvSpPr>
          <p:cNvPr id="10" name="Rectangle 9"/>
          <p:cNvSpPr/>
          <p:nvPr/>
        </p:nvSpPr>
        <p:spPr>
          <a:xfrm>
            <a:off x="152915" y="1066800"/>
            <a:ext cx="8762485" cy="838200"/>
          </a:xfrm>
          <a:prstGeom prst="rect">
            <a:avLst/>
          </a:prstGeom>
          <a:noFill/>
        </p:spPr>
        <p:txBody>
          <a:bodyPr wrap="none" lIns="91440" tIns="45720" rIns="91440" bIns="45720">
            <a:prstTxWarp prst="textCascadeUp">
              <a:avLst>
                <a:gd name="adj" fmla="val 53097"/>
              </a:avLst>
            </a:prstTxWarp>
            <a:spAutoFit/>
          </a:bodyPr>
          <a:lstStyle/>
          <a:p>
            <a:pPr algn="ctr"/>
            <a:r>
              <a:rPr lang="en-US" sz="5400" b="1" cap="none" spc="0" dirty="0" smtClean="0">
                <a:ln w="12700">
                  <a:solidFill>
                    <a:schemeClr val="bg1">
                      <a:lumMod val="95000"/>
                      <a:lumOff val="5000"/>
                    </a:schemeClr>
                  </a:solidFill>
                  <a:prstDash val="solid"/>
                </a:ln>
                <a:solidFill>
                  <a:schemeClr val="bg1"/>
                </a:solidFill>
                <a:effectLst>
                  <a:outerShdw dist="38100" dir="2640000" algn="bl" rotWithShape="0">
                    <a:srgbClr val="F89108"/>
                  </a:outerShdw>
                </a:effectLst>
              </a:rPr>
              <a:t>Overview of Required LUP Decisions for R&amp;VS</a:t>
            </a:r>
            <a:endParaRPr lang="en-US" sz="5400" b="1" cap="none" spc="0" dirty="0">
              <a:ln w="12700">
                <a:solidFill>
                  <a:schemeClr val="bg1">
                    <a:lumMod val="95000"/>
                    <a:lumOff val="5000"/>
                  </a:schemeClr>
                </a:solidFill>
                <a:prstDash val="solid"/>
              </a:ln>
              <a:solidFill>
                <a:schemeClr val="bg1"/>
              </a:solidFill>
              <a:effectLst>
                <a:outerShdw dist="38100" dir="2640000" algn="bl" rotWithShape="0">
                  <a:srgbClr val="F89108"/>
                </a:outerShdw>
              </a:effectLst>
            </a:endParaRPr>
          </a:p>
        </p:txBody>
      </p:sp>
    </p:spTree>
    <p:extLst>
      <p:ext uri="{BB962C8B-B14F-4D97-AF65-F5344CB8AC3E}">
        <p14:creationId xmlns:p14="http://schemas.microsoft.com/office/powerpoint/2010/main" val="2964719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sp>
        <p:nvSpPr>
          <p:cNvPr id="10" name="Rectangle 9"/>
          <p:cNvSpPr/>
          <p:nvPr/>
        </p:nvSpPr>
        <p:spPr>
          <a:xfrm>
            <a:off x="76200" y="1003310"/>
            <a:ext cx="9004998" cy="523220"/>
          </a:xfrm>
          <a:prstGeom prst="rect">
            <a:avLst/>
          </a:prstGeom>
        </p:spPr>
        <p:txBody>
          <a:bodyPr wrap="square">
            <a:spAutoFit/>
          </a:bodyPr>
          <a:lstStyle/>
          <a:p>
            <a:pPr algn="ctr"/>
            <a:r>
              <a:rPr lang="en-US" sz="2800" b="1" cap="small" dirty="0" smtClean="0">
                <a:solidFill>
                  <a:srgbClr val="FFC000"/>
                </a:solidFill>
                <a:effectLst>
                  <a:outerShdw blurRad="38100" dist="38100" dir="2700000" algn="tl">
                    <a:srgbClr val="000000">
                      <a:alpha val="43137"/>
                    </a:srgbClr>
                  </a:outerShdw>
                </a:effectLst>
                <a:latin typeface="Book Antiqua" panose="02040602050305030304" pitchFamily="18" charset="0"/>
              </a:rPr>
              <a:t>Overview of Required LUP Decisions for R&amp;VS </a:t>
            </a:r>
            <a:endParaRPr lang="en-US" sz="2800" b="1" cap="small" dirty="0">
              <a:solidFill>
                <a:srgbClr val="FFC000"/>
              </a:solidFill>
              <a:effectLst>
                <a:outerShdw blurRad="38100" dist="38100" dir="2700000" algn="tl">
                  <a:srgbClr val="000000">
                    <a:alpha val="43137"/>
                  </a:srgbClr>
                </a:outerShdw>
              </a:effectLst>
              <a:latin typeface="Book Antiqua" panose="0204060205030503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09600" y="1905000"/>
            <a:ext cx="4953000" cy="3724096"/>
          </a:xfrm>
          <a:prstGeom prst="rect">
            <a:avLst/>
          </a:prstGeom>
        </p:spPr>
        <p:txBody>
          <a:bodyPr wrap="square">
            <a:spAutoFit/>
          </a:bodyPr>
          <a:lstStyle/>
          <a:p>
            <a:r>
              <a:rPr lang="en-US" sz="2000" dirty="0" smtClean="0">
                <a:solidFill>
                  <a:prstClr val="white"/>
                </a:solidFill>
                <a:latin typeface="Cambria" panose="02040503050406030204" pitchFamily="18" charset="0"/>
              </a:rPr>
              <a:t> </a:t>
            </a:r>
            <a:endParaRPr lang="en-US" sz="2000" dirty="0">
              <a:solidFill>
                <a:prstClr val="white"/>
              </a:solidFill>
              <a:effectLst>
                <a:outerShdw blurRad="38100" dist="38100" dir="2700000" algn="tl">
                  <a:srgbClr val="000000">
                    <a:alpha val="43137"/>
                  </a:srgbClr>
                </a:outerShdw>
              </a:effectLst>
              <a:latin typeface="Cambria" panose="02040503050406030204" pitchFamily="18" charset="0"/>
            </a:endParaRPr>
          </a:p>
          <a:p>
            <a:pPr marL="682625" indent="-457200">
              <a:buFont typeface="+mj-lt"/>
              <a:buAutoNum type="arabicPeriod"/>
            </a:pPr>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Designate </a:t>
            </a:r>
            <a:r>
              <a:rPr lang="en-US" sz="2400" b="1" dirty="0">
                <a:solidFill>
                  <a:prstClr val="white"/>
                </a:solidFill>
                <a:effectLst>
                  <a:outerShdw blurRad="38100" dist="38100" dir="2700000" algn="tl">
                    <a:srgbClr val="000000">
                      <a:alpha val="43137"/>
                    </a:srgbClr>
                  </a:outerShdw>
                </a:effectLst>
                <a:latin typeface="Cambria" panose="02040503050406030204" pitchFamily="18" charset="0"/>
              </a:rPr>
              <a:t>R</a:t>
            </a:r>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ecreation Management Areas (RMAs)</a:t>
            </a:r>
          </a:p>
          <a:p>
            <a:pPr marL="682625" indent="-457200">
              <a:buFont typeface="+mj-lt"/>
              <a:buAutoNum type="arabicPeriod"/>
            </a:pPr>
            <a:endParaRPr lang="en-US" sz="2400" b="1" dirty="0">
              <a:solidFill>
                <a:prstClr val="white"/>
              </a:solidFill>
              <a:effectLst>
                <a:outerShdw blurRad="38100" dist="38100" dir="2700000" algn="tl">
                  <a:srgbClr val="000000">
                    <a:alpha val="43137"/>
                  </a:srgbClr>
                </a:outerShdw>
              </a:effectLst>
              <a:latin typeface="Cambria" panose="02040503050406030204" pitchFamily="18" charset="0"/>
            </a:endParaRPr>
          </a:p>
          <a:p>
            <a:pPr marL="682625" indent="-457200">
              <a:buFont typeface="+mj-lt"/>
              <a:buAutoNum type="arabicPeriod"/>
            </a:pPr>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Establish </a:t>
            </a:r>
            <a:r>
              <a:rPr lang="en-US" sz="2400" b="1" dirty="0">
                <a:solidFill>
                  <a:prstClr val="white"/>
                </a:solidFill>
                <a:effectLst>
                  <a:outerShdw blurRad="38100" dist="38100" dir="2700000" algn="tl">
                    <a:srgbClr val="000000">
                      <a:alpha val="43137"/>
                    </a:srgbClr>
                  </a:outerShdw>
                </a:effectLst>
                <a:latin typeface="Cambria" panose="02040503050406030204" pitchFamily="18" charset="0"/>
              </a:rPr>
              <a:t>R&amp;VS </a:t>
            </a:r>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Objectives </a:t>
            </a:r>
            <a:r>
              <a:rPr lang="en-US" sz="2400" b="1" dirty="0">
                <a:solidFill>
                  <a:prstClr val="white"/>
                </a:solidFill>
                <a:effectLst>
                  <a:outerShdw blurRad="38100" dist="38100" dir="2700000" algn="tl">
                    <a:srgbClr val="000000">
                      <a:alpha val="43137"/>
                    </a:srgbClr>
                  </a:outerShdw>
                </a:effectLst>
                <a:latin typeface="Cambria" panose="02040503050406030204" pitchFamily="18" charset="0"/>
              </a:rPr>
              <a:t>for each </a:t>
            </a:r>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RMA </a:t>
            </a:r>
          </a:p>
          <a:p>
            <a:pPr marL="682625" indent="-457200">
              <a:buFont typeface="+mj-lt"/>
              <a:buAutoNum type="arabicPeriod"/>
            </a:pPr>
            <a:endParaRPr lang="en-US" sz="2400" b="1" dirty="0">
              <a:solidFill>
                <a:prstClr val="white"/>
              </a:solidFill>
              <a:effectLst>
                <a:outerShdw blurRad="38100" dist="38100" dir="2700000" algn="tl">
                  <a:srgbClr val="000000">
                    <a:alpha val="43137"/>
                  </a:srgbClr>
                </a:outerShdw>
              </a:effectLst>
              <a:latin typeface="Cambria" panose="02040503050406030204" pitchFamily="18" charset="0"/>
            </a:endParaRPr>
          </a:p>
          <a:p>
            <a:pPr marL="682625" indent="-457200">
              <a:buFont typeface="+mj-lt"/>
              <a:buAutoNum type="arabicPeriod"/>
            </a:pPr>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Identify </a:t>
            </a:r>
            <a:r>
              <a:rPr lang="en-US" sz="2400" b="1" i="1" dirty="0">
                <a:solidFill>
                  <a:prstClr val="white"/>
                </a:solidFill>
                <a:effectLst>
                  <a:outerShdw blurRad="38100" dist="38100" dir="2700000" algn="tl">
                    <a:srgbClr val="000000">
                      <a:alpha val="43137"/>
                    </a:srgbClr>
                  </a:outerShdw>
                </a:effectLst>
                <a:latin typeface="Cambria" panose="02040503050406030204" pitchFamily="18" charset="0"/>
              </a:rPr>
              <a:t>LUP-level </a:t>
            </a:r>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Management Actions </a:t>
            </a:r>
            <a:r>
              <a:rPr lang="en-US" sz="2400" b="1" dirty="0">
                <a:solidFill>
                  <a:prstClr val="white"/>
                </a:solidFill>
                <a:effectLst>
                  <a:outerShdw blurRad="38100" dist="38100" dir="2700000" algn="tl">
                    <a:srgbClr val="000000">
                      <a:alpha val="43137"/>
                    </a:srgbClr>
                  </a:outerShdw>
                </a:effectLst>
                <a:latin typeface="Cambria" panose="02040503050406030204" pitchFamily="18" charset="0"/>
              </a:rPr>
              <a:t>and </a:t>
            </a:r>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Allowable Uses </a:t>
            </a:r>
            <a:r>
              <a:rPr lang="en-US" sz="2400" b="1" dirty="0">
                <a:solidFill>
                  <a:prstClr val="white"/>
                </a:solidFill>
                <a:effectLst>
                  <a:outerShdw blurRad="38100" dist="38100" dir="2700000" algn="tl">
                    <a:srgbClr val="000000">
                      <a:alpha val="43137"/>
                    </a:srgbClr>
                  </a:outerShdw>
                </a:effectLst>
                <a:latin typeface="Cambria" panose="02040503050406030204" pitchFamily="18" charset="0"/>
              </a:rPr>
              <a:t>for each </a:t>
            </a:r>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RMA</a:t>
            </a:r>
            <a:endParaRPr lang="en-US" sz="2400" b="1" dirty="0">
              <a:solidFill>
                <a:prstClr val="white"/>
              </a:solidFill>
              <a:effectLst>
                <a:outerShdw blurRad="38100" dist="38100" dir="2700000" algn="tl">
                  <a:srgbClr val="000000">
                    <a:alpha val="43137"/>
                  </a:srgbClr>
                </a:outerShdw>
              </a:effectLst>
              <a:latin typeface="Cambria" panose="020405030504060302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166572" y="2910630"/>
            <a:ext cx="4625868" cy="29194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87065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165" y="899238"/>
            <a:ext cx="8819964" cy="461665"/>
          </a:xfrm>
          <a:prstGeom prst="rect">
            <a:avLst/>
          </a:prstGeom>
        </p:spPr>
        <p:txBody>
          <a:bodyPr wrap="square">
            <a:spAutoFit/>
          </a:bodyPr>
          <a:lstStyle/>
          <a:p>
            <a:r>
              <a:rPr lang="en-US" sz="2400" b="1" dirty="0" smtClean="0">
                <a:solidFill>
                  <a:schemeClr val="accent5">
                    <a:lumMod val="40000"/>
                    <a:lumOff val="60000"/>
                  </a:schemeClr>
                </a:solidFill>
                <a:effectLst>
                  <a:outerShdw blurRad="38100" dist="38100" dir="2700000" algn="tl">
                    <a:srgbClr val="000000">
                      <a:alpha val="43137"/>
                    </a:srgbClr>
                  </a:outerShdw>
                </a:effectLst>
              </a:rPr>
              <a:t>Recreation </a:t>
            </a:r>
            <a:r>
              <a:rPr lang="en-US" sz="2400" b="1" dirty="0">
                <a:solidFill>
                  <a:schemeClr val="accent5">
                    <a:lumMod val="40000"/>
                    <a:lumOff val="60000"/>
                  </a:schemeClr>
                </a:solidFill>
                <a:effectLst>
                  <a:outerShdw blurRad="38100" dist="38100" dir="2700000" algn="tl">
                    <a:srgbClr val="000000">
                      <a:alpha val="43137"/>
                    </a:srgbClr>
                  </a:outerShdw>
                </a:effectLst>
              </a:rPr>
              <a:t>and Visitor Services Planning Decision Guidance </a:t>
            </a:r>
            <a:endParaRPr lang="en-US" sz="2400" dirty="0">
              <a:solidFill>
                <a:schemeClr val="accent5">
                  <a:lumMod val="40000"/>
                  <a:lumOff val="60000"/>
                </a:schemeClr>
              </a:solidFill>
              <a:effectLst>
                <a:outerShdw blurRad="38100" dist="38100" dir="2700000" algn="tl">
                  <a:srgbClr val="000000">
                    <a:alpha val="43137"/>
                  </a:srgbClr>
                </a:outerShdw>
              </a:effectLst>
            </a:endParaRPr>
          </a:p>
        </p:txBody>
      </p:sp>
      <p:sp>
        <p:nvSpPr>
          <p:cNvPr id="5" name="Rectangle 4"/>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1752600" y="-76200"/>
            <a:ext cx="7328598" cy="86667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gn="r"/>
            <a:r>
              <a:rPr lang="en-US" sz="2400" smtClean="0">
                <a:solidFill>
                  <a:srgbClr val="D3D3D3"/>
                </a:solidFill>
                <a:latin typeface="Bradley Hand ITC" panose="03070402050302030203" pitchFamily="66" charset="0"/>
                <a:cs typeface="Aharoni" panose="02010803020104030203" pitchFamily="2" charset="-79"/>
              </a:rPr>
              <a:t>PLANNING  FOR</a:t>
            </a:r>
            <a:r>
              <a:rPr lang="en-US" sz="3200" smtClean="0">
                <a:solidFill>
                  <a:srgbClr val="D3D3D3"/>
                </a:solidFill>
                <a:latin typeface="Bradley Hand ITC" panose="03070402050302030203" pitchFamily="66" charset="0"/>
                <a:cs typeface="Aharoni" panose="02010803020104030203" pitchFamily="2" charset="-79"/>
              </a:rPr>
              <a:t/>
            </a:r>
            <a:br>
              <a:rPr lang="en-US" sz="3200" smtClean="0">
                <a:solidFill>
                  <a:srgbClr val="D3D3D3"/>
                </a:solidFill>
                <a:latin typeface="Bradley Hand ITC" panose="03070402050302030203" pitchFamily="66" charset="0"/>
                <a:cs typeface="Aharoni" panose="02010803020104030203" pitchFamily="2" charset="-79"/>
              </a:rPr>
            </a:br>
            <a:r>
              <a:rPr lang="en-US" sz="2400" smtClean="0">
                <a:solidFill>
                  <a:srgbClr val="D3D3D3"/>
                </a:solidFill>
                <a:latin typeface="Narkisim" panose="020E0502050101010101" pitchFamily="34" charset="-79"/>
                <a:cs typeface="Narkisim" panose="020E0502050101010101" pitchFamily="34" charset="-79"/>
              </a:rPr>
              <a:t>RECREATION AND VISITOR SERVICES </a:t>
            </a:r>
            <a:endParaRPr lang="en-US" sz="2400" dirty="0">
              <a:solidFill>
                <a:srgbClr val="D3D3D3"/>
              </a:solidFill>
              <a:latin typeface="Narkisim" panose="020E0502050101010101" pitchFamily="34" charset="-79"/>
              <a:cs typeface="Narkisim" panose="020E0502050101010101" pitchFamily="34" charset="-79"/>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pic>
        <p:nvPicPr>
          <p:cNvPr id="8" name="Picture 7"/>
          <p:cNvPicPr>
            <a:picLocks noChangeAspect="1"/>
          </p:cNvPicPr>
          <p:nvPr/>
        </p:nvPicPr>
        <p:blipFill>
          <a:blip r:embed="rId3"/>
          <a:stretch>
            <a:fillRect/>
          </a:stretch>
        </p:blipFill>
        <p:spPr>
          <a:xfrm>
            <a:off x="5029200" y="2654762"/>
            <a:ext cx="3176019" cy="3974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4581618" y="1500001"/>
            <a:ext cx="4427511" cy="1015663"/>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Replaces the 2005 H-1601-1 </a:t>
            </a:r>
            <a:r>
              <a:rPr lang="en-US" sz="2000" b="1" dirty="0">
                <a:latin typeface="Arial" panose="020B0604020202020204" pitchFamily="34" charset="0"/>
                <a:cs typeface="Arial" panose="020B0604020202020204" pitchFamily="34" charset="0"/>
              </a:rPr>
              <a:t>– Appendix C for Recreation and Visitor Services </a:t>
            </a:r>
          </a:p>
        </p:txBody>
      </p:sp>
      <p:pic>
        <p:nvPicPr>
          <p:cNvPr id="10" name="Picture 9"/>
          <p:cNvPicPr>
            <a:picLocks noChangeAspect="1"/>
          </p:cNvPicPr>
          <p:nvPr/>
        </p:nvPicPr>
        <p:blipFill>
          <a:blip r:embed="rId4"/>
          <a:stretch>
            <a:fillRect/>
          </a:stretch>
        </p:blipFill>
        <p:spPr>
          <a:xfrm>
            <a:off x="304800" y="1500001"/>
            <a:ext cx="3895934" cy="51293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49380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sp>
        <p:nvSpPr>
          <p:cNvPr id="10" name="Rectangle 9"/>
          <p:cNvSpPr/>
          <p:nvPr/>
        </p:nvSpPr>
        <p:spPr>
          <a:xfrm>
            <a:off x="76200" y="914400"/>
            <a:ext cx="9004998" cy="461665"/>
          </a:xfrm>
          <a:prstGeom prst="rect">
            <a:avLst/>
          </a:prstGeom>
        </p:spPr>
        <p:txBody>
          <a:bodyPr wrap="square">
            <a:spAutoFit/>
          </a:bodyPr>
          <a:lstStyle/>
          <a:p>
            <a:pPr marL="225425"/>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1.  Designate Recreation Management Areas </a:t>
            </a:r>
            <a:r>
              <a:rPr lang="en-US" sz="2400" b="1" dirty="0">
                <a:solidFill>
                  <a:prstClr val="white"/>
                </a:solidFill>
                <a:effectLst>
                  <a:outerShdw blurRad="38100" dist="38100" dir="2700000" algn="tl">
                    <a:srgbClr val="000000">
                      <a:alpha val="43137"/>
                    </a:srgbClr>
                  </a:outerShdw>
                </a:effectLst>
                <a:latin typeface="Cambria" panose="02040503050406030204" pitchFamily="18" charset="0"/>
              </a:rPr>
              <a:t>(RMAs)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4036566131"/>
              </p:ext>
            </p:extLst>
          </p:nvPr>
        </p:nvGraphicFramePr>
        <p:xfrm>
          <a:off x="0" y="1430736"/>
          <a:ext cx="9144000" cy="5665576"/>
        </p:xfrm>
        <a:graphic>
          <a:graphicData uri="http://schemas.openxmlformats.org/drawingml/2006/table">
            <a:tbl>
              <a:tblPr firstRow="1" bandRow="1">
                <a:tableStyleId>{00A15C55-8517-42AA-B614-E9B94910E393}</a:tableStyleId>
              </a:tblPr>
              <a:tblGrid>
                <a:gridCol w="4572000">
                  <a:extLst>
                    <a:ext uri="{9D8B030D-6E8A-4147-A177-3AD203B41FA5}">
                      <a16:colId xmlns:a16="http://schemas.microsoft.com/office/drawing/2014/main" val="4210686473"/>
                    </a:ext>
                  </a:extLst>
                </a:gridCol>
                <a:gridCol w="4572000">
                  <a:extLst>
                    <a:ext uri="{9D8B030D-6E8A-4147-A177-3AD203B41FA5}">
                      <a16:colId xmlns:a16="http://schemas.microsoft.com/office/drawing/2014/main" val="1880403657"/>
                    </a:ext>
                  </a:extLst>
                </a:gridCol>
              </a:tblGrid>
              <a:tr h="703795">
                <a:tc>
                  <a:txBody>
                    <a:bodyPr/>
                    <a:lstStyle/>
                    <a:p>
                      <a:pPr algn="ctr"/>
                      <a:r>
                        <a:rPr lang="en-US" sz="2000" dirty="0" smtClean="0">
                          <a:solidFill>
                            <a:srgbClr val="FFC000"/>
                          </a:solidFill>
                          <a:effectLst/>
                        </a:rPr>
                        <a:t>SRMA</a:t>
                      </a:r>
                      <a:endParaRPr lang="en-US" sz="2000" dirty="0">
                        <a:solidFill>
                          <a:srgbClr val="FFC000"/>
                        </a:solidFill>
                        <a:effectLst/>
                      </a:endParaRPr>
                    </a:p>
                  </a:txBody>
                  <a:tcPr anchor="ctr">
                    <a:solidFill>
                      <a:schemeClr val="tx2">
                        <a:lumMod val="25000"/>
                      </a:schemeClr>
                    </a:solidFill>
                  </a:tcPr>
                </a:tc>
                <a:tc>
                  <a:txBody>
                    <a:bodyPr/>
                    <a:lstStyle/>
                    <a:p>
                      <a:pPr algn="ctr"/>
                      <a:r>
                        <a:rPr lang="en-US" sz="2000" dirty="0" smtClean="0">
                          <a:solidFill>
                            <a:srgbClr val="FFC000"/>
                          </a:solidFill>
                          <a:effectLst/>
                        </a:rPr>
                        <a:t>ERMA</a:t>
                      </a:r>
                      <a:endParaRPr lang="en-US" sz="2000" dirty="0">
                        <a:solidFill>
                          <a:srgbClr val="FFC000"/>
                        </a:solidFill>
                        <a:effectLst/>
                      </a:endParaRPr>
                    </a:p>
                  </a:txBody>
                  <a:tcPr anchor="ctr">
                    <a:solidFill>
                      <a:schemeClr val="tx2">
                        <a:lumMod val="25000"/>
                      </a:schemeClr>
                    </a:solidFill>
                  </a:tcPr>
                </a:tc>
                <a:extLst>
                  <a:ext uri="{0D108BD9-81ED-4DB2-BD59-A6C34878D82A}">
                    <a16:rowId xmlns:a16="http://schemas.microsoft.com/office/drawing/2014/main" val="581912204"/>
                  </a:ext>
                </a:extLst>
              </a:tr>
              <a:tr h="1084904">
                <a:tc>
                  <a:txBody>
                    <a:bodyPr/>
                    <a:lstStyle/>
                    <a:p>
                      <a:r>
                        <a:rPr kumimoji="0" lang="en-US" sz="1800" b="0" i="0" u="none" strike="noStrike" kern="1200" baseline="0" dirty="0" smtClean="0">
                          <a:solidFill>
                            <a:schemeClr val="bg1"/>
                          </a:solidFill>
                          <a:effectLst/>
                          <a:latin typeface="+mn-lt"/>
                          <a:ea typeface="+mn-ea"/>
                          <a:cs typeface="+mn-cs"/>
                        </a:rPr>
                        <a:t> </a:t>
                      </a:r>
                      <a:r>
                        <a:rPr kumimoji="0" lang="en-US" sz="1800" b="1" i="1" u="none" strike="noStrike" kern="1200" baseline="0" dirty="0" smtClean="0">
                          <a:solidFill>
                            <a:schemeClr val="bg1"/>
                          </a:solidFill>
                          <a:effectLst/>
                          <a:latin typeface="+mn-lt"/>
                          <a:ea typeface="+mn-ea"/>
                          <a:cs typeface="+mn-cs"/>
                        </a:rPr>
                        <a:t>Definition.   </a:t>
                      </a:r>
                      <a:r>
                        <a:rPr lang="en-US" sz="1800" b="1" dirty="0" smtClean="0">
                          <a:solidFill>
                            <a:schemeClr val="bg1"/>
                          </a:solidFill>
                          <a:effectLst/>
                          <a:latin typeface="Arial" panose="020B0604020202020204" pitchFamily="34" charset="0"/>
                          <a:cs typeface="Arial" panose="020B0604020202020204" pitchFamily="34" charset="0"/>
                        </a:rPr>
                        <a:t>Recreation opportunities or </a:t>
                      </a:r>
                      <a:r>
                        <a:rPr kumimoji="0" lang="en-US" sz="1800" b="1" i="0" u="none" strike="noStrike" kern="1200" baseline="0" dirty="0" smtClean="0">
                          <a:solidFill>
                            <a:schemeClr val="bg1"/>
                          </a:solidFill>
                          <a:effectLst/>
                          <a:latin typeface="Arial" panose="020B0604020202020204" pitchFamily="34" charset="0"/>
                          <a:ea typeface="+mn-ea"/>
                          <a:cs typeface="Arial" panose="020B0604020202020204" pitchFamily="34" charset="0"/>
                        </a:rPr>
                        <a:t>recreation setting characteristics (RSCs) </a:t>
                      </a:r>
                      <a:r>
                        <a:rPr lang="en-US" sz="1800" b="1" u="none" dirty="0" smtClean="0">
                          <a:solidFill>
                            <a:schemeClr val="bg1"/>
                          </a:solidFill>
                          <a:effectLst/>
                          <a:latin typeface="Arial" panose="020B0604020202020204" pitchFamily="34" charset="0"/>
                          <a:cs typeface="Arial" panose="020B0604020202020204" pitchFamily="34" charset="0"/>
                        </a:rPr>
                        <a:t>unique, important or distinctive</a:t>
                      </a:r>
                      <a:endParaRPr lang="en-US" sz="1800" b="1" u="none" dirty="0">
                        <a:solidFill>
                          <a:schemeClr val="bg1"/>
                        </a:solidFill>
                        <a:effectLst/>
                        <a:latin typeface="Arial" panose="020B0604020202020204" pitchFamily="34" charset="0"/>
                        <a:cs typeface="Arial" panose="020B0604020202020204" pitchFamily="34" charset="0"/>
                      </a:endParaRPr>
                    </a:p>
                  </a:txBody>
                  <a:tcPr>
                    <a:solidFill>
                      <a:schemeClr val="tx2"/>
                    </a:solidFill>
                  </a:tcPr>
                </a:tc>
                <a:tc>
                  <a:txBody>
                    <a:bodyPr/>
                    <a:lstStyle/>
                    <a:p>
                      <a:pPr>
                        <a:spcBef>
                          <a:spcPts val="0"/>
                        </a:spcBef>
                        <a:spcAft>
                          <a:spcPts val="0"/>
                        </a:spcAft>
                      </a:pPr>
                      <a:r>
                        <a:rPr kumimoji="0" lang="en-US" sz="1800" b="1" i="1" u="none" strike="noStrike" kern="1200" baseline="0" dirty="0" smtClean="0">
                          <a:solidFill>
                            <a:schemeClr val="bg1"/>
                          </a:solidFill>
                          <a:effectLst/>
                          <a:latin typeface="+mn-lt"/>
                          <a:ea typeface="+mn-ea"/>
                          <a:cs typeface="+mn-cs"/>
                        </a:rPr>
                        <a:t>Definition.  </a:t>
                      </a:r>
                      <a:r>
                        <a:rPr kumimoji="0" lang="en-US" sz="1800" b="1" i="0" u="none" strike="noStrike" kern="1200" baseline="0" dirty="0" smtClean="0">
                          <a:solidFill>
                            <a:schemeClr val="bg1"/>
                          </a:solidFill>
                          <a:effectLst/>
                          <a:latin typeface="+mn-lt"/>
                          <a:ea typeface="+mn-ea"/>
                          <a:cs typeface="+mn-cs"/>
                        </a:rPr>
                        <a:t>S</a:t>
                      </a:r>
                      <a:r>
                        <a:rPr kumimoji="0" lang="en-US" sz="1800" b="1" i="0" u="none" strike="noStrike" kern="1200" baseline="0" dirty="0" smtClean="0">
                          <a:solidFill>
                            <a:schemeClr val="bg1"/>
                          </a:solidFill>
                          <a:effectLst/>
                          <a:latin typeface="Arial" panose="020B0604020202020204" pitchFamily="34" charset="0"/>
                          <a:ea typeface="+mn-ea"/>
                          <a:cs typeface="Arial" panose="020B0604020202020204" pitchFamily="34" charset="0"/>
                        </a:rPr>
                        <a:t>pecific management required to address recreation use, demand or R&amp;VS program investments</a:t>
                      </a:r>
                      <a:endParaRPr lang="en-US" i="0" dirty="0">
                        <a:solidFill>
                          <a:schemeClr val="bg1"/>
                        </a:solidFill>
                        <a:effectLst/>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val="4059535625"/>
                  </a:ext>
                </a:extLst>
              </a:tr>
              <a:tr h="1017247">
                <a:tc>
                  <a:txBody>
                    <a:bodyPr/>
                    <a:lstStyle/>
                    <a:p>
                      <a:r>
                        <a:rPr kumimoji="0" lang="en-US" sz="1800" b="1" i="1" u="none" strike="noStrike" kern="1200" baseline="0" dirty="0" smtClean="0">
                          <a:solidFill>
                            <a:schemeClr val="bg1"/>
                          </a:solidFill>
                          <a:effectLst/>
                          <a:latin typeface="+mn-lt"/>
                          <a:ea typeface="+mn-ea"/>
                          <a:cs typeface="+mn-cs"/>
                        </a:rPr>
                        <a:t>Management Focus.   </a:t>
                      </a:r>
                      <a:r>
                        <a:rPr kumimoji="0" lang="en-US" sz="1800" b="1" i="0" u="none" strike="noStrike" kern="1200" baseline="0" dirty="0" smtClean="0">
                          <a:solidFill>
                            <a:schemeClr val="bg1"/>
                          </a:solidFill>
                          <a:effectLst/>
                          <a:latin typeface="Arial" panose="020B0604020202020204" pitchFamily="34" charset="0"/>
                          <a:ea typeface="+mn-ea"/>
                          <a:cs typeface="Arial" panose="020B0604020202020204" pitchFamily="34" charset="0"/>
                        </a:rPr>
                        <a:t>Protect/enhance targeted activities, experiences, benefits, and desired RSCs. </a:t>
                      </a:r>
                    </a:p>
                  </a:txBody>
                  <a:tcPr>
                    <a:solidFill>
                      <a:schemeClr val="tx2">
                        <a:lumMod val="90000"/>
                      </a:schemeClr>
                    </a:solidFill>
                  </a:tcPr>
                </a:tc>
                <a:tc>
                  <a:txBody>
                    <a:bodyPr/>
                    <a:lstStyle/>
                    <a:p>
                      <a:pPr>
                        <a:spcBef>
                          <a:spcPts val="0"/>
                        </a:spcBef>
                        <a:spcAft>
                          <a:spcPts val="0"/>
                        </a:spcAft>
                      </a:pPr>
                      <a:r>
                        <a:rPr kumimoji="0" lang="en-US" sz="1800" b="1" i="1" u="none" strike="noStrike" kern="1200" baseline="0" dirty="0" smtClean="0">
                          <a:solidFill>
                            <a:schemeClr val="bg1"/>
                          </a:solidFill>
                          <a:effectLst/>
                          <a:latin typeface="+mn-lt"/>
                          <a:ea typeface="+mn-ea"/>
                          <a:cs typeface="+mn-cs"/>
                        </a:rPr>
                        <a:t>Management Focus. </a:t>
                      </a:r>
                      <a:r>
                        <a:rPr kumimoji="0" lang="en-US" sz="1800" b="1" i="0" u="none" strike="noStrike" kern="1200" baseline="0" dirty="0" smtClean="0">
                          <a:solidFill>
                            <a:schemeClr val="bg1"/>
                          </a:solidFill>
                          <a:effectLst/>
                          <a:latin typeface="Arial" panose="020B0604020202020204" pitchFamily="34" charset="0"/>
                          <a:ea typeface="+mn-ea"/>
                          <a:cs typeface="Arial" panose="020B0604020202020204" pitchFamily="34" charset="0"/>
                        </a:rPr>
                        <a:t>Support the principal recreation activities and the associated qualities and conditions</a:t>
                      </a:r>
                      <a:endParaRPr lang="en-US" i="0" dirty="0">
                        <a:solidFill>
                          <a:schemeClr val="bg1"/>
                        </a:solidFill>
                        <a:effectLst/>
                        <a:latin typeface="Arial" panose="020B0604020202020204" pitchFamily="34" charset="0"/>
                        <a:cs typeface="Arial" panose="020B0604020202020204" pitchFamily="34" charset="0"/>
                      </a:endParaRPr>
                    </a:p>
                  </a:txBody>
                  <a:tcPr>
                    <a:solidFill>
                      <a:schemeClr val="tx2">
                        <a:lumMod val="90000"/>
                      </a:schemeClr>
                    </a:solidFill>
                  </a:tcPr>
                </a:tc>
                <a:extLst>
                  <a:ext uri="{0D108BD9-81ED-4DB2-BD59-A6C34878D82A}">
                    <a16:rowId xmlns:a16="http://schemas.microsoft.com/office/drawing/2014/main" val="325616503"/>
                  </a:ext>
                </a:extLst>
              </a:tr>
              <a:tr h="1193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baseline="0" dirty="0" smtClean="0">
                          <a:solidFill>
                            <a:schemeClr val="dk1"/>
                          </a:solidFill>
                          <a:effectLst/>
                          <a:latin typeface="+mn-lt"/>
                          <a:ea typeface="+mn-ea"/>
                          <a:cs typeface="+mn-cs"/>
                        </a:rPr>
                        <a:t>Requirements. </a:t>
                      </a:r>
                      <a:r>
                        <a:rPr kumimoji="0" lang="en-US" sz="1800" b="1" i="0" u="none" strike="noStrike" kern="1200" baseline="0" dirty="0" smtClean="0">
                          <a:solidFill>
                            <a:schemeClr val="dk1"/>
                          </a:solidFill>
                          <a:effectLst/>
                          <a:latin typeface="Arial" panose="020B0604020202020204" pitchFamily="34" charset="0"/>
                          <a:ea typeface="+mn-ea"/>
                          <a:cs typeface="Arial" panose="020B0604020202020204" pitchFamily="34" charset="0"/>
                        </a:rPr>
                        <a:t>Protect</a:t>
                      </a:r>
                      <a:r>
                        <a:rPr kumimoji="0" lang="en-US" sz="1800" b="0" i="0" u="none" strike="noStrike" kern="1200" baseline="0" dirty="0" smtClean="0">
                          <a:solidFill>
                            <a:schemeClr val="dk1"/>
                          </a:solidFill>
                          <a:effectLst/>
                          <a:latin typeface="Arial" panose="020B0604020202020204" pitchFamily="34" charset="0"/>
                          <a:ea typeface="+mn-ea"/>
                          <a:cs typeface="Arial" panose="020B0604020202020204" pitchFamily="34" charset="0"/>
                        </a:rPr>
                        <a:t> </a:t>
                      </a:r>
                      <a:r>
                        <a:rPr kumimoji="0" lang="en-US" sz="1800" b="1" i="0" u="none" strike="noStrike" kern="1200" baseline="0" dirty="0" smtClean="0">
                          <a:solidFill>
                            <a:schemeClr val="dk1"/>
                          </a:solidFill>
                          <a:effectLst/>
                          <a:latin typeface="Arial" panose="020B0604020202020204" pitchFamily="34" charset="0"/>
                          <a:ea typeface="+mn-ea"/>
                          <a:cs typeface="Arial" panose="020B0604020202020204" pitchFamily="34" charset="0"/>
                        </a:rPr>
                        <a:t>or enhance recreation objectives, protect the desired RSCs, &amp; constrain non-compatible uses</a:t>
                      </a:r>
                      <a:endParaRPr kumimoji="0" lang="en-US" sz="1800" b="0" i="0" u="none" strike="noStrike" kern="1200" baseline="0" dirty="0" smtClean="0">
                        <a:solidFill>
                          <a:schemeClr val="dk1"/>
                        </a:solidFill>
                        <a:effectLst/>
                        <a:latin typeface="Arial" panose="020B0604020202020204" pitchFamily="34" charset="0"/>
                        <a:ea typeface="+mn-ea"/>
                        <a:cs typeface="Arial" panose="020B0604020202020204" pitchFamily="34" charset="0"/>
                      </a:endParaRPr>
                    </a:p>
                  </a:txBody>
                  <a:tcPr>
                    <a:solidFill>
                      <a:schemeClr val="tx2">
                        <a:lumMod val="75000"/>
                      </a:schemeClr>
                    </a:solidFill>
                  </a:tcPr>
                </a:tc>
                <a:tc>
                  <a:txBody>
                    <a:bodyPr/>
                    <a:lstStyle/>
                    <a:p>
                      <a:pPr>
                        <a:spcBef>
                          <a:spcPts val="0"/>
                        </a:spcBef>
                        <a:spcAft>
                          <a:spcPts val="0"/>
                        </a:spcAft>
                      </a:pPr>
                      <a:r>
                        <a:rPr kumimoji="0" lang="en-US" sz="1800" b="1" i="1" u="none" strike="noStrike" kern="1200" baseline="0" dirty="0" smtClean="0">
                          <a:solidFill>
                            <a:schemeClr val="dk1"/>
                          </a:solidFill>
                          <a:effectLst/>
                          <a:latin typeface="+mn-lt"/>
                          <a:ea typeface="+mn-ea"/>
                          <a:cs typeface="+mn-cs"/>
                        </a:rPr>
                        <a:t>Requirements. </a:t>
                      </a:r>
                      <a:r>
                        <a:rPr kumimoji="0" lang="en-US" sz="1800" b="0" i="0" u="none" strike="noStrike" kern="1200" baseline="0" dirty="0" smtClean="0">
                          <a:solidFill>
                            <a:schemeClr val="dk1"/>
                          </a:solidFill>
                          <a:effectLst/>
                          <a:latin typeface="+mn-lt"/>
                          <a:ea typeface="+mn-ea"/>
                          <a:cs typeface="+mn-cs"/>
                        </a:rPr>
                        <a:t>  </a:t>
                      </a:r>
                      <a:r>
                        <a:rPr kumimoji="0" lang="en-US" sz="1800" b="1" i="0" u="none" strike="noStrike" kern="1200" baseline="0" dirty="0" smtClean="0">
                          <a:solidFill>
                            <a:schemeClr val="dk1"/>
                          </a:solidFill>
                          <a:effectLst/>
                          <a:latin typeface="Arial" panose="020B0604020202020204" pitchFamily="34" charset="0"/>
                          <a:ea typeface="+mn-ea"/>
                          <a:cs typeface="Arial" panose="020B0604020202020204" pitchFamily="34" charset="0"/>
                        </a:rPr>
                        <a:t>Facilitate participation in recreation activities &amp; protect the area’s associated qualities and conditions </a:t>
                      </a:r>
                      <a:endParaRPr lang="en-US" b="1" dirty="0">
                        <a:effectLst/>
                        <a:latin typeface="Arial" panose="020B0604020202020204" pitchFamily="34" charset="0"/>
                        <a:cs typeface="Arial" panose="020B0604020202020204" pitchFamily="34" charset="0"/>
                      </a:endParaRPr>
                    </a:p>
                  </a:txBody>
                  <a:tcPr>
                    <a:solidFill>
                      <a:schemeClr val="tx2">
                        <a:lumMod val="75000"/>
                      </a:schemeClr>
                    </a:solidFill>
                  </a:tcPr>
                </a:tc>
                <a:extLst>
                  <a:ext uri="{0D108BD9-81ED-4DB2-BD59-A6C34878D82A}">
                    <a16:rowId xmlns:a16="http://schemas.microsoft.com/office/drawing/2014/main" val="1160563115"/>
                  </a:ext>
                </a:extLst>
              </a:tr>
              <a:tr h="1656528">
                <a:tc>
                  <a:txBody>
                    <a:bodyPr/>
                    <a:lstStyle/>
                    <a:p>
                      <a:pPr>
                        <a:spcBef>
                          <a:spcPts val="200"/>
                        </a:spcBef>
                        <a:spcAft>
                          <a:spcPts val="200"/>
                        </a:spcAft>
                      </a:pPr>
                      <a:r>
                        <a:rPr kumimoji="0" lang="en-US" sz="1800" b="1" i="1" u="none" strike="noStrike" kern="1200" baseline="0" dirty="0" smtClean="0">
                          <a:solidFill>
                            <a:schemeClr val="tx1"/>
                          </a:solidFill>
                          <a:effectLst/>
                          <a:latin typeface="+mn-lt"/>
                          <a:ea typeface="+mn-ea"/>
                          <a:cs typeface="Arial" panose="020B0604020202020204" pitchFamily="34" charset="0"/>
                        </a:rPr>
                        <a:t>Keywords.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b="1" u="none" dirty="0" smtClean="0">
                          <a:solidFill>
                            <a:schemeClr val="tx1"/>
                          </a:solidFill>
                          <a:effectLst/>
                          <a:latin typeface="Arial" panose="020B0604020202020204" pitchFamily="34" charset="0"/>
                          <a:cs typeface="Arial" panose="020B0604020202020204" pitchFamily="34" charset="0"/>
                        </a:rPr>
                        <a:t>Unique,</a:t>
                      </a:r>
                      <a:r>
                        <a:rPr lang="en-US" sz="1800" b="1" u="none" baseline="0" dirty="0" smtClean="0">
                          <a:solidFill>
                            <a:schemeClr val="tx1"/>
                          </a:solidFill>
                          <a:effectLst/>
                          <a:latin typeface="Arial" panose="020B0604020202020204" pitchFamily="34" charset="0"/>
                          <a:cs typeface="Arial" panose="020B0604020202020204" pitchFamily="34" charset="0"/>
                        </a:rPr>
                        <a:t> I</a:t>
                      </a:r>
                      <a:r>
                        <a:rPr lang="en-US" sz="1800" b="1" u="none" dirty="0" smtClean="0">
                          <a:solidFill>
                            <a:schemeClr val="tx1"/>
                          </a:solidFill>
                          <a:effectLst/>
                          <a:latin typeface="Arial" panose="020B0604020202020204" pitchFamily="34" charset="0"/>
                          <a:cs typeface="Arial" panose="020B0604020202020204" pitchFamily="34" charset="0"/>
                        </a:rPr>
                        <a:t>mportant or Distinctive</a:t>
                      </a:r>
                    </a:p>
                    <a:p>
                      <a:pPr algn="ctr">
                        <a:spcBef>
                          <a:spcPts val="200"/>
                        </a:spcBef>
                        <a:spcAft>
                          <a:spcPts val="200"/>
                        </a:spcAft>
                      </a:pPr>
                      <a:r>
                        <a:rPr kumimoji="0" lang="en-US" sz="1800" b="1" i="0" u="none" strike="noStrike" kern="1200" baseline="0" dirty="0" smtClean="0">
                          <a:solidFill>
                            <a:schemeClr val="tx1"/>
                          </a:solidFill>
                          <a:effectLst/>
                          <a:latin typeface="Arial" panose="020B0604020202020204" pitchFamily="34" charset="0"/>
                          <a:ea typeface="+mn-ea"/>
                          <a:cs typeface="Arial" panose="020B0604020202020204" pitchFamily="34" charset="0"/>
                        </a:rPr>
                        <a:t>Priority </a:t>
                      </a:r>
                    </a:p>
                    <a:p>
                      <a:pPr algn="ctr">
                        <a:spcBef>
                          <a:spcPts val="200"/>
                        </a:spcBef>
                        <a:spcAft>
                          <a:spcPts val="200"/>
                        </a:spcAft>
                      </a:pPr>
                      <a:r>
                        <a:rPr kumimoji="0" lang="en-US" sz="1800" b="1" i="0" u="none" strike="noStrike" kern="1200" baseline="0" dirty="0" smtClean="0">
                          <a:solidFill>
                            <a:schemeClr val="tx1"/>
                          </a:solidFill>
                          <a:effectLst/>
                          <a:latin typeface="Arial" panose="020B0604020202020204" pitchFamily="34" charset="0"/>
                          <a:ea typeface="+mn-ea"/>
                          <a:cs typeface="Arial" panose="020B0604020202020204" pitchFamily="34" charset="0"/>
                        </a:rPr>
                        <a:t>Protect and Enhance</a:t>
                      </a:r>
                    </a:p>
                    <a:p>
                      <a:pPr algn="ctr">
                        <a:spcBef>
                          <a:spcPts val="200"/>
                        </a:spcBef>
                        <a:spcAft>
                          <a:spcPts val="200"/>
                        </a:spcAft>
                      </a:pPr>
                      <a:endParaRPr kumimoji="0" lang="en-US" sz="1800" b="1" i="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txBody>
                  <a:tcPr>
                    <a:solidFill>
                      <a:schemeClr val="tx2">
                        <a:lumMod val="25000"/>
                      </a:schemeClr>
                    </a:solidFill>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800" b="1" i="1" u="none" strike="noStrike" kern="1200" baseline="0" dirty="0" smtClean="0">
                          <a:solidFill>
                            <a:schemeClr val="tx1"/>
                          </a:solidFill>
                          <a:effectLst/>
                          <a:latin typeface="+mn-lt"/>
                          <a:ea typeface="+mn-ea"/>
                          <a:cs typeface="Arial" panose="020B0604020202020204" pitchFamily="34" charset="0"/>
                        </a:rPr>
                        <a:t>Keywords. </a:t>
                      </a:r>
                    </a:p>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800" b="1" i="0" u="none" strike="noStrike" kern="1200" baseline="0" dirty="0" smtClean="0">
                          <a:solidFill>
                            <a:schemeClr val="tx1"/>
                          </a:solidFill>
                          <a:effectLst/>
                          <a:latin typeface="+mn-lt"/>
                          <a:ea typeface="+mn-ea"/>
                          <a:cs typeface="+mn-cs"/>
                        </a:rPr>
                        <a:t>S</a:t>
                      </a:r>
                      <a:r>
                        <a:rPr kumimoji="0" lang="en-US" sz="1800" b="1" i="0" u="none" strike="noStrike" kern="1200" baseline="0" dirty="0" smtClean="0">
                          <a:solidFill>
                            <a:schemeClr val="tx1"/>
                          </a:solidFill>
                          <a:effectLst/>
                          <a:latin typeface="Arial" panose="020B0604020202020204" pitchFamily="34" charset="0"/>
                          <a:ea typeface="+mn-ea"/>
                          <a:cs typeface="Arial" panose="020B0604020202020204" pitchFamily="34" charset="0"/>
                        </a:rPr>
                        <a:t>pecific R&amp;VS </a:t>
                      </a:r>
                      <a:r>
                        <a:rPr kumimoji="0" lang="en-US" sz="1800" b="1" i="0" u="none" strike="noStrike" kern="1200" baseline="0" dirty="0" err="1" smtClean="0">
                          <a:solidFill>
                            <a:schemeClr val="tx1"/>
                          </a:solidFill>
                          <a:effectLst/>
                          <a:latin typeface="Arial" panose="020B0604020202020204" pitchFamily="34" charset="0"/>
                          <a:ea typeface="+mn-ea"/>
                          <a:cs typeface="Arial" panose="020B0604020202020204" pitchFamily="34" charset="0"/>
                        </a:rPr>
                        <a:t>Mgmt</a:t>
                      </a:r>
                      <a:r>
                        <a:rPr kumimoji="0" lang="en-US" sz="1800" b="1" i="0" u="none" strike="noStrike" kern="1200" baseline="0" dirty="0" smtClean="0">
                          <a:solidFill>
                            <a:schemeClr val="tx1"/>
                          </a:solidFill>
                          <a:effectLst/>
                          <a:latin typeface="Arial" panose="020B0604020202020204" pitchFamily="34" charset="0"/>
                          <a:ea typeface="+mn-ea"/>
                          <a:cs typeface="Arial" panose="020B0604020202020204" pitchFamily="34" charset="0"/>
                        </a:rPr>
                        <a:t> Required</a:t>
                      </a:r>
                    </a:p>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800" b="1" i="0" u="none" strike="noStrike" kern="1200" baseline="0" dirty="0" smtClean="0">
                          <a:solidFill>
                            <a:schemeClr val="tx1"/>
                          </a:solidFill>
                          <a:effectLst/>
                          <a:latin typeface="Arial" panose="020B0604020202020204" pitchFamily="34" charset="0"/>
                          <a:ea typeface="+mn-ea"/>
                          <a:cs typeface="Arial" panose="020B0604020202020204" pitchFamily="34" charset="0"/>
                        </a:rPr>
                        <a:t>Commensurate </a:t>
                      </a:r>
                    </a:p>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800" b="1" i="0" u="none" strike="noStrike" kern="1200" baseline="0" dirty="0" smtClean="0">
                          <a:solidFill>
                            <a:schemeClr val="tx1"/>
                          </a:solidFill>
                          <a:effectLst/>
                          <a:latin typeface="Arial" panose="020B0604020202020204" pitchFamily="34" charset="0"/>
                          <a:ea typeface="+mn-ea"/>
                          <a:cs typeface="Arial" panose="020B0604020202020204" pitchFamily="34" charset="0"/>
                        </a:rPr>
                        <a:t>Support and Sustain</a:t>
                      </a:r>
                    </a:p>
                  </a:txBody>
                  <a:tcPr>
                    <a:solidFill>
                      <a:schemeClr val="tx2">
                        <a:lumMod val="25000"/>
                      </a:schemeClr>
                    </a:solidFill>
                  </a:tcPr>
                </a:tc>
                <a:extLst>
                  <a:ext uri="{0D108BD9-81ED-4DB2-BD59-A6C34878D82A}">
                    <a16:rowId xmlns:a16="http://schemas.microsoft.com/office/drawing/2014/main" val="3425039095"/>
                  </a:ext>
                </a:extLst>
              </a:tr>
            </a:tbl>
          </a:graphicData>
        </a:graphic>
      </p:graphicFrame>
    </p:spTree>
    <p:extLst>
      <p:ext uri="{BB962C8B-B14F-4D97-AF65-F5344CB8AC3E}">
        <p14:creationId xmlns:p14="http://schemas.microsoft.com/office/powerpoint/2010/main" val="404968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sp>
        <p:nvSpPr>
          <p:cNvPr id="10" name="Rectangle 9"/>
          <p:cNvSpPr/>
          <p:nvPr/>
        </p:nvSpPr>
        <p:spPr>
          <a:xfrm>
            <a:off x="76200" y="914400"/>
            <a:ext cx="9004998" cy="461665"/>
          </a:xfrm>
          <a:prstGeom prst="rect">
            <a:avLst/>
          </a:prstGeom>
        </p:spPr>
        <p:txBody>
          <a:bodyPr wrap="square">
            <a:spAutoFit/>
          </a:bodyPr>
          <a:lstStyle/>
          <a:p>
            <a:pPr marL="225425"/>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1a.  Designate Backcountry Conservation Areas?</a:t>
            </a:r>
            <a:endParaRPr lang="en-US" sz="2400" b="1" dirty="0">
              <a:solidFill>
                <a:prstClr val="white"/>
              </a:solidFill>
              <a:effectLst>
                <a:outerShdw blurRad="38100" dist="38100" dir="2700000" algn="tl">
                  <a:srgbClr val="000000">
                    <a:alpha val="43137"/>
                  </a:srgbClr>
                </a:outerShdw>
              </a:effectLst>
              <a:latin typeface="Cambria" panose="020405030504060302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875097466"/>
              </p:ext>
            </p:extLst>
          </p:nvPr>
        </p:nvGraphicFramePr>
        <p:xfrm>
          <a:off x="0" y="1430736"/>
          <a:ext cx="9144000" cy="5655864"/>
        </p:xfrm>
        <a:graphic>
          <a:graphicData uri="http://schemas.openxmlformats.org/drawingml/2006/table">
            <a:tbl>
              <a:tblPr firstRow="1" bandRow="1">
                <a:tableStyleId>{00A15C55-8517-42AA-B614-E9B94910E393}</a:tableStyleId>
              </a:tblPr>
              <a:tblGrid>
                <a:gridCol w="9144000">
                  <a:extLst>
                    <a:ext uri="{9D8B030D-6E8A-4147-A177-3AD203B41FA5}">
                      <a16:colId xmlns:a16="http://schemas.microsoft.com/office/drawing/2014/main" val="4210686473"/>
                    </a:ext>
                  </a:extLst>
                </a:gridCol>
              </a:tblGrid>
              <a:tr h="703795">
                <a:tc>
                  <a:txBody>
                    <a:bodyPr/>
                    <a:lstStyle/>
                    <a:p>
                      <a:pPr algn="ctr"/>
                      <a:r>
                        <a:rPr lang="en-US" sz="2000" dirty="0" smtClean="0">
                          <a:solidFill>
                            <a:srgbClr val="FFC000"/>
                          </a:solidFill>
                          <a:effectLst/>
                        </a:rPr>
                        <a:t>BCA</a:t>
                      </a:r>
                      <a:endParaRPr lang="en-US" sz="2000" dirty="0">
                        <a:solidFill>
                          <a:srgbClr val="FFC000"/>
                        </a:solidFill>
                        <a:effectLst/>
                      </a:endParaRPr>
                    </a:p>
                  </a:txBody>
                  <a:tcPr anchor="ctr">
                    <a:solidFill>
                      <a:schemeClr val="tx2">
                        <a:lumMod val="25000"/>
                      </a:schemeClr>
                    </a:solidFill>
                  </a:tcPr>
                </a:tc>
                <a:extLst>
                  <a:ext uri="{0D108BD9-81ED-4DB2-BD59-A6C34878D82A}">
                    <a16:rowId xmlns:a16="http://schemas.microsoft.com/office/drawing/2014/main" val="581912204"/>
                  </a:ext>
                </a:extLst>
              </a:tr>
              <a:tr h="1084904">
                <a:tc>
                  <a:txBody>
                    <a:bodyPr/>
                    <a:lstStyle/>
                    <a:p>
                      <a:pPr>
                        <a:spcBef>
                          <a:spcPts val="0"/>
                        </a:spcBef>
                        <a:spcAft>
                          <a:spcPts val="0"/>
                        </a:spcAft>
                      </a:pPr>
                      <a:r>
                        <a:rPr kumimoji="0" lang="en-US" sz="1800" b="1" i="1" u="none" strike="noStrike" kern="1200" baseline="0" dirty="0" smtClean="0">
                          <a:solidFill>
                            <a:schemeClr val="bg1"/>
                          </a:solidFill>
                          <a:effectLst/>
                          <a:latin typeface="+mn-lt"/>
                          <a:ea typeface="+mn-ea"/>
                          <a:cs typeface="+mn-cs"/>
                        </a:rPr>
                        <a:t>Purpose.  </a:t>
                      </a:r>
                      <a:r>
                        <a:rPr kumimoji="0" lang="en-US" sz="1800" b="1" i="0" u="none" strike="noStrike" kern="1200" baseline="0" dirty="0" smtClean="0">
                          <a:solidFill>
                            <a:schemeClr val="bg1"/>
                          </a:solidFill>
                          <a:effectLst/>
                          <a:latin typeface="Arial" panose="020B0604020202020204" pitchFamily="34" charset="0"/>
                          <a:ea typeface="+mn-ea"/>
                          <a:cs typeface="Arial" panose="020B0604020202020204" pitchFamily="34" charset="0"/>
                        </a:rPr>
                        <a:t>1) Protect intact and undeveloped land that contain important wildlife habit and 2) provide for high quality wildlife dependent recreation</a:t>
                      </a:r>
                      <a:endParaRPr lang="en-US" b="1" i="0" dirty="0">
                        <a:solidFill>
                          <a:schemeClr val="bg1"/>
                        </a:solidFill>
                        <a:effectLst/>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val="4059535625"/>
                  </a:ext>
                </a:extLst>
              </a:tr>
              <a:tr h="1017247">
                <a:tc>
                  <a:txBody>
                    <a:bodyPr/>
                    <a:lstStyle/>
                    <a:p>
                      <a:r>
                        <a:rPr kumimoji="0" lang="en-US" sz="1800" b="1" i="1" u="none" strike="noStrike" kern="1200" baseline="0" dirty="0" smtClean="0">
                          <a:solidFill>
                            <a:schemeClr val="bg1"/>
                          </a:solidFill>
                          <a:effectLst/>
                          <a:latin typeface="+mn-lt"/>
                          <a:ea typeface="+mn-ea"/>
                          <a:cs typeface="+mn-cs"/>
                        </a:rPr>
                        <a:t>Management Focus.   </a:t>
                      </a:r>
                      <a:r>
                        <a:rPr kumimoji="0" lang="en-US" sz="1800" b="1" i="0" u="none" strike="noStrike" kern="1200" baseline="0" dirty="0" smtClean="0">
                          <a:solidFill>
                            <a:schemeClr val="bg1"/>
                          </a:solidFill>
                          <a:effectLst/>
                          <a:latin typeface="Arial" panose="020B0604020202020204" pitchFamily="34" charset="0"/>
                          <a:ea typeface="+mn-ea"/>
                          <a:cs typeface="Arial" panose="020B0604020202020204" pitchFamily="34" charset="0"/>
                        </a:rPr>
                        <a:t>Protect/enhance targeted wildlife related opportunities, experiences, benefits, and desired RSCs. </a:t>
                      </a:r>
                    </a:p>
                  </a:txBody>
                  <a:tcPr>
                    <a:solidFill>
                      <a:schemeClr val="tx2">
                        <a:lumMod val="90000"/>
                      </a:schemeClr>
                    </a:solidFill>
                  </a:tcPr>
                </a:tc>
                <a:extLst>
                  <a:ext uri="{0D108BD9-81ED-4DB2-BD59-A6C34878D82A}">
                    <a16:rowId xmlns:a16="http://schemas.microsoft.com/office/drawing/2014/main" val="325616503"/>
                  </a:ext>
                </a:extLst>
              </a:tr>
              <a:tr h="1193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baseline="0" dirty="0" smtClean="0">
                          <a:solidFill>
                            <a:schemeClr val="dk1"/>
                          </a:solidFill>
                          <a:effectLst/>
                          <a:latin typeface="+mn-lt"/>
                          <a:ea typeface="+mn-ea"/>
                          <a:cs typeface="+mn-cs"/>
                        </a:rPr>
                        <a:t>Requirements. </a:t>
                      </a:r>
                      <a:r>
                        <a:rPr kumimoji="0" lang="en-US" sz="1800" b="1" i="0" u="none" strike="noStrike" kern="1200" baseline="0" dirty="0" smtClean="0">
                          <a:solidFill>
                            <a:schemeClr val="dk1"/>
                          </a:solidFill>
                          <a:effectLst/>
                          <a:latin typeface="Arial" panose="020B0604020202020204" pitchFamily="34" charset="0"/>
                          <a:ea typeface="+mn-ea"/>
                          <a:cs typeface="Arial" panose="020B0604020202020204" pitchFamily="34" charset="0"/>
                        </a:rPr>
                        <a:t>Protect</a:t>
                      </a:r>
                      <a:r>
                        <a:rPr kumimoji="0" lang="en-US" sz="1800" b="0" i="0" u="none" strike="noStrike" kern="1200" baseline="0" dirty="0" smtClean="0">
                          <a:solidFill>
                            <a:schemeClr val="dk1"/>
                          </a:solidFill>
                          <a:effectLst/>
                          <a:latin typeface="Arial" panose="020B0604020202020204" pitchFamily="34" charset="0"/>
                          <a:ea typeface="+mn-ea"/>
                          <a:cs typeface="Arial" panose="020B0604020202020204" pitchFamily="34" charset="0"/>
                        </a:rPr>
                        <a:t> </a:t>
                      </a:r>
                      <a:r>
                        <a:rPr kumimoji="0" lang="en-US" sz="1800" b="1" i="0" u="none" strike="noStrike" kern="1200" baseline="0" dirty="0" smtClean="0">
                          <a:solidFill>
                            <a:schemeClr val="dk1"/>
                          </a:solidFill>
                          <a:effectLst/>
                          <a:latin typeface="Arial" panose="020B0604020202020204" pitchFamily="34" charset="0"/>
                          <a:ea typeface="+mn-ea"/>
                          <a:cs typeface="Arial" panose="020B0604020202020204" pitchFamily="34" charset="0"/>
                        </a:rPr>
                        <a:t>or enhance recreation objectives, protect or enhance the desired RSCs, &amp; constrain non-compatible uses</a:t>
                      </a:r>
                      <a:endParaRPr kumimoji="0" lang="en-US" sz="1800" b="0" i="0" u="none" strike="noStrike" kern="1200" baseline="0" dirty="0" smtClean="0">
                        <a:solidFill>
                          <a:schemeClr val="dk1"/>
                        </a:solidFill>
                        <a:effectLst/>
                        <a:latin typeface="Arial" panose="020B0604020202020204" pitchFamily="34" charset="0"/>
                        <a:ea typeface="+mn-ea"/>
                        <a:cs typeface="Arial" panose="020B0604020202020204" pitchFamily="34" charset="0"/>
                      </a:endParaRPr>
                    </a:p>
                  </a:txBody>
                  <a:tcPr>
                    <a:solidFill>
                      <a:schemeClr val="tx2">
                        <a:lumMod val="75000"/>
                      </a:schemeClr>
                    </a:solidFill>
                  </a:tcPr>
                </a:tc>
                <a:extLst>
                  <a:ext uri="{0D108BD9-81ED-4DB2-BD59-A6C34878D82A}">
                    <a16:rowId xmlns:a16="http://schemas.microsoft.com/office/drawing/2014/main" val="1160563115"/>
                  </a:ext>
                </a:extLst>
              </a:tr>
              <a:tr h="1656528">
                <a:tc>
                  <a:txBody>
                    <a:bodyPr/>
                    <a:lstStyle/>
                    <a:p>
                      <a:pPr>
                        <a:spcBef>
                          <a:spcPts val="200"/>
                        </a:spcBef>
                        <a:spcAft>
                          <a:spcPts val="200"/>
                        </a:spcAft>
                      </a:pPr>
                      <a:r>
                        <a:rPr kumimoji="0" lang="en-US" sz="1800" b="1" i="1" u="none" strike="noStrike" kern="1200" baseline="0" dirty="0" smtClean="0">
                          <a:solidFill>
                            <a:schemeClr val="tx1"/>
                          </a:solidFill>
                          <a:effectLst/>
                          <a:latin typeface="+mn-lt"/>
                          <a:ea typeface="+mn-ea"/>
                          <a:cs typeface="Arial" panose="020B0604020202020204" pitchFamily="34" charset="0"/>
                        </a:rPr>
                        <a:t>Keywords.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b="1" u="none" dirty="0" smtClean="0">
                          <a:solidFill>
                            <a:schemeClr val="tx1"/>
                          </a:solidFill>
                          <a:effectLst/>
                          <a:latin typeface="Arial" panose="020B0604020202020204" pitchFamily="34" charset="0"/>
                          <a:cs typeface="Arial" panose="020B0604020202020204" pitchFamily="34" charset="0"/>
                        </a:rPr>
                        <a:t>Intact</a:t>
                      </a:r>
                      <a:r>
                        <a:rPr lang="en-US" sz="1800" b="1" u="none" baseline="0" dirty="0" smtClean="0">
                          <a:solidFill>
                            <a:schemeClr val="tx1"/>
                          </a:solidFill>
                          <a:effectLst/>
                          <a:latin typeface="Arial" panose="020B0604020202020204" pitchFamily="34" charset="0"/>
                          <a:cs typeface="Arial" panose="020B0604020202020204" pitchFamily="34" charset="0"/>
                        </a:rPr>
                        <a:t> and undeveloped, habitat, high quality recreation opportunities</a:t>
                      </a:r>
                      <a:endParaRPr kumimoji="0" lang="en-US" sz="1800" b="1" i="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p>
                      <a:pPr algn="ctr">
                        <a:spcBef>
                          <a:spcPts val="200"/>
                        </a:spcBef>
                        <a:spcAft>
                          <a:spcPts val="200"/>
                        </a:spcAft>
                      </a:pPr>
                      <a:endParaRPr kumimoji="0" lang="en-US" sz="1800" b="1" i="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txBody>
                  <a:tcPr>
                    <a:solidFill>
                      <a:schemeClr val="tx2">
                        <a:lumMod val="25000"/>
                      </a:schemeClr>
                    </a:solidFill>
                  </a:tcPr>
                </a:tc>
                <a:extLst>
                  <a:ext uri="{0D108BD9-81ED-4DB2-BD59-A6C34878D82A}">
                    <a16:rowId xmlns:a16="http://schemas.microsoft.com/office/drawing/2014/main" val="3425039095"/>
                  </a:ext>
                </a:extLst>
              </a:tr>
            </a:tbl>
          </a:graphicData>
        </a:graphic>
      </p:graphicFrame>
    </p:spTree>
    <p:extLst>
      <p:ext uri="{BB962C8B-B14F-4D97-AF65-F5344CB8AC3E}">
        <p14:creationId xmlns:p14="http://schemas.microsoft.com/office/powerpoint/2010/main" val="3411507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sp>
        <p:nvSpPr>
          <p:cNvPr id="10" name="Rectangle 9"/>
          <p:cNvSpPr/>
          <p:nvPr/>
        </p:nvSpPr>
        <p:spPr>
          <a:xfrm>
            <a:off x="22860" y="914400"/>
            <a:ext cx="9121140" cy="461665"/>
          </a:xfrm>
          <a:prstGeom prst="rect">
            <a:avLst/>
          </a:prstGeom>
        </p:spPr>
        <p:txBody>
          <a:bodyPr wrap="square">
            <a:spAutoFit/>
          </a:bodyPr>
          <a:lstStyle/>
          <a:p>
            <a:pPr marL="225425"/>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2.   Establish </a:t>
            </a:r>
            <a:r>
              <a:rPr lang="en-US" sz="2400" b="1" dirty="0">
                <a:solidFill>
                  <a:prstClr val="white"/>
                </a:solidFill>
                <a:effectLst>
                  <a:outerShdw blurRad="38100" dist="38100" dir="2700000" algn="tl">
                    <a:srgbClr val="000000">
                      <a:alpha val="43137"/>
                    </a:srgbClr>
                  </a:outerShdw>
                </a:effectLst>
                <a:latin typeface="Cambria" panose="02040503050406030204" pitchFamily="18" charset="0"/>
              </a:rPr>
              <a:t>R&amp;VS </a:t>
            </a:r>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Objectives </a:t>
            </a:r>
            <a:r>
              <a:rPr lang="en-US" sz="2400" b="1" dirty="0">
                <a:solidFill>
                  <a:prstClr val="white"/>
                </a:solidFill>
                <a:effectLst>
                  <a:outerShdw blurRad="38100" dist="38100" dir="2700000" algn="tl">
                    <a:srgbClr val="000000">
                      <a:alpha val="43137"/>
                    </a:srgbClr>
                  </a:outerShdw>
                </a:effectLst>
                <a:latin typeface="Cambria" panose="02040503050406030204" pitchFamily="18" charset="0"/>
              </a:rPr>
              <a:t>for each RMA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487520514"/>
              </p:ext>
            </p:extLst>
          </p:nvPr>
        </p:nvGraphicFramePr>
        <p:xfrm>
          <a:off x="0" y="1430736"/>
          <a:ext cx="9144000" cy="5427264"/>
        </p:xfrm>
        <a:graphic>
          <a:graphicData uri="http://schemas.openxmlformats.org/drawingml/2006/table">
            <a:tbl>
              <a:tblPr firstRow="1" bandRow="1">
                <a:tableStyleId>{00A15C55-8517-42AA-B614-E9B94910E393}</a:tableStyleId>
              </a:tblPr>
              <a:tblGrid>
                <a:gridCol w="4572000">
                  <a:extLst>
                    <a:ext uri="{9D8B030D-6E8A-4147-A177-3AD203B41FA5}">
                      <a16:colId xmlns:a16="http://schemas.microsoft.com/office/drawing/2014/main" val="4210686473"/>
                    </a:ext>
                  </a:extLst>
                </a:gridCol>
                <a:gridCol w="4572000">
                  <a:extLst>
                    <a:ext uri="{9D8B030D-6E8A-4147-A177-3AD203B41FA5}">
                      <a16:colId xmlns:a16="http://schemas.microsoft.com/office/drawing/2014/main" val="1880403657"/>
                    </a:ext>
                  </a:extLst>
                </a:gridCol>
              </a:tblGrid>
              <a:tr h="723527">
                <a:tc>
                  <a:txBody>
                    <a:bodyPr/>
                    <a:lstStyle/>
                    <a:p>
                      <a:pPr algn="ctr"/>
                      <a:r>
                        <a:rPr lang="en-US" sz="2000" dirty="0" smtClean="0">
                          <a:solidFill>
                            <a:srgbClr val="FFC000"/>
                          </a:solidFill>
                          <a:effectLst>
                            <a:outerShdw blurRad="38100" dist="38100" dir="2700000" algn="tl">
                              <a:srgbClr val="000000">
                                <a:alpha val="43137"/>
                              </a:srgbClr>
                            </a:outerShdw>
                          </a:effectLst>
                        </a:rPr>
                        <a:t>SRMA</a:t>
                      </a:r>
                      <a:endParaRPr lang="en-US" sz="2000" dirty="0">
                        <a:solidFill>
                          <a:srgbClr val="FFC000"/>
                        </a:solidFill>
                        <a:effectLst>
                          <a:outerShdw blurRad="38100" dist="38100" dir="2700000" algn="tl">
                            <a:srgbClr val="000000">
                              <a:alpha val="43137"/>
                            </a:srgbClr>
                          </a:outerShdw>
                        </a:effectLst>
                      </a:endParaRPr>
                    </a:p>
                  </a:txBody>
                  <a:tcPr anchor="ctr">
                    <a:solidFill>
                      <a:schemeClr val="tx2">
                        <a:lumMod val="25000"/>
                      </a:schemeClr>
                    </a:solidFill>
                  </a:tcPr>
                </a:tc>
                <a:tc>
                  <a:txBody>
                    <a:bodyPr/>
                    <a:lstStyle/>
                    <a:p>
                      <a:pPr algn="ctr"/>
                      <a:r>
                        <a:rPr lang="en-US" sz="2000" dirty="0" smtClean="0">
                          <a:solidFill>
                            <a:srgbClr val="FFC000"/>
                          </a:solidFill>
                          <a:effectLst>
                            <a:outerShdw blurRad="38100" dist="38100" dir="2700000" algn="tl">
                              <a:srgbClr val="000000">
                                <a:alpha val="43137"/>
                              </a:srgbClr>
                            </a:outerShdw>
                          </a:effectLst>
                        </a:rPr>
                        <a:t>ERMA</a:t>
                      </a:r>
                      <a:endParaRPr lang="en-US" sz="2000" dirty="0">
                        <a:solidFill>
                          <a:srgbClr val="FFC000"/>
                        </a:solidFill>
                        <a:effectLst>
                          <a:outerShdw blurRad="38100" dist="38100" dir="2700000" algn="tl">
                            <a:srgbClr val="000000">
                              <a:alpha val="43137"/>
                            </a:srgbClr>
                          </a:outerShdw>
                        </a:effectLst>
                      </a:endParaRPr>
                    </a:p>
                  </a:txBody>
                  <a:tcPr anchor="ctr">
                    <a:solidFill>
                      <a:schemeClr val="tx2">
                        <a:lumMod val="25000"/>
                      </a:schemeClr>
                    </a:solidFill>
                  </a:tcPr>
                </a:tc>
                <a:extLst>
                  <a:ext uri="{0D108BD9-81ED-4DB2-BD59-A6C34878D82A}">
                    <a16:rowId xmlns:a16="http://schemas.microsoft.com/office/drawing/2014/main" val="581912204"/>
                  </a:ext>
                </a:extLst>
              </a:tr>
              <a:tr h="4703737">
                <a:tc>
                  <a:txBody>
                    <a:bodyPr/>
                    <a:lstStyle/>
                    <a:p>
                      <a:pPr>
                        <a:spcBef>
                          <a:spcPts val="600"/>
                        </a:spcBef>
                        <a:spcAft>
                          <a:spcPts val="600"/>
                        </a:spcAft>
                      </a:pPr>
                      <a:endParaRPr kumimoji="0" lang="en-US" sz="800" b="1" i="0" u="none" strike="noStrike" kern="1200" baseline="0" dirty="0" smtClean="0">
                        <a:solidFill>
                          <a:schemeClr val="dk1"/>
                        </a:solidFill>
                        <a:effectLst/>
                        <a:latin typeface="Arial" panose="020B0604020202020204" pitchFamily="34" charset="0"/>
                        <a:ea typeface="+mn-ea"/>
                        <a:cs typeface="Arial" panose="020B0604020202020204" pitchFamily="34" charset="0"/>
                      </a:endParaRPr>
                    </a:p>
                    <a:p>
                      <a:pPr>
                        <a:spcBef>
                          <a:spcPts val="600"/>
                        </a:spcBef>
                        <a:spcAft>
                          <a:spcPts val="600"/>
                        </a:spcAft>
                      </a:pPr>
                      <a:r>
                        <a:rPr kumimoji="0" lang="en-US" sz="2000" b="1" i="1" u="none" strike="noStrike" kern="1200" baseline="0" dirty="0" smtClean="0">
                          <a:solidFill>
                            <a:schemeClr val="dk1"/>
                          </a:solidFill>
                          <a:effectLst/>
                          <a:latin typeface="+mn-lt"/>
                          <a:ea typeface="+mn-ea"/>
                          <a:cs typeface="Arial" panose="020B0604020202020204" pitchFamily="34" charset="0"/>
                        </a:rPr>
                        <a:t>Outcome-focused objectives define the specific recreation opportunities:</a:t>
                      </a:r>
                    </a:p>
                    <a:p>
                      <a:pPr marL="630238" indent="-230188">
                        <a:spcBef>
                          <a:spcPts val="600"/>
                        </a:spcBef>
                        <a:spcAft>
                          <a:spcPts val="600"/>
                        </a:spcAft>
                        <a:buFont typeface="Arial" panose="020B0604020202020204" pitchFamily="34" charset="0"/>
                        <a:buChar char="•"/>
                      </a:pPr>
                      <a:r>
                        <a:rPr kumimoji="0" lang="en-US" sz="2000" b="1" i="0" u="none" strike="noStrike" kern="1200" baseline="0" dirty="0" smtClean="0">
                          <a:solidFill>
                            <a:schemeClr val="dk1"/>
                          </a:solidFill>
                          <a:effectLst/>
                          <a:latin typeface="Arial" panose="020B0604020202020204" pitchFamily="34" charset="0"/>
                          <a:ea typeface="+mn-ea"/>
                          <a:cs typeface="Arial" panose="020B0604020202020204" pitchFamily="34" charset="0"/>
                        </a:rPr>
                        <a:t>Activities</a:t>
                      </a:r>
                    </a:p>
                    <a:p>
                      <a:pPr marL="630238" indent="-230188">
                        <a:spcBef>
                          <a:spcPts val="600"/>
                        </a:spcBef>
                        <a:spcAft>
                          <a:spcPts val="600"/>
                        </a:spcAft>
                        <a:buFont typeface="Arial" panose="020B0604020202020204" pitchFamily="34" charset="0"/>
                        <a:buChar char="•"/>
                      </a:pPr>
                      <a:r>
                        <a:rPr kumimoji="0" lang="en-US" sz="2000" b="1" i="0" u="none" strike="noStrike" kern="1200" baseline="0" dirty="0" smtClean="0">
                          <a:solidFill>
                            <a:schemeClr val="dk1"/>
                          </a:solidFill>
                          <a:effectLst/>
                          <a:latin typeface="Arial" panose="020B0604020202020204" pitchFamily="34" charset="0"/>
                          <a:ea typeface="+mn-ea"/>
                          <a:cs typeface="Arial" panose="020B0604020202020204" pitchFamily="34" charset="0"/>
                        </a:rPr>
                        <a:t>Experiences</a:t>
                      </a:r>
                    </a:p>
                    <a:p>
                      <a:pPr marL="630238" indent="-230188">
                        <a:spcBef>
                          <a:spcPts val="600"/>
                        </a:spcBef>
                        <a:spcAft>
                          <a:spcPts val="600"/>
                        </a:spcAft>
                        <a:buFont typeface="Arial" panose="020B0604020202020204" pitchFamily="34" charset="0"/>
                        <a:buChar char="•"/>
                      </a:pPr>
                      <a:r>
                        <a:rPr kumimoji="0" lang="en-US" sz="2000" b="1" i="0" u="none" strike="noStrike" kern="1200" baseline="0" dirty="0" smtClean="0">
                          <a:solidFill>
                            <a:schemeClr val="dk1"/>
                          </a:solidFill>
                          <a:effectLst/>
                          <a:latin typeface="Arial" panose="020B0604020202020204" pitchFamily="34" charset="0"/>
                          <a:ea typeface="+mn-ea"/>
                          <a:cs typeface="Arial" panose="020B0604020202020204" pitchFamily="34" charset="0"/>
                        </a:rPr>
                        <a:t>Benefits (derived from those experiences) </a:t>
                      </a:r>
                    </a:p>
                    <a:p>
                      <a:pPr marL="0" indent="0">
                        <a:spcBef>
                          <a:spcPts val="600"/>
                        </a:spcBef>
                        <a:spcAft>
                          <a:spcPts val="600"/>
                        </a:spcAft>
                        <a:buFont typeface="Arial" panose="020B0604020202020204" pitchFamily="34" charset="0"/>
                        <a:buNone/>
                      </a:pPr>
                      <a:r>
                        <a:rPr kumimoji="0" lang="en-US" sz="2000" b="1" i="1" u="none" strike="noStrike" kern="1200" baseline="0" dirty="0" smtClean="0">
                          <a:solidFill>
                            <a:schemeClr val="dk1"/>
                          </a:solidFill>
                          <a:effectLst/>
                          <a:latin typeface="+mn-lt"/>
                          <a:ea typeface="+mn-ea"/>
                          <a:cs typeface="Arial" panose="020B0604020202020204" pitchFamily="34" charset="0"/>
                        </a:rPr>
                        <a:t>which become the focus of R&amp;VS management. </a:t>
                      </a:r>
                      <a:endParaRPr lang="en-US" sz="2000" b="1" i="1" u="none" dirty="0">
                        <a:solidFill>
                          <a:schemeClr val="bg1"/>
                        </a:solidFill>
                        <a:effectLst/>
                        <a:latin typeface="+mn-lt"/>
                        <a:cs typeface="Arial" panose="020B0604020202020204" pitchFamily="34" charset="0"/>
                      </a:endParaRPr>
                    </a:p>
                  </a:txBody>
                  <a:tcPr>
                    <a:solidFill>
                      <a:schemeClr val="tx2"/>
                    </a:solidFill>
                  </a:tcPr>
                </a:tc>
                <a:tc>
                  <a:txBody>
                    <a:bodyPr/>
                    <a:lstStyle/>
                    <a:p>
                      <a:pPr>
                        <a:spcBef>
                          <a:spcPts val="600"/>
                        </a:spcBef>
                        <a:spcAft>
                          <a:spcPts val="600"/>
                        </a:spcAft>
                      </a:pPr>
                      <a:endParaRPr kumimoji="0" lang="en-US" sz="800" b="1" i="0" u="none" strike="noStrike" kern="1200" baseline="0" dirty="0" smtClean="0">
                        <a:solidFill>
                          <a:schemeClr val="dk1"/>
                        </a:solidFill>
                        <a:effectLst/>
                        <a:latin typeface="Arial" panose="020B0604020202020204" pitchFamily="34" charset="0"/>
                        <a:ea typeface="+mn-ea"/>
                        <a:cs typeface="Arial" panose="020B0604020202020204" pitchFamily="34" charset="0"/>
                      </a:endParaRPr>
                    </a:p>
                    <a:p>
                      <a:pPr>
                        <a:spcBef>
                          <a:spcPts val="600"/>
                        </a:spcBef>
                        <a:spcAft>
                          <a:spcPts val="600"/>
                        </a:spcAft>
                      </a:pPr>
                      <a:r>
                        <a:rPr kumimoji="0" lang="en-US" sz="2000" b="1" i="1" u="none" strike="noStrike" kern="1200" baseline="0" dirty="0" smtClean="0">
                          <a:solidFill>
                            <a:schemeClr val="dk1"/>
                          </a:solidFill>
                          <a:effectLst/>
                          <a:latin typeface="+mn-lt"/>
                          <a:ea typeface="+mn-ea"/>
                          <a:cs typeface="Arial" panose="020B0604020202020204" pitchFamily="34" charset="0"/>
                        </a:rPr>
                        <a:t>Objectives define the:</a:t>
                      </a:r>
                    </a:p>
                    <a:p>
                      <a:pPr>
                        <a:spcBef>
                          <a:spcPts val="600"/>
                        </a:spcBef>
                        <a:spcAft>
                          <a:spcPts val="600"/>
                        </a:spcAft>
                      </a:pPr>
                      <a:endParaRPr kumimoji="0" lang="en-US" sz="800" b="1" i="0" u="none" strike="noStrike" kern="1200" baseline="0" dirty="0" smtClean="0">
                        <a:solidFill>
                          <a:schemeClr val="dk1"/>
                        </a:solidFill>
                        <a:effectLst/>
                        <a:latin typeface="Arial" panose="020B0604020202020204" pitchFamily="34" charset="0"/>
                        <a:ea typeface="+mn-ea"/>
                        <a:cs typeface="Arial" panose="020B0604020202020204" pitchFamily="34" charset="0"/>
                      </a:endParaRPr>
                    </a:p>
                    <a:p>
                      <a:pPr marL="746125" indent="-284163">
                        <a:spcBef>
                          <a:spcPts val="600"/>
                        </a:spcBef>
                        <a:spcAft>
                          <a:spcPts val="600"/>
                        </a:spcAft>
                        <a:buFont typeface="Arial" panose="020B0604020202020204" pitchFamily="34" charset="0"/>
                        <a:buChar char="•"/>
                      </a:pPr>
                      <a:r>
                        <a:rPr kumimoji="0" lang="en-US" sz="2000" b="1" i="0" u="none" strike="noStrike" kern="1200" baseline="0" dirty="0" smtClean="0">
                          <a:solidFill>
                            <a:schemeClr val="dk1"/>
                          </a:solidFill>
                          <a:effectLst/>
                          <a:latin typeface="Arial" panose="020B0604020202020204" pitchFamily="34" charset="0"/>
                          <a:ea typeface="+mn-ea"/>
                          <a:cs typeface="Arial" panose="020B0604020202020204" pitchFamily="34" charset="0"/>
                        </a:rPr>
                        <a:t>Activities</a:t>
                      </a:r>
                    </a:p>
                    <a:p>
                      <a:pPr marL="746125" indent="-284163">
                        <a:spcBef>
                          <a:spcPts val="600"/>
                        </a:spcBef>
                        <a:spcAft>
                          <a:spcPts val="600"/>
                        </a:spcAft>
                        <a:buFont typeface="Arial" panose="020B0604020202020204" pitchFamily="34" charset="0"/>
                        <a:buChar char="•"/>
                      </a:pPr>
                      <a:r>
                        <a:rPr kumimoji="0" lang="en-US" sz="2000" b="1" i="0" u="none" strike="noStrike" kern="1200" baseline="0" dirty="0" smtClean="0">
                          <a:solidFill>
                            <a:schemeClr val="dk1"/>
                          </a:solidFill>
                          <a:effectLst/>
                          <a:latin typeface="Arial" panose="020B0604020202020204" pitchFamily="34" charset="0"/>
                          <a:ea typeface="+mn-ea"/>
                          <a:cs typeface="Arial" panose="020B0604020202020204" pitchFamily="34" charset="0"/>
                        </a:rPr>
                        <a:t>Associated qualities and conditions of the ERMA</a:t>
                      </a:r>
                    </a:p>
                    <a:p>
                      <a:pPr marL="0" indent="0">
                        <a:spcBef>
                          <a:spcPts val="600"/>
                        </a:spcBef>
                        <a:spcAft>
                          <a:spcPts val="600"/>
                        </a:spcAft>
                        <a:buFont typeface="Arial" panose="020B0604020202020204" pitchFamily="34" charset="0"/>
                        <a:buNone/>
                      </a:pPr>
                      <a:endParaRPr kumimoji="0" lang="en-US" sz="2000" b="1" i="0" u="none" strike="noStrike" kern="1200" baseline="0" dirty="0" smtClean="0">
                        <a:solidFill>
                          <a:schemeClr val="dk1"/>
                        </a:solidFill>
                        <a:effectLst/>
                        <a:latin typeface="Arial" panose="020B0604020202020204" pitchFamily="34" charset="0"/>
                        <a:ea typeface="+mn-ea"/>
                        <a:cs typeface="Arial" panose="020B0604020202020204" pitchFamily="34" charset="0"/>
                      </a:endParaRPr>
                    </a:p>
                    <a:p>
                      <a:pPr marL="0" indent="0">
                        <a:spcBef>
                          <a:spcPts val="600"/>
                        </a:spcBef>
                        <a:spcAft>
                          <a:spcPts val="600"/>
                        </a:spcAft>
                        <a:buFont typeface="Arial" panose="020B0604020202020204" pitchFamily="34" charset="0"/>
                        <a:buNone/>
                      </a:pPr>
                      <a:r>
                        <a:rPr kumimoji="0" lang="en-US" sz="2000" b="1" i="1" u="none" strike="noStrike" kern="1200" baseline="0" dirty="0" smtClean="0">
                          <a:solidFill>
                            <a:schemeClr val="dk1"/>
                          </a:solidFill>
                          <a:effectLst/>
                          <a:latin typeface="+mn-lt"/>
                          <a:ea typeface="+mn-ea"/>
                          <a:cs typeface="Arial" panose="020B0604020202020204" pitchFamily="34" charset="0"/>
                        </a:rPr>
                        <a:t>which become the focus of R&amp;VS management. </a:t>
                      </a:r>
                      <a:endParaRPr lang="en-US" sz="2000" b="1" i="1" dirty="0">
                        <a:solidFill>
                          <a:schemeClr val="bg1"/>
                        </a:solidFill>
                        <a:effectLst/>
                        <a:latin typeface="+mn-lt"/>
                        <a:cs typeface="Arial" panose="020B0604020202020204" pitchFamily="34" charset="0"/>
                      </a:endParaRPr>
                    </a:p>
                  </a:txBody>
                  <a:tcPr>
                    <a:solidFill>
                      <a:schemeClr val="tx2"/>
                    </a:solidFill>
                  </a:tcPr>
                </a:tc>
                <a:extLst>
                  <a:ext uri="{0D108BD9-81ED-4DB2-BD59-A6C34878D82A}">
                    <a16:rowId xmlns:a16="http://schemas.microsoft.com/office/drawing/2014/main" val="4059535625"/>
                  </a:ext>
                </a:extLst>
              </a:tr>
            </a:tbl>
          </a:graphicData>
        </a:graphic>
      </p:graphicFrame>
    </p:spTree>
    <p:extLst>
      <p:ext uri="{BB962C8B-B14F-4D97-AF65-F5344CB8AC3E}">
        <p14:creationId xmlns:p14="http://schemas.microsoft.com/office/powerpoint/2010/main" val="1288359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sp>
        <p:nvSpPr>
          <p:cNvPr id="10" name="Rectangle 9"/>
          <p:cNvSpPr/>
          <p:nvPr/>
        </p:nvSpPr>
        <p:spPr>
          <a:xfrm>
            <a:off x="22860" y="914400"/>
            <a:ext cx="9121140" cy="461665"/>
          </a:xfrm>
          <a:prstGeom prst="rect">
            <a:avLst/>
          </a:prstGeom>
        </p:spPr>
        <p:txBody>
          <a:bodyPr wrap="square">
            <a:spAutoFit/>
          </a:bodyPr>
          <a:lstStyle/>
          <a:p>
            <a:pPr marL="225425"/>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2a.   Establish </a:t>
            </a:r>
            <a:r>
              <a:rPr lang="en-US" sz="2400" b="1" dirty="0">
                <a:solidFill>
                  <a:prstClr val="white"/>
                </a:solidFill>
                <a:effectLst>
                  <a:outerShdw blurRad="38100" dist="38100" dir="2700000" algn="tl">
                    <a:srgbClr val="000000">
                      <a:alpha val="43137"/>
                    </a:srgbClr>
                  </a:outerShdw>
                </a:effectLst>
                <a:latin typeface="Cambria" panose="02040503050406030204" pitchFamily="18" charset="0"/>
              </a:rPr>
              <a:t>R&amp;VS </a:t>
            </a:r>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Objectives </a:t>
            </a:r>
            <a:r>
              <a:rPr lang="en-US" sz="2400" b="1" dirty="0">
                <a:solidFill>
                  <a:prstClr val="white"/>
                </a:solidFill>
                <a:effectLst>
                  <a:outerShdw blurRad="38100" dist="38100" dir="2700000" algn="tl">
                    <a:srgbClr val="000000">
                      <a:alpha val="43137"/>
                    </a:srgbClr>
                  </a:outerShdw>
                </a:effectLst>
                <a:latin typeface="Cambria" panose="02040503050406030204" pitchFamily="18" charset="0"/>
              </a:rPr>
              <a:t>for each </a:t>
            </a:r>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BCA? </a:t>
            </a:r>
            <a:endParaRPr lang="en-US" sz="2400" b="1" dirty="0">
              <a:solidFill>
                <a:prstClr val="white"/>
              </a:solidFill>
              <a:effectLst>
                <a:outerShdw blurRad="38100" dist="38100" dir="2700000" algn="tl">
                  <a:srgbClr val="000000">
                    <a:alpha val="43137"/>
                  </a:srgbClr>
                </a:outerShdw>
              </a:effectLst>
              <a:latin typeface="Cambria" panose="020405030504060302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489286049"/>
              </p:ext>
            </p:extLst>
          </p:nvPr>
        </p:nvGraphicFramePr>
        <p:xfrm>
          <a:off x="0" y="1430736"/>
          <a:ext cx="9144000" cy="5427264"/>
        </p:xfrm>
        <a:graphic>
          <a:graphicData uri="http://schemas.openxmlformats.org/drawingml/2006/table">
            <a:tbl>
              <a:tblPr firstRow="1" bandRow="1">
                <a:tableStyleId>{00A15C55-8517-42AA-B614-E9B94910E393}</a:tableStyleId>
              </a:tblPr>
              <a:tblGrid>
                <a:gridCol w="9144000">
                  <a:extLst>
                    <a:ext uri="{9D8B030D-6E8A-4147-A177-3AD203B41FA5}">
                      <a16:colId xmlns:a16="http://schemas.microsoft.com/office/drawing/2014/main" val="4210686473"/>
                    </a:ext>
                  </a:extLst>
                </a:gridCol>
              </a:tblGrid>
              <a:tr h="723527">
                <a:tc>
                  <a:txBody>
                    <a:bodyPr/>
                    <a:lstStyle/>
                    <a:p>
                      <a:pPr algn="ctr"/>
                      <a:r>
                        <a:rPr lang="en-US" sz="2000" dirty="0" smtClean="0">
                          <a:solidFill>
                            <a:srgbClr val="FFC000"/>
                          </a:solidFill>
                          <a:effectLst>
                            <a:outerShdw blurRad="38100" dist="38100" dir="2700000" algn="tl">
                              <a:srgbClr val="000000">
                                <a:alpha val="43137"/>
                              </a:srgbClr>
                            </a:outerShdw>
                          </a:effectLst>
                        </a:rPr>
                        <a:t>BCA</a:t>
                      </a:r>
                      <a:endParaRPr lang="en-US" sz="2000" dirty="0">
                        <a:solidFill>
                          <a:srgbClr val="FFC000"/>
                        </a:solidFill>
                        <a:effectLst>
                          <a:outerShdw blurRad="38100" dist="38100" dir="2700000" algn="tl">
                            <a:srgbClr val="000000">
                              <a:alpha val="43137"/>
                            </a:srgbClr>
                          </a:outerShdw>
                        </a:effectLst>
                      </a:endParaRPr>
                    </a:p>
                  </a:txBody>
                  <a:tcPr anchor="ctr">
                    <a:solidFill>
                      <a:schemeClr val="tx2">
                        <a:lumMod val="25000"/>
                      </a:schemeClr>
                    </a:solidFill>
                  </a:tcPr>
                </a:tc>
                <a:extLst>
                  <a:ext uri="{0D108BD9-81ED-4DB2-BD59-A6C34878D82A}">
                    <a16:rowId xmlns:a16="http://schemas.microsoft.com/office/drawing/2014/main" val="581912204"/>
                  </a:ext>
                </a:extLst>
              </a:tr>
              <a:tr h="4703737">
                <a:tc>
                  <a:txBody>
                    <a:bodyPr/>
                    <a:lstStyle/>
                    <a:p>
                      <a:pPr>
                        <a:spcBef>
                          <a:spcPts val="600"/>
                        </a:spcBef>
                        <a:spcAft>
                          <a:spcPts val="600"/>
                        </a:spcAft>
                      </a:pPr>
                      <a:endParaRPr kumimoji="0" lang="en-US" sz="800" b="1" i="0" u="none" strike="noStrike" kern="1200" baseline="0" dirty="0" smtClean="0">
                        <a:solidFill>
                          <a:schemeClr val="dk1"/>
                        </a:solidFill>
                        <a:effectLst/>
                        <a:latin typeface="Arial" panose="020B0604020202020204" pitchFamily="34" charset="0"/>
                        <a:ea typeface="+mn-ea"/>
                        <a:cs typeface="Arial" panose="020B0604020202020204" pitchFamily="34" charset="0"/>
                      </a:endParaRPr>
                    </a:p>
                    <a:p>
                      <a:pPr>
                        <a:spcBef>
                          <a:spcPts val="600"/>
                        </a:spcBef>
                        <a:spcAft>
                          <a:spcPts val="600"/>
                        </a:spcAft>
                      </a:pPr>
                      <a:r>
                        <a:rPr kumimoji="0" lang="en-US" sz="2000" b="1" i="1" u="none" strike="noStrike" kern="1200" baseline="0" dirty="0" smtClean="0">
                          <a:solidFill>
                            <a:schemeClr val="dk1"/>
                          </a:solidFill>
                          <a:effectLst/>
                          <a:latin typeface="+mn-lt"/>
                          <a:ea typeface="+mn-ea"/>
                          <a:cs typeface="Arial" panose="020B0604020202020204" pitchFamily="34" charset="0"/>
                        </a:rPr>
                        <a:t>Outcome-focused objectives define the specific recreation opportunities:</a:t>
                      </a:r>
                    </a:p>
                    <a:p>
                      <a:pPr marL="630238" indent="-230188">
                        <a:spcBef>
                          <a:spcPts val="600"/>
                        </a:spcBef>
                        <a:spcAft>
                          <a:spcPts val="600"/>
                        </a:spcAft>
                        <a:buFont typeface="Arial" panose="020B0604020202020204" pitchFamily="34" charset="0"/>
                        <a:buChar char="•"/>
                      </a:pPr>
                      <a:r>
                        <a:rPr kumimoji="0" lang="en-US" sz="2000" b="1" i="0" u="none" strike="noStrike" kern="1200" baseline="0" dirty="0" smtClean="0">
                          <a:solidFill>
                            <a:schemeClr val="dk1"/>
                          </a:solidFill>
                          <a:effectLst/>
                          <a:latin typeface="Arial" panose="020B0604020202020204" pitchFamily="34" charset="0"/>
                          <a:ea typeface="+mn-ea"/>
                          <a:cs typeface="Arial" panose="020B0604020202020204" pitchFamily="34" charset="0"/>
                        </a:rPr>
                        <a:t>Activities</a:t>
                      </a:r>
                    </a:p>
                    <a:p>
                      <a:pPr marL="630238" indent="-230188">
                        <a:spcBef>
                          <a:spcPts val="600"/>
                        </a:spcBef>
                        <a:spcAft>
                          <a:spcPts val="600"/>
                        </a:spcAft>
                        <a:buFont typeface="Arial" panose="020B0604020202020204" pitchFamily="34" charset="0"/>
                        <a:buChar char="•"/>
                      </a:pPr>
                      <a:r>
                        <a:rPr kumimoji="0" lang="en-US" sz="2000" b="1" i="0" u="none" strike="noStrike" kern="1200" baseline="0" dirty="0" smtClean="0">
                          <a:solidFill>
                            <a:schemeClr val="dk1"/>
                          </a:solidFill>
                          <a:effectLst/>
                          <a:latin typeface="Arial" panose="020B0604020202020204" pitchFamily="34" charset="0"/>
                          <a:ea typeface="+mn-ea"/>
                          <a:cs typeface="Arial" panose="020B0604020202020204" pitchFamily="34" charset="0"/>
                        </a:rPr>
                        <a:t>Experiences</a:t>
                      </a:r>
                    </a:p>
                    <a:p>
                      <a:pPr marL="630238" indent="-230188">
                        <a:spcBef>
                          <a:spcPts val="600"/>
                        </a:spcBef>
                        <a:spcAft>
                          <a:spcPts val="600"/>
                        </a:spcAft>
                        <a:buFont typeface="Arial" panose="020B0604020202020204" pitchFamily="34" charset="0"/>
                        <a:buChar char="•"/>
                      </a:pPr>
                      <a:r>
                        <a:rPr kumimoji="0" lang="en-US" sz="2000" b="1" i="0" u="none" strike="noStrike" kern="1200" baseline="0" dirty="0" smtClean="0">
                          <a:solidFill>
                            <a:schemeClr val="dk1"/>
                          </a:solidFill>
                          <a:effectLst/>
                          <a:latin typeface="Arial" panose="020B0604020202020204" pitchFamily="34" charset="0"/>
                          <a:ea typeface="+mn-ea"/>
                          <a:cs typeface="Arial" panose="020B0604020202020204" pitchFamily="34" charset="0"/>
                        </a:rPr>
                        <a:t>Benefits (derived from those experiences) </a:t>
                      </a:r>
                    </a:p>
                    <a:p>
                      <a:pPr marL="0" indent="0">
                        <a:spcBef>
                          <a:spcPts val="600"/>
                        </a:spcBef>
                        <a:spcAft>
                          <a:spcPts val="600"/>
                        </a:spcAft>
                        <a:buFont typeface="Arial" panose="020B0604020202020204" pitchFamily="34" charset="0"/>
                        <a:buNone/>
                      </a:pPr>
                      <a:r>
                        <a:rPr kumimoji="0" lang="en-US" sz="2000" b="1" i="1" u="none" strike="noStrike" kern="1200" baseline="0" dirty="0" smtClean="0">
                          <a:solidFill>
                            <a:schemeClr val="dk1"/>
                          </a:solidFill>
                          <a:effectLst/>
                          <a:latin typeface="+mn-lt"/>
                          <a:ea typeface="+mn-ea"/>
                          <a:cs typeface="Arial" panose="020B0604020202020204" pitchFamily="34" charset="0"/>
                        </a:rPr>
                        <a:t>which become the focus of R&amp;VS and wildlife management. </a:t>
                      </a:r>
                      <a:endParaRPr lang="en-US" sz="2000" b="1" i="1" u="none" dirty="0">
                        <a:solidFill>
                          <a:schemeClr val="bg1"/>
                        </a:solidFill>
                        <a:effectLst/>
                        <a:latin typeface="+mn-lt"/>
                        <a:cs typeface="Arial" panose="020B0604020202020204" pitchFamily="34" charset="0"/>
                      </a:endParaRPr>
                    </a:p>
                  </a:txBody>
                  <a:tcPr>
                    <a:solidFill>
                      <a:schemeClr val="tx2"/>
                    </a:solidFill>
                  </a:tcPr>
                </a:tc>
                <a:extLst>
                  <a:ext uri="{0D108BD9-81ED-4DB2-BD59-A6C34878D82A}">
                    <a16:rowId xmlns:a16="http://schemas.microsoft.com/office/drawing/2014/main" val="4059535625"/>
                  </a:ext>
                </a:extLst>
              </a:tr>
            </a:tbl>
          </a:graphicData>
        </a:graphic>
      </p:graphicFrame>
    </p:spTree>
    <p:extLst>
      <p:ext uri="{BB962C8B-B14F-4D97-AF65-F5344CB8AC3E}">
        <p14:creationId xmlns:p14="http://schemas.microsoft.com/office/powerpoint/2010/main" val="2409645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055024146"/>
              </p:ext>
            </p:extLst>
          </p:nvPr>
        </p:nvGraphicFramePr>
        <p:xfrm>
          <a:off x="0" y="1430736"/>
          <a:ext cx="9144000" cy="3293664"/>
        </p:xfrm>
        <a:graphic>
          <a:graphicData uri="http://schemas.openxmlformats.org/drawingml/2006/table">
            <a:tbl>
              <a:tblPr firstRow="1" bandRow="1">
                <a:tableStyleId>{00A15C55-8517-42AA-B614-E9B94910E393}</a:tableStyleId>
              </a:tblPr>
              <a:tblGrid>
                <a:gridCol w="4572000">
                  <a:extLst>
                    <a:ext uri="{9D8B030D-6E8A-4147-A177-3AD203B41FA5}">
                      <a16:colId xmlns:a16="http://schemas.microsoft.com/office/drawing/2014/main" val="4210686473"/>
                    </a:ext>
                  </a:extLst>
                </a:gridCol>
                <a:gridCol w="4572000">
                  <a:extLst>
                    <a:ext uri="{9D8B030D-6E8A-4147-A177-3AD203B41FA5}">
                      <a16:colId xmlns:a16="http://schemas.microsoft.com/office/drawing/2014/main" val="1880403657"/>
                    </a:ext>
                  </a:extLst>
                </a:gridCol>
              </a:tblGrid>
              <a:tr h="639277">
                <a:tc>
                  <a:txBody>
                    <a:bodyPr/>
                    <a:lstStyle/>
                    <a:p>
                      <a:pPr algn="ctr"/>
                      <a:r>
                        <a:rPr lang="en-US" sz="2000" dirty="0" smtClean="0">
                          <a:solidFill>
                            <a:srgbClr val="FFC000"/>
                          </a:solidFill>
                          <a:effectLst>
                            <a:outerShdw blurRad="38100" dist="38100" dir="2700000" algn="tl">
                              <a:srgbClr val="000000">
                                <a:alpha val="43137"/>
                              </a:srgbClr>
                            </a:outerShdw>
                          </a:effectLst>
                        </a:rPr>
                        <a:t>SRMA</a:t>
                      </a:r>
                      <a:endParaRPr lang="en-US" sz="2000" dirty="0">
                        <a:solidFill>
                          <a:srgbClr val="FFC000"/>
                        </a:solidFill>
                        <a:effectLst>
                          <a:outerShdw blurRad="38100" dist="38100" dir="2700000" algn="tl">
                            <a:srgbClr val="000000">
                              <a:alpha val="43137"/>
                            </a:srgbClr>
                          </a:outerShdw>
                        </a:effectLst>
                      </a:endParaRPr>
                    </a:p>
                  </a:txBody>
                  <a:tcPr anchor="ctr">
                    <a:solidFill>
                      <a:schemeClr val="tx2">
                        <a:lumMod val="25000"/>
                      </a:schemeClr>
                    </a:solidFill>
                  </a:tcPr>
                </a:tc>
                <a:tc>
                  <a:txBody>
                    <a:bodyPr/>
                    <a:lstStyle/>
                    <a:p>
                      <a:pPr algn="ctr"/>
                      <a:r>
                        <a:rPr lang="en-US" sz="2000" dirty="0" smtClean="0">
                          <a:solidFill>
                            <a:srgbClr val="FFC000"/>
                          </a:solidFill>
                          <a:effectLst>
                            <a:outerShdw blurRad="38100" dist="38100" dir="2700000" algn="tl">
                              <a:srgbClr val="000000">
                                <a:alpha val="43137"/>
                              </a:srgbClr>
                            </a:outerShdw>
                          </a:effectLst>
                        </a:rPr>
                        <a:t>ERMA</a:t>
                      </a:r>
                      <a:endParaRPr lang="en-US" sz="2000" dirty="0">
                        <a:solidFill>
                          <a:srgbClr val="FFC000"/>
                        </a:solidFill>
                        <a:effectLst>
                          <a:outerShdw blurRad="38100" dist="38100" dir="2700000" algn="tl">
                            <a:srgbClr val="000000">
                              <a:alpha val="43137"/>
                            </a:srgbClr>
                          </a:outerShdw>
                        </a:effectLst>
                      </a:endParaRPr>
                    </a:p>
                  </a:txBody>
                  <a:tcPr anchor="ctr">
                    <a:solidFill>
                      <a:schemeClr val="tx2">
                        <a:lumMod val="25000"/>
                      </a:schemeClr>
                    </a:solidFill>
                  </a:tcPr>
                </a:tc>
                <a:extLst>
                  <a:ext uri="{0D108BD9-81ED-4DB2-BD59-A6C34878D82A}">
                    <a16:rowId xmlns:a16="http://schemas.microsoft.com/office/drawing/2014/main" val="581912204"/>
                  </a:ext>
                </a:extLst>
              </a:tr>
              <a:tr h="2654387">
                <a:tc>
                  <a:txBody>
                    <a:bodyPr/>
                    <a:lstStyle/>
                    <a:p>
                      <a:pPr>
                        <a:spcBef>
                          <a:spcPts val="300"/>
                        </a:spcBef>
                        <a:spcAft>
                          <a:spcPts val="300"/>
                        </a:spcAft>
                      </a:pPr>
                      <a:r>
                        <a:rPr lang="en-US" sz="1800" b="1" i="1" u="none" dirty="0" smtClean="0">
                          <a:solidFill>
                            <a:schemeClr val="bg1"/>
                          </a:solidFill>
                          <a:effectLst/>
                          <a:latin typeface="+mn-lt"/>
                          <a:cs typeface="Arial" panose="020B0604020202020204" pitchFamily="34" charset="0"/>
                        </a:rPr>
                        <a:t>Identify R&amp;VS decisions necessary to: </a:t>
                      </a:r>
                    </a:p>
                    <a:p>
                      <a:pPr>
                        <a:spcBef>
                          <a:spcPts val="300"/>
                        </a:spcBef>
                        <a:spcAft>
                          <a:spcPts val="300"/>
                        </a:spcAft>
                      </a:pPr>
                      <a:endParaRPr lang="en-US" sz="800" b="1" u="none" dirty="0" smtClean="0">
                        <a:solidFill>
                          <a:schemeClr val="bg1"/>
                        </a:solidFill>
                        <a:effectLst/>
                        <a:latin typeface="Arial" panose="020B0604020202020204" pitchFamily="34" charset="0"/>
                        <a:cs typeface="Arial" panose="020B0604020202020204" pitchFamily="34" charset="0"/>
                      </a:endParaRPr>
                    </a:p>
                    <a:p>
                      <a:pPr marL="342900" indent="-342900">
                        <a:spcBef>
                          <a:spcPts val="300"/>
                        </a:spcBef>
                        <a:spcAft>
                          <a:spcPts val="300"/>
                        </a:spcAft>
                        <a:buFont typeface="+mj-lt"/>
                        <a:buAutoNum type="alphaLcPeriod"/>
                      </a:pPr>
                      <a:r>
                        <a:rPr lang="en-US" sz="1800" b="1" u="none" dirty="0" smtClean="0">
                          <a:solidFill>
                            <a:schemeClr val="bg1"/>
                          </a:solidFill>
                          <a:effectLst/>
                          <a:latin typeface="Arial" panose="020B0604020202020204" pitchFamily="34" charset="0"/>
                          <a:cs typeface="Arial" panose="020B0604020202020204" pitchFamily="34" charset="0"/>
                        </a:rPr>
                        <a:t>Facilitate targeted recreation opportunities</a:t>
                      </a:r>
                    </a:p>
                    <a:p>
                      <a:pPr marL="0" indent="0">
                        <a:spcBef>
                          <a:spcPts val="300"/>
                        </a:spcBef>
                        <a:spcAft>
                          <a:spcPts val="300"/>
                        </a:spcAft>
                        <a:buFont typeface="+mj-lt"/>
                        <a:buNone/>
                      </a:pPr>
                      <a:endParaRPr lang="en-US" sz="800" b="1" u="none" dirty="0" smtClean="0">
                        <a:solidFill>
                          <a:schemeClr val="bg1"/>
                        </a:solidFill>
                        <a:effectLst/>
                        <a:latin typeface="Arial" panose="020B0604020202020204" pitchFamily="34" charset="0"/>
                        <a:cs typeface="Arial" panose="020B0604020202020204" pitchFamily="34" charset="0"/>
                      </a:endParaRPr>
                    </a:p>
                    <a:p>
                      <a:pPr marL="342900" indent="-342900">
                        <a:spcBef>
                          <a:spcPts val="300"/>
                        </a:spcBef>
                        <a:spcAft>
                          <a:spcPts val="300"/>
                        </a:spcAft>
                        <a:buFont typeface="+mj-lt"/>
                        <a:buAutoNum type="alphaLcPeriod" startAt="2"/>
                      </a:pPr>
                      <a:r>
                        <a:rPr lang="en-US" sz="1800" b="1" u="none" dirty="0" smtClean="0">
                          <a:solidFill>
                            <a:schemeClr val="bg1"/>
                          </a:solidFill>
                          <a:effectLst/>
                          <a:latin typeface="Arial" panose="020B0604020202020204" pitchFamily="34" charset="0"/>
                          <a:cs typeface="Arial" panose="020B0604020202020204" pitchFamily="34" charset="0"/>
                        </a:rPr>
                        <a:t>Maintain or enhance RSCs </a:t>
                      </a:r>
                    </a:p>
                  </a:txBody>
                  <a:tcPr>
                    <a:solidFill>
                      <a:schemeClr val="tx2"/>
                    </a:solidFill>
                  </a:tcPr>
                </a:tc>
                <a:tc>
                  <a:txBody>
                    <a:bodyPr/>
                    <a:lstStyle/>
                    <a:p>
                      <a:pPr>
                        <a:spcBef>
                          <a:spcPts val="300"/>
                        </a:spcBef>
                        <a:spcAft>
                          <a:spcPts val="300"/>
                        </a:spcAft>
                      </a:pPr>
                      <a:r>
                        <a:rPr lang="en-US" sz="1800" b="1" i="1" dirty="0" smtClean="0">
                          <a:solidFill>
                            <a:schemeClr val="bg1"/>
                          </a:solidFill>
                          <a:effectLst/>
                          <a:latin typeface="+mn-lt"/>
                          <a:cs typeface="Arial" panose="020B0604020202020204" pitchFamily="34" charset="0"/>
                        </a:rPr>
                        <a:t>Identify R&amp;VS decisions necessary to: </a:t>
                      </a:r>
                    </a:p>
                    <a:p>
                      <a:pPr>
                        <a:spcBef>
                          <a:spcPts val="300"/>
                        </a:spcBef>
                        <a:spcAft>
                          <a:spcPts val="300"/>
                        </a:spcAft>
                      </a:pPr>
                      <a:endParaRPr lang="en-US" sz="800" b="1" i="0" dirty="0" smtClean="0">
                        <a:solidFill>
                          <a:schemeClr val="bg1"/>
                        </a:solidFill>
                        <a:effectLst/>
                        <a:latin typeface="Arial" panose="020B0604020202020204" pitchFamily="34" charset="0"/>
                        <a:cs typeface="Arial" panose="020B0604020202020204" pitchFamily="34" charset="0"/>
                      </a:endParaRPr>
                    </a:p>
                    <a:p>
                      <a:pPr marL="342900" indent="-342900">
                        <a:spcBef>
                          <a:spcPts val="300"/>
                        </a:spcBef>
                        <a:spcAft>
                          <a:spcPts val="300"/>
                        </a:spcAft>
                        <a:buFont typeface="+mj-lt"/>
                        <a:buAutoNum type="alphaLcPeriod"/>
                      </a:pPr>
                      <a:r>
                        <a:rPr lang="en-US" sz="1800" b="1" i="0" dirty="0" smtClean="0">
                          <a:solidFill>
                            <a:schemeClr val="bg1"/>
                          </a:solidFill>
                          <a:effectLst/>
                          <a:latin typeface="Arial" panose="020B0604020202020204" pitchFamily="34" charset="0"/>
                          <a:cs typeface="Arial" panose="020B0604020202020204" pitchFamily="34" charset="0"/>
                        </a:rPr>
                        <a:t>Facilitate participation in identified recreation activities.</a:t>
                      </a:r>
                    </a:p>
                    <a:p>
                      <a:pPr marL="0" indent="0">
                        <a:spcBef>
                          <a:spcPts val="300"/>
                        </a:spcBef>
                        <a:spcAft>
                          <a:spcPts val="300"/>
                        </a:spcAft>
                        <a:buFont typeface="+mj-lt"/>
                        <a:buNone/>
                      </a:pPr>
                      <a:endParaRPr lang="en-US" sz="800" b="1" i="0" dirty="0" smtClean="0">
                        <a:solidFill>
                          <a:schemeClr val="bg1"/>
                        </a:solidFill>
                        <a:effectLst/>
                        <a:latin typeface="Arial" panose="020B0604020202020204" pitchFamily="34" charset="0"/>
                        <a:cs typeface="Arial" panose="020B0604020202020204" pitchFamily="34" charset="0"/>
                      </a:endParaRPr>
                    </a:p>
                    <a:p>
                      <a:pPr marL="342900" indent="-342900">
                        <a:spcBef>
                          <a:spcPts val="300"/>
                        </a:spcBef>
                        <a:spcAft>
                          <a:spcPts val="300"/>
                        </a:spcAft>
                        <a:buFont typeface="+mj-lt"/>
                        <a:buAutoNum type="alphaLcPeriod" startAt="2"/>
                      </a:pPr>
                      <a:r>
                        <a:rPr lang="en-US" sz="1800" b="1" i="0" dirty="0" smtClean="0">
                          <a:solidFill>
                            <a:schemeClr val="bg1"/>
                          </a:solidFill>
                          <a:effectLst/>
                          <a:latin typeface="Arial" panose="020B0604020202020204" pitchFamily="34" charset="0"/>
                          <a:cs typeface="Arial" panose="020B0604020202020204" pitchFamily="34" charset="0"/>
                        </a:rPr>
                        <a:t>Maintain particular RSCs. </a:t>
                      </a:r>
                    </a:p>
                  </a:txBody>
                  <a:tcPr>
                    <a:solidFill>
                      <a:schemeClr val="tx2"/>
                    </a:solidFill>
                  </a:tcPr>
                </a:tc>
                <a:extLst>
                  <a:ext uri="{0D108BD9-81ED-4DB2-BD59-A6C34878D82A}">
                    <a16:rowId xmlns:a16="http://schemas.microsoft.com/office/drawing/2014/main" val="4059535625"/>
                  </a:ext>
                </a:extLst>
              </a:tr>
            </a:tbl>
          </a:graphicData>
        </a:graphic>
      </p:graphicFrame>
      <p:sp>
        <p:nvSpPr>
          <p:cNvPr id="12" name="Rectangle 11"/>
          <p:cNvSpPr/>
          <p:nvPr/>
        </p:nvSpPr>
        <p:spPr>
          <a:xfrm>
            <a:off x="0" y="921340"/>
            <a:ext cx="8838685" cy="461665"/>
          </a:xfrm>
          <a:prstGeom prst="rect">
            <a:avLst/>
          </a:prstGeom>
        </p:spPr>
        <p:txBody>
          <a:bodyPr wrap="square">
            <a:spAutoFit/>
          </a:bodyPr>
          <a:lstStyle/>
          <a:p>
            <a:pPr marL="631825" indent="-406400"/>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3.   Identify </a:t>
            </a:r>
            <a:r>
              <a:rPr lang="en-US" sz="2400" b="1" dirty="0">
                <a:solidFill>
                  <a:prstClr val="white"/>
                </a:solidFill>
                <a:effectLst>
                  <a:outerShdw blurRad="38100" dist="38100" dir="2700000" algn="tl">
                    <a:srgbClr val="000000">
                      <a:alpha val="43137"/>
                    </a:srgbClr>
                  </a:outerShdw>
                </a:effectLst>
                <a:latin typeface="Cambria" panose="02040503050406030204" pitchFamily="18" charset="0"/>
              </a:rPr>
              <a:t>LUP-level </a:t>
            </a:r>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Management Actions &amp; Allowable Uses</a:t>
            </a:r>
            <a:endParaRPr lang="en-US" sz="2400" b="1" dirty="0">
              <a:solidFill>
                <a:prstClr val="white"/>
              </a:solidFill>
              <a:effectLst>
                <a:outerShdw blurRad="38100" dist="38100" dir="2700000" algn="tl">
                  <a:srgbClr val="000000">
                    <a:alpha val="43137"/>
                  </a:srgbClr>
                </a:outerShdw>
              </a:effectLst>
              <a:latin typeface="Cambria" panose="020405030504060302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069747842"/>
              </p:ext>
            </p:extLst>
          </p:nvPr>
        </p:nvGraphicFramePr>
        <p:xfrm>
          <a:off x="0" y="4114800"/>
          <a:ext cx="9144000" cy="2743200"/>
        </p:xfrm>
        <a:graphic>
          <a:graphicData uri="http://schemas.openxmlformats.org/drawingml/2006/table">
            <a:tbl>
              <a:tblPr firstRow="1" bandRow="1">
                <a:tableStyleId>{00A15C55-8517-42AA-B614-E9B94910E393}</a:tableStyleId>
              </a:tblPr>
              <a:tblGrid>
                <a:gridCol w="9144000">
                  <a:extLst>
                    <a:ext uri="{9D8B030D-6E8A-4147-A177-3AD203B41FA5}">
                      <a16:colId xmlns:a16="http://schemas.microsoft.com/office/drawing/2014/main" val="4210686473"/>
                    </a:ext>
                  </a:extLst>
                </a:gridCol>
              </a:tblGrid>
              <a:tr h="2743200">
                <a:tc>
                  <a:txBody>
                    <a:bodyPr/>
                    <a:lstStyle/>
                    <a:p>
                      <a:pPr marL="342900" indent="-342900">
                        <a:buFont typeface="+mj-lt"/>
                        <a:buAutoNum type="alphaLcPeriod" startAt="3"/>
                      </a:pPr>
                      <a:endParaRPr kumimoji="0" lang="en-US" sz="800" b="1"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342900" indent="-342900">
                        <a:buFont typeface="+mj-lt"/>
                        <a:buAutoNum type="alphaLcPeriod" startAt="3"/>
                      </a:pPr>
                      <a:r>
                        <a:rPr kumimoji="0" lang="en-US" sz="1800" b="1" i="0" u="none" strike="noStrike" kern="1200" baseline="0" dirty="0" smtClean="0">
                          <a:solidFill>
                            <a:schemeClr val="dk1"/>
                          </a:solidFill>
                          <a:latin typeface="Arial" panose="020B0604020202020204" pitchFamily="34" charset="0"/>
                          <a:ea typeface="+mn-ea"/>
                          <a:cs typeface="Arial" panose="020B0604020202020204" pitchFamily="34" charset="0"/>
                        </a:rPr>
                        <a:t>Address visitor health and safety, resource protection, and use and user conflicts (e.g. areas unavailable to target shooting) </a:t>
                      </a:r>
                    </a:p>
                    <a:p>
                      <a:pPr marL="342900" indent="-342900">
                        <a:buFont typeface="+mj-lt"/>
                        <a:buAutoNum type="alphaLcPeriod" startAt="3"/>
                      </a:pPr>
                      <a:endParaRPr kumimoji="0" lang="en-US" sz="1800" b="1"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342900" indent="-342900">
                        <a:buFont typeface="+mj-lt"/>
                        <a:buAutoNum type="alphaLcPeriod" startAt="3"/>
                      </a:pPr>
                      <a:r>
                        <a:rPr kumimoji="0" lang="en-US" sz="1800" b="1" i="0" u="none" strike="noStrike" kern="1200" baseline="0" dirty="0" smtClean="0">
                          <a:solidFill>
                            <a:schemeClr val="dk1"/>
                          </a:solidFill>
                          <a:latin typeface="Arial" panose="020B0604020202020204" pitchFamily="34" charset="0"/>
                          <a:ea typeface="+mn-ea"/>
                          <a:cs typeface="Arial" panose="020B0604020202020204" pitchFamily="34" charset="0"/>
                        </a:rPr>
                        <a:t>Address the type(s), activities and locations where special recreation permits would not be issued </a:t>
                      </a:r>
                    </a:p>
                    <a:p>
                      <a:endParaRPr kumimoji="0" lang="en-US" sz="1800" b="1"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342900" indent="-342900">
                        <a:buFont typeface="+mj-lt"/>
                        <a:buAutoNum type="alphaLcPeriod" startAt="5"/>
                      </a:pPr>
                      <a:r>
                        <a:rPr kumimoji="0" lang="en-US" sz="1800" b="1" i="1" u="none" strike="noStrike" kern="1200" baseline="0" dirty="0" smtClean="0">
                          <a:solidFill>
                            <a:schemeClr val="dk1"/>
                          </a:solidFill>
                          <a:latin typeface="+mn-lt"/>
                          <a:ea typeface="+mn-ea"/>
                          <a:cs typeface="Arial" panose="020B0604020202020204" pitchFamily="34" charset="0"/>
                        </a:rPr>
                        <a:t>Within Other Programs.  </a:t>
                      </a:r>
                      <a:r>
                        <a:rPr kumimoji="0" lang="en-US" sz="1800" b="1" i="0" u="none" strike="noStrike" kern="1200" baseline="0" dirty="0" smtClean="0">
                          <a:solidFill>
                            <a:schemeClr val="dk1"/>
                          </a:solidFill>
                          <a:latin typeface="Arial" panose="020B0604020202020204" pitchFamily="34" charset="0"/>
                          <a:ea typeface="+mn-ea"/>
                          <a:cs typeface="Arial" panose="020B0604020202020204" pitchFamily="34" charset="0"/>
                        </a:rPr>
                        <a:t>Establish restrictions for other resource uses necessary to achieve the RMA/RMZ objective(s)</a:t>
                      </a:r>
                      <a:endParaRPr lang="en-US" sz="2000" b="1" u="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59535625"/>
                  </a:ext>
                </a:extLst>
              </a:tr>
            </a:tbl>
          </a:graphicData>
        </a:graphic>
      </p:graphicFrame>
    </p:spTree>
    <p:extLst>
      <p:ext uri="{BB962C8B-B14F-4D97-AF65-F5344CB8AC3E}">
        <p14:creationId xmlns:p14="http://schemas.microsoft.com/office/powerpoint/2010/main" val="1896671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531957472"/>
              </p:ext>
            </p:extLst>
          </p:nvPr>
        </p:nvGraphicFramePr>
        <p:xfrm>
          <a:off x="0" y="1430736"/>
          <a:ext cx="9144000" cy="5427264"/>
        </p:xfrm>
        <a:graphic>
          <a:graphicData uri="http://schemas.openxmlformats.org/drawingml/2006/table">
            <a:tbl>
              <a:tblPr firstRow="1" bandRow="1">
                <a:tableStyleId>{00A15C55-8517-42AA-B614-E9B94910E393}</a:tableStyleId>
              </a:tblPr>
              <a:tblGrid>
                <a:gridCol w="9144000">
                  <a:extLst>
                    <a:ext uri="{9D8B030D-6E8A-4147-A177-3AD203B41FA5}">
                      <a16:colId xmlns:a16="http://schemas.microsoft.com/office/drawing/2014/main" val="4210686473"/>
                    </a:ext>
                  </a:extLst>
                </a:gridCol>
              </a:tblGrid>
              <a:tr h="900026">
                <a:tc>
                  <a:txBody>
                    <a:bodyPr/>
                    <a:lstStyle/>
                    <a:p>
                      <a:pPr algn="ctr"/>
                      <a:r>
                        <a:rPr lang="en-US" sz="2000" dirty="0" smtClean="0">
                          <a:solidFill>
                            <a:srgbClr val="FFC000"/>
                          </a:solidFill>
                          <a:effectLst>
                            <a:outerShdw blurRad="38100" dist="38100" dir="2700000" algn="tl">
                              <a:srgbClr val="000000">
                                <a:alpha val="43137"/>
                              </a:srgbClr>
                            </a:outerShdw>
                          </a:effectLst>
                        </a:rPr>
                        <a:t>BCA</a:t>
                      </a:r>
                      <a:endParaRPr lang="en-US" sz="2000" dirty="0">
                        <a:solidFill>
                          <a:srgbClr val="FFC000"/>
                        </a:solidFill>
                        <a:effectLst>
                          <a:outerShdw blurRad="38100" dist="38100" dir="2700000" algn="tl">
                            <a:srgbClr val="000000">
                              <a:alpha val="43137"/>
                            </a:srgbClr>
                          </a:outerShdw>
                        </a:effectLst>
                      </a:endParaRPr>
                    </a:p>
                  </a:txBody>
                  <a:tcPr anchor="ctr">
                    <a:solidFill>
                      <a:schemeClr val="tx2">
                        <a:lumMod val="25000"/>
                      </a:schemeClr>
                    </a:solidFill>
                  </a:tcPr>
                </a:tc>
                <a:extLst>
                  <a:ext uri="{0D108BD9-81ED-4DB2-BD59-A6C34878D82A}">
                    <a16:rowId xmlns:a16="http://schemas.microsoft.com/office/drawing/2014/main" val="581912204"/>
                  </a:ext>
                </a:extLst>
              </a:tr>
              <a:tr h="4527238">
                <a:tc>
                  <a:txBody>
                    <a:bodyPr/>
                    <a:lstStyle/>
                    <a:p>
                      <a:pPr>
                        <a:spcBef>
                          <a:spcPts val="300"/>
                        </a:spcBef>
                        <a:spcAft>
                          <a:spcPts val="300"/>
                        </a:spcAft>
                      </a:pPr>
                      <a:r>
                        <a:rPr lang="en-US" sz="1800" b="1" i="1" u="none" dirty="0" smtClean="0">
                          <a:solidFill>
                            <a:schemeClr val="bg1"/>
                          </a:solidFill>
                          <a:effectLst/>
                          <a:latin typeface="+mn-lt"/>
                          <a:cs typeface="Arial" panose="020B0604020202020204" pitchFamily="34" charset="0"/>
                        </a:rPr>
                        <a:t>Identify R&amp;VS decisions necessary to: </a:t>
                      </a:r>
                    </a:p>
                    <a:p>
                      <a:pPr>
                        <a:spcBef>
                          <a:spcPts val="300"/>
                        </a:spcBef>
                        <a:spcAft>
                          <a:spcPts val="300"/>
                        </a:spcAft>
                      </a:pPr>
                      <a:endParaRPr lang="en-US" sz="800" b="1" u="none" dirty="0" smtClean="0">
                        <a:solidFill>
                          <a:schemeClr val="bg1"/>
                        </a:solidFill>
                        <a:effectLst/>
                        <a:latin typeface="Arial" panose="020B0604020202020204" pitchFamily="34" charset="0"/>
                        <a:cs typeface="Arial" panose="020B0604020202020204" pitchFamily="34" charset="0"/>
                      </a:endParaRPr>
                    </a:p>
                    <a:p>
                      <a:pPr marL="342900" indent="-342900">
                        <a:spcBef>
                          <a:spcPts val="300"/>
                        </a:spcBef>
                        <a:spcAft>
                          <a:spcPts val="300"/>
                        </a:spcAft>
                        <a:buFont typeface="+mj-lt"/>
                        <a:buAutoNum type="alphaLcPeriod"/>
                      </a:pPr>
                      <a:r>
                        <a:rPr lang="en-US" sz="1800" b="1" u="none" dirty="0" smtClean="0">
                          <a:solidFill>
                            <a:schemeClr val="bg1"/>
                          </a:solidFill>
                          <a:effectLst/>
                          <a:latin typeface="Arial" panose="020B0604020202020204" pitchFamily="34" charset="0"/>
                          <a:cs typeface="Arial" panose="020B0604020202020204" pitchFamily="34" charset="0"/>
                        </a:rPr>
                        <a:t>Support goals, objectives and designation</a:t>
                      </a:r>
                      <a:r>
                        <a:rPr lang="en-US" sz="1800" b="1" u="none" baseline="0" dirty="0" smtClean="0">
                          <a:solidFill>
                            <a:schemeClr val="bg1"/>
                          </a:solidFill>
                          <a:effectLst/>
                          <a:latin typeface="Arial" panose="020B0604020202020204" pitchFamily="34" charset="0"/>
                          <a:cs typeface="Arial" panose="020B0604020202020204" pitchFamily="34" charset="0"/>
                        </a:rPr>
                        <a:t> of the area</a:t>
                      </a:r>
                    </a:p>
                    <a:p>
                      <a:pPr marL="342900" indent="-342900">
                        <a:spcBef>
                          <a:spcPts val="300"/>
                        </a:spcBef>
                        <a:spcAft>
                          <a:spcPts val="300"/>
                        </a:spcAft>
                        <a:buFont typeface="+mj-lt"/>
                        <a:buAutoNum type="alphaLcPeriod"/>
                      </a:pPr>
                      <a:r>
                        <a:rPr lang="en-US" sz="1800" b="1" u="none" baseline="0" dirty="0" smtClean="0">
                          <a:solidFill>
                            <a:schemeClr val="bg1"/>
                          </a:solidFill>
                          <a:effectLst/>
                          <a:latin typeface="Arial" panose="020B0604020202020204" pitchFamily="34" charset="0"/>
                          <a:cs typeface="Arial" panose="020B0604020202020204" pitchFamily="34" charset="0"/>
                        </a:rPr>
                        <a:t>Identify land tenure decisions</a:t>
                      </a:r>
                    </a:p>
                    <a:p>
                      <a:pPr marL="342900" marR="0" lvl="0" indent="-342900" algn="l" defTabSz="914400" rtl="0" eaLnBrk="1" fontAlgn="auto" latinLnBrk="0" hangingPunct="1">
                        <a:lnSpc>
                          <a:spcPct val="100000"/>
                        </a:lnSpc>
                        <a:spcBef>
                          <a:spcPts val="300"/>
                        </a:spcBef>
                        <a:spcAft>
                          <a:spcPts val="300"/>
                        </a:spcAft>
                        <a:buClrTx/>
                        <a:buSzTx/>
                        <a:buFont typeface="+mj-lt"/>
                        <a:buAutoNum type="alphaLcPeriod"/>
                        <a:tabLst/>
                        <a:defRPr/>
                      </a:pPr>
                      <a:r>
                        <a:rPr kumimoji="0" lang="en-US" sz="1800" b="1" i="0" u="none" strike="noStrike" kern="1200" baseline="0" dirty="0" smtClean="0">
                          <a:solidFill>
                            <a:schemeClr val="dk1"/>
                          </a:solidFill>
                          <a:latin typeface="Arial" panose="020B0604020202020204" pitchFamily="34" charset="0"/>
                          <a:ea typeface="+mn-ea"/>
                          <a:cs typeface="Arial" panose="020B0604020202020204" pitchFamily="34" charset="0"/>
                        </a:rPr>
                        <a:t>Establish resource use determinations; restrictions for other resource uses necessary to achieve the BCA objective(s) and uses that are compatible</a:t>
                      </a:r>
                      <a:endParaRPr lang="en-US" sz="2000" b="1" u="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spcBef>
                          <a:spcPts val="300"/>
                        </a:spcBef>
                        <a:spcAft>
                          <a:spcPts val="300"/>
                        </a:spcAft>
                        <a:buFont typeface="+mj-lt"/>
                        <a:buAutoNum type="alphaLcPeriod"/>
                      </a:pPr>
                      <a:endParaRPr lang="en-US" sz="1800" b="1" u="none" baseline="0" dirty="0" smtClean="0">
                        <a:solidFill>
                          <a:schemeClr val="bg1"/>
                        </a:solidFill>
                        <a:effectLst/>
                        <a:latin typeface="Arial" panose="020B0604020202020204" pitchFamily="34" charset="0"/>
                        <a:cs typeface="Arial" panose="020B0604020202020204" pitchFamily="34" charset="0"/>
                      </a:endParaRPr>
                    </a:p>
                    <a:p>
                      <a:pPr marL="342900" indent="-342900">
                        <a:spcBef>
                          <a:spcPts val="300"/>
                        </a:spcBef>
                        <a:spcAft>
                          <a:spcPts val="300"/>
                        </a:spcAft>
                        <a:buFont typeface="+mj-lt"/>
                        <a:buAutoNum type="alphaLcPeriod"/>
                      </a:pPr>
                      <a:endParaRPr lang="en-US" sz="1800" b="1" u="none" baseline="0" dirty="0" smtClean="0">
                        <a:solidFill>
                          <a:schemeClr val="bg1"/>
                        </a:solidFill>
                        <a:effectLst/>
                        <a:latin typeface="Arial" panose="020B0604020202020204" pitchFamily="34" charset="0"/>
                        <a:cs typeface="Arial" panose="020B0604020202020204" pitchFamily="34" charset="0"/>
                      </a:endParaRPr>
                    </a:p>
                    <a:p>
                      <a:pPr marL="0" indent="0">
                        <a:spcBef>
                          <a:spcPts val="300"/>
                        </a:spcBef>
                        <a:spcAft>
                          <a:spcPts val="300"/>
                        </a:spcAft>
                        <a:buFont typeface="+mj-lt"/>
                        <a:buNone/>
                      </a:pPr>
                      <a:endParaRPr lang="en-US" sz="1800" b="1" u="none" baseline="0" dirty="0" smtClean="0">
                        <a:solidFill>
                          <a:schemeClr val="bg1"/>
                        </a:solidFill>
                        <a:effectLst/>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val="4059535625"/>
                  </a:ext>
                </a:extLst>
              </a:tr>
            </a:tbl>
          </a:graphicData>
        </a:graphic>
      </p:graphicFrame>
      <p:sp>
        <p:nvSpPr>
          <p:cNvPr id="12" name="Rectangle 11"/>
          <p:cNvSpPr/>
          <p:nvPr/>
        </p:nvSpPr>
        <p:spPr>
          <a:xfrm>
            <a:off x="0" y="921340"/>
            <a:ext cx="8838685" cy="461665"/>
          </a:xfrm>
          <a:prstGeom prst="rect">
            <a:avLst/>
          </a:prstGeom>
        </p:spPr>
        <p:txBody>
          <a:bodyPr wrap="square">
            <a:spAutoFit/>
          </a:bodyPr>
          <a:lstStyle/>
          <a:p>
            <a:pPr marL="631825" indent="-406400"/>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3a.   </a:t>
            </a:r>
            <a:r>
              <a:rPr lang="en-US" sz="2000" b="1" dirty="0" smtClean="0">
                <a:solidFill>
                  <a:prstClr val="white"/>
                </a:solidFill>
                <a:effectLst>
                  <a:outerShdw blurRad="38100" dist="38100" dir="2700000" algn="tl">
                    <a:srgbClr val="000000">
                      <a:alpha val="43137"/>
                    </a:srgbClr>
                  </a:outerShdw>
                </a:effectLst>
                <a:latin typeface="Cambria" panose="02040503050406030204" pitchFamily="18" charset="0"/>
              </a:rPr>
              <a:t>Identify</a:t>
            </a:r>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 </a:t>
            </a:r>
            <a:r>
              <a:rPr lang="en-US" sz="2400" b="1" dirty="0">
                <a:solidFill>
                  <a:prstClr val="white"/>
                </a:solidFill>
                <a:effectLst>
                  <a:outerShdw blurRad="38100" dist="38100" dir="2700000" algn="tl">
                    <a:srgbClr val="000000">
                      <a:alpha val="43137"/>
                    </a:srgbClr>
                  </a:outerShdw>
                </a:effectLst>
                <a:latin typeface="Cambria" panose="02040503050406030204" pitchFamily="18" charset="0"/>
              </a:rPr>
              <a:t>LUP-level </a:t>
            </a:r>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Management Actions &amp; Allowable Uses</a:t>
            </a:r>
            <a:endParaRPr lang="en-US" sz="2400" b="1" dirty="0">
              <a:solidFill>
                <a:prstClr val="white"/>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230506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921340"/>
            <a:ext cx="8838685" cy="461665"/>
          </a:xfrm>
          <a:prstGeom prst="rect">
            <a:avLst/>
          </a:prstGeom>
        </p:spPr>
        <p:txBody>
          <a:bodyPr wrap="square">
            <a:spAutoFit/>
          </a:bodyPr>
          <a:lstStyle/>
          <a:p>
            <a:pPr marL="631825" indent="-406400"/>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3.   Identify </a:t>
            </a:r>
            <a:r>
              <a:rPr lang="en-US" sz="2400" b="1" dirty="0">
                <a:solidFill>
                  <a:prstClr val="white"/>
                </a:solidFill>
                <a:effectLst>
                  <a:outerShdw blurRad="38100" dist="38100" dir="2700000" algn="tl">
                    <a:srgbClr val="000000">
                      <a:alpha val="43137"/>
                    </a:srgbClr>
                  </a:outerShdw>
                </a:effectLst>
                <a:latin typeface="Cambria" panose="02040503050406030204" pitchFamily="18" charset="0"/>
              </a:rPr>
              <a:t>LUP-level </a:t>
            </a:r>
            <a:r>
              <a:rPr lang="en-US" sz="2400" b="1" dirty="0" smtClean="0">
                <a:solidFill>
                  <a:prstClr val="white"/>
                </a:solidFill>
                <a:effectLst>
                  <a:outerShdw blurRad="38100" dist="38100" dir="2700000" algn="tl">
                    <a:srgbClr val="000000">
                      <a:alpha val="43137"/>
                    </a:srgbClr>
                  </a:outerShdw>
                </a:effectLst>
                <a:latin typeface="Cambria" panose="02040503050406030204" pitchFamily="18" charset="0"/>
              </a:rPr>
              <a:t>Management Actions &amp; Allowable Uses</a:t>
            </a:r>
            <a:endParaRPr lang="en-US" sz="2400" b="1" dirty="0">
              <a:solidFill>
                <a:prstClr val="white"/>
              </a:solidFill>
              <a:effectLst>
                <a:outerShdw blurRad="38100" dist="38100" dir="2700000" algn="tl">
                  <a:srgbClr val="000000">
                    <a:alpha val="43137"/>
                  </a:srgbClr>
                </a:outerShdw>
              </a:effectLst>
              <a:latin typeface="Cambria" panose="020405030504060302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660097673"/>
              </p:ext>
            </p:extLst>
          </p:nvPr>
        </p:nvGraphicFramePr>
        <p:xfrm>
          <a:off x="0" y="1430736"/>
          <a:ext cx="9144000" cy="5427264"/>
        </p:xfrm>
        <a:graphic>
          <a:graphicData uri="http://schemas.openxmlformats.org/drawingml/2006/table">
            <a:tbl>
              <a:tblPr firstRow="1" bandRow="1">
                <a:tableStyleId>{00A15C55-8517-42AA-B614-E9B94910E393}</a:tableStyleId>
              </a:tblPr>
              <a:tblGrid>
                <a:gridCol w="9144000">
                  <a:extLst>
                    <a:ext uri="{9D8B030D-6E8A-4147-A177-3AD203B41FA5}">
                      <a16:colId xmlns:a16="http://schemas.microsoft.com/office/drawing/2014/main" val="4210686473"/>
                    </a:ext>
                  </a:extLst>
                </a:gridCol>
              </a:tblGrid>
              <a:tr h="641065">
                <a:tc>
                  <a:txBody>
                    <a:bodyPr/>
                    <a:lstStyle/>
                    <a:p>
                      <a:pPr algn="ctr"/>
                      <a:r>
                        <a:rPr lang="en-US" sz="2000" dirty="0" smtClean="0">
                          <a:solidFill>
                            <a:srgbClr val="FFC000"/>
                          </a:solidFill>
                          <a:effectLst/>
                        </a:rPr>
                        <a:t>PUBLIC LAND NOT DESIGNATED AN RMA</a:t>
                      </a:r>
                      <a:endParaRPr lang="en-US" sz="2000" dirty="0">
                        <a:solidFill>
                          <a:srgbClr val="FFC000"/>
                        </a:solidFill>
                        <a:effectLst/>
                      </a:endParaRPr>
                    </a:p>
                  </a:txBody>
                  <a:tcPr anchor="ctr">
                    <a:solidFill>
                      <a:schemeClr val="tx2">
                        <a:lumMod val="25000"/>
                      </a:schemeClr>
                    </a:solidFill>
                  </a:tcPr>
                </a:tc>
                <a:extLst>
                  <a:ext uri="{0D108BD9-81ED-4DB2-BD59-A6C34878D82A}">
                    <a16:rowId xmlns:a16="http://schemas.microsoft.com/office/drawing/2014/main" val="581912204"/>
                  </a:ext>
                </a:extLst>
              </a:tr>
              <a:tr h="1948778">
                <a:tc>
                  <a:txBody>
                    <a:bodyPr/>
                    <a:lstStyle/>
                    <a:p>
                      <a:r>
                        <a:rPr kumimoji="0" lang="en-US" sz="1800" b="1" i="1" u="none" strike="noStrike" kern="1200" baseline="0" dirty="0" smtClean="0">
                          <a:solidFill>
                            <a:schemeClr val="bg1"/>
                          </a:solidFill>
                          <a:effectLst/>
                          <a:latin typeface="+mn-lt"/>
                          <a:ea typeface="+mn-ea"/>
                          <a:cs typeface="+mn-cs"/>
                        </a:rPr>
                        <a:t>Management Focus. </a:t>
                      </a:r>
                    </a:p>
                    <a:p>
                      <a:endParaRPr kumimoji="0" lang="en-US" sz="800" b="1" i="1" u="none" strike="noStrike" kern="1200" baseline="0" dirty="0" smtClean="0">
                        <a:solidFill>
                          <a:schemeClr val="bg1"/>
                        </a:solidFill>
                        <a:effectLst/>
                        <a:latin typeface="+mn-lt"/>
                        <a:ea typeface="+mn-ea"/>
                        <a:cs typeface="+mn-cs"/>
                      </a:endParaRPr>
                    </a:p>
                    <a:p>
                      <a:pPr marL="285750" indent="-285750">
                        <a:spcBef>
                          <a:spcPts val="600"/>
                        </a:spcBef>
                        <a:spcAft>
                          <a:spcPts val="600"/>
                        </a:spcAft>
                        <a:buFont typeface="Arial" panose="020B0604020202020204" pitchFamily="34" charset="0"/>
                        <a:buChar char="•"/>
                      </a:pPr>
                      <a:r>
                        <a:rPr kumimoji="0" lang="en-US" sz="1800" b="1" i="0" u="none" strike="noStrike" kern="1200" baseline="0" dirty="0" smtClean="0">
                          <a:solidFill>
                            <a:schemeClr val="dk1"/>
                          </a:solidFill>
                          <a:latin typeface="Arial" panose="020B0604020202020204" pitchFamily="34" charset="0"/>
                          <a:ea typeface="+mn-ea"/>
                          <a:cs typeface="Arial" panose="020B0604020202020204" pitchFamily="34" charset="0"/>
                        </a:rPr>
                        <a:t>Recreation is not emphasized however recreation activities do occur.</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1" i="0" u="none" strike="noStrike" kern="1200" baseline="0" dirty="0" smtClean="0">
                          <a:solidFill>
                            <a:schemeClr val="dk1"/>
                          </a:solidFill>
                          <a:latin typeface="Arial" panose="020B0604020202020204" pitchFamily="34" charset="0"/>
                          <a:ea typeface="+mn-ea"/>
                          <a:cs typeface="Arial" panose="020B0604020202020204" pitchFamily="34" charset="0"/>
                        </a:rPr>
                        <a:t>Allow recreation uses that are not in conflict with the primary uses. </a:t>
                      </a:r>
                      <a:endParaRPr kumimoji="0" lang="en-US" sz="1800" b="1" i="0" u="none" strike="noStrike" kern="1200" baseline="0" dirty="0" smtClean="0">
                        <a:solidFill>
                          <a:schemeClr val="bg1"/>
                        </a:solidFill>
                        <a:effectLst/>
                        <a:latin typeface="Arial" panose="020B0604020202020204" pitchFamily="34" charset="0"/>
                        <a:ea typeface="+mn-ea"/>
                        <a:cs typeface="Arial" panose="020B0604020202020204" pitchFamily="34" charset="0"/>
                      </a:endParaRPr>
                    </a:p>
                    <a:p>
                      <a:pPr marL="285750" indent="-285750">
                        <a:spcBef>
                          <a:spcPts val="600"/>
                        </a:spcBef>
                        <a:spcAft>
                          <a:spcPts val="600"/>
                        </a:spcAft>
                        <a:buFont typeface="Arial" panose="020B0604020202020204" pitchFamily="34" charset="0"/>
                        <a:buChar char="•"/>
                      </a:pPr>
                      <a:r>
                        <a:rPr kumimoji="0" lang="en-US" sz="1800" b="1" i="0" u="none" strike="noStrike" kern="1200" baseline="0" dirty="0" smtClean="0">
                          <a:solidFill>
                            <a:schemeClr val="bg1"/>
                          </a:solidFill>
                          <a:effectLst/>
                          <a:latin typeface="Arial" panose="020B0604020202020204" pitchFamily="34" charset="0"/>
                          <a:ea typeface="+mn-ea"/>
                          <a:cs typeface="Arial" panose="020B0604020202020204" pitchFamily="34" charset="0"/>
                        </a:rPr>
                        <a:t>M</a:t>
                      </a:r>
                      <a:r>
                        <a:rPr kumimoji="0" lang="en-US" sz="1800" b="1" i="0" u="none" strike="noStrike" kern="1200" baseline="0" dirty="0" smtClean="0">
                          <a:solidFill>
                            <a:schemeClr val="dk1"/>
                          </a:solidFill>
                          <a:latin typeface="Arial" panose="020B0604020202020204" pitchFamily="34" charset="0"/>
                          <a:ea typeface="+mn-ea"/>
                          <a:cs typeface="Arial" panose="020B0604020202020204" pitchFamily="34" charset="0"/>
                        </a:rPr>
                        <a:t>anaged to meet basic R&amp;VS and resource stewardship needs. </a:t>
                      </a:r>
                    </a:p>
                  </a:txBody>
                  <a:tcPr>
                    <a:solidFill>
                      <a:schemeClr val="accent5">
                        <a:lumMod val="40000"/>
                        <a:lumOff val="60000"/>
                      </a:schemeClr>
                    </a:solidFill>
                  </a:tcPr>
                </a:tc>
                <a:extLst>
                  <a:ext uri="{0D108BD9-81ED-4DB2-BD59-A6C34878D82A}">
                    <a16:rowId xmlns:a16="http://schemas.microsoft.com/office/drawing/2014/main" val="325616503"/>
                  </a:ext>
                </a:extLst>
              </a:tr>
              <a:tr h="2837421">
                <a:tc>
                  <a:txBody>
                    <a:bodyPr/>
                    <a:lstStyle/>
                    <a:p>
                      <a:pPr>
                        <a:spcBef>
                          <a:spcPts val="600"/>
                        </a:spcBef>
                        <a:spcAft>
                          <a:spcPts val="600"/>
                        </a:spcAft>
                      </a:pPr>
                      <a:r>
                        <a:rPr kumimoji="0" lang="en-US" sz="1800" b="1" i="1" u="none" strike="noStrike" kern="1200" baseline="0" dirty="0" smtClean="0">
                          <a:solidFill>
                            <a:schemeClr val="dk1"/>
                          </a:solidFill>
                          <a:effectLst/>
                          <a:latin typeface="+mn-lt"/>
                          <a:ea typeface="+mn-ea"/>
                          <a:cs typeface="+mn-cs"/>
                        </a:rPr>
                        <a:t>Requirements.</a:t>
                      </a:r>
                      <a:endParaRPr kumimoji="0" lang="en-US" sz="800" b="1" i="1" u="none" strike="noStrike" kern="1200" baseline="0" dirty="0" smtClean="0">
                        <a:solidFill>
                          <a:schemeClr val="dk1"/>
                        </a:solidFill>
                        <a:effectLst/>
                        <a:latin typeface="+mn-lt"/>
                        <a:ea typeface="+mn-ea"/>
                        <a:cs typeface="+mn-cs"/>
                      </a:endParaRPr>
                    </a:p>
                    <a:p>
                      <a:pPr>
                        <a:spcBef>
                          <a:spcPts val="600"/>
                        </a:spcBef>
                        <a:spcAft>
                          <a:spcPts val="600"/>
                        </a:spcAft>
                      </a:pPr>
                      <a:r>
                        <a:rPr kumimoji="0" lang="en-US" sz="1800" b="1" i="0" u="none" strike="noStrike" kern="1200" baseline="0" dirty="0" smtClean="0">
                          <a:solidFill>
                            <a:schemeClr val="dk1"/>
                          </a:solidFill>
                          <a:latin typeface="Arial" panose="020B0604020202020204" pitchFamily="34" charset="0"/>
                          <a:ea typeface="+mn-ea"/>
                          <a:cs typeface="Arial" panose="020B0604020202020204" pitchFamily="34" charset="0"/>
                        </a:rPr>
                        <a:t>Identify decisions to address basic R&amp;VS and resource stewardship needs: </a:t>
                      </a:r>
                    </a:p>
                    <a:p>
                      <a:pPr marL="285750" indent="-285750">
                        <a:spcBef>
                          <a:spcPts val="600"/>
                        </a:spcBef>
                        <a:spcAft>
                          <a:spcPts val="600"/>
                        </a:spcAft>
                        <a:buFont typeface="Arial" panose="020B0604020202020204" pitchFamily="34" charset="0"/>
                        <a:buChar char="•"/>
                      </a:pPr>
                      <a:r>
                        <a:rPr kumimoji="0" lang="en-US" sz="1800" b="1" i="0" u="none" strike="noStrike" kern="1200" baseline="0" dirty="0" smtClean="0">
                          <a:solidFill>
                            <a:schemeClr val="dk1"/>
                          </a:solidFill>
                          <a:latin typeface="Arial" panose="020B0604020202020204" pitchFamily="34" charset="0"/>
                          <a:ea typeface="+mn-ea"/>
                          <a:cs typeface="Arial" panose="020B0604020202020204" pitchFamily="34" charset="0"/>
                        </a:rPr>
                        <a:t>Visitor health and safety. </a:t>
                      </a:r>
                    </a:p>
                    <a:p>
                      <a:pPr marL="285750" indent="-285750">
                        <a:spcBef>
                          <a:spcPts val="600"/>
                        </a:spcBef>
                        <a:spcAft>
                          <a:spcPts val="600"/>
                        </a:spcAft>
                        <a:buFont typeface="Arial" panose="020B0604020202020204" pitchFamily="34" charset="0"/>
                        <a:buChar char="•"/>
                      </a:pPr>
                      <a:r>
                        <a:rPr kumimoji="0" lang="en-US" sz="1800" b="1" i="0" u="none" strike="noStrike" kern="1200" baseline="0" dirty="0" smtClean="0">
                          <a:solidFill>
                            <a:schemeClr val="dk1"/>
                          </a:solidFill>
                          <a:latin typeface="Arial" panose="020B0604020202020204" pitchFamily="34" charset="0"/>
                          <a:ea typeface="+mn-ea"/>
                          <a:cs typeface="Arial" panose="020B0604020202020204" pitchFamily="34" charset="0"/>
                        </a:rPr>
                        <a:t>Use and user conflicts. </a:t>
                      </a:r>
                    </a:p>
                    <a:p>
                      <a:pPr marL="285750" indent="-285750">
                        <a:spcBef>
                          <a:spcPts val="600"/>
                        </a:spcBef>
                        <a:spcAft>
                          <a:spcPts val="600"/>
                        </a:spcAft>
                        <a:buFont typeface="Arial" panose="020B0604020202020204" pitchFamily="34" charset="0"/>
                        <a:buChar char="•"/>
                      </a:pPr>
                      <a:r>
                        <a:rPr kumimoji="0" lang="en-US" sz="1800" b="1" i="0" u="none" strike="noStrike" kern="1200" baseline="0" dirty="0" smtClean="0">
                          <a:solidFill>
                            <a:schemeClr val="dk1"/>
                          </a:solidFill>
                          <a:latin typeface="Arial" panose="020B0604020202020204" pitchFamily="34" charset="0"/>
                          <a:ea typeface="+mn-ea"/>
                          <a:cs typeface="Arial" panose="020B0604020202020204" pitchFamily="34" charset="0"/>
                        </a:rPr>
                        <a:t>Address the type(s), activities and locations where special recreation permits would not be issued </a:t>
                      </a:r>
                    </a:p>
                    <a:p>
                      <a:pPr marL="285750" indent="-285750">
                        <a:spcBef>
                          <a:spcPts val="600"/>
                        </a:spcBef>
                        <a:spcAft>
                          <a:spcPts val="600"/>
                        </a:spcAft>
                        <a:buFont typeface="Arial" panose="020B0604020202020204" pitchFamily="34" charset="0"/>
                        <a:buChar char="•"/>
                      </a:pPr>
                      <a:r>
                        <a:rPr kumimoji="0" lang="en-US" sz="1800" b="1" i="0" u="none" strike="noStrike" kern="1200" baseline="0" dirty="0" smtClean="0">
                          <a:solidFill>
                            <a:schemeClr val="dk1"/>
                          </a:solidFill>
                          <a:latin typeface="Arial" panose="020B0604020202020204" pitchFamily="34" charset="0"/>
                          <a:ea typeface="+mn-ea"/>
                          <a:cs typeface="Arial" panose="020B0604020202020204" pitchFamily="34" charset="0"/>
                        </a:rPr>
                        <a:t>Mitigation of recreation impacts on cultural and natural resources. </a:t>
                      </a:r>
                    </a:p>
                  </a:txBody>
                  <a:tcPr>
                    <a:solidFill>
                      <a:schemeClr val="tx2">
                        <a:lumMod val="75000"/>
                      </a:schemeClr>
                    </a:solidFill>
                  </a:tcPr>
                </a:tc>
                <a:extLst>
                  <a:ext uri="{0D108BD9-81ED-4DB2-BD59-A6C34878D82A}">
                    <a16:rowId xmlns:a16="http://schemas.microsoft.com/office/drawing/2014/main" val="1160563115"/>
                  </a:ext>
                </a:extLst>
              </a:tr>
            </a:tbl>
          </a:graphicData>
        </a:graphic>
      </p:graphicFrame>
    </p:spTree>
    <p:extLst>
      <p:ext uri="{BB962C8B-B14F-4D97-AF65-F5344CB8AC3E}">
        <p14:creationId xmlns:p14="http://schemas.microsoft.com/office/powerpoint/2010/main" val="3849763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07333">
            <a:off x="3866164" y="2149567"/>
            <a:ext cx="5018291" cy="3046988"/>
          </a:xfrm>
          <a:prstGeom prst="rect">
            <a:avLst/>
          </a:prstGeom>
          <a:noFill/>
        </p:spPr>
        <p:txBody>
          <a:bodyPr wrap="square" rtlCol="0">
            <a:spAutoFit/>
          </a:bodyPr>
          <a:lstStyle/>
          <a:p>
            <a:pPr algn="ctr"/>
            <a:r>
              <a:rPr lang="en-US" sz="4800" b="1" dirty="0" smtClean="0">
                <a:solidFill>
                  <a:srgbClr val="FFFF00"/>
                </a:solidFill>
                <a:effectLst>
                  <a:glow rad="127000">
                    <a:prstClr val="black"/>
                  </a:glow>
                  <a:outerShdw blurRad="38100" dist="38100" dir="2700000" algn="tl">
                    <a:srgbClr val="000000">
                      <a:alpha val="43137"/>
                    </a:srgbClr>
                  </a:outerShdw>
                </a:effectLst>
                <a:latin typeface="Arial" panose="020B0604020202020204" pitchFamily="34" charset="0"/>
                <a:cs typeface="Arial" panose="020B0604020202020204" pitchFamily="34" charset="0"/>
              </a:rPr>
              <a:t>Avoid making implementation level decisions in the LUP !</a:t>
            </a:r>
            <a:endParaRPr lang="en-US" sz="4800" b="1" dirty="0">
              <a:solidFill>
                <a:srgbClr val="FFFF00"/>
              </a:solidFill>
              <a:effectLst>
                <a:glow rad="127000">
                  <a:prstClr val="black"/>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045" y="1858548"/>
            <a:ext cx="3000375" cy="3629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305569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82E48"/>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4337"/>
          <a:stretch/>
        </p:blipFill>
        <p:spPr>
          <a:xfrm>
            <a:off x="723900" y="2398424"/>
            <a:ext cx="7696200" cy="45802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201" y="1209570"/>
            <a:ext cx="8839200" cy="838200"/>
          </a:xfrm>
          <a:prstGeom prst="rect">
            <a:avLst/>
          </a:prstGeom>
          <a:noFill/>
        </p:spPr>
        <p:txBody>
          <a:bodyPr wrap="none" lIns="91440" tIns="45720" rIns="91440" bIns="45720">
            <a:prstTxWarp prst="textCascadeUp">
              <a:avLst>
                <a:gd name="adj" fmla="val 53097"/>
              </a:avLst>
            </a:prstTxWarp>
            <a:spAutoFit/>
          </a:bodyPr>
          <a:lstStyle/>
          <a:p>
            <a:pPr algn="ctr"/>
            <a:r>
              <a:rPr lang="en-US" sz="5400" b="1" cap="none" spc="0" dirty="0" smtClean="0">
                <a:ln w="12700">
                  <a:solidFill>
                    <a:schemeClr val="bg2"/>
                  </a:solidFill>
                  <a:prstDash val="solid"/>
                </a:ln>
                <a:solidFill>
                  <a:srgbClr val="00B0F0"/>
                </a:solidFill>
                <a:effectLst>
                  <a:outerShdw dist="38100" dir="2640000" algn="bl" rotWithShape="0">
                    <a:schemeClr val="bg1"/>
                  </a:outerShdw>
                </a:effectLst>
              </a:rPr>
              <a:t>Implementation Decisions for R&amp;VS</a:t>
            </a:r>
            <a:endParaRPr lang="en-US" sz="5400" b="1" cap="none" spc="0" dirty="0">
              <a:ln w="12700">
                <a:solidFill>
                  <a:schemeClr val="bg2"/>
                </a:solidFill>
                <a:prstDash val="solid"/>
              </a:ln>
              <a:solidFill>
                <a:srgbClr val="00B0F0"/>
              </a:solidFill>
              <a:effectLst>
                <a:outerShdw dist="38100" dir="2640000" algn="bl" rotWithShape="0">
                  <a:schemeClr val="bg1"/>
                </a:outerShdw>
              </a:effectLst>
            </a:endParaRPr>
          </a:p>
        </p:txBody>
      </p:sp>
    </p:spTree>
    <p:extLst>
      <p:ext uri="{BB962C8B-B14F-4D97-AF65-F5344CB8AC3E}">
        <p14:creationId xmlns:p14="http://schemas.microsoft.com/office/powerpoint/2010/main" val="9375405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82E48"/>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4430" r="6077"/>
          <a:stretch/>
        </p:blipFill>
        <p:spPr>
          <a:xfrm>
            <a:off x="109920" y="3879467"/>
            <a:ext cx="4381895" cy="2903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4598634" y="3887606"/>
            <a:ext cx="4465468" cy="2912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sp>
        <p:nvSpPr>
          <p:cNvPr id="10" name="Rectangle 9"/>
          <p:cNvSpPr/>
          <p:nvPr/>
        </p:nvSpPr>
        <p:spPr>
          <a:xfrm>
            <a:off x="-5257800" y="151518"/>
            <a:ext cx="4253087" cy="1908215"/>
          </a:xfrm>
          <a:prstGeom prst="rect">
            <a:avLst/>
          </a:prstGeom>
        </p:spPr>
        <p:txBody>
          <a:bodyPr wrap="none">
            <a:spAutoFit/>
          </a:bodyPr>
          <a:lstStyle/>
          <a:p>
            <a:r>
              <a:rPr lang="en-US" sz="2400" cap="small" dirty="0" smtClean="0">
                <a:solidFill>
                  <a:prstClr val="white"/>
                </a:solidFill>
                <a:effectLst>
                  <a:outerShdw blurRad="38100" dist="38100" dir="2700000" algn="tl">
                    <a:srgbClr val="000000">
                      <a:alpha val="43137"/>
                    </a:srgbClr>
                  </a:outerShdw>
                </a:effectLst>
                <a:latin typeface="Eras Bold ITC" panose="020B0907030504020204" pitchFamily="34" charset="0"/>
              </a:rPr>
              <a:t>Implementation Decisions: </a:t>
            </a:r>
          </a:p>
          <a:p>
            <a:endParaRPr lang="en-US" sz="2400" cap="small" dirty="0">
              <a:solidFill>
                <a:prstClr val="white"/>
              </a:solidFill>
              <a:effectLst>
                <a:outerShdw blurRad="38100" dist="38100" dir="2700000" algn="tl">
                  <a:srgbClr val="000000">
                    <a:alpha val="43137"/>
                  </a:srgbClr>
                </a:outerShdw>
              </a:effectLst>
              <a:latin typeface="Eras Bold ITC" panose="020B0907030504020204" pitchFamily="34" charset="0"/>
            </a:endParaRPr>
          </a:p>
          <a:p>
            <a:pPr marL="342900" indent="-342900">
              <a:buFontTx/>
              <a:buChar char="-"/>
            </a:pPr>
            <a:r>
              <a:rPr lang="en-US" sz="2400" dirty="0">
                <a:solidFill>
                  <a:prstClr val="white"/>
                </a:solidFill>
                <a:effectLst>
                  <a:outerShdw blurRad="38100" dist="38100" dir="2700000" algn="tl">
                    <a:srgbClr val="000000">
                      <a:alpha val="43137"/>
                    </a:srgbClr>
                  </a:outerShdw>
                </a:effectLst>
              </a:rPr>
              <a:t>Site specific </a:t>
            </a:r>
          </a:p>
          <a:p>
            <a:pPr marL="342900" indent="-342900">
              <a:buFontTx/>
              <a:buChar char="-"/>
            </a:pPr>
            <a:r>
              <a:rPr lang="en-US" sz="2200" dirty="0">
                <a:solidFill>
                  <a:prstClr val="white"/>
                </a:solidFill>
                <a:effectLst>
                  <a:outerShdw blurRad="38100" dist="38100" dir="2700000" algn="tl">
                    <a:srgbClr val="000000">
                      <a:alpha val="43137"/>
                    </a:srgbClr>
                  </a:outerShdw>
                </a:effectLst>
              </a:rPr>
              <a:t>Appealable</a:t>
            </a:r>
          </a:p>
          <a:p>
            <a:endParaRPr lang="en-US" sz="2400" cap="small" dirty="0">
              <a:solidFill>
                <a:prstClr val="white"/>
              </a:solidFill>
              <a:effectLst>
                <a:outerShdw blurRad="38100" dist="38100" dir="2700000" algn="tl">
                  <a:srgbClr val="000000">
                    <a:alpha val="43137"/>
                  </a:srgbClr>
                </a:outerShdw>
              </a:effectLst>
              <a:latin typeface="Eras Bold ITC" panose="020B0907030504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10" y="915774"/>
            <a:ext cx="4400390" cy="2894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91712" y="3316069"/>
            <a:ext cx="1828542" cy="646331"/>
          </a:xfrm>
          <a:prstGeom prst="rect">
            <a:avLst/>
          </a:prstGeom>
          <a:noFill/>
        </p:spPr>
        <p:txBody>
          <a:bodyPr wrap="square" rtlCol="0">
            <a:spAutoFit/>
          </a:bodyPr>
          <a:lstStyle/>
          <a:p>
            <a:r>
              <a:rPr lang="en-US" b="1" dirty="0">
                <a:solidFill>
                  <a:srgbClr val="00B0F0"/>
                </a:solidFill>
                <a:effectLst>
                  <a:glow rad="127000">
                    <a:prstClr val="black"/>
                  </a:glow>
                </a:effectLst>
              </a:rPr>
              <a:t>Management</a:t>
            </a:r>
          </a:p>
          <a:p>
            <a:endParaRPr lang="en-US" dirty="0">
              <a:solidFill>
                <a:prstClr val="white"/>
              </a:solidFill>
            </a:endParaRPr>
          </a:p>
        </p:txBody>
      </p:sp>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b="4805"/>
          <a:stretch/>
        </p:blipFill>
        <p:spPr>
          <a:xfrm>
            <a:off x="4611958" y="914400"/>
            <a:ext cx="4461021" cy="2892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7176402" y="3327737"/>
            <a:ext cx="1915073" cy="646331"/>
          </a:xfrm>
          <a:prstGeom prst="rect">
            <a:avLst/>
          </a:prstGeom>
          <a:noFill/>
        </p:spPr>
        <p:txBody>
          <a:bodyPr wrap="square" rtlCol="0">
            <a:spAutoFit/>
          </a:bodyPr>
          <a:lstStyle/>
          <a:p>
            <a:r>
              <a:rPr lang="en-US" b="1" dirty="0">
                <a:solidFill>
                  <a:srgbClr val="00B0F0"/>
                </a:solidFill>
                <a:effectLst>
                  <a:glow rad="127000">
                    <a:prstClr val="black"/>
                  </a:glow>
                </a:effectLst>
              </a:rPr>
              <a:t>Administration</a:t>
            </a:r>
          </a:p>
          <a:p>
            <a:endParaRPr lang="en-US" dirty="0">
              <a:solidFill>
                <a:prstClr val="white"/>
              </a:solidFill>
            </a:endParaRPr>
          </a:p>
        </p:txBody>
      </p:sp>
      <p:sp>
        <p:nvSpPr>
          <p:cNvPr id="15" name="TextBox 14"/>
          <p:cNvSpPr txBox="1"/>
          <p:nvPr/>
        </p:nvSpPr>
        <p:spPr>
          <a:xfrm>
            <a:off x="120870" y="3962400"/>
            <a:ext cx="3917730" cy="646331"/>
          </a:xfrm>
          <a:prstGeom prst="rect">
            <a:avLst/>
          </a:prstGeom>
          <a:noFill/>
        </p:spPr>
        <p:txBody>
          <a:bodyPr wrap="square" rtlCol="0">
            <a:spAutoFit/>
          </a:bodyPr>
          <a:lstStyle/>
          <a:p>
            <a:r>
              <a:rPr lang="en-US" b="1" dirty="0">
                <a:solidFill>
                  <a:srgbClr val="00B0F0"/>
                </a:solidFill>
                <a:effectLst>
                  <a:glow rad="127000">
                    <a:prstClr val="black"/>
                  </a:glow>
                </a:effectLst>
              </a:rPr>
              <a:t>Information </a:t>
            </a:r>
            <a:r>
              <a:rPr lang="en-US" b="1" dirty="0" smtClean="0">
                <a:solidFill>
                  <a:srgbClr val="00B0F0"/>
                </a:solidFill>
                <a:effectLst>
                  <a:glow rad="127000">
                    <a:prstClr val="black"/>
                  </a:glow>
                </a:effectLst>
              </a:rPr>
              <a:t>and Education</a:t>
            </a:r>
            <a:endParaRPr lang="en-US" b="1" dirty="0">
              <a:solidFill>
                <a:srgbClr val="00B0F0"/>
              </a:solidFill>
              <a:effectLst>
                <a:glow rad="127000">
                  <a:prstClr val="black"/>
                </a:glow>
              </a:effectLst>
            </a:endParaRPr>
          </a:p>
          <a:p>
            <a:endParaRPr lang="en-US" dirty="0">
              <a:solidFill>
                <a:prstClr val="white"/>
              </a:solidFill>
            </a:endParaRPr>
          </a:p>
        </p:txBody>
      </p:sp>
      <p:sp>
        <p:nvSpPr>
          <p:cNvPr id="18" name="TextBox 17"/>
          <p:cNvSpPr txBox="1"/>
          <p:nvPr/>
        </p:nvSpPr>
        <p:spPr>
          <a:xfrm>
            <a:off x="7543801" y="3974068"/>
            <a:ext cx="1523999" cy="369332"/>
          </a:xfrm>
          <a:prstGeom prst="rect">
            <a:avLst/>
          </a:prstGeom>
          <a:noFill/>
        </p:spPr>
        <p:txBody>
          <a:bodyPr wrap="square" rtlCol="0">
            <a:spAutoFit/>
          </a:bodyPr>
          <a:lstStyle/>
          <a:p>
            <a:r>
              <a:rPr lang="en-US" b="1" dirty="0" smtClean="0">
                <a:solidFill>
                  <a:srgbClr val="00B0F0"/>
                </a:solidFill>
                <a:effectLst>
                  <a:glow rad="127000">
                    <a:prstClr val="black"/>
                  </a:glow>
                </a:effectLst>
              </a:rPr>
              <a:t>Monitoring</a:t>
            </a:r>
            <a:endParaRPr lang="en-US" b="1" dirty="0">
              <a:solidFill>
                <a:srgbClr val="00B0F0"/>
              </a:solidFill>
              <a:effectLst>
                <a:glow rad="127000">
                  <a:prstClr val="black"/>
                </a:glow>
              </a:effectLst>
            </a:endParaRPr>
          </a:p>
        </p:txBody>
      </p:sp>
    </p:spTree>
    <p:extLst>
      <p:ext uri="{BB962C8B-B14F-4D97-AF65-F5344CB8AC3E}">
        <p14:creationId xmlns:p14="http://schemas.microsoft.com/office/powerpoint/2010/main" val="393237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0600" y="1871954"/>
            <a:ext cx="4191000" cy="3754874"/>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rPr>
              <a:t> </a:t>
            </a:r>
          </a:p>
          <a:p>
            <a:r>
              <a:rPr lang="en-US" b="1" dirty="0" smtClean="0">
                <a:latin typeface="Arial" panose="020B0604020202020204" pitchFamily="34" charset="0"/>
                <a:cs typeface="Arial" panose="020B0604020202020204" pitchFamily="34" charset="0"/>
              </a:rPr>
              <a:t>Manual provides </a:t>
            </a:r>
            <a:r>
              <a:rPr lang="en-US" b="1" dirty="0">
                <a:latin typeface="Arial" panose="020B0604020202020204" pitchFamily="34" charset="0"/>
                <a:cs typeface="Arial" panose="020B0604020202020204" pitchFamily="34" charset="0"/>
              </a:rPr>
              <a:t>general policy, direction, and guidance for planning for recreation and visitor services on the public lands and associated waters under the administration of the Bureau of Land Management. </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2011 Manual supplements the </a:t>
            </a:r>
            <a:r>
              <a:rPr lang="en-US" b="1" dirty="0">
                <a:latin typeface="Arial" panose="020B0604020202020204" pitchFamily="34" charset="0"/>
                <a:cs typeface="Arial" panose="020B0604020202020204" pitchFamily="34" charset="0"/>
              </a:rPr>
              <a:t>planning and resource management planning regulations set forth in 43 CFR Part 1600. </a:t>
            </a:r>
          </a:p>
        </p:txBody>
      </p:sp>
      <p:pic>
        <p:nvPicPr>
          <p:cNvPr id="5" name="Picture 4"/>
          <p:cNvPicPr>
            <a:picLocks noChangeAspect="1"/>
          </p:cNvPicPr>
          <p:nvPr/>
        </p:nvPicPr>
        <p:blipFill>
          <a:blip r:embed="rId2"/>
          <a:stretch>
            <a:fillRect/>
          </a:stretch>
        </p:blipFill>
        <p:spPr>
          <a:xfrm>
            <a:off x="152400" y="990600"/>
            <a:ext cx="4496788" cy="563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4800600" y="990600"/>
            <a:ext cx="4204317" cy="1200329"/>
          </a:xfrm>
          <a:prstGeom prst="rect">
            <a:avLst/>
          </a:prstGeom>
        </p:spPr>
        <p:txBody>
          <a:bodyPr wrap="square">
            <a:spAutoFit/>
          </a:bodyPr>
          <a:lstStyle/>
          <a:p>
            <a:r>
              <a:rPr lang="en-US" sz="2400" b="1" dirty="0" smtClean="0">
                <a:solidFill>
                  <a:schemeClr val="accent5">
                    <a:lumMod val="40000"/>
                    <a:lumOff val="60000"/>
                  </a:schemeClr>
                </a:solidFill>
                <a:effectLst>
                  <a:outerShdw blurRad="38100" dist="38100" dir="2700000" algn="tl">
                    <a:srgbClr val="000000">
                      <a:alpha val="43137"/>
                    </a:srgbClr>
                  </a:outerShdw>
                </a:effectLst>
              </a:rPr>
              <a:t>Manual 8320 - Planning </a:t>
            </a:r>
            <a:r>
              <a:rPr lang="en-US" sz="2400" b="1" dirty="0">
                <a:solidFill>
                  <a:schemeClr val="accent5">
                    <a:lumMod val="40000"/>
                    <a:lumOff val="60000"/>
                  </a:schemeClr>
                </a:solidFill>
                <a:effectLst>
                  <a:outerShdw blurRad="38100" dist="38100" dir="2700000" algn="tl">
                    <a:srgbClr val="000000">
                      <a:alpha val="43137"/>
                    </a:srgbClr>
                  </a:outerShdw>
                </a:effectLst>
              </a:rPr>
              <a:t>for Recreation and Visitor </a:t>
            </a:r>
            <a:r>
              <a:rPr lang="en-US" sz="2400" b="1" dirty="0" smtClean="0">
                <a:solidFill>
                  <a:schemeClr val="accent5">
                    <a:lumMod val="40000"/>
                    <a:lumOff val="60000"/>
                  </a:schemeClr>
                </a:solidFill>
                <a:effectLst>
                  <a:outerShdw blurRad="38100" dist="38100" dir="2700000" algn="tl">
                    <a:srgbClr val="000000">
                      <a:alpha val="43137"/>
                    </a:srgbClr>
                  </a:outerShdw>
                </a:effectLst>
              </a:rPr>
              <a:t>Services</a:t>
            </a:r>
            <a:endParaRPr lang="en-US" sz="2400" b="1" dirty="0">
              <a:solidFill>
                <a:schemeClr val="accent5">
                  <a:lumMod val="40000"/>
                  <a:lumOff val="60000"/>
                </a:schemeClr>
              </a:solidFill>
              <a:effectLst>
                <a:outerShdw blurRad="38100" dist="38100" dir="2700000" algn="tl">
                  <a:srgbClr val="000000">
                    <a:alpha val="43137"/>
                  </a:srgbClr>
                </a:outerShdw>
              </a:effectLst>
            </a:endParaRPr>
          </a:p>
        </p:txBody>
      </p:sp>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1752600" y="-76200"/>
            <a:ext cx="7328598" cy="86667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gn="r"/>
            <a:r>
              <a:rPr lang="en-US" sz="2400" smtClean="0">
                <a:solidFill>
                  <a:srgbClr val="D3D3D3"/>
                </a:solidFill>
                <a:latin typeface="Bradley Hand ITC" panose="03070402050302030203" pitchFamily="66" charset="0"/>
                <a:cs typeface="Aharoni" panose="02010803020104030203" pitchFamily="2" charset="-79"/>
              </a:rPr>
              <a:t>PLANNING  FOR</a:t>
            </a:r>
            <a:r>
              <a:rPr lang="en-US" sz="3200" smtClean="0">
                <a:solidFill>
                  <a:srgbClr val="D3D3D3"/>
                </a:solidFill>
                <a:latin typeface="Bradley Hand ITC" panose="03070402050302030203" pitchFamily="66" charset="0"/>
                <a:cs typeface="Aharoni" panose="02010803020104030203" pitchFamily="2" charset="-79"/>
              </a:rPr>
              <a:t/>
            </a:r>
            <a:br>
              <a:rPr lang="en-US" sz="3200" smtClean="0">
                <a:solidFill>
                  <a:srgbClr val="D3D3D3"/>
                </a:solidFill>
                <a:latin typeface="Bradley Hand ITC" panose="03070402050302030203" pitchFamily="66" charset="0"/>
                <a:cs typeface="Aharoni" panose="02010803020104030203" pitchFamily="2" charset="-79"/>
              </a:rPr>
            </a:br>
            <a:r>
              <a:rPr lang="en-US" sz="2400" smtClean="0">
                <a:solidFill>
                  <a:srgbClr val="D3D3D3"/>
                </a:solidFill>
                <a:latin typeface="Narkisim" panose="020E0502050101010101" pitchFamily="34" charset="-79"/>
                <a:cs typeface="Narkisim" panose="020E0502050101010101" pitchFamily="34" charset="-79"/>
              </a:rPr>
              <a:t>RECREATION AND VISITOR SERVICES </a:t>
            </a:r>
            <a:endParaRPr lang="en-US" sz="2400" dirty="0">
              <a:solidFill>
                <a:srgbClr val="D3D3D3"/>
              </a:solidFill>
              <a:latin typeface="Narkisim" panose="020E0502050101010101" pitchFamily="34" charset="-79"/>
              <a:cs typeface="Narkisim" panose="020E0502050101010101" pitchFamily="34" charset="-79"/>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spTree>
    <p:extLst>
      <p:ext uri="{BB962C8B-B14F-4D97-AF65-F5344CB8AC3E}">
        <p14:creationId xmlns:p14="http://schemas.microsoft.com/office/powerpoint/2010/main" val="3568074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82E48"/>
        </a:solidFill>
        <a:effectLst/>
      </p:bgPr>
    </p:bg>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cxnSp>
        <p:nvCxnSpPr>
          <p:cNvPr id="11" name="Straight Connector 10"/>
          <p:cNvCxnSpPr/>
          <p:nvPr/>
        </p:nvCxnSpPr>
        <p:spPr>
          <a:xfrm>
            <a:off x="1"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66187" y="1020212"/>
            <a:ext cx="6943504" cy="523220"/>
          </a:xfrm>
          <a:prstGeom prst="rect">
            <a:avLst/>
          </a:prstGeom>
        </p:spPr>
        <p:txBody>
          <a:bodyPr wrap="none">
            <a:spAutoFit/>
          </a:bodyPr>
          <a:lstStyle/>
          <a:p>
            <a:r>
              <a:rPr lang="en-US" sz="2800" b="1" cap="small" dirty="0" smtClean="0">
                <a:solidFill>
                  <a:srgbClr val="00B0F0"/>
                </a:solidFill>
                <a:effectLst>
                  <a:glow rad="127000">
                    <a:prstClr val="black"/>
                  </a:glow>
                </a:effectLst>
                <a:latin typeface="Arial" panose="020B0604020202020204" pitchFamily="34" charset="0"/>
                <a:cs typeface="Arial" panose="020B0604020202020204" pitchFamily="34" charset="0"/>
              </a:rPr>
              <a:t>Implementation Decisions: Management </a:t>
            </a:r>
            <a:endParaRPr lang="en-US" sz="2800" b="1" cap="small" dirty="0">
              <a:solidFill>
                <a:srgbClr val="00B0F0"/>
              </a:solidFill>
              <a:effectLst>
                <a:glow rad="127000">
                  <a:prstClr val="black"/>
                </a:glow>
              </a:effectLst>
              <a:latin typeface="Arial" panose="020B0604020202020204" pitchFamily="34" charset="0"/>
              <a:cs typeface="Arial" panose="020B0604020202020204" pitchFamily="34" charset="0"/>
            </a:endParaRPr>
          </a:p>
        </p:txBody>
      </p:sp>
      <p:sp>
        <p:nvSpPr>
          <p:cNvPr id="14" name="Rectangle 13"/>
          <p:cNvSpPr/>
          <p:nvPr/>
        </p:nvSpPr>
        <p:spPr>
          <a:xfrm>
            <a:off x="622267" y="2362200"/>
            <a:ext cx="3873533" cy="3113673"/>
          </a:xfrm>
          <a:prstGeom prst="rect">
            <a:avLst/>
          </a:prstGeom>
        </p:spPr>
        <p:txBody>
          <a:bodyPr wrap="square">
            <a:spAutoFit/>
          </a:bodyPr>
          <a:lstStyle/>
          <a:p>
            <a:pPr marL="514350" indent="-514350">
              <a:lnSpc>
                <a:spcPct val="150000"/>
              </a:lnSpc>
              <a:spcBef>
                <a:spcPts val="400"/>
              </a:spcBef>
              <a:spcAft>
                <a:spcPts val="400"/>
              </a:spcAft>
              <a:buFont typeface="Wingdings" panose="05000000000000000000" pitchFamily="2" charset="2"/>
              <a:buChar char="ü"/>
            </a:pPr>
            <a:r>
              <a:rPr lang="en-US" sz="2200" b="1" dirty="0" smtClean="0">
                <a:ln>
                  <a:solidFill>
                    <a:schemeClr val="bg2"/>
                  </a:solidFill>
                </a:ln>
                <a:solidFill>
                  <a:schemeClr val="tx2"/>
                </a:solidFill>
                <a:effectLst>
                  <a:glow rad="127000">
                    <a:prstClr val="black"/>
                  </a:glow>
                </a:effectLst>
                <a:latin typeface="Arial" panose="020B0604020202020204" pitchFamily="34" charset="0"/>
                <a:cs typeface="Arial" panose="020B0604020202020204" pitchFamily="34" charset="0"/>
              </a:rPr>
              <a:t>Visitor Services</a:t>
            </a:r>
          </a:p>
          <a:p>
            <a:pPr marL="514350" indent="-514350">
              <a:lnSpc>
                <a:spcPct val="150000"/>
              </a:lnSpc>
              <a:spcBef>
                <a:spcPts val="400"/>
              </a:spcBef>
              <a:spcAft>
                <a:spcPts val="400"/>
              </a:spcAft>
              <a:buFont typeface="Wingdings" panose="05000000000000000000" pitchFamily="2" charset="2"/>
              <a:buChar char="ü"/>
            </a:pPr>
            <a:r>
              <a:rPr lang="en-US" sz="2200" b="1" dirty="0" smtClean="0">
                <a:ln>
                  <a:solidFill>
                    <a:schemeClr val="bg2"/>
                  </a:solidFill>
                </a:ln>
                <a:solidFill>
                  <a:schemeClr val="tx2"/>
                </a:solidFill>
                <a:effectLst>
                  <a:glow rad="127000">
                    <a:prstClr val="black"/>
                  </a:glow>
                </a:effectLst>
                <a:latin typeface="Arial" panose="020B0604020202020204" pitchFamily="34" charset="0"/>
                <a:cs typeface="Arial" panose="020B0604020202020204" pitchFamily="34" charset="0"/>
              </a:rPr>
              <a:t>Facilities </a:t>
            </a:r>
          </a:p>
          <a:p>
            <a:pPr marL="514350" indent="-514350">
              <a:lnSpc>
                <a:spcPct val="150000"/>
              </a:lnSpc>
              <a:spcBef>
                <a:spcPts val="400"/>
              </a:spcBef>
              <a:spcAft>
                <a:spcPts val="400"/>
              </a:spcAft>
              <a:buFont typeface="Wingdings" panose="05000000000000000000" pitchFamily="2" charset="2"/>
              <a:buChar char="ü"/>
            </a:pPr>
            <a:r>
              <a:rPr lang="en-US" sz="2200" b="1" dirty="0" smtClean="0">
                <a:ln>
                  <a:solidFill>
                    <a:schemeClr val="bg2"/>
                  </a:solidFill>
                </a:ln>
                <a:solidFill>
                  <a:schemeClr val="tx2"/>
                </a:solidFill>
                <a:effectLst>
                  <a:glow rad="127000">
                    <a:prstClr val="black"/>
                  </a:glow>
                </a:effectLst>
                <a:latin typeface="Arial" panose="020B0604020202020204" pitchFamily="34" charset="0"/>
                <a:cs typeface="Arial" panose="020B0604020202020204" pitchFamily="34" charset="0"/>
              </a:rPr>
              <a:t>Developed Sites</a:t>
            </a:r>
          </a:p>
          <a:p>
            <a:pPr marL="514350" indent="-514350">
              <a:lnSpc>
                <a:spcPct val="150000"/>
              </a:lnSpc>
              <a:spcBef>
                <a:spcPts val="400"/>
              </a:spcBef>
              <a:spcAft>
                <a:spcPts val="400"/>
              </a:spcAft>
              <a:buFont typeface="Wingdings" panose="05000000000000000000" pitchFamily="2" charset="2"/>
              <a:buChar char="ü"/>
            </a:pPr>
            <a:r>
              <a:rPr lang="en-US" sz="2200" b="1" dirty="0" smtClean="0">
                <a:ln>
                  <a:solidFill>
                    <a:schemeClr val="bg2"/>
                  </a:solidFill>
                </a:ln>
                <a:solidFill>
                  <a:schemeClr val="tx2"/>
                </a:solidFill>
                <a:effectLst>
                  <a:glow rad="127000">
                    <a:prstClr val="black"/>
                  </a:glow>
                </a:effectLst>
                <a:latin typeface="Arial" panose="020B0604020202020204" pitchFamily="34" charset="0"/>
                <a:cs typeface="Arial" panose="020B0604020202020204" pitchFamily="34" charset="0"/>
              </a:rPr>
              <a:t>Roads and Trails</a:t>
            </a:r>
            <a:endParaRPr lang="en-US" sz="2200" b="1" dirty="0">
              <a:ln>
                <a:solidFill>
                  <a:schemeClr val="bg2"/>
                </a:solidFill>
              </a:ln>
              <a:solidFill>
                <a:schemeClr val="tx2"/>
              </a:solidFill>
              <a:effectLst>
                <a:glow rad="127000">
                  <a:prstClr val="black"/>
                </a:glow>
              </a:effectLst>
              <a:latin typeface="Arial" panose="020B0604020202020204" pitchFamily="34" charset="0"/>
              <a:cs typeface="Arial" panose="020B0604020202020204" pitchFamily="34" charset="0"/>
            </a:endParaRPr>
          </a:p>
          <a:p>
            <a:pPr>
              <a:lnSpc>
                <a:spcPct val="150000"/>
              </a:lnSpc>
              <a:spcBef>
                <a:spcPts val="600"/>
              </a:spcBef>
              <a:spcAft>
                <a:spcPts val="600"/>
              </a:spcAft>
            </a:pPr>
            <a:endParaRPr lang="en-US" sz="2400" dirty="0" smtClean="0">
              <a:solidFill>
                <a:prstClr val="white"/>
              </a:solidFill>
              <a:effectLst>
                <a:glow rad="127000">
                  <a:prstClr val="black"/>
                </a:glow>
                <a:outerShdw blurRad="38100" dist="38100" dir="2700000" algn="tl">
                  <a:srgbClr val="000000">
                    <a:alpha val="43137"/>
                  </a:srgbClr>
                </a:outerShdw>
              </a:effectLst>
            </a:endParaRPr>
          </a:p>
        </p:txBody>
      </p:sp>
      <p:pic>
        <p:nvPicPr>
          <p:cNvPr id="4" name="Picture 3"/>
          <p:cNvPicPr>
            <a:picLocks noChangeAspect="1"/>
          </p:cNvPicPr>
          <p:nvPr/>
        </p:nvPicPr>
        <p:blipFill>
          <a:blip r:embed="rId4"/>
          <a:stretch>
            <a:fillRect/>
          </a:stretch>
        </p:blipFill>
        <p:spPr>
          <a:xfrm>
            <a:off x="4267200" y="1905000"/>
            <a:ext cx="4023272" cy="441331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229993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82E48"/>
        </a:solidFill>
        <a:effectLst/>
      </p:bgPr>
    </p:bg>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sp>
        <p:nvSpPr>
          <p:cNvPr id="12" name="Rectangle 11"/>
          <p:cNvSpPr/>
          <p:nvPr/>
        </p:nvSpPr>
        <p:spPr>
          <a:xfrm>
            <a:off x="266187" y="1020212"/>
            <a:ext cx="7298345" cy="523220"/>
          </a:xfrm>
          <a:prstGeom prst="rect">
            <a:avLst/>
          </a:prstGeom>
        </p:spPr>
        <p:txBody>
          <a:bodyPr wrap="none">
            <a:spAutoFit/>
          </a:bodyPr>
          <a:lstStyle/>
          <a:p>
            <a:r>
              <a:rPr lang="en-US" sz="2800" b="1" cap="small" dirty="0" smtClean="0">
                <a:solidFill>
                  <a:srgbClr val="00B0F0"/>
                </a:solidFill>
                <a:effectLst>
                  <a:glow rad="127000">
                    <a:prstClr val="black"/>
                  </a:glow>
                  <a:outerShdw blurRad="38100" dist="38100" dir="2700000" algn="tl">
                    <a:srgbClr val="000000">
                      <a:alpha val="43137"/>
                    </a:srgbClr>
                  </a:outerShdw>
                </a:effectLst>
                <a:latin typeface="Arial" panose="020B0604020202020204" pitchFamily="34" charset="0"/>
                <a:cs typeface="Arial" panose="020B0604020202020204" pitchFamily="34" charset="0"/>
              </a:rPr>
              <a:t>Implementation Decisions</a:t>
            </a:r>
            <a:r>
              <a:rPr lang="en-US" sz="2800" b="1" cap="small" dirty="0" smtClean="0">
                <a:solidFill>
                  <a:srgbClr val="00B0F0"/>
                </a:solidFill>
                <a:effectLst>
                  <a:glow rad="127000">
                    <a:prstClr val="black"/>
                  </a:glow>
                </a:effectLst>
                <a:latin typeface="Arial" panose="020B0604020202020204" pitchFamily="34" charset="0"/>
                <a:cs typeface="Arial" panose="020B0604020202020204" pitchFamily="34" charset="0"/>
              </a:rPr>
              <a:t>:  Administration</a:t>
            </a:r>
            <a:endParaRPr lang="en-US" sz="2800" b="1" cap="small" dirty="0">
              <a:solidFill>
                <a:srgbClr val="00B0F0"/>
              </a:solidFill>
              <a:effectLst>
                <a:glow rad="127000">
                  <a:prstClr val="black"/>
                </a:glow>
              </a:effectLst>
              <a:latin typeface="Arial" panose="020B0604020202020204" pitchFamily="34" charset="0"/>
              <a:cs typeface="Arial" panose="020B0604020202020204" pitchFamily="34" charset="0"/>
            </a:endParaRPr>
          </a:p>
        </p:txBody>
      </p:sp>
      <p:sp>
        <p:nvSpPr>
          <p:cNvPr id="13" name="Rectangle 12"/>
          <p:cNvSpPr/>
          <p:nvPr/>
        </p:nvSpPr>
        <p:spPr>
          <a:xfrm>
            <a:off x="4191000" y="1828800"/>
            <a:ext cx="5181600" cy="4154984"/>
          </a:xfrm>
          <a:prstGeom prst="rect">
            <a:avLst/>
          </a:prstGeom>
        </p:spPr>
        <p:txBody>
          <a:bodyPr wrap="square">
            <a:spAutoFit/>
          </a:bodyPr>
          <a:lstStyle/>
          <a:p>
            <a:pPr marL="568325" indent="-568325">
              <a:lnSpc>
                <a:spcPct val="150000"/>
              </a:lnSpc>
              <a:buFont typeface="Wingdings" panose="05000000000000000000" pitchFamily="2" charset="2"/>
              <a:buChar char="ü"/>
            </a:pPr>
            <a:r>
              <a:rPr lang="en-US" sz="2200" b="1" dirty="0" smtClean="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Allocation Systems </a:t>
            </a:r>
          </a:p>
          <a:p>
            <a:pPr marL="568325" indent="-568325">
              <a:lnSpc>
                <a:spcPct val="150000"/>
              </a:lnSpc>
              <a:buFont typeface="Wingdings" panose="05000000000000000000" pitchFamily="2" charset="2"/>
              <a:buChar char="ü"/>
            </a:pPr>
            <a:r>
              <a:rPr lang="en-US" sz="2200" b="1" dirty="0" smtClean="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Permits</a:t>
            </a:r>
            <a:endParaRPr lang="en-US" sz="2200" b="1" dirty="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endParaRPr>
          </a:p>
          <a:p>
            <a:pPr marL="568325" indent="-568325">
              <a:lnSpc>
                <a:spcPct val="150000"/>
              </a:lnSpc>
              <a:buFont typeface="Wingdings" panose="05000000000000000000" pitchFamily="2" charset="2"/>
              <a:buChar char="ü"/>
            </a:pPr>
            <a:r>
              <a:rPr lang="en-US" sz="2200" b="1" dirty="0" smtClean="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Fees</a:t>
            </a:r>
          </a:p>
          <a:p>
            <a:pPr marL="568325" indent="-568325">
              <a:lnSpc>
                <a:spcPct val="150000"/>
              </a:lnSpc>
              <a:buFont typeface="Wingdings" panose="05000000000000000000" pitchFamily="2" charset="2"/>
              <a:buChar char="ü"/>
            </a:pPr>
            <a:r>
              <a:rPr lang="en-US" sz="2200" b="1" dirty="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U</a:t>
            </a:r>
            <a:r>
              <a:rPr lang="en-US" sz="2200" b="1" dirty="0" smtClean="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se Restrictions</a:t>
            </a:r>
          </a:p>
          <a:p>
            <a:pPr marL="568325" indent="-568325">
              <a:lnSpc>
                <a:spcPct val="150000"/>
              </a:lnSpc>
              <a:buFont typeface="Wingdings" panose="05000000000000000000" pitchFamily="2" charset="2"/>
              <a:buChar char="ü"/>
            </a:pPr>
            <a:r>
              <a:rPr lang="en-US" sz="2200" b="1" dirty="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P</a:t>
            </a:r>
            <a:r>
              <a:rPr lang="en-US" sz="2200" b="1" dirty="0" smtClean="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artnership Agreements</a:t>
            </a:r>
          </a:p>
          <a:p>
            <a:pPr marL="568325" indent="-568325">
              <a:lnSpc>
                <a:spcPct val="150000"/>
              </a:lnSpc>
              <a:buFont typeface="Wingdings" panose="05000000000000000000" pitchFamily="2" charset="2"/>
              <a:buChar char="ü"/>
            </a:pPr>
            <a:r>
              <a:rPr lang="en-US" sz="2200" b="1" dirty="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B</a:t>
            </a:r>
            <a:r>
              <a:rPr lang="en-US" sz="2200" b="1" dirty="0" smtClean="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usiness Plans </a:t>
            </a:r>
          </a:p>
          <a:p>
            <a:pPr marL="568325" indent="-568325">
              <a:lnSpc>
                <a:spcPct val="150000"/>
              </a:lnSpc>
              <a:buFont typeface="Wingdings" panose="05000000000000000000" pitchFamily="2" charset="2"/>
              <a:buChar char="ü"/>
            </a:pPr>
            <a:r>
              <a:rPr lang="en-US" sz="2200" b="1" dirty="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F</a:t>
            </a:r>
            <a:r>
              <a:rPr lang="en-US" sz="2200" b="1" dirty="0" smtClean="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iscal </a:t>
            </a:r>
            <a:r>
              <a:rPr lang="en-US" sz="2200" b="1" dirty="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A</a:t>
            </a:r>
            <a:r>
              <a:rPr lang="en-US" sz="2200" b="1" dirty="0" smtClean="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ccountability </a:t>
            </a:r>
            <a:r>
              <a:rPr lang="en-US" sz="2200" b="1" dirty="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S</a:t>
            </a:r>
            <a:r>
              <a:rPr lang="en-US" sz="2200" b="1" dirty="0" smtClean="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ystems</a:t>
            </a:r>
          </a:p>
          <a:p>
            <a:pPr marL="568325" indent="-568325">
              <a:lnSpc>
                <a:spcPct val="150000"/>
              </a:lnSpc>
              <a:buFont typeface="Wingdings" panose="05000000000000000000" pitchFamily="2" charset="2"/>
              <a:buChar char="ü"/>
            </a:pPr>
            <a:r>
              <a:rPr lang="en-US" sz="2200" b="1" dirty="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D</a:t>
            </a:r>
            <a:r>
              <a:rPr lang="en-US" sz="2200" b="1" dirty="0" smtClean="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ata Management </a:t>
            </a:r>
            <a:r>
              <a:rPr lang="en-US" sz="2200" b="1" dirty="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P</a:t>
            </a:r>
            <a:r>
              <a:rPr lang="en-US" sz="2200" b="1" dirty="0" smtClean="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rPr>
              <a:t>rotocols</a:t>
            </a:r>
            <a:endParaRPr lang="en-US" sz="2200" b="1" dirty="0">
              <a:ln>
                <a:solidFill>
                  <a:schemeClr val="bg2"/>
                </a:solidFill>
              </a:ln>
              <a:solidFill>
                <a:schemeClr val="accent3">
                  <a:lumMod val="60000"/>
                  <a:lumOff val="40000"/>
                </a:schemeClr>
              </a:solidFill>
              <a:effectLst>
                <a:glow rad="127000">
                  <a:prstClr val="black"/>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26282" y="2600515"/>
            <a:ext cx="3673129" cy="25487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0553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82E48"/>
        </a:solidFill>
        <a:effectLst/>
      </p:bgPr>
    </p:bg>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sp>
        <p:nvSpPr>
          <p:cNvPr id="10" name="Rectangle 9"/>
          <p:cNvSpPr/>
          <p:nvPr/>
        </p:nvSpPr>
        <p:spPr>
          <a:xfrm>
            <a:off x="266187" y="1020212"/>
            <a:ext cx="8707577" cy="492443"/>
          </a:xfrm>
          <a:prstGeom prst="rect">
            <a:avLst/>
          </a:prstGeom>
        </p:spPr>
        <p:txBody>
          <a:bodyPr wrap="none">
            <a:spAutoFit/>
          </a:bodyPr>
          <a:lstStyle/>
          <a:p>
            <a:r>
              <a:rPr lang="en-US" sz="2600" b="1" cap="small" dirty="0" smtClean="0">
                <a:solidFill>
                  <a:srgbClr val="00B0F0"/>
                </a:solidFill>
                <a:effectLst>
                  <a:glow rad="127000">
                    <a:prstClr val="black"/>
                  </a:glow>
                </a:effectLst>
                <a:latin typeface="Arial" panose="020B0604020202020204" pitchFamily="34" charset="0"/>
                <a:cs typeface="Arial" panose="020B0604020202020204" pitchFamily="34" charset="0"/>
              </a:rPr>
              <a:t>Implementation Decisions: Information &amp; Education </a:t>
            </a:r>
            <a:endParaRPr lang="en-US" sz="2600" b="1" cap="small" dirty="0">
              <a:solidFill>
                <a:srgbClr val="00B0F0"/>
              </a:solidFill>
              <a:effectLst>
                <a:glow rad="127000">
                  <a:prstClr val="black"/>
                </a:glow>
              </a:effectLst>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86030" y="1675698"/>
            <a:ext cx="4585398" cy="2123658"/>
          </a:xfrm>
          <a:prstGeom prst="rect">
            <a:avLst/>
          </a:prstGeom>
        </p:spPr>
        <p:txBody>
          <a:bodyPr wrap="square">
            <a:spAutoFit/>
          </a:bodyPr>
          <a:lstStyle/>
          <a:p>
            <a:pPr marL="514350" indent="-514350">
              <a:lnSpc>
                <a:spcPct val="150000"/>
              </a:lnSpc>
              <a:buFont typeface="Wingdings" panose="05000000000000000000" pitchFamily="2" charset="2"/>
              <a:buChar char="ü"/>
            </a:pPr>
            <a:r>
              <a:rPr lang="en-US" sz="2200" b="1" dirty="0">
                <a:ln>
                  <a:solidFill>
                    <a:schemeClr val="bg2"/>
                  </a:solidFill>
                </a:ln>
                <a:solidFill>
                  <a:schemeClr val="accent3">
                    <a:lumMod val="40000"/>
                    <a:lumOff val="60000"/>
                  </a:schemeClr>
                </a:solidFill>
                <a:effectLst>
                  <a:glow rad="127000">
                    <a:prstClr val="black"/>
                  </a:glow>
                </a:effectLst>
              </a:rPr>
              <a:t>M</a:t>
            </a:r>
            <a:r>
              <a:rPr lang="en-US" sz="2200" b="1" dirty="0" smtClean="0">
                <a:ln>
                  <a:solidFill>
                    <a:schemeClr val="bg2"/>
                  </a:solidFill>
                </a:ln>
                <a:solidFill>
                  <a:schemeClr val="accent3">
                    <a:lumMod val="40000"/>
                    <a:lumOff val="60000"/>
                  </a:schemeClr>
                </a:solidFill>
                <a:effectLst>
                  <a:glow rad="127000">
                    <a:prstClr val="black"/>
                  </a:glow>
                </a:effectLst>
              </a:rPr>
              <a:t>aps </a:t>
            </a:r>
            <a:r>
              <a:rPr lang="en-US" sz="2200" b="1" dirty="0">
                <a:ln>
                  <a:solidFill>
                    <a:schemeClr val="bg2"/>
                  </a:solidFill>
                </a:ln>
                <a:solidFill>
                  <a:schemeClr val="accent3">
                    <a:lumMod val="40000"/>
                    <a:lumOff val="60000"/>
                  </a:schemeClr>
                </a:solidFill>
                <a:effectLst>
                  <a:glow rad="127000">
                    <a:prstClr val="black"/>
                  </a:glow>
                </a:effectLst>
              </a:rPr>
              <a:t>or B</a:t>
            </a:r>
            <a:r>
              <a:rPr lang="en-US" sz="2200" b="1" dirty="0" smtClean="0">
                <a:ln>
                  <a:solidFill>
                    <a:schemeClr val="bg2"/>
                  </a:solidFill>
                </a:ln>
                <a:solidFill>
                  <a:schemeClr val="accent3">
                    <a:lumMod val="40000"/>
                    <a:lumOff val="60000"/>
                  </a:schemeClr>
                </a:solidFill>
                <a:effectLst>
                  <a:glow rad="127000">
                    <a:prstClr val="black"/>
                  </a:glow>
                </a:effectLst>
              </a:rPr>
              <a:t>rochures</a:t>
            </a:r>
          </a:p>
          <a:p>
            <a:pPr marL="514350" indent="-514350">
              <a:lnSpc>
                <a:spcPct val="150000"/>
              </a:lnSpc>
              <a:buFont typeface="Wingdings" panose="05000000000000000000" pitchFamily="2" charset="2"/>
              <a:buChar char="ü"/>
            </a:pPr>
            <a:r>
              <a:rPr lang="en-US" sz="2200" b="1" dirty="0" smtClean="0">
                <a:ln>
                  <a:solidFill>
                    <a:schemeClr val="bg2"/>
                  </a:solidFill>
                </a:ln>
                <a:solidFill>
                  <a:schemeClr val="accent3">
                    <a:lumMod val="40000"/>
                    <a:lumOff val="60000"/>
                  </a:schemeClr>
                </a:solidFill>
                <a:effectLst>
                  <a:glow rad="127000">
                    <a:prstClr val="black"/>
                  </a:glow>
                </a:effectLst>
              </a:rPr>
              <a:t>Websites</a:t>
            </a:r>
          </a:p>
          <a:p>
            <a:pPr marL="514350" indent="-514350">
              <a:lnSpc>
                <a:spcPct val="150000"/>
              </a:lnSpc>
              <a:buFont typeface="Wingdings" panose="05000000000000000000" pitchFamily="2" charset="2"/>
              <a:buChar char="ü"/>
            </a:pPr>
            <a:r>
              <a:rPr lang="en-US" sz="2200" b="1" dirty="0" smtClean="0">
                <a:ln>
                  <a:solidFill>
                    <a:schemeClr val="bg2"/>
                  </a:solidFill>
                </a:ln>
                <a:solidFill>
                  <a:schemeClr val="accent3">
                    <a:lumMod val="40000"/>
                    <a:lumOff val="60000"/>
                  </a:schemeClr>
                </a:solidFill>
                <a:effectLst>
                  <a:glow rad="127000">
                    <a:prstClr val="black"/>
                  </a:glow>
                </a:effectLst>
              </a:rPr>
              <a:t>Outreach Efforts</a:t>
            </a:r>
          </a:p>
          <a:p>
            <a:pPr marL="514350" indent="-514350">
              <a:lnSpc>
                <a:spcPct val="150000"/>
              </a:lnSpc>
              <a:buFont typeface="Wingdings" panose="05000000000000000000" pitchFamily="2" charset="2"/>
              <a:buChar char="ü"/>
            </a:pPr>
            <a:r>
              <a:rPr lang="en-US" sz="2200" b="1" dirty="0" smtClean="0">
                <a:ln>
                  <a:solidFill>
                    <a:schemeClr val="bg2"/>
                  </a:solidFill>
                </a:ln>
                <a:solidFill>
                  <a:schemeClr val="accent3">
                    <a:lumMod val="40000"/>
                    <a:lumOff val="60000"/>
                  </a:schemeClr>
                </a:solidFill>
                <a:effectLst>
                  <a:glow rad="127000">
                    <a:prstClr val="black"/>
                  </a:glow>
                </a:effectLst>
              </a:rPr>
              <a:t>Events</a:t>
            </a:r>
            <a:endParaRPr lang="en-US" sz="2200" b="1" dirty="0">
              <a:ln>
                <a:solidFill>
                  <a:schemeClr val="bg2"/>
                </a:solidFill>
              </a:ln>
              <a:solidFill>
                <a:schemeClr val="accent3">
                  <a:lumMod val="40000"/>
                  <a:lumOff val="60000"/>
                </a:schemeClr>
              </a:solidFill>
              <a:effectLst>
                <a:glow rad="127000">
                  <a:prstClr val="black"/>
                </a:glow>
              </a:effectLs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3853231"/>
            <a:ext cx="4853948" cy="2730346"/>
          </a:xfrm>
          <a:prstGeom prst="rect">
            <a:avLst/>
          </a:prstGeom>
          <a:ln>
            <a:noFill/>
          </a:ln>
          <a:effectLst>
            <a:outerShdw blurRad="190500" algn="tl" rotWithShape="0">
              <a:srgbClr val="000000">
                <a:alpha val="70000"/>
              </a:srgbClr>
            </a:outerShdw>
          </a:effectLst>
        </p:spPr>
      </p:pic>
      <p:sp>
        <p:nvSpPr>
          <p:cNvPr id="13" name="Rectangle 12"/>
          <p:cNvSpPr/>
          <p:nvPr/>
        </p:nvSpPr>
        <p:spPr>
          <a:xfrm>
            <a:off x="4267200" y="1752600"/>
            <a:ext cx="4585398" cy="1615827"/>
          </a:xfrm>
          <a:prstGeom prst="rect">
            <a:avLst/>
          </a:prstGeom>
        </p:spPr>
        <p:txBody>
          <a:bodyPr wrap="square">
            <a:spAutoFit/>
          </a:bodyPr>
          <a:lstStyle/>
          <a:p>
            <a:pPr marL="514350" indent="-514350">
              <a:lnSpc>
                <a:spcPct val="150000"/>
              </a:lnSpc>
              <a:buFont typeface="Wingdings" panose="05000000000000000000" pitchFamily="2" charset="2"/>
              <a:buChar char="ü"/>
            </a:pPr>
            <a:r>
              <a:rPr lang="en-US" sz="2200" b="1" dirty="0" smtClean="0">
                <a:ln>
                  <a:solidFill>
                    <a:schemeClr val="bg2"/>
                  </a:solidFill>
                </a:ln>
                <a:solidFill>
                  <a:schemeClr val="accent3">
                    <a:lumMod val="40000"/>
                    <a:lumOff val="60000"/>
                  </a:schemeClr>
                </a:solidFill>
                <a:effectLst>
                  <a:glow rad="127000">
                    <a:prstClr val="black"/>
                  </a:glow>
                </a:effectLst>
              </a:rPr>
              <a:t>Interpretation </a:t>
            </a:r>
          </a:p>
          <a:p>
            <a:pPr marL="514350" indent="-514350">
              <a:lnSpc>
                <a:spcPct val="150000"/>
              </a:lnSpc>
              <a:buFont typeface="Wingdings" panose="05000000000000000000" pitchFamily="2" charset="2"/>
              <a:buChar char="ü"/>
            </a:pPr>
            <a:r>
              <a:rPr lang="en-US" sz="2200" b="1" dirty="0">
                <a:ln>
                  <a:solidFill>
                    <a:schemeClr val="bg2"/>
                  </a:solidFill>
                </a:ln>
                <a:solidFill>
                  <a:schemeClr val="accent3">
                    <a:lumMod val="40000"/>
                    <a:lumOff val="60000"/>
                  </a:schemeClr>
                </a:solidFill>
                <a:effectLst>
                  <a:glow rad="127000">
                    <a:prstClr val="black"/>
                  </a:glow>
                </a:effectLst>
              </a:rPr>
              <a:t>E</a:t>
            </a:r>
            <a:r>
              <a:rPr lang="en-US" sz="2200" b="1" dirty="0" smtClean="0">
                <a:ln>
                  <a:solidFill>
                    <a:schemeClr val="bg2"/>
                  </a:solidFill>
                </a:ln>
                <a:solidFill>
                  <a:schemeClr val="accent3">
                    <a:lumMod val="40000"/>
                    <a:lumOff val="60000"/>
                  </a:schemeClr>
                </a:solidFill>
                <a:effectLst>
                  <a:glow rad="127000">
                    <a:prstClr val="black"/>
                  </a:glow>
                </a:effectLst>
              </a:rPr>
              <a:t>nvironmental Education</a:t>
            </a:r>
          </a:p>
          <a:p>
            <a:pPr marL="514350" indent="-514350">
              <a:lnSpc>
                <a:spcPct val="150000"/>
              </a:lnSpc>
              <a:buFont typeface="Wingdings" panose="05000000000000000000" pitchFamily="2" charset="2"/>
              <a:buChar char="ü"/>
            </a:pPr>
            <a:r>
              <a:rPr lang="en-US" sz="2200" b="1" dirty="0" smtClean="0">
                <a:ln>
                  <a:solidFill>
                    <a:schemeClr val="bg2"/>
                  </a:solidFill>
                </a:ln>
                <a:solidFill>
                  <a:schemeClr val="accent3">
                    <a:lumMod val="40000"/>
                    <a:lumOff val="60000"/>
                  </a:schemeClr>
                </a:solidFill>
                <a:effectLst>
                  <a:glow rad="127000">
                    <a:prstClr val="black"/>
                  </a:glow>
                </a:effectLst>
              </a:rPr>
              <a:t>Signing</a:t>
            </a:r>
            <a:endParaRPr lang="en-US" sz="2200" b="1" dirty="0">
              <a:ln>
                <a:solidFill>
                  <a:schemeClr val="bg2"/>
                </a:solidFill>
              </a:ln>
              <a:solidFill>
                <a:schemeClr val="accent3">
                  <a:lumMod val="40000"/>
                  <a:lumOff val="60000"/>
                </a:schemeClr>
              </a:solidFill>
              <a:effectLst>
                <a:glow rad="127000">
                  <a:prstClr val="black"/>
                </a:glow>
              </a:effectLst>
            </a:endParaRPr>
          </a:p>
        </p:txBody>
      </p:sp>
    </p:spTree>
    <p:extLst>
      <p:ext uri="{BB962C8B-B14F-4D97-AF65-F5344CB8AC3E}">
        <p14:creationId xmlns:p14="http://schemas.microsoft.com/office/powerpoint/2010/main" val="19600042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82E48"/>
        </a:solidFill>
        <a:effectLst/>
      </p:bgPr>
    </p:bg>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sp>
        <p:nvSpPr>
          <p:cNvPr id="10" name="Rectangle 9"/>
          <p:cNvSpPr/>
          <p:nvPr/>
        </p:nvSpPr>
        <p:spPr>
          <a:xfrm>
            <a:off x="266187" y="1020212"/>
            <a:ext cx="6614503" cy="523220"/>
          </a:xfrm>
          <a:prstGeom prst="rect">
            <a:avLst/>
          </a:prstGeom>
        </p:spPr>
        <p:txBody>
          <a:bodyPr wrap="none">
            <a:spAutoFit/>
          </a:bodyPr>
          <a:lstStyle/>
          <a:p>
            <a:r>
              <a:rPr lang="en-US" sz="2800" b="1" cap="small" dirty="0" smtClean="0">
                <a:solidFill>
                  <a:srgbClr val="00B0F0"/>
                </a:solidFill>
                <a:effectLst>
                  <a:glow rad="127000">
                    <a:prstClr val="black"/>
                  </a:glow>
                </a:effectLst>
                <a:latin typeface="Arial" panose="020B0604020202020204" pitchFamily="34" charset="0"/>
                <a:cs typeface="Arial" panose="020B0604020202020204" pitchFamily="34" charset="0"/>
              </a:rPr>
              <a:t>Implementation Decisions: Monitoring</a:t>
            </a:r>
            <a:endParaRPr lang="en-US" sz="2800" b="1" cap="small" dirty="0">
              <a:solidFill>
                <a:srgbClr val="00B0F0"/>
              </a:solidFill>
              <a:effectLst>
                <a:glow rad="127000">
                  <a:prstClr val="black"/>
                </a:glow>
              </a:effectLst>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9197" y="2133600"/>
            <a:ext cx="5049190" cy="4108817"/>
          </a:xfrm>
          <a:prstGeom prst="rect">
            <a:avLst/>
          </a:prstGeom>
          <a:noFill/>
        </p:spPr>
        <p:txBody>
          <a:bodyPr wrap="square" rtlCol="0">
            <a:spAutoFit/>
          </a:bodyPr>
          <a:lstStyle/>
          <a:p>
            <a:pPr marL="514350" indent="-514350">
              <a:lnSpc>
                <a:spcPct val="150000"/>
              </a:lnSpc>
              <a:buFont typeface="Wingdings" panose="05000000000000000000" pitchFamily="2" charset="2"/>
              <a:buChar char="ü"/>
            </a:pPr>
            <a:r>
              <a:rPr lang="en-US" sz="2200" b="1" dirty="0" smtClean="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Visitor </a:t>
            </a:r>
            <a:r>
              <a:rPr lang="en-US" sz="2200" b="1" dirty="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U</a:t>
            </a:r>
            <a:r>
              <a:rPr lang="en-US" sz="2200" b="1" dirty="0" smtClean="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se </a:t>
            </a:r>
            <a:r>
              <a:rPr lang="en-US" sz="2200" b="1" dirty="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and </a:t>
            </a:r>
            <a:r>
              <a:rPr lang="en-US" sz="2200" b="1" dirty="0" smtClean="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Use Patterns</a:t>
            </a:r>
            <a:endParaRPr lang="en-US" sz="2200" b="1" dirty="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endParaRPr>
          </a:p>
          <a:p>
            <a:pPr marL="514350" indent="-514350">
              <a:lnSpc>
                <a:spcPct val="150000"/>
              </a:lnSpc>
              <a:buFont typeface="Wingdings" panose="05000000000000000000" pitchFamily="2" charset="2"/>
              <a:buChar char="ü"/>
            </a:pPr>
            <a:r>
              <a:rPr lang="en-US" sz="2200" b="1" dirty="0" smtClean="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Recreation Caused </a:t>
            </a:r>
            <a:r>
              <a:rPr lang="en-US" sz="2200" b="1" dirty="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R</a:t>
            </a:r>
            <a:r>
              <a:rPr lang="en-US" sz="2200" b="1" dirty="0" smtClean="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esource </a:t>
            </a:r>
            <a:r>
              <a:rPr lang="en-US" sz="2200" b="1" dirty="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I</a:t>
            </a:r>
            <a:r>
              <a:rPr lang="en-US" sz="2200" b="1" dirty="0" smtClean="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mpacts</a:t>
            </a:r>
            <a:endParaRPr lang="en-US" sz="2200" b="1" dirty="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endParaRPr>
          </a:p>
          <a:p>
            <a:pPr marL="514350" indent="-514350">
              <a:lnSpc>
                <a:spcPct val="150000"/>
              </a:lnSpc>
              <a:buFont typeface="Wingdings" panose="05000000000000000000" pitchFamily="2" charset="2"/>
              <a:buChar char="ü"/>
            </a:pPr>
            <a:r>
              <a:rPr lang="en-US" sz="2200" b="1" dirty="0" smtClean="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Visitor </a:t>
            </a:r>
            <a:r>
              <a:rPr lang="en-US" sz="2200" b="1" dirty="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S</a:t>
            </a:r>
            <a:r>
              <a:rPr lang="en-US" sz="2200" b="1" dirty="0" smtClean="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atisfaction</a:t>
            </a:r>
          </a:p>
          <a:p>
            <a:pPr marL="514350" indent="-514350">
              <a:lnSpc>
                <a:spcPct val="150000"/>
              </a:lnSpc>
              <a:buFont typeface="Wingdings" panose="05000000000000000000" pitchFamily="2" charset="2"/>
              <a:buChar char="ü"/>
            </a:pPr>
            <a:r>
              <a:rPr lang="en-US" sz="2200" b="1" dirty="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Attainment of </a:t>
            </a:r>
            <a:r>
              <a:rPr lang="en-US" sz="2200" b="1" dirty="0" smtClean="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Objectives</a:t>
            </a:r>
            <a:endParaRPr lang="en-US" sz="2200" b="1" dirty="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endParaRPr>
          </a:p>
          <a:p>
            <a:pPr marL="514350" indent="-514350">
              <a:lnSpc>
                <a:spcPct val="150000"/>
              </a:lnSpc>
              <a:buFont typeface="Wingdings" panose="05000000000000000000" pitchFamily="2" charset="2"/>
              <a:buChar char="ü"/>
            </a:pPr>
            <a:r>
              <a:rPr lang="en-US" sz="2200" b="1" dirty="0" smtClean="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RSCs</a:t>
            </a:r>
            <a:endParaRPr lang="en-US" sz="2200" b="1" dirty="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endParaRPr>
          </a:p>
          <a:p>
            <a:pPr marL="514350" indent="-514350">
              <a:lnSpc>
                <a:spcPct val="150000"/>
              </a:lnSpc>
              <a:buFont typeface="Wingdings" panose="05000000000000000000" pitchFamily="2" charset="2"/>
              <a:buChar char="ü"/>
            </a:pPr>
            <a:r>
              <a:rPr lang="en-US" sz="2200" b="1" dirty="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Standards and </a:t>
            </a:r>
            <a:r>
              <a:rPr lang="en-US" sz="2200" b="1" dirty="0" smtClean="0">
                <a:ln>
                  <a:solidFill>
                    <a:schemeClr val="bg2"/>
                  </a:solidFill>
                </a:ln>
                <a:solidFill>
                  <a:schemeClr val="accent3">
                    <a:lumMod val="40000"/>
                    <a:lumOff val="60000"/>
                  </a:schemeClr>
                </a:solidFill>
                <a:effectLst>
                  <a:glow rad="127000">
                    <a:prstClr val="black"/>
                  </a:glow>
                  <a:outerShdw blurRad="38100" dist="38100" dir="2700000" algn="tl">
                    <a:srgbClr val="000000">
                      <a:alpha val="43137"/>
                    </a:srgbClr>
                  </a:outerShdw>
                </a:effectLst>
              </a:rPr>
              <a:t>Indicators</a:t>
            </a:r>
            <a:endParaRPr lang="en-US" sz="2200" b="1" dirty="0">
              <a:ln>
                <a:solidFill>
                  <a:schemeClr val="bg2"/>
                </a:solidFill>
              </a:ln>
              <a:solidFill>
                <a:schemeClr val="accent3">
                  <a:lumMod val="40000"/>
                  <a:lumOff val="60000"/>
                </a:schemeClr>
              </a:solidFill>
              <a:effectLst>
                <a:glow rad="127000">
                  <a:prstClr val="black"/>
                </a:glow>
              </a:effectLst>
            </a:endParaRPr>
          </a:p>
          <a:p>
            <a:pPr marL="465138" indent="-465138">
              <a:lnSpc>
                <a:spcPct val="150000"/>
              </a:lnSpc>
              <a:buFont typeface="Arial" panose="020B0604020202020204" pitchFamily="34" charset="0"/>
              <a:buChar char="•"/>
            </a:pPr>
            <a:endParaRPr lang="en-US" sz="2000" dirty="0">
              <a:solidFill>
                <a:prstClr val="white"/>
              </a:solidFill>
              <a:effectLst>
                <a:glow rad="127000">
                  <a:prstClr val="black"/>
                </a:glow>
                <a:outerShdw blurRad="38100" dist="38100" dir="2700000" algn="tl">
                  <a:srgbClr val="000000">
                    <a:alpha val="43137"/>
                  </a:srgbClr>
                </a:outerShdw>
              </a:effectLst>
            </a:endParaRPr>
          </a:p>
        </p:txBody>
      </p:sp>
      <p:pic>
        <p:nvPicPr>
          <p:cNvPr id="4" name="Picture 3"/>
          <p:cNvPicPr>
            <a:picLocks noChangeAspect="1"/>
          </p:cNvPicPr>
          <p:nvPr/>
        </p:nvPicPr>
        <p:blipFill>
          <a:blip r:embed="rId4"/>
          <a:stretch>
            <a:fillRect/>
          </a:stretch>
        </p:blipFill>
        <p:spPr>
          <a:xfrm>
            <a:off x="4724400" y="2029814"/>
            <a:ext cx="4162424" cy="41326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864456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9885" y="1676400"/>
            <a:ext cx="4191000" cy="4093428"/>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rPr>
              <a:t> </a:t>
            </a:r>
          </a:p>
          <a:p>
            <a:r>
              <a:rPr lang="en-US" sz="2000" b="1" dirty="0" smtClean="0">
                <a:latin typeface="Arial" panose="020B0604020202020204" pitchFamily="34" charset="0"/>
                <a:cs typeface="Arial" panose="020B0604020202020204" pitchFamily="34" charset="0"/>
              </a:rPr>
              <a:t>Supports policies </a:t>
            </a:r>
            <a:r>
              <a:rPr lang="en-US" sz="2000" b="1" dirty="0">
                <a:latin typeface="Arial" panose="020B0604020202020204" pitchFamily="34" charset="0"/>
                <a:cs typeface="Arial" panose="020B0604020202020204" pitchFamily="34" charset="0"/>
              </a:rPr>
              <a:t>in BLM Manual </a:t>
            </a:r>
            <a:r>
              <a:rPr lang="en-US" sz="2000" b="1" dirty="0" smtClean="0">
                <a:latin typeface="Arial" panose="020B0604020202020204" pitchFamily="34" charset="0"/>
                <a:cs typeface="Arial" panose="020B0604020202020204" pitchFamily="34" charset="0"/>
              </a:rPr>
              <a:t>8320 - Planning </a:t>
            </a:r>
            <a:r>
              <a:rPr lang="en-US" sz="2000" b="1" dirty="0">
                <a:latin typeface="Arial" panose="020B0604020202020204" pitchFamily="34" charset="0"/>
                <a:cs typeface="Arial" panose="020B0604020202020204" pitchFamily="34" charset="0"/>
              </a:rPr>
              <a:t>for Recreation and Visitor </a:t>
            </a:r>
            <a:r>
              <a:rPr lang="en-US" sz="2000" b="1" dirty="0" smtClean="0">
                <a:latin typeface="Arial" panose="020B0604020202020204" pitchFamily="34" charset="0"/>
                <a:cs typeface="Arial" panose="020B0604020202020204" pitchFamily="34" charset="0"/>
              </a:rPr>
              <a:t>Services, and </a:t>
            </a:r>
            <a:r>
              <a:rPr lang="en-US" sz="2000" b="1" dirty="0">
                <a:latin typeface="Arial" panose="020B0604020202020204" pitchFamily="34" charset="0"/>
                <a:cs typeface="Arial" panose="020B0604020202020204" pitchFamily="34" charset="0"/>
              </a:rPr>
              <a:t>related program guidance in BLM Handbook H-1601-1, “Land Use Planning.” </a:t>
            </a:r>
          </a:p>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Provides planning </a:t>
            </a:r>
            <a:r>
              <a:rPr lang="en-US" sz="2000" b="1" dirty="0">
                <a:latin typeface="Arial" panose="020B0604020202020204" pitchFamily="34" charset="0"/>
                <a:cs typeface="Arial" panose="020B0604020202020204" pitchFamily="34" charset="0"/>
              </a:rPr>
              <a:t>guidance at the land use plan and implementation level. </a:t>
            </a:r>
            <a:endParaRPr lang="en-US" sz="2000" b="1" dirty="0" smtClean="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6" name="Rectangle 5"/>
          <p:cNvSpPr/>
          <p:nvPr/>
        </p:nvSpPr>
        <p:spPr>
          <a:xfrm>
            <a:off x="4800600" y="1000957"/>
            <a:ext cx="4495800" cy="1200329"/>
          </a:xfrm>
          <a:prstGeom prst="rect">
            <a:avLst/>
          </a:prstGeom>
        </p:spPr>
        <p:txBody>
          <a:bodyPr wrap="square">
            <a:spAutoFit/>
          </a:bodyPr>
          <a:lstStyle/>
          <a:p>
            <a:r>
              <a:rPr lang="en-US" sz="2400" b="1" dirty="0" smtClean="0">
                <a:solidFill>
                  <a:schemeClr val="accent5">
                    <a:lumMod val="40000"/>
                    <a:lumOff val="60000"/>
                  </a:schemeClr>
                </a:solidFill>
                <a:effectLst>
                  <a:outerShdw blurRad="38100" dist="38100" dir="2700000" algn="tl">
                    <a:srgbClr val="000000">
                      <a:alpha val="43137"/>
                    </a:srgbClr>
                  </a:outerShdw>
                </a:effectLst>
              </a:rPr>
              <a:t>Handbook 8320– 1 - Planning </a:t>
            </a:r>
            <a:r>
              <a:rPr lang="en-US" sz="2400" b="1" dirty="0">
                <a:solidFill>
                  <a:schemeClr val="accent5">
                    <a:lumMod val="40000"/>
                    <a:lumOff val="60000"/>
                  </a:schemeClr>
                </a:solidFill>
                <a:effectLst>
                  <a:outerShdw blurRad="38100" dist="38100" dir="2700000" algn="tl">
                    <a:srgbClr val="000000">
                      <a:alpha val="43137"/>
                    </a:srgbClr>
                  </a:outerShdw>
                </a:effectLst>
              </a:rPr>
              <a:t>for Recreation and Visitor </a:t>
            </a:r>
            <a:r>
              <a:rPr lang="en-US" sz="2400" b="1" dirty="0" smtClean="0">
                <a:solidFill>
                  <a:schemeClr val="accent5">
                    <a:lumMod val="40000"/>
                    <a:lumOff val="60000"/>
                  </a:schemeClr>
                </a:solidFill>
                <a:effectLst>
                  <a:outerShdw blurRad="38100" dist="38100" dir="2700000" algn="tl">
                    <a:srgbClr val="000000">
                      <a:alpha val="43137"/>
                    </a:srgbClr>
                  </a:outerShdw>
                </a:effectLst>
              </a:rPr>
              <a:t>Services</a:t>
            </a:r>
            <a:endParaRPr lang="en-US" sz="2400" b="1" dirty="0">
              <a:solidFill>
                <a:schemeClr val="accent5">
                  <a:lumMod val="40000"/>
                  <a:lumOff val="60000"/>
                </a:schemeClr>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stretch>
            <a:fillRect/>
          </a:stretch>
        </p:blipFill>
        <p:spPr>
          <a:xfrm>
            <a:off x="152400" y="985421"/>
            <a:ext cx="4496788" cy="5637561"/>
          </a:xfrm>
          <a:prstGeom prst="rect">
            <a:avLst/>
          </a:prstGeom>
          <a:ln>
            <a:noFill/>
          </a:ln>
          <a:effectLst>
            <a:outerShdw blurRad="190500" algn="tl" rotWithShape="0">
              <a:srgbClr val="000000">
                <a:alpha val="70000"/>
              </a:srgbClr>
            </a:outerShdw>
          </a:effectLst>
        </p:spPr>
      </p:pic>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1752600" y="-76200"/>
            <a:ext cx="7328598" cy="86667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gn="r"/>
            <a:r>
              <a:rPr lang="en-US" sz="2400" smtClean="0">
                <a:solidFill>
                  <a:srgbClr val="D3D3D3"/>
                </a:solidFill>
                <a:latin typeface="Bradley Hand ITC" panose="03070402050302030203" pitchFamily="66" charset="0"/>
                <a:cs typeface="Aharoni" panose="02010803020104030203" pitchFamily="2" charset="-79"/>
              </a:rPr>
              <a:t>PLANNING  FOR</a:t>
            </a:r>
            <a:r>
              <a:rPr lang="en-US" sz="3200" smtClean="0">
                <a:solidFill>
                  <a:srgbClr val="D3D3D3"/>
                </a:solidFill>
                <a:latin typeface="Bradley Hand ITC" panose="03070402050302030203" pitchFamily="66" charset="0"/>
                <a:cs typeface="Aharoni" panose="02010803020104030203" pitchFamily="2" charset="-79"/>
              </a:rPr>
              <a:t/>
            </a:r>
            <a:br>
              <a:rPr lang="en-US" sz="3200" smtClean="0">
                <a:solidFill>
                  <a:srgbClr val="D3D3D3"/>
                </a:solidFill>
                <a:latin typeface="Bradley Hand ITC" panose="03070402050302030203" pitchFamily="66" charset="0"/>
                <a:cs typeface="Aharoni" panose="02010803020104030203" pitchFamily="2" charset="-79"/>
              </a:rPr>
            </a:br>
            <a:r>
              <a:rPr lang="en-US" sz="2400" smtClean="0">
                <a:solidFill>
                  <a:srgbClr val="D3D3D3"/>
                </a:solidFill>
                <a:latin typeface="Narkisim" panose="020E0502050101010101" pitchFamily="34" charset="-79"/>
                <a:cs typeface="Narkisim" panose="020E0502050101010101" pitchFamily="34" charset="-79"/>
              </a:rPr>
              <a:t>RECREATION AND VISITOR SERVICES </a:t>
            </a:r>
            <a:endParaRPr lang="en-US" sz="2400" dirty="0">
              <a:solidFill>
                <a:srgbClr val="D3D3D3"/>
              </a:solidFill>
              <a:latin typeface="Narkisim" panose="020E0502050101010101" pitchFamily="34" charset="-79"/>
              <a:cs typeface="Narkisim" panose="020E0502050101010101" pitchFamily="34" charset="-79"/>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spTree>
    <p:extLst>
      <p:ext uri="{BB962C8B-B14F-4D97-AF65-F5344CB8AC3E}">
        <p14:creationId xmlns:p14="http://schemas.microsoft.com/office/powerpoint/2010/main" val="3476069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66670"/>
            <a:ext cx="9144001" cy="5991330"/>
          </a:xfrm>
          <a:prstGeom prst="rect">
            <a:avLst/>
          </a:prstGeom>
        </p:spPr>
      </p:pic>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1752600" y="-76200"/>
            <a:ext cx="7328598" cy="86667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gn="r"/>
            <a:r>
              <a:rPr lang="en-US" sz="2400" smtClean="0">
                <a:solidFill>
                  <a:srgbClr val="D3D3D3"/>
                </a:solidFill>
                <a:latin typeface="Bradley Hand ITC" panose="03070402050302030203" pitchFamily="66" charset="0"/>
                <a:cs typeface="Aharoni" panose="02010803020104030203" pitchFamily="2" charset="-79"/>
              </a:rPr>
              <a:t>PLANNING  FOR</a:t>
            </a:r>
            <a:r>
              <a:rPr lang="en-US" sz="3200" smtClean="0">
                <a:solidFill>
                  <a:srgbClr val="D3D3D3"/>
                </a:solidFill>
                <a:latin typeface="Bradley Hand ITC" panose="03070402050302030203" pitchFamily="66" charset="0"/>
                <a:cs typeface="Aharoni" panose="02010803020104030203" pitchFamily="2" charset="-79"/>
              </a:rPr>
              <a:t/>
            </a:r>
            <a:br>
              <a:rPr lang="en-US" sz="3200" smtClean="0">
                <a:solidFill>
                  <a:srgbClr val="D3D3D3"/>
                </a:solidFill>
                <a:latin typeface="Bradley Hand ITC" panose="03070402050302030203" pitchFamily="66" charset="0"/>
                <a:cs typeface="Aharoni" panose="02010803020104030203" pitchFamily="2" charset="-79"/>
              </a:rPr>
            </a:br>
            <a:r>
              <a:rPr lang="en-US" sz="2400" smtClean="0">
                <a:solidFill>
                  <a:srgbClr val="D3D3D3"/>
                </a:solidFill>
                <a:latin typeface="Narkisim" panose="020E0502050101010101" pitchFamily="34" charset="-79"/>
                <a:cs typeface="Narkisim" panose="020E0502050101010101" pitchFamily="34" charset="-79"/>
              </a:rPr>
              <a:t>RECREATION AND VISITOR SERVICES </a:t>
            </a:r>
            <a:endParaRPr lang="en-US" sz="2400" dirty="0">
              <a:solidFill>
                <a:srgbClr val="D3D3D3"/>
              </a:solidFill>
              <a:latin typeface="Narkisim" panose="020E0502050101010101" pitchFamily="34" charset="-79"/>
              <a:cs typeface="Narkisim" panose="020E0502050101010101" pitchFamily="34" charset="-79"/>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sp>
        <p:nvSpPr>
          <p:cNvPr id="3" name="Rectangle 2"/>
          <p:cNvSpPr/>
          <p:nvPr/>
        </p:nvSpPr>
        <p:spPr>
          <a:xfrm>
            <a:off x="381000" y="1447800"/>
            <a:ext cx="8186857" cy="923330"/>
          </a:xfrm>
          <a:prstGeom prst="rect">
            <a:avLst/>
          </a:prstGeom>
          <a:noFill/>
        </p:spPr>
        <p:txBody>
          <a:bodyPr wrap="none" lIns="91440" tIns="45720" rIns="91440" bIns="45720">
            <a:prstTxWarp prst="textCascadeUp">
              <a:avLst/>
            </a:prstTxWarp>
            <a:spAutoFit/>
          </a:bodyPr>
          <a:lstStyle/>
          <a:p>
            <a:pPr algn="ctr"/>
            <a:r>
              <a:rPr lang="en-US" sz="5400" b="1" cap="none" spc="0" dirty="0" smtClean="0">
                <a:ln w="12700">
                  <a:solidFill>
                    <a:schemeClr val="accent4">
                      <a:lumMod val="50000"/>
                    </a:schemeClr>
                  </a:solidFill>
                  <a:prstDash val="solid"/>
                </a:ln>
                <a:solidFill>
                  <a:srgbClr val="FFC000"/>
                </a:solidFill>
                <a:effectLst>
                  <a:outerShdw dist="38100" dir="2640000" algn="bl" rotWithShape="0">
                    <a:schemeClr val="tx2">
                      <a:lumMod val="75000"/>
                    </a:schemeClr>
                  </a:outerShdw>
                </a:effectLst>
              </a:rPr>
              <a:t>The Planning Cycle</a:t>
            </a:r>
            <a:endParaRPr lang="en-US" sz="5400" b="1" cap="none" spc="0" dirty="0">
              <a:ln w="12700">
                <a:solidFill>
                  <a:schemeClr val="accent4">
                    <a:lumMod val="50000"/>
                  </a:schemeClr>
                </a:solidFill>
                <a:prstDash val="solid"/>
              </a:ln>
              <a:solidFill>
                <a:srgbClr val="FFC00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693942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cxnSp>
        <p:nvCxnSpPr>
          <p:cNvPr id="6" name="Straight Connector 5"/>
          <p:cNvCxnSpPr/>
          <p:nvPr/>
        </p:nvCxnSpPr>
        <p:spPr>
          <a:xfrm>
            <a:off x="0" y="838200"/>
            <a:ext cx="9144000" cy="0"/>
          </a:xfrm>
          <a:prstGeom prst="line">
            <a:avLst/>
          </a:prstGeom>
          <a:ln w="60325">
            <a:solidFill>
              <a:srgbClr val="0033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sp>
        <p:nvSpPr>
          <p:cNvPr id="3" name="Rectangle 2"/>
          <p:cNvSpPr/>
          <p:nvPr/>
        </p:nvSpPr>
        <p:spPr>
          <a:xfrm>
            <a:off x="152914" y="1066800"/>
            <a:ext cx="8457685" cy="523220"/>
          </a:xfrm>
          <a:prstGeom prst="rect">
            <a:avLst/>
          </a:prstGeom>
        </p:spPr>
        <p:txBody>
          <a:bodyPr wrap="square">
            <a:spAutoFit/>
          </a:bodyPr>
          <a:lstStyle/>
          <a:p>
            <a:r>
              <a:rPr lang="en-US" sz="2800" b="1" dirty="0" smtClean="0">
                <a:solidFill>
                  <a:srgbClr val="FFC000"/>
                </a:solidFill>
                <a:effectLst>
                  <a:outerShdw blurRad="38100" dist="38100" dir="2700000" algn="tl">
                    <a:srgbClr val="000000">
                      <a:alpha val="43137"/>
                    </a:srgbClr>
                  </a:outerShdw>
                </a:effectLst>
              </a:rPr>
              <a:t>The Planning Cycle</a:t>
            </a:r>
            <a:endParaRPr lang="en-US" sz="2800" dirty="0">
              <a:solidFill>
                <a:srgbClr val="FFC000"/>
              </a:solidFill>
              <a:effectLst>
                <a:outerShdw blurRad="38100" dist="38100" dir="2700000" algn="tl">
                  <a:srgbClr val="000000">
                    <a:alpha val="43137"/>
                  </a:srgbClr>
                </a:outerShdw>
              </a:effectLst>
            </a:endParaRPr>
          </a:p>
        </p:txBody>
      </p:sp>
      <p:pic>
        <p:nvPicPr>
          <p:cNvPr id="5125"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7712" y="838200"/>
            <a:ext cx="4517570" cy="481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81600" y="2297223"/>
            <a:ext cx="3581400" cy="461088"/>
          </a:xfrm>
          <a:prstGeom prst="rect">
            <a:avLst/>
          </a:prstGeom>
        </p:spPr>
        <p:txBody>
          <a:bodyPr wrap="square">
            <a:spAutoFit/>
          </a:bodyPr>
          <a:lstStyle/>
          <a:p>
            <a:pPr>
              <a:lnSpc>
                <a:spcPct val="130000"/>
              </a:lnSpc>
            </a:pPr>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8796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52600" y="-76200"/>
            <a:ext cx="7328598" cy="866670"/>
          </a:xfrm>
        </p:spPr>
        <p:txBody>
          <a:bodyPr>
            <a:noAutofit/>
          </a:bodyPr>
          <a:lstStyle/>
          <a:p>
            <a:pPr algn="r"/>
            <a:r>
              <a:rPr lang="en-US" sz="2400" dirty="0" smtClean="0">
                <a:solidFill>
                  <a:srgbClr val="D3D3D3"/>
                </a:solidFill>
                <a:latin typeface="Bradley Hand ITC" panose="03070402050302030203" pitchFamily="66" charset="0"/>
                <a:cs typeface="Aharoni" panose="02010803020104030203" pitchFamily="2" charset="-79"/>
              </a:rPr>
              <a:t>PLANNING  FOR</a:t>
            </a:r>
            <a:r>
              <a:rPr lang="en-US" sz="3200" dirty="0" smtClean="0">
                <a:solidFill>
                  <a:srgbClr val="D3D3D3"/>
                </a:solidFill>
                <a:latin typeface="Bradley Hand ITC" panose="03070402050302030203" pitchFamily="66" charset="0"/>
                <a:cs typeface="Aharoni" panose="02010803020104030203" pitchFamily="2" charset="-79"/>
              </a:rPr>
              <a:t/>
            </a:r>
            <a:br>
              <a:rPr lang="en-US" sz="3200" dirty="0" smtClean="0">
                <a:solidFill>
                  <a:srgbClr val="D3D3D3"/>
                </a:solidFill>
                <a:latin typeface="Bradley Hand ITC" panose="03070402050302030203" pitchFamily="66" charset="0"/>
                <a:cs typeface="Aharoni" panose="02010803020104030203" pitchFamily="2" charset="-79"/>
              </a:rPr>
            </a:br>
            <a:r>
              <a:rPr lang="en-US" sz="2400" dirty="0" smtClean="0">
                <a:solidFill>
                  <a:srgbClr val="D3D3D3"/>
                </a:solidFill>
                <a:latin typeface="Narkisim" panose="020E0502050101010101" pitchFamily="34" charset="-79"/>
                <a:cs typeface="Narkisim" panose="020E0502050101010101" pitchFamily="34" charset="-79"/>
              </a:rPr>
              <a:t>RECREATION </a:t>
            </a:r>
            <a:r>
              <a:rPr lang="en-US" sz="2400" dirty="0">
                <a:solidFill>
                  <a:srgbClr val="D3D3D3"/>
                </a:solidFill>
                <a:latin typeface="Narkisim" panose="020E0502050101010101" pitchFamily="34" charset="-79"/>
                <a:cs typeface="Narkisim" panose="020E0502050101010101" pitchFamily="34" charset="-79"/>
              </a:rPr>
              <a:t>AND VISITOR SERVICES </a:t>
            </a:r>
          </a:p>
        </p:txBody>
      </p:sp>
      <p:cxnSp>
        <p:nvCxnSpPr>
          <p:cNvPr id="6" name="Straight Connector 5"/>
          <p:cNvCxnSpPr/>
          <p:nvPr/>
        </p:nvCxnSpPr>
        <p:spPr>
          <a:xfrm>
            <a:off x="0" y="838200"/>
            <a:ext cx="9144000" cy="0"/>
          </a:xfrm>
          <a:prstGeom prst="line">
            <a:avLst/>
          </a:prstGeom>
          <a:ln w="60325">
            <a:solidFill>
              <a:srgbClr val="0033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sp>
        <p:nvSpPr>
          <p:cNvPr id="3" name="Rectangle 2"/>
          <p:cNvSpPr/>
          <p:nvPr/>
        </p:nvSpPr>
        <p:spPr>
          <a:xfrm>
            <a:off x="152914" y="1066800"/>
            <a:ext cx="8305285" cy="523220"/>
          </a:xfrm>
          <a:prstGeom prst="rect">
            <a:avLst/>
          </a:prstGeom>
        </p:spPr>
        <p:txBody>
          <a:bodyPr wrap="square">
            <a:spAutoFit/>
          </a:bodyPr>
          <a:lstStyle/>
          <a:p>
            <a:r>
              <a:rPr lang="en-US" sz="2800" b="1" dirty="0">
                <a:solidFill>
                  <a:srgbClr val="FFC000"/>
                </a:solidFill>
                <a:effectLst>
                  <a:outerShdw blurRad="38100" dist="38100" dir="2700000" algn="tl">
                    <a:srgbClr val="000000">
                      <a:alpha val="43137"/>
                    </a:srgbClr>
                  </a:outerShdw>
                </a:effectLst>
              </a:rPr>
              <a:t>The Planning </a:t>
            </a:r>
            <a:r>
              <a:rPr lang="en-US" sz="2800" b="1" dirty="0" smtClean="0">
                <a:solidFill>
                  <a:srgbClr val="FFC000"/>
                </a:solidFill>
                <a:effectLst>
                  <a:outerShdw blurRad="38100" dist="38100" dir="2700000" algn="tl">
                    <a:srgbClr val="000000">
                      <a:alpha val="43137"/>
                    </a:srgbClr>
                  </a:outerShdw>
                </a:effectLst>
              </a:rPr>
              <a:t>Cycle</a:t>
            </a:r>
            <a:endParaRPr lang="en-US" sz="2800" dirty="0">
              <a:solidFill>
                <a:srgbClr val="FFC000"/>
              </a:solidFill>
              <a:effectLst>
                <a:outerShdw blurRad="38100" dist="38100" dir="2700000" algn="tl">
                  <a:srgbClr val="000000">
                    <a:alpha val="43137"/>
                  </a:srgbClr>
                </a:outerShdw>
              </a:effectLst>
            </a:endParaRPr>
          </a:p>
        </p:txBody>
      </p:sp>
      <p:sp>
        <p:nvSpPr>
          <p:cNvPr id="5" name="Down Arrow 4"/>
          <p:cNvSpPr/>
          <p:nvPr/>
        </p:nvSpPr>
        <p:spPr>
          <a:xfrm rot="5084153">
            <a:off x="5821899" y="717154"/>
            <a:ext cx="1007921" cy="1656892"/>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152914" y="5715000"/>
            <a:ext cx="8838686" cy="1015663"/>
          </a:xfrm>
          <a:prstGeom prst="rect">
            <a:avLst/>
          </a:prstGeom>
          <a:noFill/>
        </p:spPr>
        <p:txBody>
          <a:bodyPr wrap="square" rtlCol="0">
            <a:spAutoFit/>
          </a:bodyPr>
          <a:lstStyle/>
          <a:p>
            <a:pPr algn="ctr"/>
            <a:r>
              <a:rPr lang="en-US" sz="2000" dirty="0" smtClean="0"/>
              <a:t>Our focus is on Planning</a:t>
            </a:r>
          </a:p>
          <a:p>
            <a:pPr algn="ctr"/>
            <a:r>
              <a:rPr lang="en-US" sz="2000" dirty="0" smtClean="0"/>
              <a:t>but also you </a:t>
            </a:r>
            <a:r>
              <a:rPr lang="en-US" sz="2000" dirty="0"/>
              <a:t>can </a:t>
            </a:r>
            <a:r>
              <a:rPr lang="en-US" sz="2000" dirty="0" smtClean="0"/>
              <a:t>also use </a:t>
            </a:r>
            <a:r>
              <a:rPr lang="en-US" sz="2000" dirty="0"/>
              <a:t>the </a:t>
            </a:r>
            <a:r>
              <a:rPr lang="en-US" sz="2000" dirty="0" smtClean="0"/>
              <a:t>R&amp;VS framework in </a:t>
            </a:r>
            <a:r>
              <a:rPr lang="en-US" sz="2000" dirty="0"/>
              <a:t>the handbook to </a:t>
            </a:r>
            <a:endParaRPr lang="en-US" sz="2000" dirty="0" smtClean="0"/>
          </a:p>
          <a:p>
            <a:pPr algn="ctr"/>
            <a:r>
              <a:rPr lang="en-US" sz="2000" dirty="0" smtClean="0"/>
              <a:t>monitor</a:t>
            </a:r>
            <a:r>
              <a:rPr lang="en-US" sz="2000" dirty="0"/>
              <a:t>, evaluate and adjust </a:t>
            </a:r>
            <a:r>
              <a:rPr lang="en-US" sz="2000" dirty="0" smtClean="0"/>
              <a:t>R&amp;VS</a:t>
            </a:r>
            <a:endParaRPr lang="en-US" sz="2000" dirty="0"/>
          </a:p>
        </p:txBody>
      </p:sp>
      <p:pic>
        <p:nvPicPr>
          <p:cNvPr id="10"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7712" y="838200"/>
            <a:ext cx="4517570" cy="481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281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1752600" y="-76200"/>
            <a:ext cx="7328598" cy="86667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gn="r"/>
            <a:r>
              <a:rPr lang="en-US" sz="2400" smtClean="0">
                <a:solidFill>
                  <a:srgbClr val="D3D3D3"/>
                </a:solidFill>
                <a:latin typeface="Bradley Hand ITC" panose="03070402050302030203" pitchFamily="66" charset="0"/>
                <a:cs typeface="Aharoni" panose="02010803020104030203" pitchFamily="2" charset="-79"/>
              </a:rPr>
              <a:t>PLANNING  FOR</a:t>
            </a:r>
            <a:r>
              <a:rPr lang="en-US" sz="3200" smtClean="0">
                <a:solidFill>
                  <a:srgbClr val="D3D3D3"/>
                </a:solidFill>
                <a:latin typeface="Bradley Hand ITC" panose="03070402050302030203" pitchFamily="66" charset="0"/>
                <a:cs typeface="Aharoni" panose="02010803020104030203" pitchFamily="2" charset="-79"/>
              </a:rPr>
              <a:t/>
            </a:r>
            <a:br>
              <a:rPr lang="en-US" sz="3200" smtClean="0">
                <a:solidFill>
                  <a:srgbClr val="D3D3D3"/>
                </a:solidFill>
                <a:latin typeface="Bradley Hand ITC" panose="03070402050302030203" pitchFamily="66" charset="0"/>
                <a:cs typeface="Aharoni" panose="02010803020104030203" pitchFamily="2" charset="-79"/>
              </a:rPr>
            </a:br>
            <a:r>
              <a:rPr lang="en-US" sz="2400" smtClean="0">
                <a:solidFill>
                  <a:srgbClr val="D3D3D3"/>
                </a:solidFill>
                <a:latin typeface="Narkisim" panose="020E0502050101010101" pitchFamily="34" charset="-79"/>
                <a:cs typeface="Narkisim" panose="020E0502050101010101" pitchFamily="34" charset="-79"/>
              </a:rPr>
              <a:t>RECREATION AND VISITOR SERVICES </a:t>
            </a:r>
            <a:endParaRPr lang="en-US" sz="2400" dirty="0">
              <a:solidFill>
                <a:srgbClr val="D3D3D3"/>
              </a:solidFill>
              <a:latin typeface="Narkisim" panose="020E0502050101010101" pitchFamily="34" charset="-79"/>
              <a:cs typeface="Narkisim" panose="020E0502050101010101" pitchFamily="34" charset="-79"/>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sp>
        <p:nvSpPr>
          <p:cNvPr id="3" name="Rectangle 2"/>
          <p:cNvSpPr/>
          <p:nvPr/>
        </p:nvSpPr>
        <p:spPr>
          <a:xfrm>
            <a:off x="381000" y="1219200"/>
            <a:ext cx="8186857" cy="923330"/>
          </a:xfrm>
          <a:prstGeom prst="rect">
            <a:avLst/>
          </a:prstGeom>
          <a:noFill/>
        </p:spPr>
        <p:txBody>
          <a:bodyPr wrap="none" lIns="91440" tIns="45720" rIns="91440" bIns="45720">
            <a:prstTxWarp prst="textCascadeUp">
              <a:avLst/>
            </a:prstTxWarp>
            <a:spAutoFit/>
          </a:bodyPr>
          <a:lstStyle/>
          <a:p>
            <a:pPr algn="ctr"/>
            <a:r>
              <a:rPr lang="en-US" sz="5400" b="1" cap="none" spc="0" dirty="0" smtClean="0">
                <a:ln w="12700">
                  <a:solidFill>
                    <a:schemeClr val="accent4">
                      <a:lumMod val="50000"/>
                    </a:schemeClr>
                  </a:solidFill>
                  <a:prstDash val="solid"/>
                </a:ln>
                <a:solidFill>
                  <a:srgbClr val="FFC000"/>
                </a:solidFill>
                <a:effectLst>
                  <a:outerShdw dist="38100" dir="2640000" algn="bl" rotWithShape="0">
                    <a:schemeClr val="tx2">
                      <a:lumMod val="75000"/>
                    </a:schemeClr>
                  </a:outerShdw>
                </a:effectLst>
              </a:rPr>
              <a:t>BLM’s Land Use Planning Process</a:t>
            </a:r>
            <a:endParaRPr lang="en-US" sz="5400" b="1" cap="none" spc="0" dirty="0">
              <a:ln w="12700">
                <a:solidFill>
                  <a:schemeClr val="accent4">
                    <a:lumMod val="50000"/>
                  </a:schemeClr>
                </a:solidFill>
                <a:prstDash val="solid"/>
              </a:ln>
              <a:solidFill>
                <a:srgbClr val="FFC000"/>
              </a:solidFill>
              <a:effectLst>
                <a:outerShdw dist="38100" dir="2640000" algn="bl" rotWithShape="0">
                  <a:schemeClr val="tx2">
                    <a:lumMod val="75000"/>
                  </a:schemeClr>
                </a:outerShdw>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033230"/>
            <a:ext cx="5410200" cy="45954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0521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7D04282C63E048938DAF49B0047C1B" ma:contentTypeVersion="0" ma:contentTypeDescription="Create a new document." ma:contentTypeScope="" ma:versionID="2f84abe32b81a59bed4891496bab4ca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64AE74-C235-4608-81BA-5CBB3EE1942F}">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06362FDA-8072-49D8-BAFB-99E0A83FB6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93436CC-3296-42F2-B9B9-FDDED5DB38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6423</TotalTime>
  <Words>3502</Words>
  <Application>Microsoft Office PowerPoint</Application>
  <PresentationFormat>On-screen Show (4:3)</PresentationFormat>
  <Paragraphs>587</Paragraphs>
  <Slides>43</Slides>
  <Notes>27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43</vt:i4>
      </vt:variant>
    </vt:vector>
  </HeadingPairs>
  <TitlesOfParts>
    <vt:vector size="58" baseType="lpstr">
      <vt:lpstr>Aharoni</vt:lpstr>
      <vt:lpstr>Arial</vt:lpstr>
      <vt:lpstr>Book Antiqua</vt:lpstr>
      <vt:lpstr>Bradley Hand ITC</vt:lpstr>
      <vt:lpstr>Calibri</vt:lpstr>
      <vt:lpstr>Cambria</vt:lpstr>
      <vt:lpstr>Eras Bold ITC</vt:lpstr>
      <vt:lpstr>Lucida Sans</vt:lpstr>
      <vt:lpstr>Maiandra GD</vt:lpstr>
      <vt:lpstr>Narkisim</vt:lpstr>
      <vt:lpstr>Times New Roman</vt:lpstr>
      <vt:lpstr>Wingdings</vt:lpstr>
      <vt:lpstr>Wingdings 2</vt:lpstr>
      <vt:lpstr>Wingdings 3</vt:lpstr>
      <vt:lpstr>Apex</vt:lpstr>
      <vt:lpstr>PLANNING  FOR RECREATION AND VISITOR SERVICES </vt:lpstr>
      <vt:lpstr>PowerPoint Presentation</vt:lpstr>
      <vt:lpstr>PowerPoint Presentation</vt:lpstr>
      <vt:lpstr>PowerPoint Presentation</vt:lpstr>
      <vt:lpstr>PowerPoint Presentation</vt:lpstr>
      <vt:lpstr>PowerPoint Presentation</vt:lpstr>
      <vt:lpstr>PLANNING  FOR RECREATION AND VISITOR SERVICES </vt:lpstr>
      <vt:lpstr>PLANNING  FOR RECREATION AND VISITOR SERVICES </vt:lpstr>
      <vt:lpstr>PowerPoint Presentation</vt:lpstr>
      <vt:lpstr>PLANNING  FOR RECREATION AND VISITOR SERVICES </vt:lpstr>
      <vt:lpstr>STEP 1 – Pre-Plan (Preparing for a Planning Effort)</vt:lpstr>
      <vt:lpstr>STEP 1 continued – – Pre-Plan</vt:lpstr>
      <vt:lpstr>Pre-Plan Components</vt:lpstr>
      <vt:lpstr>PowerPoint Presentation</vt:lpstr>
      <vt:lpstr>PowerPoint Presentation</vt:lpstr>
      <vt:lpstr>PowerPoint Presentation</vt:lpstr>
      <vt:lpstr>STEP 2 – Envisioning?</vt:lpstr>
      <vt:lpstr>STEP 2 – Analyze the Management Situation (AMS)</vt:lpstr>
      <vt:lpstr>STEP 2 continued – AMS</vt:lpstr>
      <vt:lpstr>STEP 3 – Scoping</vt:lpstr>
      <vt:lpstr>STEP 4 – Prepare a Draft RMP / Draft EIS</vt:lpstr>
      <vt:lpstr>STEP 4a – Public Comment on Alternatives?</vt:lpstr>
      <vt:lpstr>STEP 5 – Publish Notice of Availability (NOA) and Provide a 90 day Comment Period </vt:lpstr>
      <vt:lpstr>STEP 6 –Prepare a Proposed RMP / Final EIS</vt:lpstr>
      <vt:lpstr>STEP 7 – Publish NOA and Provide a 30 day Protest Period and Resolve Protests</vt:lpstr>
      <vt:lpstr>STEP 8 – Provide a 60 day Governor's Consistency Review and Resolve Inconsistencies</vt:lpstr>
      <vt:lpstr>STEP 9 –Prepare a Record of Decision / Approved RMP</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vector>
  </TitlesOfParts>
  <Company>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Dorothy M</dc:creator>
  <cp:lastModifiedBy>Lenard, James (Kalem) K</cp:lastModifiedBy>
  <cp:revision>162</cp:revision>
  <dcterms:created xsi:type="dcterms:W3CDTF">2015-11-04T18:00:00Z</dcterms:created>
  <dcterms:modified xsi:type="dcterms:W3CDTF">2017-08-04T12:48:29Z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0x010100DC7D04282C63E048938DAF49B0047C1B</vt:lpwstr>
  </property>
</Properties>
</file>