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8"/>
  </p:notesMasterIdLst>
  <p:sldIdLst>
    <p:sldId id="330" r:id="rId7"/>
    <p:sldId id="332" r:id="rId8"/>
    <p:sldId id="327" r:id="rId9"/>
    <p:sldId id="334" r:id="rId10"/>
    <p:sldId id="282" r:id="rId11"/>
    <p:sldId id="326" r:id="rId12"/>
    <p:sldId id="277" r:id="rId13"/>
    <p:sldId id="289" r:id="rId14"/>
    <p:sldId id="276" r:id="rId15"/>
    <p:sldId id="295" r:id="rId16"/>
    <p:sldId id="303" r:id="rId17"/>
    <p:sldId id="328" r:id="rId18"/>
    <p:sldId id="292" r:id="rId19"/>
    <p:sldId id="293" r:id="rId20"/>
    <p:sldId id="294" r:id="rId21"/>
    <p:sldId id="275" r:id="rId22"/>
    <p:sldId id="274" r:id="rId23"/>
    <p:sldId id="306" r:id="rId24"/>
    <p:sldId id="307" r:id="rId25"/>
    <p:sldId id="312" r:id="rId26"/>
    <p:sldId id="315" r:id="rId27"/>
    <p:sldId id="305" r:id="rId28"/>
    <p:sldId id="272" r:id="rId29"/>
    <p:sldId id="271" r:id="rId30"/>
    <p:sldId id="270" r:id="rId31"/>
    <p:sldId id="266" r:id="rId32"/>
    <p:sldId id="301" r:id="rId33"/>
    <p:sldId id="300" r:id="rId34"/>
    <p:sldId id="299" r:id="rId35"/>
    <p:sldId id="298" r:id="rId36"/>
    <p:sldId id="308" r:id="rId37"/>
    <p:sldId id="268" r:id="rId38"/>
    <p:sldId id="316" r:id="rId39"/>
    <p:sldId id="318" r:id="rId40"/>
    <p:sldId id="321" r:id="rId41"/>
    <p:sldId id="317" r:id="rId42"/>
    <p:sldId id="323" r:id="rId43"/>
    <p:sldId id="324" r:id="rId44"/>
    <p:sldId id="296" r:id="rId45"/>
    <p:sldId id="329" r:id="rId46"/>
    <p:sldId id="33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34B"/>
    <a:srgbClr val="333300"/>
    <a:srgbClr val="00EE00"/>
    <a:srgbClr val="B7CDBB"/>
    <a:srgbClr val="FF00FF"/>
    <a:srgbClr val="8EB094"/>
    <a:srgbClr val="709C78"/>
    <a:srgbClr val="5C8664"/>
    <a:srgbClr val="4D7154"/>
    <a:srgbClr val="5A8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44" autoAdjust="0"/>
  </p:normalViewPr>
  <p:slideViewPr>
    <p:cSldViewPr>
      <p:cViewPr varScale="1">
        <p:scale>
          <a:sx n="48" d="100"/>
          <a:sy n="48" d="100"/>
        </p:scale>
        <p:origin x="201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39066-795F-473A-84C9-A5DE074C24CC}" type="datetimeFigureOut">
              <a:rPr lang="en-US" smtClean="0"/>
              <a:pPr/>
              <a:t>8/2/2017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46B464-0227-40F3-A540-D016DABFE8CA}" type="slidenum">
              <a:rPr lang="en-US" smtClean="0"/>
              <a:pPr/>
              <a:t>‹#›</a:t>
            </a:fld>
            <a:endParaRPr lang="en-US"/>
          </a:p>
        </p:txBody>
      </p:sp>
    </p:spTree>
    <p:extLst>
      <p:ext uri="{BB962C8B-B14F-4D97-AF65-F5344CB8AC3E}">
        <p14:creationId xmlns:p14="http://schemas.microsoft.com/office/powerpoint/2010/main" val="358106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6329D-CC62-4461-B291-3433E2B80F9A}" type="slidenum">
              <a:rPr lang="en-US" altLang="en-US"/>
              <a:pPr/>
              <a:t>1</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 Appendices A3-1.</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Here is what</a:t>
            </a:r>
            <a:r>
              <a:rPr lang="en-US" baseline="0" dirty="0" smtClean="0"/>
              <a:t> it look like displayed in a matrix format</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cap="small" dirty="0" smtClean="0">
                <a:effectLst/>
              </a:rPr>
              <a:t>The Concept can be Adaptive</a:t>
            </a:r>
          </a:p>
          <a:p>
            <a:pPr marL="798513" indent="-566738">
              <a:lnSpc>
                <a:spcPct val="140000"/>
              </a:lnSpc>
              <a:buFont typeface="Wingdings" panose="05000000000000000000" pitchFamily="2" charset="2"/>
              <a:buChar char="Ø"/>
            </a:pPr>
            <a:r>
              <a:rPr lang="en-US" sz="1200" b="0" dirty="0" smtClean="0">
                <a:effectLst/>
              </a:rPr>
              <a:t>Classes can be added, split, merged or removed</a:t>
            </a:r>
          </a:p>
          <a:p>
            <a:pPr marL="798513" indent="-566738">
              <a:lnSpc>
                <a:spcPct val="140000"/>
              </a:lnSpc>
              <a:buFont typeface="Wingdings" panose="05000000000000000000" pitchFamily="2" charset="2"/>
              <a:buChar char="Ø"/>
            </a:pPr>
            <a:r>
              <a:rPr lang="en-US" sz="1200" b="0" dirty="0" smtClean="0">
                <a:effectLst/>
              </a:rPr>
              <a:t>Characteristics can be added or deleted</a:t>
            </a:r>
          </a:p>
          <a:p>
            <a:pPr marL="798513" indent="-566738">
              <a:lnSpc>
                <a:spcPct val="140000"/>
              </a:lnSpc>
              <a:buFont typeface="Wingdings" panose="05000000000000000000" pitchFamily="2" charset="2"/>
              <a:buChar char="Ø"/>
            </a:pPr>
            <a:r>
              <a:rPr lang="en-US" sz="1200" b="0" dirty="0" smtClean="0">
                <a:effectLst/>
              </a:rPr>
              <a:t>Class names can be changed</a:t>
            </a:r>
          </a:p>
          <a:p>
            <a:pPr marL="798513" indent="-566738">
              <a:lnSpc>
                <a:spcPct val="140000"/>
              </a:lnSpc>
              <a:buFont typeface="Wingdings" panose="05000000000000000000" pitchFamily="2" charset="2"/>
              <a:buChar char="Ø"/>
            </a:pPr>
            <a:r>
              <a:rPr lang="en-US" sz="1200" b="0" dirty="0" smtClean="0">
                <a:effectLst/>
              </a:rPr>
              <a:t>Class descriptions can be modified </a:t>
            </a:r>
          </a:p>
          <a:p>
            <a:pPr indent="57150">
              <a:lnSpc>
                <a:spcPct val="140000"/>
              </a:lnSpc>
            </a:pPr>
            <a:r>
              <a:rPr lang="en-US" sz="1200" b="0" cap="small" dirty="0" smtClean="0">
                <a:ln>
                  <a:solidFill>
                    <a:schemeClr val="accent5">
                      <a:lumMod val="40000"/>
                      <a:lumOff val="60000"/>
                    </a:schemeClr>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Rockwell Condensed" panose="02060603050405020104" pitchFamily="18" charset="0"/>
              </a:rPr>
              <a:t>However,   the concept of a continuum or spectrum must remain in tact.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cap="small" dirty="0" smtClean="0">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Urban – physical setting class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Front country – physical setting class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primitive – physical setting class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Exercise – Sticky wall</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Explain pictures (top left – Physical setting,</a:t>
            </a:r>
            <a:r>
              <a:rPr lang="en-US" baseline="0" dirty="0" smtClean="0"/>
              <a:t> bottom left – Operational Setting (rules and regulations), top and bottom right – Social Setting).</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Have class stick up RSCs on Sticky wall</a:t>
            </a:r>
          </a:p>
          <a:p>
            <a:pPr marL="0" indent="0">
              <a:buFont typeface="Arial" panose="020B0604020202020204" pitchFamily="34" charset="0"/>
              <a:buNone/>
            </a:pPr>
            <a:endParaRPr lang="en-US" dirty="0" smtClean="0"/>
          </a:p>
          <a:p>
            <a:r>
              <a:rPr lang="en-US" dirty="0" smtClean="0"/>
              <a:t>Explain that ROS resolved inconsistencies between the physical, social, and operational recreation settings</a:t>
            </a:r>
            <a:r>
              <a:rPr lang="en-US" baseline="0" dirty="0" smtClean="0"/>
              <a:t> by emphasizing the physical setting</a:t>
            </a:r>
          </a:p>
          <a:p>
            <a:endParaRPr lang="en-US" baseline="0" dirty="0" smtClean="0"/>
          </a:p>
          <a:p>
            <a:r>
              <a:rPr lang="en-US" baseline="0" dirty="0" smtClean="0"/>
              <a:t>Then ask does this really truly portray what is going on in the recreation area of the 14er?</a:t>
            </a:r>
            <a:r>
              <a:rPr lang="en-US" dirty="0" smtClean="0"/>
              <a:t> </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Explain - traditionally, the ROS process mapped the physical, social, and operational setting components separately and then combined all maps into one final composite map.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Unfortunately, this often resulted in a misrepresentation of the social and operational qualities of the recreation area, making the ROS difficult to understand and implement.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en-US" sz="1200" b="0" dirty="0" smtClean="0">
                <a:solidFill>
                  <a:srgbClr val="003300"/>
                </a:solidFill>
                <a:latin typeface="Century Gothic" pitchFamily="34" charset="0"/>
              </a:rPr>
              <a:t>Because of this practice the SOCIAL COMPONENT &amp; ATTRIBUTES are often not mapped, however they have a considerable affect on the visitor’s experiences.</a:t>
            </a:r>
          </a:p>
          <a:p>
            <a:pPr marL="0" indent="0">
              <a:buFont typeface="Arial" panose="020B0604020202020204" pitchFamily="34" charset="0"/>
              <a:buNone/>
            </a:pPr>
            <a:endParaRPr lang="en-US" sz="1200" b="0" dirty="0" smtClean="0">
              <a:solidFill>
                <a:srgbClr val="003300"/>
              </a:solidFill>
              <a:latin typeface="Century Gothic" pitchFamily="34" charset="0"/>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Crowding can affect how and when people visit an area (Cordell 1999). Some people do not mind crowds and, in fact, crowds can positively influence their recreation experiences. Many others, however, find that crowding adversely affects their recreation experiences. Consequently, they may avoid visiting areas when they perceive the areas will be more crowded and shift their visits to other areas, other times of the week, or seasons of the year. </a:t>
            </a:r>
            <a:r>
              <a:rPr lang="en-US" sz="1200" b="0" i="0" u="none" strike="noStrike" kern="1200" baseline="0" smtClean="0">
                <a:solidFill>
                  <a:schemeClr val="tx1"/>
                </a:solidFill>
                <a:latin typeface="+mn-lt"/>
                <a:ea typeface="+mn-ea"/>
                <a:cs typeface="+mn-cs"/>
              </a:rPr>
              <a:t>If people perceive that areas are always crowded, they may simply avoid visiting them altogether (California State Parks 1998, 2002, 2003). </a:t>
            </a:r>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en-US" sz="1200" b="0" dirty="0" smtClean="0">
                <a:solidFill>
                  <a:srgbClr val="003300"/>
                </a:solidFill>
                <a:latin typeface="Century Gothic" pitchFamily="34" charset="0"/>
              </a:rPr>
              <a:t>Because of this </a:t>
            </a:r>
            <a:r>
              <a:rPr lang="en-US" altLang="en-US" sz="1200" b="0" smtClean="0">
                <a:solidFill>
                  <a:srgbClr val="003300"/>
                </a:solidFill>
                <a:latin typeface="Century Gothic" pitchFamily="34" charset="0"/>
              </a:rPr>
              <a:t>practice the SOCIAL </a:t>
            </a:r>
            <a:r>
              <a:rPr lang="en-US" altLang="en-US" sz="1200" b="0" dirty="0" smtClean="0">
                <a:solidFill>
                  <a:srgbClr val="003300"/>
                </a:solidFill>
                <a:latin typeface="Century Gothic" pitchFamily="34" charset="0"/>
              </a:rPr>
              <a:t>COMPONENT &amp; ATTRIBUTES are often not mapped, however they have a considerable affect on the visitor’s experiences</a:t>
            </a:r>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 was also displayed setting</a:t>
            </a:r>
            <a:r>
              <a:rPr lang="en-US" baseline="0" dirty="0" smtClean="0"/>
              <a:t> character conditions  leading to a  specific set of experience opportunities.</a:t>
            </a:r>
          </a:p>
          <a:p>
            <a:endParaRPr lang="en-US" baseline="0" dirty="0" smtClean="0"/>
          </a:p>
          <a:p>
            <a:r>
              <a:rPr lang="en-US" baseline="0" dirty="0" smtClean="0"/>
              <a:t>Ask the question: In which Setting Character Condition can you experience a high degree of challenge and risk?  Follow up question, do you think that can be experienced in a different setting such as Semi-Primitive Motorized or Urban?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Although not totally wrong, we now know that not just primitive settings that offer a high degree of challenge and risk and use of outdoor skills.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46B464-0227-40F3-A540-D016DABFE8CA}" type="slidenum">
              <a:rPr lang="en-US" smtClean="0"/>
              <a:pPr/>
              <a:t>20</a:t>
            </a:fld>
            <a:endParaRPr lang="en-US"/>
          </a:p>
        </p:txBody>
      </p:sp>
    </p:spTree>
    <p:extLst>
      <p:ext uri="{BB962C8B-B14F-4D97-AF65-F5344CB8AC3E}">
        <p14:creationId xmlns:p14="http://schemas.microsoft.com/office/powerpoint/2010/main" val="304511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dirty="0" smtClean="0">
                <a:effectLst>
                  <a:outerShdw blurRad="38100" dist="38100" dir="2700000" algn="tl">
                    <a:srgbClr val="000000">
                      <a:alpha val="43137"/>
                    </a:srgbClr>
                  </a:outerShdw>
                </a:effectLst>
              </a:rPr>
              <a:t>The ROS concept was originally designed for federal agencies managing large land areas, often managerially simple (wilderness areas).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0" dirty="0" smtClean="0">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dirty="0" smtClean="0"/>
              <a:t>Lands – including BLM lands - in the west are becoming more diverse and complicated to manage,  requiring the adaptation of ROS concepts.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1" dirty="0" smtClean="0">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Adapting the ROS framework allows the existing and desired recreation setting components and characteristics to be displayed and described separately.   </a:t>
            </a:r>
            <a:r>
              <a:rPr lang="en-US" sz="1200" b="1" dirty="0" smtClean="0"/>
              <a:t>Ask the question</a:t>
            </a:r>
            <a:r>
              <a:rPr lang="en-US" sz="1200" dirty="0" smtClean="0"/>
              <a:t>, What are the benefits from doing</a:t>
            </a:r>
            <a:r>
              <a:rPr lang="en-US" sz="1200" baseline="0" dirty="0" smtClean="0"/>
              <a:t> this?  </a:t>
            </a:r>
            <a:endParaRPr lang="en-US" sz="1200" dirty="0" smtClean="0"/>
          </a:p>
          <a:p>
            <a:pPr marL="0" indent="0">
              <a:buFont typeface="Arial" panose="020B0604020202020204" pitchFamily="34" charset="0"/>
              <a:buNone/>
            </a:pPr>
            <a:endParaRPr lang="en-US" dirty="0" smtClean="0"/>
          </a:p>
          <a:p>
            <a:pPr>
              <a:lnSpc>
                <a:spcPct val="140000"/>
              </a:lnSpc>
            </a:pPr>
            <a:r>
              <a:rPr lang="en-US" sz="1200" b="1" cap="small" dirty="0" smtClean="0">
                <a:effectLst>
                  <a:outerShdw blurRad="38100" dist="38100" dir="2700000" algn="tl">
                    <a:srgbClr val="000000">
                      <a:alpha val="43137"/>
                    </a:srgbClr>
                  </a:outerShdw>
                </a:effectLst>
              </a:rPr>
              <a:t>R&amp;VS Handbook pg. 1-26.  </a:t>
            </a:r>
          </a:p>
          <a:p>
            <a:pPr>
              <a:lnSpc>
                <a:spcPct val="140000"/>
              </a:lnSpc>
            </a:pPr>
            <a:endParaRPr lang="en-US" sz="1200" b="1" cap="small" dirty="0" smtClean="0">
              <a:effectLst>
                <a:outerShdw blurRad="38100" dist="38100" dir="2700000" algn="tl">
                  <a:srgbClr val="000000">
                    <a:alpha val="43137"/>
                  </a:srgbClr>
                </a:outerShdw>
              </a:effectLst>
            </a:endParaRPr>
          </a:p>
          <a:p>
            <a:pPr>
              <a:lnSpc>
                <a:spcPct val="140000"/>
              </a:lnSpc>
            </a:pPr>
            <a:r>
              <a:rPr lang="en-US" sz="1200" b="1" cap="small" dirty="0" smtClean="0">
                <a:effectLst>
                  <a:outerShdw blurRad="38100" dist="38100" dir="2700000" algn="tl">
                    <a:srgbClr val="000000">
                      <a:alpha val="43137"/>
                    </a:srgbClr>
                  </a:outerShdw>
                </a:effectLst>
              </a:rPr>
              <a:t>Considering recreation setting components and characteristics separately: </a:t>
            </a:r>
          </a:p>
          <a:p>
            <a:pPr>
              <a:lnSpc>
                <a:spcPct val="140000"/>
              </a:lnSpc>
            </a:pPr>
            <a:endParaRPr lang="en-US" sz="800" dirty="0" smtClean="0"/>
          </a:p>
          <a:p>
            <a:pPr marL="1023938" indent="-560388">
              <a:lnSpc>
                <a:spcPct val="140000"/>
              </a:lnSpc>
              <a:buFont typeface="+mj-lt"/>
              <a:buAutoNum type="arabicParenR"/>
            </a:pPr>
            <a:r>
              <a:rPr lang="en-US" sz="1200" dirty="0" smtClean="0"/>
              <a:t>Eliminates the need to resolve inconsistencies between the physical, social, and operational recreation settings components and characteristics. </a:t>
            </a:r>
          </a:p>
          <a:p>
            <a:pPr marL="1023938" indent="-560388">
              <a:lnSpc>
                <a:spcPct val="140000"/>
              </a:lnSpc>
              <a:buFont typeface="+mj-lt"/>
              <a:buAutoNum type="arabicParenR"/>
            </a:pPr>
            <a:endParaRPr lang="en-US" sz="800" dirty="0" smtClean="0"/>
          </a:p>
          <a:p>
            <a:pPr marL="1023938" indent="-560388">
              <a:lnSpc>
                <a:spcPct val="140000"/>
              </a:lnSpc>
              <a:buFont typeface="+mj-lt"/>
              <a:buAutoNum type="arabicParenR"/>
            </a:pPr>
            <a:r>
              <a:rPr lang="en-US" sz="1200" dirty="0" smtClean="0"/>
              <a:t>Accurately depicts the recreation settings. </a:t>
            </a:r>
          </a:p>
          <a:p>
            <a:pPr marL="1023938" indent="-560388">
              <a:lnSpc>
                <a:spcPct val="140000"/>
              </a:lnSpc>
              <a:buFont typeface="+mj-lt"/>
              <a:buAutoNum type="arabicParenR"/>
            </a:pPr>
            <a:endParaRPr lang="en-US" sz="800" dirty="0" smtClean="0"/>
          </a:p>
          <a:p>
            <a:pPr marL="1023938" indent="-560388">
              <a:lnSpc>
                <a:spcPct val="140000"/>
              </a:lnSpc>
              <a:buFont typeface="+mj-lt"/>
              <a:buAutoNum type="arabicParenR"/>
            </a:pPr>
            <a:r>
              <a:rPr lang="en-US" sz="1200" dirty="0" smtClean="0"/>
              <a:t>Displays the complexity of the recreation setting. </a:t>
            </a:r>
          </a:p>
          <a:p>
            <a:pPr marL="1023938" indent="-560388">
              <a:lnSpc>
                <a:spcPct val="140000"/>
              </a:lnSpc>
              <a:buFont typeface="+mj-lt"/>
              <a:buAutoNum type="arabicParenR"/>
            </a:pPr>
            <a:endParaRPr lang="en-US" sz="800" dirty="0" smtClean="0"/>
          </a:p>
          <a:p>
            <a:pPr marL="1023938" indent="-560388">
              <a:lnSpc>
                <a:spcPct val="140000"/>
              </a:lnSpc>
              <a:buFont typeface="+mj-lt"/>
              <a:buAutoNum type="arabicParenR"/>
            </a:pPr>
            <a:r>
              <a:rPr lang="en-US" sz="1200" dirty="0" smtClean="0"/>
              <a:t>Provides clear implementation direction. </a:t>
            </a:r>
          </a:p>
          <a:p>
            <a:pPr marL="1023938" indent="-560388">
              <a:lnSpc>
                <a:spcPct val="140000"/>
              </a:lnSpc>
              <a:buFont typeface="+mj-lt"/>
              <a:buAutoNum type="arabicParenR"/>
            </a:pPr>
            <a:endParaRPr lang="en-US" sz="800" dirty="0" smtClean="0"/>
          </a:p>
          <a:p>
            <a:pPr marL="1023938" indent="-560388">
              <a:lnSpc>
                <a:spcPct val="140000"/>
              </a:lnSpc>
              <a:buFont typeface="+mj-lt"/>
              <a:buAutoNum type="arabicParenR"/>
            </a:pPr>
            <a:r>
              <a:rPr lang="en-US" sz="1200" dirty="0" smtClean="0"/>
              <a:t>Creates adaptive and useful planning products. </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 1-26.</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pg.1-26 #3.</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1025525" indent="-568325">
              <a:lnSpc>
                <a:spcPct val="140000"/>
              </a:lnSpc>
              <a:buAutoNum type="arabicParenBoth"/>
            </a:pPr>
            <a:r>
              <a:rPr lang="en-US" sz="1200" dirty="0" smtClean="0"/>
              <a:t>inventory the supply of recreational resources </a:t>
            </a:r>
          </a:p>
          <a:p>
            <a:pPr marL="1025525" indent="-568325">
              <a:lnSpc>
                <a:spcPct val="140000"/>
              </a:lnSpc>
              <a:buAutoNum type="arabicParenBoth"/>
            </a:pPr>
            <a:endParaRPr lang="en-US" sz="800" dirty="0" smtClean="0"/>
          </a:p>
          <a:p>
            <a:pPr marL="1025525" indent="-568325">
              <a:lnSpc>
                <a:spcPct val="140000"/>
              </a:lnSpc>
              <a:buAutoNum type="arabicParenBoth"/>
            </a:pPr>
            <a:r>
              <a:rPr lang="en-US" sz="1200" dirty="0" smtClean="0"/>
              <a:t>describe the recreation setting of a geographic location</a:t>
            </a:r>
          </a:p>
          <a:p>
            <a:pPr marL="1025525" indent="-568325">
              <a:lnSpc>
                <a:spcPct val="140000"/>
              </a:lnSpc>
              <a:buAutoNum type="arabicParenBoth"/>
            </a:pPr>
            <a:endParaRPr lang="en-US" sz="800" dirty="0" smtClean="0"/>
          </a:p>
          <a:p>
            <a:pPr marL="1025525" indent="-568325">
              <a:lnSpc>
                <a:spcPct val="140000"/>
              </a:lnSpc>
              <a:buFontTx/>
              <a:buAutoNum type="arabicParenBoth"/>
            </a:pPr>
            <a:r>
              <a:rPr lang="en-US" sz="1200" dirty="0" smtClean="0"/>
              <a:t>provide the basis for considering recreation values in the land use planning process</a:t>
            </a:r>
          </a:p>
          <a:p>
            <a:pPr marL="1025525" indent="-568325">
              <a:lnSpc>
                <a:spcPct val="140000"/>
              </a:lnSpc>
              <a:buFontTx/>
              <a:buAutoNum type="arabicParenBoth"/>
            </a:pPr>
            <a:endParaRPr lang="en-US" sz="800" dirty="0" smtClean="0"/>
          </a:p>
          <a:p>
            <a:pPr marL="1025525" indent="-568325">
              <a:lnSpc>
                <a:spcPct val="140000"/>
              </a:lnSpc>
              <a:buFontTx/>
              <a:buAutoNum type="arabicParenBoth"/>
            </a:pPr>
            <a:r>
              <a:rPr lang="en-US" sz="1200" dirty="0" smtClean="0"/>
              <a:t>estimate the consequences of proposed management decisions on recreational opportunities</a:t>
            </a:r>
          </a:p>
          <a:p>
            <a:pPr marL="1025525" indent="-568325">
              <a:lnSpc>
                <a:spcPct val="140000"/>
              </a:lnSpc>
              <a:buFontTx/>
              <a:buAutoNum type="arabicParenBoth"/>
            </a:pPr>
            <a:endParaRPr lang="en-US" sz="800" dirty="0" smtClean="0"/>
          </a:p>
          <a:p>
            <a:pPr marL="1025525" indent="-568325">
              <a:lnSpc>
                <a:spcPct val="140000"/>
              </a:lnSpc>
              <a:buAutoNum type="arabicParenBoth"/>
            </a:pPr>
            <a:r>
              <a:rPr lang="en-US" sz="1200" dirty="0" smtClean="0"/>
              <a:t>match settings and experiences recreationists desire with available recreation opportunities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 1-26 &amp; 27, #3.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Do you need to collect recreation setting data for the entire planning area?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Where do you need to collect it for</a:t>
            </a:r>
            <a:r>
              <a:rPr lang="en-US" baseline="0" dirty="0" smtClean="0"/>
              <a:t> and why?</a:t>
            </a:r>
          </a:p>
          <a:p>
            <a:pPr marL="974725" marR="0" indent="-401638"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1200" dirty="0" smtClean="0"/>
              <a:t>To resolve specific scoping or planning issues</a:t>
            </a:r>
          </a:p>
          <a:p>
            <a:pPr marL="974725" indent="-401638">
              <a:lnSpc>
                <a:spcPct val="130000"/>
              </a:lnSpc>
              <a:buFont typeface="Arial" panose="020B0604020202020204" pitchFamily="34" charset="0"/>
              <a:buChar char="•"/>
            </a:pPr>
            <a:r>
              <a:rPr lang="en-US" sz="1200" dirty="0" smtClean="0"/>
              <a:t>where recreation may be considered a primary resource management consideration, and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Each format has different benefits and</a:t>
            </a:r>
            <a:r>
              <a:rPr lang="en-US" baseline="0" dirty="0" smtClean="0"/>
              <a:t> each are useful when constructing the other formats.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Pg. 1-27</a:t>
            </a:r>
          </a:p>
          <a:p>
            <a:pPr marL="0" indent="0">
              <a:buFont typeface="Arial" panose="020B0604020202020204" pitchFamily="34" charset="0"/>
              <a:buNone/>
            </a:pPr>
            <a:endParaRPr lang="en-US" dirty="0" smtClean="0"/>
          </a:p>
          <a:p>
            <a:pPr marL="974725" indent="-457200">
              <a:lnSpc>
                <a:spcPct val="140000"/>
              </a:lnSpc>
              <a:buFont typeface="Arial" panose="020B0604020202020204" pitchFamily="34" charset="0"/>
              <a:buChar char="•"/>
            </a:pPr>
            <a:r>
              <a:rPr lang="en-US" sz="1200" dirty="0" smtClean="0"/>
              <a:t>The narrative format is useful for describing RSCs without engaging in an extensive mapping exercise. </a:t>
            </a:r>
            <a:r>
              <a:rPr lang="en-US" sz="1200" dirty="0" smtClean="0"/>
              <a:t> If the area is mapped,</a:t>
            </a:r>
            <a:r>
              <a:rPr lang="en-US" sz="1200" baseline="0" dirty="0" smtClean="0"/>
              <a:t> the number of acres by characteristic can be calculated and therefore provide some quantitative data.  </a:t>
            </a:r>
            <a:endParaRPr lang="en-US" sz="1200" dirty="0" smtClean="0"/>
          </a:p>
          <a:p>
            <a:pPr marL="974725" indent="-457200">
              <a:lnSpc>
                <a:spcPct val="140000"/>
              </a:lnSpc>
              <a:buFont typeface="Arial" panose="020B0604020202020204" pitchFamily="34" charset="0"/>
              <a:buChar char="•"/>
            </a:pPr>
            <a:endParaRPr lang="en-US" sz="800" dirty="0" smtClean="0"/>
          </a:p>
          <a:p>
            <a:pPr marL="974725" indent="-457200">
              <a:lnSpc>
                <a:spcPct val="140000"/>
              </a:lnSpc>
              <a:buFont typeface="Arial" panose="020B0604020202020204" pitchFamily="34" charset="0"/>
              <a:buChar char="•"/>
            </a:pPr>
            <a:r>
              <a:rPr lang="en-US" sz="1200" dirty="0" smtClean="0"/>
              <a:t>The narrative is based in RSC matrix  language but can be more detailed and descriptive</a:t>
            </a:r>
          </a:p>
          <a:p>
            <a:pPr marL="974725" indent="-457200">
              <a:lnSpc>
                <a:spcPct val="140000"/>
              </a:lnSpc>
              <a:buFont typeface="Arial" panose="020B0604020202020204" pitchFamily="34" charset="0"/>
              <a:buChar char="•"/>
            </a:pPr>
            <a:endParaRPr lang="en-US" sz="800" dirty="0" smtClean="0"/>
          </a:p>
          <a:p>
            <a:pPr marL="974725" indent="-457200">
              <a:lnSpc>
                <a:spcPct val="140000"/>
              </a:lnSpc>
              <a:buFont typeface="Arial" panose="020B0604020202020204" pitchFamily="34" charset="0"/>
              <a:buChar char="•"/>
            </a:pPr>
            <a:r>
              <a:rPr lang="en-US" sz="1200" dirty="0" smtClean="0"/>
              <a:t>This can be useful in the analysis of the management situation or in planning documents that include many RMA alternatives. </a:t>
            </a:r>
          </a:p>
          <a:p>
            <a:pPr marL="974725" indent="-457200">
              <a:lnSpc>
                <a:spcPct val="140000"/>
              </a:lnSpc>
              <a:buFont typeface="Arial" panose="020B0604020202020204" pitchFamily="34" charset="0"/>
              <a:buChar char="•"/>
            </a:pPr>
            <a:endParaRPr lang="en-US" sz="800" dirty="0" smtClean="0"/>
          </a:p>
          <a:p>
            <a:pPr marL="974725" indent="-457200">
              <a:lnSpc>
                <a:spcPct val="140000"/>
              </a:lnSpc>
              <a:buFont typeface="Arial" panose="020B0604020202020204" pitchFamily="34" charset="0"/>
              <a:buChar char="•"/>
            </a:pPr>
            <a:r>
              <a:rPr lang="en-US" sz="1200" dirty="0" smtClean="0"/>
              <a:t>The narratives can describe the RSCs for existing or proposed RMAs. </a:t>
            </a:r>
          </a:p>
          <a:p>
            <a:pPr marL="517525" indent="0">
              <a:lnSpc>
                <a:spcPct val="140000"/>
              </a:lnSpc>
              <a:buFont typeface="Arial" panose="020B0604020202020204" pitchFamily="34" charset="0"/>
              <a:buNone/>
            </a:pPr>
            <a:endParaRPr lang="en-US" sz="1200" dirty="0" smtClean="0"/>
          </a:p>
          <a:p>
            <a:pPr marL="517525" lvl="0">
              <a:lnSpc>
                <a:spcPct val="140000"/>
              </a:lnSpc>
            </a:pPr>
            <a:r>
              <a:rPr lang="en-US" sz="2000" dirty="0" smtClean="0"/>
              <a:t>Data to describe the existing RSCs can be acquired from a variety of sources: </a:t>
            </a:r>
          </a:p>
          <a:p>
            <a:pPr marL="1431925" lvl="1" indent="-457200">
              <a:lnSpc>
                <a:spcPct val="140000"/>
              </a:lnSpc>
              <a:buFont typeface="Wingdings" panose="05000000000000000000" pitchFamily="2" charset="2"/>
              <a:buChar char="v"/>
            </a:pPr>
            <a:r>
              <a:rPr lang="en-US" sz="2000" dirty="0" smtClean="0"/>
              <a:t>existing land use plans</a:t>
            </a:r>
          </a:p>
          <a:p>
            <a:pPr marL="1431925" lvl="1" indent="-457200">
              <a:lnSpc>
                <a:spcPct val="140000"/>
              </a:lnSpc>
              <a:buFont typeface="Wingdings" panose="05000000000000000000" pitchFamily="2" charset="2"/>
              <a:buChar char="v"/>
            </a:pPr>
            <a:r>
              <a:rPr lang="en-US" sz="2000" dirty="0" smtClean="0"/>
              <a:t>existing RAMPs</a:t>
            </a:r>
          </a:p>
          <a:p>
            <a:pPr marL="1431925" lvl="1" indent="-457200">
              <a:lnSpc>
                <a:spcPct val="140000"/>
              </a:lnSpc>
              <a:buFont typeface="Wingdings" panose="05000000000000000000" pitchFamily="2" charset="2"/>
              <a:buChar char="v"/>
            </a:pPr>
            <a:r>
              <a:rPr lang="en-US" sz="2000" dirty="0" smtClean="0"/>
              <a:t>visitor assessments</a:t>
            </a:r>
          </a:p>
          <a:p>
            <a:pPr marL="1431925" lvl="1" indent="-457200">
              <a:lnSpc>
                <a:spcPct val="140000"/>
              </a:lnSpc>
              <a:buFont typeface="Wingdings" panose="05000000000000000000" pitchFamily="2" charset="2"/>
              <a:buChar char="v"/>
            </a:pPr>
            <a:r>
              <a:rPr lang="en-US" sz="2000" dirty="0" smtClean="0"/>
              <a:t>user group discussions</a:t>
            </a:r>
          </a:p>
          <a:p>
            <a:pPr marL="1431925" lvl="1" indent="-457200">
              <a:lnSpc>
                <a:spcPct val="140000"/>
              </a:lnSpc>
              <a:buFont typeface="Wingdings" panose="05000000000000000000" pitchFamily="2" charset="2"/>
              <a:buChar char="v"/>
            </a:pPr>
            <a:r>
              <a:rPr lang="en-US" sz="2000" dirty="0" smtClean="0"/>
              <a:t>travel designations</a:t>
            </a:r>
          </a:p>
          <a:p>
            <a:pPr marL="1431925" lvl="1" indent="-457200">
              <a:lnSpc>
                <a:spcPct val="140000"/>
              </a:lnSpc>
              <a:buFont typeface="Wingdings" panose="05000000000000000000" pitchFamily="2" charset="2"/>
              <a:buChar char="v"/>
            </a:pPr>
            <a:r>
              <a:rPr lang="en-US" sz="2000" dirty="0" smtClean="0"/>
              <a:t>existing GIS information  (</a:t>
            </a:r>
            <a:r>
              <a:rPr lang="en-US" sz="2000" dirty="0" err="1" smtClean="0"/>
              <a:t>inc.</a:t>
            </a:r>
            <a:r>
              <a:rPr lang="en-US" sz="2000" dirty="0" smtClean="0"/>
              <a:t> from other resource programs)</a:t>
            </a:r>
          </a:p>
          <a:p>
            <a:pPr marL="1431925" lvl="1" indent="-457200">
              <a:lnSpc>
                <a:spcPct val="140000"/>
              </a:lnSpc>
              <a:buFont typeface="Wingdings" panose="05000000000000000000" pitchFamily="2" charset="2"/>
              <a:buChar char="v"/>
            </a:pPr>
            <a:r>
              <a:rPr lang="en-US" sz="2000" dirty="0" smtClean="0"/>
              <a:t>staff observations</a:t>
            </a:r>
          </a:p>
          <a:p>
            <a:pPr marL="1431925" lvl="1" indent="-457200">
              <a:lnSpc>
                <a:spcPct val="140000"/>
              </a:lnSpc>
              <a:buFont typeface="Wingdings" panose="05000000000000000000" pitchFamily="2" charset="2"/>
              <a:buChar char="v"/>
            </a:pPr>
            <a:r>
              <a:rPr lang="en-US" sz="2000" dirty="0" smtClean="0"/>
              <a:t>monitoring data</a:t>
            </a:r>
          </a:p>
          <a:p>
            <a:pPr marL="1431925" lvl="1" indent="-457200">
              <a:lnSpc>
                <a:spcPct val="140000"/>
              </a:lnSpc>
              <a:buFont typeface="Wingdings" panose="05000000000000000000" pitchFamily="2" charset="2"/>
              <a:buChar char="v"/>
            </a:pPr>
            <a:r>
              <a:rPr lang="en-US" sz="2000" dirty="0" smtClean="0"/>
              <a:t>professional knowledge and judgment</a:t>
            </a:r>
          </a:p>
          <a:p>
            <a:pPr marL="517525" indent="0">
              <a:lnSpc>
                <a:spcPct val="140000"/>
              </a:lnSpc>
              <a:buFont typeface="Arial" panose="020B0604020202020204" pitchFamily="34" charset="0"/>
              <a:buNone/>
            </a:pPr>
            <a:endParaRPr lang="en-US" sz="120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This is an example of displaying the existing RSCs in a matrix</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To accurately know</a:t>
            </a:r>
            <a:r>
              <a:rPr lang="en-US" baseline="0" dirty="0" smtClean="0"/>
              <a:t> the correct boxes to highlight you need to do some level of mapping. </a:t>
            </a:r>
          </a:p>
          <a:p>
            <a:pPr marL="0" indent="0">
              <a:buFont typeface="Arial" panose="020B0604020202020204" pitchFamily="34" charset="0"/>
              <a:buNone/>
            </a:pPr>
            <a:endParaRPr lang="en-US" baseline="0" dirty="0" smtClean="0"/>
          </a:p>
          <a:p>
            <a:pPr>
              <a:lnSpc>
                <a:spcPct val="140000"/>
              </a:lnSpc>
            </a:pPr>
            <a:r>
              <a:rPr lang="en-US" dirty="0" smtClean="0"/>
              <a:t>The benefits of using the matrix format are: </a:t>
            </a:r>
          </a:p>
          <a:p>
            <a:pPr marL="517525" indent="-171450">
              <a:lnSpc>
                <a:spcPct val="140000"/>
              </a:lnSpc>
              <a:buFont typeface="Arial" panose="020B0604020202020204" pitchFamily="34" charset="0"/>
              <a:buChar char="•"/>
            </a:pPr>
            <a:r>
              <a:rPr lang="en-US" dirty="0" smtClean="0"/>
              <a:t>Provides a description of individual RSCs,</a:t>
            </a:r>
          </a:p>
          <a:p>
            <a:pPr marL="517525" indent="-171450">
              <a:lnSpc>
                <a:spcPct val="140000"/>
              </a:lnSpc>
              <a:buFont typeface="Arial" panose="020B0604020202020204" pitchFamily="34" charset="0"/>
              <a:buChar char="•"/>
            </a:pPr>
            <a:r>
              <a:rPr lang="en-US" dirty="0" smtClean="0"/>
              <a:t>Used as a visual tool to display RSCs in documents or for discussions,</a:t>
            </a:r>
          </a:p>
          <a:p>
            <a:pPr marL="517525" indent="-171450">
              <a:lnSpc>
                <a:spcPct val="140000"/>
              </a:lnSpc>
              <a:buFont typeface="Arial" panose="020B0604020202020204" pitchFamily="34" charset="0"/>
              <a:buChar char="•"/>
            </a:pPr>
            <a:endParaRPr lang="en-US" dirty="0" smtClean="0"/>
          </a:p>
          <a:p>
            <a:pPr marL="517525" indent="-171450">
              <a:lnSpc>
                <a:spcPct val="140000"/>
              </a:lnSpc>
              <a:buFont typeface="Arial" panose="020B0604020202020204" pitchFamily="34" charset="0"/>
              <a:buChar char="•"/>
            </a:pPr>
            <a:r>
              <a:rPr lang="en-US" dirty="0" smtClean="0"/>
              <a:t>The classes of each RSC can be highlighted to visually show the supply of existing recreation settings (Appendix A3-1),</a:t>
            </a:r>
          </a:p>
          <a:p>
            <a:pPr marL="517525" indent="-171450">
              <a:lnSpc>
                <a:spcPct val="140000"/>
              </a:lnSpc>
              <a:buFont typeface="Arial" panose="020B0604020202020204" pitchFamily="34" charset="0"/>
              <a:buChar char="•"/>
            </a:pPr>
            <a:endParaRPr lang="en-US" dirty="0" smtClean="0"/>
          </a:p>
          <a:p>
            <a:pPr marL="517525" indent="-171450">
              <a:lnSpc>
                <a:spcPct val="140000"/>
              </a:lnSpc>
              <a:buFont typeface="Arial" panose="020B0604020202020204" pitchFamily="34" charset="0"/>
              <a:buChar char="•"/>
            </a:pPr>
            <a:r>
              <a:rPr lang="en-US" dirty="0" smtClean="0"/>
              <a:t>Can be used in lieu of RSCs narratives, or it can be used to complement maps displaying RSCs. </a:t>
            </a:r>
          </a:p>
          <a:p>
            <a:pPr marL="517525" indent="-171450">
              <a:lnSpc>
                <a:spcPct val="140000"/>
              </a:lnSpc>
              <a:buFont typeface="Arial" panose="020B0604020202020204" pitchFamily="34" charset="0"/>
              <a:buChar char="•"/>
            </a:pPr>
            <a:r>
              <a:rPr lang="en-US" dirty="0" smtClean="0"/>
              <a:t>It can concisely display both existing and desired RSCs in the same graphic which will be discussed</a:t>
            </a:r>
            <a:r>
              <a:rPr lang="en-US" baseline="0" dirty="0" smtClean="0"/>
              <a:t> during Module 7. </a:t>
            </a: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Map format is the preferred format for displaying RSCs.  The benefits include:</a:t>
            </a:r>
          </a:p>
          <a:p>
            <a:pPr marL="171450" indent="-171450">
              <a:buFont typeface="Arial" panose="020B0604020202020204" pitchFamily="34" charset="0"/>
              <a:buChar char="•"/>
            </a:pPr>
            <a:r>
              <a:rPr lang="en-US" dirty="0" smtClean="0"/>
              <a:t>Displays</a:t>
            </a:r>
            <a:r>
              <a:rPr lang="en-US" baseline="0" dirty="0" smtClean="0"/>
              <a:t> the settings spatially,</a:t>
            </a:r>
          </a:p>
          <a:p>
            <a:pPr marL="171450" indent="-171450">
              <a:buFont typeface="Arial" panose="020B0604020202020204" pitchFamily="34" charset="0"/>
              <a:buChar char="•"/>
            </a:pPr>
            <a:r>
              <a:rPr lang="en-US" baseline="0" dirty="0" smtClean="0"/>
              <a:t>Provides data for quantitative analysis,</a:t>
            </a:r>
          </a:p>
          <a:p>
            <a:pPr marL="171450" indent="-171450">
              <a:buFont typeface="Arial" panose="020B0604020202020204" pitchFamily="34" charset="0"/>
              <a:buChar char="•"/>
            </a:pPr>
            <a:r>
              <a:rPr lang="en-US" baseline="0" dirty="0" smtClean="0"/>
              <a:t>Easier to do for large geographic areas such as the entire planning area</a:t>
            </a:r>
          </a:p>
          <a:p>
            <a:pPr marL="628650" lvl="1" indent="-171450">
              <a:buFont typeface="Arial" panose="020B0604020202020204" pitchFamily="34" charset="0"/>
              <a:buChar char="•"/>
            </a:pPr>
            <a:r>
              <a:rPr lang="en-US" baseline="0" dirty="0" smtClean="0"/>
              <a:t>This will offer useful data to support other LUP decisions.</a:t>
            </a:r>
          </a:p>
          <a:p>
            <a:pPr marL="628650" lvl="1" indent="-171450">
              <a:buFont typeface="Arial" panose="020B0604020202020204" pitchFamily="34" charset="0"/>
              <a:buChar char="•"/>
            </a:pPr>
            <a:endParaRPr lang="en-US" baseline="0" dirty="0" smtClean="0"/>
          </a:p>
          <a:p>
            <a:pPr marL="0" lvl="0" indent="0">
              <a:buFont typeface="Arial" panose="020B0604020202020204" pitchFamily="34" charset="0"/>
              <a:buNone/>
            </a:pPr>
            <a:r>
              <a:rPr lang="en-US" baseline="0" dirty="0" smtClean="0"/>
              <a:t>Use GIS data along with RSC narrative and matrix to help construct maps.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R&amp;VS Handbook pg. 1-31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following are additional considerations for mapping RSCs: </a:t>
            </a:r>
          </a:p>
          <a:p>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When mapping RSCs, involve other BLM staff, interdisciplinary team members, and the public who have local knowledge of the planning area. </a:t>
            </a:r>
          </a:p>
          <a:p>
            <a:r>
              <a:rPr lang="en-US" sz="1200" b="0" i="0" u="none" strike="noStrike" kern="1200" baseline="0" dirty="0" smtClean="0">
                <a:solidFill>
                  <a:schemeClr val="tx1"/>
                </a:solidFill>
                <a:latin typeface="+mn-lt"/>
                <a:ea typeface="+mn-ea"/>
                <a:cs typeface="+mn-cs"/>
              </a:rPr>
              <a:t>ii. At a minimum, map the RSCs that have been identified as determinative (i.e., having the most influence on the desired recreation opportunities) **This information can be derived from the survey’s or focus groups. </a:t>
            </a:r>
          </a:p>
          <a:p>
            <a:r>
              <a:rPr lang="en-US" sz="1200" b="0" i="0" u="none" strike="noStrike" kern="1200" baseline="0" dirty="0" smtClean="0">
                <a:solidFill>
                  <a:schemeClr val="tx1"/>
                </a:solidFill>
                <a:latin typeface="+mn-lt"/>
                <a:ea typeface="+mn-ea"/>
                <a:cs typeface="+mn-cs"/>
              </a:rPr>
              <a:t>iii. Map the RSCs without regard to land ownership. Mapping all land ownership is critical because RSCs on adjacent federal, state, local government, tribal, and private lands influence settings on public lands. However, only publish the RSCs on BLM lands to avoid conveying any perception that the BLM will be making decisions for lands not under its jurisdiction. </a:t>
            </a:r>
          </a:p>
          <a:p>
            <a:r>
              <a:rPr lang="en-US" sz="1200" b="0" i="0" u="none" strike="noStrike" kern="1200" baseline="0" dirty="0" smtClean="0">
                <a:solidFill>
                  <a:schemeClr val="tx1"/>
                </a:solidFill>
                <a:latin typeface="+mn-lt"/>
                <a:ea typeface="+mn-ea"/>
                <a:cs typeface="+mn-cs"/>
              </a:rPr>
              <a:t>iv. The outdoor recreation planner and the GIS specialist must coordinate when creating maps. The GIS specialist is best able to determine which GIS tools to use. The planner is best able to explain the RSC matrix and to describe which data should be displayed. </a:t>
            </a:r>
          </a:p>
          <a:p>
            <a:r>
              <a:rPr lang="en-US" sz="1200" b="0" i="0" u="none" strike="noStrike" kern="1200" baseline="0" dirty="0" smtClean="0">
                <a:solidFill>
                  <a:schemeClr val="tx1"/>
                </a:solidFill>
                <a:latin typeface="+mn-lt"/>
                <a:ea typeface="+mn-ea"/>
                <a:cs typeface="+mn-cs"/>
              </a:rPr>
              <a:t>v. Document all assumptions in the metadata, and consistently use these assumptions through all phases of planning. </a:t>
            </a:r>
          </a:p>
          <a:p>
            <a:r>
              <a:rPr lang="en-US" sz="1200" b="0" i="0" u="none" strike="noStrike" kern="1200" baseline="0" dirty="0" smtClean="0">
                <a:solidFill>
                  <a:schemeClr val="tx1"/>
                </a:solidFill>
                <a:latin typeface="+mn-lt"/>
                <a:ea typeface="+mn-ea"/>
                <a:cs typeface="+mn-cs"/>
              </a:rPr>
              <a:t>vi. Label maps by listing the incorporated attributes. </a:t>
            </a:r>
          </a:p>
          <a:p>
            <a:r>
              <a:rPr lang="en-US" sz="1200" b="0" i="0" u="none" strike="noStrike" kern="1200" baseline="0" dirty="0" smtClean="0">
                <a:solidFill>
                  <a:schemeClr val="tx1"/>
                </a:solidFill>
                <a:latin typeface="+mn-lt"/>
                <a:ea typeface="+mn-ea"/>
                <a:cs typeface="+mn-cs"/>
              </a:rPr>
              <a:t>vii. If physical, social, or operational characteristics change substantially by season, it may be necessary to make separate maps based on the season of use (e.g., summer, hunting season, and winter).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R&amp;VS Handbook pg. 1-32</a:t>
            </a:r>
          </a:p>
          <a:p>
            <a:r>
              <a:rPr lang="en-US" sz="1200" b="0" i="0" u="none" strike="noStrike" kern="1200" baseline="0" dirty="0" smtClean="0">
                <a:solidFill>
                  <a:schemeClr val="tx1"/>
                </a:solidFill>
                <a:latin typeface="+mn-lt"/>
                <a:ea typeface="+mn-ea"/>
                <a:cs typeface="+mn-cs"/>
              </a:rPr>
              <a:t>** Refer to the RSC matrix when going through this exercise. Appendix A3-1.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Mapping the remoteness characteristic (Determinative) displays the remoteness from human modifications associated with routes.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Creating the physical map requires travel management data on trails, primitive roads, roads (e.g., BLM, county, state, federal, and possibly private), and route designations.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Creating the map also involves delineating class boundaries (i.e., primitive to urban) using distance criteria from routes in the RSC matrix (e.g., backcountry - within ½ mile of mechanized routes).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resulting map is considered the base physical map. </a:t>
            </a:r>
          </a:p>
          <a:p>
            <a:r>
              <a:rPr lang="en-US" sz="1200" b="0" i="0" u="none" strike="noStrike" kern="1200" baseline="0" dirty="0" smtClean="0">
                <a:solidFill>
                  <a:schemeClr val="tx1"/>
                </a:solidFill>
                <a:latin typeface="+mn-lt"/>
                <a:ea typeface="+mn-ea"/>
                <a:cs typeface="+mn-cs"/>
              </a:rPr>
              <a:t>The base map can/should be refined using the </a:t>
            </a:r>
            <a:r>
              <a:rPr lang="en-US" sz="1200" b="0" i="0" u="none" strike="noStrike" kern="1200" baseline="0" dirty="0" err="1" smtClean="0">
                <a:solidFill>
                  <a:schemeClr val="tx1"/>
                </a:solidFill>
                <a:latin typeface="+mn-lt"/>
                <a:ea typeface="+mn-ea"/>
                <a:cs typeface="+mn-cs"/>
              </a:rPr>
              <a:t>Natualness</a:t>
            </a:r>
            <a:r>
              <a:rPr lang="en-US" sz="1200" b="0" i="0" u="none" strike="noStrike" kern="1200" baseline="0" dirty="0" smtClean="0">
                <a:solidFill>
                  <a:schemeClr val="tx1"/>
                </a:solidFill>
                <a:latin typeface="+mn-lt"/>
                <a:ea typeface="+mn-ea"/>
                <a:cs typeface="+mn-cs"/>
              </a:rPr>
              <a:t> and Visitor Facilities characteristics.  Most visitor facilities are located along routes therefore it may not be as useful when refining the physical map.  However, the Naturalness characteristic may be necessary if impacts are not associated with a route, see the Naturalness diagram on the slide.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Any adjustments made</a:t>
            </a:r>
            <a:r>
              <a:rPr lang="en-US" baseline="0" dirty="0" smtClean="0"/>
              <a:t> should be documented in the GIS attribute table and/or meta data.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Insert image from google earth where there is a road on a canyon rim and then adjust the distance.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cap="small" dirty="0" smtClean="0">
                <a:effectLst/>
              </a:rPr>
              <a:t>Social Recreation Setting Component Map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Physical and operational are</a:t>
            </a:r>
            <a:r>
              <a:rPr lang="en-US" baseline="0" dirty="0" smtClean="0"/>
              <a:t> easy to understand and the HB does a good of explaining mapping those components.  I just want to say a few things about mapping the social component.</a:t>
            </a:r>
          </a:p>
          <a:p>
            <a:pPr marL="0" indent="0">
              <a:lnSpc>
                <a:spcPct val="130000"/>
              </a:lnSpc>
              <a:buFont typeface="Arial" panose="020B0604020202020204" pitchFamily="34" charset="0"/>
              <a:buNone/>
            </a:pPr>
            <a:endParaRPr lang="en-US" sz="1200" baseline="0" dirty="0" smtClean="0"/>
          </a:p>
          <a:p>
            <a:pPr marL="0" indent="0">
              <a:lnSpc>
                <a:spcPct val="130000"/>
              </a:lnSpc>
              <a:buFont typeface="Arial" panose="020B0604020202020204" pitchFamily="34" charset="0"/>
              <a:buNone/>
            </a:pPr>
            <a:r>
              <a:rPr lang="en-US" sz="1200" dirty="0" smtClean="0"/>
              <a:t>Creating the social RSC map  requires knowledge of recreation use and patterns of use by season, area or route </a:t>
            </a:r>
          </a:p>
          <a:p>
            <a:pPr marL="0" indent="0">
              <a:lnSpc>
                <a:spcPct val="130000"/>
              </a:lnSpc>
              <a:buFont typeface="Arial" panose="020B0604020202020204" pitchFamily="34" charset="0"/>
              <a:buNone/>
            </a:pPr>
            <a:endParaRPr lang="en-US" sz="800" dirty="0" smtClean="0"/>
          </a:p>
          <a:p>
            <a:pPr marL="0" indent="0">
              <a:lnSpc>
                <a:spcPct val="130000"/>
              </a:lnSpc>
              <a:buFont typeface="Arial" panose="020B0604020202020204" pitchFamily="34" charset="0"/>
              <a:buNone/>
            </a:pPr>
            <a:r>
              <a:rPr lang="en-US" sz="1200" dirty="0" smtClean="0"/>
              <a:t>The numbers of contacts (Determinative characteristic for the Social</a:t>
            </a:r>
            <a:r>
              <a:rPr lang="en-US" sz="1200" baseline="0" dirty="0" smtClean="0"/>
              <a:t> component</a:t>
            </a:r>
            <a:r>
              <a:rPr lang="en-US" sz="1200" dirty="0" smtClean="0"/>
              <a:t>)</a:t>
            </a:r>
            <a:r>
              <a:rPr lang="en-US" sz="1200" baseline="0" dirty="0" smtClean="0"/>
              <a:t> </a:t>
            </a:r>
            <a:r>
              <a:rPr lang="en-US" sz="1200" dirty="0" smtClean="0"/>
              <a:t>are usually estimated using  professional knowledge when visitor use data are not available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If you can plan ahead you can actually collect pretty good social data.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How?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monitoring forms, sample form for monitoring in a river corridor</a:t>
            </a:r>
          </a:p>
          <a:p>
            <a:pPr marL="171450" indent="-171450">
              <a:buFont typeface="Arial" panose="020B0604020202020204" pitchFamily="34" charset="0"/>
              <a:buChar char="•"/>
            </a:pPr>
            <a:r>
              <a:rPr lang="en-US" baseline="0" dirty="0" smtClean="0"/>
              <a:t>staff and/or even partners or outfitters do the monitoring</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Front side of </a:t>
            </a:r>
            <a:r>
              <a:rPr lang="en-US" dirty="0" smtClean="0"/>
              <a:t>Trail</a:t>
            </a:r>
            <a:r>
              <a:rPr lang="en-US" baseline="0" dirty="0" smtClean="0"/>
              <a:t>-based monitoring form.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Back </a:t>
            </a:r>
            <a:r>
              <a:rPr lang="en-US" baseline="0" dirty="0" smtClean="0"/>
              <a:t>side of </a:t>
            </a:r>
            <a:r>
              <a:rPr lang="en-US" dirty="0" smtClean="0"/>
              <a:t>Trail</a:t>
            </a:r>
            <a:r>
              <a:rPr lang="en-US" baseline="0" dirty="0" smtClean="0"/>
              <a:t>-based monitoring form. </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Is there is relationship?  If so what is it?</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Is there is relationship?  If so what is it?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Physical RSC</a:t>
            </a:r>
            <a:r>
              <a:rPr lang="en-US" baseline="0" dirty="0" smtClean="0"/>
              <a:t> map</a:t>
            </a:r>
            <a:r>
              <a:rPr lang="en-US" dirty="0" smtClean="0"/>
              <a:t> should display the same classes as the Physical RSC Matrix. </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small" dirty="0" smtClean="0">
                <a:effectLst>
                  <a:outerShdw blurRad="38100" dist="38100" dir="2700000" algn="tl">
                    <a:srgbClr val="000000">
                      <a:alpha val="43137"/>
                    </a:srgbClr>
                  </a:outerShdw>
                </a:effectLst>
              </a:rPr>
              <a:t>Mapping Recreation Setting Characteristic </a:t>
            </a:r>
            <a:r>
              <a:rPr lang="en-US" sz="1200" b="0" i="1" cap="small" dirty="0" smtClean="0">
                <a:effectLst>
                  <a:outerShdw blurRad="38100" dist="38100" dir="2700000" algn="tl">
                    <a:srgbClr val="000000">
                      <a:alpha val="43137"/>
                    </a:srgbClr>
                  </a:outerShdw>
                </a:effectLst>
              </a:rPr>
              <a:t>Other Considerations </a:t>
            </a:r>
          </a:p>
          <a:p>
            <a:pPr algn="l"/>
            <a:endParaRPr lang="en-US" sz="1200" b="0" i="1" cap="small" dirty="0" smtClean="0">
              <a:effectLst>
                <a:outerShdw blurRad="38100" dist="38100" dir="2700000" algn="tl">
                  <a:srgbClr val="000000">
                    <a:alpha val="43137"/>
                  </a:srgbClr>
                </a:outerShdw>
              </a:effectLst>
            </a:endParaRPr>
          </a:p>
          <a:p>
            <a:pPr>
              <a:lnSpc>
                <a:spcPct val="140000"/>
              </a:lnSpc>
              <a:spcBef>
                <a:spcPct val="90000"/>
              </a:spcBef>
            </a:pPr>
            <a:r>
              <a:rPr lang="en-US" altLang="en-US" sz="1200" b="0" dirty="0" smtClean="0"/>
              <a:t>Although the premise of mapping RSCs is easy to understand it takes a little time and some practice to functionally use the concept and it is a way to rationally and methodically document the physical, operational and social characteristics that make up the “recreation</a:t>
            </a:r>
            <a:r>
              <a:rPr lang="en-US" altLang="en-US" sz="1200" b="0" baseline="0" dirty="0" smtClean="0"/>
              <a:t> environment” we manage</a:t>
            </a:r>
            <a:r>
              <a:rPr lang="en-US" altLang="en-US" sz="1200" b="0" dirty="0" smtClean="0"/>
              <a:t> . </a:t>
            </a:r>
          </a:p>
          <a:p>
            <a:pPr>
              <a:lnSpc>
                <a:spcPct val="140000"/>
              </a:lnSpc>
              <a:spcBef>
                <a:spcPct val="90000"/>
              </a:spcBef>
            </a:pPr>
            <a:endParaRPr lang="en-US" altLang="en-US" sz="300" b="0" dirty="0" smtClean="0"/>
          </a:p>
          <a:p>
            <a:pPr>
              <a:lnSpc>
                <a:spcPct val="140000"/>
              </a:lnSpc>
              <a:spcBef>
                <a:spcPct val="90000"/>
              </a:spcBef>
            </a:pPr>
            <a:r>
              <a:rPr lang="en-US" altLang="en-US" sz="1200" b="0" dirty="0" smtClean="0"/>
              <a:t>And you will make some professional judgments, just be consistent and document rationale for any adjustments made. </a:t>
            </a:r>
          </a:p>
          <a:p>
            <a:pPr>
              <a:lnSpc>
                <a:spcPct val="140000"/>
              </a:lnSpc>
              <a:spcBef>
                <a:spcPct val="90000"/>
              </a:spcBef>
            </a:pPr>
            <a:endParaRPr lang="en-US" altLang="en-US" sz="1200" b="0" dirty="0" smtClean="0"/>
          </a:p>
          <a:p>
            <a:pPr>
              <a:lnSpc>
                <a:spcPct val="140000"/>
              </a:lnSpc>
              <a:spcBef>
                <a:spcPct val="90000"/>
              </a:spcBef>
            </a:pPr>
            <a:r>
              <a:rPr lang="en-US" altLang="en-US" sz="1200" b="0" dirty="0" smtClean="0"/>
              <a:t>Existing</a:t>
            </a:r>
            <a:r>
              <a:rPr lang="en-US" altLang="en-US" sz="1200" b="0" baseline="0" dirty="0" smtClean="0"/>
              <a:t> RSC data/information will be used later in the LUP process.  </a:t>
            </a:r>
            <a:endParaRPr lang="en-US" altLang="en-US" sz="1200" b="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small" dirty="0" smtClean="0">
                <a:effectLst>
                  <a:outerShdw blurRad="38100" dist="38100" dir="2700000" algn="tl">
                    <a:srgbClr val="000000">
                      <a:alpha val="43137"/>
                    </a:srgbClr>
                  </a:outerShdw>
                </a:effectLst>
              </a:rPr>
              <a:t>Handout </a:t>
            </a:r>
            <a:r>
              <a:rPr lang="en-US" sz="1200" b="0" cap="small" dirty="0" err="1" smtClean="0">
                <a:effectLst>
                  <a:outerShdw blurRad="38100" dist="38100" dir="2700000" algn="tl">
                    <a:srgbClr val="000000">
                      <a:alpha val="43137"/>
                    </a:srgbClr>
                  </a:outerShdw>
                </a:effectLst>
              </a:rPr>
              <a:t>Steens</a:t>
            </a:r>
            <a:r>
              <a:rPr lang="en-US" sz="1200" b="0" cap="small" dirty="0" smtClean="0">
                <a:effectLst>
                  <a:outerShdw blurRad="38100" dist="38100" dir="2700000" algn="tl">
                    <a:srgbClr val="000000">
                      <a:alpha val="43137"/>
                    </a:srgbClr>
                  </a:outerShdw>
                </a:effectLst>
              </a:rPr>
              <a:t> exercise Physical,</a:t>
            </a:r>
            <a:r>
              <a:rPr lang="en-US" sz="1200" b="0" cap="small" baseline="0" dirty="0" smtClean="0">
                <a:effectLst>
                  <a:outerShdw blurRad="38100" dist="38100" dir="2700000" algn="tl">
                    <a:srgbClr val="000000">
                      <a:alpha val="43137"/>
                    </a:srgbClr>
                  </a:outerShdw>
                </a:effectLst>
              </a:rPr>
              <a:t> Social and Operational setting maps.  </a:t>
            </a:r>
            <a:endParaRPr lang="en-US" altLang="en-US" sz="1200" b="0" dirty="0" smtClean="0"/>
          </a:p>
          <a:p>
            <a:pPr marL="0" indent="0">
              <a:buFont typeface="Arial" panose="020B0604020202020204"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Ask the class for “Questions”?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 1-23</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Ask why are setting important?</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Jared will </a:t>
            </a:r>
            <a:r>
              <a:rPr lang="en-US" smtClean="0"/>
              <a:t>run this. </a:t>
            </a:r>
            <a:endParaRPr lang="en-US"/>
          </a:p>
        </p:txBody>
      </p:sp>
      <p:sp>
        <p:nvSpPr>
          <p:cNvPr id="4" name="Slide Number Placeholder 3"/>
          <p:cNvSpPr>
            <a:spLocks noGrp="1"/>
          </p:cNvSpPr>
          <p:nvPr>
            <p:ph type="sldNum" sz="quarter" idx="10"/>
          </p:nvPr>
        </p:nvSpPr>
        <p:spPr/>
        <p:txBody>
          <a:bodyPr/>
          <a:lstStyle/>
          <a:p>
            <a:fld id="{0946B464-0227-40F3-A540-D016DABFE8CA}" type="slidenum">
              <a:rPr lang="en-US" smtClean="0"/>
              <a:pPr/>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Visitors seek a diverse range of setting-dependent outdoor recreation opportunities. They choose to recreate in different areas based on the qualities and conditions of the area and because they desire to have distinctive recreation experiences. For example, primitive camping in a backcountry valley by a remote lake offers a different set of outcomes than camping in a highly developed campground adjacent to a manmade reservoir. Engaging in the same activity in different settings can produce different recreation outcomes.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rPr>
              <a:t>Those recreation opportunities are produced by a variety of recreation settings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rPr>
              <a:t>R&amp;VS</a:t>
            </a:r>
            <a:r>
              <a:rPr lang="en-US" sz="1200" b="0" baseline="0" dirty="0" smtClean="0">
                <a:effectLst/>
              </a:rPr>
              <a:t> Handbook pg. 1-24</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rPr>
              <a:t>Recreation settings can be arranged in a continuum divided into a spectrum of classes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rPr>
              <a:t>Typically</a:t>
            </a:r>
            <a:r>
              <a:rPr lang="en-US" sz="1200" b="0" baseline="0" dirty="0" smtClean="0">
                <a:effectLst/>
              </a:rPr>
              <a:t> 6 classes have been used as a basis for land management agencies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smtClean="0">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The classes are named only to help describe a recreation setting spectrum for recreation management. For example, the “primitive” class is not exclusive to wilderness, wilderness study areas, or lands managed for the protection of wilderness characteristics and may be used elsewhere. </a:t>
            </a:r>
            <a:endParaRPr lang="en-US" sz="1200" b="0" dirty="0" smtClean="0">
              <a:effectLs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R&amp;VS Handbook Pg. 1-25</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The continuum of classes can be characterized by three components—physical, social, and operational qualities and conditions of the recreation area.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Each component is further defined by characteristics such as remoteness, group size, and management controls. This provides a comprehensive way to describe a geographic location’s recreational qualities and conditions.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The BLM refers to these recreational qualities and conditions as Recreation Setting Characteristics (RSCs).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pPr/>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185803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pPr/>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40021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pPr/>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121905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60150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70128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2468545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09612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0854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6056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771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43230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pPr/>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4052635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49560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3794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795013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989928-4F54-4DB7-B94E-7794FEA09D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3117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96AE87-9370-4F8B-BCFE-02A1ADD1DE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2126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38F924-F8E5-41A1-BAB8-3D5079D81F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041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76F801-3697-4CD8-B877-F484EE05DB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83368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8B86DB-DA9E-49F3-B002-2B918425E3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4625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A7CBA84-E1BC-4EF6-9106-1217537CD5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1421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EC4D20-DB5D-4C74-8D30-2E4B841F77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5645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E7C349-C1B0-4984-BF12-84A3B45F7A52}" type="datetimeFigureOut">
              <a:rPr lang="en-US" smtClean="0"/>
              <a:pPr/>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2369341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E5885E-E30D-4724-9859-87933147FD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7954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12194B-5024-476E-B675-93EBB992C0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666236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BD5F04-EC55-48B1-B039-074B51EA6C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2316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1957DD-7363-467E-BA90-6179B37E91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275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8E992FB-33CE-4893-97D2-736056951B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539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E7C349-C1B0-4984-BF12-84A3B45F7A52}" type="datetimeFigureOut">
              <a:rPr lang="en-US" smtClean="0"/>
              <a:pPr/>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10624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E7C349-C1B0-4984-BF12-84A3B45F7A52}" type="datetimeFigureOut">
              <a:rPr lang="en-US" smtClean="0"/>
              <a:pPr/>
              <a:t>8/2/2017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74345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E7C349-C1B0-4984-BF12-84A3B45F7A52}" type="datetimeFigureOut">
              <a:rPr lang="en-US" smtClean="0"/>
              <a:pPr/>
              <a:t>8/2/2017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78696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7C349-C1B0-4984-BF12-84A3B45F7A52}" type="datetimeFigureOut">
              <a:rPr lang="en-US" smtClean="0"/>
              <a:pPr/>
              <a:t>8/2/2017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42353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7C349-C1B0-4984-BF12-84A3B45F7A52}" type="datetimeFigureOut">
              <a:rPr lang="en-US" smtClean="0"/>
              <a:pPr/>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240893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7C349-C1B0-4984-BF12-84A3B45F7A52}" type="datetimeFigureOut">
              <a:rPr lang="en-US" smtClean="0"/>
              <a:pPr/>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pPr/>
              <a:t>‹#›</a:t>
            </a:fld>
            <a:endParaRPr lang="en-US"/>
          </a:p>
        </p:txBody>
      </p:sp>
    </p:spTree>
    <p:extLst>
      <p:ext uri="{BB962C8B-B14F-4D97-AF65-F5344CB8AC3E}">
        <p14:creationId xmlns:p14="http://schemas.microsoft.com/office/powerpoint/2010/main" val="330292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10000"/>
            <a:alpha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7C349-C1B0-4984-BF12-84A3B45F7A52}" type="datetimeFigureOut">
              <a:rPr lang="en-US" smtClean="0"/>
              <a:pPr/>
              <a:t>8/2/2017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FFD9-A80F-4031-BE9E-386DBDAB4AC5}" type="slidenum">
              <a:rPr lang="en-US" smtClean="0"/>
              <a:pPr/>
              <a:t>‹#›</a:t>
            </a:fld>
            <a:endParaRPr lang="en-US"/>
          </a:p>
        </p:txBody>
      </p:sp>
    </p:spTree>
    <p:extLst>
      <p:ext uri="{BB962C8B-B14F-4D97-AF65-F5344CB8AC3E}">
        <p14:creationId xmlns:p14="http://schemas.microsoft.com/office/powerpoint/2010/main" val="3860612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10000"/>
            <a:alpha val="8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B5E038F-C2F6-4466-A815-657D81CC1A2C}" type="datetimeFigureOut">
              <a:rPr lang="en-US" smtClean="0">
                <a:solidFill>
                  <a:prstClr val="white">
                    <a:shade val="50000"/>
                  </a:prstClr>
                </a:solidFill>
              </a:rPr>
              <a:pPr/>
              <a:t>8/2/2017</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914813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10000"/>
            <a:alpha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47C311F-3EE8-4C70-ACCD-76C98B7FD8C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66041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package" Target="../embeddings/Microsoft_Word_Document.docx"/></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32.emf"/><Relationship Id="rId4" Type="http://schemas.openxmlformats.org/officeDocument/2006/relationships/package" Target="../embeddings/Microsoft_Word_Document1.docx"/></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tLang="en-US" dirty="0" smtClean="0">
                <a:solidFill>
                  <a:schemeClr val="accent5">
                    <a:lumMod val="60000"/>
                    <a:lumOff val="40000"/>
                  </a:schemeClr>
                </a:solidFill>
                <a:effectLst/>
              </a:rPr>
              <a:t>Objective</a:t>
            </a:r>
            <a:endParaRPr lang="en-US" altLang="en-US" dirty="0">
              <a:solidFill>
                <a:schemeClr val="accent5">
                  <a:lumMod val="60000"/>
                  <a:lumOff val="40000"/>
                </a:schemeClr>
              </a:solidFill>
              <a:effectLst/>
            </a:endParaRPr>
          </a:p>
        </p:txBody>
      </p:sp>
      <p:sp>
        <p:nvSpPr>
          <p:cNvPr id="221187" name="Rectangle 3"/>
          <p:cNvSpPr>
            <a:spLocks noGrp="1" noChangeArrowheads="1"/>
          </p:cNvSpPr>
          <p:nvPr>
            <p:ph idx="1"/>
          </p:nvPr>
        </p:nvSpPr>
        <p:spPr>
          <a:xfrm>
            <a:off x="1219200" y="1676400"/>
            <a:ext cx="6781800" cy="4038600"/>
          </a:xfrm>
        </p:spPr>
        <p:txBody>
          <a:bodyPr>
            <a:normAutofit fontScale="92500" lnSpcReduction="20000"/>
          </a:bodyPr>
          <a:lstStyle/>
          <a:p>
            <a:r>
              <a:rPr lang="en-US" altLang="en-US" sz="3200" dirty="0" smtClean="0">
                <a:solidFill>
                  <a:schemeClr val="accent5">
                    <a:lumMod val="60000"/>
                    <a:lumOff val="40000"/>
                  </a:schemeClr>
                </a:solidFill>
                <a:latin typeface="Comic Sans MS" panose="030F0702030302020204" pitchFamily="66" charset="0"/>
              </a:rPr>
              <a:t>Understand the evolution from ROS to RSC</a:t>
            </a:r>
          </a:p>
          <a:p>
            <a:pPr marL="137160" indent="0">
              <a:buNone/>
            </a:pPr>
            <a:endParaRPr lang="en-US" altLang="en-US" sz="3200" dirty="0" smtClean="0">
              <a:solidFill>
                <a:schemeClr val="accent5">
                  <a:lumMod val="60000"/>
                  <a:lumOff val="40000"/>
                </a:schemeClr>
              </a:solidFill>
              <a:latin typeface="Comic Sans MS" panose="030F0702030302020204" pitchFamily="66" charset="0"/>
            </a:endParaRPr>
          </a:p>
          <a:p>
            <a:r>
              <a:rPr lang="en-US" altLang="en-US" sz="3200" dirty="0" smtClean="0">
                <a:solidFill>
                  <a:schemeClr val="accent5">
                    <a:lumMod val="60000"/>
                    <a:lumOff val="40000"/>
                  </a:schemeClr>
                </a:solidFill>
                <a:latin typeface="Comic Sans MS" panose="030F0702030302020204" pitchFamily="66" charset="0"/>
              </a:rPr>
              <a:t>Generate products used to describe the existing Recreation Setting Characteristics</a:t>
            </a:r>
          </a:p>
          <a:p>
            <a:endParaRPr lang="en-US" altLang="en-US" sz="3200" dirty="0" smtClean="0">
              <a:solidFill>
                <a:schemeClr val="accent5">
                  <a:lumMod val="60000"/>
                  <a:lumOff val="40000"/>
                </a:schemeClr>
              </a:solidFill>
              <a:latin typeface="Comic Sans MS" panose="030F0702030302020204" pitchFamily="66" charset="0"/>
            </a:endParaRPr>
          </a:p>
          <a:p>
            <a:r>
              <a:rPr lang="en-US" altLang="en-US" sz="3200" dirty="0" smtClean="0">
                <a:solidFill>
                  <a:schemeClr val="accent5">
                    <a:lumMod val="60000"/>
                    <a:lumOff val="40000"/>
                  </a:schemeClr>
                </a:solidFill>
                <a:latin typeface="Comic Sans MS" panose="030F0702030302020204" pitchFamily="66" charset="0"/>
              </a:rPr>
              <a:t>Understand the process used to produce the existing RSCs</a:t>
            </a:r>
            <a:endParaRPr lang="en-US" altLang="en-US" sz="3200" dirty="0">
              <a:solidFill>
                <a:schemeClr val="accent5">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1483497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bwMode="auto">
          <a:xfrm flipH="1">
            <a:off x="5105400" y="5181600"/>
            <a:ext cx="3657600" cy="1600200"/>
          </a:xfrm>
          <a:prstGeom prst="homePlate">
            <a:avLst/>
          </a:prstGeom>
          <a:blipFill>
            <a:blip r:embed="rId3"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graphicFrame>
        <p:nvGraphicFramePr>
          <p:cNvPr id="6" name="Group 30"/>
          <p:cNvGraphicFramePr>
            <a:graphicFrameLocks/>
          </p:cNvGraphicFramePr>
          <p:nvPr>
            <p:extLst>
              <p:ext uri="{D42A27DB-BD31-4B8C-83A1-F6EECF244321}">
                <p14:modId xmlns:p14="http://schemas.microsoft.com/office/powerpoint/2010/main" val="651998815"/>
              </p:ext>
            </p:extLst>
          </p:nvPr>
        </p:nvGraphicFramePr>
        <p:xfrm>
          <a:off x="228600" y="1219200"/>
          <a:ext cx="8686800" cy="5334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5334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715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BACK</a:t>
                      </a:r>
                      <a:br>
                        <a:rPr kumimoji="0" lang="en-US" altLang="en-US" sz="1200" b="0" i="0" u="none" strike="noStrike" cap="none" normalizeH="0" baseline="0" dirty="0" smtClean="0">
                          <a:ln>
                            <a:noFill/>
                          </a:ln>
                          <a:solidFill>
                            <a:schemeClr val="tx1"/>
                          </a:solidFill>
                          <a:effectLst/>
                          <a:latin typeface="Comic Sans MS" panose="030F0702030302020204" pitchFamily="66" charset="0"/>
                        </a:rPr>
                      </a:br>
                      <a:r>
                        <a:rPr kumimoji="0" lang="en-US" altLang="en-US" sz="1200" b="0" i="0" u="none" strike="noStrike" cap="none" normalizeH="0" baseline="0" dirty="0" smtClean="0">
                          <a:ln>
                            <a:noFill/>
                          </a:ln>
                          <a:solidFill>
                            <a:schemeClr val="tx1"/>
                          </a:solidFill>
                          <a:effectLst/>
                          <a:latin typeface="Comic Sans MS" panose="030F0702030302020204" pitchFamily="66" charset="0"/>
                        </a:rPr>
                        <a:t>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A8462"/>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MIDDLE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C866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FRONT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09C78"/>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RURAL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EB09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7CDBB"/>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197604" y="609600"/>
            <a:ext cx="8793996" cy="446276"/>
          </a:xfrm>
          <a:prstGeom prst="rect">
            <a:avLst/>
          </a:prstGeom>
          <a:noFill/>
        </p:spPr>
        <p:txBody>
          <a:bodyPr wrap="square" rtlCol="0">
            <a:spAutoFit/>
          </a:bodyPr>
          <a:lstStyle/>
          <a:p>
            <a:r>
              <a:rPr lang="en-US" sz="2300" b="1" cap="small" dirty="0" smtClean="0">
                <a:solidFill>
                  <a:schemeClr val="accent5">
                    <a:lumMod val="60000"/>
                    <a:lumOff val="40000"/>
                  </a:schemeClr>
                </a:solidFill>
                <a:latin typeface="+mj-lt"/>
              </a:rPr>
              <a:t>The components can be further defined by characteristics</a:t>
            </a:r>
            <a:endParaRPr lang="en-US" sz="2300" b="1" cap="small" dirty="0">
              <a:solidFill>
                <a:schemeClr val="accent5">
                  <a:lumMod val="60000"/>
                  <a:lumOff val="40000"/>
                </a:schemeClr>
              </a:solidFill>
              <a:latin typeface="+mj-lt"/>
            </a:endParaRPr>
          </a:p>
        </p:txBody>
      </p:sp>
      <p:sp>
        <p:nvSpPr>
          <p:cNvPr id="9" name="Pentagon 8"/>
          <p:cNvSpPr/>
          <p:nvPr/>
        </p:nvSpPr>
        <p:spPr bwMode="auto">
          <a:xfrm flipH="1">
            <a:off x="5105400" y="1817225"/>
            <a:ext cx="3657600" cy="1605986"/>
          </a:xfrm>
          <a:prstGeom prst="homePlate">
            <a:avLst/>
          </a:prstGeom>
          <a:blipFill>
            <a:blip r:embed="rId4"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10" name="Pentagon 9"/>
          <p:cNvSpPr/>
          <p:nvPr/>
        </p:nvSpPr>
        <p:spPr bwMode="auto">
          <a:xfrm flipH="1">
            <a:off x="5105400" y="3494590"/>
            <a:ext cx="3657600" cy="1600200"/>
          </a:xfrm>
          <a:prstGeom prst="homePlate">
            <a:avLst/>
          </a:prstGeom>
          <a:blipFill>
            <a:blip r:embed="rId5"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16" name="TextBox 15"/>
          <p:cNvSpPr txBox="1"/>
          <p:nvPr/>
        </p:nvSpPr>
        <p:spPr>
          <a:xfrm>
            <a:off x="197604" y="1805037"/>
            <a:ext cx="4831596" cy="1477328"/>
          </a:xfrm>
          <a:prstGeom prst="rect">
            <a:avLst/>
          </a:prstGeom>
          <a:noFill/>
        </p:spPr>
        <p:txBody>
          <a:bodyPr wrap="square">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PHYSICAL.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physical qualities of nature and the landscape defined by:</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Remoteness</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Naturalness</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Visitor Facilities</a:t>
            </a:r>
          </a:p>
        </p:txBody>
      </p:sp>
      <p:sp>
        <p:nvSpPr>
          <p:cNvPr id="17" name="TextBox 16"/>
          <p:cNvSpPr txBox="1"/>
          <p:nvPr/>
        </p:nvSpPr>
        <p:spPr>
          <a:xfrm>
            <a:off x="228600" y="3478715"/>
            <a:ext cx="4343400" cy="1477328"/>
          </a:xfrm>
          <a:prstGeom prst="rect">
            <a:avLst/>
          </a:prstGeom>
          <a:noFill/>
        </p:spPr>
        <p:txBody>
          <a:bodyPr>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SOCIAL.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social qualities associated with use defined by:</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Contacts</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Group Size</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Evidence of Use</a:t>
            </a:r>
          </a:p>
        </p:txBody>
      </p:sp>
      <p:sp>
        <p:nvSpPr>
          <p:cNvPr id="18" name="TextBox 17"/>
          <p:cNvSpPr txBox="1"/>
          <p:nvPr/>
        </p:nvSpPr>
        <p:spPr>
          <a:xfrm>
            <a:off x="266217" y="5161275"/>
            <a:ext cx="4762983" cy="1477328"/>
          </a:xfrm>
          <a:prstGeom prst="rect">
            <a:avLst/>
          </a:prstGeom>
          <a:noFill/>
        </p:spPr>
        <p:txBody>
          <a:bodyPr wrap="square">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OPERATIONAL.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operational conditions to manage recreation use defined by:</a:t>
            </a:r>
          </a:p>
          <a:p>
            <a:pPr marL="566738" indent="-276225" fontAlgn="base">
              <a:spcBef>
                <a:spcPct val="0"/>
              </a:spcBef>
              <a:spcAft>
                <a:spcPct val="0"/>
              </a:spcAft>
              <a:buFont typeface="Arial" pitchFamily="34" charset="0"/>
              <a:buChar char="•"/>
              <a:defRPr/>
            </a:pPr>
            <a:r>
              <a:rPr lang="en-US" dirty="0" smtClean="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Type of Access</a:t>
            </a:r>
            <a:endPar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endParaRP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Visitor Services</a:t>
            </a:r>
          </a:p>
          <a:p>
            <a:pPr marL="566738" indent="-276225" fontAlgn="base">
              <a:spcBef>
                <a:spcPct val="0"/>
              </a:spcBef>
              <a:spcAft>
                <a:spcPct val="0"/>
              </a:spcAft>
              <a:buFont typeface="Arial" pitchFamily="34" charset="0"/>
              <a:buChar char="•"/>
              <a:defRPr/>
            </a:pPr>
            <a:r>
              <a:rPr lang="en-US" dirty="0">
                <a:solidFill>
                  <a:srgbClr val="00EE00"/>
                </a:solidFill>
                <a:effectLst>
                  <a:outerShdw blurRad="38100" dist="38100" dir="2700000" algn="tl">
                    <a:srgbClr val="000000">
                      <a:alpha val="43137"/>
                    </a:srgbClr>
                  </a:outerShdw>
                </a:effectLst>
                <a:latin typeface="Comic Sans MS" panose="030F0702030302020204" pitchFamily="66" charset="0"/>
                <a:cs typeface="Calibri" pitchFamily="34" charset="0"/>
              </a:rPr>
              <a:t>Management Controls</a:t>
            </a:r>
          </a:p>
        </p:txBody>
      </p:sp>
    </p:spTree>
    <p:extLst>
      <p:ext uri="{BB962C8B-B14F-4D97-AF65-F5344CB8AC3E}">
        <p14:creationId xmlns:p14="http://schemas.microsoft.com/office/powerpoint/2010/main" val="1406033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6" name="Rectangle 5"/>
          <p:cNvSpPr/>
          <p:nvPr/>
        </p:nvSpPr>
        <p:spPr>
          <a:xfrm>
            <a:off x="1" y="685800"/>
            <a:ext cx="9143999" cy="461665"/>
          </a:xfrm>
          <a:prstGeom prst="rect">
            <a:avLst/>
          </a:prstGeom>
          <a:noFill/>
        </p:spPr>
        <p:txBody>
          <a:bodyPr wrap="square">
            <a:spAutoFit/>
          </a:bodyPr>
          <a:lstStyle/>
          <a:p>
            <a:pPr algn="ctr"/>
            <a:r>
              <a:rPr lang="en-US" sz="2400" b="1" dirty="0">
                <a:solidFill>
                  <a:schemeClr val="accent5">
                    <a:lumMod val="60000"/>
                    <a:lumOff val="40000"/>
                  </a:schemeClr>
                </a:solidFill>
                <a:latin typeface="+mj-lt"/>
              </a:rPr>
              <a:t>Recreation Setting </a:t>
            </a:r>
            <a:r>
              <a:rPr lang="en-US" sz="2400" b="1" dirty="0" smtClean="0">
                <a:solidFill>
                  <a:schemeClr val="accent5">
                    <a:lumMod val="60000"/>
                    <a:lumOff val="40000"/>
                  </a:schemeClr>
                </a:solidFill>
                <a:latin typeface="+mj-lt"/>
              </a:rPr>
              <a:t>Characteristics </a:t>
            </a:r>
            <a:r>
              <a:rPr lang="en-US" sz="2400" b="1" dirty="0">
                <a:solidFill>
                  <a:schemeClr val="accent5">
                    <a:lumMod val="60000"/>
                    <a:lumOff val="40000"/>
                  </a:schemeClr>
                </a:solidFill>
                <a:latin typeface="+mj-lt"/>
              </a:rPr>
              <a:t>Matrix </a:t>
            </a:r>
            <a:endParaRPr lang="en-US" sz="2400" dirty="0">
              <a:solidFill>
                <a:schemeClr val="accent5">
                  <a:lumMod val="60000"/>
                  <a:lumOff val="40000"/>
                </a:schemeClr>
              </a:solidFill>
              <a:latin typeface="+mj-lt"/>
            </a:endParaRPr>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29" y="1295400"/>
            <a:ext cx="8978971" cy="5253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986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18" name="TextBox 17"/>
          <p:cNvSpPr txBox="1"/>
          <p:nvPr/>
        </p:nvSpPr>
        <p:spPr>
          <a:xfrm>
            <a:off x="217933" y="2819400"/>
            <a:ext cx="8724899" cy="3754874"/>
          </a:xfrm>
          <a:prstGeom prst="rect">
            <a:avLst/>
          </a:prstGeom>
          <a:noFill/>
        </p:spPr>
        <p:txBody>
          <a:bodyPr wrap="square" rtlCol="0">
            <a:spAutoFit/>
            <a:scene3d>
              <a:camera prst="orthographicFront"/>
              <a:lightRig rig="threePt" dir="t"/>
            </a:scene3d>
            <a:sp3d extrusionH="57150">
              <a:bevelT w="69850" h="38100" prst="cross"/>
            </a:sp3d>
          </a:bodyPr>
          <a:lstStyle/>
          <a:p>
            <a:pPr marL="798513" indent="-566738">
              <a:lnSpc>
                <a:spcPct val="140000"/>
              </a:lnSpc>
              <a:buFont typeface="Wingdings" panose="05000000000000000000" pitchFamily="2" charset="2"/>
              <a:buChar char="Ø"/>
            </a:pPr>
            <a:r>
              <a:rPr lang="en-US" sz="2400" dirty="0">
                <a:solidFill>
                  <a:schemeClr val="accent5">
                    <a:lumMod val="60000"/>
                    <a:lumOff val="40000"/>
                  </a:schemeClr>
                </a:solidFill>
                <a:latin typeface="Comic Sans MS" panose="030F0702030302020204" pitchFamily="66" charset="0"/>
              </a:rPr>
              <a:t>Classes can be </a:t>
            </a:r>
            <a:r>
              <a:rPr lang="en-US" sz="2400" dirty="0" smtClean="0">
                <a:solidFill>
                  <a:schemeClr val="accent5">
                    <a:lumMod val="60000"/>
                    <a:lumOff val="40000"/>
                  </a:schemeClr>
                </a:solidFill>
                <a:latin typeface="Comic Sans MS" panose="030F0702030302020204" pitchFamily="66" charset="0"/>
              </a:rPr>
              <a:t>added, split, merged </a:t>
            </a:r>
            <a:r>
              <a:rPr lang="en-US" sz="2400" dirty="0">
                <a:solidFill>
                  <a:schemeClr val="accent5">
                    <a:lumMod val="60000"/>
                    <a:lumOff val="40000"/>
                  </a:schemeClr>
                </a:solidFill>
                <a:latin typeface="Comic Sans MS" panose="030F0702030302020204" pitchFamily="66" charset="0"/>
              </a:rPr>
              <a:t>or removed</a:t>
            </a:r>
          </a:p>
          <a:p>
            <a:pPr marL="798513" indent="-566738">
              <a:lnSpc>
                <a:spcPct val="140000"/>
              </a:lnSpc>
              <a:buFont typeface="Wingdings" panose="05000000000000000000" pitchFamily="2" charset="2"/>
              <a:buChar char="Ø"/>
            </a:pPr>
            <a:r>
              <a:rPr lang="en-US" sz="2400" dirty="0" smtClean="0">
                <a:solidFill>
                  <a:schemeClr val="accent5">
                    <a:lumMod val="60000"/>
                    <a:lumOff val="40000"/>
                  </a:schemeClr>
                </a:solidFill>
                <a:latin typeface="Comic Sans MS" panose="030F0702030302020204" pitchFamily="66" charset="0"/>
              </a:rPr>
              <a:t>Characteristics can be added or deleted</a:t>
            </a:r>
          </a:p>
          <a:p>
            <a:pPr marL="798513" indent="-566738">
              <a:lnSpc>
                <a:spcPct val="140000"/>
              </a:lnSpc>
              <a:buFont typeface="Wingdings" panose="05000000000000000000" pitchFamily="2" charset="2"/>
              <a:buChar char="Ø"/>
            </a:pPr>
            <a:r>
              <a:rPr lang="en-US" sz="2400" dirty="0" smtClean="0">
                <a:solidFill>
                  <a:schemeClr val="accent5">
                    <a:lumMod val="60000"/>
                    <a:lumOff val="40000"/>
                  </a:schemeClr>
                </a:solidFill>
                <a:latin typeface="Comic Sans MS" panose="030F0702030302020204" pitchFamily="66" charset="0"/>
              </a:rPr>
              <a:t>Class names can be changed</a:t>
            </a:r>
          </a:p>
          <a:p>
            <a:pPr marL="798513" indent="-566738">
              <a:lnSpc>
                <a:spcPct val="140000"/>
              </a:lnSpc>
              <a:buFont typeface="Wingdings" panose="05000000000000000000" pitchFamily="2" charset="2"/>
              <a:buChar char="Ø"/>
            </a:pPr>
            <a:r>
              <a:rPr lang="en-US" sz="2400" dirty="0" smtClean="0">
                <a:solidFill>
                  <a:schemeClr val="accent5">
                    <a:lumMod val="60000"/>
                    <a:lumOff val="40000"/>
                  </a:schemeClr>
                </a:solidFill>
                <a:latin typeface="Comic Sans MS" panose="030F0702030302020204" pitchFamily="66" charset="0"/>
              </a:rPr>
              <a:t>Class descriptions can be modified </a:t>
            </a:r>
          </a:p>
          <a:p>
            <a:pPr marL="231775">
              <a:lnSpc>
                <a:spcPct val="140000"/>
              </a:lnSpc>
            </a:pPr>
            <a:endParaRPr lang="en-US" sz="1400" b="1" dirty="0" smtClean="0">
              <a:effectLst>
                <a:outerShdw blurRad="38100" dist="38100" dir="2700000" algn="tl">
                  <a:srgbClr val="000000">
                    <a:alpha val="43137"/>
                  </a:srgbClr>
                </a:outerShdw>
              </a:effectLst>
            </a:endParaRPr>
          </a:p>
          <a:p>
            <a:pPr indent="57150">
              <a:lnSpc>
                <a:spcPct val="140000"/>
              </a:lnSpc>
            </a:pPr>
            <a:r>
              <a:rPr lang="en-US" sz="3000" b="1" cap="small" dirty="0" smtClean="0">
                <a:ln>
                  <a:solidFill>
                    <a:schemeClr val="accent5">
                      <a:lumMod val="40000"/>
                      <a:lumOff val="60000"/>
                    </a:schemeClr>
                  </a:solidFill>
                </a:ln>
                <a:solidFill>
                  <a:schemeClr val="accent5">
                    <a:lumMod val="60000"/>
                    <a:lumOff val="40000"/>
                  </a:schemeClr>
                </a:solidFill>
                <a:latin typeface="Rockwell Condensed" panose="02060603050405020104" pitchFamily="18" charset="0"/>
              </a:rPr>
              <a:t>However, </a:t>
            </a:r>
          </a:p>
          <a:p>
            <a:pPr indent="57150">
              <a:lnSpc>
                <a:spcPct val="140000"/>
              </a:lnSpc>
            </a:pPr>
            <a:r>
              <a:rPr lang="en-US" sz="3000" b="1" cap="small" dirty="0" smtClean="0">
                <a:ln>
                  <a:solidFill>
                    <a:schemeClr val="accent5">
                      <a:lumMod val="40000"/>
                      <a:lumOff val="60000"/>
                    </a:schemeClr>
                  </a:solidFill>
                </a:ln>
                <a:solidFill>
                  <a:schemeClr val="accent5">
                    <a:lumMod val="60000"/>
                    <a:lumOff val="40000"/>
                  </a:schemeClr>
                </a:solidFill>
                <a:latin typeface="Rockwell Condensed" panose="02060603050405020104" pitchFamily="18" charset="0"/>
              </a:rPr>
              <a:t>   the concept of a continuum or spectrum must remain</a:t>
            </a:r>
            <a:endParaRPr lang="en-US" sz="3000" b="1" cap="small" dirty="0">
              <a:ln>
                <a:solidFill>
                  <a:schemeClr val="accent5">
                    <a:lumMod val="40000"/>
                    <a:lumOff val="60000"/>
                  </a:schemeClr>
                </a:solidFill>
              </a:ln>
              <a:solidFill>
                <a:schemeClr val="accent5">
                  <a:lumMod val="60000"/>
                  <a:lumOff val="40000"/>
                </a:schemeClr>
              </a:solidFill>
              <a:latin typeface="Rockwell Condensed" panose="02060603050405020104" pitchFamily="18" charset="0"/>
            </a:endParaRPr>
          </a:p>
        </p:txBody>
      </p:sp>
      <p:sp>
        <p:nvSpPr>
          <p:cNvPr id="9" name="TextBox 8"/>
          <p:cNvSpPr txBox="1"/>
          <p:nvPr/>
        </p:nvSpPr>
        <p:spPr>
          <a:xfrm>
            <a:off x="304800" y="838200"/>
            <a:ext cx="8610600" cy="492443"/>
          </a:xfrm>
          <a:prstGeom prst="rect">
            <a:avLst/>
          </a:prstGeom>
          <a:noFill/>
        </p:spPr>
        <p:txBody>
          <a:bodyPr wrap="square" rtlCol="0">
            <a:spAutoFit/>
          </a:bodyPr>
          <a:lstStyle/>
          <a:p>
            <a:pPr algn="ctr"/>
            <a:r>
              <a:rPr lang="en-US" sz="2600" b="1" cap="small" dirty="0" smtClean="0">
                <a:solidFill>
                  <a:schemeClr val="accent5">
                    <a:lumMod val="60000"/>
                    <a:lumOff val="40000"/>
                  </a:schemeClr>
                </a:solidFill>
                <a:latin typeface="+mj-lt"/>
              </a:rPr>
              <a:t>The Concept can be Adaptive</a:t>
            </a:r>
            <a:endParaRPr lang="en-US" sz="2600" b="1" cap="small" dirty="0">
              <a:solidFill>
                <a:schemeClr val="accent5">
                  <a:lumMod val="60000"/>
                  <a:lumOff val="40000"/>
                </a:schemeClr>
              </a:solidFill>
              <a:latin typeface="+mj-lt"/>
            </a:endParaRPr>
          </a:p>
        </p:txBody>
      </p:sp>
      <p:pic>
        <p:nvPicPr>
          <p:cNvPr id="1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Group 30"/>
          <p:cNvGraphicFramePr>
            <a:graphicFrameLocks/>
          </p:cNvGraphicFramePr>
          <p:nvPr>
            <p:extLst>
              <p:ext uri="{D42A27DB-BD31-4B8C-83A1-F6EECF244321}">
                <p14:modId xmlns:p14="http://schemas.microsoft.com/office/powerpoint/2010/main" val="4093615448"/>
              </p:ext>
            </p:extLst>
          </p:nvPr>
        </p:nvGraphicFramePr>
        <p:xfrm>
          <a:off x="228600" y="1905000"/>
          <a:ext cx="8686800" cy="5334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5334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NONMOTORIZED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MOTORIZED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ROADED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NATURAL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RURAL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79218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08000"/>
            <a:ext cx="9143999" cy="635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graphicFrame>
        <p:nvGraphicFramePr>
          <p:cNvPr id="22" name="Group 30"/>
          <p:cNvGraphicFramePr>
            <a:graphicFrameLocks/>
          </p:cNvGraphicFramePr>
          <p:nvPr>
            <p:extLst>
              <p:ext uri="{D42A27DB-BD31-4B8C-83A1-F6EECF244321}">
                <p14:modId xmlns:p14="http://schemas.microsoft.com/office/powerpoint/2010/main" val="1411934554"/>
              </p:ext>
            </p:extLst>
          </p:nvPr>
        </p:nvGraphicFramePr>
        <p:xfrm>
          <a:off x="228600" y="6019800"/>
          <a:ext cx="8686800" cy="6858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6858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715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BACK</a:t>
                      </a:r>
                      <a:b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b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A8462"/>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MIDDLE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C866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FRONT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09C78"/>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RURAL</a:t>
                      </a:r>
                    </a:p>
                  </a:txBody>
                  <a:tcPr horzOverflow="overflow">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EB09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URBAN</a:t>
                      </a:r>
                    </a:p>
                  </a:txBody>
                  <a:tcP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rgbClr val="B7CDBB"/>
                    </a:solidFill>
                  </a:tcPr>
                </a:tc>
                <a:extLst>
                  <a:ext uri="{0D108BD9-81ED-4DB2-BD59-A6C34878D82A}">
                    <a16:rowId xmlns:a16="http://schemas.microsoft.com/office/drawing/2014/main" val="10000"/>
                  </a:ext>
                </a:extLst>
              </a:tr>
            </a:tbl>
          </a:graphicData>
        </a:graphic>
      </p:graphicFrame>
      <p:sp>
        <p:nvSpPr>
          <p:cNvPr id="9" name="WordArt 13"/>
          <p:cNvSpPr>
            <a:spLocks noChangeArrowheads="1" noChangeShapeType="1" noTextEdit="1"/>
          </p:cNvSpPr>
          <p:nvPr/>
        </p:nvSpPr>
        <p:spPr bwMode="auto">
          <a:xfrm>
            <a:off x="457200" y="5334000"/>
            <a:ext cx="1219200" cy="465932"/>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solidFill>
                  <a:srgbClr val="00EE00"/>
                </a:solidFill>
                <a:effectLst>
                  <a:outerShdw dist="45791" dir="2021404" algn="ctr" rotWithShape="0">
                    <a:srgbClr val="808080">
                      <a:alpha val="80000"/>
                    </a:srgbClr>
                  </a:outerShdw>
                </a:effectLst>
                <a:latin typeface="Arial Black"/>
              </a:rPr>
              <a:t>PHYSICAL</a:t>
            </a:r>
          </a:p>
        </p:txBody>
      </p:sp>
    </p:spTree>
    <p:extLst>
      <p:ext uri="{BB962C8B-B14F-4D97-AF65-F5344CB8AC3E}">
        <p14:creationId xmlns:p14="http://schemas.microsoft.com/office/powerpoint/2010/main" val="3930493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914399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graphicFrame>
        <p:nvGraphicFramePr>
          <p:cNvPr id="22" name="Group 30"/>
          <p:cNvGraphicFramePr>
            <a:graphicFrameLocks/>
          </p:cNvGraphicFramePr>
          <p:nvPr>
            <p:extLst>
              <p:ext uri="{D42A27DB-BD31-4B8C-83A1-F6EECF244321}">
                <p14:modId xmlns:p14="http://schemas.microsoft.com/office/powerpoint/2010/main" val="3362416027"/>
              </p:ext>
            </p:extLst>
          </p:nvPr>
        </p:nvGraphicFramePr>
        <p:xfrm>
          <a:off x="228600" y="6019800"/>
          <a:ext cx="8686800" cy="6858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6858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715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BACK</a:t>
                      </a:r>
                      <a:b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b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A8462"/>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MIDDLE COUNTRY</a:t>
                      </a:r>
                    </a:p>
                  </a:txBody>
                  <a:tcPr horzOverflow="overflow">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C866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FRONT COUNTRY</a:t>
                      </a:r>
                    </a:p>
                  </a:txBody>
                  <a:tcP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rgbClr val="709C78"/>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RURAL</a:t>
                      </a:r>
                    </a:p>
                  </a:txBody>
                  <a:tcPr horzOverflow="overflow">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EB09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7CDBB"/>
                    </a:solidFill>
                  </a:tcPr>
                </a:tc>
                <a:extLst>
                  <a:ext uri="{0D108BD9-81ED-4DB2-BD59-A6C34878D82A}">
                    <a16:rowId xmlns:a16="http://schemas.microsoft.com/office/drawing/2014/main" val="10000"/>
                  </a:ext>
                </a:extLst>
              </a:tr>
            </a:tbl>
          </a:graphicData>
        </a:graphic>
      </p:graphicFrame>
      <p:sp>
        <p:nvSpPr>
          <p:cNvPr id="9" name="WordArt 13"/>
          <p:cNvSpPr>
            <a:spLocks noChangeArrowheads="1" noChangeShapeType="1" noTextEdit="1"/>
          </p:cNvSpPr>
          <p:nvPr/>
        </p:nvSpPr>
        <p:spPr bwMode="auto">
          <a:xfrm>
            <a:off x="457200" y="5334000"/>
            <a:ext cx="1219200" cy="465932"/>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solidFill>
                  <a:srgbClr val="00EE00"/>
                </a:solidFill>
                <a:effectLst>
                  <a:outerShdw dist="45791" dir="2021404" algn="ctr" rotWithShape="0">
                    <a:srgbClr val="808080">
                      <a:alpha val="80000"/>
                    </a:srgbClr>
                  </a:outerShdw>
                </a:effectLst>
                <a:latin typeface="Arial Black"/>
              </a:rPr>
              <a:t>PHYSICAL</a:t>
            </a:r>
          </a:p>
        </p:txBody>
      </p:sp>
    </p:spTree>
    <p:extLst>
      <p:ext uri="{BB962C8B-B14F-4D97-AF65-F5344CB8AC3E}">
        <p14:creationId xmlns:p14="http://schemas.microsoft.com/office/powerpoint/2010/main" val="2687595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214"/>
            <a:ext cx="9144000" cy="6673785"/>
          </a:xfrm>
          <a:prstGeom prst="rect">
            <a:avLst/>
          </a:prstGeom>
        </p:spPr>
      </p:pic>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graphicFrame>
        <p:nvGraphicFramePr>
          <p:cNvPr id="10" name="Group 30"/>
          <p:cNvGraphicFramePr>
            <a:graphicFrameLocks/>
          </p:cNvGraphicFramePr>
          <p:nvPr>
            <p:extLst>
              <p:ext uri="{D42A27DB-BD31-4B8C-83A1-F6EECF244321}">
                <p14:modId xmlns:p14="http://schemas.microsoft.com/office/powerpoint/2010/main" val="2848967556"/>
              </p:ext>
            </p:extLst>
          </p:nvPr>
        </p:nvGraphicFramePr>
        <p:xfrm>
          <a:off x="228600" y="6019800"/>
          <a:ext cx="8686800" cy="6858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6858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PRIMITIVE</a:t>
                      </a:r>
                    </a:p>
                  </a:txBody>
                  <a:tcP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rgbClr val="4D715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BACK</a:t>
                      </a:r>
                      <a:b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b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COUNTRY</a:t>
                      </a:r>
                    </a:p>
                  </a:txBody>
                  <a:tcPr horzOverflow="overflow">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A8462"/>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MIDDLE COUNTRY</a:t>
                      </a:r>
                    </a:p>
                  </a:txBody>
                  <a:tcPr horzOverflow="overflow">
                    <a:lnL w="12700" cap="flat" cmpd="sng" algn="ctr">
                      <a:solidFill>
                        <a:srgbClr val="000000"/>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C866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FRONT COUNTRY</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709C78"/>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RURAL</a:t>
                      </a:r>
                    </a:p>
                  </a:txBody>
                  <a:tcPr horzOverflow="overflow">
                    <a:lnL w="1905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EB09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7CDBB"/>
                    </a:solidFill>
                  </a:tcPr>
                </a:tc>
                <a:extLst>
                  <a:ext uri="{0D108BD9-81ED-4DB2-BD59-A6C34878D82A}">
                    <a16:rowId xmlns:a16="http://schemas.microsoft.com/office/drawing/2014/main" val="10000"/>
                  </a:ext>
                </a:extLst>
              </a:tr>
            </a:tbl>
          </a:graphicData>
        </a:graphic>
      </p:graphicFrame>
      <p:sp>
        <p:nvSpPr>
          <p:cNvPr id="11" name="WordArt 13"/>
          <p:cNvSpPr>
            <a:spLocks noChangeArrowheads="1" noChangeShapeType="1" noTextEdit="1"/>
          </p:cNvSpPr>
          <p:nvPr/>
        </p:nvSpPr>
        <p:spPr bwMode="auto">
          <a:xfrm>
            <a:off x="457200" y="5334000"/>
            <a:ext cx="1219200" cy="465932"/>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solidFill>
                  <a:srgbClr val="00EE00"/>
                </a:solidFill>
                <a:effectLst>
                  <a:outerShdw dist="45791" dir="2021404" algn="ctr" rotWithShape="0">
                    <a:srgbClr val="808080">
                      <a:alpha val="80000"/>
                    </a:srgbClr>
                  </a:outerShdw>
                </a:effectLst>
                <a:latin typeface="Arial Black"/>
              </a:rPr>
              <a:t>PHYSICAL</a:t>
            </a:r>
          </a:p>
        </p:txBody>
      </p:sp>
    </p:spTree>
    <p:extLst>
      <p:ext uri="{BB962C8B-B14F-4D97-AF65-F5344CB8AC3E}">
        <p14:creationId xmlns:p14="http://schemas.microsoft.com/office/powerpoint/2010/main" val="3036477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5" y="0"/>
            <a:ext cx="4539095"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5" descr="elbt_11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pic>
        <p:nvPicPr>
          <p:cNvPr id="6" name="Picture 2" descr="torreys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826" y="0"/>
            <a:ext cx="4603173" cy="3744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3" descr="yale_23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3276600"/>
            <a:ext cx="52578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WordArt 8"/>
          <p:cNvSpPr>
            <a:spLocks noChangeArrowheads="1" noChangeShapeType="1" noTextEdit="1"/>
          </p:cNvSpPr>
          <p:nvPr/>
        </p:nvSpPr>
        <p:spPr bwMode="auto">
          <a:xfrm>
            <a:off x="1066800" y="381000"/>
            <a:ext cx="7239000" cy="1752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cap="small" dirty="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rPr>
              <a:t>Let's put this all </a:t>
            </a:r>
            <a:r>
              <a:rPr lang="en-US" sz="3600" b="1" kern="10" cap="small" dirty="0" smtClean="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rPr>
              <a:t>together!</a:t>
            </a:r>
          </a:p>
          <a:p>
            <a:pPr algn="ctr"/>
            <a:endParaRPr lang="en-US" sz="3600" b="1" kern="10" cap="small" dirty="0" smtClean="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endParaRPr>
          </a:p>
          <a:p>
            <a:pPr algn="ctr"/>
            <a:r>
              <a:rPr lang="en-US" sz="3600" b="1" kern="10" cap="small" dirty="0" smtClean="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rPr>
              <a:t>EXERCISE: </a:t>
            </a:r>
            <a:endParaRPr lang="en-US" sz="3600" b="1" kern="10" cap="small" dirty="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endParaRPr>
          </a:p>
          <a:p>
            <a:pPr algn="ctr"/>
            <a:r>
              <a:rPr lang="en-US" sz="3600" b="1" kern="10" cap="small" dirty="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rPr>
              <a:t>Climbing a Colorado </a:t>
            </a:r>
            <a:r>
              <a:rPr lang="en-US" sz="3600" b="1" kern="10" cap="small" dirty="0" err="1">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rPr>
              <a:t>Fouteener</a:t>
            </a:r>
            <a:endParaRPr lang="en-US" sz="3600" b="1" kern="10" cap="small" dirty="0">
              <a:ln w="9525">
                <a:solidFill>
                  <a:srgbClr val="000000"/>
                </a:solidFill>
                <a:round/>
                <a:headEnd/>
                <a:tailEnd/>
              </a:ln>
              <a:solidFill>
                <a:schemeClr val="accent5">
                  <a:lumMod val="60000"/>
                  <a:lumOff val="40000"/>
                </a:schemeClr>
              </a:solidFill>
              <a:effectLst>
                <a:outerShdw blurRad="50800" dist="38100" dir="2700000" algn="tl" rotWithShape="0">
                  <a:prstClr val="black">
                    <a:alpha val="40000"/>
                  </a:prstClr>
                </a:outerShdw>
              </a:effectLst>
              <a:latin typeface="Comic Sans MS" panose="030F0702030302020204" pitchFamily="66" charset="0"/>
              <a:cs typeface="Aharoni" panose="02010803020104030203" pitchFamily="2" charset="-79"/>
            </a:endParaRP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Rectangle 2"/>
          <p:cNvSpPr/>
          <p:nvPr/>
        </p:nvSpPr>
        <p:spPr>
          <a:xfrm>
            <a:off x="259079" y="649220"/>
            <a:ext cx="6353892" cy="2523768"/>
          </a:xfrm>
          <a:prstGeom prst="rect">
            <a:avLst/>
          </a:prstGeom>
        </p:spPr>
        <p:txBody>
          <a:bodyPr wrap="square">
            <a:spAutoFit/>
          </a:bodyPr>
          <a:lstStyle/>
          <a:p>
            <a:r>
              <a:rPr lang="en-US" sz="2000" dirty="0">
                <a:solidFill>
                  <a:schemeClr val="accent5">
                    <a:lumMod val="60000"/>
                    <a:lumOff val="40000"/>
                  </a:schemeClr>
                </a:solidFill>
                <a:latin typeface="Comic Sans MS" panose="030F0702030302020204" pitchFamily="66" charset="0"/>
              </a:rPr>
              <a:t>Traditionally, the ROS process mapped the physical, social, and operational </a:t>
            </a:r>
            <a:r>
              <a:rPr lang="en-US" sz="2000" dirty="0" smtClean="0">
                <a:solidFill>
                  <a:schemeClr val="accent5">
                    <a:lumMod val="60000"/>
                    <a:lumOff val="40000"/>
                  </a:schemeClr>
                </a:solidFill>
                <a:latin typeface="Comic Sans MS" panose="030F0702030302020204" pitchFamily="66" charset="0"/>
              </a:rPr>
              <a:t>setting components </a:t>
            </a:r>
            <a:r>
              <a:rPr lang="en-US" sz="2000" dirty="0">
                <a:solidFill>
                  <a:schemeClr val="accent5">
                    <a:lumMod val="60000"/>
                    <a:lumOff val="40000"/>
                  </a:schemeClr>
                </a:solidFill>
                <a:latin typeface="Comic Sans MS" panose="030F0702030302020204" pitchFamily="66" charset="0"/>
              </a:rPr>
              <a:t>separately and then combined all maps into one final composite </a:t>
            </a:r>
            <a:r>
              <a:rPr lang="en-US" sz="2000" dirty="0" smtClean="0">
                <a:solidFill>
                  <a:schemeClr val="accent5">
                    <a:lumMod val="60000"/>
                    <a:lumOff val="40000"/>
                  </a:schemeClr>
                </a:solidFill>
                <a:latin typeface="Comic Sans MS" panose="030F0702030302020204" pitchFamily="66" charset="0"/>
              </a:rPr>
              <a:t>map. </a:t>
            </a:r>
          </a:p>
          <a:p>
            <a:endParaRPr lang="en-US" sz="2000" dirty="0">
              <a:solidFill>
                <a:schemeClr val="accent5">
                  <a:lumMod val="60000"/>
                  <a:lumOff val="40000"/>
                </a:schemeClr>
              </a:solidFill>
              <a:latin typeface="Comic Sans MS" panose="030F0702030302020204" pitchFamily="66" charset="0"/>
            </a:endParaRPr>
          </a:p>
          <a:p>
            <a:r>
              <a:rPr lang="en-US" sz="2000" dirty="0" smtClean="0">
                <a:solidFill>
                  <a:schemeClr val="accent5">
                    <a:lumMod val="60000"/>
                    <a:lumOff val="40000"/>
                  </a:schemeClr>
                </a:solidFill>
                <a:latin typeface="Comic Sans MS" panose="030F0702030302020204" pitchFamily="66" charset="0"/>
              </a:rPr>
              <a:t>This </a:t>
            </a:r>
            <a:r>
              <a:rPr lang="en-US" sz="2000" dirty="0">
                <a:solidFill>
                  <a:schemeClr val="accent5">
                    <a:lumMod val="60000"/>
                    <a:lumOff val="40000"/>
                  </a:schemeClr>
                </a:solidFill>
                <a:latin typeface="Comic Sans MS" panose="030F0702030302020204" pitchFamily="66" charset="0"/>
              </a:rPr>
              <a:t>often resulted in inconsistencies between the physical, social, and operational recreation settings</a:t>
            </a:r>
            <a:r>
              <a:rPr lang="en-US" sz="2000" dirty="0">
                <a:solidFill>
                  <a:schemeClr val="accent5">
                    <a:lumMod val="60000"/>
                    <a:lumOff val="40000"/>
                  </a:schemeClr>
                </a:solidFill>
              </a:rPr>
              <a:t>. </a:t>
            </a:r>
            <a:endParaRPr lang="en-US" sz="2000" dirty="0" smtClean="0">
              <a:solidFill>
                <a:schemeClr val="accent5">
                  <a:lumMod val="60000"/>
                  <a:lumOff val="40000"/>
                </a:schemeClr>
              </a:solidFill>
            </a:endParaRPr>
          </a:p>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25" y="3352800"/>
            <a:ext cx="8020350" cy="2971800"/>
          </a:xfrm>
          <a:prstGeom prst="rect">
            <a:avLst/>
          </a:prstGeom>
          <a:noFill/>
          <a:ln w="41275">
            <a:solidFill>
              <a:srgbClr val="008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86766">
            <a:off x="6882873" y="816525"/>
            <a:ext cx="1960745" cy="26093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6" name="Rectangle 5"/>
          <p:cNvSpPr/>
          <p:nvPr/>
        </p:nvSpPr>
        <p:spPr>
          <a:xfrm>
            <a:off x="225552" y="581342"/>
            <a:ext cx="5562600" cy="800219"/>
          </a:xfrm>
          <a:prstGeom prst="rect">
            <a:avLst/>
          </a:prstGeom>
        </p:spPr>
        <p:txBody>
          <a:bodyPr wrap="square">
            <a:spAutoFit/>
          </a:bodyPr>
          <a:lstStyle/>
          <a:p>
            <a:r>
              <a:rPr lang="en-US" sz="2800" b="1" cap="small" dirty="0" smtClean="0">
                <a:solidFill>
                  <a:schemeClr val="accent5">
                    <a:lumMod val="60000"/>
                    <a:lumOff val="40000"/>
                  </a:schemeClr>
                </a:solidFill>
                <a:latin typeface="+mj-lt"/>
              </a:rPr>
              <a:t>But can you say that…</a:t>
            </a:r>
          </a:p>
          <a:p>
            <a:endParaRPr lang="en-US" dirty="0"/>
          </a:p>
        </p:txBody>
      </p:sp>
      <p:sp>
        <p:nvSpPr>
          <p:cNvPr id="7" name="Rectangle 6"/>
          <p:cNvSpPr/>
          <p:nvPr/>
        </p:nvSpPr>
        <p:spPr>
          <a:xfrm>
            <a:off x="5040511" y="5015805"/>
            <a:ext cx="3810000" cy="1384995"/>
          </a:xfrm>
          <a:prstGeom prst="rect">
            <a:avLst/>
          </a:prstGeom>
        </p:spPr>
        <p:txBody>
          <a:bodyPr wrap="square">
            <a:spAutoFit/>
          </a:bodyPr>
          <a:lstStyle/>
          <a:p>
            <a:r>
              <a:rPr lang="en-US" sz="2800" cap="small" dirty="0" smtClean="0">
                <a:solidFill>
                  <a:schemeClr val="accent5">
                    <a:lumMod val="60000"/>
                    <a:lumOff val="40000"/>
                  </a:schemeClr>
                </a:solidFill>
                <a:latin typeface="Comic Sans MS" panose="030F0702030302020204" pitchFamily="66" charset="0"/>
              </a:rPr>
              <a:t>have no affect on your recreational experience?</a:t>
            </a:r>
          </a:p>
        </p:txBody>
      </p:sp>
      <p:pic>
        <p:nvPicPr>
          <p:cNvPr id="10" name="Picture 10" descr="over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856" y="1415089"/>
            <a:ext cx="4506401" cy="30807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Rectangle 12"/>
          <p:cNvSpPr/>
          <p:nvPr/>
        </p:nvSpPr>
        <p:spPr>
          <a:xfrm>
            <a:off x="685800" y="1265674"/>
            <a:ext cx="5562600" cy="1661993"/>
          </a:xfrm>
          <a:prstGeom prst="rect">
            <a:avLst/>
          </a:prstGeom>
        </p:spPr>
        <p:txBody>
          <a:bodyPr wrap="square">
            <a:spAutoFit/>
          </a:bodyPr>
          <a:lstStyle/>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Contacts</a:t>
            </a:r>
          </a:p>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Group size</a:t>
            </a:r>
          </a:p>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Evidence of use</a:t>
            </a:r>
          </a:p>
          <a:p>
            <a:endParaRPr lang="en-US" dirty="0"/>
          </a:p>
        </p:txBody>
      </p:sp>
      <p:pic>
        <p:nvPicPr>
          <p:cNvPr id="9" name="Picture 9" descr="wpe114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3" y="3384074"/>
            <a:ext cx="4166616" cy="2851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573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360"/>
                                          </p:val>
                                        </p:tav>
                                        <p:tav tm="100000">
                                          <p:val>
                                            <p:fltVal val="0"/>
                                          </p:val>
                                        </p:tav>
                                      </p:tavLst>
                                    </p:anim>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6" name="Rectangle 5"/>
          <p:cNvSpPr/>
          <p:nvPr/>
        </p:nvSpPr>
        <p:spPr>
          <a:xfrm>
            <a:off x="225552" y="581342"/>
            <a:ext cx="5562600" cy="800219"/>
          </a:xfrm>
          <a:prstGeom prst="rect">
            <a:avLst/>
          </a:prstGeom>
        </p:spPr>
        <p:txBody>
          <a:bodyPr wrap="square">
            <a:spAutoFit/>
          </a:bodyPr>
          <a:lstStyle/>
          <a:p>
            <a:r>
              <a:rPr lang="en-US" sz="2800" b="1" cap="small" dirty="0" smtClean="0">
                <a:solidFill>
                  <a:schemeClr val="accent5">
                    <a:lumMod val="60000"/>
                    <a:lumOff val="40000"/>
                  </a:schemeClr>
                </a:solidFill>
                <a:latin typeface="+mj-lt"/>
              </a:rPr>
              <a:t>But can you say that…</a:t>
            </a:r>
          </a:p>
          <a:p>
            <a:endParaRPr lang="en-US" dirty="0"/>
          </a:p>
        </p:txBody>
      </p:sp>
      <p:sp>
        <p:nvSpPr>
          <p:cNvPr id="7" name="Rectangle 6"/>
          <p:cNvSpPr/>
          <p:nvPr/>
        </p:nvSpPr>
        <p:spPr>
          <a:xfrm>
            <a:off x="5040511" y="5015805"/>
            <a:ext cx="3810000" cy="1384995"/>
          </a:xfrm>
          <a:prstGeom prst="rect">
            <a:avLst/>
          </a:prstGeom>
        </p:spPr>
        <p:txBody>
          <a:bodyPr wrap="square">
            <a:spAutoFit/>
          </a:bodyPr>
          <a:lstStyle/>
          <a:p>
            <a:r>
              <a:rPr lang="en-US" sz="2800" cap="small" dirty="0" smtClean="0">
                <a:solidFill>
                  <a:schemeClr val="accent5">
                    <a:lumMod val="60000"/>
                    <a:lumOff val="40000"/>
                  </a:schemeClr>
                </a:solidFill>
                <a:latin typeface="Comic Sans MS" panose="030F0702030302020204" pitchFamily="66" charset="0"/>
              </a:rPr>
              <a:t>Have no affect on your recreational experience?</a:t>
            </a:r>
          </a:p>
        </p:txBody>
      </p:sp>
      <p:sp>
        <p:nvSpPr>
          <p:cNvPr id="13" name="Rectangle 12"/>
          <p:cNvSpPr/>
          <p:nvPr/>
        </p:nvSpPr>
        <p:spPr>
          <a:xfrm>
            <a:off x="685800" y="1265674"/>
            <a:ext cx="5562600" cy="1661993"/>
          </a:xfrm>
          <a:prstGeom prst="rect">
            <a:avLst/>
          </a:prstGeom>
        </p:spPr>
        <p:txBody>
          <a:bodyPr wrap="square">
            <a:spAutoFit/>
          </a:bodyPr>
          <a:lstStyle/>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Type of Access</a:t>
            </a:r>
          </a:p>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Visitor Services</a:t>
            </a:r>
          </a:p>
          <a:p>
            <a:pPr marL="341313" indent="-341313">
              <a:buFont typeface="Arial" panose="020B0604020202020204" pitchFamily="34" charset="0"/>
              <a:buChar char="•"/>
            </a:pPr>
            <a:r>
              <a:rPr lang="en-US" sz="2800" dirty="0" smtClean="0">
                <a:solidFill>
                  <a:schemeClr val="accent5">
                    <a:lumMod val="60000"/>
                    <a:lumOff val="40000"/>
                  </a:schemeClr>
                </a:solidFill>
                <a:latin typeface="Comic Sans MS" panose="030F0702030302020204" pitchFamily="66" charset="0"/>
              </a:rPr>
              <a:t>Management Controls</a:t>
            </a:r>
          </a:p>
          <a:p>
            <a:endParaRPr lang="en-US" dirty="0"/>
          </a:p>
        </p:txBody>
      </p:sp>
      <p:pic>
        <p:nvPicPr>
          <p:cNvPr id="11" name="Picture 8" descr="ta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06752">
            <a:off x="391318" y="3124433"/>
            <a:ext cx="3961143" cy="3631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766380"/>
            <a:ext cx="2708854" cy="404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15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RSCs</a:t>
            </a:r>
            <a:endParaRPr lang="en-US" dirty="0"/>
          </a:p>
        </p:txBody>
      </p:sp>
      <p:sp>
        <p:nvSpPr>
          <p:cNvPr id="3" name="Content Placeholder 2"/>
          <p:cNvSpPr>
            <a:spLocks noGrp="1"/>
          </p:cNvSpPr>
          <p:nvPr>
            <p:ph idx="1"/>
          </p:nvPr>
        </p:nvSpPr>
        <p:spPr/>
        <p:txBody>
          <a:bodyPr/>
          <a:lstStyle/>
          <a:p>
            <a:r>
              <a:rPr lang="en-US" dirty="0" smtClean="0"/>
              <a:t>Product</a:t>
            </a:r>
          </a:p>
          <a:p>
            <a:pPr lvl="1"/>
            <a:r>
              <a:rPr lang="en-US" dirty="0" smtClean="0"/>
              <a:t>Narrative</a:t>
            </a:r>
          </a:p>
          <a:p>
            <a:pPr lvl="1"/>
            <a:r>
              <a:rPr lang="en-US" dirty="0" smtClean="0"/>
              <a:t>Matrix</a:t>
            </a:r>
          </a:p>
          <a:p>
            <a:pPr lvl="1"/>
            <a:r>
              <a:rPr lang="en-US" dirty="0" smtClean="0"/>
              <a:t>Map</a:t>
            </a:r>
            <a:endParaRPr lang="en-US" dirty="0"/>
          </a:p>
          <a:p>
            <a:endParaRPr lang="en-US" dirty="0" smtClean="0"/>
          </a:p>
          <a:p>
            <a:r>
              <a:rPr lang="en-US" dirty="0" smtClean="0"/>
              <a:t>Process</a:t>
            </a:r>
          </a:p>
          <a:p>
            <a:pPr lvl="1"/>
            <a:endParaRPr lang="en-US" dirty="0"/>
          </a:p>
        </p:txBody>
      </p:sp>
    </p:spTree>
    <p:extLst>
      <p:ext uri="{BB962C8B-B14F-4D97-AF65-F5344CB8AC3E}">
        <p14:creationId xmlns:p14="http://schemas.microsoft.com/office/powerpoint/2010/main" val="310202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526" name="Group 46"/>
          <p:cNvGraphicFramePr>
            <a:graphicFrameLocks noGrp="1"/>
          </p:cNvGraphicFramePr>
          <p:nvPr/>
        </p:nvGraphicFramePr>
        <p:xfrm>
          <a:off x="9525" y="0"/>
          <a:ext cx="9134475" cy="6858001"/>
        </p:xfrm>
        <a:graphic>
          <a:graphicData uri="http://schemas.openxmlformats.org/drawingml/2006/table">
            <a:tbl>
              <a:tblPr/>
              <a:tblGrid>
                <a:gridCol w="1304925">
                  <a:extLst>
                    <a:ext uri="{9D8B030D-6E8A-4147-A177-3AD203B41FA5}">
                      <a16:colId xmlns:a16="http://schemas.microsoft.com/office/drawing/2014/main" val="20000"/>
                    </a:ext>
                  </a:extLst>
                </a:gridCol>
                <a:gridCol w="1304925">
                  <a:extLst>
                    <a:ext uri="{9D8B030D-6E8A-4147-A177-3AD203B41FA5}">
                      <a16:colId xmlns:a16="http://schemas.microsoft.com/office/drawing/2014/main" val="20001"/>
                    </a:ext>
                  </a:extLst>
                </a:gridCol>
                <a:gridCol w="1304925">
                  <a:extLst>
                    <a:ext uri="{9D8B030D-6E8A-4147-A177-3AD203B41FA5}">
                      <a16:colId xmlns:a16="http://schemas.microsoft.com/office/drawing/2014/main" val="20002"/>
                    </a:ext>
                  </a:extLst>
                </a:gridCol>
                <a:gridCol w="1304925">
                  <a:extLst>
                    <a:ext uri="{9D8B030D-6E8A-4147-A177-3AD203B41FA5}">
                      <a16:colId xmlns:a16="http://schemas.microsoft.com/office/drawing/2014/main" val="20003"/>
                    </a:ext>
                  </a:extLst>
                </a:gridCol>
                <a:gridCol w="1304925">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4925">
                  <a:extLst>
                    <a:ext uri="{9D8B030D-6E8A-4147-A177-3AD203B41FA5}">
                      <a16:colId xmlns:a16="http://schemas.microsoft.com/office/drawing/2014/main" val="20006"/>
                    </a:ext>
                  </a:extLst>
                </a:gridCol>
              </a:tblGrid>
              <a:tr h="5651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altLang="en-US" sz="1300" b="1" i="0" u="none" strike="noStrike" cap="none" normalizeH="0" baseline="0" dirty="0" smtClean="0">
                        <a:ln>
                          <a:noFill/>
                        </a:ln>
                        <a:solidFill>
                          <a:schemeClr val="bg1"/>
                        </a:solidFill>
                        <a:effectLst/>
                        <a:latin typeface="Arial" charset="0"/>
                      </a:endParaRPr>
                    </a:p>
                  </a:txBody>
                  <a:tcPr vert="eaVert"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3639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altLang="en-US" sz="1300" b="1" i="0" u="none" strike="noStrike" cap="none" normalizeH="0" baseline="0" dirty="0" smtClean="0">
                          <a:ln>
                            <a:noFill/>
                          </a:ln>
                          <a:solidFill>
                            <a:srgbClr val="00FF00"/>
                          </a:solidFill>
                          <a:effectLst/>
                          <a:latin typeface="Arial" charset="0"/>
                        </a:rPr>
                        <a:t>Setting Character Conditions</a:t>
                      </a:r>
                    </a:p>
                  </a:txBody>
                  <a:tcPr vert="eaVert"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Unmodified natural land-scape.  Use is minimal.  Mostly free  of administrative restrictions and controls.  Only facilities for resource protection. No motorized use.</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alpha val="85001"/>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Mostly unmod-ified natural landscape.  No roads. Low but evident use. Subtle restrictions and controls.  Facilities for resource pro-tection and visitor safety. No motorized use.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80000"/>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Landscape appears natural but has primitive roads.  Expect to see motorized and mechanized use, with some restrictions.  Facilities for resource pro-</a:t>
                      </a:r>
                      <a:r>
                        <a:rPr kumimoji="0" lang="en-US" altLang="en-US" sz="1300" b="0" i="0" u="none" strike="noStrike" cap="none" normalizeH="0" baseline="0" dirty="0" err="1" smtClean="0">
                          <a:ln>
                            <a:noFill/>
                          </a:ln>
                          <a:solidFill>
                            <a:schemeClr val="tx1"/>
                          </a:solidFill>
                          <a:effectLst/>
                          <a:latin typeface="Arial" charset="0"/>
                        </a:rPr>
                        <a:t>tection</a:t>
                      </a:r>
                      <a:r>
                        <a:rPr kumimoji="0" lang="en-US" altLang="en-US" sz="1300" b="0" i="0" u="none" strike="noStrike" cap="none" normalizeH="0" baseline="0" dirty="0" smtClean="0">
                          <a:ln>
                            <a:noFill/>
                          </a:ln>
                          <a:solidFill>
                            <a:schemeClr val="tx1"/>
                          </a:solidFill>
                          <a:effectLst/>
                          <a:latin typeface="Arial" charset="0"/>
                        </a:rPr>
                        <a:t> and to accommodate 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71001"/>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Resource uses evident, but harmonize with  landscape.  Improved roads. Rela-tively low use. Rustic facilities for user convenience, some for groups.  Use restrictions for user security.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61000"/>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Environment substantially modified.  Resource use and development obvious. Large-scale facilities built for and receive high use.  Intensive motorized use facilities.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66">
                        <a:alpha val="89999"/>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Natural envi-ronment highly modified with  hardened sur-faces.  Sights and sounds of many users dominate land-scape.  Facili-ties accommo-date large numbers.  Use restrictions are numerous.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1"/>
                  </a:ext>
                </a:extLst>
              </a:tr>
              <a:tr h="29289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altLang="en-US" sz="1300" b="1" i="0" u="none" strike="noStrike" cap="none" normalizeH="0" baseline="0" smtClean="0">
                          <a:ln>
                            <a:noFill/>
                          </a:ln>
                          <a:solidFill>
                            <a:srgbClr val="FF6600"/>
                          </a:solidFill>
                          <a:effectLst/>
                          <a:latin typeface="Arial" charset="0"/>
                        </a:rPr>
                        <a:t>Experience Opportunities</a:t>
                      </a:r>
                    </a:p>
                  </a:txBody>
                  <a:tcPr vert="eaVert"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Good isolation, may feel like part of the natural environment, have high degree of challenge and risk, and use outdoor skills.</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66">
                        <a:alpha val="85001"/>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Some isolation and high inter-action with natural environment.  Moderate challenge, risk, and use of outdoor skills.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Less frequent isolation but greater equip-</a:t>
                      </a:r>
                      <a:r>
                        <a:rPr kumimoji="0" lang="en-US" altLang="en-US" sz="1300" b="0" i="0" u="none" strike="noStrike" cap="none" normalizeH="0" baseline="0" dirty="0" err="1" smtClean="0">
                          <a:ln>
                            <a:noFill/>
                          </a:ln>
                          <a:solidFill>
                            <a:schemeClr val="tx1"/>
                          </a:solidFill>
                          <a:effectLst/>
                          <a:latin typeface="Arial" charset="0"/>
                        </a:rPr>
                        <a:t>ment</a:t>
                      </a:r>
                      <a:r>
                        <a:rPr kumimoji="0" lang="en-US" altLang="en-US" sz="1300" b="0" i="0" u="none" strike="noStrike" cap="none" normalizeH="0" baseline="0" dirty="0" smtClean="0">
                          <a:ln>
                            <a:noFill/>
                          </a:ln>
                          <a:solidFill>
                            <a:schemeClr val="tx1"/>
                          </a:solidFill>
                          <a:effectLst/>
                          <a:latin typeface="Arial" charset="0"/>
                        </a:rPr>
                        <a:t> testing.  More </a:t>
                      </a:r>
                      <a:r>
                        <a:rPr kumimoji="0" lang="en-US" altLang="en-US" sz="1300" b="0" i="0" u="none" strike="noStrike" cap="none" normalizeH="0" baseline="0" dirty="0" err="1" smtClean="0">
                          <a:ln>
                            <a:noFill/>
                          </a:ln>
                          <a:solidFill>
                            <a:schemeClr val="tx1"/>
                          </a:solidFill>
                          <a:effectLst/>
                          <a:latin typeface="Arial" charset="0"/>
                        </a:rPr>
                        <a:t>competi-tive</a:t>
                      </a:r>
                      <a:r>
                        <a:rPr kumimoji="0" lang="en-US" altLang="en-US" sz="1300" b="0" i="0" u="none" strike="noStrike" cap="none" normalizeH="0" baseline="0" dirty="0" smtClean="0">
                          <a:ln>
                            <a:noFill/>
                          </a:ln>
                          <a:solidFill>
                            <a:schemeClr val="tx1"/>
                          </a:solidFill>
                          <a:effectLst/>
                          <a:latin typeface="Arial" charset="0"/>
                        </a:rPr>
                        <a:t> skills-building.  Associated challenge and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About equal isolation and affiliation with others.  Still high interaction with natural world.  Except for specialized uses, less risk and challenge. Can still build outdoor skills.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alpha val="60001"/>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charset="0"/>
                        </a:rPr>
                        <a:t>Affiliation and recreation site access are both high. Outdoor risk taking, skills building, and challenge are diminished, except as associated with motorized 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66">
                        <a:alpha val="89999"/>
                      </a:srgb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charset="0"/>
                        </a:rPr>
                        <a:t>Opportunities for affiliation with others is dominant.  Others nearby who can help if needed.  Social and facility-dependent experiences are dominant.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bl>
          </a:graphicData>
        </a:graphic>
      </p:graphicFrame>
      <p:sp>
        <p:nvSpPr>
          <p:cNvPr id="148522" name="AutoShape 42"/>
          <p:cNvSpPr>
            <a:spLocks noChangeArrowheads="1"/>
          </p:cNvSpPr>
          <p:nvPr/>
        </p:nvSpPr>
        <p:spPr bwMode="auto">
          <a:xfrm rot="5400000">
            <a:off x="419100" y="3695700"/>
            <a:ext cx="4572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48523" name="Text Box 43"/>
          <p:cNvSpPr txBox="1">
            <a:spLocks noChangeArrowheads="1"/>
          </p:cNvSpPr>
          <p:nvPr/>
        </p:nvSpPr>
        <p:spPr bwMode="auto">
          <a:xfrm>
            <a:off x="228600" y="1524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400" b="1" dirty="0" smtClean="0">
                <a:solidFill>
                  <a:srgbClr val="FFFFFF"/>
                </a:solidFill>
              </a:rPr>
              <a:t>Class</a:t>
            </a:r>
          </a:p>
        </p:txBody>
      </p:sp>
      <p:graphicFrame>
        <p:nvGraphicFramePr>
          <p:cNvPr id="148544" name="Group 64"/>
          <p:cNvGraphicFramePr>
            <a:graphicFrameLocks noGrp="1"/>
          </p:cNvGraphicFramePr>
          <p:nvPr/>
        </p:nvGraphicFramePr>
        <p:xfrm>
          <a:off x="1371600" y="0"/>
          <a:ext cx="7772400" cy="533400"/>
        </p:xfrm>
        <a:graphic>
          <a:graphicData uri="http://schemas.openxmlformats.org/drawingml/2006/table">
            <a:tbl>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334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bg1"/>
                          </a:solidFill>
                          <a:effectLst/>
                          <a:latin typeface="Arial" charset="0"/>
                        </a:rPr>
                        <a:t>PRIMITIVE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bg1"/>
                          </a:solidFill>
                          <a:effectLst/>
                          <a:latin typeface="Arial"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bg1"/>
                          </a:solidFill>
                          <a:effectLst/>
                          <a:latin typeface="Arial" charset="0"/>
                        </a:rPr>
                        <a:t>NONMOTORIZED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MOTORIZED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ROADED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NATURAL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RURAL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bg1"/>
                          </a:solidFill>
                          <a:effectLst/>
                          <a:latin typeface="Arial" charset="0"/>
                        </a:rPr>
                        <a:t>URBAN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sp>
        <p:nvSpPr>
          <p:cNvPr id="148545" name="Text Box 65"/>
          <p:cNvSpPr txBox="1">
            <a:spLocks noChangeArrowheads="1"/>
          </p:cNvSpPr>
          <p:nvPr/>
        </p:nvSpPr>
        <p:spPr bwMode="auto">
          <a:xfrm>
            <a:off x="6553200" y="3568689"/>
            <a:ext cx="2590800" cy="338554"/>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pPr>
            <a:r>
              <a:rPr lang="en-US" altLang="en-US" sz="1600" b="1" dirty="0" smtClean="0">
                <a:solidFill>
                  <a:srgbClr val="00FF00"/>
                </a:solidFill>
              </a:rPr>
              <a:t>Setting Characterization</a:t>
            </a:r>
          </a:p>
        </p:txBody>
      </p:sp>
      <p:sp>
        <p:nvSpPr>
          <p:cNvPr id="148546" name="Text Box 66"/>
          <p:cNvSpPr txBox="1">
            <a:spLocks noChangeArrowheads="1"/>
          </p:cNvSpPr>
          <p:nvPr/>
        </p:nvSpPr>
        <p:spPr bwMode="auto">
          <a:xfrm>
            <a:off x="6172200" y="6519446"/>
            <a:ext cx="2971800" cy="338554"/>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pPr>
            <a:r>
              <a:rPr lang="en-US" altLang="en-US" sz="1600" b="1" dirty="0" smtClean="0">
                <a:solidFill>
                  <a:srgbClr val="FF6600"/>
                </a:solidFill>
              </a:rPr>
              <a:t>Experience Characterization</a:t>
            </a:r>
          </a:p>
        </p:txBody>
      </p:sp>
    </p:spTree>
    <p:extLst>
      <p:ext uri="{BB962C8B-B14F-4D97-AF65-F5344CB8AC3E}">
        <p14:creationId xmlns:p14="http://schemas.microsoft.com/office/powerpoint/2010/main" val="161278641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10000"/>
                                  </p:stCondLst>
                                  <p:childTnLst>
                                    <p:set>
                                      <p:cBhvr>
                                        <p:cTn id="6" dur="1" fill="hold">
                                          <p:stCondLst>
                                            <p:cond delay="0"/>
                                          </p:stCondLst>
                                        </p:cTn>
                                        <p:tgtEl>
                                          <p:spTgt spid="148545"/>
                                        </p:tgtEl>
                                        <p:attrNameLst>
                                          <p:attrName>style.visibility</p:attrName>
                                        </p:attrNameLst>
                                      </p:cBhvr>
                                      <p:to>
                                        <p:strVal val="visible"/>
                                      </p:to>
                                    </p:set>
                                    <p:anim calcmode="lin" valueType="num">
                                      <p:cBhvr>
                                        <p:cTn id="7" dur="10000" fill="hold"/>
                                        <p:tgtEl>
                                          <p:spTgt spid="148545"/>
                                        </p:tgtEl>
                                        <p:attrNameLst>
                                          <p:attrName>ppt_w</p:attrName>
                                        </p:attrNameLst>
                                      </p:cBhvr>
                                      <p:tavLst>
                                        <p:tav tm="0">
                                          <p:val>
                                            <p:fltVal val="0"/>
                                          </p:val>
                                        </p:tav>
                                        <p:tav tm="100000">
                                          <p:val>
                                            <p:strVal val="#ppt_w"/>
                                          </p:val>
                                        </p:tav>
                                      </p:tavLst>
                                    </p:anim>
                                    <p:anim calcmode="lin" valueType="num">
                                      <p:cBhvr>
                                        <p:cTn id="8" dur="10000" fill="hold"/>
                                        <p:tgtEl>
                                          <p:spTgt spid="148545"/>
                                        </p:tgtEl>
                                        <p:attrNameLst>
                                          <p:attrName>ppt_h</p:attrName>
                                        </p:attrNameLst>
                                      </p:cBhvr>
                                      <p:tavLst>
                                        <p:tav tm="0">
                                          <p:val>
                                            <p:fltVal val="0"/>
                                          </p:val>
                                        </p:tav>
                                        <p:tav tm="100000">
                                          <p:val>
                                            <p:strVal val="#ppt_h"/>
                                          </p:val>
                                        </p:tav>
                                      </p:tavLst>
                                    </p:anim>
                                    <p:animEffect transition="in" filter="fade">
                                      <p:cBhvr>
                                        <p:cTn id="9" dur="10000"/>
                                        <p:tgtEl>
                                          <p:spTgt spid="148545"/>
                                        </p:tgtEl>
                                      </p:cBhvr>
                                    </p:animEffect>
                                  </p:childTnLst>
                                </p:cTn>
                              </p:par>
                              <p:par>
                                <p:cTn id="10" presetID="53" presetClass="entr" presetSubtype="0" fill="hold" grpId="0" nodeType="withEffect">
                                  <p:stCondLst>
                                    <p:cond delay="12000"/>
                                  </p:stCondLst>
                                  <p:childTnLst>
                                    <p:set>
                                      <p:cBhvr>
                                        <p:cTn id="11" dur="1" fill="hold">
                                          <p:stCondLst>
                                            <p:cond delay="0"/>
                                          </p:stCondLst>
                                        </p:cTn>
                                        <p:tgtEl>
                                          <p:spTgt spid="148546"/>
                                        </p:tgtEl>
                                        <p:attrNameLst>
                                          <p:attrName>style.visibility</p:attrName>
                                        </p:attrNameLst>
                                      </p:cBhvr>
                                      <p:to>
                                        <p:strVal val="visible"/>
                                      </p:to>
                                    </p:set>
                                    <p:anim calcmode="lin" valueType="num">
                                      <p:cBhvr>
                                        <p:cTn id="12" dur="10000" fill="hold"/>
                                        <p:tgtEl>
                                          <p:spTgt spid="148546"/>
                                        </p:tgtEl>
                                        <p:attrNameLst>
                                          <p:attrName>ppt_w</p:attrName>
                                        </p:attrNameLst>
                                      </p:cBhvr>
                                      <p:tavLst>
                                        <p:tav tm="0">
                                          <p:val>
                                            <p:fltVal val="0"/>
                                          </p:val>
                                        </p:tav>
                                        <p:tav tm="100000">
                                          <p:val>
                                            <p:strVal val="#ppt_w"/>
                                          </p:val>
                                        </p:tav>
                                      </p:tavLst>
                                    </p:anim>
                                    <p:anim calcmode="lin" valueType="num">
                                      <p:cBhvr>
                                        <p:cTn id="13" dur="10000" fill="hold"/>
                                        <p:tgtEl>
                                          <p:spTgt spid="148546"/>
                                        </p:tgtEl>
                                        <p:attrNameLst>
                                          <p:attrName>ppt_h</p:attrName>
                                        </p:attrNameLst>
                                      </p:cBhvr>
                                      <p:tavLst>
                                        <p:tav tm="0">
                                          <p:val>
                                            <p:fltVal val="0"/>
                                          </p:val>
                                        </p:tav>
                                        <p:tav tm="100000">
                                          <p:val>
                                            <p:strVal val="#ppt_h"/>
                                          </p:val>
                                        </p:tav>
                                      </p:tavLst>
                                    </p:anim>
                                    <p:animEffect transition="in" filter="fade">
                                      <p:cBhvr>
                                        <p:cTn id="14" dur="10000"/>
                                        <p:tgtEl>
                                          <p:spTgt spid="14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45" grpId="0" animBg="1"/>
      <p:bldP spid="1485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3450336" y="882306"/>
            <a:ext cx="5257799"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pPr>
            <a:r>
              <a:rPr lang="en-US" altLang="en-US" sz="2200" dirty="0">
                <a:solidFill>
                  <a:schemeClr val="accent5">
                    <a:lumMod val="60000"/>
                    <a:lumOff val="40000"/>
                  </a:schemeClr>
                </a:solidFill>
                <a:latin typeface="Comic Sans MS" panose="030F0702030302020204" pitchFamily="66" charset="0"/>
              </a:rPr>
              <a:t>The ROS concept was originally designed for </a:t>
            </a:r>
            <a:r>
              <a:rPr lang="en-US" altLang="en-US" sz="2200" dirty="0" smtClean="0">
                <a:solidFill>
                  <a:schemeClr val="accent5">
                    <a:lumMod val="60000"/>
                    <a:lumOff val="40000"/>
                  </a:schemeClr>
                </a:solidFill>
                <a:latin typeface="Comic Sans MS" panose="030F0702030302020204" pitchFamily="66" charset="0"/>
              </a:rPr>
              <a:t>federal </a:t>
            </a:r>
            <a:r>
              <a:rPr lang="en-US" altLang="en-US" sz="2200" dirty="0">
                <a:solidFill>
                  <a:schemeClr val="accent5">
                    <a:lumMod val="60000"/>
                    <a:lumOff val="40000"/>
                  </a:schemeClr>
                </a:solidFill>
                <a:latin typeface="Comic Sans MS" panose="030F0702030302020204" pitchFamily="66" charset="0"/>
              </a:rPr>
              <a:t>agencies managing large land areas, often managerially </a:t>
            </a:r>
            <a:r>
              <a:rPr lang="en-US" altLang="en-US" sz="2200" dirty="0" smtClean="0">
                <a:solidFill>
                  <a:schemeClr val="accent5">
                    <a:lumMod val="60000"/>
                    <a:lumOff val="40000"/>
                  </a:schemeClr>
                </a:solidFill>
                <a:latin typeface="Comic Sans MS" panose="030F0702030302020204" pitchFamily="66" charset="0"/>
              </a:rPr>
              <a:t>simple (wilderness areas). </a:t>
            </a:r>
            <a:endParaRPr lang="en-US" altLang="en-US" sz="2200" dirty="0">
              <a:solidFill>
                <a:schemeClr val="accent5">
                  <a:lumMod val="60000"/>
                  <a:lumOff val="40000"/>
                </a:schemeClr>
              </a:solidFill>
              <a:latin typeface="Comic Sans MS" panose="030F0702030302020204" pitchFamily="66" charset="0"/>
            </a:endParaRPr>
          </a:p>
        </p:txBody>
      </p:sp>
      <p:sp>
        <p:nvSpPr>
          <p:cNvPr id="9" name="Text Box 3"/>
          <p:cNvSpPr txBox="1">
            <a:spLocks noChangeArrowheads="1"/>
          </p:cNvSpPr>
          <p:nvPr/>
        </p:nvSpPr>
        <p:spPr bwMode="auto">
          <a:xfrm>
            <a:off x="210312" y="3810000"/>
            <a:ext cx="4267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spcBef>
                <a:spcPct val="50000"/>
              </a:spcBef>
            </a:pPr>
            <a:r>
              <a:rPr lang="en-US" altLang="en-US" sz="2200" dirty="0" smtClean="0">
                <a:solidFill>
                  <a:schemeClr val="accent5">
                    <a:lumMod val="60000"/>
                    <a:lumOff val="40000"/>
                  </a:schemeClr>
                </a:solidFill>
                <a:latin typeface="Comic Sans MS" panose="030F0702030302020204" pitchFamily="66" charset="0"/>
              </a:rPr>
              <a:t>Lands – including BLM lands - in </a:t>
            </a:r>
            <a:r>
              <a:rPr lang="en-US" altLang="en-US" sz="2200" dirty="0">
                <a:solidFill>
                  <a:schemeClr val="accent5">
                    <a:lumMod val="60000"/>
                    <a:lumOff val="40000"/>
                  </a:schemeClr>
                </a:solidFill>
                <a:latin typeface="Comic Sans MS" panose="030F0702030302020204" pitchFamily="66" charset="0"/>
              </a:rPr>
              <a:t>the west are becoming more diverse </a:t>
            </a:r>
            <a:r>
              <a:rPr lang="en-US" altLang="en-US" sz="2200" dirty="0" smtClean="0">
                <a:solidFill>
                  <a:schemeClr val="accent5">
                    <a:lumMod val="60000"/>
                    <a:lumOff val="40000"/>
                  </a:schemeClr>
                </a:solidFill>
                <a:latin typeface="Comic Sans MS" panose="030F0702030302020204" pitchFamily="66" charset="0"/>
              </a:rPr>
              <a:t>and complicated to manage,  requiring the adaptation of </a:t>
            </a:r>
            <a:r>
              <a:rPr lang="en-US" altLang="en-US" sz="2200" dirty="0">
                <a:solidFill>
                  <a:schemeClr val="accent5">
                    <a:lumMod val="60000"/>
                    <a:lumOff val="40000"/>
                  </a:schemeClr>
                </a:solidFill>
                <a:latin typeface="Comic Sans MS" panose="030F0702030302020204" pitchFamily="66" charset="0"/>
              </a:rPr>
              <a:t>ROS concepts. </a:t>
            </a:r>
          </a:p>
        </p:txBody>
      </p:sp>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512" y="3276600"/>
            <a:ext cx="4424363" cy="33574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4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Rectangle 2"/>
          <p:cNvSpPr/>
          <p:nvPr/>
        </p:nvSpPr>
        <p:spPr>
          <a:xfrm>
            <a:off x="286571" y="762000"/>
            <a:ext cx="8570858" cy="1200329"/>
          </a:xfrm>
          <a:prstGeom prst="rect">
            <a:avLst/>
          </a:prstGeom>
        </p:spPr>
        <p:txBody>
          <a:bodyPr wrap="square">
            <a:spAutoFit/>
          </a:bodyPr>
          <a:lstStyle/>
          <a:p>
            <a:r>
              <a:rPr lang="en-US" sz="2400" dirty="0" smtClean="0">
                <a:solidFill>
                  <a:schemeClr val="accent5">
                    <a:lumMod val="60000"/>
                    <a:lumOff val="40000"/>
                  </a:schemeClr>
                </a:solidFill>
                <a:latin typeface="Comic Sans MS" panose="030F0702030302020204" pitchFamily="66" charset="0"/>
              </a:rPr>
              <a:t>In </a:t>
            </a:r>
            <a:r>
              <a:rPr lang="en-US" sz="2400" dirty="0">
                <a:solidFill>
                  <a:schemeClr val="accent5">
                    <a:lumMod val="60000"/>
                    <a:lumOff val="40000"/>
                  </a:schemeClr>
                </a:solidFill>
                <a:latin typeface="Comic Sans MS" panose="030F0702030302020204" pitchFamily="66" charset="0"/>
              </a:rPr>
              <a:t>response, the BLM has modified the application of the ROS by not requiring the integration of the physical, social, and operational RSCs into one final composite map. </a:t>
            </a:r>
            <a:endParaRPr lang="en-US" sz="2400" dirty="0" smtClean="0">
              <a:solidFill>
                <a:schemeClr val="accent5">
                  <a:lumMod val="60000"/>
                  <a:lumOff val="40000"/>
                </a:schemeClr>
              </a:solidFill>
              <a:latin typeface="Comic Sans MS" panose="030F0702030302020204" pitchFamily="66"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0684">
            <a:off x="5310782" y="2355567"/>
            <a:ext cx="3326321" cy="439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2514600"/>
            <a:ext cx="4572000" cy="3194721"/>
          </a:xfrm>
          <a:prstGeom prst="rect">
            <a:avLst/>
          </a:prstGeom>
        </p:spPr>
        <p:txBody>
          <a:bodyPr>
            <a:spAutoFit/>
          </a:bodyPr>
          <a:lstStyle/>
          <a:p>
            <a:pPr>
              <a:lnSpc>
                <a:spcPct val="140000"/>
              </a:lnSpc>
            </a:pPr>
            <a:r>
              <a:rPr lang="en-US" sz="2400" i="1" dirty="0" smtClean="0">
                <a:solidFill>
                  <a:schemeClr val="accent5">
                    <a:lumMod val="60000"/>
                    <a:lumOff val="40000"/>
                  </a:schemeClr>
                </a:solidFill>
                <a:effectLst>
                  <a:outerShdw blurRad="38100" dist="38100" dir="2700000" algn="tl">
                    <a:srgbClr val="000000">
                      <a:alpha val="43137"/>
                    </a:srgbClr>
                  </a:outerShdw>
                </a:effectLst>
                <a:latin typeface="Comic Sans MS" panose="030F0702030302020204" pitchFamily="66" charset="0"/>
              </a:rPr>
              <a:t>Adapting</a:t>
            </a:r>
            <a:r>
              <a:rPr lang="en-US" sz="2400" dirty="0" smtClean="0">
                <a:solidFill>
                  <a:schemeClr val="accent5">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2400" dirty="0">
                <a:solidFill>
                  <a:schemeClr val="accent5">
                    <a:lumMod val="60000"/>
                    <a:lumOff val="40000"/>
                  </a:schemeClr>
                </a:solidFill>
                <a:latin typeface="Comic Sans MS" panose="030F0702030302020204" pitchFamily="66" charset="0"/>
              </a:rPr>
              <a:t>the ROS framework </a:t>
            </a:r>
            <a:r>
              <a:rPr lang="en-US" sz="2400" dirty="0" smtClean="0">
                <a:solidFill>
                  <a:schemeClr val="accent5">
                    <a:lumMod val="60000"/>
                    <a:lumOff val="40000"/>
                  </a:schemeClr>
                </a:solidFill>
                <a:latin typeface="Comic Sans MS" panose="030F0702030302020204" pitchFamily="66" charset="0"/>
              </a:rPr>
              <a:t>allows </a:t>
            </a:r>
            <a:r>
              <a:rPr lang="en-US" sz="2400" dirty="0">
                <a:solidFill>
                  <a:schemeClr val="accent5">
                    <a:lumMod val="60000"/>
                    <a:lumOff val="40000"/>
                  </a:schemeClr>
                </a:solidFill>
                <a:latin typeface="Comic Sans MS" panose="030F0702030302020204" pitchFamily="66" charset="0"/>
              </a:rPr>
              <a:t>the existing and desired recreation setting components and characteristics to be displayed and described separately. </a:t>
            </a:r>
          </a:p>
        </p:txBody>
      </p:sp>
    </p:spTree>
    <p:extLst>
      <p:ext uri="{BB962C8B-B14F-4D97-AF65-F5344CB8AC3E}">
        <p14:creationId xmlns:p14="http://schemas.microsoft.com/office/powerpoint/2010/main" val="101764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Rectangle 2"/>
          <p:cNvSpPr/>
          <p:nvPr/>
        </p:nvSpPr>
        <p:spPr>
          <a:xfrm>
            <a:off x="381000" y="810768"/>
            <a:ext cx="8229600" cy="3637919"/>
          </a:xfrm>
          <a:prstGeom prst="rect">
            <a:avLst/>
          </a:prstGeom>
        </p:spPr>
        <p:txBody>
          <a:bodyPr wrap="square">
            <a:spAutoFit/>
          </a:bodyPr>
          <a:lstStyle/>
          <a:p>
            <a:r>
              <a:rPr lang="en-US" sz="2400" cap="small" dirty="0">
                <a:solidFill>
                  <a:schemeClr val="accent5">
                    <a:lumMod val="60000"/>
                    <a:lumOff val="40000"/>
                  </a:schemeClr>
                </a:solidFill>
                <a:latin typeface="+mj-lt"/>
              </a:rPr>
              <a:t>To describe the recreation setting of a particular </a:t>
            </a:r>
            <a:r>
              <a:rPr lang="en-US" sz="2400" cap="small" dirty="0" smtClean="0">
                <a:solidFill>
                  <a:schemeClr val="accent5">
                    <a:lumMod val="60000"/>
                    <a:lumOff val="40000"/>
                  </a:schemeClr>
                </a:solidFill>
                <a:latin typeface="+mj-lt"/>
              </a:rPr>
              <a:t>area</a:t>
            </a:r>
            <a:r>
              <a:rPr lang="en-US" sz="2400" cap="small" dirty="0">
                <a:solidFill>
                  <a:schemeClr val="accent5">
                    <a:lumMod val="60000"/>
                    <a:lumOff val="40000"/>
                  </a:schemeClr>
                </a:solidFill>
                <a:latin typeface="+mj-lt"/>
              </a:rPr>
              <a:t>, the classes, components, </a:t>
            </a:r>
            <a:r>
              <a:rPr lang="en-US" sz="2400" cap="small" dirty="0" smtClean="0">
                <a:solidFill>
                  <a:schemeClr val="accent5">
                    <a:lumMod val="60000"/>
                    <a:lumOff val="40000"/>
                  </a:schemeClr>
                </a:solidFill>
                <a:latin typeface="+mj-lt"/>
              </a:rPr>
              <a:t>and </a:t>
            </a:r>
            <a:r>
              <a:rPr lang="en-US" sz="2400" cap="small" dirty="0">
                <a:solidFill>
                  <a:schemeClr val="accent5">
                    <a:lumMod val="60000"/>
                    <a:lumOff val="40000"/>
                  </a:schemeClr>
                </a:solidFill>
                <a:latin typeface="+mj-lt"/>
              </a:rPr>
              <a:t>characteristics can be: </a:t>
            </a:r>
            <a:endParaRPr lang="en-US" sz="2400" cap="small" dirty="0" smtClean="0">
              <a:solidFill>
                <a:schemeClr val="accent5">
                  <a:lumMod val="60000"/>
                  <a:lumOff val="40000"/>
                </a:schemeClr>
              </a:solidFill>
              <a:latin typeface="+mj-lt"/>
            </a:endParaRPr>
          </a:p>
          <a:p>
            <a:endParaRPr lang="en-US" sz="2400" b="1" cap="small" dirty="0" smtClean="0">
              <a:effectLst>
                <a:outerShdw blurRad="38100" dist="38100" dir="2700000" algn="tl">
                  <a:srgbClr val="000000">
                    <a:alpha val="43137"/>
                  </a:srgbClr>
                </a:outerShdw>
              </a:effectLst>
            </a:endParaRPr>
          </a:p>
          <a:p>
            <a:endParaRPr lang="en-US" sz="2400" b="1" cap="small" dirty="0">
              <a:effectLst>
                <a:outerShdw blurRad="38100" dist="38100" dir="2700000" algn="tl">
                  <a:srgbClr val="000000">
                    <a:alpha val="43137"/>
                  </a:srgbClr>
                </a:outerShdw>
              </a:effectLst>
            </a:endParaRPr>
          </a:p>
          <a:p>
            <a:pPr marL="803275" indent="-406400">
              <a:lnSpc>
                <a:spcPct val="140000"/>
              </a:lnSpc>
              <a:buFont typeface="+mj-lt"/>
              <a:buAutoNum type="alphaLcParenR"/>
            </a:pPr>
            <a:r>
              <a:rPr lang="en-US" sz="2400" dirty="0" smtClean="0">
                <a:solidFill>
                  <a:schemeClr val="accent5">
                    <a:lumMod val="60000"/>
                    <a:lumOff val="40000"/>
                  </a:schemeClr>
                </a:solidFill>
                <a:latin typeface="Comic Sans MS" panose="030F0702030302020204" pitchFamily="66" charset="0"/>
              </a:rPr>
              <a:t>Described </a:t>
            </a:r>
            <a:r>
              <a:rPr lang="en-US" sz="2400" dirty="0">
                <a:solidFill>
                  <a:schemeClr val="accent5">
                    <a:lumMod val="60000"/>
                    <a:lumOff val="40000"/>
                  </a:schemeClr>
                </a:solidFill>
                <a:latin typeface="Comic Sans MS" panose="030F0702030302020204" pitchFamily="66" charset="0"/>
              </a:rPr>
              <a:t>through a narrative </a:t>
            </a:r>
            <a:endParaRPr lang="en-US" sz="2400" dirty="0" smtClean="0">
              <a:solidFill>
                <a:schemeClr val="accent5">
                  <a:lumMod val="60000"/>
                  <a:lumOff val="40000"/>
                </a:schemeClr>
              </a:solidFill>
              <a:latin typeface="Comic Sans MS" panose="030F0702030302020204" pitchFamily="66" charset="0"/>
            </a:endParaRPr>
          </a:p>
          <a:p>
            <a:pPr marL="803275" indent="-406400">
              <a:lnSpc>
                <a:spcPct val="140000"/>
              </a:lnSpc>
              <a:buFont typeface="+mj-lt"/>
              <a:buAutoNum type="alphaLcParenR"/>
            </a:pPr>
            <a:endParaRPr lang="en-US" sz="1200" dirty="0" smtClean="0">
              <a:solidFill>
                <a:schemeClr val="accent5">
                  <a:lumMod val="60000"/>
                  <a:lumOff val="40000"/>
                </a:schemeClr>
              </a:solidFill>
              <a:latin typeface="Comic Sans MS" panose="030F0702030302020204" pitchFamily="66" charset="0"/>
            </a:endParaRPr>
          </a:p>
          <a:p>
            <a:pPr marL="803275" indent="-406400">
              <a:lnSpc>
                <a:spcPct val="140000"/>
              </a:lnSpc>
              <a:buFont typeface="+mj-lt"/>
              <a:buAutoNum type="alphaLcParenR"/>
            </a:pPr>
            <a:r>
              <a:rPr lang="en-US" sz="2400" dirty="0" smtClean="0">
                <a:solidFill>
                  <a:schemeClr val="accent5">
                    <a:lumMod val="60000"/>
                    <a:lumOff val="40000"/>
                  </a:schemeClr>
                </a:solidFill>
                <a:latin typeface="Comic Sans MS" panose="030F0702030302020204" pitchFamily="66" charset="0"/>
              </a:rPr>
              <a:t>Illustrated </a:t>
            </a:r>
            <a:r>
              <a:rPr lang="en-US" sz="2400" dirty="0">
                <a:solidFill>
                  <a:schemeClr val="accent5">
                    <a:lumMod val="60000"/>
                    <a:lumOff val="40000"/>
                  </a:schemeClr>
                </a:solidFill>
                <a:latin typeface="Comic Sans MS" panose="030F0702030302020204" pitchFamily="66" charset="0"/>
              </a:rPr>
              <a:t>in matrix </a:t>
            </a:r>
            <a:r>
              <a:rPr lang="en-US" sz="2400" dirty="0" smtClean="0">
                <a:solidFill>
                  <a:schemeClr val="accent5">
                    <a:lumMod val="60000"/>
                    <a:lumOff val="40000"/>
                  </a:schemeClr>
                </a:solidFill>
                <a:latin typeface="Comic Sans MS" panose="030F0702030302020204" pitchFamily="66" charset="0"/>
              </a:rPr>
              <a:t>form</a:t>
            </a:r>
          </a:p>
          <a:p>
            <a:pPr marL="803275" indent="-406400">
              <a:lnSpc>
                <a:spcPct val="140000"/>
              </a:lnSpc>
              <a:buFont typeface="+mj-lt"/>
              <a:buAutoNum type="alphaLcParenR"/>
            </a:pPr>
            <a:endParaRPr lang="en-US" sz="1200" dirty="0">
              <a:solidFill>
                <a:schemeClr val="accent5">
                  <a:lumMod val="60000"/>
                  <a:lumOff val="40000"/>
                </a:schemeClr>
              </a:solidFill>
              <a:latin typeface="Comic Sans MS" panose="030F0702030302020204" pitchFamily="66" charset="0"/>
            </a:endParaRPr>
          </a:p>
          <a:p>
            <a:pPr marL="803275" indent="-406400">
              <a:lnSpc>
                <a:spcPct val="140000"/>
              </a:lnSpc>
              <a:buFont typeface="+mj-lt"/>
              <a:buAutoNum type="alphaLcParenR"/>
            </a:pPr>
            <a:r>
              <a:rPr lang="en-US" sz="2400" dirty="0" smtClean="0">
                <a:solidFill>
                  <a:schemeClr val="accent5">
                    <a:lumMod val="60000"/>
                    <a:lumOff val="40000"/>
                  </a:schemeClr>
                </a:solidFill>
                <a:latin typeface="Comic Sans MS" panose="030F0702030302020204" pitchFamily="66" charset="0"/>
              </a:rPr>
              <a:t>Illustrated </a:t>
            </a:r>
            <a:r>
              <a:rPr lang="en-US" sz="2400" dirty="0">
                <a:solidFill>
                  <a:schemeClr val="accent5">
                    <a:lumMod val="60000"/>
                    <a:lumOff val="40000"/>
                  </a:schemeClr>
                </a:solidFill>
                <a:latin typeface="Comic Sans MS" panose="030F0702030302020204" pitchFamily="66" charset="0"/>
              </a:rPr>
              <a:t>on maps </a:t>
            </a:r>
            <a:r>
              <a:rPr lang="en-US" sz="2400" dirty="0" smtClean="0">
                <a:solidFill>
                  <a:schemeClr val="accent5">
                    <a:lumMod val="60000"/>
                    <a:lumOff val="40000"/>
                  </a:schemeClr>
                </a:solidFill>
                <a:latin typeface="Comic Sans MS" panose="030F0702030302020204" pitchFamily="66" charset="0"/>
              </a:rPr>
              <a:t> </a:t>
            </a:r>
            <a:endParaRPr lang="en-US" sz="2400" dirty="0">
              <a:solidFill>
                <a:schemeClr val="accent5">
                  <a:lumMod val="60000"/>
                  <a:lumOff val="40000"/>
                </a:schemeClr>
              </a:solidFill>
              <a:latin typeface="Comic Sans MS" panose="030F0702030302020204" pitchFamily="66" charset="0"/>
            </a:endParaRPr>
          </a:p>
        </p:txBody>
      </p:sp>
      <p:pic>
        <p:nvPicPr>
          <p:cNvPr id="9220" name="Picture 4" descr="http://www.blm.gov/photos/netpub/server.np?preview=1996&amp;site=BLM&amp;catalog=cata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426" y="1993761"/>
            <a:ext cx="3337094" cy="4864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Rectangle 2"/>
          <p:cNvSpPr/>
          <p:nvPr/>
        </p:nvSpPr>
        <p:spPr>
          <a:xfrm>
            <a:off x="228600" y="685800"/>
            <a:ext cx="8686800" cy="6512552"/>
          </a:xfrm>
          <a:prstGeom prst="rect">
            <a:avLst/>
          </a:prstGeom>
        </p:spPr>
        <p:txBody>
          <a:bodyPr wrap="square">
            <a:spAutoFit/>
          </a:bodyPr>
          <a:lstStyle/>
          <a:p>
            <a:pPr>
              <a:lnSpc>
                <a:spcPct val="140000"/>
              </a:lnSpc>
            </a:pPr>
            <a:r>
              <a:rPr lang="en-US" sz="2400" cap="small" dirty="0" smtClean="0">
                <a:solidFill>
                  <a:schemeClr val="accent5">
                    <a:lumMod val="60000"/>
                    <a:lumOff val="40000"/>
                  </a:schemeClr>
                </a:solidFill>
                <a:effectLst>
                  <a:outerShdw blurRad="38100" dist="38100" dir="2700000" algn="tl">
                    <a:srgbClr val="000000">
                      <a:alpha val="43137"/>
                    </a:srgbClr>
                  </a:outerShdw>
                </a:effectLst>
                <a:latin typeface="+mj-lt"/>
              </a:rPr>
              <a:t>How are RSCs </a:t>
            </a:r>
            <a:r>
              <a:rPr lang="en-US" sz="2400" cap="small" dirty="0" smtClean="0">
                <a:solidFill>
                  <a:schemeClr val="accent5">
                    <a:lumMod val="60000"/>
                    <a:lumOff val="40000"/>
                  </a:schemeClr>
                </a:solidFill>
                <a:latin typeface="+mj-lt"/>
              </a:rPr>
              <a:t>useful, what can we do with this tool</a:t>
            </a:r>
            <a:r>
              <a:rPr lang="en-US" sz="2400" cap="small" dirty="0" smtClean="0">
                <a:solidFill>
                  <a:schemeClr val="accent5">
                    <a:lumMod val="60000"/>
                    <a:lumOff val="40000"/>
                  </a:schemeClr>
                </a:solidFill>
                <a:effectLst>
                  <a:outerShdw blurRad="38100" dist="38100" dir="2700000" algn="tl">
                    <a:srgbClr val="000000">
                      <a:alpha val="43137"/>
                    </a:srgbClr>
                  </a:outerShdw>
                </a:effectLst>
                <a:latin typeface="+mj-lt"/>
              </a:rPr>
              <a:t>?</a:t>
            </a:r>
          </a:p>
          <a:p>
            <a:pPr>
              <a:lnSpc>
                <a:spcPct val="140000"/>
              </a:lnSpc>
            </a:pPr>
            <a:endParaRPr lang="en-US" sz="2400" b="1" cap="small" dirty="0" smtClean="0">
              <a:solidFill>
                <a:schemeClr val="accent5">
                  <a:lumMod val="60000"/>
                  <a:lumOff val="40000"/>
                </a:schemeClr>
              </a:solidFill>
              <a:effectLst>
                <a:outerShdw blurRad="38100" dist="38100" dir="2700000" algn="tl">
                  <a:srgbClr val="000000">
                    <a:alpha val="43137"/>
                  </a:srgbClr>
                </a:outerShdw>
              </a:effectLst>
            </a:endParaRPr>
          </a:p>
          <a:p>
            <a:pPr marL="3200400" lvl="6" indent="-457200">
              <a:lnSpc>
                <a:spcPct val="140000"/>
              </a:lnSpc>
              <a:buFont typeface="+mj-lt"/>
              <a:buAutoNum type="arabicPeriod"/>
            </a:pPr>
            <a:r>
              <a:rPr lang="en-US" sz="2400" cap="small" dirty="0" smtClean="0">
                <a:solidFill>
                  <a:schemeClr val="accent5">
                    <a:lumMod val="60000"/>
                    <a:lumOff val="40000"/>
                  </a:schemeClr>
                </a:solidFill>
                <a:latin typeface="Comic Sans MS" panose="030F0702030302020204" pitchFamily="66" charset="0"/>
              </a:rPr>
              <a:t>Inventory</a:t>
            </a:r>
          </a:p>
          <a:p>
            <a:pPr marL="3200400" lvl="6" indent="-457200">
              <a:lnSpc>
                <a:spcPct val="140000"/>
              </a:lnSpc>
              <a:buFont typeface="+mj-lt"/>
              <a:buAutoNum type="arabicPeriod"/>
            </a:pPr>
            <a:endParaRPr lang="en-US" sz="2400" cap="small" dirty="0" smtClean="0">
              <a:solidFill>
                <a:schemeClr val="accent5">
                  <a:lumMod val="60000"/>
                  <a:lumOff val="40000"/>
                </a:schemeClr>
              </a:solidFill>
              <a:latin typeface="Comic Sans MS" panose="030F0702030302020204" pitchFamily="66" charset="0"/>
            </a:endParaRPr>
          </a:p>
          <a:p>
            <a:pPr marL="3200400" lvl="6" indent="-457200">
              <a:lnSpc>
                <a:spcPct val="140000"/>
              </a:lnSpc>
              <a:buFont typeface="+mj-lt"/>
              <a:buAutoNum type="arabicPeriod"/>
            </a:pPr>
            <a:r>
              <a:rPr lang="en-US" sz="2400" cap="small" dirty="0" smtClean="0">
                <a:solidFill>
                  <a:schemeClr val="accent5">
                    <a:lumMod val="60000"/>
                    <a:lumOff val="40000"/>
                  </a:schemeClr>
                </a:solidFill>
                <a:latin typeface="Comic Sans MS" panose="030F0702030302020204" pitchFamily="66" charset="0"/>
              </a:rPr>
              <a:t>Describe</a:t>
            </a:r>
          </a:p>
          <a:p>
            <a:pPr marL="3200400" lvl="6" indent="-457200">
              <a:lnSpc>
                <a:spcPct val="140000"/>
              </a:lnSpc>
              <a:buFont typeface="+mj-lt"/>
              <a:buAutoNum type="arabicPeriod"/>
            </a:pPr>
            <a:endParaRPr lang="en-US" sz="2400" cap="small" dirty="0" smtClean="0">
              <a:solidFill>
                <a:schemeClr val="accent5">
                  <a:lumMod val="60000"/>
                  <a:lumOff val="40000"/>
                </a:schemeClr>
              </a:solidFill>
              <a:latin typeface="Comic Sans MS" panose="030F0702030302020204" pitchFamily="66" charset="0"/>
            </a:endParaRPr>
          </a:p>
          <a:p>
            <a:pPr marL="3200400" lvl="6" indent="-457200">
              <a:lnSpc>
                <a:spcPct val="140000"/>
              </a:lnSpc>
              <a:buFont typeface="+mj-lt"/>
              <a:buAutoNum type="arabicPeriod"/>
            </a:pPr>
            <a:r>
              <a:rPr lang="en-US" sz="2400" cap="small" dirty="0" smtClean="0">
                <a:solidFill>
                  <a:schemeClr val="accent5">
                    <a:lumMod val="60000"/>
                    <a:lumOff val="40000"/>
                  </a:schemeClr>
                </a:solidFill>
                <a:latin typeface="Comic Sans MS" panose="030F0702030302020204" pitchFamily="66" charset="0"/>
              </a:rPr>
              <a:t>Consider values</a:t>
            </a:r>
          </a:p>
          <a:p>
            <a:pPr marL="3200400" lvl="6" indent="-457200">
              <a:lnSpc>
                <a:spcPct val="140000"/>
              </a:lnSpc>
              <a:buFont typeface="+mj-lt"/>
              <a:buAutoNum type="arabicPeriod"/>
            </a:pPr>
            <a:endParaRPr lang="en-US" sz="2400" cap="small" dirty="0" smtClean="0">
              <a:solidFill>
                <a:schemeClr val="accent5">
                  <a:lumMod val="60000"/>
                  <a:lumOff val="40000"/>
                </a:schemeClr>
              </a:solidFill>
              <a:latin typeface="Comic Sans MS" panose="030F0702030302020204" pitchFamily="66" charset="0"/>
            </a:endParaRPr>
          </a:p>
          <a:p>
            <a:pPr marL="3200400" lvl="6" indent="-457200">
              <a:lnSpc>
                <a:spcPct val="140000"/>
              </a:lnSpc>
              <a:buFont typeface="+mj-lt"/>
              <a:buAutoNum type="arabicPeriod"/>
            </a:pPr>
            <a:r>
              <a:rPr lang="en-US" sz="2400" cap="small" dirty="0" smtClean="0">
                <a:solidFill>
                  <a:schemeClr val="accent5">
                    <a:lumMod val="60000"/>
                    <a:lumOff val="40000"/>
                  </a:schemeClr>
                </a:solidFill>
                <a:latin typeface="Comic Sans MS" panose="030F0702030302020204" pitchFamily="66" charset="0"/>
              </a:rPr>
              <a:t>Analysis</a:t>
            </a:r>
          </a:p>
          <a:p>
            <a:pPr marL="3200400" lvl="6" indent="-457200">
              <a:lnSpc>
                <a:spcPct val="140000"/>
              </a:lnSpc>
              <a:buFont typeface="+mj-lt"/>
              <a:buAutoNum type="arabicPeriod"/>
            </a:pPr>
            <a:endParaRPr lang="en-US" sz="2400" cap="small" dirty="0" smtClean="0">
              <a:solidFill>
                <a:schemeClr val="accent5">
                  <a:lumMod val="60000"/>
                  <a:lumOff val="40000"/>
                </a:schemeClr>
              </a:solidFill>
              <a:latin typeface="Comic Sans MS" panose="030F0702030302020204" pitchFamily="66" charset="0"/>
            </a:endParaRPr>
          </a:p>
          <a:p>
            <a:pPr marL="3200400" lvl="6" indent="-457200">
              <a:lnSpc>
                <a:spcPct val="140000"/>
              </a:lnSpc>
              <a:buFont typeface="+mj-lt"/>
              <a:buAutoNum type="arabicPeriod"/>
            </a:pPr>
            <a:r>
              <a:rPr lang="en-US" sz="2400" cap="small" dirty="0" smtClean="0">
                <a:solidFill>
                  <a:schemeClr val="accent5">
                    <a:lumMod val="60000"/>
                    <a:lumOff val="40000"/>
                  </a:schemeClr>
                </a:solidFill>
                <a:latin typeface="Comic Sans MS" panose="030F0702030302020204" pitchFamily="66" charset="0"/>
              </a:rPr>
              <a:t>Set expectations</a:t>
            </a:r>
          </a:p>
          <a:p>
            <a:pPr>
              <a:lnSpc>
                <a:spcPct val="140000"/>
              </a:lnSpc>
            </a:pPr>
            <a:endParaRPr lang="en-US" sz="2400" b="1" cap="small" dirty="0" smtClean="0">
              <a:effectLst>
                <a:outerShdw blurRad="38100" dist="38100" dir="2700000" algn="tl">
                  <a:srgbClr val="000000">
                    <a:alpha val="43137"/>
                  </a:srgbClr>
                </a:outerShdw>
              </a:effectLst>
            </a:endParaRPr>
          </a:p>
          <a:p>
            <a:pPr>
              <a:lnSpc>
                <a:spcPct val="140000"/>
              </a:lnSpc>
            </a:pPr>
            <a:endParaRPr lang="en-US" sz="1000" b="1" cap="small"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4801" y="685800"/>
            <a:ext cx="8839200" cy="3113160"/>
          </a:xfrm>
          <a:prstGeom prst="rect">
            <a:avLst/>
          </a:prstGeom>
        </p:spPr>
        <p:txBody>
          <a:bodyPr wrap="square">
            <a:spAutoFit/>
          </a:bodyPr>
          <a:lstStyle/>
          <a:p>
            <a:pPr>
              <a:lnSpc>
                <a:spcPct val="130000"/>
              </a:lnSpc>
            </a:pPr>
            <a:r>
              <a:rPr lang="en-US" sz="2400" cap="small" dirty="0">
                <a:solidFill>
                  <a:schemeClr val="accent5">
                    <a:lumMod val="60000"/>
                    <a:lumOff val="40000"/>
                  </a:schemeClr>
                </a:solidFill>
                <a:latin typeface="+mj-lt"/>
              </a:rPr>
              <a:t>Collecting detailed recreation setting data for </a:t>
            </a:r>
            <a:r>
              <a:rPr lang="en-US" sz="2400" cap="small" dirty="0" smtClean="0">
                <a:solidFill>
                  <a:schemeClr val="accent5">
                    <a:lumMod val="60000"/>
                    <a:lumOff val="40000"/>
                  </a:schemeClr>
                </a:solidFill>
                <a:latin typeface="+mj-lt"/>
              </a:rPr>
              <a:t>a Land Use Plan</a:t>
            </a:r>
          </a:p>
          <a:p>
            <a:pPr marL="800100" lvl="1" indent="-342900">
              <a:lnSpc>
                <a:spcPct val="130000"/>
              </a:lnSpc>
              <a:buFont typeface="Arial" panose="020B0604020202020204" pitchFamily="34" charset="0"/>
              <a:buChar char="•"/>
            </a:pPr>
            <a:r>
              <a:rPr lang="en-US" sz="2400" cap="small" dirty="0" smtClean="0">
                <a:solidFill>
                  <a:schemeClr val="accent5">
                    <a:lumMod val="60000"/>
                    <a:lumOff val="40000"/>
                  </a:schemeClr>
                </a:solidFill>
                <a:latin typeface="Comic Sans MS" panose="030F0702030302020204" pitchFamily="66" charset="0"/>
              </a:rPr>
              <a:t>Where and,</a:t>
            </a:r>
          </a:p>
          <a:p>
            <a:pPr lvl="1">
              <a:lnSpc>
                <a:spcPct val="130000"/>
              </a:lnSpc>
            </a:pPr>
            <a:endParaRPr lang="en-US" sz="2400" cap="small" dirty="0" smtClean="0">
              <a:solidFill>
                <a:schemeClr val="accent5">
                  <a:lumMod val="60000"/>
                  <a:lumOff val="40000"/>
                </a:schemeClr>
              </a:solidFill>
              <a:latin typeface="Comic Sans MS" panose="030F0702030302020204" pitchFamily="66" charset="0"/>
            </a:endParaRPr>
          </a:p>
          <a:p>
            <a:pPr marL="800100" lvl="1" indent="-342900">
              <a:lnSpc>
                <a:spcPct val="130000"/>
              </a:lnSpc>
              <a:buFont typeface="Arial" panose="020B0604020202020204" pitchFamily="34" charset="0"/>
              <a:buChar char="•"/>
            </a:pPr>
            <a:r>
              <a:rPr lang="en-US" sz="2400" cap="small" dirty="0" smtClean="0">
                <a:solidFill>
                  <a:schemeClr val="accent5">
                    <a:lumMod val="60000"/>
                    <a:lumOff val="40000"/>
                  </a:schemeClr>
                </a:solidFill>
                <a:latin typeface="Comic Sans MS" panose="030F0702030302020204" pitchFamily="66" charset="0"/>
              </a:rPr>
              <a:t>Why</a:t>
            </a:r>
          </a:p>
          <a:p>
            <a:pPr>
              <a:lnSpc>
                <a:spcPct val="130000"/>
              </a:lnSpc>
            </a:pPr>
            <a:endParaRPr lang="en-US" sz="1100" dirty="0"/>
          </a:p>
          <a:p>
            <a:pPr>
              <a:lnSpc>
                <a:spcPct val="130000"/>
              </a:lnSpc>
            </a:pPr>
            <a:r>
              <a:rPr lang="en-US" sz="2000" dirty="0" smtClean="0"/>
              <a:t>   </a:t>
            </a:r>
            <a:endParaRPr lang="en-US" sz="2000" dirty="0"/>
          </a:p>
        </p:txBody>
      </p: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6602" y="3465576"/>
            <a:ext cx="5424700" cy="3204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Rectangle 2"/>
          <p:cNvSpPr/>
          <p:nvPr/>
        </p:nvSpPr>
        <p:spPr>
          <a:xfrm>
            <a:off x="502920" y="838200"/>
            <a:ext cx="7879080" cy="2376035"/>
          </a:xfrm>
          <a:prstGeom prst="rect">
            <a:avLst/>
          </a:prstGeom>
        </p:spPr>
        <p:txBody>
          <a:bodyPr wrap="square">
            <a:spAutoFit/>
          </a:bodyPr>
          <a:lstStyle/>
          <a:p>
            <a:pPr>
              <a:lnSpc>
                <a:spcPct val="140000"/>
              </a:lnSpc>
            </a:pPr>
            <a:r>
              <a:rPr lang="en-US" sz="2400" cap="small" dirty="0">
                <a:solidFill>
                  <a:schemeClr val="accent5">
                    <a:lumMod val="60000"/>
                    <a:lumOff val="40000"/>
                  </a:schemeClr>
                </a:solidFill>
                <a:latin typeface="+mj-lt"/>
              </a:rPr>
              <a:t>RSCs can </a:t>
            </a:r>
            <a:r>
              <a:rPr lang="en-US" sz="2400" cap="small" dirty="0" smtClean="0">
                <a:solidFill>
                  <a:schemeClr val="accent5">
                    <a:lumMod val="60000"/>
                    <a:lumOff val="40000"/>
                  </a:schemeClr>
                </a:solidFill>
                <a:latin typeface="+mj-lt"/>
              </a:rPr>
              <a:t>be </a:t>
            </a:r>
            <a:r>
              <a:rPr lang="en-US" sz="2400" cap="small" dirty="0">
                <a:solidFill>
                  <a:schemeClr val="accent5">
                    <a:lumMod val="60000"/>
                    <a:lumOff val="40000"/>
                  </a:schemeClr>
                </a:solidFill>
                <a:latin typeface="+mj-lt"/>
              </a:rPr>
              <a:t>described </a:t>
            </a:r>
            <a:r>
              <a:rPr lang="en-US" sz="2400" cap="small" dirty="0" smtClean="0">
                <a:solidFill>
                  <a:schemeClr val="accent5">
                    <a:lumMod val="60000"/>
                    <a:lumOff val="40000"/>
                  </a:schemeClr>
                </a:solidFill>
                <a:latin typeface="+mj-lt"/>
              </a:rPr>
              <a:t>in 3 formats:</a:t>
            </a:r>
          </a:p>
          <a:p>
            <a:pPr>
              <a:lnSpc>
                <a:spcPct val="140000"/>
              </a:lnSpc>
            </a:pPr>
            <a:endParaRPr lang="en-US" sz="1000" dirty="0" smtClean="0">
              <a:solidFill>
                <a:schemeClr val="accent5">
                  <a:lumMod val="60000"/>
                  <a:lumOff val="40000"/>
                </a:schemeClr>
              </a:solidFill>
            </a:endParaRPr>
          </a:p>
          <a:p>
            <a:pPr marL="803275" indent="-457200">
              <a:lnSpc>
                <a:spcPct val="140000"/>
              </a:lnSpc>
              <a:buFont typeface="Wingdings" panose="05000000000000000000" pitchFamily="2" charset="2"/>
              <a:buChar char="ü"/>
            </a:pPr>
            <a:r>
              <a:rPr lang="en-US" sz="2400" dirty="0" smtClean="0">
                <a:solidFill>
                  <a:schemeClr val="accent5">
                    <a:lumMod val="60000"/>
                    <a:lumOff val="40000"/>
                  </a:schemeClr>
                </a:solidFill>
                <a:latin typeface="Comic Sans MS" panose="030F0702030302020204" pitchFamily="66" charset="0"/>
              </a:rPr>
              <a:t>Narrative Format  </a:t>
            </a:r>
            <a:r>
              <a:rPr lang="en-US" i="1" dirty="0" smtClean="0">
                <a:solidFill>
                  <a:schemeClr val="accent5">
                    <a:lumMod val="60000"/>
                    <a:lumOff val="40000"/>
                  </a:schemeClr>
                </a:solidFill>
                <a:latin typeface="Comic Sans MS" panose="030F0702030302020204" pitchFamily="66" charset="0"/>
              </a:rPr>
              <a:t>(minimum requirement for LUPs)</a:t>
            </a:r>
          </a:p>
          <a:p>
            <a:pPr marL="803275" indent="-457200">
              <a:lnSpc>
                <a:spcPct val="140000"/>
              </a:lnSpc>
              <a:buFont typeface="Wingdings" panose="05000000000000000000" pitchFamily="2" charset="2"/>
              <a:buChar char="ü"/>
            </a:pPr>
            <a:r>
              <a:rPr lang="en-US" sz="2400" dirty="0" smtClean="0">
                <a:solidFill>
                  <a:schemeClr val="accent5">
                    <a:lumMod val="60000"/>
                    <a:lumOff val="40000"/>
                  </a:schemeClr>
                </a:solidFill>
                <a:latin typeface="Comic Sans MS" panose="030F0702030302020204" pitchFamily="66" charset="0"/>
              </a:rPr>
              <a:t>Matrix Format</a:t>
            </a:r>
          </a:p>
          <a:p>
            <a:pPr marL="803275" indent="-457200">
              <a:lnSpc>
                <a:spcPct val="140000"/>
              </a:lnSpc>
              <a:buFont typeface="Wingdings" panose="05000000000000000000" pitchFamily="2" charset="2"/>
              <a:buChar char="ü"/>
            </a:pPr>
            <a:r>
              <a:rPr lang="en-US" sz="2400" dirty="0" smtClean="0">
                <a:solidFill>
                  <a:schemeClr val="accent5">
                    <a:lumMod val="60000"/>
                    <a:lumOff val="40000"/>
                  </a:schemeClr>
                </a:solidFill>
                <a:latin typeface="Comic Sans MS" panose="030F0702030302020204" pitchFamily="66" charset="0"/>
              </a:rPr>
              <a:t>Map Format </a:t>
            </a:r>
            <a:endParaRPr lang="en-US" sz="2400" dirty="0">
              <a:solidFill>
                <a:schemeClr val="accent5">
                  <a:lumMod val="60000"/>
                  <a:lumOff val="40000"/>
                </a:schemeClr>
              </a:solidFill>
              <a:latin typeface="Comic Sans MS" panose="030F0702030302020204" pitchFamily="66" charset="0"/>
            </a:endParaRPr>
          </a:p>
        </p:txBody>
      </p:sp>
      <p:sp>
        <p:nvSpPr>
          <p:cNvPr id="4" name="Rectangle 3"/>
          <p:cNvSpPr/>
          <p:nvPr/>
        </p:nvSpPr>
        <p:spPr>
          <a:xfrm rot="20946330">
            <a:off x="229781" y="3484417"/>
            <a:ext cx="8684439" cy="1728871"/>
          </a:xfrm>
          <a:prstGeom prst="rect">
            <a:avLst/>
          </a:prstGeom>
          <a:gradFill>
            <a:gsLst>
              <a:gs pos="0">
                <a:srgbClr val="DDEBCF"/>
              </a:gs>
              <a:gs pos="50000">
                <a:srgbClr val="9CB86E"/>
              </a:gs>
              <a:gs pos="100000">
                <a:srgbClr val="B7CDBB"/>
              </a:gs>
            </a:gsLst>
            <a:lin ang="0" scaled="0"/>
          </a:gradFill>
          <a:ln w="38100" cmpd="thickThin">
            <a:solidFill>
              <a:srgbClr val="00EE00"/>
            </a:solidFill>
          </a:ln>
          <a:effectLst>
            <a:innerShdw blurRad="63500" dist="50800" dir="2700000">
              <a:prstClr val="black">
                <a:alpha val="50000"/>
              </a:prstClr>
            </a:innerShdw>
          </a:effectLst>
        </p:spPr>
        <p:txBody>
          <a:bodyPr wrap="square">
            <a:spAutoFit/>
          </a:bodyPr>
          <a:lstStyle/>
          <a:p>
            <a:pPr algn="ctr">
              <a:lnSpc>
                <a:spcPct val="130000"/>
              </a:lnSpc>
              <a:spcBef>
                <a:spcPts val="600"/>
              </a:spcBef>
              <a:spcAft>
                <a:spcPts val="600"/>
              </a:spcAft>
            </a:pPr>
            <a:r>
              <a:rPr lang="en-US" sz="2800" b="1" dirty="0">
                <a:ln w="10541" cmpd="sng">
                  <a:solidFill>
                    <a:schemeClr val="accent1"/>
                  </a:solidFill>
                  <a:prstDash val="solid"/>
                </a:ln>
                <a:solidFill>
                  <a:schemeClr val="bg1"/>
                </a:solidFill>
              </a:rPr>
              <a:t>At a minimum, the </a:t>
            </a:r>
            <a:r>
              <a:rPr lang="en-US" sz="2800" b="1" dirty="0" smtClean="0">
                <a:ln w="10541" cmpd="sng">
                  <a:solidFill>
                    <a:schemeClr val="accent1"/>
                  </a:solidFill>
                  <a:prstDash val="solid"/>
                </a:ln>
                <a:solidFill>
                  <a:schemeClr val="bg1"/>
                </a:solidFill>
              </a:rPr>
              <a:t>physical</a:t>
            </a:r>
            <a:r>
              <a:rPr lang="en-US" sz="2800" b="1" dirty="0">
                <a:ln w="10541" cmpd="sng">
                  <a:solidFill>
                    <a:schemeClr val="accent1"/>
                  </a:solidFill>
                  <a:prstDash val="solid"/>
                </a:ln>
                <a:solidFill>
                  <a:schemeClr val="bg1"/>
                </a:solidFill>
              </a:rPr>
              <a:t>, social, and operational RSCs </a:t>
            </a:r>
            <a:r>
              <a:rPr lang="en-US" sz="2800" b="1" dirty="0" smtClean="0">
                <a:ln w="10541" cmpd="sng">
                  <a:solidFill>
                    <a:schemeClr val="accent1"/>
                  </a:solidFill>
                  <a:prstDash val="solid"/>
                </a:ln>
                <a:solidFill>
                  <a:schemeClr val="bg1"/>
                </a:solidFill>
              </a:rPr>
              <a:t>must </a:t>
            </a:r>
            <a:r>
              <a:rPr lang="en-US" sz="2800" b="1" dirty="0">
                <a:ln w="10541" cmpd="sng">
                  <a:solidFill>
                    <a:schemeClr val="accent1"/>
                  </a:solidFill>
                  <a:prstDash val="solid"/>
                </a:ln>
                <a:solidFill>
                  <a:schemeClr val="bg1"/>
                </a:solidFill>
              </a:rPr>
              <a:t>be described in a narrative format, based on the descriptions in the RSC matrix </a:t>
            </a: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1861715605"/>
              </p:ext>
            </p:extLst>
          </p:nvPr>
        </p:nvGraphicFramePr>
        <p:xfrm>
          <a:off x="2819400" y="762000"/>
          <a:ext cx="5900738" cy="6607175"/>
        </p:xfrm>
        <a:graphic>
          <a:graphicData uri="http://schemas.openxmlformats.org/presentationml/2006/ole">
            <mc:AlternateContent xmlns:mc="http://schemas.openxmlformats.org/markup-compatibility/2006">
              <mc:Choice xmlns:v="urn:schemas-microsoft-com:vml" Requires="v">
                <p:oleObj spid="_x0000_s4170" name="Document" r:id="rId4" imgW="6066613" imgH="6816556" progId="Word.Document.12">
                  <p:embed/>
                </p:oleObj>
              </mc:Choice>
              <mc:Fallback>
                <p:oleObj name="Document" r:id="rId4" imgW="6066613" imgH="6816556" progId="Word.Document.12">
                  <p:embed/>
                  <p:pic>
                    <p:nvPicPr>
                      <p:cNvPr id="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762000"/>
                        <a:ext cx="5900738" cy="660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228600" y="533400"/>
            <a:ext cx="2667000" cy="1518429"/>
          </a:xfrm>
          <a:prstGeom prst="rect">
            <a:avLst/>
          </a:prstGeom>
        </p:spPr>
        <p:txBody>
          <a:bodyPr wrap="square">
            <a:spAutoFit/>
          </a:bodyPr>
          <a:lstStyle/>
          <a:p>
            <a:pPr>
              <a:lnSpc>
                <a:spcPct val="140000"/>
              </a:lnSpc>
            </a:pPr>
            <a:endParaRPr lang="en-US" sz="600" b="1" dirty="0" smtClean="0">
              <a:effectLst>
                <a:outerShdw blurRad="38100" dist="38100" dir="2700000" algn="tl">
                  <a:srgbClr val="000000">
                    <a:alpha val="43137"/>
                  </a:srgbClr>
                </a:outerShdw>
              </a:effectLst>
            </a:endParaRPr>
          </a:p>
          <a:p>
            <a:pPr>
              <a:lnSpc>
                <a:spcPct val="140000"/>
              </a:lnSpc>
            </a:pPr>
            <a:r>
              <a:rPr lang="en-US" sz="3200" cap="small" dirty="0" smtClean="0">
                <a:solidFill>
                  <a:schemeClr val="accent5">
                    <a:lumMod val="60000"/>
                    <a:lumOff val="40000"/>
                  </a:schemeClr>
                </a:solidFill>
                <a:latin typeface="+mj-lt"/>
              </a:rPr>
              <a:t>Narrative Format</a:t>
            </a: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461994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8600" y="533400"/>
            <a:ext cx="3048000" cy="911019"/>
          </a:xfrm>
          <a:prstGeom prst="rect">
            <a:avLst/>
          </a:prstGeom>
        </p:spPr>
        <p:txBody>
          <a:bodyPr wrap="square">
            <a:spAutoFit/>
          </a:bodyPr>
          <a:lstStyle/>
          <a:p>
            <a:pPr>
              <a:lnSpc>
                <a:spcPct val="140000"/>
              </a:lnSpc>
            </a:pPr>
            <a:r>
              <a:rPr lang="en-US" sz="2800" dirty="0" smtClean="0">
                <a:solidFill>
                  <a:schemeClr val="accent5">
                    <a:lumMod val="60000"/>
                    <a:lumOff val="40000"/>
                  </a:schemeClr>
                </a:solidFill>
                <a:latin typeface="+mj-lt"/>
              </a:rPr>
              <a:t>Matrix Format</a:t>
            </a:r>
          </a:p>
          <a:p>
            <a:pPr>
              <a:lnSpc>
                <a:spcPct val="140000"/>
              </a:lnSpc>
            </a:pPr>
            <a:endParaRPr lang="en-US" sz="1000" b="1" dirty="0">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781835118"/>
              </p:ext>
            </p:extLst>
          </p:nvPr>
        </p:nvGraphicFramePr>
        <p:xfrm>
          <a:off x="152400" y="1209419"/>
          <a:ext cx="8839200" cy="4923913"/>
        </p:xfrm>
        <a:graphic>
          <a:graphicData uri="http://schemas.openxmlformats.org/drawingml/2006/table">
            <a:tbl>
              <a:tblPr/>
              <a:tblGrid>
                <a:gridCol w="1473200">
                  <a:extLst>
                    <a:ext uri="{9D8B030D-6E8A-4147-A177-3AD203B41FA5}">
                      <a16:colId xmlns:a16="http://schemas.microsoft.com/office/drawing/2014/main" val="20000"/>
                    </a:ext>
                  </a:extLst>
                </a:gridCol>
                <a:gridCol w="1473200">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1473200">
                  <a:extLst>
                    <a:ext uri="{9D8B030D-6E8A-4147-A177-3AD203B41FA5}">
                      <a16:colId xmlns:a16="http://schemas.microsoft.com/office/drawing/2014/main" val="20003"/>
                    </a:ext>
                  </a:extLst>
                </a:gridCol>
                <a:gridCol w="1473200">
                  <a:extLst>
                    <a:ext uri="{9D8B030D-6E8A-4147-A177-3AD203B41FA5}">
                      <a16:colId xmlns:a16="http://schemas.microsoft.com/office/drawing/2014/main" val="20004"/>
                    </a:ext>
                  </a:extLst>
                </a:gridCol>
                <a:gridCol w="1473200">
                  <a:extLst>
                    <a:ext uri="{9D8B030D-6E8A-4147-A177-3AD203B41FA5}">
                      <a16:colId xmlns:a16="http://schemas.microsoft.com/office/drawing/2014/main" val="20005"/>
                    </a:ext>
                  </a:extLst>
                </a:gridCol>
              </a:tblGrid>
              <a:tr h="537544">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Primitive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(0 acres</a:t>
                      </a:r>
                      <a:r>
                        <a:rPr lang="en-US" sz="1000" b="1" i="1" dirty="0" smtClean="0">
                          <a:solidFill>
                            <a:schemeClr val="bg1"/>
                          </a:solidFill>
                          <a:effectLst/>
                          <a:latin typeface="Calisto MT"/>
                          <a:ea typeface="Times New Roman"/>
                          <a:cs typeface="Comic Sans MS"/>
                        </a:rPr>
                        <a:t>)</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Back Country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(0 acres) </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Middle Country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(7,300 acres) </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Front Country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(1,450 acres) </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Rural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(150 acres) </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Urban Classification</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b="1" i="1" dirty="0">
                          <a:solidFill>
                            <a:schemeClr val="bg1"/>
                          </a:solidFill>
                          <a:effectLst/>
                          <a:latin typeface="Calisto MT"/>
                          <a:ea typeface="Times New Roman"/>
                          <a:cs typeface="Comic Sans MS"/>
                        </a:rPr>
                        <a:t>(140 acres) </a:t>
                      </a:r>
                      <a:endParaRPr lang="en-US" sz="1000" dirty="0">
                        <a:solidFill>
                          <a:schemeClr val="bg1"/>
                        </a:solidFill>
                        <a:effectLst/>
                        <a:latin typeface="Garamond"/>
                        <a:ea typeface="Times New Roman"/>
                        <a:cs typeface="Times New Roman"/>
                      </a:endParaRPr>
                    </a:p>
                  </a:txBody>
                  <a:tcPr marL="59098" marR="59098" marT="0" marB="0" anchor="ctr">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25070">
                <a:tc gridSpan="6">
                  <a:txBody>
                    <a:bodyPr/>
                    <a:lstStyle/>
                    <a:p>
                      <a:pPr marL="0" marR="0" fontAlgn="base" hangingPunct="0">
                        <a:lnSpc>
                          <a:spcPct val="115000"/>
                        </a:lnSpc>
                        <a:spcBef>
                          <a:spcPts val="600"/>
                        </a:spcBef>
                        <a:spcAft>
                          <a:spcPts val="600"/>
                        </a:spcAft>
                      </a:pPr>
                      <a:r>
                        <a:rPr lang="en-US" sz="1000" b="1" dirty="0">
                          <a:solidFill>
                            <a:schemeClr val="tx1"/>
                          </a:solidFill>
                          <a:effectLst/>
                          <a:latin typeface="Arial"/>
                          <a:ea typeface="Times New Roman"/>
                          <a:cs typeface="Times New Roman"/>
                        </a:rPr>
                        <a:t>Remoteness (approx. distance from routes</a:t>
                      </a:r>
                      <a:r>
                        <a:rPr lang="en-US" sz="1000" b="1" dirty="0" smtClean="0">
                          <a:solidFill>
                            <a:schemeClr val="tx1"/>
                          </a:solidFill>
                          <a:effectLst/>
                          <a:latin typeface="Arial"/>
                          <a:ea typeface="Times New Roman"/>
                          <a:cs typeface="Times New Roman"/>
                        </a:rPr>
                        <a:t>)</a:t>
                      </a:r>
                      <a:endParaRPr lang="en-US" sz="1000" dirty="0">
                        <a:solidFill>
                          <a:schemeClr val="tx1"/>
                        </a:solidFill>
                        <a:effectLst/>
                        <a:latin typeface="Garamond"/>
                        <a:ea typeface="Times New Roman"/>
                        <a:cs typeface="Times New Roman"/>
                      </a:endParaRPr>
                    </a:p>
                  </a:txBody>
                  <a:tcPr marL="59098" marR="59098"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30421">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More than ½ mile from either mechanized or motorized trails/routes.</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Within ½ mile of mechanized trails/routes.</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Within ½ mile of four-wheel drive vehicle, ATV and motorcycles routes. (BLM identified “Primitive Roads” and “Motorized Trails”)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Within ½ mile of low-clearance or passenger vehicle routes (BLM identified “Roads”) (includes unpaved County roads and private land routes).</a:t>
                      </a:r>
                      <a:endParaRPr lang="en-US" sz="1000" dirty="0">
                        <a:solidFill>
                          <a:schemeClr val="bg1"/>
                        </a:solidFill>
                        <a:effectLst/>
                        <a:latin typeface="Garamond"/>
                        <a:ea typeface="Times New Roman"/>
                        <a:cs typeface="Times New Roman"/>
                      </a:endParaRPr>
                    </a:p>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 </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Within ½ mile of paved/primary roads and highways.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0"/>
                        </a:spcBef>
                        <a:spcAft>
                          <a:spcPts val="0"/>
                        </a:spcAft>
                      </a:pPr>
                      <a:r>
                        <a:rPr lang="en-US" sz="1000" dirty="0">
                          <a:solidFill>
                            <a:schemeClr val="bg1"/>
                          </a:solidFill>
                          <a:effectLst/>
                          <a:latin typeface="Arial"/>
                          <a:ea typeface="Times New Roman"/>
                          <a:cs typeface="Times New Roman"/>
                        </a:rPr>
                        <a:t>Within ½ mile of streets and roads within municipalities and along highways.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21250">
                <a:tc gridSpan="6">
                  <a:txBody>
                    <a:bodyPr/>
                    <a:lstStyle/>
                    <a:p>
                      <a:pPr marL="0" marR="0">
                        <a:lnSpc>
                          <a:spcPct val="115000"/>
                        </a:lnSpc>
                        <a:spcBef>
                          <a:spcPts val="600"/>
                        </a:spcBef>
                        <a:spcAft>
                          <a:spcPts val="600"/>
                        </a:spcAft>
                      </a:pPr>
                      <a:r>
                        <a:rPr lang="en-US" sz="1000" b="1" dirty="0">
                          <a:solidFill>
                            <a:schemeClr val="tx1"/>
                          </a:solidFill>
                          <a:effectLst/>
                          <a:latin typeface="Arial"/>
                          <a:ea typeface="Times New Roman"/>
                          <a:cs typeface="Times New Roman"/>
                        </a:rPr>
                        <a:t>Naturalness (landscape texture form, line, color</a:t>
                      </a:r>
                      <a:r>
                        <a:rPr lang="en-US" sz="1000" b="1" dirty="0" smtClean="0">
                          <a:solidFill>
                            <a:schemeClr val="tx1"/>
                          </a:solidFill>
                          <a:effectLst/>
                          <a:latin typeface="Arial"/>
                          <a:ea typeface="Times New Roman"/>
                          <a:cs typeface="Times New Roman"/>
                        </a:rPr>
                        <a:t>)</a:t>
                      </a:r>
                      <a:endParaRPr lang="en-US" sz="1000" dirty="0">
                        <a:solidFill>
                          <a:schemeClr val="tx1"/>
                        </a:solidFill>
                        <a:effectLst/>
                        <a:latin typeface="Garamond"/>
                        <a:ea typeface="Times New Roman"/>
                        <a:cs typeface="Times New Roman"/>
                      </a:endParaRPr>
                    </a:p>
                  </a:txBody>
                  <a:tcPr marL="59098" marR="59098"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182595">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Undisturbed natural landscape.</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Natural landscape with modifications in harmony with surroundings and not visually obvious (e.g., stock ponds, habitat treatments, historic structures).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Character of the natural landscape retained. A few modifications contrast with character of the landscape (e.g., fences, ditches).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Character of the natural landscape partially modified but none overpower natural landscape (e.g., structures, utilities).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a:solidFill>
                            <a:schemeClr val="bg1"/>
                          </a:solidFill>
                          <a:effectLst/>
                          <a:latin typeface="Arial"/>
                          <a:ea typeface="Times New Roman"/>
                          <a:cs typeface="Times New Roman"/>
                        </a:rPr>
                        <a:t>Character of the natural landscape considerably modified (i.e., agriculture, residential, airstrips or industrial alterations).</a:t>
                      </a:r>
                      <a:endParaRPr lang="en-US" sz="100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Urbanized developments dominate landscape.</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228015">
                <a:tc gridSpan="6">
                  <a:txBody>
                    <a:bodyPr/>
                    <a:lstStyle/>
                    <a:p>
                      <a:pPr marL="0" marR="0">
                        <a:lnSpc>
                          <a:spcPct val="115000"/>
                        </a:lnSpc>
                        <a:spcBef>
                          <a:spcPts val="600"/>
                        </a:spcBef>
                        <a:spcAft>
                          <a:spcPts val="600"/>
                        </a:spcAft>
                      </a:pPr>
                      <a:r>
                        <a:rPr lang="en-US" sz="1000" b="1" dirty="0">
                          <a:solidFill>
                            <a:schemeClr val="tx1"/>
                          </a:solidFill>
                          <a:effectLst/>
                          <a:latin typeface="Arial"/>
                          <a:ea typeface="Times New Roman"/>
                          <a:cs typeface="Times New Roman"/>
                        </a:rPr>
                        <a:t>Visitor Facilities</a:t>
                      </a:r>
                      <a:r>
                        <a:rPr lang="en-US" sz="1000" dirty="0">
                          <a:solidFill>
                            <a:schemeClr val="tx1"/>
                          </a:solidFill>
                          <a:effectLst/>
                          <a:latin typeface="Arial"/>
                          <a:ea typeface="Times New Roman"/>
                          <a:cs typeface="Times New Roman"/>
                        </a:rPr>
                        <a:t> </a:t>
                      </a:r>
                      <a:endParaRPr lang="en-US" sz="1000" dirty="0">
                        <a:solidFill>
                          <a:schemeClr val="tx1"/>
                        </a:solidFill>
                        <a:effectLst/>
                        <a:latin typeface="Garamond"/>
                        <a:ea typeface="Times New Roman"/>
                        <a:cs typeface="Times New Roman"/>
                      </a:endParaRPr>
                    </a:p>
                  </a:txBody>
                  <a:tcPr marL="59098" marR="59098"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99018">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No structures.  Foot/horse and water trails only.</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Developed trails made mostly of native materials such as log bridges. Structures are rare and isolated.</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Maintained and marked trails, simple trailhead developments.</a:t>
                      </a:r>
                      <a:endParaRPr lang="en-US" sz="1000" dirty="0">
                        <a:solidFill>
                          <a:schemeClr val="bg1"/>
                        </a:solidFill>
                        <a:effectLst/>
                        <a:latin typeface="Garamond"/>
                        <a:ea typeface="Times New Roman"/>
                        <a:cs typeface="Times New Roman"/>
                      </a:endParaRPr>
                    </a:p>
                  </a:txBody>
                  <a:tcPr marL="59098" marR="59098" marT="0" marB="0" anchor="ctr">
                    <a:lnL w="38100" cap="flat" cmpd="sng" algn="ctr">
                      <a:solidFill>
                        <a:srgbClr val="FF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Rustic facilities such as campsites, restrooms, trailheads, and interpretive displays.</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Modern facilities such as campgrounds, group shelters, boat launches, and occasional exhibits.</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80000"/>
                        </a:lnSpc>
                        <a:spcBef>
                          <a:spcPts val="560"/>
                        </a:spcBef>
                        <a:spcAft>
                          <a:spcPts val="0"/>
                        </a:spcAft>
                      </a:pPr>
                      <a:r>
                        <a:rPr lang="en-US" sz="1000" dirty="0">
                          <a:solidFill>
                            <a:schemeClr val="bg1"/>
                          </a:solidFill>
                          <a:effectLst/>
                          <a:latin typeface="Arial"/>
                          <a:ea typeface="Times New Roman"/>
                          <a:cs typeface="Times New Roman"/>
                        </a:rPr>
                        <a:t>Elaborate full-service facilities such as laundry, restaurants, and groceries.</a:t>
                      </a:r>
                      <a:endParaRPr lang="en-US" sz="1000" dirty="0">
                        <a:solidFill>
                          <a:schemeClr val="bg1"/>
                        </a:solidFill>
                        <a:effectLst/>
                        <a:latin typeface="Garamond"/>
                        <a:ea typeface="Times New Roman"/>
                        <a:cs typeface="Times New Roman"/>
                      </a:endParaRPr>
                    </a:p>
                  </a:txBody>
                  <a:tcPr marL="59098" marR="59098"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9" name="Rectangle 22"/>
          <p:cNvSpPr>
            <a:spLocks noChangeArrowheads="1"/>
          </p:cNvSpPr>
          <p:nvPr/>
        </p:nvSpPr>
        <p:spPr bwMode="auto">
          <a:xfrm>
            <a:off x="2667000" y="686743"/>
            <a:ext cx="6325432" cy="369332"/>
          </a:xfrm>
          <a:prstGeom prst="rect">
            <a:avLst/>
          </a:prstGeom>
          <a:noFill/>
          <a:ln>
            <a:noFill/>
          </a:ln>
          <a:effectLst/>
          <a:extLst>
            <a:ext uri="{909E8E84-426E-40DD-AFC4-6F175D3DCCD1}">
              <a14:hiddenFill xmlns:a14="http://schemas.microsoft.com/office/drawing/2010/main">
                <a:gradFill rotWithShape="1">
                  <a:gsLst>
                    <a:gs pos="0">
                      <a:srgbClr val="FFE9C1"/>
                    </a:gs>
                    <a:gs pos="100000">
                      <a:srgbClr val="D0C2A0"/>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3200">
                <a:solidFill>
                  <a:schemeClr val="tx1"/>
                </a:solidFill>
                <a:latin typeface="Arial" pitchFamily="34" charset="0"/>
              </a:defRPr>
            </a:lvl1pPr>
            <a:lvl2pPr marL="742950" indent="-28575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800">
                <a:solidFill>
                  <a:schemeClr val="tx1"/>
                </a:solidFill>
                <a:latin typeface="Arial" pitchFamily="34" charset="0"/>
              </a:defRPr>
            </a:lvl2pPr>
            <a:lvl3pPr marL="11430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400">
                <a:solidFill>
                  <a:schemeClr val="tx1"/>
                </a:solidFill>
                <a:latin typeface="Arial" pitchFamily="34" charset="0"/>
              </a:defRPr>
            </a:lvl3pPr>
            <a:lvl4pPr marL="16002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4pPr>
            <a:lvl5pPr marL="20574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9pPr>
          </a:lstStyle>
          <a:p>
            <a:pPr algn="ctr">
              <a:spcBef>
                <a:spcPct val="0"/>
              </a:spcBef>
              <a:buFontTx/>
              <a:buNone/>
            </a:pPr>
            <a:r>
              <a:rPr lang="en-US" altLang="en-US" sz="1800" cap="small" dirty="0" smtClean="0">
                <a:solidFill>
                  <a:schemeClr val="accent5">
                    <a:lumMod val="60000"/>
                    <a:lumOff val="40000"/>
                  </a:schemeClr>
                </a:solidFill>
                <a:latin typeface="Comic Sans MS" panose="030F0702030302020204" pitchFamily="66" charset="0"/>
                <a:ea typeface="Times New Roman" pitchFamily="18" charset="0"/>
                <a:cs typeface="Swis721 BlkEx BT" charset="0"/>
              </a:rPr>
              <a:t>Existing Physical </a:t>
            </a:r>
            <a:r>
              <a:rPr lang="en-CA" altLang="en-US" sz="1800" cap="small" dirty="0" smtClean="0">
                <a:solidFill>
                  <a:schemeClr val="accent5">
                    <a:lumMod val="60000"/>
                    <a:lumOff val="40000"/>
                  </a:schemeClr>
                </a:solidFill>
                <a:latin typeface="Comic Sans MS" panose="030F0702030302020204" pitchFamily="66" charset="0"/>
                <a:ea typeface="Times New Roman" pitchFamily="18" charset="0"/>
                <a:cs typeface="Swis721 BlkEx BT" charset="0"/>
              </a:rPr>
              <a:t>RSCs - </a:t>
            </a:r>
            <a:r>
              <a:rPr lang="en-US" altLang="en-US" sz="1800" cap="small" dirty="0" smtClean="0">
                <a:solidFill>
                  <a:schemeClr val="accent5">
                    <a:lumMod val="60000"/>
                    <a:lumOff val="40000"/>
                  </a:schemeClr>
                </a:solidFill>
                <a:latin typeface="Comic Sans MS" panose="030F0702030302020204" pitchFamily="66" charset="0"/>
                <a:ea typeface="Times New Roman" pitchFamily="18" charset="0"/>
                <a:cs typeface="Swis721 BlkEx BT" charset="0"/>
              </a:rPr>
              <a:t>Blue </a:t>
            </a:r>
            <a:r>
              <a:rPr lang="en-US" altLang="en-US" sz="1800" cap="small" dirty="0">
                <a:solidFill>
                  <a:schemeClr val="accent5">
                    <a:lumMod val="60000"/>
                    <a:lumOff val="40000"/>
                  </a:schemeClr>
                </a:solidFill>
                <a:latin typeface="Comic Sans MS" panose="030F0702030302020204" pitchFamily="66" charset="0"/>
                <a:ea typeface="Times New Roman" pitchFamily="18" charset="0"/>
                <a:cs typeface="Swis721 BlkEx BT" charset="0"/>
              </a:rPr>
              <a:t>Mesa SRMA</a:t>
            </a:r>
          </a:p>
        </p:txBody>
      </p:sp>
      <p:sp>
        <p:nvSpPr>
          <p:cNvPr id="10" name="Rectangle 28"/>
          <p:cNvSpPr>
            <a:spLocks noChangeArrowheads="1"/>
          </p:cNvSpPr>
          <p:nvPr/>
        </p:nvSpPr>
        <p:spPr bwMode="auto">
          <a:xfrm>
            <a:off x="7331009" y="6324600"/>
            <a:ext cx="1234633" cy="261610"/>
          </a:xfrm>
          <a:prstGeom prst="rect">
            <a:avLst/>
          </a:prstGeom>
          <a:noFill/>
          <a:ln>
            <a:noFill/>
          </a:ln>
          <a:effectLst/>
          <a:extLst>
            <a:ext uri="{909E8E84-426E-40DD-AFC4-6F175D3DCCD1}">
              <a14:hiddenFill xmlns:a14="http://schemas.microsoft.com/office/drawing/2010/main">
                <a:gradFill rotWithShape="1">
                  <a:gsLst>
                    <a:gs pos="0">
                      <a:srgbClr val="FFE9C1"/>
                    </a:gs>
                    <a:gs pos="100000">
                      <a:srgbClr val="D0C2A0"/>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3200">
                <a:solidFill>
                  <a:schemeClr val="tx1"/>
                </a:solidFill>
                <a:latin typeface="Arial" pitchFamily="34" charset="0"/>
              </a:defRPr>
            </a:lvl1pPr>
            <a:lvl2pPr marL="742950" indent="-28575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800">
                <a:solidFill>
                  <a:schemeClr val="tx1"/>
                </a:solidFill>
                <a:latin typeface="Arial" pitchFamily="34" charset="0"/>
              </a:defRPr>
            </a:lvl2pPr>
            <a:lvl3pPr marL="11430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400">
                <a:solidFill>
                  <a:schemeClr val="tx1"/>
                </a:solidFill>
                <a:latin typeface="Arial" pitchFamily="34" charset="0"/>
              </a:defRPr>
            </a:lvl3pPr>
            <a:lvl4pPr marL="16002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4pPr>
            <a:lvl5pPr marL="2057400" indent="-228600" algn="l" eaLnBrk="0" hangingPunct="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67988" algn="l"/>
                <a:tab pos="10925175" algn="l"/>
              </a:tabLst>
              <a:defRPr sz="2000">
                <a:solidFill>
                  <a:schemeClr val="tx1"/>
                </a:solidFill>
                <a:latin typeface="Arial" pitchFamily="34" charset="0"/>
              </a:defRPr>
            </a:lvl9pPr>
          </a:lstStyle>
          <a:p>
            <a:pPr>
              <a:spcBef>
                <a:spcPct val="0"/>
              </a:spcBef>
              <a:buFontTx/>
              <a:buNone/>
            </a:pPr>
            <a:r>
              <a:rPr lang="en-US" altLang="en-US" sz="1100" b="1" dirty="0">
                <a:ea typeface="Times New Roman" pitchFamily="18" charset="0"/>
                <a:cs typeface="Arial" pitchFamily="34" charset="0"/>
              </a:rPr>
              <a:t>Existing </a:t>
            </a:r>
            <a:r>
              <a:rPr lang="en-US" altLang="en-US" sz="1100" b="1" dirty="0" smtClean="0">
                <a:ea typeface="Times New Roman" pitchFamily="18" charset="0"/>
                <a:cs typeface="Arial" pitchFamily="34" charset="0"/>
              </a:rPr>
              <a:t>RSCs </a:t>
            </a:r>
            <a:endParaRPr lang="en-US" altLang="en-US" sz="1800" dirty="0">
              <a:latin typeface="Helvetica" pitchFamily="34" charset="0"/>
              <a:ea typeface="Times New Roman" pitchFamily="18" charset="0"/>
              <a:cs typeface="Arial" pitchFamily="34" charset="0"/>
            </a:endParaRPr>
          </a:p>
        </p:txBody>
      </p:sp>
      <p:sp>
        <p:nvSpPr>
          <p:cNvPr id="11" name="Rectangle 10"/>
          <p:cNvSpPr/>
          <p:nvPr/>
        </p:nvSpPr>
        <p:spPr>
          <a:xfrm>
            <a:off x="7251192" y="6324600"/>
            <a:ext cx="1314450" cy="295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Rectangle 12"/>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461994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8600" y="533400"/>
            <a:ext cx="3048000" cy="911019"/>
          </a:xfrm>
          <a:prstGeom prst="rect">
            <a:avLst/>
          </a:prstGeom>
        </p:spPr>
        <p:txBody>
          <a:bodyPr wrap="square">
            <a:spAutoFit/>
          </a:bodyPr>
          <a:lstStyle/>
          <a:p>
            <a:pPr>
              <a:lnSpc>
                <a:spcPct val="140000"/>
              </a:lnSpc>
            </a:pPr>
            <a:r>
              <a:rPr lang="en-US" sz="2800" dirty="0" smtClean="0">
                <a:solidFill>
                  <a:schemeClr val="accent5">
                    <a:lumMod val="60000"/>
                    <a:lumOff val="40000"/>
                  </a:schemeClr>
                </a:solidFill>
                <a:latin typeface="+mj-lt"/>
              </a:rPr>
              <a:t>Map Format</a:t>
            </a:r>
          </a:p>
          <a:p>
            <a:pPr>
              <a:lnSpc>
                <a:spcPct val="140000"/>
              </a:lnSpc>
            </a:pPr>
            <a:endParaRPr lang="en-US" sz="1000" b="1" dirty="0">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48" y="1228975"/>
            <a:ext cx="5105400" cy="3959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9176" y="1836923"/>
            <a:ext cx="5105400" cy="39542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2464812"/>
            <a:ext cx="5093208" cy="393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4619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2000" fill="hold"/>
                                        <p:tgtEl>
                                          <p:spTgt spid="15363"/>
                                        </p:tgtEl>
                                        <p:attrNameLst>
                                          <p:attrName>ppt_x</p:attrName>
                                        </p:attrNameLst>
                                      </p:cBhvr>
                                      <p:tavLst>
                                        <p:tav tm="0">
                                          <p:val>
                                            <p:strVal val="#ppt_x"/>
                                          </p:val>
                                        </p:tav>
                                        <p:tav tm="100000">
                                          <p:val>
                                            <p:strVal val="#ppt_x"/>
                                          </p:val>
                                        </p:tav>
                                      </p:tavLst>
                                    </p:anim>
                                    <p:anim calcmode="lin" valueType="num">
                                      <p:cBhvr additive="base">
                                        <p:cTn id="8" dur="2000" fill="hold"/>
                                        <p:tgtEl>
                                          <p:spTgt spid="153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600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2000" fill="hold"/>
                                        <p:tgtEl>
                                          <p:spTgt spid="15364"/>
                                        </p:tgtEl>
                                        <p:attrNameLst>
                                          <p:attrName>ppt_x</p:attrName>
                                        </p:attrNameLst>
                                      </p:cBhvr>
                                      <p:tavLst>
                                        <p:tav tm="0">
                                          <p:val>
                                            <p:strVal val="#ppt_x"/>
                                          </p:val>
                                        </p:tav>
                                        <p:tav tm="100000">
                                          <p:val>
                                            <p:strVal val="#ppt_x"/>
                                          </p:val>
                                        </p:tav>
                                      </p:tavLst>
                                    </p:anim>
                                    <p:anim calcmode="lin" valueType="num">
                                      <p:cBhvr additive="base">
                                        <p:cTn id="12" dur="20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54710">
            <a:off x="1293289" y="2198401"/>
            <a:ext cx="3013875" cy="40108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75161" y="762000"/>
            <a:ext cx="6834300" cy="1077218"/>
          </a:xfrm>
          <a:prstGeom prst="rect">
            <a:avLst/>
          </a:prstGeom>
          <a:noFill/>
        </p:spPr>
        <p:txBody>
          <a:bodyPr wrap="square" rtlCol="0">
            <a:spAutoFit/>
          </a:bodyPr>
          <a:lstStyle/>
          <a:p>
            <a:pPr algn="ctr"/>
            <a:r>
              <a:rPr lang="en-US" sz="3200" dirty="0">
                <a:latin typeface="Comic Sans MS" pitchFamily="66" charset="0"/>
              </a:rPr>
              <a:t>Recreation Opportunity Spectrum (ROS)</a:t>
            </a:r>
          </a:p>
        </p:txBody>
      </p:sp>
      <p:sp>
        <p:nvSpPr>
          <p:cNvPr id="4" name="TextBox 3"/>
          <p:cNvSpPr txBox="1"/>
          <p:nvPr/>
        </p:nvSpPr>
        <p:spPr>
          <a:xfrm>
            <a:off x="5029200" y="2286000"/>
            <a:ext cx="3810000" cy="2308324"/>
          </a:xfrm>
          <a:prstGeom prst="rect">
            <a:avLst/>
          </a:prstGeom>
          <a:noFill/>
        </p:spPr>
        <p:txBody>
          <a:bodyPr wrap="square" rtlCol="0">
            <a:spAutoFit/>
          </a:bodyPr>
          <a:lstStyle/>
          <a:p>
            <a:pPr marL="285750" indent="-285750">
              <a:buFont typeface="Arial" pitchFamily="34" charset="0"/>
              <a:buChar char="•"/>
            </a:pPr>
            <a:r>
              <a:rPr lang="en-US" dirty="0" smtClean="0"/>
              <a:t>1979, Established by the Forest Service to allocate/zone the landscape.</a:t>
            </a:r>
          </a:p>
          <a:p>
            <a:pPr marL="285750" indent="-285750">
              <a:buFont typeface="Arial" pitchFamily="34" charset="0"/>
              <a:buChar char="•"/>
            </a:pPr>
            <a:r>
              <a:rPr lang="en-US" dirty="0" smtClean="0"/>
              <a:t>2011, Bureau of Reclamation published Water and Land Recreation Opportunity Spectrum</a:t>
            </a:r>
          </a:p>
          <a:p>
            <a:endParaRPr lang="en-US" dirty="0"/>
          </a:p>
        </p:txBody>
      </p:sp>
    </p:spTree>
    <p:extLst>
      <p:ext uri="{BB962C8B-B14F-4D97-AF65-F5344CB8AC3E}">
        <p14:creationId xmlns:p14="http://schemas.microsoft.com/office/powerpoint/2010/main" val="500231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0310" y="609600"/>
            <a:ext cx="7575890" cy="461665"/>
          </a:xfrm>
          <a:prstGeom prst="rect">
            <a:avLst/>
          </a:prstGeom>
        </p:spPr>
        <p:txBody>
          <a:bodyPr wrap="square">
            <a:spAutoFit/>
          </a:bodyPr>
          <a:lstStyle/>
          <a:p>
            <a:r>
              <a:rPr lang="en-US" sz="2400" cap="small" dirty="0">
                <a:solidFill>
                  <a:schemeClr val="accent5">
                    <a:lumMod val="60000"/>
                    <a:lumOff val="40000"/>
                  </a:schemeClr>
                </a:solidFill>
                <a:latin typeface="+mj-lt"/>
              </a:rPr>
              <a:t>Mapping Recreation Setting </a:t>
            </a:r>
            <a:r>
              <a:rPr lang="en-US" sz="2400" cap="small" dirty="0" smtClean="0">
                <a:solidFill>
                  <a:schemeClr val="accent5">
                    <a:lumMod val="60000"/>
                    <a:lumOff val="40000"/>
                  </a:schemeClr>
                </a:solidFill>
                <a:latin typeface="+mj-lt"/>
              </a:rPr>
              <a:t>Characteristics </a:t>
            </a:r>
            <a:endParaRPr lang="en-US" sz="2400" cap="small" dirty="0">
              <a:solidFill>
                <a:schemeClr val="accent5">
                  <a:lumMod val="60000"/>
                  <a:lumOff val="40000"/>
                </a:schemeClr>
              </a:solidFill>
              <a:latin typeface="+mj-lt"/>
            </a:endParaRPr>
          </a:p>
        </p:txBody>
      </p:sp>
      <p:sp>
        <p:nvSpPr>
          <p:cNvPr id="4" name="Rectangle 3"/>
          <p:cNvSpPr/>
          <p:nvPr/>
        </p:nvSpPr>
        <p:spPr>
          <a:xfrm>
            <a:off x="387011" y="1219200"/>
            <a:ext cx="8610600" cy="1200329"/>
          </a:xfrm>
          <a:prstGeom prst="rect">
            <a:avLst/>
          </a:prstGeom>
        </p:spPr>
        <p:txBody>
          <a:bodyPr wrap="square">
            <a:spAutoFit/>
          </a:bodyPr>
          <a:lstStyle/>
          <a:p>
            <a:r>
              <a:rPr lang="en-US" dirty="0" smtClean="0">
                <a:solidFill>
                  <a:schemeClr val="accent5">
                    <a:lumMod val="60000"/>
                    <a:lumOff val="40000"/>
                  </a:schemeClr>
                </a:solidFill>
                <a:latin typeface="Comic Sans MS" panose="030F0702030302020204" pitchFamily="66" charset="0"/>
              </a:rPr>
              <a:t>Map measurable and determinative RSCs (having </a:t>
            </a:r>
            <a:r>
              <a:rPr lang="en-US" dirty="0">
                <a:solidFill>
                  <a:schemeClr val="accent5">
                    <a:lumMod val="60000"/>
                    <a:lumOff val="40000"/>
                  </a:schemeClr>
                </a:solidFill>
                <a:latin typeface="Comic Sans MS" panose="030F0702030302020204" pitchFamily="66" charset="0"/>
              </a:rPr>
              <a:t>the most influence on the desired recreation opportunities</a:t>
            </a:r>
            <a:r>
              <a:rPr lang="en-US" dirty="0" smtClean="0">
                <a:solidFill>
                  <a:schemeClr val="accent5">
                    <a:lumMod val="60000"/>
                    <a:lumOff val="40000"/>
                  </a:schemeClr>
                </a:solidFill>
                <a:latin typeface="Comic Sans MS" panose="030F0702030302020204" pitchFamily="66" charset="0"/>
              </a:rPr>
              <a:t>)</a:t>
            </a:r>
          </a:p>
          <a:p>
            <a:endParaRPr lang="en-US" dirty="0">
              <a:solidFill>
                <a:schemeClr val="accent5">
                  <a:lumMod val="60000"/>
                  <a:lumOff val="40000"/>
                </a:schemeClr>
              </a:solidFill>
              <a:latin typeface="Comic Sans MS" panose="030F0702030302020204" pitchFamily="66" charset="0"/>
            </a:endParaRPr>
          </a:p>
          <a:p>
            <a:r>
              <a:rPr lang="en-US" dirty="0" smtClean="0">
                <a:solidFill>
                  <a:schemeClr val="accent5">
                    <a:lumMod val="60000"/>
                    <a:lumOff val="40000"/>
                  </a:schemeClr>
                </a:solidFill>
                <a:latin typeface="Comic Sans MS" panose="030F0702030302020204" pitchFamily="66" charset="0"/>
              </a:rPr>
              <a:t>The other RSCs can then be used to refine the </a:t>
            </a:r>
            <a:r>
              <a:rPr lang="en-US" dirty="0" err="1" smtClean="0">
                <a:solidFill>
                  <a:schemeClr val="accent5">
                    <a:lumMod val="60000"/>
                    <a:lumOff val="40000"/>
                  </a:schemeClr>
                </a:solidFill>
                <a:latin typeface="Comic Sans MS" panose="030F0702030302020204" pitchFamily="66" charset="0"/>
              </a:rPr>
              <a:t>basemap</a:t>
            </a:r>
            <a:r>
              <a:rPr lang="en-US" dirty="0" smtClean="0">
                <a:solidFill>
                  <a:schemeClr val="accent5">
                    <a:lumMod val="60000"/>
                    <a:lumOff val="40000"/>
                  </a:schemeClr>
                </a:solidFill>
                <a:latin typeface="Comic Sans MS" panose="030F0702030302020204" pitchFamily="66" charset="0"/>
              </a:rPr>
              <a:t>,  if necessary</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183" y="2590799"/>
            <a:ext cx="6897633"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flipH="1">
            <a:off x="2163191" y="3505200"/>
            <a:ext cx="457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1934591" y="4646672"/>
            <a:ext cx="457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2346156" y="5817108"/>
            <a:ext cx="457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461994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803615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95656" y="1600200"/>
            <a:ext cx="8458200" cy="3539430"/>
          </a:xfrm>
          <a:prstGeom prst="rect">
            <a:avLst/>
          </a:prstGeom>
        </p:spPr>
        <p:txBody>
          <a:bodyPr wrap="square">
            <a:spAutoFit/>
          </a:bodyPr>
          <a:lstStyle/>
          <a:p>
            <a:pPr>
              <a:lnSpc>
                <a:spcPct val="140000"/>
              </a:lnSpc>
            </a:pPr>
            <a:r>
              <a:rPr lang="en-US" sz="2000" dirty="0">
                <a:solidFill>
                  <a:schemeClr val="accent5">
                    <a:lumMod val="60000"/>
                    <a:lumOff val="40000"/>
                  </a:schemeClr>
                </a:solidFill>
                <a:latin typeface="Comic Sans MS" panose="030F0702030302020204" pitchFamily="66" charset="0"/>
              </a:rPr>
              <a:t>The distance criteria can be adjusted based on topography or vegetation. </a:t>
            </a:r>
            <a:r>
              <a:rPr lang="en-US" sz="2000" dirty="0" smtClean="0">
                <a:solidFill>
                  <a:schemeClr val="accent5">
                    <a:lumMod val="60000"/>
                    <a:lumOff val="40000"/>
                  </a:schemeClr>
                </a:solidFill>
                <a:latin typeface="Comic Sans MS" panose="030F0702030302020204" pitchFamily="66" charset="0"/>
              </a:rPr>
              <a:t>  For </a:t>
            </a:r>
            <a:r>
              <a:rPr lang="en-US" sz="2000" dirty="0">
                <a:solidFill>
                  <a:schemeClr val="accent5">
                    <a:lumMod val="60000"/>
                    <a:lumOff val="40000"/>
                  </a:schemeClr>
                </a:solidFill>
                <a:latin typeface="Comic Sans MS" panose="030F0702030302020204" pitchFamily="66" charset="0"/>
              </a:rPr>
              <a:t>example, if the area is forested or mountainous, the distances can be reduced to better display existing conditions. </a:t>
            </a:r>
            <a:endParaRPr lang="en-US" sz="2000" dirty="0" smtClean="0">
              <a:solidFill>
                <a:schemeClr val="accent5">
                  <a:lumMod val="60000"/>
                  <a:lumOff val="40000"/>
                </a:schemeClr>
              </a:solidFill>
              <a:latin typeface="Comic Sans MS" panose="030F0702030302020204" pitchFamily="66" charset="0"/>
            </a:endParaRPr>
          </a:p>
          <a:p>
            <a:pPr>
              <a:lnSpc>
                <a:spcPct val="140000"/>
              </a:lnSpc>
            </a:pPr>
            <a:endParaRPr lang="en-US" sz="2000" dirty="0">
              <a:solidFill>
                <a:schemeClr val="accent5">
                  <a:lumMod val="60000"/>
                  <a:lumOff val="40000"/>
                </a:schemeClr>
              </a:solidFill>
              <a:latin typeface="Comic Sans MS" panose="030F0702030302020204" pitchFamily="66" charset="0"/>
            </a:endParaRPr>
          </a:p>
          <a:p>
            <a:pPr>
              <a:lnSpc>
                <a:spcPct val="140000"/>
              </a:lnSpc>
            </a:pPr>
            <a:r>
              <a:rPr lang="en-US" sz="2000" dirty="0" smtClean="0">
                <a:solidFill>
                  <a:schemeClr val="accent5">
                    <a:lumMod val="60000"/>
                    <a:lumOff val="40000"/>
                  </a:schemeClr>
                </a:solidFill>
                <a:latin typeface="Comic Sans MS" panose="030F0702030302020204" pitchFamily="66" charset="0"/>
              </a:rPr>
              <a:t>This </a:t>
            </a:r>
            <a:r>
              <a:rPr lang="en-US" sz="2000" dirty="0">
                <a:solidFill>
                  <a:schemeClr val="accent5">
                    <a:lumMod val="60000"/>
                    <a:lumOff val="40000"/>
                  </a:schemeClr>
                </a:solidFill>
                <a:latin typeface="Comic Sans MS" panose="030F0702030302020204" pitchFamily="66" charset="0"/>
              </a:rPr>
              <a:t>may require manually </a:t>
            </a:r>
            <a:endParaRPr lang="en-US" sz="2000" dirty="0" smtClean="0">
              <a:solidFill>
                <a:schemeClr val="accent5">
                  <a:lumMod val="60000"/>
                  <a:lumOff val="40000"/>
                </a:schemeClr>
              </a:solidFill>
              <a:latin typeface="Comic Sans MS" panose="030F0702030302020204" pitchFamily="66" charset="0"/>
            </a:endParaRPr>
          </a:p>
          <a:p>
            <a:pPr>
              <a:lnSpc>
                <a:spcPct val="140000"/>
              </a:lnSpc>
            </a:pPr>
            <a:r>
              <a:rPr lang="en-US" sz="2000" dirty="0" smtClean="0">
                <a:solidFill>
                  <a:schemeClr val="accent5">
                    <a:lumMod val="60000"/>
                    <a:lumOff val="40000"/>
                  </a:schemeClr>
                </a:solidFill>
                <a:latin typeface="Comic Sans MS" panose="030F0702030302020204" pitchFamily="66" charset="0"/>
              </a:rPr>
              <a:t>digitizing </a:t>
            </a:r>
            <a:r>
              <a:rPr lang="en-US" sz="2000" dirty="0">
                <a:solidFill>
                  <a:schemeClr val="accent5">
                    <a:lumMod val="60000"/>
                    <a:lumOff val="40000"/>
                  </a:schemeClr>
                </a:solidFill>
                <a:latin typeface="Comic Sans MS" panose="030F0702030302020204" pitchFamily="66" charset="0"/>
              </a:rPr>
              <a:t>class boundaries </a:t>
            </a:r>
            <a:endParaRPr lang="en-US" sz="2000" dirty="0" smtClean="0">
              <a:solidFill>
                <a:schemeClr val="accent5">
                  <a:lumMod val="60000"/>
                  <a:lumOff val="40000"/>
                </a:schemeClr>
              </a:solidFill>
              <a:latin typeface="Comic Sans MS" panose="030F0702030302020204" pitchFamily="66" charset="0"/>
            </a:endParaRPr>
          </a:p>
          <a:p>
            <a:pPr>
              <a:lnSpc>
                <a:spcPct val="140000"/>
              </a:lnSpc>
            </a:pPr>
            <a:r>
              <a:rPr lang="en-US" sz="2000" dirty="0" smtClean="0">
                <a:solidFill>
                  <a:schemeClr val="accent5">
                    <a:lumMod val="60000"/>
                    <a:lumOff val="40000"/>
                  </a:schemeClr>
                </a:solidFill>
                <a:latin typeface="Comic Sans MS" panose="030F0702030302020204" pitchFamily="66" charset="0"/>
              </a:rPr>
              <a:t>using </a:t>
            </a:r>
            <a:r>
              <a:rPr lang="en-US" sz="2000" dirty="0">
                <a:solidFill>
                  <a:schemeClr val="accent5">
                    <a:lumMod val="60000"/>
                    <a:lumOff val="40000"/>
                  </a:schemeClr>
                </a:solidFill>
                <a:latin typeface="Comic Sans MS" panose="030F0702030302020204" pitchFamily="66" charset="0"/>
              </a:rPr>
              <a:t>topographical data or </a:t>
            </a:r>
            <a:endParaRPr lang="en-US" sz="2000" dirty="0" smtClean="0">
              <a:solidFill>
                <a:schemeClr val="accent5">
                  <a:lumMod val="60000"/>
                  <a:lumOff val="40000"/>
                </a:schemeClr>
              </a:solidFill>
              <a:latin typeface="Comic Sans MS" panose="030F0702030302020204" pitchFamily="66" charset="0"/>
            </a:endParaRPr>
          </a:p>
          <a:p>
            <a:pPr>
              <a:lnSpc>
                <a:spcPct val="140000"/>
              </a:lnSpc>
            </a:pPr>
            <a:r>
              <a:rPr lang="en-US" sz="2000" dirty="0" smtClean="0">
                <a:solidFill>
                  <a:schemeClr val="accent5">
                    <a:lumMod val="60000"/>
                    <a:lumOff val="40000"/>
                  </a:schemeClr>
                </a:solidFill>
                <a:latin typeface="Comic Sans MS" panose="030F0702030302020204" pitchFamily="66" charset="0"/>
              </a:rPr>
              <a:t>aerial </a:t>
            </a:r>
            <a:r>
              <a:rPr lang="en-US" sz="2000" dirty="0">
                <a:solidFill>
                  <a:schemeClr val="accent5">
                    <a:lumMod val="60000"/>
                    <a:lumOff val="40000"/>
                  </a:schemeClr>
                </a:solidFill>
                <a:latin typeface="Comic Sans MS" panose="030F0702030302020204" pitchFamily="66" charset="0"/>
              </a:rPr>
              <a:t>photos. </a:t>
            </a:r>
          </a:p>
        </p:txBody>
      </p:sp>
      <p:sp>
        <p:nvSpPr>
          <p:cNvPr id="7" name="Rectangle 6"/>
          <p:cNvSpPr/>
          <p:nvPr/>
        </p:nvSpPr>
        <p:spPr>
          <a:xfrm>
            <a:off x="120310" y="609600"/>
            <a:ext cx="8871290" cy="830997"/>
          </a:xfrm>
          <a:prstGeom prst="rect">
            <a:avLst/>
          </a:prstGeom>
        </p:spPr>
        <p:txBody>
          <a:bodyPr wrap="square">
            <a:spAutoFit/>
          </a:bodyPr>
          <a:lstStyle/>
          <a:p>
            <a:pPr algn="ctr"/>
            <a:r>
              <a:rPr lang="en-US" sz="2400" cap="small" dirty="0">
                <a:solidFill>
                  <a:schemeClr val="accent5">
                    <a:lumMod val="60000"/>
                    <a:lumOff val="40000"/>
                  </a:schemeClr>
                </a:solidFill>
                <a:latin typeface="+mj-lt"/>
              </a:rPr>
              <a:t>Mapping Recreation Setting </a:t>
            </a:r>
            <a:r>
              <a:rPr lang="en-US" sz="2400" cap="small" dirty="0" smtClean="0">
                <a:solidFill>
                  <a:schemeClr val="accent5">
                    <a:lumMod val="60000"/>
                    <a:lumOff val="40000"/>
                  </a:schemeClr>
                </a:solidFill>
                <a:latin typeface="+mj-lt"/>
              </a:rPr>
              <a:t>Characteristic</a:t>
            </a:r>
          </a:p>
          <a:p>
            <a:pPr algn="ctr"/>
            <a:r>
              <a:rPr lang="en-US" sz="2400" i="1" cap="small" dirty="0" smtClean="0">
                <a:solidFill>
                  <a:schemeClr val="accent5">
                    <a:lumMod val="60000"/>
                    <a:lumOff val="40000"/>
                  </a:schemeClr>
                </a:solidFill>
                <a:latin typeface="+mj-lt"/>
              </a:rPr>
              <a:t>Other Considerations </a:t>
            </a:r>
            <a:endParaRPr lang="en-US" sz="2400" i="1" cap="small" dirty="0">
              <a:solidFill>
                <a:schemeClr val="accent5">
                  <a:lumMod val="60000"/>
                  <a:lumOff val="40000"/>
                </a:schemeClr>
              </a:solidFill>
              <a:latin typeface="+mj-lt"/>
            </a:endParaRP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41468"/>
            <a:ext cx="5339080" cy="3083131"/>
          </a:xfrm>
          <a:prstGeom prst="rect">
            <a:avLst/>
          </a:prstGeom>
        </p:spPr>
      </p:pic>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9" descr="VernalCrowd200505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819400"/>
            <a:ext cx="4191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33756" y="615696"/>
            <a:ext cx="8124444" cy="4819781"/>
          </a:xfrm>
          <a:prstGeom prst="rect">
            <a:avLst/>
          </a:prstGeom>
        </p:spPr>
        <p:txBody>
          <a:bodyPr wrap="square">
            <a:spAutoFit/>
          </a:bodyPr>
          <a:lstStyle/>
          <a:p>
            <a:r>
              <a:rPr lang="en-US" sz="2400" cap="small" dirty="0" smtClean="0">
                <a:solidFill>
                  <a:schemeClr val="accent5">
                    <a:lumMod val="60000"/>
                    <a:lumOff val="40000"/>
                  </a:schemeClr>
                </a:solidFill>
                <a:latin typeface="+mj-lt"/>
              </a:rPr>
              <a:t>Social </a:t>
            </a:r>
            <a:r>
              <a:rPr lang="en-US" sz="2400" cap="small" dirty="0">
                <a:solidFill>
                  <a:schemeClr val="accent5">
                    <a:lumMod val="60000"/>
                    <a:lumOff val="40000"/>
                  </a:schemeClr>
                </a:solidFill>
                <a:latin typeface="+mj-lt"/>
              </a:rPr>
              <a:t>Recreation Setting Component </a:t>
            </a:r>
            <a:r>
              <a:rPr lang="en-US" sz="2400" cap="small" dirty="0" smtClean="0">
                <a:solidFill>
                  <a:schemeClr val="accent5">
                    <a:lumMod val="60000"/>
                    <a:lumOff val="40000"/>
                  </a:schemeClr>
                </a:solidFill>
                <a:latin typeface="+mj-lt"/>
              </a:rPr>
              <a:t>Map </a:t>
            </a:r>
          </a:p>
          <a:p>
            <a:endParaRPr lang="en-US" b="1" dirty="0">
              <a:solidFill>
                <a:schemeClr val="accent5">
                  <a:lumMod val="60000"/>
                  <a:lumOff val="40000"/>
                </a:schemeClr>
              </a:solidFill>
            </a:endParaRPr>
          </a:p>
          <a:p>
            <a:pPr marL="342900" indent="-342900">
              <a:lnSpc>
                <a:spcPct val="130000"/>
              </a:lnSpc>
              <a:buFont typeface="Arial" panose="020B0604020202020204" pitchFamily="34" charset="0"/>
              <a:buChar char="•"/>
            </a:pPr>
            <a:r>
              <a:rPr lang="en-US" sz="2400" dirty="0" smtClean="0">
                <a:solidFill>
                  <a:schemeClr val="accent5">
                    <a:lumMod val="60000"/>
                    <a:lumOff val="40000"/>
                  </a:schemeClr>
                </a:solidFill>
                <a:latin typeface="Comic Sans MS" panose="030F0702030302020204" pitchFamily="66" charset="0"/>
              </a:rPr>
              <a:t>Creating </a:t>
            </a:r>
            <a:r>
              <a:rPr lang="en-US" sz="2400" dirty="0">
                <a:solidFill>
                  <a:schemeClr val="accent5">
                    <a:lumMod val="60000"/>
                    <a:lumOff val="40000"/>
                  </a:schemeClr>
                </a:solidFill>
                <a:latin typeface="Comic Sans MS" panose="030F0702030302020204" pitchFamily="66" charset="0"/>
              </a:rPr>
              <a:t>the social RSC map </a:t>
            </a:r>
            <a:r>
              <a:rPr lang="en-US" sz="2400" dirty="0" smtClean="0">
                <a:solidFill>
                  <a:schemeClr val="accent5">
                    <a:lumMod val="60000"/>
                    <a:lumOff val="40000"/>
                  </a:schemeClr>
                </a:solidFill>
                <a:latin typeface="Comic Sans MS" panose="030F0702030302020204" pitchFamily="66" charset="0"/>
              </a:rPr>
              <a:t> requires </a:t>
            </a:r>
            <a:r>
              <a:rPr lang="en-US" sz="2400" dirty="0">
                <a:solidFill>
                  <a:schemeClr val="accent5">
                    <a:lumMod val="60000"/>
                    <a:lumOff val="40000"/>
                  </a:schemeClr>
                </a:solidFill>
                <a:latin typeface="Comic Sans MS" panose="030F0702030302020204" pitchFamily="66" charset="0"/>
              </a:rPr>
              <a:t>knowledge of recreation </a:t>
            </a:r>
            <a:r>
              <a:rPr lang="en-US" sz="2400" dirty="0" smtClean="0">
                <a:solidFill>
                  <a:schemeClr val="accent5">
                    <a:lumMod val="60000"/>
                    <a:lumOff val="40000"/>
                  </a:schemeClr>
                </a:solidFill>
                <a:latin typeface="Comic Sans MS" panose="030F0702030302020204" pitchFamily="66" charset="0"/>
              </a:rPr>
              <a:t>use </a:t>
            </a:r>
            <a:r>
              <a:rPr lang="en-US" sz="2400" dirty="0">
                <a:solidFill>
                  <a:schemeClr val="accent5">
                    <a:lumMod val="60000"/>
                    <a:lumOff val="40000"/>
                  </a:schemeClr>
                </a:solidFill>
                <a:latin typeface="Comic Sans MS" panose="030F0702030302020204" pitchFamily="66" charset="0"/>
              </a:rPr>
              <a:t>and patterns of use by season, area or </a:t>
            </a:r>
            <a:r>
              <a:rPr lang="en-US" sz="2400" dirty="0" smtClean="0">
                <a:solidFill>
                  <a:schemeClr val="accent5">
                    <a:lumMod val="60000"/>
                    <a:lumOff val="40000"/>
                  </a:schemeClr>
                </a:solidFill>
                <a:latin typeface="Comic Sans MS" panose="030F0702030302020204" pitchFamily="66" charset="0"/>
              </a:rPr>
              <a:t>route </a:t>
            </a:r>
          </a:p>
          <a:p>
            <a:pPr marL="342900" indent="-342900">
              <a:lnSpc>
                <a:spcPct val="130000"/>
              </a:lnSpc>
              <a:buFont typeface="Arial" panose="020B0604020202020204" pitchFamily="34" charset="0"/>
              <a:buChar char="•"/>
            </a:pPr>
            <a:endParaRPr lang="en-US" sz="1200" dirty="0" smtClean="0">
              <a:solidFill>
                <a:schemeClr val="accent5">
                  <a:lumMod val="60000"/>
                  <a:lumOff val="40000"/>
                </a:schemeClr>
              </a:solidFill>
              <a:latin typeface="Comic Sans MS" panose="030F0702030302020204" pitchFamily="66" charset="0"/>
            </a:endParaRPr>
          </a:p>
          <a:p>
            <a:pPr marL="342900" indent="-342900">
              <a:lnSpc>
                <a:spcPct val="130000"/>
              </a:lnSpc>
              <a:buFont typeface="Arial" panose="020B0604020202020204" pitchFamily="34" charset="0"/>
              <a:buChar char="•"/>
            </a:pPr>
            <a:r>
              <a:rPr lang="en-US" sz="2400" dirty="0">
                <a:solidFill>
                  <a:schemeClr val="accent5">
                    <a:lumMod val="60000"/>
                    <a:lumOff val="40000"/>
                  </a:schemeClr>
                </a:solidFill>
                <a:latin typeface="Comic Sans MS" panose="030F0702030302020204" pitchFamily="66" charset="0"/>
              </a:rPr>
              <a:t>The numbers of contacts are </a:t>
            </a:r>
            <a:endParaRPr lang="en-US" sz="2400" dirty="0" smtClean="0">
              <a:solidFill>
                <a:schemeClr val="accent5">
                  <a:lumMod val="60000"/>
                  <a:lumOff val="40000"/>
                </a:schemeClr>
              </a:solidFill>
              <a:latin typeface="Comic Sans MS" panose="030F0702030302020204" pitchFamily="66" charset="0"/>
            </a:endParaRPr>
          </a:p>
          <a:p>
            <a:pPr indent="341313">
              <a:lnSpc>
                <a:spcPct val="130000"/>
              </a:lnSpc>
            </a:pPr>
            <a:r>
              <a:rPr lang="en-US" sz="2400" dirty="0" smtClean="0">
                <a:solidFill>
                  <a:schemeClr val="accent5">
                    <a:lumMod val="60000"/>
                    <a:lumOff val="40000"/>
                  </a:schemeClr>
                </a:solidFill>
                <a:latin typeface="Comic Sans MS" panose="030F0702030302020204" pitchFamily="66" charset="0"/>
              </a:rPr>
              <a:t>usually </a:t>
            </a:r>
            <a:r>
              <a:rPr lang="en-US" sz="2400" dirty="0">
                <a:solidFill>
                  <a:schemeClr val="accent5">
                    <a:lumMod val="60000"/>
                    <a:lumOff val="40000"/>
                  </a:schemeClr>
                </a:solidFill>
                <a:latin typeface="Comic Sans MS" panose="030F0702030302020204" pitchFamily="66" charset="0"/>
              </a:rPr>
              <a:t>estimated using </a:t>
            </a:r>
            <a:endParaRPr lang="en-US" sz="2400" dirty="0" smtClean="0">
              <a:solidFill>
                <a:schemeClr val="accent5">
                  <a:lumMod val="60000"/>
                  <a:lumOff val="40000"/>
                </a:schemeClr>
              </a:solidFill>
              <a:latin typeface="Comic Sans MS" panose="030F0702030302020204" pitchFamily="66" charset="0"/>
            </a:endParaRPr>
          </a:p>
          <a:p>
            <a:pPr indent="341313">
              <a:lnSpc>
                <a:spcPct val="130000"/>
              </a:lnSpc>
            </a:pPr>
            <a:r>
              <a:rPr lang="en-US" sz="2400" dirty="0" smtClean="0">
                <a:solidFill>
                  <a:schemeClr val="accent5">
                    <a:lumMod val="60000"/>
                    <a:lumOff val="40000"/>
                  </a:schemeClr>
                </a:solidFill>
                <a:latin typeface="Comic Sans MS" panose="030F0702030302020204" pitchFamily="66" charset="0"/>
              </a:rPr>
              <a:t>professional </a:t>
            </a:r>
            <a:r>
              <a:rPr lang="en-US" sz="2400" dirty="0">
                <a:solidFill>
                  <a:schemeClr val="accent5">
                    <a:lumMod val="60000"/>
                    <a:lumOff val="40000"/>
                  </a:schemeClr>
                </a:solidFill>
                <a:latin typeface="Comic Sans MS" panose="030F0702030302020204" pitchFamily="66" charset="0"/>
              </a:rPr>
              <a:t>knowledge </a:t>
            </a:r>
            <a:endParaRPr lang="en-US" sz="2400" dirty="0" smtClean="0">
              <a:solidFill>
                <a:schemeClr val="accent5">
                  <a:lumMod val="60000"/>
                  <a:lumOff val="40000"/>
                </a:schemeClr>
              </a:solidFill>
              <a:latin typeface="Comic Sans MS" panose="030F0702030302020204" pitchFamily="66" charset="0"/>
            </a:endParaRPr>
          </a:p>
          <a:p>
            <a:pPr indent="341313">
              <a:lnSpc>
                <a:spcPct val="130000"/>
              </a:lnSpc>
            </a:pPr>
            <a:r>
              <a:rPr lang="en-US" sz="2400" dirty="0" smtClean="0">
                <a:solidFill>
                  <a:schemeClr val="accent5">
                    <a:lumMod val="60000"/>
                    <a:lumOff val="40000"/>
                  </a:schemeClr>
                </a:solidFill>
                <a:latin typeface="Comic Sans MS" panose="030F0702030302020204" pitchFamily="66" charset="0"/>
              </a:rPr>
              <a:t>when </a:t>
            </a:r>
            <a:r>
              <a:rPr lang="en-US" sz="2400" dirty="0">
                <a:solidFill>
                  <a:schemeClr val="accent5">
                    <a:lumMod val="60000"/>
                    <a:lumOff val="40000"/>
                  </a:schemeClr>
                </a:solidFill>
                <a:latin typeface="Comic Sans MS" panose="030F0702030302020204" pitchFamily="66" charset="0"/>
              </a:rPr>
              <a:t>visitor use data are </a:t>
            </a:r>
            <a:endParaRPr lang="en-US" sz="2400" dirty="0" smtClean="0">
              <a:solidFill>
                <a:schemeClr val="accent5">
                  <a:lumMod val="60000"/>
                  <a:lumOff val="40000"/>
                </a:schemeClr>
              </a:solidFill>
              <a:latin typeface="Comic Sans MS" panose="030F0702030302020204" pitchFamily="66" charset="0"/>
            </a:endParaRPr>
          </a:p>
          <a:p>
            <a:pPr indent="341313">
              <a:lnSpc>
                <a:spcPct val="130000"/>
              </a:lnSpc>
            </a:pPr>
            <a:r>
              <a:rPr lang="en-US" sz="2400" dirty="0" smtClean="0">
                <a:solidFill>
                  <a:schemeClr val="accent5">
                    <a:lumMod val="60000"/>
                    <a:lumOff val="40000"/>
                  </a:schemeClr>
                </a:solidFill>
                <a:latin typeface="Comic Sans MS" panose="030F0702030302020204" pitchFamily="66" charset="0"/>
              </a:rPr>
              <a:t>not available </a:t>
            </a:r>
            <a:endParaRPr lang="en-US" sz="2400" dirty="0">
              <a:solidFill>
                <a:schemeClr val="accent5">
                  <a:lumMod val="60000"/>
                  <a:lumOff val="40000"/>
                </a:schemeClr>
              </a:solidFill>
              <a:latin typeface="Comic Sans MS" panose="030F0702030302020204" pitchFamily="66" charset="0"/>
            </a:endParaRPr>
          </a:p>
        </p:txBody>
      </p:sp>
      <p:sp>
        <p:nvSpPr>
          <p:cNvPr id="4" name="Rectangle 3"/>
          <p:cNvSpPr/>
          <p:nvPr/>
        </p:nvSpPr>
        <p:spPr>
          <a:xfrm>
            <a:off x="95927" y="5724143"/>
            <a:ext cx="4572000" cy="456792"/>
          </a:xfrm>
          <a:prstGeom prst="rect">
            <a:avLst/>
          </a:prstGeom>
        </p:spPr>
        <p:txBody>
          <a:bodyPr>
            <a:spAutoFit/>
          </a:bodyPr>
          <a:lstStyle/>
          <a:p>
            <a:pPr indent="341313">
              <a:lnSpc>
                <a:spcPct val="130000"/>
              </a:lnSpc>
            </a:pPr>
            <a:r>
              <a:rPr lang="en-US" sz="2000" dirty="0" smtClean="0">
                <a:solidFill>
                  <a:schemeClr val="accent5">
                    <a:lumMod val="60000"/>
                    <a:lumOff val="40000"/>
                  </a:schemeClr>
                </a:solidFill>
                <a:latin typeface="Comic Sans MS" panose="030F0702030302020204" pitchFamily="66" charset="0"/>
              </a:rPr>
              <a:t>However,……….</a:t>
            </a:r>
            <a:endParaRPr lang="en-US" sz="2000" dirty="0">
              <a:solidFill>
                <a:schemeClr val="accent5">
                  <a:lumMod val="60000"/>
                  <a:lumOff val="40000"/>
                </a:schemeClr>
              </a:solidFill>
              <a:latin typeface="Comic Sans MS" panose="030F0702030302020204" pitchFamily="66" charset="0"/>
            </a:endParaRP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998979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998979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838200"/>
            <a:ext cx="7315198" cy="556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20835045">
            <a:off x="28966" y="1050955"/>
            <a:ext cx="1782630" cy="461665"/>
          </a:xfrm>
          <a:prstGeom prst="rect">
            <a:avLst/>
          </a:prstGeom>
          <a:noFill/>
        </p:spPr>
        <p:txBody>
          <a:bodyPr wrap="square" rtlCol="0">
            <a:spAutoFit/>
          </a:bodyPr>
          <a:lstStyle/>
          <a:p>
            <a:r>
              <a:rPr lang="en-US" sz="2400" dirty="0" smtClean="0">
                <a:solidFill>
                  <a:schemeClr val="accent5">
                    <a:lumMod val="60000"/>
                    <a:lumOff val="40000"/>
                  </a:schemeClr>
                </a:solidFill>
                <a:latin typeface="+mj-lt"/>
              </a:rPr>
              <a:t>Front side</a:t>
            </a:r>
            <a:endParaRPr lang="en-US" sz="2400" dirty="0">
              <a:solidFill>
                <a:schemeClr val="accent5">
                  <a:lumMod val="60000"/>
                  <a:lumOff val="40000"/>
                </a:schemeClr>
              </a:solidFill>
              <a:latin typeface="+mj-lt"/>
            </a:endParaRP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190028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594054"/>
            <a:ext cx="6391350" cy="6102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20835045">
            <a:off x="322948" y="1040239"/>
            <a:ext cx="1833694" cy="461665"/>
          </a:xfrm>
          <a:prstGeom prst="rect">
            <a:avLst/>
          </a:prstGeom>
          <a:noFill/>
        </p:spPr>
        <p:txBody>
          <a:bodyPr wrap="square" rtlCol="0">
            <a:spAutoFit/>
          </a:bodyPr>
          <a:lstStyle/>
          <a:p>
            <a:r>
              <a:rPr lang="en-US" sz="2400" dirty="0" smtClean="0">
                <a:solidFill>
                  <a:schemeClr val="accent5">
                    <a:lumMod val="60000"/>
                    <a:lumOff val="40000"/>
                  </a:schemeClr>
                </a:solidFill>
                <a:latin typeface="+mj-lt"/>
              </a:rPr>
              <a:t>Back side</a:t>
            </a:r>
            <a:endParaRPr lang="en-US" sz="2400" dirty="0">
              <a:solidFill>
                <a:schemeClr val="accent5">
                  <a:lumMod val="60000"/>
                  <a:lumOff val="40000"/>
                </a:schemeClr>
              </a:solidFill>
              <a:latin typeface="+mj-lt"/>
            </a:endParaRP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998979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867400" y="1871297"/>
            <a:ext cx="3124200" cy="3132076"/>
          </a:xfrm>
          <a:prstGeom prst="rect">
            <a:avLst/>
          </a:prstGeom>
        </p:spPr>
        <p:txBody>
          <a:bodyPr wrap="square">
            <a:spAutoFit/>
          </a:bodyPr>
          <a:lstStyle/>
          <a:p>
            <a:pPr algn="ctr">
              <a:lnSpc>
                <a:spcPct val="140000"/>
              </a:lnSpc>
            </a:pPr>
            <a:r>
              <a:rPr lang="en-US" sz="2200" dirty="0" smtClean="0">
                <a:solidFill>
                  <a:schemeClr val="accent5">
                    <a:lumMod val="60000"/>
                    <a:lumOff val="40000"/>
                  </a:schemeClr>
                </a:solidFill>
                <a:latin typeface="Comic Sans MS" panose="030F0702030302020204" pitchFamily="66" charset="0"/>
              </a:rPr>
              <a:t>Relating the</a:t>
            </a:r>
          </a:p>
          <a:p>
            <a:pPr algn="ctr">
              <a:lnSpc>
                <a:spcPct val="140000"/>
              </a:lnSpc>
            </a:pPr>
            <a:r>
              <a:rPr lang="en-US" sz="2200" i="1" dirty="0" smtClean="0">
                <a:solidFill>
                  <a:schemeClr val="accent5">
                    <a:lumMod val="60000"/>
                    <a:lumOff val="40000"/>
                  </a:schemeClr>
                </a:solidFill>
                <a:latin typeface="Comic Sans MS" panose="030F0702030302020204" pitchFamily="66" charset="0"/>
              </a:rPr>
              <a:t>Narrative Format </a:t>
            </a:r>
          </a:p>
          <a:p>
            <a:pPr algn="ctr">
              <a:lnSpc>
                <a:spcPct val="140000"/>
              </a:lnSpc>
            </a:pPr>
            <a:r>
              <a:rPr lang="en-US" sz="2200" dirty="0" smtClean="0">
                <a:solidFill>
                  <a:schemeClr val="accent5">
                    <a:lumMod val="60000"/>
                    <a:lumOff val="40000"/>
                  </a:schemeClr>
                </a:solidFill>
                <a:latin typeface="Comic Sans MS" panose="030F0702030302020204" pitchFamily="66" charset="0"/>
              </a:rPr>
              <a:t>to the</a:t>
            </a:r>
          </a:p>
          <a:p>
            <a:pPr algn="ctr">
              <a:lnSpc>
                <a:spcPct val="140000"/>
              </a:lnSpc>
            </a:pPr>
            <a:r>
              <a:rPr lang="en-US" sz="2200" i="1" dirty="0" smtClean="0">
                <a:solidFill>
                  <a:schemeClr val="accent5">
                    <a:lumMod val="60000"/>
                    <a:lumOff val="40000"/>
                  </a:schemeClr>
                </a:solidFill>
                <a:latin typeface="Comic Sans MS" panose="030F0702030302020204" pitchFamily="66" charset="0"/>
              </a:rPr>
              <a:t>Matrix Format </a:t>
            </a:r>
          </a:p>
          <a:p>
            <a:pPr algn="ctr">
              <a:lnSpc>
                <a:spcPct val="140000"/>
              </a:lnSpc>
            </a:pPr>
            <a:r>
              <a:rPr lang="en-US" sz="2200" dirty="0" smtClean="0">
                <a:solidFill>
                  <a:schemeClr val="accent5">
                    <a:lumMod val="60000"/>
                    <a:lumOff val="40000"/>
                  </a:schemeClr>
                </a:solidFill>
                <a:latin typeface="Comic Sans MS" panose="030F0702030302020204" pitchFamily="66" charset="0"/>
              </a:rPr>
              <a:t>to the </a:t>
            </a:r>
          </a:p>
          <a:p>
            <a:pPr algn="ctr">
              <a:lnSpc>
                <a:spcPct val="140000"/>
              </a:lnSpc>
            </a:pPr>
            <a:r>
              <a:rPr lang="en-US" sz="2200" i="1" dirty="0" smtClean="0">
                <a:solidFill>
                  <a:schemeClr val="accent5">
                    <a:lumMod val="60000"/>
                    <a:lumOff val="40000"/>
                  </a:schemeClr>
                </a:solidFill>
                <a:latin typeface="Comic Sans MS" panose="030F0702030302020204" pitchFamily="66" charset="0"/>
              </a:rPr>
              <a:t>Map Format</a:t>
            </a:r>
          </a:p>
          <a:p>
            <a:pPr>
              <a:lnSpc>
                <a:spcPct val="140000"/>
              </a:lnSpc>
            </a:pPr>
            <a:endParaRPr lang="en-US" sz="1000" b="1" dirty="0">
              <a:effectLst>
                <a:outerShdw blurRad="38100" dist="38100" dir="2700000" algn="tl">
                  <a:srgbClr val="000000">
                    <a:alpha val="43137"/>
                  </a:srgbClr>
                </a:outerShdw>
              </a:effectLst>
            </a:endParaRPr>
          </a:p>
        </p:txBody>
      </p:sp>
      <p:sp>
        <p:nvSpPr>
          <p:cNvPr id="9" name="Rectangle 8"/>
          <p:cNvSpPr/>
          <p:nvPr/>
        </p:nvSpPr>
        <p:spPr>
          <a:xfrm>
            <a:off x="120310" y="533400"/>
            <a:ext cx="8871290" cy="830997"/>
          </a:xfrm>
          <a:prstGeom prst="rect">
            <a:avLst/>
          </a:prstGeom>
        </p:spPr>
        <p:txBody>
          <a:bodyPr wrap="square">
            <a:spAutoFit/>
          </a:bodyPr>
          <a:lstStyle/>
          <a:p>
            <a:pPr algn="ctr"/>
            <a:r>
              <a:rPr lang="en-US" sz="2400" cap="small" dirty="0">
                <a:solidFill>
                  <a:schemeClr val="accent5">
                    <a:lumMod val="60000"/>
                    <a:lumOff val="40000"/>
                  </a:schemeClr>
                </a:solidFill>
                <a:latin typeface="+mj-lt"/>
              </a:rPr>
              <a:t>Mapping Recreation Setting </a:t>
            </a:r>
            <a:r>
              <a:rPr lang="en-US" sz="2400" cap="small" dirty="0" smtClean="0">
                <a:solidFill>
                  <a:schemeClr val="accent5">
                    <a:lumMod val="60000"/>
                    <a:lumOff val="40000"/>
                  </a:schemeClr>
                </a:solidFill>
                <a:latin typeface="+mj-lt"/>
              </a:rPr>
              <a:t>Characteristic</a:t>
            </a:r>
          </a:p>
          <a:p>
            <a:pPr algn="ctr"/>
            <a:r>
              <a:rPr lang="en-US" sz="2400" i="1" cap="small" dirty="0" smtClean="0">
                <a:solidFill>
                  <a:schemeClr val="accent5">
                    <a:lumMod val="60000"/>
                    <a:lumOff val="40000"/>
                  </a:schemeClr>
                </a:solidFill>
                <a:latin typeface="+mj-lt"/>
              </a:rPr>
              <a:t>Other Considerations </a:t>
            </a:r>
            <a:endParaRPr lang="en-US" sz="2400" i="1" cap="small" dirty="0">
              <a:solidFill>
                <a:schemeClr val="accent5">
                  <a:lumMod val="60000"/>
                  <a:lumOff val="40000"/>
                </a:schemeClr>
              </a:solidFill>
              <a:latin typeface="+mj-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32050503"/>
              </p:ext>
            </p:extLst>
          </p:nvPr>
        </p:nvGraphicFramePr>
        <p:xfrm>
          <a:off x="210638" y="1456255"/>
          <a:ext cx="2456921" cy="2751064"/>
        </p:xfrm>
        <a:graphic>
          <a:graphicData uri="http://schemas.openxmlformats.org/presentationml/2006/ole">
            <mc:AlternateContent xmlns:mc="http://schemas.openxmlformats.org/markup-compatibility/2006">
              <mc:Choice xmlns:v="urn:schemas-microsoft-com:vml" Requires="v">
                <p:oleObj spid="_x0000_s23621" name="Document" r:id="rId4" imgW="6066613" imgH="6816556" progId="Word.Document.12">
                  <p:embed/>
                </p:oleObj>
              </mc:Choice>
              <mc:Fallback>
                <p:oleObj name="Document" r:id="rId4" imgW="6066613" imgH="6816556" progId="Word.Document.12">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38" y="1456255"/>
                        <a:ext cx="2456921" cy="2751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5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708" y="2813057"/>
            <a:ext cx="4005662" cy="223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3539" y="3733800"/>
            <a:ext cx="3220842" cy="2572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234387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404" y="1752600"/>
            <a:ext cx="6675120" cy="496606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403" y="685799"/>
            <a:ext cx="6675120" cy="1682686"/>
          </a:xfrm>
          <a:prstGeom prst="rect">
            <a:avLst/>
          </a:prstGeom>
          <a:ln w="2857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07180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0310" y="609600"/>
            <a:ext cx="8871290" cy="830997"/>
          </a:xfrm>
          <a:prstGeom prst="rect">
            <a:avLst/>
          </a:prstGeom>
        </p:spPr>
        <p:txBody>
          <a:bodyPr wrap="square">
            <a:spAutoFit/>
          </a:bodyPr>
          <a:lstStyle/>
          <a:p>
            <a:pPr algn="ctr"/>
            <a:r>
              <a:rPr lang="en-US" sz="2400" cap="small" dirty="0">
                <a:solidFill>
                  <a:schemeClr val="accent5">
                    <a:lumMod val="60000"/>
                    <a:lumOff val="40000"/>
                  </a:schemeClr>
                </a:solidFill>
                <a:latin typeface="+mj-lt"/>
              </a:rPr>
              <a:t>Mapping Recreation Setting </a:t>
            </a:r>
            <a:r>
              <a:rPr lang="en-US" sz="2400" cap="small" dirty="0" smtClean="0">
                <a:solidFill>
                  <a:schemeClr val="accent5">
                    <a:lumMod val="60000"/>
                    <a:lumOff val="40000"/>
                  </a:schemeClr>
                </a:solidFill>
                <a:latin typeface="+mj-lt"/>
              </a:rPr>
              <a:t>Characteristic</a:t>
            </a:r>
          </a:p>
          <a:p>
            <a:pPr algn="ctr"/>
            <a:r>
              <a:rPr lang="en-US" sz="2400" i="1" cap="small" dirty="0" smtClean="0">
                <a:solidFill>
                  <a:schemeClr val="accent5">
                    <a:lumMod val="60000"/>
                    <a:lumOff val="40000"/>
                  </a:schemeClr>
                </a:solidFill>
                <a:latin typeface="+mj-lt"/>
              </a:rPr>
              <a:t>Other Considerations </a:t>
            </a:r>
            <a:endParaRPr lang="en-US" sz="2400" i="1" cap="small" dirty="0">
              <a:solidFill>
                <a:schemeClr val="accent5">
                  <a:lumMod val="60000"/>
                  <a:lumOff val="40000"/>
                </a:schemeClr>
              </a:solidFill>
              <a:latin typeface="+mj-lt"/>
            </a:endParaRPr>
          </a:p>
        </p:txBody>
      </p:sp>
      <p:pic>
        <p:nvPicPr>
          <p:cNvPr id="20483" name="Picture 3"/>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514600" y="1584000"/>
            <a:ext cx="4495800" cy="460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461994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676275"/>
            <a:ext cx="4724400" cy="6091306"/>
          </a:xfrm>
          <a:prstGeom prst="rect">
            <a:avLst/>
          </a:prstGeom>
        </p:spPr>
      </p:pic>
    </p:spTree>
    <p:extLst>
      <p:ext uri="{BB962C8B-B14F-4D97-AF65-F5344CB8AC3E}">
        <p14:creationId xmlns:p14="http://schemas.microsoft.com/office/powerpoint/2010/main" val="19673134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0310" y="609600"/>
            <a:ext cx="8871290" cy="830997"/>
          </a:xfrm>
          <a:prstGeom prst="rect">
            <a:avLst/>
          </a:prstGeom>
        </p:spPr>
        <p:txBody>
          <a:bodyPr wrap="square">
            <a:spAutoFit/>
          </a:bodyPr>
          <a:lstStyle/>
          <a:p>
            <a:r>
              <a:rPr lang="en-US" sz="2400" cap="small" dirty="0">
                <a:solidFill>
                  <a:schemeClr val="accent5">
                    <a:lumMod val="60000"/>
                    <a:lumOff val="40000"/>
                  </a:schemeClr>
                </a:solidFill>
                <a:latin typeface="+mj-lt"/>
              </a:rPr>
              <a:t>Handout </a:t>
            </a:r>
            <a:r>
              <a:rPr lang="en-US" sz="2400" cap="small" dirty="0" err="1">
                <a:solidFill>
                  <a:schemeClr val="accent5">
                    <a:lumMod val="60000"/>
                    <a:lumOff val="40000"/>
                  </a:schemeClr>
                </a:solidFill>
                <a:latin typeface="+mj-lt"/>
              </a:rPr>
              <a:t>Steens</a:t>
            </a:r>
            <a:r>
              <a:rPr lang="en-US" sz="2400" cap="small" dirty="0">
                <a:solidFill>
                  <a:schemeClr val="accent5">
                    <a:lumMod val="60000"/>
                    <a:lumOff val="40000"/>
                  </a:schemeClr>
                </a:solidFill>
                <a:latin typeface="+mj-lt"/>
              </a:rPr>
              <a:t> exercise Physical, Social and Operational setting </a:t>
            </a:r>
            <a:r>
              <a:rPr lang="en-US" sz="2400" cap="small" dirty="0" smtClean="0">
                <a:solidFill>
                  <a:schemeClr val="accent5">
                    <a:lumMod val="60000"/>
                    <a:lumOff val="40000"/>
                  </a:schemeClr>
                </a:solidFill>
                <a:latin typeface="+mj-lt"/>
              </a:rPr>
              <a:t>maps and the </a:t>
            </a:r>
            <a:r>
              <a:rPr lang="en-US" sz="2400" cap="small" dirty="0" err="1" smtClean="0">
                <a:solidFill>
                  <a:schemeClr val="accent5">
                    <a:lumMod val="60000"/>
                    <a:lumOff val="40000"/>
                  </a:schemeClr>
                </a:solidFill>
                <a:latin typeface="+mj-lt"/>
              </a:rPr>
              <a:t>Steens</a:t>
            </a:r>
            <a:r>
              <a:rPr lang="en-US" sz="2400" cap="small" dirty="0" smtClean="0">
                <a:solidFill>
                  <a:schemeClr val="accent5">
                    <a:lumMod val="60000"/>
                    <a:lumOff val="40000"/>
                  </a:schemeClr>
                </a:solidFill>
                <a:latin typeface="+mj-lt"/>
              </a:rPr>
              <a:t> base map.  </a:t>
            </a:r>
            <a:endParaRPr lang="en-US" altLang="en-US" sz="2400" dirty="0">
              <a:solidFill>
                <a:schemeClr val="accent5">
                  <a:lumMod val="60000"/>
                  <a:lumOff val="40000"/>
                </a:schemeClr>
              </a:solidFill>
              <a:latin typeface="+mj-lt"/>
            </a:endParaRPr>
          </a:p>
        </p:txBody>
      </p:sp>
      <p:sp>
        <p:nvSpPr>
          <p:cNvPr id="9" name="Rectangle 8"/>
          <p:cNvSpPr/>
          <p:nvPr/>
        </p:nvSpPr>
        <p:spPr>
          <a:xfrm>
            <a:off x="1" y="0"/>
            <a:ext cx="3286477"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Describing Existing RSCs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2190402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dirty="0" err="1" smtClean="0">
                <a:solidFill>
                  <a:schemeClr val="accent5">
                    <a:lumMod val="60000"/>
                    <a:lumOff val="40000"/>
                  </a:schemeClr>
                </a:solidFill>
                <a:effectLst/>
              </a:rPr>
              <a:t>Steens</a:t>
            </a:r>
            <a:r>
              <a:rPr lang="en-US" dirty="0" smtClean="0">
                <a:solidFill>
                  <a:schemeClr val="accent5">
                    <a:lumMod val="60000"/>
                    <a:lumOff val="40000"/>
                  </a:schemeClr>
                </a:solidFill>
                <a:effectLst/>
              </a:rPr>
              <a:t> Fly Over</a:t>
            </a:r>
            <a:endParaRPr lang="en-US" dirty="0">
              <a:solidFill>
                <a:schemeClr val="accent5">
                  <a:lumMod val="60000"/>
                  <a:lumOff val="40000"/>
                </a:schemeClr>
              </a:solidFill>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6" name="Picture 4" descr="rem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68536"/>
            <a:ext cx="9143999" cy="6344591"/>
          </a:xfrm>
          <a:prstGeom prst="rect">
            <a:avLst/>
          </a:prstGeom>
          <a:noFill/>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Lst>
        </p:spPr>
      </p:pic>
      <p:sp>
        <p:nvSpPr>
          <p:cNvPr id="7" name="WordArt 3"/>
          <p:cNvSpPr>
            <a:spLocks noChangeArrowheads="1" noChangeShapeType="1" noTextEdit="1"/>
          </p:cNvSpPr>
          <p:nvPr/>
        </p:nvSpPr>
        <p:spPr bwMode="auto">
          <a:xfrm rot="492654">
            <a:off x="4050051" y="903397"/>
            <a:ext cx="4492625" cy="2908621"/>
          </a:xfrm>
          <a:prstGeom prst="rect">
            <a:avLst/>
          </a:prstGeom>
          <a:ln w="9525">
            <a:solidFill>
              <a:srgbClr val="000000"/>
            </a:solidFill>
            <a:round/>
            <a:headEnd/>
            <a:tailEnd/>
          </a:ln>
          <a:extLst/>
        </p:spPr>
        <p:txBody>
          <a:bodyPr wrap="none" fromWordArt="1">
            <a:prstTxWarp prst="textPlain">
              <a:avLst>
                <a:gd name="adj" fmla="val 50000"/>
              </a:avLst>
            </a:prstTxWarp>
          </a:bodyPr>
          <a:lstStyle/>
          <a:p>
            <a:pPr algn="ctr"/>
            <a:r>
              <a:rPr lang="en-US" sz="4400" b="1" kern="10" cap="small" spc="880" dirty="0">
                <a:solidFill>
                  <a:schemeClr val="accent5">
                    <a:lumMod val="75000"/>
                  </a:schemeClr>
                </a:solidFill>
                <a:effectLst>
                  <a:outerShdw dist="35921" dir="2700000" algn="ctr" rotWithShape="0">
                    <a:schemeClr val="bg1">
                      <a:alpha val="80000"/>
                    </a:schemeClr>
                  </a:outerShdw>
                </a:effectLst>
                <a:latin typeface="Rockwell Condensed" panose="02060603050405020104" pitchFamily="18" charset="0"/>
              </a:rPr>
              <a:t>Why are</a:t>
            </a:r>
          </a:p>
          <a:p>
            <a:pPr algn="ctr"/>
            <a:r>
              <a:rPr lang="en-US" sz="4400" b="1" kern="10" cap="small" spc="880" dirty="0">
                <a:solidFill>
                  <a:schemeClr val="accent5">
                    <a:lumMod val="75000"/>
                  </a:schemeClr>
                </a:solidFill>
                <a:effectLst>
                  <a:outerShdw dist="35921" dir="2700000" algn="ctr" rotWithShape="0">
                    <a:schemeClr val="bg1">
                      <a:alpha val="80000"/>
                    </a:schemeClr>
                  </a:outerShdw>
                </a:effectLst>
                <a:latin typeface="Rockwell Condensed" panose="02060603050405020104" pitchFamily="18" charset="0"/>
              </a:rPr>
              <a:t>recreation settings</a:t>
            </a:r>
          </a:p>
          <a:p>
            <a:pPr algn="ctr"/>
            <a:r>
              <a:rPr lang="en-US" sz="4400" b="1" kern="10" cap="small" spc="880" dirty="0">
                <a:solidFill>
                  <a:schemeClr val="accent5">
                    <a:lumMod val="75000"/>
                  </a:schemeClr>
                </a:solidFill>
                <a:effectLst>
                  <a:outerShdw dist="35921" dir="2700000" algn="ctr" rotWithShape="0">
                    <a:schemeClr val="bg1">
                      <a:alpha val="80000"/>
                    </a:schemeClr>
                  </a:outerShdw>
                </a:effectLst>
                <a:latin typeface="Rockwell Condensed" panose="02060603050405020104" pitchFamily="18" charset="0"/>
              </a:rPr>
              <a:t>important?</a:t>
            </a: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3" name="TextBox 2"/>
          <p:cNvSpPr txBox="1"/>
          <p:nvPr/>
        </p:nvSpPr>
        <p:spPr>
          <a:xfrm>
            <a:off x="228600" y="685800"/>
            <a:ext cx="8610600" cy="461665"/>
          </a:xfrm>
          <a:prstGeom prst="rect">
            <a:avLst/>
          </a:prstGeom>
          <a:noFill/>
        </p:spPr>
        <p:txBody>
          <a:bodyPr wrap="square" rtlCol="0">
            <a:spAutoFit/>
          </a:bodyPr>
          <a:lstStyle/>
          <a:p>
            <a:r>
              <a:rPr lang="en-US" sz="2400" dirty="0" smtClean="0">
                <a:solidFill>
                  <a:schemeClr val="accent5">
                    <a:lumMod val="60000"/>
                    <a:lumOff val="40000"/>
                  </a:schemeClr>
                </a:solidFill>
                <a:latin typeface="+mj-lt"/>
              </a:rPr>
              <a:t>Visitors seek a diverse range of recreation opportunities </a:t>
            </a:r>
            <a:endParaRPr lang="en-US" sz="2400" dirty="0">
              <a:solidFill>
                <a:schemeClr val="accent5">
                  <a:lumMod val="60000"/>
                  <a:lumOff val="40000"/>
                </a:schemeClr>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971800"/>
            <a:ext cx="4381500" cy="32861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71600"/>
            <a:ext cx="3754842" cy="2452688"/>
          </a:xfrm>
          <a:prstGeom prst="rect">
            <a:avLst/>
          </a:prstGeom>
        </p:spPr>
      </p:pic>
    </p:spTree>
    <p:extLst>
      <p:ext uri="{BB962C8B-B14F-4D97-AF65-F5344CB8AC3E}">
        <p14:creationId xmlns:p14="http://schemas.microsoft.com/office/powerpoint/2010/main" val="635459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sp>
        <p:nvSpPr>
          <p:cNvPr id="6" name="TextBox 5"/>
          <p:cNvSpPr txBox="1"/>
          <p:nvPr/>
        </p:nvSpPr>
        <p:spPr>
          <a:xfrm>
            <a:off x="304800" y="838200"/>
            <a:ext cx="8610600" cy="892552"/>
          </a:xfrm>
          <a:prstGeom prst="rect">
            <a:avLst/>
          </a:prstGeom>
          <a:noFill/>
        </p:spPr>
        <p:txBody>
          <a:bodyPr wrap="square" rtlCol="0">
            <a:spAutoFit/>
          </a:bodyPr>
          <a:lstStyle/>
          <a:p>
            <a:pPr algn="ctr"/>
            <a:r>
              <a:rPr lang="en-US" sz="2600" cap="small" dirty="0" smtClean="0">
                <a:solidFill>
                  <a:schemeClr val="accent5">
                    <a:lumMod val="60000"/>
                    <a:lumOff val="40000"/>
                  </a:schemeClr>
                </a:solidFill>
                <a:latin typeface="+mj-lt"/>
              </a:rPr>
              <a:t>Recreation opportunities are produced by a variety of recreation settings</a:t>
            </a:r>
            <a:endParaRPr lang="en-US" sz="2600" cap="small" dirty="0">
              <a:solidFill>
                <a:schemeClr val="accent5">
                  <a:lumMod val="60000"/>
                  <a:lumOff val="40000"/>
                </a:schemeClr>
              </a:solidFill>
              <a:latin typeface="+mj-l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42" y="3301819"/>
            <a:ext cx="3759143" cy="2824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0756" y="3323863"/>
            <a:ext cx="3714998" cy="2802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81200"/>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9"/>
          <p:cNvSpPr>
            <a:spLocks noChangeArrowheads="1"/>
          </p:cNvSpPr>
          <p:nvPr/>
        </p:nvSpPr>
        <p:spPr bwMode="auto">
          <a:xfrm>
            <a:off x="304800" y="2209800"/>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2000" b="1" dirty="0">
                <a:latin typeface="Comic Sans MS" panose="030F0702030302020204" pitchFamily="66" charset="0"/>
              </a:rPr>
              <a:t>PRIMITIVE</a:t>
            </a:r>
          </a:p>
        </p:txBody>
      </p:sp>
      <p:sp>
        <p:nvSpPr>
          <p:cNvPr id="15" name="Rectangle 10"/>
          <p:cNvSpPr>
            <a:spLocks noChangeArrowheads="1"/>
          </p:cNvSpPr>
          <p:nvPr/>
        </p:nvSpPr>
        <p:spPr bwMode="auto">
          <a:xfrm>
            <a:off x="7620000" y="2209800"/>
            <a:ext cx="10951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sz="2000" b="1" dirty="0">
                <a:latin typeface="Comic Sans MS" panose="030F0702030302020204" pitchFamily="66" charset="0"/>
              </a:rPr>
              <a:t>URBAN</a:t>
            </a: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42" y="3301819"/>
            <a:ext cx="3759143" cy="2824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0756" y="3323863"/>
            <a:ext cx="3714998" cy="2802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52600"/>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Group 30"/>
          <p:cNvGraphicFramePr>
            <a:graphicFrameLocks/>
          </p:cNvGraphicFramePr>
          <p:nvPr>
            <p:extLst>
              <p:ext uri="{D42A27DB-BD31-4B8C-83A1-F6EECF244321}">
                <p14:modId xmlns:p14="http://schemas.microsoft.com/office/powerpoint/2010/main" val="2907587833"/>
              </p:ext>
            </p:extLst>
          </p:nvPr>
        </p:nvGraphicFramePr>
        <p:xfrm>
          <a:off x="228600" y="1905000"/>
          <a:ext cx="8686800" cy="5334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5334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NONMOTORIZED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SEMI-PRIMITIVE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MOTORIZED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ROADED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NATURAL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RURAL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0"/>
                  </a:ext>
                </a:extLst>
              </a:tr>
            </a:tbl>
          </a:graphicData>
        </a:graphic>
      </p:graphicFrame>
      <p:sp>
        <p:nvSpPr>
          <p:cNvPr id="18" name="TextBox 17"/>
          <p:cNvSpPr txBox="1"/>
          <p:nvPr/>
        </p:nvSpPr>
        <p:spPr>
          <a:xfrm>
            <a:off x="304800" y="609600"/>
            <a:ext cx="8610600" cy="892552"/>
          </a:xfrm>
          <a:prstGeom prst="rect">
            <a:avLst/>
          </a:prstGeom>
          <a:noFill/>
        </p:spPr>
        <p:txBody>
          <a:bodyPr wrap="square" rtlCol="0">
            <a:spAutoFit/>
          </a:bodyPr>
          <a:lstStyle/>
          <a:p>
            <a:pPr algn="ctr"/>
            <a:r>
              <a:rPr lang="en-US" sz="2600" cap="small" dirty="0" smtClean="0">
                <a:solidFill>
                  <a:schemeClr val="accent5">
                    <a:lumMod val="60000"/>
                    <a:lumOff val="40000"/>
                  </a:schemeClr>
                </a:solidFill>
                <a:latin typeface="+mj-lt"/>
              </a:rPr>
              <a:t>Recreation settings can be arranged in a continuum divided into a spectrum of classes</a:t>
            </a:r>
            <a:endParaRPr lang="en-US" sz="2600" cap="small" dirty="0">
              <a:solidFill>
                <a:schemeClr val="accent5">
                  <a:lumMod val="60000"/>
                  <a:lumOff val="40000"/>
                </a:schemeClr>
              </a:solidFill>
              <a:latin typeface="+mj-lt"/>
            </a:endParaRPr>
          </a:p>
        </p:txBody>
      </p:sp>
    </p:spTree>
    <p:extLst>
      <p:ext uri="{BB962C8B-B14F-4D97-AF65-F5344CB8AC3E}">
        <p14:creationId xmlns:p14="http://schemas.microsoft.com/office/powerpoint/2010/main" val="1911927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bwMode="auto">
          <a:xfrm flipH="1">
            <a:off x="5105400" y="5181600"/>
            <a:ext cx="3657600" cy="1600200"/>
          </a:xfrm>
          <a:prstGeom prst="homePlate">
            <a:avLst/>
          </a:prstGeom>
          <a:blipFill>
            <a:blip r:embed="rId3"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8" name="Rectangle 7"/>
          <p:cNvSpPr/>
          <p:nvPr/>
        </p:nvSpPr>
        <p:spPr>
          <a:xfrm>
            <a:off x="1" y="0"/>
            <a:ext cx="9144000" cy="457200"/>
          </a:xfrm>
          <a:prstGeom prst="rect">
            <a:avLst/>
          </a:prstGeom>
          <a:gradFill flip="none" rotWithShape="1">
            <a:gsLst>
              <a:gs pos="67500">
                <a:srgbClr val="669900"/>
              </a:gs>
              <a:gs pos="64000">
                <a:schemeClr val="bg1">
                  <a:lumMod val="65000"/>
                  <a:lumOff val="35000"/>
                </a:schemeClr>
              </a:gs>
              <a:gs pos="0">
                <a:schemeClr val="bg1"/>
              </a:gs>
              <a:gs pos="48000">
                <a:schemeClr val="tx1">
                  <a:lumMod val="75000"/>
                </a:schemeClr>
              </a:gs>
              <a:gs pos="87000">
                <a:schemeClr val="tx1">
                  <a:lumMod val="85000"/>
                </a:schemeClr>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 y="0"/>
            <a:ext cx="4692310" cy="400110"/>
          </a:xfrm>
          <a:prstGeom prst="rect">
            <a:avLst/>
          </a:prstGeom>
        </p:spPr>
        <p:txBody>
          <a:bodyPr wrap="none">
            <a:spAutoFit/>
          </a:bodyPr>
          <a:lstStyle/>
          <a:p>
            <a:r>
              <a:rPr lang="en-US" sz="2000" cap="small" dirty="0" smtClean="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rPr>
              <a:t>Recreation Setting Characteristics</a:t>
            </a:r>
            <a:endParaRPr lang="en-US" sz="2400" cap="small" dirty="0">
              <a:solidFill>
                <a:schemeClr val="accent5">
                  <a:lumMod val="60000"/>
                  <a:lumOff val="40000"/>
                </a:schemeClr>
              </a:solidFill>
              <a:effectLst>
                <a:outerShdw blurRad="38100" dist="38100" dir="2700000" algn="tl">
                  <a:srgbClr val="000000">
                    <a:alpha val="43137"/>
                  </a:srgbClr>
                </a:outerShdw>
              </a:effectLst>
              <a:latin typeface="Eras Bold ITC" panose="020B0907030504020204" pitchFamily="34" charset="0"/>
            </a:endParaRPr>
          </a:p>
        </p:txBody>
      </p:sp>
      <p:graphicFrame>
        <p:nvGraphicFramePr>
          <p:cNvPr id="6" name="Group 30"/>
          <p:cNvGraphicFramePr>
            <a:graphicFrameLocks/>
          </p:cNvGraphicFramePr>
          <p:nvPr>
            <p:extLst>
              <p:ext uri="{D42A27DB-BD31-4B8C-83A1-F6EECF244321}">
                <p14:modId xmlns:p14="http://schemas.microsoft.com/office/powerpoint/2010/main" val="739487091"/>
              </p:ext>
            </p:extLst>
          </p:nvPr>
        </p:nvGraphicFramePr>
        <p:xfrm>
          <a:off x="228600" y="1219200"/>
          <a:ext cx="8686800" cy="53340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533400">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PRIMITIVE</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715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BACK</a:t>
                      </a:r>
                      <a:br>
                        <a:rPr kumimoji="0" lang="en-US" altLang="en-US" sz="1200" b="0" i="0" u="none" strike="noStrike" cap="none" normalizeH="0" baseline="0" dirty="0" smtClean="0">
                          <a:ln>
                            <a:noFill/>
                          </a:ln>
                          <a:solidFill>
                            <a:schemeClr val="tx1"/>
                          </a:solidFill>
                          <a:effectLst/>
                          <a:latin typeface="Comic Sans MS" panose="030F0702030302020204" pitchFamily="66" charset="0"/>
                        </a:rPr>
                      </a:br>
                      <a:r>
                        <a:rPr kumimoji="0" lang="en-US" altLang="en-US" sz="1200" b="0" i="0" u="none" strike="noStrike" cap="none" normalizeH="0" baseline="0" dirty="0" smtClean="0">
                          <a:ln>
                            <a:noFill/>
                          </a:ln>
                          <a:solidFill>
                            <a:schemeClr val="tx1"/>
                          </a:solidFill>
                          <a:effectLst/>
                          <a:latin typeface="Comic Sans MS" panose="030F0702030302020204" pitchFamily="66" charset="0"/>
                        </a:rPr>
                        <a:t>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A8462"/>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MIDDLE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5C866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FRONT COUNTRY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09C78"/>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RURAL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EB094"/>
                    </a:solidFill>
                  </a:tcPr>
                </a:tc>
                <a:tc>
                  <a:txBody>
                    <a:bodyPr/>
                    <a:lstStyle>
                      <a:lvl1pPr marL="0" algn="l" rtl="0" eaLnBrk="1" latinLnBrk="0" hangingPunct="1">
                        <a:spcBef>
                          <a:spcPct val="20000"/>
                        </a:spcBef>
                        <a:defRPr kumimoji="0" sz="2800" kern="1200">
                          <a:solidFill>
                            <a:schemeClr val="tx1"/>
                          </a:solidFill>
                          <a:latin typeface="Arial" pitchFamily="34" charset="0"/>
                        </a:defRPr>
                      </a:lvl1pPr>
                      <a:lvl2pPr marL="457200" algn="l" rtl="0" eaLnBrk="1" latinLnBrk="0" hangingPunct="1">
                        <a:spcBef>
                          <a:spcPct val="20000"/>
                        </a:spcBef>
                        <a:defRPr kumimoji="0" sz="2400" kern="1200">
                          <a:solidFill>
                            <a:schemeClr val="tx1"/>
                          </a:solidFill>
                          <a:latin typeface="Arial" pitchFamily="34" charset="0"/>
                        </a:defRPr>
                      </a:lvl2pPr>
                      <a:lvl3pPr marL="914400" algn="l" rtl="0" eaLnBrk="1" latinLnBrk="0" hangingPunct="1">
                        <a:spcBef>
                          <a:spcPct val="20000"/>
                        </a:spcBef>
                        <a:defRPr kumimoji="0" sz="2000" kern="1200">
                          <a:solidFill>
                            <a:schemeClr val="tx1"/>
                          </a:solidFill>
                          <a:latin typeface="Arial" pitchFamily="34" charset="0"/>
                        </a:defRPr>
                      </a:lvl3pPr>
                      <a:lvl4pPr marL="1371600" algn="l" rtl="0" eaLnBrk="1" latinLnBrk="0" hangingPunct="1">
                        <a:spcBef>
                          <a:spcPct val="20000"/>
                        </a:spcBef>
                        <a:defRPr kumimoji="0" kern="1200">
                          <a:solidFill>
                            <a:schemeClr val="tx1"/>
                          </a:solidFill>
                          <a:latin typeface="Arial" pitchFamily="34" charset="0"/>
                        </a:defRPr>
                      </a:lvl4pPr>
                      <a:lvl5pPr marL="1828800" algn="l" rtl="0" eaLnBrk="1" latinLnBrk="0" hangingPunct="1">
                        <a:spcBef>
                          <a:spcPct val="20000"/>
                        </a:spcBef>
                        <a:defRPr kumimoji="0" kern="1200">
                          <a:solidFill>
                            <a:schemeClr val="tx1"/>
                          </a:solidFill>
                          <a:latin typeface="Arial" pitchFamily="34" charset="0"/>
                        </a:defRPr>
                      </a:lvl5pPr>
                      <a:lvl6pPr marL="2286000" algn="l" rtl="0" eaLnBrk="1" fontAlgn="base" latinLnBrk="0" hangingPunct="1">
                        <a:spcBef>
                          <a:spcPct val="20000"/>
                        </a:spcBef>
                        <a:spcAft>
                          <a:spcPct val="0"/>
                        </a:spcAft>
                        <a:defRPr kumimoji="0" kern="1200">
                          <a:solidFill>
                            <a:schemeClr val="tx1"/>
                          </a:solidFill>
                          <a:latin typeface="Arial" pitchFamily="34" charset="0"/>
                        </a:defRPr>
                      </a:lvl6pPr>
                      <a:lvl7pPr marL="2743200" algn="l" rtl="0" eaLnBrk="1" fontAlgn="base" latinLnBrk="0" hangingPunct="1">
                        <a:spcBef>
                          <a:spcPct val="20000"/>
                        </a:spcBef>
                        <a:spcAft>
                          <a:spcPct val="0"/>
                        </a:spcAft>
                        <a:defRPr kumimoji="0" kern="1200">
                          <a:solidFill>
                            <a:schemeClr val="tx1"/>
                          </a:solidFill>
                          <a:latin typeface="Arial" pitchFamily="34" charset="0"/>
                        </a:defRPr>
                      </a:lvl7pPr>
                      <a:lvl8pPr marL="3200400" algn="l" rtl="0" eaLnBrk="1" fontAlgn="base" latinLnBrk="0" hangingPunct="1">
                        <a:spcBef>
                          <a:spcPct val="20000"/>
                        </a:spcBef>
                        <a:spcAft>
                          <a:spcPct val="0"/>
                        </a:spcAft>
                        <a:defRPr kumimoji="0" kern="1200">
                          <a:solidFill>
                            <a:schemeClr val="tx1"/>
                          </a:solidFill>
                          <a:latin typeface="Arial" pitchFamily="34" charset="0"/>
                        </a:defRPr>
                      </a:lvl8pPr>
                      <a:lvl9pPr marL="3657600" algn="l" rtl="0" eaLnBrk="1" fontAlgn="base" latinLnBrk="0" hangingPunct="1">
                        <a:spcBef>
                          <a:spcPct val="20000"/>
                        </a:spcBef>
                        <a:spcAft>
                          <a:spcPct val="0"/>
                        </a:spcAft>
                        <a:defRPr kumimoji="0" kern="12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omic Sans MS" panose="030F0702030302020204" pitchFamily="66" charset="0"/>
                        </a:rPr>
                        <a:t>URBAN</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7CDBB"/>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304800" y="609600"/>
            <a:ext cx="8610600" cy="461665"/>
          </a:xfrm>
          <a:prstGeom prst="rect">
            <a:avLst/>
          </a:prstGeom>
          <a:noFill/>
        </p:spPr>
        <p:txBody>
          <a:bodyPr wrap="square" rtlCol="0">
            <a:spAutoFit/>
          </a:bodyPr>
          <a:lstStyle/>
          <a:p>
            <a:pPr algn="ctr"/>
            <a:r>
              <a:rPr lang="en-US" sz="2400" b="1" cap="small" dirty="0" smtClean="0">
                <a:solidFill>
                  <a:schemeClr val="accent5">
                    <a:lumMod val="60000"/>
                    <a:lumOff val="40000"/>
                  </a:schemeClr>
                </a:solidFill>
                <a:latin typeface="+mj-lt"/>
              </a:rPr>
              <a:t>The continuum can be characterized by 3 components</a:t>
            </a:r>
            <a:endParaRPr lang="en-US" sz="2400" b="1" cap="small" dirty="0">
              <a:solidFill>
                <a:schemeClr val="accent5">
                  <a:lumMod val="60000"/>
                  <a:lumOff val="40000"/>
                </a:schemeClr>
              </a:solidFill>
              <a:latin typeface="+mj-lt"/>
            </a:endParaRPr>
          </a:p>
        </p:txBody>
      </p:sp>
      <p:sp>
        <p:nvSpPr>
          <p:cNvPr id="9" name="Pentagon 8"/>
          <p:cNvSpPr/>
          <p:nvPr/>
        </p:nvSpPr>
        <p:spPr bwMode="auto">
          <a:xfrm flipH="1">
            <a:off x="5105400" y="1817225"/>
            <a:ext cx="3657600" cy="1605986"/>
          </a:xfrm>
          <a:prstGeom prst="homePlate">
            <a:avLst/>
          </a:prstGeom>
          <a:blipFill>
            <a:blip r:embed="rId4"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10" name="Pentagon 9"/>
          <p:cNvSpPr/>
          <p:nvPr/>
        </p:nvSpPr>
        <p:spPr bwMode="auto">
          <a:xfrm flipH="1">
            <a:off x="5105400" y="3494590"/>
            <a:ext cx="3657600" cy="1600200"/>
          </a:xfrm>
          <a:prstGeom prst="homePlate">
            <a:avLst/>
          </a:prstGeom>
          <a:blipFill>
            <a:blip r:embed="rId5" cstate="print"/>
            <a:stretch>
              <a:fillRect/>
            </a:stretch>
          </a:blipFill>
          <a:ln>
            <a:noFill/>
          </a:ln>
          <a:effectLst>
            <a:outerShdw blurRad="50800" dist="38100" dir="2700000" algn="tl" rotWithShape="0">
              <a:prstClr val="black">
                <a:alpha val="40000"/>
              </a:prstClr>
            </a:outerShdw>
          </a:effectLst>
          <a:extLst/>
        </p:spPr>
        <p:txBody>
          <a:bodyPr wrap="none" anchor="ctr"/>
          <a:lstStyle/>
          <a:p>
            <a:pPr>
              <a:defRPr/>
            </a:pPr>
            <a:endParaRPr lang="en-US">
              <a:ln w="12700">
                <a:solidFill>
                  <a:schemeClr val="tx1"/>
                </a:solidFill>
              </a:ln>
              <a:ea typeface="Times New Roman" pitchFamily="18" charset="0"/>
              <a:cs typeface="Arial" charset="0"/>
            </a:endParaRPr>
          </a:p>
        </p:txBody>
      </p:sp>
      <p:sp>
        <p:nvSpPr>
          <p:cNvPr id="16" name="TextBox 15"/>
          <p:cNvSpPr txBox="1"/>
          <p:nvPr/>
        </p:nvSpPr>
        <p:spPr>
          <a:xfrm>
            <a:off x="197604" y="1805037"/>
            <a:ext cx="4831596" cy="646331"/>
          </a:xfrm>
          <a:prstGeom prst="rect">
            <a:avLst/>
          </a:prstGeom>
          <a:noFill/>
        </p:spPr>
        <p:txBody>
          <a:bodyPr wrap="square">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PHYSICAL.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physical qualities of nature and the landscape defined by</a:t>
            </a:r>
            <a:r>
              <a:rPr lang="en-US" sz="1600" dirty="0" smtClean="0">
                <a:latin typeface="Comic Sans MS" panose="030F0702030302020204" pitchFamily="66" charset="0"/>
                <a:cs typeface="Calibri" pitchFamily="34" charset="0"/>
              </a:rPr>
              <a:t>:</a:t>
            </a:r>
            <a:endParaRPr lang="en-US" sz="1600" dirty="0">
              <a:latin typeface="Comic Sans MS" panose="030F0702030302020204" pitchFamily="66" charset="0"/>
              <a:cs typeface="Calibri" pitchFamily="34" charset="0"/>
            </a:endParaRPr>
          </a:p>
        </p:txBody>
      </p:sp>
      <p:sp>
        <p:nvSpPr>
          <p:cNvPr id="17" name="TextBox 16"/>
          <p:cNvSpPr txBox="1"/>
          <p:nvPr/>
        </p:nvSpPr>
        <p:spPr>
          <a:xfrm>
            <a:off x="228600" y="3478715"/>
            <a:ext cx="4343400" cy="646331"/>
          </a:xfrm>
          <a:prstGeom prst="rect">
            <a:avLst/>
          </a:prstGeom>
          <a:noFill/>
        </p:spPr>
        <p:txBody>
          <a:bodyPr>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SOCIAL.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social qualities associated with use defined by</a:t>
            </a:r>
            <a:r>
              <a:rPr lang="en-US" sz="1600" dirty="0" smtClean="0">
                <a:latin typeface="Comic Sans MS" panose="030F0702030302020204" pitchFamily="66" charset="0"/>
                <a:cs typeface="Calibri" pitchFamily="34" charset="0"/>
              </a:rPr>
              <a:t>:</a:t>
            </a:r>
            <a:endParaRPr lang="en-US" sz="1600" dirty="0">
              <a:latin typeface="Comic Sans MS" panose="030F0702030302020204" pitchFamily="66" charset="0"/>
              <a:cs typeface="Calibri" pitchFamily="34" charset="0"/>
            </a:endParaRPr>
          </a:p>
        </p:txBody>
      </p:sp>
      <p:sp>
        <p:nvSpPr>
          <p:cNvPr id="18" name="TextBox 17"/>
          <p:cNvSpPr txBox="1"/>
          <p:nvPr/>
        </p:nvSpPr>
        <p:spPr>
          <a:xfrm>
            <a:off x="266217" y="5161275"/>
            <a:ext cx="4762983" cy="646331"/>
          </a:xfrm>
          <a:prstGeom prst="rect">
            <a:avLst/>
          </a:prstGeom>
          <a:noFill/>
        </p:spPr>
        <p:txBody>
          <a:bodyPr wrap="square">
            <a:spAutoFit/>
          </a:bodyPr>
          <a:lstStyle/>
          <a:p>
            <a:pPr fontAlgn="base">
              <a:spcBef>
                <a:spcPct val="0"/>
              </a:spcBef>
              <a:spcAft>
                <a:spcPct val="0"/>
              </a:spcAft>
              <a:defRPr/>
            </a:pPr>
            <a:r>
              <a:rPr lang="en-US" sz="2000" dirty="0" smtClean="0">
                <a:effectLst>
                  <a:outerShdw blurRad="38100" dist="38100" dir="2700000" algn="tl">
                    <a:srgbClr val="000000">
                      <a:alpha val="43137"/>
                    </a:srgbClr>
                  </a:outerShdw>
                </a:effectLst>
                <a:latin typeface="Comic Sans MS" panose="030F0702030302020204" pitchFamily="66" charset="0"/>
                <a:cs typeface="Calibri" pitchFamily="34" charset="0"/>
              </a:rPr>
              <a:t>OPERATIONAL.  </a:t>
            </a:r>
            <a:r>
              <a:rPr lang="en-US" sz="1600" dirty="0" smtClean="0">
                <a:latin typeface="Comic Sans MS" panose="030F0702030302020204" pitchFamily="66" charset="0"/>
                <a:cs typeface="Calibri" pitchFamily="34" charset="0"/>
              </a:rPr>
              <a:t>The </a:t>
            </a:r>
            <a:r>
              <a:rPr lang="en-US" sz="1600" dirty="0">
                <a:latin typeface="Comic Sans MS" panose="030F0702030302020204" pitchFamily="66" charset="0"/>
                <a:cs typeface="Calibri" pitchFamily="34" charset="0"/>
              </a:rPr>
              <a:t>operational conditions to manage recreation use defined by</a:t>
            </a:r>
            <a:r>
              <a:rPr lang="en-US" sz="1600" dirty="0" smtClean="0">
                <a:latin typeface="Comic Sans MS" panose="030F0702030302020204" pitchFamily="66" charset="0"/>
                <a:cs typeface="Calibri" pitchFamily="34" charset="0"/>
              </a:rPr>
              <a:t>:</a:t>
            </a:r>
          </a:p>
        </p:txBody>
      </p:sp>
    </p:spTree>
    <p:extLst>
      <p:ext uri="{BB962C8B-B14F-4D97-AF65-F5344CB8AC3E}">
        <p14:creationId xmlns:p14="http://schemas.microsoft.com/office/powerpoint/2010/main" val="357377224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CABE13EC8065478F66321609A8B592" ma:contentTypeVersion="0" ma:contentTypeDescription="Create a new document." ma:contentTypeScope="" ma:versionID="45e426833cb7160c2fbd3b2888b450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ADEF48-5F93-4704-B212-476D86F65D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31DC367-9AA7-4AA8-BCC4-66BED2B0CBC7}">
  <ds:schemaRefs>
    <ds:schemaRef ds:uri="http://schemas.microsoft.com/sharepoint/v3/contenttype/forms"/>
  </ds:schemaRefs>
</ds:datastoreItem>
</file>

<file path=customXml/itemProps3.xml><?xml version="1.0" encoding="utf-8"?>
<ds:datastoreItem xmlns:ds="http://schemas.openxmlformats.org/officeDocument/2006/customXml" ds:itemID="{A3F0C4B9-649C-4AD6-8155-1375B248D9A4}">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elements/1.1/"/>
    <ds:schemaRef ds:uri="http://www.w3.org/XML/1998/namespace"/>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3296</TotalTime>
  <Words>3763</Words>
  <Application>Microsoft Office PowerPoint</Application>
  <PresentationFormat>On-screen Show (4:3)</PresentationFormat>
  <Paragraphs>552</Paragraphs>
  <Slides>41</Slides>
  <Notes>40</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65" baseType="lpstr">
      <vt:lpstr>Aharoni</vt:lpstr>
      <vt:lpstr>Arial</vt:lpstr>
      <vt:lpstr>Arial Black</vt:lpstr>
      <vt:lpstr>Book Antiqua</vt:lpstr>
      <vt:lpstr>Bradley Hand ITC</vt:lpstr>
      <vt:lpstr>Calibri</vt:lpstr>
      <vt:lpstr>Calisto MT</vt:lpstr>
      <vt:lpstr>Century Gothic</vt:lpstr>
      <vt:lpstr>Comic Sans MS</vt:lpstr>
      <vt:lpstr>Eras Bold ITC</vt:lpstr>
      <vt:lpstr>Garamond</vt:lpstr>
      <vt:lpstr>Helvetica</vt:lpstr>
      <vt:lpstr>Lucida Sans</vt:lpstr>
      <vt:lpstr>Narkisim</vt:lpstr>
      <vt:lpstr>Rockwell Condensed</vt:lpstr>
      <vt:lpstr>Swis721 BlkEx BT</vt:lpstr>
      <vt:lpstr>Times New Roman</vt:lpstr>
      <vt:lpstr>Wingdings</vt:lpstr>
      <vt:lpstr>Wingdings 2</vt:lpstr>
      <vt:lpstr>Wingdings 3</vt:lpstr>
      <vt:lpstr>Office Theme</vt:lpstr>
      <vt:lpstr>Apex</vt:lpstr>
      <vt:lpstr>Default Design</vt:lpstr>
      <vt:lpstr>Document</vt:lpstr>
      <vt:lpstr>Objective</vt:lpstr>
      <vt:lpstr>Existing RSCs</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Steens Fly Over</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RECREATION AND VISITOR SERVICES</dc:title>
  <dc:creator>Hopkins, Brian R</dc:creator>
  <cp:lastModifiedBy>Kurtz, John D</cp:lastModifiedBy>
  <cp:revision>131</cp:revision>
  <dcterms:created xsi:type="dcterms:W3CDTF">2014-12-18T22:48:11Z</dcterms:created>
  <dcterms:modified xsi:type="dcterms:W3CDTF">2017-08-02T20:43:44Z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0x0101001BCABE13EC8065478F66321609A8B592</vt:lpwstr>
  </property>
</Properties>
</file>