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0"/>
  </p:notesMasterIdLst>
  <p:sldIdLst>
    <p:sldId id="389" r:id="rId3"/>
    <p:sldId id="351" r:id="rId4"/>
    <p:sldId id="287" r:id="rId5"/>
    <p:sldId id="267" r:id="rId6"/>
    <p:sldId id="288" r:id="rId7"/>
    <p:sldId id="356" r:id="rId8"/>
    <p:sldId id="266" r:id="rId9"/>
    <p:sldId id="268" r:id="rId10"/>
    <p:sldId id="421" r:id="rId11"/>
    <p:sldId id="357" r:id="rId12"/>
    <p:sldId id="297" r:id="rId13"/>
    <p:sldId id="408" r:id="rId14"/>
    <p:sldId id="373" r:id="rId15"/>
    <p:sldId id="362" r:id="rId16"/>
    <p:sldId id="395" r:id="rId17"/>
    <p:sldId id="363" r:id="rId18"/>
    <p:sldId id="369" r:id="rId19"/>
    <p:sldId id="371" r:id="rId20"/>
    <p:sldId id="372" r:id="rId21"/>
    <p:sldId id="397" r:id="rId22"/>
    <p:sldId id="366" r:id="rId23"/>
    <p:sldId id="274" r:id="rId24"/>
    <p:sldId id="348" r:id="rId25"/>
    <p:sldId id="301" r:id="rId26"/>
    <p:sldId id="349" r:id="rId27"/>
    <p:sldId id="350" r:id="rId28"/>
    <p:sldId id="422" r:id="rId29"/>
    <p:sldId id="359" r:id="rId30"/>
    <p:sldId id="411" r:id="rId31"/>
    <p:sldId id="399" r:id="rId32"/>
    <p:sldId id="377" r:id="rId33"/>
    <p:sldId id="347" r:id="rId34"/>
    <p:sldId id="354" r:id="rId35"/>
    <p:sldId id="333" r:id="rId36"/>
    <p:sldId id="358" r:id="rId37"/>
    <p:sldId id="402" r:id="rId38"/>
    <p:sldId id="418" r:id="rId39"/>
    <p:sldId id="412" r:id="rId40"/>
    <p:sldId id="413" r:id="rId41"/>
    <p:sldId id="404" r:id="rId42"/>
    <p:sldId id="414" r:id="rId43"/>
    <p:sldId id="313" r:id="rId44"/>
    <p:sldId id="314" r:id="rId45"/>
    <p:sldId id="310" r:id="rId46"/>
    <p:sldId id="312" r:id="rId47"/>
    <p:sldId id="382" r:id="rId48"/>
    <p:sldId id="383" r:id="rId49"/>
    <p:sldId id="381" r:id="rId50"/>
    <p:sldId id="379" r:id="rId51"/>
    <p:sldId id="308" r:id="rId52"/>
    <p:sldId id="335" r:id="rId53"/>
    <p:sldId id="336" r:id="rId54"/>
    <p:sldId id="337" r:id="rId55"/>
    <p:sldId id="417" r:id="rId56"/>
    <p:sldId id="384" r:id="rId57"/>
    <p:sldId id="409" r:id="rId58"/>
    <p:sldId id="385" r:id="rId59"/>
    <p:sldId id="386" r:id="rId60"/>
    <p:sldId id="307" r:id="rId61"/>
    <p:sldId id="391" r:id="rId62"/>
    <p:sldId id="282" r:id="rId63"/>
    <p:sldId id="319" r:id="rId64"/>
    <p:sldId id="394" r:id="rId65"/>
    <p:sldId id="420" r:id="rId66"/>
    <p:sldId id="416" r:id="rId67"/>
    <p:sldId id="324" r:id="rId68"/>
    <p:sldId id="280" r:id="rId69"/>
    <p:sldId id="419" r:id="rId70"/>
    <p:sldId id="322" r:id="rId71"/>
    <p:sldId id="392" r:id="rId72"/>
    <p:sldId id="317" r:id="rId73"/>
    <p:sldId id="279" r:id="rId74"/>
    <p:sldId id="353" r:id="rId75"/>
    <p:sldId id="325" r:id="rId76"/>
    <p:sldId id="326" r:id="rId77"/>
    <p:sldId id="415" r:id="rId78"/>
    <p:sldId id="329" r:id="rId7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C5"/>
    <a:srgbClr val="524F40"/>
    <a:srgbClr val="FFCC00"/>
    <a:srgbClr val="000066"/>
    <a:srgbClr val="B24829"/>
    <a:srgbClr val="00FFFF"/>
    <a:srgbClr val="663300"/>
    <a:srgbClr val="FFFFD9"/>
    <a:srgbClr val="00E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5" autoAdjust="0"/>
    <p:restoredTop sz="86927" autoAdjust="0"/>
  </p:normalViewPr>
  <p:slideViewPr>
    <p:cSldViewPr>
      <p:cViewPr varScale="1">
        <p:scale>
          <a:sx n="100" d="100"/>
          <a:sy n="100" d="100"/>
        </p:scale>
        <p:origin x="192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vl1pPr>
          </a:lstStyle>
          <a:p>
            <a:fld id="{F0B39066-795F-473A-84C9-A5DE074C24CC}" type="datetimeFigureOut">
              <a:rPr lang="en-US" smtClean="0"/>
              <a:t>8/10/2017</a:t>
            </a:fld>
            <a:endParaRPr lang="en-US"/>
          </a:p>
        </p:txBody>
      </p:sp>
      <p:sp>
        <p:nvSpPr>
          <p:cNvPr id="4" name="Slide Image Placeholder 3"/>
          <p:cNvSpPr>
            <a:spLocks noGrp="1" noRot="1" noChangeAspect="1"/>
          </p:cNvSpPr>
          <p:nvPr>
            <p:ph type="sldImg" idx="2"/>
          </p:nvPr>
        </p:nvSpPr>
        <p:spPr>
          <a:xfrm>
            <a:off x="1182688" y="696913"/>
            <a:ext cx="4657725" cy="34925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29"/>
            <a:ext cx="3043343" cy="465455"/>
          </a:xfrm>
          <a:prstGeom prst="rect">
            <a:avLst/>
          </a:prstGeom>
        </p:spPr>
        <p:txBody>
          <a:bodyPr vert="horz" lIns="93324" tIns="46662" rIns="93324" bIns="46662" rtlCol="0" anchor="b"/>
          <a:lstStyle>
            <a:lvl1pPr algn="r">
              <a:defRPr sz="1200"/>
            </a:lvl1pPr>
          </a:lstStyle>
          <a:p>
            <a:fld id="{0946B464-0227-40F3-A540-D016DABFE8CA}" type="slidenum">
              <a:rPr lang="en-US" smtClean="0"/>
              <a:t>‹#›</a:t>
            </a:fld>
            <a:endParaRPr lang="en-US"/>
          </a:p>
        </p:txBody>
      </p:sp>
    </p:spTree>
    <p:extLst>
      <p:ext uri="{BB962C8B-B14F-4D97-AF65-F5344CB8AC3E}">
        <p14:creationId xmlns:p14="http://schemas.microsoft.com/office/powerpoint/2010/main" val="358106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dirty="0"/>
              <a:t>Specific desired outcomes for resources. Objectives are usually quantifiable and measurable and may have established timeframes for achievement (as appropriate). </a:t>
            </a:r>
          </a:p>
          <a:p>
            <a:pPr>
              <a:spcBef>
                <a:spcPts val="303"/>
              </a:spcBef>
              <a:spcAft>
                <a:spcPts val="303"/>
              </a:spcAft>
            </a:pPr>
            <a:endParaRPr lang="en-US" altLang="en-US" dirty="0"/>
          </a:p>
          <a:p>
            <a:pPr>
              <a:spcBef>
                <a:spcPts val="303"/>
              </a:spcBef>
              <a:spcAft>
                <a:spcPts val="303"/>
              </a:spcAft>
            </a:pPr>
            <a:r>
              <a:rPr lang="en-US" altLang="en-US" dirty="0"/>
              <a:t>Outcome objectives represent a “</a:t>
            </a:r>
            <a:r>
              <a:rPr lang="en-US" altLang="en-US" i="1" dirty="0"/>
              <a:t>direction for recreation area management</a:t>
            </a:r>
            <a:r>
              <a:rPr lang="en-US" altLang="en-US" dirty="0"/>
              <a:t>” and many</a:t>
            </a:r>
          </a:p>
          <a:p>
            <a:pPr>
              <a:spcBef>
                <a:spcPts val="303"/>
              </a:spcBef>
              <a:spcAft>
                <a:spcPts val="303"/>
              </a:spcAft>
            </a:pPr>
            <a:r>
              <a:rPr lang="en-US" altLang="en-US" dirty="0"/>
              <a:t>stakeholders care a great deal about our  management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dirty="0"/>
              <a:t>Outcome-focused recreation objectives for an SRMA or for RMZs within an SRMA identify: </a:t>
            </a:r>
          </a:p>
          <a:p>
            <a:pPr>
              <a:spcBef>
                <a:spcPts val="303"/>
              </a:spcBef>
              <a:spcAft>
                <a:spcPts val="303"/>
              </a:spcAft>
            </a:pPr>
            <a:endParaRPr lang="en-US" sz="300" dirty="0"/>
          </a:p>
          <a:p>
            <a:pPr marL="461315" indent="-461315">
              <a:spcBef>
                <a:spcPts val="303"/>
              </a:spcBef>
              <a:spcAft>
                <a:spcPts val="303"/>
              </a:spcAft>
              <a:buAutoNum type="arabicParenBoth"/>
            </a:pPr>
            <a:r>
              <a:rPr lang="en-US" dirty="0"/>
              <a:t>the specific outcomes (experiences and benefits) to be produced or realized and </a:t>
            </a:r>
          </a:p>
          <a:p>
            <a:pPr>
              <a:spcBef>
                <a:spcPts val="303"/>
              </a:spcBef>
              <a:spcAft>
                <a:spcPts val="303"/>
              </a:spcAft>
            </a:pPr>
            <a:r>
              <a:rPr lang="en-US" dirty="0"/>
              <a:t>(2) the recreation activities to be emphasized</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5"/>
              </a:spcBef>
              <a:spcAft>
                <a:spcPts val="605"/>
              </a:spcAft>
            </a:pPr>
            <a:r>
              <a:rPr lang="en-US" dirty="0">
                <a:effectLst>
                  <a:outerShdw blurRad="38100" dist="38100" dir="2700000" algn="tl">
                    <a:srgbClr val="000000">
                      <a:alpha val="43137"/>
                    </a:srgbClr>
                  </a:outerShdw>
                </a:effectLst>
              </a:rPr>
              <a:t>The principal difference between traditional objectives and OFM objectives is that OFM objectives target specific activities, experiences and benefits instead of recreation development, RSCs or resource protection. </a:t>
            </a:r>
            <a:r>
              <a:rPr lang="en-US" dirty="0"/>
              <a:t>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altLang="en-US" dirty="0"/>
              <a:t>You need to distinguish between objectives that relate to …work…. and objectives that relate the ….impact …..of our actions and activities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5"/>
              </a:spcBef>
              <a:spcAft>
                <a:spcPts val="605"/>
              </a:spcAft>
            </a:pPr>
            <a:r>
              <a:rPr lang="en-US" dirty="0">
                <a:effectLst>
                  <a:outerShdw blurRad="38100" dist="38100" dir="2700000" algn="tl">
                    <a:srgbClr val="000000">
                      <a:alpha val="43137"/>
                    </a:srgbClr>
                  </a:outerShdw>
                </a:effectLst>
              </a:rPr>
              <a:t>The principal difference between traditional objectives and OFM objectives is that OFM objectives target specific activities, experiences and benefits instead of recreation development, RSCs or resource protection. </a:t>
            </a:r>
            <a:r>
              <a:rPr lang="en-US" dirty="0"/>
              <a:t>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5"/>
              </a:spcBef>
              <a:spcAft>
                <a:spcPts val="605"/>
              </a:spcAft>
            </a:pPr>
            <a:r>
              <a:rPr lang="en-US" dirty="0">
                <a:effectLst>
                  <a:outerShdw blurRad="38100" dist="38100" dir="2700000" algn="tl">
                    <a:srgbClr val="000000">
                      <a:alpha val="43137"/>
                    </a:srgbClr>
                  </a:outerShdw>
                </a:effectLst>
              </a:rPr>
              <a:t>The principal difference between traditional objectives and OFM objectives is that OFM objectives target specific activities, experiences and benefits instead of recreation development, RSCs or resource protection. </a:t>
            </a:r>
            <a:r>
              <a:rPr lang="en-US" dirty="0"/>
              <a:t>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5"/>
              </a:spcBef>
              <a:spcAft>
                <a:spcPts val="605"/>
              </a:spcAft>
            </a:pPr>
            <a:r>
              <a:rPr lang="en-US" dirty="0">
                <a:effectLst>
                  <a:outerShdw blurRad="38100" dist="38100" dir="2700000" algn="tl">
                    <a:srgbClr val="000000">
                      <a:alpha val="43137"/>
                    </a:srgbClr>
                  </a:outerShdw>
                </a:effectLst>
              </a:rPr>
              <a:t>The principal difference between traditional objectives and OFM objectives is that OFM objectives target specific activities, experiences and benefits instead of recreation development, RSCs or resource protection. </a:t>
            </a:r>
            <a:r>
              <a:rPr lang="en-US" dirty="0"/>
              <a:t>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lnSpc>
                <a:spcPct val="150000"/>
              </a:lnSpc>
              <a:spcBef>
                <a:spcPts val="605"/>
              </a:spcBef>
              <a:spcAft>
                <a:spcPts val="605"/>
              </a:spcAft>
              <a:defRPr/>
            </a:pPr>
            <a:r>
              <a:rPr lang="en-US" u="sng" dirty="0">
                <a:ln w="1905"/>
                <a:effectLst>
                  <a:innerShdw blurRad="69850" dist="43180" dir="5400000">
                    <a:srgbClr val="000000">
                      <a:alpha val="65000"/>
                    </a:srgbClr>
                  </a:innerShdw>
                </a:effectLst>
                <a:latin typeface="Kristen ITC" panose="03050502040202030202" pitchFamily="66" charset="0"/>
              </a:rPr>
              <a:t>Module 6 - What we will be discussing</a:t>
            </a:r>
          </a:p>
          <a:p>
            <a:pPr marL="172993" indent="-172993">
              <a:lnSpc>
                <a:spcPct val="150000"/>
              </a:lnSpc>
              <a:spcBef>
                <a:spcPts val="605"/>
              </a:spcBef>
              <a:spcAft>
                <a:spcPts val="605"/>
              </a:spcAft>
              <a:buFont typeface="Arial" panose="020B0604020202020204" pitchFamily="34" charset="0"/>
              <a:buChar char="•"/>
            </a:pPr>
            <a:r>
              <a:rPr lang="en-US" dirty="0">
                <a:effectLst>
                  <a:outerShdw blurRad="38100" dist="38100" dir="2700000" algn="tl">
                    <a:srgbClr val="000000">
                      <a:alpha val="43137"/>
                    </a:srgbClr>
                  </a:outerShdw>
                </a:effectLst>
                <a:latin typeface="Kristen ITC" panose="03050502040202030202" pitchFamily="66" charset="0"/>
              </a:rPr>
              <a:t>Writing Land Use Plan Goals</a:t>
            </a:r>
          </a:p>
          <a:p>
            <a:pPr marL="172993" indent="-172993">
              <a:lnSpc>
                <a:spcPct val="150000"/>
              </a:lnSpc>
              <a:spcBef>
                <a:spcPts val="605"/>
              </a:spcBef>
              <a:spcAft>
                <a:spcPts val="605"/>
              </a:spcAft>
              <a:buFont typeface="Arial" panose="020B0604020202020204" pitchFamily="34" charset="0"/>
              <a:buChar char="•"/>
            </a:pPr>
            <a:r>
              <a:rPr lang="en-US" dirty="0">
                <a:effectLst>
                  <a:outerShdw blurRad="38100" dist="38100" dir="2700000" algn="tl">
                    <a:srgbClr val="000000">
                      <a:alpha val="43137"/>
                    </a:srgbClr>
                  </a:outerShdw>
                </a:effectLst>
                <a:latin typeface="Kristen ITC" panose="03050502040202030202" pitchFamily="66" charset="0"/>
              </a:rPr>
              <a:t>Objectives for RMAs and Undesignated Lands </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605"/>
              </a:spcBef>
              <a:spcAft>
                <a:spcPts val="605"/>
              </a:spcAft>
            </a:pPr>
            <a:r>
              <a:rPr lang="en-US" dirty="0">
                <a:effectLst>
                  <a:outerShdw blurRad="38100" dist="38100" dir="2700000" algn="tl">
                    <a:srgbClr val="000000">
                      <a:alpha val="43137"/>
                    </a:srgbClr>
                  </a:outerShdw>
                </a:effectLst>
              </a:rPr>
              <a:t>The principal difference between traditional objectives and OFM objectives is that OFM objectives target specific activities, experiences and benefits instead of recreation development, RSCs or resource protection. </a:t>
            </a:r>
            <a:r>
              <a:rPr lang="en-US" dirty="0"/>
              <a:t>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0">
              <a:defRPr/>
            </a:pPr>
            <a:r>
              <a:rPr lang="en-US" altLang="en-US" dirty="0" smtClean="0"/>
              <a:t>This is a </a:t>
            </a:r>
            <a:r>
              <a:rPr lang="en-US" altLang="en-US" smtClean="0"/>
              <a:t>tricky one.  The </a:t>
            </a:r>
            <a:r>
              <a:rPr lang="en-US" altLang="en-US" dirty="0" smtClean="0"/>
              <a:t>input objective only says what we are going to do. Discuss that we need an outcome objective to judge whether we are making a difference.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5"/>
              </a:spcBef>
              <a:spcAft>
                <a:spcPts val="605"/>
              </a:spcAft>
            </a:pPr>
            <a:r>
              <a:rPr lang="en-US" dirty="0">
                <a:latin typeface="Univers 45 Light" pitchFamily="34" charset="0"/>
                <a:cs typeface="Times New Roman" panose="02020603050405020304" pitchFamily="18" charset="0"/>
              </a:rPr>
              <a:t>The challenge is </a:t>
            </a:r>
            <a:r>
              <a:rPr lang="en-US" altLang="en-US" dirty="0">
                <a:latin typeface="Univers 45 Light" pitchFamily="34" charset="0"/>
                <a:cs typeface="Times New Roman" panose="02020603050405020304" pitchFamily="18" charset="0"/>
              </a:rPr>
              <a:t>to determine: the demand for activities and outcomes as well the stakeholders ability to offer the activities and facilitate the outcomes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altLang="en-US" dirty="0">
                <a:ln w="12700">
                  <a:solidFill>
                    <a:srgbClr val="CC00FF"/>
                  </a:solidFill>
                  <a:prstDash val="solid"/>
                </a:ln>
                <a:solidFill>
                  <a:srgbClr val="7030A0"/>
                </a:solidFill>
              </a:rPr>
              <a:t>Ask “How would you identify which activities to target?”</a:t>
            </a:r>
            <a:endParaRPr lang="en-US" dirty="0">
              <a:ln w="12700">
                <a:solidFill>
                  <a:srgbClr val="CC00FF"/>
                </a:solidFill>
                <a:prstDash val="solid"/>
              </a:ln>
              <a:solidFill>
                <a:srgbClr val="7030A0"/>
              </a:solidFill>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QUESTION</a:t>
            </a:r>
            <a:r>
              <a:rPr lang="en-US" dirty="0" smtClean="0"/>
              <a:t>…So what would be the cluster of activities in this RMZ?</a:t>
            </a:r>
          </a:p>
          <a:p>
            <a:endParaRPr lang="en-US" dirty="0" smtClean="0"/>
          </a:p>
          <a:p>
            <a:r>
              <a:rPr lang="en-US" dirty="0" smtClean="0"/>
              <a:t>ANSWER on next slide</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appears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49256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kern="10" dirty="0">
                <a:solidFill>
                  <a:schemeClr val="tx2"/>
                </a:solidFill>
                <a:effectLst>
                  <a:outerShdw blurRad="38100" dist="38100" dir="2700000" algn="tl">
                    <a:srgbClr val="000000">
                      <a:alpha val="43137"/>
                    </a:srgbClr>
                  </a:outerShdw>
                </a:effectLst>
                <a:latin typeface="Trebuchet MS"/>
              </a:rPr>
              <a:t>Resource Management Plans have not </a:t>
            </a:r>
            <a:r>
              <a:rPr lang="en-US" kern="10" dirty="0" smtClean="0">
                <a:solidFill>
                  <a:schemeClr val="tx2"/>
                </a:solidFill>
                <a:effectLst>
                  <a:outerShdw blurRad="38100" dist="38100" dir="2700000" algn="tl">
                    <a:srgbClr val="000000">
                      <a:alpha val="43137"/>
                    </a:srgbClr>
                  </a:outerShdw>
                </a:effectLst>
                <a:latin typeface="Trebuchet MS"/>
              </a:rPr>
              <a:t>consistently used </a:t>
            </a:r>
            <a:r>
              <a:rPr lang="en-US" kern="10" dirty="0">
                <a:solidFill>
                  <a:schemeClr val="tx2"/>
                </a:solidFill>
                <a:effectLst>
                  <a:outerShdw blurRad="38100" dist="38100" dir="2700000" algn="tl">
                    <a:srgbClr val="000000">
                      <a:alpha val="43137"/>
                    </a:srgbClr>
                  </a:outerShdw>
                </a:effectLst>
                <a:latin typeface="Trebuchet MS"/>
              </a:rPr>
              <a:t>the same "dictionary" when defining:</a:t>
            </a:r>
          </a:p>
          <a:p>
            <a:pPr algn="l"/>
            <a:r>
              <a:rPr lang="en-US" kern="10" dirty="0">
                <a:solidFill>
                  <a:schemeClr val="tx2"/>
                </a:solidFill>
                <a:effectLst>
                  <a:outerShdw blurRad="38100" dist="38100" dir="2700000" algn="tl">
                    <a:srgbClr val="000000">
                      <a:alpha val="43137"/>
                    </a:srgbClr>
                  </a:outerShdw>
                </a:effectLst>
                <a:latin typeface="Trebuchet MS"/>
              </a:rPr>
              <a:t>goals, outcomes, objectives, standards or </a:t>
            </a:r>
            <a:r>
              <a:rPr lang="en-US" kern="10" dirty="0" smtClean="0">
                <a:solidFill>
                  <a:schemeClr val="tx2"/>
                </a:solidFill>
                <a:effectLst>
                  <a:outerShdw blurRad="38100" dist="38100" dir="2700000" algn="tl">
                    <a:srgbClr val="000000">
                      <a:alpha val="43137"/>
                    </a:srgbClr>
                  </a:outerShdw>
                </a:effectLst>
                <a:latin typeface="Trebuchet MS"/>
              </a:rPr>
              <a:t>guidelines.  </a:t>
            </a:r>
          </a:p>
          <a:p>
            <a:pPr algn="l"/>
            <a:endParaRPr lang="en-US" kern="10" dirty="0" smtClean="0">
              <a:solidFill>
                <a:schemeClr val="tx2"/>
              </a:solidFill>
              <a:effectLst>
                <a:outerShdw blurRad="38100" dist="38100" dir="2700000" algn="tl">
                  <a:srgbClr val="000000">
                    <a:alpha val="43137"/>
                  </a:srgbClr>
                </a:outerShdw>
              </a:effectLst>
              <a:latin typeface="Trebuchet MS"/>
            </a:endParaRPr>
          </a:p>
          <a:p>
            <a:pPr algn="l"/>
            <a:r>
              <a:rPr lang="en-US" kern="10" dirty="0" smtClean="0">
                <a:solidFill>
                  <a:schemeClr val="tx2"/>
                </a:solidFill>
                <a:effectLst>
                  <a:outerShdw blurRad="38100" dist="38100" dir="2700000" algn="tl">
                    <a:srgbClr val="000000">
                      <a:alpha val="43137"/>
                    </a:srgbClr>
                  </a:outerShdw>
                </a:effectLst>
                <a:latin typeface="Trebuchet MS"/>
              </a:rPr>
              <a:t>But BLM has now defined what is required</a:t>
            </a:r>
            <a:r>
              <a:rPr lang="en-US" kern="10" baseline="0" dirty="0" smtClean="0">
                <a:solidFill>
                  <a:schemeClr val="tx2"/>
                </a:solidFill>
                <a:effectLst>
                  <a:outerShdw blurRad="38100" dist="38100" dir="2700000" algn="tl">
                    <a:srgbClr val="000000">
                      <a:alpha val="43137"/>
                    </a:srgbClr>
                  </a:outerShdw>
                </a:effectLst>
                <a:latin typeface="Trebuchet MS"/>
              </a:rPr>
              <a:t> for R&amp;VS in LUPs.  </a:t>
            </a:r>
            <a:endParaRPr lang="en-US" kern="10" dirty="0">
              <a:solidFill>
                <a:schemeClr val="tx2"/>
              </a:solidFill>
              <a:effectLst>
                <a:outerShdw blurRad="38100" dist="38100" dir="2700000" algn="tl">
                  <a:srgbClr val="000000">
                    <a:alpha val="43137"/>
                  </a:srgbClr>
                </a:outerShdw>
              </a:effectLst>
              <a:latin typeface="Trebuchet MS"/>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324" indent="-352393">
              <a:spcBef>
                <a:spcPts val="605"/>
              </a:spcBef>
              <a:spcAft>
                <a:spcPts val="605"/>
              </a:spcAft>
              <a:buFont typeface="Arial" panose="020B0604020202020204" pitchFamily="34" charset="0"/>
              <a:buChar char="•"/>
            </a:pPr>
            <a:r>
              <a:rPr lang="en-US" dirty="0"/>
              <a:t>the demand preferences from recreation assessments</a:t>
            </a:r>
          </a:p>
          <a:p>
            <a:pPr marL="116931">
              <a:spcBef>
                <a:spcPts val="605"/>
              </a:spcBef>
              <a:spcAft>
                <a:spcPts val="605"/>
              </a:spcAft>
            </a:pPr>
            <a:endParaRPr lang="en-US" b="0" dirty="0" smtClean="0">
              <a:effectLst/>
            </a:endParaRPr>
          </a:p>
          <a:p>
            <a:pPr marL="469324" indent="-352393">
              <a:spcBef>
                <a:spcPts val="605"/>
              </a:spcBef>
              <a:spcAft>
                <a:spcPts val="605"/>
              </a:spcAft>
              <a:buFont typeface="Arial" panose="020B0604020202020204" pitchFamily="34" charset="0"/>
              <a:buChar char="•"/>
            </a:pPr>
            <a:r>
              <a:rPr lang="en-US" dirty="0"/>
              <a:t>planning process – scoping, public input, and work groups </a:t>
            </a:r>
          </a:p>
          <a:p>
            <a:pPr marL="116931">
              <a:spcBef>
                <a:spcPts val="605"/>
              </a:spcBef>
              <a:spcAft>
                <a:spcPts val="605"/>
              </a:spcAft>
            </a:pPr>
            <a:endParaRPr lang="en-US" b="0" dirty="0" smtClean="0">
              <a:effectLst/>
            </a:endParaRPr>
          </a:p>
          <a:p>
            <a:pPr marL="405253" indent="-288322">
              <a:spcBef>
                <a:spcPts val="605"/>
              </a:spcBef>
              <a:spcAft>
                <a:spcPts val="605"/>
              </a:spcAft>
              <a:buFont typeface="Arial" panose="020B0604020202020204" pitchFamily="34" charset="0"/>
              <a:buChar char="•"/>
            </a:pPr>
            <a:r>
              <a:rPr lang="en-US" dirty="0"/>
              <a:t>the capacity to produce desired outcomes</a:t>
            </a:r>
          </a:p>
          <a:p>
            <a:pPr marL="116931">
              <a:spcBef>
                <a:spcPts val="605"/>
              </a:spcBef>
              <a:spcAft>
                <a:spcPts val="605"/>
              </a:spcAft>
            </a:pPr>
            <a:endParaRPr lang="en-US" b="0" dirty="0" smtClean="0">
              <a:effectLst/>
            </a:endParaRPr>
          </a:p>
          <a:p>
            <a:pPr marL="469324" indent="-352393">
              <a:spcBef>
                <a:spcPts val="605"/>
              </a:spcBef>
              <a:spcAft>
                <a:spcPts val="605"/>
              </a:spcAft>
              <a:buFont typeface="Arial" panose="020B0604020202020204" pitchFamily="34" charset="0"/>
              <a:buChar char="•"/>
            </a:pPr>
            <a:r>
              <a:rPr lang="en-US" dirty="0"/>
              <a:t>professional judgment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cap="small" dirty="0">
                <a:latin typeface="Kristen ITC" panose="03050502040202030202" pitchFamily="66" charset="0"/>
              </a:rPr>
              <a:t>Key  Tool  </a:t>
            </a:r>
            <a:r>
              <a:rPr lang="en-US" dirty="0"/>
              <a:t>-  Experience and Benefit Checklist (Appendix 2) as a guide (but not a shopping list).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rPr>
              <a:t>EXERCISE  1 – Identifying  Outcomes</a:t>
            </a:r>
          </a:p>
          <a:p>
            <a:endPar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r>
              <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TELL THE CLASS: Listen </a:t>
            </a:r>
            <a:r>
              <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rPr>
              <a:t>to the Wyoming State Parks video and individually capture as many outcomes as you can from the video.</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rPr>
              <a:t>EXERCISE  1 – Identifying  Outcomes</a:t>
            </a:r>
          </a:p>
          <a:p>
            <a:endPar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r>
              <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rPr>
              <a:t>Listen to the Wyoming State Parks video and individually capture as many outcomes as you can from the  video.</a:t>
            </a:r>
          </a:p>
          <a:p>
            <a:pPr>
              <a:spcBef>
                <a:spcPts val="303"/>
              </a:spcBef>
              <a:spcAft>
                <a:spcPts val="303"/>
              </a:spcAft>
            </a:pPr>
            <a:r>
              <a:rPr lang="en-US" sz="1400" dirty="0">
                <a:effectLst>
                  <a:outerShdw blurRad="38100" dist="38100" dir="2700000" algn="tl">
                    <a:srgbClr val="000000">
                      <a:alpha val="43137"/>
                    </a:srgbClr>
                  </a:outerShdw>
                </a:effectLst>
              </a:rPr>
              <a:t>Outcomes in Video</a:t>
            </a:r>
          </a:p>
          <a:p>
            <a:pPr>
              <a:spcBef>
                <a:spcPts val="303"/>
              </a:spcBef>
              <a:spcAft>
                <a:spcPts val="303"/>
              </a:spcAft>
            </a:pPr>
            <a:endParaRPr lang="en-US" sz="800" dirty="0">
              <a:effectLst>
                <a:outerShdw blurRad="38100" dist="38100" dir="2700000" algn="tl">
                  <a:srgbClr val="000000">
                    <a:alpha val="43137"/>
                  </a:srgbClr>
                </a:outerShdw>
              </a:effectLst>
            </a:endParaRP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Enjoying Exercise</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Developing Friendships</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Reduced Obesity</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Reconnecting with Nature</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Improving Skills and Abilities</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Freedom</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Individualism</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Healthy Bodies</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Happier Mind</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Economic Contributions</a:t>
            </a:r>
          </a:p>
          <a:p>
            <a:pPr marL="698379" indent="-296331">
              <a:spcBef>
                <a:spcPts val="404"/>
              </a:spcBef>
              <a:spcAft>
                <a:spcPts val="404"/>
              </a:spcAft>
              <a:buFont typeface="Arial" panose="020B0604020202020204" pitchFamily="34" charset="0"/>
              <a:buChar char="•"/>
            </a:pPr>
            <a:r>
              <a:rPr lang="en-US" dirty="0">
                <a:effectLst>
                  <a:outerShdw blurRad="38100" dist="38100" dir="2700000" algn="tl">
                    <a:srgbClr val="000000">
                      <a:alpha val="43137"/>
                    </a:srgbClr>
                  </a:outerShdw>
                </a:effectLst>
              </a:rPr>
              <a:t>Learning about Trail Construction</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n w="3175">
                  <a:noFill/>
                </a:ln>
                <a:solidFill>
                  <a:schemeClr val="bg1"/>
                </a:solidFill>
              </a:rPr>
              <a:t>Exercise 2.   Read the article.  Write down the activities, experiences &amp; benefits associated with  McDonald Creek Cultural Management Area</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rPr>
              <a:t>EXERCISE  </a:t>
            </a:r>
            <a:r>
              <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2– Little Emma</a:t>
            </a:r>
          </a:p>
          <a:p>
            <a:endPar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r>
              <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This is another exercise to help you identify outcomes and understand linkages</a:t>
            </a:r>
          </a:p>
          <a:p>
            <a:endPar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r>
              <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Outcomes</a:t>
            </a:r>
            <a:r>
              <a:rPr lang="en-US" baseline="0"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 are discussed everywhere…you just need to look and listen</a:t>
            </a:r>
            <a:endPar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endPar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r>
              <a:rPr lang="en-US"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You</a:t>
            </a:r>
            <a:r>
              <a:rPr lang="en-US" baseline="0"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 can see the article captured the recreational opportunities Activities, Experiences and Benefits that eventually ended up in the management plan </a:t>
            </a:r>
            <a:r>
              <a:rPr lang="en-US" baseline="0" dirty="0" err="1" smtClean="0">
                <a:solidFill>
                  <a:srgbClr val="FF00FF"/>
                </a:solidFill>
                <a:effectLst>
                  <a:glow rad="12700">
                    <a:schemeClr val="bg1"/>
                  </a:glow>
                </a:effectLst>
                <a:latin typeface="Times New Roman" panose="02020603050405020304" pitchFamily="18" charset="0"/>
                <a:cs typeface="Times New Roman" panose="02020603050405020304" pitchFamily="18" charset="0"/>
              </a:rPr>
              <a:t>fpor</a:t>
            </a:r>
            <a:r>
              <a:rPr lang="en-US" baseline="0" dirty="0" smtClean="0">
                <a:solidFill>
                  <a:srgbClr val="FF00FF"/>
                </a:solidFill>
                <a:effectLst>
                  <a:glow rad="12700">
                    <a:schemeClr val="bg1"/>
                  </a:glow>
                </a:effectLst>
                <a:latin typeface="Times New Roman" panose="02020603050405020304" pitchFamily="18" charset="0"/>
                <a:cs typeface="Times New Roman" panose="02020603050405020304" pitchFamily="18" charset="0"/>
              </a:rPr>
              <a:t> this RMZ.</a:t>
            </a:r>
            <a:endParaRPr lang="en-US" dirty="0">
              <a:solidFill>
                <a:srgbClr val="FF00FF"/>
              </a:solidFill>
              <a:effectLst>
                <a:glow rad="12700">
                  <a:schemeClr val="bg1"/>
                </a:glo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3"/>
              </a:spcBef>
              <a:spcAft>
                <a:spcPts val="303"/>
              </a:spcAft>
            </a:pPr>
            <a:r>
              <a:rPr lang="en-US" dirty="0"/>
              <a:t>Participation in targeted activities leads to multiple experiences.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190" defTabSz="922630">
              <a:lnSpc>
                <a:spcPct val="130000"/>
              </a:lnSpc>
              <a:spcBef>
                <a:spcPts val="303"/>
              </a:spcBef>
              <a:spcAft>
                <a:spcPts val="303"/>
              </a:spcAft>
              <a:defRPr/>
            </a:pPr>
            <a:r>
              <a:rPr lang="en-US" cap="small" dirty="0"/>
              <a:t>Concept  </a:t>
            </a:r>
            <a:r>
              <a:rPr lang="en-US" dirty="0"/>
              <a:t>-  Experiences denote the desirability or satisfying nature of the experience (e.g., enjoying, learning, improving). The results of a satisfying recreation experience that improve or maintain a desired condition. (e.g., maintain, greater, increased, improved).</a:t>
            </a:r>
          </a:p>
          <a:p>
            <a:pPr marL="349190">
              <a:lnSpc>
                <a:spcPct val="130000"/>
              </a:lnSpc>
              <a:spcBef>
                <a:spcPts val="303"/>
              </a:spcBef>
              <a:spcAft>
                <a:spcPts val="303"/>
              </a:spcAft>
            </a:pPr>
            <a:endParaRPr lang="en-US" b="1"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157094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190" defTabSz="922630">
              <a:lnSpc>
                <a:spcPct val="130000"/>
              </a:lnSpc>
              <a:spcBef>
                <a:spcPts val="303"/>
              </a:spcBef>
              <a:spcAft>
                <a:spcPts val="303"/>
              </a:spcAft>
              <a:defRPr/>
            </a:pPr>
            <a:r>
              <a:rPr lang="en-US" cap="small" dirty="0"/>
              <a:t>Concept  </a:t>
            </a:r>
            <a:r>
              <a:rPr lang="en-US" dirty="0"/>
              <a:t>-  Experiences denote the desirability or satisfying nature of the experience (e.g., enjoying, learning, improving). The results of a satisfying recreation experience that improve or maintain a desired condition. (e.g., maintain, greater, increased, improved).</a:t>
            </a:r>
          </a:p>
          <a:p>
            <a:pPr marL="349190">
              <a:lnSpc>
                <a:spcPct val="130000"/>
              </a:lnSpc>
              <a:spcBef>
                <a:spcPts val="303"/>
              </a:spcBef>
              <a:spcAft>
                <a:spcPts val="303"/>
              </a:spcAft>
            </a:pPr>
            <a:endParaRPr lang="en-US" b="1"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cap="small" dirty="0"/>
              <a:t>Summary - Comparison of Goals and Objectives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190" defTabSz="922630">
              <a:lnSpc>
                <a:spcPct val="150000"/>
              </a:lnSpc>
              <a:spcBef>
                <a:spcPts val="303"/>
              </a:spcBef>
              <a:spcAft>
                <a:spcPts val="303"/>
              </a:spcAft>
              <a:defRPr/>
            </a:pPr>
            <a:r>
              <a:rPr lang="en-US" cap="small" dirty="0">
                <a:latin typeface="Kristen ITC" panose="03050502040202030202" pitchFamily="66" charset="0"/>
              </a:rPr>
              <a:t>Guideline </a:t>
            </a:r>
            <a:r>
              <a:rPr lang="en-US" sz="1100" cap="small" dirty="0">
                <a:latin typeface="Kristen ITC" panose="03050502040202030202" pitchFamily="66" charset="0"/>
              </a:rPr>
              <a:t> </a:t>
            </a:r>
            <a:r>
              <a:rPr lang="en-US" sz="1100" dirty="0"/>
              <a:t>-  </a:t>
            </a:r>
            <a:r>
              <a:rPr lang="en-US" dirty="0">
                <a:effectLst>
                  <a:outerShdw blurRad="38100" dist="38100" dir="2700000" algn="tl">
                    <a:srgbClr val="000000">
                      <a:alpha val="43137"/>
                    </a:srgbClr>
                  </a:outerShdw>
                </a:effectLst>
              </a:rPr>
              <a:t>Target only the most essential experiences ( 2 – 4 sufficient ) in each SRMA or RMA</a:t>
            </a:r>
            <a:r>
              <a:rPr lang="en-US" dirty="0">
                <a:solidFill>
                  <a:schemeClr val="accent5">
                    <a:lumMod val="60000"/>
                    <a:lumOff val="40000"/>
                  </a:schemeClr>
                </a:solidFill>
              </a:rPr>
              <a:t>…it is generally best for an agency to apply BBM </a:t>
            </a:r>
            <a:r>
              <a:rPr lang="en-US" i="1" dirty="0">
                <a:solidFill>
                  <a:schemeClr val="accent5">
                    <a:lumMod val="60000"/>
                    <a:lumOff val="40000"/>
                  </a:schemeClr>
                </a:solidFill>
              </a:rPr>
              <a:t>(now OFM) </a:t>
            </a:r>
            <a:r>
              <a:rPr lang="en-US" dirty="0">
                <a:solidFill>
                  <a:schemeClr val="accent5">
                    <a:lumMod val="60000"/>
                    <a:lumOff val="40000"/>
                  </a:schemeClr>
                </a:solidFill>
              </a:rPr>
              <a:t>incrementally and not try to be too comprehensive the first several times the approach is used.  Thus we recommend that at first  the focus be on a few outcomes to gain experience with implementing  the approach.  </a:t>
            </a:r>
          </a:p>
          <a:p>
            <a:pPr marL="349190">
              <a:lnSpc>
                <a:spcPct val="150000"/>
              </a:lnSpc>
              <a:spcBef>
                <a:spcPts val="303"/>
              </a:spcBef>
              <a:spcAft>
                <a:spcPts val="303"/>
              </a:spcAft>
            </a:pPr>
            <a:endParaRPr lang="en-US"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ea typeface="Times New Roman" pitchFamily="18" charset="0"/>
                <a:cs typeface="Arial" charset="0"/>
              </a:rPr>
              <a:t>The group of most satisfying / gratifying / beneficial experiences that denote a total synergistic experience greater than the sum of its parts.</a:t>
            </a:r>
          </a:p>
          <a:p>
            <a:pPr>
              <a:spcBef>
                <a:spcPct val="50000"/>
              </a:spcBef>
              <a:defRPr/>
            </a:pPr>
            <a:endParaRPr lang="en-US" dirty="0"/>
          </a:p>
          <a:p>
            <a:pPr>
              <a:spcBef>
                <a:spcPct val="50000"/>
              </a:spcBef>
              <a:defRPr/>
            </a:pPr>
            <a:r>
              <a:rPr lang="en-US" dirty="0"/>
              <a:t>A particular group of experiences and benefits are setting dependent… </a:t>
            </a:r>
          </a:p>
          <a:p>
            <a:pPr>
              <a:spcBef>
                <a:spcPct val="50000"/>
              </a:spcBef>
              <a:defRPr/>
            </a:pPr>
            <a:endParaRPr lang="en-US" dirty="0"/>
          </a:p>
          <a:p>
            <a:pPr>
              <a:spcBef>
                <a:spcPct val="50000"/>
              </a:spcBef>
              <a:defRPr/>
            </a:pPr>
            <a:r>
              <a:rPr lang="en-US" dirty="0"/>
              <a:t> … although each experience realized separately may not be recreation setting dependent.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a:ea typeface="Times New Roman" pitchFamily="18" charset="0"/>
                <a:cs typeface="Arial" charset="0"/>
              </a:rPr>
              <a:t>The group of most satisfying / gratifying / beneficial experiences that denote a total synergistic experience greater than the sum of its parts.</a:t>
            </a:r>
          </a:p>
          <a:p>
            <a:pPr>
              <a:spcBef>
                <a:spcPct val="50000"/>
              </a:spcBef>
              <a:defRPr/>
            </a:pPr>
            <a:endParaRPr lang="en-US" dirty="0"/>
          </a:p>
          <a:p>
            <a:pPr>
              <a:spcBef>
                <a:spcPct val="50000"/>
              </a:spcBef>
              <a:defRPr/>
            </a:pPr>
            <a:r>
              <a:rPr lang="en-US" dirty="0"/>
              <a:t>A particular group of experiences and benefits are setting dependent… </a:t>
            </a:r>
          </a:p>
          <a:p>
            <a:pPr>
              <a:spcBef>
                <a:spcPct val="50000"/>
              </a:spcBef>
              <a:defRPr/>
            </a:pPr>
            <a:endParaRPr lang="en-US" dirty="0"/>
          </a:p>
          <a:p>
            <a:pPr>
              <a:spcBef>
                <a:spcPct val="50000"/>
              </a:spcBef>
              <a:defRPr/>
            </a:pPr>
            <a:r>
              <a:rPr lang="en-US" dirty="0"/>
              <a:t> … although each experience realized separately may not be recreation setting dependent.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1 + 1 = 3 mean?</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kern="10" dirty="0">
                <a:ln w="9525">
                  <a:solidFill>
                    <a:srgbClr val="000000"/>
                  </a:solidFill>
                  <a:round/>
                  <a:headEnd/>
                  <a:tailEnd/>
                </a:ln>
                <a:solidFill>
                  <a:srgbClr val="FFFF00"/>
                </a:solidFill>
                <a:effectLst>
                  <a:outerShdw dist="35921" dir="2700000" algn="ctr" rotWithShape="0">
                    <a:schemeClr val="bg2"/>
                  </a:outerShdw>
                </a:effectLst>
                <a:latin typeface="Arial Black"/>
              </a:rPr>
              <a:t>Recreational outcomes are greater than the sum of their parts.   Ask “What does that mean?”  Let’s discuss this a bit.</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need to think about groupings or clusters of outcomes</a:t>
            </a:r>
            <a:r>
              <a:rPr lang="en-US" baseline="0" dirty="0" smtClean="0"/>
              <a:t> and not just target individual outcomes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smtClean="0"/>
              <a:t>Ask the question “</a:t>
            </a:r>
            <a:r>
              <a:rPr lang="en-US" b="1"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why do people want to run in the backcountry to get physically fit?” </a:t>
            </a: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and discuss.</a:t>
            </a:r>
          </a:p>
          <a:p>
            <a:pPr defTabSz="922630">
              <a:defRPr/>
            </a:pPr>
            <a:endPar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endParaRPr>
          </a:p>
          <a:p>
            <a:pPr defTabSz="922630">
              <a:defRPr/>
            </a:pP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this is what we mean by the </a:t>
            </a:r>
            <a:r>
              <a:rPr lang="en-US" spc="50" dirty="0" err="1">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gesault</a:t>
            </a:r>
            <a:endPar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dirty="0" smtClean="0"/>
              <a:t>Ask the question “</a:t>
            </a:r>
            <a:r>
              <a:rPr lang="en-US" b="1"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why do people want to run in the backcountry to get physically fit?” </a:t>
            </a: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and discuss.</a:t>
            </a:r>
          </a:p>
          <a:p>
            <a:pPr defTabSz="922630">
              <a:defRPr/>
            </a:pPr>
            <a:endPar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endParaRPr>
          </a:p>
          <a:p>
            <a:pPr defTabSz="922630">
              <a:defRPr/>
            </a:pP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this is what we mean by the </a:t>
            </a:r>
            <a:r>
              <a:rPr lang="en-US" spc="50" dirty="0" err="1">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gesault</a:t>
            </a:r>
            <a:endPar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630">
              <a:defRPr/>
            </a:pPr>
            <a:r>
              <a:rPr lang="en-US" b="0" dirty="0" smtClean="0"/>
              <a:t>Ask the question “</a:t>
            </a: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why do people want to run in the backcountry to get physically fit?” and discuss.</a:t>
            </a:r>
          </a:p>
          <a:p>
            <a:pPr defTabSz="922630">
              <a:defRPr/>
            </a:pPr>
            <a:endPar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endParaRPr>
          </a:p>
          <a:p>
            <a:pPr defTabSz="922630">
              <a:defRPr/>
            </a:pPr>
            <a:r>
              <a:rPr lang="en-US" spc="50" dirty="0">
                <a:ln w="13500">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atin typeface="MoolBoran" panose="020B0100010101010101" pitchFamily="34" charset="0"/>
                <a:cs typeface="MoolBoran" panose="020B0100010101010101" pitchFamily="34" charset="0"/>
              </a:rPr>
              <a:t>So this is what we mean by the gestalt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it looks like in the SRMA template however this does not fully explain how and why we came up with our targeted outcomes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a road trip to a vacation destination</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it looks like in a linkage diagram</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Linkages between activities, experiences, and benefits should be graphically diagramed to document their relationship </a:t>
            </a:r>
          </a:p>
          <a:p>
            <a:endParaRPr lang="en-US" dirty="0" smtClean="0"/>
          </a:p>
          <a:p>
            <a:r>
              <a:rPr lang="en-US" dirty="0" smtClean="0"/>
              <a:t>Retain the documentation for the administrative record </a:t>
            </a:r>
          </a:p>
          <a:p>
            <a:endParaRPr lang="en-US" dirty="0" smtClean="0"/>
          </a:p>
          <a:p>
            <a:r>
              <a:rPr lang="en-US" b="1" dirty="0"/>
              <a:t>What Gets Chained to What?</a:t>
            </a:r>
            <a:endParaRPr lang="en-US" dirty="0"/>
          </a:p>
          <a:p>
            <a:r>
              <a:rPr lang="en-US" dirty="0"/>
              <a:t>	Outcomes chain from experiences that result from participation in different kinds of activities within different kinds of recreation settings.  These chain both singly and in combination to more lasting beneficial outcomes, again both singly and as packages of benefit outcomes.  The key is understanding the nature of these experience and benefit gestalts.  Mapping these realities can get exceedingly complex.  </a:t>
            </a:r>
            <a:r>
              <a:rPr lang="en-US"/>
              <a:t>But the utility of doing so is to take the Benefits Chain beyond its philosophic construct to more nearly approach reality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small" dirty="0">
                <a:solidFill>
                  <a:srgbClr val="FF00FF"/>
                </a:solidFill>
                <a:effectLst>
                  <a:glow rad="12700">
                    <a:schemeClr val="bg1"/>
                  </a:glow>
                  <a:outerShdw blurRad="38100" dist="38100" dir="2700000" algn="tl">
                    <a:srgbClr val="000000">
                      <a:alpha val="43137"/>
                    </a:srgbClr>
                  </a:outerShdw>
                </a:effectLst>
              </a:rPr>
              <a:t>EXERCISE 3 – PRACTICE  DOCUMENTING LINKAGES BETWEEN EXPERIENCES &amp; BENEFITS</a:t>
            </a:r>
          </a:p>
          <a:p>
            <a:endParaRPr lang="en-US" cap="small" dirty="0">
              <a:solidFill>
                <a:srgbClr val="FF00FF"/>
              </a:solidFill>
              <a:effectLst>
                <a:glow rad="12700">
                  <a:schemeClr val="bg1"/>
                </a:glow>
                <a:outerShdw blurRad="38100" dist="38100" dir="2700000" algn="tl">
                  <a:srgbClr val="000000">
                    <a:alpha val="43137"/>
                  </a:srgbClr>
                </a:outerShdw>
              </a:effectLst>
            </a:endParaRPr>
          </a:p>
          <a:p>
            <a:pPr defTabSz="922630">
              <a:defRPr/>
            </a:pPr>
            <a:r>
              <a:rPr lang="en-US" dirty="0">
                <a:effectLst>
                  <a:outerShdw blurRad="38100" dist="38100" dir="2700000" algn="tl">
                    <a:srgbClr val="000000">
                      <a:alpha val="43137"/>
                    </a:srgbClr>
                  </a:outerShdw>
                </a:effectLst>
              </a:rPr>
              <a:t>Let discuss the “Evolution of Targeted Outcomes in the Red Hill SRMA”</a:t>
            </a:r>
          </a:p>
          <a:p>
            <a:endParaRPr lang="en-US" b="1" cap="small" dirty="0">
              <a:solidFill>
                <a:srgbClr val="FF00FF"/>
              </a:solidFill>
              <a:effectLst>
                <a:glow rad="12700">
                  <a:schemeClr val="bg1"/>
                </a:glow>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FF"/>
                </a:solidFill>
                <a:effectLst>
                  <a:glow rad="12700">
                    <a:schemeClr val="bg1"/>
                  </a:glow>
                </a:effectLst>
              </a:rPr>
              <a:t>EXERCISE 3 – PRACTICE  DOCUMENTING LINKAGES BETWEEN EXPERIENCES &amp; BENEFITS</a:t>
            </a:r>
          </a:p>
          <a:p>
            <a:endParaRPr lang="en-US" sz="400" dirty="0">
              <a:solidFill>
                <a:srgbClr val="FF00FF"/>
              </a:solidFill>
              <a:effectLst>
                <a:glow rad="12700">
                  <a:schemeClr val="bg1"/>
                </a:glow>
              </a:effectLst>
            </a:endParaRPr>
          </a:p>
          <a:p>
            <a:r>
              <a:rPr lang="en-US" dirty="0">
                <a:solidFill>
                  <a:srgbClr val="FF00FF"/>
                </a:solidFill>
                <a:effectLst>
                  <a:glow rad="12700">
                    <a:schemeClr val="bg1"/>
                  </a:glow>
                </a:effectLst>
              </a:rPr>
              <a:t>Your group is tasked to documenting the linkages between Experiences &amp; Benefits for the Red Hill SRMA based on the handout</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FF"/>
                </a:solidFill>
                <a:effectLst>
                  <a:glow rad="12700">
                    <a:schemeClr val="bg1"/>
                  </a:glow>
                </a:effectLst>
              </a:rPr>
              <a:t>EXERCISE 3 – PRACTICE  DOCUMENTING LINKAGES BETWEEN EXPERIENCES &amp; BENEFITS</a:t>
            </a:r>
          </a:p>
          <a:p>
            <a:endParaRPr lang="en-US" dirty="0">
              <a:solidFill>
                <a:srgbClr val="FF00FF"/>
              </a:solidFill>
              <a:effectLst>
                <a:glow rad="12700">
                  <a:schemeClr val="bg1"/>
                </a:glow>
              </a:effectLst>
            </a:endParaRPr>
          </a:p>
          <a:p>
            <a:r>
              <a:rPr lang="en-US" dirty="0" smtClean="0">
                <a:solidFill>
                  <a:srgbClr val="FF00FF"/>
                </a:solidFill>
                <a:effectLst>
                  <a:glow rad="12700">
                    <a:schemeClr val="bg1"/>
                  </a:glow>
                </a:effectLst>
              </a:rPr>
              <a:t>There is no wrong answer based on the information you have</a:t>
            </a:r>
            <a:r>
              <a:rPr lang="en-US" baseline="0" dirty="0" smtClean="0">
                <a:solidFill>
                  <a:srgbClr val="FF00FF"/>
                </a:solidFill>
                <a:effectLst>
                  <a:glow rad="12700">
                    <a:schemeClr val="bg1"/>
                  </a:glow>
                </a:effectLst>
              </a:rPr>
              <a:t> been given</a:t>
            </a:r>
            <a:endParaRPr lang="en-US" dirty="0" smtClean="0">
              <a:solidFill>
                <a:srgbClr val="FF00FF"/>
              </a:solidFill>
              <a:effectLst>
                <a:glow rad="12700">
                  <a:schemeClr val="bg1"/>
                </a:glow>
              </a:effectLst>
            </a:endParaRPr>
          </a:p>
          <a:p>
            <a:endParaRPr lang="en-US" dirty="0" smtClean="0">
              <a:solidFill>
                <a:srgbClr val="FF00FF"/>
              </a:solidFill>
              <a:effectLst>
                <a:glow rad="12700">
                  <a:schemeClr val="bg1"/>
                </a:glow>
              </a:effectLst>
            </a:endParaRPr>
          </a:p>
          <a:p>
            <a:r>
              <a:rPr lang="en-US" baseline="0" dirty="0" smtClean="0">
                <a:solidFill>
                  <a:srgbClr val="FF00FF"/>
                </a:solidFill>
                <a:effectLst>
                  <a:glow rad="12700">
                    <a:schemeClr val="bg1"/>
                  </a:glow>
                </a:effectLst>
              </a:rPr>
              <a:t>These connections were based on the 1) visitor study and focus group data, 2) professional judgement,  and 3) input from users</a:t>
            </a:r>
          </a:p>
          <a:p>
            <a:endParaRPr lang="en-US" smtClean="0">
              <a:solidFill>
                <a:srgbClr val="FF00FF"/>
              </a:solidFill>
              <a:effectLst>
                <a:glow rad="12700">
                  <a:schemeClr val="bg1"/>
                </a:glow>
              </a:effectLst>
            </a:endParaRPr>
          </a:p>
          <a:p>
            <a:r>
              <a:rPr lang="en-US" smtClean="0">
                <a:solidFill>
                  <a:srgbClr val="FF00FF"/>
                </a:solidFill>
                <a:effectLst>
                  <a:glow rad="12700">
                    <a:schemeClr val="bg1"/>
                  </a:glow>
                </a:effectLst>
              </a:rPr>
              <a:t>This is</a:t>
            </a:r>
            <a:r>
              <a:rPr lang="en-US" baseline="0" smtClean="0">
                <a:solidFill>
                  <a:srgbClr val="FF00FF"/>
                </a:solidFill>
                <a:effectLst>
                  <a:glow rad="12700">
                    <a:schemeClr val="bg1"/>
                  </a:glow>
                </a:effectLst>
              </a:rPr>
              <a:t> what is in the CRVFO RMP Administrative Record</a:t>
            </a:r>
          </a:p>
          <a:p>
            <a:endParaRPr lang="en-US" dirty="0">
              <a:solidFill>
                <a:srgbClr val="FF00FF"/>
              </a:solidFill>
              <a:effectLst>
                <a:glow rad="12700">
                  <a:schemeClr val="bg1"/>
                </a:glow>
              </a:effectLst>
            </a:endParaRP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0">
              <a:defRPr/>
            </a:pPr>
            <a:r>
              <a:rPr lang="en-US" dirty="0" smtClean="0"/>
              <a:t>All objectives should use SMART objective principles: specific, measurable, achievable, results oriented, and time bound. </a:t>
            </a:r>
          </a:p>
          <a:p>
            <a:pPr defTabSz="933240">
              <a:defRPr/>
            </a:pPr>
            <a:endParaRPr lang="en-US" dirty="0" smtClean="0"/>
          </a:p>
          <a:p>
            <a:pPr marL="230657" indent="-230657">
              <a:buAutoNum type="arabicPeriod"/>
            </a:pPr>
            <a:r>
              <a:rPr lang="en-US" dirty="0" smtClean="0"/>
              <a:t>SPECIFIC - Area specific</a:t>
            </a:r>
          </a:p>
          <a:p>
            <a:pPr marL="230657" indent="-230657" defTabSz="922630">
              <a:buFontTx/>
              <a:buAutoNum type="arabicPeriod"/>
              <a:defRPr/>
            </a:pPr>
            <a:r>
              <a:rPr lang="en-US" dirty="0" smtClean="0"/>
              <a:t>MEASURABLE</a:t>
            </a:r>
            <a:r>
              <a:rPr lang="en-US" baseline="0" dirty="0" smtClean="0"/>
              <a:t> – measurable indicators specify how much change is expected or standard to be achieved or maintained </a:t>
            </a:r>
          </a:p>
          <a:p>
            <a:pPr marL="230657" indent="-230657" defTabSz="922630">
              <a:buFontTx/>
              <a:buAutoNum type="arabicPeriod"/>
              <a:defRPr/>
            </a:pPr>
            <a:r>
              <a:rPr lang="en-US" baseline="0" dirty="0" smtClean="0"/>
              <a:t>ACHIEVABLE – is the change or standard realistic and reasonable</a:t>
            </a:r>
          </a:p>
          <a:p>
            <a:pPr marL="230657" indent="-230657">
              <a:buAutoNum type="arabicPeriod"/>
            </a:pPr>
            <a:r>
              <a:rPr lang="en-US" baseline="0" dirty="0" smtClean="0"/>
              <a:t>RESULTS-oriented – you can answer the “so what” test</a:t>
            </a:r>
          </a:p>
          <a:p>
            <a:pPr marL="230657" indent="-230657">
              <a:buAutoNum type="arabicPeriod"/>
            </a:pPr>
            <a:r>
              <a:rPr lang="en-US" baseline="0" dirty="0" smtClean="0"/>
              <a:t>TIME-BOUND – staff and stakeholders have a shared understanding of what is expected and when it may be reasonable to call for an accounting of the results</a:t>
            </a:r>
            <a:endParaRPr lang="en-US" dirty="0" smtClean="0"/>
          </a:p>
          <a:p>
            <a:pPr defTabSz="933240">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657" indent="-230657">
              <a:buAutoNum type="arabicPeriod"/>
            </a:pPr>
            <a:r>
              <a:rPr lang="en-US" dirty="0" smtClean="0"/>
              <a:t>SPECIFIC - Area specific</a:t>
            </a:r>
          </a:p>
          <a:p>
            <a:pPr marL="230657" indent="-230657" defTabSz="922630">
              <a:buFontTx/>
              <a:buAutoNum type="arabicPeriod"/>
              <a:defRPr/>
            </a:pPr>
            <a:r>
              <a:rPr lang="en-US" dirty="0" smtClean="0"/>
              <a:t>MEASURABLE</a:t>
            </a:r>
            <a:r>
              <a:rPr lang="en-US" baseline="0" dirty="0" smtClean="0"/>
              <a:t> – measurable indicators specify how much change is expected or standard to be achieved or maintained </a:t>
            </a:r>
          </a:p>
          <a:p>
            <a:pPr marL="230657" indent="-230657" defTabSz="922630">
              <a:buFontTx/>
              <a:buAutoNum type="arabicPeriod"/>
              <a:defRPr/>
            </a:pPr>
            <a:r>
              <a:rPr lang="en-US" baseline="0" dirty="0" smtClean="0"/>
              <a:t>ACHIEVABLE – is the change or standard realistic and reasonable</a:t>
            </a:r>
          </a:p>
          <a:p>
            <a:pPr marL="230657" indent="-230657">
              <a:buAutoNum type="arabicPeriod"/>
            </a:pPr>
            <a:r>
              <a:rPr lang="en-US" baseline="0" dirty="0" smtClean="0"/>
              <a:t>RESULTS-oriented – you can answer the “so what” test</a:t>
            </a:r>
          </a:p>
          <a:p>
            <a:pPr marL="230657" indent="-230657">
              <a:buAutoNum type="arabicPeriod"/>
            </a:pPr>
            <a:r>
              <a:rPr lang="en-US" baseline="0" dirty="0" smtClean="0"/>
              <a:t>TIME-BOUND – staff and stakeholders both need a shared understanding of what is expected and when it may be reasonable to call for an accounting of the results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b="0" dirty="0" smtClean="0"/>
              <a:t>If uncertain, verify the links between the identified activities, experiences, and benefits with individual users and stakeholders </a:t>
            </a:r>
          </a:p>
          <a:p>
            <a:pPr>
              <a:lnSpc>
                <a:spcPct val="110000"/>
              </a:lnSpc>
            </a:pPr>
            <a:endParaRPr lang="en-US" b="0" dirty="0" smtClean="0"/>
          </a:p>
          <a:p>
            <a:pPr>
              <a:lnSpc>
                <a:spcPct val="110000"/>
              </a:lnSpc>
            </a:pPr>
            <a:r>
              <a:rPr lang="en-US" b="0" dirty="0" smtClean="0"/>
              <a:t>Helpful</a:t>
            </a:r>
            <a:r>
              <a:rPr lang="en-US" b="0" baseline="0" dirty="0" smtClean="0"/>
              <a:t> Tips – Ask?.....</a:t>
            </a:r>
          </a:p>
          <a:p>
            <a:pPr marL="172993" indent="-172993" defTabSz="922630">
              <a:lnSpc>
                <a:spcPct val="110000"/>
              </a:lnSpc>
              <a:buFont typeface="Arial" panose="020B0604020202020204" pitchFamily="34" charset="0"/>
              <a:buChar char="•"/>
              <a:defRPr/>
            </a:pPr>
            <a:r>
              <a:rPr lang="en-US" altLang="en-US" dirty="0">
                <a:effectLst>
                  <a:outerShdw blurRad="38100" dist="38100" dir="2700000" algn="tl">
                    <a:srgbClr val="000000">
                      <a:alpha val="43137"/>
                    </a:srgbClr>
                  </a:outerShdw>
                </a:effectLst>
              </a:rPr>
              <a:t>Do I personally receive any of the targeted benefits from recreating in the area?</a:t>
            </a:r>
          </a:p>
          <a:p>
            <a:pPr marL="172993" indent="-172993" defTabSz="922630">
              <a:lnSpc>
                <a:spcPct val="110000"/>
              </a:lnSpc>
              <a:buFont typeface="Arial" panose="020B0604020202020204" pitchFamily="34" charset="0"/>
              <a:buChar char="•"/>
              <a:defRPr/>
            </a:pPr>
            <a:r>
              <a:rPr lang="en-US" altLang="en-US" dirty="0">
                <a:effectLst>
                  <a:outerShdw blurRad="38100" dist="38100" dir="2700000" algn="tl">
                    <a:srgbClr val="000000">
                      <a:alpha val="43137"/>
                    </a:srgbClr>
                  </a:outerShdw>
                </a:effectLst>
              </a:rPr>
              <a:t>Do I believe other individuals probably do so</a:t>
            </a:r>
          </a:p>
          <a:p>
            <a:pPr marL="172993" indent="-172993" defTabSz="922630">
              <a:lnSpc>
                <a:spcPct val="110000"/>
              </a:lnSpc>
              <a:buFont typeface="Arial" panose="020B0604020202020204" pitchFamily="34" charset="0"/>
              <a:buChar char="•"/>
              <a:defRPr/>
            </a:pPr>
            <a:r>
              <a:rPr lang="en-US" altLang="en-US" dirty="0">
                <a:effectLst>
                  <a:outerShdw blurRad="38100" dist="38100" dir="2700000" algn="tl">
                    <a:srgbClr val="000000">
                      <a:alpha val="43137"/>
                    </a:srgbClr>
                  </a:outerShdw>
                </a:effectLst>
              </a:rPr>
              <a:t>Do groups of people (from family members </a:t>
            </a:r>
            <a:r>
              <a:rPr lang="en-US" altLang="en-US" dirty="0">
                <a:effectLst>
                  <a:outerShdw blurRad="38100" dist="38100" dir="2700000" algn="tl">
                    <a:srgbClr val="000000">
                      <a:alpha val="43137"/>
                    </a:srgbClr>
                  </a:outerShdw>
                </a:effectLst>
                <a:cs typeface="Arial" charset="0"/>
              </a:rPr>
              <a:t>→</a:t>
            </a:r>
            <a:r>
              <a:rPr lang="en-US" altLang="en-US" dirty="0">
                <a:effectLst>
                  <a:outerShdw blurRad="38100" dist="38100" dir="2700000" algn="tl">
                    <a:srgbClr val="000000">
                      <a:alpha val="43137"/>
                    </a:srgbClr>
                  </a:outerShdw>
                </a:effectLst>
              </a:rPr>
              <a:t> local communities </a:t>
            </a:r>
            <a:r>
              <a:rPr lang="en-US" altLang="en-US" dirty="0">
                <a:effectLst>
                  <a:outerShdw blurRad="38100" dist="38100" dir="2700000" algn="tl">
                    <a:srgbClr val="000000">
                      <a:alpha val="43137"/>
                    </a:srgbClr>
                  </a:outerShdw>
                </a:effectLst>
                <a:cs typeface="Arial" charset="0"/>
              </a:rPr>
              <a:t>→</a:t>
            </a:r>
            <a:r>
              <a:rPr lang="en-US" altLang="en-US" dirty="0">
                <a:effectLst>
                  <a:outerShdw blurRad="38100" dist="38100" dir="2700000" algn="tl">
                    <a:srgbClr val="000000">
                      <a:alpha val="43137"/>
                    </a:srgbClr>
                  </a:outerShdw>
                </a:effectLst>
              </a:rPr>
              <a:t> society as a whole) receive the types of social or economic benefits listed?</a:t>
            </a:r>
          </a:p>
          <a:p>
            <a:pPr marL="172993" indent="-172993" defTabSz="922630">
              <a:lnSpc>
                <a:spcPct val="110000"/>
              </a:lnSpc>
              <a:buFont typeface="Arial" panose="020B0604020202020204" pitchFamily="34" charset="0"/>
              <a:buChar char="•"/>
              <a:defRPr/>
            </a:pPr>
            <a:r>
              <a:rPr lang="en-US" altLang="en-US" dirty="0">
                <a:effectLst>
                  <a:outerShdw blurRad="38100" dist="38100" dir="2700000" algn="tl">
                    <a:srgbClr val="000000">
                      <a:alpha val="43137"/>
                    </a:srgbClr>
                  </a:outerShdw>
                </a:effectLst>
              </a:rPr>
              <a:t>Do natural, cultural or historic resources benefit in any of the ways listed?</a:t>
            </a:r>
          </a:p>
          <a:p>
            <a:pPr defTabSz="922630">
              <a:lnSpc>
                <a:spcPct val="110000"/>
              </a:lnSpc>
              <a:defRPr/>
            </a:pPr>
            <a:endParaRPr lang="en-US" altLang="en-US" b="1" dirty="0">
              <a:effectLst>
                <a:outerShdw blurRad="38100" dist="38100" dir="2700000" algn="tl">
                  <a:srgbClr val="000000">
                    <a:alpha val="43137"/>
                  </a:srgbClr>
                </a:outerShdw>
              </a:effectLst>
            </a:endParaRPr>
          </a:p>
          <a:p>
            <a:pPr>
              <a:lnSpc>
                <a:spcPct val="110000"/>
              </a:lnSpc>
            </a:pPr>
            <a:endParaRPr lang="en-US" baseline="0" dirty="0" smtClean="0"/>
          </a:p>
          <a:p>
            <a:pPr>
              <a:lnSpc>
                <a:spcPct val="110000"/>
              </a:lnSpc>
            </a:pPr>
            <a:endParaRPr lang="en-US" dirty="0" smtClean="0"/>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FF00"/>
                </a:solidFill>
                <a:effectLst>
                  <a:outerShdw blurRad="50800" dist="127000" dir="3000000" algn="tl" rotWithShape="0">
                    <a:schemeClr val="bg1">
                      <a:alpha val="40000"/>
                    </a:schemeClr>
                  </a:outerShdw>
                </a:effectLst>
                <a:latin typeface="Comic Sans MS" panose="030F0702030302020204" pitchFamily="66" charset="0"/>
              </a:rPr>
              <a:t>Goals</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t>Objectives for an ERMA, and for RMZs within an ERMA, define the recreation activities and associated qualities and conditions that will become the management focus for R&amp;VS. </a:t>
            </a:r>
          </a:p>
          <a:p>
            <a:pPr>
              <a:lnSpc>
                <a:spcPct val="130000"/>
              </a:lnSpc>
            </a:pPr>
            <a:endParaRPr lang="en-US" dirty="0"/>
          </a:p>
          <a:p>
            <a:pPr>
              <a:lnSpc>
                <a:spcPct val="130000"/>
              </a:lnSpc>
            </a:pPr>
            <a:r>
              <a:rPr lang="en-US" dirty="0"/>
              <a:t>Unlike SRMA objectives, ERMA objectives do not explicitly prescribe outcomes to be targeted.</a:t>
            </a:r>
          </a:p>
          <a:p>
            <a:pPr>
              <a:lnSpc>
                <a:spcPct val="130000"/>
              </a:lnSpc>
            </a:pPr>
            <a:endParaRPr lang="en-US" dirty="0"/>
          </a:p>
          <a:p>
            <a:pPr>
              <a:lnSpc>
                <a:spcPct val="130000"/>
              </a:lnSpc>
            </a:pPr>
            <a:r>
              <a:rPr lang="en-US" dirty="0" smtClean="0"/>
              <a:t>ANSWER ON NEXT SLIDE: Because they are commensurately</a:t>
            </a:r>
            <a:r>
              <a:rPr lang="en-US" baseline="0" dirty="0" smtClean="0"/>
              <a:t> managed, </a:t>
            </a:r>
            <a:r>
              <a:rPr lang="en-US" dirty="0" smtClean="0"/>
              <a:t>R&amp;VS will</a:t>
            </a:r>
            <a:r>
              <a:rPr lang="en-US" baseline="0" dirty="0" smtClean="0"/>
              <a:t> not likely have sufficient control of the RSCs to produce the outcomes.</a:t>
            </a:r>
            <a:endParaRPr lang="en-US" dirty="0"/>
          </a:p>
          <a:p>
            <a:pPr>
              <a:lnSpc>
                <a:spcPct val="130000"/>
              </a:lnSpc>
            </a:pPr>
            <a:endParaRPr lang="en-US" dirty="0"/>
          </a:p>
          <a:p>
            <a:pPr>
              <a:lnSpc>
                <a:spcPct val="130000"/>
              </a:lnSpc>
            </a:pPr>
            <a:r>
              <a:rPr lang="en-US" dirty="0"/>
              <a:t>Then discuss the responses.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t>Recreation managers  may not autonomously manage the area's physical, social, and operational components to a degree necessary to facilitate attainment of a targeted set of outcomes. This is because, in ERMAs, recreation is managed commensurately with other resources and resource uses, and recreation opportunities may even be constrained by decisions to benefit other resources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t>Recreation managers  may not autonomously manage the area's physical, social, and operational components to a degree necessary to facilitate attainment of a targeted set of outcomes. </a:t>
            </a:r>
            <a:r>
              <a:rPr lang="en-US"/>
              <a:t>This is because, in ERMAs, recreation is managed commensurately with other resources and resource uses, and recreation opportunities may even be constrained by decisions to benefit other resources </a:t>
            </a:r>
            <a:endParaRPr lang="en-US" dirty="0"/>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t>Objectives for an ERMA, and for RMZs within an ERMA, define the recreation activities and associated qualities and conditions that will become the management focus for R&amp;VS. </a:t>
            </a:r>
            <a:r>
              <a:rPr lang="en-US" dirty="0" smtClean="0"/>
              <a:t> Activities</a:t>
            </a:r>
            <a:r>
              <a:rPr lang="en-US" baseline="0" dirty="0" smtClean="0"/>
              <a:t> are clear but qualities and conditions are less clear to people.</a:t>
            </a:r>
            <a:endParaRPr lang="en-US" dirty="0"/>
          </a:p>
          <a:p>
            <a:pPr>
              <a:lnSpc>
                <a:spcPct val="130000"/>
              </a:lnSpc>
            </a:pPr>
            <a:endParaRPr lang="en-US" dirty="0"/>
          </a:p>
          <a:p>
            <a:pPr>
              <a:lnSpc>
                <a:spcPct val="130000"/>
              </a:lnSpc>
            </a:pPr>
            <a:r>
              <a:rPr lang="en-US" dirty="0"/>
              <a:t>Unlike SRMA objectives, ERMA objectives do not explicitly prescribe outcomes to be targeted.</a:t>
            </a:r>
          </a:p>
          <a:p>
            <a:pPr>
              <a:lnSpc>
                <a:spcPct val="130000"/>
              </a:lnSpc>
            </a:pPr>
            <a:endParaRPr lang="en-US" dirty="0"/>
          </a:p>
          <a:p>
            <a:pPr>
              <a:lnSpc>
                <a:spcPct val="130000"/>
              </a:lnSpc>
            </a:pPr>
            <a:endParaRPr lang="en-US" dirty="0"/>
          </a:p>
          <a:p>
            <a:pPr>
              <a:lnSpc>
                <a:spcPct val="130000"/>
              </a:lnSpc>
            </a:pPr>
            <a:endParaRPr lang="en-US" dirty="0"/>
          </a:p>
          <a:p>
            <a:pPr>
              <a:lnSpc>
                <a:spcPct val="130000"/>
              </a:lnSpc>
            </a:pPr>
            <a:r>
              <a:rPr lang="en-US" dirty="0"/>
              <a:t>Then discuss the responses.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402187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dirty="0"/>
              <a:t>Objectives for an ERMA, and for RMZs within an ERMA, define the recreation activities and associated qualities and conditions that will become the management focus for R&amp;VS. </a:t>
            </a:r>
            <a:r>
              <a:rPr lang="en-US" dirty="0" smtClean="0"/>
              <a:t> Activities</a:t>
            </a:r>
            <a:r>
              <a:rPr lang="en-US" baseline="0" dirty="0" smtClean="0"/>
              <a:t> are clear but qualities and conditions are less clear to people.</a:t>
            </a:r>
            <a:endParaRPr lang="en-US" dirty="0"/>
          </a:p>
          <a:p>
            <a:pPr>
              <a:lnSpc>
                <a:spcPct val="130000"/>
              </a:lnSpc>
            </a:pPr>
            <a:endParaRPr lang="en-US" dirty="0"/>
          </a:p>
          <a:p>
            <a:pPr>
              <a:lnSpc>
                <a:spcPct val="130000"/>
              </a:lnSpc>
            </a:pPr>
            <a:r>
              <a:rPr lang="en-US" dirty="0"/>
              <a:t>Unlike SRMA objectives, ERMA objectives do not explicitly prescribe outcomes to be targeted.</a:t>
            </a:r>
          </a:p>
          <a:p>
            <a:pPr>
              <a:lnSpc>
                <a:spcPct val="130000"/>
              </a:lnSpc>
            </a:pPr>
            <a:endParaRPr lang="en-US" dirty="0"/>
          </a:p>
          <a:p>
            <a:pPr>
              <a:lnSpc>
                <a:spcPct val="130000"/>
              </a:lnSpc>
            </a:pPr>
            <a:endParaRPr lang="en-US" dirty="0"/>
          </a:p>
          <a:p>
            <a:pPr>
              <a:lnSpc>
                <a:spcPct val="130000"/>
              </a:lnSpc>
            </a:pPr>
            <a:endParaRPr lang="en-US" dirty="0"/>
          </a:p>
          <a:p>
            <a:pPr>
              <a:lnSpc>
                <a:spcPct val="130000"/>
              </a:lnSpc>
            </a:pPr>
            <a:r>
              <a:rPr lang="en-US" dirty="0"/>
              <a:t>Then discuss the responses.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b="1" dirty="0">
                <a:effectLst>
                  <a:outerShdw blurRad="38100" dist="38100" dir="2700000" algn="tl">
                    <a:srgbClr val="000000">
                      <a:alpha val="43137"/>
                    </a:srgbClr>
                  </a:outerShdw>
                </a:effectLst>
              </a:rPr>
              <a:t>Objective:  </a:t>
            </a:r>
          </a:p>
          <a:p>
            <a:pPr>
              <a:lnSpc>
                <a:spcPct val="130000"/>
              </a:lnSpc>
            </a:pPr>
            <a:endParaRPr lang="en-US" sz="300" b="1" dirty="0">
              <a:effectLst>
                <a:outerShdw blurRad="38100" dist="38100" dir="2700000" algn="tl">
                  <a:srgbClr val="000000">
                    <a:alpha val="43137"/>
                  </a:srgbClr>
                </a:outerShdw>
              </a:effectLst>
            </a:endParaRPr>
          </a:p>
          <a:p>
            <a:pPr>
              <a:spcBef>
                <a:spcPts val="202"/>
              </a:spcBef>
              <a:spcAft>
                <a:spcPts val="202"/>
              </a:spcAft>
            </a:pPr>
            <a:r>
              <a:rPr lang="en-US" b="1" dirty="0">
                <a:effectLst>
                  <a:outerShdw blurRad="38100" dist="38100" dir="2700000" algn="tl">
                    <a:srgbClr val="000000">
                      <a:alpha val="43137"/>
                    </a:srgbClr>
                  </a:outerShdw>
                </a:effectLst>
              </a:rPr>
              <a:t>Through the life of the RMP in the Thompson Creek ERMA, the R&amp;VS focus maintains the existing naturally-appearing landscape that supports participation in horseback riding and hunting that in turn contributes to local economic stability while commensurately protecting wilderness characteristics and supplemental values.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b="1" dirty="0">
                <a:effectLst>
                  <a:outerShdw blurRad="38100" dist="38100" dir="2700000" algn="tl">
                    <a:srgbClr val="000000">
                      <a:alpha val="43137"/>
                    </a:srgbClr>
                  </a:outerShdw>
                </a:effectLst>
              </a:rPr>
              <a:t>Objective:  </a:t>
            </a:r>
          </a:p>
          <a:p>
            <a:pPr>
              <a:lnSpc>
                <a:spcPct val="130000"/>
              </a:lnSpc>
            </a:pPr>
            <a:endParaRPr lang="en-US" sz="300" b="1" dirty="0">
              <a:effectLst>
                <a:outerShdw blurRad="38100" dist="38100" dir="2700000" algn="tl">
                  <a:srgbClr val="000000">
                    <a:alpha val="43137"/>
                  </a:srgbClr>
                </a:outerShdw>
              </a:effectLst>
            </a:endParaRPr>
          </a:p>
          <a:p>
            <a:pPr>
              <a:spcBef>
                <a:spcPts val="202"/>
              </a:spcBef>
              <a:spcAft>
                <a:spcPts val="202"/>
              </a:spcAft>
            </a:pPr>
            <a:r>
              <a:rPr lang="en-US" b="1" dirty="0">
                <a:effectLst>
                  <a:outerShdw blurRad="38100" dist="38100" dir="2700000" algn="tl">
                    <a:srgbClr val="000000">
                      <a:alpha val="43137"/>
                    </a:srgbClr>
                  </a:outerShdw>
                </a:effectLst>
              </a:rPr>
              <a:t>Through the life of the RMP in the Thompson Creek ERMA, the R&amp;VS focus maintains the existing naturally-appearing landscape that supports participation in horseback riding and hunting that in turn contributes to local economic stability while commensurately protecting wilderness characteristics and supplemental values.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684366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807"/>
              </a:spcBef>
              <a:spcAft>
                <a:spcPts val="807"/>
              </a:spcAft>
              <a:buFont typeface="Arial" panose="020B0604020202020204" pitchFamily="34" charset="0"/>
              <a:buNone/>
            </a:pPr>
            <a:r>
              <a:rPr lang="en-US" dirty="0" smtClean="0"/>
              <a:t>When developing goals……</a:t>
            </a:r>
          </a:p>
          <a:p>
            <a:pPr marL="288322" indent="-288322">
              <a:spcBef>
                <a:spcPts val="807"/>
              </a:spcBef>
              <a:spcAft>
                <a:spcPts val="807"/>
              </a:spcAft>
              <a:buFont typeface="Arial" panose="020B0604020202020204" pitchFamily="34" charset="0"/>
              <a:buChar char="•"/>
            </a:pPr>
            <a:r>
              <a:rPr lang="en-US" dirty="0" smtClean="0"/>
              <a:t>Think </a:t>
            </a:r>
            <a:r>
              <a:rPr lang="en-US" dirty="0"/>
              <a:t>about the future of the planning area.</a:t>
            </a:r>
          </a:p>
          <a:p>
            <a:pPr marL="288322" indent="-288322">
              <a:spcBef>
                <a:spcPts val="807"/>
              </a:spcBef>
              <a:spcAft>
                <a:spcPts val="807"/>
              </a:spcAft>
              <a:buFont typeface="Arial" panose="020B0604020202020204" pitchFamily="34" charset="0"/>
              <a:buChar char="•"/>
            </a:pPr>
            <a:r>
              <a:rPr lang="en-US" dirty="0"/>
              <a:t>Avoid focusing on management activities of the recreation program and staff.</a:t>
            </a:r>
          </a:p>
          <a:p>
            <a:pPr marL="288322" indent="-288322">
              <a:spcBef>
                <a:spcPts val="807"/>
              </a:spcBef>
              <a:spcAft>
                <a:spcPts val="807"/>
              </a:spcAft>
              <a:buFont typeface="Arial" panose="020B0604020202020204" pitchFamily="34" charset="0"/>
              <a:buChar char="•"/>
            </a:pPr>
            <a:r>
              <a:rPr lang="en-US" dirty="0"/>
              <a:t>Depending on the structure of the plan, goals may be recreation specific or interdisciplinary</a:t>
            </a:r>
          </a:p>
          <a:p>
            <a:pPr marL="288322" indent="-288322">
              <a:spcBef>
                <a:spcPts val="807"/>
              </a:spcBef>
              <a:spcAft>
                <a:spcPts val="807"/>
              </a:spcAft>
              <a:buFont typeface="Arial" panose="020B0604020202020204" pitchFamily="34" charset="0"/>
              <a:buChar char="•"/>
            </a:pPr>
            <a:r>
              <a:rPr lang="en-US" dirty="0"/>
              <a:t>Sources may include departmental recreation goals, strategic plans, LUP planning themes, purpose and need of the planning process. </a:t>
            </a:r>
          </a:p>
          <a:p>
            <a:pPr marL="288322" indent="-288322">
              <a:spcBef>
                <a:spcPts val="807"/>
              </a:spcBef>
              <a:spcAft>
                <a:spcPts val="807"/>
              </a:spcAft>
              <a:buFont typeface="Arial" panose="020B0604020202020204" pitchFamily="34" charset="0"/>
              <a:buChar char="•"/>
            </a:pPr>
            <a:r>
              <a:rPr lang="en-US" dirty="0"/>
              <a:t>Goals should be realistic and attainable.</a:t>
            </a:r>
          </a:p>
          <a:p>
            <a:pPr marL="288322" indent="-288322">
              <a:spcBef>
                <a:spcPts val="807"/>
              </a:spcBef>
              <a:spcAft>
                <a:spcPts val="807"/>
              </a:spcAft>
              <a:buFont typeface="Arial" panose="020B0604020202020204" pitchFamily="34" charset="0"/>
              <a:buChar char="•"/>
            </a:pPr>
            <a:r>
              <a:rPr lang="en-US" dirty="0"/>
              <a:t>R&amp;VS goals should be consistent with other program goals.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0">
              <a:defRPr/>
            </a:pPr>
            <a:r>
              <a:rPr lang="en-US" dirty="0" smtClean="0"/>
              <a:t>Figure 21 for examples of objectives outside RMAs.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40">
              <a:defRPr/>
            </a:pPr>
            <a:r>
              <a:rPr lang="en-US" dirty="0" smtClean="0"/>
              <a:t>Figure 21 for examples of objectives outside RMAs. </a:t>
            </a:r>
          </a:p>
          <a:p>
            <a:pPr defTabSz="933240">
              <a:defRPr/>
            </a:pPr>
            <a:endParaRPr lang="en-US" dirty="0" smtClean="0"/>
          </a:p>
          <a:p>
            <a:pPr defTabSz="933240">
              <a:defRPr/>
            </a:pPr>
            <a:r>
              <a:rPr lang="en-US" dirty="0">
                <a:solidFill>
                  <a:schemeClr val="bg1"/>
                </a:solidFill>
                <a:latin typeface="Narkisim" panose="020E0502050101010101" pitchFamily="34" charset="-79"/>
                <a:cs typeface="Narkisim" panose="020E0502050101010101" pitchFamily="34" charset="-79"/>
              </a:rPr>
              <a:t>Note: These types of objectives can also be written so they apply to all BLM lands within the planning area.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dirty="0"/>
              <a:t>When you think of recreation planning within an OFM framework, defining objectives is not an exercise for its own sake, but a way to focus </a:t>
            </a:r>
            <a:r>
              <a:rPr lang="en-US" dirty="0">
                <a:solidFill>
                  <a:srgbClr val="3BCCFF"/>
                </a:solidFill>
              </a:rPr>
              <a:t>allowable uses </a:t>
            </a:r>
            <a:r>
              <a:rPr lang="en-US" dirty="0"/>
              <a:t>and</a:t>
            </a:r>
            <a:r>
              <a:rPr lang="en-US" dirty="0">
                <a:solidFill>
                  <a:srgbClr val="00B0F0"/>
                </a:solidFill>
              </a:rPr>
              <a:t> </a:t>
            </a:r>
            <a:r>
              <a:rPr lang="en-US" dirty="0">
                <a:solidFill>
                  <a:srgbClr val="3BCCFF"/>
                </a:solidFill>
              </a:rPr>
              <a:t>management actions</a:t>
            </a:r>
            <a:r>
              <a:rPr lang="en-US" dirty="0">
                <a:solidFill>
                  <a:schemeClr val="tx2"/>
                </a:solidFill>
              </a:rPr>
              <a:t>, and </a:t>
            </a:r>
            <a:r>
              <a:rPr lang="en-US" dirty="0">
                <a:solidFill>
                  <a:srgbClr val="00FFFF"/>
                </a:solidFill>
              </a:rPr>
              <a:t>implementation actions</a:t>
            </a:r>
            <a:r>
              <a:rPr lang="en-US" dirty="0">
                <a:solidFill>
                  <a:schemeClr val="tx2"/>
                </a:solidFill>
              </a:rPr>
              <a:t>, and </a:t>
            </a:r>
            <a:r>
              <a:rPr lang="en-US" dirty="0">
                <a:solidFill>
                  <a:srgbClr val="00EE00"/>
                </a:solidFill>
              </a:rPr>
              <a:t>RSCs </a:t>
            </a:r>
            <a:r>
              <a:rPr lang="en-US" dirty="0"/>
              <a:t>on </a:t>
            </a:r>
            <a:r>
              <a:rPr lang="en-US" dirty="0">
                <a:solidFill>
                  <a:schemeClr val="tx2"/>
                </a:solidFill>
              </a:rPr>
              <a:t>producing </a:t>
            </a:r>
          </a:p>
          <a:p>
            <a:pPr>
              <a:lnSpc>
                <a:spcPct val="150000"/>
              </a:lnSpc>
              <a:defRPr/>
            </a:pPr>
            <a:r>
              <a:rPr lang="en-US" dirty="0">
                <a:solidFill>
                  <a:schemeClr val="tx2"/>
                </a:solidFill>
              </a:rPr>
              <a:t>recreation opportunities and facilitating </a:t>
            </a:r>
            <a:r>
              <a:rPr lang="en-US" dirty="0"/>
              <a:t>desirable </a:t>
            </a:r>
            <a:r>
              <a:rPr lang="en-US" dirty="0">
                <a:solidFill>
                  <a:srgbClr val="FFFF00"/>
                </a:solidFill>
              </a:rPr>
              <a:t>outcomes</a:t>
            </a:r>
            <a:endParaRPr lang="en-US" dirty="0">
              <a:latin typeface="Berlin Sans FB" pitchFamily="34" charset="0"/>
            </a:endParaRPr>
          </a:p>
          <a:p>
            <a:pPr>
              <a:spcBef>
                <a:spcPts val="303"/>
              </a:spcBef>
              <a:spcAft>
                <a:spcPts val="303"/>
              </a:spcAft>
            </a:pPr>
            <a:endParaRPr lang="en-US" altLang="en-US" dirty="0"/>
          </a:p>
          <a:p>
            <a:pPr>
              <a:spcBef>
                <a:spcPts val="303"/>
              </a:spcBef>
              <a:spcAft>
                <a:spcPts val="303"/>
              </a:spcAft>
            </a:pPr>
            <a:r>
              <a:rPr lang="en-US" altLang="en-US" dirty="0"/>
              <a:t>Outcome objectives set a “</a:t>
            </a:r>
            <a:r>
              <a:rPr lang="en-US" altLang="en-US" i="1" dirty="0"/>
              <a:t>direction for recreation area management</a:t>
            </a:r>
            <a:r>
              <a:rPr lang="en-US" altLang="en-US" dirty="0"/>
              <a:t>” and many stakeholders care a great deal about our </a:t>
            </a:r>
          </a:p>
          <a:p>
            <a:pPr>
              <a:spcBef>
                <a:spcPts val="303"/>
              </a:spcBef>
              <a:spcAft>
                <a:spcPts val="303"/>
              </a:spcAft>
            </a:pPr>
            <a:r>
              <a:rPr lang="en-US" altLang="en-US" dirty="0"/>
              <a:t>management</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206" indent="41646">
              <a:spcBef>
                <a:spcPts val="202"/>
              </a:spcBef>
            </a:pPr>
            <a:r>
              <a:rPr lang="en-US" dirty="0"/>
              <a:t>To keep the process simple, write a goal to answer the following question</a:t>
            </a:r>
            <a:r>
              <a:rPr lang="en-US" dirty="0" smtClean="0"/>
              <a:t>: </a:t>
            </a:r>
          </a:p>
          <a:p>
            <a:pPr marL="288322" indent="-288322">
              <a:spcBef>
                <a:spcPts val="202"/>
              </a:spcBef>
              <a:buFont typeface="Arial" panose="020B0604020202020204" pitchFamily="34" charset="0"/>
              <a:buChar char="•"/>
            </a:pPr>
            <a:endParaRPr lang="en-US" dirty="0">
              <a:latin typeface="Franklin Gothic Medium" panose="020B0603020102020204" pitchFamily="34" charset="0"/>
            </a:endParaRPr>
          </a:p>
          <a:p>
            <a:pPr marL="861762">
              <a:spcBef>
                <a:spcPts val="202"/>
              </a:spcBef>
            </a:pPr>
            <a:r>
              <a:rPr lang="en-US" dirty="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rPr>
              <a:t>Over the life of the LUP, what will be the general results or accomplishments of the recreation program</a:t>
            </a:r>
            <a:r>
              <a:rPr lang="en-US" dirty="0" smtClean="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rPr>
              <a:t>?</a:t>
            </a:r>
          </a:p>
          <a:p>
            <a:pPr marL="861762">
              <a:spcBef>
                <a:spcPts val="202"/>
              </a:spcBef>
            </a:pPr>
            <a:endParaRPr lang="en-US" dirty="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endParaRPr>
          </a:p>
          <a:p>
            <a:r>
              <a:rPr lang="en-US" dirty="0" smtClean="0"/>
              <a:t>Ask the class if they have ever thought about a question like this at their FO?</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9106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206" indent="41646">
              <a:spcBef>
                <a:spcPts val="202"/>
              </a:spcBef>
            </a:pPr>
            <a:r>
              <a:rPr lang="en-US" dirty="0"/>
              <a:t>To keep the process simple, write a goal to answer the following question</a:t>
            </a:r>
            <a:r>
              <a:rPr lang="en-US" dirty="0" smtClean="0"/>
              <a:t>: </a:t>
            </a:r>
          </a:p>
          <a:p>
            <a:pPr marL="288322" indent="-288322">
              <a:spcBef>
                <a:spcPts val="202"/>
              </a:spcBef>
              <a:buFont typeface="Arial" panose="020B0604020202020204" pitchFamily="34" charset="0"/>
              <a:buChar char="•"/>
            </a:pPr>
            <a:endParaRPr lang="en-US" dirty="0">
              <a:latin typeface="Franklin Gothic Medium" panose="020B0603020102020204" pitchFamily="34" charset="0"/>
            </a:endParaRPr>
          </a:p>
          <a:p>
            <a:pPr marL="861762">
              <a:spcBef>
                <a:spcPts val="202"/>
              </a:spcBef>
            </a:pPr>
            <a:r>
              <a:rPr lang="en-US" dirty="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rPr>
              <a:t>Over the life of the LUP, what will be the general results or accomplishments of the recreation program</a:t>
            </a:r>
            <a:r>
              <a:rPr lang="en-US" dirty="0" smtClean="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rPr>
              <a:t>?</a:t>
            </a:r>
          </a:p>
          <a:p>
            <a:pPr marL="861762">
              <a:spcBef>
                <a:spcPts val="202"/>
              </a:spcBef>
            </a:pPr>
            <a:endParaRPr lang="en-US" dirty="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endParaRPr>
          </a:p>
          <a:p>
            <a:r>
              <a:rPr lang="en-US" dirty="0" smtClean="0"/>
              <a:t>Ask the class if they have ever thought about a question like this at their FO?</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5343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185803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40021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121905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60150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670128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2468545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09612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08548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460562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771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43230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E7C349-C1B0-4984-BF12-84A3B45F7A52}"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4052635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49560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3794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795013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E7C349-C1B0-4984-BF12-84A3B45F7A52}" type="datetimeFigureOut">
              <a:rPr lang="en-US" smtClean="0"/>
              <a:t>8/10/2017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236934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E7C349-C1B0-4984-BF12-84A3B45F7A52}"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10624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E7C349-C1B0-4984-BF12-84A3B45F7A52}" type="datetimeFigureOut">
              <a:rPr lang="en-US" smtClean="0"/>
              <a:t>8/10/2017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74345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E7C349-C1B0-4984-BF12-84A3B45F7A52}" type="datetimeFigureOut">
              <a:rPr lang="en-US" smtClean="0"/>
              <a:t>8/10/2017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78696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7C349-C1B0-4984-BF12-84A3B45F7A52}" type="datetimeFigureOut">
              <a:rPr lang="en-US" smtClean="0"/>
              <a:t>8/10/2017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42353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7C349-C1B0-4984-BF12-84A3B45F7A52}"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240893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E7C349-C1B0-4984-BF12-84A3B45F7A52}" type="datetimeFigureOut">
              <a:rPr lang="en-US" smtClean="0"/>
              <a:t>8/10/2017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98FFD9-A80F-4031-BE9E-386DBDAB4AC5}" type="slidenum">
              <a:rPr lang="en-US" smtClean="0"/>
              <a:t>‹#›</a:t>
            </a:fld>
            <a:endParaRPr lang="en-US"/>
          </a:p>
        </p:txBody>
      </p:sp>
    </p:spTree>
    <p:extLst>
      <p:ext uri="{BB962C8B-B14F-4D97-AF65-F5344CB8AC3E}">
        <p14:creationId xmlns:p14="http://schemas.microsoft.com/office/powerpoint/2010/main" val="330292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7C349-C1B0-4984-BF12-84A3B45F7A52}" type="datetimeFigureOut">
              <a:rPr lang="en-US" smtClean="0"/>
              <a:t>8/10/2017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8FFD9-A80F-4031-BE9E-386DBDAB4AC5}" type="slidenum">
              <a:rPr lang="en-US" smtClean="0"/>
              <a:t>‹#›</a:t>
            </a:fld>
            <a:endParaRPr lang="en-US"/>
          </a:p>
        </p:txBody>
      </p:sp>
    </p:spTree>
    <p:extLst>
      <p:ext uri="{BB962C8B-B14F-4D97-AF65-F5344CB8AC3E}">
        <p14:creationId xmlns:p14="http://schemas.microsoft.com/office/powerpoint/2010/main" val="3860612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B5E038F-C2F6-4466-A815-657D81CC1A2C}" type="datetimeFigureOut">
              <a:rPr lang="en-US" smtClean="0">
                <a:solidFill>
                  <a:prstClr val="white">
                    <a:shade val="50000"/>
                  </a:prstClr>
                </a:solidFill>
              </a:rPr>
              <a:pPr/>
              <a:t>8/10/2017</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2914813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images.google.com/imgres?imgurl=http://upload.wikimedia.org/wikipedia/commons/0/00/NPS_map_symbol_trailhead.png&amp;imgrefurl=http://commons.wikimedia.org/wiki/Image:NPS_map_symbol_trailhead.png&amp;h=60&amp;w=60&amp;sz=2&amp;hl=en&amp;start=6&amp;um=1&amp;tbnid=bH-3-Y-2tRPgIM:&amp;tbnh=60&amp;tbnw=60&amp;prev=/images?q%3Dtrailhead%2Bsymbol%26svnum%3D100%26um%3D1%26hl%3Den%26safe%3Dactive%26sa%3DN" TargetMode="External"/><Relationship Id="rId5" Type="http://schemas.openxmlformats.org/officeDocument/2006/relationships/image" Target="../media/image37.wm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images.google.com/imgres?imgurl=http://upload.wikimedia.org/wikipedia/commons/0/00/NPS_map_symbol_trailhead.png&amp;imgrefurl=http://commons.wikimedia.org/wiki/Image:NPS_map_symbol_trailhead.png&amp;h=60&amp;w=60&amp;sz=2&amp;hl=en&amp;start=6&amp;um=1&amp;tbnid=bH-3-Y-2tRPgIM:&amp;tbnh=60&amp;tbnw=60&amp;prev=/images?q%3Dtrailhead%2Bsymbol%26svnum%3D100%26um%3D1%26hl%3Den%26safe%3Dactive%26sa%3DN" TargetMode="External"/><Relationship Id="rId5" Type="http://schemas.openxmlformats.org/officeDocument/2006/relationships/image" Target="../media/image37.wmf"/><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wmf"/></Relationships>
</file>

<file path=ppt/slides/_rels/slide2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gif"/><Relationship Id="rId7" Type="http://schemas.openxmlformats.org/officeDocument/2006/relationships/image" Target="../media/image25.w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0.w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3.gif"/><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25.wmf"/><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0.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0.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25.wmf"/><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0.wmf"/></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http://www.etsu.edu/students/intramur/images_CPA/cpa_track.jpg" TargetMode="Externa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http://www.etsu.edu/students/intramur/images_CPA/cpa_track.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9.gif"/><Relationship Id="rId7" Type="http://schemas.openxmlformats.org/officeDocument/2006/relationships/image" Target="../media/image25.wmf"/><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gif"/><Relationship Id="rId7" Type="http://schemas.openxmlformats.org/officeDocument/2006/relationships/image" Target="../media/image25.wmf"/><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0.wmf"/></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83.jpeg"/><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85.gif"/></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2571538"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Goals and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629653"/>
            <a:ext cx="5181600" cy="6025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2527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67000" y="524470"/>
            <a:ext cx="7411065" cy="923330"/>
          </a:xfrm>
          <a:prstGeom prst="rect">
            <a:avLst/>
          </a:prstGeom>
          <a:noFill/>
        </p:spPr>
        <p:txBody>
          <a:bodyPr wrap="square" rtlCol="0">
            <a:spAutoFit/>
          </a:bodyPr>
          <a:lstStyle/>
          <a:p>
            <a:r>
              <a:rPr lang="en-US" sz="5400" b="1" dirty="0" smtClean="0">
                <a:ln>
                  <a:solidFill>
                    <a:srgbClr val="002060"/>
                  </a:solidFill>
                </a:ln>
                <a:solidFill>
                  <a:srgbClr val="FFFF00"/>
                </a:solidFill>
                <a:effectLst>
                  <a:outerShdw blurRad="50800" dist="127000" dir="3000000" algn="tl" rotWithShape="0">
                    <a:schemeClr val="bg1">
                      <a:alpha val="40000"/>
                    </a:schemeClr>
                  </a:outerShdw>
                </a:effectLst>
                <a:latin typeface="Comic Sans MS" panose="030F0702030302020204" pitchFamily="66" charset="0"/>
              </a:rPr>
              <a:t>SRMA Objectives</a:t>
            </a:r>
            <a:endParaRPr lang="en-US" sz="5400" b="1" dirty="0">
              <a:ln>
                <a:solidFill>
                  <a:srgbClr val="002060"/>
                </a:solidFill>
              </a:ln>
              <a:solidFill>
                <a:srgbClr val="FFFF00"/>
              </a:solidFill>
              <a:effectLst>
                <a:outerShdw blurRad="50800" dist="127000" dir="3000000" algn="tl" rotWithShape="0">
                  <a:schemeClr val="bg1">
                    <a:alpha val="40000"/>
                  </a:schemeClr>
                </a:outerShdw>
              </a:effectLst>
              <a:latin typeface="Comic Sans MS" panose="030F0702030302020204" pitchFamily="66" charset="0"/>
            </a:endParaRPr>
          </a:p>
        </p:txBody>
      </p:sp>
      <p:sp>
        <p:nvSpPr>
          <p:cNvPr id="11" name="Rectangle 10"/>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247297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96300"/>
            <a:ext cx="9143999" cy="6229350"/>
          </a:xfrm>
          <a:prstGeom prst="rect">
            <a:avLst/>
          </a:prstGeom>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76800" y="3365480"/>
            <a:ext cx="4648200" cy="3416320"/>
          </a:xfrm>
          <a:prstGeom prst="rect">
            <a:avLst/>
          </a:prstGeom>
        </p:spPr>
        <p:txBody>
          <a:bodyPr wrap="square">
            <a:spAutoFit/>
          </a:bodyPr>
          <a:lstStyle/>
          <a:p>
            <a:pPr>
              <a:spcBef>
                <a:spcPts val="600"/>
              </a:spcBef>
              <a:spcAft>
                <a:spcPts val="600"/>
              </a:spcAft>
            </a:pPr>
            <a:r>
              <a:rPr lang="en-US" sz="3600" b="1" cap="small" dirty="0" smtClean="0">
                <a:ln>
                  <a:solidFill>
                    <a:srgbClr val="002060"/>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R&amp;VS Objectives</a:t>
            </a:r>
            <a:r>
              <a:rPr lang="en-US" sz="3600" b="1" dirty="0" smtClean="0">
                <a:ln>
                  <a:solidFill>
                    <a:srgbClr val="002060"/>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describe desired outcomes to be achieved for resources or resource uses</a:t>
            </a:r>
          </a:p>
        </p:txBody>
      </p:sp>
      <p:sp>
        <p:nvSpPr>
          <p:cNvPr id="9" name="Rectangle 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961887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3999" cy="6400800"/>
          </a:xfrm>
          <a:prstGeom prst="rect">
            <a:avLst/>
          </a:prstGeom>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6508" y="1092399"/>
            <a:ext cx="3581400" cy="369332"/>
          </a:xfrm>
          <a:prstGeom prst="rect">
            <a:avLst/>
          </a:prstGeom>
        </p:spPr>
        <p:txBody>
          <a:bodyPr wrap="square">
            <a:spAutoFit/>
          </a:bodyPr>
          <a:lstStyle/>
          <a:p>
            <a:endParaRPr lang="en-US" dirty="0"/>
          </a:p>
        </p:txBody>
      </p:sp>
      <p:sp>
        <p:nvSpPr>
          <p:cNvPr id="20" name="Rectangle 19"/>
          <p:cNvSpPr/>
          <p:nvPr/>
        </p:nvSpPr>
        <p:spPr>
          <a:xfrm>
            <a:off x="152400" y="533400"/>
            <a:ext cx="9068061" cy="3354765"/>
          </a:xfrm>
          <a:prstGeom prst="rect">
            <a:avLst/>
          </a:prstGeom>
        </p:spPr>
        <p:txBody>
          <a:bodyPr wrap="square">
            <a:spAutoFit/>
          </a:bodyPr>
          <a:lstStyle/>
          <a:p>
            <a:pPr>
              <a:spcBef>
                <a:spcPts val="600"/>
              </a:spcBef>
              <a:spcAft>
                <a:spcPts val="600"/>
              </a:spcAft>
            </a:pP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Outcomes-focused </a:t>
            </a:r>
            <a:r>
              <a:rPr lang="en-US" sz="3200" b="1" dirty="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objectives for an SRMA </a:t>
            </a: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 RMZ identify: </a:t>
            </a:r>
          </a:p>
          <a:p>
            <a:pPr marL="1198563" indent="-395288">
              <a:spcBef>
                <a:spcPts val="600"/>
              </a:spcBef>
              <a:spcAft>
                <a:spcPts val="600"/>
              </a:spcAft>
              <a:buFont typeface="Arial" panose="020B0604020202020204" pitchFamily="34" charset="0"/>
              <a:buChar char="•"/>
            </a:pPr>
            <a:r>
              <a:rPr lang="en-US" sz="3200" b="1" dirty="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recreation activities to be </a:t>
            </a: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targeted and</a:t>
            </a:r>
            <a:endParaRPr lang="en-US" sz="3200" b="1" dirty="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198563" indent="-395288">
              <a:spcBef>
                <a:spcPts val="600"/>
              </a:spcBef>
              <a:spcAft>
                <a:spcPts val="600"/>
              </a:spcAft>
              <a:buFont typeface="Arial" panose="020B0604020202020204" pitchFamily="34" charset="0"/>
              <a:buChar char="•"/>
            </a:pP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3200" b="1" dirty="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specific outcomes (experiences and </a:t>
            </a: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a:t>
            </a:r>
            <a:r>
              <a:rPr lang="en-US" sz="3200" b="1" dirty="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be </a:t>
            </a:r>
            <a:r>
              <a:rPr lang="en-US" sz="3200" b="1" dirty="0" smtClean="0">
                <a:ln>
                  <a:solidFill>
                    <a:schemeClr val="bg1"/>
                  </a:solidFill>
                </a:ln>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realized</a:t>
            </a:r>
          </a:p>
        </p:txBody>
      </p:sp>
      <p:sp>
        <p:nvSpPr>
          <p:cNvPr id="11" name="Rectangle 10"/>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337985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107400"/>
            <a:ext cx="4538750" cy="3539662"/>
          </a:xfrm>
          <a:prstGeom prst="rect">
            <a:avLst/>
          </a:prstGeom>
          <a:ln>
            <a:noFill/>
          </a:ln>
          <a:effectLst>
            <a:outerShdw blurRad="190500" algn="tl" rotWithShape="0">
              <a:srgbClr val="000000">
                <a:alpha val="70000"/>
              </a:srgbClr>
            </a:outerShdw>
          </a:effec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28600" y="706582"/>
            <a:ext cx="8839200" cy="2092176"/>
          </a:xfrm>
          <a:prstGeom prst="rect">
            <a:avLst/>
          </a:prstGeom>
        </p:spPr>
        <p:txBody>
          <a:bodyPr wrap="square">
            <a:spAutoFit/>
          </a:bodyPr>
          <a:lstStyle/>
          <a:p>
            <a:pPr>
              <a:lnSpc>
                <a:spcPct val="130000"/>
              </a:lnSpc>
              <a:spcBef>
                <a:spcPts val="200"/>
              </a:spcBef>
              <a:spcAft>
                <a:spcPts val="200"/>
              </a:spcAft>
            </a:pP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principal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 between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traditional objectives and OFM objectives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that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OFM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 specific:</a:t>
            </a:r>
          </a:p>
          <a:p>
            <a:pPr marL="465138" indent="-349250">
              <a:lnSpc>
                <a:spcPct val="130000"/>
              </a:lnSpc>
              <a:spcBef>
                <a:spcPts val="200"/>
              </a:spcBef>
              <a:spcAft>
                <a:spcPts val="200"/>
              </a:spcAft>
              <a:buFont typeface="Arial" panose="020B0604020202020204" pitchFamily="34" charset="0"/>
              <a:buChar char="•"/>
            </a:pPr>
            <a:r>
              <a:rPr lang="en-US" sz="2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 and desired outcomes</a:t>
            </a:r>
          </a:p>
        </p:txBody>
      </p:sp>
      <p:sp>
        <p:nvSpPr>
          <p:cNvPr id="4" name="Rectangle 3"/>
          <p:cNvSpPr/>
          <p:nvPr/>
        </p:nvSpPr>
        <p:spPr>
          <a:xfrm>
            <a:off x="228600" y="3048139"/>
            <a:ext cx="3779386" cy="2746906"/>
          </a:xfrm>
          <a:prstGeom prst="rect">
            <a:avLst/>
          </a:prstGeom>
        </p:spPr>
        <p:txBody>
          <a:bodyPr wrap="square">
            <a:spAutoFit/>
          </a:bodyPr>
          <a:lstStyle/>
          <a:p>
            <a:pPr>
              <a:lnSpc>
                <a:spcPct val="130000"/>
              </a:lnSpc>
              <a:spcBef>
                <a:spcPts val="200"/>
              </a:spcBef>
              <a:spcAft>
                <a:spcPts val="200"/>
              </a:spcAft>
            </a:pP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instead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endPar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65138" indent="-349250">
              <a:lnSpc>
                <a:spcPct val="130000"/>
              </a:lnSpc>
              <a:spcBef>
                <a:spcPts val="200"/>
              </a:spcBef>
              <a:spcAft>
                <a:spcPts val="200"/>
              </a:spcAft>
              <a:buFont typeface="Arial" panose="020B0604020202020204" pitchFamily="34" charset="0"/>
              <a:buChar char="•"/>
            </a:pPr>
            <a:r>
              <a:rPr lang="en-US" sz="2500" b="1" dirty="0" smtClean="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500" b="1"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development, </a:t>
            </a:r>
          </a:p>
          <a:p>
            <a:pPr marL="465138" indent="-349250">
              <a:lnSpc>
                <a:spcPct val="130000"/>
              </a:lnSpc>
              <a:spcBef>
                <a:spcPts val="200"/>
              </a:spcBef>
              <a:spcAft>
                <a:spcPts val="200"/>
              </a:spcAft>
              <a:buFont typeface="Arial" panose="020B0604020202020204" pitchFamily="34" charset="0"/>
              <a:buChar char="•"/>
            </a:pPr>
            <a:r>
              <a:rPr lang="en-US" sz="2500" b="1"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implementation,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p>
          <a:p>
            <a:pPr marL="465138" indent="-349250">
              <a:lnSpc>
                <a:spcPct val="130000"/>
              </a:lnSpc>
              <a:spcBef>
                <a:spcPts val="200"/>
              </a:spcBef>
              <a:spcAft>
                <a:spcPts val="200"/>
              </a:spcAft>
              <a:buFont typeface="Arial" panose="020B0604020202020204" pitchFamily="34" charset="0"/>
              <a:buChar char="•"/>
            </a:pPr>
            <a:r>
              <a:rPr lang="en-US" sz="2500" b="1"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resource protection </a:t>
            </a:r>
          </a:p>
        </p:txBody>
      </p:sp>
      <p:sp>
        <p:nvSpPr>
          <p:cNvPr id="9" name="Rectangle 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125313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83" y="3505200"/>
            <a:ext cx="3701708" cy="2940205"/>
          </a:xfrm>
          <a:prstGeom prst="rect">
            <a:avLst/>
          </a:prstGeom>
          <a:noFill/>
          <a:ln w="38100">
            <a:solidFill>
              <a:srgbClr val="FFFF99"/>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 Box 18"/>
          <p:cNvSpPr txBox="1">
            <a:spLocks noChangeArrowheads="1"/>
          </p:cNvSpPr>
          <p:nvPr/>
        </p:nvSpPr>
        <p:spPr bwMode="auto">
          <a:xfrm>
            <a:off x="266701" y="915863"/>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spcBef>
                <a:spcPct val="50000"/>
              </a:spcBef>
            </a:pPr>
            <a:r>
              <a:rPr lang="en-US" altLang="en-US" sz="2400" b="1" dirty="0">
                <a:effectLst>
                  <a:outerShdw blurRad="38100" dist="38100" dir="2700000" algn="tl">
                    <a:srgbClr val="000000">
                      <a:alpha val="43137"/>
                    </a:srgbClr>
                  </a:outerShdw>
                </a:effectLst>
                <a:latin typeface="+mn-lt"/>
              </a:rPr>
              <a:t>You need to distinguish between objectives that relate to …</a:t>
            </a:r>
          </a:p>
        </p:txBody>
      </p:sp>
      <p:pic>
        <p:nvPicPr>
          <p:cNvPr id="20" name="Picture 20" descr="Castle Peak Volunteer weekend 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16" y="3505200"/>
            <a:ext cx="3731559" cy="2985655"/>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itle 1"/>
          <p:cNvSpPr txBox="1">
            <a:spLocks/>
          </p:cNvSpPr>
          <p:nvPr/>
        </p:nvSpPr>
        <p:spPr>
          <a:xfrm>
            <a:off x="6019800" y="-457200"/>
            <a:ext cx="3120220" cy="86667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lgn="r"/>
            <a:r>
              <a:rPr lang="en-US" sz="1200" smtClean="0">
                <a:solidFill>
                  <a:schemeClr val="bg1"/>
                </a:solidFill>
                <a:latin typeface="Bradley Hand ITC" panose="03070402050302030203" pitchFamily="66" charset="0"/>
                <a:cs typeface="Aharoni" panose="02010803020104030203" pitchFamily="2" charset="-79"/>
              </a:rPr>
              <a:t>PLANNING  FOR</a:t>
            </a:r>
            <a:br>
              <a:rPr lang="en-US" sz="1200" smtClean="0">
                <a:solidFill>
                  <a:schemeClr val="bg1"/>
                </a:solidFill>
                <a:latin typeface="Bradley Hand ITC" panose="03070402050302030203" pitchFamily="66" charset="0"/>
                <a:cs typeface="Aharoni" panose="02010803020104030203" pitchFamily="2" charset="-79"/>
              </a:rPr>
            </a:br>
            <a:r>
              <a:rPr lang="en-US" sz="1200" smtClean="0">
                <a:solidFill>
                  <a:schemeClr val="bg1"/>
                </a:solidFill>
                <a:latin typeface="Narkisim" panose="020E0502050101010101" pitchFamily="34" charset="-79"/>
                <a:cs typeface="Narkisim" panose="020E0502050101010101" pitchFamily="34" charset="-79"/>
              </a:rPr>
              <a:t>RECREATION AND VISITOR SERVICES </a:t>
            </a:r>
            <a:endParaRPr lang="en-US" sz="1200" dirty="0">
              <a:solidFill>
                <a:schemeClr val="bg1"/>
              </a:solidFill>
              <a:latin typeface="Narkisim" panose="020E0502050101010101" pitchFamily="34" charset="-79"/>
              <a:cs typeface="Narkisim" panose="020E0502050101010101" pitchFamily="34" charset="-79"/>
            </a:endParaRPr>
          </a:p>
        </p:txBody>
      </p:sp>
      <p:sp>
        <p:nvSpPr>
          <p:cNvPr id="27" name="WordArt 8"/>
          <p:cNvSpPr>
            <a:spLocks noChangeArrowheads="1" noChangeShapeType="1" noTextEdit="1"/>
          </p:cNvSpPr>
          <p:nvPr/>
        </p:nvSpPr>
        <p:spPr bwMode="auto">
          <a:xfrm rot="21103061">
            <a:off x="1193243" y="1899639"/>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00B0F0"/>
                </a:solidFill>
                <a:latin typeface="Arial Black"/>
              </a:rPr>
              <a:t>"To Do" </a:t>
            </a:r>
            <a:r>
              <a:rPr lang="en-US" sz="3600" kern="10" dirty="0" smtClean="0">
                <a:ln w="9525">
                  <a:solidFill>
                    <a:srgbClr val="000080"/>
                  </a:solidFill>
                  <a:round/>
                  <a:headEnd/>
                  <a:tailEnd/>
                </a:ln>
                <a:solidFill>
                  <a:srgbClr val="00B0F0"/>
                </a:solidFill>
                <a:latin typeface="Arial Black"/>
              </a:rPr>
              <a:t>List</a:t>
            </a:r>
            <a:endParaRPr lang="en-US" sz="3600" kern="10" dirty="0">
              <a:ln w="9525">
                <a:solidFill>
                  <a:srgbClr val="000080"/>
                </a:solidFill>
                <a:round/>
                <a:headEnd/>
                <a:tailEnd/>
              </a:ln>
              <a:solidFill>
                <a:srgbClr val="00B0F0"/>
              </a:solidFill>
              <a:latin typeface="Arial Black"/>
            </a:endParaRPr>
          </a:p>
        </p:txBody>
      </p:sp>
      <p:sp>
        <p:nvSpPr>
          <p:cNvPr id="28" name="WordArt 8"/>
          <p:cNvSpPr>
            <a:spLocks noChangeArrowheads="1" noChangeShapeType="1" noTextEdit="1"/>
          </p:cNvSpPr>
          <p:nvPr/>
        </p:nvSpPr>
        <p:spPr bwMode="auto">
          <a:xfrm rot="21103061">
            <a:off x="5288050" y="1914053"/>
            <a:ext cx="2631914" cy="1088683"/>
          </a:xfrm>
          <a:prstGeom prst="rect">
            <a:avLst/>
          </a:prstGeom>
        </p:spPr>
        <p:txBody>
          <a:bodyPr wrap="none" fromWordArt="1">
            <a:prstTxWarp prst="textDeflate">
              <a:avLst>
                <a:gd name="adj" fmla="val 18750"/>
              </a:avLst>
            </a:prstTxWarp>
          </a:bodyPr>
          <a:lstStyle/>
          <a:p>
            <a:pPr algn="ctr"/>
            <a:r>
              <a:rPr lang="en-US" sz="3600" kern="10" dirty="0" smtClean="0">
                <a:ln w="9525">
                  <a:solidFill>
                    <a:srgbClr val="FFC000"/>
                  </a:solidFill>
                  <a:round/>
                  <a:headEnd/>
                  <a:tailEnd/>
                </a:ln>
                <a:solidFill>
                  <a:srgbClr val="FFFF00"/>
                </a:solidFill>
                <a:latin typeface="Arial Black"/>
              </a:rPr>
              <a:t>Desired Outcomes</a:t>
            </a:r>
            <a:endParaRPr lang="en-US" sz="3600" kern="10" dirty="0">
              <a:ln w="9525">
                <a:solidFill>
                  <a:srgbClr val="FFC000"/>
                </a:solidFill>
                <a:round/>
                <a:headEnd/>
                <a:tailEnd/>
              </a:ln>
              <a:solidFill>
                <a:srgbClr val="FFFF00"/>
              </a:solidFill>
              <a:latin typeface="Arial Black"/>
            </a:endParaRPr>
          </a:p>
        </p:txBody>
      </p:sp>
      <p:sp>
        <p:nvSpPr>
          <p:cNvPr id="11" name="Rectangle 10"/>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8516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from="(-#ppt_w/2)" to="(#ppt_x)" calcmode="lin" valueType="num">
                                      <p:cBhvr>
                                        <p:cTn id="7" dur="3000" fill="hold">
                                          <p:stCondLst>
                                            <p:cond delay="0"/>
                                          </p:stCondLst>
                                        </p:cTn>
                                        <p:tgtEl>
                                          <p:spTgt spid="27"/>
                                        </p:tgtEl>
                                        <p:attrNameLst>
                                          <p:attrName>ppt_x</p:attrName>
                                        </p:attrNameLst>
                                      </p:cBhvr>
                                    </p:anim>
                                    <p:anim from="0" to="-1.0" calcmode="lin" valueType="num">
                                      <p:cBhvr>
                                        <p:cTn id="8" dur="1000" decel="50000" autoRev="1" fill="hold">
                                          <p:stCondLst>
                                            <p:cond delay="3000"/>
                                          </p:stCondLst>
                                        </p:cTn>
                                        <p:tgtEl>
                                          <p:spTgt spid="27"/>
                                        </p:tgtEl>
                                        <p:attrNameLst>
                                          <p:attrName>xshear</p:attrName>
                                        </p:attrNameLst>
                                      </p:cBhvr>
                                    </p:anim>
                                    <p:animScale>
                                      <p:cBhvr>
                                        <p:cTn id="9" dur="1000" decel="100000" autoRev="1" fill="hold">
                                          <p:stCondLst>
                                            <p:cond delay="3000"/>
                                          </p:stCondLst>
                                        </p:cTn>
                                        <p:tgtEl>
                                          <p:spTgt spid="27"/>
                                        </p:tgtEl>
                                      </p:cBhvr>
                                      <p:from x="100000" y="100000"/>
                                      <p:to x="80000" y="100000"/>
                                    </p:animScale>
                                    <p:anim by="(#ppt_h/3+#ppt_w*0.1)" calcmode="lin" valueType="num">
                                      <p:cBhvr additive="sum">
                                        <p:cTn id="10" dur="1000" decel="100000" autoRev="1" fill="hold">
                                          <p:stCondLst>
                                            <p:cond delay="3000"/>
                                          </p:stCondLst>
                                        </p:cTn>
                                        <p:tgtEl>
                                          <p:spTgt spid="27"/>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from="(-#ppt_w/2)" to="(#ppt_x)" calcmode="lin" valueType="num">
                                      <p:cBhvr>
                                        <p:cTn id="13" dur="2400" fill="hold">
                                          <p:stCondLst>
                                            <p:cond delay="0"/>
                                          </p:stCondLst>
                                        </p:cTn>
                                        <p:tgtEl>
                                          <p:spTgt spid="28"/>
                                        </p:tgtEl>
                                        <p:attrNameLst>
                                          <p:attrName>ppt_x</p:attrName>
                                        </p:attrNameLst>
                                      </p:cBhvr>
                                    </p:anim>
                                    <p:anim from="0" to="-1.0" calcmode="lin" valueType="num">
                                      <p:cBhvr>
                                        <p:cTn id="14" dur="800" decel="50000" autoRev="1" fill="hold">
                                          <p:stCondLst>
                                            <p:cond delay="2400"/>
                                          </p:stCondLst>
                                        </p:cTn>
                                        <p:tgtEl>
                                          <p:spTgt spid="28"/>
                                        </p:tgtEl>
                                        <p:attrNameLst>
                                          <p:attrName>xshear</p:attrName>
                                        </p:attrNameLst>
                                      </p:cBhvr>
                                    </p:anim>
                                    <p:animScale>
                                      <p:cBhvr>
                                        <p:cTn id="15" dur="800" decel="100000" autoRev="1" fill="hold">
                                          <p:stCondLst>
                                            <p:cond delay="2400"/>
                                          </p:stCondLst>
                                        </p:cTn>
                                        <p:tgtEl>
                                          <p:spTgt spid="28"/>
                                        </p:tgtEl>
                                      </p:cBhvr>
                                      <p:from x="100000" y="100000"/>
                                      <p:to x="80000" y="100000"/>
                                    </p:animScale>
                                    <p:anim by="(#ppt_h/3+#ppt_w*0.1)" calcmode="lin" valueType="num">
                                      <p:cBhvr additive="sum">
                                        <p:cTn id="16" dur="800" decel="100000" autoRev="1" fill="hold">
                                          <p:stCondLst>
                                            <p:cond delay="24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55162">
            <a:off x="383698" y="1126182"/>
            <a:ext cx="4212670" cy="3108960"/>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8"/>
          <p:cNvSpPr>
            <a:spLocks noChangeArrowheads="1"/>
          </p:cNvSpPr>
          <p:nvPr/>
        </p:nvSpPr>
        <p:spPr bwMode="auto">
          <a:xfrm>
            <a:off x="83634" y="4648200"/>
            <a:ext cx="8915400" cy="1865126"/>
          </a:xfrm>
          <a:prstGeom prst="rect">
            <a:avLst/>
          </a:prstGeom>
          <a:noFill/>
          <a:ln w="9525">
            <a:noFill/>
            <a:miter lim="800000"/>
            <a:headEnd/>
            <a:tailEnd/>
          </a:ln>
          <a:effectLst/>
        </p:spPr>
        <p:txBody>
          <a:bodyPr wrap="square">
            <a:spAutoFit/>
          </a:bodyPr>
          <a:lstStyle/>
          <a:p>
            <a:pPr algn="ctr" fontAlgn="base">
              <a:lnSpc>
                <a:spcPct val="120000"/>
              </a:lnSpc>
              <a:spcAft>
                <a:spcPct val="0"/>
              </a:spcAft>
              <a:defRPr/>
            </a:pPr>
            <a:r>
              <a:rPr lang="en-US" sz="2400" b="1" dirty="0"/>
              <a:t>When </a:t>
            </a:r>
            <a:r>
              <a:rPr lang="en-US" sz="2400" b="1" dirty="0" smtClean="0"/>
              <a:t>completed the  </a:t>
            </a:r>
            <a:r>
              <a:rPr lang="en-US" sz="2400" b="1" dirty="0" smtClean="0">
                <a:solidFill>
                  <a:srgbClr val="00FFFF"/>
                </a:solidFill>
              </a:rPr>
              <a:t>“To Do” </a:t>
            </a:r>
            <a:r>
              <a:rPr lang="en-US" sz="2400" b="1" dirty="0" smtClean="0"/>
              <a:t>or</a:t>
            </a:r>
            <a:r>
              <a:rPr lang="en-US" sz="2400" b="1" dirty="0" smtClean="0">
                <a:solidFill>
                  <a:srgbClr val="00FFFF"/>
                </a:solidFill>
              </a:rPr>
              <a:t> </a:t>
            </a:r>
            <a:r>
              <a:rPr lang="en-US" sz="2400" b="1" dirty="0" smtClean="0">
                <a:solidFill>
                  <a:srgbClr val="00FFFF"/>
                </a:solidFill>
                <a:effectLst>
                  <a:outerShdw blurRad="38100" dist="38100" dir="2700000" algn="tl">
                    <a:srgbClr val="000000"/>
                  </a:outerShdw>
                </a:effectLst>
              </a:rPr>
              <a:t>implementation objectives</a:t>
            </a:r>
            <a:r>
              <a:rPr lang="en-US" sz="2400" b="1" dirty="0" smtClean="0">
                <a:solidFill>
                  <a:srgbClr val="00FFFF"/>
                </a:solidFill>
              </a:rPr>
              <a:t> </a:t>
            </a:r>
            <a:r>
              <a:rPr lang="en-US" sz="2400" b="1" dirty="0"/>
              <a:t>are indications that </a:t>
            </a:r>
            <a:r>
              <a:rPr lang="en-US" sz="2400" b="1" dirty="0" smtClean="0"/>
              <a:t>you </a:t>
            </a:r>
            <a:r>
              <a:rPr lang="en-US" sz="2400" b="1" dirty="0"/>
              <a:t>are making progress in </a:t>
            </a:r>
            <a:r>
              <a:rPr lang="en-US" sz="2400" b="1" i="1" u="sng" dirty="0" smtClean="0">
                <a:effectLst>
                  <a:outerShdw blurRad="38100" dist="38100" dir="2700000" algn="tl">
                    <a:srgbClr val="000000"/>
                  </a:outerShdw>
                </a:effectLst>
              </a:rPr>
              <a:t>carrying </a:t>
            </a:r>
            <a:r>
              <a:rPr lang="en-US" sz="2400" b="1" i="1" u="sng" dirty="0">
                <a:effectLst>
                  <a:outerShdw blurRad="38100" dist="38100" dir="2700000" algn="tl">
                    <a:srgbClr val="000000"/>
                  </a:outerShdw>
                </a:effectLst>
              </a:rPr>
              <a:t>out your plan</a:t>
            </a:r>
            <a:r>
              <a:rPr lang="en-US" sz="2400" b="1" dirty="0"/>
              <a:t>,</a:t>
            </a:r>
            <a:r>
              <a:rPr lang="en-US" sz="2400" b="1" i="1" dirty="0"/>
              <a:t> </a:t>
            </a:r>
            <a:r>
              <a:rPr lang="en-US" sz="2400" b="1" dirty="0"/>
              <a:t>but do not </a:t>
            </a:r>
            <a:r>
              <a:rPr lang="en-US" sz="2400" b="1" dirty="0" smtClean="0"/>
              <a:t>prove</a:t>
            </a:r>
            <a:r>
              <a:rPr lang="en-US" sz="2400" b="1" dirty="0"/>
              <a:t>, in &amp; of themselves, that you </a:t>
            </a:r>
            <a:r>
              <a:rPr lang="en-US" sz="2400" b="1" dirty="0" smtClean="0"/>
              <a:t>are making </a:t>
            </a:r>
            <a:r>
              <a:rPr lang="en-US" sz="2400" b="1" dirty="0"/>
              <a:t>progress </a:t>
            </a:r>
            <a:r>
              <a:rPr lang="en-US" sz="2400" b="1" dirty="0" smtClean="0"/>
              <a:t>toward achieving your </a:t>
            </a:r>
            <a:r>
              <a:rPr lang="en-US" sz="2400" b="1" dirty="0" smtClean="0">
                <a:solidFill>
                  <a:srgbClr val="FFFF00"/>
                </a:solidFill>
                <a:effectLst>
                  <a:outerShdw blurRad="38100" dist="38100" dir="2700000" algn="tl">
                    <a:srgbClr val="000000"/>
                  </a:outerShdw>
                </a:effectLst>
              </a:rPr>
              <a:t>goals</a:t>
            </a:r>
            <a:endParaRPr lang="en-US" sz="2800" b="1" dirty="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5070">
            <a:off x="4564674" y="1027668"/>
            <a:ext cx="4145280" cy="3108960"/>
          </a:xfrm>
          <a:prstGeom prst="rect">
            <a:avLst/>
          </a:prstGeom>
          <a:solidFill>
            <a:srgbClr val="FFFFFF">
              <a:shade val="85000"/>
            </a:srgbClr>
          </a:solidFill>
          <a:ln w="88900" cap="sq">
            <a:solidFill>
              <a:srgbClr val="00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
          <p:cNvSpPr txBox="1">
            <a:spLocks/>
          </p:cNvSpPr>
          <p:nvPr/>
        </p:nvSpPr>
        <p:spPr>
          <a:xfrm>
            <a:off x="6019800" y="-457200"/>
            <a:ext cx="3120220" cy="86667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lgn="r"/>
            <a:r>
              <a:rPr lang="en-US" sz="1200" smtClean="0">
                <a:solidFill>
                  <a:schemeClr val="bg1"/>
                </a:solidFill>
                <a:latin typeface="Bradley Hand ITC" panose="03070402050302030203" pitchFamily="66" charset="0"/>
                <a:cs typeface="Aharoni" panose="02010803020104030203" pitchFamily="2" charset="-79"/>
              </a:rPr>
              <a:t>PLANNING  FOR</a:t>
            </a:r>
            <a:br>
              <a:rPr lang="en-US" sz="1200" smtClean="0">
                <a:solidFill>
                  <a:schemeClr val="bg1"/>
                </a:solidFill>
                <a:latin typeface="Bradley Hand ITC" panose="03070402050302030203" pitchFamily="66" charset="0"/>
                <a:cs typeface="Aharoni" panose="02010803020104030203" pitchFamily="2" charset="-79"/>
              </a:rPr>
            </a:br>
            <a:r>
              <a:rPr lang="en-US" sz="1200" smtClean="0">
                <a:solidFill>
                  <a:schemeClr val="bg1"/>
                </a:solidFill>
                <a:latin typeface="Narkisim" panose="020E0502050101010101" pitchFamily="34" charset="-79"/>
                <a:cs typeface="Narkisim" panose="020E0502050101010101" pitchFamily="34" charset="-79"/>
              </a:rPr>
              <a:t>RECREATION AND VISITOR SERVICES </a:t>
            </a:r>
            <a:endParaRPr lang="en-US" sz="1200" dirty="0">
              <a:solidFill>
                <a:schemeClr val="bg1"/>
              </a:solidFill>
              <a:latin typeface="Narkisim" panose="020E0502050101010101" pitchFamily="34" charset="-79"/>
              <a:cs typeface="Narkisim" panose="020E0502050101010101" pitchFamily="34" charset="-79"/>
            </a:endParaRPr>
          </a:p>
        </p:txBody>
      </p:sp>
      <p:sp>
        <p:nvSpPr>
          <p:cNvPr id="9" name="Rectangle 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760322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28" y="2286001"/>
            <a:ext cx="8460971" cy="439330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WordArt 8"/>
          <p:cNvSpPr>
            <a:spLocks noChangeArrowheads="1" noChangeShapeType="1" noTextEdit="1"/>
          </p:cNvSpPr>
          <p:nvPr/>
        </p:nvSpPr>
        <p:spPr bwMode="auto">
          <a:xfrm rot="575319">
            <a:off x="6600067" y="2039311"/>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00B0F0"/>
                </a:solidFill>
                <a:latin typeface="Arial Black"/>
              </a:rPr>
              <a:t>"To Do" </a:t>
            </a:r>
            <a:r>
              <a:rPr lang="en-US" sz="3600" kern="10" dirty="0" smtClean="0">
                <a:ln w="9525">
                  <a:solidFill>
                    <a:srgbClr val="000080"/>
                  </a:solidFill>
                  <a:round/>
                  <a:headEnd/>
                  <a:tailEnd/>
                </a:ln>
                <a:solidFill>
                  <a:srgbClr val="00B0F0"/>
                </a:solidFill>
                <a:latin typeface="Arial Black"/>
              </a:rPr>
              <a:t>List</a:t>
            </a:r>
            <a:endParaRPr lang="en-US" sz="3600" kern="10" dirty="0">
              <a:ln w="9525">
                <a:solidFill>
                  <a:srgbClr val="000080"/>
                </a:solidFill>
                <a:round/>
                <a:headEnd/>
                <a:tailEnd/>
              </a:ln>
              <a:solidFill>
                <a:srgbClr val="00B0F0"/>
              </a:solidFill>
              <a:latin typeface="Arial Black"/>
            </a:endParaRPr>
          </a:p>
        </p:txBody>
      </p:sp>
      <p:sp>
        <p:nvSpPr>
          <p:cNvPr id="10" name="Text Box 3"/>
          <p:cNvSpPr txBox="1">
            <a:spLocks noChangeArrowheads="1"/>
          </p:cNvSpPr>
          <p:nvPr/>
        </p:nvSpPr>
        <p:spPr bwMode="auto">
          <a:xfrm>
            <a:off x="325582" y="685800"/>
            <a:ext cx="86868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r>
              <a:rPr lang="en-US" altLang="en-US" sz="2800" b="1" dirty="0" smtClean="0">
                <a:latin typeface="+mn-lt"/>
              </a:rPr>
              <a:t>Implementation objectives typically begin </a:t>
            </a:r>
            <a:r>
              <a:rPr lang="en-US" altLang="en-US" sz="2800" b="1" dirty="0">
                <a:latin typeface="+mn-lt"/>
              </a:rPr>
              <a:t>with words describing </a:t>
            </a:r>
            <a:r>
              <a:rPr lang="en-US" altLang="en-US" sz="2800" b="1" u="sng" dirty="0">
                <a:solidFill>
                  <a:srgbClr val="00FFFF"/>
                </a:solidFill>
                <a:latin typeface="+mn-lt"/>
              </a:rPr>
              <a:t>things you will do</a:t>
            </a:r>
            <a:r>
              <a:rPr lang="en-US" altLang="en-US" sz="2800" b="1" dirty="0">
                <a:solidFill>
                  <a:srgbClr val="00FFFF"/>
                </a:solidFill>
                <a:latin typeface="+mn-lt"/>
              </a:rPr>
              <a:t> </a:t>
            </a:r>
            <a:r>
              <a:rPr lang="en-US" altLang="en-US" sz="2800" b="1" dirty="0">
                <a:latin typeface="+mn-lt"/>
              </a:rPr>
              <a:t>such as: </a:t>
            </a:r>
            <a:r>
              <a:rPr lang="en-US" altLang="en-US" sz="2800" b="1" i="1" dirty="0" smtClean="0">
                <a:solidFill>
                  <a:srgbClr val="00FFFF"/>
                </a:solidFill>
                <a:latin typeface="+mn-lt"/>
              </a:rPr>
              <a:t>provide</a:t>
            </a:r>
            <a:r>
              <a:rPr lang="en-US" altLang="en-US" sz="2800" b="1" i="1" dirty="0">
                <a:solidFill>
                  <a:srgbClr val="00FFFF"/>
                </a:solidFill>
                <a:latin typeface="+mn-lt"/>
              </a:rPr>
              <a:t>, </a:t>
            </a:r>
            <a:r>
              <a:rPr lang="en-US" altLang="en-US" sz="2800" b="1" i="1" dirty="0" smtClean="0">
                <a:solidFill>
                  <a:srgbClr val="00FFFF"/>
                </a:solidFill>
                <a:latin typeface="+mn-lt"/>
              </a:rPr>
              <a:t>build</a:t>
            </a:r>
            <a:r>
              <a:rPr lang="en-US" altLang="en-US" sz="2800" b="1" i="1" dirty="0">
                <a:solidFill>
                  <a:srgbClr val="00FFFF"/>
                </a:solidFill>
                <a:latin typeface="+mn-lt"/>
              </a:rPr>
              <a:t>, </a:t>
            </a:r>
            <a:r>
              <a:rPr lang="en-US" altLang="en-US" sz="2800" b="1" i="1" dirty="0" smtClean="0">
                <a:solidFill>
                  <a:srgbClr val="00FFFF"/>
                </a:solidFill>
                <a:latin typeface="+mn-lt"/>
              </a:rPr>
              <a:t>manage</a:t>
            </a:r>
            <a:r>
              <a:rPr lang="en-US" altLang="en-US" sz="2800" b="1" i="1" dirty="0">
                <a:solidFill>
                  <a:srgbClr val="00FFFF"/>
                </a:solidFill>
                <a:latin typeface="+mn-lt"/>
              </a:rPr>
              <a:t>, </a:t>
            </a:r>
            <a:r>
              <a:rPr lang="en-US" altLang="en-US" sz="2800" b="1" i="1" dirty="0" smtClean="0">
                <a:solidFill>
                  <a:srgbClr val="00FFFF"/>
                </a:solidFill>
                <a:latin typeface="+mn-lt"/>
              </a:rPr>
              <a:t>or coordinate…</a:t>
            </a:r>
            <a:endParaRPr lang="en-US" altLang="en-US" sz="2800" b="1" i="1" dirty="0">
              <a:solidFill>
                <a:srgbClr val="00FFFF"/>
              </a:solidFill>
              <a:latin typeface="+mn-lt"/>
            </a:endParaRPr>
          </a:p>
          <a:p>
            <a:pPr eaLnBrk="1" hangingPunct="1">
              <a:spcBef>
                <a:spcPct val="50000"/>
              </a:spcBef>
            </a:pPr>
            <a:endParaRPr lang="en-US" altLang="en-US" sz="2000" b="1" i="1" dirty="0">
              <a:latin typeface="Arial" charset="0"/>
            </a:endParaRPr>
          </a:p>
        </p:txBody>
      </p:sp>
      <p:sp>
        <p:nvSpPr>
          <p:cNvPr id="11" name="Rectangle 10"/>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1"/>
          <p:cNvSpPr txBox="1">
            <a:spLocks/>
          </p:cNvSpPr>
          <p:nvPr/>
        </p:nvSpPr>
        <p:spPr>
          <a:xfrm>
            <a:off x="6019800" y="-457200"/>
            <a:ext cx="3120220" cy="86667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lgn="r"/>
            <a:r>
              <a:rPr lang="en-US" sz="1200" smtClean="0">
                <a:solidFill>
                  <a:schemeClr val="bg1"/>
                </a:solidFill>
                <a:latin typeface="Bradley Hand ITC" panose="03070402050302030203" pitchFamily="66" charset="0"/>
                <a:cs typeface="Aharoni" panose="02010803020104030203" pitchFamily="2" charset="-79"/>
              </a:rPr>
              <a:t>PLANNING  FOR</a:t>
            </a:r>
            <a:br>
              <a:rPr lang="en-US" sz="1200" smtClean="0">
                <a:solidFill>
                  <a:schemeClr val="bg1"/>
                </a:solidFill>
                <a:latin typeface="Bradley Hand ITC" panose="03070402050302030203" pitchFamily="66" charset="0"/>
                <a:cs typeface="Aharoni" panose="02010803020104030203" pitchFamily="2" charset="-79"/>
              </a:rPr>
            </a:br>
            <a:r>
              <a:rPr lang="en-US" sz="1200" smtClean="0">
                <a:solidFill>
                  <a:schemeClr val="bg1"/>
                </a:solidFill>
                <a:latin typeface="Narkisim" panose="020E0502050101010101" pitchFamily="34" charset="-79"/>
                <a:cs typeface="Narkisim" panose="020E0502050101010101" pitchFamily="34" charset="-79"/>
              </a:rPr>
              <a:t>RECREATION AND VISITOR SERVICES </a:t>
            </a:r>
            <a:endParaRPr lang="en-US" sz="1200" dirty="0">
              <a:solidFill>
                <a:schemeClr val="bg1"/>
              </a:solidFill>
              <a:latin typeface="Narkisim" panose="020E0502050101010101" pitchFamily="34" charset="-79"/>
              <a:cs typeface="Narkisim" panose="020E0502050101010101" pitchFamily="34" charset="-79"/>
            </a:endParaRPr>
          </a:p>
        </p:txBody>
      </p:sp>
      <p:sp>
        <p:nvSpPr>
          <p:cNvPr id="9" name="Rectangle 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5559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3000" fill="hold">
                                          <p:stCondLst>
                                            <p:cond delay="0"/>
                                          </p:stCondLst>
                                        </p:cTn>
                                        <p:tgtEl>
                                          <p:spTgt spid="6"/>
                                        </p:tgtEl>
                                        <p:attrNameLst>
                                          <p:attrName>ppt_x</p:attrName>
                                        </p:attrNameLst>
                                      </p:cBhvr>
                                    </p:anim>
                                    <p:anim from="0" to="-1.0" calcmode="lin" valueType="num">
                                      <p:cBhvr>
                                        <p:cTn id="8" dur="1000" decel="50000" autoRev="1" fill="hold">
                                          <p:stCondLst>
                                            <p:cond delay="3000"/>
                                          </p:stCondLst>
                                        </p:cTn>
                                        <p:tgtEl>
                                          <p:spTgt spid="6"/>
                                        </p:tgtEl>
                                        <p:attrNameLst>
                                          <p:attrName>xshear</p:attrName>
                                        </p:attrNameLst>
                                      </p:cBhvr>
                                    </p:anim>
                                    <p:animScale>
                                      <p:cBhvr>
                                        <p:cTn id="9" dur="1000" decel="100000" autoRev="1" fill="hold">
                                          <p:stCondLst>
                                            <p:cond delay="3000"/>
                                          </p:stCondLst>
                                        </p:cTn>
                                        <p:tgtEl>
                                          <p:spTgt spid="6"/>
                                        </p:tgtEl>
                                      </p:cBhvr>
                                      <p:from x="100000" y="100000"/>
                                      <p:to x="80000" y="100000"/>
                                    </p:animScale>
                                    <p:anim by="(#ppt_h/3+#ppt_w*0.1)" calcmode="lin" valueType="num">
                                      <p:cBhvr additive="sum">
                                        <p:cTn id="10" dur="1000" decel="100000" autoRev="1" fill="hold">
                                          <p:stCondLst>
                                            <p:cond delay="30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04" y="3128294"/>
            <a:ext cx="8593394" cy="9062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139985" y="1447800"/>
            <a:ext cx="4427779" cy="954107"/>
          </a:xfrm>
          <a:prstGeom prst="rect">
            <a:avLst/>
          </a:prstGeom>
        </p:spPr>
        <p:txBody>
          <a:bodyPr wrap="square">
            <a:spAutoFit/>
          </a:bodyPr>
          <a:lstStyle/>
          <a:p>
            <a:pPr>
              <a:spcBef>
                <a:spcPts val="600"/>
              </a:spcBef>
              <a:spcAft>
                <a:spcPts val="600"/>
              </a:spcAft>
            </a:pPr>
            <a:r>
              <a:rPr lang="en-US" sz="2800" b="1" dirty="0" smtClean="0">
                <a:solidFill>
                  <a:srgbClr val="FFFF00"/>
                </a:solidFill>
                <a:effectLst>
                  <a:outerShdw blurRad="38100" dist="38100" dir="2700000" algn="tl">
                    <a:srgbClr val="000000">
                      <a:alpha val="43137"/>
                    </a:srgbClr>
                  </a:outerShdw>
                </a:effectLst>
              </a:rPr>
              <a:t>Target </a:t>
            </a:r>
            <a:r>
              <a:rPr lang="en-US" sz="2800" b="1" dirty="0">
                <a:solidFill>
                  <a:srgbClr val="FFFF00"/>
                </a:solidFill>
                <a:effectLst>
                  <a:outerShdw blurRad="38100" dist="38100" dir="2700000" algn="tl">
                    <a:srgbClr val="000000">
                      <a:alpha val="43137"/>
                    </a:srgbClr>
                  </a:outerShdw>
                </a:effectLst>
              </a:rPr>
              <a:t>specific </a:t>
            </a:r>
            <a:r>
              <a:rPr lang="en-US" sz="2800" b="1" dirty="0" smtClean="0">
                <a:solidFill>
                  <a:srgbClr val="FFFF00"/>
                </a:solidFill>
                <a:effectLst>
                  <a:outerShdw blurRad="38100" dist="38100" dir="2700000" algn="tl">
                    <a:srgbClr val="000000">
                      <a:alpha val="43137"/>
                    </a:srgbClr>
                  </a:outerShdw>
                </a:effectLst>
              </a:rPr>
              <a:t>activities, experiences </a:t>
            </a:r>
            <a:r>
              <a:rPr lang="en-US" sz="2800" b="1" dirty="0">
                <a:solidFill>
                  <a:srgbClr val="FFFF00"/>
                </a:solidFill>
                <a:effectLst>
                  <a:outerShdw blurRad="38100" dist="38100" dir="2700000" algn="tl">
                    <a:srgbClr val="000000">
                      <a:alpha val="43137"/>
                    </a:srgbClr>
                  </a:outerShdw>
                </a:effectLst>
              </a:rPr>
              <a:t>and </a:t>
            </a:r>
            <a:r>
              <a:rPr lang="en-US" sz="2800" b="1" dirty="0" smtClean="0">
                <a:solidFill>
                  <a:srgbClr val="FFFF00"/>
                </a:solidFill>
                <a:effectLst>
                  <a:outerShdw blurRad="38100" dist="38100" dir="2700000" algn="tl">
                    <a:srgbClr val="000000">
                      <a:alpha val="43137"/>
                    </a:srgbClr>
                  </a:outerShdw>
                </a:effectLst>
              </a:rPr>
              <a:t>benefits</a:t>
            </a:r>
          </a:p>
        </p:txBody>
      </p:sp>
      <p:sp>
        <p:nvSpPr>
          <p:cNvPr id="14" name="WordArt 8"/>
          <p:cNvSpPr>
            <a:spLocks noChangeArrowheads="1" noChangeShapeType="1" noTextEdit="1"/>
          </p:cNvSpPr>
          <p:nvPr/>
        </p:nvSpPr>
        <p:spPr bwMode="auto">
          <a:xfrm rot="21103061">
            <a:off x="854527" y="4902506"/>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3BCCFF"/>
                </a:solidFill>
                <a:latin typeface="Arial Black"/>
              </a:rPr>
              <a:t>"To Do" </a:t>
            </a:r>
            <a:r>
              <a:rPr lang="en-US" sz="3600" kern="10" dirty="0" smtClean="0">
                <a:ln w="9525">
                  <a:solidFill>
                    <a:srgbClr val="000080"/>
                  </a:solidFill>
                  <a:round/>
                  <a:headEnd/>
                  <a:tailEnd/>
                </a:ln>
                <a:solidFill>
                  <a:srgbClr val="3BCCFF"/>
                </a:solidFill>
                <a:latin typeface="Arial Black"/>
              </a:rPr>
              <a:t>List</a:t>
            </a:r>
            <a:endParaRPr lang="en-US" sz="3600" kern="10" dirty="0">
              <a:ln w="9525">
                <a:solidFill>
                  <a:srgbClr val="000080"/>
                </a:solidFill>
                <a:round/>
                <a:headEnd/>
                <a:tailEnd/>
              </a:ln>
              <a:solidFill>
                <a:srgbClr val="3BCCFF"/>
              </a:solidFill>
              <a:latin typeface="Arial Black"/>
            </a:endParaRPr>
          </a:p>
        </p:txBody>
      </p:sp>
      <p:sp>
        <p:nvSpPr>
          <p:cNvPr id="15" name="WordArt 8"/>
          <p:cNvSpPr>
            <a:spLocks noChangeArrowheads="1" noChangeShapeType="1" noTextEdit="1"/>
          </p:cNvSpPr>
          <p:nvPr/>
        </p:nvSpPr>
        <p:spPr bwMode="auto">
          <a:xfrm rot="21103061">
            <a:off x="614895" y="1250688"/>
            <a:ext cx="2631914" cy="1088683"/>
          </a:xfrm>
          <a:prstGeom prst="rect">
            <a:avLst/>
          </a:prstGeom>
        </p:spPr>
        <p:txBody>
          <a:bodyPr wrap="none" fromWordArt="1">
            <a:prstTxWarp prst="textDeflate">
              <a:avLst>
                <a:gd name="adj" fmla="val 18750"/>
              </a:avLst>
            </a:prstTxWarp>
          </a:bodyPr>
          <a:lstStyle/>
          <a:p>
            <a:pPr algn="ctr"/>
            <a:r>
              <a:rPr lang="en-US" sz="3600" kern="10" dirty="0" smtClean="0">
                <a:ln w="9525">
                  <a:solidFill>
                    <a:srgbClr val="FFC000"/>
                  </a:solidFill>
                  <a:round/>
                  <a:headEnd/>
                  <a:tailEnd/>
                </a:ln>
                <a:solidFill>
                  <a:srgbClr val="FFFF00"/>
                </a:solidFill>
                <a:latin typeface="Arial Black"/>
              </a:rPr>
              <a:t>Desired Outcomes</a:t>
            </a:r>
            <a:endParaRPr lang="en-US" sz="3600" kern="10" dirty="0">
              <a:ln w="9525">
                <a:solidFill>
                  <a:srgbClr val="FFC000"/>
                </a:solidFill>
                <a:round/>
                <a:headEnd/>
                <a:tailEnd/>
              </a:ln>
              <a:solidFill>
                <a:srgbClr val="FFFF00"/>
              </a:solidFill>
              <a:latin typeface="Arial Black"/>
            </a:endParaRPr>
          </a:p>
        </p:txBody>
      </p:sp>
      <p:sp>
        <p:nvSpPr>
          <p:cNvPr id="16" name="Rectangle 15"/>
          <p:cNvSpPr/>
          <p:nvPr/>
        </p:nvSpPr>
        <p:spPr>
          <a:xfrm>
            <a:off x="3810000" y="4953001"/>
            <a:ext cx="4756379" cy="1384995"/>
          </a:xfrm>
          <a:prstGeom prst="rect">
            <a:avLst/>
          </a:prstGeom>
        </p:spPr>
        <p:txBody>
          <a:bodyPr wrap="square">
            <a:spAutoFit/>
          </a:bodyPr>
          <a:lstStyle/>
          <a:p>
            <a:pPr>
              <a:spcBef>
                <a:spcPts val="600"/>
              </a:spcBef>
              <a:spcAft>
                <a:spcPts val="600"/>
              </a:spcAft>
            </a:pPr>
            <a:r>
              <a:rPr lang="en-US" sz="2800" b="1" dirty="0" smtClean="0">
                <a:solidFill>
                  <a:srgbClr val="3BCCFF"/>
                </a:solidFill>
                <a:effectLst>
                  <a:outerShdw blurRad="38100" dist="38100" dir="2700000" algn="tl">
                    <a:srgbClr val="000000">
                      <a:alpha val="43137"/>
                    </a:srgbClr>
                  </a:outerShdw>
                </a:effectLst>
              </a:rPr>
              <a:t>Recreation development, implementation or </a:t>
            </a:r>
            <a:r>
              <a:rPr lang="en-US" sz="2800" b="1" dirty="0">
                <a:solidFill>
                  <a:srgbClr val="3BCCFF"/>
                </a:solidFill>
                <a:effectLst>
                  <a:outerShdw blurRad="38100" dist="38100" dir="2700000" algn="tl">
                    <a:srgbClr val="000000">
                      <a:alpha val="43137"/>
                    </a:srgbClr>
                  </a:outerShdw>
                </a:effectLst>
              </a:rPr>
              <a:t>resource </a:t>
            </a:r>
            <a:r>
              <a:rPr lang="en-US" sz="2800" b="1" dirty="0" smtClean="0">
                <a:solidFill>
                  <a:srgbClr val="3BCCFF"/>
                </a:solidFill>
                <a:effectLst>
                  <a:outerShdw blurRad="38100" dist="38100" dir="2700000" algn="tl">
                    <a:srgbClr val="000000">
                      <a:alpha val="43137"/>
                    </a:srgbClr>
                  </a:outerShdw>
                </a:effectLst>
              </a:rPr>
              <a:t>protection </a:t>
            </a:r>
            <a:r>
              <a:rPr lang="en-US" sz="2800" dirty="0" smtClean="0">
                <a:solidFill>
                  <a:srgbClr val="3BCCFF"/>
                </a:solidFill>
              </a:rPr>
              <a:t> </a:t>
            </a:r>
            <a:endParaRPr lang="en-US" sz="2800" dirty="0">
              <a:solidFill>
                <a:srgbClr val="3BCCFF"/>
              </a:solidFill>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03" y="3128294"/>
            <a:ext cx="8593394" cy="906212"/>
          </a:xfrm>
          <a:prstGeom prst="rect">
            <a:avLst/>
          </a:prstGeom>
          <a:ln>
            <a:noFill/>
          </a:ln>
          <a:effectLst>
            <a:glow rad="444500">
              <a:srgbClr val="3BCCFF">
                <a:alpha val="40000"/>
              </a:srgbClr>
            </a:glow>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80686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74" y="3002586"/>
            <a:ext cx="8603226" cy="959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139985" y="1447800"/>
            <a:ext cx="4427779" cy="954107"/>
          </a:xfrm>
          <a:prstGeom prst="rect">
            <a:avLst/>
          </a:prstGeom>
        </p:spPr>
        <p:txBody>
          <a:bodyPr wrap="square">
            <a:spAutoFit/>
          </a:bodyPr>
          <a:lstStyle/>
          <a:p>
            <a:pPr>
              <a:spcBef>
                <a:spcPts val="600"/>
              </a:spcBef>
              <a:spcAft>
                <a:spcPts val="600"/>
              </a:spcAft>
            </a:pPr>
            <a:r>
              <a:rPr lang="en-US" sz="2800" b="1" dirty="0" smtClean="0">
                <a:solidFill>
                  <a:srgbClr val="FFFF00"/>
                </a:solidFill>
                <a:effectLst>
                  <a:outerShdw blurRad="38100" dist="38100" dir="2700000" algn="tl">
                    <a:srgbClr val="000000">
                      <a:alpha val="43137"/>
                    </a:srgbClr>
                  </a:outerShdw>
                </a:effectLst>
              </a:rPr>
              <a:t>Target </a:t>
            </a:r>
            <a:r>
              <a:rPr lang="en-US" sz="2800" b="1" dirty="0">
                <a:solidFill>
                  <a:srgbClr val="FFFF00"/>
                </a:solidFill>
                <a:effectLst>
                  <a:outerShdw blurRad="38100" dist="38100" dir="2700000" algn="tl">
                    <a:srgbClr val="000000">
                      <a:alpha val="43137"/>
                    </a:srgbClr>
                  </a:outerShdw>
                </a:effectLst>
              </a:rPr>
              <a:t>specific </a:t>
            </a:r>
            <a:r>
              <a:rPr lang="en-US" sz="2800" b="1" dirty="0" smtClean="0">
                <a:solidFill>
                  <a:srgbClr val="FFFF00"/>
                </a:solidFill>
                <a:effectLst>
                  <a:outerShdw blurRad="38100" dist="38100" dir="2700000" algn="tl">
                    <a:srgbClr val="000000">
                      <a:alpha val="43137"/>
                    </a:srgbClr>
                  </a:outerShdw>
                </a:effectLst>
              </a:rPr>
              <a:t>activities, experiences </a:t>
            </a:r>
            <a:r>
              <a:rPr lang="en-US" sz="2800" b="1" dirty="0">
                <a:solidFill>
                  <a:srgbClr val="FFFF00"/>
                </a:solidFill>
                <a:effectLst>
                  <a:outerShdw blurRad="38100" dist="38100" dir="2700000" algn="tl">
                    <a:srgbClr val="000000">
                      <a:alpha val="43137"/>
                    </a:srgbClr>
                  </a:outerShdw>
                </a:effectLst>
              </a:rPr>
              <a:t>and </a:t>
            </a:r>
            <a:r>
              <a:rPr lang="en-US" sz="2800" b="1" dirty="0" smtClean="0">
                <a:solidFill>
                  <a:srgbClr val="FFFF00"/>
                </a:solidFill>
                <a:effectLst>
                  <a:outerShdw blurRad="38100" dist="38100" dir="2700000" algn="tl">
                    <a:srgbClr val="000000">
                      <a:alpha val="43137"/>
                    </a:srgbClr>
                  </a:outerShdw>
                </a:effectLst>
              </a:rPr>
              <a:t>benefits</a:t>
            </a:r>
          </a:p>
        </p:txBody>
      </p:sp>
      <p:sp>
        <p:nvSpPr>
          <p:cNvPr id="15" name="WordArt 8"/>
          <p:cNvSpPr>
            <a:spLocks noChangeArrowheads="1" noChangeShapeType="1" noTextEdit="1"/>
          </p:cNvSpPr>
          <p:nvPr/>
        </p:nvSpPr>
        <p:spPr bwMode="auto">
          <a:xfrm rot="21103061">
            <a:off x="854527" y="4902506"/>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3BCCFF"/>
                </a:solidFill>
                <a:latin typeface="Arial Black"/>
              </a:rPr>
              <a:t>"To Do" </a:t>
            </a:r>
            <a:r>
              <a:rPr lang="en-US" sz="3600" kern="10" dirty="0" smtClean="0">
                <a:ln w="9525">
                  <a:solidFill>
                    <a:srgbClr val="000080"/>
                  </a:solidFill>
                  <a:round/>
                  <a:headEnd/>
                  <a:tailEnd/>
                </a:ln>
                <a:solidFill>
                  <a:srgbClr val="3BCCFF"/>
                </a:solidFill>
                <a:latin typeface="Arial Black"/>
              </a:rPr>
              <a:t>List</a:t>
            </a:r>
            <a:endParaRPr lang="en-US" sz="3600" kern="10" dirty="0">
              <a:ln w="9525">
                <a:solidFill>
                  <a:srgbClr val="000080"/>
                </a:solidFill>
                <a:round/>
                <a:headEnd/>
                <a:tailEnd/>
              </a:ln>
              <a:solidFill>
                <a:srgbClr val="3BCCFF"/>
              </a:solidFill>
              <a:latin typeface="Arial Black"/>
            </a:endParaRPr>
          </a:p>
        </p:txBody>
      </p:sp>
      <p:sp>
        <p:nvSpPr>
          <p:cNvPr id="16" name="WordArt 8"/>
          <p:cNvSpPr>
            <a:spLocks noChangeArrowheads="1" noChangeShapeType="1" noTextEdit="1"/>
          </p:cNvSpPr>
          <p:nvPr/>
        </p:nvSpPr>
        <p:spPr bwMode="auto">
          <a:xfrm rot="21103061">
            <a:off x="614895" y="1250688"/>
            <a:ext cx="2631914" cy="1088683"/>
          </a:xfrm>
          <a:prstGeom prst="rect">
            <a:avLst/>
          </a:prstGeom>
        </p:spPr>
        <p:txBody>
          <a:bodyPr wrap="none" fromWordArt="1">
            <a:prstTxWarp prst="textDeflate">
              <a:avLst>
                <a:gd name="adj" fmla="val 18750"/>
              </a:avLst>
            </a:prstTxWarp>
          </a:bodyPr>
          <a:lstStyle/>
          <a:p>
            <a:pPr algn="ctr"/>
            <a:r>
              <a:rPr lang="en-US" sz="3600" kern="10" dirty="0" smtClean="0">
                <a:ln w="9525">
                  <a:solidFill>
                    <a:srgbClr val="FFC000"/>
                  </a:solidFill>
                  <a:round/>
                  <a:headEnd/>
                  <a:tailEnd/>
                </a:ln>
                <a:solidFill>
                  <a:srgbClr val="FFFF00"/>
                </a:solidFill>
                <a:latin typeface="Arial Black"/>
              </a:rPr>
              <a:t>Desired Outcomes</a:t>
            </a:r>
            <a:endParaRPr lang="en-US" sz="3600" kern="10" dirty="0">
              <a:ln w="9525">
                <a:solidFill>
                  <a:srgbClr val="FFC000"/>
                </a:solidFill>
                <a:round/>
                <a:headEnd/>
                <a:tailEnd/>
              </a:ln>
              <a:solidFill>
                <a:srgbClr val="FFFF00"/>
              </a:solidFill>
              <a:latin typeface="Arial Black"/>
            </a:endParaRPr>
          </a:p>
        </p:txBody>
      </p:sp>
      <p:sp>
        <p:nvSpPr>
          <p:cNvPr id="17" name="Rectangle 16"/>
          <p:cNvSpPr/>
          <p:nvPr/>
        </p:nvSpPr>
        <p:spPr>
          <a:xfrm>
            <a:off x="3810000" y="4953001"/>
            <a:ext cx="4756379" cy="1384995"/>
          </a:xfrm>
          <a:prstGeom prst="rect">
            <a:avLst/>
          </a:prstGeom>
        </p:spPr>
        <p:txBody>
          <a:bodyPr wrap="square">
            <a:spAutoFit/>
          </a:bodyPr>
          <a:lstStyle/>
          <a:p>
            <a:pPr>
              <a:spcBef>
                <a:spcPts val="600"/>
              </a:spcBef>
              <a:spcAft>
                <a:spcPts val="600"/>
              </a:spcAft>
            </a:pPr>
            <a:r>
              <a:rPr lang="en-US" sz="2800" b="1" dirty="0">
                <a:solidFill>
                  <a:srgbClr val="3BCCFF"/>
                </a:solidFill>
                <a:effectLst>
                  <a:outerShdw blurRad="38100" dist="38100" dir="2700000" algn="tl">
                    <a:srgbClr val="000000">
                      <a:alpha val="43137"/>
                    </a:srgbClr>
                  </a:outerShdw>
                </a:effectLst>
              </a:rPr>
              <a:t>Recreation development, implementation or resource protection </a:t>
            </a:r>
            <a:endParaRPr lang="en-US" sz="2800" dirty="0">
              <a:solidFill>
                <a:srgbClr val="3BCCFF"/>
              </a:solidFill>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74" y="3002586"/>
            <a:ext cx="8603226" cy="959814"/>
          </a:xfrm>
          <a:prstGeom prst="rect">
            <a:avLst/>
          </a:prstGeom>
          <a:ln>
            <a:noFill/>
          </a:ln>
          <a:effectLst>
            <a:glow rad="444500">
              <a:srgbClr val="3BCCFF">
                <a:alpha val="60000"/>
              </a:srgb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9034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8610600" cy="10586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139985" y="1447800"/>
            <a:ext cx="4427779" cy="954107"/>
          </a:xfrm>
          <a:prstGeom prst="rect">
            <a:avLst/>
          </a:prstGeom>
        </p:spPr>
        <p:txBody>
          <a:bodyPr wrap="square">
            <a:spAutoFit/>
          </a:bodyPr>
          <a:lstStyle/>
          <a:p>
            <a:pPr>
              <a:spcBef>
                <a:spcPts val="600"/>
              </a:spcBef>
              <a:spcAft>
                <a:spcPts val="600"/>
              </a:spcAft>
            </a:pPr>
            <a:r>
              <a:rPr lang="en-US" sz="2800" b="1" dirty="0" smtClean="0">
                <a:solidFill>
                  <a:srgbClr val="FFFF00"/>
                </a:solidFill>
                <a:effectLst>
                  <a:outerShdw blurRad="38100" dist="38100" dir="2700000" algn="tl">
                    <a:srgbClr val="000000">
                      <a:alpha val="43137"/>
                    </a:srgbClr>
                  </a:outerShdw>
                </a:effectLst>
              </a:rPr>
              <a:t>Target </a:t>
            </a:r>
            <a:r>
              <a:rPr lang="en-US" sz="2800" b="1" dirty="0">
                <a:solidFill>
                  <a:srgbClr val="FFFF00"/>
                </a:solidFill>
                <a:effectLst>
                  <a:outerShdw blurRad="38100" dist="38100" dir="2700000" algn="tl">
                    <a:srgbClr val="000000">
                      <a:alpha val="43137"/>
                    </a:srgbClr>
                  </a:outerShdw>
                </a:effectLst>
              </a:rPr>
              <a:t>specific </a:t>
            </a:r>
            <a:r>
              <a:rPr lang="en-US" sz="2800" b="1" dirty="0" smtClean="0">
                <a:solidFill>
                  <a:srgbClr val="FFFF00"/>
                </a:solidFill>
                <a:effectLst>
                  <a:outerShdw blurRad="38100" dist="38100" dir="2700000" algn="tl">
                    <a:srgbClr val="000000">
                      <a:alpha val="43137"/>
                    </a:srgbClr>
                  </a:outerShdw>
                </a:effectLst>
              </a:rPr>
              <a:t>activities, experiences </a:t>
            </a:r>
            <a:r>
              <a:rPr lang="en-US" sz="2800" b="1" dirty="0">
                <a:solidFill>
                  <a:srgbClr val="FFFF00"/>
                </a:solidFill>
                <a:effectLst>
                  <a:outerShdw blurRad="38100" dist="38100" dir="2700000" algn="tl">
                    <a:srgbClr val="000000">
                      <a:alpha val="43137"/>
                    </a:srgbClr>
                  </a:outerShdw>
                </a:effectLst>
              </a:rPr>
              <a:t>and </a:t>
            </a:r>
            <a:r>
              <a:rPr lang="en-US" sz="2800" b="1" dirty="0" smtClean="0">
                <a:solidFill>
                  <a:srgbClr val="FFFF00"/>
                </a:solidFill>
                <a:effectLst>
                  <a:outerShdw blurRad="38100" dist="38100" dir="2700000" algn="tl">
                    <a:srgbClr val="000000">
                      <a:alpha val="43137"/>
                    </a:srgbClr>
                  </a:outerShdw>
                </a:effectLst>
              </a:rPr>
              <a:t>benefits</a:t>
            </a:r>
          </a:p>
        </p:txBody>
      </p:sp>
      <p:sp>
        <p:nvSpPr>
          <p:cNvPr id="15" name="WordArt 8"/>
          <p:cNvSpPr>
            <a:spLocks noChangeArrowheads="1" noChangeShapeType="1" noTextEdit="1"/>
          </p:cNvSpPr>
          <p:nvPr/>
        </p:nvSpPr>
        <p:spPr bwMode="auto">
          <a:xfrm rot="21103061">
            <a:off x="854527" y="4902506"/>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3BCCFF"/>
                </a:solidFill>
                <a:latin typeface="Arial Black"/>
              </a:rPr>
              <a:t>"To Do" </a:t>
            </a:r>
            <a:r>
              <a:rPr lang="en-US" sz="3600" kern="10" dirty="0" smtClean="0">
                <a:ln w="9525">
                  <a:solidFill>
                    <a:srgbClr val="000080"/>
                  </a:solidFill>
                  <a:round/>
                  <a:headEnd/>
                  <a:tailEnd/>
                </a:ln>
                <a:solidFill>
                  <a:srgbClr val="3BCCFF"/>
                </a:solidFill>
                <a:latin typeface="Arial Black"/>
              </a:rPr>
              <a:t>List</a:t>
            </a:r>
            <a:endParaRPr lang="en-US" sz="3600" kern="10" dirty="0">
              <a:ln w="9525">
                <a:solidFill>
                  <a:srgbClr val="000080"/>
                </a:solidFill>
                <a:round/>
                <a:headEnd/>
                <a:tailEnd/>
              </a:ln>
              <a:solidFill>
                <a:srgbClr val="3BCCFF"/>
              </a:solidFill>
              <a:latin typeface="Arial Black"/>
            </a:endParaRPr>
          </a:p>
        </p:txBody>
      </p:sp>
      <p:sp>
        <p:nvSpPr>
          <p:cNvPr id="16" name="WordArt 8"/>
          <p:cNvSpPr>
            <a:spLocks noChangeArrowheads="1" noChangeShapeType="1" noTextEdit="1"/>
          </p:cNvSpPr>
          <p:nvPr/>
        </p:nvSpPr>
        <p:spPr bwMode="auto">
          <a:xfrm rot="21103061">
            <a:off x="614895" y="1250688"/>
            <a:ext cx="2631914" cy="1088683"/>
          </a:xfrm>
          <a:prstGeom prst="rect">
            <a:avLst/>
          </a:prstGeom>
        </p:spPr>
        <p:txBody>
          <a:bodyPr wrap="none" fromWordArt="1">
            <a:prstTxWarp prst="textDeflate">
              <a:avLst>
                <a:gd name="adj" fmla="val 18750"/>
              </a:avLst>
            </a:prstTxWarp>
          </a:bodyPr>
          <a:lstStyle/>
          <a:p>
            <a:pPr algn="ctr"/>
            <a:r>
              <a:rPr lang="en-US" sz="3600" kern="10" dirty="0" smtClean="0">
                <a:ln w="9525">
                  <a:solidFill>
                    <a:srgbClr val="FFC000"/>
                  </a:solidFill>
                  <a:round/>
                  <a:headEnd/>
                  <a:tailEnd/>
                </a:ln>
                <a:solidFill>
                  <a:srgbClr val="FFFF00"/>
                </a:solidFill>
                <a:latin typeface="Arial Black"/>
              </a:rPr>
              <a:t>Desired Outcomes</a:t>
            </a:r>
            <a:endParaRPr lang="en-US" sz="3600" kern="10" dirty="0">
              <a:ln w="9525">
                <a:solidFill>
                  <a:srgbClr val="FFC000"/>
                </a:solidFill>
                <a:round/>
                <a:headEnd/>
                <a:tailEnd/>
              </a:ln>
              <a:solidFill>
                <a:srgbClr val="FFFF00"/>
              </a:solidFill>
              <a:latin typeface="Arial Black"/>
            </a:endParaRPr>
          </a:p>
        </p:txBody>
      </p:sp>
      <p:sp>
        <p:nvSpPr>
          <p:cNvPr id="17" name="Rectangle 16"/>
          <p:cNvSpPr/>
          <p:nvPr/>
        </p:nvSpPr>
        <p:spPr>
          <a:xfrm>
            <a:off x="3810000" y="4953001"/>
            <a:ext cx="4756379" cy="1384995"/>
          </a:xfrm>
          <a:prstGeom prst="rect">
            <a:avLst/>
          </a:prstGeom>
        </p:spPr>
        <p:txBody>
          <a:bodyPr wrap="square">
            <a:spAutoFit/>
          </a:bodyPr>
          <a:lstStyle/>
          <a:p>
            <a:pPr>
              <a:spcBef>
                <a:spcPts val="600"/>
              </a:spcBef>
              <a:spcAft>
                <a:spcPts val="600"/>
              </a:spcAft>
            </a:pPr>
            <a:r>
              <a:rPr lang="en-US" sz="2800" b="1" dirty="0">
                <a:solidFill>
                  <a:srgbClr val="3BCCFF"/>
                </a:solidFill>
                <a:effectLst>
                  <a:outerShdw blurRad="38100" dist="38100" dir="2700000" algn="tl">
                    <a:srgbClr val="000000">
                      <a:alpha val="43137"/>
                    </a:srgbClr>
                  </a:outerShdw>
                </a:effectLst>
              </a:rPr>
              <a:t>Recreation development, implementation or resource protection </a:t>
            </a:r>
            <a:endParaRPr lang="en-US" sz="2800" dirty="0">
              <a:solidFill>
                <a:srgbClr val="3BCCFF"/>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8610600" cy="1058612"/>
          </a:xfrm>
          <a:prstGeom prst="rect">
            <a:avLst/>
          </a:prstGeom>
          <a:ln>
            <a:noFill/>
          </a:ln>
          <a:effectLst>
            <a:glow rad="469900">
              <a:srgbClr val="3BCCFF">
                <a:alpha val="60000"/>
              </a:srgbClr>
            </a:glow>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9034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184731" cy="461665"/>
          </a:xfrm>
          <a:prstGeom prst="rect">
            <a:avLst/>
          </a:prstGeom>
        </p:spPr>
        <p:txBody>
          <a:bodyPr wrap="none">
            <a:spAutoFit/>
          </a:bodyPr>
          <a:lstStyle/>
          <a:p>
            <a:endParaRPr lang="en-US" sz="2400" b="1" cap="small" dirty="0">
              <a:solidFill>
                <a:srgbClr val="FFFF00"/>
              </a:solidFill>
              <a:effectLst>
                <a:outerShdw blurRad="38100" dist="38100" dir="2700000" algn="tl">
                  <a:srgbClr val="000000">
                    <a:alpha val="43137"/>
                  </a:srgbClr>
                </a:outerShdw>
              </a:effectLst>
              <a:latin typeface="Berlin Sans FB Demi" panose="020E0802020502020306"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199"/>
            <a:ext cx="9144002" cy="640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28600" y="685800"/>
            <a:ext cx="8153400" cy="584775"/>
          </a:xfrm>
          <a:prstGeom prst="rect">
            <a:avLst/>
          </a:prstGeom>
          <a:noFill/>
        </p:spPr>
        <p:txBody>
          <a:bodyPr wrap="square" lIns="91440" tIns="45720" rIns="91440" bIns="45720">
            <a:spAutoFit/>
          </a:bodyPr>
          <a:lstStyle/>
          <a:p>
            <a:pPr algn="ctr"/>
            <a:r>
              <a:rPr lang="en-US" sz="3200" b="1" u="sng" cap="none" spc="0" dirty="0" smtClean="0">
                <a:ln w="1905"/>
                <a:effectLst>
                  <a:innerShdw blurRad="69850" dist="43180" dir="5400000">
                    <a:srgbClr val="000000">
                      <a:alpha val="65000"/>
                    </a:srgbClr>
                  </a:innerShdw>
                </a:effectLst>
                <a:latin typeface="Kristen ITC" panose="03050502040202030202" pitchFamily="66" charset="0"/>
              </a:rPr>
              <a:t>Module 6 - What we will be discussing</a:t>
            </a:r>
            <a:endParaRPr lang="en-US" sz="3200" b="1" u="sng" cap="none" spc="0" dirty="0">
              <a:ln w="1905"/>
              <a:effectLst>
                <a:innerShdw blurRad="69850" dist="43180" dir="5400000">
                  <a:srgbClr val="000000">
                    <a:alpha val="65000"/>
                  </a:srgbClr>
                </a:innerShdw>
              </a:effectLst>
              <a:latin typeface="Kristen ITC" panose="03050502040202030202" pitchFamily="66" charset="0"/>
            </a:endParaRPr>
          </a:p>
        </p:txBody>
      </p:sp>
      <p:sp>
        <p:nvSpPr>
          <p:cNvPr id="4" name="Rectangle 3"/>
          <p:cNvSpPr/>
          <p:nvPr/>
        </p:nvSpPr>
        <p:spPr>
          <a:xfrm>
            <a:off x="2971800" y="1556820"/>
            <a:ext cx="5791200" cy="2282741"/>
          </a:xfrm>
          <a:prstGeom prst="rect">
            <a:avLst/>
          </a:prstGeom>
        </p:spPr>
        <p:txBody>
          <a:bodyPr wrap="square">
            <a:spAutoFit/>
          </a:bodyPr>
          <a:lstStyle/>
          <a:p>
            <a:pPr>
              <a:lnSpc>
                <a:spcPct val="150000"/>
              </a:lnSpc>
              <a:spcBef>
                <a:spcPts val="600"/>
              </a:spcBef>
              <a:spcAft>
                <a:spcPts val="600"/>
              </a:spcAft>
            </a:pPr>
            <a:r>
              <a:rPr lang="en-US" sz="2800" b="1" dirty="0">
                <a:effectLst>
                  <a:outerShdw blurRad="38100" dist="38100" dir="2700000" algn="tl">
                    <a:srgbClr val="000000">
                      <a:alpha val="43137"/>
                    </a:srgbClr>
                  </a:outerShdw>
                </a:effectLst>
                <a:latin typeface="Kristen ITC" panose="03050502040202030202" pitchFamily="66" charset="0"/>
              </a:rPr>
              <a:t>Writing Land Use Plan </a:t>
            </a:r>
            <a:r>
              <a:rPr lang="en-US" sz="2800" b="1" dirty="0" smtClean="0">
                <a:effectLst>
                  <a:outerShdw blurRad="38100" dist="38100" dir="2700000" algn="tl">
                    <a:srgbClr val="000000">
                      <a:alpha val="43137"/>
                    </a:srgbClr>
                  </a:outerShdw>
                </a:effectLst>
                <a:latin typeface="Kristen ITC" panose="03050502040202030202" pitchFamily="66" charset="0"/>
              </a:rPr>
              <a:t>Goals </a:t>
            </a:r>
          </a:p>
          <a:p>
            <a:pPr>
              <a:lnSpc>
                <a:spcPct val="150000"/>
              </a:lnSpc>
              <a:spcBef>
                <a:spcPts val="600"/>
              </a:spcBef>
              <a:spcAft>
                <a:spcPts val="600"/>
              </a:spcAft>
            </a:pPr>
            <a:r>
              <a:rPr lang="en-US" sz="2800" b="1" dirty="0" smtClean="0">
                <a:effectLst>
                  <a:outerShdw blurRad="38100" dist="38100" dir="2700000" algn="tl">
                    <a:srgbClr val="000000">
                      <a:alpha val="43137"/>
                    </a:srgbClr>
                  </a:outerShdw>
                </a:effectLst>
                <a:latin typeface="Kristen ITC" panose="03050502040202030202" pitchFamily="66" charset="0"/>
              </a:rPr>
              <a:t>and Objectives </a:t>
            </a:r>
            <a:r>
              <a:rPr lang="en-US" sz="2800" b="1" dirty="0">
                <a:effectLst>
                  <a:outerShdw blurRad="38100" dist="38100" dir="2700000" algn="tl">
                    <a:srgbClr val="000000">
                      <a:alpha val="43137"/>
                    </a:srgbClr>
                  </a:outerShdw>
                </a:effectLst>
                <a:latin typeface="Kristen ITC" panose="03050502040202030202" pitchFamily="66" charset="0"/>
              </a:rPr>
              <a:t>for </a:t>
            </a:r>
            <a:r>
              <a:rPr lang="en-US" sz="2800" b="1" dirty="0" smtClean="0">
                <a:effectLst>
                  <a:outerShdw blurRad="38100" dist="38100" dir="2700000" algn="tl">
                    <a:srgbClr val="000000">
                      <a:alpha val="43137"/>
                    </a:srgbClr>
                  </a:outerShdw>
                </a:effectLst>
                <a:latin typeface="Kristen ITC" panose="03050502040202030202" pitchFamily="66" charset="0"/>
              </a:rPr>
              <a:t>RMAs and</a:t>
            </a:r>
          </a:p>
          <a:p>
            <a:pPr>
              <a:lnSpc>
                <a:spcPct val="150000"/>
              </a:lnSpc>
              <a:spcBef>
                <a:spcPts val="600"/>
              </a:spcBef>
              <a:spcAft>
                <a:spcPts val="600"/>
              </a:spcAft>
            </a:pPr>
            <a:r>
              <a:rPr lang="en-US" sz="2800" b="1" dirty="0" smtClean="0">
                <a:effectLst>
                  <a:outerShdw blurRad="38100" dist="38100" dir="2700000" algn="tl">
                    <a:srgbClr val="000000">
                      <a:alpha val="43137"/>
                    </a:srgbClr>
                  </a:outerShdw>
                </a:effectLst>
                <a:latin typeface="Kristen ITC" panose="03050502040202030202" pitchFamily="66" charset="0"/>
              </a:rPr>
              <a:t> Undesignated Lands </a:t>
            </a:r>
            <a:endParaRPr lang="en-US" sz="2800" dirty="0">
              <a:effectLst>
                <a:outerShdw blurRad="38100" dist="38100" dir="2700000" algn="tl">
                  <a:srgbClr val="000000">
                    <a:alpha val="43137"/>
                  </a:srgbClr>
                </a:outerShdw>
              </a:effectLst>
              <a:latin typeface="Kristen ITC" panose="03050502040202030202" pitchFamily="66" charset="0"/>
            </a:endParaRPr>
          </a:p>
        </p:txBody>
      </p:sp>
      <p:sp>
        <p:nvSpPr>
          <p:cNvPr id="5" name="TextBox 4"/>
          <p:cNvSpPr txBox="1"/>
          <p:nvPr/>
        </p:nvSpPr>
        <p:spPr>
          <a:xfrm>
            <a:off x="4305300" y="6172200"/>
            <a:ext cx="4686300" cy="461665"/>
          </a:xfrm>
          <a:prstGeom prst="rect">
            <a:avLst/>
          </a:prstGeom>
          <a:noFill/>
        </p:spPr>
        <p:txBody>
          <a:bodyPr wrap="square" rtlCol="0">
            <a:spAutoFit/>
          </a:bodyPr>
          <a:lstStyle/>
          <a:p>
            <a:r>
              <a:rPr lang="en-US" sz="2400" dirty="0" smtClean="0">
                <a:solidFill>
                  <a:schemeClr val="accent5">
                    <a:lumMod val="50000"/>
                  </a:schemeClr>
                </a:solidFill>
                <a:effectLst>
                  <a:outerShdw blurRad="38100" dist="38100" dir="2700000" algn="tl">
                    <a:srgbClr val="000000">
                      <a:alpha val="43137"/>
                    </a:srgbClr>
                  </a:outerShdw>
                </a:effectLst>
              </a:rPr>
              <a:t>H-8320-1  –  Pages  II-1 to II-6</a:t>
            </a:r>
            <a:endParaRPr lang="en-US" sz="2400"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5268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39985" y="1447800"/>
            <a:ext cx="4427779" cy="954107"/>
          </a:xfrm>
          <a:prstGeom prst="rect">
            <a:avLst/>
          </a:prstGeom>
        </p:spPr>
        <p:txBody>
          <a:bodyPr wrap="square">
            <a:spAutoFit/>
          </a:bodyPr>
          <a:lstStyle/>
          <a:p>
            <a:pPr>
              <a:spcBef>
                <a:spcPts val="600"/>
              </a:spcBef>
              <a:spcAft>
                <a:spcPts val="600"/>
              </a:spcAft>
            </a:pPr>
            <a:r>
              <a:rPr lang="en-US" sz="2800" b="1" dirty="0" smtClean="0">
                <a:solidFill>
                  <a:srgbClr val="FFFF00"/>
                </a:solidFill>
                <a:effectLst>
                  <a:outerShdw blurRad="38100" dist="38100" dir="2700000" algn="tl">
                    <a:srgbClr val="000000">
                      <a:alpha val="43137"/>
                    </a:srgbClr>
                  </a:outerShdw>
                </a:effectLst>
              </a:rPr>
              <a:t>Target </a:t>
            </a:r>
            <a:r>
              <a:rPr lang="en-US" sz="2800" b="1" dirty="0">
                <a:solidFill>
                  <a:srgbClr val="FFFF00"/>
                </a:solidFill>
                <a:effectLst>
                  <a:outerShdw blurRad="38100" dist="38100" dir="2700000" algn="tl">
                    <a:srgbClr val="000000">
                      <a:alpha val="43137"/>
                    </a:srgbClr>
                  </a:outerShdw>
                </a:effectLst>
              </a:rPr>
              <a:t>specific </a:t>
            </a:r>
            <a:r>
              <a:rPr lang="en-US" sz="2800" b="1" dirty="0" smtClean="0">
                <a:solidFill>
                  <a:srgbClr val="FFFF00"/>
                </a:solidFill>
                <a:effectLst>
                  <a:outerShdw blurRad="38100" dist="38100" dir="2700000" algn="tl">
                    <a:srgbClr val="000000">
                      <a:alpha val="43137"/>
                    </a:srgbClr>
                  </a:outerShdw>
                </a:effectLst>
              </a:rPr>
              <a:t>activities, experiences </a:t>
            </a:r>
            <a:r>
              <a:rPr lang="en-US" sz="2800" b="1" dirty="0">
                <a:solidFill>
                  <a:srgbClr val="FFFF00"/>
                </a:solidFill>
                <a:effectLst>
                  <a:outerShdw blurRad="38100" dist="38100" dir="2700000" algn="tl">
                    <a:srgbClr val="000000">
                      <a:alpha val="43137"/>
                    </a:srgbClr>
                  </a:outerShdw>
                </a:effectLst>
              </a:rPr>
              <a:t>and </a:t>
            </a:r>
            <a:r>
              <a:rPr lang="en-US" sz="2800" b="1" dirty="0" smtClean="0">
                <a:solidFill>
                  <a:srgbClr val="FFFF00"/>
                </a:solidFill>
                <a:effectLst>
                  <a:outerShdw blurRad="38100" dist="38100" dir="2700000" algn="tl">
                    <a:srgbClr val="000000">
                      <a:alpha val="43137"/>
                    </a:srgbClr>
                  </a:outerShdw>
                </a:effectLst>
              </a:rPr>
              <a:t>benefits</a:t>
            </a:r>
          </a:p>
        </p:txBody>
      </p:sp>
      <p:sp>
        <p:nvSpPr>
          <p:cNvPr id="15" name="WordArt 8"/>
          <p:cNvSpPr>
            <a:spLocks noChangeArrowheads="1" noChangeShapeType="1" noTextEdit="1"/>
          </p:cNvSpPr>
          <p:nvPr/>
        </p:nvSpPr>
        <p:spPr bwMode="auto">
          <a:xfrm rot="21103061">
            <a:off x="854527" y="4902506"/>
            <a:ext cx="2152650" cy="1218916"/>
          </a:xfrm>
          <a:prstGeom prst="rect">
            <a:avLst/>
          </a:prstGeom>
        </p:spPr>
        <p:txBody>
          <a:bodyPr wrap="none" fromWordArt="1">
            <a:prstTxWarp prst="textDeflate">
              <a:avLst>
                <a:gd name="adj" fmla="val 18750"/>
              </a:avLst>
            </a:prstTxWarp>
          </a:bodyPr>
          <a:lstStyle/>
          <a:p>
            <a:pPr algn="ctr"/>
            <a:r>
              <a:rPr lang="en-US" sz="3600" kern="10" dirty="0">
                <a:ln w="9525">
                  <a:solidFill>
                    <a:srgbClr val="000080"/>
                  </a:solidFill>
                  <a:round/>
                  <a:headEnd/>
                  <a:tailEnd/>
                </a:ln>
                <a:solidFill>
                  <a:srgbClr val="3BCCFF"/>
                </a:solidFill>
                <a:latin typeface="Arial Black"/>
              </a:rPr>
              <a:t>"To Do" </a:t>
            </a:r>
            <a:r>
              <a:rPr lang="en-US" sz="3600" kern="10" dirty="0" smtClean="0">
                <a:ln w="9525">
                  <a:solidFill>
                    <a:srgbClr val="000080"/>
                  </a:solidFill>
                  <a:round/>
                  <a:headEnd/>
                  <a:tailEnd/>
                </a:ln>
                <a:solidFill>
                  <a:srgbClr val="3BCCFF"/>
                </a:solidFill>
                <a:latin typeface="Arial Black"/>
              </a:rPr>
              <a:t>List</a:t>
            </a:r>
            <a:endParaRPr lang="en-US" sz="3600" kern="10" dirty="0">
              <a:ln w="9525">
                <a:solidFill>
                  <a:srgbClr val="000080"/>
                </a:solidFill>
                <a:round/>
                <a:headEnd/>
                <a:tailEnd/>
              </a:ln>
              <a:solidFill>
                <a:srgbClr val="3BCCFF"/>
              </a:solidFill>
              <a:latin typeface="Arial Black"/>
            </a:endParaRPr>
          </a:p>
        </p:txBody>
      </p:sp>
      <p:sp>
        <p:nvSpPr>
          <p:cNvPr id="16" name="WordArt 8"/>
          <p:cNvSpPr>
            <a:spLocks noChangeArrowheads="1" noChangeShapeType="1" noTextEdit="1"/>
          </p:cNvSpPr>
          <p:nvPr/>
        </p:nvSpPr>
        <p:spPr bwMode="auto">
          <a:xfrm rot="21103061">
            <a:off x="614895" y="1250688"/>
            <a:ext cx="2631914" cy="1088683"/>
          </a:xfrm>
          <a:prstGeom prst="rect">
            <a:avLst/>
          </a:prstGeom>
        </p:spPr>
        <p:txBody>
          <a:bodyPr wrap="none" fromWordArt="1">
            <a:prstTxWarp prst="textDeflate">
              <a:avLst>
                <a:gd name="adj" fmla="val 18750"/>
              </a:avLst>
            </a:prstTxWarp>
          </a:bodyPr>
          <a:lstStyle/>
          <a:p>
            <a:pPr algn="ctr"/>
            <a:r>
              <a:rPr lang="en-US" sz="3600" kern="10" dirty="0" smtClean="0">
                <a:ln w="9525">
                  <a:solidFill>
                    <a:srgbClr val="FFC000"/>
                  </a:solidFill>
                  <a:round/>
                  <a:headEnd/>
                  <a:tailEnd/>
                </a:ln>
                <a:solidFill>
                  <a:srgbClr val="FFFF00"/>
                </a:solidFill>
                <a:latin typeface="Arial Black"/>
              </a:rPr>
              <a:t>Desired Outcomes</a:t>
            </a:r>
            <a:endParaRPr lang="en-US" sz="3600" kern="10" dirty="0">
              <a:ln w="9525">
                <a:solidFill>
                  <a:srgbClr val="FFC000"/>
                </a:solidFill>
                <a:round/>
                <a:headEnd/>
                <a:tailEnd/>
              </a:ln>
              <a:solidFill>
                <a:srgbClr val="FFFF00"/>
              </a:solidFill>
              <a:latin typeface="Arial Black"/>
            </a:endParaRPr>
          </a:p>
        </p:txBody>
      </p:sp>
      <p:sp>
        <p:nvSpPr>
          <p:cNvPr id="17" name="Rectangle 16"/>
          <p:cNvSpPr/>
          <p:nvPr/>
        </p:nvSpPr>
        <p:spPr>
          <a:xfrm>
            <a:off x="3810000" y="4953001"/>
            <a:ext cx="4756379" cy="1384995"/>
          </a:xfrm>
          <a:prstGeom prst="rect">
            <a:avLst/>
          </a:prstGeom>
        </p:spPr>
        <p:txBody>
          <a:bodyPr wrap="square">
            <a:spAutoFit/>
          </a:bodyPr>
          <a:lstStyle/>
          <a:p>
            <a:pPr>
              <a:spcBef>
                <a:spcPts val="600"/>
              </a:spcBef>
              <a:spcAft>
                <a:spcPts val="600"/>
              </a:spcAft>
            </a:pPr>
            <a:r>
              <a:rPr lang="en-US" sz="2800" b="1" dirty="0">
                <a:solidFill>
                  <a:srgbClr val="3BCCFF"/>
                </a:solidFill>
                <a:effectLst>
                  <a:outerShdw blurRad="38100" dist="38100" dir="2700000" algn="tl">
                    <a:srgbClr val="000000">
                      <a:alpha val="43137"/>
                    </a:srgbClr>
                  </a:outerShdw>
                </a:effectLst>
              </a:rPr>
              <a:t>Recreation development, implementation or resource protection </a:t>
            </a:r>
            <a:endParaRPr lang="en-US" sz="2800" dirty="0">
              <a:solidFill>
                <a:srgbClr val="3BCCFF"/>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90850"/>
            <a:ext cx="86106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1" y="2990850"/>
            <a:ext cx="8610600" cy="1352550"/>
          </a:xfrm>
          <a:prstGeom prst="rect">
            <a:avLst/>
          </a:prstGeom>
          <a:noFill/>
          <a:ln>
            <a:noFill/>
          </a:ln>
          <a:effectLst>
            <a:glow rad="469900">
              <a:srgbClr val="3BCCFF">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66438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8998" y="838200"/>
            <a:ext cx="8415566" cy="2438400"/>
          </a:xfrm>
          <a:prstGeom prst="roundRect">
            <a:avLst/>
          </a:prstGeom>
          <a:solidFill>
            <a:schemeClr val="accent5">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39951" y="649696"/>
            <a:ext cx="8991600" cy="5772251"/>
            <a:chOff x="139951" y="649696"/>
            <a:chExt cx="8991600" cy="5772251"/>
          </a:xfrm>
        </p:grpSpPr>
        <p:grpSp>
          <p:nvGrpSpPr>
            <p:cNvPr id="5" name="Group 4"/>
            <p:cNvGrpSpPr/>
            <p:nvPr/>
          </p:nvGrpSpPr>
          <p:grpSpPr>
            <a:xfrm>
              <a:off x="258785" y="3549158"/>
              <a:ext cx="8872766" cy="2872789"/>
              <a:chOff x="271234" y="3962398"/>
              <a:chExt cx="8872766" cy="2872789"/>
            </a:xfrm>
          </p:grpSpPr>
          <p:sp>
            <p:nvSpPr>
              <p:cNvPr id="14" name="Text Box 6"/>
              <p:cNvSpPr txBox="1">
                <a:spLocks noChangeArrowheads="1"/>
              </p:cNvSpPr>
              <p:nvPr/>
            </p:nvSpPr>
            <p:spPr bwMode="auto">
              <a:xfrm>
                <a:off x="271234" y="3962398"/>
                <a:ext cx="4338865" cy="769441"/>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2000" b="1" dirty="0"/>
                  <a:t>We may accomplish </a:t>
                </a:r>
                <a:r>
                  <a:rPr lang="en-US" sz="2000" b="1" dirty="0" smtClean="0"/>
                  <a:t>this </a:t>
                </a:r>
                <a:r>
                  <a:rPr lang="en-US" sz="2000" b="1" dirty="0" smtClean="0">
                    <a:solidFill>
                      <a:srgbClr val="00FFFF"/>
                    </a:solidFill>
                    <a:effectLst>
                      <a:outerShdw blurRad="38100" dist="38100" dir="2700000" algn="tl">
                        <a:srgbClr val="000000"/>
                      </a:outerShdw>
                    </a:effectLst>
                  </a:rPr>
                  <a:t>action</a:t>
                </a:r>
                <a:r>
                  <a:rPr lang="en-US" sz="2000" b="1" dirty="0"/>
                  <a:t>, however…</a:t>
                </a:r>
                <a:r>
                  <a:rPr lang="en-US" sz="2400" b="1" dirty="0">
                    <a:solidFill>
                      <a:srgbClr val="800000"/>
                    </a:solidFill>
                    <a:latin typeface="Arial" charset="0"/>
                  </a:rPr>
                  <a:t>	</a:t>
                </a:r>
                <a:endParaRPr lang="en-US" dirty="0">
                  <a:solidFill>
                    <a:srgbClr val="800080"/>
                  </a:solidFill>
                  <a:latin typeface="Arial" charset="0"/>
                </a:endParaRPr>
              </a:p>
            </p:txBody>
          </p:sp>
          <p:pic>
            <p:nvPicPr>
              <p:cNvPr id="1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3750">
                <a:off x="1720702" y="4493595"/>
                <a:ext cx="1774710" cy="23415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3962398"/>
                <a:ext cx="4572000" cy="1323439"/>
              </a:xfrm>
              <a:prstGeom prst="rect">
                <a:avLst/>
              </a:prstGeom>
            </p:spPr>
            <p:txBody>
              <a:bodyPr>
                <a:spAutoFit/>
              </a:bodyPr>
              <a:lstStyle/>
              <a:p>
                <a:pPr>
                  <a:spcBef>
                    <a:spcPct val="50000"/>
                  </a:spcBef>
                  <a:defRPr/>
                </a:pPr>
                <a:r>
                  <a:rPr lang="en-US" sz="2000" b="1" dirty="0" smtClean="0"/>
                  <a:t>… can </a:t>
                </a:r>
                <a:r>
                  <a:rPr lang="en-US" sz="2000" b="1" dirty="0"/>
                  <a:t>we tell if we are making </a:t>
                </a:r>
                <a:r>
                  <a:rPr lang="en-US" sz="2000" b="1" dirty="0">
                    <a:solidFill>
                      <a:srgbClr val="FFFF00"/>
                    </a:solidFill>
                    <a:effectLst>
                      <a:outerShdw blurRad="38100" dist="38100" dir="2700000" algn="tl">
                        <a:srgbClr val="000000"/>
                      </a:outerShdw>
                    </a:effectLst>
                  </a:rPr>
                  <a:t>beneficial</a:t>
                </a:r>
                <a:r>
                  <a:rPr lang="en-US" sz="2000" b="1" dirty="0">
                    <a:solidFill>
                      <a:srgbClr val="FFFF00"/>
                    </a:solidFill>
                  </a:rPr>
                  <a:t> </a:t>
                </a:r>
                <a:r>
                  <a:rPr lang="en-US" sz="2000" b="1" dirty="0">
                    <a:solidFill>
                      <a:srgbClr val="FFFF00"/>
                    </a:solidFill>
                    <a:effectLst>
                      <a:outerShdw blurRad="38100" dist="38100" dir="2700000" algn="tl">
                        <a:srgbClr val="000000"/>
                      </a:outerShdw>
                    </a:effectLst>
                  </a:rPr>
                  <a:t>differences</a:t>
                </a:r>
                <a:r>
                  <a:rPr lang="en-US" sz="2000" b="1" dirty="0">
                    <a:solidFill>
                      <a:srgbClr val="FFFF00"/>
                    </a:solidFill>
                  </a:rPr>
                  <a:t> </a:t>
                </a:r>
                <a:r>
                  <a:rPr lang="en-US" sz="2000" b="1" dirty="0" smtClean="0"/>
                  <a:t>for visitors, communities, economies or the environment?</a:t>
                </a:r>
                <a:endParaRPr lang="en-US" sz="2000" b="1" dirty="0"/>
              </a:p>
            </p:txBody>
          </p:sp>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49680">
                <a:off x="4766540" y="5415967"/>
                <a:ext cx="1715638" cy="10331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9" descr="j023801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01366">
                <a:off x="6403881" y="5107861"/>
                <a:ext cx="1486679" cy="111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BD08827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138" y="5664333"/>
                <a:ext cx="1135062" cy="106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ounded Rectangle 1"/>
            <p:cNvSpPr/>
            <p:nvPr/>
          </p:nvSpPr>
          <p:spPr>
            <a:xfrm>
              <a:off x="139951" y="649696"/>
              <a:ext cx="8839200" cy="2851731"/>
            </a:xfrm>
            <a:prstGeom prst="roundRect">
              <a:avLst/>
            </a:prstGeom>
            <a:solidFill>
              <a:srgbClr val="00FFFF"/>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3">
                      <a:satMod val="175000"/>
                      <a:alpha val="40000"/>
                    </a:schemeClr>
                  </a:glow>
                </a:effectLst>
              </a:endParaRPr>
            </a:p>
          </p:txBody>
        </p:sp>
      </p:grpSp>
      <p:sp>
        <p:nvSpPr>
          <p:cNvPr id="19" name="Rectangle 18"/>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itle 1"/>
          <p:cNvSpPr txBox="1">
            <a:spLocks/>
          </p:cNvSpPr>
          <p:nvPr/>
        </p:nvSpPr>
        <p:spPr>
          <a:xfrm>
            <a:off x="6019800" y="-457200"/>
            <a:ext cx="3120220" cy="866670"/>
          </a:xfrm>
          <a:prstGeom prst="rect">
            <a:avLst/>
          </a:prstGeom>
        </p:spPr>
        <p:txBody>
          <a:bodyPr vert="horz" lIns="45720" tIns="0" rIns="45720" bIns="0" anchor="b">
            <a:no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pPr algn="r"/>
            <a:r>
              <a:rPr lang="en-US" sz="1200" smtClean="0">
                <a:solidFill>
                  <a:schemeClr val="bg1"/>
                </a:solidFill>
                <a:latin typeface="Bradley Hand ITC" panose="03070402050302030203" pitchFamily="66" charset="0"/>
                <a:cs typeface="Aharoni" panose="02010803020104030203" pitchFamily="2" charset="-79"/>
              </a:rPr>
              <a:t>PLANNING  FOR</a:t>
            </a:r>
            <a:br>
              <a:rPr lang="en-US" sz="1200" smtClean="0">
                <a:solidFill>
                  <a:schemeClr val="bg1"/>
                </a:solidFill>
                <a:latin typeface="Bradley Hand ITC" panose="03070402050302030203" pitchFamily="66" charset="0"/>
                <a:cs typeface="Aharoni" panose="02010803020104030203" pitchFamily="2" charset="-79"/>
              </a:rPr>
            </a:br>
            <a:r>
              <a:rPr lang="en-US" sz="1200" smtClean="0">
                <a:solidFill>
                  <a:schemeClr val="bg1"/>
                </a:solidFill>
                <a:latin typeface="Narkisim" panose="020E0502050101010101" pitchFamily="34" charset="-79"/>
                <a:cs typeface="Narkisim" panose="020E0502050101010101" pitchFamily="34" charset="-79"/>
              </a:rPr>
              <a:t>RECREATION AND VISITOR SERVICES </a:t>
            </a:r>
            <a:endParaRPr lang="en-US" sz="1200" dirty="0">
              <a:solidFill>
                <a:schemeClr val="bg1"/>
              </a:solidFill>
              <a:latin typeface="Narkisim" panose="020E0502050101010101" pitchFamily="34" charset="-79"/>
              <a:cs typeface="Narkisim" panose="020E0502050101010101" pitchFamily="34" charset="-79"/>
            </a:endParaRPr>
          </a:p>
        </p:txBody>
      </p:sp>
      <p:sp>
        <p:nvSpPr>
          <p:cNvPr id="22" name="Rectangle 21"/>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0" name="Text Box 17"/>
          <p:cNvSpPr txBox="1">
            <a:spLocks noChangeArrowheads="1"/>
          </p:cNvSpPr>
          <p:nvPr/>
        </p:nvSpPr>
        <p:spPr bwMode="auto">
          <a:xfrm>
            <a:off x="618468" y="1041737"/>
            <a:ext cx="81534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spcBef>
                <a:spcPct val="50000"/>
              </a:spcBef>
            </a:pPr>
            <a:r>
              <a:rPr lang="en-US" altLang="en-US" sz="2800" b="1" dirty="0">
                <a:solidFill>
                  <a:schemeClr val="bg1"/>
                </a:solidFill>
                <a:latin typeface="Papyrus" pitchFamily="66" charset="0"/>
              </a:rPr>
              <a:t>Think about this objective… </a:t>
            </a:r>
            <a:endParaRPr lang="en-US" altLang="en-US" sz="800" b="1" dirty="0">
              <a:solidFill>
                <a:schemeClr val="bg1"/>
              </a:solidFill>
              <a:latin typeface="Papyrus" pitchFamily="66" charset="0"/>
            </a:endParaRPr>
          </a:p>
          <a:p>
            <a:pPr eaLnBrk="1" hangingPunct="1">
              <a:spcBef>
                <a:spcPct val="50000"/>
              </a:spcBef>
            </a:pPr>
            <a:r>
              <a:rPr lang="en-US" altLang="en-US" sz="2800" b="1" dirty="0">
                <a:solidFill>
                  <a:schemeClr val="bg1"/>
                </a:solidFill>
                <a:latin typeface="Arial" charset="0"/>
              </a:rPr>
              <a:t>“By the end of 2008, there will be recreation planners trained to write </a:t>
            </a:r>
            <a:r>
              <a:rPr lang="en-US" altLang="en-US" sz="2800" b="1" dirty="0" smtClean="0">
                <a:solidFill>
                  <a:schemeClr val="bg1"/>
                </a:solidFill>
                <a:latin typeface="Arial" charset="0"/>
              </a:rPr>
              <a:t>outcome-focused </a:t>
            </a:r>
            <a:endParaRPr lang="en-US" altLang="en-US" sz="2800" b="1" dirty="0">
              <a:solidFill>
                <a:schemeClr val="bg1"/>
              </a:solidFill>
              <a:latin typeface="Arial" charset="0"/>
            </a:endParaRPr>
          </a:p>
          <a:p>
            <a:pPr eaLnBrk="1" hangingPunct="1"/>
            <a:r>
              <a:rPr lang="en-US" altLang="en-US" sz="2800" b="1" dirty="0">
                <a:solidFill>
                  <a:schemeClr val="bg1"/>
                </a:solidFill>
                <a:latin typeface="Arial" charset="0"/>
              </a:rPr>
              <a:t>recreation objectives in every FO.” </a:t>
            </a:r>
            <a:endParaRPr lang="en-US" altLang="en-US" sz="1800" b="1" dirty="0">
              <a:solidFill>
                <a:schemeClr val="bg1"/>
              </a:solidFill>
              <a:latin typeface="Arial" charset="0"/>
            </a:endParaRPr>
          </a:p>
        </p:txBody>
      </p:sp>
    </p:spTree>
    <p:extLst>
      <p:ext uri="{BB962C8B-B14F-4D97-AF65-F5344CB8AC3E}">
        <p14:creationId xmlns:p14="http://schemas.microsoft.com/office/powerpoint/2010/main" val="16128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343" y="1912779"/>
            <a:ext cx="2528707" cy="1752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746" y="3124200"/>
            <a:ext cx="2425123" cy="18953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257" y="2736504"/>
            <a:ext cx="2151327" cy="21384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3859" y="3658687"/>
            <a:ext cx="2556283" cy="19039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741501"/>
            <a:ext cx="8763000" cy="5847755"/>
          </a:xfrm>
          <a:prstGeom prst="rect">
            <a:avLst/>
          </a:prstGeom>
        </p:spPr>
        <p:txBody>
          <a:bodyPr wrap="square">
            <a:spAutoFit/>
          </a:bodyPr>
          <a:lstStyle/>
          <a:p>
            <a:pPr>
              <a:spcBef>
                <a:spcPts val="600"/>
              </a:spcBef>
              <a:spcAft>
                <a:spcPts val="600"/>
              </a:spcAft>
            </a:pPr>
            <a:r>
              <a:rPr 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The challenge is </a:t>
            </a:r>
            <a:r>
              <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to </a:t>
            </a: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determine:</a:t>
            </a:r>
          </a:p>
          <a:p>
            <a:pPr marL="914400" indent="-457200">
              <a:spcBef>
                <a:spcPts val="600"/>
              </a:spcBef>
              <a:spcAft>
                <a:spcPts val="600"/>
              </a:spcAft>
              <a:buAutoNum type="arabicParenR"/>
            </a:pP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the </a:t>
            </a:r>
            <a:r>
              <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demand for activities and </a:t>
            </a: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outcomes</a:t>
            </a:r>
          </a:p>
          <a:p>
            <a:pPr marL="914400" indent="-457200">
              <a:spcBef>
                <a:spcPts val="600"/>
              </a:spcBef>
              <a:spcAft>
                <a:spcPts val="600"/>
              </a:spcAft>
              <a:buAutoNum type="arabicParenR"/>
            </a:pPr>
            <a:endParaRPr lang="en-US" altLang="en-US" sz="40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a:p>
            <a:pPr marL="914400" indent="-457200">
              <a:spcBef>
                <a:spcPts val="600"/>
              </a:spcBef>
              <a:spcAft>
                <a:spcPts val="600"/>
              </a:spcAft>
              <a:buAutoNum type="arabicParenR"/>
            </a:pPr>
            <a:endParaRPr lang="en-US" altLang="en-US" sz="40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a:p>
            <a:pPr marL="914400" indent="-457200">
              <a:spcBef>
                <a:spcPts val="600"/>
              </a:spcBef>
              <a:spcAft>
                <a:spcPts val="600"/>
              </a:spcAft>
              <a:buAutoNum type="arabicParenR"/>
            </a:pPr>
            <a:endParaRPr lang="en-US" altLang="en-US" sz="40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a:p>
            <a:pPr marL="914400" indent="-457200">
              <a:spcBef>
                <a:spcPts val="600"/>
              </a:spcBef>
              <a:spcAft>
                <a:spcPts val="600"/>
              </a:spcAft>
              <a:buAutoNum type="arabicParenR"/>
            </a:pPr>
            <a:endParaRPr lang="en-US" altLang="en-US" sz="40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a:p>
            <a:pPr marL="914400" indent="-457200">
              <a:spcBef>
                <a:spcPts val="600"/>
              </a:spcBef>
              <a:spcAft>
                <a:spcPts val="600"/>
              </a:spcAft>
              <a:buAutoNum type="arabicParenR"/>
            </a:pPr>
            <a:endParaRPr lang="en-US" altLang="en-US" sz="32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a:p>
            <a:pPr marL="914400" indent="-457200">
              <a:spcBef>
                <a:spcPts val="600"/>
              </a:spcBef>
              <a:spcAft>
                <a:spcPts val="600"/>
              </a:spcAft>
              <a:buAutoNum type="arabicParenR"/>
              <a:tabLst>
                <a:tab pos="1828800" algn="l"/>
              </a:tabLst>
            </a:pP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as </a:t>
            </a:r>
            <a:r>
              <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well the </a:t>
            </a: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stakeholders capacity </a:t>
            </a:r>
            <a:r>
              <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to </a:t>
            </a: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offer the activities </a:t>
            </a:r>
            <a:r>
              <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and facilitate the </a:t>
            </a:r>
            <a:r>
              <a:rPr lang="en-US" altLang="en-US" sz="2800" b="1" dirty="0" smtClean="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rPr>
              <a:t>outcomes</a:t>
            </a:r>
            <a:endParaRPr lang="en-US" altLang="en-US" sz="2800" b="1" dirty="0">
              <a:solidFill>
                <a:schemeClr val="accent4">
                  <a:lumMod val="20000"/>
                  <a:lumOff val="80000"/>
                </a:schemeClr>
              </a:solidFill>
              <a:effectLst>
                <a:outerShdw blurRad="38100" dist="38100" dir="2700000" algn="tl">
                  <a:srgbClr val="000000">
                    <a:alpha val="43137"/>
                  </a:srgbClr>
                </a:outerShdw>
              </a:effectLst>
              <a:latin typeface="Univers 45 Light" pitchFamily="34" charset="0"/>
              <a:cs typeface="Times New Roman" panose="02020603050405020304" pitchFamily="18" charset="0"/>
            </a:endParaRPr>
          </a:p>
        </p:txBody>
      </p:sp>
      <p:sp>
        <p:nvSpPr>
          <p:cNvPr id="16" name="Rectangle 15"/>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56044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868616"/>
            <a:ext cx="4069851" cy="2771775"/>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0"/>
            <a:ext cx="4069851"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21272481">
            <a:off x="1998985" y="783555"/>
            <a:ext cx="6971490" cy="2308324"/>
          </a:xfrm>
          <a:prstGeom prst="rect">
            <a:avLst/>
          </a:prstGeom>
          <a:noFill/>
          <a:effectLst>
            <a:innerShdw blurRad="63500" dist="50800" dir="2700000">
              <a:prstClr val="black">
                <a:alpha val="50000"/>
              </a:prstClr>
            </a:innerShdw>
          </a:effectLst>
        </p:spPr>
        <p:txBody>
          <a:bodyPr wrap="square" lIns="91440" tIns="45720" rIns="91440" bIns="45720">
            <a:spAutoFit/>
          </a:bodyPr>
          <a:lstStyle/>
          <a:p>
            <a:pPr algn="ctr"/>
            <a:r>
              <a:rPr lang="en-US" altLang="en-US" sz="4800" b="1" dirty="0" smtClean="0">
                <a:ln w="12700">
                  <a:solidFill>
                    <a:schemeClr val="accent5">
                      <a:lumMod val="75000"/>
                    </a:schemeClr>
                  </a:solidFill>
                  <a:prstDash val="solid"/>
                </a:ln>
                <a:effectLst>
                  <a:outerShdw blurRad="41275" dist="20320" dir="1800000" algn="tl" rotWithShape="0">
                    <a:srgbClr val="000000">
                      <a:alpha val="40000"/>
                    </a:srgbClr>
                  </a:outerShdw>
                </a:effectLst>
              </a:rPr>
              <a:t>How would you identify which activities to target?</a:t>
            </a:r>
            <a:endParaRPr lang="en-US" sz="4800" b="1" dirty="0">
              <a:ln w="12700">
                <a:solidFill>
                  <a:schemeClr val="accent5">
                    <a:lumMod val="75000"/>
                  </a:schemeClr>
                </a:solidFill>
                <a:prstDash val="solid"/>
              </a:ln>
              <a:effectLst>
                <a:outerShdw blurRad="41275" dist="20320" dir="1800000" algn="tl" rotWithShape="0">
                  <a:srgbClr val="000000">
                    <a:alpha val="40000"/>
                  </a:srgbClr>
                </a:outerShdw>
              </a:effectLst>
            </a:endParaRPr>
          </a:p>
        </p:txBody>
      </p:sp>
      <p:sp>
        <p:nvSpPr>
          <p:cNvPr id="7" name="TextBox 6"/>
          <p:cNvSpPr txBox="1"/>
          <p:nvPr/>
        </p:nvSpPr>
        <p:spPr>
          <a:xfrm rot="21090638">
            <a:off x="4044419" y="4550474"/>
            <a:ext cx="1174652" cy="777279"/>
          </a:xfrm>
          <a:prstGeom prst="rect">
            <a:avLst/>
          </a:prstGeom>
          <a:noFill/>
        </p:spPr>
        <p:txBody>
          <a:bodyPr wrap="square" rtlCol="0">
            <a:prstTxWarp prst="textStop">
              <a:avLst/>
            </a:prstTxWarp>
            <a:spAutoFit/>
          </a:bodyPr>
          <a:lstStyle/>
          <a:p>
            <a:r>
              <a:rPr lang="en-US" sz="6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VS</a:t>
            </a:r>
            <a:endPar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6200">
            <a:off x="57157" y="425032"/>
            <a:ext cx="2555140" cy="1538579"/>
          </a:xfrm>
          <a:prstGeom prst="rect">
            <a:avLst/>
          </a:prstGeom>
        </p:spPr>
      </p:pic>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1506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90"/>
                                          </p:val>
                                        </p:tav>
                                        <p:tav tm="100000">
                                          <p:val>
                                            <p:fltVal val="0"/>
                                          </p:val>
                                        </p:tav>
                                      </p:tavLst>
                                    </p:anim>
                                    <p:animEffect transition="in" filter="fade">
                                      <p:cBhvr>
                                        <p:cTn id="1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2623" y="1667317"/>
            <a:ext cx="7167287" cy="3741345"/>
          </a:xfrm>
          <a:prstGeom prst="rect">
            <a:avLst/>
          </a:prstGeom>
        </p:spPr>
        <p:txBody>
          <a:bodyPr wrap="square">
            <a:spAutoFit/>
          </a:bodyPr>
          <a:lstStyle/>
          <a:p>
            <a:pPr>
              <a:lnSpc>
                <a:spcPct val="130000"/>
              </a:lnSpc>
            </a:pPr>
            <a:endParaRPr lang="en-US" sz="1000" b="1" dirty="0">
              <a:effectLst>
                <a:outerShdw blurRad="38100" dist="38100" dir="2700000" algn="tl">
                  <a:srgbClr val="000000">
                    <a:alpha val="43137"/>
                  </a:srgbClr>
                </a:outerShdw>
              </a:effectLst>
            </a:endParaRPr>
          </a:p>
          <a:p>
            <a:pPr marL="568325" indent="-333375">
              <a:lnSpc>
                <a:spcPct val="130000"/>
              </a:lnSpc>
              <a:buFont typeface="Arial" panose="020B0604020202020204" pitchFamily="34" charset="0"/>
              <a:buChar char="•"/>
            </a:pP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visitor </a:t>
            </a:r>
            <a:r>
              <a:rPr lang="en-US" alt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demands </a:t>
            </a: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assessments)</a:t>
            </a:r>
          </a:p>
          <a:p>
            <a:pPr marL="568325" indent="-333375">
              <a:lnSpc>
                <a:spcPct val="130000"/>
              </a:lnSpc>
              <a:buFont typeface="Arial" panose="020B0604020202020204" pitchFamily="34" charset="0"/>
              <a:buChar char="•"/>
            </a:pP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scoping and public comments</a:t>
            </a:r>
          </a:p>
          <a:p>
            <a:pPr marL="568325" indent="-333375">
              <a:lnSpc>
                <a:spcPct val="130000"/>
              </a:lnSpc>
              <a:buFont typeface="Arial" panose="020B0604020202020204" pitchFamily="34" charset="0"/>
              <a:buChar char="•"/>
            </a:pP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existing uses</a:t>
            </a:r>
            <a:r>
              <a:rPr lang="en-US" alt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user groups </a:t>
            </a:r>
            <a:endParaRPr lang="en-US" alt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568325" indent="-333375">
              <a:lnSpc>
                <a:spcPct val="130000"/>
              </a:lnSpc>
              <a:buFont typeface="Arial" panose="020B0604020202020204" pitchFamily="34" charset="0"/>
              <a:buChar char="•"/>
            </a:pP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a:t>
            </a:r>
            <a:r>
              <a:rPr lang="en-US" alt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professional judgment </a:t>
            </a:r>
          </a:p>
          <a:p>
            <a:pPr marL="568325" indent="-333375">
              <a:lnSpc>
                <a:spcPct val="130000"/>
              </a:lnSpc>
              <a:buFont typeface="Arial" panose="020B0604020202020204" pitchFamily="34" charset="0"/>
              <a:buChar char="•"/>
            </a:pPr>
            <a:r>
              <a:rPr lang="en-US" alt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administrative </a:t>
            </a:r>
            <a:r>
              <a:rPr lang="en-US" alt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capability</a:t>
            </a:r>
          </a:p>
          <a:p>
            <a:pPr marL="568325" indent="-333375">
              <a:lnSpc>
                <a:spcPct val="130000"/>
              </a:lnSpc>
              <a:buFont typeface="Arial" panose="020B0604020202020204" pitchFamily="34" charset="0"/>
              <a:buChar char="•"/>
            </a:pP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sustainability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the life of the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a:t>
            </a:r>
            <a:endPar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568325" indent="-333375">
              <a:lnSpc>
                <a:spcPct val="130000"/>
              </a:lnSpc>
              <a:buFont typeface="Arial" panose="020B0604020202020204" pitchFamily="34" charset="0"/>
              <a:buChar char="•"/>
            </a:pP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compatibility </a:t>
            </a:r>
            <a:r>
              <a:rPr lang="en-US" sz="2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other </a:t>
            </a:r>
            <a:r>
              <a:rPr lang="en-US" sz="25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uses</a:t>
            </a:r>
          </a:p>
        </p:txBody>
      </p:sp>
      <p:sp>
        <p:nvSpPr>
          <p:cNvPr id="14" name="Rectangle 13"/>
          <p:cNvSpPr/>
          <p:nvPr/>
        </p:nvSpPr>
        <p:spPr>
          <a:xfrm>
            <a:off x="522316" y="5638800"/>
            <a:ext cx="8077200" cy="972574"/>
          </a:xfrm>
          <a:prstGeom prst="rect">
            <a:avLst/>
          </a:prstGeom>
          <a:solidFill>
            <a:schemeClr val="accent4">
              <a:lumMod val="50000"/>
            </a:schemeClr>
          </a:solidFill>
          <a:effectLst>
            <a:outerShdw blurRad="50800" dist="38100" dir="2700000" algn="tl" rotWithShape="0">
              <a:prstClr val="black">
                <a:alpha val="40000"/>
              </a:prstClr>
            </a:outerShdw>
          </a:effectLst>
        </p:spPr>
        <p:txBody>
          <a:bodyPr wrap="square">
            <a:spAutoFit/>
          </a:bodyPr>
          <a:lstStyle/>
          <a:p>
            <a:pPr marL="234950">
              <a:lnSpc>
                <a:spcPct val="130000"/>
              </a:lnSpc>
            </a:pPr>
            <a:r>
              <a:rPr lang="en-US" sz="2200" b="1" dirty="0" smtClean="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rPr>
              <a:t>Remember - Activities not </a:t>
            </a:r>
            <a:r>
              <a:rPr lang="en-US" sz="2200" b="1" dirty="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rPr>
              <a:t>compatible with the targeted activities </a:t>
            </a:r>
            <a:r>
              <a:rPr lang="en-US" sz="2200" b="1" dirty="0" smtClean="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rPr>
              <a:t>may need to </a:t>
            </a:r>
            <a:r>
              <a:rPr lang="en-US" sz="2200" b="1" dirty="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rPr>
              <a:t>be constrained or </a:t>
            </a:r>
            <a:r>
              <a:rPr lang="en-US" sz="2200" b="1" dirty="0" smtClean="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rPr>
              <a:t>eliminated</a:t>
            </a:r>
            <a:endParaRPr lang="en-US" sz="2200" b="1" dirty="0">
              <a:solidFill>
                <a:srgbClr val="FFFFC5"/>
              </a:solidFill>
              <a:effectLst>
                <a:outerShdw blurRad="38100" dist="38100" dir="2700000" algn="tl">
                  <a:srgbClr val="000000">
                    <a:alpha val="43137"/>
                  </a:srgbClr>
                </a:outerShdw>
              </a:effectLst>
              <a:latin typeface="Rockwell" panose="02060603020205020403" pitchFamily="18" charset="0"/>
              <a:cs typeface="Times New Roman" panose="02020603050405020304" pitchFamily="18" charset="0"/>
            </a:endParaRPr>
          </a:p>
        </p:txBody>
      </p:sp>
      <p:sp>
        <p:nvSpPr>
          <p:cNvPr id="13" name="Rectangle 12"/>
          <p:cNvSpPr/>
          <p:nvPr/>
        </p:nvSpPr>
        <p:spPr>
          <a:xfrm>
            <a:off x="228600" y="1175569"/>
            <a:ext cx="4343400" cy="523220"/>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27844">
            <a:off x="6358435" y="605112"/>
            <a:ext cx="2810996" cy="1692643"/>
          </a:xfrm>
          <a:prstGeom prst="rect">
            <a:avLst/>
          </a:prstGeom>
        </p:spPr>
      </p:pic>
      <p:sp>
        <p:nvSpPr>
          <p:cNvPr id="17" name="Rectangle 16"/>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028555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21" y="1874131"/>
            <a:ext cx="4657693" cy="372615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035040" y="588575"/>
            <a:ext cx="2907112" cy="4013406"/>
          </a:xfrm>
          <a:prstGeom prst="rect">
            <a:avLst/>
          </a:prstGeom>
        </p:spPr>
        <p:txBody>
          <a:bodyPr wrap="square">
            <a:spAutoFit/>
          </a:bodyPr>
          <a:lstStyle/>
          <a:p>
            <a:pPr>
              <a:lnSpc>
                <a:spcPct val="130000"/>
              </a:lnSpc>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Be inclusive of the cluster of activities in the SRMA/RMZ necessary to facilitate the outcomes</a:t>
            </a:r>
          </a:p>
        </p:txBody>
      </p:sp>
      <p:sp>
        <p:nvSpPr>
          <p:cNvPr id="11" name="Rectangle 10"/>
          <p:cNvSpPr/>
          <p:nvPr/>
        </p:nvSpPr>
        <p:spPr>
          <a:xfrm rot="21093102">
            <a:off x="5729359" y="4580695"/>
            <a:ext cx="3362820" cy="1793956"/>
          </a:xfrm>
          <a:prstGeom prst="rect">
            <a:avLst/>
          </a:prstGeom>
        </p:spPr>
        <p:txBody>
          <a:bodyPr wrap="square">
            <a:spAutoFit/>
          </a:bodyPr>
          <a:lstStyle/>
          <a:p>
            <a:pPr>
              <a:lnSpc>
                <a:spcPct val="130000"/>
              </a:lnSpc>
            </a:pPr>
            <a:r>
              <a:rPr lang="en-US" sz="2800" b="1" dirty="0" smtClean="0">
                <a:solidFill>
                  <a:srgbClr val="FFFF00"/>
                </a:solidFill>
                <a:effectLst>
                  <a:outerShdw blurRad="38100" dist="38100" dir="2700000" algn="tl">
                    <a:srgbClr val="000000">
                      <a:alpha val="43137"/>
                    </a:srgbClr>
                  </a:outerShdw>
                </a:effectLst>
              </a:rPr>
              <a:t>Hunting, Horseback Riding and Camping</a:t>
            </a:r>
            <a:endParaRPr lang="en-US" sz="2800" b="1" dirty="0" smtClean="0">
              <a:solidFill>
                <a:srgbClr val="FFFF00"/>
              </a:solidFill>
              <a:effectLst>
                <a:outerShdw blurRad="38100" dist="38100" dir="2700000" algn="tl">
                  <a:srgbClr val="000000">
                    <a:alpha val="43137"/>
                  </a:srgbClr>
                </a:outerShdw>
              </a:effectLst>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81" y="4572000"/>
            <a:ext cx="2867087" cy="2039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6200">
            <a:off x="57157" y="425032"/>
            <a:ext cx="2555140" cy="1538579"/>
          </a:xfrm>
          <a:prstGeom prst="rect">
            <a:avLst/>
          </a:prstGeom>
        </p:spPr>
      </p:pic>
      <p:sp>
        <p:nvSpPr>
          <p:cNvPr id="14" name="Rectangle 1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52736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460875" y="1503998"/>
            <a:ext cx="7683125" cy="5354002"/>
            <a:chOff x="88525" y="870466"/>
            <a:chExt cx="8077200" cy="5653668"/>
          </a:xfrm>
        </p:grpSpPr>
        <p:sp>
          <p:nvSpPr>
            <p:cNvPr id="16" name="Freeform 2"/>
            <p:cNvSpPr>
              <a:spLocks/>
            </p:cNvSpPr>
            <p:nvPr/>
          </p:nvSpPr>
          <p:spPr bwMode="auto">
            <a:xfrm>
              <a:off x="88525" y="870466"/>
              <a:ext cx="8077200" cy="5638800"/>
            </a:xfrm>
            <a:custGeom>
              <a:avLst/>
              <a:gdLst>
                <a:gd name="T0" fmla="*/ 3360 w 5472"/>
                <a:gd name="T1" fmla="*/ 4128 h 4176"/>
                <a:gd name="T2" fmla="*/ 1056 w 5472"/>
                <a:gd name="T3" fmla="*/ 2832 h 4176"/>
                <a:gd name="T4" fmla="*/ 0 w 5472"/>
                <a:gd name="T5" fmla="*/ 1584 h 4176"/>
                <a:gd name="T6" fmla="*/ 48 w 5472"/>
                <a:gd name="T7" fmla="*/ 96 h 4176"/>
                <a:gd name="T8" fmla="*/ 1200 w 5472"/>
                <a:gd name="T9" fmla="*/ 0 h 4176"/>
                <a:gd name="T10" fmla="*/ 2112 w 5472"/>
                <a:gd name="T11" fmla="*/ 336 h 4176"/>
                <a:gd name="T12" fmla="*/ 2256 w 5472"/>
                <a:gd name="T13" fmla="*/ 1440 h 4176"/>
                <a:gd name="T14" fmla="*/ 2448 w 5472"/>
                <a:gd name="T15" fmla="*/ 2016 h 4176"/>
                <a:gd name="T16" fmla="*/ 3888 w 5472"/>
                <a:gd name="T17" fmla="*/ 2592 h 4176"/>
                <a:gd name="T18" fmla="*/ 5472 w 5472"/>
                <a:gd name="T19" fmla="*/ 3408 h 4176"/>
                <a:gd name="T20" fmla="*/ 5472 w 5472"/>
                <a:gd name="T21" fmla="*/ 4176 h 4176"/>
                <a:gd name="T22" fmla="*/ 3408 w 5472"/>
                <a:gd name="T23" fmla="*/ 4176 h 4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72" h="4176">
                  <a:moveTo>
                    <a:pt x="3360" y="4128"/>
                  </a:moveTo>
                  <a:lnTo>
                    <a:pt x="1056" y="2832"/>
                  </a:lnTo>
                  <a:lnTo>
                    <a:pt x="0" y="1584"/>
                  </a:lnTo>
                  <a:lnTo>
                    <a:pt x="48" y="96"/>
                  </a:lnTo>
                  <a:lnTo>
                    <a:pt x="1200" y="0"/>
                  </a:lnTo>
                  <a:lnTo>
                    <a:pt x="2112" y="336"/>
                  </a:lnTo>
                  <a:lnTo>
                    <a:pt x="2256" y="1440"/>
                  </a:lnTo>
                  <a:lnTo>
                    <a:pt x="2448" y="2016"/>
                  </a:lnTo>
                  <a:lnTo>
                    <a:pt x="3888" y="2592"/>
                  </a:lnTo>
                  <a:lnTo>
                    <a:pt x="5472" y="3408"/>
                  </a:lnTo>
                  <a:lnTo>
                    <a:pt x="5472" y="4176"/>
                  </a:lnTo>
                  <a:lnTo>
                    <a:pt x="3408" y="4176"/>
                  </a:lnTo>
                </a:path>
              </a:pathLst>
            </a:custGeom>
            <a:solidFill>
              <a:srgbClr val="99CC00">
                <a:alpha val="19000"/>
              </a:srgbClr>
            </a:solidFill>
            <a:ln w="50800">
              <a:solidFill>
                <a:schemeClr val="bg1">
                  <a:lumMod val="50000"/>
                  <a:lumOff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 name="Group 16"/>
            <p:cNvGrpSpPr/>
            <p:nvPr/>
          </p:nvGrpSpPr>
          <p:grpSpPr>
            <a:xfrm>
              <a:off x="482600" y="1327666"/>
              <a:ext cx="7667083" cy="5196468"/>
              <a:chOff x="1320800" y="1600200"/>
              <a:chExt cx="7667083" cy="5196468"/>
            </a:xfrm>
          </p:grpSpPr>
          <p:pic>
            <p:nvPicPr>
              <p:cNvPr id="18" name="Picture 3" descr="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600200"/>
                <a:ext cx="1422400" cy="156845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5"/>
              <p:cNvSpPr>
                <a:spLocks/>
              </p:cNvSpPr>
              <p:nvPr/>
            </p:nvSpPr>
            <p:spPr bwMode="auto">
              <a:xfrm rot="20089367">
                <a:off x="2650613" y="3001698"/>
                <a:ext cx="284163" cy="1604426"/>
              </a:xfrm>
              <a:custGeom>
                <a:avLst/>
                <a:gdLst>
                  <a:gd name="T0" fmla="*/ 192 w 192"/>
                  <a:gd name="T1" fmla="*/ 1440 h 1440"/>
                  <a:gd name="T2" fmla="*/ 96 w 192"/>
                  <a:gd name="T3" fmla="*/ 1008 h 1440"/>
                  <a:gd name="T4" fmla="*/ 48 w 192"/>
                  <a:gd name="T5" fmla="*/ 480 h 1440"/>
                  <a:gd name="T6" fmla="*/ 0 w 192"/>
                  <a:gd name="T7" fmla="*/ 0 h 1440"/>
                </a:gdLst>
                <a:ahLst/>
                <a:cxnLst>
                  <a:cxn ang="0">
                    <a:pos x="T0" y="T1"/>
                  </a:cxn>
                  <a:cxn ang="0">
                    <a:pos x="T2" y="T3"/>
                  </a:cxn>
                  <a:cxn ang="0">
                    <a:pos x="T4" y="T5"/>
                  </a:cxn>
                  <a:cxn ang="0">
                    <a:pos x="T6" y="T7"/>
                  </a:cxn>
                </a:cxnLst>
                <a:rect l="0" t="0" r="r" b="b"/>
                <a:pathLst>
                  <a:path w="192" h="1440">
                    <a:moveTo>
                      <a:pt x="192" y="1440"/>
                    </a:moveTo>
                    <a:cubicBezTo>
                      <a:pt x="156" y="1304"/>
                      <a:pt x="120" y="1168"/>
                      <a:pt x="96" y="1008"/>
                    </a:cubicBezTo>
                    <a:cubicBezTo>
                      <a:pt x="72" y="848"/>
                      <a:pt x="64" y="648"/>
                      <a:pt x="48" y="480"/>
                    </a:cubicBezTo>
                    <a:cubicBezTo>
                      <a:pt x="32" y="312"/>
                      <a:pt x="16" y="156"/>
                      <a:pt x="0" y="0"/>
                    </a:cubicBezTo>
                  </a:path>
                </a:pathLst>
              </a:custGeom>
              <a:noFill/>
              <a:ln w="76200" cap="flat">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855099" y="3119437"/>
                <a:ext cx="568325"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j015755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46614">
                <a:off x="5353882" y="4968313"/>
                <a:ext cx="1204913" cy="695325"/>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4"/>
              <p:cNvSpPr>
                <a:spLocks/>
              </p:cNvSpPr>
              <p:nvPr/>
            </p:nvSpPr>
            <p:spPr bwMode="auto">
              <a:xfrm>
                <a:off x="3611020" y="4739268"/>
                <a:ext cx="5376863" cy="2057400"/>
              </a:xfrm>
              <a:custGeom>
                <a:avLst/>
                <a:gdLst>
                  <a:gd name="T0" fmla="*/ 3360 w 3360"/>
                  <a:gd name="T1" fmla="*/ 1344 h 1344"/>
                  <a:gd name="T2" fmla="*/ 2352 w 3360"/>
                  <a:gd name="T3" fmla="*/ 864 h 1344"/>
                  <a:gd name="T4" fmla="*/ 1200 w 3360"/>
                  <a:gd name="T5" fmla="*/ 576 h 1344"/>
                  <a:gd name="T6" fmla="*/ 0 w 3360"/>
                  <a:gd name="T7" fmla="*/ 0 h 1344"/>
                </a:gdLst>
                <a:ahLst/>
                <a:cxnLst>
                  <a:cxn ang="0">
                    <a:pos x="T0" y="T1"/>
                  </a:cxn>
                  <a:cxn ang="0">
                    <a:pos x="T2" y="T3"/>
                  </a:cxn>
                  <a:cxn ang="0">
                    <a:pos x="T4" y="T5"/>
                  </a:cxn>
                  <a:cxn ang="0">
                    <a:pos x="T6" y="T7"/>
                  </a:cxn>
                </a:cxnLst>
                <a:rect l="0" t="0" r="r" b="b"/>
                <a:pathLst>
                  <a:path w="3360" h="1344">
                    <a:moveTo>
                      <a:pt x="3360" y="1344"/>
                    </a:moveTo>
                    <a:cubicBezTo>
                      <a:pt x="3036" y="1168"/>
                      <a:pt x="2712" y="992"/>
                      <a:pt x="2352" y="864"/>
                    </a:cubicBezTo>
                    <a:cubicBezTo>
                      <a:pt x="1992" y="736"/>
                      <a:pt x="1592" y="720"/>
                      <a:pt x="1200" y="576"/>
                    </a:cubicBezTo>
                    <a:cubicBezTo>
                      <a:pt x="808" y="432"/>
                      <a:pt x="200" y="96"/>
                      <a:pt x="0" y="0"/>
                    </a:cubicBezTo>
                  </a:path>
                </a:pathLst>
              </a:cu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 name="Picture 10" descr="NPS_map_symbol_trailhea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306229"/>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Rectangle 23"/>
          <p:cNvSpPr/>
          <p:nvPr/>
        </p:nvSpPr>
        <p:spPr>
          <a:xfrm>
            <a:off x="5094700" y="1224742"/>
            <a:ext cx="3582785" cy="2289025"/>
          </a:xfrm>
          <a:prstGeom prst="rect">
            <a:avLst/>
          </a:prstGeom>
        </p:spPr>
        <p:txBody>
          <a:bodyPr wrap="square">
            <a:spAutoFit/>
          </a:bodyPr>
          <a:lstStyle/>
          <a:p>
            <a:pPr>
              <a:lnSpc>
                <a:spcPct val="130000"/>
              </a:lnSpc>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what would be the cluster of activities in this RMZ?</a:t>
            </a:r>
          </a:p>
        </p:txBody>
      </p:sp>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6200">
            <a:off x="57157" y="425032"/>
            <a:ext cx="2555140" cy="1538579"/>
          </a:xfrm>
          <a:prstGeom prst="rect">
            <a:avLst/>
          </a:prstGeom>
        </p:spPr>
      </p:pic>
      <p:sp>
        <p:nvSpPr>
          <p:cNvPr id="28" name="Rectangle 27"/>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608390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460875" y="1503998"/>
            <a:ext cx="7683125" cy="5354002"/>
            <a:chOff x="88525" y="870466"/>
            <a:chExt cx="8077200" cy="5653668"/>
          </a:xfrm>
        </p:grpSpPr>
        <p:sp>
          <p:nvSpPr>
            <p:cNvPr id="16" name="Freeform 2"/>
            <p:cNvSpPr>
              <a:spLocks/>
            </p:cNvSpPr>
            <p:nvPr/>
          </p:nvSpPr>
          <p:spPr bwMode="auto">
            <a:xfrm>
              <a:off x="88525" y="870466"/>
              <a:ext cx="8077200" cy="5638800"/>
            </a:xfrm>
            <a:custGeom>
              <a:avLst/>
              <a:gdLst>
                <a:gd name="T0" fmla="*/ 3360 w 5472"/>
                <a:gd name="T1" fmla="*/ 4128 h 4176"/>
                <a:gd name="T2" fmla="*/ 1056 w 5472"/>
                <a:gd name="T3" fmla="*/ 2832 h 4176"/>
                <a:gd name="T4" fmla="*/ 0 w 5472"/>
                <a:gd name="T5" fmla="*/ 1584 h 4176"/>
                <a:gd name="T6" fmla="*/ 48 w 5472"/>
                <a:gd name="T7" fmla="*/ 96 h 4176"/>
                <a:gd name="T8" fmla="*/ 1200 w 5472"/>
                <a:gd name="T9" fmla="*/ 0 h 4176"/>
                <a:gd name="T10" fmla="*/ 2112 w 5472"/>
                <a:gd name="T11" fmla="*/ 336 h 4176"/>
                <a:gd name="T12" fmla="*/ 2256 w 5472"/>
                <a:gd name="T13" fmla="*/ 1440 h 4176"/>
                <a:gd name="T14" fmla="*/ 2448 w 5472"/>
                <a:gd name="T15" fmla="*/ 2016 h 4176"/>
                <a:gd name="T16" fmla="*/ 3888 w 5472"/>
                <a:gd name="T17" fmla="*/ 2592 h 4176"/>
                <a:gd name="T18" fmla="*/ 5472 w 5472"/>
                <a:gd name="T19" fmla="*/ 3408 h 4176"/>
                <a:gd name="T20" fmla="*/ 5472 w 5472"/>
                <a:gd name="T21" fmla="*/ 4176 h 4176"/>
                <a:gd name="T22" fmla="*/ 3408 w 5472"/>
                <a:gd name="T23" fmla="*/ 4176 h 4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72" h="4176">
                  <a:moveTo>
                    <a:pt x="3360" y="4128"/>
                  </a:moveTo>
                  <a:lnTo>
                    <a:pt x="1056" y="2832"/>
                  </a:lnTo>
                  <a:lnTo>
                    <a:pt x="0" y="1584"/>
                  </a:lnTo>
                  <a:lnTo>
                    <a:pt x="48" y="96"/>
                  </a:lnTo>
                  <a:lnTo>
                    <a:pt x="1200" y="0"/>
                  </a:lnTo>
                  <a:lnTo>
                    <a:pt x="2112" y="336"/>
                  </a:lnTo>
                  <a:lnTo>
                    <a:pt x="2256" y="1440"/>
                  </a:lnTo>
                  <a:lnTo>
                    <a:pt x="2448" y="2016"/>
                  </a:lnTo>
                  <a:lnTo>
                    <a:pt x="3888" y="2592"/>
                  </a:lnTo>
                  <a:lnTo>
                    <a:pt x="5472" y="3408"/>
                  </a:lnTo>
                  <a:lnTo>
                    <a:pt x="5472" y="4176"/>
                  </a:lnTo>
                  <a:lnTo>
                    <a:pt x="3408" y="4176"/>
                  </a:lnTo>
                </a:path>
              </a:pathLst>
            </a:custGeom>
            <a:solidFill>
              <a:srgbClr val="99CC00">
                <a:alpha val="19000"/>
              </a:srgbClr>
            </a:solidFill>
            <a:ln w="50800">
              <a:solidFill>
                <a:schemeClr val="bg1">
                  <a:lumMod val="50000"/>
                  <a:lumOff val="5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 name="Group 16"/>
            <p:cNvGrpSpPr/>
            <p:nvPr/>
          </p:nvGrpSpPr>
          <p:grpSpPr>
            <a:xfrm>
              <a:off x="482600" y="1327666"/>
              <a:ext cx="7667083" cy="5196468"/>
              <a:chOff x="1320800" y="1600200"/>
              <a:chExt cx="7667083" cy="5196468"/>
            </a:xfrm>
          </p:grpSpPr>
          <p:pic>
            <p:nvPicPr>
              <p:cNvPr id="18" name="Picture 3" descr="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600200"/>
                <a:ext cx="1422400" cy="156845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5"/>
              <p:cNvSpPr>
                <a:spLocks/>
              </p:cNvSpPr>
              <p:nvPr/>
            </p:nvSpPr>
            <p:spPr bwMode="auto">
              <a:xfrm rot="20089367">
                <a:off x="2650613" y="3001698"/>
                <a:ext cx="284163" cy="1604426"/>
              </a:xfrm>
              <a:custGeom>
                <a:avLst/>
                <a:gdLst>
                  <a:gd name="T0" fmla="*/ 192 w 192"/>
                  <a:gd name="T1" fmla="*/ 1440 h 1440"/>
                  <a:gd name="T2" fmla="*/ 96 w 192"/>
                  <a:gd name="T3" fmla="*/ 1008 h 1440"/>
                  <a:gd name="T4" fmla="*/ 48 w 192"/>
                  <a:gd name="T5" fmla="*/ 480 h 1440"/>
                  <a:gd name="T6" fmla="*/ 0 w 192"/>
                  <a:gd name="T7" fmla="*/ 0 h 1440"/>
                </a:gdLst>
                <a:ahLst/>
                <a:cxnLst>
                  <a:cxn ang="0">
                    <a:pos x="T0" y="T1"/>
                  </a:cxn>
                  <a:cxn ang="0">
                    <a:pos x="T2" y="T3"/>
                  </a:cxn>
                  <a:cxn ang="0">
                    <a:pos x="T4" y="T5"/>
                  </a:cxn>
                  <a:cxn ang="0">
                    <a:pos x="T6" y="T7"/>
                  </a:cxn>
                </a:cxnLst>
                <a:rect l="0" t="0" r="r" b="b"/>
                <a:pathLst>
                  <a:path w="192" h="1440">
                    <a:moveTo>
                      <a:pt x="192" y="1440"/>
                    </a:moveTo>
                    <a:cubicBezTo>
                      <a:pt x="156" y="1304"/>
                      <a:pt x="120" y="1168"/>
                      <a:pt x="96" y="1008"/>
                    </a:cubicBezTo>
                    <a:cubicBezTo>
                      <a:pt x="72" y="848"/>
                      <a:pt x="64" y="648"/>
                      <a:pt x="48" y="480"/>
                    </a:cubicBezTo>
                    <a:cubicBezTo>
                      <a:pt x="32" y="312"/>
                      <a:pt x="16" y="156"/>
                      <a:pt x="0" y="0"/>
                    </a:cubicBezTo>
                  </a:path>
                </a:pathLst>
              </a:custGeom>
              <a:noFill/>
              <a:ln w="76200" cap="flat">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855099" y="3119437"/>
                <a:ext cx="568325"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j015755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46614">
                <a:off x="5353882" y="4968313"/>
                <a:ext cx="1204913" cy="695325"/>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4"/>
              <p:cNvSpPr>
                <a:spLocks/>
              </p:cNvSpPr>
              <p:nvPr/>
            </p:nvSpPr>
            <p:spPr bwMode="auto">
              <a:xfrm>
                <a:off x="3611020" y="4739268"/>
                <a:ext cx="5376863" cy="2057400"/>
              </a:xfrm>
              <a:custGeom>
                <a:avLst/>
                <a:gdLst>
                  <a:gd name="T0" fmla="*/ 3360 w 3360"/>
                  <a:gd name="T1" fmla="*/ 1344 h 1344"/>
                  <a:gd name="T2" fmla="*/ 2352 w 3360"/>
                  <a:gd name="T3" fmla="*/ 864 h 1344"/>
                  <a:gd name="T4" fmla="*/ 1200 w 3360"/>
                  <a:gd name="T5" fmla="*/ 576 h 1344"/>
                  <a:gd name="T6" fmla="*/ 0 w 3360"/>
                  <a:gd name="T7" fmla="*/ 0 h 1344"/>
                </a:gdLst>
                <a:ahLst/>
                <a:cxnLst>
                  <a:cxn ang="0">
                    <a:pos x="T0" y="T1"/>
                  </a:cxn>
                  <a:cxn ang="0">
                    <a:pos x="T2" y="T3"/>
                  </a:cxn>
                  <a:cxn ang="0">
                    <a:pos x="T4" y="T5"/>
                  </a:cxn>
                  <a:cxn ang="0">
                    <a:pos x="T6" y="T7"/>
                  </a:cxn>
                </a:cxnLst>
                <a:rect l="0" t="0" r="r" b="b"/>
                <a:pathLst>
                  <a:path w="3360" h="1344">
                    <a:moveTo>
                      <a:pt x="3360" y="1344"/>
                    </a:moveTo>
                    <a:cubicBezTo>
                      <a:pt x="3036" y="1168"/>
                      <a:pt x="2712" y="992"/>
                      <a:pt x="2352" y="864"/>
                    </a:cubicBezTo>
                    <a:cubicBezTo>
                      <a:pt x="1992" y="736"/>
                      <a:pt x="1592" y="720"/>
                      <a:pt x="1200" y="576"/>
                    </a:cubicBezTo>
                    <a:cubicBezTo>
                      <a:pt x="808" y="432"/>
                      <a:pt x="200" y="96"/>
                      <a:pt x="0" y="0"/>
                    </a:cubicBezTo>
                  </a:path>
                </a:pathLst>
              </a:cu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 name="Picture 10" descr="NPS_map_symbol_trailhea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306229"/>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Rectangle 23"/>
          <p:cNvSpPr/>
          <p:nvPr/>
        </p:nvSpPr>
        <p:spPr>
          <a:xfrm>
            <a:off x="5094700" y="1224742"/>
            <a:ext cx="3582785" cy="2289025"/>
          </a:xfrm>
          <a:prstGeom prst="rect">
            <a:avLst/>
          </a:prstGeom>
        </p:spPr>
        <p:txBody>
          <a:bodyPr wrap="square">
            <a:spAutoFit/>
          </a:bodyPr>
          <a:lstStyle/>
          <a:p>
            <a:pPr>
              <a:lnSpc>
                <a:spcPct val="130000"/>
              </a:lnSpc>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 what would be the cluster of activities in this RMZ?</a:t>
            </a:r>
          </a:p>
        </p:txBody>
      </p:sp>
      <p:sp>
        <p:nvSpPr>
          <p:cNvPr id="25" name="Rectangle 24"/>
          <p:cNvSpPr/>
          <p:nvPr/>
        </p:nvSpPr>
        <p:spPr>
          <a:xfrm rot="21313002">
            <a:off x="247734" y="4718721"/>
            <a:ext cx="2904973" cy="1840504"/>
          </a:xfrm>
          <a:prstGeom prst="rect">
            <a:avLst/>
          </a:prstGeom>
        </p:spPr>
        <p:txBody>
          <a:bodyPr wrap="square">
            <a:spAutoFit/>
          </a:bodyPr>
          <a:lstStyle/>
          <a:p>
            <a:pPr>
              <a:lnSpc>
                <a:spcPct val="120000"/>
              </a:lnSpc>
            </a:pPr>
            <a:r>
              <a:rPr lang="en-US" sz="2600" b="1" dirty="0" smtClean="0">
                <a:solidFill>
                  <a:srgbClr val="FFFF00"/>
                </a:solidFill>
                <a:effectLst>
                  <a:outerShdw blurRad="38100" dist="38100" dir="2700000" algn="tl">
                    <a:srgbClr val="000000">
                      <a:alpha val="43137"/>
                    </a:srgbClr>
                  </a:outerShdw>
                </a:effectLst>
              </a:rPr>
              <a:t>Four-wheeling,</a:t>
            </a:r>
          </a:p>
          <a:p>
            <a:pPr>
              <a:lnSpc>
                <a:spcPct val="120000"/>
              </a:lnSpc>
            </a:pPr>
            <a:r>
              <a:rPr lang="en-US" sz="2600" b="1" dirty="0" smtClean="0">
                <a:solidFill>
                  <a:srgbClr val="FFFF00"/>
                </a:solidFill>
                <a:effectLst>
                  <a:outerShdw blurRad="38100" dist="38100" dir="2700000" algn="tl">
                    <a:srgbClr val="000000">
                      <a:alpha val="43137"/>
                    </a:srgbClr>
                  </a:outerShdw>
                </a:effectLst>
              </a:rPr>
              <a:t>Hiking  and Viewing Arches </a:t>
            </a:r>
          </a:p>
          <a:p>
            <a:r>
              <a:rPr lang="en-US" sz="1000" b="1" dirty="0" smtClean="0">
                <a:solidFill>
                  <a:schemeClr val="accent5">
                    <a:lumMod val="75000"/>
                  </a:schemeClr>
                </a:solidFill>
              </a:rPr>
              <a:t>GJFO McInnis Canyons NCA Rattlesnake-</a:t>
            </a:r>
            <a:r>
              <a:rPr lang="en-US" sz="1000" b="1" dirty="0" err="1" smtClean="0">
                <a:solidFill>
                  <a:schemeClr val="accent5">
                    <a:lumMod val="75000"/>
                  </a:schemeClr>
                </a:solidFill>
              </a:rPr>
              <a:t>Mee</a:t>
            </a:r>
            <a:r>
              <a:rPr lang="en-US" sz="1000" b="1" dirty="0" smtClean="0">
                <a:solidFill>
                  <a:schemeClr val="accent5">
                    <a:lumMod val="75000"/>
                  </a:schemeClr>
                </a:solidFill>
              </a:rPr>
              <a:t> Canyons Access </a:t>
            </a:r>
            <a:r>
              <a:rPr lang="en-US" sz="1000" b="1" dirty="0">
                <a:solidFill>
                  <a:schemeClr val="accent5">
                    <a:lumMod val="75000"/>
                  </a:schemeClr>
                </a:solidFill>
              </a:rPr>
              <a:t>(Zone 10)</a:t>
            </a:r>
            <a:endParaRPr lang="en-US" sz="1000" b="1" dirty="0" smtClean="0">
              <a:solidFill>
                <a:schemeClr val="accent5">
                  <a:lumMod val="75000"/>
                </a:schemeClr>
              </a:solidFill>
              <a:effectLst>
                <a:outerShdw blurRad="38100" dist="38100" dir="2700000" algn="tl">
                  <a:srgbClr val="000000">
                    <a:alpha val="43137"/>
                  </a:srgbClr>
                </a:outerShdw>
              </a:effectLst>
              <a:cs typeface="Times New Roman" panose="02020603050405020304" pitchFamily="18" charset="0"/>
            </a:endParaRPr>
          </a:p>
        </p:txBody>
      </p:sp>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6200">
            <a:off x="57157" y="425032"/>
            <a:ext cx="2555140" cy="1538579"/>
          </a:xfrm>
          <a:prstGeom prst="rect">
            <a:avLst/>
          </a:prstGeom>
        </p:spPr>
      </p:pic>
      <p:sp>
        <p:nvSpPr>
          <p:cNvPr id="28" name="Rectangle 27"/>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826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500" fill="hold"/>
                                        <p:tgtEl>
                                          <p:spTgt spid="25"/>
                                        </p:tgtEl>
                                        <p:attrNameLst>
                                          <p:attrName>ppt_w</p:attrName>
                                        </p:attrNameLst>
                                      </p:cBhvr>
                                      <p:tavLst>
                                        <p:tav tm="0">
                                          <p:val>
                                            <p:fltVal val="0"/>
                                          </p:val>
                                        </p:tav>
                                        <p:tav tm="100000">
                                          <p:val>
                                            <p:strVal val="#ppt_w"/>
                                          </p:val>
                                        </p:tav>
                                      </p:tavLst>
                                    </p:anim>
                                    <p:anim calcmode="lin" valueType="num">
                                      <p:cBhvr>
                                        <p:cTn id="8" dur="1500" fill="hold"/>
                                        <p:tgtEl>
                                          <p:spTgt spid="25"/>
                                        </p:tgtEl>
                                        <p:attrNameLst>
                                          <p:attrName>ppt_h</p:attrName>
                                        </p:attrNameLst>
                                      </p:cBhvr>
                                      <p:tavLst>
                                        <p:tav tm="0">
                                          <p:val>
                                            <p:fltVal val="0"/>
                                          </p:val>
                                        </p:tav>
                                        <p:tav tm="100000">
                                          <p:val>
                                            <p:strVal val="#ppt_h"/>
                                          </p:val>
                                        </p:tav>
                                      </p:tavLst>
                                    </p:anim>
                                    <p:anim calcmode="lin" valueType="num">
                                      <p:cBhvr>
                                        <p:cTn id="9" dur="1500" fill="hold"/>
                                        <p:tgtEl>
                                          <p:spTgt spid="25"/>
                                        </p:tgtEl>
                                        <p:attrNameLst>
                                          <p:attrName>style.rotation</p:attrName>
                                        </p:attrNameLst>
                                      </p:cBhvr>
                                      <p:tavLst>
                                        <p:tav tm="0">
                                          <p:val>
                                            <p:fltVal val="90"/>
                                          </p:val>
                                        </p:tav>
                                        <p:tav tm="100000">
                                          <p:val>
                                            <p:fltVal val="0"/>
                                          </p:val>
                                        </p:tav>
                                      </p:tavLst>
                                    </p:anim>
                                    <p:animEffect transition="in" filter="fade">
                                      <p:cBhvr>
                                        <p:cTn id="10"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556951" y="762000"/>
            <a:ext cx="6891849" cy="1238801"/>
          </a:xfrm>
          <a:prstGeom prst="rect">
            <a:avLst/>
          </a:prstGeom>
        </p:spPr>
        <p:txBody>
          <a:bodyPr wrap="square">
            <a:spAutoFit/>
          </a:bodyPr>
          <a:lstStyle/>
          <a:p>
            <a:pPr>
              <a:spcBef>
                <a:spcPts val="300"/>
              </a:spcBef>
              <a:spcAft>
                <a:spcPts val="300"/>
              </a:spcAft>
            </a:pPr>
            <a:r>
              <a:rPr lang="en-US" sz="2800" b="1" dirty="0" smtClean="0">
                <a:solidFill>
                  <a:srgbClr val="FFFFC5"/>
                </a:solidFill>
                <a:effectLst>
                  <a:outerShdw blurRad="38100" dist="38100" dir="2700000" algn="tl">
                    <a:srgbClr val="000000">
                      <a:alpha val="43137"/>
                    </a:srgbClr>
                  </a:outerShdw>
                </a:effectLst>
              </a:rPr>
              <a:t>Participation </a:t>
            </a:r>
            <a:r>
              <a:rPr lang="en-US" sz="2800" b="1" dirty="0">
                <a:solidFill>
                  <a:srgbClr val="FFFFC5"/>
                </a:solidFill>
                <a:effectLst>
                  <a:outerShdw blurRad="38100" dist="38100" dir="2700000" algn="tl">
                    <a:srgbClr val="000000">
                      <a:alpha val="43137"/>
                    </a:srgbClr>
                  </a:outerShdw>
                </a:effectLst>
              </a:rPr>
              <a:t>in </a:t>
            </a:r>
            <a:r>
              <a:rPr lang="en-US" sz="2800" b="1" dirty="0" smtClean="0">
                <a:solidFill>
                  <a:srgbClr val="FFFFC5"/>
                </a:solidFill>
                <a:effectLst>
                  <a:outerShdw blurRad="38100" dist="38100" dir="2700000" algn="tl">
                    <a:srgbClr val="000000">
                      <a:alpha val="43137"/>
                    </a:srgbClr>
                  </a:outerShdw>
                </a:effectLst>
              </a:rPr>
              <a:t>recreational activities lead </a:t>
            </a:r>
            <a:r>
              <a:rPr lang="en-US" sz="2800" b="1" dirty="0">
                <a:solidFill>
                  <a:srgbClr val="FFFFC5"/>
                </a:solidFill>
                <a:effectLst>
                  <a:outerShdw blurRad="38100" dist="38100" dir="2700000" algn="tl">
                    <a:srgbClr val="000000">
                      <a:alpha val="43137"/>
                    </a:srgbClr>
                  </a:outerShdw>
                </a:effectLst>
              </a:rPr>
              <a:t>to multiple </a:t>
            </a:r>
            <a:r>
              <a:rPr lang="en-US" sz="2800" b="1" dirty="0" smtClean="0">
                <a:solidFill>
                  <a:srgbClr val="FFFFC5"/>
                </a:solidFill>
                <a:effectLst>
                  <a:outerShdw blurRad="38100" dist="38100" dir="2700000" algn="tl">
                    <a:srgbClr val="000000">
                      <a:alpha val="43137"/>
                    </a:srgbClr>
                  </a:outerShdw>
                </a:effectLst>
              </a:rPr>
              <a:t>experiences …  </a:t>
            </a:r>
            <a:endParaRPr lang="en-US" sz="2800" b="1" dirty="0">
              <a:solidFill>
                <a:srgbClr val="FFFFC5"/>
              </a:solidFill>
              <a:effectLst>
                <a:outerShdw blurRad="38100" dist="38100" dir="2700000" algn="tl">
                  <a:srgbClr val="000000">
                    <a:alpha val="43137"/>
                  </a:srgbClr>
                </a:outerShdw>
              </a:effectLst>
            </a:endParaRPr>
          </a:p>
          <a:p>
            <a:pPr marL="623888" indent="-277813">
              <a:buFont typeface="Arial" panose="020B0604020202020204" pitchFamily="34" charset="0"/>
              <a:buChar char="•"/>
            </a:pPr>
            <a:endParaRPr lang="en-US" sz="800" dirty="0"/>
          </a:p>
          <a:p>
            <a:pPr marL="623888" indent="-277813">
              <a:buFont typeface="Arial" panose="020B0604020202020204" pitchFamily="34" charset="0"/>
              <a:buChar char="•"/>
            </a:pPr>
            <a:endParaRPr lang="en-US" sz="800" dirty="0"/>
          </a:p>
        </p:txBody>
      </p: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21" name="Group 35"/>
          <p:cNvGrpSpPr>
            <a:grpSpLocks/>
          </p:cNvGrpSpPr>
          <p:nvPr/>
        </p:nvGrpSpPr>
        <p:grpSpPr bwMode="auto">
          <a:xfrm>
            <a:off x="2209800" y="3879230"/>
            <a:ext cx="1916152" cy="2743200"/>
            <a:chOff x="1536" y="1872"/>
            <a:chExt cx="1056" cy="1746"/>
          </a:xfrm>
        </p:grpSpPr>
        <p:sp>
          <p:nvSpPr>
            <p:cNvPr id="22"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3"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6640">
            <a:off x="82991" y="719020"/>
            <a:ext cx="2308618" cy="13724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sp>
        <p:nvSpPr>
          <p:cNvPr id="15" name="Rectangle 14"/>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03167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0421" y="1981200"/>
            <a:ext cx="8651179" cy="1538883"/>
          </a:xfrm>
          <a:prstGeom prst="rect">
            <a:avLst/>
          </a:prstGeom>
        </p:spPr>
        <p:txBody>
          <a:bodyPr wrap="square">
            <a:spAutoFit/>
          </a:bodyPr>
          <a:lstStyle/>
          <a:p>
            <a:r>
              <a:rPr lang="en-US" sz="2800" b="1" dirty="0" smtClean="0">
                <a:solidFill>
                  <a:srgbClr val="FFFFC5"/>
                </a:solidFill>
                <a:effectLst>
                  <a:outerShdw blurRad="38100" dist="38100" dir="2700000" algn="tl">
                    <a:srgbClr val="000000">
                      <a:alpha val="43137"/>
                    </a:srgbClr>
                  </a:outerShdw>
                </a:effectLst>
              </a:rPr>
              <a:t>… and experiences </a:t>
            </a:r>
            <a:r>
              <a:rPr lang="en-US" sz="2800" b="1" dirty="0">
                <a:solidFill>
                  <a:srgbClr val="FFFFC5"/>
                </a:solidFill>
                <a:effectLst>
                  <a:outerShdw blurRad="38100" dist="38100" dir="2700000" algn="tl">
                    <a:srgbClr val="000000">
                      <a:alpha val="43137"/>
                    </a:srgbClr>
                  </a:outerShdw>
                </a:effectLst>
              </a:rPr>
              <a:t>lead to multiple personal, social, environmental, and </a:t>
            </a:r>
            <a:r>
              <a:rPr lang="en-US" sz="2800" b="1" dirty="0" smtClean="0">
                <a:solidFill>
                  <a:srgbClr val="FFFFC5"/>
                </a:solidFill>
                <a:effectLst>
                  <a:outerShdw blurRad="38100" dist="38100" dir="2700000" algn="tl">
                    <a:srgbClr val="000000">
                      <a:alpha val="43137"/>
                    </a:srgbClr>
                  </a:outerShdw>
                </a:effectLst>
              </a:rPr>
              <a:t>economic benefits – both on-site and off-site   </a:t>
            </a:r>
          </a:p>
          <a:p>
            <a:endParaRPr lang="en-US" sz="1000" b="1" dirty="0">
              <a:effectLst>
                <a:outerShdw blurRad="38100" dist="38100" dir="2700000" algn="tl">
                  <a:srgbClr val="000000">
                    <a:alpha val="43137"/>
                  </a:srgbClr>
                </a:outerShdw>
              </a:effectLst>
            </a:endParaRPr>
          </a:p>
        </p:txBody>
      </p: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3" name="Group 35"/>
          <p:cNvGrpSpPr>
            <a:grpSpLocks/>
          </p:cNvGrpSpPr>
          <p:nvPr/>
        </p:nvGrpSpPr>
        <p:grpSpPr bwMode="auto">
          <a:xfrm>
            <a:off x="2209800" y="3879230"/>
            <a:ext cx="1916152" cy="2743200"/>
            <a:chOff x="1536" y="1872"/>
            <a:chExt cx="1056" cy="1746"/>
          </a:xfrm>
        </p:grpSpPr>
        <p:sp>
          <p:nvSpPr>
            <p:cNvPr id="14"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5"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grpSp>
        <p:nvGrpSpPr>
          <p:cNvPr id="26" name="Group 30"/>
          <p:cNvGrpSpPr>
            <a:grpSpLocks/>
          </p:cNvGrpSpPr>
          <p:nvPr/>
        </p:nvGrpSpPr>
        <p:grpSpPr bwMode="auto">
          <a:xfrm>
            <a:off x="4672695" y="3879230"/>
            <a:ext cx="2014654" cy="2743200"/>
            <a:chOff x="3072" y="1920"/>
            <a:chExt cx="1058" cy="1728"/>
          </a:xfrm>
        </p:grpSpPr>
        <p:sp>
          <p:nvSpPr>
            <p:cNvPr id="27" name="Rectangle 31"/>
            <p:cNvSpPr>
              <a:spLocks noChangeArrowheads="1"/>
            </p:cNvSpPr>
            <p:nvPr/>
          </p:nvSpPr>
          <p:spPr bwMode="auto">
            <a:xfrm>
              <a:off x="3072"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8" name="Picture 32" descr="PE07138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2016"/>
              <a:ext cx="805"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3"/>
            <p:cNvSpPr>
              <a:spLocks noChangeArrowheads="1"/>
            </p:cNvSpPr>
            <p:nvPr/>
          </p:nvSpPr>
          <p:spPr bwMode="auto">
            <a:xfrm>
              <a:off x="3120" y="2928"/>
              <a:ext cx="101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dirty="0" smtClean="0">
                  <a:solidFill>
                    <a:srgbClr val="000000"/>
                  </a:solidFill>
                  <a:ea typeface="Times New Roman" pitchFamily="18" charset="0"/>
                  <a:cs typeface="Arial" charset="0"/>
                </a:rPr>
                <a:t>Greater environmental awareness &amp; sensitivity</a:t>
              </a:r>
              <a:endParaRPr lang="en-US" altLang="en-US" b="1" dirty="0" smtClean="0">
                <a:solidFill>
                  <a:srgbClr val="000000"/>
                </a:solidFill>
                <a:latin typeface="Arial" charset="0"/>
                <a:ea typeface="Times New Roman" pitchFamily="18" charset="0"/>
                <a:cs typeface="Arial" charset="0"/>
              </a:endParaRPr>
            </a:p>
          </p:txBody>
        </p:sp>
      </p:grpSp>
      <p:pic>
        <p:nvPicPr>
          <p:cNvPr id="17"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3945024" y="4779168"/>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25"/>
          <p:cNvGrpSpPr>
            <a:grpSpLocks/>
          </p:cNvGrpSpPr>
          <p:nvPr/>
        </p:nvGrpSpPr>
        <p:grpSpPr bwMode="auto">
          <a:xfrm>
            <a:off x="6973563" y="3886200"/>
            <a:ext cx="2018037" cy="2743200"/>
            <a:chOff x="4560" y="1920"/>
            <a:chExt cx="1056" cy="1728"/>
          </a:xfrm>
        </p:grpSpPr>
        <p:sp>
          <p:nvSpPr>
            <p:cNvPr id="36" name="Rectangle 26"/>
            <p:cNvSpPr>
              <a:spLocks noChangeArrowheads="1"/>
            </p:cNvSpPr>
            <p:nvPr/>
          </p:nvSpPr>
          <p:spPr bwMode="auto">
            <a:xfrm>
              <a:off x="4560"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37" name="Picture 27" descr="BD08827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 y="2016"/>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8"/>
            <p:cNvSpPr>
              <a:spLocks noChangeArrowheads="1"/>
            </p:cNvSpPr>
            <p:nvPr/>
          </p:nvSpPr>
          <p:spPr bwMode="auto">
            <a:xfrm>
              <a:off x="4608" y="2928"/>
              <a:ext cx="100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smtClean="0">
                  <a:solidFill>
                    <a:srgbClr val="000000"/>
                  </a:solidFill>
                  <a:ea typeface="Times New Roman" pitchFamily="18" charset="0"/>
                  <a:cs typeface="Arial" charset="0"/>
                </a:rPr>
                <a:t>Improved stewardship/</a:t>
              </a:r>
              <a:endParaRPr lang="en-US" altLang="en-US" b="1" smtClean="0">
                <a:solidFill>
                  <a:srgbClr val="000000"/>
                </a:solidFill>
                <a:latin typeface="Times New Roman" pitchFamily="18" charset="0"/>
                <a:ea typeface="Times New Roman" pitchFamily="18" charset="0"/>
                <a:cs typeface="Arial" charset="0"/>
              </a:endParaRPr>
            </a:p>
            <a:p>
              <a:pPr fontAlgn="base">
                <a:spcBef>
                  <a:spcPct val="0"/>
                </a:spcBef>
                <a:spcAft>
                  <a:spcPct val="0"/>
                </a:spcAft>
              </a:pPr>
              <a:r>
                <a:rPr lang="en-US" altLang="en-US" b="1" smtClean="0">
                  <a:solidFill>
                    <a:srgbClr val="000000"/>
                  </a:solidFill>
                  <a:ea typeface="Times New Roman" pitchFamily="18" charset="0"/>
                  <a:cs typeface="Arial" charset="0"/>
                </a:rPr>
                <a:t>preservation</a:t>
              </a:r>
              <a:endParaRPr lang="en-US" altLang="en-US" b="1" smtClean="0">
                <a:solidFill>
                  <a:srgbClr val="000000"/>
                </a:solidFill>
                <a:latin typeface="Arial" charset="0"/>
                <a:ea typeface="Times New Roman" pitchFamily="18" charset="0"/>
                <a:cs typeface="Arial" charset="0"/>
              </a:endParaRPr>
            </a:p>
          </p:txBody>
        </p:sp>
      </p:grpSp>
      <p:pic>
        <p:nvPicPr>
          <p:cNvPr id="30"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6388188" y="4779167"/>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05400"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On-site</a:t>
            </a:r>
            <a:endParaRPr lang="en-US" sz="1600" i="1" dirty="0">
              <a:latin typeface="Arial Black" panose="020B0A04020102020204" pitchFamily="34" charset="0"/>
            </a:endParaRPr>
          </a:p>
        </p:txBody>
      </p:sp>
      <p:sp>
        <p:nvSpPr>
          <p:cNvPr id="39" name="TextBox 38"/>
          <p:cNvSpPr txBox="1"/>
          <p:nvPr/>
        </p:nvSpPr>
        <p:spPr>
          <a:xfrm>
            <a:off x="7289098"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Off-site</a:t>
            </a:r>
            <a:endParaRPr lang="en-US" sz="1600" i="1" dirty="0">
              <a:latin typeface="Arial Black" panose="020B0A04020102020204" pitchFamily="34" charset="0"/>
            </a:endParaRPr>
          </a:p>
        </p:txBody>
      </p:sp>
      <p:sp>
        <p:nvSpPr>
          <p:cNvPr id="31" name="Rectangle 30"/>
          <p:cNvSpPr/>
          <p:nvPr/>
        </p:nvSpPr>
        <p:spPr>
          <a:xfrm>
            <a:off x="2556951" y="762000"/>
            <a:ext cx="6891849" cy="1238801"/>
          </a:xfrm>
          <a:prstGeom prst="rect">
            <a:avLst/>
          </a:prstGeom>
        </p:spPr>
        <p:txBody>
          <a:bodyPr wrap="square">
            <a:spAutoFit/>
          </a:bodyPr>
          <a:lstStyle/>
          <a:p>
            <a:pPr>
              <a:spcBef>
                <a:spcPts val="300"/>
              </a:spcBef>
              <a:spcAft>
                <a:spcPts val="300"/>
              </a:spcAft>
            </a:pPr>
            <a:r>
              <a:rPr lang="en-US" sz="2800" b="1" dirty="0" smtClean="0">
                <a:solidFill>
                  <a:srgbClr val="FFFFC5"/>
                </a:solidFill>
                <a:effectLst>
                  <a:outerShdw blurRad="38100" dist="38100" dir="2700000" algn="tl">
                    <a:srgbClr val="000000">
                      <a:alpha val="43137"/>
                    </a:srgbClr>
                  </a:outerShdw>
                </a:effectLst>
              </a:rPr>
              <a:t>Participation </a:t>
            </a:r>
            <a:r>
              <a:rPr lang="en-US" sz="2800" b="1" dirty="0">
                <a:solidFill>
                  <a:srgbClr val="FFFFC5"/>
                </a:solidFill>
                <a:effectLst>
                  <a:outerShdw blurRad="38100" dist="38100" dir="2700000" algn="tl">
                    <a:srgbClr val="000000">
                      <a:alpha val="43137"/>
                    </a:srgbClr>
                  </a:outerShdw>
                </a:effectLst>
              </a:rPr>
              <a:t>in </a:t>
            </a:r>
            <a:r>
              <a:rPr lang="en-US" sz="2800" b="1" dirty="0" smtClean="0">
                <a:solidFill>
                  <a:srgbClr val="FFFFC5"/>
                </a:solidFill>
                <a:effectLst>
                  <a:outerShdw blurRad="38100" dist="38100" dir="2700000" algn="tl">
                    <a:srgbClr val="000000">
                      <a:alpha val="43137"/>
                    </a:srgbClr>
                  </a:outerShdw>
                </a:effectLst>
              </a:rPr>
              <a:t>recreational activities lead </a:t>
            </a:r>
            <a:r>
              <a:rPr lang="en-US" sz="2800" b="1" dirty="0">
                <a:solidFill>
                  <a:srgbClr val="FFFFC5"/>
                </a:solidFill>
                <a:effectLst>
                  <a:outerShdw blurRad="38100" dist="38100" dir="2700000" algn="tl">
                    <a:srgbClr val="000000">
                      <a:alpha val="43137"/>
                    </a:srgbClr>
                  </a:outerShdw>
                </a:effectLst>
              </a:rPr>
              <a:t>to multiple </a:t>
            </a:r>
            <a:r>
              <a:rPr lang="en-US" sz="2800" b="1" dirty="0" smtClean="0">
                <a:solidFill>
                  <a:srgbClr val="FFFFC5"/>
                </a:solidFill>
                <a:effectLst>
                  <a:outerShdw blurRad="38100" dist="38100" dir="2700000" algn="tl">
                    <a:srgbClr val="000000">
                      <a:alpha val="43137"/>
                    </a:srgbClr>
                  </a:outerShdw>
                </a:effectLst>
              </a:rPr>
              <a:t>experiences …  </a:t>
            </a:r>
            <a:endParaRPr lang="en-US" sz="2800" b="1" dirty="0">
              <a:solidFill>
                <a:srgbClr val="FFFFC5"/>
              </a:solidFill>
              <a:effectLst>
                <a:outerShdw blurRad="38100" dist="38100" dir="2700000" algn="tl">
                  <a:srgbClr val="000000">
                    <a:alpha val="43137"/>
                  </a:srgbClr>
                </a:outerShdw>
              </a:effectLst>
            </a:endParaRPr>
          </a:p>
          <a:p>
            <a:pPr marL="623888" indent="-277813">
              <a:buFont typeface="Arial" panose="020B0604020202020204" pitchFamily="34" charset="0"/>
              <a:buChar char="•"/>
            </a:pPr>
            <a:endParaRPr lang="en-US" sz="800" dirty="0"/>
          </a:p>
          <a:p>
            <a:pPr marL="623888" indent="-277813">
              <a:buFont typeface="Arial" panose="020B0604020202020204" pitchFamily="34" charset="0"/>
              <a:buChar char="•"/>
            </a:pPr>
            <a:endParaRPr lang="en-US" sz="800" dirty="0"/>
          </a:p>
        </p:txBody>
      </p:sp>
      <p:pic>
        <p:nvPicPr>
          <p:cNvPr id="5" name="Picture 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020978">
            <a:off x="129871" y="564253"/>
            <a:ext cx="2129393" cy="1199966"/>
          </a:xfrm>
          <a:prstGeom prst="rect">
            <a:avLst/>
          </a:prstGeom>
          <a:ln>
            <a:noFill/>
          </a:ln>
          <a:effectLst>
            <a:outerShdw blurRad="292100" dist="139700" dir="2700000" algn="tl" rotWithShape="0">
              <a:srgbClr val="333333">
                <a:alpha val="65000"/>
              </a:srgbClr>
            </a:outerShdw>
          </a:effectLst>
        </p:spPr>
      </p:pic>
      <p:sp>
        <p:nvSpPr>
          <p:cNvPr id="33" name="Rectangle 3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25944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2"/>
          <p:cNvGrpSpPr>
            <a:grpSpLocks/>
          </p:cNvGrpSpPr>
          <p:nvPr/>
        </p:nvGrpSpPr>
        <p:grpSpPr bwMode="auto">
          <a:xfrm>
            <a:off x="228600" y="771525"/>
            <a:ext cx="7543800" cy="1371600"/>
            <a:chOff x="192" y="192"/>
            <a:chExt cx="5328" cy="1098"/>
          </a:xfrm>
        </p:grpSpPr>
        <p:sp>
          <p:nvSpPr>
            <p:cNvPr id="13" name="WordArt 3"/>
            <p:cNvSpPr>
              <a:spLocks noChangeArrowheads="1" noChangeShapeType="1" noTextEdit="1"/>
            </p:cNvSpPr>
            <p:nvPr/>
          </p:nvSpPr>
          <p:spPr bwMode="auto">
            <a:xfrm>
              <a:off x="1392" y="384"/>
              <a:ext cx="4128" cy="6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gradFill rotWithShape="1">
                    <a:gsLst>
                      <a:gs pos="0">
                        <a:srgbClr val="FF0000"/>
                      </a:gs>
                      <a:gs pos="100000">
                        <a:srgbClr val="990000"/>
                      </a:gs>
                    </a:gsLst>
                    <a:path path="rect">
                      <a:fillToRect r="100000" b="100000"/>
                    </a:path>
                  </a:gradFill>
                  <a:effectLst>
                    <a:outerShdw dist="35921" dir="2700000" algn="ctr" rotWithShape="0">
                      <a:srgbClr val="C0C0C0">
                        <a:alpha val="79999"/>
                      </a:srgbClr>
                    </a:outerShdw>
                  </a:effectLst>
                  <a:latin typeface="High Tower Text"/>
                </a:rPr>
                <a:t>Before we go any farther...</a:t>
              </a:r>
            </a:p>
          </p:txBody>
        </p:sp>
        <p:pic>
          <p:nvPicPr>
            <p:cNvPr id="14" name="Picture 4" descr="j01834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92"/>
              <a:ext cx="1149" cy="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5" descr="AAD-76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04261"/>
            <a:ext cx="4818611" cy="319355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Rectangle 2"/>
          <p:cNvSpPr/>
          <p:nvPr/>
        </p:nvSpPr>
        <p:spPr>
          <a:xfrm>
            <a:off x="278027" y="2385103"/>
            <a:ext cx="4293974" cy="4031873"/>
          </a:xfrm>
          <a:prstGeom prst="rect">
            <a:avLst/>
          </a:prstGeom>
        </p:spPr>
        <p:txBody>
          <a:bodyPr wrap="square">
            <a:spAutoFit/>
          </a:bodyPr>
          <a:lstStyle/>
          <a:p>
            <a:r>
              <a:rPr lang="en-US" sz="3200" b="1" kern="10" dirty="0">
                <a:solidFill>
                  <a:schemeClr val="tx2"/>
                </a:solidFill>
                <a:effectLst>
                  <a:outerShdw blurRad="38100" dist="38100" dir="2700000" algn="tl">
                    <a:srgbClr val="000000">
                      <a:alpha val="43137"/>
                    </a:srgbClr>
                  </a:outerShdw>
                </a:effectLst>
              </a:rPr>
              <a:t>Resource Management Plans have not used</a:t>
            </a:r>
          </a:p>
          <a:p>
            <a:r>
              <a:rPr lang="en-US" sz="3200" b="1" kern="10" dirty="0">
                <a:solidFill>
                  <a:schemeClr val="tx2"/>
                </a:solidFill>
                <a:effectLst>
                  <a:outerShdw blurRad="38100" dist="38100" dir="2700000" algn="tl">
                    <a:srgbClr val="000000">
                      <a:alpha val="43137"/>
                    </a:srgbClr>
                  </a:outerShdw>
                </a:effectLst>
              </a:rPr>
              <a:t>the same "dictionary" when defining:</a:t>
            </a:r>
          </a:p>
          <a:p>
            <a:r>
              <a:rPr lang="en-US" sz="3200" b="1" kern="10" dirty="0">
                <a:solidFill>
                  <a:schemeClr val="tx2"/>
                </a:solidFill>
                <a:effectLst>
                  <a:outerShdw blurRad="38100" dist="38100" dir="2700000" algn="tl">
                    <a:srgbClr val="000000">
                      <a:alpha val="43137"/>
                    </a:srgbClr>
                  </a:outerShdw>
                </a:effectLst>
              </a:rPr>
              <a:t>goals, outcomes, objectives, standards or guidelines</a:t>
            </a:r>
          </a:p>
        </p:txBody>
      </p:sp>
      <p:sp>
        <p:nvSpPr>
          <p:cNvPr id="18" name="Rectangle 17"/>
          <p:cNvSpPr/>
          <p:nvPr/>
        </p:nvSpPr>
        <p:spPr>
          <a:xfrm>
            <a:off x="1" y="0"/>
            <a:ext cx="2571538"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Goals and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805374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33400" y="2617248"/>
            <a:ext cx="8217913" cy="3684085"/>
          </a:xfrm>
          <a:prstGeom prst="rect">
            <a:avLst/>
          </a:prstGeom>
        </p:spPr>
        <p:txBody>
          <a:bodyPr wrap="square">
            <a:spAutoFit/>
          </a:bodyPr>
          <a:lstStyle/>
          <a:p>
            <a:pPr marL="465138" indent="-349250">
              <a:lnSpc>
                <a:spcPct val="130000"/>
              </a:lnSpc>
              <a:spcBef>
                <a:spcPts val="300"/>
              </a:spcBef>
              <a:spcAft>
                <a:spcPts val="300"/>
              </a:spcAft>
              <a:buFont typeface="Arial" panose="020B0604020202020204" pitchFamily="34" charset="0"/>
              <a:buChar char="•"/>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demand preferences from recreation assessments</a:t>
            </a:r>
          </a:p>
          <a:p>
            <a:pPr marL="465138" indent="-349250">
              <a:lnSpc>
                <a:spcPct val="130000"/>
              </a:lnSpc>
              <a:spcBef>
                <a:spcPts val="300"/>
              </a:spcBef>
              <a:spcAft>
                <a:spcPts val="300"/>
              </a:spcAft>
              <a:buFont typeface="Arial" panose="020B0604020202020204" pitchFamily="34" charset="0"/>
              <a:buChar cha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planning process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scoping, public input, and work groups </a:t>
            </a:r>
          </a:p>
          <a:p>
            <a:pPr marL="401638" indent="-285750">
              <a:lnSpc>
                <a:spcPct val="130000"/>
              </a:lnSpc>
              <a:spcBef>
                <a:spcPts val="300"/>
              </a:spcBef>
              <a:spcAft>
                <a:spcPts val="300"/>
              </a:spcAft>
              <a:buFont typeface="Arial" panose="020B0604020202020204" pitchFamily="34" charset="0"/>
              <a:buChar char="•"/>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capacity to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facilitate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desired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outcomes</a:t>
            </a:r>
          </a:p>
          <a:p>
            <a:pPr marL="465138" indent="-349250">
              <a:lnSpc>
                <a:spcPct val="130000"/>
              </a:lnSpc>
              <a:spcBef>
                <a:spcPts val="300"/>
              </a:spcBef>
              <a:spcAft>
                <a:spcPts val="300"/>
              </a:spcAft>
              <a:buFont typeface="Arial" panose="020B0604020202020204" pitchFamily="34" charset="0"/>
              <a:buChar char="•"/>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professional judgment</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10"/>
          <p:cNvSpPr/>
          <p:nvPr/>
        </p:nvSpPr>
        <p:spPr>
          <a:xfrm>
            <a:off x="282633" y="1669768"/>
            <a:ext cx="5737167" cy="523220"/>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09682">
            <a:off x="6261268" y="1074865"/>
            <a:ext cx="2129393" cy="1199966"/>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6640">
            <a:off x="3417692" y="850986"/>
            <a:ext cx="2308618" cy="13724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sp>
        <p:nvSpPr>
          <p:cNvPr id="14" name="Rectangle 1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61857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6566" y="457200"/>
            <a:ext cx="8682634" cy="2173737"/>
          </a:xfrm>
          <a:prstGeom prst="rect">
            <a:avLst/>
          </a:prstGeom>
        </p:spPr>
        <p:txBody>
          <a:bodyPr wrap="square">
            <a:spAutoFit/>
          </a:bodyPr>
          <a:lstStyle/>
          <a:p>
            <a:pPr marL="346075">
              <a:lnSpc>
                <a:spcPct val="150000"/>
              </a:lnSpc>
            </a:pPr>
            <a:r>
              <a:rPr lang="en-US" sz="3200" b="1" cap="small" dirty="0" smtClean="0">
                <a:solidFill>
                  <a:schemeClr val="accent5">
                    <a:lumMod val="20000"/>
                    <a:lumOff val="80000"/>
                  </a:schemeClr>
                </a:solidFill>
                <a:effectLst>
                  <a:outerShdw blurRad="38100" dist="38100" dir="2700000" algn="tl">
                    <a:srgbClr val="000000">
                      <a:alpha val="43137"/>
                    </a:srgbClr>
                  </a:outerShdw>
                </a:effectLst>
                <a:latin typeface="Kristen ITC" panose="03050502040202030202" pitchFamily="66" charset="0"/>
              </a:rPr>
              <a:t>Key  Tool  </a:t>
            </a:r>
            <a:r>
              <a:rPr lang="en-US" sz="31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Experience </a:t>
            </a:r>
            <a:r>
              <a:rPr lang="en-US" sz="31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Benefit Checklist </a:t>
            </a:r>
            <a:r>
              <a:rPr lang="en-US" sz="31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(see Appendix </a:t>
            </a:r>
            <a:r>
              <a:rPr lang="en-US" sz="31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31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t>
            </a:r>
            <a:r>
              <a:rPr lang="en-US" sz="31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31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guide (but not a shopping list).</a:t>
            </a:r>
            <a:endParaRPr lang="en-US" sz="31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778">
            <a:off x="1492087" y="2968487"/>
            <a:ext cx="3483887" cy="39733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1811">
            <a:off x="5321233" y="2421465"/>
            <a:ext cx="3475479" cy="4057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900398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20578" y="609600"/>
            <a:ext cx="8771021" cy="1431161"/>
          </a:xfrm>
          <a:prstGeom prst="rect">
            <a:avLst/>
          </a:prstGeom>
          <a:solidFill>
            <a:schemeClr val="tx2">
              <a:lumMod val="25000"/>
            </a:schemeClr>
          </a:solidFill>
          <a:effectLst>
            <a:softEdge rad="63500"/>
          </a:effectLst>
        </p:spPr>
        <p:txBody>
          <a:bodyPr wrap="square">
            <a:spAutoFit/>
          </a:bodyPr>
          <a:lstStyle/>
          <a:p>
            <a:r>
              <a:rPr lang="en-US" sz="2600" b="1" dirty="0" smtClean="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EXERCISE  1.  </a:t>
            </a:r>
            <a:endParaRPr lang="en-US" sz="2600" b="1" dirty="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900" b="1" dirty="0" smtClean="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600" b="1" dirty="0" smtClean="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Listen to the Wyoming State Parks video.   Individually write down outcomes you hear discussed in the video. </a:t>
            </a:r>
            <a:endParaRPr lang="en-US" sz="2600" b="1" dirty="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67000"/>
            <a:ext cx="5615052" cy="38562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817842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026" y="838200"/>
            <a:ext cx="3416374" cy="2346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69742" y="762000"/>
            <a:ext cx="6740658" cy="6086282"/>
          </a:xfrm>
          <a:prstGeom prst="rect">
            <a:avLst/>
          </a:prstGeom>
        </p:spPr>
        <p:txBody>
          <a:bodyPr wrap="square">
            <a:spAutoFit/>
          </a:bodyPr>
          <a:lstStyle/>
          <a:p>
            <a:pPr>
              <a:spcBef>
                <a:spcPts val="300"/>
              </a:spcBef>
              <a:spcAft>
                <a:spcPts val="300"/>
              </a:spcAft>
            </a:pPr>
            <a:r>
              <a:rPr lang="en-US" sz="2400" b="1" dirty="0" smtClean="0">
                <a:effectLst>
                  <a:outerShdw blurRad="38100" dist="38100" dir="2700000" algn="tl">
                    <a:srgbClr val="000000">
                      <a:alpha val="43137"/>
                    </a:srgbClr>
                  </a:outerShdw>
                </a:effectLst>
                <a:cs typeface="Arial" panose="020B0604020202020204" pitchFamily="34" charset="0"/>
              </a:rPr>
              <a:t>Outcomes in Video:</a:t>
            </a:r>
          </a:p>
          <a:p>
            <a:pPr>
              <a:spcBef>
                <a:spcPts val="300"/>
              </a:spcBef>
              <a:spcAft>
                <a:spcPts val="300"/>
              </a:spcAft>
            </a:pPr>
            <a:endParaRPr lang="en-US" sz="1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92150" lvl="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Enjoying Exercise</a:t>
            </a:r>
          </a:p>
          <a:p>
            <a:pPr marL="69215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Developing Friendships</a:t>
            </a:r>
          </a:p>
          <a:p>
            <a:pPr marL="692150" lvl="0" indent="-293688">
              <a:spcBef>
                <a:spcPts val="400"/>
              </a:spcBef>
              <a:spcAft>
                <a:spcPts val="400"/>
              </a:spcAft>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Reduced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Obesity</a:t>
            </a:r>
          </a:p>
          <a:p>
            <a:pPr marL="692150" lvl="0" indent="-293688">
              <a:spcBef>
                <a:spcPts val="400"/>
              </a:spcBef>
              <a:spcAft>
                <a:spcPts val="400"/>
              </a:spcAft>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Reconnecting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Nature</a:t>
            </a:r>
          </a:p>
          <a:p>
            <a:pPr marL="692150" lvl="0" indent="-293688">
              <a:spcBef>
                <a:spcPts val="400"/>
              </a:spcBef>
              <a:spcAft>
                <a:spcPts val="400"/>
              </a:spcAft>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Improving Skills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Abilities</a:t>
            </a:r>
          </a:p>
          <a:p>
            <a:pPr marL="692150" lvl="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Freedom</a:t>
            </a:r>
          </a:p>
          <a:p>
            <a:pPr marL="692150" lvl="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Individualism</a:t>
            </a:r>
          </a:p>
          <a:p>
            <a:pPr marL="692150" lvl="0" indent="-293688">
              <a:spcBef>
                <a:spcPts val="400"/>
              </a:spcBef>
              <a:spcAft>
                <a:spcPts val="400"/>
              </a:spcAft>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Healthy Bodies</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92150" lvl="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Happier </a:t>
            </a: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Mind</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92150" lvl="0" indent="-293688">
              <a:spcBef>
                <a:spcPts val="400"/>
              </a:spcBef>
              <a:spcAft>
                <a:spcPts val="400"/>
              </a:spcAft>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Contributions</a:t>
            </a:r>
          </a:p>
          <a:p>
            <a:pPr marL="692150" lvl="0" indent="-293688">
              <a:spcBef>
                <a:spcPts val="400"/>
              </a:spcBef>
              <a:spcAft>
                <a:spcPts val="400"/>
              </a:spcAft>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about Trail Construction</a:t>
            </a:r>
          </a:p>
        </p:txBody>
      </p:sp>
      <p:sp>
        <p:nvSpPr>
          <p:cNvPr id="10" name="Rectangle 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723754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8" descr="mcdonaldck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36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amc"/>
          <p:cNvPicPr>
            <a:picLocks noChangeAspect="1" noChangeArrowheads="1"/>
          </p:cNvPicPr>
          <p:nvPr/>
        </p:nvPicPr>
        <p:blipFill>
          <a:blip r:embed="rId4"/>
          <a:srcRect/>
          <a:stretch>
            <a:fillRect/>
          </a:stretch>
        </p:blipFill>
        <p:spPr bwMode="auto">
          <a:xfrm>
            <a:off x="5677010" y="674649"/>
            <a:ext cx="3238390" cy="2190750"/>
          </a:xfrm>
          <a:prstGeom prst="rect">
            <a:avLst/>
          </a:prstGeom>
          <a:ln w="28575">
            <a:solidFill>
              <a:srgbClr val="993300"/>
            </a:solidFill>
          </a:ln>
          <a:effectLst>
            <a:outerShdw blurRad="292100" dist="139700" dir="2700000" algn="tl" rotWithShape="0">
              <a:srgbClr val="333333">
                <a:alpha val="65000"/>
              </a:srgbClr>
            </a:outerShdw>
          </a:effectLst>
        </p:spPr>
      </p:pic>
      <p:sp>
        <p:nvSpPr>
          <p:cNvPr id="10" name="WordArt 4"/>
          <p:cNvSpPr>
            <a:spLocks noChangeArrowheads="1" noChangeShapeType="1" noTextEdit="1"/>
          </p:cNvSpPr>
          <p:nvPr/>
        </p:nvSpPr>
        <p:spPr bwMode="auto">
          <a:xfrm rot="241496">
            <a:off x="99776" y="758716"/>
            <a:ext cx="4337453" cy="2521169"/>
          </a:xfrm>
          <a:prstGeom prst="rect">
            <a:avLst/>
          </a:prstGeom>
        </p:spPr>
        <p:txBody>
          <a:bodyPr wrap="none" fromWordArt="1">
            <a:prstTxWarp prst="textCascadeUp">
              <a:avLst>
                <a:gd name="adj" fmla="val 44444"/>
              </a:avLst>
            </a:prstTxWarp>
          </a:bodyPr>
          <a:lstStyle/>
          <a:p>
            <a:pPr algn="ctr"/>
            <a:r>
              <a:rPr lang="en-US" sz="3600" b="1" kern="10" dirty="0">
                <a:ln w="9525">
                  <a:solidFill>
                    <a:srgbClr val="CC3300"/>
                  </a:solidFill>
                  <a:round/>
                  <a:headEnd/>
                  <a:tailEnd/>
                </a:ln>
                <a:solidFill>
                  <a:srgbClr val="FFFF00"/>
                </a:solidFill>
                <a:effectLst>
                  <a:outerShdw dist="53882" dir="2700000" algn="ctr" rotWithShape="0">
                    <a:srgbClr val="663300"/>
                  </a:outerShdw>
                </a:effectLst>
                <a:latin typeface="Impact"/>
              </a:rPr>
              <a:t>Let's get </a:t>
            </a:r>
            <a:r>
              <a:rPr lang="en-US" sz="3600" b="1" kern="10" dirty="0" err="1">
                <a:ln w="9525">
                  <a:solidFill>
                    <a:srgbClr val="CC3300"/>
                  </a:solidFill>
                  <a:round/>
                  <a:headEnd/>
                  <a:tailEnd/>
                </a:ln>
                <a:solidFill>
                  <a:srgbClr val="FFFF00"/>
                </a:solidFill>
                <a:effectLst>
                  <a:outerShdw dist="53882" dir="2700000" algn="ctr" rotWithShape="0">
                    <a:srgbClr val="663300"/>
                  </a:outerShdw>
                </a:effectLst>
                <a:latin typeface="Impact"/>
              </a:rPr>
              <a:t>alittle</a:t>
            </a:r>
            <a:r>
              <a:rPr lang="en-US" sz="3600" b="1" kern="10" dirty="0">
                <a:ln w="9525">
                  <a:solidFill>
                    <a:srgbClr val="CC3300"/>
                  </a:solidFill>
                  <a:round/>
                  <a:headEnd/>
                  <a:tailEnd/>
                </a:ln>
                <a:solidFill>
                  <a:srgbClr val="FFFF00"/>
                </a:solidFill>
                <a:effectLst>
                  <a:outerShdw dist="53882" dir="2700000" algn="ctr" rotWithShape="0">
                    <a:srgbClr val="663300"/>
                  </a:outerShdw>
                </a:effectLst>
                <a:latin typeface="Impact"/>
              </a:rPr>
              <a:t> help</a:t>
            </a:r>
          </a:p>
          <a:p>
            <a:pPr algn="ctr"/>
            <a:r>
              <a:rPr lang="en-US" sz="3600" b="1" kern="10" dirty="0">
                <a:ln w="9525">
                  <a:solidFill>
                    <a:srgbClr val="CC3300"/>
                  </a:solidFill>
                  <a:round/>
                  <a:headEnd/>
                  <a:tailEnd/>
                </a:ln>
                <a:solidFill>
                  <a:srgbClr val="FFFF00"/>
                </a:solidFill>
                <a:effectLst>
                  <a:outerShdw dist="53882" dir="2700000" algn="ctr" rotWithShape="0">
                    <a:srgbClr val="663300"/>
                  </a:outerShdw>
                </a:effectLst>
                <a:latin typeface="Impact"/>
              </a:rPr>
              <a:t>from</a:t>
            </a:r>
          </a:p>
          <a:p>
            <a:pPr algn="ctr"/>
            <a:r>
              <a:rPr lang="en-US" sz="3600" b="1" kern="10" dirty="0">
                <a:ln w="9525">
                  <a:solidFill>
                    <a:srgbClr val="CC3300"/>
                  </a:solidFill>
                  <a:round/>
                  <a:headEnd/>
                  <a:tailEnd/>
                </a:ln>
                <a:solidFill>
                  <a:srgbClr val="FFFF00"/>
                </a:solidFill>
                <a:effectLst>
                  <a:outerShdw dist="53882" dir="2700000" algn="ctr" rotWithShape="0">
                    <a:srgbClr val="663300"/>
                  </a:outerShdw>
                </a:effectLst>
                <a:latin typeface="Impact"/>
              </a:rPr>
              <a:t>Emma </a:t>
            </a:r>
            <a:r>
              <a:rPr lang="en-US" sz="3600" b="1" kern="10" dirty="0" err="1">
                <a:ln w="9525">
                  <a:solidFill>
                    <a:srgbClr val="CC3300"/>
                  </a:solidFill>
                  <a:round/>
                  <a:headEnd/>
                  <a:tailEnd/>
                </a:ln>
                <a:solidFill>
                  <a:srgbClr val="FFFF00"/>
                </a:solidFill>
                <a:effectLst>
                  <a:outerShdw dist="53882" dir="2700000" algn="ctr" rotWithShape="0">
                    <a:srgbClr val="663300"/>
                  </a:outerShdw>
                </a:effectLst>
                <a:latin typeface="Impact"/>
              </a:rPr>
              <a:t>Rieves</a:t>
            </a:r>
            <a:endParaRPr lang="en-US" sz="3600" b="1" kern="10" dirty="0">
              <a:ln w="9525">
                <a:solidFill>
                  <a:srgbClr val="CC3300"/>
                </a:solidFill>
                <a:round/>
                <a:headEnd/>
                <a:tailEnd/>
              </a:ln>
              <a:solidFill>
                <a:srgbClr val="FFFF00"/>
              </a:solidFill>
              <a:effectLst>
                <a:outerShdw dist="53882" dir="2700000" algn="ctr" rotWithShape="0">
                  <a:srgbClr val="663300"/>
                </a:outerShdw>
              </a:effectLst>
              <a:latin typeface="Impact"/>
            </a:endParaRPr>
          </a:p>
        </p:txBody>
      </p:sp>
      <p:sp>
        <p:nvSpPr>
          <p:cNvPr id="3" name="TextBox 2"/>
          <p:cNvSpPr txBox="1"/>
          <p:nvPr/>
        </p:nvSpPr>
        <p:spPr>
          <a:xfrm>
            <a:off x="-1" y="5489458"/>
            <a:ext cx="9144001" cy="1477328"/>
          </a:xfrm>
          <a:prstGeom prst="rect">
            <a:avLst/>
          </a:prstGeom>
          <a:solidFill>
            <a:schemeClr val="bg1"/>
          </a:solidFill>
          <a:ln w="19050">
            <a:solidFill>
              <a:schemeClr val="tx2">
                <a:lumMod val="25000"/>
              </a:schemeClr>
            </a:solidFill>
          </a:ln>
          <a:effectLst/>
        </p:spPr>
        <p:txBody>
          <a:bodyPr wrap="square" lIns="182880" tIns="182880" rIns="182880" bIns="182880" rtlCol="0">
            <a:spAutoFit/>
          </a:bodyPr>
          <a:lstStyle/>
          <a:p>
            <a:r>
              <a:rPr lang="en-US" sz="2400" b="1" dirty="0" smtClean="0">
                <a:ln w="3175">
                  <a:noFill/>
                </a:ln>
                <a:solidFill>
                  <a:srgbClr val="FF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Exercise 2.   </a:t>
            </a:r>
          </a:p>
          <a:p>
            <a:r>
              <a:rPr lang="en-US" sz="2400" b="1" dirty="0" smtClean="0">
                <a:ln w="3175">
                  <a:noFill/>
                </a:ln>
                <a:solidFill>
                  <a:srgbClr val="FF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 the article.  Write down the activities, experiences &amp; benefits associated with McDonald Creek Cultural Mgmt. Area </a:t>
            </a:r>
            <a:endParaRPr lang="en-US" sz="2400" b="1" dirty="0">
              <a:ln w="3175">
                <a:noFill/>
              </a:ln>
              <a:solidFill>
                <a:srgbClr val="FF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629873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8331"/>
            <a:ext cx="9143999" cy="633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954547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09682">
            <a:off x="447173" y="4209759"/>
            <a:ext cx="2003842" cy="112921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6640">
            <a:off x="277471" y="984925"/>
            <a:ext cx="1622926" cy="9648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sp>
        <p:nvSpPr>
          <p:cNvPr id="16" name="Rectangle 15"/>
          <p:cNvSpPr/>
          <p:nvPr/>
        </p:nvSpPr>
        <p:spPr>
          <a:xfrm rot="20825356">
            <a:off x="386452" y="1569612"/>
            <a:ext cx="6174381" cy="1754326"/>
          </a:xfrm>
          <a:prstGeom prst="rect">
            <a:avLst/>
          </a:prstGeom>
        </p:spPr>
        <p:txBody>
          <a:bodyPr wrap="square">
            <a:spAutoFit/>
          </a:bodyPr>
          <a:lstStyle/>
          <a:p>
            <a:pPr>
              <a:spcBef>
                <a:spcPts val="300"/>
              </a:spcBef>
              <a:spcAft>
                <a:spcPts val="300"/>
              </a:spcAft>
            </a:pPr>
            <a:r>
              <a:rPr lang="en-US" sz="5400" b="1" dirty="0" smtClean="0">
                <a:effectLst>
                  <a:outerShdw blurRad="38100" dist="38100" dir="2700000" algn="tl">
                    <a:srgbClr val="000000">
                      <a:alpha val="43137"/>
                    </a:srgbClr>
                  </a:outerShdw>
                </a:effectLst>
                <a:latin typeface="Footlight MT Light" panose="0204060206030A020304" pitchFamily="18" charset="0"/>
              </a:rPr>
              <a:t>So let’s dig a little deeper on outcomes!</a:t>
            </a:r>
            <a:endParaRPr lang="en-US" sz="5400" b="1" dirty="0">
              <a:effectLst>
                <a:outerShdw blurRad="38100" dist="38100" dir="2700000" algn="tl">
                  <a:srgbClr val="000000">
                    <a:alpha val="43137"/>
                  </a:srgbClr>
                </a:outerShdw>
              </a:effectLst>
              <a:latin typeface="Footlight MT Light" panose="0204060206030A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186" y="1740280"/>
            <a:ext cx="6737176" cy="4062876"/>
          </a:xfrm>
          <a:prstGeom prst="rect">
            <a:avLst/>
          </a:prstGeom>
        </p:spPr>
      </p:pic>
    </p:spTree>
    <p:extLst>
      <p:ext uri="{BB962C8B-B14F-4D97-AF65-F5344CB8AC3E}">
        <p14:creationId xmlns:p14="http://schemas.microsoft.com/office/powerpoint/2010/main" val="1464780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74969" y="761246"/>
            <a:ext cx="6218249" cy="2332946"/>
          </a:xfrm>
          <a:prstGeom prst="rect">
            <a:avLst/>
          </a:prstGeom>
        </p:spPr>
        <p:txBody>
          <a:bodyPr wrap="square">
            <a:spAutoFit/>
          </a:bodyPr>
          <a:lstStyle/>
          <a:p>
            <a:pPr marL="346075">
              <a:lnSpc>
                <a:spcPct val="130000"/>
              </a:lnSpc>
              <a:spcBef>
                <a:spcPts val="300"/>
              </a:spcBef>
              <a:spcAft>
                <a:spcPts val="300"/>
              </a:spcAft>
            </a:pP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Experiences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denote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desirability or satisfying nature of the experience (e.g., enjoying,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improving)</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6640">
            <a:off x="238035" y="1188675"/>
            <a:ext cx="2486269" cy="1478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69060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74969" y="761246"/>
            <a:ext cx="6218249" cy="2332946"/>
          </a:xfrm>
          <a:prstGeom prst="rect">
            <a:avLst/>
          </a:prstGeom>
        </p:spPr>
        <p:txBody>
          <a:bodyPr wrap="square">
            <a:spAutoFit/>
          </a:bodyPr>
          <a:lstStyle/>
          <a:p>
            <a:pPr marL="346075">
              <a:lnSpc>
                <a:spcPct val="130000"/>
              </a:lnSpc>
              <a:spcBef>
                <a:spcPts val="300"/>
              </a:spcBef>
              <a:spcAft>
                <a:spcPts val="300"/>
              </a:spcAft>
            </a:pP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Experiences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denote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desirability or satisfying nature of the experience (e.g., enjoying,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improving)</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6640">
            <a:off x="238035" y="1188675"/>
            <a:ext cx="2486269" cy="14780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09257">
            <a:off x="452377" y="4389794"/>
            <a:ext cx="2239549" cy="1262042"/>
          </a:xfrm>
          <a:prstGeom prst="rect">
            <a:avLst/>
          </a:prstGeom>
          <a:ln>
            <a:noFill/>
          </a:ln>
          <a:effectLst>
            <a:outerShdw blurRad="190500" algn="tl" rotWithShape="0">
              <a:srgbClr val="000000">
                <a:alpha val="70000"/>
              </a:srgbClr>
            </a:outerShdw>
          </a:effectLst>
        </p:spPr>
      </p:pic>
      <p:sp>
        <p:nvSpPr>
          <p:cNvPr id="6" name="Rectangle 5"/>
          <p:cNvSpPr/>
          <p:nvPr/>
        </p:nvSpPr>
        <p:spPr>
          <a:xfrm>
            <a:off x="3010075" y="3416531"/>
            <a:ext cx="5800017" cy="3208571"/>
          </a:xfrm>
          <a:prstGeom prst="rect">
            <a:avLst/>
          </a:prstGeom>
        </p:spPr>
        <p:txBody>
          <a:bodyPr wrap="square">
            <a:spAutoFit/>
          </a:bodyPr>
          <a:lstStyle/>
          <a:p>
            <a:endParaRPr lang="en-US" dirty="0">
              <a:latin typeface="Arial" panose="020B0604020202020204" pitchFamily="34" charset="0"/>
              <a:cs typeface="Arial" panose="020B0604020202020204" pitchFamily="34" charset="0"/>
            </a:endParaRPr>
          </a:p>
          <a:p>
            <a:pPr>
              <a:lnSpc>
                <a:spcPct val="130000"/>
              </a:lnSpc>
              <a:spcBef>
                <a:spcPts val="300"/>
              </a:spcBef>
              <a:spcAft>
                <a:spcPts val="300"/>
              </a:spcAft>
            </a:pPr>
            <a:r>
              <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are described by active verbs (e.g.,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maintained, reduced, improved)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which indicate the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maintenance or change in a condition</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872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3" name="Group 35"/>
          <p:cNvGrpSpPr>
            <a:grpSpLocks/>
          </p:cNvGrpSpPr>
          <p:nvPr/>
        </p:nvGrpSpPr>
        <p:grpSpPr bwMode="auto">
          <a:xfrm>
            <a:off x="2209800" y="3879230"/>
            <a:ext cx="1916152" cy="2743200"/>
            <a:chOff x="1536" y="1872"/>
            <a:chExt cx="1056" cy="1746"/>
          </a:xfrm>
        </p:grpSpPr>
        <p:sp>
          <p:nvSpPr>
            <p:cNvPr id="14"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5"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grpSp>
        <p:nvGrpSpPr>
          <p:cNvPr id="26" name="Group 30"/>
          <p:cNvGrpSpPr>
            <a:grpSpLocks/>
          </p:cNvGrpSpPr>
          <p:nvPr/>
        </p:nvGrpSpPr>
        <p:grpSpPr bwMode="auto">
          <a:xfrm>
            <a:off x="4672695" y="3879230"/>
            <a:ext cx="2014654" cy="2743200"/>
            <a:chOff x="3072" y="1920"/>
            <a:chExt cx="1058" cy="1728"/>
          </a:xfrm>
        </p:grpSpPr>
        <p:sp>
          <p:nvSpPr>
            <p:cNvPr id="27" name="Rectangle 31"/>
            <p:cNvSpPr>
              <a:spLocks noChangeArrowheads="1"/>
            </p:cNvSpPr>
            <p:nvPr/>
          </p:nvSpPr>
          <p:spPr bwMode="auto">
            <a:xfrm>
              <a:off x="3072"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8" name="Picture 32" descr="PE07138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2016"/>
              <a:ext cx="805"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3"/>
            <p:cNvSpPr>
              <a:spLocks noChangeArrowheads="1"/>
            </p:cNvSpPr>
            <p:nvPr/>
          </p:nvSpPr>
          <p:spPr bwMode="auto">
            <a:xfrm>
              <a:off x="3120" y="2928"/>
              <a:ext cx="101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dirty="0" smtClean="0">
                  <a:solidFill>
                    <a:srgbClr val="000000"/>
                  </a:solidFill>
                  <a:ea typeface="Times New Roman" pitchFamily="18" charset="0"/>
                  <a:cs typeface="Arial" charset="0"/>
                </a:rPr>
                <a:t>Greater environmental awareness &amp; sensitivity</a:t>
              </a:r>
              <a:endParaRPr lang="en-US" altLang="en-US" b="1" dirty="0" smtClean="0">
                <a:solidFill>
                  <a:srgbClr val="000000"/>
                </a:solidFill>
                <a:latin typeface="Arial" charset="0"/>
                <a:ea typeface="Times New Roman" pitchFamily="18" charset="0"/>
                <a:cs typeface="Arial" charset="0"/>
              </a:endParaRPr>
            </a:p>
          </p:txBody>
        </p:sp>
      </p:grpSp>
      <p:pic>
        <p:nvPicPr>
          <p:cNvPr id="17"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3945024" y="4779168"/>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25"/>
          <p:cNvGrpSpPr>
            <a:grpSpLocks/>
          </p:cNvGrpSpPr>
          <p:nvPr/>
        </p:nvGrpSpPr>
        <p:grpSpPr bwMode="auto">
          <a:xfrm>
            <a:off x="6973563" y="3886200"/>
            <a:ext cx="2018037" cy="2743200"/>
            <a:chOff x="4560" y="1920"/>
            <a:chExt cx="1056" cy="1728"/>
          </a:xfrm>
        </p:grpSpPr>
        <p:sp>
          <p:nvSpPr>
            <p:cNvPr id="36" name="Rectangle 26"/>
            <p:cNvSpPr>
              <a:spLocks noChangeArrowheads="1"/>
            </p:cNvSpPr>
            <p:nvPr/>
          </p:nvSpPr>
          <p:spPr bwMode="auto">
            <a:xfrm>
              <a:off x="4560"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37" name="Picture 27" descr="BD08827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 y="2016"/>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8"/>
            <p:cNvSpPr>
              <a:spLocks noChangeArrowheads="1"/>
            </p:cNvSpPr>
            <p:nvPr/>
          </p:nvSpPr>
          <p:spPr bwMode="auto">
            <a:xfrm>
              <a:off x="4608" y="2928"/>
              <a:ext cx="100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smtClean="0">
                  <a:solidFill>
                    <a:srgbClr val="000000"/>
                  </a:solidFill>
                  <a:ea typeface="Times New Roman" pitchFamily="18" charset="0"/>
                  <a:cs typeface="Arial" charset="0"/>
                </a:rPr>
                <a:t>Improved stewardship/</a:t>
              </a:r>
              <a:endParaRPr lang="en-US" altLang="en-US" b="1" smtClean="0">
                <a:solidFill>
                  <a:srgbClr val="000000"/>
                </a:solidFill>
                <a:latin typeface="Times New Roman" pitchFamily="18" charset="0"/>
                <a:ea typeface="Times New Roman" pitchFamily="18" charset="0"/>
                <a:cs typeface="Arial" charset="0"/>
              </a:endParaRPr>
            </a:p>
            <a:p>
              <a:pPr fontAlgn="base">
                <a:spcBef>
                  <a:spcPct val="0"/>
                </a:spcBef>
                <a:spcAft>
                  <a:spcPct val="0"/>
                </a:spcAft>
              </a:pPr>
              <a:r>
                <a:rPr lang="en-US" altLang="en-US" b="1" smtClean="0">
                  <a:solidFill>
                    <a:srgbClr val="000000"/>
                  </a:solidFill>
                  <a:ea typeface="Times New Roman" pitchFamily="18" charset="0"/>
                  <a:cs typeface="Arial" charset="0"/>
                </a:rPr>
                <a:t>preservation</a:t>
              </a:r>
              <a:endParaRPr lang="en-US" altLang="en-US" b="1" smtClean="0">
                <a:solidFill>
                  <a:srgbClr val="000000"/>
                </a:solidFill>
                <a:latin typeface="Arial" charset="0"/>
                <a:ea typeface="Times New Roman" pitchFamily="18" charset="0"/>
                <a:cs typeface="Arial" charset="0"/>
              </a:endParaRPr>
            </a:p>
          </p:txBody>
        </p:sp>
      </p:grpSp>
      <p:pic>
        <p:nvPicPr>
          <p:cNvPr id="30"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6388188" y="4779167"/>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05400"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On-site</a:t>
            </a:r>
            <a:endParaRPr lang="en-US" sz="1600" i="1" dirty="0">
              <a:latin typeface="Arial Black" panose="020B0A04020102020204" pitchFamily="34" charset="0"/>
            </a:endParaRPr>
          </a:p>
        </p:txBody>
      </p:sp>
      <p:sp>
        <p:nvSpPr>
          <p:cNvPr id="39" name="TextBox 38"/>
          <p:cNvSpPr txBox="1"/>
          <p:nvPr/>
        </p:nvSpPr>
        <p:spPr>
          <a:xfrm>
            <a:off x="7289098"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Off-site</a:t>
            </a:r>
            <a:endParaRPr lang="en-US" sz="1600" i="1" dirty="0">
              <a:latin typeface="Arial Black" panose="020B0A04020102020204" pitchFamily="34" charset="0"/>
            </a:endParaRPr>
          </a:p>
        </p:txBody>
      </p:sp>
      <p:sp>
        <p:nvSpPr>
          <p:cNvPr id="5" name="Rectangle 4"/>
          <p:cNvSpPr/>
          <p:nvPr/>
        </p:nvSpPr>
        <p:spPr>
          <a:xfrm>
            <a:off x="2218044" y="1040249"/>
            <a:ext cx="6681827" cy="1169551"/>
          </a:xfrm>
          <a:prstGeom prst="rect">
            <a:avLst/>
          </a:prstGeom>
        </p:spPr>
        <p:txBody>
          <a:bodyPr wrap="square">
            <a:spAutoFit/>
          </a:bodyPr>
          <a:lstStyle/>
          <a:p>
            <a:pPr marL="457200"/>
            <a:r>
              <a:rPr lang="en-US" sz="3000" b="1" dirty="0">
                <a:effectLst>
                  <a:outerShdw blurRad="38100" dist="38100" dir="2700000" algn="tl">
                    <a:srgbClr val="000000">
                      <a:alpha val="43137"/>
                    </a:srgbClr>
                  </a:outerShdw>
                </a:effectLst>
              </a:rPr>
              <a:t>Ensure the targeted experiences </a:t>
            </a:r>
            <a:r>
              <a:rPr lang="en-US" sz="3000" b="1" dirty="0" smtClean="0">
                <a:effectLst>
                  <a:outerShdw blurRad="38100" dist="38100" dir="2700000" algn="tl">
                    <a:srgbClr val="000000">
                      <a:alpha val="43137"/>
                    </a:srgbClr>
                  </a:outerShdw>
                </a:effectLst>
              </a:rPr>
              <a:t>link </a:t>
            </a:r>
            <a:r>
              <a:rPr lang="en-US" sz="3000" b="1" dirty="0">
                <a:effectLst>
                  <a:outerShdw blurRad="38100" dist="38100" dir="2700000" algn="tl">
                    <a:srgbClr val="000000">
                      <a:alpha val="43137"/>
                    </a:srgbClr>
                  </a:outerShdw>
                </a:effectLst>
              </a:rPr>
              <a:t>to the targeted benefits. </a:t>
            </a:r>
          </a:p>
          <a:p>
            <a:pPr marL="803275" indent="-346075">
              <a:buFont typeface="Arial" panose="020B0604020202020204" pitchFamily="34" charset="0"/>
              <a:buChar char="•"/>
            </a:pPr>
            <a:endParaRPr lang="en-US" sz="1000" b="1" dirty="0">
              <a:effectLst>
                <a:outerShdw blurRad="38100" dist="38100" dir="2700000" algn="tl">
                  <a:srgbClr val="000000">
                    <a:alpha val="43137"/>
                  </a:srgbClr>
                </a:outerShdw>
              </a:effectLst>
            </a:endParaRPr>
          </a:p>
        </p:txBody>
      </p:sp>
      <p:sp>
        <p:nvSpPr>
          <p:cNvPr id="6" name="Rectangle 5"/>
          <p:cNvSpPr/>
          <p:nvPr/>
        </p:nvSpPr>
        <p:spPr>
          <a:xfrm>
            <a:off x="300589" y="1076980"/>
            <a:ext cx="2512226" cy="523220"/>
          </a:xfrm>
          <a:prstGeom prst="rect">
            <a:avLst/>
          </a:prstGeom>
        </p:spPr>
        <p:txBody>
          <a:bodyPr wrap="none">
            <a:spAutoFit/>
          </a:bodyPr>
          <a:lstStyle/>
          <a:p>
            <a:r>
              <a:rPr lang="en-US" sz="2800" b="1" cap="small" dirty="0">
                <a:latin typeface="Kristen ITC" panose="03050502040202030202" pitchFamily="66" charset="0"/>
              </a:rPr>
              <a:t>Guideline  </a:t>
            </a:r>
            <a:r>
              <a:rPr lang="en-US" sz="2800" b="1" dirty="0"/>
              <a:t>- </a:t>
            </a:r>
            <a:endParaRPr lang="en-US" sz="2800" dirty="0"/>
          </a:p>
        </p:txBody>
      </p:sp>
      <p:sp>
        <p:nvSpPr>
          <p:cNvPr id="31" name="Rectangle 3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333068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4800" y="835967"/>
            <a:ext cx="7574509" cy="461665"/>
          </a:xfrm>
          <a:prstGeom prst="rect">
            <a:avLst/>
          </a:prstGeom>
        </p:spPr>
        <p:txBody>
          <a:bodyPr wrap="none">
            <a:spAutoFit/>
          </a:bodyPr>
          <a:lstStyle/>
          <a:p>
            <a:r>
              <a:rPr lang="en-US" sz="2400" b="1" cap="small" dirty="0" smtClean="0">
                <a:effectLst>
                  <a:outerShdw blurRad="38100" dist="38100" dir="2700000" algn="tl">
                    <a:srgbClr val="000000">
                      <a:alpha val="43137"/>
                    </a:srgbClr>
                  </a:outerShdw>
                </a:effectLst>
              </a:rPr>
              <a:t>Summary - Comparison </a:t>
            </a:r>
            <a:r>
              <a:rPr lang="en-US" sz="2400" b="1" cap="small" dirty="0">
                <a:effectLst>
                  <a:outerShdw blurRad="38100" dist="38100" dir="2700000" algn="tl">
                    <a:srgbClr val="000000">
                      <a:alpha val="43137"/>
                    </a:srgbClr>
                  </a:outerShdw>
                </a:effectLst>
              </a:rPr>
              <a:t>of Goals and </a:t>
            </a:r>
            <a:r>
              <a:rPr lang="en-US" sz="2400" b="1" cap="small" dirty="0" smtClean="0">
                <a:effectLst>
                  <a:outerShdw blurRad="38100" dist="38100" dir="2700000" algn="tl">
                    <a:srgbClr val="000000">
                      <a:alpha val="43137"/>
                    </a:srgbClr>
                  </a:outerShdw>
                </a:effectLst>
              </a:rPr>
              <a:t>Objectives </a:t>
            </a:r>
            <a:endParaRPr lang="en-US" sz="2400" cap="small" dirty="0">
              <a:effectLst>
                <a:outerShdw blurRad="38100" dist="38100" dir="2700000" algn="tl">
                  <a:srgbClr val="000000">
                    <a:alpha val="43137"/>
                  </a:srgbClr>
                </a:outerShdw>
              </a:effectLst>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11" y="1676400"/>
            <a:ext cx="8614263"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 y="0"/>
            <a:ext cx="2571538"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Goals and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560440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10243" y="838200"/>
            <a:ext cx="8328102" cy="1772793"/>
          </a:xfrm>
          <a:prstGeom prst="rect">
            <a:avLst/>
          </a:prstGeom>
        </p:spPr>
        <p:txBody>
          <a:bodyPr wrap="square">
            <a:spAutoFit/>
          </a:bodyPr>
          <a:lstStyle/>
          <a:p>
            <a:pPr marL="346075">
              <a:lnSpc>
                <a:spcPct val="130000"/>
              </a:lnSpc>
              <a:spcBef>
                <a:spcPts val="300"/>
              </a:spcBef>
              <a:spcAft>
                <a:spcPts val="300"/>
              </a:spcAft>
            </a:pPr>
            <a:r>
              <a:rPr lang="en-US" sz="2800" b="1" cap="small" dirty="0" smtClean="0">
                <a:latin typeface="Kristen ITC" panose="03050502040202030202" pitchFamily="66" charset="0"/>
              </a:rPr>
              <a:t>Guideline  </a:t>
            </a:r>
            <a:r>
              <a:rPr lang="en-US" sz="2800" b="1" dirty="0" smtClean="0"/>
              <a:t>-  </a:t>
            </a:r>
            <a:r>
              <a:rPr lang="en-US" sz="2800" b="1" dirty="0" smtClean="0">
                <a:effectLst>
                  <a:outerShdw blurRad="38100" dist="38100" dir="2700000" algn="tl">
                    <a:srgbClr val="000000">
                      <a:alpha val="43137"/>
                    </a:srgbClr>
                  </a:outerShdw>
                </a:effectLst>
              </a:rPr>
              <a:t>Target only the </a:t>
            </a:r>
            <a:r>
              <a:rPr lang="en-US" sz="2800" b="1" dirty="0">
                <a:effectLst>
                  <a:outerShdw blurRad="38100" dist="38100" dir="2700000" algn="tl">
                    <a:srgbClr val="000000">
                      <a:alpha val="43137"/>
                    </a:srgbClr>
                  </a:outerShdw>
                </a:effectLst>
              </a:rPr>
              <a:t>most </a:t>
            </a:r>
            <a:r>
              <a:rPr lang="en-US" sz="2800" b="1" dirty="0" smtClean="0">
                <a:effectLst>
                  <a:outerShdw blurRad="38100" dist="38100" dir="2700000" algn="tl">
                    <a:srgbClr val="000000">
                      <a:alpha val="43137"/>
                    </a:srgbClr>
                  </a:outerShdw>
                </a:effectLst>
              </a:rPr>
              <a:t>essential </a:t>
            </a:r>
            <a:r>
              <a:rPr lang="en-US" sz="2800" b="1" dirty="0">
                <a:effectLst>
                  <a:outerShdw blurRad="38100" dist="38100" dir="2700000" algn="tl">
                    <a:srgbClr val="000000">
                      <a:alpha val="43137"/>
                    </a:srgbClr>
                  </a:outerShdw>
                </a:effectLst>
              </a:rPr>
              <a:t>experiences </a:t>
            </a:r>
            <a:r>
              <a:rPr lang="en-US" sz="2800" b="1" dirty="0" smtClean="0">
                <a:effectLst>
                  <a:outerShdw blurRad="38100" dist="38100" dir="2700000" algn="tl">
                    <a:srgbClr val="000000">
                      <a:alpha val="43137"/>
                    </a:srgbClr>
                  </a:outerShdw>
                </a:effectLst>
              </a:rPr>
              <a:t>( 2 – 4 sufficient ) in each SRMA or RMZ</a:t>
            </a:r>
            <a:endParaRPr lang="en-US" sz="2800" b="1" dirty="0">
              <a:effectLst>
                <a:outerShdw blurRad="38100" dist="38100" dir="2700000" algn="tl">
                  <a:srgbClr val="000000">
                    <a:alpha val="43137"/>
                  </a:srgbClr>
                </a:outerShdw>
              </a:effectLst>
            </a:endParaRPr>
          </a:p>
        </p:txBody>
      </p: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7" name="Group 35"/>
          <p:cNvGrpSpPr>
            <a:grpSpLocks/>
          </p:cNvGrpSpPr>
          <p:nvPr/>
        </p:nvGrpSpPr>
        <p:grpSpPr bwMode="auto">
          <a:xfrm>
            <a:off x="2209800" y="3879230"/>
            <a:ext cx="1916152" cy="2771775"/>
            <a:chOff x="1536" y="1872"/>
            <a:chExt cx="1056" cy="1746"/>
          </a:xfrm>
        </p:grpSpPr>
        <p:sp>
          <p:nvSpPr>
            <p:cNvPr id="18"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9"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sp>
        <p:nvSpPr>
          <p:cNvPr id="4" name="TextBox 3"/>
          <p:cNvSpPr txBox="1"/>
          <p:nvPr/>
        </p:nvSpPr>
        <p:spPr>
          <a:xfrm rot="308508">
            <a:off x="4595979" y="2470211"/>
            <a:ext cx="4399794" cy="4216539"/>
          </a:xfrm>
          <a:prstGeom prst="rect">
            <a:avLst/>
          </a:prstGeom>
          <a:noFill/>
          <a:ln>
            <a:solidFill>
              <a:schemeClr val="accent5">
                <a:lumMod val="60000"/>
                <a:lumOff val="40000"/>
              </a:schemeClr>
            </a:solidFill>
          </a:ln>
          <a:effectLst>
            <a:outerShdw blurRad="50800" dist="38100" dir="2700000" algn="tl" rotWithShape="0">
              <a:prstClr val="black">
                <a:alpha val="40000"/>
              </a:prstClr>
            </a:outerShdw>
          </a:effectLst>
        </p:spPr>
        <p:txBody>
          <a:bodyPr wrap="square" rtlCol="0">
            <a:spAutoFit/>
          </a:bodyPr>
          <a:lstStyle/>
          <a:p>
            <a:r>
              <a:rPr lang="en-US" sz="2300" b="1" dirty="0" smtClean="0">
                <a:solidFill>
                  <a:schemeClr val="accent5">
                    <a:lumMod val="60000"/>
                    <a:lumOff val="40000"/>
                  </a:schemeClr>
                </a:solidFill>
              </a:rPr>
              <a:t>…it is generally best for an agency to apply BBM </a:t>
            </a:r>
            <a:r>
              <a:rPr lang="en-US" sz="2300" b="1" i="1" dirty="0" smtClean="0">
                <a:solidFill>
                  <a:schemeClr val="accent5">
                    <a:lumMod val="60000"/>
                    <a:lumOff val="40000"/>
                  </a:schemeClr>
                </a:solidFill>
              </a:rPr>
              <a:t>(now OFM) </a:t>
            </a:r>
            <a:r>
              <a:rPr lang="en-US" sz="2300" b="1" dirty="0" smtClean="0">
                <a:solidFill>
                  <a:schemeClr val="accent5">
                    <a:lumMod val="60000"/>
                    <a:lumOff val="40000"/>
                  </a:schemeClr>
                </a:solidFill>
              </a:rPr>
              <a:t>incrementally and not try to be too comprehensive the first several times the approach is used.  Thus we recommend that at first  the focus be on a few outcomes to gain experience with implementing  the approach.  </a:t>
            </a:r>
          </a:p>
          <a:p>
            <a:endParaRPr lang="en-US" sz="400" dirty="0" smtClean="0"/>
          </a:p>
          <a:p>
            <a:endParaRPr lang="en-US" sz="200" dirty="0" smtClean="0"/>
          </a:p>
          <a:p>
            <a:r>
              <a:rPr lang="en-US" sz="1600" dirty="0" smtClean="0">
                <a:solidFill>
                  <a:schemeClr val="accent5">
                    <a:lumMod val="75000"/>
                  </a:schemeClr>
                </a:solidFill>
              </a:rPr>
              <a:t>Introduction to Outdoor Recreation by Moore and Driver</a:t>
            </a:r>
            <a:endParaRPr lang="en-US" sz="1600" dirty="0">
              <a:solidFill>
                <a:schemeClr val="accent5">
                  <a:lumMod val="75000"/>
                </a:schemeClr>
              </a:solidFill>
            </a:endParaRPr>
          </a:p>
        </p:txBody>
      </p:sp>
      <p:sp>
        <p:nvSpPr>
          <p:cNvPr id="14" name="Rectangle 1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809884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21130326">
            <a:off x="933145" y="3211137"/>
            <a:ext cx="7273451" cy="2220676"/>
          </a:xfrm>
          <a:prstGeom prst="rect">
            <a:avLst/>
          </a:prstGeom>
          <a:noFill/>
        </p:spPr>
        <p:txBody>
          <a:bodyPr wrap="none" lIns="91440" tIns="45720" rIns="91440" bIns="45720">
            <a:prstTxWarp prst="textFadeLeft">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kern="10" cap="none" spc="0" dirty="0">
                <a:ln w="11430"/>
                <a:gradFill flip="none" rotWithShape="1">
                  <a:gsLst>
                    <a:gs pos="0">
                      <a:srgbClr val="FBE4AE"/>
                    </a:gs>
                    <a:gs pos="13000">
                      <a:srgbClr val="FFFF00"/>
                    </a:gs>
                    <a:gs pos="21001">
                      <a:srgbClr val="FFFF00"/>
                    </a:gs>
                    <a:gs pos="63000">
                      <a:srgbClr val="FBE4AE"/>
                    </a:gs>
                    <a:gs pos="67000">
                      <a:srgbClr val="BD922A"/>
                    </a:gs>
                    <a:gs pos="69000">
                      <a:srgbClr val="835E17"/>
                    </a:gs>
                    <a:gs pos="82001">
                      <a:srgbClr val="FFFF00"/>
                    </a:gs>
                    <a:gs pos="100000">
                      <a:srgbClr val="FAE3B7"/>
                    </a:gs>
                  </a:gsLst>
                  <a:lin ang="0" scaled="1"/>
                  <a:tileRect/>
                </a:gradFill>
                <a:effectLst>
                  <a:outerShdw blurRad="50800" dist="39000" dir="5460000" algn="tl">
                    <a:srgbClr val="000000">
                      <a:alpha val="38000"/>
                    </a:srgbClr>
                  </a:outerShdw>
                </a:effectLst>
                <a:latin typeface="Californian FB" panose="0207040306080B030204" pitchFamily="18" charset="0"/>
                <a:ea typeface="Gungsuh" panose="02030600000101010101" pitchFamily="18" charset="-127"/>
              </a:rPr>
              <a:t>1+1=3</a:t>
            </a:r>
            <a:endParaRPr lang="en-US" sz="5400" b="1" cap="none" spc="0" dirty="0">
              <a:ln w="11430"/>
              <a:gradFill flip="none" rotWithShape="1">
                <a:gsLst>
                  <a:gs pos="0">
                    <a:srgbClr val="FBE4AE"/>
                  </a:gs>
                  <a:gs pos="13000">
                    <a:srgbClr val="FFFF00"/>
                  </a:gs>
                  <a:gs pos="21001">
                    <a:srgbClr val="FFFF00"/>
                  </a:gs>
                  <a:gs pos="63000">
                    <a:srgbClr val="FBE4AE"/>
                  </a:gs>
                  <a:gs pos="67000">
                    <a:srgbClr val="BD922A"/>
                  </a:gs>
                  <a:gs pos="69000">
                    <a:srgbClr val="835E17"/>
                  </a:gs>
                  <a:gs pos="82001">
                    <a:srgbClr val="FFFF00"/>
                  </a:gs>
                  <a:gs pos="100000">
                    <a:srgbClr val="FAE3B7"/>
                  </a:gs>
                </a:gsLst>
                <a:lin ang="0" scaled="1"/>
                <a:tileRect/>
              </a:gradFill>
              <a:effectLst>
                <a:outerShdw blurRad="50800" dist="39000" dir="5460000" algn="tl">
                  <a:srgbClr val="000000">
                    <a:alpha val="38000"/>
                  </a:srgbClr>
                </a:outerShdw>
              </a:effectLst>
              <a:latin typeface="Californian FB" panose="0207040306080B030204" pitchFamily="18" charset="0"/>
              <a:ea typeface="Gungsuh" panose="02030600000101010101" pitchFamily="18" charset="-127"/>
            </a:endParaRPr>
          </a:p>
        </p:txBody>
      </p:sp>
      <p:sp>
        <p:nvSpPr>
          <p:cNvPr id="10" name="Rectangle 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90767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21130326">
            <a:off x="933145" y="3211137"/>
            <a:ext cx="7273451" cy="2220676"/>
          </a:xfrm>
          <a:prstGeom prst="rect">
            <a:avLst/>
          </a:prstGeom>
          <a:noFill/>
        </p:spPr>
        <p:txBody>
          <a:bodyPr wrap="none" lIns="91440" tIns="45720" rIns="91440" bIns="45720">
            <a:prstTxWarp prst="textFadeLeft">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kern="10" cap="none" spc="0" dirty="0">
                <a:ln w="11430"/>
                <a:gradFill flip="none" rotWithShape="1">
                  <a:gsLst>
                    <a:gs pos="0">
                      <a:srgbClr val="FBE4AE"/>
                    </a:gs>
                    <a:gs pos="13000">
                      <a:srgbClr val="FFFF00"/>
                    </a:gs>
                    <a:gs pos="21001">
                      <a:srgbClr val="FFFF00"/>
                    </a:gs>
                    <a:gs pos="63000">
                      <a:srgbClr val="FBE4AE"/>
                    </a:gs>
                    <a:gs pos="67000">
                      <a:srgbClr val="BD922A"/>
                    </a:gs>
                    <a:gs pos="69000">
                      <a:srgbClr val="835E17"/>
                    </a:gs>
                    <a:gs pos="82001">
                      <a:srgbClr val="FFFF00"/>
                    </a:gs>
                    <a:gs pos="100000">
                      <a:srgbClr val="FAE3B7"/>
                    </a:gs>
                  </a:gsLst>
                  <a:lin ang="0" scaled="1"/>
                  <a:tileRect/>
                </a:gradFill>
                <a:effectLst>
                  <a:outerShdw blurRad="50800" dist="39000" dir="5460000" algn="tl">
                    <a:srgbClr val="000000">
                      <a:alpha val="38000"/>
                    </a:srgbClr>
                  </a:outerShdw>
                </a:effectLst>
                <a:latin typeface="Californian FB" panose="0207040306080B030204" pitchFamily="18" charset="0"/>
                <a:ea typeface="Gungsuh" panose="02030600000101010101" pitchFamily="18" charset="-127"/>
              </a:rPr>
              <a:t>1+1=3</a:t>
            </a:r>
            <a:endParaRPr lang="en-US" sz="5400" b="1" cap="none" spc="0" dirty="0">
              <a:ln w="11430"/>
              <a:gradFill flip="none" rotWithShape="1">
                <a:gsLst>
                  <a:gs pos="0">
                    <a:srgbClr val="FBE4AE"/>
                  </a:gs>
                  <a:gs pos="13000">
                    <a:srgbClr val="FFFF00"/>
                  </a:gs>
                  <a:gs pos="21001">
                    <a:srgbClr val="FFFF00"/>
                  </a:gs>
                  <a:gs pos="63000">
                    <a:srgbClr val="FBE4AE"/>
                  </a:gs>
                  <a:gs pos="67000">
                    <a:srgbClr val="BD922A"/>
                  </a:gs>
                  <a:gs pos="69000">
                    <a:srgbClr val="835E17"/>
                  </a:gs>
                  <a:gs pos="82001">
                    <a:srgbClr val="FFFF00"/>
                  </a:gs>
                  <a:gs pos="100000">
                    <a:srgbClr val="FAE3B7"/>
                  </a:gs>
                </a:gsLst>
                <a:lin ang="0" scaled="1"/>
                <a:tileRect/>
              </a:gradFill>
              <a:effectLst>
                <a:outerShdw blurRad="50800" dist="39000" dir="5460000" algn="tl">
                  <a:srgbClr val="000000">
                    <a:alpha val="38000"/>
                  </a:srgbClr>
                </a:outerShdw>
              </a:effectLst>
              <a:latin typeface="Californian FB" panose="0207040306080B030204" pitchFamily="18" charset="0"/>
              <a:ea typeface="Gungsuh" panose="02030600000101010101" pitchFamily="18" charset="-127"/>
            </a:endParaRPr>
          </a:p>
        </p:txBody>
      </p:sp>
      <p:sp>
        <p:nvSpPr>
          <p:cNvPr id="10" name="Rectangle 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5" name="Rectangle 14"/>
          <p:cNvSpPr/>
          <p:nvPr/>
        </p:nvSpPr>
        <p:spPr>
          <a:xfrm>
            <a:off x="290355" y="990600"/>
            <a:ext cx="8167845" cy="1569660"/>
          </a:xfrm>
          <a:prstGeom prst="rect">
            <a:avLst/>
          </a:prstGeom>
        </p:spPr>
        <p:txBody>
          <a:bodyPr wrap="square">
            <a:spAutoFit/>
          </a:bodyPr>
          <a:lstStyle/>
          <a:p>
            <a:pPr>
              <a:spcBef>
                <a:spcPts val="600"/>
              </a:spcBef>
              <a:spcAft>
                <a:spcPts val="600"/>
              </a:spcAft>
            </a:pPr>
            <a:r>
              <a:rPr lang="en-US" sz="3200" b="1" cap="small" dirty="0" smtClean="0">
                <a:effectLst>
                  <a:outerShdw blurRad="38100" dist="38100" dir="2700000" algn="tl">
                    <a:srgbClr val="000000">
                      <a:alpha val="43137"/>
                    </a:srgbClr>
                  </a:outerShdw>
                </a:effectLst>
                <a:latin typeface="Comic Sans MS" panose="030F0702030302020204" pitchFamily="66" charset="0"/>
                <a:ea typeface="Times New Roman" pitchFamily="18" charset="0"/>
                <a:cs typeface="Arial" charset="0"/>
              </a:rPr>
              <a:t>Gestalt - </a:t>
            </a:r>
            <a:r>
              <a:rPr lang="en-US" sz="3200" b="1" kern="1300" dirty="0" smtClean="0">
                <a:effectLst>
                  <a:outerShdw blurRad="38100" dist="38100" dir="2700000" algn="tl">
                    <a:srgbClr val="000000">
                      <a:alpha val="43137"/>
                    </a:srgbClr>
                  </a:outerShdw>
                </a:effectLst>
              </a:rPr>
              <a:t>something </a:t>
            </a:r>
            <a:r>
              <a:rPr lang="en-US" sz="3200" b="1" kern="1300" dirty="0">
                <a:effectLst>
                  <a:outerShdw blurRad="38100" dist="38100" dir="2700000" algn="tl">
                    <a:srgbClr val="000000">
                      <a:alpha val="43137"/>
                    </a:srgbClr>
                  </a:outerShdw>
                </a:effectLst>
              </a:rPr>
              <a:t>that is made of many parts and yet is somehow more than </a:t>
            </a:r>
            <a:r>
              <a:rPr lang="en-US" sz="3200" b="1" kern="1300" dirty="0" smtClean="0">
                <a:effectLst>
                  <a:outerShdw blurRad="38100" dist="38100" dir="2700000" algn="tl">
                    <a:srgbClr val="000000">
                      <a:alpha val="43137"/>
                    </a:srgbClr>
                  </a:outerShdw>
                </a:effectLst>
              </a:rPr>
              <a:t>the </a:t>
            </a:r>
            <a:r>
              <a:rPr lang="en-US" sz="3200" b="1" kern="1300" dirty="0">
                <a:effectLst>
                  <a:outerShdw blurRad="38100" dist="38100" dir="2700000" algn="tl">
                    <a:srgbClr val="000000">
                      <a:alpha val="43137"/>
                    </a:srgbClr>
                  </a:outerShdw>
                </a:effectLst>
              </a:rPr>
              <a:t>combination of its parts</a:t>
            </a:r>
          </a:p>
        </p:txBody>
      </p:sp>
    </p:spTree>
    <p:extLst>
      <p:ext uri="{BB962C8B-B14F-4D97-AF65-F5344CB8AC3E}">
        <p14:creationId xmlns:p14="http://schemas.microsoft.com/office/powerpoint/2010/main" val="2321571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4" name="Group 35"/>
          <p:cNvGrpSpPr>
            <a:grpSpLocks/>
          </p:cNvGrpSpPr>
          <p:nvPr/>
        </p:nvGrpSpPr>
        <p:grpSpPr bwMode="auto">
          <a:xfrm>
            <a:off x="2209800" y="3879230"/>
            <a:ext cx="1916152" cy="2743200"/>
            <a:chOff x="1536" y="1872"/>
            <a:chExt cx="1056" cy="1746"/>
          </a:xfrm>
        </p:grpSpPr>
        <p:sp>
          <p:nvSpPr>
            <p:cNvPr id="15"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6"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grpSp>
        <p:nvGrpSpPr>
          <p:cNvPr id="18" name="Group 30"/>
          <p:cNvGrpSpPr>
            <a:grpSpLocks/>
          </p:cNvGrpSpPr>
          <p:nvPr/>
        </p:nvGrpSpPr>
        <p:grpSpPr bwMode="auto">
          <a:xfrm>
            <a:off x="4672695" y="3879230"/>
            <a:ext cx="2014654" cy="2743200"/>
            <a:chOff x="3072" y="1920"/>
            <a:chExt cx="1058" cy="1728"/>
          </a:xfrm>
        </p:grpSpPr>
        <p:sp>
          <p:nvSpPr>
            <p:cNvPr id="19" name="Rectangle 31"/>
            <p:cNvSpPr>
              <a:spLocks noChangeArrowheads="1"/>
            </p:cNvSpPr>
            <p:nvPr/>
          </p:nvSpPr>
          <p:spPr bwMode="auto">
            <a:xfrm>
              <a:off x="3072"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0" name="Picture 32" descr="PE07138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2016"/>
              <a:ext cx="805"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3"/>
            <p:cNvSpPr>
              <a:spLocks noChangeArrowheads="1"/>
            </p:cNvSpPr>
            <p:nvPr/>
          </p:nvSpPr>
          <p:spPr bwMode="auto">
            <a:xfrm>
              <a:off x="3120" y="2928"/>
              <a:ext cx="101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dirty="0" smtClean="0">
                  <a:solidFill>
                    <a:srgbClr val="000000"/>
                  </a:solidFill>
                  <a:ea typeface="Times New Roman" pitchFamily="18" charset="0"/>
                  <a:cs typeface="Arial" charset="0"/>
                </a:rPr>
                <a:t>Greater environmental awareness &amp; sensitivity</a:t>
              </a:r>
              <a:endParaRPr lang="en-US" altLang="en-US" b="1" dirty="0" smtClean="0">
                <a:solidFill>
                  <a:srgbClr val="000000"/>
                </a:solidFill>
                <a:latin typeface="Arial" charset="0"/>
                <a:ea typeface="Times New Roman" pitchFamily="18" charset="0"/>
                <a:cs typeface="Arial" charset="0"/>
              </a:endParaRPr>
            </a:p>
          </p:txBody>
        </p:sp>
      </p:grpSp>
      <p:pic>
        <p:nvPicPr>
          <p:cNvPr id="22"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3945024" y="4779168"/>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5"/>
          <p:cNvGrpSpPr>
            <a:grpSpLocks/>
          </p:cNvGrpSpPr>
          <p:nvPr/>
        </p:nvGrpSpPr>
        <p:grpSpPr bwMode="auto">
          <a:xfrm>
            <a:off x="6973563" y="3886200"/>
            <a:ext cx="2018037" cy="2743200"/>
            <a:chOff x="4560" y="1920"/>
            <a:chExt cx="1056" cy="1728"/>
          </a:xfrm>
        </p:grpSpPr>
        <p:sp>
          <p:nvSpPr>
            <p:cNvPr id="24" name="Rectangle 26"/>
            <p:cNvSpPr>
              <a:spLocks noChangeArrowheads="1"/>
            </p:cNvSpPr>
            <p:nvPr/>
          </p:nvSpPr>
          <p:spPr bwMode="auto">
            <a:xfrm>
              <a:off x="4560"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5" name="Picture 27" descr="BD08827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 y="2016"/>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8"/>
            <p:cNvSpPr>
              <a:spLocks noChangeArrowheads="1"/>
            </p:cNvSpPr>
            <p:nvPr/>
          </p:nvSpPr>
          <p:spPr bwMode="auto">
            <a:xfrm>
              <a:off x="4608" y="2928"/>
              <a:ext cx="100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smtClean="0">
                  <a:solidFill>
                    <a:srgbClr val="000000"/>
                  </a:solidFill>
                  <a:ea typeface="Times New Roman" pitchFamily="18" charset="0"/>
                  <a:cs typeface="Arial" charset="0"/>
                </a:rPr>
                <a:t>Improved stewardship/</a:t>
              </a:r>
              <a:endParaRPr lang="en-US" altLang="en-US" b="1" smtClean="0">
                <a:solidFill>
                  <a:srgbClr val="000000"/>
                </a:solidFill>
                <a:latin typeface="Times New Roman" pitchFamily="18" charset="0"/>
                <a:ea typeface="Times New Roman" pitchFamily="18" charset="0"/>
                <a:cs typeface="Arial" charset="0"/>
              </a:endParaRPr>
            </a:p>
            <a:p>
              <a:pPr fontAlgn="base">
                <a:spcBef>
                  <a:spcPct val="0"/>
                </a:spcBef>
                <a:spcAft>
                  <a:spcPct val="0"/>
                </a:spcAft>
              </a:pPr>
              <a:r>
                <a:rPr lang="en-US" altLang="en-US" b="1" smtClean="0">
                  <a:solidFill>
                    <a:srgbClr val="000000"/>
                  </a:solidFill>
                  <a:ea typeface="Times New Roman" pitchFamily="18" charset="0"/>
                  <a:cs typeface="Arial" charset="0"/>
                </a:rPr>
                <a:t>preservation</a:t>
              </a:r>
              <a:endParaRPr lang="en-US" altLang="en-US" b="1" smtClean="0">
                <a:solidFill>
                  <a:srgbClr val="000000"/>
                </a:solidFill>
                <a:latin typeface="Arial" charset="0"/>
                <a:ea typeface="Times New Roman" pitchFamily="18" charset="0"/>
                <a:cs typeface="Arial" charset="0"/>
              </a:endParaRPr>
            </a:p>
          </p:txBody>
        </p:sp>
      </p:grpSp>
      <p:pic>
        <p:nvPicPr>
          <p:cNvPr id="27"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6388188" y="4779167"/>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5105400"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On-site</a:t>
            </a:r>
            <a:endParaRPr lang="en-US" sz="1600" i="1" dirty="0">
              <a:latin typeface="Arial Black" panose="020B0A04020102020204" pitchFamily="34" charset="0"/>
            </a:endParaRPr>
          </a:p>
        </p:txBody>
      </p:sp>
      <p:sp>
        <p:nvSpPr>
          <p:cNvPr id="29" name="TextBox 28"/>
          <p:cNvSpPr txBox="1"/>
          <p:nvPr/>
        </p:nvSpPr>
        <p:spPr>
          <a:xfrm>
            <a:off x="7289098" y="3558797"/>
            <a:ext cx="1143000" cy="338554"/>
          </a:xfrm>
          <a:prstGeom prst="rect">
            <a:avLst/>
          </a:prstGeom>
          <a:noFill/>
        </p:spPr>
        <p:txBody>
          <a:bodyPr wrap="square" rtlCol="0">
            <a:spAutoFit/>
          </a:bodyPr>
          <a:lstStyle/>
          <a:p>
            <a:r>
              <a:rPr lang="en-US" sz="1600" i="1" dirty="0" smtClean="0">
                <a:latin typeface="Arial Black" panose="020B0A04020102020204" pitchFamily="34" charset="0"/>
              </a:rPr>
              <a:t>Off-site</a:t>
            </a:r>
            <a:endParaRPr lang="en-US" sz="1600" i="1" dirty="0">
              <a:latin typeface="Arial Black" panose="020B0A04020102020204" pitchFamily="34" charset="0"/>
            </a:endParaRPr>
          </a:p>
        </p:txBody>
      </p:sp>
      <p:sp>
        <p:nvSpPr>
          <p:cNvPr id="30" name="Rectangle 2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31" name="Text Box 8"/>
          <p:cNvSpPr txBox="1">
            <a:spLocks noChangeArrowheads="1"/>
          </p:cNvSpPr>
          <p:nvPr/>
        </p:nvSpPr>
        <p:spPr bwMode="auto">
          <a:xfrm>
            <a:off x="370885" y="1524000"/>
            <a:ext cx="8482760" cy="1815882"/>
          </a:xfrm>
          <a:prstGeom prst="rect">
            <a:avLst/>
          </a:prstGeom>
          <a:noFill/>
          <a:ln w="9525" algn="ctr">
            <a:noFill/>
            <a:miter lim="800000"/>
            <a:headEnd/>
            <a:tailEnd/>
          </a:ln>
          <a:effectLst/>
        </p:spPr>
        <p:txBody>
          <a:bodyPr wrap="square">
            <a:spAutoFit/>
          </a:bodyPr>
          <a:lstStyle/>
          <a:p>
            <a:pPr marL="457200" fontAlgn="base">
              <a:spcBef>
                <a:spcPts val="1200"/>
              </a:spcBef>
              <a:spcAft>
                <a:spcPts val="1200"/>
              </a:spcAft>
              <a:defRPr/>
            </a:pPr>
            <a:r>
              <a:rPr lang="en-US" sz="2800" b="1" dirty="0" smtClean="0">
                <a:effectLst>
                  <a:outerShdw blurRad="38100" dist="38100" dir="2700000" algn="tl">
                    <a:srgbClr val="000000">
                      <a:alpha val="43137"/>
                    </a:srgbClr>
                  </a:outerShdw>
                </a:effectLst>
                <a:ea typeface="Times New Roman" pitchFamily="18" charset="0"/>
                <a:cs typeface="Arial" charset="0"/>
              </a:rPr>
              <a:t>The </a:t>
            </a:r>
            <a:r>
              <a:rPr lang="en-US" sz="2800" b="1" dirty="0">
                <a:effectLst>
                  <a:outerShdw blurRad="38100" dist="38100" dir="2700000" algn="tl">
                    <a:srgbClr val="000000">
                      <a:alpha val="43137"/>
                    </a:srgbClr>
                  </a:outerShdw>
                </a:effectLst>
                <a:ea typeface="Times New Roman" pitchFamily="18" charset="0"/>
                <a:cs typeface="Arial" charset="0"/>
              </a:rPr>
              <a:t>group </a:t>
            </a:r>
            <a:r>
              <a:rPr lang="en-US" sz="2800" b="1" dirty="0" smtClean="0">
                <a:effectLst>
                  <a:outerShdw blurRad="38100" dist="38100" dir="2700000" algn="tl">
                    <a:srgbClr val="000000">
                      <a:alpha val="43137"/>
                    </a:srgbClr>
                  </a:outerShdw>
                </a:effectLst>
                <a:ea typeface="Times New Roman" pitchFamily="18" charset="0"/>
                <a:cs typeface="Arial" charset="0"/>
              </a:rPr>
              <a:t>(or bundle) of </a:t>
            </a:r>
            <a:r>
              <a:rPr lang="en-US" sz="2800" b="1" dirty="0">
                <a:effectLst>
                  <a:outerShdw blurRad="38100" dist="38100" dir="2700000" algn="tl">
                    <a:srgbClr val="000000">
                      <a:alpha val="43137"/>
                    </a:srgbClr>
                  </a:outerShdw>
                </a:effectLst>
                <a:ea typeface="Times New Roman" pitchFamily="18" charset="0"/>
                <a:cs typeface="Arial" charset="0"/>
              </a:rPr>
              <a:t>most satisfying / </a:t>
            </a:r>
            <a:r>
              <a:rPr lang="en-US" sz="2800" b="1" dirty="0" smtClean="0">
                <a:effectLst>
                  <a:outerShdw blurRad="38100" dist="38100" dir="2700000" algn="tl">
                    <a:srgbClr val="000000">
                      <a:alpha val="43137"/>
                    </a:srgbClr>
                  </a:outerShdw>
                </a:effectLst>
                <a:ea typeface="Times New Roman" pitchFamily="18" charset="0"/>
                <a:cs typeface="Arial" charset="0"/>
              </a:rPr>
              <a:t>beneficial </a:t>
            </a:r>
            <a:r>
              <a:rPr lang="en-US" sz="2800" b="1" dirty="0">
                <a:effectLst>
                  <a:outerShdw blurRad="38100" dist="38100" dir="2700000" algn="tl">
                    <a:srgbClr val="000000">
                      <a:alpha val="43137"/>
                    </a:srgbClr>
                  </a:outerShdw>
                </a:effectLst>
                <a:ea typeface="Times New Roman" pitchFamily="18" charset="0"/>
                <a:cs typeface="Arial" charset="0"/>
              </a:rPr>
              <a:t>experiences that denote a total synergistic experience greater than the sum of its </a:t>
            </a:r>
            <a:r>
              <a:rPr lang="en-US" sz="2800" b="1" dirty="0" smtClean="0">
                <a:effectLst>
                  <a:outerShdw blurRad="38100" dist="38100" dir="2700000" algn="tl">
                    <a:srgbClr val="000000">
                      <a:alpha val="43137"/>
                    </a:srgbClr>
                  </a:outerShdw>
                </a:effectLst>
                <a:ea typeface="Times New Roman" pitchFamily="18" charset="0"/>
                <a:cs typeface="Arial" charset="0"/>
              </a:rPr>
              <a:t>parts</a:t>
            </a:r>
            <a:endParaRPr lang="en-US" sz="2800" b="1" dirty="0">
              <a:effectLst>
                <a:outerShdw blurRad="38100" dist="38100" dir="2700000" algn="tl">
                  <a:srgbClr val="000000">
                    <a:alpha val="43137"/>
                  </a:srgbClr>
                </a:outerShdw>
              </a:effectLst>
              <a:ea typeface="Times New Roman" pitchFamily="18" charset="0"/>
              <a:cs typeface="Arial" charset="0"/>
            </a:endParaRPr>
          </a:p>
        </p:txBody>
      </p:sp>
      <p:sp>
        <p:nvSpPr>
          <p:cNvPr id="32" name="Rectangle 31"/>
          <p:cNvSpPr/>
          <p:nvPr/>
        </p:nvSpPr>
        <p:spPr>
          <a:xfrm>
            <a:off x="290354" y="770200"/>
            <a:ext cx="8563291" cy="584775"/>
          </a:xfrm>
          <a:prstGeom prst="rect">
            <a:avLst/>
          </a:prstGeom>
        </p:spPr>
        <p:txBody>
          <a:bodyPr wrap="square">
            <a:spAutoFit/>
          </a:bodyPr>
          <a:lstStyle/>
          <a:p>
            <a:pPr>
              <a:spcBef>
                <a:spcPts val="600"/>
              </a:spcBef>
              <a:spcAft>
                <a:spcPts val="600"/>
              </a:spcAft>
            </a:pPr>
            <a:r>
              <a:rPr lang="en-US" sz="3200" b="1" cap="small" dirty="0" smtClean="0">
                <a:latin typeface="Kristen ITC" panose="03050502040202030202" pitchFamily="66" charset="0"/>
              </a:rPr>
              <a:t>Concept  </a:t>
            </a:r>
            <a:r>
              <a:rPr lang="en-US" sz="3200" b="1" dirty="0"/>
              <a:t>-</a:t>
            </a:r>
            <a:r>
              <a:rPr lang="en-US" sz="3200" b="1" cap="small" dirty="0" smtClean="0">
                <a:solidFill>
                  <a:srgbClr val="FFFF00"/>
                </a:solidFill>
                <a:effectLst>
                  <a:outerShdw blurRad="38100" dist="38100" dir="2700000" algn="tl">
                    <a:srgbClr val="000000">
                      <a:alpha val="43137"/>
                    </a:srgbClr>
                  </a:outerShdw>
                </a:effectLst>
                <a:latin typeface="Comic Sans MS" panose="030F0702030302020204" pitchFamily="66" charset="0"/>
                <a:ea typeface="Times New Roman" pitchFamily="18" charset="0"/>
                <a:cs typeface="Arial" charset="0"/>
              </a:rPr>
              <a:t> </a:t>
            </a:r>
            <a:r>
              <a:rPr lang="en-US" sz="3200" b="1" cap="small" dirty="0" smtClean="0">
                <a:effectLst>
                  <a:outerShdw blurRad="38100" dist="38100" dir="2700000" algn="tl">
                    <a:srgbClr val="000000">
                      <a:alpha val="43137"/>
                    </a:srgbClr>
                  </a:outerShdw>
                </a:effectLst>
                <a:latin typeface="Comic Sans MS" panose="030F0702030302020204" pitchFamily="66" charset="0"/>
                <a:ea typeface="Times New Roman" pitchFamily="18" charset="0"/>
                <a:cs typeface="Arial" charset="0"/>
              </a:rPr>
              <a:t>Experience-Benefit Gestalt</a:t>
            </a:r>
          </a:p>
        </p:txBody>
      </p:sp>
    </p:spTree>
    <p:extLst>
      <p:ext uri="{BB962C8B-B14F-4D97-AF65-F5344CB8AC3E}">
        <p14:creationId xmlns:p14="http://schemas.microsoft.com/office/powerpoint/2010/main" val="23215710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075" y="3124200"/>
            <a:ext cx="6172200" cy="34718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WordArt 9" descr="Stationery"/>
          <p:cNvSpPr>
            <a:spLocks noChangeArrowheads="1" noChangeShapeType="1" noTextEdit="1"/>
          </p:cNvSpPr>
          <p:nvPr/>
        </p:nvSpPr>
        <p:spPr bwMode="auto">
          <a:xfrm>
            <a:off x="457200" y="609600"/>
            <a:ext cx="8131950" cy="2583666"/>
          </a:xfrm>
          <a:prstGeom prst="rect">
            <a:avLst/>
          </a:prstGeom>
        </p:spPr>
        <p:txBody>
          <a:bodyPr wrap="none" fromWordArt="1">
            <a:prstTxWarp prst="textFadeLeft">
              <a:avLst>
                <a:gd name="adj" fmla="val 33333"/>
              </a:avLst>
            </a:prstTxWarp>
          </a:bodyPr>
          <a:lstStyle/>
          <a:p>
            <a:pPr algn="ctr"/>
            <a:r>
              <a:rPr lang="en-US" sz="3600" b="1" kern="10" dirty="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rPr>
              <a:t>Recreational </a:t>
            </a:r>
            <a:r>
              <a:rPr lang="en-US" sz="3600" b="1" kern="10" dirty="0" smtClean="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rPr>
              <a:t>outcomes </a:t>
            </a:r>
            <a:r>
              <a:rPr lang="en-US" sz="3600" b="1" kern="10" dirty="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rPr>
              <a:t>are greater</a:t>
            </a:r>
          </a:p>
          <a:p>
            <a:pPr algn="ctr"/>
            <a:r>
              <a:rPr lang="en-US" sz="3600" b="1" kern="10" dirty="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rPr>
              <a:t>than the sum of their </a:t>
            </a:r>
            <a:r>
              <a:rPr lang="en-US" sz="3600" b="1" kern="10" dirty="0" smtClean="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rPr>
              <a:t>parts.</a:t>
            </a:r>
            <a:endParaRPr lang="en-US" sz="3600" b="1" kern="10" dirty="0">
              <a:ln w="12700">
                <a:solidFill>
                  <a:schemeClr val="tx2">
                    <a:satMod val="155000"/>
                  </a:schemeClr>
                </a:solidFill>
                <a:prstDash val="solid"/>
              </a:ln>
              <a:gradFill>
                <a:gsLst>
                  <a:gs pos="0">
                    <a:schemeClr val="accent5">
                      <a:lumMod val="75000"/>
                    </a:schemeClr>
                  </a:gs>
                  <a:gs pos="50000">
                    <a:srgbClr val="FFFF00"/>
                  </a:gs>
                  <a:gs pos="100000">
                    <a:schemeClr val="accent5">
                      <a:lumMod val="75000"/>
                    </a:schemeClr>
                  </a:gs>
                </a:gsLst>
                <a:lin ang="5400000" scaled="0"/>
              </a:gradFill>
              <a:effectLst>
                <a:outerShdw blurRad="41275" dist="20320" dir="1800000" algn="tl" rotWithShape="0">
                  <a:srgbClr val="000000">
                    <a:alpha val="40000"/>
                  </a:srgbClr>
                </a:outerShdw>
              </a:effectLst>
              <a:latin typeface="Arial Black"/>
            </a:endParaRPr>
          </a:p>
        </p:txBody>
      </p:sp>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8564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Box 4"/>
          <p:cNvSpPr txBox="1">
            <a:spLocks noChangeArrowheads="1"/>
          </p:cNvSpPr>
          <p:nvPr/>
        </p:nvSpPr>
        <p:spPr bwMode="auto">
          <a:xfrm>
            <a:off x="2944003" y="650877"/>
            <a:ext cx="6019800" cy="1569660"/>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2400" b="1" i="1" dirty="0" smtClean="0">
                <a:effectLst>
                  <a:outerShdw blurRad="38100" dist="38100" dir="2700000" algn="tl">
                    <a:srgbClr val="000000">
                      <a:alpha val="43137"/>
                    </a:srgbClr>
                  </a:outerShdw>
                </a:effectLst>
              </a:rPr>
              <a:t>“Keeping/getting physically fit” </a:t>
            </a:r>
            <a:r>
              <a:rPr lang="en-US" sz="2400" b="1" dirty="0" smtClean="0">
                <a:effectLst>
                  <a:outerShdw blurRad="38100" dist="38100" dir="2700000" algn="tl">
                    <a:srgbClr val="000000">
                      <a:alpha val="43137"/>
                    </a:srgbClr>
                  </a:outerShdw>
                </a:effectLst>
              </a:rPr>
              <a:t>was</a:t>
            </a:r>
            <a:r>
              <a:rPr lang="en-US" sz="2400" b="1" i="1" dirty="0" smtClean="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strongly </a:t>
            </a:r>
            <a:r>
              <a:rPr lang="en-US" sz="2400" b="1" dirty="0">
                <a:effectLst>
                  <a:outerShdw blurRad="38100" dist="38100" dir="2700000" algn="tl">
                    <a:srgbClr val="000000">
                      <a:alpha val="43137"/>
                    </a:srgbClr>
                  </a:outerShdw>
                </a:effectLst>
              </a:rPr>
              <a:t>associated with activity type and weakly associated with </a:t>
            </a:r>
            <a:r>
              <a:rPr lang="en-US" sz="2400" b="1" dirty="0" smtClean="0">
                <a:effectLst>
                  <a:outerShdw blurRad="38100" dist="38100" dir="2700000" algn="tl">
                    <a:srgbClr val="000000">
                      <a:alpha val="43137"/>
                    </a:srgbClr>
                  </a:outerShdw>
                </a:effectLst>
              </a:rPr>
              <a:t>recreation settings.</a:t>
            </a:r>
            <a:endParaRPr lang="en-US" sz="2400" b="1" dirty="0">
              <a:effectLst>
                <a:outerShdw blurRad="38100" dist="38100" dir="2700000" algn="tl">
                  <a:srgbClr val="000000">
                    <a:alpha val="43137"/>
                  </a:srgbClr>
                </a:outerShdw>
              </a:effectLst>
            </a:endParaRPr>
          </a:p>
        </p:txBody>
      </p:sp>
      <p:sp>
        <p:nvSpPr>
          <p:cNvPr id="14" name="Text Box 16"/>
          <p:cNvSpPr txBox="1">
            <a:spLocks noChangeArrowheads="1"/>
          </p:cNvSpPr>
          <p:nvPr/>
        </p:nvSpPr>
        <p:spPr bwMode="auto">
          <a:xfrm>
            <a:off x="4147510" y="2220537"/>
            <a:ext cx="2621280" cy="4398127"/>
          </a:xfrm>
          <a:prstGeom prst="rect">
            <a:avLst/>
          </a:prstGeom>
          <a:noFill/>
          <a:ln w="9525">
            <a:noFill/>
            <a:miter lim="800000"/>
            <a:headEnd/>
            <a:tailEnd/>
          </a:ln>
          <a:effectLst>
            <a:outerShdw dist="53882" dir="2700000" algn="ctr" rotWithShape="0">
              <a:srgbClr val="996633"/>
            </a:outerShdw>
            <a:softEdge rad="63500"/>
          </a:effectLst>
        </p:spPr>
        <p:txBody>
          <a:bodyPr wrap="square" lIns="182880" tIns="182880" rIns="182880" bIns="182880">
            <a:spAutoFit/>
            <a:scene3d>
              <a:camera prst="perspectiveHeroicExtremeLeftFacing"/>
              <a:lightRig rig="threePt" dir="t"/>
            </a:scene3d>
          </a:bodyPr>
          <a:lstStyle/>
          <a:p>
            <a:pPr fontAlgn="base">
              <a:lnSpc>
                <a:spcPct val="85000"/>
              </a:lnSpc>
              <a:spcBef>
                <a:spcPct val="0"/>
              </a:spcBef>
              <a:spcAft>
                <a:spcPct val="0"/>
              </a:spcAft>
              <a:defRPr/>
            </a:pPr>
            <a:endParaRPr lang="en-US" sz="2800" b="1" spc="50" dirty="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endParaRPr>
          </a:p>
          <a:p>
            <a:pPr fontAlgn="base">
              <a:lnSpc>
                <a:spcPct val="85000"/>
              </a:lnSpc>
              <a:spcBef>
                <a:spcPct val="0"/>
              </a:spcBef>
              <a:spcAft>
                <a:spcPct val="0"/>
              </a:spcAft>
              <a:defRPr/>
            </a:pPr>
            <a:r>
              <a:rPr lang="en-US" sz="2800" b="1" spc="50" dirty="0" smtClean="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The </a:t>
            </a:r>
            <a:r>
              <a:rPr lang="en-US" sz="2800" b="1" spc="50" dirty="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outdoor setting would not matter to the person only desiring </a:t>
            </a:r>
            <a:r>
              <a:rPr lang="en-US" sz="2800" b="1" spc="50" dirty="0" smtClean="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to keep physically fit… </a:t>
            </a:r>
          </a:p>
          <a:p>
            <a:pPr fontAlgn="base">
              <a:lnSpc>
                <a:spcPct val="85000"/>
              </a:lnSpc>
              <a:spcBef>
                <a:spcPct val="0"/>
              </a:spcBef>
              <a:spcAft>
                <a:spcPct val="0"/>
              </a:spcAft>
              <a:defRPr/>
            </a:pPr>
            <a:endParaRPr lang="en-US" sz="2800" b="1" spc="50" dirty="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endParaRPr>
          </a:p>
          <a:p>
            <a:pPr fontAlgn="base">
              <a:lnSpc>
                <a:spcPct val="85000"/>
              </a:lnSpc>
              <a:spcBef>
                <a:spcPct val="0"/>
              </a:spcBef>
              <a:spcAft>
                <a:spcPct val="0"/>
              </a:spcAft>
              <a:defRPr/>
            </a:pPr>
            <a:r>
              <a:rPr lang="en-US" sz="2800" b="1" spc="50" dirty="0" smtClean="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…you could run in </a:t>
            </a:r>
            <a:r>
              <a:rPr lang="en-US" sz="2800" b="1" spc="50" dirty="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a gym or </a:t>
            </a:r>
            <a:r>
              <a:rPr lang="en-US" sz="2800" b="1" spc="50" dirty="0" smtClean="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on a local trail or in a backcountry  </a:t>
            </a:r>
            <a:r>
              <a:rPr lang="en-US" sz="2800" b="1" spc="50" dirty="0">
                <a:ln w="13500">
                  <a:noFill/>
                  <a:prstDash val="solid"/>
                </a:ln>
                <a:gradFill>
                  <a:gsLst>
                    <a:gs pos="0">
                      <a:schemeClr val="accent5">
                        <a:lumMod val="20000"/>
                        <a:lumOff val="80000"/>
                      </a:schemeClr>
                    </a:gs>
                    <a:gs pos="50000">
                      <a:schemeClr val="accent5">
                        <a:lumMod val="40000"/>
                        <a:lumOff val="60000"/>
                      </a:schemeClr>
                    </a:gs>
                    <a:gs pos="100000">
                      <a:schemeClr val="accent5">
                        <a:lumMod val="60000"/>
                        <a:lumOff val="40000"/>
                      </a:schemeClr>
                    </a:gs>
                  </a:gsLst>
                  <a:lin ang="5400000" scaled="0"/>
                </a:gradFill>
                <a:latin typeface="MoolBoran" panose="020B0100010101010101" pitchFamily="34" charset="0"/>
                <a:cs typeface="MoolBoran" panose="020B0100010101010101" pitchFamily="34" charset="0"/>
              </a:rPr>
              <a:t>area. </a:t>
            </a:r>
          </a:p>
        </p:txBody>
      </p:sp>
      <p:pic>
        <p:nvPicPr>
          <p:cNvPr id="16" name="Picture 19"/>
          <p:cNvPicPr>
            <a:picLocks noChangeAspect="1" noChangeArrowheads="1"/>
          </p:cNvPicPr>
          <p:nvPr/>
        </p:nvPicPr>
        <p:blipFill>
          <a:blip r:embed="rId3"/>
          <a:srcRect/>
          <a:stretch>
            <a:fillRect/>
          </a:stretch>
        </p:blipFill>
        <p:spPr bwMode="auto">
          <a:xfrm rot="21142310">
            <a:off x="236784" y="761715"/>
            <a:ext cx="2625676" cy="3500900"/>
          </a:xfrm>
          <a:prstGeom prst="rect">
            <a:avLst/>
          </a:prstGeom>
          <a:noFill/>
          <a:ln w="25400">
            <a:solidFill>
              <a:srgbClr val="808080"/>
            </a:solidFill>
            <a:miter lim="800000"/>
            <a:headEnd/>
            <a:tailEnd/>
          </a:ln>
          <a:effectLst>
            <a:outerShdw dist="71842" dir="2700000" algn="ctr" rotWithShape="0">
              <a:srgbClr val="808080">
                <a:alpha val="50000"/>
              </a:srgbClr>
            </a:outerShdw>
          </a:effectLst>
        </p:spPr>
      </p:pic>
      <p:pic>
        <p:nvPicPr>
          <p:cNvPr id="17" name="Picture 18" descr="http://www.etsu.edu/students/intramur/images_CPA/cpa_track.jpg"/>
          <p:cNvPicPr>
            <a:picLocks noChangeAspect="1" noChangeArrowheads="1"/>
          </p:cNvPicPr>
          <p:nvPr/>
        </p:nvPicPr>
        <p:blipFill>
          <a:blip r:embed="rId4" r:link="rId5"/>
          <a:srcRect/>
          <a:stretch>
            <a:fillRect/>
          </a:stretch>
        </p:blipFill>
        <p:spPr bwMode="auto">
          <a:xfrm>
            <a:off x="2171960" y="2514600"/>
            <a:ext cx="2209800" cy="3810002"/>
          </a:xfrm>
          <a:prstGeom prst="rect">
            <a:avLst/>
          </a:prstGeom>
          <a:ln>
            <a:noFill/>
          </a:ln>
          <a:effectLst>
            <a:outerShdw blurRad="190500" algn="tl" rotWithShape="0">
              <a:srgbClr val="000000">
                <a:alpha val="70000"/>
              </a:srgbClr>
            </a:outerShdw>
          </a:effectLst>
          <a:scene3d>
            <a:camera prst="isometricOffAxis2Left"/>
            <a:lightRig rig="threePt" dir="t"/>
          </a:scene3d>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8790" y="2514600"/>
            <a:ext cx="2286000" cy="3817232"/>
          </a:xfrm>
          <a:prstGeom prst="rect">
            <a:avLst/>
          </a:prstGeom>
          <a:ln>
            <a:noFill/>
          </a:ln>
          <a:effectLst>
            <a:outerShdw blurRad="190500" algn="tl" rotWithShape="0">
              <a:srgbClr val="000000">
                <a:alpha val="70000"/>
              </a:srgb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3215710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Box 16"/>
          <p:cNvSpPr txBox="1">
            <a:spLocks noChangeArrowheads="1"/>
          </p:cNvSpPr>
          <p:nvPr/>
        </p:nvSpPr>
        <p:spPr bwMode="auto">
          <a:xfrm rot="21448216">
            <a:off x="2892413" y="1156339"/>
            <a:ext cx="3536022" cy="3560975"/>
          </a:xfrm>
          <a:prstGeom prst="rect">
            <a:avLst/>
          </a:prstGeom>
          <a:noFill/>
          <a:ln w="9525">
            <a:noFill/>
            <a:miter lim="800000"/>
            <a:headEnd/>
            <a:tailEnd/>
          </a:ln>
          <a:effectLst>
            <a:outerShdw dist="53882" dir="2700000" algn="ctr" rotWithShape="0">
              <a:srgbClr val="996633"/>
            </a:outerShdw>
            <a:softEdge rad="63500"/>
          </a:effectLst>
        </p:spPr>
        <p:txBody>
          <a:bodyPr wrap="square" lIns="182880" tIns="182880" rIns="182880" bIns="182880">
            <a:spAutoFit/>
            <a:scene3d>
              <a:camera prst="perspectiveHeroicExtremeLeftFacing"/>
              <a:lightRig rig="threePt" dir="t"/>
            </a:scene3d>
          </a:bodyPr>
          <a:lstStyle/>
          <a:p>
            <a:pPr fontAlgn="base">
              <a:lnSpc>
                <a:spcPct val="85000"/>
              </a:lnSpc>
              <a:spcBef>
                <a:spcPct val="0"/>
              </a:spcBef>
              <a:spcAft>
                <a:spcPct val="0"/>
              </a:spcAft>
              <a:defRPr/>
            </a:pPr>
            <a:endParaRPr lang="en-US" sz="2800" b="1" spc="50" dirty="0">
              <a:ln w="13500">
                <a:noFill/>
                <a:prstDash val="solid"/>
              </a:ln>
              <a:solidFill>
                <a:schemeClr val="tx1">
                  <a:alpha val="95000"/>
                </a:schemeClr>
              </a:solidFill>
              <a:latin typeface="MoolBoran" panose="020B0100010101010101" pitchFamily="34" charset="0"/>
              <a:cs typeface="MoolBoran" panose="020B0100010101010101" pitchFamily="34" charset="0"/>
            </a:endParaRPr>
          </a:p>
          <a:p>
            <a:pPr fontAlgn="base">
              <a:lnSpc>
                <a:spcPct val="85000"/>
              </a:lnSpc>
              <a:spcBef>
                <a:spcPct val="0"/>
              </a:spcBef>
              <a:spcAft>
                <a:spcPct val="0"/>
              </a:spcAft>
              <a:defRPr/>
            </a:pPr>
            <a:r>
              <a:rPr lang="en-US" sz="3600" b="1" spc="50" dirty="0" smtClean="0">
                <a:ln w="13500">
                  <a:noFill/>
                  <a:prstDash val="solid"/>
                </a:ln>
                <a:gradFill flip="none" rotWithShape="1">
                  <a:gsLst>
                    <a:gs pos="0">
                      <a:schemeClr val="accent5">
                        <a:lumMod val="20000"/>
                        <a:lumOff val="80000"/>
                      </a:schemeClr>
                    </a:gs>
                    <a:gs pos="49000">
                      <a:schemeClr val="accent5">
                        <a:lumMod val="40000"/>
                        <a:lumOff val="60000"/>
                      </a:schemeClr>
                    </a:gs>
                    <a:gs pos="100000">
                      <a:srgbClr val="D1C39F"/>
                    </a:gs>
                  </a:gsLst>
                  <a:lin ang="5400000" scaled="0"/>
                  <a:tileRect/>
                </a:gradFill>
                <a:latin typeface="Kristen ITC" panose="03050502040202030202" pitchFamily="66" charset="0"/>
                <a:cs typeface="MoolBoran" panose="020B0100010101010101" pitchFamily="34" charset="0"/>
              </a:rPr>
              <a:t>So why do people want to run in the backcountry to get physically fit?</a:t>
            </a:r>
            <a:endParaRPr lang="en-US" sz="3600" b="1" spc="50" dirty="0">
              <a:ln w="13500">
                <a:noFill/>
                <a:prstDash val="solid"/>
              </a:ln>
              <a:gradFill flip="none" rotWithShape="1">
                <a:gsLst>
                  <a:gs pos="0">
                    <a:schemeClr val="accent5">
                      <a:lumMod val="20000"/>
                      <a:lumOff val="80000"/>
                    </a:schemeClr>
                  </a:gs>
                  <a:gs pos="49000">
                    <a:schemeClr val="accent5">
                      <a:lumMod val="40000"/>
                      <a:lumOff val="60000"/>
                    </a:schemeClr>
                  </a:gs>
                  <a:gs pos="100000">
                    <a:srgbClr val="D1C39F"/>
                  </a:gs>
                </a:gsLst>
                <a:lin ang="5400000" scaled="0"/>
                <a:tileRect/>
              </a:gradFill>
              <a:latin typeface="Kristen ITC" panose="03050502040202030202" pitchFamily="66" charset="0"/>
              <a:cs typeface="MoolBoran" panose="020B0100010101010101"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4393062" cy="3428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RightFacing"/>
            <a:lightRig rig="threePt" dir="t"/>
          </a:scene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333" y="1371599"/>
            <a:ext cx="3797467" cy="4910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5181678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62200" y="1600200"/>
            <a:ext cx="2971800" cy="2585323"/>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rPr>
              <a:t>Keeping physically </a:t>
            </a:r>
            <a:r>
              <a:rPr lang="en-US" sz="2400" b="1" dirty="0" smtClean="0">
                <a:solidFill>
                  <a:srgbClr val="FFFF00"/>
                </a:solidFill>
                <a:effectLst>
                  <a:outerShdw blurRad="38100" dist="38100" dir="2700000" algn="tl">
                    <a:srgbClr val="000000">
                      <a:alpha val="43137"/>
                    </a:srgbClr>
                  </a:outerShdw>
                </a:effectLst>
              </a:rPr>
              <a:t>fit</a:t>
            </a:r>
          </a:p>
          <a:p>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Releasing </a:t>
            </a:r>
            <a:r>
              <a:rPr lang="en-US" sz="2400" b="1" dirty="0">
                <a:solidFill>
                  <a:srgbClr val="FFFF00"/>
                </a:solidFill>
                <a:effectLst>
                  <a:outerShdw blurRad="38100" dist="38100" dir="2700000" algn="tl">
                    <a:srgbClr val="000000">
                      <a:alpha val="43137"/>
                    </a:srgbClr>
                  </a:outerShdw>
                </a:effectLst>
              </a:rPr>
              <a:t>or </a:t>
            </a:r>
            <a:r>
              <a:rPr lang="en-US" sz="2400" b="1" dirty="0" smtClean="0">
                <a:solidFill>
                  <a:srgbClr val="FFFF00"/>
                </a:solidFill>
                <a:effectLst>
                  <a:outerShdw blurRad="38100" dist="38100" dir="2700000" algn="tl">
                    <a:srgbClr val="000000">
                      <a:alpha val="43137"/>
                    </a:srgbClr>
                  </a:outerShdw>
                </a:effectLst>
              </a:rPr>
              <a:t>reducing </a:t>
            </a:r>
            <a:r>
              <a:rPr lang="en-US" sz="2400" b="1" dirty="0">
                <a:solidFill>
                  <a:srgbClr val="FFFF00"/>
                </a:solidFill>
                <a:effectLst>
                  <a:outerShdw blurRad="38100" dist="38100" dir="2700000" algn="tl">
                    <a:srgbClr val="000000">
                      <a:alpha val="43137"/>
                    </a:srgbClr>
                  </a:outerShdw>
                </a:effectLst>
              </a:rPr>
              <a:t>tensions</a:t>
            </a: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800" b="1" dirty="0">
              <a:solidFill>
                <a:srgbClr val="FFFF00"/>
              </a:solidFill>
              <a:effectLst>
                <a:outerShdw blurRad="38100" dist="38100" dir="2700000" algn="tl">
                  <a:srgbClr val="000000">
                    <a:alpha val="43137"/>
                  </a:srgbClr>
                </a:outerShdw>
              </a:effectLst>
            </a:endParaRPr>
          </a:p>
        </p:txBody>
      </p:sp>
      <p:sp>
        <p:nvSpPr>
          <p:cNvPr id="6" name="Rectangle 5"/>
          <p:cNvSpPr/>
          <p:nvPr/>
        </p:nvSpPr>
        <p:spPr>
          <a:xfrm>
            <a:off x="5867400" y="1138059"/>
            <a:ext cx="3065751" cy="3662541"/>
          </a:xfrm>
          <a:prstGeom prst="rect">
            <a:avLst/>
          </a:prstGeom>
        </p:spPr>
        <p:txBody>
          <a:bodyPr wrap="square">
            <a:spAutoFit/>
          </a:bodyPr>
          <a:lstStyle/>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1000" b="1"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Improve physical health</a:t>
            </a:r>
          </a:p>
          <a:p>
            <a:pPr marL="285750" indent="-285750">
              <a:buFont typeface="Arial" panose="020B0604020202020204" pitchFamily="34" charset="0"/>
              <a:buChar char="•"/>
            </a:pPr>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Reduced stress</a:t>
            </a:r>
          </a:p>
          <a:p>
            <a:pPr marL="285750" indent="-285750">
              <a:buFont typeface="Arial" panose="020B0604020202020204" pitchFamily="34" charset="0"/>
              <a:buChar char="•"/>
            </a:pPr>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Improve balance of work and play on my life</a:t>
            </a: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1000" b="1" dirty="0" smtClean="0">
              <a:solidFill>
                <a:srgbClr val="FFFF00"/>
              </a:solidFill>
              <a:effectLst>
                <a:outerShdw blurRad="38100" dist="38100" dir="2700000" algn="tl">
                  <a:srgbClr val="000000">
                    <a:alpha val="43137"/>
                  </a:srgbClr>
                </a:outerShdw>
              </a:effectLst>
            </a:endParaRPr>
          </a:p>
        </p:txBody>
      </p:sp>
      <p:sp>
        <p:nvSpPr>
          <p:cNvPr id="13" name="Right Brace 12"/>
          <p:cNvSpPr/>
          <p:nvPr/>
        </p:nvSpPr>
        <p:spPr>
          <a:xfrm>
            <a:off x="5334000" y="1676400"/>
            <a:ext cx="457200" cy="1869944"/>
          </a:xfrm>
          <a:prstGeom prst="rightBrace">
            <a:avLst>
              <a:gd name="adj1" fmla="val 8333"/>
              <a:gd name="adj2" fmla="val 51773"/>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ln>
                <a:solidFill>
                  <a:schemeClr val="tx1"/>
                </a:solidFill>
              </a:ln>
            </a:endParaRPr>
          </a:p>
        </p:txBody>
      </p:sp>
      <p:pic>
        <p:nvPicPr>
          <p:cNvPr id="14" name="Picture 18" descr="http://www.etsu.edu/students/intramur/images_CPA/cpa_track.jpg"/>
          <p:cNvPicPr>
            <a:picLocks noChangeAspect="1" noChangeArrowheads="1"/>
          </p:cNvPicPr>
          <p:nvPr/>
        </p:nvPicPr>
        <p:blipFill>
          <a:blip r:embed="rId3" r:link="rId4"/>
          <a:srcRect/>
          <a:stretch>
            <a:fillRect/>
          </a:stretch>
        </p:blipFill>
        <p:spPr bwMode="auto">
          <a:xfrm>
            <a:off x="152400" y="1695558"/>
            <a:ext cx="2209800" cy="3810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TextBox 2"/>
          <p:cNvSpPr txBox="1"/>
          <p:nvPr/>
        </p:nvSpPr>
        <p:spPr>
          <a:xfrm>
            <a:off x="2362200" y="990600"/>
            <a:ext cx="6248400" cy="461665"/>
          </a:xfrm>
          <a:prstGeom prst="rect">
            <a:avLst/>
          </a:prstGeom>
          <a:noFill/>
        </p:spPr>
        <p:txBody>
          <a:bodyPr wrap="square" rtlCol="0">
            <a:spAutoFit/>
          </a:bodyPr>
          <a:lstStyle/>
          <a:p>
            <a:r>
              <a:rPr lang="en-US" sz="2400" b="1" u="sng" dirty="0" smtClean="0">
                <a:solidFill>
                  <a:schemeClr val="accent5">
                    <a:lumMod val="60000"/>
                    <a:lumOff val="40000"/>
                  </a:schemeClr>
                </a:solidFill>
                <a:effectLst>
                  <a:outerShdw blurRad="38100" dist="38100" dir="2700000" algn="tl">
                    <a:srgbClr val="000000">
                      <a:alpha val="43137"/>
                    </a:srgbClr>
                  </a:outerShdw>
                </a:effectLst>
              </a:rPr>
              <a:t>Experiences</a:t>
            </a:r>
            <a:r>
              <a:rPr lang="en-US" sz="2400" b="1" dirty="0" smtClean="0">
                <a:solidFill>
                  <a:schemeClr val="accent5">
                    <a:lumMod val="60000"/>
                    <a:lumOff val="40000"/>
                  </a:schemeClr>
                </a:solidFill>
                <a:effectLst>
                  <a:outerShdw blurRad="38100" dist="38100" dir="2700000" algn="tl">
                    <a:srgbClr val="000000">
                      <a:alpha val="43137"/>
                    </a:srgbClr>
                  </a:outerShdw>
                </a:effectLst>
              </a:rPr>
              <a:t>                        </a:t>
            </a:r>
            <a:r>
              <a:rPr lang="en-US" sz="2400" b="1" u="sng" dirty="0" smtClean="0">
                <a:solidFill>
                  <a:schemeClr val="accent5">
                    <a:lumMod val="60000"/>
                    <a:lumOff val="40000"/>
                  </a:schemeClr>
                </a:solidFill>
                <a:effectLst>
                  <a:outerShdw blurRad="38100" dist="38100" dir="2700000" algn="tl">
                    <a:srgbClr val="000000">
                      <a:alpha val="43137"/>
                    </a:srgbClr>
                  </a:outerShdw>
                </a:effectLst>
              </a:rPr>
              <a:t>Benefits</a:t>
            </a:r>
            <a:endParaRPr lang="en-US" sz="2400" b="1" u="sng" dirty="0">
              <a:solidFill>
                <a:schemeClr val="accent5">
                  <a:lumMod val="60000"/>
                  <a:lumOff val="40000"/>
                </a:schemeClr>
              </a:solidFill>
              <a:effectLst>
                <a:outerShdw blurRad="38100" dist="38100" dir="2700000" algn="tl">
                  <a:srgbClr val="000000">
                    <a:alpha val="43137"/>
                  </a:srgbClr>
                </a:outerShdw>
              </a:effectLst>
            </a:endParaRPr>
          </a:p>
        </p:txBody>
      </p:sp>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5" name="TextBox 4"/>
          <p:cNvSpPr txBox="1"/>
          <p:nvPr/>
        </p:nvSpPr>
        <p:spPr>
          <a:xfrm>
            <a:off x="76200" y="533400"/>
            <a:ext cx="4038600" cy="400110"/>
          </a:xfrm>
          <a:prstGeom prst="rect">
            <a:avLst/>
          </a:prstGeom>
          <a:noFill/>
        </p:spPr>
        <p:txBody>
          <a:bodyPr wrap="square" rtlCol="0">
            <a:spAutoFit/>
          </a:bodyPr>
          <a:lstStyle/>
          <a:p>
            <a:r>
              <a:rPr lang="en-US" sz="2000" b="1" i="1" dirty="0" smtClean="0">
                <a:effectLst>
                  <a:outerShdw blurRad="38100" dist="38100" dir="2700000" algn="tl">
                    <a:srgbClr val="000000">
                      <a:alpha val="43137"/>
                    </a:srgbClr>
                  </a:outerShdw>
                </a:effectLst>
              </a:rPr>
              <a:t>Running in a gym …</a:t>
            </a:r>
            <a:endParaRPr lang="en-US"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7471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071834"/>
            <a:ext cx="2743200" cy="2943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RightFacing"/>
            <a:lightRig rig="threePt" dir="t"/>
          </a:scene3d>
        </p:spPr>
      </p:pic>
      <p:sp>
        <p:nvSpPr>
          <p:cNvPr id="4" name="TextBox 3"/>
          <p:cNvSpPr txBox="1"/>
          <p:nvPr/>
        </p:nvSpPr>
        <p:spPr>
          <a:xfrm>
            <a:off x="2362200" y="1600200"/>
            <a:ext cx="2971800" cy="400109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FF00"/>
                </a:solidFill>
                <a:effectLst>
                  <a:outerShdw blurRad="38100" dist="38100" dir="2700000" algn="tl">
                    <a:srgbClr val="000000">
                      <a:alpha val="43137"/>
                    </a:srgbClr>
                  </a:outerShdw>
                </a:effectLst>
              </a:rPr>
              <a:t>Keeping physically </a:t>
            </a:r>
            <a:r>
              <a:rPr lang="en-US" sz="2400" b="1" dirty="0" smtClean="0">
                <a:solidFill>
                  <a:srgbClr val="FFFF00"/>
                </a:solidFill>
                <a:effectLst>
                  <a:outerShdw blurRad="38100" dist="38100" dir="2700000" algn="tl">
                    <a:srgbClr val="000000">
                      <a:alpha val="43137"/>
                    </a:srgbClr>
                  </a:outerShdw>
                </a:effectLst>
              </a:rPr>
              <a:t>fit</a:t>
            </a:r>
          </a:p>
          <a:p>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Releasing </a:t>
            </a:r>
            <a:r>
              <a:rPr lang="en-US" sz="2400" b="1" dirty="0">
                <a:solidFill>
                  <a:srgbClr val="FFFF00"/>
                </a:solidFill>
                <a:effectLst>
                  <a:outerShdw blurRad="38100" dist="38100" dir="2700000" algn="tl">
                    <a:srgbClr val="000000">
                      <a:alpha val="43137"/>
                    </a:srgbClr>
                  </a:outerShdw>
                </a:effectLst>
              </a:rPr>
              <a:t>or </a:t>
            </a:r>
            <a:r>
              <a:rPr lang="en-US" sz="2400" b="1" dirty="0" smtClean="0">
                <a:solidFill>
                  <a:srgbClr val="FFFF00"/>
                </a:solidFill>
                <a:effectLst>
                  <a:outerShdw blurRad="38100" dist="38100" dir="2700000" algn="tl">
                    <a:srgbClr val="000000">
                      <a:alpha val="43137"/>
                    </a:srgbClr>
                  </a:outerShdw>
                </a:effectLst>
              </a:rPr>
              <a:t>reducing </a:t>
            </a:r>
            <a:r>
              <a:rPr lang="en-US" sz="2400" b="1" dirty="0">
                <a:solidFill>
                  <a:srgbClr val="FFFF00"/>
                </a:solidFill>
                <a:effectLst>
                  <a:outerShdw blurRad="38100" dist="38100" dir="2700000" algn="tl">
                    <a:srgbClr val="000000">
                      <a:alpha val="43137"/>
                    </a:srgbClr>
                  </a:outerShdw>
                </a:effectLst>
              </a:rPr>
              <a:t>tensions</a:t>
            </a: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8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Being where things are natural</a:t>
            </a:r>
          </a:p>
          <a:p>
            <a:endParaRPr lang="en-US" sz="1000" b="1" dirty="0" smtClean="0">
              <a:solidFill>
                <a:srgbClr val="FFFF00"/>
              </a:solidFill>
              <a:effectLst>
                <a:outerShdw blurRad="38100" dist="38100" dir="2700000" algn="tl">
                  <a:srgbClr val="000000">
                    <a:alpha val="43137"/>
                  </a:srgbClr>
                </a:outerShdw>
              </a:effectLst>
            </a:endParaRPr>
          </a:p>
          <a:p>
            <a:endParaRPr lang="en-US" sz="1000" b="1"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Enjoying solitude</a:t>
            </a:r>
            <a:endParaRPr lang="en-US" sz="2400" b="1" dirty="0">
              <a:solidFill>
                <a:srgbClr val="FFFF00"/>
              </a:solidFill>
              <a:effectLst>
                <a:outerShdw blurRad="38100" dist="38100" dir="2700000" algn="tl">
                  <a:srgbClr val="000000">
                    <a:alpha val="43137"/>
                  </a:srgbClr>
                </a:outerShdw>
              </a:effectLst>
            </a:endParaRPr>
          </a:p>
        </p:txBody>
      </p:sp>
      <p:sp>
        <p:nvSpPr>
          <p:cNvPr id="5" name="Right Brace 4"/>
          <p:cNvSpPr/>
          <p:nvPr/>
        </p:nvSpPr>
        <p:spPr>
          <a:xfrm>
            <a:off x="5310447" y="3962400"/>
            <a:ext cx="457200" cy="1938993"/>
          </a:xfrm>
          <a:prstGeom prst="rightBrace">
            <a:avLst>
              <a:gd name="adj1" fmla="val 8333"/>
              <a:gd name="adj2" fmla="val 51773"/>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ln>
                <a:solidFill>
                  <a:schemeClr val="tx1"/>
                </a:solidFill>
              </a:ln>
            </a:endParaRPr>
          </a:p>
        </p:txBody>
      </p:sp>
      <p:sp>
        <p:nvSpPr>
          <p:cNvPr id="6" name="Rectangle 5"/>
          <p:cNvSpPr/>
          <p:nvPr/>
        </p:nvSpPr>
        <p:spPr>
          <a:xfrm>
            <a:off x="5867400" y="1143000"/>
            <a:ext cx="3065751" cy="2400657"/>
          </a:xfrm>
          <a:prstGeom prst="rect">
            <a:avLst/>
          </a:prstGeom>
        </p:spPr>
        <p:txBody>
          <a:bodyPr wrap="square">
            <a:spAutoFit/>
          </a:bodyPr>
          <a:lstStyle/>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1000" b="1" dirty="0" smtClean="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Improve physical health</a:t>
            </a:r>
          </a:p>
          <a:p>
            <a:pPr marL="285750" indent="-285750">
              <a:buFont typeface="Arial" panose="020B0604020202020204" pitchFamily="34" charset="0"/>
              <a:buChar char="•"/>
            </a:pPr>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Reduced stress</a:t>
            </a:r>
          </a:p>
          <a:p>
            <a:pPr marL="285750" indent="-285750">
              <a:buFont typeface="Arial" panose="020B0604020202020204" pitchFamily="34" charset="0"/>
              <a:buChar char="•"/>
            </a:pPr>
            <a:endParaRPr lang="en-US" sz="2400" b="1" dirty="0" smtClean="0">
              <a:solidFill>
                <a:srgbClr val="FFFF00"/>
              </a:solidFill>
              <a:effectLst>
                <a:outerShdw blurRad="38100" dist="38100" dir="2700000" algn="tl">
                  <a:srgbClr val="000000">
                    <a:alpha val="43137"/>
                  </a:srgbClr>
                </a:outerShdw>
              </a:effectLst>
            </a:endParaRPr>
          </a:p>
          <a:p>
            <a:endParaRPr lang="en-US" sz="1000" b="1" dirty="0" smtClean="0">
              <a:solidFill>
                <a:srgbClr val="FFFF00"/>
              </a:solidFill>
              <a:effectLst>
                <a:outerShdw blurRad="38100" dist="38100" dir="2700000" algn="tl">
                  <a:srgbClr val="000000">
                    <a:alpha val="43137"/>
                  </a:srgbClr>
                </a:outerShdw>
              </a:effectLst>
            </a:endParaRPr>
          </a:p>
        </p:txBody>
      </p:sp>
      <p:sp>
        <p:nvSpPr>
          <p:cNvPr id="13" name="Right Brace 12"/>
          <p:cNvSpPr/>
          <p:nvPr/>
        </p:nvSpPr>
        <p:spPr>
          <a:xfrm>
            <a:off x="5334000" y="1676400"/>
            <a:ext cx="457200" cy="1869944"/>
          </a:xfrm>
          <a:prstGeom prst="rightBrace">
            <a:avLst>
              <a:gd name="adj1" fmla="val 8333"/>
              <a:gd name="adj2" fmla="val 51773"/>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ln>
                <a:solidFill>
                  <a:schemeClr val="tx1"/>
                </a:solidFill>
              </a:ln>
            </a:endParaRPr>
          </a:p>
        </p:txBody>
      </p:sp>
      <p:sp>
        <p:nvSpPr>
          <p:cNvPr id="15" name="Rectangle 14"/>
          <p:cNvSpPr/>
          <p:nvPr/>
        </p:nvSpPr>
        <p:spPr>
          <a:xfrm>
            <a:off x="5900651" y="3657600"/>
            <a:ext cx="3065751" cy="3139321"/>
          </a:xfrm>
          <a:prstGeom prst="rect">
            <a:avLst/>
          </a:prstGeom>
        </p:spPr>
        <p:txBody>
          <a:bodyPr wrap="square">
            <a:spAutoFit/>
          </a:bodyPr>
          <a:lstStyle/>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Gain </a:t>
            </a:r>
            <a:r>
              <a:rPr lang="en-US" sz="2400" b="1" dirty="0">
                <a:solidFill>
                  <a:srgbClr val="FFFF00"/>
                </a:solidFill>
                <a:effectLst>
                  <a:outerShdw blurRad="38100" dist="38100" dir="2700000" algn="tl">
                    <a:srgbClr val="000000">
                      <a:alpha val="43137"/>
                    </a:srgbClr>
                  </a:outerShdw>
                </a:effectLst>
              </a:rPr>
              <a:t>a better appreciation of </a:t>
            </a:r>
            <a:r>
              <a:rPr lang="en-US" sz="2400" b="1" dirty="0" smtClean="0">
                <a:solidFill>
                  <a:srgbClr val="FFFF00"/>
                </a:solidFill>
                <a:effectLst>
                  <a:outerShdw blurRad="38100" dist="38100" dir="2700000" algn="tl">
                    <a:srgbClr val="000000">
                      <a:alpha val="43137"/>
                    </a:srgbClr>
                  </a:outerShdw>
                </a:effectLst>
              </a:rPr>
              <a:t>nature</a:t>
            </a:r>
          </a:p>
          <a:p>
            <a:pPr marL="285750" indent="-285750">
              <a:buFont typeface="Arial" panose="020B0604020202020204" pitchFamily="34" charset="0"/>
              <a:buChar char="•"/>
            </a:pPr>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Get away from crowds of people</a:t>
            </a:r>
          </a:p>
          <a:p>
            <a:pPr marL="285750" indent="-285750">
              <a:buFont typeface="Arial" panose="020B0604020202020204" pitchFamily="34" charset="0"/>
              <a:buChar char="•"/>
            </a:pPr>
            <a:endParaRPr lang="en-US" sz="1000" b="1" dirty="0">
              <a:solidFill>
                <a:srgbClr val="FFFF0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rgbClr val="FFFF00"/>
                </a:solidFill>
                <a:effectLst>
                  <a:outerShdw blurRad="38100" dist="38100" dir="2700000" algn="tl">
                    <a:srgbClr val="000000">
                      <a:alpha val="43137"/>
                    </a:srgbClr>
                  </a:outerShdw>
                </a:effectLst>
              </a:rPr>
              <a:t>Escape everyday demands of life</a:t>
            </a:r>
          </a:p>
          <a:p>
            <a:pPr marL="285750" indent="-285750">
              <a:buFont typeface="Arial" panose="020B0604020202020204" pitchFamily="34" charset="0"/>
              <a:buChar char="•"/>
            </a:pPr>
            <a:endParaRPr lang="en-US" sz="1000" b="1" dirty="0" smtClean="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2362200" y="990600"/>
            <a:ext cx="6248400" cy="461665"/>
          </a:xfrm>
          <a:prstGeom prst="rect">
            <a:avLst/>
          </a:prstGeom>
          <a:noFill/>
        </p:spPr>
        <p:txBody>
          <a:bodyPr wrap="square" rtlCol="0">
            <a:spAutoFit/>
          </a:bodyPr>
          <a:lstStyle/>
          <a:p>
            <a:r>
              <a:rPr lang="en-US" sz="2400" b="1" u="sng" dirty="0" smtClean="0">
                <a:solidFill>
                  <a:schemeClr val="accent5">
                    <a:lumMod val="60000"/>
                    <a:lumOff val="40000"/>
                  </a:schemeClr>
                </a:solidFill>
                <a:effectLst>
                  <a:outerShdw blurRad="38100" dist="38100" dir="2700000" algn="tl">
                    <a:srgbClr val="000000">
                      <a:alpha val="43137"/>
                    </a:srgbClr>
                  </a:outerShdw>
                </a:effectLst>
              </a:rPr>
              <a:t>Experiences</a:t>
            </a:r>
            <a:r>
              <a:rPr lang="en-US" sz="2400" b="1" dirty="0" smtClean="0">
                <a:solidFill>
                  <a:schemeClr val="accent5">
                    <a:lumMod val="60000"/>
                    <a:lumOff val="40000"/>
                  </a:schemeClr>
                </a:solidFill>
                <a:effectLst>
                  <a:outerShdw blurRad="38100" dist="38100" dir="2700000" algn="tl">
                    <a:srgbClr val="000000">
                      <a:alpha val="43137"/>
                    </a:srgbClr>
                  </a:outerShdw>
                </a:effectLst>
              </a:rPr>
              <a:t>                        </a:t>
            </a:r>
            <a:r>
              <a:rPr lang="en-US" sz="2400" b="1" u="sng" dirty="0" smtClean="0">
                <a:solidFill>
                  <a:schemeClr val="accent5">
                    <a:lumMod val="60000"/>
                    <a:lumOff val="40000"/>
                  </a:schemeClr>
                </a:solidFill>
                <a:effectLst>
                  <a:outerShdw blurRad="38100" dist="38100" dir="2700000" algn="tl">
                    <a:srgbClr val="000000">
                      <a:alpha val="43137"/>
                    </a:srgbClr>
                  </a:outerShdw>
                </a:effectLst>
              </a:rPr>
              <a:t>Benefits</a:t>
            </a:r>
            <a:endParaRPr lang="en-US" sz="2400" b="1" u="sng" dirty="0">
              <a:solidFill>
                <a:schemeClr val="accent5">
                  <a:lumMod val="60000"/>
                  <a:lumOff val="40000"/>
                </a:schemeClr>
              </a:solidFill>
              <a:effectLst>
                <a:outerShdw blurRad="38100" dist="38100" dir="2700000" algn="tl">
                  <a:srgbClr val="000000">
                    <a:alpha val="43137"/>
                  </a:srgbClr>
                </a:outerShdw>
              </a:effectLst>
            </a:endParaRPr>
          </a:p>
        </p:txBody>
      </p:sp>
      <p:sp>
        <p:nvSpPr>
          <p:cNvPr id="16" name="Rectangle 15"/>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7" name="TextBox 16"/>
          <p:cNvSpPr txBox="1"/>
          <p:nvPr/>
        </p:nvSpPr>
        <p:spPr>
          <a:xfrm>
            <a:off x="76200" y="533400"/>
            <a:ext cx="4038600" cy="400110"/>
          </a:xfrm>
          <a:prstGeom prst="rect">
            <a:avLst/>
          </a:prstGeom>
          <a:noFill/>
        </p:spPr>
        <p:txBody>
          <a:bodyPr wrap="square" rtlCol="0">
            <a:spAutoFit/>
          </a:bodyPr>
          <a:lstStyle/>
          <a:p>
            <a:r>
              <a:rPr lang="en-US" sz="2000" b="1" i="1" dirty="0" smtClean="0">
                <a:effectLst>
                  <a:outerShdw blurRad="38100" dist="38100" dir="2700000" algn="tl">
                    <a:srgbClr val="000000">
                      <a:alpha val="43137"/>
                    </a:srgbClr>
                  </a:outerShdw>
                </a:effectLst>
              </a:rPr>
              <a:t>Running in a backcountry area …</a:t>
            </a:r>
            <a:endParaRPr lang="en-US"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8068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3" name="Group 35"/>
          <p:cNvGrpSpPr>
            <a:grpSpLocks/>
          </p:cNvGrpSpPr>
          <p:nvPr/>
        </p:nvGrpSpPr>
        <p:grpSpPr bwMode="auto">
          <a:xfrm>
            <a:off x="2209800" y="3879230"/>
            <a:ext cx="1916152" cy="2743200"/>
            <a:chOff x="1536" y="1872"/>
            <a:chExt cx="1056" cy="1746"/>
          </a:xfrm>
        </p:grpSpPr>
        <p:sp>
          <p:nvSpPr>
            <p:cNvPr id="14"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5"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grpSp>
        <p:nvGrpSpPr>
          <p:cNvPr id="26" name="Group 30"/>
          <p:cNvGrpSpPr>
            <a:grpSpLocks/>
          </p:cNvGrpSpPr>
          <p:nvPr/>
        </p:nvGrpSpPr>
        <p:grpSpPr bwMode="auto">
          <a:xfrm>
            <a:off x="4672695" y="3879230"/>
            <a:ext cx="2014654" cy="2743200"/>
            <a:chOff x="3072" y="1920"/>
            <a:chExt cx="1058" cy="1728"/>
          </a:xfrm>
        </p:grpSpPr>
        <p:sp>
          <p:nvSpPr>
            <p:cNvPr id="27" name="Rectangle 31"/>
            <p:cNvSpPr>
              <a:spLocks noChangeArrowheads="1"/>
            </p:cNvSpPr>
            <p:nvPr/>
          </p:nvSpPr>
          <p:spPr bwMode="auto">
            <a:xfrm>
              <a:off x="3072"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8" name="Picture 32" descr="PE07138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2016"/>
              <a:ext cx="805"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3"/>
            <p:cNvSpPr>
              <a:spLocks noChangeArrowheads="1"/>
            </p:cNvSpPr>
            <p:nvPr/>
          </p:nvSpPr>
          <p:spPr bwMode="auto">
            <a:xfrm>
              <a:off x="3120" y="2928"/>
              <a:ext cx="101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dirty="0" smtClean="0">
                  <a:solidFill>
                    <a:srgbClr val="000000"/>
                  </a:solidFill>
                  <a:ea typeface="Times New Roman" pitchFamily="18" charset="0"/>
                  <a:cs typeface="Arial" charset="0"/>
                </a:rPr>
                <a:t>Greater environmental awareness &amp; sensitivity</a:t>
              </a:r>
              <a:endParaRPr lang="en-US" altLang="en-US" b="1" dirty="0" smtClean="0">
                <a:solidFill>
                  <a:srgbClr val="000000"/>
                </a:solidFill>
                <a:latin typeface="Arial" charset="0"/>
                <a:ea typeface="Times New Roman" pitchFamily="18" charset="0"/>
                <a:cs typeface="Arial" charset="0"/>
              </a:endParaRPr>
            </a:p>
          </p:txBody>
        </p:sp>
      </p:grpSp>
      <p:pic>
        <p:nvPicPr>
          <p:cNvPr id="17"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3945024" y="4779168"/>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25"/>
          <p:cNvGrpSpPr>
            <a:grpSpLocks/>
          </p:cNvGrpSpPr>
          <p:nvPr/>
        </p:nvGrpSpPr>
        <p:grpSpPr bwMode="auto">
          <a:xfrm>
            <a:off x="6973563" y="3886200"/>
            <a:ext cx="2018037" cy="2743200"/>
            <a:chOff x="4560" y="1920"/>
            <a:chExt cx="1056" cy="1728"/>
          </a:xfrm>
        </p:grpSpPr>
        <p:sp>
          <p:nvSpPr>
            <p:cNvPr id="36" name="Rectangle 26"/>
            <p:cNvSpPr>
              <a:spLocks noChangeArrowheads="1"/>
            </p:cNvSpPr>
            <p:nvPr/>
          </p:nvSpPr>
          <p:spPr bwMode="auto">
            <a:xfrm>
              <a:off x="4560"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37" name="Picture 27" descr="BD08827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 y="2016"/>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8"/>
            <p:cNvSpPr>
              <a:spLocks noChangeArrowheads="1"/>
            </p:cNvSpPr>
            <p:nvPr/>
          </p:nvSpPr>
          <p:spPr bwMode="auto">
            <a:xfrm>
              <a:off x="4608" y="2928"/>
              <a:ext cx="100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smtClean="0">
                  <a:solidFill>
                    <a:srgbClr val="000000"/>
                  </a:solidFill>
                  <a:ea typeface="Times New Roman" pitchFamily="18" charset="0"/>
                  <a:cs typeface="Arial" charset="0"/>
                </a:rPr>
                <a:t>Improved stewardship/</a:t>
              </a:r>
              <a:endParaRPr lang="en-US" altLang="en-US" b="1" smtClean="0">
                <a:solidFill>
                  <a:srgbClr val="000000"/>
                </a:solidFill>
                <a:latin typeface="Times New Roman" pitchFamily="18" charset="0"/>
                <a:ea typeface="Times New Roman" pitchFamily="18" charset="0"/>
                <a:cs typeface="Arial" charset="0"/>
              </a:endParaRPr>
            </a:p>
            <a:p>
              <a:pPr fontAlgn="base">
                <a:spcBef>
                  <a:spcPct val="0"/>
                </a:spcBef>
                <a:spcAft>
                  <a:spcPct val="0"/>
                </a:spcAft>
              </a:pPr>
              <a:r>
                <a:rPr lang="en-US" altLang="en-US" b="1" smtClean="0">
                  <a:solidFill>
                    <a:srgbClr val="000000"/>
                  </a:solidFill>
                  <a:ea typeface="Times New Roman" pitchFamily="18" charset="0"/>
                  <a:cs typeface="Arial" charset="0"/>
                </a:rPr>
                <a:t>preservation</a:t>
              </a:r>
              <a:endParaRPr lang="en-US" altLang="en-US" b="1" smtClean="0">
                <a:solidFill>
                  <a:srgbClr val="000000"/>
                </a:solidFill>
                <a:latin typeface="Arial" charset="0"/>
                <a:ea typeface="Times New Roman" pitchFamily="18" charset="0"/>
                <a:cs typeface="Arial" charset="0"/>
              </a:endParaRPr>
            </a:p>
          </p:txBody>
        </p:sp>
      </p:grpSp>
      <p:pic>
        <p:nvPicPr>
          <p:cNvPr id="30"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6388188" y="4779167"/>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116" y="609600"/>
            <a:ext cx="8654755" cy="3124200"/>
          </a:xfrm>
          <a:prstGeom prst="rect">
            <a:avLst/>
          </a:prstGeom>
          <a:ln w="190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44622" y="1641664"/>
            <a:ext cx="8654755" cy="2015936"/>
          </a:xfrm>
          <a:prstGeom prst="rect">
            <a:avLst/>
          </a:prstGeom>
          <a:solidFill>
            <a:schemeClr val="tx1"/>
          </a:solidFill>
          <a:ln w="28575">
            <a:solidFill>
              <a:schemeClr val="bg1"/>
            </a:solidFill>
          </a:ln>
        </p:spPr>
        <p:txBody>
          <a:bodyPr wrap="square" rtlCol="0">
            <a:spAutoFit/>
          </a:bodyPr>
          <a:lstStyle/>
          <a:p>
            <a:endParaRPr lang="en-US" sz="900" dirty="0" smtClean="0">
              <a:solidFill>
                <a:schemeClr val="bg1"/>
              </a:solidFill>
            </a:endParaRPr>
          </a:p>
          <a:p>
            <a:r>
              <a:rPr lang="en-US" sz="1700" dirty="0" smtClean="0">
                <a:solidFill>
                  <a:schemeClr val="bg1"/>
                </a:solidFill>
              </a:rPr>
              <a:t>Activities:  	Hiking</a:t>
            </a:r>
          </a:p>
          <a:p>
            <a:endParaRPr lang="en-US" sz="500" dirty="0" smtClean="0">
              <a:solidFill>
                <a:schemeClr val="bg1"/>
              </a:solidFill>
            </a:endParaRPr>
          </a:p>
          <a:p>
            <a:r>
              <a:rPr lang="en-US" sz="1700" dirty="0" smtClean="0">
                <a:solidFill>
                  <a:schemeClr val="bg1"/>
                </a:solidFill>
              </a:rPr>
              <a:t>Experiences:  	Enjoying canyon-country aesthetics</a:t>
            </a:r>
          </a:p>
          <a:p>
            <a:r>
              <a:rPr lang="en-US" sz="1700" dirty="0" smtClean="0">
                <a:solidFill>
                  <a:schemeClr val="bg1"/>
                </a:solidFill>
              </a:rPr>
              <a:t>		Enjoying a closer relationship with the natural world</a:t>
            </a:r>
          </a:p>
          <a:p>
            <a:endParaRPr lang="en-US" sz="600" dirty="0" smtClean="0">
              <a:solidFill>
                <a:schemeClr val="bg1"/>
              </a:solidFill>
            </a:endParaRPr>
          </a:p>
          <a:p>
            <a:r>
              <a:rPr lang="en-US" sz="1700" dirty="0" smtClean="0">
                <a:solidFill>
                  <a:schemeClr val="bg1"/>
                </a:solidFill>
              </a:rPr>
              <a:t>Benefits: 		Greater environmental awareness and sensitivity</a:t>
            </a:r>
          </a:p>
          <a:p>
            <a:r>
              <a:rPr lang="en-US" sz="1700" dirty="0" smtClean="0">
                <a:solidFill>
                  <a:schemeClr val="bg1"/>
                </a:solidFill>
              </a:rPr>
              <a:t>		Improved stewardship/preservation</a:t>
            </a:r>
          </a:p>
          <a:p>
            <a:endParaRPr lang="en-US" sz="1600" dirty="0" smtClean="0">
              <a:solidFill>
                <a:schemeClr val="bg1"/>
              </a:solidFill>
            </a:endParaRPr>
          </a:p>
          <a:p>
            <a:endParaRPr lang="en-US" sz="400" dirty="0">
              <a:solidFill>
                <a:schemeClr val="bg1"/>
              </a:solidFill>
            </a:endParaRPr>
          </a:p>
        </p:txBody>
      </p:sp>
      <p:sp>
        <p:nvSpPr>
          <p:cNvPr id="24" name="Rectangle 2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581623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WordArt 8"/>
          <p:cNvSpPr>
            <a:spLocks noChangeArrowheads="1" noChangeShapeType="1" noTextEdit="1"/>
          </p:cNvSpPr>
          <p:nvPr/>
        </p:nvSpPr>
        <p:spPr bwMode="auto">
          <a:xfrm>
            <a:off x="457200" y="685800"/>
            <a:ext cx="7924800" cy="9906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smtClean="0">
                <a:ln w="9525">
                  <a:round/>
                  <a:headEnd/>
                  <a:tailEnd/>
                </a:ln>
                <a:effectLst>
                  <a:outerShdw blurRad="38100" dist="38100" dir="2700000" algn="tl">
                    <a:srgbClr val="000000">
                      <a:alpha val="43137"/>
                    </a:srgbClr>
                  </a:outerShdw>
                </a:effectLst>
                <a:latin typeface="Comic Sans MS"/>
              </a:rPr>
              <a:t>Simply put - the difference </a:t>
            </a:r>
            <a:r>
              <a:rPr lang="en-US" sz="3600" kern="10" dirty="0">
                <a:ln w="9525">
                  <a:round/>
                  <a:headEnd/>
                  <a:tailEnd/>
                </a:ln>
                <a:effectLst>
                  <a:outerShdw blurRad="38100" dist="38100" dir="2700000" algn="tl">
                    <a:srgbClr val="000000">
                      <a:alpha val="43137"/>
                    </a:srgbClr>
                  </a:outerShdw>
                </a:effectLst>
                <a:latin typeface="Comic Sans MS"/>
              </a:rPr>
              <a:t>between</a:t>
            </a:r>
          </a:p>
          <a:p>
            <a:pPr algn="ctr"/>
            <a:r>
              <a:rPr lang="en-US" sz="3600" kern="10" dirty="0">
                <a:ln w="9525">
                  <a:round/>
                  <a:headEnd/>
                  <a:tailEnd/>
                </a:ln>
                <a:solidFill>
                  <a:srgbClr val="FFFF00"/>
                </a:solidFill>
                <a:effectLst>
                  <a:outerShdw blurRad="38100" dist="38100" dir="2700000" algn="tl">
                    <a:srgbClr val="000000">
                      <a:alpha val="43137"/>
                    </a:srgbClr>
                  </a:outerShdw>
                </a:effectLst>
                <a:latin typeface="Comic Sans MS"/>
              </a:rPr>
              <a:t>Goals</a:t>
            </a:r>
            <a:r>
              <a:rPr lang="en-US" sz="3600" kern="10" dirty="0">
                <a:ln w="9525">
                  <a:round/>
                  <a:headEnd/>
                  <a:tailEnd/>
                </a:ln>
                <a:effectLst>
                  <a:outerShdw blurRad="38100" dist="38100" dir="2700000" algn="tl">
                    <a:srgbClr val="000000">
                      <a:alpha val="43137"/>
                    </a:srgbClr>
                  </a:outerShdw>
                </a:effectLst>
                <a:latin typeface="Comic Sans MS"/>
              </a:rPr>
              <a:t> and </a:t>
            </a:r>
            <a:r>
              <a:rPr lang="en-US" sz="3600" kern="10" dirty="0">
                <a:ln w="9525">
                  <a:round/>
                  <a:headEnd/>
                  <a:tailEnd/>
                </a:ln>
                <a:solidFill>
                  <a:srgbClr val="FFFF00"/>
                </a:solidFill>
                <a:effectLst>
                  <a:outerShdw blurRad="38100" dist="38100" dir="2700000" algn="tl">
                    <a:srgbClr val="000000">
                      <a:alpha val="43137"/>
                    </a:srgbClr>
                  </a:outerShdw>
                </a:effectLst>
                <a:latin typeface="Comic Sans MS"/>
              </a:rPr>
              <a:t>Objectives</a:t>
            </a:r>
          </a:p>
        </p:txBody>
      </p:sp>
      <p:sp>
        <p:nvSpPr>
          <p:cNvPr id="17" name="Text Box 3"/>
          <p:cNvSpPr txBox="1">
            <a:spLocks noChangeArrowheads="1"/>
          </p:cNvSpPr>
          <p:nvPr/>
        </p:nvSpPr>
        <p:spPr bwMode="auto">
          <a:xfrm>
            <a:off x="5486400" y="4724400"/>
            <a:ext cx="3429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marL="227013" indent="-227013" eaLnBrk="1" hangingPunct="1">
              <a:spcBef>
                <a:spcPct val="50000"/>
              </a:spcBef>
            </a:pPr>
            <a:r>
              <a:rPr lang="en-US" altLang="en-US" sz="2800" b="1" dirty="0" smtClean="0">
                <a:latin typeface="Arial" panose="020B0604020202020204" pitchFamily="34" charset="0"/>
                <a:cs typeface="Arial" panose="020B0604020202020204" pitchFamily="34" charset="0"/>
              </a:rPr>
              <a:t>- </a:t>
            </a:r>
            <a:r>
              <a:rPr lang="en-US" alt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identifiable </a:t>
            </a:r>
            <a:r>
              <a:rPr lang="en-US" alt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steps toward a </a:t>
            </a:r>
            <a:r>
              <a:rPr lang="en-US" alt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a:t>
            </a:r>
            <a:r>
              <a:rPr lang="en-US" altLang="en-US"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4"/>
          <p:cNvSpPr>
            <a:spLocks noChangeArrowheads="1"/>
          </p:cNvSpPr>
          <p:nvPr/>
        </p:nvSpPr>
        <p:spPr bwMode="auto">
          <a:xfrm>
            <a:off x="5486400" y="2819400"/>
            <a:ext cx="358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marL="227013" indent="-227013" eaLnBrk="1" hangingPunct="1"/>
            <a:r>
              <a:rPr lang="en-US" alt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where </a:t>
            </a:r>
            <a:r>
              <a:rPr lang="en-US" alt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you're </a:t>
            </a:r>
            <a:r>
              <a:rPr lang="en-US" alt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going</a:t>
            </a:r>
            <a:endParaRPr lang="en-US" alt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18" y="2057400"/>
            <a:ext cx="5488182" cy="441960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13" name="Rectangle 12"/>
          <p:cNvSpPr/>
          <p:nvPr/>
        </p:nvSpPr>
        <p:spPr>
          <a:xfrm>
            <a:off x="1" y="0"/>
            <a:ext cx="2571538"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Goals and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0112749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4" descr="j028278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358698" y="5029200"/>
            <a:ext cx="1524000" cy="1427162"/>
          </a:xfrm>
          <a:prstGeom prst="rect">
            <a:avLst/>
          </a:prstGeom>
          <a:noFill/>
        </p:spPr>
      </p:pic>
      <p:sp>
        <p:nvSpPr>
          <p:cNvPr id="11" name="WordArt 3"/>
          <p:cNvSpPr>
            <a:spLocks noChangeArrowheads="1" noChangeShapeType="1" noTextEdit="1"/>
          </p:cNvSpPr>
          <p:nvPr/>
        </p:nvSpPr>
        <p:spPr bwMode="auto">
          <a:xfrm rot="21345829">
            <a:off x="527977" y="4166363"/>
            <a:ext cx="1418647" cy="61010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a:solidFill>
                  <a:schemeClr val="tx2"/>
                </a:solidFill>
                <a:effectLst>
                  <a:outerShdw dist="17961" dir="2700000" algn="ctr" rotWithShape="0">
                    <a:srgbClr val="C0C0C0">
                      <a:alpha val="79999"/>
                    </a:srgbClr>
                  </a:outerShdw>
                </a:effectLst>
                <a:latin typeface="Times New Roman"/>
                <a:cs typeface="Times New Roman"/>
              </a:rPr>
              <a:t>Identify...</a:t>
            </a:r>
          </a:p>
        </p:txBody>
      </p:sp>
      <p:grpSp>
        <p:nvGrpSpPr>
          <p:cNvPr id="13" name="Group 35"/>
          <p:cNvGrpSpPr>
            <a:grpSpLocks/>
          </p:cNvGrpSpPr>
          <p:nvPr/>
        </p:nvGrpSpPr>
        <p:grpSpPr bwMode="auto">
          <a:xfrm>
            <a:off x="2209800" y="3962400"/>
            <a:ext cx="1916152" cy="2743200"/>
            <a:chOff x="1536" y="1872"/>
            <a:chExt cx="1056" cy="1746"/>
          </a:xfrm>
        </p:grpSpPr>
        <p:sp>
          <p:nvSpPr>
            <p:cNvPr id="14" name="Rectangle 36"/>
            <p:cNvSpPr>
              <a:spLocks noChangeArrowheads="1"/>
            </p:cNvSpPr>
            <p:nvPr/>
          </p:nvSpPr>
          <p:spPr bwMode="auto">
            <a:xfrm>
              <a:off x="1536" y="1872"/>
              <a:ext cx="1056"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15" name="Picture 37" descr="TR00588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2" y="1968"/>
              <a:ext cx="81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8"/>
            <p:cNvSpPr>
              <a:spLocks noChangeArrowheads="1"/>
            </p:cNvSpPr>
            <p:nvPr/>
          </p:nvSpPr>
          <p:spPr bwMode="auto">
            <a:xfrm>
              <a:off x="1536" y="2958"/>
              <a:ext cx="1056"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sz="1200" b="1" dirty="0" smtClean="0">
                  <a:solidFill>
                    <a:srgbClr val="000000"/>
                  </a:solidFill>
                  <a:ea typeface="Times New Roman" pitchFamily="18" charset="0"/>
                  <a:cs typeface="Arial" charset="0"/>
                </a:rPr>
                <a:t>Enjoying 1) canyon-country aesthetics &amp; 2) a closer relationship with the natural world.</a:t>
              </a:r>
              <a:endParaRPr lang="en-US" altLang="en-US" sz="2800" dirty="0" smtClean="0">
                <a:solidFill>
                  <a:srgbClr val="000000"/>
                </a:solidFill>
                <a:ea typeface="Times New Roman" pitchFamily="18" charset="0"/>
                <a:cs typeface="Arial" charset="0"/>
              </a:endParaRPr>
            </a:p>
          </p:txBody>
        </p:sp>
      </p:grpSp>
      <p:grpSp>
        <p:nvGrpSpPr>
          <p:cNvPr id="26" name="Group 30"/>
          <p:cNvGrpSpPr>
            <a:grpSpLocks/>
          </p:cNvGrpSpPr>
          <p:nvPr/>
        </p:nvGrpSpPr>
        <p:grpSpPr bwMode="auto">
          <a:xfrm>
            <a:off x="4672695" y="3879230"/>
            <a:ext cx="2014654" cy="2743200"/>
            <a:chOff x="3072" y="1920"/>
            <a:chExt cx="1058" cy="1728"/>
          </a:xfrm>
        </p:grpSpPr>
        <p:sp>
          <p:nvSpPr>
            <p:cNvPr id="27" name="Rectangle 31"/>
            <p:cNvSpPr>
              <a:spLocks noChangeArrowheads="1"/>
            </p:cNvSpPr>
            <p:nvPr/>
          </p:nvSpPr>
          <p:spPr bwMode="auto">
            <a:xfrm>
              <a:off x="3072"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28" name="Picture 32" descr="PE07138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 y="2016"/>
              <a:ext cx="805"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33"/>
            <p:cNvSpPr>
              <a:spLocks noChangeArrowheads="1"/>
            </p:cNvSpPr>
            <p:nvPr/>
          </p:nvSpPr>
          <p:spPr bwMode="auto">
            <a:xfrm>
              <a:off x="3120" y="2928"/>
              <a:ext cx="101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dirty="0" smtClean="0">
                  <a:solidFill>
                    <a:srgbClr val="000000"/>
                  </a:solidFill>
                  <a:ea typeface="Times New Roman" pitchFamily="18" charset="0"/>
                  <a:cs typeface="Arial" charset="0"/>
                </a:rPr>
                <a:t>Greater environmental awareness &amp; sensitivity</a:t>
              </a:r>
              <a:endParaRPr lang="en-US" altLang="en-US" b="1" dirty="0" smtClean="0">
                <a:solidFill>
                  <a:srgbClr val="000000"/>
                </a:solidFill>
                <a:latin typeface="Arial" charset="0"/>
                <a:ea typeface="Times New Roman" pitchFamily="18" charset="0"/>
                <a:cs typeface="Arial" charset="0"/>
              </a:endParaRPr>
            </a:p>
          </p:txBody>
        </p:sp>
      </p:grpSp>
      <p:pic>
        <p:nvPicPr>
          <p:cNvPr id="17"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3945024" y="4779168"/>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25"/>
          <p:cNvGrpSpPr>
            <a:grpSpLocks/>
          </p:cNvGrpSpPr>
          <p:nvPr/>
        </p:nvGrpSpPr>
        <p:grpSpPr bwMode="auto">
          <a:xfrm>
            <a:off x="6973563" y="3886200"/>
            <a:ext cx="2018037" cy="2743200"/>
            <a:chOff x="4560" y="1920"/>
            <a:chExt cx="1056" cy="1728"/>
          </a:xfrm>
        </p:grpSpPr>
        <p:sp>
          <p:nvSpPr>
            <p:cNvPr id="36" name="Rectangle 26"/>
            <p:cNvSpPr>
              <a:spLocks noChangeArrowheads="1"/>
            </p:cNvSpPr>
            <p:nvPr/>
          </p:nvSpPr>
          <p:spPr bwMode="auto">
            <a:xfrm>
              <a:off x="4560" y="1920"/>
              <a:ext cx="1008" cy="1728"/>
            </a:xfrm>
            <a:prstGeom prst="rect">
              <a:avLst/>
            </a:prstGeom>
            <a:gradFill rotWithShape="1">
              <a:gsLst>
                <a:gs pos="0">
                  <a:srgbClr val="FFEFD1"/>
                </a:gs>
                <a:gs pos="64999">
                  <a:srgbClr val="F0EBD5"/>
                </a:gs>
                <a:gs pos="100000">
                  <a:srgbClr val="D1C39F"/>
                </a:gs>
              </a:gsLst>
              <a:path path="shape">
                <a:fillToRect l="50000" t="50000" r="50000" b="50000"/>
              </a:path>
            </a:gradFill>
            <a:ln w="9525">
              <a:noFill/>
              <a:miter lim="800000"/>
              <a:headEnd/>
              <a:tailEnd/>
            </a:ln>
            <a:effectLst>
              <a:outerShdw dist="71842" dir="2700000" algn="ctr" rotWithShape="0">
                <a:srgbClr val="996633">
                  <a:alpha val="50000"/>
                </a:srgbClr>
              </a:outerShdw>
            </a:effectLst>
          </p:spPr>
          <p:txBody>
            <a:bodyPr wrap="none" anchor="ctr"/>
            <a:lstStyle/>
            <a:p>
              <a:pPr fontAlgn="base">
                <a:spcBef>
                  <a:spcPct val="0"/>
                </a:spcBef>
                <a:spcAft>
                  <a:spcPct val="0"/>
                </a:spcAft>
                <a:defRPr/>
              </a:pPr>
              <a:endParaRPr lang="en-US" sz="1600">
                <a:solidFill>
                  <a:srgbClr val="000000"/>
                </a:solidFill>
                <a:latin typeface="Comic Sans MS" pitchFamily="66" charset="0"/>
              </a:endParaRPr>
            </a:p>
          </p:txBody>
        </p:sp>
        <p:pic>
          <p:nvPicPr>
            <p:cNvPr id="37" name="Picture 27" descr="BD08827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 y="2016"/>
              <a:ext cx="81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28"/>
            <p:cNvSpPr>
              <a:spLocks noChangeArrowheads="1"/>
            </p:cNvSpPr>
            <p:nvPr/>
          </p:nvSpPr>
          <p:spPr bwMode="auto">
            <a:xfrm>
              <a:off x="4608" y="2928"/>
              <a:ext cx="1008"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fontAlgn="base" hangingPunct="1">
                <a:spcBef>
                  <a:spcPct val="0"/>
                </a:spcBef>
                <a:spcAft>
                  <a:spcPct val="0"/>
                </a:spcAft>
              </a:pPr>
              <a:r>
                <a:rPr lang="en-US" altLang="en-US" b="1" smtClean="0">
                  <a:solidFill>
                    <a:srgbClr val="000000"/>
                  </a:solidFill>
                  <a:ea typeface="Times New Roman" pitchFamily="18" charset="0"/>
                  <a:cs typeface="Arial" charset="0"/>
                </a:rPr>
                <a:t>Improved stewardship/</a:t>
              </a:r>
              <a:endParaRPr lang="en-US" altLang="en-US" b="1" smtClean="0">
                <a:solidFill>
                  <a:srgbClr val="000000"/>
                </a:solidFill>
                <a:latin typeface="Times New Roman" pitchFamily="18" charset="0"/>
                <a:ea typeface="Times New Roman" pitchFamily="18" charset="0"/>
                <a:cs typeface="Arial" charset="0"/>
              </a:endParaRPr>
            </a:p>
            <a:p>
              <a:pPr fontAlgn="base">
                <a:spcBef>
                  <a:spcPct val="0"/>
                </a:spcBef>
                <a:spcAft>
                  <a:spcPct val="0"/>
                </a:spcAft>
              </a:pPr>
              <a:r>
                <a:rPr lang="en-US" altLang="en-US" b="1" smtClean="0">
                  <a:solidFill>
                    <a:srgbClr val="000000"/>
                  </a:solidFill>
                  <a:ea typeface="Times New Roman" pitchFamily="18" charset="0"/>
                  <a:cs typeface="Arial" charset="0"/>
                </a:rPr>
                <a:t>preservation</a:t>
              </a:r>
              <a:endParaRPr lang="en-US" altLang="en-US" b="1" smtClean="0">
                <a:solidFill>
                  <a:srgbClr val="000000"/>
                </a:solidFill>
                <a:latin typeface="Arial" charset="0"/>
                <a:ea typeface="Times New Roman" pitchFamily="18" charset="0"/>
                <a:cs typeface="Arial" charset="0"/>
              </a:endParaRPr>
            </a:p>
          </p:txBody>
        </p:sp>
      </p:grpSp>
      <p:pic>
        <p:nvPicPr>
          <p:cNvPr id="30" name="Picture 46" descr="IN0059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279">
            <a:off x="6388188" y="4779167"/>
            <a:ext cx="8382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922" y="741556"/>
            <a:ext cx="8036157" cy="2895600"/>
          </a:xfrm>
          <a:prstGeom prst="rect">
            <a:avLst/>
          </a:prstGeom>
          <a:ln w="190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7498632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5079" y="646253"/>
            <a:ext cx="8173844" cy="1754326"/>
          </a:xfrm>
          <a:prstGeom prst="rect">
            <a:avLst/>
          </a:prstGeom>
        </p:spPr>
        <p:txBody>
          <a:bodyPr wrap="square">
            <a:spAutoFit/>
          </a:bodyPr>
          <a:lstStyle/>
          <a:p>
            <a:r>
              <a:rPr lang="en-US" sz="2000" b="1" dirty="0">
                <a:effectLst>
                  <a:outerShdw blurRad="38100" dist="38100" dir="2700000" algn="tl">
                    <a:srgbClr val="000000">
                      <a:alpha val="43137"/>
                    </a:srgbClr>
                  </a:outerShdw>
                </a:effectLst>
              </a:rPr>
              <a:t>Linkages between activities, experiences, and benefits should be graphically diagramed to document their relationship </a:t>
            </a:r>
            <a:endParaRPr lang="en-US" sz="2000" b="1" dirty="0" smtClean="0">
              <a:effectLst>
                <a:outerShdw blurRad="38100" dist="38100" dir="2700000" algn="tl">
                  <a:srgbClr val="000000">
                    <a:alpha val="43137"/>
                  </a:srgbClr>
                </a:outerShdw>
              </a:effectLst>
            </a:endParaRPr>
          </a:p>
          <a:p>
            <a:endParaRPr lang="en-US" sz="12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Retain the documentation for the </a:t>
            </a:r>
            <a:r>
              <a:rPr lang="en-US" sz="2000" b="1" dirty="0" smtClean="0">
                <a:effectLst>
                  <a:outerShdw blurRad="38100" dist="38100" dir="2700000" algn="tl">
                    <a:srgbClr val="000000">
                      <a:alpha val="43137"/>
                    </a:srgbClr>
                  </a:outerShdw>
                </a:effectLst>
              </a:rPr>
              <a:t>EIS/EA administrative </a:t>
            </a:r>
            <a:r>
              <a:rPr lang="en-US" sz="2000" b="1" dirty="0">
                <a:effectLst>
                  <a:outerShdw blurRad="38100" dist="38100" dir="2700000" algn="tl">
                    <a:srgbClr val="000000">
                      <a:alpha val="43137"/>
                    </a:srgbClr>
                  </a:outerShdw>
                </a:effectLst>
              </a:rPr>
              <a:t>record </a:t>
            </a:r>
          </a:p>
          <a:p>
            <a:endParaRPr lang="en-US" dirty="0"/>
          </a:p>
          <a:p>
            <a:endParaRPr lang="en-US" dirty="0"/>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57400"/>
            <a:ext cx="6248400" cy="4606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78738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sp>
        <p:nvSpPr>
          <p:cNvPr id="4" name="Rectangle 3"/>
          <p:cNvSpPr/>
          <p:nvPr/>
        </p:nvSpPr>
        <p:spPr>
          <a:xfrm>
            <a:off x="486508" y="1092399"/>
            <a:ext cx="3581400" cy="369332"/>
          </a:xfrm>
          <a:prstGeom prst="rect">
            <a:avLst/>
          </a:prstGeom>
        </p:spPr>
        <p:txBody>
          <a:bodyPr wrap="square">
            <a:spAutoFit/>
          </a:bodyPr>
          <a:lstStyle/>
          <a:p>
            <a:endParaRPr lang="en-US" dirty="0"/>
          </a:p>
        </p:txBody>
      </p:sp>
      <p:sp>
        <p:nvSpPr>
          <p:cNvPr id="19" name="Rectangle 18"/>
          <p:cNvSpPr/>
          <p:nvPr/>
        </p:nvSpPr>
        <p:spPr>
          <a:xfrm>
            <a:off x="228600" y="561945"/>
            <a:ext cx="8534400" cy="707886"/>
          </a:xfrm>
          <a:prstGeom prst="rect">
            <a:avLst/>
          </a:prstGeom>
        </p:spPr>
        <p:txBody>
          <a:bodyPr wrap="square">
            <a:spAutoFit/>
          </a:bodyPr>
          <a:lstStyle/>
          <a:p>
            <a:r>
              <a:rPr lang="en-US" sz="2000" b="1" cap="small" dirty="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EXERCISE 3 – PRACTICE  </a:t>
            </a:r>
            <a:r>
              <a:rPr lang="en-US" sz="2000" b="1" cap="small" dirty="0" smtClean="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DIAGRAMING LINKAGES BETWEEN EXPERIENCES &amp; BENEFITS</a:t>
            </a:r>
            <a:endParaRPr lang="en-US" sz="2000" b="1" cap="small" dirty="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88517">
            <a:off x="962867" y="1694884"/>
            <a:ext cx="2628681" cy="3460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87415" y="5474219"/>
            <a:ext cx="3979586" cy="1200329"/>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Let discuss the “Evolution </a:t>
            </a:r>
            <a:r>
              <a:rPr lang="en-US" sz="2400" b="1" dirty="0">
                <a:effectLst>
                  <a:outerShdw blurRad="38100" dist="38100" dir="2700000" algn="tl">
                    <a:srgbClr val="000000">
                      <a:alpha val="43137"/>
                    </a:srgbClr>
                  </a:outerShdw>
                </a:effectLst>
              </a:rPr>
              <a:t>of Targeted Outcomes in the Red Hill </a:t>
            </a:r>
            <a:r>
              <a:rPr lang="en-US" sz="2400" b="1" dirty="0" smtClean="0">
                <a:effectLst>
                  <a:outerShdw blurRad="38100" dist="38100" dir="2700000" algn="tl">
                    <a:srgbClr val="000000">
                      <a:alpha val="43137"/>
                    </a:srgbClr>
                  </a:outerShdw>
                </a:effectLst>
              </a:rPr>
              <a:t>SRMA”</a:t>
            </a:r>
            <a:endParaRPr lang="en-US" sz="24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2207"/>
            <a:ext cx="4347815" cy="5321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922301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61037"/>
            <a:ext cx="3281016" cy="4015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6508" y="1092399"/>
            <a:ext cx="3581400" cy="369332"/>
          </a:xfrm>
          <a:prstGeom prst="rect">
            <a:avLst/>
          </a:prstGeom>
        </p:spPr>
        <p:txBody>
          <a:bodyPr wrap="square">
            <a:spAutoFit/>
          </a:bodyPr>
          <a:lstStyle/>
          <a:p>
            <a:endParaRPr lang="en-US" dirty="0"/>
          </a:p>
        </p:txBody>
      </p:sp>
      <p:sp>
        <p:nvSpPr>
          <p:cNvPr id="19" name="Rectangle 18"/>
          <p:cNvSpPr/>
          <p:nvPr/>
        </p:nvSpPr>
        <p:spPr>
          <a:xfrm>
            <a:off x="0" y="457200"/>
            <a:ext cx="9140020" cy="1985159"/>
          </a:xfrm>
          <a:prstGeom prst="rect">
            <a:avLst/>
          </a:prstGeom>
          <a:solidFill>
            <a:schemeClr val="tx2">
              <a:lumMod val="10000"/>
              <a:alpha val="94000"/>
            </a:schemeClr>
          </a:solidFill>
          <a:effectLst>
            <a:softEdge rad="63500"/>
          </a:effectLst>
        </p:spPr>
        <p:txBody>
          <a:bodyPr wrap="square" lIns="182880" tIns="182880" rIns="182880" bIns="182880">
            <a:spAutoFit/>
          </a:bodyPr>
          <a:lstStyle/>
          <a:p>
            <a:r>
              <a:rPr lang="en-US" sz="1900" b="1" cap="small" dirty="0">
                <a:solidFill>
                  <a:srgbClr val="FF00FF"/>
                </a:solidFill>
                <a:effectLst>
                  <a:glow rad="12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EXERCISE 3 – PRACTICE DIAGRAMING LINKAGES BETWEEN EXPERIENCES &amp; BENEFITS</a:t>
            </a:r>
          </a:p>
          <a:p>
            <a:endParaRPr lang="en-US" sz="1000" b="1" cap="small" dirty="0" smtClean="0">
              <a:solidFill>
                <a:srgbClr val="FF00FF"/>
              </a:solidFill>
              <a:effectLst>
                <a:glow rad="12700">
                  <a:schemeClr val="bg1"/>
                </a:glow>
                <a:outerShdw blurRad="38100" dist="38100" dir="2700000" algn="tl">
                  <a:srgbClr val="000000">
                    <a:alpha val="43137"/>
                  </a:srgbClr>
                </a:outerShdw>
              </a:effectLst>
              <a:cs typeface="Arial" panose="020B0604020202020204" pitchFamily="34" charset="0"/>
            </a:endParaRPr>
          </a:p>
          <a:p>
            <a:r>
              <a:rPr lang="en-US" sz="1900" b="1" cap="small" dirty="0" smtClean="0">
                <a:solidFill>
                  <a:srgbClr val="FF00FF"/>
                </a:solidFill>
                <a:effectLst>
                  <a:glow rad="12700">
                    <a:schemeClr val="bg1"/>
                  </a:glow>
                  <a:outerShdw blurRad="38100" dist="38100" dir="2700000" algn="tl">
                    <a:srgbClr val="000000">
                      <a:alpha val="43137"/>
                    </a:srgbClr>
                  </a:outerShdw>
                </a:effectLst>
                <a:cs typeface="Arial" panose="020B0604020202020204" pitchFamily="34" charset="0"/>
              </a:rPr>
              <a:t>Your group is tasked to document the linkages between Experiences &amp; Benefits for the Red Hill SRMA based on the handout (Approved RMP column)</a:t>
            </a:r>
            <a:endParaRPr lang="en-US" sz="1900" cap="small" dirty="0">
              <a:solidFill>
                <a:srgbClr val="FF00FF"/>
              </a:solidFill>
              <a:effectLst>
                <a:glow rad="12700">
                  <a:schemeClr val="bg1"/>
                </a:glow>
                <a:outerShdw blurRad="38100" dist="38100" dir="2700000" algn="tl">
                  <a:srgbClr val="000000">
                    <a:alpha val="43137"/>
                  </a:srgbClr>
                </a:outerShdw>
              </a:effectLst>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689244"/>
            <a:ext cx="4742550" cy="340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005678" y="1930600"/>
            <a:ext cx="1703643" cy="5156000"/>
          </a:xfrm>
          <a:prstGeom prst="ellipse">
            <a:avLst/>
          </a:prstGeom>
          <a:noFill/>
          <a:ln w="317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886200" y="3962400"/>
            <a:ext cx="1219200" cy="1066800"/>
          </a:xfrm>
          <a:prstGeom prst="rightArrow">
            <a:avLst/>
          </a:prstGeom>
          <a:solidFill>
            <a:srgbClr val="FF00FF"/>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683851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6508" y="1092399"/>
            <a:ext cx="3581400" cy="369332"/>
          </a:xfrm>
          <a:prstGeom prst="rect">
            <a:avLst/>
          </a:prstGeom>
        </p:spPr>
        <p:txBody>
          <a:bodyPr wrap="square">
            <a:spAutoFit/>
          </a:bodyPr>
          <a:lstStyle/>
          <a:p>
            <a:endParaRPr lang="en-US" dirty="0"/>
          </a:p>
        </p:txBody>
      </p:sp>
      <p:sp>
        <p:nvSpPr>
          <p:cNvPr id="14" name="Rectangle 13"/>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69720"/>
            <a:ext cx="8534400" cy="5283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799" y="762000"/>
            <a:ext cx="8534401" cy="400110"/>
          </a:xfrm>
          <a:prstGeom prst="rect">
            <a:avLst/>
          </a:prstGeom>
          <a:solidFill>
            <a:schemeClr val="tx2">
              <a:lumMod val="25000"/>
            </a:schemeClr>
          </a:solidFill>
          <a:effectLst>
            <a:softEdge rad="127000"/>
          </a:effectLst>
        </p:spPr>
        <p:txBody>
          <a:bodyPr wrap="square" rtlCol="0">
            <a:spAutoFit/>
          </a:bodyPr>
          <a:lstStyle/>
          <a:p>
            <a:pPr algn="ctr"/>
            <a:r>
              <a:rPr lang="en-US" sz="2000" b="1" dirty="0" smtClean="0">
                <a:solidFill>
                  <a:schemeClr val="accent5">
                    <a:lumMod val="20000"/>
                    <a:lumOff val="80000"/>
                  </a:schemeClr>
                </a:solidFill>
                <a:effectLst>
                  <a:outerShdw blurRad="38100" dist="38100" dir="2700000" algn="tl">
                    <a:srgbClr val="000000">
                      <a:alpha val="43137"/>
                    </a:srgbClr>
                  </a:outerShdw>
                </a:effectLst>
              </a:rPr>
              <a:t>Documentation of linkages for CRVFO RMP Administrative Record</a:t>
            </a:r>
            <a:endParaRPr lang="en-US" sz="2000" b="1" dirty="0">
              <a:solidFill>
                <a:schemeClr val="accent5">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83706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02839" y="3505200"/>
            <a:ext cx="7226761" cy="2973122"/>
          </a:xfrm>
          <a:prstGeom prst="rect">
            <a:avLst/>
          </a:prstGeom>
        </p:spPr>
        <p:txBody>
          <a:bodyPr wrap="square">
            <a:spAutoFit/>
          </a:bodyPr>
          <a:lstStyle/>
          <a:p>
            <a:pPr algn="ctr">
              <a:lnSpc>
                <a:spcPct val="130000"/>
              </a:lnSpc>
            </a:pPr>
            <a:r>
              <a:rPr lang="en-US" sz="3600" b="1" dirty="0" smtClean="0">
                <a:effectLst>
                  <a:outerShdw blurRad="38100" dist="38100" dir="2700000" algn="tl">
                    <a:srgbClr val="000000">
                      <a:alpha val="43137"/>
                    </a:srgbClr>
                  </a:outerShdw>
                </a:effectLst>
              </a:rPr>
              <a:t>So how do we take the targeted activities, experiences and benefits and create an outcome-focused R&amp;VS objective?</a:t>
            </a:r>
          </a:p>
        </p:txBody>
      </p:sp>
      <p:sp>
        <p:nvSpPr>
          <p:cNvPr id="9" name="Rectangle 8"/>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75220">
            <a:off x="232466" y="860738"/>
            <a:ext cx="2912852" cy="1753975"/>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52020">
            <a:off x="5891154" y="1167857"/>
            <a:ext cx="2728211" cy="1537415"/>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6640">
            <a:off x="3045916" y="1284376"/>
            <a:ext cx="2594195" cy="15422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isometricOffAxis1Righ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01044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6508" y="1092399"/>
            <a:ext cx="3581400" cy="369332"/>
          </a:xfrm>
          <a:prstGeom prst="rect">
            <a:avLst/>
          </a:prstGeom>
        </p:spPr>
        <p:txBody>
          <a:bodyPr wrap="square">
            <a:spAutoFit/>
          </a:bodyPr>
          <a:lstStyle/>
          <a:p>
            <a:endParaRPr lang="en-US" dirty="0"/>
          </a:p>
        </p:txBody>
      </p:sp>
      <p:sp>
        <p:nvSpPr>
          <p:cNvPr id="10" name="Text Box 6"/>
          <p:cNvSpPr txBox="1">
            <a:spLocks noChangeArrowheads="1"/>
          </p:cNvSpPr>
          <p:nvPr/>
        </p:nvSpPr>
        <p:spPr bwMode="auto">
          <a:xfrm>
            <a:off x="109451" y="861566"/>
            <a:ext cx="8610600" cy="830997"/>
          </a:xfrm>
          <a:prstGeom prst="rect">
            <a:avLst/>
          </a:prstGeom>
          <a:noFill/>
          <a:ln w="9525">
            <a:noFill/>
            <a:miter lim="800000"/>
            <a:headEnd/>
            <a:tailEnd/>
          </a:ln>
          <a:effectLst/>
        </p:spPr>
        <p:txBody>
          <a:bodyPr wrap="square">
            <a:spAutoFit/>
          </a:bodyPr>
          <a:lstStyle/>
          <a:p>
            <a:pPr marL="1546225" indent="-1546225">
              <a:defRPr/>
            </a:pPr>
            <a:r>
              <a:rPr lang="en-US" sz="2000" b="1" i="1" dirty="0">
                <a:latin typeface="Century Schoolbook" pitchFamily="18" charset="0"/>
              </a:rPr>
              <a:t>“</a:t>
            </a:r>
            <a:r>
              <a:rPr lang="en-US" sz="2400" b="1" i="1" dirty="0">
                <a:solidFill>
                  <a:srgbClr val="FF0000"/>
                </a:solidFill>
                <a:effectLst>
                  <a:outerShdw blurRad="38100" dist="38100" dir="2700000" algn="tl">
                    <a:srgbClr val="000000">
                      <a:alpha val="43137"/>
                    </a:srgbClr>
                  </a:outerShdw>
                </a:effectLst>
                <a:latin typeface="Century Schoolbook" pitchFamily="18" charset="0"/>
              </a:rPr>
              <a:t>SMART</a:t>
            </a:r>
            <a:r>
              <a:rPr lang="en-US" sz="2400" b="1" i="1" dirty="0">
                <a:effectLst>
                  <a:outerShdw blurRad="38100" dist="38100" dir="2700000" algn="tl">
                    <a:srgbClr val="000000">
                      <a:alpha val="43137"/>
                    </a:srgbClr>
                  </a:outerShdw>
                </a:effectLst>
                <a:latin typeface="Century Schoolbook" pitchFamily="18" charset="0"/>
              </a:rPr>
              <a:t>” </a:t>
            </a:r>
            <a:r>
              <a:rPr lang="en-US" sz="2400" b="1" dirty="0">
                <a:effectLst>
                  <a:outerShdw blurRad="38100" dist="38100" dir="2700000" algn="tl">
                    <a:srgbClr val="000000">
                      <a:alpha val="43137"/>
                    </a:srgbClr>
                  </a:outerShdw>
                </a:effectLst>
                <a:latin typeface="Century Schoolbook" pitchFamily="18" charset="0"/>
              </a:rPr>
              <a:t>is an acronym built around the 5 measures of a good </a:t>
            </a:r>
            <a:r>
              <a:rPr lang="en-US" sz="2400" b="1" dirty="0" smtClean="0">
                <a:effectLst>
                  <a:outerShdw blurRad="38100" dist="38100" dir="2700000" algn="tl">
                    <a:srgbClr val="000000">
                      <a:alpha val="43137"/>
                    </a:srgbClr>
                  </a:outerShdw>
                </a:effectLst>
                <a:latin typeface="Century Schoolbook" pitchFamily="18" charset="0"/>
              </a:rPr>
              <a:t>objective</a:t>
            </a:r>
            <a:endParaRPr lang="en-US" sz="2400" b="1" dirty="0">
              <a:effectLst>
                <a:outerShdw blurRad="38100" dist="38100" dir="2700000" algn="tl">
                  <a:srgbClr val="000000">
                    <a:alpha val="43137"/>
                  </a:srgbClr>
                </a:outerShdw>
              </a:effectLst>
            </a:endParaRPr>
          </a:p>
        </p:txBody>
      </p:sp>
      <p:sp>
        <p:nvSpPr>
          <p:cNvPr id="11" name="Rectangle 5"/>
          <p:cNvSpPr>
            <a:spLocks noChangeArrowheads="1"/>
          </p:cNvSpPr>
          <p:nvPr/>
        </p:nvSpPr>
        <p:spPr bwMode="auto">
          <a:xfrm>
            <a:off x="3292738" y="2071686"/>
            <a:ext cx="5630844"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buFontTx/>
              <a:buChar char="-"/>
            </a:pPr>
            <a:r>
              <a:rPr lang="en-US" altLang="en-US" sz="2400" b="1" dirty="0" smtClean="0">
                <a:latin typeface="+mn-lt"/>
                <a:cs typeface="Arial" charset="0"/>
              </a:rPr>
              <a:t>we </a:t>
            </a:r>
            <a:r>
              <a:rPr lang="en-US" altLang="en-US" sz="2400" b="1" dirty="0">
                <a:latin typeface="+mn-lt"/>
                <a:cs typeface="Arial" charset="0"/>
              </a:rPr>
              <a:t>know exactly what is to be </a:t>
            </a:r>
            <a:r>
              <a:rPr lang="en-US" altLang="en-US" sz="2400" b="1" dirty="0" smtClean="0">
                <a:latin typeface="+mn-lt"/>
                <a:cs typeface="Arial" charset="0"/>
              </a:rPr>
              <a:t>achieved and where</a:t>
            </a:r>
            <a:endParaRPr lang="en-US" altLang="en-US" sz="2400" b="1" dirty="0">
              <a:latin typeface="+mn-lt"/>
              <a:cs typeface="Arial" charset="0"/>
            </a:endParaRPr>
          </a:p>
          <a:p>
            <a:pPr eaLnBrk="1" hangingPunct="1">
              <a:buFontTx/>
              <a:buChar char="-"/>
            </a:pPr>
            <a:endParaRPr lang="en-US" altLang="en-US" sz="1100" b="1" dirty="0">
              <a:latin typeface="+mn-lt"/>
              <a:cs typeface="Arial" charset="0"/>
            </a:endParaRPr>
          </a:p>
          <a:p>
            <a:pPr eaLnBrk="1" hangingPunct="1">
              <a:buFontTx/>
              <a:buChar char="-"/>
            </a:pPr>
            <a:r>
              <a:rPr lang="en-US" altLang="en-US" sz="2400" b="1" dirty="0">
                <a:latin typeface="+mn-lt"/>
                <a:cs typeface="Arial" charset="0"/>
              </a:rPr>
              <a:t>so we know </a:t>
            </a:r>
            <a:r>
              <a:rPr lang="en-US" altLang="en-US" sz="2400" b="1" dirty="0" smtClean="0">
                <a:latin typeface="+mn-lt"/>
                <a:cs typeface="Arial" charset="0"/>
              </a:rPr>
              <a:t>the standard to be  achieved or maintained</a:t>
            </a:r>
            <a:endParaRPr lang="en-US" altLang="en-US" sz="2400" b="1" dirty="0">
              <a:latin typeface="+mn-lt"/>
              <a:cs typeface="Arial" charset="0"/>
            </a:endParaRPr>
          </a:p>
          <a:p>
            <a:pPr eaLnBrk="1" hangingPunct="1">
              <a:buFontTx/>
              <a:buChar char="-"/>
            </a:pPr>
            <a:endParaRPr lang="en-US" altLang="en-US" sz="1400" b="1" dirty="0">
              <a:latin typeface="+mn-lt"/>
              <a:cs typeface="Arial" charset="0"/>
            </a:endParaRPr>
          </a:p>
          <a:p>
            <a:pPr eaLnBrk="1" hangingPunct="1">
              <a:buFontTx/>
              <a:buChar char="-"/>
            </a:pPr>
            <a:r>
              <a:rPr lang="en-US" altLang="en-US" sz="2400" b="1" dirty="0">
                <a:latin typeface="+mn-lt"/>
                <a:cs typeface="Arial" charset="0"/>
              </a:rPr>
              <a:t>challenging but </a:t>
            </a:r>
            <a:r>
              <a:rPr lang="en-US" altLang="en-US" sz="2400" b="1" dirty="0" smtClean="0">
                <a:latin typeface="+mn-lt"/>
                <a:cs typeface="Arial" charset="0"/>
              </a:rPr>
              <a:t>reasonable</a:t>
            </a:r>
            <a:endParaRPr lang="en-US" altLang="en-US" sz="2400" b="1" dirty="0">
              <a:latin typeface="+mn-lt"/>
              <a:cs typeface="Arial" charset="0"/>
            </a:endParaRPr>
          </a:p>
          <a:p>
            <a:pPr eaLnBrk="1" hangingPunct="1">
              <a:buFontTx/>
              <a:buChar char="-"/>
            </a:pPr>
            <a:endParaRPr lang="en-US" altLang="en-US" sz="2400" b="1" dirty="0">
              <a:latin typeface="+mn-lt"/>
              <a:cs typeface="Arial" charset="0"/>
            </a:endParaRPr>
          </a:p>
          <a:p>
            <a:pPr eaLnBrk="1" hangingPunct="1">
              <a:buFontTx/>
              <a:buChar char="-"/>
            </a:pPr>
            <a:r>
              <a:rPr lang="en-US" altLang="en-US" sz="2400" b="1" dirty="0">
                <a:latin typeface="+mn-lt"/>
                <a:cs typeface="Arial" charset="0"/>
              </a:rPr>
              <a:t>specify a </a:t>
            </a:r>
            <a:r>
              <a:rPr lang="en-US" altLang="en-US" sz="2400" b="1" i="1" u="sng" dirty="0" smtClean="0">
                <a:effectLst>
                  <a:outerShdw blurRad="38100" dist="38100" dir="2700000" algn="tl">
                    <a:srgbClr val="000000">
                      <a:alpha val="43137"/>
                    </a:srgbClr>
                  </a:outerShdw>
                </a:effectLst>
                <a:latin typeface="+mn-lt"/>
                <a:cs typeface="Arial" charset="0"/>
              </a:rPr>
              <a:t>recreation</a:t>
            </a:r>
            <a:r>
              <a:rPr lang="en-US" altLang="en-US" sz="2400" b="1" dirty="0" smtClean="0">
                <a:latin typeface="+mn-lt"/>
                <a:cs typeface="Arial" charset="0"/>
              </a:rPr>
              <a:t> result </a:t>
            </a:r>
            <a:r>
              <a:rPr lang="en-US" altLang="en-US" sz="2400" b="1" dirty="0">
                <a:latin typeface="+mn-lt"/>
                <a:cs typeface="Arial" charset="0"/>
              </a:rPr>
              <a:t>/ outcome</a:t>
            </a:r>
          </a:p>
          <a:p>
            <a:pPr eaLnBrk="1" hangingPunct="1">
              <a:buFontTx/>
              <a:buChar char="-"/>
            </a:pPr>
            <a:endParaRPr lang="en-US" altLang="en-US" sz="1000" b="1" dirty="0">
              <a:latin typeface="+mn-lt"/>
              <a:cs typeface="Arial" charset="0"/>
            </a:endParaRPr>
          </a:p>
          <a:p>
            <a:pPr eaLnBrk="1" hangingPunct="1">
              <a:buFontTx/>
              <a:buChar char="-"/>
            </a:pPr>
            <a:endParaRPr lang="en-US" altLang="en-US" sz="1800" b="1" dirty="0">
              <a:latin typeface="+mn-lt"/>
              <a:cs typeface="Arial" charset="0"/>
            </a:endParaRPr>
          </a:p>
          <a:p>
            <a:pPr eaLnBrk="1" hangingPunct="1">
              <a:buFontTx/>
              <a:buChar char="-"/>
            </a:pPr>
            <a:r>
              <a:rPr lang="en-US" altLang="en-US" sz="2400" b="1" dirty="0" smtClean="0">
                <a:latin typeface="+mn-lt"/>
              </a:rPr>
              <a:t>staff/stakeholders </a:t>
            </a:r>
            <a:r>
              <a:rPr lang="en-US" altLang="en-US" sz="2400" b="1" dirty="0">
                <a:latin typeface="+mn-lt"/>
              </a:rPr>
              <a:t>have </a:t>
            </a:r>
            <a:r>
              <a:rPr lang="en-US" altLang="en-US" sz="2400" b="1" dirty="0" smtClean="0">
                <a:latin typeface="+mn-lt"/>
              </a:rPr>
              <a:t>an under- standing </a:t>
            </a:r>
            <a:r>
              <a:rPr lang="en-US" altLang="en-US" sz="2400" b="1" dirty="0">
                <a:latin typeface="+mn-lt"/>
              </a:rPr>
              <a:t>of what is expected and when </a:t>
            </a:r>
          </a:p>
        </p:txBody>
      </p:sp>
      <p:sp>
        <p:nvSpPr>
          <p:cNvPr id="13" name="WordArt 8"/>
          <p:cNvSpPr>
            <a:spLocks noChangeArrowheads="1" noChangeShapeType="1" noTextEdit="1"/>
          </p:cNvSpPr>
          <p:nvPr/>
        </p:nvSpPr>
        <p:spPr bwMode="auto">
          <a:xfrm>
            <a:off x="1148862" y="2133600"/>
            <a:ext cx="1828800" cy="457200"/>
          </a:xfrm>
          <a:prstGeom prst="rect">
            <a:avLst/>
          </a:prstGeom>
        </p:spPr>
        <p:txBody>
          <a:bodyPr wrap="none" fromWordArt="1">
            <a:prstTxWarp prst="textPlain">
              <a:avLst>
                <a:gd name="adj" fmla="val 50000"/>
              </a:avLst>
            </a:prstTxWarp>
          </a:bodyPr>
          <a:lstStyle/>
          <a:p>
            <a:pPr algn="ctr"/>
            <a:r>
              <a:rPr lang="en-US" sz="3600" kern="10" dirty="0">
                <a:ln w="9525">
                  <a:solidFill>
                    <a:srgbClr val="808080"/>
                  </a:solidFill>
                  <a:round/>
                  <a:headEnd/>
                  <a:tailEnd/>
                </a:ln>
                <a:effectLst>
                  <a:outerShdw dist="35921" dir="2700000" algn="ctr" rotWithShape="0">
                    <a:schemeClr val="bg2"/>
                  </a:outerShdw>
                </a:effectLst>
                <a:latin typeface="Arial Black"/>
              </a:rPr>
              <a:t>pecific</a:t>
            </a:r>
          </a:p>
        </p:txBody>
      </p:sp>
      <p:sp>
        <p:nvSpPr>
          <p:cNvPr id="14" name="WordArt 9"/>
          <p:cNvSpPr>
            <a:spLocks noChangeArrowheads="1" noChangeShapeType="1" noTextEdit="1"/>
          </p:cNvSpPr>
          <p:nvPr/>
        </p:nvSpPr>
        <p:spPr bwMode="auto">
          <a:xfrm>
            <a:off x="1377462" y="2971800"/>
            <a:ext cx="1828800" cy="457200"/>
          </a:xfrm>
          <a:prstGeom prst="rect">
            <a:avLst/>
          </a:prstGeom>
        </p:spPr>
        <p:txBody>
          <a:bodyPr wrap="none" fromWordArt="1">
            <a:prstTxWarp prst="textPlain">
              <a:avLst>
                <a:gd name="adj" fmla="val 50000"/>
              </a:avLst>
            </a:prstTxWarp>
          </a:bodyPr>
          <a:lstStyle/>
          <a:p>
            <a:pPr algn="ctr"/>
            <a:r>
              <a:rPr lang="en-US" sz="3600" kern="10" dirty="0">
                <a:ln w="9525">
                  <a:solidFill>
                    <a:schemeClr val="bg2"/>
                  </a:solidFill>
                  <a:round/>
                  <a:headEnd/>
                  <a:tailEnd/>
                </a:ln>
                <a:effectLst>
                  <a:outerShdw dist="35921" dir="2700000" algn="ctr" rotWithShape="0">
                    <a:schemeClr val="bg2"/>
                  </a:outerShdw>
                </a:effectLst>
                <a:latin typeface="Arial Black"/>
              </a:rPr>
              <a:t>easurable</a:t>
            </a:r>
          </a:p>
        </p:txBody>
      </p:sp>
      <p:sp>
        <p:nvSpPr>
          <p:cNvPr id="15" name="WordArt 10"/>
          <p:cNvSpPr>
            <a:spLocks noChangeArrowheads="1" noChangeShapeType="1" noTextEdit="1"/>
          </p:cNvSpPr>
          <p:nvPr/>
        </p:nvSpPr>
        <p:spPr bwMode="auto">
          <a:xfrm>
            <a:off x="1225062" y="3962400"/>
            <a:ext cx="1828800" cy="457200"/>
          </a:xfrm>
          <a:prstGeom prst="rect">
            <a:avLst/>
          </a:prstGeom>
        </p:spPr>
        <p:txBody>
          <a:bodyPr wrap="none" fromWordArt="1">
            <a:prstTxWarp prst="textPlain">
              <a:avLst>
                <a:gd name="adj" fmla="val 50000"/>
              </a:avLst>
            </a:prstTxWarp>
          </a:bodyPr>
          <a:lstStyle/>
          <a:p>
            <a:pPr algn="ctr"/>
            <a:r>
              <a:rPr lang="en-US" sz="3600" kern="10" dirty="0">
                <a:ln w="9525">
                  <a:solidFill>
                    <a:schemeClr val="bg2"/>
                  </a:solidFill>
                  <a:round/>
                  <a:headEnd/>
                  <a:tailEnd/>
                </a:ln>
                <a:effectLst>
                  <a:outerShdw dist="35921" dir="2700000" algn="ctr" rotWithShape="0">
                    <a:schemeClr val="bg2"/>
                  </a:outerShdw>
                </a:effectLst>
                <a:latin typeface="Arial Black"/>
              </a:rPr>
              <a:t>chievable</a:t>
            </a:r>
          </a:p>
        </p:txBody>
      </p:sp>
      <p:sp>
        <p:nvSpPr>
          <p:cNvPr id="16" name="WordArt 11"/>
          <p:cNvSpPr>
            <a:spLocks noChangeArrowheads="1" noChangeShapeType="1" noTextEdit="1"/>
          </p:cNvSpPr>
          <p:nvPr/>
        </p:nvSpPr>
        <p:spPr bwMode="auto">
          <a:xfrm>
            <a:off x="1301262" y="4876800"/>
            <a:ext cx="1828800" cy="457200"/>
          </a:xfrm>
          <a:prstGeom prst="rect">
            <a:avLst/>
          </a:prstGeom>
        </p:spPr>
        <p:txBody>
          <a:bodyPr wrap="none" fromWordArt="1">
            <a:prstTxWarp prst="textPlain">
              <a:avLst>
                <a:gd name="adj" fmla="val 50000"/>
              </a:avLst>
            </a:prstTxWarp>
          </a:bodyPr>
          <a:lstStyle/>
          <a:p>
            <a:pPr algn="ctr"/>
            <a:r>
              <a:rPr lang="en-US" sz="3600" kern="10" dirty="0" err="1">
                <a:ln w="9525">
                  <a:solidFill>
                    <a:schemeClr val="bg2"/>
                  </a:solidFill>
                  <a:round/>
                  <a:headEnd/>
                  <a:tailEnd/>
                </a:ln>
                <a:effectLst>
                  <a:outerShdw dist="35921" dir="2700000" algn="ctr" rotWithShape="0">
                    <a:schemeClr val="bg2"/>
                  </a:outerShdw>
                </a:effectLst>
                <a:latin typeface="Arial Black"/>
              </a:rPr>
              <a:t>esults</a:t>
            </a:r>
            <a:r>
              <a:rPr lang="en-US" sz="3600" kern="10" dirty="0">
                <a:ln w="9525">
                  <a:solidFill>
                    <a:schemeClr val="bg2"/>
                  </a:solidFill>
                  <a:round/>
                  <a:headEnd/>
                  <a:tailEnd/>
                </a:ln>
                <a:effectLst>
                  <a:outerShdw dist="35921" dir="2700000" algn="ctr" rotWithShape="0">
                    <a:schemeClr val="bg2"/>
                  </a:outerShdw>
                </a:effectLst>
                <a:latin typeface="Arial Black"/>
              </a:rPr>
              <a:t>-oriented</a:t>
            </a:r>
          </a:p>
        </p:txBody>
      </p:sp>
      <p:sp>
        <p:nvSpPr>
          <p:cNvPr id="17" name="WordArt 12"/>
          <p:cNvSpPr>
            <a:spLocks noChangeArrowheads="1" noChangeShapeType="1" noTextEdit="1"/>
          </p:cNvSpPr>
          <p:nvPr/>
        </p:nvSpPr>
        <p:spPr bwMode="auto">
          <a:xfrm>
            <a:off x="1301262" y="5843211"/>
            <a:ext cx="1905000" cy="389313"/>
          </a:xfrm>
          <a:prstGeom prst="rect">
            <a:avLst/>
          </a:prstGeom>
        </p:spPr>
        <p:txBody>
          <a:bodyPr wrap="none" fromWordArt="1">
            <a:prstTxWarp prst="textPlain">
              <a:avLst>
                <a:gd name="adj" fmla="val 50000"/>
              </a:avLst>
            </a:prstTxWarp>
          </a:bodyPr>
          <a:lstStyle/>
          <a:p>
            <a:pPr algn="ctr"/>
            <a:r>
              <a:rPr lang="en-US" sz="3600" kern="10" dirty="0" err="1">
                <a:ln w="9525">
                  <a:solidFill>
                    <a:schemeClr val="bg2"/>
                  </a:solidFill>
                  <a:round/>
                  <a:headEnd/>
                  <a:tailEnd/>
                </a:ln>
                <a:effectLst>
                  <a:outerShdw dist="35921" dir="2700000" algn="ctr" rotWithShape="0">
                    <a:schemeClr val="bg2"/>
                  </a:outerShdw>
                </a:effectLst>
                <a:latin typeface="Arial Black"/>
              </a:rPr>
              <a:t>ime</a:t>
            </a:r>
            <a:r>
              <a:rPr lang="en-US" sz="3600" kern="10" dirty="0">
                <a:ln w="9525">
                  <a:solidFill>
                    <a:schemeClr val="bg2"/>
                  </a:solidFill>
                  <a:round/>
                  <a:headEnd/>
                  <a:tailEnd/>
                </a:ln>
                <a:effectLst>
                  <a:outerShdw dist="35921" dir="2700000" algn="ctr" rotWithShape="0">
                    <a:schemeClr val="bg2"/>
                  </a:outerShdw>
                </a:effectLst>
                <a:latin typeface="Arial Black"/>
              </a:rPr>
              <a:t>-bound</a:t>
            </a:r>
          </a:p>
        </p:txBody>
      </p:sp>
      <p:sp>
        <p:nvSpPr>
          <p:cNvPr id="18" name="WordArt 13"/>
          <p:cNvSpPr>
            <a:spLocks noChangeArrowheads="1" noChangeShapeType="1" noTextEdit="1"/>
          </p:cNvSpPr>
          <p:nvPr/>
        </p:nvSpPr>
        <p:spPr bwMode="auto">
          <a:xfrm rot="5400000">
            <a:off x="-1168095" y="3702843"/>
            <a:ext cx="4176713"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kern="10" dirty="0">
                <a:solidFill>
                  <a:srgbClr val="FF0000"/>
                </a:solidFill>
                <a:effectLst>
                  <a:outerShdw dist="99190" dir="7788334" algn="ctr" rotWithShape="0">
                    <a:schemeClr val="tx2">
                      <a:alpha val="79999"/>
                    </a:schemeClr>
                  </a:outerShdw>
                </a:effectLst>
                <a:latin typeface="Arial Black"/>
              </a:rPr>
              <a:t>SMART</a:t>
            </a:r>
          </a:p>
        </p:txBody>
      </p:sp>
      <p:sp>
        <p:nvSpPr>
          <p:cNvPr id="19" name="Rectangle 18"/>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356044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73" y="533400"/>
            <a:ext cx="5832227" cy="618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8025">
            <a:off x="6377953" y="2359837"/>
            <a:ext cx="2432958" cy="3989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205986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8025">
            <a:off x="6377953" y="2359837"/>
            <a:ext cx="2432958" cy="3989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30366" y="609600"/>
            <a:ext cx="8483265" cy="1200329"/>
          </a:xfrm>
          <a:prstGeom prst="rect">
            <a:avLst/>
          </a:prstGeom>
        </p:spPr>
        <p:txBody>
          <a:bodyPr wrap="square">
            <a:spAutoFit/>
          </a:bodyPr>
          <a:lstStyle/>
          <a:p>
            <a:pPr>
              <a:lnSpc>
                <a:spcPct val="150000"/>
              </a:lnSpc>
            </a:pPr>
            <a:r>
              <a:rPr lang="en-US" sz="2400" b="1" dirty="0" smtClean="0"/>
              <a:t>Upper </a:t>
            </a:r>
            <a:r>
              <a:rPr lang="en-US" sz="2400" b="1" dirty="0"/>
              <a:t>Colorado River </a:t>
            </a:r>
            <a:r>
              <a:rPr lang="en-US" sz="2400" b="1" dirty="0" smtClean="0"/>
              <a:t>SRMA Objective </a:t>
            </a:r>
            <a:endParaRPr lang="en-US" sz="2400" b="1" dirty="0"/>
          </a:p>
          <a:p>
            <a:pPr>
              <a:lnSpc>
                <a:spcPct val="150000"/>
              </a:lnSpc>
            </a:pPr>
            <a:r>
              <a:rPr lang="en-US" sz="2400" b="1" u="sng" dirty="0" smtClean="0"/>
              <a:t>RMZ </a:t>
            </a:r>
            <a:r>
              <a:rPr lang="en-US" sz="2400" b="1" u="sng" dirty="0"/>
              <a:t>2 - Pinball Recreation Site to Glenwood </a:t>
            </a:r>
            <a:r>
              <a:rPr lang="en-US" sz="2400" b="1" u="sng" dirty="0" smtClean="0"/>
              <a:t>Canyon</a:t>
            </a:r>
            <a:endParaRPr lang="en-US" sz="2400" u="sng" dirty="0"/>
          </a:p>
        </p:txBody>
      </p:sp>
      <p:sp>
        <p:nvSpPr>
          <p:cNvPr id="4" name="Rectangle 3"/>
          <p:cNvSpPr/>
          <p:nvPr/>
        </p:nvSpPr>
        <p:spPr>
          <a:xfrm>
            <a:off x="441158" y="2283593"/>
            <a:ext cx="5105400" cy="3477875"/>
          </a:xfrm>
          <a:prstGeom prst="rect">
            <a:avLst/>
          </a:prstGeom>
        </p:spPr>
        <p:txBody>
          <a:bodyPr wrap="square">
            <a:spAutoFit/>
          </a:bodyPr>
          <a:lstStyle/>
          <a:p>
            <a:r>
              <a:rPr lang="en-US" sz="2200" b="1" dirty="0">
                <a:effectLst>
                  <a:outerShdw blurRad="38100" dist="38100" dir="2700000" algn="tl">
                    <a:srgbClr val="000000">
                      <a:alpha val="43137"/>
                    </a:srgbClr>
                  </a:outerShdw>
                </a:effectLst>
              </a:rPr>
              <a:t>Participants in surveys/assessments report an average 4.0 realization (4.0 on a probability scale where: 1 = not at all realized to 5 = totally realized) </a:t>
            </a:r>
            <a:r>
              <a:rPr lang="en-US" sz="2200" b="1" dirty="0" smtClean="0">
                <a:effectLst>
                  <a:outerShdw blurRad="38100" dist="38100" dir="2700000" algn="tl">
                    <a:srgbClr val="000000">
                      <a:alpha val="43137"/>
                    </a:srgbClr>
                  </a:outerShdw>
                </a:effectLst>
              </a:rPr>
              <a:t>…</a:t>
            </a:r>
          </a:p>
          <a:p>
            <a:endParaRPr lang="en-US" sz="2200" b="1" dirty="0">
              <a:effectLst>
                <a:outerShdw blurRad="38100" dist="38100" dir="2700000" algn="tl">
                  <a:srgbClr val="000000">
                    <a:alpha val="43137"/>
                  </a:srgbClr>
                </a:outerShdw>
              </a:effectLst>
            </a:endParaRPr>
          </a:p>
          <a:p>
            <a:r>
              <a:rPr lang="en-US" sz="2200" b="1" dirty="0" smtClean="0">
                <a:effectLst>
                  <a:outerShdw blurRad="38100" dist="38100" dir="2700000" algn="tl">
                    <a:srgbClr val="000000">
                      <a:alpha val="43137"/>
                    </a:srgbClr>
                  </a:outerShdw>
                </a:effectLst>
              </a:rPr>
              <a:t>of </a:t>
            </a:r>
            <a:r>
              <a:rPr lang="en-US" sz="2200" b="1" dirty="0">
                <a:effectLst>
                  <a:outerShdw blurRad="38100" dist="38100" dir="2700000" algn="tl">
                    <a:srgbClr val="000000">
                      <a:alpha val="43137"/>
                    </a:srgbClr>
                  </a:outerShdw>
                </a:effectLst>
              </a:rPr>
              <a:t>the targeted experiences and benefits listed </a:t>
            </a:r>
            <a:r>
              <a:rPr lang="en-US" sz="2200" b="1" dirty="0" smtClean="0">
                <a:effectLst>
                  <a:outerShdw blurRad="38100" dist="38100" dir="2700000" algn="tl">
                    <a:srgbClr val="000000">
                      <a:alpha val="43137"/>
                    </a:srgbClr>
                  </a:outerShdw>
                </a:effectLst>
              </a:rPr>
              <a:t>below …</a:t>
            </a:r>
          </a:p>
          <a:p>
            <a:endParaRPr lang="en-US" sz="2200" b="1" dirty="0">
              <a:effectLst>
                <a:outerShdw blurRad="38100" dist="38100" dir="2700000" algn="tl">
                  <a:srgbClr val="000000">
                    <a:alpha val="43137"/>
                  </a:srgbClr>
                </a:outerShdw>
              </a:effectLst>
            </a:endParaRPr>
          </a:p>
          <a:p>
            <a:r>
              <a:rPr lang="en-US" sz="2200" b="1" dirty="0" smtClean="0">
                <a:effectLst>
                  <a:outerShdw blurRad="38100" dist="38100" dir="2700000" algn="tl">
                    <a:srgbClr val="000000">
                      <a:alpha val="43137"/>
                    </a:srgbClr>
                  </a:outerShdw>
                </a:effectLst>
              </a:rPr>
              <a:t>five </a:t>
            </a:r>
            <a:r>
              <a:rPr lang="en-US" sz="2200" b="1" dirty="0">
                <a:effectLst>
                  <a:outerShdw blurRad="38100" dist="38100" dir="2700000" algn="tl">
                    <a:srgbClr val="000000">
                      <a:alpha val="43137"/>
                    </a:srgbClr>
                  </a:outerShdw>
                </a:effectLst>
              </a:rPr>
              <a:t>years after the beginning of implementation. </a:t>
            </a:r>
          </a:p>
        </p:txBody>
      </p:sp>
      <p:sp>
        <p:nvSpPr>
          <p:cNvPr id="11" name="Right Arrow 10"/>
          <p:cNvSpPr/>
          <p:nvPr/>
        </p:nvSpPr>
        <p:spPr>
          <a:xfrm rot="13123268">
            <a:off x="5350708" y="1914389"/>
            <a:ext cx="1182340" cy="505962"/>
          </a:xfrm>
          <a:prstGeom prst="rightArrow">
            <a:avLst/>
          </a:prstGeom>
          <a:gradFill>
            <a:gsLst>
              <a:gs pos="0">
                <a:srgbClr val="FFF200"/>
              </a:gs>
              <a:gs pos="45000">
                <a:srgbClr val="FF7A00"/>
              </a:gs>
              <a:gs pos="70000">
                <a:srgbClr val="FF0300"/>
              </a:gs>
              <a:gs pos="100000">
                <a:srgbClr val="4D0808"/>
              </a:gs>
            </a:gsLst>
            <a:lin ang="11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2018356">
            <a:off x="5573133" y="3060265"/>
            <a:ext cx="808484" cy="505962"/>
          </a:xfrm>
          <a:prstGeom prst="rightArrow">
            <a:avLst/>
          </a:prstGeom>
          <a:gradFill>
            <a:gsLst>
              <a:gs pos="0">
                <a:srgbClr val="FFF200"/>
              </a:gs>
              <a:gs pos="45000">
                <a:srgbClr val="FF7A00"/>
              </a:gs>
              <a:gs pos="70000">
                <a:srgbClr val="FF0300"/>
              </a:gs>
              <a:gs pos="100000">
                <a:srgbClr val="4D0808"/>
              </a:gs>
            </a:gsLst>
            <a:lin ang="11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1858788">
            <a:off x="4647495" y="4403114"/>
            <a:ext cx="1560939" cy="505962"/>
          </a:xfrm>
          <a:prstGeom prst="rightArrow">
            <a:avLst/>
          </a:prstGeom>
          <a:gradFill>
            <a:gsLst>
              <a:gs pos="0">
                <a:srgbClr val="FFF200"/>
              </a:gs>
              <a:gs pos="45000">
                <a:srgbClr val="FF7A00"/>
              </a:gs>
              <a:gs pos="70000">
                <a:srgbClr val="FF0300"/>
              </a:gs>
              <a:gs pos="100000">
                <a:srgbClr val="4D0808"/>
              </a:gs>
            </a:gsLst>
            <a:lin ang="11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1766302">
            <a:off x="4696932" y="5352036"/>
            <a:ext cx="1409151" cy="505962"/>
          </a:xfrm>
          <a:prstGeom prst="rightArrow">
            <a:avLst/>
          </a:prstGeom>
          <a:gradFill>
            <a:gsLst>
              <a:gs pos="0">
                <a:srgbClr val="FFF200"/>
              </a:gs>
              <a:gs pos="45000">
                <a:srgbClr val="FF7A00"/>
              </a:gs>
              <a:gs pos="70000">
                <a:srgbClr val="FF0300"/>
              </a:gs>
              <a:gs pos="100000">
                <a:srgbClr val="4D0808"/>
              </a:gs>
            </a:gsLst>
            <a:lin ang="11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840903">
            <a:off x="5304964" y="3668587"/>
            <a:ext cx="1010213" cy="707886"/>
          </a:xfrm>
          <a:prstGeom prst="rect">
            <a:avLst/>
          </a:prstGeom>
          <a:noFill/>
        </p:spPr>
        <p:txBody>
          <a:bodyPr wrap="none" lIns="91440" tIns="45720" rIns="91440" bIns="45720">
            <a:spAutoFit/>
          </a:bodyPr>
          <a:lstStyle/>
          <a:p>
            <a:pPr algn="ctr"/>
            <a:r>
              <a:rPr lang="en-US" sz="4000" b="1" cap="none" spc="0" dirty="0" smtClean="0">
                <a:ln w="1905"/>
                <a:gradFill>
                  <a:gsLst>
                    <a:gs pos="0">
                      <a:srgbClr val="FFF200"/>
                    </a:gs>
                    <a:gs pos="45000">
                      <a:srgbClr val="FF7A00"/>
                    </a:gs>
                    <a:gs pos="70000">
                      <a:srgbClr val="FF0300"/>
                    </a:gs>
                    <a:gs pos="100000">
                      <a:srgbClr val="4D0808"/>
                    </a:gs>
                  </a:gsLst>
                  <a:lin ang="19200000" scaled="0"/>
                </a:gradFill>
                <a:effectLst>
                  <a:innerShdw blurRad="69850" dist="43180" dir="5400000">
                    <a:srgbClr val="000000">
                      <a:alpha val="65000"/>
                    </a:srgbClr>
                  </a:innerShdw>
                </a:effectLst>
              </a:rPr>
              <a:t>Yes</a:t>
            </a:r>
            <a:endParaRPr lang="en-US" sz="4000" b="1" cap="none" spc="0" dirty="0">
              <a:ln w="1905"/>
              <a:gradFill>
                <a:gsLst>
                  <a:gs pos="0">
                    <a:srgbClr val="FFF200"/>
                  </a:gs>
                  <a:gs pos="45000">
                    <a:srgbClr val="FF7A00"/>
                  </a:gs>
                  <a:gs pos="70000">
                    <a:srgbClr val="FF0300"/>
                  </a:gs>
                  <a:gs pos="100000">
                    <a:srgbClr val="4D0808"/>
                  </a:gs>
                </a:gsLst>
                <a:lin ang="19200000" scaled="0"/>
              </a:gradFill>
              <a:effectLst>
                <a:innerShdw blurRad="69850" dist="43180" dir="5400000">
                  <a:srgbClr val="000000">
                    <a:alpha val="65000"/>
                  </a:srgbClr>
                </a:innerShdw>
              </a:effectLst>
            </a:endParaRPr>
          </a:p>
        </p:txBody>
      </p:sp>
      <p:sp>
        <p:nvSpPr>
          <p:cNvPr id="17" name="Rectangle 16"/>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140485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 Box 14"/>
          <p:cNvSpPr txBox="1">
            <a:spLocks noChangeArrowheads="1"/>
          </p:cNvSpPr>
          <p:nvPr/>
        </p:nvSpPr>
        <p:spPr bwMode="auto">
          <a:xfrm>
            <a:off x="2895600" y="2326684"/>
            <a:ext cx="541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spcBef>
                <a:spcPct val="50000"/>
              </a:spcBef>
              <a:buFont typeface="Wingdings" pitchFamily="2" charset="2"/>
              <a:buChar char="Ø"/>
            </a:pP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a:t>
            </a: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believe other individuals probably do so</a:t>
            </a: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Text Box 25"/>
          <p:cNvSpPr txBox="1">
            <a:spLocks noChangeArrowheads="1"/>
          </p:cNvSpPr>
          <p:nvPr/>
        </p:nvSpPr>
        <p:spPr bwMode="auto">
          <a:xfrm>
            <a:off x="0" y="6521450"/>
            <a:ext cx="9144000" cy="307777"/>
          </a:xfrm>
          <a:prstGeom prst="rect">
            <a:avLst/>
          </a:prstGeom>
          <a:gradFill rotWithShape="1">
            <a:gsLst>
              <a:gs pos="0">
                <a:srgbClr val="FFEFD1"/>
              </a:gs>
              <a:gs pos="64999">
                <a:srgbClr val="F0EBD5"/>
              </a:gs>
              <a:gs pos="100000">
                <a:srgbClr val="D1C39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spcBef>
                <a:spcPct val="50000"/>
              </a:spcBef>
            </a:pPr>
            <a:r>
              <a:rPr lang="en-US" altLang="en-US" sz="1400" i="1" dirty="0">
                <a:solidFill>
                  <a:srgbClr val="996633"/>
                </a:solidFill>
              </a:rPr>
              <a:t>Adapted from Introduction to Outdoor Recreation by Roger L.  Moore &amp; B.L. Driver</a:t>
            </a:r>
            <a:endParaRPr lang="en-US" altLang="en-US" sz="1400" dirty="0">
              <a:solidFill>
                <a:srgbClr val="996633"/>
              </a:solidFill>
            </a:endParaRPr>
          </a:p>
        </p:txBody>
      </p:sp>
      <p:pic>
        <p:nvPicPr>
          <p:cNvPr id="1024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2588">
            <a:off x="133519" y="773090"/>
            <a:ext cx="2128317" cy="194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727030" y="910178"/>
            <a:ext cx="5867400" cy="1200329"/>
          </a:xfrm>
          <a:prstGeom prst="rect">
            <a:avLst/>
          </a:prstGeom>
        </p:spPr>
        <p:txBody>
          <a:bodyPr wrap="square">
            <a:spAutoFit/>
          </a:bodyPr>
          <a:lstStyle/>
          <a:p>
            <a:pPr marL="631825" indent="-465138">
              <a:spcBef>
                <a:spcPct val="50000"/>
              </a:spcBef>
              <a:buFont typeface="Wingdings" panose="05000000000000000000" pitchFamily="2" charset="2"/>
              <a:buChar char="Ø"/>
            </a:pP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I personally receive any of the </a:t>
            </a: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targeted benefits from </a:t>
            </a: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recreating in the area?</a:t>
            </a:r>
          </a:p>
        </p:txBody>
      </p:sp>
      <p:pic>
        <p:nvPicPr>
          <p:cNvPr id="34" name="Picture 33" descr="Introduction to Outdoor Recreation: Providing and Managing Natural Resource Based Opportunities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1372">
            <a:off x="6889951" y="4060041"/>
            <a:ext cx="2055684" cy="2695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4"/>
          <p:cNvSpPr txBox="1">
            <a:spLocks noChangeArrowheads="1"/>
          </p:cNvSpPr>
          <p:nvPr/>
        </p:nvSpPr>
        <p:spPr bwMode="auto">
          <a:xfrm>
            <a:off x="533400" y="3308031"/>
            <a:ext cx="611458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eaLnBrk="1" hangingPunct="1">
              <a:spcBef>
                <a:spcPct val="50000"/>
              </a:spcBef>
              <a:buFont typeface="Wingdings" pitchFamily="2" charset="2"/>
              <a:buChar char="Ø"/>
            </a:pP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a:t>
            </a: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groups of people (from family members → local communities → society as a whole) receive the types of social or </a:t>
            </a: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 </a:t>
            </a: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 listed</a:t>
            </a:r>
            <a:r>
              <a:rPr lang="en-US" alt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eaLnBrk="1" hangingPunct="1">
              <a:spcBef>
                <a:spcPct val="50000"/>
              </a:spcBef>
              <a:buFont typeface="Wingdings" pitchFamily="2" charset="2"/>
              <a:buChar char="Ø"/>
            </a:pPr>
            <a:endParaRPr lang="en-US" altLang="en-US" sz="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spcBef>
                <a:spcPct val="50000"/>
              </a:spcBef>
              <a:buFont typeface="Wingdings" pitchFamily="2" charset="2"/>
              <a:buChar char="Ø"/>
            </a:pPr>
            <a:r>
              <a:rPr lang="en-US" alt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natural, cultural or historic resources benefit in any of the ways listed?</a:t>
            </a:r>
          </a:p>
        </p:txBody>
      </p:sp>
      <p:sp>
        <p:nvSpPr>
          <p:cNvPr id="13" name="Rectangle 12"/>
          <p:cNvSpPr/>
          <p:nvPr/>
        </p:nvSpPr>
        <p:spPr>
          <a:xfrm>
            <a:off x="1" y="0"/>
            <a:ext cx="2727029"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SRMA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244975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72200"/>
            <a:ext cx="5943600" cy="4876124"/>
          </a:xfrm>
          <a:prstGeom prst="rect">
            <a:avLst/>
          </a:prstGeom>
          <a:ln>
            <a:noFill/>
          </a:ln>
          <a:effectLst>
            <a:outerShdw blurRad="190500" algn="tl" rotWithShape="0">
              <a:srgbClr val="000000">
                <a:alpha val="70000"/>
              </a:srgbClr>
            </a:outerShdw>
          </a:effectLst>
        </p:spPr>
      </p:pic>
      <p:sp>
        <p:nvSpPr>
          <p:cNvPr id="4" name="TextBox 3"/>
          <p:cNvSpPr txBox="1"/>
          <p:nvPr/>
        </p:nvSpPr>
        <p:spPr>
          <a:xfrm>
            <a:off x="368531" y="609600"/>
            <a:ext cx="2209800" cy="923330"/>
          </a:xfrm>
          <a:prstGeom prst="rect">
            <a:avLst/>
          </a:prstGeom>
          <a:noFill/>
        </p:spPr>
        <p:txBody>
          <a:bodyPr wrap="square" rtlCol="0">
            <a:spAutoFit/>
          </a:bodyPr>
          <a:lstStyle/>
          <a:p>
            <a:r>
              <a:rPr lang="en-US" sz="5400" b="1" dirty="0" smtClean="0">
                <a:solidFill>
                  <a:srgbClr val="FFFF00"/>
                </a:solidFill>
                <a:effectLst>
                  <a:outerShdw blurRad="50800" dist="127000" dir="3000000" algn="tl" rotWithShape="0">
                    <a:schemeClr val="bg1">
                      <a:alpha val="40000"/>
                    </a:schemeClr>
                  </a:outerShdw>
                </a:effectLst>
                <a:latin typeface="Comic Sans MS" panose="030F0702030302020204" pitchFamily="66" charset="0"/>
              </a:rPr>
              <a:t>Goals</a:t>
            </a:r>
            <a:endParaRPr lang="en-US" sz="5400" b="1" dirty="0">
              <a:solidFill>
                <a:srgbClr val="FFFF00"/>
              </a:solidFill>
              <a:effectLst>
                <a:outerShdw blurRad="50800" dist="127000" dir="3000000" algn="tl" rotWithShape="0">
                  <a:schemeClr val="bg1">
                    <a:alpha val="40000"/>
                  </a:schemeClr>
                </a:outerShdw>
              </a:effectLst>
              <a:latin typeface="Comic Sans MS" panose="030F0702030302020204" pitchFamily="66" charset="0"/>
            </a:endParaRPr>
          </a:p>
        </p:txBody>
      </p:sp>
      <p:sp>
        <p:nvSpPr>
          <p:cNvPr id="9" name="Rectangle 8"/>
          <p:cNvSpPr/>
          <p:nvPr/>
        </p:nvSpPr>
        <p:spPr>
          <a:xfrm>
            <a:off x="1" y="0"/>
            <a:ext cx="1540806"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Goals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8152636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6358"/>
            <a:ext cx="10097730" cy="6351641"/>
          </a:xfrm>
          <a:prstGeom prst="rect">
            <a:avLst/>
          </a:prstGeom>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506359"/>
            <a:ext cx="4267200" cy="1446550"/>
          </a:xfrm>
          <a:prstGeom prst="rect">
            <a:avLst/>
          </a:prstGeom>
          <a:noFill/>
        </p:spPr>
        <p:txBody>
          <a:bodyPr wrap="square" rtlCol="0">
            <a:spAutoFit/>
          </a:bodyPr>
          <a:lstStyle/>
          <a:p>
            <a:r>
              <a:rPr lang="en-US" sz="4400" b="1" dirty="0" smtClean="0">
                <a:ln>
                  <a:solidFill>
                    <a:srgbClr val="000066"/>
                  </a:solidFill>
                </a:ln>
                <a:solidFill>
                  <a:srgbClr val="FFFF00"/>
                </a:solidFill>
                <a:effectLst>
                  <a:outerShdw blurRad="50800" dist="127000" dir="3000000" algn="tl" rotWithShape="0">
                    <a:schemeClr val="bg1">
                      <a:alpha val="40000"/>
                    </a:schemeClr>
                  </a:outerShdw>
                </a:effectLst>
                <a:latin typeface="Comic Sans MS" panose="030F0702030302020204" pitchFamily="66" charset="0"/>
              </a:rPr>
              <a:t>ERMA Objectives</a:t>
            </a:r>
            <a:endParaRPr lang="en-US" sz="4400" b="1" dirty="0">
              <a:ln>
                <a:solidFill>
                  <a:srgbClr val="000066"/>
                </a:solidFill>
              </a:ln>
              <a:solidFill>
                <a:srgbClr val="FFFF00"/>
              </a:solidFill>
              <a:effectLst>
                <a:outerShdw blurRad="50800" dist="127000" dir="3000000" algn="tl" rotWithShape="0">
                  <a:schemeClr val="bg1">
                    <a:alpha val="40000"/>
                  </a:schemeClr>
                </a:outerShdw>
              </a:effectLst>
              <a:latin typeface="Comic Sans MS" panose="030F0702030302020204" pitchFamily="66" charset="0"/>
            </a:endParaRPr>
          </a:p>
        </p:txBody>
      </p:sp>
      <p:sp>
        <p:nvSpPr>
          <p:cNvPr id="9" name="Rectangle 8"/>
          <p:cNvSpPr/>
          <p:nvPr/>
        </p:nvSpPr>
        <p:spPr>
          <a:xfrm>
            <a:off x="1" y="0"/>
            <a:ext cx="3733799" cy="400110"/>
          </a:xfrm>
          <a:prstGeom prst="rect">
            <a:avLst/>
          </a:prstGeom>
        </p:spPr>
        <p:txBody>
          <a:bodyPr wrap="squar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620302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4800" y="762000"/>
            <a:ext cx="8523248" cy="5333768"/>
          </a:xfrm>
          <a:prstGeom prst="rect">
            <a:avLst/>
          </a:prstGeom>
        </p:spPr>
        <p:txBody>
          <a:bodyPr wrap="square">
            <a:spAutoFit/>
          </a:bodyPr>
          <a:lstStyle/>
          <a:p>
            <a:pPr>
              <a:lnSpc>
                <a:spcPct val="130000"/>
              </a:lnSpc>
            </a:pP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for an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ERMA define…</a:t>
            </a:r>
          </a:p>
          <a:p>
            <a:pPr marL="920750" indent="-514350">
              <a:lnSpc>
                <a:spcPct val="130000"/>
              </a:lnSpc>
              <a:buFont typeface="Arial" panose="020B0604020202020204" pitchFamily="34" charset="0"/>
              <a:buChar char="•"/>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activities and </a:t>
            </a:r>
            <a:endPar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20750" indent="-514350">
              <a:lnSpc>
                <a:spcPct val="130000"/>
              </a:lnSpc>
              <a:buFont typeface="Arial" panose="020B0604020202020204" pitchFamily="34" charset="0"/>
              <a:buChar char="•"/>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associated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qualities and conditions </a:t>
            </a:r>
            <a:endPar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998663" indent="-390525">
              <a:lnSpc>
                <a:spcPct val="130000"/>
              </a:lnSpc>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that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will become the management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focus for R&amp;VS </a:t>
            </a:r>
          </a:p>
          <a:p>
            <a:pPr>
              <a:lnSpc>
                <a:spcPct val="130000"/>
              </a:lnSpc>
            </a:pPr>
            <a:endParaRPr lang="en-US" sz="1200" b="1" dirty="0" smtClean="0">
              <a:effectLst>
                <a:outerShdw blurRad="38100" dist="38100" dir="2700000" algn="tl">
                  <a:srgbClr val="000000">
                    <a:alpha val="43137"/>
                  </a:srgbClr>
                </a:outerShdw>
              </a:effectLst>
            </a:endParaRPr>
          </a:p>
          <a:p>
            <a:pPr>
              <a:lnSpc>
                <a:spcPct val="130000"/>
              </a:lnSpc>
            </a:pPr>
            <a:endParaRPr lang="en-US" sz="1000" b="1" i="1" dirty="0">
              <a:effectLst>
                <a:outerShdw blurRad="38100" dist="38100" dir="2700000" algn="tl">
                  <a:srgbClr val="000000">
                    <a:alpha val="43137"/>
                  </a:srgbClr>
                </a:outerShdw>
              </a:effectLst>
            </a:endParaRPr>
          </a:p>
          <a:p>
            <a:pPr>
              <a:lnSpc>
                <a:spcPct val="130000"/>
              </a:lnSpc>
            </a:pPr>
            <a:r>
              <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Unlike </a:t>
            </a:r>
            <a:r>
              <a:rPr lang="en-US" sz="2500" b="1" i="1" dirty="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SRMA objectives, ERMA </a:t>
            </a:r>
            <a:endPar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30000"/>
              </a:lnSpc>
            </a:pPr>
            <a:r>
              <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do </a:t>
            </a:r>
            <a:r>
              <a:rPr lang="en-US" sz="2500" b="1" i="1" dirty="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t>
            </a:r>
            <a:r>
              <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typically </a:t>
            </a:r>
          </a:p>
          <a:p>
            <a:pPr>
              <a:lnSpc>
                <a:spcPct val="130000"/>
              </a:lnSpc>
            </a:pPr>
            <a:r>
              <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describe a set of outcomes</a:t>
            </a:r>
          </a:p>
          <a:p>
            <a:pPr>
              <a:lnSpc>
                <a:spcPct val="130000"/>
              </a:lnSpc>
            </a:pPr>
            <a:r>
              <a:rPr lang="en-US" sz="2500" b="1" i="1" dirty="0" smtClean="0">
                <a:solidFill>
                  <a:srgbClr val="FFCC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be targeted….?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92098">
            <a:off x="5260671" y="4152787"/>
            <a:ext cx="3887623" cy="2447074"/>
          </a:xfrm>
          <a:prstGeom prst="rect">
            <a:avLst/>
          </a:prstGeom>
          <a:ln w="9525">
            <a:solidFill>
              <a:schemeClr val="tx1"/>
            </a:solidFill>
            <a:miter lim="800000"/>
            <a:headEnd/>
            <a:tailEnd/>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 y="0"/>
            <a:ext cx="3733799" cy="400110"/>
          </a:xfrm>
          <a:prstGeom prst="rect">
            <a:avLst/>
          </a:prstGeom>
        </p:spPr>
        <p:txBody>
          <a:bodyPr wrap="squar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1069561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80999" y="4508908"/>
            <a:ext cx="8447049" cy="2196692"/>
          </a:xfrm>
          <a:prstGeom prst="rect">
            <a:avLst/>
          </a:prstGeom>
        </p:spPr>
        <p:txBody>
          <a:bodyPr wrap="square">
            <a:spAutoFit/>
          </a:bodyPr>
          <a:lstStyle/>
          <a:p>
            <a:pPr>
              <a:lnSpc>
                <a:spcPct val="130000"/>
              </a:lnSpc>
            </a:pPr>
            <a:r>
              <a:rPr lang="en-US" sz="2600" b="1" dirty="0" smtClean="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managers may not </a:t>
            </a:r>
            <a:r>
              <a:rPr lang="en-US" sz="2600" b="1" dirty="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autonomously </a:t>
            </a:r>
            <a:r>
              <a:rPr lang="en-US" sz="2600" b="1" dirty="0" smtClean="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 </a:t>
            </a:r>
            <a:r>
              <a:rPr lang="en-US" sz="2600" b="1" dirty="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area's physical, social, and operational components to a degree necessary to facilitate attainment of a targeted set of </a:t>
            </a:r>
            <a:r>
              <a:rPr lang="en-US" sz="2600" b="1" dirty="0" smtClean="0">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outcomes …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219200"/>
            <a:ext cx="5764876" cy="3102379"/>
          </a:xfrm>
          <a:prstGeom prst="rect">
            <a:avLst/>
          </a:prstGeom>
          <a:ln>
            <a:noFill/>
          </a:ln>
          <a:effectLst>
            <a:outerShdw blurRad="292100" dist="139700" dir="2700000" algn="tl" rotWithShape="0">
              <a:srgbClr val="333333">
                <a:alpha val="65000"/>
              </a:srgbClr>
            </a:outerShdw>
          </a:effec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77101">
            <a:off x="519804" y="1476385"/>
            <a:ext cx="1938295" cy="1308349"/>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 y="0"/>
            <a:ext cx="3733799" cy="400110"/>
          </a:xfrm>
          <a:prstGeom prst="rect">
            <a:avLst/>
          </a:prstGeom>
        </p:spPr>
        <p:txBody>
          <a:bodyPr wrap="squar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2892093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24F40"/>
        </a:solidFill>
        <a:effectLst/>
      </p:bgPr>
    </p:bg>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922013" y="5029200"/>
            <a:ext cx="6014477" cy="1643527"/>
          </a:xfrm>
          <a:prstGeom prst="rect">
            <a:avLst/>
          </a:prstGeom>
        </p:spPr>
        <p:txBody>
          <a:bodyPr wrap="square">
            <a:spAutoFit/>
          </a:bodyPr>
          <a:lstStyle/>
          <a:p>
            <a:pPr>
              <a:lnSpc>
                <a:spcPct val="120000"/>
              </a:lnSpc>
            </a:pPr>
            <a:r>
              <a:rPr lang="en-US" sz="28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recreation </a:t>
            </a:r>
            <a:r>
              <a:rPr lang="en-US" sz="28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opportunities may </a:t>
            </a:r>
            <a:r>
              <a:rPr lang="en-US" sz="2800" b="1" dirty="0" smtClean="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 </a:t>
            </a:r>
            <a:r>
              <a:rPr lang="en-US" sz="2800" b="1" dirty="0">
                <a:solidFill>
                  <a:schemeClr val="accent5">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constrained by decisions to benefit other resources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855287"/>
            <a:ext cx="6096000" cy="3826625"/>
          </a:xfrm>
          <a:prstGeom prst="rect">
            <a:avLst/>
          </a:prstGeom>
          <a:ln>
            <a:noFill/>
          </a:ln>
          <a:effectLst>
            <a:outerShdw blurRad="190500" algn="tl" rotWithShape="0">
              <a:srgbClr val="000000">
                <a:alpha val="70000"/>
              </a:srgbClr>
            </a:outerShdw>
          </a:effec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77101">
            <a:off x="561758" y="3283441"/>
            <a:ext cx="2610286" cy="1928831"/>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1" y="0"/>
            <a:ext cx="3733799" cy="400110"/>
          </a:xfrm>
          <a:prstGeom prst="rect">
            <a:avLst/>
          </a:prstGeom>
        </p:spPr>
        <p:txBody>
          <a:bodyPr wrap="squar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40891809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1" name="Rectangle 10"/>
          <p:cNvSpPr/>
          <p:nvPr/>
        </p:nvSpPr>
        <p:spPr>
          <a:xfrm>
            <a:off x="228600" y="786199"/>
            <a:ext cx="8615506" cy="523220"/>
          </a:xfrm>
          <a:prstGeom prst="rect">
            <a:avLst/>
          </a:prstGeom>
        </p:spPr>
        <p:txBody>
          <a:bodyPr wrap="square">
            <a:spAutoFit/>
          </a:bodyPr>
          <a:lstStyle/>
          <a:p>
            <a:pPr marL="5486400" indent="-5486400"/>
            <a:r>
              <a:rPr lang="en-US" sz="2800" b="1" dirty="0" smtClean="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Qualities and Conditions</a:t>
            </a:r>
            <a:endParaRPr lang="en-US" sz="2800" dirty="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p:cNvSpPr/>
          <p:nvPr/>
        </p:nvSpPr>
        <p:spPr>
          <a:xfrm>
            <a:off x="690706" y="1638417"/>
            <a:ext cx="8153400" cy="4154984"/>
          </a:xfrm>
          <a:prstGeom prst="rect">
            <a:avLst/>
          </a:prstGeom>
        </p:spPr>
        <p:txBody>
          <a:bodyPr wrap="square">
            <a:spAutoFit/>
          </a:bodyPr>
          <a:lstStyle/>
          <a:p>
            <a:pPr>
              <a:spcBef>
                <a:spcPts val="600"/>
              </a:spcBef>
              <a:spcAft>
                <a:spcPts val="600"/>
              </a:spcAft>
            </a:pPr>
            <a:r>
              <a:rPr lang="en-US" sz="26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Refer </a:t>
            </a:r>
            <a:r>
              <a:rPr lang="en-US" sz="2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the interdisciplinary state of the area with regard to </a:t>
            </a:r>
            <a:r>
              <a:rPr lang="en-US" sz="26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spcBef>
                <a:spcPts val="600"/>
              </a:spcBef>
              <a:spcAft>
                <a:spcPts val="600"/>
              </a:spcAft>
            </a:pPr>
            <a:endParaRPr lang="en-US" sz="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20750" indent="-514350">
              <a:spcBef>
                <a:spcPts val="600"/>
              </a:spcBef>
              <a:spcAft>
                <a:spcPts val="600"/>
              </a:spcAft>
              <a:buFont typeface="+mj-lt"/>
              <a:buAutoNum type="arabicPeriod"/>
            </a:pP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appearance</a:t>
            </a:r>
          </a:p>
          <a:p>
            <a:pPr marL="920750" indent="-514350">
              <a:spcBef>
                <a:spcPts val="600"/>
              </a:spcBef>
              <a:spcAft>
                <a:spcPts val="600"/>
              </a:spcAft>
              <a:buFont typeface="+mj-lt"/>
              <a:buAutoNum type="arabicPeriod"/>
            </a:pP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administrative /managerial </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working </a:t>
            </a: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a:t>
            </a:r>
          </a:p>
          <a:p>
            <a:pPr marL="920750" indent="-514350">
              <a:spcBef>
                <a:spcPts val="600"/>
              </a:spcBef>
              <a:spcAft>
                <a:spcPts val="600"/>
              </a:spcAft>
              <a:buFont typeface="+mj-lt"/>
              <a:buAutoNum type="arabicPeriod"/>
            </a:pP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environment  </a:t>
            </a:r>
            <a:endPar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95338" indent="-388938">
              <a:spcBef>
                <a:spcPts val="600"/>
              </a:spcBef>
              <a:spcAft>
                <a:spcPts val="600"/>
              </a:spcAft>
              <a:buFont typeface="Arial" panose="020B0604020202020204" pitchFamily="34" charset="0"/>
              <a:buChar char="•"/>
            </a:pPr>
            <a:endParaRPr lang="en-US" sz="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065338" indent="-457200">
              <a:spcBef>
                <a:spcPts val="600"/>
              </a:spcBef>
              <a:spcAft>
                <a:spcPts val="600"/>
              </a:spcAft>
            </a:pPr>
            <a:r>
              <a:rPr lang="en-US" sz="26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that </a:t>
            </a:r>
            <a:r>
              <a:rPr lang="en-US" sz="2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becomes the focus of recreation and visitor services </a:t>
            </a:r>
            <a:r>
              <a:rPr lang="en-US" sz="26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management</a:t>
            </a:r>
          </a:p>
        </p:txBody>
      </p:sp>
    </p:spTree>
    <p:extLst>
      <p:ext uri="{BB962C8B-B14F-4D97-AF65-F5344CB8AC3E}">
        <p14:creationId xmlns:p14="http://schemas.microsoft.com/office/powerpoint/2010/main" val="30668242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6" name="Rectangle 5"/>
          <p:cNvSpPr/>
          <p:nvPr/>
        </p:nvSpPr>
        <p:spPr>
          <a:xfrm>
            <a:off x="990600" y="1447800"/>
            <a:ext cx="8534400" cy="5057795"/>
          </a:xfrm>
          <a:prstGeom prst="rect">
            <a:avLst/>
          </a:prstGeom>
          <a:noFill/>
          <a:ln w="28575">
            <a:noFill/>
          </a:ln>
          <a:effectLst>
            <a:outerShdw blurRad="50800" dist="38100" dir="2700000" algn="tl" rotWithShape="0">
              <a:prstClr val="black">
                <a:alpha val="40000"/>
              </a:prstClr>
            </a:outerShdw>
          </a:effectLst>
        </p:spPr>
        <p:txBody>
          <a:bodyPr wrap="square">
            <a:spAutoFit/>
          </a:bodyPr>
          <a:lstStyle/>
          <a:p>
            <a:pPr>
              <a:spcBef>
                <a:spcPts val="800"/>
              </a:spcBef>
              <a:spcAft>
                <a:spcPts val="800"/>
              </a:spcAft>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Examples: </a:t>
            </a:r>
          </a:p>
          <a:p>
            <a:pPr marL="798513" indent="-514350">
              <a:spcBef>
                <a:spcPts val="800"/>
              </a:spcBef>
              <a:spcAft>
                <a:spcPts val="800"/>
              </a:spcAft>
              <a:buFont typeface="+mj-lt"/>
              <a:buAutoNum type="arabicPeriod"/>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Maintaining particular RSCs</a:t>
            </a:r>
          </a:p>
          <a:p>
            <a:pPr marL="798513" indent="-514350">
              <a:spcBef>
                <a:spcPts val="800"/>
              </a:spcBef>
              <a:spcAft>
                <a:spcPts val="800"/>
              </a:spcAft>
              <a:buFont typeface="+mj-lt"/>
              <a:buAutoNum type="arabicPeriod"/>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Improved visitor health and safety</a:t>
            </a:r>
          </a:p>
          <a:p>
            <a:pPr marL="798513" indent="-514350">
              <a:spcBef>
                <a:spcPts val="800"/>
              </a:spcBef>
              <a:spcAft>
                <a:spcPts val="800"/>
              </a:spcAft>
              <a:buFont typeface="+mj-lt"/>
              <a:buAutoNum type="arabicPeriod"/>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Improved resource protection</a:t>
            </a:r>
          </a:p>
          <a:p>
            <a:pPr marL="798513" indent="-514350">
              <a:spcBef>
                <a:spcPts val="800"/>
              </a:spcBef>
              <a:spcAft>
                <a:spcPts val="800"/>
              </a:spcAft>
              <a:buFont typeface="+mj-lt"/>
              <a:buAutoNum type="arabicPeriod"/>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Reduced use and user conflicts</a:t>
            </a:r>
          </a:p>
          <a:p>
            <a:pPr marL="798513" indent="-514350">
              <a:spcBef>
                <a:spcPts val="800"/>
              </a:spcBef>
              <a:spcAft>
                <a:spcPts val="800"/>
              </a:spcAft>
              <a:buFont typeface="+mj-lt"/>
              <a:buAutoNum type="arabicPeriod"/>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 condition of recreation infrastructure</a:t>
            </a:r>
          </a:p>
          <a:p>
            <a:pPr marL="798513" indent="-514350">
              <a:spcBef>
                <a:spcPts val="800"/>
              </a:spcBef>
              <a:spcAft>
                <a:spcPts val="800"/>
              </a:spcAft>
              <a:buFont typeface="+mj-lt"/>
              <a:buAutoNum type="arabicPeriod"/>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Description of visitor services </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98513" indent="-514350">
              <a:spcBef>
                <a:spcPts val="800"/>
              </a:spcBef>
              <a:spcAft>
                <a:spcPts val="800"/>
              </a:spcAft>
              <a:buFont typeface="+mj-lt"/>
              <a:buAutoNum type="arabicPeriod"/>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Cooperation with community partners</a:t>
            </a:r>
          </a:p>
          <a:p>
            <a:pPr marL="798513" indent="-514350">
              <a:spcBef>
                <a:spcPts val="800"/>
              </a:spcBef>
              <a:spcAft>
                <a:spcPts val="800"/>
              </a:spcAft>
              <a:buFont typeface="+mj-lt"/>
              <a:buAutoNum type="arabicPeriod"/>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Landscape conditions </a:t>
            </a:r>
            <a:r>
              <a:rPr lang="en-US" sz="24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(e.g. open space)</a:t>
            </a:r>
          </a:p>
        </p:txBody>
      </p:sp>
      <p:sp>
        <p:nvSpPr>
          <p:cNvPr id="14" name="Rectangle 13"/>
          <p:cNvSpPr/>
          <p:nvPr/>
        </p:nvSpPr>
        <p:spPr>
          <a:xfrm>
            <a:off x="228600" y="786199"/>
            <a:ext cx="8615506" cy="523220"/>
          </a:xfrm>
          <a:prstGeom prst="rect">
            <a:avLst/>
          </a:prstGeom>
        </p:spPr>
        <p:txBody>
          <a:bodyPr wrap="square">
            <a:spAutoFit/>
          </a:bodyPr>
          <a:lstStyle/>
          <a:p>
            <a:pPr marL="5486400" indent="-5486400"/>
            <a:r>
              <a:rPr lang="en-US" sz="2800" b="1" dirty="0" smtClean="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Qualities and Conditions</a:t>
            </a:r>
            <a:endParaRPr lang="en-US" sz="2800" dirty="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2355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0591" y="788511"/>
            <a:ext cx="3200400" cy="2554545"/>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developing ERMA objectives, use the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ERMA Template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Appendix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a:p>
            <a:endParaRPr lang="en-US" sz="20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6" y="717573"/>
            <a:ext cx="5229224" cy="60023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rot="21096282">
            <a:off x="362650" y="3341181"/>
            <a:ext cx="3062742" cy="3104881"/>
          </a:xfrm>
          <a:prstGeom prst="rect">
            <a:avLst/>
          </a:prstGeom>
          <a:solidFill>
            <a:schemeClr val="tx2">
              <a:lumMod val="90000"/>
            </a:schemeClr>
          </a:solidFill>
          <a:ln>
            <a:solidFill>
              <a:schemeClr val="tx2">
                <a:lumMod val="50000"/>
              </a:schemeClr>
            </a:solidFill>
          </a:ln>
          <a:effectLst>
            <a:innerShdw blurRad="63500" dist="50800" dir="2700000">
              <a:prstClr val="black">
                <a:alpha val="50000"/>
              </a:prstClr>
            </a:innerShdw>
          </a:effectLst>
        </p:spPr>
        <p:txBody>
          <a:bodyPr wrap="square">
            <a:spAutoFit/>
          </a:bodyPr>
          <a:lstStyle/>
          <a:p>
            <a:pPr marL="285750" indent="-285750">
              <a:lnSpc>
                <a:spcPct val="110000"/>
              </a:lnSpc>
              <a:spcBef>
                <a:spcPct val="50000"/>
              </a:spcBef>
              <a:buFont typeface="Wingdings" panose="05000000000000000000" pitchFamily="2" charset="2"/>
              <a:buChar char="ü"/>
            </a:pPr>
            <a:r>
              <a:rPr lang="en-US" altLang="en-US" dirty="0">
                <a:solidFill>
                  <a:schemeClr val="bg1"/>
                </a:solidFill>
                <a:latin typeface="Narkisim" panose="020E0502050101010101" pitchFamily="34" charset="-79"/>
                <a:cs typeface="Narkisim" panose="020E0502050101010101" pitchFamily="34" charset="-79"/>
              </a:rPr>
              <a:t>Base </a:t>
            </a:r>
            <a:r>
              <a:rPr lang="en-US" altLang="en-US" dirty="0" smtClean="0">
                <a:solidFill>
                  <a:schemeClr val="bg1"/>
                </a:solidFill>
                <a:latin typeface="Narkisim" panose="020E0502050101010101" pitchFamily="34" charset="-79"/>
                <a:cs typeface="Narkisim" panose="020E0502050101010101" pitchFamily="34" charset="-79"/>
              </a:rPr>
              <a:t>decision on </a:t>
            </a:r>
            <a:r>
              <a:rPr lang="en-US" altLang="en-US" dirty="0">
                <a:solidFill>
                  <a:schemeClr val="bg1"/>
                </a:solidFill>
                <a:latin typeface="Narkisim" panose="020E0502050101010101" pitchFamily="34" charset="-79"/>
                <a:cs typeface="Narkisim" panose="020E0502050101010101" pitchFamily="34" charset="-79"/>
              </a:rPr>
              <a:t>visitor demands from: visitor and community assessments, community interviews, scoping, existing </a:t>
            </a:r>
            <a:r>
              <a:rPr lang="en-US" altLang="en-US" dirty="0" smtClean="0">
                <a:solidFill>
                  <a:schemeClr val="bg1"/>
                </a:solidFill>
                <a:latin typeface="Narkisim" panose="020E0502050101010101" pitchFamily="34" charset="-79"/>
                <a:cs typeface="Narkisim" panose="020E0502050101010101" pitchFamily="34" charset="-79"/>
              </a:rPr>
              <a:t>uses </a:t>
            </a:r>
          </a:p>
          <a:p>
            <a:pPr marL="285750" indent="-285750">
              <a:lnSpc>
                <a:spcPct val="110000"/>
              </a:lnSpc>
              <a:spcBef>
                <a:spcPct val="50000"/>
              </a:spcBef>
              <a:buFont typeface="Wingdings" panose="05000000000000000000" pitchFamily="2" charset="2"/>
              <a:buChar char="ü"/>
            </a:pPr>
            <a:r>
              <a:rPr lang="en-US" altLang="en-US" dirty="0" smtClean="0">
                <a:solidFill>
                  <a:schemeClr val="bg1"/>
                </a:solidFill>
                <a:latin typeface="Narkisim" panose="020E0502050101010101" pitchFamily="34" charset="-79"/>
                <a:cs typeface="Narkisim" panose="020E0502050101010101" pitchFamily="34" charset="-79"/>
              </a:rPr>
              <a:t>use professional judgment </a:t>
            </a:r>
          </a:p>
          <a:p>
            <a:pPr marL="285750" indent="-285750">
              <a:lnSpc>
                <a:spcPct val="110000"/>
              </a:lnSpc>
              <a:spcBef>
                <a:spcPct val="50000"/>
              </a:spcBef>
              <a:buFont typeface="Wingdings" panose="05000000000000000000" pitchFamily="2" charset="2"/>
              <a:buChar char="ü"/>
            </a:pPr>
            <a:r>
              <a:rPr lang="en-US" altLang="en-US" dirty="0" smtClean="0">
                <a:solidFill>
                  <a:schemeClr val="bg1"/>
                </a:solidFill>
                <a:latin typeface="Narkisim" panose="020E0502050101010101" pitchFamily="34" charset="-79"/>
                <a:cs typeface="Narkisim" panose="020E0502050101010101" pitchFamily="34" charset="-79"/>
              </a:rPr>
              <a:t>consider administrative capability</a:t>
            </a:r>
            <a:endParaRPr lang="en-US" altLang="en-US" dirty="0">
              <a:solidFill>
                <a:schemeClr val="bg1"/>
              </a:solidFill>
              <a:latin typeface="Narkisim" panose="020E0502050101010101" pitchFamily="34" charset="-79"/>
              <a:cs typeface="Narkisim" panose="020E0502050101010101" pitchFamily="34" charset="-79"/>
            </a:endParaRPr>
          </a:p>
        </p:txBody>
      </p:sp>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3863547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1320" y="795266"/>
            <a:ext cx="8606762" cy="1381660"/>
          </a:xfrm>
          <a:prstGeom prst="rect">
            <a:avLst/>
          </a:prstGeom>
        </p:spPr>
        <p:txBody>
          <a:bodyPr wrap="square">
            <a:spAutoFit/>
          </a:bodyPr>
          <a:lstStyle/>
          <a:p>
            <a:pPr>
              <a:lnSpc>
                <a:spcPct val="130000"/>
              </a:lnSpc>
            </a:pPr>
            <a:r>
              <a:rPr lang="en-US" sz="2200" b="1" i="1" dirty="0" smtClean="0">
                <a:effectLst>
                  <a:outerShdw blurRad="38100" dist="38100" dir="2700000" algn="tl">
                    <a:srgbClr val="000000">
                      <a:alpha val="43137"/>
                    </a:srgbClr>
                  </a:outerShdw>
                </a:effectLst>
              </a:rPr>
              <a:t>ERMA Objective Example </a:t>
            </a:r>
            <a:r>
              <a:rPr lang="en-US" sz="2200" b="1" i="1" dirty="0">
                <a:effectLst>
                  <a:outerShdw blurRad="38100" dist="38100" dir="2700000" algn="tl">
                    <a:srgbClr val="000000">
                      <a:alpha val="43137"/>
                    </a:srgbClr>
                  </a:outerShdw>
                </a:effectLst>
              </a:rPr>
              <a:t>1 – </a:t>
            </a:r>
            <a:r>
              <a:rPr lang="en-US" sz="2200" b="1" dirty="0">
                <a:effectLst>
                  <a:outerShdw blurRad="38100" dist="38100" dir="2700000" algn="tl">
                    <a:srgbClr val="000000">
                      <a:alpha val="43137"/>
                    </a:srgbClr>
                  </a:outerShdw>
                </a:effectLst>
              </a:rPr>
              <a:t>Management </a:t>
            </a:r>
            <a:r>
              <a:rPr lang="en-US" sz="2200" b="1" dirty="0" smtClean="0">
                <a:effectLst>
                  <a:outerShdw blurRad="38100" dist="38100" dir="2700000" algn="tl">
                    <a:srgbClr val="000000">
                      <a:alpha val="43137"/>
                    </a:srgbClr>
                  </a:outerShdw>
                </a:effectLst>
              </a:rPr>
              <a:t> in the ERMA is </a:t>
            </a:r>
            <a:r>
              <a:rPr lang="en-US" sz="2200" b="1" dirty="0">
                <a:effectLst>
                  <a:outerShdw blurRad="38100" dist="38100" dir="2700000" algn="tl">
                    <a:srgbClr val="000000">
                      <a:alpha val="43137"/>
                    </a:srgbClr>
                  </a:outerShdw>
                </a:effectLst>
              </a:rPr>
              <a:t>commensurate with BLM lands that are managed to protect wilderness characteristics</a:t>
            </a:r>
            <a:r>
              <a:rPr lang="en-US" sz="2200" b="1" dirty="0" smtClean="0">
                <a:effectLst>
                  <a:outerShdw blurRad="38100" dist="38100" dir="2700000" algn="tl">
                    <a:srgbClr val="000000">
                      <a:alpha val="43137"/>
                    </a:srgbClr>
                  </a:outerShdw>
                </a:effectLst>
              </a:rPr>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479" y="2438400"/>
            <a:ext cx="3204213" cy="43344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01320" y="2192166"/>
            <a:ext cx="5318535" cy="4340675"/>
          </a:xfrm>
          <a:prstGeom prst="rect">
            <a:avLst/>
          </a:prstGeom>
        </p:spPr>
        <p:txBody>
          <a:bodyPr wrap="square">
            <a:spAutoFit/>
          </a:bodyPr>
          <a:lstStyle/>
          <a:p>
            <a:pPr>
              <a:lnSpc>
                <a:spcPct val="130000"/>
              </a:lnSpc>
            </a:pPr>
            <a:endParaRPr lang="en-US" sz="800" b="1" dirty="0">
              <a:effectLst>
                <a:outerShdw blurRad="38100" dist="38100" dir="2700000" algn="tl">
                  <a:srgbClr val="000000">
                    <a:alpha val="43137"/>
                  </a:srgbClr>
                </a:outerShdw>
              </a:effectLst>
            </a:endParaRPr>
          </a:p>
          <a:p>
            <a:pPr>
              <a:spcBef>
                <a:spcPts val="200"/>
              </a:spcBef>
              <a:spcAft>
                <a:spcPts val="200"/>
              </a:spcAft>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Through the life of the RMP in the Thompson Creek ERMA, the R&amp;VS focus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maintains the existing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naturally-appearing landscape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supports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participation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horseback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riding and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hunting that in turn contributes to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 stability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while commensurately protecting wilderness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characteristics and supplemental values.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1069561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1320" y="795266"/>
            <a:ext cx="8606762" cy="1381660"/>
          </a:xfrm>
          <a:prstGeom prst="rect">
            <a:avLst/>
          </a:prstGeom>
        </p:spPr>
        <p:txBody>
          <a:bodyPr wrap="square">
            <a:spAutoFit/>
          </a:bodyPr>
          <a:lstStyle/>
          <a:p>
            <a:pPr>
              <a:lnSpc>
                <a:spcPct val="130000"/>
              </a:lnSpc>
            </a:pPr>
            <a:r>
              <a:rPr lang="en-US" sz="2200" b="1" i="1" dirty="0" smtClean="0">
                <a:effectLst>
                  <a:outerShdw blurRad="38100" dist="38100" dir="2700000" algn="tl">
                    <a:srgbClr val="000000">
                      <a:alpha val="43137"/>
                    </a:srgbClr>
                  </a:outerShdw>
                </a:effectLst>
              </a:rPr>
              <a:t>ERMA Objective Example </a:t>
            </a:r>
            <a:r>
              <a:rPr lang="en-US" sz="2200" b="1" i="1" dirty="0">
                <a:effectLst>
                  <a:outerShdw blurRad="38100" dist="38100" dir="2700000" algn="tl">
                    <a:srgbClr val="000000">
                      <a:alpha val="43137"/>
                    </a:srgbClr>
                  </a:outerShdw>
                </a:effectLst>
              </a:rPr>
              <a:t>1 – </a:t>
            </a:r>
            <a:r>
              <a:rPr lang="en-US" sz="2200" b="1" dirty="0">
                <a:effectLst>
                  <a:outerShdw blurRad="38100" dist="38100" dir="2700000" algn="tl">
                    <a:srgbClr val="000000">
                      <a:alpha val="43137"/>
                    </a:srgbClr>
                  </a:outerShdw>
                </a:effectLst>
              </a:rPr>
              <a:t>Management </a:t>
            </a:r>
            <a:r>
              <a:rPr lang="en-US" sz="2200" b="1" dirty="0" smtClean="0">
                <a:effectLst>
                  <a:outerShdw blurRad="38100" dist="38100" dir="2700000" algn="tl">
                    <a:srgbClr val="000000">
                      <a:alpha val="43137"/>
                    </a:srgbClr>
                  </a:outerShdw>
                </a:effectLst>
              </a:rPr>
              <a:t> in the ERMA is </a:t>
            </a:r>
            <a:r>
              <a:rPr lang="en-US" sz="2200" b="1" dirty="0">
                <a:effectLst>
                  <a:outerShdw blurRad="38100" dist="38100" dir="2700000" algn="tl">
                    <a:srgbClr val="000000">
                      <a:alpha val="43137"/>
                    </a:srgbClr>
                  </a:outerShdw>
                </a:effectLst>
              </a:rPr>
              <a:t>commensurate with BLM lands that are managed to protect wilderness characteristics</a:t>
            </a:r>
            <a:r>
              <a:rPr lang="en-US" sz="2200" b="1" dirty="0" smtClean="0">
                <a:effectLst>
                  <a:outerShdw blurRad="38100" dist="38100" dir="2700000" algn="tl">
                    <a:srgbClr val="000000">
                      <a:alpha val="43137"/>
                    </a:srgbClr>
                  </a:outerShdw>
                </a:effectLst>
              </a:rPr>
              <a:t>. </a:t>
            </a:r>
          </a:p>
        </p:txBody>
      </p:sp>
      <p:sp>
        <p:nvSpPr>
          <p:cNvPr id="13" name="Rectangle 12"/>
          <p:cNvSpPr/>
          <p:nvPr/>
        </p:nvSpPr>
        <p:spPr>
          <a:xfrm>
            <a:off x="401320" y="2192166"/>
            <a:ext cx="5318535" cy="4340675"/>
          </a:xfrm>
          <a:prstGeom prst="rect">
            <a:avLst/>
          </a:prstGeom>
        </p:spPr>
        <p:txBody>
          <a:bodyPr wrap="square">
            <a:spAutoFit/>
          </a:bodyPr>
          <a:lstStyle/>
          <a:p>
            <a:pPr>
              <a:lnSpc>
                <a:spcPct val="130000"/>
              </a:lnSpc>
            </a:pPr>
            <a:endParaRPr lang="en-US" sz="800" b="1" dirty="0">
              <a:effectLst>
                <a:outerShdw blurRad="38100" dist="38100" dir="2700000" algn="tl">
                  <a:srgbClr val="000000">
                    <a:alpha val="43137"/>
                  </a:srgbClr>
                </a:outerShdw>
              </a:effectLst>
            </a:endParaRPr>
          </a:p>
          <a:p>
            <a:pPr>
              <a:spcBef>
                <a:spcPts val="200"/>
              </a:spcBef>
              <a:spcAft>
                <a:spcPts val="200"/>
              </a:spcAft>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Through the life of the RMP in the Thompson Creek ERMA, the R&amp;VS focus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maintains the existing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naturally-appearing landscape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supports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participation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horseback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riding and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hunting that in turn contributes to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economic stability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while commensurately protecting wilderness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characteristics and supplemental values.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19477"/>
            <a:ext cx="2977950" cy="4413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7900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8618" y="686725"/>
            <a:ext cx="8606763" cy="1018805"/>
          </a:xfrm>
          <a:prstGeom prst="rect">
            <a:avLst/>
          </a:prstGeom>
        </p:spPr>
        <p:txBody>
          <a:bodyPr wrap="square">
            <a:spAutoFit/>
          </a:bodyPr>
          <a:lstStyle/>
          <a:p>
            <a:pPr>
              <a:lnSpc>
                <a:spcPct val="130000"/>
              </a:lnSpc>
            </a:pPr>
            <a:r>
              <a:rPr lang="en-US" sz="2400" b="1" i="1" dirty="0" smtClean="0">
                <a:effectLst>
                  <a:outerShdw blurRad="38100" dist="38100" dir="2700000" algn="tl">
                    <a:srgbClr val="000000">
                      <a:alpha val="43137"/>
                    </a:srgbClr>
                  </a:outerShdw>
                </a:effectLst>
              </a:rPr>
              <a:t>ERMA Objective Example </a:t>
            </a:r>
            <a:r>
              <a:rPr lang="en-US" sz="2400" b="1" i="1" dirty="0">
                <a:effectLst>
                  <a:outerShdw blurRad="38100" dist="38100" dir="2700000" algn="tl">
                    <a:srgbClr val="000000">
                      <a:alpha val="43137"/>
                    </a:srgbClr>
                  </a:outerShdw>
                </a:effectLst>
              </a:rPr>
              <a:t>2 – </a:t>
            </a:r>
            <a:r>
              <a:rPr lang="en-US" sz="2400" b="1" dirty="0">
                <a:effectLst>
                  <a:outerShdw blurRad="38100" dist="38100" dir="2700000" algn="tl">
                    <a:srgbClr val="000000">
                      <a:alpha val="43137"/>
                    </a:srgbClr>
                  </a:outerShdw>
                </a:effectLst>
              </a:rPr>
              <a:t>Management is commensurate with cultural </a:t>
            </a:r>
            <a:r>
              <a:rPr lang="en-US" sz="2400" b="1" dirty="0" smtClean="0">
                <a:effectLst>
                  <a:outerShdw blurRad="38100" dist="38100" dir="2700000" algn="tl">
                    <a:srgbClr val="000000">
                      <a:alpha val="43137"/>
                    </a:srgbClr>
                  </a:outerShdw>
                </a:effectLst>
              </a:rPr>
              <a:t>resources</a:t>
            </a:r>
          </a:p>
        </p:txBody>
      </p:sp>
      <p:sp>
        <p:nvSpPr>
          <p:cNvPr id="4" name="Rectangle 3"/>
          <p:cNvSpPr/>
          <p:nvPr/>
        </p:nvSpPr>
        <p:spPr>
          <a:xfrm>
            <a:off x="381000" y="1848696"/>
            <a:ext cx="5257800" cy="4307333"/>
          </a:xfrm>
          <a:prstGeom prst="rect">
            <a:avLst/>
          </a:prstGeom>
        </p:spPr>
        <p:txBody>
          <a:bodyPr wrap="square">
            <a:spAutoFit/>
          </a:bodyPr>
          <a:lstStyle/>
          <a:p>
            <a:pPr>
              <a:lnSpc>
                <a:spcPct val="110000"/>
              </a:lnSpc>
              <a:spcBef>
                <a:spcPts val="200"/>
              </a:spcBef>
              <a:spcAft>
                <a:spcPts val="200"/>
              </a:spcAft>
            </a:pPr>
            <a:endParaRPr lang="en-US" sz="900" b="1" dirty="0">
              <a:effectLst>
                <a:outerShdw blurRad="38100" dist="38100" dir="2700000" algn="tl">
                  <a:srgbClr val="000000">
                    <a:alpha val="43137"/>
                  </a:srgbClr>
                </a:outerShdw>
              </a:effectLst>
            </a:endParaRPr>
          </a:p>
          <a:p>
            <a:pPr>
              <a:lnSpc>
                <a:spcPct val="110000"/>
              </a:lnSpc>
              <a:spcBef>
                <a:spcPts val="200"/>
              </a:spcBef>
              <a:spcAft>
                <a:spcPts val="200"/>
              </a:spcAft>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Five years after RMP implementation, the High Mesa ERMA will maintain similar recreation setting conditions that foster living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more outdoor-oriented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lifestyle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motorcycle and mountain bike riders, as well as commensurately reducing adverse affects on cultural resources (habitations &amp; features) </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80" y="1659299"/>
            <a:ext cx="3246120" cy="51225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 y="0"/>
            <a:ext cx="2765501"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ERMA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107974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1540806"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Goals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9" name="Rectangle 8"/>
          <p:cNvSpPr/>
          <p:nvPr/>
        </p:nvSpPr>
        <p:spPr>
          <a:xfrm>
            <a:off x="432574" y="1447800"/>
            <a:ext cx="8711426" cy="4811574"/>
          </a:xfrm>
          <a:prstGeom prst="rect">
            <a:avLst/>
          </a:prstGeom>
        </p:spPr>
        <p:txBody>
          <a:bodyPr wrap="square">
            <a:spAutoFit/>
          </a:bodyPr>
          <a:lstStyle/>
          <a:p>
            <a:pPr marL="285750" indent="-285750">
              <a:spcBef>
                <a:spcPts val="800"/>
              </a:spcBef>
              <a:spcAft>
                <a:spcPts val="800"/>
              </a:spcAft>
              <a:buFont typeface="Arial" panose="020B0604020202020204" pitchFamily="34" charset="0"/>
              <a:buChar cha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Think about the future of the planning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800"/>
              </a:spcBef>
              <a:spcAft>
                <a:spcPts val="800"/>
              </a:spcAft>
              <a:buFont typeface="Arial" panose="020B0604020202020204" pitchFamily="34" charset="0"/>
              <a:buChar cha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Avoid focusing on management activities of the recreation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800"/>
              </a:spcBef>
              <a:spcAft>
                <a:spcPts val="800"/>
              </a:spcAft>
              <a:buFont typeface="Arial" panose="020B0604020202020204" pitchFamily="34" charset="0"/>
              <a:buChar char="•"/>
            </a:pP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oals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be recreation specific or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interdisciplinary, depending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structure of the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800"/>
              </a:spcBef>
              <a:spcAft>
                <a:spcPts val="800"/>
              </a:spcAft>
              <a:buFont typeface="Arial" panose="020B0604020202020204" pitchFamily="34" charset="0"/>
              <a:buChar char="•"/>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Sources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include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BLM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goals, strategic plans, LUP planning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themes</a:t>
            </a:r>
          </a:p>
          <a:p>
            <a:pPr marL="285750" indent="-285750">
              <a:spcBef>
                <a:spcPts val="800"/>
              </a:spcBef>
              <a:spcAft>
                <a:spcPts val="800"/>
              </a:spcAft>
              <a:buFont typeface="Arial" panose="020B0604020202020204" pitchFamily="34" charset="0"/>
              <a:buChar char="•"/>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Goals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should be realistic and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attainable</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spcBef>
                <a:spcPts val="800"/>
              </a:spcBef>
              <a:spcAft>
                <a:spcPts val="800"/>
              </a:spcAft>
              <a:buFont typeface="Arial" panose="020B0604020202020204" pitchFamily="34" charset="0"/>
              <a:buChar char="•"/>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R&amp;VS goals should be consistent with other program goals</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10"/>
          <p:cNvSpPr/>
          <p:nvPr/>
        </p:nvSpPr>
        <p:spPr>
          <a:xfrm>
            <a:off x="187036" y="609600"/>
            <a:ext cx="8416636" cy="584775"/>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Consider:</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0440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 y="472150"/>
            <a:ext cx="9144000" cy="6385850"/>
          </a:xfrm>
          <a:prstGeom prst="rect">
            <a:avLst/>
          </a:prstGeom>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8600" y="4191000"/>
            <a:ext cx="4744065" cy="2308324"/>
          </a:xfrm>
          <a:prstGeom prst="rect">
            <a:avLst/>
          </a:prstGeom>
          <a:noFill/>
        </p:spPr>
        <p:txBody>
          <a:bodyPr wrap="square" rtlCol="0">
            <a:spAutoFit/>
          </a:bodyPr>
          <a:lstStyle/>
          <a:p>
            <a:pPr algn="r"/>
            <a:r>
              <a:rPr lang="en-US" sz="4800" b="1" dirty="0" smtClean="0">
                <a:solidFill>
                  <a:srgbClr val="FFFF00"/>
                </a:solidFill>
                <a:effectLst>
                  <a:outerShdw blurRad="50800" dist="127000" dir="3000000" algn="tl" rotWithShape="0">
                    <a:schemeClr val="bg1">
                      <a:alpha val="40000"/>
                    </a:schemeClr>
                  </a:outerShdw>
                </a:effectLst>
                <a:latin typeface="Comic Sans MS" panose="030F0702030302020204" pitchFamily="66" charset="0"/>
              </a:rPr>
              <a:t>Objectives for Undesignated Lands</a:t>
            </a:r>
            <a:endParaRPr lang="en-US" sz="4800" b="1" dirty="0">
              <a:solidFill>
                <a:srgbClr val="FFFF00"/>
              </a:solidFill>
              <a:effectLst>
                <a:outerShdw blurRad="50800" dist="127000" dir="3000000" algn="tl" rotWithShape="0">
                  <a:schemeClr val="bg1">
                    <a:alpha val="40000"/>
                  </a:schemeClr>
                </a:outerShdw>
              </a:effectLst>
              <a:latin typeface="Comic Sans MS" panose="030F0702030302020204" pitchFamily="66" charset="0"/>
            </a:endParaRPr>
          </a:p>
        </p:txBody>
      </p:sp>
      <p:sp>
        <p:nvSpPr>
          <p:cNvPr id="10" name="Rectangle 9"/>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3735625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81000" y="1164610"/>
            <a:ext cx="8610600" cy="3019032"/>
          </a:xfrm>
          <a:prstGeom prst="rect">
            <a:avLst/>
          </a:prstGeom>
        </p:spPr>
        <p:txBody>
          <a:bodyPr wrap="square">
            <a:spAutoFit/>
          </a:bodyPr>
          <a:lstStyle/>
          <a:p>
            <a:pPr>
              <a:lnSpc>
                <a:spcPct val="150000"/>
              </a:lnSpc>
            </a:pP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is not emphasized outside </a:t>
            </a: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RMAs</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However</a:t>
            </a:r>
            <a:r>
              <a:rPr lang="en-US" sz="2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recreation activities occurring outside designated RMAs may require management direction to address basic R&amp;VS and resource stewardship </a:t>
            </a:r>
            <a:r>
              <a:rPr 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needs </a:t>
            </a:r>
          </a:p>
        </p:txBody>
      </p:sp>
      <p:pic>
        <p:nvPicPr>
          <p:cNvPr id="10" name="Picture 22" descr="ChiliCha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678" y="3777727"/>
            <a:ext cx="5410200" cy="2927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2542" y="673331"/>
            <a:ext cx="8615506" cy="430887"/>
          </a:xfrm>
          <a:prstGeom prst="rect">
            <a:avLst/>
          </a:prstGeom>
        </p:spPr>
        <p:txBody>
          <a:bodyPr wrap="square">
            <a:spAutoFit/>
          </a:bodyPr>
          <a:lstStyle/>
          <a:p>
            <a:pPr marL="5486400" indent="-5486400"/>
            <a:r>
              <a:rPr lang="en-US" sz="2200" b="1" cap="small" dirty="0" smtClean="0">
                <a:effectLst>
                  <a:outerShdw blurRad="38100" dist="38100" dir="2700000" algn="tl">
                    <a:srgbClr val="000000">
                      <a:alpha val="43137"/>
                    </a:srgbClr>
                  </a:outerShdw>
                </a:effectLst>
                <a:latin typeface="Rockwell Extra Bold" panose="02060903040505020403" pitchFamily="18" charset="0"/>
              </a:rPr>
              <a:t>R&amp;VS Objectives </a:t>
            </a:r>
            <a:r>
              <a:rPr lang="en-US" sz="2200" b="1" cap="small" dirty="0">
                <a:effectLst>
                  <a:outerShdw blurRad="38100" dist="38100" dir="2700000" algn="tl">
                    <a:srgbClr val="000000">
                      <a:alpha val="43137"/>
                    </a:srgbClr>
                  </a:outerShdw>
                </a:effectLst>
                <a:latin typeface="Rockwell Extra Bold" panose="02060903040505020403" pitchFamily="18" charset="0"/>
              </a:rPr>
              <a:t>for Undesignated </a:t>
            </a:r>
            <a:r>
              <a:rPr lang="en-US" sz="2200" b="1" cap="small" dirty="0" smtClean="0">
                <a:effectLst>
                  <a:outerShdw blurRad="38100" dist="38100" dir="2700000" algn="tl">
                    <a:srgbClr val="000000">
                      <a:alpha val="43137"/>
                    </a:srgbClr>
                  </a:outerShdw>
                </a:effectLst>
                <a:latin typeface="Rockwell Extra Bold" panose="02060903040505020403" pitchFamily="18" charset="0"/>
              </a:rPr>
              <a:t>Lands</a:t>
            </a:r>
            <a:endParaRPr lang="en-US" sz="2000" cap="small" dirty="0">
              <a:solidFill>
                <a:srgbClr val="FFFF00"/>
              </a:solidFill>
              <a:effectLst>
                <a:outerShdw blurRad="38100" dist="38100" dir="2700000" algn="tl">
                  <a:srgbClr val="000000">
                    <a:alpha val="43137"/>
                  </a:srgbClr>
                </a:outerShdw>
              </a:effectLst>
              <a:latin typeface="Rockwell Extra Bold" panose="02060903040505020403" pitchFamily="18" charset="0"/>
            </a:endParaRPr>
          </a:p>
        </p:txBody>
      </p:sp>
      <p:sp>
        <p:nvSpPr>
          <p:cNvPr id="13" name="Rectangle 12"/>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3503410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81000" y="1143000"/>
            <a:ext cx="8420811" cy="1052596"/>
          </a:xfrm>
          <a:prstGeom prst="rect">
            <a:avLst/>
          </a:prstGeom>
        </p:spPr>
        <p:txBody>
          <a:bodyPr wrap="square">
            <a:spAutoFit/>
          </a:bodyPr>
          <a:lstStyle/>
          <a:p>
            <a:pPr>
              <a:lnSpc>
                <a:spcPct val="120000"/>
              </a:lnSpc>
            </a:pPr>
            <a:r>
              <a:rPr lang="en-US" sz="2600" b="1" dirty="0" smtClean="0">
                <a:effectLst>
                  <a:outerShdw blurRad="38100" dist="38100" dir="2700000" algn="tl">
                    <a:srgbClr val="000000">
                      <a:alpha val="43137"/>
                    </a:srgbClr>
                  </a:outerShdw>
                </a:effectLst>
              </a:rPr>
              <a:t>On undesignated lands </a:t>
            </a:r>
            <a:r>
              <a:rPr lang="en-US" sz="2400" b="1" i="1" dirty="0" smtClean="0">
                <a:effectLst>
                  <a:outerShdw blurRad="38100" dist="38100" dir="2700000" algn="tl">
                    <a:srgbClr val="000000">
                      <a:alpha val="43137"/>
                    </a:srgbClr>
                  </a:outerShdw>
                </a:effectLst>
              </a:rPr>
              <a:t>(or all BLM lands)</a:t>
            </a:r>
            <a:r>
              <a:rPr lang="en-US" sz="2600" b="1" i="1" dirty="0" smtClean="0">
                <a:effectLst>
                  <a:outerShdw blurRad="38100" dist="38100" dir="2700000" algn="tl">
                    <a:srgbClr val="000000">
                      <a:alpha val="43137"/>
                    </a:srgbClr>
                  </a:outerShdw>
                </a:effectLst>
              </a:rPr>
              <a:t>, </a:t>
            </a:r>
            <a:r>
              <a:rPr lang="en-US" sz="2600" b="1" dirty="0">
                <a:effectLst>
                  <a:outerShdw blurRad="38100" dist="38100" dir="2700000" algn="tl">
                    <a:srgbClr val="000000">
                      <a:alpha val="43137"/>
                    </a:srgbClr>
                  </a:outerShdw>
                </a:effectLst>
              </a:rPr>
              <a:t>R&amp;VS objectives </a:t>
            </a:r>
            <a:r>
              <a:rPr lang="en-US" sz="2600" b="1" dirty="0" smtClean="0">
                <a:effectLst>
                  <a:outerShdw blurRad="38100" dist="38100" dir="2700000" algn="tl">
                    <a:srgbClr val="000000">
                      <a:alpha val="43137"/>
                    </a:srgbClr>
                  </a:outerShdw>
                </a:effectLst>
              </a:rPr>
              <a:t>focus on:</a:t>
            </a:r>
            <a:endParaRPr lang="en-US" dirty="0"/>
          </a:p>
        </p:txBody>
      </p:sp>
      <p:pic>
        <p:nvPicPr>
          <p:cNvPr id="10" name="Picture 5" descr="sharetrail"/>
          <p:cNvPicPr>
            <a:picLocks noChangeAspect="1" noChangeArrowheads="1"/>
          </p:cNvPicPr>
          <p:nvPr/>
        </p:nvPicPr>
        <p:blipFill>
          <a:blip r:embed="rId3"/>
          <a:srcRect/>
          <a:stretch>
            <a:fillRect/>
          </a:stretch>
        </p:blipFill>
        <p:spPr bwMode="auto">
          <a:xfrm rot="21441829">
            <a:off x="3483528" y="4330941"/>
            <a:ext cx="3417962" cy="2449752"/>
          </a:xfrm>
          <a:prstGeom prst="rect">
            <a:avLst/>
          </a:prstGeom>
          <a:ln>
            <a:noFill/>
          </a:ln>
          <a:effectLst>
            <a:outerShdw blurRad="292100" dist="139700" dir="2700000" algn="tl" rotWithShape="0">
              <a:srgbClr val="333333">
                <a:alpha val="65000"/>
              </a:srgbClr>
            </a:outerShdw>
          </a:effectLst>
        </p:spPr>
      </p:pic>
      <p:pic>
        <p:nvPicPr>
          <p:cNvPr id="13" name="Picture 8" descr="blm_sign_040918.jpg "/>
          <p:cNvPicPr>
            <a:picLocks noChangeAspect="1" noChangeArrowheads="1"/>
          </p:cNvPicPr>
          <p:nvPr/>
        </p:nvPicPr>
        <p:blipFill>
          <a:blip r:embed="rId4"/>
          <a:srcRect/>
          <a:stretch>
            <a:fillRect/>
          </a:stretch>
        </p:blipFill>
        <p:spPr bwMode="auto">
          <a:xfrm rot="356891">
            <a:off x="6010630" y="2367804"/>
            <a:ext cx="2647950" cy="2901863"/>
          </a:xfrm>
          <a:prstGeom prst="rect">
            <a:avLst/>
          </a:prstGeom>
          <a:ln>
            <a:noFill/>
          </a:ln>
          <a:effectLst>
            <a:outerShdw blurRad="292100" dist="139700" dir="2700000" algn="tl" rotWithShape="0">
              <a:srgbClr val="333333">
                <a:alpha val="65000"/>
              </a:srgbClr>
            </a:outerShdw>
          </a:effectLst>
        </p:spPr>
      </p:pic>
      <p:pic>
        <p:nvPicPr>
          <p:cNvPr id="14" name="Picture 14" descr="Smoky-Mtn-Car-Crash-River-0005-large"/>
          <p:cNvPicPr>
            <a:picLocks noChangeAspect="1" noChangeArrowheads="1"/>
          </p:cNvPicPr>
          <p:nvPr/>
        </p:nvPicPr>
        <p:blipFill>
          <a:blip r:embed="rId5"/>
          <a:srcRect/>
          <a:stretch>
            <a:fillRect/>
          </a:stretch>
        </p:blipFill>
        <p:spPr bwMode="auto">
          <a:xfrm rot="501034">
            <a:off x="413683" y="3724444"/>
            <a:ext cx="3206543" cy="2565234"/>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212542" y="673331"/>
            <a:ext cx="8615506" cy="430887"/>
          </a:xfrm>
          <a:prstGeom prst="rect">
            <a:avLst/>
          </a:prstGeom>
        </p:spPr>
        <p:txBody>
          <a:bodyPr wrap="square">
            <a:spAutoFit/>
          </a:bodyPr>
          <a:lstStyle/>
          <a:p>
            <a:pPr marL="5486400" indent="-5486400"/>
            <a:r>
              <a:rPr lang="en-US" sz="2200" b="1" cap="small" dirty="0" smtClean="0">
                <a:effectLst>
                  <a:outerShdw blurRad="38100" dist="38100" dir="2700000" algn="tl">
                    <a:srgbClr val="000000">
                      <a:alpha val="43137"/>
                    </a:srgbClr>
                  </a:outerShdw>
                </a:effectLst>
                <a:latin typeface="Rockwell Extra Bold" panose="02060903040505020403" pitchFamily="18" charset="0"/>
              </a:rPr>
              <a:t>R&amp;VS Objectives </a:t>
            </a:r>
            <a:r>
              <a:rPr lang="en-US" sz="2200" b="1" cap="small" dirty="0">
                <a:effectLst>
                  <a:outerShdw blurRad="38100" dist="38100" dir="2700000" algn="tl">
                    <a:srgbClr val="000000">
                      <a:alpha val="43137"/>
                    </a:srgbClr>
                  </a:outerShdw>
                </a:effectLst>
                <a:latin typeface="Rockwell Extra Bold" panose="02060903040505020403" pitchFamily="18" charset="0"/>
              </a:rPr>
              <a:t>for Undesignated </a:t>
            </a:r>
            <a:r>
              <a:rPr lang="en-US" sz="2200" b="1" cap="small" dirty="0" smtClean="0">
                <a:effectLst>
                  <a:outerShdw blurRad="38100" dist="38100" dir="2700000" algn="tl">
                    <a:srgbClr val="000000">
                      <a:alpha val="43137"/>
                    </a:srgbClr>
                  </a:outerShdw>
                </a:effectLst>
                <a:latin typeface="Rockwell Extra Bold" panose="02060903040505020403" pitchFamily="18" charset="0"/>
              </a:rPr>
              <a:t>Lands</a:t>
            </a:r>
            <a:endParaRPr lang="en-US" sz="2000" cap="small" dirty="0">
              <a:solidFill>
                <a:srgbClr val="FFFF00"/>
              </a:solidFill>
              <a:effectLst>
                <a:outerShdw blurRad="38100" dist="38100" dir="2700000" algn="tl">
                  <a:srgbClr val="000000">
                    <a:alpha val="43137"/>
                  </a:srgbClr>
                </a:outerShdw>
              </a:effectLst>
              <a:latin typeface="Rockwell Extra Bold" panose="02060903040505020403" pitchFamily="18" charset="0"/>
            </a:endParaRPr>
          </a:p>
        </p:txBody>
      </p:sp>
      <p:sp>
        <p:nvSpPr>
          <p:cNvPr id="16" name="Rectangle 15"/>
          <p:cNvSpPr/>
          <p:nvPr/>
        </p:nvSpPr>
        <p:spPr>
          <a:xfrm>
            <a:off x="1226096" y="2133600"/>
            <a:ext cx="5723496" cy="1532727"/>
          </a:xfrm>
          <a:prstGeom prst="rect">
            <a:avLst/>
          </a:prstGeom>
        </p:spPr>
        <p:txBody>
          <a:bodyPr wrap="square">
            <a:spAutoFit/>
          </a:bodyPr>
          <a:lstStyle/>
          <a:p>
            <a:pPr marL="692150" indent="-346075">
              <a:lnSpc>
                <a:spcPct val="120000"/>
              </a:lnSpc>
              <a:buFont typeface="+mj-lt"/>
              <a:buAutoNum type="arabicPeriod"/>
            </a:pPr>
            <a:r>
              <a:rPr lang="en-US" sz="2600" b="1" dirty="0" smtClean="0">
                <a:effectLst>
                  <a:outerShdw blurRad="38100" dist="38100" dir="2700000" algn="tl">
                    <a:srgbClr val="000000">
                      <a:alpha val="43137"/>
                    </a:srgbClr>
                  </a:outerShdw>
                </a:effectLst>
              </a:rPr>
              <a:t>resource protection</a:t>
            </a:r>
          </a:p>
          <a:p>
            <a:pPr marL="692150" indent="-346075">
              <a:lnSpc>
                <a:spcPct val="120000"/>
              </a:lnSpc>
              <a:buFont typeface="+mj-lt"/>
              <a:buAutoNum type="arabicPeriod"/>
            </a:pPr>
            <a:r>
              <a:rPr lang="en-US" sz="2600" b="1" dirty="0" smtClean="0">
                <a:effectLst>
                  <a:outerShdw blurRad="38100" dist="38100" dir="2700000" algn="tl">
                    <a:srgbClr val="000000">
                      <a:alpha val="43137"/>
                    </a:srgbClr>
                  </a:outerShdw>
                </a:effectLst>
              </a:rPr>
              <a:t>human </a:t>
            </a:r>
            <a:r>
              <a:rPr lang="en-US" sz="2600" b="1" dirty="0">
                <a:effectLst>
                  <a:outerShdw blurRad="38100" dist="38100" dir="2700000" algn="tl">
                    <a:srgbClr val="000000">
                      <a:alpha val="43137"/>
                    </a:srgbClr>
                  </a:outerShdw>
                </a:effectLst>
              </a:rPr>
              <a:t>health and </a:t>
            </a:r>
            <a:r>
              <a:rPr lang="en-US" sz="2600" b="1" dirty="0" smtClean="0">
                <a:effectLst>
                  <a:outerShdw blurRad="38100" dist="38100" dir="2700000" algn="tl">
                    <a:srgbClr val="000000">
                      <a:alpha val="43137"/>
                    </a:srgbClr>
                  </a:outerShdw>
                </a:effectLst>
              </a:rPr>
              <a:t>safety</a:t>
            </a:r>
          </a:p>
          <a:p>
            <a:pPr marL="692150" indent="-346075">
              <a:lnSpc>
                <a:spcPct val="120000"/>
              </a:lnSpc>
              <a:buFont typeface="+mj-lt"/>
              <a:buAutoNum type="arabicPeriod"/>
            </a:pPr>
            <a:r>
              <a:rPr lang="en-US" sz="2600" b="1" dirty="0" smtClean="0">
                <a:effectLst>
                  <a:outerShdw blurRad="38100" dist="38100" dir="2700000" algn="tl">
                    <a:srgbClr val="000000">
                      <a:alpha val="43137"/>
                    </a:srgbClr>
                  </a:outerShdw>
                </a:effectLst>
              </a:rPr>
              <a:t>use </a:t>
            </a:r>
            <a:r>
              <a:rPr lang="en-US" sz="2600" b="1" dirty="0">
                <a:effectLst>
                  <a:outerShdw blurRad="38100" dist="38100" dir="2700000" algn="tl">
                    <a:srgbClr val="000000">
                      <a:alpha val="43137"/>
                    </a:srgbClr>
                  </a:outerShdw>
                </a:effectLst>
              </a:rPr>
              <a:t>or user </a:t>
            </a:r>
            <a:r>
              <a:rPr lang="en-US" sz="2600" b="1" dirty="0" smtClean="0">
                <a:effectLst>
                  <a:outerShdw blurRad="38100" dist="38100" dir="2700000" algn="tl">
                    <a:srgbClr val="000000">
                      <a:alpha val="43137"/>
                    </a:srgbClr>
                  </a:outerShdw>
                </a:effectLst>
              </a:rPr>
              <a:t>conflicts </a:t>
            </a:r>
          </a:p>
        </p:txBody>
      </p:sp>
      <p:sp>
        <p:nvSpPr>
          <p:cNvPr id="17" name="Rectangle 16"/>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106956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23165" y="1371600"/>
            <a:ext cx="4968739" cy="6212470"/>
          </a:xfrm>
          <a:prstGeom prst="rect">
            <a:avLst/>
          </a:prstGeom>
        </p:spPr>
        <p:txBody>
          <a:bodyPr wrap="square">
            <a:spAutoFit/>
          </a:bodyPr>
          <a:lstStyle/>
          <a:p>
            <a:pPr>
              <a:lnSpc>
                <a:spcPct val="130000"/>
              </a:lnSpc>
              <a:spcBef>
                <a:spcPts val="300"/>
              </a:spcBef>
              <a:spcAft>
                <a:spcPts val="300"/>
              </a:spcAft>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Increase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awareness, understanding, and a sense of stewardship in recreation participants so their conduct safeguards cultural and natural resources as defined by Standards for Public Land Health or area-specific LUP objectives (e.g., areas of critical environmental concern, wild and scenic rivers, </a:t>
            </a:r>
            <a:r>
              <a:rPr lang="en-US" sz="24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etc</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nSpc>
                <a:spcPct val="130000"/>
              </a:lnSpc>
            </a:pPr>
            <a:endParaRPr lang="en-US" sz="2000" b="1" dirty="0">
              <a:effectLst>
                <a:outerShdw blurRad="38100" dist="38100" dir="2700000" algn="tl">
                  <a:srgbClr val="000000">
                    <a:alpha val="43137"/>
                  </a:srgbClr>
                </a:outerShdw>
              </a:effectLst>
            </a:endParaRPr>
          </a:p>
          <a:p>
            <a:pPr>
              <a:lnSpc>
                <a:spcPct val="130000"/>
              </a:lnSpc>
            </a:pPr>
            <a:endParaRPr lang="en-US" sz="2000" b="1"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289" y="4038600"/>
            <a:ext cx="3637579" cy="2479617"/>
          </a:xfrm>
          <a:prstGeom prst="rect">
            <a:avLst/>
          </a:prstGeom>
          <a:ln>
            <a:noFill/>
          </a:ln>
          <a:effectLst>
            <a:outerShdw blurRad="190500" algn="tl" rotWithShape="0">
              <a:srgbClr val="000000">
                <a:alpha val="70000"/>
              </a:srgbClr>
            </a:outerShdw>
          </a:effectLst>
        </p:spPr>
      </p:pic>
      <p:sp>
        <p:nvSpPr>
          <p:cNvPr id="14" name="Rectangle 13"/>
          <p:cNvSpPr/>
          <p:nvPr/>
        </p:nvSpPr>
        <p:spPr>
          <a:xfrm>
            <a:off x="212542" y="673331"/>
            <a:ext cx="8615506" cy="1077218"/>
          </a:xfrm>
          <a:prstGeom prst="rect">
            <a:avLst/>
          </a:prstGeom>
        </p:spPr>
        <p:txBody>
          <a:bodyPr wrap="square">
            <a:spAutoFit/>
          </a:bodyPr>
          <a:lstStyle/>
          <a:p>
            <a:pPr marL="5486400" indent="-5486400"/>
            <a:r>
              <a:rPr lang="en-US" sz="2200" b="1" cap="small" dirty="0" smtClean="0">
                <a:effectLst>
                  <a:outerShdw blurRad="38100" dist="38100" dir="2700000" algn="tl">
                    <a:srgbClr val="000000">
                      <a:alpha val="43137"/>
                    </a:srgbClr>
                  </a:outerShdw>
                </a:effectLst>
                <a:latin typeface="Rockwell Extra Bold" panose="02060903040505020403" pitchFamily="18" charset="0"/>
              </a:rPr>
              <a:t>Objective </a:t>
            </a:r>
            <a:r>
              <a:rPr lang="en-US" sz="2200" b="1" cap="small" dirty="0">
                <a:effectLst>
                  <a:outerShdw blurRad="38100" dist="38100" dir="2700000" algn="tl">
                    <a:srgbClr val="000000">
                      <a:alpha val="43137"/>
                    </a:srgbClr>
                  </a:outerShdw>
                </a:effectLst>
                <a:latin typeface="Rockwell Extra Bold" panose="02060903040505020403" pitchFamily="18" charset="0"/>
              </a:rPr>
              <a:t>for Undesignated </a:t>
            </a:r>
            <a:r>
              <a:rPr lang="en-US" sz="2200" b="1" cap="small" dirty="0" smtClean="0">
                <a:effectLst>
                  <a:outerShdw blurRad="38100" dist="38100" dir="2700000" algn="tl">
                    <a:srgbClr val="000000">
                      <a:alpha val="43137"/>
                    </a:srgbClr>
                  </a:outerShdw>
                </a:effectLst>
                <a:latin typeface="Rockwell Extra Bold" panose="02060903040505020403" pitchFamily="18" charset="0"/>
              </a:rPr>
              <a:t>Lands -  Resource Protection</a:t>
            </a:r>
            <a:endParaRPr lang="en-US" sz="2200" b="1" dirty="0">
              <a:effectLst>
                <a:outerShdw blurRad="38100" dist="38100" dir="2700000" algn="tl">
                  <a:srgbClr val="000000">
                    <a:alpha val="43137"/>
                  </a:srgbClr>
                </a:outerShdw>
              </a:effectLst>
              <a:latin typeface="Rockwell Extra Bold" panose="02060903040505020403" pitchFamily="18" charset="0"/>
            </a:endParaRPr>
          </a:p>
          <a:p>
            <a:endParaRPr lang="en-US" sz="2000" cap="small" dirty="0">
              <a:solidFill>
                <a:srgbClr val="FFFF00"/>
              </a:solidFill>
              <a:effectLst>
                <a:outerShdw blurRad="38100" dist="38100" dir="2700000" algn="tl">
                  <a:srgbClr val="000000">
                    <a:alpha val="43137"/>
                  </a:srgbClr>
                </a:outerShdw>
              </a:effectLst>
              <a:latin typeface="Rockwell Extra Bold" panose="02060903040505020403"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904" y="1905000"/>
            <a:ext cx="3636144" cy="1828799"/>
          </a:xfrm>
          <a:prstGeom prst="rect">
            <a:avLst/>
          </a:prstGeom>
          <a:ln>
            <a:noFill/>
          </a:ln>
          <a:effectLst>
            <a:outerShdw blurRad="190500" algn="tl" rotWithShape="0">
              <a:srgbClr val="000000">
                <a:alpha val="70000"/>
              </a:srgbClr>
            </a:outerShdw>
          </a:effectLst>
        </p:spPr>
      </p:pic>
      <p:sp>
        <p:nvSpPr>
          <p:cNvPr id="10" name="Rectangle 9"/>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1497190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876" y="3484232"/>
            <a:ext cx="3830837" cy="2593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2541" y="1461213"/>
            <a:ext cx="8681697" cy="2012859"/>
          </a:xfrm>
          <a:prstGeom prst="rect">
            <a:avLst/>
          </a:prstGeom>
        </p:spPr>
        <p:txBody>
          <a:bodyPr wrap="square">
            <a:spAutoFit/>
          </a:bodyPr>
          <a:lstStyle/>
          <a:p>
            <a:pPr>
              <a:lnSpc>
                <a:spcPct val="130000"/>
              </a:lnSpc>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Ensure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visitors are not exposed to unhealthy or unsafe human-created conditions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by a repeat incident in the same year, of the same type, in the same location, due to the same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cause</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3" descr="safety"/>
          <p:cNvPicPr>
            <a:picLocks noChangeAspect="1" noChangeArrowheads="1"/>
          </p:cNvPicPr>
          <p:nvPr/>
        </p:nvPicPr>
        <p:blipFill>
          <a:blip r:embed="rId4"/>
          <a:srcRect/>
          <a:stretch>
            <a:fillRect/>
          </a:stretch>
        </p:blipFill>
        <p:spPr bwMode="auto">
          <a:xfrm>
            <a:off x="381000" y="3733800"/>
            <a:ext cx="2057400" cy="2904565"/>
          </a:xfrm>
          <a:prstGeom prst="rect">
            <a:avLst/>
          </a:prstGeom>
          <a:ln>
            <a:noFill/>
          </a:ln>
          <a:effectLst>
            <a:outerShdw blurRad="190500" algn="tl" rotWithShape="0">
              <a:srgbClr val="000000">
                <a:alpha val="70000"/>
              </a:srgbClr>
            </a:outerShdw>
          </a:effec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321" y="4066497"/>
            <a:ext cx="2749917" cy="24857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12542" y="673331"/>
            <a:ext cx="8615506" cy="1077218"/>
          </a:xfrm>
          <a:prstGeom prst="rect">
            <a:avLst/>
          </a:prstGeom>
        </p:spPr>
        <p:txBody>
          <a:bodyPr wrap="square">
            <a:spAutoFit/>
          </a:bodyPr>
          <a:lstStyle/>
          <a:p>
            <a:pPr marL="5486400" indent="-5486400"/>
            <a:r>
              <a:rPr lang="en-US" sz="2200" b="1" cap="small" dirty="0" smtClean="0">
                <a:effectLst>
                  <a:outerShdw blurRad="38100" dist="38100" dir="2700000" algn="tl">
                    <a:srgbClr val="000000">
                      <a:alpha val="43137"/>
                    </a:srgbClr>
                  </a:outerShdw>
                </a:effectLst>
                <a:latin typeface="Rockwell Extra Bold" panose="02060903040505020403" pitchFamily="18" charset="0"/>
              </a:rPr>
              <a:t>Objective </a:t>
            </a:r>
            <a:r>
              <a:rPr lang="en-US" sz="2200" b="1" cap="small" dirty="0">
                <a:effectLst>
                  <a:outerShdw blurRad="38100" dist="38100" dir="2700000" algn="tl">
                    <a:srgbClr val="000000">
                      <a:alpha val="43137"/>
                    </a:srgbClr>
                  </a:outerShdw>
                </a:effectLst>
                <a:latin typeface="Rockwell Extra Bold" panose="02060903040505020403" pitchFamily="18" charset="0"/>
              </a:rPr>
              <a:t>for Undesignated </a:t>
            </a:r>
            <a:r>
              <a:rPr lang="en-US" sz="2200" b="1" cap="small" dirty="0" smtClean="0">
                <a:effectLst>
                  <a:outerShdw blurRad="38100" dist="38100" dir="2700000" algn="tl">
                    <a:srgbClr val="000000">
                      <a:alpha val="43137"/>
                    </a:srgbClr>
                  </a:outerShdw>
                </a:effectLst>
                <a:latin typeface="Rockwell Extra Bold" panose="02060903040505020403" pitchFamily="18" charset="0"/>
              </a:rPr>
              <a:t>Lands -  Visitor Health and Safety</a:t>
            </a:r>
            <a:endParaRPr lang="en-US" sz="2200" b="1" dirty="0">
              <a:effectLst>
                <a:outerShdw blurRad="38100" dist="38100" dir="2700000" algn="tl">
                  <a:srgbClr val="000000">
                    <a:alpha val="43137"/>
                  </a:srgbClr>
                </a:outerShdw>
              </a:effectLst>
              <a:latin typeface="Rockwell Extra Bold" panose="02060903040505020403" pitchFamily="18" charset="0"/>
            </a:endParaRPr>
          </a:p>
          <a:p>
            <a:endParaRPr lang="en-US" sz="2000" cap="small" dirty="0">
              <a:solidFill>
                <a:srgbClr val="FFFF00"/>
              </a:solidFill>
              <a:effectLst>
                <a:outerShdw blurRad="38100" dist="38100" dir="2700000" algn="tl">
                  <a:srgbClr val="000000">
                    <a:alpha val="43137"/>
                  </a:srgbClr>
                </a:outerShdw>
              </a:effectLst>
              <a:latin typeface="Rockwell Extra Bold" panose="02060903040505020403" pitchFamily="18" charset="0"/>
            </a:endParaRPr>
          </a:p>
        </p:txBody>
      </p:sp>
      <p:sp>
        <p:nvSpPr>
          <p:cNvPr id="14" name="Rectangle 13"/>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5830967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2542" y="673331"/>
            <a:ext cx="8615506" cy="738664"/>
          </a:xfrm>
          <a:prstGeom prst="rect">
            <a:avLst/>
          </a:prstGeom>
        </p:spPr>
        <p:txBody>
          <a:bodyPr wrap="square">
            <a:spAutoFit/>
          </a:bodyPr>
          <a:lstStyle/>
          <a:p>
            <a:pPr marL="5437188" indent="-5437188"/>
            <a:r>
              <a:rPr lang="en-US" sz="2200" b="1" cap="small" dirty="0" smtClean="0">
                <a:effectLst>
                  <a:outerShdw blurRad="38100" dist="38100" dir="2700000" algn="tl">
                    <a:srgbClr val="000000">
                      <a:alpha val="43137"/>
                    </a:srgbClr>
                  </a:outerShdw>
                </a:effectLst>
                <a:latin typeface="Rockwell Extra Bold" panose="02060903040505020403" pitchFamily="18" charset="0"/>
              </a:rPr>
              <a:t>Objective </a:t>
            </a:r>
            <a:r>
              <a:rPr lang="en-US" sz="2200" b="1" cap="small" dirty="0">
                <a:effectLst>
                  <a:outerShdw blurRad="38100" dist="38100" dir="2700000" algn="tl">
                    <a:srgbClr val="000000">
                      <a:alpha val="43137"/>
                    </a:srgbClr>
                  </a:outerShdw>
                </a:effectLst>
                <a:latin typeface="Rockwell Extra Bold" panose="02060903040505020403" pitchFamily="18" charset="0"/>
              </a:rPr>
              <a:t>for Undesignated </a:t>
            </a:r>
            <a:r>
              <a:rPr lang="en-US" sz="2200" b="1" cap="small" dirty="0" smtClean="0">
                <a:effectLst>
                  <a:outerShdw blurRad="38100" dist="38100" dir="2700000" algn="tl">
                    <a:srgbClr val="000000">
                      <a:alpha val="43137"/>
                    </a:srgbClr>
                  </a:outerShdw>
                </a:effectLst>
                <a:latin typeface="Rockwell Extra Bold" panose="02060903040505020403" pitchFamily="18" charset="0"/>
              </a:rPr>
              <a:t>Lands = Use/User Conflict </a:t>
            </a:r>
            <a:endParaRPr lang="en-US" sz="2200" b="1" dirty="0">
              <a:effectLst>
                <a:outerShdw blurRad="38100" dist="38100" dir="2700000" algn="tl">
                  <a:srgbClr val="000000">
                    <a:alpha val="43137"/>
                  </a:srgbClr>
                </a:outerShdw>
              </a:effectLst>
              <a:latin typeface="Rockwell Extra Bold" panose="02060903040505020403" pitchFamily="18" charset="0"/>
            </a:endParaRPr>
          </a:p>
          <a:p>
            <a:endParaRPr lang="en-US" sz="2000" cap="small" dirty="0">
              <a:solidFill>
                <a:srgbClr val="FFFF00"/>
              </a:solidFill>
              <a:effectLst>
                <a:outerShdw blurRad="38100" dist="38100" dir="2700000" algn="tl">
                  <a:srgbClr val="000000">
                    <a:alpha val="43137"/>
                  </a:srgbClr>
                </a:outerShdw>
              </a:effectLst>
              <a:latin typeface="Rockwell Extra Bold" panose="02060903040505020403" pitchFamily="18" charset="0"/>
            </a:endParaRPr>
          </a:p>
        </p:txBody>
      </p:sp>
      <p:sp>
        <p:nvSpPr>
          <p:cNvPr id="3" name="Rectangle 2"/>
          <p:cNvSpPr/>
          <p:nvPr/>
        </p:nvSpPr>
        <p:spPr>
          <a:xfrm>
            <a:off x="271868" y="1212206"/>
            <a:ext cx="8600266" cy="2492990"/>
          </a:xfrm>
          <a:prstGeom prst="rect">
            <a:avLst/>
          </a:prstGeom>
        </p:spPr>
        <p:txBody>
          <a:bodyPr wrap="square">
            <a:spAutoFit/>
          </a:bodyPr>
          <a:lstStyle/>
          <a:p>
            <a:pPr>
              <a:lnSpc>
                <a:spcPct val="130000"/>
              </a:lnSpc>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Minimize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existing level of conflict between and with visitors to 1) allow other resources/programs to achieve their RMP objectives and 2) curb illegal trespass and property damage; while maintaining a diversity of recreation activity opportunities.</a:t>
            </a:r>
          </a:p>
        </p:txBody>
      </p:sp>
      <p:pic>
        <p:nvPicPr>
          <p:cNvPr id="10" name="Picture 24" descr="Ms-161"/>
          <p:cNvPicPr>
            <a:picLocks noChangeAspect="1" noChangeArrowheads="1"/>
          </p:cNvPicPr>
          <p:nvPr/>
        </p:nvPicPr>
        <p:blipFill>
          <a:blip r:embed="rId3"/>
          <a:srcRect/>
          <a:stretch>
            <a:fillRect/>
          </a:stretch>
        </p:blipFill>
        <p:spPr bwMode="auto">
          <a:xfrm rot="428916">
            <a:off x="5013218" y="3898479"/>
            <a:ext cx="3352800" cy="2401888"/>
          </a:xfrm>
          <a:prstGeom prst="rect">
            <a:avLst/>
          </a:prstGeom>
          <a:noFill/>
          <a:effectLst>
            <a:outerShdw dist="71842" dir="2700000" algn="ctr" rotWithShape="0">
              <a:schemeClr val="bg2">
                <a:alpha val="50000"/>
              </a:schemeClr>
            </a:outerShdw>
          </a:effectLst>
        </p:spPr>
      </p:pic>
      <p:pic>
        <p:nvPicPr>
          <p:cNvPr id="11" name="Picture 9" descr="13B"/>
          <p:cNvPicPr>
            <a:picLocks noChangeAspect="1" noChangeArrowheads="1"/>
          </p:cNvPicPr>
          <p:nvPr/>
        </p:nvPicPr>
        <p:blipFill>
          <a:blip r:embed="rId4"/>
          <a:srcRect/>
          <a:stretch>
            <a:fillRect/>
          </a:stretch>
        </p:blipFill>
        <p:spPr bwMode="auto">
          <a:xfrm rot="21436756">
            <a:off x="895320" y="3951127"/>
            <a:ext cx="3775562" cy="2496342"/>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1" y="0"/>
            <a:ext cx="4810932"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 for Undesignated Lands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15830967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4230314" cy="601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63758">
            <a:off x="6885052" y="4387857"/>
            <a:ext cx="1793351" cy="2094425"/>
          </a:xfrm>
          <a:prstGeom prst="rect">
            <a:avLst/>
          </a:prstGeom>
          <a:ln>
            <a:noFill/>
          </a:ln>
          <a:effectLst>
            <a:outerShdw blurRad="190500" algn="tl" rotWithShape="0">
              <a:srgbClr val="000000">
                <a:alpha val="70000"/>
              </a:srgbClr>
            </a:outerShdw>
          </a:effectLst>
        </p:spPr>
      </p:pic>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5" name="Rectangle 4"/>
          <p:cNvSpPr/>
          <p:nvPr/>
        </p:nvSpPr>
        <p:spPr>
          <a:xfrm>
            <a:off x="381000" y="857310"/>
            <a:ext cx="4267200" cy="5410712"/>
          </a:xfrm>
          <a:prstGeom prst="rect">
            <a:avLst/>
          </a:prstGeom>
        </p:spPr>
        <p:txBody>
          <a:bodyPr wrap="square">
            <a:spAutoFit/>
          </a:bodyPr>
          <a:lstStyle/>
          <a:p>
            <a:pPr>
              <a:lnSpc>
                <a:spcPct val="120000"/>
              </a:lnSpc>
              <a:spcBef>
                <a:spcPts val="600"/>
              </a:spcBef>
              <a:spcAft>
                <a:spcPts val="600"/>
              </a:spcAft>
              <a:defRPr/>
            </a:pP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Within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 OFM                           </a:t>
            </a:r>
            <a:r>
              <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framework</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defining outcome </a:t>
            </a:r>
            <a:r>
              <a:rPr lang="en-US" sz="24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is </a:t>
            </a: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an exercise for its own sake, but a way to focus </a:t>
            </a:r>
            <a:r>
              <a:rPr lang="en-US" sz="2400" b="1"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implementation actions</a:t>
            </a:r>
            <a:r>
              <a:rPr lang="en-US" sz="2400" b="1" dirty="0">
                <a:solidFill>
                  <a:srgbClr val="EAEB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solidFill>
                  <a:srgbClr val="3BC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management actions, allowable uses</a:t>
            </a:r>
            <a:r>
              <a:rPr lang="en-US" sz="2400" b="1" dirty="0">
                <a:solidFill>
                  <a:srgbClr val="EAEB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n-US" sz="2400" b="1" dirty="0">
                <a:solidFill>
                  <a:srgbClr val="00EE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RSCs </a:t>
            </a: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a:t>
            </a:r>
            <a:r>
              <a:rPr lang="en-US" sz="2400" b="1" dirty="0">
                <a:solidFill>
                  <a:srgbClr val="EAEB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producing </a:t>
            </a:r>
            <a:r>
              <a:rPr lang="en-US" sz="2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recreation opportunities </a:t>
            </a:r>
            <a:r>
              <a:rPr lang="en-US" sz="2400" b="1" dirty="0">
                <a:solidFill>
                  <a:srgbClr val="EAEBD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facilitating </a:t>
            </a: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desirable </a:t>
            </a:r>
            <a:r>
              <a:rPr 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outcomes</a:t>
            </a:r>
            <a:endPar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2747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Box 9"/>
          <p:cNvSpPr txBox="1">
            <a:spLocks noChangeArrowheads="1"/>
          </p:cNvSpPr>
          <p:nvPr/>
        </p:nvSpPr>
        <p:spPr bwMode="auto">
          <a:xfrm>
            <a:off x="2957192" y="1224172"/>
            <a:ext cx="60197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marL="346075" indent="-346075" eaLnBrk="1" hangingPunct="1">
              <a:spcBef>
                <a:spcPct val="50000"/>
              </a:spcBef>
              <a:buFont typeface="+mj-lt"/>
              <a:buAutoNum type="arabicPeriod"/>
            </a:pPr>
            <a:r>
              <a:rPr lang="en-US" altLang="en-US" sz="2000" b="1"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Write an objective </a:t>
            </a:r>
            <a:r>
              <a:rPr lang="en-US" altLang="en-US" sz="2000" b="1" dirty="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altLang="en-US" sz="2000" b="1"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SRMA </a:t>
            </a:r>
            <a:r>
              <a:rPr lang="en-US" altLang="en-US" sz="2000" b="1" dirty="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(include any supporting </a:t>
            </a:r>
            <a:r>
              <a:rPr lang="en-US" altLang="en-US" sz="2000" b="1"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 and an ERMA </a:t>
            </a:r>
          </a:p>
          <a:p>
            <a:pPr marL="346075" indent="-346075" eaLnBrk="1" hangingPunct="1">
              <a:spcBef>
                <a:spcPct val="50000"/>
              </a:spcBef>
              <a:buFont typeface="+mj-lt"/>
              <a:buAutoNum type="arabicPeriod"/>
            </a:pPr>
            <a:r>
              <a:rPr lang="en-US" altLang="en-US" sz="2000" b="1"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Complete a linkage diagram for the SRMA objective</a:t>
            </a:r>
            <a:endParaRPr lang="en-US" altLang="en-US" sz="2000" b="1" dirty="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WordArt 10"/>
          <p:cNvSpPr>
            <a:spLocks noChangeArrowheads="1" noChangeShapeType="1" noTextEdit="1"/>
          </p:cNvSpPr>
          <p:nvPr/>
        </p:nvSpPr>
        <p:spPr bwMode="auto">
          <a:xfrm rot="748403">
            <a:off x="6097857" y="2814855"/>
            <a:ext cx="2679640" cy="1015631"/>
          </a:xfrm>
          <a:prstGeom prst="rect">
            <a:avLst/>
          </a:prstGeom>
        </p:spPr>
        <p:txBody>
          <a:bodyPr wrap="none" fromWordArt="1">
            <a:prstTxWarp prst="textDeflateInflate">
              <a:avLst/>
            </a:prstTxWarp>
          </a:bodyPr>
          <a:lstStyle/>
          <a:p>
            <a:pPr algn="ctr"/>
            <a:r>
              <a:rPr lang="en-US" sz="3600" kern="10" dirty="0">
                <a:ln w="9525">
                  <a:solidFill>
                    <a:srgbClr val="993300"/>
                  </a:solidFill>
                  <a:round/>
                  <a:headEnd/>
                  <a:tailEnd/>
                </a:ln>
                <a:solidFill>
                  <a:srgbClr val="FFFF00"/>
                </a:solidFill>
                <a:latin typeface="Arial Black"/>
              </a:rPr>
              <a:t>Remember Emma &amp;</a:t>
            </a:r>
          </a:p>
          <a:p>
            <a:pPr algn="ctr"/>
            <a:r>
              <a:rPr lang="en-US" sz="3600" kern="10" dirty="0">
                <a:ln w="9525">
                  <a:solidFill>
                    <a:srgbClr val="993300"/>
                  </a:solidFill>
                  <a:round/>
                  <a:headEnd/>
                  <a:tailEnd/>
                </a:ln>
                <a:solidFill>
                  <a:srgbClr val="FFFF00"/>
                </a:solidFill>
                <a:latin typeface="Arial Black"/>
              </a:rPr>
              <a:t>the </a:t>
            </a:r>
            <a:r>
              <a:rPr lang="en-US" sz="3600" kern="10" dirty="0" smtClean="0">
                <a:ln w="9525">
                  <a:solidFill>
                    <a:srgbClr val="993300"/>
                  </a:solidFill>
                  <a:round/>
                  <a:headEnd/>
                  <a:tailEnd/>
                </a:ln>
                <a:solidFill>
                  <a:srgbClr val="FFFF00"/>
                </a:solidFill>
                <a:latin typeface="Arial Black"/>
              </a:rPr>
              <a:t>benefits linkage assignment </a:t>
            </a:r>
            <a:endParaRPr lang="en-US" sz="3600" kern="10" dirty="0">
              <a:ln w="9525">
                <a:solidFill>
                  <a:srgbClr val="993300"/>
                </a:solidFill>
                <a:round/>
                <a:headEnd/>
                <a:tailEnd/>
              </a:ln>
              <a:solidFill>
                <a:srgbClr val="FFFF00"/>
              </a:solidFill>
              <a:latin typeface="Arial Black"/>
            </a:endParaRPr>
          </a:p>
        </p:txBody>
      </p:sp>
      <p:sp>
        <p:nvSpPr>
          <p:cNvPr id="15" name="WordArt 11"/>
          <p:cNvSpPr>
            <a:spLocks noChangeArrowheads="1" noChangeShapeType="1" noTextEdit="1"/>
          </p:cNvSpPr>
          <p:nvPr/>
        </p:nvSpPr>
        <p:spPr bwMode="auto">
          <a:xfrm rot="789728">
            <a:off x="342926" y="5858136"/>
            <a:ext cx="3095955" cy="655994"/>
          </a:xfrm>
          <a:prstGeom prst="rect">
            <a:avLst/>
          </a:prstGeom>
        </p:spPr>
        <p:txBody>
          <a:bodyPr wrap="none" fromWordArt="1">
            <a:prstTxWarp prst="textCanDown">
              <a:avLst/>
            </a:prstTxWarp>
          </a:bodyPr>
          <a:lstStyle/>
          <a:p>
            <a:pPr algn="ctr"/>
            <a:r>
              <a:rPr lang="en-US" sz="3600" kern="10" dirty="0">
                <a:ln w="9525">
                  <a:solidFill>
                    <a:srgbClr val="800000"/>
                  </a:solidFill>
                  <a:round/>
                  <a:headEnd/>
                  <a:tailEnd/>
                </a:ln>
                <a:solidFill>
                  <a:srgbClr val="EB97FF"/>
                </a:solidFill>
                <a:latin typeface="Arial Black"/>
              </a:rPr>
              <a:t>Note: Don't target too many</a:t>
            </a:r>
          </a:p>
          <a:p>
            <a:pPr algn="ctr"/>
            <a:r>
              <a:rPr lang="en-US" sz="3600" kern="10" dirty="0">
                <a:ln w="9525">
                  <a:solidFill>
                    <a:srgbClr val="800000"/>
                  </a:solidFill>
                  <a:round/>
                  <a:headEnd/>
                  <a:tailEnd/>
                </a:ln>
                <a:solidFill>
                  <a:srgbClr val="EB97FF"/>
                </a:solidFill>
                <a:latin typeface="Arial Black"/>
              </a:rPr>
              <a:t>experiences in each RMZ!</a:t>
            </a:r>
          </a:p>
        </p:txBody>
      </p:sp>
      <p:pic>
        <p:nvPicPr>
          <p:cNvPr id="18434" name="Picture 2"/>
          <p:cNvPicPr>
            <a:picLocks noChangeAspect="1" noChangeArrowheads="1"/>
          </p:cNvPicPr>
          <p:nvPr/>
        </p:nvPicPr>
        <p:blipFill>
          <a:blip r:embed="rId3">
            <a:clrChange>
              <a:clrFrom>
                <a:srgbClr val="FCFCFA"/>
              </a:clrFrom>
              <a:clrTo>
                <a:srgbClr val="FCFCFA">
                  <a:alpha val="0"/>
                </a:srgbClr>
              </a:clrTo>
            </a:clrChange>
            <a:extLst>
              <a:ext uri="{28A0092B-C50C-407E-A947-70E740481C1C}">
                <a14:useLocalDpi xmlns:a14="http://schemas.microsoft.com/office/drawing/2010/main" val="0"/>
              </a:ext>
            </a:extLst>
          </a:blip>
          <a:srcRect/>
          <a:stretch>
            <a:fillRect/>
          </a:stretch>
        </p:blipFill>
        <p:spPr bwMode="auto">
          <a:xfrm rot="21136083">
            <a:off x="295880" y="516204"/>
            <a:ext cx="1939860" cy="1338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591" y="4267200"/>
            <a:ext cx="3200400" cy="23593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925" y="2084276"/>
            <a:ext cx="2401309" cy="3200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800" y="2819400"/>
            <a:ext cx="2401309" cy="3200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9"/>
          <p:cNvSpPr txBox="1">
            <a:spLocks noChangeArrowheads="1"/>
          </p:cNvSpPr>
          <p:nvPr/>
        </p:nvSpPr>
        <p:spPr bwMode="auto">
          <a:xfrm>
            <a:off x="2531619" y="682848"/>
            <a:ext cx="60197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Comic Sans MS" pitchFamily="66" charset="0"/>
              </a:defRPr>
            </a:lvl1pPr>
            <a:lvl2pPr marL="742950" indent="-285750" eaLnBrk="0" hangingPunct="0">
              <a:defRPr sz="1600">
                <a:solidFill>
                  <a:schemeClr val="tx1"/>
                </a:solidFill>
                <a:latin typeface="Comic Sans MS" pitchFamily="66" charset="0"/>
              </a:defRPr>
            </a:lvl2pPr>
            <a:lvl3pPr marL="1143000" indent="-228600" eaLnBrk="0" hangingPunct="0">
              <a:defRPr sz="1600">
                <a:solidFill>
                  <a:schemeClr val="tx1"/>
                </a:solidFill>
                <a:latin typeface="Comic Sans MS" pitchFamily="66" charset="0"/>
              </a:defRPr>
            </a:lvl3pPr>
            <a:lvl4pPr marL="1600200" indent="-228600" eaLnBrk="0" hangingPunct="0">
              <a:defRPr sz="1600">
                <a:solidFill>
                  <a:schemeClr val="tx1"/>
                </a:solidFill>
                <a:latin typeface="Comic Sans MS" pitchFamily="66" charset="0"/>
              </a:defRPr>
            </a:lvl4pPr>
            <a:lvl5pPr marL="2057400" indent="-228600" eaLnBrk="0" hangingPunct="0">
              <a:defRPr sz="1600">
                <a:solidFill>
                  <a:schemeClr val="tx1"/>
                </a:solidFill>
                <a:latin typeface="Comic Sans MS" pitchFamily="66" charset="0"/>
              </a:defRPr>
            </a:lvl5pPr>
            <a:lvl6pPr marL="2514600" indent="-228600" eaLnBrk="0" fontAlgn="base" hangingPunct="0">
              <a:spcBef>
                <a:spcPct val="0"/>
              </a:spcBef>
              <a:spcAft>
                <a:spcPct val="0"/>
              </a:spcAft>
              <a:defRPr sz="1600">
                <a:solidFill>
                  <a:schemeClr val="tx1"/>
                </a:solidFill>
                <a:latin typeface="Comic Sans MS" pitchFamily="66" charset="0"/>
              </a:defRPr>
            </a:lvl6pPr>
            <a:lvl7pPr marL="2971800" indent="-228600" eaLnBrk="0" fontAlgn="base" hangingPunct="0">
              <a:spcBef>
                <a:spcPct val="0"/>
              </a:spcBef>
              <a:spcAft>
                <a:spcPct val="0"/>
              </a:spcAft>
              <a:defRPr sz="1600">
                <a:solidFill>
                  <a:schemeClr val="tx1"/>
                </a:solidFill>
                <a:latin typeface="Comic Sans MS" pitchFamily="66" charset="0"/>
              </a:defRPr>
            </a:lvl7pPr>
            <a:lvl8pPr marL="3429000" indent="-228600" eaLnBrk="0" fontAlgn="base" hangingPunct="0">
              <a:spcBef>
                <a:spcPct val="0"/>
              </a:spcBef>
              <a:spcAft>
                <a:spcPct val="0"/>
              </a:spcAft>
              <a:defRPr sz="1600">
                <a:solidFill>
                  <a:schemeClr val="tx1"/>
                </a:solidFill>
                <a:latin typeface="Comic Sans MS" pitchFamily="66" charset="0"/>
              </a:defRPr>
            </a:lvl8pPr>
            <a:lvl9pPr marL="3886200" indent="-228600" eaLnBrk="0" fontAlgn="base" hangingPunct="0">
              <a:spcBef>
                <a:spcPct val="0"/>
              </a:spcBef>
              <a:spcAft>
                <a:spcPct val="0"/>
              </a:spcAft>
              <a:defRPr sz="1600">
                <a:solidFill>
                  <a:schemeClr val="tx1"/>
                </a:solidFill>
                <a:latin typeface="Comic Sans MS" pitchFamily="66" charset="0"/>
              </a:defRPr>
            </a:lvl9pPr>
          </a:lstStyle>
          <a:p>
            <a:pPr marL="0" indent="0" eaLnBrk="1" hangingPunct="1">
              <a:spcBef>
                <a:spcPct val="50000"/>
              </a:spcBef>
            </a:pPr>
            <a:r>
              <a:rPr lang="en-US" altLang="en-US" sz="2400" b="1" dirty="0" err="1"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Steens</a:t>
            </a:r>
            <a:r>
              <a:rPr lang="en-US" altLang="en-US" sz="2400" b="1" dirty="0" smtClean="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Mountain Group Exercise</a:t>
            </a:r>
            <a:endParaRPr lang="en-US" altLang="en-US" sz="2400" b="1" dirty="0">
              <a:solidFill>
                <a:srgbClr val="FF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1" y="0"/>
            <a:ext cx="2005677"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Objectives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Tree>
    <p:extLst>
      <p:ext uri="{BB962C8B-B14F-4D97-AF65-F5344CB8AC3E}">
        <p14:creationId xmlns:p14="http://schemas.microsoft.com/office/powerpoint/2010/main" val="2609644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1540806"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Goals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3" name="Rectangle 12"/>
          <p:cNvSpPr/>
          <p:nvPr/>
        </p:nvSpPr>
        <p:spPr>
          <a:xfrm>
            <a:off x="152400" y="685800"/>
            <a:ext cx="8575964" cy="3452227"/>
          </a:xfrm>
          <a:prstGeom prst="rect">
            <a:avLst/>
          </a:prstGeom>
        </p:spPr>
        <p:txBody>
          <a:bodyPr wrap="square">
            <a:spAutoFit/>
          </a:bodyPr>
          <a:lstStyle/>
          <a:p>
            <a:pPr>
              <a:spcBef>
                <a:spcPts val="200"/>
              </a:spcBef>
            </a:pPr>
            <a:endParaRPr lang="en-US" sz="1000" dirty="0" smtClean="0"/>
          </a:p>
          <a:p>
            <a:pPr marL="182563" indent="41275">
              <a:spcBef>
                <a:spcPts val="200"/>
              </a:spcBef>
            </a:pPr>
            <a:r>
              <a:rPr lang="en-US" sz="2800" b="1" dirty="0" smtClean="0">
                <a:effectLst>
                  <a:outerShdw blurRad="38100" dist="38100" dir="2700000" algn="tl">
                    <a:srgbClr val="000000">
                      <a:alpha val="43137"/>
                    </a:srgbClr>
                  </a:outerShdw>
                </a:effectLst>
              </a:rPr>
              <a:t>To </a:t>
            </a:r>
            <a:r>
              <a:rPr lang="en-US" sz="2800" b="1" dirty="0">
                <a:effectLst>
                  <a:outerShdw blurRad="38100" dist="38100" dir="2700000" algn="tl">
                    <a:srgbClr val="000000">
                      <a:alpha val="43137"/>
                    </a:srgbClr>
                  </a:outerShdw>
                </a:effectLst>
              </a:rPr>
              <a:t>keep the process </a:t>
            </a:r>
            <a:r>
              <a:rPr lang="en-US" sz="2800" b="1" dirty="0" smtClean="0">
                <a:effectLst>
                  <a:outerShdw blurRad="38100" dist="38100" dir="2700000" algn="tl">
                    <a:srgbClr val="000000">
                      <a:alpha val="43137"/>
                    </a:srgbClr>
                  </a:outerShdw>
                </a:effectLst>
              </a:rPr>
              <a:t>simple</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you goal could be the answer to the answer </a:t>
            </a:r>
            <a:r>
              <a:rPr lang="en-US" sz="2800" b="1" dirty="0">
                <a:effectLst>
                  <a:outerShdw blurRad="38100" dist="38100" dir="2700000" algn="tl">
                    <a:srgbClr val="000000">
                      <a:alpha val="43137"/>
                    </a:srgbClr>
                  </a:outerShdw>
                </a:effectLst>
              </a:rPr>
              <a:t>the following question: </a:t>
            </a:r>
            <a:endParaRPr lang="en-US" sz="2800" b="1" dirty="0" smtClean="0">
              <a:effectLst>
                <a:outerShdw blurRad="38100" dist="38100" dir="2700000" algn="tl">
                  <a:srgbClr val="000000">
                    <a:alpha val="43137"/>
                  </a:srgbClr>
                </a:outerShdw>
              </a:effectLst>
            </a:endParaRPr>
          </a:p>
          <a:p>
            <a:pPr marL="182563" indent="41275">
              <a:spcBef>
                <a:spcPts val="200"/>
              </a:spcBef>
            </a:pPr>
            <a:endParaRPr lang="en-US" sz="2800" b="1" dirty="0" smtClean="0">
              <a:effectLst>
                <a:outerShdw blurRad="38100" dist="38100" dir="2700000" algn="tl">
                  <a:srgbClr val="000000">
                    <a:alpha val="43137"/>
                  </a:srgbClr>
                </a:outerShdw>
              </a:effectLst>
            </a:endParaRPr>
          </a:p>
          <a:p>
            <a:pPr marL="630238">
              <a:spcBef>
                <a:spcPts val="200"/>
              </a:spcBef>
            </a:pPr>
            <a:r>
              <a:rPr lang="en-US" sz="2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life of the LUP, what will be the general results or accomplishments of the </a:t>
            </a:r>
            <a:r>
              <a:rPr lang="en-US" sz="2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R&amp;VS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a:t>
            </a:r>
          </a:p>
          <a:p>
            <a:pPr marL="854075">
              <a:spcBef>
                <a:spcPts val="200"/>
              </a:spcBef>
            </a:pPr>
            <a:endParaRPr lang="en-US" sz="2000" dirty="0" smtClean="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endParaRPr>
          </a:p>
          <a:p>
            <a:pPr marL="633413">
              <a:spcBef>
                <a:spcPts val="200"/>
              </a:spcBef>
            </a:pPr>
            <a:endParaRPr lang="en-US" dirty="0" smtClean="0"/>
          </a:p>
        </p:txBody>
      </p:sp>
    </p:spTree>
    <p:extLst>
      <p:ext uri="{BB962C8B-B14F-4D97-AF65-F5344CB8AC3E}">
        <p14:creationId xmlns:p14="http://schemas.microsoft.com/office/powerpoint/2010/main" val="356044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457200"/>
          </a:xfrm>
          <a:prstGeom prst="rect">
            <a:avLst/>
          </a:prstGeom>
          <a:gradFill flip="none" rotWithShape="1">
            <a:gsLst>
              <a:gs pos="67500">
                <a:srgbClr val="FFFF99"/>
              </a:gs>
              <a:gs pos="64000">
                <a:schemeClr val="accent5">
                  <a:lumMod val="75000"/>
                </a:schemeClr>
              </a:gs>
              <a:gs pos="51000">
                <a:schemeClr val="accent4">
                  <a:lumMod val="75000"/>
                </a:schemeClr>
              </a:gs>
              <a:gs pos="2000">
                <a:schemeClr val="accent5">
                  <a:lumMod val="50000"/>
                </a:schemeClr>
              </a:gs>
              <a:gs pos="87000">
                <a:schemeClr val="tx1">
                  <a:lumMod val="85000"/>
                </a:schemeClr>
              </a:gs>
              <a:gs pos="100000">
                <a:schemeClr val="accent5">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019800" y="-457200"/>
            <a:ext cx="3120220" cy="866670"/>
          </a:xfrm>
        </p:spPr>
        <p:txBody>
          <a:bodyPr>
            <a:noAutofit/>
          </a:bodyPr>
          <a:lstStyle/>
          <a:p>
            <a:pPr algn="r"/>
            <a:r>
              <a:rPr lang="en-US" sz="1200" dirty="0" smtClean="0">
                <a:solidFill>
                  <a:schemeClr val="bg1"/>
                </a:solidFill>
                <a:latin typeface="Bradley Hand ITC" panose="03070402050302030203" pitchFamily="66" charset="0"/>
                <a:cs typeface="Aharoni" panose="02010803020104030203" pitchFamily="2" charset="-79"/>
              </a:rPr>
              <a:t>PLANNING  FOR</a:t>
            </a:r>
            <a:br>
              <a:rPr lang="en-US" sz="1200" dirty="0" smtClean="0">
                <a:solidFill>
                  <a:schemeClr val="bg1"/>
                </a:solidFill>
                <a:latin typeface="Bradley Hand ITC" panose="03070402050302030203" pitchFamily="66" charset="0"/>
                <a:cs typeface="Aharoni" panose="02010803020104030203" pitchFamily="2" charset="-79"/>
              </a:rPr>
            </a:br>
            <a:r>
              <a:rPr lang="en-US" sz="1200" dirty="0" smtClean="0">
                <a:solidFill>
                  <a:schemeClr val="bg1"/>
                </a:solidFill>
                <a:latin typeface="Narkisim" panose="020E0502050101010101" pitchFamily="34" charset="-79"/>
                <a:cs typeface="Narkisim" panose="020E0502050101010101" pitchFamily="34" charset="-79"/>
              </a:rPr>
              <a:t>RECREATION </a:t>
            </a:r>
            <a:r>
              <a:rPr lang="en-US" sz="1200" dirty="0">
                <a:solidFill>
                  <a:schemeClr val="bg1"/>
                </a:solidFill>
                <a:latin typeface="Narkisim" panose="020E0502050101010101" pitchFamily="34" charset="-79"/>
                <a:cs typeface="Narkisim" panose="020E0502050101010101" pitchFamily="34" charset="-79"/>
              </a:rPr>
              <a:t>AND VISITOR SERVICES </a:t>
            </a:r>
          </a:p>
        </p:txBody>
      </p:sp>
      <p:cxnSp>
        <p:nvCxnSpPr>
          <p:cNvPr id="12" name="Straight Connector 11"/>
          <p:cNvCxnSpPr/>
          <p:nvPr/>
        </p:nvCxnSpPr>
        <p:spPr>
          <a:xfrm>
            <a:off x="0" y="457200"/>
            <a:ext cx="9144000" cy="0"/>
          </a:xfrm>
          <a:prstGeom prst="line">
            <a:avLst/>
          </a:prstGeom>
          <a:ln w="6032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0"/>
            <a:ext cx="1540806" cy="400110"/>
          </a:xfrm>
          <a:prstGeom prst="rect">
            <a:avLst/>
          </a:prstGeom>
        </p:spPr>
        <p:txBody>
          <a:bodyPr wrap="none">
            <a:spAutoFit/>
          </a:bodyPr>
          <a:lstStyle/>
          <a:p>
            <a:r>
              <a:rPr lang="en-US" sz="2000" b="1" cap="small" dirty="0" smtClean="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rPr>
              <a:t>R&amp;VS Goals</a:t>
            </a:r>
            <a:endParaRPr lang="en-US" sz="2400" b="1" cap="small" dirty="0">
              <a:solidFill>
                <a:schemeClr val="accent5">
                  <a:lumMod val="60000"/>
                  <a:lumOff val="40000"/>
                </a:schemeClr>
              </a:solidFill>
              <a:effectLst>
                <a:outerShdw blurRad="38100" dist="38100" dir="2700000" algn="tl">
                  <a:srgbClr val="000000">
                    <a:alpha val="43137"/>
                  </a:srgbClr>
                </a:outerShdw>
              </a:effectLst>
              <a:latin typeface="Berlin Sans FB Demi" panose="020E0802020502020306" pitchFamily="34" charset="0"/>
            </a:endParaRPr>
          </a:p>
        </p:txBody>
      </p:sp>
      <p:sp>
        <p:nvSpPr>
          <p:cNvPr id="13" name="Rectangle 12"/>
          <p:cNvSpPr/>
          <p:nvPr/>
        </p:nvSpPr>
        <p:spPr>
          <a:xfrm>
            <a:off x="152400" y="685800"/>
            <a:ext cx="8575964" cy="3452227"/>
          </a:xfrm>
          <a:prstGeom prst="rect">
            <a:avLst/>
          </a:prstGeom>
        </p:spPr>
        <p:txBody>
          <a:bodyPr wrap="square">
            <a:spAutoFit/>
          </a:bodyPr>
          <a:lstStyle/>
          <a:p>
            <a:pPr>
              <a:spcBef>
                <a:spcPts val="200"/>
              </a:spcBef>
            </a:pPr>
            <a:endParaRPr lang="en-US" sz="1000" dirty="0" smtClean="0"/>
          </a:p>
          <a:p>
            <a:pPr marL="182563" indent="41275">
              <a:spcBef>
                <a:spcPts val="200"/>
              </a:spcBef>
            </a:pPr>
            <a:r>
              <a:rPr lang="en-US" sz="2800" b="1" dirty="0" smtClean="0">
                <a:effectLst>
                  <a:outerShdw blurRad="38100" dist="38100" dir="2700000" algn="tl">
                    <a:srgbClr val="000000">
                      <a:alpha val="43137"/>
                    </a:srgbClr>
                  </a:outerShdw>
                </a:effectLst>
              </a:rPr>
              <a:t>To </a:t>
            </a:r>
            <a:r>
              <a:rPr lang="en-US" sz="2800" b="1" dirty="0">
                <a:effectLst>
                  <a:outerShdw blurRad="38100" dist="38100" dir="2700000" algn="tl">
                    <a:srgbClr val="000000">
                      <a:alpha val="43137"/>
                    </a:srgbClr>
                  </a:outerShdw>
                </a:effectLst>
              </a:rPr>
              <a:t>keep the process </a:t>
            </a:r>
            <a:r>
              <a:rPr lang="en-US" sz="2800" b="1" dirty="0" smtClean="0">
                <a:effectLst>
                  <a:outerShdw blurRad="38100" dist="38100" dir="2700000" algn="tl">
                    <a:srgbClr val="000000">
                      <a:alpha val="43137"/>
                    </a:srgbClr>
                  </a:outerShdw>
                </a:effectLst>
              </a:rPr>
              <a:t>simple</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you goal could be the answer to the answer </a:t>
            </a:r>
            <a:r>
              <a:rPr lang="en-US" sz="2800" b="1" dirty="0">
                <a:effectLst>
                  <a:outerShdw blurRad="38100" dist="38100" dir="2700000" algn="tl">
                    <a:srgbClr val="000000">
                      <a:alpha val="43137"/>
                    </a:srgbClr>
                  </a:outerShdw>
                </a:effectLst>
              </a:rPr>
              <a:t>the following question: </a:t>
            </a:r>
            <a:endParaRPr lang="en-US" sz="2800" b="1" dirty="0" smtClean="0">
              <a:effectLst>
                <a:outerShdw blurRad="38100" dist="38100" dir="2700000" algn="tl">
                  <a:srgbClr val="000000">
                    <a:alpha val="43137"/>
                  </a:srgbClr>
                </a:outerShdw>
              </a:effectLst>
            </a:endParaRPr>
          </a:p>
          <a:p>
            <a:pPr marL="182563" indent="41275">
              <a:spcBef>
                <a:spcPts val="200"/>
              </a:spcBef>
            </a:pPr>
            <a:endParaRPr lang="en-US" sz="2800" b="1" dirty="0" smtClean="0">
              <a:effectLst>
                <a:outerShdw blurRad="38100" dist="38100" dir="2700000" algn="tl">
                  <a:srgbClr val="000000">
                    <a:alpha val="43137"/>
                  </a:srgbClr>
                </a:outerShdw>
              </a:effectLst>
            </a:endParaRPr>
          </a:p>
          <a:p>
            <a:pPr marL="630238">
              <a:spcBef>
                <a:spcPts val="200"/>
              </a:spcBef>
            </a:pPr>
            <a:r>
              <a:rPr lang="en-US" sz="2600" b="1" dirty="0" smtClean="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 </a:t>
            </a:r>
            <a:r>
              <a:rPr lang="en-US" sz="2600" b="1" dirty="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life of the LUP, what will be the general results or accomplishments of the </a:t>
            </a:r>
            <a:r>
              <a:rPr lang="en-US" sz="2600" b="1" dirty="0" smtClean="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R&amp;VS </a:t>
            </a:r>
            <a:r>
              <a:rPr lang="en-US" sz="2600" b="1" dirty="0">
                <a:solidFill>
                  <a:srgbClr val="FFFFC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a:t>
            </a:r>
          </a:p>
          <a:p>
            <a:pPr marL="854075">
              <a:spcBef>
                <a:spcPts val="200"/>
              </a:spcBef>
            </a:pPr>
            <a:endParaRPr lang="en-US" sz="2000" dirty="0" smtClean="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endParaRPr>
          </a:p>
          <a:p>
            <a:pPr marL="633413">
              <a:spcBef>
                <a:spcPts val="200"/>
              </a:spcBef>
            </a:pPr>
            <a:endParaRPr lang="en-US" dirty="0" smtClean="0"/>
          </a:p>
        </p:txBody>
      </p:sp>
      <p:sp>
        <p:nvSpPr>
          <p:cNvPr id="7" name="Rectangle 6"/>
          <p:cNvSpPr/>
          <p:nvPr/>
        </p:nvSpPr>
        <p:spPr>
          <a:xfrm>
            <a:off x="103909" y="3124200"/>
            <a:ext cx="8936182" cy="3457357"/>
          </a:xfrm>
          <a:prstGeom prst="rect">
            <a:avLst/>
          </a:prstGeom>
        </p:spPr>
        <p:txBody>
          <a:bodyPr wrap="square">
            <a:spAutoFit/>
          </a:bodyPr>
          <a:lstStyle/>
          <a:p>
            <a:pPr marL="854075">
              <a:spcBef>
                <a:spcPts val="200"/>
              </a:spcBef>
            </a:pPr>
            <a:endParaRPr lang="en-US" sz="2000" dirty="0" smtClean="0">
              <a:solidFill>
                <a:schemeClr val="accent5">
                  <a:lumMod val="60000"/>
                  <a:lumOff val="40000"/>
                </a:schemeClr>
              </a:solidFill>
              <a:effectLst>
                <a:outerShdw blurRad="38100" dist="38100" dir="2700000" algn="tl">
                  <a:srgbClr val="000000">
                    <a:alpha val="43137"/>
                  </a:srgbClr>
                </a:outerShdw>
              </a:effectLst>
              <a:latin typeface="Franklin Gothic Medium" panose="020B0603020102020204" pitchFamily="34" charset="0"/>
              <a:cs typeface="Aharoni" panose="02010803020104030203" pitchFamily="2" charset="-79"/>
            </a:endParaRPr>
          </a:p>
          <a:p>
            <a:pPr marL="633413">
              <a:spcBef>
                <a:spcPts val="200"/>
              </a:spcBef>
            </a:pPr>
            <a:endParaRPr lang="en-US" dirty="0" smtClean="0"/>
          </a:p>
          <a:p>
            <a:pPr marL="182563" indent="-9525">
              <a:spcBef>
                <a:spcPts val="200"/>
              </a:spcBef>
            </a:pPr>
            <a:r>
              <a:rPr lang="en-US" sz="2800" b="1" dirty="0" smtClean="0">
                <a:effectLst>
                  <a:outerShdw blurRad="38100" dist="38100" dir="2700000" algn="tl">
                    <a:srgbClr val="000000">
                      <a:alpha val="43137"/>
                    </a:srgbClr>
                  </a:outerShdw>
                </a:effectLst>
              </a:rPr>
              <a:t>An answer </a:t>
            </a:r>
            <a:r>
              <a:rPr lang="en-US" sz="2800" b="1" dirty="0">
                <a:effectLst>
                  <a:outerShdw blurRad="38100" dist="38100" dir="2700000" algn="tl">
                    <a:srgbClr val="000000">
                      <a:alpha val="43137"/>
                    </a:srgbClr>
                  </a:outerShdw>
                </a:effectLst>
              </a:rPr>
              <a:t>to this question might be: </a:t>
            </a:r>
            <a:endParaRPr lang="en-US" sz="2800" b="1" dirty="0" smtClean="0">
              <a:effectLst>
                <a:outerShdw blurRad="38100" dist="38100" dir="2700000" algn="tl">
                  <a:srgbClr val="000000">
                    <a:alpha val="43137"/>
                  </a:srgbClr>
                </a:outerShdw>
              </a:effectLst>
            </a:endParaRPr>
          </a:p>
          <a:p>
            <a:pPr marL="633413">
              <a:spcBef>
                <a:spcPts val="200"/>
              </a:spcBef>
            </a:pPr>
            <a:endParaRPr lang="en-US"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690563">
              <a:spcBef>
                <a:spcPts val="200"/>
              </a:spcBef>
            </a:pPr>
            <a:r>
              <a:rPr lang="en-US" sz="2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R&amp;VS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 will produce a diversity of quality recreational opportunities that add to the recreation participant’s quality of </a:t>
            </a:r>
            <a:r>
              <a:rPr lang="en-US" sz="2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 benefit local communities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contribute to </a:t>
            </a:r>
            <a:r>
              <a:rPr lang="en-US" sz="2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regional economies while maintaining public </a:t>
            </a:r>
            <a:r>
              <a:rPr lang="en-US"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health</a:t>
            </a:r>
            <a:endParaRPr lang="en-US"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5443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6065</TotalTime>
  <Words>5049</Words>
  <Application>Microsoft Office PowerPoint</Application>
  <PresentationFormat>On-screen Show (4:3)</PresentationFormat>
  <Paragraphs>760</Paragraphs>
  <Slides>77</Slides>
  <Notes>77</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77</vt:i4>
      </vt:variant>
    </vt:vector>
  </HeadingPairs>
  <TitlesOfParts>
    <vt:vector size="108" baseType="lpstr">
      <vt:lpstr>Aharoni</vt:lpstr>
      <vt:lpstr>Arial</vt:lpstr>
      <vt:lpstr>Arial Black</vt:lpstr>
      <vt:lpstr>Berlin Sans FB</vt:lpstr>
      <vt:lpstr>Berlin Sans FB Demi</vt:lpstr>
      <vt:lpstr>Book Antiqua</vt:lpstr>
      <vt:lpstr>Bradley Hand ITC</vt:lpstr>
      <vt:lpstr>Calibri</vt:lpstr>
      <vt:lpstr>Californian FB</vt:lpstr>
      <vt:lpstr>Century Schoolbook</vt:lpstr>
      <vt:lpstr>Comic Sans MS</vt:lpstr>
      <vt:lpstr>Footlight MT Light</vt:lpstr>
      <vt:lpstr>Franklin Gothic Medium</vt:lpstr>
      <vt:lpstr>Gungsuh</vt:lpstr>
      <vt:lpstr>High Tower Text</vt:lpstr>
      <vt:lpstr>Impact</vt:lpstr>
      <vt:lpstr>Kristen ITC</vt:lpstr>
      <vt:lpstr>Lucida Sans</vt:lpstr>
      <vt:lpstr>MoolBoran</vt:lpstr>
      <vt:lpstr>Narkisim</vt:lpstr>
      <vt:lpstr>Papyrus</vt:lpstr>
      <vt:lpstr>Rockwell</vt:lpstr>
      <vt:lpstr>Rockwell Extra Bold</vt:lpstr>
      <vt:lpstr>Times New Roman</vt:lpstr>
      <vt:lpstr>Trebuchet MS</vt:lpstr>
      <vt:lpstr>Univers 45 Light</vt:lpstr>
      <vt:lpstr>Wingdings</vt:lpstr>
      <vt:lpstr>Wingdings 2</vt:lpstr>
      <vt:lpstr>Wingdings 3</vt:lpstr>
      <vt:lpstr>Office Theme</vt:lpstr>
      <vt:lpstr>Apex</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PowerPoint Presentation</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vector>
  </TitlesOfParts>
  <Company>Bureau of Land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RECREATION AND VISITOR SERVICES</dc:title>
  <dc:creator>Hopkins, Brian R</dc:creator>
  <cp:lastModifiedBy>Brown, Michael B</cp:lastModifiedBy>
  <cp:revision>399</cp:revision>
  <cp:lastPrinted>2016-04-15T20:15:57Z</cp:lastPrinted>
  <dcterms:created xsi:type="dcterms:W3CDTF">2014-12-18T22:48:11Z</dcterms:created>
  <dcterms:modified xsi:type="dcterms:W3CDTF">2017-08-11T06:21:09Z</dcterms:modified>
</cp:coreProperties>
</file>