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2"/>
  </p:notesMasterIdLst>
  <p:sldIdLst>
    <p:sldId id="261" r:id="rId6"/>
    <p:sldId id="293" r:id="rId7"/>
    <p:sldId id="292" r:id="rId8"/>
    <p:sldId id="291" r:id="rId9"/>
    <p:sldId id="290" r:id="rId10"/>
    <p:sldId id="288" r:id="rId11"/>
    <p:sldId id="285" r:id="rId12"/>
    <p:sldId id="262" r:id="rId13"/>
    <p:sldId id="259" r:id="rId14"/>
    <p:sldId id="284" r:id="rId15"/>
    <p:sldId id="283" r:id="rId16"/>
    <p:sldId id="303" r:id="rId17"/>
    <p:sldId id="304" r:id="rId18"/>
    <p:sldId id="266" r:id="rId19"/>
    <p:sldId id="267" r:id="rId20"/>
    <p:sldId id="286" r:id="rId21"/>
    <p:sldId id="282" r:id="rId22"/>
    <p:sldId id="302" r:id="rId23"/>
    <p:sldId id="294" r:id="rId24"/>
    <p:sldId id="295" r:id="rId25"/>
    <p:sldId id="296" r:id="rId26"/>
    <p:sldId id="297" r:id="rId27"/>
    <p:sldId id="298" r:id="rId28"/>
    <p:sldId id="299" r:id="rId29"/>
    <p:sldId id="301" r:id="rId30"/>
    <p:sldId id="30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7CDBB"/>
    <a:srgbClr val="FF00FF"/>
    <a:srgbClr val="8BD4E5"/>
    <a:srgbClr val="000066"/>
    <a:srgbClr val="006600"/>
    <a:srgbClr val="003300"/>
    <a:srgbClr val="A6E18F"/>
    <a:srgbClr val="00EE00"/>
    <a:srgbClr val="4B734B"/>
    <a:srgbClr val="8EB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8744" autoAdjust="0"/>
  </p:normalViewPr>
  <p:slideViewPr>
    <p:cSldViewPr>
      <p:cViewPr varScale="1">
        <p:scale>
          <a:sx n="50" d="100"/>
          <a:sy n="50" d="100"/>
        </p:scale>
        <p:origin x="1974" y="66"/>
      </p:cViewPr>
      <p:guideLst>
        <p:guide orient="horz" pos="2160"/>
        <p:guide pos="2880"/>
      </p:guideLst>
    </p:cSldViewPr>
  </p:slideViewPr>
  <p:notesTextViewPr>
    <p:cViewPr>
      <p:scale>
        <a:sx n="1" d="1"/>
        <a:sy n="1" d="1"/>
      </p:scale>
      <p:origin x="0" y="-8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B39066-795F-473A-84C9-A5DE074C24CC}" type="datetimeFigureOut">
              <a:rPr lang="en-US" smtClean="0"/>
              <a:t>8/10/2017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46B464-0227-40F3-A540-D016DABFE8CA}" type="slidenum">
              <a:rPr lang="en-US" smtClean="0"/>
              <a:t>‹#›</a:t>
            </a:fld>
            <a:endParaRPr lang="en-US" dirty="0"/>
          </a:p>
        </p:txBody>
      </p:sp>
    </p:spTree>
    <p:extLst>
      <p:ext uri="{BB962C8B-B14F-4D97-AF65-F5344CB8AC3E}">
        <p14:creationId xmlns:p14="http://schemas.microsoft.com/office/powerpoint/2010/main" val="35810606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30000"/>
              </a:lnSpc>
              <a:buFont typeface="Arial" panose="020B0604020202020204" pitchFamily="34" charset="0"/>
              <a:buNone/>
            </a:pPr>
            <a:r>
              <a:rPr lang="en-US" dirty="0" smtClean="0"/>
              <a:t>pages II-12 to II-16 in the handbook</a:t>
            </a:r>
          </a:p>
          <a:p>
            <a:pPr marL="0" indent="0">
              <a:lnSpc>
                <a:spcPct val="130000"/>
              </a:lnSpc>
              <a:buFont typeface="Arial" panose="020B0604020202020204" pitchFamily="34" charset="0"/>
              <a:buNone/>
            </a:pPr>
            <a:endParaRPr lang="en-US" dirty="0" smtClean="0"/>
          </a:p>
          <a:p>
            <a:pPr marL="0" indent="0">
              <a:lnSpc>
                <a:spcPct val="130000"/>
              </a:lnSpc>
              <a:buFont typeface="Arial" panose="020B0604020202020204" pitchFamily="34" charset="0"/>
              <a:buNone/>
            </a:pPr>
            <a:r>
              <a:rPr lang="en-US" dirty="0" smtClean="0"/>
              <a:t>Review the production</a:t>
            </a:r>
            <a:r>
              <a:rPr lang="en-US" baseline="0" dirty="0" smtClean="0"/>
              <a:t> process</a:t>
            </a:r>
            <a:endParaRPr lang="en-US" dirty="0" smtClean="0"/>
          </a:p>
          <a:p>
            <a:pPr marL="0" indent="0">
              <a:lnSpc>
                <a:spcPct val="130000"/>
              </a:lnSpc>
              <a:buFont typeface="Arial" panose="020B0604020202020204" pitchFamily="34" charset="0"/>
              <a:buNone/>
            </a:pPr>
            <a:endParaRPr lang="en-US" dirty="0" smtClean="0"/>
          </a:p>
          <a:p>
            <a:pPr marL="0" indent="0">
              <a:lnSpc>
                <a:spcPct val="130000"/>
              </a:lnSpc>
              <a:buFont typeface="Arial" panose="020B0604020202020204" pitchFamily="34" charset="0"/>
              <a:buNone/>
            </a:pPr>
            <a:r>
              <a:rPr lang="en-US" dirty="0" smtClean="0"/>
              <a:t>After establishing objectives and identifying desired RSCs in RMAs, we need to identify management actions and allowable uses for each alternative needed to achieve recreation goals and objectives, and desired RSCs.  It is</a:t>
            </a:r>
            <a:r>
              <a:rPr lang="en-US" baseline="0" dirty="0" smtClean="0"/>
              <a:t> very important to distinguish between LUP, implementation, and BMP decisions.  Actions applied to the R&amp;VS program could come from other programs (e.g., timing limitations, climbing closure)</a:t>
            </a:r>
          </a:p>
          <a:p>
            <a:pPr marL="0" indent="0">
              <a:lnSpc>
                <a:spcPct val="130000"/>
              </a:lnSpc>
              <a:buFont typeface="Arial" panose="020B0604020202020204" pitchFamily="34" charset="0"/>
              <a:buNone/>
            </a:pPr>
            <a:endParaRPr lang="en-US" baseline="0" dirty="0" smtClean="0"/>
          </a:p>
          <a:p>
            <a:pPr marL="0" indent="0">
              <a:lnSpc>
                <a:spcPct val="130000"/>
              </a:lnSpc>
              <a:buFont typeface="Arial" panose="020B0604020202020204" pitchFamily="34" charset="0"/>
              <a:buNone/>
            </a:pPr>
            <a:r>
              <a:rPr lang="en-US" baseline="0" dirty="0" smtClean="0"/>
              <a:t>Now we need to determine how best to produce recreation opportunities that facilitate outcomes and achieve the desired RSCs by identifying supporting land use plan management actions and allowable uses.</a:t>
            </a:r>
            <a:endParaRPr lang="en-US" dirty="0" smtClean="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Now we can get more specific</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In addition to designating RMAs at the LUP level, these actions are required to be made at the LUP level.  These decisions can be made in RMAs and in undesignated areas.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Any ideas why these three restrictions are made at the LUP level?  Controversial</a:t>
            </a:r>
            <a:r>
              <a:rPr lang="en-US" baseline="0" dirty="0" smtClean="0"/>
              <a:t> or greater than 100,000 acres  </a:t>
            </a:r>
            <a:r>
              <a:rPr lang="en-US" dirty="0" smtClean="0"/>
              <a:t>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rare cases there could be other use restrictions included as LUP decisions if they are field office wide.  In the case of camping, restricting camping to designated camp sites would be implementation since it is site specific, camping timing restrictions generally are field office wide.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There are so many examples that present grey area of the distinction between a LUP and implementation level decision.  It may depend on which solicitor is reviewing your plan.  An important question to ask is; “How would the field office benefit if the decision is made at the LUP level?”  Also, if you need to change the decision at a later date, would you rather have to do a LUP amendment or would you rather do an EA to change an implementation level decision?</a:t>
            </a:r>
          </a:p>
          <a:p>
            <a:pPr marL="0" indent="0">
              <a:buFont typeface="Arial" panose="020B0604020202020204" pitchFamily="34" charset="0"/>
              <a:buNone/>
            </a:pPr>
            <a:endParaRPr lang="en-US" baseline="0"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In RMAs it is important</a:t>
            </a:r>
            <a:r>
              <a:rPr lang="en-US" baseline="0" dirty="0" smtClean="0"/>
              <a:t> to restrict other programs to help achieve recreation objectives.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Examples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Emphasize</a:t>
            </a:r>
            <a:r>
              <a:rPr lang="en-US" baseline="0" dirty="0" smtClean="0"/>
              <a:t> that the decisions that restrict other resources are found in the Land Use Planning Handbook Appendix C.  Take a few minutes to look up a few in Appendix C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Changes require a LUP amendment</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NSO –</a:t>
            </a:r>
            <a:r>
              <a:rPr lang="en-US" baseline="0" dirty="0" smtClean="0"/>
              <a:t> Severe </a:t>
            </a:r>
            <a:r>
              <a:rPr lang="en-US" baseline="0" dirty="0" smtClean="0"/>
              <a:t>constraint, </a:t>
            </a:r>
            <a:r>
              <a:rPr lang="en-US" baseline="0" dirty="0" smtClean="0"/>
              <a:t>CSU and TL Moderate </a:t>
            </a:r>
            <a:r>
              <a:rPr lang="en-US" baseline="0" dirty="0" smtClean="0"/>
              <a:t>constraint, </a:t>
            </a:r>
            <a:r>
              <a:rPr lang="en-US" baseline="0" dirty="0" smtClean="0"/>
              <a:t>In The CRVFO RMP the CSU allowed us to move an impact up to 200 meters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VRM classes are</a:t>
            </a:r>
            <a:r>
              <a:rPr lang="en-US" baseline="0" dirty="0" smtClean="0"/>
              <a:t> an existing designation which can be used in managing settings.  They apply to all programs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Implementation decisions are site specific and must have site specific NEPA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be able to distinguish implementation decisions from LUP decisions since they have different administrative remedies. Making implementation decisions part of the land use planning process and analyzing them concurrently with LUP decisions does not change their administrative remedies or the timing of those remedies.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Implementation decisions that are part of the land use planning process should be clearly distinguished as implementation decisions that are not protestable but subject to the </a:t>
            </a:r>
            <a:r>
              <a:rPr lang="en-US" sz="1200" b="1" i="0" u="none" strike="noStrike" kern="1200" baseline="0" dirty="0" smtClean="0">
                <a:solidFill>
                  <a:schemeClr val="tx1"/>
                </a:solidFill>
                <a:latin typeface="+mn-lt"/>
                <a:ea typeface="+mn-ea"/>
                <a:cs typeface="+mn-cs"/>
              </a:rPr>
              <a:t>appeals</a:t>
            </a:r>
            <a:r>
              <a:rPr lang="en-US" sz="1200" b="0" i="0" u="none" strike="noStrike" kern="1200" baseline="0" dirty="0" smtClean="0">
                <a:solidFill>
                  <a:schemeClr val="tx1"/>
                </a:solidFill>
                <a:latin typeface="+mn-lt"/>
                <a:ea typeface="+mn-ea"/>
                <a:cs typeface="+mn-cs"/>
              </a:rPr>
              <a:t> process (i.e., appealable to the Interior Board of Land Appeals under 43 CFR 4.410) or other administrative review, as prescribed by the specific resource program regulations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Any changes to implementation decisions may require subsequent NEPA analysis and a new decision.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Grey area that may depend on solicitor and manager</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Ask the class for examples of Implementation decisions that would help achieve desired RSCs.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30000"/>
              </a:lnSpc>
              <a:buFont typeface="Arial" panose="020B0604020202020204" pitchFamily="34" charset="0"/>
              <a:buChar char="•"/>
            </a:pPr>
            <a:r>
              <a:rPr lang="en-US" dirty="0" smtClean="0"/>
              <a:t>These</a:t>
            </a:r>
            <a:r>
              <a:rPr lang="en-US" baseline="0" dirty="0" smtClean="0"/>
              <a:t> are not LUP or Implementation decisions but do guide future management, they are not required as part of a LUP but may be</a:t>
            </a:r>
            <a:r>
              <a:rPr lang="en-US" dirty="0" smtClean="0"/>
              <a:t> include a</a:t>
            </a:r>
            <a:r>
              <a:rPr lang="en-US" baseline="0" dirty="0" smtClean="0"/>
              <a:t> BMP appendix.  It is important to be able to identify them because they are frequently brought up during the LUP process.</a:t>
            </a:r>
          </a:p>
          <a:p>
            <a:pPr marL="285750" indent="-285750">
              <a:lnSpc>
                <a:spcPct val="130000"/>
              </a:lnSpc>
              <a:buFont typeface="Arial" panose="020B0604020202020204" pitchFamily="34" charset="0"/>
              <a:buChar char="•"/>
            </a:pPr>
            <a:r>
              <a:rPr lang="en-US" baseline="0" dirty="0" smtClean="0"/>
              <a:t>Help to capture partners and cooperators concerns with out making a decision.  </a:t>
            </a:r>
            <a:endParaRPr lang="en-US" dirty="0" smtClean="0"/>
          </a:p>
          <a:p>
            <a:pPr marL="285750" indent="-285750">
              <a:lnSpc>
                <a:spcPct val="130000"/>
              </a:lnSpc>
              <a:buFont typeface="Arial" panose="020B0604020202020204" pitchFamily="34" charset="0"/>
              <a:buChar char="•"/>
            </a:pPr>
            <a:r>
              <a:rPr lang="en-US" dirty="0" smtClean="0"/>
              <a:t>Show project proponents examples of commonly used practices to reduce impacts of land use activities on desired RSCs or recreation opportunities.</a:t>
            </a:r>
          </a:p>
          <a:p>
            <a:pPr marL="285750" indent="-285750">
              <a:lnSpc>
                <a:spcPct val="130000"/>
              </a:lnSpc>
              <a:buFont typeface="Arial" panose="020B0604020202020204" pitchFamily="34" charset="0"/>
              <a:buChar char="•"/>
            </a:pPr>
            <a:r>
              <a:rPr lang="en-US" dirty="0" smtClean="0"/>
              <a:t>often included in LUPs, but they are not LUP or implementation decisions</a:t>
            </a:r>
          </a:p>
          <a:p>
            <a:pPr marL="285750" indent="-285750">
              <a:lnSpc>
                <a:spcPct val="130000"/>
              </a:lnSpc>
              <a:buFont typeface="Arial" panose="020B0604020202020204" pitchFamily="34" charset="0"/>
              <a:buChar char="•"/>
            </a:pPr>
            <a:r>
              <a:rPr lang="en-US" dirty="0" smtClean="0"/>
              <a:t>Could be developed once a specific proposal is being evaluated through the environmental analysis process. </a:t>
            </a:r>
          </a:p>
          <a:p>
            <a:pPr marL="285750" marR="0" indent="-285750" algn="l"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lang="en-US" sz="1200" b="0" i="0" u="none" strike="noStrike" kern="1200" baseline="0" dirty="0" smtClean="0">
                <a:solidFill>
                  <a:schemeClr val="tx1"/>
                </a:solidFill>
                <a:latin typeface="+mn-lt"/>
                <a:ea typeface="+mn-ea"/>
                <a:cs typeface="+mn-cs"/>
              </a:rPr>
              <a:t>Ask the class for examples of BMPs that would help achieve guide future implementation level decisions.  </a:t>
            </a:r>
            <a:endParaRPr lang="en-US" dirty="0" smtClean="0"/>
          </a:p>
          <a:p>
            <a:pPr marL="285750" indent="-285750">
              <a:lnSpc>
                <a:spcPct val="130000"/>
              </a:lnSpc>
              <a:buFont typeface="Arial" panose="020B0604020202020204" pitchFamily="34" charset="0"/>
              <a:buChar char="•"/>
            </a:pPr>
            <a:endParaRPr lang="en-US" dirty="0" smtClean="0"/>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a:t>
            </a:r>
            <a:r>
              <a:rPr lang="en-US" baseline="0" dirty="0" smtClean="0"/>
              <a:t> slide reviews </a:t>
            </a:r>
            <a:r>
              <a:rPr lang="en-US" dirty="0" smtClean="0"/>
              <a:t>the tree types of decisions.  We need to be able to distinguish between management</a:t>
            </a:r>
            <a:r>
              <a:rPr lang="en-US" baseline="0" dirty="0" smtClean="0"/>
              <a:t> actions and allowable uses (LUP Level decisions), implementation level decisions, and BMPs.  Also determine if these decisions are in the R&amp;VS program or applied to another program or applied to recreation from another program.</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is site specific</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action applies to an entire field office</a:t>
            </a:r>
            <a:r>
              <a:rPr lang="en-US" baseline="0" dirty="0" smtClean="0"/>
              <a:t> and is not site-specific.  </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focal point of the land use planning process is making interdisciplinary LUP level decision and allocations that help achieve RSC’s,</a:t>
            </a:r>
            <a:r>
              <a:rPr lang="en-US" baseline="0" dirty="0" smtClean="0"/>
              <a:t> produce rec opportunities, and facilitate outcomes</a:t>
            </a:r>
            <a:r>
              <a:rPr lang="en-US" dirty="0" smtClean="0"/>
              <a:t>.  </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For </a:t>
            </a:r>
            <a:r>
              <a:rPr lang="en-US" baseline="0" dirty="0" smtClean="0"/>
              <a:t>this module we will call management actions and allowable uses LUP decisions.</a:t>
            </a:r>
          </a:p>
          <a:p>
            <a:pPr marL="0" indent="0">
              <a:buFont typeface="Arial" panose="020B0604020202020204" pitchFamily="34" charset="0"/>
              <a:buNone/>
            </a:pPr>
            <a:endParaRPr lang="en-US" baseline="0" dirty="0" smtClean="0"/>
          </a:p>
          <a:p>
            <a:r>
              <a:rPr lang="en-US" dirty="0" smtClean="0"/>
              <a:t>For example, it may be necessary to limit access by and modes of travel that have the potential to impact the targeted recreation opportunities. </a:t>
            </a:r>
          </a:p>
          <a:p>
            <a:endParaRPr lang="en-US" dirty="0" smtClean="0"/>
          </a:p>
          <a:p>
            <a:r>
              <a:rPr lang="en-US" dirty="0" smtClean="0"/>
              <a:t>Therefore, if the targeted activity is mountain biking and the desired operational RSC is nonmotorized, then the travel designations need to be revised accordingly to create the desired operational RSC. </a:t>
            </a:r>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scope or scale of an</a:t>
            </a:r>
            <a:r>
              <a:rPr lang="en-US" baseline="0" dirty="0" smtClean="0"/>
              <a:t> implementation matter does not elevate it to a LUP decision.  Also, remember other programs can place restrictions on R&amp;VS program.</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is an on-the-ground action which will require site specific analysis through an EA</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Must also consult with the shooting sports round table.  </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This goal </a:t>
            </a:r>
            <a:r>
              <a:rPr lang="en-US" baseline="0" dirty="0" smtClean="0"/>
              <a:t>will guide future management decisions.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The focal point of the land use planning process is making interdisciplinary LUP decisions.  Implementation-level decision are usually made in</a:t>
            </a:r>
            <a:r>
              <a:rPr lang="en-US" baseline="0" dirty="0" smtClean="0"/>
              <a:t> subsequent site specific NEPA analysis.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Illustration 4 also gives examples of actions that support specific RSCs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we get into the details, lets look at an example.  This photo represents an area that did not have any LUP decision to protect the setting and these disturbances happened over time.  Could these impacts have an impact on settings, rec opportunities or outcomes?</a:t>
            </a:r>
            <a:endParaRPr lang="en-US" dirty="0"/>
          </a:p>
        </p:txBody>
      </p:sp>
      <p:sp>
        <p:nvSpPr>
          <p:cNvPr id="4" name="Slide Number Placeholder 3"/>
          <p:cNvSpPr>
            <a:spLocks noGrp="1"/>
          </p:cNvSpPr>
          <p:nvPr>
            <p:ph type="sldNum" sz="quarter" idx="10"/>
          </p:nvPr>
        </p:nvSpPr>
        <p:spPr/>
        <p:txBody>
          <a:bodyPr/>
          <a:lstStyle/>
          <a:p>
            <a:fld id="{0946B464-0227-40F3-A540-D016DABFE8CA}" type="slidenum">
              <a:rPr lang="en-US" smtClean="0"/>
              <a:t>3</a:t>
            </a:fld>
            <a:endParaRPr lang="en-US" dirty="0"/>
          </a:p>
        </p:txBody>
      </p:sp>
    </p:spTree>
    <p:extLst>
      <p:ext uri="{BB962C8B-B14F-4D97-AF65-F5344CB8AC3E}">
        <p14:creationId xmlns:p14="http://schemas.microsoft.com/office/powerpoint/2010/main" val="128370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CSU</a:t>
            </a:r>
            <a:r>
              <a:rPr lang="en-US" baseline="0" dirty="0" smtClean="0"/>
              <a:t> stipulation would have allowed the recreation program to move some of the facilities away from the access points </a:t>
            </a:r>
            <a:endParaRPr lang="en-US" dirty="0"/>
          </a:p>
        </p:txBody>
      </p:sp>
      <p:sp>
        <p:nvSpPr>
          <p:cNvPr id="4" name="Slide Number Placeholder 3"/>
          <p:cNvSpPr>
            <a:spLocks noGrp="1"/>
          </p:cNvSpPr>
          <p:nvPr>
            <p:ph type="sldNum" sz="quarter" idx="10"/>
          </p:nvPr>
        </p:nvSpPr>
        <p:spPr/>
        <p:txBody>
          <a:bodyPr/>
          <a:lstStyle/>
          <a:p>
            <a:fld id="{0946B464-0227-40F3-A540-D016DABFE8CA}" type="slidenum">
              <a:rPr lang="en-US" smtClean="0"/>
              <a:t>4</a:t>
            </a:fld>
            <a:endParaRPr lang="en-US" dirty="0"/>
          </a:p>
        </p:txBody>
      </p:sp>
    </p:spTree>
    <p:extLst>
      <p:ext uri="{BB962C8B-B14F-4D97-AF65-F5344CB8AC3E}">
        <p14:creationId xmlns:p14="http://schemas.microsoft.com/office/powerpoint/2010/main" val="3578462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VRM</a:t>
            </a:r>
            <a:r>
              <a:rPr lang="en-US" baseline="0" dirty="0" smtClean="0"/>
              <a:t> II had been applied in the LUP, the view shed would have been better protected</a:t>
            </a:r>
            <a:endParaRPr lang="en-US" dirty="0" smtClean="0"/>
          </a:p>
          <a:p>
            <a:endParaRPr lang="en-US" dirty="0"/>
          </a:p>
        </p:txBody>
      </p:sp>
      <p:sp>
        <p:nvSpPr>
          <p:cNvPr id="4" name="Slide Number Placeholder 3"/>
          <p:cNvSpPr>
            <a:spLocks noGrp="1"/>
          </p:cNvSpPr>
          <p:nvPr>
            <p:ph type="sldNum" sz="quarter" idx="10"/>
          </p:nvPr>
        </p:nvSpPr>
        <p:spPr/>
        <p:txBody>
          <a:bodyPr/>
          <a:lstStyle/>
          <a:p>
            <a:fld id="{0946B464-0227-40F3-A540-D016DABFE8CA}" type="slidenum">
              <a:rPr lang="en-US" smtClean="0"/>
              <a:t>5</a:t>
            </a:fld>
            <a:endParaRPr lang="en-US" dirty="0"/>
          </a:p>
        </p:txBody>
      </p:sp>
    </p:spTree>
    <p:extLst>
      <p:ext uri="{BB962C8B-B14F-4D97-AF65-F5344CB8AC3E}">
        <p14:creationId xmlns:p14="http://schemas.microsoft.com/office/powerpoint/2010/main" val="205451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NSO stipulation</a:t>
            </a:r>
            <a:r>
              <a:rPr lang="en-US" baseline="0" dirty="0" smtClean="0"/>
              <a:t> could have prevented the surface disturbing activities that would have a negative impact on recreation values. Now we can see how  selecting appropriate LUP level decisions can </a:t>
            </a:r>
            <a:r>
              <a:rPr lang="en-US" b="1" baseline="0" dirty="0" smtClean="0"/>
              <a:t>protect</a:t>
            </a:r>
            <a:r>
              <a:rPr lang="en-US" baseline="0" dirty="0" smtClean="0"/>
              <a:t> the setting and help </a:t>
            </a:r>
            <a:r>
              <a:rPr lang="en-US" b="1" baseline="0" dirty="0" smtClean="0"/>
              <a:t>produce</a:t>
            </a:r>
            <a:r>
              <a:rPr lang="en-US" baseline="0" dirty="0" smtClean="0"/>
              <a:t> the recreation activities and </a:t>
            </a:r>
            <a:r>
              <a:rPr lang="en-US" b="1" baseline="0" dirty="0" smtClean="0"/>
              <a:t>facilitate</a:t>
            </a:r>
            <a:r>
              <a:rPr lang="en-US" baseline="0" dirty="0" smtClean="0"/>
              <a:t> the desired outcomes.  </a:t>
            </a:r>
            <a:endParaRPr lang="en-US" dirty="0"/>
          </a:p>
        </p:txBody>
      </p:sp>
      <p:sp>
        <p:nvSpPr>
          <p:cNvPr id="4" name="Slide Number Placeholder 3"/>
          <p:cNvSpPr>
            <a:spLocks noGrp="1"/>
          </p:cNvSpPr>
          <p:nvPr>
            <p:ph type="sldNum" sz="quarter" idx="10"/>
          </p:nvPr>
        </p:nvSpPr>
        <p:spPr/>
        <p:txBody>
          <a:bodyPr/>
          <a:lstStyle/>
          <a:p>
            <a:fld id="{0946B464-0227-40F3-A540-D016DABFE8CA}" type="slidenum">
              <a:rPr lang="en-US" smtClean="0"/>
              <a:t>6</a:t>
            </a:fld>
            <a:endParaRPr lang="en-US" dirty="0"/>
          </a:p>
        </p:txBody>
      </p:sp>
    </p:spTree>
    <p:extLst>
      <p:ext uri="{BB962C8B-B14F-4D97-AF65-F5344CB8AC3E}">
        <p14:creationId xmlns:p14="http://schemas.microsoft.com/office/powerpoint/2010/main" val="3363583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Let’s start with the undesignated areas since they typically have the least amount of decision made by</a:t>
            </a:r>
            <a:r>
              <a:rPr lang="en-US" baseline="0" dirty="0" smtClean="0"/>
              <a:t> the R&amp;VS program</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Recreation is not emphasized but it does occur.</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Allow for recreation uses that don’t conflict with primary use.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Will likely have the most amount of restrictions from other programs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We will want to protect developed rec sites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Address visitor health and safety and use and user conflicts along with SRPs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Since recreation</a:t>
            </a:r>
            <a:r>
              <a:rPr lang="en-US" baseline="0" dirty="0" smtClean="0"/>
              <a:t> is managed commensurate with other programs, ERMAs will have generally have more restrictions to other programs than undesignated lands, they may also have a moderate amount of restrictions to recreation from other programs.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Decision must be compatible with other resources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addition to health and safety and SRPs, we must also support the participation in the principal recreation activities and particular RSCs.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In some cases an ERMA may overlap anther designation or identification.</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Since recreation is predominant, SRMAs will have the most restrictive LUP decisions for other programs</a:t>
            </a:r>
            <a:r>
              <a:rPr lang="en-US" baseline="0" dirty="0" smtClean="0"/>
              <a:t> and the fewest from other programs.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dirty="0" smtClean="0"/>
              <a:t>Still address health and safety, use and user conflicts, SRPs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Limit incompatible recreation types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Facilitate</a:t>
            </a:r>
            <a:r>
              <a:rPr lang="en-US" baseline="0" dirty="0" smtClean="0"/>
              <a:t> targeted opportunities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Without supporting LUP decisions any RMA will not be able to managed RSCs to produce an activity or facilitate any outcomes</a:t>
            </a:r>
            <a:endParaRPr lang="en-US" dirty="0"/>
          </a:p>
        </p:txBody>
      </p:sp>
      <p:sp>
        <p:nvSpPr>
          <p:cNvPr id="4" name="Slide Number Placeholder 3"/>
          <p:cNvSpPr>
            <a:spLocks noGrp="1"/>
          </p:cNvSpPr>
          <p:nvPr>
            <p:ph type="sldNum" sz="quarter" idx="10"/>
          </p:nvPr>
        </p:nvSpPr>
        <p:spPr/>
        <p:txBody>
          <a:bodyPr/>
          <a:lstStyle/>
          <a:p>
            <a:fld id="{833203DF-B004-4AAF-AC5C-B1624D62970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291066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1858031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40021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121905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17" name="Footer Placeholder 16"/>
          <p:cNvSpPr>
            <a:spLocks noGrp="1"/>
          </p:cNvSpPr>
          <p:nvPr>
            <p:ph type="ftr" sz="quarter" idx="11"/>
          </p:nvPr>
        </p:nvSpPr>
        <p:spPr/>
        <p:txBody>
          <a:bodyPr/>
          <a:lstStyle/>
          <a:p>
            <a:endParaRPr lang="en-US" dirty="0">
              <a:solidFill>
                <a:prstClr val="white">
                  <a:shade val="50000"/>
                </a:prstClr>
              </a:solidFill>
            </a:endParaRPr>
          </a:p>
        </p:txBody>
      </p:sp>
      <p:sp>
        <p:nvSpPr>
          <p:cNvPr id="29" name="Slide Number Placeholder 2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extLst>
      <p:ext uri="{BB962C8B-B14F-4D97-AF65-F5344CB8AC3E}">
        <p14:creationId xmlns:p14="http://schemas.microsoft.com/office/powerpoint/2010/main" val="2601506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670128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a:xfrm>
            <a:off x="7924800" y="6416675"/>
            <a:ext cx="762000" cy="365125"/>
          </a:xfrm>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2468545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096124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8" name="Footer Placeholder 7"/>
          <p:cNvSpPr>
            <a:spLocks noGrp="1"/>
          </p:cNvSpPr>
          <p:nvPr>
            <p:ph type="ftr" sz="quarter" idx="11"/>
          </p:nvPr>
        </p:nvSpPr>
        <p:spPr/>
        <p:txBody>
          <a:bodyPr/>
          <a:lstStyle/>
          <a:p>
            <a:endParaRPr lang="en-US" dirty="0">
              <a:solidFill>
                <a:prstClr val="white">
                  <a:shade val="50000"/>
                </a:prstClr>
              </a:solidFill>
            </a:endParaRPr>
          </a:p>
        </p:txBody>
      </p:sp>
      <p:sp>
        <p:nvSpPr>
          <p:cNvPr id="9" name="Slide Number Placeholder 8"/>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4108548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4" name="Footer Placeholder 3"/>
          <p:cNvSpPr>
            <a:spLocks noGrp="1"/>
          </p:cNvSpPr>
          <p:nvPr>
            <p:ph type="ftr" sz="quarter" idx="11"/>
          </p:nvPr>
        </p:nvSpPr>
        <p:spPr/>
        <p:txBody>
          <a:bodyPr/>
          <a:lstStyle/>
          <a:p>
            <a:endParaRPr lang="en-US" dirty="0">
              <a:solidFill>
                <a:prstClr val="white">
                  <a:shade val="50000"/>
                </a:prstClr>
              </a:solidFill>
            </a:endParaRPr>
          </a:p>
        </p:txBody>
      </p:sp>
      <p:sp>
        <p:nvSpPr>
          <p:cNvPr id="5" name="Slide Number Placeholder 4"/>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46056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3" name="Footer Placeholder 2"/>
          <p:cNvSpPr>
            <a:spLocks noGrp="1"/>
          </p:cNvSpPr>
          <p:nvPr>
            <p:ph type="ftr" sz="quarter" idx="11"/>
          </p:nvPr>
        </p:nvSpPr>
        <p:spPr/>
        <p:txBody>
          <a:bodyPr/>
          <a:lstStyle/>
          <a:p>
            <a:endParaRPr lang="en-US" dirty="0">
              <a:solidFill>
                <a:prstClr val="white">
                  <a:shade val="50000"/>
                </a:prstClr>
              </a:solidFill>
            </a:endParaRPr>
          </a:p>
        </p:txBody>
      </p:sp>
      <p:sp>
        <p:nvSpPr>
          <p:cNvPr id="4" name="Slide Number Placeholder 3"/>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7712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74323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4052635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6" name="Footer Placeholder 5"/>
          <p:cNvSpPr>
            <a:spLocks noGrp="1"/>
          </p:cNvSpPr>
          <p:nvPr>
            <p:ph type="ftr" sz="quarter" idx="11"/>
          </p:nvPr>
        </p:nvSpPr>
        <p:spPr/>
        <p:txBody>
          <a:bodyPr/>
          <a:lstStyle/>
          <a:p>
            <a:endParaRPr lang="en-US" dirty="0">
              <a:solidFill>
                <a:prstClr val="white">
                  <a:shade val="50000"/>
                </a:prstClr>
              </a:solidFill>
            </a:endParaRPr>
          </a:p>
        </p:txBody>
      </p:sp>
      <p:sp>
        <p:nvSpPr>
          <p:cNvPr id="7" name="Slide Number Placeholder 6"/>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28495601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3137948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5" name="Footer Placeholder 4"/>
          <p:cNvSpPr>
            <a:spLocks noGrp="1"/>
          </p:cNvSpPr>
          <p:nvPr>
            <p:ph type="ftr" sz="quarter" idx="11"/>
          </p:nvPr>
        </p:nvSpPr>
        <p:spPr/>
        <p:txBody>
          <a:bodyPr/>
          <a:lstStyle/>
          <a:p>
            <a:endParaRPr lang="en-US" dirty="0">
              <a:solidFill>
                <a:prstClr val="white">
                  <a:shade val="50000"/>
                </a:prstClr>
              </a:solidFill>
            </a:endParaRPr>
          </a:p>
        </p:txBody>
      </p:sp>
      <p:sp>
        <p:nvSpPr>
          <p:cNvPr id="6" name="Slide Number Placeholder 5"/>
          <p:cNvSpPr>
            <a:spLocks noGrp="1"/>
          </p:cNvSpPr>
          <p:nvPr>
            <p:ph type="sldNum" sz="quarter" idx="12"/>
          </p:nvPr>
        </p:nvSpPr>
        <p:spPr/>
        <p:txBody>
          <a:body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795013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2369341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106245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743454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78696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42353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2408936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7C349-C1B0-4984-BF12-84A3B45F7A52}" type="datetimeFigureOut">
              <a:rPr lang="en-US" smtClean="0"/>
              <a:t>8/10/2017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098FFD9-A80F-4031-BE9E-386DBDAB4AC5}" type="slidenum">
              <a:rPr lang="en-US" smtClean="0"/>
              <a:t>‹#›</a:t>
            </a:fld>
            <a:endParaRPr lang="en-US" dirty="0"/>
          </a:p>
        </p:txBody>
      </p:sp>
    </p:spTree>
    <p:extLst>
      <p:ext uri="{BB962C8B-B14F-4D97-AF65-F5344CB8AC3E}">
        <p14:creationId xmlns:p14="http://schemas.microsoft.com/office/powerpoint/2010/main" val="3302924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7C349-C1B0-4984-BF12-84A3B45F7A52}" type="datetimeFigureOut">
              <a:rPr lang="en-US" smtClean="0"/>
              <a:t>8/10/2017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8FFD9-A80F-4031-BE9E-386DBDAB4AC5}" type="slidenum">
              <a:rPr lang="en-US" smtClean="0"/>
              <a:t>‹#›</a:t>
            </a:fld>
            <a:endParaRPr lang="en-US" dirty="0"/>
          </a:p>
        </p:txBody>
      </p:sp>
    </p:spTree>
    <p:extLst>
      <p:ext uri="{BB962C8B-B14F-4D97-AF65-F5344CB8AC3E}">
        <p14:creationId xmlns:p14="http://schemas.microsoft.com/office/powerpoint/2010/main" val="3860612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5">
                <a:tint val="45000"/>
                <a:satMod val="400000"/>
              </a:schemeClr>
            </a:duotone>
            <a:extLst>
              <a:ext uri="{BEBA8EAE-BF5A-486C-A8C5-ECC9F3942E4B}">
                <a14:imgProps xmlns:a14="http://schemas.microsoft.com/office/drawing/2010/main">
                  <a14:imgLayer r:embed="rId14">
                    <a14:imgEffect>
                      <a14:sharpenSoften amount="50000"/>
                    </a14:imgEffect>
                    <a14:imgEffect>
                      <a14:saturation sat="33000"/>
                    </a14:imgEffect>
                    <a14:imgEffect>
                      <a14:brightnessContrast bright="-40000" contras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B5E038F-C2F6-4466-A815-657D81CC1A2C}" type="datetimeFigureOut">
              <a:rPr lang="en-US" smtClean="0">
                <a:solidFill>
                  <a:prstClr val="white">
                    <a:shade val="50000"/>
                  </a:prstClr>
                </a:solidFill>
              </a:rPr>
              <a:pPr/>
              <a:t>8/10/2017</a:t>
            </a:fld>
            <a:endParaRPr lang="en-US" dirty="0">
              <a:solidFill>
                <a:prstClr val="white">
                  <a:shade val="50000"/>
                </a:prstClr>
              </a:solidFill>
            </a:endParaRPr>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solidFill>
                <a:prstClr val="white">
                  <a:shade val="50000"/>
                </a:prstClr>
              </a:solidFill>
            </a:endParaRP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4B9FCF9-BC39-4DCD-BEF1-7F4B466C1783}" type="slidenum">
              <a:rPr lang="en-US" smtClean="0">
                <a:solidFill>
                  <a:prstClr val="white">
                    <a:shade val="50000"/>
                  </a:prstClr>
                </a:solidFill>
              </a:rPr>
              <a:pPr/>
              <a:t>‹#›</a:t>
            </a:fld>
            <a:endParaRPr lang="en-US" dirty="0">
              <a:solidFill>
                <a:prstClr val="white">
                  <a:shade val="50000"/>
                </a:prstClr>
              </a:solidFill>
            </a:endParaRPr>
          </a:p>
        </p:txBody>
      </p:sp>
    </p:spTree>
    <p:extLst>
      <p:ext uri="{BB962C8B-B14F-4D97-AF65-F5344CB8AC3E}">
        <p14:creationId xmlns:p14="http://schemas.microsoft.com/office/powerpoint/2010/main" val="129148131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533401" y="1219200"/>
            <a:ext cx="8077200" cy="2391424"/>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Students will be able to:</a:t>
            </a: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Identify </a:t>
            </a:r>
            <a:r>
              <a:rPr lang="en-US" dirty="0">
                <a:effectLst>
                  <a:outerShdw blurRad="38100" dist="38100" dir="2700000" algn="tl">
                    <a:srgbClr val="000000">
                      <a:alpha val="43137"/>
                    </a:srgbClr>
                  </a:outerShdw>
                </a:effectLst>
              </a:rPr>
              <a:t>management actions and allowable </a:t>
            </a:r>
            <a:r>
              <a:rPr lang="en-US" dirty="0" smtClean="0">
                <a:effectLst>
                  <a:outerShdw blurRad="38100" dist="38100" dir="2700000" algn="tl">
                    <a:srgbClr val="000000">
                      <a:alpha val="43137"/>
                    </a:srgbClr>
                  </a:outerShdw>
                </a:effectLst>
              </a:rPr>
              <a:t>uses to support goals and objectives</a:t>
            </a:r>
          </a:p>
          <a:p>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Distinguish land use plan (LUP) decisions from implementation decisions and from best management practices (BMP).</a:t>
            </a:r>
          </a:p>
          <a:p>
            <a:pPr marL="285750" indent="-285750">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Distinguish actions for the R&amp;VS program and actions for other programs</a:t>
            </a:r>
            <a:endParaRPr lang="en-US" dirty="0">
              <a:effectLst>
                <a:outerShdw blurRad="38100" dist="38100" dir="2700000" algn="tl">
                  <a:srgbClr val="000000">
                    <a:alpha val="43137"/>
                  </a:srgbClr>
                </a:outerShdw>
              </a:effectLst>
            </a:endParaRPr>
          </a:p>
        </p:txBody>
      </p:sp>
      <p:sp>
        <p:nvSpPr>
          <p:cNvPr id="7" name="Rectangle 6"/>
          <p:cNvSpPr/>
          <p:nvPr/>
        </p:nvSpPr>
        <p:spPr>
          <a:xfrm>
            <a:off x="152400" y="762000"/>
            <a:ext cx="8458200" cy="400110"/>
          </a:xfrm>
          <a:prstGeom prst="rect">
            <a:avLst/>
          </a:prstGeom>
        </p:spPr>
        <p:txBody>
          <a:bodyPr wrap="square">
            <a:spAutoFit/>
          </a:bodyPr>
          <a:lstStyle/>
          <a:p>
            <a:r>
              <a:rPr lang="en-US" sz="2000" b="1" cap="small" dirty="0" smtClean="0">
                <a:effectLst>
                  <a:outerShdw blurRad="38100" dist="38100" dir="2700000" algn="tl">
                    <a:srgbClr val="000000">
                      <a:alpha val="43137"/>
                    </a:srgbClr>
                  </a:outerShdw>
                </a:effectLst>
              </a:rPr>
              <a:t>Learning Objectives, pages II-12 to II-16 in the handbook</a:t>
            </a:r>
            <a:endParaRPr lang="en-US" sz="2000" cap="small" dirty="0">
              <a:effectLst>
                <a:outerShdw blurRad="38100" dist="38100" dir="2700000" algn="tl">
                  <a:srgbClr val="000000">
                    <a:alpha val="43137"/>
                  </a:srgbClr>
                </a:outerShdw>
              </a:effectLst>
            </a:endParaRPr>
          </a:p>
        </p:txBody>
      </p:sp>
      <p:grpSp>
        <p:nvGrpSpPr>
          <p:cNvPr id="5" name="Group 4"/>
          <p:cNvGrpSpPr/>
          <p:nvPr/>
        </p:nvGrpSpPr>
        <p:grpSpPr>
          <a:xfrm>
            <a:off x="342900" y="4351882"/>
            <a:ext cx="8458200" cy="2209800"/>
            <a:chOff x="342900" y="4351882"/>
            <a:chExt cx="8458200" cy="2209800"/>
          </a:xfrm>
        </p:grpSpPr>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985" y="4351882"/>
              <a:ext cx="1561115" cy="2199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352033"/>
              <a:ext cx="1561115" cy="2199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 y="4361733"/>
              <a:ext cx="1561115" cy="2199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9257" y="4352184"/>
              <a:ext cx="1574072" cy="219994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Right Arrow 15"/>
          <p:cNvSpPr/>
          <p:nvPr/>
        </p:nvSpPr>
        <p:spPr bwMode="auto">
          <a:xfrm rot="10800000">
            <a:off x="1921252" y="5152780"/>
            <a:ext cx="669548" cy="570357"/>
          </a:xfrm>
          <a:prstGeom prst="rightArrow">
            <a:avLst/>
          </a:prstGeom>
          <a:gradFill flip="none" rotWithShape="1">
            <a:gsLst>
              <a:gs pos="0">
                <a:schemeClr val="tx2">
                  <a:lumMod val="50000"/>
                </a:schemeClr>
              </a:gs>
              <a:gs pos="54000">
                <a:srgbClr val="996633"/>
              </a:gs>
              <a:gs pos="92000">
                <a:schemeClr val="tx1"/>
              </a:gs>
            </a:gsLst>
            <a:path path="rect">
              <a:fillToRect l="100000" b="100000"/>
            </a:path>
            <a:tileRect t="-100000" r="-100000"/>
          </a:gradFill>
          <a:ln>
            <a:noFill/>
          </a:ln>
          <a:effectLst/>
          <a:scene3d>
            <a:camera prst="orthographicFront"/>
            <a:lightRig rig="threePt" dir="t"/>
          </a:scene3d>
          <a:sp3d>
            <a:bevelT/>
          </a:sp3d>
          <a:extLst/>
        </p:spPr>
        <p:txBody>
          <a:bodyPr wrap="none" anchor="ctr"/>
          <a:lstStyle/>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Arial" charset="0"/>
            </a:endParaRPr>
          </a:p>
        </p:txBody>
      </p:sp>
      <p:sp>
        <p:nvSpPr>
          <p:cNvPr id="17" name="Right Arrow 16"/>
          <p:cNvSpPr/>
          <p:nvPr/>
        </p:nvSpPr>
        <p:spPr bwMode="auto">
          <a:xfrm rot="10800000">
            <a:off x="4191001" y="5176529"/>
            <a:ext cx="669548" cy="570357"/>
          </a:xfrm>
          <a:prstGeom prst="rightArrow">
            <a:avLst/>
          </a:prstGeom>
          <a:gradFill flip="none" rotWithShape="1">
            <a:gsLst>
              <a:gs pos="0">
                <a:schemeClr val="tx2">
                  <a:lumMod val="50000"/>
                </a:schemeClr>
              </a:gs>
              <a:gs pos="54000">
                <a:srgbClr val="996633"/>
              </a:gs>
              <a:gs pos="92000">
                <a:schemeClr val="tx1"/>
              </a:gs>
            </a:gsLst>
            <a:path path="rect">
              <a:fillToRect l="100000" b="100000"/>
            </a:path>
            <a:tileRect t="-100000" r="-100000"/>
          </a:gradFill>
          <a:ln>
            <a:noFill/>
          </a:ln>
          <a:effectLst/>
          <a:scene3d>
            <a:camera prst="orthographicFront"/>
            <a:lightRig rig="threePt" dir="t"/>
          </a:scene3d>
          <a:sp3d>
            <a:bevelT/>
          </a:sp3d>
          <a:extLst/>
        </p:spPr>
        <p:txBody>
          <a:bodyPr wrap="none" anchor="ctr"/>
          <a:lstStyle/>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Arial" charset="0"/>
            </a:endParaRPr>
          </a:p>
        </p:txBody>
      </p:sp>
      <p:sp>
        <p:nvSpPr>
          <p:cNvPr id="18" name="Right Arrow 17"/>
          <p:cNvSpPr/>
          <p:nvPr/>
        </p:nvSpPr>
        <p:spPr bwMode="auto">
          <a:xfrm rot="10800000">
            <a:off x="6477001" y="5176529"/>
            <a:ext cx="669548" cy="570357"/>
          </a:xfrm>
          <a:prstGeom prst="rightArrow">
            <a:avLst/>
          </a:prstGeom>
          <a:gradFill flip="none" rotWithShape="1">
            <a:gsLst>
              <a:gs pos="0">
                <a:schemeClr val="tx2">
                  <a:lumMod val="50000"/>
                </a:schemeClr>
              </a:gs>
              <a:gs pos="54000">
                <a:srgbClr val="996633"/>
              </a:gs>
              <a:gs pos="92000">
                <a:schemeClr val="tx1"/>
              </a:gs>
            </a:gsLst>
            <a:path path="rect">
              <a:fillToRect l="100000" b="100000"/>
            </a:path>
            <a:tileRect t="-100000" r="-100000"/>
          </a:gradFill>
          <a:ln>
            <a:noFill/>
          </a:ln>
          <a:effectLst/>
          <a:scene3d>
            <a:camera prst="orthographicFront"/>
            <a:lightRig rig="threePt" dir="t"/>
          </a:scene3d>
          <a:sp3d>
            <a:bevelT/>
          </a:sp3d>
          <a:extLst/>
        </p:spPr>
        <p:txBody>
          <a:bodyPr wrap="none" anchor="ctr"/>
          <a:lstStyle/>
          <a:p>
            <a:pPr>
              <a:defRPr/>
            </a:pP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Arial" charset="0"/>
            </a:endParaRPr>
          </a:p>
        </p:txBody>
      </p:sp>
      <p:sp>
        <p:nvSpPr>
          <p:cNvPr id="4" name="Oval 3"/>
          <p:cNvSpPr/>
          <p:nvPr/>
        </p:nvSpPr>
        <p:spPr>
          <a:xfrm>
            <a:off x="280336" y="4058537"/>
            <a:ext cx="1777064" cy="2723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338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533401" y="1524000"/>
            <a:ext cx="8077200" cy="1892826"/>
          </a:xfrm>
          <a:prstGeom prst="rect">
            <a:avLst/>
          </a:prstGeom>
        </p:spPr>
        <p:txBody>
          <a:bodyPr wrap="square">
            <a:spAutoFit/>
          </a:bodyPr>
          <a:lstStyle/>
          <a:p>
            <a:pPr>
              <a:lnSpc>
                <a:spcPct val="130000"/>
              </a:lnSpc>
            </a:pPr>
            <a:r>
              <a:rPr lang="en-US" dirty="0" smtClean="0"/>
              <a:t>Within </a:t>
            </a:r>
            <a:r>
              <a:rPr lang="en-US" dirty="0"/>
              <a:t>the R&amp;VS program </a:t>
            </a:r>
            <a:r>
              <a:rPr lang="en-US" dirty="0" smtClean="0"/>
              <a:t>the primary supporting decisions made as LUP decisions in RMAs and undesignated areas are:</a:t>
            </a:r>
          </a:p>
          <a:p>
            <a:pPr marL="285750" indent="-285750">
              <a:lnSpc>
                <a:spcPct val="130000"/>
              </a:lnSpc>
              <a:buFont typeface="Arial" panose="020B0604020202020204" pitchFamily="34" charset="0"/>
              <a:buChar char="•"/>
            </a:pPr>
            <a:r>
              <a:rPr lang="en-US" dirty="0"/>
              <a:t>A</a:t>
            </a:r>
            <a:r>
              <a:rPr lang="en-US" dirty="0" smtClean="0"/>
              <a:t>reas closed to target shooting, </a:t>
            </a:r>
          </a:p>
          <a:p>
            <a:pPr marL="285750" indent="-285750">
              <a:lnSpc>
                <a:spcPct val="130000"/>
              </a:lnSpc>
              <a:buFont typeface="Arial" panose="020B0604020202020204" pitchFamily="34" charset="0"/>
              <a:buChar char="•"/>
            </a:pPr>
            <a:r>
              <a:rPr lang="en-US" dirty="0" smtClean="0"/>
              <a:t>Camping timing restrictions </a:t>
            </a:r>
          </a:p>
          <a:p>
            <a:pPr marL="285750" indent="-285750">
              <a:lnSpc>
                <a:spcPct val="130000"/>
              </a:lnSpc>
              <a:buFont typeface="Arial" panose="020B0604020202020204" pitchFamily="34" charset="0"/>
              <a:buChar char="•"/>
            </a:pPr>
            <a:r>
              <a:rPr lang="en-US" dirty="0" smtClean="0"/>
              <a:t>Types, activities and locations where SRPs would be issued or not issued.</a:t>
            </a:r>
            <a:endParaRPr lang="en-US" dirty="0"/>
          </a:p>
        </p:txBody>
      </p:sp>
      <p:sp>
        <p:nvSpPr>
          <p:cNvPr id="7" name="Rectangle 6"/>
          <p:cNvSpPr/>
          <p:nvPr/>
        </p:nvSpPr>
        <p:spPr>
          <a:xfrm>
            <a:off x="1143000" y="762000"/>
            <a:ext cx="7010400" cy="707886"/>
          </a:xfrm>
          <a:prstGeom prst="rect">
            <a:avLst/>
          </a:prstGeom>
        </p:spPr>
        <p:txBody>
          <a:bodyPr wrap="square">
            <a:spAutoFit/>
          </a:bodyPr>
          <a:lstStyle/>
          <a:p>
            <a:r>
              <a:rPr lang="en-US" sz="2000" b="1" cap="small" dirty="0" smtClean="0">
                <a:effectLst>
                  <a:outerShdw blurRad="38100" dist="38100" dir="2700000" algn="tl">
                    <a:srgbClr val="000000">
                      <a:alpha val="43137"/>
                    </a:srgbClr>
                  </a:outerShdw>
                </a:effectLst>
              </a:rPr>
              <a:t>Recommended </a:t>
            </a:r>
            <a:r>
              <a:rPr lang="en-US" sz="2000" b="1" cap="small" dirty="0" smtClean="0">
                <a:effectLst>
                  <a:outerShdw blurRad="38100" dist="38100" dir="2700000" algn="tl">
                    <a:srgbClr val="000000">
                      <a:alpha val="43137"/>
                    </a:srgbClr>
                  </a:outerShdw>
                </a:effectLst>
              </a:rPr>
              <a:t>R&amp;VS </a:t>
            </a:r>
            <a:r>
              <a:rPr lang="en-US" sz="2000" b="1" cap="small" dirty="0">
                <a:effectLst>
                  <a:outerShdw blurRad="38100" dist="38100" dir="2700000" algn="tl">
                    <a:srgbClr val="000000">
                      <a:alpha val="43137"/>
                    </a:srgbClr>
                  </a:outerShdw>
                </a:effectLst>
              </a:rPr>
              <a:t>Land use plan-level decisions</a:t>
            </a:r>
            <a:endParaRPr lang="en-US" sz="2000" cap="small" dirty="0">
              <a:effectLst>
                <a:outerShdw blurRad="38100" dist="38100" dir="2700000" algn="tl">
                  <a:srgbClr val="000000">
                    <a:alpha val="43137"/>
                  </a:srgbClr>
                </a:outerShdw>
              </a:effectLst>
            </a:endParaRPr>
          </a:p>
          <a:p>
            <a:endParaRPr lang="en-US" sz="2000" cap="small"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576" y="4394021"/>
            <a:ext cx="2898824" cy="1935963"/>
          </a:xfrm>
          <a:prstGeom prst="rect">
            <a:avLst/>
          </a:prstGeom>
          <a:ln>
            <a:noFill/>
          </a:ln>
          <a:effectLst>
            <a:outerShdw blurRad="190500" algn="tl" rotWithShape="0">
              <a:srgbClr val="000000">
                <a:alpha val="70000"/>
              </a:srgbClr>
            </a:outerShdw>
          </a:effectLst>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141" t="10470" r="-1141" b="19111"/>
          <a:stretch/>
        </p:blipFill>
        <p:spPr>
          <a:xfrm>
            <a:off x="3352800" y="3596174"/>
            <a:ext cx="2362200" cy="2957661"/>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t="12806"/>
          <a:stretch/>
        </p:blipFill>
        <p:spPr>
          <a:xfrm>
            <a:off x="152400" y="4401516"/>
            <a:ext cx="2960409" cy="1935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62436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42900" y="1371600"/>
            <a:ext cx="8077200" cy="1892826"/>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Within </a:t>
            </a:r>
            <a:r>
              <a:rPr lang="en-US" dirty="0">
                <a:effectLst>
                  <a:outerShdw blurRad="38100" dist="38100" dir="2700000" algn="tl">
                    <a:srgbClr val="000000">
                      <a:alpha val="43137"/>
                    </a:srgbClr>
                  </a:outerShdw>
                </a:effectLst>
              </a:rPr>
              <a:t>other programs, supporting management actions and allowable use decisions are selected in terms of their ability to help achieve the recreation objectives, maintain or enhance RSCs, or guide recreation implementation. </a:t>
            </a:r>
            <a:r>
              <a:rPr lang="en-US" dirty="0" smtClean="0">
                <a:effectLst>
                  <a:outerShdw blurRad="38100" dist="38100" dir="2700000" algn="tl">
                    <a:srgbClr val="000000">
                      <a:alpha val="43137"/>
                    </a:srgbClr>
                  </a:outerShdw>
                </a:effectLst>
              </a:rPr>
              <a:t>These decisions can be found for other resources in Appendix C of the Land Use Planning Handbook H-1601-1.  </a:t>
            </a:r>
            <a:endParaRPr lang="en-US" dirty="0">
              <a:effectLst>
                <a:outerShdw blurRad="38100" dist="38100" dir="2700000" algn="tl">
                  <a:srgbClr val="000000">
                    <a:alpha val="43137"/>
                  </a:srgbClr>
                </a:outerShdw>
              </a:effectLst>
            </a:endParaRPr>
          </a:p>
        </p:txBody>
      </p:sp>
      <p:sp>
        <p:nvSpPr>
          <p:cNvPr id="7" name="Rectangle 6"/>
          <p:cNvSpPr/>
          <p:nvPr/>
        </p:nvSpPr>
        <p:spPr>
          <a:xfrm>
            <a:off x="152400" y="762000"/>
            <a:ext cx="8458200" cy="400110"/>
          </a:xfrm>
          <a:prstGeom prst="rect">
            <a:avLst/>
          </a:prstGeom>
        </p:spPr>
        <p:txBody>
          <a:bodyPr wrap="square">
            <a:spAutoFit/>
          </a:bodyPr>
          <a:lstStyle/>
          <a:p>
            <a:r>
              <a:rPr lang="en-US" sz="2000" b="1" cap="small" dirty="0">
                <a:effectLst>
                  <a:outerShdw blurRad="38100" dist="38100" dir="2700000" algn="tl">
                    <a:srgbClr val="000000">
                      <a:alpha val="43137"/>
                    </a:srgbClr>
                  </a:outerShdw>
                </a:effectLst>
              </a:rPr>
              <a:t>Land use plan-level </a:t>
            </a:r>
            <a:r>
              <a:rPr lang="en-US" sz="2000" b="1" cap="small" dirty="0" smtClean="0">
                <a:effectLst>
                  <a:outerShdw blurRad="38100" dist="38100" dir="2700000" algn="tl">
                    <a:srgbClr val="000000">
                      <a:alpha val="43137"/>
                    </a:srgbClr>
                  </a:outerShdw>
                </a:effectLst>
              </a:rPr>
              <a:t>decisions for other programs</a:t>
            </a:r>
            <a:endParaRPr lang="en-US" sz="2000" cap="small" dirty="0">
              <a:effectLst>
                <a:outerShdw blurRad="38100" dist="38100" dir="2700000" algn="tl">
                  <a:srgbClr val="000000">
                    <a:alpha val="43137"/>
                  </a:srgbClr>
                </a:outerShdw>
              </a:effectLst>
            </a:endParaRPr>
          </a:p>
        </p:txBody>
      </p:sp>
      <p:sp>
        <p:nvSpPr>
          <p:cNvPr id="4" name="Rectangle 3"/>
          <p:cNvSpPr/>
          <p:nvPr/>
        </p:nvSpPr>
        <p:spPr>
          <a:xfrm>
            <a:off x="495300" y="3352800"/>
            <a:ext cx="7772400" cy="3333220"/>
          </a:xfrm>
          <a:prstGeom prst="rect">
            <a:avLst/>
          </a:prstGeom>
        </p:spPr>
        <p:txBody>
          <a:bodyPr wrap="square">
            <a:spAutoFit/>
          </a:bodyPr>
          <a:lstStyle/>
          <a:p>
            <a:pPr>
              <a:lnSpc>
                <a:spcPct val="130000"/>
              </a:lnSpc>
            </a:pPr>
            <a:r>
              <a:rPr lang="en-US" dirty="0">
                <a:effectLst>
                  <a:outerShdw blurRad="38100" dist="38100" dir="2700000" algn="tl">
                    <a:srgbClr val="000000">
                      <a:alpha val="43137"/>
                    </a:srgbClr>
                  </a:outerShdw>
                </a:effectLst>
              </a:rPr>
              <a:t>Examples from other resources include:</a:t>
            </a:r>
          </a:p>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Fuels – restrictions on fuels treatments</a:t>
            </a:r>
          </a:p>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Forestry – Close to timber harvest, firewood cutting and special forest products</a:t>
            </a:r>
          </a:p>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Lands and Realty – ROW avoidance areas applied to an RMA</a:t>
            </a:r>
          </a:p>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VRM – Classify as VRM II</a:t>
            </a:r>
          </a:p>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CTTM – Classify as limited to designated routes for mountain bikes</a:t>
            </a:r>
          </a:p>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Fluid Mineral Leasing – Apply an NSO stipulation which prohibits surface use, occupancy and surface-disturbing activities.  </a:t>
            </a:r>
          </a:p>
        </p:txBody>
      </p:sp>
    </p:spTree>
    <p:extLst>
      <p:ext uri="{BB962C8B-B14F-4D97-AF65-F5344CB8AC3E}">
        <p14:creationId xmlns:p14="http://schemas.microsoft.com/office/powerpoint/2010/main" val="129651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42900" y="1371600"/>
            <a:ext cx="8077200" cy="4773614"/>
          </a:xfrm>
          <a:prstGeom prst="rect">
            <a:avLst/>
          </a:prstGeom>
        </p:spPr>
        <p:txBody>
          <a:bodyPr wrap="square">
            <a:spAutoFit/>
          </a:bodyPr>
          <a:lstStyle/>
          <a:p>
            <a:pPr>
              <a:lnSpc>
                <a:spcPct val="130000"/>
              </a:lnSpc>
            </a:pPr>
            <a:r>
              <a:rPr lang="en-US" dirty="0" smtClean="0"/>
              <a:t>Timing Limitation (TL) </a:t>
            </a:r>
            <a:r>
              <a:rPr lang="en-US" dirty="0"/>
              <a:t>Areas identified for application of a TL </a:t>
            </a:r>
            <a:r>
              <a:rPr lang="en-US" dirty="0" smtClean="0"/>
              <a:t>stipulation </a:t>
            </a:r>
            <a:r>
              <a:rPr lang="en-US" dirty="0"/>
              <a:t>are closed to fluid minerals exploration and development and other surface-disturbing activities during identified timeframes. </a:t>
            </a:r>
            <a:endParaRPr lang="en-US" dirty="0" smtClean="0"/>
          </a:p>
          <a:p>
            <a:pPr>
              <a:lnSpc>
                <a:spcPct val="130000"/>
              </a:lnSpc>
            </a:pPr>
            <a:endParaRPr lang="en-US" dirty="0"/>
          </a:p>
          <a:p>
            <a:pPr>
              <a:lnSpc>
                <a:spcPct val="130000"/>
              </a:lnSpc>
            </a:pPr>
            <a:r>
              <a:rPr lang="en-US" dirty="0" smtClean="0"/>
              <a:t>Controlled Surface Use (CSU) </a:t>
            </a:r>
            <a:r>
              <a:rPr lang="en-US" dirty="0"/>
              <a:t>A</a:t>
            </a:r>
            <a:r>
              <a:rPr lang="en-US" dirty="0" smtClean="0"/>
              <a:t>llows </a:t>
            </a:r>
            <a:r>
              <a:rPr lang="en-US" dirty="0"/>
              <a:t>some use and occupancy of surface lands while protecting identified resources or values. A CSU stipulation would allow the BLM to require special operational constraints, including special design or relocating the surface-disturbing activity </a:t>
            </a:r>
            <a:r>
              <a:rPr lang="en-US" dirty="0" smtClean="0"/>
              <a:t>to </a:t>
            </a:r>
            <a:r>
              <a:rPr lang="en-US" dirty="0"/>
              <a:t>protect the specified resource or value. </a:t>
            </a:r>
            <a:endParaRPr lang="en-US" dirty="0" smtClean="0"/>
          </a:p>
          <a:p>
            <a:pPr>
              <a:lnSpc>
                <a:spcPct val="130000"/>
              </a:lnSpc>
            </a:pPr>
            <a:endParaRPr lang="en-US" dirty="0"/>
          </a:p>
          <a:p>
            <a:pPr>
              <a:lnSpc>
                <a:spcPct val="130000"/>
              </a:lnSpc>
            </a:pPr>
            <a:r>
              <a:rPr lang="en-US" dirty="0" smtClean="0"/>
              <a:t>No Surface Occupancy (NSO</a:t>
            </a:r>
            <a:r>
              <a:rPr lang="en-US" dirty="0"/>
              <a:t>) Use or occupancy of the land surface for fluid mineral exploration or development and other surface-disturbing activities </a:t>
            </a:r>
            <a:r>
              <a:rPr lang="en-US" dirty="0" smtClean="0"/>
              <a:t>is </a:t>
            </a:r>
            <a:r>
              <a:rPr lang="en-US" dirty="0"/>
              <a:t>prohibited to protect identified resource values or resource use.</a:t>
            </a:r>
          </a:p>
        </p:txBody>
      </p:sp>
      <p:sp>
        <p:nvSpPr>
          <p:cNvPr id="7" name="Rectangle 6"/>
          <p:cNvSpPr/>
          <p:nvPr/>
        </p:nvSpPr>
        <p:spPr>
          <a:xfrm>
            <a:off x="152400" y="762000"/>
            <a:ext cx="8458200" cy="400110"/>
          </a:xfrm>
          <a:prstGeom prst="rect">
            <a:avLst/>
          </a:prstGeom>
        </p:spPr>
        <p:txBody>
          <a:bodyPr wrap="square">
            <a:spAutoFit/>
          </a:bodyPr>
          <a:lstStyle/>
          <a:p>
            <a:r>
              <a:rPr lang="en-US" sz="2000" b="1" cap="small" dirty="0" smtClean="0">
                <a:effectLst>
                  <a:outerShdw blurRad="38100" dist="38100" dir="2700000" algn="tl">
                    <a:srgbClr val="000000">
                      <a:alpha val="43137"/>
                    </a:srgbClr>
                  </a:outerShdw>
                </a:effectLst>
              </a:rPr>
              <a:t>Stipulations</a:t>
            </a:r>
            <a:endParaRPr lang="en-US" sz="20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04702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42900" y="1371600"/>
            <a:ext cx="8077200" cy="3693319"/>
          </a:xfrm>
          <a:prstGeom prst="rect">
            <a:avLst/>
          </a:prstGeom>
        </p:spPr>
        <p:txBody>
          <a:bodyPr wrap="square">
            <a:spAutoFit/>
          </a:bodyPr>
          <a:lstStyle/>
          <a:p>
            <a:r>
              <a:rPr lang="en-US" u="sng" dirty="0">
                <a:effectLst>
                  <a:outerShdw blurRad="38100" dist="38100" dir="2700000" algn="tl">
                    <a:srgbClr val="000000">
                      <a:alpha val="43137"/>
                    </a:srgbClr>
                  </a:outerShdw>
                </a:effectLst>
              </a:rPr>
              <a:t>VRM Class I</a:t>
            </a:r>
            <a:r>
              <a:rPr lang="en-US" dirty="0">
                <a:effectLst>
                  <a:outerShdw blurRad="38100" dist="38100" dir="2700000" algn="tl">
                    <a:srgbClr val="000000">
                      <a:alpha val="43137"/>
                    </a:srgbClr>
                  </a:outerShdw>
                </a:effectLst>
              </a:rPr>
              <a:t> </a:t>
            </a:r>
            <a:r>
              <a:rPr lang="en-US" dirty="0" smtClean="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P</a:t>
            </a:r>
            <a:r>
              <a:rPr lang="en-US" dirty="0" smtClean="0">
                <a:effectLst>
                  <a:outerShdw blurRad="38100" dist="38100" dir="2700000" algn="tl">
                    <a:srgbClr val="000000">
                      <a:alpha val="43137"/>
                    </a:srgbClr>
                  </a:outerShdw>
                </a:effectLst>
              </a:rPr>
              <a:t>reserve </a:t>
            </a:r>
            <a:r>
              <a:rPr lang="en-US" dirty="0">
                <a:effectLst>
                  <a:outerShdw blurRad="38100" dist="38100" dir="2700000" algn="tl">
                    <a:srgbClr val="000000">
                      <a:alpha val="43137"/>
                    </a:srgbClr>
                  </a:outerShdw>
                </a:effectLst>
              </a:rPr>
              <a:t>the existing character of the landscape and to manage for natural ecological changes.  The level of change to the characteristic landscape should be very low.  </a:t>
            </a:r>
            <a:endParaRPr lang="en-US" b="1" dirty="0">
              <a:effectLst>
                <a:outerShdw blurRad="38100" dist="38100" dir="2700000" algn="tl">
                  <a:srgbClr val="000000">
                    <a:alpha val="43137"/>
                  </a:srgbClr>
                </a:outerShdw>
              </a:effectLst>
            </a:endParaRPr>
          </a:p>
          <a:p>
            <a:endParaRPr lang="en-US" u="sng" dirty="0" smtClean="0">
              <a:effectLst>
                <a:outerShdw blurRad="38100" dist="38100" dir="2700000" algn="tl">
                  <a:srgbClr val="000000">
                    <a:alpha val="43137"/>
                  </a:srgbClr>
                </a:outerShdw>
              </a:effectLst>
            </a:endParaRPr>
          </a:p>
          <a:p>
            <a:r>
              <a:rPr lang="en-US" u="sng" dirty="0" smtClean="0">
                <a:effectLst>
                  <a:outerShdw blurRad="38100" dist="38100" dir="2700000" algn="tl">
                    <a:srgbClr val="000000">
                      <a:alpha val="43137"/>
                    </a:srgbClr>
                  </a:outerShdw>
                </a:effectLst>
              </a:rPr>
              <a:t>VRM </a:t>
            </a:r>
            <a:r>
              <a:rPr lang="en-US" u="sng" dirty="0">
                <a:effectLst>
                  <a:outerShdw blurRad="38100" dist="38100" dir="2700000" algn="tl">
                    <a:srgbClr val="000000">
                      <a:alpha val="43137"/>
                    </a:srgbClr>
                  </a:outerShdw>
                </a:effectLst>
              </a:rPr>
              <a:t>Class II</a:t>
            </a:r>
            <a:r>
              <a:rPr lang="en-US" dirty="0">
                <a:effectLst>
                  <a:outerShdw blurRad="38100" dist="38100" dir="2700000" algn="tl">
                    <a:srgbClr val="000000">
                      <a:alpha val="43137"/>
                    </a:srgbClr>
                  </a:outerShdw>
                </a:effectLst>
              </a:rPr>
              <a:t> – </a:t>
            </a:r>
            <a:r>
              <a:rPr lang="en-US" dirty="0" smtClean="0">
                <a:effectLst>
                  <a:outerShdw blurRad="38100" dist="38100" dir="2700000" algn="tl">
                    <a:srgbClr val="000000">
                      <a:alpha val="43137"/>
                    </a:srgbClr>
                  </a:outerShdw>
                </a:effectLst>
              </a:rPr>
              <a:t>Retain </a:t>
            </a:r>
            <a:r>
              <a:rPr lang="en-US" dirty="0">
                <a:effectLst>
                  <a:outerShdw blurRad="38100" dist="38100" dir="2700000" algn="tl">
                    <a:srgbClr val="000000">
                      <a:alpha val="43137"/>
                    </a:srgbClr>
                  </a:outerShdw>
                </a:effectLst>
              </a:rPr>
              <a:t>the existing character of the landscape.  The level of change to the characteristic landscape should be low. </a:t>
            </a:r>
            <a:endParaRPr lang="en-US" dirty="0" smtClean="0">
              <a:effectLst>
                <a:outerShdw blurRad="38100" dist="38100" dir="2700000" algn="tl">
                  <a:srgbClr val="000000">
                    <a:alpha val="43137"/>
                  </a:srgbClr>
                </a:outerShdw>
              </a:effectLst>
            </a:endParaRPr>
          </a:p>
          <a:p>
            <a:endParaRPr lang="en-US" u="sng" dirty="0" smtClean="0">
              <a:effectLst>
                <a:outerShdw blurRad="38100" dist="38100" dir="2700000" algn="tl">
                  <a:srgbClr val="000000">
                    <a:alpha val="43137"/>
                  </a:srgbClr>
                </a:outerShdw>
              </a:effectLst>
            </a:endParaRPr>
          </a:p>
          <a:p>
            <a:r>
              <a:rPr lang="en-US" u="sng" dirty="0" smtClean="0">
                <a:effectLst>
                  <a:outerShdw blurRad="38100" dist="38100" dir="2700000" algn="tl">
                    <a:srgbClr val="000000">
                      <a:alpha val="43137"/>
                    </a:srgbClr>
                  </a:outerShdw>
                </a:effectLst>
              </a:rPr>
              <a:t>VRM </a:t>
            </a:r>
            <a:r>
              <a:rPr lang="en-US" u="sng" dirty="0">
                <a:effectLst>
                  <a:outerShdw blurRad="38100" dist="38100" dir="2700000" algn="tl">
                    <a:srgbClr val="000000">
                      <a:alpha val="43137"/>
                    </a:srgbClr>
                  </a:outerShdw>
                </a:effectLst>
              </a:rPr>
              <a:t>Class III</a:t>
            </a:r>
            <a:r>
              <a:rPr lang="en-US" dirty="0">
                <a:effectLst>
                  <a:outerShdw blurRad="38100" dist="38100" dir="2700000" algn="tl">
                    <a:srgbClr val="000000">
                      <a:alpha val="43137"/>
                    </a:srgbClr>
                  </a:outerShdw>
                </a:effectLst>
              </a:rPr>
              <a:t> – P</a:t>
            </a:r>
            <a:r>
              <a:rPr lang="en-US" dirty="0" smtClean="0">
                <a:effectLst>
                  <a:outerShdw blurRad="38100" dist="38100" dir="2700000" algn="tl">
                    <a:srgbClr val="000000">
                      <a:alpha val="43137"/>
                    </a:srgbClr>
                  </a:outerShdw>
                </a:effectLst>
              </a:rPr>
              <a:t>artially </a:t>
            </a:r>
            <a:r>
              <a:rPr lang="en-US" dirty="0">
                <a:effectLst>
                  <a:outerShdw blurRad="38100" dist="38100" dir="2700000" algn="tl">
                    <a:srgbClr val="000000">
                      <a:alpha val="43137"/>
                    </a:srgbClr>
                  </a:outerShdw>
                </a:effectLst>
              </a:rPr>
              <a:t>retain the existing character of the landscape.  The level of change to the characteristic landscape should be moderate. </a:t>
            </a:r>
            <a:endParaRPr lang="en-US" u="sng" dirty="0" smtClean="0">
              <a:effectLst>
                <a:outerShdw blurRad="38100" dist="38100" dir="2700000" algn="tl">
                  <a:srgbClr val="000000">
                    <a:alpha val="43137"/>
                  </a:srgbClr>
                </a:outerShdw>
              </a:effectLst>
            </a:endParaRPr>
          </a:p>
          <a:p>
            <a:endParaRPr lang="en-US" u="sng" dirty="0">
              <a:effectLst>
                <a:outerShdw blurRad="38100" dist="38100" dir="2700000" algn="tl">
                  <a:srgbClr val="000000">
                    <a:alpha val="43137"/>
                  </a:srgbClr>
                </a:outerShdw>
              </a:effectLst>
            </a:endParaRPr>
          </a:p>
          <a:p>
            <a:r>
              <a:rPr lang="en-US" u="sng" dirty="0">
                <a:effectLst>
                  <a:outerShdw blurRad="38100" dist="38100" dir="2700000" algn="tl">
                    <a:srgbClr val="000000">
                      <a:alpha val="43137"/>
                    </a:srgbClr>
                  </a:outerShdw>
                </a:effectLst>
              </a:rPr>
              <a:t>VRM Class IV</a:t>
            </a:r>
            <a:r>
              <a:rPr lang="en-US" dirty="0">
                <a:effectLst>
                  <a:outerShdw blurRad="38100" dist="38100" dir="2700000" algn="tl">
                    <a:srgbClr val="000000">
                      <a:alpha val="43137"/>
                    </a:srgbClr>
                  </a:outerShdw>
                </a:effectLst>
              </a:rPr>
              <a:t> – P</a:t>
            </a:r>
            <a:r>
              <a:rPr lang="en-US" dirty="0" smtClean="0">
                <a:effectLst>
                  <a:outerShdw blurRad="38100" dist="38100" dir="2700000" algn="tl">
                    <a:srgbClr val="000000">
                      <a:alpha val="43137"/>
                    </a:srgbClr>
                  </a:outerShdw>
                </a:effectLst>
              </a:rPr>
              <a:t>rovide </a:t>
            </a:r>
            <a:r>
              <a:rPr lang="en-US" dirty="0">
                <a:effectLst>
                  <a:outerShdw blurRad="38100" dist="38100" dir="2700000" algn="tl">
                    <a:srgbClr val="000000">
                      <a:alpha val="43137"/>
                    </a:srgbClr>
                  </a:outerShdw>
                </a:effectLst>
              </a:rPr>
              <a:t>for management activities which require major modification of the existing character of the landscape. The level of change to the characteristic landscape can be high.  </a:t>
            </a:r>
          </a:p>
        </p:txBody>
      </p:sp>
      <p:sp>
        <p:nvSpPr>
          <p:cNvPr id="7" name="Rectangle 6"/>
          <p:cNvSpPr/>
          <p:nvPr/>
        </p:nvSpPr>
        <p:spPr>
          <a:xfrm>
            <a:off x="152400" y="762000"/>
            <a:ext cx="8458200" cy="400110"/>
          </a:xfrm>
          <a:prstGeom prst="rect">
            <a:avLst/>
          </a:prstGeom>
        </p:spPr>
        <p:txBody>
          <a:bodyPr wrap="square">
            <a:spAutoFit/>
          </a:bodyPr>
          <a:lstStyle/>
          <a:p>
            <a:r>
              <a:rPr lang="en-US" sz="2000" b="1" cap="small" dirty="0" smtClean="0">
                <a:effectLst>
                  <a:outerShdw blurRad="38100" dist="38100" dir="2700000" algn="tl">
                    <a:srgbClr val="000000">
                      <a:alpha val="43137"/>
                    </a:srgbClr>
                  </a:outerShdw>
                </a:effectLst>
              </a:rPr>
              <a:t>Visual Resource Management Classes</a:t>
            </a:r>
            <a:endParaRPr lang="en-US" sz="20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9198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04800" y="651155"/>
            <a:ext cx="3589444" cy="400110"/>
          </a:xfrm>
          <a:prstGeom prst="rect">
            <a:avLst/>
          </a:prstGeom>
        </p:spPr>
        <p:txBody>
          <a:bodyPr wrap="none">
            <a:spAutoFit/>
          </a:bodyPr>
          <a:lstStyle/>
          <a:p>
            <a:r>
              <a:rPr lang="en-US" sz="2000" b="1" cap="small" dirty="0">
                <a:effectLst>
                  <a:outerShdw blurRad="38100" dist="38100" dir="2700000" algn="tl">
                    <a:srgbClr val="000000">
                      <a:alpha val="43137"/>
                    </a:srgbClr>
                  </a:outerShdw>
                </a:effectLst>
              </a:rPr>
              <a:t>Implementation Decisions </a:t>
            </a:r>
            <a:endParaRPr lang="en-US" sz="2000" cap="small" dirty="0">
              <a:effectLst>
                <a:outerShdw blurRad="38100" dist="38100" dir="2700000" algn="tl">
                  <a:srgbClr val="000000">
                    <a:alpha val="43137"/>
                  </a:srgbClr>
                </a:outerShdw>
              </a:effectLst>
            </a:endParaRPr>
          </a:p>
        </p:txBody>
      </p:sp>
      <p:sp>
        <p:nvSpPr>
          <p:cNvPr id="4" name="Rectangle 3"/>
          <p:cNvSpPr/>
          <p:nvPr/>
        </p:nvSpPr>
        <p:spPr>
          <a:xfrm>
            <a:off x="647699" y="1143000"/>
            <a:ext cx="8267699" cy="3083921"/>
          </a:xfrm>
          <a:prstGeom prst="rect">
            <a:avLst/>
          </a:prstGeom>
        </p:spPr>
        <p:txBody>
          <a:bodyPr wrap="square">
            <a:spAutoFit/>
          </a:bodyPr>
          <a:lstStyle/>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Definition:  Decisions that take action to implement land use plan decisions</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appealable to IBLA under 43 CFR 4.410 </a:t>
            </a:r>
          </a:p>
          <a:p>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Implementation-level </a:t>
            </a:r>
            <a:r>
              <a:rPr lang="en-US" dirty="0">
                <a:effectLst>
                  <a:outerShdw blurRad="38100" dist="38100" dir="2700000" algn="tl">
                    <a:srgbClr val="000000">
                      <a:alpha val="43137"/>
                    </a:srgbClr>
                  </a:outerShdw>
                </a:effectLst>
              </a:rPr>
              <a:t>decisions are usually made in a more site-specific plan tiered from the LUP. </a:t>
            </a:r>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n </a:t>
            </a:r>
            <a:r>
              <a:rPr lang="en-US" dirty="0">
                <a:effectLst>
                  <a:outerShdw blurRad="38100" dist="38100" dir="2700000" algn="tl">
                    <a:srgbClr val="000000">
                      <a:alpha val="43137"/>
                    </a:srgbClr>
                  </a:outerShdw>
                </a:effectLst>
              </a:rPr>
              <a:t>some circumstances, it may be advantageous to resolve implementation-level R&amp;VS issues through the land use planning </a:t>
            </a:r>
            <a:r>
              <a:rPr lang="en-US" dirty="0" smtClean="0">
                <a:effectLst>
                  <a:outerShdw blurRad="38100" dist="38100" dir="2700000" algn="tl">
                    <a:srgbClr val="000000">
                      <a:alpha val="43137"/>
                    </a:srgbClr>
                  </a:outerShdw>
                </a:effectLst>
              </a:rPr>
              <a:t>process.</a:t>
            </a:r>
          </a:p>
          <a:p>
            <a:pPr marL="285750" indent="-285750">
              <a:lnSpc>
                <a:spcPct val="140000"/>
              </a:lnSpc>
              <a:buFont typeface="Arial" panose="020B0604020202020204" pitchFamily="34" charset="0"/>
              <a:buChar char="•"/>
            </a:pPr>
            <a:endParaRPr lang="en-US" dirty="0"/>
          </a:p>
          <a:p>
            <a:pPr marL="285750" indent="-285750">
              <a:lnSpc>
                <a:spcPct val="140000"/>
              </a:lnSpc>
              <a:buFont typeface="Arial" panose="020B0604020202020204" pitchFamily="34" charset="0"/>
              <a:buChar char="•"/>
            </a:pPr>
            <a:endParaRPr lang="en-US" dirty="0"/>
          </a:p>
        </p:txBody>
      </p:sp>
      <p:sp>
        <p:nvSpPr>
          <p:cNvPr id="9" name="Rectangle 8"/>
          <p:cNvSpPr/>
          <p:nvPr/>
        </p:nvSpPr>
        <p:spPr>
          <a:xfrm>
            <a:off x="1" y="43934"/>
            <a:ext cx="3110147"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Implementation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10" name="Rectangle 9"/>
          <p:cNvSpPr/>
          <p:nvPr/>
        </p:nvSpPr>
        <p:spPr>
          <a:xfrm>
            <a:off x="350473" y="3810000"/>
            <a:ext cx="4572000" cy="2973122"/>
          </a:xfrm>
          <a:prstGeom prst="rect">
            <a:avLst/>
          </a:prstGeom>
        </p:spPr>
        <p:txBody>
          <a:bodyPr>
            <a:spAutoFit/>
          </a:bodyPr>
          <a:lstStyle/>
          <a:p>
            <a:pPr marL="285750"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Examples of implementation decisions:</a:t>
            </a:r>
          </a:p>
          <a:p>
            <a:pPr marL="742950" lvl="1"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Designation </a:t>
            </a:r>
            <a:r>
              <a:rPr lang="en-US" dirty="0" smtClean="0">
                <a:effectLst>
                  <a:outerShdw blurRad="38100" dist="38100" dir="2700000" algn="tl">
                    <a:srgbClr val="000000">
                      <a:alpha val="43137"/>
                    </a:srgbClr>
                  </a:outerShdw>
                </a:effectLst>
              </a:rPr>
              <a:t>of an </a:t>
            </a:r>
            <a:r>
              <a:rPr lang="en-US" dirty="0">
                <a:effectLst>
                  <a:outerShdw blurRad="38100" dist="38100" dir="2700000" algn="tl">
                    <a:srgbClr val="000000">
                      <a:alpha val="43137"/>
                    </a:srgbClr>
                  </a:outerShdw>
                </a:effectLst>
              </a:rPr>
              <a:t>existing travel route</a:t>
            </a:r>
          </a:p>
          <a:p>
            <a:pPr marL="742950" lvl="1"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Change the dates of a livestock grazing permit</a:t>
            </a:r>
          </a:p>
          <a:p>
            <a:pPr marL="742950" lvl="1"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Close </a:t>
            </a:r>
            <a:r>
              <a:rPr lang="en-US" dirty="0">
                <a:effectLst>
                  <a:outerShdw blurRad="38100" dist="38100" dir="2700000" algn="tl">
                    <a:srgbClr val="000000">
                      <a:alpha val="43137"/>
                    </a:srgbClr>
                  </a:outerShdw>
                </a:effectLst>
              </a:rPr>
              <a:t>climbing areas to protect raptor nests </a:t>
            </a:r>
          </a:p>
          <a:p>
            <a:pPr marL="742950" lvl="1" indent="-285750">
              <a:lnSpc>
                <a:spcPct val="130000"/>
              </a:lnSpc>
              <a:buFont typeface="Arial" panose="020B0604020202020204" pitchFamily="34" charset="0"/>
              <a:buChar char="•"/>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0"/>
            <a:ext cx="3475037" cy="24876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86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 y="662306"/>
            <a:ext cx="3780202" cy="400110"/>
          </a:xfrm>
          <a:prstGeom prst="rect">
            <a:avLst/>
          </a:prstGeom>
        </p:spPr>
        <p:txBody>
          <a:bodyPr wrap="none">
            <a:spAutoFit/>
          </a:bodyPr>
          <a:lstStyle/>
          <a:p>
            <a:r>
              <a:rPr lang="en-US" sz="2000" b="1" cap="small" dirty="0">
                <a:effectLst>
                  <a:outerShdw blurRad="38100" dist="38100" dir="2700000" algn="tl">
                    <a:srgbClr val="000000">
                      <a:alpha val="43137"/>
                    </a:srgbClr>
                  </a:outerShdw>
                </a:effectLst>
              </a:rPr>
              <a:t>Best Management </a:t>
            </a:r>
            <a:r>
              <a:rPr lang="en-US" sz="2000" b="1" cap="small" dirty="0" smtClean="0">
                <a:effectLst>
                  <a:outerShdw blurRad="38100" dist="38100" dir="2700000" algn="tl">
                    <a:srgbClr val="000000">
                      <a:alpha val="43137"/>
                    </a:srgbClr>
                  </a:outerShdw>
                </a:effectLst>
              </a:rPr>
              <a:t>Practices</a:t>
            </a:r>
            <a:endParaRPr lang="en-US" sz="2000" cap="small" dirty="0">
              <a:effectLst>
                <a:outerShdw blurRad="38100" dist="38100" dir="2700000" algn="tl">
                  <a:srgbClr val="000000">
                    <a:alpha val="43137"/>
                  </a:srgbClr>
                </a:outerShdw>
              </a:effectLst>
            </a:endParaRPr>
          </a:p>
        </p:txBody>
      </p:sp>
      <p:sp>
        <p:nvSpPr>
          <p:cNvPr id="3" name="Rectangle 2"/>
          <p:cNvSpPr/>
          <p:nvPr/>
        </p:nvSpPr>
        <p:spPr>
          <a:xfrm>
            <a:off x="914400" y="1062416"/>
            <a:ext cx="7848600" cy="5853910"/>
          </a:xfrm>
          <a:prstGeom prst="rect">
            <a:avLst/>
          </a:prstGeom>
        </p:spPr>
        <p:txBody>
          <a:bodyPr wrap="square">
            <a:spAutoFit/>
          </a:bodyPr>
          <a:lstStyle/>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BMPs </a:t>
            </a:r>
            <a:r>
              <a:rPr lang="en-US" dirty="0">
                <a:effectLst>
                  <a:outerShdw blurRad="38100" dist="38100" dir="2700000" algn="tl">
                    <a:srgbClr val="000000">
                      <a:alpha val="43137"/>
                    </a:srgbClr>
                  </a:outerShdw>
                </a:effectLst>
              </a:rPr>
              <a:t>are state-of-the-art mitigation </a:t>
            </a:r>
            <a:r>
              <a:rPr lang="en-US" dirty="0" smtClean="0">
                <a:effectLst>
                  <a:outerShdw blurRad="38100" dist="38100" dir="2700000" algn="tl">
                    <a:srgbClr val="000000">
                      <a:alpha val="43137"/>
                    </a:srgbClr>
                  </a:outerShdw>
                </a:effectLst>
              </a:rPr>
              <a:t>measures </a:t>
            </a:r>
            <a:r>
              <a:rPr lang="en-US" dirty="0">
                <a:effectLst>
                  <a:outerShdw blurRad="38100" dist="38100" dir="2700000" algn="tl">
                    <a:srgbClr val="000000">
                      <a:alpha val="43137"/>
                    </a:srgbClr>
                  </a:outerShdw>
                </a:effectLst>
              </a:rPr>
              <a:t>that </a:t>
            </a:r>
            <a:r>
              <a:rPr lang="en-US" dirty="0" smtClean="0">
                <a:effectLst>
                  <a:outerShdw blurRad="38100" dist="38100" dir="2700000" algn="tl">
                    <a:srgbClr val="000000">
                      <a:alpha val="43137"/>
                    </a:srgbClr>
                  </a:outerShdw>
                </a:effectLst>
              </a:rPr>
              <a:t>will guide management, administration, information and education, and monitoring for future implementation level decisions.  </a:t>
            </a:r>
          </a:p>
          <a:p>
            <a:pPr marL="285750" indent="-285750">
              <a:lnSpc>
                <a:spcPct val="130000"/>
              </a:lnSpc>
              <a:buFont typeface="Arial" panose="020B0604020202020204" pitchFamily="34" charset="0"/>
              <a:buChar char="•"/>
            </a:pPr>
            <a:endParaRPr lang="en-US" dirty="0">
              <a:effectLst>
                <a:outerShdw blurRad="38100" dist="38100" dir="2700000" algn="tl">
                  <a:srgbClr val="000000">
                    <a:alpha val="43137"/>
                  </a:srgbClr>
                </a:outerShdw>
              </a:effectLst>
            </a:endParaRP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BMPs </a:t>
            </a:r>
            <a:r>
              <a:rPr lang="en-US" dirty="0">
                <a:effectLst>
                  <a:outerShdw blurRad="38100" dist="38100" dir="2700000" algn="tl">
                    <a:srgbClr val="000000">
                      <a:alpha val="43137"/>
                    </a:srgbClr>
                  </a:outerShdw>
                </a:effectLst>
              </a:rPr>
              <a:t>avoid, minimize, reduce, rectify, or compensate for adverse environmental or social impacts of land use activities. </a:t>
            </a:r>
          </a:p>
          <a:p>
            <a:pPr marL="285750" indent="-285750">
              <a:lnSpc>
                <a:spcPct val="130000"/>
              </a:lnSpc>
              <a:buFont typeface="Arial" panose="020B0604020202020204" pitchFamily="34" charset="0"/>
              <a:buChar char="•"/>
            </a:pPr>
            <a:endParaRPr lang="en-US" dirty="0">
              <a:effectLst>
                <a:outerShdw blurRad="38100" dist="38100" dir="2700000" algn="tl">
                  <a:srgbClr val="000000">
                    <a:alpha val="43137"/>
                  </a:srgbClr>
                </a:outerShdw>
              </a:effectLst>
            </a:endParaRP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Examples of BMPs for the R&amp;VS program include:</a:t>
            </a:r>
          </a:p>
          <a:p>
            <a:pPr marL="742950" lvl="1"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Reroute trails that cause natural or cultural resource damage or trespass on private property</a:t>
            </a:r>
          </a:p>
          <a:p>
            <a:pPr marL="742950" lvl="1"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Grant administrative use authorization for motorized travel on a case-by-case basis.</a:t>
            </a:r>
          </a:p>
          <a:p>
            <a:pPr marL="742950" lvl="1"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Create an SRMA brochure to address use and user conflicts</a:t>
            </a:r>
          </a:p>
          <a:p>
            <a:pPr marL="742950" lvl="1"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Monitor outcomes and preferences through focus group interviews on five year intervals.</a:t>
            </a:r>
          </a:p>
          <a:p>
            <a:pPr marL="742950" lvl="1" indent="-285750">
              <a:lnSpc>
                <a:spcPct val="130000"/>
              </a:lnSpc>
              <a:buFont typeface="Arial" panose="020B0604020202020204" pitchFamily="34" charset="0"/>
              <a:buChar char="•"/>
            </a:pPr>
            <a:endParaRPr lang="en-US" dirty="0" smtClean="0"/>
          </a:p>
        </p:txBody>
      </p:sp>
      <p:sp>
        <p:nvSpPr>
          <p:cNvPr id="9" name="Rectangle 8"/>
          <p:cNvSpPr/>
          <p:nvPr/>
        </p:nvSpPr>
        <p:spPr>
          <a:xfrm>
            <a:off x="1" y="43934"/>
            <a:ext cx="3377848"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Best Management Practices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39886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342900" y="1210003"/>
            <a:ext cx="8077200" cy="1892826"/>
          </a:xfrm>
          <a:prstGeom prst="rect">
            <a:avLst/>
          </a:prstGeom>
        </p:spPr>
        <p:txBody>
          <a:bodyPr wrap="square">
            <a:spAutoFit/>
          </a:bodyPr>
          <a:lstStyle/>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Management </a:t>
            </a:r>
            <a:r>
              <a:rPr lang="en-US" dirty="0">
                <a:effectLst>
                  <a:outerShdw blurRad="38100" dist="38100" dir="2700000" algn="tl">
                    <a:srgbClr val="000000">
                      <a:alpha val="43137"/>
                    </a:srgbClr>
                  </a:outerShdw>
                </a:effectLst>
              </a:rPr>
              <a:t>actions and allowable use decisions are generally described as LUP-level decisions needed to achieve program objectives or constrain incompatible activities. </a:t>
            </a:r>
            <a:endParaRPr lang="en-US" dirty="0" smtClean="0">
              <a:effectLst>
                <a:outerShdw blurRad="38100" dist="38100" dir="2700000" algn="tl">
                  <a:srgbClr val="000000">
                    <a:alpha val="43137"/>
                  </a:srgbClr>
                </a:outerShdw>
              </a:effectLst>
            </a:endParaRP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Example: Prohibited the discharge of firearms for recreational target shooting in the Blue River SRMA</a:t>
            </a:r>
          </a:p>
        </p:txBody>
      </p:sp>
      <p:sp>
        <p:nvSpPr>
          <p:cNvPr id="7" name="Rectangle 6"/>
          <p:cNvSpPr/>
          <p:nvPr/>
        </p:nvSpPr>
        <p:spPr>
          <a:xfrm>
            <a:off x="152399" y="762000"/>
            <a:ext cx="8686801" cy="400110"/>
          </a:xfrm>
          <a:prstGeom prst="rect">
            <a:avLst/>
          </a:prstGeom>
        </p:spPr>
        <p:txBody>
          <a:bodyPr wrap="square">
            <a:spAutoFit/>
          </a:bodyPr>
          <a:lstStyle/>
          <a:p>
            <a:r>
              <a:rPr lang="en-US" sz="2000" b="1" cap="small" dirty="0">
                <a:effectLst>
                  <a:outerShdw blurRad="38100" dist="38100" dir="2700000" algn="tl">
                    <a:srgbClr val="000000">
                      <a:alpha val="43137"/>
                    </a:srgbClr>
                  </a:outerShdw>
                </a:effectLst>
              </a:rPr>
              <a:t>Land use plan-level </a:t>
            </a:r>
            <a:r>
              <a:rPr lang="en-US" sz="2000" b="1" cap="small" dirty="0" smtClean="0">
                <a:effectLst>
                  <a:outerShdw blurRad="38100" dist="38100" dir="2700000" algn="tl">
                    <a:srgbClr val="000000">
                      <a:alpha val="43137"/>
                    </a:srgbClr>
                  </a:outerShdw>
                </a:effectLst>
              </a:rPr>
              <a:t>decisions  (</a:t>
            </a:r>
            <a:r>
              <a:rPr lang="en-US" sz="2000" b="1" cap="small" dirty="0">
                <a:effectLst>
                  <a:outerShdw blurRad="38100" dist="38100" dir="2700000" algn="tl">
                    <a:srgbClr val="000000">
                      <a:alpha val="43137"/>
                    </a:srgbClr>
                  </a:outerShdw>
                </a:effectLst>
              </a:rPr>
              <a:t>p</a:t>
            </a:r>
            <a:r>
              <a:rPr lang="en-US" sz="2000" b="1" cap="small" dirty="0" smtClean="0">
                <a:effectLst>
                  <a:outerShdw blurRad="38100" dist="38100" dir="2700000" algn="tl">
                    <a:srgbClr val="000000">
                      <a:alpha val="43137"/>
                    </a:srgbClr>
                  </a:outerShdw>
                </a:effectLst>
              </a:rPr>
              <a:t>rotestable)</a:t>
            </a:r>
            <a:endParaRPr lang="en-US" sz="2000" cap="small" dirty="0">
              <a:effectLst>
                <a:outerShdw blurRad="38100" dist="38100" dir="2700000" algn="tl">
                  <a:srgbClr val="000000">
                    <a:alpha val="43137"/>
                  </a:srgbClr>
                </a:outerShdw>
              </a:effectLst>
            </a:endParaRPr>
          </a:p>
        </p:txBody>
      </p:sp>
      <p:sp>
        <p:nvSpPr>
          <p:cNvPr id="9" name="Rectangle 8"/>
          <p:cNvSpPr/>
          <p:nvPr/>
        </p:nvSpPr>
        <p:spPr>
          <a:xfrm>
            <a:off x="189470" y="3048000"/>
            <a:ext cx="7944568" cy="400110"/>
          </a:xfrm>
          <a:prstGeom prst="rect">
            <a:avLst/>
          </a:prstGeom>
        </p:spPr>
        <p:txBody>
          <a:bodyPr wrap="square">
            <a:spAutoFit/>
          </a:bodyPr>
          <a:lstStyle/>
          <a:p>
            <a:r>
              <a:rPr lang="en-US" sz="2000" b="1" cap="small" dirty="0">
                <a:effectLst>
                  <a:outerShdw blurRad="38100" dist="38100" dir="2700000" algn="tl">
                    <a:srgbClr val="000000">
                      <a:alpha val="43137"/>
                    </a:srgbClr>
                  </a:outerShdw>
                </a:effectLst>
              </a:rPr>
              <a:t>Implementation </a:t>
            </a:r>
            <a:r>
              <a:rPr lang="en-US" sz="2000" b="1" cap="small" dirty="0" smtClean="0">
                <a:effectLst>
                  <a:outerShdw blurRad="38100" dist="38100" dir="2700000" algn="tl">
                    <a:srgbClr val="000000">
                      <a:alpha val="43137"/>
                    </a:srgbClr>
                  </a:outerShdw>
                </a:effectLst>
              </a:rPr>
              <a:t>Decisions </a:t>
            </a:r>
            <a:r>
              <a:rPr lang="en-US" sz="2000" b="1" cap="small" dirty="0" smtClean="0">
                <a:effectLst>
                  <a:outerShdw blurRad="38100" dist="38100" dir="2700000" algn="tl">
                    <a:srgbClr val="000000">
                      <a:alpha val="43137"/>
                    </a:srgbClr>
                  </a:outerShdw>
                </a:effectLst>
              </a:rPr>
              <a:t>(appealable) </a:t>
            </a:r>
            <a:endParaRPr lang="en-US" sz="2000" cap="small" dirty="0">
              <a:effectLst>
                <a:outerShdw blurRad="38100" dist="38100" dir="2700000" algn="tl">
                  <a:srgbClr val="000000">
                    <a:alpha val="43137"/>
                  </a:srgbClr>
                </a:outerShdw>
              </a:effectLst>
            </a:endParaRPr>
          </a:p>
        </p:txBody>
      </p:sp>
      <p:sp>
        <p:nvSpPr>
          <p:cNvPr id="4" name="Rectangle 3"/>
          <p:cNvSpPr/>
          <p:nvPr/>
        </p:nvSpPr>
        <p:spPr>
          <a:xfrm>
            <a:off x="-152400" y="3505200"/>
            <a:ext cx="8286438" cy="812530"/>
          </a:xfrm>
          <a:prstGeom prst="rect">
            <a:avLst/>
          </a:prstGeom>
        </p:spPr>
        <p:txBody>
          <a:bodyPr wrap="square">
            <a:spAutoFit/>
          </a:bodyPr>
          <a:lstStyle/>
          <a:p>
            <a:pPr marL="742950" lvl="1" indent="-285750">
              <a:lnSpc>
                <a:spcPct val="130000"/>
              </a:lnSpc>
              <a:buFont typeface="Arial" panose="020B0604020202020204" pitchFamily="34" charset="0"/>
              <a:buChar char="•"/>
            </a:pPr>
            <a:r>
              <a:rPr lang="en-US" dirty="0">
                <a:effectLst>
                  <a:outerShdw blurRad="38100" dist="38100" dir="2700000" algn="tl">
                    <a:srgbClr val="000000">
                      <a:alpha val="43137"/>
                    </a:srgbClr>
                  </a:outerShdw>
                </a:effectLst>
              </a:rPr>
              <a:t>Decisions that </a:t>
            </a:r>
            <a:r>
              <a:rPr lang="en-US" dirty="0" smtClean="0">
                <a:effectLst>
                  <a:outerShdw blurRad="38100" dist="38100" dir="2700000" algn="tl">
                    <a:srgbClr val="000000">
                      <a:alpha val="43137"/>
                    </a:srgbClr>
                  </a:outerShdw>
                </a:effectLst>
              </a:rPr>
              <a:t>take site-specific action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achieve </a:t>
            </a:r>
            <a:r>
              <a:rPr lang="en-US" dirty="0">
                <a:effectLst>
                  <a:outerShdw blurRad="38100" dist="38100" dir="2700000" algn="tl">
                    <a:srgbClr val="000000">
                      <a:alpha val="43137"/>
                    </a:srgbClr>
                  </a:outerShdw>
                </a:effectLst>
              </a:rPr>
              <a:t>land use plan decisions</a:t>
            </a:r>
            <a:endParaRPr lang="en-US" dirty="0" smtClean="0">
              <a:effectLst>
                <a:outerShdw blurRad="38100" dist="38100" dir="2700000" algn="tl">
                  <a:srgbClr val="000000">
                    <a:alpha val="43137"/>
                  </a:srgbClr>
                </a:outerShdw>
              </a:effectLst>
            </a:endParaRPr>
          </a:p>
          <a:p>
            <a:pPr marL="742950" lvl="1"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Example: Require a fire pan in Blue River SRMA</a:t>
            </a:r>
            <a:endParaRPr lang="en-US" dirty="0">
              <a:effectLst>
                <a:outerShdw blurRad="38100" dist="38100" dir="2700000" algn="tl">
                  <a:srgbClr val="000000">
                    <a:alpha val="43137"/>
                  </a:srgbClr>
                </a:outerShdw>
              </a:effectLst>
            </a:endParaRPr>
          </a:p>
        </p:txBody>
      </p:sp>
      <p:sp>
        <p:nvSpPr>
          <p:cNvPr id="5" name="Rectangle 4"/>
          <p:cNvSpPr/>
          <p:nvPr/>
        </p:nvSpPr>
        <p:spPr>
          <a:xfrm>
            <a:off x="304801" y="4953000"/>
            <a:ext cx="8534400" cy="1172629"/>
          </a:xfrm>
          <a:prstGeom prst="rect">
            <a:avLst/>
          </a:prstGeom>
        </p:spPr>
        <p:txBody>
          <a:bodyPr wrap="square">
            <a:spAutoFit/>
          </a:bodyPr>
          <a:lstStyle/>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Mitigation </a:t>
            </a:r>
            <a:r>
              <a:rPr lang="en-US" dirty="0">
                <a:effectLst>
                  <a:outerShdw blurRad="38100" dist="38100" dir="2700000" algn="tl">
                    <a:srgbClr val="000000">
                      <a:alpha val="43137"/>
                    </a:srgbClr>
                  </a:outerShdw>
                </a:effectLst>
              </a:rPr>
              <a:t>measures that will guide management, administration, information and education, and monitoring for future implementation level decisions.  </a:t>
            </a:r>
            <a:endParaRPr lang="en-US" dirty="0" smtClean="0">
              <a:effectLst>
                <a:outerShdw blurRad="38100" dist="38100" dir="2700000" algn="tl">
                  <a:srgbClr val="000000">
                    <a:alpha val="43137"/>
                  </a:srgbClr>
                </a:outerShdw>
              </a:effectLst>
            </a:endParaRP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Example: Develop brochures and kiosks with Leave No Trace guidelines. </a:t>
            </a:r>
            <a:endParaRPr lang="en-US" dirty="0">
              <a:effectLst>
                <a:outerShdw blurRad="38100" dist="38100" dir="2700000" algn="tl">
                  <a:srgbClr val="000000">
                    <a:alpha val="43137"/>
                  </a:srgbClr>
                </a:outerShdw>
              </a:effectLst>
            </a:endParaRPr>
          </a:p>
        </p:txBody>
      </p:sp>
      <p:sp>
        <p:nvSpPr>
          <p:cNvPr id="10" name="Rectangle 9"/>
          <p:cNvSpPr/>
          <p:nvPr/>
        </p:nvSpPr>
        <p:spPr>
          <a:xfrm>
            <a:off x="152400" y="4431268"/>
            <a:ext cx="7981638" cy="400110"/>
          </a:xfrm>
          <a:prstGeom prst="rect">
            <a:avLst/>
          </a:prstGeom>
        </p:spPr>
        <p:txBody>
          <a:bodyPr wrap="square">
            <a:spAutoFit/>
          </a:bodyPr>
          <a:lstStyle/>
          <a:p>
            <a:r>
              <a:rPr lang="en-US" sz="2000" b="1" cap="small" dirty="0">
                <a:effectLst>
                  <a:outerShdw blurRad="38100" dist="38100" dir="2700000" algn="tl">
                    <a:srgbClr val="000000">
                      <a:alpha val="43137"/>
                    </a:srgbClr>
                  </a:outerShdw>
                </a:effectLst>
              </a:rPr>
              <a:t>Best Management </a:t>
            </a:r>
            <a:r>
              <a:rPr lang="en-US" sz="2000" b="1" cap="small" dirty="0" smtClean="0">
                <a:effectLst>
                  <a:outerShdw blurRad="38100" dist="38100" dir="2700000" algn="tl">
                    <a:srgbClr val="000000">
                      <a:alpha val="43137"/>
                    </a:srgbClr>
                  </a:outerShdw>
                </a:effectLst>
              </a:rPr>
              <a:t>Practices (not a decision)</a:t>
            </a:r>
            <a:endParaRPr lang="en-US" sz="2000" cap="small"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30002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t>Determine if the following are:</a:t>
            </a:r>
          </a:p>
          <a:p>
            <a:pPr marL="285750" indent="-285750">
              <a:lnSpc>
                <a:spcPct val="130000"/>
              </a:lnSpc>
              <a:buFont typeface="Arial" panose="020B0604020202020204" pitchFamily="34" charset="0"/>
              <a:buChar char="•"/>
            </a:pPr>
            <a:r>
              <a:rPr lang="en-US" dirty="0" smtClean="0"/>
              <a:t>LUP decisions, implementation decisions, or Best Management Practices </a:t>
            </a:r>
          </a:p>
          <a:p>
            <a:pPr marL="285750" indent="-285750">
              <a:lnSpc>
                <a:spcPct val="130000"/>
              </a:lnSpc>
              <a:buFont typeface="Arial" panose="020B0604020202020204" pitchFamily="34" charset="0"/>
              <a:buChar char="•"/>
            </a:pPr>
            <a:r>
              <a:rPr lang="en-US" dirty="0" smtClean="0"/>
              <a:t>Is the action for </a:t>
            </a:r>
            <a:r>
              <a:rPr lang="en-US" dirty="0"/>
              <a:t>the R&amp;VS program </a:t>
            </a:r>
            <a:r>
              <a:rPr lang="en-US" dirty="0" smtClean="0"/>
              <a:t>or for </a:t>
            </a:r>
            <a:r>
              <a:rPr lang="en-US" dirty="0"/>
              <a:t>other programs</a:t>
            </a:r>
          </a:p>
          <a:p>
            <a:pPr>
              <a:lnSpc>
                <a:spcPct val="130000"/>
              </a:lnSpc>
            </a:pPr>
            <a:r>
              <a:rPr lang="en-US" dirty="0" smtClean="0"/>
              <a:t> </a:t>
            </a:r>
            <a:endParaRPr lang="en-US" dirty="0"/>
          </a:p>
        </p:txBody>
      </p:sp>
      <p:sp>
        <p:nvSpPr>
          <p:cNvPr id="6" name="TextBox 5"/>
          <p:cNvSpPr txBox="1"/>
          <p:nvPr/>
        </p:nvSpPr>
        <p:spPr>
          <a:xfrm>
            <a:off x="642962" y="3733800"/>
            <a:ext cx="5715000" cy="425309"/>
          </a:xfrm>
          <a:prstGeom prst="rect">
            <a:avLst/>
          </a:prstGeom>
          <a:noFill/>
        </p:spPr>
        <p:txBody>
          <a:bodyPr wrap="square" rtlCol="0">
            <a:spAutoFit/>
          </a:bodyPr>
          <a:lstStyle/>
          <a:p>
            <a:pPr>
              <a:lnSpc>
                <a:spcPct val="130000"/>
              </a:lnSpc>
            </a:pPr>
            <a:r>
              <a:rPr lang="en-US" dirty="0"/>
              <a:t>T</a:t>
            </a:r>
            <a:r>
              <a:rPr lang="en-US" dirty="0" smtClean="0"/>
              <a:t>he Blue Hill SRMA is closed to camping</a:t>
            </a:r>
            <a:endParaRPr lang="en-US" dirty="0"/>
          </a:p>
        </p:txBody>
      </p:sp>
      <p:sp>
        <p:nvSpPr>
          <p:cNvPr id="3" name="Rectangle 2"/>
          <p:cNvSpPr/>
          <p:nvPr/>
        </p:nvSpPr>
        <p:spPr>
          <a:xfrm>
            <a:off x="642962" y="4953000"/>
            <a:ext cx="5641288" cy="452432"/>
          </a:xfrm>
          <a:prstGeom prst="rect">
            <a:avLst/>
          </a:prstGeom>
        </p:spPr>
        <p:txBody>
          <a:bodyPr wrap="none">
            <a:spAutoFit/>
          </a:bodyPr>
          <a:lstStyle/>
          <a:p>
            <a:pPr>
              <a:lnSpc>
                <a:spcPct val="130000"/>
              </a:lnSpc>
            </a:pPr>
            <a:r>
              <a:rPr lang="en-US" dirty="0" smtClean="0"/>
              <a:t>Implementation level decision for the R&amp;VS program</a:t>
            </a:r>
            <a:endParaRPr lang="en-US" dirty="0"/>
          </a:p>
        </p:txBody>
      </p:sp>
      <p:grpSp>
        <p:nvGrpSpPr>
          <p:cNvPr id="17" name="Group 16"/>
          <p:cNvGrpSpPr/>
          <p:nvPr/>
        </p:nvGrpSpPr>
        <p:grpSpPr>
          <a:xfrm>
            <a:off x="5375697" y="2819400"/>
            <a:ext cx="3755245" cy="1935963"/>
            <a:chOff x="5375697" y="2819400"/>
            <a:chExt cx="3755245" cy="1935963"/>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12806"/>
            <a:stretch/>
          </p:blipFill>
          <p:spPr>
            <a:xfrm>
              <a:off x="5791200" y="2819400"/>
              <a:ext cx="2960409" cy="1935963"/>
            </a:xfrm>
            <a:prstGeom prst="rect">
              <a:avLst/>
            </a:prstGeom>
            <a:ln>
              <a:noFill/>
            </a:ln>
            <a:effectLst>
              <a:outerShdw blurRad="190500" algn="tl" rotWithShape="0">
                <a:srgbClr val="000000">
                  <a:alpha val="70000"/>
                </a:srgbClr>
              </a:outerShdw>
            </a:effectLst>
          </p:spPr>
        </p:pic>
        <p:sp>
          <p:nvSpPr>
            <p:cNvPr id="16" name="Rectangle 15"/>
            <p:cNvSpPr/>
            <p:nvPr/>
          </p:nvSpPr>
          <p:spPr>
            <a:xfrm rot="19756124">
              <a:off x="5375697" y="3689463"/>
              <a:ext cx="3755245" cy="1883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753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t>Determine if the following are:</a:t>
            </a:r>
          </a:p>
          <a:p>
            <a:pPr marL="285750" indent="-285750">
              <a:lnSpc>
                <a:spcPct val="130000"/>
              </a:lnSpc>
              <a:buFont typeface="Arial" panose="020B0604020202020204" pitchFamily="34" charset="0"/>
              <a:buChar char="•"/>
            </a:pPr>
            <a:r>
              <a:rPr lang="en-US" dirty="0" smtClean="0"/>
              <a:t>LUP decisions, implementation decisions, or Best Management Practices </a:t>
            </a:r>
          </a:p>
          <a:p>
            <a:pPr marL="285750" indent="-285750">
              <a:lnSpc>
                <a:spcPct val="130000"/>
              </a:lnSpc>
              <a:buFont typeface="Arial" panose="020B0604020202020204" pitchFamily="34" charset="0"/>
              <a:buChar char="•"/>
            </a:pPr>
            <a:r>
              <a:rPr lang="en-US" dirty="0" smtClean="0"/>
              <a:t>Is the action for </a:t>
            </a:r>
            <a:r>
              <a:rPr lang="en-US" dirty="0"/>
              <a:t>the R&amp;VS program </a:t>
            </a:r>
            <a:r>
              <a:rPr lang="en-US" dirty="0" smtClean="0"/>
              <a:t>or for </a:t>
            </a:r>
            <a:r>
              <a:rPr lang="en-US" dirty="0"/>
              <a:t>other programs</a:t>
            </a:r>
          </a:p>
          <a:p>
            <a:pPr>
              <a:lnSpc>
                <a:spcPct val="130000"/>
              </a:lnSpc>
            </a:pPr>
            <a:r>
              <a:rPr lang="en-US" dirty="0" smtClean="0"/>
              <a:t> </a:t>
            </a:r>
            <a:endParaRPr lang="en-US" dirty="0"/>
          </a:p>
        </p:txBody>
      </p:sp>
      <p:sp>
        <p:nvSpPr>
          <p:cNvPr id="6" name="TextBox 5"/>
          <p:cNvSpPr txBox="1"/>
          <p:nvPr/>
        </p:nvSpPr>
        <p:spPr>
          <a:xfrm>
            <a:off x="642962" y="3325914"/>
            <a:ext cx="7662838" cy="812530"/>
          </a:xfrm>
          <a:prstGeom prst="rect">
            <a:avLst/>
          </a:prstGeom>
          <a:noFill/>
        </p:spPr>
        <p:txBody>
          <a:bodyPr wrap="square" rtlCol="0">
            <a:spAutoFit/>
          </a:bodyPr>
          <a:lstStyle/>
          <a:p>
            <a:pPr>
              <a:lnSpc>
                <a:spcPct val="130000"/>
              </a:lnSpc>
            </a:pPr>
            <a:r>
              <a:rPr lang="en-US" dirty="0" smtClean="0"/>
              <a:t>In areas open to camping and overnight use in the Colorado River Valley Field Office, apply a 7-day camping limit from April 1 to August 31.  </a:t>
            </a:r>
            <a:endParaRPr lang="en-US" dirty="0"/>
          </a:p>
        </p:txBody>
      </p:sp>
      <p:sp>
        <p:nvSpPr>
          <p:cNvPr id="3" name="Rectangle 2"/>
          <p:cNvSpPr/>
          <p:nvPr/>
        </p:nvSpPr>
        <p:spPr>
          <a:xfrm>
            <a:off x="642962" y="4953000"/>
            <a:ext cx="4458272" cy="452432"/>
          </a:xfrm>
          <a:prstGeom prst="rect">
            <a:avLst/>
          </a:prstGeom>
        </p:spPr>
        <p:txBody>
          <a:bodyPr wrap="none">
            <a:spAutoFit/>
          </a:bodyPr>
          <a:lstStyle/>
          <a:p>
            <a:pPr>
              <a:lnSpc>
                <a:spcPct val="130000"/>
              </a:lnSpc>
            </a:pPr>
            <a:r>
              <a:rPr lang="en-US" dirty="0" smtClean="0"/>
              <a:t>LUP level decision for the R&amp;VS program</a:t>
            </a:r>
            <a:endParaRPr lang="en-US" dirty="0"/>
          </a:p>
        </p:txBody>
      </p:sp>
      <p:pic>
        <p:nvPicPr>
          <p:cNvPr id="1027" name="Picture 3" descr="S:\Programs\Recreation\Rec Staff\Jeff's Pictures\2013\WolcottSquatter18JUL13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4282675"/>
            <a:ext cx="3027539" cy="227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9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t>Determine if the following are:</a:t>
            </a:r>
          </a:p>
          <a:p>
            <a:pPr marL="285750" indent="-285750">
              <a:lnSpc>
                <a:spcPct val="130000"/>
              </a:lnSpc>
              <a:buFont typeface="Arial" panose="020B0604020202020204" pitchFamily="34" charset="0"/>
              <a:buChar char="•"/>
            </a:pPr>
            <a:r>
              <a:rPr lang="en-US" dirty="0" smtClean="0"/>
              <a:t>LUP decisions, implementation decisions, or Best Management Practices </a:t>
            </a:r>
          </a:p>
          <a:p>
            <a:pPr marL="285750" indent="-285750">
              <a:lnSpc>
                <a:spcPct val="130000"/>
              </a:lnSpc>
              <a:buFont typeface="Arial" panose="020B0604020202020204" pitchFamily="34" charset="0"/>
              <a:buChar char="•"/>
            </a:pPr>
            <a:r>
              <a:rPr lang="en-US" dirty="0" smtClean="0"/>
              <a:t>Is the action for the </a:t>
            </a:r>
            <a:r>
              <a:rPr lang="en-US" dirty="0"/>
              <a:t>R&amp;VS program </a:t>
            </a:r>
            <a:r>
              <a:rPr lang="en-US" dirty="0" smtClean="0"/>
              <a:t>or for </a:t>
            </a:r>
            <a:r>
              <a:rPr lang="en-US" dirty="0"/>
              <a:t>other programs</a:t>
            </a:r>
          </a:p>
          <a:p>
            <a:pPr>
              <a:lnSpc>
                <a:spcPct val="130000"/>
              </a:lnSpc>
            </a:pPr>
            <a:r>
              <a:rPr lang="en-US" dirty="0" smtClean="0"/>
              <a:t> </a:t>
            </a:r>
            <a:endParaRPr lang="en-US" dirty="0"/>
          </a:p>
        </p:txBody>
      </p:sp>
      <p:sp>
        <p:nvSpPr>
          <p:cNvPr id="6" name="TextBox 5"/>
          <p:cNvSpPr txBox="1"/>
          <p:nvPr/>
        </p:nvSpPr>
        <p:spPr>
          <a:xfrm>
            <a:off x="642962" y="3124200"/>
            <a:ext cx="7391400" cy="812530"/>
          </a:xfrm>
          <a:prstGeom prst="rect">
            <a:avLst/>
          </a:prstGeom>
          <a:noFill/>
        </p:spPr>
        <p:txBody>
          <a:bodyPr wrap="square" rtlCol="0">
            <a:spAutoFit/>
          </a:bodyPr>
          <a:lstStyle/>
          <a:p>
            <a:pPr>
              <a:lnSpc>
                <a:spcPct val="130000"/>
              </a:lnSpc>
            </a:pPr>
            <a:r>
              <a:rPr lang="en-US" dirty="0" smtClean="0"/>
              <a:t>The Blue Hill SRMA is closed to timber harvest, firewood cutting and special forest product harvest.</a:t>
            </a:r>
            <a:endParaRPr lang="en-US" dirty="0"/>
          </a:p>
        </p:txBody>
      </p:sp>
      <p:sp>
        <p:nvSpPr>
          <p:cNvPr id="3" name="Rectangle 2"/>
          <p:cNvSpPr/>
          <p:nvPr/>
        </p:nvSpPr>
        <p:spPr>
          <a:xfrm>
            <a:off x="642962" y="4953000"/>
            <a:ext cx="4634602" cy="452432"/>
          </a:xfrm>
          <a:prstGeom prst="rect">
            <a:avLst/>
          </a:prstGeom>
        </p:spPr>
        <p:txBody>
          <a:bodyPr wrap="none">
            <a:spAutoFit/>
          </a:bodyPr>
          <a:lstStyle/>
          <a:p>
            <a:pPr>
              <a:lnSpc>
                <a:spcPct val="130000"/>
              </a:lnSpc>
            </a:pPr>
            <a:r>
              <a:rPr lang="en-US" dirty="0" smtClean="0"/>
              <a:t>LUP level decision for the forestry program</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936730"/>
            <a:ext cx="2964176" cy="2220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73397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
        <p:nvSpPr>
          <p:cNvPr id="3" name="Rectangle 2"/>
          <p:cNvSpPr/>
          <p:nvPr/>
        </p:nvSpPr>
        <p:spPr>
          <a:xfrm>
            <a:off x="533400" y="838200"/>
            <a:ext cx="8077200" cy="4136517"/>
          </a:xfrm>
          <a:prstGeom prst="rect">
            <a:avLst/>
          </a:prstGeom>
        </p:spPr>
        <p:txBody>
          <a:bodyPr wrap="square">
            <a:spAutoFit/>
          </a:bodyPr>
          <a:lstStyle/>
          <a:p>
            <a:pPr marL="285750" indent="-285750">
              <a:buFont typeface="Arial" panose="020B0604020202020204" pitchFamily="34" charset="0"/>
              <a:buChar char="•"/>
            </a:pPr>
            <a:r>
              <a:rPr lang="en-US" dirty="0">
                <a:effectLst>
                  <a:outerShdw blurRad="38100" dist="38100" dir="2700000" algn="tl">
                    <a:srgbClr val="000000">
                      <a:alpha val="43137"/>
                    </a:srgbClr>
                  </a:outerShdw>
                </a:effectLst>
              </a:rPr>
              <a:t>After establishing objectives and identifying desired </a:t>
            </a:r>
            <a:r>
              <a:rPr lang="en-US" dirty="0" smtClean="0">
                <a:effectLst>
                  <a:outerShdw blurRad="38100" dist="38100" dir="2700000" algn="tl">
                    <a:srgbClr val="000000">
                      <a:alpha val="43137"/>
                    </a:srgbClr>
                  </a:outerShdw>
                </a:effectLst>
              </a:rPr>
              <a:t>RSCs in RMAs, we need to identify </a:t>
            </a:r>
            <a:r>
              <a:rPr lang="en-US" dirty="0">
                <a:effectLst>
                  <a:outerShdw blurRad="38100" dist="38100" dir="2700000" algn="tl">
                    <a:srgbClr val="000000">
                      <a:alpha val="43137"/>
                    </a:srgbClr>
                  </a:outerShdw>
                </a:effectLst>
              </a:rPr>
              <a:t>management actions and </a:t>
            </a:r>
            <a:r>
              <a:rPr lang="en-US" dirty="0" smtClean="0">
                <a:effectLst>
                  <a:outerShdw blurRad="38100" dist="38100" dir="2700000" algn="tl">
                    <a:srgbClr val="000000">
                      <a:alpha val="43137"/>
                    </a:srgbClr>
                  </a:outerShdw>
                </a:effectLst>
              </a:rPr>
              <a:t>allowable uses to </a:t>
            </a:r>
            <a:r>
              <a:rPr lang="en-US" dirty="0">
                <a:effectLst>
                  <a:outerShdw blurRad="38100" dist="38100" dir="2700000" algn="tl">
                    <a:srgbClr val="000000">
                      <a:alpha val="43137"/>
                    </a:srgbClr>
                  </a:outerShdw>
                </a:effectLst>
              </a:rPr>
              <a:t>achieve recreation goals and </a:t>
            </a:r>
            <a:r>
              <a:rPr lang="en-US" dirty="0" smtClean="0">
                <a:effectLst>
                  <a:outerShdw blurRad="38100" dist="38100" dir="2700000" algn="tl">
                    <a:srgbClr val="000000">
                      <a:alpha val="43137"/>
                    </a:srgbClr>
                  </a:outerShdw>
                </a:effectLst>
              </a:rPr>
              <a:t>objectives, </a:t>
            </a:r>
            <a:r>
              <a:rPr lang="en-US" dirty="0">
                <a:effectLst>
                  <a:outerShdw blurRad="38100" dist="38100" dir="2700000" algn="tl">
                    <a:srgbClr val="000000">
                      <a:alpha val="43137"/>
                    </a:srgbClr>
                  </a:outerShdw>
                </a:effectLst>
              </a:rPr>
              <a:t>and desired RSCs. </a:t>
            </a:r>
            <a:endParaRPr lang="en-US" dirty="0" smtClean="0">
              <a:effectLst>
                <a:outerShdw blurRad="38100" dist="38100" dir="2700000" algn="tl">
                  <a:srgbClr val="000000">
                    <a:alpha val="43137"/>
                  </a:srgbClr>
                </a:outerShdw>
              </a:effectLst>
            </a:endParaRPr>
          </a:p>
          <a:p>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Management </a:t>
            </a:r>
            <a:r>
              <a:rPr lang="en-US" dirty="0">
                <a:effectLst>
                  <a:outerShdw blurRad="38100" dist="38100" dir="2700000" algn="tl">
                    <a:srgbClr val="000000">
                      <a:alpha val="43137"/>
                    </a:srgbClr>
                  </a:outerShdw>
                </a:effectLst>
              </a:rPr>
              <a:t>actions and allowable use decisions are generally described as LUP-level decisions needed to achieve program objectives or constrain incompatible activities. </a:t>
            </a:r>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Land use plan-level </a:t>
            </a:r>
            <a:r>
              <a:rPr lang="en-US" dirty="0">
                <a:effectLst>
                  <a:outerShdw blurRad="38100" dist="38100" dir="2700000" algn="tl">
                    <a:srgbClr val="000000">
                      <a:alpha val="43137"/>
                    </a:srgbClr>
                  </a:outerShdw>
                </a:effectLst>
              </a:rPr>
              <a:t>m</a:t>
            </a:r>
            <a:r>
              <a:rPr lang="en-US" dirty="0" smtClean="0">
                <a:effectLst>
                  <a:outerShdw blurRad="38100" dist="38100" dir="2700000" algn="tl">
                    <a:srgbClr val="000000">
                      <a:alpha val="43137"/>
                    </a:srgbClr>
                  </a:outerShdw>
                </a:effectLst>
              </a:rPr>
              <a:t>anagement actions and allowable use decisions must be made within the R&amp;VS program and also applied to other programs</a:t>
            </a:r>
            <a:r>
              <a:rPr lang="en-US" dirty="0">
                <a:effectLst>
                  <a:outerShdw blurRad="38100" dist="38100" dir="2700000" algn="tl">
                    <a:srgbClr val="000000">
                      <a:alpha val="43137"/>
                    </a:srgbClr>
                  </a:outerShdw>
                </a:effectLst>
              </a:rPr>
              <a:t>. </a:t>
            </a:r>
            <a:endParaRPr lang="en-US" dirty="0" smtClean="0">
              <a:effectLst>
                <a:outerShdw blurRad="38100" dist="38100" dir="2700000" algn="tl">
                  <a:srgbClr val="000000">
                    <a:alpha val="43137"/>
                  </a:srgbClr>
                </a:outerShdw>
              </a:effectLst>
            </a:endParaRPr>
          </a:p>
          <a:p>
            <a:pPr marL="285750" indent="-285750">
              <a:buFont typeface="Arial" panose="020B0604020202020204" pitchFamily="34" charset="0"/>
              <a:buChar char="•"/>
            </a:pPr>
            <a:endParaRPr lang="en-US" dirty="0">
              <a:effectLst>
                <a:outerShdw blurRad="38100" dist="38100" dir="2700000" algn="tl">
                  <a:srgbClr val="000000">
                    <a:alpha val="43137"/>
                  </a:srgbClr>
                </a:outerShdw>
              </a:effectLst>
            </a:endParaRPr>
          </a:p>
          <a:p>
            <a:pPr marL="285750" indent="-285750">
              <a:buFont typeface="Arial" panose="020B0604020202020204" pitchFamily="34" charset="0"/>
              <a:buChar char="•"/>
            </a:pPr>
            <a:r>
              <a:rPr lang="en-US" dirty="0" smtClean="0">
                <a:effectLst>
                  <a:outerShdw blurRad="38100" dist="38100" dir="2700000" algn="tl">
                    <a:srgbClr val="000000">
                      <a:alpha val="43137"/>
                    </a:srgbClr>
                  </a:outerShdw>
                </a:effectLst>
              </a:rPr>
              <a:t>Actions </a:t>
            </a:r>
            <a:r>
              <a:rPr lang="en-US" dirty="0">
                <a:effectLst>
                  <a:outerShdw blurRad="38100" dist="38100" dir="2700000" algn="tl">
                    <a:srgbClr val="000000">
                      <a:alpha val="43137"/>
                    </a:srgbClr>
                  </a:outerShdw>
                </a:effectLst>
              </a:rPr>
              <a:t>from other programs </a:t>
            </a:r>
            <a:r>
              <a:rPr lang="en-US" dirty="0" smtClean="0">
                <a:effectLst>
                  <a:outerShdw blurRad="38100" dist="38100" dir="2700000" algn="tl">
                    <a:srgbClr val="000000">
                      <a:alpha val="43137"/>
                    </a:srgbClr>
                  </a:outerShdw>
                </a:effectLst>
              </a:rPr>
              <a:t>can also </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restrict recreation</a:t>
            </a:r>
            <a:r>
              <a:rPr lang="en-US" dirty="0" smtClean="0">
                <a:effectLst>
                  <a:outerShdw blurRad="38100" dist="38100" dir="2700000" algn="tl">
                    <a:srgbClr val="000000">
                      <a:alpha val="43137"/>
                    </a:srgbClr>
                  </a:outerShdw>
                </a:effectLst>
              </a:rPr>
              <a:t>. </a:t>
            </a:r>
          </a:p>
          <a:p>
            <a:pPr marL="285750" indent="-285750">
              <a:lnSpc>
                <a:spcPct val="130000"/>
              </a:lnSpc>
              <a:buFont typeface="Arial" panose="020B0604020202020204" pitchFamily="34" charset="0"/>
              <a:buChar char="•"/>
            </a:pPr>
            <a:endParaRPr lang="en-US" dirty="0"/>
          </a:p>
          <a:p>
            <a:pPr marL="285750" indent="-285750">
              <a:lnSpc>
                <a:spcPct val="130000"/>
              </a:lnSpc>
              <a:buFont typeface="Arial" panose="020B0604020202020204" pitchFamily="34" charset="0"/>
              <a:buChar char="•"/>
            </a:pPr>
            <a:endParaRPr lang="en-US" dirty="0" smtClean="0"/>
          </a:p>
        </p:txBody>
      </p:sp>
      <p:pic>
        <p:nvPicPr>
          <p:cNvPr id="1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418"/>
          <a:stretch/>
        </p:blipFill>
        <p:spPr bwMode="auto">
          <a:xfrm>
            <a:off x="2209800" y="4495800"/>
            <a:ext cx="4381500" cy="2035353"/>
          </a:xfrm>
          <a:prstGeom prst="rect">
            <a:avLst/>
          </a:prstGeom>
          <a:ln>
            <a:noFill/>
          </a:ln>
          <a:effectLst>
            <a:outerShdw blurRad="190500" algn="tl" rotWithShape="0">
              <a:srgbClr val="000000">
                <a:alpha val="70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0370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t>Determine if the following are:</a:t>
            </a:r>
          </a:p>
          <a:p>
            <a:pPr marL="285750" indent="-285750">
              <a:lnSpc>
                <a:spcPct val="130000"/>
              </a:lnSpc>
              <a:buFont typeface="Arial" panose="020B0604020202020204" pitchFamily="34" charset="0"/>
              <a:buChar char="•"/>
            </a:pPr>
            <a:r>
              <a:rPr lang="en-US" dirty="0" smtClean="0"/>
              <a:t>LUP decisions, implementation decisions, or Best Management Practices </a:t>
            </a:r>
          </a:p>
          <a:p>
            <a:pPr marL="285750" indent="-285750">
              <a:lnSpc>
                <a:spcPct val="130000"/>
              </a:lnSpc>
              <a:buFont typeface="Arial" panose="020B0604020202020204" pitchFamily="34" charset="0"/>
              <a:buChar char="•"/>
            </a:pPr>
            <a:r>
              <a:rPr lang="en-US" dirty="0" smtClean="0"/>
              <a:t>Is the action for the </a:t>
            </a:r>
            <a:r>
              <a:rPr lang="en-US" dirty="0"/>
              <a:t>R&amp;VS program </a:t>
            </a:r>
            <a:r>
              <a:rPr lang="en-US" dirty="0" smtClean="0"/>
              <a:t>or for </a:t>
            </a:r>
            <a:r>
              <a:rPr lang="en-US" dirty="0"/>
              <a:t>other programs</a:t>
            </a:r>
          </a:p>
          <a:p>
            <a:pPr>
              <a:lnSpc>
                <a:spcPct val="130000"/>
              </a:lnSpc>
            </a:pPr>
            <a:r>
              <a:rPr lang="en-US" dirty="0" smtClean="0"/>
              <a:t> </a:t>
            </a:r>
            <a:endParaRPr lang="en-US" dirty="0"/>
          </a:p>
        </p:txBody>
      </p:sp>
      <p:sp>
        <p:nvSpPr>
          <p:cNvPr id="6" name="TextBox 5"/>
          <p:cNvSpPr txBox="1"/>
          <p:nvPr/>
        </p:nvSpPr>
        <p:spPr>
          <a:xfrm>
            <a:off x="401392" y="3047999"/>
            <a:ext cx="7391400" cy="452432"/>
          </a:xfrm>
          <a:prstGeom prst="rect">
            <a:avLst/>
          </a:prstGeom>
          <a:noFill/>
        </p:spPr>
        <p:txBody>
          <a:bodyPr wrap="square" rtlCol="0">
            <a:spAutoFit/>
          </a:bodyPr>
          <a:lstStyle/>
          <a:p>
            <a:pPr>
              <a:lnSpc>
                <a:spcPct val="130000"/>
              </a:lnSpc>
            </a:pPr>
            <a:r>
              <a:rPr lang="en-US" dirty="0" smtClean="0"/>
              <a:t>Close the climbing route Neon </a:t>
            </a:r>
            <a:r>
              <a:rPr lang="en-US" dirty="0"/>
              <a:t>Sunset to protect raptor nests  </a:t>
            </a:r>
          </a:p>
        </p:txBody>
      </p:sp>
      <p:sp>
        <p:nvSpPr>
          <p:cNvPr id="3" name="Rectangle 2"/>
          <p:cNvSpPr/>
          <p:nvPr/>
        </p:nvSpPr>
        <p:spPr>
          <a:xfrm>
            <a:off x="479073" y="5629274"/>
            <a:ext cx="8454559" cy="425309"/>
          </a:xfrm>
          <a:prstGeom prst="rect">
            <a:avLst/>
          </a:prstGeom>
        </p:spPr>
        <p:txBody>
          <a:bodyPr wrap="none">
            <a:spAutoFit/>
          </a:bodyPr>
          <a:lstStyle/>
          <a:p>
            <a:pPr>
              <a:lnSpc>
                <a:spcPct val="130000"/>
              </a:lnSpc>
            </a:pPr>
            <a:r>
              <a:rPr lang="en-US" dirty="0" smtClean="0"/>
              <a:t>Implementation level decision for the R&amp;VS program (from the wildlife program)</a:t>
            </a:r>
            <a:endParaRPr lang="en-US" dirty="0"/>
          </a:p>
        </p:txBody>
      </p:sp>
      <p:sp>
        <p:nvSpPr>
          <p:cNvPr id="9" name="Rectangle 8"/>
          <p:cNvSpPr/>
          <p:nvPr/>
        </p:nvSpPr>
        <p:spPr>
          <a:xfrm>
            <a:off x="425126" y="3657599"/>
            <a:ext cx="6681866" cy="425309"/>
          </a:xfrm>
          <a:prstGeom prst="rect">
            <a:avLst/>
          </a:prstGeom>
        </p:spPr>
        <p:txBody>
          <a:bodyPr wrap="square">
            <a:spAutoFit/>
          </a:bodyPr>
          <a:lstStyle/>
          <a:p>
            <a:pPr>
              <a:lnSpc>
                <a:spcPct val="130000"/>
              </a:lnSpc>
            </a:pPr>
            <a:r>
              <a:rPr lang="en-US" dirty="0" smtClean="0"/>
              <a:t>Close the climbing area Wild Iris to protect raptor nests  </a:t>
            </a:r>
            <a:endParaRPr lang="en-US" dirty="0"/>
          </a:p>
        </p:txBody>
      </p:sp>
      <p:sp>
        <p:nvSpPr>
          <p:cNvPr id="10" name="Rectangle 9"/>
          <p:cNvSpPr/>
          <p:nvPr/>
        </p:nvSpPr>
        <p:spPr>
          <a:xfrm>
            <a:off x="427624" y="4190999"/>
            <a:ext cx="7212768" cy="425309"/>
          </a:xfrm>
          <a:prstGeom prst="rect">
            <a:avLst/>
          </a:prstGeom>
        </p:spPr>
        <p:txBody>
          <a:bodyPr wrap="square">
            <a:spAutoFit/>
          </a:bodyPr>
          <a:lstStyle/>
          <a:p>
            <a:pPr>
              <a:lnSpc>
                <a:spcPct val="130000"/>
              </a:lnSpc>
            </a:pPr>
            <a:r>
              <a:rPr lang="en-US" dirty="0"/>
              <a:t>Close the </a:t>
            </a:r>
            <a:r>
              <a:rPr lang="en-US" dirty="0" smtClean="0"/>
              <a:t>Blue Hill SRMA </a:t>
            </a:r>
            <a:r>
              <a:rPr lang="en-US" dirty="0"/>
              <a:t>to protect raptor nests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810000"/>
            <a:ext cx="2611192" cy="1760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68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fade">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t>Determine if the following are:</a:t>
            </a:r>
          </a:p>
          <a:p>
            <a:pPr marL="285750" indent="-285750">
              <a:lnSpc>
                <a:spcPct val="130000"/>
              </a:lnSpc>
              <a:buFont typeface="Arial" panose="020B0604020202020204" pitchFamily="34" charset="0"/>
              <a:buChar char="•"/>
            </a:pPr>
            <a:r>
              <a:rPr lang="en-US" dirty="0" smtClean="0"/>
              <a:t>LUP decisions, implementation decisions, or Best Management Practices </a:t>
            </a:r>
          </a:p>
          <a:p>
            <a:pPr marL="285750" indent="-285750">
              <a:lnSpc>
                <a:spcPct val="130000"/>
              </a:lnSpc>
              <a:buFont typeface="Arial" panose="020B0604020202020204" pitchFamily="34" charset="0"/>
              <a:buChar char="•"/>
            </a:pPr>
            <a:r>
              <a:rPr lang="en-US" dirty="0" smtClean="0"/>
              <a:t>Is the action for the </a:t>
            </a:r>
            <a:r>
              <a:rPr lang="en-US" dirty="0"/>
              <a:t>R&amp;VS program </a:t>
            </a:r>
            <a:r>
              <a:rPr lang="en-US" dirty="0" smtClean="0"/>
              <a:t>or for </a:t>
            </a:r>
            <a:r>
              <a:rPr lang="en-US" dirty="0"/>
              <a:t>other programs</a:t>
            </a:r>
          </a:p>
          <a:p>
            <a:pPr>
              <a:lnSpc>
                <a:spcPct val="130000"/>
              </a:lnSpc>
            </a:pPr>
            <a:r>
              <a:rPr lang="en-US" dirty="0" smtClean="0"/>
              <a:t> </a:t>
            </a:r>
            <a:endParaRPr lang="en-US" dirty="0"/>
          </a:p>
        </p:txBody>
      </p:sp>
      <p:sp>
        <p:nvSpPr>
          <p:cNvPr id="6" name="TextBox 5"/>
          <p:cNvSpPr txBox="1"/>
          <p:nvPr/>
        </p:nvSpPr>
        <p:spPr>
          <a:xfrm>
            <a:off x="685800" y="3200400"/>
            <a:ext cx="7391400" cy="425309"/>
          </a:xfrm>
          <a:prstGeom prst="rect">
            <a:avLst/>
          </a:prstGeom>
          <a:noFill/>
        </p:spPr>
        <p:txBody>
          <a:bodyPr wrap="square" rtlCol="0">
            <a:spAutoFit/>
          </a:bodyPr>
          <a:lstStyle/>
          <a:p>
            <a:pPr>
              <a:lnSpc>
                <a:spcPct val="130000"/>
              </a:lnSpc>
            </a:pPr>
            <a:r>
              <a:rPr lang="en-US" dirty="0" smtClean="0"/>
              <a:t>In the Blue Hill SRMA, no SRPs would be issued</a:t>
            </a:r>
            <a:endParaRPr lang="en-US" dirty="0"/>
          </a:p>
        </p:txBody>
      </p:sp>
      <p:sp>
        <p:nvSpPr>
          <p:cNvPr id="3" name="Rectangle 2"/>
          <p:cNvSpPr/>
          <p:nvPr/>
        </p:nvSpPr>
        <p:spPr>
          <a:xfrm>
            <a:off x="642962" y="4953000"/>
            <a:ext cx="4458272" cy="425309"/>
          </a:xfrm>
          <a:prstGeom prst="rect">
            <a:avLst/>
          </a:prstGeom>
        </p:spPr>
        <p:txBody>
          <a:bodyPr wrap="none">
            <a:spAutoFit/>
          </a:bodyPr>
          <a:lstStyle/>
          <a:p>
            <a:pPr>
              <a:lnSpc>
                <a:spcPct val="130000"/>
              </a:lnSpc>
            </a:pPr>
            <a:r>
              <a:rPr lang="en-US" dirty="0" smtClean="0"/>
              <a:t>LUP level decision for the R&amp;VS program</a:t>
            </a: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57625"/>
            <a:ext cx="3086100" cy="2314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6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Determine if the following are:</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LUP decisions, implementation decisions, or Best Management Practices </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Is the action for the </a:t>
            </a:r>
            <a:r>
              <a:rPr lang="en-US" dirty="0">
                <a:effectLst>
                  <a:outerShdw blurRad="38100" dist="38100" dir="2700000" algn="tl">
                    <a:srgbClr val="000000">
                      <a:alpha val="43137"/>
                    </a:srgbClr>
                  </a:outerShdw>
                </a:effectLst>
              </a:rPr>
              <a:t>R&amp;VS program </a:t>
            </a:r>
            <a:r>
              <a:rPr lang="en-US" dirty="0" smtClean="0">
                <a:effectLst>
                  <a:outerShdw blurRad="38100" dist="38100" dir="2700000" algn="tl">
                    <a:srgbClr val="000000">
                      <a:alpha val="43137"/>
                    </a:srgbClr>
                  </a:outerShdw>
                </a:effectLst>
              </a:rPr>
              <a:t>or for </a:t>
            </a:r>
            <a:r>
              <a:rPr lang="en-US" dirty="0">
                <a:effectLst>
                  <a:outerShdw blurRad="38100" dist="38100" dir="2700000" algn="tl">
                    <a:srgbClr val="000000">
                      <a:alpha val="43137"/>
                    </a:srgbClr>
                  </a:outerShdw>
                </a:effectLst>
              </a:rPr>
              <a:t>other programs</a:t>
            </a:r>
          </a:p>
          <a:p>
            <a:pPr>
              <a:lnSpc>
                <a:spcPct val="130000"/>
              </a:lnSpc>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6" name="TextBox 5"/>
          <p:cNvSpPr txBox="1"/>
          <p:nvPr/>
        </p:nvSpPr>
        <p:spPr>
          <a:xfrm>
            <a:off x="642962" y="3048000"/>
            <a:ext cx="7391400" cy="812530"/>
          </a:xfrm>
          <a:prstGeom prst="rect">
            <a:avLst/>
          </a:prstGeom>
          <a:noFill/>
        </p:spPr>
        <p:txBody>
          <a:bodyPr wrap="square" rtlCol="0">
            <a:spAutoFit/>
          </a:bodyPr>
          <a:lstStyle/>
          <a:p>
            <a:pPr>
              <a:lnSpc>
                <a:spcPct val="130000"/>
              </a:lnSpc>
            </a:pPr>
            <a:r>
              <a:rPr lang="en-US" dirty="0" smtClean="0">
                <a:effectLst>
                  <a:outerShdw blurRad="38100" dist="38100" dir="2700000" algn="tl">
                    <a:srgbClr val="000000">
                      <a:alpha val="43137"/>
                    </a:srgbClr>
                  </a:outerShdw>
                </a:effectLst>
              </a:rPr>
              <a:t>Reroute any trails in the Capitol Creek ERMA that cause natural resource damage or trespass.  </a:t>
            </a:r>
            <a:endParaRPr lang="en-US" dirty="0">
              <a:effectLst>
                <a:outerShdw blurRad="38100" dist="38100" dir="2700000" algn="tl">
                  <a:srgbClr val="000000">
                    <a:alpha val="43137"/>
                  </a:srgbClr>
                </a:outerShdw>
              </a:effectLst>
            </a:endParaRPr>
          </a:p>
        </p:txBody>
      </p:sp>
      <p:sp>
        <p:nvSpPr>
          <p:cNvPr id="3" name="Rectangle 2"/>
          <p:cNvSpPr/>
          <p:nvPr/>
        </p:nvSpPr>
        <p:spPr>
          <a:xfrm>
            <a:off x="642962" y="4648200"/>
            <a:ext cx="6138838" cy="1892826"/>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BMP  for R&amp;VS program, but could apply to other programs if the route is primarily used by another resource program. (e.g.,  the range program may need to reroute a road used exclusively by a permittee to access a range improvement)</a:t>
            </a:r>
            <a:endParaRPr lang="en-US" dirty="0">
              <a:effectLst>
                <a:outerShdw blurRad="38100" dist="38100" dir="2700000" algn="tl">
                  <a:srgbClr val="000000">
                    <a:alpha val="43137"/>
                  </a:srgbClr>
                </a:outerShdw>
              </a:effectLst>
            </a:endParaRPr>
          </a:p>
        </p:txBody>
      </p:sp>
      <p:pic>
        <p:nvPicPr>
          <p:cNvPr id="4098" name="Picture 2" descr="S:\Programs\Recreation\Rec Staff\OHV Crew\2011 OHV Files\2011 OHV Pictures\Bocco Mt\Scratching Bandit Trail\misc photos 0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3558" y="3833408"/>
            <a:ext cx="2227263" cy="1670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010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Determine if the following are:</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LUP decisions, implementation decisions, or Best Management Practices </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Is the action for the </a:t>
            </a:r>
            <a:r>
              <a:rPr lang="en-US" dirty="0">
                <a:effectLst>
                  <a:outerShdw blurRad="38100" dist="38100" dir="2700000" algn="tl">
                    <a:srgbClr val="000000">
                      <a:alpha val="43137"/>
                    </a:srgbClr>
                  </a:outerShdw>
                </a:effectLst>
              </a:rPr>
              <a:t>R&amp;VS program </a:t>
            </a:r>
            <a:r>
              <a:rPr lang="en-US" dirty="0" smtClean="0">
                <a:effectLst>
                  <a:outerShdw blurRad="38100" dist="38100" dir="2700000" algn="tl">
                    <a:srgbClr val="000000">
                      <a:alpha val="43137"/>
                    </a:srgbClr>
                  </a:outerShdw>
                </a:effectLst>
              </a:rPr>
              <a:t>or for </a:t>
            </a:r>
            <a:r>
              <a:rPr lang="en-US" dirty="0">
                <a:effectLst>
                  <a:outerShdw blurRad="38100" dist="38100" dir="2700000" algn="tl">
                    <a:srgbClr val="000000">
                      <a:alpha val="43137"/>
                    </a:srgbClr>
                  </a:outerShdw>
                </a:effectLst>
              </a:rPr>
              <a:t>other programs</a:t>
            </a:r>
          </a:p>
          <a:p>
            <a:pPr>
              <a:lnSpc>
                <a:spcPct val="130000"/>
              </a:lnSpc>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6" name="TextBox 5"/>
          <p:cNvSpPr txBox="1"/>
          <p:nvPr/>
        </p:nvSpPr>
        <p:spPr>
          <a:xfrm>
            <a:off x="642962" y="3276600"/>
            <a:ext cx="7391400" cy="812530"/>
          </a:xfrm>
          <a:prstGeom prst="rect">
            <a:avLst/>
          </a:prstGeom>
          <a:noFill/>
        </p:spPr>
        <p:txBody>
          <a:bodyPr wrap="square" rtlCol="0">
            <a:spAutoFit/>
          </a:bodyPr>
          <a:lstStyle/>
          <a:p>
            <a:pPr>
              <a:lnSpc>
                <a:spcPct val="130000"/>
              </a:lnSpc>
            </a:pPr>
            <a:r>
              <a:rPr lang="en-US" dirty="0" smtClean="0">
                <a:effectLst>
                  <a:outerShdw blurRad="38100" dist="38100" dir="2700000" algn="tl">
                    <a:srgbClr val="000000">
                      <a:alpha val="43137"/>
                    </a:srgbClr>
                  </a:outerShdw>
                </a:effectLst>
              </a:rPr>
              <a:t>Reroute the Pool and Ice Trail to eliminate the steep unsustainable sections.  </a:t>
            </a:r>
            <a:endParaRPr lang="en-US" dirty="0">
              <a:effectLst>
                <a:outerShdw blurRad="38100" dist="38100" dir="2700000" algn="tl">
                  <a:srgbClr val="000000">
                    <a:alpha val="43137"/>
                  </a:srgbClr>
                </a:outerShdw>
              </a:effectLst>
            </a:endParaRPr>
          </a:p>
        </p:txBody>
      </p:sp>
      <p:sp>
        <p:nvSpPr>
          <p:cNvPr id="3" name="Rectangle 2"/>
          <p:cNvSpPr/>
          <p:nvPr/>
        </p:nvSpPr>
        <p:spPr>
          <a:xfrm>
            <a:off x="642962" y="4419600"/>
            <a:ext cx="8196238" cy="425309"/>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Implementation decision for the R&amp;VS program</a:t>
            </a:r>
            <a:endParaRPr lang="en-US"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2800" y="4934850"/>
            <a:ext cx="2513159" cy="1884869"/>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4600" y="4923607"/>
            <a:ext cx="2528149" cy="1896112"/>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4960080"/>
            <a:ext cx="2530560" cy="189792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7058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Determine if the following are:</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LUP decisions, implementation decisions, or Best Management Practices </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Is the action for the </a:t>
            </a:r>
            <a:r>
              <a:rPr lang="en-US" dirty="0">
                <a:effectLst>
                  <a:outerShdw blurRad="38100" dist="38100" dir="2700000" algn="tl">
                    <a:srgbClr val="000000">
                      <a:alpha val="43137"/>
                    </a:srgbClr>
                  </a:outerShdw>
                </a:effectLst>
              </a:rPr>
              <a:t>R&amp;VS program </a:t>
            </a:r>
            <a:r>
              <a:rPr lang="en-US" dirty="0" smtClean="0">
                <a:effectLst>
                  <a:outerShdw blurRad="38100" dist="38100" dir="2700000" algn="tl">
                    <a:srgbClr val="000000">
                      <a:alpha val="43137"/>
                    </a:srgbClr>
                  </a:outerShdw>
                </a:effectLst>
              </a:rPr>
              <a:t>or for </a:t>
            </a:r>
            <a:r>
              <a:rPr lang="en-US" dirty="0">
                <a:effectLst>
                  <a:outerShdw blurRad="38100" dist="38100" dir="2700000" algn="tl">
                    <a:srgbClr val="000000">
                      <a:alpha val="43137"/>
                    </a:srgbClr>
                  </a:outerShdw>
                </a:effectLst>
              </a:rPr>
              <a:t>other programs</a:t>
            </a:r>
          </a:p>
          <a:p>
            <a:pPr>
              <a:lnSpc>
                <a:spcPct val="130000"/>
              </a:lnSpc>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6" name="TextBox 5"/>
          <p:cNvSpPr txBox="1"/>
          <p:nvPr/>
        </p:nvSpPr>
        <p:spPr>
          <a:xfrm>
            <a:off x="642962" y="3124200"/>
            <a:ext cx="5910238" cy="452432"/>
          </a:xfrm>
          <a:prstGeom prst="rect">
            <a:avLst/>
          </a:prstGeom>
          <a:noFill/>
        </p:spPr>
        <p:txBody>
          <a:bodyPr wrap="square" rtlCol="0">
            <a:spAutoFit/>
          </a:bodyPr>
          <a:lstStyle/>
          <a:p>
            <a:pPr>
              <a:lnSpc>
                <a:spcPct val="130000"/>
              </a:lnSpc>
            </a:pPr>
            <a:r>
              <a:rPr lang="en-US" dirty="0" smtClean="0">
                <a:effectLst>
                  <a:outerShdw blurRad="38100" dist="38100" dir="2700000" algn="tl">
                    <a:srgbClr val="000000">
                      <a:alpha val="43137"/>
                    </a:srgbClr>
                  </a:outerShdw>
                </a:effectLst>
              </a:rPr>
              <a:t>Close the Blue Hill SRMA to recreational target shooting</a:t>
            </a:r>
            <a:endParaRPr lang="en-US" dirty="0">
              <a:effectLst>
                <a:outerShdw blurRad="38100" dist="38100" dir="2700000" algn="tl">
                  <a:srgbClr val="000000">
                    <a:alpha val="43137"/>
                  </a:srgbClr>
                </a:outerShdw>
              </a:effectLst>
            </a:endParaRPr>
          </a:p>
        </p:txBody>
      </p:sp>
      <p:sp>
        <p:nvSpPr>
          <p:cNvPr id="3" name="Rectangle 2"/>
          <p:cNvSpPr/>
          <p:nvPr/>
        </p:nvSpPr>
        <p:spPr>
          <a:xfrm>
            <a:off x="642962" y="4953000"/>
            <a:ext cx="8196238" cy="425309"/>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LUP decision for the R&amp;VS program</a:t>
            </a:r>
            <a:endParaRPr lang="en-US" dirty="0">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283" r="38839"/>
          <a:stretch/>
        </p:blipFill>
        <p:spPr bwMode="auto">
          <a:xfrm>
            <a:off x="6096000" y="3581400"/>
            <a:ext cx="2670760" cy="2949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79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4009987" y="729734"/>
            <a:ext cx="1124026"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1532727"/>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Determine if the following are:</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LUP decisions, implementation decisions, or Best Management Practices </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Is the action for the </a:t>
            </a:r>
            <a:r>
              <a:rPr lang="en-US" dirty="0">
                <a:effectLst>
                  <a:outerShdw blurRad="38100" dist="38100" dir="2700000" algn="tl">
                    <a:srgbClr val="000000">
                      <a:alpha val="43137"/>
                    </a:srgbClr>
                  </a:outerShdw>
                </a:effectLst>
              </a:rPr>
              <a:t>R&amp;VS program </a:t>
            </a:r>
            <a:r>
              <a:rPr lang="en-US" dirty="0" smtClean="0">
                <a:effectLst>
                  <a:outerShdw blurRad="38100" dist="38100" dir="2700000" algn="tl">
                    <a:srgbClr val="000000">
                      <a:alpha val="43137"/>
                    </a:srgbClr>
                  </a:outerShdw>
                </a:effectLst>
              </a:rPr>
              <a:t>or for </a:t>
            </a:r>
            <a:r>
              <a:rPr lang="en-US" dirty="0">
                <a:effectLst>
                  <a:outerShdw blurRad="38100" dist="38100" dir="2700000" algn="tl">
                    <a:srgbClr val="000000">
                      <a:alpha val="43137"/>
                    </a:srgbClr>
                  </a:outerShdw>
                </a:effectLst>
              </a:rPr>
              <a:t>other programs</a:t>
            </a:r>
          </a:p>
          <a:p>
            <a:pPr>
              <a:lnSpc>
                <a:spcPct val="130000"/>
              </a:lnSpc>
            </a:pPr>
            <a:r>
              <a:rPr lang="en-US" dirty="0" smtClean="0">
                <a:effectLst>
                  <a:outerShdw blurRad="38100" dist="38100" dir="2700000" algn="tl">
                    <a:srgbClr val="000000">
                      <a:alpha val="43137"/>
                    </a:srgbClr>
                  </a:outerShdw>
                </a:effectLst>
              </a:rPr>
              <a:t> </a:t>
            </a:r>
            <a:endParaRPr lang="en-US" dirty="0">
              <a:effectLst>
                <a:outerShdw blurRad="38100" dist="38100" dir="2700000" algn="tl">
                  <a:srgbClr val="000000">
                    <a:alpha val="43137"/>
                  </a:srgbClr>
                </a:outerShdw>
              </a:effectLst>
            </a:endParaRPr>
          </a:p>
        </p:txBody>
      </p:sp>
      <p:sp>
        <p:nvSpPr>
          <p:cNvPr id="6" name="TextBox 5"/>
          <p:cNvSpPr txBox="1"/>
          <p:nvPr/>
        </p:nvSpPr>
        <p:spPr>
          <a:xfrm>
            <a:off x="642962" y="3733800"/>
            <a:ext cx="4855747" cy="923330"/>
          </a:xfrm>
          <a:prstGeom prst="rect">
            <a:avLst/>
          </a:prstGeom>
          <a:noFill/>
        </p:spPr>
        <p:txBody>
          <a:bodyPr wrap="square" rtlCol="0">
            <a:spAutoFit/>
          </a:bodyPr>
          <a:lstStyle/>
          <a:p>
            <a:pPr lvl="0"/>
            <a:r>
              <a:rPr lang="en-US" dirty="0">
                <a:effectLst>
                  <a:outerShdw blurRad="38100" dist="38100" dir="2700000" algn="tl">
                    <a:srgbClr val="000000">
                      <a:alpha val="43137"/>
                    </a:srgbClr>
                  </a:outerShdw>
                </a:effectLst>
              </a:rPr>
              <a:t>Facilitate </a:t>
            </a:r>
            <a:r>
              <a:rPr lang="en-US" dirty="0" smtClean="0">
                <a:effectLst>
                  <a:outerShdw blurRad="38100" dist="38100" dir="2700000" algn="tl">
                    <a:srgbClr val="000000">
                      <a:alpha val="43137"/>
                    </a:srgbClr>
                  </a:outerShdw>
                </a:effectLst>
              </a:rPr>
              <a:t>greater </a:t>
            </a:r>
            <a:r>
              <a:rPr lang="en-US" dirty="0">
                <a:effectLst>
                  <a:outerShdw blurRad="38100" dist="38100" dir="2700000" algn="tl">
                    <a:srgbClr val="000000">
                      <a:alpha val="43137"/>
                    </a:srgbClr>
                  </a:outerShdw>
                </a:effectLst>
              </a:rPr>
              <a:t>w</a:t>
            </a:r>
            <a:r>
              <a:rPr lang="en-US" dirty="0" smtClean="0">
                <a:effectLst>
                  <a:outerShdw blurRad="38100" dist="38100" dir="2700000" algn="tl">
                    <a:srgbClr val="000000">
                      <a:alpha val="43137"/>
                    </a:srgbClr>
                  </a:outerShdw>
                </a:effectLst>
              </a:rPr>
              <a:t>ell </a:t>
            </a:r>
            <a:r>
              <a:rPr lang="en-US" dirty="0">
                <a:effectLst>
                  <a:outerShdw blurRad="38100" dist="38100" dir="2700000" algn="tl">
                    <a:srgbClr val="000000">
                      <a:alpha val="43137"/>
                    </a:srgbClr>
                  </a:outerShdw>
                </a:effectLst>
              </a:rPr>
              <a:t>b</a:t>
            </a:r>
            <a:r>
              <a:rPr lang="en-US" dirty="0" smtClean="0">
                <a:effectLst>
                  <a:outerShdw blurRad="38100" dist="38100" dir="2700000" algn="tl">
                    <a:srgbClr val="000000">
                      <a:alpha val="43137"/>
                    </a:srgbClr>
                  </a:outerShdw>
                </a:effectLst>
              </a:rPr>
              <a:t>eing </a:t>
            </a:r>
            <a:r>
              <a:rPr lang="en-US" dirty="0">
                <a:effectLst>
                  <a:outerShdw blurRad="38100" dist="38100" dir="2700000" algn="tl">
                    <a:srgbClr val="000000">
                      <a:alpha val="43137"/>
                    </a:srgbClr>
                  </a:outerShdw>
                </a:effectLst>
              </a:rPr>
              <a:t>and </a:t>
            </a:r>
            <a:r>
              <a:rPr lang="en-US" dirty="0" smtClean="0">
                <a:effectLst>
                  <a:outerShdw blurRad="38100" dist="38100" dir="2700000" algn="tl">
                    <a:srgbClr val="000000">
                      <a:alpha val="43137"/>
                    </a:srgbClr>
                  </a:outerShdw>
                </a:effectLst>
              </a:rPr>
              <a:t>economic benefits </a:t>
            </a:r>
            <a:r>
              <a:rPr lang="en-US" dirty="0">
                <a:effectLst>
                  <a:outerShdw blurRad="38100" dist="38100" dir="2700000" algn="tl">
                    <a:srgbClr val="000000">
                      <a:alpha val="43137"/>
                    </a:srgbClr>
                  </a:outerShdw>
                </a:effectLst>
              </a:rPr>
              <a:t>within </a:t>
            </a:r>
            <a:r>
              <a:rPr lang="en-US" dirty="0" smtClean="0">
                <a:effectLst>
                  <a:outerShdw blurRad="38100" dist="38100" dir="2700000" algn="tl">
                    <a:srgbClr val="000000">
                      <a:alpha val="43137"/>
                    </a:srgbClr>
                  </a:outerShdw>
                </a:effectLst>
              </a:rPr>
              <a:t>communities (from the Recreation Strategy).</a:t>
            </a:r>
            <a:endParaRPr lang="en-US" dirty="0">
              <a:effectLst>
                <a:outerShdw blurRad="38100" dist="38100" dir="2700000" algn="tl">
                  <a:srgbClr val="000000">
                    <a:alpha val="43137"/>
                  </a:srgbClr>
                </a:outerShdw>
              </a:effectLst>
            </a:endParaRPr>
          </a:p>
        </p:txBody>
      </p:sp>
      <p:sp>
        <p:nvSpPr>
          <p:cNvPr id="3" name="Rectangle 2"/>
          <p:cNvSpPr/>
          <p:nvPr/>
        </p:nvSpPr>
        <p:spPr>
          <a:xfrm>
            <a:off x="642962" y="4953000"/>
            <a:ext cx="8196238" cy="425309"/>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BMP for the R&amp;VS program</a:t>
            </a:r>
            <a:endParaRPr lang="en-US" dirty="0">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8709" y="2819400"/>
            <a:ext cx="3314700" cy="3571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001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3155550" y="719528"/>
            <a:ext cx="3171061" cy="369332"/>
          </a:xfrm>
          <a:prstGeom prst="rect">
            <a:avLst/>
          </a:prstGeom>
        </p:spPr>
        <p:txBody>
          <a:bodyPr wrap="none">
            <a:spAutoFit/>
          </a:bodyPr>
          <a:lstStyle/>
          <a:p>
            <a:r>
              <a:rPr lang="en-US" b="1" cap="small" dirty="0" smtClean="0">
                <a:effectLst>
                  <a:outerShdw blurRad="38100" dist="38100" dir="2700000" algn="tl">
                    <a:srgbClr val="000000">
                      <a:alpha val="43137"/>
                    </a:srgbClr>
                  </a:outerShdw>
                </a:effectLst>
              </a:rPr>
              <a:t>Steens Mountain Exercise</a:t>
            </a:r>
            <a:endParaRPr lang="en-US" cap="small" dirty="0">
              <a:effectLst>
                <a:outerShdw blurRad="38100" dist="38100" dir="2700000" algn="tl">
                  <a:srgbClr val="000000">
                    <a:alpha val="43137"/>
                  </a:srgbClr>
                </a:outerShdw>
              </a:effectLst>
            </a:endParaRPr>
          </a:p>
        </p:txBody>
      </p:sp>
      <p:sp>
        <p:nvSpPr>
          <p:cNvPr id="5" name="Rectangle 4"/>
          <p:cNvSpPr/>
          <p:nvPr/>
        </p:nvSpPr>
        <p:spPr>
          <a:xfrm>
            <a:off x="381000" y="1447800"/>
            <a:ext cx="8110562" cy="2252924"/>
          </a:xfrm>
          <a:prstGeom prst="rect">
            <a:avLst/>
          </a:prstGeom>
        </p:spPr>
        <p:txBody>
          <a:bodyPr wrap="square">
            <a:spAutoFit/>
          </a:bodyPr>
          <a:lstStyle/>
          <a:p>
            <a:pPr>
              <a:lnSpc>
                <a:spcPct val="130000"/>
              </a:lnSpc>
            </a:pPr>
            <a:r>
              <a:rPr lang="en-US" dirty="0" smtClean="0">
                <a:effectLst>
                  <a:outerShdw blurRad="38100" dist="38100" dir="2700000" algn="tl">
                    <a:srgbClr val="000000">
                      <a:alpha val="43137"/>
                    </a:srgbClr>
                  </a:outerShdw>
                </a:effectLst>
              </a:rPr>
              <a:t>Work in your team to develop LUP level decisions for your SRMA and ERMA. </a:t>
            </a: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Refer to the handout “Common LUP decision” and Illustration 4 on page IL-20 of the handbook</a:t>
            </a:r>
            <a:r>
              <a:rPr lang="en-US" dirty="0">
                <a:effectLst>
                  <a:outerShdw blurRad="38100" dist="38100" dir="2700000" algn="tl">
                    <a:srgbClr val="000000">
                      <a:alpha val="43137"/>
                    </a:srgbClr>
                  </a:outerShdw>
                </a:effectLst>
              </a:rPr>
              <a:t>.</a:t>
            </a:r>
            <a:endParaRPr lang="en-US" dirty="0" smtClean="0">
              <a:effectLst>
                <a:outerShdw blurRad="38100" dist="38100" dir="2700000" algn="tl">
                  <a:srgbClr val="000000">
                    <a:alpha val="43137"/>
                  </a:srgbClr>
                </a:outerShdw>
              </a:effectLst>
            </a:endParaRPr>
          </a:p>
          <a:p>
            <a:pPr marL="285750" indent="-285750">
              <a:lnSpc>
                <a:spcPct val="130000"/>
              </a:lnSpc>
              <a:buFont typeface="Arial" panose="020B0604020202020204" pitchFamily="34" charset="0"/>
              <a:buChar char="•"/>
            </a:pPr>
            <a:r>
              <a:rPr lang="en-US" dirty="0" smtClean="0">
                <a:effectLst>
                  <a:outerShdw blurRad="38100" dist="38100" dir="2700000" algn="tl">
                    <a:srgbClr val="000000">
                      <a:alpha val="43137"/>
                    </a:srgbClr>
                  </a:outerShdw>
                </a:effectLst>
              </a:rPr>
              <a:t>Also refer to Appendix </a:t>
            </a:r>
            <a:r>
              <a:rPr lang="en-US" dirty="0">
                <a:effectLst>
                  <a:outerShdw blurRad="38100" dist="38100" dir="2700000" algn="tl">
                    <a:srgbClr val="000000">
                      <a:alpha val="43137"/>
                    </a:srgbClr>
                  </a:outerShdw>
                </a:effectLst>
              </a:rPr>
              <a:t>C of the Land Use Planning Handbook H-1601-1</a:t>
            </a:r>
            <a:endParaRPr lang="en-US" dirty="0" smtClean="0">
              <a:effectLst>
                <a:outerShdw blurRad="38100" dist="38100" dir="2700000" algn="tl">
                  <a:srgbClr val="000000">
                    <a:alpha val="43137"/>
                  </a:srgbClr>
                </a:outerShdw>
              </a:effectLst>
            </a:endParaRPr>
          </a:p>
          <a:p>
            <a:pPr marL="285750" indent="-285750">
              <a:lnSpc>
                <a:spcPct val="130000"/>
              </a:lnSpc>
              <a:buFont typeface="Arial" panose="020B0604020202020204" pitchFamily="34" charset="0"/>
              <a:buChar char="•"/>
            </a:pPr>
            <a:endParaRPr lang="en-US"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752850"/>
            <a:ext cx="3810000" cy="2857500"/>
          </a:xfrm>
          <a:prstGeom prst="rect">
            <a:avLst/>
          </a:prstGeom>
          <a:effectLst>
            <a:outerShdw blurRad="190500" algn="ctr" rotWithShape="0">
              <a:srgbClr val="000000">
                <a:alpha val="70000"/>
              </a:srgbClr>
            </a:outerShdw>
          </a:effectLst>
        </p:spPr>
      </p:pic>
    </p:spTree>
    <p:extLst>
      <p:ext uri="{BB962C8B-B14F-4D97-AF65-F5344CB8AC3E}">
        <p14:creationId xmlns:p14="http://schemas.microsoft.com/office/powerpoint/2010/main" val="3709648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My Documents\REC Class\Pic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 y="1108851"/>
            <a:ext cx="9140020" cy="5047474"/>
          </a:xfrm>
          <a:prstGeom prst="rect">
            <a:avLst/>
          </a:prstGeom>
          <a:noFill/>
          <a:extLst>
            <a:ext uri="{909E8E84-426E-40DD-AFC4-6F175D3DCCD1}">
              <a14:hiddenFill xmlns:a14="http://schemas.microsoft.com/office/drawing/2010/main">
                <a:solidFill>
                  <a:srgbClr val="FFFFFF"/>
                </a:solidFill>
              </a14:hiddenFill>
            </a:ext>
          </a:extLst>
        </p:spPr>
      </p:pic>
      <p:sp>
        <p:nvSpPr>
          <p:cNvPr id="143365" name="Text Box 5"/>
          <p:cNvSpPr txBox="1">
            <a:spLocks noChangeArrowheads="1"/>
          </p:cNvSpPr>
          <p:nvPr/>
        </p:nvSpPr>
        <p:spPr bwMode="auto">
          <a:xfrm>
            <a:off x="228600" y="6156325"/>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smtClean="0">
                <a:solidFill>
                  <a:schemeClr val="bg1"/>
                </a:solidFill>
              </a:rPr>
              <a:t>No management actions</a:t>
            </a:r>
            <a:endParaRPr lang="en-US" altLang="en-US" sz="2000" b="1" dirty="0">
              <a:solidFill>
                <a:schemeClr val="bg1"/>
              </a:solidFill>
            </a:endParaRPr>
          </a:p>
        </p:txBody>
      </p:sp>
      <p:sp>
        <p:nvSpPr>
          <p:cNvPr id="143387" name="WordArt 27"/>
          <p:cNvSpPr>
            <a:spLocks noChangeArrowheads="1" noChangeShapeType="1" noTextEdit="1"/>
          </p:cNvSpPr>
          <p:nvPr/>
        </p:nvSpPr>
        <p:spPr bwMode="auto">
          <a:xfrm rot="-855509">
            <a:off x="412750" y="4906963"/>
            <a:ext cx="1219200" cy="398462"/>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latin typeface="Impact"/>
              </a:rPr>
              <a:t>Example</a:t>
            </a:r>
          </a:p>
        </p:txBody>
      </p:sp>
      <p:sp>
        <p:nvSpPr>
          <p:cNvPr id="10" name="Rectangle 9"/>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2196451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U:\My Documents\REC Class\pic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12831"/>
            <a:ext cx="9144000" cy="5049672"/>
          </a:xfrm>
          <a:prstGeom prst="rect">
            <a:avLst/>
          </a:prstGeom>
          <a:noFill/>
          <a:extLst>
            <a:ext uri="{909E8E84-426E-40DD-AFC4-6F175D3DCCD1}">
              <a14:hiddenFill xmlns:a14="http://schemas.microsoft.com/office/drawing/2010/main">
                <a:solidFill>
                  <a:srgbClr val="FFFFFF"/>
                </a:solidFill>
              </a14:hiddenFill>
            </a:ext>
          </a:extLst>
        </p:spPr>
      </p:pic>
      <p:sp>
        <p:nvSpPr>
          <p:cNvPr id="142340" name="Text Box 4"/>
          <p:cNvSpPr txBox="1">
            <a:spLocks noChangeArrowheads="1"/>
          </p:cNvSpPr>
          <p:nvPr/>
        </p:nvSpPr>
        <p:spPr bwMode="auto">
          <a:xfrm>
            <a:off x="228600" y="6325930"/>
            <a:ext cx="7696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a:solidFill>
                  <a:schemeClr val="bg1"/>
                </a:solidFill>
              </a:rPr>
              <a:t>Apply a CSU to protect some trailheads</a:t>
            </a:r>
          </a:p>
        </p:txBody>
      </p:sp>
      <p:sp>
        <p:nvSpPr>
          <p:cNvPr id="142375" name="WordArt 39"/>
          <p:cNvSpPr>
            <a:spLocks noChangeArrowheads="1" noChangeShapeType="1" noTextEdit="1"/>
          </p:cNvSpPr>
          <p:nvPr/>
        </p:nvSpPr>
        <p:spPr bwMode="auto">
          <a:xfrm rot="-855509">
            <a:off x="412750" y="4906963"/>
            <a:ext cx="1219200" cy="398462"/>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latin typeface="Impact"/>
              </a:rPr>
              <a:t>Example</a:t>
            </a:r>
          </a:p>
        </p:txBody>
      </p:sp>
      <p:sp>
        <p:nvSpPr>
          <p:cNvPr id="9" name="Rectangle 8"/>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cxnSp>
        <p:nvCxnSpPr>
          <p:cNvPr id="11" name="Straight Connector 10"/>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2346228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U:\My Documents\REC Class\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2529"/>
            <a:ext cx="9144000" cy="5049671"/>
          </a:xfrm>
          <a:prstGeom prst="rect">
            <a:avLst/>
          </a:prstGeom>
          <a:noFill/>
          <a:extLst>
            <a:ext uri="{909E8E84-426E-40DD-AFC4-6F175D3DCCD1}">
              <a14:hiddenFill xmlns:a14="http://schemas.microsoft.com/office/drawing/2010/main">
                <a:solidFill>
                  <a:srgbClr val="FFFFFF"/>
                </a:solidFill>
              </a14:hiddenFill>
            </a:ext>
          </a:extLst>
        </p:spPr>
      </p:pic>
      <p:sp>
        <p:nvSpPr>
          <p:cNvPr id="141317" name="Text Box 5"/>
          <p:cNvSpPr txBox="1">
            <a:spLocks noChangeArrowheads="1"/>
          </p:cNvSpPr>
          <p:nvPr/>
        </p:nvSpPr>
        <p:spPr bwMode="auto">
          <a:xfrm>
            <a:off x="228600" y="6308725"/>
            <a:ext cx="69342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000" b="1" dirty="0" smtClean="0">
                <a:solidFill>
                  <a:schemeClr val="bg1"/>
                </a:solidFill>
              </a:rPr>
              <a:t>Apply </a:t>
            </a:r>
            <a:r>
              <a:rPr lang="en-US" altLang="en-US" sz="2000" b="1" dirty="0">
                <a:solidFill>
                  <a:schemeClr val="bg1"/>
                </a:solidFill>
              </a:rPr>
              <a:t>VRM II to sensitive view sheds</a:t>
            </a:r>
          </a:p>
          <a:p>
            <a:pPr>
              <a:spcBef>
                <a:spcPct val="50000"/>
              </a:spcBef>
            </a:pPr>
            <a:endParaRPr lang="en-US" altLang="en-US" sz="2000" b="1" dirty="0">
              <a:solidFill>
                <a:schemeClr val="bg1"/>
              </a:solidFill>
            </a:endParaRPr>
          </a:p>
        </p:txBody>
      </p:sp>
      <p:sp>
        <p:nvSpPr>
          <p:cNvPr id="141337" name="WordArt 25"/>
          <p:cNvSpPr>
            <a:spLocks noChangeArrowheads="1" noChangeShapeType="1" noTextEdit="1"/>
          </p:cNvSpPr>
          <p:nvPr/>
        </p:nvSpPr>
        <p:spPr bwMode="auto">
          <a:xfrm rot="-855509">
            <a:off x="412750" y="4906963"/>
            <a:ext cx="1219200" cy="398462"/>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latin typeface="Impact"/>
              </a:rPr>
              <a:t>Example</a:t>
            </a:r>
          </a:p>
        </p:txBody>
      </p:sp>
      <p:sp>
        <p:nvSpPr>
          <p:cNvPr id="10" name="Rectangle 9"/>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2643256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U:\My Documents\REC Class\Pi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122667"/>
            <a:ext cx="9140019" cy="5047473"/>
          </a:xfrm>
          <a:prstGeom prst="rect">
            <a:avLst/>
          </a:prstGeom>
          <a:noFill/>
          <a:extLst>
            <a:ext uri="{909E8E84-426E-40DD-AFC4-6F175D3DCCD1}">
              <a14:hiddenFill xmlns:a14="http://schemas.microsoft.com/office/drawing/2010/main">
                <a:solidFill>
                  <a:srgbClr val="FFFFFF"/>
                </a:solidFill>
              </a14:hiddenFill>
            </a:ext>
          </a:extLst>
        </p:spPr>
      </p:pic>
      <p:sp>
        <p:nvSpPr>
          <p:cNvPr id="140292" name="Text Box 4"/>
          <p:cNvSpPr txBox="1">
            <a:spLocks noChangeArrowheads="1"/>
          </p:cNvSpPr>
          <p:nvPr/>
        </p:nvSpPr>
        <p:spPr bwMode="auto">
          <a:xfrm>
            <a:off x="228600" y="6384925"/>
            <a:ext cx="73513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000" b="1" dirty="0" smtClean="0">
                <a:solidFill>
                  <a:schemeClr val="bg1"/>
                </a:solidFill>
              </a:rPr>
              <a:t>NSO stipulation for surface disturbing activities</a:t>
            </a:r>
            <a:endParaRPr lang="en-US" altLang="en-US" sz="2000" b="1" dirty="0">
              <a:solidFill>
                <a:schemeClr val="bg1"/>
              </a:solidFill>
            </a:endParaRPr>
          </a:p>
        </p:txBody>
      </p:sp>
      <p:sp>
        <p:nvSpPr>
          <p:cNvPr id="140294" name="WordArt 6"/>
          <p:cNvSpPr>
            <a:spLocks noChangeArrowheads="1" noChangeShapeType="1" noTextEdit="1"/>
          </p:cNvSpPr>
          <p:nvPr/>
        </p:nvSpPr>
        <p:spPr bwMode="auto">
          <a:xfrm rot="-855509">
            <a:off x="412750" y="4906963"/>
            <a:ext cx="1219200" cy="398462"/>
          </a:xfrm>
          <a:prstGeom prst="rect">
            <a:avLst/>
          </a:prstGeom>
        </p:spPr>
        <p:txBody>
          <a:bodyPr wrap="none" fromWordArt="1">
            <a:prstTxWarp prst="textSlantUp">
              <a:avLst>
                <a:gd name="adj" fmla="val 32056"/>
              </a:avLst>
            </a:prstTxWarp>
          </a:bodyPr>
          <a:lstStyle/>
          <a:p>
            <a:pPr algn="ctr"/>
            <a:r>
              <a:rPr lang="en-US" sz="3600" kern="10" dirty="0">
                <a:ln w="9525">
                  <a:solidFill>
                    <a:srgbClr val="CC99FF"/>
                  </a:solidFill>
                  <a:round/>
                  <a:headEnd/>
                  <a:tailEnd/>
                </a:ln>
                <a:gradFill rotWithShape="0">
                  <a:gsLst>
                    <a:gs pos="0">
                      <a:srgbClr val="6600CC"/>
                    </a:gs>
                    <a:gs pos="100000">
                      <a:srgbClr val="CC00CC"/>
                    </a:gs>
                  </a:gsLst>
                  <a:lin ang="6255509" scaled="1"/>
                </a:gradFill>
                <a:effectLst>
                  <a:outerShdw dist="53882" dir="2700000" algn="ctr" rotWithShape="0">
                    <a:srgbClr val="9999FF">
                      <a:alpha val="80000"/>
                    </a:srgbClr>
                  </a:outerShdw>
                </a:effectLst>
                <a:latin typeface="Impact"/>
              </a:rPr>
              <a:t>Example</a:t>
            </a:r>
          </a:p>
        </p:txBody>
      </p:sp>
      <p:sp>
        <p:nvSpPr>
          <p:cNvPr id="7" name="Rectangle 6"/>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itle 1"/>
          <p:cNvSpPr txBox="1">
            <a:spLocks/>
          </p:cNvSpPr>
          <p:nvPr/>
        </p:nvSpPr>
        <p:spPr>
          <a:xfrm>
            <a:off x="6019800" y="-457200"/>
            <a:ext cx="3120220" cy="866670"/>
          </a:xfrm>
          <a:prstGeom prst="rect">
            <a:avLst/>
          </a:prstGeom>
        </p:spPr>
        <p:txBody>
          <a:bodyPr vert="horz" lIns="45720" tIns="0" rIns="45720" bIns="0" anchor="b">
            <a:noAutofit/>
            <a:scene3d>
              <a:camera prst="orthographicFront"/>
              <a:lightRig rig="soft" dir="t">
                <a:rot lat="0" lon="0" rev="17220000"/>
              </a:lightRig>
            </a:scene3d>
            <a:sp3d prstMaterial="softEdge">
              <a:bevelT w="38100" h="38100"/>
            </a:sp3d>
          </a:bodyPr>
          <a:lstStyle>
            <a:lvl1pPr algn="ctr" rtl="0" eaLnBrk="1" latinLnBrk="0" hangingPunct="1">
              <a:spcBef>
                <a:spcPct val="0"/>
              </a:spcBef>
              <a:buNone/>
              <a:defRPr kumimoji="0" sz="4800" b="1" kern="1200"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latin typeface="+mj-lt"/>
                <a:ea typeface="+mj-ea"/>
                <a:cs typeface="+mj-cs"/>
              </a:defRPr>
            </a:lvl1p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AND VISITOR SERVICES </a:t>
            </a:r>
            <a:endParaRPr lang="en-US" sz="1200" dirty="0">
              <a:solidFill>
                <a:schemeClr val="bg1"/>
              </a:solidFill>
              <a:latin typeface="Narkisim" panose="020E0502050101010101" pitchFamily="34" charset="-79"/>
              <a:cs typeface="Narkisim" panose="020E0502050101010101" pitchFamily="34" charset="-79"/>
            </a:endParaRPr>
          </a:p>
        </p:txBody>
      </p:sp>
      <p:cxnSp>
        <p:nvCxnSpPr>
          <p:cNvPr id="9" name="Straight Connector 8"/>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 y="43934"/>
            <a:ext cx="3629520" cy="369332"/>
          </a:xfrm>
          <a:prstGeom prst="rect">
            <a:avLst/>
          </a:prstGeom>
        </p:spPr>
        <p:txBody>
          <a:bodyPr wrap="none">
            <a:spAutoFit/>
          </a:bodyPr>
          <a:lstStyle/>
          <a:p>
            <a:r>
              <a:rPr lang="en-US" cap="small" dirty="0" smtClean="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endPar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endParaRPr>
          </a:p>
        </p:txBody>
      </p:sp>
    </p:spTree>
    <p:extLst>
      <p:ext uri="{BB962C8B-B14F-4D97-AF65-F5344CB8AC3E}">
        <p14:creationId xmlns:p14="http://schemas.microsoft.com/office/powerpoint/2010/main" val="16173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762000"/>
            <a:ext cx="8686800" cy="400110"/>
          </a:xfrm>
          <a:prstGeom prst="rect">
            <a:avLst/>
          </a:prstGeom>
        </p:spPr>
        <p:txBody>
          <a:bodyPr wrap="square">
            <a:spAutoFit/>
          </a:bodyPr>
          <a:lstStyle/>
          <a:p>
            <a:pPr algn="ctr"/>
            <a:r>
              <a:rPr lang="en-US" sz="2000" b="1" cap="small" dirty="0">
                <a:effectLst>
                  <a:outerShdw blurRad="38100" dist="38100" dir="2700000" algn="tl">
                    <a:srgbClr val="000000">
                      <a:alpha val="43137"/>
                    </a:srgbClr>
                  </a:outerShdw>
                </a:effectLst>
              </a:rPr>
              <a:t> Land use plan-level </a:t>
            </a:r>
            <a:r>
              <a:rPr lang="en-US" sz="2000" b="1" cap="small" dirty="0" smtClean="0">
                <a:effectLst>
                  <a:outerShdw blurRad="38100" dist="38100" dir="2700000" algn="tl">
                    <a:srgbClr val="000000">
                      <a:alpha val="43137"/>
                    </a:srgbClr>
                  </a:outerShdw>
                </a:effectLst>
              </a:rPr>
              <a:t>decisions for lands not designated as RMAs</a:t>
            </a:r>
            <a:endParaRPr lang="en-US" sz="2000" cap="small" dirty="0">
              <a:effectLst>
                <a:outerShdw blurRad="38100" dist="38100" dir="2700000" algn="tl">
                  <a:srgbClr val="000000">
                    <a:alpha val="43137"/>
                  </a:srgbClr>
                </a:outerShdw>
              </a:effectLst>
            </a:endParaRPr>
          </a:p>
        </p:txBody>
      </p:sp>
      <p:sp>
        <p:nvSpPr>
          <p:cNvPr id="4" name="Rectangle 3"/>
          <p:cNvSpPr/>
          <p:nvPr/>
        </p:nvSpPr>
        <p:spPr>
          <a:xfrm>
            <a:off x="304800" y="1469886"/>
            <a:ext cx="8686800" cy="3139321"/>
          </a:xfrm>
          <a:prstGeom prst="rect">
            <a:avLst/>
          </a:prstGeom>
        </p:spPr>
        <p:txBody>
          <a:bodyPr wrap="square">
            <a:spAutoFit/>
          </a:bodyPr>
          <a:lstStyle/>
          <a:p>
            <a:r>
              <a:rPr lang="en-US" dirty="0" smtClean="0">
                <a:effectLst>
                  <a:outerShdw blurRad="38100" dist="38100" dir="2700000" algn="tl">
                    <a:srgbClr val="000000">
                      <a:alpha val="43137"/>
                    </a:srgbClr>
                  </a:outerShdw>
                </a:effectLst>
              </a:rPr>
              <a:t>Within </a:t>
            </a:r>
            <a:r>
              <a:rPr lang="en-US" dirty="0">
                <a:effectLst>
                  <a:outerShdw blurRad="38100" dist="38100" dir="2700000" algn="tl">
                    <a:srgbClr val="000000">
                      <a:alpha val="43137"/>
                    </a:srgbClr>
                  </a:outerShdw>
                </a:effectLst>
              </a:rPr>
              <a:t>p</a:t>
            </a:r>
            <a:r>
              <a:rPr lang="en-US" dirty="0" smtClean="0">
                <a:effectLst>
                  <a:outerShdw blurRad="38100" dist="38100" dir="2700000" algn="tl">
                    <a:srgbClr val="000000">
                      <a:alpha val="43137"/>
                    </a:srgbClr>
                  </a:outerShdw>
                </a:effectLst>
              </a:rPr>
              <a:t>ublic </a:t>
            </a:r>
            <a:r>
              <a:rPr lang="en-US" dirty="0">
                <a:effectLst>
                  <a:outerShdw blurRad="38100" dist="38100" dir="2700000" algn="tl">
                    <a:srgbClr val="000000">
                      <a:alpha val="43137"/>
                    </a:srgbClr>
                  </a:outerShdw>
                </a:effectLst>
              </a:rPr>
              <a:t>lands that are not designated as RMAs </a:t>
            </a:r>
            <a:r>
              <a:rPr lang="en-US" dirty="0" smtClean="0">
                <a:effectLst>
                  <a:outerShdw blurRad="38100" dist="38100" dir="2700000" algn="tl">
                    <a:srgbClr val="000000">
                      <a:alpha val="43137"/>
                    </a:srgbClr>
                  </a:outerShdw>
                </a:effectLst>
              </a:rPr>
              <a:t>, management </a:t>
            </a:r>
            <a:r>
              <a:rPr lang="en-US" dirty="0">
                <a:effectLst>
                  <a:outerShdw blurRad="38100" dist="38100" dir="2700000" algn="tl">
                    <a:srgbClr val="000000">
                      <a:alpha val="43137"/>
                    </a:srgbClr>
                  </a:outerShdw>
                </a:effectLst>
              </a:rPr>
              <a:t>actions and allowable use decisions may still be necessary to address basic R&amp;VS and resource stewardship </a:t>
            </a:r>
            <a:r>
              <a:rPr lang="en-US" dirty="0" smtClean="0">
                <a:effectLst>
                  <a:outerShdw blurRad="38100" dist="38100" dir="2700000" algn="tl">
                    <a:srgbClr val="000000">
                      <a:alpha val="43137"/>
                    </a:srgbClr>
                  </a:outerShdw>
                </a:effectLst>
              </a:rPr>
              <a:t>needs for: </a:t>
            </a:r>
          </a:p>
          <a:p>
            <a:endParaRPr lang="en-US" dirty="0">
              <a:effectLst>
                <a:outerShdw blurRad="38100" dist="38100" dir="2700000" algn="tl">
                  <a:srgbClr val="000000">
                    <a:alpha val="43137"/>
                  </a:srgbClr>
                </a:outerShdw>
              </a:effectLst>
            </a:endParaRPr>
          </a:p>
          <a:p>
            <a:pPr marL="800100" lvl="1" indent="-342900">
              <a:buFont typeface="+mj-lt"/>
              <a:buAutoNum type="alphaLcParenR"/>
            </a:pPr>
            <a:r>
              <a:rPr lang="en-US" dirty="0">
                <a:effectLst>
                  <a:outerShdw blurRad="38100" dist="38100" dir="2700000" algn="tl">
                    <a:srgbClr val="000000">
                      <a:alpha val="43137"/>
                    </a:srgbClr>
                  </a:outerShdw>
                </a:effectLst>
              </a:rPr>
              <a:t>Visitor health and safety. </a:t>
            </a:r>
            <a:endParaRPr lang="en-US" dirty="0" smtClean="0">
              <a:effectLst>
                <a:outerShdw blurRad="38100" dist="38100" dir="2700000" algn="tl">
                  <a:srgbClr val="000000">
                    <a:alpha val="43137"/>
                  </a:srgbClr>
                </a:outerShdw>
              </a:effectLst>
            </a:endParaRPr>
          </a:p>
          <a:p>
            <a:pPr marL="800100" lvl="1" indent="-342900">
              <a:buFont typeface="+mj-lt"/>
              <a:buAutoNum type="alphaLcParenR"/>
            </a:pPr>
            <a:r>
              <a:rPr lang="en-US" dirty="0" smtClean="0">
                <a:effectLst>
                  <a:outerShdw blurRad="38100" dist="38100" dir="2700000" algn="tl">
                    <a:srgbClr val="000000">
                      <a:alpha val="43137"/>
                    </a:srgbClr>
                  </a:outerShdw>
                </a:effectLst>
              </a:rPr>
              <a:t>Use </a:t>
            </a:r>
            <a:r>
              <a:rPr lang="en-US" dirty="0">
                <a:effectLst>
                  <a:outerShdw blurRad="38100" dist="38100" dir="2700000" algn="tl">
                    <a:srgbClr val="000000">
                      <a:alpha val="43137"/>
                    </a:srgbClr>
                  </a:outerShdw>
                </a:effectLst>
              </a:rPr>
              <a:t>and user </a:t>
            </a:r>
            <a:r>
              <a:rPr lang="en-US" dirty="0" smtClean="0">
                <a:effectLst>
                  <a:outerShdw blurRad="38100" dist="38100" dir="2700000" algn="tl">
                    <a:srgbClr val="000000">
                      <a:alpha val="43137"/>
                    </a:srgbClr>
                  </a:outerShdw>
                </a:effectLst>
              </a:rPr>
              <a:t>conflicts </a:t>
            </a:r>
            <a:r>
              <a:rPr lang="en-US" dirty="0">
                <a:effectLst>
                  <a:outerShdw blurRad="38100" dist="38100" dir="2700000" algn="tl">
                    <a:srgbClr val="000000">
                      <a:alpha val="43137"/>
                    </a:srgbClr>
                  </a:outerShdw>
                </a:effectLst>
              </a:rPr>
              <a:t>(areas closed to target shooting and camping limits</a:t>
            </a:r>
            <a:r>
              <a:rPr lang="en-US" dirty="0" smtClean="0">
                <a:effectLst>
                  <a:outerShdw blurRad="38100" dist="38100" dir="2700000" algn="tl">
                    <a:srgbClr val="000000">
                      <a:alpha val="43137"/>
                    </a:srgbClr>
                  </a:outerShdw>
                </a:effectLst>
              </a:rPr>
              <a:t>).</a:t>
            </a:r>
          </a:p>
          <a:p>
            <a:pPr marL="800100" lvl="1" indent="-342900">
              <a:buFont typeface="+mj-lt"/>
              <a:buAutoNum type="alphaLcParenR"/>
            </a:pPr>
            <a:r>
              <a:rPr lang="en-US" dirty="0" smtClean="0">
                <a:effectLst>
                  <a:outerShdw blurRad="38100" dist="38100" dir="2700000" algn="tl">
                    <a:srgbClr val="000000">
                      <a:alpha val="43137"/>
                    </a:srgbClr>
                  </a:outerShdw>
                </a:effectLst>
              </a:rPr>
              <a:t>The </a:t>
            </a:r>
            <a:r>
              <a:rPr lang="en-US" dirty="0">
                <a:effectLst>
                  <a:outerShdw blurRad="38100" dist="38100" dir="2700000" algn="tl">
                    <a:srgbClr val="000000">
                      <a:alpha val="43137"/>
                    </a:srgbClr>
                  </a:outerShdw>
                </a:effectLst>
              </a:rPr>
              <a:t>type(s), activities and locations where special recreation permits would be issued or not issued. </a:t>
            </a:r>
            <a:endParaRPr lang="en-US" dirty="0" smtClean="0">
              <a:effectLst>
                <a:outerShdw blurRad="38100" dist="38100" dir="2700000" algn="tl">
                  <a:srgbClr val="000000">
                    <a:alpha val="43137"/>
                  </a:srgbClr>
                </a:outerShdw>
              </a:effectLst>
            </a:endParaRPr>
          </a:p>
          <a:p>
            <a:pPr marL="800100" lvl="1" indent="-342900">
              <a:buFont typeface="+mj-lt"/>
              <a:buAutoNum type="alphaLcParenR"/>
            </a:pPr>
            <a:r>
              <a:rPr lang="en-US" dirty="0" smtClean="0">
                <a:effectLst>
                  <a:outerShdw blurRad="38100" dist="38100" dir="2700000" algn="tl">
                    <a:srgbClr val="000000">
                      <a:alpha val="43137"/>
                    </a:srgbClr>
                  </a:outerShdw>
                </a:effectLst>
              </a:rPr>
              <a:t>Mitigation </a:t>
            </a:r>
            <a:r>
              <a:rPr lang="en-US" dirty="0">
                <a:effectLst>
                  <a:outerShdw blurRad="38100" dist="38100" dir="2700000" algn="tl">
                    <a:srgbClr val="000000">
                      <a:alpha val="43137"/>
                    </a:srgbClr>
                  </a:outerShdw>
                </a:effectLst>
              </a:rPr>
              <a:t>of recreation impacts on cultural and natural resources. </a:t>
            </a:r>
            <a:endParaRPr lang="en-US" dirty="0" smtClean="0">
              <a:effectLst>
                <a:outerShdw blurRad="38100" dist="38100" dir="2700000" algn="tl">
                  <a:srgbClr val="000000">
                    <a:alpha val="43137"/>
                  </a:srgbClr>
                </a:outerShdw>
              </a:effectLst>
            </a:endParaRPr>
          </a:p>
          <a:p>
            <a:pPr marL="800100" lvl="1" indent="-342900">
              <a:buFont typeface="+mj-lt"/>
              <a:buAutoNum type="alphaLcParenR"/>
            </a:pPr>
            <a:r>
              <a:rPr lang="en-US" dirty="0" smtClean="0">
                <a:effectLst>
                  <a:outerShdw blurRad="38100" dist="38100" dir="2700000" algn="tl">
                    <a:srgbClr val="000000">
                      <a:alpha val="43137"/>
                    </a:srgbClr>
                  </a:outerShdw>
                </a:effectLst>
              </a:rPr>
              <a:t>Protect developed recreation sites</a:t>
            </a:r>
            <a:endParaRPr lang="en-US" dirty="0">
              <a:effectLst>
                <a:outerShdw blurRad="38100" dist="38100" dir="2700000" algn="tl">
                  <a:srgbClr val="000000">
                    <a:alpha val="43137"/>
                  </a:srgbClr>
                </a:outerShdw>
              </a:effectLst>
            </a:endParaRPr>
          </a:p>
          <a:p>
            <a:pPr marL="800100" lvl="1" indent="-342900">
              <a:buFont typeface="+mj-lt"/>
              <a:buAutoNum type="alphaLcParenR"/>
            </a:pPr>
            <a:endParaRPr lang="en-US" dirty="0"/>
          </a:p>
        </p:txBody>
      </p:sp>
      <p:sp>
        <p:nvSpPr>
          <p:cNvPr id="9" name="Rectangle 8"/>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Tree>
    <p:extLst>
      <p:ext uri="{BB962C8B-B14F-4D97-AF65-F5344CB8AC3E}">
        <p14:creationId xmlns:p14="http://schemas.microsoft.com/office/powerpoint/2010/main" val="738564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762000"/>
            <a:ext cx="8458200" cy="400110"/>
          </a:xfrm>
          <a:prstGeom prst="rect">
            <a:avLst/>
          </a:prstGeom>
        </p:spPr>
        <p:txBody>
          <a:bodyPr wrap="square">
            <a:spAutoFit/>
          </a:bodyPr>
          <a:lstStyle/>
          <a:p>
            <a:r>
              <a:rPr lang="en-US" sz="2000" b="1" cap="small" dirty="0">
                <a:effectLst>
                  <a:outerShdw blurRad="38100" dist="38100" dir="2700000" algn="tl">
                    <a:srgbClr val="000000">
                      <a:alpha val="43137"/>
                    </a:srgbClr>
                  </a:outerShdw>
                </a:effectLst>
              </a:rPr>
              <a:t>Land use plan-level </a:t>
            </a:r>
            <a:r>
              <a:rPr lang="en-US" sz="2000" b="1" cap="small" dirty="0" smtClean="0">
                <a:effectLst>
                  <a:outerShdw blurRad="38100" dist="38100" dir="2700000" algn="tl">
                    <a:srgbClr val="000000">
                      <a:alpha val="43137"/>
                    </a:srgbClr>
                  </a:outerShdw>
                </a:effectLst>
              </a:rPr>
              <a:t>decisions for ERMAs </a:t>
            </a:r>
            <a:endParaRPr lang="en-US" sz="2000" cap="small" dirty="0">
              <a:effectLst>
                <a:outerShdw blurRad="38100" dist="38100" dir="2700000" algn="tl">
                  <a:srgbClr val="000000">
                    <a:alpha val="43137"/>
                  </a:srgbClr>
                </a:outerShdw>
              </a:effectLst>
            </a:endParaRPr>
          </a:p>
        </p:txBody>
      </p:sp>
      <p:sp>
        <p:nvSpPr>
          <p:cNvPr id="4" name="Rectangle 3"/>
          <p:cNvSpPr/>
          <p:nvPr/>
        </p:nvSpPr>
        <p:spPr>
          <a:xfrm>
            <a:off x="304800" y="1295400"/>
            <a:ext cx="8686800" cy="646331"/>
          </a:xfrm>
          <a:prstGeom prst="rect">
            <a:avLst/>
          </a:prstGeom>
        </p:spPr>
        <p:txBody>
          <a:bodyPr wrap="square">
            <a:spAutoFit/>
          </a:bodyPr>
          <a:lstStyle/>
          <a:p>
            <a:r>
              <a:rPr lang="en-US" dirty="0" smtClean="0">
                <a:effectLst>
                  <a:outerShdw blurRad="38100" dist="38100" dir="2700000" algn="tl">
                    <a:srgbClr val="000000">
                      <a:alpha val="43137"/>
                    </a:srgbClr>
                  </a:outerShdw>
                </a:effectLst>
              </a:rPr>
              <a:t>Within ERMAs, </a:t>
            </a:r>
            <a:r>
              <a:rPr lang="en-US" dirty="0">
                <a:effectLst>
                  <a:outerShdw blurRad="38100" dist="38100" dir="2700000" algn="tl">
                    <a:srgbClr val="000000">
                      <a:alpha val="43137"/>
                    </a:srgbClr>
                  </a:outerShdw>
                </a:effectLst>
              </a:rPr>
              <a:t>it is necessary to establish a framework of management action and allowable use decisions to: </a:t>
            </a:r>
          </a:p>
        </p:txBody>
      </p:sp>
      <p:sp>
        <p:nvSpPr>
          <p:cNvPr id="5" name="Rectangle 4"/>
          <p:cNvSpPr/>
          <p:nvPr/>
        </p:nvSpPr>
        <p:spPr>
          <a:xfrm>
            <a:off x="512885" y="2057400"/>
            <a:ext cx="8097715" cy="3970318"/>
          </a:xfrm>
          <a:prstGeom prst="rect">
            <a:avLst/>
          </a:prstGeom>
        </p:spPr>
        <p:txBody>
          <a:bodyPr wrap="square">
            <a:spAutoFit/>
          </a:bodyPr>
          <a:lstStyle/>
          <a:p>
            <a:pPr marL="342900" indent="-342900">
              <a:lnSpc>
                <a:spcPct val="140000"/>
              </a:lnSpc>
              <a:buFont typeface="+mj-lt"/>
              <a:buAutoNum type="alphaLcPeriod"/>
            </a:pPr>
            <a:r>
              <a:rPr lang="en-US" dirty="0" smtClean="0">
                <a:effectLst>
                  <a:outerShdw blurRad="38100" dist="38100" dir="2700000" algn="tl">
                    <a:srgbClr val="000000">
                      <a:alpha val="43137"/>
                    </a:srgbClr>
                  </a:outerShdw>
                </a:effectLst>
              </a:rPr>
              <a:t>Facilitate </a:t>
            </a:r>
            <a:r>
              <a:rPr lang="en-US" dirty="0">
                <a:effectLst>
                  <a:outerShdw blurRad="38100" dist="38100" dir="2700000" algn="tl">
                    <a:srgbClr val="000000">
                      <a:alpha val="43137"/>
                    </a:srgbClr>
                  </a:outerShdw>
                </a:effectLst>
              </a:rPr>
              <a:t>visitor participation in the principal outdoor recreation activities. </a:t>
            </a:r>
          </a:p>
          <a:p>
            <a:pPr marL="342900" indent="-342900">
              <a:lnSpc>
                <a:spcPct val="140000"/>
              </a:lnSpc>
              <a:buFont typeface="+mj-lt"/>
              <a:buAutoNum type="alphaLcPeriod"/>
            </a:pPr>
            <a:r>
              <a:rPr lang="en-US" dirty="0" smtClean="0">
                <a:effectLst>
                  <a:outerShdw blurRad="38100" dist="38100" dir="2700000" algn="tl">
                    <a:srgbClr val="000000">
                      <a:alpha val="43137"/>
                    </a:srgbClr>
                  </a:outerShdw>
                </a:effectLst>
              </a:rPr>
              <a:t>Maintain </a:t>
            </a:r>
            <a:r>
              <a:rPr lang="en-US" dirty="0">
                <a:effectLst>
                  <a:outerShdw blurRad="38100" dist="38100" dir="2700000" algn="tl">
                    <a:srgbClr val="000000">
                      <a:alpha val="43137"/>
                    </a:srgbClr>
                  </a:outerShdw>
                </a:effectLst>
              </a:rPr>
              <a:t>particular </a:t>
            </a:r>
            <a:r>
              <a:rPr lang="en-US" dirty="0" smtClean="0">
                <a:effectLst>
                  <a:outerShdw blurRad="38100" dist="38100" dir="2700000" algn="tl">
                    <a:srgbClr val="000000">
                      <a:alpha val="43137"/>
                    </a:srgbClr>
                  </a:outerShdw>
                </a:effectLst>
              </a:rPr>
              <a:t>RSCs. </a:t>
            </a:r>
            <a:endParaRPr lang="en-US" dirty="0">
              <a:effectLst>
                <a:outerShdw blurRad="38100" dist="38100" dir="2700000" algn="tl">
                  <a:srgbClr val="000000">
                    <a:alpha val="43137"/>
                  </a:srgbClr>
                </a:outerShdw>
              </a:effectLst>
            </a:endParaRPr>
          </a:p>
          <a:p>
            <a:pPr marL="342900" indent="-342900">
              <a:lnSpc>
                <a:spcPct val="140000"/>
              </a:lnSpc>
              <a:buFont typeface="+mj-lt"/>
              <a:buAutoNum type="alphaLcPeriod"/>
            </a:pPr>
            <a:r>
              <a:rPr lang="en-US" dirty="0" smtClean="0">
                <a:effectLst>
                  <a:outerShdw blurRad="38100" dist="38100" dir="2700000" algn="tl">
                    <a:srgbClr val="000000">
                      <a:alpha val="43137"/>
                    </a:srgbClr>
                  </a:outerShdw>
                </a:effectLst>
              </a:rPr>
              <a:t>Address </a:t>
            </a:r>
            <a:r>
              <a:rPr lang="en-US" dirty="0">
                <a:effectLst>
                  <a:outerShdw blurRad="38100" dist="38100" dir="2700000" algn="tl">
                    <a:srgbClr val="000000">
                      <a:alpha val="43137"/>
                    </a:srgbClr>
                  </a:outerShdw>
                </a:effectLst>
              </a:rPr>
              <a:t>visitor health and safety, resource protection, and use and user </a:t>
            </a:r>
            <a:r>
              <a:rPr lang="en-US" dirty="0" smtClean="0">
                <a:effectLst>
                  <a:outerShdw blurRad="38100" dist="38100" dir="2700000" algn="tl">
                    <a:srgbClr val="000000">
                      <a:alpha val="43137"/>
                    </a:srgbClr>
                  </a:outerShdw>
                </a:effectLst>
              </a:rPr>
              <a:t>conflicts</a:t>
            </a:r>
            <a:r>
              <a:rPr lang="en-US" dirty="0">
                <a:effectLst>
                  <a:outerShdw blurRad="38100" dist="38100" dir="2700000" algn="tl">
                    <a:srgbClr val="000000">
                      <a:alpha val="43137"/>
                    </a:srgbClr>
                  </a:outerShdw>
                </a:effectLst>
              </a:rPr>
              <a:t> (areas closed to target shooting and camping limits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a:p>
            <a:pPr marL="342900" indent="-342900">
              <a:lnSpc>
                <a:spcPct val="140000"/>
              </a:lnSpc>
              <a:buFont typeface="+mj-lt"/>
              <a:buAutoNum type="alphaLcPeriod"/>
            </a:pPr>
            <a:r>
              <a:rPr lang="en-US" dirty="0" smtClean="0">
                <a:effectLst>
                  <a:outerShdw blurRad="38100" dist="38100" dir="2700000" algn="tl">
                    <a:srgbClr val="000000">
                      <a:alpha val="43137"/>
                    </a:srgbClr>
                  </a:outerShdw>
                </a:effectLst>
              </a:rPr>
              <a:t>Address </a:t>
            </a:r>
            <a:r>
              <a:rPr lang="en-US" dirty="0">
                <a:effectLst>
                  <a:outerShdw blurRad="38100" dist="38100" dir="2700000" algn="tl">
                    <a:srgbClr val="000000">
                      <a:alpha val="43137"/>
                    </a:srgbClr>
                  </a:outerShdw>
                </a:effectLst>
              </a:rPr>
              <a:t>the type(s), activities, and locations where SRPs will or will not be issued. </a:t>
            </a:r>
            <a:endParaRPr lang="en-US" dirty="0" smtClean="0">
              <a:effectLst>
                <a:outerShdw blurRad="38100" dist="38100" dir="2700000" algn="tl">
                  <a:srgbClr val="000000">
                    <a:alpha val="43137"/>
                  </a:srgbClr>
                </a:outerShdw>
              </a:effectLst>
            </a:endParaRPr>
          </a:p>
          <a:p>
            <a:pPr marL="342900" indent="-342900">
              <a:lnSpc>
                <a:spcPct val="140000"/>
              </a:lnSpc>
              <a:buFont typeface="+mj-lt"/>
              <a:buAutoNum type="alphaLcPeriod"/>
            </a:pPr>
            <a:r>
              <a:rPr lang="en-US" dirty="0">
                <a:effectLst>
                  <a:outerShdw blurRad="38100" dist="38100" dir="2700000" algn="tl">
                    <a:srgbClr val="000000">
                      <a:alpha val="43137"/>
                    </a:srgbClr>
                  </a:outerShdw>
                </a:effectLst>
              </a:rPr>
              <a:t>Limit incompatible recreation activities that are detrimental to meeting recreation or other critical resource objectives. </a:t>
            </a:r>
          </a:p>
          <a:p>
            <a:pPr marL="342900" indent="-342900">
              <a:lnSpc>
                <a:spcPct val="140000"/>
              </a:lnSpc>
              <a:buFont typeface="+mj-lt"/>
              <a:buAutoNum type="alphaLcPeriod"/>
            </a:pPr>
            <a:r>
              <a:rPr lang="en-US" dirty="0" smtClean="0">
                <a:effectLst>
                  <a:outerShdw blurRad="38100" dist="38100" dir="2700000" algn="tl">
                    <a:srgbClr val="000000">
                      <a:alpha val="43137"/>
                    </a:srgbClr>
                  </a:outerShdw>
                </a:effectLst>
              </a:rPr>
              <a:t>Identify </a:t>
            </a:r>
            <a:r>
              <a:rPr lang="en-US" dirty="0">
                <a:effectLst>
                  <a:outerShdw blurRad="38100" dist="38100" dir="2700000" algn="tl">
                    <a:srgbClr val="000000">
                      <a:alpha val="43137"/>
                    </a:srgbClr>
                  </a:outerShdw>
                </a:effectLst>
              </a:rPr>
              <a:t>the terms, conditions, or special considerations for other resource programs </a:t>
            </a:r>
            <a:r>
              <a:rPr lang="en-US" dirty="0" smtClean="0">
                <a:effectLst>
                  <a:outerShdw blurRad="38100" dist="38100" dir="2700000" algn="tl">
                    <a:srgbClr val="000000">
                      <a:alpha val="43137"/>
                    </a:srgbClr>
                  </a:outerShdw>
                </a:effectLst>
              </a:rPr>
              <a:t> necessary </a:t>
            </a:r>
            <a:r>
              <a:rPr lang="en-US" dirty="0">
                <a:effectLst>
                  <a:outerShdw blurRad="38100" dist="38100" dir="2700000" algn="tl">
                    <a:srgbClr val="000000">
                      <a:alpha val="43137"/>
                    </a:srgbClr>
                  </a:outerShdw>
                </a:effectLst>
              </a:rPr>
              <a:t>to achieve ERMA objective(s). </a:t>
            </a:r>
          </a:p>
        </p:txBody>
      </p:sp>
      <p:sp>
        <p:nvSpPr>
          <p:cNvPr id="9" name="Rectangle 8"/>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Tree>
    <p:extLst>
      <p:ext uri="{BB962C8B-B14F-4D97-AF65-F5344CB8AC3E}">
        <p14:creationId xmlns:p14="http://schemas.microsoft.com/office/powerpoint/2010/main" val="4156707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0" cy="457200"/>
          </a:xfrm>
          <a:prstGeom prst="rect">
            <a:avLst/>
          </a:prstGeom>
          <a:gradFill flip="none" rotWithShape="1">
            <a:gsLst>
              <a:gs pos="67500">
                <a:schemeClr val="accent3">
                  <a:lumMod val="75000"/>
                </a:schemeClr>
              </a:gs>
              <a:gs pos="64000">
                <a:srgbClr val="002060"/>
              </a:gs>
              <a:gs pos="0">
                <a:srgbClr val="000066"/>
              </a:gs>
              <a:gs pos="48000">
                <a:schemeClr val="bg1">
                  <a:lumMod val="50000"/>
                  <a:lumOff val="50000"/>
                </a:schemeClr>
              </a:gs>
              <a:gs pos="87000">
                <a:schemeClr val="tx1">
                  <a:lumMod val="85000"/>
                </a:schemeClr>
              </a:gs>
              <a:gs pos="100000">
                <a:srgbClr val="8BD4E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019800" y="-457200"/>
            <a:ext cx="3120220" cy="866670"/>
          </a:xfrm>
        </p:spPr>
        <p:txBody>
          <a:bodyPr>
            <a:noAutofit/>
          </a:bodyPr>
          <a:lstStyle/>
          <a:p>
            <a:pPr algn="r"/>
            <a:r>
              <a:rPr lang="en-US" sz="1200" dirty="0" smtClean="0">
                <a:solidFill>
                  <a:schemeClr val="bg1"/>
                </a:solidFill>
                <a:latin typeface="Bradley Hand ITC" panose="03070402050302030203" pitchFamily="66" charset="0"/>
                <a:cs typeface="Aharoni" panose="02010803020104030203" pitchFamily="2" charset="-79"/>
              </a:rPr>
              <a:t>PLANNING  FOR</a:t>
            </a:r>
            <a:br>
              <a:rPr lang="en-US" sz="1200" dirty="0" smtClean="0">
                <a:solidFill>
                  <a:schemeClr val="bg1"/>
                </a:solidFill>
                <a:latin typeface="Bradley Hand ITC" panose="03070402050302030203" pitchFamily="66" charset="0"/>
                <a:cs typeface="Aharoni" panose="02010803020104030203" pitchFamily="2" charset="-79"/>
              </a:rPr>
            </a:br>
            <a:r>
              <a:rPr lang="en-US" sz="1200" dirty="0" smtClean="0">
                <a:solidFill>
                  <a:schemeClr val="bg1"/>
                </a:solidFill>
                <a:latin typeface="Narkisim" panose="020E0502050101010101" pitchFamily="34" charset="-79"/>
                <a:cs typeface="Narkisim" panose="020E0502050101010101" pitchFamily="34" charset="-79"/>
              </a:rPr>
              <a:t>RECREATION </a:t>
            </a:r>
            <a:r>
              <a:rPr lang="en-US" sz="1200" dirty="0">
                <a:solidFill>
                  <a:schemeClr val="bg1"/>
                </a:solidFill>
                <a:latin typeface="Narkisim" panose="020E0502050101010101" pitchFamily="34" charset="-79"/>
                <a:cs typeface="Narkisim" panose="020E0502050101010101" pitchFamily="34" charset="-79"/>
              </a:rPr>
              <a:t>AND VISITOR SERVICES </a:t>
            </a:r>
          </a:p>
        </p:txBody>
      </p:sp>
      <p:cxnSp>
        <p:nvCxnSpPr>
          <p:cNvPr id="12" name="Straight Connector 11"/>
          <p:cNvCxnSpPr/>
          <p:nvPr/>
        </p:nvCxnSpPr>
        <p:spPr>
          <a:xfrm>
            <a:off x="0" y="457200"/>
            <a:ext cx="9144000" cy="0"/>
          </a:xfrm>
          <a:prstGeom prst="line">
            <a:avLst/>
          </a:prstGeom>
          <a:ln w="60325">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52400" y="762000"/>
            <a:ext cx="8458200" cy="400110"/>
          </a:xfrm>
          <a:prstGeom prst="rect">
            <a:avLst/>
          </a:prstGeom>
        </p:spPr>
        <p:txBody>
          <a:bodyPr wrap="square">
            <a:spAutoFit/>
          </a:bodyPr>
          <a:lstStyle/>
          <a:p>
            <a:r>
              <a:rPr lang="en-US" sz="2000" b="1" cap="small" dirty="0">
                <a:effectLst>
                  <a:outerShdw blurRad="38100" dist="38100" dir="2700000" algn="tl">
                    <a:srgbClr val="000000">
                      <a:alpha val="43137"/>
                    </a:srgbClr>
                  </a:outerShdw>
                </a:effectLst>
              </a:rPr>
              <a:t>Land use plan-level </a:t>
            </a:r>
            <a:r>
              <a:rPr lang="en-US" sz="2000" b="1" cap="small" dirty="0" smtClean="0">
                <a:effectLst>
                  <a:outerShdw blurRad="38100" dist="38100" dir="2700000" algn="tl">
                    <a:srgbClr val="000000">
                      <a:alpha val="43137"/>
                    </a:srgbClr>
                  </a:outerShdw>
                </a:effectLst>
              </a:rPr>
              <a:t>decisions for SRMAs </a:t>
            </a:r>
            <a:endParaRPr lang="en-US" sz="2000" cap="small" dirty="0">
              <a:effectLst>
                <a:outerShdw blurRad="38100" dist="38100" dir="2700000" algn="tl">
                  <a:srgbClr val="000000">
                    <a:alpha val="43137"/>
                  </a:srgbClr>
                </a:outerShdw>
              </a:effectLst>
            </a:endParaRPr>
          </a:p>
        </p:txBody>
      </p:sp>
      <p:sp>
        <p:nvSpPr>
          <p:cNvPr id="5" name="Rectangle 4"/>
          <p:cNvSpPr/>
          <p:nvPr/>
        </p:nvSpPr>
        <p:spPr>
          <a:xfrm>
            <a:off x="419100" y="1295400"/>
            <a:ext cx="7924800" cy="646331"/>
          </a:xfrm>
          <a:prstGeom prst="rect">
            <a:avLst/>
          </a:prstGeom>
        </p:spPr>
        <p:txBody>
          <a:bodyPr wrap="square">
            <a:spAutoFit/>
          </a:bodyPr>
          <a:lstStyle/>
          <a:p>
            <a:r>
              <a:rPr lang="en-US" dirty="0">
                <a:effectLst>
                  <a:outerShdw blurRad="38100" dist="38100" dir="2700000" algn="tl">
                    <a:srgbClr val="000000">
                      <a:alpha val="43137"/>
                    </a:srgbClr>
                  </a:outerShdw>
                </a:effectLst>
              </a:rPr>
              <a:t>Within SRMAs</a:t>
            </a:r>
            <a:r>
              <a:rPr lang="en-US" dirty="0" smtClean="0">
                <a:effectLst>
                  <a:outerShdw blurRad="38100" dist="38100" dir="2700000" algn="tl">
                    <a:srgbClr val="000000">
                      <a:alpha val="43137"/>
                    </a:srgbClr>
                  </a:outerShdw>
                </a:effectLst>
              </a:rPr>
              <a:t>, </a:t>
            </a:r>
            <a:r>
              <a:rPr lang="en-US" dirty="0">
                <a:effectLst>
                  <a:outerShdw blurRad="38100" dist="38100" dir="2700000" algn="tl">
                    <a:srgbClr val="000000">
                      <a:alpha val="43137"/>
                    </a:srgbClr>
                  </a:outerShdw>
                </a:effectLst>
              </a:rPr>
              <a:t>it is necessary to establish a framework of management actions and allowable use decisions to: </a:t>
            </a:r>
          </a:p>
        </p:txBody>
      </p:sp>
      <p:sp>
        <p:nvSpPr>
          <p:cNvPr id="6" name="Rectangle 5"/>
          <p:cNvSpPr/>
          <p:nvPr/>
        </p:nvSpPr>
        <p:spPr>
          <a:xfrm>
            <a:off x="495300" y="1948526"/>
            <a:ext cx="8115300" cy="3693319"/>
          </a:xfrm>
          <a:prstGeom prst="rect">
            <a:avLst/>
          </a:prstGeom>
        </p:spPr>
        <p:txBody>
          <a:bodyPr wrap="square">
            <a:spAutoFit/>
          </a:bodyPr>
          <a:lstStyle/>
          <a:p>
            <a:pPr marL="342900" indent="-342900">
              <a:lnSpc>
                <a:spcPct val="130000"/>
              </a:lnSpc>
              <a:buFont typeface="+mj-lt"/>
              <a:buAutoNum type="alphaLcPeriod"/>
            </a:pPr>
            <a:r>
              <a:rPr lang="en-US" dirty="0" smtClean="0">
                <a:effectLst>
                  <a:outerShdw blurRad="38100" dist="38100" dir="2700000" algn="tl">
                    <a:srgbClr val="000000">
                      <a:alpha val="43137"/>
                    </a:srgbClr>
                  </a:outerShdw>
                </a:effectLst>
              </a:rPr>
              <a:t>Facilitate </a:t>
            </a:r>
            <a:r>
              <a:rPr lang="en-US" dirty="0">
                <a:effectLst>
                  <a:outerShdw blurRad="38100" dist="38100" dir="2700000" algn="tl">
                    <a:srgbClr val="000000">
                      <a:alpha val="43137"/>
                    </a:srgbClr>
                  </a:outerShdw>
                </a:effectLst>
              </a:rPr>
              <a:t>the targeted recreation opportunities. </a:t>
            </a:r>
          </a:p>
          <a:p>
            <a:pPr marL="342900" indent="-342900">
              <a:lnSpc>
                <a:spcPct val="130000"/>
              </a:lnSpc>
              <a:buFont typeface="+mj-lt"/>
              <a:buAutoNum type="alphaLcPeriod"/>
            </a:pPr>
            <a:r>
              <a:rPr lang="en-US" dirty="0" smtClean="0">
                <a:effectLst>
                  <a:outerShdw blurRad="38100" dist="38100" dir="2700000" algn="tl">
                    <a:srgbClr val="000000">
                      <a:alpha val="43137"/>
                    </a:srgbClr>
                  </a:outerShdw>
                </a:effectLst>
              </a:rPr>
              <a:t>Maintain </a:t>
            </a:r>
            <a:r>
              <a:rPr lang="en-US" dirty="0">
                <a:effectLst>
                  <a:outerShdw blurRad="38100" dist="38100" dir="2700000" algn="tl">
                    <a:srgbClr val="000000">
                      <a:alpha val="43137"/>
                    </a:srgbClr>
                  </a:outerShdw>
                </a:effectLst>
              </a:rPr>
              <a:t>or enhance the desired physical, social, and operational RSCs. </a:t>
            </a:r>
          </a:p>
          <a:p>
            <a:pPr marL="342900" indent="-342900">
              <a:lnSpc>
                <a:spcPct val="130000"/>
              </a:lnSpc>
              <a:buFont typeface="+mj-lt"/>
              <a:buAutoNum type="alphaLcPeriod"/>
            </a:pPr>
            <a:r>
              <a:rPr lang="en-US" dirty="0" smtClean="0">
                <a:effectLst>
                  <a:outerShdw blurRad="38100" dist="38100" dir="2700000" algn="tl">
                    <a:srgbClr val="000000">
                      <a:alpha val="43137"/>
                    </a:srgbClr>
                  </a:outerShdw>
                </a:effectLst>
              </a:rPr>
              <a:t>Address </a:t>
            </a:r>
            <a:r>
              <a:rPr lang="en-US" dirty="0">
                <a:effectLst>
                  <a:outerShdw blurRad="38100" dist="38100" dir="2700000" algn="tl">
                    <a:srgbClr val="000000">
                      <a:alpha val="43137"/>
                    </a:srgbClr>
                  </a:outerShdw>
                </a:effectLst>
              </a:rPr>
              <a:t>visitor health and safety, resource protection, and use and user </a:t>
            </a:r>
            <a:r>
              <a:rPr lang="en-US" dirty="0" smtClean="0">
                <a:effectLst>
                  <a:outerShdw blurRad="38100" dist="38100" dir="2700000" algn="tl">
                    <a:srgbClr val="000000">
                      <a:alpha val="43137"/>
                    </a:srgbClr>
                  </a:outerShdw>
                </a:effectLst>
              </a:rPr>
              <a:t>conflicts (areas closed to target shooting and camping limits).</a:t>
            </a:r>
            <a:endParaRPr lang="en-US" dirty="0">
              <a:effectLst>
                <a:outerShdw blurRad="38100" dist="38100" dir="2700000" algn="tl">
                  <a:srgbClr val="000000">
                    <a:alpha val="43137"/>
                  </a:srgbClr>
                </a:outerShdw>
              </a:effectLst>
            </a:endParaRPr>
          </a:p>
          <a:p>
            <a:pPr marL="342900" indent="-342900">
              <a:lnSpc>
                <a:spcPct val="130000"/>
              </a:lnSpc>
              <a:buFont typeface="+mj-lt"/>
              <a:buAutoNum type="alphaLcPeriod"/>
            </a:pPr>
            <a:r>
              <a:rPr lang="en-US" dirty="0" smtClean="0">
                <a:effectLst>
                  <a:outerShdw blurRad="38100" dist="38100" dir="2700000" algn="tl">
                    <a:srgbClr val="000000">
                      <a:alpha val="43137"/>
                    </a:srgbClr>
                  </a:outerShdw>
                </a:effectLst>
              </a:rPr>
              <a:t>Address </a:t>
            </a:r>
            <a:r>
              <a:rPr lang="en-US" dirty="0">
                <a:effectLst>
                  <a:outerShdw blurRad="38100" dist="38100" dir="2700000" algn="tl">
                    <a:srgbClr val="000000">
                      <a:alpha val="43137"/>
                    </a:srgbClr>
                  </a:outerShdw>
                </a:effectLst>
              </a:rPr>
              <a:t>the type(s), activities, and locations where SRPs will or will not be issued. </a:t>
            </a:r>
          </a:p>
          <a:p>
            <a:pPr marL="342900" indent="-342900">
              <a:lnSpc>
                <a:spcPct val="130000"/>
              </a:lnSpc>
              <a:buFont typeface="+mj-lt"/>
              <a:buAutoNum type="alphaLcPeriod"/>
            </a:pPr>
            <a:r>
              <a:rPr lang="en-US" dirty="0" smtClean="0">
                <a:effectLst>
                  <a:outerShdw blurRad="38100" dist="38100" dir="2700000" algn="tl">
                    <a:srgbClr val="000000">
                      <a:alpha val="43137"/>
                    </a:srgbClr>
                  </a:outerShdw>
                </a:effectLst>
              </a:rPr>
              <a:t>Limit </a:t>
            </a:r>
            <a:r>
              <a:rPr lang="en-US" dirty="0">
                <a:effectLst>
                  <a:outerShdw blurRad="38100" dist="38100" dir="2700000" algn="tl">
                    <a:srgbClr val="000000">
                      <a:alpha val="43137"/>
                    </a:srgbClr>
                  </a:outerShdw>
                </a:effectLst>
              </a:rPr>
              <a:t>incompatible recreation activities that are detrimental to meeting recreation or </a:t>
            </a:r>
            <a:r>
              <a:rPr lang="en-US" dirty="0" smtClean="0">
                <a:effectLst>
                  <a:outerShdw blurRad="38100" dist="38100" dir="2700000" algn="tl">
                    <a:srgbClr val="000000">
                      <a:alpha val="43137"/>
                    </a:srgbClr>
                  </a:outerShdw>
                </a:effectLst>
              </a:rPr>
              <a:t>other </a:t>
            </a:r>
            <a:r>
              <a:rPr lang="en-US" dirty="0">
                <a:effectLst>
                  <a:outerShdw blurRad="38100" dist="38100" dir="2700000" algn="tl">
                    <a:srgbClr val="000000">
                      <a:alpha val="43137"/>
                    </a:srgbClr>
                  </a:outerShdw>
                </a:effectLst>
              </a:rPr>
              <a:t>critical resource objectives. </a:t>
            </a:r>
          </a:p>
          <a:p>
            <a:pPr marL="342900" indent="-342900">
              <a:lnSpc>
                <a:spcPct val="130000"/>
              </a:lnSpc>
              <a:buFont typeface="+mj-lt"/>
              <a:buAutoNum type="alphaLcPeriod"/>
            </a:pPr>
            <a:r>
              <a:rPr lang="en-US" dirty="0" smtClean="0">
                <a:effectLst>
                  <a:outerShdw blurRad="38100" dist="38100" dir="2700000" algn="tl">
                    <a:srgbClr val="000000">
                      <a:alpha val="43137"/>
                    </a:srgbClr>
                  </a:outerShdw>
                </a:effectLst>
              </a:rPr>
              <a:t>Identify </a:t>
            </a:r>
            <a:r>
              <a:rPr lang="en-US" dirty="0">
                <a:effectLst>
                  <a:outerShdw blurRad="38100" dist="38100" dir="2700000" algn="tl">
                    <a:srgbClr val="000000">
                      <a:alpha val="43137"/>
                    </a:srgbClr>
                  </a:outerShdw>
                </a:effectLst>
              </a:rPr>
              <a:t>the terms, conditions, or special considerations for other resource programs </a:t>
            </a:r>
            <a:r>
              <a:rPr lang="en-US" dirty="0" smtClean="0">
                <a:effectLst>
                  <a:outerShdw blurRad="38100" dist="38100" dir="2700000" algn="tl">
                    <a:srgbClr val="000000">
                      <a:alpha val="43137"/>
                    </a:srgbClr>
                  </a:outerShdw>
                </a:effectLst>
              </a:rPr>
              <a:t>necessary </a:t>
            </a:r>
            <a:r>
              <a:rPr lang="en-US" dirty="0">
                <a:effectLst>
                  <a:outerShdw blurRad="38100" dist="38100" dir="2700000" algn="tl">
                    <a:srgbClr val="000000">
                      <a:alpha val="43137"/>
                    </a:srgbClr>
                  </a:outerShdw>
                </a:effectLst>
              </a:rPr>
              <a:t>to achieve SRMA objective(s</a:t>
            </a:r>
            <a:r>
              <a:rPr lang="en-US" dirty="0" smtClean="0">
                <a:effectLst>
                  <a:outerShdw blurRad="38100" dist="38100" dir="2700000" algn="tl">
                    <a:srgbClr val="000000">
                      <a:alpha val="43137"/>
                    </a:srgbClr>
                  </a:outerShdw>
                </a:effectLst>
              </a:rPr>
              <a:t>)</a:t>
            </a:r>
            <a:endParaRPr lang="en-US" dirty="0">
              <a:effectLst>
                <a:outerShdw blurRad="38100" dist="38100" dir="2700000" algn="tl">
                  <a:srgbClr val="000000">
                    <a:alpha val="43137"/>
                  </a:srgbClr>
                </a:outerShdw>
              </a:effectLst>
            </a:endParaRPr>
          </a:p>
        </p:txBody>
      </p:sp>
      <p:sp>
        <p:nvSpPr>
          <p:cNvPr id="10" name="Rectangle 9"/>
          <p:cNvSpPr/>
          <p:nvPr/>
        </p:nvSpPr>
        <p:spPr>
          <a:xfrm>
            <a:off x="1" y="43934"/>
            <a:ext cx="3629520" cy="369332"/>
          </a:xfrm>
          <a:prstGeom prst="rect">
            <a:avLst/>
          </a:prstGeom>
        </p:spPr>
        <p:txBody>
          <a:bodyPr wrap="none">
            <a:spAutoFit/>
          </a:bodyPr>
          <a:lstStyle/>
          <a:p>
            <a:r>
              <a:rPr lang="en-US" cap="small" dirty="0">
                <a:solidFill>
                  <a:srgbClr val="00B0F0"/>
                </a:solidFill>
                <a:effectLst>
                  <a:outerShdw blurRad="38100" dist="38100" dir="2700000" algn="tl">
                    <a:srgbClr val="000000">
                      <a:alpha val="43137"/>
                    </a:srgbClr>
                  </a:outerShdw>
                </a:effectLst>
                <a:latin typeface="Eras Bold ITC" panose="020B0907030504020204" pitchFamily="34" charset="0"/>
              </a:rPr>
              <a:t>Land Use Plan-level Decisions</a:t>
            </a:r>
          </a:p>
        </p:txBody>
      </p:sp>
      <p:sp>
        <p:nvSpPr>
          <p:cNvPr id="4" name="Rectangle 3"/>
          <p:cNvSpPr/>
          <p:nvPr/>
        </p:nvSpPr>
        <p:spPr>
          <a:xfrm>
            <a:off x="289605" y="5641845"/>
            <a:ext cx="8526693" cy="1077218"/>
          </a:xfrm>
          <a:prstGeom prst="rect">
            <a:avLst/>
          </a:prstGeom>
          <a:noFill/>
        </p:spPr>
        <p:txBody>
          <a:bodyPr wrap="none" lIns="91440" tIns="45720" rIns="91440" bIns="45720">
            <a:spAutoFit/>
          </a:bodyPr>
          <a:lstStyle/>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Any RMA designation without supporting </a:t>
            </a:r>
          </a:p>
          <a:p>
            <a:pPr algn="ctr"/>
            <a:r>
              <a:rPr lang="en-US" sz="3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LUP decisions will be unsuccessful </a:t>
            </a:r>
            <a:endParaRPr lang="en-US" sz="3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13380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pex">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CABE13EC8065478F66321609A8B592" ma:contentTypeVersion="0" ma:contentTypeDescription="Create a new document." ma:contentTypeScope="" ma:versionID="45e426833cb7160c2fbd3b2888b450a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D78A637-A4A8-40DA-B5F8-0146F90785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B79BE5AB-1F32-44AA-B7AE-D3482C5B054C}">
  <ds:schemaRefs>
    <ds:schemaRef ds:uri="http://schemas.microsoft.com/sharepoint/v3/contenttype/forms"/>
  </ds:schemaRefs>
</ds:datastoreItem>
</file>

<file path=customXml/itemProps3.xml><?xml version="1.0" encoding="utf-8"?>
<ds:datastoreItem xmlns:ds="http://schemas.openxmlformats.org/officeDocument/2006/customXml" ds:itemID="{B24F8639-CF9B-4418-B405-A0B79B2C5D73}">
  <ds:schemaRefs>
    <ds:schemaRef ds:uri="http://schemas.microsoft.com/office/2006/metadata/properties"/>
    <ds:schemaRef ds:uri="http://purl.org/dc/terms/"/>
    <ds:schemaRef ds:uri="http://www.w3.org/XML/1998/namespace"/>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6693</TotalTime>
  <Words>3280</Words>
  <Application>Microsoft Office PowerPoint</Application>
  <PresentationFormat>On-screen Show (4:3)</PresentationFormat>
  <Paragraphs>342</Paragraphs>
  <Slides>26</Slides>
  <Notes>26</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26</vt:i4>
      </vt:variant>
    </vt:vector>
  </HeadingPairs>
  <TitlesOfParts>
    <vt:vector size="41" baseType="lpstr">
      <vt:lpstr>Aharoni</vt:lpstr>
      <vt:lpstr>Arial</vt:lpstr>
      <vt:lpstr>Book Antiqua</vt:lpstr>
      <vt:lpstr>Bradley Hand ITC</vt:lpstr>
      <vt:lpstr>Calibri</vt:lpstr>
      <vt:lpstr>Eras Bold ITC</vt:lpstr>
      <vt:lpstr>Impact</vt:lpstr>
      <vt:lpstr>Lucida Sans</vt:lpstr>
      <vt:lpstr>Narkisim</vt:lpstr>
      <vt:lpstr>Times New Roman</vt:lpstr>
      <vt:lpstr>Wingdings</vt:lpstr>
      <vt:lpstr>Wingdings 2</vt:lpstr>
      <vt:lpstr>Wingdings 3</vt:lpstr>
      <vt:lpstr>Office Theme</vt:lpstr>
      <vt:lpstr>Apex</vt:lpstr>
      <vt:lpstr>PLANNING  FOR RECREATION AND VISITOR SERVICES </vt:lpstr>
      <vt:lpstr>PLANNING  FOR RECREATION AND VISITOR SERVICES </vt:lpstr>
      <vt:lpstr>PowerPoint Presentation</vt:lpstr>
      <vt:lpstr>PowerPoint Presentation</vt:lpstr>
      <vt:lpstr>PowerPoint Presentation</vt:lpstr>
      <vt:lpstr>PowerPoint Presentation</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lpstr>PLANNING  FOR RECREATION AND VISITOR SERVICES </vt:lpstr>
    </vt:vector>
  </TitlesOfParts>
  <Company>Bureau of Land Management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RECREATION AND VISITOR SERVICES</dc:title>
  <dc:creator>Hopkins, Brian R</dc:creator>
  <cp:lastModifiedBy>Wolfgang, Gregory G</cp:lastModifiedBy>
  <cp:revision>248</cp:revision>
  <dcterms:created xsi:type="dcterms:W3CDTF">2014-12-18T22:48:11Z</dcterms:created>
  <dcterms:modified xsi:type="dcterms:W3CDTF">2017-08-10T19:31:53Z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0x0101001BCABE13EC8065478F66321609A8B592</vt:lpwstr>
  </property>
</Properties>
</file>