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Lst>
  <p:notesMasterIdLst>
    <p:notesMasterId r:id="rId42"/>
  </p:notesMasterIdLst>
  <p:sldIdLst>
    <p:sldId id="265" r:id="rId6"/>
    <p:sldId id="314" r:id="rId7"/>
    <p:sldId id="323" r:id="rId8"/>
    <p:sldId id="324" r:id="rId9"/>
    <p:sldId id="268" r:id="rId10"/>
    <p:sldId id="317" r:id="rId11"/>
    <p:sldId id="322" r:id="rId12"/>
    <p:sldId id="315" r:id="rId13"/>
    <p:sldId id="288" r:id="rId14"/>
    <p:sldId id="286" r:id="rId15"/>
    <p:sldId id="358" r:id="rId16"/>
    <p:sldId id="318" r:id="rId17"/>
    <p:sldId id="325" r:id="rId18"/>
    <p:sldId id="360" r:id="rId19"/>
    <p:sldId id="300" r:id="rId20"/>
    <p:sldId id="326" r:id="rId21"/>
    <p:sldId id="301" r:id="rId22"/>
    <p:sldId id="343" r:id="rId23"/>
    <p:sldId id="328" r:id="rId24"/>
    <p:sldId id="327" r:id="rId25"/>
    <p:sldId id="345" r:id="rId26"/>
    <p:sldId id="348" r:id="rId27"/>
    <p:sldId id="344" r:id="rId28"/>
    <p:sldId id="347" r:id="rId29"/>
    <p:sldId id="309" r:id="rId30"/>
    <p:sldId id="331" r:id="rId31"/>
    <p:sldId id="332" r:id="rId32"/>
    <p:sldId id="297" r:id="rId33"/>
    <p:sldId id="349" r:id="rId34"/>
    <p:sldId id="361" r:id="rId35"/>
    <p:sldId id="350" r:id="rId36"/>
    <p:sldId id="352" r:id="rId37"/>
    <p:sldId id="353" r:id="rId38"/>
    <p:sldId id="354" r:id="rId39"/>
    <p:sldId id="355" r:id="rId40"/>
    <p:sldId id="35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7C3"/>
    <a:srgbClr val="FFB7B7"/>
    <a:srgbClr val="E1C2A3"/>
    <a:srgbClr val="FF00FF"/>
    <a:srgbClr val="8BD4E5"/>
    <a:srgbClr val="000066"/>
    <a:srgbClr val="006600"/>
    <a:srgbClr val="003300"/>
    <a:srgbClr val="A6E18F"/>
    <a:srgbClr val="00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0190" autoAdjust="0"/>
  </p:normalViewPr>
  <p:slideViewPr>
    <p:cSldViewPr>
      <p:cViewPr varScale="1">
        <p:scale>
          <a:sx n="84" d="100"/>
          <a:sy n="84" d="100"/>
        </p:scale>
        <p:origin x="102" y="30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39066-795F-473A-84C9-A5DE074C24CC}" type="datetimeFigureOut">
              <a:rPr lang="en-US" smtClean="0"/>
              <a:pPr/>
              <a:t>8/4/2017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6B464-0227-40F3-A540-D016DABFE8CA}" type="slidenum">
              <a:rPr lang="en-US" smtClean="0"/>
              <a:pPr/>
              <a:t>‹#›</a:t>
            </a:fld>
            <a:endParaRPr lang="en-US"/>
          </a:p>
        </p:txBody>
      </p:sp>
    </p:spTree>
    <p:extLst>
      <p:ext uri="{BB962C8B-B14F-4D97-AF65-F5344CB8AC3E}">
        <p14:creationId xmlns:p14="http://schemas.microsoft.com/office/powerpoint/2010/main" val="358106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An example of varying supporting management actions and allowable uses can be found  in Figure 30. </a:t>
            </a:r>
          </a:p>
          <a:p>
            <a:pPr marL="342900" indent="-342900">
              <a:buAutoNum type="arabicPeriod" startAt="3"/>
            </a:pPr>
            <a:endParaRPr lang="en-US" dirty="0" smtClean="0"/>
          </a:p>
          <a:p>
            <a:pPr marL="346075"/>
            <a:r>
              <a:rPr lang="en-US" dirty="0" smtClean="0"/>
              <a:t>In this example, the camping closures are common across all four alternatives. Camping limits are common to all action alternatives (Alternatives A, B, and C). </a:t>
            </a:r>
          </a:p>
          <a:p>
            <a:pPr marL="346075"/>
            <a:endParaRPr lang="en-US" dirty="0" smtClean="0"/>
          </a:p>
          <a:p>
            <a:pPr marL="346075"/>
            <a:r>
              <a:rPr lang="en-US" dirty="0" smtClean="0"/>
              <a:t>Land use stipulations vary across the alternatives, from no stipulations on surface occupancy and surface-disturbing activities, to a controlled surface use stipulation, to a no surface occupancy stipulation.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An example of varying supporting management actions and allowable uses can be found  in Figure 30. </a:t>
            </a:r>
          </a:p>
          <a:p>
            <a:pPr marL="342900" indent="-342900">
              <a:buAutoNum type="arabicPeriod" startAt="3"/>
            </a:pPr>
            <a:endParaRPr lang="en-US" dirty="0" smtClean="0"/>
          </a:p>
          <a:p>
            <a:pPr marL="346075"/>
            <a:r>
              <a:rPr lang="en-US" dirty="0" smtClean="0"/>
              <a:t>In this example, the camping closures are common across all four alternatives. Camping limits are common to all action alternatives (Alternatives A, B, and C). </a:t>
            </a:r>
          </a:p>
          <a:p>
            <a:pPr marL="346075"/>
            <a:endParaRPr lang="en-US" dirty="0" smtClean="0"/>
          </a:p>
          <a:p>
            <a:pPr marL="346075"/>
            <a:r>
              <a:rPr lang="en-US" dirty="0" smtClean="0"/>
              <a:t>Land use stipulations vary across the alternatives, from no stipulations on surface occupancy and surface-disturbing activities, to a controlled surface use stipulation, to a no surface occupancy stipulation.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66123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instructor</a:t>
            </a:r>
            <a:r>
              <a:rPr lang="en-US" baseline="0" dirty="0" smtClean="0"/>
              <a:t> will come to your table and share a proposal for a resource use or conflict.  Develop a new alternative to accommodate this use.</a:t>
            </a:r>
          </a:p>
          <a:p>
            <a:endParaRPr lang="en-US" baseline="0" dirty="0" smtClean="0"/>
          </a:p>
          <a:p>
            <a:r>
              <a:rPr lang="en-US" baseline="0" dirty="0" smtClean="0"/>
              <a:t>Discuss after exercise.  Any real-world examples?</a:t>
            </a:r>
            <a:endParaRPr lang="en-US" dirty="0"/>
          </a:p>
        </p:txBody>
      </p:sp>
      <p:sp>
        <p:nvSpPr>
          <p:cNvPr id="4" name="Slide Number Placeholder 3"/>
          <p:cNvSpPr>
            <a:spLocks noGrp="1"/>
          </p:cNvSpPr>
          <p:nvPr>
            <p:ph type="sldNum" sz="quarter" idx="10"/>
          </p:nvPr>
        </p:nvSpPr>
        <p:spPr/>
        <p:txBody>
          <a:bodyPr/>
          <a:lstStyle/>
          <a:p>
            <a:fld id="{0946B464-0227-40F3-A540-D016DABFE8CA}" type="slidenum">
              <a:rPr lang="en-US" smtClean="0"/>
              <a:pPr/>
              <a:t>12</a:t>
            </a:fld>
            <a:endParaRPr lang="en-US"/>
          </a:p>
        </p:txBody>
      </p:sp>
    </p:spTree>
    <p:extLst>
      <p:ext uri="{BB962C8B-B14F-4D97-AF65-F5344CB8AC3E}">
        <p14:creationId xmlns:p14="http://schemas.microsoft.com/office/powerpoint/2010/main" val="1970300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Highlight RSCs</a:t>
            </a:r>
          </a:p>
          <a:p>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Highlight RSCs</a:t>
            </a:r>
          </a:p>
          <a:p>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7947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Lots of</a:t>
            </a:r>
            <a:r>
              <a:rPr lang="en-US" baseline="0" dirty="0" smtClean="0"/>
              <a:t> info in Handbook!</a:t>
            </a:r>
          </a:p>
          <a:p>
            <a:pPr marL="0" indent="0">
              <a:buFont typeface="Arial" panose="020B0604020202020204" pitchFamily="34" charset="0"/>
              <a:buNone/>
            </a:pPr>
            <a:endParaRPr lang="en-US" baseline="0" dirty="0" smtClean="0"/>
          </a:p>
          <a:p>
            <a:r>
              <a:rPr lang="en-US" sz="1200" b="0" i="0" u="none" strike="noStrike" kern="1200" baseline="0" dirty="0" smtClean="0">
                <a:solidFill>
                  <a:schemeClr val="tx1"/>
                </a:solidFill>
                <a:latin typeface="+mn-lt"/>
                <a:ea typeface="+mn-ea"/>
                <a:cs typeface="+mn-cs"/>
              </a:rPr>
              <a:t>The effects analysis predicts the degree to which a resource or resource use will be affected by the proposed actions of each alternative.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“hard look” is defined as a reasoned analysis containing quantitative or detailed qualitative information.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and analyses must be commensurate with the importance of the impact; less important material may be summarized, consolidated, or simply referenced.</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Assumptions. </a:t>
            </a:r>
            <a:r>
              <a:rPr lang="en-US" sz="1200" b="0" i="0" u="none" strike="noStrike" kern="1200" baseline="0" dirty="0" smtClean="0">
                <a:solidFill>
                  <a:schemeClr val="tx1"/>
                </a:solidFill>
                <a:latin typeface="+mn-lt"/>
                <a:ea typeface="+mn-ea"/>
                <a:cs typeface="+mn-cs"/>
              </a:rPr>
              <a:t>The effects analysis should state the analytical assumptions, including the geographic and temporal scope of the analysis (which may vary by issue), the baseline for analysis, as well as the reasonably foreseeable future actions. When information and/or data critical to the analysis are incomplete or unavailable, it must be explained in this section.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Methodology. </a:t>
            </a:r>
            <a:r>
              <a:rPr lang="en-US" sz="1200" b="0" i="0" u="none" strike="noStrike" kern="1200" baseline="0" dirty="0" smtClean="0">
                <a:solidFill>
                  <a:schemeClr val="tx1"/>
                </a:solidFill>
                <a:latin typeface="+mn-lt"/>
                <a:ea typeface="+mn-ea"/>
                <a:cs typeface="+mn-cs"/>
              </a:rPr>
              <a:t>The effects analysis must describe the analytical methodology sufficiently so that the reader can understand how the analysis was conducted and why the particular methodology was used (40 CFR 1502.24).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explanation must include a description of any limitations inherent in the methodology. If there is substantial dispute over models, methodology, or data, recognize the opposing viewpoint(s) and explain the rationale for the chosen method of analysis. Discussions of methodology may be placed in the text or in the appendix of the document. To the extent possible, the analysis of impacts should be quantified.</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Ask class</a:t>
            </a:r>
            <a:r>
              <a:rPr lang="en-US" baseline="0" dirty="0" smtClean="0"/>
              <a:t> for real world examples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Direct, Indirect, and Cumulative Effects Analyses.</a:t>
            </a:r>
          </a:p>
          <a:p>
            <a:r>
              <a:rPr lang="en-US" sz="1200" b="0" i="0" u="none" strike="noStrike" kern="1200" baseline="0" dirty="0" smtClean="0">
                <a:solidFill>
                  <a:schemeClr val="tx1"/>
                </a:solidFill>
                <a:latin typeface="+mn-lt"/>
                <a:ea typeface="+mn-ea"/>
                <a:cs typeface="+mn-cs"/>
              </a:rPr>
              <a:t>Environmental assessments (EAs) and EISs must be used to analyze and describe the direct and indirect effects of the proposed action and the alternatives on the quality of the human environment (40 CFR 1508.8).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value in requiring analysis of both direct and indirect effects is to make certain that no effects are overlooked. When uncertain which effect is direct and which is indirect, it is helpful to describe the effects together.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Both direct and indirect effects are weighted the same; do not consider an indirect effect less important than a direct effect in the analysis.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purpose of cumulative effects analysis is to ensure federal decision makers consider the full range of consequences of actions (the proposed action and alternatives, including the no action alternative). Assessing cumulative effects begins early in the NEPA process, during internal and external scoping.</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Refer to Planning Process Flow chart from Module 1 Planning Overview and Planning Flowchart poster on wall </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is the role of the rec planner throughout the planning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dirty="0" smtClean="0"/>
              <a:t>Who has gone</a:t>
            </a:r>
            <a:r>
              <a:rPr lang="en-US" baseline="0" dirty="0" smtClean="0"/>
              <a:t> though a LUP from start to finish?</a:t>
            </a:r>
          </a:p>
          <a:p>
            <a:pPr marL="171450" indent="-171450">
              <a:buFontTx/>
              <a:buChar char="-"/>
            </a:pPr>
            <a:endParaRPr lang="en-US" baseline="0" dirty="0" smtClean="0"/>
          </a:p>
          <a:p>
            <a:pPr marL="171450" indent="-171450">
              <a:buFontTx/>
              <a:buChar char="-"/>
            </a:pPr>
            <a:r>
              <a:rPr lang="en-US" baseline="0" dirty="0" smtClean="0"/>
              <a:t>How long did it take?</a:t>
            </a:r>
          </a:p>
          <a:p>
            <a:pPr marL="171450" indent="-171450">
              <a:buFontTx/>
              <a:buChar char="-"/>
            </a:pPr>
            <a:endParaRPr lang="en-US" baseline="0" dirty="0" smtClean="0"/>
          </a:p>
          <a:p>
            <a:pPr marL="171450" indent="-171450">
              <a:buFontTx/>
              <a:buChar char="-"/>
            </a:pPr>
            <a:r>
              <a:rPr lang="en-US" baseline="0" dirty="0" smtClean="0"/>
              <a:t>What were the greatest challenges?</a:t>
            </a:r>
          </a:p>
          <a:p>
            <a:pPr marL="171450" indent="-171450">
              <a:buFontTx/>
              <a:buChar char="-"/>
            </a:pPr>
            <a:endParaRPr lang="en-US" baseline="0" dirty="0" smtClean="0"/>
          </a:p>
          <a:p>
            <a:pPr marL="0" indent="0">
              <a:buFont typeface="Arial" panose="020B0604020202020204" pitchFamily="34" charset="0"/>
              <a:buNone/>
            </a:pPr>
            <a:r>
              <a:rPr lang="en-US" baseline="0" dirty="0" smtClean="0"/>
              <a:t>-  Any success stories? Amazing decisions being made as a result of the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Module 9 Tab in Handbook.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is to show you what you will need to do, not exactly how to do it.  Know where to go for help when you need it.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48010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Direct, Indirect, and Cumulative Effects Analyses</a:t>
            </a:r>
            <a:r>
              <a:rPr lang="en-US" sz="1200" b="1" i="0" u="none" strike="noStrike" kern="1200" baseline="0" dirty="0" smtClean="0">
                <a:solidFill>
                  <a:schemeClr val="tx1"/>
                </a:solidFill>
                <a:latin typeface="+mn-lt"/>
                <a:ea typeface="+mn-ea"/>
                <a:cs typeface="+mn-cs"/>
              </a:rPr>
              <a:t>. Ask class to provide an example</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Environmental assessments (EAs) and EISs must be used to analyze and describe the direct and indirect effects of the proposed action and the alternatives on the quality of the human environment (40 CFR 1508.8).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value in requiring analysis of both direct and indirect effects is to make certain that no effects are overlooked. When uncertain which effect is direct and which is indirect, it is helpful to describe the effects together.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Both direct and indirect effects are weighted the same; do not consider an indirect effect less important than a direct effect in the analysis.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purpose of cumulative effects analysis is to ensure federal decision makers consider the full range of consequences of actions (the proposed action and alternatives, including the no action alternative). Assessing cumulative effects begins early in the NEPA process, during internal and external scoping.</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550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Direct, Indirect, and Cumulative Effects Analyses</a:t>
            </a:r>
            <a:r>
              <a:rPr lang="en-US" sz="1200" b="1" i="0" u="none" strike="noStrike" kern="1200" baseline="0" dirty="0" smtClean="0">
                <a:solidFill>
                  <a:schemeClr val="tx1"/>
                </a:solidFill>
                <a:latin typeface="+mn-lt"/>
                <a:ea typeface="+mn-ea"/>
                <a:cs typeface="+mn-cs"/>
              </a:rPr>
              <a:t>. Have class provide a real world example</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Environmental assessments (EAs) and EISs must be used to analyze and describe the direct and indirect effects of the proposed action and the alternatives on the quality of the human environment (40 CFR 1508.8).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value in requiring analysis of both direct and indirect effects is to make certain that no effects are overlooked. When uncertain which effect is direct and which is indirect, it is helpful to describe the effects together.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Both direct and indirect effects are weighted the same; do not consider an indirect effect less important than a direct effect in the analysis.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purpose of cumulative effects analysis is to ensure federal decision makers consider the full range of consequences of actions (the proposed action and alternatives, including the no action alternative). Assessing cumulative effects begins early in the NEPA process, during internal and external scoping.</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Address the cumulative impact of each alternative, and, if feasible, draw a conclusion about each alternative and compare the conclusions against each other.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not simply restate the direct and indirect impacts of the alternatives.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proposed action and alternatives will have no direct or indirect effects on a resource, cumulative effects on that resource do not need to be analyzed.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class provide real world example</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type and quality of existing data determines if impacts can be analyzed qualitatively and/or quantitatively.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Where possible, quantify both beneficial and detrimental impacts of each alternative to support conclusions.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Answer:  6,000</a:t>
            </a:r>
            <a:r>
              <a:rPr lang="en-US" baseline="0" dirty="0" smtClean="0"/>
              <a:t> acres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Use these</a:t>
            </a:r>
            <a:r>
              <a:rPr lang="en-US" baseline="0" dirty="0" smtClean="0"/>
              <a:t> sequential steps to analyze and describe the type and nature of the impacts.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While this process is somewhat repetitive, this method ensures accuracy, uniformity, and consistency in describing the impacts and their causes.  </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Refer to Planning Process Flow chart from Module 1 Planning Overview and Planning Flowchart poster on wall </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is the role of the rec planner throughout the planning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dirty="0" smtClean="0"/>
              <a:t>Who has gone</a:t>
            </a:r>
            <a:r>
              <a:rPr lang="en-US" baseline="0" dirty="0" smtClean="0"/>
              <a:t> though a LUP from start to finish?</a:t>
            </a:r>
          </a:p>
          <a:p>
            <a:pPr marL="171450" indent="-171450">
              <a:buFontTx/>
              <a:buChar char="-"/>
            </a:pPr>
            <a:endParaRPr lang="en-US" baseline="0" dirty="0" smtClean="0"/>
          </a:p>
          <a:p>
            <a:pPr marL="171450" indent="-171450">
              <a:buFontTx/>
              <a:buChar char="-"/>
            </a:pPr>
            <a:r>
              <a:rPr lang="en-US" baseline="0" dirty="0" smtClean="0"/>
              <a:t>How long did it take?</a:t>
            </a:r>
          </a:p>
          <a:p>
            <a:pPr marL="171450" indent="-171450">
              <a:buFontTx/>
              <a:buChar char="-"/>
            </a:pPr>
            <a:endParaRPr lang="en-US" baseline="0" dirty="0" smtClean="0"/>
          </a:p>
          <a:p>
            <a:pPr marL="171450" indent="-171450">
              <a:buFontTx/>
              <a:buChar char="-"/>
            </a:pPr>
            <a:r>
              <a:rPr lang="en-US" baseline="0" dirty="0" smtClean="0"/>
              <a:t>What were the greatest challenges?</a:t>
            </a:r>
          </a:p>
          <a:p>
            <a:pPr marL="171450" indent="-171450">
              <a:buFontTx/>
              <a:buChar char="-"/>
            </a:pPr>
            <a:endParaRPr lang="en-US" baseline="0" dirty="0" smtClean="0"/>
          </a:p>
          <a:p>
            <a:pPr marL="0" indent="0">
              <a:buFont typeface="Arial" panose="020B0604020202020204" pitchFamily="34" charset="0"/>
              <a:buNone/>
            </a:pPr>
            <a:r>
              <a:rPr lang="en-US" baseline="0" dirty="0" smtClean="0"/>
              <a:t>-  Any success stories? Amazing decisions being made as a result of the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Module 9 Tab in Handbook.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is to show you what you will need to do, not exactly how to do it.  Know where to go for help when you need it.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8146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Focus on Alternative development.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48010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Refer to Planning Process Flow chart from Module 1 Planning Overview and Planning Flowchart poster on wall </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is the role of the rec planner throughout the planning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dirty="0" smtClean="0"/>
              <a:t>Who has gone</a:t>
            </a:r>
            <a:r>
              <a:rPr lang="en-US" baseline="0" dirty="0" smtClean="0"/>
              <a:t> though a LUP from start to finish?</a:t>
            </a:r>
          </a:p>
          <a:p>
            <a:pPr marL="171450" indent="-171450">
              <a:buFontTx/>
              <a:buChar char="-"/>
            </a:pPr>
            <a:endParaRPr lang="en-US" baseline="0" dirty="0" smtClean="0"/>
          </a:p>
          <a:p>
            <a:pPr marL="171450" indent="-171450">
              <a:buFontTx/>
              <a:buChar char="-"/>
            </a:pPr>
            <a:r>
              <a:rPr lang="en-US" baseline="0" dirty="0" smtClean="0"/>
              <a:t>How long did it take?</a:t>
            </a:r>
          </a:p>
          <a:p>
            <a:pPr marL="171450" indent="-171450">
              <a:buFontTx/>
              <a:buChar char="-"/>
            </a:pPr>
            <a:endParaRPr lang="en-US" baseline="0" dirty="0" smtClean="0"/>
          </a:p>
          <a:p>
            <a:pPr marL="171450" indent="-171450">
              <a:buFontTx/>
              <a:buChar char="-"/>
            </a:pPr>
            <a:r>
              <a:rPr lang="en-US" baseline="0" dirty="0" smtClean="0"/>
              <a:t>What were the greatest challenges?</a:t>
            </a:r>
          </a:p>
          <a:p>
            <a:pPr marL="171450" indent="-171450">
              <a:buFontTx/>
              <a:buChar char="-"/>
            </a:pPr>
            <a:endParaRPr lang="en-US" baseline="0" dirty="0" smtClean="0"/>
          </a:p>
          <a:p>
            <a:pPr marL="0" indent="0">
              <a:buFont typeface="Arial" panose="020B0604020202020204" pitchFamily="34" charset="0"/>
              <a:buNone/>
            </a:pPr>
            <a:r>
              <a:rPr lang="en-US" baseline="0" dirty="0" smtClean="0"/>
              <a:t>-  Any success stories? Amazing decisions being made as a result of the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Module 9 Tab in Handbook.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is to show you what you will need to do, not exactly how to do it.  Know where to go for help when you need it.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69304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Refer to Planning Process Flow chart from Module 1 Planning Overview and Planning Flowchart poster on wall </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is the role of the rec planner throughout the planning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dirty="0" smtClean="0"/>
              <a:t>Who has gone</a:t>
            </a:r>
            <a:r>
              <a:rPr lang="en-US" baseline="0" dirty="0" smtClean="0"/>
              <a:t> though a LUP from start to finish?</a:t>
            </a:r>
          </a:p>
          <a:p>
            <a:pPr marL="171450" indent="-171450">
              <a:buFontTx/>
              <a:buChar char="-"/>
            </a:pPr>
            <a:endParaRPr lang="en-US" baseline="0" dirty="0" smtClean="0"/>
          </a:p>
          <a:p>
            <a:pPr marL="171450" indent="-171450">
              <a:buFontTx/>
              <a:buChar char="-"/>
            </a:pPr>
            <a:r>
              <a:rPr lang="en-US" baseline="0" dirty="0" smtClean="0"/>
              <a:t>How long did it take?</a:t>
            </a:r>
          </a:p>
          <a:p>
            <a:pPr marL="171450" indent="-171450">
              <a:buFontTx/>
              <a:buChar char="-"/>
            </a:pPr>
            <a:endParaRPr lang="en-US" baseline="0" dirty="0" smtClean="0"/>
          </a:p>
          <a:p>
            <a:pPr marL="171450" indent="-171450">
              <a:buFontTx/>
              <a:buChar char="-"/>
            </a:pPr>
            <a:r>
              <a:rPr lang="en-US" baseline="0" dirty="0" smtClean="0"/>
              <a:t>What were the greatest challenges?</a:t>
            </a:r>
          </a:p>
          <a:p>
            <a:pPr marL="171450" indent="-171450">
              <a:buFontTx/>
              <a:buChar char="-"/>
            </a:pPr>
            <a:endParaRPr lang="en-US" baseline="0" dirty="0" smtClean="0"/>
          </a:p>
          <a:p>
            <a:pPr marL="0" indent="0">
              <a:buFont typeface="Arial" panose="020B0604020202020204" pitchFamily="34" charset="0"/>
              <a:buNone/>
            </a:pPr>
            <a:r>
              <a:rPr lang="en-US" baseline="0" dirty="0" smtClean="0"/>
              <a:t>-  Any success stories? Amazing decisions being made as a result of the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Module 9 Tab in Handbook.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is to show you what you will need to do, not exactly how to do it.  Know where to go for help when you need it.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993770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Refer to Planning Process Flow chart from Module 1 Planning Overview and Planning Flowchart poster on wall </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is the role of the rec planner throughout the planning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dirty="0" smtClean="0"/>
              <a:t>Who has gone</a:t>
            </a:r>
            <a:r>
              <a:rPr lang="en-US" baseline="0" dirty="0" smtClean="0"/>
              <a:t> though a LUP from start to finish?</a:t>
            </a:r>
          </a:p>
          <a:p>
            <a:pPr marL="171450" indent="-171450">
              <a:buFontTx/>
              <a:buChar char="-"/>
            </a:pPr>
            <a:endParaRPr lang="en-US" baseline="0" dirty="0" smtClean="0"/>
          </a:p>
          <a:p>
            <a:pPr marL="171450" indent="-171450">
              <a:buFontTx/>
              <a:buChar char="-"/>
            </a:pPr>
            <a:r>
              <a:rPr lang="en-US" baseline="0" dirty="0" smtClean="0"/>
              <a:t>How long did it take?</a:t>
            </a:r>
          </a:p>
          <a:p>
            <a:pPr marL="171450" indent="-171450">
              <a:buFontTx/>
              <a:buChar char="-"/>
            </a:pPr>
            <a:endParaRPr lang="en-US" baseline="0" dirty="0" smtClean="0"/>
          </a:p>
          <a:p>
            <a:pPr marL="171450" indent="-171450">
              <a:buFontTx/>
              <a:buChar char="-"/>
            </a:pPr>
            <a:r>
              <a:rPr lang="en-US" baseline="0" dirty="0" smtClean="0"/>
              <a:t>What were the greatest challenges?</a:t>
            </a:r>
          </a:p>
          <a:p>
            <a:pPr marL="171450" indent="-171450">
              <a:buFontTx/>
              <a:buChar char="-"/>
            </a:pPr>
            <a:endParaRPr lang="en-US" baseline="0" dirty="0" smtClean="0"/>
          </a:p>
          <a:p>
            <a:pPr marL="0" indent="0">
              <a:buFont typeface="Arial" panose="020B0604020202020204" pitchFamily="34" charset="0"/>
              <a:buNone/>
            </a:pPr>
            <a:r>
              <a:rPr lang="en-US" baseline="0" dirty="0" smtClean="0"/>
              <a:t>-  Any success stories? Amazing decisions being made as a result of the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Module 9 Tab in Handbook.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is to show you what you will need to do, not exactly how to do it.  Know where to go for help when you need it.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743862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Refer to Planning Process Flow chart from Module 1 Planning Overview and Planning Flowchart poster on wall </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is the role of the rec planner throughout the planning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dirty="0" smtClean="0"/>
              <a:t>Who has gone</a:t>
            </a:r>
            <a:r>
              <a:rPr lang="en-US" baseline="0" dirty="0" smtClean="0"/>
              <a:t> though a LUP from start to finish?</a:t>
            </a:r>
          </a:p>
          <a:p>
            <a:pPr marL="171450" indent="-171450">
              <a:buFontTx/>
              <a:buChar char="-"/>
            </a:pPr>
            <a:endParaRPr lang="en-US" baseline="0" dirty="0" smtClean="0"/>
          </a:p>
          <a:p>
            <a:pPr marL="171450" indent="-171450">
              <a:buFontTx/>
              <a:buChar char="-"/>
            </a:pPr>
            <a:r>
              <a:rPr lang="en-US" baseline="0" dirty="0" smtClean="0"/>
              <a:t>How long did it take?</a:t>
            </a:r>
          </a:p>
          <a:p>
            <a:pPr marL="171450" indent="-171450">
              <a:buFontTx/>
              <a:buChar char="-"/>
            </a:pPr>
            <a:endParaRPr lang="en-US" baseline="0" dirty="0" smtClean="0"/>
          </a:p>
          <a:p>
            <a:pPr marL="171450" indent="-171450">
              <a:buFontTx/>
              <a:buChar char="-"/>
            </a:pPr>
            <a:r>
              <a:rPr lang="en-US" baseline="0" dirty="0" smtClean="0"/>
              <a:t>What were the greatest challenges?</a:t>
            </a:r>
          </a:p>
          <a:p>
            <a:pPr marL="171450" indent="-171450">
              <a:buFontTx/>
              <a:buChar char="-"/>
            </a:pPr>
            <a:endParaRPr lang="en-US" baseline="0" dirty="0" smtClean="0"/>
          </a:p>
          <a:p>
            <a:pPr marL="0" indent="0">
              <a:buFont typeface="Arial" panose="020B0604020202020204" pitchFamily="34" charset="0"/>
              <a:buNone/>
            </a:pPr>
            <a:r>
              <a:rPr lang="en-US" baseline="0" dirty="0" smtClean="0"/>
              <a:t>-  Any success stories? Amazing decisions being made as a result of the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Module 9 Tab in Handbook.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is to show you what you will need to do, not exactly how to do it.  Know where to go for help when you need it.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856382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Difference between a protest and an appeal?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Protest is a specific process for challenging a Land-Use Plan Decision; goes to director of the BLM. If still not resolved, does not go to Board of Appeals, goes to federal court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Appeal; agency review then an appeal reviewed by IBLA.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98850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Refer to Planning Process Flow chart from Module 1 Planning Overview and Planning Flowchart poster on wall </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is the role of the rec planner throughout the planning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dirty="0" smtClean="0"/>
              <a:t>Who has gone</a:t>
            </a:r>
            <a:r>
              <a:rPr lang="en-US" baseline="0" dirty="0" smtClean="0"/>
              <a:t> though a LUP from start to finish?</a:t>
            </a:r>
          </a:p>
          <a:p>
            <a:pPr marL="171450" indent="-171450">
              <a:buFontTx/>
              <a:buChar char="-"/>
            </a:pPr>
            <a:endParaRPr lang="en-US" baseline="0" dirty="0" smtClean="0"/>
          </a:p>
          <a:p>
            <a:pPr marL="171450" indent="-171450">
              <a:buFontTx/>
              <a:buChar char="-"/>
            </a:pPr>
            <a:r>
              <a:rPr lang="en-US" baseline="0" dirty="0" smtClean="0"/>
              <a:t>How long did it take?</a:t>
            </a:r>
          </a:p>
          <a:p>
            <a:pPr marL="171450" indent="-171450">
              <a:buFontTx/>
              <a:buChar char="-"/>
            </a:pPr>
            <a:endParaRPr lang="en-US" baseline="0" dirty="0" smtClean="0"/>
          </a:p>
          <a:p>
            <a:pPr marL="171450" indent="-171450">
              <a:buFontTx/>
              <a:buChar char="-"/>
            </a:pPr>
            <a:r>
              <a:rPr lang="en-US" baseline="0" dirty="0" smtClean="0"/>
              <a:t>What were the greatest challenges?</a:t>
            </a:r>
          </a:p>
          <a:p>
            <a:pPr marL="171450" indent="-171450">
              <a:buFontTx/>
              <a:buChar char="-"/>
            </a:pPr>
            <a:endParaRPr lang="en-US" baseline="0" dirty="0" smtClean="0"/>
          </a:p>
          <a:p>
            <a:pPr marL="0" indent="0">
              <a:buFont typeface="Arial" panose="020B0604020202020204" pitchFamily="34" charset="0"/>
              <a:buNone/>
            </a:pPr>
            <a:r>
              <a:rPr lang="en-US" baseline="0" dirty="0" smtClean="0"/>
              <a:t>-  Any success stories? Amazing decisions being made as a result of the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Module 9 Tab in Handbook.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is to show you what you will need to do, not exactly how to do it.  Know where to go for help when you need it.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03520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Refer to Planning Process Flow chart from Module 1 Planning Overview and Planning Flowchart poster on wall </a:t>
            </a:r>
          </a:p>
          <a:p>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is the role of the rec planner throughout the planning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dirty="0" smtClean="0"/>
              <a:t>Who has gone</a:t>
            </a:r>
            <a:r>
              <a:rPr lang="en-US" baseline="0" dirty="0" smtClean="0"/>
              <a:t> though a LUP from start to finish?</a:t>
            </a:r>
          </a:p>
          <a:p>
            <a:pPr marL="171450" indent="-171450">
              <a:buFontTx/>
              <a:buChar char="-"/>
            </a:pPr>
            <a:endParaRPr lang="en-US" baseline="0" dirty="0" smtClean="0"/>
          </a:p>
          <a:p>
            <a:pPr marL="171450" indent="-171450">
              <a:buFontTx/>
              <a:buChar char="-"/>
            </a:pPr>
            <a:r>
              <a:rPr lang="en-US" baseline="0" dirty="0" smtClean="0"/>
              <a:t>How long did it take?</a:t>
            </a:r>
          </a:p>
          <a:p>
            <a:pPr marL="171450" indent="-171450">
              <a:buFontTx/>
              <a:buChar char="-"/>
            </a:pPr>
            <a:endParaRPr lang="en-US" baseline="0" dirty="0" smtClean="0"/>
          </a:p>
          <a:p>
            <a:pPr marL="171450" indent="-171450">
              <a:buFontTx/>
              <a:buChar char="-"/>
            </a:pPr>
            <a:r>
              <a:rPr lang="en-US" baseline="0" dirty="0" smtClean="0"/>
              <a:t>What were the greatest challenges?</a:t>
            </a:r>
          </a:p>
          <a:p>
            <a:pPr marL="171450" indent="-171450">
              <a:buFontTx/>
              <a:buChar char="-"/>
            </a:pPr>
            <a:endParaRPr lang="en-US" baseline="0" dirty="0" smtClean="0"/>
          </a:p>
          <a:p>
            <a:pPr marL="0" indent="0">
              <a:buFont typeface="Arial" panose="020B0604020202020204" pitchFamily="34" charset="0"/>
              <a:buNone/>
            </a:pPr>
            <a:r>
              <a:rPr lang="en-US" baseline="0" dirty="0" smtClean="0"/>
              <a:t>-  Any success stories? Amazing decisions being made as a result of the process?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Module 9 Tab in Handbook.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is to show you what you will need to do, not exactly how to do it.  Know where to go for help when you need it.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70370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 III-13 Factors for analysis,</a:t>
            </a:r>
            <a:r>
              <a:rPr lang="en-US" baseline="0" dirty="0" smtClean="0"/>
              <a:t> summarized.  </a:t>
            </a:r>
          </a:p>
          <a:p>
            <a:endParaRPr lang="en-US" baseline="0" dirty="0" smtClean="0"/>
          </a:p>
          <a:p>
            <a:r>
              <a:rPr lang="en-US" baseline="0" dirty="0" smtClean="0"/>
              <a:t>See checklist in appendix.</a:t>
            </a:r>
          </a:p>
          <a:p>
            <a:endParaRPr lang="en-US" baseline="0" dirty="0" smtClean="0"/>
          </a:p>
          <a:p>
            <a:r>
              <a:rPr lang="en-US" baseline="0" dirty="0" smtClean="0"/>
              <a:t>Key part of whole section – do not forget to add!  Brian will never forgive you if you don’t  include this!!!</a:t>
            </a:r>
            <a:endParaRPr lang="en-US" dirty="0" smtClean="0"/>
          </a:p>
          <a:p>
            <a:endParaRPr lang="en-US" dirty="0" smtClean="0"/>
          </a:p>
          <a:p>
            <a:r>
              <a:rPr lang="en-US" dirty="0" smtClean="0"/>
              <a:t>Appendix</a:t>
            </a:r>
            <a:r>
              <a:rPr lang="en-US" baseline="0" dirty="0" smtClean="0"/>
              <a:t> 1 </a:t>
            </a:r>
            <a:r>
              <a:rPr lang="en-US" dirty="0" smtClean="0"/>
              <a:t>LUP Checklist.</a:t>
            </a:r>
            <a:r>
              <a:rPr lang="en-US" baseline="0" dirty="0" smtClean="0"/>
              <a:t>  </a:t>
            </a:r>
          </a:p>
          <a:p>
            <a:endParaRPr lang="en-US" baseline="0" dirty="0" smtClean="0"/>
          </a:p>
          <a:p>
            <a:r>
              <a:rPr lang="en-US" baseline="0" dirty="0" smtClean="0"/>
              <a:t>Must be in Chapter 4!</a:t>
            </a: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4801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Offers different responses to</a:t>
            </a:r>
          </a:p>
          <a:p>
            <a:pPr marL="742950" lvl="1" indent="-285750">
              <a:buFont typeface="Arial" panose="020B0604020202020204" pitchFamily="34" charset="0"/>
              <a:buChar char="•"/>
            </a:pPr>
            <a:r>
              <a:rPr lang="en-US" dirty="0" smtClean="0"/>
              <a:t>major issues identified in scoping </a:t>
            </a:r>
          </a:p>
          <a:p>
            <a:pPr marL="742950" lvl="1" indent="-285750">
              <a:buFont typeface="Arial" panose="020B0604020202020204" pitchFamily="34" charset="0"/>
              <a:buChar char="•"/>
            </a:pPr>
            <a:r>
              <a:rPr lang="en-US" dirty="0" smtClean="0"/>
              <a:t>management opportunities addressed in the analysis of the management situation. </a:t>
            </a:r>
          </a:p>
          <a:p>
            <a:pPr marL="742950" lvl="1" indent="-285750">
              <a:buFont typeface="Arial" panose="020B0604020202020204" pitchFamily="34" charset="0"/>
              <a:buChar char="•"/>
            </a:pPr>
            <a:endParaRPr lang="en-US" dirty="0" smtClean="0"/>
          </a:p>
          <a:p>
            <a:r>
              <a:rPr lang="en-US" dirty="0" smtClean="0"/>
              <a:t>No Action Alternative Narrative:</a:t>
            </a:r>
          </a:p>
          <a:p>
            <a:r>
              <a:rPr lang="en-US" dirty="0" smtClean="0"/>
              <a:t>Describe the existing R&amp;VS direction, which may be taken from the analysis of the management situation. </a:t>
            </a:r>
          </a:p>
          <a:p>
            <a:endParaRPr lang="en-US" dirty="0" smtClean="0"/>
          </a:p>
          <a:p>
            <a:r>
              <a:rPr lang="en-US" dirty="0" smtClean="0"/>
              <a:t>Other Alternatives: </a:t>
            </a:r>
          </a:p>
          <a:p>
            <a:r>
              <a:rPr lang="en-US" dirty="0" smtClean="0"/>
              <a:t>Describe the proposed R&amp;VS program emphasis under the theme or emphasis of each alternative . </a:t>
            </a:r>
          </a:p>
          <a:p>
            <a:pPr marL="742950" lvl="1" indent="-285750">
              <a:buFont typeface="Arial" panose="020B0604020202020204" pitchFamily="34" charset="0"/>
              <a:buChar char="•"/>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Flip to Figure 28 in the Handbook</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Common range from No action – conservation – balanced/mixed – use &amp; development</a:t>
            </a:r>
            <a:endParaRPr lang="en-US" dirty="0" smtClean="0"/>
          </a:p>
          <a:p>
            <a:endParaRPr lang="en-US" dirty="0" smtClean="0"/>
          </a:p>
          <a:p>
            <a:endParaRPr lang="en-US" dirty="0" smtClean="0"/>
          </a:p>
          <a:p>
            <a:r>
              <a:rPr lang="en-US" dirty="0" smtClean="0"/>
              <a:t>A different suite of potential planning decisions:</a:t>
            </a:r>
          </a:p>
          <a:p>
            <a:r>
              <a:rPr lang="en-US" dirty="0" smtClean="0"/>
              <a:t>	Desired outcomes</a:t>
            </a:r>
          </a:p>
          <a:p>
            <a:r>
              <a:rPr lang="en-US" dirty="0" smtClean="0"/>
              <a:t>	Management actions</a:t>
            </a:r>
          </a:p>
          <a:p>
            <a:r>
              <a:rPr lang="en-US" dirty="0" smtClean="0"/>
              <a:t>	Allowable uses</a:t>
            </a:r>
          </a:p>
          <a:p>
            <a:endParaRPr lang="en-US" dirty="0" smtClean="0"/>
          </a:p>
          <a:p>
            <a:r>
              <a:rPr lang="en-US" dirty="0" smtClean="0"/>
              <a:t>Individual R&amp;VS decisions may be common to multiple or even all alternatives. </a:t>
            </a:r>
          </a:p>
          <a:p>
            <a:endParaRPr lang="en-US" dirty="0" smtClean="0"/>
          </a:p>
          <a:p>
            <a:r>
              <a:rPr lang="en-US" dirty="0" smtClean="0"/>
              <a:t>All proposed LUP decisions within each alternative must be compatible, but may vary across alternatives. </a:t>
            </a:r>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startAt="2"/>
            </a:pPr>
            <a:r>
              <a:rPr lang="en-US" dirty="0" smtClean="0"/>
              <a:t>Varying the number, type, size, and management of RMAs has the greatest impact on the range of alternatives. </a:t>
            </a:r>
          </a:p>
          <a:p>
            <a:pPr marL="342900" indent="-342900">
              <a:buAutoNum type="arabicPeriod" startAt="2"/>
            </a:pPr>
            <a:endParaRPr lang="en-US" dirty="0" smtClean="0"/>
          </a:p>
          <a:p>
            <a:pPr marL="401638"/>
            <a:r>
              <a:rPr lang="en-US" dirty="0" smtClean="0"/>
              <a:t>The same area can be proposed as an SRMA in one alternative, an ERMA in another alternative, and an undesignated area in a third alternative. Alternatives may also vary by changing the RMA objective or changing supporting management actions and allowable uses. </a:t>
            </a:r>
          </a:p>
          <a:p>
            <a:pPr marL="401638">
              <a:buAutoNum type="arabicPeriod" startAt="2"/>
            </a:pPr>
            <a:endParaRPr lang="en-US" dirty="0" smtClean="0"/>
          </a:p>
          <a:p>
            <a:pPr marL="401638"/>
            <a:r>
              <a:rPr lang="en-US" dirty="0" smtClean="0"/>
              <a:t>An example of alternatives in which the number and types of RMAs vary can be found in Figure 29 in the Handbook.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185803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40021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121905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3487211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987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727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635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11"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595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0029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230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543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4052635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0849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8251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8/4/2017</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403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7C349-C1B0-4984-BF12-84A3B45F7A52}" type="datetimeFigureOut">
              <a:rPr lang="en-US" smtClean="0"/>
              <a:pPr/>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236934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7C349-C1B0-4984-BF12-84A3B45F7A52}"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10624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7C349-C1B0-4984-BF12-84A3B45F7A52}" type="datetimeFigureOut">
              <a:rPr lang="en-US" smtClean="0"/>
              <a:pPr/>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74345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7C349-C1B0-4984-BF12-84A3B45F7A52}" type="datetimeFigureOut">
              <a:rPr lang="en-US" smtClean="0"/>
              <a:pPr/>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78696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7C349-C1B0-4984-BF12-84A3B45F7A52}" type="datetimeFigureOut">
              <a:rPr lang="en-US" smtClean="0"/>
              <a:pPr/>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42353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7C349-C1B0-4984-BF12-84A3B45F7A52}"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240893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7C349-C1B0-4984-BF12-84A3B45F7A52}" type="datetimeFigureOut">
              <a:rPr lang="en-US" smtClean="0"/>
              <a:pPr/>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8FFD9-A80F-4031-BE9E-386DBDAB4AC5}" type="slidenum">
              <a:rPr lang="en-US" smtClean="0"/>
              <a:pPr/>
              <a:t>‹#›</a:t>
            </a:fld>
            <a:endParaRPr lang="en-US"/>
          </a:p>
        </p:txBody>
      </p:sp>
    </p:spTree>
    <p:extLst>
      <p:ext uri="{BB962C8B-B14F-4D97-AF65-F5344CB8AC3E}">
        <p14:creationId xmlns:p14="http://schemas.microsoft.com/office/powerpoint/2010/main" val="330292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7C349-C1B0-4984-BF12-84A3B45F7A52}" type="datetimeFigureOut">
              <a:rPr lang="en-US" smtClean="0"/>
              <a:pPr/>
              <a:t>8/4/2017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8FFD9-A80F-4031-BE9E-386DBDAB4AC5}" type="slidenum">
              <a:rPr lang="en-US" smtClean="0"/>
              <a:pPr/>
              <a:t>‹#›</a:t>
            </a:fld>
            <a:endParaRPr lang="en-US"/>
          </a:p>
        </p:txBody>
      </p:sp>
    </p:spTree>
    <p:extLst>
      <p:ext uri="{BB962C8B-B14F-4D97-AF65-F5344CB8AC3E}">
        <p14:creationId xmlns:p14="http://schemas.microsoft.com/office/powerpoint/2010/main" val="3860612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45E7C349-C1B0-4984-BF12-84A3B45F7A52}" type="datetimeFigureOut">
              <a:rPr lang="en-US" smtClean="0"/>
              <a:pPr/>
              <a:t>8/4/2017</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accent1">
                    <a:lumMod val="60000"/>
                    <a:lumOff val="40000"/>
                  </a:schemeClr>
                </a:solidFill>
                <a:latin typeface="+mj-lt"/>
              </a:defRPr>
            </a:lvl1pPr>
          </a:lstStyle>
          <a:p>
            <a:fld id="{5098FFD9-A80F-4031-BE9E-386DBDAB4AC5}" type="slidenum">
              <a:rPr lang="en-US" smtClean="0"/>
              <a:pPr/>
              <a:t>‹#›</a:t>
            </a:fld>
            <a:endParaRPr lang="en-US"/>
          </a:p>
        </p:txBody>
      </p:sp>
    </p:spTree>
    <p:extLst>
      <p:ext uri="{BB962C8B-B14F-4D97-AF65-F5344CB8AC3E}">
        <p14:creationId xmlns:p14="http://schemas.microsoft.com/office/powerpoint/2010/main" val="20343276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0" cy="457200"/>
            <a:chOff x="1" y="0"/>
            <a:chExt cx="9144000" cy="457200"/>
          </a:xfrm>
        </p:grpSpPr>
        <p:sp>
          <p:nvSpPr>
            <p:cNvPr id="8" name="Rectangle 7"/>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1" y="43934"/>
              <a:ext cx="4626588"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the Land Use Planning </a:t>
              </a:r>
              <a:r>
                <a:rPr lang="en-US" cap="small" dirty="0" smtClean="0">
                  <a:effectLst>
                    <a:outerShdw blurRad="38100" dist="38100" dir="2700000" algn="tl">
                      <a:srgbClr val="000000">
                        <a:alpha val="43137"/>
                      </a:srgbClr>
                    </a:outerShdw>
                  </a:effectLst>
                  <a:latin typeface="Eras Bold ITC" panose="020B0907030504020204" pitchFamily="34" charset="0"/>
                </a:rPr>
                <a:t>Process; Part 2</a:t>
              </a:r>
              <a:endParaRPr lang="en-US" cap="small" dirty="0">
                <a:effectLst>
                  <a:outerShdw blurRad="38100" dist="38100" dir="2700000" algn="tl">
                    <a:srgbClr val="000000">
                      <a:alpha val="43137"/>
                    </a:srgbClr>
                  </a:outerShdw>
                </a:effectLst>
                <a:latin typeface="Eras Bold ITC" panose="020B0907030504020204" pitchFamily="34" charset="0"/>
              </a:endParaRPr>
            </a:p>
          </p:txBody>
        </p:sp>
      </p:gr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1833" y="1408347"/>
            <a:ext cx="8077200" cy="1015663"/>
          </a:xfrm>
          <a:prstGeom prst="rect">
            <a:avLst/>
          </a:prstGeom>
        </p:spPr>
        <p:txBody>
          <a:bodyPr wrap="square">
            <a:spAutoFit/>
          </a:bodyPr>
          <a:lstStyle/>
          <a:p>
            <a:pPr algn="ctr"/>
            <a:r>
              <a:rPr lang="en-US" sz="2000" b="1" dirty="0"/>
              <a:t>CHAPTER III – LAND USE PLANNING PROCESS </a:t>
            </a:r>
          </a:p>
          <a:p>
            <a:pPr algn="ctr"/>
            <a:r>
              <a:rPr lang="en-US" sz="2000" b="1" dirty="0"/>
              <a:t>i</a:t>
            </a:r>
            <a:r>
              <a:rPr lang="en-US" sz="2000" b="1" dirty="0" smtClean="0"/>
              <a:t>n</a:t>
            </a:r>
          </a:p>
          <a:p>
            <a:pPr algn="ctr"/>
            <a:r>
              <a:rPr lang="en-US" sz="2000" b="1" dirty="0" smtClean="0"/>
              <a:t>H-8320-1</a:t>
            </a:r>
            <a:r>
              <a:rPr lang="en-US" sz="2000" b="1" dirty="0"/>
              <a:t>– PLANNING FOR RECREATION AND VISITOR SERVICES </a:t>
            </a:r>
          </a:p>
        </p:txBody>
      </p:sp>
      <p:sp>
        <p:nvSpPr>
          <p:cNvPr id="3" name="TextBox 2"/>
          <p:cNvSpPr txBox="1"/>
          <p:nvPr/>
        </p:nvSpPr>
        <p:spPr>
          <a:xfrm>
            <a:off x="1247633" y="2486870"/>
            <a:ext cx="7010400" cy="2923877"/>
          </a:xfrm>
          <a:prstGeom prst="rect">
            <a:avLst/>
          </a:prstGeom>
          <a:noFill/>
        </p:spPr>
        <p:txBody>
          <a:bodyPr wrap="square" rtlCol="0">
            <a:spAutoFit/>
          </a:bodyPr>
          <a:lstStyle/>
          <a:p>
            <a:pPr marL="457200" indent="-457200">
              <a:lnSpc>
                <a:spcPct val="200000"/>
              </a:lnSpc>
              <a:buFont typeface="+mj-lt"/>
              <a:buAutoNum type="arabicPeriod"/>
            </a:pPr>
            <a:r>
              <a:rPr lang="en-US" sz="2000" b="1" dirty="0" smtClean="0"/>
              <a:t>Overview of LUP Process</a:t>
            </a:r>
          </a:p>
          <a:p>
            <a:pPr marL="457200" indent="-457200">
              <a:lnSpc>
                <a:spcPct val="200000"/>
              </a:lnSpc>
              <a:buFont typeface="+mj-lt"/>
              <a:buAutoNum type="arabicPeriod"/>
            </a:pPr>
            <a:r>
              <a:rPr lang="en-US" sz="2000" b="1" dirty="0" smtClean="0"/>
              <a:t>Alternative Development</a:t>
            </a:r>
          </a:p>
          <a:p>
            <a:pPr marL="457200" indent="-457200">
              <a:lnSpc>
                <a:spcPct val="200000"/>
              </a:lnSpc>
              <a:buFont typeface="+mj-lt"/>
              <a:buAutoNum type="arabicPeriod"/>
            </a:pPr>
            <a:r>
              <a:rPr lang="en-US" sz="2000" b="1" dirty="0" smtClean="0"/>
              <a:t>Affected Environment</a:t>
            </a:r>
          </a:p>
          <a:p>
            <a:pPr marL="457200" indent="-457200">
              <a:lnSpc>
                <a:spcPct val="200000"/>
              </a:lnSpc>
              <a:buFont typeface="+mj-lt"/>
              <a:buAutoNum type="arabicPeriod"/>
            </a:pPr>
            <a:r>
              <a:rPr lang="en-US" sz="2000" b="1" dirty="0" smtClean="0"/>
              <a:t>Effects Analysis</a:t>
            </a:r>
            <a:endParaRPr lang="en-US" sz="2000" b="1" dirty="0"/>
          </a:p>
          <a:p>
            <a:endParaRPr lang="en-US" sz="2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921" y="2819400"/>
            <a:ext cx="3654352"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857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888" y="766763"/>
            <a:ext cx="637222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 y="43934"/>
            <a:ext cx="4876656" cy="369332"/>
          </a:xfrm>
          <a:prstGeom prst="rect">
            <a:avLst/>
          </a:prstGeom>
        </p:spPr>
        <p:txBody>
          <a:bodyPr wrap="none">
            <a:spAutoFit/>
          </a:bodyPr>
          <a:lstStyle/>
          <a:p>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2.  Alternative </a:t>
            </a:r>
            <a:r>
              <a:rPr lang="en-US" cap="small" dirty="0">
                <a:solidFill>
                  <a:prstClr val="white"/>
                </a:solidFill>
                <a:effectLst>
                  <a:outerShdw blurRad="38100" dist="38100" dir="2700000" algn="tl">
                    <a:srgbClr val="000000">
                      <a:alpha val="43137"/>
                    </a:srgbClr>
                  </a:outerShdw>
                </a:effectLst>
                <a:latin typeface="Eras Bold ITC" panose="020B0907030504020204" pitchFamily="34" charset="0"/>
              </a:rPr>
              <a:t>Development (</a:t>
            </a:r>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Chapter 2)</a:t>
            </a:r>
            <a:endParaRPr lang="en-US" cap="small" dirty="0">
              <a:solidFill>
                <a:prstClr val="white"/>
              </a:solidFill>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1826329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888" y="766763"/>
            <a:ext cx="637222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 y="43934"/>
            <a:ext cx="4876656" cy="369332"/>
          </a:xfrm>
          <a:prstGeom prst="rect">
            <a:avLst/>
          </a:prstGeom>
        </p:spPr>
        <p:txBody>
          <a:bodyPr wrap="none">
            <a:spAutoFit/>
          </a:bodyPr>
          <a:lstStyle/>
          <a:p>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2.  Alternative </a:t>
            </a:r>
            <a:r>
              <a:rPr lang="en-US" cap="small" dirty="0">
                <a:solidFill>
                  <a:prstClr val="white"/>
                </a:solidFill>
                <a:effectLst>
                  <a:outerShdw blurRad="38100" dist="38100" dir="2700000" algn="tl">
                    <a:srgbClr val="000000">
                      <a:alpha val="43137"/>
                    </a:srgbClr>
                  </a:outerShdw>
                </a:effectLst>
                <a:latin typeface="Eras Bold ITC" panose="020B0907030504020204" pitchFamily="34" charset="0"/>
              </a:rPr>
              <a:t>Development (</a:t>
            </a:r>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Chapter 2)</a:t>
            </a:r>
            <a:endParaRPr lang="en-US" cap="small" dirty="0">
              <a:solidFill>
                <a:prstClr val="white"/>
              </a:solidFill>
              <a:effectLst>
                <a:outerShdw blurRad="38100" dist="38100" dir="2700000" algn="tl">
                  <a:srgbClr val="000000">
                    <a:alpha val="43137"/>
                  </a:srgbClr>
                </a:outerShdw>
              </a:effectLst>
              <a:latin typeface="Eras Bold ITC" panose="020B0907030504020204" pitchFamily="34" charset="0"/>
            </a:endParaRPr>
          </a:p>
        </p:txBody>
      </p:sp>
      <p:pic>
        <p:nvPicPr>
          <p:cNvPr id="8" name="Picture 7"/>
          <p:cNvPicPr>
            <a:picLocks noChangeAspect="1"/>
          </p:cNvPicPr>
          <p:nvPr/>
        </p:nvPicPr>
        <p:blipFill>
          <a:blip r:embed="rId4"/>
          <a:stretch>
            <a:fillRect/>
          </a:stretch>
        </p:blipFill>
        <p:spPr>
          <a:xfrm>
            <a:off x="931544" y="1402079"/>
            <a:ext cx="2886075" cy="158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stretch>
            <a:fillRect/>
          </a:stretch>
        </p:blipFill>
        <p:spPr>
          <a:xfrm>
            <a:off x="4419135" y="2983229"/>
            <a:ext cx="2571750" cy="178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a:stretch>
            <a:fillRect/>
          </a:stretch>
        </p:blipFill>
        <p:spPr>
          <a:xfrm>
            <a:off x="1123019" y="4419600"/>
            <a:ext cx="2333625" cy="196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5105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dlife and enery.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57200" y="152400"/>
            <a:ext cx="7604384"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5617" y="328583"/>
            <a:ext cx="3200400" cy="944562"/>
          </a:xfrm>
        </p:spPr>
        <p:txBody>
          <a:bodyPr>
            <a:normAutofit fontScale="90000"/>
          </a:bodyPr>
          <a:lstStyle/>
          <a:p>
            <a:r>
              <a:rPr lang="en-US" sz="4400" dirty="0" smtClean="0">
                <a:solidFill>
                  <a:schemeClr val="tx1"/>
                </a:solidFill>
              </a:rPr>
              <a:t/>
            </a:r>
            <a:br>
              <a:rPr lang="en-US" sz="4400" dirty="0" smtClean="0">
                <a:solidFill>
                  <a:schemeClr val="tx1"/>
                </a:solidFill>
              </a:rPr>
            </a:br>
            <a:r>
              <a:rPr lang="en-US" sz="4400" dirty="0" smtClean="0">
                <a:solidFill>
                  <a:schemeClr val="bg1"/>
                </a:solidFill>
              </a:rPr>
              <a:t>Exercise:</a:t>
            </a:r>
            <a:endParaRPr lang="en-US" dirty="0">
              <a:solidFill>
                <a:schemeClr val="bg1"/>
              </a:solidFill>
            </a:endParaRPr>
          </a:p>
        </p:txBody>
      </p:sp>
      <p:sp>
        <p:nvSpPr>
          <p:cNvPr id="3" name="Content Placeholder 2"/>
          <p:cNvSpPr>
            <a:spLocks noGrp="1"/>
          </p:cNvSpPr>
          <p:nvPr>
            <p:ph idx="1"/>
          </p:nvPr>
        </p:nvSpPr>
        <p:spPr>
          <a:xfrm>
            <a:off x="624800" y="4267200"/>
            <a:ext cx="7269183" cy="1295400"/>
          </a:xfrm>
        </p:spPr>
        <p:txBody>
          <a:bodyPr/>
          <a:lstStyle/>
          <a:p>
            <a:pPr marL="137160" indent="0">
              <a:buNone/>
            </a:pPr>
            <a:endParaRPr lang="en-US" dirty="0"/>
          </a:p>
          <a:p>
            <a:pPr marL="137160" indent="0">
              <a:buNone/>
            </a:pPr>
            <a:r>
              <a:rPr lang="en-US" dirty="0" smtClean="0">
                <a:solidFill>
                  <a:schemeClr val="bg1"/>
                </a:solidFill>
              </a:rPr>
              <a:t>Develop a Range of Alternatives which considers implications from other programs.</a:t>
            </a:r>
            <a:endParaRPr lang="en-US" dirty="0">
              <a:solidFill>
                <a:schemeClr val="bg1"/>
              </a:solidFill>
            </a:endParaRPr>
          </a:p>
        </p:txBody>
      </p:sp>
    </p:spTree>
    <p:extLst>
      <p:ext uri="{BB962C8B-B14F-4D97-AF65-F5344CB8AC3E}">
        <p14:creationId xmlns:p14="http://schemas.microsoft.com/office/powerpoint/2010/main" val="840780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43934"/>
            <a:ext cx="4567276"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3.  Affected </a:t>
            </a:r>
            <a:r>
              <a:rPr lang="en-US" cap="small" dirty="0">
                <a:effectLst>
                  <a:outerShdw blurRad="38100" dist="38100" dir="2700000" algn="tl">
                    <a:srgbClr val="000000">
                      <a:alpha val="43137"/>
                    </a:srgbClr>
                  </a:outerShdw>
                </a:effectLst>
                <a:latin typeface="Eras Bold ITC" panose="020B0907030504020204" pitchFamily="34" charset="0"/>
              </a:rPr>
              <a:t>Environment  </a:t>
            </a:r>
            <a:r>
              <a:rPr lang="en-US" cap="small" dirty="0" smtClean="0">
                <a:effectLst>
                  <a:outerShdw blurRad="38100" dist="38100" dir="2700000" algn="tl">
                    <a:srgbClr val="000000">
                      <a:alpha val="43137"/>
                    </a:srgbClr>
                  </a:outerShdw>
                </a:effectLst>
                <a:latin typeface="Eras Bold ITC" panose="020B0907030504020204" pitchFamily="34" charset="0"/>
              </a:rPr>
              <a:t>(Chapter 3)</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838200"/>
            <a:ext cx="4216219" cy="369332"/>
          </a:xfrm>
          <a:prstGeom prst="rect">
            <a:avLst/>
          </a:prstGeom>
        </p:spPr>
        <p:txBody>
          <a:bodyPr wrap="none">
            <a:spAutoFit/>
          </a:bodyPr>
          <a:lstStyle/>
          <a:p>
            <a:r>
              <a:rPr lang="en-US" b="1" cap="small" dirty="0">
                <a:effectLst>
                  <a:outerShdw blurRad="38100" dist="38100" dir="2700000" algn="tl">
                    <a:srgbClr val="000000">
                      <a:alpha val="43137"/>
                    </a:srgbClr>
                  </a:outerShdw>
                </a:effectLst>
              </a:rPr>
              <a:t>Affected Environment </a:t>
            </a:r>
            <a:r>
              <a:rPr lang="en-US" b="1" cap="small" dirty="0" smtClean="0">
                <a:effectLst>
                  <a:outerShdw blurRad="38100" dist="38100" dir="2700000" algn="tl">
                    <a:srgbClr val="000000">
                      <a:alpha val="43137"/>
                    </a:srgbClr>
                  </a:outerShdw>
                </a:effectLst>
              </a:rPr>
              <a:t>Description</a:t>
            </a:r>
            <a:endParaRPr lang="en-US" cap="small" dirty="0">
              <a:effectLst>
                <a:outerShdw blurRad="38100" dist="38100" dir="2700000" algn="tl">
                  <a:srgbClr val="000000">
                    <a:alpha val="43137"/>
                  </a:srgbClr>
                </a:outerShdw>
              </a:effectLst>
            </a:endParaRPr>
          </a:p>
        </p:txBody>
      </p:sp>
      <p:sp>
        <p:nvSpPr>
          <p:cNvPr id="5" name="Rectangle 4"/>
          <p:cNvSpPr/>
          <p:nvPr/>
        </p:nvSpPr>
        <p:spPr>
          <a:xfrm>
            <a:off x="546410" y="1676400"/>
            <a:ext cx="8305800" cy="3539430"/>
          </a:xfrm>
          <a:prstGeom prst="rect">
            <a:avLst/>
          </a:prstGeom>
        </p:spPr>
        <p:txBody>
          <a:bodyPr wrap="square">
            <a:spAutoFit/>
          </a:bodyPr>
          <a:lstStyle/>
          <a:p>
            <a:r>
              <a:rPr lang="en-US" sz="2800" dirty="0" smtClean="0"/>
              <a:t>Built from Analysis of Management Situation (AMS)</a:t>
            </a:r>
          </a:p>
          <a:p>
            <a:endParaRPr lang="en-US" sz="2800" dirty="0" smtClean="0"/>
          </a:p>
          <a:p>
            <a:pPr marL="342900" indent="-342900">
              <a:buFont typeface="+mj-lt"/>
              <a:buAutoNum type="arabicPeriod"/>
            </a:pPr>
            <a:r>
              <a:rPr lang="en-US" sz="2800" dirty="0" smtClean="0"/>
              <a:t>Present condition</a:t>
            </a:r>
            <a:endParaRPr lang="en-US" sz="2800" dirty="0"/>
          </a:p>
          <a:p>
            <a:pPr marL="342900" indent="-342900">
              <a:buFont typeface="+mj-lt"/>
              <a:buAutoNum type="arabicPeriod"/>
            </a:pPr>
            <a:r>
              <a:rPr lang="en-US" sz="2800" dirty="0" smtClean="0"/>
              <a:t>Supply </a:t>
            </a:r>
            <a:r>
              <a:rPr lang="en-US" sz="2800" dirty="0"/>
              <a:t>and </a:t>
            </a:r>
            <a:r>
              <a:rPr lang="en-US" sz="2800" dirty="0" smtClean="0"/>
              <a:t>demand</a:t>
            </a:r>
            <a:endParaRPr lang="en-US" sz="2800" dirty="0"/>
          </a:p>
          <a:p>
            <a:pPr marL="342900" indent="-342900">
              <a:buFont typeface="+mj-lt"/>
              <a:buAutoNum type="arabicPeriod"/>
            </a:pPr>
            <a:r>
              <a:rPr lang="en-US" sz="2800" dirty="0" smtClean="0"/>
              <a:t>Recreational Setting Characteristics (RSCs</a:t>
            </a:r>
            <a:r>
              <a:rPr lang="en-US" sz="2800" dirty="0"/>
              <a:t>): Physical, </a:t>
            </a:r>
            <a:r>
              <a:rPr lang="en-US" sz="2800" dirty="0" smtClean="0"/>
              <a:t>Social</a:t>
            </a:r>
            <a:r>
              <a:rPr lang="en-US" sz="2800" dirty="0"/>
              <a:t>, </a:t>
            </a:r>
            <a:r>
              <a:rPr lang="en-US" sz="2800" dirty="0" smtClean="0"/>
              <a:t> Operational </a:t>
            </a:r>
            <a:endParaRPr lang="en-US" sz="2800" dirty="0"/>
          </a:p>
          <a:p>
            <a:pPr marL="342900" indent="-342900">
              <a:buFont typeface="+mj-lt"/>
              <a:buAutoNum type="arabicPeriod"/>
            </a:pPr>
            <a:r>
              <a:rPr lang="en-US" sz="2800" dirty="0" smtClean="0"/>
              <a:t>Pertinent </a:t>
            </a:r>
            <a:r>
              <a:rPr lang="en-US" sz="2800" dirty="0"/>
              <a:t>recreation management, administration, information, </a:t>
            </a:r>
            <a:r>
              <a:rPr lang="en-US" sz="2800" dirty="0" smtClean="0"/>
              <a:t>monitoring </a:t>
            </a:r>
            <a:endParaRPr lang="en-US" sz="2800" dirty="0"/>
          </a:p>
        </p:txBody>
      </p:sp>
    </p:spTree>
    <p:extLst>
      <p:ext uri="{BB962C8B-B14F-4D97-AF65-F5344CB8AC3E}">
        <p14:creationId xmlns:p14="http://schemas.microsoft.com/office/powerpoint/2010/main" val="4272888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43934"/>
            <a:ext cx="4567276"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3.  Affected </a:t>
            </a:r>
            <a:r>
              <a:rPr lang="en-US" cap="small" dirty="0">
                <a:effectLst>
                  <a:outerShdw blurRad="38100" dist="38100" dir="2700000" algn="tl">
                    <a:srgbClr val="000000">
                      <a:alpha val="43137"/>
                    </a:srgbClr>
                  </a:outerShdw>
                </a:effectLst>
                <a:latin typeface="Eras Bold ITC" panose="020B0907030504020204" pitchFamily="34" charset="0"/>
              </a:rPr>
              <a:t>Environment  </a:t>
            </a:r>
            <a:r>
              <a:rPr lang="en-US" cap="small" dirty="0" smtClean="0">
                <a:effectLst>
                  <a:outerShdw blurRad="38100" dist="38100" dir="2700000" algn="tl">
                    <a:srgbClr val="000000">
                      <a:alpha val="43137"/>
                    </a:srgbClr>
                  </a:outerShdw>
                </a:effectLst>
                <a:latin typeface="Eras Bold ITC" panose="020B0907030504020204" pitchFamily="34" charset="0"/>
              </a:rPr>
              <a:t>(Chapter 3)</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04800" y="838200"/>
            <a:ext cx="4216219" cy="369332"/>
          </a:xfrm>
          <a:prstGeom prst="rect">
            <a:avLst/>
          </a:prstGeom>
        </p:spPr>
        <p:txBody>
          <a:bodyPr wrap="none">
            <a:spAutoFit/>
          </a:bodyPr>
          <a:lstStyle/>
          <a:p>
            <a:r>
              <a:rPr lang="en-US" b="1" cap="small" dirty="0">
                <a:effectLst>
                  <a:outerShdw blurRad="38100" dist="38100" dir="2700000" algn="tl">
                    <a:srgbClr val="000000">
                      <a:alpha val="43137"/>
                    </a:srgbClr>
                  </a:outerShdw>
                </a:effectLst>
              </a:rPr>
              <a:t>Affected Environment </a:t>
            </a:r>
            <a:r>
              <a:rPr lang="en-US" b="1" cap="small" dirty="0" smtClean="0">
                <a:effectLst>
                  <a:outerShdw blurRad="38100" dist="38100" dir="2700000" algn="tl">
                    <a:srgbClr val="000000">
                      <a:alpha val="43137"/>
                    </a:srgbClr>
                  </a:outerShdw>
                </a:effectLst>
              </a:rPr>
              <a:t>Description</a:t>
            </a:r>
            <a:endParaRPr lang="en-US" cap="small" dirty="0">
              <a:effectLst>
                <a:outerShdw blurRad="38100" dist="38100" dir="2700000" algn="tl">
                  <a:srgbClr val="000000">
                    <a:alpha val="43137"/>
                  </a:srgbClr>
                </a:outerShdw>
              </a:effectLst>
            </a:endParaRPr>
          </a:p>
        </p:txBody>
      </p:sp>
      <p:sp>
        <p:nvSpPr>
          <p:cNvPr id="5" name="Rectangle 4"/>
          <p:cNvSpPr/>
          <p:nvPr/>
        </p:nvSpPr>
        <p:spPr>
          <a:xfrm>
            <a:off x="546410" y="1676400"/>
            <a:ext cx="8305800" cy="3539430"/>
          </a:xfrm>
          <a:prstGeom prst="rect">
            <a:avLst/>
          </a:prstGeom>
        </p:spPr>
        <p:txBody>
          <a:bodyPr wrap="square">
            <a:spAutoFit/>
          </a:bodyPr>
          <a:lstStyle/>
          <a:p>
            <a:r>
              <a:rPr lang="en-US" sz="2800" dirty="0" smtClean="0"/>
              <a:t>Built from Analysis of Management Situation (AMS)</a:t>
            </a:r>
          </a:p>
          <a:p>
            <a:endParaRPr lang="en-US" sz="2800" dirty="0" smtClean="0"/>
          </a:p>
          <a:p>
            <a:pPr marL="342900" indent="-342900">
              <a:buFont typeface="+mj-lt"/>
              <a:buAutoNum type="arabicPeriod"/>
            </a:pPr>
            <a:r>
              <a:rPr lang="en-US" sz="2800" dirty="0" smtClean="0"/>
              <a:t>Present condition</a:t>
            </a:r>
            <a:endParaRPr lang="en-US" sz="2800" dirty="0"/>
          </a:p>
          <a:p>
            <a:pPr marL="342900" indent="-342900">
              <a:buFont typeface="+mj-lt"/>
              <a:buAutoNum type="arabicPeriod"/>
            </a:pPr>
            <a:r>
              <a:rPr lang="en-US" sz="2800" dirty="0" smtClean="0"/>
              <a:t>Supply </a:t>
            </a:r>
            <a:r>
              <a:rPr lang="en-US" sz="2800" dirty="0"/>
              <a:t>and </a:t>
            </a:r>
            <a:r>
              <a:rPr lang="en-US" sz="2800" dirty="0" smtClean="0"/>
              <a:t>demand</a:t>
            </a:r>
            <a:endParaRPr lang="en-US" sz="2800" dirty="0"/>
          </a:p>
          <a:p>
            <a:pPr marL="342900" indent="-342900">
              <a:buFont typeface="+mj-lt"/>
              <a:buAutoNum type="arabicPeriod"/>
            </a:pPr>
            <a:r>
              <a:rPr lang="en-US" sz="2800" dirty="0" smtClean="0"/>
              <a:t>Recreational Setting Characteristics (RSCs</a:t>
            </a:r>
            <a:r>
              <a:rPr lang="en-US" sz="2800" dirty="0"/>
              <a:t>): Physical, </a:t>
            </a:r>
            <a:r>
              <a:rPr lang="en-US" sz="2800" dirty="0" smtClean="0"/>
              <a:t>Social</a:t>
            </a:r>
            <a:r>
              <a:rPr lang="en-US" sz="2800" dirty="0"/>
              <a:t>, </a:t>
            </a:r>
            <a:r>
              <a:rPr lang="en-US" sz="2800" dirty="0" smtClean="0"/>
              <a:t> Operational </a:t>
            </a:r>
            <a:endParaRPr lang="en-US" sz="2800" dirty="0"/>
          </a:p>
          <a:p>
            <a:pPr marL="342900" indent="-342900">
              <a:buFont typeface="+mj-lt"/>
              <a:buAutoNum type="arabicPeriod"/>
            </a:pPr>
            <a:r>
              <a:rPr lang="en-US" sz="2800" dirty="0" smtClean="0"/>
              <a:t>Pertinent </a:t>
            </a:r>
            <a:r>
              <a:rPr lang="en-US" sz="2800" dirty="0"/>
              <a:t>recreation management, administration, information, </a:t>
            </a:r>
            <a:r>
              <a:rPr lang="en-US" sz="2800" dirty="0" smtClean="0"/>
              <a:t>monitoring </a:t>
            </a:r>
            <a:endParaRPr lang="en-US" sz="28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117" y="3245538"/>
            <a:ext cx="18843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791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33000" contrast="-15000"/>
                    </a14:imgEffect>
                  </a14:imgLayer>
                </a14:imgProps>
              </a:ext>
              <a:ext uri="{28A0092B-C50C-407E-A947-70E740481C1C}">
                <a14:useLocalDpi xmlns:a14="http://schemas.microsoft.com/office/drawing/2010/main" val="0"/>
              </a:ext>
            </a:extLst>
          </a:blip>
          <a:srcRect r="4482"/>
          <a:stretch/>
        </p:blipFill>
        <p:spPr>
          <a:xfrm>
            <a:off x="1" y="457200"/>
            <a:ext cx="9144000" cy="6375779"/>
          </a:xfrm>
          <a:prstGeom prst="rect">
            <a:avLst/>
          </a:prstGeom>
        </p:spPr>
      </p:pic>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56112" y="609600"/>
            <a:ext cx="8030688" cy="5232202"/>
          </a:xfrm>
          <a:prstGeom prst="rect">
            <a:avLst/>
          </a:prstGeom>
        </p:spPr>
        <p:txBody>
          <a:bodyPr wrap="square">
            <a:spAutoFit/>
          </a:bodyPr>
          <a:lstStyle/>
          <a:p>
            <a:r>
              <a:rPr lang="en-US" sz="2800" b="1" dirty="0" smtClean="0"/>
              <a:t>Effects Analysis</a:t>
            </a:r>
          </a:p>
          <a:p>
            <a:endParaRPr lang="en-US" sz="2800" dirty="0"/>
          </a:p>
          <a:p>
            <a:pPr marL="285750" indent="-285750">
              <a:buFont typeface="Arial" panose="020B0604020202020204" pitchFamily="34" charset="0"/>
              <a:buChar char="•"/>
            </a:pPr>
            <a:r>
              <a:rPr lang="en-US" sz="2800" dirty="0" smtClean="0"/>
              <a:t>Predicts </a:t>
            </a:r>
            <a:r>
              <a:rPr lang="en-US" sz="2800" dirty="0"/>
              <a:t>the degree to which a resource or </a:t>
            </a:r>
            <a:r>
              <a:rPr lang="en-US" sz="2800" dirty="0" smtClean="0"/>
              <a:t>use </a:t>
            </a:r>
            <a:r>
              <a:rPr lang="en-US" sz="2800" dirty="0"/>
              <a:t>will be </a:t>
            </a:r>
            <a:r>
              <a:rPr lang="en-US" sz="2800" dirty="0" smtClean="0"/>
              <a:t>affected</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Demonstrate </a:t>
            </a:r>
            <a:r>
              <a:rPr lang="en-US" sz="2800" dirty="0"/>
              <a:t>that the BLM took a “hard look” at the </a:t>
            </a:r>
            <a:r>
              <a:rPr lang="en-US" sz="2800" dirty="0" smtClean="0"/>
              <a:t>impacts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Commensurate </a:t>
            </a:r>
            <a:r>
              <a:rPr lang="en-US" sz="2800" dirty="0"/>
              <a:t>with the importance of the </a:t>
            </a:r>
            <a:r>
              <a:rPr lang="en-US" sz="2800" dirty="0" smtClean="0"/>
              <a:t>impact</a:t>
            </a:r>
          </a:p>
          <a:p>
            <a:endParaRPr lang="en-US" dirty="0"/>
          </a:p>
          <a:p>
            <a:endParaRPr lang="en-US" dirty="0"/>
          </a:p>
          <a:p>
            <a:endParaRPr lang="en-US" dirty="0"/>
          </a:p>
        </p:txBody>
      </p:sp>
      <p:sp>
        <p:nvSpPr>
          <p:cNvPr id="10" name="Rectangle 9"/>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577156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3043" y="838200"/>
            <a:ext cx="5997155" cy="523220"/>
          </a:xfrm>
          <a:prstGeom prst="rect">
            <a:avLst/>
          </a:prstGeom>
        </p:spPr>
        <p:txBody>
          <a:bodyPr wrap="none">
            <a:spAutoFit/>
          </a:bodyPr>
          <a:lstStyle/>
          <a:p>
            <a:r>
              <a:rPr lang="en-US" sz="2800" b="1" cap="small" dirty="0" smtClean="0">
                <a:effectLst>
                  <a:outerShdw blurRad="38100" dist="38100" dir="2700000" algn="tl">
                    <a:srgbClr val="000000">
                      <a:alpha val="43137"/>
                    </a:srgbClr>
                  </a:outerShdw>
                </a:effectLst>
              </a:rPr>
              <a:t>Defining Environmental Effects</a:t>
            </a:r>
            <a:endParaRPr lang="en-US" sz="2800" b="1" cap="small" dirty="0">
              <a:effectLst>
                <a:outerShdw blurRad="38100" dist="38100" dir="2700000" algn="tl">
                  <a:srgbClr val="000000">
                    <a:alpha val="43137"/>
                  </a:srgbClr>
                </a:outerShdw>
              </a:effectLst>
            </a:endParaRPr>
          </a:p>
        </p:txBody>
      </p:sp>
      <p:sp>
        <p:nvSpPr>
          <p:cNvPr id="4" name="Rectangle 3"/>
          <p:cNvSpPr/>
          <p:nvPr/>
        </p:nvSpPr>
        <p:spPr>
          <a:xfrm>
            <a:off x="656112" y="1981200"/>
            <a:ext cx="7086600" cy="4093428"/>
          </a:xfrm>
          <a:prstGeom prst="rect">
            <a:avLst/>
          </a:prstGeom>
        </p:spPr>
        <p:txBody>
          <a:bodyPr wrap="square">
            <a:spAutoFit/>
          </a:bodyPr>
          <a:lstStyle/>
          <a:p>
            <a:r>
              <a:rPr lang="en-US" sz="2800" b="1" dirty="0" smtClean="0"/>
              <a:t>Assumptions</a:t>
            </a:r>
          </a:p>
          <a:p>
            <a:pPr marL="285750" indent="-285750">
              <a:buFont typeface="Arial" panose="020B0604020202020204" pitchFamily="34" charset="0"/>
              <a:buChar char="•"/>
            </a:pPr>
            <a:r>
              <a:rPr lang="en-US" sz="2800" b="1" dirty="0" smtClean="0"/>
              <a:t>Location</a:t>
            </a:r>
            <a:r>
              <a:rPr lang="en-US" sz="2800" b="1" dirty="0" smtClean="0"/>
              <a:t> </a:t>
            </a:r>
            <a:r>
              <a:rPr lang="en-US" sz="2800" b="1" dirty="0"/>
              <a:t>and </a:t>
            </a:r>
            <a:r>
              <a:rPr lang="en-US" sz="2800" b="1" dirty="0" smtClean="0"/>
              <a:t>length of time</a:t>
            </a:r>
            <a:endParaRPr lang="en-US" sz="2800" b="1" dirty="0" smtClean="0"/>
          </a:p>
          <a:p>
            <a:pPr marL="285750" indent="-285750">
              <a:buFont typeface="Arial" panose="020B0604020202020204" pitchFamily="34" charset="0"/>
              <a:buChar char="•"/>
            </a:pPr>
            <a:r>
              <a:rPr lang="en-US" sz="2800" b="1" dirty="0" smtClean="0"/>
              <a:t>Baseline </a:t>
            </a:r>
            <a:r>
              <a:rPr lang="en-US" sz="2800" b="1" dirty="0"/>
              <a:t>for analysis	</a:t>
            </a:r>
            <a:endParaRPr lang="en-US" sz="2800" b="1" dirty="0" smtClean="0"/>
          </a:p>
          <a:p>
            <a:pPr marL="285750" indent="-285750">
              <a:buFont typeface="Arial" panose="020B0604020202020204" pitchFamily="34" charset="0"/>
              <a:buChar char="•"/>
            </a:pPr>
            <a:r>
              <a:rPr lang="en-US" sz="2800" b="1" dirty="0"/>
              <a:t>R</a:t>
            </a:r>
            <a:r>
              <a:rPr lang="en-US" sz="2800" b="1" dirty="0" smtClean="0"/>
              <a:t>easonably </a:t>
            </a:r>
            <a:r>
              <a:rPr lang="en-US" sz="2800" b="1" dirty="0"/>
              <a:t>foreseeable future actions</a:t>
            </a:r>
            <a:endParaRPr lang="en-US" sz="2800" b="1" dirty="0" smtClean="0"/>
          </a:p>
          <a:p>
            <a:endParaRPr lang="en-US" sz="2800" b="1" dirty="0"/>
          </a:p>
          <a:p>
            <a:r>
              <a:rPr lang="en-US" sz="2800" b="1" dirty="0" smtClean="0"/>
              <a:t>Methodology</a:t>
            </a:r>
          </a:p>
          <a:p>
            <a:pPr marL="285750" indent="-285750">
              <a:buFont typeface="Arial" panose="020B0604020202020204" pitchFamily="34" charset="0"/>
              <a:buChar char="•"/>
            </a:pPr>
            <a:r>
              <a:rPr lang="en-US" sz="2800" b="1" dirty="0" smtClean="0"/>
              <a:t>Limitations</a:t>
            </a:r>
          </a:p>
          <a:p>
            <a:pPr marL="285750" indent="-285750">
              <a:buFont typeface="Arial" panose="020B0604020202020204" pitchFamily="34" charset="0"/>
              <a:buChar char="•"/>
            </a:pPr>
            <a:r>
              <a:rPr lang="en-US" sz="2800" b="1" dirty="0" smtClean="0"/>
              <a:t>Rationale</a:t>
            </a:r>
          </a:p>
          <a:p>
            <a:endParaRPr lang="en-US" dirty="0"/>
          </a:p>
          <a:p>
            <a:endParaRPr lang="en-US" dirty="0"/>
          </a:p>
        </p:txBody>
      </p:sp>
      <p:sp>
        <p:nvSpPr>
          <p:cNvPr id="10" name="Rectangle 9"/>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137365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43043" y="838200"/>
            <a:ext cx="6401111" cy="523220"/>
          </a:xfrm>
          <a:prstGeom prst="rect">
            <a:avLst/>
          </a:prstGeom>
        </p:spPr>
        <p:txBody>
          <a:bodyPr wrap="none">
            <a:spAutoFit/>
          </a:bodyPr>
          <a:lstStyle/>
          <a:p>
            <a:r>
              <a:rPr lang="en-US" sz="2800" b="1" cap="small" dirty="0">
                <a:effectLst>
                  <a:outerShdw blurRad="38100" dist="38100" dir="2700000" algn="tl">
                    <a:srgbClr val="000000">
                      <a:alpha val="43137"/>
                    </a:srgbClr>
                  </a:outerShdw>
                </a:effectLst>
              </a:rPr>
              <a:t>Analyzing Environmental </a:t>
            </a:r>
            <a:r>
              <a:rPr lang="en-US" sz="2800" b="1" cap="small" dirty="0" smtClean="0">
                <a:effectLst>
                  <a:outerShdw blurRad="38100" dist="38100" dir="2700000" algn="tl">
                    <a:srgbClr val="000000">
                      <a:alpha val="43137"/>
                    </a:srgbClr>
                  </a:outerShdw>
                </a:effectLst>
              </a:rPr>
              <a:t>Effects </a:t>
            </a:r>
            <a:endParaRPr lang="en-US" sz="2800" cap="small" dirty="0">
              <a:effectLst>
                <a:outerShdw blurRad="38100" dist="38100" dir="2700000" algn="tl">
                  <a:srgbClr val="000000">
                    <a:alpha val="43137"/>
                  </a:srgbClr>
                </a:outerShdw>
              </a:effectLst>
            </a:endParaRPr>
          </a:p>
        </p:txBody>
      </p:sp>
      <p:sp>
        <p:nvSpPr>
          <p:cNvPr id="4" name="Rectangle 3"/>
          <p:cNvSpPr/>
          <p:nvPr/>
        </p:nvSpPr>
        <p:spPr>
          <a:xfrm>
            <a:off x="685800" y="1371600"/>
            <a:ext cx="5286374" cy="523220"/>
          </a:xfrm>
          <a:prstGeom prst="rect">
            <a:avLst/>
          </a:prstGeom>
        </p:spPr>
        <p:txBody>
          <a:bodyPr wrap="square">
            <a:spAutoFit/>
          </a:bodyPr>
          <a:lstStyle/>
          <a:p>
            <a:r>
              <a:rPr lang="en-US" sz="2800" dirty="0" smtClean="0"/>
              <a:t>Analysis </a:t>
            </a:r>
            <a:r>
              <a:rPr lang="en-US" sz="2800" dirty="0"/>
              <a:t>must </a:t>
            </a:r>
            <a:r>
              <a:rPr lang="en-US" sz="2800" dirty="0" smtClean="0"/>
              <a:t>include both: </a:t>
            </a:r>
            <a:endParaRPr lang="en-US" sz="2800" dirty="0"/>
          </a:p>
        </p:txBody>
      </p:sp>
      <p:sp>
        <p:nvSpPr>
          <p:cNvPr id="5" name="Rectangle 4"/>
          <p:cNvSpPr/>
          <p:nvPr/>
        </p:nvSpPr>
        <p:spPr>
          <a:xfrm>
            <a:off x="914401" y="2057400"/>
            <a:ext cx="7315200" cy="2677656"/>
          </a:xfrm>
          <a:prstGeom prst="rect">
            <a:avLst/>
          </a:prstGeom>
        </p:spPr>
        <p:txBody>
          <a:bodyPr wrap="square">
            <a:spAutoFit/>
          </a:bodyPr>
          <a:lstStyle/>
          <a:p>
            <a:pPr marL="342900" indent="-342900">
              <a:buAutoNum type="arabicPeriod"/>
            </a:pPr>
            <a:r>
              <a:rPr lang="en-US" sz="2800" dirty="0" smtClean="0"/>
              <a:t>Impacts </a:t>
            </a:r>
            <a:r>
              <a:rPr lang="en-US" sz="2800" dirty="0"/>
              <a:t>of other proposed resources/resource uses on </a:t>
            </a:r>
            <a:r>
              <a:rPr lang="en-US" sz="2800" dirty="0" smtClean="0"/>
              <a:t>recreation. </a:t>
            </a:r>
            <a:endParaRPr lang="en-US" sz="2800" dirty="0"/>
          </a:p>
          <a:p>
            <a:pPr marL="342900" indent="-342900">
              <a:buAutoNum type="arabicPeriod"/>
            </a:pPr>
            <a:endParaRPr lang="en-US" sz="2800" dirty="0" smtClean="0"/>
          </a:p>
          <a:p>
            <a:pPr marL="342900" indent="-342900">
              <a:buAutoNum type="arabicPeriod"/>
            </a:pPr>
            <a:r>
              <a:rPr lang="en-US" sz="2800" dirty="0" smtClean="0"/>
              <a:t>Impacts of the proposed recreation uses on </a:t>
            </a:r>
            <a:r>
              <a:rPr lang="en-US" sz="2800" dirty="0"/>
              <a:t>the existing recreation opportunities and other resources or resource uses. </a:t>
            </a:r>
          </a:p>
        </p:txBody>
      </p:sp>
      <p:grpSp>
        <p:nvGrpSpPr>
          <p:cNvPr id="15" name="Group 14"/>
          <p:cNvGrpSpPr/>
          <p:nvPr/>
        </p:nvGrpSpPr>
        <p:grpSpPr>
          <a:xfrm>
            <a:off x="343043" y="5231052"/>
            <a:ext cx="8496156" cy="1477328"/>
            <a:chOff x="343043" y="4114800"/>
            <a:chExt cx="8496156" cy="1477328"/>
          </a:xfrm>
        </p:grpSpPr>
        <p:sp>
          <p:nvSpPr>
            <p:cNvPr id="11" name="TextBox 10"/>
            <p:cNvSpPr txBox="1"/>
            <p:nvPr/>
          </p:nvSpPr>
          <p:spPr>
            <a:xfrm>
              <a:off x="343043" y="4114800"/>
              <a:ext cx="2590800" cy="1477328"/>
            </a:xfrm>
            <a:prstGeom prst="rect">
              <a:avLst/>
            </a:prstGeom>
            <a:solidFill>
              <a:schemeClr val="tx1"/>
            </a:solidFill>
          </p:spPr>
          <p:txBody>
            <a:bodyPr wrap="square" rtlCol="0">
              <a:spAutoFit/>
            </a:bodyPr>
            <a:lstStyle/>
            <a:p>
              <a:endParaRPr lang="en-US" dirty="0" smtClean="0"/>
            </a:p>
            <a:p>
              <a:endParaRPr lang="en-US" dirty="0"/>
            </a:p>
            <a:p>
              <a:pPr algn="ctr"/>
              <a:r>
                <a:rPr lang="en-US" dirty="0" smtClean="0">
                  <a:solidFill>
                    <a:schemeClr val="bg1"/>
                  </a:solidFill>
                </a:rPr>
                <a:t>Proposed Recreation</a:t>
              </a:r>
            </a:p>
            <a:p>
              <a:endParaRPr lang="en-US" dirty="0"/>
            </a:p>
            <a:p>
              <a:endParaRPr lang="en-US" dirty="0"/>
            </a:p>
          </p:txBody>
        </p:sp>
        <p:grpSp>
          <p:nvGrpSpPr>
            <p:cNvPr id="14" name="Group 13"/>
            <p:cNvGrpSpPr/>
            <p:nvPr/>
          </p:nvGrpSpPr>
          <p:grpSpPr>
            <a:xfrm>
              <a:off x="3000518" y="4114800"/>
              <a:ext cx="5838681" cy="1477328"/>
              <a:chOff x="3000518" y="4114800"/>
              <a:chExt cx="5838681" cy="1477328"/>
            </a:xfrm>
          </p:grpSpPr>
          <p:grpSp>
            <p:nvGrpSpPr>
              <p:cNvPr id="6" name="Group 5"/>
              <p:cNvGrpSpPr/>
              <p:nvPr/>
            </p:nvGrpSpPr>
            <p:grpSpPr>
              <a:xfrm>
                <a:off x="3000518" y="4472464"/>
                <a:ext cx="2895600" cy="762000"/>
                <a:chOff x="3000518" y="4472464"/>
                <a:chExt cx="2895600" cy="762000"/>
              </a:xfrm>
            </p:grpSpPr>
            <p:sp>
              <p:nvSpPr>
                <p:cNvPr id="9" name="Left-Right Arrow 8"/>
                <p:cNvSpPr/>
                <p:nvPr/>
              </p:nvSpPr>
              <p:spPr>
                <a:xfrm>
                  <a:off x="3000518" y="4472464"/>
                  <a:ext cx="2895600"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53018" y="4668798"/>
                  <a:ext cx="1143000" cy="369332"/>
                </a:xfrm>
                <a:prstGeom prst="rect">
                  <a:avLst/>
                </a:prstGeom>
                <a:noFill/>
              </p:spPr>
              <p:txBody>
                <a:bodyPr wrap="square" rtlCol="0">
                  <a:spAutoFit/>
                </a:bodyPr>
                <a:lstStyle/>
                <a:p>
                  <a:r>
                    <a:rPr lang="en-US" dirty="0" smtClean="0"/>
                    <a:t>Impacts</a:t>
                  </a:r>
                  <a:endParaRPr lang="en-US" dirty="0"/>
                </a:p>
              </p:txBody>
            </p:sp>
          </p:grpSp>
          <p:sp>
            <p:nvSpPr>
              <p:cNvPr id="13" name="TextBox 12"/>
              <p:cNvSpPr txBox="1"/>
              <p:nvPr/>
            </p:nvSpPr>
            <p:spPr>
              <a:xfrm>
                <a:off x="5972174" y="4114800"/>
                <a:ext cx="2867025" cy="1477328"/>
              </a:xfrm>
              <a:prstGeom prst="rect">
                <a:avLst/>
              </a:prstGeom>
              <a:solidFill>
                <a:schemeClr val="tx1"/>
              </a:solidFill>
            </p:spPr>
            <p:txBody>
              <a:bodyPr wrap="square" rtlCol="0">
                <a:spAutoFit/>
              </a:bodyPr>
              <a:lstStyle/>
              <a:p>
                <a:pPr algn="ctr"/>
                <a:endParaRPr lang="en-US" dirty="0" smtClean="0">
                  <a:solidFill>
                    <a:schemeClr val="bg1"/>
                  </a:solidFill>
                </a:endParaRPr>
              </a:p>
              <a:p>
                <a:pPr algn="ctr"/>
                <a:r>
                  <a:rPr lang="en-US" dirty="0" smtClean="0">
                    <a:solidFill>
                      <a:schemeClr val="bg1"/>
                    </a:solidFill>
                  </a:rPr>
                  <a:t>Existing Recreation</a:t>
                </a:r>
              </a:p>
              <a:p>
                <a:pPr algn="ctr"/>
                <a:r>
                  <a:rPr lang="en-US" dirty="0" smtClean="0">
                    <a:solidFill>
                      <a:schemeClr val="bg1"/>
                    </a:solidFill>
                  </a:rPr>
                  <a:t>Resource Protection</a:t>
                </a:r>
              </a:p>
              <a:p>
                <a:pPr algn="ctr"/>
                <a:r>
                  <a:rPr lang="en-US" dirty="0" smtClean="0">
                    <a:solidFill>
                      <a:schemeClr val="bg1"/>
                    </a:solidFill>
                  </a:rPr>
                  <a:t>Resource Use</a:t>
                </a:r>
                <a:endParaRPr lang="en-US" dirty="0"/>
              </a:p>
              <a:p>
                <a:endParaRPr lang="en-US" dirty="0"/>
              </a:p>
            </p:txBody>
          </p:sp>
        </p:grpSp>
      </p:grpSp>
    </p:spTree>
    <p:extLst>
      <p:ext uri="{BB962C8B-B14F-4D97-AF65-F5344CB8AC3E}">
        <p14:creationId xmlns:p14="http://schemas.microsoft.com/office/powerpoint/2010/main" val="2279109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43043" y="838200"/>
            <a:ext cx="6401111" cy="523220"/>
          </a:xfrm>
          <a:prstGeom prst="rect">
            <a:avLst/>
          </a:prstGeom>
        </p:spPr>
        <p:txBody>
          <a:bodyPr wrap="none">
            <a:spAutoFit/>
          </a:bodyPr>
          <a:lstStyle/>
          <a:p>
            <a:r>
              <a:rPr lang="en-US" sz="2800" b="1" cap="small" dirty="0">
                <a:effectLst>
                  <a:outerShdw blurRad="38100" dist="38100" dir="2700000" algn="tl">
                    <a:srgbClr val="000000">
                      <a:alpha val="43137"/>
                    </a:srgbClr>
                  </a:outerShdw>
                </a:effectLst>
              </a:rPr>
              <a:t>Analyzing Environmental </a:t>
            </a:r>
            <a:r>
              <a:rPr lang="en-US" sz="2800" b="1" cap="small" dirty="0" smtClean="0">
                <a:effectLst>
                  <a:outerShdw blurRad="38100" dist="38100" dir="2700000" algn="tl">
                    <a:srgbClr val="000000">
                      <a:alpha val="43137"/>
                    </a:srgbClr>
                  </a:outerShdw>
                </a:effectLst>
              </a:rPr>
              <a:t>Effects </a:t>
            </a:r>
            <a:endParaRPr lang="en-US" sz="2800" cap="small" dirty="0">
              <a:effectLst>
                <a:outerShdw blurRad="38100" dist="38100" dir="2700000" algn="tl">
                  <a:srgbClr val="000000">
                    <a:alpha val="43137"/>
                  </a:srgbClr>
                </a:outerShdw>
              </a:effectLst>
            </a:endParaRPr>
          </a:p>
        </p:txBody>
      </p:sp>
      <p:sp>
        <p:nvSpPr>
          <p:cNvPr id="4" name="Rectangle 3"/>
          <p:cNvSpPr/>
          <p:nvPr/>
        </p:nvSpPr>
        <p:spPr>
          <a:xfrm>
            <a:off x="106907" y="1524000"/>
            <a:ext cx="8763000" cy="5262979"/>
          </a:xfrm>
          <a:prstGeom prst="rect">
            <a:avLst/>
          </a:prstGeom>
        </p:spPr>
        <p:txBody>
          <a:bodyPr wrap="square">
            <a:spAutoFit/>
          </a:bodyPr>
          <a:lstStyle/>
          <a:p>
            <a:r>
              <a:rPr lang="en-US" sz="2800" dirty="0"/>
              <a:t>Provide a real world example of each:</a:t>
            </a:r>
          </a:p>
          <a:p>
            <a:endParaRPr lang="en-US" sz="2800" dirty="0"/>
          </a:p>
          <a:p>
            <a:r>
              <a:rPr lang="en-US" sz="2800" dirty="0"/>
              <a:t>Impacts of resource protection on </a:t>
            </a:r>
            <a:r>
              <a:rPr lang="en-US" sz="2800" dirty="0" smtClean="0"/>
              <a:t>proposed recreation</a:t>
            </a:r>
            <a:endParaRPr lang="en-US" sz="2800" dirty="0"/>
          </a:p>
          <a:p>
            <a:endParaRPr lang="en-US" sz="2800" dirty="0" smtClean="0"/>
          </a:p>
          <a:p>
            <a:r>
              <a:rPr lang="en-US" sz="2800" dirty="0" smtClean="0"/>
              <a:t>Impact </a:t>
            </a:r>
            <a:r>
              <a:rPr lang="en-US" sz="2800" dirty="0"/>
              <a:t>of resource use on </a:t>
            </a:r>
            <a:r>
              <a:rPr lang="en-US" sz="2800" dirty="0" smtClean="0"/>
              <a:t>proposed recreation</a:t>
            </a:r>
            <a:endParaRPr lang="en-US" sz="2800" dirty="0"/>
          </a:p>
          <a:p>
            <a:endParaRPr lang="en-US" sz="2800" dirty="0"/>
          </a:p>
          <a:p>
            <a:r>
              <a:rPr lang="en-US" sz="2800" dirty="0"/>
              <a:t>Impact of proposed recreation on existing recreation</a:t>
            </a:r>
          </a:p>
          <a:p>
            <a:endParaRPr lang="en-US" sz="2800" dirty="0" smtClean="0"/>
          </a:p>
          <a:p>
            <a:r>
              <a:rPr lang="en-US" sz="2800" dirty="0" smtClean="0"/>
              <a:t>Impact </a:t>
            </a:r>
            <a:r>
              <a:rPr lang="en-US" sz="2800" dirty="0"/>
              <a:t>of proposed recreation on other resource</a:t>
            </a:r>
          </a:p>
          <a:p>
            <a:endParaRPr lang="en-US" sz="2800" dirty="0" smtClean="0"/>
          </a:p>
          <a:p>
            <a:r>
              <a:rPr lang="en-US" sz="2800" dirty="0" smtClean="0"/>
              <a:t>Impact </a:t>
            </a:r>
            <a:r>
              <a:rPr lang="en-US" sz="2800" dirty="0"/>
              <a:t>of proposed recreation on other resource </a:t>
            </a:r>
            <a:r>
              <a:rPr lang="en-US" sz="2800" dirty="0" smtClean="0"/>
              <a:t>use</a:t>
            </a:r>
            <a:endParaRPr lang="en-US" sz="2800" dirty="0"/>
          </a:p>
          <a:p>
            <a:endParaRPr lang="en-US" sz="2800" dirty="0"/>
          </a:p>
        </p:txBody>
      </p:sp>
    </p:spTree>
    <p:extLst>
      <p:ext uri="{BB962C8B-B14F-4D97-AF65-F5344CB8AC3E}">
        <p14:creationId xmlns:p14="http://schemas.microsoft.com/office/powerpoint/2010/main" val="2643529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3043" y="838200"/>
            <a:ext cx="5599610" cy="461665"/>
          </a:xfrm>
          <a:prstGeom prst="rect">
            <a:avLst/>
          </a:prstGeom>
        </p:spPr>
        <p:txBody>
          <a:bodyPr wrap="none">
            <a:spAutoFit/>
          </a:bodyPr>
          <a:lstStyle/>
          <a:p>
            <a:r>
              <a:rPr lang="en-US" sz="2400" b="1" cap="small" dirty="0" smtClean="0">
                <a:effectLst>
                  <a:outerShdw blurRad="38100" dist="38100" dir="2700000" algn="tl">
                    <a:srgbClr val="000000">
                      <a:alpha val="43137"/>
                    </a:srgbClr>
                  </a:outerShdw>
                </a:effectLst>
              </a:rPr>
              <a:t>Analyzing Environmental Effects</a:t>
            </a:r>
            <a:endParaRPr lang="en-US" sz="2400" b="1" cap="small" dirty="0">
              <a:effectLst>
                <a:outerShdw blurRad="38100" dist="38100" dir="2700000" algn="tl">
                  <a:srgbClr val="000000">
                    <a:alpha val="43137"/>
                  </a:srgbClr>
                </a:outerShdw>
              </a:effectLst>
            </a:endParaRPr>
          </a:p>
        </p:txBody>
      </p:sp>
      <p:sp>
        <p:nvSpPr>
          <p:cNvPr id="4" name="Rectangle 3"/>
          <p:cNvSpPr/>
          <p:nvPr/>
        </p:nvSpPr>
        <p:spPr>
          <a:xfrm>
            <a:off x="656112" y="1373437"/>
            <a:ext cx="3763488" cy="4524315"/>
          </a:xfrm>
          <a:prstGeom prst="rect">
            <a:avLst/>
          </a:prstGeom>
        </p:spPr>
        <p:txBody>
          <a:bodyPr wrap="square">
            <a:spAutoFit/>
          </a:bodyPr>
          <a:lstStyle/>
          <a:p>
            <a:endParaRPr lang="en-US" sz="3200" dirty="0"/>
          </a:p>
          <a:p>
            <a:r>
              <a:rPr lang="en-US" sz="3200" dirty="0" smtClean="0"/>
              <a:t>Direct </a:t>
            </a:r>
          </a:p>
          <a:p>
            <a:endParaRPr lang="en-US" sz="3200" dirty="0"/>
          </a:p>
          <a:p>
            <a:r>
              <a:rPr lang="en-US" sz="3200" dirty="0" smtClean="0"/>
              <a:t>Indirect</a:t>
            </a:r>
          </a:p>
          <a:p>
            <a:endParaRPr lang="en-US" sz="3200" dirty="0" smtClean="0"/>
          </a:p>
          <a:p>
            <a:r>
              <a:rPr lang="en-US" sz="3200" dirty="0" smtClean="0"/>
              <a:t>Cumulative Effects Analyses</a:t>
            </a:r>
            <a:endParaRPr lang="en-US" sz="3200" dirty="0"/>
          </a:p>
          <a:p>
            <a:endParaRPr lang="en-US" sz="3200" dirty="0"/>
          </a:p>
          <a:p>
            <a:endParaRPr lang="en-US" sz="3200" dirty="0"/>
          </a:p>
        </p:txBody>
      </p:sp>
      <p:sp>
        <p:nvSpPr>
          <p:cNvPr id="10" name="Rectangle 9"/>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190" y="685800"/>
            <a:ext cx="3742390" cy="5610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023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1641403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3043" y="838200"/>
            <a:ext cx="6311343" cy="523220"/>
          </a:xfrm>
          <a:prstGeom prst="rect">
            <a:avLst/>
          </a:prstGeom>
        </p:spPr>
        <p:txBody>
          <a:bodyPr wrap="none">
            <a:spAutoFit/>
          </a:bodyPr>
          <a:lstStyle/>
          <a:p>
            <a:r>
              <a:rPr lang="en-US" sz="2800" b="1" cap="small" dirty="0" smtClean="0">
                <a:effectLst>
                  <a:outerShdw blurRad="38100" dist="38100" dir="2700000" algn="tl">
                    <a:srgbClr val="000000">
                      <a:alpha val="43137"/>
                    </a:srgbClr>
                  </a:outerShdw>
                </a:effectLst>
              </a:rPr>
              <a:t>Analyzing Environmental Effects</a:t>
            </a:r>
            <a:endParaRPr lang="en-US" sz="2800" b="1" cap="small" dirty="0">
              <a:effectLst>
                <a:outerShdw blurRad="38100" dist="38100" dir="2700000" algn="tl">
                  <a:srgbClr val="000000">
                    <a:alpha val="43137"/>
                  </a:srgbClr>
                </a:outerShdw>
              </a:effectLst>
            </a:endParaRPr>
          </a:p>
        </p:txBody>
      </p:sp>
      <p:sp>
        <p:nvSpPr>
          <p:cNvPr id="4" name="Rectangle 3"/>
          <p:cNvSpPr/>
          <p:nvPr/>
        </p:nvSpPr>
        <p:spPr>
          <a:xfrm>
            <a:off x="533400" y="1752600"/>
            <a:ext cx="7848600" cy="4524315"/>
          </a:xfrm>
          <a:prstGeom prst="rect">
            <a:avLst/>
          </a:prstGeom>
        </p:spPr>
        <p:txBody>
          <a:bodyPr wrap="square">
            <a:spAutoFit/>
          </a:bodyPr>
          <a:lstStyle/>
          <a:p>
            <a:r>
              <a:rPr lang="en-US" sz="2800" b="1" dirty="0" smtClean="0"/>
              <a:t>Direct :</a:t>
            </a:r>
            <a:r>
              <a:rPr lang="en-US" sz="2800" dirty="0" smtClean="0"/>
              <a:t>  </a:t>
            </a:r>
          </a:p>
          <a:p>
            <a:endParaRPr lang="en-US" sz="2800" dirty="0"/>
          </a:p>
          <a:p>
            <a:r>
              <a:rPr lang="en-US" sz="2800" dirty="0" smtClean="0"/>
              <a:t>Occur </a:t>
            </a:r>
            <a:r>
              <a:rPr lang="en-US" sz="2800" dirty="0"/>
              <a:t>at the same time </a:t>
            </a:r>
            <a:r>
              <a:rPr lang="en-US" sz="2800" dirty="0" smtClean="0"/>
              <a:t>and place </a:t>
            </a:r>
            <a:r>
              <a:rPr lang="en-US" sz="2800" dirty="0"/>
              <a:t>as the </a:t>
            </a:r>
            <a:r>
              <a:rPr lang="en-US" sz="2800" dirty="0" smtClean="0"/>
              <a:t>proposed </a:t>
            </a:r>
            <a:r>
              <a:rPr lang="en-US" sz="2800" dirty="0"/>
              <a:t>action. </a:t>
            </a:r>
            <a:endParaRPr lang="en-US" sz="2800" dirty="0" smtClean="0"/>
          </a:p>
          <a:p>
            <a:endParaRPr lang="en-US" sz="2800" dirty="0" smtClean="0"/>
          </a:p>
          <a:p>
            <a:r>
              <a:rPr lang="en-US" sz="2800" dirty="0" smtClean="0"/>
              <a:t>Address </a:t>
            </a:r>
            <a:r>
              <a:rPr lang="en-US" sz="2800" dirty="0"/>
              <a:t>impacts in terms of context, intensity, duration</a:t>
            </a:r>
            <a:r>
              <a:rPr lang="en-US" sz="2800" dirty="0" smtClean="0"/>
              <a:t>, and timing</a:t>
            </a:r>
            <a:r>
              <a:rPr lang="en-US" sz="2800" dirty="0"/>
              <a:t>.</a:t>
            </a:r>
            <a:endParaRPr lang="en-US" sz="2800" dirty="0" smtClean="0"/>
          </a:p>
          <a:p>
            <a:r>
              <a:rPr lang="en-US" sz="2800" dirty="0" smtClean="0"/>
              <a:t> </a:t>
            </a:r>
          </a:p>
          <a:p>
            <a:r>
              <a:rPr lang="en-US" sz="2800" dirty="0" smtClean="0"/>
              <a:t>Include long term and short term.</a:t>
            </a:r>
            <a:endParaRPr lang="en-US" sz="2800" dirty="0"/>
          </a:p>
          <a:p>
            <a:endParaRPr lang="en-US" dirty="0"/>
          </a:p>
          <a:p>
            <a:endParaRPr lang="en-US" dirty="0"/>
          </a:p>
        </p:txBody>
      </p:sp>
      <p:sp>
        <p:nvSpPr>
          <p:cNvPr id="10" name="Rectangle 9"/>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4183787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3043" y="838200"/>
            <a:ext cx="5599610" cy="461665"/>
          </a:xfrm>
          <a:prstGeom prst="rect">
            <a:avLst/>
          </a:prstGeom>
        </p:spPr>
        <p:txBody>
          <a:bodyPr wrap="none">
            <a:spAutoFit/>
          </a:bodyPr>
          <a:lstStyle/>
          <a:p>
            <a:r>
              <a:rPr lang="en-US" sz="2400" b="1" cap="small" dirty="0" smtClean="0">
                <a:effectLst>
                  <a:outerShdw blurRad="38100" dist="38100" dir="2700000" algn="tl">
                    <a:srgbClr val="000000">
                      <a:alpha val="43137"/>
                    </a:srgbClr>
                  </a:outerShdw>
                </a:effectLst>
              </a:rPr>
              <a:t>Analyzing Environmental Effects</a:t>
            </a:r>
            <a:endParaRPr lang="en-US" sz="2400" b="1" cap="small" dirty="0">
              <a:effectLst>
                <a:outerShdw blurRad="38100" dist="38100" dir="2700000" algn="tl">
                  <a:srgbClr val="000000">
                    <a:alpha val="43137"/>
                  </a:srgbClr>
                </a:outerShdw>
              </a:effectLst>
            </a:endParaRPr>
          </a:p>
        </p:txBody>
      </p:sp>
      <p:sp>
        <p:nvSpPr>
          <p:cNvPr id="4" name="Rectangle 3"/>
          <p:cNvSpPr/>
          <p:nvPr/>
        </p:nvSpPr>
        <p:spPr>
          <a:xfrm>
            <a:off x="457200" y="1304414"/>
            <a:ext cx="8001000" cy="3539430"/>
          </a:xfrm>
          <a:prstGeom prst="rect">
            <a:avLst/>
          </a:prstGeom>
        </p:spPr>
        <p:txBody>
          <a:bodyPr wrap="square">
            <a:spAutoFit/>
          </a:bodyPr>
          <a:lstStyle/>
          <a:p>
            <a:pPr algn="ctr"/>
            <a:r>
              <a:rPr lang="en-US" sz="4800" dirty="0" smtClean="0"/>
              <a:t>POP Quiz!</a:t>
            </a:r>
          </a:p>
          <a:p>
            <a:endParaRPr lang="en-US" dirty="0"/>
          </a:p>
          <a:p>
            <a:r>
              <a:rPr lang="en-US" sz="2800" dirty="0" smtClean="0"/>
              <a:t>Which RSC would be impacted by the proposed transmission line in the Blue River Valley SRMA? </a:t>
            </a:r>
          </a:p>
          <a:p>
            <a:endParaRPr lang="en-US" sz="2800" dirty="0"/>
          </a:p>
          <a:p>
            <a:r>
              <a:rPr lang="en-US" sz="2800" dirty="0" smtClean="0"/>
              <a:t>See example on page III-7 of the handbook.</a:t>
            </a:r>
          </a:p>
          <a:p>
            <a:endParaRPr lang="en-US" sz="2800" dirty="0"/>
          </a:p>
          <a:p>
            <a:endParaRPr lang="en-US" dirty="0"/>
          </a:p>
        </p:txBody>
      </p:sp>
      <p:sp>
        <p:nvSpPr>
          <p:cNvPr id="10" name="Rectangle 9"/>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3888309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3043" y="838200"/>
            <a:ext cx="5599610" cy="461665"/>
          </a:xfrm>
          <a:prstGeom prst="rect">
            <a:avLst/>
          </a:prstGeom>
        </p:spPr>
        <p:txBody>
          <a:bodyPr wrap="none">
            <a:spAutoFit/>
          </a:bodyPr>
          <a:lstStyle/>
          <a:p>
            <a:r>
              <a:rPr lang="en-US" sz="2400" b="1" cap="small" dirty="0" smtClean="0">
                <a:effectLst>
                  <a:outerShdw blurRad="38100" dist="38100" dir="2700000" algn="tl">
                    <a:srgbClr val="000000">
                      <a:alpha val="43137"/>
                    </a:srgbClr>
                  </a:outerShdw>
                </a:effectLst>
              </a:rPr>
              <a:t>Analyzing Environmental Effects</a:t>
            </a:r>
            <a:endParaRPr lang="en-US" sz="2400" b="1" cap="small" dirty="0">
              <a:effectLst>
                <a:outerShdw blurRad="38100" dist="38100" dir="2700000" algn="tl">
                  <a:srgbClr val="000000">
                    <a:alpha val="43137"/>
                  </a:srgbClr>
                </a:outerShdw>
              </a:effectLst>
            </a:endParaRPr>
          </a:p>
        </p:txBody>
      </p:sp>
      <p:sp>
        <p:nvSpPr>
          <p:cNvPr id="4" name="Rectangle 3"/>
          <p:cNvSpPr/>
          <p:nvPr/>
        </p:nvSpPr>
        <p:spPr>
          <a:xfrm>
            <a:off x="457200" y="1304414"/>
            <a:ext cx="8001000" cy="6124754"/>
          </a:xfrm>
          <a:prstGeom prst="rect">
            <a:avLst/>
          </a:prstGeom>
        </p:spPr>
        <p:txBody>
          <a:bodyPr wrap="square">
            <a:spAutoFit/>
          </a:bodyPr>
          <a:lstStyle/>
          <a:p>
            <a:pPr algn="ctr"/>
            <a:r>
              <a:rPr lang="en-US" sz="4800" dirty="0" smtClean="0"/>
              <a:t>POP Quiz!</a:t>
            </a:r>
          </a:p>
          <a:p>
            <a:endParaRPr lang="en-US" dirty="0"/>
          </a:p>
          <a:p>
            <a:r>
              <a:rPr lang="en-US" sz="2800" dirty="0" smtClean="0"/>
              <a:t>Which RSC would be impacted by the proposed transmission line in the Blue River Valley SRMA? </a:t>
            </a:r>
          </a:p>
          <a:p>
            <a:endParaRPr lang="en-US" sz="2800" dirty="0"/>
          </a:p>
          <a:p>
            <a:r>
              <a:rPr lang="en-US" sz="2800" dirty="0" smtClean="0"/>
              <a:t>See example on page III-7 of the handbook.</a:t>
            </a:r>
          </a:p>
          <a:p>
            <a:endParaRPr lang="en-US" sz="2800" dirty="0" smtClean="0"/>
          </a:p>
          <a:p>
            <a:r>
              <a:rPr lang="en-US" sz="2800" b="1" dirty="0"/>
              <a:t>Answer:  </a:t>
            </a:r>
          </a:p>
          <a:p>
            <a:r>
              <a:rPr lang="en-US" sz="2800" b="1" dirty="0"/>
              <a:t>The transmission line will impact the physical RSCs of remoteness and naturalness through road construction, placement of power poles, and stringing of transmission lines.</a:t>
            </a:r>
          </a:p>
          <a:p>
            <a:endParaRPr lang="en-US" sz="2800" dirty="0"/>
          </a:p>
          <a:p>
            <a:endParaRPr lang="en-US" dirty="0"/>
          </a:p>
        </p:txBody>
      </p:sp>
      <p:sp>
        <p:nvSpPr>
          <p:cNvPr id="10" name="Rectangle 9"/>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1736664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3043" y="838200"/>
            <a:ext cx="6311343" cy="523220"/>
          </a:xfrm>
          <a:prstGeom prst="rect">
            <a:avLst/>
          </a:prstGeom>
        </p:spPr>
        <p:txBody>
          <a:bodyPr wrap="none">
            <a:spAutoFit/>
          </a:bodyPr>
          <a:lstStyle/>
          <a:p>
            <a:r>
              <a:rPr lang="en-US" sz="2800" b="1" cap="small" dirty="0" smtClean="0">
                <a:effectLst>
                  <a:outerShdw blurRad="38100" dist="38100" dir="2700000" algn="tl">
                    <a:srgbClr val="000000">
                      <a:alpha val="43137"/>
                    </a:srgbClr>
                  </a:outerShdw>
                </a:effectLst>
              </a:rPr>
              <a:t>Analyzing Environmental Effects</a:t>
            </a:r>
            <a:endParaRPr lang="en-US" sz="2800" b="1" cap="small" dirty="0">
              <a:effectLst>
                <a:outerShdw blurRad="38100" dist="38100" dir="2700000" algn="tl">
                  <a:srgbClr val="000000">
                    <a:alpha val="43137"/>
                  </a:srgbClr>
                </a:outerShdw>
              </a:effectLst>
            </a:endParaRPr>
          </a:p>
        </p:txBody>
      </p:sp>
      <p:sp>
        <p:nvSpPr>
          <p:cNvPr id="4" name="Rectangle 3"/>
          <p:cNvSpPr/>
          <p:nvPr/>
        </p:nvSpPr>
        <p:spPr>
          <a:xfrm>
            <a:off x="457200" y="1752600"/>
            <a:ext cx="7848600" cy="4524315"/>
          </a:xfrm>
          <a:prstGeom prst="rect">
            <a:avLst/>
          </a:prstGeom>
        </p:spPr>
        <p:txBody>
          <a:bodyPr wrap="square">
            <a:spAutoFit/>
          </a:bodyPr>
          <a:lstStyle/>
          <a:p>
            <a:r>
              <a:rPr lang="en-US" sz="2800" b="1" dirty="0" smtClean="0"/>
              <a:t>Indirect :  </a:t>
            </a:r>
          </a:p>
          <a:p>
            <a:endParaRPr lang="en-US" sz="2800" dirty="0"/>
          </a:p>
          <a:p>
            <a:r>
              <a:rPr lang="en-US" sz="2800" dirty="0" smtClean="0"/>
              <a:t>Reasonable foreseeable</a:t>
            </a:r>
          </a:p>
          <a:p>
            <a:endParaRPr lang="en-US" sz="2800" dirty="0" smtClean="0"/>
          </a:p>
          <a:p>
            <a:r>
              <a:rPr lang="en-US" sz="2800" dirty="0" smtClean="0"/>
              <a:t>Occur at different time or </a:t>
            </a:r>
            <a:r>
              <a:rPr lang="en-US" sz="2800" dirty="0" smtClean="0"/>
              <a:t>place</a:t>
            </a:r>
          </a:p>
          <a:p>
            <a:endParaRPr lang="en-US" sz="2800" dirty="0"/>
          </a:p>
          <a:p>
            <a:r>
              <a:rPr lang="en-US" sz="2800" b="1" dirty="0" smtClean="0">
                <a:solidFill>
                  <a:schemeClr val="bg1"/>
                </a:solidFill>
              </a:rPr>
              <a:t>Using the previous example what are some potential indirect effects?</a:t>
            </a:r>
            <a:endParaRPr lang="en-US" sz="2800" b="1" dirty="0" smtClean="0">
              <a:solidFill>
                <a:schemeClr val="bg1"/>
              </a:solidFill>
            </a:endParaRPr>
          </a:p>
          <a:p>
            <a:endParaRPr lang="en-US" sz="2800" dirty="0"/>
          </a:p>
          <a:p>
            <a:endParaRPr lang="en-US" dirty="0"/>
          </a:p>
          <a:p>
            <a:endParaRPr lang="en-US" dirty="0"/>
          </a:p>
        </p:txBody>
      </p:sp>
      <p:sp>
        <p:nvSpPr>
          <p:cNvPr id="10" name="Rectangle 9"/>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53132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3043" y="838200"/>
            <a:ext cx="6311343" cy="523220"/>
          </a:xfrm>
          <a:prstGeom prst="rect">
            <a:avLst/>
          </a:prstGeom>
        </p:spPr>
        <p:txBody>
          <a:bodyPr wrap="none">
            <a:spAutoFit/>
          </a:bodyPr>
          <a:lstStyle/>
          <a:p>
            <a:r>
              <a:rPr lang="en-US" sz="2800" b="1" cap="small" dirty="0" smtClean="0">
                <a:effectLst>
                  <a:outerShdw blurRad="38100" dist="38100" dir="2700000" algn="tl">
                    <a:srgbClr val="000000">
                      <a:alpha val="43137"/>
                    </a:srgbClr>
                  </a:outerShdw>
                </a:effectLst>
              </a:rPr>
              <a:t>Analyzing Environmental Effects</a:t>
            </a:r>
            <a:endParaRPr lang="en-US" sz="2800" b="1" cap="small" dirty="0">
              <a:effectLst>
                <a:outerShdw blurRad="38100" dist="38100" dir="2700000" algn="tl">
                  <a:srgbClr val="000000">
                    <a:alpha val="43137"/>
                  </a:srgbClr>
                </a:outerShdw>
              </a:effectLst>
            </a:endParaRPr>
          </a:p>
        </p:txBody>
      </p:sp>
      <p:sp>
        <p:nvSpPr>
          <p:cNvPr id="4" name="Rectangle 3"/>
          <p:cNvSpPr/>
          <p:nvPr/>
        </p:nvSpPr>
        <p:spPr>
          <a:xfrm>
            <a:off x="457200" y="1742419"/>
            <a:ext cx="7839500" cy="5386090"/>
          </a:xfrm>
          <a:prstGeom prst="rect">
            <a:avLst/>
          </a:prstGeom>
        </p:spPr>
        <p:txBody>
          <a:bodyPr wrap="square">
            <a:spAutoFit/>
          </a:bodyPr>
          <a:lstStyle/>
          <a:p>
            <a:r>
              <a:rPr lang="en-US" sz="2800" b="1" dirty="0" smtClean="0"/>
              <a:t>Cumulative Effects</a:t>
            </a:r>
          </a:p>
          <a:p>
            <a:endParaRPr lang="en-US" sz="2800" dirty="0"/>
          </a:p>
          <a:p>
            <a:r>
              <a:rPr lang="en-US" sz="2800" dirty="0" smtClean="0"/>
              <a:t>Aggregate impacts resulting from </a:t>
            </a:r>
          </a:p>
          <a:p>
            <a:r>
              <a:rPr lang="en-US" sz="2800" dirty="0" smtClean="0"/>
              <a:t>incremental impact added to:</a:t>
            </a:r>
          </a:p>
          <a:p>
            <a:endParaRPr lang="en-US" sz="2800" dirty="0" smtClean="0"/>
          </a:p>
          <a:p>
            <a:r>
              <a:rPr lang="en-US" sz="2800" dirty="0" smtClean="0"/>
              <a:t>Past, present, reasonable foreseeable future actions.</a:t>
            </a:r>
          </a:p>
          <a:p>
            <a:endParaRPr lang="en-US" sz="2800" dirty="0"/>
          </a:p>
          <a:p>
            <a:r>
              <a:rPr lang="en-US" sz="2800" dirty="0"/>
              <a:t>C</a:t>
            </a:r>
            <a:r>
              <a:rPr lang="en-US" sz="2800" dirty="0" smtClean="0"/>
              <a:t>an </a:t>
            </a:r>
            <a:r>
              <a:rPr lang="en-US" sz="2800" dirty="0"/>
              <a:t>result from individually minor, but collectively significant, actions occurring over an extended period.</a:t>
            </a:r>
            <a:endParaRPr lang="en-US" sz="2800" dirty="0" smtClean="0"/>
          </a:p>
          <a:p>
            <a:endParaRPr lang="en-US" sz="2800" dirty="0"/>
          </a:p>
          <a:p>
            <a:endParaRPr lang="en-US" dirty="0"/>
          </a:p>
          <a:p>
            <a:endParaRPr lang="en-US" dirty="0"/>
          </a:p>
        </p:txBody>
      </p:sp>
      <p:sp>
        <p:nvSpPr>
          <p:cNvPr id="10" name="Rectangle 9"/>
          <p:cNvSpPr/>
          <p:nvPr/>
        </p:nvSpPr>
        <p:spPr>
          <a:xfrm>
            <a:off x="1" y="43934"/>
            <a:ext cx="3693640"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4. Effects analysis (Chapter 4)</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3384996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 y="43934"/>
            <a:ext cx="5052986" cy="369332"/>
          </a:xfrm>
          <a:prstGeom prst="rect">
            <a:avLst/>
          </a:prstGeom>
        </p:spPr>
        <p:txBody>
          <a:bodyPr wrap="none">
            <a:spAutoFit/>
          </a:bodyPr>
          <a:lstStyle/>
          <a:p>
            <a:r>
              <a:rPr lang="en-US" cap="small" dirty="0">
                <a:effectLst>
                  <a:outerShdw blurRad="38100" dist="38100" dir="2700000" algn="tl">
                    <a:srgbClr val="000000">
                      <a:alpha val="43137"/>
                    </a:srgbClr>
                  </a:outerShdw>
                </a:effectLst>
                <a:latin typeface="Eras Bold ITC" panose="020B0907030504020204" pitchFamily="34" charset="0"/>
              </a:rPr>
              <a:t>Environmental Consequences – Chapter 4</a:t>
            </a:r>
          </a:p>
        </p:txBody>
      </p:sp>
      <p:sp>
        <p:nvSpPr>
          <p:cNvPr id="6" name="Rectangle 5"/>
          <p:cNvSpPr/>
          <p:nvPr/>
        </p:nvSpPr>
        <p:spPr>
          <a:xfrm>
            <a:off x="343043" y="653534"/>
            <a:ext cx="4184159" cy="369332"/>
          </a:xfrm>
          <a:prstGeom prst="rect">
            <a:avLst/>
          </a:prstGeom>
        </p:spPr>
        <p:txBody>
          <a:bodyPr wrap="none">
            <a:spAutoFit/>
          </a:bodyPr>
          <a:lstStyle/>
          <a:p>
            <a:r>
              <a:rPr lang="en-US" b="1" cap="small" dirty="0">
                <a:effectLst>
                  <a:outerShdw blurRad="38100" dist="38100" dir="2700000" algn="tl">
                    <a:srgbClr val="000000">
                      <a:alpha val="43137"/>
                    </a:srgbClr>
                  </a:outerShdw>
                </a:effectLst>
              </a:rPr>
              <a:t>Analyzing Environmental </a:t>
            </a:r>
            <a:r>
              <a:rPr lang="en-US" b="1" cap="small" dirty="0" smtClean="0">
                <a:effectLst>
                  <a:outerShdw blurRad="38100" dist="38100" dir="2700000" algn="tl">
                    <a:srgbClr val="000000">
                      <a:alpha val="43137"/>
                    </a:srgbClr>
                  </a:outerShdw>
                </a:effectLst>
              </a:rPr>
              <a:t>Effects </a:t>
            </a:r>
            <a:endParaRPr lang="en-US" cap="small" dirty="0">
              <a:effectLst>
                <a:outerShdw blurRad="38100" dist="38100" dir="2700000" algn="tl">
                  <a:srgbClr val="000000">
                    <a:alpha val="43137"/>
                  </a:srgbClr>
                </a:outerShdw>
              </a:effectLst>
            </a:endParaRPr>
          </a:p>
        </p:txBody>
      </p:sp>
      <p:sp>
        <p:nvSpPr>
          <p:cNvPr id="3" name="Rectangle 2"/>
          <p:cNvSpPr/>
          <p:nvPr/>
        </p:nvSpPr>
        <p:spPr>
          <a:xfrm>
            <a:off x="609600" y="1295400"/>
            <a:ext cx="6837128" cy="523220"/>
          </a:xfrm>
          <a:prstGeom prst="rect">
            <a:avLst/>
          </a:prstGeom>
        </p:spPr>
        <p:txBody>
          <a:bodyPr wrap="none">
            <a:spAutoFit/>
          </a:bodyPr>
          <a:lstStyle/>
          <a:p>
            <a:r>
              <a:rPr lang="en-US" sz="2800" b="1" dirty="0" smtClean="0"/>
              <a:t>Qualitative and </a:t>
            </a:r>
            <a:r>
              <a:rPr lang="en-US" sz="2800" b="1" dirty="0"/>
              <a:t>Quantitative </a:t>
            </a:r>
            <a:r>
              <a:rPr lang="en-US" sz="2800" b="1" dirty="0" smtClean="0"/>
              <a:t>Analysis  </a:t>
            </a:r>
            <a:endParaRPr lang="en-US" sz="2800" dirty="0"/>
          </a:p>
        </p:txBody>
      </p:sp>
      <p:sp>
        <p:nvSpPr>
          <p:cNvPr id="4" name="Rectangle 3"/>
          <p:cNvSpPr/>
          <p:nvPr/>
        </p:nvSpPr>
        <p:spPr>
          <a:xfrm>
            <a:off x="641002" y="2133600"/>
            <a:ext cx="7772400" cy="4062651"/>
          </a:xfrm>
          <a:prstGeom prst="rect">
            <a:avLst/>
          </a:prstGeom>
        </p:spPr>
        <p:txBody>
          <a:bodyPr wrap="square">
            <a:spAutoFit/>
          </a:bodyPr>
          <a:lstStyle/>
          <a:p>
            <a:r>
              <a:rPr lang="en-US" sz="2400" dirty="0" smtClean="0"/>
              <a:t>Qualitatively </a:t>
            </a:r>
            <a:r>
              <a:rPr lang="en-US" sz="2400" i="1" dirty="0" smtClean="0"/>
              <a:t>discuss  </a:t>
            </a:r>
          </a:p>
          <a:p>
            <a:endParaRPr lang="en-US" sz="2400" dirty="0" smtClean="0"/>
          </a:p>
          <a:p>
            <a:r>
              <a:rPr lang="en-US" sz="2400" dirty="0"/>
              <a:t>Q</a:t>
            </a:r>
            <a:r>
              <a:rPr lang="en-US" sz="2400" dirty="0" smtClean="0"/>
              <a:t>uantitatively </a:t>
            </a:r>
            <a:r>
              <a:rPr lang="en-US" sz="2400" i="1" dirty="0"/>
              <a:t>estimate </a:t>
            </a:r>
            <a:endParaRPr lang="en-US" sz="2400" i="1" dirty="0" smtClean="0"/>
          </a:p>
          <a:p>
            <a:endParaRPr lang="en-US" sz="2400" dirty="0" smtClean="0"/>
          </a:p>
          <a:p>
            <a:r>
              <a:rPr lang="en-US" sz="2400" dirty="0" smtClean="0"/>
              <a:t>the </a:t>
            </a:r>
            <a:r>
              <a:rPr lang="en-US" sz="2400" dirty="0"/>
              <a:t>consequences of proposed decisions on R&amp;VS. </a:t>
            </a:r>
            <a:endParaRPr lang="en-US" sz="2400" dirty="0" smtClean="0"/>
          </a:p>
          <a:p>
            <a:endParaRPr lang="en-US" sz="2400" dirty="0"/>
          </a:p>
          <a:p>
            <a:endParaRPr lang="en-US" sz="2400" dirty="0"/>
          </a:p>
          <a:p>
            <a:r>
              <a:rPr lang="en-US" sz="2400" dirty="0" smtClean="0"/>
              <a:t>In </a:t>
            </a:r>
            <a:r>
              <a:rPr lang="en-US" sz="2400" dirty="0"/>
              <a:t>the absence of quantitative data, use professional judgment to qualitatively analyze the impacts of each alternative. </a:t>
            </a:r>
            <a:endParaRPr lang="en-US" sz="2400" dirty="0" smtClean="0"/>
          </a:p>
          <a:p>
            <a:endParaRPr lang="en-US" dirty="0"/>
          </a:p>
        </p:txBody>
      </p:sp>
    </p:spTree>
    <p:extLst>
      <p:ext uri="{BB962C8B-B14F-4D97-AF65-F5344CB8AC3E}">
        <p14:creationId xmlns:p14="http://schemas.microsoft.com/office/powerpoint/2010/main" val="2738968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 y="43934"/>
            <a:ext cx="5052986" cy="369332"/>
          </a:xfrm>
          <a:prstGeom prst="rect">
            <a:avLst/>
          </a:prstGeom>
        </p:spPr>
        <p:txBody>
          <a:bodyPr wrap="none">
            <a:spAutoFit/>
          </a:bodyPr>
          <a:lstStyle/>
          <a:p>
            <a:r>
              <a:rPr lang="en-US" cap="small" dirty="0">
                <a:effectLst>
                  <a:outerShdw blurRad="38100" dist="38100" dir="2700000" algn="tl">
                    <a:srgbClr val="000000">
                      <a:alpha val="43137"/>
                    </a:srgbClr>
                  </a:outerShdw>
                </a:effectLst>
                <a:latin typeface="Eras Bold ITC" panose="020B0907030504020204" pitchFamily="34" charset="0"/>
              </a:rPr>
              <a:t>Environmental Consequences – Chapter 4</a:t>
            </a:r>
          </a:p>
        </p:txBody>
      </p:sp>
      <p:sp>
        <p:nvSpPr>
          <p:cNvPr id="6" name="Rectangle 5"/>
          <p:cNvSpPr/>
          <p:nvPr/>
        </p:nvSpPr>
        <p:spPr>
          <a:xfrm>
            <a:off x="343043" y="653534"/>
            <a:ext cx="4184159" cy="369332"/>
          </a:xfrm>
          <a:prstGeom prst="rect">
            <a:avLst/>
          </a:prstGeom>
        </p:spPr>
        <p:txBody>
          <a:bodyPr wrap="none">
            <a:spAutoFit/>
          </a:bodyPr>
          <a:lstStyle/>
          <a:p>
            <a:r>
              <a:rPr lang="en-US" b="1" cap="small" dirty="0">
                <a:effectLst>
                  <a:outerShdw blurRad="38100" dist="38100" dir="2700000" algn="tl">
                    <a:srgbClr val="000000">
                      <a:alpha val="43137"/>
                    </a:srgbClr>
                  </a:outerShdw>
                </a:effectLst>
              </a:rPr>
              <a:t>Analyzing Environmental </a:t>
            </a:r>
            <a:r>
              <a:rPr lang="en-US" b="1" cap="small" dirty="0" smtClean="0">
                <a:effectLst>
                  <a:outerShdw blurRad="38100" dist="38100" dir="2700000" algn="tl">
                    <a:srgbClr val="000000">
                      <a:alpha val="43137"/>
                    </a:srgbClr>
                  </a:outerShdw>
                </a:effectLst>
              </a:rPr>
              <a:t>Effects </a:t>
            </a:r>
            <a:endParaRPr lang="en-US" cap="small" dirty="0">
              <a:effectLst>
                <a:outerShdw blurRad="38100" dist="38100" dir="2700000" algn="tl">
                  <a:srgbClr val="000000">
                    <a:alpha val="43137"/>
                  </a:srgbClr>
                </a:outerShdw>
              </a:effectLst>
            </a:endParaRPr>
          </a:p>
        </p:txBody>
      </p:sp>
      <p:sp>
        <p:nvSpPr>
          <p:cNvPr id="3" name="Rectangle 2"/>
          <p:cNvSpPr/>
          <p:nvPr/>
        </p:nvSpPr>
        <p:spPr>
          <a:xfrm>
            <a:off x="609600" y="1295400"/>
            <a:ext cx="6837128" cy="523220"/>
          </a:xfrm>
          <a:prstGeom prst="rect">
            <a:avLst/>
          </a:prstGeom>
        </p:spPr>
        <p:txBody>
          <a:bodyPr wrap="none">
            <a:spAutoFit/>
          </a:bodyPr>
          <a:lstStyle/>
          <a:p>
            <a:r>
              <a:rPr lang="en-US" sz="2800" b="1" dirty="0" smtClean="0"/>
              <a:t>Qualitative and </a:t>
            </a:r>
            <a:r>
              <a:rPr lang="en-US" sz="2800" b="1" dirty="0"/>
              <a:t>Quantitative </a:t>
            </a:r>
            <a:r>
              <a:rPr lang="en-US" sz="2800" b="1" dirty="0" smtClean="0"/>
              <a:t>Analysis  </a:t>
            </a:r>
            <a:endParaRPr lang="en-US" sz="2800" dirty="0"/>
          </a:p>
        </p:txBody>
      </p:sp>
      <p:sp>
        <p:nvSpPr>
          <p:cNvPr id="4" name="Rectangle 3"/>
          <p:cNvSpPr/>
          <p:nvPr/>
        </p:nvSpPr>
        <p:spPr>
          <a:xfrm>
            <a:off x="641002" y="2133600"/>
            <a:ext cx="7772400" cy="3693319"/>
          </a:xfrm>
          <a:prstGeom prst="rect">
            <a:avLst/>
          </a:prstGeom>
        </p:spPr>
        <p:txBody>
          <a:bodyPr wrap="square">
            <a:spAutoFit/>
          </a:bodyPr>
          <a:lstStyle/>
          <a:p>
            <a:r>
              <a:rPr lang="en-US" sz="2400" dirty="0" smtClean="0"/>
              <a:t>POP QUIZ!!</a:t>
            </a:r>
          </a:p>
          <a:p>
            <a:endParaRPr lang="en-US" sz="2400" dirty="0"/>
          </a:p>
          <a:p>
            <a:r>
              <a:rPr lang="en-US" sz="2400" dirty="0" smtClean="0"/>
              <a:t>Look at Figure 31 on page III-10 of the handbook.</a:t>
            </a:r>
          </a:p>
          <a:p>
            <a:endParaRPr lang="en-US" sz="2400" dirty="0"/>
          </a:p>
          <a:p>
            <a:endParaRPr lang="en-US" sz="2400" dirty="0" smtClean="0"/>
          </a:p>
          <a:p>
            <a:r>
              <a:rPr lang="en-US" sz="2400" dirty="0" smtClean="0"/>
              <a:t>How many acres would be converted to a front country physical recreation setting in Alternative B?</a:t>
            </a:r>
          </a:p>
          <a:p>
            <a:endParaRPr lang="en-US" sz="2400" dirty="0"/>
          </a:p>
          <a:p>
            <a:r>
              <a:rPr lang="en-US" sz="2400" dirty="0" smtClean="0"/>
              <a:t>Is this Qualitative or Quantitative?</a:t>
            </a:r>
          </a:p>
          <a:p>
            <a:endParaRPr lang="en-US" dirty="0"/>
          </a:p>
        </p:txBody>
      </p:sp>
    </p:spTree>
    <p:extLst>
      <p:ext uri="{BB962C8B-B14F-4D97-AF65-F5344CB8AC3E}">
        <p14:creationId xmlns:p14="http://schemas.microsoft.com/office/powerpoint/2010/main" val="1457998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 y="43934"/>
            <a:ext cx="5052986" cy="369332"/>
          </a:xfrm>
          <a:prstGeom prst="rect">
            <a:avLst/>
          </a:prstGeom>
        </p:spPr>
        <p:txBody>
          <a:bodyPr wrap="none">
            <a:spAutoFit/>
          </a:bodyPr>
          <a:lstStyle/>
          <a:p>
            <a:r>
              <a:rPr lang="en-US" cap="small" dirty="0">
                <a:effectLst>
                  <a:outerShdw blurRad="38100" dist="38100" dir="2700000" algn="tl">
                    <a:srgbClr val="000000">
                      <a:alpha val="43137"/>
                    </a:srgbClr>
                  </a:outerShdw>
                </a:effectLst>
                <a:latin typeface="Eras Bold ITC" panose="020B0907030504020204" pitchFamily="34" charset="0"/>
              </a:rPr>
              <a:t>Environmental Consequences – Chapter 4</a:t>
            </a:r>
          </a:p>
        </p:txBody>
      </p:sp>
      <p:sp>
        <p:nvSpPr>
          <p:cNvPr id="6" name="Rectangle 5"/>
          <p:cNvSpPr/>
          <p:nvPr/>
        </p:nvSpPr>
        <p:spPr>
          <a:xfrm>
            <a:off x="343043" y="653534"/>
            <a:ext cx="4184159" cy="369332"/>
          </a:xfrm>
          <a:prstGeom prst="rect">
            <a:avLst/>
          </a:prstGeom>
        </p:spPr>
        <p:txBody>
          <a:bodyPr wrap="none">
            <a:spAutoFit/>
          </a:bodyPr>
          <a:lstStyle/>
          <a:p>
            <a:r>
              <a:rPr lang="en-US" b="1" cap="small" dirty="0">
                <a:effectLst>
                  <a:outerShdw blurRad="38100" dist="38100" dir="2700000" algn="tl">
                    <a:srgbClr val="000000">
                      <a:alpha val="43137"/>
                    </a:srgbClr>
                  </a:outerShdw>
                </a:effectLst>
              </a:rPr>
              <a:t>Analyzing Environmental </a:t>
            </a:r>
            <a:r>
              <a:rPr lang="en-US" b="1" cap="small" dirty="0" smtClean="0">
                <a:effectLst>
                  <a:outerShdw blurRad="38100" dist="38100" dir="2700000" algn="tl">
                    <a:srgbClr val="000000">
                      <a:alpha val="43137"/>
                    </a:srgbClr>
                  </a:outerShdw>
                </a:effectLst>
              </a:rPr>
              <a:t>Effects </a:t>
            </a:r>
            <a:endParaRPr lang="en-US" cap="small" dirty="0">
              <a:effectLst>
                <a:outerShdw blurRad="38100" dist="38100" dir="2700000" algn="tl">
                  <a:srgbClr val="000000">
                    <a:alpha val="43137"/>
                  </a:srgbClr>
                </a:outerShdw>
              </a:effectLst>
            </a:endParaRPr>
          </a:p>
        </p:txBody>
      </p:sp>
      <p:sp>
        <p:nvSpPr>
          <p:cNvPr id="3" name="Rectangle 2"/>
          <p:cNvSpPr/>
          <p:nvPr/>
        </p:nvSpPr>
        <p:spPr>
          <a:xfrm>
            <a:off x="609600" y="1295400"/>
            <a:ext cx="6837128" cy="523220"/>
          </a:xfrm>
          <a:prstGeom prst="rect">
            <a:avLst/>
          </a:prstGeom>
        </p:spPr>
        <p:txBody>
          <a:bodyPr wrap="none">
            <a:spAutoFit/>
          </a:bodyPr>
          <a:lstStyle/>
          <a:p>
            <a:r>
              <a:rPr lang="en-US" sz="2800" b="1" dirty="0" smtClean="0"/>
              <a:t>Qualitative and </a:t>
            </a:r>
            <a:r>
              <a:rPr lang="en-US" sz="2800" b="1" dirty="0"/>
              <a:t>Quantitative </a:t>
            </a:r>
            <a:r>
              <a:rPr lang="en-US" sz="2800" b="1" dirty="0" smtClean="0"/>
              <a:t>Analysis  </a:t>
            </a:r>
            <a:endParaRPr lang="en-US" sz="2800" dirty="0"/>
          </a:p>
        </p:txBody>
      </p:sp>
      <p:sp>
        <p:nvSpPr>
          <p:cNvPr id="4" name="Rectangle 3"/>
          <p:cNvSpPr/>
          <p:nvPr/>
        </p:nvSpPr>
        <p:spPr>
          <a:xfrm>
            <a:off x="641002" y="2133600"/>
            <a:ext cx="7772400" cy="4801314"/>
          </a:xfrm>
          <a:prstGeom prst="rect">
            <a:avLst/>
          </a:prstGeom>
        </p:spPr>
        <p:txBody>
          <a:bodyPr wrap="square">
            <a:spAutoFit/>
          </a:bodyPr>
          <a:lstStyle/>
          <a:p>
            <a:r>
              <a:rPr lang="en-US" sz="2400" dirty="0" smtClean="0"/>
              <a:t>POP QUIZ!!</a:t>
            </a:r>
          </a:p>
          <a:p>
            <a:endParaRPr lang="en-US" sz="2400" dirty="0"/>
          </a:p>
          <a:p>
            <a:r>
              <a:rPr lang="en-US" sz="2400" dirty="0" smtClean="0"/>
              <a:t>Look at Figure 31 on page III-10.</a:t>
            </a:r>
          </a:p>
          <a:p>
            <a:endParaRPr lang="en-US" sz="2400" dirty="0"/>
          </a:p>
          <a:p>
            <a:endParaRPr lang="en-US" sz="2400" dirty="0" smtClean="0"/>
          </a:p>
          <a:p>
            <a:r>
              <a:rPr lang="en-US" sz="2400" dirty="0" smtClean="0"/>
              <a:t>How many acres would be converted to a front country physical recreation setting in Alternative B?</a:t>
            </a:r>
          </a:p>
          <a:p>
            <a:endParaRPr lang="en-US" sz="2400" dirty="0"/>
          </a:p>
          <a:p>
            <a:r>
              <a:rPr lang="en-US" sz="2400" dirty="0" smtClean="0"/>
              <a:t>Is this Qualitative or Quantitative?</a:t>
            </a:r>
          </a:p>
          <a:p>
            <a:endParaRPr lang="en-US" sz="2400" dirty="0"/>
          </a:p>
          <a:p>
            <a:r>
              <a:rPr lang="en-US" sz="2400" b="1" dirty="0"/>
              <a:t>Answer:  6,000 </a:t>
            </a:r>
            <a:r>
              <a:rPr lang="en-US" sz="2400" b="1" dirty="0" smtClean="0"/>
              <a:t>acres, Quantitative.</a:t>
            </a:r>
            <a:endParaRPr lang="en-US" sz="2400" b="1" dirty="0"/>
          </a:p>
          <a:p>
            <a:endParaRPr lang="en-US" sz="2400" dirty="0" smtClean="0"/>
          </a:p>
          <a:p>
            <a:endParaRPr lang="en-US" dirty="0"/>
          </a:p>
        </p:txBody>
      </p:sp>
    </p:spTree>
    <p:extLst>
      <p:ext uri="{BB962C8B-B14F-4D97-AF65-F5344CB8AC3E}">
        <p14:creationId xmlns:p14="http://schemas.microsoft.com/office/powerpoint/2010/main" val="1437047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 y="43934"/>
            <a:ext cx="5052986" cy="369332"/>
          </a:xfrm>
          <a:prstGeom prst="rect">
            <a:avLst/>
          </a:prstGeom>
        </p:spPr>
        <p:txBody>
          <a:bodyPr wrap="none">
            <a:spAutoFit/>
          </a:bodyPr>
          <a:lstStyle/>
          <a:p>
            <a:r>
              <a:rPr lang="en-US" cap="small" dirty="0">
                <a:effectLst>
                  <a:outerShdw blurRad="38100" dist="38100" dir="2700000" algn="tl">
                    <a:srgbClr val="000000">
                      <a:alpha val="43137"/>
                    </a:srgbClr>
                  </a:outerShdw>
                </a:effectLst>
                <a:latin typeface="Eras Bold ITC" panose="020B0907030504020204" pitchFamily="34" charset="0"/>
              </a:rPr>
              <a:t>Environmental Consequences – Chapter 4</a:t>
            </a:r>
          </a:p>
        </p:txBody>
      </p:sp>
      <p:sp>
        <p:nvSpPr>
          <p:cNvPr id="6" name="Rectangle 5"/>
          <p:cNvSpPr/>
          <p:nvPr/>
        </p:nvSpPr>
        <p:spPr>
          <a:xfrm>
            <a:off x="457200" y="1398961"/>
            <a:ext cx="7696200" cy="4462760"/>
          </a:xfrm>
          <a:prstGeom prst="rect">
            <a:avLst/>
          </a:prstGeom>
        </p:spPr>
        <p:txBody>
          <a:bodyPr wrap="square">
            <a:spAutoFit/>
          </a:bodyPr>
          <a:lstStyle/>
          <a:p>
            <a:pPr marL="342900" indent="-342900">
              <a:buAutoNum type="alphaLcPeriod"/>
            </a:pPr>
            <a:r>
              <a:rPr lang="en-US" dirty="0" smtClean="0"/>
              <a:t>Summarize </a:t>
            </a:r>
            <a:r>
              <a:rPr lang="en-US" dirty="0"/>
              <a:t>the factors/elements that will cause the impact. </a:t>
            </a:r>
            <a:endParaRPr lang="en-US" dirty="0" smtClean="0"/>
          </a:p>
          <a:p>
            <a:pPr marL="342900" indent="-342900">
              <a:buAutoNum type="alphaLcPeriod"/>
            </a:pPr>
            <a:endParaRPr lang="en-US" dirty="0"/>
          </a:p>
          <a:p>
            <a:r>
              <a:rPr lang="en-US" dirty="0"/>
              <a:t>b. Describe the impact qualitatively, including appropriate linkages and consequences of </a:t>
            </a:r>
            <a:r>
              <a:rPr lang="en-US" dirty="0" smtClean="0"/>
              <a:t>the </a:t>
            </a:r>
            <a:r>
              <a:rPr lang="en-US" dirty="0"/>
              <a:t>action. </a:t>
            </a:r>
            <a:endParaRPr lang="en-US" dirty="0" smtClean="0"/>
          </a:p>
          <a:p>
            <a:endParaRPr lang="en-US" dirty="0" smtClean="0"/>
          </a:p>
          <a:p>
            <a:r>
              <a:rPr lang="en-US" dirty="0" smtClean="0"/>
              <a:t>c</a:t>
            </a:r>
            <a:r>
              <a:rPr lang="en-US" dirty="0"/>
              <a:t>. Quantify the level of impact (severity) using the appropriate indicator. </a:t>
            </a:r>
            <a:endParaRPr lang="en-US" dirty="0" smtClean="0"/>
          </a:p>
          <a:p>
            <a:endParaRPr lang="en-US" dirty="0" smtClean="0"/>
          </a:p>
          <a:p>
            <a:r>
              <a:rPr lang="en-US" dirty="0" smtClean="0"/>
              <a:t>d</a:t>
            </a:r>
            <a:r>
              <a:rPr lang="en-US" dirty="0"/>
              <a:t>. Describe the context of the impact in relation to the existing condition described in the </a:t>
            </a:r>
            <a:r>
              <a:rPr lang="en-US" dirty="0" smtClean="0"/>
              <a:t>affected </a:t>
            </a:r>
            <a:r>
              <a:rPr lang="en-US" dirty="0"/>
              <a:t>environment, using the appropriate indicator. </a:t>
            </a:r>
            <a:endParaRPr lang="en-US" dirty="0" smtClean="0"/>
          </a:p>
          <a:p>
            <a:endParaRPr lang="en-US" dirty="0"/>
          </a:p>
          <a:p>
            <a:r>
              <a:rPr lang="en-US" dirty="0"/>
              <a:t>e. Compare impacts in the action alternatives to the impacts in the no action alternative </a:t>
            </a:r>
            <a:r>
              <a:rPr lang="en-US" dirty="0" smtClean="0"/>
              <a:t>and </a:t>
            </a:r>
            <a:r>
              <a:rPr lang="en-US" dirty="0"/>
              <a:t>the other action alternatives. </a:t>
            </a:r>
            <a:endParaRPr lang="en-US" dirty="0" smtClean="0"/>
          </a:p>
          <a:p>
            <a:endParaRPr lang="en-US" dirty="0"/>
          </a:p>
          <a:p>
            <a:r>
              <a:rPr lang="en-US" dirty="0"/>
              <a:t>f. Incorporate the big picture. In other words, provide the analytical conclusion </a:t>
            </a:r>
          </a:p>
          <a:p>
            <a:r>
              <a:rPr lang="en-US" dirty="0"/>
              <a:t>interpreting the results, especially when you are unable to quantify the data. </a:t>
            </a:r>
            <a:endParaRPr lang="en-US" sz="1600" i="1" dirty="0"/>
          </a:p>
          <a:p>
            <a:endParaRPr lang="en-US" sz="1400" i="1" dirty="0"/>
          </a:p>
        </p:txBody>
      </p:sp>
      <p:sp>
        <p:nvSpPr>
          <p:cNvPr id="3" name="Rectangle 2"/>
          <p:cNvSpPr/>
          <p:nvPr/>
        </p:nvSpPr>
        <p:spPr>
          <a:xfrm>
            <a:off x="457200" y="743414"/>
            <a:ext cx="5410455" cy="369332"/>
          </a:xfrm>
          <a:prstGeom prst="rect">
            <a:avLst/>
          </a:prstGeom>
        </p:spPr>
        <p:txBody>
          <a:bodyPr wrap="none">
            <a:spAutoFit/>
          </a:bodyPr>
          <a:lstStyle/>
          <a:p>
            <a:r>
              <a:rPr lang="en-US" b="1" dirty="0"/>
              <a:t>Sequential Steps to Analyze </a:t>
            </a:r>
            <a:r>
              <a:rPr lang="en-US" b="1" dirty="0" smtClean="0"/>
              <a:t>Impacts – Page III-11</a:t>
            </a:r>
            <a:endParaRPr lang="en-US" b="1" dirty="0"/>
          </a:p>
        </p:txBody>
      </p:sp>
    </p:spTree>
    <p:extLst>
      <p:ext uri="{BB962C8B-B14F-4D97-AF65-F5344CB8AC3E}">
        <p14:creationId xmlns:p14="http://schemas.microsoft.com/office/powerpoint/2010/main" val="577156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873151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6" name="Oval 5"/>
          <p:cNvSpPr/>
          <p:nvPr/>
        </p:nvSpPr>
        <p:spPr>
          <a:xfrm>
            <a:off x="2898120" y="2743200"/>
            <a:ext cx="1969155" cy="1066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1801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2" name="Oval 1"/>
          <p:cNvSpPr/>
          <p:nvPr/>
        </p:nvSpPr>
        <p:spPr>
          <a:xfrm>
            <a:off x="2905878" y="2819400"/>
            <a:ext cx="1828800" cy="9906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545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3" name="Right Arrow 2"/>
          <p:cNvSpPr/>
          <p:nvPr/>
        </p:nvSpPr>
        <p:spPr>
          <a:xfrm>
            <a:off x="2362200" y="3810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684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3" name="Right Arrow 2"/>
          <p:cNvSpPr/>
          <p:nvPr/>
        </p:nvSpPr>
        <p:spPr>
          <a:xfrm>
            <a:off x="2362200" y="42672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076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3" name="Right Arrow 2"/>
          <p:cNvSpPr/>
          <p:nvPr/>
        </p:nvSpPr>
        <p:spPr>
          <a:xfrm>
            <a:off x="2362200" y="4724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842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3" name="Right Arrow 2"/>
          <p:cNvSpPr/>
          <p:nvPr/>
        </p:nvSpPr>
        <p:spPr>
          <a:xfrm>
            <a:off x="1600200" y="5334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855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3" name="Right Arrow 2"/>
          <p:cNvSpPr/>
          <p:nvPr/>
        </p:nvSpPr>
        <p:spPr>
          <a:xfrm>
            <a:off x="2133600" y="57912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98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68" y="685800"/>
            <a:ext cx="4609065" cy="576781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4" name="5-Point Star 3"/>
          <p:cNvSpPr/>
          <p:nvPr/>
        </p:nvSpPr>
        <p:spPr>
          <a:xfrm>
            <a:off x="4495800" y="4528930"/>
            <a:ext cx="2830684" cy="2329070"/>
          </a:xfrm>
          <a:prstGeom prst="star5">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67674" y="5410200"/>
            <a:ext cx="1486935" cy="830997"/>
          </a:xfrm>
          <a:prstGeom prst="rect">
            <a:avLst/>
          </a:prstGeom>
          <a:noFill/>
        </p:spPr>
        <p:txBody>
          <a:bodyPr wrap="square" rtlCol="0">
            <a:spAutoFit/>
          </a:bodyPr>
          <a:lstStyle/>
          <a:p>
            <a:pPr algn="ctr"/>
            <a:r>
              <a:rPr lang="en-US" sz="1600" b="1" dirty="0" smtClean="0">
                <a:solidFill>
                  <a:schemeClr val="bg1"/>
                </a:solidFill>
              </a:rPr>
              <a:t>Implement, Monitor, and Evaluate!</a:t>
            </a:r>
            <a:endParaRPr lang="en-US" sz="1600" b="1" dirty="0">
              <a:solidFill>
                <a:schemeClr val="bg1"/>
              </a:solidFill>
            </a:endParaRPr>
          </a:p>
        </p:txBody>
      </p:sp>
    </p:spTree>
    <p:extLst>
      <p:ext uri="{BB962C8B-B14F-4D97-AF65-F5344CB8AC3E}">
        <p14:creationId xmlns:p14="http://schemas.microsoft.com/office/powerpoint/2010/main" val="696588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smtClean="0">
                <a:solidFill>
                  <a:schemeClr val="bg1"/>
                </a:solidFill>
                <a:latin typeface="Bradley Hand ITC" panose="03070402050302030203" pitchFamily="66" charset="0"/>
                <a:cs typeface="Aharoni" panose="02010803020104030203" pitchFamily="2" charset="-79"/>
              </a:rPr>
              <a:t>PLANNING  FOR</a:t>
            </a:r>
            <a:br>
              <a:rPr lang="en-US" sz="1200" smtClean="0">
                <a:solidFill>
                  <a:schemeClr val="bg1"/>
                </a:solidFill>
                <a:latin typeface="Bradley Hand ITC" panose="03070402050302030203" pitchFamily="66" charset="0"/>
                <a:cs typeface="Aharoni" panose="02010803020104030203" pitchFamily="2" charset="-79"/>
              </a:rPr>
            </a:br>
            <a:r>
              <a:rPr lang="en-US" sz="120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sp>
        <p:nvSpPr>
          <p:cNvPr id="17" name="Rectangle 16"/>
          <p:cNvSpPr/>
          <p:nvPr/>
        </p:nvSpPr>
        <p:spPr>
          <a:xfrm>
            <a:off x="1" y="43934"/>
            <a:ext cx="3820277"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1. Overview of the LUP Process</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6" name="Content Placeholder 2"/>
          <p:cNvSpPr txBox="1">
            <a:spLocks/>
          </p:cNvSpPr>
          <p:nvPr/>
        </p:nvSpPr>
        <p:spPr>
          <a:xfrm>
            <a:off x="457201" y="866670"/>
            <a:ext cx="8229600" cy="4709160"/>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r>
              <a:rPr lang="en-US" sz="2000" dirty="0" smtClean="0"/>
              <a:t>EIS Chapters:</a:t>
            </a:r>
          </a:p>
          <a:p>
            <a:pPr algn="l"/>
            <a:endParaRPr lang="en-US" sz="2000" dirty="0" smtClean="0"/>
          </a:p>
          <a:p>
            <a:pPr algn="l"/>
            <a:r>
              <a:rPr lang="en-US" sz="2000" dirty="0" smtClean="0"/>
              <a:t>Chapter 1 – Purpose and Need</a:t>
            </a:r>
          </a:p>
          <a:p>
            <a:pPr algn="l"/>
            <a:endParaRPr lang="en-US" sz="2000" dirty="0"/>
          </a:p>
          <a:p>
            <a:pPr algn="l"/>
            <a:r>
              <a:rPr lang="en-US" sz="2000" dirty="0" smtClean="0"/>
              <a:t>Chapter 2 – Range of Alternatives</a:t>
            </a:r>
          </a:p>
          <a:p>
            <a:pPr algn="l"/>
            <a:endParaRPr lang="en-US" sz="2000" dirty="0" smtClean="0"/>
          </a:p>
          <a:p>
            <a:pPr algn="l"/>
            <a:r>
              <a:rPr lang="en-US" sz="2000" dirty="0" smtClean="0"/>
              <a:t>Chapter 3 – Affected Environment</a:t>
            </a:r>
          </a:p>
          <a:p>
            <a:pPr algn="l"/>
            <a:endParaRPr lang="en-US" sz="2000" dirty="0" smtClean="0"/>
          </a:p>
          <a:p>
            <a:pPr algn="l"/>
            <a:r>
              <a:rPr lang="en-US" sz="2000" dirty="0" smtClean="0"/>
              <a:t>Chapter 4 – Environmental Consequences</a:t>
            </a:r>
            <a:endParaRPr lang="en-US"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609600"/>
            <a:ext cx="38608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28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43934"/>
            <a:ext cx="4818948" cy="369332"/>
          </a:xfrm>
          <a:prstGeom prst="rect">
            <a:avLst/>
          </a:prstGeom>
        </p:spPr>
        <p:txBody>
          <a:bodyPr wrap="none">
            <a:spAutoFit/>
          </a:bodyPr>
          <a:lstStyle/>
          <a:p>
            <a:r>
              <a:rPr lang="en-US" cap="small" dirty="0" smtClean="0">
                <a:effectLst>
                  <a:outerShdw blurRad="38100" dist="38100" dir="2700000" algn="tl">
                    <a:srgbClr val="000000">
                      <a:alpha val="43137"/>
                    </a:srgbClr>
                  </a:outerShdw>
                </a:effectLst>
                <a:latin typeface="Eras Bold ITC" panose="020B0907030504020204" pitchFamily="34" charset="0"/>
              </a:rPr>
              <a:t>2. Alternative Development </a:t>
            </a:r>
            <a:r>
              <a:rPr lang="en-US" cap="small" dirty="0">
                <a:effectLst>
                  <a:outerShdw blurRad="38100" dist="38100" dir="2700000" algn="tl">
                    <a:srgbClr val="000000">
                      <a:alpha val="43137"/>
                    </a:srgbClr>
                  </a:outerShdw>
                </a:effectLst>
                <a:latin typeface="Eras Bold ITC" panose="020B0907030504020204" pitchFamily="34" charset="0"/>
              </a:rPr>
              <a:t>(</a:t>
            </a:r>
            <a:r>
              <a:rPr lang="en-US" cap="small" dirty="0" smtClean="0">
                <a:effectLst>
                  <a:outerShdw blurRad="38100" dist="38100" dir="2700000" algn="tl">
                    <a:srgbClr val="000000">
                      <a:alpha val="43137"/>
                    </a:srgbClr>
                  </a:outerShdw>
                </a:effectLst>
                <a:latin typeface="Eras Bold ITC" panose="020B0907030504020204" pitchFamily="34" charset="0"/>
              </a:rPr>
              <a:t>Chapter 2)</a:t>
            </a:r>
            <a:endParaRPr lang="en-US" cap="small" dirty="0">
              <a:effectLst>
                <a:outerShdw blurRad="38100" dist="38100" dir="2700000" algn="tl">
                  <a:srgbClr val="000000">
                    <a:alpha val="43137"/>
                  </a:srgbClr>
                </a:outerShdw>
              </a:effectLst>
              <a:latin typeface="Eras Bold ITC" panose="020B0907030504020204" pitchFamily="34" charset="0"/>
            </a:endParaRPr>
          </a:p>
        </p:txBody>
      </p:sp>
      <p:sp>
        <p:nvSpPr>
          <p:cNvPr id="4" name="Rectangle 3"/>
          <p:cNvSpPr/>
          <p:nvPr/>
        </p:nvSpPr>
        <p:spPr>
          <a:xfrm>
            <a:off x="304800" y="1353740"/>
            <a:ext cx="3657600" cy="5201424"/>
          </a:xfrm>
          <a:prstGeom prst="rect">
            <a:avLst/>
          </a:prstGeom>
        </p:spPr>
        <p:txBody>
          <a:bodyPr wrap="square">
            <a:spAutoFit/>
          </a:bodyPr>
          <a:lstStyle/>
          <a:p>
            <a:endParaRPr lang="en-US" sz="2000" b="1" dirty="0" smtClean="0"/>
          </a:p>
          <a:p>
            <a:pPr marL="285750" indent="-285750">
              <a:buFont typeface="Arial" panose="020B0604020202020204" pitchFamily="34" charset="0"/>
              <a:buChar char="•"/>
            </a:pPr>
            <a:r>
              <a:rPr lang="en-US" sz="2000" b="1" dirty="0" smtClean="0"/>
              <a:t>Dictated by the purpose and need.</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Different management scenarios to be analyzed</a:t>
            </a:r>
            <a:r>
              <a:rPr lang="en-US" sz="2000" b="1" dirty="0" smtClean="0"/>
              <a:t>.</a:t>
            </a:r>
          </a:p>
          <a:p>
            <a:endParaRPr lang="en-US" sz="2000" b="1" dirty="0" smtClean="0"/>
          </a:p>
          <a:p>
            <a:pPr marL="285750" indent="-285750">
              <a:buFont typeface="Arial" panose="020B0604020202020204" pitchFamily="34" charset="0"/>
              <a:buChar char="•"/>
            </a:pPr>
            <a:r>
              <a:rPr lang="en-US" sz="2000" b="1" dirty="0"/>
              <a:t>Involves the collaboration of </a:t>
            </a:r>
            <a:r>
              <a:rPr lang="en-US" sz="2000" b="1" dirty="0" smtClean="0"/>
              <a:t>cooperating agencies</a:t>
            </a:r>
            <a:r>
              <a:rPr lang="en-US" sz="2000" b="1" dirty="0" smtClean="0"/>
              <a:t>.</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Considers public scoping</a:t>
            </a:r>
            <a:endParaRPr lang="en-US" sz="2000" b="1" dirty="0" smtClean="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No </a:t>
            </a:r>
            <a:r>
              <a:rPr lang="en-US" sz="2000" b="1" dirty="0"/>
              <a:t>Action Alternative</a:t>
            </a:r>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905000"/>
            <a:ext cx="4805706" cy="3599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846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0"/>
            <a:ext cx="7566280" cy="560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 y="43934"/>
            <a:ext cx="4876656" cy="369332"/>
          </a:xfrm>
          <a:prstGeom prst="rect">
            <a:avLst/>
          </a:prstGeom>
        </p:spPr>
        <p:txBody>
          <a:bodyPr wrap="none">
            <a:spAutoFit/>
          </a:bodyPr>
          <a:lstStyle/>
          <a:p>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2. Alternative </a:t>
            </a:r>
            <a:r>
              <a:rPr lang="en-US" cap="small" dirty="0">
                <a:solidFill>
                  <a:prstClr val="white"/>
                </a:solidFill>
                <a:effectLst>
                  <a:outerShdw blurRad="38100" dist="38100" dir="2700000" algn="tl">
                    <a:srgbClr val="000000">
                      <a:alpha val="43137"/>
                    </a:srgbClr>
                  </a:outerShdw>
                </a:effectLst>
                <a:latin typeface="Eras Bold ITC" panose="020B0907030504020204" pitchFamily="34" charset="0"/>
              </a:rPr>
              <a:t>Development  </a:t>
            </a:r>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(Chapter 2)</a:t>
            </a:r>
            <a:endParaRPr lang="en-US" cap="small" dirty="0">
              <a:solidFill>
                <a:prstClr val="white"/>
              </a:solidFill>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1728330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 y="43934"/>
            <a:ext cx="4876656" cy="369332"/>
          </a:xfrm>
          <a:prstGeom prst="rect">
            <a:avLst/>
          </a:prstGeom>
        </p:spPr>
        <p:txBody>
          <a:bodyPr wrap="none">
            <a:spAutoFit/>
          </a:bodyPr>
          <a:lstStyle/>
          <a:p>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2.  Alternative </a:t>
            </a:r>
            <a:r>
              <a:rPr lang="en-US" cap="small" dirty="0">
                <a:solidFill>
                  <a:prstClr val="white"/>
                </a:solidFill>
                <a:effectLst>
                  <a:outerShdw blurRad="38100" dist="38100" dir="2700000" algn="tl">
                    <a:srgbClr val="000000">
                      <a:alpha val="43137"/>
                    </a:srgbClr>
                  </a:outerShdw>
                </a:effectLst>
                <a:latin typeface="Eras Bold ITC" panose="020B0907030504020204" pitchFamily="34" charset="0"/>
              </a:rPr>
              <a:t>Development (</a:t>
            </a:r>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Chapter 2)</a:t>
            </a:r>
            <a:endParaRPr lang="en-US" cap="small" dirty="0">
              <a:solidFill>
                <a:prstClr val="white"/>
              </a:solidFill>
              <a:effectLst>
                <a:outerShdw blurRad="38100" dist="38100" dir="2700000" algn="tl">
                  <a:srgbClr val="000000">
                    <a:alpha val="43137"/>
                  </a:srgbClr>
                </a:outerShdw>
              </a:effectLst>
              <a:latin typeface="Eras Bold ITC" panose="020B0907030504020204" pitchFamily="34" charset="0"/>
            </a:endParaRPr>
          </a:p>
        </p:txBody>
      </p:sp>
      <p:grpSp>
        <p:nvGrpSpPr>
          <p:cNvPr id="3" name="Group 2"/>
          <p:cNvGrpSpPr/>
          <p:nvPr/>
        </p:nvGrpSpPr>
        <p:grpSpPr>
          <a:xfrm>
            <a:off x="609600" y="762000"/>
            <a:ext cx="7566280" cy="5600152"/>
            <a:chOff x="914400" y="826325"/>
            <a:chExt cx="7566280" cy="5600152"/>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826325"/>
              <a:ext cx="7566280" cy="560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4744335" y="1741544"/>
              <a:ext cx="1832899" cy="685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553200" y="1826821"/>
              <a:ext cx="1832899" cy="685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840890" y="1791357"/>
              <a:ext cx="1832899" cy="685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007991" y="1741544"/>
              <a:ext cx="1832899" cy="685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76279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800" y="838200"/>
            <a:ext cx="4355680" cy="400110"/>
          </a:xfrm>
          <a:prstGeom prst="rect">
            <a:avLst/>
          </a:prstGeom>
        </p:spPr>
        <p:txBody>
          <a:bodyPr wrap="none">
            <a:spAutoFit/>
          </a:bodyPr>
          <a:lstStyle/>
          <a:p>
            <a:r>
              <a:rPr lang="en-US" b="1" cap="small" dirty="0">
                <a:effectLst>
                  <a:outerShdw blurRad="38100" dist="38100" dir="2700000" algn="tl">
                    <a:srgbClr val="000000">
                      <a:alpha val="43137"/>
                    </a:srgbClr>
                  </a:outerShdw>
                </a:effectLst>
              </a:rPr>
              <a:t>Creating a Range of </a:t>
            </a:r>
            <a:r>
              <a:rPr lang="en-US" sz="2000" b="1" cap="small" dirty="0">
                <a:effectLst>
                  <a:outerShdw blurRad="38100" dist="38100" dir="2700000" algn="tl">
                    <a:srgbClr val="000000">
                      <a:alpha val="43137"/>
                    </a:srgbClr>
                  </a:outerShdw>
                </a:effectLst>
              </a:rPr>
              <a:t>Alternatives</a:t>
            </a:r>
            <a:r>
              <a:rPr lang="en-US" b="1" cap="small" dirty="0">
                <a:effectLst>
                  <a:outerShdw blurRad="38100" dist="38100" dir="2700000" algn="tl">
                    <a:srgbClr val="000000">
                      <a:alpha val="43137"/>
                    </a:srgbClr>
                  </a:outerShdw>
                </a:effectLst>
              </a:rPr>
              <a:t> </a:t>
            </a:r>
            <a:endParaRPr lang="en-US" cap="small" dirty="0">
              <a:effectLst>
                <a:outerShdw blurRad="38100" dist="38100" dir="2700000" algn="tl">
                  <a:srgbClr val="000000">
                    <a:alpha val="43137"/>
                  </a:srgbClr>
                </a:outerShdw>
              </a:effectLst>
            </a:endParaRPr>
          </a:p>
        </p:txBody>
      </p:sp>
      <p:sp>
        <p:nvSpPr>
          <p:cNvPr id="4" name="Rectangle 3"/>
          <p:cNvSpPr/>
          <p:nvPr/>
        </p:nvSpPr>
        <p:spPr>
          <a:xfrm>
            <a:off x="611434" y="1057305"/>
            <a:ext cx="7160966" cy="7017306"/>
          </a:xfrm>
          <a:prstGeom prst="rect">
            <a:avLst/>
          </a:prstGeom>
        </p:spPr>
        <p:txBody>
          <a:bodyPr wrap="square">
            <a:spAutoFit/>
          </a:bodyPr>
          <a:lstStyle/>
          <a:p>
            <a:endParaRPr lang="en-US" sz="2000" dirty="0" smtClean="0"/>
          </a:p>
          <a:p>
            <a:r>
              <a:rPr lang="en-US" sz="2000" dirty="0" smtClean="0"/>
              <a:t>Ideal Recreation scenarios </a:t>
            </a:r>
          </a:p>
          <a:p>
            <a:endParaRPr lang="en-US" sz="2000" dirty="0" smtClean="0"/>
          </a:p>
          <a:p>
            <a:r>
              <a:rPr lang="en-US" sz="2000" dirty="0" smtClean="0"/>
              <a:t>BCAs</a:t>
            </a:r>
          </a:p>
          <a:p>
            <a:endParaRPr lang="en-US" sz="2000" dirty="0" smtClean="0"/>
          </a:p>
          <a:p>
            <a:r>
              <a:rPr lang="en-US" sz="2000" dirty="0" smtClean="0"/>
              <a:t>Wildlife</a:t>
            </a:r>
          </a:p>
          <a:p>
            <a:endParaRPr lang="en-US" sz="2000" dirty="0" smtClean="0"/>
          </a:p>
          <a:p>
            <a:r>
              <a:rPr lang="en-US" sz="2000" dirty="0" smtClean="0"/>
              <a:t>Grazing</a:t>
            </a:r>
          </a:p>
          <a:p>
            <a:endParaRPr lang="en-US" sz="2000" dirty="0" smtClean="0"/>
          </a:p>
          <a:p>
            <a:r>
              <a:rPr lang="en-US" sz="2000" dirty="0" smtClean="0"/>
              <a:t>Cultural protection</a:t>
            </a:r>
          </a:p>
          <a:p>
            <a:endParaRPr lang="en-US" sz="2000" dirty="0" smtClean="0"/>
          </a:p>
          <a:p>
            <a:r>
              <a:rPr lang="en-US" sz="2000" dirty="0" smtClean="0"/>
              <a:t>Energy Development</a:t>
            </a:r>
          </a:p>
          <a:p>
            <a:endParaRPr lang="en-US" sz="2000" dirty="0"/>
          </a:p>
          <a:p>
            <a:r>
              <a:rPr lang="en-US" sz="2000" dirty="0" smtClean="0"/>
              <a:t>Public Comment</a:t>
            </a:r>
          </a:p>
          <a:p>
            <a:endParaRPr lang="en-US" sz="2000" dirty="0"/>
          </a:p>
          <a:p>
            <a:r>
              <a:rPr lang="en-US" sz="2000" dirty="0" smtClean="0"/>
              <a:t>“ Agency Direction” </a:t>
            </a:r>
          </a:p>
          <a:p>
            <a:pPr marL="285750" indent="-285750">
              <a:buFont typeface="Arial" panose="020B0604020202020204" pitchFamily="34" charset="0"/>
              <a:buChar char="•"/>
            </a:pPr>
            <a:endParaRPr lang="en-US" sz="2000" dirty="0"/>
          </a:p>
          <a:p>
            <a:r>
              <a:rPr lang="en-US" sz="2000" dirty="0" smtClean="0"/>
              <a:t>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15" name="Rectangle 14"/>
          <p:cNvSpPr/>
          <p:nvPr/>
        </p:nvSpPr>
        <p:spPr>
          <a:xfrm>
            <a:off x="1" y="43934"/>
            <a:ext cx="4876656" cy="369332"/>
          </a:xfrm>
          <a:prstGeom prst="rect">
            <a:avLst/>
          </a:prstGeom>
        </p:spPr>
        <p:txBody>
          <a:bodyPr wrap="none">
            <a:spAutoFit/>
          </a:bodyPr>
          <a:lstStyle/>
          <a:p>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2.  Alternative </a:t>
            </a:r>
            <a:r>
              <a:rPr lang="en-US" cap="small" dirty="0">
                <a:solidFill>
                  <a:prstClr val="white"/>
                </a:solidFill>
                <a:effectLst>
                  <a:outerShdw blurRad="38100" dist="38100" dir="2700000" algn="tl">
                    <a:srgbClr val="000000">
                      <a:alpha val="43137"/>
                    </a:srgbClr>
                  </a:outerShdw>
                </a:effectLst>
                <a:latin typeface="Eras Bold ITC" panose="020B0907030504020204" pitchFamily="34" charset="0"/>
              </a:rPr>
              <a:t>Development (</a:t>
            </a:r>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Chapter 2)</a:t>
            </a:r>
            <a:endParaRPr lang="en-US" cap="small" dirty="0">
              <a:solidFill>
                <a:prstClr val="white"/>
              </a:solidFill>
              <a:effectLst>
                <a:outerShdw blurRad="38100" dist="38100" dir="2700000" algn="tl">
                  <a:srgbClr val="000000">
                    <a:alpha val="43137"/>
                  </a:srgbClr>
                </a:outerShdw>
              </a:effectLst>
              <a:latin typeface="Eras Bold ITC" panose="020B0907030504020204" pitchFamily="34" charset="0"/>
            </a:endParaRPr>
          </a:p>
        </p:txBody>
      </p:sp>
      <p:pic>
        <p:nvPicPr>
          <p:cNvPr id="1026" name="Picture 2" descr="Image result for making sau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838414"/>
            <a:ext cx="3581400" cy="3320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81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57200"/>
          </a:xfrm>
          <a:prstGeom prst="rect">
            <a:avLst/>
          </a:prstGeom>
          <a:gradFill flip="none" rotWithShape="1">
            <a:gsLst>
              <a:gs pos="65000">
                <a:schemeClr val="accent6">
                  <a:lumMod val="90000"/>
                </a:schemeClr>
              </a:gs>
              <a:gs pos="73000">
                <a:schemeClr val="accent5">
                  <a:lumMod val="40000"/>
                  <a:lumOff val="60000"/>
                </a:schemeClr>
              </a:gs>
              <a:gs pos="0">
                <a:schemeClr val="accent6">
                  <a:lumMod val="25000"/>
                </a:schemeClr>
              </a:gs>
              <a:gs pos="57000">
                <a:schemeClr val="tx1">
                  <a:lumMod val="75000"/>
                </a:schemeClr>
              </a:gs>
              <a:gs pos="87000">
                <a:schemeClr val="tx1">
                  <a:lumMod val="95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26" y="1600200"/>
            <a:ext cx="676275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729734"/>
            <a:ext cx="8076270" cy="369332"/>
          </a:xfrm>
          <a:prstGeom prst="rect">
            <a:avLst/>
          </a:prstGeom>
        </p:spPr>
        <p:txBody>
          <a:bodyPr wrap="square">
            <a:spAutoFit/>
          </a:bodyPr>
          <a:lstStyle/>
          <a:p>
            <a:r>
              <a:rPr lang="en-US" b="1" cap="small" dirty="0" smtClean="0">
                <a:effectLst>
                  <a:outerShdw blurRad="38100" dist="38100" dir="2700000" algn="tl">
                    <a:srgbClr val="000000">
                      <a:alpha val="43137"/>
                    </a:srgbClr>
                  </a:outerShdw>
                </a:effectLst>
              </a:rPr>
              <a:t>Varying </a:t>
            </a:r>
            <a:r>
              <a:rPr lang="en-US" b="1" cap="small" dirty="0">
                <a:effectLst>
                  <a:outerShdw blurRad="38100" dist="38100" dir="2700000" algn="tl">
                    <a:srgbClr val="000000">
                      <a:alpha val="43137"/>
                    </a:srgbClr>
                  </a:outerShdw>
                </a:effectLst>
              </a:rPr>
              <a:t>Alternatives by Number and </a:t>
            </a:r>
            <a:r>
              <a:rPr lang="en-US" b="1" cap="small" dirty="0" smtClean="0">
                <a:effectLst>
                  <a:outerShdw blurRad="38100" dist="38100" dir="2700000" algn="tl">
                    <a:srgbClr val="000000">
                      <a:alpha val="43137"/>
                    </a:srgbClr>
                  </a:outerShdw>
                </a:effectLst>
              </a:rPr>
              <a:t>Type of </a:t>
            </a:r>
            <a:r>
              <a:rPr lang="en-US" b="1" cap="small" dirty="0">
                <a:effectLst>
                  <a:outerShdw blurRad="38100" dist="38100" dir="2700000" algn="tl">
                    <a:srgbClr val="000000">
                      <a:alpha val="43137"/>
                    </a:srgbClr>
                  </a:outerShdw>
                </a:effectLst>
              </a:rPr>
              <a:t>Recreation Management Area </a:t>
            </a:r>
            <a:endParaRPr lang="en-US" cap="small" dirty="0">
              <a:effectLst>
                <a:outerShdw blurRad="38100" dist="38100" dir="2700000" algn="tl">
                  <a:srgbClr val="000000">
                    <a:alpha val="43137"/>
                  </a:srgbClr>
                </a:outerShdw>
              </a:effectLst>
            </a:endParaRPr>
          </a:p>
        </p:txBody>
      </p:sp>
      <p:sp>
        <p:nvSpPr>
          <p:cNvPr id="9" name="Rectangle 8"/>
          <p:cNvSpPr/>
          <p:nvPr/>
        </p:nvSpPr>
        <p:spPr>
          <a:xfrm>
            <a:off x="1" y="43934"/>
            <a:ext cx="4876656" cy="369332"/>
          </a:xfrm>
          <a:prstGeom prst="rect">
            <a:avLst/>
          </a:prstGeom>
        </p:spPr>
        <p:txBody>
          <a:bodyPr wrap="none">
            <a:spAutoFit/>
          </a:bodyPr>
          <a:lstStyle/>
          <a:p>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2.  Alternative </a:t>
            </a:r>
            <a:r>
              <a:rPr lang="en-US" cap="small" dirty="0">
                <a:solidFill>
                  <a:prstClr val="white"/>
                </a:solidFill>
                <a:effectLst>
                  <a:outerShdw blurRad="38100" dist="38100" dir="2700000" algn="tl">
                    <a:srgbClr val="000000">
                      <a:alpha val="43137"/>
                    </a:srgbClr>
                  </a:outerShdw>
                </a:effectLst>
                <a:latin typeface="Eras Bold ITC" panose="020B0907030504020204" pitchFamily="34" charset="0"/>
              </a:rPr>
              <a:t>Development (</a:t>
            </a:r>
            <a:r>
              <a:rPr lang="en-US" cap="small" dirty="0" smtClean="0">
                <a:solidFill>
                  <a:prstClr val="white"/>
                </a:solidFill>
                <a:effectLst>
                  <a:outerShdw blurRad="38100" dist="38100" dir="2700000" algn="tl">
                    <a:srgbClr val="000000">
                      <a:alpha val="43137"/>
                    </a:srgbClr>
                  </a:outerShdw>
                </a:effectLst>
                <a:latin typeface="Eras Bold ITC" panose="020B0907030504020204" pitchFamily="34" charset="0"/>
              </a:rPr>
              <a:t>Chapter 2)</a:t>
            </a:r>
            <a:endParaRPr lang="en-US" cap="small" dirty="0">
              <a:solidFill>
                <a:prstClr val="white"/>
              </a:solidFill>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1826329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ABE13EC8065478F66321609A8B592" ma:contentTypeVersion="0" ma:contentTypeDescription="Create a new document." ma:contentTypeScope="" ma:versionID="45e426833cb7160c2fbd3b2888b450a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935749-6BF2-4790-BD10-B6EFDF87A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53991E7-AD10-4505-9051-FC2F2187F804}">
  <ds:schemaRefs>
    <ds:schemaRef ds:uri="http://schemas.microsoft.com/sharepoint/v3/contenttype/forms"/>
  </ds:schemaRefs>
</ds:datastoreItem>
</file>

<file path=customXml/itemProps3.xml><?xml version="1.0" encoding="utf-8"?>
<ds:datastoreItem xmlns:ds="http://schemas.openxmlformats.org/officeDocument/2006/customXml" ds:itemID="{A51C551B-0EC2-4C6C-8B26-C4E837AF4FAD}">
  <ds:schemaRef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purl.org/dc/elements/1.1/"/>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7293</TotalTime>
  <Words>3402</Words>
  <Application>Microsoft Office PowerPoint</Application>
  <PresentationFormat>On-screen Show (4:3)</PresentationFormat>
  <Paragraphs>550</Paragraphs>
  <Slides>36</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Aharoni</vt:lpstr>
      <vt:lpstr>Arial</vt:lpstr>
      <vt:lpstr>Bradley Hand ITC</vt:lpstr>
      <vt:lpstr>Calibri</vt:lpstr>
      <vt:lpstr>Calibri Light</vt:lpstr>
      <vt:lpstr>Eras Bold ITC</vt:lpstr>
      <vt:lpstr>Narkisim</vt:lpstr>
      <vt:lpstr>Wingdings 2</vt:lpstr>
      <vt:lpstr>Office Theme</vt:lpstr>
      <vt:lpstr>View</vt:lpstr>
      <vt:lpstr>PLANNING  FOR RECREATION AND VISITOR SERVICES </vt:lpstr>
      <vt:lpstr>PowerPoint Presentation</vt:lpstr>
      <vt:lpstr>PowerPoint Presentation</vt:lpstr>
      <vt:lpstr>PowerPoint Presentation</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 Exercise:</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RECREATION AND VISITOR SERVICES</dc:title>
  <dc:creator>Hopkins, Brian R</dc:creator>
  <cp:lastModifiedBy>Lenard, James (Kalem) K</cp:lastModifiedBy>
  <cp:revision>199</cp:revision>
  <dcterms:created xsi:type="dcterms:W3CDTF">2014-12-18T22:48:11Z</dcterms:created>
  <dcterms:modified xsi:type="dcterms:W3CDTF">2017-08-04T19:11:55Z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0x0101001BCABE13EC8065478F66321609A8B592</vt:lpwstr>
  </property>
</Properties>
</file>