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96" r:id="rId6"/>
    <p:sldId id="265" r:id="rId7"/>
    <p:sldId id="256" r:id="rId8"/>
    <p:sldId id="266" r:id="rId9"/>
    <p:sldId id="283" r:id="rId10"/>
    <p:sldId id="284" r:id="rId11"/>
    <p:sldId id="285" r:id="rId12"/>
    <p:sldId id="286" r:id="rId13"/>
    <p:sldId id="257" r:id="rId14"/>
    <p:sldId id="287" r:id="rId15"/>
    <p:sldId id="288" r:id="rId16"/>
    <p:sldId id="271" r:id="rId17"/>
    <p:sldId id="290" r:id="rId18"/>
    <p:sldId id="291" r:id="rId19"/>
    <p:sldId id="292" r:id="rId20"/>
    <p:sldId id="293" r:id="rId21"/>
    <p:sldId id="294" r:id="rId22"/>
    <p:sldId id="270" r:id="rId23"/>
    <p:sldId id="269" r:id="rId24"/>
    <p:sldId id="275" r:id="rId25"/>
    <p:sldId id="268" r:id="rId26"/>
    <p:sldId id="297" r:id="rId27"/>
    <p:sldId id="276" r:id="rId28"/>
    <p:sldId id="274" r:id="rId29"/>
    <p:sldId id="289" r:id="rId30"/>
    <p:sldId id="282" r:id="rId31"/>
    <p:sldId id="281" r:id="rId32"/>
    <p:sldId id="280" r:id="rId33"/>
    <p:sldId id="273" r:id="rId34"/>
    <p:sldId id="278" r:id="rId35"/>
    <p:sldId id="27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C2222"/>
    <a:srgbClr val="00EE00"/>
    <a:srgbClr val="4B734B"/>
    <a:srgbClr val="B7CDBB"/>
    <a:srgbClr val="8EB094"/>
    <a:srgbClr val="709C78"/>
    <a:srgbClr val="5C8664"/>
    <a:srgbClr val="4D7154"/>
    <a:srgbClr val="5A8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26" autoAdjust="0"/>
    <p:restoredTop sz="79374" autoAdjust="0"/>
  </p:normalViewPr>
  <p:slideViewPr>
    <p:cSldViewPr>
      <p:cViewPr varScale="1">
        <p:scale>
          <a:sx n="51" d="100"/>
          <a:sy n="51" d="100"/>
        </p:scale>
        <p:origin x="107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39066-795F-473A-84C9-A5DE074C24CC}" type="datetimeFigureOut">
              <a:rPr lang="en-US" smtClean="0"/>
              <a:t>8/9/2017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6B464-0227-40F3-A540-D016DABFE8CA}" type="slidenum">
              <a:rPr lang="en-US" smtClean="0"/>
              <a:t>‹#›</a:t>
            </a:fld>
            <a:endParaRPr lang="en-US"/>
          </a:p>
        </p:txBody>
      </p:sp>
    </p:spTree>
    <p:extLst>
      <p:ext uri="{BB962C8B-B14F-4D97-AF65-F5344CB8AC3E}">
        <p14:creationId xmlns:p14="http://schemas.microsoft.com/office/powerpoint/2010/main" val="358106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Many offices starting an LUP</a:t>
            </a:r>
            <a:r>
              <a:rPr lang="en-US" baseline="0" dirty="0" smtClean="0"/>
              <a:t> revision will be revising an older plan that had the entire FO covered by either an SRMA or an ERMA.  So in your mind I think you need to lift the ERMA off the planning area and really take a look at where recreation opportunities currently are and where you are currently managing recreation.  Your existing SRMAs may need to change and you have the opportunity to identify specific areas for ERMAs.</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Can recreation establish management</a:t>
            </a:r>
            <a:r>
              <a:rPr lang="en-US" baseline="0" dirty="0" smtClean="0"/>
              <a:t> actions and allowable uses that restrict other BLM programs, to support or protect desired recreation opportunities?  Examples: NSO for fluid minerals, ROW avoidance or exclusion area, or remove grazing from a particular area</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Does</a:t>
            </a:r>
            <a:r>
              <a:rPr lang="en-US" baseline="0" dirty="0" smtClean="0">
                <a:solidFill>
                  <a:schemeClr val="tx1"/>
                </a:solidFill>
              </a:rPr>
              <a:t> your office have the capability to determine the n</a:t>
            </a:r>
            <a:r>
              <a:rPr lang="en-US" dirty="0" smtClean="0">
                <a:solidFill>
                  <a:srgbClr val="FFFF00"/>
                </a:solidFill>
              </a:rPr>
              <a:t>ecessary recreation management actions and allowable uses </a:t>
            </a:r>
            <a:r>
              <a:rPr lang="en-US" dirty="0" smtClean="0"/>
              <a:t>that will be needed to: </a:t>
            </a:r>
          </a:p>
          <a:p>
            <a:pPr marL="914400" indent="-457200"/>
            <a:r>
              <a:rPr lang="en-US" dirty="0" smtClean="0"/>
              <a:t>(1) Support and facilitate targeted recreation opportunities (</a:t>
            </a:r>
            <a:r>
              <a:rPr lang="en-US" dirty="0" err="1" smtClean="0"/>
              <a:t>ie</a:t>
            </a:r>
            <a:r>
              <a:rPr lang="en-US" dirty="0" smtClean="0"/>
              <a:t> mountain biking,</a:t>
            </a:r>
            <a:r>
              <a:rPr lang="en-US" baseline="0" dirty="0" smtClean="0"/>
              <a:t> hiking or single track motorcycle trails</a:t>
            </a:r>
            <a:r>
              <a:rPr lang="en-US" dirty="0" smtClean="0"/>
              <a:t>.) </a:t>
            </a: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indent="-457200"/>
            <a:r>
              <a:rPr lang="en-US" dirty="0" smtClean="0"/>
              <a:t>(</a:t>
            </a:r>
            <a:r>
              <a:rPr lang="en-US" dirty="0" smtClean="0"/>
              <a:t>2) Maintain or enhance RSCs. (natural landscape, 7-14 encounters/day,</a:t>
            </a:r>
            <a:r>
              <a:rPr lang="en-US" baseline="0" dirty="0" smtClean="0"/>
              <a:t> rules and regulations clearly posted)</a:t>
            </a:r>
            <a:endParaRPr lang="en-US" dirty="0" smtClean="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indent="-457200"/>
            <a:r>
              <a:rPr lang="en-US" dirty="0" smtClean="0"/>
              <a:t>(</a:t>
            </a:r>
            <a:r>
              <a:rPr lang="en-US" dirty="0" smtClean="0"/>
              <a:t>3) Mitigate recreation impacts to cultural and natural resources. </a:t>
            </a: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indent="-457200"/>
            <a:r>
              <a:rPr lang="en-US" dirty="0" smtClean="0"/>
              <a:t>(</a:t>
            </a:r>
            <a:r>
              <a:rPr lang="en-US" dirty="0" smtClean="0"/>
              <a:t>4) Address use and user conflicts. </a:t>
            </a:r>
          </a:p>
          <a:p>
            <a:pPr marL="914400" indent="-457200"/>
            <a:r>
              <a:rPr lang="en-US" dirty="0" smtClean="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indent="-457200"/>
            <a:r>
              <a:rPr lang="en-US" dirty="0" smtClean="0"/>
              <a:t>(</a:t>
            </a:r>
            <a:r>
              <a:rPr lang="en-US" dirty="0" smtClean="0"/>
              <a:t>5) Gain public support for managing specific recreation opportunities.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indent="-457200"/>
            <a:r>
              <a:rPr lang="en-US" dirty="0" smtClean="0"/>
              <a:t>(</a:t>
            </a:r>
            <a:r>
              <a:rPr lang="en-US" dirty="0" smtClean="0"/>
              <a:t>6) Involve existing and/or potential partners/volunteers to help the BLM manage specific recreation opportunities and RSCs on a sustained long-term basis.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Step 3 – Determine the Recreation Management Area Type. </a:t>
            </a:r>
          </a:p>
          <a:p>
            <a:endParaRPr lang="en-US" b="1" dirty="0" smtClean="0"/>
          </a:p>
          <a:p>
            <a:r>
              <a:rPr lang="en-US" dirty="0" smtClean="0"/>
              <a:t>These eligibility and </a:t>
            </a:r>
          </a:p>
          <a:p>
            <a:r>
              <a:rPr lang="en-US" dirty="0" smtClean="0"/>
              <a:t>manageability factors do not dictate an absolute determination of RMA type.</a:t>
            </a:r>
          </a:p>
          <a:p>
            <a:endParaRPr lang="en-US" dirty="0" smtClean="0"/>
          </a:p>
          <a:p>
            <a:r>
              <a:rPr lang="en-US" dirty="0" smtClean="0"/>
              <a:t>There is decision space for managers working with cooperating agencies and community partners to determine the appropriate way to manage recreation resources within the planning area. </a:t>
            </a:r>
          </a:p>
          <a:p>
            <a:endParaRPr lang="en-US" dirty="0" smtClean="0"/>
          </a:p>
          <a:p>
            <a:r>
              <a:rPr lang="en-US" dirty="0" smtClean="0"/>
              <a:t>See Figure 16  in Handbook.  Page 1-36</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H-8320-1  Figure 16 – Recreation Management Area Comparison Table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This</a:t>
            </a:r>
            <a:r>
              <a:rPr lang="en-US" b="0" baseline="0" dirty="0" smtClean="0"/>
              <a:t> table is in your handbook.  You may have some areas that are definitely going to be SRMAs (public desire, uniqueness, can be protected) and others that due to other resource decisions can only be ERMA.  There may be areas that fit well into the BCA concept.  Also you will have areas that could be either an SRMA, an ERMA or a BCA and will be one in one alternative of the LUP and something else in another alternative.  The final determination will come through the planning process.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As compared to how BLM planned for recreation in the past, it is likely that offices will have fewer SRMAs, but more ERMAs.</a:t>
            </a:r>
            <a:endParaRPr lang="en-US" b="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smtClean="0"/>
              <a:t>For their unique value, importance, and/or distinctiveness, especially as compared  to other areas used for recreation. </a:t>
            </a:r>
          </a:p>
          <a:p>
            <a:pPr marL="342900" indent="-342900">
              <a:buFont typeface="+mj-lt"/>
              <a:buAutoNum type="arabicPeriod"/>
            </a:pPr>
            <a:endParaRPr lang="en-US" dirty="0" smtClean="0"/>
          </a:p>
          <a:p>
            <a:pPr marL="342900" indent="-342900">
              <a:buFont typeface="+mj-lt"/>
              <a:buAutoNum type="arabicPeriod"/>
            </a:pPr>
            <a:r>
              <a:rPr lang="en-US" dirty="0" smtClean="0"/>
              <a:t>To protect and enhance a targeted set of activities, experiences, benefits, and desired RSCs. </a:t>
            </a:r>
          </a:p>
          <a:p>
            <a:pPr marL="342900" indent="-342900">
              <a:buFont typeface="+mj-lt"/>
              <a:buAutoNum type="arabicPeriod"/>
            </a:pPr>
            <a:endParaRPr lang="en-US" dirty="0" smtClean="0"/>
          </a:p>
          <a:p>
            <a:pPr marL="342900" indent="-342900">
              <a:buFont typeface="+mj-lt"/>
              <a:buAutoNum type="arabicPeriod"/>
            </a:pPr>
            <a:r>
              <a:rPr lang="en-US" dirty="0" smtClean="0"/>
              <a:t>As the predominant LUP focus within the SMRA. </a:t>
            </a:r>
          </a:p>
          <a:p>
            <a:pPr marL="342900" indent="-342900">
              <a:buFont typeface="+mj-lt"/>
              <a:buAutoNum type="arabicPeriod"/>
            </a:pPr>
            <a:endParaRPr lang="en-US" dirty="0" smtClean="0"/>
          </a:p>
          <a:p>
            <a:pPr marL="342900" indent="-342900">
              <a:buFont typeface="+mj-lt"/>
              <a:buAutoNum type="arabicPeriod"/>
            </a:pPr>
            <a:r>
              <a:rPr lang="en-US" dirty="0" smtClean="0"/>
              <a:t>To protect specific recreation opportunities and RSCs on a long-term basis.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Page 1-34 in the handbook.</a:t>
            </a:r>
          </a:p>
          <a:p>
            <a:pPr marL="0" indent="0">
              <a:buFont typeface="Arial" panose="020B0604020202020204" pitchFamily="34" charset="0"/>
              <a:buNone/>
            </a:pPr>
            <a:r>
              <a:rPr lang="en-US" dirty="0" smtClean="0"/>
              <a:t>As you are thinking</a:t>
            </a:r>
            <a:r>
              <a:rPr lang="en-US" baseline="0" dirty="0" smtClean="0"/>
              <a:t> about</a:t>
            </a:r>
            <a:r>
              <a:rPr lang="en-US" dirty="0" smtClean="0"/>
              <a:t> potential RMAs, there is a process considers specific factors. See Illustration 1 (</a:t>
            </a:r>
            <a:r>
              <a:rPr lang="en-US" dirty="0" err="1" smtClean="0"/>
              <a:t>handhout</a:t>
            </a:r>
            <a:r>
              <a:rPr lang="en-US" dirty="0" smtClean="0"/>
              <a:t>) for a flow chart that displays the RMA evaluation process.  There is both eligibility and manageability</a:t>
            </a:r>
            <a:r>
              <a:rPr lang="en-US" baseline="0" dirty="0" smtClean="0"/>
              <a:t> – kind of like the WSR eligibility and suitability process</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ERMAs are managed: </a:t>
            </a:r>
          </a:p>
          <a:p>
            <a:endParaRPr lang="en-US" dirty="0" smtClean="0"/>
          </a:p>
          <a:p>
            <a:pPr marL="342900" indent="-342900">
              <a:buAutoNum type="arabicParenBoth"/>
            </a:pPr>
            <a:r>
              <a:rPr lang="en-US" dirty="0" smtClean="0"/>
              <a:t>To address recreation use, demand, or existing R&amp;VS program investments. </a:t>
            </a:r>
          </a:p>
          <a:p>
            <a:pPr marL="342900" indent="-342900">
              <a:buAutoNum type="arabicParenBoth"/>
            </a:pPr>
            <a:endParaRPr lang="en-US" dirty="0" smtClean="0"/>
          </a:p>
          <a:p>
            <a:r>
              <a:rPr lang="en-US" dirty="0" smtClean="0"/>
              <a:t>(2) To support and sustain the principal recreation activities and the associated  qualities and conditions. </a:t>
            </a:r>
          </a:p>
          <a:p>
            <a:endParaRPr lang="en-US" dirty="0" smtClean="0"/>
          </a:p>
          <a:p>
            <a:r>
              <a:rPr lang="en-US" dirty="0" smtClean="0"/>
              <a:t>(3) Commensurate with the management of other resources and resource uses in the area.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420238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SRMA may  be subdivided into RMZs to further delineate specific recreation opportunities. RMZs provide an optional management tool to manage recreation resources in complex situations where many recreation opportunities are provided.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When this division is made, each RMZ has a discrete objective and provides for specific recreation opportunities</a:t>
            </a:r>
            <a:r>
              <a:rPr lang="en-US" baseline="0" dirty="0" smtClean="0"/>
              <a:t> (like a mini SRMA)</a:t>
            </a:r>
            <a:r>
              <a:rPr lang="en-US" dirty="0" smtClean="0"/>
              <a:t> </a:t>
            </a:r>
          </a:p>
          <a:p>
            <a:endParaRPr lang="en-US" dirty="0" smtClean="0"/>
          </a:p>
          <a:p>
            <a:r>
              <a:rPr lang="en-US" dirty="0" smtClean="0"/>
              <a:t>Establishing RMZs and associated objectives are LUP decisions. </a:t>
            </a:r>
          </a:p>
          <a:p>
            <a:endParaRPr lang="en-US" dirty="0" smtClean="0"/>
          </a:p>
          <a:p>
            <a:r>
              <a:rPr lang="en-US" dirty="0" smtClean="0"/>
              <a:t>Where RMZs are established, identify the necessary management action and allowable use decisions needed to achieve the RMZ objectives. </a:t>
            </a:r>
          </a:p>
          <a:p>
            <a:endParaRPr lang="en-US" dirty="0" smtClean="0"/>
          </a:p>
          <a:p>
            <a:r>
              <a:rPr lang="en-US" dirty="0" smtClean="0"/>
              <a:t>While generally unnecessary, ERMAs may be subdivided into RMZs to ensure R&amp;VS are managed commensurate with the management of other resources and resource uses.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Don’t  just put the zone</a:t>
            </a:r>
            <a:r>
              <a:rPr lang="en-US" baseline="0" dirty="0" smtClean="0"/>
              <a:t> around the trailhead and hiking trail if the jeep road that gets you to the trailhead is an important part of the experience in that zone.</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smtClean="0">
                <a:latin typeface="Arial" charset="0"/>
              </a:rPr>
              <a:t>Zoning areas is a common concept.  Here is an example.</a:t>
            </a:r>
          </a:p>
          <a:p>
            <a:endParaRPr lang="en-US" altLang="en-US" sz="1200" b="1" dirty="0" smtClean="0">
              <a:latin typeface="Arial" charset="0"/>
            </a:endParaRPr>
          </a:p>
          <a:p>
            <a:r>
              <a:rPr lang="en-US" altLang="en-US" sz="1200" b="1" dirty="0" smtClean="0">
                <a:latin typeface="Arial" charset="0"/>
              </a:rPr>
              <a:t>To facilitate the provision of the range of opportunities, experiences &amp; benefits being sought by visitors, the park has been split into </a:t>
            </a:r>
            <a:r>
              <a:rPr lang="en-US" altLang="en-US" sz="1200" b="1" dirty="0" smtClean="0">
                <a:solidFill>
                  <a:srgbClr val="FFFF00"/>
                </a:solidFill>
                <a:latin typeface="Arial" charset="0"/>
              </a:rPr>
              <a:t>RMZs</a:t>
            </a:r>
            <a:r>
              <a:rPr lang="en-US" altLang="en-US" sz="1200" b="1" dirty="0" smtClean="0">
                <a:latin typeface="Arial" charset="0"/>
              </a:rPr>
              <a:t>.</a:t>
            </a:r>
          </a:p>
          <a:p>
            <a:endParaRPr lang="en-US" altLang="en-US" sz="1200" b="1" dirty="0" smtClean="0">
              <a:latin typeface="Arial" charset="0"/>
            </a:endParaRPr>
          </a:p>
          <a:p>
            <a:r>
              <a:rPr lang="en-US" altLang="en-US" sz="1200" b="1" dirty="0" smtClean="0">
                <a:latin typeface="Arial" charset="0"/>
              </a:rPr>
              <a:t>These RMZs will ‘set the scene’ for the type of activities &amp; effects that are appropriate within a particular </a:t>
            </a:r>
            <a:r>
              <a:rPr lang="en-US" altLang="en-US" sz="1200" b="1" dirty="0" smtClean="0">
                <a:solidFill>
                  <a:srgbClr val="FFFF00"/>
                </a:solidFill>
                <a:latin typeface="Arial" charset="0"/>
              </a:rPr>
              <a:t>RMZs</a:t>
            </a:r>
            <a:r>
              <a:rPr lang="en-US" altLang="en-US" sz="1200" b="1" dirty="0" smtClean="0">
                <a:latin typeface="Arial" charset="0"/>
              </a:rPr>
              <a:t> thereby protecting the experience &amp; benefits</a:t>
            </a:r>
            <a:r>
              <a:rPr lang="en-US" altLang="en-US" dirty="0" smtClean="0">
                <a:latin typeface="Arial" charset="0"/>
              </a:rPr>
              <a:t> </a:t>
            </a:r>
            <a:r>
              <a:rPr lang="en-US" altLang="en-US" sz="1200" b="1" dirty="0" smtClean="0">
                <a:latin typeface="Arial" charset="0"/>
              </a:rPr>
              <a:t>of those undertaking the activity.</a:t>
            </a:r>
          </a:p>
          <a:p>
            <a:endParaRPr lang="en-US" altLang="en-US" sz="1200" b="1" dirty="0" smtClean="0">
              <a:latin typeface="Arial" charset="0"/>
            </a:endParaRPr>
          </a:p>
          <a:p>
            <a:r>
              <a:rPr lang="en-US" altLang="en-US" sz="1200" b="1" dirty="0" smtClean="0">
                <a:latin typeface="Arial" charset="0"/>
              </a:rPr>
              <a:t>The </a:t>
            </a:r>
            <a:r>
              <a:rPr lang="en-US" altLang="en-US" sz="1200" b="1" dirty="0" smtClean="0">
                <a:solidFill>
                  <a:srgbClr val="FFFF00"/>
                </a:solidFill>
                <a:latin typeface="Arial" charset="0"/>
              </a:rPr>
              <a:t>RMZs</a:t>
            </a:r>
            <a:r>
              <a:rPr lang="en-US" altLang="en-US" sz="1200" b="1" dirty="0" smtClean="0">
                <a:latin typeface="Arial" charset="0"/>
              </a:rPr>
              <a:t> are specific to recreation management in the park.</a:t>
            </a:r>
          </a:p>
          <a:p>
            <a:endParaRPr lang="en-US" dirty="0"/>
          </a:p>
        </p:txBody>
      </p:sp>
      <p:sp>
        <p:nvSpPr>
          <p:cNvPr id="4" name="Slide Number Placeholder 3"/>
          <p:cNvSpPr>
            <a:spLocks noGrp="1"/>
          </p:cNvSpPr>
          <p:nvPr>
            <p:ph type="sldNum" sz="quarter" idx="10"/>
          </p:nvPr>
        </p:nvSpPr>
        <p:spPr/>
        <p:txBody>
          <a:bodyPr/>
          <a:lstStyle/>
          <a:p>
            <a:fld id="{0946B464-0227-40F3-A540-D016DABFE8CA}" type="slidenum">
              <a:rPr lang="en-US" smtClean="0"/>
              <a:t>28</a:t>
            </a:fld>
            <a:endParaRPr lang="en-US"/>
          </a:p>
        </p:txBody>
      </p:sp>
    </p:spTree>
    <p:extLst>
      <p:ext uri="{BB962C8B-B14F-4D97-AF65-F5344CB8AC3E}">
        <p14:creationId xmlns:p14="http://schemas.microsoft.com/office/powerpoint/2010/main" val="2166194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LUPs generally should not overlap special designations with RMA designations just to mitigate recreation impacts on cultural and natural resources. </a:t>
            </a:r>
          </a:p>
          <a:p>
            <a:endParaRPr lang="en-US" dirty="0" smtClean="0"/>
          </a:p>
          <a:p>
            <a:r>
              <a:rPr lang="en-US" dirty="0" smtClean="0"/>
              <a:t>Recreation mitigation should be addressed through plans and prescriptions for those special designations.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Overlapping an RMA designation with other designations may be appropriate if determined necessary to facilitate the visitor’s ability to participate in outdoor recreation activities and protect the associated qualities and conditions of the area. </a:t>
            </a:r>
          </a:p>
          <a:p>
            <a:endParaRPr lang="en-US" dirty="0" smtClean="0"/>
          </a:p>
          <a:p>
            <a:r>
              <a:rPr lang="en-US" dirty="0" smtClean="0"/>
              <a:t>For example, if a popular river corridor flows through a wilderness area and has management considerations (e.g., recreation facilities upstream and downstream of the wilderness area, hiking trails along the river corridor) it may be appropriate to designate the river corridor as an RMA but not necessarily the entire wilderness area. </a:t>
            </a:r>
          </a:p>
          <a:p>
            <a:endParaRPr lang="en-US" dirty="0" smtClean="0"/>
          </a:p>
          <a:p>
            <a:r>
              <a:rPr lang="en-US" dirty="0" smtClean="0"/>
              <a:t>RMA designations should be applied rationally, thoughtfully, and predictably within the context of the BLM’s interdisciplinary process.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Handbook page I-34</a:t>
            </a:r>
          </a:p>
          <a:p>
            <a:pPr marL="0" indent="0">
              <a:buFont typeface="Arial" panose="020B0604020202020204" pitchFamily="34" charset="0"/>
              <a:buNone/>
            </a:pPr>
            <a:r>
              <a:rPr lang="en-US" dirty="0" smtClean="0"/>
              <a:t>Illustration</a:t>
            </a:r>
            <a:r>
              <a:rPr lang="en-US" baseline="0" dirty="0" smtClean="0"/>
              <a:t> I</a:t>
            </a:r>
          </a:p>
          <a:p>
            <a:pPr marL="0" indent="0">
              <a:buFont typeface="Arial" panose="020B0604020202020204" pitchFamily="34" charset="0"/>
              <a:buNone/>
            </a:pPr>
            <a:r>
              <a:rPr lang="en-US" baseline="0" dirty="0" smtClean="0"/>
              <a:t>What is the demand for recreation opportunities in the area? </a:t>
            </a:r>
          </a:p>
          <a:p>
            <a:pPr marL="0" indent="0">
              <a:buFont typeface="Arial" panose="020B0604020202020204" pitchFamily="34" charset="0"/>
              <a:buNone/>
            </a:pPr>
            <a:r>
              <a:rPr lang="en-US" dirty="0" smtClean="0"/>
              <a:t>Are you getting user created</a:t>
            </a:r>
            <a:r>
              <a:rPr lang="en-US" baseline="0" dirty="0" smtClean="0"/>
              <a:t> trails (motorized or non-motorized) that might indicate a demand for a certain type of opportunity that isn’t being met?</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aseline="0" dirty="0" smtClean="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aseline="0" dirty="0" smtClean="0"/>
              <a:t>Each group </a:t>
            </a:r>
            <a:r>
              <a:rPr lang="en-US" altLang="en-US" baseline="0" smtClean="0"/>
              <a:t>will identify potential SRMAs and/or ERMAs </a:t>
            </a:r>
            <a:r>
              <a:rPr lang="en-US" altLang="en-US" baseline="0" dirty="0" smtClean="0"/>
              <a:t>on the maps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Handbook page I-34</a:t>
            </a:r>
          </a:p>
          <a:p>
            <a:pPr marL="0" indent="0">
              <a:buFont typeface="Arial" panose="020B0604020202020204" pitchFamily="34" charset="0"/>
              <a:buNone/>
            </a:pPr>
            <a:r>
              <a:rPr lang="en-US" dirty="0" smtClean="0"/>
              <a:t>Illustration</a:t>
            </a:r>
            <a:r>
              <a:rPr lang="en-US" baseline="0" dirty="0" smtClean="0"/>
              <a:t> I</a:t>
            </a:r>
          </a:p>
          <a:p>
            <a:pPr marL="0" indent="0">
              <a:buFont typeface="Arial" panose="020B0604020202020204" pitchFamily="34" charset="0"/>
              <a:buNone/>
            </a:pPr>
            <a:r>
              <a:rPr lang="en-US" baseline="0" dirty="0" smtClean="0"/>
              <a:t>Do you have good data about existing recreation use?</a:t>
            </a:r>
          </a:p>
          <a:p>
            <a:pPr marL="0" indent="0">
              <a:buFont typeface="Arial" panose="020B0604020202020204" pitchFamily="34" charset="0"/>
              <a:buNone/>
            </a:pPr>
            <a:r>
              <a:rPr lang="en-US" baseline="0" dirty="0" smtClean="0"/>
              <a:t>What do your RMIS numbers say?  What do your camp hosts say?</a:t>
            </a:r>
          </a:p>
          <a:p>
            <a:pPr marL="0" indent="0">
              <a:buFont typeface="Arial" panose="020B0604020202020204" pitchFamily="34" charset="0"/>
              <a:buNone/>
            </a:pPr>
            <a:r>
              <a:rPr lang="en-US" baseline="0" dirty="0" smtClean="0"/>
              <a:t>What kind of information is being shared online about the area?</a:t>
            </a:r>
          </a:p>
          <a:p>
            <a:pPr marL="0" indent="0">
              <a:buFont typeface="Arial" panose="020B0604020202020204" pitchFamily="34" charset="0"/>
              <a:buNone/>
            </a:pPr>
            <a:r>
              <a:rPr lang="en-US" baseline="0" dirty="0" smtClean="0"/>
              <a:t>How often is the trailhead parking area full or regularly have cars in it.</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Handbook page I-34</a:t>
            </a:r>
          </a:p>
          <a:p>
            <a:pPr marL="0" indent="0">
              <a:buFont typeface="Arial" panose="020B0604020202020204" pitchFamily="34" charset="0"/>
              <a:buNone/>
            </a:pPr>
            <a:r>
              <a:rPr lang="en-US" dirty="0" smtClean="0"/>
              <a:t>Illustration</a:t>
            </a:r>
            <a:r>
              <a:rPr lang="en-US" baseline="0" dirty="0" smtClean="0"/>
              <a:t> I</a:t>
            </a:r>
          </a:p>
          <a:p>
            <a:pPr marL="0" indent="0">
              <a:buFont typeface="Arial" panose="020B0604020202020204" pitchFamily="34" charset="0"/>
              <a:buNone/>
            </a:pPr>
            <a:r>
              <a:rPr lang="en-US" baseline="0" dirty="0" smtClean="0"/>
              <a:t>What is the supply of recreation setting characteristics for the area?</a:t>
            </a:r>
          </a:p>
          <a:p>
            <a:pPr marL="0" indent="0">
              <a:buFont typeface="Arial" panose="020B0604020202020204" pitchFamily="34" charset="0"/>
              <a:buNone/>
            </a:pPr>
            <a:r>
              <a:rPr lang="en-US" baseline="0" dirty="0" smtClean="0"/>
              <a:t>Do you have a narrow or limited supply of settings compared to the full spectrum of settings – </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Handbook page I-34</a:t>
            </a:r>
          </a:p>
          <a:p>
            <a:pPr marL="0" indent="0">
              <a:buFont typeface="Arial" panose="020B0604020202020204" pitchFamily="34" charset="0"/>
              <a:buNone/>
            </a:pPr>
            <a:r>
              <a:rPr lang="en-US" dirty="0" smtClean="0"/>
              <a:t>Illustration</a:t>
            </a:r>
            <a:r>
              <a:rPr lang="en-US" baseline="0" dirty="0" smtClean="0"/>
              <a:t> I</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Are there unique or distinctive settings that aren’t found in other areas and that draw people to that setting</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Handbook page I-34</a:t>
            </a:r>
          </a:p>
          <a:p>
            <a:pPr marL="0" indent="0">
              <a:buFont typeface="Arial" panose="020B0604020202020204" pitchFamily="34" charset="0"/>
              <a:buNone/>
            </a:pPr>
            <a:r>
              <a:rPr lang="en-US" dirty="0" smtClean="0"/>
              <a:t>Illustration</a:t>
            </a:r>
            <a:r>
              <a:rPr lang="en-US" baseline="0" dirty="0" smtClean="0"/>
              <a:t> I</a:t>
            </a:r>
          </a:p>
          <a:p>
            <a:pPr marL="0" indent="0">
              <a:buFont typeface="Arial" panose="020B0604020202020204" pitchFamily="34" charset="0"/>
              <a:buNone/>
            </a:pPr>
            <a:r>
              <a:rPr lang="en-US" baseline="0" dirty="0" smtClean="0"/>
              <a:t>Is your existing infrastructure adequate?  What infrastructure or other investments may be needed?</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What is the capability of the BLM</a:t>
            </a:r>
            <a:r>
              <a:rPr lang="en-US" baseline="0" dirty="0" smtClean="0"/>
              <a:t> and/or our partners to manage the area for recreation?</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Are there other</a:t>
            </a:r>
            <a:r>
              <a:rPr lang="en-US" baseline="0" dirty="0" smtClean="0"/>
              <a:t> land uses that may make the area unavailable for the desired activities or could significantly change the setting characteristics in the future?</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7C349-C1B0-4984-BF12-84A3B45F7A52}"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8FFD9-A80F-4031-BE9E-386DBDAB4AC5}" type="slidenum">
              <a:rPr lang="en-US" smtClean="0"/>
              <a:t>‹#›</a:t>
            </a:fld>
            <a:endParaRPr lang="en-US"/>
          </a:p>
        </p:txBody>
      </p:sp>
    </p:spTree>
    <p:extLst>
      <p:ext uri="{BB962C8B-B14F-4D97-AF65-F5344CB8AC3E}">
        <p14:creationId xmlns:p14="http://schemas.microsoft.com/office/powerpoint/2010/main" val="185803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7C349-C1B0-4984-BF12-84A3B45F7A52}"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8FFD9-A80F-4031-BE9E-386DBDAB4AC5}" type="slidenum">
              <a:rPr lang="en-US" smtClean="0"/>
              <a:t>‹#›</a:t>
            </a:fld>
            <a:endParaRPr lang="en-US"/>
          </a:p>
        </p:txBody>
      </p:sp>
    </p:spTree>
    <p:extLst>
      <p:ext uri="{BB962C8B-B14F-4D97-AF65-F5344CB8AC3E}">
        <p14:creationId xmlns:p14="http://schemas.microsoft.com/office/powerpoint/2010/main" val="40021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7C349-C1B0-4984-BF12-84A3B45F7A52}"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8FFD9-A80F-4031-BE9E-386DBDAB4AC5}" type="slidenum">
              <a:rPr lang="en-US" smtClean="0"/>
              <a:t>‹#›</a:t>
            </a:fld>
            <a:endParaRPr lang="en-US"/>
          </a:p>
        </p:txBody>
      </p:sp>
    </p:spTree>
    <p:extLst>
      <p:ext uri="{BB962C8B-B14F-4D97-AF65-F5344CB8AC3E}">
        <p14:creationId xmlns:p14="http://schemas.microsoft.com/office/powerpoint/2010/main" val="121905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B5E038F-C2F6-4466-A815-657D81CC1A2C}" type="datetimeFigureOut">
              <a:rPr lang="en-US" smtClean="0">
                <a:solidFill>
                  <a:prstClr val="white">
                    <a:shade val="50000"/>
                  </a:prstClr>
                </a:solidFill>
              </a:rPr>
              <a:pPr/>
              <a:t>8/9/2017</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601506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8/9/2017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70128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8/9/2017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2468545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8/9/2017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96124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5E038F-C2F6-4466-A815-657D81CC1A2C}" type="datetimeFigureOut">
              <a:rPr lang="en-US" smtClean="0">
                <a:solidFill>
                  <a:prstClr val="white">
                    <a:shade val="50000"/>
                  </a:prstClr>
                </a:solidFill>
              </a:rPr>
              <a:pPr/>
              <a:t>8/9/2017</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0854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5E038F-C2F6-4466-A815-657D81CC1A2C}" type="datetimeFigureOut">
              <a:rPr lang="en-US" smtClean="0">
                <a:solidFill>
                  <a:prstClr val="white">
                    <a:shade val="50000"/>
                  </a:prstClr>
                </a:solidFill>
              </a:rPr>
              <a:pPr/>
              <a:t>8/9/2017</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60562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E038F-C2F6-4466-A815-657D81CC1A2C}" type="datetimeFigureOut">
              <a:rPr lang="en-US" smtClean="0">
                <a:solidFill>
                  <a:prstClr val="white">
                    <a:shade val="50000"/>
                  </a:prstClr>
                </a:solidFill>
              </a:rPr>
              <a:pPr/>
              <a:t>8/9/2017</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7712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8/9/2017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4323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7C349-C1B0-4984-BF12-84A3B45F7A52}"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8FFD9-A80F-4031-BE9E-386DBDAB4AC5}" type="slidenum">
              <a:rPr lang="en-US" smtClean="0"/>
              <a:t>‹#›</a:t>
            </a:fld>
            <a:endParaRPr lang="en-US"/>
          </a:p>
        </p:txBody>
      </p:sp>
    </p:spTree>
    <p:extLst>
      <p:ext uri="{BB962C8B-B14F-4D97-AF65-F5344CB8AC3E}">
        <p14:creationId xmlns:p14="http://schemas.microsoft.com/office/powerpoint/2010/main" val="4052635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8/9/2017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4956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8/9/2017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37948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8/9/2017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9501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7C349-C1B0-4984-BF12-84A3B45F7A52}"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8FFD9-A80F-4031-BE9E-386DBDAB4AC5}" type="slidenum">
              <a:rPr lang="en-US" smtClean="0"/>
              <a:t>‹#›</a:t>
            </a:fld>
            <a:endParaRPr lang="en-US"/>
          </a:p>
        </p:txBody>
      </p:sp>
    </p:spTree>
    <p:extLst>
      <p:ext uri="{BB962C8B-B14F-4D97-AF65-F5344CB8AC3E}">
        <p14:creationId xmlns:p14="http://schemas.microsoft.com/office/powerpoint/2010/main" val="236934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7C349-C1B0-4984-BF12-84A3B45F7A52}"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8FFD9-A80F-4031-BE9E-386DBDAB4AC5}" type="slidenum">
              <a:rPr lang="en-US" smtClean="0"/>
              <a:t>‹#›</a:t>
            </a:fld>
            <a:endParaRPr lang="en-US"/>
          </a:p>
        </p:txBody>
      </p:sp>
    </p:spTree>
    <p:extLst>
      <p:ext uri="{BB962C8B-B14F-4D97-AF65-F5344CB8AC3E}">
        <p14:creationId xmlns:p14="http://schemas.microsoft.com/office/powerpoint/2010/main" val="10624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7C349-C1B0-4984-BF12-84A3B45F7A52}" type="datetimeFigureOut">
              <a:rPr lang="en-US" smtClean="0"/>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8FFD9-A80F-4031-BE9E-386DBDAB4AC5}" type="slidenum">
              <a:rPr lang="en-US" smtClean="0"/>
              <a:t>‹#›</a:t>
            </a:fld>
            <a:endParaRPr lang="en-US"/>
          </a:p>
        </p:txBody>
      </p:sp>
    </p:spTree>
    <p:extLst>
      <p:ext uri="{BB962C8B-B14F-4D97-AF65-F5344CB8AC3E}">
        <p14:creationId xmlns:p14="http://schemas.microsoft.com/office/powerpoint/2010/main" val="74345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7C349-C1B0-4984-BF12-84A3B45F7A52}" type="datetimeFigureOut">
              <a:rPr lang="en-US" smtClean="0"/>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8FFD9-A80F-4031-BE9E-386DBDAB4AC5}" type="slidenum">
              <a:rPr lang="en-US" smtClean="0"/>
              <a:t>‹#›</a:t>
            </a:fld>
            <a:endParaRPr lang="en-US"/>
          </a:p>
        </p:txBody>
      </p:sp>
    </p:spTree>
    <p:extLst>
      <p:ext uri="{BB962C8B-B14F-4D97-AF65-F5344CB8AC3E}">
        <p14:creationId xmlns:p14="http://schemas.microsoft.com/office/powerpoint/2010/main" val="78696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7C349-C1B0-4984-BF12-84A3B45F7A52}" type="datetimeFigureOut">
              <a:rPr lang="en-US" smtClean="0"/>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8FFD9-A80F-4031-BE9E-386DBDAB4AC5}" type="slidenum">
              <a:rPr lang="en-US" smtClean="0"/>
              <a:t>‹#›</a:t>
            </a:fld>
            <a:endParaRPr lang="en-US"/>
          </a:p>
        </p:txBody>
      </p:sp>
    </p:spTree>
    <p:extLst>
      <p:ext uri="{BB962C8B-B14F-4D97-AF65-F5344CB8AC3E}">
        <p14:creationId xmlns:p14="http://schemas.microsoft.com/office/powerpoint/2010/main" val="42353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7C349-C1B0-4984-BF12-84A3B45F7A52}"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8FFD9-A80F-4031-BE9E-386DBDAB4AC5}" type="slidenum">
              <a:rPr lang="en-US" smtClean="0"/>
              <a:t>‹#›</a:t>
            </a:fld>
            <a:endParaRPr lang="en-US"/>
          </a:p>
        </p:txBody>
      </p:sp>
    </p:spTree>
    <p:extLst>
      <p:ext uri="{BB962C8B-B14F-4D97-AF65-F5344CB8AC3E}">
        <p14:creationId xmlns:p14="http://schemas.microsoft.com/office/powerpoint/2010/main" val="240893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7C349-C1B0-4984-BF12-84A3B45F7A52}"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8FFD9-A80F-4031-BE9E-386DBDAB4AC5}" type="slidenum">
              <a:rPr lang="en-US" smtClean="0"/>
              <a:t>‹#›</a:t>
            </a:fld>
            <a:endParaRPr lang="en-US"/>
          </a:p>
        </p:txBody>
      </p:sp>
    </p:spTree>
    <p:extLst>
      <p:ext uri="{BB962C8B-B14F-4D97-AF65-F5344CB8AC3E}">
        <p14:creationId xmlns:p14="http://schemas.microsoft.com/office/powerpoint/2010/main" val="330292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7C349-C1B0-4984-BF12-84A3B45F7A52}" type="datetimeFigureOut">
              <a:rPr lang="en-US" smtClean="0"/>
              <a:t>8/9/2017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8FFD9-A80F-4031-BE9E-386DBDAB4AC5}" type="slidenum">
              <a:rPr lang="en-US" smtClean="0"/>
              <a:t>‹#›</a:t>
            </a:fld>
            <a:endParaRPr lang="en-US"/>
          </a:p>
        </p:txBody>
      </p:sp>
    </p:spTree>
    <p:extLst>
      <p:ext uri="{BB962C8B-B14F-4D97-AF65-F5344CB8AC3E}">
        <p14:creationId xmlns:p14="http://schemas.microsoft.com/office/powerpoint/2010/main" val="3860612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5">
                <a:tint val="45000"/>
                <a:satMod val="400000"/>
              </a:schemeClr>
            </a:duotone>
            <a:extLst>
              <a:ext uri="{BEBA8EAE-BF5A-486C-A8C5-ECC9F3942E4B}">
                <a14:imgProps xmlns:a14="http://schemas.microsoft.com/office/drawing/2010/main">
                  <a14:imgLayer r:embed="rId14">
                    <a14:imgEffect>
                      <a14:sharpenSoften amount="50000"/>
                    </a14:imgEffect>
                    <a14:imgEffect>
                      <a14:saturation sat="33000"/>
                    </a14:imgEffect>
                    <a14:imgEffect>
                      <a14:brightnessContrast bright="-40000" contras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B5E038F-C2F6-4466-A815-657D81CC1A2C}" type="datetimeFigureOut">
              <a:rPr lang="en-US" smtClean="0">
                <a:solidFill>
                  <a:prstClr val="white">
                    <a:shade val="50000"/>
                  </a:prstClr>
                </a:solidFill>
              </a:rPr>
              <a:pPr/>
              <a:t>8/9/2017</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914813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www.geek.com/science/arizona-wind-farm-to-produce-500mw-power-175000-homes-1561032/"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hyperlink" Target="https://www.google.com/url?sa=i&amp;rct=j&amp;q=&amp;esrc=s&amp;source=images&amp;cd=&amp;ved=0CAcQjRw&amp;url=http://etfdailynews.com/2012/06/22/no-fire-under-oil-and-natural-gas-etf-xop/&amp;ei=Y-3tVIywC4ezogSMkYKQDw&amp;bvm=bv.86956481,d.cGU&amp;psig=AFQjCNHTqGHPt5QvT3dngIX0NwColpSntA&amp;ust=1424965352885132&amp;cad=rjt"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www.tellurideflyfishers.com/"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9.wdp"/></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CAcQjRw&amp;url=http://friendsofthewhitesalmon.org/husumbz-rezoning-background/&amp;ei=lAHuVK3-DciDoQTwk4GQDQ&amp;bvm=bv.86956481,d.cGU&amp;psig=AFQjCNGlMlmFSGNm4WGx6HpPNGXnwMA4Sw&amp;ust=1424970258012966"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google.com/url?sa=i&amp;rct=j&amp;q=&amp;esrc=s&amp;source=images&amp;cd=&amp;ved=0CAcQjRw&amp;url=http://en.wikipedia.org/wiki/Topographic_map&amp;ei=YgPuVNSSB8zWoASInIGwBA&amp;bvm=bv.86956481,d.cGU&amp;psig=AFQjCNFHXkt4leksq_xbGDRPb_idwjfSdw&amp;ust=1424970935920342&amp;cad=rjt" TargetMode="External"/><Relationship Id="rId7" Type="http://schemas.openxmlformats.org/officeDocument/2006/relationships/hyperlink" Target="http://www.magic-mural-factory.com/Level_4/WallStory/Motocross_rider_mural_details.htm"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hyperlink" Target="https://www.google.com/url?sa=i&amp;rct=j&amp;q=&amp;esrc=s&amp;source=images&amp;cd=&amp;ved=&amp;url=http://www.clipartpanda.com/categories/man-fishing-clipart&amp;psig=AFQjCNEyCk-WbpH9vMVvzvGr8XxVXVaf-w&amp;ust=1449675262167327" TargetMode="Externa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images.google.com/imgres?imgurl=http://upload.wikimedia.org/wikipedia/commons/0/00/NPS_map_symbol_trailhead.png&amp;imgrefurl=http://commons.wikimedia.org/wiki/Image:NPS_map_symbol_trailhead.png&amp;h=60&amp;w=60&amp;sz=2&amp;hl=en&amp;start=6&amp;um=1&amp;tbnid=bH-3-Y-2tRPgIM:&amp;tbnh=60&amp;tbnw=60&amp;prev=/images?q%3Dtrailhead%2Bsymbol%26svnum%3D100%26um%3D1%26hl%3Den%26safe%3Dactive%26sa%3DN" TargetMode="External"/><Relationship Id="rId5" Type="http://schemas.openxmlformats.org/officeDocument/2006/relationships/image" Target="../media/image32.wmf"/><Relationship Id="rId4" Type="http://schemas.openxmlformats.org/officeDocument/2006/relationships/image" Target="../media/image31.gif"/></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hyperlink" Target="http://www.everytrail.com/guide/northwest-rim-of-the-bruneau-river-owyhee-county-idaho"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microsoft.com/office/2007/relationships/hdphoto" Target="../media/hdphoto10.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jpe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709" y="3429000"/>
            <a:ext cx="3027077" cy="30270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02" y="228600"/>
            <a:ext cx="10813100" cy="2819400"/>
          </a:xfrm>
          <a:prstGeom prst="rect">
            <a:avLst/>
          </a:prstGeom>
        </p:spPr>
      </p:pic>
    </p:spTree>
    <p:extLst>
      <p:ext uri="{BB962C8B-B14F-4D97-AF65-F5344CB8AC3E}">
        <p14:creationId xmlns:p14="http://schemas.microsoft.com/office/powerpoint/2010/main" val="2856639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04800" y="685800"/>
            <a:ext cx="7543800" cy="2862322"/>
          </a:xfrm>
          <a:prstGeom prst="rect">
            <a:avLst/>
          </a:prstGeom>
        </p:spPr>
        <p:txBody>
          <a:bodyPr wrap="square">
            <a:spAutoFit/>
          </a:bodyPr>
          <a:lstStyle/>
          <a:p>
            <a:r>
              <a:rPr lang="en-US" sz="2000" b="1" dirty="0"/>
              <a:t>Step 2 – Evaluate Manageability Considerations. </a:t>
            </a:r>
            <a:endParaRPr lang="en-US" sz="2000" b="1" dirty="0" smtClean="0"/>
          </a:p>
          <a:p>
            <a:endParaRPr lang="en-US" sz="2000" b="1" dirty="0"/>
          </a:p>
          <a:p>
            <a:r>
              <a:rPr lang="en-US" sz="2000" dirty="0" smtClean="0"/>
              <a:t> </a:t>
            </a:r>
            <a:endParaRPr lang="en-US" sz="2000" dirty="0"/>
          </a:p>
          <a:p>
            <a:pPr marL="914400" indent="-457200">
              <a:buAutoNum type="alphaLcPeriod"/>
            </a:pPr>
            <a:r>
              <a:rPr lang="en-US" sz="2000" dirty="0" smtClean="0"/>
              <a:t>Capability </a:t>
            </a:r>
            <a:r>
              <a:rPr lang="en-US" sz="2000" dirty="0"/>
              <a:t>to manage recreation resources and uses. </a:t>
            </a:r>
            <a:endParaRPr lang="en-US" sz="2000" dirty="0" smtClean="0"/>
          </a:p>
          <a:p>
            <a:pPr marL="914400" indent="-457200"/>
            <a:endParaRPr lang="en-US" sz="2000" dirty="0" smtClean="0"/>
          </a:p>
          <a:p>
            <a:pPr marL="914400" indent="-457200"/>
            <a:r>
              <a:rPr lang="en-US" sz="2000" dirty="0" smtClean="0"/>
              <a:t>b</a:t>
            </a:r>
            <a:r>
              <a:rPr lang="en-US" sz="2000" dirty="0"/>
              <a:t>. </a:t>
            </a:r>
            <a:r>
              <a:rPr lang="en-US" sz="2000" b="1" dirty="0">
                <a:solidFill>
                  <a:srgbClr val="FFFF00"/>
                </a:solidFill>
                <a:effectLst>
                  <a:outerShdw blurRad="38100" dist="38100" dir="2700000" algn="tl">
                    <a:srgbClr val="000000">
                      <a:alpha val="43137"/>
                    </a:srgbClr>
                  </a:outerShdw>
                </a:effectLst>
              </a:rPr>
              <a:t>The amount of certainty that proposed or competing land uses or other resource values </a:t>
            </a:r>
            <a:r>
              <a:rPr lang="en-US" sz="2000" b="1" dirty="0" smtClean="0">
                <a:solidFill>
                  <a:srgbClr val="FFFF00"/>
                </a:solidFill>
                <a:effectLst>
                  <a:outerShdw blurRad="38100" dist="38100" dir="2700000" algn="tl">
                    <a:srgbClr val="000000">
                      <a:alpha val="43137"/>
                    </a:srgbClr>
                  </a:outerShdw>
                </a:effectLst>
              </a:rPr>
              <a:t>do </a:t>
            </a:r>
            <a:r>
              <a:rPr lang="en-US" sz="2000" b="1" dirty="0">
                <a:solidFill>
                  <a:srgbClr val="FFFF00"/>
                </a:solidFill>
                <a:effectLst>
                  <a:outerShdw blurRad="38100" dist="38100" dir="2700000" algn="tl">
                    <a:srgbClr val="000000">
                      <a:alpha val="43137"/>
                    </a:srgbClr>
                  </a:outerShdw>
                </a:effectLst>
              </a:rPr>
              <a:t>not preclude providing the desired recreation opportunities or protecting the RSCs.</a:t>
            </a:r>
            <a:r>
              <a:rPr lang="en-US" sz="2000" b="1" dirty="0">
                <a:effectLst>
                  <a:outerShdw blurRad="38100" dist="38100" dir="2700000" algn="tl">
                    <a:srgbClr val="000000">
                      <a:alpha val="43137"/>
                    </a:srgbClr>
                  </a:outerShdw>
                </a:effectLst>
              </a:rPr>
              <a:t> </a:t>
            </a:r>
          </a:p>
        </p:txBody>
      </p:sp>
      <p:pic>
        <p:nvPicPr>
          <p:cNvPr id="1026" name="Picture 2" descr="http://www.geek.com/wp-content/uploads/2013/07/wind-farm-590x33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03744"/>
            <a:ext cx="3241089" cy="1812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tfdailynews.com/wp-content/uploads/2012/05/oil-and-gas-energy.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114800"/>
            <a:ext cx="35814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97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04800" y="685800"/>
            <a:ext cx="8229600" cy="923330"/>
          </a:xfrm>
          <a:prstGeom prst="rect">
            <a:avLst/>
          </a:prstGeom>
        </p:spPr>
        <p:txBody>
          <a:bodyPr wrap="square">
            <a:spAutoFit/>
          </a:bodyPr>
          <a:lstStyle/>
          <a:p>
            <a:r>
              <a:rPr lang="en-US" b="1" dirty="0"/>
              <a:t>Step 2 – Evaluate Manageability Considerations. </a:t>
            </a:r>
            <a:endParaRPr lang="en-US" b="1" dirty="0" smtClean="0"/>
          </a:p>
          <a:p>
            <a:endParaRPr lang="en-US" b="1" dirty="0"/>
          </a:p>
          <a:p>
            <a:endParaRPr lang="en-US" dirty="0"/>
          </a:p>
        </p:txBody>
      </p:sp>
      <p:pic>
        <p:nvPicPr>
          <p:cNvPr id="2050" name="Picture 2" descr="http://www.tellurideflyfishers.com/wp-content/uploads/2014/05/fly_fishing_on_the_swift_riv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33600"/>
            <a:ext cx="3848100" cy="25749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297420"/>
            <a:ext cx="4800600" cy="4247317"/>
          </a:xfrm>
          <a:prstGeom prst="rect">
            <a:avLst/>
          </a:prstGeom>
          <a:noFill/>
        </p:spPr>
        <p:txBody>
          <a:bodyPr wrap="square" rtlCol="0">
            <a:spAutoFit/>
          </a:bodyPr>
          <a:lstStyle/>
          <a:p>
            <a:pPr marL="914400" indent="-457200"/>
            <a:r>
              <a:rPr lang="en-US" dirty="0"/>
              <a:t>a. Capability to manage recreation resources and uses. </a:t>
            </a:r>
          </a:p>
          <a:p>
            <a:pPr marL="914400" indent="-457200"/>
            <a:endParaRPr lang="en-US" dirty="0" smtClean="0"/>
          </a:p>
          <a:p>
            <a:pPr marL="914400" indent="-457200"/>
            <a:r>
              <a:rPr lang="en-US" dirty="0" smtClean="0"/>
              <a:t>b</a:t>
            </a:r>
            <a:r>
              <a:rPr lang="en-US" dirty="0"/>
              <a:t>. The amount of certainty that proposed or competing land uses or other resource values do not preclude providing the desired recreation opportunities or protecting the RSCs. </a:t>
            </a:r>
          </a:p>
          <a:p>
            <a:pPr marL="914400" indent="-457200"/>
            <a:endParaRPr lang="en-US" dirty="0" smtClean="0"/>
          </a:p>
          <a:p>
            <a:pPr marL="914400" indent="-457200"/>
            <a:r>
              <a:rPr lang="en-US" dirty="0" smtClean="0"/>
              <a:t>c</a:t>
            </a:r>
            <a:r>
              <a:rPr lang="en-US" dirty="0"/>
              <a:t>. </a:t>
            </a:r>
            <a:r>
              <a:rPr lang="en-US" b="1" dirty="0">
                <a:solidFill>
                  <a:srgbClr val="FFFF00"/>
                </a:solidFill>
                <a:effectLst>
                  <a:outerShdw blurRad="38100" dist="38100" dir="2700000" algn="tl">
                    <a:srgbClr val="000000">
                      <a:alpha val="43137"/>
                    </a:srgbClr>
                  </a:outerShdw>
                </a:effectLst>
              </a:rPr>
              <a:t>Ability to establish interdisciplinary management actions and allowable uses to support desired recreation opportunities. </a:t>
            </a:r>
          </a:p>
          <a:p>
            <a:endParaRPr lang="en-US" dirty="0"/>
          </a:p>
        </p:txBody>
      </p:sp>
    </p:spTree>
    <p:extLst>
      <p:ext uri="{BB962C8B-B14F-4D97-AF65-F5344CB8AC3E}">
        <p14:creationId xmlns:p14="http://schemas.microsoft.com/office/powerpoint/2010/main" val="3386735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4" name="Rectangle 3"/>
          <p:cNvSpPr/>
          <p:nvPr/>
        </p:nvSpPr>
        <p:spPr>
          <a:xfrm>
            <a:off x="152400" y="609600"/>
            <a:ext cx="4950655" cy="1754326"/>
          </a:xfrm>
          <a:prstGeom prst="rect">
            <a:avLst/>
          </a:prstGeom>
        </p:spPr>
        <p:txBody>
          <a:bodyPr wrap="square">
            <a:spAutoFit/>
          </a:bodyPr>
          <a:lstStyle/>
          <a:p>
            <a:r>
              <a:rPr lang="en-US" dirty="0"/>
              <a:t>d. </a:t>
            </a:r>
            <a:r>
              <a:rPr lang="en-US" b="1" dirty="0">
                <a:solidFill>
                  <a:srgbClr val="FFFF00"/>
                </a:solidFill>
                <a:effectLst>
                  <a:outerShdw blurRad="38100" dist="38100" dir="2700000" algn="tl">
                    <a:srgbClr val="000000">
                      <a:alpha val="43137"/>
                    </a:srgbClr>
                  </a:outerShdw>
                </a:effectLst>
              </a:rPr>
              <a:t>Necessary recreation management actions and allowable uses</a:t>
            </a:r>
            <a:r>
              <a:rPr lang="en-US" dirty="0">
                <a:solidFill>
                  <a:srgbClr val="FFFF00"/>
                </a:solidFill>
              </a:rPr>
              <a:t> </a:t>
            </a:r>
            <a:r>
              <a:rPr lang="en-US" dirty="0"/>
              <a:t>that will be needed to: </a:t>
            </a:r>
            <a:endParaRPr lang="en-US" dirty="0" smtClean="0"/>
          </a:p>
          <a:p>
            <a:endParaRPr lang="en-US" dirty="0"/>
          </a:p>
          <a:p>
            <a:pPr marL="914400" indent="-457200"/>
            <a:r>
              <a:rPr lang="en-US" dirty="0"/>
              <a:t>(1) Support and facilitate targeted recreation opportunities. </a:t>
            </a:r>
          </a:p>
          <a:p>
            <a:pPr marL="914400" indent="-457200"/>
            <a:endParaRPr lang="en-US" dirty="0" smtClean="0"/>
          </a:p>
        </p:txBody>
      </p:sp>
      <p:pic>
        <p:nvPicPr>
          <p:cNvPr id="3074" name="Picture 2" descr="U:\Robin's Files\My Pictures\Boundary Waters\IMG_0043.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5400000">
            <a:off x="4643248" y="1806266"/>
            <a:ext cx="4916881" cy="368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8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4" name="Rectangle 3"/>
          <p:cNvSpPr/>
          <p:nvPr/>
        </p:nvSpPr>
        <p:spPr>
          <a:xfrm>
            <a:off x="152400" y="609600"/>
            <a:ext cx="4950655" cy="2308324"/>
          </a:xfrm>
          <a:prstGeom prst="rect">
            <a:avLst/>
          </a:prstGeom>
        </p:spPr>
        <p:txBody>
          <a:bodyPr wrap="square">
            <a:spAutoFit/>
          </a:bodyPr>
          <a:lstStyle/>
          <a:p>
            <a:r>
              <a:rPr lang="en-US" dirty="0"/>
              <a:t>d.</a:t>
            </a:r>
            <a:r>
              <a:rPr lang="en-US" b="1" dirty="0">
                <a:effectLst>
                  <a:outerShdw blurRad="38100" dist="38100" dir="2700000" algn="tl">
                    <a:srgbClr val="000000">
                      <a:alpha val="43137"/>
                    </a:srgbClr>
                  </a:outerShdw>
                </a:effectLst>
              </a:rPr>
              <a:t> </a:t>
            </a:r>
            <a:r>
              <a:rPr lang="en-US" b="1" dirty="0">
                <a:solidFill>
                  <a:srgbClr val="FFFF00"/>
                </a:solidFill>
                <a:effectLst>
                  <a:outerShdw blurRad="38100" dist="38100" dir="2700000" algn="tl">
                    <a:srgbClr val="000000">
                      <a:alpha val="43137"/>
                    </a:srgbClr>
                  </a:outerShdw>
                </a:effectLst>
              </a:rPr>
              <a:t>Necessary recreation management actions and allowable uses </a:t>
            </a:r>
            <a:r>
              <a:rPr lang="en-US" dirty="0"/>
              <a:t>that will be needed to: </a:t>
            </a:r>
            <a:endParaRPr lang="en-US" dirty="0" smtClean="0"/>
          </a:p>
          <a:p>
            <a:endParaRPr lang="en-US" dirty="0"/>
          </a:p>
          <a:p>
            <a:pPr marL="914400" indent="-457200"/>
            <a:r>
              <a:rPr lang="en-US" dirty="0"/>
              <a:t>(1) Support and facilitate targeted recreation opportunities. </a:t>
            </a:r>
          </a:p>
          <a:p>
            <a:pPr marL="914400" indent="-457200"/>
            <a:endParaRPr lang="en-US" dirty="0" smtClean="0"/>
          </a:p>
          <a:p>
            <a:pPr marL="914400" indent="-457200"/>
            <a:r>
              <a:rPr lang="en-US" dirty="0" smtClean="0"/>
              <a:t>(</a:t>
            </a:r>
            <a:r>
              <a:rPr lang="en-US" dirty="0"/>
              <a:t>2) Maintain or enhance RSCs. </a:t>
            </a:r>
          </a:p>
          <a:p>
            <a:pPr marL="914400" indent="-457200"/>
            <a:endParaRPr lang="en-US" dirty="0" smtClean="0"/>
          </a:p>
        </p:txBody>
      </p:sp>
      <p:pic>
        <p:nvPicPr>
          <p:cNvPr id="3074" name="Picture 2" descr="U:\Robin's Files\My Pictures\Boundary Waters\IMG_0043.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5400000">
            <a:off x="4643248" y="1806266"/>
            <a:ext cx="4916881" cy="368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648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4" name="Rectangle 3"/>
          <p:cNvSpPr/>
          <p:nvPr/>
        </p:nvSpPr>
        <p:spPr>
          <a:xfrm>
            <a:off x="152400" y="609600"/>
            <a:ext cx="4950655" cy="3139321"/>
          </a:xfrm>
          <a:prstGeom prst="rect">
            <a:avLst/>
          </a:prstGeom>
        </p:spPr>
        <p:txBody>
          <a:bodyPr wrap="square">
            <a:spAutoFit/>
          </a:bodyPr>
          <a:lstStyle/>
          <a:p>
            <a:r>
              <a:rPr lang="en-US" dirty="0"/>
              <a:t>d.</a:t>
            </a:r>
            <a:r>
              <a:rPr lang="en-US" b="1" dirty="0">
                <a:effectLst>
                  <a:outerShdw blurRad="38100" dist="38100" dir="2700000" algn="tl">
                    <a:srgbClr val="000000">
                      <a:alpha val="43137"/>
                    </a:srgbClr>
                  </a:outerShdw>
                </a:effectLst>
              </a:rPr>
              <a:t> </a:t>
            </a:r>
            <a:r>
              <a:rPr lang="en-US" b="1" dirty="0">
                <a:solidFill>
                  <a:srgbClr val="FFFF00"/>
                </a:solidFill>
                <a:effectLst>
                  <a:outerShdw blurRad="38100" dist="38100" dir="2700000" algn="tl">
                    <a:srgbClr val="000000">
                      <a:alpha val="43137"/>
                    </a:srgbClr>
                  </a:outerShdw>
                </a:effectLst>
              </a:rPr>
              <a:t>Necessary recreation management actions and allowable uses </a:t>
            </a:r>
            <a:r>
              <a:rPr lang="en-US" dirty="0"/>
              <a:t>that will be needed to: </a:t>
            </a:r>
            <a:endParaRPr lang="en-US" dirty="0" smtClean="0"/>
          </a:p>
          <a:p>
            <a:endParaRPr lang="en-US" dirty="0"/>
          </a:p>
          <a:p>
            <a:pPr marL="914400" indent="-457200"/>
            <a:r>
              <a:rPr lang="en-US" dirty="0"/>
              <a:t>(1) Support and facilitate targeted recreation opportunities. </a:t>
            </a:r>
          </a:p>
          <a:p>
            <a:pPr marL="914400" indent="-457200"/>
            <a:endParaRPr lang="en-US" dirty="0" smtClean="0"/>
          </a:p>
          <a:p>
            <a:pPr marL="914400" indent="-457200"/>
            <a:r>
              <a:rPr lang="en-US" dirty="0" smtClean="0"/>
              <a:t>(</a:t>
            </a:r>
            <a:r>
              <a:rPr lang="en-US" dirty="0"/>
              <a:t>2) Maintain or enhance RSCs. </a:t>
            </a:r>
          </a:p>
          <a:p>
            <a:pPr marL="914400" indent="-457200"/>
            <a:endParaRPr lang="en-US" dirty="0" smtClean="0"/>
          </a:p>
          <a:p>
            <a:pPr marL="914400" indent="-457200"/>
            <a:r>
              <a:rPr lang="en-US" dirty="0" smtClean="0"/>
              <a:t>(</a:t>
            </a:r>
            <a:r>
              <a:rPr lang="en-US" dirty="0"/>
              <a:t>3) Mitigate recreation impacts to cultural and natural resources. </a:t>
            </a:r>
          </a:p>
          <a:p>
            <a:pPr marL="914400" indent="-457200"/>
            <a:endParaRPr lang="en-US" dirty="0" smtClean="0"/>
          </a:p>
        </p:txBody>
      </p:sp>
      <p:pic>
        <p:nvPicPr>
          <p:cNvPr id="3074" name="Picture 2" descr="U:\Robin's Files\My Pictures\Boundary Waters\IMG_0043.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5400000">
            <a:off x="4643248" y="1806266"/>
            <a:ext cx="4916881" cy="368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280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4" name="Rectangle 3"/>
          <p:cNvSpPr/>
          <p:nvPr/>
        </p:nvSpPr>
        <p:spPr>
          <a:xfrm>
            <a:off x="152400" y="609600"/>
            <a:ext cx="4950655" cy="3693319"/>
          </a:xfrm>
          <a:prstGeom prst="rect">
            <a:avLst/>
          </a:prstGeom>
        </p:spPr>
        <p:txBody>
          <a:bodyPr wrap="square">
            <a:spAutoFit/>
          </a:bodyPr>
          <a:lstStyle/>
          <a:p>
            <a:r>
              <a:rPr lang="en-US" dirty="0"/>
              <a:t>d. </a:t>
            </a:r>
            <a:r>
              <a:rPr lang="en-US" b="1" dirty="0">
                <a:solidFill>
                  <a:srgbClr val="FFFF00"/>
                </a:solidFill>
                <a:effectLst>
                  <a:outerShdw blurRad="38100" dist="38100" dir="2700000" algn="tl">
                    <a:srgbClr val="000000">
                      <a:alpha val="43137"/>
                    </a:srgbClr>
                  </a:outerShdw>
                </a:effectLst>
              </a:rPr>
              <a:t>Necessary recreation management actions and allowable uses </a:t>
            </a:r>
            <a:r>
              <a:rPr lang="en-US" dirty="0"/>
              <a:t>that will be needed to: </a:t>
            </a:r>
            <a:endParaRPr lang="en-US" dirty="0" smtClean="0"/>
          </a:p>
          <a:p>
            <a:endParaRPr lang="en-US" dirty="0"/>
          </a:p>
          <a:p>
            <a:pPr marL="914400" indent="-457200"/>
            <a:r>
              <a:rPr lang="en-US" dirty="0"/>
              <a:t>(1) Support and facilitate targeted recreation opportunities. </a:t>
            </a:r>
          </a:p>
          <a:p>
            <a:pPr marL="914400" indent="-457200"/>
            <a:endParaRPr lang="en-US" dirty="0" smtClean="0"/>
          </a:p>
          <a:p>
            <a:pPr marL="914400" indent="-457200"/>
            <a:r>
              <a:rPr lang="en-US" dirty="0" smtClean="0"/>
              <a:t>(</a:t>
            </a:r>
            <a:r>
              <a:rPr lang="en-US" dirty="0"/>
              <a:t>2) Maintain or enhance RSCs. </a:t>
            </a:r>
          </a:p>
          <a:p>
            <a:pPr marL="914400" indent="-457200"/>
            <a:endParaRPr lang="en-US" dirty="0" smtClean="0"/>
          </a:p>
          <a:p>
            <a:pPr marL="914400" indent="-457200"/>
            <a:r>
              <a:rPr lang="en-US" dirty="0" smtClean="0"/>
              <a:t>(</a:t>
            </a:r>
            <a:r>
              <a:rPr lang="en-US" dirty="0"/>
              <a:t>3) Mitigate recreation impacts to cultural and natural resources. </a:t>
            </a:r>
          </a:p>
          <a:p>
            <a:pPr marL="914400" indent="-457200"/>
            <a:endParaRPr lang="en-US" dirty="0" smtClean="0"/>
          </a:p>
          <a:p>
            <a:pPr marL="914400" indent="-457200"/>
            <a:r>
              <a:rPr lang="en-US" dirty="0" smtClean="0"/>
              <a:t>(</a:t>
            </a:r>
            <a:r>
              <a:rPr lang="en-US" dirty="0"/>
              <a:t>4) Address use and user conflicts. </a:t>
            </a:r>
          </a:p>
          <a:p>
            <a:pPr marL="914400" indent="-457200"/>
            <a:endParaRPr lang="en-US" dirty="0" smtClean="0"/>
          </a:p>
        </p:txBody>
      </p:sp>
      <p:pic>
        <p:nvPicPr>
          <p:cNvPr id="3074" name="Picture 2" descr="U:\Robin's Files\My Pictures\Boundary Waters\IMG_0043.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5400000">
            <a:off x="4643248" y="1806266"/>
            <a:ext cx="4916881" cy="368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42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4" name="Rectangle 3"/>
          <p:cNvSpPr/>
          <p:nvPr/>
        </p:nvSpPr>
        <p:spPr>
          <a:xfrm>
            <a:off x="152400" y="609600"/>
            <a:ext cx="4950655" cy="4524315"/>
          </a:xfrm>
          <a:prstGeom prst="rect">
            <a:avLst/>
          </a:prstGeom>
        </p:spPr>
        <p:txBody>
          <a:bodyPr wrap="square">
            <a:spAutoFit/>
          </a:bodyPr>
          <a:lstStyle/>
          <a:p>
            <a:r>
              <a:rPr lang="en-US" dirty="0"/>
              <a:t>d. </a:t>
            </a:r>
            <a:r>
              <a:rPr lang="en-US" b="1" dirty="0">
                <a:solidFill>
                  <a:srgbClr val="FFFF00"/>
                </a:solidFill>
                <a:effectLst>
                  <a:outerShdw blurRad="38100" dist="38100" dir="2700000" algn="tl">
                    <a:srgbClr val="000000">
                      <a:alpha val="43137"/>
                    </a:srgbClr>
                  </a:outerShdw>
                </a:effectLst>
              </a:rPr>
              <a:t>Necessary recreation management actions and allowable uses </a:t>
            </a:r>
            <a:r>
              <a:rPr lang="en-US" dirty="0"/>
              <a:t>that will be needed to: </a:t>
            </a:r>
            <a:endParaRPr lang="en-US" dirty="0" smtClean="0"/>
          </a:p>
          <a:p>
            <a:endParaRPr lang="en-US" dirty="0"/>
          </a:p>
          <a:p>
            <a:pPr marL="914400" indent="-457200"/>
            <a:r>
              <a:rPr lang="en-US" dirty="0"/>
              <a:t>(1) Support and facilitate targeted recreation opportunities. </a:t>
            </a:r>
          </a:p>
          <a:p>
            <a:pPr marL="914400" indent="-457200"/>
            <a:endParaRPr lang="en-US" dirty="0" smtClean="0"/>
          </a:p>
          <a:p>
            <a:pPr marL="914400" indent="-457200"/>
            <a:r>
              <a:rPr lang="en-US" dirty="0" smtClean="0"/>
              <a:t>(</a:t>
            </a:r>
            <a:r>
              <a:rPr lang="en-US" dirty="0"/>
              <a:t>2) Maintain or enhance RSCs. </a:t>
            </a:r>
          </a:p>
          <a:p>
            <a:pPr marL="914400" indent="-457200"/>
            <a:endParaRPr lang="en-US" dirty="0" smtClean="0"/>
          </a:p>
          <a:p>
            <a:pPr marL="914400" indent="-457200"/>
            <a:r>
              <a:rPr lang="en-US" dirty="0" smtClean="0"/>
              <a:t>(</a:t>
            </a:r>
            <a:r>
              <a:rPr lang="en-US" dirty="0"/>
              <a:t>3) Mitigate recreation impacts to cultural and natural resources. </a:t>
            </a:r>
          </a:p>
          <a:p>
            <a:pPr marL="914400" indent="-457200"/>
            <a:endParaRPr lang="en-US" dirty="0" smtClean="0"/>
          </a:p>
          <a:p>
            <a:pPr marL="914400" indent="-457200"/>
            <a:r>
              <a:rPr lang="en-US" dirty="0" smtClean="0"/>
              <a:t>(</a:t>
            </a:r>
            <a:r>
              <a:rPr lang="en-US" dirty="0"/>
              <a:t>4) Address use and user conflicts. </a:t>
            </a:r>
          </a:p>
          <a:p>
            <a:pPr marL="914400" indent="-457200"/>
            <a:endParaRPr lang="en-US" dirty="0" smtClean="0"/>
          </a:p>
          <a:p>
            <a:pPr marL="914400" indent="-457200"/>
            <a:r>
              <a:rPr lang="en-US" dirty="0" smtClean="0"/>
              <a:t>(</a:t>
            </a:r>
            <a:r>
              <a:rPr lang="en-US" dirty="0"/>
              <a:t>5) Gain public support for managing specific recreation opportunities. </a:t>
            </a:r>
          </a:p>
          <a:p>
            <a:pPr marL="914400" indent="-457200"/>
            <a:endParaRPr lang="en-US" dirty="0" smtClean="0"/>
          </a:p>
        </p:txBody>
      </p:sp>
      <p:pic>
        <p:nvPicPr>
          <p:cNvPr id="3074" name="Picture 2" descr="U:\Robin's Files\My Pictures\Boundary Waters\IMG_0043.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5400000">
            <a:off x="4643248" y="1806266"/>
            <a:ext cx="4916881" cy="368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657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4" name="Rectangle 3"/>
          <p:cNvSpPr/>
          <p:nvPr/>
        </p:nvSpPr>
        <p:spPr>
          <a:xfrm>
            <a:off x="152400" y="609600"/>
            <a:ext cx="4950655" cy="5909310"/>
          </a:xfrm>
          <a:prstGeom prst="rect">
            <a:avLst/>
          </a:prstGeom>
        </p:spPr>
        <p:txBody>
          <a:bodyPr wrap="square">
            <a:spAutoFit/>
          </a:bodyPr>
          <a:lstStyle/>
          <a:p>
            <a:r>
              <a:rPr lang="en-US" dirty="0"/>
              <a:t>d. </a:t>
            </a:r>
            <a:r>
              <a:rPr lang="en-US" b="1" dirty="0">
                <a:solidFill>
                  <a:srgbClr val="FFFF00"/>
                </a:solidFill>
                <a:effectLst>
                  <a:outerShdw blurRad="38100" dist="38100" dir="2700000" algn="tl">
                    <a:srgbClr val="000000">
                      <a:alpha val="43137"/>
                    </a:srgbClr>
                  </a:outerShdw>
                </a:effectLst>
              </a:rPr>
              <a:t>Necessary recreation management actions and allowable uses</a:t>
            </a:r>
            <a:r>
              <a:rPr lang="en-US" dirty="0">
                <a:solidFill>
                  <a:srgbClr val="FFFF00"/>
                </a:solidFill>
              </a:rPr>
              <a:t> </a:t>
            </a:r>
            <a:r>
              <a:rPr lang="en-US" dirty="0"/>
              <a:t>that will be needed to: </a:t>
            </a:r>
            <a:endParaRPr lang="en-US" dirty="0" smtClean="0"/>
          </a:p>
          <a:p>
            <a:endParaRPr lang="en-US" dirty="0"/>
          </a:p>
          <a:p>
            <a:pPr marL="914400" indent="-457200"/>
            <a:r>
              <a:rPr lang="en-US" dirty="0"/>
              <a:t>(1) Support and facilitate targeted recreation opportunities. </a:t>
            </a:r>
          </a:p>
          <a:p>
            <a:pPr marL="914400" indent="-457200"/>
            <a:endParaRPr lang="en-US" dirty="0" smtClean="0"/>
          </a:p>
          <a:p>
            <a:pPr marL="914400" indent="-457200"/>
            <a:r>
              <a:rPr lang="en-US" dirty="0" smtClean="0"/>
              <a:t>(</a:t>
            </a:r>
            <a:r>
              <a:rPr lang="en-US" dirty="0"/>
              <a:t>2) Maintain or enhance RSCs. </a:t>
            </a:r>
          </a:p>
          <a:p>
            <a:pPr marL="914400" indent="-457200"/>
            <a:endParaRPr lang="en-US" dirty="0" smtClean="0"/>
          </a:p>
          <a:p>
            <a:pPr marL="914400" indent="-457200"/>
            <a:r>
              <a:rPr lang="en-US" dirty="0" smtClean="0"/>
              <a:t>(</a:t>
            </a:r>
            <a:r>
              <a:rPr lang="en-US" dirty="0"/>
              <a:t>3) Mitigate recreation impacts to cultural and natural resources. </a:t>
            </a:r>
          </a:p>
          <a:p>
            <a:pPr marL="914400" indent="-457200"/>
            <a:endParaRPr lang="en-US" dirty="0" smtClean="0"/>
          </a:p>
          <a:p>
            <a:pPr marL="914400" indent="-457200"/>
            <a:r>
              <a:rPr lang="en-US" dirty="0" smtClean="0"/>
              <a:t>(</a:t>
            </a:r>
            <a:r>
              <a:rPr lang="en-US" dirty="0"/>
              <a:t>4) Address use and user conflicts. </a:t>
            </a:r>
          </a:p>
          <a:p>
            <a:pPr marL="914400" indent="-457200"/>
            <a:endParaRPr lang="en-US" dirty="0" smtClean="0"/>
          </a:p>
          <a:p>
            <a:pPr marL="914400" indent="-457200"/>
            <a:r>
              <a:rPr lang="en-US" dirty="0" smtClean="0"/>
              <a:t>(</a:t>
            </a:r>
            <a:r>
              <a:rPr lang="en-US" dirty="0"/>
              <a:t>5) Gain public support for managing specific recreation opportunities. </a:t>
            </a:r>
          </a:p>
          <a:p>
            <a:pPr marL="914400" indent="-457200"/>
            <a:endParaRPr lang="en-US" dirty="0" smtClean="0"/>
          </a:p>
          <a:p>
            <a:pPr marL="914400" indent="-457200"/>
            <a:r>
              <a:rPr lang="en-US" dirty="0" smtClean="0"/>
              <a:t>(</a:t>
            </a:r>
            <a:r>
              <a:rPr lang="en-US" dirty="0"/>
              <a:t>6) Involve existing and/or potential partners/volunteers to help the BLM manage specific recreation opportunities and RSCs on a sustained long-term basis. </a:t>
            </a:r>
          </a:p>
        </p:txBody>
      </p:sp>
      <p:pic>
        <p:nvPicPr>
          <p:cNvPr id="3074" name="Picture 2" descr="U:\Robin's Files\My Pictures\Boundary Waters\IMG_0043.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5400000">
            <a:off x="4643248" y="1806266"/>
            <a:ext cx="4916881" cy="368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441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488745" y="521256"/>
            <a:ext cx="8001000" cy="2831544"/>
          </a:xfrm>
          <a:prstGeom prst="rect">
            <a:avLst/>
          </a:prstGeom>
        </p:spPr>
        <p:txBody>
          <a:bodyPr wrap="square">
            <a:spAutoFit/>
          </a:bodyPr>
          <a:lstStyle/>
          <a:p>
            <a:r>
              <a:rPr lang="en-US" sz="2000" b="1" dirty="0">
                <a:solidFill>
                  <a:schemeClr val="bg1"/>
                </a:solidFill>
              </a:rPr>
              <a:t>Step 3 – Determine the Recreation Management Area Type.</a:t>
            </a:r>
            <a:r>
              <a:rPr lang="en-US" sz="2000" b="1" dirty="0">
                <a:solidFill>
                  <a:srgbClr val="FFFF00"/>
                </a:solidFill>
              </a:rPr>
              <a:t> </a:t>
            </a:r>
            <a:endParaRPr lang="en-US" sz="2000" b="1" dirty="0" smtClean="0">
              <a:solidFill>
                <a:srgbClr val="FFFF00"/>
              </a:solidFill>
            </a:endParaRPr>
          </a:p>
          <a:p>
            <a:endParaRPr lang="en-US" sz="2000" b="1" dirty="0"/>
          </a:p>
          <a:p>
            <a:r>
              <a:rPr lang="en-US" sz="2000" dirty="0" smtClean="0"/>
              <a:t>These </a:t>
            </a:r>
            <a:r>
              <a:rPr lang="en-US" sz="2000" dirty="0"/>
              <a:t>eligibility and </a:t>
            </a:r>
            <a:r>
              <a:rPr lang="en-US" sz="2000" dirty="0" smtClean="0"/>
              <a:t>manageability </a:t>
            </a:r>
            <a:r>
              <a:rPr lang="en-US" sz="2000" dirty="0"/>
              <a:t>factors do </a:t>
            </a:r>
            <a:r>
              <a:rPr lang="en-US" sz="2000" dirty="0" smtClean="0"/>
              <a:t>not necessarily </a:t>
            </a:r>
            <a:r>
              <a:rPr lang="en-US" sz="2000" dirty="0"/>
              <a:t>dictate </a:t>
            </a:r>
            <a:r>
              <a:rPr lang="en-US" sz="2000" dirty="0" smtClean="0"/>
              <a:t>the RMA </a:t>
            </a:r>
            <a:r>
              <a:rPr lang="en-US" sz="2000" dirty="0"/>
              <a:t>type</a:t>
            </a:r>
            <a:r>
              <a:rPr lang="en-US" sz="2000" dirty="0" smtClean="0"/>
              <a:t>.</a:t>
            </a:r>
          </a:p>
          <a:p>
            <a:endParaRPr lang="en-US" sz="2000" dirty="0"/>
          </a:p>
          <a:p>
            <a:r>
              <a:rPr lang="en-US" sz="2000" dirty="0" smtClean="0"/>
              <a:t>There </a:t>
            </a:r>
            <a:r>
              <a:rPr lang="en-US" sz="2000" dirty="0"/>
              <a:t>is decision space for managers working with cooperating agencies and community partners to determine the appropriate way to manage recreation resources within the planning area. </a:t>
            </a:r>
            <a:endParaRPr lang="en-US" sz="2000" dirty="0" smtClean="0"/>
          </a:p>
          <a:p>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108276" y="3122581"/>
            <a:ext cx="4114800" cy="3086100"/>
          </a:xfrm>
          <a:prstGeom prst="rect">
            <a:avLst/>
          </a:prstGeom>
        </p:spPr>
      </p:pic>
      <p:sp>
        <p:nvSpPr>
          <p:cNvPr id="5" name="TextBox 4"/>
          <p:cNvSpPr txBox="1"/>
          <p:nvPr/>
        </p:nvSpPr>
        <p:spPr>
          <a:xfrm>
            <a:off x="685801" y="3267272"/>
            <a:ext cx="775790" cy="3105150"/>
          </a:xfrm>
          <a:prstGeom prst="rect">
            <a:avLst/>
          </a:prstGeom>
          <a:noFill/>
        </p:spPr>
        <p:txBody>
          <a:bodyPr vert="wordArtVert" wrap="square" rtlCol="0">
            <a:spAutoFit/>
          </a:bodyPr>
          <a:lstStyle/>
          <a:p>
            <a:r>
              <a:rPr lang="en-US" sz="4000" dirty="0" smtClean="0">
                <a:solidFill>
                  <a:srgbClr val="FF0000"/>
                </a:solidFill>
                <a:latin typeface="Aharoni" panose="02010803020104030203" pitchFamily="2" charset="-79"/>
                <a:cs typeface="Aharoni" panose="02010803020104030203" pitchFamily="2" charset="-79"/>
              </a:rPr>
              <a:t>SRMA</a:t>
            </a:r>
            <a:endParaRPr lang="en-US" sz="4000" dirty="0">
              <a:solidFill>
                <a:srgbClr val="FF0000"/>
              </a:solidFill>
              <a:latin typeface="Aharoni" panose="02010803020104030203" pitchFamily="2" charset="-79"/>
              <a:cs typeface="Aharoni" panose="02010803020104030203" pitchFamily="2" charset="-79"/>
            </a:endParaRPr>
          </a:p>
        </p:txBody>
      </p:sp>
      <p:sp>
        <p:nvSpPr>
          <p:cNvPr id="9" name="TextBox 8"/>
          <p:cNvSpPr txBox="1"/>
          <p:nvPr/>
        </p:nvSpPr>
        <p:spPr>
          <a:xfrm>
            <a:off x="7066817" y="3376809"/>
            <a:ext cx="775790" cy="3387626"/>
          </a:xfrm>
          <a:prstGeom prst="rect">
            <a:avLst/>
          </a:prstGeom>
          <a:noFill/>
        </p:spPr>
        <p:txBody>
          <a:bodyPr vert="wordArtVert" wrap="square" rtlCol="0">
            <a:spAutoFit/>
          </a:bodyPr>
          <a:lstStyle/>
          <a:p>
            <a:r>
              <a:rPr lang="en-US" sz="4000" dirty="0" smtClean="0">
                <a:solidFill>
                  <a:srgbClr val="FF0000"/>
                </a:solidFill>
                <a:latin typeface="Aharoni" panose="02010803020104030203" pitchFamily="2" charset="-79"/>
                <a:cs typeface="Aharoni" panose="02010803020104030203" pitchFamily="2" charset="-79"/>
              </a:rPr>
              <a:t>ERMA</a:t>
            </a:r>
            <a:endParaRPr lang="en-US" sz="4000" dirty="0">
              <a:solidFill>
                <a:srgbClr val="FF0000"/>
              </a:solidFill>
              <a:latin typeface="Aharoni" panose="02010803020104030203" pitchFamily="2" charset="-79"/>
              <a:cs typeface="Aharoni" panose="02010803020104030203" pitchFamily="2" charset="-79"/>
            </a:endParaRPr>
          </a:p>
        </p:txBody>
      </p:sp>
      <p:sp>
        <p:nvSpPr>
          <p:cNvPr id="7" name="TextBox 6"/>
          <p:cNvSpPr txBox="1"/>
          <p:nvPr/>
        </p:nvSpPr>
        <p:spPr>
          <a:xfrm>
            <a:off x="3581400" y="6080034"/>
            <a:ext cx="2286000" cy="584775"/>
          </a:xfrm>
          <a:prstGeom prst="rect">
            <a:avLst/>
          </a:prstGeom>
          <a:noFill/>
        </p:spPr>
        <p:txBody>
          <a:bodyPr wrap="square" rtlCol="0">
            <a:spAutoFit/>
          </a:bodyPr>
          <a:lstStyle/>
          <a:p>
            <a:r>
              <a:rPr lang="en-US" sz="2400" dirty="0" smtClean="0">
                <a:solidFill>
                  <a:srgbClr val="FF0000"/>
                </a:solidFill>
                <a:latin typeface="Aharoni" panose="02010803020104030203" pitchFamily="2" charset="-79"/>
                <a:cs typeface="Aharoni" panose="02010803020104030203" pitchFamily="2" charset="-79"/>
              </a:rPr>
              <a:t>BCA</a:t>
            </a:r>
            <a:r>
              <a:rPr lang="en-US" sz="3200" dirty="0" smtClean="0">
                <a:solidFill>
                  <a:srgbClr val="FF0000"/>
                </a:solidFill>
                <a:latin typeface="Aharoni" panose="02010803020104030203" pitchFamily="2" charset="-79"/>
                <a:cs typeface="Aharoni" panose="02010803020104030203" pitchFamily="2" charset="-79"/>
              </a:rPr>
              <a:t>?</a:t>
            </a:r>
            <a:endParaRPr lang="en-US" sz="3200" dirty="0"/>
          </a:p>
        </p:txBody>
      </p:sp>
    </p:spTree>
    <p:extLst>
      <p:ext uri="{BB962C8B-B14F-4D97-AF65-F5344CB8AC3E}">
        <p14:creationId xmlns:p14="http://schemas.microsoft.com/office/powerpoint/2010/main" val="137848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4" name="Rectangle 3"/>
          <p:cNvSpPr/>
          <p:nvPr/>
        </p:nvSpPr>
        <p:spPr>
          <a:xfrm>
            <a:off x="152400" y="583167"/>
            <a:ext cx="8001000" cy="369332"/>
          </a:xfrm>
          <a:prstGeom prst="rect">
            <a:avLst/>
          </a:prstGeom>
        </p:spPr>
        <p:txBody>
          <a:bodyPr wrap="square">
            <a:spAutoFit/>
          </a:bodyPr>
          <a:lstStyle/>
          <a:p>
            <a:r>
              <a:rPr lang="en-US" b="1" dirty="0" smtClean="0"/>
              <a:t>H-8320-1  Figure </a:t>
            </a:r>
            <a:r>
              <a:rPr lang="en-US" b="1" dirty="0"/>
              <a:t>16 – Recreation Management Area Comparison Table </a:t>
            </a:r>
            <a:endParaRPr lang="en-US"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203" y="952499"/>
            <a:ext cx="5334000" cy="563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10400" y="1447800"/>
            <a:ext cx="17526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smtClean="0">
              <a:solidFill>
                <a:schemeClr val="bg1"/>
              </a:solidFill>
            </a:endParaRPr>
          </a:p>
          <a:p>
            <a:pPr algn="ctr"/>
            <a:r>
              <a:rPr lang="en-US" sz="2400" b="1" dirty="0" smtClean="0">
                <a:solidFill>
                  <a:schemeClr val="bg1"/>
                </a:solidFill>
              </a:rPr>
              <a:t>BCA</a:t>
            </a:r>
          </a:p>
          <a:p>
            <a:pPr algn="ctr"/>
            <a:endParaRPr lang="en-US" sz="2400" b="1" dirty="0">
              <a:solidFill>
                <a:schemeClr val="bg1"/>
              </a:solidFill>
            </a:endParaRPr>
          </a:p>
          <a:p>
            <a:pPr algn="ctr"/>
            <a:r>
              <a:rPr lang="en-US" sz="2400" b="1" dirty="0" smtClean="0">
                <a:solidFill>
                  <a:schemeClr val="bg1"/>
                </a:solidFill>
              </a:rPr>
              <a:t>Use info in BCA IM WO 2107-036</a:t>
            </a:r>
          </a:p>
          <a:p>
            <a:pPr algn="ctr"/>
            <a:r>
              <a:rPr lang="en-US" sz="2400" dirty="0"/>
              <a:t>wildlife-dependent recreation </a:t>
            </a:r>
            <a:endParaRPr lang="en-US" sz="2400" b="1" dirty="0">
              <a:solidFill>
                <a:schemeClr val="bg1"/>
              </a:solidFill>
            </a:endParaRPr>
          </a:p>
        </p:txBody>
      </p:sp>
    </p:spTree>
    <p:extLst>
      <p:ext uri="{BB962C8B-B14F-4D97-AF65-F5344CB8AC3E}">
        <p14:creationId xmlns:p14="http://schemas.microsoft.com/office/powerpoint/2010/main" val="137848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outhwes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0" y="726757"/>
            <a:ext cx="9143999" cy="492443"/>
          </a:xfrm>
          <a:prstGeom prst="rect">
            <a:avLst/>
          </a:prstGeom>
        </p:spPr>
        <p:txBody>
          <a:bodyPr wrap="square">
            <a:spAutoFit/>
          </a:bodyPr>
          <a:lstStyle/>
          <a:p>
            <a:pPr lvl="0" algn="ctr" fontAlgn="base">
              <a:spcBef>
                <a:spcPct val="0"/>
              </a:spcBef>
              <a:spcAft>
                <a:spcPct val="0"/>
              </a:spcAft>
              <a:defRPr/>
            </a:pPr>
            <a:r>
              <a:rPr lang="en-US" altLang="en-US" sz="2600" b="1" kern="0" dirty="0">
                <a:effectLst>
                  <a:outerShdw blurRad="38100" dist="38100" dir="2700000" algn="tl">
                    <a:srgbClr val="000000">
                      <a:alpha val="43137"/>
                    </a:srgbClr>
                  </a:outerShdw>
                </a:effectLst>
              </a:rPr>
              <a:t>How would you go about evaluating potential RMAs?</a:t>
            </a:r>
          </a:p>
        </p:txBody>
      </p:sp>
    </p:spTree>
    <p:extLst>
      <p:ext uri="{BB962C8B-B14F-4D97-AF65-F5344CB8AC3E}">
        <p14:creationId xmlns:p14="http://schemas.microsoft.com/office/powerpoint/2010/main" val="2775899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457200" y="685800"/>
            <a:ext cx="7239000" cy="1015663"/>
          </a:xfrm>
          <a:prstGeom prst="rect">
            <a:avLst/>
          </a:prstGeom>
        </p:spPr>
        <p:txBody>
          <a:bodyPr wrap="square">
            <a:spAutoFit/>
          </a:bodyPr>
          <a:lstStyle/>
          <a:p>
            <a:r>
              <a:rPr lang="en-US" sz="2400" b="1" dirty="0">
                <a:solidFill>
                  <a:schemeClr val="bg1"/>
                </a:solidFill>
              </a:rPr>
              <a:t>SRMAs are managed: </a:t>
            </a:r>
            <a:endParaRPr lang="en-US" sz="2400" b="1" dirty="0" smtClean="0">
              <a:solidFill>
                <a:schemeClr val="bg1"/>
              </a:solidFill>
            </a:endParaRPr>
          </a:p>
          <a:p>
            <a:endParaRPr lang="en-US" dirty="0"/>
          </a:p>
          <a:p>
            <a:endParaRPr lang="en-US" dirty="0"/>
          </a:p>
        </p:txBody>
      </p:sp>
      <p:sp>
        <p:nvSpPr>
          <p:cNvPr id="4" name="Rectangle 3"/>
          <p:cNvSpPr/>
          <p:nvPr/>
        </p:nvSpPr>
        <p:spPr>
          <a:xfrm>
            <a:off x="228600" y="1447800"/>
            <a:ext cx="4648200" cy="4708981"/>
          </a:xfrm>
          <a:prstGeom prst="rect">
            <a:avLst/>
          </a:prstGeom>
        </p:spPr>
        <p:txBody>
          <a:bodyPr wrap="square">
            <a:spAutoFit/>
          </a:bodyPr>
          <a:lstStyle/>
          <a:p>
            <a:pPr marL="342900" indent="-342900">
              <a:buFont typeface="+mj-lt"/>
              <a:buAutoNum type="arabicPeriod"/>
            </a:pPr>
            <a:r>
              <a:rPr lang="en-US" sz="2000" dirty="0"/>
              <a:t>For their unique value, importance, and/or distinctiveness, especially as compared  to other areas used for recreation. </a:t>
            </a:r>
          </a:p>
          <a:p>
            <a:pPr marL="342900" indent="-342900">
              <a:buFont typeface="+mj-lt"/>
              <a:buAutoNum type="arabicPeriod"/>
            </a:pPr>
            <a:endParaRPr lang="en-US" sz="2000" dirty="0"/>
          </a:p>
          <a:p>
            <a:pPr marL="342900" indent="-342900">
              <a:buFont typeface="+mj-lt"/>
              <a:buAutoNum type="arabicPeriod"/>
            </a:pPr>
            <a:r>
              <a:rPr lang="en-US" sz="2000" dirty="0"/>
              <a:t>To protect and enhance a targeted set of activities, experiences, benefits, and desired RSCs. </a:t>
            </a:r>
          </a:p>
          <a:p>
            <a:pPr marL="342900" indent="-342900">
              <a:buFont typeface="+mj-lt"/>
              <a:buAutoNum type="arabicPeriod"/>
            </a:pPr>
            <a:endParaRPr lang="en-US" sz="2000" dirty="0"/>
          </a:p>
          <a:p>
            <a:pPr marL="342900" indent="-342900">
              <a:buFont typeface="+mj-lt"/>
              <a:buAutoNum type="arabicPeriod"/>
            </a:pPr>
            <a:r>
              <a:rPr lang="en-US" sz="2000" dirty="0"/>
              <a:t>As the predominant LUP focus within the SMRA. </a:t>
            </a:r>
          </a:p>
          <a:p>
            <a:pPr marL="342900" indent="-342900">
              <a:buFont typeface="+mj-lt"/>
              <a:buAutoNum type="arabicPeriod"/>
            </a:pPr>
            <a:endParaRPr lang="en-US" sz="2000" dirty="0"/>
          </a:p>
          <a:p>
            <a:pPr marL="342900" indent="-342900">
              <a:buFont typeface="+mj-lt"/>
              <a:buAutoNum type="arabicPeriod"/>
            </a:pPr>
            <a:r>
              <a:rPr lang="en-US" sz="2000" dirty="0"/>
              <a:t>To protect specific recreation opportunities and RSCs on a long-term basis. </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029200" y="1371600"/>
            <a:ext cx="3867150" cy="5156200"/>
          </a:xfrm>
          <a:prstGeom prst="rect">
            <a:avLst/>
          </a:prstGeom>
        </p:spPr>
      </p:pic>
    </p:spTree>
    <p:extLst>
      <p:ext uri="{BB962C8B-B14F-4D97-AF65-F5344CB8AC3E}">
        <p14:creationId xmlns:p14="http://schemas.microsoft.com/office/powerpoint/2010/main" val="3634426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441960" y="1600200"/>
            <a:ext cx="4282440" cy="4062651"/>
          </a:xfrm>
          <a:prstGeom prst="rect">
            <a:avLst/>
          </a:prstGeom>
        </p:spPr>
        <p:txBody>
          <a:bodyPr wrap="square">
            <a:spAutoFit/>
          </a:bodyPr>
          <a:lstStyle/>
          <a:p>
            <a:endParaRPr lang="en-US" dirty="0"/>
          </a:p>
          <a:p>
            <a:pPr marL="342900" indent="-342900">
              <a:buAutoNum type="arabicParenBoth"/>
            </a:pPr>
            <a:r>
              <a:rPr lang="en-US" sz="2000" dirty="0" smtClean="0"/>
              <a:t>To </a:t>
            </a:r>
            <a:r>
              <a:rPr lang="en-US" sz="2000" dirty="0"/>
              <a:t>address recreation use, demand, or existing R&amp;VS program investments. </a:t>
            </a:r>
            <a:endParaRPr lang="en-US" sz="2000" dirty="0" smtClean="0"/>
          </a:p>
          <a:p>
            <a:pPr marL="342900" indent="-342900">
              <a:buAutoNum type="arabicParenBoth"/>
            </a:pPr>
            <a:endParaRPr lang="en-US" sz="2000" dirty="0"/>
          </a:p>
          <a:p>
            <a:r>
              <a:rPr lang="en-US" sz="2000" dirty="0"/>
              <a:t>(2) To support and sustain the principal recreation activities and the associated </a:t>
            </a:r>
            <a:r>
              <a:rPr lang="en-US" sz="2000" dirty="0" smtClean="0"/>
              <a:t> qualities </a:t>
            </a:r>
            <a:r>
              <a:rPr lang="en-US" sz="2000" dirty="0"/>
              <a:t>and conditions. </a:t>
            </a:r>
            <a:endParaRPr lang="en-US" sz="2000" dirty="0" smtClean="0"/>
          </a:p>
          <a:p>
            <a:endParaRPr lang="en-US" sz="2000" dirty="0"/>
          </a:p>
          <a:p>
            <a:r>
              <a:rPr lang="en-US" sz="2000" dirty="0"/>
              <a:t>(3) Commensurate with the management of other resources and resource uses in the </a:t>
            </a:r>
            <a:r>
              <a:rPr lang="en-US" sz="2000" dirty="0" smtClean="0"/>
              <a:t>area</a:t>
            </a:r>
            <a:r>
              <a:rPr lang="en-US" sz="2000" dirty="0"/>
              <a:t>. </a:t>
            </a:r>
          </a:p>
        </p:txBody>
      </p:sp>
      <p:sp>
        <p:nvSpPr>
          <p:cNvPr id="4" name="TextBox 3"/>
          <p:cNvSpPr txBox="1"/>
          <p:nvPr/>
        </p:nvSpPr>
        <p:spPr>
          <a:xfrm>
            <a:off x="441960" y="990600"/>
            <a:ext cx="3901440" cy="738664"/>
          </a:xfrm>
          <a:prstGeom prst="rect">
            <a:avLst/>
          </a:prstGeom>
          <a:noFill/>
        </p:spPr>
        <p:txBody>
          <a:bodyPr wrap="square" rtlCol="0">
            <a:spAutoFit/>
          </a:bodyPr>
          <a:lstStyle/>
          <a:p>
            <a:r>
              <a:rPr lang="en-US" sz="2400" b="1" dirty="0">
                <a:solidFill>
                  <a:schemeClr val="bg1"/>
                </a:solidFill>
              </a:rPr>
              <a:t>ERMAs are managed</a:t>
            </a:r>
            <a:r>
              <a:rPr lang="en-US" b="1" dirty="0"/>
              <a:t>:</a:t>
            </a:r>
            <a:r>
              <a:rPr lang="en-US" dirty="0"/>
              <a:t> </a:t>
            </a:r>
          </a:p>
          <a:p>
            <a:endParaRPr lang="en-US"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005461" y="1250960"/>
            <a:ext cx="3771900" cy="5029200"/>
          </a:xfrm>
          <a:prstGeom prst="rect">
            <a:avLst/>
          </a:prstGeom>
        </p:spPr>
      </p:pic>
    </p:spTree>
    <p:extLst>
      <p:ext uri="{BB962C8B-B14F-4D97-AF65-F5344CB8AC3E}">
        <p14:creationId xmlns:p14="http://schemas.microsoft.com/office/powerpoint/2010/main" val="137848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441960" y="1905000"/>
            <a:ext cx="4358640" cy="3170099"/>
          </a:xfrm>
          <a:prstGeom prst="rect">
            <a:avLst/>
          </a:prstGeom>
        </p:spPr>
        <p:txBody>
          <a:bodyPr wrap="square">
            <a:spAutoFit/>
          </a:bodyPr>
          <a:lstStyle/>
          <a:p>
            <a:r>
              <a:rPr lang="en-US" sz="2000" dirty="0" smtClean="0"/>
              <a:t>For high quality wildlife habitat that  can be compatibly-managed </a:t>
            </a:r>
            <a:r>
              <a:rPr lang="en-US" sz="2000" dirty="0"/>
              <a:t>for wildlife dependent recreation and consistent with the related recreation and fish/wildlife objectives</a:t>
            </a:r>
          </a:p>
          <a:p>
            <a:endParaRPr lang="en-US" sz="2000" dirty="0" smtClean="0"/>
          </a:p>
          <a:p>
            <a:r>
              <a:rPr lang="en-US" sz="2000" dirty="0" smtClean="0"/>
              <a:t>The </a:t>
            </a:r>
            <a:r>
              <a:rPr lang="en-US" sz="2000" dirty="0"/>
              <a:t>objective(s) should focus on protecting and enhancing high-quality wildlife-dependent recreation opportunities.</a:t>
            </a:r>
            <a:r>
              <a:rPr lang="en-US" dirty="0"/>
              <a:t> </a:t>
            </a:r>
          </a:p>
        </p:txBody>
      </p:sp>
      <p:sp>
        <p:nvSpPr>
          <p:cNvPr id="4" name="TextBox 3"/>
          <p:cNvSpPr txBox="1"/>
          <p:nvPr/>
        </p:nvSpPr>
        <p:spPr>
          <a:xfrm>
            <a:off x="441960" y="990600"/>
            <a:ext cx="3901440" cy="738664"/>
          </a:xfrm>
          <a:prstGeom prst="rect">
            <a:avLst/>
          </a:prstGeom>
          <a:noFill/>
        </p:spPr>
        <p:txBody>
          <a:bodyPr wrap="square" rtlCol="0">
            <a:spAutoFit/>
          </a:bodyPr>
          <a:lstStyle/>
          <a:p>
            <a:r>
              <a:rPr lang="en-US" sz="2400" b="1" dirty="0" smtClean="0">
                <a:solidFill>
                  <a:schemeClr val="bg1"/>
                </a:solidFill>
              </a:rPr>
              <a:t>BCAs </a:t>
            </a:r>
            <a:r>
              <a:rPr lang="en-US" sz="2400" b="1" dirty="0">
                <a:solidFill>
                  <a:schemeClr val="bg1"/>
                </a:solidFill>
              </a:rPr>
              <a:t>are managed</a:t>
            </a:r>
            <a:r>
              <a:rPr lang="en-US" b="1" dirty="0"/>
              <a:t>:</a:t>
            </a:r>
            <a:r>
              <a:rPr lang="en-US" dirty="0"/>
              <a:t> </a:t>
            </a:r>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685800"/>
            <a:ext cx="3300413" cy="5867401"/>
          </a:xfrm>
          <a:prstGeom prst="rect">
            <a:avLst/>
          </a:prstGeom>
        </p:spPr>
      </p:pic>
    </p:spTree>
    <p:extLst>
      <p:ext uri="{BB962C8B-B14F-4D97-AF65-F5344CB8AC3E}">
        <p14:creationId xmlns:p14="http://schemas.microsoft.com/office/powerpoint/2010/main" val="1752151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resource-confl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 y="533400"/>
            <a:ext cx="9110547" cy="6306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2358338"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Identifying RMZs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152401" y="666544"/>
            <a:ext cx="8839200" cy="400110"/>
          </a:xfrm>
          <a:prstGeom prst="rect">
            <a:avLst/>
          </a:prstGeom>
          <a:solidFill>
            <a:srgbClr val="0070C0"/>
          </a:solidFill>
          <a:effectLst>
            <a:softEdge rad="63500"/>
          </a:effectLst>
        </p:spPr>
        <p:txBody>
          <a:bodyPr wrap="square">
            <a:spAutoFit/>
          </a:bodyPr>
          <a:lstStyle/>
          <a:p>
            <a:pPr>
              <a:spcBef>
                <a:spcPts val="600"/>
              </a:spcBef>
              <a:spcAft>
                <a:spcPts val="600"/>
              </a:spcAft>
            </a:pPr>
            <a:r>
              <a:rPr lang="en-US" sz="2000" b="1" cap="small" dirty="0">
                <a:effectLst>
                  <a:outerShdw blurRad="38100" dist="38100" dir="2700000" algn="tl">
                    <a:srgbClr val="000000">
                      <a:alpha val="43137"/>
                    </a:srgbClr>
                  </a:outerShdw>
                </a:effectLst>
              </a:rPr>
              <a:t>Identifying Recreation Management Zones within </a:t>
            </a:r>
            <a:r>
              <a:rPr lang="en-US" sz="2000" b="1" cap="small" dirty="0" smtClean="0">
                <a:effectLst>
                  <a:outerShdw blurRad="38100" dist="38100" dir="2700000" algn="tl">
                    <a:srgbClr val="000000">
                      <a:alpha val="43137"/>
                    </a:srgbClr>
                  </a:outerShdw>
                </a:effectLst>
              </a:rPr>
              <a:t>SRMAs/ERMAs </a:t>
            </a:r>
            <a:endParaRPr lang="en-US" sz="2000"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4603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2358338"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Identifying RMZs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152400" y="685800"/>
            <a:ext cx="8839200" cy="400110"/>
          </a:xfrm>
          <a:prstGeom prst="rect">
            <a:avLst/>
          </a:prstGeom>
        </p:spPr>
        <p:txBody>
          <a:bodyPr wrap="square">
            <a:spAutoFit/>
          </a:bodyPr>
          <a:lstStyle/>
          <a:p>
            <a:r>
              <a:rPr lang="en-US" sz="2000" b="1" cap="small" dirty="0">
                <a:solidFill>
                  <a:schemeClr val="bg1"/>
                </a:solidFill>
                <a:effectLst>
                  <a:outerShdw blurRad="38100" dist="38100" dir="2700000" algn="tl">
                    <a:srgbClr val="000000">
                      <a:alpha val="43137"/>
                    </a:srgbClr>
                  </a:outerShdw>
                </a:effectLst>
              </a:rPr>
              <a:t>Identifying Recreation Management Zones within SRMAs/ERMAs.</a:t>
            </a:r>
            <a:r>
              <a:rPr lang="en-US" b="1" cap="small" dirty="0">
                <a:effectLst>
                  <a:outerShdw blurRad="38100" dist="38100" dir="2700000" algn="tl">
                    <a:srgbClr val="000000">
                      <a:alpha val="43137"/>
                    </a:srgbClr>
                  </a:outerShdw>
                </a:effectLst>
              </a:rPr>
              <a:t> </a:t>
            </a:r>
            <a:endParaRPr lang="en-US" cap="small" dirty="0">
              <a:effectLst>
                <a:outerShdw blurRad="38100" dist="38100" dir="2700000" algn="tl">
                  <a:srgbClr val="000000">
                    <a:alpha val="43137"/>
                  </a:srgbClr>
                </a:outerShdw>
              </a:effectLst>
            </a:endParaRPr>
          </a:p>
        </p:txBody>
      </p:sp>
      <p:sp>
        <p:nvSpPr>
          <p:cNvPr id="4" name="Rectangle 3"/>
          <p:cNvSpPr/>
          <p:nvPr/>
        </p:nvSpPr>
        <p:spPr>
          <a:xfrm>
            <a:off x="419100" y="1447800"/>
            <a:ext cx="4152900" cy="4985980"/>
          </a:xfrm>
          <a:prstGeom prst="rect">
            <a:avLst/>
          </a:prstGeom>
        </p:spPr>
        <p:txBody>
          <a:bodyPr wrap="square">
            <a:spAutoFit/>
          </a:bodyPr>
          <a:lstStyle/>
          <a:p>
            <a:r>
              <a:rPr lang="en-US" sz="2000" b="1" dirty="0"/>
              <a:t>Recreation Management Zone: </a:t>
            </a:r>
            <a:r>
              <a:rPr lang="en-US" sz="2000" dirty="0"/>
              <a:t>(RMZs)</a:t>
            </a:r>
            <a:endParaRPr lang="en-US" sz="2000" b="1" dirty="0"/>
          </a:p>
          <a:p>
            <a:endParaRPr lang="en-US" sz="2000" b="1" dirty="0"/>
          </a:p>
          <a:p>
            <a:r>
              <a:rPr lang="en-US" sz="2000" dirty="0"/>
              <a:t>A subdivision of a recreation management area that further delineates specific recreation opportunities and recreation setting characteristics. </a:t>
            </a:r>
          </a:p>
          <a:p>
            <a:endParaRPr lang="en-US" sz="2000" dirty="0" smtClean="0"/>
          </a:p>
          <a:p>
            <a:endParaRPr lang="en-US" sz="2000" dirty="0"/>
          </a:p>
          <a:p>
            <a:r>
              <a:rPr lang="en-US" sz="2000" dirty="0" smtClean="0"/>
              <a:t>RMZs </a:t>
            </a:r>
            <a:r>
              <a:rPr lang="en-US" sz="2000" dirty="0"/>
              <a:t>provide an optional management tool to manage recreation resources in complex situations where many recreation opportunities are provided. </a:t>
            </a:r>
            <a:endParaRPr lang="en-US" sz="2000" dirty="0" smtClean="0"/>
          </a:p>
          <a:p>
            <a:endParaRPr lang="en-US" dirty="0"/>
          </a:p>
        </p:txBody>
      </p:sp>
      <p:pic>
        <p:nvPicPr>
          <p:cNvPr id="9" name="Picture 8" descr="http://crag.org/wp-content/uploads/2012/03/ProposedZoningHusum_CO_WaterQuality1.jpg">
            <a:hlinkClick r:id="rId3" tgtFrame="&quot;_blank&quot;"/>
          </p:cNvPr>
          <p:cNvPicPr/>
          <p:nvPr/>
        </p:nvPicPr>
        <p:blipFill rotWithShape="1">
          <a:blip r:embed="rId4" cstate="print">
            <a:extLst>
              <a:ext uri="{28A0092B-C50C-407E-A947-70E740481C1C}">
                <a14:useLocalDpi xmlns:a14="http://schemas.microsoft.com/office/drawing/2010/main" val="0"/>
              </a:ext>
            </a:extLst>
          </a:blip>
          <a:srcRect t="1984" r="30367"/>
          <a:stretch/>
        </p:blipFill>
        <p:spPr bwMode="auto">
          <a:xfrm>
            <a:off x="4853940" y="1612510"/>
            <a:ext cx="4137660" cy="3764280"/>
          </a:xfrm>
          <a:prstGeom prst="rect">
            <a:avLst/>
          </a:prstGeom>
          <a:noFill/>
          <a:ln>
            <a:noFill/>
          </a:ln>
          <a:extLst>
            <a:ext uri="{53640926-AAD7-44D8-BBD7-CCE9431645EC}">
              <a14:shadowObscured xmlns:a14="http://schemas.microsoft.com/office/drawing/2010/main"/>
            </a:ext>
          </a:extLst>
        </p:spPr>
      </p:pic>
      <p:sp>
        <p:nvSpPr>
          <p:cNvPr id="10" name="Rectangle 9"/>
          <p:cNvSpPr/>
          <p:nvPr/>
        </p:nvSpPr>
        <p:spPr>
          <a:xfrm rot="20420306">
            <a:off x="4602293" y="5658742"/>
            <a:ext cx="3996560" cy="707886"/>
          </a:xfrm>
          <a:prstGeom prst="rect">
            <a:avLst/>
          </a:prstGeom>
          <a:noFill/>
        </p:spPr>
        <p:txBody>
          <a:bodyPr wrap="square" lIns="91440" tIns="45720" rIns="91440" bIns="45720">
            <a:spAutoFit/>
          </a:bodyPr>
          <a:lstStyle/>
          <a:p>
            <a:pPr algn="ctr"/>
            <a:r>
              <a:rPr lang="en-US" sz="2000" dirty="0">
                <a:ln w="18415" cmpd="sng">
                  <a:solidFill>
                    <a:srgbClr val="FF00FF"/>
                  </a:solidFill>
                  <a:prstDash val="solid"/>
                </a:ln>
                <a:solidFill>
                  <a:srgbClr val="FF00FF"/>
                </a:solidFill>
                <a:effectLst>
                  <a:outerShdw blurRad="63500" dir="3600000" algn="tl" rotWithShape="0">
                    <a:srgbClr val="000000">
                      <a:alpha val="70000"/>
                    </a:srgbClr>
                  </a:outerShdw>
                </a:effectLst>
              </a:rPr>
              <a:t>It is not just </a:t>
            </a:r>
            <a:r>
              <a:rPr lang="en-US" sz="2000" dirty="0" smtClean="0">
                <a:ln w="18415" cmpd="sng">
                  <a:solidFill>
                    <a:srgbClr val="FF00FF"/>
                  </a:solidFill>
                  <a:prstDash val="solid"/>
                </a:ln>
                <a:solidFill>
                  <a:srgbClr val="FF00FF"/>
                </a:solidFill>
                <a:effectLst>
                  <a:outerShdw blurRad="63500" dir="3600000" algn="tl" rotWithShape="0">
                    <a:srgbClr val="000000">
                      <a:alpha val="70000"/>
                    </a:srgbClr>
                  </a:outerShdw>
                </a:effectLst>
              </a:rPr>
              <a:t>about</a:t>
            </a:r>
          </a:p>
          <a:p>
            <a:pPr algn="ctr"/>
            <a:r>
              <a:rPr lang="en-US" sz="2000" dirty="0" smtClean="0">
                <a:ln w="18415" cmpd="sng">
                  <a:solidFill>
                    <a:srgbClr val="FF00FF"/>
                  </a:solidFill>
                  <a:prstDash val="solid"/>
                </a:ln>
                <a:solidFill>
                  <a:srgbClr val="FF00FF"/>
                </a:solidFill>
                <a:effectLst>
                  <a:outerShdw blurRad="63500" dir="3600000" algn="tl" rotWithShape="0">
                    <a:srgbClr val="000000">
                      <a:alpha val="70000"/>
                    </a:srgbClr>
                  </a:outerShdw>
                </a:effectLst>
              </a:rPr>
              <a:t>delineating activities</a:t>
            </a:r>
            <a:r>
              <a:rPr lang="en-US" sz="2000" b="1" cap="all" spc="0" dirty="0">
                <a:ln w="9000" cmpd="sng">
                  <a:solidFill>
                    <a:srgbClr val="FF00FF"/>
                  </a:solidFill>
                  <a:prstDash val="solid"/>
                </a:ln>
                <a:solidFill>
                  <a:srgbClr val="FF00FF"/>
                </a:solidFill>
                <a:effectLst>
                  <a:reflection blurRad="12700" stA="28000" endPos="45000" dist="1000" dir="5400000" sy="-100000" algn="bl" rotWithShape="0"/>
                </a:effectLst>
              </a:rPr>
              <a:t>!</a:t>
            </a:r>
          </a:p>
        </p:txBody>
      </p:sp>
    </p:spTree>
    <p:extLst>
      <p:ext uri="{BB962C8B-B14F-4D97-AF65-F5344CB8AC3E}">
        <p14:creationId xmlns:p14="http://schemas.microsoft.com/office/powerpoint/2010/main" val="3634426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2358338"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Identifying RMZs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pic>
        <p:nvPicPr>
          <p:cNvPr id="4097" name="Picture 2" descr="http://upload.wikimedia.org/wikipedia/commons/c/c7/Mount_Marcy_New_York_USGS_topo_map_1979.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820" t="3981" r="13333"/>
          <a:stretch>
            <a:fillRect/>
          </a:stretch>
        </p:blipFill>
        <p:spPr bwMode="auto">
          <a:xfrm>
            <a:off x="4901527" y="2050366"/>
            <a:ext cx="4090073"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6652" y="704910"/>
            <a:ext cx="4724400" cy="5601533"/>
          </a:xfrm>
          <a:prstGeom prst="rect">
            <a:avLst/>
          </a:prstGeom>
        </p:spPr>
        <p:txBody>
          <a:bodyPr wrap="square">
            <a:spAutoFit/>
          </a:bodyPr>
          <a:lstStyle/>
          <a:p>
            <a:endParaRPr lang="en-US" dirty="0"/>
          </a:p>
          <a:p>
            <a:r>
              <a:rPr lang="en-US" sz="2000" dirty="0"/>
              <a:t>E</a:t>
            </a:r>
            <a:r>
              <a:rPr lang="en-US" sz="2000" dirty="0" smtClean="0"/>
              <a:t>ach </a:t>
            </a:r>
            <a:r>
              <a:rPr lang="en-US" sz="2000" dirty="0"/>
              <a:t>RMZ has a discrete objective and provides for specific recreation opportunities. </a:t>
            </a:r>
            <a:endParaRPr lang="en-US" sz="2000" dirty="0" smtClean="0"/>
          </a:p>
          <a:p>
            <a:endParaRPr lang="en-US" sz="2000" dirty="0"/>
          </a:p>
          <a:p>
            <a:r>
              <a:rPr lang="en-US" sz="2000" dirty="0" smtClean="0"/>
              <a:t>Establishing </a:t>
            </a:r>
            <a:r>
              <a:rPr lang="en-US" sz="2000" dirty="0"/>
              <a:t>RMZs and associated objectives are LUP decisions. </a:t>
            </a:r>
            <a:endParaRPr lang="en-US" sz="2000" dirty="0" smtClean="0"/>
          </a:p>
          <a:p>
            <a:endParaRPr lang="en-US" sz="2000" dirty="0"/>
          </a:p>
          <a:p>
            <a:r>
              <a:rPr lang="en-US" sz="2000" dirty="0" smtClean="0"/>
              <a:t>Where </a:t>
            </a:r>
            <a:r>
              <a:rPr lang="en-US" sz="2000" dirty="0"/>
              <a:t>RMZs are established, identify the necessary management action and allowable use decisions needed to achieve the RMZ objectives. </a:t>
            </a:r>
            <a:endParaRPr lang="en-US" sz="2000" dirty="0" smtClean="0"/>
          </a:p>
          <a:p>
            <a:endParaRPr lang="en-US" sz="2000" dirty="0"/>
          </a:p>
          <a:p>
            <a:r>
              <a:rPr lang="en-US" sz="2000" dirty="0" smtClean="0"/>
              <a:t>While </a:t>
            </a:r>
            <a:r>
              <a:rPr lang="en-US" sz="2000" dirty="0"/>
              <a:t>generally unnecessary, ERMAs may be subdivided into RMZs to ensure R&amp;VS are managed commensurate with the management of other resources and resource uses. </a:t>
            </a:r>
          </a:p>
        </p:txBody>
      </p:sp>
      <p:sp>
        <p:nvSpPr>
          <p:cNvPr id="10" name="Freeform 9"/>
          <p:cNvSpPr/>
          <p:nvPr/>
        </p:nvSpPr>
        <p:spPr>
          <a:xfrm>
            <a:off x="5105400" y="2057400"/>
            <a:ext cx="2705100" cy="3093720"/>
          </a:xfrm>
          <a:custGeom>
            <a:avLst/>
            <a:gdLst>
              <a:gd name="connsiteX0" fmla="*/ 198120 w 2705100"/>
              <a:gd name="connsiteY0" fmla="*/ 1516380 h 3093720"/>
              <a:gd name="connsiteX1" fmla="*/ 205740 w 2705100"/>
              <a:gd name="connsiteY1" fmla="*/ 1303020 h 3093720"/>
              <a:gd name="connsiteX2" fmla="*/ 228600 w 2705100"/>
              <a:gd name="connsiteY2" fmla="*/ 1226820 h 3093720"/>
              <a:gd name="connsiteX3" fmla="*/ 259080 w 2705100"/>
              <a:gd name="connsiteY3" fmla="*/ 1211580 h 3093720"/>
              <a:gd name="connsiteX4" fmla="*/ 289560 w 2705100"/>
              <a:gd name="connsiteY4" fmla="*/ 1165860 h 3093720"/>
              <a:gd name="connsiteX5" fmla="*/ 335280 w 2705100"/>
              <a:gd name="connsiteY5" fmla="*/ 1120140 h 3093720"/>
              <a:gd name="connsiteX6" fmla="*/ 365760 w 2705100"/>
              <a:gd name="connsiteY6" fmla="*/ 1074420 h 3093720"/>
              <a:gd name="connsiteX7" fmla="*/ 388620 w 2705100"/>
              <a:gd name="connsiteY7" fmla="*/ 1059180 h 3093720"/>
              <a:gd name="connsiteX8" fmla="*/ 411480 w 2705100"/>
              <a:gd name="connsiteY8" fmla="*/ 1028700 h 3093720"/>
              <a:gd name="connsiteX9" fmla="*/ 541020 w 2705100"/>
              <a:gd name="connsiteY9" fmla="*/ 960120 h 3093720"/>
              <a:gd name="connsiteX10" fmla="*/ 601980 w 2705100"/>
              <a:gd name="connsiteY10" fmla="*/ 906780 h 3093720"/>
              <a:gd name="connsiteX11" fmla="*/ 647700 w 2705100"/>
              <a:gd name="connsiteY11" fmla="*/ 891540 h 3093720"/>
              <a:gd name="connsiteX12" fmla="*/ 701040 w 2705100"/>
              <a:gd name="connsiteY12" fmla="*/ 861060 h 3093720"/>
              <a:gd name="connsiteX13" fmla="*/ 739140 w 2705100"/>
              <a:gd name="connsiteY13" fmla="*/ 822960 h 3093720"/>
              <a:gd name="connsiteX14" fmla="*/ 807720 w 2705100"/>
              <a:gd name="connsiteY14" fmla="*/ 777240 h 3093720"/>
              <a:gd name="connsiteX15" fmla="*/ 868680 w 2705100"/>
              <a:gd name="connsiteY15" fmla="*/ 723900 h 3093720"/>
              <a:gd name="connsiteX16" fmla="*/ 906780 w 2705100"/>
              <a:gd name="connsiteY16" fmla="*/ 708660 h 3093720"/>
              <a:gd name="connsiteX17" fmla="*/ 982980 w 2705100"/>
              <a:gd name="connsiteY17" fmla="*/ 640080 h 3093720"/>
              <a:gd name="connsiteX18" fmla="*/ 1013460 w 2705100"/>
              <a:gd name="connsiteY18" fmla="*/ 624840 h 3093720"/>
              <a:gd name="connsiteX19" fmla="*/ 1043940 w 2705100"/>
              <a:gd name="connsiteY19" fmla="*/ 594360 h 3093720"/>
              <a:gd name="connsiteX20" fmla="*/ 1066800 w 2705100"/>
              <a:gd name="connsiteY20" fmla="*/ 586740 h 3093720"/>
              <a:gd name="connsiteX21" fmla="*/ 1097280 w 2705100"/>
              <a:gd name="connsiteY21" fmla="*/ 571500 h 3093720"/>
              <a:gd name="connsiteX22" fmla="*/ 1150620 w 2705100"/>
              <a:gd name="connsiteY22" fmla="*/ 525780 h 3093720"/>
              <a:gd name="connsiteX23" fmla="*/ 1196340 w 2705100"/>
              <a:gd name="connsiteY23" fmla="*/ 487680 h 3093720"/>
              <a:gd name="connsiteX24" fmla="*/ 1211580 w 2705100"/>
              <a:gd name="connsiteY24" fmla="*/ 464820 h 3093720"/>
              <a:gd name="connsiteX25" fmla="*/ 1280160 w 2705100"/>
              <a:gd name="connsiteY25" fmla="*/ 426720 h 3093720"/>
              <a:gd name="connsiteX26" fmla="*/ 1356360 w 2705100"/>
              <a:gd name="connsiteY26" fmla="*/ 365760 h 3093720"/>
              <a:gd name="connsiteX27" fmla="*/ 1402080 w 2705100"/>
              <a:gd name="connsiteY27" fmla="*/ 335280 h 3093720"/>
              <a:gd name="connsiteX28" fmla="*/ 1569720 w 2705100"/>
              <a:gd name="connsiteY28" fmla="*/ 327660 h 3093720"/>
              <a:gd name="connsiteX29" fmla="*/ 1645920 w 2705100"/>
              <a:gd name="connsiteY29" fmla="*/ 312420 h 3093720"/>
              <a:gd name="connsiteX30" fmla="*/ 1722120 w 2705100"/>
              <a:gd name="connsiteY30" fmla="*/ 281940 h 3093720"/>
              <a:gd name="connsiteX31" fmla="*/ 1767840 w 2705100"/>
              <a:gd name="connsiteY31" fmla="*/ 266700 h 3093720"/>
              <a:gd name="connsiteX32" fmla="*/ 1836420 w 2705100"/>
              <a:gd name="connsiteY32" fmla="*/ 243840 h 3093720"/>
              <a:gd name="connsiteX33" fmla="*/ 1866900 w 2705100"/>
              <a:gd name="connsiteY33" fmla="*/ 220980 h 3093720"/>
              <a:gd name="connsiteX34" fmla="*/ 1897380 w 2705100"/>
              <a:gd name="connsiteY34" fmla="*/ 213360 h 3093720"/>
              <a:gd name="connsiteX35" fmla="*/ 1935480 w 2705100"/>
              <a:gd name="connsiteY35" fmla="*/ 175260 h 3093720"/>
              <a:gd name="connsiteX36" fmla="*/ 2011680 w 2705100"/>
              <a:gd name="connsiteY36" fmla="*/ 137160 h 3093720"/>
              <a:gd name="connsiteX37" fmla="*/ 2042160 w 2705100"/>
              <a:gd name="connsiteY37" fmla="*/ 121920 h 3093720"/>
              <a:gd name="connsiteX38" fmla="*/ 2065020 w 2705100"/>
              <a:gd name="connsiteY38" fmla="*/ 106680 h 3093720"/>
              <a:gd name="connsiteX39" fmla="*/ 2095500 w 2705100"/>
              <a:gd name="connsiteY39" fmla="*/ 99060 h 3093720"/>
              <a:gd name="connsiteX40" fmla="*/ 2141220 w 2705100"/>
              <a:gd name="connsiteY40" fmla="*/ 83820 h 3093720"/>
              <a:gd name="connsiteX41" fmla="*/ 2164080 w 2705100"/>
              <a:gd name="connsiteY41" fmla="*/ 76200 h 3093720"/>
              <a:gd name="connsiteX42" fmla="*/ 2194560 w 2705100"/>
              <a:gd name="connsiteY42" fmla="*/ 68580 h 3093720"/>
              <a:gd name="connsiteX43" fmla="*/ 2270760 w 2705100"/>
              <a:gd name="connsiteY43" fmla="*/ 30480 h 3093720"/>
              <a:gd name="connsiteX44" fmla="*/ 2301240 w 2705100"/>
              <a:gd name="connsiteY44" fmla="*/ 22860 h 3093720"/>
              <a:gd name="connsiteX45" fmla="*/ 2324100 w 2705100"/>
              <a:gd name="connsiteY45" fmla="*/ 15240 h 3093720"/>
              <a:gd name="connsiteX46" fmla="*/ 2385060 w 2705100"/>
              <a:gd name="connsiteY46" fmla="*/ 0 h 3093720"/>
              <a:gd name="connsiteX47" fmla="*/ 2545080 w 2705100"/>
              <a:gd name="connsiteY47" fmla="*/ 7620 h 3093720"/>
              <a:gd name="connsiteX48" fmla="*/ 2567940 w 2705100"/>
              <a:gd name="connsiteY48" fmla="*/ 22860 h 3093720"/>
              <a:gd name="connsiteX49" fmla="*/ 2621280 w 2705100"/>
              <a:gd name="connsiteY49" fmla="*/ 30480 h 3093720"/>
              <a:gd name="connsiteX50" fmla="*/ 2651760 w 2705100"/>
              <a:gd name="connsiteY50" fmla="*/ 45720 h 3093720"/>
              <a:gd name="connsiteX51" fmla="*/ 2674620 w 2705100"/>
              <a:gd name="connsiteY51" fmla="*/ 53340 h 3093720"/>
              <a:gd name="connsiteX52" fmla="*/ 2705100 w 2705100"/>
              <a:gd name="connsiteY52" fmla="*/ 99060 h 3093720"/>
              <a:gd name="connsiteX53" fmla="*/ 2697480 w 2705100"/>
              <a:gd name="connsiteY53" fmla="*/ 182880 h 3093720"/>
              <a:gd name="connsiteX54" fmla="*/ 2682240 w 2705100"/>
              <a:gd name="connsiteY54" fmla="*/ 236220 h 3093720"/>
              <a:gd name="connsiteX55" fmla="*/ 2667000 w 2705100"/>
              <a:gd name="connsiteY55" fmla="*/ 304800 h 3093720"/>
              <a:gd name="connsiteX56" fmla="*/ 2651760 w 2705100"/>
              <a:gd name="connsiteY56" fmla="*/ 335280 h 3093720"/>
              <a:gd name="connsiteX57" fmla="*/ 2644140 w 2705100"/>
              <a:gd name="connsiteY57" fmla="*/ 358140 h 3093720"/>
              <a:gd name="connsiteX58" fmla="*/ 2613660 w 2705100"/>
              <a:gd name="connsiteY58" fmla="*/ 419100 h 3093720"/>
              <a:gd name="connsiteX59" fmla="*/ 2598420 w 2705100"/>
              <a:gd name="connsiteY59" fmla="*/ 449580 h 3093720"/>
              <a:gd name="connsiteX60" fmla="*/ 2567940 w 2705100"/>
              <a:gd name="connsiteY60" fmla="*/ 502920 h 3093720"/>
              <a:gd name="connsiteX61" fmla="*/ 2552700 w 2705100"/>
              <a:gd name="connsiteY61" fmla="*/ 525780 h 3093720"/>
              <a:gd name="connsiteX62" fmla="*/ 2537460 w 2705100"/>
              <a:gd name="connsiteY62" fmla="*/ 556260 h 3093720"/>
              <a:gd name="connsiteX63" fmla="*/ 2522220 w 2705100"/>
              <a:gd name="connsiteY63" fmla="*/ 579120 h 3093720"/>
              <a:gd name="connsiteX64" fmla="*/ 2506980 w 2705100"/>
              <a:gd name="connsiteY64" fmla="*/ 609600 h 3093720"/>
              <a:gd name="connsiteX65" fmla="*/ 2491740 w 2705100"/>
              <a:gd name="connsiteY65" fmla="*/ 632460 h 3093720"/>
              <a:gd name="connsiteX66" fmla="*/ 2461260 w 2705100"/>
              <a:gd name="connsiteY66" fmla="*/ 685800 h 3093720"/>
              <a:gd name="connsiteX67" fmla="*/ 2438400 w 2705100"/>
              <a:gd name="connsiteY67" fmla="*/ 708660 h 3093720"/>
              <a:gd name="connsiteX68" fmla="*/ 2407920 w 2705100"/>
              <a:gd name="connsiteY68" fmla="*/ 754380 h 3093720"/>
              <a:gd name="connsiteX69" fmla="*/ 2377440 w 2705100"/>
              <a:gd name="connsiteY69" fmla="*/ 800100 h 3093720"/>
              <a:gd name="connsiteX70" fmla="*/ 2331720 w 2705100"/>
              <a:gd name="connsiteY70" fmla="*/ 868680 h 3093720"/>
              <a:gd name="connsiteX71" fmla="*/ 2316480 w 2705100"/>
              <a:gd name="connsiteY71" fmla="*/ 891540 h 3093720"/>
              <a:gd name="connsiteX72" fmla="*/ 2293620 w 2705100"/>
              <a:gd name="connsiteY72" fmla="*/ 922020 h 3093720"/>
              <a:gd name="connsiteX73" fmla="*/ 2209800 w 2705100"/>
              <a:gd name="connsiteY73" fmla="*/ 982980 h 3093720"/>
              <a:gd name="connsiteX74" fmla="*/ 2186940 w 2705100"/>
              <a:gd name="connsiteY74" fmla="*/ 1013460 h 3093720"/>
              <a:gd name="connsiteX75" fmla="*/ 2141220 w 2705100"/>
              <a:gd name="connsiteY75" fmla="*/ 1059180 h 3093720"/>
              <a:gd name="connsiteX76" fmla="*/ 2095500 w 2705100"/>
              <a:gd name="connsiteY76" fmla="*/ 1104900 h 3093720"/>
              <a:gd name="connsiteX77" fmla="*/ 2072640 w 2705100"/>
              <a:gd name="connsiteY77" fmla="*/ 1127760 h 3093720"/>
              <a:gd name="connsiteX78" fmla="*/ 2042160 w 2705100"/>
              <a:gd name="connsiteY78" fmla="*/ 1173480 h 3093720"/>
              <a:gd name="connsiteX79" fmla="*/ 2004060 w 2705100"/>
              <a:gd name="connsiteY79" fmla="*/ 1226820 h 3093720"/>
              <a:gd name="connsiteX80" fmla="*/ 1988820 w 2705100"/>
              <a:gd name="connsiteY80" fmla="*/ 1257300 h 3093720"/>
              <a:gd name="connsiteX81" fmla="*/ 1973580 w 2705100"/>
              <a:gd name="connsiteY81" fmla="*/ 1280160 h 3093720"/>
              <a:gd name="connsiteX82" fmla="*/ 1965960 w 2705100"/>
              <a:gd name="connsiteY82" fmla="*/ 1303020 h 3093720"/>
              <a:gd name="connsiteX83" fmla="*/ 1935480 w 2705100"/>
              <a:gd name="connsiteY83" fmla="*/ 1363980 h 3093720"/>
              <a:gd name="connsiteX84" fmla="*/ 1927860 w 2705100"/>
              <a:gd name="connsiteY84" fmla="*/ 1386840 h 3093720"/>
              <a:gd name="connsiteX85" fmla="*/ 1912620 w 2705100"/>
              <a:gd name="connsiteY85" fmla="*/ 1409700 h 3093720"/>
              <a:gd name="connsiteX86" fmla="*/ 1905000 w 2705100"/>
              <a:gd name="connsiteY86" fmla="*/ 1432560 h 3093720"/>
              <a:gd name="connsiteX87" fmla="*/ 1882140 w 2705100"/>
              <a:gd name="connsiteY87" fmla="*/ 1470660 h 3093720"/>
              <a:gd name="connsiteX88" fmla="*/ 1866900 w 2705100"/>
              <a:gd name="connsiteY88" fmla="*/ 1493520 h 3093720"/>
              <a:gd name="connsiteX89" fmla="*/ 1844040 w 2705100"/>
              <a:gd name="connsiteY89" fmla="*/ 1546860 h 3093720"/>
              <a:gd name="connsiteX90" fmla="*/ 1790700 w 2705100"/>
              <a:gd name="connsiteY90" fmla="*/ 1615440 h 3093720"/>
              <a:gd name="connsiteX91" fmla="*/ 1775460 w 2705100"/>
              <a:gd name="connsiteY91" fmla="*/ 1645920 h 3093720"/>
              <a:gd name="connsiteX92" fmla="*/ 1752600 w 2705100"/>
              <a:gd name="connsiteY92" fmla="*/ 1668780 h 3093720"/>
              <a:gd name="connsiteX93" fmla="*/ 1729740 w 2705100"/>
              <a:gd name="connsiteY93" fmla="*/ 1706880 h 3093720"/>
              <a:gd name="connsiteX94" fmla="*/ 1706880 w 2705100"/>
              <a:gd name="connsiteY94" fmla="*/ 1729740 h 3093720"/>
              <a:gd name="connsiteX95" fmla="*/ 1661160 w 2705100"/>
              <a:gd name="connsiteY95" fmla="*/ 1790700 h 3093720"/>
              <a:gd name="connsiteX96" fmla="*/ 1653540 w 2705100"/>
              <a:gd name="connsiteY96" fmla="*/ 1813560 h 3093720"/>
              <a:gd name="connsiteX97" fmla="*/ 1607820 w 2705100"/>
              <a:gd name="connsiteY97" fmla="*/ 1844040 h 3093720"/>
              <a:gd name="connsiteX98" fmla="*/ 1539240 w 2705100"/>
              <a:gd name="connsiteY98" fmla="*/ 1905000 h 3093720"/>
              <a:gd name="connsiteX99" fmla="*/ 1508760 w 2705100"/>
              <a:gd name="connsiteY99" fmla="*/ 1943100 h 3093720"/>
              <a:gd name="connsiteX100" fmla="*/ 1470660 w 2705100"/>
              <a:gd name="connsiteY100" fmla="*/ 1973580 h 3093720"/>
              <a:gd name="connsiteX101" fmla="*/ 1402080 w 2705100"/>
              <a:gd name="connsiteY101" fmla="*/ 2049780 h 3093720"/>
              <a:gd name="connsiteX102" fmla="*/ 1386840 w 2705100"/>
              <a:gd name="connsiteY102" fmla="*/ 2080260 h 3093720"/>
              <a:gd name="connsiteX103" fmla="*/ 1348740 w 2705100"/>
              <a:gd name="connsiteY103" fmla="*/ 2141220 h 3093720"/>
              <a:gd name="connsiteX104" fmla="*/ 1333500 w 2705100"/>
              <a:gd name="connsiteY104" fmla="*/ 2179320 h 3093720"/>
              <a:gd name="connsiteX105" fmla="*/ 1310640 w 2705100"/>
              <a:gd name="connsiteY105" fmla="*/ 2217420 h 3093720"/>
              <a:gd name="connsiteX106" fmla="*/ 1280160 w 2705100"/>
              <a:gd name="connsiteY106" fmla="*/ 2263140 h 3093720"/>
              <a:gd name="connsiteX107" fmla="*/ 1264920 w 2705100"/>
              <a:gd name="connsiteY107" fmla="*/ 2293620 h 3093720"/>
              <a:gd name="connsiteX108" fmla="*/ 1242060 w 2705100"/>
              <a:gd name="connsiteY108" fmla="*/ 2316480 h 3093720"/>
              <a:gd name="connsiteX109" fmla="*/ 1226820 w 2705100"/>
              <a:gd name="connsiteY109" fmla="*/ 2346960 h 3093720"/>
              <a:gd name="connsiteX110" fmla="*/ 1150620 w 2705100"/>
              <a:gd name="connsiteY110" fmla="*/ 2430780 h 3093720"/>
              <a:gd name="connsiteX111" fmla="*/ 1127760 w 2705100"/>
              <a:gd name="connsiteY111" fmla="*/ 2446020 h 3093720"/>
              <a:gd name="connsiteX112" fmla="*/ 1097280 w 2705100"/>
              <a:gd name="connsiteY112" fmla="*/ 2461260 h 3093720"/>
              <a:gd name="connsiteX113" fmla="*/ 1074420 w 2705100"/>
              <a:gd name="connsiteY113" fmla="*/ 2484120 h 3093720"/>
              <a:gd name="connsiteX114" fmla="*/ 1043940 w 2705100"/>
              <a:gd name="connsiteY114" fmla="*/ 2506980 h 3093720"/>
              <a:gd name="connsiteX115" fmla="*/ 1021080 w 2705100"/>
              <a:gd name="connsiteY115" fmla="*/ 2529840 h 3093720"/>
              <a:gd name="connsiteX116" fmla="*/ 967740 w 2705100"/>
              <a:gd name="connsiteY116" fmla="*/ 2598420 h 3093720"/>
              <a:gd name="connsiteX117" fmla="*/ 960120 w 2705100"/>
              <a:gd name="connsiteY117" fmla="*/ 2628900 h 3093720"/>
              <a:gd name="connsiteX118" fmla="*/ 944880 w 2705100"/>
              <a:gd name="connsiteY118" fmla="*/ 2674620 h 3093720"/>
              <a:gd name="connsiteX119" fmla="*/ 922020 w 2705100"/>
              <a:gd name="connsiteY119" fmla="*/ 2743200 h 3093720"/>
              <a:gd name="connsiteX120" fmla="*/ 914400 w 2705100"/>
              <a:gd name="connsiteY120" fmla="*/ 2766060 h 3093720"/>
              <a:gd name="connsiteX121" fmla="*/ 906780 w 2705100"/>
              <a:gd name="connsiteY121" fmla="*/ 2788920 h 3093720"/>
              <a:gd name="connsiteX122" fmla="*/ 868680 w 2705100"/>
              <a:gd name="connsiteY122" fmla="*/ 2834640 h 3093720"/>
              <a:gd name="connsiteX123" fmla="*/ 845820 w 2705100"/>
              <a:gd name="connsiteY123" fmla="*/ 2865120 h 3093720"/>
              <a:gd name="connsiteX124" fmla="*/ 822960 w 2705100"/>
              <a:gd name="connsiteY124" fmla="*/ 2880360 h 3093720"/>
              <a:gd name="connsiteX125" fmla="*/ 723900 w 2705100"/>
              <a:gd name="connsiteY125" fmla="*/ 2994660 h 3093720"/>
              <a:gd name="connsiteX126" fmla="*/ 693420 w 2705100"/>
              <a:gd name="connsiteY126" fmla="*/ 3009900 h 3093720"/>
              <a:gd name="connsiteX127" fmla="*/ 670560 w 2705100"/>
              <a:gd name="connsiteY127" fmla="*/ 3025140 h 3093720"/>
              <a:gd name="connsiteX128" fmla="*/ 647700 w 2705100"/>
              <a:gd name="connsiteY128" fmla="*/ 3032760 h 3093720"/>
              <a:gd name="connsiteX129" fmla="*/ 624840 w 2705100"/>
              <a:gd name="connsiteY129" fmla="*/ 3048000 h 3093720"/>
              <a:gd name="connsiteX130" fmla="*/ 601980 w 2705100"/>
              <a:gd name="connsiteY130" fmla="*/ 3070860 h 3093720"/>
              <a:gd name="connsiteX131" fmla="*/ 518160 w 2705100"/>
              <a:gd name="connsiteY131" fmla="*/ 3093720 h 3093720"/>
              <a:gd name="connsiteX132" fmla="*/ 297180 w 2705100"/>
              <a:gd name="connsiteY132" fmla="*/ 3086100 h 3093720"/>
              <a:gd name="connsiteX133" fmla="*/ 205740 w 2705100"/>
              <a:gd name="connsiteY133" fmla="*/ 3078480 h 3093720"/>
              <a:gd name="connsiteX134" fmla="*/ 182880 w 2705100"/>
              <a:gd name="connsiteY134" fmla="*/ 3063240 h 3093720"/>
              <a:gd name="connsiteX135" fmla="*/ 160020 w 2705100"/>
              <a:gd name="connsiteY135" fmla="*/ 2994660 h 3093720"/>
              <a:gd name="connsiteX136" fmla="*/ 129540 w 2705100"/>
              <a:gd name="connsiteY136" fmla="*/ 2880360 h 3093720"/>
              <a:gd name="connsiteX137" fmla="*/ 121920 w 2705100"/>
              <a:gd name="connsiteY137" fmla="*/ 2842260 h 3093720"/>
              <a:gd name="connsiteX138" fmla="*/ 91440 w 2705100"/>
              <a:gd name="connsiteY138" fmla="*/ 2781300 h 3093720"/>
              <a:gd name="connsiteX139" fmla="*/ 76200 w 2705100"/>
              <a:gd name="connsiteY139" fmla="*/ 2758440 h 3093720"/>
              <a:gd name="connsiteX140" fmla="*/ 60960 w 2705100"/>
              <a:gd name="connsiteY140" fmla="*/ 2712720 h 3093720"/>
              <a:gd name="connsiteX141" fmla="*/ 53340 w 2705100"/>
              <a:gd name="connsiteY141" fmla="*/ 2689860 h 3093720"/>
              <a:gd name="connsiteX142" fmla="*/ 30480 w 2705100"/>
              <a:gd name="connsiteY142" fmla="*/ 2667000 h 3093720"/>
              <a:gd name="connsiteX143" fmla="*/ 22860 w 2705100"/>
              <a:gd name="connsiteY143" fmla="*/ 2628900 h 3093720"/>
              <a:gd name="connsiteX144" fmla="*/ 15240 w 2705100"/>
              <a:gd name="connsiteY144" fmla="*/ 2598420 h 3093720"/>
              <a:gd name="connsiteX145" fmla="*/ 7620 w 2705100"/>
              <a:gd name="connsiteY145" fmla="*/ 2430780 h 3093720"/>
              <a:gd name="connsiteX146" fmla="*/ 0 w 2705100"/>
              <a:gd name="connsiteY146" fmla="*/ 2331720 h 3093720"/>
              <a:gd name="connsiteX147" fmla="*/ 7620 w 2705100"/>
              <a:gd name="connsiteY147" fmla="*/ 2034540 h 3093720"/>
              <a:gd name="connsiteX148" fmla="*/ 22860 w 2705100"/>
              <a:gd name="connsiteY148" fmla="*/ 1950720 h 3093720"/>
              <a:gd name="connsiteX149" fmla="*/ 38100 w 2705100"/>
              <a:gd name="connsiteY149" fmla="*/ 1889760 h 3093720"/>
              <a:gd name="connsiteX150" fmla="*/ 60960 w 2705100"/>
              <a:gd name="connsiteY150" fmla="*/ 1805940 h 3093720"/>
              <a:gd name="connsiteX151" fmla="*/ 76200 w 2705100"/>
              <a:gd name="connsiteY151" fmla="*/ 1775460 h 3093720"/>
              <a:gd name="connsiteX152" fmla="*/ 91440 w 2705100"/>
              <a:gd name="connsiteY152" fmla="*/ 1729740 h 3093720"/>
              <a:gd name="connsiteX153" fmla="*/ 99060 w 2705100"/>
              <a:gd name="connsiteY153" fmla="*/ 1706880 h 3093720"/>
              <a:gd name="connsiteX154" fmla="*/ 152400 w 2705100"/>
              <a:gd name="connsiteY154" fmla="*/ 1638300 h 3093720"/>
              <a:gd name="connsiteX155" fmla="*/ 167640 w 2705100"/>
              <a:gd name="connsiteY155" fmla="*/ 1592580 h 3093720"/>
              <a:gd name="connsiteX156" fmla="*/ 182880 w 2705100"/>
              <a:gd name="connsiteY156" fmla="*/ 1539240 h 3093720"/>
              <a:gd name="connsiteX157" fmla="*/ 198120 w 2705100"/>
              <a:gd name="connsiteY157" fmla="*/ 1516380 h 309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705100" h="3093720">
                <a:moveTo>
                  <a:pt x="198120" y="1516380"/>
                </a:moveTo>
                <a:cubicBezTo>
                  <a:pt x="201930" y="1477010"/>
                  <a:pt x="201301" y="1374047"/>
                  <a:pt x="205740" y="1303020"/>
                </a:cubicBezTo>
                <a:cubicBezTo>
                  <a:pt x="206390" y="1292624"/>
                  <a:pt x="226717" y="1227762"/>
                  <a:pt x="228600" y="1226820"/>
                </a:cubicBezTo>
                <a:lnTo>
                  <a:pt x="259080" y="1211580"/>
                </a:lnTo>
                <a:cubicBezTo>
                  <a:pt x="269240" y="1196340"/>
                  <a:pt x="276608" y="1178812"/>
                  <a:pt x="289560" y="1165860"/>
                </a:cubicBezTo>
                <a:cubicBezTo>
                  <a:pt x="304800" y="1150620"/>
                  <a:pt x="323325" y="1138073"/>
                  <a:pt x="335280" y="1120140"/>
                </a:cubicBezTo>
                <a:cubicBezTo>
                  <a:pt x="345440" y="1104900"/>
                  <a:pt x="350520" y="1084580"/>
                  <a:pt x="365760" y="1074420"/>
                </a:cubicBezTo>
                <a:cubicBezTo>
                  <a:pt x="373380" y="1069340"/>
                  <a:pt x="382144" y="1065656"/>
                  <a:pt x="388620" y="1059180"/>
                </a:cubicBezTo>
                <a:cubicBezTo>
                  <a:pt x="397600" y="1050200"/>
                  <a:pt x="401494" y="1036546"/>
                  <a:pt x="411480" y="1028700"/>
                </a:cubicBezTo>
                <a:cubicBezTo>
                  <a:pt x="476706" y="977451"/>
                  <a:pt x="479476" y="980635"/>
                  <a:pt x="541020" y="960120"/>
                </a:cubicBezTo>
                <a:cubicBezTo>
                  <a:pt x="556736" y="944404"/>
                  <a:pt x="580993" y="917274"/>
                  <a:pt x="601980" y="906780"/>
                </a:cubicBezTo>
                <a:cubicBezTo>
                  <a:pt x="616348" y="899596"/>
                  <a:pt x="632460" y="896620"/>
                  <a:pt x="647700" y="891540"/>
                </a:cubicBezTo>
                <a:cubicBezTo>
                  <a:pt x="730617" y="808623"/>
                  <a:pt x="608937" y="922462"/>
                  <a:pt x="701040" y="861060"/>
                </a:cubicBezTo>
                <a:cubicBezTo>
                  <a:pt x="715984" y="851097"/>
                  <a:pt x="725716" y="834892"/>
                  <a:pt x="739140" y="822960"/>
                </a:cubicBezTo>
                <a:cubicBezTo>
                  <a:pt x="795772" y="772621"/>
                  <a:pt x="742049" y="828317"/>
                  <a:pt x="807720" y="777240"/>
                </a:cubicBezTo>
                <a:cubicBezTo>
                  <a:pt x="845088" y="748176"/>
                  <a:pt x="828555" y="746192"/>
                  <a:pt x="868680" y="723900"/>
                </a:cubicBezTo>
                <a:cubicBezTo>
                  <a:pt x="880637" y="717257"/>
                  <a:pt x="894080" y="713740"/>
                  <a:pt x="906780" y="708660"/>
                </a:cubicBezTo>
                <a:cubicBezTo>
                  <a:pt x="934485" y="680955"/>
                  <a:pt x="951165" y="659964"/>
                  <a:pt x="982980" y="640080"/>
                </a:cubicBezTo>
                <a:cubicBezTo>
                  <a:pt x="992613" y="634060"/>
                  <a:pt x="1004373" y="631656"/>
                  <a:pt x="1013460" y="624840"/>
                </a:cubicBezTo>
                <a:cubicBezTo>
                  <a:pt x="1024955" y="616219"/>
                  <a:pt x="1032248" y="602711"/>
                  <a:pt x="1043940" y="594360"/>
                </a:cubicBezTo>
                <a:cubicBezTo>
                  <a:pt x="1050476" y="589691"/>
                  <a:pt x="1059417" y="589904"/>
                  <a:pt x="1066800" y="586740"/>
                </a:cubicBezTo>
                <a:cubicBezTo>
                  <a:pt x="1077241" y="582265"/>
                  <a:pt x="1087120" y="576580"/>
                  <a:pt x="1097280" y="571500"/>
                </a:cubicBezTo>
                <a:cubicBezTo>
                  <a:pt x="1158141" y="490352"/>
                  <a:pt x="1080888" y="583890"/>
                  <a:pt x="1150620" y="525780"/>
                </a:cubicBezTo>
                <a:cubicBezTo>
                  <a:pt x="1215243" y="471928"/>
                  <a:pt x="1104232" y="533734"/>
                  <a:pt x="1196340" y="487680"/>
                </a:cubicBezTo>
                <a:cubicBezTo>
                  <a:pt x="1201420" y="480060"/>
                  <a:pt x="1204627" y="470780"/>
                  <a:pt x="1211580" y="464820"/>
                </a:cubicBezTo>
                <a:cubicBezTo>
                  <a:pt x="1343457" y="351783"/>
                  <a:pt x="1171980" y="513264"/>
                  <a:pt x="1280160" y="426720"/>
                </a:cubicBezTo>
                <a:cubicBezTo>
                  <a:pt x="1434868" y="302953"/>
                  <a:pt x="1253394" y="427539"/>
                  <a:pt x="1356360" y="365760"/>
                </a:cubicBezTo>
                <a:cubicBezTo>
                  <a:pt x="1372066" y="356336"/>
                  <a:pt x="1383783" y="336112"/>
                  <a:pt x="1402080" y="335280"/>
                </a:cubicBezTo>
                <a:lnTo>
                  <a:pt x="1569720" y="327660"/>
                </a:lnTo>
                <a:cubicBezTo>
                  <a:pt x="1595120" y="322580"/>
                  <a:pt x="1621870" y="322040"/>
                  <a:pt x="1645920" y="312420"/>
                </a:cubicBezTo>
                <a:cubicBezTo>
                  <a:pt x="1671320" y="302260"/>
                  <a:pt x="1696167" y="290591"/>
                  <a:pt x="1722120" y="281940"/>
                </a:cubicBezTo>
                <a:cubicBezTo>
                  <a:pt x="1737360" y="276860"/>
                  <a:pt x="1752925" y="272666"/>
                  <a:pt x="1767840" y="266700"/>
                </a:cubicBezTo>
                <a:cubicBezTo>
                  <a:pt x="1815664" y="247571"/>
                  <a:pt x="1792670" y="254777"/>
                  <a:pt x="1836420" y="243840"/>
                </a:cubicBezTo>
                <a:cubicBezTo>
                  <a:pt x="1846580" y="236220"/>
                  <a:pt x="1855541" y="226660"/>
                  <a:pt x="1866900" y="220980"/>
                </a:cubicBezTo>
                <a:cubicBezTo>
                  <a:pt x="1876267" y="216296"/>
                  <a:pt x="1888666" y="219169"/>
                  <a:pt x="1897380" y="213360"/>
                </a:cubicBezTo>
                <a:cubicBezTo>
                  <a:pt x="1912324" y="203397"/>
                  <a:pt x="1920536" y="185223"/>
                  <a:pt x="1935480" y="175260"/>
                </a:cubicBezTo>
                <a:cubicBezTo>
                  <a:pt x="1959109" y="159508"/>
                  <a:pt x="1986280" y="149860"/>
                  <a:pt x="2011680" y="137160"/>
                </a:cubicBezTo>
                <a:cubicBezTo>
                  <a:pt x="2021840" y="132080"/>
                  <a:pt x="2032709" y="128221"/>
                  <a:pt x="2042160" y="121920"/>
                </a:cubicBezTo>
                <a:cubicBezTo>
                  <a:pt x="2049780" y="116840"/>
                  <a:pt x="2056602" y="110288"/>
                  <a:pt x="2065020" y="106680"/>
                </a:cubicBezTo>
                <a:cubicBezTo>
                  <a:pt x="2074646" y="102555"/>
                  <a:pt x="2085469" y="102069"/>
                  <a:pt x="2095500" y="99060"/>
                </a:cubicBezTo>
                <a:cubicBezTo>
                  <a:pt x="2110887" y="94444"/>
                  <a:pt x="2125980" y="88900"/>
                  <a:pt x="2141220" y="83820"/>
                </a:cubicBezTo>
                <a:cubicBezTo>
                  <a:pt x="2148840" y="81280"/>
                  <a:pt x="2156288" y="78148"/>
                  <a:pt x="2164080" y="76200"/>
                </a:cubicBezTo>
                <a:cubicBezTo>
                  <a:pt x="2174240" y="73660"/>
                  <a:pt x="2184934" y="72705"/>
                  <a:pt x="2194560" y="68580"/>
                </a:cubicBezTo>
                <a:cubicBezTo>
                  <a:pt x="2220662" y="57393"/>
                  <a:pt x="2243210" y="37368"/>
                  <a:pt x="2270760" y="30480"/>
                </a:cubicBezTo>
                <a:cubicBezTo>
                  <a:pt x="2280920" y="27940"/>
                  <a:pt x="2291170" y="25737"/>
                  <a:pt x="2301240" y="22860"/>
                </a:cubicBezTo>
                <a:cubicBezTo>
                  <a:pt x="2308963" y="20653"/>
                  <a:pt x="2316308" y="17188"/>
                  <a:pt x="2324100" y="15240"/>
                </a:cubicBezTo>
                <a:lnTo>
                  <a:pt x="2385060" y="0"/>
                </a:lnTo>
                <a:cubicBezTo>
                  <a:pt x="2438400" y="2540"/>
                  <a:pt x="2492092" y="996"/>
                  <a:pt x="2545080" y="7620"/>
                </a:cubicBezTo>
                <a:cubicBezTo>
                  <a:pt x="2554167" y="8756"/>
                  <a:pt x="2559168" y="20228"/>
                  <a:pt x="2567940" y="22860"/>
                </a:cubicBezTo>
                <a:cubicBezTo>
                  <a:pt x="2585143" y="28021"/>
                  <a:pt x="2603500" y="27940"/>
                  <a:pt x="2621280" y="30480"/>
                </a:cubicBezTo>
                <a:cubicBezTo>
                  <a:pt x="2631440" y="35560"/>
                  <a:pt x="2641319" y="41245"/>
                  <a:pt x="2651760" y="45720"/>
                </a:cubicBezTo>
                <a:cubicBezTo>
                  <a:pt x="2659143" y="48884"/>
                  <a:pt x="2668940" y="47660"/>
                  <a:pt x="2674620" y="53340"/>
                </a:cubicBezTo>
                <a:cubicBezTo>
                  <a:pt x="2687572" y="66292"/>
                  <a:pt x="2705100" y="99060"/>
                  <a:pt x="2705100" y="99060"/>
                </a:cubicBezTo>
                <a:cubicBezTo>
                  <a:pt x="2702560" y="127000"/>
                  <a:pt x="2701188" y="155071"/>
                  <a:pt x="2697480" y="182880"/>
                </a:cubicBezTo>
                <a:cubicBezTo>
                  <a:pt x="2691948" y="224370"/>
                  <a:pt x="2690076" y="200957"/>
                  <a:pt x="2682240" y="236220"/>
                </a:cubicBezTo>
                <a:cubicBezTo>
                  <a:pt x="2674512" y="270998"/>
                  <a:pt x="2678876" y="277090"/>
                  <a:pt x="2667000" y="304800"/>
                </a:cubicBezTo>
                <a:cubicBezTo>
                  <a:pt x="2662525" y="315241"/>
                  <a:pt x="2656235" y="324839"/>
                  <a:pt x="2651760" y="335280"/>
                </a:cubicBezTo>
                <a:cubicBezTo>
                  <a:pt x="2648596" y="342663"/>
                  <a:pt x="2647464" y="350828"/>
                  <a:pt x="2644140" y="358140"/>
                </a:cubicBezTo>
                <a:cubicBezTo>
                  <a:pt x="2634739" y="378822"/>
                  <a:pt x="2623820" y="398780"/>
                  <a:pt x="2613660" y="419100"/>
                </a:cubicBezTo>
                <a:cubicBezTo>
                  <a:pt x="2608580" y="429260"/>
                  <a:pt x="2604721" y="440129"/>
                  <a:pt x="2598420" y="449580"/>
                </a:cubicBezTo>
                <a:cubicBezTo>
                  <a:pt x="2561290" y="505275"/>
                  <a:pt x="2606611" y="435245"/>
                  <a:pt x="2567940" y="502920"/>
                </a:cubicBezTo>
                <a:cubicBezTo>
                  <a:pt x="2563396" y="510871"/>
                  <a:pt x="2557244" y="517829"/>
                  <a:pt x="2552700" y="525780"/>
                </a:cubicBezTo>
                <a:cubicBezTo>
                  <a:pt x="2547064" y="535643"/>
                  <a:pt x="2543096" y="546397"/>
                  <a:pt x="2537460" y="556260"/>
                </a:cubicBezTo>
                <a:cubicBezTo>
                  <a:pt x="2532916" y="564211"/>
                  <a:pt x="2526764" y="571169"/>
                  <a:pt x="2522220" y="579120"/>
                </a:cubicBezTo>
                <a:cubicBezTo>
                  <a:pt x="2516584" y="588983"/>
                  <a:pt x="2512616" y="599737"/>
                  <a:pt x="2506980" y="609600"/>
                </a:cubicBezTo>
                <a:cubicBezTo>
                  <a:pt x="2502436" y="617551"/>
                  <a:pt x="2496284" y="624509"/>
                  <a:pt x="2491740" y="632460"/>
                </a:cubicBezTo>
                <a:cubicBezTo>
                  <a:pt x="2478189" y="656174"/>
                  <a:pt x="2478137" y="665547"/>
                  <a:pt x="2461260" y="685800"/>
                </a:cubicBezTo>
                <a:cubicBezTo>
                  <a:pt x="2454361" y="694079"/>
                  <a:pt x="2446020" y="701040"/>
                  <a:pt x="2438400" y="708660"/>
                </a:cubicBezTo>
                <a:cubicBezTo>
                  <a:pt x="2423827" y="752379"/>
                  <a:pt x="2441216" y="711571"/>
                  <a:pt x="2407920" y="754380"/>
                </a:cubicBezTo>
                <a:cubicBezTo>
                  <a:pt x="2396675" y="768838"/>
                  <a:pt x="2387600" y="784860"/>
                  <a:pt x="2377440" y="800100"/>
                </a:cubicBezTo>
                <a:lnTo>
                  <a:pt x="2331720" y="868680"/>
                </a:lnTo>
                <a:cubicBezTo>
                  <a:pt x="2326640" y="876300"/>
                  <a:pt x="2321975" y="884214"/>
                  <a:pt x="2316480" y="891540"/>
                </a:cubicBezTo>
                <a:cubicBezTo>
                  <a:pt x="2308860" y="901700"/>
                  <a:pt x="2303112" y="913583"/>
                  <a:pt x="2293620" y="922020"/>
                </a:cubicBezTo>
                <a:cubicBezTo>
                  <a:pt x="2222090" y="985602"/>
                  <a:pt x="2273105" y="919675"/>
                  <a:pt x="2209800" y="982980"/>
                </a:cubicBezTo>
                <a:cubicBezTo>
                  <a:pt x="2200820" y="991960"/>
                  <a:pt x="2195436" y="1004020"/>
                  <a:pt x="2186940" y="1013460"/>
                </a:cubicBezTo>
                <a:cubicBezTo>
                  <a:pt x="2172522" y="1029480"/>
                  <a:pt x="2156460" y="1043940"/>
                  <a:pt x="2141220" y="1059180"/>
                </a:cubicBezTo>
                <a:lnTo>
                  <a:pt x="2095500" y="1104900"/>
                </a:lnTo>
                <a:cubicBezTo>
                  <a:pt x="2087880" y="1112520"/>
                  <a:pt x="2078618" y="1118794"/>
                  <a:pt x="2072640" y="1127760"/>
                </a:cubicBezTo>
                <a:cubicBezTo>
                  <a:pt x="2062480" y="1143000"/>
                  <a:pt x="2053150" y="1158827"/>
                  <a:pt x="2042160" y="1173480"/>
                </a:cubicBezTo>
                <a:cubicBezTo>
                  <a:pt x="2032347" y="1186564"/>
                  <a:pt x="2012974" y="1211221"/>
                  <a:pt x="2004060" y="1226820"/>
                </a:cubicBezTo>
                <a:cubicBezTo>
                  <a:pt x="1998424" y="1236683"/>
                  <a:pt x="1994456" y="1247437"/>
                  <a:pt x="1988820" y="1257300"/>
                </a:cubicBezTo>
                <a:cubicBezTo>
                  <a:pt x="1984276" y="1265251"/>
                  <a:pt x="1977676" y="1271969"/>
                  <a:pt x="1973580" y="1280160"/>
                </a:cubicBezTo>
                <a:cubicBezTo>
                  <a:pt x="1969988" y="1287344"/>
                  <a:pt x="1969284" y="1295708"/>
                  <a:pt x="1965960" y="1303020"/>
                </a:cubicBezTo>
                <a:cubicBezTo>
                  <a:pt x="1956559" y="1323702"/>
                  <a:pt x="1942664" y="1342427"/>
                  <a:pt x="1935480" y="1363980"/>
                </a:cubicBezTo>
                <a:cubicBezTo>
                  <a:pt x="1932940" y="1371600"/>
                  <a:pt x="1931452" y="1379656"/>
                  <a:pt x="1927860" y="1386840"/>
                </a:cubicBezTo>
                <a:cubicBezTo>
                  <a:pt x="1923764" y="1395031"/>
                  <a:pt x="1916716" y="1401509"/>
                  <a:pt x="1912620" y="1409700"/>
                </a:cubicBezTo>
                <a:cubicBezTo>
                  <a:pt x="1909028" y="1416884"/>
                  <a:pt x="1908592" y="1425376"/>
                  <a:pt x="1905000" y="1432560"/>
                </a:cubicBezTo>
                <a:cubicBezTo>
                  <a:pt x="1898376" y="1445807"/>
                  <a:pt x="1889990" y="1458101"/>
                  <a:pt x="1882140" y="1470660"/>
                </a:cubicBezTo>
                <a:cubicBezTo>
                  <a:pt x="1877286" y="1478426"/>
                  <a:pt x="1870996" y="1485329"/>
                  <a:pt x="1866900" y="1493520"/>
                </a:cubicBezTo>
                <a:cubicBezTo>
                  <a:pt x="1848822" y="1529675"/>
                  <a:pt x="1872581" y="1505634"/>
                  <a:pt x="1844040" y="1546860"/>
                </a:cubicBezTo>
                <a:cubicBezTo>
                  <a:pt x="1827555" y="1570671"/>
                  <a:pt x="1803652" y="1589537"/>
                  <a:pt x="1790700" y="1615440"/>
                </a:cubicBezTo>
                <a:cubicBezTo>
                  <a:pt x="1785620" y="1625600"/>
                  <a:pt x="1782062" y="1636677"/>
                  <a:pt x="1775460" y="1645920"/>
                </a:cubicBezTo>
                <a:cubicBezTo>
                  <a:pt x="1769196" y="1654689"/>
                  <a:pt x="1759066" y="1660159"/>
                  <a:pt x="1752600" y="1668780"/>
                </a:cubicBezTo>
                <a:cubicBezTo>
                  <a:pt x="1743714" y="1680628"/>
                  <a:pt x="1738626" y="1695032"/>
                  <a:pt x="1729740" y="1706880"/>
                </a:cubicBezTo>
                <a:cubicBezTo>
                  <a:pt x="1723274" y="1715501"/>
                  <a:pt x="1713704" y="1721400"/>
                  <a:pt x="1706880" y="1729740"/>
                </a:cubicBezTo>
                <a:cubicBezTo>
                  <a:pt x="1690796" y="1749399"/>
                  <a:pt x="1661160" y="1790700"/>
                  <a:pt x="1661160" y="1790700"/>
                </a:cubicBezTo>
                <a:cubicBezTo>
                  <a:pt x="1658620" y="1798320"/>
                  <a:pt x="1657995" y="1806877"/>
                  <a:pt x="1653540" y="1813560"/>
                </a:cubicBezTo>
                <a:cubicBezTo>
                  <a:pt x="1637232" y="1838023"/>
                  <a:pt x="1631787" y="1836051"/>
                  <a:pt x="1607820" y="1844040"/>
                </a:cubicBezTo>
                <a:cubicBezTo>
                  <a:pt x="1585163" y="1862921"/>
                  <a:pt x="1559103" y="1882300"/>
                  <a:pt x="1539240" y="1905000"/>
                </a:cubicBezTo>
                <a:cubicBezTo>
                  <a:pt x="1528530" y="1917240"/>
                  <a:pt x="1520260" y="1931600"/>
                  <a:pt x="1508760" y="1943100"/>
                </a:cubicBezTo>
                <a:cubicBezTo>
                  <a:pt x="1497260" y="1954600"/>
                  <a:pt x="1482749" y="1962700"/>
                  <a:pt x="1470660" y="1973580"/>
                </a:cubicBezTo>
                <a:cubicBezTo>
                  <a:pt x="1448514" y="1993512"/>
                  <a:pt x="1418919" y="2024521"/>
                  <a:pt x="1402080" y="2049780"/>
                </a:cubicBezTo>
                <a:cubicBezTo>
                  <a:pt x="1395779" y="2059231"/>
                  <a:pt x="1392476" y="2070397"/>
                  <a:pt x="1386840" y="2080260"/>
                </a:cubicBezTo>
                <a:cubicBezTo>
                  <a:pt x="1362661" y="2122573"/>
                  <a:pt x="1377482" y="2083736"/>
                  <a:pt x="1348740" y="2141220"/>
                </a:cubicBezTo>
                <a:cubicBezTo>
                  <a:pt x="1342623" y="2153454"/>
                  <a:pt x="1339617" y="2167086"/>
                  <a:pt x="1333500" y="2179320"/>
                </a:cubicBezTo>
                <a:cubicBezTo>
                  <a:pt x="1326876" y="2192567"/>
                  <a:pt x="1318591" y="2204925"/>
                  <a:pt x="1310640" y="2217420"/>
                </a:cubicBezTo>
                <a:cubicBezTo>
                  <a:pt x="1300806" y="2232873"/>
                  <a:pt x="1288351" y="2246757"/>
                  <a:pt x="1280160" y="2263140"/>
                </a:cubicBezTo>
                <a:cubicBezTo>
                  <a:pt x="1275080" y="2273300"/>
                  <a:pt x="1271522" y="2284377"/>
                  <a:pt x="1264920" y="2293620"/>
                </a:cubicBezTo>
                <a:cubicBezTo>
                  <a:pt x="1258656" y="2302389"/>
                  <a:pt x="1248324" y="2307711"/>
                  <a:pt x="1242060" y="2316480"/>
                </a:cubicBezTo>
                <a:cubicBezTo>
                  <a:pt x="1235458" y="2325723"/>
                  <a:pt x="1233121" y="2337509"/>
                  <a:pt x="1226820" y="2346960"/>
                </a:cubicBezTo>
                <a:cubicBezTo>
                  <a:pt x="1213331" y="2367193"/>
                  <a:pt x="1167482" y="2419539"/>
                  <a:pt x="1150620" y="2430780"/>
                </a:cubicBezTo>
                <a:cubicBezTo>
                  <a:pt x="1143000" y="2435860"/>
                  <a:pt x="1135711" y="2441476"/>
                  <a:pt x="1127760" y="2446020"/>
                </a:cubicBezTo>
                <a:cubicBezTo>
                  <a:pt x="1117897" y="2451656"/>
                  <a:pt x="1106523" y="2454658"/>
                  <a:pt x="1097280" y="2461260"/>
                </a:cubicBezTo>
                <a:cubicBezTo>
                  <a:pt x="1088511" y="2467524"/>
                  <a:pt x="1082602" y="2477107"/>
                  <a:pt x="1074420" y="2484120"/>
                </a:cubicBezTo>
                <a:cubicBezTo>
                  <a:pt x="1064777" y="2492385"/>
                  <a:pt x="1053583" y="2498715"/>
                  <a:pt x="1043940" y="2506980"/>
                </a:cubicBezTo>
                <a:cubicBezTo>
                  <a:pt x="1035758" y="2513993"/>
                  <a:pt x="1027979" y="2521561"/>
                  <a:pt x="1021080" y="2529840"/>
                </a:cubicBezTo>
                <a:cubicBezTo>
                  <a:pt x="1002540" y="2552088"/>
                  <a:pt x="967740" y="2598420"/>
                  <a:pt x="967740" y="2598420"/>
                </a:cubicBezTo>
                <a:cubicBezTo>
                  <a:pt x="965200" y="2608580"/>
                  <a:pt x="963129" y="2618869"/>
                  <a:pt x="960120" y="2628900"/>
                </a:cubicBezTo>
                <a:cubicBezTo>
                  <a:pt x="955504" y="2644287"/>
                  <a:pt x="949960" y="2659380"/>
                  <a:pt x="944880" y="2674620"/>
                </a:cubicBezTo>
                <a:lnTo>
                  <a:pt x="922020" y="2743200"/>
                </a:lnTo>
                <a:lnTo>
                  <a:pt x="914400" y="2766060"/>
                </a:lnTo>
                <a:cubicBezTo>
                  <a:pt x="911860" y="2773680"/>
                  <a:pt x="911235" y="2782237"/>
                  <a:pt x="906780" y="2788920"/>
                </a:cubicBezTo>
                <a:cubicBezTo>
                  <a:pt x="873097" y="2839444"/>
                  <a:pt x="912684" y="2783302"/>
                  <a:pt x="868680" y="2834640"/>
                </a:cubicBezTo>
                <a:cubicBezTo>
                  <a:pt x="860415" y="2844283"/>
                  <a:pt x="854800" y="2856140"/>
                  <a:pt x="845820" y="2865120"/>
                </a:cubicBezTo>
                <a:cubicBezTo>
                  <a:pt x="839344" y="2871596"/>
                  <a:pt x="829120" y="2873584"/>
                  <a:pt x="822960" y="2880360"/>
                </a:cubicBezTo>
                <a:cubicBezTo>
                  <a:pt x="809908" y="2894717"/>
                  <a:pt x="750268" y="2981476"/>
                  <a:pt x="723900" y="2994660"/>
                </a:cubicBezTo>
                <a:cubicBezTo>
                  <a:pt x="713740" y="2999740"/>
                  <a:pt x="703283" y="3004264"/>
                  <a:pt x="693420" y="3009900"/>
                </a:cubicBezTo>
                <a:cubicBezTo>
                  <a:pt x="685469" y="3014444"/>
                  <a:pt x="678751" y="3021044"/>
                  <a:pt x="670560" y="3025140"/>
                </a:cubicBezTo>
                <a:cubicBezTo>
                  <a:pt x="663376" y="3028732"/>
                  <a:pt x="654884" y="3029168"/>
                  <a:pt x="647700" y="3032760"/>
                </a:cubicBezTo>
                <a:cubicBezTo>
                  <a:pt x="639509" y="3036856"/>
                  <a:pt x="631875" y="3042137"/>
                  <a:pt x="624840" y="3048000"/>
                </a:cubicBezTo>
                <a:cubicBezTo>
                  <a:pt x="616561" y="3054899"/>
                  <a:pt x="611400" y="3065627"/>
                  <a:pt x="601980" y="3070860"/>
                </a:cubicBezTo>
                <a:cubicBezTo>
                  <a:pt x="580227" y="3082945"/>
                  <a:pt x="542783" y="3088795"/>
                  <a:pt x="518160" y="3093720"/>
                </a:cubicBezTo>
                <a:lnTo>
                  <a:pt x="297180" y="3086100"/>
                </a:lnTo>
                <a:cubicBezTo>
                  <a:pt x="266631" y="3084610"/>
                  <a:pt x="235732" y="3084478"/>
                  <a:pt x="205740" y="3078480"/>
                </a:cubicBezTo>
                <a:cubicBezTo>
                  <a:pt x="196760" y="3076684"/>
                  <a:pt x="190500" y="3068320"/>
                  <a:pt x="182880" y="3063240"/>
                </a:cubicBezTo>
                <a:cubicBezTo>
                  <a:pt x="157772" y="2937700"/>
                  <a:pt x="194436" y="3103644"/>
                  <a:pt x="160020" y="2994660"/>
                </a:cubicBezTo>
                <a:cubicBezTo>
                  <a:pt x="148146" y="2957059"/>
                  <a:pt x="137273" y="2919026"/>
                  <a:pt x="129540" y="2880360"/>
                </a:cubicBezTo>
                <a:cubicBezTo>
                  <a:pt x="127000" y="2867660"/>
                  <a:pt x="126569" y="2854348"/>
                  <a:pt x="121920" y="2842260"/>
                </a:cubicBezTo>
                <a:cubicBezTo>
                  <a:pt x="113765" y="2821056"/>
                  <a:pt x="104042" y="2800203"/>
                  <a:pt x="91440" y="2781300"/>
                </a:cubicBezTo>
                <a:cubicBezTo>
                  <a:pt x="86360" y="2773680"/>
                  <a:pt x="79919" y="2766809"/>
                  <a:pt x="76200" y="2758440"/>
                </a:cubicBezTo>
                <a:cubicBezTo>
                  <a:pt x="69676" y="2743760"/>
                  <a:pt x="66040" y="2727960"/>
                  <a:pt x="60960" y="2712720"/>
                </a:cubicBezTo>
                <a:cubicBezTo>
                  <a:pt x="58420" y="2705100"/>
                  <a:pt x="59020" y="2695540"/>
                  <a:pt x="53340" y="2689860"/>
                </a:cubicBezTo>
                <a:lnTo>
                  <a:pt x="30480" y="2667000"/>
                </a:lnTo>
                <a:cubicBezTo>
                  <a:pt x="27940" y="2654300"/>
                  <a:pt x="25670" y="2641543"/>
                  <a:pt x="22860" y="2628900"/>
                </a:cubicBezTo>
                <a:cubicBezTo>
                  <a:pt x="20588" y="2618677"/>
                  <a:pt x="16043" y="2608862"/>
                  <a:pt x="15240" y="2598420"/>
                </a:cubicBezTo>
                <a:cubicBezTo>
                  <a:pt x="10950" y="2542647"/>
                  <a:pt x="10811" y="2486627"/>
                  <a:pt x="7620" y="2430780"/>
                </a:cubicBezTo>
                <a:cubicBezTo>
                  <a:pt x="5731" y="2397716"/>
                  <a:pt x="2540" y="2364740"/>
                  <a:pt x="0" y="2331720"/>
                </a:cubicBezTo>
                <a:cubicBezTo>
                  <a:pt x="2540" y="2232660"/>
                  <a:pt x="3220" y="2133535"/>
                  <a:pt x="7620" y="2034540"/>
                </a:cubicBezTo>
                <a:cubicBezTo>
                  <a:pt x="8048" y="2024906"/>
                  <a:pt x="20024" y="1963011"/>
                  <a:pt x="22860" y="1950720"/>
                </a:cubicBezTo>
                <a:cubicBezTo>
                  <a:pt x="27570" y="1930311"/>
                  <a:pt x="33020" y="1910080"/>
                  <a:pt x="38100" y="1889760"/>
                </a:cubicBezTo>
                <a:cubicBezTo>
                  <a:pt x="40431" y="1880436"/>
                  <a:pt x="52414" y="1825881"/>
                  <a:pt x="60960" y="1805940"/>
                </a:cubicBezTo>
                <a:cubicBezTo>
                  <a:pt x="65435" y="1795499"/>
                  <a:pt x="71981" y="1786007"/>
                  <a:pt x="76200" y="1775460"/>
                </a:cubicBezTo>
                <a:cubicBezTo>
                  <a:pt x="82166" y="1760545"/>
                  <a:pt x="86360" y="1744980"/>
                  <a:pt x="91440" y="1729740"/>
                </a:cubicBezTo>
                <a:cubicBezTo>
                  <a:pt x="93980" y="1722120"/>
                  <a:pt x="94605" y="1713563"/>
                  <a:pt x="99060" y="1706880"/>
                </a:cubicBezTo>
                <a:cubicBezTo>
                  <a:pt x="135518" y="1652194"/>
                  <a:pt x="116588" y="1674112"/>
                  <a:pt x="152400" y="1638300"/>
                </a:cubicBezTo>
                <a:lnTo>
                  <a:pt x="167640" y="1592580"/>
                </a:lnTo>
                <a:cubicBezTo>
                  <a:pt x="174903" y="1570792"/>
                  <a:pt x="178096" y="1563160"/>
                  <a:pt x="182880" y="1539240"/>
                </a:cubicBezTo>
                <a:cubicBezTo>
                  <a:pt x="190918" y="1499052"/>
                  <a:pt x="194310" y="1555750"/>
                  <a:pt x="198120" y="151638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p:cNvSpPr/>
          <p:nvPr/>
        </p:nvSpPr>
        <p:spPr>
          <a:xfrm>
            <a:off x="5836334" y="2280076"/>
            <a:ext cx="2811780" cy="2956560"/>
          </a:xfrm>
          <a:custGeom>
            <a:avLst/>
            <a:gdLst>
              <a:gd name="connsiteX0" fmla="*/ 1905000 w 2811780"/>
              <a:gd name="connsiteY0" fmla="*/ 38100 h 2956560"/>
              <a:gd name="connsiteX1" fmla="*/ 1950720 w 2811780"/>
              <a:gd name="connsiteY1" fmla="*/ 15240 h 2956560"/>
              <a:gd name="connsiteX2" fmla="*/ 2049780 w 2811780"/>
              <a:gd name="connsiteY2" fmla="*/ 7620 h 2956560"/>
              <a:gd name="connsiteX3" fmla="*/ 2103120 w 2811780"/>
              <a:gd name="connsiteY3" fmla="*/ 0 h 2956560"/>
              <a:gd name="connsiteX4" fmla="*/ 2346960 w 2811780"/>
              <a:gd name="connsiteY4" fmla="*/ 7620 h 2956560"/>
              <a:gd name="connsiteX5" fmla="*/ 2415540 w 2811780"/>
              <a:gd name="connsiteY5" fmla="*/ 22860 h 2956560"/>
              <a:gd name="connsiteX6" fmla="*/ 2453640 w 2811780"/>
              <a:gd name="connsiteY6" fmla="*/ 30480 h 2956560"/>
              <a:gd name="connsiteX7" fmla="*/ 2506980 w 2811780"/>
              <a:gd name="connsiteY7" fmla="*/ 45720 h 2956560"/>
              <a:gd name="connsiteX8" fmla="*/ 2537460 w 2811780"/>
              <a:gd name="connsiteY8" fmla="*/ 60960 h 2956560"/>
              <a:gd name="connsiteX9" fmla="*/ 2590800 w 2811780"/>
              <a:gd name="connsiteY9" fmla="*/ 76200 h 2956560"/>
              <a:gd name="connsiteX10" fmla="*/ 2613660 w 2811780"/>
              <a:gd name="connsiteY10" fmla="*/ 83820 h 2956560"/>
              <a:gd name="connsiteX11" fmla="*/ 2659380 w 2811780"/>
              <a:gd name="connsiteY11" fmla="*/ 121920 h 2956560"/>
              <a:gd name="connsiteX12" fmla="*/ 2697480 w 2811780"/>
              <a:gd name="connsiteY12" fmla="*/ 152400 h 2956560"/>
              <a:gd name="connsiteX13" fmla="*/ 2720340 w 2811780"/>
              <a:gd name="connsiteY13" fmla="*/ 182880 h 2956560"/>
              <a:gd name="connsiteX14" fmla="*/ 2758440 w 2811780"/>
              <a:gd name="connsiteY14" fmla="*/ 228600 h 2956560"/>
              <a:gd name="connsiteX15" fmla="*/ 2766060 w 2811780"/>
              <a:gd name="connsiteY15" fmla="*/ 297180 h 2956560"/>
              <a:gd name="connsiteX16" fmla="*/ 2773680 w 2811780"/>
              <a:gd name="connsiteY16" fmla="*/ 320040 h 2956560"/>
              <a:gd name="connsiteX17" fmla="*/ 2781300 w 2811780"/>
              <a:gd name="connsiteY17" fmla="*/ 434340 h 2956560"/>
              <a:gd name="connsiteX18" fmla="*/ 2796540 w 2811780"/>
              <a:gd name="connsiteY18" fmla="*/ 579120 h 2956560"/>
              <a:gd name="connsiteX19" fmla="*/ 2811780 w 2811780"/>
              <a:gd name="connsiteY19" fmla="*/ 769620 h 2956560"/>
              <a:gd name="connsiteX20" fmla="*/ 2804160 w 2811780"/>
              <a:gd name="connsiteY20" fmla="*/ 1135380 h 2956560"/>
              <a:gd name="connsiteX21" fmla="*/ 2788920 w 2811780"/>
              <a:gd name="connsiteY21" fmla="*/ 1219200 h 2956560"/>
              <a:gd name="connsiteX22" fmla="*/ 2766060 w 2811780"/>
              <a:gd name="connsiteY22" fmla="*/ 1333500 h 2956560"/>
              <a:gd name="connsiteX23" fmla="*/ 2735580 w 2811780"/>
              <a:gd name="connsiteY23" fmla="*/ 1424940 h 2956560"/>
              <a:gd name="connsiteX24" fmla="*/ 2697480 w 2811780"/>
              <a:gd name="connsiteY24" fmla="*/ 1531620 h 2956560"/>
              <a:gd name="connsiteX25" fmla="*/ 2667000 w 2811780"/>
              <a:gd name="connsiteY25" fmla="*/ 1623060 h 2956560"/>
              <a:gd name="connsiteX26" fmla="*/ 2613660 w 2811780"/>
              <a:gd name="connsiteY26" fmla="*/ 1676400 h 2956560"/>
              <a:gd name="connsiteX27" fmla="*/ 2598420 w 2811780"/>
              <a:gd name="connsiteY27" fmla="*/ 1714500 h 2956560"/>
              <a:gd name="connsiteX28" fmla="*/ 2575560 w 2811780"/>
              <a:gd name="connsiteY28" fmla="*/ 1737360 h 2956560"/>
              <a:gd name="connsiteX29" fmla="*/ 2545080 w 2811780"/>
              <a:gd name="connsiteY29" fmla="*/ 1790700 h 2956560"/>
              <a:gd name="connsiteX30" fmla="*/ 2522220 w 2811780"/>
              <a:gd name="connsiteY30" fmla="*/ 1866900 h 2956560"/>
              <a:gd name="connsiteX31" fmla="*/ 2514600 w 2811780"/>
              <a:gd name="connsiteY31" fmla="*/ 1889760 h 2956560"/>
              <a:gd name="connsiteX32" fmla="*/ 2491740 w 2811780"/>
              <a:gd name="connsiteY32" fmla="*/ 1927860 h 2956560"/>
              <a:gd name="connsiteX33" fmla="*/ 2476500 w 2811780"/>
              <a:gd name="connsiteY33" fmla="*/ 1958340 h 2956560"/>
              <a:gd name="connsiteX34" fmla="*/ 2461260 w 2811780"/>
              <a:gd name="connsiteY34" fmla="*/ 1981200 h 2956560"/>
              <a:gd name="connsiteX35" fmla="*/ 2430780 w 2811780"/>
              <a:gd name="connsiteY35" fmla="*/ 2042160 h 2956560"/>
              <a:gd name="connsiteX36" fmla="*/ 2407920 w 2811780"/>
              <a:gd name="connsiteY36" fmla="*/ 2065020 h 2956560"/>
              <a:gd name="connsiteX37" fmla="*/ 2369820 w 2811780"/>
              <a:gd name="connsiteY37" fmla="*/ 2141220 h 2956560"/>
              <a:gd name="connsiteX38" fmla="*/ 2346960 w 2811780"/>
              <a:gd name="connsiteY38" fmla="*/ 2179320 h 2956560"/>
              <a:gd name="connsiteX39" fmla="*/ 2308860 w 2811780"/>
              <a:gd name="connsiteY39" fmla="*/ 2240280 h 2956560"/>
              <a:gd name="connsiteX40" fmla="*/ 2263140 w 2811780"/>
              <a:gd name="connsiteY40" fmla="*/ 2324100 h 2956560"/>
              <a:gd name="connsiteX41" fmla="*/ 2225040 w 2811780"/>
              <a:gd name="connsiteY41" fmla="*/ 2354580 h 2956560"/>
              <a:gd name="connsiteX42" fmla="*/ 2202180 w 2811780"/>
              <a:gd name="connsiteY42" fmla="*/ 2392680 h 2956560"/>
              <a:gd name="connsiteX43" fmla="*/ 2171700 w 2811780"/>
              <a:gd name="connsiteY43" fmla="*/ 2453640 h 2956560"/>
              <a:gd name="connsiteX44" fmla="*/ 2133600 w 2811780"/>
              <a:gd name="connsiteY44" fmla="*/ 2491740 h 2956560"/>
              <a:gd name="connsiteX45" fmla="*/ 2103120 w 2811780"/>
              <a:gd name="connsiteY45" fmla="*/ 2537460 h 2956560"/>
              <a:gd name="connsiteX46" fmla="*/ 2080260 w 2811780"/>
              <a:gd name="connsiteY46" fmla="*/ 2552700 h 2956560"/>
              <a:gd name="connsiteX47" fmla="*/ 2011680 w 2811780"/>
              <a:gd name="connsiteY47" fmla="*/ 2628900 h 2956560"/>
              <a:gd name="connsiteX48" fmla="*/ 1981200 w 2811780"/>
              <a:gd name="connsiteY48" fmla="*/ 2651760 h 2956560"/>
              <a:gd name="connsiteX49" fmla="*/ 1912620 w 2811780"/>
              <a:gd name="connsiteY49" fmla="*/ 2689860 h 2956560"/>
              <a:gd name="connsiteX50" fmla="*/ 1882140 w 2811780"/>
              <a:gd name="connsiteY50" fmla="*/ 2727960 h 2956560"/>
              <a:gd name="connsiteX51" fmla="*/ 1844040 w 2811780"/>
              <a:gd name="connsiteY51" fmla="*/ 2743200 h 2956560"/>
              <a:gd name="connsiteX52" fmla="*/ 1813560 w 2811780"/>
              <a:gd name="connsiteY52" fmla="*/ 2758440 h 2956560"/>
              <a:gd name="connsiteX53" fmla="*/ 1783080 w 2811780"/>
              <a:gd name="connsiteY53" fmla="*/ 2788920 h 2956560"/>
              <a:gd name="connsiteX54" fmla="*/ 1729740 w 2811780"/>
              <a:gd name="connsiteY54" fmla="*/ 2804160 h 2956560"/>
              <a:gd name="connsiteX55" fmla="*/ 1653540 w 2811780"/>
              <a:gd name="connsiteY55" fmla="*/ 2842260 h 2956560"/>
              <a:gd name="connsiteX56" fmla="*/ 1554480 w 2811780"/>
              <a:gd name="connsiteY56" fmla="*/ 2865120 h 2956560"/>
              <a:gd name="connsiteX57" fmla="*/ 1508760 w 2811780"/>
              <a:gd name="connsiteY57" fmla="*/ 2880360 h 2956560"/>
              <a:gd name="connsiteX58" fmla="*/ 1470660 w 2811780"/>
              <a:gd name="connsiteY58" fmla="*/ 2887980 h 2956560"/>
              <a:gd name="connsiteX59" fmla="*/ 1417320 w 2811780"/>
              <a:gd name="connsiteY59" fmla="*/ 2910840 h 2956560"/>
              <a:gd name="connsiteX60" fmla="*/ 1386840 w 2811780"/>
              <a:gd name="connsiteY60" fmla="*/ 2918460 h 2956560"/>
              <a:gd name="connsiteX61" fmla="*/ 1333500 w 2811780"/>
              <a:gd name="connsiteY61" fmla="*/ 2933700 h 2956560"/>
              <a:gd name="connsiteX62" fmla="*/ 1196340 w 2811780"/>
              <a:gd name="connsiteY62" fmla="*/ 2941320 h 2956560"/>
              <a:gd name="connsiteX63" fmla="*/ 914400 w 2811780"/>
              <a:gd name="connsiteY63" fmla="*/ 2933700 h 2956560"/>
              <a:gd name="connsiteX64" fmla="*/ 838200 w 2811780"/>
              <a:gd name="connsiteY64" fmla="*/ 2926080 h 2956560"/>
              <a:gd name="connsiteX65" fmla="*/ 601980 w 2811780"/>
              <a:gd name="connsiteY65" fmla="*/ 2918460 h 2956560"/>
              <a:gd name="connsiteX66" fmla="*/ 403860 w 2811780"/>
              <a:gd name="connsiteY66" fmla="*/ 2918460 h 2956560"/>
              <a:gd name="connsiteX67" fmla="*/ 381000 w 2811780"/>
              <a:gd name="connsiteY67" fmla="*/ 2926080 h 2956560"/>
              <a:gd name="connsiteX68" fmla="*/ 297180 w 2811780"/>
              <a:gd name="connsiteY68" fmla="*/ 2941320 h 2956560"/>
              <a:gd name="connsiteX69" fmla="*/ 274320 w 2811780"/>
              <a:gd name="connsiteY69" fmla="*/ 2948940 h 2956560"/>
              <a:gd name="connsiteX70" fmla="*/ 243840 w 2811780"/>
              <a:gd name="connsiteY70" fmla="*/ 2956560 h 2956560"/>
              <a:gd name="connsiteX71" fmla="*/ 91440 w 2811780"/>
              <a:gd name="connsiteY71" fmla="*/ 2948940 h 2956560"/>
              <a:gd name="connsiteX72" fmla="*/ 68580 w 2811780"/>
              <a:gd name="connsiteY72" fmla="*/ 2941320 h 2956560"/>
              <a:gd name="connsiteX73" fmla="*/ 45720 w 2811780"/>
              <a:gd name="connsiteY73" fmla="*/ 2926080 h 2956560"/>
              <a:gd name="connsiteX74" fmla="*/ 38100 w 2811780"/>
              <a:gd name="connsiteY74" fmla="*/ 2903220 h 2956560"/>
              <a:gd name="connsiteX75" fmla="*/ 22860 w 2811780"/>
              <a:gd name="connsiteY75" fmla="*/ 2880360 h 2956560"/>
              <a:gd name="connsiteX76" fmla="*/ 7620 w 2811780"/>
              <a:gd name="connsiteY76" fmla="*/ 2834640 h 2956560"/>
              <a:gd name="connsiteX77" fmla="*/ 0 w 2811780"/>
              <a:gd name="connsiteY77" fmla="*/ 2811780 h 295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811780" h="2956560">
                <a:moveTo>
                  <a:pt x="1905000" y="38100"/>
                </a:moveTo>
                <a:cubicBezTo>
                  <a:pt x="1920240" y="30480"/>
                  <a:pt x="1934047" y="18750"/>
                  <a:pt x="1950720" y="15240"/>
                </a:cubicBezTo>
                <a:cubicBezTo>
                  <a:pt x="1983127" y="8417"/>
                  <a:pt x="2016827" y="10915"/>
                  <a:pt x="2049780" y="7620"/>
                </a:cubicBezTo>
                <a:cubicBezTo>
                  <a:pt x="2067651" y="5833"/>
                  <a:pt x="2085340" y="2540"/>
                  <a:pt x="2103120" y="0"/>
                </a:cubicBezTo>
                <a:cubicBezTo>
                  <a:pt x="2184400" y="2540"/>
                  <a:pt x="2265753" y="3346"/>
                  <a:pt x="2346960" y="7620"/>
                </a:cubicBezTo>
                <a:cubicBezTo>
                  <a:pt x="2400079" y="10416"/>
                  <a:pt x="2378295" y="13549"/>
                  <a:pt x="2415540" y="22860"/>
                </a:cubicBezTo>
                <a:cubicBezTo>
                  <a:pt x="2428105" y="26001"/>
                  <a:pt x="2440997" y="27670"/>
                  <a:pt x="2453640" y="30480"/>
                </a:cubicBezTo>
                <a:cubicBezTo>
                  <a:pt x="2467025" y="33454"/>
                  <a:pt x="2493272" y="39845"/>
                  <a:pt x="2506980" y="45720"/>
                </a:cubicBezTo>
                <a:cubicBezTo>
                  <a:pt x="2517421" y="50195"/>
                  <a:pt x="2527019" y="56485"/>
                  <a:pt x="2537460" y="60960"/>
                </a:cubicBezTo>
                <a:cubicBezTo>
                  <a:pt x="2555730" y="68790"/>
                  <a:pt x="2571466" y="70676"/>
                  <a:pt x="2590800" y="76200"/>
                </a:cubicBezTo>
                <a:cubicBezTo>
                  <a:pt x="2598523" y="78407"/>
                  <a:pt x="2606476" y="80228"/>
                  <a:pt x="2613660" y="83820"/>
                </a:cubicBezTo>
                <a:cubicBezTo>
                  <a:pt x="2639652" y="96816"/>
                  <a:pt x="2636910" y="102259"/>
                  <a:pt x="2659380" y="121920"/>
                </a:cubicBezTo>
                <a:cubicBezTo>
                  <a:pt x="2671620" y="132630"/>
                  <a:pt x="2685980" y="140900"/>
                  <a:pt x="2697480" y="152400"/>
                </a:cubicBezTo>
                <a:cubicBezTo>
                  <a:pt x="2706460" y="161380"/>
                  <a:pt x="2712075" y="173237"/>
                  <a:pt x="2720340" y="182880"/>
                </a:cubicBezTo>
                <a:cubicBezTo>
                  <a:pt x="2764344" y="234218"/>
                  <a:pt x="2724757" y="178076"/>
                  <a:pt x="2758440" y="228600"/>
                </a:cubicBezTo>
                <a:cubicBezTo>
                  <a:pt x="2760980" y="251460"/>
                  <a:pt x="2762279" y="274492"/>
                  <a:pt x="2766060" y="297180"/>
                </a:cubicBezTo>
                <a:cubicBezTo>
                  <a:pt x="2767380" y="305103"/>
                  <a:pt x="2772793" y="312057"/>
                  <a:pt x="2773680" y="320040"/>
                </a:cubicBezTo>
                <a:cubicBezTo>
                  <a:pt x="2777897" y="357991"/>
                  <a:pt x="2777944" y="396303"/>
                  <a:pt x="2781300" y="434340"/>
                </a:cubicBezTo>
                <a:cubicBezTo>
                  <a:pt x="2785565" y="482679"/>
                  <a:pt x="2792147" y="530793"/>
                  <a:pt x="2796540" y="579120"/>
                </a:cubicBezTo>
                <a:cubicBezTo>
                  <a:pt x="2802307" y="642561"/>
                  <a:pt x="2811780" y="769620"/>
                  <a:pt x="2811780" y="769620"/>
                </a:cubicBezTo>
                <a:cubicBezTo>
                  <a:pt x="2809240" y="891540"/>
                  <a:pt x="2808673" y="1013517"/>
                  <a:pt x="2804160" y="1135380"/>
                </a:cubicBezTo>
                <a:cubicBezTo>
                  <a:pt x="2803717" y="1147345"/>
                  <a:pt x="2791769" y="1204955"/>
                  <a:pt x="2788920" y="1219200"/>
                </a:cubicBezTo>
                <a:cubicBezTo>
                  <a:pt x="2774781" y="1374725"/>
                  <a:pt x="2796070" y="1253474"/>
                  <a:pt x="2766060" y="1333500"/>
                </a:cubicBezTo>
                <a:cubicBezTo>
                  <a:pt x="2754779" y="1363583"/>
                  <a:pt x="2735580" y="1424940"/>
                  <a:pt x="2735580" y="1424940"/>
                </a:cubicBezTo>
                <a:cubicBezTo>
                  <a:pt x="2719306" y="1538858"/>
                  <a:pt x="2743436" y="1416730"/>
                  <a:pt x="2697480" y="1531620"/>
                </a:cubicBezTo>
                <a:cubicBezTo>
                  <a:pt x="2685979" y="1560373"/>
                  <a:pt x="2688085" y="1597289"/>
                  <a:pt x="2667000" y="1623060"/>
                </a:cubicBezTo>
                <a:cubicBezTo>
                  <a:pt x="2651077" y="1642521"/>
                  <a:pt x="2613660" y="1676400"/>
                  <a:pt x="2613660" y="1676400"/>
                </a:cubicBezTo>
                <a:cubicBezTo>
                  <a:pt x="2608580" y="1689100"/>
                  <a:pt x="2605669" y="1702901"/>
                  <a:pt x="2598420" y="1714500"/>
                </a:cubicBezTo>
                <a:cubicBezTo>
                  <a:pt x="2592709" y="1723638"/>
                  <a:pt x="2580907" y="1728004"/>
                  <a:pt x="2575560" y="1737360"/>
                </a:cubicBezTo>
                <a:cubicBezTo>
                  <a:pt x="2534625" y="1808995"/>
                  <a:pt x="2606936" y="1728844"/>
                  <a:pt x="2545080" y="1790700"/>
                </a:cubicBezTo>
                <a:cubicBezTo>
                  <a:pt x="2533564" y="1836765"/>
                  <a:pt x="2540772" y="1811245"/>
                  <a:pt x="2522220" y="1866900"/>
                </a:cubicBezTo>
                <a:cubicBezTo>
                  <a:pt x="2519680" y="1874520"/>
                  <a:pt x="2518733" y="1882872"/>
                  <a:pt x="2514600" y="1889760"/>
                </a:cubicBezTo>
                <a:cubicBezTo>
                  <a:pt x="2506980" y="1902460"/>
                  <a:pt x="2498933" y="1914913"/>
                  <a:pt x="2491740" y="1927860"/>
                </a:cubicBezTo>
                <a:cubicBezTo>
                  <a:pt x="2486223" y="1937790"/>
                  <a:pt x="2482136" y="1948477"/>
                  <a:pt x="2476500" y="1958340"/>
                </a:cubicBezTo>
                <a:cubicBezTo>
                  <a:pt x="2471956" y="1966291"/>
                  <a:pt x="2465645" y="1973160"/>
                  <a:pt x="2461260" y="1981200"/>
                </a:cubicBezTo>
                <a:cubicBezTo>
                  <a:pt x="2450381" y="2001144"/>
                  <a:pt x="2446844" y="2026096"/>
                  <a:pt x="2430780" y="2042160"/>
                </a:cubicBezTo>
                <a:cubicBezTo>
                  <a:pt x="2423160" y="2049780"/>
                  <a:pt x="2413568" y="2055842"/>
                  <a:pt x="2407920" y="2065020"/>
                </a:cubicBezTo>
                <a:cubicBezTo>
                  <a:pt x="2393037" y="2089205"/>
                  <a:pt x="2384431" y="2116869"/>
                  <a:pt x="2369820" y="2141220"/>
                </a:cubicBezTo>
                <a:cubicBezTo>
                  <a:pt x="2362200" y="2153920"/>
                  <a:pt x="2353584" y="2166073"/>
                  <a:pt x="2346960" y="2179320"/>
                </a:cubicBezTo>
                <a:cubicBezTo>
                  <a:pt x="2318097" y="2237047"/>
                  <a:pt x="2348972" y="2200168"/>
                  <a:pt x="2308860" y="2240280"/>
                </a:cubicBezTo>
                <a:cubicBezTo>
                  <a:pt x="2294777" y="2275486"/>
                  <a:pt x="2290549" y="2293646"/>
                  <a:pt x="2263140" y="2324100"/>
                </a:cubicBezTo>
                <a:cubicBezTo>
                  <a:pt x="2252260" y="2336189"/>
                  <a:pt x="2237740" y="2344420"/>
                  <a:pt x="2225040" y="2354580"/>
                </a:cubicBezTo>
                <a:cubicBezTo>
                  <a:pt x="2217420" y="2367280"/>
                  <a:pt x="2209202" y="2379640"/>
                  <a:pt x="2202180" y="2392680"/>
                </a:cubicBezTo>
                <a:cubicBezTo>
                  <a:pt x="2191409" y="2412683"/>
                  <a:pt x="2187764" y="2437576"/>
                  <a:pt x="2171700" y="2453640"/>
                </a:cubicBezTo>
                <a:cubicBezTo>
                  <a:pt x="2159000" y="2466340"/>
                  <a:pt x="2144973" y="2477839"/>
                  <a:pt x="2133600" y="2491740"/>
                </a:cubicBezTo>
                <a:cubicBezTo>
                  <a:pt x="2122001" y="2505916"/>
                  <a:pt x="2118360" y="2527300"/>
                  <a:pt x="2103120" y="2537460"/>
                </a:cubicBezTo>
                <a:cubicBezTo>
                  <a:pt x="2095500" y="2542540"/>
                  <a:pt x="2086736" y="2546224"/>
                  <a:pt x="2080260" y="2552700"/>
                </a:cubicBezTo>
                <a:cubicBezTo>
                  <a:pt x="2028979" y="2603981"/>
                  <a:pt x="2092667" y="2568160"/>
                  <a:pt x="2011680" y="2628900"/>
                </a:cubicBezTo>
                <a:cubicBezTo>
                  <a:pt x="2001520" y="2636520"/>
                  <a:pt x="1991767" y="2644715"/>
                  <a:pt x="1981200" y="2651760"/>
                </a:cubicBezTo>
                <a:cubicBezTo>
                  <a:pt x="1952496" y="2670896"/>
                  <a:pt x="1941670" y="2675335"/>
                  <a:pt x="1912620" y="2689860"/>
                </a:cubicBezTo>
                <a:cubicBezTo>
                  <a:pt x="1902460" y="2702560"/>
                  <a:pt x="1894978" y="2717975"/>
                  <a:pt x="1882140" y="2727960"/>
                </a:cubicBezTo>
                <a:cubicBezTo>
                  <a:pt x="1871343" y="2736358"/>
                  <a:pt x="1856539" y="2737645"/>
                  <a:pt x="1844040" y="2743200"/>
                </a:cubicBezTo>
                <a:cubicBezTo>
                  <a:pt x="1833660" y="2747813"/>
                  <a:pt x="1822647" y="2751624"/>
                  <a:pt x="1813560" y="2758440"/>
                </a:cubicBezTo>
                <a:cubicBezTo>
                  <a:pt x="1802065" y="2767061"/>
                  <a:pt x="1795694" y="2782040"/>
                  <a:pt x="1783080" y="2788920"/>
                </a:cubicBezTo>
                <a:cubicBezTo>
                  <a:pt x="1766846" y="2797775"/>
                  <a:pt x="1746839" y="2797119"/>
                  <a:pt x="1729740" y="2804160"/>
                </a:cubicBezTo>
                <a:cubicBezTo>
                  <a:pt x="1703481" y="2814973"/>
                  <a:pt x="1681387" y="2836691"/>
                  <a:pt x="1653540" y="2842260"/>
                </a:cubicBezTo>
                <a:cubicBezTo>
                  <a:pt x="1623316" y="2848305"/>
                  <a:pt x="1582052" y="2855929"/>
                  <a:pt x="1554480" y="2865120"/>
                </a:cubicBezTo>
                <a:cubicBezTo>
                  <a:pt x="1539240" y="2870200"/>
                  <a:pt x="1524512" y="2877210"/>
                  <a:pt x="1508760" y="2880360"/>
                </a:cubicBezTo>
                <a:cubicBezTo>
                  <a:pt x="1496060" y="2882900"/>
                  <a:pt x="1483225" y="2884839"/>
                  <a:pt x="1470660" y="2887980"/>
                </a:cubicBezTo>
                <a:cubicBezTo>
                  <a:pt x="1432815" y="2897441"/>
                  <a:pt x="1460936" y="2894484"/>
                  <a:pt x="1417320" y="2910840"/>
                </a:cubicBezTo>
                <a:cubicBezTo>
                  <a:pt x="1407514" y="2914517"/>
                  <a:pt x="1396910" y="2915583"/>
                  <a:pt x="1386840" y="2918460"/>
                </a:cubicBezTo>
                <a:cubicBezTo>
                  <a:pt x="1370000" y="2923271"/>
                  <a:pt x="1350969" y="2932112"/>
                  <a:pt x="1333500" y="2933700"/>
                </a:cubicBezTo>
                <a:cubicBezTo>
                  <a:pt x="1287898" y="2937846"/>
                  <a:pt x="1242060" y="2938780"/>
                  <a:pt x="1196340" y="2941320"/>
                </a:cubicBezTo>
                <a:lnTo>
                  <a:pt x="914400" y="2933700"/>
                </a:lnTo>
                <a:cubicBezTo>
                  <a:pt x="888896" y="2932615"/>
                  <a:pt x="863696" y="2927324"/>
                  <a:pt x="838200" y="2926080"/>
                </a:cubicBezTo>
                <a:cubicBezTo>
                  <a:pt x="759513" y="2922242"/>
                  <a:pt x="680720" y="2921000"/>
                  <a:pt x="601980" y="2918460"/>
                </a:cubicBezTo>
                <a:cubicBezTo>
                  <a:pt x="520723" y="2898146"/>
                  <a:pt x="563318" y="2905703"/>
                  <a:pt x="403860" y="2918460"/>
                </a:cubicBezTo>
                <a:cubicBezTo>
                  <a:pt x="395853" y="2919101"/>
                  <a:pt x="388841" y="2924338"/>
                  <a:pt x="381000" y="2926080"/>
                </a:cubicBezTo>
                <a:cubicBezTo>
                  <a:pt x="319857" y="2939667"/>
                  <a:pt x="352650" y="2927453"/>
                  <a:pt x="297180" y="2941320"/>
                </a:cubicBezTo>
                <a:cubicBezTo>
                  <a:pt x="289388" y="2943268"/>
                  <a:pt x="282043" y="2946733"/>
                  <a:pt x="274320" y="2948940"/>
                </a:cubicBezTo>
                <a:cubicBezTo>
                  <a:pt x="264250" y="2951817"/>
                  <a:pt x="254000" y="2954020"/>
                  <a:pt x="243840" y="2956560"/>
                </a:cubicBezTo>
                <a:cubicBezTo>
                  <a:pt x="193040" y="2954020"/>
                  <a:pt x="142112" y="2953346"/>
                  <a:pt x="91440" y="2948940"/>
                </a:cubicBezTo>
                <a:cubicBezTo>
                  <a:pt x="83438" y="2948244"/>
                  <a:pt x="75764" y="2944912"/>
                  <a:pt x="68580" y="2941320"/>
                </a:cubicBezTo>
                <a:cubicBezTo>
                  <a:pt x="60389" y="2937224"/>
                  <a:pt x="53340" y="2931160"/>
                  <a:pt x="45720" y="2926080"/>
                </a:cubicBezTo>
                <a:cubicBezTo>
                  <a:pt x="43180" y="2918460"/>
                  <a:pt x="41692" y="2910404"/>
                  <a:pt x="38100" y="2903220"/>
                </a:cubicBezTo>
                <a:cubicBezTo>
                  <a:pt x="34004" y="2895029"/>
                  <a:pt x="26579" y="2888729"/>
                  <a:pt x="22860" y="2880360"/>
                </a:cubicBezTo>
                <a:cubicBezTo>
                  <a:pt x="16336" y="2865680"/>
                  <a:pt x="12700" y="2849880"/>
                  <a:pt x="7620" y="2834640"/>
                </a:cubicBezTo>
                <a:lnTo>
                  <a:pt x="0" y="281178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8" name="Picture 4" descr="http://images.clipartpanda.com/man-fishing-clipart-royalty-free-fishing-clipart-illustration-96505.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5850" y="3589191"/>
            <a:ext cx="887996" cy="9331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agic-mural-factory.com/Pictures/Sport/Wallstory/Motocross/Motocross-rider.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3168113"/>
            <a:ext cx="897336" cy="68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540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2358338"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Identifying RMZs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152400" y="685800"/>
            <a:ext cx="8839200" cy="369332"/>
          </a:xfrm>
          <a:prstGeom prst="rect">
            <a:avLst/>
          </a:prstGeom>
        </p:spPr>
        <p:txBody>
          <a:bodyPr wrap="square">
            <a:spAutoFit/>
          </a:bodyPr>
          <a:lstStyle/>
          <a:p>
            <a:r>
              <a:rPr lang="en-US" b="1" cap="small" dirty="0">
                <a:effectLst>
                  <a:outerShdw blurRad="38100" dist="38100" dir="2700000" algn="tl">
                    <a:srgbClr val="000000">
                      <a:alpha val="43137"/>
                    </a:srgbClr>
                  </a:outerShdw>
                </a:effectLst>
              </a:rPr>
              <a:t>Identifying Recreation Management Zones within SRMAs/ERMAs. </a:t>
            </a:r>
            <a:endParaRPr lang="en-US" cap="small" dirty="0">
              <a:effectLst>
                <a:outerShdw blurRad="38100" dist="38100" dir="2700000" algn="tl">
                  <a:srgbClr val="000000">
                    <a:alpha val="43137"/>
                  </a:srgbClr>
                </a:outerShdw>
              </a:effectLst>
            </a:endParaRPr>
          </a:p>
        </p:txBody>
      </p:sp>
      <p:sp>
        <p:nvSpPr>
          <p:cNvPr id="5" name="Rectangle 4"/>
          <p:cNvSpPr/>
          <p:nvPr/>
        </p:nvSpPr>
        <p:spPr>
          <a:xfrm>
            <a:off x="609600" y="1371600"/>
            <a:ext cx="3886200" cy="1754326"/>
          </a:xfrm>
          <a:prstGeom prst="rect">
            <a:avLst/>
          </a:prstGeom>
        </p:spPr>
        <p:txBody>
          <a:bodyPr wrap="square">
            <a:spAutoFit/>
          </a:bodyPr>
          <a:lstStyle/>
          <a:p>
            <a:r>
              <a:rPr lang="en-US" dirty="0"/>
              <a:t>For example, an SRMA may offer land-based and water-based recreation activity opportunities, along with a very different set of experiences and outcomes for each. </a:t>
            </a:r>
            <a:endParaRPr lang="en-US" dirty="0" smtClean="0"/>
          </a:p>
          <a:p>
            <a:endParaRPr lang="en-US" dirty="0"/>
          </a:p>
        </p:txBody>
      </p:sp>
      <p:pic>
        <p:nvPicPr>
          <p:cNvPr id="10" name="Picture 8" descr="Full Contact Bir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5577">
            <a:off x="5907607" y="1279744"/>
            <a:ext cx="2301528" cy="2980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4659351" y="4484619"/>
            <a:ext cx="4332249" cy="2031325"/>
          </a:xfrm>
          <a:prstGeom prst="rect">
            <a:avLst/>
          </a:prstGeom>
        </p:spPr>
        <p:txBody>
          <a:bodyPr wrap="square">
            <a:spAutoFit/>
          </a:bodyPr>
          <a:lstStyle/>
          <a:p>
            <a:r>
              <a:rPr lang="en-US" dirty="0"/>
              <a:t>Therefore, the RMA could be divided into a land-based RMZ objective emphasizing </a:t>
            </a:r>
            <a:r>
              <a:rPr lang="en-US" dirty="0" smtClean="0"/>
              <a:t>bird watching </a:t>
            </a:r>
            <a:r>
              <a:rPr lang="en-US" dirty="0"/>
              <a:t>and the desired beneficial outcomes, and a water-based RMZ emphasizing </a:t>
            </a:r>
            <a:r>
              <a:rPr lang="en-US" dirty="0" smtClean="0"/>
              <a:t>boating </a:t>
            </a:r>
            <a:r>
              <a:rPr lang="en-US" dirty="0"/>
              <a:t>and the corresponding desired beneficial outcomes.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81091">
            <a:off x="1126724" y="3059222"/>
            <a:ext cx="2288757" cy="3471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5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6957" y="1064029"/>
            <a:ext cx="9147830" cy="5895319"/>
          </a:xfrm>
          <a:custGeom>
            <a:avLst/>
            <a:gdLst>
              <a:gd name="connsiteX0" fmla="*/ 1167612 w 9147830"/>
              <a:gd name="connsiteY0" fmla="*/ 299258 h 5895319"/>
              <a:gd name="connsiteX1" fmla="*/ 1167612 w 9147830"/>
              <a:gd name="connsiteY1" fmla="*/ 299258 h 5895319"/>
              <a:gd name="connsiteX2" fmla="*/ 652222 w 9147830"/>
              <a:gd name="connsiteY2" fmla="*/ 315884 h 5895319"/>
              <a:gd name="connsiteX3" fmla="*/ 569095 w 9147830"/>
              <a:gd name="connsiteY3" fmla="*/ 332509 h 5895319"/>
              <a:gd name="connsiteX4" fmla="*/ 402841 w 9147830"/>
              <a:gd name="connsiteY4" fmla="*/ 349135 h 5895319"/>
              <a:gd name="connsiteX5" fmla="*/ 352964 w 9147830"/>
              <a:gd name="connsiteY5" fmla="*/ 365760 h 5895319"/>
              <a:gd name="connsiteX6" fmla="*/ 303088 w 9147830"/>
              <a:gd name="connsiteY6" fmla="*/ 415636 h 5895319"/>
              <a:gd name="connsiteX7" fmla="*/ 253212 w 9147830"/>
              <a:gd name="connsiteY7" fmla="*/ 448887 h 5895319"/>
              <a:gd name="connsiteX8" fmla="*/ 219961 w 9147830"/>
              <a:gd name="connsiteY8" fmla="*/ 498764 h 5895319"/>
              <a:gd name="connsiteX9" fmla="*/ 170084 w 9147830"/>
              <a:gd name="connsiteY9" fmla="*/ 598516 h 5895319"/>
              <a:gd name="connsiteX10" fmla="*/ 120208 w 9147830"/>
              <a:gd name="connsiteY10" fmla="*/ 615142 h 5895319"/>
              <a:gd name="connsiteX11" fmla="*/ 86957 w 9147830"/>
              <a:gd name="connsiteY11" fmla="*/ 714895 h 5895319"/>
              <a:gd name="connsiteX12" fmla="*/ 120208 w 9147830"/>
              <a:gd name="connsiteY12" fmla="*/ 3840480 h 5895319"/>
              <a:gd name="connsiteX13" fmla="*/ 153459 w 9147830"/>
              <a:gd name="connsiteY13" fmla="*/ 4272742 h 5895319"/>
              <a:gd name="connsiteX14" fmla="*/ 186710 w 9147830"/>
              <a:gd name="connsiteY14" fmla="*/ 4422371 h 5895319"/>
              <a:gd name="connsiteX15" fmla="*/ 253212 w 9147830"/>
              <a:gd name="connsiteY15" fmla="*/ 4522124 h 5895319"/>
              <a:gd name="connsiteX16" fmla="*/ 286462 w 9147830"/>
              <a:gd name="connsiteY16" fmla="*/ 4621876 h 5895319"/>
              <a:gd name="connsiteX17" fmla="*/ 303088 w 9147830"/>
              <a:gd name="connsiteY17" fmla="*/ 4671753 h 5895319"/>
              <a:gd name="connsiteX18" fmla="*/ 319713 w 9147830"/>
              <a:gd name="connsiteY18" fmla="*/ 4854633 h 5895319"/>
              <a:gd name="connsiteX19" fmla="*/ 336339 w 9147830"/>
              <a:gd name="connsiteY19" fmla="*/ 4921135 h 5895319"/>
              <a:gd name="connsiteX20" fmla="*/ 369590 w 9147830"/>
              <a:gd name="connsiteY20" fmla="*/ 5054138 h 5895319"/>
              <a:gd name="connsiteX21" fmla="*/ 386215 w 9147830"/>
              <a:gd name="connsiteY21" fmla="*/ 5120640 h 5895319"/>
              <a:gd name="connsiteX22" fmla="*/ 502593 w 9147830"/>
              <a:gd name="connsiteY22" fmla="*/ 5270269 h 5895319"/>
              <a:gd name="connsiteX23" fmla="*/ 535844 w 9147830"/>
              <a:gd name="connsiteY23" fmla="*/ 5336771 h 5895319"/>
              <a:gd name="connsiteX24" fmla="*/ 552470 w 9147830"/>
              <a:gd name="connsiteY24" fmla="*/ 5386647 h 5895319"/>
              <a:gd name="connsiteX25" fmla="*/ 602346 w 9147830"/>
              <a:gd name="connsiteY25" fmla="*/ 5403273 h 5895319"/>
              <a:gd name="connsiteX26" fmla="*/ 835102 w 9147830"/>
              <a:gd name="connsiteY26" fmla="*/ 5536276 h 5895319"/>
              <a:gd name="connsiteX27" fmla="*/ 901604 w 9147830"/>
              <a:gd name="connsiteY27" fmla="*/ 5552902 h 5895319"/>
              <a:gd name="connsiteX28" fmla="*/ 1067859 w 9147830"/>
              <a:gd name="connsiteY28" fmla="*/ 5619404 h 5895319"/>
              <a:gd name="connsiteX29" fmla="*/ 1400368 w 9147830"/>
              <a:gd name="connsiteY29" fmla="*/ 5652655 h 5895319"/>
              <a:gd name="connsiteX30" fmla="*/ 1666375 w 9147830"/>
              <a:gd name="connsiteY30" fmla="*/ 5685906 h 5895319"/>
              <a:gd name="connsiteX31" fmla="*/ 1749502 w 9147830"/>
              <a:gd name="connsiteY31" fmla="*/ 5719156 h 5895319"/>
              <a:gd name="connsiteX32" fmla="*/ 3046288 w 9147830"/>
              <a:gd name="connsiteY32" fmla="*/ 5752407 h 5895319"/>
              <a:gd name="connsiteX33" fmla="*/ 3112790 w 9147830"/>
              <a:gd name="connsiteY33" fmla="*/ 5785658 h 5895319"/>
              <a:gd name="connsiteX34" fmla="*/ 3179292 w 9147830"/>
              <a:gd name="connsiteY34" fmla="*/ 5802284 h 5895319"/>
              <a:gd name="connsiteX35" fmla="*/ 3727932 w 9147830"/>
              <a:gd name="connsiteY35" fmla="*/ 5818909 h 5895319"/>
              <a:gd name="connsiteX36" fmla="*/ 3844310 w 9147830"/>
              <a:gd name="connsiteY36" fmla="*/ 5852160 h 5895319"/>
              <a:gd name="connsiteX37" fmla="*/ 4010564 w 9147830"/>
              <a:gd name="connsiteY37" fmla="*/ 5868786 h 5895319"/>
              <a:gd name="connsiteX38" fmla="*/ 4243321 w 9147830"/>
              <a:gd name="connsiteY38" fmla="*/ 5868786 h 5895319"/>
              <a:gd name="connsiteX39" fmla="*/ 4276572 w 9147830"/>
              <a:gd name="connsiteY39" fmla="*/ 5818909 h 5895319"/>
              <a:gd name="connsiteX40" fmla="*/ 4343073 w 9147830"/>
              <a:gd name="connsiteY40" fmla="*/ 5785658 h 5895319"/>
              <a:gd name="connsiteX41" fmla="*/ 4293197 w 9147830"/>
              <a:gd name="connsiteY41" fmla="*/ 5835535 h 5895319"/>
              <a:gd name="connsiteX42" fmla="*/ 4243321 w 9147830"/>
              <a:gd name="connsiteY42" fmla="*/ 5852160 h 5895319"/>
              <a:gd name="connsiteX43" fmla="*/ 4326448 w 9147830"/>
              <a:gd name="connsiteY43" fmla="*/ 5752407 h 5895319"/>
              <a:gd name="connsiteX44" fmla="*/ 4442826 w 9147830"/>
              <a:gd name="connsiteY44" fmla="*/ 5586153 h 5895319"/>
              <a:gd name="connsiteX45" fmla="*/ 4542579 w 9147830"/>
              <a:gd name="connsiteY45" fmla="*/ 5403273 h 5895319"/>
              <a:gd name="connsiteX46" fmla="*/ 4559204 w 9147830"/>
              <a:gd name="connsiteY46" fmla="*/ 5336771 h 5895319"/>
              <a:gd name="connsiteX47" fmla="*/ 4592455 w 9147830"/>
              <a:gd name="connsiteY47" fmla="*/ 5286895 h 5895319"/>
              <a:gd name="connsiteX48" fmla="*/ 4625706 w 9147830"/>
              <a:gd name="connsiteY48" fmla="*/ 5386647 h 5895319"/>
              <a:gd name="connsiteX49" fmla="*/ 4692208 w 9147830"/>
              <a:gd name="connsiteY49" fmla="*/ 5486400 h 5895319"/>
              <a:gd name="connsiteX50" fmla="*/ 4808586 w 9147830"/>
              <a:gd name="connsiteY50" fmla="*/ 5586153 h 5895319"/>
              <a:gd name="connsiteX51" fmla="*/ 4924964 w 9147830"/>
              <a:gd name="connsiteY51" fmla="*/ 5636029 h 5895319"/>
              <a:gd name="connsiteX52" fmla="*/ 4991466 w 9147830"/>
              <a:gd name="connsiteY52" fmla="*/ 5669280 h 5895319"/>
              <a:gd name="connsiteX53" fmla="*/ 5307350 w 9147830"/>
              <a:gd name="connsiteY53" fmla="*/ 5685906 h 5895319"/>
              <a:gd name="connsiteX54" fmla="*/ 5806113 w 9147830"/>
              <a:gd name="connsiteY54" fmla="*/ 5735782 h 5895319"/>
              <a:gd name="connsiteX55" fmla="*/ 5988993 w 9147830"/>
              <a:gd name="connsiteY55" fmla="*/ 5752407 h 5895319"/>
              <a:gd name="connsiteX56" fmla="*/ 9097953 w 9147830"/>
              <a:gd name="connsiteY56" fmla="*/ 5785658 h 5895319"/>
              <a:gd name="connsiteX57" fmla="*/ 9147830 w 9147830"/>
              <a:gd name="connsiteY57" fmla="*/ 4671753 h 5895319"/>
              <a:gd name="connsiteX58" fmla="*/ 9131204 w 9147830"/>
              <a:gd name="connsiteY58" fmla="*/ 4488873 h 5895319"/>
              <a:gd name="connsiteX59" fmla="*/ 8865197 w 9147830"/>
              <a:gd name="connsiteY59" fmla="*/ 266007 h 5895319"/>
              <a:gd name="connsiteX60" fmla="*/ 7086273 w 9147830"/>
              <a:gd name="connsiteY60" fmla="*/ 149629 h 5895319"/>
              <a:gd name="connsiteX61" fmla="*/ 4243321 w 9147830"/>
              <a:gd name="connsiteY61" fmla="*/ 66502 h 5895319"/>
              <a:gd name="connsiteX62" fmla="*/ 2913284 w 9147830"/>
              <a:gd name="connsiteY62" fmla="*/ 49876 h 5895319"/>
              <a:gd name="connsiteX63" fmla="*/ 635597 w 9147830"/>
              <a:gd name="connsiteY63" fmla="*/ 0 h 5895319"/>
              <a:gd name="connsiteX64" fmla="*/ 253212 w 9147830"/>
              <a:gd name="connsiteY64" fmla="*/ 432262 h 5895319"/>
              <a:gd name="connsiteX65" fmla="*/ 253212 w 9147830"/>
              <a:gd name="connsiteY65" fmla="*/ 432262 h 589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147830" h="5895319">
                <a:moveTo>
                  <a:pt x="1167612" y="299258"/>
                </a:moveTo>
                <a:lnTo>
                  <a:pt x="1167612" y="299258"/>
                </a:lnTo>
                <a:cubicBezTo>
                  <a:pt x="995815" y="304800"/>
                  <a:pt x="823843" y="306349"/>
                  <a:pt x="652222" y="315884"/>
                </a:cubicBezTo>
                <a:cubicBezTo>
                  <a:pt x="624008" y="317451"/>
                  <a:pt x="597105" y="328774"/>
                  <a:pt x="569095" y="332509"/>
                </a:cubicBezTo>
                <a:cubicBezTo>
                  <a:pt x="513889" y="339870"/>
                  <a:pt x="458259" y="343593"/>
                  <a:pt x="402841" y="349135"/>
                </a:cubicBezTo>
                <a:cubicBezTo>
                  <a:pt x="386215" y="354677"/>
                  <a:pt x="367546" y="356039"/>
                  <a:pt x="352964" y="365760"/>
                </a:cubicBezTo>
                <a:cubicBezTo>
                  <a:pt x="333401" y="378802"/>
                  <a:pt x="321150" y="400584"/>
                  <a:pt x="303088" y="415636"/>
                </a:cubicBezTo>
                <a:cubicBezTo>
                  <a:pt x="287738" y="428428"/>
                  <a:pt x="269837" y="437803"/>
                  <a:pt x="253212" y="448887"/>
                </a:cubicBezTo>
                <a:cubicBezTo>
                  <a:pt x="242128" y="465513"/>
                  <a:pt x="228897" y="480892"/>
                  <a:pt x="219961" y="498764"/>
                </a:cubicBezTo>
                <a:cubicBezTo>
                  <a:pt x="199882" y="538921"/>
                  <a:pt x="209788" y="566752"/>
                  <a:pt x="170084" y="598516"/>
                </a:cubicBezTo>
                <a:cubicBezTo>
                  <a:pt x="156400" y="609464"/>
                  <a:pt x="136833" y="609600"/>
                  <a:pt x="120208" y="615142"/>
                </a:cubicBezTo>
                <a:cubicBezTo>
                  <a:pt x="109124" y="648393"/>
                  <a:pt x="86767" y="679846"/>
                  <a:pt x="86957" y="714895"/>
                </a:cubicBezTo>
                <a:cubicBezTo>
                  <a:pt x="92619" y="1756800"/>
                  <a:pt x="-132502" y="2829670"/>
                  <a:pt x="120208" y="3840480"/>
                </a:cubicBezTo>
                <a:cubicBezTo>
                  <a:pt x="134559" y="4127513"/>
                  <a:pt x="119790" y="4087565"/>
                  <a:pt x="153459" y="4272742"/>
                </a:cubicBezTo>
                <a:cubicBezTo>
                  <a:pt x="154959" y="4280992"/>
                  <a:pt x="179084" y="4407119"/>
                  <a:pt x="186710" y="4422371"/>
                </a:cubicBezTo>
                <a:cubicBezTo>
                  <a:pt x="204582" y="4458115"/>
                  <a:pt x="253212" y="4522124"/>
                  <a:pt x="253212" y="4522124"/>
                </a:cubicBezTo>
                <a:lnTo>
                  <a:pt x="286462" y="4621876"/>
                </a:lnTo>
                <a:lnTo>
                  <a:pt x="303088" y="4671753"/>
                </a:lnTo>
                <a:cubicBezTo>
                  <a:pt x="308630" y="4732713"/>
                  <a:pt x="311623" y="4793959"/>
                  <a:pt x="319713" y="4854633"/>
                </a:cubicBezTo>
                <a:cubicBezTo>
                  <a:pt x="322733" y="4877282"/>
                  <a:pt x="331382" y="4898830"/>
                  <a:pt x="336339" y="4921135"/>
                </a:cubicBezTo>
                <a:cubicBezTo>
                  <a:pt x="387048" y="5149323"/>
                  <a:pt x="325021" y="4898149"/>
                  <a:pt x="369590" y="5054138"/>
                </a:cubicBezTo>
                <a:cubicBezTo>
                  <a:pt x="375867" y="5076108"/>
                  <a:pt x="375996" y="5100203"/>
                  <a:pt x="386215" y="5120640"/>
                </a:cubicBezTo>
                <a:cubicBezTo>
                  <a:pt x="488007" y="5324224"/>
                  <a:pt x="411370" y="5142556"/>
                  <a:pt x="502593" y="5270269"/>
                </a:cubicBezTo>
                <a:cubicBezTo>
                  <a:pt x="516998" y="5290436"/>
                  <a:pt x="526081" y="5313991"/>
                  <a:pt x="535844" y="5336771"/>
                </a:cubicBezTo>
                <a:cubicBezTo>
                  <a:pt x="542747" y="5352879"/>
                  <a:pt x="540078" y="5374255"/>
                  <a:pt x="552470" y="5386647"/>
                </a:cubicBezTo>
                <a:cubicBezTo>
                  <a:pt x="564862" y="5399039"/>
                  <a:pt x="587027" y="5394762"/>
                  <a:pt x="602346" y="5403273"/>
                </a:cubicBezTo>
                <a:cubicBezTo>
                  <a:pt x="683302" y="5448249"/>
                  <a:pt x="740825" y="5512706"/>
                  <a:pt x="835102" y="5536276"/>
                </a:cubicBezTo>
                <a:cubicBezTo>
                  <a:pt x="857269" y="5541818"/>
                  <a:pt x="880086" y="5545217"/>
                  <a:pt x="901604" y="5552902"/>
                </a:cubicBezTo>
                <a:cubicBezTo>
                  <a:pt x="957814" y="5572977"/>
                  <a:pt x="1008984" y="5609592"/>
                  <a:pt x="1067859" y="5619404"/>
                </a:cubicBezTo>
                <a:cubicBezTo>
                  <a:pt x="1266824" y="5652564"/>
                  <a:pt x="1082099" y="5624979"/>
                  <a:pt x="1400368" y="5652655"/>
                </a:cubicBezTo>
                <a:cubicBezTo>
                  <a:pt x="1507478" y="5661969"/>
                  <a:pt x="1563932" y="5671271"/>
                  <a:pt x="1666375" y="5685906"/>
                </a:cubicBezTo>
                <a:cubicBezTo>
                  <a:pt x="1694084" y="5696989"/>
                  <a:pt x="1719681" y="5717994"/>
                  <a:pt x="1749502" y="5719156"/>
                </a:cubicBezTo>
                <a:cubicBezTo>
                  <a:pt x="3221871" y="5776521"/>
                  <a:pt x="2532503" y="5666779"/>
                  <a:pt x="3046288" y="5752407"/>
                </a:cubicBezTo>
                <a:cubicBezTo>
                  <a:pt x="3068455" y="5763491"/>
                  <a:pt x="3089584" y="5776956"/>
                  <a:pt x="3112790" y="5785658"/>
                </a:cubicBezTo>
                <a:cubicBezTo>
                  <a:pt x="3134185" y="5793681"/>
                  <a:pt x="3156476" y="5801051"/>
                  <a:pt x="3179292" y="5802284"/>
                </a:cubicBezTo>
                <a:cubicBezTo>
                  <a:pt x="3361989" y="5812160"/>
                  <a:pt x="3545052" y="5813367"/>
                  <a:pt x="3727932" y="5818909"/>
                </a:cubicBezTo>
                <a:cubicBezTo>
                  <a:pt x="3763465" y="5830754"/>
                  <a:pt x="3807771" y="5846940"/>
                  <a:pt x="3844310" y="5852160"/>
                </a:cubicBezTo>
                <a:cubicBezTo>
                  <a:pt x="3899445" y="5860036"/>
                  <a:pt x="3955146" y="5863244"/>
                  <a:pt x="4010564" y="5868786"/>
                </a:cubicBezTo>
                <a:cubicBezTo>
                  <a:pt x="4099114" y="5898302"/>
                  <a:pt x="4110739" y="5909580"/>
                  <a:pt x="4243321" y="5868786"/>
                </a:cubicBezTo>
                <a:cubicBezTo>
                  <a:pt x="4262419" y="5862910"/>
                  <a:pt x="4261222" y="5831701"/>
                  <a:pt x="4276572" y="5818909"/>
                </a:cubicBezTo>
                <a:cubicBezTo>
                  <a:pt x="4295611" y="5803043"/>
                  <a:pt x="4320906" y="5796742"/>
                  <a:pt x="4343073" y="5785658"/>
                </a:cubicBezTo>
                <a:cubicBezTo>
                  <a:pt x="4326448" y="5802284"/>
                  <a:pt x="4312760" y="5822493"/>
                  <a:pt x="4293197" y="5835535"/>
                </a:cubicBezTo>
                <a:cubicBezTo>
                  <a:pt x="4278616" y="5845256"/>
                  <a:pt x="4251158" y="5867835"/>
                  <a:pt x="4243321" y="5852160"/>
                </a:cubicBezTo>
                <a:cubicBezTo>
                  <a:pt x="4235586" y="5836689"/>
                  <a:pt x="4326019" y="5752908"/>
                  <a:pt x="4326448" y="5752407"/>
                </a:cubicBezTo>
                <a:cubicBezTo>
                  <a:pt x="4351471" y="5723213"/>
                  <a:pt x="4431379" y="5609047"/>
                  <a:pt x="4442826" y="5586153"/>
                </a:cubicBezTo>
                <a:cubicBezTo>
                  <a:pt x="4518264" y="5435277"/>
                  <a:pt x="4481833" y="5494392"/>
                  <a:pt x="4542579" y="5403273"/>
                </a:cubicBezTo>
                <a:cubicBezTo>
                  <a:pt x="4548121" y="5381106"/>
                  <a:pt x="4550203" y="5357773"/>
                  <a:pt x="4559204" y="5336771"/>
                </a:cubicBezTo>
                <a:cubicBezTo>
                  <a:pt x="4567075" y="5318405"/>
                  <a:pt x="4576470" y="5274906"/>
                  <a:pt x="4592455" y="5286895"/>
                </a:cubicBezTo>
                <a:cubicBezTo>
                  <a:pt x="4620495" y="5307924"/>
                  <a:pt x="4606264" y="5357484"/>
                  <a:pt x="4625706" y="5386647"/>
                </a:cubicBezTo>
                <a:cubicBezTo>
                  <a:pt x="4647873" y="5419898"/>
                  <a:pt x="4663950" y="5458142"/>
                  <a:pt x="4692208" y="5486400"/>
                </a:cubicBezTo>
                <a:cubicBezTo>
                  <a:pt x="4737547" y="5531739"/>
                  <a:pt x="4751713" y="5550607"/>
                  <a:pt x="4808586" y="5586153"/>
                </a:cubicBezTo>
                <a:cubicBezTo>
                  <a:pt x="4888790" y="5636281"/>
                  <a:pt x="4852970" y="5605175"/>
                  <a:pt x="4924964" y="5636029"/>
                </a:cubicBezTo>
                <a:cubicBezTo>
                  <a:pt x="4947744" y="5645792"/>
                  <a:pt x="4966890" y="5666074"/>
                  <a:pt x="4991466" y="5669280"/>
                </a:cubicBezTo>
                <a:cubicBezTo>
                  <a:pt x="5096021" y="5682918"/>
                  <a:pt x="5202055" y="5680364"/>
                  <a:pt x="5307350" y="5685906"/>
                </a:cubicBezTo>
                <a:cubicBezTo>
                  <a:pt x="5533390" y="5761251"/>
                  <a:pt x="5372083" y="5717697"/>
                  <a:pt x="5806113" y="5735782"/>
                </a:cubicBezTo>
                <a:cubicBezTo>
                  <a:pt x="5933198" y="5756962"/>
                  <a:pt x="5872156" y="5752407"/>
                  <a:pt x="5988993" y="5752407"/>
                </a:cubicBezTo>
                <a:lnTo>
                  <a:pt x="9097953" y="5785658"/>
                </a:lnTo>
                <a:lnTo>
                  <a:pt x="9147830" y="4671753"/>
                </a:lnTo>
                <a:cubicBezTo>
                  <a:pt x="9129980" y="4511108"/>
                  <a:pt x="9131204" y="4572307"/>
                  <a:pt x="9131204" y="4488873"/>
                </a:cubicBezTo>
                <a:lnTo>
                  <a:pt x="8865197" y="266007"/>
                </a:lnTo>
                <a:lnTo>
                  <a:pt x="7086273" y="149629"/>
                </a:lnTo>
                <a:lnTo>
                  <a:pt x="4243321" y="66502"/>
                </a:lnTo>
                <a:lnTo>
                  <a:pt x="2913284" y="49876"/>
                </a:lnTo>
                <a:lnTo>
                  <a:pt x="635597" y="0"/>
                </a:lnTo>
                <a:lnTo>
                  <a:pt x="253212" y="432262"/>
                </a:lnTo>
                <a:lnTo>
                  <a:pt x="253212" y="432262"/>
                </a:lnTo>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2358338"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Identifying RMZs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152400" y="685800"/>
            <a:ext cx="8839200" cy="369332"/>
          </a:xfrm>
          <a:prstGeom prst="rect">
            <a:avLst/>
          </a:prstGeom>
        </p:spPr>
        <p:txBody>
          <a:bodyPr wrap="square">
            <a:spAutoFit/>
          </a:bodyPr>
          <a:lstStyle/>
          <a:p>
            <a:r>
              <a:rPr lang="en-US" b="1" cap="small" dirty="0">
                <a:effectLst>
                  <a:outerShdw blurRad="38100" dist="38100" dir="2700000" algn="tl">
                    <a:srgbClr val="000000">
                      <a:alpha val="43137"/>
                    </a:srgbClr>
                  </a:outerShdw>
                </a:effectLst>
              </a:rPr>
              <a:t>Identifying Recreation Management Zones within SRMAs/ERMAs. </a:t>
            </a:r>
            <a:endParaRPr lang="en-US" cap="small" dirty="0">
              <a:effectLst>
                <a:outerShdw blurRad="38100" dist="38100" dir="2700000" algn="tl">
                  <a:srgbClr val="000000">
                    <a:alpha val="43137"/>
                  </a:srgbClr>
                </a:outerShdw>
              </a:effectLst>
            </a:endParaRPr>
          </a:p>
        </p:txBody>
      </p:sp>
      <p:sp>
        <p:nvSpPr>
          <p:cNvPr id="9" name="Freeform 2"/>
          <p:cNvSpPr>
            <a:spLocks/>
          </p:cNvSpPr>
          <p:nvPr/>
        </p:nvSpPr>
        <p:spPr bwMode="auto">
          <a:xfrm>
            <a:off x="990600" y="1143000"/>
            <a:ext cx="8077200" cy="5638800"/>
          </a:xfrm>
          <a:custGeom>
            <a:avLst/>
            <a:gdLst>
              <a:gd name="T0" fmla="*/ 3360 w 5472"/>
              <a:gd name="T1" fmla="*/ 4128 h 4176"/>
              <a:gd name="T2" fmla="*/ 1056 w 5472"/>
              <a:gd name="T3" fmla="*/ 2832 h 4176"/>
              <a:gd name="T4" fmla="*/ 0 w 5472"/>
              <a:gd name="T5" fmla="*/ 1584 h 4176"/>
              <a:gd name="T6" fmla="*/ 48 w 5472"/>
              <a:gd name="T7" fmla="*/ 96 h 4176"/>
              <a:gd name="T8" fmla="*/ 1200 w 5472"/>
              <a:gd name="T9" fmla="*/ 0 h 4176"/>
              <a:gd name="T10" fmla="*/ 2112 w 5472"/>
              <a:gd name="T11" fmla="*/ 336 h 4176"/>
              <a:gd name="T12" fmla="*/ 2256 w 5472"/>
              <a:gd name="T13" fmla="*/ 1440 h 4176"/>
              <a:gd name="T14" fmla="*/ 2448 w 5472"/>
              <a:gd name="T15" fmla="*/ 2016 h 4176"/>
              <a:gd name="T16" fmla="*/ 3888 w 5472"/>
              <a:gd name="T17" fmla="*/ 2592 h 4176"/>
              <a:gd name="T18" fmla="*/ 5472 w 5472"/>
              <a:gd name="T19" fmla="*/ 3408 h 4176"/>
              <a:gd name="T20" fmla="*/ 5472 w 5472"/>
              <a:gd name="T21" fmla="*/ 4176 h 4176"/>
              <a:gd name="T22" fmla="*/ 3408 w 5472"/>
              <a:gd name="T23" fmla="*/ 4176 h 4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72" h="4176">
                <a:moveTo>
                  <a:pt x="3360" y="4128"/>
                </a:moveTo>
                <a:lnTo>
                  <a:pt x="1056" y="2832"/>
                </a:lnTo>
                <a:lnTo>
                  <a:pt x="0" y="1584"/>
                </a:lnTo>
                <a:lnTo>
                  <a:pt x="48" y="96"/>
                </a:lnTo>
                <a:lnTo>
                  <a:pt x="1200" y="0"/>
                </a:lnTo>
                <a:lnTo>
                  <a:pt x="2112" y="336"/>
                </a:lnTo>
                <a:lnTo>
                  <a:pt x="2256" y="1440"/>
                </a:lnTo>
                <a:lnTo>
                  <a:pt x="2448" y="2016"/>
                </a:lnTo>
                <a:lnTo>
                  <a:pt x="3888" y="2592"/>
                </a:lnTo>
                <a:lnTo>
                  <a:pt x="5472" y="3408"/>
                </a:lnTo>
                <a:lnTo>
                  <a:pt x="5472" y="4176"/>
                </a:lnTo>
                <a:lnTo>
                  <a:pt x="3408" y="4176"/>
                </a:lnTo>
              </a:path>
            </a:pathLst>
          </a:custGeom>
          <a:solidFill>
            <a:srgbClr val="00B050">
              <a:alpha val="19000"/>
            </a:srgbClr>
          </a:solidFill>
          <a:ln w="50800">
            <a:solidFill>
              <a:schemeClr val="bg1">
                <a:lumMod val="50000"/>
                <a:lumOff val="50000"/>
              </a:schemeClr>
            </a:solidFill>
            <a:round/>
            <a:headEnd/>
            <a:tailEnd/>
          </a:ln>
          <a:effectLst/>
          <a:extLst/>
        </p:spPr>
        <p:txBody>
          <a:bodyPr/>
          <a:lstStyle/>
          <a:p>
            <a:endParaRPr lang="en-US"/>
          </a:p>
        </p:txBody>
      </p:sp>
      <p:pic>
        <p:nvPicPr>
          <p:cNvPr id="10" name="Picture 3" descr="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1600200"/>
            <a:ext cx="1422400" cy="156845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5"/>
          <p:cNvSpPr>
            <a:spLocks/>
          </p:cNvSpPr>
          <p:nvPr/>
        </p:nvSpPr>
        <p:spPr bwMode="auto">
          <a:xfrm rot="20089367">
            <a:off x="2650613" y="3001698"/>
            <a:ext cx="284163" cy="1604426"/>
          </a:xfrm>
          <a:custGeom>
            <a:avLst/>
            <a:gdLst>
              <a:gd name="T0" fmla="*/ 192 w 192"/>
              <a:gd name="T1" fmla="*/ 1440 h 1440"/>
              <a:gd name="T2" fmla="*/ 96 w 192"/>
              <a:gd name="T3" fmla="*/ 1008 h 1440"/>
              <a:gd name="T4" fmla="*/ 48 w 192"/>
              <a:gd name="T5" fmla="*/ 480 h 1440"/>
              <a:gd name="T6" fmla="*/ 0 w 192"/>
              <a:gd name="T7" fmla="*/ 0 h 1440"/>
            </a:gdLst>
            <a:ahLst/>
            <a:cxnLst>
              <a:cxn ang="0">
                <a:pos x="T0" y="T1"/>
              </a:cxn>
              <a:cxn ang="0">
                <a:pos x="T2" y="T3"/>
              </a:cxn>
              <a:cxn ang="0">
                <a:pos x="T4" y="T5"/>
              </a:cxn>
              <a:cxn ang="0">
                <a:pos x="T6" y="T7"/>
              </a:cxn>
            </a:cxnLst>
            <a:rect l="0" t="0" r="r" b="b"/>
            <a:pathLst>
              <a:path w="192" h="1440">
                <a:moveTo>
                  <a:pt x="192" y="1440"/>
                </a:moveTo>
                <a:cubicBezTo>
                  <a:pt x="156" y="1304"/>
                  <a:pt x="120" y="1168"/>
                  <a:pt x="96" y="1008"/>
                </a:cubicBezTo>
                <a:cubicBezTo>
                  <a:pt x="72" y="848"/>
                  <a:pt x="64" y="648"/>
                  <a:pt x="48" y="480"/>
                </a:cubicBezTo>
                <a:cubicBezTo>
                  <a:pt x="32" y="312"/>
                  <a:pt x="16" y="156"/>
                  <a:pt x="0" y="0"/>
                </a:cubicBezTo>
              </a:path>
            </a:pathLst>
          </a:custGeom>
          <a:noFill/>
          <a:ln w="76200" cap="flat">
            <a:solidFill>
              <a:schemeClr val="bg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55099" y="3119437"/>
            <a:ext cx="568325"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descr="j015755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46614">
            <a:off x="5353882" y="4968313"/>
            <a:ext cx="1204913" cy="695325"/>
          </a:xfrm>
          <a:prstGeom prst="rect">
            <a:avLst/>
          </a:prstGeom>
          <a:noFill/>
          <a:extLst>
            <a:ext uri="{909E8E84-426E-40DD-AFC4-6F175D3DCCD1}">
              <a14:hiddenFill xmlns:a14="http://schemas.microsoft.com/office/drawing/2010/main">
                <a:solidFill>
                  <a:srgbClr val="FFFFFF"/>
                </a:solidFill>
              </a14:hiddenFill>
            </a:ext>
          </a:extLst>
        </p:spPr>
      </p:pic>
      <p:sp>
        <p:nvSpPr>
          <p:cNvPr id="15" name="WordArt 8"/>
          <p:cNvSpPr>
            <a:spLocks noChangeArrowheads="1" noChangeShapeType="1" noTextEdit="1"/>
          </p:cNvSpPr>
          <p:nvPr/>
        </p:nvSpPr>
        <p:spPr bwMode="auto">
          <a:xfrm rot="737356">
            <a:off x="4982027" y="1730461"/>
            <a:ext cx="3685826" cy="228916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smtClean="0">
                <a:ln w="1905">
                  <a:solidFill>
                    <a:schemeClr val="tx1"/>
                  </a:solidFill>
                </a:ln>
                <a:solidFill>
                  <a:schemeClr val="bg1"/>
                </a:solidFill>
                <a:effectLst>
                  <a:innerShdw blurRad="69850" dist="43180" dir="5400000">
                    <a:srgbClr val="000000">
                      <a:alpha val="65000"/>
                    </a:srgbClr>
                  </a:innerShdw>
                </a:effectLst>
                <a:latin typeface="Arial Black"/>
              </a:rPr>
              <a:t>When creating a RMZ</a:t>
            </a:r>
          </a:p>
          <a:p>
            <a:pPr algn="ctr"/>
            <a:r>
              <a:rPr lang="en-US" sz="3600" b="1" kern="10" dirty="0">
                <a:ln w="1905">
                  <a:solidFill>
                    <a:schemeClr val="tx1"/>
                  </a:solidFill>
                </a:ln>
                <a:solidFill>
                  <a:schemeClr val="bg1"/>
                </a:solidFill>
                <a:effectLst>
                  <a:innerShdw blurRad="69850" dist="43180" dir="5400000">
                    <a:srgbClr val="000000">
                      <a:alpha val="65000"/>
                    </a:srgbClr>
                  </a:innerShdw>
                </a:effectLst>
                <a:latin typeface="Arial Black"/>
              </a:rPr>
              <a:t>m</a:t>
            </a:r>
            <a:r>
              <a:rPr lang="en-US" sz="3600" b="1" kern="10" dirty="0" smtClean="0">
                <a:ln w="1905">
                  <a:solidFill>
                    <a:schemeClr val="tx1"/>
                  </a:solidFill>
                </a:ln>
                <a:solidFill>
                  <a:schemeClr val="bg1"/>
                </a:solidFill>
                <a:effectLst>
                  <a:innerShdw blurRad="69850" dist="43180" dir="5400000">
                    <a:srgbClr val="000000">
                      <a:alpha val="65000"/>
                    </a:srgbClr>
                  </a:innerShdw>
                </a:effectLst>
                <a:latin typeface="Arial Black"/>
              </a:rPr>
              <a:t>ake sure to capture the entire</a:t>
            </a:r>
          </a:p>
          <a:p>
            <a:pPr algn="ctr"/>
            <a:r>
              <a:rPr lang="en-US" sz="3600" b="1" kern="10" dirty="0" smtClean="0">
                <a:ln w="1905">
                  <a:solidFill>
                    <a:schemeClr val="tx1"/>
                  </a:solidFill>
                </a:ln>
                <a:solidFill>
                  <a:schemeClr val="bg1"/>
                </a:solidFill>
                <a:effectLst>
                  <a:innerShdw blurRad="69850" dist="43180" dir="5400000">
                    <a:srgbClr val="000000">
                      <a:alpha val="65000"/>
                    </a:srgbClr>
                  </a:innerShdw>
                </a:effectLst>
                <a:latin typeface="Arial Black"/>
              </a:rPr>
              <a:t>opportunity</a:t>
            </a:r>
            <a:endParaRPr lang="en-US" sz="3600" b="1" kern="10" dirty="0">
              <a:ln w="1905">
                <a:solidFill>
                  <a:schemeClr val="tx1"/>
                </a:solidFill>
              </a:ln>
              <a:solidFill>
                <a:schemeClr val="bg1"/>
              </a:solidFill>
              <a:effectLst>
                <a:innerShdw blurRad="69850" dist="43180" dir="5400000">
                  <a:srgbClr val="000000">
                    <a:alpha val="65000"/>
                  </a:srgbClr>
                </a:innerShdw>
              </a:effectLst>
              <a:latin typeface="Arial Black"/>
            </a:endParaRPr>
          </a:p>
        </p:txBody>
      </p:sp>
      <p:sp>
        <p:nvSpPr>
          <p:cNvPr id="17" name="Freeform 4"/>
          <p:cNvSpPr>
            <a:spLocks/>
          </p:cNvSpPr>
          <p:nvPr/>
        </p:nvSpPr>
        <p:spPr bwMode="auto">
          <a:xfrm>
            <a:off x="3611020" y="4739268"/>
            <a:ext cx="5376863" cy="2057400"/>
          </a:xfrm>
          <a:custGeom>
            <a:avLst/>
            <a:gdLst>
              <a:gd name="T0" fmla="*/ 3360 w 3360"/>
              <a:gd name="T1" fmla="*/ 1344 h 1344"/>
              <a:gd name="T2" fmla="*/ 2352 w 3360"/>
              <a:gd name="T3" fmla="*/ 864 h 1344"/>
              <a:gd name="T4" fmla="*/ 1200 w 3360"/>
              <a:gd name="T5" fmla="*/ 576 h 1344"/>
              <a:gd name="T6" fmla="*/ 0 w 3360"/>
              <a:gd name="T7" fmla="*/ 0 h 1344"/>
            </a:gdLst>
            <a:ahLst/>
            <a:cxnLst>
              <a:cxn ang="0">
                <a:pos x="T0" y="T1"/>
              </a:cxn>
              <a:cxn ang="0">
                <a:pos x="T2" y="T3"/>
              </a:cxn>
              <a:cxn ang="0">
                <a:pos x="T4" y="T5"/>
              </a:cxn>
              <a:cxn ang="0">
                <a:pos x="T6" y="T7"/>
              </a:cxn>
            </a:cxnLst>
            <a:rect l="0" t="0" r="r" b="b"/>
            <a:pathLst>
              <a:path w="3360" h="1344">
                <a:moveTo>
                  <a:pt x="3360" y="1344"/>
                </a:moveTo>
                <a:cubicBezTo>
                  <a:pt x="3036" y="1168"/>
                  <a:pt x="2712" y="992"/>
                  <a:pt x="2352" y="864"/>
                </a:cubicBezTo>
                <a:cubicBezTo>
                  <a:pt x="1992" y="736"/>
                  <a:pt x="1592" y="720"/>
                  <a:pt x="1200" y="576"/>
                </a:cubicBezTo>
                <a:cubicBezTo>
                  <a:pt x="808" y="432"/>
                  <a:pt x="200" y="96"/>
                  <a:pt x="0" y="0"/>
                </a:cubicBezTo>
              </a:path>
            </a:pathLst>
          </a:cu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 name="Picture 10" descr="NPS_map_symbol_trailhea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30622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5638800"/>
            <a:ext cx="2169299" cy="369332"/>
          </a:xfrm>
          <a:prstGeom prst="rect">
            <a:avLst/>
          </a:prstGeom>
          <a:noFill/>
        </p:spPr>
        <p:txBody>
          <a:bodyPr wrap="square" rtlCol="0">
            <a:spAutoFit/>
          </a:bodyPr>
          <a:lstStyle/>
          <a:p>
            <a:r>
              <a:rPr lang="en-US" dirty="0" smtClean="0">
                <a:solidFill>
                  <a:schemeClr val="bg1"/>
                </a:solidFill>
              </a:rPr>
              <a:t>Gateway SRMA</a:t>
            </a:r>
            <a:endParaRPr lang="en-US" dirty="0">
              <a:solidFill>
                <a:schemeClr val="bg1"/>
              </a:solidFill>
            </a:endParaRPr>
          </a:p>
        </p:txBody>
      </p:sp>
      <p:sp>
        <p:nvSpPr>
          <p:cNvPr id="7" name="TextBox 6"/>
          <p:cNvSpPr txBox="1"/>
          <p:nvPr/>
        </p:nvSpPr>
        <p:spPr>
          <a:xfrm>
            <a:off x="2855099" y="1905000"/>
            <a:ext cx="1183501" cy="646331"/>
          </a:xfrm>
          <a:prstGeom prst="rect">
            <a:avLst/>
          </a:prstGeom>
          <a:noFill/>
        </p:spPr>
        <p:txBody>
          <a:bodyPr wrap="square" rtlCol="0">
            <a:spAutoFit/>
          </a:bodyPr>
          <a:lstStyle/>
          <a:p>
            <a:r>
              <a:rPr lang="en-US" dirty="0" smtClean="0"/>
              <a:t>Arch </a:t>
            </a:r>
            <a:r>
              <a:rPr lang="en-US" dirty="0" err="1" smtClean="0"/>
              <a:t>Cyn</a:t>
            </a:r>
            <a:r>
              <a:rPr lang="en-US" dirty="0" smtClean="0"/>
              <a:t> RMZ</a:t>
            </a:r>
            <a:endParaRPr lang="en-US" dirty="0"/>
          </a:p>
        </p:txBody>
      </p:sp>
    </p:spTree>
    <p:extLst>
      <p:ext uri="{BB962C8B-B14F-4D97-AF65-F5344CB8AC3E}">
        <p14:creationId xmlns:p14="http://schemas.microsoft.com/office/powerpoint/2010/main" val="1689552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54" name="Picture 10" descr="image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4552" name="Rectangle 8"/>
          <p:cNvSpPr>
            <a:spLocks noChangeArrowheads="1"/>
          </p:cNvSpPr>
          <p:nvPr/>
        </p:nvSpPr>
        <p:spPr bwMode="auto">
          <a:xfrm>
            <a:off x="304800" y="275422"/>
            <a:ext cx="8686800"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dirty="0">
                <a:latin typeface="Maiandra GD" pitchFamily="34" charset="0"/>
              </a:rPr>
              <a:t> </a:t>
            </a:r>
            <a:r>
              <a:rPr lang="en-US" altLang="en-US" sz="2400" b="1" dirty="0">
                <a:solidFill>
                  <a:schemeClr val="bg1"/>
                </a:solidFill>
                <a:latin typeface="Maiandra GD" pitchFamily="34" charset="0"/>
              </a:rPr>
              <a:t> </a:t>
            </a:r>
            <a:r>
              <a:rPr lang="en-US" altLang="en-US" sz="2400" b="1" u="sng" dirty="0">
                <a:solidFill>
                  <a:schemeClr val="bg1"/>
                </a:solidFill>
                <a:latin typeface="Maiandra GD" pitchFamily="34" charset="0"/>
              </a:rPr>
              <a:t>A Methodology for Recreation Management</a:t>
            </a:r>
          </a:p>
          <a:p>
            <a:endParaRPr lang="en-US" altLang="en-US" sz="2400" b="1" u="sng" dirty="0">
              <a:latin typeface="Maiandra GD" pitchFamily="34" charset="0"/>
            </a:endParaRPr>
          </a:p>
          <a:p>
            <a:endParaRPr lang="en-US" altLang="en-US" sz="2400" b="1" u="sng" dirty="0">
              <a:latin typeface="Maiandra GD" pitchFamily="34" charset="0"/>
            </a:endParaRPr>
          </a:p>
          <a:p>
            <a:endParaRPr lang="en-US" altLang="en-US" sz="2400" b="1" u="sng" dirty="0">
              <a:latin typeface="Maiandra GD" pitchFamily="34" charset="0"/>
            </a:endParaRPr>
          </a:p>
          <a:p>
            <a:endParaRPr lang="en-US" altLang="en-US" sz="1600" b="1" u="sng" dirty="0">
              <a:latin typeface="Maiandra GD" pitchFamily="34" charset="0"/>
            </a:endParaRPr>
          </a:p>
          <a:p>
            <a:endParaRPr lang="en-US" altLang="en-US" sz="2400" b="1" u="sng" dirty="0">
              <a:latin typeface="Maiandra GD" pitchFamily="34" charset="0"/>
            </a:endParaRPr>
          </a:p>
          <a:p>
            <a:r>
              <a:rPr lang="en-US" altLang="en-US" sz="2000" b="1" dirty="0">
                <a:latin typeface="Arial" charset="0"/>
              </a:rPr>
              <a:t>The department’s aim is to provide for a range of recreation opportunities within the park without compromising the natural and historic values. </a:t>
            </a:r>
          </a:p>
          <a:p>
            <a:endParaRPr lang="en-US" altLang="en-US" sz="2000" b="1" dirty="0">
              <a:latin typeface="Arial" charset="0"/>
            </a:endParaRPr>
          </a:p>
          <a:p>
            <a:r>
              <a:rPr lang="en-US" altLang="en-US" sz="2000" b="1" dirty="0">
                <a:latin typeface="Arial" charset="0"/>
              </a:rPr>
              <a:t>To facilitate the provision of the range of opportunities, experiences &amp; benefits being sought by visitors, the park has been split into </a:t>
            </a:r>
            <a:r>
              <a:rPr lang="en-US" altLang="en-US" sz="2000" b="1" dirty="0">
                <a:solidFill>
                  <a:srgbClr val="FFFF00"/>
                </a:solidFill>
                <a:latin typeface="Arial" charset="0"/>
              </a:rPr>
              <a:t>RMZs</a:t>
            </a:r>
            <a:r>
              <a:rPr lang="en-US" altLang="en-US" sz="2000" b="1" dirty="0">
                <a:latin typeface="Arial" charset="0"/>
              </a:rPr>
              <a:t>.</a:t>
            </a:r>
          </a:p>
          <a:p>
            <a:endParaRPr lang="en-US" altLang="en-US" sz="2000" b="1" dirty="0">
              <a:latin typeface="Arial" charset="0"/>
            </a:endParaRPr>
          </a:p>
          <a:p>
            <a:r>
              <a:rPr lang="en-US" altLang="en-US" sz="2000" b="1" dirty="0">
                <a:latin typeface="Arial" charset="0"/>
              </a:rPr>
              <a:t>These RMZs will ‘set the scene’ for the type of activities &amp; effects that are appropriate within a particular </a:t>
            </a:r>
            <a:r>
              <a:rPr lang="en-US" altLang="en-US" sz="2000" b="1" dirty="0">
                <a:solidFill>
                  <a:srgbClr val="FFFF00"/>
                </a:solidFill>
                <a:latin typeface="Arial" charset="0"/>
              </a:rPr>
              <a:t>RMZs</a:t>
            </a:r>
            <a:r>
              <a:rPr lang="en-US" altLang="en-US" sz="2000" b="1" dirty="0">
                <a:latin typeface="Arial" charset="0"/>
              </a:rPr>
              <a:t> thereby protecting the experience &amp; benefits</a:t>
            </a:r>
            <a:r>
              <a:rPr lang="en-US" altLang="en-US" dirty="0">
                <a:latin typeface="Arial" charset="0"/>
              </a:rPr>
              <a:t> </a:t>
            </a:r>
            <a:r>
              <a:rPr lang="en-US" altLang="en-US" sz="2000" b="1" dirty="0">
                <a:latin typeface="Arial" charset="0"/>
              </a:rPr>
              <a:t>of those undertaking the activity.</a:t>
            </a:r>
          </a:p>
          <a:p>
            <a:endParaRPr lang="en-US" altLang="en-US" sz="2000" b="1" dirty="0">
              <a:latin typeface="Arial" charset="0"/>
            </a:endParaRPr>
          </a:p>
          <a:p>
            <a:r>
              <a:rPr lang="en-US" altLang="en-US" sz="2000" b="1" dirty="0">
                <a:latin typeface="Arial" charset="0"/>
              </a:rPr>
              <a:t>The </a:t>
            </a:r>
            <a:r>
              <a:rPr lang="en-US" altLang="en-US" sz="2000" b="1" dirty="0">
                <a:solidFill>
                  <a:srgbClr val="FFFF00"/>
                </a:solidFill>
                <a:latin typeface="Arial" charset="0"/>
              </a:rPr>
              <a:t>RMZs</a:t>
            </a:r>
            <a:r>
              <a:rPr lang="en-US" altLang="en-US" sz="2000" b="1" dirty="0">
                <a:latin typeface="Arial" charset="0"/>
              </a:rPr>
              <a:t> are specific to recreation management in the park.</a:t>
            </a:r>
          </a:p>
        </p:txBody>
      </p:sp>
      <p:grpSp>
        <p:nvGrpSpPr>
          <p:cNvPr id="364557" name="Group 13"/>
          <p:cNvGrpSpPr>
            <a:grpSpLocks/>
          </p:cNvGrpSpPr>
          <p:nvPr/>
        </p:nvGrpSpPr>
        <p:grpSpPr bwMode="auto">
          <a:xfrm>
            <a:off x="228600" y="685800"/>
            <a:ext cx="8915400" cy="5959475"/>
            <a:chOff x="144" y="432"/>
            <a:chExt cx="5616" cy="3754"/>
          </a:xfrm>
        </p:grpSpPr>
        <p:sp>
          <p:nvSpPr>
            <p:cNvPr id="364555" name="Text Box 11"/>
            <p:cNvSpPr txBox="1">
              <a:spLocks noChangeArrowheads="1"/>
            </p:cNvSpPr>
            <p:nvPr/>
          </p:nvSpPr>
          <p:spPr bwMode="auto">
            <a:xfrm>
              <a:off x="144" y="3936"/>
              <a:ext cx="56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latin typeface="Arial" charset="0"/>
                </a:rPr>
                <a:t>http://www.doc.govt.nz/Explore/001~National-Parks/Fiordland-National-Park/Fiordland-National-Park-Management-Plan-Draft/108~4.3-Recreation-and-Tourism-Management-Visitor-Settings.asp</a:t>
              </a:r>
            </a:p>
          </p:txBody>
        </p:sp>
        <p:sp>
          <p:nvSpPr>
            <p:cNvPr id="364556" name="Text Box 12"/>
            <p:cNvSpPr txBox="1">
              <a:spLocks noChangeArrowheads="1"/>
            </p:cNvSpPr>
            <p:nvPr/>
          </p:nvSpPr>
          <p:spPr bwMode="auto">
            <a:xfrm>
              <a:off x="1296" y="432"/>
              <a:ext cx="29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err="1">
                  <a:solidFill>
                    <a:schemeClr val="bg1"/>
                  </a:solidFill>
                  <a:latin typeface="Bradley Hand ITC" pitchFamily="66" charset="0"/>
                </a:rPr>
                <a:t>Fiordland</a:t>
              </a:r>
              <a:r>
                <a:rPr lang="en-US" altLang="en-US" sz="2800" b="1" dirty="0">
                  <a:solidFill>
                    <a:schemeClr val="bg1"/>
                  </a:solidFill>
                  <a:latin typeface="Bradley Hand ITC" pitchFamily="66" charset="0"/>
                </a:rPr>
                <a:t> National Park </a:t>
              </a:r>
            </a:p>
          </p:txBody>
        </p:sp>
      </p:grpSp>
      <p:pic>
        <p:nvPicPr>
          <p:cNvPr id="364559" name="Picture 15" descr="Department of Conservation - Te Papa Atawh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143000"/>
            <a:ext cx="2514600" cy="43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44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64557"/>
                                        </p:tgtEl>
                                        <p:attrNameLst>
                                          <p:attrName>style.visibility</p:attrName>
                                        </p:attrNameLst>
                                      </p:cBhvr>
                                      <p:to>
                                        <p:strVal val="visible"/>
                                      </p:to>
                                    </p:set>
                                    <p:anim calcmode="lin" valueType="num">
                                      <p:cBhvr>
                                        <p:cTn id="7" dur="500" fill="hold"/>
                                        <p:tgtEl>
                                          <p:spTgt spid="364557"/>
                                        </p:tgtEl>
                                        <p:attrNameLst>
                                          <p:attrName>ppt_w</p:attrName>
                                        </p:attrNameLst>
                                      </p:cBhvr>
                                      <p:tavLst>
                                        <p:tav tm="0">
                                          <p:val>
                                            <p:fltVal val="0"/>
                                          </p:val>
                                        </p:tav>
                                        <p:tav tm="100000">
                                          <p:val>
                                            <p:strVal val="#ppt_w"/>
                                          </p:val>
                                        </p:tav>
                                      </p:tavLst>
                                    </p:anim>
                                    <p:anim calcmode="lin" valueType="num">
                                      <p:cBhvr>
                                        <p:cTn id="8" dur="500" fill="hold"/>
                                        <p:tgtEl>
                                          <p:spTgt spid="364557"/>
                                        </p:tgtEl>
                                        <p:attrNameLst>
                                          <p:attrName>ppt_h</p:attrName>
                                        </p:attrNameLst>
                                      </p:cBhvr>
                                      <p:tavLst>
                                        <p:tav tm="0">
                                          <p:val>
                                            <p:fltVal val="0"/>
                                          </p:val>
                                        </p:tav>
                                        <p:tav tm="100000">
                                          <p:val>
                                            <p:strVal val="#ppt_h"/>
                                          </p:val>
                                        </p:tav>
                                      </p:tavLst>
                                    </p:anim>
                                    <p:animEffect transition="in" filter="fade">
                                      <p:cBhvr>
                                        <p:cTn id="9" dur="500"/>
                                        <p:tgtEl>
                                          <p:spTgt spid="364557"/>
                                        </p:tgtEl>
                                      </p:cBhvr>
                                    </p:animEffect>
                                  </p:childTnLst>
                                </p:cTn>
                              </p:par>
                              <p:par>
                                <p:cTn id="10" presetID="53" presetClass="entr" presetSubtype="0" fill="hold" nodeType="withEffect">
                                  <p:stCondLst>
                                    <p:cond delay="0"/>
                                  </p:stCondLst>
                                  <p:childTnLst>
                                    <p:set>
                                      <p:cBhvr>
                                        <p:cTn id="11" dur="1" fill="hold">
                                          <p:stCondLst>
                                            <p:cond delay="0"/>
                                          </p:stCondLst>
                                        </p:cTn>
                                        <p:tgtEl>
                                          <p:spTgt spid="364559"/>
                                        </p:tgtEl>
                                        <p:attrNameLst>
                                          <p:attrName>style.visibility</p:attrName>
                                        </p:attrNameLst>
                                      </p:cBhvr>
                                      <p:to>
                                        <p:strVal val="visible"/>
                                      </p:to>
                                    </p:set>
                                    <p:anim calcmode="lin" valueType="num">
                                      <p:cBhvr>
                                        <p:cTn id="12" dur="500" fill="hold"/>
                                        <p:tgtEl>
                                          <p:spTgt spid="364559"/>
                                        </p:tgtEl>
                                        <p:attrNameLst>
                                          <p:attrName>ppt_w</p:attrName>
                                        </p:attrNameLst>
                                      </p:cBhvr>
                                      <p:tavLst>
                                        <p:tav tm="0">
                                          <p:val>
                                            <p:fltVal val="0"/>
                                          </p:val>
                                        </p:tav>
                                        <p:tav tm="100000">
                                          <p:val>
                                            <p:strVal val="#ppt_w"/>
                                          </p:val>
                                        </p:tav>
                                      </p:tavLst>
                                    </p:anim>
                                    <p:anim calcmode="lin" valueType="num">
                                      <p:cBhvr>
                                        <p:cTn id="13" dur="500" fill="hold"/>
                                        <p:tgtEl>
                                          <p:spTgt spid="364559"/>
                                        </p:tgtEl>
                                        <p:attrNameLst>
                                          <p:attrName>ppt_h</p:attrName>
                                        </p:attrNameLst>
                                      </p:cBhvr>
                                      <p:tavLst>
                                        <p:tav tm="0">
                                          <p:val>
                                            <p:fltVal val="0"/>
                                          </p:val>
                                        </p:tav>
                                        <p:tav tm="100000">
                                          <p:val>
                                            <p:strVal val="#ppt_h"/>
                                          </p:val>
                                        </p:tav>
                                      </p:tavLst>
                                    </p:anim>
                                    <p:animEffect transition="in" filter="fade">
                                      <p:cBhvr>
                                        <p:cTn id="14" dur="500"/>
                                        <p:tgtEl>
                                          <p:spTgt spid="364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152400" y="685800"/>
            <a:ext cx="6553200" cy="461665"/>
          </a:xfrm>
          <a:prstGeom prst="rect">
            <a:avLst/>
          </a:prstGeom>
        </p:spPr>
        <p:txBody>
          <a:bodyPr wrap="square">
            <a:spAutoFit/>
          </a:bodyPr>
          <a:lstStyle/>
          <a:p>
            <a:r>
              <a:rPr lang="en-US" sz="2400" b="1" cap="small" dirty="0">
                <a:solidFill>
                  <a:schemeClr val="bg1"/>
                </a:solidFill>
                <a:effectLst>
                  <a:outerShdw blurRad="38100" dist="38100" dir="2700000" algn="tl">
                    <a:srgbClr val="000000">
                      <a:alpha val="43137"/>
                    </a:srgbClr>
                  </a:outerShdw>
                </a:effectLst>
              </a:rPr>
              <a:t>Overlapping Land Use Plan </a:t>
            </a:r>
            <a:r>
              <a:rPr lang="en-US" sz="2400" b="1" cap="small" dirty="0" smtClean="0">
                <a:solidFill>
                  <a:schemeClr val="bg1"/>
                </a:solidFill>
                <a:effectLst>
                  <a:outerShdw blurRad="38100" dist="38100" dir="2700000" algn="tl">
                    <a:srgbClr val="000000">
                      <a:alpha val="43137"/>
                    </a:srgbClr>
                  </a:outerShdw>
                </a:effectLst>
              </a:rPr>
              <a:t>Designations </a:t>
            </a:r>
            <a:endParaRPr lang="en-US" sz="2400" cap="small"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470095" y="2057400"/>
            <a:ext cx="5334000" cy="3323987"/>
          </a:xfrm>
          <a:prstGeom prst="rect">
            <a:avLst/>
          </a:prstGeom>
        </p:spPr>
        <p:txBody>
          <a:bodyPr wrap="square">
            <a:spAutoFit/>
          </a:bodyPr>
          <a:lstStyle/>
          <a:p>
            <a:r>
              <a:rPr lang="en-US" sz="2400" dirty="0"/>
              <a:t>Overlapping designations can be problematic </a:t>
            </a:r>
            <a:r>
              <a:rPr lang="en-US" sz="2400" dirty="0" smtClean="0"/>
              <a:t> when </a:t>
            </a:r>
            <a:r>
              <a:rPr lang="en-US" sz="2400" dirty="0"/>
              <a:t>objectives for other special designations (e.g., wilderness, </a:t>
            </a:r>
            <a:r>
              <a:rPr lang="en-US" sz="2400" dirty="0" smtClean="0"/>
              <a:t>areas </a:t>
            </a:r>
            <a:r>
              <a:rPr lang="en-US" sz="2400" dirty="0"/>
              <a:t>of critical environmental </a:t>
            </a:r>
            <a:r>
              <a:rPr lang="en-US" sz="2400" dirty="0" smtClean="0"/>
              <a:t>concern) are </a:t>
            </a:r>
            <a:r>
              <a:rPr lang="en-US" sz="2400" dirty="0"/>
              <a:t>inconsistent with RMA designations, especially at the implementation level. </a:t>
            </a:r>
            <a:endParaRPr lang="en-US" sz="2400" dirty="0" smtClean="0"/>
          </a:p>
          <a:p>
            <a:endParaRPr lang="en-US" dirty="0"/>
          </a:p>
        </p:txBody>
      </p:sp>
      <p:pic>
        <p:nvPicPr>
          <p:cNvPr id="5126" name="Picture 6" descr="http://lh4.ggpht.com/-qp2VmmhdkKk/URRAhoPd3vI/AAAAAAAAOyU/nvX1YKe4Jio/s200/IMG_0990-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447800"/>
            <a:ext cx="2000016" cy="357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26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4" name="Rectangle 3"/>
          <p:cNvSpPr/>
          <p:nvPr/>
        </p:nvSpPr>
        <p:spPr>
          <a:xfrm>
            <a:off x="304800" y="762000"/>
            <a:ext cx="8229600" cy="1600438"/>
          </a:xfrm>
          <a:prstGeom prst="rect">
            <a:avLst/>
          </a:prstGeom>
        </p:spPr>
        <p:txBody>
          <a:bodyPr wrap="square">
            <a:spAutoFit/>
          </a:bodyPr>
          <a:lstStyle/>
          <a:p>
            <a:r>
              <a:rPr lang="en-US" sz="2000" dirty="0"/>
              <a:t>Consider an area’s eligibility and manageability before </a:t>
            </a:r>
            <a:endParaRPr lang="en-US" sz="2000" dirty="0" smtClean="0"/>
          </a:p>
          <a:p>
            <a:pPr marL="342900" indent="-342900">
              <a:buAutoNum type="arabicParenBoth"/>
            </a:pPr>
            <a:r>
              <a:rPr lang="en-US" sz="2000" dirty="0" smtClean="0"/>
              <a:t>discussing </a:t>
            </a:r>
            <a:r>
              <a:rPr lang="en-US" sz="2000" dirty="0"/>
              <a:t>it in the analysis of the management situation or </a:t>
            </a:r>
            <a:endParaRPr lang="en-US" sz="2000" dirty="0" smtClean="0"/>
          </a:p>
          <a:p>
            <a:pPr marL="342900" indent="-342900">
              <a:buAutoNum type="arabicParenBoth"/>
            </a:pPr>
            <a:r>
              <a:rPr lang="en-US" sz="2000" dirty="0" smtClean="0"/>
              <a:t>proposing </a:t>
            </a:r>
            <a:r>
              <a:rPr lang="en-US" sz="2000" dirty="0"/>
              <a:t>it for designation in the formation of alternatives in the LUP. </a:t>
            </a:r>
            <a:endParaRPr lang="en-US" sz="2000" dirty="0" smtClean="0"/>
          </a:p>
          <a:p>
            <a:endParaRPr lang="en-US" dirty="0"/>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444444"/>
                </a:solidFill>
                <a:effectLst/>
                <a:latin typeface="Source Sans Pro"/>
                <a:cs typeface="Arial" pitchFamily="34" charset="0"/>
              </a:rPr>
              <a:t>  </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444444"/>
                </a:solidFill>
                <a:effectLst/>
                <a:latin typeface="Source Sans Pro"/>
                <a:cs typeface="Arial" pitchFamily="34" charset="0"/>
              </a:rPr>
              <a:t>C</a:t>
            </a:r>
            <a:endParaRPr kumimoji="0" lang="en-US" altLang="en-US" sz="27500" b="0" i="0" u="none" strike="noStrike" cap="none" normalizeH="0" baseline="0" smtClean="0">
              <a:ln>
                <a:noFill/>
              </a:ln>
              <a:solidFill>
                <a:srgbClr val="444444"/>
              </a:solidFill>
              <a:effectLst/>
              <a:latin typeface="Source Sans Pro"/>
              <a:cs typeface="Arial" pitchFamily="34" charset="0"/>
            </a:endParaRPr>
          </a:p>
        </p:txBody>
      </p:sp>
      <p:pic>
        <p:nvPicPr>
          <p:cNvPr id="1026" name="Picture 2" descr="http://raven.b-it.ca/portals/uploads/issaquah/.DIR288/HopeWeb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2057400"/>
            <a:ext cx="59817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433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152400" y="685800"/>
            <a:ext cx="6553200" cy="369332"/>
          </a:xfrm>
          <a:prstGeom prst="rect">
            <a:avLst/>
          </a:prstGeom>
        </p:spPr>
        <p:txBody>
          <a:bodyPr wrap="square">
            <a:spAutoFit/>
          </a:bodyPr>
          <a:lstStyle/>
          <a:p>
            <a:r>
              <a:rPr lang="en-US" b="1" cap="small" dirty="0">
                <a:effectLst>
                  <a:outerShdw blurRad="38100" dist="38100" dir="2700000" algn="tl">
                    <a:srgbClr val="000000">
                      <a:alpha val="43137"/>
                    </a:srgbClr>
                  </a:outerShdw>
                </a:effectLst>
              </a:rPr>
              <a:t>Overlapping Land Use Plan </a:t>
            </a:r>
            <a:r>
              <a:rPr lang="en-US" b="1" cap="small" dirty="0" smtClean="0">
                <a:effectLst>
                  <a:outerShdw blurRad="38100" dist="38100" dir="2700000" algn="tl">
                    <a:srgbClr val="000000">
                      <a:alpha val="43137"/>
                    </a:srgbClr>
                  </a:outerShdw>
                </a:effectLst>
              </a:rPr>
              <a:t>Designations </a:t>
            </a:r>
            <a:endParaRPr lang="en-US" cap="small" dirty="0">
              <a:effectLst>
                <a:outerShdw blurRad="38100" dist="38100" dir="2700000" algn="tl">
                  <a:srgbClr val="000000">
                    <a:alpha val="43137"/>
                  </a:srgbClr>
                </a:outerShdw>
              </a:effectLst>
            </a:endParaRPr>
          </a:p>
        </p:txBody>
      </p:sp>
      <p:sp>
        <p:nvSpPr>
          <p:cNvPr id="5" name="Rectangle 4"/>
          <p:cNvSpPr/>
          <p:nvPr/>
        </p:nvSpPr>
        <p:spPr>
          <a:xfrm>
            <a:off x="457200" y="1763286"/>
            <a:ext cx="4267200" cy="4093428"/>
          </a:xfrm>
          <a:prstGeom prst="rect">
            <a:avLst/>
          </a:prstGeom>
        </p:spPr>
        <p:txBody>
          <a:bodyPr wrap="square">
            <a:spAutoFit/>
          </a:bodyPr>
          <a:lstStyle/>
          <a:p>
            <a:r>
              <a:rPr lang="en-US" sz="2000" dirty="0"/>
              <a:t>Overlapping an RMA designation with other designations may be appropriate if determined necessary to facilitate the visitor’s ability to participate in outdoor recreation activities and protect the associated qualities and conditions of the area. </a:t>
            </a:r>
            <a:endParaRPr lang="en-US" sz="2000" dirty="0" smtClean="0"/>
          </a:p>
          <a:p>
            <a:endParaRPr lang="en-US" sz="2000" dirty="0"/>
          </a:p>
          <a:p>
            <a:r>
              <a:rPr lang="en-US" sz="2000" dirty="0" smtClean="0"/>
              <a:t>RMA </a:t>
            </a:r>
            <a:r>
              <a:rPr lang="en-US" sz="2000" dirty="0"/>
              <a:t>designations should be applied rationally, thoughtfully, and predictably within the context of the BLM’s interdisciplinary process. </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rot="5400000">
            <a:off x="4457700" y="1866900"/>
            <a:ext cx="5181600" cy="3886200"/>
          </a:xfrm>
          <a:prstGeom prst="rect">
            <a:avLst/>
          </a:prstGeom>
        </p:spPr>
      </p:pic>
    </p:spTree>
    <p:extLst>
      <p:ext uri="{BB962C8B-B14F-4D97-AF65-F5344CB8AC3E}">
        <p14:creationId xmlns:p14="http://schemas.microsoft.com/office/powerpoint/2010/main" val="4031830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TextBox 2"/>
          <p:cNvSpPr txBox="1"/>
          <p:nvPr/>
        </p:nvSpPr>
        <p:spPr>
          <a:xfrm rot="20406258">
            <a:off x="381000" y="2775466"/>
            <a:ext cx="8382000" cy="1569660"/>
          </a:xfrm>
          <a:prstGeom prst="rect">
            <a:avLst/>
          </a:prstGeom>
          <a:solidFill>
            <a:srgbClr val="FF00FF"/>
          </a:solidFill>
        </p:spPr>
        <p:txBody>
          <a:bodyPr wrap="square" rtlCol="0">
            <a:spAutoFit/>
          </a:bodyPr>
          <a:lstStyle/>
          <a:p>
            <a:pPr algn="ctr"/>
            <a:r>
              <a:rPr lang="en-US" sz="2400" b="1" dirty="0" smtClean="0"/>
              <a:t>EXERCISE </a:t>
            </a:r>
          </a:p>
          <a:p>
            <a:pPr algn="ctr"/>
            <a:endParaRPr lang="en-US" sz="2400" b="1" dirty="0"/>
          </a:p>
          <a:p>
            <a:pPr algn="ctr"/>
            <a:r>
              <a:rPr lang="en-US" sz="2400" b="1" dirty="0" smtClean="0"/>
              <a:t>Identifying RMAs and RMZs in the </a:t>
            </a:r>
            <a:r>
              <a:rPr lang="en-US" sz="2400" b="1" dirty="0" err="1" smtClean="0"/>
              <a:t>Steens</a:t>
            </a:r>
            <a:r>
              <a:rPr lang="en-US" sz="2400" b="1" dirty="0" smtClean="0"/>
              <a:t> </a:t>
            </a:r>
            <a:r>
              <a:rPr lang="en-US" sz="2400" b="1" dirty="0" err="1" smtClean="0"/>
              <a:t>Mtn</a:t>
            </a:r>
            <a:r>
              <a:rPr lang="en-US" sz="2400" b="1" dirty="0" smtClean="0"/>
              <a:t> Planning Area</a:t>
            </a:r>
            <a:endParaRPr lang="en-US" sz="2400" b="1" dirty="0"/>
          </a:p>
        </p:txBody>
      </p:sp>
    </p:spTree>
    <p:extLst>
      <p:ext uri="{BB962C8B-B14F-4D97-AF65-F5344CB8AC3E}">
        <p14:creationId xmlns:p14="http://schemas.microsoft.com/office/powerpoint/2010/main" val="3634426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04800" y="762000"/>
            <a:ext cx="8305800" cy="2462213"/>
          </a:xfrm>
          <a:prstGeom prst="rect">
            <a:avLst/>
          </a:prstGeom>
        </p:spPr>
        <p:txBody>
          <a:bodyPr wrap="square">
            <a:spAutoFit/>
          </a:bodyPr>
          <a:lstStyle/>
          <a:p>
            <a:r>
              <a:rPr lang="en-US" b="1" dirty="0">
                <a:solidFill>
                  <a:schemeClr val="bg1"/>
                </a:solidFill>
              </a:rPr>
              <a:t>Step 1 – Consider Eligibility Factors.</a:t>
            </a:r>
            <a:r>
              <a:rPr lang="en-US" b="1" dirty="0"/>
              <a:t> </a:t>
            </a:r>
            <a:endParaRPr lang="en-US" b="1" dirty="0" smtClean="0"/>
          </a:p>
          <a:p>
            <a:endParaRPr lang="en-US" b="1" dirty="0"/>
          </a:p>
          <a:p>
            <a:r>
              <a:rPr lang="en-US" sz="2000" dirty="0" smtClean="0"/>
              <a:t>The </a:t>
            </a:r>
            <a:r>
              <a:rPr lang="en-US" sz="2000" dirty="0"/>
              <a:t>first step assesses the extent the </a:t>
            </a:r>
            <a:r>
              <a:rPr lang="en-US" sz="2000" dirty="0" smtClean="0"/>
              <a:t>RMA </a:t>
            </a:r>
            <a:r>
              <a:rPr lang="en-US" sz="2000" dirty="0"/>
              <a:t>eligibility factors are met in a geographically defined area. If the RMA eligibility factors are not met, the area is not eligible to be designated as an RMA, and further assessment is not required. The following eligibility factors should be considered: </a:t>
            </a:r>
            <a:endParaRPr lang="en-US" sz="2000" dirty="0" smtClean="0"/>
          </a:p>
          <a:p>
            <a:endParaRPr lang="en-US" dirty="0"/>
          </a:p>
        </p:txBody>
      </p:sp>
      <p:pic>
        <p:nvPicPr>
          <p:cNvPr id="2051" name="Picture 3" descr="U:\Robin's Files\My Pictures\photosgraphics\Deso Fall 2006\Bunny's photo\IMG_390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05176" y="3048000"/>
            <a:ext cx="5334023" cy="35563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6602" y="3072425"/>
            <a:ext cx="2948574" cy="923330"/>
          </a:xfrm>
          <a:prstGeom prst="rect">
            <a:avLst/>
          </a:prstGeom>
          <a:noFill/>
        </p:spPr>
        <p:txBody>
          <a:bodyPr wrap="square" rtlCol="0">
            <a:spAutoFit/>
          </a:bodyPr>
          <a:lstStyle/>
          <a:p>
            <a:r>
              <a:rPr lang="en-US" dirty="0"/>
              <a:t>a</a:t>
            </a:r>
            <a:r>
              <a:rPr lang="en-US" dirty="0">
                <a:solidFill>
                  <a:srgbClr val="FFFF00"/>
                </a:solidFill>
              </a:rPr>
              <a:t>.</a:t>
            </a:r>
            <a:r>
              <a:rPr lang="en-US" b="1" dirty="0">
                <a:solidFill>
                  <a:srgbClr val="FFFF00"/>
                </a:solidFill>
                <a:effectLst>
                  <a:outerShdw blurRad="38100" dist="38100" dir="2700000" algn="tl">
                    <a:srgbClr val="000000">
                      <a:alpha val="43137"/>
                    </a:srgbClr>
                  </a:outerShdw>
                </a:effectLst>
              </a:rPr>
              <a:t> Demand for recreation </a:t>
            </a:r>
            <a:r>
              <a:rPr lang="en-US" b="1" dirty="0" smtClean="0">
                <a:solidFill>
                  <a:srgbClr val="FFFF00"/>
                </a:solidFill>
                <a:effectLst>
                  <a:outerShdw blurRad="38100" dist="38100" dir="2700000" algn="tl">
                    <a:srgbClr val="000000">
                      <a:alpha val="43137"/>
                    </a:srgbClr>
                  </a:outerShdw>
                </a:effectLst>
              </a:rPr>
              <a:t>         opportunities</a:t>
            </a:r>
            <a:r>
              <a:rPr lang="en-US" b="1" dirty="0">
                <a:solidFill>
                  <a:srgbClr val="FFFF00"/>
                </a:solidFill>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a:t>
            </a:r>
          </a:p>
          <a:p>
            <a:endParaRPr lang="en-US" dirty="0"/>
          </a:p>
        </p:txBody>
      </p:sp>
    </p:spTree>
    <p:extLst>
      <p:ext uri="{BB962C8B-B14F-4D97-AF65-F5344CB8AC3E}">
        <p14:creationId xmlns:p14="http://schemas.microsoft.com/office/powerpoint/2010/main" val="2613526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04800" y="838200"/>
            <a:ext cx="8305800" cy="3354765"/>
          </a:xfrm>
          <a:prstGeom prst="rect">
            <a:avLst/>
          </a:prstGeom>
        </p:spPr>
        <p:txBody>
          <a:bodyPr wrap="square">
            <a:spAutoFit/>
          </a:bodyPr>
          <a:lstStyle/>
          <a:p>
            <a:r>
              <a:rPr lang="en-US" sz="2000" b="1" dirty="0"/>
              <a:t>Step 1 – Consider Eligibility Factors. </a:t>
            </a:r>
            <a:endParaRPr lang="en-US" sz="2000" b="1" dirty="0" smtClean="0"/>
          </a:p>
          <a:p>
            <a:endParaRPr lang="en-US" sz="2000" b="1" dirty="0"/>
          </a:p>
          <a:p>
            <a:r>
              <a:rPr lang="en-US" sz="2000" dirty="0" smtClean="0"/>
              <a:t>The </a:t>
            </a:r>
            <a:r>
              <a:rPr lang="en-US" sz="2000" dirty="0"/>
              <a:t>first step assesses the extent the </a:t>
            </a:r>
            <a:r>
              <a:rPr lang="en-US" sz="2000" dirty="0" smtClean="0"/>
              <a:t>RMA </a:t>
            </a:r>
            <a:r>
              <a:rPr lang="en-US" sz="2000" dirty="0"/>
              <a:t>eligibility factors are met in a geographically defined area. If the RMA eligibility factors are not met, the area is not eligible to be designated as an RMA, and further assessment is not required. The following eligibility factors should be considered: </a:t>
            </a:r>
            <a:endParaRPr lang="en-US" sz="2000" dirty="0" smtClean="0"/>
          </a:p>
          <a:p>
            <a:endParaRPr lang="en-US" dirty="0"/>
          </a:p>
          <a:p>
            <a:pPr marL="914400" indent="-457200">
              <a:buAutoNum type="alphaLcPeriod"/>
            </a:pPr>
            <a:r>
              <a:rPr lang="en-US" dirty="0" smtClean="0"/>
              <a:t>Demand </a:t>
            </a:r>
            <a:r>
              <a:rPr lang="en-US" dirty="0"/>
              <a:t>for recreation </a:t>
            </a:r>
            <a:endParaRPr lang="en-US" dirty="0" smtClean="0"/>
          </a:p>
          <a:p>
            <a:pPr marL="457200"/>
            <a:r>
              <a:rPr lang="en-US" dirty="0" smtClean="0"/>
              <a:t>         opportunities. </a:t>
            </a:r>
          </a:p>
          <a:p>
            <a:pPr marL="914400" indent="-457200"/>
            <a:r>
              <a:rPr lang="en-US" dirty="0" smtClean="0"/>
              <a:t>b.</a:t>
            </a:r>
            <a:r>
              <a:rPr lang="en-US" b="1" dirty="0" smtClean="0">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rPr>
              <a:t>Existing recreation use.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174274"/>
            <a:ext cx="4310062" cy="317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495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04800" y="645022"/>
            <a:ext cx="8305800" cy="3631763"/>
          </a:xfrm>
          <a:prstGeom prst="rect">
            <a:avLst/>
          </a:prstGeom>
        </p:spPr>
        <p:txBody>
          <a:bodyPr wrap="square">
            <a:spAutoFit/>
          </a:bodyPr>
          <a:lstStyle/>
          <a:p>
            <a:r>
              <a:rPr lang="en-US" sz="2000" b="1" dirty="0"/>
              <a:t>Step 1 – Consider Eligibility Factors. </a:t>
            </a:r>
            <a:endParaRPr lang="en-US" sz="2000" b="1" dirty="0" smtClean="0"/>
          </a:p>
          <a:p>
            <a:endParaRPr lang="en-US" sz="2000" b="1" dirty="0"/>
          </a:p>
          <a:p>
            <a:r>
              <a:rPr lang="en-US" sz="2000" dirty="0" smtClean="0"/>
              <a:t>The </a:t>
            </a:r>
            <a:r>
              <a:rPr lang="en-US" sz="2000" dirty="0"/>
              <a:t>first step assesses the extent the </a:t>
            </a:r>
            <a:r>
              <a:rPr lang="en-US" sz="2000" dirty="0" smtClean="0"/>
              <a:t>RMA </a:t>
            </a:r>
            <a:r>
              <a:rPr lang="en-US" sz="2000" dirty="0"/>
              <a:t>eligibility factors are met in a geographically defined area. If the RMA eligibility factors are not met, the area is not eligible to be designated as an RMA, and further assessment is not required. The following eligibility factors should be considered: </a:t>
            </a:r>
            <a:endParaRPr lang="en-US" sz="2000" dirty="0" smtClean="0"/>
          </a:p>
          <a:p>
            <a:endParaRPr lang="en-US" dirty="0"/>
          </a:p>
          <a:p>
            <a:pPr marL="914400" indent="-457200"/>
            <a:r>
              <a:rPr lang="en-US" dirty="0"/>
              <a:t>a. Demand for recreation opportunities. </a:t>
            </a:r>
          </a:p>
          <a:p>
            <a:pPr marL="914400" indent="-457200"/>
            <a:r>
              <a:rPr lang="en-US" dirty="0" smtClean="0"/>
              <a:t>b. Existing recreation use. </a:t>
            </a:r>
          </a:p>
          <a:p>
            <a:pPr marL="914400" indent="-457200"/>
            <a:r>
              <a:rPr lang="en-US" dirty="0" smtClean="0"/>
              <a:t>c. </a:t>
            </a:r>
            <a:r>
              <a:rPr lang="en-US" b="1" dirty="0" smtClean="0">
                <a:solidFill>
                  <a:srgbClr val="FFFF00"/>
                </a:solidFill>
                <a:effectLst>
                  <a:outerShdw blurRad="38100" dist="38100" dir="2700000" algn="tl">
                    <a:srgbClr val="000000">
                      <a:alpha val="43137"/>
                    </a:srgbClr>
                  </a:outerShdw>
                </a:effectLst>
              </a:rPr>
              <a:t>Supply of RSCs. </a:t>
            </a:r>
          </a:p>
          <a:p>
            <a:pPr marL="914400" indent="-457200"/>
            <a:r>
              <a:rPr lang="en-US" dirty="0" smtClean="0"/>
              <a:t> </a:t>
            </a:r>
            <a:endParaRPr lang="en-US"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819150" y="3995796"/>
            <a:ext cx="3314699" cy="2486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3958993"/>
            <a:ext cx="3332018" cy="2499014"/>
          </a:xfrm>
          <a:prstGeom prst="rect">
            <a:avLst/>
          </a:prstGeom>
        </p:spPr>
      </p:pic>
    </p:spTree>
    <p:extLst>
      <p:ext uri="{BB962C8B-B14F-4D97-AF65-F5344CB8AC3E}">
        <p14:creationId xmlns:p14="http://schemas.microsoft.com/office/powerpoint/2010/main" val="109245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04800" y="685800"/>
            <a:ext cx="8305800" cy="2246769"/>
          </a:xfrm>
          <a:prstGeom prst="rect">
            <a:avLst/>
          </a:prstGeom>
        </p:spPr>
        <p:txBody>
          <a:bodyPr wrap="square">
            <a:spAutoFit/>
          </a:bodyPr>
          <a:lstStyle/>
          <a:p>
            <a:r>
              <a:rPr lang="en-US" sz="2000" b="1" dirty="0"/>
              <a:t>Step 1 – Consider Eligibility Factors. </a:t>
            </a:r>
            <a:endParaRPr lang="en-US" sz="2000" b="1" dirty="0" smtClean="0"/>
          </a:p>
          <a:p>
            <a:endParaRPr lang="en-US" sz="2000" b="1" dirty="0"/>
          </a:p>
          <a:p>
            <a:r>
              <a:rPr lang="en-US" sz="2000" dirty="0" smtClean="0"/>
              <a:t>The </a:t>
            </a:r>
            <a:r>
              <a:rPr lang="en-US" sz="2000" dirty="0"/>
              <a:t>first step assesses the extent the </a:t>
            </a:r>
            <a:r>
              <a:rPr lang="en-US" sz="2000" dirty="0" smtClean="0"/>
              <a:t>RMA </a:t>
            </a:r>
            <a:r>
              <a:rPr lang="en-US" sz="2000" dirty="0"/>
              <a:t>eligibility factors are met in a geographically defined area. If the RMA eligibility factors are not met, the area is not eligible to be designated as an RMA, and further assessment is not required. The following eligibility factors should be considered: </a:t>
            </a:r>
            <a:endParaRPr lang="en-US" sz="2000" dirty="0" smtClean="0"/>
          </a:p>
        </p:txBody>
      </p:sp>
      <p:sp>
        <p:nvSpPr>
          <p:cNvPr id="4" name="TextBox 3"/>
          <p:cNvSpPr txBox="1"/>
          <p:nvPr/>
        </p:nvSpPr>
        <p:spPr>
          <a:xfrm>
            <a:off x="457200" y="3276600"/>
            <a:ext cx="4724400" cy="2308324"/>
          </a:xfrm>
          <a:prstGeom prst="rect">
            <a:avLst/>
          </a:prstGeom>
          <a:noFill/>
        </p:spPr>
        <p:txBody>
          <a:bodyPr wrap="square" rtlCol="0">
            <a:spAutoFit/>
          </a:bodyPr>
          <a:lstStyle/>
          <a:p>
            <a:pPr marL="914400" indent="-457200"/>
            <a:r>
              <a:rPr lang="en-US" dirty="0"/>
              <a:t>a. Demand for recreation opportunities. </a:t>
            </a:r>
          </a:p>
          <a:p>
            <a:pPr marL="914400" indent="-457200"/>
            <a:r>
              <a:rPr lang="en-US" dirty="0"/>
              <a:t>b. Existing recreation use. </a:t>
            </a:r>
          </a:p>
          <a:p>
            <a:pPr marL="914400" indent="-457200"/>
            <a:r>
              <a:rPr lang="en-US" dirty="0"/>
              <a:t>c. Supply of RSCs. </a:t>
            </a:r>
          </a:p>
          <a:p>
            <a:pPr marL="914400" indent="-457200"/>
            <a:r>
              <a:rPr lang="en-US" dirty="0"/>
              <a:t>d.</a:t>
            </a:r>
            <a:r>
              <a:rPr lang="en-US" b="1" dirty="0">
                <a:effectLst>
                  <a:outerShdw blurRad="38100" dist="38100" dir="2700000" algn="tl">
                    <a:srgbClr val="000000">
                      <a:alpha val="43137"/>
                    </a:srgbClr>
                  </a:outerShdw>
                </a:effectLst>
              </a:rPr>
              <a:t> </a:t>
            </a:r>
            <a:r>
              <a:rPr lang="en-US" b="1" dirty="0">
                <a:solidFill>
                  <a:srgbClr val="FFFF00"/>
                </a:solidFill>
                <a:effectLst>
                  <a:outerShdw blurRad="38100" dist="38100" dir="2700000" algn="tl">
                    <a:srgbClr val="000000">
                      <a:alpha val="43137"/>
                    </a:srgbClr>
                  </a:outerShdw>
                </a:effectLst>
              </a:rPr>
              <a:t>The unique value, importance, and/or distinctiveness of RSCs, especially compared to other areas used for recreation.</a:t>
            </a:r>
            <a:r>
              <a:rPr lang="en-US" b="1" dirty="0">
                <a:effectLst>
                  <a:outerShdw blurRad="38100" dist="38100" dir="2700000" algn="tl">
                    <a:srgbClr val="000000">
                      <a:alpha val="43137"/>
                    </a:srgbClr>
                  </a:outerShdw>
                </a:effectLst>
              </a:rPr>
              <a:t> </a:t>
            </a:r>
          </a:p>
          <a:p>
            <a:endParaRPr lang="en-US"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208563" y="3429000"/>
            <a:ext cx="3581400" cy="2686050"/>
          </a:xfrm>
          <a:prstGeom prst="rect">
            <a:avLst/>
          </a:prstGeom>
        </p:spPr>
      </p:pic>
    </p:spTree>
    <p:extLst>
      <p:ext uri="{BB962C8B-B14F-4D97-AF65-F5344CB8AC3E}">
        <p14:creationId xmlns:p14="http://schemas.microsoft.com/office/powerpoint/2010/main" val="1668607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04800" y="762000"/>
            <a:ext cx="8305800" cy="2246769"/>
          </a:xfrm>
          <a:prstGeom prst="rect">
            <a:avLst/>
          </a:prstGeom>
        </p:spPr>
        <p:txBody>
          <a:bodyPr wrap="square">
            <a:spAutoFit/>
          </a:bodyPr>
          <a:lstStyle/>
          <a:p>
            <a:r>
              <a:rPr lang="en-US" sz="2000" b="1" dirty="0"/>
              <a:t>Step 1 – Consider Eligibility Factors. </a:t>
            </a:r>
            <a:endParaRPr lang="en-US" sz="2000" b="1" dirty="0" smtClean="0"/>
          </a:p>
          <a:p>
            <a:endParaRPr lang="en-US" sz="2000" b="1" dirty="0"/>
          </a:p>
          <a:p>
            <a:r>
              <a:rPr lang="en-US" sz="2000" dirty="0" smtClean="0"/>
              <a:t>The </a:t>
            </a:r>
            <a:r>
              <a:rPr lang="en-US" sz="2000" dirty="0"/>
              <a:t>first step assesses the extent the </a:t>
            </a:r>
            <a:r>
              <a:rPr lang="en-US" sz="2000" dirty="0" smtClean="0"/>
              <a:t>RMA </a:t>
            </a:r>
            <a:r>
              <a:rPr lang="en-US" sz="2000" dirty="0"/>
              <a:t>eligibility factors are met in a geographically defined area. If the RMA eligibility factors are not met, the area is not eligible to be designated as an RMA, and further assessment is not required. The following eligibility factors should be considered: </a:t>
            </a:r>
            <a:endParaRPr lang="en-US" sz="2000" dirty="0" smtClean="0"/>
          </a:p>
        </p:txBody>
      </p:sp>
      <p:sp>
        <p:nvSpPr>
          <p:cNvPr id="4" name="TextBox 3"/>
          <p:cNvSpPr txBox="1"/>
          <p:nvPr/>
        </p:nvSpPr>
        <p:spPr>
          <a:xfrm>
            <a:off x="381000" y="2743200"/>
            <a:ext cx="4191001" cy="3970318"/>
          </a:xfrm>
          <a:prstGeom prst="rect">
            <a:avLst/>
          </a:prstGeom>
          <a:noFill/>
        </p:spPr>
        <p:txBody>
          <a:bodyPr wrap="square" rtlCol="0">
            <a:spAutoFit/>
          </a:bodyPr>
          <a:lstStyle/>
          <a:p>
            <a:endParaRPr lang="en-US" dirty="0"/>
          </a:p>
          <a:p>
            <a:pPr marL="914400" indent="-457200"/>
            <a:r>
              <a:rPr lang="en-US" dirty="0"/>
              <a:t>a. Demand for recreation opportunities. </a:t>
            </a:r>
          </a:p>
          <a:p>
            <a:pPr marL="914400" indent="-457200"/>
            <a:r>
              <a:rPr lang="en-US" dirty="0"/>
              <a:t>b. Existing recreation use. </a:t>
            </a:r>
          </a:p>
          <a:p>
            <a:pPr marL="914400" indent="-457200"/>
            <a:r>
              <a:rPr lang="en-US" dirty="0"/>
              <a:t>c. Supply of RSCs. </a:t>
            </a:r>
          </a:p>
          <a:p>
            <a:pPr marL="914400" indent="-457200"/>
            <a:r>
              <a:rPr lang="en-US" dirty="0"/>
              <a:t>d. The unique value, importance, and/or distinctiveness of RSCs, especially compared to other areas used for recreation. </a:t>
            </a:r>
          </a:p>
          <a:p>
            <a:pPr marL="914400" indent="-457200"/>
            <a:r>
              <a:rPr lang="en-US" dirty="0"/>
              <a:t>e. </a:t>
            </a:r>
            <a:r>
              <a:rPr lang="en-US" b="1" dirty="0">
                <a:solidFill>
                  <a:srgbClr val="FFFF00"/>
                </a:solidFill>
                <a:effectLst>
                  <a:outerShdw blurRad="38100" dist="38100" dir="2700000" algn="tl">
                    <a:srgbClr val="000000">
                      <a:alpha val="43137"/>
                    </a:srgbClr>
                  </a:outerShdw>
                </a:effectLst>
              </a:rPr>
              <a:t>Existing or needed R&amp;VS program investments and infrastructure.</a:t>
            </a:r>
            <a:r>
              <a:rPr lang="en-US" b="1" dirty="0">
                <a:effectLst>
                  <a:outerShdw blurRad="38100" dist="38100" dir="2700000" algn="tl">
                    <a:srgbClr val="000000">
                      <a:alpha val="43137"/>
                    </a:srgbClr>
                  </a:outerShdw>
                </a:effectLst>
              </a:rPr>
              <a:t> </a:t>
            </a:r>
          </a:p>
          <a:p>
            <a:endParaRPr lang="en-US" dirty="0"/>
          </a:p>
        </p:txBody>
      </p:sp>
      <p:pic>
        <p:nvPicPr>
          <p:cNvPr id="4097" name="Picture 1" descr="http://www.foxislandwa.net/images/GarrettMcKinneyBoardwal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771" y="3429000"/>
            <a:ext cx="37719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672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6">
                  <a:lumMod val="50000"/>
                </a:schemeClr>
              </a:gs>
              <a:gs pos="64000">
                <a:schemeClr val="bg1">
                  <a:lumMod val="65000"/>
                  <a:lumOff val="35000"/>
                </a:schemeClr>
              </a:gs>
              <a:gs pos="51000">
                <a:schemeClr val="accent4">
                  <a:lumMod val="75000"/>
                </a:schemeClr>
              </a:gs>
              <a:gs pos="2000">
                <a:schemeClr val="tx1">
                  <a:lumMod val="85000"/>
                </a:schemeClr>
              </a:gs>
              <a:gs pos="87000">
                <a:schemeClr val="tx1">
                  <a:lumMod val="85000"/>
                </a:schemeClr>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3780202" cy="400110"/>
          </a:xfrm>
          <a:prstGeom prst="rect">
            <a:avLst/>
          </a:prstGeom>
        </p:spPr>
        <p:txBody>
          <a:bodyPr wrap="none">
            <a:spAutoFit/>
          </a:bodyPr>
          <a:lstStyle/>
          <a:p>
            <a:r>
              <a:rPr lang="en-US" sz="2000" b="1" cap="small" dirty="0" smtClean="0">
                <a:solidFill>
                  <a:srgbClr val="6C2222"/>
                </a:solidFill>
                <a:effectLst>
                  <a:outerShdw blurRad="38100" dist="38100" dir="2700000" algn="tl">
                    <a:srgbClr val="000000">
                      <a:alpha val="43137"/>
                    </a:srgbClr>
                  </a:outerShdw>
                </a:effectLst>
                <a:latin typeface="Eras Bold ITC" panose="020B0907030504020204" pitchFamily="34" charset="0"/>
              </a:rPr>
              <a:t>Evaluating Potential RMAs</a:t>
            </a:r>
            <a:endParaRPr lang="en-US" sz="2400" b="1" cap="small" dirty="0">
              <a:solidFill>
                <a:srgbClr val="6C2222"/>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04800" y="685800"/>
            <a:ext cx="5011919" cy="4585871"/>
          </a:xfrm>
          <a:prstGeom prst="rect">
            <a:avLst/>
          </a:prstGeom>
        </p:spPr>
        <p:txBody>
          <a:bodyPr wrap="square">
            <a:spAutoFit/>
          </a:bodyPr>
          <a:lstStyle/>
          <a:p>
            <a:r>
              <a:rPr lang="en-US" b="1" dirty="0">
                <a:solidFill>
                  <a:schemeClr val="bg1"/>
                </a:solidFill>
              </a:rPr>
              <a:t>Step 2 – Evaluate Manageability Considerations. </a:t>
            </a:r>
            <a:endParaRPr lang="en-US" b="1" dirty="0" smtClean="0">
              <a:solidFill>
                <a:schemeClr val="bg1"/>
              </a:solidFill>
            </a:endParaRPr>
          </a:p>
          <a:p>
            <a:endParaRPr lang="en-US" sz="2000" b="1" dirty="0"/>
          </a:p>
          <a:p>
            <a:r>
              <a:rPr lang="en-US" sz="2000" dirty="0" smtClean="0"/>
              <a:t>If </a:t>
            </a:r>
            <a:r>
              <a:rPr lang="en-US" sz="2000" dirty="0"/>
              <a:t>RMA eligibility factors are met, the </a:t>
            </a:r>
          </a:p>
          <a:p>
            <a:r>
              <a:rPr lang="en-US" sz="2000" dirty="0"/>
              <a:t>area is next assessed to determine its manageability as an RMA. Address manageability considerations when formulating proposed RMA alternatives through the planning process. Not all manageability considerations must be met since each RMA proposal is unique. The following manageability considerations should be assessed: </a:t>
            </a:r>
            <a:endParaRPr lang="en-US" sz="2000" dirty="0" smtClean="0"/>
          </a:p>
          <a:p>
            <a:endParaRPr lang="en-US" dirty="0"/>
          </a:p>
          <a:p>
            <a:pPr marL="914400" indent="-457200"/>
            <a:endParaRPr lang="en-US" dirty="0"/>
          </a:p>
        </p:txBody>
      </p:sp>
      <p:pic>
        <p:nvPicPr>
          <p:cNvPr id="5122" name="Picture 2" descr="U:\Robin's Files\My Pictures\Kanab March 07\Trail - Copy.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316719" y="993034"/>
            <a:ext cx="3427487" cy="45695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0800000" flipH="1" flipV="1">
            <a:off x="457200" y="4948505"/>
            <a:ext cx="4800599" cy="646331"/>
          </a:xfrm>
          <a:prstGeom prst="rect">
            <a:avLst/>
          </a:prstGeom>
          <a:noFill/>
        </p:spPr>
        <p:txBody>
          <a:bodyPr wrap="square" rtlCol="0">
            <a:spAutoFit/>
          </a:bodyPr>
          <a:lstStyle/>
          <a:p>
            <a:pPr marL="914400" indent="-457200"/>
            <a:r>
              <a:rPr lang="en-US" dirty="0"/>
              <a:t>a.</a:t>
            </a:r>
            <a:r>
              <a:rPr lang="en-US" b="1" dirty="0">
                <a:effectLst>
                  <a:outerShdw blurRad="38100" dist="38100" dir="2700000" algn="tl">
                    <a:srgbClr val="000000">
                      <a:alpha val="43137"/>
                    </a:srgbClr>
                  </a:outerShdw>
                </a:effectLst>
              </a:rPr>
              <a:t> </a:t>
            </a:r>
            <a:r>
              <a:rPr lang="en-US" b="1" dirty="0">
                <a:solidFill>
                  <a:srgbClr val="FFFF00"/>
                </a:solidFill>
                <a:effectLst>
                  <a:outerShdw blurRad="38100" dist="38100" dir="2700000" algn="tl">
                    <a:srgbClr val="000000">
                      <a:alpha val="43137"/>
                    </a:srgbClr>
                  </a:outerShdw>
                </a:effectLst>
              </a:rPr>
              <a:t>Capability to manage recreation resources and uses. </a:t>
            </a:r>
          </a:p>
        </p:txBody>
      </p:sp>
    </p:spTree>
    <p:extLst>
      <p:ext uri="{BB962C8B-B14F-4D97-AF65-F5344CB8AC3E}">
        <p14:creationId xmlns:p14="http://schemas.microsoft.com/office/powerpoint/2010/main" val="276354850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7D04282C63E048938DAF49B0047C1B" ma:contentTypeVersion="0" ma:contentTypeDescription="Create a new document." ma:contentTypeScope="" ma:versionID="2f84abe32b81a59bed4891496bab4ca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244917-5F24-476B-A975-5B3F7EBA3C43}">
  <ds:schemaRefs>
    <ds:schemaRef ds:uri="http://schemas.microsoft.com/sharepoint/v3/contenttype/forms"/>
  </ds:schemaRefs>
</ds:datastoreItem>
</file>

<file path=customXml/itemProps2.xml><?xml version="1.0" encoding="utf-8"?>
<ds:datastoreItem xmlns:ds="http://schemas.openxmlformats.org/officeDocument/2006/customXml" ds:itemID="{092CA67D-6800-40D7-BE07-05BDE3A49A72}">
  <ds:schemaRefs>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63C402E-D9A6-467D-944E-9F9D90548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2483</TotalTime>
  <Words>3025</Words>
  <Application>Microsoft Office PowerPoint</Application>
  <PresentationFormat>On-screen Show (4:3)</PresentationFormat>
  <Paragraphs>366</Paragraphs>
  <Slides>31</Slides>
  <Notes>30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31</vt:i4>
      </vt:variant>
    </vt:vector>
  </HeadingPairs>
  <TitlesOfParts>
    <vt:vector size="47" baseType="lpstr">
      <vt:lpstr>Aharoni</vt:lpstr>
      <vt:lpstr>Arial</vt:lpstr>
      <vt:lpstr>Arial Black</vt:lpstr>
      <vt:lpstr>Book Antiqua</vt:lpstr>
      <vt:lpstr>Bradley Hand ITC</vt:lpstr>
      <vt:lpstr>Calibri</vt:lpstr>
      <vt:lpstr>Eras Bold ITC</vt:lpstr>
      <vt:lpstr>Lucida Sans</vt:lpstr>
      <vt:lpstr>Maiandra GD</vt:lpstr>
      <vt:lpstr>Narkisim</vt:lpstr>
      <vt:lpstr>Source Sans Pro</vt:lpstr>
      <vt:lpstr>Wingdings</vt:lpstr>
      <vt:lpstr>Wingdings 2</vt:lpstr>
      <vt:lpstr>Wingdings 3</vt:lpstr>
      <vt:lpstr>Office Theme</vt:lpstr>
      <vt:lpstr>Apex</vt:lpstr>
      <vt:lpstr>PowerPoint Presentation</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PowerPoint Presentation</vt:lpstr>
      <vt:lpstr>PLANNING  FOR RECREATION AND VISITOR SERVICES </vt:lpstr>
      <vt:lpstr>PLANNING  FOR RECREATION AND VISITOR SERVICES </vt:lpstr>
      <vt:lpstr>PLANNING  FOR RECREATION AND VISITOR SERVICES </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RECREATION AND VISITOR SERVICES</dc:title>
  <dc:creator>Hopkins, Brian R</dc:creator>
  <cp:lastModifiedBy>Fehlau, Robin S</cp:lastModifiedBy>
  <cp:revision>149</cp:revision>
  <dcterms:created xsi:type="dcterms:W3CDTF">2014-12-18T22:48:11Z</dcterms:created>
  <dcterms:modified xsi:type="dcterms:W3CDTF">2017-08-09T15:26:13Z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0x010100DC7D04282C63E048938DAF49B0047C1B</vt:lpwstr>
  </property>
</Properties>
</file>