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65" r:id="rId2"/>
    <p:sldId id="263" r:id="rId3"/>
    <p:sldId id="350" r:id="rId4"/>
    <p:sldId id="259" r:id="rId5"/>
    <p:sldId id="355" r:id="rId6"/>
    <p:sldId id="351" r:id="rId7"/>
    <p:sldId id="264" r:id="rId8"/>
    <p:sldId id="261" r:id="rId9"/>
    <p:sldId id="352" r:id="rId10"/>
    <p:sldId id="260" r:id="rId11"/>
    <p:sldId id="267" r:id="rId12"/>
    <p:sldId id="268" r:id="rId13"/>
    <p:sldId id="269" r:id="rId14"/>
    <p:sldId id="274"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9" r:id="rId36"/>
    <p:sldId id="354" r:id="rId37"/>
    <p:sldId id="353" r:id="rId38"/>
    <p:sldId id="303" r:id="rId39"/>
    <p:sldId id="304" r:id="rId40"/>
    <p:sldId id="305" r:id="rId41"/>
    <p:sldId id="306" r:id="rId42"/>
    <p:sldId id="307" r:id="rId43"/>
    <p:sldId id="308" r:id="rId44"/>
    <p:sldId id="311" r:id="rId45"/>
    <p:sldId id="312" r:id="rId46"/>
    <p:sldId id="313" r:id="rId47"/>
    <p:sldId id="314" r:id="rId48"/>
    <p:sldId id="315" r:id="rId49"/>
    <p:sldId id="321" r:id="rId50"/>
    <p:sldId id="322" r:id="rId51"/>
    <p:sldId id="324" r:id="rId52"/>
    <p:sldId id="325" r:id="rId53"/>
    <p:sldId id="326" r:id="rId54"/>
    <p:sldId id="327" r:id="rId55"/>
    <p:sldId id="333" r:id="rId56"/>
    <p:sldId id="328" r:id="rId57"/>
    <p:sldId id="329" r:id="rId58"/>
    <p:sldId id="330" r:id="rId59"/>
    <p:sldId id="331" r:id="rId60"/>
    <p:sldId id="332" r:id="rId61"/>
    <p:sldId id="335" r:id="rId62"/>
    <p:sldId id="336" r:id="rId63"/>
    <p:sldId id="340" r:id="rId64"/>
    <p:sldId id="341" r:id="rId65"/>
    <p:sldId id="342" r:id="rId66"/>
    <p:sldId id="346" r:id="rId67"/>
    <p:sldId id="347" r:id="rId68"/>
    <p:sldId id="348" r:id="rId69"/>
    <p:sldId id="356"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94660"/>
  </p:normalViewPr>
  <p:slideViewPr>
    <p:cSldViewPr snapToGrid="0">
      <p:cViewPr varScale="1">
        <p:scale>
          <a:sx n="61" d="100"/>
          <a:sy n="61" d="100"/>
        </p:scale>
        <p:origin x="552"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3C350-886C-4911-8D96-E66A22D2EF72}" type="datetimeFigureOut">
              <a:rPr lang="en-US" smtClean="0"/>
              <a:t>8/11/2017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B0C3E-D8D0-4283-9749-E4675DD6E536}" type="slidenum">
              <a:rPr lang="en-US" smtClean="0"/>
              <a:t>‹#›</a:t>
            </a:fld>
            <a:endParaRPr lang="en-US"/>
          </a:p>
        </p:txBody>
      </p:sp>
    </p:spTree>
    <p:extLst>
      <p:ext uri="{BB962C8B-B14F-4D97-AF65-F5344CB8AC3E}">
        <p14:creationId xmlns:p14="http://schemas.microsoft.com/office/powerpoint/2010/main" val="1423232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Page IV-1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4497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Ask for examples of a direct and indirect actions</a:t>
            </a:r>
            <a:endParaRPr lang="en-US" dirty="0" smtClean="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355177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77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2323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1072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class why we have permits and fees:</a:t>
            </a:r>
            <a:endParaRPr lang="en-US" dirty="0"/>
          </a:p>
        </p:txBody>
      </p:sp>
      <p:sp>
        <p:nvSpPr>
          <p:cNvPr id="4" name="Slide Number Placeholder 3"/>
          <p:cNvSpPr>
            <a:spLocks noGrp="1"/>
          </p:cNvSpPr>
          <p:nvPr>
            <p:ph type="sldNum" sz="quarter" idx="10"/>
          </p:nvPr>
        </p:nvSpPr>
        <p:spPr/>
        <p:txBody>
          <a:bodyPr/>
          <a:lstStyle/>
          <a:p>
            <a:fld id="{D9DB0C3E-D8D0-4283-9749-E4675DD6E536}" type="slidenum">
              <a:rPr lang="en-US" smtClean="0"/>
              <a:t>14</a:t>
            </a:fld>
            <a:endParaRPr lang="en-US"/>
          </a:p>
        </p:txBody>
      </p:sp>
    </p:spTree>
    <p:extLst>
      <p:ext uri="{BB962C8B-B14F-4D97-AF65-F5344CB8AC3E}">
        <p14:creationId xmlns:p14="http://schemas.microsoft.com/office/powerpoint/2010/main" val="554152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Permit and</a:t>
            </a:r>
            <a:r>
              <a:rPr lang="en-US" baseline="0" dirty="0" smtClean="0"/>
              <a:t> fee program was established to provide?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6B464-0227-40F3-A540-D016DABFE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836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5023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0922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Why do</a:t>
            </a:r>
            <a:r>
              <a:rPr lang="en-US" baseline="0" dirty="0" smtClean="0"/>
              <a:t> we issue permits for specific recreational uses?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0012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386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LUP Recreation Objectives will drive your implementation</a:t>
            </a:r>
            <a:r>
              <a:rPr lang="en-US" baseline="0" dirty="0" smtClean="0"/>
              <a:t> actions.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solidFill>
                  <a:srgbClr val="FF0000"/>
                </a:solidFill>
              </a:rPr>
              <a:t>ASK 4 STUDENTS</a:t>
            </a:r>
            <a:r>
              <a:rPr lang="en-US" baseline="0" dirty="0" smtClean="0"/>
              <a:t>: Read a single bulleted point, and then explain what it means to them.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61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1565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043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6864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key implementation actions available to recreation </a:t>
            </a:r>
          </a:p>
          <a:p>
            <a:r>
              <a:rPr lang="en-US" dirty="0" smtClean="0"/>
              <a:t>planners to manage recreation settings are the wide variety of recreation use allocation systems. Recreation use allocation is defined as the deliberate distribution of recreation use opportunities. </a:t>
            </a:r>
          </a:p>
          <a:p>
            <a:endParaRPr lang="en-US" dirty="0" smtClean="0"/>
          </a:p>
          <a:p>
            <a:r>
              <a:rPr lang="en-US" dirty="0" smtClean="0"/>
              <a:t>The BLM’s allocation goals are to maximize opportunities, experiences, and allowable uses within established objectives and to minimize resource impacts and user conflicts. </a:t>
            </a:r>
          </a:p>
          <a:p>
            <a:endParaRPr lang="en-US" dirty="0" smtClean="0"/>
          </a:p>
          <a:p>
            <a:r>
              <a:rPr lang="en-US" dirty="0" smtClean="0"/>
              <a:t>Approaches for allocation include, but are not limited to, historic use, even split, freedom of choice, temporal and/or spatial zoning, permit lottery, etc. </a:t>
            </a:r>
          </a:p>
          <a:p>
            <a:endParaRPr lang="en-US" dirty="0" smtClean="0"/>
          </a:p>
          <a:p>
            <a:r>
              <a:rPr lang="en-US" dirty="0" smtClean="0"/>
              <a:t>Decisions on whether to make use of a particular allocation system should be based on whether the allocation system has a direct relationship to the setting objectives identified in either the LUP or specific area management plans.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861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land managers should be able to show that the implementation of a particular allocation system will help achieve and maintain the desired recreation setting and opportunities and be able to facilitate targeted outcomes. Adaptive management principles should play a key role in any decision to implement an allocation system. </a:t>
            </a:r>
          </a:p>
          <a:p>
            <a:endParaRPr lang="en-US" dirty="0" smtClean="0"/>
          </a:p>
          <a:p>
            <a:r>
              <a:rPr lang="en-US" dirty="0" smtClean="0"/>
              <a:t>If monitoring shows a particular allocation system is not working as intended, outdoor recreation planners should be responsive and make adjustments in a timely manner. </a:t>
            </a:r>
          </a:p>
          <a:p>
            <a:endParaRPr lang="en-US" dirty="0" smtClean="0"/>
          </a:p>
          <a:p>
            <a:r>
              <a:rPr lang="en-US" dirty="0" smtClean="0"/>
              <a:t>Allocation systems may be used to manage the identified visitor capacity of national scenic and historic trails and wild and scenic rivers, as required by statute.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652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part of recreation use allocation is the issuance of </a:t>
            </a:r>
          </a:p>
          <a:p>
            <a:r>
              <a:rPr lang="en-US" dirty="0" smtClean="0"/>
              <a:t>SRPs. While SRPs are required for all commercial service providers and competitive events operating on public lands and waters, the BLM has the discretionary authority to deny a </a:t>
            </a:r>
            <a:r>
              <a:rPr lang="en-US" dirty="0" smtClean="0"/>
              <a:t>permit for </a:t>
            </a:r>
            <a:r>
              <a:rPr lang="en-US" dirty="0" smtClean="0"/>
              <a:t>reasons which include if a particular permit would (1) negatively impact the recreation setting or (2) increase conflicts with other SRPs and individual users. The BLM can also deny a permit if (1) the field office does not have the ability to administer and monitor SRPs and visitor use or (2) it can be shown there is little to no public demand for services. Managers should conduct needs assessments to analyze these factors and make determinations regarding the type and level of SRPs needed in particular areas that will help achieve the recreational setting goals and objectives. Managers are encouraged to make use of programmatic EAs, completed in conjunction with outfitter needs assessments, to streamline the </a:t>
            </a:r>
            <a:r>
              <a:rPr lang="en-US" dirty="0" err="1" smtClean="0"/>
              <a:t>decisionmaking</a:t>
            </a:r>
            <a:r>
              <a:rPr lang="en-US" dirty="0" smtClean="0"/>
              <a:t> process pertaining to the issuance of SRPs and to support the rationale for denying SRPs where appropriate.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949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land managers should be able to show that the implementation of a particular allocation system will help achieve and maintain the desired recreation setting and opportunities and be able to facilitate targeted outcomes. Adaptive management principles should play a key role in any decision to implement an allocation system. </a:t>
            </a:r>
          </a:p>
          <a:p>
            <a:endParaRPr lang="en-US" dirty="0" smtClean="0"/>
          </a:p>
          <a:p>
            <a:r>
              <a:rPr lang="en-US" dirty="0" smtClean="0"/>
              <a:t>If monitoring shows a particular allocation system is not working as intended, outdoor recreation planners should be responsive and make adjustments in a timely manner. </a:t>
            </a:r>
          </a:p>
          <a:p>
            <a:endParaRPr lang="en-US" dirty="0" smtClean="0"/>
          </a:p>
          <a:p>
            <a:r>
              <a:rPr lang="en-US" dirty="0" smtClean="0"/>
              <a:t>Allocation systems may be used to manage the identified visitor capacity of national scenic and historic trails and wild and scenic rivers, as required by statute.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4287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Dorothy would like to add something</a:t>
            </a:r>
            <a:r>
              <a:rPr lang="en-US" baseline="0" dirty="0" smtClean="0"/>
              <a:t> here on closures/use restrictions and supplemental rules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59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Dorothy would like to add something</a:t>
            </a:r>
            <a:r>
              <a:rPr lang="en-US" baseline="0" dirty="0" smtClean="0"/>
              <a:t> here on closures/use restrictions </a:t>
            </a:r>
            <a:r>
              <a:rPr lang="en-US" baseline="0" smtClean="0"/>
              <a:t>and supplemental rules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2104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Collaboration is a process in which interested people work together to seek solutions. </a:t>
            </a:r>
          </a:p>
          <a:p>
            <a:endParaRPr lang="en-US" dirty="0" smtClean="0"/>
          </a:p>
          <a:p>
            <a:r>
              <a:rPr lang="en-US" dirty="0" smtClean="0"/>
              <a:t>A partnership is an agreement between two or more entities, created to achieve or to assist in reaching a common goal. </a:t>
            </a:r>
          </a:p>
          <a:p>
            <a:endParaRPr lang="en-US" dirty="0" smtClean="0"/>
          </a:p>
          <a:p>
            <a:r>
              <a:rPr lang="en-US" dirty="0" smtClean="0"/>
              <a:t>Partnerships may involve one organization using another’s unique abilities, equipment, or services, or it may be a sharing of resources (e.g., money, time, knowledge, equipment, etc.) to accomplish short- or long-term objectives for one or all of the participating partners.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602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LUP Recreation Objectives will drive your implementation</a:t>
            </a:r>
            <a:r>
              <a:rPr lang="en-US" baseline="0" dirty="0" smtClean="0"/>
              <a:t> actions.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solidFill>
                  <a:srgbClr val="FF0000"/>
                </a:solidFill>
              </a:rPr>
              <a:t>ASK 4 STUDENTS</a:t>
            </a:r>
            <a:r>
              <a:rPr lang="en-US" baseline="0" dirty="0" smtClean="0"/>
              <a:t>: Read a single bulleted point, and then explain what it means to them.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297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a:t>
            </a:r>
            <a:r>
              <a:rPr lang="en-US" baseline="0" dirty="0" smtClean="0"/>
              <a:t> of information on partnerships and how to accomplish them. There’s more information in your handbook and lots of information on BLM websites.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6B464-0227-40F3-A540-D016DABFE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2770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930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0976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6211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0411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716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11210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419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172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8684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725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The information and education section must support the RMA objective. </a:t>
            </a:r>
          </a:p>
          <a:p>
            <a:pPr>
              <a:lnSpc>
                <a:spcPct val="150000"/>
              </a:lnSpc>
            </a:pPr>
            <a:r>
              <a:rPr lang="en-US" dirty="0" smtClean="0"/>
              <a:t>The objective will help the outdoor recreation planner design an appropriate information and education strategy that may address such issues as: </a:t>
            </a:r>
          </a:p>
          <a:p>
            <a:pPr marL="0" indent="0">
              <a:buFont typeface="Arial" panose="020B0604020202020204" pitchFamily="34" charset="0"/>
              <a:buNone/>
            </a:pPr>
            <a:r>
              <a:rPr lang="en-US" dirty="0" smtClean="0"/>
              <a:t>Promoted vs</a:t>
            </a:r>
            <a:r>
              <a:rPr lang="en-US" baseline="0" dirty="0" smtClean="0"/>
              <a:t> Identified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4960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2527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4887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What will BLM</a:t>
            </a:r>
            <a:r>
              <a:rPr lang="en-US" baseline="0" dirty="0" smtClean="0"/>
              <a:t> put on our website?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578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The recreation planner </a:t>
            </a:r>
            <a:r>
              <a:rPr lang="en-US" u="sng" dirty="0" smtClean="0"/>
              <a:t>must</a:t>
            </a:r>
            <a:r>
              <a:rPr lang="en-US" dirty="0" smtClean="0"/>
              <a:t> view the material from both the visitor’s and manager’s perspective.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081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R&amp;VS Handbook pg. IV-14.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We will be going over the who, what,</a:t>
            </a:r>
            <a:r>
              <a:rPr lang="en-US" baseline="0" dirty="0" smtClean="0"/>
              <a:t> when, where, why and how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36944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Pg. I-14 in R&amp;VS </a:t>
            </a:r>
            <a:r>
              <a:rPr lang="en-US" dirty="0" smtClean="0"/>
              <a:t>Handbook </a:t>
            </a:r>
            <a:r>
              <a:rPr lang="en-US" dirty="0" smtClean="0">
                <a:solidFill>
                  <a:srgbClr val="1CFC37"/>
                </a:solidFill>
              </a:rPr>
              <a:t>When </a:t>
            </a:r>
            <a:r>
              <a:rPr lang="en-US" dirty="0" smtClean="0">
                <a:solidFill>
                  <a:srgbClr val="1CFC37"/>
                </a:solidFill>
              </a:rPr>
              <a:t>is Recreation Data used</a:t>
            </a:r>
            <a:r>
              <a:rPr lang="en-US" dirty="0" smtClean="0">
                <a:solidFill>
                  <a:srgbClr val="1CFC37"/>
                </a:solidFill>
              </a:rPr>
              <a:t>?</a:t>
            </a:r>
            <a:endParaRPr lang="en-US" dirty="0" smtClean="0"/>
          </a:p>
          <a:p>
            <a:r>
              <a:rPr lang="en-US" dirty="0" smtClean="0"/>
              <a:t>Inventory data = data collected for 1</a:t>
            </a:r>
            <a:r>
              <a:rPr lang="en-US" baseline="30000" dirty="0" smtClean="0"/>
              <a:t>st</a:t>
            </a:r>
            <a:r>
              <a:rPr lang="en-US" dirty="0" smtClean="0"/>
              <a:t> time,</a:t>
            </a:r>
            <a:r>
              <a:rPr lang="en-US" baseline="0" dirty="0" smtClean="0"/>
              <a:t> prior to implementing OFM into a LUP.</a:t>
            </a:r>
            <a:endParaRPr lang="en-US" dirty="0" smtClean="0"/>
          </a:p>
          <a:p>
            <a:r>
              <a:rPr lang="en-US" dirty="0" smtClean="0"/>
              <a:t>Monitoring</a:t>
            </a:r>
            <a:r>
              <a:rPr lang="en-US" baseline="0" dirty="0" smtClean="0"/>
              <a:t> data = data collected to determine if an (RMA) objective is being met.</a:t>
            </a:r>
          </a:p>
          <a:p>
            <a:r>
              <a:rPr lang="en-US" baseline="0" dirty="0" smtClean="0"/>
              <a:t>Implementation data = usually more site specific data used when monitoring RSCs and their relationship to an SRMA objective, use numbers, specific data collected when monitoring trail widths and braiding, campsite impacts, etc.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D0ACD-C038-48CE-8021-3B719E3842C0}"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6968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Who: RMA customers</a:t>
            </a:r>
            <a:r>
              <a:rPr lang="en-US"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What: RMA objective,</a:t>
            </a:r>
            <a:r>
              <a:rPr lang="en-US" baseline="0" dirty="0" smtClean="0"/>
              <a:t> RSCs, Management Actions and Allowable Uses, Visitor Health and Safety, Impacts on Natural and Cultural Resources and use/user conflicts.  (</a:t>
            </a:r>
            <a:r>
              <a:rPr lang="en-US" dirty="0" smtClean="0">
                <a:solidFill>
                  <a:srgbClr val="FFFF00"/>
                </a:solidFill>
              </a:rPr>
              <a:t>The evaluation of the monitoring data should make conclusions about the visitor’s ability to realize RMA recreation opportunities.) </a:t>
            </a:r>
          </a:p>
          <a:p>
            <a:pPr marL="0" indent="0">
              <a:buFont typeface="Arial" panose="020B0604020202020204" pitchFamily="34" charset="0"/>
              <a:buNone/>
            </a:pPr>
            <a:r>
              <a:rPr lang="en-US" dirty="0" smtClean="0"/>
              <a:t>When</a:t>
            </a:r>
            <a:r>
              <a:rPr lang="en-US" dirty="0" smtClean="0"/>
              <a:t>: </a:t>
            </a:r>
            <a:r>
              <a:rPr lang="en-US" dirty="0" smtClean="0">
                <a:solidFill>
                  <a:srgbClr val="FFFF00"/>
                </a:solidFill>
              </a:rPr>
              <a:t>R&amp;VS objectives should be monitored on a regular schedule.</a:t>
            </a:r>
            <a:endParaRPr lang="en-US" dirty="0" smtClean="0"/>
          </a:p>
          <a:p>
            <a:pPr marL="0" indent="0">
              <a:buFont typeface="Arial" panose="020B0604020202020204" pitchFamily="34" charset="0"/>
              <a:buNone/>
            </a:pPr>
            <a:r>
              <a:rPr lang="en-US" dirty="0" smtClean="0"/>
              <a:t>Where</a:t>
            </a:r>
            <a:r>
              <a:rPr lang="en-US" dirty="0" smtClean="0"/>
              <a:t>: For each RMA. </a:t>
            </a:r>
          </a:p>
          <a:p>
            <a:pPr marL="0" indent="0">
              <a:buFont typeface="Arial" panose="020B0604020202020204" pitchFamily="34" charset="0"/>
              <a:buNone/>
            </a:pPr>
            <a:r>
              <a:rPr lang="en-US" dirty="0" smtClean="0"/>
              <a:t>Why</a:t>
            </a:r>
            <a:r>
              <a:rPr lang="en-US" dirty="0" smtClean="0"/>
              <a:t>: E</a:t>
            </a:r>
            <a:r>
              <a:rPr lang="en-US" dirty="0" smtClean="0">
                <a:solidFill>
                  <a:srgbClr val="FFFF00"/>
                </a:solidFill>
              </a:rPr>
              <a:t>nsures the long-term ability of the BLM to offer quality recreation opportunities.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solidFill>
                  <a:srgbClr val="FFFF00"/>
                </a:solidFill>
              </a:rPr>
              <a:t>How</a:t>
            </a:r>
            <a:r>
              <a:rPr lang="en-US" dirty="0" smtClean="0">
                <a:solidFill>
                  <a:srgbClr val="FFFF00"/>
                </a:solidFill>
              </a:rPr>
              <a:t>: RMA outcomes and objectives should be monitored through periodic visitor assessments (e.g., informal interviews, focus group surveys, and visitor surveys). </a:t>
            </a:r>
          </a:p>
          <a:p>
            <a:pPr marL="0" indent="0">
              <a:buFont typeface="Arial" panose="020B0604020202020204" pitchFamily="34" charset="0"/>
              <a:buNone/>
            </a:pPr>
            <a:endParaRPr lang="en-US" dirty="0" smtClean="0"/>
          </a:p>
          <a:p>
            <a:endParaRPr lang="en-US" dirty="0" smtClean="0">
              <a:solidFill>
                <a:srgbClr val="FFFF00"/>
              </a:solidFill>
            </a:endParaRPr>
          </a:p>
          <a:p>
            <a:endParaRPr lang="en-US" dirty="0" smtClean="0">
              <a:solidFill>
                <a:srgbClr val="FFFF00"/>
              </a:solidFill>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54947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527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Achieving the standards set by R&amp;VS objectives may take time based on the extent of change needed to create the desired (SRMA) or particular (ERMA) RSCs and the ability to complete key implementation actions. </a:t>
            </a:r>
          </a:p>
          <a:p>
            <a:endParaRPr lang="en-US" dirty="0" smtClean="0"/>
          </a:p>
          <a:p>
            <a:pPr marL="0" indent="0">
              <a:buFont typeface="+mj-lt"/>
              <a:buNone/>
            </a:pPr>
            <a:r>
              <a:rPr lang="en-US" dirty="0" smtClean="0"/>
              <a:t>2. Monitoring R&amp;VS objectives will not provide viable feedback until there has been substantial progress made through implementation actions to create the desired or particular RSCs. </a:t>
            </a:r>
          </a:p>
          <a:p>
            <a:endParaRPr lang="en-US" dirty="0" smtClean="0"/>
          </a:p>
          <a:p>
            <a:r>
              <a:rPr lang="en-US" dirty="0" smtClean="0"/>
              <a:t>If monitoring indicates that the participants in the primary activity are not achieving the targeted outcomes due to conflicts with other recreation activities, then activities that are not compatible with the targeted recreation activities may need to be constrained or eliminated.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606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Urgent and important</a:t>
            </a:r>
          </a:p>
          <a:p>
            <a:r>
              <a:rPr lang="en-US" dirty="0" smtClean="0"/>
              <a:t>Not urgent and important is for long term strategizing</a:t>
            </a:r>
            <a:r>
              <a:rPr lang="en-US" baseline="0" dirty="0" smtClean="0"/>
              <a:t> and development</a:t>
            </a:r>
          </a:p>
          <a:p>
            <a:r>
              <a:rPr lang="en-US" baseline="0" dirty="0" smtClean="0"/>
              <a:t>Urgent and not important is the time pressured distractions  They aren’t really important but someone wants it now</a:t>
            </a:r>
          </a:p>
          <a:p>
            <a:r>
              <a:rPr lang="en-US" baseline="0" dirty="0" smtClean="0"/>
              <a:t>Not Urgent and not important is for those activities that yield little if any value. These are </a:t>
            </a:r>
            <a:r>
              <a:rPr lang="en-US" baseline="0" dirty="0" err="1" smtClean="0"/>
              <a:t>activitities</a:t>
            </a:r>
            <a:r>
              <a:rPr lang="en-US" baseline="0" dirty="0" smtClean="0"/>
              <a:t> that are often used for taking a break from time pressured and important activities</a:t>
            </a: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46574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benefit of writing objectives in the format identified in Chapter II, Paragraph A2, is that they then encompass the standards and indicators used to monitor the realization of the outcomes. </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Indicators = What will be measured (activities, experiences and benefits).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Standards </a:t>
            </a:r>
            <a:r>
              <a:rPr lang="en-US" sz="1200" baseline="0" dirty="0" smtClean="0"/>
              <a:t>= Measures of achievement or permissible conditions allowed (an average 4.0 realization of the targeted experiences and benefits). </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6B464-0227-40F3-A540-D016DABFE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383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Limits of acceptable change example addressing camping and use .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**Narrative Format,</a:t>
            </a:r>
            <a:r>
              <a:rPr lang="en-US" baseline="0" dirty="0"/>
              <a:t> </a:t>
            </a:r>
            <a:r>
              <a:rPr lang="en-US" baseline="0" dirty="0" smtClean="0"/>
              <a:t> can also have a map format. </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30309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This survey is similar to the survey you took earlier in the class about</a:t>
            </a:r>
            <a:r>
              <a:rPr lang="en-US" baseline="0" dirty="0" smtClean="0"/>
              <a:t> experiences, benefits and settings however it is tailored to monitoring the SRMA objective.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77442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D0ACD-C038-48CE-8021-3B719E3842C0}"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0503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4368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What is the one thing that results</a:t>
            </a:r>
            <a:r>
              <a:rPr lang="en-US" baseline="0" dirty="0" smtClean="0"/>
              <a:t> from humans recreating on public lands?  **Impacts  </a:t>
            </a:r>
          </a:p>
          <a:p>
            <a:pPr marL="228600" indent="-228600">
              <a:buFont typeface="+mj-lt"/>
              <a:buAutoNum type="arabicPeriod"/>
            </a:pPr>
            <a:r>
              <a:rPr lang="en-US" baseline="0" dirty="0" smtClean="0"/>
              <a:t>How do we determine what level of impacts are acceptable?  (Existing and Desired RSCs)</a:t>
            </a:r>
          </a:p>
          <a:p>
            <a:pPr marL="228600" indent="-228600">
              <a:buFont typeface="+mj-lt"/>
              <a:buAutoNum type="arabicPeriod"/>
            </a:pPr>
            <a:r>
              <a:rPr lang="en-US" baseline="0" dirty="0" smtClean="0"/>
              <a:t>Identify unacceptable changes (Limits of Acceptable Change)</a:t>
            </a:r>
            <a:endParaRPr lang="en-US" dirty="0" smtClean="0"/>
          </a:p>
          <a:p>
            <a:pPr marL="0" indent="0">
              <a:buFont typeface="Arial" panose="020B0604020202020204" pitchFamily="34" charset="0"/>
              <a:buNone/>
            </a:pPr>
            <a:endParaRPr lang="en-US" baseline="0" dirty="0" smtClean="0"/>
          </a:p>
          <a:p>
            <a:r>
              <a:rPr lang="en-US" dirty="0" smtClean="0"/>
              <a:t>The primary emphasis of monitoring recreation settings should be on achieving or maintaining the desired RSCs. </a:t>
            </a:r>
          </a:p>
          <a:p>
            <a:endParaRPr lang="en-US" dirty="0" smtClean="0"/>
          </a:p>
          <a:p>
            <a:r>
              <a:rPr lang="en-US" dirty="0" smtClean="0"/>
              <a:t>The desired physical, social, and operational RSCs of SRMAs and the qualities and conditions identified for ERMAs ensure recreation use and other land uses are consistent with RMA management focus and are maintained at acceptable levels. </a:t>
            </a:r>
          </a:p>
          <a:p>
            <a:endParaRPr lang="en-US" dirty="0" smtClean="0"/>
          </a:p>
          <a:p>
            <a:r>
              <a:rPr lang="en-US" dirty="0" smtClean="0"/>
              <a:t>While visitor capacity and land use limitations may not be initially implemented, a good monitoring strategy (e.g., limits of acceptable change strategy) alerts managers to unacceptable changes/trends over time so managers can enact proactive implementation actions to protect RSCs.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80965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The </a:t>
            </a:r>
            <a:r>
              <a:rPr lang="en-US" dirty="0" smtClean="0"/>
              <a:t>monitoring strategy for recreation settings should focus on the specific RSCs (indicators) and their respective RSC descriptions (standards) that serve to define the "limit of acceptable change."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**Matrix Format.</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0802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to monitor supporting management actions and allowable uses.  These help address the “particular setting characteristics” associated with the </a:t>
            </a:r>
            <a:r>
              <a:rPr lang="en-US" dirty="0" smtClean="0"/>
              <a:t>RMA.</a:t>
            </a:r>
            <a:r>
              <a:rPr lang="en-US" baseline="0" dirty="0" smtClean="0"/>
              <a:t> </a:t>
            </a:r>
            <a:r>
              <a:rPr lang="en-US" dirty="0" smtClean="0"/>
              <a:t>**</a:t>
            </a:r>
            <a:r>
              <a:rPr lang="en-US" dirty="0" smtClean="0"/>
              <a:t>Take home message, there is a lot to monitor however it is important to pay close attention to new projects/implementation</a:t>
            </a:r>
            <a:r>
              <a:rPr lang="en-US" baseline="0" dirty="0" smtClean="0"/>
              <a:t> actions that can have the potential to influence/change the existing and/or desired settings.  This potential changes needs to be documented in the EA associated with the project.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6B464-0227-40F3-A540-D016DABFE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25927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Important to monitor supporting management actions and allowable uses.  These help address the “particular setting characteristics” associated with the ERMA.</a:t>
            </a:r>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6B464-0227-40F3-A540-D016DABFE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5360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Document these issues and remedies as they occur.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6B464-0227-40F3-A540-D016DABFE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8767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98664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Implementation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Execution: 1. what was</a:t>
            </a:r>
            <a:r>
              <a:rPr lang="en-US" baseline="0" dirty="0" smtClean="0"/>
              <a:t> done in each RMA that year? D</a:t>
            </a:r>
            <a:r>
              <a:rPr lang="en-US" dirty="0" smtClean="0"/>
              <a:t>ocument which R&amp;VS implementation actions were completed and the further actions needed to continue implementing LUP decisions.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Effectiveness</a:t>
            </a:r>
            <a:r>
              <a:rPr lang="en-US" dirty="0" smtClean="0"/>
              <a:t>: effectiveness of those actions (i.e., did it do what was expected?) are critical in determining if the action is helping achieve the RMA objective and desired RSCs. Make sure all implementation actions are designed and implemented with the intent of maintaining and/or achieving the desired RSCs. </a:t>
            </a:r>
          </a:p>
          <a:p>
            <a:r>
              <a:rPr lang="en-US" dirty="0" smtClean="0"/>
              <a:t>Monitoring </a:t>
            </a:r>
            <a:r>
              <a:rPr lang="en-US" dirty="0" smtClean="0"/>
              <a:t>visitor use and use patterns involves collecting and evaluating site inventory and condition data to establish a baseline or to identify trends in visitor use and visitor impacts over time. This information is useful in visitor use management and to reduce or mitigate resource impacts of recreation use.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864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adaptive management.  If indicators tell you that standards</a:t>
            </a:r>
            <a:r>
              <a:rPr lang="en-US" baseline="0" dirty="0" smtClean="0"/>
              <a:t> are not being met then adjustments to the Operational Setting are most likely needed.  </a:t>
            </a:r>
          </a:p>
          <a:p>
            <a:endParaRPr lang="en-US" baseline="0" dirty="0" smtClean="0"/>
          </a:p>
          <a:p>
            <a:r>
              <a:rPr lang="en-US" dirty="0" smtClean="0"/>
              <a:t>Simply put, adaptive recreation management is not possible without effective monitoring because monitoring data show if progress is being made toward achieving LUP objectives. </a:t>
            </a:r>
          </a:p>
          <a:p>
            <a:endParaRPr lang="en-US" dirty="0" smtClean="0"/>
          </a:p>
          <a:p>
            <a:r>
              <a:rPr lang="en-US" dirty="0" smtClean="0"/>
              <a:t>Since accrued monitoring data and evaluation are used to improve future implementation actions, monitoring is continual and never complete. </a:t>
            </a:r>
          </a:p>
          <a:p>
            <a:endParaRPr lang="en-US" dirty="0" smtClean="0"/>
          </a:p>
          <a:p>
            <a:r>
              <a:rPr lang="en-US" dirty="0" smtClean="0"/>
              <a:t>The cyclic process generally includes four phases: planning, implementation, monitoring, and evaluation.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6B464-0227-40F3-A540-D016DABFE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88182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65761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R&amp;VS Handbook, </a:t>
            </a:r>
            <a:r>
              <a:rPr lang="en-US" dirty="0" smtClean="0"/>
              <a:t>IL-28</a:t>
            </a:r>
            <a:r>
              <a:rPr lang="en-US" baseline="0" dirty="0" smtClean="0"/>
              <a:t>  and IL30-</a:t>
            </a:r>
            <a:r>
              <a:rPr lang="en-US" dirty="0" smtClean="0"/>
              <a:t>provides </a:t>
            </a:r>
            <a:r>
              <a:rPr lang="en-US" dirty="0" smtClean="0"/>
              <a:t>an example of a monitoring strategy. </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83012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R&amp;VS Handbook, Illustration 7 provides an example of a monitoring strategy.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759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825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ASK STUDENTS – 1) What do we mean by “resources”? </a:t>
            </a:r>
          </a:p>
          <a:p>
            <a:pPr marL="0" indent="0">
              <a:buFont typeface="Arial" panose="020B0604020202020204" pitchFamily="34" charset="0"/>
              <a:buNone/>
            </a:pPr>
            <a:r>
              <a:rPr lang="en-US" dirty="0" smtClean="0"/>
              <a:t>	</a:t>
            </a:r>
            <a:r>
              <a:rPr lang="en-US" baseline="0" dirty="0" smtClean="0"/>
              <a:t>       2) Provide examples of “other resource program actions”?</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526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203DF-B004-4AAF-AC5C-B1624D6297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142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7B5E038F-C2F6-4466-A815-657D81CC1A2C}" type="datetimeFigureOut">
              <a:rPr lang="en-US" smtClean="0">
                <a:solidFill>
                  <a:prstClr val="white">
                    <a:shade val="50000"/>
                  </a:prstClr>
                </a:solidFill>
              </a:rPr>
              <a:pPr/>
              <a:t>8/11/2017</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1077437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8/11/2017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79982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8/11/2017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888725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8/11/2017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784697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8/11/2017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10566400" y="6416676"/>
            <a:ext cx="1016000" cy="365125"/>
          </a:xfrm>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6434535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8/11/2017</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343179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B5E038F-C2F6-4466-A815-657D81CC1A2C}" type="datetimeFigureOut">
              <a:rPr lang="en-US" smtClean="0">
                <a:solidFill>
                  <a:prstClr val="white">
                    <a:shade val="50000"/>
                  </a:prstClr>
                </a:solidFill>
              </a:rPr>
              <a:pPr/>
              <a:t>8/11/2017</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465296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B5E038F-C2F6-4466-A815-657D81CC1A2C}" type="datetimeFigureOut">
              <a:rPr lang="en-US" smtClean="0">
                <a:solidFill>
                  <a:prstClr val="white">
                    <a:shade val="50000"/>
                  </a:prstClr>
                </a:solidFill>
              </a:rPr>
              <a:pPr/>
              <a:t>8/11/2017</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3650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E038F-C2F6-4466-A815-657D81CC1A2C}" type="datetimeFigureOut">
              <a:rPr lang="en-US" smtClean="0">
                <a:solidFill>
                  <a:prstClr val="white">
                    <a:shade val="50000"/>
                  </a:prstClr>
                </a:solidFill>
              </a:rPr>
              <a:pPr/>
              <a:t>8/11/2017</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865919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8/11/2017</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654569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8/11/2017</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872644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5">
                <a:tint val="45000"/>
                <a:satMod val="400000"/>
              </a:schemeClr>
            </a:duotone>
            <a:extLst>
              <a:ext uri="{BEBA8EAE-BF5A-486C-A8C5-ECC9F3942E4B}">
                <a14:imgProps xmlns:a14="http://schemas.microsoft.com/office/drawing/2010/main">
                  <a14:imgLayer r:embed="rId14">
                    <a14:imgEffect>
                      <a14:sharpenSoften amount="50000"/>
                    </a14:imgEffect>
                    <a14:imgEffect>
                      <a14:saturation sat="33000"/>
                    </a14:imgEffect>
                    <a14:imgEffect>
                      <a14:brightnessContrast bright="-40000" contras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B5E038F-C2F6-4466-A815-657D81CC1A2C}" type="datetimeFigureOut">
              <a:rPr lang="en-US" smtClean="0">
                <a:solidFill>
                  <a:prstClr val="white">
                    <a:shade val="50000"/>
                  </a:prstClr>
                </a:solidFill>
              </a:rPr>
              <a:pPr/>
              <a:t>8/11/2017</a:t>
            </a:fld>
            <a:endParaRPr lang="en-US">
              <a:solidFill>
                <a:prstClr val="white">
                  <a:shade val="50000"/>
                </a:prstClr>
              </a:solidFill>
            </a:endParaRPr>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1331547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unbrandedthefilm.com/pages/ben-master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nydailynews.com/news/burning-man-festival-2012-celebration-art-music-fire-gallery-1.1150830"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hyperlink" Target="http://www.nydailynews.com/news/burning-man-festival-2012-celebration-art-music-fire-gallery-1.1150830"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hyperlink" Target="http://www.nydailynews.com/news/burning-man-festival-2012-celebration-art-music-fire-gallery-1.1150830"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hyperlink" Target="http://www.nydailynews.com/news/burning-man-festival-2012-celebration-art-music-fire-gallery-1.1150830"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hyperlink" Target="http://www.nydailynews.com/news/burning-man-festival-2012-celebration-art-music-fire-gallery-1.1150830"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hyperlink" Target="http://mlgsh.blogspot.com/2013/12/krabi-travelogue-day-3-water-rafting.html"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blackfootriver.com/guides.html"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nwrafting.com/brews/sierra-nevada-brewery"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hyperlink" Target="https://commons.wikimedia.org/wiki/File:Mountain_biker_02.jpg"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hyperlink" Target="https://commons.wikimedia.org/wiki/File:Mountain_biker_02.jpg"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hyperlink" Target="http://www.discovermoab.com/visitorcenter.htm"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0CAcQjRw&amp;url=http://etfdailynews.com/2012/06/22/no-fire-under-oil-and-natural-gas-etf-xop/&amp;ei=Y-3tVIywC4ezogSMkYKQDw&amp;bvm=bv.86956481,d.cGU&amp;psig=AFQjCNHTqGHPt5QvT3dngIX0NwColpSntA&amp;ust=1424965352885132&amp;cad=rjt"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524000" y="457200"/>
            <a:ext cx="9144000" cy="0"/>
          </a:xfrm>
          <a:prstGeom prst="line">
            <a:avLst/>
          </a:prstGeom>
          <a:ln w="60325">
            <a:solidFill>
              <a:srgbClr val="000066"/>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24001" y="43934"/>
            <a:ext cx="3703258"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Land Use Plan Implementation</a:t>
            </a:r>
          </a:p>
        </p:txBody>
      </p:sp>
      <p:pic>
        <p:nvPicPr>
          <p:cNvPr id="1026" name="Picture 2" descr="D:\photos to print\DSCN00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3748" y="533400"/>
            <a:ext cx="8431847" cy="632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28799" y="1551669"/>
            <a:ext cx="6483927" cy="4462760"/>
          </a:xfrm>
          <a:prstGeom prst="rect">
            <a:avLst/>
          </a:prstGeom>
          <a:noFill/>
        </p:spPr>
        <p:txBody>
          <a:bodyPr wrap="square" rtlCol="0">
            <a:spAutoFit/>
          </a:bodyPr>
          <a:lstStyle/>
          <a:p>
            <a:r>
              <a:rPr lang="en-US" sz="3200" b="1" dirty="0" smtClean="0">
                <a:solidFill>
                  <a:prstClr val="black"/>
                </a:solidFill>
                <a:effectLst>
                  <a:outerShdw blurRad="38100" dist="38100" dir="2700000" algn="tl">
                    <a:srgbClr val="000000">
                      <a:alpha val="43137"/>
                    </a:srgbClr>
                  </a:outerShdw>
                </a:effectLst>
                <a:latin typeface="Book Antiqua"/>
              </a:rPr>
              <a:t>Implementing the Land Use Plan</a:t>
            </a:r>
          </a:p>
          <a:p>
            <a:r>
              <a:rPr lang="en-US" sz="2800" b="1" dirty="0" smtClean="0">
                <a:solidFill>
                  <a:prstClr val="black"/>
                </a:solidFill>
                <a:effectLst>
                  <a:outerShdw blurRad="38100" dist="38100" dir="2700000" algn="tl">
                    <a:srgbClr val="000000">
                      <a:alpha val="43137"/>
                    </a:srgbClr>
                  </a:outerShdw>
                </a:effectLst>
              </a:rPr>
              <a:t>Chapter </a:t>
            </a:r>
            <a:r>
              <a:rPr lang="en-US" sz="2800" b="1" dirty="0">
                <a:solidFill>
                  <a:prstClr val="black"/>
                </a:solidFill>
                <a:effectLst>
                  <a:outerShdw blurRad="38100" dist="38100" dir="2700000" algn="tl">
                    <a:srgbClr val="000000">
                      <a:alpha val="43137"/>
                    </a:srgbClr>
                  </a:outerShdw>
                </a:effectLst>
              </a:rPr>
              <a:t>IV</a:t>
            </a:r>
          </a:p>
          <a:p>
            <a:endParaRPr lang="en-US" sz="3200" b="1" dirty="0" smtClean="0">
              <a:solidFill>
                <a:prstClr val="black"/>
              </a:solidFill>
              <a:effectLst>
                <a:outerShdw blurRad="38100" dist="38100" dir="2700000" algn="tl">
                  <a:srgbClr val="000000">
                    <a:alpha val="43137"/>
                  </a:srgbClr>
                </a:outerShdw>
              </a:effectLst>
              <a:latin typeface="Book Antiqua"/>
            </a:endParaRPr>
          </a:p>
          <a:p>
            <a:endParaRPr lang="en-US" sz="2400" b="1" dirty="0">
              <a:solidFill>
                <a:prstClr val="black"/>
              </a:solidFill>
              <a:effectLst>
                <a:outerShdw blurRad="38100" dist="38100" dir="2700000" algn="tl">
                  <a:srgbClr val="000000">
                    <a:alpha val="43137"/>
                  </a:srgbClr>
                </a:outerShdw>
              </a:effectLst>
              <a:latin typeface="Book Antiqua"/>
            </a:endParaRPr>
          </a:p>
          <a:p>
            <a:pPr marL="1257300" lvl="2" indent="-342900">
              <a:lnSpc>
                <a:spcPct val="150000"/>
              </a:lnSpc>
              <a:buFont typeface="Arial" panose="020B0604020202020204" pitchFamily="34" charset="0"/>
              <a:buChar char="•"/>
            </a:pPr>
            <a:r>
              <a:rPr lang="en-US" sz="2400" b="1" dirty="0" smtClean="0">
                <a:solidFill>
                  <a:prstClr val="black"/>
                </a:solidFill>
                <a:effectLst>
                  <a:outerShdw blurRad="38100" dist="38100" dir="2700000" algn="tl">
                    <a:srgbClr val="000000">
                      <a:alpha val="43137"/>
                    </a:srgbClr>
                  </a:outerShdw>
                </a:effectLst>
                <a:latin typeface="Book Antiqua"/>
              </a:rPr>
              <a:t>Recreation Management</a:t>
            </a:r>
          </a:p>
          <a:p>
            <a:pPr marL="1257300" lvl="2" indent="-342900">
              <a:lnSpc>
                <a:spcPct val="150000"/>
              </a:lnSpc>
              <a:buFont typeface="Arial" panose="020B0604020202020204" pitchFamily="34" charset="0"/>
              <a:buChar char="•"/>
            </a:pPr>
            <a:r>
              <a:rPr lang="en-US" sz="2400" b="1" dirty="0" smtClean="0">
                <a:solidFill>
                  <a:prstClr val="black"/>
                </a:solidFill>
                <a:effectLst>
                  <a:outerShdw blurRad="38100" dist="38100" dir="2700000" algn="tl">
                    <a:srgbClr val="000000">
                      <a:alpha val="43137"/>
                    </a:srgbClr>
                  </a:outerShdw>
                </a:effectLst>
                <a:latin typeface="Book Antiqua"/>
              </a:rPr>
              <a:t>Recreation Administration</a:t>
            </a:r>
          </a:p>
          <a:p>
            <a:pPr marL="1257300" lvl="2" indent="-342900">
              <a:lnSpc>
                <a:spcPct val="150000"/>
              </a:lnSpc>
              <a:buFont typeface="Arial" panose="020B0604020202020204" pitchFamily="34" charset="0"/>
              <a:buChar char="•"/>
            </a:pPr>
            <a:r>
              <a:rPr lang="en-US" sz="2400" b="1" dirty="0" smtClean="0">
                <a:solidFill>
                  <a:prstClr val="black"/>
                </a:solidFill>
                <a:effectLst>
                  <a:outerShdw blurRad="38100" dist="38100" dir="2700000" algn="tl">
                    <a:srgbClr val="000000">
                      <a:alpha val="43137"/>
                    </a:srgbClr>
                  </a:outerShdw>
                </a:effectLst>
                <a:latin typeface="Book Antiqua"/>
              </a:rPr>
              <a:t>Information and Education</a:t>
            </a:r>
          </a:p>
          <a:p>
            <a:pPr marL="1257300" lvl="2" indent="-342900">
              <a:lnSpc>
                <a:spcPct val="150000"/>
              </a:lnSpc>
              <a:buFont typeface="Arial" panose="020B0604020202020204" pitchFamily="34" charset="0"/>
              <a:buChar char="•"/>
            </a:pPr>
            <a:r>
              <a:rPr lang="en-US" sz="2400" b="1" dirty="0" smtClean="0">
                <a:solidFill>
                  <a:prstClr val="black"/>
                </a:solidFill>
                <a:effectLst>
                  <a:outerShdw blurRad="38100" dist="38100" dir="2700000" algn="tl">
                    <a:srgbClr val="000000">
                      <a:alpha val="43137"/>
                    </a:srgbClr>
                  </a:outerShdw>
                </a:effectLst>
                <a:latin typeface="Book Antiqua"/>
              </a:rPr>
              <a:t>Monitoring</a:t>
            </a:r>
          </a:p>
          <a:p>
            <a:r>
              <a:rPr lang="en-US" sz="2400" b="1" dirty="0" smtClean="0">
                <a:solidFill>
                  <a:prstClr val="black"/>
                </a:solidFill>
                <a:effectLst>
                  <a:outerShdw blurRad="38100" dist="38100" dir="2700000" algn="tl">
                    <a:srgbClr val="000000">
                      <a:alpha val="43137"/>
                    </a:srgbClr>
                  </a:outerShdw>
                </a:effectLst>
                <a:latin typeface="Book Antiqua"/>
              </a:rPr>
              <a:t> </a:t>
            </a:r>
            <a:endParaRPr lang="en-US" sz="2400" b="1" dirty="0">
              <a:solidFill>
                <a:prstClr val="black"/>
              </a:solidFill>
              <a:effectLst>
                <a:outerShdw blurRad="38100" dist="38100" dir="2700000" algn="tl">
                  <a:srgbClr val="000000">
                    <a:alpha val="43137"/>
                  </a:srgbClr>
                </a:outerShdw>
              </a:effectLst>
              <a:latin typeface="Book Antiqua"/>
            </a:endParaRPr>
          </a:p>
        </p:txBody>
      </p:sp>
    </p:spTree>
    <p:extLst>
      <p:ext uri="{BB962C8B-B14F-4D97-AF65-F5344CB8AC3E}">
        <p14:creationId xmlns:p14="http://schemas.microsoft.com/office/powerpoint/2010/main" val="340292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3703258" cy="369332"/>
          </a:xfrm>
          <a:prstGeom prst="rect">
            <a:avLst/>
          </a:prstGeom>
        </p:spPr>
        <p:txBody>
          <a:bodyPr wrap="none">
            <a:spAutoFit/>
          </a:bodyPr>
          <a:lstStyle/>
          <a:p>
            <a:r>
              <a:rPr lang="en-US" cap="small" dirty="0">
                <a:effectLst>
                  <a:outerShdw blurRad="38100" dist="38100" dir="2700000" algn="tl">
                    <a:srgbClr val="000000">
                      <a:alpha val="43137"/>
                    </a:srgbClr>
                  </a:outerShdw>
                </a:effectLst>
                <a:latin typeface="Eras Bold ITC" panose="020B0907030504020204" pitchFamily="34" charset="0"/>
              </a:rPr>
              <a:t>Land Use Plan Implementation</a:t>
            </a:r>
          </a:p>
        </p:txBody>
      </p:sp>
      <p:sp>
        <p:nvSpPr>
          <p:cNvPr id="3" name="Rectangle 2"/>
          <p:cNvSpPr/>
          <p:nvPr/>
        </p:nvSpPr>
        <p:spPr>
          <a:xfrm>
            <a:off x="1011382" y="1866311"/>
            <a:ext cx="7686952" cy="3785652"/>
          </a:xfrm>
          <a:prstGeom prst="rect">
            <a:avLst/>
          </a:prstGeom>
        </p:spPr>
        <p:txBody>
          <a:bodyPr wrap="square">
            <a:spAutoFit/>
          </a:bodyPr>
          <a:lstStyle/>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Implementation decisions </a:t>
            </a:r>
            <a:r>
              <a:rPr lang="en-US" sz="2400" dirty="0"/>
              <a:t>result in </a:t>
            </a:r>
            <a:r>
              <a:rPr lang="en-US" sz="2400" b="1" dirty="0" smtClean="0">
                <a:solidFill>
                  <a:srgbClr val="FFFF00"/>
                </a:solidFill>
              </a:rPr>
              <a:t>actions</a:t>
            </a:r>
            <a:r>
              <a:rPr lang="en-US" sz="2400" dirty="0" smtClean="0">
                <a:solidFill>
                  <a:srgbClr val="FFFF00"/>
                </a:solidFill>
              </a:rPr>
              <a:t> </a:t>
            </a:r>
            <a:endParaRPr lang="en-US" sz="2400" dirty="0">
              <a:solidFill>
                <a:srgbClr val="FFFF00"/>
              </a:solidFill>
            </a:endParaRPr>
          </a:p>
          <a:p>
            <a:r>
              <a:rPr lang="en-US" sz="2400" dirty="0"/>
              <a:t>that can be categorized according to </a:t>
            </a:r>
            <a:endParaRPr lang="en-US" sz="2400" dirty="0" smtClean="0"/>
          </a:p>
          <a:p>
            <a:r>
              <a:rPr lang="en-US" sz="2400" dirty="0" smtClean="0"/>
              <a:t>the </a:t>
            </a:r>
            <a:r>
              <a:rPr lang="en-US" sz="2400" b="1" dirty="0" smtClean="0">
                <a:solidFill>
                  <a:srgbClr val="FFFF00"/>
                </a:solidFill>
              </a:rPr>
              <a:t>directness (direct vs indirect)</a:t>
            </a:r>
            <a:r>
              <a:rPr lang="en-US" sz="2400" dirty="0" smtClean="0"/>
              <a:t> with </a:t>
            </a:r>
          </a:p>
          <a:p>
            <a:r>
              <a:rPr lang="en-US" sz="2400" dirty="0" smtClean="0"/>
              <a:t>which </a:t>
            </a:r>
            <a:r>
              <a:rPr lang="en-US" sz="2400" dirty="0"/>
              <a:t>they impact </a:t>
            </a:r>
            <a:r>
              <a:rPr lang="en-US" sz="2400" dirty="0" smtClean="0"/>
              <a:t>visitor:</a:t>
            </a:r>
            <a:endParaRPr lang="en-US" sz="2400" dirty="0"/>
          </a:p>
          <a:p>
            <a:pPr lvl="1">
              <a:lnSpc>
                <a:spcPct val="150000"/>
              </a:lnSpc>
            </a:pPr>
            <a:r>
              <a:rPr lang="en-US" sz="2400" dirty="0" smtClean="0"/>
              <a:t>• </a:t>
            </a:r>
            <a:r>
              <a:rPr lang="en-US" sz="2400" dirty="0"/>
              <a:t>Behavior</a:t>
            </a:r>
          </a:p>
          <a:p>
            <a:pPr lvl="1">
              <a:lnSpc>
                <a:spcPct val="150000"/>
              </a:lnSpc>
            </a:pPr>
            <a:r>
              <a:rPr lang="en-US" sz="2400" dirty="0"/>
              <a:t>• Visitor use</a:t>
            </a:r>
          </a:p>
          <a:p>
            <a:pPr lvl="1">
              <a:lnSpc>
                <a:spcPct val="150000"/>
              </a:lnSpc>
            </a:pPr>
            <a:r>
              <a:rPr lang="en-US" sz="2400" dirty="0"/>
              <a:t>• Recreation participation</a:t>
            </a:r>
          </a:p>
          <a:p>
            <a:pPr lvl="1">
              <a:lnSpc>
                <a:spcPct val="150000"/>
              </a:lnSpc>
            </a:pPr>
            <a:r>
              <a:rPr lang="en-US" sz="2400" dirty="0"/>
              <a:t>• Desired recreational experiences</a:t>
            </a:r>
          </a:p>
        </p:txBody>
      </p:sp>
      <p:cxnSp>
        <p:nvCxnSpPr>
          <p:cNvPr id="11" name="Straight Connector 10"/>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33576" y="914400"/>
            <a:ext cx="6096000" cy="461665"/>
          </a:xfrm>
          <a:prstGeom prst="rect">
            <a:avLst/>
          </a:prstGeom>
        </p:spPr>
        <p:txBody>
          <a:bodyPr>
            <a:spAutoFit/>
          </a:bodyPr>
          <a:lstStyle/>
          <a:p>
            <a:r>
              <a:rPr lang="en-US" sz="2400" b="1" cap="small" dirty="0">
                <a:solidFill>
                  <a:prstClr val="white"/>
                </a:solidFill>
              </a:rPr>
              <a:t>Recreation </a:t>
            </a:r>
            <a:r>
              <a:rPr lang="en-US" sz="2400" b="1" cap="small" dirty="0" smtClean="0">
                <a:solidFill>
                  <a:prstClr val="white"/>
                </a:solidFill>
              </a:rPr>
              <a:t>Management ac</a:t>
            </a:r>
            <a:r>
              <a:rPr lang="en-US" sz="2400" b="1" cap="small" dirty="0">
                <a:solidFill>
                  <a:prstClr val="white"/>
                </a:solidFill>
              </a:rPr>
              <a:t>tion</a:t>
            </a:r>
            <a:r>
              <a:rPr lang="en-US" sz="2400" b="1" cap="small" dirty="0" smtClean="0">
                <a:solidFill>
                  <a:prstClr val="white"/>
                </a:solidFill>
              </a:rPr>
              <a:t> </a:t>
            </a:r>
            <a:endParaRPr lang="en-US" sz="2400" cap="small"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8832" y="556276"/>
            <a:ext cx="4552950" cy="6070600"/>
          </a:xfrm>
          <a:prstGeom prst="rect">
            <a:avLst/>
          </a:prstGeom>
        </p:spPr>
      </p:pic>
    </p:spTree>
    <p:extLst>
      <p:ext uri="{BB962C8B-B14F-4D97-AF65-F5344CB8AC3E}">
        <p14:creationId xmlns:p14="http://schemas.microsoft.com/office/powerpoint/2010/main" val="2275421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3" name="Rectangle 2"/>
          <p:cNvSpPr/>
          <p:nvPr/>
        </p:nvSpPr>
        <p:spPr>
          <a:xfrm>
            <a:off x="1532908" y="2097269"/>
            <a:ext cx="4538308" cy="2985433"/>
          </a:xfrm>
          <a:prstGeom prst="rect">
            <a:avLst/>
          </a:prstGeom>
        </p:spPr>
        <p:txBody>
          <a:bodyPr wrap="square">
            <a:spAutoFit/>
          </a:bodyPr>
          <a:lstStyle/>
          <a:p>
            <a:r>
              <a:rPr lang="en-US" sz="2400" dirty="0">
                <a:solidFill>
                  <a:prstClr val="white"/>
                </a:solidFill>
                <a:latin typeface="Book Antiqua"/>
              </a:rPr>
              <a:t>The regulatory actions and the implementation of:</a:t>
            </a:r>
          </a:p>
          <a:p>
            <a:endParaRPr lang="en-US" sz="2400" dirty="0">
              <a:solidFill>
                <a:prstClr val="white"/>
              </a:solidFill>
              <a:latin typeface="Book Antiqua"/>
            </a:endParaRPr>
          </a:p>
          <a:p>
            <a:pPr marL="285750" indent="-285750">
              <a:buFont typeface="Arial" panose="020B0604020202020204" pitchFamily="34" charset="0"/>
              <a:buChar char="•"/>
            </a:pPr>
            <a:r>
              <a:rPr lang="en-US" sz="2400" dirty="0">
                <a:solidFill>
                  <a:prstClr val="white"/>
                </a:solidFill>
                <a:latin typeface="Book Antiqua"/>
              </a:rPr>
              <a:t>Permits &amp; fees</a:t>
            </a:r>
          </a:p>
          <a:p>
            <a:pPr marL="285750" indent="-285750">
              <a:buFont typeface="Arial" panose="020B0604020202020204" pitchFamily="34" charset="0"/>
              <a:buChar char="•"/>
            </a:pPr>
            <a:r>
              <a:rPr lang="en-US" sz="2400" dirty="0">
                <a:solidFill>
                  <a:prstClr val="white"/>
                </a:solidFill>
                <a:latin typeface="Book Antiqua"/>
              </a:rPr>
              <a:t>Allocation systems</a:t>
            </a:r>
          </a:p>
          <a:p>
            <a:pPr marL="285750" indent="-285750">
              <a:buFont typeface="Arial" panose="020B0604020202020204" pitchFamily="34" charset="0"/>
              <a:buChar char="•"/>
            </a:pPr>
            <a:r>
              <a:rPr lang="en-US" sz="2400" dirty="0">
                <a:solidFill>
                  <a:prstClr val="white"/>
                </a:solidFill>
                <a:latin typeface="Book Antiqua"/>
              </a:rPr>
              <a:t>Use restrictions</a:t>
            </a:r>
          </a:p>
          <a:p>
            <a:pPr marL="285750" indent="-285750">
              <a:buFont typeface="Arial" panose="020B0604020202020204" pitchFamily="34" charset="0"/>
              <a:buChar char="•"/>
            </a:pPr>
            <a:r>
              <a:rPr lang="en-US" sz="2400" dirty="0">
                <a:solidFill>
                  <a:prstClr val="white"/>
                </a:solidFill>
                <a:latin typeface="Book Antiqua"/>
              </a:rPr>
              <a:t>Partnership agreements </a:t>
            </a:r>
          </a:p>
          <a:p>
            <a:endParaRPr lang="en-US" sz="2000" dirty="0">
              <a:solidFill>
                <a:prstClr val="white"/>
              </a:solidFill>
              <a:latin typeface="Book Antiqua"/>
            </a:endParaRPr>
          </a:p>
        </p:txBody>
      </p:sp>
      <p:sp>
        <p:nvSpPr>
          <p:cNvPr id="4" name="Rectangle 3"/>
          <p:cNvSpPr/>
          <p:nvPr/>
        </p:nvSpPr>
        <p:spPr>
          <a:xfrm>
            <a:off x="1508124" y="962191"/>
            <a:ext cx="4587876" cy="461665"/>
          </a:xfrm>
          <a:prstGeom prst="rect">
            <a:avLst/>
          </a:prstGeom>
        </p:spPr>
        <p:txBody>
          <a:bodyPr wrap="squar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Recreation Administration </a:t>
            </a:r>
            <a:endParaRPr lang="en-US" sz="2400" cap="small" dirty="0">
              <a:solidFill>
                <a:prstClr val="white"/>
              </a:solidFill>
              <a:effectLst>
                <a:outerShdw blurRad="38100" dist="38100" dir="2700000" algn="tl">
                  <a:srgbClr val="000000">
                    <a:alpha val="43137"/>
                  </a:srgbClr>
                </a:outerShdw>
              </a:effectLst>
              <a:latin typeface="Book Antiqua"/>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2050" name="Picture 2" descr="D:\photos to print\IMG_49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932998" y="1601857"/>
            <a:ext cx="5301678" cy="397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309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3" name="Rectangle 2"/>
          <p:cNvSpPr/>
          <p:nvPr/>
        </p:nvSpPr>
        <p:spPr>
          <a:xfrm>
            <a:off x="1676400" y="1676400"/>
            <a:ext cx="4419601" cy="4524315"/>
          </a:xfrm>
          <a:prstGeom prst="rect">
            <a:avLst/>
          </a:prstGeom>
        </p:spPr>
        <p:txBody>
          <a:bodyPr wrap="square">
            <a:spAutoFit/>
          </a:bodyPr>
          <a:lstStyle/>
          <a:p>
            <a:r>
              <a:rPr lang="en-US" sz="2400" dirty="0">
                <a:solidFill>
                  <a:prstClr val="white"/>
                </a:solidFill>
                <a:latin typeface="Book Antiqua"/>
              </a:rPr>
              <a:t>The BLM’s recreation permit and fee policy</a:t>
            </a:r>
          </a:p>
          <a:p>
            <a:endParaRPr lang="en-US" sz="2400" dirty="0">
              <a:solidFill>
                <a:prstClr val="white"/>
              </a:solidFill>
              <a:latin typeface="Book Antiqua"/>
            </a:endParaRPr>
          </a:p>
          <a:p>
            <a:r>
              <a:rPr lang="en-US" sz="2400" dirty="0">
                <a:solidFill>
                  <a:prstClr val="white"/>
                </a:solidFill>
                <a:latin typeface="Book Antiqua"/>
              </a:rPr>
              <a:t>BLM Manual 2930, “Recreation Permits and Fees,” </a:t>
            </a:r>
          </a:p>
          <a:p>
            <a:endParaRPr lang="en-US" sz="2400" dirty="0">
              <a:solidFill>
                <a:prstClr val="white"/>
              </a:solidFill>
              <a:latin typeface="Book Antiqua"/>
            </a:endParaRPr>
          </a:p>
          <a:p>
            <a:r>
              <a:rPr lang="en-US" sz="2400" dirty="0">
                <a:solidFill>
                  <a:prstClr val="white"/>
                </a:solidFill>
                <a:latin typeface="Book Antiqua"/>
              </a:rPr>
              <a:t>BLM Handbook H-2930-1, “Recreation Permit Administration.” </a:t>
            </a:r>
            <a:endParaRPr lang="en-US" sz="2400" dirty="0" smtClean="0">
              <a:solidFill>
                <a:prstClr val="white"/>
              </a:solidFill>
              <a:latin typeface="Book Antiqua"/>
            </a:endParaRPr>
          </a:p>
          <a:p>
            <a:endParaRPr lang="en-US" sz="2400" dirty="0">
              <a:solidFill>
                <a:prstClr val="white"/>
              </a:solidFill>
              <a:latin typeface="Book Antiqua"/>
            </a:endParaRPr>
          </a:p>
          <a:p>
            <a:endParaRPr lang="en-US" sz="2400" dirty="0" smtClean="0">
              <a:solidFill>
                <a:prstClr val="white"/>
              </a:solidFill>
              <a:latin typeface="Book Antiqua"/>
            </a:endParaRPr>
          </a:p>
          <a:p>
            <a:r>
              <a:rPr lang="en-US" sz="2400" dirty="0" smtClean="0">
                <a:solidFill>
                  <a:prstClr val="white"/>
                </a:solidFill>
                <a:latin typeface="Book Antiqua"/>
              </a:rPr>
              <a:t>Page IV-8</a:t>
            </a:r>
            <a:endParaRPr lang="en-US" sz="2400" dirty="0">
              <a:solidFill>
                <a:prstClr val="white"/>
              </a:solidFill>
              <a:latin typeface="Book Antiqua"/>
            </a:endParaRPr>
          </a:p>
        </p:txBody>
      </p:sp>
      <p:sp>
        <p:nvSpPr>
          <p:cNvPr id="4" name="Rectangle 3"/>
          <p:cNvSpPr/>
          <p:nvPr/>
        </p:nvSpPr>
        <p:spPr>
          <a:xfrm>
            <a:off x="1828801" y="778346"/>
            <a:ext cx="2736647" cy="461665"/>
          </a:xfrm>
          <a:prstGeom prst="rect">
            <a:avLst/>
          </a:prstGeom>
        </p:spPr>
        <p:txBody>
          <a:bodyPr wrap="non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Permits and Fees</a:t>
            </a:r>
            <a:endParaRPr lang="en-US" sz="2400" cap="small" dirty="0">
              <a:solidFill>
                <a:prstClr val="white"/>
              </a:solidFill>
              <a:effectLst>
                <a:outerShdw blurRad="38100" dist="38100" dir="2700000" algn="tl">
                  <a:srgbClr val="000000">
                    <a:alpha val="43137"/>
                  </a:srgbClr>
                </a:outerShdw>
              </a:effectLst>
              <a:latin typeface="Book Antiqua"/>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6324600" y="718089"/>
            <a:ext cx="3870102" cy="56495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3183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7" name="Rectangle 6"/>
          <p:cNvSpPr/>
          <p:nvPr/>
        </p:nvSpPr>
        <p:spPr>
          <a:xfrm>
            <a:off x="1828801" y="778345"/>
            <a:ext cx="3156633" cy="523220"/>
          </a:xfrm>
          <a:prstGeom prst="rect">
            <a:avLst/>
          </a:prstGeom>
        </p:spPr>
        <p:txBody>
          <a:bodyPr wrap="none">
            <a:spAutoFit/>
          </a:bodyPr>
          <a:lstStyle/>
          <a:p>
            <a:r>
              <a:rPr lang="en-US" sz="2800" b="1" cap="small" dirty="0">
                <a:solidFill>
                  <a:prstClr val="white"/>
                </a:solidFill>
                <a:effectLst>
                  <a:outerShdw blurRad="38100" dist="38100" dir="2700000" algn="tl">
                    <a:srgbClr val="000000">
                      <a:alpha val="43137"/>
                    </a:srgbClr>
                  </a:outerShdw>
                </a:effectLst>
                <a:latin typeface="Book Antiqua"/>
              </a:rPr>
              <a:t>Permits and Fees</a:t>
            </a:r>
            <a:endParaRPr lang="en-US" sz="2800" cap="small" dirty="0">
              <a:solidFill>
                <a:prstClr val="white"/>
              </a:solidFill>
              <a:effectLst>
                <a:outerShdw blurRad="38100" dist="38100" dir="2700000" algn="tl">
                  <a:srgbClr val="000000">
                    <a:alpha val="43137"/>
                  </a:srgbClr>
                </a:outerShdw>
              </a:effectLst>
              <a:latin typeface="Book Antiqua"/>
            </a:endParaRPr>
          </a:p>
        </p:txBody>
      </p:sp>
      <p:sp>
        <p:nvSpPr>
          <p:cNvPr id="4" name="Rectangle 3"/>
          <p:cNvSpPr/>
          <p:nvPr/>
        </p:nvSpPr>
        <p:spPr>
          <a:xfrm>
            <a:off x="1350724" y="1511475"/>
            <a:ext cx="5361273" cy="4708981"/>
          </a:xfrm>
          <a:prstGeom prst="rect">
            <a:avLst/>
          </a:prstGeom>
        </p:spPr>
        <p:txBody>
          <a:bodyPr wrap="square">
            <a:spAutoFit/>
          </a:bodyPr>
          <a:lstStyle/>
          <a:p>
            <a:r>
              <a:rPr lang="en-US" sz="2800" b="1" dirty="0">
                <a:solidFill>
                  <a:prstClr val="white"/>
                </a:solidFill>
                <a:latin typeface="Book Antiqua"/>
              </a:rPr>
              <a:t>Ensure that recreation permits are specifically addressed in land use planning. </a:t>
            </a:r>
          </a:p>
          <a:p>
            <a:endParaRPr lang="en-US" sz="2400" dirty="0">
              <a:solidFill>
                <a:prstClr val="white"/>
              </a:solidFill>
              <a:latin typeface="Book Antiqua"/>
            </a:endParaRPr>
          </a:p>
          <a:p>
            <a:r>
              <a:rPr lang="en-US" sz="2400" dirty="0">
                <a:solidFill>
                  <a:prstClr val="white"/>
                </a:solidFill>
                <a:latin typeface="Book Antiqua"/>
              </a:rPr>
              <a:t>This includes identifying both the types of recreation permits and activities that support the management objectives for each RMA and RMZ, as well as identifying recreational events and activities that will not be permitted. </a:t>
            </a:r>
          </a:p>
          <a:p>
            <a:endParaRPr lang="en-US" sz="2400" dirty="0">
              <a:solidFill>
                <a:prstClr val="white"/>
              </a:solidFill>
              <a:latin typeface="Book Antiqua"/>
            </a:endParaRPr>
          </a:p>
        </p:txBody>
      </p:sp>
      <p:cxnSp>
        <p:nvCxnSpPr>
          <p:cNvPr id="10" name="Straight Connector 9"/>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7170" name="Picture 2" descr="D:\spring break 2015 photos\IMG_26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440272" y="1375746"/>
            <a:ext cx="5981698" cy="448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035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fontScale="90000"/>
          </a:bodyPr>
          <a:lstStyle/>
          <a:p>
            <a:r>
              <a:rPr lang="en-US" cap="small" dirty="0">
                <a:solidFill>
                  <a:prstClr val="white"/>
                </a:solidFill>
                <a:effectLst>
                  <a:outerShdw blurRad="38100" dist="38100" dir="2700000" algn="tl">
                    <a:srgbClr val="000000">
                      <a:alpha val="43137"/>
                    </a:srgbClr>
                  </a:outerShdw>
                </a:effectLst>
              </a:rPr>
              <a:t>Permits and Fees</a:t>
            </a:r>
            <a:r>
              <a:rPr lang="en-US" cap="small" dirty="0">
                <a:effectLst>
                  <a:outerShdw blurRad="38100" dist="38100" dir="2700000" algn="tl">
                    <a:srgbClr val="000000">
                      <a:alpha val="43137"/>
                    </a:srgbClr>
                  </a:outerShdw>
                </a:effectLst>
              </a:rPr>
              <a:t/>
            </a:r>
            <a:br>
              <a:rPr lang="en-US" cap="small" dirty="0">
                <a:effectLst>
                  <a:outerShdw blurRad="38100" dist="38100" dir="2700000" algn="tl">
                    <a:srgbClr val="000000">
                      <a:alpha val="43137"/>
                    </a:srgbClr>
                  </a:outerShdw>
                </a:effectLst>
              </a:rPr>
            </a:br>
            <a:endParaRPr lang="en-US" dirty="0"/>
          </a:p>
        </p:txBody>
      </p:sp>
      <p:pic>
        <p:nvPicPr>
          <p:cNvPr id="5123" name="Picture 3" descr="D:\photos for 2013\IMG_18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3700" y="1066800"/>
            <a:ext cx="3714750" cy="4953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6725" y="2336890"/>
            <a:ext cx="5475768" cy="523220"/>
          </a:xfrm>
          <a:prstGeom prst="rect">
            <a:avLst/>
          </a:prstGeom>
          <a:noFill/>
        </p:spPr>
        <p:txBody>
          <a:bodyPr wrap="square" rtlCol="0">
            <a:spAutoFit/>
          </a:bodyPr>
          <a:lstStyle/>
          <a:p>
            <a:r>
              <a:rPr lang="en-US" sz="2800" dirty="0" smtClean="0"/>
              <a:t>Why do we have permits &amp; fees?</a:t>
            </a:r>
            <a:endParaRPr lang="en-US" sz="2800" dirty="0"/>
          </a:p>
        </p:txBody>
      </p:sp>
    </p:spTree>
    <p:extLst>
      <p:ext uri="{BB962C8B-B14F-4D97-AF65-F5344CB8AC3E}">
        <p14:creationId xmlns:p14="http://schemas.microsoft.com/office/powerpoint/2010/main" val="387480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fontScale="90000"/>
          </a:bodyPr>
          <a:lstStyle/>
          <a:p>
            <a:r>
              <a:rPr lang="en-US" cap="small" dirty="0">
                <a:solidFill>
                  <a:prstClr val="white"/>
                </a:solidFill>
                <a:effectLst>
                  <a:outerShdw blurRad="38100" dist="38100" dir="2700000" algn="tl">
                    <a:srgbClr val="000000">
                      <a:alpha val="43137"/>
                    </a:srgbClr>
                  </a:outerShdw>
                </a:effectLst>
              </a:rPr>
              <a:t>Permits and Fees</a:t>
            </a:r>
            <a:r>
              <a:rPr lang="en-US" cap="small" dirty="0">
                <a:effectLst>
                  <a:outerShdw blurRad="38100" dist="38100" dir="2700000" algn="tl">
                    <a:srgbClr val="000000">
                      <a:alpha val="43137"/>
                    </a:srgbClr>
                  </a:outerShdw>
                </a:effectLst>
              </a:rPr>
              <a:t/>
            </a:r>
            <a:br>
              <a:rPr lang="en-US" cap="small" dirty="0">
                <a:effectLst>
                  <a:outerShdw blurRad="38100" dist="38100" dir="2700000" algn="tl">
                    <a:srgbClr val="000000">
                      <a:alpha val="43137"/>
                    </a:srgbClr>
                  </a:outerShdw>
                </a:effectLst>
              </a:rPr>
            </a:br>
            <a:endParaRPr lang="en-US" dirty="0"/>
          </a:p>
        </p:txBody>
      </p:sp>
      <p:sp>
        <p:nvSpPr>
          <p:cNvPr id="3" name="Content Placeholder 2"/>
          <p:cNvSpPr>
            <a:spLocks noGrp="1"/>
          </p:cNvSpPr>
          <p:nvPr>
            <p:ph sz="half" idx="1"/>
          </p:nvPr>
        </p:nvSpPr>
        <p:spPr>
          <a:xfrm>
            <a:off x="1558636" y="609600"/>
            <a:ext cx="4627418" cy="6019800"/>
          </a:xfrm>
        </p:spPr>
        <p:txBody>
          <a:bodyPr>
            <a:noAutofit/>
          </a:bodyPr>
          <a:lstStyle/>
          <a:p>
            <a:pPr marL="137160" indent="0">
              <a:buNone/>
            </a:pPr>
            <a:endParaRPr lang="en-US" sz="1800" dirty="0"/>
          </a:p>
          <a:p>
            <a:pPr marL="137160" indent="0">
              <a:buNone/>
            </a:pPr>
            <a:r>
              <a:rPr lang="en-US" sz="2400" dirty="0" smtClean="0"/>
              <a:t>BLM </a:t>
            </a:r>
            <a:r>
              <a:rPr lang="en-US" sz="2400" b="1" dirty="0" smtClean="0"/>
              <a:t>permit </a:t>
            </a:r>
            <a:r>
              <a:rPr lang="en-US" sz="2400" b="1" dirty="0"/>
              <a:t>and fee </a:t>
            </a:r>
            <a:r>
              <a:rPr lang="en-US" sz="2400" b="1" dirty="0" smtClean="0"/>
              <a:t>program </a:t>
            </a:r>
            <a:r>
              <a:rPr lang="en-US" sz="2400" b="1" dirty="0"/>
              <a:t>provides:</a:t>
            </a:r>
          </a:p>
          <a:p>
            <a:pPr marL="137160" indent="0">
              <a:buNone/>
            </a:pPr>
            <a:endParaRPr lang="en-US" sz="2400" b="1" dirty="0"/>
          </a:p>
          <a:p>
            <a:pPr>
              <a:buFont typeface="Wingdings" panose="05000000000000000000" pitchFamily="2" charset="2"/>
              <a:buChar char="Ø"/>
            </a:pPr>
            <a:endParaRPr lang="en-US" sz="2400" dirty="0"/>
          </a:p>
          <a:p>
            <a:pPr>
              <a:buFont typeface="Wingdings" panose="05000000000000000000" pitchFamily="2" charset="2"/>
              <a:buChar char="Ø"/>
            </a:pPr>
            <a:endParaRPr lang="en-US" sz="2400" dirty="0"/>
          </a:p>
          <a:p>
            <a:pPr>
              <a:buFont typeface="Wingdings" panose="05000000000000000000" pitchFamily="2" charset="2"/>
              <a:buChar char="Ø"/>
            </a:pP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6054" y="1502600"/>
            <a:ext cx="5645066" cy="4233799"/>
          </a:xfrm>
          <a:prstGeom prst="rect">
            <a:avLst/>
          </a:prstGeom>
        </p:spPr>
      </p:pic>
    </p:spTree>
    <p:extLst>
      <p:ext uri="{BB962C8B-B14F-4D97-AF65-F5344CB8AC3E}">
        <p14:creationId xmlns:p14="http://schemas.microsoft.com/office/powerpoint/2010/main" val="20757144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fontScale="90000"/>
          </a:bodyPr>
          <a:lstStyle/>
          <a:p>
            <a:r>
              <a:rPr lang="en-US" cap="small" dirty="0">
                <a:solidFill>
                  <a:prstClr val="white"/>
                </a:solidFill>
                <a:effectLst>
                  <a:outerShdw blurRad="38100" dist="38100" dir="2700000" algn="tl">
                    <a:srgbClr val="000000">
                      <a:alpha val="43137"/>
                    </a:srgbClr>
                  </a:outerShdw>
                </a:effectLst>
              </a:rPr>
              <a:t>Permits and Fees</a:t>
            </a:r>
            <a:r>
              <a:rPr lang="en-US" cap="small" dirty="0">
                <a:effectLst>
                  <a:outerShdw blurRad="38100" dist="38100" dir="2700000" algn="tl">
                    <a:srgbClr val="000000">
                      <a:alpha val="43137"/>
                    </a:srgbClr>
                  </a:outerShdw>
                </a:effectLst>
              </a:rPr>
              <a:t/>
            </a:r>
            <a:br>
              <a:rPr lang="en-US" cap="small" dirty="0">
                <a:effectLst>
                  <a:outerShdw blurRad="38100" dist="38100" dir="2700000" algn="tl">
                    <a:srgbClr val="000000">
                      <a:alpha val="43137"/>
                    </a:srgbClr>
                  </a:outerShdw>
                </a:effectLst>
              </a:rPr>
            </a:br>
            <a:endParaRPr lang="en-US" dirty="0"/>
          </a:p>
        </p:txBody>
      </p:sp>
      <p:sp>
        <p:nvSpPr>
          <p:cNvPr id="3" name="Content Placeholder 2"/>
          <p:cNvSpPr>
            <a:spLocks noGrp="1"/>
          </p:cNvSpPr>
          <p:nvPr>
            <p:ph sz="half" idx="1"/>
          </p:nvPr>
        </p:nvSpPr>
        <p:spPr>
          <a:xfrm>
            <a:off x="1558636" y="609600"/>
            <a:ext cx="4627418" cy="6019800"/>
          </a:xfrm>
        </p:spPr>
        <p:txBody>
          <a:bodyPr>
            <a:noAutofit/>
          </a:bodyPr>
          <a:lstStyle/>
          <a:p>
            <a:pPr marL="137160" indent="0">
              <a:buNone/>
            </a:pPr>
            <a:endParaRPr lang="en-US" sz="1800" dirty="0"/>
          </a:p>
          <a:p>
            <a:pPr marL="137160" indent="0">
              <a:buNone/>
            </a:pPr>
            <a:r>
              <a:rPr lang="en-US" sz="2400" dirty="0"/>
              <a:t>BLM </a:t>
            </a:r>
            <a:r>
              <a:rPr lang="en-US" sz="2400" b="1" dirty="0"/>
              <a:t>permit and fee program provides:</a:t>
            </a:r>
          </a:p>
          <a:p>
            <a:pPr marL="137160" indent="0">
              <a:buNone/>
            </a:pPr>
            <a:endParaRPr lang="en-US" sz="2400" b="1" dirty="0"/>
          </a:p>
          <a:p>
            <a:pPr>
              <a:buFont typeface="Wingdings" panose="05000000000000000000" pitchFamily="2" charset="2"/>
              <a:buChar char="Ø"/>
            </a:pPr>
            <a:r>
              <a:rPr lang="en-US" sz="2400" dirty="0"/>
              <a:t>Needed public services </a:t>
            </a:r>
          </a:p>
          <a:p>
            <a:pPr>
              <a:buFont typeface="Wingdings" panose="05000000000000000000" pitchFamily="2" charset="2"/>
              <a:buChar char="Ø"/>
            </a:pPr>
            <a:endParaRPr lang="en-US" sz="2400" dirty="0"/>
          </a:p>
          <a:p>
            <a:pPr>
              <a:buFont typeface="Wingdings" panose="05000000000000000000" pitchFamily="2" charset="2"/>
              <a:buChar char="Ø"/>
            </a:pPr>
            <a:endParaRPr lang="en-US" sz="2400" dirty="0"/>
          </a:p>
          <a:p>
            <a:pPr>
              <a:buFont typeface="Wingdings" panose="05000000000000000000" pitchFamily="2" charset="2"/>
              <a:buChar char="Ø"/>
            </a:pP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6054" y="1502600"/>
            <a:ext cx="5645066" cy="4233799"/>
          </a:xfrm>
          <a:prstGeom prst="rect">
            <a:avLst/>
          </a:prstGeom>
        </p:spPr>
      </p:pic>
    </p:spTree>
    <p:extLst>
      <p:ext uri="{BB962C8B-B14F-4D97-AF65-F5344CB8AC3E}">
        <p14:creationId xmlns:p14="http://schemas.microsoft.com/office/powerpoint/2010/main" val="2205898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fontScale="90000"/>
          </a:bodyPr>
          <a:lstStyle/>
          <a:p>
            <a:r>
              <a:rPr lang="en-US" cap="small" dirty="0">
                <a:solidFill>
                  <a:prstClr val="white"/>
                </a:solidFill>
                <a:effectLst>
                  <a:outerShdw blurRad="38100" dist="38100" dir="2700000" algn="tl">
                    <a:srgbClr val="000000">
                      <a:alpha val="43137"/>
                    </a:srgbClr>
                  </a:outerShdw>
                </a:effectLst>
              </a:rPr>
              <a:t>Permits and Fees</a:t>
            </a:r>
            <a:r>
              <a:rPr lang="en-US" cap="small" dirty="0">
                <a:effectLst>
                  <a:outerShdw blurRad="38100" dist="38100" dir="2700000" algn="tl">
                    <a:srgbClr val="000000">
                      <a:alpha val="43137"/>
                    </a:srgbClr>
                  </a:outerShdw>
                </a:effectLst>
              </a:rPr>
              <a:t/>
            </a:r>
            <a:br>
              <a:rPr lang="en-US" cap="small" dirty="0">
                <a:effectLst>
                  <a:outerShdw blurRad="38100" dist="38100" dir="2700000" algn="tl">
                    <a:srgbClr val="000000">
                      <a:alpha val="43137"/>
                    </a:srgbClr>
                  </a:outerShdw>
                </a:effectLst>
              </a:rPr>
            </a:br>
            <a:endParaRPr lang="en-US" dirty="0"/>
          </a:p>
        </p:txBody>
      </p:sp>
      <p:sp>
        <p:nvSpPr>
          <p:cNvPr id="3" name="Content Placeholder 2"/>
          <p:cNvSpPr>
            <a:spLocks noGrp="1"/>
          </p:cNvSpPr>
          <p:nvPr>
            <p:ph sz="half" idx="1"/>
          </p:nvPr>
        </p:nvSpPr>
        <p:spPr>
          <a:xfrm>
            <a:off x="1558636" y="609600"/>
            <a:ext cx="4627418" cy="6019800"/>
          </a:xfrm>
        </p:spPr>
        <p:txBody>
          <a:bodyPr>
            <a:noAutofit/>
          </a:bodyPr>
          <a:lstStyle/>
          <a:p>
            <a:pPr marL="137160" indent="0">
              <a:buNone/>
            </a:pPr>
            <a:endParaRPr lang="en-US" sz="1800" dirty="0"/>
          </a:p>
          <a:p>
            <a:pPr marL="137160" indent="0">
              <a:buNone/>
            </a:pPr>
            <a:r>
              <a:rPr lang="en-US" sz="2400" dirty="0"/>
              <a:t>BLM </a:t>
            </a:r>
            <a:r>
              <a:rPr lang="en-US" sz="2400" b="1" dirty="0"/>
              <a:t>permit and fee program provides:</a:t>
            </a:r>
          </a:p>
          <a:p>
            <a:pPr marL="137160" indent="0">
              <a:buNone/>
            </a:pPr>
            <a:endParaRPr lang="en-US" sz="2400" b="1" dirty="0"/>
          </a:p>
          <a:p>
            <a:pPr>
              <a:buFont typeface="Wingdings" panose="05000000000000000000" pitchFamily="2" charset="2"/>
              <a:buChar char="Ø"/>
            </a:pPr>
            <a:r>
              <a:rPr lang="en-US" sz="2400" dirty="0"/>
              <a:t>Needed public services </a:t>
            </a:r>
          </a:p>
          <a:p>
            <a:pPr>
              <a:buFont typeface="Wingdings" panose="05000000000000000000" pitchFamily="2" charset="2"/>
              <a:buChar char="Ø"/>
            </a:pPr>
            <a:r>
              <a:rPr lang="en-US" sz="2400" dirty="0"/>
              <a:t>Satisfies recreation demand within allowable use levels</a:t>
            </a:r>
          </a:p>
          <a:p>
            <a:pPr>
              <a:buFont typeface="Wingdings" panose="05000000000000000000" pitchFamily="2" charset="2"/>
              <a:buChar char="Ø"/>
            </a:pPr>
            <a:endParaRPr lang="en-US" sz="2400" dirty="0"/>
          </a:p>
          <a:p>
            <a:pPr>
              <a:buFont typeface="Wingdings" panose="05000000000000000000" pitchFamily="2" charset="2"/>
              <a:buChar char="Ø"/>
            </a:pPr>
            <a:endParaRPr lang="en-US" sz="2400" dirty="0"/>
          </a:p>
          <a:p>
            <a:pPr>
              <a:buFont typeface="Wingdings" panose="05000000000000000000" pitchFamily="2" charset="2"/>
              <a:buChar char="Ø"/>
            </a:pP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6054" y="1502600"/>
            <a:ext cx="5645066" cy="4233799"/>
          </a:xfrm>
          <a:prstGeom prst="rect">
            <a:avLst/>
          </a:prstGeom>
        </p:spPr>
      </p:pic>
    </p:spTree>
    <p:extLst>
      <p:ext uri="{BB962C8B-B14F-4D97-AF65-F5344CB8AC3E}">
        <p14:creationId xmlns:p14="http://schemas.microsoft.com/office/powerpoint/2010/main" val="2254045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fontScale="90000"/>
          </a:bodyPr>
          <a:lstStyle/>
          <a:p>
            <a:r>
              <a:rPr lang="en-US" cap="small" dirty="0">
                <a:solidFill>
                  <a:prstClr val="white"/>
                </a:solidFill>
                <a:effectLst>
                  <a:outerShdw blurRad="38100" dist="38100" dir="2700000" algn="tl">
                    <a:srgbClr val="000000">
                      <a:alpha val="43137"/>
                    </a:srgbClr>
                  </a:outerShdw>
                </a:effectLst>
              </a:rPr>
              <a:t>Permits and Fees</a:t>
            </a:r>
            <a:r>
              <a:rPr lang="en-US" cap="small" dirty="0">
                <a:effectLst>
                  <a:outerShdw blurRad="38100" dist="38100" dir="2700000" algn="tl">
                    <a:srgbClr val="000000">
                      <a:alpha val="43137"/>
                    </a:srgbClr>
                  </a:outerShdw>
                </a:effectLst>
              </a:rPr>
              <a:t/>
            </a:r>
            <a:br>
              <a:rPr lang="en-US" cap="small" dirty="0">
                <a:effectLst>
                  <a:outerShdw blurRad="38100" dist="38100" dir="2700000" algn="tl">
                    <a:srgbClr val="000000">
                      <a:alpha val="43137"/>
                    </a:srgbClr>
                  </a:outerShdw>
                </a:effectLst>
              </a:rPr>
            </a:br>
            <a:endParaRPr lang="en-US" dirty="0"/>
          </a:p>
        </p:txBody>
      </p:sp>
      <p:sp>
        <p:nvSpPr>
          <p:cNvPr id="3" name="Content Placeholder 2"/>
          <p:cNvSpPr>
            <a:spLocks noGrp="1"/>
          </p:cNvSpPr>
          <p:nvPr>
            <p:ph sz="half" idx="1"/>
          </p:nvPr>
        </p:nvSpPr>
        <p:spPr>
          <a:xfrm>
            <a:off x="1558636" y="609600"/>
            <a:ext cx="4627418" cy="6019800"/>
          </a:xfrm>
        </p:spPr>
        <p:txBody>
          <a:bodyPr>
            <a:noAutofit/>
          </a:bodyPr>
          <a:lstStyle/>
          <a:p>
            <a:pPr marL="137160" indent="0">
              <a:buNone/>
            </a:pPr>
            <a:endParaRPr lang="en-US" sz="1800" dirty="0"/>
          </a:p>
          <a:p>
            <a:pPr marL="137160" indent="0">
              <a:buNone/>
            </a:pPr>
            <a:r>
              <a:rPr lang="en-US" sz="2400" dirty="0"/>
              <a:t>BLM </a:t>
            </a:r>
            <a:r>
              <a:rPr lang="en-US" sz="2400" b="1" dirty="0"/>
              <a:t>permit and fee program provides:</a:t>
            </a:r>
          </a:p>
          <a:p>
            <a:pPr marL="137160" indent="0">
              <a:buNone/>
            </a:pPr>
            <a:endParaRPr lang="en-US" sz="2400" b="1" dirty="0"/>
          </a:p>
          <a:p>
            <a:pPr>
              <a:buFont typeface="Wingdings" panose="05000000000000000000" pitchFamily="2" charset="2"/>
              <a:buChar char="Ø"/>
            </a:pPr>
            <a:r>
              <a:rPr lang="en-US" sz="2400" dirty="0"/>
              <a:t>Needed public services </a:t>
            </a:r>
          </a:p>
          <a:p>
            <a:pPr>
              <a:buFont typeface="Wingdings" panose="05000000000000000000" pitchFamily="2" charset="2"/>
              <a:buChar char="Ø"/>
            </a:pPr>
            <a:r>
              <a:rPr lang="en-US" sz="2400" dirty="0"/>
              <a:t>Satisfies recreation demand within allowable use levels</a:t>
            </a:r>
          </a:p>
          <a:p>
            <a:pPr>
              <a:buFont typeface="Wingdings" panose="05000000000000000000" pitchFamily="2" charset="2"/>
              <a:buChar char="Ø"/>
            </a:pPr>
            <a:r>
              <a:rPr lang="en-US" sz="2400" dirty="0"/>
              <a:t>Minimizes user conflicts </a:t>
            </a:r>
          </a:p>
          <a:p>
            <a:pPr>
              <a:buFont typeface="Wingdings" panose="05000000000000000000" pitchFamily="2" charset="2"/>
              <a:buChar char="Ø"/>
            </a:pPr>
            <a:endParaRPr lang="en-US" sz="2400" dirty="0"/>
          </a:p>
          <a:p>
            <a:pPr>
              <a:buFont typeface="Wingdings" panose="05000000000000000000" pitchFamily="2" charset="2"/>
              <a:buChar char="Ø"/>
            </a:pPr>
            <a:endParaRPr lang="en-US" sz="2400" dirty="0"/>
          </a:p>
          <a:p>
            <a:pPr>
              <a:buFont typeface="Wingdings" panose="05000000000000000000" pitchFamily="2" charset="2"/>
              <a:buChar char="Ø"/>
            </a:pP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6054" y="1502600"/>
            <a:ext cx="5645066" cy="4233799"/>
          </a:xfrm>
          <a:prstGeom prst="rect">
            <a:avLst/>
          </a:prstGeom>
        </p:spPr>
      </p:pic>
    </p:spTree>
    <p:extLst>
      <p:ext uri="{BB962C8B-B14F-4D97-AF65-F5344CB8AC3E}">
        <p14:creationId xmlns:p14="http://schemas.microsoft.com/office/powerpoint/2010/main" val="7857425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fontScale="90000"/>
          </a:bodyPr>
          <a:lstStyle/>
          <a:p>
            <a:r>
              <a:rPr lang="en-US" cap="small" dirty="0">
                <a:solidFill>
                  <a:prstClr val="white"/>
                </a:solidFill>
                <a:effectLst>
                  <a:outerShdw blurRad="38100" dist="38100" dir="2700000" algn="tl">
                    <a:srgbClr val="000000">
                      <a:alpha val="43137"/>
                    </a:srgbClr>
                  </a:outerShdw>
                </a:effectLst>
              </a:rPr>
              <a:t>Permits and Fees</a:t>
            </a:r>
            <a:r>
              <a:rPr lang="en-US" cap="small" dirty="0">
                <a:effectLst>
                  <a:outerShdw blurRad="38100" dist="38100" dir="2700000" algn="tl">
                    <a:srgbClr val="000000">
                      <a:alpha val="43137"/>
                    </a:srgbClr>
                  </a:outerShdw>
                </a:effectLst>
              </a:rPr>
              <a:t/>
            </a:r>
            <a:br>
              <a:rPr lang="en-US" cap="small" dirty="0">
                <a:effectLst>
                  <a:outerShdw blurRad="38100" dist="38100" dir="2700000" algn="tl">
                    <a:srgbClr val="000000">
                      <a:alpha val="43137"/>
                    </a:srgbClr>
                  </a:outerShdw>
                </a:effectLst>
              </a:rPr>
            </a:br>
            <a:endParaRPr lang="en-US" dirty="0"/>
          </a:p>
        </p:txBody>
      </p:sp>
      <p:sp>
        <p:nvSpPr>
          <p:cNvPr id="3" name="Content Placeholder 2"/>
          <p:cNvSpPr>
            <a:spLocks noGrp="1"/>
          </p:cNvSpPr>
          <p:nvPr>
            <p:ph sz="half" idx="1"/>
          </p:nvPr>
        </p:nvSpPr>
        <p:spPr>
          <a:xfrm>
            <a:off x="1558636" y="609600"/>
            <a:ext cx="4627418" cy="6019800"/>
          </a:xfrm>
        </p:spPr>
        <p:txBody>
          <a:bodyPr>
            <a:noAutofit/>
          </a:bodyPr>
          <a:lstStyle/>
          <a:p>
            <a:pPr marL="137160" indent="0">
              <a:buNone/>
            </a:pPr>
            <a:endParaRPr lang="en-US" sz="1800" dirty="0"/>
          </a:p>
          <a:p>
            <a:pPr marL="137160" indent="0">
              <a:buNone/>
            </a:pPr>
            <a:r>
              <a:rPr lang="en-US" sz="2400" dirty="0"/>
              <a:t>BLM </a:t>
            </a:r>
            <a:r>
              <a:rPr lang="en-US" sz="2400" b="1" dirty="0"/>
              <a:t>permit and fee program provides:</a:t>
            </a:r>
          </a:p>
          <a:p>
            <a:pPr marL="137160" indent="0">
              <a:buNone/>
            </a:pPr>
            <a:endParaRPr lang="en-US" sz="2400" b="1" dirty="0"/>
          </a:p>
          <a:p>
            <a:pPr>
              <a:buFont typeface="Wingdings" panose="05000000000000000000" pitchFamily="2" charset="2"/>
              <a:buChar char="Ø"/>
            </a:pPr>
            <a:r>
              <a:rPr lang="en-US" sz="2400" dirty="0"/>
              <a:t>Needed public services </a:t>
            </a:r>
          </a:p>
          <a:p>
            <a:pPr>
              <a:buFont typeface="Wingdings" panose="05000000000000000000" pitchFamily="2" charset="2"/>
              <a:buChar char="Ø"/>
            </a:pPr>
            <a:r>
              <a:rPr lang="en-US" sz="2400" dirty="0"/>
              <a:t>Satisfies recreation demand within allowable use levels</a:t>
            </a:r>
          </a:p>
          <a:p>
            <a:pPr>
              <a:buFont typeface="Wingdings" panose="05000000000000000000" pitchFamily="2" charset="2"/>
              <a:buChar char="Ø"/>
            </a:pPr>
            <a:r>
              <a:rPr lang="en-US" sz="2400" dirty="0"/>
              <a:t>Minimizes user conflicts </a:t>
            </a:r>
          </a:p>
          <a:p>
            <a:pPr>
              <a:buFont typeface="Wingdings" panose="05000000000000000000" pitchFamily="2" charset="2"/>
              <a:buChar char="Ø"/>
            </a:pPr>
            <a:r>
              <a:rPr lang="en-US" sz="2400" dirty="0"/>
              <a:t>Protects and enhances public lands, recreation opportunities, and sustainable and healthy ecosystems. </a:t>
            </a:r>
          </a:p>
          <a:p>
            <a:pPr>
              <a:buFont typeface="Wingdings" panose="05000000000000000000" pitchFamily="2" charset="2"/>
              <a:buChar char="Ø"/>
            </a:pPr>
            <a:endParaRPr lang="en-US" sz="2400" dirty="0"/>
          </a:p>
          <a:p>
            <a:pPr>
              <a:buFont typeface="Wingdings" panose="05000000000000000000" pitchFamily="2" charset="2"/>
              <a:buChar char="Ø"/>
            </a:pPr>
            <a:endParaRPr lang="en-US" sz="2400" dirty="0"/>
          </a:p>
          <a:p>
            <a:pPr>
              <a:buFont typeface="Wingdings" panose="05000000000000000000" pitchFamily="2" charset="2"/>
              <a:buChar char="Ø"/>
            </a:pP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6054" y="1502600"/>
            <a:ext cx="5645066" cy="4233799"/>
          </a:xfrm>
          <a:prstGeom prst="rect">
            <a:avLst/>
          </a:prstGeom>
        </p:spPr>
      </p:pic>
    </p:spTree>
    <p:extLst>
      <p:ext uri="{BB962C8B-B14F-4D97-AF65-F5344CB8AC3E}">
        <p14:creationId xmlns:p14="http://schemas.microsoft.com/office/powerpoint/2010/main" val="1353481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3703258"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Land Use Plan Implementation</a:t>
            </a:r>
          </a:p>
        </p:txBody>
      </p:sp>
      <p:sp>
        <p:nvSpPr>
          <p:cNvPr id="4" name="Rectangle 3"/>
          <p:cNvSpPr/>
          <p:nvPr/>
        </p:nvSpPr>
        <p:spPr>
          <a:xfrm>
            <a:off x="1256569" y="3175846"/>
            <a:ext cx="5709138" cy="2492990"/>
          </a:xfrm>
          <a:prstGeom prst="rect">
            <a:avLst/>
          </a:prstGeom>
        </p:spPr>
        <p:txBody>
          <a:bodyPr wrap="square">
            <a:spAutoFit/>
          </a:bodyPr>
          <a:lstStyle/>
          <a:p>
            <a:pPr algn="ctr"/>
            <a:r>
              <a:rPr lang="en-US" sz="4400" dirty="0" smtClean="0">
                <a:solidFill>
                  <a:prstClr val="white"/>
                </a:solidFill>
                <a:latin typeface="Book Antiqua"/>
              </a:rPr>
              <a:t>Your Land Use Plan is approved </a:t>
            </a:r>
            <a:endParaRPr lang="en-US" sz="4400" dirty="0">
              <a:solidFill>
                <a:prstClr val="white"/>
              </a:solidFill>
              <a:latin typeface="Book Antiqua"/>
            </a:endParaRPr>
          </a:p>
          <a:p>
            <a:pPr algn="ctr"/>
            <a:endParaRPr lang="en-US" sz="3200" dirty="0" smtClean="0">
              <a:solidFill>
                <a:prstClr val="white"/>
              </a:solidFill>
              <a:latin typeface="Book Antiqua"/>
            </a:endParaRPr>
          </a:p>
          <a:p>
            <a:pPr algn="ctr"/>
            <a:endParaRPr lang="en-US" dirty="0">
              <a:solidFill>
                <a:prstClr val="white"/>
              </a:solidFill>
              <a:latin typeface="Book Antiqua"/>
            </a:endParaRPr>
          </a:p>
          <a:p>
            <a:endParaRPr lang="en-US" dirty="0">
              <a:solidFill>
                <a:prstClr val="white"/>
              </a:solidFill>
              <a:latin typeface="Book Antiqua"/>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8342" y="982372"/>
            <a:ext cx="3870391" cy="5160520"/>
          </a:xfrm>
          <a:prstGeom prst="rect">
            <a:avLst/>
          </a:prstGeom>
        </p:spPr>
      </p:pic>
      <p:sp>
        <p:nvSpPr>
          <p:cNvPr id="11" name="Oval Callout 10"/>
          <p:cNvSpPr/>
          <p:nvPr/>
        </p:nvSpPr>
        <p:spPr>
          <a:xfrm rot="16458458">
            <a:off x="5665644" y="713181"/>
            <a:ext cx="2073654" cy="2121980"/>
          </a:xfrm>
          <a:prstGeom prst="wedgeEllipseCallout">
            <a:avLst>
              <a:gd name="adj1" fmla="val -40404"/>
              <a:gd name="adj2" fmla="val 99173"/>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NOW </a:t>
            </a:r>
            <a:r>
              <a:rPr lang="en-US" dirty="0" smtClean="0">
                <a:solidFill>
                  <a:prstClr val="white"/>
                </a:solidFill>
              </a:rPr>
              <a:t>WHAT?</a:t>
            </a:r>
            <a:endParaRPr lang="en-US" dirty="0"/>
          </a:p>
        </p:txBody>
      </p:sp>
    </p:spTree>
    <p:extLst>
      <p:ext uri="{BB962C8B-B14F-4D97-AF65-F5344CB8AC3E}">
        <p14:creationId xmlns:p14="http://schemas.microsoft.com/office/powerpoint/2010/main" val="34201890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7" name="Rectangle 6"/>
          <p:cNvSpPr/>
          <p:nvPr/>
        </p:nvSpPr>
        <p:spPr>
          <a:xfrm>
            <a:off x="2590801" y="1124109"/>
            <a:ext cx="2736647" cy="461665"/>
          </a:xfrm>
          <a:prstGeom prst="rect">
            <a:avLst/>
          </a:prstGeom>
        </p:spPr>
        <p:txBody>
          <a:bodyPr wrap="non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Permits and Fees</a:t>
            </a:r>
            <a:endParaRPr lang="en-US" sz="2400" cap="small" dirty="0">
              <a:solidFill>
                <a:prstClr val="white"/>
              </a:solidFill>
              <a:effectLst>
                <a:outerShdw blurRad="38100" dist="38100" dir="2700000" algn="tl">
                  <a:srgbClr val="000000">
                    <a:alpha val="43137"/>
                  </a:srgbClr>
                </a:outerShdw>
              </a:effectLst>
              <a:latin typeface="Book Antiqua"/>
            </a:endParaRPr>
          </a:p>
        </p:txBody>
      </p:sp>
      <p:sp>
        <p:nvSpPr>
          <p:cNvPr id="4" name="Rectangle 3"/>
          <p:cNvSpPr/>
          <p:nvPr/>
        </p:nvSpPr>
        <p:spPr>
          <a:xfrm>
            <a:off x="1661886" y="2286000"/>
            <a:ext cx="4802864" cy="1569660"/>
          </a:xfrm>
          <a:prstGeom prst="rect">
            <a:avLst/>
          </a:prstGeom>
        </p:spPr>
        <p:txBody>
          <a:bodyPr wrap="square">
            <a:spAutoFit/>
          </a:bodyPr>
          <a:lstStyle/>
          <a:p>
            <a:r>
              <a:rPr lang="en-US" sz="2400" dirty="0" smtClean="0">
                <a:solidFill>
                  <a:prstClr val="white"/>
                </a:solidFill>
                <a:latin typeface="Book Antiqua"/>
              </a:rPr>
              <a:t>Ensure </a:t>
            </a:r>
            <a:r>
              <a:rPr lang="en-US" sz="2400" dirty="0">
                <a:solidFill>
                  <a:prstClr val="white"/>
                </a:solidFill>
                <a:latin typeface="Book Antiqua"/>
              </a:rPr>
              <a:t>that the United States is provided a fair return for commercial recreational use of the public lands. </a:t>
            </a:r>
          </a:p>
        </p:txBody>
      </p:sp>
      <p:cxnSp>
        <p:nvCxnSpPr>
          <p:cNvPr id="10" name="Straight Connector 9"/>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4098" name="Picture 2" descr="https://cdn.shopify.com/s/files/1/0651/0275/files/Tom_Glover_grande.jpg?150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1853" y="838201"/>
            <a:ext cx="3365050" cy="577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300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7" name="Rectangle 6"/>
          <p:cNvSpPr/>
          <p:nvPr/>
        </p:nvSpPr>
        <p:spPr>
          <a:xfrm>
            <a:off x="2590801" y="990601"/>
            <a:ext cx="2736647" cy="461665"/>
          </a:xfrm>
          <a:prstGeom prst="rect">
            <a:avLst/>
          </a:prstGeom>
        </p:spPr>
        <p:txBody>
          <a:bodyPr wrap="non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Permits and Fees</a:t>
            </a:r>
            <a:endParaRPr lang="en-US" sz="2400" cap="small" dirty="0">
              <a:solidFill>
                <a:prstClr val="white"/>
              </a:solidFill>
              <a:effectLst>
                <a:outerShdw blurRad="38100" dist="38100" dir="2700000" algn="tl">
                  <a:srgbClr val="000000">
                    <a:alpha val="43137"/>
                  </a:srgbClr>
                </a:outerShdw>
              </a:effectLst>
              <a:latin typeface="Book Antiqua"/>
            </a:endParaRPr>
          </a:p>
        </p:txBody>
      </p:sp>
      <p:sp>
        <p:nvSpPr>
          <p:cNvPr id="4" name="Rectangle 3"/>
          <p:cNvSpPr/>
          <p:nvPr/>
        </p:nvSpPr>
        <p:spPr>
          <a:xfrm>
            <a:off x="1806698" y="2133600"/>
            <a:ext cx="4802864" cy="2308324"/>
          </a:xfrm>
          <a:prstGeom prst="rect">
            <a:avLst/>
          </a:prstGeom>
        </p:spPr>
        <p:txBody>
          <a:bodyPr wrap="square">
            <a:spAutoFit/>
          </a:bodyPr>
          <a:lstStyle/>
          <a:p>
            <a:r>
              <a:rPr lang="en-US" sz="2400" dirty="0" smtClean="0">
                <a:solidFill>
                  <a:prstClr val="white"/>
                </a:solidFill>
                <a:latin typeface="Book Antiqua"/>
              </a:rPr>
              <a:t>Ensure </a:t>
            </a:r>
            <a:r>
              <a:rPr lang="en-US" sz="2400" dirty="0">
                <a:solidFill>
                  <a:prstClr val="white"/>
                </a:solidFill>
                <a:latin typeface="Book Antiqua"/>
              </a:rPr>
              <a:t>that recreational users assume an appropriate share of the cost of maintaining recreation programs and facilities by establishing equitable fees</a:t>
            </a:r>
          </a:p>
          <a:p>
            <a:endParaRPr lang="en-US" sz="2400" dirty="0">
              <a:solidFill>
                <a:prstClr val="white"/>
              </a:solidFill>
              <a:latin typeface="Book Antiqua"/>
            </a:endParaRPr>
          </a:p>
        </p:txBody>
      </p:sp>
      <p:cxnSp>
        <p:nvCxnSpPr>
          <p:cNvPr id="10" name="Straight Connector 9"/>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1" name="Picture 2" descr="D:\photos from phone\IMG_12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636" y="1129535"/>
            <a:ext cx="3795177" cy="506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2965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7" name="Rectangle 6"/>
          <p:cNvSpPr/>
          <p:nvPr/>
        </p:nvSpPr>
        <p:spPr>
          <a:xfrm>
            <a:off x="2590800" y="674048"/>
            <a:ext cx="2736647" cy="461665"/>
          </a:xfrm>
          <a:prstGeom prst="rect">
            <a:avLst/>
          </a:prstGeom>
        </p:spPr>
        <p:txBody>
          <a:bodyPr wrap="non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Permits and Fees</a:t>
            </a:r>
            <a:endParaRPr lang="en-US" sz="2400" cap="small" dirty="0">
              <a:solidFill>
                <a:prstClr val="white"/>
              </a:solidFill>
              <a:effectLst>
                <a:outerShdw blurRad="38100" dist="38100" dir="2700000" algn="tl">
                  <a:srgbClr val="000000">
                    <a:alpha val="43137"/>
                  </a:srgbClr>
                </a:outerShdw>
              </a:effectLst>
              <a:latin typeface="Book Antiqua"/>
            </a:endParaRPr>
          </a:p>
        </p:txBody>
      </p:sp>
      <p:sp>
        <p:nvSpPr>
          <p:cNvPr id="4" name="Rectangle 3"/>
          <p:cNvSpPr/>
          <p:nvPr/>
        </p:nvSpPr>
        <p:spPr>
          <a:xfrm>
            <a:off x="1799771" y="1295400"/>
            <a:ext cx="4802864" cy="1200329"/>
          </a:xfrm>
          <a:prstGeom prst="rect">
            <a:avLst/>
          </a:prstGeom>
        </p:spPr>
        <p:txBody>
          <a:bodyPr wrap="square">
            <a:spAutoFit/>
          </a:bodyPr>
          <a:lstStyle/>
          <a:p>
            <a:r>
              <a:rPr lang="en-US" sz="2400" dirty="0" smtClean="0">
                <a:solidFill>
                  <a:prstClr val="white"/>
                </a:solidFill>
                <a:latin typeface="Book Antiqua"/>
              </a:rPr>
              <a:t>Issue </a:t>
            </a:r>
            <a:r>
              <a:rPr lang="en-US" sz="2400" dirty="0">
                <a:solidFill>
                  <a:prstClr val="white"/>
                </a:solidFill>
                <a:latin typeface="Book Antiqua"/>
              </a:rPr>
              <a:t>permits  for specific recreational uses of the public lands  as a means to:</a:t>
            </a:r>
          </a:p>
        </p:txBody>
      </p:sp>
      <p:cxnSp>
        <p:nvCxnSpPr>
          <p:cNvPr id="10" name="Straight Connector 9"/>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0244" name="Picture 4" descr="http://assets.nydailynews.com/polopoly_fs/1.1150864.1346713896!/img/httpImage/image.jpg_gen/derivatives/gallery_1200/burning-man-festival-2012.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0344" y="1163422"/>
            <a:ext cx="3657600" cy="465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9213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7" name="Rectangle 6"/>
          <p:cNvSpPr/>
          <p:nvPr/>
        </p:nvSpPr>
        <p:spPr>
          <a:xfrm>
            <a:off x="2590800" y="674048"/>
            <a:ext cx="2736647" cy="461665"/>
          </a:xfrm>
          <a:prstGeom prst="rect">
            <a:avLst/>
          </a:prstGeom>
        </p:spPr>
        <p:txBody>
          <a:bodyPr wrap="non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Permits and Fees</a:t>
            </a:r>
            <a:endParaRPr lang="en-US" sz="2400" cap="small" dirty="0">
              <a:solidFill>
                <a:prstClr val="white"/>
              </a:solidFill>
              <a:effectLst>
                <a:outerShdw blurRad="38100" dist="38100" dir="2700000" algn="tl">
                  <a:srgbClr val="000000">
                    <a:alpha val="43137"/>
                  </a:srgbClr>
                </a:outerShdw>
              </a:effectLst>
              <a:latin typeface="Book Antiqua"/>
            </a:endParaRPr>
          </a:p>
        </p:txBody>
      </p:sp>
      <p:sp>
        <p:nvSpPr>
          <p:cNvPr id="4" name="Rectangle 3"/>
          <p:cNvSpPr/>
          <p:nvPr/>
        </p:nvSpPr>
        <p:spPr>
          <a:xfrm>
            <a:off x="1799771" y="1295401"/>
            <a:ext cx="4802864" cy="1569660"/>
          </a:xfrm>
          <a:prstGeom prst="rect">
            <a:avLst/>
          </a:prstGeom>
        </p:spPr>
        <p:txBody>
          <a:bodyPr wrap="square">
            <a:spAutoFit/>
          </a:bodyPr>
          <a:lstStyle/>
          <a:p>
            <a:r>
              <a:rPr lang="en-US" sz="2400" dirty="0" smtClean="0">
                <a:solidFill>
                  <a:prstClr val="white"/>
                </a:solidFill>
                <a:latin typeface="Book Antiqua"/>
              </a:rPr>
              <a:t>Issue </a:t>
            </a:r>
            <a:r>
              <a:rPr lang="en-US" sz="2400" dirty="0">
                <a:solidFill>
                  <a:prstClr val="white"/>
                </a:solidFill>
                <a:latin typeface="Book Antiqua"/>
              </a:rPr>
              <a:t>recreation  for specific recreational uses of the public lands  as a means to:</a:t>
            </a:r>
          </a:p>
          <a:p>
            <a:pPr marL="285750" indent="-285750">
              <a:buFont typeface="Wingdings" panose="05000000000000000000" pitchFamily="2" charset="2"/>
              <a:buChar char="Ø"/>
            </a:pPr>
            <a:r>
              <a:rPr lang="en-US" sz="2400" dirty="0">
                <a:solidFill>
                  <a:prstClr val="white"/>
                </a:solidFill>
                <a:latin typeface="Book Antiqua"/>
              </a:rPr>
              <a:t>Manage visitor use</a:t>
            </a:r>
          </a:p>
        </p:txBody>
      </p:sp>
      <p:cxnSp>
        <p:nvCxnSpPr>
          <p:cNvPr id="10" name="Straight Connector 9"/>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0244" name="Picture 4" descr="http://assets.nydailynews.com/polopoly_fs/1.1150864.1346713896!/img/httpImage/image.jpg_gen/derivatives/gallery_1200/burning-man-festival-2012.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0344" y="1163422"/>
            <a:ext cx="3657600" cy="465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0177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7" name="Rectangle 6"/>
          <p:cNvSpPr/>
          <p:nvPr/>
        </p:nvSpPr>
        <p:spPr>
          <a:xfrm>
            <a:off x="2590800" y="674048"/>
            <a:ext cx="2736647" cy="461665"/>
          </a:xfrm>
          <a:prstGeom prst="rect">
            <a:avLst/>
          </a:prstGeom>
        </p:spPr>
        <p:txBody>
          <a:bodyPr wrap="non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Permits and Fees</a:t>
            </a:r>
            <a:endParaRPr lang="en-US" sz="2400" cap="small" dirty="0">
              <a:solidFill>
                <a:prstClr val="white"/>
              </a:solidFill>
              <a:effectLst>
                <a:outerShdw blurRad="38100" dist="38100" dir="2700000" algn="tl">
                  <a:srgbClr val="000000">
                    <a:alpha val="43137"/>
                  </a:srgbClr>
                </a:outerShdw>
              </a:effectLst>
              <a:latin typeface="Book Antiqua"/>
            </a:endParaRPr>
          </a:p>
        </p:txBody>
      </p:sp>
      <p:sp>
        <p:nvSpPr>
          <p:cNvPr id="4" name="Rectangle 3"/>
          <p:cNvSpPr/>
          <p:nvPr/>
        </p:nvSpPr>
        <p:spPr>
          <a:xfrm>
            <a:off x="1799771" y="1295401"/>
            <a:ext cx="4802864" cy="2308324"/>
          </a:xfrm>
          <a:prstGeom prst="rect">
            <a:avLst/>
          </a:prstGeom>
        </p:spPr>
        <p:txBody>
          <a:bodyPr wrap="square">
            <a:spAutoFit/>
          </a:bodyPr>
          <a:lstStyle/>
          <a:p>
            <a:r>
              <a:rPr lang="en-US" sz="2400" dirty="0" smtClean="0">
                <a:solidFill>
                  <a:prstClr val="white"/>
                </a:solidFill>
                <a:latin typeface="Book Antiqua"/>
              </a:rPr>
              <a:t>Issue </a:t>
            </a:r>
            <a:r>
              <a:rPr lang="en-US" sz="2400" dirty="0">
                <a:solidFill>
                  <a:prstClr val="white"/>
                </a:solidFill>
                <a:latin typeface="Book Antiqua"/>
              </a:rPr>
              <a:t>recreation  for specific recreational uses of the public lands  as a means to:</a:t>
            </a:r>
          </a:p>
          <a:p>
            <a:pPr marL="285750" indent="-285750">
              <a:buFont typeface="Wingdings" panose="05000000000000000000" pitchFamily="2" charset="2"/>
              <a:buChar char="Ø"/>
            </a:pPr>
            <a:r>
              <a:rPr lang="en-US" sz="2400" dirty="0">
                <a:solidFill>
                  <a:prstClr val="white"/>
                </a:solidFill>
                <a:latin typeface="Book Antiqua"/>
              </a:rPr>
              <a:t>Manage visitor use</a:t>
            </a:r>
          </a:p>
          <a:p>
            <a:pPr marL="285750" indent="-285750">
              <a:buFont typeface="Wingdings" panose="05000000000000000000" pitchFamily="2" charset="2"/>
              <a:buChar char="Ø"/>
            </a:pPr>
            <a:r>
              <a:rPr lang="en-US" sz="2400" dirty="0">
                <a:solidFill>
                  <a:prstClr val="white"/>
                </a:solidFill>
                <a:latin typeface="Book Antiqua"/>
              </a:rPr>
              <a:t>Provide for visitor health, safety, and enjoyment; </a:t>
            </a:r>
          </a:p>
        </p:txBody>
      </p:sp>
      <p:cxnSp>
        <p:nvCxnSpPr>
          <p:cNvPr id="10" name="Straight Connector 9"/>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0244" name="Picture 4" descr="http://assets.nydailynews.com/polopoly_fs/1.1150864.1346713896!/img/httpImage/image.jpg_gen/derivatives/gallery_1200/burning-man-festival-2012.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0344" y="1163422"/>
            <a:ext cx="3657600" cy="465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9014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7" name="Rectangle 6"/>
          <p:cNvSpPr/>
          <p:nvPr/>
        </p:nvSpPr>
        <p:spPr>
          <a:xfrm>
            <a:off x="2590800" y="674048"/>
            <a:ext cx="2736647" cy="461665"/>
          </a:xfrm>
          <a:prstGeom prst="rect">
            <a:avLst/>
          </a:prstGeom>
        </p:spPr>
        <p:txBody>
          <a:bodyPr wrap="non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Permits and Fees</a:t>
            </a:r>
            <a:endParaRPr lang="en-US" sz="2400" cap="small" dirty="0">
              <a:solidFill>
                <a:prstClr val="white"/>
              </a:solidFill>
              <a:effectLst>
                <a:outerShdw blurRad="38100" dist="38100" dir="2700000" algn="tl">
                  <a:srgbClr val="000000">
                    <a:alpha val="43137"/>
                  </a:srgbClr>
                </a:outerShdw>
              </a:effectLst>
              <a:latin typeface="Book Antiqua"/>
            </a:endParaRPr>
          </a:p>
        </p:txBody>
      </p:sp>
      <p:sp>
        <p:nvSpPr>
          <p:cNvPr id="4" name="Rectangle 3"/>
          <p:cNvSpPr/>
          <p:nvPr/>
        </p:nvSpPr>
        <p:spPr>
          <a:xfrm>
            <a:off x="1799771" y="1295401"/>
            <a:ext cx="4802864" cy="3046988"/>
          </a:xfrm>
          <a:prstGeom prst="rect">
            <a:avLst/>
          </a:prstGeom>
        </p:spPr>
        <p:txBody>
          <a:bodyPr wrap="square">
            <a:spAutoFit/>
          </a:bodyPr>
          <a:lstStyle/>
          <a:p>
            <a:r>
              <a:rPr lang="en-US" sz="2400" dirty="0" smtClean="0">
                <a:solidFill>
                  <a:prstClr val="white"/>
                </a:solidFill>
                <a:latin typeface="Book Antiqua"/>
              </a:rPr>
              <a:t>Issue </a:t>
            </a:r>
            <a:r>
              <a:rPr lang="en-US" sz="2400" dirty="0">
                <a:solidFill>
                  <a:prstClr val="white"/>
                </a:solidFill>
                <a:latin typeface="Book Antiqua"/>
              </a:rPr>
              <a:t>recreation  for specific recreational uses of the public lands  as a means to:</a:t>
            </a:r>
          </a:p>
          <a:p>
            <a:pPr marL="285750" indent="-285750">
              <a:buFont typeface="Wingdings" panose="05000000000000000000" pitchFamily="2" charset="2"/>
              <a:buChar char="Ø"/>
            </a:pPr>
            <a:r>
              <a:rPr lang="en-US" sz="2400" dirty="0">
                <a:solidFill>
                  <a:prstClr val="white"/>
                </a:solidFill>
                <a:latin typeface="Book Antiqua"/>
              </a:rPr>
              <a:t>Manage visitor use</a:t>
            </a:r>
          </a:p>
          <a:p>
            <a:pPr marL="285750" indent="-285750">
              <a:buFont typeface="Wingdings" panose="05000000000000000000" pitchFamily="2" charset="2"/>
              <a:buChar char="Ø"/>
            </a:pPr>
            <a:r>
              <a:rPr lang="en-US" sz="2400" dirty="0">
                <a:solidFill>
                  <a:prstClr val="white"/>
                </a:solidFill>
                <a:latin typeface="Book Antiqua"/>
              </a:rPr>
              <a:t>Provide for visitor health, safety, and enjoyment; </a:t>
            </a:r>
          </a:p>
          <a:p>
            <a:pPr marL="285750" indent="-285750">
              <a:buFont typeface="Wingdings" panose="05000000000000000000" pitchFamily="2" charset="2"/>
              <a:buChar char="Ø"/>
            </a:pPr>
            <a:r>
              <a:rPr lang="en-US" sz="2400" dirty="0">
                <a:solidFill>
                  <a:prstClr val="white"/>
                </a:solidFill>
                <a:latin typeface="Book Antiqua"/>
              </a:rPr>
              <a:t>Minimize adverse resource impacts </a:t>
            </a:r>
          </a:p>
        </p:txBody>
      </p:sp>
      <p:cxnSp>
        <p:nvCxnSpPr>
          <p:cNvPr id="10" name="Straight Connector 9"/>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0244" name="Picture 4" descr="http://assets.nydailynews.com/polopoly_fs/1.1150864.1346713896!/img/httpImage/image.jpg_gen/derivatives/gallery_1200/burning-man-festival-2012.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0344" y="1163422"/>
            <a:ext cx="3657600" cy="465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0499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7" name="Rectangle 6"/>
          <p:cNvSpPr/>
          <p:nvPr/>
        </p:nvSpPr>
        <p:spPr>
          <a:xfrm>
            <a:off x="2590800" y="674048"/>
            <a:ext cx="2736647" cy="461665"/>
          </a:xfrm>
          <a:prstGeom prst="rect">
            <a:avLst/>
          </a:prstGeom>
        </p:spPr>
        <p:txBody>
          <a:bodyPr wrap="non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Permits and Fees</a:t>
            </a:r>
            <a:endParaRPr lang="en-US" sz="2400" cap="small" dirty="0">
              <a:solidFill>
                <a:prstClr val="white"/>
              </a:solidFill>
              <a:effectLst>
                <a:outerShdw blurRad="38100" dist="38100" dir="2700000" algn="tl">
                  <a:srgbClr val="000000">
                    <a:alpha val="43137"/>
                  </a:srgbClr>
                </a:outerShdw>
              </a:effectLst>
              <a:latin typeface="Book Antiqua"/>
            </a:endParaRPr>
          </a:p>
        </p:txBody>
      </p:sp>
      <p:sp>
        <p:nvSpPr>
          <p:cNvPr id="4" name="Rectangle 3"/>
          <p:cNvSpPr/>
          <p:nvPr/>
        </p:nvSpPr>
        <p:spPr>
          <a:xfrm>
            <a:off x="1799771" y="1295400"/>
            <a:ext cx="4802864" cy="4524315"/>
          </a:xfrm>
          <a:prstGeom prst="rect">
            <a:avLst/>
          </a:prstGeom>
        </p:spPr>
        <p:txBody>
          <a:bodyPr wrap="square">
            <a:spAutoFit/>
          </a:bodyPr>
          <a:lstStyle/>
          <a:p>
            <a:r>
              <a:rPr lang="en-US" sz="2400" dirty="0" smtClean="0">
                <a:solidFill>
                  <a:prstClr val="white"/>
                </a:solidFill>
                <a:latin typeface="Book Antiqua"/>
              </a:rPr>
              <a:t>Issue </a:t>
            </a:r>
            <a:r>
              <a:rPr lang="en-US" sz="2400" dirty="0">
                <a:solidFill>
                  <a:prstClr val="white"/>
                </a:solidFill>
                <a:latin typeface="Book Antiqua"/>
              </a:rPr>
              <a:t>recreation  for specific recreational uses of the public lands  as a means to:</a:t>
            </a:r>
          </a:p>
          <a:p>
            <a:pPr marL="285750" indent="-285750">
              <a:buFont typeface="Wingdings" panose="05000000000000000000" pitchFamily="2" charset="2"/>
              <a:buChar char="Ø"/>
            </a:pPr>
            <a:r>
              <a:rPr lang="en-US" sz="2400" dirty="0">
                <a:solidFill>
                  <a:prstClr val="white"/>
                </a:solidFill>
                <a:latin typeface="Book Antiqua"/>
              </a:rPr>
              <a:t>Manage visitor use</a:t>
            </a:r>
          </a:p>
          <a:p>
            <a:pPr marL="285750" indent="-285750">
              <a:buFont typeface="Wingdings" panose="05000000000000000000" pitchFamily="2" charset="2"/>
              <a:buChar char="Ø"/>
            </a:pPr>
            <a:r>
              <a:rPr lang="en-US" sz="2400" dirty="0">
                <a:solidFill>
                  <a:prstClr val="white"/>
                </a:solidFill>
                <a:latin typeface="Book Antiqua"/>
              </a:rPr>
              <a:t>Provide for visitor health, safety, and enjoyment; </a:t>
            </a:r>
          </a:p>
          <a:p>
            <a:pPr marL="285750" indent="-285750">
              <a:buFont typeface="Wingdings" panose="05000000000000000000" pitchFamily="2" charset="2"/>
              <a:buChar char="Ø"/>
            </a:pPr>
            <a:r>
              <a:rPr lang="en-US" sz="2400" dirty="0">
                <a:solidFill>
                  <a:prstClr val="white"/>
                </a:solidFill>
                <a:latin typeface="Book Antiqua"/>
              </a:rPr>
              <a:t>Minimize adverse resource impacts; </a:t>
            </a:r>
          </a:p>
          <a:p>
            <a:pPr marL="285750" indent="-285750">
              <a:buFont typeface="Wingdings" panose="05000000000000000000" pitchFamily="2" charset="2"/>
              <a:buChar char="Ø"/>
            </a:pPr>
            <a:r>
              <a:rPr lang="en-US" sz="2400" dirty="0">
                <a:solidFill>
                  <a:prstClr val="white"/>
                </a:solidFill>
                <a:latin typeface="Book Antiqua"/>
              </a:rPr>
              <a:t>Provide for private and commercial recreation use according to BLM established   limits or allocations</a:t>
            </a:r>
          </a:p>
        </p:txBody>
      </p:sp>
      <p:cxnSp>
        <p:nvCxnSpPr>
          <p:cNvPr id="10" name="Straight Connector 9"/>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0244" name="Picture 4" descr="http://assets.nydailynews.com/polopoly_fs/1.1150864.1346713896!/img/httpImage/image.jpg_gen/derivatives/gallery_1200/burning-man-festival-2012.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0344" y="1163422"/>
            <a:ext cx="3657600" cy="465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041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3" name="Rectangle 2"/>
          <p:cNvSpPr/>
          <p:nvPr/>
        </p:nvSpPr>
        <p:spPr>
          <a:xfrm>
            <a:off x="1790701" y="1371601"/>
            <a:ext cx="8610600" cy="2215991"/>
          </a:xfrm>
          <a:prstGeom prst="rect">
            <a:avLst/>
          </a:prstGeom>
        </p:spPr>
        <p:txBody>
          <a:bodyPr wrap="square">
            <a:spAutoFit/>
          </a:bodyPr>
          <a:lstStyle/>
          <a:p>
            <a:r>
              <a:rPr lang="en-US" sz="2400" dirty="0">
                <a:solidFill>
                  <a:prstClr val="white"/>
                </a:solidFill>
                <a:latin typeface="Book Antiqua"/>
              </a:rPr>
              <a:t>One of the key implementation actions available to recreation </a:t>
            </a:r>
          </a:p>
          <a:p>
            <a:r>
              <a:rPr lang="en-US" sz="2400" dirty="0">
                <a:solidFill>
                  <a:prstClr val="white"/>
                </a:solidFill>
                <a:latin typeface="Book Antiqua"/>
              </a:rPr>
              <a:t>planners to manage recreation settings are the wide variety of recreation use allocation systems. Recreation use allocation is defined as the deliberate distribution of recreation use opportunities. </a:t>
            </a:r>
          </a:p>
          <a:p>
            <a:endParaRPr lang="en-US" dirty="0">
              <a:solidFill>
                <a:prstClr val="white"/>
              </a:solidFill>
              <a:latin typeface="Book Antiqua"/>
            </a:endParaRPr>
          </a:p>
        </p:txBody>
      </p:sp>
      <p:sp>
        <p:nvSpPr>
          <p:cNvPr id="4" name="Rectangle 3"/>
          <p:cNvSpPr/>
          <p:nvPr/>
        </p:nvSpPr>
        <p:spPr>
          <a:xfrm>
            <a:off x="1789737" y="745331"/>
            <a:ext cx="3858749" cy="523220"/>
          </a:xfrm>
          <a:prstGeom prst="rect">
            <a:avLst/>
          </a:prstGeom>
        </p:spPr>
        <p:txBody>
          <a:bodyPr wrap="none">
            <a:spAutoFit/>
          </a:bodyPr>
          <a:lstStyle/>
          <a:p>
            <a:r>
              <a:rPr lang="en-US" sz="2800" b="1" cap="small" dirty="0">
                <a:solidFill>
                  <a:prstClr val="white"/>
                </a:solidFill>
                <a:effectLst>
                  <a:outerShdw blurRad="38100" dist="38100" dir="2700000" algn="tl">
                    <a:srgbClr val="000000">
                      <a:alpha val="43137"/>
                    </a:srgbClr>
                  </a:outerShdw>
                </a:effectLst>
                <a:latin typeface="Book Antiqua"/>
              </a:rPr>
              <a:t>Allocation Systems </a:t>
            </a:r>
            <a:endParaRPr lang="en-US" sz="2800" cap="small" dirty="0">
              <a:solidFill>
                <a:prstClr val="white"/>
              </a:solidFill>
              <a:effectLst>
                <a:outerShdw blurRad="38100" dist="38100" dir="2700000" algn="tl">
                  <a:srgbClr val="000000">
                    <a:alpha val="43137"/>
                  </a:srgbClr>
                </a:outerShdw>
              </a:effectLst>
              <a:latin typeface="Book Antiqua"/>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1266" name="Picture 2" descr="http://1.bp.blogspot.com/-psJ_UJDrFP8/UsQ6QPZ_mII/AAAAAAAALJs/LLIRqToYIi0/s1600/DSC04449.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533" y="3005959"/>
            <a:ext cx="4926205" cy="369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583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3" name="Rectangle 2"/>
          <p:cNvSpPr/>
          <p:nvPr/>
        </p:nvSpPr>
        <p:spPr>
          <a:xfrm>
            <a:off x="1790702" y="1676401"/>
            <a:ext cx="4811934" cy="2954655"/>
          </a:xfrm>
          <a:prstGeom prst="rect">
            <a:avLst/>
          </a:prstGeom>
        </p:spPr>
        <p:txBody>
          <a:bodyPr wrap="square">
            <a:spAutoFit/>
          </a:bodyPr>
          <a:lstStyle/>
          <a:p>
            <a:endParaRPr lang="en-US" dirty="0">
              <a:solidFill>
                <a:prstClr val="white"/>
              </a:solidFill>
              <a:latin typeface="Book Antiqua"/>
            </a:endParaRPr>
          </a:p>
          <a:p>
            <a:r>
              <a:rPr lang="en-US" sz="2400" dirty="0">
                <a:solidFill>
                  <a:prstClr val="white"/>
                </a:solidFill>
                <a:latin typeface="Book Antiqua"/>
              </a:rPr>
              <a:t>Land managers should be able to show that a particular allocation system will help achieve and maintain the desired recreation setting and opportunities and be able to facilitate targeted outcomes. </a:t>
            </a:r>
            <a:endParaRPr lang="en-US" dirty="0">
              <a:solidFill>
                <a:prstClr val="white"/>
              </a:solidFill>
              <a:latin typeface="Book Antiqua"/>
            </a:endParaRPr>
          </a:p>
        </p:txBody>
      </p:sp>
      <p:sp>
        <p:nvSpPr>
          <p:cNvPr id="4" name="Rectangle 3"/>
          <p:cNvSpPr/>
          <p:nvPr/>
        </p:nvSpPr>
        <p:spPr>
          <a:xfrm>
            <a:off x="1789736" y="745332"/>
            <a:ext cx="3336170" cy="461665"/>
          </a:xfrm>
          <a:prstGeom prst="rect">
            <a:avLst/>
          </a:prstGeom>
        </p:spPr>
        <p:txBody>
          <a:bodyPr wrap="non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Allocation Systems </a:t>
            </a:r>
            <a:endParaRPr lang="en-US" sz="2400" cap="small" dirty="0">
              <a:solidFill>
                <a:prstClr val="white"/>
              </a:solidFill>
              <a:effectLst>
                <a:outerShdw blurRad="38100" dist="38100" dir="2700000" algn="tl">
                  <a:srgbClr val="000000">
                    <a:alpha val="43137"/>
                  </a:srgbClr>
                </a:outerShdw>
              </a:effectLst>
              <a:latin typeface="Book Antiqua"/>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9219" name="Picture 3" descr="D:\Washington trip photos\IMG_1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178769" y="1845171"/>
            <a:ext cx="510540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2205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3" name="Rectangle 2"/>
          <p:cNvSpPr/>
          <p:nvPr/>
        </p:nvSpPr>
        <p:spPr>
          <a:xfrm>
            <a:off x="1892085" y="1219617"/>
            <a:ext cx="8763000" cy="1938992"/>
          </a:xfrm>
          <a:prstGeom prst="rect">
            <a:avLst/>
          </a:prstGeom>
        </p:spPr>
        <p:txBody>
          <a:bodyPr wrap="square">
            <a:spAutoFit/>
          </a:bodyPr>
          <a:lstStyle/>
          <a:p>
            <a:r>
              <a:rPr lang="en-US" sz="2400" dirty="0">
                <a:solidFill>
                  <a:prstClr val="white"/>
                </a:solidFill>
                <a:latin typeface="Book Antiqua"/>
              </a:rPr>
              <a:t>A key part of recreation use allocation is the issuance of </a:t>
            </a:r>
          </a:p>
          <a:p>
            <a:r>
              <a:rPr lang="en-US" sz="2400" dirty="0">
                <a:solidFill>
                  <a:prstClr val="white"/>
                </a:solidFill>
                <a:latin typeface="Book Antiqua"/>
              </a:rPr>
              <a:t>SRPs. While SRPs are required for all commercial service providers  and competitive events operating on public lands and waters, the BLM has the discretionary authority to deny a permit</a:t>
            </a:r>
          </a:p>
        </p:txBody>
      </p:sp>
      <p:sp>
        <p:nvSpPr>
          <p:cNvPr id="4" name="Rectangle 3"/>
          <p:cNvSpPr/>
          <p:nvPr/>
        </p:nvSpPr>
        <p:spPr>
          <a:xfrm>
            <a:off x="2103438" y="681009"/>
            <a:ext cx="5592762" cy="461665"/>
          </a:xfrm>
          <a:prstGeom prst="rect">
            <a:avLst/>
          </a:prstGeom>
        </p:spPr>
        <p:txBody>
          <a:bodyPr wrap="squar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Special Recreation Permits </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6386" name="Picture 2" descr="http://www.blackfootriver.com/images/GuidesImag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111" y="3402168"/>
            <a:ext cx="6665578" cy="322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67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3703258"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Land Use Plan Implementation</a:t>
            </a:r>
          </a:p>
        </p:txBody>
      </p:sp>
      <p:sp>
        <p:nvSpPr>
          <p:cNvPr id="4" name="Rectangle 3"/>
          <p:cNvSpPr/>
          <p:nvPr/>
        </p:nvSpPr>
        <p:spPr>
          <a:xfrm>
            <a:off x="0" y="1591221"/>
            <a:ext cx="5709138" cy="1815882"/>
          </a:xfrm>
          <a:prstGeom prst="rect">
            <a:avLst/>
          </a:prstGeom>
        </p:spPr>
        <p:txBody>
          <a:bodyPr wrap="square">
            <a:spAutoFit/>
          </a:bodyPr>
          <a:lstStyle/>
          <a:p>
            <a:pPr algn="ctr"/>
            <a:r>
              <a:rPr lang="en-US" sz="4400" dirty="0" smtClean="0">
                <a:solidFill>
                  <a:srgbClr val="FF0000"/>
                </a:solidFill>
              </a:rPr>
              <a:t>Implementation </a:t>
            </a:r>
            <a:r>
              <a:rPr lang="en-US" sz="4400" dirty="0">
                <a:solidFill>
                  <a:srgbClr val="FF0000"/>
                </a:solidFill>
              </a:rPr>
              <a:t>!</a:t>
            </a:r>
          </a:p>
          <a:p>
            <a:pPr algn="ctr"/>
            <a:endParaRPr lang="en-US" sz="3200" dirty="0" smtClean="0">
              <a:solidFill>
                <a:prstClr val="white"/>
              </a:solidFill>
              <a:latin typeface="Book Antiqua"/>
            </a:endParaRPr>
          </a:p>
          <a:p>
            <a:pPr algn="ctr"/>
            <a:endParaRPr lang="en-US" dirty="0">
              <a:solidFill>
                <a:prstClr val="white"/>
              </a:solidFill>
              <a:latin typeface="Book Antiqua"/>
            </a:endParaRPr>
          </a:p>
          <a:p>
            <a:endParaRPr lang="en-US" dirty="0">
              <a:solidFill>
                <a:prstClr val="white"/>
              </a:solidFill>
              <a:latin typeface="Book Antiqua"/>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28676" y="2930142"/>
            <a:ext cx="7309666" cy="3785652"/>
          </a:xfrm>
          <a:prstGeom prst="rect">
            <a:avLst/>
          </a:prstGeom>
          <a:noFill/>
        </p:spPr>
        <p:txBody>
          <a:bodyPr wrap="square" rtlCol="0">
            <a:spAutoFit/>
          </a:bodyPr>
          <a:lstStyle/>
          <a:p>
            <a:r>
              <a:rPr lang="en-US" sz="3200" dirty="0" smtClean="0">
                <a:solidFill>
                  <a:prstClr val="white"/>
                </a:solidFill>
              </a:rPr>
              <a:t>Implementation </a:t>
            </a:r>
            <a:r>
              <a:rPr lang="en-US" sz="3200" dirty="0" smtClean="0">
                <a:solidFill>
                  <a:prstClr val="white"/>
                </a:solidFill>
                <a:latin typeface="Book Antiqua"/>
              </a:rPr>
              <a:t>is the </a:t>
            </a:r>
            <a:r>
              <a:rPr lang="en-US" sz="3200" dirty="0" smtClean="0">
                <a:solidFill>
                  <a:srgbClr val="FFFF00"/>
                </a:solidFill>
                <a:latin typeface="Book Antiqua"/>
              </a:rPr>
              <a:t>foundation</a:t>
            </a:r>
            <a:r>
              <a:rPr lang="en-US" sz="3200" dirty="0" smtClean="0">
                <a:solidFill>
                  <a:prstClr val="white"/>
                </a:solidFill>
                <a:latin typeface="Book Antiqua"/>
              </a:rPr>
              <a:t> of outcomes-focused management because implementation actions interact with </a:t>
            </a:r>
            <a:r>
              <a:rPr lang="en-US" sz="3200" dirty="0" smtClean="0">
                <a:solidFill>
                  <a:srgbClr val="FFFF00"/>
                </a:solidFill>
                <a:latin typeface="Book Antiqua"/>
              </a:rPr>
              <a:t>recreation settings </a:t>
            </a:r>
            <a:r>
              <a:rPr lang="en-US" sz="3200" dirty="0" smtClean="0">
                <a:solidFill>
                  <a:prstClr val="white"/>
                </a:solidFill>
                <a:latin typeface="Book Antiqua"/>
              </a:rPr>
              <a:t>to </a:t>
            </a:r>
            <a:r>
              <a:rPr lang="en-US" sz="3200" dirty="0" smtClean="0">
                <a:solidFill>
                  <a:srgbClr val="FFFF00"/>
                </a:solidFill>
                <a:latin typeface="Book Antiqua"/>
              </a:rPr>
              <a:t>produce recreation opportunities </a:t>
            </a:r>
            <a:r>
              <a:rPr lang="en-US" sz="3200" dirty="0" smtClean="0">
                <a:solidFill>
                  <a:prstClr val="white"/>
                </a:solidFill>
                <a:latin typeface="Book Antiqua"/>
              </a:rPr>
              <a:t>and </a:t>
            </a:r>
            <a:r>
              <a:rPr lang="en-US" sz="3200" dirty="0" smtClean="0">
                <a:solidFill>
                  <a:srgbClr val="FFFF00"/>
                </a:solidFill>
                <a:latin typeface="Book Antiqua"/>
              </a:rPr>
              <a:t>facilitate outcomes </a:t>
            </a:r>
          </a:p>
          <a:p>
            <a:endParaRPr lang="en-US" sz="2400" dirty="0">
              <a:solidFill>
                <a:prstClr val="white"/>
              </a:solidFill>
              <a:latin typeface="Book Antiqua"/>
            </a:endParaRPr>
          </a:p>
          <a:p>
            <a:pPr lvl="1"/>
            <a:endParaRPr lang="en-US" sz="2000" dirty="0">
              <a:solidFill>
                <a:prstClr val="white"/>
              </a:solidFill>
              <a:latin typeface="Book Antiqua"/>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8342" y="982372"/>
            <a:ext cx="3870391" cy="5160520"/>
          </a:xfrm>
          <a:prstGeom prst="rect">
            <a:avLst/>
          </a:prstGeom>
        </p:spPr>
      </p:pic>
      <p:sp>
        <p:nvSpPr>
          <p:cNvPr id="11" name="Oval Callout 10"/>
          <p:cNvSpPr/>
          <p:nvPr/>
        </p:nvSpPr>
        <p:spPr>
          <a:xfrm rot="16458458">
            <a:off x="5665644" y="713181"/>
            <a:ext cx="2073654" cy="2121980"/>
          </a:xfrm>
          <a:prstGeom prst="wedgeEllipseCallout">
            <a:avLst>
              <a:gd name="adj1" fmla="val -40404"/>
              <a:gd name="adj2" fmla="val 99173"/>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prstClr val="white"/>
                </a:solidFill>
              </a:rPr>
              <a:t>NOW </a:t>
            </a:r>
            <a:r>
              <a:rPr lang="en-US" dirty="0" smtClean="0">
                <a:solidFill>
                  <a:prstClr val="white"/>
                </a:solidFill>
              </a:rPr>
              <a:t>WHAT?</a:t>
            </a:r>
            <a:endParaRPr lang="en-US" dirty="0"/>
          </a:p>
        </p:txBody>
      </p:sp>
    </p:spTree>
    <p:extLst>
      <p:ext uri="{BB962C8B-B14F-4D97-AF65-F5344CB8AC3E}">
        <p14:creationId xmlns:p14="http://schemas.microsoft.com/office/powerpoint/2010/main" val="33732422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3" name="Rectangle 2"/>
          <p:cNvSpPr/>
          <p:nvPr/>
        </p:nvSpPr>
        <p:spPr>
          <a:xfrm>
            <a:off x="1790701" y="745331"/>
            <a:ext cx="8610600" cy="1754326"/>
          </a:xfrm>
          <a:prstGeom prst="rect">
            <a:avLst/>
          </a:prstGeom>
        </p:spPr>
        <p:txBody>
          <a:bodyPr wrap="square">
            <a:spAutoFit/>
          </a:bodyPr>
          <a:lstStyle/>
          <a:p>
            <a:endParaRPr lang="en-US" dirty="0">
              <a:solidFill>
                <a:prstClr val="white"/>
              </a:solidFill>
              <a:latin typeface="Book Antiqua"/>
            </a:endParaRPr>
          </a:p>
          <a:p>
            <a:endParaRPr lang="en-US" dirty="0">
              <a:solidFill>
                <a:prstClr val="white"/>
              </a:solidFill>
              <a:latin typeface="Book Antiqua"/>
            </a:endParaRPr>
          </a:p>
          <a:p>
            <a:r>
              <a:rPr lang="en-US" sz="2400" dirty="0">
                <a:solidFill>
                  <a:prstClr val="white"/>
                </a:solidFill>
                <a:latin typeface="Book Antiqua"/>
              </a:rPr>
              <a:t>Allocation systems and permits may be used to manage the identified visitor capacity of national scenic and historic trails and wild and scenic rivers, as required by statute</a:t>
            </a:r>
            <a:r>
              <a:rPr lang="en-US" dirty="0">
                <a:solidFill>
                  <a:prstClr val="white"/>
                </a:solidFill>
                <a:latin typeface="Book Antiqua"/>
              </a:rPr>
              <a:t>. </a:t>
            </a:r>
          </a:p>
        </p:txBody>
      </p:sp>
      <p:sp>
        <p:nvSpPr>
          <p:cNvPr id="4" name="Rectangle 3"/>
          <p:cNvSpPr/>
          <p:nvPr/>
        </p:nvSpPr>
        <p:spPr>
          <a:xfrm>
            <a:off x="1789736" y="745332"/>
            <a:ext cx="3336170" cy="461665"/>
          </a:xfrm>
          <a:prstGeom prst="rect">
            <a:avLst/>
          </a:prstGeom>
        </p:spPr>
        <p:txBody>
          <a:bodyPr wrap="non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Allocation Systems </a:t>
            </a:r>
            <a:endParaRPr lang="en-US" sz="2400" cap="small" dirty="0">
              <a:solidFill>
                <a:prstClr val="white"/>
              </a:solidFill>
              <a:effectLst>
                <a:outerShdw blurRad="38100" dist="38100" dir="2700000" algn="tl">
                  <a:srgbClr val="000000">
                    <a:alpha val="43137"/>
                  </a:srgbClr>
                </a:outerShdw>
              </a:effectLst>
              <a:latin typeface="Book Antiqua"/>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5362" name="Picture 2" descr="http://www.nwrafting.com/wp-content/uploads/2010/02/Kelsey-Camp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743201"/>
            <a:ext cx="5715232" cy="380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870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4" name="Rectangle 3"/>
          <p:cNvSpPr/>
          <p:nvPr/>
        </p:nvSpPr>
        <p:spPr>
          <a:xfrm>
            <a:off x="1905000" y="752444"/>
            <a:ext cx="5715000" cy="830997"/>
          </a:xfrm>
          <a:prstGeom prst="rect">
            <a:avLst/>
          </a:prstGeom>
        </p:spPr>
        <p:txBody>
          <a:bodyPr wrap="squar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Use Restrictions and Supplementary Rules </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870841" y="1638934"/>
            <a:ext cx="4572000" cy="5262979"/>
          </a:xfrm>
          <a:prstGeom prst="rect">
            <a:avLst/>
          </a:prstGeom>
        </p:spPr>
        <p:txBody>
          <a:bodyPr>
            <a:spAutoFit/>
          </a:bodyPr>
          <a:lstStyle/>
          <a:p>
            <a:r>
              <a:rPr lang="en-US" sz="2400" dirty="0">
                <a:solidFill>
                  <a:prstClr val="white"/>
                </a:solidFill>
                <a:latin typeface="Book Antiqua"/>
              </a:rPr>
              <a:t>Use restrictions examples include:</a:t>
            </a:r>
          </a:p>
          <a:p>
            <a:pPr marL="342900" indent="-342900">
              <a:buFont typeface="Arial" panose="020B0604020202020204" pitchFamily="34" charset="0"/>
              <a:buChar char="•"/>
            </a:pPr>
            <a:r>
              <a:rPr lang="en-US" sz="2400" dirty="0">
                <a:solidFill>
                  <a:prstClr val="white"/>
                </a:solidFill>
                <a:latin typeface="Book Antiqua"/>
              </a:rPr>
              <a:t>Restricting a trail to a certain type of use</a:t>
            </a:r>
          </a:p>
          <a:p>
            <a:pPr marL="342900" indent="-342900">
              <a:buFont typeface="Arial" panose="020B0604020202020204" pitchFamily="34" charset="0"/>
              <a:buChar char="•"/>
            </a:pPr>
            <a:endParaRPr lang="en-US" sz="2400" dirty="0">
              <a:solidFill>
                <a:prstClr val="white"/>
              </a:solidFill>
              <a:latin typeface="Book Antiqua"/>
            </a:endParaRPr>
          </a:p>
          <a:p>
            <a:pPr marL="342900" indent="-342900">
              <a:buFont typeface="Arial" panose="020B0604020202020204" pitchFamily="34" charset="0"/>
              <a:buChar char="•"/>
            </a:pPr>
            <a:r>
              <a:rPr lang="en-US" sz="2400" dirty="0">
                <a:solidFill>
                  <a:prstClr val="white"/>
                </a:solidFill>
                <a:latin typeface="Book Antiqua"/>
              </a:rPr>
              <a:t>Use hours for a day use site</a:t>
            </a:r>
          </a:p>
          <a:p>
            <a:pPr marL="342900" indent="-342900">
              <a:buFont typeface="Arial" panose="020B0604020202020204" pitchFamily="34" charset="0"/>
              <a:buChar char="•"/>
            </a:pPr>
            <a:endParaRPr lang="en-US" sz="2400" dirty="0">
              <a:solidFill>
                <a:prstClr val="white"/>
              </a:solidFill>
              <a:latin typeface="Book Antiqua"/>
            </a:endParaRPr>
          </a:p>
          <a:p>
            <a:pPr marL="342900" indent="-342900">
              <a:buFont typeface="Arial" panose="020B0604020202020204" pitchFamily="34" charset="0"/>
              <a:buChar char="•"/>
            </a:pPr>
            <a:r>
              <a:rPr lang="en-US" sz="2400" dirty="0">
                <a:solidFill>
                  <a:prstClr val="white"/>
                </a:solidFill>
                <a:latin typeface="Book Antiqua"/>
              </a:rPr>
              <a:t>No alcohol rules</a:t>
            </a:r>
          </a:p>
          <a:p>
            <a:pPr marL="342900" indent="-342900">
              <a:buFont typeface="Arial" panose="020B0604020202020204" pitchFamily="34" charset="0"/>
              <a:buChar char="•"/>
            </a:pPr>
            <a:endParaRPr lang="en-US" sz="2400" dirty="0">
              <a:solidFill>
                <a:prstClr val="white"/>
              </a:solidFill>
              <a:latin typeface="Book Antiqua"/>
            </a:endParaRPr>
          </a:p>
          <a:p>
            <a:pPr marL="342900" indent="-342900">
              <a:buFont typeface="Arial" panose="020B0604020202020204" pitchFamily="34" charset="0"/>
              <a:buChar char="•"/>
            </a:pPr>
            <a:r>
              <a:rPr lang="en-US" sz="2400" dirty="0">
                <a:solidFill>
                  <a:prstClr val="white"/>
                </a:solidFill>
                <a:latin typeface="Book Antiqua"/>
              </a:rPr>
              <a:t>Pallet burning</a:t>
            </a:r>
          </a:p>
          <a:p>
            <a:pPr marL="342900" indent="-342900">
              <a:buFont typeface="Arial" panose="020B0604020202020204" pitchFamily="34" charset="0"/>
              <a:buChar char="•"/>
            </a:pPr>
            <a:endParaRPr lang="en-US" sz="2400" dirty="0">
              <a:solidFill>
                <a:prstClr val="white"/>
              </a:solidFill>
              <a:latin typeface="Book Antiqua"/>
            </a:endParaRPr>
          </a:p>
          <a:p>
            <a:pPr marL="342900" indent="-342900">
              <a:buFont typeface="Arial" panose="020B0604020202020204" pitchFamily="34" charset="0"/>
              <a:buChar char="•"/>
            </a:pPr>
            <a:r>
              <a:rPr lang="en-US" sz="2400" dirty="0">
                <a:solidFill>
                  <a:prstClr val="white"/>
                </a:solidFill>
                <a:latin typeface="Book Antiqua"/>
              </a:rPr>
              <a:t>Limiting camping to designated sites</a:t>
            </a:r>
          </a:p>
          <a:p>
            <a:pPr marL="342900" indent="-342900">
              <a:buFont typeface="Arial" panose="020B0604020202020204" pitchFamily="34" charset="0"/>
              <a:buChar char="•"/>
            </a:pPr>
            <a:endParaRPr lang="en-US" sz="2400" dirty="0">
              <a:solidFill>
                <a:prstClr val="white"/>
              </a:solidFill>
              <a:latin typeface="Book Antiqua"/>
            </a:endParaRPr>
          </a:p>
        </p:txBody>
      </p:sp>
      <p:pic>
        <p:nvPicPr>
          <p:cNvPr id="18434" name="Picture 2" descr="https://upload.wikimedia.org/wikipedia/commons/f/f9/Mountain_biker_0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14" y="922911"/>
            <a:ext cx="3531951" cy="529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6535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4" name="Rectangle 3"/>
          <p:cNvSpPr/>
          <p:nvPr/>
        </p:nvSpPr>
        <p:spPr>
          <a:xfrm>
            <a:off x="1905000" y="752444"/>
            <a:ext cx="5715000" cy="830997"/>
          </a:xfrm>
          <a:prstGeom prst="rect">
            <a:avLst/>
          </a:prstGeom>
        </p:spPr>
        <p:txBody>
          <a:bodyPr wrap="squar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Use Restrictions and Supplementary Rules </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870841" y="1981200"/>
            <a:ext cx="4572000" cy="3785652"/>
          </a:xfrm>
          <a:prstGeom prst="rect">
            <a:avLst/>
          </a:prstGeom>
        </p:spPr>
        <p:txBody>
          <a:bodyPr>
            <a:spAutoFit/>
          </a:bodyPr>
          <a:lstStyle/>
          <a:p>
            <a:r>
              <a:rPr lang="en-US" sz="2400" dirty="0">
                <a:solidFill>
                  <a:prstClr val="white"/>
                </a:solidFill>
                <a:latin typeface="Book Antiqua"/>
              </a:rPr>
              <a:t>Supplementary rules may be proposed in circumstances in which existing regulations are not sufficient to manage resource use conflicts or to protect resources.</a:t>
            </a:r>
          </a:p>
          <a:p>
            <a:endParaRPr lang="en-US" sz="2400" dirty="0">
              <a:solidFill>
                <a:prstClr val="white"/>
              </a:solidFill>
              <a:latin typeface="Book Antiqua"/>
            </a:endParaRPr>
          </a:p>
          <a:p>
            <a:r>
              <a:rPr lang="en-US" sz="2400" dirty="0">
                <a:solidFill>
                  <a:prstClr val="white"/>
                </a:solidFill>
                <a:latin typeface="Book Antiqua"/>
              </a:rPr>
              <a:t>They may also be needed to implement decisions in RMPs or other planning documents. </a:t>
            </a:r>
          </a:p>
        </p:txBody>
      </p:sp>
      <p:pic>
        <p:nvPicPr>
          <p:cNvPr id="18434" name="Picture 2" descr="https://upload.wikimedia.org/wikipedia/commons/f/f9/Mountain_biker_0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14" y="922911"/>
            <a:ext cx="3531951" cy="529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0647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607730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Administration</a:t>
            </a:r>
          </a:p>
        </p:txBody>
      </p:sp>
      <p:sp>
        <p:nvSpPr>
          <p:cNvPr id="3" name="Rectangle 2"/>
          <p:cNvSpPr/>
          <p:nvPr/>
        </p:nvSpPr>
        <p:spPr>
          <a:xfrm>
            <a:off x="1784131" y="1164232"/>
            <a:ext cx="8915401" cy="2616101"/>
          </a:xfrm>
          <a:prstGeom prst="rect">
            <a:avLst/>
          </a:prstGeom>
        </p:spPr>
        <p:txBody>
          <a:bodyPr wrap="square">
            <a:spAutoFit/>
          </a:bodyPr>
          <a:lstStyle/>
          <a:p>
            <a:r>
              <a:rPr lang="en-US" sz="2400" dirty="0">
                <a:solidFill>
                  <a:prstClr val="white"/>
                </a:solidFill>
                <a:latin typeface="Book Antiqua"/>
              </a:rPr>
              <a:t>A partnership is an agreement between two or more entities, created to achieve or to assist in reaching a common goal. </a:t>
            </a:r>
          </a:p>
          <a:p>
            <a:endParaRPr lang="en-US" sz="2400" dirty="0">
              <a:solidFill>
                <a:prstClr val="white"/>
              </a:solidFill>
              <a:latin typeface="Book Antiqua"/>
            </a:endParaRPr>
          </a:p>
          <a:p>
            <a:r>
              <a:rPr lang="en-US" sz="2400" dirty="0">
                <a:solidFill>
                  <a:prstClr val="white"/>
                </a:solidFill>
                <a:latin typeface="Book Antiqua"/>
              </a:rPr>
              <a:t>Collaboration is a process in which interested people work together to seek solutions. </a:t>
            </a:r>
          </a:p>
          <a:p>
            <a:endParaRPr lang="en-US" sz="2400" dirty="0">
              <a:solidFill>
                <a:prstClr val="white"/>
              </a:solidFill>
              <a:latin typeface="Book Antiqua"/>
            </a:endParaRPr>
          </a:p>
          <a:p>
            <a:endParaRPr lang="en-US" sz="2000" dirty="0">
              <a:solidFill>
                <a:prstClr val="white"/>
              </a:solidFill>
              <a:latin typeface="Book Antiqua"/>
            </a:endParaRPr>
          </a:p>
        </p:txBody>
      </p:sp>
      <p:sp>
        <p:nvSpPr>
          <p:cNvPr id="4" name="Rectangle 3"/>
          <p:cNvSpPr/>
          <p:nvPr/>
        </p:nvSpPr>
        <p:spPr>
          <a:xfrm>
            <a:off x="1898325" y="684174"/>
            <a:ext cx="8312475" cy="461665"/>
          </a:xfrm>
          <a:prstGeom prst="rect">
            <a:avLst/>
          </a:prstGeom>
        </p:spPr>
        <p:txBody>
          <a:bodyPr wrap="squar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Partnerships and Collaboration </a:t>
            </a:r>
            <a:endParaRPr lang="en-US" sz="2400" cap="small" dirty="0">
              <a:solidFill>
                <a:prstClr val="white"/>
              </a:solidFill>
              <a:effectLst>
                <a:outerShdw blurRad="38100" dist="38100" dir="2700000" algn="tl">
                  <a:srgbClr val="000000">
                    <a:alpha val="43137"/>
                  </a:srgbClr>
                </a:outerShdw>
              </a:effectLst>
              <a:latin typeface="Book Antiqua"/>
            </a:endParaRPr>
          </a:p>
        </p:txBody>
      </p:sp>
      <p:sp>
        <p:nvSpPr>
          <p:cNvPr id="5" name="Rectangle 4"/>
          <p:cNvSpPr/>
          <p:nvPr/>
        </p:nvSpPr>
        <p:spPr>
          <a:xfrm>
            <a:off x="3128176" y="6370006"/>
            <a:ext cx="5546711" cy="369332"/>
          </a:xfrm>
          <a:prstGeom prst="rect">
            <a:avLst/>
          </a:prstGeom>
        </p:spPr>
        <p:txBody>
          <a:bodyPr wrap="none">
            <a:spAutoFit/>
          </a:bodyPr>
          <a:lstStyle/>
          <a:p>
            <a:r>
              <a:rPr lang="en-US" i="1" dirty="0">
                <a:solidFill>
                  <a:prstClr val="white"/>
                </a:solidFill>
                <a:latin typeface="Book Antiqua"/>
              </a:rPr>
              <a:t>See Handbook for authorities for </a:t>
            </a:r>
            <a:r>
              <a:rPr lang="en-US" i="1" dirty="0" smtClean="0">
                <a:solidFill>
                  <a:prstClr val="white"/>
                </a:solidFill>
                <a:latin typeface="Book Antiqua"/>
              </a:rPr>
              <a:t>collaboration  Page iv-10</a:t>
            </a:r>
            <a:endParaRPr lang="en-US" i="1" dirty="0">
              <a:solidFill>
                <a:prstClr val="white"/>
              </a:solidFill>
              <a:latin typeface="Book Antiqua"/>
            </a:endParaRPr>
          </a:p>
        </p:txBody>
      </p:sp>
      <p:cxnSp>
        <p:nvCxnSpPr>
          <p:cNvPr id="10" name="Straight Connector 9"/>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9458" name="Picture 2" descr="http://www.discovermoab.com/images/mic.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9123" y="3280775"/>
            <a:ext cx="4981575"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734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7227" y="1066800"/>
            <a:ext cx="8229600" cy="2133600"/>
          </a:xfrm>
        </p:spPr>
        <p:txBody>
          <a:bodyPr>
            <a:normAutofit/>
          </a:bodyPr>
          <a:lstStyle/>
          <a:p>
            <a:pPr marL="137160" indent="0">
              <a:buNone/>
            </a:pPr>
            <a:r>
              <a:rPr lang="en-US" sz="2400" dirty="0"/>
              <a:t>Partnerships may involve one organization using another’s unique abilities, equipment, or services, or it may be a sharing of resources (e.g., money, time, knowledge, equipment, etc.) to accomplish short- or long-term objectives for one or all of the participating partners. </a:t>
            </a:r>
          </a:p>
        </p:txBody>
      </p:sp>
      <p:sp>
        <p:nvSpPr>
          <p:cNvPr id="4" name="Rectangle 3"/>
          <p:cNvSpPr/>
          <p:nvPr/>
        </p:nvSpPr>
        <p:spPr>
          <a:xfrm>
            <a:off x="1927228" y="276061"/>
            <a:ext cx="8312475" cy="461665"/>
          </a:xfrm>
          <a:prstGeom prst="rect">
            <a:avLst/>
          </a:prstGeom>
        </p:spPr>
        <p:txBody>
          <a:bodyPr wrap="square">
            <a:spAutoFit/>
          </a:bodyPr>
          <a:lstStyle/>
          <a:p>
            <a:r>
              <a:rPr lang="en-US" sz="2400" b="1" cap="small" dirty="0">
                <a:solidFill>
                  <a:prstClr val="white"/>
                </a:solidFill>
                <a:effectLst>
                  <a:outerShdw blurRad="38100" dist="38100" dir="2700000" algn="tl">
                    <a:srgbClr val="000000">
                      <a:alpha val="43137"/>
                    </a:srgbClr>
                  </a:outerShdw>
                </a:effectLst>
                <a:latin typeface="Book Antiqua"/>
              </a:rPr>
              <a:t>Partnerships and Collaboration </a:t>
            </a:r>
            <a:endParaRPr lang="en-US" sz="2400" cap="small" dirty="0">
              <a:solidFill>
                <a:prstClr val="white"/>
              </a:solidFill>
              <a:effectLst>
                <a:outerShdw blurRad="38100" dist="38100" dir="2700000" algn="tl">
                  <a:srgbClr val="000000">
                    <a:alpha val="43137"/>
                  </a:srgbClr>
                </a:outerShdw>
              </a:effectLst>
              <a:latin typeface="Book Antiqua"/>
            </a:endParaRPr>
          </a:p>
        </p:txBody>
      </p:sp>
      <p:pic>
        <p:nvPicPr>
          <p:cNvPr id="7" name="Picture 6"/>
          <p:cNvPicPr>
            <a:picLocks noChangeAspect="1"/>
          </p:cNvPicPr>
          <p:nvPr/>
        </p:nvPicPr>
        <p:blipFill>
          <a:blip r:embed="rId3"/>
          <a:stretch>
            <a:fillRect/>
          </a:stretch>
        </p:blipFill>
        <p:spPr>
          <a:xfrm>
            <a:off x="2362200" y="3239814"/>
            <a:ext cx="7023100" cy="812800"/>
          </a:xfrm>
          <a:prstGeom prst="rect">
            <a:avLst/>
          </a:prstGeom>
        </p:spPr>
      </p:pic>
      <p:pic>
        <p:nvPicPr>
          <p:cNvPr id="60" name="Picture 59" descr="blm_logo_transparent cop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3605" y="4704408"/>
            <a:ext cx="816720" cy="714632"/>
          </a:xfrm>
          <a:prstGeom prst="rect">
            <a:avLst/>
          </a:prstGeom>
          <a:effectLst>
            <a:outerShdw blurRad="190500" dir="2700000" algn="tl" rotWithShape="0">
              <a:srgbClr val="000000">
                <a:alpha val="70000"/>
              </a:srgbClr>
            </a:outerShdw>
          </a:effectLst>
        </p:spPr>
      </p:pic>
      <p:pic>
        <p:nvPicPr>
          <p:cNvPr id="62" name="Picture 61" descr="NPS-arrow(EPS).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0810" y="4666231"/>
            <a:ext cx="603358" cy="790987"/>
          </a:xfrm>
          <a:prstGeom prst="rect">
            <a:avLst/>
          </a:prstGeom>
          <a:effectLst>
            <a:outerShdw blurRad="190500" dir="2700000" algn="tl" rotWithShape="0">
              <a:srgbClr val="000000">
                <a:alpha val="70000"/>
              </a:srgbClr>
            </a:outerShdw>
          </a:effectLst>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9133" y="4744888"/>
            <a:ext cx="830888" cy="633673"/>
          </a:xfrm>
          <a:prstGeom prst="rect">
            <a:avLst/>
          </a:prstGeom>
        </p:spPr>
      </p:pic>
      <p:pic>
        <p:nvPicPr>
          <p:cNvPr id="64" name="Picture 63"/>
          <p:cNvPicPr>
            <a:picLocks noChangeAspect="1"/>
          </p:cNvPicPr>
          <p:nvPr/>
        </p:nvPicPr>
        <p:blipFill>
          <a:blip r:embed="rId7"/>
          <a:stretch>
            <a:fillRect/>
          </a:stretch>
        </p:blipFill>
        <p:spPr>
          <a:xfrm>
            <a:off x="6083464" y="4317281"/>
            <a:ext cx="1985180" cy="1488886"/>
          </a:xfrm>
          <a:prstGeom prst="rect">
            <a:avLst/>
          </a:prstGeom>
          <a:effectLst>
            <a:outerShdw blurRad="190500" dir="2700000" algn="tl" rotWithShape="0">
              <a:srgbClr val="000000">
                <a:alpha val="70000"/>
              </a:srgbClr>
            </a:outerShdw>
          </a:effectLst>
        </p:spPr>
      </p:pic>
      <p:pic>
        <p:nvPicPr>
          <p:cNvPr id="65" name="Picture 64"/>
          <p:cNvPicPr>
            <a:picLocks noChangeAspect="1"/>
          </p:cNvPicPr>
          <p:nvPr/>
        </p:nvPicPr>
        <p:blipFill>
          <a:blip r:embed="rId8"/>
          <a:stretch>
            <a:fillRect/>
          </a:stretch>
        </p:blipFill>
        <p:spPr>
          <a:xfrm>
            <a:off x="8068645" y="4711285"/>
            <a:ext cx="651073" cy="745932"/>
          </a:xfrm>
          <a:prstGeom prst="rect">
            <a:avLst/>
          </a:prstGeom>
          <a:effectLst>
            <a:outerShdw blurRad="190500" dir="2700000" algn="tl" rotWithShape="0">
              <a:srgbClr val="000000">
                <a:alpha val="70000"/>
              </a:srgbClr>
            </a:outerShdw>
          </a:effectLst>
        </p:spPr>
      </p:pic>
      <p:cxnSp>
        <p:nvCxnSpPr>
          <p:cNvPr id="66" name="Straight Arrow Connector 65"/>
          <p:cNvCxnSpPr/>
          <p:nvPr/>
        </p:nvCxnSpPr>
        <p:spPr>
          <a:xfrm>
            <a:off x="3311648" y="5131548"/>
            <a:ext cx="641600" cy="0"/>
          </a:xfrm>
          <a:prstGeom prst="straightConnector1">
            <a:avLst/>
          </a:prstGeom>
          <a:ln w="38100" cmpd="sng">
            <a:solidFill>
              <a:schemeClr val="bg1">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4594168" y="5163079"/>
            <a:ext cx="641600" cy="0"/>
          </a:xfrm>
          <a:prstGeom prst="straightConnector1">
            <a:avLst/>
          </a:prstGeom>
          <a:ln w="38100" cmpd="sng">
            <a:solidFill>
              <a:schemeClr val="bg1">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6083464" y="5163079"/>
            <a:ext cx="641600" cy="0"/>
          </a:xfrm>
          <a:prstGeom prst="straightConnector1">
            <a:avLst/>
          </a:prstGeom>
          <a:ln w="38100" cmpd="sng">
            <a:solidFill>
              <a:schemeClr val="bg1">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7427044" y="5131548"/>
            <a:ext cx="641600" cy="0"/>
          </a:xfrm>
          <a:prstGeom prst="straightConnector1">
            <a:avLst/>
          </a:prstGeom>
          <a:ln w="38100" cmpd="sng">
            <a:solidFill>
              <a:schemeClr val="bg1">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6799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p:nvPr>
        </p:nvSpPr>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3" name="Subtitle 2"/>
          <p:cNvSpPr>
            <a:spLocks noGrp="1"/>
          </p:cNvSpPr>
          <p:nvPr>
            <p:ph idx="1"/>
          </p:nvPr>
        </p:nvSpPr>
        <p:spPr>
          <a:xfrm>
            <a:off x="1524000" y="1782762"/>
            <a:ext cx="6613814" cy="2403764"/>
          </a:xfrm>
        </p:spPr>
        <p:txBody>
          <a:bodyPr>
            <a:normAutofit lnSpcReduction="10000"/>
          </a:bodyPr>
          <a:lstStyle/>
          <a:p>
            <a:pPr marL="137160" indent="0">
              <a:buNone/>
            </a:pPr>
            <a:r>
              <a:rPr lang="en-US" sz="4800" b="1" dirty="0" smtClean="0">
                <a:solidFill>
                  <a:schemeClr val="accent5">
                    <a:lumMod val="60000"/>
                    <a:lumOff val="40000"/>
                  </a:schemeClr>
                </a:solidFill>
                <a:effectLst>
                  <a:outerShdw blurRad="38100" dist="38100" dir="2700000" algn="tl">
                    <a:srgbClr val="000000">
                      <a:alpha val="43137"/>
                    </a:srgbClr>
                  </a:outerShdw>
                </a:effectLst>
                <a:latin typeface="+mj-lt"/>
              </a:rPr>
              <a:t>Information</a:t>
            </a:r>
          </a:p>
          <a:p>
            <a:pPr marL="137160" indent="0">
              <a:buNone/>
            </a:pPr>
            <a:r>
              <a:rPr lang="en-US" sz="4800" b="1" dirty="0" smtClean="0">
                <a:solidFill>
                  <a:schemeClr val="accent5">
                    <a:lumMod val="60000"/>
                    <a:lumOff val="40000"/>
                  </a:schemeClr>
                </a:solidFill>
                <a:effectLst>
                  <a:outerShdw blurRad="38100" dist="38100" dir="2700000" algn="tl">
                    <a:srgbClr val="000000">
                      <a:alpha val="43137"/>
                    </a:srgbClr>
                  </a:outerShdw>
                </a:effectLst>
                <a:latin typeface="+mj-lt"/>
              </a:rPr>
              <a:t>Education</a:t>
            </a:r>
          </a:p>
          <a:p>
            <a:pPr marL="137160" indent="0">
              <a:buNone/>
            </a:pPr>
            <a:r>
              <a:rPr lang="en-US" sz="4800" b="1" dirty="0" smtClean="0">
                <a:solidFill>
                  <a:schemeClr val="accent5">
                    <a:lumMod val="60000"/>
                    <a:lumOff val="40000"/>
                  </a:schemeClr>
                </a:solidFill>
                <a:effectLst>
                  <a:outerShdw blurRad="38100" dist="38100" dir="2700000" algn="tl">
                    <a:srgbClr val="000000">
                      <a:alpha val="43137"/>
                    </a:srgbClr>
                  </a:outerShdw>
                </a:effectLst>
                <a:latin typeface="+mj-lt"/>
              </a:rPr>
              <a:t>Monitoring</a:t>
            </a:r>
            <a:endParaRPr lang="en-US" sz="4800" b="1" dirty="0">
              <a:solidFill>
                <a:schemeClr val="accent5">
                  <a:lumMod val="60000"/>
                  <a:lumOff val="40000"/>
                </a:schemeClr>
              </a:solidFill>
              <a:effectLst>
                <a:outerShdw blurRad="38100" dist="38100" dir="2700000" algn="tl">
                  <a:srgbClr val="000000">
                    <a:alpha val="43137"/>
                  </a:srgbClr>
                </a:outerShdw>
              </a:effectLst>
              <a:latin typeface="+mj-lt"/>
            </a:endParaRPr>
          </a:p>
        </p:txBody>
      </p:sp>
      <p:cxnSp>
        <p:nvCxnSpPr>
          <p:cNvPr id="12" name="Straight Connector 11"/>
          <p:cNvCxnSpPr/>
          <p:nvPr/>
        </p:nvCxnSpPr>
        <p:spPr>
          <a:xfrm>
            <a:off x="1524000" y="457200"/>
            <a:ext cx="9144000" cy="0"/>
          </a:xfrm>
          <a:prstGeom prst="line">
            <a:avLst/>
          </a:prstGeom>
          <a:ln w="60325">
            <a:solidFill>
              <a:srgbClr val="000066"/>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524002" y="43934"/>
            <a:ext cx="268214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8723" y="639762"/>
            <a:ext cx="4483677" cy="5978236"/>
          </a:xfrm>
          <a:prstGeom prst="rect">
            <a:avLst/>
          </a:prstGeom>
        </p:spPr>
      </p:pic>
    </p:spTree>
    <p:extLst>
      <p:ext uri="{BB962C8B-B14F-4D97-AF65-F5344CB8AC3E}">
        <p14:creationId xmlns:p14="http://schemas.microsoft.com/office/powerpoint/2010/main" val="21959230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p:nvPr>
        </p:nvSpPr>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524000" y="457200"/>
            <a:ext cx="9144000" cy="0"/>
          </a:xfrm>
          <a:prstGeom prst="line">
            <a:avLst/>
          </a:prstGeom>
          <a:ln w="60325">
            <a:solidFill>
              <a:srgbClr val="000066"/>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524002" y="43934"/>
            <a:ext cx="268214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a:t>
            </a:r>
          </a:p>
        </p:txBody>
      </p:sp>
      <p:sp>
        <p:nvSpPr>
          <p:cNvPr id="10" name="Rectangle 9"/>
          <p:cNvSpPr/>
          <p:nvPr/>
        </p:nvSpPr>
        <p:spPr>
          <a:xfrm>
            <a:off x="913879" y="1162856"/>
            <a:ext cx="6096000" cy="5693866"/>
          </a:xfrm>
          <a:prstGeom prst="rect">
            <a:avLst/>
          </a:prstGeom>
        </p:spPr>
        <p:txBody>
          <a:bodyPr>
            <a:spAutoFit/>
          </a:bodyPr>
          <a:lstStyle/>
          <a:p>
            <a:r>
              <a:rPr lang="en-US" sz="2800" b="1" dirty="0">
                <a:solidFill>
                  <a:srgbClr val="CEC597">
                    <a:lumMod val="60000"/>
                    <a:lumOff val="40000"/>
                  </a:srgbClr>
                </a:solidFill>
                <a:effectLst>
                  <a:outerShdw blurRad="38100" dist="38100" dir="2700000" algn="tl">
                    <a:srgbClr val="000000">
                      <a:alpha val="43137"/>
                    </a:srgbClr>
                  </a:outerShdw>
                </a:effectLst>
              </a:rPr>
              <a:t>Information and education efforts tell the BLM’s customers:</a:t>
            </a:r>
          </a:p>
          <a:p>
            <a:endParaRPr lang="en-US" sz="2800" b="1" dirty="0">
              <a:solidFill>
                <a:srgbClr val="CEC597">
                  <a:lumMod val="60000"/>
                  <a:lumOff val="40000"/>
                </a:srgbClr>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800" dirty="0">
                <a:solidFill>
                  <a:srgbClr val="CEC597">
                    <a:lumMod val="60000"/>
                    <a:lumOff val="40000"/>
                  </a:srgbClr>
                </a:solidFill>
              </a:rPr>
              <a:t>What kinds of recreation opportunities are available, </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a:solidFill>
                  <a:srgbClr val="CEC597">
                    <a:lumMod val="60000"/>
                    <a:lumOff val="40000"/>
                  </a:srgbClr>
                </a:solidFill>
              </a:rPr>
              <a:t>How to find them, and </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a:solidFill>
                  <a:srgbClr val="CEC597">
                    <a:lumMod val="60000"/>
                    <a:lumOff val="40000"/>
                  </a:srgbClr>
                </a:solidFill>
              </a:rPr>
              <a:t>How these opportunities can be enjoyed responsibly and sustainably. </a:t>
            </a:r>
            <a:endParaRPr lang="en-US" sz="2800" dirty="0" smtClean="0">
              <a:solidFill>
                <a:srgbClr val="CEC597">
                  <a:lumMod val="60000"/>
                  <a:lumOff val="40000"/>
                </a:srgbClr>
              </a:solidFill>
            </a:endParaRPr>
          </a:p>
          <a:p>
            <a:pPr marL="285750" indent="-285750">
              <a:buFont typeface="Arial" panose="020B0604020202020204" pitchFamily="34" charset="0"/>
              <a:buChar char="•"/>
            </a:pPr>
            <a:endParaRPr lang="en-US" sz="2800" dirty="0">
              <a:solidFill>
                <a:srgbClr val="CEC597">
                  <a:lumMod val="60000"/>
                  <a:lumOff val="40000"/>
                </a:srgbClr>
              </a:solidFill>
            </a:endParaRPr>
          </a:p>
          <a:p>
            <a:pPr marL="285750" indent="-285750">
              <a:buFont typeface="Arial" panose="020B0604020202020204" pitchFamily="34" charset="0"/>
              <a:buChar char="•"/>
            </a:pPr>
            <a:r>
              <a:rPr lang="en-US" dirty="0" smtClean="0">
                <a:solidFill>
                  <a:srgbClr val="CEC597">
                    <a:lumMod val="60000"/>
                    <a:lumOff val="40000"/>
                  </a:srgbClr>
                </a:solidFill>
              </a:rPr>
              <a:t>Page IV-13</a:t>
            </a:r>
            <a:endParaRPr lang="en-US" dirty="0">
              <a:solidFill>
                <a:srgbClr val="CEC597">
                  <a:lumMod val="60000"/>
                  <a:lumOff val="40000"/>
                </a:srgbClr>
              </a:solidFill>
            </a:endParaRPr>
          </a:p>
        </p:txBody>
      </p:sp>
      <p:pic>
        <p:nvPicPr>
          <p:cNvPr id="11" name="Picture 2" descr="D:\photos to print\P32206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622007" y="1502453"/>
            <a:ext cx="5537199" cy="4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6386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p:nvPr>
        </p:nvSpPr>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524000" y="457200"/>
            <a:ext cx="9144000" cy="0"/>
          </a:xfrm>
          <a:prstGeom prst="line">
            <a:avLst/>
          </a:prstGeom>
          <a:ln w="60325">
            <a:solidFill>
              <a:srgbClr val="000066"/>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524002" y="43934"/>
            <a:ext cx="2682145"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a:t>
            </a:r>
          </a:p>
        </p:txBody>
      </p:sp>
      <p:pic>
        <p:nvPicPr>
          <p:cNvPr id="8" name="Picture 7"/>
          <p:cNvPicPr>
            <a:picLocks noChangeAspect="1"/>
          </p:cNvPicPr>
          <p:nvPr/>
        </p:nvPicPr>
        <p:blipFill>
          <a:blip r:embed="rId3"/>
          <a:stretch>
            <a:fillRect/>
          </a:stretch>
        </p:blipFill>
        <p:spPr>
          <a:xfrm>
            <a:off x="58509" y="1165846"/>
            <a:ext cx="12093734" cy="5280402"/>
          </a:xfrm>
          <a:prstGeom prst="rect">
            <a:avLst/>
          </a:prstGeom>
        </p:spPr>
      </p:pic>
    </p:spTree>
    <p:extLst>
      <p:ext uri="{BB962C8B-B14F-4D97-AF65-F5344CB8AC3E}">
        <p14:creationId xmlns:p14="http://schemas.microsoft.com/office/powerpoint/2010/main" val="40720083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p:nvPr>
        </p:nvSpPr>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5892960"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Information &amp; Education</a:t>
            </a:r>
          </a:p>
        </p:txBody>
      </p:sp>
      <p:sp>
        <p:nvSpPr>
          <p:cNvPr id="4" name="Rectangle 3"/>
          <p:cNvSpPr/>
          <p:nvPr/>
        </p:nvSpPr>
        <p:spPr>
          <a:xfrm>
            <a:off x="1524000" y="731838"/>
            <a:ext cx="8001000" cy="5693866"/>
          </a:xfrm>
          <a:prstGeom prst="rect">
            <a:avLst/>
          </a:prstGeom>
        </p:spPr>
        <p:txBody>
          <a:bodyPr wrap="square">
            <a:spAutoFit/>
          </a:bodyPr>
          <a:lstStyle/>
          <a:p>
            <a:endParaRPr lang="en-US" sz="2800" dirty="0">
              <a:solidFill>
                <a:srgbClr val="0070C0"/>
              </a:solidFill>
              <a:effectLst>
                <a:outerShdw blurRad="38100" dist="38100" dir="2700000" algn="tl">
                  <a:srgbClr val="000000">
                    <a:alpha val="43137"/>
                  </a:srgbClr>
                </a:outerShdw>
              </a:effectLst>
            </a:endParaRPr>
          </a:p>
          <a:p>
            <a:r>
              <a:rPr lang="en-US" sz="2800" b="1" dirty="0">
                <a:solidFill>
                  <a:srgbClr val="CEC597">
                    <a:lumMod val="60000"/>
                    <a:lumOff val="40000"/>
                  </a:srgbClr>
                </a:solidFill>
                <a:effectLst>
                  <a:outerShdw blurRad="38100" dist="38100" dir="2700000" algn="tl">
                    <a:srgbClr val="000000">
                      <a:alpha val="43137"/>
                    </a:srgbClr>
                  </a:outerShdw>
                </a:effectLst>
              </a:rPr>
              <a:t>Information and Education actions includes:</a:t>
            </a:r>
          </a:p>
          <a:p>
            <a:endParaRPr lang="en-US" sz="2800" dirty="0">
              <a:solidFill>
                <a:srgbClr val="CEC597">
                  <a:lumMod val="60000"/>
                  <a:lumOff val="40000"/>
                </a:srgbClr>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800" dirty="0">
                <a:solidFill>
                  <a:srgbClr val="CEC597">
                    <a:lumMod val="60000"/>
                    <a:lumOff val="40000"/>
                  </a:srgbClr>
                </a:solidFill>
              </a:rPr>
              <a:t>Outreach efforts, </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a:solidFill>
                  <a:srgbClr val="CEC597">
                    <a:lumMod val="60000"/>
                    <a:lumOff val="40000"/>
                  </a:srgbClr>
                </a:solidFill>
              </a:rPr>
              <a:t>Promotion, </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a:solidFill>
                  <a:srgbClr val="CEC597">
                    <a:lumMod val="60000"/>
                    <a:lumOff val="40000"/>
                  </a:srgbClr>
                </a:solidFill>
              </a:rPr>
              <a:t>Interpretation, </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a:solidFill>
                  <a:srgbClr val="CEC597">
                    <a:lumMod val="60000"/>
                    <a:lumOff val="40000"/>
                  </a:srgbClr>
                </a:solidFill>
              </a:rPr>
              <a:t>Environmental education, and </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smtClean="0">
                <a:solidFill>
                  <a:srgbClr val="CEC597">
                    <a:lumMod val="60000"/>
                    <a:lumOff val="40000"/>
                  </a:srgbClr>
                </a:solidFill>
              </a:rPr>
              <a:t>External </a:t>
            </a:r>
            <a:r>
              <a:rPr lang="en-US" sz="2800" dirty="0">
                <a:solidFill>
                  <a:srgbClr val="CEC597">
                    <a:lumMod val="60000"/>
                    <a:lumOff val="40000"/>
                  </a:srgbClr>
                </a:solidFill>
              </a:rPr>
              <a:t>visitor </a:t>
            </a:r>
            <a:r>
              <a:rPr lang="en-US" sz="2800" dirty="0" smtClean="0">
                <a:solidFill>
                  <a:srgbClr val="CEC597">
                    <a:lumMod val="60000"/>
                    <a:lumOff val="40000"/>
                  </a:srgbClr>
                </a:solidFill>
              </a:rPr>
              <a:t>service providers. </a:t>
            </a:r>
            <a:endParaRPr lang="en-US" sz="2800" dirty="0">
              <a:solidFill>
                <a:srgbClr val="CEC597">
                  <a:lumMod val="60000"/>
                  <a:lumOff val="40000"/>
                </a:srgbClr>
              </a:solidFill>
            </a:endParaRPr>
          </a:p>
          <a:p>
            <a:endParaRPr lang="en-US" sz="2800" dirty="0">
              <a:solidFill>
                <a:prstClr val="white"/>
              </a:solidFill>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593" y="1834915"/>
            <a:ext cx="3572814" cy="459078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5613" y="1653113"/>
            <a:ext cx="3715794" cy="4954392"/>
          </a:xfrm>
          <a:prstGeom prst="rect">
            <a:avLst/>
          </a:prstGeom>
        </p:spPr>
      </p:pic>
    </p:spTree>
    <p:extLst>
      <p:ext uri="{BB962C8B-B14F-4D97-AF65-F5344CB8AC3E}">
        <p14:creationId xmlns:p14="http://schemas.microsoft.com/office/powerpoint/2010/main" val="37119654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p:nvPr>
        </p:nvSpPr>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5892960"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Information &amp; Education</a:t>
            </a:r>
          </a:p>
        </p:txBody>
      </p:sp>
      <p:sp>
        <p:nvSpPr>
          <p:cNvPr id="4" name="Rectangle 3"/>
          <p:cNvSpPr/>
          <p:nvPr/>
        </p:nvSpPr>
        <p:spPr>
          <a:xfrm>
            <a:off x="2059215" y="762000"/>
            <a:ext cx="8001000" cy="2123658"/>
          </a:xfrm>
          <a:prstGeom prst="rect">
            <a:avLst/>
          </a:prstGeom>
        </p:spPr>
        <p:txBody>
          <a:bodyPr wrap="square">
            <a:spAutoFit/>
          </a:bodyPr>
          <a:lstStyle/>
          <a:p>
            <a:endParaRPr lang="en-US" sz="2000" dirty="0">
              <a:solidFill>
                <a:prstClr val="white"/>
              </a:solidFill>
            </a:endParaRPr>
          </a:p>
          <a:p>
            <a:r>
              <a:rPr lang="en-US" sz="2800" b="1" dirty="0">
                <a:solidFill>
                  <a:srgbClr val="CEC597">
                    <a:lumMod val="60000"/>
                    <a:lumOff val="40000"/>
                  </a:srgbClr>
                </a:solidFill>
                <a:effectLst>
                  <a:outerShdw blurRad="38100" dist="38100" dir="2700000" algn="tl">
                    <a:srgbClr val="000000">
                      <a:alpha val="43137"/>
                    </a:srgbClr>
                  </a:outerShdw>
                </a:effectLst>
              </a:rPr>
              <a:t>Information and Education Products include:</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a:solidFill>
                  <a:srgbClr val="CEC597">
                    <a:lumMod val="60000"/>
                    <a:lumOff val="40000"/>
                  </a:srgbClr>
                </a:solidFill>
              </a:rPr>
              <a:t>Maps, </a:t>
            </a:r>
          </a:p>
          <a:p>
            <a:endParaRPr lang="en-US" sz="2800" dirty="0">
              <a:solidFill>
                <a:prstClr val="white"/>
              </a:solidFill>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320" y="1722437"/>
            <a:ext cx="6186814" cy="4707718"/>
          </a:xfrm>
          <a:prstGeom prst="rect">
            <a:avLst/>
          </a:prstGeom>
        </p:spPr>
      </p:pic>
    </p:spTree>
    <p:extLst>
      <p:ext uri="{BB962C8B-B14F-4D97-AF65-F5344CB8AC3E}">
        <p14:creationId xmlns:p14="http://schemas.microsoft.com/office/powerpoint/2010/main" val="617072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24001" y="43934"/>
            <a:ext cx="3703258"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Land Use Plan Implementation</a:t>
            </a:r>
          </a:p>
        </p:txBody>
      </p:sp>
      <p:sp>
        <p:nvSpPr>
          <p:cNvPr id="3" name="Rectangle 2"/>
          <p:cNvSpPr/>
          <p:nvPr/>
        </p:nvSpPr>
        <p:spPr>
          <a:xfrm>
            <a:off x="1398955" y="1033790"/>
            <a:ext cx="9521537" cy="523220"/>
          </a:xfrm>
          <a:prstGeom prst="rect">
            <a:avLst/>
          </a:prstGeom>
        </p:spPr>
        <p:txBody>
          <a:bodyPr wrap="square">
            <a:spAutoFit/>
          </a:bodyPr>
          <a:lstStyle/>
          <a:p>
            <a:r>
              <a:rPr lang="en-US" sz="2800" dirty="0" smtClean="0">
                <a:solidFill>
                  <a:prstClr val="white"/>
                </a:solidFill>
                <a:latin typeface="Book Antiqua"/>
              </a:rPr>
              <a:t>The Production of Recreation Opportunities and Outcomes</a:t>
            </a:r>
            <a:endParaRPr lang="en-US" sz="2800" dirty="0">
              <a:solidFill>
                <a:prstClr val="white"/>
              </a:solidFill>
              <a:latin typeface="Book Antiqua"/>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33601"/>
            <a:ext cx="10643048" cy="2812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09421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p:nvPr>
        </p:nvSpPr>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5892960"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Information &amp; Education</a:t>
            </a:r>
          </a:p>
        </p:txBody>
      </p:sp>
      <p:sp>
        <p:nvSpPr>
          <p:cNvPr id="4" name="Rectangle 3"/>
          <p:cNvSpPr/>
          <p:nvPr/>
        </p:nvSpPr>
        <p:spPr>
          <a:xfrm>
            <a:off x="1432914" y="639762"/>
            <a:ext cx="8001000" cy="3416320"/>
          </a:xfrm>
          <a:prstGeom prst="rect">
            <a:avLst/>
          </a:prstGeom>
        </p:spPr>
        <p:txBody>
          <a:bodyPr wrap="square">
            <a:spAutoFit/>
          </a:bodyPr>
          <a:lstStyle/>
          <a:p>
            <a:endParaRPr lang="en-US" sz="2000" dirty="0">
              <a:solidFill>
                <a:prstClr val="white"/>
              </a:solidFill>
            </a:endParaRPr>
          </a:p>
          <a:p>
            <a:r>
              <a:rPr lang="en-US" sz="2800" b="1" dirty="0">
                <a:solidFill>
                  <a:srgbClr val="CEC597">
                    <a:lumMod val="60000"/>
                    <a:lumOff val="40000"/>
                  </a:srgbClr>
                </a:solidFill>
                <a:effectLst>
                  <a:outerShdw blurRad="38100" dist="38100" dir="2700000" algn="tl">
                    <a:srgbClr val="000000">
                      <a:alpha val="43137"/>
                    </a:srgbClr>
                  </a:outerShdw>
                </a:effectLst>
              </a:rPr>
              <a:t>Information and Education Products include:</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a:solidFill>
                  <a:srgbClr val="CEC597">
                    <a:lumMod val="60000"/>
                    <a:lumOff val="40000"/>
                  </a:srgbClr>
                </a:solidFill>
              </a:rPr>
              <a:t>Brochures, </a:t>
            </a:r>
          </a:p>
          <a:p>
            <a:endParaRPr lang="en-US" sz="2800" dirty="0">
              <a:solidFill>
                <a:prstClr val="white"/>
              </a:solidFill>
            </a:endParaRPr>
          </a:p>
          <a:p>
            <a:endParaRPr lang="en-US" sz="2800" dirty="0">
              <a:solidFill>
                <a:prstClr val="white"/>
              </a:solidFill>
            </a:endParaRPr>
          </a:p>
          <a:p>
            <a:endParaRPr lang="en-US" sz="2800" dirty="0">
              <a:solidFill>
                <a:prstClr val="white"/>
              </a:solidFill>
            </a:endParaRPr>
          </a:p>
          <a:p>
            <a:pPr marL="285750" indent="-285750">
              <a:buFont typeface="Arial" panose="020B0604020202020204" pitchFamily="34" charset="0"/>
              <a:buChar char="•"/>
            </a:pPr>
            <a:endParaRPr lang="en-US" sz="2800" dirty="0">
              <a:solidFill>
                <a:prstClr val="white"/>
              </a:solidFill>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05513">
            <a:off x="5254212" y="1540701"/>
            <a:ext cx="2941183" cy="5029199"/>
          </a:xfrm>
          <a:prstGeom prst="rect">
            <a:avLst/>
          </a:prstGeom>
        </p:spPr>
      </p:pic>
    </p:spTree>
    <p:extLst>
      <p:ext uri="{BB962C8B-B14F-4D97-AF65-F5344CB8AC3E}">
        <p14:creationId xmlns:p14="http://schemas.microsoft.com/office/powerpoint/2010/main" val="2716518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p:nvPr>
        </p:nvSpPr>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5892960"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Information &amp; Education</a:t>
            </a:r>
          </a:p>
        </p:txBody>
      </p:sp>
      <p:sp>
        <p:nvSpPr>
          <p:cNvPr id="4" name="Rectangle 3"/>
          <p:cNvSpPr/>
          <p:nvPr/>
        </p:nvSpPr>
        <p:spPr>
          <a:xfrm>
            <a:off x="1290181" y="846138"/>
            <a:ext cx="8001000" cy="3416320"/>
          </a:xfrm>
          <a:prstGeom prst="rect">
            <a:avLst/>
          </a:prstGeom>
        </p:spPr>
        <p:txBody>
          <a:bodyPr wrap="square">
            <a:spAutoFit/>
          </a:bodyPr>
          <a:lstStyle/>
          <a:p>
            <a:endParaRPr lang="en-US" sz="2000" dirty="0">
              <a:solidFill>
                <a:prstClr val="white"/>
              </a:solidFill>
            </a:endParaRPr>
          </a:p>
          <a:p>
            <a:r>
              <a:rPr lang="en-US" sz="2800" b="1" dirty="0">
                <a:solidFill>
                  <a:srgbClr val="CEC597">
                    <a:lumMod val="60000"/>
                    <a:lumOff val="40000"/>
                  </a:srgbClr>
                </a:solidFill>
                <a:effectLst>
                  <a:outerShdw blurRad="38100" dist="38100" dir="2700000" algn="tl">
                    <a:srgbClr val="000000">
                      <a:alpha val="43137"/>
                    </a:srgbClr>
                  </a:outerShdw>
                </a:effectLst>
              </a:rPr>
              <a:t>Information and Education Products include:</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smtClean="0">
                <a:solidFill>
                  <a:srgbClr val="CEC597">
                    <a:lumMod val="60000"/>
                    <a:lumOff val="40000"/>
                  </a:srgbClr>
                </a:solidFill>
              </a:rPr>
              <a:t>Websites and</a:t>
            </a:r>
          </a:p>
          <a:p>
            <a:pPr marL="285750" indent="-285750">
              <a:buFont typeface="Arial" panose="020B0604020202020204" pitchFamily="34" charset="0"/>
              <a:buChar char="•"/>
            </a:pPr>
            <a:r>
              <a:rPr lang="en-US" sz="2800" dirty="0" smtClean="0">
                <a:solidFill>
                  <a:srgbClr val="CEC597">
                    <a:lumMod val="60000"/>
                    <a:lumOff val="40000"/>
                  </a:srgbClr>
                </a:solidFill>
              </a:rPr>
              <a:t>Social Media, </a:t>
            </a:r>
            <a:endParaRPr lang="en-US" sz="2800" dirty="0">
              <a:solidFill>
                <a:srgbClr val="CEC597">
                  <a:lumMod val="60000"/>
                  <a:lumOff val="40000"/>
                </a:srgbClr>
              </a:solidFill>
            </a:endParaRPr>
          </a:p>
          <a:p>
            <a:endParaRPr lang="en-US" sz="2800" dirty="0">
              <a:solidFill>
                <a:prstClr val="white"/>
              </a:solidFill>
            </a:endParaRPr>
          </a:p>
          <a:p>
            <a:endParaRPr lang="en-US" sz="2800" dirty="0">
              <a:solidFill>
                <a:prstClr val="white"/>
              </a:solidFill>
            </a:endParaRPr>
          </a:p>
          <a:p>
            <a:pPr marL="285750" indent="-285750">
              <a:buFont typeface="Arial" panose="020B0604020202020204" pitchFamily="34" charset="0"/>
              <a:buChar char="•"/>
            </a:pPr>
            <a:endParaRPr lang="en-US" sz="2800" dirty="0">
              <a:solidFill>
                <a:prstClr val="white"/>
              </a:solidFill>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667" y="1600200"/>
            <a:ext cx="6084588" cy="5105399"/>
          </a:xfrm>
          <a:prstGeom prst="rect">
            <a:avLst/>
          </a:prstGeom>
        </p:spPr>
      </p:pic>
    </p:spTree>
    <p:extLst>
      <p:ext uri="{BB962C8B-B14F-4D97-AF65-F5344CB8AC3E}">
        <p14:creationId xmlns:p14="http://schemas.microsoft.com/office/powerpoint/2010/main" val="21619316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p:nvPr>
        </p:nvSpPr>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5892960"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Information &amp; Education</a:t>
            </a:r>
          </a:p>
        </p:txBody>
      </p:sp>
      <p:sp>
        <p:nvSpPr>
          <p:cNvPr id="4" name="Rectangle 3"/>
          <p:cNvSpPr/>
          <p:nvPr/>
        </p:nvSpPr>
        <p:spPr>
          <a:xfrm>
            <a:off x="1524000" y="639762"/>
            <a:ext cx="8001000" cy="2123658"/>
          </a:xfrm>
          <a:prstGeom prst="rect">
            <a:avLst/>
          </a:prstGeom>
        </p:spPr>
        <p:txBody>
          <a:bodyPr wrap="square">
            <a:spAutoFit/>
          </a:bodyPr>
          <a:lstStyle/>
          <a:p>
            <a:endParaRPr lang="en-US" sz="2000" dirty="0">
              <a:solidFill>
                <a:prstClr val="white"/>
              </a:solidFill>
            </a:endParaRPr>
          </a:p>
          <a:p>
            <a:r>
              <a:rPr lang="en-US" sz="2800" b="1" dirty="0">
                <a:solidFill>
                  <a:srgbClr val="CEC597">
                    <a:lumMod val="60000"/>
                    <a:lumOff val="40000"/>
                  </a:srgbClr>
                </a:solidFill>
                <a:effectLst>
                  <a:outerShdw blurRad="38100" dist="38100" dir="2700000" algn="tl">
                    <a:srgbClr val="000000">
                      <a:alpha val="43137"/>
                    </a:srgbClr>
                  </a:outerShdw>
                </a:effectLst>
              </a:rPr>
              <a:t>Information and Education Products include:</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a:solidFill>
                  <a:srgbClr val="CEC597">
                    <a:lumMod val="60000"/>
                    <a:lumOff val="40000"/>
                  </a:srgbClr>
                </a:solidFill>
              </a:rPr>
              <a:t>Signs (information ,</a:t>
            </a:r>
          </a:p>
          <a:p>
            <a:r>
              <a:rPr lang="en-US" sz="2800" dirty="0">
                <a:solidFill>
                  <a:srgbClr val="CEC597">
                    <a:lumMod val="60000"/>
                    <a:lumOff val="40000"/>
                  </a:srgbClr>
                </a:solidFill>
              </a:rPr>
              <a:t>and direction) </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715" y="1600201"/>
            <a:ext cx="4559678" cy="423239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945981"/>
            <a:ext cx="4137908" cy="3581400"/>
          </a:xfrm>
          <a:prstGeom prst="rect">
            <a:avLst/>
          </a:prstGeom>
        </p:spPr>
      </p:pic>
    </p:spTree>
    <p:extLst>
      <p:ext uri="{BB962C8B-B14F-4D97-AF65-F5344CB8AC3E}">
        <p14:creationId xmlns:p14="http://schemas.microsoft.com/office/powerpoint/2010/main" val="2717263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5892960"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Information &amp; Education</a:t>
            </a:r>
          </a:p>
        </p:txBody>
      </p:sp>
      <p:sp>
        <p:nvSpPr>
          <p:cNvPr id="4" name="Rectangle 3"/>
          <p:cNvSpPr/>
          <p:nvPr/>
        </p:nvSpPr>
        <p:spPr>
          <a:xfrm>
            <a:off x="2059215" y="762001"/>
            <a:ext cx="8001000" cy="2123658"/>
          </a:xfrm>
          <a:prstGeom prst="rect">
            <a:avLst/>
          </a:prstGeom>
        </p:spPr>
        <p:txBody>
          <a:bodyPr wrap="square">
            <a:spAutoFit/>
          </a:bodyPr>
          <a:lstStyle/>
          <a:p>
            <a:endParaRPr lang="en-US" sz="2000" dirty="0">
              <a:solidFill>
                <a:prstClr val="white"/>
              </a:solidFill>
            </a:endParaRPr>
          </a:p>
          <a:p>
            <a:r>
              <a:rPr lang="en-US" sz="2800" b="1" dirty="0">
                <a:solidFill>
                  <a:srgbClr val="CEC597">
                    <a:lumMod val="60000"/>
                    <a:lumOff val="40000"/>
                  </a:srgbClr>
                </a:solidFill>
                <a:effectLst>
                  <a:outerShdw blurRad="38100" dist="38100" dir="2700000" algn="tl">
                    <a:srgbClr val="000000">
                      <a:alpha val="43137"/>
                    </a:srgbClr>
                  </a:outerShdw>
                </a:effectLst>
              </a:rPr>
              <a:t>Information and Education Products include:</a:t>
            </a:r>
          </a:p>
          <a:p>
            <a:endParaRPr lang="en-US" sz="2800" dirty="0">
              <a:solidFill>
                <a:srgbClr val="CEC597">
                  <a:lumMod val="60000"/>
                  <a:lumOff val="40000"/>
                </a:srgbClr>
              </a:solidFill>
            </a:endParaRPr>
          </a:p>
          <a:p>
            <a:r>
              <a:rPr lang="en-US" sz="2800" dirty="0" smtClean="0">
                <a:solidFill>
                  <a:srgbClr val="CEC597">
                    <a:lumMod val="60000"/>
                    <a:lumOff val="40000"/>
                  </a:srgbClr>
                </a:solidFill>
              </a:rPr>
              <a:t> </a:t>
            </a:r>
            <a:endParaRPr lang="en-US" sz="2800" dirty="0">
              <a:solidFill>
                <a:srgbClr val="CEC597">
                  <a:lumMod val="60000"/>
                  <a:lumOff val="40000"/>
                </a:srgbClr>
              </a:solidFill>
            </a:endParaRPr>
          </a:p>
          <a:p>
            <a:endParaRPr lang="en-US" sz="2800" dirty="0">
              <a:solidFill>
                <a:prstClr val="white"/>
              </a:solidFill>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59215" y="2885659"/>
            <a:ext cx="3087167" cy="1384995"/>
          </a:xfrm>
          <a:prstGeom prst="rect">
            <a:avLst/>
          </a:prstGeom>
          <a:noFill/>
        </p:spPr>
        <p:txBody>
          <a:bodyPr wrap="square" rtlCol="0">
            <a:spAutoFit/>
          </a:bodyPr>
          <a:lstStyle/>
          <a:p>
            <a:r>
              <a:rPr lang="en-US" sz="2800" dirty="0" smtClean="0"/>
              <a:t>Information provided by external entities</a:t>
            </a:r>
            <a:endParaRPr lang="en-US" sz="2800" dirty="0"/>
          </a:p>
        </p:txBody>
      </p:sp>
      <p:pic>
        <p:nvPicPr>
          <p:cNvPr id="11266" name="Picture 2" descr="Image result for Oh Ra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290" y="1600200"/>
            <a:ext cx="5135217" cy="513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3212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5892960"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Information &amp; Education</a:t>
            </a:r>
          </a:p>
        </p:txBody>
      </p:sp>
      <p:sp>
        <p:nvSpPr>
          <p:cNvPr id="3" name="Rectangle 2"/>
          <p:cNvSpPr/>
          <p:nvPr/>
        </p:nvSpPr>
        <p:spPr>
          <a:xfrm>
            <a:off x="1456815" y="2597426"/>
            <a:ext cx="3505200" cy="1693092"/>
          </a:xfrm>
          <a:prstGeom prst="rect">
            <a:avLst/>
          </a:prstGeom>
        </p:spPr>
        <p:txBody>
          <a:bodyPr wrap="square">
            <a:spAutoFit/>
          </a:bodyPr>
          <a:lstStyle/>
          <a:p>
            <a:pPr marL="347662">
              <a:lnSpc>
                <a:spcPct val="150000"/>
              </a:lnSpc>
            </a:pPr>
            <a:r>
              <a:rPr lang="en-US" sz="2400" dirty="0">
                <a:solidFill>
                  <a:srgbClr val="CEC597">
                    <a:lumMod val="60000"/>
                    <a:lumOff val="40000"/>
                  </a:srgbClr>
                </a:solidFill>
              </a:rPr>
              <a:t>Will the RMA be actively promoted or simply identified? </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1" y="3974516"/>
            <a:ext cx="4486783" cy="273108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441" y="609601"/>
            <a:ext cx="5191933" cy="3250925"/>
          </a:xfrm>
          <a:prstGeom prst="rect">
            <a:avLst/>
          </a:prstGeom>
        </p:spPr>
      </p:pic>
      <p:sp>
        <p:nvSpPr>
          <p:cNvPr id="5" name="TextBox 4"/>
          <p:cNvSpPr txBox="1"/>
          <p:nvPr/>
        </p:nvSpPr>
        <p:spPr>
          <a:xfrm>
            <a:off x="1676400" y="990601"/>
            <a:ext cx="3505200" cy="830997"/>
          </a:xfrm>
          <a:prstGeom prst="rect">
            <a:avLst/>
          </a:prstGeom>
          <a:noFill/>
        </p:spPr>
        <p:txBody>
          <a:bodyPr wrap="square" rtlCol="0">
            <a:spAutoFit/>
          </a:bodyPr>
          <a:lstStyle/>
          <a:p>
            <a:r>
              <a:rPr lang="en-US" sz="2400" b="1" dirty="0">
                <a:solidFill>
                  <a:srgbClr val="CEC597">
                    <a:lumMod val="60000"/>
                    <a:lumOff val="40000"/>
                  </a:srgbClr>
                </a:solidFill>
                <a:effectLst>
                  <a:outerShdw blurRad="38100" dist="38100" dir="2700000" algn="tl">
                    <a:srgbClr val="000000">
                      <a:alpha val="43137"/>
                    </a:srgbClr>
                  </a:outerShdw>
                </a:effectLst>
                <a:latin typeface="Lucida Sans"/>
              </a:rPr>
              <a:t>Information and Education Questions</a:t>
            </a:r>
          </a:p>
        </p:txBody>
      </p:sp>
    </p:spTree>
    <p:extLst>
      <p:ext uri="{BB962C8B-B14F-4D97-AF65-F5344CB8AC3E}">
        <p14:creationId xmlns:p14="http://schemas.microsoft.com/office/powerpoint/2010/main" val="9443453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5892960"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Information &amp; Education</a:t>
            </a:r>
          </a:p>
        </p:txBody>
      </p:sp>
      <p:sp>
        <p:nvSpPr>
          <p:cNvPr id="3" name="Rectangle 2"/>
          <p:cNvSpPr/>
          <p:nvPr/>
        </p:nvSpPr>
        <p:spPr>
          <a:xfrm>
            <a:off x="1181100" y="2110645"/>
            <a:ext cx="4495800" cy="1754326"/>
          </a:xfrm>
          <a:prstGeom prst="rect">
            <a:avLst/>
          </a:prstGeom>
        </p:spPr>
        <p:txBody>
          <a:bodyPr wrap="square">
            <a:spAutoFit/>
          </a:bodyPr>
          <a:lstStyle/>
          <a:p>
            <a:pPr marL="347662">
              <a:lnSpc>
                <a:spcPct val="150000"/>
              </a:lnSpc>
            </a:pPr>
            <a:r>
              <a:rPr lang="en-US" sz="2400" dirty="0" smtClean="0">
                <a:solidFill>
                  <a:srgbClr val="CEC597">
                    <a:lumMod val="60000"/>
                    <a:lumOff val="40000"/>
                  </a:srgbClr>
                </a:solidFill>
              </a:rPr>
              <a:t>Will </a:t>
            </a:r>
            <a:r>
              <a:rPr lang="en-US" sz="2400" dirty="0">
                <a:solidFill>
                  <a:srgbClr val="CEC597">
                    <a:lumMod val="60000"/>
                    <a:lumOff val="40000"/>
                  </a:srgbClr>
                </a:solidFill>
              </a:rPr>
              <a:t>information or education efforts will occur onsite or offsite? </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76400" y="990601"/>
            <a:ext cx="3505200" cy="830997"/>
          </a:xfrm>
          <a:prstGeom prst="rect">
            <a:avLst/>
          </a:prstGeom>
          <a:noFill/>
        </p:spPr>
        <p:txBody>
          <a:bodyPr wrap="square" rtlCol="0">
            <a:spAutoFit/>
          </a:bodyPr>
          <a:lstStyle/>
          <a:p>
            <a:r>
              <a:rPr lang="en-US" sz="2400" b="1" dirty="0">
                <a:solidFill>
                  <a:srgbClr val="CEC597">
                    <a:lumMod val="60000"/>
                    <a:lumOff val="40000"/>
                  </a:srgbClr>
                </a:solidFill>
                <a:effectLst>
                  <a:outerShdw blurRad="38100" dist="38100" dir="2700000" algn="tl">
                    <a:srgbClr val="000000">
                      <a:alpha val="43137"/>
                    </a:srgbClr>
                  </a:outerShdw>
                </a:effectLst>
                <a:latin typeface="Lucida Sans"/>
              </a:rPr>
              <a:t>Information and Education Questions</a:t>
            </a:r>
          </a:p>
        </p:txBody>
      </p:sp>
      <p:pic>
        <p:nvPicPr>
          <p:cNvPr id="3074" name="Picture 2" descr="Image result for ranger t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022" y="1082809"/>
            <a:ext cx="5932074" cy="33367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BLM front des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018" y="4557978"/>
            <a:ext cx="8948669" cy="221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5928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5892960"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Information &amp; Education</a:t>
            </a:r>
          </a:p>
        </p:txBody>
      </p:sp>
      <p:sp>
        <p:nvSpPr>
          <p:cNvPr id="3" name="Rectangle 2"/>
          <p:cNvSpPr/>
          <p:nvPr/>
        </p:nvSpPr>
        <p:spPr>
          <a:xfrm>
            <a:off x="645948" y="2049501"/>
            <a:ext cx="4114800" cy="3044808"/>
          </a:xfrm>
          <a:prstGeom prst="rect">
            <a:avLst/>
          </a:prstGeom>
        </p:spPr>
        <p:txBody>
          <a:bodyPr wrap="square">
            <a:spAutoFit/>
          </a:bodyPr>
          <a:lstStyle/>
          <a:p>
            <a:pPr marL="342900" indent="-342900">
              <a:buFontTx/>
              <a:buAutoNum type="alphaLcPeriod"/>
            </a:pPr>
            <a:endParaRPr lang="en-US" sz="2800" dirty="0">
              <a:solidFill>
                <a:prstClr val="white"/>
              </a:solidFill>
            </a:endParaRPr>
          </a:p>
          <a:p>
            <a:pPr marL="347662">
              <a:lnSpc>
                <a:spcPct val="150000"/>
              </a:lnSpc>
            </a:pPr>
            <a:r>
              <a:rPr lang="en-US" sz="2800" dirty="0" smtClean="0">
                <a:solidFill>
                  <a:srgbClr val="CEC597">
                    <a:lumMod val="60000"/>
                    <a:lumOff val="40000"/>
                  </a:srgbClr>
                </a:solidFill>
              </a:rPr>
              <a:t>Are </a:t>
            </a:r>
            <a:r>
              <a:rPr lang="en-US" sz="2800" dirty="0">
                <a:solidFill>
                  <a:srgbClr val="CEC597">
                    <a:lumMod val="60000"/>
                    <a:lumOff val="40000"/>
                  </a:srgbClr>
                </a:solidFill>
              </a:rPr>
              <a:t>signs or facilities needed?  </a:t>
            </a:r>
            <a:endParaRPr lang="en-US" sz="2800" dirty="0" smtClean="0">
              <a:solidFill>
                <a:srgbClr val="CEC597">
                  <a:lumMod val="60000"/>
                  <a:lumOff val="40000"/>
                </a:srgbClr>
              </a:solidFill>
            </a:endParaRPr>
          </a:p>
          <a:p>
            <a:pPr marL="347662">
              <a:lnSpc>
                <a:spcPct val="150000"/>
              </a:lnSpc>
            </a:pPr>
            <a:r>
              <a:rPr lang="en-US" sz="2800" dirty="0" smtClean="0">
                <a:solidFill>
                  <a:srgbClr val="CEC597">
                    <a:lumMod val="60000"/>
                    <a:lumOff val="40000"/>
                  </a:srgbClr>
                </a:solidFill>
              </a:rPr>
              <a:t>Where </a:t>
            </a:r>
            <a:r>
              <a:rPr lang="en-US" sz="2800" dirty="0">
                <a:solidFill>
                  <a:srgbClr val="CEC597">
                    <a:lumMod val="60000"/>
                    <a:lumOff val="40000"/>
                  </a:srgbClr>
                </a:solidFill>
              </a:rPr>
              <a:t>are they are </a:t>
            </a:r>
            <a:r>
              <a:rPr lang="en-US" sz="2800" dirty="0" smtClean="0">
                <a:solidFill>
                  <a:srgbClr val="CEC597">
                    <a:lumMod val="60000"/>
                    <a:lumOff val="40000"/>
                  </a:srgbClr>
                </a:solidFill>
              </a:rPr>
              <a:t>needed</a:t>
            </a:r>
            <a:r>
              <a:rPr lang="en-US" sz="2800" dirty="0">
                <a:solidFill>
                  <a:srgbClr val="CEC597">
                    <a:lumMod val="60000"/>
                    <a:lumOff val="40000"/>
                  </a:srgbClr>
                </a:solidFill>
              </a:rPr>
              <a:t>?</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03148" y="1045129"/>
            <a:ext cx="3505200" cy="830997"/>
          </a:xfrm>
          <a:prstGeom prst="rect">
            <a:avLst/>
          </a:prstGeom>
          <a:noFill/>
        </p:spPr>
        <p:txBody>
          <a:bodyPr wrap="square" rtlCol="0">
            <a:spAutoFit/>
          </a:bodyPr>
          <a:lstStyle/>
          <a:p>
            <a:r>
              <a:rPr lang="en-US" sz="2400" b="1" dirty="0">
                <a:solidFill>
                  <a:srgbClr val="CEC597">
                    <a:lumMod val="60000"/>
                    <a:lumOff val="40000"/>
                  </a:srgbClr>
                </a:solidFill>
                <a:effectLst>
                  <a:outerShdw blurRad="38100" dist="38100" dir="2700000" algn="tl">
                    <a:srgbClr val="000000">
                      <a:alpha val="43137"/>
                    </a:srgbClr>
                  </a:outerShdw>
                </a:effectLst>
                <a:latin typeface="Lucida Sans"/>
              </a:rPr>
              <a:t>Information and Education Questions</a:t>
            </a:r>
          </a:p>
        </p:txBody>
      </p:sp>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148" y="1406099"/>
            <a:ext cx="7096730" cy="4728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8275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5892960"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Information &amp; Education</a:t>
            </a:r>
          </a:p>
        </p:txBody>
      </p:sp>
      <p:sp>
        <p:nvSpPr>
          <p:cNvPr id="3" name="Rectangle 2"/>
          <p:cNvSpPr/>
          <p:nvPr/>
        </p:nvSpPr>
        <p:spPr>
          <a:xfrm>
            <a:off x="1524000" y="2095263"/>
            <a:ext cx="3460163" cy="2031325"/>
          </a:xfrm>
          <a:prstGeom prst="rect">
            <a:avLst/>
          </a:prstGeom>
        </p:spPr>
        <p:txBody>
          <a:bodyPr wrap="square">
            <a:spAutoFit/>
          </a:bodyPr>
          <a:lstStyle/>
          <a:p>
            <a:pPr marL="342900" indent="-342900">
              <a:buFontTx/>
              <a:buAutoNum type="alphaLcPeriod"/>
            </a:pPr>
            <a:endParaRPr lang="en-US" dirty="0">
              <a:solidFill>
                <a:prstClr val="white"/>
              </a:solidFill>
              <a:latin typeface="Book Antiqua"/>
            </a:endParaRPr>
          </a:p>
          <a:p>
            <a:pPr marL="347662">
              <a:lnSpc>
                <a:spcPct val="150000"/>
              </a:lnSpc>
            </a:pPr>
            <a:r>
              <a:rPr lang="en-US" sz="2400" dirty="0" smtClean="0">
                <a:solidFill>
                  <a:srgbClr val="CEC597">
                    <a:lumMod val="60000"/>
                    <a:lumOff val="40000"/>
                  </a:srgbClr>
                </a:solidFill>
                <a:latin typeface="Book Antiqua"/>
              </a:rPr>
              <a:t>Will </a:t>
            </a:r>
            <a:r>
              <a:rPr lang="en-US" sz="2400" dirty="0">
                <a:solidFill>
                  <a:srgbClr val="CEC597">
                    <a:lumMod val="60000"/>
                    <a:lumOff val="40000"/>
                  </a:srgbClr>
                </a:solidFill>
                <a:latin typeface="Book Antiqua"/>
              </a:rPr>
              <a:t>information provided direct users to specific locations? </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638" y="1219100"/>
            <a:ext cx="4067175" cy="1357514"/>
          </a:xfrm>
          <a:prstGeom prst="rect">
            <a:avLst/>
          </a:prstGeom>
        </p:spPr>
      </p:pic>
      <p:sp>
        <p:nvSpPr>
          <p:cNvPr id="12" name="TextBox 11"/>
          <p:cNvSpPr txBox="1"/>
          <p:nvPr/>
        </p:nvSpPr>
        <p:spPr>
          <a:xfrm>
            <a:off x="1676400" y="990601"/>
            <a:ext cx="3505200" cy="830997"/>
          </a:xfrm>
          <a:prstGeom prst="rect">
            <a:avLst/>
          </a:prstGeom>
          <a:noFill/>
        </p:spPr>
        <p:txBody>
          <a:bodyPr wrap="square" rtlCol="0">
            <a:spAutoFit/>
          </a:bodyPr>
          <a:lstStyle/>
          <a:p>
            <a:r>
              <a:rPr lang="en-US" sz="2400" b="1" dirty="0">
                <a:solidFill>
                  <a:srgbClr val="CEC597">
                    <a:lumMod val="60000"/>
                    <a:lumOff val="40000"/>
                  </a:srgbClr>
                </a:solidFill>
                <a:effectLst>
                  <a:outerShdw blurRad="38100" dist="38100" dir="2700000" algn="tl">
                    <a:srgbClr val="000000">
                      <a:alpha val="43137"/>
                    </a:srgbClr>
                  </a:outerShdw>
                </a:effectLst>
                <a:latin typeface="Lucida Sans"/>
              </a:rPr>
              <a:t>Information and Education Questions</a:t>
            </a:r>
          </a:p>
        </p:txBody>
      </p:sp>
      <p:pic>
        <p:nvPicPr>
          <p:cNvPr id="5122" name="Picture 2" descr="Image result for recreation.go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825" y="2967060"/>
            <a:ext cx="655320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recreation.go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318" y="4591420"/>
            <a:ext cx="2905125" cy="118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5804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5892960"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Information &amp; Education</a:t>
            </a:r>
          </a:p>
        </p:txBody>
      </p:sp>
      <p:sp>
        <p:nvSpPr>
          <p:cNvPr id="7" name="Rectangle 6"/>
          <p:cNvSpPr/>
          <p:nvPr/>
        </p:nvSpPr>
        <p:spPr>
          <a:xfrm>
            <a:off x="1981201" y="838201"/>
            <a:ext cx="5610831" cy="646331"/>
          </a:xfrm>
          <a:prstGeom prst="rect">
            <a:avLst/>
          </a:prstGeom>
        </p:spPr>
        <p:txBody>
          <a:bodyPr wrap="none">
            <a:spAutoFit/>
          </a:bodyPr>
          <a:lstStyle/>
          <a:p>
            <a:r>
              <a:rPr lang="en-US" b="1" cap="small" dirty="0">
                <a:solidFill>
                  <a:srgbClr val="CEC597">
                    <a:lumMod val="60000"/>
                    <a:lumOff val="40000"/>
                  </a:srgbClr>
                </a:solidFill>
                <a:effectLst>
                  <a:outerShdw blurRad="38100" dist="38100" dir="2700000" algn="tl">
                    <a:srgbClr val="000000">
                      <a:alpha val="43137"/>
                    </a:srgbClr>
                  </a:outerShdw>
                </a:effectLst>
                <a:latin typeface="Lucida Sans"/>
              </a:rPr>
              <a:t>Interpretation and Environmental Education </a:t>
            </a:r>
          </a:p>
          <a:p>
            <a:endParaRPr lang="en-US" cap="small" dirty="0">
              <a:solidFill>
                <a:prstClr val="white"/>
              </a:solidFill>
              <a:effectLst>
                <a:outerShdw blurRad="38100" dist="38100" dir="2700000" algn="tl">
                  <a:srgbClr val="000000">
                    <a:alpha val="43137"/>
                  </a:srgbClr>
                </a:outerShdw>
              </a:effectLst>
              <a:latin typeface="Book Antiqua"/>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56723" y="1270162"/>
            <a:ext cx="8254919" cy="5262979"/>
          </a:xfrm>
          <a:prstGeom prst="rect">
            <a:avLst/>
          </a:prstGeom>
        </p:spPr>
        <p:txBody>
          <a:bodyPr wrap="square">
            <a:spAutoFit/>
          </a:bodyPr>
          <a:lstStyle/>
          <a:p>
            <a:endParaRPr lang="en-US" sz="2400" b="1" dirty="0">
              <a:solidFill>
                <a:prstClr val="white"/>
              </a:solidFill>
            </a:endParaRPr>
          </a:p>
          <a:p>
            <a:r>
              <a:rPr lang="en-US" sz="2400" dirty="0" smtClean="0">
                <a:solidFill>
                  <a:srgbClr val="CEC597">
                    <a:lumMod val="60000"/>
                    <a:lumOff val="40000"/>
                  </a:srgbClr>
                </a:solidFill>
              </a:rPr>
              <a:t>Why and how do information </a:t>
            </a:r>
            <a:r>
              <a:rPr lang="en-US" sz="2400" dirty="0">
                <a:solidFill>
                  <a:srgbClr val="CEC597">
                    <a:lumMod val="60000"/>
                    <a:lumOff val="40000"/>
                  </a:srgbClr>
                </a:solidFill>
              </a:rPr>
              <a:t>and environmental  education programs </a:t>
            </a:r>
            <a:r>
              <a:rPr lang="en-US" sz="2400" dirty="0" smtClean="0">
                <a:solidFill>
                  <a:srgbClr val="CEC597">
                    <a:lumMod val="60000"/>
                    <a:lumOff val="40000"/>
                  </a:srgbClr>
                </a:solidFill>
              </a:rPr>
              <a:t>help BLM?</a:t>
            </a:r>
          </a:p>
          <a:p>
            <a:endParaRPr lang="en-US" sz="2400" dirty="0">
              <a:solidFill>
                <a:srgbClr val="CEC597">
                  <a:lumMod val="60000"/>
                  <a:lumOff val="40000"/>
                </a:srgbClr>
              </a:solidFill>
            </a:endParaRPr>
          </a:p>
          <a:p>
            <a:r>
              <a:rPr lang="en-US" sz="2400" dirty="0" smtClean="0">
                <a:solidFill>
                  <a:srgbClr val="CEC597">
                    <a:lumMod val="60000"/>
                    <a:lumOff val="40000"/>
                  </a:srgbClr>
                </a:solidFill>
              </a:rPr>
              <a:t>From </a:t>
            </a:r>
            <a:r>
              <a:rPr lang="en-US" sz="2400" dirty="0">
                <a:solidFill>
                  <a:srgbClr val="CEC597">
                    <a:lumMod val="60000"/>
                    <a:lumOff val="40000"/>
                  </a:srgbClr>
                </a:solidFill>
              </a:rPr>
              <a:t>a </a:t>
            </a:r>
            <a:r>
              <a:rPr lang="en-US" sz="2400" u="sng" dirty="0">
                <a:solidFill>
                  <a:srgbClr val="CEC597">
                    <a:lumMod val="60000"/>
                    <a:lumOff val="40000"/>
                  </a:srgbClr>
                </a:solidFill>
              </a:rPr>
              <a:t>visitor’s perspective</a:t>
            </a:r>
            <a:r>
              <a:rPr lang="en-US" sz="2400" dirty="0">
                <a:solidFill>
                  <a:srgbClr val="CEC597">
                    <a:lumMod val="60000"/>
                    <a:lumOff val="40000"/>
                  </a:srgbClr>
                </a:solidFill>
              </a:rPr>
              <a:t>, an information and environmental education strategy helps visitors make better recreational choices by matching them with the appropriate areas, allowing realization of the high-quality experiences they seek. </a:t>
            </a:r>
          </a:p>
          <a:p>
            <a:endParaRPr lang="en-US" sz="2400" dirty="0">
              <a:solidFill>
                <a:srgbClr val="CEC597">
                  <a:lumMod val="60000"/>
                  <a:lumOff val="40000"/>
                </a:srgbClr>
              </a:solidFill>
            </a:endParaRPr>
          </a:p>
          <a:p>
            <a:r>
              <a:rPr lang="en-US" sz="2400" dirty="0">
                <a:solidFill>
                  <a:srgbClr val="CEC597">
                    <a:lumMod val="60000"/>
                    <a:lumOff val="40000"/>
                  </a:srgbClr>
                </a:solidFill>
              </a:rPr>
              <a:t>From a </a:t>
            </a:r>
            <a:r>
              <a:rPr lang="en-US" sz="2400" u="sng" dirty="0">
                <a:solidFill>
                  <a:srgbClr val="CEC597">
                    <a:lumMod val="60000"/>
                    <a:lumOff val="40000"/>
                  </a:srgbClr>
                </a:solidFill>
              </a:rPr>
              <a:t>field manager’s perspective</a:t>
            </a:r>
            <a:r>
              <a:rPr lang="en-US" sz="2400" dirty="0">
                <a:solidFill>
                  <a:srgbClr val="CEC597">
                    <a:lumMod val="60000"/>
                    <a:lumOff val="40000"/>
                  </a:srgbClr>
                </a:solidFill>
              </a:rPr>
              <a:t>, effective information and education efforts help sustain the character of the recreation settings and deliver the desired recreation opportunities. </a:t>
            </a:r>
          </a:p>
        </p:txBody>
      </p:sp>
      <p:pic>
        <p:nvPicPr>
          <p:cNvPr id="6146" name="Picture 2" descr="Image result for Grand Staircase Escalante National Monument walks and tal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370" y="1648342"/>
            <a:ext cx="2970038" cy="457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8404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4302781"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Monitoring</a:t>
            </a:r>
          </a:p>
        </p:txBody>
      </p:sp>
      <p:sp>
        <p:nvSpPr>
          <p:cNvPr id="7" name="Rectangle 6"/>
          <p:cNvSpPr/>
          <p:nvPr/>
        </p:nvSpPr>
        <p:spPr>
          <a:xfrm>
            <a:off x="3381652" y="2519699"/>
            <a:ext cx="5428695" cy="1015663"/>
          </a:xfrm>
          <a:prstGeom prst="rect">
            <a:avLst/>
          </a:prstGeom>
        </p:spPr>
        <p:txBody>
          <a:bodyPr wrap="square">
            <a:spAutoFit/>
          </a:bodyPr>
          <a:lstStyle/>
          <a:p>
            <a:pPr algn="ctr"/>
            <a:r>
              <a:rPr lang="en-US" sz="6000" b="1" cap="small" dirty="0">
                <a:solidFill>
                  <a:srgbClr val="CEC597">
                    <a:lumMod val="60000"/>
                    <a:lumOff val="40000"/>
                  </a:srgbClr>
                </a:solidFill>
                <a:effectLst>
                  <a:outerShdw blurRad="38100" dist="38100" dir="2700000" algn="tl">
                    <a:srgbClr val="000000">
                      <a:alpha val="43137"/>
                    </a:srgbClr>
                  </a:outerShdw>
                </a:effectLst>
                <a:latin typeface="Lucida Sans"/>
              </a:rPr>
              <a:t>Monitoring</a:t>
            </a:r>
            <a:endParaRPr lang="en-US" sz="6000" cap="small" dirty="0">
              <a:solidFill>
                <a:srgbClr val="CEC597">
                  <a:lumMod val="60000"/>
                  <a:lumOff val="40000"/>
                </a:srgbClr>
              </a:solidFill>
              <a:effectLst>
                <a:outerShdw blurRad="38100" dist="38100" dir="2700000" algn="tl">
                  <a:srgbClr val="000000">
                    <a:alpha val="43137"/>
                  </a:srgbClr>
                </a:outerShdw>
              </a:effectLst>
              <a:latin typeface="Lucida Sans"/>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3074" name="Picture 2" descr="C:\Users\jkurtz\AppData\Local\Microsoft\Windows\Temporary Internet Files\Content.IE5\LL5I810M\entrevista_guion[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341" y="838200"/>
            <a:ext cx="1915993" cy="210643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kurtz\AppData\Local\Microsoft\Windows\Temporary Internet Files\Content.IE5\YC3H5R88\Asses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9886" y="4044863"/>
            <a:ext cx="3418114" cy="1993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kurtz\AppData\Local\Microsoft\Windows\Temporary Internet Files\Content.IE5\YC3H5R88\drone-278799_64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0270" y="4009938"/>
            <a:ext cx="3069617" cy="2028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1075" y="6363222"/>
            <a:ext cx="1289135" cy="369332"/>
          </a:xfrm>
          <a:prstGeom prst="rect">
            <a:avLst/>
          </a:prstGeom>
          <a:noFill/>
        </p:spPr>
        <p:txBody>
          <a:bodyPr wrap="none" rtlCol="0">
            <a:spAutoFit/>
          </a:bodyPr>
          <a:lstStyle/>
          <a:p>
            <a:r>
              <a:rPr lang="en-US" dirty="0" smtClean="0"/>
              <a:t>Page </a:t>
            </a:r>
            <a:r>
              <a:rPr lang="en-US" dirty="0"/>
              <a:t>IV-14</a:t>
            </a:r>
          </a:p>
        </p:txBody>
      </p:sp>
    </p:spTree>
    <p:extLst>
      <p:ext uri="{BB962C8B-B14F-4D97-AF65-F5344CB8AC3E}">
        <p14:creationId xmlns:p14="http://schemas.microsoft.com/office/powerpoint/2010/main" val="18700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cxnSp>
        <p:nvCxnSpPr>
          <p:cNvPr id="12" name="Straight Connector 11"/>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24001" y="43934"/>
            <a:ext cx="3703258"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Land Use Plan Implementation</a:t>
            </a:r>
          </a:p>
        </p:txBody>
      </p:sp>
      <p:pic>
        <p:nvPicPr>
          <p:cNvPr id="819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144" y="1853330"/>
            <a:ext cx="6048375" cy="3895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73290" y="914400"/>
            <a:ext cx="5574082" cy="523220"/>
          </a:xfrm>
          <a:prstGeom prst="rect">
            <a:avLst/>
          </a:prstGeom>
          <a:noFill/>
        </p:spPr>
        <p:txBody>
          <a:bodyPr wrap="square" rtlCol="0">
            <a:spAutoFit/>
          </a:bodyPr>
          <a:lstStyle/>
          <a:p>
            <a:r>
              <a:rPr lang="en-US" sz="2800" dirty="0" smtClean="0"/>
              <a:t>Which box do you get stuck in?</a:t>
            </a:r>
            <a:endParaRPr lang="en-US" sz="2800" dirty="0"/>
          </a:p>
        </p:txBody>
      </p:sp>
    </p:spTree>
    <p:extLst>
      <p:ext uri="{BB962C8B-B14F-4D97-AF65-F5344CB8AC3E}">
        <p14:creationId xmlns:p14="http://schemas.microsoft.com/office/powerpoint/2010/main" val="23244795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19200" y="1601788"/>
            <a:ext cx="10972800" cy="4708525"/>
          </a:xfrm>
        </p:spPr>
        <p:txBody>
          <a:bodyPr/>
          <a:lstStyle/>
          <a:p>
            <a:pPr marL="137160" indent="0">
              <a:buNone/>
            </a:pPr>
            <a:r>
              <a:rPr lang="en-US" dirty="0" smtClean="0">
                <a:solidFill>
                  <a:schemeClr val="accent5">
                    <a:lumMod val="60000"/>
                    <a:lumOff val="40000"/>
                  </a:schemeClr>
                </a:solidFill>
              </a:rPr>
              <a:t>During Planning, </a:t>
            </a:r>
            <a:r>
              <a:rPr lang="en-US" u="sng" dirty="0" smtClean="0">
                <a:solidFill>
                  <a:schemeClr val="accent5">
                    <a:lumMod val="60000"/>
                    <a:lumOff val="40000"/>
                  </a:schemeClr>
                </a:solidFill>
              </a:rPr>
              <a:t>Implementation</a:t>
            </a:r>
            <a:r>
              <a:rPr lang="en-US" dirty="0" smtClean="0">
                <a:solidFill>
                  <a:schemeClr val="accent5">
                    <a:lumMod val="60000"/>
                    <a:lumOff val="40000"/>
                  </a:schemeClr>
                </a:solidFill>
              </a:rPr>
              <a:t>, </a:t>
            </a:r>
            <a:r>
              <a:rPr lang="en-US" u="sng" dirty="0" smtClean="0">
                <a:solidFill>
                  <a:schemeClr val="accent5">
                    <a:lumMod val="60000"/>
                    <a:lumOff val="40000"/>
                  </a:schemeClr>
                </a:solidFill>
              </a:rPr>
              <a:t>Monitoring </a:t>
            </a:r>
            <a:r>
              <a:rPr lang="en-US" dirty="0" smtClean="0">
                <a:solidFill>
                  <a:schemeClr val="accent5">
                    <a:lumMod val="60000"/>
                    <a:lumOff val="40000"/>
                  </a:schemeClr>
                </a:solidFill>
              </a:rPr>
              <a:t>and Evaluation</a:t>
            </a:r>
          </a:p>
        </p:txBody>
      </p:sp>
      <p:sp>
        <p:nvSpPr>
          <p:cNvPr id="9" name="TextBox 8"/>
          <p:cNvSpPr txBox="1"/>
          <p:nvPr/>
        </p:nvSpPr>
        <p:spPr>
          <a:xfrm>
            <a:off x="2514600" y="304801"/>
            <a:ext cx="8077200" cy="584775"/>
          </a:xfrm>
          <a:prstGeom prst="rect">
            <a:avLst/>
          </a:prstGeom>
          <a:noFill/>
        </p:spPr>
        <p:txBody>
          <a:bodyPr wrap="square" rtlCol="0">
            <a:spAutoFit/>
          </a:bodyPr>
          <a:lstStyle/>
          <a:p>
            <a:r>
              <a:rPr lang="en-US" sz="3200" b="1" dirty="0">
                <a:solidFill>
                  <a:srgbClr val="CEC597">
                    <a:lumMod val="60000"/>
                    <a:lumOff val="40000"/>
                  </a:srgbClr>
                </a:solidFill>
                <a:effectLst>
                  <a:outerShdw blurRad="38100" dist="38100" dir="2700000" algn="tl">
                    <a:srgbClr val="000000">
                      <a:alpha val="43137"/>
                    </a:srgbClr>
                  </a:outerShdw>
                </a:effectLst>
                <a:latin typeface="Lucida Sans"/>
              </a:rPr>
              <a:t>When is Recreation Data Collected?</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135" y="2450038"/>
            <a:ext cx="5029200" cy="4085492"/>
          </a:xfrm>
          <a:prstGeom prst="rect">
            <a:avLst/>
          </a:prstGeom>
          <a:effectLst>
            <a:softEdge rad="127000"/>
          </a:effectLst>
        </p:spPr>
      </p:pic>
      <p:sp>
        <p:nvSpPr>
          <p:cNvPr id="17" name="Flowchart: Alternate Process 16"/>
          <p:cNvSpPr/>
          <p:nvPr/>
        </p:nvSpPr>
        <p:spPr>
          <a:xfrm>
            <a:off x="4560922" y="5924782"/>
            <a:ext cx="1197549" cy="385424"/>
          </a:xfrm>
          <a:prstGeom prst="flowChartAlternate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Tree>
    <p:extLst>
      <p:ext uri="{BB962C8B-B14F-4D97-AF65-F5344CB8AC3E}">
        <p14:creationId xmlns:p14="http://schemas.microsoft.com/office/powerpoint/2010/main" val="27117622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4302781"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Monitoring</a:t>
            </a:r>
          </a:p>
        </p:txBody>
      </p:sp>
      <p:sp>
        <p:nvSpPr>
          <p:cNvPr id="7" name="Rectangle 6"/>
          <p:cNvSpPr/>
          <p:nvPr/>
        </p:nvSpPr>
        <p:spPr>
          <a:xfrm>
            <a:off x="2576447" y="828471"/>
            <a:ext cx="7039106" cy="584775"/>
          </a:xfrm>
          <a:prstGeom prst="rect">
            <a:avLst/>
          </a:prstGeom>
        </p:spPr>
        <p:txBody>
          <a:bodyPr wrap="none">
            <a:spAutoFit/>
          </a:bodyPr>
          <a:lstStyle/>
          <a:p>
            <a:r>
              <a:rPr lang="en-US" sz="3200" b="1" cap="small" dirty="0">
                <a:solidFill>
                  <a:srgbClr val="CEC597">
                    <a:lumMod val="60000"/>
                    <a:lumOff val="40000"/>
                  </a:srgbClr>
                </a:solidFill>
                <a:effectLst>
                  <a:outerShdw blurRad="38100" dist="38100" dir="2700000" algn="tl">
                    <a:srgbClr val="000000">
                      <a:alpha val="43137"/>
                    </a:srgbClr>
                  </a:outerShdw>
                </a:effectLst>
                <a:latin typeface="Lucida Sans"/>
              </a:rPr>
              <a:t>Land Use Plan-Level Monitoring </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682658" y="1692276"/>
            <a:ext cx="327660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CEC597">
                    <a:lumMod val="60000"/>
                    <a:lumOff val="40000"/>
                  </a:srgbClr>
                </a:solidFill>
              </a:rPr>
              <a:t>Who,</a:t>
            </a:r>
          </a:p>
          <a:p>
            <a:pPr marL="285750" indent="-285750">
              <a:buFont typeface="Arial" panose="020B0604020202020204" pitchFamily="34" charset="0"/>
              <a:buChar char="•"/>
            </a:pPr>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a:solidFill>
                  <a:srgbClr val="CEC597">
                    <a:lumMod val="60000"/>
                    <a:lumOff val="40000"/>
                  </a:srgbClr>
                </a:solidFill>
              </a:rPr>
              <a:t>What,</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a:solidFill>
                  <a:srgbClr val="CEC597">
                    <a:lumMod val="60000"/>
                    <a:lumOff val="40000"/>
                  </a:srgbClr>
                </a:solidFill>
              </a:rPr>
              <a:t>When,</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a:solidFill>
                  <a:srgbClr val="CEC597">
                    <a:lumMod val="60000"/>
                    <a:lumOff val="40000"/>
                  </a:srgbClr>
                </a:solidFill>
              </a:rPr>
              <a:t>Where,</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a:solidFill>
                  <a:srgbClr val="CEC597">
                    <a:lumMod val="60000"/>
                    <a:lumOff val="40000"/>
                  </a:srgbClr>
                </a:solidFill>
              </a:rPr>
              <a:t>Why, and</a:t>
            </a:r>
          </a:p>
          <a:p>
            <a:endParaRPr lang="en-US" sz="2800" dirty="0">
              <a:solidFill>
                <a:srgbClr val="CEC597">
                  <a:lumMod val="60000"/>
                  <a:lumOff val="40000"/>
                </a:srgbClr>
              </a:solidFill>
            </a:endParaRPr>
          </a:p>
          <a:p>
            <a:pPr marL="285750" indent="-285750">
              <a:buFont typeface="Arial" panose="020B0604020202020204" pitchFamily="34" charset="0"/>
              <a:buChar char="•"/>
            </a:pPr>
            <a:r>
              <a:rPr lang="en-US" sz="2800" dirty="0">
                <a:solidFill>
                  <a:srgbClr val="CEC597">
                    <a:lumMod val="60000"/>
                    <a:lumOff val="40000"/>
                  </a:srgbClr>
                </a:solidFill>
              </a:rPr>
              <a:t>How</a:t>
            </a:r>
          </a:p>
        </p:txBody>
      </p:sp>
      <p:pic>
        <p:nvPicPr>
          <p:cNvPr id="7170" name="Picture 2" descr="Image result for monito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079" y="2176288"/>
            <a:ext cx="4762500" cy="311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217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4302781"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Monitoring</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719268" y="826533"/>
            <a:ext cx="5976932" cy="461665"/>
          </a:xfrm>
          <a:prstGeom prst="rect">
            <a:avLst/>
          </a:prstGeom>
        </p:spPr>
        <p:txBody>
          <a:bodyPr wrap="square">
            <a:spAutoFit/>
          </a:bodyPr>
          <a:lstStyle/>
          <a:p>
            <a:r>
              <a:rPr lang="en-US" sz="2400" b="1" cap="small" dirty="0">
                <a:solidFill>
                  <a:srgbClr val="CEC597">
                    <a:lumMod val="60000"/>
                    <a:lumOff val="40000"/>
                  </a:srgbClr>
                </a:solidFill>
                <a:effectLst>
                  <a:outerShdw blurRad="38100" dist="38100" dir="2700000" algn="tl">
                    <a:srgbClr val="000000">
                      <a:alpha val="43137"/>
                    </a:srgbClr>
                  </a:outerShdw>
                </a:effectLst>
                <a:latin typeface="Lucida Sans"/>
              </a:rPr>
              <a:t>Land Use Plan-Level Monitoring </a:t>
            </a:r>
          </a:p>
        </p:txBody>
      </p:sp>
      <p:sp>
        <p:nvSpPr>
          <p:cNvPr id="5" name="TextBox 4"/>
          <p:cNvSpPr txBox="1"/>
          <p:nvPr/>
        </p:nvSpPr>
        <p:spPr>
          <a:xfrm>
            <a:off x="1719268" y="1655058"/>
            <a:ext cx="3614732" cy="4585871"/>
          </a:xfrm>
          <a:prstGeom prst="rect">
            <a:avLst/>
          </a:prstGeom>
          <a:noFill/>
        </p:spPr>
        <p:txBody>
          <a:bodyPr wrap="square" rtlCol="0">
            <a:spAutoFit/>
          </a:bodyPr>
          <a:lstStyle/>
          <a:p>
            <a:pPr algn="ctr"/>
            <a:r>
              <a:rPr lang="en-US" sz="3600" b="1" dirty="0">
                <a:solidFill>
                  <a:srgbClr val="CEC597">
                    <a:lumMod val="60000"/>
                    <a:lumOff val="40000"/>
                  </a:srgbClr>
                </a:solidFill>
              </a:rPr>
              <a:t>SRMA</a:t>
            </a:r>
          </a:p>
          <a:p>
            <a:pPr algn="ctr"/>
            <a:endParaRPr lang="en-US" sz="3600" b="1" dirty="0">
              <a:solidFill>
                <a:srgbClr val="0070C0"/>
              </a:solidFill>
            </a:endParaRPr>
          </a:p>
          <a:p>
            <a:pPr marL="342900" indent="-342900">
              <a:buFont typeface="Arial" panose="020B0604020202020204" pitchFamily="34" charset="0"/>
              <a:buChar char="•"/>
            </a:pPr>
            <a:r>
              <a:rPr lang="en-US" sz="2800" dirty="0">
                <a:solidFill>
                  <a:srgbClr val="FFFF00"/>
                </a:solidFill>
              </a:rPr>
              <a:t>Activity</a:t>
            </a:r>
          </a:p>
          <a:p>
            <a:pPr marL="342900" indent="-342900">
              <a:buFont typeface="Arial" panose="020B0604020202020204" pitchFamily="34" charset="0"/>
              <a:buChar char="•"/>
            </a:pPr>
            <a:r>
              <a:rPr lang="en-US" sz="2800" dirty="0">
                <a:solidFill>
                  <a:srgbClr val="FFFF00"/>
                </a:solidFill>
              </a:rPr>
              <a:t>Experiences and Benefits</a:t>
            </a:r>
          </a:p>
          <a:p>
            <a:pPr marL="342900" indent="-342900">
              <a:buFont typeface="Arial" panose="020B0604020202020204" pitchFamily="34" charset="0"/>
              <a:buChar char="•"/>
            </a:pPr>
            <a:r>
              <a:rPr lang="en-US" sz="2800" dirty="0">
                <a:solidFill>
                  <a:srgbClr val="FF0000"/>
                </a:solidFill>
              </a:rPr>
              <a:t>Desired RSCs</a:t>
            </a:r>
          </a:p>
          <a:p>
            <a:pPr marL="342900" indent="-342900">
              <a:buFont typeface="Arial" panose="020B0604020202020204" pitchFamily="34" charset="0"/>
              <a:buChar char="•"/>
            </a:pPr>
            <a:r>
              <a:rPr lang="en-US" sz="2800" dirty="0">
                <a:solidFill>
                  <a:srgbClr val="0070C0"/>
                </a:solidFill>
              </a:rPr>
              <a:t>Management actions and allowable uses</a:t>
            </a:r>
          </a:p>
          <a:p>
            <a:endParaRPr lang="en-US" sz="2400" dirty="0">
              <a:solidFill>
                <a:prstClr val="white"/>
              </a:solidFill>
            </a:endParaRPr>
          </a:p>
        </p:txBody>
      </p:sp>
      <p:sp>
        <p:nvSpPr>
          <p:cNvPr id="7" name="TextBox 6"/>
          <p:cNvSpPr txBox="1"/>
          <p:nvPr/>
        </p:nvSpPr>
        <p:spPr>
          <a:xfrm>
            <a:off x="6756400" y="1655058"/>
            <a:ext cx="3429000" cy="4431983"/>
          </a:xfrm>
          <a:prstGeom prst="rect">
            <a:avLst/>
          </a:prstGeom>
          <a:noFill/>
        </p:spPr>
        <p:txBody>
          <a:bodyPr wrap="square" rtlCol="0">
            <a:spAutoFit/>
          </a:bodyPr>
          <a:lstStyle/>
          <a:p>
            <a:pPr algn="ctr"/>
            <a:r>
              <a:rPr lang="en-US" sz="3600" b="1" dirty="0">
                <a:solidFill>
                  <a:srgbClr val="CEC597">
                    <a:lumMod val="60000"/>
                    <a:lumOff val="40000"/>
                  </a:srgbClr>
                </a:solidFill>
              </a:rPr>
              <a:t>ERMA</a:t>
            </a:r>
          </a:p>
          <a:p>
            <a:pPr algn="ctr"/>
            <a:endParaRPr lang="en-US" sz="3600" b="1" dirty="0">
              <a:solidFill>
                <a:srgbClr val="0070C0"/>
              </a:solidFill>
            </a:endParaRPr>
          </a:p>
          <a:p>
            <a:pPr marL="285750" indent="-285750">
              <a:buFont typeface="Arial" panose="020B0604020202020204" pitchFamily="34" charset="0"/>
              <a:buChar char="•"/>
            </a:pPr>
            <a:r>
              <a:rPr lang="en-US" sz="2800" dirty="0">
                <a:solidFill>
                  <a:srgbClr val="FFFF00"/>
                </a:solidFill>
              </a:rPr>
              <a:t>Activity</a:t>
            </a:r>
          </a:p>
          <a:p>
            <a:pPr marL="285750" indent="-285750">
              <a:buFont typeface="Arial" panose="020B0604020202020204" pitchFamily="34" charset="0"/>
              <a:buChar char="•"/>
            </a:pPr>
            <a:r>
              <a:rPr lang="en-US" sz="2800" dirty="0">
                <a:solidFill>
                  <a:srgbClr val="FF0000"/>
                </a:solidFill>
              </a:rPr>
              <a:t>Qualities and Conditions</a:t>
            </a:r>
          </a:p>
          <a:p>
            <a:pPr marL="285750" indent="-285750">
              <a:buFont typeface="Arial" panose="020B0604020202020204" pitchFamily="34" charset="0"/>
              <a:buChar char="•"/>
            </a:pPr>
            <a:r>
              <a:rPr lang="en-US" sz="2800" dirty="0">
                <a:solidFill>
                  <a:srgbClr val="0070C0"/>
                </a:solidFill>
              </a:rPr>
              <a:t>Management actions and allowable uses</a:t>
            </a:r>
          </a:p>
          <a:p>
            <a:endParaRPr lang="en-US" sz="2400" b="1" dirty="0">
              <a:solidFill>
                <a:srgbClr val="00B050"/>
              </a:solidFill>
            </a:endParaRPr>
          </a:p>
          <a:p>
            <a:endParaRPr lang="en-US" dirty="0">
              <a:solidFill>
                <a:prstClr val="white"/>
              </a:solidFill>
            </a:endParaRPr>
          </a:p>
        </p:txBody>
      </p:sp>
      <p:sp>
        <p:nvSpPr>
          <p:cNvPr id="12" name="TextBox 11"/>
          <p:cNvSpPr txBox="1"/>
          <p:nvPr/>
        </p:nvSpPr>
        <p:spPr>
          <a:xfrm>
            <a:off x="5486400" y="1828801"/>
            <a:ext cx="762000" cy="461665"/>
          </a:xfrm>
          <a:prstGeom prst="rect">
            <a:avLst/>
          </a:prstGeom>
          <a:noFill/>
        </p:spPr>
        <p:txBody>
          <a:bodyPr wrap="square" rtlCol="0">
            <a:spAutoFit/>
          </a:bodyPr>
          <a:lstStyle/>
          <a:p>
            <a:r>
              <a:rPr lang="en-US" sz="2400" dirty="0">
                <a:solidFill>
                  <a:srgbClr val="CEC597">
                    <a:lumMod val="60000"/>
                    <a:lumOff val="40000"/>
                  </a:srgbClr>
                </a:solidFill>
                <a:latin typeface="Comic Sans MS" panose="030F0702030302020204" pitchFamily="66" charset="0"/>
              </a:rPr>
              <a:t>vs</a:t>
            </a:r>
          </a:p>
        </p:txBody>
      </p:sp>
    </p:spTree>
    <p:extLst>
      <p:ext uri="{BB962C8B-B14F-4D97-AF65-F5344CB8AC3E}">
        <p14:creationId xmlns:p14="http://schemas.microsoft.com/office/powerpoint/2010/main" val="33263334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4302781"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Monitoring</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719270" y="826532"/>
            <a:ext cx="6586531" cy="523220"/>
          </a:xfrm>
          <a:prstGeom prst="rect">
            <a:avLst/>
          </a:prstGeom>
        </p:spPr>
        <p:txBody>
          <a:bodyPr wrap="square">
            <a:spAutoFit/>
          </a:bodyPr>
          <a:lstStyle/>
          <a:p>
            <a:r>
              <a:rPr lang="en-US" sz="2800" b="1" cap="small" dirty="0">
                <a:solidFill>
                  <a:srgbClr val="CEC597">
                    <a:lumMod val="60000"/>
                    <a:lumOff val="40000"/>
                  </a:srgbClr>
                </a:solidFill>
                <a:effectLst>
                  <a:outerShdw blurRad="38100" dist="38100" dir="2700000" algn="tl">
                    <a:srgbClr val="000000">
                      <a:alpha val="43137"/>
                    </a:srgbClr>
                  </a:outerShdw>
                </a:effectLst>
                <a:latin typeface="Lucida Sans"/>
              </a:rPr>
              <a:t>Land Use Plan-Level Monitoring </a:t>
            </a:r>
          </a:p>
        </p:txBody>
      </p:sp>
      <p:sp>
        <p:nvSpPr>
          <p:cNvPr id="4" name="TextBox 3"/>
          <p:cNvSpPr txBox="1"/>
          <p:nvPr/>
        </p:nvSpPr>
        <p:spPr>
          <a:xfrm>
            <a:off x="2096022" y="2610499"/>
            <a:ext cx="4880975" cy="1938992"/>
          </a:xfrm>
          <a:prstGeom prst="rect">
            <a:avLst/>
          </a:prstGeom>
          <a:noFill/>
        </p:spPr>
        <p:txBody>
          <a:bodyPr wrap="square" rtlCol="0">
            <a:spAutoFit/>
          </a:bodyPr>
          <a:lstStyle/>
          <a:p>
            <a:r>
              <a:rPr lang="en-US" sz="2400" dirty="0">
                <a:solidFill>
                  <a:srgbClr val="CEC597">
                    <a:lumMod val="60000"/>
                    <a:lumOff val="40000"/>
                  </a:srgbClr>
                </a:solidFill>
              </a:rPr>
              <a:t>What are some of the reasons an objective may not be met?</a:t>
            </a:r>
          </a:p>
          <a:p>
            <a:endParaRPr lang="en-US" sz="2400" dirty="0">
              <a:solidFill>
                <a:srgbClr val="CEC597">
                  <a:lumMod val="60000"/>
                  <a:lumOff val="40000"/>
                </a:srgbClr>
              </a:solidFill>
            </a:endParaRPr>
          </a:p>
          <a:p>
            <a:r>
              <a:rPr lang="en-US" sz="2400" dirty="0">
                <a:solidFill>
                  <a:srgbClr val="CEC597">
                    <a:lumMod val="60000"/>
                    <a:lumOff val="40000"/>
                  </a:srgbClr>
                </a:solidFill>
              </a:rPr>
              <a:t>What needs to be done if and objective isn’t being met?  </a:t>
            </a:r>
          </a:p>
        </p:txBody>
      </p:sp>
      <p:pic>
        <p:nvPicPr>
          <p:cNvPr id="10242" name="Picture 2" descr="Image result for reasons for not meeting object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8248" y="1991638"/>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8759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5928" y="-32184"/>
            <a:ext cx="10972800" cy="843939"/>
          </a:xfrm>
        </p:spPr>
        <p:txBody>
          <a:bodyPr>
            <a:normAutofit/>
          </a:bodyPr>
          <a:lstStyle/>
          <a:p>
            <a:r>
              <a:rPr lang="en-US" dirty="0" smtClean="0">
                <a:solidFill>
                  <a:schemeClr val="accent5">
                    <a:lumMod val="60000"/>
                    <a:lumOff val="40000"/>
                  </a:schemeClr>
                </a:solidFill>
              </a:rPr>
              <a:t>Monitoring SRMAs</a:t>
            </a:r>
            <a:endParaRPr lang="en-US" dirty="0">
              <a:solidFill>
                <a:schemeClr val="accent5">
                  <a:lumMod val="60000"/>
                  <a:lumOff val="40000"/>
                </a:schemeClr>
              </a:solidFill>
            </a:endParaRPr>
          </a:p>
        </p:txBody>
      </p:sp>
      <p:pic>
        <p:nvPicPr>
          <p:cNvPr id="4"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1269240" y="887115"/>
            <a:ext cx="9822288" cy="5970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488510" y="2065849"/>
            <a:ext cx="9221054" cy="442793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
        <p:nvSpPr>
          <p:cNvPr id="6" name="Rectangle 5"/>
          <p:cNvSpPr/>
          <p:nvPr/>
        </p:nvSpPr>
        <p:spPr>
          <a:xfrm>
            <a:off x="106024" y="927613"/>
            <a:ext cx="11442703" cy="88582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
        <p:nvSpPr>
          <p:cNvPr id="7" name="Right Arrow 6"/>
          <p:cNvSpPr/>
          <p:nvPr/>
        </p:nvSpPr>
        <p:spPr>
          <a:xfrm>
            <a:off x="248463" y="924454"/>
            <a:ext cx="1371600" cy="8763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
        <p:nvSpPr>
          <p:cNvPr id="8" name="TextBox 7"/>
          <p:cNvSpPr txBox="1"/>
          <p:nvPr/>
        </p:nvSpPr>
        <p:spPr>
          <a:xfrm>
            <a:off x="258424" y="1180025"/>
            <a:ext cx="1230086" cy="381000"/>
          </a:xfrm>
          <a:prstGeom prst="rect">
            <a:avLst/>
          </a:prstGeom>
          <a:noFill/>
        </p:spPr>
        <p:txBody>
          <a:bodyPr wrap="square" rtlCol="0">
            <a:spAutoFit/>
          </a:bodyPr>
          <a:lstStyle/>
          <a:p>
            <a:r>
              <a:rPr lang="en-US" b="1" dirty="0">
                <a:solidFill>
                  <a:prstClr val="white"/>
                </a:solidFill>
                <a:latin typeface="Book Antiqua"/>
              </a:rPr>
              <a:t>Standard</a:t>
            </a:r>
          </a:p>
        </p:txBody>
      </p:sp>
      <p:sp>
        <p:nvSpPr>
          <p:cNvPr id="9" name="Right Arrow 8"/>
          <p:cNvSpPr/>
          <p:nvPr/>
        </p:nvSpPr>
        <p:spPr>
          <a:xfrm>
            <a:off x="106024" y="3446462"/>
            <a:ext cx="1534886" cy="12954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
        <p:nvSpPr>
          <p:cNvPr id="10" name="TextBox 9"/>
          <p:cNvSpPr txBox="1"/>
          <p:nvPr/>
        </p:nvSpPr>
        <p:spPr>
          <a:xfrm>
            <a:off x="187667" y="3909496"/>
            <a:ext cx="1371600" cy="369332"/>
          </a:xfrm>
          <a:prstGeom prst="rect">
            <a:avLst/>
          </a:prstGeom>
          <a:noFill/>
        </p:spPr>
        <p:txBody>
          <a:bodyPr wrap="square" rtlCol="0">
            <a:spAutoFit/>
          </a:bodyPr>
          <a:lstStyle/>
          <a:p>
            <a:r>
              <a:rPr lang="en-US" b="1" dirty="0">
                <a:solidFill>
                  <a:prstClr val="black"/>
                </a:solidFill>
                <a:latin typeface="Book Antiqua"/>
              </a:rPr>
              <a:t>Indicators</a:t>
            </a:r>
          </a:p>
        </p:txBody>
      </p:sp>
    </p:spTree>
    <p:extLst>
      <p:ext uri="{BB962C8B-B14F-4D97-AF65-F5344CB8AC3E}">
        <p14:creationId xmlns:p14="http://schemas.microsoft.com/office/powerpoint/2010/main" val="10044498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1654620" cy="369332"/>
          </a:xfrm>
          <a:prstGeom prst="rect">
            <a:avLst/>
          </a:prstGeom>
        </p:spPr>
        <p:txBody>
          <a:bodyPr wrap="none">
            <a:spAutoFit/>
          </a:bodyPr>
          <a:lstStyle/>
          <a:p>
            <a:r>
              <a:rPr lang="en-US"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  </a:t>
            </a:r>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Monitoring</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1127761586"/>
              </p:ext>
            </p:extLst>
          </p:nvPr>
        </p:nvGraphicFramePr>
        <p:xfrm>
          <a:off x="1759458" y="731838"/>
          <a:ext cx="8762405" cy="5771031"/>
        </p:xfrm>
        <a:graphic>
          <a:graphicData uri="http://schemas.openxmlformats.org/drawingml/2006/table">
            <a:tbl>
              <a:tblPr firstRow="1" bandRow="1">
                <a:tableStyleId>{5C22544A-7EE6-4342-B048-85BDC9FD1C3A}</a:tableStyleId>
              </a:tblPr>
              <a:tblGrid>
                <a:gridCol w="1435360">
                  <a:extLst>
                    <a:ext uri="{9D8B030D-6E8A-4147-A177-3AD203B41FA5}">
                      <a16:colId xmlns:a16="http://schemas.microsoft.com/office/drawing/2014/main" val="20000"/>
                    </a:ext>
                  </a:extLst>
                </a:gridCol>
                <a:gridCol w="1831762">
                  <a:extLst>
                    <a:ext uri="{9D8B030D-6E8A-4147-A177-3AD203B41FA5}">
                      <a16:colId xmlns:a16="http://schemas.microsoft.com/office/drawing/2014/main" val="20001"/>
                    </a:ext>
                  </a:extLst>
                </a:gridCol>
                <a:gridCol w="1755438">
                  <a:extLst>
                    <a:ext uri="{9D8B030D-6E8A-4147-A177-3AD203B41FA5}">
                      <a16:colId xmlns:a16="http://schemas.microsoft.com/office/drawing/2014/main" val="20002"/>
                    </a:ext>
                  </a:extLst>
                </a:gridCol>
                <a:gridCol w="2289701">
                  <a:extLst>
                    <a:ext uri="{9D8B030D-6E8A-4147-A177-3AD203B41FA5}">
                      <a16:colId xmlns:a16="http://schemas.microsoft.com/office/drawing/2014/main" val="20003"/>
                    </a:ext>
                  </a:extLst>
                </a:gridCol>
                <a:gridCol w="1450144">
                  <a:extLst>
                    <a:ext uri="{9D8B030D-6E8A-4147-A177-3AD203B41FA5}">
                      <a16:colId xmlns:a16="http://schemas.microsoft.com/office/drawing/2014/main" val="20004"/>
                    </a:ext>
                  </a:extLst>
                </a:gridCol>
              </a:tblGrid>
              <a:tr h="421791">
                <a:tc gridSpan="5">
                  <a:txBody>
                    <a:bodyPr/>
                    <a:lstStyle/>
                    <a:p>
                      <a:pPr algn="ctr"/>
                      <a:r>
                        <a:rPr lang="en-US" sz="1700" dirty="0" smtClean="0">
                          <a:solidFill>
                            <a:schemeClr val="bg1"/>
                          </a:solidFill>
                          <a:effectLst>
                            <a:outerShdw blurRad="38100" dist="38100" dir="2700000" algn="tl">
                              <a:srgbClr val="000000">
                                <a:alpha val="43137"/>
                              </a:srgbClr>
                            </a:outerShdw>
                          </a:effectLst>
                        </a:rPr>
                        <a:t>Clear River SRMA – RMZ 2</a:t>
                      </a:r>
                      <a:endParaRPr lang="en-US" sz="1700" dirty="0">
                        <a:solidFill>
                          <a:schemeClr val="bg1"/>
                        </a:solidFill>
                        <a:effectLst>
                          <a:outerShdw blurRad="38100" dist="38100" dir="2700000" algn="tl">
                            <a:srgbClr val="000000">
                              <a:alpha val="43137"/>
                            </a:srgbClr>
                          </a:outerShdw>
                        </a:effectLst>
                      </a:endParaRPr>
                    </a:p>
                  </a:txBody>
                  <a:tcPr>
                    <a:gradFill flip="none" rotWithShape="1">
                      <a:gsLst>
                        <a:gs pos="54000">
                          <a:srgbClr val="EAE6D3"/>
                        </a:gs>
                        <a:gs pos="0">
                          <a:schemeClr val="accent5">
                            <a:lumMod val="75000"/>
                          </a:schemeClr>
                        </a:gs>
                        <a:gs pos="100000">
                          <a:schemeClr val="accent5">
                            <a:lumMod val="75000"/>
                          </a:schemeClr>
                        </a:gs>
                      </a:gsLst>
                      <a:lin ang="0" scaled="1"/>
                      <a:tileRect/>
                    </a:gradFill>
                  </a:tcPr>
                </a:tc>
                <a:tc hMerge="1">
                  <a:txBody>
                    <a:bodyPr/>
                    <a:lstStyle/>
                    <a:p>
                      <a:endParaRPr lang="en-US" sz="1700" dirty="0"/>
                    </a:p>
                  </a:txBody>
                  <a:tcPr>
                    <a:solidFill>
                      <a:schemeClr val="bg1"/>
                    </a:solidFill>
                  </a:tcPr>
                </a:tc>
                <a:tc hMerge="1">
                  <a:txBody>
                    <a:bodyPr/>
                    <a:lstStyle/>
                    <a:p>
                      <a:endParaRPr lang="en-US" sz="1700" dirty="0"/>
                    </a:p>
                  </a:txBody>
                  <a:tcPr>
                    <a:solidFill>
                      <a:schemeClr val="bg1"/>
                    </a:solidFill>
                  </a:tcPr>
                </a:tc>
                <a:tc hMerge="1">
                  <a:txBody>
                    <a:bodyPr/>
                    <a:lstStyle/>
                    <a:p>
                      <a:endParaRPr lang="en-US" sz="1700" dirty="0"/>
                    </a:p>
                  </a:txBody>
                  <a:tcPr>
                    <a:solidFill>
                      <a:schemeClr val="bg1"/>
                    </a:solidFill>
                  </a:tcPr>
                </a:tc>
                <a:tc hMerge="1">
                  <a:txBody>
                    <a:bodyPr/>
                    <a:lstStyle/>
                    <a:p>
                      <a:endParaRPr lang="en-US" sz="1700" dirty="0"/>
                    </a:p>
                  </a:txBody>
                  <a:tcPr>
                    <a:solidFill>
                      <a:schemeClr val="bg1"/>
                    </a:solidFill>
                  </a:tcPr>
                </a:tc>
                <a:extLst>
                  <a:ext uri="{0D108BD9-81ED-4DB2-BD59-A6C34878D82A}">
                    <a16:rowId xmlns:a16="http://schemas.microsoft.com/office/drawing/2014/main" val="10000"/>
                  </a:ext>
                </a:extLst>
              </a:tr>
              <a:tr h="813202">
                <a:tc>
                  <a:txBody>
                    <a:bodyPr/>
                    <a:lstStyle/>
                    <a:p>
                      <a:r>
                        <a:rPr lang="en-US" sz="1700" dirty="0" smtClean="0">
                          <a:solidFill>
                            <a:schemeClr val="tx1"/>
                          </a:solidFill>
                        </a:rPr>
                        <a:t>Value to be maintained</a:t>
                      </a:r>
                      <a:endParaRPr lang="en-US" sz="1700" dirty="0">
                        <a:solidFill>
                          <a:schemeClr val="tx1"/>
                        </a:solidFill>
                      </a:endParaRPr>
                    </a:p>
                  </a:txBody>
                  <a:tcPr>
                    <a:solidFill>
                      <a:schemeClr val="bg1"/>
                    </a:solidFill>
                  </a:tcPr>
                </a:tc>
                <a:tc>
                  <a:txBody>
                    <a:bodyPr/>
                    <a:lstStyle/>
                    <a:p>
                      <a:r>
                        <a:rPr lang="en-US" sz="1700" dirty="0" smtClean="0">
                          <a:solidFill>
                            <a:schemeClr val="tx1"/>
                          </a:solidFill>
                        </a:rPr>
                        <a:t>Key Indicators (Experiences)</a:t>
                      </a:r>
                      <a:endParaRPr lang="en-US" sz="1700" dirty="0">
                        <a:solidFill>
                          <a:schemeClr val="tx1"/>
                        </a:solidFill>
                      </a:endParaRPr>
                    </a:p>
                  </a:txBody>
                  <a:tcPr>
                    <a:solidFill>
                      <a:schemeClr val="bg1"/>
                    </a:solidFill>
                  </a:tcPr>
                </a:tc>
                <a:tc>
                  <a:txBody>
                    <a:bodyPr/>
                    <a:lstStyle/>
                    <a:p>
                      <a:r>
                        <a:rPr lang="en-US" sz="1700" dirty="0" smtClean="0">
                          <a:solidFill>
                            <a:schemeClr val="tx1"/>
                          </a:solidFill>
                        </a:rPr>
                        <a:t>Management Standard</a:t>
                      </a:r>
                      <a:endParaRPr lang="en-US" sz="1700" dirty="0">
                        <a:solidFill>
                          <a:schemeClr val="tx1"/>
                        </a:solidFill>
                      </a:endParaRPr>
                    </a:p>
                  </a:txBody>
                  <a:tcPr>
                    <a:solidFill>
                      <a:schemeClr val="bg1"/>
                    </a:solidFill>
                  </a:tcPr>
                </a:tc>
                <a:tc>
                  <a:txBody>
                    <a:bodyPr/>
                    <a:lstStyle/>
                    <a:p>
                      <a:r>
                        <a:rPr lang="en-US" sz="1700" dirty="0" smtClean="0">
                          <a:solidFill>
                            <a:schemeClr val="tx1"/>
                          </a:solidFill>
                        </a:rPr>
                        <a:t>Implementation Actions if Standards Are not being met</a:t>
                      </a:r>
                      <a:endParaRPr lang="en-US" sz="1700" dirty="0">
                        <a:solidFill>
                          <a:schemeClr val="tx1"/>
                        </a:solidFill>
                      </a:endParaRPr>
                    </a:p>
                  </a:txBody>
                  <a:tcPr>
                    <a:solidFill>
                      <a:schemeClr val="bg1"/>
                    </a:solidFill>
                  </a:tcPr>
                </a:tc>
                <a:tc>
                  <a:txBody>
                    <a:bodyPr/>
                    <a:lstStyle/>
                    <a:p>
                      <a:r>
                        <a:rPr lang="en-US" sz="1700" dirty="0" smtClean="0">
                          <a:solidFill>
                            <a:schemeClr val="tx1"/>
                          </a:solidFill>
                        </a:rPr>
                        <a:t>Sampling Method/</a:t>
                      </a:r>
                    </a:p>
                    <a:p>
                      <a:r>
                        <a:rPr lang="en-US" sz="1700" dirty="0" smtClean="0">
                          <a:solidFill>
                            <a:schemeClr val="tx1"/>
                          </a:solidFill>
                        </a:rPr>
                        <a:t>Frequency</a:t>
                      </a:r>
                      <a:endParaRPr lang="en-US" sz="1700" dirty="0">
                        <a:solidFill>
                          <a:schemeClr val="tx1"/>
                        </a:solidFill>
                      </a:endParaRPr>
                    </a:p>
                  </a:txBody>
                  <a:tcPr>
                    <a:solidFill>
                      <a:schemeClr val="bg1"/>
                    </a:solidFill>
                  </a:tcPr>
                </a:tc>
                <a:extLst>
                  <a:ext uri="{0D108BD9-81ED-4DB2-BD59-A6C34878D82A}">
                    <a16:rowId xmlns:a16="http://schemas.microsoft.com/office/drawing/2014/main" val="10001"/>
                  </a:ext>
                </a:extLst>
              </a:tr>
              <a:tr h="4194410">
                <a:tc>
                  <a:txBody>
                    <a:bodyPr/>
                    <a:lstStyle/>
                    <a:p>
                      <a:r>
                        <a:rPr lang="en-US" sz="1600" dirty="0" smtClean="0"/>
                        <a:t>Realization</a:t>
                      </a:r>
                      <a:r>
                        <a:rPr lang="en-US" sz="1600" baseline="0" dirty="0" smtClean="0"/>
                        <a:t> of Targeted Experiences</a:t>
                      </a:r>
                      <a:endParaRPr lang="en-US" sz="1600" dirty="0"/>
                    </a:p>
                  </a:txBody>
                  <a:tcPr>
                    <a:gradFill>
                      <a:gsLst>
                        <a:gs pos="0">
                          <a:schemeClr val="accent5">
                            <a:lumMod val="60000"/>
                            <a:lumOff val="40000"/>
                          </a:schemeClr>
                        </a:gs>
                        <a:gs pos="100000">
                          <a:schemeClr val="accent5">
                            <a:lumMod val="20000"/>
                            <a:lumOff val="80000"/>
                          </a:schemeClr>
                        </a:gs>
                      </a:gsLst>
                      <a:lin ang="5400000" scaled="0"/>
                    </a:gradFill>
                  </a:tcPr>
                </a:tc>
                <a:tc>
                  <a:txBody>
                    <a:bodyPr/>
                    <a:lstStyle/>
                    <a:p>
                      <a:pPr lvl="0"/>
                      <a:r>
                        <a:rPr kumimoji="0" lang="en-US" sz="1600" kern="1200" dirty="0" smtClean="0">
                          <a:solidFill>
                            <a:schemeClr val="dk1"/>
                          </a:solidFill>
                          <a:effectLst/>
                          <a:latin typeface="+mn-lt"/>
                          <a:ea typeface="+mn-ea"/>
                          <a:cs typeface="+mn-cs"/>
                        </a:rPr>
                        <a:t>Enjoying closeness to family/friends</a:t>
                      </a:r>
                    </a:p>
                    <a:p>
                      <a:pPr lvl="0"/>
                      <a:endParaRPr lang="en-US" sz="1600" dirty="0" smtClean="0">
                        <a:effectLst/>
                      </a:endParaRPr>
                    </a:p>
                    <a:p>
                      <a:pPr lvl="0"/>
                      <a:r>
                        <a:rPr kumimoji="0" lang="en-US" sz="1600" kern="1200" dirty="0" smtClean="0">
                          <a:solidFill>
                            <a:schemeClr val="dk1"/>
                          </a:solidFill>
                          <a:effectLst/>
                          <a:latin typeface="+mn-lt"/>
                          <a:ea typeface="+mn-ea"/>
                          <a:cs typeface="+mn-cs"/>
                        </a:rPr>
                        <a:t>Enjoying the area’s wildlife, scenery, views and aesthetics</a:t>
                      </a:r>
                      <a:endParaRPr lang="en-US" sz="1600" dirty="0" smtClean="0">
                        <a:effectLst/>
                      </a:endParaRPr>
                    </a:p>
                    <a:p>
                      <a:pPr lvl="0"/>
                      <a:endParaRPr kumimoji="0" lang="en-US" sz="1600" kern="1200" dirty="0" smtClean="0">
                        <a:solidFill>
                          <a:schemeClr val="dk1"/>
                        </a:solidFill>
                        <a:effectLst/>
                        <a:latin typeface="+mn-lt"/>
                        <a:ea typeface="+mn-ea"/>
                        <a:cs typeface="+mn-cs"/>
                      </a:endParaRPr>
                    </a:p>
                    <a:p>
                      <a:pPr lvl="0"/>
                      <a:r>
                        <a:rPr kumimoji="0" lang="en-US" sz="1600" kern="1200" dirty="0" smtClean="0">
                          <a:solidFill>
                            <a:schemeClr val="dk1"/>
                          </a:solidFill>
                          <a:effectLst/>
                          <a:latin typeface="+mn-lt"/>
                          <a:ea typeface="+mn-ea"/>
                          <a:cs typeface="+mn-cs"/>
                        </a:rPr>
                        <a:t>Escaping everyday responsibilities for a while</a:t>
                      </a:r>
                    </a:p>
                    <a:p>
                      <a:pPr lvl="0"/>
                      <a:endParaRPr kumimoji="0" lang="en-US" sz="1600" kern="1200" dirty="0" smtClean="0">
                        <a:solidFill>
                          <a:schemeClr val="dk1"/>
                        </a:solidFill>
                        <a:effectLst/>
                        <a:latin typeface="+mn-lt"/>
                        <a:ea typeface="+mn-ea"/>
                        <a:cs typeface="+mn-cs"/>
                      </a:endParaRPr>
                    </a:p>
                    <a:p>
                      <a:pPr lvl="0"/>
                      <a:r>
                        <a:rPr kumimoji="0" lang="en-US" sz="1600" kern="1200" dirty="0" smtClean="0">
                          <a:solidFill>
                            <a:schemeClr val="dk1"/>
                          </a:solidFill>
                          <a:effectLst/>
                          <a:latin typeface="+mn-lt"/>
                          <a:ea typeface="+mn-ea"/>
                          <a:cs typeface="+mn-cs"/>
                        </a:rPr>
                        <a:t>Developing your skills and abilities</a:t>
                      </a:r>
                      <a:endParaRPr lang="en-US" sz="1600" dirty="0" smtClean="0">
                        <a:effectLst/>
                      </a:endParaRPr>
                    </a:p>
                  </a:txBody>
                  <a:tcPr>
                    <a:gradFill>
                      <a:gsLst>
                        <a:gs pos="0">
                          <a:schemeClr val="accent5">
                            <a:lumMod val="60000"/>
                            <a:lumOff val="40000"/>
                          </a:schemeClr>
                        </a:gs>
                        <a:gs pos="100000">
                          <a:schemeClr val="accent5">
                            <a:lumMod val="20000"/>
                            <a:lumOff val="80000"/>
                          </a:schemeClr>
                        </a:gs>
                      </a:gsLst>
                      <a:lin ang="5400000" scaled="0"/>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kern="1200" dirty="0" smtClean="0">
                          <a:solidFill>
                            <a:schemeClr val="dk1"/>
                          </a:solidFill>
                          <a:effectLst/>
                          <a:latin typeface="+mn-lt"/>
                          <a:ea typeface="+mn-ea"/>
                          <a:cs typeface="+mn-cs"/>
                        </a:rPr>
                        <a:t>Participants in surveys/assessments report an average </a:t>
                      </a:r>
                      <a:r>
                        <a:rPr kumimoji="0" lang="en-US" sz="1600" kern="1200" dirty="0" smtClean="0">
                          <a:solidFill>
                            <a:schemeClr val="dk1"/>
                          </a:solidFill>
                          <a:effectLst>
                            <a:outerShdw blurRad="38100" dist="38100" dir="2700000" algn="tl">
                              <a:srgbClr val="000000">
                                <a:alpha val="43137"/>
                              </a:srgbClr>
                            </a:outerShdw>
                          </a:effectLst>
                          <a:latin typeface="+mn-lt"/>
                          <a:ea typeface="+mn-ea"/>
                          <a:cs typeface="+mn-cs"/>
                        </a:rPr>
                        <a:t>4.0 realization</a:t>
                      </a:r>
                      <a:r>
                        <a:rPr kumimoji="0" lang="en-US" sz="1600" kern="1200" dirty="0" smtClean="0">
                          <a:solidFill>
                            <a:schemeClr val="dk1"/>
                          </a:solidFill>
                          <a:effectLst/>
                          <a:latin typeface="+mn-lt"/>
                          <a:ea typeface="+mn-ea"/>
                          <a:cs typeface="+mn-cs"/>
                        </a:rPr>
                        <a:t> (4.0 on a probability scale where: 1 = not at all realized to 5 = totally realized) of the targeted experiences</a:t>
                      </a:r>
                      <a:endParaRPr lang="en-US" sz="1600" dirty="0"/>
                    </a:p>
                  </a:txBody>
                  <a:tcPr>
                    <a:solidFill>
                      <a:srgbClr val="FFFFBD"/>
                    </a:solidFill>
                  </a:tcPr>
                </a:tc>
                <a:tc>
                  <a:txBody>
                    <a:bodyPr/>
                    <a:lstStyle/>
                    <a:p>
                      <a:r>
                        <a:rPr lang="en-US" sz="1600" dirty="0" smtClean="0"/>
                        <a:t>1</a:t>
                      </a:r>
                      <a:r>
                        <a:rPr lang="en-US" sz="1600" baseline="30000" dirty="0" smtClean="0"/>
                        <a:t>st</a:t>
                      </a:r>
                      <a:r>
                        <a:rPr lang="en-US" sz="1600" dirty="0" smtClean="0"/>
                        <a:t>  - Indirect actions will be implemented if </a:t>
                      </a:r>
                      <a:r>
                        <a:rPr lang="en-US" sz="1600" dirty="0" err="1" smtClean="0"/>
                        <a:t>Stds</a:t>
                      </a:r>
                      <a:r>
                        <a:rPr lang="en-US" sz="1600" baseline="0" dirty="0" smtClean="0"/>
                        <a:t> are not being achieved (e.g., limit camping to designated sites, work with tourism agencies and outfitters to spread out use)</a:t>
                      </a:r>
                    </a:p>
                    <a:p>
                      <a:endParaRPr lang="en-US" sz="1600" baseline="0" dirty="0" smtClean="0"/>
                    </a:p>
                    <a:p>
                      <a:r>
                        <a:rPr lang="en-US" sz="1600" baseline="0" dirty="0" smtClean="0"/>
                        <a:t>2</a:t>
                      </a:r>
                      <a:r>
                        <a:rPr lang="en-US" sz="1600" baseline="30000" dirty="0" smtClean="0"/>
                        <a:t>nd</a:t>
                      </a:r>
                      <a:r>
                        <a:rPr lang="en-US" sz="1600" baseline="0" dirty="0" smtClean="0"/>
                        <a:t> – If indirect actions  do not succeed by the next survey period then implement a permit system</a:t>
                      </a:r>
                    </a:p>
                    <a:p>
                      <a:endParaRPr lang="en-US" sz="1600" baseline="0" dirty="0" smtClean="0"/>
                    </a:p>
                    <a:p>
                      <a:endParaRPr lang="en-US" sz="1600" baseline="0" dirty="0" smtClean="0"/>
                    </a:p>
                    <a:p>
                      <a:endParaRPr lang="en-US" sz="1600" dirty="0"/>
                    </a:p>
                  </a:txBody>
                  <a:tcPr>
                    <a:gradFill>
                      <a:gsLst>
                        <a:gs pos="0">
                          <a:schemeClr val="accent5">
                            <a:lumMod val="60000"/>
                            <a:lumOff val="40000"/>
                          </a:schemeClr>
                        </a:gs>
                        <a:gs pos="100000">
                          <a:schemeClr val="accent5">
                            <a:lumMod val="20000"/>
                            <a:lumOff val="80000"/>
                          </a:schemeClr>
                        </a:gs>
                      </a:gsLst>
                      <a:lin ang="5400000" scaled="0"/>
                    </a:gradFill>
                  </a:tcPr>
                </a:tc>
                <a:tc>
                  <a:txBody>
                    <a:bodyPr/>
                    <a:lstStyle/>
                    <a:p>
                      <a:r>
                        <a:rPr lang="en-US" sz="1600" dirty="0" smtClean="0"/>
                        <a:t>Survey visitors every </a:t>
                      </a:r>
                      <a:r>
                        <a:rPr lang="en-US" sz="1600" baseline="0" dirty="0" smtClean="0"/>
                        <a:t>3 years</a:t>
                      </a:r>
                      <a:endParaRPr lang="en-US" sz="1600" dirty="0"/>
                    </a:p>
                  </a:txBody>
                  <a:tcPr>
                    <a:gradFill>
                      <a:gsLst>
                        <a:gs pos="0">
                          <a:schemeClr val="accent5">
                            <a:lumMod val="60000"/>
                            <a:lumOff val="40000"/>
                          </a:schemeClr>
                        </a:gs>
                        <a:gs pos="100000">
                          <a:schemeClr val="accent5">
                            <a:lumMod val="20000"/>
                            <a:lumOff val="80000"/>
                          </a:schemeClr>
                        </a:gs>
                      </a:gsLst>
                      <a:lin ang="5400000" scaled="0"/>
                    </a:gra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642143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4302781"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Monitoring</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882030" y="1799573"/>
            <a:ext cx="6781800" cy="1754326"/>
          </a:xfrm>
          <a:prstGeom prst="rect">
            <a:avLst/>
          </a:prstGeom>
          <a:noFill/>
        </p:spPr>
        <p:txBody>
          <a:bodyPr wrap="square" rtlCol="0">
            <a:spAutoFit/>
          </a:bodyPr>
          <a:lstStyle/>
          <a:p>
            <a:r>
              <a:rPr lang="en-US" sz="3600" b="1" dirty="0">
                <a:solidFill>
                  <a:srgbClr val="CEC597">
                    <a:lumMod val="60000"/>
                    <a:lumOff val="40000"/>
                  </a:srgbClr>
                </a:solidFill>
                <a:effectLst>
                  <a:outerShdw blurRad="38100" dist="38100" dir="2700000" algn="tl">
                    <a:srgbClr val="000000">
                      <a:alpha val="43137"/>
                    </a:srgbClr>
                  </a:outerShdw>
                </a:effectLst>
                <a:latin typeface="Lucida Sans"/>
              </a:rPr>
              <a:t>OMB approved Outcomes Focused (SRMA) Monitoring Survey being developed </a:t>
            </a:r>
          </a:p>
        </p:txBody>
      </p:sp>
      <p:pic>
        <p:nvPicPr>
          <p:cNvPr id="9218" name="Picture 2" descr="Image result for surv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596" y="4327633"/>
            <a:ext cx="4381500" cy="16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8527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pic>
        <p:nvPicPr>
          <p:cNvPr id="4" name="Picture 2" descr="C:\Users\jkurtz\AppData\Local\Microsoft\Windows\Temporary Internet Files\Content.IE5\LL5I810M\filter-icon[1].png"/>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tretch/>
        </p:blipFill>
        <p:spPr bwMode="auto">
          <a:xfrm>
            <a:off x="4252834" y="3587883"/>
            <a:ext cx="18288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09704" y="1688892"/>
            <a:ext cx="3619500" cy="523220"/>
          </a:xfrm>
          <a:prstGeom prst="rect">
            <a:avLst/>
          </a:prstGeom>
          <a:solidFill>
            <a:schemeClr val="bg1"/>
          </a:solidFill>
        </p:spPr>
        <p:txBody>
          <a:bodyPr wrap="square" rtlCol="0">
            <a:spAutoFit/>
          </a:bodyPr>
          <a:lstStyle/>
          <a:p>
            <a:r>
              <a:rPr lang="en-US" sz="2800" dirty="0">
                <a:solidFill>
                  <a:prstClr val="white"/>
                </a:solidFill>
                <a:latin typeface="Book Antiqua"/>
              </a:rPr>
              <a:t>Informal Discussions</a:t>
            </a:r>
          </a:p>
        </p:txBody>
      </p:sp>
      <p:sp>
        <p:nvSpPr>
          <p:cNvPr id="7" name="TextBox 6"/>
          <p:cNvSpPr txBox="1"/>
          <p:nvPr/>
        </p:nvSpPr>
        <p:spPr>
          <a:xfrm>
            <a:off x="3872379" y="2267139"/>
            <a:ext cx="2589710" cy="523220"/>
          </a:xfrm>
          <a:prstGeom prst="rect">
            <a:avLst/>
          </a:prstGeom>
          <a:solidFill>
            <a:schemeClr val="bg1"/>
          </a:solidFill>
        </p:spPr>
        <p:txBody>
          <a:bodyPr wrap="square" rtlCol="0">
            <a:spAutoFit/>
          </a:bodyPr>
          <a:lstStyle/>
          <a:p>
            <a:r>
              <a:rPr lang="en-US" sz="2800" dirty="0">
                <a:solidFill>
                  <a:prstClr val="white"/>
                </a:solidFill>
                <a:latin typeface="Book Antiqua"/>
              </a:rPr>
              <a:t>Focus Groups</a:t>
            </a:r>
          </a:p>
        </p:txBody>
      </p:sp>
      <p:sp>
        <p:nvSpPr>
          <p:cNvPr id="8" name="TextBox 7"/>
          <p:cNvSpPr txBox="1"/>
          <p:nvPr/>
        </p:nvSpPr>
        <p:spPr>
          <a:xfrm>
            <a:off x="4358078" y="2821751"/>
            <a:ext cx="1618313" cy="523220"/>
          </a:xfrm>
          <a:prstGeom prst="rect">
            <a:avLst/>
          </a:prstGeom>
          <a:solidFill>
            <a:schemeClr val="bg1"/>
          </a:solidFill>
        </p:spPr>
        <p:txBody>
          <a:bodyPr wrap="square" rtlCol="0">
            <a:spAutoFit/>
          </a:bodyPr>
          <a:lstStyle/>
          <a:p>
            <a:r>
              <a:rPr lang="en-US" sz="2800" dirty="0">
                <a:solidFill>
                  <a:prstClr val="white"/>
                </a:solidFill>
                <a:latin typeface="Book Antiqua"/>
              </a:rPr>
              <a:t>Surveys</a:t>
            </a:r>
          </a:p>
        </p:txBody>
      </p:sp>
      <p:grpSp>
        <p:nvGrpSpPr>
          <p:cNvPr id="14" name="Group 13"/>
          <p:cNvGrpSpPr/>
          <p:nvPr/>
        </p:nvGrpSpPr>
        <p:grpSpPr>
          <a:xfrm>
            <a:off x="4138534" y="5721483"/>
            <a:ext cx="2057400" cy="914400"/>
            <a:chOff x="2590800" y="5061679"/>
            <a:chExt cx="2057400" cy="914400"/>
          </a:xfrm>
        </p:grpSpPr>
        <p:sp>
          <p:nvSpPr>
            <p:cNvPr id="13" name="Oval 12"/>
            <p:cNvSpPr/>
            <p:nvPr/>
          </p:nvSpPr>
          <p:spPr>
            <a:xfrm>
              <a:off x="2590800" y="5061679"/>
              <a:ext cx="2057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
          <p:nvSpPr>
            <p:cNvPr id="12" name="TextBox 11"/>
            <p:cNvSpPr txBox="1"/>
            <p:nvPr/>
          </p:nvSpPr>
          <p:spPr>
            <a:xfrm>
              <a:off x="2983667" y="5140257"/>
              <a:ext cx="1664533" cy="646331"/>
            </a:xfrm>
            <a:prstGeom prst="rect">
              <a:avLst/>
            </a:prstGeom>
            <a:noFill/>
          </p:spPr>
          <p:txBody>
            <a:bodyPr wrap="square" rtlCol="0">
              <a:spAutoFit/>
            </a:bodyPr>
            <a:lstStyle/>
            <a:p>
              <a:r>
                <a:rPr lang="en-US" dirty="0">
                  <a:solidFill>
                    <a:prstClr val="white"/>
                  </a:solidFill>
                  <a:latin typeface="Book Antiqua"/>
                </a:rPr>
                <a:t>Data (4.0 Realization?)</a:t>
              </a:r>
            </a:p>
          </p:txBody>
        </p:sp>
      </p:grpSp>
      <p:sp>
        <p:nvSpPr>
          <p:cNvPr id="15" name="TextBox 14"/>
          <p:cNvSpPr txBox="1"/>
          <p:nvPr/>
        </p:nvSpPr>
        <p:spPr>
          <a:xfrm>
            <a:off x="1676400" y="172919"/>
            <a:ext cx="3839666" cy="584775"/>
          </a:xfrm>
          <a:prstGeom prst="rect">
            <a:avLst/>
          </a:prstGeom>
          <a:noFill/>
        </p:spPr>
        <p:txBody>
          <a:bodyPr wrap="square" rtlCol="0">
            <a:spAutoFit/>
          </a:bodyPr>
          <a:lstStyle/>
          <a:p>
            <a:r>
              <a:rPr lang="en-US" sz="3200" b="1" dirty="0">
                <a:solidFill>
                  <a:srgbClr val="CEC597">
                    <a:lumMod val="60000"/>
                    <a:lumOff val="40000"/>
                  </a:srgbClr>
                </a:solidFill>
                <a:effectLst>
                  <a:outerShdw blurRad="38100" dist="38100" dir="2700000" algn="tl">
                    <a:srgbClr val="000000">
                      <a:alpha val="43137"/>
                    </a:srgbClr>
                  </a:outerShdw>
                </a:effectLst>
                <a:latin typeface="Book Antiqua"/>
              </a:rPr>
              <a:t>SRMA Monitoring</a:t>
            </a:r>
          </a:p>
        </p:txBody>
      </p:sp>
      <p:sp>
        <p:nvSpPr>
          <p:cNvPr id="2" name="Striped Right Arrow 1"/>
          <p:cNvSpPr/>
          <p:nvPr/>
        </p:nvSpPr>
        <p:spPr>
          <a:xfrm>
            <a:off x="6231847" y="5902266"/>
            <a:ext cx="1007153" cy="505917"/>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
        <p:nvSpPr>
          <p:cNvPr id="10" name="Rounded Rectangle 9"/>
          <p:cNvSpPr/>
          <p:nvPr/>
        </p:nvSpPr>
        <p:spPr>
          <a:xfrm>
            <a:off x="7543800" y="5373523"/>
            <a:ext cx="2918074" cy="116636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Book Antiqua"/>
              </a:rPr>
              <a:t>SRMA Objective (Activities, Experiences &amp; Benefits)  &amp; Desired RSCs</a:t>
            </a:r>
          </a:p>
        </p:txBody>
      </p:sp>
      <p:sp>
        <p:nvSpPr>
          <p:cNvPr id="22" name="U-Turn Arrow 21"/>
          <p:cNvSpPr/>
          <p:nvPr/>
        </p:nvSpPr>
        <p:spPr>
          <a:xfrm flipH="1">
            <a:off x="5144628" y="66521"/>
            <a:ext cx="4380372" cy="5307002"/>
          </a:xfrm>
          <a:custGeom>
            <a:avLst/>
            <a:gdLst>
              <a:gd name="connsiteX0" fmla="*/ 0 w 5019000"/>
              <a:gd name="connsiteY0" fmla="*/ 5307002 h 5307002"/>
              <a:gd name="connsiteX1" fmla="*/ 0 w 5019000"/>
              <a:gd name="connsiteY1" fmla="*/ 795658 h 5307002"/>
              <a:gd name="connsiteX2" fmla="*/ 795658 w 5019000"/>
              <a:gd name="connsiteY2" fmla="*/ 0 h 5307002"/>
              <a:gd name="connsiteX3" fmla="*/ 3187722 w 5019000"/>
              <a:gd name="connsiteY3" fmla="*/ 0 h 5307002"/>
              <a:gd name="connsiteX4" fmla="*/ 3983380 w 5019000"/>
              <a:gd name="connsiteY4" fmla="*/ 795658 h 5307002"/>
              <a:gd name="connsiteX5" fmla="*/ 3983380 w 5019000"/>
              <a:gd name="connsiteY5" fmla="*/ 795658 h 5307002"/>
              <a:gd name="connsiteX6" fmla="*/ 5019000 w 5019000"/>
              <a:gd name="connsiteY6" fmla="*/ 795658 h 5307002"/>
              <a:gd name="connsiteX7" fmla="*/ 3764250 w 5019000"/>
              <a:gd name="connsiteY7" fmla="*/ 1818179 h 5307002"/>
              <a:gd name="connsiteX8" fmla="*/ 2509500 w 5019000"/>
              <a:gd name="connsiteY8" fmla="*/ 795658 h 5307002"/>
              <a:gd name="connsiteX9" fmla="*/ 3545120 w 5019000"/>
              <a:gd name="connsiteY9" fmla="*/ 795658 h 5307002"/>
              <a:gd name="connsiteX10" fmla="*/ 3545120 w 5019000"/>
              <a:gd name="connsiteY10" fmla="*/ 795658 h 5307002"/>
              <a:gd name="connsiteX11" fmla="*/ 3187721 w 5019000"/>
              <a:gd name="connsiteY11" fmla="*/ 438259 h 5307002"/>
              <a:gd name="connsiteX12" fmla="*/ 795658 w 5019000"/>
              <a:gd name="connsiteY12" fmla="*/ 438259 h 5307002"/>
              <a:gd name="connsiteX13" fmla="*/ 438259 w 5019000"/>
              <a:gd name="connsiteY13" fmla="*/ 795658 h 5307002"/>
              <a:gd name="connsiteX14" fmla="*/ 438259 w 5019000"/>
              <a:gd name="connsiteY14" fmla="*/ 5307002 h 5307002"/>
              <a:gd name="connsiteX15" fmla="*/ 0 w 5019000"/>
              <a:gd name="connsiteY15" fmla="*/ 5307002 h 5307002"/>
              <a:gd name="connsiteX0" fmla="*/ 0 w 5019000"/>
              <a:gd name="connsiteY0" fmla="*/ 5307002 h 5307002"/>
              <a:gd name="connsiteX1" fmla="*/ 0 w 5019000"/>
              <a:gd name="connsiteY1" fmla="*/ 795658 h 5307002"/>
              <a:gd name="connsiteX2" fmla="*/ 795658 w 5019000"/>
              <a:gd name="connsiteY2" fmla="*/ 0 h 5307002"/>
              <a:gd name="connsiteX3" fmla="*/ 3187722 w 5019000"/>
              <a:gd name="connsiteY3" fmla="*/ 0 h 5307002"/>
              <a:gd name="connsiteX4" fmla="*/ 3983380 w 5019000"/>
              <a:gd name="connsiteY4" fmla="*/ 795658 h 5307002"/>
              <a:gd name="connsiteX5" fmla="*/ 3983380 w 5019000"/>
              <a:gd name="connsiteY5" fmla="*/ 795658 h 5307002"/>
              <a:gd name="connsiteX6" fmla="*/ 5019000 w 5019000"/>
              <a:gd name="connsiteY6" fmla="*/ 795658 h 5307002"/>
              <a:gd name="connsiteX7" fmla="*/ 3764250 w 5019000"/>
              <a:gd name="connsiteY7" fmla="*/ 1818179 h 5307002"/>
              <a:gd name="connsiteX8" fmla="*/ 3046529 w 5019000"/>
              <a:gd name="connsiteY8" fmla="*/ 839201 h 5307002"/>
              <a:gd name="connsiteX9" fmla="*/ 3545120 w 5019000"/>
              <a:gd name="connsiteY9" fmla="*/ 795658 h 5307002"/>
              <a:gd name="connsiteX10" fmla="*/ 3545120 w 5019000"/>
              <a:gd name="connsiteY10" fmla="*/ 795658 h 5307002"/>
              <a:gd name="connsiteX11" fmla="*/ 3187721 w 5019000"/>
              <a:gd name="connsiteY11" fmla="*/ 438259 h 5307002"/>
              <a:gd name="connsiteX12" fmla="*/ 795658 w 5019000"/>
              <a:gd name="connsiteY12" fmla="*/ 438259 h 5307002"/>
              <a:gd name="connsiteX13" fmla="*/ 438259 w 5019000"/>
              <a:gd name="connsiteY13" fmla="*/ 795658 h 5307002"/>
              <a:gd name="connsiteX14" fmla="*/ 438259 w 5019000"/>
              <a:gd name="connsiteY14" fmla="*/ 5307002 h 5307002"/>
              <a:gd name="connsiteX15" fmla="*/ 0 w 5019000"/>
              <a:gd name="connsiteY15" fmla="*/ 5307002 h 5307002"/>
              <a:gd name="connsiteX0" fmla="*/ 0 w 4380372"/>
              <a:gd name="connsiteY0" fmla="*/ 5307002 h 5307002"/>
              <a:gd name="connsiteX1" fmla="*/ 0 w 4380372"/>
              <a:gd name="connsiteY1" fmla="*/ 795658 h 5307002"/>
              <a:gd name="connsiteX2" fmla="*/ 795658 w 4380372"/>
              <a:gd name="connsiteY2" fmla="*/ 0 h 5307002"/>
              <a:gd name="connsiteX3" fmla="*/ 3187722 w 4380372"/>
              <a:gd name="connsiteY3" fmla="*/ 0 h 5307002"/>
              <a:gd name="connsiteX4" fmla="*/ 3983380 w 4380372"/>
              <a:gd name="connsiteY4" fmla="*/ 795658 h 5307002"/>
              <a:gd name="connsiteX5" fmla="*/ 3983380 w 4380372"/>
              <a:gd name="connsiteY5" fmla="*/ 795658 h 5307002"/>
              <a:gd name="connsiteX6" fmla="*/ 4380372 w 4380372"/>
              <a:gd name="connsiteY6" fmla="*/ 853715 h 5307002"/>
              <a:gd name="connsiteX7" fmla="*/ 3764250 w 4380372"/>
              <a:gd name="connsiteY7" fmla="*/ 1818179 h 5307002"/>
              <a:gd name="connsiteX8" fmla="*/ 3046529 w 4380372"/>
              <a:gd name="connsiteY8" fmla="*/ 839201 h 5307002"/>
              <a:gd name="connsiteX9" fmla="*/ 3545120 w 4380372"/>
              <a:gd name="connsiteY9" fmla="*/ 795658 h 5307002"/>
              <a:gd name="connsiteX10" fmla="*/ 3545120 w 4380372"/>
              <a:gd name="connsiteY10" fmla="*/ 795658 h 5307002"/>
              <a:gd name="connsiteX11" fmla="*/ 3187721 w 4380372"/>
              <a:gd name="connsiteY11" fmla="*/ 438259 h 5307002"/>
              <a:gd name="connsiteX12" fmla="*/ 795658 w 4380372"/>
              <a:gd name="connsiteY12" fmla="*/ 438259 h 5307002"/>
              <a:gd name="connsiteX13" fmla="*/ 438259 w 4380372"/>
              <a:gd name="connsiteY13" fmla="*/ 795658 h 5307002"/>
              <a:gd name="connsiteX14" fmla="*/ 438259 w 4380372"/>
              <a:gd name="connsiteY14" fmla="*/ 5307002 h 5307002"/>
              <a:gd name="connsiteX15" fmla="*/ 0 w 4380372"/>
              <a:gd name="connsiteY15" fmla="*/ 5307002 h 5307002"/>
              <a:gd name="connsiteX0" fmla="*/ 0 w 4380372"/>
              <a:gd name="connsiteY0" fmla="*/ 5307002 h 5307002"/>
              <a:gd name="connsiteX1" fmla="*/ 0 w 4380372"/>
              <a:gd name="connsiteY1" fmla="*/ 795658 h 5307002"/>
              <a:gd name="connsiteX2" fmla="*/ 795658 w 4380372"/>
              <a:gd name="connsiteY2" fmla="*/ 0 h 5307002"/>
              <a:gd name="connsiteX3" fmla="*/ 3187722 w 4380372"/>
              <a:gd name="connsiteY3" fmla="*/ 0 h 5307002"/>
              <a:gd name="connsiteX4" fmla="*/ 3983380 w 4380372"/>
              <a:gd name="connsiteY4" fmla="*/ 795658 h 5307002"/>
              <a:gd name="connsiteX5" fmla="*/ 3983380 w 4380372"/>
              <a:gd name="connsiteY5" fmla="*/ 795658 h 5307002"/>
              <a:gd name="connsiteX6" fmla="*/ 4380372 w 4380372"/>
              <a:gd name="connsiteY6" fmla="*/ 853715 h 5307002"/>
              <a:gd name="connsiteX7" fmla="*/ 3706193 w 4380372"/>
              <a:gd name="connsiteY7" fmla="*/ 1469836 h 5307002"/>
              <a:gd name="connsiteX8" fmla="*/ 3046529 w 4380372"/>
              <a:gd name="connsiteY8" fmla="*/ 839201 h 5307002"/>
              <a:gd name="connsiteX9" fmla="*/ 3545120 w 4380372"/>
              <a:gd name="connsiteY9" fmla="*/ 795658 h 5307002"/>
              <a:gd name="connsiteX10" fmla="*/ 3545120 w 4380372"/>
              <a:gd name="connsiteY10" fmla="*/ 795658 h 5307002"/>
              <a:gd name="connsiteX11" fmla="*/ 3187721 w 4380372"/>
              <a:gd name="connsiteY11" fmla="*/ 438259 h 5307002"/>
              <a:gd name="connsiteX12" fmla="*/ 795658 w 4380372"/>
              <a:gd name="connsiteY12" fmla="*/ 438259 h 5307002"/>
              <a:gd name="connsiteX13" fmla="*/ 438259 w 4380372"/>
              <a:gd name="connsiteY13" fmla="*/ 795658 h 5307002"/>
              <a:gd name="connsiteX14" fmla="*/ 438259 w 4380372"/>
              <a:gd name="connsiteY14" fmla="*/ 5307002 h 5307002"/>
              <a:gd name="connsiteX15" fmla="*/ 0 w 4380372"/>
              <a:gd name="connsiteY15" fmla="*/ 5307002 h 530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0372" h="5307002">
                <a:moveTo>
                  <a:pt x="0" y="5307002"/>
                </a:moveTo>
                <a:lnTo>
                  <a:pt x="0" y="795658"/>
                </a:lnTo>
                <a:cubicBezTo>
                  <a:pt x="0" y="356228"/>
                  <a:pt x="356228" y="0"/>
                  <a:pt x="795658" y="0"/>
                </a:cubicBezTo>
                <a:lnTo>
                  <a:pt x="3187722" y="0"/>
                </a:lnTo>
                <a:cubicBezTo>
                  <a:pt x="3627152" y="0"/>
                  <a:pt x="3983380" y="356228"/>
                  <a:pt x="3983380" y="795658"/>
                </a:cubicBezTo>
                <a:lnTo>
                  <a:pt x="3983380" y="795658"/>
                </a:lnTo>
                <a:lnTo>
                  <a:pt x="4380372" y="853715"/>
                </a:lnTo>
                <a:lnTo>
                  <a:pt x="3706193" y="1469836"/>
                </a:lnTo>
                <a:lnTo>
                  <a:pt x="3046529" y="839201"/>
                </a:lnTo>
                <a:lnTo>
                  <a:pt x="3545120" y="795658"/>
                </a:lnTo>
                <a:lnTo>
                  <a:pt x="3545120" y="795658"/>
                </a:lnTo>
                <a:cubicBezTo>
                  <a:pt x="3545120" y="598272"/>
                  <a:pt x="3385107" y="438259"/>
                  <a:pt x="3187721" y="438259"/>
                </a:cubicBezTo>
                <a:lnTo>
                  <a:pt x="795658" y="438259"/>
                </a:lnTo>
                <a:cubicBezTo>
                  <a:pt x="598272" y="438259"/>
                  <a:pt x="438259" y="598272"/>
                  <a:pt x="438259" y="795658"/>
                </a:cubicBezTo>
                <a:lnTo>
                  <a:pt x="438259" y="5307002"/>
                </a:lnTo>
                <a:lnTo>
                  <a:pt x="0" y="5307002"/>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
        <p:nvSpPr>
          <p:cNvPr id="23" name="TextBox 22"/>
          <p:cNvSpPr txBox="1"/>
          <p:nvPr/>
        </p:nvSpPr>
        <p:spPr>
          <a:xfrm>
            <a:off x="6316323" y="95974"/>
            <a:ext cx="2454954" cy="369332"/>
          </a:xfrm>
          <a:prstGeom prst="rect">
            <a:avLst/>
          </a:prstGeom>
          <a:noFill/>
        </p:spPr>
        <p:txBody>
          <a:bodyPr wrap="square" rtlCol="0">
            <a:spAutoFit/>
          </a:bodyPr>
          <a:lstStyle/>
          <a:p>
            <a:r>
              <a:rPr lang="en-US" dirty="0">
                <a:solidFill>
                  <a:prstClr val="white"/>
                </a:solidFill>
                <a:latin typeface="Book Antiqua"/>
              </a:rPr>
              <a:t>Indicator Questions</a:t>
            </a:r>
          </a:p>
        </p:txBody>
      </p:sp>
    </p:spTree>
    <p:extLst>
      <p:ext uri="{BB962C8B-B14F-4D97-AF65-F5344CB8AC3E}">
        <p14:creationId xmlns:p14="http://schemas.microsoft.com/office/powerpoint/2010/main" val="3937807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4302781"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Monitoring</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719269" y="826532"/>
            <a:ext cx="5812810" cy="369332"/>
          </a:xfrm>
          <a:prstGeom prst="rect">
            <a:avLst/>
          </a:prstGeom>
        </p:spPr>
        <p:txBody>
          <a:bodyPr wrap="none">
            <a:spAutoFit/>
          </a:bodyPr>
          <a:lstStyle/>
          <a:p>
            <a:r>
              <a:rPr lang="en-US" b="1" cap="small" dirty="0">
                <a:solidFill>
                  <a:srgbClr val="CEC597">
                    <a:lumMod val="60000"/>
                    <a:lumOff val="40000"/>
                  </a:srgbClr>
                </a:solidFill>
                <a:effectLst>
                  <a:outerShdw blurRad="38100" dist="38100" dir="2700000" algn="tl">
                    <a:srgbClr val="000000">
                      <a:alpha val="43137"/>
                    </a:srgbClr>
                  </a:outerShdw>
                </a:effectLst>
                <a:latin typeface="Lucida Sans"/>
              </a:rPr>
              <a:t>Monitoring Recreation Setting Characteristics</a:t>
            </a:r>
            <a:endParaRPr lang="en-US" cap="small" dirty="0">
              <a:solidFill>
                <a:srgbClr val="CEC597">
                  <a:lumMod val="60000"/>
                  <a:lumOff val="40000"/>
                </a:srgbClr>
              </a:solidFill>
              <a:effectLst>
                <a:outerShdw blurRad="38100" dist="38100" dir="2700000" algn="tl">
                  <a:srgbClr val="000000">
                    <a:alpha val="43137"/>
                  </a:srgbClr>
                </a:outerShdw>
              </a:effectLst>
              <a:latin typeface="Lucida Sans"/>
            </a:endParaRPr>
          </a:p>
        </p:txBody>
      </p:sp>
      <p:sp>
        <p:nvSpPr>
          <p:cNvPr id="3" name="Rectangle 2"/>
          <p:cNvSpPr/>
          <p:nvPr/>
        </p:nvSpPr>
        <p:spPr>
          <a:xfrm>
            <a:off x="4040226" y="1417281"/>
            <a:ext cx="7924800" cy="4801314"/>
          </a:xfrm>
          <a:prstGeom prst="rect">
            <a:avLst/>
          </a:prstGeom>
        </p:spPr>
        <p:txBody>
          <a:bodyPr wrap="square">
            <a:spAutoFit/>
          </a:bodyPr>
          <a:lstStyle/>
          <a:p>
            <a:r>
              <a:rPr lang="en-US" dirty="0">
                <a:solidFill>
                  <a:srgbClr val="CEC597">
                    <a:lumMod val="60000"/>
                    <a:lumOff val="40000"/>
                  </a:srgbClr>
                </a:solidFill>
                <a:latin typeface="Comic Sans MS" panose="030F0702030302020204" pitchFamily="66" charset="0"/>
              </a:rPr>
              <a:t>Impacts on physical and social RSCs are inevitable consequences of human use of BLM lands. Monitoring ensures the long-term protection of RSCs. </a:t>
            </a:r>
          </a:p>
          <a:p>
            <a:endParaRPr lang="en-US" dirty="0">
              <a:solidFill>
                <a:srgbClr val="CEC597">
                  <a:lumMod val="60000"/>
                  <a:lumOff val="40000"/>
                </a:srgbClr>
              </a:solidFill>
              <a:latin typeface="Comic Sans MS" panose="030F0702030302020204" pitchFamily="66" charset="0"/>
            </a:endParaRPr>
          </a:p>
          <a:p>
            <a:r>
              <a:rPr lang="en-US" dirty="0">
                <a:solidFill>
                  <a:srgbClr val="CEC597">
                    <a:lumMod val="60000"/>
                    <a:lumOff val="40000"/>
                  </a:srgbClr>
                </a:solidFill>
                <a:latin typeface="Comic Sans MS" panose="030F0702030302020204" pitchFamily="66" charset="0"/>
              </a:rPr>
              <a:t>The primary emphasis of monitoring recreation settings should be on achieving or maintaining the desired RSCs. </a:t>
            </a:r>
          </a:p>
          <a:p>
            <a:endParaRPr lang="en-US" dirty="0">
              <a:solidFill>
                <a:srgbClr val="CEC597">
                  <a:lumMod val="60000"/>
                  <a:lumOff val="40000"/>
                </a:srgbClr>
              </a:solidFill>
              <a:latin typeface="Comic Sans MS" panose="030F0702030302020204" pitchFamily="66" charset="0"/>
            </a:endParaRPr>
          </a:p>
          <a:p>
            <a:r>
              <a:rPr lang="en-US" dirty="0">
                <a:solidFill>
                  <a:srgbClr val="CEC597">
                    <a:lumMod val="60000"/>
                    <a:lumOff val="40000"/>
                  </a:srgbClr>
                </a:solidFill>
                <a:latin typeface="Comic Sans MS" panose="030F0702030302020204" pitchFamily="66" charset="0"/>
              </a:rPr>
              <a:t>The desired physical, social, and operational RSCs of SRMAs and the qualities and conditions identified for ERMAs ensure recreation use and other land uses are consistent with RMA management focus and are maintained at acceptable levels. </a:t>
            </a:r>
          </a:p>
          <a:p>
            <a:endParaRPr lang="en-US" dirty="0">
              <a:solidFill>
                <a:srgbClr val="CEC597">
                  <a:lumMod val="60000"/>
                  <a:lumOff val="40000"/>
                </a:srgbClr>
              </a:solidFill>
              <a:latin typeface="Comic Sans MS" panose="030F0702030302020204" pitchFamily="66" charset="0"/>
            </a:endParaRPr>
          </a:p>
          <a:p>
            <a:r>
              <a:rPr lang="en-US" dirty="0">
                <a:solidFill>
                  <a:srgbClr val="CEC597">
                    <a:lumMod val="60000"/>
                    <a:lumOff val="40000"/>
                  </a:srgbClr>
                </a:solidFill>
                <a:latin typeface="Comic Sans MS" panose="030F0702030302020204" pitchFamily="66" charset="0"/>
              </a:rPr>
              <a:t>While visitor capacity and land use limitations may not be initially implemented, a good monitoring strategy (e.g., limits of acceptable change strategy) alerts managers to unacceptable changes/trends over time so managers can enact proactive implementation actions to protect RSCs. </a:t>
            </a:r>
          </a:p>
        </p:txBody>
      </p:sp>
      <p:pic>
        <p:nvPicPr>
          <p:cNvPr id="11" name="Picture 2" descr="U:\Robin's Files\My Pictures\Owyhee wilderness\Copy of South Fork Owyhee WSR and Owyhee Wilderness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250" y="1417638"/>
            <a:ext cx="3599726"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0134" y="6440012"/>
            <a:ext cx="1289135" cy="369332"/>
          </a:xfrm>
          <a:prstGeom prst="rect">
            <a:avLst/>
          </a:prstGeom>
          <a:noFill/>
        </p:spPr>
        <p:txBody>
          <a:bodyPr wrap="none" rtlCol="0">
            <a:spAutoFit/>
          </a:bodyPr>
          <a:lstStyle/>
          <a:p>
            <a:r>
              <a:rPr lang="en-US" dirty="0" smtClean="0"/>
              <a:t>Page IV-16</a:t>
            </a:r>
            <a:endParaRPr lang="en-US" dirty="0"/>
          </a:p>
        </p:txBody>
      </p:sp>
    </p:spTree>
    <p:extLst>
      <p:ext uri="{BB962C8B-B14F-4D97-AF65-F5344CB8AC3E}">
        <p14:creationId xmlns:p14="http://schemas.microsoft.com/office/powerpoint/2010/main" val="22694921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4302781"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Monitoring</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719269" y="826532"/>
            <a:ext cx="5812810" cy="369332"/>
          </a:xfrm>
          <a:prstGeom prst="rect">
            <a:avLst/>
          </a:prstGeom>
        </p:spPr>
        <p:txBody>
          <a:bodyPr wrap="none">
            <a:spAutoFit/>
          </a:bodyPr>
          <a:lstStyle/>
          <a:p>
            <a:r>
              <a:rPr lang="en-US" b="1" cap="small" dirty="0">
                <a:solidFill>
                  <a:srgbClr val="CEC597">
                    <a:lumMod val="60000"/>
                    <a:lumOff val="40000"/>
                  </a:srgbClr>
                </a:solidFill>
                <a:effectLst>
                  <a:outerShdw blurRad="38100" dist="38100" dir="2700000" algn="tl">
                    <a:srgbClr val="000000">
                      <a:alpha val="43137"/>
                    </a:srgbClr>
                  </a:outerShdw>
                </a:effectLst>
                <a:latin typeface="Lucida Sans"/>
              </a:rPr>
              <a:t>Monitoring Recreation Setting Characteristics</a:t>
            </a:r>
            <a:endParaRPr lang="en-US" cap="small" dirty="0">
              <a:solidFill>
                <a:srgbClr val="CEC597">
                  <a:lumMod val="60000"/>
                  <a:lumOff val="40000"/>
                </a:srgbClr>
              </a:solidFill>
              <a:effectLst>
                <a:outerShdw blurRad="38100" dist="38100" dir="2700000" algn="tl">
                  <a:srgbClr val="000000">
                    <a:alpha val="43137"/>
                  </a:srgbClr>
                </a:outerShdw>
              </a:effectLst>
              <a:latin typeface="Lucida San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956" y="1218160"/>
            <a:ext cx="8041710" cy="5396691"/>
          </a:xfrm>
          <a:prstGeom prst="rect">
            <a:avLst/>
          </a:prstGeom>
        </p:spPr>
      </p:pic>
      <p:sp>
        <p:nvSpPr>
          <p:cNvPr id="7" name="Rounded Rectangle 6"/>
          <p:cNvSpPr/>
          <p:nvPr/>
        </p:nvSpPr>
        <p:spPr>
          <a:xfrm flipV="1">
            <a:off x="2956142" y="5867400"/>
            <a:ext cx="3292258" cy="6586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Tree>
    <p:extLst>
      <p:ext uri="{BB962C8B-B14F-4D97-AF65-F5344CB8AC3E}">
        <p14:creationId xmlns:p14="http://schemas.microsoft.com/office/powerpoint/2010/main" val="1911231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3703258"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Land Use Plan Implementation</a:t>
            </a:r>
          </a:p>
        </p:txBody>
      </p:sp>
      <p:sp>
        <p:nvSpPr>
          <p:cNvPr id="3" name="Rectangle 2"/>
          <p:cNvSpPr/>
          <p:nvPr/>
        </p:nvSpPr>
        <p:spPr>
          <a:xfrm>
            <a:off x="268927" y="1583049"/>
            <a:ext cx="6553200" cy="4524315"/>
          </a:xfrm>
          <a:prstGeom prst="rect">
            <a:avLst/>
          </a:prstGeom>
        </p:spPr>
        <p:txBody>
          <a:bodyPr wrap="square">
            <a:spAutoFit/>
          </a:bodyPr>
          <a:lstStyle/>
          <a:p>
            <a:r>
              <a:rPr lang="en-US" sz="2400" dirty="0">
                <a:latin typeface="Book Antiqua"/>
              </a:rPr>
              <a:t>The </a:t>
            </a:r>
            <a:r>
              <a:rPr lang="en-US" sz="2400" u="sng" dirty="0">
                <a:latin typeface="Book Antiqua"/>
              </a:rPr>
              <a:t>need</a:t>
            </a:r>
            <a:r>
              <a:rPr lang="en-US" sz="2400" dirty="0">
                <a:latin typeface="Book Antiqua"/>
              </a:rPr>
              <a:t>, </a:t>
            </a:r>
            <a:r>
              <a:rPr lang="en-US" sz="2400" u="sng" dirty="0">
                <a:latin typeface="Book Antiqua"/>
              </a:rPr>
              <a:t>appropriateness, </a:t>
            </a:r>
            <a:r>
              <a:rPr lang="en-US" sz="2400" dirty="0">
                <a:latin typeface="Book Antiqua"/>
              </a:rPr>
              <a:t>or </a:t>
            </a:r>
            <a:r>
              <a:rPr lang="en-US" sz="2400" u="sng" dirty="0">
                <a:latin typeface="Book Antiqua"/>
              </a:rPr>
              <a:t>relevance</a:t>
            </a:r>
            <a:r>
              <a:rPr lang="en-US" sz="2400" dirty="0">
                <a:latin typeface="Book Antiqua"/>
              </a:rPr>
              <a:t> </a:t>
            </a:r>
            <a:endParaRPr lang="en-US" sz="2400" dirty="0" smtClean="0">
              <a:latin typeface="Book Antiqua"/>
            </a:endParaRPr>
          </a:p>
          <a:p>
            <a:r>
              <a:rPr lang="en-US" sz="2400" dirty="0" smtClean="0">
                <a:latin typeface="Book Antiqua"/>
              </a:rPr>
              <a:t>of </a:t>
            </a:r>
            <a:r>
              <a:rPr lang="en-US" sz="2400" dirty="0">
                <a:latin typeface="Book Antiqua"/>
              </a:rPr>
              <a:t>each implementation action must be evaluated by its ability to: </a:t>
            </a:r>
          </a:p>
          <a:p>
            <a:endParaRPr lang="en-US" sz="2400" dirty="0">
              <a:latin typeface="Book Antiqua"/>
            </a:endParaRPr>
          </a:p>
          <a:p>
            <a:pPr marL="457200" indent="-457200">
              <a:buFont typeface="+mj-lt"/>
              <a:buAutoNum type="alphaLcPeriod"/>
              <a:tabLst>
                <a:tab pos="236538" algn="l"/>
              </a:tabLst>
            </a:pPr>
            <a:r>
              <a:rPr lang="en-US" sz="2400" dirty="0">
                <a:latin typeface="Book Antiqua"/>
              </a:rPr>
              <a:t>Support the RMA objective. </a:t>
            </a:r>
          </a:p>
          <a:p>
            <a:pPr marL="457200" indent="-457200">
              <a:buFont typeface="+mj-lt"/>
              <a:buAutoNum type="alphaLcPeriod"/>
              <a:tabLst>
                <a:tab pos="236538" algn="l"/>
              </a:tabLst>
            </a:pPr>
            <a:endParaRPr lang="en-US" sz="2400" dirty="0">
              <a:latin typeface="Book Antiqua"/>
            </a:endParaRPr>
          </a:p>
          <a:p>
            <a:pPr marL="457200" indent="-457200">
              <a:buFont typeface="+mj-lt"/>
              <a:buAutoNum type="alphaLcPeriod"/>
              <a:tabLst>
                <a:tab pos="236538" algn="l"/>
              </a:tabLst>
            </a:pPr>
            <a:r>
              <a:rPr lang="en-US" sz="2400" dirty="0">
                <a:latin typeface="Book Antiqua"/>
              </a:rPr>
              <a:t>Maintain or enhance desired physical, social, or operational RSCs. </a:t>
            </a:r>
          </a:p>
          <a:p>
            <a:pPr marL="457200" indent="-457200">
              <a:buFont typeface="+mj-lt"/>
              <a:buAutoNum type="alphaLcPeriod"/>
              <a:tabLst>
                <a:tab pos="236538" algn="l"/>
              </a:tabLst>
            </a:pPr>
            <a:endParaRPr lang="en-US" sz="2400" dirty="0">
              <a:latin typeface="Book Antiqua"/>
            </a:endParaRPr>
          </a:p>
          <a:p>
            <a:pPr marL="457200" indent="-457200">
              <a:buFont typeface="+mj-lt"/>
              <a:buAutoNum type="alphaLcPeriod"/>
              <a:tabLst>
                <a:tab pos="236538" algn="l"/>
              </a:tabLst>
            </a:pPr>
            <a:r>
              <a:rPr lang="en-US" sz="2400" dirty="0">
                <a:latin typeface="Book Antiqua"/>
              </a:rPr>
              <a:t>Comply with allowable uses and management action decisions  </a:t>
            </a:r>
            <a:r>
              <a:rPr lang="en-US" sz="2400" dirty="0" smtClean="0">
                <a:latin typeface="Book Antiqua"/>
              </a:rPr>
              <a:t>        identified </a:t>
            </a:r>
            <a:r>
              <a:rPr lang="en-US" sz="2400" dirty="0">
                <a:latin typeface="Book Antiqua"/>
              </a:rPr>
              <a:t>in the LUP. </a:t>
            </a:r>
          </a:p>
        </p:txBody>
      </p:sp>
      <p:sp>
        <p:nvSpPr>
          <p:cNvPr id="7" name="Rectangle 6"/>
          <p:cNvSpPr/>
          <p:nvPr/>
        </p:nvSpPr>
        <p:spPr>
          <a:xfrm>
            <a:off x="268927" y="713070"/>
            <a:ext cx="8411277" cy="584775"/>
          </a:xfrm>
          <a:prstGeom prst="rect">
            <a:avLst/>
          </a:prstGeom>
        </p:spPr>
        <p:txBody>
          <a:bodyPr wrap="none">
            <a:spAutoFit/>
          </a:bodyPr>
          <a:lstStyle/>
          <a:p>
            <a:r>
              <a:rPr lang="en-US" sz="3200" b="1" cap="small" dirty="0">
                <a:solidFill>
                  <a:srgbClr val="C00000"/>
                </a:solidFill>
                <a:effectLst>
                  <a:outerShdw blurRad="38100" dist="38100" dir="2700000" algn="tl">
                    <a:srgbClr val="000000">
                      <a:alpha val="43137"/>
                    </a:srgbClr>
                  </a:outerShdw>
                </a:effectLst>
                <a:latin typeface="Book Antiqua"/>
              </a:rPr>
              <a:t>Implementation by Design, Not Default </a:t>
            </a:r>
            <a:endParaRPr lang="en-US" sz="3200" cap="small" dirty="0">
              <a:solidFill>
                <a:srgbClr val="C00000"/>
              </a:solidFill>
              <a:effectLst>
                <a:outerShdw blurRad="38100" dist="38100" dir="2700000" algn="tl">
                  <a:srgbClr val="000000">
                    <a:alpha val="43137"/>
                  </a:srgbClr>
                </a:outerShdw>
              </a:effectLst>
              <a:latin typeface="Book Antiqua"/>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26764"/>
            <a:ext cx="6096000" cy="4572000"/>
          </a:xfrm>
          <a:prstGeom prst="rect">
            <a:avLst/>
          </a:prstGeom>
        </p:spPr>
      </p:pic>
    </p:spTree>
    <p:extLst>
      <p:ext uri="{BB962C8B-B14F-4D97-AF65-F5344CB8AC3E}">
        <p14:creationId xmlns:p14="http://schemas.microsoft.com/office/powerpoint/2010/main" val="40808492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4302781"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Monitoring</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719269" y="826532"/>
            <a:ext cx="5812810" cy="369332"/>
          </a:xfrm>
          <a:prstGeom prst="rect">
            <a:avLst/>
          </a:prstGeom>
        </p:spPr>
        <p:txBody>
          <a:bodyPr wrap="none">
            <a:spAutoFit/>
          </a:bodyPr>
          <a:lstStyle/>
          <a:p>
            <a:r>
              <a:rPr lang="en-US" b="1" cap="small" dirty="0">
                <a:solidFill>
                  <a:srgbClr val="CEC597">
                    <a:lumMod val="60000"/>
                    <a:lumOff val="40000"/>
                  </a:srgbClr>
                </a:solidFill>
                <a:effectLst>
                  <a:outerShdw blurRad="38100" dist="38100" dir="2700000" algn="tl">
                    <a:srgbClr val="000000">
                      <a:alpha val="43137"/>
                    </a:srgbClr>
                  </a:outerShdw>
                </a:effectLst>
                <a:latin typeface="Lucida Sans"/>
              </a:rPr>
              <a:t>Monitoring Recreation Setting Characteristics</a:t>
            </a:r>
            <a:endParaRPr lang="en-US" cap="small" dirty="0">
              <a:solidFill>
                <a:srgbClr val="CEC597">
                  <a:lumMod val="60000"/>
                  <a:lumOff val="40000"/>
                </a:srgbClr>
              </a:solidFill>
              <a:effectLst>
                <a:outerShdw blurRad="38100" dist="38100" dir="2700000" algn="tl">
                  <a:srgbClr val="000000">
                    <a:alpha val="43137"/>
                  </a:srgbClr>
                </a:outerShdw>
              </a:effectLst>
              <a:latin typeface="Lucida San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351" y="1417637"/>
            <a:ext cx="8696347" cy="1958743"/>
          </a:xfrm>
          <a:prstGeom prst="rect">
            <a:avLst/>
          </a:prstGeom>
        </p:spPr>
      </p:pic>
      <p:grpSp>
        <p:nvGrpSpPr>
          <p:cNvPr id="14" name="Group 13"/>
          <p:cNvGrpSpPr/>
          <p:nvPr/>
        </p:nvGrpSpPr>
        <p:grpSpPr>
          <a:xfrm>
            <a:off x="6170285" y="3194952"/>
            <a:ext cx="1361794" cy="3581401"/>
            <a:chOff x="328864" y="3124199"/>
            <a:chExt cx="1361794" cy="3581401"/>
          </a:xfrm>
          <a:solidFill>
            <a:srgbClr val="00B050"/>
          </a:solidFill>
        </p:grpSpPr>
        <p:sp>
          <p:nvSpPr>
            <p:cNvPr id="5" name="Up Arrow 4"/>
            <p:cNvSpPr/>
            <p:nvPr/>
          </p:nvSpPr>
          <p:spPr>
            <a:xfrm>
              <a:off x="328864" y="3124199"/>
              <a:ext cx="1361794" cy="3577769"/>
            </a:xfrm>
            <a:prstGeom prst="up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
          <p:nvSpPr>
            <p:cNvPr id="11" name="TextBox 10"/>
            <p:cNvSpPr txBox="1"/>
            <p:nvPr/>
          </p:nvSpPr>
          <p:spPr>
            <a:xfrm>
              <a:off x="757416" y="3581400"/>
              <a:ext cx="540276" cy="3124200"/>
            </a:xfrm>
            <a:prstGeom prst="rect">
              <a:avLst/>
            </a:prstGeom>
            <a:grpFill/>
          </p:spPr>
          <p:txBody>
            <a:bodyPr vert="wordArtVert" wrap="square" rtlCol="0">
              <a:spAutoFit/>
            </a:bodyPr>
            <a:lstStyle/>
            <a:p>
              <a:r>
                <a:rPr lang="en-US" sz="2000" b="1" dirty="0">
                  <a:solidFill>
                    <a:prstClr val="white"/>
                  </a:solidFill>
                  <a:effectLst>
                    <a:outerShdw blurRad="38100" dist="38100" dir="2700000" algn="tl">
                      <a:srgbClr val="000000">
                        <a:alpha val="43137"/>
                      </a:srgbClr>
                    </a:outerShdw>
                  </a:effectLst>
                  <a:latin typeface="Book Antiqua"/>
                </a:rPr>
                <a:t>Standard</a:t>
              </a:r>
            </a:p>
          </p:txBody>
        </p:sp>
      </p:grpSp>
      <p:grpSp>
        <p:nvGrpSpPr>
          <p:cNvPr id="15" name="Group 14"/>
          <p:cNvGrpSpPr/>
          <p:nvPr/>
        </p:nvGrpSpPr>
        <p:grpSpPr>
          <a:xfrm>
            <a:off x="1316393" y="3194952"/>
            <a:ext cx="1524000" cy="3663048"/>
            <a:chOff x="4800600" y="3120570"/>
            <a:chExt cx="1524000" cy="3737429"/>
          </a:xfrm>
          <a:solidFill>
            <a:srgbClr val="00B050"/>
          </a:solidFill>
        </p:grpSpPr>
        <p:sp>
          <p:nvSpPr>
            <p:cNvPr id="12" name="Up Arrow 11"/>
            <p:cNvSpPr/>
            <p:nvPr/>
          </p:nvSpPr>
          <p:spPr>
            <a:xfrm>
              <a:off x="4800600" y="3120570"/>
              <a:ext cx="1524000" cy="3737429"/>
            </a:xfrm>
            <a:prstGeom prst="up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
          <p:nvSpPr>
            <p:cNvPr id="13" name="TextBox 12"/>
            <p:cNvSpPr txBox="1"/>
            <p:nvPr/>
          </p:nvSpPr>
          <p:spPr>
            <a:xfrm>
              <a:off x="5302945" y="3428998"/>
              <a:ext cx="540276" cy="3276602"/>
            </a:xfrm>
            <a:prstGeom prst="rect">
              <a:avLst/>
            </a:prstGeom>
            <a:grpFill/>
          </p:spPr>
          <p:txBody>
            <a:bodyPr vert="wordArtVert" wrap="square" rtlCol="0">
              <a:spAutoFit/>
            </a:bodyPr>
            <a:lstStyle/>
            <a:p>
              <a:r>
                <a:rPr lang="en-US" sz="2000" b="1" dirty="0">
                  <a:solidFill>
                    <a:prstClr val="white"/>
                  </a:solidFill>
                  <a:effectLst>
                    <a:outerShdw blurRad="38100" dist="38100" dir="2700000" algn="tl">
                      <a:srgbClr val="000000">
                        <a:alpha val="43137"/>
                      </a:srgbClr>
                    </a:outerShdw>
                  </a:effectLst>
                  <a:latin typeface="Book Antiqua"/>
                </a:rPr>
                <a:t>Indicator</a:t>
              </a:r>
            </a:p>
          </p:txBody>
        </p:sp>
      </p:grpSp>
    </p:spTree>
    <p:extLst>
      <p:ext uri="{BB962C8B-B14F-4D97-AF65-F5344CB8AC3E}">
        <p14:creationId xmlns:p14="http://schemas.microsoft.com/office/powerpoint/2010/main" val="17697615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normAutofit/>
          </a:bodyPr>
          <a:lstStyle/>
          <a:p>
            <a:r>
              <a:rPr lang="en-US" dirty="0" smtClean="0">
                <a:solidFill>
                  <a:schemeClr val="accent5">
                    <a:lumMod val="60000"/>
                    <a:lumOff val="40000"/>
                  </a:schemeClr>
                </a:solidFill>
              </a:rPr>
              <a:t>What else to monitor in RMAs?</a:t>
            </a:r>
            <a:endParaRPr lang="en-US" dirty="0">
              <a:solidFill>
                <a:schemeClr val="accent5">
                  <a:lumMod val="60000"/>
                  <a:lumOff val="40000"/>
                </a:schemeClr>
              </a:solidFill>
            </a:endParaRPr>
          </a:p>
        </p:txBody>
      </p:sp>
      <p:sp>
        <p:nvSpPr>
          <p:cNvPr id="3" name="Content Placeholder 2"/>
          <p:cNvSpPr>
            <a:spLocks noGrp="1"/>
          </p:cNvSpPr>
          <p:nvPr>
            <p:ph idx="4294967295"/>
          </p:nvPr>
        </p:nvSpPr>
        <p:spPr>
          <a:xfrm>
            <a:off x="1" y="1302708"/>
            <a:ext cx="7578248" cy="5006018"/>
          </a:xfrm>
        </p:spPr>
        <p:txBody>
          <a:bodyPr>
            <a:noAutofit/>
          </a:bodyPr>
          <a:lstStyle/>
          <a:p>
            <a:pPr marL="137160" indent="0">
              <a:buNone/>
            </a:pPr>
            <a:r>
              <a:rPr lang="en-US" b="1" u="sng" dirty="0">
                <a:solidFill>
                  <a:schemeClr val="accent5">
                    <a:lumMod val="60000"/>
                    <a:lumOff val="40000"/>
                  </a:schemeClr>
                </a:solidFill>
                <a:latin typeface="Comic Sans MS" panose="030F0702030302020204" pitchFamily="66" charset="0"/>
              </a:rPr>
              <a:t>Supporting management action and allowable use </a:t>
            </a:r>
            <a:r>
              <a:rPr lang="en-US" b="1" u="sng" dirty="0" smtClean="0">
                <a:solidFill>
                  <a:schemeClr val="accent5">
                    <a:lumMod val="60000"/>
                    <a:lumOff val="40000"/>
                  </a:schemeClr>
                </a:solidFill>
                <a:latin typeface="Comic Sans MS" panose="030F0702030302020204" pitchFamily="66" charset="0"/>
              </a:rPr>
              <a:t>decisions</a:t>
            </a:r>
            <a:endParaRPr lang="en-US" b="1" u="sng" dirty="0">
              <a:solidFill>
                <a:schemeClr val="accent5">
                  <a:lumMod val="60000"/>
                  <a:lumOff val="40000"/>
                </a:schemeClr>
              </a:solidFill>
              <a:latin typeface="Comic Sans MS" panose="030F0702030302020204" pitchFamily="66" charset="0"/>
            </a:endParaRPr>
          </a:p>
          <a:p>
            <a:pPr marL="137160" indent="0">
              <a:buNone/>
            </a:pPr>
            <a:endParaRPr lang="en-US" sz="1600" dirty="0">
              <a:solidFill>
                <a:schemeClr val="accent5">
                  <a:lumMod val="60000"/>
                  <a:lumOff val="40000"/>
                </a:schemeClr>
              </a:solidFill>
              <a:latin typeface="Comic Sans MS" panose="030F0702030302020204" pitchFamily="66" charset="0"/>
            </a:endParaRPr>
          </a:p>
          <a:p>
            <a:pPr marL="137160" indent="0">
              <a:buNone/>
            </a:pPr>
            <a:r>
              <a:rPr lang="en-US" sz="2000" u="sng" dirty="0">
                <a:solidFill>
                  <a:srgbClr val="FF0000"/>
                </a:solidFill>
                <a:latin typeface="Comic Sans MS" panose="030F0702030302020204" pitchFamily="66" charset="0"/>
              </a:rPr>
              <a:t>Camping Restrictions</a:t>
            </a:r>
            <a:r>
              <a:rPr lang="en-US" sz="2000" u="sng" dirty="0">
                <a:solidFill>
                  <a:schemeClr val="accent5">
                    <a:lumMod val="60000"/>
                    <a:lumOff val="40000"/>
                  </a:schemeClr>
                </a:solidFill>
                <a:latin typeface="Comic Sans MS" panose="030F0702030302020204" pitchFamily="66" charset="0"/>
              </a:rPr>
              <a:t>: </a:t>
            </a:r>
            <a:r>
              <a:rPr lang="en-US" sz="2000" dirty="0">
                <a:solidFill>
                  <a:schemeClr val="accent5">
                    <a:lumMod val="60000"/>
                    <a:lumOff val="40000"/>
                  </a:schemeClr>
                </a:solidFill>
                <a:latin typeface="Comic Sans MS" panose="030F0702030302020204" pitchFamily="66" charset="0"/>
              </a:rPr>
              <a:t>In areas open to camping and overnight use, apply a 14-day camping limit on BLM lands from September 1 to March 31. From April 1 to August 31, apply a 7-day camping limit. Campers must relocate at least a 30-mile radius away and may not return within 30 days to a previous campsite.</a:t>
            </a:r>
          </a:p>
          <a:p>
            <a:pPr marL="137160" indent="0">
              <a:buNone/>
            </a:pPr>
            <a:endParaRPr lang="en-US" sz="2000" dirty="0">
              <a:solidFill>
                <a:schemeClr val="accent5">
                  <a:lumMod val="60000"/>
                  <a:lumOff val="40000"/>
                </a:schemeClr>
              </a:solidFill>
              <a:latin typeface="Comic Sans MS" panose="030F0702030302020204" pitchFamily="66" charset="0"/>
            </a:endParaRPr>
          </a:p>
          <a:p>
            <a:pPr marL="137160" indent="0">
              <a:buNone/>
            </a:pPr>
            <a:r>
              <a:rPr lang="en-US" sz="2000" u="sng" dirty="0">
                <a:solidFill>
                  <a:srgbClr val="FF0000"/>
                </a:solidFill>
                <a:latin typeface="Comic Sans MS" panose="030F0702030302020204" pitchFamily="66" charset="0"/>
              </a:rPr>
              <a:t>Special Recreation Permits</a:t>
            </a:r>
            <a:r>
              <a:rPr lang="en-US" sz="2000" u="sng" dirty="0">
                <a:solidFill>
                  <a:schemeClr val="accent5">
                    <a:lumMod val="60000"/>
                    <a:lumOff val="40000"/>
                  </a:schemeClr>
                </a:solidFill>
                <a:latin typeface="Comic Sans MS" panose="030F0702030302020204" pitchFamily="66" charset="0"/>
              </a:rPr>
              <a:t>: </a:t>
            </a:r>
            <a:r>
              <a:rPr lang="en-US" sz="2000" dirty="0">
                <a:solidFill>
                  <a:schemeClr val="accent5">
                    <a:lumMod val="60000"/>
                    <a:lumOff val="40000"/>
                  </a:schemeClr>
                </a:solidFill>
                <a:latin typeface="Comic Sans MS" panose="030F0702030302020204" pitchFamily="66" charset="0"/>
              </a:rPr>
              <a:t>No special recreation permits for competitive events, vending, group use, special area use, or new commercial special recreation permits would be issued.</a:t>
            </a:r>
          </a:p>
          <a:p>
            <a:pPr marL="137160" indent="0">
              <a:buNone/>
            </a:pPr>
            <a:endParaRPr lang="en-US" sz="2000" dirty="0">
              <a:solidFill>
                <a:schemeClr val="accent5">
                  <a:lumMod val="60000"/>
                  <a:lumOff val="40000"/>
                </a:schemeClr>
              </a:solidFill>
              <a:latin typeface="Comic Sans MS" panose="030F0702030302020204"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8249" y="2445708"/>
            <a:ext cx="4446740" cy="2501291"/>
          </a:xfrm>
          <a:prstGeom prst="rect">
            <a:avLst/>
          </a:prstGeom>
        </p:spPr>
      </p:pic>
    </p:spTree>
    <p:extLst>
      <p:ext uri="{BB962C8B-B14F-4D97-AF65-F5344CB8AC3E}">
        <p14:creationId xmlns:p14="http://schemas.microsoft.com/office/powerpoint/2010/main" val="7554443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normAutofit/>
          </a:bodyPr>
          <a:lstStyle/>
          <a:p>
            <a:r>
              <a:rPr lang="en-US" dirty="0" smtClean="0">
                <a:solidFill>
                  <a:schemeClr val="accent5">
                    <a:lumMod val="60000"/>
                    <a:lumOff val="40000"/>
                  </a:schemeClr>
                </a:solidFill>
              </a:rPr>
              <a:t>What else to monitor in RMAs?</a:t>
            </a:r>
            <a:endParaRPr lang="en-US" dirty="0">
              <a:solidFill>
                <a:schemeClr val="accent5">
                  <a:lumMod val="60000"/>
                  <a:lumOff val="40000"/>
                </a:schemeClr>
              </a:solidFill>
            </a:endParaRPr>
          </a:p>
        </p:txBody>
      </p:sp>
      <p:sp>
        <p:nvSpPr>
          <p:cNvPr id="3" name="Content Placeholder 2"/>
          <p:cNvSpPr>
            <a:spLocks noGrp="1"/>
          </p:cNvSpPr>
          <p:nvPr>
            <p:ph idx="4294967295"/>
          </p:nvPr>
        </p:nvSpPr>
        <p:spPr>
          <a:xfrm>
            <a:off x="0" y="1600200"/>
            <a:ext cx="8317282" cy="4708525"/>
          </a:xfrm>
        </p:spPr>
        <p:txBody>
          <a:bodyPr>
            <a:normAutofit lnSpcReduction="10000"/>
          </a:bodyPr>
          <a:lstStyle/>
          <a:p>
            <a:pPr marL="137160" indent="0">
              <a:buNone/>
            </a:pPr>
            <a:r>
              <a:rPr lang="en-US" b="1" u="sng" dirty="0">
                <a:solidFill>
                  <a:schemeClr val="accent5">
                    <a:lumMod val="60000"/>
                    <a:lumOff val="40000"/>
                  </a:schemeClr>
                </a:solidFill>
                <a:latin typeface="Comic Sans MS" panose="030F0702030302020204" pitchFamily="66" charset="0"/>
              </a:rPr>
              <a:t>Supporting management action and allowable use decisions</a:t>
            </a:r>
          </a:p>
          <a:p>
            <a:pPr marL="137160" indent="0">
              <a:buNone/>
            </a:pPr>
            <a:r>
              <a:rPr lang="en-US" dirty="0" smtClean="0">
                <a:solidFill>
                  <a:srgbClr val="FF0000"/>
                </a:solidFill>
                <a:latin typeface="Comic Sans MS" panose="030F0702030302020204" pitchFamily="66" charset="0"/>
              </a:rPr>
              <a:t>Lands </a:t>
            </a:r>
            <a:r>
              <a:rPr lang="en-US" dirty="0">
                <a:solidFill>
                  <a:srgbClr val="FF0000"/>
                </a:solidFill>
                <a:latin typeface="Comic Sans MS" panose="030F0702030302020204" pitchFamily="66" charset="0"/>
              </a:rPr>
              <a:t>and Realty</a:t>
            </a:r>
            <a:r>
              <a:rPr lang="en-US" dirty="0">
                <a:solidFill>
                  <a:schemeClr val="accent5">
                    <a:lumMod val="60000"/>
                    <a:lumOff val="40000"/>
                  </a:schemeClr>
                </a:solidFill>
                <a:latin typeface="Comic Sans MS" panose="030F0702030302020204" pitchFamily="66" charset="0"/>
              </a:rPr>
              <a:t>:  </a:t>
            </a:r>
            <a:r>
              <a:rPr lang="en-US" u="sng" dirty="0">
                <a:solidFill>
                  <a:schemeClr val="accent5">
                    <a:lumMod val="60000"/>
                    <a:lumOff val="40000"/>
                  </a:schemeClr>
                </a:solidFill>
                <a:latin typeface="Comic Sans MS" panose="030F0702030302020204" pitchFamily="66" charset="0"/>
              </a:rPr>
              <a:t>ROW avoidance areas </a:t>
            </a:r>
            <a:r>
              <a:rPr lang="en-US" dirty="0">
                <a:solidFill>
                  <a:schemeClr val="accent5">
                    <a:lumMod val="60000"/>
                    <a:lumOff val="40000"/>
                  </a:schemeClr>
                </a:solidFill>
                <a:latin typeface="Comic Sans MS" panose="030F0702030302020204" pitchFamily="66" charset="0"/>
              </a:rPr>
              <a:t>are applied to developed recreation sites. The ERMA is retained for long-term management</a:t>
            </a:r>
            <a:r>
              <a:rPr lang="en-US" dirty="0" smtClean="0">
                <a:solidFill>
                  <a:schemeClr val="accent5">
                    <a:lumMod val="60000"/>
                    <a:lumOff val="40000"/>
                  </a:schemeClr>
                </a:solidFill>
                <a:latin typeface="Comic Sans MS" panose="030F0702030302020204" pitchFamily="66" charset="0"/>
              </a:rPr>
              <a:t>.</a:t>
            </a:r>
          </a:p>
          <a:p>
            <a:pPr marL="137160" indent="0">
              <a:buNone/>
            </a:pPr>
            <a:endParaRPr lang="en-US" dirty="0">
              <a:solidFill>
                <a:schemeClr val="accent5">
                  <a:lumMod val="60000"/>
                  <a:lumOff val="40000"/>
                </a:schemeClr>
              </a:solidFill>
              <a:latin typeface="Comic Sans MS" panose="030F0702030302020204" pitchFamily="66" charset="0"/>
            </a:endParaRPr>
          </a:p>
          <a:p>
            <a:pPr marL="137160" indent="0">
              <a:buNone/>
            </a:pPr>
            <a:r>
              <a:rPr lang="en-US" u="sng" dirty="0">
                <a:solidFill>
                  <a:srgbClr val="FF0000"/>
                </a:solidFill>
                <a:latin typeface="Comic Sans MS" panose="030F0702030302020204" pitchFamily="66" charset="0"/>
              </a:rPr>
              <a:t>Stipulations for Fluid Mineral Leasing and Other Surface-Disturbing Activities</a:t>
            </a:r>
            <a:r>
              <a:rPr lang="en-US" dirty="0">
                <a:solidFill>
                  <a:schemeClr val="accent5">
                    <a:lumMod val="60000"/>
                    <a:lumOff val="40000"/>
                  </a:schemeClr>
                </a:solidFill>
                <a:latin typeface="Comic Sans MS" panose="030F0702030302020204" pitchFamily="66" charset="0"/>
              </a:rPr>
              <a:t>: Apply stipulation CRVFO-CSU-11 which constrains: surface use, occupancy, and </a:t>
            </a:r>
            <a:r>
              <a:rPr lang="en-US" dirty="0" smtClean="0">
                <a:solidFill>
                  <a:schemeClr val="accent5">
                    <a:lumMod val="60000"/>
                    <a:lumOff val="40000"/>
                  </a:schemeClr>
                </a:solidFill>
                <a:latin typeface="Comic Sans MS" panose="030F0702030302020204" pitchFamily="66" charset="0"/>
              </a:rPr>
              <a:t> surface </a:t>
            </a:r>
            <a:r>
              <a:rPr lang="en-US" dirty="0">
                <a:solidFill>
                  <a:schemeClr val="accent5">
                    <a:lumMod val="60000"/>
                    <a:lumOff val="40000"/>
                  </a:schemeClr>
                </a:solidFill>
                <a:latin typeface="Comic Sans MS" panose="030F0702030302020204" pitchFamily="66" charset="0"/>
              </a:rPr>
              <a:t>disturbing activities in ERMAs</a:t>
            </a:r>
            <a:r>
              <a:rPr lang="en-US" dirty="0" smtClean="0">
                <a:solidFill>
                  <a:schemeClr val="accent5">
                    <a:lumMod val="60000"/>
                    <a:lumOff val="40000"/>
                  </a:schemeClr>
                </a:solidFill>
                <a:latin typeface="Comic Sans MS" panose="030F0702030302020204" pitchFamily="66" charset="0"/>
              </a:rPr>
              <a:t>.</a:t>
            </a:r>
          </a:p>
          <a:p>
            <a:pPr marL="137160" indent="0">
              <a:buNone/>
            </a:pPr>
            <a:endParaRPr lang="en-US" dirty="0">
              <a:solidFill>
                <a:schemeClr val="accent5">
                  <a:lumMod val="60000"/>
                  <a:lumOff val="40000"/>
                </a:schemeClr>
              </a:solidFill>
              <a:latin typeface="Comic Sans MS" panose="030F0702030302020204" pitchFamily="66" charset="0"/>
            </a:endParaRPr>
          </a:p>
        </p:txBody>
      </p:sp>
      <p:pic>
        <p:nvPicPr>
          <p:cNvPr id="4" name="Picture 4" descr="http://etfdailynews.com/wp-content/uploads/2012/05/oil-and-gas-energy.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3421" y="2787040"/>
            <a:ext cx="3920648" cy="196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7819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smtClean="0">
                <a:solidFill>
                  <a:schemeClr val="accent5">
                    <a:lumMod val="60000"/>
                    <a:lumOff val="40000"/>
                  </a:schemeClr>
                </a:solidFill>
              </a:rPr>
              <a:t>Lands Not Designated</a:t>
            </a:r>
            <a:endParaRPr lang="en-US" dirty="0">
              <a:solidFill>
                <a:schemeClr val="accent5">
                  <a:lumMod val="60000"/>
                  <a:lumOff val="40000"/>
                </a:schemeClr>
              </a:solidFill>
            </a:endParaRPr>
          </a:p>
        </p:txBody>
      </p:sp>
      <p:sp>
        <p:nvSpPr>
          <p:cNvPr id="3" name="Content Placeholder 2"/>
          <p:cNvSpPr>
            <a:spLocks noGrp="1"/>
          </p:cNvSpPr>
          <p:nvPr>
            <p:ph idx="4294967295"/>
          </p:nvPr>
        </p:nvSpPr>
        <p:spPr>
          <a:xfrm>
            <a:off x="0" y="1279852"/>
            <a:ext cx="8379912" cy="4708525"/>
          </a:xfrm>
        </p:spPr>
        <p:txBody>
          <a:bodyPr>
            <a:normAutofit lnSpcReduction="10000"/>
          </a:bodyPr>
          <a:lstStyle/>
          <a:p>
            <a:pPr marL="137160" indent="0">
              <a:buNone/>
            </a:pPr>
            <a:r>
              <a:rPr lang="en-US" dirty="0" smtClean="0">
                <a:solidFill>
                  <a:schemeClr val="accent5">
                    <a:lumMod val="60000"/>
                    <a:lumOff val="40000"/>
                  </a:schemeClr>
                </a:solidFill>
                <a:latin typeface="Comic Sans MS" panose="030F0702030302020204" pitchFamily="66" charset="0"/>
              </a:rPr>
              <a:t>Monitor any LUP objectives written for</a:t>
            </a:r>
            <a:r>
              <a:rPr lang="en-US" dirty="0" smtClean="0">
                <a:solidFill>
                  <a:schemeClr val="accent5">
                    <a:lumMod val="60000"/>
                    <a:lumOff val="40000"/>
                  </a:schemeClr>
                </a:solidFill>
                <a:latin typeface="Comic Sans MS" panose="030F0702030302020204" pitchFamily="66" charset="0"/>
              </a:rPr>
              <a:t>:</a:t>
            </a:r>
          </a:p>
          <a:p>
            <a:pPr marL="137160" indent="0">
              <a:buNone/>
            </a:pPr>
            <a:endParaRPr lang="en-US" dirty="0" smtClean="0">
              <a:solidFill>
                <a:schemeClr val="accent5">
                  <a:lumMod val="60000"/>
                  <a:lumOff val="40000"/>
                </a:schemeClr>
              </a:solidFill>
              <a:latin typeface="Comic Sans MS" panose="030F0702030302020204" pitchFamily="66" charset="0"/>
            </a:endParaRPr>
          </a:p>
          <a:p>
            <a:pPr lvl="1"/>
            <a:r>
              <a:rPr lang="en-US" dirty="0" smtClean="0">
                <a:solidFill>
                  <a:schemeClr val="accent5">
                    <a:lumMod val="60000"/>
                    <a:lumOff val="40000"/>
                  </a:schemeClr>
                </a:solidFill>
                <a:latin typeface="Comic Sans MS" panose="030F0702030302020204" pitchFamily="66" charset="0"/>
              </a:rPr>
              <a:t>Visitor Health and Safety</a:t>
            </a:r>
          </a:p>
          <a:p>
            <a:pPr marL="585216" lvl="1" indent="0">
              <a:buNone/>
            </a:pPr>
            <a:endParaRPr lang="en-US" dirty="0" smtClean="0">
              <a:solidFill>
                <a:schemeClr val="accent5">
                  <a:lumMod val="60000"/>
                  <a:lumOff val="40000"/>
                </a:schemeClr>
              </a:solidFill>
              <a:latin typeface="Comic Sans MS" panose="030F0702030302020204" pitchFamily="66" charset="0"/>
            </a:endParaRPr>
          </a:p>
          <a:p>
            <a:pPr lvl="1"/>
            <a:r>
              <a:rPr lang="en-US" dirty="0" smtClean="0">
                <a:solidFill>
                  <a:schemeClr val="accent5">
                    <a:lumMod val="60000"/>
                    <a:lumOff val="40000"/>
                  </a:schemeClr>
                </a:solidFill>
                <a:latin typeface="Comic Sans MS" panose="030F0702030302020204" pitchFamily="66" charset="0"/>
              </a:rPr>
              <a:t>Use and User Conflicts</a:t>
            </a:r>
          </a:p>
          <a:p>
            <a:pPr marL="585216" lvl="1" indent="0">
              <a:buNone/>
            </a:pPr>
            <a:endParaRPr lang="en-US" dirty="0" smtClean="0">
              <a:solidFill>
                <a:schemeClr val="accent5">
                  <a:lumMod val="60000"/>
                  <a:lumOff val="40000"/>
                </a:schemeClr>
              </a:solidFill>
              <a:latin typeface="Comic Sans MS" panose="030F0702030302020204" pitchFamily="66" charset="0"/>
            </a:endParaRPr>
          </a:p>
          <a:p>
            <a:pPr lvl="1"/>
            <a:r>
              <a:rPr lang="en-US" dirty="0" smtClean="0">
                <a:solidFill>
                  <a:schemeClr val="accent5">
                    <a:lumMod val="60000"/>
                    <a:lumOff val="40000"/>
                  </a:schemeClr>
                </a:solidFill>
                <a:latin typeface="Comic Sans MS" panose="030F0702030302020204" pitchFamily="66" charset="0"/>
              </a:rPr>
              <a:t>The type(s), activities and locations </a:t>
            </a:r>
            <a:endParaRPr lang="en-US" dirty="0" smtClean="0">
              <a:solidFill>
                <a:schemeClr val="accent5">
                  <a:lumMod val="60000"/>
                  <a:lumOff val="40000"/>
                </a:schemeClr>
              </a:solidFill>
              <a:latin typeface="Comic Sans MS" panose="030F0702030302020204" pitchFamily="66" charset="0"/>
            </a:endParaRPr>
          </a:p>
          <a:p>
            <a:pPr marL="585216" lvl="1" indent="0">
              <a:buNone/>
            </a:pPr>
            <a:r>
              <a:rPr lang="en-US" dirty="0" smtClean="0">
                <a:solidFill>
                  <a:schemeClr val="accent5">
                    <a:lumMod val="60000"/>
                    <a:lumOff val="40000"/>
                  </a:schemeClr>
                </a:solidFill>
                <a:latin typeface="Comic Sans MS" panose="030F0702030302020204" pitchFamily="66" charset="0"/>
              </a:rPr>
              <a:t>where </a:t>
            </a:r>
            <a:r>
              <a:rPr lang="en-US" dirty="0" smtClean="0">
                <a:solidFill>
                  <a:schemeClr val="accent5">
                    <a:lumMod val="60000"/>
                    <a:lumOff val="40000"/>
                  </a:schemeClr>
                </a:solidFill>
                <a:latin typeface="Comic Sans MS" panose="030F0702030302020204" pitchFamily="66" charset="0"/>
              </a:rPr>
              <a:t>SRPs would or would not be issued</a:t>
            </a:r>
          </a:p>
          <a:p>
            <a:pPr marL="585216" lvl="1" indent="0">
              <a:buNone/>
            </a:pPr>
            <a:endParaRPr lang="en-US" dirty="0" smtClean="0">
              <a:solidFill>
                <a:schemeClr val="accent5">
                  <a:lumMod val="60000"/>
                  <a:lumOff val="40000"/>
                </a:schemeClr>
              </a:solidFill>
              <a:latin typeface="Comic Sans MS" panose="030F0702030302020204" pitchFamily="66" charset="0"/>
            </a:endParaRPr>
          </a:p>
          <a:p>
            <a:pPr lvl="1"/>
            <a:r>
              <a:rPr lang="en-US" dirty="0" smtClean="0">
                <a:solidFill>
                  <a:schemeClr val="accent5">
                    <a:lumMod val="60000"/>
                    <a:lumOff val="40000"/>
                  </a:schemeClr>
                </a:solidFill>
                <a:latin typeface="Comic Sans MS" panose="030F0702030302020204" pitchFamily="66" charset="0"/>
              </a:rPr>
              <a:t>Mitigation of recreation impacts on </a:t>
            </a:r>
            <a:r>
              <a:rPr lang="en-US" dirty="0" smtClean="0">
                <a:solidFill>
                  <a:schemeClr val="accent5">
                    <a:lumMod val="60000"/>
                    <a:lumOff val="40000"/>
                  </a:schemeClr>
                </a:solidFill>
                <a:latin typeface="Comic Sans MS" panose="030F0702030302020204" pitchFamily="66" charset="0"/>
              </a:rPr>
              <a:t>                 cultural </a:t>
            </a:r>
            <a:r>
              <a:rPr lang="en-US" dirty="0" smtClean="0">
                <a:solidFill>
                  <a:schemeClr val="accent5">
                    <a:lumMod val="60000"/>
                    <a:lumOff val="40000"/>
                  </a:schemeClr>
                </a:solidFill>
                <a:latin typeface="Comic Sans MS" panose="030F0702030302020204" pitchFamily="66" charset="0"/>
              </a:rPr>
              <a:t>and natural resources. </a:t>
            </a:r>
            <a:endParaRPr lang="en-US" dirty="0">
              <a:solidFill>
                <a:schemeClr val="accent5">
                  <a:lumMod val="60000"/>
                  <a:lumOff val="40000"/>
                </a:schemeClr>
              </a:solidFill>
              <a:latin typeface="Comic Sans MS" panose="030F0702030302020204"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6477" y="2041743"/>
            <a:ext cx="5055818" cy="3370545"/>
          </a:xfrm>
          <a:prstGeom prst="rect">
            <a:avLst/>
          </a:prstGeom>
        </p:spPr>
      </p:pic>
    </p:spTree>
    <p:extLst>
      <p:ext uri="{BB962C8B-B14F-4D97-AF65-F5344CB8AC3E}">
        <p14:creationId xmlns:p14="http://schemas.microsoft.com/office/powerpoint/2010/main" val="20221191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4302781"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Monitoring</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19270" y="826533"/>
            <a:ext cx="6442789" cy="646331"/>
          </a:xfrm>
          <a:prstGeom prst="rect">
            <a:avLst/>
          </a:prstGeom>
        </p:spPr>
        <p:txBody>
          <a:bodyPr wrap="none">
            <a:spAutoFit/>
          </a:bodyPr>
          <a:lstStyle/>
          <a:p>
            <a:r>
              <a:rPr lang="en-US" sz="3600" b="1" cap="small" dirty="0">
                <a:solidFill>
                  <a:srgbClr val="CEC597">
                    <a:lumMod val="60000"/>
                    <a:lumOff val="40000"/>
                  </a:srgbClr>
                </a:solidFill>
                <a:effectLst>
                  <a:outerShdw blurRad="38100" dist="38100" dir="2700000" algn="tl">
                    <a:srgbClr val="000000">
                      <a:alpha val="43137"/>
                    </a:srgbClr>
                  </a:outerShdw>
                </a:effectLst>
                <a:latin typeface="Lucida Sans"/>
              </a:rPr>
              <a:t>Implementation Monitoring</a:t>
            </a:r>
            <a:endParaRPr lang="en-US" sz="3600" cap="small" dirty="0">
              <a:solidFill>
                <a:srgbClr val="CEC597">
                  <a:lumMod val="60000"/>
                  <a:lumOff val="40000"/>
                </a:srgbClr>
              </a:solidFill>
              <a:effectLst>
                <a:outerShdw blurRad="38100" dist="38100" dir="2700000" algn="tl">
                  <a:srgbClr val="000000">
                    <a:alpha val="43137"/>
                  </a:srgbClr>
                </a:outerShdw>
              </a:effectLst>
              <a:latin typeface="Lucida Sans"/>
            </a:endParaRPr>
          </a:p>
        </p:txBody>
      </p:sp>
      <p:sp>
        <p:nvSpPr>
          <p:cNvPr id="3" name="Rectangle 2"/>
          <p:cNvSpPr/>
          <p:nvPr/>
        </p:nvSpPr>
        <p:spPr>
          <a:xfrm>
            <a:off x="2095500" y="2447349"/>
            <a:ext cx="8001000" cy="1938992"/>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CEC597">
                    <a:lumMod val="60000"/>
                    <a:lumOff val="40000"/>
                  </a:srgbClr>
                </a:solidFill>
                <a:latin typeface="Comic Sans MS" panose="030F0702030302020204" pitchFamily="66" charset="0"/>
              </a:rPr>
              <a:t>Execution</a:t>
            </a:r>
          </a:p>
          <a:p>
            <a:pPr marL="342900" indent="-342900">
              <a:buFont typeface="Arial" panose="020B0604020202020204" pitchFamily="34" charset="0"/>
              <a:buChar char="•"/>
            </a:pPr>
            <a:endParaRPr lang="en-US" sz="2400" dirty="0">
              <a:solidFill>
                <a:srgbClr val="CEC597">
                  <a:lumMod val="60000"/>
                  <a:lumOff val="40000"/>
                </a:srgbClr>
              </a:solidFill>
              <a:latin typeface="Comic Sans MS" panose="030F0702030302020204" pitchFamily="66" charset="0"/>
            </a:endParaRPr>
          </a:p>
          <a:p>
            <a:pPr marL="342900" indent="-342900">
              <a:buFont typeface="Arial" panose="020B0604020202020204" pitchFamily="34" charset="0"/>
              <a:buChar char="•"/>
            </a:pPr>
            <a:r>
              <a:rPr lang="en-US" sz="2400" dirty="0">
                <a:solidFill>
                  <a:srgbClr val="CEC597">
                    <a:lumMod val="60000"/>
                    <a:lumOff val="40000"/>
                  </a:srgbClr>
                </a:solidFill>
                <a:latin typeface="Comic Sans MS" panose="030F0702030302020204" pitchFamily="66" charset="0"/>
              </a:rPr>
              <a:t>Effectiveness</a:t>
            </a:r>
          </a:p>
          <a:p>
            <a:pPr marL="342900" indent="-342900">
              <a:buFont typeface="Arial" panose="020B0604020202020204" pitchFamily="34" charset="0"/>
              <a:buChar char="•"/>
            </a:pPr>
            <a:endParaRPr lang="en-US" sz="2400" dirty="0">
              <a:solidFill>
                <a:srgbClr val="CEC597">
                  <a:lumMod val="60000"/>
                  <a:lumOff val="40000"/>
                </a:srgbClr>
              </a:solidFill>
              <a:latin typeface="Comic Sans MS" panose="030F0702030302020204" pitchFamily="66" charset="0"/>
            </a:endParaRPr>
          </a:p>
          <a:p>
            <a:pPr marL="342900" indent="-342900">
              <a:buFont typeface="Arial" panose="020B0604020202020204" pitchFamily="34" charset="0"/>
              <a:buChar char="•"/>
            </a:pPr>
            <a:r>
              <a:rPr lang="en-US" sz="2400" dirty="0">
                <a:solidFill>
                  <a:srgbClr val="CEC597">
                    <a:lumMod val="60000"/>
                    <a:lumOff val="40000"/>
                  </a:srgbClr>
                </a:solidFill>
                <a:latin typeface="Comic Sans MS" panose="030F0702030302020204" pitchFamily="66" charset="0"/>
              </a:rPr>
              <a:t>Visitor Use Patterns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795684"/>
            <a:ext cx="5235880" cy="3926910"/>
          </a:xfrm>
          <a:prstGeom prst="rect">
            <a:avLst/>
          </a:prstGeom>
        </p:spPr>
      </p:pic>
    </p:spTree>
    <p:extLst>
      <p:ext uri="{BB962C8B-B14F-4D97-AF65-F5344CB8AC3E}">
        <p14:creationId xmlns:p14="http://schemas.microsoft.com/office/powerpoint/2010/main" val="8657667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2895601" y="914400"/>
            <a:ext cx="6193973" cy="5031700"/>
            <a:chOff x="1371600" y="914400"/>
            <a:chExt cx="6193973" cy="50317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914400"/>
              <a:ext cx="6193973" cy="5031700"/>
            </a:xfrm>
            <a:prstGeom prst="rect">
              <a:avLst/>
            </a:prstGeom>
            <a:effectLst>
              <a:softEdge rad="127000"/>
            </a:effectLst>
          </p:spPr>
        </p:pic>
        <p:sp>
          <p:nvSpPr>
            <p:cNvPr id="6" name="Right Arrow 5"/>
            <p:cNvSpPr/>
            <p:nvPr/>
          </p:nvSpPr>
          <p:spPr>
            <a:xfrm rot="3623238">
              <a:off x="2674567" y="2949240"/>
              <a:ext cx="3771409" cy="103734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Book Antiqua"/>
              </a:endParaRPr>
            </a:p>
          </p:txBody>
        </p:sp>
        <p:sp>
          <p:nvSpPr>
            <p:cNvPr id="2" name="TextBox 1"/>
            <p:cNvSpPr txBox="1"/>
            <p:nvPr/>
          </p:nvSpPr>
          <p:spPr>
            <a:xfrm rot="3588905">
              <a:off x="3221136" y="3165227"/>
              <a:ext cx="2678271" cy="369332"/>
            </a:xfrm>
            <a:prstGeom prst="rect">
              <a:avLst/>
            </a:prstGeom>
            <a:noFill/>
          </p:spPr>
          <p:txBody>
            <a:bodyPr wrap="square" rtlCol="0">
              <a:spAutoFit/>
            </a:bodyPr>
            <a:lstStyle/>
            <a:p>
              <a:r>
                <a:rPr lang="en-US" b="1" dirty="0">
                  <a:solidFill>
                    <a:prstClr val="black"/>
                  </a:solidFill>
                  <a:latin typeface="Book Antiqua"/>
                </a:rPr>
                <a:t>Adaptive Management</a:t>
              </a:r>
            </a:p>
          </p:txBody>
        </p:sp>
      </p:grpSp>
    </p:spTree>
    <p:extLst>
      <p:ext uri="{BB962C8B-B14F-4D97-AF65-F5344CB8AC3E}">
        <p14:creationId xmlns:p14="http://schemas.microsoft.com/office/powerpoint/2010/main" val="24546513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4302781"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Monitoring</a:t>
            </a:r>
          </a:p>
        </p:txBody>
      </p:sp>
      <p:sp>
        <p:nvSpPr>
          <p:cNvPr id="7" name="Rectangle 6"/>
          <p:cNvSpPr/>
          <p:nvPr/>
        </p:nvSpPr>
        <p:spPr>
          <a:xfrm>
            <a:off x="1981200" y="838200"/>
            <a:ext cx="3448380" cy="523220"/>
          </a:xfrm>
          <a:prstGeom prst="rect">
            <a:avLst/>
          </a:prstGeom>
        </p:spPr>
        <p:txBody>
          <a:bodyPr wrap="none">
            <a:spAutoFit/>
          </a:bodyPr>
          <a:lstStyle/>
          <a:p>
            <a:r>
              <a:rPr lang="en-US" sz="2800" b="1" cap="small" dirty="0">
                <a:solidFill>
                  <a:srgbClr val="CEC597">
                    <a:lumMod val="60000"/>
                    <a:lumOff val="40000"/>
                  </a:srgbClr>
                </a:solidFill>
                <a:effectLst>
                  <a:outerShdw blurRad="38100" dist="38100" dir="2700000" algn="tl">
                    <a:srgbClr val="000000">
                      <a:alpha val="43137"/>
                    </a:srgbClr>
                  </a:outerShdw>
                </a:effectLst>
                <a:latin typeface="Lucida Sans"/>
              </a:rPr>
              <a:t>Monitoring Plans </a:t>
            </a:r>
            <a:endParaRPr lang="en-US" sz="2800" cap="small" dirty="0">
              <a:solidFill>
                <a:srgbClr val="CEC597">
                  <a:lumMod val="60000"/>
                  <a:lumOff val="40000"/>
                </a:srgbClr>
              </a:solidFill>
              <a:effectLst>
                <a:outerShdw blurRad="38100" dist="38100" dir="2700000" algn="tl">
                  <a:srgbClr val="000000">
                    <a:alpha val="43137"/>
                  </a:srgbClr>
                </a:outerShdw>
              </a:effectLst>
              <a:latin typeface="Lucida Sans"/>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101230" y="1915438"/>
            <a:ext cx="8001000" cy="3970318"/>
          </a:xfrm>
          <a:prstGeom prst="rect">
            <a:avLst/>
          </a:prstGeom>
        </p:spPr>
        <p:txBody>
          <a:bodyPr wrap="square">
            <a:spAutoFit/>
          </a:bodyPr>
          <a:lstStyle/>
          <a:p>
            <a:r>
              <a:rPr lang="en-US" dirty="0">
                <a:solidFill>
                  <a:srgbClr val="CEC597">
                    <a:lumMod val="60000"/>
                    <a:lumOff val="40000"/>
                  </a:srgbClr>
                </a:solidFill>
                <a:latin typeface="Comic Sans MS" panose="030F0702030302020204" pitchFamily="66" charset="0"/>
              </a:rPr>
              <a:t>A recreation monitoring strategy should be developed that identifies </a:t>
            </a:r>
          </a:p>
          <a:p>
            <a:r>
              <a:rPr lang="en-US" dirty="0">
                <a:solidFill>
                  <a:srgbClr val="CEC597">
                    <a:lumMod val="60000"/>
                    <a:lumOff val="40000"/>
                  </a:srgbClr>
                </a:solidFill>
                <a:latin typeface="Comic Sans MS" panose="030F0702030302020204" pitchFamily="66" charset="0"/>
              </a:rPr>
              <a:t>such items as:</a:t>
            </a:r>
          </a:p>
          <a:p>
            <a:pPr marL="285750" indent="-285750">
              <a:buFont typeface="Arial" panose="020B0604020202020204" pitchFamily="34" charset="0"/>
              <a:buChar char="•"/>
            </a:pPr>
            <a:r>
              <a:rPr lang="en-US" dirty="0">
                <a:solidFill>
                  <a:srgbClr val="CEC597">
                    <a:lumMod val="60000"/>
                    <a:lumOff val="40000"/>
                  </a:srgbClr>
                </a:solidFill>
                <a:latin typeface="Comic Sans MS" panose="030F0702030302020204" pitchFamily="66" charset="0"/>
              </a:rPr>
              <a:t>indicators, </a:t>
            </a:r>
          </a:p>
          <a:p>
            <a:pPr marL="285750" indent="-285750">
              <a:buFont typeface="Arial" panose="020B0604020202020204" pitchFamily="34" charset="0"/>
              <a:buChar char="•"/>
            </a:pPr>
            <a:r>
              <a:rPr lang="en-US" dirty="0">
                <a:solidFill>
                  <a:srgbClr val="CEC597">
                    <a:lumMod val="60000"/>
                    <a:lumOff val="40000"/>
                  </a:srgbClr>
                </a:solidFill>
                <a:latin typeface="Comic Sans MS" panose="030F0702030302020204" pitchFamily="66" charset="0"/>
              </a:rPr>
              <a:t>standards, </a:t>
            </a:r>
          </a:p>
          <a:p>
            <a:pPr marL="285750" indent="-285750">
              <a:buFont typeface="Arial" panose="020B0604020202020204" pitchFamily="34" charset="0"/>
              <a:buChar char="•"/>
            </a:pPr>
            <a:r>
              <a:rPr lang="en-US" dirty="0">
                <a:solidFill>
                  <a:srgbClr val="CEC597">
                    <a:lumMod val="60000"/>
                    <a:lumOff val="40000"/>
                  </a:srgbClr>
                </a:solidFill>
                <a:latin typeface="Comic Sans MS" panose="030F0702030302020204" pitchFamily="66" charset="0"/>
              </a:rPr>
              <a:t>protocols, </a:t>
            </a:r>
          </a:p>
          <a:p>
            <a:pPr marL="285750" indent="-285750">
              <a:buFont typeface="Arial" panose="020B0604020202020204" pitchFamily="34" charset="0"/>
              <a:buChar char="•"/>
            </a:pPr>
            <a:r>
              <a:rPr lang="en-US" dirty="0">
                <a:solidFill>
                  <a:srgbClr val="CEC597">
                    <a:lumMod val="60000"/>
                    <a:lumOff val="40000"/>
                  </a:srgbClr>
                </a:solidFill>
                <a:latin typeface="Comic Sans MS" panose="030F0702030302020204" pitchFamily="66" charset="0"/>
              </a:rPr>
              <a:t>frequency, </a:t>
            </a:r>
          </a:p>
          <a:p>
            <a:pPr marL="285750" indent="-285750">
              <a:buFont typeface="Arial" panose="020B0604020202020204" pitchFamily="34" charset="0"/>
              <a:buChar char="•"/>
            </a:pPr>
            <a:r>
              <a:rPr lang="en-US" dirty="0">
                <a:solidFill>
                  <a:srgbClr val="CEC597">
                    <a:lumMod val="60000"/>
                    <a:lumOff val="40000"/>
                  </a:srgbClr>
                </a:solidFill>
                <a:latin typeface="Comic Sans MS" panose="030F0702030302020204" pitchFamily="66" charset="0"/>
              </a:rPr>
              <a:t>documentation, </a:t>
            </a:r>
          </a:p>
          <a:p>
            <a:pPr marL="285750" indent="-285750">
              <a:buFont typeface="Arial" panose="020B0604020202020204" pitchFamily="34" charset="0"/>
              <a:buChar char="•"/>
            </a:pPr>
            <a:r>
              <a:rPr lang="en-US" dirty="0">
                <a:solidFill>
                  <a:srgbClr val="CEC597">
                    <a:lumMod val="60000"/>
                    <a:lumOff val="40000"/>
                  </a:srgbClr>
                </a:solidFill>
                <a:latin typeface="Comic Sans MS" panose="030F0702030302020204" pitchFamily="66" charset="0"/>
              </a:rPr>
              <a:t>who does the monitoring, and </a:t>
            </a:r>
          </a:p>
          <a:p>
            <a:pPr marL="285750" indent="-285750">
              <a:buFont typeface="Arial" panose="020B0604020202020204" pitchFamily="34" charset="0"/>
              <a:buChar char="•"/>
            </a:pPr>
            <a:r>
              <a:rPr lang="en-US" dirty="0">
                <a:solidFill>
                  <a:srgbClr val="CEC597">
                    <a:lumMod val="60000"/>
                    <a:lumOff val="40000"/>
                  </a:srgbClr>
                </a:solidFill>
                <a:latin typeface="Comic Sans MS" panose="030F0702030302020204" pitchFamily="66" charset="0"/>
              </a:rPr>
              <a:t>estimated costs. </a:t>
            </a:r>
          </a:p>
          <a:p>
            <a:endParaRPr lang="en-US" dirty="0">
              <a:solidFill>
                <a:srgbClr val="CEC597">
                  <a:lumMod val="60000"/>
                  <a:lumOff val="40000"/>
                </a:srgbClr>
              </a:solidFill>
              <a:latin typeface="Comic Sans MS" panose="030F0702030302020204" pitchFamily="66" charset="0"/>
            </a:endParaRPr>
          </a:p>
          <a:p>
            <a:r>
              <a:rPr lang="en-US" dirty="0">
                <a:solidFill>
                  <a:srgbClr val="CEC597">
                    <a:lumMod val="60000"/>
                    <a:lumOff val="40000"/>
                  </a:srgbClr>
                </a:solidFill>
                <a:latin typeface="Comic Sans MS" panose="030F0702030302020204" pitchFamily="66" charset="0"/>
              </a:rPr>
              <a:t>Monitoring plans can also outline the implementation actions that will be performed if the standards are not met. Monitoring plans do not need to be complex documents. </a:t>
            </a:r>
          </a:p>
          <a:p>
            <a:endParaRPr lang="en-US" dirty="0">
              <a:solidFill>
                <a:prstClr val="white"/>
              </a:solidFill>
              <a:latin typeface="Book Antiqu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686" y="1461572"/>
            <a:ext cx="3191735" cy="4791205"/>
          </a:xfrm>
          <a:prstGeom prst="rect">
            <a:avLst/>
          </a:prstGeom>
        </p:spPr>
      </p:pic>
    </p:spTree>
    <p:extLst>
      <p:ext uri="{BB962C8B-B14F-4D97-AF65-F5344CB8AC3E}">
        <p14:creationId xmlns:p14="http://schemas.microsoft.com/office/powerpoint/2010/main" val="38057595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4302781"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Monitoring</a:t>
            </a:r>
          </a:p>
        </p:txBody>
      </p:sp>
      <p:sp>
        <p:nvSpPr>
          <p:cNvPr id="7" name="Rectangle 6"/>
          <p:cNvSpPr/>
          <p:nvPr/>
        </p:nvSpPr>
        <p:spPr>
          <a:xfrm>
            <a:off x="2010230" y="607368"/>
            <a:ext cx="3090911" cy="461665"/>
          </a:xfrm>
          <a:prstGeom prst="rect">
            <a:avLst/>
          </a:prstGeom>
        </p:spPr>
        <p:txBody>
          <a:bodyPr wrap="none">
            <a:spAutoFit/>
          </a:bodyPr>
          <a:lstStyle/>
          <a:p>
            <a:r>
              <a:rPr lang="en-US" sz="2400" b="1" cap="small" dirty="0">
                <a:solidFill>
                  <a:srgbClr val="CEC597">
                    <a:lumMod val="60000"/>
                    <a:lumOff val="40000"/>
                  </a:srgbClr>
                </a:solidFill>
                <a:effectLst>
                  <a:outerShdw blurRad="38100" dist="38100" dir="2700000" algn="tl">
                    <a:srgbClr val="000000">
                      <a:alpha val="43137"/>
                    </a:srgbClr>
                  </a:outerShdw>
                </a:effectLst>
                <a:latin typeface="Book Antiqua"/>
              </a:rPr>
              <a:t>Monitoring Plans </a:t>
            </a:r>
            <a:endParaRPr lang="en-US" sz="2400" cap="small" dirty="0">
              <a:solidFill>
                <a:srgbClr val="CEC597">
                  <a:lumMod val="60000"/>
                  <a:lumOff val="40000"/>
                </a:srgbClr>
              </a:solidFill>
              <a:effectLst>
                <a:outerShdw blurRad="38100" dist="38100" dir="2700000" algn="tl">
                  <a:srgbClr val="000000">
                    <a:alpha val="43137"/>
                  </a:srgbClr>
                </a:outerShdw>
              </a:effectLst>
              <a:latin typeface="Book Antiqua"/>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104" y="1295401"/>
            <a:ext cx="840105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59495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104" y="1295401"/>
            <a:ext cx="840105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title" idx="4294967295"/>
          </p:nvPr>
        </p:nvSpPr>
        <p:spPr>
          <a:xfrm>
            <a:off x="0" y="274638"/>
            <a:ext cx="10972800" cy="114300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2" y="43934"/>
            <a:ext cx="4302781"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Monitoring</a:t>
            </a: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9104" y="1600200"/>
            <a:ext cx="8445046"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010230" y="607368"/>
            <a:ext cx="3090911" cy="461665"/>
          </a:xfrm>
          <a:prstGeom prst="rect">
            <a:avLst/>
          </a:prstGeom>
        </p:spPr>
        <p:txBody>
          <a:bodyPr wrap="none">
            <a:spAutoFit/>
          </a:bodyPr>
          <a:lstStyle/>
          <a:p>
            <a:r>
              <a:rPr lang="en-US" sz="2400" b="1" cap="small" dirty="0">
                <a:solidFill>
                  <a:srgbClr val="CEC597">
                    <a:lumMod val="60000"/>
                    <a:lumOff val="40000"/>
                  </a:srgbClr>
                </a:solidFill>
                <a:effectLst>
                  <a:outerShdw blurRad="38100" dist="38100" dir="2700000" algn="tl">
                    <a:srgbClr val="000000">
                      <a:alpha val="43137"/>
                    </a:srgbClr>
                  </a:outerShdw>
                </a:effectLst>
                <a:latin typeface="Book Antiqua"/>
              </a:rPr>
              <a:t>Monitoring Plans </a:t>
            </a:r>
            <a:endParaRPr lang="en-US" sz="2400" cap="small" dirty="0">
              <a:solidFill>
                <a:srgbClr val="CEC597">
                  <a:lumMod val="60000"/>
                  <a:lumOff val="40000"/>
                </a:srgbClr>
              </a:solidFill>
              <a:effectLst>
                <a:outerShdw blurRad="38100" dist="38100" dir="2700000" algn="tl">
                  <a:srgbClr val="000000">
                    <a:alpha val="43137"/>
                  </a:srgbClr>
                </a:outerShdw>
              </a:effectLst>
              <a:latin typeface="Book Antiqua"/>
            </a:endParaRPr>
          </a:p>
        </p:txBody>
      </p:sp>
    </p:spTree>
    <p:extLst>
      <p:ext uri="{BB962C8B-B14F-4D97-AF65-F5344CB8AC3E}">
        <p14:creationId xmlns:p14="http://schemas.microsoft.com/office/powerpoint/2010/main" val="41316189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9304" y="0"/>
            <a:ext cx="9144000" cy="6858000"/>
          </a:xfrm>
          <a:prstGeom prst="rect">
            <a:avLst/>
          </a:prstGeom>
        </p:spPr>
      </p:pic>
    </p:spTree>
    <p:extLst>
      <p:ext uri="{BB962C8B-B14F-4D97-AF65-F5344CB8AC3E}">
        <p14:creationId xmlns:p14="http://schemas.microsoft.com/office/powerpoint/2010/main" val="240790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3703258"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Land Use Plan Implementation</a:t>
            </a:r>
          </a:p>
        </p:txBody>
      </p:sp>
      <p:sp>
        <p:nvSpPr>
          <p:cNvPr id="7" name="Rectangle 6"/>
          <p:cNvSpPr/>
          <p:nvPr/>
        </p:nvSpPr>
        <p:spPr>
          <a:xfrm>
            <a:off x="462891" y="658311"/>
            <a:ext cx="8411277" cy="584775"/>
          </a:xfrm>
          <a:prstGeom prst="rect">
            <a:avLst/>
          </a:prstGeom>
        </p:spPr>
        <p:txBody>
          <a:bodyPr wrap="none">
            <a:spAutoFit/>
          </a:bodyPr>
          <a:lstStyle/>
          <a:p>
            <a:r>
              <a:rPr lang="en-US" sz="3200" b="1" cap="small" dirty="0">
                <a:solidFill>
                  <a:srgbClr val="C00000"/>
                </a:solidFill>
                <a:effectLst>
                  <a:outerShdw blurRad="38100" dist="38100" dir="2700000" algn="tl">
                    <a:srgbClr val="000000">
                      <a:alpha val="43137"/>
                    </a:srgbClr>
                  </a:outerShdw>
                </a:effectLst>
                <a:latin typeface="Book Antiqua"/>
              </a:rPr>
              <a:t>Implementation by Design, Not Default </a:t>
            </a:r>
            <a:endParaRPr lang="en-US" sz="3200" cap="small" dirty="0">
              <a:solidFill>
                <a:srgbClr val="C00000"/>
              </a:solidFill>
              <a:effectLst>
                <a:outerShdw blurRad="38100" dist="38100" dir="2700000" algn="tl">
                  <a:srgbClr val="000000">
                    <a:alpha val="43137"/>
                  </a:srgbClr>
                </a:outerShdw>
              </a:effectLst>
              <a:latin typeface="Book Antiqua"/>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62890" y="2176928"/>
            <a:ext cx="5036035" cy="2677656"/>
          </a:xfrm>
          <a:prstGeom prst="rect">
            <a:avLst/>
          </a:prstGeom>
          <a:noFill/>
        </p:spPr>
        <p:txBody>
          <a:bodyPr wrap="square" rtlCol="0">
            <a:spAutoFit/>
          </a:bodyPr>
          <a:lstStyle/>
          <a:p>
            <a:pPr lvl="1">
              <a:tabLst>
                <a:tab pos="236538" algn="l"/>
              </a:tabLst>
            </a:pPr>
            <a:r>
              <a:rPr lang="en-US" sz="2400" b="1" dirty="0" smtClean="0">
                <a:latin typeface="Book Antiqua"/>
              </a:rPr>
              <a:t> </a:t>
            </a:r>
            <a:endParaRPr lang="en-US" sz="2400" b="1" dirty="0">
              <a:latin typeface="Book Antiqua"/>
            </a:endParaRPr>
          </a:p>
          <a:p>
            <a:pPr marL="800100" lvl="1" indent="-342900">
              <a:buFont typeface="Arial" panose="020B0604020202020204" pitchFamily="34" charset="0"/>
              <a:buChar char="•"/>
              <a:tabLst>
                <a:tab pos="236538" algn="l"/>
              </a:tabLst>
            </a:pPr>
            <a:r>
              <a:rPr lang="en-US" sz="2400" b="1" dirty="0">
                <a:latin typeface="Book Antiqua"/>
              </a:rPr>
              <a:t>Mitigate visitor health and safety issues, </a:t>
            </a:r>
            <a:endParaRPr lang="en-US" sz="2400" b="1" dirty="0" smtClean="0">
              <a:latin typeface="Book Antiqua"/>
            </a:endParaRPr>
          </a:p>
          <a:p>
            <a:pPr marL="800100" lvl="1" indent="-342900">
              <a:buFont typeface="Arial" panose="020B0604020202020204" pitchFamily="34" charset="0"/>
              <a:buChar char="•"/>
              <a:tabLst>
                <a:tab pos="236538" algn="l"/>
              </a:tabLst>
            </a:pPr>
            <a:r>
              <a:rPr lang="en-US" sz="2400" b="1" dirty="0">
                <a:latin typeface="Book Antiqua"/>
              </a:rPr>
              <a:t>R</a:t>
            </a:r>
            <a:r>
              <a:rPr lang="en-US" sz="2400" b="1" dirty="0" smtClean="0">
                <a:latin typeface="Book Antiqua"/>
              </a:rPr>
              <a:t>ecreation </a:t>
            </a:r>
            <a:r>
              <a:rPr lang="en-US" sz="2400" b="1" dirty="0">
                <a:latin typeface="Book Antiqua"/>
              </a:rPr>
              <a:t>impacts on natural and cultural resources, </a:t>
            </a:r>
            <a:r>
              <a:rPr lang="en-US" sz="2400" b="1" dirty="0" smtClean="0">
                <a:latin typeface="Book Antiqua"/>
              </a:rPr>
              <a:t>or</a:t>
            </a:r>
          </a:p>
          <a:p>
            <a:pPr marL="800100" lvl="1" indent="-342900">
              <a:buFont typeface="Arial" panose="020B0604020202020204" pitchFamily="34" charset="0"/>
              <a:buChar char="•"/>
              <a:tabLst>
                <a:tab pos="236538" algn="l"/>
              </a:tabLst>
            </a:pPr>
            <a:r>
              <a:rPr lang="en-US" sz="2400" b="1" dirty="0">
                <a:latin typeface="Book Antiqua"/>
              </a:rPr>
              <a:t>U</a:t>
            </a:r>
            <a:r>
              <a:rPr lang="en-US" sz="2400" b="1" dirty="0" smtClean="0">
                <a:latin typeface="Book Antiqua"/>
              </a:rPr>
              <a:t>se </a:t>
            </a:r>
            <a:r>
              <a:rPr lang="en-US" sz="2400" b="1" dirty="0">
                <a:latin typeface="Book Antiqua"/>
              </a:rPr>
              <a:t>or user conflicts.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804" y="1444196"/>
            <a:ext cx="6264727" cy="4698545"/>
          </a:xfrm>
          <a:prstGeom prst="rect">
            <a:avLst/>
          </a:prstGeom>
        </p:spPr>
      </p:pic>
    </p:spTree>
    <p:extLst>
      <p:ext uri="{BB962C8B-B14F-4D97-AF65-F5344CB8AC3E}">
        <p14:creationId xmlns:p14="http://schemas.microsoft.com/office/powerpoint/2010/main" val="1133462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5801588"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Management</a:t>
            </a:r>
          </a:p>
        </p:txBody>
      </p:sp>
      <p:sp>
        <p:nvSpPr>
          <p:cNvPr id="3" name="Rectangle 2"/>
          <p:cNvSpPr/>
          <p:nvPr/>
        </p:nvSpPr>
        <p:spPr>
          <a:xfrm>
            <a:off x="6670964" y="1230764"/>
            <a:ext cx="5410200" cy="4524315"/>
          </a:xfrm>
          <a:prstGeom prst="rect">
            <a:avLst/>
          </a:prstGeom>
        </p:spPr>
        <p:txBody>
          <a:bodyPr wrap="square">
            <a:spAutoFit/>
          </a:bodyPr>
          <a:lstStyle/>
          <a:p>
            <a:r>
              <a:rPr lang="en-US" sz="2400" b="1" dirty="0">
                <a:solidFill>
                  <a:srgbClr val="FFFF00"/>
                </a:solidFill>
                <a:latin typeface="Book Antiqua"/>
              </a:rPr>
              <a:t>Recreation management is</a:t>
            </a:r>
            <a:r>
              <a:rPr lang="en-US" sz="2400" b="1" dirty="0">
                <a:solidFill>
                  <a:prstClr val="white"/>
                </a:solidFill>
                <a:latin typeface="Book Antiqua"/>
              </a:rPr>
              <a:t>:  O</a:t>
            </a:r>
            <a:r>
              <a:rPr lang="en-US" sz="2400" dirty="0">
                <a:solidFill>
                  <a:prstClr val="white"/>
                </a:solidFill>
                <a:latin typeface="Book Antiqua"/>
              </a:rPr>
              <a:t>n-the-ground management of </a:t>
            </a:r>
            <a:r>
              <a:rPr lang="en-US" sz="2400" u="sng" dirty="0">
                <a:solidFill>
                  <a:prstClr val="white"/>
                </a:solidFill>
                <a:latin typeface="Book Antiqua"/>
              </a:rPr>
              <a:t>resources</a:t>
            </a:r>
            <a:r>
              <a:rPr lang="en-US" sz="2400" dirty="0">
                <a:solidFill>
                  <a:prstClr val="white"/>
                </a:solidFill>
                <a:latin typeface="Book Antiqua"/>
              </a:rPr>
              <a:t>, </a:t>
            </a:r>
            <a:r>
              <a:rPr lang="en-US" sz="2400" u="sng" dirty="0">
                <a:solidFill>
                  <a:prstClr val="white"/>
                </a:solidFill>
                <a:latin typeface="Book Antiqua"/>
              </a:rPr>
              <a:t>visitors, and facilities</a:t>
            </a:r>
            <a:r>
              <a:rPr lang="en-US" sz="2400" dirty="0">
                <a:solidFill>
                  <a:prstClr val="white"/>
                </a:solidFill>
                <a:latin typeface="Book Antiqua"/>
              </a:rPr>
              <a:t>, including the regulation of </a:t>
            </a:r>
            <a:r>
              <a:rPr lang="en-US" sz="2400" u="sng" dirty="0">
                <a:solidFill>
                  <a:prstClr val="white"/>
                </a:solidFill>
                <a:latin typeface="Book Antiqua"/>
              </a:rPr>
              <a:t>other resource program actions</a:t>
            </a:r>
            <a:r>
              <a:rPr lang="en-US" sz="2400" dirty="0">
                <a:solidFill>
                  <a:prstClr val="white"/>
                </a:solidFill>
                <a:latin typeface="Book Antiqua"/>
              </a:rPr>
              <a:t> that impact recreation opportunities and recreation settings. </a:t>
            </a:r>
          </a:p>
          <a:p>
            <a:endParaRPr lang="en-US" sz="2400" dirty="0">
              <a:solidFill>
                <a:prstClr val="white"/>
              </a:solidFill>
              <a:latin typeface="Book Antiqua"/>
            </a:endParaRPr>
          </a:p>
          <a:p>
            <a:r>
              <a:rPr lang="en-US" sz="2400" dirty="0" smtClean="0">
                <a:solidFill>
                  <a:prstClr val="white"/>
                </a:solidFill>
                <a:latin typeface="Book Antiqua"/>
              </a:rPr>
              <a:t>Recreation management can involve project </a:t>
            </a:r>
            <a:r>
              <a:rPr lang="en-US" sz="2400" dirty="0">
                <a:solidFill>
                  <a:prstClr val="white"/>
                </a:solidFill>
                <a:latin typeface="Book Antiqua"/>
              </a:rPr>
              <a:t>plans and Recreation Area Management Plans (RAMPs) </a:t>
            </a:r>
            <a:r>
              <a:rPr lang="en-US" sz="2400" dirty="0" smtClean="0">
                <a:solidFill>
                  <a:prstClr val="white"/>
                </a:solidFill>
                <a:latin typeface="Book Antiqua"/>
              </a:rPr>
              <a:t>which allow BLM to implement LUP decisions.</a:t>
            </a:r>
            <a:endParaRPr lang="en-US" sz="2400" dirty="0">
              <a:solidFill>
                <a:prstClr val="white"/>
              </a:solidFill>
              <a:latin typeface="Book Antiqua"/>
            </a:endParaRPr>
          </a:p>
        </p:txBody>
      </p:sp>
      <p:sp>
        <p:nvSpPr>
          <p:cNvPr id="4" name="Rectangle 3"/>
          <p:cNvSpPr/>
          <p:nvPr/>
        </p:nvSpPr>
        <p:spPr>
          <a:xfrm>
            <a:off x="249383" y="778842"/>
            <a:ext cx="6774871" cy="584775"/>
          </a:xfrm>
          <a:prstGeom prst="rect">
            <a:avLst/>
          </a:prstGeom>
        </p:spPr>
        <p:txBody>
          <a:bodyPr wrap="square">
            <a:spAutoFit/>
          </a:bodyPr>
          <a:lstStyle/>
          <a:p>
            <a:r>
              <a:rPr lang="en-US" sz="3200" b="1" cap="small" dirty="0">
                <a:solidFill>
                  <a:prstClr val="white"/>
                </a:solidFill>
                <a:effectLst>
                  <a:outerShdw blurRad="38100" dist="38100" dir="2700000" algn="tl">
                    <a:srgbClr val="000000">
                      <a:alpha val="43137"/>
                    </a:srgbClr>
                  </a:outerShdw>
                </a:effectLst>
                <a:latin typeface="Book Antiqua"/>
              </a:rPr>
              <a:t>Recreation Management</a:t>
            </a:r>
            <a:endParaRPr lang="en-US" sz="3200" cap="small" dirty="0">
              <a:solidFill>
                <a:prstClr val="white"/>
              </a:solidFill>
              <a:effectLst>
                <a:outerShdw blurRad="38100" dist="38100" dir="2700000" algn="tl">
                  <a:srgbClr val="000000">
                    <a:alpha val="43137"/>
                  </a:srgbClr>
                </a:outerShdw>
              </a:effectLst>
              <a:latin typeface="Book Antiqua"/>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83" y="1623703"/>
            <a:ext cx="5508501" cy="4131376"/>
          </a:xfrm>
          <a:prstGeom prst="rect">
            <a:avLst/>
          </a:prstGeom>
        </p:spPr>
      </p:pic>
    </p:spTree>
    <p:extLst>
      <p:ext uri="{BB962C8B-B14F-4D97-AF65-F5344CB8AC3E}">
        <p14:creationId xmlns:p14="http://schemas.microsoft.com/office/powerpoint/2010/main" val="3428863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1" y="0"/>
            <a:ext cx="9144000" cy="457200"/>
          </a:xfrm>
          <a:prstGeom prst="rect">
            <a:avLst/>
          </a:prstGeom>
          <a:gradFill flip="none" rotWithShape="1">
            <a:gsLst>
              <a:gs pos="65000">
                <a:schemeClr val="accent3">
                  <a:lumMod val="75000"/>
                </a:schemeClr>
              </a:gs>
              <a:gs pos="73000">
                <a:schemeClr val="accent5">
                  <a:lumMod val="40000"/>
                  <a:lumOff val="60000"/>
                </a:schemeClr>
              </a:gs>
              <a:gs pos="0">
                <a:srgbClr val="002060"/>
              </a:gs>
              <a:gs pos="57000">
                <a:schemeClr val="tx1">
                  <a:lumMod val="75000"/>
                </a:schemeClr>
              </a:gs>
              <a:gs pos="87000">
                <a:schemeClr val="tx1">
                  <a:lumMod val="95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Book Antiqua"/>
            </a:endParaRPr>
          </a:p>
        </p:txBody>
      </p:sp>
      <p:sp>
        <p:nvSpPr>
          <p:cNvPr id="2" name="Title 1"/>
          <p:cNvSpPr>
            <a:spLocks noGrp="1"/>
          </p:cNvSpPr>
          <p:nvPr>
            <p:ph type="ctrTitle"/>
          </p:nvPr>
        </p:nvSpPr>
        <p:spPr>
          <a:xfrm>
            <a:off x="7543800" y="-457200"/>
            <a:ext cx="3120220" cy="866670"/>
          </a:xfrm>
        </p:spPr>
        <p:txBody>
          <a:bodyPr>
            <a:noAutofit/>
          </a:bodyPr>
          <a:lstStyle/>
          <a:p>
            <a:pPr algn="r"/>
            <a:r>
              <a:rPr lang="en-US" sz="1200" dirty="0">
                <a:solidFill>
                  <a:schemeClr val="bg1"/>
                </a:solidFill>
                <a:latin typeface="Bradley Hand ITC" panose="03070402050302030203" pitchFamily="66" charset="0"/>
                <a:cs typeface="Aharoni" panose="02010803020104030203" pitchFamily="2" charset="-79"/>
              </a:rPr>
              <a:t>PLANNING  FOR</a:t>
            </a:r>
            <a:br>
              <a:rPr lang="en-US" sz="1200" dirty="0">
                <a:solidFill>
                  <a:schemeClr val="bg1"/>
                </a:solidFill>
                <a:latin typeface="Bradley Hand ITC" panose="03070402050302030203" pitchFamily="66" charset="0"/>
                <a:cs typeface="Aharoni" panose="02010803020104030203" pitchFamily="2" charset="-79"/>
              </a:rPr>
            </a:br>
            <a:r>
              <a:rPr lang="en-US" sz="1200" dirty="0">
                <a:solidFill>
                  <a:schemeClr val="bg1"/>
                </a:solidFill>
                <a:latin typeface="Narkisim" panose="020E0502050101010101" pitchFamily="34" charset="-79"/>
                <a:cs typeface="Narkisim" panose="020E0502050101010101" pitchFamily="34" charset="-79"/>
              </a:rPr>
              <a:t>RECREATION AND VISITOR SERVICES </a:t>
            </a:r>
          </a:p>
        </p:txBody>
      </p:sp>
      <p:sp>
        <p:nvSpPr>
          <p:cNvPr id="6" name="Rectangle 5"/>
          <p:cNvSpPr/>
          <p:nvPr/>
        </p:nvSpPr>
        <p:spPr>
          <a:xfrm>
            <a:off x="1524001" y="43934"/>
            <a:ext cx="5801588" cy="369332"/>
          </a:xfrm>
          <a:prstGeom prst="rect">
            <a:avLst/>
          </a:prstGeom>
        </p:spPr>
        <p:txBody>
          <a:bodyPr wrap="none">
            <a:spAutoFit/>
          </a:bodyPr>
          <a:lstStyle/>
          <a:p>
            <a:r>
              <a:rPr lang="en-US" cap="small" dirty="0">
                <a:solidFill>
                  <a:prstClr val="white"/>
                </a:solidFill>
                <a:effectLst>
                  <a:outerShdw blurRad="38100" dist="38100" dir="2700000" algn="tl">
                    <a:srgbClr val="000000">
                      <a:alpha val="43137"/>
                    </a:srgbClr>
                  </a:outerShdw>
                </a:effectLst>
                <a:latin typeface="Eras Bold ITC" panose="020B0907030504020204" pitchFamily="34" charset="0"/>
              </a:rPr>
              <a:t>RMP Implementation  –  Recreation Management</a:t>
            </a:r>
          </a:p>
        </p:txBody>
      </p:sp>
      <p:sp>
        <p:nvSpPr>
          <p:cNvPr id="3" name="Rectangle 2"/>
          <p:cNvSpPr/>
          <p:nvPr/>
        </p:nvSpPr>
        <p:spPr>
          <a:xfrm>
            <a:off x="574962" y="1363617"/>
            <a:ext cx="6199911" cy="4154984"/>
          </a:xfrm>
          <a:prstGeom prst="rect">
            <a:avLst/>
          </a:prstGeom>
        </p:spPr>
        <p:txBody>
          <a:bodyPr wrap="square">
            <a:spAutoFit/>
          </a:bodyPr>
          <a:lstStyle/>
          <a:p>
            <a:r>
              <a:rPr lang="en-US" sz="2400" b="1" dirty="0">
                <a:solidFill>
                  <a:srgbClr val="FFFF00"/>
                </a:solidFill>
                <a:latin typeface="Book Antiqua"/>
              </a:rPr>
              <a:t>Recreation management </a:t>
            </a:r>
            <a:r>
              <a:rPr lang="en-US" sz="2400" b="1" dirty="0" smtClean="0">
                <a:solidFill>
                  <a:srgbClr val="FFFF00"/>
                </a:solidFill>
                <a:latin typeface="Book Antiqua"/>
              </a:rPr>
              <a:t>implementation actions fall within certain </a:t>
            </a:r>
          </a:p>
          <a:p>
            <a:r>
              <a:rPr lang="en-US" sz="2400" b="1" dirty="0" smtClean="0">
                <a:solidFill>
                  <a:srgbClr val="FFFF00"/>
                </a:solidFill>
                <a:latin typeface="Book Antiqua"/>
              </a:rPr>
              <a:t>categories:</a:t>
            </a:r>
          </a:p>
          <a:p>
            <a:endParaRPr lang="en-US" sz="2400" b="1" dirty="0">
              <a:solidFill>
                <a:srgbClr val="FFFF00"/>
              </a:solidFill>
              <a:latin typeface="Book Antiqua"/>
            </a:endParaRPr>
          </a:p>
          <a:p>
            <a:r>
              <a:rPr lang="en-US" sz="2400" b="1" dirty="0" smtClean="0">
                <a:solidFill>
                  <a:srgbClr val="FFFF00"/>
                </a:solidFill>
                <a:latin typeface="Book Antiqua"/>
              </a:rPr>
              <a:t>Management</a:t>
            </a:r>
          </a:p>
          <a:p>
            <a:endParaRPr lang="en-US" sz="2400" b="1" dirty="0">
              <a:solidFill>
                <a:srgbClr val="FFFF00"/>
              </a:solidFill>
              <a:latin typeface="Book Antiqua"/>
            </a:endParaRPr>
          </a:p>
          <a:p>
            <a:r>
              <a:rPr lang="en-US" sz="2400" b="1" dirty="0" smtClean="0">
                <a:solidFill>
                  <a:srgbClr val="FFFF00"/>
                </a:solidFill>
                <a:latin typeface="Book Antiqua"/>
              </a:rPr>
              <a:t>Administration</a:t>
            </a:r>
          </a:p>
          <a:p>
            <a:endParaRPr lang="en-US" sz="2400" b="1" dirty="0">
              <a:solidFill>
                <a:srgbClr val="FFFF00"/>
              </a:solidFill>
              <a:latin typeface="Book Antiqua"/>
            </a:endParaRPr>
          </a:p>
          <a:p>
            <a:r>
              <a:rPr lang="en-US" sz="2400" b="1" dirty="0" smtClean="0">
                <a:solidFill>
                  <a:srgbClr val="FFFF00"/>
                </a:solidFill>
                <a:latin typeface="Book Antiqua"/>
              </a:rPr>
              <a:t>Information and Education</a:t>
            </a:r>
          </a:p>
          <a:p>
            <a:endParaRPr lang="en-US" sz="2400" b="1" dirty="0">
              <a:solidFill>
                <a:srgbClr val="FFFF00"/>
              </a:solidFill>
              <a:latin typeface="Book Antiqua"/>
            </a:endParaRPr>
          </a:p>
          <a:p>
            <a:r>
              <a:rPr lang="en-US" sz="2400" b="1" dirty="0" smtClean="0">
                <a:solidFill>
                  <a:srgbClr val="FFFF00"/>
                </a:solidFill>
                <a:latin typeface="Book Antiqua"/>
              </a:rPr>
              <a:t>Monitoring</a:t>
            </a:r>
            <a:endParaRPr lang="en-US" sz="2400" dirty="0">
              <a:solidFill>
                <a:prstClr val="white"/>
              </a:solidFill>
              <a:latin typeface="Book Antiqua"/>
            </a:endParaRPr>
          </a:p>
        </p:txBody>
      </p:sp>
      <p:sp>
        <p:nvSpPr>
          <p:cNvPr id="4" name="Rectangle 3"/>
          <p:cNvSpPr/>
          <p:nvPr/>
        </p:nvSpPr>
        <p:spPr>
          <a:xfrm>
            <a:off x="249383" y="778842"/>
            <a:ext cx="6774871" cy="584775"/>
          </a:xfrm>
          <a:prstGeom prst="rect">
            <a:avLst/>
          </a:prstGeom>
        </p:spPr>
        <p:txBody>
          <a:bodyPr wrap="square">
            <a:spAutoFit/>
          </a:bodyPr>
          <a:lstStyle/>
          <a:p>
            <a:r>
              <a:rPr lang="en-US" sz="3200" b="1" cap="small" dirty="0">
                <a:solidFill>
                  <a:prstClr val="white"/>
                </a:solidFill>
                <a:effectLst>
                  <a:outerShdw blurRad="38100" dist="38100" dir="2700000" algn="tl">
                    <a:srgbClr val="000000">
                      <a:alpha val="43137"/>
                    </a:srgbClr>
                  </a:outerShdw>
                </a:effectLst>
                <a:latin typeface="Book Antiqua"/>
              </a:rPr>
              <a:t>Recreation Management</a:t>
            </a:r>
            <a:endParaRPr lang="en-US" sz="3200" cap="small" dirty="0">
              <a:solidFill>
                <a:prstClr val="white"/>
              </a:solidFill>
              <a:effectLst>
                <a:outerShdw blurRad="38100" dist="38100" dir="2700000" algn="tl">
                  <a:srgbClr val="000000">
                    <a:alpha val="43137"/>
                  </a:srgbClr>
                </a:outerShdw>
              </a:effectLst>
              <a:latin typeface="Book Antiqua"/>
            </a:endParaRPr>
          </a:p>
        </p:txBody>
      </p:sp>
      <p:cxnSp>
        <p:nvCxnSpPr>
          <p:cNvPr id="8" name="Straight Connector 7"/>
          <p:cNvCxnSpPr/>
          <p:nvPr/>
        </p:nvCxnSpPr>
        <p:spPr>
          <a:xfrm>
            <a:off x="1524000" y="457200"/>
            <a:ext cx="9144000" cy="0"/>
          </a:xfrm>
          <a:prstGeom prst="line">
            <a:avLst/>
          </a:prstGeom>
          <a:ln w="60325">
            <a:solidFill>
              <a:srgbClr val="00003A"/>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9418" y="2133599"/>
            <a:ext cx="6289964" cy="3538105"/>
          </a:xfrm>
          <a:prstGeom prst="rect">
            <a:avLst/>
          </a:prstGeom>
        </p:spPr>
      </p:pic>
    </p:spTree>
    <p:extLst>
      <p:ext uri="{BB962C8B-B14F-4D97-AF65-F5344CB8AC3E}">
        <p14:creationId xmlns:p14="http://schemas.microsoft.com/office/powerpoint/2010/main" val="24253489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853</TotalTime>
  <Words>4280</Words>
  <Application>Microsoft Office PowerPoint</Application>
  <PresentationFormat>Widescreen</PresentationFormat>
  <Paragraphs>640</Paragraphs>
  <Slides>69</Slides>
  <Notes>64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69</vt:i4>
      </vt:variant>
    </vt:vector>
  </HeadingPairs>
  <TitlesOfParts>
    <vt:vector size="82" baseType="lpstr">
      <vt:lpstr>Aharoni</vt:lpstr>
      <vt:lpstr>Arial</vt:lpstr>
      <vt:lpstr>Book Antiqua</vt:lpstr>
      <vt:lpstr>Bradley Hand ITC</vt:lpstr>
      <vt:lpstr>Calibri</vt:lpstr>
      <vt:lpstr>Comic Sans MS</vt:lpstr>
      <vt:lpstr>Eras Bold ITC</vt:lpstr>
      <vt:lpstr>Lucida Sans</vt:lpstr>
      <vt:lpstr>Narkisim</vt:lpstr>
      <vt:lpstr>Wingdings</vt:lpstr>
      <vt:lpstr>Wingdings 2</vt:lpstr>
      <vt:lpstr>Wingdings 3</vt:lpstr>
      <vt:lpstr>Apex</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Permits and Fees </vt:lpstr>
      <vt:lpstr>Permits and Fees </vt:lpstr>
      <vt:lpstr>Permits and Fees </vt:lpstr>
      <vt:lpstr>Permits and Fees </vt:lpstr>
      <vt:lpstr>Permits and Fees </vt:lpstr>
      <vt:lpstr>Permits and Fees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PowerPoint Presentation</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PowerPoint Presentation</vt:lpstr>
      <vt:lpstr>PLANNING  FOR RECREATION AND VISITOR SERVICES </vt:lpstr>
      <vt:lpstr>PLANNING  FOR RECREATION AND VISITOR SERVICES </vt:lpstr>
      <vt:lpstr>PLANNING  FOR RECREATION AND VISITOR SERVICES </vt:lpstr>
      <vt:lpstr>Monitoring SRMAs</vt:lpstr>
      <vt:lpstr>PLANNING  FOR RECREATION AND VISITOR SERVICES </vt:lpstr>
      <vt:lpstr>PLANNING  FOR RECREATION AND VISITOR SERVICES </vt:lpstr>
      <vt:lpstr>PowerPoint Presentation</vt:lpstr>
      <vt:lpstr>PLANNING  FOR RECREATION AND VISITOR SERVICES </vt:lpstr>
      <vt:lpstr>PLANNING  FOR RECREATION AND VISITOR SERVICES </vt:lpstr>
      <vt:lpstr>PLANNING  FOR RECREATION AND VISITOR SERVICES </vt:lpstr>
      <vt:lpstr>What else to monitor in RMAs?</vt:lpstr>
      <vt:lpstr>What else to monitor in RMAs?</vt:lpstr>
      <vt:lpstr>Lands Not Designated</vt:lpstr>
      <vt:lpstr>PLANNING  FOR RECREATION AND VISITOR SERVICES </vt:lpstr>
      <vt:lpstr>PowerPoint Presentation</vt:lpstr>
      <vt:lpstr>PLANNING  FOR RECREATION AND VISITOR SERVICES </vt:lpstr>
      <vt:lpstr>PLANNING  FOR RECREATION AND VISITOR SERVICES </vt:lpstr>
      <vt:lpstr>PLANNING  FOR RECREATION AND VISITOR SERVICES </vt:lpstr>
      <vt:lpstr>PowerPoint Presentation</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Fehlau, Robin S</dc:creator>
  <cp:lastModifiedBy>Fehlau, Robin S</cp:lastModifiedBy>
  <cp:revision>60</cp:revision>
  <dcterms:created xsi:type="dcterms:W3CDTF">2017-08-07T21:40:47Z</dcterms:created>
  <dcterms:modified xsi:type="dcterms:W3CDTF">2017-08-11T12:50:52Z</dcterms:modified>
</cp:coreProperties>
</file>