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5"/>
  </p:notesMasterIdLst>
  <p:sldIdLst>
    <p:sldId id="266" r:id="rId6"/>
    <p:sldId id="361" r:id="rId7"/>
    <p:sldId id="390" r:id="rId8"/>
    <p:sldId id="391" r:id="rId9"/>
    <p:sldId id="393" r:id="rId10"/>
    <p:sldId id="395" r:id="rId11"/>
    <p:sldId id="394" r:id="rId12"/>
    <p:sldId id="396" r:id="rId13"/>
    <p:sldId id="3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4315"/>
    <a:srgbClr val="2A521A"/>
    <a:srgbClr val="3C7525"/>
    <a:srgbClr val="006600"/>
    <a:srgbClr val="D7CEA9"/>
    <a:srgbClr val="003300"/>
    <a:srgbClr val="008000"/>
    <a:srgbClr val="A3E7FF"/>
    <a:srgbClr val="7DC7FF"/>
    <a:srgbClr val="C08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94" autoAdjust="0"/>
    <p:restoredTop sz="73237" autoAdjust="0"/>
  </p:normalViewPr>
  <p:slideViewPr>
    <p:cSldViewPr>
      <p:cViewPr varScale="1">
        <p:scale>
          <a:sx n="53" d="100"/>
          <a:sy n="53" d="100"/>
        </p:scale>
        <p:origin x="8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39066-795F-473A-84C9-A5DE074C24CC}" type="datetimeFigureOut">
              <a:rPr lang="en-US" smtClean="0"/>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6B464-0227-40F3-A540-D016DABFE8CA}" type="slidenum">
              <a:rPr lang="en-US" smtClean="0"/>
              <a:t>‹#›</a:t>
            </a:fld>
            <a:endParaRPr lang="en-US"/>
          </a:p>
        </p:txBody>
      </p:sp>
    </p:spTree>
    <p:extLst>
      <p:ext uri="{BB962C8B-B14F-4D97-AF65-F5344CB8AC3E}">
        <p14:creationId xmlns:p14="http://schemas.microsoft.com/office/powerpoint/2010/main" val="358106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33203DF-B004-4AAF-AC5C-B1624D62970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291066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46B464-0227-40F3-A540-D016DABFE8CA}" type="slidenum">
              <a:rPr lang="en-US" smtClean="0"/>
              <a:t>2</a:t>
            </a:fld>
            <a:endParaRPr lang="en-US"/>
          </a:p>
        </p:txBody>
      </p:sp>
    </p:spTree>
    <p:extLst>
      <p:ext uri="{BB962C8B-B14F-4D97-AF65-F5344CB8AC3E}">
        <p14:creationId xmlns:p14="http://schemas.microsoft.com/office/powerpoint/2010/main" val="4286818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would you do in this case? Discussion by table and then report out to open discussion. </a:t>
            </a:r>
          </a:p>
          <a:p>
            <a:r>
              <a:rPr lang="en-US" dirty="0" smtClean="0"/>
              <a:t>Collect OFM data, Do a RAMP, implement</a:t>
            </a:r>
          </a:p>
          <a:p>
            <a:pPr marL="228600" indent="-228600">
              <a:buFont typeface="+mj-lt"/>
              <a:buAutoNum type="arabicPeriod"/>
            </a:pPr>
            <a:r>
              <a:rPr lang="en-US" dirty="0" smtClean="0"/>
              <a:t>In</a:t>
            </a:r>
            <a:r>
              <a:rPr lang="en-US" baseline="0" dirty="0" smtClean="0"/>
              <a:t> the RAMP document the data collection process, focus the implementation portion of the RAMP.  </a:t>
            </a:r>
          </a:p>
          <a:p>
            <a:pPr marL="685800" lvl="1" indent="-228600">
              <a:buFont typeface="+mj-lt"/>
              <a:buAutoNum type="arabicPeriod"/>
            </a:pPr>
            <a:r>
              <a:rPr lang="en-US" baseline="0" dirty="0" smtClean="0"/>
              <a:t>Describe the proposed actions in the RAMP, disclose how will the proposed action impact/support the Desired RSC’s? </a:t>
            </a:r>
          </a:p>
          <a:p>
            <a:pPr marL="685800" lvl="1" indent="-228600">
              <a:buFont typeface="+mj-lt"/>
              <a:buAutoNum type="arabicPeriod"/>
            </a:pPr>
            <a:r>
              <a:rPr lang="en-US" b="1" u="sng" baseline="0" dirty="0" smtClean="0"/>
              <a:t>Don’t</a:t>
            </a:r>
            <a:r>
              <a:rPr lang="en-US" baseline="0" dirty="0" smtClean="0"/>
              <a:t> write RAMP objectives that could be confused with the LUP recreation objectives. </a:t>
            </a:r>
            <a:endParaRPr lang="en-US" dirty="0"/>
          </a:p>
        </p:txBody>
      </p:sp>
      <p:sp>
        <p:nvSpPr>
          <p:cNvPr id="4" name="Slide Number Placeholder 3"/>
          <p:cNvSpPr>
            <a:spLocks noGrp="1"/>
          </p:cNvSpPr>
          <p:nvPr>
            <p:ph type="sldNum" sz="quarter" idx="10"/>
          </p:nvPr>
        </p:nvSpPr>
        <p:spPr/>
        <p:txBody>
          <a:bodyPr/>
          <a:lstStyle/>
          <a:p>
            <a:fld id="{0946B464-0227-40F3-A540-D016DABFE8CA}" type="slidenum">
              <a:rPr lang="en-US" smtClean="0"/>
              <a:t>3</a:t>
            </a:fld>
            <a:endParaRPr lang="en-US"/>
          </a:p>
        </p:txBody>
      </p:sp>
    </p:spTree>
    <p:extLst>
      <p:ext uri="{BB962C8B-B14F-4D97-AF65-F5344CB8AC3E}">
        <p14:creationId xmlns:p14="http://schemas.microsoft.com/office/powerpoint/2010/main" val="262981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Specific RMA’s or</a:t>
            </a:r>
            <a:r>
              <a:rPr lang="en-US" baseline="0" dirty="0" smtClean="0"/>
              <a:t> SRMA objective that was written “in-house” without the help/support of OFM data.  </a:t>
            </a:r>
            <a:r>
              <a:rPr lang="en-US" dirty="0" smtClean="0"/>
              <a:t>Table or Open Discussion:</a:t>
            </a:r>
          </a:p>
          <a:p>
            <a:pPr marL="228600" indent="-228600">
              <a:buFont typeface="+mj-lt"/>
              <a:buAutoNum type="arabicPeriod"/>
            </a:pPr>
            <a:r>
              <a:rPr lang="en-US" dirty="0" smtClean="0"/>
              <a:t>Collect OFM data, then depending on the results,</a:t>
            </a:r>
            <a:r>
              <a:rPr lang="en-US" baseline="0" dirty="0" smtClean="0"/>
              <a:t> </a:t>
            </a:r>
            <a:r>
              <a:rPr lang="en-US" dirty="0" smtClean="0"/>
              <a:t>refine and bundle/chain</a:t>
            </a:r>
            <a:r>
              <a:rPr lang="en-US" baseline="0" dirty="0" smtClean="0"/>
              <a:t> the activities, experiences and benefits.  </a:t>
            </a:r>
          </a:p>
          <a:p>
            <a:pPr marL="228600" indent="-228600">
              <a:buFont typeface="+mj-lt"/>
              <a:buAutoNum type="arabicPeriod"/>
            </a:pPr>
            <a:r>
              <a:rPr lang="en-US" baseline="0" dirty="0" smtClean="0"/>
              <a:t>Focusing implementation decisions., but must be in conformance with the existing/original Recreation LUP Recreation Objective.  </a:t>
            </a:r>
          </a:p>
          <a:p>
            <a:pPr marL="228600" indent="-228600">
              <a:buFont typeface="+mj-lt"/>
              <a:buAutoNum type="arabicPeriod"/>
            </a:pPr>
            <a:r>
              <a:rPr lang="en-US" baseline="0" dirty="0" smtClean="0"/>
              <a:t>Focus the RAMP proposed action based on the data. </a:t>
            </a:r>
          </a:p>
          <a:p>
            <a:pPr marL="228600" indent="-228600">
              <a:buFont typeface="+mj-lt"/>
              <a:buAutoNum type="arabicPeriod"/>
            </a:pPr>
            <a:r>
              <a:rPr lang="en-US" baseline="0" dirty="0" smtClean="0"/>
              <a:t>Design the proposed action and facilities to support the results of the OFM data.  </a:t>
            </a:r>
          </a:p>
          <a:p>
            <a:pPr marL="228600" indent="-228600">
              <a:buFont typeface="+mj-lt"/>
              <a:buAutoNum type="arabicPeriod"/>
            </a:pPr>
            <a:r>
              <a:rPr lang="en-US" baseline="0" dirty="0" smtClean="0"/>
              <a:t>Again…Do not attempt to write a RAMP objective so it gets confused with the LUP objective.  </a:t>
            </a:r>
            <a:endParaRPr lang="en-US" dirty="0" smtClean="0"/>
          </a:p>
        </p:txBody>
      </p:sp>
      <p:sp>
        <p:nvSpPr>
          <p:cNvPr id="4" name="Slide Number Placeholder 3"/>
          <p:cNvSpPr>
            <a:spLocks noGrp="1"/>
          </p:cNvSpPr>
          <p:nvPr>
            <p:ph type="sldNum" sz="quarter" idx="10"/>
          </p:nvPr>
        </p:nvSpPr>
        <p:spPr/>
        <p:txBody>
          <a:bodyPr/>
          <a:lstStyle/>
          <a:p>
            <a:fld id="{0946B464-0227-40F3-A540-D016DABFE8CA}" type="slidenum">
              <a:rPr lang="en-US" smtClean="0"/>
              <a:t>4</a:t>
            </a:fld>
            <a:endParaRPr lang="en-US"/>
          </a:p>
        </p:txBody>
      </p:sp>
    </p:spTree>
    <p:extLst>
      <p:ext uri="{BB962C8B-B14F-4D97-AF65-F5344CB8AC3E}">
        <p14:creationId xmlns:p14="http://schemas.microsoft.com/office/powerpoint/2010/main" val="4155528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OFM</a:t>
            </a:r>
            <a:r>
              <a:rPr lang="en-US" baseline="0" dirty="0" smtClean="0"/>
              <a:t> </a:t>
            </a:r>
            <a:r>
              <a:rPr lang="en-US" dirty="0" smtClean="0"/>
              <a:t>data to help design facilities.</a:t>
            </a:r>
            <a:r>
              <a:rPr lang="en-US" baseline="0" dirty="0" smtClean="0"/>
              <a:t> </a:t>
            </a:r>
          </a:p>
          <a:p>
            <a:r>
              <a:rPr lang="en-US" baseline="0" dirty="0" smtClean="0"/>
              <a:t>How does the OFM data relate to the existing and/or desired RSC’s? </a:t>
            </a:r>
          </a:p>
          <a:p>
            <a:r>
              <a:rPr lang="en-US" baseline="0" dirty="0" smtClean="0"/>
              <a:t>Incorporate Guidelines for a Quality Built Environment and/or Guidelines for a Quality Trail Experience. </a:t>
            </a:r>
            <a:endParaRPr lang="en-US" dirty="0"/>
          </a:p>
        </p:txBody>
      </p:sp>
      <p:sp>
        <p:nvSpPr>
          <p:cNvPr id="4" name="Slide Number Placeholder 3"/>
          <p:cNvSpPr>
            <a:spLocks noGrp="1"/>
          </p:cNvSpPr>
          <p:nvPr>
            <p:ph type="sldNum" sz="quarter" idx="10"/>
          </p:nvPr>
        </p:nvSpPr>
        <p:spPr/>
        <p:txBody>
          <a:bodyPr/>
          <a:lstStyle/>
          <a:p>
            <a:fld id="{0946B464-0227-40F3-A540-D016DABFE8CA}" type="slidenum">
              <a:rPr lang="en-US" smtClean="0"/>
              <a:t>5</a:t>
            </a:fld>
            <a:endParaRPr lang="en-US"/>
          </a:p>
        </p:txBody>
      </p:sp>
    </p:spTree>
    <p:extLst>
      <p:ext uri="{BB962C8B-B14F-4D97-AF65-F5344CB8AC3E}">
        <p14:creationId xmlns:p14="http://schemas.microsoft.com/office/powerpoint/2010/main" val="3320764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tool</a:t>
            </a:r>
            <a:r>
              <a:rPr lang="en-US" baseline="0" dirty="0" smtClean="0"/>
              <a:t>/guideline to help with project design and ask the question during the design process:</a:t>
            </a:r>
          </a:p>
          <a:p>
            <a:pPr marL="228600" indent="-228600">
              <a:buFont typeface="+mj-lt"/>
              <a:buAutoNum type="arabicPeriod"/>
            </a:pPr>
            <a:r>
              <a:rPr lang="en-US" baseline="0" dirty="0" smtClean="0"/>
              <a:t>How will the proposed design impact the setting?  </a:t>
            </a:r>
          </a:p>
          <a:p>
            <a:pPr marL="228600" indent="-228600">
              <a:buFont typeface="+mj-lt"/>
              <a:buAutoNum type="arabicPeriod"/>
            </a:pPr>
            <a:r>
              <a:rPr lang="en-US" baseline="0" dirty="0" smtClean="0"/>
              <a:t>Does the proposal support the Outcomes identified for management? </a:t>
            </a:r>
            <a:endParaRPr lang="en-US" dirty="0"/>
          </a:p>
        </p:txBody>
      </p:sp>
      <p:sp>
        <p:nvSpPr>
          <p:cNvPr id="4" name="Slide Number Placeholder 3"/>
          <p:cNvSpPr>
            <a:spLocks noGrp="1"/>
          </p:cNvSpPr>
          <p:nvPr>
            <p:ph type="sldNum" sz="quarter" idx="10"/>
          </p:nvPr>
        </p:nvSpPr>
        <p:spPr/>
        <p:txBody>
          <a:bodyPr/>
          <a:lstStyle/>
          <a:p>
            <a:fld id="{0946B464-0227-40F3-A540-D016DABFE8CA}" type="slidenum">
              <a:rPr lang="en-US" smtClean="0"/>
              <a:t>6</a:t>
            </a:fld>
            <a:endParaRPr lang="en-US"/>
          </a:p>
        </p:txBody>
      </p:sp>
    </p:spTree>
    <p:extLst>
      <p:ext uri="{BB962C8B-B14F-4D97-AF65-F5344CB8AC3E}">
        <p14:creationId xmlns:p14="http://schemas.microsoft.com/office/powerpoint/2010/main" val="4183366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Collect and use </a:t>
            </a:r>
            <a:r>
              <a:rPr lang="en-US" baseline="0" dirty="0" smtClean="0"/>
              <a:t>OFM data for the analysis.  </a:t>
            </a:r>
          </a:p>
          <a:p>
            <a:r>
              <a:rPr lang="en-US" baseline="0" dirty="0" smtClean="0"/>
              <a:t>Rationale for the decision can site OFM data and outcomes but BLM isn’t managing for long term OFM related objectives that would be part of a LUP. </a:t>
            </a:r>
          </a:p>
          <a:p>
            <a:r>
              <a:rPr lang="en-US" baseline="0" dirty="0" smtClean="0"/>
              <a:t>Still in compliance with the Recreation LUP Objective? </a:t>
            </a:r>
          </a:p>
          <a:p>
            <a:endParaRPr lang="en-US" b="1" u="sng" baseline="0" dirty="0" smtClean="0"/>
          </a:p>
          <a:p>
            <a:r>
              <a:rPr lang="en-US" b="1" u="sng" baseline="0" dirty="0" smtClean="0"/>
              <a:t>Collect OFM data to help determine the magnitude of the issues.  Based on the results and potential threats to the RSCs consider a LUP amendment to support the desired RSCs. </a:t>
            </a:r>
          </a:p>
          <a:p>
            <a:endParaRPr lang="en-US" baseline="0" dirty="0" smtClean="0"/>
          </a:p>
        </p:txBody>
      </p:sp>
      <p:sp>
        <p:nvSpPr>
          <p:cNvPr id="4" name="Slide Number Placeholder 3"/>
          <p:cNvSpPr>
            <a:spLocks noGrp="1"/>
          </p:cNvSpPr>
          <p:nvPr>
            <p:ph type="sldNum" sz="quarter" idx="10"/>
          </p:nvPr>
        </p:nvSpPr>
        <p:spPr/>
        <p:txBody>
          <a:bodyPr/>
          <a:lstStyle/>
          <a:p>
            <a:fld id="{0946B464-0227-40F3-A540-D016DABFE8CA}" type="slidenum">
              <a:rPr lang="en-US" smtClean="0"/>
              <a:t>7</a:t>
            </a:fld>
            <a:endParaRPr lang="en-US"/>
          </a:p>
        </p:txBody>
      </p:sp>
    </p:spTree>
    <p:extLst>
      <p:ext uri="{BB962C8B-B14F-4D97-AF65-F5344CB8AC3E}">
        <p14:creationId xmlns:p14="http://schemas.microsoft.com/office/powerpoint/2010/main" val="2510362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Quad 2. Monitoring, Planning…what kind of long-term</a:t>
            </a:r>
            <a:r>
              <a:rPr lang="en-US" baseline="0" dirty="0" smtClean="0"/>
              <a:t> impacts/legacy do you want to have on public lands within your field office?  Must spend time here. </a:t>
            </a:r>
            <a:endParaRPr lang="en-US" dirty="0" smtClean="0"/>
          </a:p>
          <a:p>
            <a:r>
              <a:rPr lang="en-US" dirty="0" smtClean="0"/>
              <a:t>Quad 3: IM, IB, data calls,</a:t>
            </a:r>
          </a:p>
          <a:p>
            <a:r>
              <a:rPr lang="en-US" dirty="0" smtClean="0"/>
              <a:t>Quad 1: required trainings</a:t>
            </a:r>
          </a:p>
          <a:p>
            <a:r>
              <a:rPr lang="en-US" dirty="0" smtClean="0"/>
              <a:t>Quad 4: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F6CC6F-4380-4670-BFC3-F1E44D2336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7483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46B464-0227-40F3-A540-D016DABFE8CA}" type="slidenum">
              <a:rPr lang="en-US" smtClean="0"/>
              <a:t>9</a:t>
            </a:fld>
            <a:endParaRPr lang="en-US"/>
          </a:p>
        </p:txBody>
      </p:sp>
    </p:spTree>
    <p:extLst>
      <p:ext uri="{BB962C8B-B14F-4D97-AF65-F5344CB8AC3E}">
        <p14:creationId xmlns:p14="http://schemas.microsoft.com/office/powerpoint/2010/main" val="428681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a:solidFill>
                <a:prstClr val="white">
                  <a:shade val="50000"/>
                </a:prstClr>
              </a:solidFill>
            </a:endParaRPr>
          </a:p>
        </p:txBody>
      </p:sp>
      <p:sp>
        <p:nvSpPr>
          <p:cNvPr id="29" name="Slide Number Placeholder 28"/>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2601506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1379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795013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F65EC9-8F12-4B21-B5AB-C71720398002}"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18793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65EC9-8F12-4B21-B5AB-C71720398002}"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197906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F65EC9-8F12-4B21-B5AB-C71720398002}"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533584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F65EC9-8F12-4B21-B5AB-C71720398002}"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30688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F65EC9-8F12-4B21-B5AB-C71720398002}" type="datetimeFigureOut">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1041973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F65EC9-8F12-4B21-B5AB-C71720398002}" type="datetimeFigureOut">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267413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65EC9-8F12-4B21-B5AB-C71720398002}" type="datetimeFigureOut">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2369173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3F65EC9-8F12-4B21-B5AB-C71720398002}"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372059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6701280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3F65EC9-8F12-4B21-B5AB-C71720398002}"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2327131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65EC9-8F12-4B21-B5AB-C71720398002}"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1256898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65EC9-8F12-4B21-B5AB-C71720398002}"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CBBA4-95DA-4EA9-BAA7-CD06E66029D3}" type="slidenum">
              <a:rPr lang="en-US" smtClean="0"/>
              <a:t>‹#›</a:t>
            </a:fld>
            <a:endParaRPr lang="en-US"/>
          </a:p>
        </p:txBody>
      </p:sp>
    </p:spTree>
    <p:extLst>
      <p:ext uri="{BB962C8B-B14F-4D97-AF65-F5344CB8AC3E}">
        <p14:creationId xmlns:p14="http://schemas.microsoft.com/office/powerpoint/2010/main" val="8471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12468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09612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p>
            <a:endParaRPr lang="en-US">
              <a:solidFill>
                <a:prstClr val="white">
                  <a:shade val="50000"/>
                </a:prstClr>
              </a:solidFill>
            </a:endParaRPr>
          </a:p>
        </p:txBody>
      </p:sp>
      <p:sp>
        <p:nvSpPr>
          <p:cNvPr id="9" name="Slide Number Placeholder 8"/>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10854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p>
            <a:endParaRPr lang="en-US">
              <a:solidFill>
                <a:prstClr val="white">
                  <a:shade val="50000"/>
                </a:prstClr>
              </a:solidFill>
            </a:endParaRPr>
          </a:p>
        </p:txBody>
      </p:sp>
      <p:sp>
        <p:nvSpPr>
          <p:cNvPr id="5" name="Slide Number Placeholder 4"/>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46056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p>
            <a:endParaRPr lang="en-US">
              <a:solidFill>
                <a:prstClr val="white">
                  <a:shade val="50000"/>
                </a:prstClr>
              </a:solidFill>
            </a:endParaRPr>
          </a:p>
        </p:txBody>
      </p:sp>
      <p:sp>
        <p:nvSpPr>
          <p:cNvPr id="4" name="Slide Number Placeholder 3"/>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87712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74323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84956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00">
            <a:alpha val="90000"/>
          </a:srgb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B5E038F-C2F6-4466-A815-657D81CC1A2C}" type="datetimeFigureOut">
              <a:rPr lang="en-US" smtClean="0">
                <a:solidFill>
                  <a:prstClr val="white">
                    <a:shade val="50000"/>
                  </a:prstClr>
                </a:solidFill>
              </a:rPr>
              <a:pPr/>
              <a:t>8/11/2017</a:t>
            </a:fld>
            <a:endParaRPr lang="en-US">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4B9FCF9-BC39-4DCD-BEF1-7F4B466C1783}"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2914813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F65EC9-8F12-4B21-B5AB-C71720398002}" type="datetimeFigureOut">
              <a:rPr lang="en-US" smtClean="0"/>
              <a:t>8/11/2017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CBBA4-95DA-4EA9-BAA7-CD06E66029D3}" type="slidenum">
              <a:rPr lang="en-US" smtClean="0"/>
              <a:t>‹#›</a:t>
            </a:fld>
            <a:endParaRPr lang="en-US"/>
          </a:p>
        </p:txBody>
      </p:sp>
    </p:spTree>
    <p:extLst>
      <p:ext uri="{BB962C8B-B14F-4D97-AF65-F5344CB8AC3E}">
        <p14:creationId xmlns:p14="http://schemas.microsoft.com/office/powerpoint/2010/main" val="38223131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457200"/>
          </a:xfrm>
          <a:prstGeom prst="rect">
            <a:avLst/>
          </a:prstGeom>
          <a:gradFill flip="none" rotWithShape="1">
            <a:gsLst>
              <a:gs pos="65000">
                <a:schemeClr val="accent3">
                  <a:lumMod val="75000"/>
                </a:schemeClr>
              </a:gs>
              <a:gs pos="73000">
                <a:schemeClr val="accent5">
                  <a:lumMod val="40000"/>
                  <a:lumOff val="60000"/>
                </a:schemeClr>
              </a:gs>
              <a:gs pos="0">
                <a:srgbClr val="002060"/>
              </a:gs>
              <a:gs pos="57000">
                <a:schemeClr val="tx1">
                  <a:lumMod val="75000"/>
                </a:schemeClr>
              </a:gs>
              <a:gs pos="87000">
                <a:schemeClr val="tx1">
                  <a:lumMod val="95000"/>
                </a:schemeClr>
              </a:gs>
              <a:gs pos="100000">
                <a:schemeClr val="accent3">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762000" y="0"/>
            <a:ext cx="8229600" cy="413266"/>
          </a:xfrm>
        </p:spPr>
        <p:txBody>
          <a:bodyPr>
            <a:noAutofit/>
          </a:bodyPr>
          <a:lstStyle/>
          <a:p>
            <a:pPr algn="r"/>
            <a:r>
              <a:rPr lang="en-US" sz="1200" dirty="0" smtClean="0">
                <a:solidFill>
                  <a:schemeClr val="bg1"/>
                </a:solidFill>
                <a:latin typeface="Bradley Hand ITC" panose="03070402050302030203" pitchFamily="66" charset="0"/>
                <a:cs typeface="Aharoni" panose="02010803020104030203" pitchFamily="2" charset="-79"/>
              </a:rPr>
              <a:t>PLANNING  FOR</a:t>
            </a:r>
            <a:br>
              <a:rPr lang="en-US" sz="1200" dirty="0" smtClean="0">
                <a:solidFill>
                  <a:schemeClr val="bg1"/>
                </a:solidFill>
                <a:latin typeface="Bradley Hand ITC" panose="03070402050302030203" pitchFamily="66" charset="0"/>
                <a:cs typeface="Aharoni" panose="02010803020104030203" pitchFamily="2" charset="-79"/>
              </a:rPr>
            </a:br>
            <a:r>
              <a:rPr lang="en-US" sz="1200" dirty="0" smtClean="0">
                <a:solidFill>
                  <a:schemeClr val="bg1"/>
                </a:solidFill>
                <a:latin typeface="Narkisim" panose="020E0502050101010101" pitchFamily="34" charset="-79"/>
                <a:cs typeface="Narkisim" panose="020E0502050101010101" pitchFamily="34" charset="-79"/>
              </a:rPr>
              <a:t>RECREATION </a:t>
            </a:r>
            <a:r>
              <a:rPr lang="en-US" sz="1200" dirty="0">
                <a:solidFill>
                  <a:schemeClr val="bg1"/>
                </a:solidFill>
                <a:latin typeface="Narkisim" panose="020E0502050101010101" pitchFamily="34" charset="-79"/>
                <a:cs typeface="Narkisim" panose="020E0502050101010101" pitchFamily="34" charset="-79"/>
              </a:rPr>
              <a:t>AND VISITOR SERVICES </a:t>
            </a:r>
          </a:p>
        </p:txBody>
      </p:sp>
      <p:sp>
        <p:nvSpPr>
          <p:cNvPr id="3" name="Subtitle 2"/>
          <p:cNvSpPr>
            <a:spLocks noGrp="1"/>
          </p:cNvSpPr>
          <p:nvPr>
            <p:ph type="subTitle" idx="1"/>
          </p:nvPr>
        </p:nvSpPr>
        <p:spPr>
          <a:xfrm>
            <a:off x="1371600" y="1219200"/>
            <a:ext cx="6400800" cy="4648200"/>
          </a:xfrm>
        </p:spPr>
        <p:txBody>
          <a:bodyPr>
            <a:normAutofit/>
          </a:bodyPr>
          <a:lstStyle/>
          <a:p>
            <a:r>
              <a:rPr lang="en-US" sz="4800" b="1" dirty="0" smtClean="0">
                <a:solidFill>
                  <a:schemeClr val="accent5">
                    <a:lumMod val="60000"/>
                    <a:lumOff val="40000"/>
                  </a:schemeClr>
                </a:solidFill>
                <a:effectLst>
                  <a:outerShdw blurRad="38100" dist="38100" dir="2700000" algn="tl">
                    <a:srgbClr val="000000">
                      <a:alpha val="43137"/>
                    </a:srgbClr>
                  </a:outerShdw>
                </a:effectLst>
                <a:latin typeface="+mj-lt"/>
              </a:rPr>
              <a:t>Module 12</a:t>
            </a:r>
          </a:p>
          <a:p>
            <a:r>
              <a:rPr lang="en-US" sz="4800" b="1" dirty="0" smtClean="0">
                <a:solidFill>
                  <a:schemeClr val="accent5">
                    <a:lumMod val="60000"/>
                    <a:lumOff val="40000"/>
                  </a:schemeClr>
                </a:solidFill>
                <a:effectLst>
                  <a:outerShdw blurRad="38100" dist="38100" dir="2700000" algn="tl">
                    <a:srgbClr val="000000">
                      <a:alpha val="43137"/>
                    </a:srgbClr>
                  </a:outerShdw>
                </a:effectLst>
                <a:latin typeface="+mj-lt"/>
              </a:rPr>
              <a:t>OFM Implementation Planning</a:t>
            </a:r>
            <a:endParaRPr lang="en-US" sz="4800" b="1" dirty="0">
              <a:solidFill>
                <a:schemeClr val="accent5">
                  <a:lumMod val="60000"/>
                  <a:lumOff val="40000"/>
                </a:schemeClr>
              </a:solidFill>
              <a:effectLst>
                <a:outerShdw blurRad="38100" dist="38100" dir="2700000" algn="tl">
                  <a:srgbClr val="000000">
                    <a:alpha val="43137"/>
                  </a:srgbClr>
                </a:outerShdw>
              </a:effectLst>
              <a:latin typeface="+mj-lt"/>
            </a:endParaRPr>
          </a:p>
        </p:txBody>
      </p:sp>
      <p:cxnSp>
        <p:nvCxnSpPr>
          <p:cNvPr id="12" name="Straight Connector 11"/>
          <p:cNvCxnSpPr/>
          <p:nvPr/>
        </p:nvCxnSpPr>
        <p:spPr>
          <a:xfrm>
            <a:off x="0" y="457200"/>
            <a:ext cx="9144000" cy="0"/>
          </a:xfrm>
          <a:prstGeom prst="line">
            <a:avLst/>
          </a:prstGeom>
          <a:ln w="60325">
            <a:solidFill>
              <a:srgbClr val="000066"/>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 y="43934"/>
            <a:ext cx="2682145" cy="369332"/>
          </a:xfrm>
          <a:prstGeom prst="rect">
            <a:avLst/>
          </a:prstGeom>
        </p:spPr>
        <p:txBody>
          <a:bodyPr wrap="none">
            <a:spAutoFit/>
          </a:bodyPr>
          <a:lstStyle/>
          <a:p>
            <a:r>
              <a:rPr lang="en-US" cap="small" dirty="0" smtClean="0">
                <a:effectLst>
                  <a:outerShdw blurRad="38100" dist="38100" dir="2700000" algn="tl">
                    <a:srgbClr val="000000">
                      <a:alpha val="43137"/>
                    </a:srgbClr>
                  </a:outerShdw>
                </a:effectLst>
                <a:latin typeface="Eras Bold ITC" panose="020B0907030504020204" pitchFamily="34" charset="0"/>
              </a:rPr>
              <a:t>RMP Implementation  </a:t>
            </a:r>
            <a:endParaRPr lang="en-US" cap="small" dirty="0">
              <a:effectLst>
                <a:outerShdw blurRad="38100" dist="38100" dir="2700000" algn="tl">
                  <a:srgbClr val="000000">
                    <a:alpha val="43137"/>
                  </a:srgbClr>
                </a:outerShdw>
              </a:effectLst>
              <a:latin typeface="Eras Bold ITC" panose="020B0907030504020204" pitchFamily="34" charset="0"/>
            </a:endParaRPr>
          </a:p>
        </p:txBody>
      </p:sp>
    </p:spTree>
    <p:extLst>
      <p:ext uri="{BB962C8B-B14F-4D97-AF65-F5344CB8AC3E}">
        <p14:creationId xmlns:p14="http://schemas.microsoft.com/office/powerpoint/2010/main" val="2778570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Objective:</a:t>
            </a:r>
            <a:endParaRPr lang="en-US" dirty="0">
              <a:solidFill>
                <a:schemeClr val="accent5">
                  <a:lumMod val="60000"/>
                  <a:lumOff val="40000"/>
                </a:schemeClr>
              </a:solidFill>
            </a:endParaRPr>
          </a:p>
        </p:txBody>
      </p:sp>
      <p:sp>
        <p:nvSpPr>
          <p:cNvPr id="3" name="Content Placeholder 2"/>
          <p:cNvSpPr>
            <a:spLocks noGrp="1"/>
          </p:cNvSpPr>
          <p:nvPr>
            <p:ph idx="1"/>
          </p:nvPr>
        </p:nvSpPr>
        <p:spPr/>
        <p:txBody>
          <a:bodyPr/>
          <a:lstStyle/>
          <a:p>
            <a:r>
              <a:rPr lang="en-US" dirty="0" smtClean="0"/>
              <a:t>Integrating OFM data into implantation plans.</a:t>
            </a:r>
            <a:r>
              <a:rPr lang="en-US" dirty="0" smtClean="0">
                <a:solidFill>
                  <a:schemeClr val="accent5">
                    <a:lumMod val="60000"/>
                    <a:lumOff val="40000"/>
                  </a:schemeClr>
                </a:solidFill>
                <a:latin typeface="Comic Sans MS" panose="030F0702030302020204" pitchFamily="66" charset="0"/>
              </a:rPr>
              <a:t>                                                                                                                                                                                                                                                                                                                                                                                                                                                                                                                                                                                                                                                                                                                                                                                                                                                                                                                                                                                                                                                                                                                                                                                                                                                     </a:t>
            </a:r>
            <a:endParaRPr lang="en-US" dirty="0">
              <a:solidFill>
                <a:schemeClr val="accent5">
                  <a:lumMod val="60000"/>
                  <a:lumOff val="40000"/>
                </a:schemeClr>
              </a:solidFill>
              <a:latin typeface="Comic Sans MS" panose="030F0702030302020204" pitchFamily="66" charset="0"/>
            </a:endParaRPr>
          </a:p>
        </p:txBody>
      </p:sp>
    </p:spTree>
    <p:extLst>
      <p:ext uri="{BB962C8B-B14F-4D97-AF65-F5344CB8AC3E}">
        <p14:creationId xmlns:p14="http://schemas.microsoft.com/office/powerpoint/2010/main" val="2706114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430"/>
            <a:ext cx="8229600" cy="960438"/>
          </a:xfrm>
        </p:spPr>
        <p:txBody>
          <a:bodyPr/>
          <a:lstStyle/>
          <a:p>
            <a:r>
              <a:rPr lang="en-US" dirty="0" smtClean="0">
                <a:solidFill>
                  <a:schemeClr val="accent5">
                    <a:lumMod val="60000"/>
                    <a:lumOff val="40000"/>
                  </a:schemeClr>
                </a:solidFill>
              </a:rPr>
              <a:t>Broad LUP Objectives</a:t>
            </a:r>
            <a:endParaRPr lang="en-US" dirty="0">
              <a:solidFill>
                <a:schemeClr val="accent5">
                  <a:lumMod val="60000"/>
                  <a:lumOff val="40000"/>
                </a:schemeClr>
              </a:solidFill>
            </a:endParaRPr>
          </a:p>
        </p:txBody>
      </p:sp>
      <p:sp>
        <p:nvSpPr>
          <p:cNvPr id="3" name="Content Placeholder 2"/>
          <p:cNvSpPr>
            <a:spLocks noGrp="1"/>
          </p:cNvSpPr>
          <p:nvPr>
            <p:ph idx="1"/>
          </p:nvPr>
        </p:nvSpPr>
        <p:spPr>
          <a:xfrm>
            <a:off x="457200" y="1066800"/>
            <a:ext cx="8229600" cy="5242560"/>
          </a:xfrm>
        </p:spPr>
        <p:txBody>
          <a:bodyPr>
            <a:normAutofit fontScale="40000" lnSpcReduction="20000"/>
          </a:bodyPr>
          <a:lstStyle/>
          <a:p>
            <a:pPr marL="137160" indent="0">
              <a:buNone/>
            </a:pPr>
            <a:r>
              <a:rPr lang="en-US" sz="3500" b="1" dirty="0"/>
              <a:t>Alabama Hills Special Recreation Management Area (SRMA)</a:t>
            </a:r>
            <a:endParaRPr lang="en-US" sz="3500" dirty="0"/>
          </a:p>
          <a:p>
            <a:r>
              <a:rPr lang="en-US" sz="3500" dirty="0"/>
              <a:t>RMA/Recreation Management Zone (RMZ) Objective(s) Decisions</a:t>
            </a:r>
          </a:p>
          <a:p>
            <a:r>
              <a:rPr lang="en-US" sz="3500" dirty="0"/>
              <a:t/>
            </a:r>
            <a:br>
              <a:rPr lang="en-US" sz="3500" dirty="0"/>
            </a:br>
            <a:r>
              <a:rPr lang="en-US" sz="3500" dirty="0"/>
              <a:t>Objective Statement: The purpose of the Alabama Hills Scenic Area RMZ is to conserve, protect, and enhance for the benefit and enjoyment of present and future generations the nationally significant scenic, cultural, recreational, geological, educational, biological, historical, recreational, cinematographic and scientific resources of the Alabama Hills. </a:t>
            </a:r>
          </a:p>
          <a:p>
            <a:r>
              <a:rPr lang="en-US" sz="3500" dirty="0"/>
              <a:t/>
            </a:r>
            <a:br>
              <a:rPr lang="en-US" sz="3500" dirty="0"/>
            </a:br>
            <a:r>
              <a:rPr lang="en-US" sz="3500" dirty="0"/>
              <a:t>Activities: Recreational uses of the Alabama Hills Scenic RMZ include, but are not limited to, hiking, mountain biking, rock climbing, sightseeing, horseback riding, hunting, fishing, and appropriate authorized vehicle use. Commercial filming and still photography are also common. Tuttle Creek campground is within this RMZ and includes 83 tent/RV sites, toilets, and seasonally-available potable water. Livestock grazing is permitted in existing allotments within this RMZ in accordance with applicable laws, regulations, policies, and land use plan guidance. A number of Special Recreation Permits are issued annually for activities in the RMZ.</a:t>
            </a:r>
          </a:p>
          <a:p>
            <a:r>
              <a:rPr lang="en-US" sz="3500" dirty="0"/>
              <a:t/>
            </a:r>
            <a:br>
              <a:rPr lang="en-US" sz="3500" dirty="0"/>
            </a:br>
            <a:r>
              <a:rPr lang="en-US" sz="3500" dirty="0"/>
              <a:t>Experiences: Visitors to the Alabama Hills Scenic Area RMZ find beautiful scenery, enjoyment of the outdoors with family and friends, a release from routine tensions from modern living, satisfaction in exploring new areas, connection with nature, spiritual renewal and exercise.</a:t>
            </a:r>
          </a:p>
          <a:p>
            <a:r>
              <a:rPr lang="en-US" sz="3500" dirty="0"/>
              <a:t/>
            </a:r>
            <a:br>
              <a:rPr lang="en-US" sz="3500" dirty="0"/>
            </a:br>
            <a:r>
              <a:rPr lang="en-US" sz="3500" dirty="0"/>
              <a:t>Benefits: Visitors benefit from enhanced mental and physical health, ownership in America’s great outdoors, opportunities for solitude and unconfined outdoor recreation. Commercial filming, grazing, rock climbing, rock hounding, hunting, fishing and all the other activities which occur in the Alabama Hills create a positive economic impact, generating significant revenue which helps to sustain the long term economic viability of the community of Lone Pine and Inyo County.</a:t>
            </a:r>
          </a:p>
          <a:p>
            <a:pPr marL="137160" indent="0">
              <a:buNone/>
            </a:pPr>
            <a:r>
              <a:rPr lang="en-US" dirty="0"/>
              <a:t/>
            </a:r>
            <a:br>
              <a:rPr lang="en-US" dirty="0"/>
            </a:br>
            <a:r>
              <a:rPr lang="en-US" dirty="0" smtClean="0">
                <a:solidFill>
                  <a:schemeClr val="accent5">
                    <a:lumMod val="60000"/>
                    <a:lumOff val="40000"/>
                  </a:schemeClr>
                </a:solidFill>
                <a:latin typeface="Comic Sans MS" panose="030F0702030302020204" pitchFamily="66" charset="0"/>
              </a:rPr>
              <a:t>                                                                                                                                                                                                                                                                                                                                                                                                                                                                                                                                                                                                                                                                                                                                                                                                                                                                                                                                                                                                                                                                                                                                                                                                                                                     </a:t>
            </a:r>
            <a:endParaRPr lang="en-US" dirty="0">
              <a:solidFill>
                <a:schemeClr val="accent5">
                  <a:lumMod val="60000"/>
                  <a:lumOff val="40000"/>
                </a:schemeClr>
              </a:solidFill>
              <a:latin typeface="Comic Sans MS" panose="030F0702030302020204" pitchFamily="66" charset="0"/>
            </a:endParaRPr>
          </a:p>
        </p:txBody>
      </p:sp>
    </p:spTree>
    <p:extLst>
      <p:ext uri="{BB962C8B-B14F-4D97-AF65-F5344CB8AC3E}">
        <p14:creationId xmlns:p14="http://schemas.microsoft.com/office/powerpoint/2010/main" val="3327909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38200"/>
          </a:xfrm>
        </p:spPr>
        <p:txBody>
          <a:bodyPr/>
          <a:lstStyle/>
          <a:p>
            <a:r>
              <a:rPr lang="en-US" dirty="0" smtClean="0">
                <a:solidFill>
                  <a:schemeClr val="accent5">
                    <a:lumMod val="60000"/>
                    <a:lumOff val="40000"/>
                  </a:schemeClr>
                </a:solidFill>
              </a:rPr>
              <a:t>Specific/Similar RMAs</a:t>
            </a:r>
            <a:endParaRPr lang="en-US" dirty="0">
              <a:solidFill>
                <a:schemeClr val="accent5">
                  <a:lumMod val="60000"/>
                  <a:lumOff val="40000"/>
                </a:schemeClr>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2600" y="1071941"/>
            <a:ext cx="5562600" cy="5687137"/>
          </a:xfrm>
        </p:spPr>
      </p:pic>
    </p:spTree>
    <p:extLst>
      <p:ext uri="{BB962C8B-B14F-4D97-AF65-F5344CB8AC3E}">
        <p14:creationId xmlns:p14="http://schemas.microsoft.com/office/powerpoint/2010/main" val="3404091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9768" y="277686"/>
            <a:ext cx="8257032" cy="6379054"/>
          </a:xfr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65486">
            <a:off x="4102499" y="491264"/>
            <a:ext cx="1497850" cy="1738942"/>
          </a:xfrm>
          <a:prstGeom prst="rect">
            <a:avLst/>
          </a:prstGeom>
        </p:spPr>
      </p:pic>
    </p:spTree>
    <p:extLst>
      <p:ext uri="{BB962C8B-B14F-4D97-AF65-F5344CB8AC3E}">
        <p14:creationId xmlns:p14="http://schemas.microsoft.com/office/powerpoint/2010/main" val="4271645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725" y="690562"/>
            <a:ext cx="6686550" cy="5476875"/>
          </a:xfrm>
          <a:prstGeom prst="rect">
            <a:avLst/>
          </a:prstGeom>
        </p:spPr>
      </p:pic>
    </p:spTree>
    <p:extLst>
      <p:ext uri="{BB962C8B-B14F-4D97-AF65-F5344CB8AC3E}">
        <p14:creationId xmlns:p14="http://schemas.microsoft.com/office/powerpoint/2010/main" val="301723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lumMod val="60000"/>
                    <a:lumOff val="40000"/>
                  </a:schemeClr>
                </a:solidFill>
              </a:rPr>
              <a:t>Implementation Action (EA)</a:t>
            </a:r>
            <a:endParaRPr lang="en-US" dirty="0">
              <a:solidFill>
                <a:schemeClr val="accent5">
                  <a:lumMod val="60000"/>
                  <a:lumOff val="40000"/>
                </a:schemeClr>
              </a:solidFill>
            </a:endParaRPr>
          </a:p>
        </p:txBody>
      </p:sp>
      <p:sp>
        <p:nvSpPr>
          <p:cNvPr id="3" name="Content Placeholder 2"/>
          <p:cNvSpPr>
            <a:spLocks noGrp="1"/>
          </p:cNvSpPr>
          <p:nvPr>
            <p:ph idx="1"/>
          </p:nvPr>
        </p:nvSpPr>
        <p:spPr>
          <a:xfrm>
            <a:off x="457200" y="1311276"/>
            <a:ext cx="8229600" cy="4709160"/>
          </a:xfrm>
        </p:spPr>
        <p:txBody>
          <a:bodyPr/>
          <a:lstStyle/>
          <a:p>
            <a:r>
              <a:rPr lang="en-US" dirty="0" smtClean="0"/>
              <a:t>Document source, i.e. Wood River Lands Benefits Study, and findings in the Existing Environment, </a:t>
            </a:r>
          </a:p>
          <a:p>
            <a:r>
              <a:rPr lang="en-US" dirty="0" smtClean="0"/>
              <a:t>Include data in the analysis,</a:t>
            </a:r>
          </a:p>
          <a:p>
            <a:r>
              <a:rPr lang="en-US" dirty="0" smtClean="0"/>
              <a:t>FONSI, include as a beneficial impact,</a:t>
            </a:r>
          </a:p>
          <a:p>
            <a:r>
              <a:rPr lang="en-US" dirty="0" smtClean="0"/>
              <a:t>Decision, list as rationale.  </a:t>
            </a:r>
            <a:r>
              <a:rPr lang="en-US" dirty="0" smtClean="0">
                <a:solidFill>
                  <a:schemeClr val="accent5">
                    <a:lumMod val="60000"/>
                    <a:lumOff val="40000"/>
                  </a:schemeClr>
                </a:solidFill>
                <a:latin typeface="Comic Sans MS" panose="030F0702030302020204" pitchFamily="66" charset="0"/>
              </a:rPr>
              <a:t>                                                                                                                                                                                                                                                                                                                                                                                                                                                                                                                                                                                                                                                                                                                                                                                                                                                                                                                                                                                                                                                                                                                                                                                                                                                   </a:t>
            </a:r>
            <a:endParaRPr lang="en-US" dirty="0">
              <a:solidFill>
                <a:schemeClr val="accent5">
                  <a:lumMod val="60000"/>
                  <a:lumOff val="40000"/>
                </a:schemeClr>
              </a:solidFill>
              <a:latin typeface="Comic Sans MS" panose="030F0702030302020204" pitchFamily="66" charset="0"/>
            </a:endParaRPr>
          </a:p>
        </p:txBody>
      </p:sp>
    </p:spTree>
    <p:extLst>
      <p:ext uri="{BB962C8B-B14F-4D97-AF65-F5344CB8AC3E}">
        <p14:creationId xmlns:p14="http://schemas.microsoft.com/office/powerpoint/2010/main" val="2146221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841500" y="857251"/>
            <a:ext cx="5219699" cy="4978400"/>
            <a:chOff x="3397022" y="912223"/>
            <a:chExt cx="5267325" cy="4781278"/>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7022" y="912223"/>
              <a:ext cx="5267325" cy="39624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7022" y="4979126"/>
              <a:ext cx="5010150" cy="714375"/>
            </a:xfrm>
            <a:prstGeom prst="rect">
              <a:avLst/>
            </a:prstGeom>
          </p:spPr>
        </p:pic>
      </p:grpSp>
    </p:spTree>
    <p:extLst>
      <p:ext uri="{BB962C8B-B14F-4D97-AF65-F5344CB8AC3E}">
        <p14:creationId xmlns:p14="http://schemas.microsoft.com/office/powerpoint/2010/main" val="1519932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1981200"/>
            <a:ext cx="4705662" cy="3939324"/>
          </a:xfrm>
          <a:prstGeom prst="rect">
            <a:avLst/>
          </a:prstGeom>
        </p:spPr>
      </p:pic>
      <p:sp>
        <p:nvSpPr>
          <p:cNvPr id="5" name="Title 4"/>
          <p:cNvSpPr>
            <a:spLocks noGrp="1"/>
          </p:cNvSpPr>
          <p:nvPr>
            <p:ph type="title"/>
          </p:nvPr>
        </p:nvSpPr>
        <p:spPr/>
        <p:txBody>
          <a:bodyPr>
            <a:normAutofit fontScale="90000"/>
          </a:bodyPr>
          <a:lstStyle/>
          <a:p>
            <a:r>
              <a:rPr lang="en-US" sz="6000" dirty="0" smtClean="0">
                <a:solidFill>
                  <a:schemeClr val="accent5">
                    <a:lumMod val="60000"/>
                    <a:lumOff val="40000"/>
                  </a:schemeClr>
                </a:solidFill>
              </a:rPr>
              <a:t>Questions/Comments</a:t>
            </a:r>
            <a:endParaRPr lang="en-US" sz="6000" dirty="0">
              <a:solidFill>
                <a:schemeClr val="accent5">
                  <a:lumMod val="60000"/>
                  <a:lumOff val="40000"/>
                </a:schemeClr>
              </a:solidFill>
            </a:endParaRPr>
          </a:p>
        </p:txBody>
      </p:sp>
    </p:spTree>
    <p:extLst>
      <p:ext uri="{BB962C8B-B14F-4D97-AF65-F5344CB8AC3E}">
        <p14:creationId xmlns:p14="http://schemas.microsoft.com/office/powerpoint/2010/main" val="23305856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CABE13EC8065478F66321609A8B592" ma:contentTypeVersion="0" ma:contentTypeDescription="Create a new document." ma:contentTypeScope="" ma:versionID="45e426833cb7160c2fbd3b2888b450a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F64D77-7364-4F33-BDD7-BAC8A5339744}">
  <ds:schemaRefs>
    <ds:schemaRef ds:uri="http://schemas.openxmlformats.org/package/2006/metadata/core-properties"/>
    <ds:schemaRef ds:uri="http://purl.org/dc/terms/"/>
    <ds:schemaRef ds:uri="http://schemas.microsoft.com/office/2006/documentManagement/types"/>
    <ds:schemaRef ds:uri="http://purl.org/dc/elements/1.1/"/>
    <ds:schemaRef ds:uri="http://purl.org/dc/dcmitype/"/>
    <ds:schemaRef ds:uri="http://schemas.microsoft.com/office/2006/metadata/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9F6510DD-E707-431F-A7D6-460C0AA2C183}">
  <ds:schemaRefs>
    <ds:schemaRef ds:uri="http://schemas.microsoft.com/sharepoint/v3/contenttype/forms"/>
  </ds:schemaRefs>
</ds:datastoreItem>
</file>

<file path=customXml/itemProps3.xml><?xml version="1.0" encoding="utf-8"?>
<ds:datastoreItem xmlns:ds="http://schemas.openxmlformats.org/officeDocument/2006/customXml" ds:itemID="{0E37FA48-9702-4AF5-8FA1-5270671D03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6244</TotalTime>
  <Words>471</Words>
  <Application>Microsoft Office PowerPoint</Application>
  <PresentationFormat>On-screen Show (4:3)</PresentationFormat>
  <Paragraphs>56</Paragraphs>
  <Slides>9</Slides>
  <Notes>9</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9</vt:i4>
      </vt:variant>
    </vt:vector>
  </HeadingPairs>
  <TitlesOfParts>
    <vt:vector size="24" baseType="lpstr">
      <vt:lpstr>Aharoni</vt:lpstr>
      <vt:lpstr>Arial</vt:lpstr>
      <vt:lpstr>Book Antiqua</vt:lpstr>
      <vt:lpstr>Bradley Hand ITC</vt:lpstr>
      <vt:lpstr>Calibri</vt:lpstr>
      <vt:lpstr>Calibri Light</vt:lpstr>
      <vt:lpstr>Comic Sans MS</vt:lpstr>
      <vt:lpstr>Eras Bold ITC</vt:lpstr>
      <vt:lpstr>Lucida Sans</vt:lpstr>
      <vt:lpstr>Narkisim</vt:lpstr>
      <vt:lpstr>Wingdings</vt:lpstr>
      <vt:lpstr>Wingdings 2</vt:lpstr>
      <vt:lpstr>Wingdings 3</vt:lpstr>
      <vt:lpstr>Apex</vt:lpstr>
      <vt:lpstr>Office Theme</vt:lpstr>
      <vt:lpstr>PLANNING  FOR RECREATION AND VISITOR SERVICES </vt:lpstr>
      <vt:lpstr>Objective:</vt:lpstr>
      <vt:lpstr>Broad LUP Objectives</vt:lpstr>
      <vt:lpstr>Specific/Similar RMAs</vt:lpstr>
      <vt:lpstr>PowerPoint Presentation</vt:lpstr>
      <vt:lpstr>PowerPoint Presentation</vt:lpstr>
      <vt:lpstr>Implementation Action (EA)</vt:lpstr>
      <vt:lpstr>PowerPoint Presentation</vt:lpstr>
      <vt:lpstr>Questions/Comments</vt:lpstr>
    </vt:vector>
  </TitlesOfParts>
  <Company>Bureau of Land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RECREATION AND VISITOR SERVICES</dc:title>
  <dc:creator>Hopkins, Brian R</dc:creator>
  <cp:lastModifiedBy>Kurtz, John D</cp:lastModifiedBy>
  <cp:revision>268</cp:revision>
  <dcterms:created xsi:type="dcterms:W3CDTF">2014-12-18T22:48:11Z</dcterms:created>
  <dcterms:modified xsi:type="dcterms:W3CDTF">2017-08-11T15:53:56Z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0x0101001BCABE13EC8065478F66321609A8B592</vt:lpwstr>
  </property>
</Properties>
</file>