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94"/>
  </p:notesMasterIdLst>
  <p:handoutMasterIdLst>
    <p:handoutMasterId r:id="rId95"/>
  </p:handoutMasterIdLst>
  <p:sldIdLst>
    <p:sldId id="329" r:id="rId5"/>
    <p:sldId id="331" r:id="rId6"/>
    <p:sldId id="332" r:id="rId7"/>
    <p:sldId id="333" r:id="rId8"/>
    <p:sldId id="334" r:id="rId9"/>
    <p:sldId id="436" r:id="rId10"/>
    <p:sldId id="336" r:id="rId11"/>
    <p:sldId id="337" r:id="rId12"/>
    <p:sldId id="338" r:id="rId13"/>
    <p:sldId id="340" r:id="rId14"/>
    <p:sldId id="339" r:id="rId15"/>
    <p:sldId id="341" r:id="rId16"/>
    <p:sldId id="342" r:id="rId17"/>
    <p:sldId id="344" r:id="rId18"/>
    <p:sldId id="435" r:id="rId19"/>
    <p:sldId id="347" r:id="rId20"/>
    <p:sldId id="348" r:id="rId21"/>
    <p:sldId id="350" r:id="rId22"/>
    <p:sldId id="352" r:id="rId23"/>
    <p:sldId id="353" r:id="rId24"/>
    <p:sldId id="354" r:id="rId25"/>
    <p:sldId id="355" r:id="rId26"/>
    <p:sldId id="356" r:id="rId27"/>
    <p:sldId id="358" r:id="rId28"/>
    <p:sldId id="360" r:id="rId29"/>
    <p:sldId id="362" r:id="rId30"/>
    <p:sldId id="366" r:id="rId31"/>
    <p:sldId id="367" r:id="rId32"/>
    <p:sldId id="437" r:id="rId33"/>
    <p:sldId id="369" r:id="rId34"/>
    <p:sldId id="363" r:id="rId35"/>
    <p:sldId id="364" r:id="rId36"/>
    <p:sldId id="365" r:id="rId37"/>
    <p:sldId id="370" r:id="rId38"/>
    <p:sldId id="371" r:id="rId39"/>
    <p:sldId id="372" r:id="rId40"/>
    <p:sldId id="373" r:id="rId41"/>
    <p:sldId id="374" r:id="rId42"/>
    <p:sldId id="376" r:id="rId43"/>
    <p:sldId id="378" r:id="rId44"/>
    <p:sldId id="379" r:id="rId45"/>
    <p:sldId id="381" r:id="rId46"/>
    <p:sldId id="385" r:id="rId47"/>
    <p:sldId id="386" r:id="rId48"/>
    <p:sldId id="387" r:id="rId49"/>
    <p:sldId id="438" r:id="rId50"/>
    <p:sldId id="388" r:id="rId51"/>
    <p:sldId id="389" r:id="rId52"/>
    <p:sldId id="390" r:id="rId53"/>
    <p:sldId id="391" r:id="rId54"/>
    <p:sldId id="392" r:id="rId55"/>
    <p:sldId id="393" r:id="rId56"/>
    <p:sldId id="394" r:id="rId57"/>
    <p:sldId id="395" r:id="rId58"/>
    <p:sldId id="396" r:id="rId59"/>
    <p:sldId id="397" r:id="rId60"/>
    <p:sldId id="399" r:id="rId61"/>
    <p:sldId id="403" r:id="rId62"/>
    <p:sldId id="439" r:id="rId63"/>
    <p:sldId id="401" r:id="rId64"/>
    <p:sldId id="402" r:id="rId65"/>
    <p:sldId id="440" r:id="rId66"/>
    <p:sldId id="441" r:id="rId67"/>
    <p:sldId id="405" r:id="rId68"/>
    <p:sldId id="404" r:id="rId69"/>
    <p:sldId id="406" r:id="rId70"/>
    <p:sldId id="407" r:id="rId71"/>
    <p:sldId id="408" r:id="rId72"/>
    <p:sldId id="409" r:id="rId73"/>
    <p:sldId id="410" r:id="rId74"/>
    <p:sldId id="411" r:id="rId75"/>
    <p:sldId id="412" r:id="rId76"/>
    <p:sldId id="413" r:id="rId77"/>
    <p:sldId id="418" r:id="rId78"/>
    <p:sldId id="419" r:id="rId79"/>
    <p:sldId id="420" r:id="rId80"/>
    <p:sldId id="428" r:id="rId81"/>
    <p:sldId id="429" r:id="rId82"/>
    <p:sldId id="430" r:id="rId83"/>
    <p:sldId id="431" r:id="rId84"/>
    <p:sldId id="432" r:id="rId85"/>
    <p:sldId id="433" r:id="rId86"/>
    <p:sldId id="422" r:id="rId87"/>
    <p:sldId id="423" r:id="rId88"/>
    <p:sldId id="424" r:id="rId89"/>
    <p:sldId id="425" r:id="rId90"/>
    <p:sldId id="426" r:id="rId91"/>
    <p:sldId id="427" r:id="rId92"/>
    <p:sldId id="434" r:id="rId93"/>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mcginni" initials="s" lastIdx="46" clrIdx="0"/>
  <p:cmAuthor id="1" name="smporter" initials="smp"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6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35" autoAdjust="0"/>
    <p:restoredTop sz="92782" autoAdjust="0"/>
  </p:normalViewPr>
  <p:slideViewPr>
    <p:cSldViewPr>
      <p:cViewPr varScale="1">
        <p:scale>
          <a:sx n="107" d="100"/>
          <a:sy n="107" d="100"/>
        </p:scale>
        <p:origin x="1074" y="102"/>
      </p:cViewPr>
      <p:guideLst>
        <p:guide orient="horz" pos="2160"/>
        <p:guide pos="2880"/>
      </p:guideLst>
    </p:cSldViewPr>
  </p:slideViewPr>
  <p:outlineViewPr>
    <p:cViewPr>
      <p:scale>
        <a:sx n="33" d="100"/>
        <a:sy n="33" d="100"/>
      </p:scale>
      <p:origin x="0" y="808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F3F8FF-F2DA-4391-852A-23366069E1AF}" type="doc">
      <dgm:prSet loTypeId="urn:microsoft.com/office/officeart/2008/layout/RadialCluster" loCatId="cycle" qsTypeId="urn:microsoft.com/office/officeart/2005/8/quickstyle/simple3" qsCatId="simple" csTypeId="urn:microsoft.com/office/officeart/2005/8/colors/accent1_2" csCatId="accent1" phldr="1"/>
      <dgm:spPr/>
      <dgm:t>
        <a:bodyPr/>
        <a:lstStyle/>
        <a:p>
          <a:endParaRPr lang="en-US"/>
        </a:p>
      </dgm:t>
    </dgm:pt>
    <dgm:pt modelId="{43584D6D-5240-4689-83D7-82CD2513C167}">
      <dgm:prSet phldrT="[Text]"/>
      <dgm:spPr/>
      <dgm:t>
        <a:bodyPr/>
        <a:lstStyle/>
        <a:p>
          <a:r>
            <a:rPr lang="en-US" b="1" dirty="0" smtClean="0"/>
            <a:t>TTM</a:t>
          </a:r>
          <a:endParaRPr lang="en-US" b="1" dirty="0"/>
        </a:p>
      </dgm:t>
    </dgm:pt>
    <dgm:pt modelId="{0F59EAD6-5962-40DD-B3D3-B0448E030CF0}" type="parTrans" cxnId="{2AD4CF98-C6F5-4D5D-A222-E678D8F329F3}">
      <dgm:prSet/>
      <dgm:spPr/>
      <dgm:t>
        <a:bodyPr/>
        <a:lstStyle/>
        <a:p>
          <a:endParaRPr lang="en-US"/>
        </a:p>
      </dgm:t>
    </dgm:pt>
    <dgm:pt modelId="{2C50A9B6-1456-4803-AE70-B75B3EE2B91B}" type="sibTrans" cxnId="{2AD4CF98-C6F5-4D5D-A222-E678D8F329F3}">
      <dgm:prSet/>
      <dgm:spPr/>
      <dgm:t>
        <a:bodyPr/>
        <a:lstStyle/>
        <a:p>
          <a:endParaRPr lang="en-US"/>
        </a:p>
      </dgm:t>
    </dgm:pt>
    <dgm:pt modelId="{3911A696-097F-4A84-9E99-F8B18F10213A}">
      <dgm:prSet phldrT="[Text]" custT="1"/>
      <dgm:spPr/>
      <dgm:t>
        <a:bodyPr/>
        <a:lstStyle/>
        <a:p>
          <a:r>
            <a:rPr lang="en-US" sz="2000" dirty="0" smtClean="0"/>
            <a:t>Non-Motorized Trail Decisions</a:t>
          </a:r>
          <a:endParaRPr lang="en-US" sz="2000" dirty="0"/>
        </a:p>
      </dgm:t>
    </dgm:pt>
    <dgm:pt modelId="{92880962-F9AA-4D4D-9B8A-19A1E648ABE4}" type="sibTrans" cxnId="{CBE2F702-018C-40F9-93E0-6B318061D07C}">
      <dgm:prSet/>
      <dgm:spPr/>
      <dgm:t>
        <a:bodyPr/>
        <a:lstStyle/>
        <a:p>
          <a:endParaRPr lang="en-US"/>
        </a:p>
      </dgm:t>
    </dgm:pt>
    <dgm:pt modelId="{38D24572-F0EF-447B-80A1-D5B3417E9B28}" type="parTrans" cxnId="{CBE2F702-018C-40F9-93E0-6B318061D07C}">
      <dgm:prSet/>
      <dgm:spPr/>
      <dgm:t>
        <a:bodyPr/>
        <a:lstStyle/>
        <a:p>
          <a:endParaRPr lang="en-US"/>
        </a:p>
      </dgm:t>
    </dgm:pt>
    <dgm:pt modelId="{F3463A36-BB67-4086-B71B-BF72A146C3F2}">
      <dgm:prSet phldrT="[Text]" custT="1"/>
      <dgm:spPr/>
      <dgm:t>
        <a:bodyPr/>
        <a:lstStyle/>
        <a:p>
          <a:r>
            <a:rPr lang="en-US" sz="2000" dirty="0" smtClean="0"/>
            <a:t>Permitted and Authorized Use</a:t>
          </a:r>
          <a:endParaRPr lang="en-US" sz="2000" dirty="0"/>
        </a:p>
      </dgm:t>
    </dgm:pt>
    <dgm:pt modelId="{CE0A2265-6C0D-4FC9-9ACD-1E5D81F50FE6}" type="sibTrans" cxnId="{6B08487B-D965-4499-A6C5-EC277E5EDA63}">
      <dgm:prSet/>
      <dgm:spPr/>
      <dgm:t>
        <a:bodyPr/>
        <a:lstStyle/>
        <a:p>
          <a:endParaRPr lang="en-US"/>
        </a:p>
      </dgm:t>
    </dgm:pt>
    <dgm:pt modelId="{F054B3FE-267C-4FE1-93E5-F5E0F8387F09}" type="parTrans" cxnId="{6B08487B-D965-4499-A6C5-EC277E5EDA63}">
      <dgm:prSet/>
      <dgm:spPr/>
      <dgm:t>
        <a:bodyPr/>
        <a:lstStyle/>
        <a:p>
          <a:endParaRPr lang="en-US"/>
        </a:p>
      </dgm:t>
    </dgm:pt>
    <dgm:pt modelId="{35063C5B-D6C5-4CDD-BE2A-EAC65EFA4538}">
      <dgm:prSet phldrT="[Text]" custT="1"/>
      <dgm:spPr/>
      <dgm:t>
        <a:bodyPr/>
        <a:lstStyle/>
        <a:p>
          <a:r>
            <a:rPr lang="en-US" sz="1800" b="1" dirty="0" smtClean="0"/>
            <a:t>OHV Area Designations</a:t>
          </a:r>
          <a:endParaRPr lang="en-US" sz="1800" b="1" dirty="0"/>
        </a:p>
      </dgm:t>
    </dgm:pt>
    <dgm:pt modelId="{8B4D1697-CF05-490F-BE27-949C6075D21C}" type="sibTrans" cxnId="{EAB423F2-D59A-4FE7-8C86-B5C99B243274}">
      <dgm:prSet/>
      <dgm:spPr/>
      <dgm:t>
        <a:bodyPr/>
        <a:lstStyle/>
        <a:p>
          <a:endParaRPr lang="en-US"/>
        </a:p>
      </dgm:t>
    </dgm:pt>
    <dgm:pt modelId="{D8851E71-28C8-4717-8BDE-74490998ED31}" type="parTrans" cxnId="{EAB423F2-D59A-4FE7-8C86-B5C99B243274}">
      <dgm:prSet/>
      <dgm:spPr/>
      <dgm:t>
        <a:bodyPr/>
        <a:lstStyle/>
        <a:p>
          <a:endParaRPr lang="en-US"/>
        </a:p>
      </dgm:t>
    </dgm:pt>
    <dgm:pt modelId="{A5B98B1D-38C8-4F23-A3B6-540DEE14C4A1}">
      <dgm:prSet phldrT="[Text]" custT="1"/>
      <dgm:spPr/>
      <dgm:t>
        <a:bodyPr/>
        <a:lstStyle/>
        <a:p>
          <a:r>
            <a:rPr lang="en-US" sz="2000" dirty="0" smtClean="0"/>
            <a:t>OHV Trails Designations</a:t>
          </a:r>
          <a:endParaRPr lang="en-US" sz="2000" dirty="0"/>
        </a:p>
      </dgm:t>
    </dgm:pt>
    <dgm:pt modelId="{578ACC4F-43EF-4073-8CDA-FB225DF388FC}" type="parTrans" cxnId="{7396D80A-1906-48A8-BFFB-F82F6F40F5E1}">
      <dgm:prSet/>
      <dgm:spPr/>
      <dgm:t>
        <a:bodyPr/>
        <a:lstStyle/>
        <a:p>
          <a:endParaRPr lang="en-US"/>
        </a:p>
      </dgm:t>
    </dgm:pt>
    <dgm:pt modelId="{A782641D-4406-4456-906F-0D5DA75D66C1}" type="sibTrans" cxnId="{7396D80A-1906-48A8-BFFB-F82F6F40F5E1}">
      <dgm:prSet/>
      <dgm:spPr/>
      <dgm:t>
        <a:bodyPr/>
        <a:lstStyle/>
        <a:p>
          <a:endParaRPr lang="en-US"/>
        </a:p>
      </dgm:t>
    </dgm:pt>
    <dgm:pt modelId="{2D613849-EFEE-46F7-8153-615FDD2076B9}">
      <dgm:prSet phldrT="[Text]"/>
      <dgm:spPr/>
      <dgm:t>
        <a:bodyPr/>
        <a:lstStyle/>
        <a:p>
          <a:r>
            <a:rPr lang="en-US" sz="1800" b="1" dirty="0" smtClean="0"/>
            <a:t>43 CFR 8342 </a:t>
          </a:r>
          <a:r>
            <a:rPr lang="en-US" b="1" dirty="0" smtClean="0"/>
            <a:t>Designation Criteria</a:t>
          </a:r>
          <a:endParaRPr lang="en-US" b="1" dirty="0"/>
        </a:p>
      </dgm:t>
    </dgm:pt>
    <dgm:pt modelId="{4EC87442-6F0B-484E-B6B2-FD60C759A22E}" type="parTrans" cxnId="{969F7B49-8671-423A-87B7-0C4CC2E9E2BB}">
      <dgm:prSet/>
      <dgm:spPr/>
      <dgm:t>
        <a:bodyPr/>
        <a:lstStyle/>
        <a:p>
          <a:endParaRPr lang="en-US"/>
        </a:p>
      </dgm:t>
    </dgm:pt>
    <dgm:pt modelId="{182F87EC-7C31-4790-8DCF-4F2EF6887E83}" type="sibTrans" cxnId="{969F7B49-8671-423A-87B7-0C4CC2E9E2BB}">
      <dgm:prSet/>
      <dgm:spPr/>
      <dgm:t>
        <a:bodyPr/>
        <a:lstStyle/>
        <a:p>
          <a:endParaRPr lang="en-US"/>
        </a:p>
      </dgm:t>
    </dgm:pt>
    <dgm:pt modelId="{965E274D-02C3-4CA0-8EDF-8310EBBF8536}">
      <dgm:prSet phldrT="[Text]" custT="1"/>
      <dgm:spPr/>
      <dgm:t>
        <a:bodyPr/>
        <a:lstStyle/>
        <a:p>
          <a:r>
            <a:rPr lang="en-US" sz="1800" dirty="0" smtClean="0"/>
            <a:t>43 CFR 8342 Designation Criteria</a:t>
          </a:r>
          <a:endParaRPr lang="en-US" sz="2000" dirty="0"/>
        </a:p>
      </dgm:t>
    </dgm:pt>
    <dgm:pt modelId="{D44DDDC4-E079-4CE0-A6D4-6BA6D46F11C3}" type="parTrans" cxnId="{83019BF7-C492-412E-9C67-F23590170017}">
      <dgm:prSet/>
      <dgm:spPr/>
      <dgm:t>
        <a:bodyPr/>
        <a:lstStyle/>
        <a:p>
          <a:endParaRPr lang="en-US"/>
        </a:p>
      </dgm:t>
    </dgm:pt>
    <dgm:pt modelId="{C15D3C0A-D90E-4F67-A9E4-9B1144E32EF8}" type="sibTrans" cxnId="{83019BF7-C492-412E-9C67-F23590170017}">
      <dgm:prSet/>
      <dgm:spPr/>
      <dgm:t>
        <a:bodyPr/>
        <a:lstStyle/>
        <a:p>
          <a:endParaRPr lang="en-US"/>
        </a:p>
      </dgm:t>
    </dgm:pt>
    <dgm:pt modelId="{13B714E6-417E-4241-80D3-D212EC790B7F}">
      <dgm:prSet phldrT="[Text]" custT="1"/>
      <dgm:spPr/>
      <dgm:t>
        <a:bodyPr/>
        <a:lstStyle/>
        <a:p>
          <a:r>
            <a:rPr lang="en-US" sz="1800" dirty="0" smtClean="0"/>
            <a:t>43 CFR 8364 / 8365</a:t>
          </a:r>
        </a:p>
        <a:p>
          <a:r>
            <a:rPr lang="en-US" sz="1800" dirty="0" smtClean="0"/>
            <a:t>Closures, Restrictions &amp; Rules</a:t>
          </a:r>
          <a:endParaRPr lang="en-US" sz="1800" dirty="0"/>
        </a:p>
      </dgm:t>
    </dgm:pt>
    <dgm:pt modelId="{2494F08A-5F45-4F4D-BBA3-ABABCF5386E3}" type="parTrans" cxnId="{7A35B42E-D1C4-4EBF-BE12-6FE0C5B5A206}">
      <dgm:prSet/>
      <dgm:spPr/>
      <dgm:t>
        <a:bodyPr/>
        <a:lstStyle/>
        <a:p>
          <a:endParaRPr lang="en-US"/>
        </a:p>
      </dgm:t>
    </dgm:pt>
    <dgm:pt modelId="{FC84E285-B1E5-4DF8-97B6-23442BA198E0}" type="sibTrans" cxnId="{7A35B42E-D1C4-4EBF-BE12-6FE0C5B5A206}">
      <dgm:prSet/>
      <dgm:spPr/>
      <dgm:t>
        <a:bodyPr/>
        <a:lstStyle/>
        <a:p>
          <a:endParaRPr lang="en-US"/>
        </a:p>
      </dgm:t>
    </dgm:pt>
    <dgm:pt modelId="{B4194CB9-60C7-49F8-9609-CE33EED18225}">
      <dgm:prSet phldrT="[Text]" custT="1"/>
      <dgm:spPr/>
      <dgm:t>
        <a:bodyPr/>
        <a:lstStyle/>
        <a:p>
          <a:r>
            <a:rPr lang="en-US" sz="2000" dirty="0" smtClean="0"/>
            <a:t>Terms &amp; Conditions / Stipulations</a:t>
          </a:r>
          <a:endParaRPr lang="en-US" sz="2000" dirty="0"/>
        </a:p>
      </dgm:t>
    </dgm:pt>
    <dgm:pt modelId="{6D9422B7-B9E6-4C0D-88D7-F3EAB808F5BF}" type="parTrans" cxnId="{7FCD09EC-A082-487D-868C-3427D8D2C132}">
      <dgm:prSet/>
      <dgm:spPr/>
      <dgm:t>
        <a:bodyPr/>
        <a:lstStyle/>
        <a:p>
          <a:endParaRPr lang="en-US"/>
        </a:p>
      </dgm:t>
    </dgm:pt>
    <dgm:pt modelId="{E0F196C7-1E34-4490-A4C7-47F73DA6E012}" type="sibTrans" cxnId="{7FCD09EC-A082-487D-868C-3427D8D2C132}">
      <dgm:prSet/>
      <dgm:spPr/>
      <dgm:t>
        <a:bodyPr/>
        <a:lstStyle/>
        <a:p>
          <a:endParaRPr lang="en-US"/>
        </a:p>
      </dgm:t>
    </dgm:pt>
    <dgm:pt modelId="{18DE7A96-3B8F-41C9-8D5D-D5F22F88F48F}" type="pres">
      <dgm:prSet presAssocID="{35F3F8FF-F2DA-4391-852A-23366069E1AF}" presName="Name0" presStyleCnt="0">
        <dgm:presLayoutVars>
          <dgm:chMax val="1"/>
          <dgm:chPref val="1"/>
          <dgm:dir/>
          <dgm:animOne val="branch"/>
          <dgm:animLvl val="lvl"/>
        </dgm:presLayoutVars>
      </dgm:prSet>
      <dgm:spPr/>
      <dgm:t>
        <a:bodyPr/>
        <a:lstStyle/>
        <a:p>
          <a:endParaRPr lang="en-US"/>
        </a:p>
      </dgm:t>
    </dgm:pt>
    <dgm:pt modelId="{3EE544D0-9150-4B32-BEDD-60A7F34DC37C}" type="pres">
      <dgm:prSet presAssocID="{43584D6D-5240-4689-83D7-82CD2513C167}" presName="textCenter" presStyleLbl="node1" presStyleIdx="0" presStyleCnt="9" custLinFactX="166257" custLinFactY="-13702" custLinFactNeighborX="200000" custLinFactNeighborY="-100000"/>
      <dgm:spPr/>
      <dgm:t>
        <a:bodyPr/>
        <a:lstStyle/>
        <a:p>
          <a:endParaRPr lang="en-US"/>
        </a:p>
      </dgm:t>
    </dgm:pt>
    <dgm:pt modelId="{A19BFCB9-81CD-4F2A-8054-D17589D36087}" type="pres">
      <dgm:prSet presAssocID="{43584D6D-5240-4689-83D7-82CD2513C167}" presName="cycle_1" presStyleCnt="0"/>
      <dgm:spPr/>
    </dgm:pt>
    <dgm:pt modelId="{D7D4300A-00D1-4CF4-944E-9ABA77A15B68}" type="pres">
      <dgm:prSet presAssocID="{2D613849-EFEE-46F7-8153-615FDD2076B9}" presName="childCenter1" presStyleLbl="node1" presStyleIdx="1" presStyleCnt="9" custScaleX="219528" custScaleY="138364" custLinFactNeighborX="69146" custLinFactNeighborY="-42049"/>
      <dgm:spPr/>
      <dgm:t>
        <a:bodyPr/>
        <a:lstStyle/>
        <a:p>
          <a:endParaRPr lang="en-US"/>
        </a:p>
      </dgm:t>
    </dgm:pt>
    <dgm:pt modelId="{E8B0826E-7C18-4471-AD32-9CD8CEF96487}" type="pres">
      <dgm:prSet presAssocID="{D8851E71-28C8-4717-8BDE-74490998ED31}" presName="Name141" presStyleLbl="parChTrans1D3" presStyleIdx="0" presStyleCnt="4"/>
      <dgm:spPr/>
      <dgm:t>
        <a:bodyPr/>
        <a:lstStyle/>
        <a:p>
          <a:endParaRPr lang="en-US"/>
        </a:p>
      </dgm:t>
    </dgm:pt>
    <dgm:pt modelId="{421B875A-3385-4916-BB2B-4FB00B2CB484}" type="pres">
      <dgm:prSet presAssocID="{35063C5B-D6C5-4CDD-BE2A-EAC65EFA4538}" presName="text1" presStyleLbl="node1" presStyleIdx="2" presStyleCnt="9" custScaleX="403585" custScaleY="139748" custRadScaleRad="150951" custRadScaleInc="-31062">
        <dgm:presLayoutVars>
          <dgm:bulletEnabled val="1"/>
        </dgm:presLayoutVars>
      </dgm:prSet>
      <dgm:spPr/>
      <dgm:t>
        <a:bodyPr/>
        <a:lstStyle/>
        <a:p>
          <a:endParaRPr lang="en-US"/>
        </a:p>
      </dgm:t>
    </dgm:pt>
    <dgm:pt modelId="{BCE961AF-D7F7-4FD3-8196-359B7E92B9F4}" type="pres">
      <dgm:prSet presAssocID="{4EC87442-6F0B-484E-B6B2-FD60C759A22E}" presName="Name144" presStyleLbl="parChTrans1D2" presStyleIdx="0" presStyleCnt="4"/>
      <dgm:spPr/>
      <dgm:t>
        <a:bodyPr/>
        <a:lstStyle/>
        <a:p>
          <a:endParaRPr lang="en-US"/>
        </a:p>
      </dgm:t>
    </dgm:pt>
    <dgm:pt modelId="{7C86F21C-0564-4020-BC0E-60B0ADECFB14}" type="pres">
      <dgm:prSet presAssocID="{43584D6D-5240-4689-83D7-82CD2513C167}" presName="cycle_2" presStyleCnt="0"/>
      <dgm:spPr/>
    </dgm:pt>
    <dgm:pt modelId="{5F919766-6F78-4028-B5D2-E0FFEF0BF0A8}" type="pres">
      <dgm:prSet presAssocID="{B4194CB9-60C7-49F8-9609-CE33EED18225}" presName="childCenter2" presStyleLbl="node1" presStyleIdx="3" presStyleCnt="9" custScaleX="431526" custScaleY="122821" custLinFactNeighborX="59773" custLinFactNeighborY="95778"/>
      <dgm:spPr/>
      <dgm:t>
        <a:bodyPr/>
        <a:lstStyle/>
        <a:p>
          <a:endParaRPr lang="en-US"/>
        </a:p>
      </dgm:t>
    </dgm:pt>
    <dgm:pt modelId="{07A5F1CE-FE63-4754-A8AD-7599D6DE8809}" type="pres">
      <dgm:prSet presAssocID="{F054B3FE-267C-4FE1-93E5-F5E0F8387F09}" presName="Name218" presStyleLbl="parChTrans1D3" presStyleIdx="1" presStyleCnt="4"/>
      <dgm:spPr/>
      <dgm:t>
        <a:bodyPr/>
        <a:lstStyle/>
        <a:p>
          <a:endParaRPr lang="en-US"/>
        </a:p>
      </dgm:t>
    </dgm:pt>
    <dgm:pt modelId="{70F55A96-1F11-4124-994C-DF11A658B06B}" type="pres">
      <dgm:prSet presAssocID="{F3463A36-BB67-4086-B71B-BF72A146C3F2}" presName="text2" presStyleLbl="node1" presStyleIdx="4" presStyleCnt="9" custScaleX="423327" custScaleY="122809" custRadScaleRad="417118" custRadScaleInc="84813">
        <dgm:presLayoutVars>
          <dgm:bulletEnabled val="1"/>
        </dgm:presLayoutVars>
      </dgm:prSet>
      <dgm:spPr/>
      <dgm:t>
        <a:bodyPr/>
        <a:lstStyle/>
        <a:p>
          <a:endParaRPr lang="en-US"/>
        </a:p>
      </dgm:t>
    </dgm:pt>
    <dgm:pt modelId="{A7E8088E-4F54-47FF-AF32-5627EF0BB42A}" type="pres">
      <dgm:prSet presAssocID="{6D9422B7-B9E6-4C0D-88D7-F3EAB808F5BF}" presName="Name221" presStyleLbl="parChTrans1D2" presStyleIdx="1" presStyleCnt="4"/>
      <dgm:spPr/>
      <dgm:t>
        <a:bodyPr/>
        <a:lstStyle/>
        <a:p>
          <a:endParaRPr lang="en-US"/>
        </a:p>
      </dgm:t>
    </dgm:pt>
    <dgm:pt modelId="{885BC46C-73EC-4DAC-831E-F6D9EF45A90A}" type="pres">
      <dgm:prSet presAssocID="{43584D6D-5240-4689-83D7-82CD2513C167}" presName="cycle_3" presStyleCnt="0"/>
      <dgm:spPr/>
    </dgm:pt>
    <dgm:pt modelId="{0FFFF6AA-2D66-4031-90D7-E6A96848AF8A}" type="pres">
      <dgm:prSet presAssocID="{13B714E6-417E-4241-80D3-D212EC790B7F}" presName="childCenter3" presStyleLbl="node1" presStyleIdx="5" presStyleCnt="9" custScaleX="386017" custScaleY="128232" custLinFactNeighborX="65549" custLinFactNeighborY="-22685"/>
      <dgm:spPr/>
      <dgm:t>
        <a:bodyPr/>
        <a:lstStyle/>
        <a:p>
          <a:endParaRPr lang="en-US"/>
        </a:p>
      </dgm:t>
    </dgm:pt>
    <dgm:pt modelId="{CB1240BE-A91D-462E-9353-CD26FC292E6F}" type="pres">
      <dgm:prSet presAssocID="{38D24572-F0EF-447B-80A1-D5B3417E9B28}" presName="Name285" presStyleLbl="parChTrans1D3" presStyleIdx="2" presStyleCnt="4"/>
      <dgm:spPr/>
      <dgm:t>
        <a:bodyPr/>
        <a:lstStyle/>
        <a:p>
          <a:endParaRPr lang="en-US"/>
        </a:p>
      </dgm:t>
    </dgm:pt>
    <dgm:pt modelId="{4618885B-4AF1-4963-ADEC-D449915661F0}" type="pres">
      <dgm:prSet presAssocID="{3911A696-097F-4A84-9E99-F8B18F10213A}" presName="text3" presStyleLbl="node1" presStyleIdx="6" presStyleCnt="9" custScaleX="424932" custScaleY="128239" custRadScaleRad="254767" custRadScaleInc="55739">
        <dgm:presLayoutVars>
          <dgm:bulletEnabled val="1"/>
        </dgm:presLayoutVars>
      </dgm:prSet>
      <dgm:spPr/>
      <dgm:t>
        <a:bodyPr/>
        <a:lstStyle/>
        <a:p>
          <a:endParaRPr lang="en-US"/>
        </a:p>
      </dgm:t>
    </dgm:pt>
    <dgm:pt modelId="{A34C5A00-F3CE-47A0-BCCF-BF12CD1A7D60}" type="pres">
      <dgm:prSet presAssocID="{2494F08A-5F45-4F4D-BBA3-ABABCF5386E3}" presName="Name288" presStyleLbl="parChTrans1D2" presStyleIdx="2" presStyleCnt="4"/>
      <dgm:spPr/>
      <dgm:t>
        <a:bodyPr/>
        <a:lstStyle/>
        <a:p>
          <a:endParaRPr lang="en-US"/>
        </a:p>
      </dgm:t>
    </dgm:pt>
    <dgm:pt modelId="{B6D04284-0002-491C-9C1D-1A0B2D5466B3}" type="pres">
      <dgm:prSet presAssocID="{43584D6D-5240-4689-83D7-82CD2513C167}" presName="cycle_4" presStyleCnt="0"/>
      <dgm:spPr/>
    </dgm:pt>
    <dgm:pt modelId="{8A917C4D-C76C-456D-B0BB-E2224F783786}" type="pres">
      <dgm:prSet presAssocID="{965E274D-02C3-4CA0-8EDF-8310EBBF8536}" presName="childCenter4" presStyleLbl="node1" presStyleIdx="7" presStyleCnt="9" custScaleX="212598" custScaleY="122979" custLinFactNeighborX="58095" custLinFactNeighborY="-17796"/>
      <dgm:spPr/>
      <dgm:t>
        <a:bodyPr/>
        <a:lstStyle/>
        <a:p>
          <a:endParaRPr lang="en-US"/>
        </a:p>
      </dgm:t>
    </dgm:pt>
    <dgm:pt modelId="{27FA8D65-9A27-4193-A8E8-69DDDC6D7625}" type="pres">
      <dgm:prSet presAssocID="{578ACC4F-43EF-4073-8CDA-FB225DF388FC}" presName="Name342" presStyleLbl="parChTrans1D3" presStyleIdx="3" presStyleCnt="4"/>
      <dgm:spPr/>
      <dgm:t>
        <a:bodyPr/>
        <a:lstStyle/>
        <a:p>
          <a:endParaRPr lang="en-US"/>
        </a:p>
      </dgm:t>
    </dgm:pt>
    <dgm:pt modelId="{EA860431-A9C4-4BE7-913D-2E532804DDB7}" type="pres">
      <dgm:prSet presAssocID="{A5B98B1D-38C8-4F23-A3B6-540DEE14C4A1}" presName="text4" presStyleLbl="node1" presStyleIdx="8" presStyleCnt="9" custScaleX="430694" custScaleY="124306" custRadScaleRad="168278" custRadScaleInc="6695">
        <dgm:presLayoutVars>
          <dgm:bulletEnabled val="1"/>
        </dgm:presLayoutVars>
      </dgm:prSet>
      <dgm:spPr/>
      <dgm:t>
        <a:bodyPr/>
        <a:lstStyle/>
        <a:p>
          <a:endParaRPr lang="en-US"/>
        </a:p>
      </dgm:t>
    </dgm:pt>
    <dgm:pt modelId="{77F0E33D-8A98-4130-A129-39DA4C9F820E}" type="pres">
      <dgm:prSet presAssocID="{D44DDDC4-E079-4CE0-A6D4-6BA6D46F11C3}" presName="Name345" presStyleLbl="parChTrans1D2" presStyleIdx="3" presStyleCnt="4"/>
      <dgm:spPr/>
      <dgm:t>
        <a:bodyPr/>
        <a:lstStyle/>
        <a:p>
          <a:endParaRPr lang="en-US"/>
        </a:p>
      </dgm:t>
    </dgm:pt>
  </dgm:ptLst>
  <dgm:cxnLst>
    <dgm:cxn modelId="{CBE2F702-018C-40F9-93E0-6B318061D07C}" srcId="{13B714E6-417E-4241-80D3-D212EC790B7F}" destId="{3911A696-097F-4A84-9E99-F8B18F10213A}" srcOrd="0" destOrd="0" parTransId="{38D24572-F0EF-447B-80A1-D5B3417E9B28}" sibTransId="{92880962-F9AA-4D4D-9B8A-19A1E648ABE4}"/>
    <dgm:cxn modelId="{CBEA57BD-8220-4695-9817-817B5F413E2F}" type="presOf" srcId="{2494F08A-5F45-4F4D-BBA3-ABABCF5386E3}" destId="{A34C5A00-F3CE-47A0-BCCF-BF12CD1A7D60}" srcOrd="0" destOrd="0" presId="urn:microsoft.com/office/officeart/2008/layout/RadialCluster"/>
    <dgm:cxn modelId="{6B08487B-D965-4499-A6C5-EC277E5EDA63}" srcId="{B4194CB9-60C7-49F8-9609-CE33EED18225}" destId="{F3463A36-BB67-4086-B71B-BF72A146C3F2}" srcOrd="0" destOrd="0" parTransId="{F054B3FE-267C-4FE1-93E5-F5E0F8387F09}" sibTransId="{CE0A2265-6C0D-4FC9-9ACD-1E5D81F50FE6}"/>
    <dgm:cxn modelId="{7FCD09EC-A082-487D-868C-3427D8D2C132}" srcId="{43584D6D-5240-4689-83D7-82CD2513C167}" destId="{B4194CB9-60C7-49F8-9609-CE33EED18225}" srcOrd="1" destOrd="0" parTransId="{6D9422B7-B9E6-4C0D-88D7-F3EAB808F5BF}" sibTransId="{E0F196C7-1E34-4490-A4C7-47F73DA6E012}"/>
    <dgm:cxn modelId="{C66536F6-CCC6-419A-9D43-79EA73397F04}" type="presOf" srcId="{35063C5B-D6C5-4CDD-BE2A-EAC65EFA4538}" destId="{421B875A-3385-4916-BB2B-4FB00B2CB484}" srcOrd="0" destOrd="0" presId="urn:microsoft.com/office/officeart/2008/layout/RadialCluster"/>
    <dgm:cxn modelId="{E79957ED-DAC4-498D-85F6-FA08E37D5738}" type="presOf" srcId="{35F3F8FF-F2DA-4391-852A-23366069E1AF}" destId="{18DE7A96-3B8F-41C9-8D5D-D5F22F88F48F}" srcOrd="0" destOrd="0" presId="urn:microsoft.com/office/officeart/2008/layout/RadialCluster"/>
    <dgm:cxn modelId="{7396D80A-1906-48A8-BFFB-F82F6F40F5E1}" srcId="{965E274D-02C3-4CA0-8EDF-8310EBBF8536}" destId="{A5B98B1D-38C8-4F23-A3B6-540DEE14C4A1}" srcOrd="0" destOrd="0" parTransId="{578ACC4F-43EF-4073-8CDA-FB225DF388FC}" sibTransId="{A782641D-4406-4456-906F-0D5DA75D66C1}"/>
    <dgm:cxn modelId="{D74667A2-4090-457D-86ED-C6B057415186}" type="presOf" srcId="{4EC87442-6F0B-484E-B6B2-FD60C759A22E}" destId="{BCE961AF-D7F7-4FD3-8196-359B7E92B9F4}" srcOrd="0" destOrd="0" presId="urn:microsoft.com/office/officeart/2008/layout/RadialCluster"/>
    <dgm:cxn modelId="{EAB423F2-D59A-4FE7-8C86-B5C99B243274}" srcId="{2D613849-EFEE-46F7-8153-615FDD2076B9}" destId="{35063C5B-D6C5-4CDD-BE2A-EAC65EFA4538}" srcOrd="0" destOrd="0" parTransId="{D8851E71-28C8-4717-8BDE-74490998ED31}" sibTransId="{8B4D1697-CF05-490F-BE27-949C6075D21C}"/>
    <dgm:cxn modelId="{83019BF7-C492-412E-9C67-F23590170017}" srcId="{43584D6D-5240-4689-83D7-82CD2513C167}" destId="{965E274D-02C3-4CA0-8EDF-8310EBBF8536}" srcOrd="3" destOrd="0" parTransId="{D44DDDC4-E079-4CE0-A6D4-6BA6D46F11C3}" sibTransId="{C15D3C0A-D90E-4F67-A9E4-9B1144E32EF8}"/>
    <dgm:cxn modelId="{73F8E5A8-1D50-4714-A97C-3EDD35CEE4EC}" type="presOf" srcId="{965E274D-02C3-4CA0-8EDF-8310EBBF8536}" destId="{8A917C4D-C76C-456D-B0BB-E2224F783786}" srcOrd="0" destOrd="0" presId="urn:microsoft.com/office/officeart/2008/layout/RadialCluster"/>
    <dgm:cxn modelId="{2A4ADE2E-82D1-4D01-BC00-2D068C87C0F3}" type="presOf" srcId="{6D9422B7-B9E6-4C0D-88D7-F3EAB808F5BF}" destId="{A7E8088E-4F54-47FF-AF32-5627EF0BB42A}" srcOrd="0" destOrd="0" presId="urn:microsoft.com/office/officeart/2008/layout/RadialCluster"/>
    <dgm:cxn modelId="{7A35B42E-D1C4-4EBF-BE12-6FE0C5B5A206}" srcId="{43584D6D-5240-4689-83D7-82CD2513C167}" destId="{13B714E6-417E-4241-80D3-D212EC790B7F}" srcOrd="2" destOrd="0" parTransId="{2494F08A-5F45-4F4D-BBA3-ABABCF5386E3}" sibTransId="{FC84E285-B1E5-4DF8-97B6-23442BA198E0}"/>
    <dgm:cxn modelId="{1E9FE692-BB0E-452A-B34B-1A974B18410D}" type="presOf" srcId="{13B714E6-417E-4241-80D3-D212EC790B7F}" destId="{0FFFF6AA-2D66-4031-90D7-E6A96848AF8A}" srcOrd="0" destOrd="0" presId="urn:microsoft.com/office/officeart/2008/layout/RadialCluster"/>
    <dgm:cxn modelId="{A6D533DE-37BC-4F33-A8DA-EB10471DD3C8}" type="presOf" srcId="{A5B98B1D-38C8-4F23-A3B6-540DEE14C4A1}" destId="{EA860431-A9C4-4BE7-913D-2E532804DDB7}" srcOrd="0" destOrd="0" presId="urn:microsoft.com/office/officeart/2008/layout/RadialCluster"/>
    <dgm:cxn modelId="{243E7C6A-6958-43F2-9854-EE438BB448F6}" type="presOf" srcId="{38D24572-F0EF-447B-80A1-D5B3417E9B28}" destId="{CB1240BE-A91D-462E-9353-CD26FC292E6F}" srcOrd="0" destOrd="0" presId="urn:microsoft.com/office/officeart/2008/layout/RadialCluster"/>
    <dgm:cxn modelId="{5E1D8668-C783-4BB9-AA93-65D8130AF1F7}" type="presOf" srcId="{D44DDDC4-E079-4CE0-A6D4-6BA6D46F11C3}" destId="{77F0E33D-8A98-4130-A129-39DA4C9F820E}" srcOrd="0" destOrd="0" presId="urn:microsoft.com/office/officeart/2008/layout/RadialCluster"/>
    <dgm:cxn modelId="{5D6DA43B-2FD8-47C6-A325-725C4F807976}" type="presOf" srcId="{3911A696-097F-4A84-9E99-F8B18F10213A}" destId="{4618885B-4AF1-4963-ADEC-D449915661F0}" srcOrd="0" destOrd="0" presId="urn:microsoft.com/office/officeart/2008/layout/RadialCluster"/>
    <dgm:cxn modelId="{ABC5F3FD-8189-485C-A843-7BC753B94B67}" type="presOf" srcId="{578ACC4F-43EF-4073-8CDA-FB225DF388FC}" destId="{27FA8D65-9A27-4193-A8E8-69DDDC6D7625}" srcOrd="0" destOrd="0" presId="urn:microsoft.com/office/officeart/2008/layout/RadialCluster"/>
    <dgm:cxn modelId="{2AD4CF98-C6F5-4D5D-A222-E678D8F329F3}" srcId="{35F3F8FF-F2DA-4391-852A-23366069E1AF}" destId="{43584D6D-5240-4689-83D7-82CD2513C167}" srcOrd="0" destOrd="0" parTransId="{0F59EAD6-5962-40DD-B3D3-B0448E030CF0}" sibTransId="{2C50A9B6-1456-4803-AE70-B75B3EE2B91B}"/>
    <dgm:cxn modelId="{969F7B49-8671-423A-87B7-0C4CC2E9E2BB}" srcId="{43584D6D-5240-4689-83D7-82CD2513C167}" destId="{2D613849-EFEE-46F7-8153-615FDD2076B9}" srcOrd="0" destOrd="0" parTransId="{4EC87442-6F0B-484E-B6B2-FD60C759A22E}" sibTransId="{182F87EC-7C31-4790-8DCF-4F2EF6887E83}"/>
    <dgm:cxn modelId="{5BB9D883-11E8-4615-BDED-82DD9585CCCB}" type="presOf" srcId="{D8851E71-28C8-4717-8BDE-74490998ED31}" destId="{E8B0826E-7C18-4471-AD32-9CD8CEF96487}" srcOrd="0" destOrd="0" presId="urn:microsoft.com/office/officeart/2008/layout/RadialCluster"/>
    <dgm:cxn modelId="{B47355AF-BD63-45FB-A031-81F605CEF0D7}" type="presOf" srcId="{2D613849-EFEE-46F7-8153-615FDD2076B9}" destId="{D7D4300A-00D1-4CF4-944E-9ABA77A15B68}" srcOrd="0" destOrd="0" presId="urn:microsoft.com/office/officeart/2008/layout/RadialCluster"/>
    <dgm:cxn modelId="{4D6AFC3D-75EA-4040-B737-93CC5569D5DE}" type="presOf" srcId="{43584D6D-5240-4689-83D7-82CD2513C167}" destId="{3EE544D0-9150-4B32-BEDD-60A7F34DC37C}" srcOrd="0" destOrd="0" presId="urn:microsoft.com/office/officeart/2008/layout/RadialCluster"/>
    <dgm:cxn modelId="{D682A49F-4C78-4B82-B135-7E58DAE198DB}" type="presOf" srcId="{F3463A36-BB67-4086-B71B-BF72A146C3F2}" destId="{70F55A96-1F11-4124-994C-DF11A658B06B}" srcOrd="0" destOrd="0" presId="urn:microsoft.com/office/officeart/2008/layout/RadialCluster"/>
    <dgm:cxn modelId="{A6DF4ADA-86C8-4E63-9F7B-9FA3E15C0022}" type="presOf" srcId="{F054B3FE-267C-4FE1-93E5-F5E0F8387F09}" destId="{07A5F1CE-FE63-4754-A8AD-7599D6DE8809}" srcOrd="0" destOrd="0" presId="urn:microsoft.com/office/officeart/2008/layout/RadialCluster"/>
    <dgm:cxn modelId="{EFAA5593-ED51-4364-B5AB-C4188E499783}" type="presOf" srcId="{B4194CB9-60C7-49F8-9609-CE33EED18225}" destId="{5F919766-6F78-4028-B5D2-E0FFEF0BF0A8}" srcOrd="0" destOrd="0" presId="urn:microsoft.com/office/officeart/2008/layout/RadialCluster"/>
    <dgm:cxn modelId="{A2B9B1F4-46AA-470F-A455-2016E158B5C0}" type="presParOf" srcId="{18DE7A96-3B8F-41C9-8D5D-D5F22F88F48F}" destId="{3EE544D0-9150-4B32-BEDD-60A7F34DC37C}" srcOrd="0" destOrd="0" presId="urn:microsoft.com/office/officeart/2008/layout/RadialCluster"/>
    <dgm:cxn modelId="{B4C957E6-807B-4E7C-BD26-34A686AD7FA4}" type="presParOf" srcId="{18DE7A96-3B8F-41C9-8D5D-D5F22F88F48F}" destId="{A19BFCB9-81CD-4F2A-8054-D17589D36087}" srcOrd="1" destOrd="0" presId="urn:microsoft.com/office/officeart/2008/layout/RadialCluster"/>
    <dgm:cxn modelId="{840D68A4-61FC-4ED4-A35A-E9F6D4F8005F}" type="presParOf" srcId="{A19BFCB9-81CD-4F2A-8054-D17589D36087}" destId="{D7D4300A-00D1-4CF4-944E-9ABA77A15B68}" srcOrd="0" destOrd="0" presId="urn:microsoft.com/office/officeart/2008/layout/RadialCluster"/>
    <dgm:cxn modelId="{C97F908D-60BC-4285-AA1B-7789456B69BD}" type="presParOf" srcId="{A19BFCB9-81CD-4F2A-8054-D17589D36087}" destId="{E8B0826E-7C18-4471-AD32-9CD8CEF96487}" srcOrd="1" destOrd="0" presId="urn:microsoft.com/office/officeart/2008/layout/RadialCluster"/>
    <dgm:cxn modelId="{6F6B5835-CA00-408D-B68E-87CA32CDCF84}" type="presParOf" srcId="{A19BFCB9-81CD-4F2A-8054-D17589D36087}" destId="{421B875A-3385-4916-BB2B-4FB00B2CB484}" srcOrd="2" destOrd="0" presId="urn:microsoft.com/office/officeart/2008/layout/RadialCluster"/>
    <dgm:cxn modelId="{E84DBD4F-8119-4B6F-8415-EBCBB28F57BE}" type="presParOf" srcId="{18DE7A96-3B8F-41C9-8D5D-D5F22F88F48F}" destId="{BCE961AF-D7F7-4FD3-8196-359B7E92B9F4}" srcOrd="2" destOrd="0" presId="urn:microsoft.com/office/officeart/2008/layout/RadialCluster"/>
    <dgm:cxn modelId="{ACBD4B6B-9F11-43FE-9CD5-7544F0612199}" type="presParOf" srcId="{18DE7A96-3B8F-41C9-8D5D-D5F22F88F48F}" destId="{7C86F21C-0564-4020-BC0E-60B0ADECFB14}" srcOrd="3" destOrd="0" presId="urn:microsoft.com/office/officeart/2008/layout/RadialCluster"/>
    <dgm:cxn modelId="{AF2307E5-87D3-492D-9935-07FB686F9E4B}" type="presParOf" srcId="{7C86F21C-0564-4020-BC0E-60B0ADECFB14}" destId="{5F919766-6F78-4028-B5D2-E0FFEF0BF0A8}" srcOrd="0" destOrd="0" presId="urn:microsoft.com/office/officeart/2008/layout/RadialCluster"/>
    <dgm:cxn modelId="{697EF32D-BA53-47C8-8940-C724FBC87995}" type="presParOf" srcId="{7C86F21C-0564-4020-BC0E-60B0ADECFB14}" destId="{07A5F1CE-FE63-4754-A8AD-7599D6DE8809}" srcOrd="1" destOrd="0" presId="urn:microsoft.com/office/officeart/2008/layout/RadialCluster"/>
    <dgm:cxn modelId="{9FD7E782-3B52-4730-A246-BFF84F4CF14C}" type="presParOf" srcId="{7C86F21C-0564-4020-BC0E-60B0ADECFB14}" destId="{70F55A96-1F11-4124-994C-DF11A658B06B}" srcOrd="2" destOrd="0" presId="urn:microsoft.com/office/officeart/2008/layout/RadialCluster"/>
    <dgm:cxn modelId="{0261B8E4-5C23-40D1-A198-8CB86AA7A7A3}" type="presParOf" srcId="{18DE7A96-3B8F-41C9-8D5D-D5F22F88F48F}" destId="{A7E8088E-4F54-47FF-AF32-5627EF0BB42A}" srcOrd="4" destOrd="0" presId="urn:microsoft.com/office/officeart/2008/layout/RadialCluster"/>
    <dgm:cxn modelId="{24953EB7-61C7-4F93-9B32-F4E1D560035D}" type="presParOf" srcId="{18DE7A96-3B8F-41C9-8D5D-D5F22F88F48F}" destId="{885BC46C-73EC-4DAC-831E-F6D9EF45A90A}" srcOrd="5" destOrd="0" presId="urn:microsoft.com/office/officeart/2008/layout/RadialCluster"/>
    <dgm:cxn modelId="{2D78B0BD-018D-46C3-B5E2-4005E1A9B2C1}" type="presParOf" srcId="{885BC46C-73EC-4DAC-831E-F6D9EF45A90A}" destId="{0FFFF6AA-2D66-4031-90D7-E6A96848AF8A}" srcOrd="0" destOrd="0" presId="urn:microsoft.com/office/officeart/2008/layout/RadialCluster"/>
    <dgm:cxn modelId="{5042A9BB-A9CE-4BB1-B49E-F46A803F4B92}" type="presParOf" srcId="{885BC46C-73EC-4DAC-831E-F6D9EF45A90A}" destId="{CB1240BE-A91D-462E-9353-CD26FC292E6F}" srcOrd="1" destOrd="0" presId="urn:microsoft.com/office/officeart/2008/layout/RadialCluster"/>
    <dgm:cxn modelId="{68A0D71F-CD3D-473D-ABC4-2DCD0B18CC19}" type="presParOf" srcId="{885BC46C-73EC-4DAC-831E-F6D9EF45A90A}" destId="{4618885B-4AF1-4963-ADEC-D449915661F0}" srcOrd="2" destOrd="0" presId="urn:microsoft.com/office/officeart/2008/layout/RadialCluster"/>
    <dgm:cxn modelId="{2D834DA1-DA96-49D1-A40C-43B1B3E68AA8}" type="presParOf" srcId="{18DE7A96-3B8F-41C9-8D5D-D5F22F88F48F}" destId="{A34C5A00-F3CE-47A0-BCCF-BF12CD1A7D60}" srcOrd="6" destOrd="0" presId="urn:microsoft.com/office/officeart/2008/layout/RadialCluster"/>
    <dgm:cxn modelId="{6C51A11E-85E7-44F3-90D9-14B5D46C1A9E}" type="presParOf" srcId="{18DE7A96-3B8F-41C9-8D5D-D5F22F88F48F}" destId="{B6D04284-0002-491C-9C1D-1A0B2D5466B3}" srcOrd="7" destOrd="0" presId="urn:microsoft.com/office/officeart/2008/layout/RadialCluster"/>
    <dgm:cxn modelId="{2E485B5B-DCF8-41D4-990B-B6EBD837D9B7}" type="presParOf" srcId="{B6D04284-0002-491C-9C1D-1A0B2D5466B3}" destId="{8A917C4D-C76C-456D-B0BB-E2224F783786}" srcOrd="0" destOrd="0" presId="urn:microsoft.com/office/officeart/2008/layout/RadialCluster"/>
    <dgm:cxn modelId="{44469BEA-8F74-4A5F-B441-B14680C0AAAE}" type="presParOf" srcId="{B6D04284-0002-491C-9C1D-1A0B2D5466B3}" destId="{27FA8D65-9A27-4193-A8E8-69DDDC6D7625}" srcOrd="1" destOrd="0" presId="urn:microsoft.com/office/officeart/2008/layout/RadialCluster"/>
    <dgm:cxn modelId="{4E6C248A-E6D1-4770-8387-8FFB49FD43F0}" type="presParOf" srcId="{B6D04284-0002-491C-9C1D-1A0B2D5466B3}" destId="{EA860431-A9C4-4BE7-913D-2E532804DDB7}" srcOrd="2" destOrd="0" presId="urn:microsoft.com/office/officeart/2008/layout/RadialCluster"/>
    <dgm:cxn modelId="{AB9553E8-9FCD-4E0B-8204-25772F8138BB}" type="presParOf" srcId="{18DE7A96-3B8F-41C9-8D5D-D5F22F88F48F}" destId="{77F0E33D-8A98-4130-A129-39DA4C9F820E}"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EAD511-C86A-4C45-A4B3-633AA96DB11B}" type="doc">
      <dgm:prSet loTypeId="urn:microsoft.com/office/officeart/2005/8/layout/process1" loCatId="process" qsTypeId="urn:microsoft.com/office/officeart/2005/8/quickstyle/simple1" qsCatId="simple" csTypeId="urn:microsoft.com/office/officeart/2005/8/colors/colorful1" csCatId="colorful" phldr="1"/>
      <dgm:spPr/>
    </dgm:pt>
    <dgm:pt modelId="{532DC16D-9EB6-4F11-B9AC-D36EABB8F377}">
      <dgm:prSet phldrT="[Text]"/>
      <dgm:spPr/>
      <dgm:t>
        <a:bodyPr/>
        <a:lstStyle/>
        <a:p>
          <a:r>
            <a:rPr lang="en-US" dirty="0" smtClean="0"/>
            <a:t>Designation Criteria 43 CFR 8342 (a): Soil</a:t>
          </a:r>
          <a:endParaRPr lang="en-US" dirty="0"/>
        </a:p>
      </dgm:t>
    </dgm:pt>
    <dgm:pt modelId="{57838B01-AB0D-49AB-99DA-5A6B3BDABF69}" type="parTrans" cxnId="{176A4816-2A2F-4F06-AAFB-78AD80A909E7}">
      <dgm:prSet/>
      <dgm:spPr/>
      <dgm:t>
        <a:bodyPr/>
        <a:lstStyle/>
        <a:p>
          <a:endParaRPr lang="en-US"/>
        </a:p>
      </dgm:t>
    </dgm:pt>
    <dgm:pt modelId="{359126CA-4AB3-43B6-BD1F-B915B5A05004}" type="sibTrans" cxnId="{176A4816-2A2F-4F06-AAFB-78AD80A909E7}">
      <dgm:prSet/>
      <dgm:spPr/>
      <dgm:t>
        <a:bodyPr/>
        <a:lstStyle/>
        <a:p>
          <a:endParaRPr lang="en-US" dirty="0"/>
        </a:p>
      </dgm:t>
    </dgm:pt>
    <dgm:pt modelId="{598EB369-1E90-43C2-83E9-6267018B5D49}">
      <dgm:prSet phldrT="[Text]"/>
      <dgm:spPr/>
      <dgm:t>
        <a:bodyPr/>
        <a:lstStyle/>
        <a:p>
          <a:r>
            <a:rPr lang="en-US" dirty="0" smtClean="0"/>
            <a:t>RMP Goal/Objective: Protect highly erodible soils (K factor &gt;0.4)  on slopes over 20% from surface disturbing activities.</a:t>
          </a:r>
          <a:endParaRPr lang="en-US" dirty="0"/>
        </a:p>
      </dgm:t>
    </dgm:pt>
    <dgm:pt modelId="{1A87D7AC-4F6B-49C8-8C53-026223DB095B}" type="parTrans" cxnId="{84A427A5-92B6-471C-97A4-FCB5D0878417}">
      <dgm:prSet/>
      <dgm:spPr/>
      <dgm:t>
        <a:bodyPr/>
        <a:lstStyle/>
        <a:p>
          <a:endParaRPr lang="en-US"/>
        </a:p>
      </dgm:t>
    </dgm:pt>
    <dgm:pt modelId="{8EE6E525-240F-497D-B4CB-65B61625AB80}" type="sibTrans" cxnId="{84A427A5-92B6-471C-97A4-FCB5D0878417}">
      <dgm:prSet/>
      <dgm:spPr/>
      <dgm:t>
        <a:bodyPr/>
        <a:lstStyle/>
        <a:p>
          <a:endParaRPr lang="en-US" dirty="0"/>
        </a:p>
      </dgm:t>
    </dgm:pt>
    <dgm:pt modelId="{ECCC93E7-E725-4381-9087-FA0663AAA793}">
      <dgm:prSet phldrT="[Text]"/>
      <dgm:spPr/>
      <dgm:t>
        <a:bodyPr/>
        <a:lstStyle/>
        <a:p>
          <a:r>
            <a:rPr lang="en-US" dirty="0" smtClean="0"/>
            <a:t>Resource Data &amp; Analysis:</a:t>
          </a:r>
        </a:p>
        <a:p>
          <a:r>
            <a:rPr lang="en-US" dirty="0" smtClean="0"/>
            <a:t>Analyze Route Inventory against a topography (20% slopes) and highly erodible soils.</a:t>
          </a:r>
          <a:endParaRPr lang="en-US" dirty="0"/>
        </a:p>
      </dgm:t>
    </dgm:pt>
    <dgm:pt modelId="{0B594AF4-C89B-42A6-8A9B-F82BC979B622}" type="parTrans" cxnId="{23B06C35-A71C-45B1-8890-4D47481076BC}">
      <dgm:prSet/>
      <dgm:spPr/>
      <dgm:t>
        <a:bodyPr/>
        <a:lstStyle/>
        <a:p>
          <a:endParaRPr lang="en-US"/>
        </a:p>
      </dgm:t>
    </dgm:pt>
    <dgm:pt modelId="{408D0CB0-C815-4FA2-B261-56A327F3451C}" type="sibTrans" cxnId="{23B06C35-A71C-45B1-8890-4D47481076BC}">
      <dgm:prSet/>
      <dgm:spPr/>
      <dgm:t>
        <a:bodyPr/>
        <a:lstStyle/>
        <a:p>
          <a:endParaRPr lang="en-US"/>
        </a:p>
      </dgm:t>
    </dgm:pt>
    <dgm:pt modelId="{F407767B-8D3E-4B0B-964F-B400B13CD78D}" type="pres">
      <dgm:prSet presAssocID="{45EAD511-C86A-4C45-A4B3-633AA96DB11B}" presName="Name0" presStyleCnt="0">
        <dgm:presLayoutVars>
          <dgm:dir/>
          <dgm:resizeHandles val="exact"/>
        </dgm:presLayoutVars>
      </dgm:prSet>
      <dgm:spPr/>
    </dgm:pt>
    <dgm:pt modelId="{C132E249-D835-42AD-9429-713DF065D7F1}" type="pres">
      <dgm:prSet presAssocID="{532DC16D-9EB6-4F11-B9AC-D36EABB8F377}" presName="node" presStyleLbl="node1" presStyleIdx="0" presStyleCnt="3" custScaleX="118057">
        <dgm:presLayoutVars>
          <dgm:bulletEnabled val="1"/>
        </dgm:presLayoutVars>
      </dgm:prSet>
      <dgm:spPr/>
      <dgm:t>
        <a:bodyPr/>
        <a:lstStyle/>
        <a:p>
          <a:endParaRPr lang="en-US"/>
        </a:p>
      </dgm:t>
    </dgm:pt>
    <dgm:pt modelId="{0DFC7DCE-3F8C-48A5-9E8B-F2D1222B3B1F}" type="pres">
      <dgm:prSet presAssocID="{359126CA-4AB3-43B6-BD1F-B915B5A05004}" presName="sibTrans" presStyleLbl="sibTrans2D1" presStyleIdx="0" presStyleCnt="2"/>
      <dgm:spPr/>
      <dgm:t>
        <a:bodyPr/>
        <a:lstStyle/>
        <a:p>
          <a:endParaRPr lang="en-US"/>
        </a:p>
      </dgm:t>
    </dgm:pt>
    <dgm:pt modelId="{6EFF8575-7AF2-42DF-81B7-216C14C71AAD}" type="pres">
      <dgm:prSet presAssocID="{359126CA-4AB3-43B6-BD1F-B915B5A05004}" presName="connectorText" presStyleLbl="sibTrans2D1" presStyleIdx="0" presStyleCnt="2"/>
      <dgm:spPr/>
      <dgm:t>
        <a:bodyPr/>
        <a:lstStyle/>
        <a:p>
          <a:endParaRPr lang="en-US"/>
        </a:p>
      </dgm:t>
    </dgm:pt>
    <dgm:pt modelId="{F4901634-C40D-4B08-A251-4E9EE61A6765}" type="pres">
      <dgm:prSet presAssocID="{598EB369-1E90-43C2-83E9-6267018B5D49}" presName="node" presStyleLbl="node1" presStyleIdx="1" presStyleCnt="3" custScaleX="117058">
        <dgm:presLayoutVars>
          <dgm:bulletEnabled val="1"/>
        </dgm:presLayoutVars>
      </dgm:prSet>
      <dgm:spPr/>
      <dgm:t>
        <a:bodyPr/>
        <a:lstStyle/>
        <a:p>
          <a:endParaRPr lang="en-US"/>
        </a:p>
      </dgm:t>
    </dgm:pt>
    <dgm:pt modelId="{97DDB903-7D60-44DC-974F-0F37B6C8E500}" type="pres">
      <dgm:prSet presAssocID="{8EE6E525-240F-497D-B4CB-65B61625AB80}" presName="sibTrans" presStyleLbl="sibTrans2D1" presStyleIdx="1" presStyleCnt="2"/>
      <dgm:spPr/>
      <dgm:t>
        <a:bodyPr/>
        <a:lstStyle/>
        <a:p>
          <a:endParaRPr lang="en-US"/>
        </a:p>
      </dgm:t>
    </dgm:pt>
    <dgm:pt modelId="{0EE683E9-E9A0-4FF2-A9AC-ED28DA15A377}" type="pres">
      <dgm:prSet presAssocID="{8EE6E525-240F-497D-B4CB-65B61625AB80}" presName="connectorText" presStyleLbl="sibTrans2D1" presStyleIdx="1" presStyleCnt="2"/>
      <dgm:spPr/>
      <dgm:t>
        <a:bodyPr/>
        <a:lstStyle/>
        <a:p>
          <a:endParaRPr lang="en-US"/>
        </a:p>
      </dgm:t>
    </dgm:pt>
    <dgm:pt modelId="{48A67C50-436D-40F1-A40C-2B4D734A79F0}" type="pres">
      <dgm:prSet presAssocID="{ECCC93E7-E725-4381-9087-FA0663AAA793}" presName="node" presStyleLbl="node1" presStyleIdx="2" presStyleCnt="3" custScaleX="123766">
        <dgm:presLayoutVars>
          <dgm:bulletEnabled val="1"/>
        </dgm:presLayoutVars>
      </dgm:prSet>
      <dgm:spPr/>
      <dgm:t>
        <a:bodyPr/>
        <a:lstStyle/>
        <a:p>
          <a:endParaRPr lang="en-US"/>
        </a:p>
      </dgm:t>
    </dgm:pt>
  </dgm:ptLst>
  <dgm:cxnLst>
    <dgm:cxn modelId="{1EDFE276-63EF-4788-9F14-762CFFC0F34F}" type="presOf" srcId="{ECCC93E7-E725-4381-9087-FA0663AAA793}" destId="{48A67C50-436D-40F1-A40C-2B4D734A79F0}" srcOrd="0" destOrd="0" presId="urn:microsoft.com/office/officeart/2005/8/layout/process1"/>
    <dgm:cxn modelId="{48F1C137-B7FD-4142-8C50-F7737985AFCB}" type="presOf" srcId="{359126CA-4AB3-43B6-BD1F-B915B5A05004}" destId="{6EFF8575-7AF2-42DF-81B7-216C14C71AAD}" srcOrd="1" destOrd="0" presId="urn:microsoft.com/office/officeart/2005/8/layout/process1"/>
    <dgm:cxn modelId="{23B06C35-A71C-45B1-8890-4D47481076BC}" srcId="{45EAD511-C86A-4C45-A4B3-633AA96DB11B}" destId="{ECCC93E7-E725-4381-9087-FA0663AAA793}" srcOrd="2" destOrd="0" parTransId="{0B594AF4-C89B-42A6-8A9B-F82BC979B622}" sibTransId="{408D0CB0-C815-4FA2-B261-56A327F3451C}"/>
    <dgm:cxn modelId="{E5D88A8B-2D46-4A16-B71B-DD79606F7A70}" type="presOf" srcId="{532DC16D-9EB6-4F11-B9AC-D36EABB8F377}" destId="{C132E249-D835-42AD-9429-713DF065D7F1}" srcOrd="0" destOrd="0" presId="urn:microsoft.com/office/officeart/2005/8/layout/process1"/>
    <dgm:cxn modelId="{84A427A5-92B6-471C-97A4-FCB5D0878417}" srcId="{45EAD511-C86A-4C45-A4B3-633AA96DB11B}" destId="{598EB369-1E90-43C2-83E9-6267018B5D49}" srcOrd="1" destOrd="0" parTransId="{1A87D7AC-4F6B-49C8-8C53-026223DB095B}" sibTransId="{8EE6E525-240F-497D-B4CB-65B61625AB80}"/>
    <dgm:cxn modelId="{F29A0F0E-1C2C-4D9F-AFB7-1CF8E92398E8}" type="presOf" srcId="{8EE6E525-240F-497D-B4CB-65B61625AB80}" destId="{97DDB903-7D60-44DC-974F-0F37B6C8E500}" srcOrd="0" destOrd="0" presId="urn:microsoft.com/office/officeart/2005/8/layout/process1"/>
    <dgm:cxn modelId="{8F12C59D-036C-4BCA-AFE1-DAFA346437F2}" type="presOf" srcId="{8EE6E525-240F-497D-B4CB-65B61625AB80}" destId="{0EE683E9-E9A0-4FF2-A9AC-ED28DA15A377}" srcOrd="1" destOrd="0" presId="urn:microsoft.com/office/officeart/2005/8/layout/process1"/>
    <dgm:cxn modelId="{176A4816-2A2F-4F06-AAFB-78AD80A909E7}" srcId="{45EAD511-C86A-4C45-A4B3-633AA96DB11B}" destId="{532DC16D-9EB6-4F11-B9AC-D36EABB8F377}" srcOrd="0" destOrd="0" parTransId="{57838B01-AB0D-49AB-99DA-5A6B3BDABF69}" sibTransId="{359126CA-4AB3-43B6-BD1F-B915B5A05004}"/>
    <dgm:cxn modelId="{1E8E48D1-447E-49E5-B778-864E0678995F}" type="presOf" srcId="{45EAD511-C86A-4C45-A4B3-633AA96DB11B}" destId="{F407767B-8D3E-4B0B-964F-B400B13CD78D}" srcOrd="0" destOrd="0" presId="urn:microsoft.com/office/officeart/2005/8/layout/process1"/>
    <dgm:cxn modelId="{74069010-4C5C-4D8B-8A4B-6FD7EA3EED86}" type="presOf" srcId="{359126CA-4AB3-43B6-BD1F-B915B5A05004}" destId="{0DFC7DCE-3F8C-48A5-9E8B-F2D1222B3B1F}" srcOrd="0" destOrd="0" presId="urn:microsoft.com/office/officeart/2005/8/layout/process1"/>
    <dgm:cxn modelId="{45993B12-3ED5-491C-9CCD-94B3CC6746A9}" type="presOf" srcId="{598EB369-1E90-43C2-83E9-6267018B5D49}" destId="{F4901634-C40D-4B08-A251-4E9EE61A6765}" srcOrd="0" destOrd="0" presId="urn:microsoft.com/office/officeart/2005/8/layout/process1"/>
    <dgm:cxn modelId="{5C10CDB6-268C-42C2-8F75-485BFEA310C3}" type="presParOf" srcId="{F407767B-8D3E-4B0B-964F-B400B13CD78D}" destId="{C132E249-D835-42AD-9429-713DF065D7F1}" srcOrd="0" destOrd="0" presId="urn:microsoft.com/office/officeart/2005/8/layout/process1"/>
    <dgm:cxn modelId="{1AB3E877-0877-4092-A89E-85A58E47C812}" type="presParOf" srcId="{F407767B-8D3E-4B0B-964F-B400B13CD78D}" destId="{0DFC7DCE-3F8C-48A5-9E8B-F2D1222B3B1F}" srcOrd="1" destOrd="0" presId="urn:microsoft.com/office/officeart/2005/8/layout/process1"/>
    <dgm:cxn modelId="{7334D4BB-1224-4461-B0EA-71E90495AFEB}" type="presParOf" srcId="{0DFC7DCE-3F8C-48A5-9E8B-F2D1222B3B1F}" destId="{6EFF8575-7AF2-42DF-81B7-216C14C71AAD}" srcOrd="0" destOrd="0" presId="urn:microsoft.com/office/officeart/2005/8/layout/process1"/>
    <dgm:cxn modelId="{19FEEDE9-E2AB-4C32-B9BA-2CC589DEAACA}" type="presParOf" srcId="{F407767B-8D3E-4B0B-964F-B400B13CD78D}" destId="{F4901634-C40D-4B08-A251-4E9EE61A6765}" srcOrd="2" destOrd="0" presId="urn:microsoft.com/office/officeart/2005/8/layout/process1"/>
    <dgm:cxn modelId="{3C1684D5-2EA3-44F9-B299-9CF9AD273813}" type="presParOf" srcId="{F407767B-8D3E-4B0B-964F-B400B13CD78D}" destId="{97DDB903-7D60-44DC-974F-0F37B6C8E500}" srcOrd="3" destOrd="0" presId="urn:microsoft.com/office/officeart/2005/8/layout/process1"/>
    <dgm:cxn modelId="{A2377DE3-5161-4F0B-920C-709EABF92C98}" type="presParOf" srcId="{97DDB903-7D60-44DC-974F-0F37B6C8E500}" destId="{0EE683E9-E9A0-4FF2-A9AC-ED28DA15A377}" srcOrd="0" destOrd="0" presId="urn:microsoft.com/office/officeart/2005/8/layout/process1"/>
    <dgm:cxn modelId="{FAD1FB40-3A2C-46FD-B12F-D54FA1AA28BA}" type="presParOf" srcId="{F407767B-8D3E-4B0B-964F-B400B13CD78D}" destId="{48A67C50-436D-40F1-A40C-2B4D734A79F0}"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EAD511-C86A-4C45-A4B3-633AA96DB11B}" type="doc">
      <dgm:prSet loTypeId="urn:microsoft.com/office/officeart/2005/8/layout/process1" loCatId="process" qsTypeId="urn:microsoft.com/office/officeart/2005/8/quickstyle/simple1" qsCatId="simple" csTypeId="urn:microsoft.com/office/officeart/2005/8/colors/colorful1" csCatId="colorful" phldr="1"/>
      <dgm:spPr/>
    </dgm:pt>
    <dgm:pt modelId="{532DC16D-9EB6-4F11-B9AC-D36EABB8F377}">
      <dgm:prSet phldrT="[Text]" custT="1"/>
      <dgm:spPr/>
      <dgm:t>
        <a:bodyPr/>
        <a:lstStyle/>
        <a:p>
          <a:r>
            <a:rPr lang="en-US" sz="1600" b="0" dirty="0" smtClean="0"/>
            <a:t>Designation Criteria 43 CFR 8342 </a:t>
          </a:r>
          <a:r>
            <a:rPr lang="en-US" sz="1600" dirty="0" smtClean="0"/>
            <a:t>(b): Harassment of Wildlife</a:t>
          </a:r>
          <a:endParaRPr lang="en-US" sz="1600" dirty="0"/>
        </a:p>
      </dgm:t>
    </dgm:pt>
    <dgm:pt modelId="{57838B01-AB0D-49AB-99DA-5A6B3BDABF69}" type="parTrans" cxnId="{176A4816-2A2F-4F06-AAFB-78AD80A909E7}">
      <dgm:prSet/>
      <dgm:spPr/>
      <dgm:t>
        <a:bodyPr/>
        <a:lstStyle/>
        <a:p>
          <a:endParaRPr lang="en-US"/>
        </a:p>
      </dgm:t>
    </dgm:pt>
    <dgm:pt modelId="{359126CA-4AB3-43B6-BD1F-B915B5A05004}" type="sibTrans" cxnId="{176A4816-2A2F-4F06-AAFB-78AD80A909E7}">
      <dgm:prSet/>
      <dgm:spPr/>
      <dgm:t>
        <a:bodyPr/>
        <a:lstStyle/>
        <a:p>
          <a:endParaRPr lang="en-US" dirty="0"/>
        </a:p>
      </dgm:t>
    </dgm:pt>
    <dgm:pt modelId="{598EB369-1E90-43C2-83E9-6267018B5D49}">
      <dgm:prSet phldrT="[Text]" custT="1"/>
      <dgm:spPr/>
      <dgm:t>
        <a:bodyPr/>
        <a:lstStyle/>
        <a:p>
          <a:r>
            <a:rPr lang="en-US" sz="1600" dirty="0" smtClean="0"/>
            <a:t>RMP Goal/Objective: Protect sensitive raptor nesting sites.</a:t>
          </a:r>
          <a:endParaRPr lang="en-US" sz="1600" dirty="0"/>
        </a:p>
      </dgm:t>
    </dgm:pt>
    <dgm:pt modelId="{1A87D7AC-4F6B-49C8-8C53-026223DB095B}" type="parTrans" cxnId="{84A427A5-92B6-471C-97A4-FCB5D0878417}">
      <dgm:prSet/>
      <dgm:spPr/>
      <dgm:t>
        <a:bodyPr/>
        <a:lstStyle/>
        <a:p>
          <a:endParaRPr lang="en-US"/>
        </a:p>
      </dgm:t>
    </dgm:pt>
    <dgm:pt modelId="{8EE6E525-240F-497D-B4CB-65B61625AB80}" type="sibTrans" cxnId="{84A427A5-92B6-471C-97A4-FCB5D0878417}">
      <dgm:prSet/>
      <dgm:spPr/>
      <dgm:t>
        <a:bodyPr/>
        <a:lstStyle/>
        <a:p>
          <a:endParaRPr lang="en-US" dirty="0"/>
        </a:p>
      </dgm:t>
    </dgm:pt>
    <dgm:pt modelId="{ECCC93E7-E725-4381-9087-FA0663AAA793}">
      <dgm:prSet phldrT="[Text]" custT="1"/>
      <dgm:spPr/>
      <dgm:t>
        <a:bodyPr/>
        <a:lstStyle/>
        <a:p>
          <a:r>
            <a:rPr lang="en-US" sz="1600" dirty="0" smtClean="0"/>
            <a:t>Resource Data &amp; Analysis:</a:t>
          </a:r>
        </a:p>
        <a:p>
          <a:r>
            <a:rPr lang="en-US" sz="1600" dirty="0" smtClean="0"/>
            <a:t>Analyze Route Inventory against “buffered” point data for known raptor nesting location.</a:t>
          </a:r>
          <a:endParaRPr lang="en-US" sz="1600" dirty="0"/>
        </a:p>
      </dgm:t>
    </dgm:pt>
    <dgm:pt modelId="{0B594AF4-C89B-42A6-8A9B-F82BC979B622}" type="parTrans" cxnId="{23B06C35-A71C-45B1-8890-4D47481076BC}">
      <dgm:prSet/>
      <dgm:spPr/>
      <dgm:t>
        <a:bodyPr/>
        <a:lstStyle/>
        <a:p>
          <a:endParaRPr lang="en-US"/>
        </a:p>
      </dgm:t>
    </dgm:pt>
    <dgm:pt modelId="{408D0CB0-C815-4FA2-B261-56A327F3451C}" type="sibTrans" cxnId="{23B06C35-A71C-45B1-8890-4D47481076BC}">
      <dgm:prSet/>
      <dgm:spPr/>
      <dgm:t>
        <a:bodyPr/>
        <a:lstStyle/>
        <a:p>
          <a:endParaRPr lang="en-US"/>
        </a:p>
      </dgm:t>
    </dgm:pt>
    <dgm:pt modelId="{F407767B-8D3E-4B0B-964F-B400B13CD78D}" type="pres">
      <dgm:prSet presAssocID="{45EAD511-C86A-4C45-A4B3-633AA96DB11B}" presName="Name0" presStyleCnt="0">
        <dgm:presLayoutVars>
          <dgm:dir/>
          <dgm:resizeHandles val="exact"/>
        </dgm:presLayoutVars>
      </dgm:prSet>
      <dgm:spPr/>
    </dgm:pt>
    <dgm:pt modelId="{C132E249-D835-42AD-9429-713DF065D7F1}" type="pres">
      <dgm:prSet presAssocID="{532DC16D-9EB6-4F11-B9AC-D36EABB8F377}" presName="node" presStyleLbl="node1" presStyleIdx="0" presStyleCnt="3" custScaleX="118057">
        <dgm:presLayoutVars>
          <dgm:bulletEnabled val="1"/>
        </dgm:presLayoutVars>
      </dgm:prSet>
      <dgm:spPr/>
      <dgm:t>
        <a:bodyPr/>
        <a:lstStyle/>
        <a:p>
          <a:endParaRPr lang="en-US"/>
        </a:p>
      </dgm:t>
    </dgm:pt>
    <dgm:pt modelId="{0DFC7DCE-3F8C-48A5-9E8B-F2D1222B3B1F}" type="pres">
      <dgm:prSet presAssocID="{359126CA-4AB3-43B6-BD1F-B915B5A05004}" presName="sibTrans" presStyleLbl="sibTrans2D1" presStyleIdx="0" presStyleCnt="2"/>
      <dgm:spPr/>
      <dgm:t>
        <a:bodyPr/>
        <a:lstStyle/>
        <a:p>
          <a:endParaRPr lang="en-US"/>
        </a:p>
      </dgm:t>
    </dgm:pt>
    <dgm:pt modelId="{6EFF8575-7AF2-42DF-81B7-216C14C71AAD}" type="pres">
      <dgm:prSet presAssocID="{359126CA-4AB3-43B6-BD1F-B915B5A05004}" presName="connectorText" presStyleLbl="sibTrans2D1" presStyleIdx="0" presStyleCnt="2"/>
      <dgm:spPr/>
      <dgm:t>
        <a:bodyPr/>
        <a:lstStyle/>
        <a:p>
          <a:endParaRPr lang="en-US"/>
        </a:p>
      </dgm:t>
    </dgm:pt>
    <dgm:pt modelId="{F4901634-C40D-4B08-A251-4E9EE61A6765}" type="pres">
      <dgm:prSet presAssocID="{598EB369-1E90-43C2-83E9-6267018B5D49}" presName="node" presStyleLbl="node1" presStyleIdx="1" presStyleCnt="3" custScaleX="117058">
        <dgm:presLayoutVars>
          <dgm:bulletEnabled val="1"/>
        </dgm:presLayoutVars>
      </dgm:prSet>
      <dgm:spPr/>
      <dgm:t>
        <a:bodyPr/>
        <a:lstStyle/>
        <a:p>
          <a:endParaRPr lang="en-US"/>
        </a:p>
      </dgm:t>
    </dgm:pt>
    <dgm:pt modelId="{97DDB903-7D60-44DC-974F-0F37B6C8E500}" type="pres">
      <dgm:prSet presAssocID="{8EE6E525-240F-497D-B4CB-65B61625AB80}" presName="sibTrans" presStyleLbl="sibTrans2D1" presStyleIdx="1" presStyleCnt="2"/>
      <dgm:spPr/>
      <dgm:t>
        <a:bodyPr/>
        <a:lstStyle/>
        <a:p>
          <a:endParaRPr lang="en-US"/>
        </a:p>
      </dgm:t>
    </dgm:pt>
    <dgm:pt modelId="{0EE683E9-E9A0-4FF2-A9AC-ED28DA15A377}" type="pres">
      <dgm:prSet presAssocID="{8EE6E525-240F-497D-B4CB-65B61625AB80}" presName="connectorText" presStyleLbl="sibTrans2D1" presStyleIdx="1" presStyleCnt="2"/>
      <dgm:spPr/>
      <dgm:t>
        <a:bodyPr/>
        <a:lstStyle/>
        <a:p>
          <a:endParaRPr lang="en-US"/>
        </a:p>
      </dgm:t>
    </dgm:pt>
    <dgm:pt modelId="{48A67C50-436D-40F1-A40C-2B4D734A79F0}" type="pres">
      <dgm:prSet presAssocID="{ECCC93E7-E725-4381-9087-FA0663AAA793}" presName="node" presStyleLbl="node1" presStyleIdx="2" presStyleCnt="3" custScaleX="123828">
        <dgm:presLayoutVars>
          <dgm:bulletEnabled val="1"/>
        </dgm:presLayoutVars>
      </dgm:prSet>
      <dgm:spPr/>
      <dgm:t>
        <a:bodyPr/>
        <a:lstStyle/>
        <a:p>
          <a:endParaRPr lang="en-US"/>
        </a:p>
      </dgm:t>
    </dgm:pt>
  </dgm:ptLst>
  <dgm:cxnLst>
    <dgm:cxn modelId="{B01F8F6E-7846-4965-96E8-C93E99738606}" type="presOf" srcId="{8EE6E525-240F-497D-B4CB-65B61625AB80}" destId="{97DDB903-7D60-44DC-974F-0F37B6C8E500}" srcOrd="0" destOrd="0" presId="urn:microsoft.com/office/officeart/2005/8/layout/process1"/>
    <dgm:cxn modelId="{2829C4CE-1553-4E20-8C56-750C0C4AEBDA}" type="presOf" srcId="{532DC16D-9EB6-4F11-B9AC-D36EABB8F377}" destId="{C132E249-D835-42AD-9429-713DF065D7F1}" srcOrd="0" destOrd="0" presId="urn:microsoft.com/office/officeart/2005/8/layout/process1"/>
    <dgm:cxn modelId="{23B06C35-A71C-45B1-8890-4D47481076BC}" srcId="{45EAD511-C86A-4C45-A4B3-633AA96DB11B}" destId="{ECCC93E7-E725-4381-9087-FA0663AAA793}" srcOrd="2" destOrd="0" parTransId="{0B594AF4-C89B-42A6-8A9B-F82BC979B622}" sibTransId="{408D0CB0-C815-4FA2-B261-56A327F3451C}"/>
    <dgm:cxn modelId="{EC8F9E5E-8643-4922-BF88-5640D11DD247}" type="presOf" srcId="{598EB369-1E90-43C2-83E9-6267018B5D49}" destId="{F4901634-C40D-4B08-A251-4E9EE61A6765}" srcOrd="0" destOrd="0" presId="urn:microsoft.com/office/officeart/2005/8/layout/process1"/>
    <dgm:cxn modelId="{2B2AA2D3-6283-4DEE-8D6B-6B2032549C38}" type="presOf" srcId="{45EAD511-C86A-4C45-A4B3-633AA96DB11B}" destId="{F407767B-8D3E-4B0B-964F-B400B13CD78D}" srcOrd="0" destOrd="0" presId="urn:microsoft.com/office/officeart/2005/8/layout/process1"/>
    <dgm:cxn modelId="{E7EBEE1E-B09F-4C1F-8008-F89CE74F760E}" type="presOf" srcId="{ECCC93E7-E725-4381-9087-FA0663AAA793}" destId="{48A67C50-436D-40F1-A40C-2B4D734A79F0}" srcOrd="0" destOrd="0" presId="urn:microsoft.com/office/officeart/2005/8/layout/process1"/>
    <dgm:cxn modelId="{026D75BA-84B5-4B36-BF3A-D8114C6F714E}" type="presOf" srcId="{359126CA-4AB3-43B6-BD1F-B915B5A05004}" destId="{6EFF8575-7AF2-42DF-81B7-216C14C71AAD}" srcOrd="1" destOrd="0" presId="urn:microsoft.com/office/officeart/2005/8/layout/process1"/>
    <dgm:cxn modelId="{84A427A5-92B6-471C-97A4-FCB5D0878417}" srcId="{45EAD511-C86A-4C45-A4B3-633AA96DB11B}" destId="{598EB369-1E90-43C2-83E9-6267018B5D49}" srcOrd="1" destOrd="0" parTransId="{1A87D7AC-4F6B-49C8-8C53-026223DB095B}" sibTransId="{8EE6E525-240F-497D-B4CB-65B61625AB80}"/>
    <dgm:cxn modelId="{176A4816-2A2F-4F06-AAFB-78AD80A909E7}" srcId="{45EAD511-C86A-4C45-A4B3-633AA96DB11B}" destId="{532DC16D-9EB6-4F11-B9AC-D36EABB8F377}" srcOrd="0" destOrd="0" parTransId="{57838B01-AB0D-49AB-99DA-5A6B3BDABF69}" sibTransId="{359126CA-4AB3-43B6-BD1F-B915B5A05004}"/>
    <dgm:cxn modelId="{0670747B-2A02-4F78-A62C-238D28B9972B}" type="presOf" srcId="{359126CA-4AB3-43B6-BD1F-B915B5A05004}" destId="{0DFC7DCE-3F8C-48A5-9E8B-F2D1222B3B1F}" srcOrd="0" destOrd="0" presId="urn:microsoft.com/office/officeart/2005/8/layout/process1"/>
    <dgm:cxn modelId="{B438AC89-1DBD-4DFB-A7BD-A94ACD962564}" type="presOf" srcId="{8EE6E525-240F-497D-B4CB-65B61625AB80}" destId="{0EE683E9-E9A0-4FF2-A9AC-ED28DA15A377}" srcOrd="1" destOrd="0" presId="urn:microsoft.com/office/officeart/2005/8/layout/process1"/>
    <dgm:cxn modelId="{7F532D43-E5AF-401E-A6DF-3609D16AA8C1}" type="presParOf" srcId="{F407767B-8D3E-4B0B-964F-B400B13CD78D}" destId="{C132E249-D835-42AD-9429-713DF065D7F1}" srcOrd="0" destOrd="0" presId="urn:microsoft.com/office/officeart/2005/8/layout/process1"/>
    <dgm:cxn modelId="{B2868B66-5A17-40A5-82B2-F1A705C13893}" type="presParOf" srcId="{F407767B-8D3E-4B0B-964F-B400B13CD78D}" destId="{0DFC7DCE-3F8C-48A5-9E8B-F2D1222B3B1F}" srcOrd="1" destOrd="0" presId="urn:microsoft.com/office/officeart/2005/8/layout/process1"/>
    <dgm:cxn modelId="{221A0864-022F-4C99-AAA0-73E101F9A4CE}" type="presParOf" srcId="{0DFC7DCE-3F8C-48A5-9E8B-F2D1222B3B1F}" destId="{6EFF8575-7AF2-42DF-81B7-216C14C71AAD}" srcOrd="0" destOrd="0" presId="urn:microsoft.com/office/officeart/2005/8/layout/process1"/>
    <dgm:cxn modelId="{859E4129-41CC-40D8-A075-BB7F76B67603}" type="presParOf" srcId="{F407767B-8D3E-4B0B-964F-B400B13CD78D}" destId="{F4901634-C40D-4B08-A251-4E9EE61A6765}" srcOrd="2" destOrd="0" presId="urn:microsoft.com/office/officeart/2005/8/layout/process1"/>
    <dgm:cxn modelId="{693E5E09-343E-413D-A9A2-2E92921FE7FF}" type="presParOf" srcId="{F407767B-8D3E-4B0B-964F-B400B13CD78D}" destId="{97DDB903-7D60-44DC-974F-0F37B6C8E500}" srcOrd="3" destOrd="0" presId="urn:microsoft.com/office/officeart/2005/8/layout/process1"/>
    <dgm:cxn modelId="{26B33430-AA60-4743-972C-0E3D015A8A81}" type="presParOf" srcId="{97DDB903-7D60-44DC-974F-0F37B6C8E500}" destId="{0EE683E9-E9A0-4FF2-A9AC-ED28DA15A377}" srcOrd="0" destOrd="0" presId="urn:microsoft.com/office/officeart/2005/8/layout/process1"/>
    <dgm:cxn modelId="{E760AEF8-3677-4223-838B-F5D356D29D19}" type="presParOf" srcId="{F407767B-8D3E-4B0B-964F-B400B13CD78D}" destId="{48A67C50-436D-40F1-A40C-2B4D734A79F0}"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EAD511-C86A-4C45-A4B3-633AA96DB11B}" type="doc">
      <dgm:prSet loTypeId="urn:microsoft.com/office/officeart/2005/8/layout/process1" loCatId="process" qsTypeId="urn:microsoft.com/office/officeart/2005/8/quickstyle/simple1" qsCatId="simple" csTypeId="urn:microsoft.com/office/officeart/2005/8/colors/colorful1" csCatId="colorful" phldr="1"/>
      <dgm:spPr/>
    </dgm:pt>
    <dgm:pt modelId="{532DC16D-9EB6-4F11-B9AC-D36EABB8F377}">
      <dgm:prSet phldrT="[Text]"/>
      <dgm:spPr/>
      <dgm:t>
        <a:bodyPr/>
        <a:lstStyle/>
        <a:p>
          <a:r>
            <a:rPr lang="en-US" dirty="0" smtClean="0"/>
            <a:t>Other Criteria</a:t>
          </a:r>
          <a:endParaRPr lang="en-US" dirty="0"/>
        </a:p>
      </dgm:t>
    </dgm:pt>
    <dgm:pt modelId="{57838B01-AB0D-49AB-99DA-5A6B3BDABF69}" type="parTrans" cxnId="{176A4816-2A2F-4F06-AAFB-78AD80A909E7}">
      <dgm:prSet/>
      <dgm:spPr/>
      <dgm:t>
        <a:bodyPr/>
        <a:lstStyle/>
        <a:p>
          <a:endParaRPr lang="en-US"/>
        </a:p>
      </dgm:t>
    </dgm:pt>
    <dgm:pt modelId="{359126CA-4AB3-43B6-BD1F-B915B5A05004}" type="sibTrans" cxnId="{176A4816-2A2F-4F06-AAFB-78AD80A909E7}">
      <dgm:prSet/>
      <dgm:spPr/>
      <dgm:t>
        <a:bodyPr/>
        <a:lstStyle/>
        <a:p>
          <a:endParaRPr lang="en-US" dirty="0"/>
        </a:p>
      </dgm:t>
    </dgm:pt>
    <dgm:pt modelId="{598EB369-1E90-43C2-83E9-6267018B5D49}">
      <dgm:prSet phldrT="[Text]"/>
      <dgm:spPr/>
      <dgm:t>
        <a:bodyPr/>
        <a:lstStyle/>
        <a:p>
          <a:r>
            <a:rPr lang="en-US" dirty="0" smtClean="0"/>
            <a:t>RMP Goal/Objective: Support Oil &amp; Gas Development through reduced conflict with recreational use of public lands.</a:t>
          </a:r>
          <a:endParaRPr lang="en-US" dirty="0"/>
        </a:p>
      </dgm:t>
    </dgm:pt>
    <dgm:pt modelId="{1A87D7AC-4F6B-49C8-8C53-026223DB095B}" type="parTrans" cxnId="{84A427A5-92B6-471C-97A4-FCB5D0878417}">
      <dgm:prSet/>
      <dgm:spPr/>
      <dgm:t>
        <a:bodyPr/>
        <a:lstStyle/>
        <a:p>
          <a:endParaRPr lang="en-US"/>
        </a:p>
      </dgm:t>
    </dgm:pt>
    <dgm:pt modelId="{8EE6E525-240F-497D-B4CB-65B61625AB80}" type="sibTrans" cxnId="{84A427A5-92B6-471C-97A4-FCB5D0878417}">
      <dgm:prSet/>
      <dgm:spPr/>
      <dgm:t>
        <a:bodyPr/>
        <a:lstStyle/>
        <a:p>
          <a:endParaRPr lang="en-US" dirty="0"/>
        </a:p>
      </dgm:t>
    </dgm:pt>
    <dgm:pt modelId="{ECCC93E7-E725-4381-9087-FA0663AAA793}">
      <dgm:prSet phldrT="[Text]"/>
      <dgm:spPr/>
      <dgm:t>
        <a:bodyPr/>
        <a:lstStyle/>
        <a:p>
          <a:r>
            <a:rPr lang="en-US" dirty="0" smtClean="0"/>
            <a:t>Resource Data &amp; Analysis:</a:t>
          </a:r>
        </a:p>
        <a:p>
          <a:r>
            <a:rPr lang="en-US" dirty="0" smtClean="0"/>
            <a:t>Analyze Route Inventory against high density O&amp;G development.</a:t>
          </a:r>
          <a:endParaRPr lang="en-US" dirty="0"/>
        </a:p>
      </dgm:t>
    </dgm:pt>
    <dgm:pt modelId="{0B594AF4-C89B-42A6-8A9B-F82BC979B622}" type="parTrans" cxnId="{23B06C35-A71C-45B1-8890-4D47481076BC}">
      <dgm:prSet/>
      <dgm:spPr/>
      <dgm:t>
        <a:bodyPr/>
        <a:lstStyle/>
        <a:p>
          <a:endParaRPr lang="en-US"/>
        </a:p>
      </dgm:t>
    </dgm:pt>
    <dgm:pt modelId="{408D0CB0-C815-4FA2-B261-56A327F3451C}" type="sibTrans" cxnId="{23B06C35-A71C-45B1-8890-4D47481076BC}">
      <dgm:prSet/>
      <dgm:spPr/>
      <dgm:t>
        <a:bodyPr/>
        <a:lstStyle/>
        <a:p>
          <a:endParaRPr lang="en-US"/>
        </a:p>
      </dgm:t>
    </dgm:pt>
    <dgm:pt modelId="{F407767B-8D3E-4B0B-964F-B400B13CD78D}" type="pres">
      <dgm:prSet presAssocID="{45EAD511-C86A-4C45-A4B3-633AA96DB11B}" presName="Name0" presStyleCnt="0">
        <dgm:presLayoutVars>
          <dgm:dir/>
          <dgm:resizeHandles val="exact"/>
        </dgm:presLayoutVars>
      </dgm:prSet>
      <dgm:spPr/>
    </dgm:pt>
    <dgm:pt modelId="{C132E249-D835-42AD-9429-713DF065D7F1}" type="pres">
      <dgm:prSet presAssocID="{532DC16D-9EB6-4F11-B9AC-D36EABB8F377}" presName="node" presStyleLbl="node1" presStyleIdx="0" presStyleCnt="3" custScaleX="118057">
        <dgm:presLayoutVars>
          <dgm:bulletEnabled val="1"/>
        </dgm:presLayoutVars>
      </dgm:prSet>
      <dgm:spPr/>
      <dgm:t>
        <a:bodyPr/>
        <a:lstStyle/>
        <a:p>
          <a:endParaRPr lang="en-US"/>
        </a:p>
      </dgm:t>
    </dgm:pt>
    <dgm:pt modelId="{0DFC7DCE-3F8C-48A5-9E8B-F2D1222B3B1F}" type="pres">
      <dgm:prSet presAssocID="{359126CA-4AB3-43B6-BD1F-B915B5A05004}" presName="sibTrans" presStyleLbl="sibTrans2D1" presStyleIdx="0" presStyleCnt="2"/>
      <dgm:spPr/>
      <dgm:t>
        <a:bodyPr/>
        <a:lstStyle/>
        <a:p>
          <a:endParaRPr lang="en-US"/>
        </a:p>
      </dgm:t>
    </dgm:pt>
    <dgm:pt modelId="{6EFF8575-7AF2-42DF-81B7-216C14C71AAD}" type="pres">
      <dgm:prSet presAssocID="{359126CA-4AB3-43B6-BD1F-B915B5A05004}" presName="connectorText" presStyleLbl="sibTrans2D1" presStyleIdx="0" presStyleCnt="2"/>
      <dgm:spPr/>
      <dgm:t>
        <a:bodyPr/>
        <a:lstStyle/>
        <a:p>
          <a:endParaRPr lang="en-US"/>
        </a:p>
      </dgm:t>
    </dgm:pt>
    <dgm:pt modelId="{F4901634-C40D-4B08-A251-4E9EE61A6765}" type="pres">
      <dgm:prSet presAssocID="{598EB369-1E90-43C2-83E9-6267018B5D49}" presName="node" presStyleLbl="node1" presStyleIdx="1" presStyleCnt="3" custScaleX="117058">
        <dgm:presLayoutVars>
          <dgm:bulletEnabled val="1"/>
        </dgm:presLayoutVars>
      </dgm:prSet>
      <dgm:spPr/>
      <dgm:t>
        <a:bodyPr/>
        <a:lstStyle/>
        <a:p>
          <a:endParaRPr lang="en-US"/>
        </a:p>
      </dgm:t>
    </dgm:pt>
    <dgm:pt modelId="{97DDB903-7D60-44DC-974F-0F37B6C8E500}" type="pres">
      <dgm:prSet presAssocID="{8EE6E525-240F-497D-B4CB-65B61625AB80}" presName="sibTrans" presStyleLbl="sibTrans2D1" presStyleIdx="1" presStyleCnt="2"/>
      <dgm:spPr/>
      <dgm:t>
        <a:bodyPr/>
        <a:lstStyle/>
        <a:p>
          <a:endParaRPr lang="en-US"/>
        </a:p>
      </dgm:t>
    </dgm:pt>
    <dgm:pt modelId="{0EE683E9-E9A0-4FF2-A9AC-ED28DA15A377}" type="pres">
      <dgm:prSet presAssocID="{8EE6E525-240F-497D-B4CB-65B61625AB80}" presName="connectorText" presStyleLbl="sibTrans2D1" presStyleIdx="1" presStyleCnt="2"/>
      <dgm:spPr/>
      <dgm:t>
        <a:bodyPr/>
        <a:lstStyle/>
        <a:p>
          <a:endParaRPr lang="en-US"/>
        </a:p>
      </dgm:t>
    </dgm:pt>
    <dgm:pt modelId="{48A67C50-436D-40F1-A40C-2B4D734A79F0}" type="pres">
      <dgm:prSet presAssocID="{ECCC93E7-E725-4381-9087-FA0663AAA793}" presName="node" presStyleLbl="node1" presStyleIdx="2" presStyleCnt="3" custScaleX="123766">
        <dgm:presLayoutVars>
          <dgm:bulletEnabled val="1"/>
        </dgm:presLayoutVars>
      </dgm:prSet>
      <dgm:spPr/>
      <dgm:t>
        <a:bodyPr/>
        <a:lstStyle/>
        <a:p>
          <a:endParaRPr lang="en-US"/>
        </a:p>
      </dgm:t>
    </dgm:pt>
  </dgm:ptLst>
  <dgm:cxnLst>
    <dgm:cxn modelId="{96900EC8-7BD2-49F4-8A3B-4AD638F668B5}" type="presOf" srcId="{598EB369-1E90-43C2-83E9-6267018B5D49}" destId="{F4901634-C40D-4B08-A251-4E9EE61A6765}" srcOrd="0" destOrd="0" presId="urn:microsoft.com/office/officeart/2005/8/layout/process1"/>
    <dgm:cxn modelId="{23B06C35-A71C-45B1-8890-4D47481076BC}" srcId="{45EAD511-C86A-4C45-A4B3-633AA96DB11B}" destId="{ECCC93E7-E725-4381-9087-FA0663AAA793}" srcOrd="2" destOrd="0" parTransId="{0B594AF4-C89B-42A6-8A9B-F82BC979B622}" sibTransId="{408D0CB0-C815-4FA2-B261-56A327F3451C}"/>
    <dgm:cxn modelId="{6A9C7619-F192-43C6-B56A-A173B5ECBAAC}" type="presOf" srcId="{45EAD511-C86A-4C45-A4B3-633AA96DB11B}" destId="{F407767B-8D3E-4B0B-964F-B400B13CD78D}" srcOrd="0" destOrd="0" presId="urn:microsoft.com/office/officeart/2005/8/layout/process1"/>
    <dgm:cxn modelId="{35EA6DDF-CFAB-40FE-957A-411682A540EF}" type="presOf" srcId="{ECCC93E7-E725-4381-9087-FA0663AAA793}" destId="{48A67C50-436D-40F1-A40C-2B4D734A79F0}" srcOrd="0" destOrd="0" presId="urn:microsoft.com/office/officeart/2005/8/layout/process1"/>
    <dgm:cxn modelId="{CE0A4C4F-D1D5-4C83-9624-5AD61E865C97}" type="presOf" srcId="{8EE6E525-240F-497D-B4CB-65B61625AB80}" destId="{0EE683E9-E9A0-4FF2-A9AC-ED28DA15A377}" srcOrd="1" destOrd="0" presId="urn:microsoft.com/office/officeart/2005/8/layout/process1"/>
    <dgm:cxn modelId="{18D34690-FA0D-4804-854D-2D7E8586FEED}" type="presOf" srcId="{8EE6E525-240F-497D-B4CB-65B61625AB80}" destId="{97DDB903-7D60-44DC-974F-0F37B6C8E500}" srcOrd="0" destOrd="0" presId="urn:microsoft.com/office/officeart/2005/8/layout/process1"/>
    <dgm:cxn modelId="{84A427A5-92B6-471C-97A4-FCB5D0878417}" srcId="{45EAD511-C86A-4C45-A4B3-633AA96DB11B}" destId="{598EB369-1E90-43C2-83E9-6267018B5D49}" srcOrd="1" destOrd="0" parTransId="{1A87D7AC-4F6B-49C8-8C53-026223DB095B}" sibTransId="{8EE6E525-240F-497D-B4CB-65B61625AB80}"/>
    <dgm:cxn modelId="{B6C91420-1197-4B69-9CBF-8F0B8868EE35}" type="presOf" srcId="{359126CA-4AB3-43B6-BD1F-B915B5A05004}" destId="{0DFC7DCE-3F8C-48A5-9E8B-F2D1222B3B1F}" srcOrd="0" destOrd="0" presId="urn:microsoft.com/office/officeart/2005/8/layout/process1"/>
    <dgm:cxn modelId="{176A4816-2A2F-4F06-AAFB-78AD80A909E7}" srcId="{45EAD511-C86A-4C45-A4B3-633AA96DB11B}" destId="{532DC16D-9EB6-4F11-B9AC-D36EABB8F377}" srcOrd="0" destOrd="0" parTransId="{57838B01-AB0D-49AB-99DA-5A6B3BDABF69}" sibTransId="{359126CA-4AB3-43B6-BD1F-B915B5A05004}"/>
    <dgm:cxn modelId="{27CABD0F-4B5A-4835-957D-991CA04121BB}" type="presOf" srcId="{532DC16D-9EB6-4F11-B9AC-D36EABB8F377}" destId="{C132E249-D835-42AD-9429-713DF065D7F1}" srcOrd="0" destOrd="0" presId="urn:microsoft.com/office/officeart/2005/8/layout/process1"/>
    <dgm:cxn modelId="{79ACBDE3-7D30-45D1-BC92-F185AC4528FF}" type="presOf" srcId="{359126CA-4AB3-43B6-BD1F-B915B5A05004}" destId="{6EFF8575-7AF2-42DF-81B7-216C14C71AAD}" srcOrd="1" destOrd="0" presId="urn:microsoft.com/office/officeart/2005/8/layout/process1"/>
    <dgm:cxn modelId="{C9576D86-C772-4E61-A64B-9CA78EA6102A}" type="presParOf" srcId="{F407767B-8D3E-4B0B-964F-B400B13CD78D}" destId="{C132E249-D835-42AD-9429-713DF065D7F1}" srcOrd="0" destOrd="0" presId="urn:microsoft.com/office/officeart/2005/8/layout/process1"/>
    <dgm:cxn modelId="{5398B0E9-ED6E-4790-870F-4CBCF36B9700}" type="presParOf" srcId="{F407767B-8D3E-4B0B-964F-B400B13CD78D}" destId="{0DFC7DCE-3F8C-48A5-9E8B-F2D1222B3B1F}" srcOrd="1" destOrd="0" presId="urn:microsoft.com/office/officeart/2005/8/layout/process1"/>
    <dgm:cxn modelId="{54131CDC-7384-4BB5-9E06-D14759892B40}" type="presParOf" srcId="{0DFC7DCE-3F8C-48A5-9E8B-F2D1222B3B1F}" destId="{6EFF8575-7AF2-42DF-81B7-216C14C71AAD}" srcOrd="0" destOrd="0" presId="urn:microsoft.com/office/officeart/2005/8/layout/process1"/>
    <dgm:cxn modelId="{412513C6-E1B7-4A7E-9062-B7BF2BF96059}" type="presParOf" srcId="{F407767B-8D3E-4B0B-964F-B400B13CD78D}" destId="{F4901634-C40D-4B08-A251-4E9EE61A6765}" srcOrd="2" destOrd="0" presId="urn:microsoft.com/office/officeart/2005/8/layout/process1"/>
    <dgm:cxn modelId="{CDC42E2E-2504-4B99-9792-8A82021AF354}" type="presParOf" srcId="{F407767B-8D3E-4B0B-964F-B400B13CD78D}" destId="{97DDB903-7D60-44DC-974F-0F37B6C8E500}" srcOrd="3" destOrd="0" presId="urn:microsoft.com/office/officeart/2005/8/layout/process1"/>
    <dgm:cxn modelId="{496BC615-F89B-4572-9E39-8947EBE6C6EB}" type="presParOf" srcId="{97DDB903-7D60-44DC-974F-0F37B6C8E500}" destId="{0EE683E9-E9A0-4FF2-A9AC-ED28DA15A377}" srcOrd="0" destOrd="0" presId="urn:microsoft.com/office/officeart/2005/8/layout/process1"/>
    <dgm:cxn modelId="{BB03DB5A-E747-46A3-991F-56667183C6CC}" type="presParOf" srcId="{F407767B-8D3E-4B0B-964F-B400B13CD78D}" destId="{48A67C50-436D-40F1-A40C-2B4D734A79F0}" srcOrd="4"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0E33D-8A98-4130-A129-39DA4C9F820E}">
      <dsp:nvSpPr>
        <dsp:cNvPr id="0" name=""/>
        <dsp:cNvSpPr/>
      </dsp:nvSpPr>
      <dsp:spPr>
        <a:xfrm rot="10003981">
          <a:off x="4895752" y="1746280"/>
          <a:ext cx="2177740" cy="0"/>
        </a:xfrm>
        <a:custGeom>
          <a:avLst/>
          <a:gdLst/>
          <a:ahLst/>
          <a:cxnLst/>
          <a:rect l="0" t="0" r="0" b="0"/>
          <a:pathLst>
            <a:path>
              <a:moveTo>
                <a:pt x="0" y="0"/>
              </a:moveTo>
              <a:lnTo>
                <a:pt x="217774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4C5A00-F3CE-47A0-BCCF-BF12CD1A7D60}">
      <dsp:nvSpPr>
        <dsp:cNvPr id="0" name=""/>
        <dsp:cNvSpPr/>
      </dsp:nvSpPr>
      <dsp:spPr>
        <a:xfrm rot="8502581">
          <a:off x="5535428" y="2295519"/>
          <a:ext cx="1690874" cy="0"/>
        </a:xfrm>
        <a:custGeom>
          <a:avLst/>
          <a:gdLst/>
          <a:ahLst/>
          <a:cxnLst/>
          <a:rect l="0" t="0" r="0" b="0"/>
          <a:pathLst>
            <a:path>
              <a:moveTo>
                <a:pt x="0" y="0"/>
              </a:moveTo>
              <a:lnTo>
                <a:pt x="169087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E8088E-4F54-47FF-AF32-5627EF0BB42A}">
      <dsp:nvSpPr>
        <dsp:cNvPr id="0" name=""/>
        <dsp:cNvSpPr/>
      </dsp:nvSpPr>
      <dsp:spPr>
        <a:xfrm rot="6795081">
          <a:off x="5744542" y="2919352"/>
          <a:ext cx="2270508" cy="0"/>
        </a:xfrm>
        <a:custGeom>
          <a:avLst/>
          <a:gdLst/>
          <a:ahLst/>
          <a:cxnLst/>
          <a:rect l="0" t="0" r="0" b="0"/>
          <a:pathLst>
            <a:path>
              <a:moveTo>
                <a:pt x="0" y="0"/>
              </a:moveTo>
              <a:lnTo>
                <a:pt x="227050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E961AF-D7F7-4FD3-8196-359B7E92B9F4}">
      <dsp:nvSpPr>
        <dsp:cNvPr id="0" name=""/>
        <dsp:cNvSpPr/>
      </dsp:nvSpPr>
      <dsp:spPr>
        <a:xfrm rot="12037217">
          <a:off x="5941401" y="991476"/>
          <a:ext cx="1139533" cy="0"/>
        </a:xfrm>
        <a:custGeom>
          <a:avLst/>
          <a:gdLst/>
          <a:ahLst/>
          <a:cxnLst/>
          <a:rect l="0" t="0" r="0" b="0"/>
          <a:pathLst>
            <a:path>
              <a:moveTo>
                <a:pt x="0" y="0"/>
              </a:moveTo>
              <a:lnTo>
                <a:pt x="113953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E544D0-9150-4B32-BEDD-60A7F34DC37C}">
      <dsp:nvSpPr>
        <dsp:cNvPr id="0" name=""/>
        <dsp:cNvSpPr/>
      </dsp:nvSpPr>
      <dsp:spPr>
        <a:xfrm>
          <a:off x="7044433" y="882072"/>
          <a:ext cx="994228" cy="99422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b="1" kern="1200" dirty="0" smtClean="0"/>
            <a:t>TTM</a:t>
          </a:r>
          <a:endParaRPr lang="en-US" sz="2600" b="1" kern="1200" dirty="0"/>
        </a:p>
      </dsp:txBody>
      <dsp:txXfrm>
        <a:off x="7092967" y="930606"/>
        <a:ext cx="897160" cy="897160"/>
      </dsp:txXfrm>
    </dsp:sp>
    <dsp:sp modelId="{D7D4300A-00D1-4CF4-944E-9ABA77A15B68}">
      <dsp:nvSpPr>
        <dsp:cNvPr id="0" name=""/>
        <dsp:cNvSpPr/>
      </dsp:nvSpPr>
      <dsp:spPr>
        <a:xfrm>
          <a:off x="4512019" y="53070"/>
          <a:ext cx="1465884" cy="923917"/>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43180" rIns="43180" bIns="43180" numCol="1" spcCol="1270" anchor="ctr" anchorCtr="0">
          <a:noAutofit/>
        </a:bodyPr>
        <a:lstStyle/>
        <a:p>
          <a:pPr lvl="0" algn="ctr" defTabSz="755650">
            <a:lnSpc>
              <a:spcPct val="90000"/>
            </a:lnSpc>
            <a:spcBef>
              <a:spcPct val="0"/>
            </a:spcBef>
            <a:spcAft>
              <a:spcPct val="35000"/>
            </a:spcAft>
          </a:pPr>
          <a:r>
            <a:rPr lang="en-US" sz="1700" b="1" kern="1200" dirty="0" smtClean="0"/>
            <a:t>43 CFR 8342 Designation Criteria</a:t>
          </a:r>
          <a:endParaRPr lang="en-US" sz="1700" b="1" kern="1200" dirty="0"/>
        </a:p>
      </dsp:txBody>
      <dsp:txXfrm>
        <a:off x="4557121" y="98172"/>
        <a:ext cx="1375680" cy="833713"/>
      </dsp:txXfrm>
    </dsp:sp>
    <dsp:sp modelId="{E8B0826E-7C18-4471-AD32-9CD8CEF96487}">
      <dsp:nvSpPr>
        <dsp:cNvPr id="0" name=""/>
        <dsp:cNvSpPr/>
      </dsp:nvSpPr>
      <dsp:spPr>
        <a:xfrm rot="10806603">
          <a:off x="4031851" y="513160"/>
          <a:ext cx="480168" cy="0"/>
        </a:xfrm>
        <a:custGeom>
          <a:avLst/>
          <a:gdLst/>
          <a:ahLst/>
          <a:cxnLst/>
          <a:rect l="0" t="0" r="0" b="0"/>
          <a:pathLst>
            <a:path>
              <a:moveTo>
                <a:pt x="0" y="0"/>
              </a:moveTo>
              <a:lnTo>
                <a:pt x="480168"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1B875A-3385-4916-BB2B-4FB00B2CB484}">
      <dsp:nvSpPr>
        <dsp:cNvPr id="0" name=""/>
        <dsp:cNvSpPr/>
      </dsp:nvSpPr>
      <dsp:spPr>
        <a:xfrm>
          <a:off x="1336937" y="43531"/>
          <a:ext cx="2694913" cy="93315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t>OHV Area Designations</a:t>
          </a:r>
          <a:endParaRPr lang="en-US" sz="1800" b="1" kern="1200" dirty="0"/>
        </a:p>
      </dsp:txBody>
      <dsp:txXfrm>
        <a:off x="1382490" y="89084"/>
        <a:ext cx="2603807" cy="842052"/>
      </dsp:txXfrm>
    </dsp:sp>
    <dsp:sp modelId="{5F919766-6F78-4028-B5D2-E0FFEF0BF0A8}">
      <dsp:nvSpPr>
        <dsp:cNvPr id="0" name=""/>
        <dsp:cNvSpPr/>
      </dsp:nvSpPr>
      <dsp:spPr>
        <a:xfrm>
          <a:off x="4814704" y="3962403"/>
          <a:ext cx="2881488" cy="82012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t>Terms &amp; Conditions / Stipulations</a:t>
          </a:r>
          <a:endParaRPr lang="en-US" sz="2000" kern="1200" dirty="0"/>
        </a:p>
      </dsp:txBody>
      <dsp:txXfrm>
        <a:off x="4854739" y="4002438"/>
        <a:ext cx="2801418" cy="740059"/>
      </dsp:txXfrm>
    </dsp:sp>
    <dsp:sp modelId="{07A5F1CE-FE63-4754-A8AD-7599D6DE8809}">
      <dsp:nvSpPr>
        <dsp:cNvPr id="0" name=""/>
        <dsp:cNvSpPr/>
      </dsp:nvSpPr>
      <dsp:spPr>
        <a:xfrm rot="10800058">
          <a:off x="2902921" y="4372427"/>
          <a:ext cx="1911783" cy="0"/>
        </a:xfrm>
        <a:custGeom>
          <a:avLst/>
          <a:gdLst/>
          <a:ahLst/>
          <a:cxnLst/>
          <a:rect l="0" t="0" r="0" b="0"/>
          <a:pathLst>
            <a:path>
              <a:moveTo>
                <a:pt x="0" y="0"/>
              </a:moveTo>
              <a:lnTo>
                <a:pt x="1911783"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F55A96-1F11-4124-994C-DF11A658B06B}">
      <dsp:nvSpPr>
        <dsp:cNvPr id="0" name=""/>
        <dsp:cNvSpPr/>
      </dsp:nvSpPr>
      <dsp:spPr>
        <a:xfrm>
          <a:off x="76181" y="3962363"/>
          <a:ext cx="2826739" cy="82004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t>Permitted and Authorized Use</a:t>
          </a:r>
          <a:endParaRPr lang="en-US" sz="2000" kern="1200" dirty="0"/>
        </a:p>
      </dsp:txBody>
      <dsp:txXfrm>
        <a:off x="116212" y="4002394"/>
        <a:ext cx="2746677" cy="739987"/>
      </dsp:txXfrm>
    </dsp:sp>
    <dsp:sp modelId="{0FFFF6AA-2D66-4031-90D7-E6A96848AF8A}">
      <dsp:nvSpPr>
        <dsp:cNvPr id="0" name=""/>
        <dsp:cNvSpPr/>
      </dsp:nvSpPr>
      <dsp:spPr>
        <a:xfrm>
          <a:off x="3886199" y="2819391"/>
          <a:ext cx="2577604" cy="856261"/>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kern="1200" dirty="0" smtClean="0"/>
            <a:t>43 CFR 8364 / 8365</a:t>
          </a:r>
        </a:p>
        <a:p>
          <a:pPr lvl="0" algn="ctr" defTabSz="800100">
            <a:lnSpc>
              <a:spcPct val="90000"/>
            </a:lnSpc>
            <a:spcBef>
              <a:spcPct val="0"/>
            </a:spcBef>
            <a:spcAft>
              <a:spcPct val="35000"/>
            </a:spcAft>
          </a:pPr>
          <a:r>
            <a:rPr lang="en-US" sz="1800" kern="1200" dirty="0" smtClean="0"/>
            <a:t>Closures, Restrictions &amp; Rules</a:t>
          </a:r>
          <a:endParaRPr lang="en-US" sz="1800" kern="1200" dirty="0"/>
        </a:p>
      </dsp:txBody>
      <dsp:txXfrm>
        <a:off x="3927998" y="2861190"/>
        <a:ext cx="2494006" cy="772663"/>
      </dsp:txXfrm>
    </dsp:sp>
    <dsp:sp modelId="{CB1240BE-A91D-462E-9353-CD26FC292E6F}">
      <dsp:nvSpPr>
        <dsp:cNvPr id="0" name=""/>
        <dsp:cNvSpPr/>
      </dsp:nvSpPr>
      <dsp:spPr>
        <a:xfrm rot="10802837">
          <a:off x="2881470" y="3246044"/>
          <a:ext cx="1004729" cy="0"/>
        </a:xfrm>
        <a:custGeom>
          <a:avLst/>
          <a:gdLst/>
          <a:ahLst/>
          <a:cxnLst/>
          <a:rect l="0" t="0" r="0" b="0"/>
          <a:pathLst>
            <a:path>
              <a:moveTo>
                <a:pt x="0" y="0"/>
              </a:moveTo>
              <a:lnTo>
                <a:pt x="1004729"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18885B-4AF1-4963-ADEC-D449915661F0}">
      <dsp:nvSpPr>
        <dsp:cNvPr id="0" name=""/>
        <dsp:cNvSpPr/>
      </dsp:nvSpPr>
      <dsp:spPr>
        <a:xfrm>
          <a:off x="44013" y="2816305"/>
          <a:ext cx="2837457" cy="85630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t>Non-Motorized Trail Decisions</a:t>
          </a:r>
          <a:endParaRPr lang="en-US" sz="2000" kern="1200" dirty="0"/>
        </a:p>
      </dsp:txBody>
      <dsp:txXfrm>
        <a:off x="85815" y="2858107"/>
        <a:ext cx="2753853" cy="772704"/>
      </dsp:txXfrm>
    </dsp:sp>
    <dsp:sp modelId="{8A917C4D-C76C-456D-B0BB-E2224F783786}">
      <dsp:nvSpPr>
        <dsp:cNvPr id="0" name=""/>
        <dsp:cNvSpPr/>
      </dsp:nvSpPr>
      <dsp:spPr>
        <a:xfrm>
          <a:off x="3505203" y="1752931"/>
          <a:ext cx="1419610" cy="821184"/>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kern="1200" dirty="0" smtClean="0"/>
            <a:t>43 CFR 8342 Designation Criteria</a:t>
          </a:r>
          <a:endParaRPr lang="en-US" sz="2000" kern="1200" dirty="0"/>
        </a:p>
      </dsp:txBody>
      <dsp:txXfrm>
        <a:off x="3545290" y="1793018"/>
        <a:ext cx="1339436" cy="741010"/>
      </dsp:txXfrm>
    </dsp:sp>
    <dsp:sp modelId="{27FA8D65-9A27-4193-A8E8-69DDDC6D7625}">
      <dsp:nvSpPr>
        <dsp:cNvPr id="0" name=""/>
        <dsp:cNvSpPr/>
      </dsp:nvSpPr>
      <dsp:spPr>
        <a:xfrm rot="10794385">
          <a:off x="2922673" y="2165158"/>
          <a:ext cx="582529" cy="0"/>
        </a:xfrm>
        <a:custGeom>
          <a:avLst/>
          <a:gdLst/>
          <a:ahLst/>
          <a:cxnLst/>
          <a:rect l="0" t="0" r="0" b="0"/>
          <a:pathLst>
            <a:path>
              <a:moveTo>
                <a:pt x="0" y="0"/>
              </a:moveTo>
              <a:lnTo>
                <a:pt x="582529"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860431-A9C4-4BE7-913D-2E532804DDB7}">
      <dsp:nvSpPr>
        <dsp:cNvPr id="0" name=""/>
        <dsp:cNvSpPr/>
      </dsp:nvSpPr>
      <dsp:spPr>
        <a:xfrm>
          <a:off x="46741" y="1752959"/>
          <a:ext cx="2875932" cy="83004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t>OHV Trails Designations</a:t>
          </a:r>
          <a:endParaRPr lang="en-US" sz="2000" kern="1200" dirty="0"/>
        </a:p>
      </dsp:txBody>
      <dsp:txXfrm>
        <a:off x="87260" y="1793478"/>
        <a:ext cx="2794894" cy="7490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2E249-D835-42AD-9429-713DF065D7F1}">
      <dsp:nvSpPr>
        <dsp:cNvPr id="0" name=""/>
        <dsp:cNvSpPr/>
      </dsp:nvSpPr>
      <dsp:spPr>
        <a:xfrm>
          <a:off x="1234" y="220590"/>
          <a:ext cx="2192563" cy="187498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Designation Criteria 43 CFR 8342 (a): Soil</a:t>
          </a:r>
          <a:endParaRPr lang="en-US" sz="1600" kern="1200" dirty="0"/>
        </a:p>
      </dsp:txBody>
      <dsp:txXfrm>
        <a:off x="56150" y="275506"/>
        <a:ext cx="2082731" cy="1765149"/>
      </dsp:txXfrm>
    </dsp:sp>
    <dsp:sp modelId="{0DFC7DCE-3F8C-48A5-9E8B-F2D1222B3B1F}">
      <dsp:nvSpPr>
        <dsp:cNvPr id="0" name=""/>
        <dsp:cNvSpPr/>
      </dsp:nvSpPr>
      <dsp:spPr>
        <a:xfrm>
          <a:off x="2379518" y="927787"/>
          <a:ext cx="393728" cy="46058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2379518" y="1019904"/>
        <a:ext cx="275610" cy="276353"/>
      </dsp:txXfrm>
    </dsp:sp>
    <dsp:sp modelId="{F4901634-C40D-4B08-A251-4E9EE61A6765}">
      <dsp:nvSpPr>
        <dsp:cNvPr id="0" name=""/>
        <dsp:cNvSpPr/>
      </dsp:nvSpPr>
      <dsp:spPr>
        <a:xfrm>
          <a:off x="2936680" y="220590"/>
          <a:ext cx="2174010" cy="187498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RMP Goal/Objective: Protect highly erodible soils (K factor &gt;0.4)  on slopes over 20% from surface disturbing activities.</a:t>
          </a:r>
          <a:endParaRPr lang="en-US" sz="1600" kern="1200" dirty="0"/>
        </a:p>
      </dsp:txBody>
      <dsp:txXfrm>
        <a:off x="2991596" y="275506"/>
        <a:ext cx="2064178" cy="1765149"/>
      </dsp:txXfrm>
    </dsp:sp>
    <dsp:sp modelId="{97DDB903-7D60-44DC-974F-0F37B6C8E500}">
      <dsp:nvSpPr>
        <dsp:cNvPr id="0" name=""/>
        <dsp:cNvSpPr/>
      </dsp:nvSpPr>
      <dsp:spPr>
        <a:xfrm>
          <a:off x="5296411" y="927787"/>
          <a:ext cx="393728" cy="46058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5296411" y="1019904"/>
        <a:ext cx="275610" cy="276353"/>
      </dsp:txXfrm>
    </dsp:sp>
    <dsp:sp modelId="{48A67C50-436D-40F1-A40C-2B4D734A79F0}">
      <dsp:nvSpPr>
        <dsp:cNvPr id="0" name=""/>
        <dsp:cNvSpPr/>
      </dsp:nvSpPr>
      <dsp:spPr>
        <a:xfrm>
          <a:off x="5853574" y="220590"/>
          <a:ext cx="2298591" cy="187498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Resource Data &amp; Analysis:</a:t>
          </a:r>
        </a:p>
        <a:p>
          <a:pPr lvl="0" algn="ctr" defTabSz="711200">
            <a:lnSpc>
              <a:spcPct val="90000"/>
            </a:lnSpc>
            <a:spcBef>
              <a:spcPct val="0"/>
            </a:spcBef>
            <a:spcAft>
              <a:spcPct val="35000"/>
            </a:spcAft>
          </a:pPr>
          <a:r>
            <a:rPr lang="en-US" sz="1600" kern="1200" dirty="0" smtClean="0"/>
            <a:t>Analyze Route Inventory against a topography (20% slopes) and highly erodible soils.</a:t>
          </a:r>
          <a:endParaRPr lang="en-US" sz="1600" kern="1200" dirty="0"/>
        </a:p>
      </dsp:txBody>
      <dsp:txXfrm>
        <a:off x="5908490" y="275506"/>
        <a:ext cx="2188759" cy="17651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2E249-D835-42AD-9429-713DF065D7F1}">
      <dsp:nvSpPr>
        <dsp:cNvPr id="0" name=""/>
        <dsp:cNvSpPr/>
      </dsp:nvSpPr>
      <dsp:spPr>
        <a:xfrm>
          <a:off x="4639" y="388548"/>
          <a:ext cx="2190422" cy="131046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smtClean="0"/>
            <a:t>Designation Criteria 43 CFR 8342 </a:t>
          </a:r>
          <a:r>
            <a:rPr lang="en-US" sz="1600" kern="1200" dirty="0" smtClean="0"/>
            <a:t>(b): Harassment of Wildlife</a:t>
          </a:r>
          <a:endParaRPr lang="en-US" sz="1600" kern="1200" dirty="0"/>
        </a:p>
      </dsp:txBody>
      <dsp:txXfrm>
        <a:off x="43021" y="426930"/>
        <a:ext cx="2113658" cy="1233701"/>
      </dsp:txXfrm>
    </dsp:sp>
    <dsp:sp modelId="{0DFC7DCE-3F8C-48A5-9E8B-F2D1222B3B1F}">
      <dsp:nvSpPr>
        <dsp:cNvPr id="0" name=""/>
        <dsp:cNvSpPr/>
      </dsp:nvSpPr>
      <dsp:spPr>
        <a:xfrm>
          <a:off x="2380600" y="813712"/>
          <a:ext cx="393343" cy="46013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p>
      </dsp:txBody>
      <dsp:txXfrm>
        <a:off x="2380600" y="905739"/>
        <a:ext cx="275340" cy="276083"/>
      </dsp:txXfrm>
    </dsp:sp>
    <dsp:sp modelId="{F4901634-C40D-4B08-A251-4E9EE61A6765}">
      <dsp:nvSpPr>
        <dsp:cNvPr id="0" name=""/>
        <dsp:cNvSpPr/>
      </dsp:nvSpPr>
      <dsp:spPr>
        <a:xfrm>
          <a:off x="2937219" y="388548"/>
          <a:ext cx="2171886" cy="131046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RMP Goal/Objective: Protect sensitive raptor nesting sites.</a:t>
          </a:r>
          <a:endParaRPr lang="en-US" sz="1600" kern="1200" dirty="0"/>
        </a:p>
      </dsp:txBody>
      <dsp:txXfrm>
        <a:off x="2975601" y="426930"/>
        <a:ext cx="2095122" cy="1233701"/>
      </dsp:txXfrm>
    </dsp:sp>
    <dsp:sp modelId="{97DDB903-7D60-44DC-974F-0F37B6C8E500}">
      <dsp:nvSpPr>
        <dsp:cNvPr id="0" name=""/>
        <dsp:cNvSpPr/>
      </dsp:nvSpPr>
      <dsp:spPr>
        <a:xfrm>
          <a:off x="5294645" y="813712"/>
          <a:ext cx="393343" cy="46013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p>
      </dsp:txBody>
      <dsp:txXfrm>
        <a:off x="5294645" y="905739"/>
        <a:ext cx="275340" cy="276083"/>
      </dsp:txXfrm>
    </dsp:sp>
    <dsp:sp modelId="{48A67C50-436D-40F1-A40C-2B4D734A79F0}">
      <dsp:nvSpPr>
        <dsp:cNvPr id="0" name=""/>
        <dsp:cNvSpPr/>
      </dsp:nvSpPr>
      <dsp:spPr>
        <a:xfrm>
          <a:off x="5851263" y="388548"/>
          <a:ext cx="2297497" cy="131046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Resource Data &amp; Analysis:</a:t>
          </a:r>
        </a:p>
        <a:p>
          <a:pPr lvl="0" algn="ctr" defTabSz="711200">
            <a:lnSpc>
              <a:spcPct val="90000"/>
            </a:lnSpc>
            <a:spcBef>
              <a:spcPct val="0"/>
            </a:spcBef>
            <a:spcAft>
              <a:spcPct val="35000"/>
            </a:spcAft>
          </a:pPr>
          <a:r>
            <a:rPr lang="en-US" sz="1600" kern="1200" dirty="0" smtClean="0"/>
            <a:t>Analyze Route Inventory against “buffered” point data for known raptor nesting location.</a:t>
          </a:r>
          <a:endParaRPr lang="en-US" sz="1600" kern="1200" dirty="0"/>
        </a:p>
      </dsp:txBody>
      <dsp:txXfrm>
        <a:off x="5889645" y="426930"/>
        <a:ext cx="2220733" cy="12337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2E249-D835-42AD-9429-713DF065D7F1}">
      <dsp:nvSpPr>
        <dsp:cNvPr id="0" name=""/>
        <dsp:cNvSpPr/>
      </dsp:nvSpPr>
      <dsp:spPr>
        <a:xfrm>
          <a:off x="1234" y="235281"/>
          <a:ext cx="2192563" cy="184560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Other Criteria</a:t>
          </a:r>
          <a:endParaRPr lang="en-US" sz="1600" kern="1200" dirty="0"/>
        </a:p>
      </dsp:txBody>
      <dsp:txXfrm>
        <a:off x="55290" y="289337"/>
        <a:ext cx="2084451" cy="1737488"/>
      </dsp:txXfrm>
    </dsp:sp>
    <dsp:sp modelId="{0DFC7DCE-3F8C-48A5-9E8B-F2D1222B3B1F}">
      <dsp:nvSpPr>
        <dsp:cNvPr id="0" name=""/>
        <dsp:cNvSpPr/>
      </dsp:nvSpPr>
      <dsp:spPr>
        <a:xfrm>
          <a:off x="2379518" y="927787"/>
          <a:ext cx="393728" cy="46058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2379518" y="1019904"/>
        <a:ext cx="275610" cy="276353"/>
      </dsp:txXfrm>
    </dsp:sp>
    <dsp:sp modelId="{F4901634-C40D-4B08-A251-4E9EE61A6765}">
      <dsp:nvSpPr>
        <dsp:cNvPr id="0" name=""/>
        <dsp:cNvSpPr/>
      </dsp:nvSpPr>
      <dsp:spPr>
        <a:xfrm>
          <a:off x="2936680" y="235281"/>
          <a:ext cx="2174010" cy="184560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RMP Goal/Objective: Support Oil &amp; Gas Development through reduced conflict with recreational use of public lands.</a:t>
          </a:r>
          <a:endParaRPr lang="en-US" sz="1600" kern="1200" dirty="0"/>
        </a:p>
      </dsp:txBody>
      <dsp:txXfrm>
        <a:off x="2990736" y="289337"/>
        <a:ext cx="2065898" cy="1737488"/>
      </dsp:txXfrm>
    </dsp:sp>
    <dsp:sp modelId="{97DDB903-7D60-44DC-974F-0F37B6C8E500}">
      <dsp:nvSpPr>
        <dsp:cNvPr id="0" name=""/>
        <dsp:cNvSpPr/>
      </dsp:nvSpPr>
      <dsp:spPr>
        <a:xfrm>
          <a:off x="5296411" y="927787"/>
          <a:ext cx="393728" cy="46058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5296411" y="1019904"/>
        <a:ext cx="275610" cy="276353"/>
      </dsp:txXfrm>
    </dsp:sp>
    <dsp:sp modelId="{48A67C50-436D-40F1-A40C-2B4D734A79F0}">
      <dsp:nvSpPr>
        <dsp:cNvPr id="0" name=""/>
        <dsp:cNvSpPr/>
      </dsp:nvSpPr>
      <dsp:spPr>
        <a:xfrm>
          <a:off x="5853574" y="235281"/>
          <a:ext cx="2298591" cy="18456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Resource Data &amp; Analysis:</a:t>
          </a:r>
        </a:p>
        <a:p>
          <a:pPr lvl="0" algn="ctr" defTabSz="711200">
            <a:lnSpc>
              <a:spcPct val="90000"/>
            </a:lnSpc>
            <a:spcBef>
              <a:spcPct val="0"/>
            </a:spcBef>
            <a:spcAft>
              <a:spcPct val="35000"/>
            </a:spcAft>
          </a:pPr>
          <a:r>
            <a:rPr lang="en-US" sz="1600" kern="1200" dirty="0" smtClean="0"/>
            <a:t>Analyze Route Inventory against high density O&amp;G development.</a:t>
          </a:r>
          <a:endParaRPr lang="en-US" sz="1600" kern="1200" dirty="0"/>
        </a:p>
      </dsp:txBody>
      <dsp:txXfrm>
        <a:off x="5907630" y="289337"/>
        <a:ext cx="2190479" cy="1737488"/>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3" cy="464185"/>
          </a:xfrm>
          <a:prstGeom prst="rect">
            <a:avLst/>
          </a:prstGeom>
        </p:spPr>
        <p:txBody>
          <a:bodyPr vert="horz" lIns="92939" tIns="46469" rIns="92939" bIns="46469" rtlCol="0"/>
          <a:lstStyle>
            <a:lvl1pPr algn="l">
              <a:defRPr sz="1200"/>
            </a:lvl1pPr>
          </a:lstStyle>
          <a:p>
            <a:endParaRPr lang="en-US" dirty="0"/>
          </a:p>
        </p:txBody>
      </p:sp>
      <p:sp>
        <p:nvSpPr>
          <p:cNvPr id="3" name="Date Placeholder 2"/>
          <p:cNvSpPr>
            <a:spLocks noGrp="1"/>
          </p:cNvSpPr>
          <p:nvPr>
            <p:ph type="dt" sz="quarter" idx="1"/>
          </p:nvPr>
        </p:nvSpPr>
        <p:spPr>
          <a:xfrm>
            <a:off x="3956552" y="0"/>
            <a:ext cx="3026833" cy="464185"/>
          </a:xfrm>
          <a:prstGeom prst="rect">
            <a:avLst/>
          </a:prstGeom>
        </p:spPr>
        <p:txBody>
          <a:bodyPr vert="horz" lIns="92939" tIns="46469" rIns="92939" bIns="46469" rtlCol="0"/>
          <a:lstStyle>
            <a:lvl1pPr algn="r">
              <a:defRPr sz="1200"/>
            </a:lvl1pPr>
          </a:lstStyle>
          <a:p>
            <a:fld id="{4D0B4DB3-87EB-4EA0-94CC-7FF9EC98BA4C}" type="datetimeFigureOut">
              <a:rPr lang="en-US" smtClean="0"/>
              <a:pPr/>
              <a:t>1/26/2018</a:t>
            </a:fld>
            <a:endParaRPr lang="en-US" dirty="0"/>
          </a:p>
        </p:txBody>
      </p:sp>
      <p:sp>
        <p:nvSpPr>
          <p:cNvPr id="4" name="Footer Placeholder 3"/>
          <p:cNvSpPr>
            <a:spLocks noGrp="1"/>
          </p:cNvSpPr>
          <p:nvPr>
            <p:ph type="ftr" sz="quarter" idx="2"/>
          </p:nvPr>
        </p:nvSpPr>
        <p:spPr>
          <a:xfrm>
            <a:off x="1" y="8817905"/>
            <a:ext cx="3026833" cy="464185"/>
          </a:xfrm>
          <a:prstGeom prst="rect">
            <a:avLst/>
          </a:prstGeom>
        </p:spPr>
        <p:txBody>
          <a:bodyPr vert="horz" lIns="92939" tIns="46469" rIns="92939" bIns="4646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56552" y="8817905"/>
            <a:ext cx="3026833" cy="464185"/>
          </a:xfrm>
          <a:prstGeom prst="rect">
            <a:avLst/>
          </a:prstGeom>
        </p:spPr>
        <p:txBody>
          <a:bodyPr vert="horz" lIns="92939" tIns="46469" rIns="92939" bIns="46469" rtlCol="0" anchor="b"/>
          <a:lstStyle>
            <a:lvl1pPr algn="r">
              <a:defRPr sz="1200"/>
            </a:lvl1pPr>
          </a:lstStyle>
          <a:p>
            <a:fld id="{36536AD2-69EE-4D0F-A6F7-1C385A73107F}" type="slidenum">
              <a:rPr lang="en-US" smtClean="0"/>
              <a:pPr/>
              <a:t>‹#›</a:t>
            </a:fld>
            <a:endParaRPr lang="en-US" dirty="0"/>
          </a:p>
        </p:txBody>
      </p:sp>
    </p:spTree>
    <p:extLst>
      <p:ext uri="{BB962C8B-B14F-4D97-AF65-F5344CB8AC3E}">
        <p14:creationId xmlns:p14="http://schemas.microsoft.com/office/powerpoint/2010/main" val="28019950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3" cy="464185"/>
          </a:xfrm>
          <a:prstGeom prst="rect">
            <a:avLst/>
          </a:prstGeom>
        </p:spPr>
        <p:txBody>
          <a:bodyPr vert="horz" lIns="92939" tIns="46469" rIns="92939" bIns="46469" rtlCol="0"/>
          <a:lstStyle>
            <a:lvl1pPr algn="l">
              <a:defRPr sz="1200"/>
            </a:lvl1pPr>
          </a:lstStyle>
          <a:p>
            <a:endParaRPr lang="en-US" dirty="0"/>
          </a:p>
        </p:txBody>
      </p:sp>
      <p:sp>
        <p:nvSpPr>
          <p:cNvPr id="3" name="Date Placeholder 2"/>
          <p:cNvSpPr>
            <a:spLocks noGrp="1"/>
          </p:cNvSpPr>
          <p:nvPr>
            <p:ph type="dt" idx="1"/>
          </p:nvPr>
        </p:nvSpPr>
        <p:spPr>
          <a:xfrm>
            <a:off x="3956552" y="0"/>
            <a:ext cx="3026833" cy="464185"/>
          </a:xfrm>
          <a:prstGeom prst="rect">
            <a:avLst/>
          </a:prstGeom>
        </p:spPr>
        <p:txBody>
          <a:bodyPr vert="horz" lIns="92939" tIns="46469" rIns="92939" bIns="46469" rtlCol="0"/>
          <a:lstStyle>
            <a:lvl1pPr algn="r">
              <a:defRPr sz="1200"/>
            </a:lvl1pPr>
          </a:lstStyle>
          <a:p>
            <a:fld id="{34FE3965-DF63-4A42-A743-70EC339EA468}" type="datetimeFigureOut">
              <a:rPr lang="en-US" smtClean="0"/>
              <a:pPr/>
              <a:t>1/26/2018</a:t>
            </a:fld>
            <a:endParaRPr lang="en-US" dirty="0"/>
          </a:p>
        </p:txBody>
      </p:sp>
      <p:sp>
        <p:nvSpPr>
          <p:cNvPr id="4" name="Slide Image Placeholder 3"/>
          <p:cNvSpPr>
            <a:spLocks noGrp="1" noRot="1" noChangeAspect="1"/>
          </p:cNvSpPr>
          <p:nvPr>
            <p:ph type="sldImg" idx="2"/>
          </p:nvPr>
        </p:nvSpPr>
        <p:spPr>
          <a:xfrm>
            <a:off x="1171575" y="695325"/>
            <a:ext cx="4641850" cy="3481388"/>
          </a:xfrm>
          <a:prstGeom prst="rect">
            <a:avLst/>
          </a:prstGeom>
          <a:noFill/>
          <a:ln w="12700">
            <a:solidFill>
              <a:prstClr val="black"/>
            </a:solidFill>
          </a:ln>
        </p:spPr>
        <p:txBody>
          <a:bodyPr vert="horz" lIns="92939" tIns="46469" rIns="92939" bIns="46469" rtlCol="0" anchor="ctr"/>
          <a:lstStyle/>
          <a:p>
            <a:endParaRPr lang="en-US" dirty="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39" tIns="46469" rIns="92939" bIns="4646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17905"/>
            <a:ext cx="3026833" cy="464185"/>
          </a:xfrm>
          <a:prstGeom prst="rect">
            <a:avLst/>
          </a:prstGeom>
        </p:spPr>
        <p:txBody>
          <a:bodyPr vert="horz" lIns="92939" tIns="46469" rIns="92939" bIns="4646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2" y="8817905"/>
            <a:ext cx="3026833" cy="464185"/>
          </a:xfrm>
          <a:prstGeom prst="rect">
            <a:avLst/>
          </a:prstGeom>
        </p:spPr>
        <p:txBody>
          <a:bodyPr vert="horz" lIns="92939" tIns="46469" rIns="92939" bIns="46469" rtlCol="0" anchor="b"/>
          <a:lstStyle>
            <a:lvl1pPr algn="r">
              <a:defRPr sz="1200"/>
            </a:lvl1pPr>
          </a:lstStyle>
          <a:p>
            <a:fld id="{1C89FC46-669B-479C-BC37-0C547075B54D}" type="slidenum">
              <a:rPr lang="en-US" smtClean="0"/>
              <a:pPr/>
              <a:t>‹#›</a:t>
            </a:fld>
            <a:endParaRPr lang="en-US" dirty="0"/>
          </a:p>
        </p:txBody>
      </p:sp>
    </p:spTree>
    <p:extLst>
      <p:ext uri="{BB962C8B-B14F-4D97-AF65-F5344CB8AC3E}">
        <p14:creationId xmlns:p14="http://schemas.microsoft.com/office/powerpoint/2010/main" val="3617597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1</a:t>
            </a:fld>
            <a:endParaRPr lang="en-US" dirty="0"/>
          </a:p>
        </p:txBody>
      </p:sp>
      <p:sp>
        <p:nvSpPr>
          <p:cNvPr id="6" name="Header Placeholder 5"/>
          <p:cNvSpPr>
            <a:spLocks noGrp="1"/>
          </p:cNvSpPr>
          <p:nvPr>
            <p:ph type="hdr" sz="quarter" idx="12"/>
          </p:nvPr>
        </p:nvSpPr>
        <p:spPr/>
        <p:txBody>
          <a:bodyPr/>
          <a:lstStyle/>
          <a:p>
            <a:r>
              <a:rPr lang="en-US" dirty="0" smtClean="0"/>
              <a:t>Planning for Travel and Transportation Management</a:t>
            </a:r>
            <a:endParaRPr lang="en-US" dirty="0"/>
          </a:p>
        </p:txBody>
      </p:sp>
      <p:sp>
        <p:nvSpPr>
          <p:cNvPr id="7" name="Date Placeholder 6"/>
          <p:cNvSpPr>
            <a:spLocks noGrp="1"/>
          </p:cNvSpPr>
          <p:nvPr>
            <p:ph type="dt" idx="13"/>
          </p:nvPr>
        </p:nvSpPr>
        <p:spPr/>
        <p:txBody>
          <a:bodyPr/>
          <a:lstStyle/>
          <a:p>
            <a:fld id="{CDAD090B-48AF-4AF9-BB05-56694050B033}" type="datetime1">
              <a:rPr lang="en-US" smtClean="0"/>
              <a:t>1/26/2018</a:t>
            </a:fld>
            <a:endParaRPr lang="en-US" dirty="0"/>
          </a:p>
        </p:txBody>
      </p:sp>
    </p:spTree>
    <p:extLst>
      <p:ext uri="{BB962C8B-B14F-4D97-AF65-F5344CB8AC3E}">
        <p14:creationId xmlns:p14="http://schemas.microsoft.com/office/powerpoint/2010/main" val="2659658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18</a:t>
            </a:fld>
            <a:endParaRPr lang="en-US" dirty="0"/>
          </a:p>
        </p:txBody>
      </p:sp>
      <p:sp>
        <p:nvSpPr>
          <p:cNvPr id="6" name="Header Placeholder 5"/>
          <p:cNvSpPr>
            <a:spLocks noGrp="1"/>
          </p:cNvSpPr>
          <p:nvPr>
            <p:ph type="hdr" sz="quarter" idx="12"/>
          </p:nvPr>
        </p:nvSpPr>
        <p:spPr/>
        <p:txBody>
          <a:bodyPr/>
          <a:lstStyle/>
          <a:p>
            <a:r>
              <a:rPr lang="en-US" dirty="0" smtClean="0"/>
              <a:t>Planning for Travel and Transportation Management</a:t>
            </a:r>
            <a:endParaRPr lang="en-US" dirty="0"/>
          </a:p>
        </p:txBody>
      </p:sp>
      <p:sp>
        <p:nvSpPr>
          <p:cNvPr id="7" name="Date Placeholder 6"/>
          <p:cNvSpPr>
            <a:spLocks noGrp="1"/>
          </p:cNvSpPr>
          <p:nvPr>
            <p:ph type="dt" idx="13"/>
          </p:nvPr>
        </p:nvSpPr>
        <p:spPr/>
        <p:txBody>
          <a:bodyPr/>
          <a:lstStyle/>
          <a:p>
            <a:fld id="{CDAD090B-48AF-4AF9-BB05-56694050B033}" type="datetime1">
              <a:rPr lang="en-US" smtClean="0"/>
              <a:t>1/26/2018</a:t>
            </a:fld>
            <a:endParaRPr lang="en-US" dirty="0"/>
          </a:p>
        </p:txBody>
      </p:sp>
    </p:spTree>
    <p:extLst>
      <p:ext uri="{BB962C8B-B14F-4D97-AF65-F5344CB8AC3E}">
        <p14:creationId xmlns:p14="http://schemas.microsoft.com/office/powerpoint/2010/main" val="2659658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Required method of storage, national</a:t>
            </a:r>
            <a:r>
              <a:rPr lang="en-US" baseline="0" dirty="0" smtClean="0"/>
              <a:t> data standard, field office controlled, universally accessible – unit 7</a:t>
            </a:r>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30</a:t>
            </a:fld>
            <a:endParaRPr lang="en-US" dirty="0"/>
          </a:p>
        </p:txBody>
      </p:sp>
      <p:sp>
        <p:nvSpPr>
          <p:cNvPr id="5" name="Date Placeholder 4"/>
          <p:cNvSpPr>
            <a:spLocks noGrp="1"/>
          </p:cNvSpPr>
          <p:nvPr>
            <p:ph type="dt" idx="11"/>
          </p:nvPr>
        </p:nvSpPr>
        <p:spPr/>
        <p:txBody>
          <a:bodyPr/>
          <a:lstStyle/>
          <a:p>
            <a:fld id="{F841B85B-EB8B-4EE3-A120-5B46EEC9EE5D}" type="datetime1">
              <a:rPr lang="en-US" smtClean="0"/>
              <a:t>1/26/2018</a:t>
            </a:fld>
            <a:endParaRPr lang="en-US" dirty="0"/>
          </a:p>
        </p:txBody>
      </p:sp>
      <p:sp>
        <p:nvSpPr>
          <p:cNvPr id="7" name="Header Placeholder 6"/>
          <p:cNvSpPr>
            <a:spLocks noGrp="1"/>
          </p:cNvSpPr>
          <p:nvPr>
            <p:ph type="hdr" sz="quarter" idx="13"/>
          </p:nvPr>
        </p:nvSpPr>
        <p:spPr/>
        <p:txBody>
          <a:bodyPr/>
          <a:lstStyle/>
          <a:p>
            <a:r>
              <a:rPr lang="en-US" dirty="0" smtClean="0"/>
              <a:t>Planning for Travel and Transportation Management</a:t>
            </a:r>
            <a:endParaRPr lang="en-US" dirty="0"/>
          </a:p>
        </p:txBody>
      </p:sp>
    </p:spTree>
    <p:extLst>
      <p:ext uri="{BB962C8B-B14F-4D97-AF65-F5344CB8AC3E}">
        <p14:creationId xmlns:p14="http://schemas.microsoft.com/office/powerpoint/2010/main" val="384627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36</a:t>
            </a:fld>
            <a:endParaRPr lang="en-US" dirty="0"/>
          </a:p>
        </p:txBody>
      </p:sp>
      <p:sp>
        <p:nvSpPr>
          <p:cNvPr id="6" name="Header Placeholder 5"/>
          <p:cNvSpPr>
            <a:spLocks noGrp="1"/>
          </p:cNvSpPr>
          <p:nvPr>
            <p:ph type="hdr" sz="quarter" idx="12"/>
          </p:nvPr>
        </p:nvSpPr>
        <p:spPr/>
        <p:txBody>
          <a:bodyPr/>
          <a:lstStyle/>
          <a:p>
            <a:r>
              <a:rPr lang="en-US" dirty="0" smtClean="0"/>
              <a:t>Planning for Travel and Transportation Management</a:t>
            </a:r>
            <a:endParaRPr lang="en-US" dirty="0"/>
          </a:p>
        </p:txBody>
      </p:sp>
      <p:sp>
        <p:nvSpPr>
          <p:cNvPr id="7" name="Date Placeholder 6"/>
          <p:cNvSpPr>
            <a:spLocks noGrp="1"/>
          </p:cNvSpPr>
          <p:nvPr>
            <p:ph type="dt" idx="13"/>
          </p:nvPr>
        </p:nvSpPr>
        <p:spPr/>
        <p:txBody>
          <a:bodyPr/>
          <a:lstStyle/>
          <a:p>
            <a:fld id="{CDAD090B-48AF-4AF9-BB05-56694050B033}" type="datetime1">
              <a:rPr lang="en-US" smtClean="0"/>
              <a:t>1/26/2018</a:t>
            </a:fld>
            <a:endParaRPr lang="en-US" dirty="0"/>
          </a:p>
        </p:txBody>
      </p:sp>
    </p:spTree>
    <p:extLst>
      <p:ext uri="{BB962C8B-B14F-4D97-AF65-F5344CB8AC3E}">
        <p14:creationId xmlns:p14="http://schemas.microsoft.com/office/powerpoint/2010/main" val="2659658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Planning for Travel and Transportation Management</a:t>
            </a:r>
            <a:endParaRPr lang="en-US" dirty="0"/>
          </a:p>
        </p:txBody>
      </p:sp>
      <p:sp>
        <p:nvSpPr>
          <p:cNvPr id="5" name="Date Placeholder 4"/>
          <p:cNvSpPr>
            <a:spLocks noGrp="1"/>
          </p:cNvSpPr>
          <p:nvPr>
            <p:ph type="dt" idx="11"/>
          </p:nvPr>
        </p:nvSpPr>
        <p:spPr/>
        <p:txBody>
          <a:bodyPr/>
          <a:lstStyle/>
          <a:p>
            <a:fld id="{8224E2A8-4523-47BD-AB92-DF05F4EFEF5B}" type="datetime1">
              <a:rPr lang="en-US" smtClean="0"/>
              <a:t>1/26/2018</a:t>
            </a:fld>
            <a:endParaRPr lang="en-US" dirty="0"/>
          </a:p>
        </p:txBody>
      </p:sp>
      <p:sp>
        <p:nvSpPr>
          <p:cNvPr id="7" name="Slide Number Placeholder 6"/>
          <p:cNvSpPr>
            <a:spLocks noGrp="1"/>
          </p:cNvSpPr>
          <p:nvPr>
            <p:ph type="sldNum" sz="quarter" idx="13"/>
          </p:nvPr>
        </p:nvSpPr>
        <p:spPr/>
        <p:txBody>
          <a:bodyPr/>
          <a:lstStyle/>
          <a:p>
            <a:fld id="{1C89FC46-669B-479C-BC37-0C547075B54D}" type="slidenum">
              <a:rPr lang="en-US" smtClean="0"/>
              <a:pPr/>
              <a:t>42</a:t>
            </a:fld>
            <a:endParaRPr lang="en-US" dirty="0"/>
          </a:p>
        </p:txBody>
      </p:sp>
    </p:spTree>
    <p:extLst>
      <p:ext uri="{BB962C8B-B14F-4D97-AF65-F5344CB8AC3E}">
        <p14:creationId xmlns:p14="http://schemas.microsoft.com/office/powerpoint/2010/main" val="3844965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89FC46-669B-479C-BC37-0C547075B54D}" type="slidenum">
              <a:rPr lang="en-US" smtClean="0"/>
              <a:pPr/>
              <a:t>48</a:t>
            </a:fld>
            <a:endParaRPr lang="en-US" dirty="0"/>
          </a:p>
        </p:txBody>
      </p:sp>
      <p:sp>
        <p:nvSpPr>
          <p:cNvPr id="6" name="Header Placeholder 5"/>
          <p:cNvSpPr>
            <a:spLocks noGrp="1"/>
          </p:cNvSpPr>
          <p:nvPr>
            <p:ph type="hdr" sz="quarter" idx="12"/>
          </p:nvPr>
        </p:nvSpPr>
        <p:spPr/>
        <p:txBody>
          <a:bodyPr/>
          <a:lstStyle/>
          <a:p>
            <a:r>
              <a:rPr lang="en-US" dirty="0" smtClean="0"/>
              <a:t>Planning for Travel and Transportation Management</a:t>
            </a:r>
            <a:endParaRPr lang="en-US" dirty="0"/>
          </a:p>
        </p:txBody>
      </p:sp>
      <p:sp>
        <p:nvSpPr>
          <p:cNvPr id="7" name="Date Placeholder 6"/>
          <p:cNvSpPr>
            <a:spLocks noGrp="1"/>
          </p:cNvSpPr>
          <p:nvPr>
            <p:ph type="dt" idx="13"/>
          </p:nvPr>
        </p:nvSpPr>
        <p:spPr/>
        <p:txBody>
          <a:bodyPr/>
          <a:lstStyle/>
          <a:p>
            <a:fld id="{CDAD090B-48AF-4AF9-BB05-56694050B033}" type="datetime1">
              <a:rPr lang="en-US" smtClean="0"/>
              <a:t>1/26/2018</a:t>
            </a:fld>
            <a:endParaRPr lang="en-US" dirty="0"/>
          </a:p>
        </p:txBody>
      </p:sp>
    </p:spTree>
    <p:extLst>
      <p:ext uri="{BB962C8B-B14F-4D97-AF65-F5344CB8AC3E}">
        <p14:creationId xmlns:p14="http://schemas.microsoft.com/office/powerpoint/2010/main" val="2659658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Unit One – Course Overview</a:t>
            </a:r>
            <a:endParaRPr lang="en-US" dirty="0"/>
          </a:p>
        </p:txBody>
      </p:sp>
      <p:sp>
        <p:nvSpPr>
          <p:cNvPr id="6" name="Slide Number Placeholder 5"/>
          <p:cNvSpPr>
            <a:spLocks noGrp="1"/>
          </p:cNvSpPr>
          <p:nvPr>
            <p:ph type="sldNum" sz="quarter" idx="12"/>
          </p:nvPr>
        </p:nvSpPr>
        <p:spPr/>
        <p:txBody>
          <a:bodyPr/>
          <a:lstStyle/>
          <a:p>
            <a:fld id="{1115B892-A286-4B53-9DA4-A31794DFB90D}"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Unit One – Course Overview</a:t>
            </a:r>
            <a:endParaRPr lang="en-US" dirty="0"/>
          </a:p>
        </p:txBody>
      </p:sp>
      <p:sp>
        <p:nvSpPr>
          <p:cNvPr id="6" name="Slide Number Placeholder 5"/>
          <p:cNvSpPr>
            <a:spLocks noGrp="1"/>
          </p:cNvSpPr>
          <p:nvPr>
            <p:ph type="sldNum" sz="quarter" idx="12"/>
          </p:nvPr>
        </p:nvSpPr>
        <p:spPr/>
        <p:txBody>
          <a:bodyPr/>
          <a:lstStyle/>
          <a:p>
            <a:fld id="{1115B892-A286-4B53-9DA4-A31794DFB90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Unit One – Course Overview</a:t>
            </a:r>
            <a:endParaRPr lang="en-US" dirty="0"/>
          </a:p>
        </p:txBody>
      </p:sp>
      <p:sp>
        <p:nvSpPr>
          <p:cNvPr id="6" name="Slide Number Placeholder 5"/>
          <p:cNvSpPr>
            <a:spLocks noGrp="1"/>
          </p:cNvSpPr>
          <p:nvPr>
            <p:ph type="sldNum" sz="quarter" idx="12"/>
          </p:nvPr>
        </p:nvSpPr>
        <p:spPr/>
        <p:txBody>
          <a:bodyPr/>
          <a:lstStyle/>
          <a:p>
            <a:fld id="{1115B892-A286-4B53-9DA4-A31794DFB90D}"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Unit One – Course Overview</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1115B892-A286-4B53-9DA4-A31794DFB90D}"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Unit One – Course Overview</a:t>
            </a:r>
            <a:endParaRPr lang="en-US" dirty="0"/>
          </a:p>
        </p:txBody>
      </p:sp>
      <p:sp>
        <p:nvSpPr>
          <p:cNvPr id="6" name="Slide Number Placeholder 5"/>
          <p:cNvSpPr>
            <a:spLocks noGrp="1"/>
          </p:cNvSpPr>
          <p:nvPr>
            <p:ph type="sldNum" sz="quarter" idx="12"/>
          </p:nvPr>
        </p:nvSpPr>
        <p:spPr/>
        <p:txBody>
          <a:bodyPr/>
          <a:lstStyle/>
          <a:p>
            <a:fld id="{1115B892-A286-4B53-9DA4-A31794DFB90D}"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smtClean="0"/>
              <a:t>Unit One – Course Overview</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1115B892-A286-4B53-9DA4-A31794DFB90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dirty="0" smtClean="0"/>
              <a:t>Unit One – Course Overview</a:t>
            </a:r>
            <a:endParaRPr lang="en-US" dirty="0"/>
          </a:p>
        </p:txBody>
      </p:sp>
      <p:sp>
        <p:nvSpPr>
          <p:cNvPr id="9" name="Slide Number Placeholder 8"/>
          <p:cNvSpPr>
            <a:spLocks noGrp="1"/>
          </p:cNvSpPr>
          <p:nvPr>
            <p:ph type="sldNum" sz="quarter" idx="12"/>
          </p:nvPr>
        </p:nvSpPr>
        <p:spPr/>
        <p:txBody>
          <a:bodyPr/>
          <a:lstStyle/>
          <a:p>
            <a:fld id="{1115B892-A286-4B53-9DA4-A31794DFB90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smtClean="0"/>
              <a:t>Unit One – Course Overview</a:t>
            </a:r>
            <a:endParaRPr lang="en-US" dirty="0"/>
          </a:p>
        </p:txBody>
      </p:sp>
      <p:sp>
        <p:nvSpPr>
          <p:cNvPr id="5" name="Slide Number Placeholder 4"/>
          <p:cNvSpPr>
            <a:spLocks noGrp="1"/>
          </p:cNvSpPr>
          <p:nvPr>
            <p:ph type="sldNum" sz="quarter" idx="12"/>
          </p:nvPr>
        </p:nvSpPr>
        <p:spPr/>
        <p:txBody>
          <a:bodyPr/>
          <a:lstStyle/>
          <a:p>
            <a:fld id="{1115B892-A286-4B53-9DA4-A31794DFB90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smtClean="0"/>
              <a:t>Unit One – Course Overview</a:t>
            </a:r>
            <a:endParaRPr lang="en-US" dirty="0"/>
          </a:p>
        </p:txBody>
      </p:sp>
      <p:sp>
        <p:nvSpPr>
          <p:cNvPr id="4" name="Slide Number Placeholder 3"/>
          <p:cNvSpPr>
            <a:spLocks noGrp="1"/>
          </p:cNvSpPr>
          <p:nvPr>
            <p:ph type="sldNum" sz="quarter" idx="12"/>
          </p:nvPr>
        </p:nvSpPr>
        <p:spPr/>
        <p:txBody>
          <a:bodyPr/>
          <a:lstStyle/>
          <a:p>
            <a:fld id="{1115B892-A286-4B53-9DA4-A31794DFB90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smtClean="0"/>
              <a:t>Unit One – Course Overview</a:t>
            </a:r>
            <a:endParaRPr lang="en-US" dirty="0"/>
          </a:p>
        </p:txBody>
      </p:sp>
      <p:sp>
        <p:nvSpPr>
          <p:cNvPr id="7" name="Slide Number Placeholder 6"/>
          <p:cNvSpPr>
            <a:spLocks noGrp="1"/>
          </p:cNvSpPr>
          <p:nvPr>
            <p:ph type="sldNum" sz="quarter" idx="12"/>
          </p:nvPr>
        </p:nvSpPr>
        <p:spPr/>
        <p:txBody>
          <a:bodyPr/>
          <a:lstStyle/>
          <a:p>
            <a:fld id="{1115B892-A286-4B53-9DA4-A31794DFB90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smtClean="0"/>
              <a:t>Unit One – Course Overview</a:t>
            </a:r>
            <a:endParaRPr lang="en-US" dirty="0"/>
          </a:p>
        </p:txBody>
      </p:sp>
      <p:sp>
        <p:nvSpPr>
          <p:cNvPr id="7" name="Slide Number Placeholder 6"/>
          <p:cNvSpPr>
            <a:spLocks noGrp="1"/>
          </p:cNvSpPr>
          <p:nvPr>
            <p:ph type="sldNum" sz="quarter" idx="12"/>
          </p:nvPr>
        </p:nvSpPr>
        <p:spPr/>
        <p:txBody>
          <a:bodyPr/>
          <a:lstStyle/>
          <a:p>
            <a:fld id="{1115B892-A286-4B53-9DA4-A31794DFB90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600200"/>
            <a:ext cx="81534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81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480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Unit One – Course Overview</a:t>
            </a:r>
            <a:endParaRPr lang="en-US" dirty="0"/>
          </a:p>
        </p:txBody>
      </p:sp>
      <p:sp>
        <p:nvSpPr>
          <p:cNvPr id="6" name="Slide Number Placeholder 5"/>
          <p:cNvSpPr>
            <a:spLocks noGrp="1"/>
          </p:cNvSpPr>
          <p:nvPr>
            <p:ph type="sldNum" sz="quarter" idx="4"/>
          </p:nvPr>
        </p:nvSpPr>
        <p:spPr>
          <a:xfrm>
            <a:off x="64008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A4A47-F51A-4A7A-A95F-A6FBF2AE8946}" type="slidenum">
              <a:rPr lang="en-US" smtClean="0"/>
              <a:pPr/>
              <a:t>‹#›</a:t>
            </a:fld>
            <a:fld id="{A90C5904-8B31-4BDA-9A4E-D356DDF79C0C}" type="slidenum">
              <a:rPr lang="en-US" smtClean="0"/>
              <a:pPr/>
              <a:t>‹#›</a:t>
            </a:fld>
            <a:fld id="{1115B892-A286-4B53-9DA4-A31794DFB90D}" type="slidenum">
              <a:rPr lang="en-US" smtClean="0"/>
              <a:pPr/>
              <a:t>‹#›</a:t>
            </a:fld>
            <a:endParaRPr lang="en-US" dirty="0"/>
          </a:p>
        </p:txBody>
      </p:sp>
      <p:sp>
        <p:nvSpPr>
          <p:cNvPr id="7" name="Rectangle 6"/>
          <p:cNvSpPr/>
          <p:nvPr/>
        </p:nvSpPr>
        <p:spPr>
          <a:xfrm>
            <a:off x="8915400" y="0"/>
            <a:ext cx="228600"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pPr algn="ctr"/>
            <a:endParaRPr lang="en-US" dirty="0"/>
          </a:p>
        </p:txBody>
      </p:sp>
      <p:sp>
        <p:nvSpPr>
          <p:cNvPr id="8" name="Rectangle 7"/>
          <p:cNvSpPr/>
          <p:nvPr/>
        </p:nvSpPr>
        <p:spPr>
          <a:xfrm>
            <a:off x="8686800" y="0"/>
            <a:ext cx="2286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P:\BKFO_Logos\blm_logo_transparent.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382000" y="152400"/>
            <a:ext cx="669925" cy="586184"/>
          </a:xfrm>
          <a:prstGeom prst="rect">
            <a:avLst/>
          </a:prstGeom>
          <a:noFill/>
        </p:spPr>
      </p:pic>
      <p:sp>
        <p:nvSpPr>
          <p:cNvPr id="2" name="Title Placeholder 1"/>
          <p:cNvSpPr>
            <a:spLocks noGrp="1"/>
          </p:cNvSpPr>
          <p:nvPr>
            <p:ph type="title"/>
          </p:nvPr>
        </p:nvSpPr>
        <p:spPr>
          <a:xfrm>
            <a:off x="381000" y="76200"/>
            <a:ext cx="81534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0" name="Rectangle 9"/>
          <p:cNvSpPr/>
          <p:nvPr/>
        </p:nvSpPr>
        <p:spPr>
          <a:xfrm rot="16200000">
            <a:off x="5756215" y="3640722"/>
            <a:ext cx="6095999" cy="338554"/>
          </a:xfrm>
          <a:prstGeom prst="rect">
            <a:avLst/>
          </a:prstGeom>
          <a:noFill/>
        </p:spPr>
        <p:txBody>
          <a:bodyPr wrap="square" lIns="91440" tIns="45720" rIns="91440" bIns="45720">
            <a:spAutoFit/>
          </a:bodyPr>
          <a:lstStyle/>
          <a:p>
            <a:pPr algn="l"/>
            <a:r>
              <a:rPr lang="en-US" sz="1600" b="0" cap="none" spc="0" baseline="0" dirty="0" smtClean="0">
                <a:ln w="3175">
                  <a:solidFill>
                    <a:schemeClr val="bg1">
                      <a:lumMod val="95000"/>
                    </a:schemeClr>
                  </a:solidFill>
                  <a:prstDash val="solid"/>
                </a:ln>
                <a:solidFill>
                  <a:schemeClr val="bg1"/>
                </a:solidFill>
                <a:effectLst/>
              </a:rPr>
              <a:t>Bureau of Land Management</a:t>
            </a:r>
            <a:endParaRPr lang="en-US" sz="1600" b="0" cap="none" spc="0" dirty="0">
              <a:ln w="3175">
                <a:solidFill>
                  <a:schemeClr val="bg1">
                    <a:lumMod val="95000"/>
                  </a:schemeClr>
                </a:solidFill>
                <a:prstDash val="solid"/>
              </a:ln>
              <a:solidFill>
                <a:schemeClr val="bg1"/>
              </a:solidFill>
              <a:effectLst/>
            </a:endParaRPr>
          </a:p>
        </p:txBody>
      </p:sp>
      <p:sp>
        <p:nvSpPr>
          <p:cNvPr id="11" name="Rectangle 10"/>
          <p:cNvSpPr/>
          <p:nvPr/>
        </p:nvSpPr>
        <p:spPr>
          <a:xfrm rot="16200000">
            <a:off x="5660205" y="3335923"/>
            <a:ext cx="6705600" cy="338554"/>
          </a:xfrm>
          <a:prstGeom prst="rect">
            <a:avLst/>
          </a:prstGeom>
          <a:noFill/>
        </p:spPr>
        <p:txBody>
          <a:bodyPr wrap="square" lIns="91440" tIns="45720" rIns="91440" bIns="45720">
            <a:spAutoFit/>
          </a:bodyPr>
          <a:lstStyle/>
          <a:p>
            <a:pPr algn="l"/>
            <a:r>
              <a:rPr lang="en-US" sz="1600" b="1" cap="none" spc="50" baseline="0" dirty="0" smtClean="0">
                <a:ln w="19050">
                  <a:solidFill>
                    <a:schemeClr val="bg1">
                      <a:lumMod val="95000"/>
                      <a:alpha val="6500"/>
                    </a:schemeClr>
                  </a:solidFill>
                  <a:prstDash val="solid"/>
                </a:ln>
                <a:solidFill>
                  <a:schemeClr val="tx1"/>
                </a:solidFill>
                <a:effectLst/>
              </a:rPr>
              <a:t>Travel &amp; Transportation Management</a:t>
            </a:r>
            <a:endParaRPr lang="en-US" sz="1600" b="1" cap="none" spc="50" dirty="0">
              <a:ln w="19050">
                <a:solidFill>
                  <a:schemeClr val="bg1">
                    <a:lumMod val="95000"/>
                    <a:alpha val="6500"/>
                  </a:schemeClr>
                </a:solidFill>
                <a:prstDash val="solid"/>
              </a:ln>
              <a:solidFill>
                <a:schemeClr val="tx1"/>
              </a:solidFill>
              <a:effectLs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slide" Target="slide8.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BLM_OHV_training_FINAL.mp4"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slide" Target="slide8.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hyperlink" Target="http://www.blm.gov/photos/netpub/server.np?preview=12185&amp;site=BLM&amp;catalog=catalog" TargetMode="External"/><Relationship Id="rId1" Type="http://schemas.openxmlformats.org/officeDocument/2006/relationships/slideLayout" Target="../slideLayouts/slideLayout2.xml"/><Relationship Id="rId6" Type="http://schemas.openxmlformats.org/officeDocument/2006/relationships/hyperlink" Target="http://www.blm.gov/photos/netpub/server.np?preview=2141&amp;site=BLM&amp;catalog=catalog" TargetMode="External"/><Relationship Id="rId11" Type="http://schemas.openxmlformats.org/officeDocument/2006/relationships/image" Target="../media/image10.png"/><Relationship Id="rId5" Type="http://schemas.openxmlformats.org/officeDocument/2006/relationships/image" Target="../media/image5.jpeg"/><Relationship Id="rId10" Type="http://schemas.openxmlformats.org/officeDocument/2006/relationships/image" Target="../media/image9.jpeg"/><Relationship Id="rId4" Type="http://schemas.openxmlformats.org/officeDocument/2006/relationships/hyperlink" Target="http://www.blm.gov/photos/netpub/server.np?preview=14493&amp;site=BLM&amp;catalog=catalog" TargetMode="External"/><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slide" Target="slide8.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slide" Target="slide8.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jpeg"/></Relationships>
</file>

<file path=ppt/slides/_rels/slide6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6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en.wikipedia.org/wiki/Federal_Land_Policy_and_Management_Act" TargetMode="External"/><Relationship Id="rId2" Type="http://schemas.openxmlformats.org/officeDocument/2006/relationships/hyperlink" Target="http://en.wikipedia.org/wiki/United_States_Congress" TargetMode="External"/><Relationship Id="rId1" Type="http://schemas.openxmlformats.org/officeDocument/2006/relationships/slideLayout" Target="../slideLayouts/slideLayout2.xml"/><Relationship Id="rId4" Type="http://schemas.openxmlformats.org/officeDocument/2006/relationships/hyperlink" Target="#cite_note-1"/></Relationships>
</file>

<file path=ppt/slides/_rels/slide7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82575"/>
            <a:ext cx="7772400" cy="1470025"/>
          </a:xfrm>
        </p:spPr>
        <p:txBody>
          <a:bodyPr>
            <a:noAutofit/>
          </a:bodyPr>
          <a:lstStyle/>
          <a:p>
            <a:r>
              <a:rPr lang="en-US" sz="4800" dirty="0" smtClean="0"/>
              <a:t>Travel and Transportation Management for Managers</a:t>
            </a:r>
            <a:endParaRPr lang="en-US" sz="4800" dirty="0"/>
          </a:p>
        </p:txBody>
      </p:sp>
      <p:pic>
        <p:nvPicPr>
          <p:cNvPr id="1027"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55" b="100000" l="0" r="99839"/>
                    </a14:imgEffect>
                  </a14:imgLayer>
                </a14:imgProps>
              </a:ext>
              <a:ext uri="{28A0092B-C50C-407E-A947-70E740481C1C}">
                <a14:useLocalDpi xmlns:a14="http://schemas.microsoft.com/office/drawing/2010/main"/>
              </a:ext>
            </a:extLst>
          </a:blip>
          <a:srcRect b="18557"/>
          <a:stretch/>
        </p:blipFill>
        <p:spPr bwMode="auto">
          <a:xfrm flipH="1">
            <a:off x="0" y="682388"/>
            <a:ext cx="8686800" cy="388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sosceles Triangle 4">
            <a:hlinkClick r:id="rId5" action="ppaction://hlinksldjump"/>
          </p:cNvPr>
          <p:cNvSpPr/>
          <p:nvPr/>
        </p:nvSpPr>
        <p:spPr>
          <a:xfrm flipV="1">
            <a:off x="8229600" y="0"/>
            <a:ext cx="914400" cy="9144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Subtitle 2"/>
          <p:cNvSpPr txBox="1">
            <a:spLocks/>
          </p:cNvSpPr>
          <p:nvPr/>
        </p:nvSpPr>
        <p:spPr>
          <a:xfrm>
            <a:off x="609600" y="4724400"/>
            <a:ext cx="77724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65000"/>
                    <a:lumOff val="3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t>National Training Center Course #8300-26</a:t>
            </a:r>
            <a:endParaRPr lang="en-US" dirty="0" smtClean="0"/>
          </a:p>
          <a:p>
            <a:r>
              <a:rPr lang="en-US" b="1" dirty="0" smtClean="0"/>
              <a:t>The Basics</a:t>
            </a:r>
          </a:p>
          <a:p>
            <a:r>
              <a:rPr lang="en-US" b="1" dirty="0" smtClean="0">
                <a:solidFill>
                  <a:schemeClr val="tx1"/>
                </a:solidFill>
              </a:rPr>
              <a:t>Why, What &amp; How?</a:t>
            </a:r>
          </a:p>
          <a:p>
            <a:endParaRPr lang="en-US" dirty="0"/>
          </a:p>
        </p:txBody>
      </p:sp>
    </p:spTree>
    <p:extLst>
      <p:ext uri="{BB962C8B-B14F-4D97-AF65-F5344CB8AC3E}">
        <p14:creationId xmlns:p14="http://schemas.microsoft.com/office/powerpoint/2010/main" val="3484249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Off-Highway Vehicles</a:t>
            </a:r>
            <a:endParaRPr lang="en-US" dirty="0"/>
          </a:p>
        </p:txBody>
      </p:sp>
      <p:pic>
        <p:nvPicPr>
          <p:cNvPr id="1026" name="Picture 2">
            <a:hlinkClick r:id="rId2" action="ppaction://hlinkfile"/>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143000"/>
            <a:ext cx="8686799"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86182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of OHV</a:t>
            </a:r>
            <a:endParaRPr lang="en-US" dirty="0"/>
          </a:p>
        </p:txBody>
      </p:sp>
      <p:sp>
        <p:nvSpPr>
          <p:cNvPr id="3" name="Content Placeholder 2"/>
          <p:cNvSpPr>
            <a:spLocks noGrp="1"/>
          </p:cNvSpPr>
          <p:nvPr>
            <p:ph idx="1"/>
          </p:nvPr>
        </p:nvSpPr>
        <p:spPr>
          <a:xfrm>
            <a:off x="381000" y="1219200"/>
            <a:ext cx="8153400" cy="4906963"/>
          </a:xfrm>
        </p:spPr>
        <p:txBody>
          <a:bodyPr>
            <a:normAutofit fontScale="92500"/>
          </a:bodyPr>
          <a:lstStyle/>
          <a:p>
            <a:pPr marL="0" indent="0">
              <a:buNone/>
            </a:pPr>
            <a:r>
              <a:rPr lang="en-US" dirty="0"/>
              <a:t>Definitions established in 43 CFR 8340.05</a:t>
            </a:r>
          </a:p>
          <a:p>
            <a:pPr marL="400050" lvl="1" indent="0">
              <a:buNone/>
            </a:pPr>
            <a:r>
              <a:rPr lang="en-US" dirty="0"/>
              <a:t>(a) </a:t>
            </a:r>
            <a:r>
              <a:rPr lang="en-US" i="1" dirty="0"/>
              <a:t>Off-road vehicle [OHV]</a:t>
            </a:r>
            <a:r>
              <a:rPr lang="en-US" dirty="0"/>
              <a:t> means </a:t>
            </a:r>
            <a:r>
              <a:rPr lang="en-US" b="1" u="sng" dirty="0"/>
              <a:t>any motorized vehicle </a:t>
            </a:r>
            <a:r>
              <a:rPr lang="en-US" dirty="0"/>
              <a:t>capable of, or designed for, travel </a:t>
            </a:r>
            <a:r>
              <a:rPr lang="en-US" u="sng" dirty="0"/>
              <a:t>on or immediately over land, water, or other natural terrain</a:t>
            </a:r>
            <a:r>
              <a:rPr lang="en-US" dirty="0"/>
              <a:t>, </a:t>
            </a:r>
            <a:r>
              <a:rPr lang="en-US" b="1" u="sng" dirty="0"/>
              <a:t>excluding</a:t>
            </a:r>
            <a:r>
              <a:rPr lang="en-US" dirty="0"/>
              <a:t>:</a:t>
            </a:r>
          </a:p>
          <a:p>
            <a:pPr marL="800100" lvl="2" indent="0">
              <a:buNone/>
            </a:pPr>
            <a:r>
              <a:rPr lang="en-US" dirty="0"/>
              <a:t>(1) Any nonamphibious registered motorboat;</a:t>
            </a:r>
          </a:p>
          <a:p>
            <a:pPr marL="800100" lvl="2" indent="0">
              <a:buNone/>
            </a:pPr>
            <a:r>
              <a:rPr lang="en-US" dirty="0"/>
              <a:t>(2) Any military, fire, emergency, or law enforcement vehicle while being used for emergency purposes;</a:t>
            </a:r>
          </a:p>
          <a:p>
            <a:pPr marL="800100" lvl="2" indent="0">
              <a:buNone/>
            </a:pPr>
            <a:r>
              <a:rPr lang="en-US" b="1" dirty="0"/>
              <a:t>(3) Any vehicle whose use is expressly authorized by the authorized officer, or otherwise officially approved;</a:t>
            </a:r>
          </a:p>
          <a:p>
            <a:pPr marL="800100" lvl="2" indent="0">
              <a:buNone/>
            </a:pPr>
            <a:r>
              <a:rPr lang="en-US" b="1" dirty="0"/>
              <a:t>(4) Vehicles in official use</a:t>
            </a:r>
            <a:r>
              <a:rPr lang="en-US" dirty="0"/>
              <a:t>; and</a:t>
            </a:r>
          </a:p>
          <a:p>
            <a:pPr marL="800100" lvl="2" indent="0">
              <a:buNone/>
            </a:pPr>
            <a:r>
              <a:rPr lang="en-US" dirty="0"/>
              <a:t>(5) Any combat or combat support vehicle when used in times of national defense emergencies</a:t>
            </a:r>
            <a:r>
              <a:rPr lang="en-US" dirty="0" smtClean="0"/>
              <a:t>.</a:t>
            </a:r>
            <a:endParaRPr lang="en-US" dirty="0"/>
          </a:p>
        </p:txBody>
      </p:sp>
    </p:spTree>
    <p:extLst>
      <p:ext uri="{BB962C8B-B14F-4D97-AF65-F5344CB8AC3E}">
        <p14:creationId xmlns:p14="http://schemas.microsoft.com/office/powerpoint/2010/main" val="36851853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Non-Motorized Modes-of-Transport</a:t>
            </a:r>
            <a:endParaRPr lang="en-US" dirty="0"/>
          </a:p>
        </p:txBody>
      </p:sp>
      <p:pic>
        <p:nvPicPr>
          <p:cNvPr id="1026" name="Picture 2" descr="http://kairostravels.com/wp-content/uploads/2012/10/biking-trip.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152524"/>
            <a:ext cx="3035300" cy="48672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www.cntraveler.com/dam/blogs/perrinpost/6a00d8341c5a2653ef015431ec8fcd970c-500wi.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35300" y="1152524"/>
            <a:ext cx="2857500" cy="4867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892800" y="1152524"/>
            <a:ext cx="2819400" cy="48672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86329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Permitted &amp; Authorized Use</a:t>
            </a:r>
            <a:endParaRPr lang="en-US" dirty="0"/>
          </a:p>
        </p:txBody>
      </p:sp>
      <p:pic>
        <p:nvPicPr>
          <p:cNvPr id="2050" name="Picture 2" descr="http://www.oilandgasphotographers.com/data/photos/1282_1r20110824_AirBak_969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066801"/>
            <a:ext cx="3200399" cy="50291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00399" y="1066801"/>
            <a:ext cx="3048001" cy="5029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http://rtfitch.files.wordpress.com/2010/11/img_2686-dwsm.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48400" y="1066800"/>
            <a:ext cx="2438400" cy="5029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569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Travel </a:t>
            </a:r>
            <a:r>
              <a:rPr lang="en-US" dirty="0" smtClean="0"/>
              <a:t>Network &amp;</a:t>
            </a:r>
            <a:r>
              <a:rPr lang="en-US" dirty="0"/>
              <a:t/>
            </a:r>
            <a:br>
              <a:rPr lang="en-US" dirty="0"/>
            </a:br>
            <a:r>
              <a:rPr lang="en-US" dirty="0"/>
              <a:t>Transportation </a:t>
            </a:r>
            <a:r>
              <a:rPr lang="en-US" dirty="0" smtClean="0"/>
              <a:t>Systems</a:t>
            </a:r>
            <a:endParaRPr lang="en-US" dirty="0"/>
          </a:p>
        </p:txBody>
      </p:sp>
      <p:sp>
        <p:nvSpPr>
          <p:cNvPr id="3" name="Content Placeholder 2"/>
          <p:cNvSpPr>
            <a:spLocks noGrp="1"/>
          </p:cNvSpPr>
          <p:nvPr>
            <p:ph idx="1"/>
          </p:nvPr>
        </p:nvSpPr>
        <p:spPr>
          <a:xfrm>
            <a:off x="381000" y="5303837"/>
            <a:ext cx="8153400" cy="1096963"/>
          </a:xfrm>
        </p:spPr>
        <p:txBody>
          <a:bodyPr/>
          <a:lstStyle/>
          <a:p>
            <a:pPr marL="0" indent="0" algn="ctr">
              <a:buNone/>
            </a:pPr>
            <a:r>
              <a:rPr lang="en-US" dirty="0" smtClean="0"/>
              <a:t>Sustainable - Multi-Modal - Comprehensive</a:t>
            </a:r>
            <a:endParaRPr lang="en-US" dirty="0"/>
          </a:p>
        </p:txBody>
      </p:sp>
      <p:pic>
        <p:nvPicPr>
          <p:cNvPr id="8"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892800" y="1417636"/>
            <a:ext cx="2819400" cy="37338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19400" y="1417636"/>
            <a:ext cx="3073400" cy="37338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5768" y="1417636"/>
            <a:ext cx="283516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7610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What’s the difference between a Travel Network and Transportation System?</a:t>
            </a:r>
            <a:endParaRPr lang="en-US" dirty="0"/>
          </a:p>
        </p:txBody>
      </p:sp>
      <p:sp>
        <p:nvSpPr>
          <p:cNvPr id="5" name="Footer Placeholder 4"/>
          <p:cNvSpPr>
            <a:spLocks noGrp="1"/>
          </p:cNvSpPr>
          <p:nvPr>
            <p:ph type="ftr" sz="quarter" idx="11"/>
          </p:nvPr>
        </p:nvSpPr>
        <p:spPr/>
        <p:txBody>
          <a:bodyPr/>
          <a:lstStyle/>
          <a:p>
            <a:r>
              <a:rPr lang="en-US" dirty="0" smtClean="0"/>
              <a:t>Unit One – Course Overview</a:t>
            </a:r>
            <a:endParaRPr lang="en-US" dirty="0"/>
          </a:p>
        </p:txBody>
      </p:sp>
      <p:sp>
        <p:nvSpPr>
          <p:cNvPr id="6" name="Slide Number Placeholder 5"/>
          <p:cNvSpPr>
            <a:spLocks noGrp="1"/>
          </p:cNvSpPr>
          <p:nvPr>
            <p:ph type="sldNum" sz="quarter" idx="12"/>
          </p:nvPr>
        </p:nvSpPr>
        <p:spPr/>
        <p:txBody>
          <a:bodyPr/>
          <a:lstStyle/>
          <a:p>
            <a:fld id="{1115B892-A286-4B53-9DA4-A31794DFB90D}" type="slidenum">
              <a:rPr lang="en-US" smtClean="0"/>
              <a:pPr/>
              <a:t>15</a:t>
            </a:fld>
            <a:endParaRPr lang="en-US" dirty="0"/>
          </a:p>
        </p:txBody>
      </p:sp>
      <p:pic>
        <p:nvPicPr>
          <p:cNvPr id="2050" name="Picture 2" descr="http://newswatch.nationalgeographic.com/files/2013/05/Fractured-landscape-La-Barge-Wyoming.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47799"/>
            <a:ext cx="8686800" cy="4795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0309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2470370"/>
            <a:ext cx="86868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8" name="Content Placeholder 8"/>
          <p:cNvGraphicFramePr>
            <a:graphicFrameLocks/>
          </p:cNvGraphicFramePr>
          <p:nvPr>
            <p:extLst>
              <p:ext uri="{D42A27DB-BD31-4B8C-83A1-F6EECF244321}">
                <p14:modId xmlns:p14="http://schemas.microsoft.com/office/powerpoint/2010/main" val="4102166433"/>
              </p:ext>
            </p:extLst>
          </p:nvPr>
        </p:nvGraphicFramePr>
        <p:xfrm>
          <a:off x="381000" y="1143000"/>
          <a:ext cx="8153400" cy="4983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smtClean="0"/>
              <a:t> Managing Comprehensively</a:t>
            </a:r>
            <a:endParaRPr lang="en-US" dirty="0"/>
          </a:p>
        </p:txBody>
      </p:sp>
      <p:sp>
        <p:nvSpPr>
          <p:cNvPr id="9" name="TextBox 8"/>
          <p:cNvSpPr txBox="1"/>
          <p:nvPr/>
        </p:nvSpPr>
        <p:spPr>
          <a:xfrm>
            <a:off x="152400" y="2133088"/>
            <a:ext cx="2133600" cy="369332"/>
          </a:xfrm>
          <a:prstGeom prst="rect">
            <a:avLst/>
          </a:prstGeom>
          <a:noFill/>
        </p:spPr>
        <p:txBody>
          <a:bodyPr wrap="square" rtlCol="0">
            <a:spAutoFit/>
          </a:bodyPr>
          <a:lstStyle/>
          <a:p>
            <a:r>
              <a:rPr lang="en-US" dirty="0" smtClean="0">
                <a:solidFill>
                  <a:srgbClr val="0070C0"/>
                </a:solidFill>
              </a:rPr>
              <a:t>Land Use Allocation</a:t>
            </a:r>
            <a:endParaRPr lang="en-US" dirty="0">
              <a:solidFill>
                <a:srgbClr val="0070C0"/>
              </a:solidFill>
            </a:endParaRPr>
          </a:p>
        </p:txBody>
      </p:sp>
      <p:sp>
        <p:nvSpPr>
          <p:cNvPr id="10" name="TextBox 9"/>
          <p:cNvSpPr txBox="1"/>
          <p:nvPr/>
        </p:nvSpPr>
        <p:spPr>
          <a:xfrm>
            <a:off x="152400" y="2450068"/>
            <a:ext cx="4724400" cy="369332"/>
          </a:xfrm>
          <a:prstGeom prst="rect">
            <a:avLst/>
          </a:prstGeom>
          <a:noFill/>
        </p:spPr>
        <p:txBody>
          <a:bodyPr wrap="square" rtlCol="0">
            <a:spAutoFit/>
          </a:bodyPr>
          <a:lstStyle/>
          <a:p>
            <a:r>
              <a:rPr lang="en-US" dirty="0" smtClean="0">
                <a:solidFill>
                  <a:srgbClr val="0070C0"/>
                </a:solidFill>
              </a:rPr>
              <a:t>Implementation Decision</a:t>
            </a:r>
            <a:endParaRPr lang="en-US" dirty="0">
              <a:solidFill>
                <a:srgbClr val="0070C0"/>
              </a:solidFill>
            </a:endParaRPr>
          </a:p>
        </p:txBody>
      </p:sp>
    </p:spTree>
    <p:extLst>
      <p:ext uri="{BB962C8B-B14F-4D97-AF65-F5344CB8AC3E}">
        <p14:creationId xmlns:p14="http://schemas.microsoft.com/office/powerpoint/2010/main" val="4036497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s://encrypted-tbn1.gstatic.com/images?q=tbn:ANd9GcSTZMEVF300Ima4EvBnVpoJ8cz9cSfTpRhn15yBAk_W3ptH8kQ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56885" y="4010025"/>
            <a:ext cx="2667000" cy="1171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2.gstatic.com/images?q=tbn:ANd9GcRiJmv-uvzwTHGUUABVhxiPCNxMuqHBIgof2EpKbsiUjISMHugV8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460398">
            <a:off x="6419607" y="1518430"/>
            <a:ext cx="1847850" cy="24669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Travel and Transportation Planning</a:t>
            </a:r>
            <a:endParaRPr lang="en-US" dirty="0"/>
          </a:p>
        </p:txBody>
      </p:sp>
      <p:sp>
        <p:nvSpPr>
          <p:cNvPr id="3" name="Content Placeholder 2"/>
          <p:cNvSpPr>
            <a:spLocks noGrp="1"/>
          </p:cNvSpPr>
          <p:nvPr>
            <p:ph idx="1"/>
          </p:nvPr>
        </p:nvSpPr>
        <p:spPr>
          <a:xfrm>
            <a:off x="381000" y="1066800"/>
            <a:ext cx="5638800" cy="5257800"/>
          </a:xfrm>
        </p:spPr>
        <p:txBody>
          <a:bodyPr>
            <a:normAutofit/>
          </a:bodyPr>
          <a:lstStyle/>
          <a:p>
            <a:r>
              <a:rPr lang="en-US" sz="2800" dirty="0" smtClean="0"/>
              <a:t>Presents opportunity to review Inventory &amp; Resources</a:t>
            </a:r>
          </a:p>
          <a:p>
            <a:r>
              <a:rPr lang="en-US" sz="2800" dirty="0" smtClean="0"/>
              <a:t>Achieves Site-Specific Impact Analysis</a:t>
            </a:r>
          </a:p>
          <a:p>
            <a:r>
              <a:rPr lang="en-US" sz="2800" dirty="0" smtClean="0"/>
              <a:t>Allows incorporation of </a:t>
            </a:r>
            <a:r>
              <a:rPr lang="en-US" sz="2800" dirty="0"/>
              <a:t>Best Management </a:t>
            </a:r>
            <a:r>
              <a:rPr lang="en-US" sz="2800" dirty="0" smtClean="0"/>
              <a:t>Practices</a:t>
            </a:r>
          </a:p>
          <a:p>
            <a:r>
              <a:rPr lang="en-US" sz="2800" dirty="0" smtClean="0"/>
              <a:t>Results in Defensible Decisions</a:t>
            </a:r>
          </a:p>
          <a:p>
            <a:r>
              <a:rPr lang="en-US" sz="2800" dirty="0" smtClean="0"/>
              <a:t>Aids in Dissemination of Information (User Maps etc.)</a:t>
            </a:r>
          </a:p>
          <a:p>
            <a:r>
              <a:rPr lang="en-US" sz="2800" dirty="0" smtClean="0"/>
              <a:t>Eases Development and Analysis of Future Actions</a:t>
            </a:r>
          </a:p>
          <a:p>
            <a:pPr marL="0" indent="0">
              <a:buNone/>
            </a:pPr>
            <a:endParaRPr lang="en-US" sz="2800" dirty="0" smtClean="0"/>
          </a:p>
        </p:txBody>
      </p:sp>
      <p:pic>
        <p:nvPicPr>
          <p:cNvPr id="1026" name="Picture 2" descr="https://encrypted-tbn3.gstatic.com/images?q=tbn:ANd9GcSP94bsRupbL3yn-PoIzmG-7l6KQKKP4ktqwqi0lX-bh0d3A8s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0925885">
            <a:off x="5324966" y="1818761"/>
            <a:ext cx="1876425" cy="24384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data:image/jpeg;base64,/9j/4AAQSkZJRgABAQAAAQABAAD/2wCEAAkGBxQSEhUUEhQWFhUXGB0bGBgYGBsgIBohIhkYGyIeIh8eHCggHhwlIB8cITEhJSktLi4vHSE3ODMvNygtLysBCgoKDg0OGxAQGzgmICYsLDQ0NCwsLDQyLDQsLCwvNDQsNCwyLCwsLCwsLCwsLCwsLCwsLCwsLCwsLCwsLCwsLP/AABEIAJ0BIgMBEQACEQEDEQH/xAAcAAACAwEBAQEAAAAAAAAAAAAABgQFBwMCAQj/xABMEAACAQIEAgcDBgoJAwMFAAABAgMAEQQFEiEGMQcTIkFRYXGBkdEUFhcyVKEjNUJScnOSsbLBFTM0YoKzw9LhU3TwQ5PxJGSEotP/xAAaAQEAAwEBAQAAAAAAAAAAAAAAAgMEBQEG/8QAOBEAAQMCBAMFBwQCAwADAAAAAQACAwQREiExUQUTQTJhcYGhFCKRscHR8BUzQuEjUjRy8YKSov/aAAwDAQACEQMRAD8A3GiIoiKIoa5nEZzh9Y60KHKd+kki/wB37q8xC9lZyn4OZbK9rqBl/ECyTtHtpvaNvzrc/wDiudBxFks7o+nQ77/0tc1C6OESdevd+dVd10lgRREURFERREURFERREURFERREURFERREURFERREURFERREURFERREURFERREURFERREURFERREURRswx8cC65XCLcDUeVybD0rwkDMqL3tYLuKQ+kHjObB4vDiGzJ1bO6tyluwAAa3MAHcXtq3BrdTQNkYSVoiYHtuk7O5nmlbMcLIxswZwNpMMbAAMN7p/fHZNzfvrm1VPJC65+K+hoJ4nRCmePs7+1f5Vma4tC6AJMgvLGv+ZH5d5X8k+VcCuo9ZostwPmFMtMDhG/Np0J+R+h6rQOHc269LN/WL9bzH5wrqcPrRUMse0NfuuFW0vJfcdk/llb10FiRREURFERREURFERREURFERREURFERREURFERREURFERREURFERREURFERREURFERREURFEXPEyaUZh3KT7hevQLmy8JsLrMc44pizLDLEWGGk1K34Q3RtjsHHLcjdhWqp4dKB7ma5M87KmPBfCe9L8pnwqdViYhJh23CPvGfOORfqt5qfZXNZJJA7LJZYp6mjOeY/NFEhyxlcT5bK5dQfwLW65R3gD6s6eQF/K9daGtjmGCQWX0NLxCGoFr2K84RhO4lwdoMWhv1KmwcjmYb8m53hPna9YqqhdEccenyX0VPXAt5VRm09fv8AdNmQZ31v4aICOaP+ti5DwLKOeg/lLzU183PA6B/tEHTUfnTfZXSw2HKkzadD9+/Y9VpOXY5Zow69/MeB8K7lPO2eMPavnJ4XQvLHKVVyqRREURFERREURFERREURFERREURFERREURFERREURFERREURFERREURFERREURFERREUReJU1KR4givQbG68IuLL86RiwAPMbH2bV9QV8up2XZpLBcRuQp5oQCh9VO1UywslFni6tZM9mhy9FJE2GlILKcNINw8V2jv46L60PmpPpXJn4T1iPkV7aJ5v2TuNFPxeVHEf2nQx0ho8VEwDHmV1XsHFlLXbSygE6uV89PNNC4sfoNb9F2aCapxct3vDfxV/kXDpmkimkYmWJQTNYpr7wZALE7clO5G7ncCsMzxLKRELfIeO57vivouc6CAxuNwen2++/Z3UfM+kTC4ItHgo/lDE9qTVpjv5EA6v8It510KLg4iB6X+P9Lk1FY6UjFnZUf0x4u/9VhfS739+r+VdH9OZuVm5pTlwj0lw4txFMnUTHZbtdHPgGsLHyIHlesc9G6MYm5hTbICnusasRREURIvS1nE+Fw8LYeRo2abSSANxoc23B7wK2UUbXvIcL5KuQkDJT+jPM5cRgElncyOXkBY2vYOwHIAcqhVsayUtaMsvkvWG4uUuZd0siXFpEcPaCSQRpJr7V2bSrFdNrEkbA3F60OoCI8V814JLmy0fH4tYYpJX+rGjO3ooJP3Cue1pcQArCbLC14mzTMp9OHeRSQWEURCqi+bH2C5O55CuyYYIW+96rPic45LWOAMNio8IFxxYza3vqYMdOrs7jyrmVJjL/wDHorm3tmmOqFJFERREURFERREURFEVbxFm64PDS4hwWEa30jmTcADyuSBerIozI8NHVeE2F0q8B9IRx8zQSwiJ9JdSrlgQCAQbqLEXHrWmppOU3EDcKLX4k+ViU0URFERREURFERREURFERRFg3E2D6nFzp3CQkejdofvr6OB+OJp7l85UMwSuHeqyrVSpmVYcO93GpEUu6j8oL+T/AIjZfbWern5MLnjXorYmguudBmmpBrl7dn0mTUO4iIoGHkJMQQpHLRAq8q+arHmCG3W2I95Oi+04dBhZc65DzOZPkNNr9y6dKmbthcNFgo2OucM0zd5XbV+2xt6Ait/CaUNbc9PUnqsFXNjcSNPkFX9GPAceIQYrFrqjJtFF3MBtrbxF9gvLa+9xbXV1RacDNepVDGA5laocnw+nR1EWm1raFt+6ubjde91bYJey3o5wUOJM6oTuDHG26RnxUd/le9u6r31cjmYSf7UQwA3TTi8UkSF5HVEUXLMQAPUnaswaXGwU0sy9JGXA2+UBvNVYj3gVoFHN/qoY2q9yfOoMUhfDypKoNjpN7HwI5g+Rql8bmGzhZSBB0SN04/2WD9f/AKb1s4f2z4fUKuXRWfQ/+LI/05f8xqrrv3j5fJexdlR8vw2S/L9UTRHF9YwCBm2kF7kJ9UNe+4FScanlWPZXow371J6ROJMMuFxeGM6DENCyiO/aJZDYe2o0sLy9r7ZXR7hayQuibO8PhJsQ2JlWIMiBS3eQzEj7xW2tifI0Bouq4yBqtqwOMSaNZImDo4urDkR41yHNLTYq9U+ccZ4LCsUmxCBxzRe0w9Qt7e2rWU8jxdoyUS4BfMo40wOJcJFiELnkjXVj6BrX9levp5WC5GSBwKYKoUlSScW4JZ/k5xEYm1iPq7m+okALy5m4q4U8hbitko4heyj47jnAwy9S+IUvqCkKC1iSBYkAgG55V62mlc3EBkmIaKxznP8ADYTScTMsWu+nV3251COJ8nZF16SBqomO4xwUMUcr4hAkovHa5LjxCjcjztUm08jiQBovC4BGScX4PFtognVntfQbqxHiA1ifZSSnkjF3DJA4HRWWbiLqJflGnqdDdZq5abG9/K1VsxYhh1UiljgXD5Uryf0cyO9gXIZmIUnYXbkt+4VoqDOQOaoNw9E0ZjmEWHQyTyJGg5s7AD7+/wAqztY5xs0XUibJcPSRl17fKL+YR7e/TV/sc2yjjamLLMyixEYkgkSRD+UhBHp5Hyqh7HMNnCxUgbrricUkYvI6oOV2YAffRrS7QI5wbqV0ikDAMpBB5EG4PtrwgjIoCDmF6rxeryzgcyBSy8uF6ovUURFEWZdK+VEPHiVGzDq38iN1PtFx7BXW4dLcGM+K5XEYsxIPBIFdJctXHDj6TMTyCxsf0VnjLfdXM4t+wPFaIDYO8B80x5KtpSG2t1qnz05gS33Mp9orhcWFzfp7nwuF9zTH/Ebbn1Zkl3pnLf0gL8hAmn9qS/319DQW5XmuBLqta4MC/IMLo+r1KW/ZFcue/MdfdXN0VzVS9RREscdcIpmMaK0rRtG2oEbrva91JsTbkeYPkSDop6gwkkC91FzcSVpOFshiXq5cTHrtu7YsB7+NgwUemm1aRPVONw3LwUMDNEp8GTjCZuiQTCWJ5Oq1qQRIhUlTtsSDbcd4a1r1pnHMgJcLHXwUGmzrJ06cf7LB+v8A9N6ycP7Z8PqFOXRWfQ/+LI/1kv8AmNVdd+8fL5L2LsrNOHvx6n/eTf61dGT/AIx/6j6KsdtO/SVwRE64rHmWUSLEWCApoJRdr9nVY233rHSVLgWxWyurHsGqR+j7hSPMZJkkkkjEaqwMene5Yb6lPhWypnMIBAvfdVsaHJ846x5yrLocLhnbWw6pXNtQUC7NsANVrC9tiaw07OfKXu8VY44RYJT4B6O/l0XXzyPHEWOgJbVJY2LFmBsCb91za961VNXynYWi5UGsvmV7486OBgoTPBI8kSka1ktqTcWYMoGwNuYuOd68p6zmOwuGaOZYXCdOibiOTFYd45jqkgYDUebIRdSfMbqT5DxrJWwiN4LdCrI3XCy/i0v/AEriOqv1nygBLc9R0hbedyK6UNuQL6WVLu0nrLeh9FVGlxMvWAqxCBNAIIa26ljv33F6xP4gTcBuSsEQXPpz+rhf0n/cKcP1ckvRVnA/R+MfAuJxUsqqRoiVCoOhCVFyVNlveyj176tqKvlOwMHj5rxrMQuUr8WZQ2WYzQjsxjCzROdja5te21wVINuY9a0wyCeO5GuRUHDCVt/FE2vK8S/52EkPviJrjwi0zR3j5q93ZKzroM/tGJ/Up/E1b+I9hviVVFqU7cdcEx5g0UjzNF1ezG4I08zYN2Vf+9blzvWOnqXRXAF7qxzbpcxnDOQqhjOKiR7W1/KwWB8bFivsItWhs1WTfDceCjhYqDomxrQ5kYFcPHKJFJX6rFLlXHqAfYR4VdWtDocRGYt6qMZs6ybOmMfg8P8Apt/DVfC+07wWLiv7Y8UrcJcTy5e4R1YwNZmQjcBhcOnrz8D61tqaZk4u3X8yKxUtW+Ahr+yVsuX46OeNZImDo3Ij93kR3iuA9jmOwuGa77HteLtOSQel/K1KxYkfXB6s+YN2HtBv766fDJDcx9NVzeJx+6JBqEzcBZm2IwUTubuLox8SpIv6kWPtrHWRiOYgaLXSSGSIEphrMtKKIoma5emIieKQXVxY+I8CPMHepxvLHBw6KEjA9paeqw3O8pkwkpilG43VrbOPzh/Mdxr6GKVsrcTf/F89NC6J2Fy55ZiVjkBe/VsCkluehhZiPMfW9lQqYRNEYz1XkTw11zp1TRESsl37R/K0bkkxhH0+IljWOaO3NonHO9fNzR8+DA/VtwfDfyX1vDamwwE55fEaHwOYv39y8dKmXnEQQ41LMYl0TadxpNisg/u33v4P5Vu4TUXBjfr9f76KishwPy0/PloV66LeOI4oxhMU4jCn8DIxstj+QxOwIPImwIIHMb6KymJONg8VRG/oVqpxCBdRZdNr3uLW8b+Fc2xVyUF6TcD8pMJksm1sRt1Za/LV3Dl2/q+davYpcGK3l1UMYvZJHTFnsr4o4UOVgRFJUGwctc3Y96gWsOXM1soYmhmPqq5HZ2V9lfQ/hQgM08rsQCerKKnLu7JNvMmqH8QkJyCkIgkXI4okzeFYCWiXFBUYm9wCRe/fvfetshcYCXa2VYtiyT/04/2WD9f/AKb1h4f2z4fUKyXRWfQ/+LI/1kv+Y1V137x8vkvYuys04e/Hqf8AeTf61dGT/jH/AKj6KsdtbB0g/izGfqJP4TXKpf3m+IVz+yVn3Qd/aMV+rj/iet3EOy3xKri1KsenLBMY8NMBdUdkby1gWPvW3tqvh7hic1eyjqrTol4gilwaYfUqzQgqUJsSt7hx4gg725EGq62JzZC7oV7GcrL30sZ9DFgpcPrUzTroVAQSATu5HcAL7+NeUUTjIHdAvXusFSdBuDbTiZrHSWWMeZUFjb01Aet6u4g7NrVGIJXx/wCP/wD86P8AijrSz/i//E/VQPb81vlcRaFlfTn9XC/pP+4V0eH6uVUvRNPRb+K8N6N/mPWes/ecpM7Kzjpv/ty/9qv+ZLXQ4f8At+f2VUuq0zPvxPP/ANm/+Sa50X74/wCw+atd2T4JA6DP7Tif1KfxNW7iPYb4lVxalVvSJmkuMzF8K0mmFJUiRSbICdN3bxN27+QA9anSxtjixgZ2uvHm5sm2HojwUSFpp5jpF2OpEUW57BNh6k1mPEJXGzQFPlBJfRlp/peHRfRebTfnp6t9PttatdXfkG/coM7SeumP+qw/6bfw1Rwvtu8Fi4r2B4qavC8eOy3DA9mVYV0SW5dnkfFT4e6q/aXQ1DiNLnJWimbPTtB1sFn8eJxmVzMgLRN3gi6P5i+zDzG9dQthqm31+YXKDp6R1v8AxcuIOKMRjAonZdK7hVWwv4nckn217BSxw5tUJ6uScWK1Xo4wDQ4GMOCGcs9jzAY7fdY+2uLXSB8xIXdooyyEApnrItaKIiiKuzzJIcXH1cy3HNWGzKfEHuP3VbFM6J2JqqlhbK3C5ZhnfAOJgJMQ69PFbBx6r3+z3V1oq6N/ayPouTNQyMzbmFV4PHtCOrxCOFAsCykFBe+kg21JfcC4ZTurCo1FI2Y8yJ1neh8VGGd8R94EeXz3H4E4cOZrGWIWaJ0bmjMtyDzBB0nv8LH1uTyZaSRjseEtPdmD+enRdyPiEcrML/j+fniq/PeiqKRi+BmVAf8A0m7SjyUjdR5G4HdW+Ouc0WkHmqiwHQpd+inMPq2g0/rWt+zoq/2+LXO/go8tybeFeipIXWXFuJmU3WNRZARyJvuxHhsPKss1cXDCwWVjY7aqy494AXHsJonEcwXSbi6uASQD3gi5sR47g7WrpqoxDCRcL17LpXwfRrmLAQy4zRByIWSRtvAKbDl3HbyrS6shHvBuagI3bqywXRe0OOinilQQxSKyoQxawABub2uTc8u+q3VodGWkZle8uxumPpC4XkzCGOOORYykmslgTcaWW2x86oppxC4ki+Sk9uIKXwPkL4HCLA7q7KznUoIHaYtyPrUKiUSvLgvWtwiyVMr6N5osxXFmaMoJ3l0BWvZte172uNVan1jXRcu3QBRDPeunfiXLTicJPArBTLGyAnkLi16xxPwPDtipkXFktdHvBMuXyTPJKkgkVVAVSLWLHvPnWipqWzAAC1lBjMKb8xwMc8TxSqHjcEMp7x/I+dZWuLTcaqwi6yfN+iCUPfCzKy3uoluGX/Eo39bA10mcQFrPHwVJi2XzKeiCVnviZlVb9oRXLN/iYWHrY16/iDQPcHxQRbrWMsy+PDxJFCoSNBZQP/Nz51zHOLjiOqtAskHE9HMzZl8sE0YT5Qs2jS17KVNr3tfatraxoh5dullWY/eutIrArUndIfCEmYiERyJH1ZYnUCb3AG1jWqlqBCTcXuoPbiVxwfk7YPBxYd2DtGCCyggG7M3I+tVTyCSQuCk0WFkrdIHR/NmGJE0c0aAQiOzKxNwzm+x5dr7q001W2JmEjqoPZiKbMxyppMDJhgwDPAYtRBsCUK3tztWVj8Mgf33UyMrJa6POBpculleSVJA6KoCqwtYk95860VVUJgABaygxmFR+OujcYuVsRh5AkrAa0YdlyBYNcbq1rA8wbDa+5lT1nLbhcLhHR3zCqMD0a46XTHi8WeoBF0WR31Ad3asB6m9WurIm5sbmo8s9SrThno5kwmPXEiWPqlMmmMK1wGVlAuT3XFVy1gfFgtnkpNjsbpr4n4aixyosrOugkgoR3i29waop6l0BJb1VdRTtnFnLwmb4LBRpA2IQdWoUBnBbYd4G9/ZXpimmcXhuqCWKJoZi0ULH8T5XOuiaWJ18GVv3ldqmymqWG7QQoOqKd4s4gr7kmQ5Y7CTDLDIRvs+q3sJNj7KSz1IGF5ISKGnviYAmqsa1ooih5tjTDGXWJ5SCOxGLsbm33c6nGwOdYm3ioPdhbe1/BLcfHDMzouBxTPHbWoCkrfcXGra9ajR2AJeLFZhV3JGA5KdmnFPVT9QmGmmfQH/B6eRJHeRy/nVcdNiZjLgBfqrH1GF+ANJPcpeQcQR4rWqq8ckZAkjkFmW97ezY1CaB0dicweoUopmyXA1HQqPnPEkEOJiw0i6mktvYEJc2XVf847VKOne9heOijJOxrwx3Vd89eDDQPM8KsEtcBVudwO+oxB8jw0HVSlLI2FxGi+cPZvBiIDNCoUC4ZbAFSO42/wDN69miex+Fy8hlY9mJq4w8VxHBfLGDJGfyTYtfVpA22uTXppn83lDVBUN5fMOi85RxFLLKsb4OeIMCyu1rWHjY7Hltzr2SBrW3DwV5HM5zrFpC5Y3i0pPJBHhZ5mitqMYU8xcbXv8A/FetpbsDy4C+68dU2eWhpNtlPyviKCeBpw2hEuJNYsUIFyCKrkgex+DqdO9TZOx7MY0VOONXdTJFgsRJAP8A1AALjxCncir/AGQA4XPAOyq9qJGJrSQriDiGGTCNioyXRUZiBseyLld+RqgwPbIIzqrRO0xmQaKnTjpQqyS4XERwta0pUFd+R2PKr/Yjcta4E7KkVgsHFpA3UrOuLPkxYnCztGoB61Qugggb3J87VCKm5lrOF9uqnLU8v+JI3U3Is7bEFg2GmhAUENIAA1/Cx9tVywhn8gfBTilL/wCJHiueT8TxYmeWBLhou82s9jYlfQ7V7JTujYHnqvI6hr3lo6KBmXGZgYh8HiANehWstnN7DTc737qsZSYxk8KuSqwHNpUpuJyuGmxEuGmiEVuw4AZr23G9rb/dURT3eGNcDdT59mF5aRZTM1z6LDwLNKSAwGlRuzEi4UDvNVxwukfhapyTNY3E5UzcatHZsRg8RDESPwhAIF/zgNxV4pA7JjwTsqfasObmkBWnEPEceFhWYqZFcgDQRvcEg7nlVUMDpX4dFbNO2JmI5r2/EEXyM4xLvGEL2Fr7cx5EHavOQ7m8s63XvOby+YNFPy/FCWJJACA6hgDzFxeq3twuIU2uxAFVWfcR/JpY4hDJM8gYqI7X7PPmR61dFT8xpdcADdVSz8twba5Oy+5JxKmIaSMxyRSxi7RyCxt4juIryWnMYDr3B6hIpw8kWsR0Kk8PZwuLh61FZRqZbNa/ZJHdUZojE7CVOKQSNxBdM8zRMLC80lyFHIc2JNgB5k15FGZHhoSWQRtLivuSZomKhSaO+lxyPMEGxB8wRaksZjeWlIpBI0OCrMHxdDJi3whVkdSVBa1nI3IG/O2+/hVrqV4iEnRVNqWOkMfVTf6aX5Z8k0tq6rrdW1ratNvG9V8o8rmdL2VnNHM5fW10t9KedvBCkUTFTKTqYc9ItcA91yR7K2cOgbI8ud0WPiM7o2AN1KUcj6PMRiI1kLJEri41XLEeJA5X5862y8QjjdhAusEXDZJBicbXVp9Fcv2lP2D/ALqq/VG/6+qu/ST/ALeios74XxWXFZwwsDYSxkgqe64PcfaK0RVUVR7hHkVnlpZab32larwdnBxeEjlawfdXt+cpIJ9vP21xqmHlSFo0XbppebGHK6rOr0URKPDH4yzL1h/gats/7EfmscP78nkq/OYp2zV/ksipKMKCCyhg3aPZ35XNt6siLBTjGLjEq5Q8znAbGyldHpQxTYuSRmnc/wD1GsAdWUB7NhyAG/8A8VCsviEYGQ077qVHbCZCczr3WSu8kmLjxchwuIdsSwMUiL2UVD2N7353vatdmxOY3EBh189Vmu6VrnYTnp5aK/zjN/lWSSS37WgK/kwYA/H21mji5VWG960Pl5tLiXPGocBImJW/yfExqmIA/IfRZXt5/HxFSaeeDGe005fZRd/hIk/iRn9104dwEM2TRx4h+rQ37dwNJ6w2Nztz7q8me5lUXMFz/SlCxr6YB+n9rtl+OxWExkGFmnXExzBtLWs6aRe5t3evP2VF7I5YnSNGEj4FesfJHKI3G4PxCjRYfEPmWNGGmSI2j1Fo9dxY2tvtbepF0YgZjF9eqiGvM78BtovefcONhsrxCI7SyO/Wyt+dupbYd1h++kNQJKhpIsBkF7LAWQOAzJzKaMnzSBsMkiOgiCDe4AWw3B8LVkkjeJC0jO61RyMMYcDlZJ2RdrA5pKgIhkMxj2tcdWbkDwP8q3S5TRNOotf4rCzOGVw0N7fBVhimMOBhxM5GCnVRdEUaTtpRm52P53wqy7MT3Mb74v19VXZ+BjXu90py6QkC5bOByCqB+0tYqM3naVtqxaEr3xFmxw2X61/rGRUj/SYAD3c/ZXkEXMmsdOq9mk5cNxrZJQmbB/I5RhsRF8n7EzyKArq5u24PO5JF632EuNuIG+lullhxGLA4NItr5pq6QnBjwpBuDioSD/irHRiznf8AUrZVH3W+IUzpE/F2I/RH8S1Ci/fap1f7LlS8UsI3yuaUfgEYaz3KSq6WPoRf2VfT+82VrdSs9Rk6Nx0H4EwcXZjCmCmMjKVeNgouO0SpAA9vf7azU0bzK2260VD2CJ19kqZnA8eWZesl9QmhuD3dq4HurYxwdUSEbFZXtIgYDuFx4ljOAGKg3+TYuN2i8EltunkD8PA1KA8/C/8Ak0i/eFGf/Bib/F2ncU+cNf2SD9Un8IrnTfuO8V0If2x4Jb4tjlbMcEIHWOQxy6WZdQG2+3ftcVqpy0QPxC4uFlqA4zswmxzVnkvDzxSy4jETddM66bhQqhR3AVTLOHNDGCwCtjhLXF7jclQ+jaZVwQBYA9bJzI/PNWVoJl8h8lGjI5fmVD4zzAyYuDDpHJMkJE0yRC5J/IB7rXsT5EVOmjDYnPJsTkL+qrqZCZGsAuBmbei+cD48x4qfDPHJEspM0SSCzC/1h4Wvv7DSqZija8G9sjZKaS0jmEWvmLqIuSnFPmPVnTNHiQ8LeDBb29DyqfO5YjvoW2KjyuYZLag5L3wvmxxWZpIwKyDCFJFItpdZd/ZuD7aVEXLp8I0xXHhZeQS8yov1w2Pjdeul7LWeKKZQSsZIe3cGtv6XAHtpwyQBxaeq84nEXMDh0Ufh7pJjSJI8RG+pFC60sQQNgbXuDU5uHOLiWFQg4mzCA/VW56S8H4S/sf8ANUfp03d8Vf8AqUG6VeNeOlxcPURRsqEgsz2ubG4AA5b23rbSUJifjcc1hrK9srMDAnXo2wLQ4CMOCGcs9jzAJ294sfbXPrnh8xsulQxlkIBTRWNa0URRMNl0UckkqIFeW3WNv2tIIHfbapmRzmhpOQUAxoJcNSqfGZvl8OIMryxCfToJDEm172IFwKubFO5mEA2VLpYGvuSLr7l8OX4gzGExuZx+GCubt6rfbv3tR5njtiytovWcl98Od9c1eYTDJEixxqFRRZQO4Vnc4uNzqr2tDRYKAOHMN1csfVDRM2qRbtZj489vZVvPkuHXzGir5LLEW1RnM+EjiMWJeNYyunS7WuPAC9/dSJsrnYmDNJHRtbheclT4bG5VLCMKrwmLujZiN732LWN7+Bq5zKlruYQb7qhr6ZzeWCLK0ybhnC4Vi8EQDEW1FmY28AWJsPSqpaiSQWcVdHTxxm7Qp2Hy2JJXlVAJJLa237VuXfaqzI4tDScgrAxoJcNSpLkWN7W771BSSfPkuTtISxw+ondRNYE/oB7fdW4TVQble3h9ViMdKXZ2v4/RNHySJojEFUxMpXSvLSRa23dbwrJicHYuq14WluHouE+RwPAuHeMGFQAE32ty3vevRM8Pxg5qJiYW4CMl2xuXxSxGGVdUZABUk8h53v3eNeNe5rsTdV65jXNwnRUebZpluqMTyxEwsCg1E6CLWNl2uLd9aI4qixLQc1RJLBcBxGSs0xeFx0bRq8cyMLMobu8wDcVSWyQuBIsVaHRytsDcLpNksDxxxtGCkRVkBJ7JXked9vOvBK8EuBzK9MbSACNFIzDAxzxtFKupG2ZTffe/dUWPcx2Juqk5ocLFQc4xeEij6rEvEqEW0ORuPQ7mrI2yudiYDfuUJHxtFnkWS7k2DybrQYTCXB7IZ2Nj/dVza/oK0yvq8NnXt4fZZY20uL3bX8fum3MMtinCiVA4Vg67nYjkdjWNkjmG7StrmNdqjM8sixCdXMgdLg2PiPTekcjozdpsV4+NrxZwX0vFh4wCyxxoABqawAHmTSznu3K9u1jc8gqGXiDLHmSVp4jLHcIxJ7OrY7/V3rQIKgMLQ02KzmenLgS4XCY4ZkkXUjKynvUgg+0VlIINitIIIuFRngjAXv8AJkv6t/urR7ZP/sqPZIf9VaYXK4YnklRAryW1tc725czsBVTpHuAaTkFa2NrSXDqqXM84y3rkklmiM0V9DBiSt+Y7O3sNXxxVGAhoNiqHzQYgXEXCscjkwjGSTCtGxkbVIUa5J8SL7fdVUolFg8aaK2Ixm5YdV2gyWBJ2xCxgSuLM4vvy7r27hUTM8sDCcl6ImB2MDNTpEDAggEHYg8jVYNlZqsv4syvKoZjG3XRSWDERAlRfyIIHoK7FNLVPZcWI71yKmKka6zsj3LplHAWDxKa4MW7r32CXHkQRcH1FeSV80Zs5ll5Hw+CQXa66Y8p6PsHAwcq0rDcdYbgH9EAD3g1lkr5ni17DuWuKghjN7X8U11iW1FERRFlHHvFryyNBA5WJCVcqbGQjmL8wo5bc967FHShrQ9wzPouPWVZLixhyStBlE7KCkEpU8isbWP3VsMzAbFw+KxCGQi4aV4mwk0JVnSSJr9lirKfYdq9D2PFgQULHxm5FlqPR9xU2KUwzG8yC4b/qLyv+kO/1BrkVlMIzibofRdejqTKMLtR6qVx1xN8jjVI7ddLsvfpFwCxHt2HefQ1Ckp+aSToFZVVHKFhqUuY/hvAGVusxWKkkvZiEaQ37wWWIi/l3VqZUTBos0AfD6rLJTw4vecSfM/RcDwzl3fLjB6wSf/xqXtM+w+I+6h7NT7n4H7KVhM5TLZ4YkmebCSpclyD1Z1lbjYWUd6nl5VB0RqGOcRZw9VaJRTvay92n0T/mOOSCJ5ZDZEFyfh4k8q5zGF7g0aldB7wxpcdFj2Z5xiMym0like50b6UUC5ZgN2IHrc2Artsijp2X1P58FxHyyVL8OgUmHhuIwNIMNjGAZQG7KllIYlxGV5Cw2O+9QNS8PDcTfzvVgpWYScJ/O5RcHmc+WyqYnLwuA4VgQHW5G6ndHBBBtyPiKm6NlQ33hn8vuFWJH0z7A3H56rX8pzJMRCk0Z7LC/p4g+YO1cSSMxuLSu1HIHtDmrOc9zuXMsWMHh5NEJJBP59r6mNtyu1gvf3+XUihbTxc14uVzJZnTy8phsF9xnAkUOkdZNLe9+r6gBeXPW4O/l4V42uc7oB43R1AxvUn4L6/AuiIz4fEOsqKXCtoDCwvbVGSAfeKCtxOwPbkfH6p7FhbjY7MJk6P+KTjIishHXIBcj8tTybyPcR8ay1lNynXboVqo6nmtsdQufSBxScKoihNppBe/5i8tXqTcD0PhUqOm5pxO0HqvKyp5Qwt1KySdyxZmJZjzYm5PtNdpoAyGi4jiXG51Vtxbg1ixLIqhV0RkADbeNSfvuaopnl0YJO/zV1SwNksB0CveA+LnhkWCdi0LkKpY3MZOw356CdvL0rPV0oc0vaMx6rTSVZaQx5yWj5/myYSB5n308h+cx2A9prlwxGV4aF1ZZRGwuKxLOM1lxUmuZix/JX8lfJR/Pma78UTIm2avn5ZXyuu5QrG9u/larFXborrL8ZistlU2KX3aIspDC9u0oJ0nwOx9RWd7Iqhu/etDHy0zs/gtlyvMUxEKTIew4v6eIPmDceyuFJGWOLTqu6x4e0OGiyjjTix8VI0cbFcOpsAP/U/vN4jwHK1dmlpRGMTu18lxqqqMhLW6fNU/DuDhlnWOeTqo7ElhYchyudlHmf51fO97WXYLlUQMY99nmwXGZhDOxw8pIRiI5V2JA5H/AM2NSAxsGMa9FEnA84Dp1WtcC8S/LIisluujtrtyYHkwHdfkR4iuLV0/KdloV26So5rc9Qmesi1LHukKIPmqq3JhCp9CbGu5QkimJHeuFXNDqkA9ymZvwPisG/XYB3YDuU2kA9OTjy+41COtimGCYfb+lZJRSQnHAVP4e6SRcR41dDDYyKpt/iXmp9PcKrn4d/KI3Gytg4iL4ZRYrQcNiFkUOjBlYXDKbg+hFctzS02K6YIIuF1rxeqNmUpSGRhzVGI9QpNSYLuA71F5s0lYtwvhoJB+GiduqHWyOrE3QW7GjvLE2v4XrvVDnt7J1yHj4rh0zY39oaZptXg6XFATpj3ZZO0CVZefdp1DTbla21qxe1tj9wx6LYaR0nvB5zXPE8NDDgQYjFSSfKexGmhms9xpk3J0hSRc+BNeioxnGxoGH8t5p7PgGB7r3/Lqj4alVMzhEUbRWYxuhfXvZg3a8Lj7q0TgmnJcb9dLLLAQKgBot0U/iyFcRmximk6pAigNcbWUtYX2BJNV07jHTYmi5urKhokqcLjYWXXF5tmECRLhkIh6qMqyxa7kqCbnfe96iyKneSXnO56qx8k7QMAytso8XEubk9lXY+Hyb/gVM09INT6qsT1R6eijcaYFbvM7hZi6q8O3fCjMwHMdom/dUqR5yaBlv5qFYwZuJz28la8X492yrB3P9Zo1eelCf3gVVTRgVL+66uqZCaZnfZQejGSOOeWWVlUJGoDMbAF3029SbCrK8OLA1u/yVfD8Ie4nZOeNxWYDMESOMHCEDU1ha1jqJa9wwPIW3+8YGtg5JJPvLe503OAA91LnSs8cnUujBmR3jexvY6VbSfMbH21q4cHDED1AKycRsQ0jey4cEY90y7MAp/q1Z18i0Z/mt6lVsBnjv1+6jSPIgkt0+ygcE5gI0MUe0zGVmOnmi4dtI1d3b3sN6sq2FxxHTL43+yrpHgNwjXP4W+6UUQEAkX2rcsOuaveDHZMUNB0nq5eX6piPLmBWaqAMee4+a00hIky2PyV3wxmayZrFJFsJYrSdm126u7G3qorPPGW0xDuhy+K0wytdUgt6j6LvxVw7PNjZZZEfqTYK8bRkiyi11ZwbX1edRp6hjIg1pz77r2op3vmLnad1lAHC8USmWaRnUEAREdUWY8gzltITncg91We0vecLRbv19FAUrGDG45baKTi8JHmDszaIJ1QG6SiZGRbLuFN1cXFvHzqLXugFhmO8WN1JzWVBvoe43y8lX4jg+Ui2HEkj35sI0UDx3k1X5d1Wtq239+wHmfoqnUjre5cnyCvuk2STqcHGw7THtAG92CgW89zWagDcb3LRXl2Bjd1WZBkzw4lRDOpnRlEw0XjRSRdC7bFzbSAu9z3b1bNMHs95uR0zzPfbbxVcNOWP912fXbwXZsqhlkZpIsS0kkjLH10nVlrdosQBdYo15sSSdgATUea9rbNIsBnYX/CVYYWOdiIN79T+ZBQOI8rWWWaaCRWuiz6LG7RlFDSKT9azBrjntfvq2CUta1rh3eexVFRDicXtPfbu3VnwpjnTKcbY/UL6T4akW9vaSaqqGA1LO+3zVlM8imf3XSIF7hYd2/If8V0VzVo3DeIwsKYmVFVocOgQsN2lLbu/jpJsAOVhXKnbK8tadXZ+GwXYgMTQ4jQZeO6Ss6wMcbaoJEkhcnQVbtL36WU9pSPMV0InucLOFiPzJc2aNrTdhuCrjo0mK49AOTo4PsGofePvqiubeEnYhX0DrTW3BTj0kZ1icMkJwzFSzEMQgbkNhuDasVDDHITzPmt1dLLG0ctZZmGaTzTCaViZRpsdIH1TddgAPursxxRtZhbouFJLK54c7VXHz2zL/rN/7Mf+ys/sdNt6n7rT7XV/gH2VVmuYz4khphqYflCJVPoSqi49avijjjyafVUyvml7Y9FrHRkhGXRAgjtSWB8OsauJXkGc27vku7QgiAXTVWNa15ljDAqdwQQR5HavQbG68IuLLJ+EgMuzCSPEuI1CMuptgwuCpv5ge+9dipvPAHMF81x6e0E5a82VlLxtA7Myz4uG5+qqROu21xqQkX51UKOQC2EHzKuNbGTk4jyCn5FxphusKvNMQRfrMRoUAj8lQoFr8/ZVctHJa4A8BdWRVkRNifMqg6O8tM+NfEHdI2dtXizE2+4knwuK01sgZEGdTb0WaijxymToL+q69LWUMsi4gC6Ouhz4ML6feDb1HnXnDpQW4DqF7xGIhwkCaRi8QY9jCkKiJo3WWzFNa3LAgBQVB7/KsOFgPW+fTqt2J1stMuqi5PicSFZhLHIyxnstOpW9oANRBNhcSb/GrJWxkgWtnt4/0oRufa975b+CT+MMPLiMeselOvdEVlQ3Ct2u+3ICxN+6t1K5scJd0BKwVTXSTBvWwTlxxkN8vVIgScPpYAcyFFm9trm1YaSe093dVtq4Lw2HRJ/RvjxHiSpTWsq2J2sgU6tZvtpHwrdXMxR3vosVA/DIRbVP78VgE2hJFzY9fht/PebvrmCmO/o77Lpmo7vUfdJvSfmayNDGqWUAya7iz6hp2sbG1iCfSt9BGQC4nuXP4hIDZoHer3o9yK2Bl60W+U32/uFdI9+59orPWT/5hh/j81po4LQkO/klLhTCPh8e0LlFmCOkZdSVLkDSbDuK3POtlQ4SQ4hpleyxUzDHPhOtimZsHlMZKYoYZZlNnCFwAfS+23dWUPqjmy9vJayylBs+1/Nd8FBgwzS4H5KIo1viHKuzBCCWA32uoO+/pUHmU+7Le5001U2NiHvRWsNVR9FWUl5mxBH4OMFUPix8PRf31p4hLZoZ1KzcPiu4ydEycU5scCWIVtEzh9agG7AKGjOo2XUFHasdi1hexrJTxc7rp+X71rnl5Nz0P5ZJmA4xJ1pjIY5432ayKrc7jcWBA7uR863vpBkYzYhYGVmokFwV1k4nwsCMmAwioXtqaXtedrFiTvyubeVRFNI8gzPvbZempijbaJvxVhw9xVLiFTDEFpmfdlRAGQ8wbWCADYkAkgbdo1VPStjJk6fX6/nRXQVTpBg6/T6Jg49yljho5IRd8Kyuo53C2v62sDbyrPSSgSEO0dktFXETGC3VuaVMDxNDC7TRTTqHYyNhRGhVnIF/wpBsh25b1sfTPcA1wGWV79PDdZGVMbbuBOedu9VkfFkrSq0wVowX1RooW4kBDb89Vjt6VaaVgaQ3XLPwVPtjy67tNvFdJM0giQ9VLNM4iaGESRhRCjc72+u3hzrwRPcfeAAvc2OpHyUjMxrfdJJtYdyeuEuG9GXNDKLNOrFx3rqXSB6hbe2ufU1GKfG3p9Fvp6fDBgd1WT4zCvE7RyCzodLDz+B53867LXB4DhoVxHsLHFp1TOczjwIw8KaZSoY4rTuriTnHfkbCx9QPE1j5Tpi55y/18uq3c1sAawZ7+aos9wKQzEQuHiZQ8bA3OluQbvDDcb+VaYXuez3hY6FZZ2NY/wB05HMJt6KcpLSviSOyoKIfEm2q3oBb2msXEJQGiMeK28OiNzIVpzAd9cldZZ3xRHlrYtZ5cWVdNN0jGodk3H1VNq6lOakRFjWZHfvXMqBT80Pc7MK5HSBl3/VP/tSf7Ko9gqNvUK726n39FcZXnWFxP9RLG58Bsf2TY/dVEkMkfaFlfHLHJ2TdWYFUq5faIiiKk4l4ZhxqgSXV1+rIvMeXgR5Gr4Kh8Jy0VE9OyUWcs/xnRxi1P4NopF7jqKn3EH99dNvEIiMwQuY7h8oORBUrKujSVjfEyKi+Ed2Y+0gAffUJOItA9wfFTj4c6/vn4LR8ty+PDxrFEoVF5D+ZPMk+Jrlve57sTtV1WMaxuFui6YzCpKjRyKGRhZlPIivGuLTcar1zQ4WKRM64IxViuGxJaIoE6uU27ANwuoKbgE94v510IqyO93tz1uFz5qSQ9h2WliqjLuAsepYB44VcaXIcnUL3tYL/ADFXvroDnYmyzx0U4yBtdPuQ8OJh2aV2abEP9eV7XPkANlHpz765ss5eA0ZNHRdKKAMJdqT1V3VCvSnjeEUjWc4aJGM9g8bu6Lp3JVSm63O5HL2VsbVOcWh502A+qymma3EWDVKp4Ylvb+h4vX5U1vf1lbPaW2/eP/1/pYfZje3K/wD1/aZ8t4QR4o0xMEaLG+tI45JHAv8AWDM/NSbHSNtqyPqnBxLHa9SAPl81tbTNLQHt0803AW5ViWtUXEvC8WLs5JjmX6kqbEd9j4i/u7rVogqXRZajZZ5qdsueh3SFjejzG6iQ0ctz9YuwJ9bg7+010m18NtCFzX0Et9bqwyXo5m3+UTaEP1kiZu2PAnYW9hqqXiDP4Nz71bDQOHbOWw6rRMDg0hRY4lCoosAK5jnFxu7VdNrQ0WC8ZlgI8RG0UqhkbmD+8HmCO4ivWPcx2JuqPY14wu0WcZt0aSqScNIrr+bISGHtAIP3V1I+ItI98fBcqThzr+4fiomE6OcWx7ZijXvOosfYAP51N3EIhpcqDeHynWwWgcM8MQ4JTou0jfWkbmfIdwXyFc2eofMc9F04KdkIyV5WdXpE4j6O0lYyYZhEx3KEdgnxFt1v7vKujBXlowvF/mufPQB5xMyKWh0d429rQ28esNv4b1q9vh7/AILJ+nzd3xTXwz0fxwMss7CWRTdQBZFPjb8ojz91Y565zxhbkPVbIKFsZxOzKdawLel3inhKHG9o9iUCwkHePBh+UPvHdWmnqnw5DMbLNPSsm11SHiOjnGKbJ1LjuIYr9xXb3mukOIRHW65p4fKNLKyyboze4OKkUL3pHe59WIFvYPbVUvERa0Y+Kui4dneQ/BaNhMKkSLHGoVFFlUcgK5TnFxudV1GtDRYJI6WM3eKGOFGK9aSXI5lVttfzJF66PDYQ95cei53EpnMYGt6peyLo3mmjWSSRYgwBVbajY8r7gD03rVNxFrHFrRdZIeGOe0OcbK0PRV/9yf2P+ap/VD/qrv0lv+yXuJODp8AFnWQMgYWdLqyE8tvuuDWqCsZP7hCyz0clP/kaVp3BObti8HHK/wBfdX8ypIv7RY+2uPVRCKUtGi7NLKZYg4q9rOtC54iYIjOeSqSfQC9egXNkSzlmeyrCmuNpOrSHrpSwBLSKpIVQN2XUCQbbEWudqvfG0uyNtbeSiCuo4jdA5lRBeYxw/hNja9yxt2QNJN9/C1+fnJBtY9M0xLvhc/eUKIodUliXBcBVAYqCHsdWog6du43tXhiDdSl14wXEplGpYSqiISuXdV06tdl7xq7O+9gDzo6HDlfrZLrnJxBMyjqo4y/XrGfwl1IIDmx0g307ctue4r0RNvmeiXXZc4fXoijaRnaUjW6qqCMoh3C3AJO2xN715yxa5O3ql18+cbNH1kMDOqxCSS7BdIK6gg5hntv3Dcb705VjYnrZLrvmGYO0UHV/g3xBUAkA6AULk25FgoIF9r25ivGtFzfovbr5JAcKDIJpHvYaZpRpJJAB1EXXv2Xn4XtS+PK3wTRV+Lz0sscm6hUxDsEYG5jATYkWN2a4uOdriptj1Hh6ry6+DGyLinLIzlerhhXrbXcprcsAAv1SCWN7adhvYsIwD4nJL5qdHnrlxF1P4bWysNY0rpWNi2q1yul1tte5tbvqBjFr3y/PsvbrmOIzp6xoSsbJIyNrBYiME308gGAuDc+YFe8rO188vVeYl7TOyjxRkBtWhSTIvWXZb3Khbbd+48QK85dwSl0JmbwzJh27bNuXZgtwzvsgI7egDcXva3MmvcAcMQ/PHxS/RfOKYGPVFJZUZpY47I9hpLgsbW56dW/dSEjO46FHLzhc0aON7KSiOY0kmmF5G1EE3sTpG4/ONthyJOZc/YJdCcSM6r1cOpureRryAKoVynO1zqs2nbu3tTlAalLr2OJAZAuiy9WHJZgGt1eu6pbtqORIOx7tjXnKyuvbr4vELKqyTwNGjxl1sys2wB0Mo2DG+1iR3EiveUL2abry6J8/kjOiTDkSNo6tVkU6tTabE2FivM8xbkTQRA5gpdfBnUyviA8cYSIIAettd2AJBJXl2h57cjenLbYWOvcl15jz2WRoBHGhDySLJ29gEBuVOncXsdwORFu+nLaAblLr1h85cqBDG0raTK2t1Wyl30gELYsQDYW2AFz4jGBqbJdeX4nuC6Qs0S9UXcsAfwgUgKtt2AZSQSOexJpyehOefomJdOKJ3BgROts7trEJAcqqMdiSLDVpvvSIDMn1QowuYiGOQFZj1cXXHrWBfcv2OZF+z423FC3ERpmbZJey8pnsgmkV4h1avDGpDdrVJpJuLcgGB9nnTlDCCDv6Jddps9PWGOOIu3WtHcsAo0xrIWJ3IUatOwJvXgjyuT0+q9uuWW8SrNKqKo0vq0MHBbsi92UDsBhuDc917E2r10JaLrwOS/0t5U0kMcygkREh7dytbf0BAvW3hsoa8sPVc7icRcwOHRVnD/SV1USRzxFyoCh0I3A5XB77eBq2bhuJxcw/FUw8TDWhrwrU9KWH/wCjN/8Ap/uqn9Mk3Cu/VItks8YcdHGRdSkfVxkgsWNybG4G2wF7GtlLQ8l2Mm5WOqr+c3A0J+6O8ueDAxrICGYs5B7tR29trVzK2QPmJGi6tFGY4QCmWsi1Lli8OsiNG/1XUq1jbYix3HLavQbG4RRv6Jisw0mzOrnc/WXTp7+Q0rty2qWMryy4NkMdiA0g/CGRSHN0Zr6tPkbm4NxvXvMKWUDNMkclREvJNAkM8qtuSSHtvIveBcG9+VyamyQdfkPTZeEKdDw/EsPVWNisalgSD+DACkW5EWvt31AyuJv+Zr2y9JkMQGxk1dYJS+s6i+kLck9xUWtytTmH0sll2hymJCWUEEqy/WPJnLt38yx514XkpZUea8ONIWjRFSNkWMuJXF0A02eMbOwF7G/fvsLVayUDM6+C8ITBjcvSWPq3B0ixBBIKkcirDcMPEVS1xBuF7ZQjw9Gdy8zPcESGQlha9rdwG52A3vUuaUsvfzfg06NLW0lTd2Nwzhzck3JLC5NOa690sF7xGSxPq+srGTrNasQwfSEuD3dkWtyIvtvXgkI+SWXrB5RFGQyg6gG7RYknUVLEk8ydI38BYbULycksvD5FCUWPSdKxtGBqb6rAAjnzIA358695jr380sF8GRxdb1vbvr1hdZ0htOktp5Xt47d43pzDayWXvEZRG8olYubEMELnRqXk2nlqHl4A8xXgeQLBLKTiMKrlGYbxtqXc89JX27E86iHEXXqiS5JGVVRrXQ7OpViCCxYtv56j76kJDdeWRFkcKqyhTZouqPaa+i7m1yb3u7drn517zHH43SwUTNOHFdJNBbUUZUDuxRCydWWA3sdO223Pa5NSZKQRf86rwhdo+HYdJVtcgKGMa3Y6VPcpvdeQ7X1thvsKjzXahe2XTD5HGrByXdwQdbuSdgwA9BqJt4m/PevDISLJZGIyON2dtUil2V+y5FnUBdQ8CVAB7iO6gkISyIcjiTq9OsdWXIOtiTrJLBiSSwJ3r0yE3v8AlksucnDsJCga1AQRkK7DWgvZW3uRud+e533pzXJZSf6Ii0sunsu6uRc800afQDQu3LavMbksu74VTIshB1KGUbnk1r7cu4VHEbWXqh5hkUUzln19oKGVXYK+kll1AHexJ/ncVNshaLBeEL5iMjjcyElwXZXNmI0uoADr4GwAPcbcudeCQiyWXTBZNFEQVDXGvdmZrlyGYm53JIHp3bUdI46/lksvmX5PHCboXsAQqlyVQE3so5W8L3sNhYUc8u1QCysCL7GoL1LGY8A4KVi3VmMnn1bFR+z9X7q2MrpmC17+KySUMLzchQB0Y4X8+X9of7as/Upe5U/pkKtMq4IweHYOsWpxyaQlreYB2B87VTJWTSCxOXcr4qOGM3ATHWVakURYjPxDj0NmnmX12/lXdwU2wXBx1W5XL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tHzzhITtqNcJd5VX0erREfR6tER9Hq0RH0erREfR6tER9Hq0RH0erREfR6tER9Hq0RH0erREfR6tER9Hq0RH0erREfR6tER9Hq0RH0erREfR6tER9Hq0RH0erREfR6tER9Hq0RH0erREfR6tER9Hq0RH0erREfR6tER9Hq0RH0erREfR6tER9Hq0RH0erREfR6tER9Hq0RH0erREfR6tER9Hq0RaDREURFERREURFERREURFERREURFERREURFERREURFERREURFERREURFERREURFERREURFERREURFERREURFERR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UUEhQWFhUXGB0bGBgYGBsgIBohIhkYGyIeIh8eHCggHhwlIB8cITEhJSktLi4vHSE3ODMvNygtLysBCgoKDg0OGxAQGzgmICYsLDQ0NCwsLDQyLDQsLCwvNDQsNCwyLCwsLCwsLCwsLCwsLCwsLCwsLCwsLCwsLCwsLP/AABEIAJ0BIgMBEQACEQEDEQH/xAAcAAACAwEBAQEAAAAAAAAAAAAABgQFBwMCAQj/xABMEAACAQIEAgcDBgoJAwMFAAABAgMAEQQFEiEGMQcTIkFRYXGBkdEUFhcyVKEjNUJScnOSsbLBFTM0YoKzw9LhU3TwQ5PxJGSEotP/xAAaAQEAAwEBAQAAAAAAAAAAAAAAAgMEBQEG/8QAOBEAAQMCBAMFBwQCAwADAAAAAQACAwQREiExUQUTQTJhcYGhFCKRscHR8BUzQuEjUjRy8YKSov/aAAwDAQACEQMRAD8A3GiIoiKIoa5nEZzh9Y60KHKd+kki/wB37q8xC9lZyn4OZbK9rqBl/ECyTtHtpvaNvzrc/wDiudBxFks7o+nQ77/0tc1C6OESdevd+dVd10lgRREURFERREURFERREURFERREURFERREURFERREURFERREURFERREURFERREURFERREURFERREURRswx8cC65XCLcDUeVybD0rwkDMqL3tYLuKQ+kHjObB4vDiGzJ1bO6tyluwAAa3MAHcXtq3BrdTQNkYSVoiYHtuk7O5nmlbMcLIxswZwNpMMbAAMN7p/fHZNzfvrm1VPJC65+K+hoJ4nRCmePs7+1f5Vma4tC6AJMgvLGv+ZH5d5X8k+VcCuo9ZostwPmFMtMDhG/Np0J+R+h6rQOHc269LN/WL9bzH5wrqcPrRUMse0NfuuFW0vJfcdk/llb10FiRREURFERREURFERREURFERREURFERREURFERREURFERREURFERREURFERREURFERREURFEXPEyaUZh3KT7hevQLmy8JsLrMc44pizLDLEWGGk1K34Q3RtjsHHLcjdhWqp4dKB7ma5M87KmPBfCe9L8pnwqdViYhJh23CPvGfOORfqt5qfZXNZJJA7LJZYp6mjOeY/NFEhyxlcT5bK5dQfwLW65R3gD6s6eQF/K9daGtjmGCQWX0NLxCGoFr2K84RhO4lwdoMWhv1KmwcjmYb8m53hPna9YqqhdEccenyX0VPXAt5VRm09fv8AdNmQZ31v4aICOaP+ti5DwLKOeg/lLzU183PA6B/tEHTUfnTfZXSw2HKkzadD9+/Y9VpOXY5Zow69/MeB8K7lPO2eMPavnJ4XQvLHKVVyqRREURFERREURFERREURFERREURFERREURFERREURFERREURFERREURFERREURFERREUReJU1KR4givQbG68IuLL86RiwAPMbH2bV9QV8up2XZpLBcRuQp5oQCh9VO1UywslFni6tZM9mhy9FJE2GlILKcNINw8V2jv46L60PmpPpXJn4T1iPkV7aJ5v2TuNFPxeVHEf2nQx0ho8VEwDHmV1XsHFlLXbSygE6uV89PNNC4sfoNb9F2aCapxct3vDfxV/kXDpmkimkYmWJQTNYpr7wZALE7clO5G7ncCsMzxLKRELfIeO57vivouc6CAxuNwen2++/Z3UfM+kTC4ItHgo/lDE9qTVpjv5EA6v8It510KLg4iB6X+P9Lk1FY6UjFnZUf0x4u/9VhfS739+r+VdH9OZuVm5pTlwj0lw4txFMnUTHZbtdHPgGsLHyIHlesc9G6MYm5hTbICnusasRREURIvS1nE+Fw8LYeRo2abSSANxoc23B7wK2UUbXvIcL5KuQkDJT+jPM5cRgElncyOXkBY2vYOwHIAcqhVsayUtaMsvkvWG4uUuZd0siXFpEcPaCSQRpJr7V2bSrFdNrEkbA3F60OoCI8V814JLmy0fH4tYYpJX+rGjO3ooJP3Cue1pcQArCbLC14mzTMp9OHeRSQWEURCqi+bH2C5O55CuyYYIW+96rPic45LWOAMNio8IFxxYza3vqYMdOrs7jyrmVJjL/wDHorm3tmmOqFJFERREURFERREURFEVbxFm64PDS4hwWEa30jmTcADyuSBerIozI8NHVeE2F0q8B9IRx8zQSwiJ9JdSrlgQCAQbqLEXHrWmppOU3EDcKLX4k+ViU0URFERREURFERREURFERRFg3E2D6nFzp3CQkejdofvr6OB+OJp7l85UMwSuHeqyrVSpmVYcO93GpEUu6j8oL+T/AIjZfbWern5MLnjXorYmguudBmmpBrl7dn0mTUO4iIoGHkJMQQpHLRAq8q+arHmCG3W2I95Oi+04dBhZc65DzOZPkNNr9y6dKmbthcNFgo2OucM0zd5XbV+2xt6Ait/CaUNbc9PUnqsFXNjcSNPkFX9GPAceIQYrFrqjJtFF3MBtrbxF9gvLa+9xbXV1RacDNepVDGA5laocnw+nR1EWm1raFt+6ubjde91bYJey3o5wUOJM6oTuDHG26RnxUd/le9u6r31cjmYSf7UQwA3TTi8UkSF5HVEUXLMQAPUnaswaXGwU0sy9JGXA2+UBvNVYj3gVoFHN/qoY2q9yfOoMUhfDypKoNjpN7HwI5g+Rql8bmGzhZSBB0SN04/2WD9f/AKb1s4f2z4fUKuXRWfQ/+LI/05f8xqrrv3j5fJexdlR8vw2S/L9UTRHF9YwCBm2kF7kJ9UNe+4FScanlWPZXow371J6ROJMMuFxeGM6DENCyiO/aJZDYe2o0sLy9r7ZXR7hayQuibO8PhJsQ2JlWIMiBS3eQzEj7xW2tifI0Bouq4yBqtqwOMSaNZImDo4urDkR41yHNLTYq9U+ccZ4LCsUmxCBxzRe0w9Qt7e2rWU8jxdoyUS4BfMo40wOJcJFiELnkjXVj6BrX9levp5WC5GSBwKYKoUlSScW4JZ/k5xEYm1iPq7m+okALy5m4q4U8hbitko4heyj47jnAwy9S+IUvqCkKC1iSBYkAgG55V62mlc3EBkmIaKxznP8ADYTScTMsWu+nV3251COJ8nZF16SBqomO4xwUMUcr4hAkovHa5LjxCjcjztUm08jiQBovC4BGScX4PFtognVntfQbqxHiA1ifZSSnkjF3DJA4HRWWbiLqJflGnqdDdZq5abG9/K1VsxYhh1UiljgXD5Uryf0cyO9gXIZmIUnYXbkt+4VoqDOQOaoNw9E0ZjmEWHQyTyJGg5s7AD7+/wAqztY5xs0XUibJcPSRl17fKL+YR7e/TV/sc2yjjamLLMyixEYkgkSRD+UhBHp5Hyqh7HMNnCxUgbrricUkYvI6oOV2YAffRrS7QI5wbqV0ikDAMpBB5EG4PtrwgjIoCDmF6rxeryzgcyBSy8uF6ovUURFEWZdK+VEPHiVGzDq38iN1PtFx7BXW4dLcGM+K5XEYsxIPBIFdJctXHDj6TMTyCxsf0VnjLfdXM4t+wPFaIDYO8B80x5KtpSG2t1qnz05gS33Mp9orhcWFzfp7nwuF9zTH/Ebbn1Zkl3pnLf0gL8hAmn9qS/319DQW5XmuBLqta4MC/IMLo+r1KW/ZFcue/MdfdXN0VzVS9RREscdcIpmMaK0rRtG2oEbrva91JsTbkeYPkSDop6gwkkC91FzcSVpOFshiXq5cTHrtu7YsB7+NgwUemm1aRPVONw3LwUMDNEp8GTjCZuiQTCWJ5Oq1qQRIhUlTtsSDbcd4a1r1pnHMgJcLHXwUGmzrJ06cf7LB+v8A9N6ycP7Z8PqFOXRWfQ/+LI/1kv8AmNVdd+8fL5L2LsrNOHvx6n/eTf61dGT/AIx/6j6KsdtO/SVwRE64rHmWUSLEWCApoJRdr9nVY233rHSVLgWxWyurHsGqR+j7hSPMZJkkkkjEaqwMene5Yb6lPhWypnMIBAvfdVsaHJ846x5yrLocLhnbWw6pXNtQUC7NsANVrC9tiaw07OfKXu8VY44RYJT4B6O/l0XXzyPHEWOgJbVJY2LFmBsCb91za961VNXynYWi5UGsvmV7486OBgoTPBI8kSka1ktqTcWYMoGwNuYuOd68p6zmOwuGaOZYXCdOibiOTFYd45jqkgYDUebIRdSfMbqT5DxrJWwiN4LdCrI3XCy/i0v/AEriOqv1nygBLc9R0hbedyK6UNuQL6WVLu0nrLeh9FVGlxMvWAqxCBNAIIa26ljv33F6xP4gTcBuSsEQXPpz+rhf0n/cKcP1ckvRVnA/R+MfAuJxUsqqRoiVCoOhCVFyVNlveyj176tqKvlOwMHj5rxrMQuUr8WZQ2WYzQjsxjCzROdja5te21wVINuY9a0wyCeO5GuRUHDCVt/FE2vK8S/52EkPviJrjwi0zR3j5q93ZKzroM/tGJ/Up/E1b+I9hviVVFqU7cdcEx5g0UjzNF1ezG4I08zYN2Vf+9blzvWOnqXRXAF7qxzbpcxnDOQqhjOKiR7W1/KwWB8bFivsItWhs1WTfDceCjhYqDomxrQ5kYFcPHKJFJX6rFLlXHqAfYR4VdWtDocRGYt6qMZs6ybOmMfg8P8Apt/DVfC+07wWLiv7Y8UrcJcTy5e4R1YwNZmQjcBhcOnrz8D61tqaZk4u3X8yKxUtW+Ahr+yVsuX46OeNZImDo3Ij93kR3iuA9jmOwuGa77HteLtOSQel/K1KxYkfXB6s+YN2HtBv766fDJDcx9NVzeJx+6JBqEzcBZm2IwUTubuLox8SpIv6kWPtrHWRiOYgaLXSSGSIEphrMtKKIoma5emIieKQXVxY+I8CPMHepxvLHBw6KEjA9paeqw3O8pkwkpilG43VrbOPzh/Mdxr6GKVsrcTf/F89NC6J2Fy55ZiVjkBe/VsCkluehhZiPMfW9lQqYRNEYz1XkTw11zp1TRESsl37R/K0bkkxhH0+IljWOaO3NonHO9fNzR8+DA/VtwfDfyX1vDamwwE55fEaHwOYv39y8dKmXnEQQ41LMYl0TadxpNisg/u33v4P5Vu4TUXBjfr9f76KishwPy0/PloV66LeOI4oxhMU4jCn8DIxstj+QxOwIPImwIIHMb6KymJONg8VRG/oVqpxCBdRZdNr3uLW8b+Fc2xVyUF6TcD8pMJksm1sRt1Za/LV3Dl2/q+davYpcGK3l1UMYvZJHTFnsr4o4UOVgRFJUGwctc3Y96gWsOXM1soYmhmPqq5HZ2V9lfQ/hQgM08rsQCerKKnLu7JNvMmqH8QkJyCkIgkXI4okzeFYCWiXFBUYm9wCRe/fvfetshcYCXa2VYtiyT/04/2WD9f/AKb1h4f2z4fUKyXRWfQ/+LI/1kv+Y1V137x8vkvYuys04e/Hqf8AeTf61dGT/jH/AKj6KsdtbB0g/izGfqJP4TXKpf3m+IVz+yVn3Qd/aMV+rj/iet3EOy3xKri1KsenLBMY8NMBdUdkby1gWPvW3tqvh7hic1eyjqrTol4gilwaYfUqzQgqUJsSt7hx4gg725EGq62JzZC7oV7GcrL30sZ9DFgpcPrUzTroVAQSATu5HcAL7+NeUUTjIHdAvXusFSdBuDbTiZrHSWWMeZUFjb01Aet6u4g7NrVGIJXx/wCP/wD86P8AijrSz/i//E/VQPb81vlcRaFlfTn9XC/pP+4V0eH6uVUvRNPRb+K8N6N/mPWes/ecpM7Kzjpv/ty/9qv+ZLXQ4f8At+f2VUuq0zPvxPP/ANm/+Sa50X74/wCw+atd2T4JA6DP7Tif1KfxNW7iPYb4lVxalVvSJmkuMzF8K0mmFJUiRSbICdN3bxN27+QA9anSxtjixgZ2uvHm5sm2HojwUSFpp5jpF2OpEUW57BNh6k1mPEJXGzQFPlBJfRlp/peHRfRebTfnp6t9PttatdXfkG/coM7SeumP+qw/6bfw1Rwvtu8Fi4r2B4qavC8eOy3DA9mVYV0SW5dnkfFT4e6q/aXQ1DiNLnJWimbPTtB1sFn8eJxmVzMgLRN3gi6P5i+zDzG9dQthqm31+YXKDp6R1v8AxcuIOKMRjAonZdK7hVWwv4nckn217BSxw5tUJ6uScWK1Xo4wDQ4GMOCGcs9jzAY7fdY+2uLXSB8xIXdooyyEApnrItaKIiiKuzzJIcXH1cy3HNWGzKfEHuP3VbFM6J2JqqlhbK3C5ZhnfAOJgJMQ69PFbBx6r3+z3V1oq6N/ayPouTNQyMzbmFV4PHtCOrxCOFAsCykFBe+kg21JfcC4ZTurCo1FI2Y8yJ1neh8VGGd8R94EeXz3H4E4cOZrGWIWaJ0bmjMtyDzBB0nv8LH1uTyZaSRjseEtPdmD+enRdyPiEcrML/j+fniq/PeiqKRi+BmVAf8A0m7SjyUjdR5G4HdW+Ouc0WkHmqiwHQpd+inMPq2g0/rWt+zoq/2+LXO/go8tybeFeipIXWXFuJmU3WNRZARyJvuxHhsPKss1cXDCwWVjY7aqy494AXHsJonEcwXSbi6uASQD3gi5sR47g7WrpqoxDCRcL17LpXwfRrmLAQy4zRByIWSRtvAKbDl3HbyrS6shHvBuagI3bqywXRe0OOinilQQxSKyoQxawABub2uTc8u+q3VodGWkZle8uxumPpC4XkzCGOOORYykmslgTcaWW2x86oppxC4ki+Sk9uIKXwPkL4HCLA7q7KznUoIHaYtyPrUKiUSvLgvWtwiyVMr6N5osxXFmaMoJ3l0BWvZte172uNVan1jXRcu3QBRDPeunfiXLTicJPArBTLGyAnkLi16xxPwPDtipkXFktdHvBMuXyTPJKkgkVVAVSLWLHvPnWipqWzAAC1lBjMKb8xwMc8TxSqHjcEMp7x/I+dZWuLTcaqwi6yfN+iCUPfCzKy3uoluGX/Eo39bA10mcQFrPHwVJi2XzKeiCVnviZlVb9oRXLN/iYWHrY16/iDQPcHxQRbrWMsy+PDxJFCoSNBZQP/Nz51zHOLjiOqtAskHE9HMzZl8sE0YT5Qs2jS17KVNr3tfatraxoh5dullWY/eutIrArUndIfCEmYiERyJH1ZYnUCb3AG1jWqlqBCTcXuoPbiVxwfk7YPBxYd2DtGCCyggG7M3I+tVTyCSQuCk0WFkrdIHR/NmGJE0c0aAQiOzKxNwzm+x5dr7q001W2JmEjqoPZiKbMxyppMDJhgwDPAYtRBsCUK3tztWVj8Mgf33UyMrJa6POBpculleSVJA6KoCqwtYk95860VVUJgABaygxmFR+OujcYuVsRh5AkrAa0YdlyBYNcbq1rA8wbDa+5lT1nLbhcLhHR3zCqMD0a46XTHi8WeoBF0WR31Ad3asB6m9WurIm5sbmo8s9SrThno5kwmPXEiWPqlMmmMK1wGVlAuT3XFVy1gfFgtnkpNjsbpr4n4aixyosrOugkgoR3i29waop6l0BJb1VdRTtnFnLwmb4LBRpA2IQdWoUBnBbYd4G9/ZXpimmcXhuqCWKJoZi0ULH8T5XOuiaWJ18GVv3ldqmymqWG7QQoOqKd4s4gr7kmQ5Y7CTDLDIRvs+q3sJNj7KSz1IGF5ISKGnviYAmqsa1ooih5tjTDGXWJ5SCOxGLsbm33c6nGwOdYm3ioPdhbe1/BLcfHDMzouBxTPHbWoCkrfcXGra9ajR2AJeLFZhV3JGA5KdmnFPVT9QmGmmfQH/B6eRJHeRy/nVcdNiZjLgBfqrH1GF+ANJPcpeQcQR4rWqq8ckZAkjkFmW97ezY1CaB0dicweoUopmyXA1HQqPnPEkEOJiw0i6mktvYEJc2XVf847VKOne9heOijJOxrwx3Vd89eDDQPM8KsEtcBVudwO+oxB8jw0HVSlLI2FxGi+cPZvBiIDNCoUC4ZbAFSO42/wDN69miex+Fy8hlY9mJq4w8VxHBfLGDJGfyTYtfVpA22uTXppn83lDVBUN5fMOi85RxFLLKsb4OeIMCyu1rWHjY7Hltzr2SBrW3DwV5HM5zrFpC5Y3i0pPJBHhZ5mitqMYU8xcbXv8A/FetpbsDy4C+68dU2eWhpNtlPyviKCeBpw2hEuJNYsUIFyCKrkgex+DqdO9TZOx7MY0VOONXdTJFgsRJAP8A1AALjxCncir/AGQA4XPAOyq9qJGJrSQriDiGGTCNioyXRUZiBseyLld+RqgwPbIIzqrRO0xmQaKnTjpQqyS4XERwta0pUFd+R2PKr/Yjcta4E7KkVgsHFpA3UrOuLPkxYnCztGoB61Qugggb3J87VCKm5lrOF9uqnLU8v+JI3U3Is7bEFg2GmhAUENIAA1/Cx9tVywhn8gfBTilL/wCJHiueT8TxYmeWBLhou82s9jYlfQ7V7JTujYHnqvI6hr3lo6KBmXGZgYh8HiANehWstnN7DTc737qsZSYxk8KuSqwHNpUpuJyuGmxEuGmiEVuw4AZr23G9rb/dURT3eGNcDdT59mF5aRZTM1z6LDwLNKSAwGlRuzEi4UDvNVxwukfhapyTNY3E5UzcatHZsRg8RDESPwhAIF/zgNxV4pA7JjwTsqfasObmkBWnEPEceFhWYqZFcgDQRvcEg7nlVUMDpX4dFbNO2JmI5r2/EEXyM4xLvGEL2Fr7cx5EHavOQ7m8s63XvOby+YNFPy/FCWJJACA6hgDzFxeq3twuIU2uxAFVWfcR/JpY4hDJM8gYqI7X7PPmR61dFT8xpdcADdVSz8twba5Oy+5JxKmIaSMxyRSxi7RyCxt4juIryWnMYDr3B6hIpw8kWsR0Kk8PZwuLh61FZRqZbNa/ZJHdUZojE7CVOKQSNxBdM8zRMLC80lyFHIc2JNgB5k15FGZHhoSWQRtLivuSZomKhSaO+lxyPMEGxB8wRaksZjeWlIpBI0OCrMHxdDJi3whVkdSVBa1nI3IG/O2+/hVrqV4iEnRVNqWOkMfVTf6aX5Z8k0tq6rrdW1ratNvG9V8o8rmdL2VnNHM5fW10t9KedvBCkUTFTKTqYc9ItcA91yR7K2cOgbI8ud0WPiM7o2AN1KUcj6PMRiI1kLJEri41XLEeJA5X5862y8QjjdhAusEXDZJBicbXVp9Fcv2lP2D/ALqq/VG/6+qu/ST/ALeios74XxWXFZwwsDYSxkgqe64PcfaK0RVUVR7hHkVnlpZab32larwdnBxeEjlawfdXt+cpIJ9vP21xqmHlSFo0XbppebGHK6rOr0URKPDH4yzL1h/gats/7EfmscP78nkq/OYp2zV/ksipKMKCCyhg3aPZ35XNt6siLBTjGLjEq5Q8znAbGyldHpQxTYuSRmnc/wD1GsAdWUB7NhyAG/8A8VCsviEYGQ077qVHbCZCczr3WSu8kmLjxchwuIdsSwMUiL2UVD2N7353vatdmxOY3EBh189Vmu6VrnYTnp5aK/zjN/lWSSS37WgK/kwYA/H21mji5VWG960Pl5tLiXPGocBImJW/yfExqmIA/IfRZXt5/HxFSaeeDGe005fZRd/hIk/iRn9104dwEM2TRx4h+rQ37dwNJ6w2Nztz7q8me5lUXMFz/SlCxr6YB+n9rtl+OxWExkGFmnXExzBtLWs6aRe5t3evP2VF7I5YnSNGEj4FesfJHKI3G4PxCjRYfEPmWNGGmSI2j1Fo9dxY2tvtbepF0YgZjF9eqiGvM78BtovefcONhsrxCI7SyO/Wyt+dupbYd1h++kNQJKhpIsBkF7LAWQOAzJzKaMnzSBsMkiOgiCDe4AWw3B8LVkkjeJC0jO61RyMMYcDlZJ2RdrA5pKgIhkMxj2tcdWbkDwP8q3S5TRNOotf4rCzOGVw0N7fBVhimMOBhxM5GCnVRdEUaTtpRm52P53wqy7MT3Mb74v19VXZ+BjXu90py6QkC5bOByCqB+0tYqM3naVtqxaEr3xFmxw2X61/rGRUj/SYAD3c/ZXkEXMmsdOq9mk5cNxrZJQmbB/I5RhsRF8n7EzyKArq5u24PO5JF632EuNuIG+lullhxGLA4NItr5pq6QnBjwpBuDioSD/irHRiznf8AUrZVH3W+IUzpE/F2I/RH8S1Ci/fap1f7LlS8UsI3yuaUfgEYaz3KSq6WPoRf2VfT+82VrdSs9Rk6Nx0H4EwcXZjCmCmMjKVeNgouO0SpAA9vf7azU0bzK2260VD2CJ19kqZnA8eWZesl9QmhuD3dq4HurYxwdUSEbFZXtIgYDuFx4ljOAGKg3+TYuN2i8EltunkD8PA1KA8/C/8Ak0i/eFGf/Bib/F2ncU+cNf2SD9Un8IrnTfuO8V0If2x4Jb4tjlbMcEIHWOQxy6WZdQG2+3ftcVqpy0QPxC4uFlqA4zswmxzVnkvDzxSy4jETddM66bhQqhR3AVTLOHNDGCwCtjhLXF7jclQ+jaZVwQBYA9bJzI/PNWVoJl8h8lGjI5fmVD4zzAyYuDDpHJMkJE0yRC5J/IB7rXsT5EVOmjDYnPJsTkL+qrqZCZGsAuBmbei+cD48x4qfDPHJEspM0SSCzC/1h4Wvv7DSqZija8G9sjZKaS0jmEWvmLqIuSnFPmPVnTNHiQ8LeDBb29DyqfO5YjvoW2KjyuYZLag5L3wvmxxWZpIwKyDCFJFItpdZd/ZuD7aVEXLp8I0xXHhZeQS8yov1w2Pjdeul7LWeKKZQSsZIe3cGtv6XAHtpwyQBxaeq84nEXMDh0Ufh7pJjSJI8RG+pFC60sQQNgbXuDU5uHOLiWFQg4mzCA/VW56S8H4S/sf8ANUfp03d8Vf8AqUG6VeNeOlxcPURRsqEgsz2ubG4AA5b23rbSUJifjcc1hrK9srMDAnXo2wLQ4CMOCGcs9jzAJ294sfbXPrnh8xsulQxlkIBTRWNa0URRMNl0UckkqIFeW3WNv2tIIHfbapmRzmhpOQUAxoJcNSqfGZvl8OIMryxCfToJDEm172IFwKubFO5mEA2VLpYGvuSLr7l8OX4gzGExuZx+GCubt6rfbv3tR5njtiytovWcl98Od9c1eYTDJEixxqFRRZQO4Vnc4uNzqr2tDRYKAOHMN1csfVDRM2qRbtZj489vZVvPkuHXzGir5LLEW1RnM+EjiMWJeNYyunS7WuPAC9/dSJsrnYmDNJHRtbheclT4bG5VLCMKrwmLujZiN732LWN7+Bq5zKlruYQb7qhr6ZzeWCLK0ybhnC4Vi8EQDEW1FmY28AWJsPSqpaiSQWcVdHTxxm7Qp2Hy2JJXlVAJJLa237VuXfaqzI4tDScgrAxoJcNSpLkWN7W771BSSfPkuTtISxw+ondRNYE/oB7fdW4TVQble3h9ViMdKXZ2v4/RNHySJojEFUxMpXSvLSRa23dbwrJicHYuq14WluHouE+RwPAuHeMGFQAE32ty3vevRM8Pxg5qJiYW4CMl2xuXxSxGGVdUZABUk8h53v3eNeNe5rsTdV65jXNwnRUebZpluqMTyxEwsCg1E6CLWNl2uLd9aI4qixLQc1RJLBcBxGSs0xeFx0bRq8cyMLMobu8wDcVSWyQuBIsVaHRytsDcLpNksDxxxtGCkRVkBJ7JXked9vOvBK8EuBzK9MbSACNFIzDAxzxtFKupG2ZTffe/dUWPcx2Juqk5ocLFQc4xeEij6rEvEqEW0ORuPQ7mrI2yudiYDfuUJHxtFnkWS7k2DybrQYTCXB7IZ2Nj/dVza/oK0yvq8NnXt4fZZY20uL3bX8fum3MMtinCiVA4Vg67nYjkdjWNkjmG7StrmNdqjM8sixCdXMgdLg2PiPTekcjozdpsV4+NrxZwX0vFh4wCyxxoABqawAHmTSznu3K9u1jc8gqGXiDLHmSVp4jLHcIxJ7OrY7/V3rQIKgMLQ02KzmenLgS4XCY4ZkkXUjKynvUgg+0VlIINitIIIuFRngjAXv8AJkv6t/urR7ZP/sqPZIf9VaYXK4YnklRAryW1tc725czsBVTpHuAaTkFa2NrSXDqqXM84y3rkklmiM0V9DBiSt+Y7O3sNXxxVGAhoNiqHzQYgXEXCscjkwjGSTCtGxkbVIUa5J8SL7fdVUolFg8aaK2Ixm5YdV2gyWBJ2xCxgSuLM4vvy7r27hUTM8sDCcl6ImB2MDNTpEDAggEHYg8jVYNlZqsv4syvKoZjG3XRSWDERAlRfyIIHoK7FNLVPZcWI71yKmKka6zsj3LplHAWDxKa4MW7r32CXHkQRcH1FeSV80Zs5ll5Hw+CQXa66Y8p6PsHAwcq0rDcdYbgH9EAD3g1lkr5ni17DuWuKghjN7X8U11iW1FERRFlHHvFryyNBA5WJCVcqbGQjmL8wo5bc967FHShrQ9wzPouPWVZLixhyStBlE7KCkEpU8isbWP3VsMzAbFw+KxCGQi4aV4mwk0JVnSSJr9lirKfYdq9D2PFgQULHxm5FlqPR9xU2KUwzG8yC4b/qLyv+kO/1BrkVlMIzibofRdejqTKMLtR6qVx1xN8jjVI7ddLsvfpFwCxHt2HefQ1Ckp+aSToFZVVHKFhqUuY/hvAGVusxWKkkvZiEaQ37wWWIi/l3VqZUTBos0AfD6rLJTw4vecSfM/RcDwzl3fLjB6wSf/xqXtM+w+I+6h7NT7n4H7KVhM5TLZ4YkmebCSpclyD1Z1lbjYWUd6nl5VB0RqGOcRZw9VaJRTvay92n0T/mOOSCJ5ZDZEFyfh4k8q5zGF7g0aldB7wxpcdFj2Z5xiMym0like50b6UUC5ZgN2IHrc2Artsijp2X1P58FxHyyVL8OgUmHhuIwNIMNjGAZQG7KllIYlxGV5Cw2O+9QNS8PDcTfzvVgpWYScJ/O5RcHmc+WyqYnLwuA4VgQHW5G6ndHBBBtyPiKm6NlQ33hn8vuFWJH0z7A3H56rX8pzJMRCk0Z7LC/p4g+YO1cSSMxuLSu1HIHtDmrOc9zuXMsWMHh5NEJJBP59r6mNtyu1gvf3+XUihbTxc14uVzJZnTy8phsF9xnAkUOkdZNLe9+r6gBeXPW4O/l4V42uc7oB43R1AxvUn4L6/AuiIz4fEOsqKXCtoDCwvbVGSAfeKCtxOwPbkfH6p7FhbjY7MJk6P+KTjIishHXIBcj8tTybyPcR8ay1lNynXboVqo6nmtsdQufSBxScKoihNppBe/5i8tXqTcD0PhUqOm5pxO0HqvKyp5Qwt1KySdyxZmJZjzYm5PtNdpoAyGi4jiXG51Vtxbg1ixLIqhV0RkADbeNSfvuaopnl0YJO/zV1SwNksB0CveA+LnhkWCdi0LkKpY3MZOw356CdvL0rPV0oc0vaMx6rTSVZaQx5yWj5/myYSB5n308h+cx2A9prlwxGV4aF1ZZRGwuKxLOM1lxUmuZix/JX8lfJR/Pma78UTIm2avn5ZXyuu5QrG9u/larFXborrL8ZistlU2KX3aIspDC9u0oJ0nwOx9RWd7Iqhu/etDHy0zs/gtlyvMUxEKTIew4v6eIPmDceyuFJGWOLTqu6x4e0OGiyjjTix8VI0cbFcOpsAP/U/vN4jwHK1dmlpRGMTu18lxqqqMhLW6fNU/DuDhlnWOeTqo7ElhYchyudlHmf51fO97WXYLlUQMY99nmwXGZhDOxw8pIRiI5V2JA5H/AM2NSAxsGMa9FEnA84Dp1WtcC8S/LIisluujtrtyYHkwHdfkR4iuLV0/KdloV26So5rc9Qmesi1LHukKIPmqq3JhCp9CbGu5QkimJHeuFXNDqkA9ymZvwPisG/XYB3YDuU2kA9OTjy+41COtimGCYfb+lZJRSQnHAVP4e6SRcR41dDDYyKpt/iXmp9PcKrn4d/KI3Gytg4iL4ZRYrQcNiFkUOjBlYXDKbg+hFctzS02K6YIIuF1rxeqNmUpSGRhzVGI9QpNSYLuA71F5s0lYtwvhoJB+GiduqHWyOrE3QW7GjvLE2v4XrvVDnt7J1yHj4rh0zY39oaZptXg6XFATpj3ZZO0CVZefdp1DTbla21qxe1tj9wx6LYaR0nvB5zXPE8NDDgQYjFSSfKexGmhms9xpk3J0hSRc+BNeioxnGxoGH8t5p7PgGB7r3/Lqj4alVMzhEUbRWYxuhfXvZg3a8Lj7q0TgmnJcb9dLLLAQKgBot0U/iyFcRmximk6pAigNcbWUtYX2BJNV07jHTYmi5urKhokqcLjYWXXF5tmECRLhkIh6qMqyxa7kqCbnfe96iyKneSXnO56qx8k7QMAytso8XEubk9lXY+Hyb/gVM09INT6qsT1R6eijcaYFbvM7hZi6q8O3fCjMwHMdom/dUqR5yaBlv5qFYwZuJz28la8X492yrB3P9Zo1eelCf3gVVTRgVL+66uqZCaZnfZQejGSOOeWWVlUJGoDMbAF3029SbCrK8OLA1u/yVfD8Ie4nZOeNxWYDMESOMHCEDU1ha1jqJa9wwPIW3+8YGtg5JJPvLe503OAA91LnSs8cnUujBmR3jexvY6VbSfMbH21q4cHDED1AKycRsQ0jey4cEY90y7MAp/q1Z18i0Z/mt6lVsBnjv1+6jSPIgkt0+ygcE5gI0MUe0zGVmOnmi4dtI1d3b3sN6sq2FxxHTL43+yrpHgNwjXP4W+6UUQEAkX2rcsOuaveDHZMUNB0nq5eX6piPLmBWaqAMee4+a00hIky2PyV3wxmayZrFJFsJYrSdm126u7G3qorPPGW0xDuhy+K0wytdUgt6j6LvxVw7PNjZZZEfqTYK8bRkiyi11ZwbX1edRp6hjIg1pz77r2op3vmLnad1lAHC8USmWaRnUEAREdUWY8gzltITncg91We0vecLRbv19FAUrGDG45baKTi8JHmDszaIJ1QG6SiZGRbLuFN1cXFvHzqLXugFhmO8WN1JzWVBvoe43y8lX4jg+Ui2HEkj35sI0UDx3k1X5d1Wtq239+wHmfoqnUjre5cnyCvuk2STqcHGw7THtAG92CgW89zWagDcb3LRXl2Bjd1WZBkzw4lRDOpnRlEw0XjRSRdC7bFzbSAu9z3b1bNMHs95uR0zzPfbbxVcNOWP912fXbwXZsqhlkZpIsS0kkjLH10nVlrdosQBdYo15sSSdgATUea9rbNIsBnYX/CVYYWOdiIN79T+ZBQOI8rWWWaaCRWuiz6LG7RlFDSKT9azBrjntfvq2CUta1rh3eexVFRDicXtPfbu3VnwpjnTKcbY/UL6T4akW9vaSaqqGA1LO+3zVlM8imf3XSIF7hYd2/If8V0VzVo3DeIwsKYmVFVocOgQsN2lLbu/jpJsAOVhXKnbK8tadXZ+GwXYgMTQ4jQZeO6Ss6wMcbaoJEkhcnQVbtL36WU9pSPMV0InucLOFiPzJc2aNrTdhuCrjo0mK49AOTo4PsGofePvqiubeEnYhX0DrTW3BTj0kZ1icMkJwzFSzEMQgbkNhuDasVDDHITzPmt1dLLG0ctZZmGaTzTCaViZRpsdIH1TddgAPursxxRtZhbouFJLK54c7VXHz2zL/rN/7Mf+ys/sdNt6n7rT7XV/gH2VVmuYz4khphqYflCJVPoSqi49avijjjyafVUyvml7Y9FrHRkhGXRAgjtSWB8OsauJXkGc27vku7QgiAXTVWNa15ljDAqdwQQR5HavQbG68IuLLJ+EgMuzCSPEuI1CMuptgwuCpv5ge+9dipvPAHMF81x6e0E5a82VlLxtA7Myz4uG5+qqROu21xqQkX51UKOQC2EHzKuNbGTk4jyCn5FxphusKvNMQRfrMRoUAj8lQoFr8/ZVctHJa4A8BdWRVkRNifMqg6O8tM+NfEHdI2dtXizE2+4knwuK01sgZEGdTb0WaijxymToL+q69LWUMsi4gC6Ouhz4ML6feDb1HnXnDpQW4DqF7xGIhwkCaRi8QY9jCkKiJo3WWzFNa3LAgBQVB7/KsOFgPW+fTqt2J1stMuqi5PicSFZhLHIyxnstOpW9oANRBNhcSb/GrJWxkgWtnt4/0oRufa975b+CT+MMPLiMeselOvdEVlQ3Ct2u+3ICxN+6t1K5scJd0BKwVTXSTBvWwTlxxkN8vVIgScPpYAcyFFm9trm1YaSe093dVtq4Lw2HRJ/RvjxHiSpTWsq2J2sgU6tZvtpHwrdXMxR3vosVA/DIRbVP78VgE2hJFzY9fht/PebvrmCmO/o77Lpmo7vUfdJvSfmayNDGqWUAya7iz6hp2sbG1iCfSt9BGQC4nuXP4hIDZoHer3o9yK2Bl60W+U32/uFdI9+59orPWT/5hh/j81po4LQkO/klLhTCPh8e0LlFmCOkZdSVLkDSbDuK3POtlQ4SQ4hpleyxUzDHPhOtimZsHlMZKYoYZZlNnCFwAfS+23dWUPqjmy9vJayylBs+1/Nd8FBgwzS4H5KIo1viHKuzBCCWA32uoO+/pUHmU+7Le5001U2NiHvRWsNVR9FWUl5mxBH4OMFUPix8PRf31p4hLZoZ1KzcPiu4ydEycU5scCWIVtEzh9agG7AKGjOo2XUFHasdi1hexrJTxc7rp+X71rnl5Nz0P5ZJmA4xJ1pjIY5432ayKrc7jcWBA7uR863vpBkYzYhYGVmokFwV1k4nwsCMmAwioXtqaXtedrFiTvyubeVRFNI8gzPvbZempijbaJvxVhw9xVLiFTDEFpmfdlRAGQ8wbWCADYkAkgbdo1VPStjJk6fX6/nRXQVTpBg6/T6Jg49yljho5IRd8Kyuo53C2v62sDbyrPSSgSEO0dktFXETGC3VuaVMDxNDC7TRTTqHYyNhRGhVnIF/wpBsh25b1sfTPcA1wGWV79PDdZGVMbbuBOedu9VkfFkrSq0wVowX1RooW4kBDb89Vjt6VaaVgaQ3XLPwVPtjy67tNvFdJM0giQ9VLNM4iaGESRhRCjc72+u3hzrwRPcfeAAvc2OpHyUjMxrfdJJtYdyeuEuG9GXNDKLNOrFx3rqXSB6hbe2ufU1GKfG3p9Fvp6fDBgd1WT4zCvE7RyCzodLDz+B53867LXB4DhoVxHsLHFp1TOczjwIw8KaZSoY4rTuriTnHfkbCx9QPE1j5Tpi55y/18uq3c1sAawZ7+aos9wKQzEQuHiZQ8bA3OluQbvDDcb+VaYXuez3hY6FZZ2NY/wB05HMJt6KcpLSviSOyoKIfEm2q3oBb2msXEJQGiMeK28OiNzIVpzAd9cldZZ3xRHlrYtZ5cWVdNN0jGodk3H1VNq6lOakRFjWZHfvXMqBT80Pc7MK5HSBl3/VP/tSf7Ko9gqNvUK726n39FcZXnWFxP9RLG58Bsf2TY/dVEkMkfaFlfHLHJ2TdWYFUq5faIiiKk4l4ZhxqgSXV1+rIvMeXgR5Gr4Kh8Jy0VE9OyUWcs/xnRxi1P4NopF7jqKn3EH99dNvEIiMwQuY7h8oORBUrKujSVjfEyKi+Ed2Y+0gAffUJOItA9wfFTj4c6/vn4LR8ty+PDxrFEoVF5D+ZPMk+Jrlve57sTtV1WMaxuFui6YzCpKjRyKGRhZlPIivGuLTcar1zQ4WKRM64IxViuGxJaIoE6uU27ANwuoKbgE94v510IqyO93tz1uFz5qSQ9h2WliqjLuAsepYB44VcaXIcnUL3tYL/ADFXvroDnYmyzx0U4yBtdPuQ8OJh2aV2abEP9eV7XPkANlHpz765ss5eA0ZNHRdKKAMJdqT1V3VCvSnjeEUjWc4aJGM9g8bu6Lp3JVSm63O5HL2VsbVOcWh502A+qymma3EWDVKp4Ylvb+h4vX5U1vf1lbPaW2/eP/1/pYfZje3K/wD1/aZ8t4QR4o0xMEaLG+tI45JHAv8AWDM/NSbHSNtqyPqnBxLHa9SAPl81tbTNLQHt0803AW5ViWtUXEvC8WLs5JjmX6kqbEd9j4i/u7rVogqXRZajZZ5qdsueh3SFjejzG6iQ0ctz9YuwJ9bg7+010m18NtCFzX0Et9bqwyXo5m3+UTaEP1kiZu2PAnYW9hqqXiDP4Nz71bDQOHbOWw6rRMDg0hRY4lCoosAK5jnFxu7VdNrQ0WC8ZlgI8RG0UqhkbmD+8HmCO4ivWPcx2JuqPY14wu0WcZt0aSqScNIrr+bISGHtAIP3V1I+ItI98fBcqThzr+4fiomE6OcWx7ZijXvOosfYAP51N3EIhpcqDeHynWwWgcM8MQ4JTou0jfWkbmfIdwXyFc2eofMc9F04KdkIyV5WdXpE4j6O0lYyYZhEx3KEdgnxFt1v7vKujBXlowvF/mufPQB5xMyKWh0d429rQ28esNv4b1q9vh7/AILJ+nzd3xTXwz0fxwMss7CWRTdQBZFPjb8ojz91Y565zxhbkPVbIKFsZxOzKdawLel3inhKHG9o9iUCwkHePBh+UPvHdWmnqnw5DMbLNPSsm11SHiOjnGKbJ1LjuIYr9xXb3mukOIRHW65p4fKNLKyyboze4OKkUL3pHe59WIFvYPbVUvERa0Y+Kui4dneQ/BaNhMKkSLHGoVFFlUcgK5TnFxudV1GtDRYJI6WM3eKGOFGK9aSXI5lVttfzJF66PDYQ95cei53EpnMYGt6peyLo3mmjWSSRYgwBVbajY8r7gD03rVNxFrHFrRdZIeGOe0OcbK0PRV/9yf2P+ap/VD/qrv0lv+yXuJODp8AFnWQMgYWdLqyE8tvuuDWqCsZP7hCyz0clP/kaVp3BObti8HHK/wBfdX8ypIv7RY+2uPVRCKUtGi7NLKZYg4q9rOtC54iYIjOeSqSfQC9egXNkSzlmeyrCmuNpOrSHrpSwBLSKpIVQN2XUCQbbEWudqvfG0uyNtbeSiCuo4jdA5lRBeYxw/hNja9yxt2QNJN9/C1+fnJBtY9M0xLvhc/eUKIodUliXBcBVAYqCHsdWog6du43tXhiDdSl14wXEplGpYSqiISuXdV06tdl7xq7O+9gDzo6HDlfrZLrnJxBMyjqo4y/XrGfwl1IIDmx0g307ctue4r0RNvmeiXXZc4fXoijaRnaUjW6qqCMoh3C3AJO2xN715yxa5O3ql18+cbNH1kMDOqxCSS7BdIK6gg5hntv3Dcb705VjYnrZLrvmGYO0UHV/g3xBUAkA6AULk25FgoIF9r25ivGtFzfovbr5JAcKDIJpHvYaZpRpJJAB1EXXv2Xn4XtS+PK3wTRV+Lz0sscm6hUxDsEYG5jATYkWN2a4uOdriptj1Hh6ry6+DGyLinLIzlerhhXrbXcprcsAAv1SCWN7adhvYsIwD4nJL5qdHnrlxF1P4bWysNY0rpWNi2q1yul1tte5tbvqBjFr3y/PsvbrmOIzp6xoSsbJIyNrBYiME308gGAuDc+YFe8rO188vVeYl7TOyjxRkBtWhSTIvWXZb3Khbbd+48QK85dwSl0JmbwzJh27bNuXZgtwzvsgI7egDcXva3MmvcAcMQ/PHxS/RfOKYGPVFJZUZpY47I9hpLgsbW56dW/dSEjO46FHLzhc0aON7KSiOY0kmmF5G1EE3sTpG4/ONthyJOZc/YJdCcSM6r1cOpureRryAKoVynO1zqs2nbu3tTlAalLr2OJAZAuiy9WHJZgGt1eu6pbtqORIOx7tjXnKyuvbr4vELKqyTwNGjxl1sys2wB0Mo2DG+1iR3EiveUL2abry6J8/kjOiTDkSNo6tVkU6tTabE2FivM8xbkTQRA5gpdfBnUyviA8cYSIIAettd2AJBJXl2h57cjenLbYWOvcl15jz2WRoBHGhDySLJ29gEBuVOncXsdwORFu+nLaAblLr1h85cqBDG0raTK2t1Wyl30gELYsQDYW2AFz4jGBqbJdeX4nuC6Qs0S9UXcsAfwgUgKtt2AZSQSOexJpyehOefomJdOKJ3BgROts7trEJAcqqMdiSLDVpvvSIDMn1QowuYiGOQFZj1cXXHrWBfcv2OZF+z423FC3ERpmbZJey8pnsgmkV4h1avDGpDdrVJpJuLcgGB9nnTlDCCDv6Jddps9PWGOOIu3WtHcsAo0xrIWJ3IUatOwJvXgjyuT0+q9uuWW8SrNKqKo0vq0MHBbsi92UDsBhuDc917E2r10JaLrwOS/0t5U0kMcygkREh7dytbf0BAvW3hsoa8sPVc7icRcwOHRVnD/SV1USRzxFyoCh0I3A5XB77eBq2bhuJxcw/FUw8TDWhrwrU9KWH/wCjN/8Ap/uqn9Mk3Cu/VItks8YcdHGRdSkfVxkgsWNybG4G2wF7GtlLQ8l2Mm5WOqr+c3A0J+6O8ueDAxrICGYs5B7tR29trVzK2QPmJGi6tFGY4QCmWsi1Lli8OsiNG/1XUq1jbYix3HLavQbG4RRv6Jisw0mzOrnc/WXTp7+Q0rty2qWMryy4NkMdiA0g/CGRSHN0Zr6tPkbm4NxvXvMKWUDNMkclREvJNAkM8qtuSSHtvIveBcG9+VyamyQdfkPTZeEKdDw/EsPVWNisalgSD+DACkW5EWvt31AyuJv+Zr2y9JkMQGxk1dYJS+s6i+kLck9xUWtytTmH0sll2hymJCWUEEqy/WPJnLt38yx514XkpZUea8ONIWjRFSNkWMuJXF0A02eMbOwF7G/fvsLVayUDM6+C8ITBjcvSWPq3B0ixBBIKkcirDcMPEVS1xBuF7ZQjw9Gdy8zPcESGQlha9rdwG52A3vUuaUsvfzfg06NLW0lTd2Nwzhzck3JLC5NOa690sF7xGSxPq+srGTrNasQwfSEuD3dkWtyIvtvXgkI+SWXrB5RFGQyg6gG7RYknUVLEk8ydI38BYbULycksvD5FCUWPSdKxtGBqb6rAAjnzIA358695jr380sF8GRxdb1vbvr1hdZ0htOktp5Xt47d43pzDayWXvEZRG8olYubEMELnRqXk2nlqHl4A8xXgeQLBLKTiMKrlGYbxtqXc89JX27E86iHEXXqiS5JGVVRrXQ7OpViCCxYtv56j76kJDdeWRFkcKqyhTZouqPaa+i7m1yb3u7drn517zHH43SwUTNOHFdJNBbUUZUDuxRCydWWA3sdO223Pa5NSZKQRf86rwhdo+HYdJVtcgKGMa3Y6VPcpvdeQ7X1thvsKjzXahe2XTD5HGrByXdwQdbuSdgwA9BqJt4m/PevDISLJZGIyON2dtUil2V+y5FnUBdQ8CVAB7iO6gkISyIcjiTq9OsdWXIOtiTrJLBiSSwJ3r0yE3v8AlksucnDsJCga1AQRkK7DWgvZW3uRud+e533pzXJZSf6Ii0sunsu6uRc800afQDQu3LavMbksu74VTIshB1KGUbnk1r7cu4VHEbWXqh5hkUUzln19oKGVXYK+kll1AHexJ/ncVNshaLBeEL5iMjjcyElwXZXNmI0uoADr4GwAPcbcudeCQiyWXTBZNFEQVDXGvdmZrlyGYm53JIHp3bUdI46/lksvmX5PHCboXsAQqlyVQE3so5W8L3sNhYUc8u1QCysCL7GoL1LGY8A4KVi3VmMnn1bFR+z9X7q2MrpmC17+KySUMLzchQB0Y4X8+X9of7as/Upe5U/pkKtMq4IweHYOsWpxyaQlreYB2B87VTJWTSCxOXcr4qOGM3ATHWVakURYjPxDj0NmnmX12/lXdwU2wXBx1W5XL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tHzzhITtqNcJd5VX0erREfR6tER9Hq0RH0erREfR6tER9Hq0RH0erREfR6tER9Hq0RH0erREfR6tER9Hq0RH0erREfR6tER9Hq0RH0erREfR6tER9Hq0RH0erREfR6tER9Hq0RH0erREfR6tER9Hq0RH0erREfR6tER9Hq0RH0erREfR6tER9Hq0RH0erREfR6tER9Hq0RH0erREfR6tER9Hq0RaDREURFERREURFERREURFERREURFERREURFERREURFERREURFERREURFERREURFERREURFERREURFERREURFERR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10" descr="data:image/jpeg;base64,/9j/4AAQSkZJRgABAQAAAQABAAD/2wCEAAkGBxQSEhUUEhQWFhUXGB0bGBgYGBsgIBohIhkYGyIeIh8eHCggHhwlIB8cITEhJSktLi4vHSE3ODMvNygtLysBCgoKDg0OGxAQGzgmICYsLDQ0NCwsLDQyLDQsLCwvNDQsNCwyLCwsLCwsLCwsLCwsLCwsLCwsLCwsLCwsLCwsLP/AABEIAJ0BIgMBEQACEQEDEQH/xAAcAAACAwEBAQEAAAAAAAAAAAAABgQFBwMCAQj/xABMEAACAQIEAgcDBgoJAwMFAAABAgMAEQQFEiEGMQcTIkFRYXGBkdEUFhcyVKEjNUJScnOSsbLBFTM0YoKzw9LhU3TwQ5PxJGSEotP/xAAaAQEAAwEBAQAAAAAAAAAAAAAAAgMEBQEG/8QAOBEAAQMCBAMFBwQCAwADAAAAAQACAwQREiExUQUTQTJhcYGhFCKRscHR8BUzQuEjUjRy8YKSov/aAAwDAQACEQMRAD8A3GiIoiKIoa5nEZzh9Y60KHKd+kki/wB37q8xC9lZyn4OZbK9rqBl/ECyTtHtpvaNvzrc/wDiudBxFks7o+nQ77/0tc1C6OESdevd+dVd10lgRREURFERREURFERREURFERREURFERREURFERREURFERREURFERREURFERREURFERREURFERREURRswx8cC65XCLcDUeVybD0rwkDMqL3tYLuKQ+kHjObB4vDiGzJ1bO6tyluwAAa3MAHcXtq3BrdTQNkYSVoiYHtuk7O5nmlbMcLIxswZwNpMMbAAMN7p/fHZNzfvrm1VPJC65+K+hoJ4nRCmePs7+1f5Vma4tC6AJMgvLGv+ZH5d5X8k+VcCuo9ZostwPmFMtMDhG/Np0J+R+h6rQOHc269LN/WL9bzH5wrqcPrRUMse0NfuuFW0vJfcdk/llb10FiRREURFERREURFERREURFERREURFERREURFERREURFERREURFERREURFERREURFERREURFEXPEyaUZh3KT7hevQLmy8JsLrMc44pizLDLEWGGk1K34Q3RtjsHHLcjdhWqp4dKB7ma5M87KmPBfCe9L8pnwqdViYhJh23CPvGfOORfqt5qfZXNZJJA7LJZYp6mjOeY/NFEhyxlcT5bK5dQfwLW65R3gD6s6eQF/K9daGtjmGCQWX0NLxCGoFr2K84RhO4lwdoMWhv1KmwcjmYb8m53hPna9YqqhdEccenyX0VPXAt5VRm09fv8AdNmQZ31v4aICOaP+ti5DwLKOeg/lLzU183PA6B/tEHTUfnTfZXSw2HKkzadD9+/Y9VpOXY5Zow69/MeB8K7lPO2eMPavnJ4XQvLHKVVyqRREURFERREURFERREURFERREURFERREURFERREURFERREURFERREURFERREURFERREUReJU1KR4givQbG68IuLL86RiwAPMbH2bV9QV8up2XZpLBcRuQp5oQCh9VO1UywslFni6tZM9mhy9FJE2GlILKcNINw8V2jv46L60PmpPpXJn4T1iPkV7aJ5v2TuNFPxeVHEf2nQx0ho8VEwDHmV1XsHFlLXbSygE6uV89PNNC4sfoNb9F2aCapxct3vDfxV/kXDpmkimkYmWJQTNYpr7wZALE7clO5G7ncCsMzxLKRELfIeO57vivouc6CAxuNwen2++/Z3UfM+kTC4ItHgo/lDE9qTVpjv5EA6v8It510KLg4iB6X+P9Lk1FY6UjFnZUf0x4u/9VhfS739+r+VdH9OZuVm5pTlwj0lw4txFMnUTHZbtdHPgGsLHyIHlesc9G6MYm5hTbICnusasRREURIvS1nE+Fw8LYeRo2abSSANxoc23B7wK2UUbXvIcL5KuQkDJT+jPM5cRgElncyOXkBY2vYOwHIAcqhVsayUtaMsvkvWG4uUuZd0siXFpEcPaCSQRpJr7V2bSrFdNrEkbA3F60OoCI8V814JLmy0fH4tYYpJX+rGjO3ooJP3Cue1pcQArCbLC14mzTMp9OHeRSQWEURCqi+bH2C5O55CuyYYIW+96rPic45LWOAMNio8IFxxYza3vqYMdOrs7jyrmVJjL/wDHorm3tmmOqFJFERREURFERREURFEVbxFm64PDS4hwWEa30jmTcADyuSBerIozI8NHVeE2F0q8B9IRx8zQSwiJ9JdSrlgQCAQbqLEXHrWmppOU3EDcKLX4k+ViU0URFERREURFERREURFERRFg3E2D6nFzp3CQkejdofvr6OB+OJp7l85UMwSuHeqyrVSpmVYcO93GpEUu6j8oL+T/AIjZfbWern5MLnjXorYmguudBmmpBrl7dn0mTUO4iIoGHkJMQQpHLRAq8q+arHmCG3W2I95Oi+04dBhZc65DzOZPkNNr9y6dKmbthcNFgo2OucM0zd5XbV+2xt6Ait/CaUNbc9PUnqsFXNjcSNPkFX9GPAceIQYrFrqjJtFF3MBtrbxF9gvLa+9xbXV1RacDNepVDGA5laocnw+nR1EWm1raFt+6ubjde91bYJey3o5wUOJM6oTuDHG26RnxUd/le9u6r31cjmYSf7UQwA3TTi8UkSF5HVEUXLMQAPUnaswaXGwU0sy9JGXA2+UBvNVYj3gVoFHN/qoY2q9yfOoMUhfDypKoNjpN7HwI5g+Rql8bmGzhZSBB0SN04/2WD9f/AKb1s4f2z4fUKuXRWfQ/+LI/05f8xqrrv3j5fJexdlR8vw2S/L9UTRHF9YwCBm2kF7kJ9UNe+4FScanlWPZXow371J6ROJMMuFxeGM6DENCyiO/aJZDYe2o0sLy9r7ZXR7hayQuibO8PhJsQ2JlWIMiBS3eQzEj7xW2tifI0Bouq4yBqtqwOMSaNZImDo4urDkR41yHNLTYq9U+ccZ4LCsUmxCBxzRe0w9Qt7e2rWU8jxdoyUS4BfMo40wOJcJFiELnkjXVj6BrX9levp5WC5GSBwKYKoUlSScW4JZ/k5xEYm1iPq7m+okALy5m4q4U8hbitko4heyj47jnAwy9S+IUvqCkKC1iSBYkAgG55V62mlc3EBkmIaKxznP8ADYTScTMsWu+nV3251COJ8nZF16SBqomO4xwUMUcr4hAkovHa5LjxCjcjztUm08jiQBovC4BGScX4PFtognVntfQbqxHiA1ifZSSnkjF3DJA4HRWWbiLqJflGnqdDdZq5abG9/K1VsxYhh1UiljgXD5Uryf0cyO9gXIZmIUnYXbkt+4VoqDOQOaoNw9E0ZjmEWHQyTyJGg5s7AD7+/wAqztY5xs0XUibJcPSRl17fKL+YR7e/TV/sc2yjjamLLMyixEYkgkSRD+UhBHp5Hyqh7HMNnCxUgbrricUkYvI6oOV2YAffRrS7QI5wbqV0ikDAMpBB5EG4PtrwgjIoCDmF6rxeryzgcyBSy8uF6ovUURFEWZdK+VEPHiVGzDq38iN1PtFx7BXW4dLcGM+K5XEYsxIPBIFdJctXHDj6TMTyCxsf0VnjLfdXM4t+wPFaIDYO8B80x5KtpSG2t1qnz05gS33Mp9orhcWFzfp7nwuF9zTH/Ebbn1Zkl3pnLf0gL8hAmn9qS/319DQW5XmuBLqta4MC/IMLo+r1KW/ZFcue/MdfdXN0VzVS9RREscdcIpmMaK0rRtG2oEbrva91JsTbkeYPkSDop6gwkkC91FzcSVpOFshiXq5cTHrtu7YsB7+NgwUemm1aRPVONw3LwUMDNEp8GTjCZuiQTCWJ5Oq1qQRIhUlTtsSDbcd4a1r1pnHMgJcLHXwUGmzrJ06cf7LB+v8A9N6ycP7Z8PqFOXRWfQ/+LI/1kv8AmNVdd+8fL5L2LsrNOHvx6n/eTf61dGT/AIx/6j6KsdtO/SVwRE64rHmWUSLEWCApoJRdr9nVY233rHSVLgWxWyurHsGqR+j7hSPMZJkkkkjEaqwMene5Yb6lPhWypnMIBAvfdVsaHJ846x5yrLocLhnbWw6pXNtQUC7NsANVrC9tiaw07OfKXu8VY44RYJT4B6O/l0XXzyPHEWOgJbVJY2LFmBsCb91za961VNXynYWi5UGsvmV7486OBgoTPBI8kSka1ktqTcWYMoGwNuYuOd68p6zmOwuGaOZYXCdOibiOTFYd45jqkgYDUebIRdSfMbqT5DxrJWwiN4LdCrI3XCy/i0v/AEriOqv1nygBLc9R0hbedyK6UNuQL6WVLu0nrLeh9FVGlxMvWAqxCBNAIIa26ljv33F6xP4gTcBuSsEQXPpz+rhf0n/cKcP1ckvRVnA/R+MfAuJxUsqqRoiVCoOhCVFyVNlveyj176tqKvlOwMHj5rxrMQuUr8WZQ2WYzQjsxjCzROdja5te21wVINuY9a0wyCeO5GuRUHDCVt/FE2vK8S/52EkPviJrjwi0zR3j5q93ZKzroM/tGJ/Up/E1b+I9hviVVFqU7cdcEx5g0UjzNF1ezG4I08zYN2Vf+9blzvWOnqXRXAF7qxzbpcxnDOQqhjOKiR7W1/KwWB8bFivsItWhs1WTfDceCjhYqDomxrQ5kYFcPHKJFJX6rFLlXHqAfYR4VdWtDocRGYt6qMZs6ybOmMfg8P8Apt/DVfC+07wWLiv7Y8UrcJcTy5e4R1YwNZmQjcBhcOnrz8D61tqaZk4u3X8yKxUtW+Ahr+yVsuX46OeNZImDo3Ij93kR3iuA9jmOwuGa77HteLtOSQel/K1KxYkfXB6s+YN2HtBv766fDJDcx9NVzeJx+6JBqEzcBZm2IwUTubuLox8SpIv6kWPtrHWRiOYgaLXSSGSIEphrMtKKIoma5emIieKQXVxY+I8CPMHepxvLHBw6KEjA9paeqw3O8pkwkpilG43VrbOPzh/Mdxr6GKVsrcTf/F89NC6J2Fy55ZiVjkBe/VsCkluehhZiPMfW9lQqYRNEYz1XkTw11zp1TRESsl37R/K0bkkxhH0+IljWOaO3NonHO9fNzR8+DA/VtwfDfyX1vDamwwE55fEaHwOYv39y8dKmXnEQQ41LMYl0TadxpNisg/u33v4P5Vu4TUXBjfr9f76KishwPy0/PloV66LeOI4oxhMU4jCn8DIxstj+QxOwIPImwIIHMb6KymJONg8VRG/oVqpxCBdRZdNr3uLW8b+Fc2xVyUF6TcD8pMJksm1sRt1Za/LV3Dl2/q+davYpcGK3l1UMYvZJHTFnsr4o4UOVgRFJUGwctc3Y96gWsOXM1soYmhmPqq5HZ2V9lfQ/hQgM08rsQCerKKnLu7JNvMmqH8QkJyCkIgkXI4okzeFYCWiXFBUYm9wCRe/fvfetshcYCXa2VYtiyT/04/2WD9f/AKb1h4f2z4fUKyXRWfQ/+LI/1kv+Y1V137x8vkvYuys04e/Hqf8AeTf61dGT/jH/AKj6KsdtbB0g/izGfqJP4TXKpf3m+IVz+yVn3Qd/aMV+rj/iet3EOy3xKri1KsenLBMY8NMBdUdkby1gWPvW3tqvh7hic1eyjqrTol4gilwaYfUqzQgqUJsSt7hx4gg725EGq62JzZC7oV7GcrL30sZ9DFgpcPrUzTroVAQSATu5HcAL7+NeUUTjIHdAvXusFSdBuDbTiZrHSWWMeZUFjb01Aet6u4g7NrVGIJXx/wCP/wD86P8AijrSz/i//E/VQPb81vlcRaFlfTn9XC/pP+4V0eH6uVUvRNPRb+K8N6N/mPWes/ecpM7Kzjpv/ty/9qv+ZLXQ4f8At+f2VUuq0zPvxPP/ANm/+Sa50X74/wCw+atd2T4JA6DP7Tif1KfxNW7iPYb4lVxalVvSJmkuMzF8K0mmFJUiRSbICdN3bxN27+QA9anSxtjixgZ2uvHm5sm2HojwUSFpp5jpF2OpEUW57BNh6k1mPEJXGzQFPlBJfRlp/peHRfRebTfnp6t9PttatdXfkG/coM7SeumP+qw/6bfw1Rwvtu8Fi4r2B4qavC8eOy3DA9mVYV0SW5dnkfFT4e6q/aXQ1DiNLnJWimbPTtB1sFn8eJxmVzMgLRN3gi6P5i+zDzG9dQthqm31+YXKDp6R1v8AxcuIOKMRjAonZdK7hVWwv4nckn217BSxw5tUJ6uScWK1Xo4wDQ4GMOCGcs9jzAY7fdY+2uLXSB8xIXdooyyEApnrItaKIiiKuzzJIcXH1cy3HNWGzKfEHuP3VbFM6J2JqqlhbK3C5ZhnfAOJgJMQ69PFbBx6r3+z3V1oq6N/ayPouTNQyMzbmFV4PHtCOrxCOFAsCykFBe+kg21JfcC4ZTurCo1FI2Y8yJ1neh8VGGd8R94EeXz3H4E4cOZrGWIWaJ0bmjMtyDzBB0nv8LH1uTyZaSRjseEtPdmD+enRdyPiEcrML/j+fniq/PeiqKRi+BmVAf8A0m7SjyUjdR5G4HdW+Ouc0WkHmqiwHQpd+inMPq2g0/rWt+zoq/2+LXO/go8tybeFeipIXWXFuJmU3WNRZARyJvuxHhsPKss1cXDCwWVjY7aqy494AXHsJonEcwXSbi6uASQD3gi5sR47g7WrpqoxDCRcL17LpXwfRrmLAQy4zRByIWSRtvAKbDl3HbyrS6shHvBuagI3bqywXRe0OOinilQQxSKyoQxawABub2uTc8u+q3VodGWkZle8uxumPpC4XkzCGOOORYykmslgTcaWW2x86oppxC4ki+Sk9uIKXwPkL4HCLA7q7KznUoIHaYtyPrUKiUSvLgvWtwiyVMr6N5osxXFmaMoJ3l0BWvZte172uNVan1jXRcu3QBRDPeunfiXLTicJPArBTLGyAnkLi16xxPwPDtipkXFktdHvBMuXyTPJKkgkVVAVSLWLHvPnWipqWzAAC1lBjMKb8xwMc8TxSqHjcEMp7x/I+dZWuLTcaqwi6yfN+iCUPfCzKy3uoluGX/Eo39bA10mcQFrPHwVJi2XzKeiCVnviZlVb9oRXLN/iYWHrY16/iDQPcHxQRbrWMsy+PDxJFCoSNBZQP/Nz51zHOLjiOqtAskHE9HMzZl8sE0YT5Qs2jS17KVNr3tfatraxoh5dullWY/eutIrArUndIfCEmYiERyJH1ZYnUCb3AG1jWqlqBCTcXuoPbiVxwfk7YPBxYd2DtGCCyggG7M3I+tVTyCSQuCk0WFkrdIHR/NmGJE0c0aAQiOzKxNwzm+x5dr7q001W2JmEjqoPZiKbMxyppMDJhgwDPAYtRBsCUK3tztWVj8Mgf33UyMrJa6POBpculleSVJA6KoCqwtYk95860VVUJgABaygxmFR+OujcYuVsRh5AkrAa0YdlyBYNcbq1rA8wbDa+5lT1nLbhcLhHR3zCqMD0a46XTHi8WeoBF0WR31Ad3asB6m9WurIm5sbmo8s9SrThno5kwmPXEiWPqlMmmMK1wGVlAuT3XFVy1gfFgtnkpNjsbpr4n4aixyosrOugkgoR3i29waop6l0BJb1VdRTtnFnLwmb4LBRpA2IQdWoUBnBbYd4G9/ZXpimmcXhuqCWKJoZi0ULH8T5XOuiaWJ18GVv3ldqmymqWG7QQoOqKd4s4gr7kmQ5Y7CTDLDIRvs+q3sJNj7KSz1IGF5ISKGnviYAmqsa1ooih5tjTDGXWJ5SCOxGLsbm33c6nGwOdYm3ioPdhbe1/BLcfHDMzouBxTPHbWoCkrfcXGra9ajR2AJeLFZhV3JGA5KdmnFPVT9QmGmmfQH/B6eRJHeRy/nVcdNiZjLgBfqrH1GF+ANJPcpeQcQR4rWqq8ckZAkjkFmW97ezY1CaB0dicweoUopmyXA1HQqPnPEkEOJiw0i6mktvYEJc2XVf847VKOne9heOijJOxrwx3Vd89eDDQPM8KsEtcBVudwO+oxB8jw0HVSlLI2FxGi+cPZvBiIDNCoUC4ZbAFSO42/wDN69miex+Fy8hlY9mJq4w8VxHBfLGDJGfyTYtfVpA22uTXppn83lDVBUN5fMOi85RxFLLKsb4OeIMCyu1rWHjY7Hltzr2SBrW3DwV5HM5zrFpC5Y3i0pPJBHhZ5mitqMYU8xcbXv8A/FetpbsDy4C+68dU2eWhpNtlPyviKCeBpw2hEuJNYsUIFyCKrkgex+DqdO9TZOx7MY0VOONXdTJFgsRJAP8A1AALjxCncir/AGQA4XPAOyq9qJGJrSQriDiGGTCNioyXRUZiBseyLld+RqgwPbIIzqrRO0xmQaKnTjpQqyS4XERwta0pUFd+R2PKr/Yjcta4E7KkVgsHFpA3UrOuLPkxYnCztGoB61Qugggb3J87VCKm5lrOF9uqnLU8v+JI3U3Is7bEFg2GmhAUENIAA1/Cx9tVywhn8gfBTilL/wCJHiueT8TxYmeWBLhou82s9jYlfQ7V7JTujYHnqvI6hr3lo6KBmXGZgYh8HiANehWstnN7DTc737qsZSYxk8KuSqwHNpUpuJyuGmxEuGmiEVuw4AZr23G9rb/dURT3eGNcDdT59mF5aRZTM1z6LDwLNKSAwGlRuzEi4UDvNVxwukfhapyTNY3E5UzcatHZsRg8RDESPwhAIF/zgNxV4pA7JjwTsqfasObmkBWnEPEceFhWYqZFcgDQRvcEg7nlVUMDpX4dFbNO2JmI5r2/EEXyM4xLvGEL2Fr7cx5EHavOQ7m8s63XvOby+YNFPy/FCWJJACA6hgDzFxeq3twuIU2uxAFVWfcR/JpY4hDJM8gYqI7X7PPmR61dFT8xpdcADdVSz8twba5Oy+5JxKmIaSMxyRSxi7RyCxt4juIryWnMYDr3B6hIpw8kWsR0Kk8PZwuLh61FZRqZbNa/ZJHdUZojE7CVOKQSNxBdM8zRMLC80lyFHIc2JNgB5k15FGZHhoSWQRtLivuSZomKhSaO+lxyPMEGxB8wRaksZjeWlIpBI0OCrMHxdDJi3whVkdSVBa1nI3IG/O2+/hVrqV4iEnRVNqWOkMfVTf6aX5Z8k0tq6rrdW1ratNvG9V8o8rmdL2VnNHM5fW10t9KedvBCkUTFTKTqYc9ItcA91yR7K2cOgbI8ud0WPiM7o2AN1KUcj6PMRiI1kLJEri41XLEeJA5X5862y8QjjdhAusEXDZJBicbXVp9Fcv2lP2D/ALqq/VG/6+qu/ST/ALeios74XxWXFZwwsDYSxkgqe64PcfaK0RVUVR7hHkVnlpZab32larwdnBxeEjlawfdXt+cpIJ9vP21xqmHlSFo0XbppebGHK6rOr0URKPDH4yzL1h/gats/7EfmscP78nkq/OYp2zV/ksipKMKCCyhg3aPZ35XNt6siLBTjGLjEq5Q8znAbGyldHpQxTYuSRmnc/wD1GsAdWUB7NhyAG/8A8VCsviEYGQ077qVHbCZCczr3WSu8kmLjxchwuIdsSwMUiL2UVD2N7353vatdmxOY3EBh189Vmu6VrnYTnp5aK/zjN/lWSSS37WgK/kwYA/H21mji5VWG960Pl5tLiXPGocBImJW/yfExqmIA/IfRZXt5/HxFSaeeDGe005fZRd/hIk/iRn9104dwEM2TRx4h+rQ37dwNJ6w2Nztz7q8me5lUXMFz/SlCxr6YB+n9rtl+OxWExkGFmnXExzBtLWs6aRe5t3evP2VF7I5YnSNGEj4FesfJHKI3G4PxCjRYfEPmWNGGmSI2j1Fo9dxY2tvtbepF0YgZjF9eqiGvM78BtovefcONhsrxCI7SyO/Wyt+dupbYd1h++kNQJKhpIsBkF7LAWQOAzJzKaMnzSBsMkiOgiCDe4AWw3B8LVkkjeJC0jO61RyMMYcDlZJ2RdrA5pKgIhkMxj2tcdWbkDwP8q3S5TRNOotf4rCzOGVw0N7fBVhimMOBhxM5GCnVRdEUaTtpRm52P53wqy7MT3Mb74v19VXZ+BjXu90py6QkC5bOByCqB+0tYqM3naVtqxaEr3xFmxw2X61/rGRUj/SYAD3c/ZXkEXMmsdOq9mk5cNxrZJQmbB/I5RhsRF8n7EzyKArq5u24PO5JF632EuNuIG+lullhxGLA4NItr5pq6QnBjwpBuDioSD/irHRiznf8AUrZVH3W+IUzpE/F2I/RH8S1Ci/fap1f7LlS8UsI3yuaUfgEYaz3KSq6WPoRf2VfT+82VrdSs9Rk6Nx0H4EwcXZjCmCmMjKVeNgouO0SpAA9vf7azU0bzK2260VD2CJ19kqZnA8eWZesl9QmhuD3dq4HurYxwdUSEbFZXtIgYDuFx4ljOAGKg3+TYuN2i8EltunkD8PA1KA8/C/8Ak0i/eFGf/Bib/F2ncU+cNf2SD9Un8IrnTfuO8V0If2x4Jb4tjlbMcEIHWOQxy6WZdQG2+3ftcVqpy0QPxC4uFlqA4zswmxzVnkvDzxSy4jETddM66bhQqhR3AVTLOHNDGCwCtjhLXF7jclQ+jaZVwQBYA9bJzI/PNWVoJl8h8lGjI5fmVD4zzAyYuDDpHJMkJE0yRC5J/IB7rXsT5EVOmjDYnPJsTkL+qrqZCZGsAuBmbei+cD48x4qfDPHJEspM0SSCzC/1h4Wvv7DSqZija8G9sjZKaS0jmEWvmLqIuSnFPmPVnTNHiQ8LeDBb29DyqfO5YjvoW2KjyuYZLag5L3wvmxxWZpIwKyDCFJFItpdZd/ZuD7aVEXLp8I0xXHhZeQS8yov1w2Pjdeul7LWeKKZQSsZIe3cGtv6XAHtpwyQBxaeq84nEXMDh0Ufh7pJjSJI8RG+pFC60sQQNgbXuDU5uHOLiWFQg4mzCA/VW56S8H4S/sf8ANUfp03d8Vf8AqUG6VeNeOlxcPURRsqEgsz2ubG4AA5b23rbSUJifjcc1hrK9srMDAnXo2wLQ4CMOCGcs9jzAJ294sfbXPrnh8xsulQxlkIBTRWNa0URRMNl0UckkqIFeW3WNv2tIIHfbapmRzmhpOQUAxoJcNSqfGZvl8OIMryxCfToJDEm172IFwKubFO5mEA2VLpYGvuSLr7l8OX4gzGExuZx+GCubt6rfbv3tR5njtiytovWcl98Od9c1eYTDJEixxqFRRZQO4Vnc4uNzqr2tDRYKAOHMN1csfVDRM2qRbtZj489vZVvPkuHXzGir5LLEW1RnM+EjiMWJeNYyunS7WuPAC9/dSJsrnYmDNJHRtbheclT4bG5VLCMKrwmLujZiN732LWN7+Bq5zKlruYQb7qhr6ZzeWCLK0ybhnC4Vi8EQDEW1FmY28AWJsPSqpaiSQWcVdHTxxm7Qp2Hy2JJXlVAJJLa237VuXfaqzI4tDScgrAxoJcNSpLkWN7W771BSSfPkuTtISxw+ondRNYE/oB7fdW4TVQble3h9ViMdKXZ2v4/RNHySJojEFUxMpXSvLSRa23dbwrJicHYuq14WluHouE+RwPAuHeMGFQAE32ty3vevRM8Pxg5qJiYW4CMl2xuXxSxGGVdUZABUk8h53v3eNeNe5rsTdV65jXNwnRUebZpluqMTyxEwsCg1E6CLWNl2uLd9aI4qixLQc1RJLBcBxGSs0xeFx0bRq8cyMLMobu8wDcVSWyQuBIsVaHRytsDcLpNksDxxxtGCkRVkBJ7JXked9vOvBK8EuBzK9MbSACNFIzDAxzxtFKupG2ZTffe/dUWPcx2Juqk5ocLFQc4xeEij6rEvEqEW0ORuPQ7mrI2yudiYDfuUJHxtFnkWS7k2DybrQYTCXB7IZ2Nj/dVza/oK0yvq8NnXt4fZZY20uL3bX8fum3MMtinCiVA4Vg67nYjkdjWNkjmG7StrmNdqjM8sixCdXMgdLg2PiPTekcjozdpsV4+NrxZwX0vFh4wCyxxoABqawAHmTSznu3K9u1jc8gqGXiDLHmSVp4jLHcIxJ7OrY7/V3rQIKgMLQ02KzmenLgS4XCY4ZkkXUjKynvUgg+0VlIINitIIIuFRngjAXv8AJkv6t/urR7ZP/sqPZIf9VaYXK4YnklRAryW1tc725czsBVTpHuAaTkFa2NrSXDqqXM84y3rkklmiM0V9DBiSt+Y7O3sNXxxVGAhoNiqHzQYgXEXCscjkwjGSTCtGxkbVIUa5J8SL7fdVUolFg8aaK2Ixm5YdV2gyWBJ2xCxgSuLM4vvy7r27hUTM8sDCcl6ImB2MDNTpEDAggEHYg8jVYNlZqsv4syvKoZjG3XRSWDERAlRfyIIHoK7FNLVPZcWI71yKmKka6zsj3LplHAWDxKa4MW7r32CXHkQRcH1FeSV80Zs5ll5Hw+CQXa66Y8p6PsHAwcq0rDcdYbgH9EAD3g1lkr5ni17DuWuKghjN7X8U11iW1FERRFlHHvFryyNBA5WJCVcqbGQjmL8wo5bc967FHShrQ9wzPouPWVZLixhyStBlE7KCkEpU8isbWP3VsMzAbFw+KxCGQi4aV4mwk0JVnSSJr9lirKfYdq9D2PFgQULHxm5FlqPR9xU2KUwzG8yC4b/qLyv+kO/1BrkVlMIzibofRdejqTKMLtR6qVx1xN8jjVI7ddLsvfpFwCxHt2HefQ1Ckp+aSToFZVVHKFhqUuY/hvAGVusxWKkkvZiEaQ37wWWIi/l3VqZUTBos0AfD6rLJTw4vecSfM/RcDwzl3fLjB6wSf/xqXtM+w+I+6h7NT7n4H7KVhM5TLZ4YkmebCSpclyD1Z1lbjYWUd6nl5VB0RqGOcRZw9VaJRTvay92n0T/mOOSCJ5ZDZEFyfh4k8q5zGF7g0aldB7wxpcdFj2Z5xiMym0like50b6UUC5ZgN2IHrc2Artsijp2X1P58FxHyyVL8OgUmHhuIwNIMNjGAZQG7KllIYlxGV5Cw2O+9QNS8PDcTfzvVgpWYScJ/O5RcHmc+WyqYnLwuA4VgQHW5G6ndHBBBtyPiKm6NlQ33hn8vuFWJH0z7A3H56rX8pzJMRCk0Z7LC/p4g+YO1cSSMxuLSu1HIHtDmrOc9zuXMsWMHh5NEJJBP59r6mNtyu1gvf3+XUihbTxc14uVzJZnTy8phsF9xnAkUOkdZNLe9+r6gBeXPW4O/l4V42uc7oB43R1AxvUn4L6/AuiIz4fEOsqKXCtoDCwvbVGSAfeKCtxOwPbkfH6p7FhbjY7MJk6P+KTjIishHXIBcj8tTybyPcR8ay1lNynXboVqo6nmtsdQufSBxScKoihNppBe/5i8tXqTcD0PhUqOm5pxO0HqvKyp5Qwt1KySdyxZmJZjzYm5PtNdpoAyGi4jiXG51Vtxbg1ixLIqhV0RkADbeNSfvuaopnl0YJO/zV1SwNksB0CveA+LnhkWCdi0LkKpY3MZOw356CdvL0rPV0oc0vaMx6rTSVZaQx5yWj5/myYSB5n308h+cx2A9prlwxGV4aF1ZZRGwuKxLOM1lxUmuZix/JX8lfJR/Pma78UTIm2avn5ZXyuu5QrG9u/larFXborrL8ZistlU2KX3aIspDC9u0oJ0nwOx9RWd7Iqhu/etDHy0zs/gtlyvMUxEKTIew4v6eIPmDceyuFJGWOLTqu6x4e0OGiyjjTix8VI0cbFcOpsAP/U/vN4jwHK1dmlpRGMTu18lxqqqMhLW6fNU/DuDhlnWOeTqo7ElhYchyudlHmf51fO97WXYLlUQMY99nmwXGZhDOxw8pIRiI5V2JA5H/AM2NSAxsGMa9FEnA84Dp1WtcC8S/LIisluujtrtyYHkwHdfkR4iuLV0/KdloV26So5rc9Qmesi1LHukKIPmqq3JhCp9CbGu5QkimJHeuFXNDqkA9ymZvwPisG/XYB3YDuU2kA9OTjy+41COtimGCYfb+lZJRSQnHAVP4e6SRcR41dDDYyKpt/iXmp9PcKrn4d/KI3Gytg4iL4ZRYrQcNiFkUOjBlYXDKbg+hFctzS02K6YIIuF1rxeqNmUpSGRhzVGI9QpNSYLuA71F5s0lYtwvhoJB+GiduqHWyOrE3QW7GjvLE2v4XrvVDnt7J1yHj4rh0zY39oaZptXg6XFATpj3ZZO0CVZefdp1DTbla21qxe1tj9wx6LYaR0nvB5zXPE8NDDgQYjFSSfKexGmhms9xpk3J0hSRc+BNeioxnGxoGH8t5p7PgGB7r3/Lqj4alVMzhEUbRWYxuhfXvZg3a8Lj7q0TgmnJcb9dLLLAQKgBot0U/iyFcRmximk6pAigNcbWUtYX2BJNV07jHTYmi5urKhokqcLjYWXXF5tmECRLhkIh6qMqyxa7kqCbnfe96iyKneSXnO56qx8k7QMAytso8XEubk9lXY+Hyb/gVM09INT6qsT1R6eijcaYFbvM7hZi6q8O3fCjMwHMdom/dUqR5yaBlv5qFYwZuJz28la8X492yrB3P9Zo1eelCf3gVVTRgVL+66uqZCaZnfZQejGSOOeWWVlUJGoDMbAF3029SbCrK8OLA1u/yVfD8Ie4nZOeNxWYDMESOMHCEDU1ha1jqJa9wwPIW3+8YGtg5JJPvLe503OAA91LnSs8cnUujBmR3jexvY6VbSfMbH21q4cHDED1AKycRsQ0jey4cEY90y7MAp/q1Z18i0Z/mt6lVsBnjv1+6jSPIgkt0+ygcE5gI0MUe0zGVmOnmi4dtI1d3b3sN6sq2FxxHTL43+yrpHgNwjXP4W+6UUQEAkX2rcsOuaveDHZMUNB0nq5eX6piPLmBWaqAMee4+a00hIky2PyV3wxmayZrFJFsJYrSdm126u7G3qorPPGW0xDuhy+K0wytdUgt6j6LvxVw7PNjZZZEfqTYK8bRkiyi11ZwbX1edRp6hjIg1pz77r2op3vmLnad1lAHC8USmWaRnUEAREdUWY8gzltITncg91We0vecLRbv19FAUrGDG45baKTi8JHmDszaIJ1QG6SiZGRbLuFN1cXFvHzqLXugFhmO8WN1JzWVBvoe43y8lX4jg+Ui2HEkj35sI0UDx3k1X5d1Wtq239+wHmfoqnUjre5cnyCvuk2STqcHGw7THtAG92CgW89zWagDcb3LRXl2Bjd1WZBkzw4lRDOpnRlEw0XjRSRdC7bFzbSAu9z3b1bNMHs95uR0zzPfbbxVcNOWP912fXbwXZsqhlkZpIsS0kkjLH10nVlrdosQBdYo15sSSdgATUea9rbNIsBnYX/CVYYWOdiIN79T+ZBQOI8rWWWaaCRWuiz6LG7RlFDSKT9azBrjntfvq2CUta1rh3eexVFRDicXtPfbu3VnwpjnTKcbY/UL6T4akW9vaSaqqGA1LO+3zVlM8imf3XSIF7hYd2/If8V0VzVo3DeIwsKYmVFVocOgQsN2lLbu/jpJsAOVhXKnbK8tadXZ+GwXYgMTQ4jQZeO6Ss6wMcbaoJEkhcnQVbtL36WU9pSPMV0InucLOFiPzJc2aNrTdhuCrjo0mK49AOTo4PsGofePvqiubeEnYhX0DrTW3BTj0kZ1icMkJwzFSzEMQgbkNhuDasVDDHITzPmt1dLLG0ctZZmGaTzTCaViZRpsdIH1TddgAPursxxRtZhbouFJLK54c7VXHz2zL/rN/7Mf+ys/sdNt6n7rT7XV/gH2VVmuYz4khphqYflCJVPoSqi49avijjjyafVUyvml7Y9FrHRkhGXRAgjtSWB8OsauJXkGc27vku7QgiAXTVWNa15ljDAqdwQQR5HavQbG68IuLLJ+EgMuzCSPEuI1CMuptgwuCpv5ge+9dipvPAHMF81x6e0E5a82VlLxtA7Myz4uG5+qqROu21xqQkX51UKOQC2EHzKuNbGTk4jyCn5FxphusKvNMQRfrMRoUAj8lQoFr8/ZVctHJa4A8BdWRVkRNifMqg6O8tM+NfEHdI2dtXizE2+4knwuK01sgZEGdTb0WaijxymToL+q69LWUMsi4gC6Ouhz4ML6feDb1HnXnDpQW4DqF7xGIhwkCaRi8QY9jCkKiJo3WWzFNa3LAgBQVB7/KsOFgPW+fTqt2J1stMuqi5PicSFZhLHIyxnstOpW9oANRBNhcSb/GrJWxkgWtnt4/0oRufa975b+CT+MMPLiMeselOvdEVlQ3Ct2u+3ICxN+6t1K5scJd0BKwVTXSTBvWwTlxxkN8vVIgScPpYAcyFFm9trm1YaSe093dVtq4Lw2HRJ/RvjxHiSpTWsq2J2sgU6tZvtpHwrdXMxR3vosVA/DIRbVP78VgE2hJFzY9fht/PebvrmCmO/o77Lpmo7vUfdJvSfmayNDGqWUAya7iz6hp2sbG1iCfSt9BGQC4nuXP4hIDZoHer3o9yK2Bl60W+U32/uFdI9+59orPWT/5hh/j81po4LQkO/klLhTCPh8e0LlFmCOkZdSVLkDSbDuK3POtlQ4SQ4hpleyxUzDHPhOtimZsHlMZKYoYZZlNnCFwAfS+23dWUPqjmy9vJayylBs+1/Nd8FBgwzS4H5KIo1viHKuzBCCWA32uoO+/pUHmU+7Le5001U2NiHvRWsNVR9FWUl5mxBH4OMFUPix8PRf31p4hLZoZ1KzcPiu4ydEycU5scCWIVtEzh9agG7AKGjOo2XUFHasdi1hexrJTxc7rp+X71rnl5Nz0P5ZJmA4xJ1pjIY5432ayKrc7jcWBA7uR863vpBkYzYhYGVmokFwV1k4nwsCMmAwioXtqaXtedrFiTvyubeVRFNI8gzPvbZempijbaJvxVhw9xVLiFTDEFpmfdlRAGQ8wbWCADYkAkgbdo1VPStjJk6fX6/nRXQVTpBg6/T6Jg49yljho5IRd8Kyuo53C2v62sDbyrPSSgSEO0dktFXETGC3VuaVMDxNDC7TRTTqHYyNhRGhVnIF/wpBsh25b1sfTPcA1wGWV79PDdZGVMbbuBOedu9VkfFkrSq0wVowX1RooW4kBDb89Vjt6VaaVgaQ3XLPwVPtjy67tNvFdJM0giQ9VLNM4iaGESRhRCjc72+u3hzrwRPcfeAAvc2OpHyUjMxrfdJJtYdyeuEuG9GXNDKLNOrFx3rqXSB6hbe2ufU1GKfG3p9Fvp6fDBgd1WT4zCvE7RyCzodLDz+B53867LXB4DhoVxHsLHFp1TOczjwIw8KaZSoY4rTuriTnHfkbCx9QPE1j5Tpi55y/18uq3c1sAawZ7+aos9wKQzEQuHiZQ8bA3OluQbvDDcb+VaYXuez3hY6FZZ2NY/wB05HMJt6KcpLSviSOyoKIfEm2q3oBb2msXEJQGiMeK28OiNzIVpzAd9cldZZ3xRHlrYtZ5cWVdNN0jGodk3H1VNq6lOakRFjWZHfvXMqBT80Pc7MK5HSBl3/VP/tSf7Ko9gqNvUK726n39FcZXnWFxP9RLG58Bsf2TY/dVEkMkfaFlfHLHJ2TdWYFUq5faIiiKk4l4ZhxqgSXV1+rIvMeXgR5Gr4Kh8Jy0VE9OyUWcs/xnRxi1P4NopF7jqKn3EH99dNvEIiMwQuY7h8oORBUrKujSVjfEyKi+Ed2Y+0gAffUJOItA9wfFTj4c6/vn4LR8ty+PDxrFEoVF5D+ZPMk+Jrlve57sTtV1WMaxuFui6YzCpKjRyKGRhZlPIivGuLTcar1zQ4WKRM64IxViuGxJaIoE6uU27ANwuoKbgE94v510IqyO93tz1uFz5qSQ9h2WliqjLuAsepYB44VcaXIcnUL3tYL/ADFXvroDnYmyzx0U4yBtdPuQ8OJh2aV2abEP9eV7XPkANlHpz765ss5eA0ZNHRdKKAMJdqT1V3VCvSnjeEUjWc4aJGM9g8bu6Lp3JVSm63O5HL2VsbVOcWh502A+qymma3EWDVKp4Ylvb+h4vX5U1vf1lbPaW2/eP/1/pYfZje3K/wD1/aZ8t4QR4o0xMEaLG+tI45JHAv8AWDM/NSbHSNtqyPqnBxLHa9SAPl81tbTNLQHt0803AW5ViWtUXEvC8WLs5JjmX6kqbEd9j4i/u7rVogqXRZajZZ5qdsueh3SFjejzG6iQ0ctz9YuwJ9bg7+010m18NtCFzX0Et9bqwyXo5m3+UTaEP1kiZu2PAnYW9hqqXiDP4Nz71bDQOHbOWw6rRMDg0hRY4lCoosAK5jnFxu7VdNrQ0WC8ZlgI8RG0UqhkbmD+8HmCO4ivWPcx2JuqPY14wu0WcZt0aSqScNIrr+bISGHtAIP3V1I+ItI98fBcqThzr+4fiomE6OcWx7ZijXvOosfYAP51N3EIhpcqDeHynWwWgcM8MQ4JTou0jfWkbmfIdwXyFc2eofMc9F04KdkIyV5WdXpE4j6O0lYyYZhEx3KEdgnxFt1v7vKujBXlowvF/mufPQB5xMyKWh0d429rQ28esNv4b1q9vh7/AILJ+nzd3xTXwz0fxwMss7CWRTdQBZFPjb8ojz91Y565zxhbkPVbIKFsZxOzKdawLel3inhKHG9o9iUCwkHePBh+UPvHdWmnqnw5DMbLNPSsm11SHiOjnGKbJ1LjuIYr9xXb3mukOIRHW65p4fKNLKyyboze4OKkUL3pHe59WIFvYPbVUvERa0Y+Kui4dneQ/BaNhMKkSLHGoVFFlUcgK5TnFxudV1GtDRYJI6WM3eKGOFGK9aSXI5lVttfzJF66PDYQ95cei53EpnMYGt6peyLo3mmjWSSRYgwBVbajY8r7gD03rVNxFrHFrRdZIeGOe0OcbK0PRV/9yf2P+ap/VD/qrv0lv+yXuJODp8AFnWQMgYWdLqyE8tvuuDWqCsZP7hCyz0clP/kaVp3BObti8HHK/wBfdX8ypIv7RY+2uPVRCKUtGi7NLKZYg4q9rOtC54iYIjOeSqSfQC9egXNkSzlmeyrCmuNpOrSHrpSwBLSKpIVQN2XUCQbbEWudqvfG0uyNtbeSiCuo4jdA5lRBeYxw/hNja9yxt2QNJN9/C1+fnJBtY9M0xLvhc/eUKIodUliXBcBVAYqCHsdWog6du43tXhiDdSl14wXEplGpYSqiISuXdV06tdl7xq7O+9gDzo6HDlfrZLrnJxBMyjqo4y/XrGfwl1IIDmx0g307ctue4r0RNvmeiXXZc4fXoijaRnaUjW6qqCMoh3C3AJO2xN715yxa5O3ql18+cbNH1kMDOqxCSS7BdIK6gg5hntv3Dcb705VjYnrZLrvmGYO0UHV/g3xBUAkA6AULk25FgoIF9r25ivGtFzfovbr5JAcKDIJpHvYaZpRpJJAB1EXXv2Xn4XtS+PK3wTRV+Lz0sscm6hUxDsEYG5jATYkWN2a4uOdriptj1Hh6ry6+DGyLinLIzlerhhXrbXcprcsAAv1SCWN7adhvYsIwD4nJL5qdHnrlxF1P4bWysNY0rpWNi2q1yul1tte5tbvqBjFr3y/PsvbrmOIzp6xoSsbJIyNrBYiME308gGAuDc+YFe8rO188vVeYl7TOyjxRkBtWhSTIvWXZb3Khbbd+48QK85dwSl0JmbwzJh27bNuXZgtwzvsgI7egDcXva3MmvcAcMQ/PHxS/RfOKYGPVFJZUZpY47I9hpLgsbW56dW/dSEjO46FHLzhc0aON7KSiOY0kmmF5G1EE3sTpG4/ONthyJOZc/YJdCcSM6r1cOpureRryAKoVynO1zqs2nbu3tTlAalLr2OJAZAuiy9WHJZgGt1eu6pbtqORIOx7tjXnKyuvbr4vELKqyTwNGjxl1sys2wB0Mo2DG+1iR3EiveUL2abry6J8/kjOiTDkSNo6tVkU6tTabE2FivM8xbkTQRA5gpdfBnUyviA8cYSIIAettd2AJBJXl2h57cjenLbYWOvcl15jz2WRoBHGhDySLJ29gEBuVOncXsdwORFu+nLaAblLr1h85cqBDG0raTK2t1Wyl30gELYsQDYW2AFz4jGBqbJdeX4nuC6Qs0S9UXcsAfwgUgKtt2AZSQSOexJpyehOefomJdOKJ3BgROts7trEJAcqqMdiSLDVpvvSIDMn1QowuYiGOQFZj1cXXHrWBfcv2OZF+z423FC3ERpmbZJey8pnsgmkV4h1avDGpDdrVJpJuLcgGB9nnTlDCCDv6Jddps9PWGOOIu3WtHcsAo0xrIWJ3IUatOwJvXgjyuT0+q9uuWW8SrNKqKo0vq0MHBbsi92UDsBhuDc917E2r10JaLrwOS/0t5U0kMcygkREh7dytbf0BAvW3hsoa8sPVc7icRcwOHRVnD/SV1USRzxFyoCh0I3A5XB77eBq2bhuJxcw/FUw8TDWhrwrU9KWH/wCjN/8Ap/uqn9Mk3Cu/VItks8YcdHGRdSkfVxkgsWNybG4G2wF7GtlLQ8l2Mm5WOqr+c3A0J+6O8ueDAxrICGYs5B7tR29trVzK2QPmJGi6tFGY4QCmWsi1Lli8OsiNG/1XUq1jbYix3HLavQbG4RRv6Jisw0mzOrnc/WXTp7+Q0rty2qWMryy4NkMdiA0g/CGRSHN0Zr6tPkbm4NxvXvMKWUDNMkclREvJNAkM8qtuSSHtvIveBcG9+VyamyQdfkPTZeEKdDw/EsPVWNisalgSD+DACkW5EWvt31AyuJv+Zr2y9JkMQGxk1dYJS+s6i+kLck9xUWtytTmH0sll2hymJCWUEEqy/WPJnLt38yx514XkpZUea8ONIWjRFSNkWMuJXF0A02eMbOwF7G/fvsLVayUDM6+C8ITBjcvSWPq3B0ixBBIKkcirDcMPEVS1xBuF7ZQjw9Gdy8zPcESGQlha9rdwG52A3vUuaUsvfzfg06NLW0lTd2Nwzhzck3JLC5NOa690sF7xGSxPq+srGTrNasQwfSEuD3dkWtyIvtvXgkI+SWXrB5RFGQyg6gG7RYknUVLEk8ydI38BYbULycksvD5FCUWPSdKxtGBqb6rAAjnzIA358695jr380sF8GRxdb1vbvr1hdZ0htOktp5Xt47d43pzDayWXvEZRG8olYubEMELnRqXk2nlqHl4A8xXgeQLBLKTiMKrlGYbxtqXc89JX27E86iHEXXqiS5JGVVRrXQ7OpViCCxYtv56j76kJDdeWRFkcKqyhTZouqPaa+i7m1yb3u7drn517zHH43SwUTNOHFdJNBbUUZUDuxRCydWWA3sdO223Pa5NSZKQRf86rwhdo+HYdJVtcgKGMa3Y6VPcpvdeQ7X1thvsKjzXahe2XTD5HGrByXdwQdbuSdgwA9BqJt4m/PevDISLJZGIyON2dtUil2V+y5FnUBdQ8CVAB7iO6gkISyIcjiTq9OsdWXIOtiTrJLBiSSwJ3r0yE3v8AlksucnDsJCga1AQRkK7DWgvZW3uRud+e533pzXJZSf6Ii0sunsu6uRc800afQDQu3LavMbksu74VTIshB1KGUbnk1r7cu4VHEbWXqh5hkUUzln19oKGVXYK+kll1AHexJ/ncVNshaLBeEL5iMjjcyElwXZXNmI0uoADr4GwAPcbcudeCQiyWXTBZNFEQVDXGvdmZrlyGYm53JIHp3bUdI46/lksvmX5PHCboXsAQqlyVQE3so5W8L3sNhYUc8u1QCysCL7GoL1LGY8A4KVi3VmMnn1bFR+z9X7q2MrpmC17+KySUMLzchQB0Y4X8+X9of7as/Upe5U/pkKtMq4IweHYOsWpxyaQlreYB2B87VTJWTSCxOXcr4qOGM3ATHWVakURYjPxDj0NmnmX12/lXdwU2wXBx1W5XL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j50437TJ7x8Kcum2CY6rco+dON+0ye8fCnLptgmOq3KPnTjftMnvHwpy6bYJjqtytHzzhITtqNcJd5VX0erREfR6tER9Hq0RH0erREfR6tER9Hq0RH0erREfR6tER9Hq0RH0erREfR6tER9Hq0RH0erREfR6tER9Hq0RH0erREfR6tER9Hq0RH0erREfR6tER9Hq0RH0erREfR6tER9Hq0RH0erREfR6tER9Hq0RH0erREfR6tER9Hq0RH0erREfR6tER9Hq0RH0erREfR6tER9Hq0RaDREURFERREURFERREURFERREURFERREURFERREURFERREURFERREURFERREURFERREURFERREURFERREURFERRF//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737369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82575"/>
            <a:ext cx="7772400" cy="1470025"/>
          </a:xfrm>
        </p:spPr>
        <p:txBody>
          <a:bodyPr>
            <a:noAutofit/>
          </a:bodyPr>
          <a:lstStyle/>
          <a:p>
            <a:r>
              <a:rPr lang="en-US" sz="4800" dirty="0" smtClean="0"/>
              <a:t>Travel and Transportation Management for Managers</a:t>
            </a:r>
            <a:endParaRPr lang="en-US" sz="4800" dirty="0"/>
          </a:p>
        </p:txBody>
      </p:sp>
      <p:pic>
        <p:nvPicPr>
          <p:cNvPr id="1027"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55" b="100000" l="0" r="99839"/>
                    </a14:imgEffect>
                  </a14:imgLayer>
                </a14:imgProps>
              </a:ext>
              <a:ext uri="{28A0092B-C50C-407E-A947-70E740481C1C}">
                <a14:useLocalDpi xmlns:a14="http://schemas.microsoft.com/office/drawing/2010/main"/>
              </a:ext>
            </a:extLst>
          </a:blip>
          <a:srcRect b="18557"/>
          <a:stretch/>
        </p:blipFill>
        <p:spPr bwMode="auto">
          <a:xfrm>
            <a:off x="0" y="682388"/>
            <a:ext cx="8686800" cy="388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sosceles Triangle 4">
            <a:hlinkClick r:id="rId5" action="ppaction://hlinksldjump"/>
          </p:cNvPr>
          <p:cNvSpPr/>
          <p:nvPr/>
        </p:nvSpPr>
        <p:spPr>
          <a:xfrm flipV="1">
            <a:off x="8229600" y="0"/>
            <a:ext cx="914400" cy="9144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Subtitle 2"/>
          <p:cNvSpPr txBox="1">
            <a:spLocks/>
          </p:cNvSpPr>
          <p:nvPr/>
        </p:nvSpPr>
        <p:spPr>
          <a:xfrm>
            <a:off x="609600" y="4724400"/>
            <a:ext cx="77724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65000"/>
                    <a:lumOff val="3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t>National Training Center Course #8300-26</a:t>
            </a:r>
            <a:endParaRPr lang="en-US" dirty="0" smtClean="0"/>
          </a:p>
          <a:p>
            <a:r>
              <a:rPr lang="en-US" b="1" dirty="0" smtClean="0"/>
              <a:t>Preparing to Make TTM Decisions</a:t>
            </a:r>
          </a:p>
          <a:p>
            <a:r>
              <a:rPr lang="en-US" b="1" dirty="0" smtClean="0">
                <a:solidFill>
                  <a:schemeClr val="tx1"/>
                </a:solidFill>
              </a:rPr>
              <a:t>Fundamental Planning Processes</a:t>
            </a:r>
          </a:p>
          <a:p>
            <a:endParaRPr lang="en-US" dirty="0"/>
          </a:p>
        </p:txBody>
      </p:sp>
      <p:pic>
        <p:nvPicPr>
          <p:cNvPr id="7"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55" b="100000" l="0" r="99839"/>
                    </a14:imgEffect>
                  </a14:imgLayer>
                </a14:imgProps>
              </a:ext>
              <a:ext uri="{28A0092B-C50C-407E-A947-70E740481C1C}">
                <a14:useLocalDpi xmlns:a14="http://schemas.microsoft.com/office/drawing/2010/main"/>
              </a:ext>
            </a:extLst>
          </a:blip>
          <a:srcRect b="18557"/>
          <a:stretch/>
        </p:blipFill>
        <p:spPr bwMode="auto">
          <a:xfrm flipH="1">
            <a:off x="0" y="762000"/>
            <a:ext cx="8686800" cy="388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4097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Comprehensive</a:t>
            </a:r>
            <a:endParaRPr lang="en-US" dirty="0"/>
          </a:p>
        </p:txBody>
      </p:sp>
      <p:sp>
        <p:nvSpPr>
          <p:cNvPr id="3" name="Content Placeholder 2"/>
          <p:cNvSpPr>
            <a:spLocks noGrp="1"/>
          </p:cNvSpPr>
          <p:nvPr>
            <p:ph idx="1"/>
          </p:nvPr>
        </p:nvSpPr>
        <p:spPr/>
        <p:txBody>
          <a:bodyPr/>
          <a:lstStyle/>
          <a:p>
            <a:endParaRPr lang="en-US" dirty="0"/>
          </a:p>
        </p:txBody>
      </p:sp>
      <p:pic>
        <p:nvPicPr>
          <p:cNvPr id="7" name="Picture 5" descr="Amasa Back Trail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a:xfrm>
            <a:off x="0" y="3132137"/>
            <a:ext cx="3581400" cy="3116263"/>
          </a:xfrm>
          <a:prstGeom prst="rect">
            <a:avLst/>
          </a:prstGeom>
          <a:noFill/>
          <a:ln>
            <a:noFill/>
          </a:ln>
        </p:spPr>
      </p:pic>
      <p:pic>
        <p:nvPicPr>
          <p:cNvPr id="8" name="Picture 7" descr="O:\Photos\National Scenic and Historic Trails\DSC_2548_INHT.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62600" y="3536237"/>
            <a:ext cx="3116943" cy="2712163"/>
          </a:xfrm>
          <a:prstGeom prst="rect">
            <a:avLst/>
          </a:prstGeom>
          <a:noFill/>
          <a:ln>
            <a:noFill/>
          </a:ln>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63913" y="2744787"/>
            <a:ext cx="2360612"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S:\atv hunter1.tif"/>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830"/>
          <a:stretch/>
        </p:blipFill>
        <p:spPr bwMode="auto">
          <a:xfrm>
            <a:off x="0" y="1122363"/>
            <a:ext cx="39243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VtoRSteveHengeveldWheelieTurn"/>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780088" y="1122363"/>
            <a:ext cx="2899455"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363913" y="1122361"/>
            <a:ext cx="3494087" cy="2566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02618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ilmcabk3ds1\bk\Users\pdewitt\Desktop\Travel Pie.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494066">
            <a:off x="1607544" y="622572"/>
            <a:ext cx="5868293" cy="5845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427385" y="4047626"/>
            <a:ext cx="219322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Access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Rectangle 8"/>
          <p:cNvSpPr/>
          <p:nvPr/>
        </p:nvSpPr>
        <p:spPr>
          <a:xfrm>
            <a:off x="4343400" y="1147561"/>
            <a:ext cx="3886962"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Connectivity</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Rectangle 9"/>
          <p:cNvSpPr/>
          <p:nvPr/>
        </p:nvSpPr>
        <p:spPr>
          <a:xfrm>
            <a:off x="4876800" y="5109961"/>
            <a:ext cx="3530454"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Experience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Rectangle 3"/>
          <p:cNvSpPr/>
          <p:nvPr/>
        </p:nvSpPr>
        <p:spPr>
          <a:xfrm rot="19828620">
            <a:off x="1316261" y="361882"/>
            <a:ext cx="6151737" cy="6035388"/>
          </a:xfrm>
          <a:prstGeom prst="rect">
            <a:avLst/>
          </a:prstGeom>
          <a:noFill/>
        </p:spPr>
        <p:txBody>
          <a:bodyPr wrap="none" lIns="91440" tIns="45720" rIns="91440" bIns="45720">
            <a:prstTxWarp prst="textArchUp">
              <a:avLst/>
            </a:prstTxWarp>
            <a:spAutoFit/>
          </a:bodyPr>
          <a:lstStyle/>
          <a:p>
            <a:pPr algn="ctr"/>
            <a:r>
              <a:rPr lang="en-US"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Why are there routes?</a:t>
            </a:r>
            <a:endParaRPr 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246676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Interdisciplinary</a:t>
            </a:r>
            <a:endParaRPr lang="en-US" dirty="0"/>
          </a:p>
        </p:txBody>
      </p:sp>
      <p:sp>
        <p:nvSpPr>
          <p:cNvPr id="3" name="Content Placeholder 2"/>
          <p:cNvSpPr>
            <a:spLocks noGrp="1"/>
          </p:cNvSpPr>
          <p:nvPr>
            <p:ph idx="1"/>
          </p:nvPr>
        </p:nvSpPr>
        <p:spPr/>
        <p:txBody>
          <a:bodyPr/>
          <a:lstStyle/>
          <a:p>
            <a:endParaRPr lang="en-US"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514" y="1078593"/>
            <a:ext cx="2819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04886" y="1078593"/>
            <a:ext cx="2929164"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3478893"/>
            <a:ext cx="47625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273" r="2921"/>
          <a:stretch/>
        </p:blipFill>
        <p:spPr bwMode="auto">
          <a:xfrm>
            <a:off x="5486400" y="1078592"/>
            <a:ext cx="3178629"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816803" y="3478893"/>
            <a:ext cx="168592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5080"/>
          <a:stretch/>
        </p:blipFill>
        <p:spPr bwMode="auto">
          <a:xfrm>
            <a:off x="5410200" y="3478893"/>
            <a:ext cx="3254829" cy="276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53272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Outcome-Based</a:t>
            </a:r>
            <a:endParaRPr lang="en-US" dirty="0"/>
          </a:p>
        </p:txBody>
      </p:sp>
      <p:sp>
        <p:nvSpPr>
          <p:cNvPr id="3" name="Content Placeholder 2"/>
          <p:cNvSpPr>
            <a:spLocks noGrp="1"/>
          </p:cNvSpPr>
          <p:nvPr>
            <p:ph idx="1"/>
          </p:nvPr>
        </p:nvSpPr>
        <p:spPr/>
        <p:txBody>
          <a:bodyPr/>
          <a:lstStyle/>
          <a:p>
            <a:endParaRPr lang="en-US" dirty="0"/>
          </a:p>
        </p:txBody>
      </p:sp>
      <p:pic>
        <p:nvPicPr>
          <p:cNvPr id="7" name="Picture 6" descr="2C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149600"/>
            <a:ext cx="462915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hikeste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02013" y="3276600"/>
            <a:ext cx="2465387" cy="28956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314575" y="1014412"/>
            <a:ext cx="38369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1013958"/>
            <a:ext cx="3402013"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trail bike"/>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867400" y="1013958"/>
            <a:ext cx="2812143"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historic trail"/>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867400" y="3681412"/>
            <a:ext cx="2812143"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7526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Collaborative</a:t>
            </a:r>
            <a:endParaRPr lang="en-US" dirty="0"/>
          </a:p>
        </p:txBody>
      </p:sp>
      <p:sp>
        <p:nvSpPr>
          <p:cNvPr id="3" name="Content Placeholder 2"/>
          <p:cNvSpPr>
            <a:spLocks noGrp="1"/>
          </p:cNvSpPr>
          <p:nvPr>
            <p:ph idx="1"/>
          </p:nvPr>
        </p:nvSpPr>
        <p:spPr/>
        <p:txBody>
          <a:bodyPr/>
          <a:lstStyle/>
          <a:p>
            <a:endParaRPr lang="en-US" dirty="0"/>
          </a:p>
        </p:txBody>
      </p:sp>
      <p:pic>
        <p:nvPicPr>
          <p:cNvPr id="7" name="Picture 5" descr="C:\Documents and Settings\kates\My Documents\ASLA\Photos\P7190006.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143000"/>
            <a:ext cx="4493080" cy="287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Documents and Settings\kates\My Documents\ASLA\Photos\Cedar City 02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429000"/>
            <a:ext cx="449308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00-0006_IM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3079" y="1143000"/>
            <a:ext cx="419372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2530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a:t>
            </a:r>
            <a:endParaRPr lang="en-US" dirty="0"/>
          </a:p>
        </p:txBody>
      </p:sp>
      <p:sp>
        <p:nvSpPr>
          <p:cNvPr id="3" name="Content Placeholder 2"/>
          <p:cNvSpPr>
            <a:spLocks noGrp="1"/>
          </p:cNvSpPr>
          <p:nvPr>
            <p:ph idx="1"/>
          </p:nvPr>
        </p:nvSpPr>
        <p:spPr>
          <a:xfrm>
            <a:off x="381000" y="5715000"/>
            <a:ext cx="8153400" cy="838200"/>
          </a:xfrm>
        </p:spPr>
        <p:txBody>
          <a:bodyPr>
            <a:normAutofit fontScale="70000" lnSpcReduction="20000"/>
          </a:bodyPr>
          <a:lstStyle/>
          <a:p>
            <a:pPr marL="57150" indent="0">
              <a:buNone/>
            </a:pPr>
            <a:r>
              <a:rPr lang="en-US" dirty="0" smtClean="0"/>
              <a:t>“We all have questions! We want someone up there to answer them.” </a:t>
            </a:r>
          </a:p>
          <a:p>
            <a:pPr marL="457200" lvl="1" indent="0" algn="r">
              <a:buNone/>
            </a:pPr>
            <a:r>
              <a:rPr lang="en-US" sz="1900" dirty="0" smtClean="0"/>
              <a:t>- Public Meeting, Manti-La Sal National Forest</a:t>
            </a:r>
            <a:endParaRPr lang="en-US" sz="1900" dirty="0"/>
          </a:p>
        </p:txBody>
      </p:sp>
      <p:pic>
        <p:nvPicPr>
          <p:cNvPr id="5" name="TTM Video">
            <a:hlinkClick r:id="" action="ppaction://media"/>
          </p:cNvPr>
          <p:cNvPicPr>
            <a:picLocks noChangeAspect="1"/>
          </p:cNvPicPr>
          <p:nvPr>
            <a:videoFile r:link="rId1"/>
            <p:extLst>
              <p:ext uri="{DAA4B4D4-6D71-4841-9C94-3DE7FCFB9230}">
                <p14:media xmlns:p14="http://schemas.microsoft.com/office/powerpoint/2010/main" r:embed="rId2">
                  <p14:trim st="9041" end="515300.6666"/>
                  <p14:fade in="1000" out="1000"/>
                </p14:media>
              </p:ext>
            </p:extLst>
          </p:nvPr>
        </p:nvPicPr>
        <p:blipFill>
          <a:blip r:embed="rId4"/>
          <a:stretch>
            <a:fillRect/>
          </a:stretch>
        </p:blipFill>
        <p:spPr>
          <a:xfrm>
            <a:off x="1219200" y="990600"/>
            <a:ext cx="6172200" cy="4629150"/>
          </a:xfrm>
          <a:prstGeom prst="rect">
            <a:avLst/>
          </a:prstGeom>
        </p:spPr>
      </p:pic>
    </p:spTree>
    <p:extLst>
      <p:ext uri="{BB962C8B-B14F-4D97-AF65-F5344CB8AC3E}">
        <p14:creationId xmlns:p14="http://schemas.microsoft.com/office/powerpoint/2010/main" val="9053918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Pre-Planning</a:t>
            </a:r>
            <a:endParaRPr lang="en-US" dirty="0"/>
          </a:p>
        </p:txBody>
      </p:sp>
      <p:sp>
        <p:nvSpPr>
          <p:cNvPr id="3" name="Content Placeholder 2"/>
          <p:cNvSpPr>
            <a:spLocks noGrp="1"/>
          </p:cNvSpPr>
          <p:nvPr>
            <p:ph idx="1"/>
          </p:nvPr>
        </p:nvSpPr>
        <p:spPr>
          <a:xfrm>
            <a:off x="381000" y="1066800"/>
            <a:ext cx="8153400" cy="5181600"/>
          </a:xfrm>
        </p:spPr>
        <p:txBody>
          <a:bodyPr>
            <a:normAutofit fontScale="92500" lnSpcReduction="10000"/>
          </a:bodyPr>
          <a:lstStyle/>
          <a:p>
            <a:r>
              <a:rPr lang="en-US" dirty="0"/>
              <a:t>Identify data requirements</a:t>
            </a:r>
          </a:p>
          <a:p>
            <a:pPr lvl="1"/>
            <a:r>
              <a:rPr lang="en-US" dirty="0" smtClean="0"/>
              <a:t>Identify the existing available data</a:t>
            </a:r>
          </a:p>
          <a:p>
            <a:pPr lvl="2"/>
            <a:r>
              <a:rPr lang="en-US" dirty="0"/>
              <a:t>Resource Data</a:t>
            </a:r>
          </a:p>
          <a:p>
            <a:pPr lvl="2"/>
            <a:r>
              <a:rPr lang="en-US" dirty="0" smtClean="0"/>
              <a:t>Route Inventory</a:t>
            </a:r>
          </a:p>
          <a:p>
            <a:pPr lvl="1"/>
            <a:r>
              <a:rPr lang="en-US" dirty="0" smtClean="0"/>
              <a:t>Identify the data gaps</a:t>
            </a:r>
          </a:p>
          <a:p>
            <a:r>
              <a:rPr lang="en-US" dirty="0" smtClean="0"/>
              <a:t>Identify the issues, concerns and opportunities</a:t>
            </a:r>
          </a:p>
          <a:p>
            <a:r>
              <a:rPr lang="en-US" dirty="0" smtClean="0"/>
              <a:t>Document Pre-Planning</a:t>
            </a:r>
          </a:p>
          <a:p>
            <a:r>
              <a:rPr lang="en-US" dirty="0" smtClean="0"/>
              <a:t>Establish Planning Criteria</a:t>
            </a:r>
          </a:p>
          <a:p>
            <a:pPr marL="0" indent="0">
              <a:buNone/>
            </a:pPr>
            <a:endParaRPr lang="en-US" dirty="0" smtClean="0"/>
          </a:p>
          <a:p>
            <a:pPr marL="0" indent="0" algn="ctr">
              <a:buNone/>
            </a:pPr>
            <a:r>
              <a:rPr lang="en-US" b="1" dirty="0" smtClean="0"/>
              <a:t>Involve leadership so they understand the workload, resources, and funding required!</a:t>
            </a:r>
          </a:p>
        </p:txBody>
      </p:sp>
    </p:spTree>
    <p:extLst>
      <p:ext uri="{BB962C8B-B14F-4D97-AF65-F5344CB8AC3E}">
        <p14:creationId xmlns:p14="http://schemas.microsoft.com/office/powerpoint/2010/main" val="39980142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&amp; Program Data</a:t>
            </a:r>
            <a:endParaRPr lang="en-US" dirty="0"/>
          </a:p>
        </p:txBody>
      </p:sp>
      <p:sp>
        <p:nvSpPr>
          <p:cNvPr id="3" name="Content Placeholder 2"/>
          <p:cNvSpPr>
            <a:spLocks noGrp="1"/>
          </p:cNvSpPr>
          <p:nvPr>
            <p:ph idx="1"/>
          </p:nvPr>
        </p:nvSpPr>
        <p:spPr>
          <a:xfrm>
            <a:off x="152400" y="1066800"/>
            <a:ext cx="8534400" cy="5181600"/>
          </a:xfrm>
        </p:spPr>
        <p:txBody>
          <a:bodyPr>
            <a:normAutofit lnSpcReduction="10000"/>
          </a:bodyPr>
          <a:lstStyle/>
          <a:p>
            <a:r>
              <a:rPr lang="en-US" sz="2800" u="sng" dirty="0" smtClean="0"/>
              <a:t>Driven </a:t>
            </a:r>
            <a:r>
              <a:rPr lang="en-US" sz="2800" u="sng" dirty="0"/>
              <a:t>by planning </a:t>
            </a:r>
            <a:r>
              <a:rPr lang="en-US" sz="2800" u="sng" dirty="0" smtClean="0"/>
              <a:t>needs!</a:t>
            </a:r>
            <a:endParaRPr lang="en-US" sz="2800" u="sng" dirty="0"/>
          </a:p>
          <a:p>
            <a:r>
              <a:rPr lang="en-US" sz="2800" dirty="0" smtClean="0"/>
              <a:t>Addresses </a:t>
            </a:r>
            <a:r>
              <a:rPr lang="en-US" sz="2800" dirty="0"/>
              <a:t>the issues, concerns and </a:t>
            </a:r>
            <a:r>
              <a:rPr lang="en-US" sz="2800" b="1" i="1" u="sng" dirty="0"/>
              <a:t>opportunities</a:t>
            </a:r>
          </a:p>
          <a:p>
            <a:r>
              <a:rPr lang="en-US" sz="2800" dirty="0" smtClean="0"/>
              <a:t>Includes </a:t>
            </a:r>
            <a:r>
              <a:rPr lang="en-US" sz="2800" dirty="0"/>
              <a:t>previous route/area authorizations impacting travel e.g., ROWs, APDs, Sundry Notices, Grazing Permits etc</a:t>
            </a:r>
            <a:r>
              <a:rPr lang="en-US" sz="2800" dirty="0" smtClean="0"/>
              <a:t>.</a:t>
            </a:r>
          </a:p>
          <a:p>
            <a:r>
              <a:rPr lang="en-US" sz="2800" dirty="0" smtClean="0"/>
              <a:t>Examples</a:t>
            </a:r>
          </a:p>
          <a:p>
            <a:pPr lvl="1" indent="-342900"/>
            <a:r>
              <a:rPr lang="en-US" dirty="0" smtClean="0"/>
              <a:t>Soils, Water / Watersheds, Vegetation, Air Quality, Wilderness Study / Wilderness Characteristics</a:t>
            </a:r>
          </a:p>
          <a:p>
            <a:pPr lvl="1" indent="-342900"/>
            <a:r>
              <a:rPr lang="en-US" dirty="0" smtClean="0"/>
              <a:t>Wildlife, Habitat, Critical Habitat</a:t>
            </a:r>
          </a:p>
          <a:p>
            <a:pPr lvl="1" indent="-342900"/>
            <a:r>
              <a:rPr lang="en-US" dirty="0" smtClean="0"/>
              <a:t>Recreational Uses / Settings / Desired Outcomes</a:t>
            </a:r>
          </a:p>
          <a:p>
            <a:pPr lvl="1" indent="-342900"/>
            <a:r>
              <a:rPr lang="en-US" dirty="0" smtClean="0"/>
              <a:t>Designated Wilderness, Primitive Areas, Natural Areas</a:t>
            </a:r>
          </a:p>
          <a:p>
            <a:pPr marL="0" indent="0">
              <a:buNone/>
            </a:pPr>
            <a:endParaRPr lang="en-US" sz="2800" dirty="0" smtClean="0"/>
          </a:p>
        </p:txBody>
      </p:sp>
    </p:spTree>
    <p:extLst>
      <p:ext uri="{BB962C8B-B14F-4D97-AF65-F5344CB8AC3E}">
        <p14:creationId xmlns:p14="http://schemas.microsoft.com/office/powerpoint/2010/main" val="5724367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050" y="1143001"/>
            <a:ext cx="8669338" cy="5010149"/>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sz="3600" dirty="0" smtClean="0"/>
              <a:t>Linear Travel Features ~ “Route” Inventory</a:t>
            </a:r>
            <a:endParaRPr lang="en-US" sz="3600" dirty="0"/>
          </a:p>
        </p:txBody>
      </p:sp>
      <p:pic>
        <p:nvPicPr>
          <p:cNvPr id="1026" name="Picture 2" descr="http://nichelob.smugmug.com/Motorcycles/Adventures/TransAm-Trail-July-2008/i-zqfW2rC/0/XL/IMG_1922-X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9050" y="1143000"/>
            <a:ext cx="2971800" cy="5010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m22colortour.com/media/Benzie_Co_Fall_TwoTrack.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90850" y="1143000"/>
            <a:ext cx="2952750" cy="5010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weldcountyroads.com/photo/07nov04/big/P1010057.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943600" y="1143001"/>
            <a:ext cx="2744788" cy="50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9933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Collecting the Data Manually</a:t>
            </a:r>
            <a:endParaRPr lang="en-US" dirty="0"/>
          </a:p>
        </p:txBody>
      </p:sp>
      <p:sp>
        <p:nvSpPr>
          <p:cNvPr id="3" name="Content Placeholder 2"/>
          <p:cNvSpPr>
            <a:spLocks noGrp="1"/>
          </p:cNvSpPr>
          <p:nvPr>
            <p:ph idx="1"/>
          </p:nvPr>
        </p:nvSpPr>
        <p:spPr/>
        <p:txBody>
          <a:bodyPr/>
          <a:lstStyle/>
          <a:p>
            <a:endParaRPr lang="en-US" dirty="0"/>
          </a:p>
        </p:txBody>
      </p:sp>
      <p:pic>
        <p:nvPicPr>
          <p:cNvPr id="7" name="Picture 22" descr="DSC0078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235450" y="1104219"/>
            <a:ext cx="4451350" cy="499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descr="DSC0078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04218"/>
            <a:ext cx="4235450" cy="499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1258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5" name="Content Placeholder 9" descr="ft_meterImag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 y="1143000"/>
            <a:ext cx="8686800" cy="4724400"/>
          </a:xfrm>
          <a:prstGeom prst="rect">
            <a:avLst/>
          </a:prstGeom>
        </p:spPr>
      </p:pic>
      <p:pic>
        <p:nvPicPr>
          <p:cNvPr id="16" name="Picture 10" descr="county4in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38600" y="3886200"/>
            <a:ext cx="2011362" cy="21290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381000" y="76200"/>
            <a:ext cx="8153400" cy="1143000"/>
          </a:xfrm>
        </p:spPr>
        <p:txBody>
          <a:bodyPr/>
          <a:lstStyle/>
          <a:p>
            <a:r>
              <a:rPr lang="en-US" dirty="0" smtClean="0"/>
              <a:t>Collecting the Data Digitally</a:t>
            </a:r>
            <a:endParaRPr lang="en-US" dirty="0"/>
          </a:p>
        </p:txBody>
      </p:sp>
    </p:spTree>
    <p:extLst>
      <p:ext uri="{BB962C8B-B14F-4D97-AF65-F5344CB8AC3E}">
        <p14:creationId xmlns:p14="http://schemas.microsoft.com/office/powerpoint/2010/main" val="1190896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0510" y="1219200"/>
            <a:ext cx="867629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r>
              <a:rPr lang="en-US" dirty="0" smtClean="0"/>
              <a:t>Unit X– State Strategy</a:t>
            </a:r>
            <a:endParaRPr lang="en-US" dirty="0"/>
          </a:p>
        </p:txBody>
      </p:sp>
      <p:sp>
        <p:nvSpPr>
          <p:cNvPr id="5" name="Slide Number Placeholder 4"/>
          <p:cNvSpPr>
            <a:spLocks noGrp="1"/>
          </p:cNvSpPr>
          <p:nvPr>
            <p:ph type="sldNum" sz="quarter" idx="12"/>
          </p:nvPr>
        </p:nvSpPr>
        <p:spPr/>
        <p:txBody>
          <a:bodyPr/>
          <a:lstStyle/>
          <a:p>
            <a:fld id="{1115B892-A286-4B53-9DA4-A31794DFB90D}" type="slidenum">
              <a:rPr lang="en-US" smtClean="0"/>
              <a:pPr/>
              <a:t>29</a:t>
            </a:fld>
            <a:endParaRPr lang="en-US" dirty="0"/>
          </a:p>
        </p:txBody>
      </p:sp>
      <p:pic>
        <p:nvPicPr>
          <p:cNvPr id="410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65118" y="2102148"/>
            <a:ext cx="190493" cy="182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a:xfrm>
            <a:off x="381000" y="76200"/>
            <a:ext cx="8153400" cy="1143000"/>
          </a:xfrm>
        </p:spPr>
        <p:txBody>
          <a:bodyPr/>
          <a:lstStyle/>
          <a:p>
            <a:r>
              <a:rPr lang="en-US" dirty="0" smtClean="0"/>
              <a:t>Crowd-sourced Data</a:t>
            </a:r>
            <a:endParaRPr lang="en-US" dirty="0"/>
          </a:p>
        </p:txBody>
      </p:sp>
      <p:pic>
        <p:nvPicPr>
          <p:cNvPr id="9"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510" y="1752600"/>
            <a:ext cx="8676290" cy="3166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510" y="4677103"/>
            <a:ext cx="8676290" cy="2180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0" y="1143000"/>
            <a:ext cx="8686800" cy="5715000"/>
            <a:chOff x="0" y="1143000"/>
            <a:chExt cx="8686800" cy="5715000"/>
          </a:xfrm>
        </p:grpSpPr>
        <p:pic>
          <p:nvPicPr>
            <p:cNvPr id="11"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143000"/>
              <a:ext cx="86868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3429000"/>
              <a:ext cx="86868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7424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BLM Mission</a:t>
            </a:r>
            <a:endParaRPr lang="en-US" dirty="0"/>
          </a:p>
        </p:txBody>
      </p:sp>
      <p:sp>
        <p:nvSpPr>
          <p:cNvPr id="3" name="Content Placeholder 2"/>
          <p:cNvSpPr>
            <a:spLocks noGrp="1"/>
          </p:cNvSpPr>
          <p:nvPr>
            <p:ph idx="1"/>
          </p:nvPr>
        </p:nvSpPr>
        <p:spPr/>
        <p:txBody>
          <a:bodyPr/>
          <a:lstStyle/>
          <a:p>
            <a:endParaRPr lang="en-US" dirty="0"/>
          </a:p>
        </p:txBody>
      </p:sp>
      <p:pic>
        <p:nvPicPr>
          <p:cNvPr id="7" name="Picture 6" descr="http://www.blm.gov/photos/netpub/server.np?preview=12185&amp;site=BLM&amp;catalog=catalog&amp;width=300&amp;height=300&amp;aspect">
            <a:hlinkClick r:id="rId2" tooltip="Click to view a larger (up to 2000 dpi) version of this file"/>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32829" y="1335314"/>
            <a:ext cx="3632201" cy="1636486"/>
          </a:xfrm>
          <a:prstGeom prst="rect">
            <a:avLst/>
          </a:prstGeom>
          <a:noFill/>
          <a:ln>
            <a:noFill/>
          </a:ln>
        </p:spPr>
      </p:pic>
      <p:pic>
        <p:nvPicPr>
          <p:cNvPr id="8" name="Picture 7" descr="http://www.blm.gov/photos/netpub/server.np?preview=14493&amp;site=BLM&amp;catalog=catalog&amp;width=300&amp;height=300&amp;aspect">
            <a:hlinkClick r:id="rId4" tooltip="Click to view a larger (up to 2000 dpi) version of this file"/>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388280" y="1335314"/>
            <a:ext cx="2991028" cy="2398486"/>
          </a:xfrm>
          <a:prstGeom prst="rect">
            <a:avLst/>
          </a:prstGeom>
          <a:noFill/>
          <a:ln>
            <a:noFill/>
          </a:ln>
        </p:spPr>
      </p:pic>
      <p:pic>
        <p:nvPicPr>
          <p:cNvPr id="9" name="Picture 4" descr="http://www.blm.gov/photos/netpub/server.np?preview=2141&amp;site=BLM&amp;catalog=catalog&amp;width=300&amp;height=300&amp;aspect">
            <a:hlinkClick r:id="rId6" tooltip="Click to view a larger (up to 2000 dpi) version of this file"/>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0" y="3578225"/>
            <a:ext cx="2857500" cy="2691946"/>
          </a:xfrm>
          <a:prstGeom prst="rect">
            <a:avLst/>
          </a:prstGeom>
          <a:noFill/>
          <a:ln>
            <a:noFill/>
          </a:ln>
        </p:spPr>
      </p:pic>
      <p:pic>
        <p:nvPicPr>
          <p:cNvPr id="10" name="Picture 3"/>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590800" y="3578225"/>
            <a:ext cx="3124200" cy="2691946"/>
          </a:xfrm>
          <a:prstGeom prst="rect">
            <a:avLst/>
          </a:prstGeom>
          <a:noFill/>
          <a:ln>
            <a:noFill/>
          </a:ln>
        </p:spPr>
      </p:pic>
      <p:pic>
        <p:nvPicPr>
          <p:cNvPr id="11" name="Picture 4" descr="13349"/>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379307" y="4647746"/>
            <a:ext cx="3285723"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O:\Photos\Kasha Katuwe Tent Rocks\DSC_0180.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5379308" y="2819400"/>
            <a:ext cx="3285722" cy="2209800"/>
          </a:xfrm>
          <a:prstGeom prst="rect">
            <a:avLst/>
          </a:prstGeom>
          <a:noFill/>
          <a:ln>
            <a:noFill/>
          </a:ln>
        </p:spPr>
      </p:pic>
      <p:pic>
        <p:nvPicPr>
          <p:cNvPr id="13" name="Picture 10"/>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0" y="1335314"/>
            <a:ext cx="2395537" cy="224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
          <p:cNvSpPr txBox="1">
            <a:spLocks noChangeArrowheads="1"/>
          </p:cNvSpPr>
          <p:nvPr/>
        </p:nvSpPr>
        <p:spPr bwMode="auto">
          <a:xfrm>
            <a:off x="533400" y="2579638"/>
            <a:ext cx="7620000" cy="2554545"/>
          </a:xfrm>
          <a:prstGeom prst="rect">
            <a:avLst/>
          </a:prstGeom>
          <a:solidFill>
            <a:schemeClr val="bg1">
              <a:alpha val="38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20000"/>
              </a:spcBef>
            </a:pPr>
            <a:r>
              <a:rPr lang="en-US" sz="3200" b="1" dirty="0">
                <a:latin typeface="+mn-lt"/>
              </a:rPr>
              <a:t>It is the mission of the Bureau of Land Management to sustain the health, diversity, and productivity of the public lands for the use and enjoyment of present and future </a:t>
            </a:r>
            <a:r>
              <a:rPr lang="en-US" sz="3200" b="1" dirty="0" smtClean="0">
                <a:latin typeface="+mn-lt"/>
              </a:rPr>
              <a:t>generations.</a:t>
            </a:r>
            <a:endParaRPr lang="en-US" sz="3200" b="1" dirty="0">
              <a:latin typeface="+mn-lt"/>
            </a:endParaRPr>
          </a:p>
        </p:txBody>
      </p:sp>
    </p:spTree>
    <p:extLst>
      <p:ext uri="{BB962C8B-B14F-4D97-AF65-F5344CB8AC3E}">
        <p14:creationId xmlns:p14="http://schemas.microsoft.com/office/powerpoint/2010/main" val="5144195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Ground Transportation Linear Features</a:t>
            </a:r>
            <a:endParaRPr lang="en-US" dirty="0"/>
          </a:p>
        </p:txBody>
      </p:sp>
      <p:sp>
        <p:nvSpPr>
          <p:cNvPr id="3" name="Content Placeholder 2"/>
          <p:cNvSpPr>
            <a:spLocks noGrp="1"/>
          </p:cNvSpPr>
          <p:nvPr>
            <p:ph idx="1"/>
          </p:nvPr>
        </p:nvSpPr>
        <p:spPr/>
        <p:txBody>
          <a:bodyPr/>
          <a:lstStyle/>
          <a:p>
            <a:endParaRPr lang="en-US" dirty="0"/>
          </a:p>
        </p:txBody>
      </p:sp>
      <p:pic>
        <p:nvPicPr>
          <p:cNvPr id="7" name="Picture 6" descr="NTrailoldRD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2999"/>
            <a:ext cx="8686800" cy="510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14985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GTLF “Inventory” Minimums</a:t>
            </a:r>
            <a:endParaRPr lang="en-US" dirty="0"/>
          </a:p>
        </p:txBody>
      </p:sp>
      <p:sp>
        <p:nvSpPr>
          <p:cNvPr id="3" name="Content Placeholder 2"/>
          <p:cNvSpPr>
            <a:spLocks noGrp="1"/>
          </p:cNvSpPr>
          <p:nvPr>
            <p:ph idx="1"/>
          </p:nvPr>
        </p:nvSpPr>
        <p:spPr>
          <a:xfrm>
            <a:off x="381000" y="1143000"/>
            <a:ext cx="8153400" cy="4983163"/>
          </a:xfrm>
        </p:spPr>
        <p:txBody>
          <a:bodyPr>
            <a:normAutofit fontScale="70000" lnSpcReduction="20000"/>
          </a:bodyPr>
          <a:lstStyle/>
          <a:p>
            <a:r>
              <a:rPr lang="en-US" b="1" dirty="0" smtClean="0"/>
              <a:t>Route Designation Authority</a:t>
            </a:r>
          </a:p>
          <a:p>
            <a:r>
              <a:rPr lang="en-US" b="1" dirty="0" smtClean="0"/>
              <a:t>Observed Mode of Transport</a:t>
            </a:r>
          </a:p>
          <a:p>
            <a:pPr lvl="1"/>
            <a:r>
              <a:rPr lang="en-US" dirty="0"/>
              <a:t>Indicates the general category of transportation observed on the route.  </a:t>
            </a:r>
            <a:endParaRPr lang="en-US" dirty="0" smtClean="0"/>
          </a:p>
          <a:p>
            <a:r>
              <a:rPr lang="en-US" b="1" dirty="0" smtClean="0"/>
              <a:t>Observed Surface Type</a:t>
            </a:r>
          </a:p>
          <a:p>
            <a:pPr lvl="1"/>
            <a:r>
              <a:rPr lang="en-US" dirty="0"/>
              <a:t>The main surface material of the ground transportation linear feature at the time the observation was made.</a:t>
            </a:r>
            <a:endParaRPr lang="en-US" dirty="0" smtClean="0"/>
          </a:p>
          <a:p>
            <a:r>
              <a:rPr lang="en-US" b="1" dirty="0" smtClean="0"/>
              <a:t>Observed Functional Class</a:t>
            </a:r>
          </a:p>
          <a:p>
            <a:pPr lvl="1"/>
            <a:r>
              <a:rPr lang="en-US" dirty="0"/>
              <a:t>This attribute groups routes according to the type of service and amount of traffic they have.</a:t>
            </a:r>
            <a:endParaRPr lang="en-US" dirty="0" smtClean="0"/>
          </a:p>
          <a:p>
            <a:r>
              <a:rPr lang="en-US" b="1" dirty="0" smtClean="0"/>
              <a:t>Observed Route Use Class</a:t>
            </a:r>
          </a:p>
          <a:p>
            <a:pPr lvl="1"/>
            <a:r>
              <a:rPr lang="en-US" dirty="0"/>
              <a:t>Describes the observed physical suitability of use of a road in order to aid in safe travel by the public across the BLM road network. </a:t>
            </a:r>
            <a:endParaRPr lang="en-US" dirty="0" smtClean="0"/>
          </a:p>
          <a:p>
            <a:r>
              <a:rPr lang="en-US" b="1" dirty="0" smtClean="0"/>
              <a:t>Route Existing Authorization Status</a:t>
            </a:r>
          </a:p>
          <a:p>
            <a:pPr lvl="1"/>
            <a:r>
              <a:rPr lang="en-US" dirty="0"/>
              <a:t>Indicates the existence of an easement, Right-of-Way (ROW), Reciprocal Right-Of-Way (RROW) or similar authorizations.</a:t>
            </a:r>
            <a:endParaRPr lang="en-US" dirty="0" smtClean="0"/>
          </a:p>
          <a:p>
            <a:r>
              <a:rPr lang="en-US" b="1" dirty="0" smtClean="0"/>
              <a:t>Route Planning ID</a:t>
            </a:r>
            <a:endParaRPr lang="en-US" b="1" dirty="0"/>
          </a:p>
          <a:p>
            <a:pPr lvl="1"/>
            <a:endParaRPr lang="en-US" dirty="0"/>
          </a:p>
        </p:txBody>
      </p:sp>
    </p:spTree>
    <p:extLst>
      <p:ext uri="{BB962C8B-B14F-4D97-AF65-F5344CB8AC3E}">
        <p14:creationId xmlns:p14="http://schemas.microsoft.com/office/powerpoint/2010/main" val="36574519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http://t1.gstatic.com/images?q=tbn:ANd9GcTUOyzg-zpcY50lrf4Dvua9U__uwbOU7GTsuLWIkBaNVI1slLXSFQ"/>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19400" y="3254828"/>
            <a:ext cx="3447735"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Route Purpose</a:t>
            </a:r>
            <a:endParaRPr lang="en-US" dirty="0"/>
          </a:p>
        </p:txBody>
      </p:sp>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43000"/>
            <a:ext cx="2953966"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descr="http://t3.gstatic.com/images?q=tbn:ANd9GcTyjuxqNivTIVS1WpawuvFiBtMUpST3cHYBW9pUiUAaoo0CGPTC"/>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49657" y="1142999"/>
            <a:ext cx="253714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3428999"/>
            <a:ext cx="2819400" cy="211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953367" y="1142998"/>
            <a:ext cx="3196289" cy="2286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867399" y="3428998"/>
            <a:ext cx="2819401" cy="211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0" y="5552104"/>
            <a:ext cx="8719054" cy="769441"/>
          </a:xfrm>
          <a:prstGeom prst="rect">
            <a:avLst/>
          </a:prstGeom>
          <a:noFill/>
        </p:spPr>
        <p:txBody>
          <a:bodyPr wrap="none" lIns="91440" tIns="45720" rIns="91440" bIns="45720">
            <a:spAutoFit/>
          </a:bodyPr>
          <a:lstStyle/>
          <a:p>
            <a:pPr algn="ct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Access | Connectivity | Experience</a:t>
            </a:r>
            <a:endParaRPr lang="en-US"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247730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Characterizing Route Use</a:t>
            </a:r>
            <a:endParaRPr lang="en-US" dirty="0"/>
          </a:p>
        </p:txBody>
      </p:sp>
      <p:sp>
        <p:nvSpPr>
          <p:cNvPr id="3" name="Content Placeholder 2"/>
          <p:cNvSpPr>
            <a:spLocks noGrp="1"/>
          </p:cNvSpPr>
          <p:nvPr>
            <p:ph idx="1"/>
          </p:nvPr>
        </p:nvSpPr>
        <p:spPr>
          <a:xfrm>
            <a:off x="381000" y="1219200"/>
            <a:ext cx="8153400" cy="4906963"/>
          </a:xfrm>
        </p:spPr>
        <p:txBody>
          <a:bodyPr/>
          <a:lstStyle/>
          <a:p>
            <a:r>
              <a:rPr lang="en-US" dirty="0" smtClean="0"/>
              <a:t>By the numbers…</a:t>
            </a:r>
          </a:p>
          <a:p>
            <a:pPr lvl="1"/>
            <a:r>
              <a:rPr lang="en-US" dirty="0" smtClean="0"/>
              <a:t>Vehicle Counters etc.</a:t>
            </a:r>
          </a:p>
          <a:p>
            <a:pPr lvl="1"/>
            <a:r>
              <a:rPr lang="en-US" dirty="0" smtClean="0"/>
              <a:t>RMIS</a:t>
            </a:r>
          </a:p>
          <a:p>
            <a:pPr lvl="1"/>
            <a:r>
              <a:rPr lang="en-US" dirty="0" smtClean="0"/>
              <a:t>Federal Highways / State DOT</a:t>
            </a:r>
          </a:p>
          <a:p>
            <a:r>
              <a:rPr lang="en-US" dirty="0" smtClean="0"/>
              <a:t>Field Observation</a:t>
            </a:r>
          </a:p>
          <a:p>
            <a:pPr lvl="1"/>
            <a:r>
              <a:rPr lang="en-US" dirty="0" smtClean="0"/>
              <a:t>High</a:t>
            </a:r>
          </a:p>
          <a:p>
            <a:pPr lvl="1"/>
            <a:r>
              <a:rPr lang="en-US" dirty="0" smtClean="0"/>
              <a:t>Medium</a:t>
            </a:r>
          </a:p>
          <a:p>
            <a:pPr lvl="1"/>
            <a:r>
              <a:rPr lang="en-US" dirty="0" smtClean="0"/>
              <a:t>Low</a:t>
            </a:r>
          </a:p>
        </p:txBody>
      </p:sp>
      <p:pic>
        <p:nvPicPr>
          <p:cNvPr id="1026" name="Picture 2" descr="http://diamondtraffic.com/sites/default/files/imagecache/my_main_image/TT-4Mai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00618" y="1441225"/>
            <a:ext cx="2586182" cy="25145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learviewtraffic.com/images/products/46-m210-solar-powered-logging-stu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6126" y="3917722"/>
            <a:ext cx="2432274" cy="24068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trafx.net/img/products/vcounter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8400" y="3917722"/>
            <a:ext cx="2438400" cy="2406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1249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Credible Data?</a:t>
            </a:r>
            <a:endParaRPr lang="en-US" dirty="0"/>
          </a:p>
        </p:txBody>
      </p:sp>
      <p:sp>
        <p:nvSpPr>
          <p:cNvPr id="3" name="Content Placeholder 2"/>
          <p:cNvSpPr>
            <a:spLocks noGrp="1"/>
          </p:cNvSpPr>
          <p:nvPr>
            <p:ph idx="1"/>
          </p:nvPr>
        </p:nvSpPr>
        <p:spPr>
          <a:xfrm>
            <a:off x="381000" y="1066800"/>
            <a:ext cx="8153400" cy="5059363"/>
          </a:xfrm>
        </p:spPr>
        <p:txBody>
          <a:bodyPr/>
          <a:lstStyle/>
          <a:p>
            <a:r>
              <a:rPr lang="en-US" sz="2800" b="1" dirty="0" smtClean="0"/>
              <a:t>Is your inventory current?</a:t>
            </a:r>
          </a:p>
          <a:p>
            <a:pPr lvl="1"/>
            <a:r>
              <a:rPr lang="en-US" sz="2000" dirty="0" smtClean="0"/>
              <a:t>“How” and “When” was it collected?</a:t>
            </a:r>
          </a:p>
          <a:p>
            <a:pPr lvl="1"/>
            <a:r>
              <a:rPr lang="en-US" sz="2000" dirty="0" smtClean="0"/>
              <a:t>What percent has been checked against Aerial Photography?</a:t>
            </a:r>
          </a:p>
          <a:p>
            <a:pPr lvl="1"/>
            <a:r>
              <a:rPr lang="en-US" sz="2000" dirty="0" smtClean="0"/>
              <a:t>What percent has been collected by GPS/Ground Truthed?</a:t>
            </a:r>
          </a:p>
          <a:p>
            <a:r>
              <a:rPr lang="en-US" sz="2800" b="1" dirty="0" smtClean="0"/>
              <a:t>Is your data stored in a usable format?</a:t>
            </a:r>
          </a:p>
          <a:p>
            <a:pPr lvl="1"/>
            <a:r>
              <a:rPr lang="en-US" sz="2000" dirty="0" smtClean="0"/>
              <a:t>GIS data in Ground Transportation Linear Feature (GTLF) layer(s)?</a:t>
            </a:r>
          </a:p>
          <a:p>
            <a:pPr lvl="1"/>
            <a:r>
              <a:rPr lang="en-US" sz="2000" dirty="0" smtClean="0"/>
              <a:t>Geo-referenced tables used to store meaningful attributes?</a:t>
            </a:r>
          </a:p>
          <a:p>
            <a:pPr lvl="1"/>
            <a:r>
              <a:rPr lang="en-US" sz="2000" dirty="0" smtClean="0"/>
              <a:t>Is the Metadata up-to-date?</a:t>
            </a:r>
          </a:p>
          <a:p>
            <a:pPr lvl="1"/>
            <a:r>
              <a:rPr lang="en-US" sz="2000" dirty="0" smtClean="0"/>
              <a:t>Has each route been assigned a unique number?</a:t>
            </a:r>
          </a:p>
          <a:p>
            <a:r>
              <a:rPr lang="en-US" sz="2800" b="1" dirty="0" smtClean="0"/>
              <a:t>Has your public process included verification of inventory data?</a:t>
            </a:r>
          </a:p>
          <a:p>
            <a:pPr lvl="1"/>
            <a:r>
              <a:rPr lang="en-US" sz="2000" dirty="0" smtClean="0"/>
              <a:t>Has input from the public been verified?</a:t>
            </a:r>
            <a:endParaRPr lang="en-US" sz="2000" dirty="0"/>
          </a:p>
        </p:txBody>
      </p:sp>
    </p:spTree>
    <p:extLst>
      <p:ext uri="{BB962C8B-B14F-4D97-AF65-F5344CB8AC3E}">
        <p14:creationId xmlns:p14="http://schemas.microsoft.com/office/powerpoint/2010/main" val="21600662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8" name="Picture 2" descr="http://aspenjournalism.org/wp-content/uploads/2011/10/BLM-road.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512" y="1066800"/>
            <a:ext cx="8704237"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9435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82575"/>
            <a:ext cx="7772400" cy="1470025"/>
          </a:xfrm>
        </p:spPr>
        <p:txBody>
          <a:bodyPr>
            <a:noAutofit/>
          </a:bodyPr>
          <a:lstStyle/>
          <a:p>
            <a:r>
              <a:rPr lang="en-US" sz="4800" dirty="0" smtClean="0"/>
              <a:t>Travel and Transportation Management for Managers</a:t>
            </a:r>
            <a:endParaRPr lang="en-US" sz="4800" dirty="0"/>
          </a:p>
        </p:txBody>
      </p:sp>
      <p:pic>
        <p:nvPicPr>
          <p:cNvPr id="1027"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55" b="100000" l="0" r="99839"/>
                    </a14:imgEffect>
                  </a14:imgLayer>
                </a14:imgProps>
              </a:ext>
              <a:ext uri="{28A0092B-C50C-407E-A947-70E740481C1C}">
                <a14:useLocalDpi xmlns:a14="http://schemas.microsoft.com/office/drawing/2010/main"/>
              </a:ext>
            </a:extLst>
          </a:blip>
          <a:srcRect b="18557"/>
          <a:stretch/>
        </p:blipFill>
        <p:spPr bwMode="auto">
          <a:xfrm>
            <a:off x="0" y="682388"/>
            <a:ext cx="8686800" cy="388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sosceles Triangle 4">
            <a:hlinkClick r:id="rId5" action="ppaction://hlinksldjump"/>
          </p:cNvPr>
          <p:cNvSpPr/>
          <p:nvPr/>
        </p:nvSpPr>
        <p:spPr>
          <a:xfrm flipV="1">
            <a:off x="8229600" y="0"/>
            <a:ext cx="914400" cy="9144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Subtitle 2"/>
          <p:cNvSpPr txBox="1">
            <a:spLocks/>
          </p:cNvSpPr>
          <p:nvPr/>
        </p:nvSpPr>
        <p:spPr>
          <a:xfrm>
            <a:off x="609600" y="4724400"/>
            <a:ext cx="77724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65000"/>
                    <a:lumOff val="3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t>National Training Center Course #8300-26</a:t>
            </a:r>
            <a:endParaRPr lang="en-US" dirty="0" smtClean="0"/>
          </a:p>
          <a:p>
            <a:r>
              <a:rPr lang="en-US" b="1" dirty="0" smtClean="0"/>
              <a:t>The Big “Decisions”</a:t>
            </a:r>
          </a:p>
          <a:p>
            <a:r>
              <a:rPr lang="en-US" b="1" dirty="0" smtClean="0">
                <a:solidFill>
                  <a:schemeClr val="tx1"/>
                </a:solidFill>
              </a:rPr>
              <a:t>Land Use Planning for TTM</a:t>
            </a:r>
          </a:p>
          <a:p>
            <a:endParaRPr lang="en-US" dirty="0"/>
          </a:p>
        </p:txBody>
      </p:sp>
      <p:pic>
        <p:nvPicPr>
          <p:cNvPr id="8"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55" b="100000" l="0" r="99839"/>
                    </a14:imgEffect>
                  </a14:imgLayer>
                </a14:imgProps>
              </a:ext>
              <a:ext uri="{28A0092B-C50C-407E-A947-70E740481C1C}">
                <a14:useLocalDpi xmlns:a14="http://schemas.microsoft.com/office/drawing/2010/main"/>
              </a:ext>
            </a:extLst>
          </a:blip>
          <a:srcRect r="30702" b="18557"/>
          <a:stretch/>
        </p:blipFill>
        <p:spPr bwMode="auto">
          <a:xfrm flipH="1">
            <a:off x="0" y="682388"/>
            <a:ext cx="6019800" cy="388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55" b="100000" l="0" r="99839"/>
                    </a14:imgEffect>
                  </a14:imgLayer>
                </a14:imgProps>
              </a:ext>
              <a:ext uri="{28A0092B-C50C-407E-A947-70E740481C1C}">
                <a14:useLocalDpi xmlns:a14="http://schemas.microsoft.com/office/drawing/2010/main"/>
              </a:ext>
            </a:extLst>
          </a:blip>
          <a:srcRect b="18557"/>
          <a:stretch/>
        </p:blipFill>
        <p:spPr bwMode="auto">
          <a:xfrm flipH="1">
            <a:off x="0" y="685800"/>
            <a:ext cx="8686800" cy="388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9387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Decisions, Decisions…</a:t>
            </a:r>
            <a:endParaRPr lang="en-US" dirty="0"/>
          </a:p>
        </p:txBody>
      </p:sp>
      <p:sp>
        <p:nvSpPr>
          <p:cNvPr id="3" name="Content Placeholder 2"/>
          <p:cNvSpPr>
            <a:spLocks noGrp="1"/>
          </p:cNvSpPr>
          <p:nvPr>
            <p:ph idx="1"/>
          </p:nvPr>
        </p:nvSpPr>
        <p:spPr>
          <a:xfrm>
            <a:off x="381000" y="1066800"/>
            <a:ext cx="8153400" cy="5181600"/>
          </a:xfrm>
        </p:spPr>
        <p:txBody>
          <a:bodyPr>
            <a:normAutofit lnSpcReduction="10000"/>
          </a:bodyPr>
          <a:lstStyle/>
          <a:p>
            <a:r>
              <a:rPr lang="en-US" sz="2800" b="1" dirty="0"/>
              <a:t>Land Use Planning Level </a:t>
            </a:r>
            <a:r>
              <a:rPr lang="en-US" sz="2800" b="1" dirty="0" smtClean="0"/>
              <a:t>Decisions</a:t>
            </a:r>
          </a:p>
          <a:p>
            <a:pPr marL="339725" lvl="1" indent="0">
              <a:buNone/>
            </a:pPr>
            <a:r>
              <a:rPr lang="en-US" sz="2400" dirty="0" smtClean="0"/>
              <a:t>Broad-scale [protestable</a:t>
            </a:r>
            <a:r>
              <a:rPr lang="en-US" sz="2400" dirty="0"/>
              <a:t>]</a:t>
            </a:r>
            <a:r>
              <a:rPr lang="en-US" sz="2400" dirty="0" smtClean="0"/>
              <a:t> decisions to direct future management actions and subsequent site-specific implementation decisions.</a:t>
            </a:r>
            <a:endParaRPr lang="en-US" sz="2400" dirty="0"/>
          </a:p>
          <a:p>
            <a:pPr lvl="1"/>
            <a:r>
              <a:rPr lang="en-US" sz="1600" b="1" dirty="0"/>
              <a:t>OHV Area Designations</a:t>
            </a:r>
          </a:p>
          <a:p>
            <a:pPr lvl="2"/>
            <a:r>
              <a:rPr lang="en-US" sz="1400" b="1" dirty="0"/>
              <a:t>Open, Closed, Limited – 43 CFR </a:t>
            </a:r>
            <a:r>
              <a:rPr lang="en-US" sz="1400" b="1" dirty="0" smtClean="0"/>
              <a:t>8342.0-5</a:t>
            </a:r>
          </a:p>
          <a:p>
            <a:pPr marL="914400" lvl="2" indent="0" algn="r">
              <a:buNone/>
            </a:pPr>
            <a:r>
              <a:rPr lang="en-US" sz="1400" b="1" i="1" dirty="0" smtClean="0"/>
              <a:t>BLM Handbook H-8342-1 (Section IV.C – page 11 - 13)</a:t>
            </a:r>
            <a:endParaRPr lang="en-US" sz="1400" b="1" dirty="0" smtClean="0"/>
          </a:p>
          <a:p>
            <a:r>
              <a:rPr lang="en-US" sz="2800" b="1" dirty="0" smtClean="0"/>
              <a:t>Implementation Decisions</a:t>
            </a:r>
          </a:p>
          <a:p>
            <a:pPr marL="339725" lvl="1" indent="0">
              <a:buNone/>
            </a:pPr>
            <a:r>
              <a:rPr lang="en-US" sz="2400" dirty="0"/>
              <a:t>Final [</a:t>
            </a:r>
            <a:r>
              <a:rPr lang="en-US" sz="2400" dirty="0" smtClean="0"/>
              <a:t>appealable</a:t>
            </a:r>
            <a:r>
              <a:rPr lang="en-US" sz="2400" dirty="0"/>
              <a:t>]</a:t>
            </a:r>
            <a:r>
              <a:rPr lang="en-US" sz="2400" dirty="0" smtClean="0"/>
              <a:t> approval allowing </a:t>
            </a:r>
            <a:r>
              <a:rPr lang="en-US" sz="2400" dirty="0"/>
              <a:t>on-the-ground actions to </a:t>
            </a:r>
            <a:r>
              <a:rPr lang="en-US" sz="2400" dirty="0" smtClean="0"/>
              <a:t>proceed.</a:t>
            </a:r>
          </a:p>
          <a:p>
            <a:pPr lvl="1"/>
            <a:r>
              <a:rPr lang="en-US" sz="1800" b="1" dirty="0" smtClean="0"/>
              <a:t>Evaluation of Linear Transportation Features (Routes)</a:t>
            </a:r>
          </a:p>
          <a:p>
            <a:pPr lvl="2"/>
            <a:r>
              <a:rPr lang="en-US" sz="1600" b="1" dirty="0" smtClean="0"/>
              <a:t>Type of Feature (Road, Primitive Road, Trail, Primitive Route or Transportation Linear Disturbances), OHV Trail Designations</a:t>
            </a:r>
          </a:p>
          <a:p>
            <a:pPr lvl="2"/>
            <a:r>
              <a:rPr lang="en-US" sz="1600" b="1" dirty="0" smtClean="0"/>
              <a:t>Other Limitation/Restrictions e.g., Season of Use, Authorized Users, Type of Vehicle etc.</a:t>
            </a:r>
          </a:p>
          <a:p>
            <a:pPr lvl="1"/>
            <a:r>
              <a:rPr lang="en-US" sz="2000" b="1" dirty="0" smtClean="0"/>
              <a:t>Implementation Strategy</a:t>
            </a:r>
          </a:p>
          <a:p>
            <a:pPr lvl="2"/>
            <a:r>
              <a:rPr lang="en-US" sz="1600" b="1" dirty="0" smtClean="0"/>
              <a:t>Sign, Monitoring, Restoration, Outreach, Enforcement Components</a:t>
            </a:r>
            <a:endParaRPr lang="en-US" sz="1600" b="1" dirty="0"/>
          </a:p>
        </p:txBody>
      </p:sp>
    </p:spTree>
    <p:extLst>
      <p:ext uri="{BB962C8B-B14F-4D97-AF65-F5344CB8AC3E}">
        <p14:creationId xmlns:p14="http://schemas.microsoft.com/office/powerpoint/2010/main" val="35893687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TTM &amp; Land Use Planning</a:t>
            </a:r>
            <a:endParaRPr lang="en-US" dirty="0"/>
          </a:p>
        </p:txBody>
      </p:sp>
      <p:sp>
        <p:nvSpPr>
          <p:cNvPr id="3" name="Content Placeholder 2"/>
          <p:cNvSpPr>
            <a:spLocks noGrp="1"/>
          </p:cNvSpPr>
          <p:nvPr>
            <p:ph idx="1"/>
          </p:nvPr>
        </p:nvSpPr>
        <p:spPr>
          <a:xfrm>
            <a:off x="381000" y="1219200"/>
            <a:ext cx="8153400" cy="4953000"/>
          </a:xfrm>
        </p:spPr>
        <p:txBody>
          <a:bodyPr>
            <a:normAutofit/>
          </a:bodyPr>
          <a:lstStyle/>
          <a:p>
            <a:pPr marL="0" indent="0">
              <a:buNone/>
            </a:pPr>
            <a:r>
              <a:rPr lang="en-US" dirty="0" smtClean="0"/>
              <a:t>LUPs provide the overarching guidance for all resources…</a:t>
            </a:r>
          </a:p>
          <a:p>
            <a:pPr lvl="1"/>
            <a:r>
              <a:rPr lang="en-US" dirty="0" smtClean="0"/>
              <a:t>Some Resource/Program goals, objectives and allocations directly relate to TTM e.g., provision of access</a:t>
            </a:r>
          </a:p>
          <a:p>
            <a:pPr lvl="1"/>
            <a:r>
              <a:rPr lang="en-US" dirty="0" smtClean="0"/>
              <a:t>Others indirectly relate e.g., reduce impacts on air quality from motorized sources</a:t>
            </a:r>
          </a:p>
          <a:p>
            <a:pPr marL="0" indent="0">
              <a:buNone/>
            </a:pPr>
            <a:r>
              <a:rPr lang="en-US" dirty="0" smtClean="0"/>
              <a:t>LUPs also include allocations specific to TTM.</a:t>
            </a:r>
          </a:p>
          <a:p>
            <a:pPr lvl="1"/>
            <a:r>
              <a:rPr lang="en-US" dirty="0" smtClean="0"/>
              <a:t>OHV Area Designations</a:t>
            </a:r>
            <a:endParaRPr lang="en-US" dirty="0"/>
          </a:p>
        </p:txBody>
      </p:sp>
    </p:spTree>
    <p:extLst>
      <p:ext uri="{BB962C8B-B14F-4D97-AF65-F5344CB8AC3E}">
        <p14:creationId xmlns:p14="http://schemas.microsoft.com/office/powerpoint/2010/main" val="1073450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Biological Resource Decisions</a:t>
            </a:r>
            <a:endParaRPr lang="en-US" dirty="0"/>
          </a:p>
        </p:txBody>
      </p:sp>
      <p:sp>
        <p:nvSpPr>
          <p:cNvPr id="3" name="Content Placeholder 2"/>
          <p:cNvSpPr>
            <a:spLocks noGrp="1"/>
          </p:cNvSpPr>
          <p:nvPr>
            <p:ph idx="1"/>
          </p:nvPr>
        </p:nvSpPr>
        <p:spPr>
          <a:xfrm>
            <a:off x="381000" y="1143000"/>
            <a:ext cx="8153400" cy="5105400"/>
          </a:xfrm>
        </p:spPr>
        <p:txBody>
          <a:bodyPr>
            <a:normAutofit fontScale="92500" lnSpcReduction="10000"/>
          </a:bodyPr>
          <a:lstStyle/>
          <a:p>
            <a:pPr marL="0" indent="0">
              <a:buNone/>
            </a:pPr>
            <a:r>
              <a:rPr lang="en-US" dirty="0"/>
              <a:t>Surface-disturbing and disruptive activities would be allowed within </a:t>
            </a:r>
            <a:r>
              <a:rPr lang="en-US" dirty="0" smtClean="0"/>
              <a:t>1/2 </a:t>
            </a:r>
            <a:r>
              <a:rPr lang="en-US" dirty="0"/>
              <a:t>miles of raptor nest sites </a:t>
            </a:r>
            <a:r>
              <a:rPr lang="en-US" dirty="0" smtClean="0"/>
              <a:t>with </a:t>
            </a:r>
            <a:r>
              <a:rPr lang="en-US" dirty="0"/>
              <a:t>design features which maintain the functionality for the </a:t>
            </a:r>
            <a:r>
              <a:rPr lang="en-US" dirty="0" smtClean="0"/>
              <a:t>nesting </a:t>
            </a:r>
            <a:r>
              <a:rPr lang="en-US" dirty="0"/>
              <a:t>habitat</a:t>
            </a:r>
            <a:r>
              <a:rPr lang="en-US" dirty="0" smtClean="0"/>
              <a:t>. </a:t>
            </a:r>
          </a:p>
          <a:p>
            <a:pPr marL="0" indent="0">
              <a:buNone/>
            </a:pPr>
            <a:endParaRPr lang="en-US" dirty="0"/>
          </a:p>
          <a:p>
            <a:pPr marL="0" indent="0">
              <a:buNone/>
            </a:pPr>
            <a:r>
              <a:rPr lang="en-US" dirty="0"/>
              <a:t>Prohibit </a:t>
            </a:r>
            <a:r>
              <a:rPr lang="en-US" dirty="0" smtClean="0"/>
              <a:t>surface‐disturbing activities </a:t>
            </a:r>
            <a:r>
              <a:rPr lang="en-US" dirty="0"/>
              <a:t>within ¼ mile </a:t>
            </a:r>
            <a:r>
              <a:rPr lang="en-US" dirty="0" smtClean="0"/>
              <a:t>of or </a:t>
            </a:r>
            <a:r>
              <a:rPr lang="en-US" dirty="0"/>
              <a:t>within </a:t>
            </a:r>
            <a:r>
              <a:rPr lang="en-US" dirty="0" smtClean="0"/>
              <a:t>riparian/wetland areas </a:t>
            </a:r>
            <a:r>
              <a:rPr lang="en-US" dirty="0"/>
              <a:t>(219,683 acres</a:t>
            </a:r>
            <a:r>
              <a:rPr lang="en-US" dirty="0" smtClean="0"/>
              <a:t>).</a:t>
            </a:r>
          </a:p>
          <a:p>
            <a:pPr marL="0" indent="0">
              <a:buNone/>
            </a:pPr>
            <a:endParaRPr lang="en-US" dirty="0"/>
          </a:p>
          <a:p>
            <a:pPr marL="0" indent="0">
              <a:buNone/>
            </a:pPr>
            <a:r>
              <a:rPr lang="en-US" dirty="0"/>
              <a:t>Continue the Bald Ridge Area human presence seasonal closure currently January 1 to April 30 in cooperation with </a:t>
            </a:r>
            <a:r>
              <a:rPr lang="en-US" dirty="0" smtClean="0"/>
              <a:t>stakeholders.</a:t>
            </a:r>
            <a:endParaRPr lang="en-US" dirty="0"/>
          </a:p>
        </p:txBody>
      </p:sp>
    </p:spTree>
    <p:extLst>
      <p:ext uri="{BB962C8B-B14F-4D97-AF65-F5344CB8AC3E}">
        <p14:creationId xmlns:p14="http://schemas.microsoft.com/office/powerpoint/2010/main" val="6145775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153400" cy="944562"/>
          </a:xfrm>
        </p:spPr>
        <p:txBody>
          <a:bodyPr>
            <a:normAutofit/>
          </a:bodyPr>
          <a:lstStyle/>
          <a:p>
            <a:r>
              <a:rPr lang="en-US" dirty="0"/>
              <a:t>Why </a:t>
            </a:r>
            <a:r>
              <a:rPr lang="en-US" dirty="0" smtClean="0"/>
              <a:t>Manage Routes?</a:t>
            </a:r>
            <a:endParaRPr lang="en-US" dirty="0"/>
          </a:p>
        </p:txBody>
      </p:sp>
      <p:sp>
        <p:nvSpPr>
          <p:cNvPr id="4" name="Content Placeholder 3"/>
          <p:cNvSpPr>
            <a:spLocks noGrp="1"/>
          </p:cNvSpPr>
          <p:nvPr>
            <p:ph sz="half" idx="2"/>
          </p:nvPr>
        </p:nvSpPr>
        <p:spPr>
          <a:xfrm>
            <a:off x="457200" y="4038600"/>
            <a:ext cx="8153400" cy="1905000"/>
          </a:xfrm>
        </p:spPr>
        <p:txBody>
          <a:bodyPr>
            <a:noAutofit/>
          </a:bodyPr>
          <a:lstStyle/>
          <a:p>
            <a:pPr marL="457200" indent="-457200">
              <a:buAutoNum type="arabicPeriod"/>
            </a:pPr>
            <a:r>
              <a:rPr lang="en-US" sz="3200" dirty="0" smtClean="0"/>
              <a:t>Provision of Access and Experience</a:t>
            </a:r>
          </a:p>
          <a:p>
            <a:pPr marL="457200" indent="-457200">
              <a:buAutoNum type="arabicPeriod"/>
            </a:pPr>
            <a:r>
              <a:rPr lang="en-US" sz="3200" dirty="0" smtClean="0"/>
              <a:t>Maintain Connectivity</a:t>
            </a:r>
          </a:p>
          <a:p>
            <a:pPr marL="457200" indent="-457200">
              <a:buAutoNum type="arabicPeriod"/>
            </a:pPr>
            <a:r>
              <a:rPr lang="en-US" sz="3200" dirty="0" smtClean="0"/>
              <a:t>Increase Efficiency</a:t>
            </a:r>
          </a:p>
          <a:p>
            <a:pPr marL="457200" indent="-457200">
              <a:buAutoNum type="arabicPeriod"/>
            </a:pPr>
            <a:r>
              <a:rPr lang="en-US" sz="3200" dirty="0" smtClean="0"/>
              <a:t>Reduce Impacts</a:t>
            </a:r>
          </a:p>
        </p:txBody>
      </p:sp>
      <p:pic>
        <p:nvPicPr>
          <p:cNvPr id="9" name="Picture 2" descr="\\ilmcabk3ds1\bk\Users\pdewitt\Desktop\Chimney ByWay.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8686800" cy="3962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44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OHV Area Designations</a:t>
            </a:r>
            <a:endParaRPr lang="en-US" dirty="0"/>
          </a:p>
        </p:txBody>
      </p:sp>
      <p:pic>
        <p:nvPicPr>
          <p:cNvPr id="3074" name="Picture 2" descr="http://farm4.static.flickr.com/3304/4581357103_8b60c5b4f4.jpg"/>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0" y="1178719"/>
            <a:ext cx="8686800" cy="4841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5273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OHV Area Management</a:t>
            </a:r>
            <a:endParaRPr lang="en-US" dirty="0"/>
          </a:p>
        </p:txBody>
      </p:sp>
      <p:sp>
        <p:nvSpPr>
          <p:cNvPr id="3" name="Content Placeholder 2"/>
          <p:cNvSpPr>
            <a:spLocks noGrp="1"/>
          </p:cNvSpPr>
          <p:nvPr>
            <p:ph idx="1"/>
          </p:nvPr>
        </p:nvSpPr>
        <p:spPr>
          <a:xfrm>
            <a:off x="152400" y="1219200"/>
            <a:ext cx="8382000" cy="4906963"/>
          </a:xfrm>
        </p:spPr>
        <p:txBody>
          <a:bodyPr>
            <a:normAutofit lnSpcReduction="10000"/>
          </a:bodyPr>
          <a:lstStyle/>
          <a:p>
            <a:pPr marL="0" indent="0">
              <a:buNone/>
            </a:pPr>
            <a:r>
              <a:rPr lang="en-US" dirty="0" smtClean="0"/>
              <a:t>The Land Use Planning level decision required by regulation and policy – 43 CFR 8342 &amp; H1601-1</a:t>
            </a:r>
          </a:p>
          <a:p>
            <a:pPr marL="400050" lvl="1" indent="0">
              <a:buNone/>
            </a:pPr>
            <a:r>
              <a:rPr lang="en-US" dirty="0"/>
              <a:t>The authorized officer shall designate all public lands as either </a:t>
            </a:r>
            <a:r>
              <a:rPr lang="en-US" b="1" dirty="0"/>
              <a:t>open, limited, or closed </a:t>
            </a:r>
            <a:r>
              <a:rPr lang="en-US" dirty="0"/>
              <a:t>to </a:t>
            </a:r>
            <a:r>
              <a:rPr lang="en-US" dirty="0" smtClean="0"/>
              <a:t>off-highway vehicles.</a:t>
            </a: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lgn="ctr">
              <a:buNone/>
            </a:pPr>
            <a:r>
              <a:rPr lang="en-US" dirty="0" smtClean="0"/>
              <a:t>This regulation only applies to </a:t>
            </a:r>
            <a:r>
              <a:rPr lang="en-US" i="1" u="sng" dirty="0" smtClean="0"/>
              <a:t>off-highway vehicles</a:t>
            </a:r>
            <a:r>
              <a:rPr lang="en-US" dirty="0" smtClean="0"/>
              <a:t>!</a:t>
            </a:r>
            <a:endParaRPr lang="en-US" dirty="0"/>
          </a:p>
        </p:txBody>
      </p:sp>
      <p:pic>
        <p:nvPicPr>
          <p:cNvPr id="4103" name="Picture 7" descr="http://www.berntsen.com/Portals/3/Gallery/Album/13/Rss302thumb.jpg"/>
          <p:cNvPicPr>
            <a:picLocks noChangeAspect="1" noChangeArrowheads="1"/>
          </p:cNvPicPr>
          <p:nvPr/>
        </p:nvPicPr>
        <p:blipFill>
          <a:blip r:embed="rId2" cstate="print">
            <a:biLevel thresh="75000"/>
            <a:extLst>
              <a:ext uri="{28A0092B-C50C-407E-A947-70E740481C1C}">
                <a14:useLocalDpi xmlns:a14="http://schemas.microsoft.com/office/drawing/2010/main"/>
              </a:ext>
            </a:extLst>
          </a:blip>
          <a:srcRect/>
          <a:stretch>
            <a:fillRect/>
          </a:stretch>
        </p:blipFill>
        <p:spPr bwMode="auto">
          <a:xfrm>
            <a:off x="6897705" y="3276600"/>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http://www.berntsen.com/Portals/3/Gallery/Album/13/Rss003thumb.jpg"/>
          <p:cNvPicPr>
            <a:picLocks noChangeAspect="1" noChangeArrowheads="1"/>
          </p:cNvPicPr>
          <p:nvPr/>
        </p:nvPicPr>
        <p:blipFill>
          <a:blip r:embed="rId3" cstate="print">
            <a:biLevel thresh="75000"/>
            <a:extLst>
              <a:ext uri="{28A0092B-C50C-407E-A947-70E740481C1C}">
                <a14:useLocalDpi xmlns:a14="http://schemas.microsoft.com/office/drawing/2010/main"/>
              </a:ext>
            </a:extLst>
          </a:blip>
          <a:srcRect/>
          <a:stretch>
            <a:fillRect/>
          </a:stretch>
        </p:blipFill>
        <p:spPr bwMode="auto">
          <a:xfrm>
            <a:off x="5191179" y="3276600"/>
            <a:ext cx="1706526"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http://www.berntsen.com/Portals/3/Gallery/Album/14/RSS067thumb.jpg"/>
          <p:cNvPicPr>
            <a:picLocks noChangeAspect="1" noChangeArrowheads="1"/>
          </p:cNvPicPr>
          <p:nvPr/>
        </p:nvPicPr>
        <p:blipFill>
          <a:blip r:embed="rId4" cstate="print">
            <a:biLevel thresh="75000"/>
            <a:extLst>
              <a:ext uri="{28A0092B-C50C-407E-A947-70E740481C1C}">
                <a14:useLocalDpi xmlns:a14="http://schemas.microsoft.com/office/drawing/2010/main"/>
              </a:ext>
            </a:extLst>
          </a:blip>
          <a:srcRect/>
          <a:stretch>
            <a:fillRect/>
          </a:stretch>
        </p:blipFill>
        <p:spPr bwMode="auto">
          <a:xfrm>
            <a:off x="3514779" y="3276600"/>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13" descr="http://www.berntsen.com/Portals/3/Gallery/Album/14/RS-065trailbiketrail.jpg"/>
          <p:cNvPicPr>
            <a:picLocks noChangeAspect="1" noChangeArrowheads="1"/>
          </p:cNvPicPr>
          <p:nvPr/>
        </p:nvPicPr>
        <p:blipFill>
          <a:blip r:embed="rId5" cstate="print">
            <a:biLevel thresh="75000"/>
            <a:extLst>
              <a:ext uri="{28A0092B-C50C-407E-A947-70E740481C1C}">
                <a14:useLocalDpi xmlns:a14="http://schemas.microsoft.com/office/drawing/2010/main"/>
              </a:ext>
            </a:extLst>
          </a:blip>
          <a:srcRect/>
          <a:stretch>
            <a:fillRect/>
          </a:stretch>
        </p:blipFill>
        <p:spPr bwMode="auto">
          <a:xfrm>
            <a:off x="1838379" y="3276599"/>
            <a:ext cx="1676400" cy="1676401"/>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http://www.berntsen.com/Portals/3/Gallery/Album/14/RSS108thumb.jpg"/>
          <p:cNvPicPr>
            <a:picLocks noChangeAspect="1" noChangeArrowheads="1"/>
          </p:cNvPicPr>
          <p:nvPr/>
        </p:nvPicPr>
        <p:blipFill>
          <a:blip r:embed="rId6" cstate="print">
            <a:biLevel thresh="75000"/>
            <a:extLst>
              <a:ext uri="{28A0092B-C50C-407E-A947-70E740481C1C}">
                <a14:useLocalDpi xmlns:a14="http://schemas.microsoft.com/office/drawing/2010/main"/>
              </a:ext>
            </a:extLst>
          </a:blip>
          <a:srcRect/>
          <a:stretch>
            <a:fillRect/>
          </a:stretch>
        </p:blipFill>
        <p:spPr bwMode="auto">
          <a:xfrm>
            <a:off x="152400" y="3276600"/>
            <a:ext cx="1685979"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5482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4.static.flickr.com/3371/3423413181_3255e74693_o.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617027" y="1524000"/>
            <a:ext cx="3069773" cy="43236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152400"/>
            <a:ext cx="8153400" cy="1143000"/>
          </a:xfrm>
        </p:spPr>
        <p:txBody>
          <a:bodyPr>
            <a:normAutofit fontScale="90000"/>
          </a:bodyPr>
          <a:lstStyle/>
          <a:p>
            <a:r>
              <a:rPr lang="en-US" dirty="0" smtClean="0"/>
              <a:t>OHV Open, Closed &amp; Limited Areas</a:t>
            </a:r>
            <a:endParaRPr lang="en-US" sz="3100" dirty="0"/>
          </a:p>
        </p:txBody>
      </p:sp>
      <p:pic>
        <p:nvPicPr>
          <p:cNvPr id="7" name="Picture 9" descr="WY-Rock Spring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1524000"/>
            <a:ext cx="3044371" cy="4323616"/>
          </a:xfrm>
          <a:prstGeom prst="rect">
            <a:avLst/>
          </a:prstGeom>
          <a:ln>
            <a:noFill/>
          </a:ln>
          <a:effectLst>
            <a:outerShdw blurRad="292100" dist="139700" dir="2700000" algn="tl" rotWithShape="0">
              <a:srgbClr val="333333">
                <a:alpha val="65000"/>
              </a:srgbClr>
            </a:outerShdw>
          </a:effectLst>
        </p:spPr>
      </p:pic>
      <p:pic>
        <p:nvPicPr>
          <p:cNvPr id="9" name="Picture 6" descr="\\blm\dfs\id\loc\admin\Photo_Database\bruneau\Bruneau and Owyhee Wilderness and WSR\a_2897.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48000" y="1524000"/>
            <a:ext cx="2577610" cy="43236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09916" y="4924286"/>
            <a:ext cx="1824538"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solidFill>
                  <a:srgbClr val="00B050"/>
                </a:solidFill>
              </a:rPr>
              <a:t>Open</a:t>
            </a:r>
            <a:endParaRPr lang="en-US" sz="5400" b="1" dirty="0">
              <a:ln w="10541" cmpd="sng">
                <a:solidFill>
                  <a:schemeClr val="accent1">
                    <a:shade val="88000"/>
                    <a:satMod val="110000"/>
                  </a:schemeClr>
                </a:solidFill>
                <a:prstDash val="solid"/>
              </a:ln>
              <a:solidFill>
                <a:srgbClr val="00B050"/>
              </a:solidFill>
            </a:endParaRPr>
          </a:p>
        </p:txBody>
      </p:sp>
      <p:sp>
        <p:nvSpPr>
          <p:cNvPr id="11" name="Rectangle 10"/>
          <p:cNvSpPr/>
          <p:nvPr/>
        </p:nvSpPr>
        <p:spPr>
          <a:xfrm>
            <a:off x="5876688" y="4924286"/>
            <a:ext cx="2525051"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Limited</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2" name="Rectangle 11"/>
          <p:cNvSpPr/>
          <p:nvPr/>
        </p:nvSpPr>
        <p:spPr>
          <a:xfrm>
            <a:off x="3240993" y="4924286"/>
            <a:ext cx="2191626"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solidFill>
                  <a:srgbClr val="FF0000"/>
                </a:solidFill>
              </a:rPr>
              <a:t>Closed</a:t>
            </a:r>
            <a:endParaRPr lang="en-US" sz="5400" b="1" dirty="0">
              <a:ln w="10541" cmpd="sng">
                <a:solidFill>
                  <a:schemeClr val="accent1">
                    <a:shade val="88000"/>
                    <a:satMod val="110000"/>
                  </a:schemeClr>
                </a:solidFill>
                <a:prstDash val="solid"/>
              </a:ln>
              <a:solidFill>
                <a:srgbClr val="FF0000"/>
              </a:solidFill>
            </a:endParaRPr>
          </a:p>
        </p:txBody>
      </p:sp>
    </p:spTree>
    <p:extLst>
      <p:ext uri="{BB962C8B-B14F-4D97-AF65-F5344CB8AC3E}">
        <p14:creationId xmlns:p14="http://schemas.microsoft.com/office/powerpoint/2010/main" val="8231164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OHV Area Designation Decisions</a:t>
            </a:r>
            <a:endParaRPr lang="en-US" dirty="0"/>
          </a:p>
        </p:txBody>
      </p:sp>
      <p:sp>
        <p:nvSpPr>
          <p:cNvPr id="3" name="Content Placeholder 2"/>
          <p:cNvSpPr>
            <a:spLocks noGrp="1"/>
          </p:cNvSpPr>
          <p:nvPr>
            <p:ph idx="1"/>
          </p:nvPr>
        </p:nvSpPr>
        <p:spPr>
          <a:xfrm>
            <a:off x="381000" y="1066800"/>
            <a:ext cx="8153400" cy="5410200"/>
          </a:xfrm>
        </p:spPr>
        <p:txBody>
          <a:bodyPr>
            <a:normAutofit fontScale="40000" lnSpcReduction="20000"/>
          </a:bodyPr>
          <a:lstStyle/>
          <a:p>
            <a:pPr marL="0" indent="0">
              <a:buNone/>
            </a:pPr>
            <a:r>
              <a:rPr lang="en-US" sz="4400" b="1" dirty="0" smtClean="0"/>
              <a:t>Decisions must comply with 43 CFR 8342 – Designation of </a:t>
            </a:r>
            <a:r>
              <a:rPr lang="en-US" sz="4400" b="1" u="sng" dirty="0" smtClean="0"/>
              <a:t>Areas</a:t>
            </a:r>
            <a:r>
              <a:rPr lang="en-US" sz="4400" b="1" dirty="0" smtClean="0"/>
              <a:t> and Trails</a:t>
            </a:r>
          </a:p>
          <a:p>
            <a:pPr marL="0" indent="0" fontAlgn="base">
              <a:buNone/>
            </a:pPr>
            <a:r>
              <a:rPr lang="en-US" sz="4500" dirty="0" smtClean="0"/>
              <a:t>All </a:t>
            </a:r>
            <a:r>
              <a:rPr lang="en-US" sz="4500" dirty="0"/>
              <a:t>designations shall be based on the protection of the resources of the public lands, the promotion of the safety of all the users of the public lands, and the minimization of conflicts among various uses of the public lands; and in accordance with the following criteria:</a:t>
            </a:r>
          </a:p>
          <a:p>
            <a:pPr marL="400050" lvl="1" indent="0" fontAlgn="base">
              <a:lnSpc>
                <a:spcPct val="120000"/>
              </a:lnSpc>
              <a:buNone/>
            </a:pPr>
            <a:r>
              <a:rPr lang="en-US" sz="4300" b="1" dirty="0" smtClean="0"/>
              <a:t>(</a:t>
            </a:r>
            <a:r>
              <a:rPr lang="en-US" sz="4300" b="1" dirty="0"/>
              <a:t>a)</a:t>
            </a:r>
            <a:r>
              <a:rPr lang="en-US" sz="4300" dirty="0"/>
              <a:t> </a:t>
            </a:r>
            <a:r>
              <a:rPr lang="en-US" sz="4300" u="sng" dirty="0"/>
              <a:t>Areas</a:t>
            </a:r>
            <a:r>
              <a:rPr lang="en-US" sz="4300" dirty="0"/>
              <a:t> and trails shall be located to minimize damage to soil, watershed, vegetation, air, </a:t>
            </a:r>
            <a:r>
              <a:rPr lang="en-US" sz="4300" dirty="0" smtClean="0"/>
              <a:t>or </a:t>
            </a:r>
            <a:r>
              <a:rPr lang="en-US" sz="4300" dirty="0"/>
              <a:t>other </a:t>
            </a:r>
            <a:r>
              <a:rPr lang="en-US" sz="4300" dirty="0" smtClean="0"/>
              <a:t>resources </a:t>
            </a:r>
            <a:r>
              <a:rPr lang="en-US" sz="4300" dirty="0"/>
              <a:t>of the public lands, and to prevent impairment of wilderness </a:t>
            </a:r>
            <a:r>
              <a:rPr lang="en-US" sz="4300" dirty="0" smtClean="0"/>
              <a:t>suitability.</a:t>
            </a:r>
            <a:endParaRPr lang="en-US" sz="4300" dirty="0"/>
          </a:p>
          <a:p>
            <a:pPr marL="400050" lvl="1" indent="0" fontAlgn="base">
              <a:lnSpc>
                <a:spcPct val="120000"/>
              </a:lnSpc>
              <a:buNone/>
            </a:pPr>
            <a:r>
              <a:rPr lang="en-US" sz="4300" b="1" dirty="0"/>
              <a:t>(b)</a:t>
            </a:r>
            <a:r>
              <a:rPr lang="en-US" sz="4300" dirty="0"/>
              <a:t> </a:t>
            </a:r>
            <a:r>
              <a:rPr lang="en-US" sz="4300" u="sng" dirty="0"/>
              <a:t>Areas</a:t>
            </a:r>
            <a:r>
              <a:rPr lang="en-US" sz="4300" dirty="0"/>
              <a:t> and trails shall be located to minimize harassment of wildlife or significant disruption of wildlife habitats. Special attention will be given to protect endangered or threatened species and their habitats</a:t>
            </a:r>
            <a:r>
              <a:rPr lang="en-US" sz="4300" dirty="0" smtClean="0"/>
              <a:t>.</a:t>
            </a:r>
            <a:endParaRPr lang="en-US" sz="4300" dirty="0"/>
          </a:p>
          <a:p>
            <a:pPr marL="400050" lvl="1" indent="0" fontAlgn="base">
              <a:lnSpc>
                <a:spcPct val="120000"/>
              </a:lnSpc>
              <a:buNone/>
            </a:pPr>
            <a:r>
              <a:rPr lang="en-US" sz="4300" b="1" dirty="0"/>
              <a:t>(c)</a:t>
            </a:r>
            <a:r>
              <a:rPr lang="en-US" sz="4300" dirty="0"/>
              <a:t> </a:t>
            </a:r>
            <a:r>
              <a:rPr lang="en-US" sz="4300" u="sng" dirty="0"/>
              <a:t>Areas </a:t>
            </a:r>
            <a:r>
              <a:rPr lang="en-US" sz="4300" dirty="0"/>
              <a:t>and trails shall be located to minimize conflicts between off-road vehicle use and other existing or proposed recreational uses of the same or neighboring public lands, and to ensure the compatibility of such uses with existing conditions in populated areas, taking into account noise and other factors</a:t>
            </a:r>
            <a:r>
              <a:rPr lang="en-US" sz="4300" dirty="0" smtClean="0"/>
              <a:t>.</a:t>
            </a:r>
            <a:endParaRPr lang="en-US" sz="4300" dirty="0"/>
          </a:p>
          <a:p>
            <a:pPr marL="400050" lvl="1" indent="0" fontAlgn="base">
              <a:lnSpc>
                <a:spcPct val="120000"/>
              </a:lnSpc>
              <a:buNone/>
            </a:pPr>
            <a:r>
              <a:rPr lang="en-US" sz="4300" b="1" dirty="0"/>
              <a:t>(d)</a:t>
            </a:r>
            <a:r>
              <a:rPr lang="en-US" sz="4300" dirty="0"/>
              <a:t> </a:t>
            </a:r>
            <a:r>
              <a:rPr lang="en-US" sz="4300" u="sng" dirty="0"/>
              <a:t>Areas</a:t>
            </a:r>
            <a:r>
              <a:rPr lang="en-US" sz="4300" dirty="0"/>
              <a:t> and trails shall not be located in officially designated wilderness areas or primitive areas. </a:t>
            </a:r>
            <a:r>
              <a:rPr lang="en-US" sz="4300" u="sng" dirty="0"/>
              <a:t>Areas</a:t>
            </a:r>
            <a:r>
              <a:rPr lang="en-US" sz="4300" dirty="0"/>
              <a:t> and trails shall be located in natural areas only if the authorized officer determines that off-road vehicle use in such locations will not adversely affect their natural, esthetic, scenic, or other values for which such areas are established</a:t>
            </a:r>
            <a:r>
              <a:rPr lang="en-US" sz="4300" dirty="0" smtClean="0"/>
              <a:t>.</a:t>
            </a:r>
            <a:endParaRPr lang="en-US" sz="4300" dirty="0"/>
          </a:p>
        </p:txBody>
      </p:sp>
    </p:spTree>
    <p:extLst>
      <p:ext uri="{BB962C8B-B14F-4D97-AF65-F5344CB8AC3E}">
        <p14:creationId xmlns:p14="http://schemas.microsoft.com/office/powerpoint/2010/main" val="42873491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 Management Areas</a:t>
            </a:r>
            <a:endParaRPr lang="en-US" dirty="0"/>
          </a:p>
        </p:txBody>
      </p:sp>
      <p:pic>
        <p:nvPicPr>
          <p:cNvPr id="2050" name="Picture 2" descr="Dumont Dunes landscape"/>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0" y="1371600"/>
            <a:ext cx="8673501"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119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Travel Management Area?</a:t>
            </a:r>
            <a:endParaRPr lang="en-US" dirty="0"/>
          </a:p>
        </p:txBody>
      </p:sp>
      <p:sp>
        <p:nvSpPr>
          <p:cNvPr id="3" name="Content Placeholder 2"/>
          <p:cNvSpPr>
            <a:spLocks noGrp="1"/>
          </p:cNvSpPr>
          <p:nvPr>
            <p:ph idx="1"/>
          </p:nvPr>
        </p:nvSpPr>
        <p:spPr>
          <a:xfrm>
            <a:off x="381000" y="1143000"/>
            <a:ext cx="8153400" cy="4983163"/>
          </a:xfrm>
        </p:spPr>
        <p:txBody>
          <a:bodyPr/>
          <a:lstStyle/>
          <a:p>
            <a:pPr marL="0" indent="0" algn="ctr">
              <a:buNone/>
            </a:pPr>
            <a:r>
              <a:rPr lang="en-US" dirty="0"/>
              <a:t>TMAs are </a:t>
            </a:r>
            <a:r>
              <a:rPr lang="en-US" dirty="0" smtClean="0"/>
              <a:t>a planning </a:t>
            </a:r>
            <a:r>
              <a:rPr lang="en-US" dirty="0"/>
              <a:t>tool to frame transportation issues and help </a:t>
            </a:r>
            <a:r>
              <a:rPr lang="en-US" dirty="0" smtClean="0"/>
              <a:t>identify </a:t>
            </a:r>
            <a:r>
              <a:rPr lang="en-US" dirty="0"/>
              <a:t>travel networks that address specific uses and resource concerns.</a:t>
            </a:r>
          </a:p>
          <a:p>
            <a:pPr marL="0" indent="0">
              <a:buNone/>
            </a:pPr>
            <a:endParaRPr lang="en-US" dirty="0"/>
          </a:p>
        </p:txBody>
      </p:sp>
      <p:pic>
        <p:nvPicPr>
          <p:cNvPr id="3074" name="Picture 2" descr="\\ilmcabk3ds1\bk\Users\pdewitt\Desktop\Route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
          <a:stretch/>
        </p:blipFill>
        <p:spPr bwMode="auto">
          <a:xfrm>
            <a:off x="1" y="2895601"/>
            <a:ext cx="8686800" cy="3352799"/>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a:xfrm>
            <a:off x="0" y="2904130"/>
            <a:ext cx="3125972" cy="3344270"/>
          </a:xfrm>
          <a:custGeom>
            <a:avLst/>
            <a:gdLst>
              <a:gd name="connsiteX0" fmla="*/ 0 w 3125972"/>
              <a:gd name="connsiteY0" fmla="*/ 0 h 2945218"/>
              <a:gd name="connsiteX1" fmla="*/ 2243470 w 3125972"/>
              <a:gd name="connsiteY1" fmla="*/ 10632 h 2945218"/>
              <a:gd name="connsiteX2" fmla="*/ 2413591 w 3125972"/>
              <a:gd name="connsiteY2" fmla="*/ 255181 h 2945218"/>
              <a:gd name="connsiteX3" fmla="*/ 2583712 w 3125972"/>
              <a:gd name="connsiteY3" fmla="*/ 435934 h 2945218"/>
              <a:gd name="connsiteX4" fmla="*/ 2743200 w 3125972"/>
              <a:gd name="connsiteY4" fmla="*/ 744279 h 2945218"/>
              <a:gd name="connsiteX5" fmla="*/ 2711302 w 3125972"/>
              <a:gd name="connsiteY5" fmla="*/ 946297 h 2945218"/>
              <a:gd name="connsiteX6" fmla="*/ 2583712 w 3125972"/>
              <a:gd name="connsiteY6" fmla="*/ 1137683 h 2945218"/>
              <a:gd name="connsiteX7" fmla="*/ 2445488 w 3125972"/>
              <a:gd name="connsiteY7" fmla="*/ 1339702 h 2945218"/>
              <a:gd name="connsiteX8" fmla="*/ 2541181 w 3125972"/>
              <a:gd name="connsiteY8" fmla="*/ 1605516 h 2945218"/>
              <a:gd name="connsiteX9" fmla="*/ 2679405 w 3125972"/>
              <a:gd name="connsiteY9" fmla="*/ 1733107 h 2945218"/>
              <a:gd name="connsiteX10" fmla="*/ 2785730 w 3125972"/>
              <a:gd name="connsiteY10" fmla="*/ 1818167 h 2945218"/>
              <a:gd name="connsiteX11" fmla="*/ 3009014 w 3125972"/>
              <a:gd name="connsiteY11" fmla="*/ 1977655 h 2945218"/>
              <a:gd name="connsiteX12" fmla="*/ 3125972 w 3125972"/>
              <a:gd name="connsiteY12" fmla="*/ 2190307 h 2945218"/>
              <a:gd name="connsiteX13" fmla="*/ 3094074 w 3125972"/>
              <a:gd name="connsiteY13" fmla="*/ 2360427 h 2945218"/>
              <a:gd name="connsiteX14" fmla="*/ 2955851 w 3125972"/>
              <a:gd name="connsiteY14" fmla="*/ 2838893 h 2945218"/>
              <a:gd name="connsiteX15" fmla="*/ 2817628 w 3125972"/>
              <a:gd name="connsiteY15" fmla="*/ 2945218 h 2945218"/>
              <a:gd name="connsiteX16" fmla="*/ 0 w 3125972"/>
              <a:gd name="connsiteY16" fmla="*/ 2934586 h 2945218"/>
              <a:gd name="connsiteX17" fmla="*/ 0 w 3125972"/>
              <a:gd name="connsiteY17" fmla="*/ 0 h 294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5972" h="2945218">
                <a:moveTo>
                  <a:pt x="0" y="0"/>
                </a:moveTo>
                <a:lnTo>
                  <a:pt x="2243470" y="10632"/>
                </a:lnTo>
                <a:lnTo>
                  <a:pt x="2413591" y="255181"/>
                </a:lnTo>
                <a:lnTo>
                  <a:pt x="2583712" y="435934"/>
                </a:lnTo>
                <a:lnTo>
                  <a:pt x="2743200" y="744279"/>
                </a:lnTo>
                <a:lnTo>
                  <a:pt x="2711302" y="946297"/>
                </a:lnTo>
                <a:lnTo>
                  <a:pt x="2583712" y="1137683"/>
                </a:lnTo>
                <a:lnTo>
                  <a:pt x="2445488" y="1339702"/>
                </a:lnTo>
                <a:lnTo>
                  <a:pt x="2541181" y="1605516"/>
                </a:lnTo>
                <a:lnTo>
                  <a:pt x="2679405" y="1733107"/>
                </a:lnTo>
                <a:lnTo>
                  <a:pt x="2785730" y="1818167"/>
                </a:lnTo>
                <a:lnTo>
                  <a:pt x="3009014" y="1977655"/>
                </a:lnTo>
                <a:lnTo>
                  <a:pt x="3125972" y="2190307"/>
                </a:lnTo>
                <a:lnTo>
                  <a:pt x="3094074" y="2360427"/>
                </a:lnTo>
                <a:lnTo>
                  <a:pt x="2955851" y="2838893"/>
                </a:lnTo>
                <a:lnTo>
                  <a:pt x="2817628" y="2945218"/>
                </a:lnTo>
                <a:lnTo>
                  <a:pt x="0" y="2934586"/>
                </a:lnTo>
                <a:lnTo>
                  <a:pt x="0" y="0"/>
                </a:lnTo>
                <a:close/>
              </a:path>
            </a:pathLst>
          </a:custGeom>
          <a:solidFill>
            <a:schemeClr val="accent1">
              <a:lumMod val="60000"/>
              <a:lumOff val="4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2222205" y="2895601"/>
            <a:ext cx="3880883" cy="3356344"/>
          </a:xfrm>
          <a:custGeom>
            <a:avLst/>
            <a:gdLst>
              <a:gd name="connsiteX0" fmla="*/ 0 w 3880883"/>
              <a:gd name="connsiteY0" fmla="*/ 0 h 2955851"/>
              <a:gd name="connsiteX1" fmla="*/ 0 w 3880883"/>
              <a:gd name="connsiteY1" fmla="*/ 0 h 2955851"/>
              <a:gd name="connsiteX2" fmla="*/ 3519376 w 3880883"/>
              <a:gd name="connsiteY2" fmla="*/ 31898 h 2955851"/>
              <a:gd name="connsiteX3" fmla="*/ 3530009 w 3880883"/>
              <a:gd name="connsiteY3" fmla="*/ 276447 h 2955851"/>
              <a:gd name="connsiteX4" fmla="*/ 3604437 w 3880883"/>
              <a:gd name="connsiteY4" fmla="*/ 616688 h 2955851"/>
              <a:gd name="connsiteX5" fmla="*/ 3625702 w 3880883"/>
              <a:gd name="connsiteY5" fmla="*/ 829340 h 2955851"/>
              <a:gd name="connsiteX6" fmla="*/ 3795823 w 3880883"/>
              <a:gd name="connsiteY6" fmla="*/ 1116419 h 2955851"/>
              <a:gd name="connsiteX7" fmla="*/ 3880883 w 3880883"/>
              <a:gd name="connsiteY7" fmla="*/ 1201479 h 2955851"/>
              <a:gd name="connsiteX8" fmla="*/ 3710762 w 3880883"/>
              <a:gd name="connsiteY8" fmla="*/ 1286540 h 2955851"/>
              <a:gd name="connsiteX9" fmla="*/ 3572539 w 3880883"/>
              <a:gd name="connsiteY9" fmla="*/ 1307805 h 2955851"/>
              <a:gd name="connsiteX10" fmla="*/ 3349255 w 3880883"/>
              <a:gd name="connsiteY10" fmla="*/ 1265274 h 2955851"/>
              <a:gd name="connsiteX11" fmla="*/ 3179135 w 3880883"/>
              <a:gd name="connsiteY11" fmla="*/ 1212112 h 2955851"/>
              <a:gd name="connsiteX12" fmla="*/ 3072809 w 3880883"/>
              <a:gd name="connsiteY12" fmla="*/ 1329070 h 2955851"/>
              <a:gd name="connsiteX13" fmla="*/ 2902688 w 3880883"/>
              <a:gd name="connsiteY13" fmla="*/ 1573619 h 2955851"/>
              <a:gd name="connsiteX14" fmla="*/ 2828260 w 3880883"/>
              <a:gd name="connsiteY14" fmla="*/ 1722474 h 2955851"/>
              <a:gd name="connsiteX15" fmla="*/ 2998381 w 3880883"/>
              <a:gd name="connsiteY15" fmla="*/ 1786270 h 2955851"/>
              <a:gd name="connsiteX16" fmla="*/ 3402418 w 3880883"/>
              <a:gd name="connsiteY16" fmla="*/ 1477926 h 2955851"/>
              <a:gd name="connsiteX17" fmla="*/ 3551274 w 3880883"/>
              <a:gd name="connsiteY17" fmla="*/ 1722474 h 2955851"/>
              <a:gd name="connsiteX18" fmla="*/ 3721395 w 3880883"/>
              <a:gd name="connsiteY18" fmla="*/ 1998921 h 2955851"/>
              <a:gd name="connsiteX19" fmla="*/ 3848986 w 3880883"/>
              <a:gd name="connsiteY19" fmla="*/ 2296633 h 2955851"/>
              <a:gd name="connsiteX20" fmla="*/ 3827721 w 3880883"/>
              <a:gd name="connsiteY20" fmla="*/ 2541181 h 2955851"/>
              <a:gd name="connsiteX21" fmla="*/ 3721395 w 3880883"/>
              <a:gd name="connsiteY21" fmla="*/ 2881423 h 2955851"/>
              <a:gd name="connsiteX22" fmla="*/ 3636335 w 3880883"/>
              <a:gd name="connsiteY22" fmla="*/ 2945219 h 2955851"/>
              <a:gd name="connsiteX23" fmla="*/ 595423 w 3880883"/>
              <a:gd name="connsiteY23" fmla="*/ 2955851 h 2955851"/>
              <a:gd name="connsiteX24" fmla="*/ 723014 w 3880883"/>
              <a:gd name="connsiteY24" fmla="*/ 2860158 h 2955851"/>
              <a:gd name="connsiteX25" fmla="*/ 903767 w 3880883"/>
              <a:gd name="connsiteY25" fmla="*/ 2211572 h 2955851"/>
              <a:gd name="connsiteX26" fmla="*/ 786809 w 3880883"/>
              <a:gd name="connsiteY26" fmla="*/ 1998921 h 2955851"/>
              <a:gd name="connsiteX27" fmla="*/ 318976 w 3880883"/>
              <a:gd name="connsiteY27" fmla="*/ 1648047 h 2955851"/>
              <a:gd name="connsiteX28" fmla="*/ 223283 w 3880883"/>
              <a:gd name="connsiteY28" fmla="*/ 1360967 h 2955851"/>
              <a:gd name="connsiteX29" fmla="*/ 478465 w 3880883"/>
              <a:gd name="connsiteY29" fmla="*/ 956930 h 2955851"/>
              <a:gd name="connsiteX30" fmla="*/ 520995 w 3880883"/>
              <a:gd name="connsiteY30" fmla="*/ 744279 h 2955851"/>
              <a:gd name="connsiteX31" fmla="*/ 350874 w 3880883"/>
              <a:gd name="connsiteY31" fmla="*/ 382772 h 2955851"/>
              <a:gd name="connsiteX32" fmla="*/ 223283 w 3880883"/>
              <a:gd name="connsiteY32" fmla="*/ 287079 h 2955851"/>
              <a:gd name="connsiteX33" fmla="*/ 0 w 3880883"/>
              <a:gd name="connsiteY33" fmla="*/ 0 h 295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80883" h="2955851">
                <a:moveTo>
                  <a:pt x="0" y="0"/>
                </a:moveTo>
                <a:lnTo>
                  <a:pt x="0" y="0"/>
                </a:lnTo>
                <a:lnTo>
                  <a:pt x="3519376" y="31898"/>
                </a:lnTo>
                <a:lnTo>
                  <a:pt x="3530009" y="276447"/>
                </a:lnTo>
                <a:lnTo>
                  <a:pt x="3604437" y="616688"/>
                </a:lnTo>
                <a:lnTo>
                  <a:pt x="3625702" y="829340"/>
                </a:lnTo>
                <a:lnTo>
                  <a:pt x="3795823" y="1116419"/>
                </a:lnTo>
                <a:lnTo>
                  <a:pt x="3880883" y="1201479"/>
                </a:lnTo>
                <a:lnTo>
                  <a:pt x="3710762" y="1286540"/>
                </a:lnTo>
                <a:lnTo>
                  <a:pt x="3572539" y="1307805"/>
                </a:lnTo>
                <a:lnTo>
                  <a:pt x="3349255" y="1265274"/>
                </a:lnTo>
                <a:lnTo>
                  <a:pt x="3179135" y="1212112"/>
                </a:lnTo>
                <a:lnTo>
                  <a:pt x="3072809" y="1329070"/>
                </a:lnTo>
                <a:lnTo>
                  <a:pt x="2902688" y="1573619"/>
                </a:lnTo>
                <a:lnTo>
                  <a:pt x="2828260" y="1722474"/>
                </a:lnTo>
                <a:lnTo>
                  <a:pt x="2998381" y="1786270"/>
                </a:lnTo>
                <a:lnTo>
                  <a:pt x="3402418" y="1477926"/>
                </a:lnTo>
                <a:lnTo>
                  <a:pt x="3551274" y="1722474"/>
                </a:lnTo>
                <a:lnTo>
                  <a:pt x="3721395" y="1998921"/>
                </a:lnTo>
                <a:lnTo>
                  <a:pt x="3848986" y="2296633"/>
                </a:lnTo>
                <a:lnTo>
                  <a:pt x="3827721" y="2541181"/>
                </a:lnTo>
                <a:lnTo>
                  <a:pt x="3721395" y="2881423"/>
                </a:lnTo>
                <a:lnTo>
                  <a:pt x="3636335" y="2945219"/>
                </a:lnTo>
                <a:lnTo>
                  <a:pt x="595423" y="2955851"/>
                </a:lnTo>
                <a:lnTo>
                  <a:pt x="723014" y="2860158"/>
                </a:lnTo>
                <a:lnTo>
                  <a:pt x="903767" y="2211572"/>
                </a:lnTo>
                <a:lnTo>
                  <a:pt x="786809" y="1998921"/>
                </a:lnTo>
                <a:lnTo>
                  <a:pt x="318976" y="1648047"/>
                </a:lnTo>
                <a:lnTo>
                  <a:pt x="223283" y="1360967"/>
                </a:lnTo>
                <a:lnTo>
                  <a:pt x="478465" y="956930"/>
                </a:lnTo>
                <a:lnTo>
                  <a:pt x="520995" y="744279"/>
                </a:lnTo>
                <a:lnTo>
                  <a:pt x="350874" y="382772"/>
                </a:lnTo>
                <a:lnTo>
                  <a:pt x="223283" y="287079"/>
                </a:lnTo>
                <a:lnTo>
                  <a:pt x="0" y="0"/>
                </a:lnTo>
                <a:close/>
              </a:path>
            </a:pathLst>
          </a:custGeom>
          <a:solidFill>
            <a:schemeClr val="accent6">
              <a:lumMod val="40000"/>
              <a:lumOff val="60000"/>
              <a:alpha val="34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5061098" y="2895601"/>
            <a:ext cx="3625702" cy="3356343"/>
          </a:xfrm>
          <a:custGeom>
            <a:avLst/>
            <a:gdLst>
              <a:gd name="connsiteX0" fmla="*/ 691116 w 3625702"/>
              <a:gd name="connsiteY0" fmla="*/ 10633 h 2934586"/>
              <a:gd name="connsiteX1" fmla="*/ 3615069 w 3625702"/>
              <a:gd name="connsiteY1" fmla="*/ 0 h 2934586"/>
              <a:gd name="connsiteX2" fmla="*/ 3625702 w 3625702"/>
              <a:gd name="connsiteY2" fmla="*/ 2934586 h 2934586"/>
              <a:gd name="connsiteX3" fmla="*/ 818707 w 3625702"/>
              <a:gd name="connsiteY3" fmla="*/ 2923954 h 2934586"/>
              <a:gd name="connsiteX4" fmla="*/ 882502 w 3625702"/>
              <a:gd name="connsiteY4" fmla="*/ 2860158 h 2934586"/>
              <a:gd name="connsiteX5" fmla="*/ 988828 w 3625702"/>
              <a:gd name="connsiteY5" fmla="*/ 2498651 h 2934586"/>
              <a:gd name="connsiteX6" fmla="*/ 1010093 w 3625702"/>
              <a:gd name="connsiteY6" fmla="*/ 2264735 h 2934586"/>
              <a:gd name="connsiteX7" fmla="*/ 946297 w 3625702"/>
              <a:gd name="connsiteY7" fmla="*/ 2115879 h 2934586"/>
              <a:gd name="connsiteX8" fmla="*/ 574158 w 3625702"/>
              <a:gd name="connsiteY8" fmla="*/ 1446028 h 2934586"/>
              <a:gd name="connsiteX9" fmla="*/ 138223 w 3625702"/>
              <a:gd name="connsiteY9" fmla="*/ 1775637 h 2934586"/>
              <a:gd name="connsiteX10" fmla="*/ 0 w 3625702"/>
              <a:gd name="connsiteY10" fmla="*/ 1690577 h 2934586"/>
              <a:gd name="connsiteX11" fmla="*/ 308344 w 3625702"/>
              <a:gd name="connsiteY11" fmla="*/ 1190847 h 2934586"/>
              <a:gd name="connsiteX12" fmla="*/ 733646 w 3625702"/>
              <a:gd name="connsiteY12" fmla="*/ 1286540 h 2934586"/>
              <a:gd name="connsiteX13" fmla="*/ 871869 w 3625702"/>
              <a:gd name="connsiteY13" fmla="*/ 1254642 h 2934586"/>
              <a:gd name="connsiteX14" fmla="*/ 1031358 w 3625702"/>
              <a:gd name="connsiteY14" fmla="*/ 1180214 h 2934586"/>
              <a:gd name="connsiteX15" fmla="*/ 882502 w 3625702"/>
              <a:gd name="connsiteY15" fmla="*/ 956930 h 2934586"/>
              <a:gd name="connsiteX16" fmla="*/ 765544 w 3625702"/>
              <a:gd name="connsiteY16" fmla="*/ 839972 h 2934586"/>
              <a:gd name="connsiteX17" fmla="*/ 744279 w 3625702"/>
              <a:gd name="connsiteY17" fmla="*/ 446568 h 2934586"/>
              <a:gd name="connsiteX18" fmla="*/ 680483 w 3625702"/>
              <a:gd name="connsiteY18" fmla="*/ 212651 h 2934586"/>
              <a:gd name="connsiteX19" fmla="*/ 691116 w 3625702"/>
              <a:gd name="connsiteY19" fmla="*/ 10633 h 293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25702" h="2934586">
                <a:moveTo>
                  <a:pt x="691116" y="10633"/>
                </a:moveTo>
                <a:lnTo>
                  <a:pt x="3615069" y="0"/>
                </a:lnTo>
                <a:cubicBezTo>
                  <a:pt x="3618613" y="978195"/>
                  <a:pt x="3622158" y="1956391"/>
                  <a:pt x="3625702" y="2934586"/>
                </a:cubicBezTo>
                <a:lnTo>
                  <a:pt x="818707" y="2923954"/>
                </a:lnTo>
                <a:lnTo>
                  <a:pt x="882502" y="2860158"/>
                </a:lnTo>
                <a:lnTo>
                  <a:pt x="988828" y="2498651"/>
                </a:lnTo>
                <a:lnTo>
                  <a:pt x="1010093" y="2264735"/>
                </a:lnTo>
                <a:lnTo>
                  <a:pt x="946297" y="2115879"/>
                </a:lnTo>
                <a:lnTo>
                  <a:pt x="574158" y="1446028"/>
                </a:lnTo>
                <a:lnTo>
                  <a:pt x="138223" y="1775637"/>
                </a:lnTo>
                <a:lnTo>
                  <a:pt x="0" y="1690577"/>
                </a:lnTo>
                <a:lnTo>
                  <a:pt x="308344" y="1190847"/>
                </a:lnTo>
                <a:lnTo>
                  <a:pt x="733646" y="1286540"/>
                </a:lnTo>
                <a:lnTo>
                  <a:pt x="871869" y="1254642"/>
                </a:lnTo>
                <a:lnTo>
                  <a:pt x="1031358" y="1180214"/>
                </a:lnTo>
                <a:lnTo>
                  <a:pt x="882502" y="956930"/>
                </a:lnTo>
                <a:lnTo>
                  <a:pt x="765544" y="839972"/>
                </a:lnTo>
                <a:lnTo>
                  <a:pt x="744279" y="446568"/>
                </a:lnTo>
                <a:lnTo>
                  <a:pt x="680483" y="212651"/>
                </a:lnTo>
                <a:lnTo>
                  <a:pt x="691116" y="10633"/>
                </a:lnTo>
                <a:close/>
              </a:path>
            </a:pathLst>
          </a:custGeom>
          <a:solidFill>
            <a:schemeClr val="accent2">
              <a:lumMod val="60000"/>
              <a:lumOff val="40000"/>
              <a:alpha val="21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243026" y="4317670"/>
            <a:ext cx="63991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Rectangle 10"/>
          <p:cNvSpPr/>
          <p:nvPr/>
        </p:nvSpPr>
        <p:spPr>
          <a:xfrm>
            <a:off x="3835473" y="4317670"/>
            <a:ext cx="654346"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Rectangle 11"/>
          <p:cNvSpPr/>
          <p:nvPr/>
        </p:nvSpPr>
        <p:spPr>
          <a:xfrm>
            <a:off x="6546776" y="4323695"/>
            <a:ext cx="654346"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0609156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TMAP Data</a:t>
            </a:r>
            <a:endParaRPr lang="en-US" dirty="0"/>
          </a:p>
        </p:txBody>
      </p:sp>
      <p:sp>
        <p:nvSpPr>
          <p:cNvPr id="4" name="Footer Placeholder 3"/>
          <p:cNvSpPr>
            <a:spLocks noGrp="1"/>
          </p:cNvSpPr>
          <p:nvPr>
            <p:ph type="ftr" sz="quarter" idx="11"/>
          </p:nvPr>
        </p:nvSpPr>
        <p:spPr/>
        <p:txBody>
          <a:bodyPr/>
          <a:lstStyle/>
          <a:p>
            <a:r>
              <a:rPr lang="en-US" dirty="0" smtClean="0"/>
              <a:t>Unit Three – Land Use Decisions</a:t>
            </a:r>
            <a:endParaRPr lang="en-US" dirty="0"/>
          </a:p>
        </p:txBody>
      </p:sp>
      <p:sp>
        <p:nvSpPr>
          <p:cNvPr id="5" name="Slide Number Placeholder 4"/>
          <p:cNvSpPr>
            <a:spLocks noGrp="1"/>
          </p:cNvSpPr>
          <p:nvPr>
            <p:ph type="sldNum" sz="quarter" idx="12"/>
          </p:nvPr>
        </p:nvSpPr>
        <p:spPr/>
        <p:txBody>
          <a:bodyPr/>
          <a:lstStyle/>
          <a:p>
            <a:fld id="{1115B892-A286-4B53-9DA4-A31794DFB90D}" type="slidenum">
              <a:rPr lang="en-US" smtClean="0"/>
              <a:pPr/>
              <a:t>46</a:t>
            </a:fld>
            <a:endParaRPr lang="en-US" dirty="0"/>
          </a:p>
        </p:txBody>
      </p:sp>
      <p:grpSp>
        <p:nvGrpSpPr>
          <p:cNvPr id="9" name="Group 8"/>
          <p:cNvGrpSpPr/>
          <p:nvPr/>
        </p:nvGrpSpPr>
        <p:grpSpPr>
          <a:xfrm>
            <a:off x="0" y="1220505"/>
            <a:ext cx="8686800" cy="2627060"/>
            <a:chOff x="643271" y="2910379"/>
            <a:chExt cx="5071730" cy="1554957"/>
          </a:xfrm>
        </p:grpSpPr>
        <p:pic>
          <p:nvPicPr>
            <p:cNvPr id="10" name="Picture 9" descr="Microsoft Excel - TMAP_GIS_Tables_11_18_15  [Read-Only]"/>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3271" y="3128987"/>
              <a:ext cx="5071730" cy="1336349"/>
            </a:xfrm>
            <a:prstGeom prst="rect">
              <a:avLst/>
            </a:prstGeom>
          </p:spPr>
        </p:pic>
        <p:sp>
          <p:nvSpPr>
            <p:cNvPr id="11" name="TextBox 10"/>
            <p:cNvSpPr txBox="1"/>
            <p:nvPr/>
          </p:nvSpPr>
          <p:spPr>
            <a:xfrm>
              <a:off x="2362660" y="2910379"/>
              <a:ext cx="1632952" cy="218608"/>
            </a:xfrm>
            <a:prstGeom prst="rect">
              <a:avLst/>
            </a:prstGeom>
            <a:noFill/>
          </p:spPr>
          <p:txBody>
            <a:bodyPr wrap="none" rtlCol="0">
              <a:spAutoFit/>
            </a:bodyPr>
            <a:lstStyle/>
            <a:p>
              <a:r>
                <a:rPr lang="en-US" b="1" dirty="0" smtClean="0"/>
                <a:t>Travel Management Areas</a:t>
              </a:r>
              <a:endParaRPr lang="en-US" b="1" dirty="0"/>
            </a:p>
          </p:txBody>
        </p:sp>
      </p:grpSp>
      <p:grpSp>
        <p:nvGrpSpPr>
          <p:cNvPr id="12" name="Group 11"/>
          <p:cNvGrpSpPr/>
          <p:nvPr/>
        </p:nvGrpSpPr>
        <p:grpSpPr>
          <a:xfrm>
            <a:off x="0" y="4126467"/>
            <a:ext cx="8686800" cy="2655332"/>
            <a:chOff x="591879" y="5084405"/>
            <a:chExt cx="3795763" cy="1544995"/>
          </a:xfrm>
        </p:grpSpPr>
        <p:pic>
          <p:nvPicPr>
            <p:cNvPr id="13" name="Picture 12" descr="Microsoft Excel - TMAP_GIS_Tables_11_18_15  [Read-Only]"/>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879" y="5334000"/>
              <a:ext cx="3795763" cy="1295400"/>
            </a:xfrm>
            <a:prstGeom prst="rect">
              <a:avLst/>
            </a:prstGeom>
          </p:spPr>
        </p:pic>
        <p:sp>
          <p:nvSpPr>
            <p:cNvPr id="14" name="TextBox 13"/>
            <p:cNvSpPr txBox="1"/>
            <p:nvPr/>
          </p:nvSpPr>
          <p:spPr>
            <a:xfrm>
              <a:off x="1847636" y="5084405"/>
              <a:ext cx="1284248" cy="214894"/>
            </a:xfrm>
            <a:prstGeom prst="rect">
              <a:avLst/>
            </a:prstGeom>
            <a:noFill/>
          </p:spPr>
          <p:txBody>
            <a:bodyPr wrap="none" rtlCol="0">
              <a:spAutoFit/>
            </a:bodyPr>
            <a:lstStyle/>
            <a:p>
              <a:r>
                <a:rPr lang="en-US" b="1" dirty="0" smtClean="0"/>
                <a:t>Off-Highway Vehicle Areas</a:t>
              </a:r>
              <a:endParaRPr lang="en-US" dirty="0"/>
            </a:p>
          </p:txBody>
        </p:sp>
      </p:grpSp>
    </p:spTree>
    <p:extLst>
      <p:ext uri="{BB962C8B-B14F-4D97-AF65-F5344CB8AC3E}">
        <p14:creationId xmlns:p14="http://schemas.microsoft.com/office/powerpoint/2010/main" val="1821874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2050" name="Picture 2" descr="http://www.motorcycleforums.net/forum/attachments/off-topic/18658d1240931721-funny-road-signs-roadsign.jpg"/>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715671" y="1371600"/>
            <a:ext cx="4618329" cy="45259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462005">
            <a:off x="5108954" y="1775145"/>
            <a:ext cx="2857500" cy="3657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1834267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82575"/>
            <a:ext cx="7772400" cy="1470025"/>
          </a:xfrm>
        </p:spPr>
        <p:txBody>
          <a:bodyPr>
            <a:noAutofit/>
          </a:bodyPr>
          <a:lstStyle/>
          <a:p>
            <a:r>
              <a:rPr lang="en-US" sz="4800" dirty="0" smtClean="0"/>
              <a:t>Travel and Transportation Management for Managers</a:t>
            </a:r>
            <a:endParaRPr lang="en-US" sz="4800" dirty="0"/>
          </a:p>
        </p:txBody>
      </p:sp>
      <p:pic>
        <p:nvPicPr>
          <p:cNvPr id="1027"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55" b="100000" l="0" r="99839"/>
                    </a14:imgEffect>
                  </a14:imgLayer>
                </a14:imgProps>
              </a:ext>
              <a:ext uri="{28A0092B-C50C-407E-A947-70E740481C1C}">
                <a14:useLocalDpi xmlns:a14="http://schemas.microsoft.com/office/drawing/2010/main"/>
              </a:ext>
            </a:extLst>
          </a:blip>
          <a:srcRect b="18557"/>
          <a:stretch/>
        </p:blipFill>
        <p:spPr bwMode="auto">
          <a:xfrm>
            <a:off x="0" y="682388"/>
            <a:ext cx="8686800" cy="388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sosceles Triangle 4">
            <a:hlinkClick r:id="rId5" action="ppaction://hlinksldjump"/>
          </p:cNvPr>
          <p:cNvSpPr/>
          <p:nvPr/>
        </p:nvSpPr>
        <p:spPr>
          <a:xfrm flipV="1">
            <a:off x="8229600" y="0"/>
            <a:ext cx="914400" cy="9144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Subtitle 2"/>
          <p:cNvSpPr txBox="1">
            <a:spLocks/>
          </p:cNvSpPr>
          <p:nvPr/>
        </p:nvSpPr>
        <p:spPr>
          <a:xfrm>
            <a:off x="609600" y="4724400"/>
            <a:ext cx="77724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65000"/>
                    <a:lumOff val="3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t>National Training Center Course #8300-26</a:t>
            </a:r>
            <a:endParaRPr lang="en-US" dirty="0" smtClean="0"/>
          </a:p>
          <a:p>
            <a:r>
              <a:rPr lang="en-US" b="1" dirty="0" smtClean="0"/>
              <a:t>The “Details”</a:t>
            </a:r>
          </a:p>
          <a:p>
            <a:r>
              <a:rPr lang="en-US" b="1" dirty="0" smtClean="0">
                <a:solidFill>
                  <a:schemeClr val="tx1"/>
                </a:solidFill>
              </a:rPr>
              <a:t>TTM Implementation Decisions</a:t>
            </a:r>
          </a:p>
          <a:p>
            <a:endParaRPr lang="en-US" dirty="0"/>
          </a:p>
        </p:txBody>
      </p:sp>
      <p:pic>
        <p:nvPicPr>
          <p:cNvPr id="7"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55" b="100000" l="0" r="99839"/>
                    </a14:imgEffect>
                  </a14:imgLayer>
                </a14:imgProps>
              </a:ext>
              <a:ext uri="{28A0092B-C50C-407E-A947-70E740481C1C}">
                <a14:useLocalDpi xmlns:a14="http://schemas.microsoft.com/office/drawing/2010/main"/>
              </a:ext>
            </a:extLst>
          </a:blip>
          <a:srcRect r="29825" b="18557"/>
          <a:stretch/>
        </p:blipFill>
        <p:spPr bwMode="auto">
          <a:xfrm flipH="1">
            <a:off x="0" y="762000"/>
            <a:ext cx="6096000" cy="388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55" b="100000" l="0" r="99839"/>
                    </a14:imgEffect>
                  </a14:imgLayer>
                </a14:imgProps>
              </a:ext>
              <a:ext uri="{28A0092B-C50C-407E-A947-70E740481C1C}">
                <a14:useLocalDpi xmlns:a14="http://schemas.microsoft.com/office/drawing/2010/main"/>
              </a:ext>
            </a:extLst>
          </a:blip>
          <a:srcRect r="17873" b="18557"/>
          <a:stretch/>
        </p:blipFill>
        <p:spPr bwMode="auto">
          <a:xfrm>
            <a:off x="1219200" y="758588"/>
            <a:ext cx="7467600" cy="388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9955" b="100000" l="0" r="99839"/>
                    </a14:imgEffect>
                  </a14:imgLayer>
                </a14:imgProps>
              </a:ext>
              <a:ext uri="{28A0092B-C50C-407E-A947-70E740481C1C}">
                <a14:useLocalDpi xmlns:a14="http://schemas.microsoft.com/office/drawing/2010/main"/>
              </a:ext>
            </a:extLst>
          </a:blip>
          <a:srcRect b="18557"/>
          <a:stretch/>
        </p:blipFill>
        <p:spPr bwMode="auto">
          <a:xfrm flipH="1">
            <a:off x="0" y="758588"/>
            <a:ext cx="8686800" cy="388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5198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 descr="BCtalk5DECshow.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295400"/>
            <a:ext cx="8686800" cy="491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en-US" sz="3600" dirty="0" smtClean="0"/>
              <a:t>From Linear Travel Features to </a:t>
            </a:r>
            <a:br>
              <a:rPr lang="en-US" sz="3600" dirty="0" smtClean="0"/>
            </a:br>
            <a:r>
              <a:rPr lang="en-US" sz="3600" dirty="0" smtClean="0"/>
              <a:t>Travel Network/Transportation Systems</a:t>
            </a:r>
            <a:endParaRPr lang="en-US" sz="3600" dirty="0"/>
          </a:p>
        </p:txBody>
      </p:sp>
      <p:pic>
        <p:nvPicPr>
          <p:cNvPr id="9" name="Picture 15" descr="BCtalk5DECall.jpg"/>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0" y="1295400"/>
            <a:ext cx="8686800" cy="491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54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Authority &amp; Guidance for </a:t>
            </a:r>
            <a:br>
              <a:rPr lang="en-US" dirty="0" smtClean="0"/>
            </a:br>
            <a:r>
              <a:rPr lang="en-US" dirty="0" smtClean="0"/>
              <a:t>Travel Management Planning</a:t>
            </a:r>
            <a:endParaRPr lang="en-US" dirty="0"/>
          </a:p>
        </p:txBody>
      </p:sp>
      <p:sp>
        <p:nvSpPr>
          <p:cNvPr id="3" name="Content Placeholder 2"/>
          <p:cNvSpPr>
            <a:spLocks noGrp="1"/>
          </p:cNvSpPr>
          <p:nvPr>
            <p:ph idx="1"/>
          </p:nvPr>
        </p:nvSpPr>
        <p:spPr>
          <a:xfrm>
            <a:off x="381000" y="1447800"/>
            <a:ext cx="8153400" cy="4678363"/>
          </a:xfrm>
        </p:spPr>
        <p:txBody>
          <a:bodyPr>
            <a:normAutofit fontScale="92500"/>
          </a:bodyPr>
          <a:lstStyle/>
          <a:p>
            <a:r>
              <a:rPr lang="en-US" dirty="0" smtClean="0"/>
              <a:t>Executive </a:t>
            </a:r>
            <a:r>
              <a:rPr lang="en-US" dirty="0"/>
              <a:t>Order No. 11644, February 8, 1972</a:t>
            </a:r>
          </a:p>
          <a:p>
            <a:r>
              <a:rPr lang="en-US" dirty="0"/>
              <a:t>Executive Order No. 11989, May 25, 1977</a:t>
            </a:r>
          </a:p>
          <a:p>
            <a:r>
              <a:rPr lang="en-US" dirty="0"/>
              <a:t>43 Code of Federal Regulations  Part 8342</a:t>
            </a:r>
          </a:p>
          <a:p>
            <a:r>
              <a:rPr lang="en-US" dirty="0"/>
              <a:t>National Management Strategy for Motorized Off-Highway Vehicle Use on Public Lands (BLM 2001)</a:t>
            </a:r>
          </a:p>
          <a:p>
            <a:r>
              <a:rPr lang="en-US" dirty="0" smtClean="0"/>
              <a:t>Travel </a:t>
            </a:r>
            <a:r>
              <a:rPr lang="en-US" dirty="0"/>
              <a:t>and Transportation Management Manual (BLM Manual 1626, </a:t>
            </a:r>
            <a:r>
              <a:rPr lang="en-US" b="1" u="sng" dirty="0" smtClean="0"/>
              <a:t>September 27, 2016</a:t>
            </a:r>
            <a:r>
              <a:rPr lang="en-US" dirty="0" smtClean="0"/>
              <a:t>)</a:t>
            </a:r>
            <a:endParaRPr lang="en-US" dirty="0"/>
          </a:p>
          <a:p>
            <a:r>
              <a:rPr lang="en-US" dirty="0"/>
              <a:t>Travel and Transportation Management Handbook (BLM Handbook H-8342-1, 2012)</a:t>
            </a:r>
          </a:p>
          <a:p>
            <a:endParaRPr lang="en-US" dirty="0"/>
          </a:p>
        </p:txBody>
      </p:sp>
    </p:spTree>
    <p:extLst>
      <p:ext uri="{BB962C8B-B14F-4D97-AF65-F5344CB8AC3E}">
        <p14:creationId xmlns:p14="http://schemas.microsoft.com/office/powerpoint/2010/main" val="19853325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5400000">
            <a:off x="1638300" y="-876298"/>
            <a:ext cx="5410200" cy="868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47996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Transportation Features</a:t>
            </a:r>
            <a:endParaRPr lang="en-US" dirty="0"/>
          </a:p>
        </p:txBody>
      </p:sp>
      <p:sp>
        <p:nvSpPr>
          <p:cNvPr id="3" name="Content Placeholder 2"/>
          <p:cNvSpPr>
            <a:spLocks noGrp="1"/>
          </p:cNvSpPr>
          <p:nvPr>
            <p:ph idx="1"/>
          </p:nvPr>
        </p:nvSpPr>
        <p:spPr>
          <a:xfrm>
            <a:off x="381000" y="990600"/>
            <a:ext cx="8153400" cy="5135563"/>
          </a:xfrm>
        </p:spPr>
        <p:txBody>
          <a:bodyPr>
            <a:noAutofit/>
          </a:bodyPr>
          <a:lstStyle/>
          <a:p>
            <a:r>
              <a:rPr lang="en-US" sz="2800" b="1" dirty="0" smtClean="0"/>
              <a:t>Road </a:t>
            </a:r>
          </a:p>
          <a:p>
            <a:pPr marL="336550" lvl="1" indent="0">
              <a:buNone/>
            </a:pPr>
            <a:r>
              <a:rPr lang="en-US" sz="2000" dirty="0"/>
              <a:t>A linear route declared a road by the owner, managed for use by low-clearance vehicles having four or more wheels, and maintained for regular and continuous use</a:t>
            </a:r>
            <a:r>
              <a:rPr lang="en-US" sz="2000" dirty="0" smtClean="0"/>
              <a:t>.</a:t>
            </a:r>
          </a:p>
          <a:p>
            <a:pPr marL="742950" lvl="3" indent="-285750" algn="r"/>
            <a:r>
              <a:rPr lang="en-US" sz="1400" b="1" dirty="0" smtClean="0"/>
              <a:t>BLM </a:t>
            </a:r>
            <a:r>
              <a:rPr lang="en-US" sz="1400" b="1" dirty="0"/>
              <a:t>Handbook H-8342-1 (Section </a:t>
            </a:r>
            <a:r>
              <a:rPr lang="en-US" sz="1400" b="1" dirty="0" smtClean="0"/>
              <a:t>V.C </a:t>
            </a:r>
            <a:r>
              <a:rPr lang="en-US" sz="1400" b="1" dirty="0"/>
              <a:t>– page </a:t>
            </a:r>
            <a:r>
              <a:rPr lang="en-US" sz="1400" b="1" dirty="0" smtClean="0"/>
              <a:t>20)</a:t>
            </a:r>
            <a:endParaRPr lang="en-US" dirty="0" smtClean="0"/>
          </a:p>
          <a:p>
            <a:pPr marL="0" indent="0">
              <a:buNone/>
            </a:pPr>
            <a:endParaRPr lang="en-US" sz="2800" b="1" dirty="0" smtClean="0"/>
          </a:p>
        </p:txBody>
      </p:sp>
      <p:pic>
        <p:nvPicPr>
          <p:cNvPr id="8" name="Picture 6" descr="http://recovery.doi.gov/press/wp-content/uploads/2009/06/blm_id_baja.jpg">
            <a:hlinkClick r:id="" action="ppaction://noaction"/>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895600"/>
            <a:ext cx="86868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3931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Linear Transportation Features</a:t>
            </a:r>
            <a:endParaRPr lang="en-US" dirty="0"/>
          </a:p>
        </p:txBody>
      </p:sp>
      <p:sp>
        <p:nvSpPr>
          <p:cNvPr id="3" name="Content Placeholder 2"/>
          <p:cNvSpPr>
            <a:spLocks noGrp="1"/>
          </p:cNvSpPr>
          <p:nvPr>
            <p:ph idx="1"/>
          </p:nvPr>
        </p:nvSpPr>
        <p:spPr>
          <a:xfrm>
            <a:off x="381000" y="990600"/>
            <a:ext cx="8153400" cy="5135563"/>
          </a:xfrm>
        </p:spPr>
        <p:txBody>
          <a:bodyPr>
            <a:noAutofit/>
          </a:bodyPr>
          <a:lstStyle/>
          <a:p>
            <a:r>
              <a:rPr lang="en-US" sz="2800" b="1" dirty="0" smtClean="0"/>
              <a:t>Primitive Road</a:t>
            </a:r>
          </a:p>
          <a:p>
            <a:pPr marL="341313" indent="0">
              <a:buNone/>
            </a:pPr>
            <a:r>
              <a:rPr lang="en-US" sz="2000" dirty="0" smtClean="0"/>
              <a:t>A linear </a:t>
            </a:r>
            <a:r>
              <a:rPr lang="en-US" sz="2000" dirty="0"/>
              <a:t>route managed for use by four-wheel drive or high-clearance vehicles.  These routes do not normally meet any BLM road design standards</a:t>
            </a:r>
            <a:r>
              <a:rPr lang="en-US" sz="2000" dirty="0" smtClean="0"/>
              <a:t>.</a:t>
            </a:r>
          </a:p>
          <a:p>
            <a:pPr marL="742950" lvl="3" indent="-285750" algn="r"/>
            <a:r>
              <a:rPr lang="en-US" sz="1400" b="1" dirty="0"/>
              <a:t>BLM Handbook H-8342-1 (Section V.C – page 20</a:t>
            </a:r>
            <a:r>
              <a:rPr lang="en-US" sz="1400" b="1" dirty="0" smtClean="0"/>
              <a:t>)</a:t>
            </a:r>
            <a:endParaRPr lang="en-US" dirty="0" smtClean="0"/>
          </a:p>
          <a:p>
            <a:pPr marL="0" indent="0">
              <a:buNone/>
            </a:pPr>
            <a:endParaRPr lang="en-US" sz="2800" b="1" dirty="0" smtClean="0"/>
          </a:p>
        </p:txBody>
      </p:sp>
      <p:pic>
        <p:nvPicPr>
          <p:cNvPr id="7" name="Picture 14" descr="http://wilderness.org/sites/default/files/styles/blog_full/public/closed-road-and-OHV-damage-through-wildflowers-below-the-kingston-range-BLM-lands-Ca-John-Dittli.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2"/>
          <a:stretch/>
        </p:blipFill>
        <p:spPr bwMode="auto">
          <a:xfrm>
            <a:off x="-30574" y="2955878"/>
            <a:ext cx="8717374" cy="3292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0850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Transportation Features</a:t>
            </a:r>
            <a:endParaRPr lang="en-US" dirty="0"/>
          </a:p>
        </p:txBody>
      </p:sp>
      <p:sp>
        <p:nvSpPr>
          <p:cNvPr id="3" name="Content Placeholder 2"/>
          <p:cNvSpPr>
            <a:spLocks noGrp="1"/>
          </p:cNvSpPr>
          <p:nvPr>
            <p:ph idx="1"/>
          </p:nvPr>
        </p:nvSpPr>
        <p:spPr>
          <a:xfrm>
            <a:off x="381000" y="990600"/>
            <a:ext cx="8153400" cy="5135563"/>
          </a:xfrm>
        </p:spPr>
        <p:txBody>
          <a:bodyPr>
            <a:noAutofit/>
          </a:bodyPr>
          <a:lstStyle/>
          <a:p>
            <a:r>
              <a:rPr lang="en-US" sz="2800" b="1" dirty="0" smtClean="0"/>
              <a:t>Trail</a:t>
            </a:r>
          </a:p>
          <a:p>
            <a:pPr marL="341313" indent="0">
              <a:buNone/>
            </a:pPr>
            <a:r>
              <a:rPr lang="en-US" sz="2000" dirty="0" smtClean="0"/>
              <a:t>A linear </a:t>
            </a:r>
            <a:r>
              <a:rPr lang="en-US" sz="2000" dirty="0"/>
              <a:t>route managed for human-powered, stock, or off-highway vehicle forms of transportation or for historical or heritage values.  Trails are not generally managed for use by four-wheel drive or high-clearance vehicles</a:t>
            </a:r>
            <a:r>
              <a:rPr lang="en-US" sz="2000" dirty="0" smtClean="0"/>
              <a:t>.</a:t>
            </a:r>
          </a:p>
          <a:p>
            <a:pPr marL="742950" lvl="3" indent="-285750" algn="r"/>
            <a:r>
              <a:rPr lang="en-US" sz="1400" b="1" dirty="0"/>
              <a:t>BLM Handbook H-8342-1 (Section V.C – page 21)</a:t>
            </a:r>
          </a:p>
          <a:p>
            <a:endParaRPr lang="en-US" sz="2800" b="1" dirty="0" smtClean="0"/>
          </a:p>
        </p:txBody>
      </p:sp>
      <p:pic>
        <p:nvPicPr>
          <p:cNvPr id="7" name="Picture 15" descr="http://www.americantrails.org/photos/NRTphotos/FisherTowers7-BLM-UT.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2885364"/>
            <a:ext cx="8686800" cy="343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2409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Travel Features</a:t>
            </a:r>
            <a:endParaRPr lang="en-US" dirty="0"/>
          </a:p>
        </p:txBody>
      </p:sp>
      <p:sp>
        <p:nvSpPr>
          <p:cNvPr id="3" name="Content Placeholder 2"/>
          <p:cNvSpPr>
            <a:spLocks noGrp="1"/>
          </p:cNvSpPr>
          <p:nvPr>
            <p:ph idx="1"/>
          </p:nvPr>
        </p:nvSpPr>
        <p:spPr>
          <a:xfrm>
            <a:off x="381000" y="990600"/>
            <a:ext cx="8153400" cy="5135563"/>
          </a:xfrm>
        </p:spPr>
        <p:txBody>
          <a:bodyPr>
            <a:noAutofit/>
          </a:bodyPr>
          <a:lstStyle/>
          <a:p>
            <a:r>
              <a:rPr lang="en-US" sz="2800" b="1" dirty="0" smtClean="0"/>
              <a:t>Temporary Route</a:t>
            </a:r>
          </a:p>
          <a:p>
            <a:pPr marL="336550" lvl="1" indent="0">
              <a:buNone/>
            </a:pPr>
            <a:r>
              <a:rPr lang="en-US" sz="2000" dirty="0"/>
              <a:t>Short-term roads, primitive roads or trails authorized or acquired for the development, construction or staging of a project or event that has a finite lifespan</a:t>
            </a:r>
            <a:r>
              <a:rPr lang="en-US" sz="2000" dirty="0" smtClean="0"/>
              <a:t>.</a:t>
            </a:r>
          </a:p>
          <a:p>
            <a:pPr marL="742950" lvl="3" indent="-285750" algn="r"/>
            <a:r>
              <a:rPr lang="en-US" sz="1400" b="1" dirty="0"/>
              <a:t>BLM Handbook H-8342-1 (Section V.C – page </a:t>
            </a:r>
            <a:r>
              <a:rPr lang="en-US" sz="1400" b="1" dirty="0" smtClean="0"/>
              <a:t>21 - 22)</a:t>
            </a:r>
            <a:endParaRPr lang="en-US" sz="2000" dirty="0"/>
          </a:p>
        </p:txBody>
      </p:sp>
      <p:pic>
        <p:nvPicPr>
          <p:cNvPr id="7" name="Picture 12" descr="http://jukebox.uaf.edu/haul_road/assets/photos/blm_photos/BLM_51.jpg">
            <a:hlinkClick r:id="" action="ppaction://noaction"/>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2825087"/>
            <a:ext cx="8686800" cy="3499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2490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Travel Features</a:t>
            </a:r>
            <a:endParaRPr lang="en-US" dirty="0"/>
          </a:p>
        </p:txBody>
      </p:sp>
      <p:sp>
        <p:nvSpPr>
          <p:cNvPr id="3" name="Content Placeholder 2"/>
          <p:cNvSpPr>
            <a:spLocks noGrp="1"/>
          </p:cNvSpPr>
          <p:nvPr>
            <p:ph idx="1"/>
          </p:nvPr>
        </p:nvSpPr>
        <p:spPr>
          <a:xfrm>
            <a:off x="381000" y="990600"/>
            <a:ext cx="8153400" cy="5135563"/>
          </a:xfrm>
        </p:spPr>
        <p:txBody>
          <a:bodyPr>
            <a:noAutofit/>
          </a:bodyPr>
          <a:lstStyle/>
          <a:p>
            <a:r>
              <a:rPr lang="en-US" sz="2800" b="1" dirty="0" smtClean="0"/>
              <a:t>Primitive Route</a:t>
            </a:r>
          </a:p>
          <a:p>
            <a:pPr marL="336550" lvl="1" indent="0">
              <a:buNone/>
            </a:pPr>
            <a:r>
              <a:rPr lang="en-US" sz="2000" dirty="0"/>
              <a:t>Any motorized/mechanized linear transportation feature located within Wilderness Study </a:t>
            </a:r>
            <a:r>
              <a:rPr lang="en-US" sz="2000" dirty="0" smtClean="0"/>
              <a:t>Area (WSA) – remains unclassified until Congressional action occurs on WSA.</a:t>
            </a:r>
          </a:p>
          <a:p>
            <a:pPr marL="742950" lvl="3" indent="-285750" algn="r"/>
            <a:r>
              <a:rPr lang="en-US" sz="1400" b="1" dirty="0"/>
              <a:t>BLM Handbook H-8342-1 (Section V.C – page </a:t>
            </a:r>
            <a:r>
              <a:rPr lang="en-US" sz="1400" b="1" dirty="0" smtClean="0"/>
              <a:t>22)</a:t>
            </a:r>
            <a:endParaRPr lang="en-US" sz="2000" dirty="0"/>
          </a:p>
        </p:txBody>
      </p:sp>
      <p:pic>
        <p:nvPicPr>
          <p:cNvPr id="7" name="Picture 2" descr="http://aspenjournalism.org/wp-content/uploads/2011/10/BLM-road.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2910938"/>
            <a:ext cx="8704237" cy="3444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3805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Travel Features</a:t>
            </a:r>
            <a:endParaRPr lang="en-US" dirty="0"/>
          </a:p>
        </p:txBody>
      </p:sp>
      <p:sp>
        <p:nvSpPr>
          <p:cNvPr id="3" name="Content Placeholder 2"/>
          <p:cNvSpPr>
            <a:spLocks noGrp="1"/>
          </p:cNvSpPr>
          <p:nvPr>
            <p:ph idx="1"/>
          </p:nvPr>
        </p:nvSpPr>
        <p:spPr>
          <a:xfrm>
            <a:off x="381000" y="990600"/>
            <a:ext cx="8153400" cy="5135563"/>
          </a:xfrm>
        </p:spPr>
        <p:txBody>
          <a:bodyPr>
            <a:noAutofit/>
          </a:bodyPr>
          <a:lstStyle/>
          <a:p>
            <a:r>
              <a:rPr lang="en-US" sz="2800" b="1" dirty="0" smtClean="0"/>
              <a:t>Transportation Linear Disturbance</a:t>
            </a:r>
          </a:p>
          <a:p>
            <a:pPr marL="336550" lvl="1" indent="0">
              <a:buNone/>
            </a:pPr>
            <a:r>
              <a:rPr lang="en-US" sz="2000" dirty="0" smtClean="0"/>
              <a:t>Routes (unauthorized) that are not part of the designated transportation network and usually identified for decommissioning and restoration.</a:t>
            </a:r>
            <a:endParaRPr lang="en-US" sz="2000" dirty="0"/>
          </a:p>
          <a:p>
            <a:pPr marL="742950" lvl="3" indent="-285750" algn="r"/>
            <a:r>
              <a:rPr lang="en-US" sz="1400" b="1" dirty="0"/>
              <a:t>BLM Handbook H-8342-1 (Section V.C – page 22</a:t>
            </a:r>
            <a:r>
              <a:rPr lang="en-US" sz="1400" b="1" dirty="0" smtClean="0"/>
              <a:t>)</a:t>
            </a:r>
            <a:endParaRPr lang="en-US" dirty="0"/>
          </a:p>
        </p:txBody>
      </p:sp>
      <p:pic>
        <p:nvPicPr>
          <p:cNvPr id="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2573739"/>
            <a:ext cx="8686800" cy="3674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8305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 Evaluation Criteria</a:t>
            </a:r>
            <a:endParaRPr lang="en-US" dirty="0"/>
          </a:p>
        </p:txBody>
      </p:sp>
      <p:pic>
        <p:nvPicPr>
          <p:cNvPr id="1026" name="Picture 2" descr="http://www.basinandrangewatch.org/images/AV2-sign-reveg.jpg"/>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0" y="1219200"/>
            <a:ext cx="8686800" cy="4596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4393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Route Evaluation Process</a:t>
            </a:r>
            <a:endParaRPr lang="en-US" dirty="0"/>
          </a:p>
        </p:txBody>
      </p:sp>
      <p:sp>
        <p:nvSpPr>
          <p:cNvPr id="3" name="Content Placeholder 2"/>
          <p:cNvSpPr>
            <a:spLocks noGrp="1"/>
          </p:cNvSpPr>
          <p:nvPr>
            <p:ph idx="1"/>
          </p:nvPr>
        </p:nvSpPr>
        <p:spPr>
          <a:xfrm>
            <a:off x="381000" y="1219200"/>
            <a:ext cx="8153400" cy="4906963"/>
          </a:xfrm>
        </p:spPr>
        <p:txBody>
          <a:bodyPr>
            <a:normAutofit/>
          </a:bodyPr>
          <a:lstStyle/>
          <a:p>
            <a:pPr marL="0" indent="0">
              <a:buNone/>
            </a:pPr>
            <a:r>
              <a:rPr lang="en-US" dirty="0" smtClean="0"/>
              <a:t>Develop route evaluation criteria to…</a:t>
            </a:r>
            <a:endParaRPr lang="en-US" dirty="0"/>
          </a:p>
          <a:p>
            <a:pPr lvl="1"/>
            <a:r>
              <a:rPr lang="en-US" dirty="0"/>
              <a:t>Identify </a:t>
            </a:r>
            <a:r>
              <a:rPr lang="en-US" b="1" u="sng" dirty="0" smtClean="0"/>
              <a:t>interfacing</a:t>
            </a:r>
            <a:r>
              <a:rPr lang="en-US" dirty="0" smtClean="0"/>
              <a:t> </a:t>
            </a:r>
            <a:r>
              <a:rPr lang="en-US" dirty="0"/>
              <a:t>resource values</a:t>
            </a:r>
          </a:p>
          <a:p>
            <a:pPr lvl="1"/>
            <a:r>
              <a:rPr lang="en-US" dirty="0"/>
              <a:t>Evaluate route</a:t>
            </a:r>
          </a:p>
          <a:p>
            <a:pPr lvl="2"/>
            <a:r>
              <a:rPr lang="en-US" dirty="0" smtClean="0"/>
              <a:t>Develop designation and decision </a:t>
            </a:r>
            <a:r>
              <a:rPr lang="en-US" dirty="0"/>
              <a:t>alternatives</a:t>
            </a:r>
          </a:p>
          <a:p>
            <a:pPr lvl="2"/>
            <a:r>
              <a:rPr lang="en-US" dirty="0" smtClean="0"/>
              <a:t>Develop </a:t>
            </a:r>
            <a:r>
              <a:rPr lang="en-US" dirty="0"/>
              <a:t>minimization options</a:t>
            </a:r>
          </a:p>
          <a:p>
            <a:pPr lvl="1"/>
            <a:r>
              <a:rPr lang="en-US" dirty="0" smtClean="0"/>
              <a:t>Identify </a:t>
            </a:r>
            <a:r>
              <a:rPr lang="en-US" dirty="0"/>
              <a:t>the r</a:t>
            </a:r>
            <a:r>
              <a:rPr lang="en-US" dirty="0" smtClean="0"/>
              <a:t>oute </a:t>
            </a:r>
            <a:r>
              <a:rPr lang="en-US" dirty="0"/>
              <a:t>o</a:t>
            </a:r>
            <a:r>
              <a:rPr lang="en-US" dirty="0" smtClean="0"/>
              <a:t>bjectives</a:t>
            </a:r>
          </a:p>
          <a:p>
            <a:pPr lvl="1"/>
            <a:r>
              <a:rPr lang="en-US" b="1" dirty="0" smtClean="0"/>
              <a:t>Document designation process!</a:t>
            </a:r>
          </a:p>
          <a:p>
            <a:endParaRPr lang="en-US" dirty="0"/>
          </a:p>
          <a:p>
            <a:pPr marL="0" indent="0" algn="ctr">
              <a:buNone/>
            </a:pPr>
            <a:r>
              <a:rPr lang="en-US" b="1" dirty="0" smtClean="0"/>
              <a:t>Rinse and Repeat… for each route!</a:t>
            </a:r>
            <a:endParaRPr lang="en-US" b="1" dirty="0"/>
          </a:p>
        </p:txBody>
      </p:sp>
    </p:spTree>
    <p:extLst>
      <p:ext uri="{BB962C8B-B14F-4D97-AF65-F5344CB8AC3E}">
        <p14:creationId xmlns:p14="http://schemas.microsoft.com/office/powerpoint/2010/main" val="11636224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OHV Area Designation Decisions</a:t>
            </a:r>
            <a:endParaRPr lang="en-US" dirty="0"/>
          </a:p>
        </p:txBody>
      </p:sp>
      <p:sp>
        <p:nvSpPr>
          <p:cNvPr id="3" name="Content Placeholder 2"/>
          <p:cNvSpPr>
            <a:spLocks noGrp="1"/>
          </p:cNvSpPr>
          <p:nvPr>
            <p:ph idx="1"/>
          </p:nvPr>
        </p:nvSpPr>
        <p:spPr>
          <a:xfrm>
            <a:off x="381000" y="1066800"/>
            <a:ext cx="8153400" cy="5410200"/>
          </a:xfrm>
        </p:spPr>
        <p:txBody>
          <a:bodyPr>
            <a:normAutofit fontScale="40000" lnSpcReduction="20000"/>
          </a:bodyPr>
          <a:lstStyle/>
          <a:p>
            <a:pPr marL="0" indent="0">
              <a:buNone/>
            </a:pPr>
            <a:r>
              <a:rPr lang="en-US" sz="4400" b="1" dirty="0" smtClean="0"/>
              <a:t>Decisions must comply with 43 CFR 8342 – Designation of Areas and </a:t>
            </a:r>
            <a:r>
              <a:rPr lang="en-US" sz="4400" b="1" u="sng" dirty="0" smtClean="0"/>
              <a:t>Trails</a:t>
            </a:r>
          </a:p>
          <a:p>
            <a:pPr marL="0" indent="0" fontAlgn="base">
              <a:buNone/>
            </a:pPr>
            <a:r>
              <a:rPr lang="en-US" sz="4500" dirty="0" smtClean="0"/>
              <a:t>All </a:t>
            </a:r>
            <a:r>
              <a:rPr lang="en-US" sz="4500" dirty="0"/>
              <a:t>designations shall be based on the protection of the resources of the public lands, the promotion of the safety of all the users of the public lands, and the minimization of conflicts among various uses of the public lands; and in accordance with the following criteria:</a:t>
            </a:r>
          </a:p>
          <a:p>
            <a:pPr marL="400050" lvl="1" indent="0" fontAlgn="base">
              <a:lnSpc>
                <a:spcPct val="120000"/>
              </a:lnSpc>
              <a:buNone/>
            </a:pPr>
            <a:r>
              <a:rPr lang="en-US" sz="4300" b="1" dirty="0" smtClean="0"/>
              <a:t>(</a:t>
            </a:r>
            <a:r>
              <a:rPr lang="en-US" sz="4300" b="1" dirty="0"/>
              <a:t>a)</a:t>
            </a:r>
            <a:r>
              <a:rPr lang="en-US" sz="4300" dirty="0"/>
              <a:t> Areas and </a:t>
            </a:r>
            <a:r>
              <a:rPr lang="en-US" sz="4300" u="sng" dirty="0"/>
              <a:t>trails</a:t>
            </a:r>
            <a:r>
              <a:rPr lang="en-US" sz="4300" dirty="0"/>
              <a:t> shall be located to minimize damage to soil, watershed, vegetation, air, </a:t>
            </a:r>
            <a:r>
              <a:rPr lang="en-US" sz="4300" dirty="0" smtClean="0"/>
              <a:t>or </a:t>
            </a:r>
            <a:r>
              <a:rPr lang="en-US" sz="4300" dirty="0"/>
              <a:t>other </a:t>
            </a:r>
            <a:r>
              <a:rPr lang="en-US" sz="4300" dirty="0" smtClean="0"/>
              <a:t>resources </a:t>
            </a:r>
            <a:r>
              <a:rPr lang="en-US" sz="4300" dirty="0"/>
              <a:t>of the public lands, and to prevent impairment of wilderness </a:t>
            </a:r>
            <a:r>
              <a:rPr lang="en-US" sz="4300" dirty="0" smtClean="0"/>
              <a:t>suitability.</a:t>
            </a:r>
            <a:endParaRPr lang="en-US" sz="4300" dirty="0"/>
          </a:p>
          <a:p>
            <a:pPr marL="400050" lvl="1" indent="0" fontAlgn="base">
              <a:lnSpc>
                <a:spcPct val="120000"/>
              </a:lnSpc>
              <a:buNone/>
            </a:pPr>
            <a:r>
              <a:rPr lang="en-US" sz="4300" b="1" dirty="0"/>
              <a:t>(b)</a:t>
            </a:r>
            <a:r>
              <a:rPr lang="en-US" sz="4300" dirty="0"/>
              <a:t> Areas and </a:t>
            </a:r>
            <a:r>
              <a:rPr lang="en-US" sz="4300" u="sng" dirty="0"/>
              <a:t>trails</a:t>
            </a:r>
            <a:r>
              <a:rPr lang="en-US" sz="4300" dirty="0"/>
              <a:t> shall be located to minimize harassment of wildlife or significant disruption of wildlife habitats. Special attention will be given to protect endangered or threatened species and their habitats</a:t>
            </a:r>
            <a:r>
              <a:rPr lang="en-US" sz="4300" dirty="0" smtClean="0"/>
              <a:t>.</a:t>
            </a:r>
            <a:endParaRPr lang="en-US" sz="4300" dirty="0"/>
          </a:p>
          <a:p>
            <a:pPr marL="400050" lvl="1" indent="0" fontAlgn="base">
              <a:lnSpc>
                <a:spcPct val="120000"/>
              </a:lnSpc>
              <a:buNone/>
            </a:pPr>
            <a:r>
              <a:rPr lang="en-US" sz="4300" b="1" dirty="0"/>
              <a:t>(c)</a:t>
            </a:r>
            <a:r>
              <a:rPr lang="en-US" sz="4300" dirty="0"/>
              <a:t> Areas and </a:t>
            </a:r>
            <a:r>
              <a:rPr lang="en-US" sz="4300" u="sng" dirty="0"/>
              <a:t>trails</a:t>
            </a:r>
            <a:r>
              <a:rPr lang="en-US" sz="4300" dirty="0"/>
              <a:t> shall be located to minimize conflicts between off-road vehicle use and other existing or proposed recreational uses of the same or neighboring public lands, and to ensure the compatibility of such uses with existing conditions in populated areas, taking into account noise and other factors</a:t>
            </a:r>
            <a:r>
              <a:rPr lang="en-US" sz="4300" dirty="0" smtClean="0"/>
              <a:t>.</a:t>
            </a:r>
            <a:endParaRPr lang="en-US" sz="4300" dirty="0"/>
          </a:p>
          <a:p>
            <a:pPr marL="400050" lvl="1" indent="0" fontAlgn="base">
              <a:lnSpc>
                <a:spcPct val="120000"/>
              </a:lnSpc>
              <a:buNone/>
            </a:pPr>
            <a:r>
              <a:rPr lang="en-US" sz="4300" b="1" dirty="0"/>
              <a:t>(d)</a:t>
            </a:r>
            <a:r>
              <a:rPr lang="en-US" sz="4300" dirty="0"/>
              <a:t> Areas and </a:t>
            </a:r>
            <a:r>
              <a:rPr lang="en-US" sz="4300" u="sng" dirty="0"/>
              <a:t>trails</a:t>
            </a:r>
            <a:r>
              <a:rPr lang="en-US" sz="4300" dirty="0"/>
              <a:t> shall not be located in officially designated wilderness areas or primitive areas. Areas and </a:t>
            </a:r>
            <a:r>
              <a:rPr lang="en-US" sz="4300" u="sng" dirty="0"/>
              <a:t>trails</a:t>
            </a:r>
            <a:r>
              <a:rPr lang="en-US" sz="4300" dirty="0"/>
              <a:t> shall be located in natural areas only if the authorized officer determines that off-road vehicle use in such locations will not adversely affect their natural, esthetic, scenic, or other values for which such areas are established</a:t>
            </a:r>
            <a:r>
              <a:rPr lang="en-US" sz="4300" dirty="0" smtClean="0"/>
              <a:t>.</a:t>
            </a:r>
            <a:endParaRPr lang="en-US" sz="4300" dirty="0"/>
          </a:p>
        </p:txBody>
      </p:sp>
    </p:spTree>
    <p:extLst>
      <p:ext uri="{BB962C8B-B14F-4D97-AF65-F5344CB8AC3E}">
        <p14:creationId xmlns:p14="http://schemas.microsoft.com/office/powerpoint/2010/main" val="9943899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145208"/>
            <a:ext cx="8686800" cy="571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txBox="1">
            <a:spLocks/>
          </p:cNvSpPr>
          <p:nvPr/>
        </p:nvSpPr>
        <p:spPr>
          <a:xfrm>
            <a:off x="0" y="76200"/>
            <a:ext cx="8153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rPr>
              <a:t>GAO-09-509</a:t>
            </a:r>
            <a:endParaRPr lang="en-US" dirty="0"/>
          </a:p>
        </p:txBody>
      </p:sp>
    </p:spTree>
    <p:extLst>
      <p:ext uri="{BB962C8B-B14F-4D97-AF65-F5344CB8AC3E}">
        <p14:creationId xmlns:p14="http://schemas.microsoft.com/office/powerpoint/2010/main" val="26644200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13" descr="http://t1.gstatic.com/images?q=tbn:ANd9GcTLsRjaizXUL4r_y1JpOPmI0ECx6i7prutXtmBkK9Pn3DeXb5Bq"/>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68208" y="3627744"/>
            <a:ext cx="3199192" cy="23962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What does it mean to “Minimize”…</a:t>
            </a:r>
            <a:endParaRPr lang="en-US" dirty="0"/>
          </a:p>
        </p:txBody>
      </p:sp>
      <p:pic>
        <p:nvPicPr>
          <p:cNvPr id="1026" name="Picture 2" descr="http://t0.gstatic.com/images?q=tbn:ANd9GcQkd4Znz09TfT02foUPVIqXeMpZhviEMOhCz7xaAGw_4Qqqp-1jZw"/>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a:stretch/>
        </p:blipFill>
        <p:spPr bwMode="auto">
          <a:xfrm rot="20907872">
            <a:off x="469787" y="1186374"/>
            <a:ext cx="2281253" cy="320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t0.gstatic.com/images?q=tbn:ANd9GcQ-gFzr0rKfaDmIVaP2T_2z1isGLB0o7v_Lh2f2CfcbtMyZyPm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957450">
            <a:off x="2380739" y="1436277"/>
            <a:ext cx="3004960" cy="22624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326939">
            <a:off x="4785645" y="3783974"/>
            <a:ext cx="3521242" cy="17495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http://t1.gstatic.com/images?q=tbn:ANd9GcTglw8xy77SZB_DgW5hM2BuiQ0Jgg538EkrqvM13L0rR7u-Gfvd"/>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21322465">
            <a:off x="5072243" y="1569037"/>
            <a:ext cx="3186824" cy="2120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http://t1.gstatic.com/images?q=tbn:ANd9GcTx_SkGQt7Acv2gT7yBC_bJIuvzkznGTXlTs-6a41jwxMy0dEeJ"/>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rot="276210">
            <a:off x="535173" y="4154530"/>
            <a:ext cx="2973015" cy="20937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2"/>
          <p:cNvSpPr txBox="1">
            <a:spLocks noChangeArrowheads="1"/>
          </p:cNvSpPr>
          <p:nvPr/>
        </p:nvSpPr>
        <p:spPr bwMode="auto">
          <a:xfrm>
            <a:off x="228600" y="2579638"/>
            <a:ext cx="8229600" cy="1200329"/>
          </a:xfrm>
          <a:prstGeom prst="rect">
            <a:avLst/>
          </a:prstGeom>
          <a:solidFill>
            <a:schemeClr val="bg1">
              <a:alpha val="38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20000"/>
              </a:spcBef>
            </a:pPr>
            <a:r>
              <a:rPr lang="en-US" sz="2400" b="1" dirty="0" smtClean="0"/>
              <a:t>Minimizing </a:t>
            </a:r>
            <a:r>
              <a:rPr lang="en-US" sz="2400" b="1" dirty="0"/>
              <a:t>impacts by limiting the degree or magnitude of the action and its implementation</a:t>
            </a:r>
            <a:r>
              <a:rPr lang="en-US" sz="2000" b="1" dirty="0" smtClean="0"/>
              <a:t>.</a:t>
            </a:r>
          </a:p>
          <a:p>
            <a:pPr algn="ctr">
              <a:spcBef>
                <a:spcPct val="20000"/>
              </a:spcBef>
            </a:pPr>
            <a:r>
              <a:rPr lang="en-US" sz="2000" b="1" dirty="0">
                <a:latin typeface="+mn-lt"/>
              </a:rPr>
              <a:t>	</a:t>
            </a:r>
            <a:r>
              <a:rPr lang="en-US" sz="2000" b="1" dirty="0" smtClean="0">
                <a:latin typeface="+mn-lt"/>
              </a:rPr>
              <a:t>- CEQ 1508 Section 1508.20</a:t>
            </a:r>
            <a:endParaRPr lang="en-US" sz="3200" b="1" dirty="0">
              <a:latin typeface="+mn-lt"/>
            </a:endParaRPr>
          </a:p>
        </p:txBody>
      </p:sp>
    </p:spTree>
    <p:extLst>
      <p:ext uri="{BB962C8B-B14F-4D97-AF65-F5344CB8AC3E}">
        <p14:creationId xmlns:p14="http://schemas.microsoft.com/office/powerpoint/2010/main" val="172321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Evaluation Criteria</a:t>
            </a:r>
            <a:endParaRPr lang="en-US" dirty="0"/>
          </a:p>
        </p:txBody>
      </p:sp>
      <p:sp>
        <p:nvSpPr>
          <p:cNvPr id="3" name="Content Placeholder 2"/>
          <p:cNvSpPr>
            <a:spLocks noGrp="1"/>
          </p:cNvSpPr>
          <p:nvPr>
            <p:ph idx="1"/>
          </p:nvPr>
        </p:nvSpPr>
        <p:spPr>
          <a:xfrm>
            <a:off x="381000" y="1219200"/>
            <a:ext cx="8153400" cy="4906963"/>
          </a:xfrm>
        </p:spPr>
        <p:txBody>
          <a:bodyPr/>
          <a:lstStyle/>
          <a:p>
            <a:r>
              <a:rPr lang="en-US" dirty="0" smtClean="0"/>
              <a:t>43 CFR 8342 Designation Criteria are the minimum items which must be addressed</a:t>
            </a:r>
            <a:endParaRPr lang="en-US" dirty="0"/>
          </a:p>
          <a:p>
            <a:r>
              <a:rPr lang="en-US" dirty="0" smtClean="0"/>
              <a:t>Other evaluation criteria can evolve from;</a:t>
            </a:r>
          </a:p>
          <a:p>
            <a:pPr lvl="1"/>
            <a:r>
              <a:rPr lang="en-US" dirty="0" smtClean="0"/>
              <a:t>Land Use Plan</a:t>
            </a:r>
          </a:p>
          <a:p>
            <a:pPr lvl="1"/>
            <a:r>
              <a:rPr lang="en-US" dirty="0" smtClean="0"/>
              <a:t>Issue Development</a:t>
            </a:r>
          </a:p>
          <a:p>
            <a:pPr lvl="1"/>
            <a:r>
              <a:rPr lang="en-US" dirty="0" smtClean="0"/>
              <a:t>Scoping</a:t>
            </a:r>
          </a:p>
        </p:txBody>
      </p:sp>
      <p:pic>
        <p:nvPicPr>
          <p:cNvPr id="7" name="Picture 8" descr="http://t2.gstatic.com/images?q=tbn:ANd9GcRpJHW0v7vjfW4p13UKWMkDibnnfbnNehWNwtUSOBeTdZlT9JULcQ"/>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21021026">
            <a:off x="4591389" y="3542779"/>
            <a:ext cx="1524000" cy="19716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10" descr="http://t1.gstatic.com/images?q=tbn:ANd9GcQXNDBOIcEFn_OOwdhku8HzqGNXkdnhl1BXCERuUaxVgLEvWmY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699643">
            <a:off x="5983692" y="3421594"/>
            <a:ext cx="1590784" cy="2067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12" descr="http://t3.gstatic.com/images?q=tbn:ANd9GcTvDNs3iUOQibauCFswwndFGBgqdU2cm-Qc7yRzGhjNLXXem_t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20539327">
            <a:off x="3239441" y="4145769"/>
            <a:ext cx="1547744" cy="2003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14" descr="http://t2.gstatic.com/images?q=tbn:ANd9GcRSxupETs3nTC6VrXo4ILGmNLaPb9gYAQ90iD0Rt0Onrto1h-M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1109193">
            <a:off x="6574946" y="4325540"/>
            <a:ext cx="1524000" cy="19716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8488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RMP to Evaluation Criteria</a:t>
            </a:r>
            <a:endParaRPr lang="en-US" dirty="0"/>
          </a:p>
        </p:txBody>
      </p:sp>
      <p:sp>
        <p:nvSpPr>
          <p:cNvPr id="3" name="Content Placeholder 2"/>
          <p:cNvSpPr>
            <a:spLocks noGrp="1"/>
          </p:cNvSpPr>
          <p:nvPr>
            <p:ph idx="1"/>
          </p:nvPr>
        </p:nvSpPr>
        <p:spPr>
          <a:xfrm>
            <a:off x="381000" y="1219200"/>
            <a:ext cx="8153400" cy="4906963"/>
          </a:xfrm>
        </p:spPr>
        <p:txBody>
          <a:bodyPr>
            <a:normAutofit lnSpcReduction="10000"/>
          </a:bodyPr>
          <a:lstStyle/>
          <a:p>
            <a:pPr marL="0" indent="0">
              <a:buNone/>
            </a:pPr>
            <a:r>
              <a:rPr lang="en-US" dirty="0" smtClean="0"/>
              <a:t>RMP Management Action:</a:t>
            </a:r>
          </a:p>
          <a:p>
            <a:r>
              <a:rPr lang="en-US" sz="2400" dirty="0" smtClean="0"/>
              <a:t>Implement physical and administrative protection measures to stop, limit, or repair damage and vandalism to significant cultural sites.</a:t>
            </a:r>
          </a:p>
          <a:p>
            <a:pPr marL="0" indent="0">
              <a:buNone/>
            </a:pPr>
            <a:r>
              <a:rPr lang="en-US" dirty="0" smtClean="0"/>
              <a:t>Related Designation Criteria:</a:t>
            </a:r>
          </a:p>
          <a:p>
            <a:r>
              <a:rPr lang="en-US" sz="2400" dirty="0" smtClean="0"/>
              <a:t>43 CFR 8342.1(a) – minimize damage to “other resources”</a:t>
            </a:r>
          </a:p>
          <a:p>
            <a:pPr marL="0" indent="0">
              <a:buNone/>
            </a:pPr>
            <a:r>
              <a:rPr lang="en-US" dirty="0" smtClean="0"/>
              <a:t>Evaluation Criteria:</a:t>
            </a:r>
          </a:p>
          <a:p>
            <a:r>
              <a:rPr lang="en-US" sz="2400" dirty="0" smtClean="0"/>
              <a:t>Proximity of routes to significant cultural sites.</a:t>
            </a:r>
          </a:p>
          <a:p>
            <a:pPr marL="0" indent="0">
              <a:buNone/>
            </a:pPr>
            <a:r>
              <a:rPr lang="en-US" dirty="0" smtClean="0"/>
              <a:t>Potential Decisions:</a:t>
            </a:r>
            <a:endParaRPr lang="en-US" sz="2400" dirty="0" smtClean="0"/>
          </a:p>
          <a:p>
            <a:r>
              <a:rPr lang="en-US" sz="2400" dirty="0" smtClean="0"/>
              <a:t>Surface (Cap) site, re-align route, eliminate access, fence resource, etc.</a:t>
            </a:r>
            <a:endParaRPr lang="en-US" dirty="0" smtClean="0"/>
          </a:p>
        </p:txBody>
      </p:sp>
      <p:sp>
        <p:nvSpPr>
          <p:cNvPr id="4" name="Footer Placeholder 3"/>
          <p:cNvSpPr>
            <a:spLocks noGrp="1"/>
          </p:cNvSpPr>
          <p:nvPr>
            <p:ph type="ftr" sz="quarter" idx="11"/>
          </p:nvPr>
        </p:nvSpPr>
        <p:spPr/>
        <p:txBody>
          <a:bodyPr/>
          <a:lstStyle/>
          <a:p>
            <a:r>
              <a:rPr lang="en-US" dirty="0" smtClean="0"/>
              <a:t>Unit Six – Transportation System Development</a:t>
            </a:r>
            <a:endParaRPr lang="en-US" dirty="0"/>
          </a:p>
        </p:txBody>
      </p:sp>
      <p:sp>
        <p:nvSpPr>
          <p:cNvPr id="5" name="Slide Number Placeholder 4"/>
          <p:cNvSpPr>
            <a:spLocks noGrp="1"/>
          </p:cNvSpPr>
          <p:nvPr>
            <p:ph type="sldNum" sz="quarter" idx="12"/>
          </p:nvPr>
        </p:nvSpPr>
        <p:spPr/>
        <p:txBody>
          <a:bodyPr/>
          <a:lstStyle/>
          <a:p>
            <a:fld id="{1115B892-A286-4B53-9DA4-A31794DFB90D}" type="slidenum">
              <a:rPr lang="en-US" smtClean="0"/>
              <a:pPr/>
              <a:t>62</a:t>
            </a:fld>
            <a:endParaRPr lang="en-US" dirty="0"/>
          </a:p>
        </p:txBody>
      </p:sp>
    </p:spTree>
    <p:extLst>
      <p:ext uri="{BB962C8B-B14F-4D97-AF65-F5344CB8AC3E}">
        <p14:creationId xmlns:p14="http://schemas.microsoft.com/office/powerpoint/2010/main" val="185936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RMP to Evaluation Criteria</a:t>
            </a:r>
            <a:endParaRPr lang="en-US" dirty="0"/>
          </a:p>
        </p:txBody>
      </p:sp>
      <p:sp>
        <p:nvSpPr>
          <p:cNvPr id="3" name="Content Placeholder 2"/>
          <p:cNvSpPr>
            <a:spLocks noGrp="1"/>
          </p:cNvSpPr>
          <p:nvPr>
            <p:ph idx="1"/>
          </p:nvPr>
        </p:nvSpPr>
        <p:spPr>
          <a:xfrm>
            <a:off x="381000" y="1219200"/>
            <a:ext cx="8153400" cy="4906963"/>
          </a:xfrm>
        </p:spPr>
        <p:txBody>
          <a:bodyPr>
            <a:normAutofit lnSpcReduction="10000"/>
          </a:bodyPr>
          <a:lstStyle/>
          <a:p>
            <a:pPr marL="0" indent="0">
              <a:buNone/>
            </a:pPr>
            <a:r>
              <a:rPr lang="en-US" dirty="0" smtClean="0"/>
              <a:t>RMP Management Action:</a:t>
            </a:r>
          </a:p>
          <a:p>
            <a:r>
              <a:rPr lang="en-US" sz="2400" dirty="0" smtClean="0"/>
              <a:t>No net loss will occur in the quality or quantity of X species habitat.</a:t>
            </a:r>
          </a:p>
          <a:p>
            <a:pPr marL="0" indent="0">
              <a:buNone/>
            </a:pPr>
            <a:r>
              <a:rPr lang="en-US" dirty="0" smtClean="0"/>
              <a:t>Related Designation Criteria:</a:t>
            </a:r>
          </a:p>
          <a:p>
            <a:r>
              <a:rPr lang="en-US" sz="2400" dirty="0"/>
              <a:t>43 CFR </a:t>
            </a:r>
            <a:r>
              <a:rPr lang="en-US" sz="2400" dirty="0" smtClean="0"/>
              <a:t>8342.1(b) </a:t>
            </a:r>
            <a:r>
              <a:rPr lang="en-US" sz="2400" dirty="0"/>
              <a:t>– Minimize </a:t>
            </a:r>
            <a:r>
              <a:rPr lang="en-US" sz="2400" dirty="0" smtClean="0"/>
              <a:t>significant disruption of wildlife habitats.</a:t>
            </a:r>
          </a:p>
          <a:p>
            <a:pPr marL="0" indent="0">
              <a:buNone/>
            </a:pPr>
            <a:r>
              <a:rPr lang="en-US" dirty="0" smtClean="0"/>
              <a:t>Evaluation Criteria:</a:t>
            </a:r>
          </a:p>
          <a:p>
            <a:r>
              <a:rPr lang="en-US" sz="2400" dirty="0" smtClean="0"/>
              <a:t>Routes within X species habitat (polygon)</a:t>
            </a:r>
            <a:endParaRPr lang="en-US" sz="2400" dirty="0"/>
          </a:p>
          <a:p>
            <a:pPr marL="0" indent="0">
              <a:buNone/>
            </a:pPr>
            <a:r>
              <a:rPr lang="en-US" dirty="0" smtClean="0"/>
              <a:t>Potential Decisions:</a:t>
            </a:r>
          </a:p>
          <a:p>
            <a:r>
              <a:rPr lang="en-US" sz="2400" dirty="0" smtClean="0"/>
              <a:t>Eliminate routes, reduce route width, reduce traffic, prohibit new routes etc.</a:t>
            </a:r>
            <a:endParaRPr lang="en-US" sz="2400" dirty="0"/>
          </a:p>
        </p:txBody>
      </p:sp>
      <p:sp>
        <p:nvSpPr>
          <p:cNvPr id="4" name="Footer Placeholder 3"/>
          <p:cNvSpPr>
            <a:spLocks noGrp="1"/>
          </p:cNvSpPr>
          <p:nvPr>
            <p:ph type="ftr" sz="quarter" idx="11"/>
          </p:nvPr>
        </p:nvSpPr>
        <p:spPr/>
        <p:txBody>
          <a:bodyPr/>
          <a:lstStyle/>
          <a:p>
            <a:r>
              <a:rPr lang="en-US" dirty="0" smtClean="0"/>
              <a:t>Unit Six – Transportation System Development</a:t>
            </a:r>
            <a:endParaRPr lang="en-US" dirty="0"/>
          </a:p>
        </p:txBody>
      </p:sp>
      <p:sp>
        <p:nvSpPr>
          <p:cNvPr id="5" name="Slide Number Placeholder 4"/>
          <p:cNvSpPr>
            <a:spLocks noGrp="1"/>
          </p:cNvSpPr>
          <p:nvPr>
            <p:ph type="sldNum" sz="quarter" idx="12"/>
          </p:nvPr>
        </p:nvSpPr>
        <p:spPr/>
        <p:txBody>
          <a:bodyPr/>
          <a:lstStyle/>
          <a:p>
            <a:fld id="{1115B892-A286-4B53-9DA4-A31794DFB90D}" type="slidenum">
              <a:rPr lang="en-US" smtClean="0"/>
              <a:pPr/>
              <a:t>63</a:t>
            </a:fld>
            <a:endParaRPr lang="en-US" dirty="0"/>
          </a:p>
        </p:txBody>
      </p:sp>
    </p:spTree>
    <p:extLst>
      <p:ext uri="{BB962C8B-B14F-4D97-AF65-F5344CB8AC3E}">
        <p14:creationId xmlns:p14="http://schemas.microsoft.com/office/powerpoint/2010/main" val="79497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Criteria Informs Decision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63703281"/>
              </p:ext>
            </p:extLst>
          </p:nvPr>
        </p:nvGraphicFramePr>
        <p:xfrm>
          <a:off x="381000" y="884237"/>
          <a:ext cx="8153400" cy="2316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5"/>
          <p:cNvGraphicFramePr>
            <a:graphicFrameLocks/>
          </p:cNvGraphicFramePr>
          <p:nvPr>
            <p:extLst>
              <p:ext uri="{D42A27DB-BD31-4B8C-83A1-F6EECF244321}">
                <p14:modId xmlns:p14="http://schemas.microsoft.com/office/powerpoint/2010/main" val="2354256791"/>
              </p:ext>
            </p:extLst>
          </p:nvPr>
        </p:nvGraphicFramePr>
        <p:xfrm>
          <a:off x="381000" y="2667000"/>
          <a:ext cx="8153400" cy="20875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Content Placeholder 5"/>
          <p:cNvGraphicFramePr>
            <a:graphicFrameLocks/>
          </p:cNvGraphicFramePr>
          <p:nvPr>
            <p:extLst>
              <p:ext uri="{D42A27DB-BD31-4B8C-83A1-F6EECF244321}">
                <p14:modId xmlns:p14="http://schemas.microsoft.com/office/powerpoint/2010/main" val="381146798"/>
              </p:ext>
            </p:extLst>
          </p:nvPr>
        </p:nvGraphicFramePr>
        <p:xfrm>
          <a:off x="381000" y="4237037"/>
          <a:ext cx="8153400" cy="231616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6167765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Interfacing Resource Values</a:t>
            </a:r>
            <a:endParaRPr lang="en-US" dirty="0"/>
          </a:p>
        </p:txBody>
      </p:sp>
      <p:sp>
        <p:nvSpPr>
          <p:cNvPr id="3" name="Content Placeholder 2"/>
          <p:cNvSpPr>
            <a:spLocks noGrp="1"/>
          </p:cNvSpPr>
          <p:nvPr>
            <p:ph idx="1"/>
          </p:nvPr>
        </p:nvSpPr>
        <p:spPr>
          <a:xfrm>
            <a:off x="381000" y="1066800"/>
            <a:ext cx="8153400" cy="5059363"/>
          </a:xfrm>
        </p:spPr>
        <p:txBody>
          <a:bodyPr/>
          <a:lstStyle/>
          <a:p>
            <a:pPr marL="0" indent="0">
              <a:buNone/>
            </a:pPr>
            <a:r>
              <a:rPr lang="en-US" dirty="0" smtClean="0"/>
              <a:t>Resource values that are on, near, or potentially impacted by a linear feature…</a:t>
            </a:r>
            <a:endParaRPr lang="en-US" dirty="0"/>
          </a:p>
        </p:txBody>
      </p:sp>
      <p:pic>
        <p:nvPicPr>
          <p:cNvPr id="1026" name="Picture 2" descr="http://upload.wikimedia.org/wikipedia/commons/8/85/Feohanagh_river_ford_-_geograph.org.uk_-_22007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2343150"/>
            <a:ext cx="8686799" cy="3829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7721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Route Decision that minimize?</a:t>
            </a:r>
            <a:endParaRPr lang="en-US" dirty="0"/>
          </a:p>
        </p:txBody>
      </p:sp>
      <p:sp>
        <p:nvSpPr>
          <p:cNvPr id="3" name="Content Placeholder 2"/>
          <p:cNvSpPr>
            <a:spLocks noGrp="1"/>
          </p:cNvSpPr>
          <p:nvPr>
            <p:ph idx="1"/>
          </p:nvPr>
        </p:nvSpPr>
        <p:spPr>
          <a:xfrm>
            <a:off x="381000" y="1066800"/>
            <a:ext cx="8153400" cy="5059363"/>
          </a:xfrm>
        </p:spPr>
        <p:txBody>
          <a:bodyPr>
            <a:noAutofit/>
          </a:bodyPr>
          <a:lstStyle/>
          <a:p>
            <a:r>
              <a:rPr lang="en-US" sz="2400" b="1" dirty="0" smtClean="0"/>
              <a:t>Type of Route</a:t>
            </a:r>
          </a:p>
          <a:p>
            <a:pPr lvl="1"/>
            <a:r>
              <a:rPr lang="en-US" sz="1800" dirty="0" smtClean="0"/>
              <a:t>Road, Primitive Road, Trail, Temporary Road, </a:t>
            </a:r>
            <a:r>
              <a:rPr lang="en-US" sz="1800" b="1" i="1" dirty="0" smtClean="0"/>
              <a:t>Linear </a:t>
            </a:r>
            <a:r>
              <a:rPr lang="en-US" sz="1800" b="1" i="1" dirty="0"/>
              <a:t>Disturbance</a:t>
            </a:r>
            <a:endParaRPr lang="en-US" sz="1800" b="1" i="1" dirty="0" smtClean="0"/>
          </a:p>
          <a:p>
            <a:r>
              <a:rPr lang="en-US" sz="2400" b="1" dirty="0" smtClean="0"/>
              <a:t>Allowable Mode-of-Travel</a:t>
            </a:r>
          </a:p>
          <a:p>
            <a:pPr lvl="1"/>
            <a:r>
              <a:rPr lang="en-US" sz="1800" dirty="0" smtClean="0"/>
              <a:t>Motorized, Non-Motorized, Non-Mechanized, OHV Closed</a:t>
            </a:r>
          </a:p>
          <a:p>
            <a:r>
              <a:rPr lang="en-US" sz="2400" b="1" dirty="0" smtClean="0"/>
              <a:t>Allowable Users</a:t>
            </a:r>
          </a:p>
          <a:p>
            <a:pPr lvl="1"/>
            <a:r>
              <a:rPr lang="en-US" sz="1800" dirty="0" smtClean="0"/>
              <a:t>Administrative Use Only, Permitted/Authorized Users, Street Legal Vehicles Only etc.</a:t>
            </a:r>
          </a:p>
          <a:p>
            <a:pPr marL="342900" lvl="1" indent="-342900">
              <a:buFont typeface="Arial" pitchFamily="34" charset="0"/>
              <a:buChar char="•"/>
            </a:pPr>
            <a:r>
              <a:rPr lang="en-US" sz="2400" b="1" dirty="0" smtClean="0"/>
              <a:t>Restrictions</a:t>
            </a:r>
          </a:p>
          <a:p>
            <a:pPr lvl="1"/>
            <a:r>
              <a:rPr lang="en-US" sz="1800" dirty="0"/>
              <a:t>Type of Vehicle, Type of Activity/Event etc.</a:t>
            </a:r>
          </a:p>
          <a:p>
            <a:pPr marL="342900" lvl="1" indent="-342900">
              <a:buFont typeface="Arial" pitchFamily="34" charset="0"/>
              <a:buChar char="•"/>
            </a:pPr>
            <a:r>
              <a:rPr lang="en-US" sz="2400" b="1" dirty="0"/>
              <a:t>Limitations</a:t>
            </a:r>
          </a:p>
          <a:p>
            <a:pPr lvl="1"/>
            <a:r>
              <a:rPr lang="en-US" sz="2000" dirty="0"/>
              <a:t> </a:t>
            </a:r>
            <a:r>
              <a:rPr lang="en-US" sz="1800" dirty="0" smtClean="0"/>
              <a:t>Seasonal / Timing, Presence of T&amp;E Species etc.</a:t>
            </a:r>
          </a:p>
          <a:p>
            <a:pPr marL="342900" lvl="1" indent="-342900">
              <a:buFont typeface="Arial" pitchFamily="34" charset="0"/>
              <a:buChar char="•"/>
            </a:pPr>
            <a:r>
              <a:rPr lang="en-US" sz="2400" b="1" dirty="0"/>
              <a:t>Everything Else</a:t>
            </a:r>
            <a:r>
              <a:rPr lang="en-US" sz="2400" b="1" dirty="0" smtClean="0"/>
              <a:t>…</a:t>
            </a:r>
          </a:p>
          <a:p>
            <a:pPr lvl="1"/>
            <a:r>
              <a:rPr lang="en-US" sz="1800" dirty="0" smtClean="0"/>
              <a:t>Route Objective, Level </a:t>
            </a:r>
            <a:r>
              <a:rPr lang="en-US" sz="1800" dirty="0"/>
              <a:t>of </a:t>
            </a:r>
            <a:r>
              <a:rPr lang="en-US" sz="1800" dirty="0" smtClean="0"/>
              <a:t>Monitoring</a:t>
            </a:r>
            <a:r>
              <a:rPr lang="en-US" sz="1800" dirty="0"/>
              <a:t>, </a:t>
            </a:r>
            <a:r>
              <a:rPr lang="en-US" sz="1800" dirty="0" smtClean="0"/>
              <a:t>Method </a:t>
            </a:r>
            <a:r>
              <a:rPr lang="en-US" sz="1800" dirty="0"/>
              <a:t>of </a:t>
            </a:r>
            <a:r>
              <a:rPr lang="en-US" sz="1800" dirty="0" smtClean="0"/>
              <a:t>Interpretation</a:t>
            </a:r>
            <a:r>
              <a:rPr lang="en-US" sz="1800" dirty="0"/>
              <a:t>, </a:t>
            </a:r>
            <a:r>
              <a:rPr lang="en-US" sz="1800" dirty="0" smtClean="0"/>
              <a:t>Infrastructure</a:t>
            </a:r>
            <a:r>
              <a:rPr lang="en-US" sz="1800" dirty="0"/>
              <a:t>, </a:t>
            </a:r>
            <a:r>
              <a:rPr lang="en-US" sz="1800" dirty="0" smtClean="0"/>
              <a:t>Reroutes</a:t>
            </a:r>
            <a:r>
              <a:rPr lang="en-US" sz="1800" dirty="0"/>
              <a:t>, </a:t>
            </a:r>
            <a:r>
              <a:rPr lang="en-US" sz="1800" dirty="0" smtClean="0"/>
              <a:t>New Routes </a:t>
            </a:r>
            <a:r>
              <a:rPr lang="en-US" sz="1800" dirty="0"/>
              <a:t>etc. etc. etc.</a:t>
            </a:r>
          </a:p>
        </p:txBody>
      </p:sp>
    </p:spTree>
    <p:extLst>
      <p:ext uri="{BB962C8B-B14F-4D97-AF65-F5344CB8AC3E}">
        <p14:creationId xmlns:p14="http://schemas.microsoft.com/office/powerpoint/2010/main" val="31566508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Decision Point -</a:t>
            </a:r>
            <a:endParaRPr lang="en-US" dirty="0"/>
          </a:p>
        </p:txBody>
      </p:sp>
      <p:sp>
        <p:nvSpPr>
          <p:cNvPr id="3" name="Content Placeholder 2"/>
          <p:cNvSpPr>
            <a:spLocks noGrp="1"/>
          </p:cNvSpPr>
          <p:nvPr>
            <p:ph idx="1"/>
          </p:nvPr>
        </p:nvSpPr>
        <p:spPr>
          <a:xfrm>
            <a:off x="381000" y="1066800"/>
            <a:ext cx="8153400" cy="5059363"/>
          </a:xfrm>
        </p:spPr>
        <p:txBody>
          <a:bodyPr/>
          <a:lstStyle/>
          <a:p>
            <a:pPr marL="0" indent="0">
              <a:buNone/>
            </a:pPr>
            <a:r>
              <a:rPr lang="en-US" dirty="0" smtClean="0"/>
              <a:t>What is needed in a travel </a:t>
            </a:r>
            <a:r>
              <a:rPr lang="en-US" dirty="0"/>
              <a:t>m</a:t>
            </a:r>
            <a:r>
              <a:rPr lang="en-US" dirty="0" smtClean="0"/>
              <a:t>anagement decision to manage motorized non-OHVs?</a:t>
            </a:r>
          </a:p>
          <a:p>
            <a:pPr marL="0" indent="0">
              <a:buNone/>
            </a:pPr>
            <a:r>
              <a:rPr lang="en-US" sz="2800" dirty="0" smtClean="0"/>
              <a:t>Are routes created by a specific authorization available for use by other public land users?</a:t>
            </a:r>
          </a:p>
          <a:p>
            <a:pPr marL="914400" lvl="1" indent="-514350"/>
            <a:r>
              <a:rPr lang="en-US" sz="2400" dirty="0" smtClean="0"/>
              <a:t>If so, are these routes available to OHV use as governed by 43 CFR 8342? If not, how will use be restricted?</a:t>
            </a:r>
          </a:p>
          <a:p>
            <a:pPr marL="0" indent="0">
              <a:buNone/>
            </a:pPr>
            <a:endParaRPr lang="en-US" dirty="0"/>
          </a:p>
        </p:txBody>
      </p:sp>
      <p:pic>
        <p:nvPicPr>
          <p:cNvPr id="5122" name="Picture 2" descr="http://photos.dawsons.us/Vacation/2012-Wyoming-Summer/Day-5-Rock-Art/i-vxhrXXL/0/S/P7055102-S.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38667" b="100000" l="0" r="100000"/>
                    </a14:imgEffect>
                  </a14:imgLayer>
                </a14:imgProps>
              </a:ext>
              <a:ext uri="{28A0092B-C50C-407E-A947-70E740481C1C}">
                <a14:useLocalDpi xmlns:a14="http://schemas.microsoft.com/office/drawing/2010/main"/>
              </a:ext>
            </a:extLst>
          </a:blip>
          <a:srcRect t="38399" b="27943"/>
          <a:stretch/>
        </p:blipFill>
        <p:spPr bwMode="auto">
          <a:xfrm>
            <a:off x="0" y="4127500"/>
            <a:ext cx="8686800" cy="189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04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Supplementary Rules</a:t>
            </a:r>
            <a:endParaRPr lang="en-US" dirty="0"/>
          </a:p>
        </p:txBody>
      </p:sp>
      <p:sp>
        <p:nvSpPr>
          <p:cNvPr id="3" name="Content Placeholder 2"/>
          <p:cNvSpPr>
            <a:spLocks noGrp="1"/>
          </p:cNvSpPr>
          <p:nvPr>
            <p:ph idx="1"/>
          </p:nvPr>
        </p:nvSpPr>
        <p:spPr>
          <a:xfrm>
            <a:off x="381000" y="1295400"/>
            <a:ext cx="8153400" cy="4830763"/>
          </a:xfrm>
        </p:spPr>
        <p:txBody>
          <a:bodyPr>
            <a:normAutofit fontScale="85000" lnSpcReduction="20000"/>
          </a:bodyPr>
          <a:lstStyle/>
          <a:p>
            <a:r>
              <a:rPr lang="en-US" dirty="0" smtClean="0"/>
              <a:t>Allows for enforcement of decisions not covered by items in our regulation.</a:t>
            </a:r>
          </a:p>
          <a:p>
            <a:r>
              <a:rPr lang="en-US" dirty="0" smtClean="0"/>
              <a:t>Must be published in the Federal Register.</a:t>
            </a:r>
          </a:p>
          <a:p>
            <a:pPr lvl="1"/>
            <a:r>
              <a:rPr lang="en-US" dirty="0" smtClean="0"/>
              <a:t>Proposed Rules</a:t>
            </a:r>
          </a:p>
          <a:p>
            <a:pPr lvl="1"/>
            <a:r>
              <a:rPr lang="en-US" dirty="0" smtClean="0"/>
              <a:t>Final Rules</a:t>
            </a:r>
          </a:p>
          <a:p>
            <a:pPr lvl="1"/>
            <a:endParaRPr lang="en-US" dirty="0"/>
          </a:p>
          <a:p>
            <a:pPr marL="57150" indent="0">
              <a:buNone/>
            </a:pPr>
            <a:r>
              <a:rPr lang="en-US" dirty="0" smtClean="0"/>
              <a:t>Examples:</a:t>
            </a:r>
          </a:p>
          <a:p>
            <a:pPr marL="57150" indent="0">
              <a:buNone/>
            </a:pPr>
            <a:r>
              <a:rPr lang="en-US" dirty="0" smtClean="0"/>
              <a:t>Use of bicycles, including mountain bikes, is prohibited for cross country travel within the Blue Ridge TMA. </a:t>
            </a:r>
          </a:p>
          <a:p>
            <a:pPr marL="57150" indent="0">
              <a:buNone/>
            </a:pPr>
            <a:r>
              <a:rPr lang="en-US" dirty="0" smtClean="0"/>
              <a:t>All mechanized travel is limited to routes identified and designated for their use. </a:t>
            </a:r>
          </a:p>
          <a:p>
            <a:pPr marL="57150" indent="0">
              <a:buNone/>
            </a:pPr>
            <a:r>
              <a:rPr lang="en-US" dirty="0" smtClean="0"/>
              <a:t>Bicycles are prohibited from using Ridge Way Road.</a:t>
            </a:r>
          </a:p>
        </p:txBody>
      </p:sp>
    </p:spTree>
    <p:extLst>
      <p:ext uri="{BB962C8B-B14F-4D97-AF65-F5344CB8AC3E}">
        <p14:creationId xmlns:p14="http://schemas.microsoft.com/office/powerpoint/2010/main" val="28363462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Authorization</a:t>
            </a:r>
            <a:endParaRPr lang="en-US" dirty="0"/>
          </a:p>
        </p:txBody>
      </p:sp>
      <p:sp>
        <p:nvSpPr>
          <p:cNvPr id="3" name="Content Placeholder 2"/>
          <p:cNvSpPr>
            <a:spLocks noGrp="1"/>
          </p:cNvSpPr>
          <p:nvPr>
            <p:ph idx="1"/>
          </p:nvPr>
        </p:nvSpPr>
        <p:spPr>
          <a:xfrm>
            <a:off x="381000" y="1295400"/>
            <a:ext cx="8153400" cy="4830763"/>
          </a:xfrm>
        </p:spPr>
        <p:txBody>
          <a:bodyPr>
            <a:normAutofit lnSpcReduction="10000"/>
          </a:bodyPr>
          <a:lstStyle/>
          <a:p>
            <a:r>
              <a:rPr lang="en-US" dirty="0" smtClean="0"/>
              <a:t>Rights-of-Way </a:t>
            </a:r>
          </a:p>
          <a:p>
            <a:r>
              <a:rPr lang="en-US" dirty="0" smtClean="0"/>
              <a:t>APDs / Sundries</a:t>
            </a:r>
          </a:p>
          <a:p>
            <a:r>
              <a:rPr lang="en-US" dirty="0" smtClean="0"/>
              <a:t>Mining Notice/ Plan of Operations</a:t>
            </a:r>
          </a:p>
          <a:p>
            <a:r>
              <a:rPr lang="en-US" dirty="0" smtClean="0"/>
              <a:t>Grazing Authorizations</a:t>
            </a:r>
          </a:p>
          <a:p>
            <a:r>
              <a:rPr lang="en-US" dirty="0" smtClean="0"/>
              <a:t>Special Recreation Permits</a:t>
            </a:r>
          </a:p>
          <a:p>
            <a:r>
              <a:rPr lang="en-US" dirty="0" smtClean="0"/>
              <a:t>Other Misc. Land Use Authorizations</a:t>
            </a:r>
          </a:p>
          <a:p>
            <a:r>
              <a:rPr lang="en-US" dirty="0" smtClean="0"/>
              <a:t>Grandfathered Uses</a:t>
            </a:r>
          </a:p>
          <a:p>
            <a:r>
              <a:rPr lang="en-US" dirty="0" smtClean="0"/>
              <a:t>Other (e.g., Research Permits, Native American Access etc.)</a:t>
            </a:r>
          </a:p>
        </p:txBody>
      </p:sp>
    </p:spTree>
    <p:extLst>
      <p:ext uri="{BB962C8B-B14F-4D97-AF65-F5344CB8AC3E}">
        <p14:creationId xmlns:p14="http://schemas.microsoft.com/office/powerpoint/2010/main" val="8883253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Lands Travel Network</a:t>
            </a:r>
            <a:endParaRPr lang="en-US" dirty="0"/>
          </a:p>
        </p:txBody>
      </p:sp>
      <p:pic>
        <p:nvPicPr>
          <p:cNvPr id="7" name="Content Placeholder 7" descr="routeMess1.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1066800"/>
            <a:ext cx="8686800" cy="518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71376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Revised Statute 2477</a:t>
            </a:r>
            <a:endParaRPr lang="en-US" dirty="0"/>
          </a:p>
        </p:txBody>
      </p:sp>
      <p:sp>
        <p:nvSpPr>
          <p:cNvPr id="3" name="Content Placeholder 2"/>
          <p:cNvSpPr>
            <a:spLocks noGrp="1"/>
          </p:cNvSpPr>
          <p:nvPr>
            <p:ph idx="1"/>
          </p:nvPr>
        </p:nvSpPr>
        <p:spPr>
          <a:xfrm>
            <a:off x="381000" y="1219200"/>
            <a:ext cx="8153400" cy="4906963"/>
          </a:xfrm>
        </p:spPr>
        <p:txBody>
          <a:bodyPr>
            <a:normAutofit/>
          </a:bodyPr>
          <a:lstStyle/>
          <a:p>
            <a:r>
              <a:rPr lang="en-US" sz="2400" dirty="0"/>
              <a:t>RS </a:t>
            </a:r>
            <a:r>
              <a:rPr lang="en-US" sz="2400" dirty="0" smtClean="0"/>
              <a:t>2477 was </a:t>
            </a:r>
            <a:r>
              <a:rPr lang="en-US" sz="2400" dirty="0"/>
              <a:t>enacted by the </a:t>
            </a:r>
            <a:r>
              <a:rPr lang="en-US" sz="2400" dirty="0">
                <a:hlinkClick r:id="rId2" action="ppaction://hlinkfile" tooltip="United States Congress"/>
              </a:rPr>
              <a:t>United States Congress</a:t>
            </a:r>
            <a:r>
              <a:rPr lang="en-US" sz="2400" dirty="0"/>
              <a:t> in 1866 to encourage the settlement of the Western United States by the development of a system of highways. </a:t>
            </a:r>
            <a:endParaRPr lang="en-US" sz="2400" dirty="0" smtClean="0"/>
          </a:p>
          <a:p>
            <a:pPr lvl="1"/>
            <a:r>
              <a:rPr lang="en-US" sz="1800" dirty="0" smtClean="0"/>
              <a:t>Its </a:t>
            </a:r>
            <a:r>
              <a:rPr lang="en-US" sz="1800" dirty="0"/>
              <a:t>entire text is one sentence: "the right-of-way for the construction of highways across public lands not otherwise reserved for public purposes is hereby granted</a:t>
            </a:r>
            <a:r>
              <a:rPr lang="en-US" sz="1800" dirty="0" smtClean="0"/>
              <a:t>.“</a:t>
            </a:r>
          </a:p>
          <a:p>
            <a:r>
              <a:rPr lang="en-US" sz="2400" dirty="0"/>
              <a:t>RS 2477 was repealed in 1976 under the </a:t>
            </a:r>
            <a:r>
              <a:rPr lang="en-US" sz="2400" dirty="0">
                <a:hlinkClick r:id="rId3" action="ppaction://hlinkfile" tooltip="Federal Land Policy and Management Act"/>
              </a:rPr>
              <a:t>Federal Land Policy and Management Act</a:t>
            </a:r>
            <a:r>
              <a:rPr lang="en-US" sz="2400" dirty="0"/>
              <a:t> (FLPMA). The repeal was subject to "valid existing rights</a:t>
            </a:r>
            <a:r>
              <a:rPr lang="en-US" sz="2400" dirty="0" smtClean="0"/>
              <a:t>.“</a:t>
            </a:r>
          </a:p>
          <a:p>
            <a:pPr lvl="1"/>
            <a:r>
              <a:rPr lang="en-US" sz="1800" dirty="0" smtClean="0"/>
              <a:t>The </a:t>
            </a:r>
            <a:r>
              <a:rPr lang="en-US" sz="1800" dirty="0"/>
              <a:t>relevant text (Sec. 701. 43 U.S.C. 1701) reads (a) "Nothing in this Act, or in any amendment made by this Act, shall be construed as terminating any valid lease, permit, patent, right-of-way, or other land use right or authorization existing on the date of approval of this Act".</a:t>
            </a:r>
            <a:r>
              <a:rPr lang="en-US" sz="1800" baseline="30000" dirty="0">
                <a:hlinkClick r:id="rId4" action="ppaction://hlinkfile"/>
              </a:rPr>
              <a:t>[1]</a:t>
            </a:r>
            <a:endParaRPr lang="en-US" sz="1800" dirty="0"/>
          </a:p>
        </p:txBody>
      </p:sp>
    </p:spTree>
    <p:extLst>
      <p:ext uri="{BB962C8B-B14F-4D97-AF65-F5344CB8AC3E}">
        <p14:creationId xmlns:p14="http://schemas.microsoft.com/office/powerpoint/2010/main" val="39428508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Administrative Use…</a:t>
            </a:r>
            <a:endParaRPr lang="en-US" dirty="0"/>
          </a:p>
        </p:txBody>
      </p:sp>
      <p:sp>
        <p:nvSpPr>
          <p:cNvPr id="3" name="Content Placeholder 2"/>
          <p:cNvSpPr>
            <a:spLocks noGrp="1"/>
          </p:cNvSpPr>
          <p:nvPr>
            <p:ph idx="1"/>
          </p:nvPr>
        </p:nvSpPr>
        <p:spPr/>
        <p:txBody>
          <a:bodyPr/>
          <a:lstStyle/>
          <a:p>
            <a:endParaRPr lang="en-US" dirty="0"/>
          </a:p>
        </p:txBody>
      </p:sp>
      <p:pic>
        <p:nvPicPr>
          <p:cNvPr id="6146" name="Picture 2" descr="C:\Users\De Witt\Pictures\2003\2003-09 September\IMG_044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054100"/>
            <a:ext cx="8686800" cy="525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9011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a:t>
            </a:r>
            <a:r>
              <a:rPr lang="en-US" dirty="0" smtClean="0"/>
              <a:t>does </a:t>
            </a:r>
            <a:r>
              <a:rPr lang="en-US" dirty="0"/>
              <a:t>a Route </a:t>
            </a:r>
            <a:r>
              <a:rPr lang="en-US" dirty="0" smtClean="0"/>
              <a:t>Decision </a:t>
            </a:r>
            <a:r>
              <a:rPr lang="en-US" dirty="0"/>
              <a:t>l</a:t>
            </a:r>
            <a:r>
              <a:rPr lang="en-US" dirty="0" smtClean="0"/>
              <a:t>ook </a:t>
            </a:r>
            <a:r>
              <a:rPr lang="en-US" dirty="0"/>
              <a:t>on </a:t>
            </a:r>
            <a:r>
              <a:rPr lang="en-US" dirty="0" smtClean="0"/>
              <a:t>paper</a:t>
            </a:r>
            <a:r>
              <a:rPr lang="en-US" dirty="0"/>
              <a:t>?</a:t>
            </a:r>
          </a:p>
        </p:txBody>
      </p:sp>
      <p:sp>
        <p:nvSpPr>
          <p:cNvPr id="3" name="Content Placeholder 2"/>
          <p:cNvSpPr>
            <a:spLocks noGrp="1"/>
          </p:cNvSpPr>
          <p:nvPr>
            <p:ph idx="1"/>
          </p:nvPr>
        </p:nvSpPr>
        <p:spPr>
          <a:xfrm>
            <a:off x="381000" y="1447800"/>
            <a:ext cx="8153400" cy="4678363"/>
          </a:xfrm>
        </p:spPr>
        <p:txBody>
          <a:bodyPr/>
          <a:lstStyle/>
          <a:p>
            <a:pPr marL="0" indent="0">
              <a:buNone/>
            </a:pPr>
            <a:r>
              <a:rPr lang="en-US" dirty="0" smtClean="0"/>
              <a:t>Example:-</a:t>
            </a:r>
          </a:p>
          <a:p>
            <a:pPr marL="0" indent="0">
              <a:buNone/>
            </a:pPr>
            <a:endParaRPr lang="en-US" dirty="0"/>
          </a:p>
          <a:p>
            <a:pPr marL="0" indent="0">
              <a:buNone/>
            </a:pP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463722920"/>
              </p:ext>
            </p:extLst>
          </p:nvPr>
        </p:nvGraphicFramePr>
        <p:xfrm>
          <a:off x="381000" y="2326640"/>
          <a:ext cx="8153400" cy="35052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tblGrid>
              <a:tr h="370840">
                <a:tc>
                  <a:txBody>
                    <a:bodyPr/>
                    <a:lstStyle/>
                    <a:p>
                      <a:pPr algn="ctr"/>
                      <a:r>
                        <a:rPr lang="en-US" dirty="0" smtClean="0"/>
                        <a:t>Classification</a:t>
                      </a:r>
                      <a:endParaRPr lang="en-US" dirty="0"/>
                    </a:p>
                  </a:txBody>
                  <a:tcPr>
                    <a:solidFill>
                      <a:schemeClr val="accent3">
                        <a:lumMod val="75000"/>
                      </a:schemeClr>
                    </a:solidFill>
                  </a:tcPr>
                </a:tc>
                <a:tc>
                  <a:txBody>
                    <a:bodyPr/>
                    <a:lstStyle/>
                    <a:p>
                      <a:pPr algn="ctr"/>
                      <a:r>
                        <a:rPr lang="en-US" dirty="0" smtClean="0"/>
                        <a:t>Mode</a:t>
                      </a:r>
                      <a:r>
                        <a:rPr lang="en-US" baseline="0" dirty="0" smtClean="0"/>
                        <a:t>-of-Transport Designation</a:t>
                      </a:r>
                      <a:endParaRPr lang="en-US" dirty="0"/>
                    </a:p>
                  </a:txBody>
                  <a:tcPr/>
                </a:tc>
                <a:tc>
                  <a:txBody>
                    <a:bodyPr/>
                    <a:lstStyle/>
                    <a:p>
                      <a:pPr algn="ctr"/>
                      <a:r>
                        <a:rPr lang="en-US" dirty="0" smtClean="0"/>
                        <a:t>Restriction(s)</a:t>
                      </a:r>
                      <a:endParaRPr lang="en-US" dirty="0"/>
                    </a:p>
                  </a:txBody>
                  <a:tcPr/>
                </a:tc>
                <a:tc>
                  <a:txBody>
                    <a:bodyPr/>
                    <a:lstStyle/>
                    <a:p>
                      <a:pPr algn="ctr"/>
                      <a:r>
                        <a:rPr lang="en-US" dirty="0" smtClean="0"/>
                        <a:t>OHV Designation (43 CFR 8342.0-5)</a:t>
                      </a:r>
                      <a:endParaRPr lang="en-US" dirty="0"/>
                    </a:p>
                  </a:txBody>
                  <a:tcPr>
                    <a:solidFill>
                      <a:schemeClr val="accent3">
                        <a:lumMod val="75000"/>
                      </a:schemeClr>
                    </a:solidFill>
                  </a:tcPr>
                </a:tc>
                <a:extLst>
                  <a:ext uri="{0D108BD9-81ED-4DB2-BD59-A6C34878D82A}">
                    <a16:rowId xmlns:a16="http://schemas.microsoft.com/office/drawing/2014/main" val="10000"/>
                  </a:ext>
                </a:extLst>
              </a:tr>
              <a:tr h="370840">
                <a:tc>
                  <a:txBody>
                    <a:bodyPr/>
                    <a:lstStyle/>
                    <a:p>
                      <a:pPr algn="ctr"/>
                      <a:r>
                        <a:rPr lang="en-US" dirty="0" smtClean="0"/>
                        <a:t>Primitive Road</a:t>
                      </a:r>
                      <a:endParaRPr lang="en-US" dirty="0"/>
                    </a:p>
                  </a:txBody>
                  <a:tcPr>
                    <a:solidFill>
                      <a:schemeClr val="accent3">
                        <a:lumMod val="75000"/>
                      </a:schemeClr>
                    </a:solidFill>
                  </a:tcPr>
                </a:tc>
                <a:tc>
                  <a:txBody>
                    <a:bodyPr/>
                    <a:lstStyle/>
                    <a:p>
                      <a:pPr algn="ctr"/>
                      <a:r>
                        <a:rPr lang="en-US" dirty="0" smtClean="0"/>
                        <a:t>Motorized</a:t>
                      </a:r>
                      <a:endParaRPr lang="en-US" dirty="0"/>
                    </a:p>
                  </a:txBody>
                  <a:tcPr/>
                </a:tc>
                <a:tc>
                  <a:txBody>
                    <a:bodyPr/>
                    <a:lstStyle/>
                    <a:p>
                      <a:pPr algn="ctr"/>
                      <a:r>
                        <a:rPr lang="en-US" dirty="0" smtClean="0"/>
                        <a:t>None</a:t>
                      </a:r>
                      <a:endParaRPr lang="en-US" dirty="0"/>
                    </a:p>
                  </a:txBody>
                  <a:tcPr/>
                </a:tc>
                <a:tc>
                  <a:txBody>
                    <a:bodyPr/>
                    <a:lstStyle/>
                    <a:p>
                      <a:pPr algn="ctr"/>
                      <a:r>
                        <a:rPr lang="en-US" dirty="0" smtClean="0"/>
                        <a:t>Open</a:t>
                      </a:r>
                      <a:endParaRPr lang="en-US" dirty="0"/>
                    </a:p>
                  </a:txBody>
                  <a:tcPr>
                    <a:solidFill>
                      <a:schemeClr val="accent3">
                        <a:lumMod val="75000"/>
                      </a:schemeClr>
                    </a:solidFill>
                  </a:tcPr>
                </a:tc>
                <a:extLst>
                  <a:ext uri="{0D108BD9-81ED-4DB2-BD59-A6C34878D82A}">
                    <a16:rowId xmlns:a16="http://schemas.microsoft.com/office/drawing/2014/main" val="10001"/>
                  </a:ext>
                </a:extLst>
              </a:tr>
              <a:tr h="370840">
                <a:tc>
                  <a:txBody>
                    <a:bodyPr/>
                    <a:lstStyle/>
                    <a:p>
                      <a:pPr algn="ctr"/>
                      <a:r>
                        <a:rPr lang="en-US" dirty="0" smtClean="0"/>
                        <a:t>Road</a:t>
                      </a:r>
                      <a:endParaRPr lang="en-US" dirty="0"/>
                    </a:p>
                  </a:txBody>
                  <a:tcPr>
                    <a:solidFill>
                      <a:schemeClr val="accent3">
                        <a:lumMod val="75000"/>
                      </a:schemeClr>
                    </a:solidFill>
                  </a:tcPr>
                </a:tc>
                <a:tc>
                  <a:txBody>
                    <a:bodyPr/>
                    <a:lstStyle/>
                    <a:p>
                      <a:pPr algn="ctr"/>
                      <a:r>
                        <a:rPr lang="en-US" dirty="0" smtClean="0"/>
                        <a:t>Motorized</a:t>
                      </a:r>
                      <a:endParaRPr lang="en-US" dirty="0"/>
                    </a:p>
                  </a:txBody>
                  <a:tcPr/>
                </a:tc>
                <a:tc>
                  <a:txBody>
                    <a:bodyPr/>
                    <a:lstStyle/>
                    <a:p>
                      <a:pPr algn="ctr"/>
                      <a:r>
                        <a:rPr lang="en-US" dirty="0" smtClean="0"/>
                        <a:t>Street Legal Vehicles Only</a:t>
                      </a:r>
                      <a:endParaRPr lang="en-US" dirty="0"/>
                    </a:p>
                  </a:txBody>
                  <a:tcPr/>
                </a:tc>
                <a:tc>
                  <a:txBody>
                    <a:bodyPr/>
                    <a:lstStyle/>
                    <a:p>
                      <a:pPr algn="ctr"/>
                      <a:r>
                        <a:rPr lang="en-US" dirty="0" smtClean="0"/>
                        <a:t>Limited</a:t>
                      </a:r>
                      <a:endParaRPr lang="en-US" dirty="0"/>
                    </a:p>
                  </a:txBody>
                  <a:tcPr>
                    <a:solidFill>
                      <a:schemeClr val="accent3">
                        <a:lumMod val="75000"/>
                      </a:schemeClr>
                    </a:solidFill>
                  </a:tcPr>
                </a:tc>
                <a:extLst>
                  <a:ext uri="{0D108BD9-81ED-4DB2-BD59-A6C34878D82A}">
                    <a16:rowId xmlns:a16="http://schemas.microsoft.com/office/drawing/2014/main" val="10002"/>
                  </a:ext>
                </a:extLst>
              </a:tr>
              <a:tr h="370840">
                <a:tc>
                  <a:txBody>
                    <a:bodyPr/>
                    <a:lstStyle/>
                    <a:p>
                      <a:pPr algn="ctr"/>
                      <a:r>
                        <a:rPr lang="en-US" dirty="0" smtClean="0"/>
                        <a:t>Trail</a:t>
                      </a:r>
                      <a:endParaRPr lang="en-US" dirty="0"/>
                    </a:p>
                  </a:txBody>
                  <a:tcPr>
                    <a:solidFill>
                      <a:schemeClr val="accent3">
                        <a:lumMod val="75000"/>
                      </a:schemeClr>
                    </a:solidFill>
                  </a:tcPr>
                </a:tc>
                <a:tc>
                  <a:txBody>
                    <a:bodyPr/>
                    <a:lstStyle/>
                    <a:p>
                      <a:pPr algn="ctr"/>
                      <a:r>
                        <a:rPr lang="en-US" dirty="0" smtClean="0"/>
                        <a:t>Motorized</a:t>
                      </a:r>
                      <a:endParaRPr lang="en-US" dirty="0"/>
                    </a:p>
                  </a:txBody>
                  <a:tcPr/>
                </a:tc>
                <a:tc>
                  <a:txBody>
                    <a:bodyPr/>
                    <a:lstStyle/>
                    <a:p>
                      <a:pPr algn="ctr"/>
                      <a:r>
                        <a:rPr lang="en-US" dirty="0" smtClean="0"/>
                        <a:t>Seasonally</a:t>
                      </a:r>
                      <a:r>
                        <a:rPr lang="en-US" baseline="0" dirty="0" smtClean="0"/>
                        <a:t> Available [dates]</a:t>
                      </a:r>
                      <a:endParaRPr lang="en-US" dirty="0"/>
                    </a:p>
                  </a:txBody>
                  <a:tcPr/>
                </a:tc>
                <a:tc>
                  <a:txBody>
                    <a:bodyPr/>
                    <a:lstStyle/>
                    <a:p>
                      <a:pPr algn="ctr"/>
                      <a:r>
                        <a:rPr lang="en-US" dirty="0" smtClean="0"/>
                        <a:t>Limited</a:t>
                      </a:r>
                      <a:endParaRPr lang="en-US" dirty="0"/>
                    </a:p>
                  </a:txBody>
                  <a:tcPr>
                    <a:solidFill>
                      <a:schemeClr val="accent3">
                        <a:lumMod val="75000"/>
                      </a:schemeClr>
                    </a:solidFill>
                  </a:tcPr>
                </a:tc>
                <a:extLst>
                  <a:ext uri="{0D108BD9-81ED-4DB2-BD59-A6C34878D82A}">
                    <a16:rowId xmlns:a16="http://schemas.microsoft.com/office/drawing/2014/main" val="10003"/>
                  </a:ext>
                </a:extLst>
              </a:tr>
              <a:tr h="370840">
                <a:tc>
                  <a:txBody>
                    <a:bodyPr/>
                    <a:lstStyle/>
                    <a:p>
                      <a:pPr algn="ctr"/>
                      <a:r>
                        <a:rPr lang="en-US" dirty="0" smtClean="0"/>
                        <a:t>Temporary Route</a:t>
                      </a:r>
                      <a:endParaRPr lang="en-US" dirty="0"/>
                    </a:p>
                  </a:txBody>
                  <a:tcPr>
                    <a:solidFill>
                      <a:schemeClr val="accent3">
                        <a:lumMod val="75000"/>
                      </a:schemeClr>
                    </a:solidFill>
                  </a:tcPr>
                </a:tc>
                <a:tc>
                  <a:txBody>
                    <a:bodyPr/>
                    <a:lstStyle/>
                    <a:p>
                      <a:pPr algn="ctr"/>
                      <a:r>
                        <a:rPr lang="en-US" dirty="0" smtClean="0"/>
                        <a:t>Motorized</a:t>
                      </a:r>
                      <a:endParaRPr lang="en-US" dirty="0"/>
                    </a:p>
                  </a:txBody>
                  <a:tcPr/>
                </a:tc>
                <a:tc>
                  <a:txBody>
                    <a:bodyPr/>
                    <a:lstStyle/>
                    <a:p>
                      <a:pPr algn="ctr"/>
                      <a:r>
                        <a:rPr lang="en-US" dirty="0" smtClean="0"/>
                        <a:t>Authorized Use Only</a:t>
                      </a:r>
                      <a:endParaRPr lang="en-US" dirty="0"/>
                    </a:p>
                  </a:txBody>
                  <a:tcPr/>
                </a:tc>
                <a:tc>
                  <a:txBody>
                    <a:bodyPr/>
                    <a:lstStyle/>
                    <a:p>
                      <a:pPr algn="ctr"/>
                      <a:r>
                        <a:rPr lang="en-US" dirty="0" smtClean="0"/>
                        <a:t>Closed</a:t>
                      </a:r>
                      <a:endParaRPr lang="en-US" dirty="0"/>
                    </a:p>
                  </a:txBody>
                  <a:tcPr>
                    <a:solidFill>
                      <a:schemeClr val="accent3">
                        <a:lumMod val="75000"/>
                      </a:schemeClr>
                    </a:solidFill>
                  </a:tcPr>
                </a:tc>
                <a:extLst>
                  <a:ext uri="{0D108BD9-81ED-4DB2-BD59-A6C34878D82A}">
                    <a16:rowId xmlns:a16="http://schemas.microsoft.com/office/drawing/2014/main" val="10004"/>
                  </a:ext>
                </a:extLst>
              </a:tr>
              <a:tr h="370840">
                <a:tc>
                  <a:txBody>
                    <a:bodyPr/>
                    <a:lstStyle/>
                    <a:p>
                      <a:pPr algn="ctr"/>
                      <a:r>
                        <a:rPr lang="en-US" dirty="0" smtClean="0"/>
                        <a:t>Trail</a:t>
                      </a:r>
                      <a:endParaRPr lang="en-US" dirty="0"/>
                    </a:p>
                  </a:txBody>
                  <a:tcPr>
                    <a:solidFill>
                      <a:schemeClr val="accent3">
                        <a:lumMod val="75000"/>
                      </a:schemeClr>
                    </a:solidFill>
                  </a:tcPr>
                </a:tc>
                <a:tc>
                  <a:txBody>
                    <a:bodyPr/>
                    <a:lstStyle/>
                    <a:p>
                      <a:pPr algn="ctr"/>
                      <a:r>
                        <a:rPr lang="en-US" dirty="0" smtClean="0"/>
                        <a:t>Non-Motorized</a:t>
                      </a:r>
                      <a:endParaRPr lang="en-US" dirty="0"/>
                    </a:p>
                  </a:txBody>
                  <a:tcPr/>
                </a:tc>
                <a:tc>
                  <a:txBody>
                    <a:bodyPr/>
                    <a:lstStyle/>
                    <a:p>
                      <a:pPr algn="ctr"/>
                      <a:r>
                        <a:rPr lang="en-US" dirty="0" smtClean="0"/>
                        <a:t>Mountain Bike Only</a:t>
                      </a:r>
                      <a:endParaRPr lang="en-US" dirty="0"/>
                    </a:p>
                  </a:txBody>
                  <a:tcPr/>
                </a:tc>
                <a:tc>
                  <a:txBody>
                    <a:bodyPr/>
                    <a:lstStyle/>
                    <a:p>
                      <a:pPr algn="ctr"/>
                      <a:r>
                        <a:rPr lang="en-US" dirty="0" smtClean="0"/>
                        <a:t>Closed</a:t>
                      </a:r>
                      <a:endParaRPr lang="en-US" dirty="0"/>
                    </a:p>
                  </a:txBody>
                  <a:tcPr>
                    <a:solidFill>
                      <a:schemeClr val="accent3">
                        <a:lumMod val="75000"/>
                      </a:schemeClr>
                    </a:solidFill>
                  </a:tcPr>
                </a:tc>
                <a:extLst>
                  <a:ext uri="{0D108BD9-81ED-4DB2-BD59-A6C34878D82A}">
                    <a16:rowId xmlns:a16="http://schemas.microsoft.com/office/drawing/2014/main" val="10005"/>
                  </a:ext>
                </a:extLst>
              </a:tr>
              <a:tr h="370840">
                <a:tc>
                  <a:txBody>
                    <a:bodyPr/>
                    <a:lstStyle/>
                    <a:p>
                      <a:pPr algn="ctr"/>
                      <a:r>
                        <a:rPr lang="en-US" dirty="0" smtClean="0"/>
                        <a:t>Trail</a:t>
                      </a:r>
                      <a:endParaRPr lang="en-US" dirty="0"/>
                    </a:p>
                  </a:txBody>
                  <a:tcPr>
                    <a:solidFill>
                      <a:schemeClr val="accent3">
                        <a:lumMod val="75000"/>
                      </a:schemeClr>
                    </a:solidFill>
                  </a:tcPr>
                </a:tc>
                <a:tc>
                  <a:txBody>
                    <a:bodyPr/>
                    <a:lstStyle/>
                    <a:p>
                      <a:pPr algn="ctr"/>
                      <a:r>
                        <a:rPr lang="en-US" dirty="0" smtClean="0"/>
                        <a:t>Non-Mechanized</a:t>
                      </a:r>
                      <a:endParaRPr lang="en-US" dirty="0"/>
                    </a:p>
                  </a:txBody>
                  <a:tcPr/>
                </a:tc>
                <a:tc>
                  <a:txBody>
                    <a:bodyPr/>
                    <a:lstStyle/>
                    <a:p>
                      <a:pPr algn="ctr"/>
                      <a:r>
                        <a:rPr lang="en-US" dirty="0" smtClean="0"/>
                        <a:t>Pedestrian Only</a:t>
                      </a:r>
                      <a:endParaRPr lang="en-US" dirty="0"/>
                    </a:p>
                  </a:txBody>
                  <a:tcPr/>
                </a:tc>
                <a:tc>
                  <a:txBody>
                    <a:bodyPr/>
                    <a:lstStyle/>
                    <a:p>
                      <a:pPr algn="ctr"/>
                      <a:r>
                        <a:rPr lang="en-US" dirty="0" smtClean="0"/>
                        <a:t>Closed</a:t>
                      </a:r>
                      <a:endParaRPr lang="en-US" dirty="0"/>
                    </a:p>
                  </a:txBody>
                  <a:tcPr>
                    <a:solidFill>
                      <a:schemeClr val="accent3">
                        <a:lumMod val="75000"/>
                      </a:schemeClr>
                    </a:solidFill>
                  </a:tcPr>
                </a:tc>
                <a:extLst>
                  <a:ext uri="{0D108BD9-81ED-4DB2-BD59-A6C34878D82A}">
                    <a16:rowId xmlns:a16="http://schemas.microsoft.com/office/drawing/2014/main" val="10006"/>
                  </a:ext>
                </a:extLst>
              </a:tr>
              <a:tr h="370840">
                <a:tc>
                  <a:txBody>
                    <a:bodyPr/>
                    <a:lstStyle/>
                    <a:p>
                      <a:pPr algn="ctr"/>
                      <a:r>
                        <a:rPr lang="en-US" dirty="0" smtClean="0"/>
                        <a:t>TLD</a:t>
                      </a:r>
                      <a:endParaRPr lang="en-US" dirty="0"/>
                    </a:p>
                  </a:txBody>
                  <a:tcPr>
                    <a:solidFill>
                      <a:schemeClr val="accent3">
                        <a:lumMod val="75000"/>
                      </a:schemeClr>
                    </a:solidFill>
                  </a:tcPr>
                </a:tc>
                <a:tc gridSpan="2">
                  <a:txBody>
                    <a:bodyPr/>
                    <a:lstStyle/>
                    <a:p>
                      <a:pPr algn="ctr"/>
                      <a:r>
                        <a:rPr lang="en-US" dirty="0" smtClean="0"/>
                        <a:t>Transportation</a:t>
                      </a:r>
                      <a:r>
                        <a:rPr lang="en-US" baseline="0" dirty="0" smtClean="0"/>
                        <a:t> Linear Disturbance</a:t>
                      </a:r>
                      <a:endParaRPr lang="en-US" dirty="0"/>
                    </a:p>
                  </a:txBody>
                  <a:tcPr/>
                </a:tc>
                <a:tc hMerge="1">
                  <a:txBody>
                    <a:bodyPr/>
                    <a:lstStyle/>
                    <a:p>
                      <a:pPr algn="ctr"/>
                      <a:endParaRPr lang="en-US" dirty="0"/>
                    </a:p>
                  </a:txBody>
                  <a:tcPr/>
                </a:tc>
                <a:tc>
                  <a:txBody>
                    <a:bodyPr/>
                    <a:lstStyle/>
                    <a:p>
                      <a:pPr algn="ctr"/>
                      <a:r>
                        <a:rPr lang="en-US" dirty="0" smtClean="0"/>
                        <a:t>Closed</a:t>
                      </a:r>
                      <a:endParaRPr lang="en-US" dirty="0"/>
                    </a:p>
                  </a:txBody>
                  <a:tcPr>
                    <a:solidFill>
                      <a:schemeClr val="accent3">
                        <a:lumMod val="7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8007680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Formulation</a:t>
            </a:r>
            <a:endParaRPr lang="en-US" dirty="0"/>
          </a:p>
        </p:txBody>
      </p:sp>
      <p:sp>
        <p:nvSpPr>
          <p:cNvPr id="3" name="Content Placeholder 2"/>
          <p:cNvSpPr>
            <a:spLocks noGrp="1"/>
          </p:cNvSpPr>
          <p:nvPr>
            <p:ph idx="1"/>
          </p:nvPr>
        </p:nvSpPr>
        <p:spPr>
          <a:xfrm>
            <a:off x="381000" y="1143000"/>
            <a:ext cx="8153400" cy="4983163"/>
          </a:xfrm>
        </p:spPr>
        <p:txBody>
          <a:bodyPr>
            <a:normAutofit lnSpcReduction="10000"/>
          </a:bodyPr>
          <a:lstStyle/>
          <a:p>
            <a:pPr marL="0" indent="0">
              <a:buNone/>
            </a:pPr>
            <a:r>
              <a:rPr lang="en-US" sz="2800" dirty="0" smtClean="0"/>
              <a:t>A range of alternative Transportation Networks must be presented and analyzed in the Travel Management Plan.</a:t>
            </a:r>
          </a:p>
          <a:p>
            <a:pPr lvl="1"/>
            <a:r>
              <a:rPr lang="en-US" sz="2000" dirty="0" smtClean="0"/>
              <a:t>Concurrent – Range of Alternatives mimics the alternatives main planning document.</a:t>
            </a:r>
          </a:p>
          <a:p>
            <a:pPr lvl="1"/>
            <a:r>
              <a:rPr lang="en-US" sz="2000" dirty="0" smtClean="0"/>
              <a:t>Deferred – Range of Alternatives within the pre-established decisions of the planning area.</a:t>
            </a:r>
          </a:p>
          <a:p>
            <a:pPr lvl="1"/>
            <a:endParaRPr lang="en-US" sz="2000" dirty="0"/>
          </a:p>
          <a:p>
            <a:r>
              <a:rPr lang="en-US" sz="2800" dirty="0" smtClean="0"/>
              <a:t>Alternatives must include a “No Action” alternative</a:t>
            </a:r>
          </a:p>
          <a:p>
            <a:r>
              <a:rPr lang="en-US" sz="2800" dirty="0" smtClean="0"/>
              <a:t>Alternatives must meet Land Use Plan goals and objectives – or amend them</a:t>
            </a:r>
          </a:p>
          <a:p>
            <a:r>
              <a:rPr lang="en-US" sz="2800" dirty="0" smtClean="0"/>
              <a:t>All “open” and all “closed” alternatives are unacceptable</a:t>
            </a:r>
          </a:p>
          <a:p>
            <a:pPr marL="0" indent="0">
              <a:buNone/>
            </a:pPr>
            <a:endParaRPr lang="en-US" dirty="0"/>
          </a:p>
        </p:txBody>
      </p:sp>
    </p:spTree>
    <p:extLst>
      <p:ext uri="{BB962C8B-B14F-4D97-AF65-F5344CB8AC3E}">
        <p14:creationId xmlns:p14="http://schemas.microsoft.com/office/powerpoint/2010/main" val="41080091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Documenting the Process</a:t>
            </a:r>
            <a:endParaRPr lang="en-US" dirty="0"/>
          </a:p>
        </p:txBody>
      </p:sp>
      <p:sp>
        <p:nvSpPr>
          <p:cNvPr id="3" name="Content Placeholder 2"/>
          <p:cNvSpPr>
            <a:spLocks noGrp="1"/>
          </p:cNvSpPr>
          <p:nvPr>
            <p:ph idx="1"/>
          </p:nvPr>
        </p:nvSpPr>
        <p:spPr>
          <a:xfrm>
            <a:off x="381000" y="1143000"/>
            <a:ext cx="8153400" cy="4983163"/>
          </a:xfrm>
        </p:spPr>
        <p:txBody>
          <a:bodyPr>
            <a:normAutofit lnSpcReduction="10000"/>
          </a:bodyPr>
          <a:lstStyle/>
          <a:p>
            <a:pPr marL="0" indent="0">
              <a:buNone/>
            </a:pPr>
            <a:r>
              <a:rPr lang="en-US" dirty="0"/>
              <a:t>The process should be structured to the skills and abilities of the </a:t>
            </a:r>
            <a:r>
              <a:rPr lang="en-US" dirty="0" smtClean="0"/>
              <a:t>interdisciplinary team;</a:t>
            </a:r>
            <a:endParaRPr lang="en-US" dirty="0"/>
          </a:p>
          <a:p>
            <a:endParaRPr lang="en-US" dirty="0"/>
          </a:p>
          <a:p>
            <a:r>
              <a:rPr lang="en-US" dirty="0"/>
              <a:t>May be entirely done in GIS</a:t>
            </a:r>
          </a:p>
          <a:p>
            <a:endParaRPr lang="en-US" dirty="0"/>
          </a:p>
          <a:p>
            <a:r>
              <a:rPr lang="en-US" dirty="0"/>
              <a:t>May be done in GIS and </a:t>
            </a:r>
            <a:r>
              <a:rPr lang="en-US" dirty="0" smtClean="0"/>
              <a:t>an Access Database</a:t>
            </a:r>
            <a:endParaRPr lang="en-US" dirty="0"/>
          </a:p>
          <a:p>
            <a:endParaRPr lang="en-US" dirty="0"/>
          </a:p>
          <a:p>
            <a:r>
              <a:rPr lang="en-US" dirty="0"/>
              <a:t>May be done in GIS and </a:t>
            </a:r>
            <a:r>
              <a:rPr lang="en-US" dirty="0" smtClean="0"/>
              <a:t>Paper Evaluation Forms</a:t>
            </a:r>
            <a:endParaRPr lang="en-US" dirty="0"/>
          </a:p>
        </p:txBody>
      </p:sp>
    </p:spTree>
    <p:extLst>
      <p:ext uri="{BB962C8B-B14F-4D97-AF65-F5344CB8AC3E}">
        <p14:creationId xmlns:p14="http://schemas.microsoft.com/office/powerpoint/2010/main" val="41059175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GIS Recordation</a:t>
            </a:r>
            <a:endParaRPr lang="en-US" dirty="0"/>
          </a:p>
        </p:txBody>
      </p:sp>
      <p:pic>
        <p:nvPicPr>
          <p:cNvPr id="7" name="Picture 2"/>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4028" y="1143000"/>
            <a:ext cx="869082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09981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Database</a:t>
            </a:r>
            <a:endParaRPr lang="en-US" dirty="0"/>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143001"/>
            <a:ext cx="868680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44707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Administrative Record</a:t>
            </a:r>
            <a:endParaRPr lang="en-US" dirty="0"/>
          </a:p>
        </p:txBody>
      </p:sp>
      <p:pic>
        <p:nvPicPr>
          <p:cNvPr id="1026" name="Picture 2" descr="http://www.californiainsurancelitigation.com/documents_pil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18777" y="1143000"/>
            <a:ext cx="4268023"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hillsborotx.org/wp-content/uploads/2008/10/office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418777"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36190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Administrative Record</a:t>
            </a:r>
            <a:endParaRPr lang="en-US" dirty="0"/>
          </a:p>
        </p:txBody>
      </p:sp>
      <p:sp>
        <p:nvSpPr>
          <p:cNvPr id="3" name="Content Placeholder 2"/>
          <p:cNvSpPr>
            <a:spLocks noGrp="1"/>
          </p:cNvSpPr>
          <p:nvPr>
            <p:ph idx="1"/>
          </p:nvPr>
        </p:nvSpPr>
        <p:spPr>
          <a:xfrm>
            <a:off x="381000" y="1143000"/>
            <a:ext cx="8153400" cy="4983163"/>
          </a:xfrm>
        </p:spPr>
        <p:txBody>
          <a:bodyPr>
            <a:normAutofit/>
          </a:bodyPr>
          <a:lstStyle/>
          <a:p>
            <a:r>
              <a:rPr lang="en-US" sz="2800" dirty="0" smtClean="0"/>
              <a:t>Why is the Administrative Record so Important?</a:t>
            </a:r>
          </a:p>
          <a:p>
            <a:endParaRPr lang="en-US" sz="2800" dirty="0" smtClean="0"/>
          </a:p>
          <a:p>
            <a:pPr marL="0" indent="0">
              <a:buNone/>
            </a:pPr>
            <a:r>
              <a:rPr lang="en-US" sz="2800" dirty="0" smtClean="0"/>
              <a:t>When the “court finds that the agency, in view of the administrative record as a whole, has considered the relevant factors and articulated a rational connection between the facts found and the …decision”, the agency win the challenge</a:t>
            </a:r>
          </a:p>
          <a:p>
            <a:pPr lvl="1"/>
            <a:r>
              <a:rPr lang="en-US" sz="2400" dirty="0" smtClean="0"/>
              <a:t>Friends of Endangered Species v. Jantzen, 700 F.2d 976, 982 (9</a:t>
            </a:r>
            <a:r>
              <a:rPr lang="en-US" sz="2400" baseline="30000" dirty="0" smtClean="0"/>
              <a:t>th</a:t>
            </a:r>
            <a:r>
              <a:rPr lang="en-US" sz="2400" dirty="0" smtClean="0"/>
              <a:t> Cir. 1985) </a:t>
            </a:r>
          </a:p>
        </p:txBody>
      </p:sp>
    </p:spTree>
    <p:extLst>
      <p:ext uri="{BB962C8B-B14F-4D97-AF65-F5344CB8AC3E}">
        <p14:creationId xmlns:p14="http://schemas.microsoft.com/office/powerpoint/2010/main" val="102665817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Admin Record?</a:t>
            </a:r>
            <a:endParaRPr lang="en-US" dirty="0"/>
          </a:p>
        </p:txBody>
      </p:sp>
      <p:sp>
        <p:nvSpPr>
          <p:cNvPr id="3" name="Content Placeholder 2"/>
          <p:cNvSpPr>
            <a:spLocks noGrp="1"/>
          </p:cNvSpPr>
          <p:nvPr>
            <p:ph idx="1"/>
          </p:nvPr>
        </p:nvSpPr>
        <p:spPr>
          <a:xfrm>
            <a:off x="381000" y="1143000"/>
            <a:ext cx="8153400" cy="4983163"/>
          </a:xfrm>
        </p:spPr>
        <p:txBody>
          <a:bodyPr>
            <a:normAutofit/>
          </a:bodyPr>
          <a:lstStyle/>
          <a:p>
            <a:r>
              <a:rPr lang="en-US" dirty="0" smtClean="0"/>
              <a:t>Includes all documents and records (44 U.S.C. §3301) created before or available to the decision maker at the time the challenged decision was made...</a:t>
            </a:r>
          </a:p>
          <a:p>
            <a:r>
              <a:rPr lang="en-US" dirty="0" smtClean="0"/>
              <a:t>Includes documents that may support, or not, the final decision.</a:t>
            </a:r>
          </a:p>
          <a:p>
            <a:r>
              <a:rPr lang="en-US" dirty="0" smtClean="0"/>
              <a:t>Includes privileged documents and records.</a:t>
            </a:r>
          </a:p>
          <a:p>
            <a:r>
              <a:rPr lang="en-US" dirty="0" smtClean="0"/>
              <a:t>Includes policy documents as well as reference books and articles</a:t>
            </a:r>
          </a:p>
          <a:p>
            <a:endParaRPr lang="en-US" dirty="0" smtClean="0"/>
          </a:p>
        </p:txBody>
      </p:sp>
    </p:spTree>
    <p:extLst>
      <p:ext uri="{BB962C8B-B14F-4D97-AF65-F5344CB8AC3E}">
        <p14:creationId xmlns:p14="http://schemas.microsoft.com/office/powerpoint/2010/main" val="2729675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Travel Features - “Routes”</a:t>
            </a:r>
            <a:endParaRPr lang="en-US" dirty="0"/>
          </a:p>
        </p:txBody>
      </p:sp>
      <p:pic>
        <p:nvPicPr>
          <p:cNvPr id="1026" name="Picture 2" descr="http://upload.wikimedia.org/wikipedia/commons/0/0f/Dirt_road_towards_the_east_and_Ashnil_Aruba_Lodge_in_Tsavo_East_National_Park,_Keny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1219199"/>
            <a:ext cx="2819400" cy="2590801"/>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4" descr="data:image/jpeg;base64,/9j/4AAQSkZJRgABAQAAAQABAAD/2wCEAAkGBxQTEhQUExQWFRUWGB0YFxgYGB8cHBoYGh0eHhwbGhkZHyggGx8mHBgfITEhJSkrLi4uHB8zODMsNygtLisBCgoKDg0OGxAQGywmICQsLC8sLCwsLCwsLSwsLCwsLywsLCwsLywsLCwsLCwsLCwsLCwsLC8sLCwsLCwsLCwsLP/AABEIAM8A9AMBIgACEQEDEQH/xAAbAAABBQEBAAAAAAAAAAAAAAAFAQIDBAYAB//EAD4QAAIBAgQDBgQEBQIGAwEAAAECEQMhAAQSMQVBUQYTImFxgTKRofAUQrHRI2LB4fEHUhUzQ3KCkhYksmP/xAAZAQADAQEBAAAAAAAAAAAAAAABAgMABAX/xAAwEQACAgIBAgQFAwQDAQAAAAAAAQIRAyESMUEEIlFhEzJxgaGRwdEFQrHhUvDxI//aAAwDAQACEQMRAD8A9M7zHF8dGOYTjuOYb3mO7zHFMNK4xiQVsL3uK5GG41GLgrYcKmKDNhO9xqDYSFTCd5geK+KWb7QUachnkjkLn9h74FIFh9amH94AJNvXHnXFO2bt4aI0D/cbt7DYfXAKtnKrnxuzc/ExPyE4RtDKz0jP9rsvSJEtUP8AIAR8yQD7YoUO2dBzDK9P1AP/AOST9MYETjjW8gTheVB4npT9oMvyqg+gM/LfEI7QZc/9Qj1Vv2x5utRjMD3xOKzRBM/pgvIbgbHjXaYKNNAhmO7xYDync4xteszkksSTuxO+Iy3vhQpO+Jym2MopCHywi0NifliRbbDDwp98TbGFA9MdJxItPzw0nCmHqcJJ64a2HBr41GGs+Ia1MiStx+mJmQxufX+2HrSO+3t/TBMUabn1xMQZg2tP3yxMQFNhGI4kzgmGaByHzwyqLQNunLDwvrjik4BimaeOxZZDywmMY9Xaphhr4oVc6AJJAHUmBgPnu01JbKdbcgNvn+049E5jSHNYYc4MYKvx+s3ML5C+IMxxOq8DvNIHTn/fC2g0z0Bs+OuIn4mo5j5487FZyfjc+9sJUctcknzP9MBzSDwZsuIdpkSw8bdBt7nGezfG61SdTFF5Ktv0uffAk1PKfvph60ybtbynEnNjqKHtmWOzN8ziMvyOFby6YiFOxwtjUSCp0GHEeeI5xIqmQTYeeFbCdJ54do6YcRzM+WHDCOQRmmN/v3wm5+4+uJKi8sKP8eeA2YRVjDFBsN/6/LD1Wb8sTinAkTHy/wAYFmG06X2MKRGJ1qW8PuThVINjMdY/fAsJHTXzwxlHLbErAA+HoB0n1H98cixPL9fS2NZiIJv5Yjp74s6Y2/v0xxH2PlgWYaxBEER9zjnblMYcaWE7sY3IBA1zjimJ1p4do6xgORiBUthdGJ0pzYXw/uBzI+f3GNZirox2J2cC1sdjWYqGoXMtqqH+bb9hiCqDvKjCVK5I3gdBbEBF+uOvk2JQpHMmcSKnM44LF+eOUk4DkGhXqD18sIQefhHTCluQEnEq01W9Qyf9o/rhGw0R006D3P74aYG+H1cwWtEDywzu/fAsIkzsMKVPpiUIcWaWTY/ucK5GK4pxtucdp+eLoy3TD1yyi5M+XLCuRiklMn98TBLQLff1xbtty8scW6Y2zFVKOHnJxc/QT+mJ+8Y2wxnJ3JwKCM5RHzthsdY+eFY+uGAjz+mNoA9mMfcDDaNUc7+uOn0+eGxjaCPbMCNj9+uGJmR+YEnHCmPL64UL5DAbQB75pTsDvv5fPHCuOhHqRhijEjUz9nC6MOaqOQj79ccKttudvs+uIxT9vX7tju7E3/xjOjErVhzw0VB7eRjDO6MbHy8Jv/bD0pH/AGtf+XB0YQ1NxE+t8ODk8gfbD2yx5BjP3ztGFTL2BKRPU8vQbYJhhYc7HHYf3bD/AKf1GOwfsYCosza2HBI2xoEyakbQeh5eow5MuBaRMdIB6QSOvTD/ABLNxACZYncYnXKMYiAPP9sF8wyrt4jsQSbe4Bw6mhvIX/2/cYDkw0D1ygUQvxHdjv7Dlhi8PHO/mcF0yTmSEEcuY+/LD+4Yn4Bv8RH+Pl5YW2GgOuVX1xJ+GA/L7wcE61EopdgqqpuxsovAvfnhUy7mBo3Ezcf0H74MVKWkK6XUHqhmIv6YVaZ9/ngoMo17r6XiPWP6YVMq8xqXyjecVlgyR6xYkcuOWk0DO4PUY7ujiyxcGoFYN3RGuWUaQRIPORy62xIcq6jxVE0iDLH4jG0L+hOJ8ZXXcp0VlIUD9nHPQPl8/ridqoAMukk2IAsTtAmOXvhUzlNWAYsWMwoUiY38zuJx0rwWZ9VRCXica9yBMm32D+pG+Fp5AmwMmfv1wRqVmImNPTF3h3FdCx3QZv8AcDf9LY6J/wBO4wtNtkYeMuVNUjP5rKCmQHGknqP1m2Fp0ENwLf2+u3LGg4jxBqy6NChTuCNRPzsMDfw+Bh/prk7m69u42TxaXyoqrTUWi3r/AE9cKFANt/UfK5xIyiYkW+/3xXzWVpkgtpkGQSQNuuOmf9NxOPluyMfFTvYiqpBB072EmTPU8sTCilpiNhBEm8Hc+t/LDjmKYH/Lotfm7EbX8JcAexxyZ+nUIRKVKkNbLqB2BU6H+Mj4p1A8jjzMng8kFckdkM0JOkzjQQkCPSwuNvnh7U1USUDWuJFptNm+/PFQ8SBuFRjq0LFixWZN4IFwL7TiGv3oJinZhfUyLJ2ggVGkX688S+G0PyXQu03S3gYzeJ+USJ/ziesaY2JVjBgiZ5bTO+BuQzT1/wCHOiotiCshR0gECDFr3jywWp0FUKtSoC52JAmegUMY9cJLQyK+rlIFxcnl9+uIqlVC0awYF1G4nlbBCpkVYElibGCVUQb+8ewwMyGTcFe9ASQZQRrBEaQSV6A/SMKnY3EfWDAWZFAEWBLR033wtRGIBDnb4dIFvI+/TF6vlE0voLippIUlhGqPDMcpxkeymdFMVRnG3IdAzTeIuZkzvBtikE5Jv0ElrqGTlWN+9PvpnHYkqdqaX5XpgeoF/THY3Gfoa4+pSfPIayhKitBZG3bUZElVEQAh3M89xiKrx/S1UqVEAaFCeG58IJmWkEQ20nyxW4Z2ZNPMZgXICk0rAyHtI1bEBT1+owR412eoZdqtnqVaaqVcmADeAVBuZncmwHudVZWPFOpfgr5Lj4ISrXpoAW7szAkypJKL4g0XE2/TBXLVkrVIFH+BJAqETGx25zItPMb4F9keH0M1TapX1OyvCANp0sF1Tbc+RtbbBKpxWitStTq0wyadapTLDUQJNpAkBRt/t9JpDHzdAk4x+w7iWfFJkYaxT1Mr6/COi6ZaBG/OQMDM52kqF9CqHam5ZWgimWAZSfEsQCDpI5qbnAxaqBqQpB2SudU1mIKlV+DUAQJ7tiDBuDcYp8RWoSrFXRIJV2bwsA7MChCgMdTkSB0wuSoycaobHDyqXJP/AD+gcrcZNeitJnYEiSWRmUE3UNeIDKY6wL9WZ7tKoVGKhUEF5MkqYCizf7j4jCkDZb4dkczGXrd7VcDTqp06YBYmIA8Y+MswMGRAGM9maGlCpCKAO8EtINJoDIxNrsFNtwMUxyfRa+5LJGPfZLwjteFfMU61NKpBbQfhaQD4FEDVLRGxv1sTHY7huaOSTMVQzB2OnSfEFlh4h8QJJMRyCnri7Wy/D6SofwbVWR9TZjUV8SnxGIgCQZAERz543uTz65SnAWkQylyVMRC/mgRELy5DGc572/1Ascda/Bju6pEVe+pZii1VdYZo7skwVUrEygA+IAGDHTBEUD3eXq90dIOpiCTNOAAUkAmwJgW3Oxxa7S8YR/4Joli2nu3pVtJJZgB4hssnnIMYC8Xp11zNLI1KxqI1PUSFIA3CoL2Ph3aZA9sJKlFyfb9h02vKJlO0LVAWZxRQVCFZYVXRi2k+MgahpAJBImeeJeJ54pTaqKtRwomTTAmfhjVBhpsdue2HcE4aMnQanTptXqM2pwCuump8QAY6oEHkBzPmQlbjdJaqK7OZYfwCobQwEjWywPDOkDebjaTVZJwXlZNwhL5l9y+KVXMZWnWNVU7xQSjhQAWgiWDSAeRi8bYFcTpilRSqlXWGbSxgqFtIM6p3t77Yl7Q1kOYap3rFb6KYMMggCd7iRBIFpiOjOzHG+9q0abUopw4ZFkiBEEMVgjUwkHy97xz5mncq/km8WLSUbff2R3DRTqVEWpWdUamGZxLRUJjQAGnYEyQLe8HM72bpIC1LNCqUuOmoDUAW1Qs+Z5jAfiOXpo7d0rNqBgvbwi8lwAoGonYTa9jjPZepUJCLodmuRVWVB2AlSCGKi/KT1wnx8zfzv8fwb4GNS2jVNwQZjMtqY+Iz4E1eI3gATyv7YpU+AN3z03WoNLaFUJ42N7gEXEKbR0vi+nGKdKlrRjrcEMulhU1kAMAVGmBp+IHc88ZbiXGmYyK1aUKNTaoxLBhLSsiwXR+aRfa+M/EZYJLkMsGOTbr/AGFKPA6hzSUjPdsdwt92kAgG8LzFpviSnw+ma7LTr6GWNCVIn4h4uRI0giADc8hi3wzjtV6NJRTptWrVSQTS8BYMJBE6iGDXP5S1tsEOO8PfMCm7qjKsHSR3YpnSPCKnhe28lSNJA5k4lLLkl80n9B4Yoq0opv8AwZLN95SrEGt3zayvdpuWm21zf54ly71K1ap3s0XQEvTYFZMTOk3UixjywR4dw+j+Kd8uKCvSDN3iknQSs6VcA6oUmDfacS8K7rO1abvRapCnxl2AA2JfT8RkR4jc8ueIuTbaRSUFx4rVfkqZHjNKplfw9e6sSGLkwyk67lb72m9oF8Akp5KnUWpSJR1ZGWBKqQQWDMTJUQRIHMG98FO1tBEpnM5ZVXLoRSZA0+J5MhoKkSb6TG0dceb6yVnUOducemD1k2zSqMFFb+2z3btHxh6VJdJUs506jAFwTubSRYXwI4TnadWlQqMHaq5O5IClTpLNfkLkiep3wR4LlkzuUpCtTkJSpsVMAFjTMNBBMxfkLmMZnL5DMVqy06YWdbgU2AVTTEB9Rk3anERzPy0XHjx7iNO7Yc7ccTOTqNSp6a76RJFgsxAYSebfpjC1alSTqAv1BlvmMOzuT/DrVytYqfHNUqSXLf8ATsLlQFBiPiJFovlxRQmENZWYgAd2JJJsB4hzxRcYiSi2FnpNJ8P1x2DuUpZjLotOpl1qNAMvTJaDsGhzB8jB8sdhHl9vyi68Nau/wzf5XiAgMPCRABAvHL98DePUGqKTSdmcjxC3ilnaZPQPF+gxcGSUWcE8yQf23xXznDHX/lmZ67DqP84kpU7JNWqA/ZnMU8ulWi7PqZtc2aDAHKP9u0YscWqoAmaDEVaJT4ZBamdRIi9wCSZnYDacPznZ1pLKVJnlzFx85I5/oMQvUZ8v3XdhatDUXDyAwcVFUFua+Lflp5Y6pThqUfXoJFT2mVqFUJla71IYNUAo1GARShJNQhbkCapWAPzMByxqKvDBmcrSWorLl6ToweANKqIdRN5MxETLHkIxlM7XrZMtVqRVKhPCdlDEACnM6SGMix3Jwb4pxVamUZUdwrlCgFxqZJ8R3IMEknpa8Y53PfJ9y+ODkuOlRSzWRT8Q1TLuzU3UtoYNqp7AXE6lkjnO0zc4vcYyOXOVYBaaPlgGY7KzKFLSWu4aNriLb7Aq2cKZZKlOoUdCrLPLV+XlaL4iqd3mMuz5mq1KrKtpFOUCozg3G2o1CNN+XI4aKt6HhKKa59vv+pf4lw6tWFJ1ek1DMomga21gMCO6cRDhTs+8KJ1RenxPhea7xoVu+aSRSrsykHmadWNAMx06YocQ7TjNPUgRSQjSecQRMC1hEKPTAvh3amrlqzOslCIqDkQOXrP9cVcGo2316EXOPKkjS9lqOYpBu/ywDpVpsrnSuphNmJtpAM2tExscWs/w/N1Ccy9T+IDFamX0OuloUMPhIudrETyg4v8AB+Lf8QRVooBVJIKs2xA1adUcxtyn0xT4XQNQGoW0kpUSpcE02YqA5k3eX5gyAIw2GXDHb69H3TvuJmXLJ1tdvX6FXjeQpGNVRxmFqAOHaQUIhoPMiAwuZmOhxDxDhmsZenklJdqgDHwlgAC+stYWUEgA8hzwnEqzVMwaBlW0Mha0kqCFZivPUgvhlKvmcqlLLd2ve1KvhdX/ADWI/wC0xa1owufIpztd1srj1Cpfb7BXsjw4M6ZlwaZphwpeGTXNzYk7KYP7jFLgmTf8WcyVRBUl+71SQrAT4dhJ3AI3wQo8FNR1OZeppdICK0KKqnxLF76SLepGF4tknqVA1ICFPxHy5ALv+mOXk8aplZuL8w+v2aObzL95UOhIATTpWNMg/GAZLbHpGCFL/TytTAAKAyzCoCy6JBJDpqK1JaALWnlGB3GOI1KSk0ShrDSCNEnSxUEsgnWoUneNhvhKXa3MrXy4r5lTQ7yKjAIp7sgmTpWAsgX+eOtzSqu/sQ+Ha5FPPdn6+tdOZJRhqYMWhWbxEqAdiSQT674m4z2SJfLM/hrlytZNaQabSlKoxJJEgKJ0n83TBzO5JywKVqfdFSxzBYaIEzz9dvni5keH0c0qZ3NNq7xXpaAhEpqGxnw8mG1jN4tsiUYcnJCJ3KkjzHh3Fe4qLAYIpOkAyYM32gnnccvOMHsxn6VdkqVKzvK/8p3hXc/nCnwyQLiwv5DB3J5cZdsytGjTKGoAr1EL600IYYgiANWw5jywLyXZbJZgB6upTqLMgJ0G8aVVriItBEg4i8cnG0zrXiIppOPRV6P6kSZqsc3WqMAlE0EVZYaUApw19lEkyRzKYj7P8Do5rM6SQuWRJcox0tUncNIkDX73GD1fh9Z6v/16jeGCiGQtRbkBqkE7sR4gRGMd2woZpq7UNJolKatYQWRxdRokGWHKRY3tgTuPmYuOMZvilv8A7qv3Dna/IqtNaFGotSmTrpkKAGdYsdMhlmxJBNjjy3LpNdCPzEb+ZG8T188bDhuXqU0o0WDkohqaAsFAz3m97xt1OB69majEVVsddiohQm4Zb2vy28+WGhLGk3YmRZW+LTv8h/gvGqtR6fdlgrO4IUfEFChRHQSYjYLg1+JOWdmZT/yzAg6i5tq3EaYB+e+IOznC3FfL0goRKaMoabEkCLDmfFJ/mGLnasHL5gIxgECCdLgxBIv8JE452nL5Tphk4qpdARmAlc1FW9TUpXYAI0y2o7w2qQJuRipmuxWWoEVlqumhg4DQ4JUggEDeTFsb/svk6dTLtmazJUroIMwIUnaARM2AJO49sVe3OWpZcE0xUDEagqCXURIFxzYC3K+G4ySJOUJyMJx7tNXaszrHj8RDAyDtBAmIAG/KDzx2NB2d7PLXpGpWrN3hI16tMzpUxcbAGPbHYfje7FedR0v8B9O6ZtXT5kR+nkMOq1bGQDHT9PpgSUCMdMzvyg2AsPUYoVM+QxBb4ZH9NxiZK2aWnWEQB188XMjlw0l9NwAV5cv0xm8tmz6G/wBemLVXOQpE/l+/bGoNhLivCKFQeNFqQpAU7Gf2G3rgRmeBinQqJRplAyrGm90YCZ3kq7H/AMcPyfEdiTN9z9/cjBrIcSkETJwUhrPL8/XNMBXJsb3BPTYCfzEmfTCtkqT8NJNQ063eKC7MYCsLIFAkixJ6EA41vEOBUa7h4AMywUxqibHkJn6YAdq8uUWlSpIy0nZlUxrOsyYInVsGIJ5T0wW6eimFRk/PpGNyvD61CGq2WoAVNyGgnwzEHrHTFZMq76lAPiYLFrm/OCRcjHrnH+IZUZGllK9Smv8AAQUwTLagoAYKu1+ZtvjE9meFtmatNKNZBUOs/wASQRGw07tCrIvzjlezVaIasrdkMwuWqMDUIeSCZgWJkiIJtN5FpxsstxZCz1stSMfCWMSyq66NcRyCwLcwLDHn2d4WtDNFHfvArkMQCodTvF5Wx3v1xtuxGSNTL5nKK3/PpaqZNz3gub7mV26eeFnvQQvk+2lBqzUq+WJ1EDWEBBLRKm3Iz19cZ/tvklUhMvqJSqChu2kFdWn/AMSDfeI6YDV8y1OZqstUw1rAW+FgwESOdot5z6T2QpPWyJNAaKvel2VyG/KAR4pBuAYO0gGDjjxeFnjypqXlrpb2/X2Ly8RF4+NbKXZ3MVKi01FKprfSKsglFaIU6zsYAJboAOWNpxnK0aFKnTJpIG8OqoY1Obkzy5nfytjzfi/Hzks4x+HYVacQAFvqGnwiUIMReCPTu22feoqqzeJGYEcxtcge/wAsd+m9nKwf224S+SqrWV3NOpOl9UMp62MweuxETfdOyXG+9L0Kwp06RVnqXHdvsFLAhgp1GZNregxm8rnlRjSctpaNRF4SdwOovglxvMZKnS/+qHDTceKCp3kvaRyK25c8bo6DyfGiXiFRa+a/DUV1ZRB3q09WhWMmTYWBa+m0225absR2kq0KVchVbT3dTSBAMr3bET8JkoSb/mtjMdllSoviWbQQCVY6iIAZTYz1m8Y3GTyFDKMKrh+4dTTem9PxqCpEHkYJFrbYjnbceMerK4Y35vTsafgvEaGYprVcqhqAmohI3JIlYiTqSNuuMnk82mWrtlkR6iodTOqQV1X8UsZsVmD0AFsZfs/Sq1WqUkqhWpadL7BlcloWTK+MNb+b2w/PfjcpTqOrLVXUWqFWLMJNncm5kW8o5YSWfhHjHcl6jY8cJz87pexqONdpvw2hxekTpqXKleYYSPECAf8A1HW0jdrUzdNA1CRBC1I1MlvhVhfUSNjAtzwJ7DcTbMgmoQtbu2YBlhSqsNUMzASKbGATvquAMXO0NMU0SouhGUK5C2Cl+8DrDMZINKNSjY+mG5ZJY3yS+hWMcUMqcZOvUrcO7yGIZjr8J1WKx1ERGrl5DBDszSD0akMNAqvpYx8Iax6QSCcCOyNA5ulU/Euxh4BpuVDL/MBvJ88aHN5L+CaC+BGbSjgbGFKKQPyyCOZiehxxx/8AnjUZKt/gtlyxllc1J16+6Mvn+JrQrPR1hmBTu2OrVcDxIVGk6S06ZBhcGMtknzNQ50I6IKIosjq3iYM3iCxG5J1EwL874BZnJ9y61M0op92QdUqQxvAUt4Te99onyxsOx3Hw/wDBB7pars9FqkxWWwIpuRpJBU+EWhltvjryvhG4P6+hx85SSUl9PUyXZIOMxVqsSrE0yi6yNLU20uCLA+Bp26DGqz9MO5q+I6pDBSAuoGZIGxOq/tih2kpHvqrBlNU02ViF30gaSxPO0R5DEPZWkKlIjcwCRJ3uD/jHLyeXd6paO6ElihdeZt7a9Ei3+CptdkBP3547BQZEf7frjsOcnJ+pj87mghYs2y7L6Wjzt88U8tUXUDDWSZPImdz1P9cSCgAS0fnBYsP+9wPSDY4c2WIy5qCzjSm1wZi4MblgZvbFVI56LOTbvF0KsEgXnkbyL/pgjl+AwAzMSLGP0Hl+uE4Pw2DSZlghBNwYIETI5+nng2ao2noR+mC/YaqBx4WE3nSiggDmdt/OMLRyLIkne0C8mf6DVf0xdqcRGoAepPLE6Vi6SB6YNmsBq+msxvHInaYnEObqyveESoMm5tE3A6kEjBDO0Gaoi7ASZj9Y2tijmW0FgB4AIFxcg9TacCwFPj3BEzFTJKQDoZZYm7Jp1MCBfcDbzxlOHZsjMCkNQZG0sYuJ8O8gAXMwbzjSHidOlXpGowCAySAWChRE6VvuelvnjO8XzVJ85XNE6qbw6sNmkX07SQ5O2xHli0ZXsUrdoci5zS0gC7yqQJGuEEDluI9MavgWdyzUD3ZejmUMpoVjrC2ZCgDaGG0/DtO5xmf9RuMCq2WqJpQugZwsSKi+Eho9JHrip2fr0XCIC6Mvi1q3i1dR9nAk2n6jJony2Yb8ey1mBFPUKYEAPcATYEwCzdQRjW0OKjI0WzFM1AUrAGmrDTpqo26ttLKDz2BjGG7QUBQz6nvNQgOWJgyymQ2255+YxeTOJUy2bQEMWNFgepQuWJP/AJKPfEW5N6JyW6DuY4nls85p5w1KTVFXTUJS2uCslUW1luQYkXE40H+ohpihcRVDBg0fGDII1R7x5Y877SZYV+77ghitGnTYTBlFUGJ3+D641XAD+NTL5fONFKmoLeIq0qpQKzzzaDuLwJxTHGfIm4yg1Tte5j8hw7v66DUVH5iBJVebRI29R/TGs7GZHL0c6iZk066VFNIK9IxL7MA0jVIAvyY3wYz/AGJXKFqtFqop/mVpKC3MgFiB1iN55YzuXbLV65R85TpmnpKEiVJBPhp1CwBv4pjmoG2HfLlVHUo4+Ft79Azx3st+EzPeUYOWaYCknSf9hm4AmR6eWL75h82KjVmGohZqqV7vu28OhQ92qHSQYhVNwSZGF4nlszWVw75arlk066hOswYE6LLrJkyJPpgNklp5WotTNUGFNGWlUogqyo6ru6mdV2XTtcmZmMDlU+JuKUOVrqZtatRarJQDisJBED4bQQXsym0A32wX41xnNUVNCvUQ1TaqhP5Wv4QVCMCsCVJI2N8Hu3uey5rZfOo/iIUjQVbUoJ01FJ2KiRfrjEce4zV4hVUqisKB1Fwp1RI36L9Jwk4RfzLZovzWtBHiQpfjMo9Wo2XRxpJAkpIIkJuCH9ojcY1ed7QZfNLTo1alLWp0KqIaTMwJA8QVgNVvBEA8+WPPFy4rZhKVKajJTaIJMyALA9F6WAjpjR0ezYOVrZlgVzNN1dQ1gChGogcyWDb9BiUJcUoo7JpS5Tlu7+zVfhm44ZwgUKJNLSUF2EQRAuTEBtjJEemMV/8AM61Q1NIC0WJCMBBWoil08ZtqIHS1vfcUeP0kpd+jKxCgvTBBN4BETy+VsYPtLnKT0GNOkUFSqXprphS8EPE72LH1xLHCbk45Fa7P9iM3Crhr2AvbXir1svlkveBEESw6ciNhzuCNwcRUuOVsnTogOHFNTpWpLKCSCdCk2vzHLBPjrrX4blq1MkVqAI5XU3Jg9Ln2OAaZmiEptXpfiJkLpLINXhN9NzaxHXHTTbaXT/wEcsYpPv29O56t2Zz/AOMyeuqiU3eYNMblbSQ195sSRgdwEVFr1kMalAnT4RtuB574F9heN0mRcv4kIJ0mepmPrjWZThZSrUrF2Y1NIOoCwGwEAYSXJSfow84Sxpf3JlkVan3GOxOz9cdhaFMe6hzBEAgsQBYsPDb2I+uDWX/hqoDE2G5n8oEn5A7YyOTzZ8awRIBAnYE3I87/AHGCHA6hKu1WqSHYlL/Cuo7CI58zhcbbJPoaPMcQRF3E/XyOBudqsWBHw8zc2HtgfxDMayARMDVM8wBuBt16WxyZ9tLAmxWxAPPoOVsWFbDWUqhlGpYMFZjp+b1MTiWhWCSJi5PtgEvEfgVYuu88p2PXng1laq6Rqtp3n5EW3scBhHV83JEHlPvYf0wLr8OqVQWJC76RPIbcha5+QxzDVUgzpU8rdTb98EM1nVMLcavmB5YwGYc+Nc2oDahT00zFibkifynYkG+PSux/BMmcklIotXSjI7tTBYu96unUCQCYHoq9MAMyVkAJZb7RAj57E/PFN+J16SGtkqwNIR3ixemY3ZTyI54WGSOKfm/uNVoxOfpo2YeiFV0os2jUCgN4khTI2Ux/TC5BVCQymdOmmT/03VmJ0+e09QB1wzhOYNXNVXOlmZtnspZhBJ98b6llERER1UybwNiQeZ3Gw364tJoJhON5M1URxGoCGtM6bgSPcfLbFbhrKTUpxA7oyPcE/Qfpja9p+DAIXpxCwSIn1J+fLGT4NT0MagVWswg2kkRvyg/pjJ7sFdhRRpKTptGxG4JVWBHM2IPvgq9NXprUI38DGObKRMczz84ixIxRoh3U6gPISSQJ3B6D4TOxGJM09anQRSg7l2Z1N/EwOkwRa3Tzw8H5gM3vAe0TJwyu9VmNXKakO8MAP4YLTcEtp84G+PJ8l2YqVSq0zqd4CqOp5f3xqOIcRoVsjRphu7/iTmRYEkDwhrgaQAgDeXK+NZ2SXLrlauYogNVXLOFOqV1KrAm0FWaBO3OIk4dtN16AdpWZHjXZSnk6SU/xHeVK0qVAAp+JTDILk+NQNZN4MRjR183+P7yvTpBmq0QKq6llKyA+EKSG8Xhbb8qn8pnA8G4nWz2cy1JqYYawEpUxpBvJkzMASxJPLHpfDeJcLWu2brU/wjRpNIfCxhge8UAamDSIB3Wb4hmw/Fjrqug0Wk9mKq8KqU8voqqQQfDTEuQAFFgs3Kre23pi92fzSU8ylQLoTu9LGANRJsDefLHp1DtDwl1DBDBkghGF9id5GLFHhWVzIb8LVPRlN4n+VgDHmDjNyGpHlNbIkV6py0ItUg09Myur4wfKVX+u1yeaSnxGky62AoVyGI3YARz/AN283wOy2WqcOzTUMz4THhJkhl5MjRcH6bG+Iv8ATyoEWvq2LeIgTbTYxubg4lki3TXZo6MGRRbUujTR1TgK0qTPSdu8UmVJlWUciNwbWwO40r5hcpRQHu2LGZ2ZjLHyhSfsQdaxQglAdcySRpvt9Y2wN4Yo/EVqUWUkrfaYO/LfFNpUyEmntaLvGODZdaLFP4XdjV4NjAtKm0zzGAfYYgkVaigx3mksLBzp289JPscFu0asMtVAnbn0kfTCcFBOWo6CylLgA2JvyJjn+mNCqbBNbQNOW7ukhIAqU60MYjwVFEj2cSOk49IyWbV0RixDFV9Jjl74w3ajMsdAb4nZTEaTFMQTEczA9sa/KEJTVSYIUD6DBmaK2XzPI/TC4r/il/n9qdv/AMnHYQYxPC+G6nXXBI8LXsLXALbkWv54IZymlOmaVP0P1JIOHZDLGkS7GQFMDkT5co/bzxQ4qHJ8LlGIAEkBN76gduXPpjJE5dTshIT+GC9OZJZgfLTG/IH54megvickFgmlgptJM7n9ZtfDWpjSsBS7C8H4iLn1Mn+mM/xmjUQuHQw7WvbY3EE7Ai31wQGiy1VKjB1MFSCECmbFtuRm+3TEmZzYR51B1gkhVgyOZvtvjLcL4jUWmIpgS0AkEncwCR5Hl1ODeYp+AvMuLkgfl5iepA6WxgssZWvAJJEMRfzg+EAbWGLdCmJNVxImAp5AdOf+cDMmyIVEkgAsgJkzzmBFlbEuZbWyy4I6bG9zq5j5YBgs+YpuRrHh3APlt6+nlgNxGslFf/rnRUJUklvE4sFUSLLtNtgcaLI8PWCSBPn/AH2xDneBI9yF63G/ywrd6fQokBeH8MoVA1UUlWobM9MQjMIk6CYUyeW98TZrJvTgqCwNwJi36z7YJZbhYp3sOgG1jP8ATE9dyRBOzWA5jGgqWgSq9DaGWZ1hgBq39IEQNsYarlfw1Uo6eEwQR/Ty5RvbHoLZrwnygE9PsnFKtSFSQACOYYTt1w10L1Mbn+JoQopgljYGIs24HMmflfAfitVlmm4KVEfSARHhMC48tM2649GyvCUNZYRFvJMQPMzHTni12rC1nCUwjS/8QtTGsBI1XkjxEgWAsZw8JabM0eT5fhmtC6Q58ULuzAAhiB0kmP8AtGNB/p7xYhquVYkrVlVabguhUCDyhQfY74dnc4orvSqgEq8IR4WCsAQbRa5Fto54d2GalR4iyOAU7wCTdgCIBJ8t/n54aLA1oIf6WZFcrQq5pyFq1ddOmx/6dCn/AM6r5Sw0A/ynzxkeJ1xmg1Sih/h1yyKdyj3k+rKTHng//qTlc3kppGoGytbwKyqBCKdQSwsDJJj4r73w7/SzgIq5sBXD0yhYjfSVKmY5kEiw5xguXGwxipNboK9maAq0R/LEekW+kH3wYo5RkYMCQRsV3HoRtjEcS4pWy2ar0MsrOUqMAUUsWVoZSeliLcoxJQ7Y5qm0VqbrJ/6iET72+mJSjbtD2lo9N4lnBmaGjMItR0vTqQJnowNr9R5Wx5xXH4TNMSCKVW9hsefvP0+mx4HxalXBHwt0P6SY5dRi5meGpVGmoiuvQifQ+WFtp7DSa0Z3/iuXVdbOjRcQZaf+3rywO7JU2rVK2YNg7EL7mbeggYM1+xOVZgQGXy1Eg+Rk/cYNZThy01CgAAcotHl0xm1WjU+4OzuVLoyGCGUqb9bYx2UfM5MMrUS6zYgEj1BWSAehx6X3I6x0wgoH1wIyo0lZ5/wHKVcxW/EVuWymxtcADkBv5/PG4RdiQZxNovYD3xPR88FysCVFJyep+X98di6VHQH1GOwAgSpRNYsCYG3uCDHKAMR/hC2Zk/At9p1AA/IyQYwazdI6tNgCdxv199vphUI0+Gy87/fTDE+5WNEEA6QeYnznboYwA4/w81AeaxpHUMxUWM8hPvjTVXhTzP3054CrVM3G/LAMCeK0u7bu1XwCjJUA7ltAA/8AYf8AqMU89l6wSGJ5gwxJEiSSBaYEY0nfAkljMCI8vP5YFVKRD6nbSk/3gx8Mk3PoOdymBgTIU6msgsov4bSFLeIgfPBnJ0EWozNDz8USIP8AS4wP/DeP+EQoBuTu7EmQIFl5xgvw7LMGEiIMtBkQd+g3wGYP5bICzKzDykkfti41OxMiQPmcR5Zlk6SN8SMt4B9sKyyAefYxJE+SzY8hE3wIfjas/hvvFue1/QTt1xsKmT1TbywLqdmack6dzJjqedsHkK47AY4yvJiTI2FtXUnkIP6YIUs0dQPsTtE298SZrs4v5UAmTtees4ppwxqYDFWe8TIgX9fXAdSVCuNGppVlWoKi6rAiFuZsJA5i+wvtEycBs1WcvUNgWYgEX8IsNuR398JQ4nSSmWQVGctBUCVg+vTexg+W4NJlFrIGBljPijfyYDpt1teZGOL4s8D4ZNrs/wCSi3s8v7W8FdGTMU11lLMpBMreLA8pwO4HVqVq0qtNXkMXCkadPW95Fokb+WPUv+FtOlhHkdusjriP/hKLfSJ5xvjujPWhXHZHxbi4zFAUs1TDU4giLeHbSw2bz3xh+wWeenxJKuXXTRpBtS//AMyPh5eImDPW/LGz4pk5y1bSYEEH5Ez9BfAHsPlNK1oBkvDewnkZ3Y4rzdWCkmejZrh1FM07MFCVf4iOQADabH+W58oBwPqCnWU020VF5gwecQR1Bt7YlbMa8oqPUpr3LyveNBK3PvvH0OG1qqVEWorAMRLLHmYv0P8AXBrlBMaTqR59x/Itka9NlB7lyQp5qbeGbza49+mN3wrNmpTWopF/lb9MB+3OW15GoeaBag8oYbHzBIwnYCvqoMDyII97Rflbz6chibXl+gL8xpjVv4l9wf7Y5o3GGhb/AOcKpjnfa4v7YmOSFRzjHLTMzuBhtN9O4n6H++JqddTvv6YxhhCmJ2/T98Pq0SNiGXkcSUVDOqzLNMe3r64WlknNQ0wssCZ6R1npEYlkTguUe7Ozw8o5W45K0uv+wfLc0J9Mdg3W4MimKtemjROksBb3Ix2Mlne+Jnj8J/zZn8xnibSB/N09sUH4kJIueg6D0+98D6rApJPOPaZkXvzHvhzVKbEWhjz+R+/746zyiw7OShmwmb895P3zxTzOZOqBsD9fv9cFaFRAjIDIv4vWP7Yz2cqgMEpgnSIE3kmLtHPn74RoayVK28DnPtgVnkEhixIMHSRuZmPL+2CFHLa1K3jY2EWsesYL5XhcqNcEbbX+/wBsKGKsC0lSmA4ENUgjnpJEctrfXEyhgkKWAaynqTERBtcC5/yeo8PQjS0eXnG364dQ4dosCCJmCIH6cowbG4FXgVVpFpkbkzHywfo1CRcAHbEeVyiJ8IjpzAxIoi1r398BjxVIktzkec4eNrGfXHU7b/0wxlHLACLSYc7eU4kdVgzBHP8AxiPTJkQZ3v0woSJsNvc4xiB8pTOwA9owtOn3OkggGeex5icPqVwsBdzzPTr88Dszm5PiECNjHmDy88M4KS2I5UGa2c1id+cdN9uuBVWtrIHIgxH6/UYRGkLciQf/AB0mLffLFTPKRXtJAWYG1up9hhceJY1UegrkTZtddM0jBUqVvfljJdnMwFq1Em5J6WYEysjc7j/xxqwpDIqg6tN/UjlOMRxTg9anWNSmp0sdUjkZ6iw5kn0xWMovTB7mjrUGJLFVPISbRINwSRO+wwQFGfCVCoQDIaSdpuI5AiekYymU7SFfDUDWN439wcWKvaymohUqVH/KDCrPmZJN8NxkkNaZY/1Ezy08qKK2eqQAAQfApDMY6WA98WOwWX0ZcnYs3SxgCQT1Bke22MflclVzuZDMQxO8A6EUEeEdB9T549QyVE0lVBGkCB++2+ElpUHq7JabdCpHriakCDcCPrhsq24Hl97YVapXkYPniY44qSbG3SL+2EK/yHEyVbQR6Yh75t8YwxkazKYZTK+v9xbBji3H+7yhq0oDsVQtpJ0TYs3WOXtgc1SRyHzw7h2fFKp4oNNzDg3APW/1xbFLdMlNd0ZbjSO9Zmy71MyttVVkB1OBeDGwtjsGO1XZ3M5jMGplwrUtIVQGVdEbrpJH5pPvjsehHJCupBwlZia9cKO7vpABj5TPmB93xe4TlFqHvDzjSOgjck73P0xQ4m3dVqbPJOm56A+EnzNxvzxbq131MN1TUJECfDqBg8r7dMcDRRl+o6qYBLGwMdeZ2tttig9A94WLqCdhyMzMDcnzx2So7sTuPrab++J6+QZiCLjaxggcrn9sIwpEvDqoCCIHML7zfFteIE2dbGB6E7T74HZDLMGBKgH/ALiQcEs3RKq1yInaDa20jkcYeOupMsCZJubreQTI9tji/krrtYWBO5j1OM/SzZjXdxsSeci/TpPTfrY3wgh0VqZLA3k+fO8E++M1oZPZcJMDYf098cbwDfz+vLEyrpuQPliZqfPecToYiemDuJHLCrHIX88cpnl5Y7MCAb4NGIu/WbgeRG0/vhKlRjBBtzEYjyuT0SZJne8/riSgoN4iJGMYhzVYRBt08+vO2M1xJ2Lhlv4YN/Pp74tcRzoLAETJt6/ZxPTVVYki5iOZ+fKAx+uKJUQlKyplOK6z4ZI2jqS1xPpecRnOvqFhJMecAGfa04iz2V8FSojFWUyALT5HrbafLAvLVv4aVW8IEyIksxg7jznBAaSjmjqgMRB5+U2npgiQseFYuLf18/XAbJ01VEI/NEehEjfqP0xcyOaOpTvMhvTr88RyQfzL9Bouhc3wGhXuwIYWJFv84G//AAFNervGbyMfUgDGqV5kdIPLY7focOZb9cZPRSk9lbh/BxTXSoUAdB93xe7r9v8AOER7f3vhozB628xf54ZGojrUQDO/tiPvAACRb0+4x2YYevl54GZ7O6EcxJUTE7+U+uBQSXiXHEore5sQo3g8/TzxkqvavMOToAUAbevO+AOZzzSajkkmTvsN49JOwxJwnhOYzY7xCqUpjUTckdFHmOZxdRjHqScm+gYy3a2sh8YkCTtMiOh+fxfpjR8N7QU6q6H8LMBf8pJ2g/vjI8S7NV6SOxZKqINTEeEwP5Tbrz5YCUq0c1Aawldt5Mg7iMNUZdBba6nrRzsWZoIt6xz+WOxjeF9plWmFqoahBhWAHwDadTAk7/THYjLFBu3E6o+MyxSSk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6" descr="data:image/jpeg;base64,/9j/4AAQSkZJRgABAQAAAQABAAD/2wCEAAkGBxQTEhQUExQWFRUWGB0YFxgYGB8cHBoYGh0eHhwbGhkZHyggGx8mHBgfITEhJSkrLi4uHB8zODMsNygtLisBCgoKDg0OGxAQGywmICQsLC8sLCwsLCwsLSwsLCwsLywsLCwsLywsLCwsLCwsLCwsLCwsLC8sLCwsLCwsLCwsLP/AABEIAM8A9AMBIgACEQEDEQH/xAAbAAABBQEBAAAAAAAAAAAAAAAFAQIDBAYAB//EAD4QAAIBAgQDBgQEBQIGAwEAAAECEQMhAAQSMQVBUQYTImFxgTKRofAUQrHRI2LB4fEHUhUzQ3KCkhYksmP/xAAZAQADAQEBAAAAAAAAAAAAAAABAgMABAX/xAAwEQACAgIBAgQFAwQDAQAAAAAAAQIRAyESMUEEIlFhEzJxgaGRwdEFQrHhUvDxI//aAAwDAQACEQMRAD8A9M7zHF8dGOYTjuOYb3mO7zHFMNK4xiQVsL3uK5GG41GLgrYcKmKDNhO9xqDYSFTCd5geK+KWb7QUachnkjkLn9h74FIFh9amH94AJNvXHnXFO2bt4aI0D/cbt7DYfXAKtnKrnxuzc/ExPyE4RtDKz0jP9rsvSJEtUP8AIAR8yQD7YoUO2dBzDK9P1AP/AOST9MYETjjW8gTheVB4npT9oMvyqg+gM/LfEI7QZc/9Qj1Vv2x5utRjMD3xOKzRBM/pgvIbgbHjXaYKNNAhmO7xYDync4xteszkksSTuxO+Iy3vhQpO+Jym2MopCHywi0NifliRbbDDwp98TbGFA9MdJxItPzw0nCmHqcJJ64a2HBr41GGs+Ia1MiStx+mJmQxufX+2HrSO+3t/TBMUabn1xMQZg2tP3yxMQFNhGI4kzgmGaByHzwyqLQNunLDwvrjik4BimaeOxZZDywmMY9Xaphhr4oVc6AJJAHUmBgPnu01JbKdbcgNvn+049E5jSHNYYc4MYKvx+s3ML5C+IMxxOq8DvNIHTn/fC2g0z0Bs+OuIn4mo5j5487FZyfjc+9sJUctcknzP9MBzSDwZsuIdpkSw8bdBt7nGezfG61SdTFF5Ktv0uffAk1PKfvph60ybtbynEnNjqKHtmWOzN8ziMvyOFby6YiFOxwtjUSCp0GHEeeI5xIqmQTYeeFbCdJ54do6YcRzM+WHDCOQRmmN/v3wm5+4+uJKi8sKP8eeA2YRVjDFBsN/6/LD1Wb8sTinAkTHy/wAYFmG06X2MKRGJ1qW8PuThVINjMdY/fAsJHTXzwxlHLbErAA+HoB0n1H98cixPL9fS2NZiIJv5Yjp74s6Y2/v0xxH2PlgWYaxBEER9zjnblMYcaWE7sY3IBA1zjimJ1p4do6xgORiBUthdGJ0pzYXw/uBzI+f3GNZirox2J2cC1sdjWYqGoXMtqqH+bb9hiCqDvKjCVK5I3gdBbEBF+uOvk2JQpHMmcSKnM44LF+eOUk4DkGhXqD18sIQefhHTCluQEnEq01W9Qyf9o/rhGw0R006D3P74aYG+H1cwWtEDywzu/fAsIkzsMKVPpiUIcWaWTY/ucK5GK4pxtucdp+eLoy3TD1yyi5M+XLCuRiklMn98TBLQLff1xbtty8scW6Y2zFVKOHnJxc/QT+mJ+8Y2wxnJ3JwKCM5RHzthsdY+eFY+uGAjz+mNoA9mMfcDDaNUc7+uOn0+eGxjaCPbMCNj9+uGJmR+YEnHCmPL64UL5DAbQB75pTsDvv5fPHCuOhHqRhijEjUz9nC6MOaqOQj79ccKttudvs+uIxT9vX7tju7E3/xjOjErVhzw0VB7eRjDO6MbHy8Jv/bD0pH/AGtf+XB0YQ1NxE+t8ODk8gfbD2yx5BjP3ztGFTL2BKRPU8vQbYJhhYc7HHYf3bD/AKf1GOwfsYCosza2HBI2xoEyakbQeh5eow5MuBaRMdIB6QSOvTD/ABLNxACZYncYnXKMYiAPP9sF8wyrt4jsQSbe4Bw6mhvIX/2/cYDkw0D1ygUQvxHdjv7Dlhi8PHO/mcF0yTmSEEcuY+/LD+4Yn4Bv8RH+Pl5YW2GgOuVX1xJ+GA/L7wcE61EopdgqqpuxsovAvfnhUy7mBo3Ezcf0H74MVKWkK6XUHqhmIv6YVaZ9/ngoMo17r6XiPWP6YVMq8xqXyjecVlgyR6xYkcuOWk0DO4PUY7ujiyxcGoFYN3RGuWUaQRIPORy62xIcq6jxVE0iDLH4jG0L+hOJ8ZXXcp0VlIUD9nHPQPl8/ridqoAMukk2IAsTtAmOXvhUzlNWAYsWMwoUiY38zuJx0rwWZ9VRCXica9yBMm32D+pG+Fp5AmwMmfv1wRqVmImNPTF3h3FdCx3QZv8AcDf9LY6J/wBO4wtNtkYeMuVNUjP5rKCmQHGknqP1m2Fp0ENwLf2+u3LGg4jxBqy6NChTuCNRPzsMDfw+Bh/prk7m69u42TxaXyoqrTUWi3r/AE9cKFANt/UfK5xIyiYkW+/3xXzWVpkgtpkGQSQNuuOmf9NxOPluyMfFTvYiqpBB072EmTPU8sTCilpiNhBEm8Hc+t/LDjmKYH/Lotfm7EbX8JcAexxyZ+nUIRKVKkNbLqB2BU6H+Mj4p1A8jjzMng8kFckdkM0JOkzjQQkCPSwuNvnh7U1USUDWuJFptNm+/PFQ8SBuFRjq0LFixWZN4IFwL7TiGv3oJinZhfUyLJ2ggVGkX688S+G0PyXQu03S3gYzeJ+USJ/ziesaY2JVjBgiZ5bTO+BuQzT1/wCHOiotiCshR0gECDFr3jywWp0FUKtSoC52JAmegUMY9cJLQyK+rlIFxcnl9+uIqlVC0awYF1G4nlbBCpkVYElibGCVUQb+8ewwMyGTcFe9ASQZQRrBEaQSV6A/SMKnY3EfWDAWZFAEWBLR033wtRGIBDnb4dIFvI+/TF6vlE0voLippIUlhGqPDMcpxkeymdFMVRnG3IdAzTeIuZkzvBtikE5Jv0ElrqGTlWN+9PvpnHYkqdqaX5XpgeoF/THY3Gfoa4+pSfPIayhKitBZG3bUZElVEQAh3M89xiKrx/S1UqVEAaFCeG58IJmWkEQ20nyxW4Z2ZNPMZgXICk0rAyHtI1bEBT1+owR412eoZdqtnqVaaqVcmADeAVBuZncmwHudVZWPFOpfgr5Lj4ISrXpoAW7szAkypJKL4g0XE2/TBXLVkrVIFH+BJAqETGx25zItPMb4F9keH0M1TapX1OyvCANp0sF1Tbc+RtbbBKpxWitStTq0wyadapTLDUQJNpAkBRt/t9JpDHzdAk4x+w7iWfFJkYaxT1Mr6/COi6ZaBG/OQMDM52kqF9CqHam5ZWgimWAZSfEsQCDpI5qbnAxaqBqQpB2SudU1mIKlV+DUAQJ7tiDBuDcYp8RWoSrFXRIJV2bwsA7MChCgMdTkSB0wuSoycaobHDyqXJP/AD+gcrcZNeitJnYEiSWRmUE3UNeIDKY6wL9WZ7tKoVGKhUEF5MkqYCizf7j4jCkDZb4dkczGXrd7VcDTqp06YBYmIA8Y+MswMGRAGM9maGlCpCKAO8EtINJoDIxNrsFNtwMUxyfRa+5LJGPfZLwjteFfMU61NKpBbQfhaQD4FEDVLRGxv1sTHY7huaOSTMVQzB2OnSfEFlh4h8QJJMRyCnri7Wy/D6SofwbVWR9TZjUV8SnxGIgCQZAERz543uTz65SnAWkQylyVMRC/mgRELy5DGc572/1Ascda/Bju6pEVe+pZii1VdYZo7skwVUrEygA+IAGDHTBEUD3eXq90dIOpiCTNOAAUkAmwJgW3Oxxa7S8YR/4Joli2nu3pVtJJZgB4hssnnIMYC8Xp11zNLI1KxqI1PUSFIA3CoL2Ph3aZA9sJKlFyfb9h02vKJlO0LVAWZxRQVCFZYVXRi2k+MgahpAJBImeeJeJ54pTaqKtRwomTTAmfhjVBhpsdue2HcE4aMnQanTptXqM2pwCuump8QAY6oEHkBzPmQlbjdJaqK7OZYfwCobQwEjWywPDOkDebjaTVZJwXlZNwhL5l9y+KVXMZWnWNVU7xQSjhQAWgiWDSAeRi8bYFcTpilRSqlXWGbSxgqFtIM6p3t77Yl7Q1kOYap3rFb6KYMMggCd7iRBIFpiOjOzHG+9q0abUopw4ZFkiBEEMVgjUwkHy97xz5mncq/km8WLSUbff2R3DRTqVEWpWdUamGZxLRUJjQAGnYEyQLe8HM72bpIC1LNCqUuOmoDUAW1Qs+Z5jAfiOXpo7d0rNqBgvbwi8lwAoGonYTa9jjPZepUJCLodmuRVWVB2AlSCGKi/KT1wnx8zfzv8fwb4GNS2jVNwQZjMtqY+Iz4E1eI3gATyv7YpU+AN3z03WoNLaFUJ42N7gEXEKbR0vi+nGKdKlrRjrcEMulhU1kAMAVGmBp+IHc88ZbiXGmYyK1aUKNTaoxLBhLSsiwXR+aRfa+M/EZYJLkMsGOTbr/AGFKPA6hzSUjPdsdwt92kAgG8LzFpviSnw+ma7LTr6GWNCVIn4h4uRI0giADc8hi3wzjtV6NJRTptWrVSQTS8BYMJBE6iGDXP5S1tsEOO8PfMCm7qjKsHSR3YpnSPCKnhe28lSNJA5k4lLLkl80n9B4Yoq0opv8AwZLN95SrEGt3zayvdpuWm21zf54ly71K1ap3s0XQEvTYFZMTOk3UixjywR4dw+j+Kd8uKCvSDN3iknQSs6VcA6oUmDfacS8K7rO1abvRapCnxl2AA2JfT8RkR4jc8ueIuTbaRSUFx4rVfkqZHjNKplfw9e6sSGLkwyk67lb72m9oF8Akp5KnUWpSJR1ZGWBKqQQWDMTJUQRIHMG98FO1tBEpnM5ZVXLoRSZA0+J5MhoKkSb6TG0dceb6yVnUOducemD1k2zSqMFFb+2z3btHxh6VJdJUs506jAFwTubSRYXwI4TnadWlQqMHaq5O5IClTpLNfkLkiep3wR4LlkzuUpCtTkJSpsVMAFjTMNBBMxfkLmMZnL5DMVqy06YWdbgU2AVTTEB9Rk3anERzPy0XHjx7iNO7Yc7ccTOTqNSp6a76RJFgsxAYSebfpjC1alSTqAv1BlvmMOzuT/DrVytYqfHNUqSXLf8ATsLlQFBiPiJFovlxRQmENZWYgAd2JJJsB4hzxRcYiSi2FnpNJ8P1x2DuUpZjLotOpl1qNAMvTJaDsGhzB8jB8sdhHl9vyi68Nau/wzf5XiAgMPCRABAvHL98DePUGqKTSdmcjxC3ilnaZPQPF+gxcGSUWcE8yQf23xXznDHX/lmZ67DqP84kpU7JNWqA/ZnMU8ulWi7PqZtc2aDAHKP9u0YscWqoAmaDEVaJT4ZBamdRIi9wCSZnYDacPznZ1pLKVJnlzFx85I5/oMQvUZ8v3XdhatDUXDyAwcVFUFua+Lflp5Y6pThqUfXoJFT2mVqFUJla71IYNUAo1GARShJNQhbkCapWAPzMByxqKvDBmcrSWorLl6ToweANKqIdRN5MxETLHkIxlM7XrZMtVqRVKhPCdlDEACnM6SGMix3Jwb4pxVamUZUdwrlCgFxqZJ8R3IMEknpa8Y53PfJ9y+ODkuOlRSzWRT8Q1TLuzU3UtoYNqp7AXE6lkjnO0zc4vcYyOXOVYBaaPlgGY7KzKFLSWu4aNriLb7Aq2cKZZKlOoUdCrLPLV+XlaL4iqd3mMuz5mq1KrKtpFOUCozg3G2o1CNN+XI4aKt6HhKKa59vv+pf4lw6tWFJ1ek1DMomga21gMCO6cRDhTs+8KJ1RenxPhea7xoVu+aSRSrsykHmadWNAMx06YocQ7TjNPUgRSQjSecQRMC1hEKPTAvh3amrlqzOslCIqDkQOXrP9cVcGo2316EXOPKkjS9lqOYpBu/ywDpVpsrnSuphNmJtpAM2tExscWs/w/N1Ccy9T+IDFamX0OuloUMPhIudrETyg4v8AB+Lf8QRVooBVJIKs2xA1adUcxtyn0xT4XQNQGoW0kpUSpcE02YqA5k3eX5gyAIw2GXDHb69H3TvuJmXLJ1tdvX6FXjeQpGNVRxmFqAOHaQUIhoPMiAwuZmOhxDxDhmsZenklJdqgDHwlgAC+stYWUEgA8hzwnEqzVMwaBlW0Mha0kqCFZivPUgvhlKvmcqlLLd2ve1KvhdX/ADWI/wC0xa1owufIpztd1srj1Cpfb7BXsjw4M6ZlwaZphwpeGTXNzYk7KYP7jFLgmTf8WcyVRBUl+71SQrAT4dhJ3AI3wQo8FNR1OZeppdICK0KKqnxLF76SLepGF4tknqVA1ICFPxHy5ALv+mOXk8aplZuL8w+v2aObzL95UOhIATTpWNMg/GAZLbHpGCFL/TytTAAKAyzCoCy6JBJDpqK1JaALWnlGB3GOI1KSk0ShrDSCNEnSxUEsgnWoUneNhvhKXa3MrXy4r5lTQ7yKjAIp7sgmTpWAsgX+eOtzSqu/sQ+Ha5FPPdn6+tdOZJRhqYMWhWbxEqAdiSQT674m4z2SJfLM/hrlytZNaQabSlKoxJJEgKJ0n83TBzO5JywKVqfdFSxzBYaIEzz9dvni5keH0c0qZ3NNq7xXpaAhEpqGxnw8mG1jN4tsiUYcnJCJ3KkjzHh3Fe4qLAYIpOkAyYM32gnnccvOMHsxn6VdkqVKzvK/8p3hXc/nCnwyQLiwv5DB3J5cZdsytGjTKGoAr1EL600IYYgiANWw5jywLyXZbJZgB6upTqLMgJ0G8aVVriItBEg4i8cnG0zrXiIppOPRV6P6kSZqsc3WqMAlE0EVZYaUApw19lEkyRzKYj7P8Do5rM6SQuWRJcox0tUncNIkDX73GD1fh9Z6v/16jeGCiGQtRbkBqkE7sR4gRGMd2woZpq7UNJolKatYQWRxdRokGWHKRY3tgTuPmYuOMZvilv8A7qv3Dna/IqtNaFGotSmTrpkKAGdYsdMhlmxJBNjjy3LpNdCPzEb+ZG8T188bDhuXqU0o0WDkohqaAsFAz3m97xt1OB69majEVVsddiohQm4Zb2vy28+WGhLGk3YmRZW+LTv8h/gvGqtR6fdlgrO4IUfEFChRHQSYjYLg1+JOWdmZT/yzAg6i5tq3EaYB+e+IOznC3FfL0goRKaMoabEkCLDmfFJ/mGLnasHL5gIxgECCdLgxBIv8JE452nL5Tphk4qpdARmAlc1FW9TUpXYAI0y2o7w2qQJuRipmuxWWoEVlqumhg4DQ4JUggEDeTFsb/svk6dTLtmazJUroIMwIUnaARM2AJO49sVe3OWpZcE0xUDEagqCXURIFxzYC3K+G4ySJOUJyMJx7tNXaszrHj8RDAyDtBAmIAG/KDzx2NB2d7PLXpGpWrN3hI16tMzpUxcbAGPbHYfje7FedR0v8B9O6ZtXT5kR+nkMOq1bGQDHT9PpgSUCMdMzvyg2AsPUYoVM+QxBb4ZH9NxiZK2aWnWEQB188XMjlw0l9NwAV5cv0xm8tmz6G/wBemLVXOQpE/l+/bGoNhLivCKFQeNFqQpAU7Gf2G3rgRmeBinQqJRplAyrGm90YCZ3kq7H/AMcPyfEdiTN9z9/cjBrIcSkETJwUhrPL8/XNMBXJsb3BPTYCfzEmfTCtkqT8NJNQ063eKC7MYCsLIFAkixJ6EA41vEOBUa7h4AMywUxqibHkJn6YAdq8uUWlSpIy0nZlUxrOsyYInVsGIJ5T0wW6eimFRk/PpGNyvD61CGq2WoAVNyGgnwzEHrHTFZMq76lAPiYLFrm/OCRcjHrnH+IZUZGllK9Smv8AAQUwTLagoAYKu1+ZtvjE9meFtmatNKNZBUOs/wASQRGw07tCrIvzjlezVaIasrdkMwuWqMDUIeSCZgWJkiIJtN5FpxsstxZCz1stSMfCWMSyq66NcRyCwLcwLDHn2d4WtDNFHfvArkMQCodTvF5Wx3v1xtuxGSNTL5nKK3/PpaqZNz3gub7mV26eeFnvQQvk+2lBqzUq+WJ1EDWEBBLRKm3Iz19cZ/tvklUhMvqJSqChu2kFdWn/AMSDfeI6YDV8y1OZqstUw1rAW+FgwESOdot5z6T2QpPWyJNAaKvel2VyG/KAR4pBuAYO0gGDjjxeFnjypqXlrpb2/X2Ly8RF4+NbKXZ3MVKi01FKprfSKsglFaIU6zsYAJboAOWNpxnK0aFKnTJpIG8OqoY1Obkzy5nfytjzfi/Hzks4x+HYVacQAFvqGnwiUIMReCPTu22feoqqzeJGYEcxtcge/wAsd+m9nKwf224S+SqrWV3NOpOl9UMp62MweuxETfdOyXG+9L0Kwp06RVnqXHdvsFLAhgp1GZNregxm8rnlRjSctpaNRF4SdwOovglxvMZKnS/+qHDTceKCp3kvaRyK25c8bo6DyfGiXiFRa+a/DUV1ZRB3q09WhWMmTYWBa+m0225absR2kq0KVchVbT3dTSBAMr3bET8JkoSb/mtjMdllSoviWbQQCVY6iIAZTYz1m8Y3GTyFDKMKrh+4dTTem9PxqCpEHkYJFrbYjnbceMerK4Y35vTsafgvEaGYprVcqhqAmohI3JIlYiTqSNuuMnk82mWrtlkR6iodTOqQV1X8UsZsVmD0AFsZfs/Sq1WqUkqhWpadL7BlcloWTK+MNb+b2w/PfjcpTqOrLVXUWqFWLMJNncm5kW8o5YSWfhHjHcl6jY8cJz87pexqONdpvw2hxekTpqXKleYYSPECAf8A1HW0jdrUzdNA1CRBC1I1MlvhVhfUSNjAtzwJ7DcTbMgmoQtbu2YBlhSqsNUMzASKbGATvquAMXO0NMU0SouhGUK5C2Cl+8DrDMZINKNSjY+mG5ZJY3yS+hWMcUMqcZOvUrcO7yGIZjr8J1WKx1ERGrl5DBDszSD0akMNAqvpYx8Iax6QSCcCOyNA5ulU/Euxh4BpuVDL/MBvJ88aHN5L+CaC+BGbSjgbGFKKQPyyCOZiehxxx/8AnjUZKt/gtlyxllc1J16+6Mvn+JrQrPR1hmBTu2OrVcDxIVGk6S06ZBhcGMtknzNQ50I6IKIosjq3iYM3iCxG5J1EwL874BZnJ9y61M0op92QdUqQxvAUt4Te99onyxsOx3Hw/wDBB7pars9FqkxWWwIpuRpJBU+EWhltvjryvhG4P6+hx85SSUl9PUyXZIOMxVqsSrE0yi6yNLU20uCLA+Bp26DGqz9MO5q+I6pDBSAuoGZIGxOq/tih2kpHvqrBlNU02ViF30gaSxPO0R5DEPZWkKlIjcwCRJ3uD/jHLyeXd6paO6ElihdeZt7a9Ei3+CptdkBP3547BQZEf7frjsOcnJ+pj87mghYs2y7L6Wjzt88U8tUXUDDWSZPImdz1P9cSCgAS0fnBYsP+9wPSDY4c2WIy5qCzjSm1wZi4MblgZvbFVI56LOTbvF0KsEgXnkbyL/pgjl+AwAzMSLGP0Hl+uE4Pw2DSZlghBNwYIETI5+nng2ao2noR+mC/YaqBx4WE3nSiggDmdt/OMLRyLIkne0C8mf6DVf0xdqcRGoAepPLE6Vi6SB6YNmsBq+msxvHInaYnEObqyveESoMm5tE3A6kEjBDO0Gaoi7ASZj9Y2tijmW0FgB4AIFxcg9TacCwFPj3BEzFTJKQDoZZYm7Jp1MCBfcDbzxlOHZsjMCkNQZG0sYuJ8O8gAXMwbzjSHidOlXpGowCAySAWChRE6VvuelvnjO8XzVJ85XNE6qbw6sNmkX07SQ5O2xHli0ZXsUrdoci5zS0gC7yqQJGuEEDluI9MavgWdyzUD3ZejmUMpoVjrC2ZCgDaGG0/DtO5xmf9RuMCq2WqJpQugZwsSKi+Eho9JHrip2fr0XCIC6Mvi1q3i1dR9nAk2n6jJony2Yb8ey1mBFPUKYEAPcATYEwCzdQRjW0OKjI0WzFM1AUrAGmrDTpqo26ttLKDz2BjGG7QUBQz6nvNQgOWJgyymQ2255+YxeTOJUy2bQEMWNFgepQuWJP/AJKPfEW5N6JyW6DuY4nls85p5w1KTVFXTUJS2uCslUW1luQYkXE40H+ohpihcRVDBg0fGDII1R7x5Y877SZYV+77ghitGnTYTBlFUGJ3+D641XAD+NTL5fONFKmoLeIq0qpQKzzzaDuLwJxTHGfIm4yg1Tte5j8hw7v66DUVH5iBJVebRI29R/TGs7GZHL0c6iZk066VFNIK9IxL7MA0jVIAvyY3wYz/AGJXKFqtFqop/mVpKC3MgFiB1iN55YzuXbLV65R85TpmnpKEiVJBPhp1CwBv4pjmoG2HfLlVHUo4+Ft79Azx3st+EzPeUYOWaYCknSf9hm4AmR6eWL75h82KjVmGohZqqV7vu28OhQ92qHSQYhVNwSZGF4nlszWVw75arlk066hOswYE6LLrJkyJPpgNklp5WotTNUGFNGWlUogqyo6ru6mdV2XTtcmZmMDlU+JuKUOVrqZtatRarJQDisJBED4bQQXsym0A32wX41xnNUVNCvUQ1TaqhP5Wv4QVCMCsCVJI2N8Hu3uey5rZfOo/iIUjQVbUoJ01FJ2KiRfrjEce4zV4hVUqisKB1Fwp1RI36L9Jwk4RfzLZovzWtBHiQpfjMo9Wo2XRxpJAkpIIkJuCH9ojcY1ed7QZfNLTo1alLWp0KqIaTMwJA8QVgNVvBEA8+WPPFy4rZhKVKajJTaIJMyALA9F6WAjpjR0ezYOVrZlgVzNN1dQ1gChGogcyWDb9BiUJcUoo7JpS5Tlu7+zVfhm44ZwgUKJNLSUF2EQRAuTEBtjJEemMV/8AM61Q1NIC0WJCMBBWoil08ZtqIHS1vfcUeP0kpd+jKxCgvTBBN4BETy+VsYPtLnKT0GNOkUFSqXprphS8EPE72LH1xLHCbk45Fa7P9iM3Crhr2AvbXir1svlkveBEESw6ciNhzuCNwcRUuOVsnTogOHFNTpWpLKCSCdCk2vzHLBPjrrX4blq1MkVqAI5XU3Jg9Ln2OAaZmiEptXpfiJkLpLINXhN9NzaxHXHTTbaXT/wEcsYpPv29O56t2Zz/AOMyeuqiU3eYNMblbSQ195sSRgdwEVFr1kMalAnT4RtuB574F9heN0mRcv4kIJ0mepmPrjWZThZSrUrF2Y1NIOoCwGwEAYSXJSfow84Sxpf3JlkVan3GOxOz9cdhaFMe6hzBEAgsQBYsPDb2I+uDWX/hqoDE2G5n8oEn5A7YyOTzZ8awRIBAnYE3I87/AHGCHA6hKu1WqSHYlL/Cuo7CI58zhcbbJPoaPMcQRF3E/XyOBudqsWBHw8zc2HtgfxDMayARMDVM8wBuBt16WxyZ9tLAmxWxAPPoOVsWFbDWUqhlGpYMFZjp+b1MTiWhWCSJi5PtgEvEfgVYuu88p2PXng1laq6Rqtp3n5EW3scBhHV83JEHlPvYf0wLr8OqVQWJC76RPIbcha5+QxzDVUgzpU8rdTb98EM1nVMLcavmB5YwGYc+Nc2oDahT00zFibkifynYkG+PSux/BMmcklIotXSjI7tTBYu96unUCQCYHoq9MAMyVkAJZb7RAj57E/PFN+J16SGtkqwNIR3ixemY3ZTyI54WGSOKfm/uNVoxOfpo2YeiFV0os2jUCgN4khTI2Ux/TC5BVCQymdOmmT/03VmJ0+e09QB1wzhOYNXNVXOlmZtnspZhBJ98b6llERER1UybwNiQeZ3Gw364tJoJhON5M1URxGoCGtM6bgSPcfLbFbhrKTUpxA7oyPcE/Qfpja9p+DAIXpxCwSIn1J+fLGT4NT0MagVWswg2kkRvyg/pjJ7sFdhRRpKTptGxG4JVWBHM2IPvgq9NXprUI38DGObKRMczz84ixIxRoh3U6gPISSQJ3B6D4TOxGJM09anQRSg7l2Z1N/EwOkwRa3Tzw8H5gM3vAe0TJwyu9VmNXKakO8MAP4YLTcEtp84G+PJ8l2YqVSq0zqd4CqOp5f3xqOIcRoVsjRphu7/iTmRYEkDwhrgaQAgDeXK+NZ2SXLrlauYogNVXLOFOqV1KrAm0FWaBO3OIk4dtN16AdpWZHjXZSnk6SU/xHeVK0qVAAp+JTDILk+NQNZN4MRjR183+P7yvTpBmq0QKq6llKyA+EKSG8Xhbb8qn8pnA8G4nWz2cy1JqYYawEpUxpBvJkzMASxJPLHpfDeJcLWu2brU/wjRpNIfCxhge8UAamDSIB3Wb4hmw/Fjrqug0Wk9mKq8KqU8voqqQQfDTEuQAFFgs3Kre23pi92fzSU8ylQLoTu9LGANRJsDefLHp1DtDwl1DBDBkghGF9id5GLFHhWVzIb8LVPRlN4n+VgDHmDjNyGpHlNbIkV6py0ItUg09Myur4wfKVX+u1yeaSnxGky62AoVyGI3YARz/AN283wOy2WqcOzTUMz4THhJkhl5MjRcH6bG+Iv8ATyoEWvq2LeIgTbTYxubg4lki3TXZo6MGRRbUujTR1TgK0qTPSdu8UmVJlWUciNwbWwO40r5hcpRQHu2LGZ2ZjLHyhSfsQdaxQglAdcySRpvt9Y2wN4Yo/EVqUWUkrfaYO/LfFNpUyEmntaLvGODZdaLFP4XdjV4NjAtKm0zzGAfYYgkVaigx3mksLBzp289JPscFu0asMtVAnbn0kfTCcFBOWo6CylLgA2JvyJjn+mNCqbBNbQNOW7ukhIAqU60MYjwVFEj2cSOk49IyWbV0RixDFV9Jjl74w3ajMsdAb4nZTEaTFMQTEczA9sa/KEJTVSYIUD6DBmaK2XzPI/TC4r/il/n9qdv/AMnHYQYxPC+G6nXXBI8LXsLXALbkWv54IZymlOmaVP0P1JIOHZDLGkS7GQFMDkT5co/bzxQ4qHJ8LlGIAEkBN76gduXPpjJE5dTshIT+GC9OZJZgfLTG/IH54megvickFgmlgptJM7n9ZtfDWpjSsBS7C8H4iLn1Mn+mM/xmjUQuHQw7WvbY3EE7Ai31wQGiy1VKjB1MFSCECmbFtuRm+3TEmZzYR51B1gkhVgyOZvtvjLcL4jUWmIpgS0AkEncwCR5Hl1ODeYp+AvMuLkgfl5iepA6WxgssZWvAJJEMRfzg+EAbWGLdCmJNVxImAp5AdOf+cDMmyIVEkgAsgJkzzmBFlbEuZbWyy4I6bG9zq5j5YBgs+YpuRrHh3APlt6+nlgNxGslFf/rnRUJUklvE4sFUSLLtNtgcaLI8PWCSBPn/AH2xDneBI9yF63G/ywrd6fQokBeH8MoVA1UUlWobM9MQjMIk6CYUyeW98TZrJvTgqCwNwJi36z7YJZbhYp3sOgG1jP8ATE9dyRBOzWA5jGgqWgSq9DaGWZ1hgBq39IEQNsYarlfw1Uo6eEwQR/Ty5RvbHoLZrwnygE9PsnFKtSFSQACOYYTt1w10L1Mbn+JoQopgljYGIs24HMmflfAfitVlmm4KVEfSARHhMC48tM2649GyvCUNZYRFvJMQPMzHTni12rC1nCUwjS/8QtTGsBI1XkjxEgWAsZw8JabM0eT5fhmtC6Q58ULuzAAhiB0kmP8AtGNB/p7xYhquVYkrVlVabguhUCDyhQfY74dnc4orvSqgEq8IR4WCsAQbRa5Fto54d2GalR4iyOAU7wCTdgCIBJ8t/n54aLA1oIf6WZFcrQq5pyFq1ddOmx/6dCn/AM6r5Sw0A/ynzxkeJ1xmg1Sih/h1yyKdyj3k+rKTHng//qTlc3kppGoGytbwKyqBCKdQSwsDJJj4r73w7/SzgIq5sBXD0yhYjfSVKmY5kEiw5xguXGwxipNboK9maAq0R/LEekW+kH3wYo5RkYMCQRsV3HoRtjEcS4pWy2ar0MsrOUqMAUUsWVoZSeliLcoxJQ7Y5qm0VqbrJ/6iET72+mJSjbtD2lo9N4lnBmaGjMItR0vTqQJnowNr9R5Wx5xXH4TNMSCKVW9hsefvP0+mx4HxalXBHwt0P6SY5dRi5meGpVGmoiuvQifQ+WFtp7DSa0Z3/iuXVdbOjRcQZaf+3rywO7JU2rVK2YNg7EL7mbeggYM1+xOVZgQGXy1Eg+Rk/cYNZThy01CgAAcotHl0xm1WjU+4OzuVLoyGCGUqb9bYx2UfM5MMrUS6zYgEj1BWSAehx6X3I6x0wgoH1wIyo0lZ5/wHKVcxW/EVuWymxtcADkBv5/PG4RdiQZxNovYD3xPR88FysCVFJyep+X98di6VHQH1GOwAgSpRNYsCYG3uCDHKAMR/hC2Zk/At9p1AA/IyQYwazdI6tNgCdxv199vphUI0+Gy87/fTDE+5WNEEA6QeYnznboYwA4/w81AeaxpHUMxUWM8hPvjTVXhTzP3054CrVM3G/LAMCeK0u7bu1XwCjJUA7ltAA/8AYf8AqMU89l6wSGJ5gwxJEiSSBaYEY0nfAkljMCI8vP5YFVKRD6nbSk/3gx8Mk3PoOdymBgTIU6msgsov4bSFLeIgfPBnJ0EWozNDz8USIP8AS4wP/DeP+EQoBuTu7EmQIFl5xgvw7LMGEiIMtBkQd+g3wGYP5bICzKzDykkfti41OxMiQPmcR5Zlk6SN8SMt4B9sKyyAefYxJE+SzY8hE3wIfjas/hvvFue1/QTt1xsKmT1TbywLqdmack6dzJjqedsHkK47AY4yvJiTI2FtXUnkIP6YIUs0dQPsTtE298SZrs4v5UAmTtees4ppwxqYDFWe8TIgX9fXAdSVCuNGppVlWoKi6rAiFuZsJA5i+wvtEycBs1WcvUNgWYgEX8IsNuR398JQ4nSSmWQVGctBUCVg+vTexg+W4NJlFrIGBljPijfyYDpt1teZGOL4s8D4ZNrs/wCSi3s8v7W8FdGTMU11lLMpBMreLA8pwO4HVqVq0qtNXkMXCkadPW95Fokb+WPUv+FtOlhHkdusjriP/hKLfSJ5xvjujPWhXHZHxbi4zFAUs1TDU4giLeHbSw2bz3xh+wWeenxJKuXXTRpBtS//AMyPh5eImDPW/LGz4pk5y1bSYEEH5Ez9BfAHsPlNK1oBkvDewnkZ3Y4rzdWCkmejZrh1FM07MFCVf4iOQADabH+W58oBwPqCnWU020VF5gwecQR1Bt7YlbMa8oqPUpr3LyveNBK3PvvH0OG1qqVEWorAMRLLHmYv0P8AXBrlBMaTqR59x/Itka9NlB7lyQp5qbeGbza49+mN3wrNmpTWopF/lb9MB+3OW15GoeaBag8oYbHzBIwnYCvqoMDyII97Rflbz6chibXl+gL8xpjVv4l9wf7Y5o3GGhb/AOcKpjnfa4v7YmOSFRzjHLTMzuBhtN9O4n6H++JqddTvv6YxhhCmJ2/T98Pq0SNiGXkcSUVDOqzLNMe3r64WlknNQ0wssCZ6R1npEYlkTguUe7Ozw8o5W45K0uv+wfLc0J9Mdg3W4MimKtemjROksBb3Ix2Mlne+Jnj8J/zZn8xnibSB/N09sUH4kJIueg6D0+98D6rApJPOPaZkXvzHvhzVKbEWhjz+R+/746zyiw7OShmwmb895P3zxTzOZOqBsD9fv9cFaFRAjIDIv4vWP7Yz2cqgMEpgnSIE3kmLtHPn74RoayVK28DnPtgVnkEhixIMHSRuZmPL+2CFHLa1K3jY2EWsesYL5XhcqNcEbbX+/wBsKGKsC0lSmA4ENUgjnpJEctrfXEyhgkKWAaynqTERBtcC5/yeo8PQjS0eXnG364dQ4dosCCJmCIH6cowbG4FXgVVpFpkbkzHywfo1CRcAHbEeVyiJ8IjpzAxIoi1r398BjxVIktzkec4eNrGfXHU7b/0wxlHLACLSYc7eU4kdVgzBHP8AxiPTJkQZ3v0woSJsNvc4xiB8pTOwA9owtOn3OkggGeex5icPqVwsBdzzPTr88Dszm5PiECNjHmDy88M4KS2I5UGa2c1id+cdN9uuBVWtrIHIgxH6/UYRGkLciQf/AB0mLffLFTPKRXtJAWYG1up9hhceJY1UegrkTZtddM0jBUqVvfljJdnMwFq1Em5J6WYEysjc7j/xxqwpDIqg6tN/UjlOMRxTg9anWNSmp0sdUjkZ6iw5kn0xWMovTB7mjrUGJLFVPISbRINwSRO+wwQFGfCVCoQDIaSdpuI5AiekYymU7SFfDUDWN439wcWKvaymohUqVH/KDCrPmZJN8NxkkNaZY/1Ezy08qKK2eqQAAQfApDMY6WA98WOwWX0ZcnYs3SxgCQT1Bke22MflclVzuZDMQxO8A6EUEeEdB9T549QyVE0lVBGkCB++2+ElpUHq7JabdCpHriakCDcCPrhsq24Hl97YVapXkYPniY44qSbG3SL+2EK/yHEyVbQR6Yh75t8YwxkazKYZTK+v9xbBji3H+7yhq0oDsVQtpJ0TYs3WOXtgc1SRyHzw7h2fFKp4oNNzDg3APW/1xbFLdMlNd0ZbjSO9Zmy71MyttVVkB1OBeDGwtjsGO1XZ3M5jMGplwrUtIVQGVdEbrpJH5pPvjsehHJCupBwlZia9cKO7vpABj5TPmB93xe4TlFqHvDzjSOgjck73P0xQ4m3dVqbPJOm56A+EnzNxvzxbq131MN1TUJECfDqBg8r7dMcDRRl+o6qYBLGwMdeZ2tttig9A94WLqCdhyMzMDcnzx2So7sTuPrab++J6+QZiCLjaxggcrn9sIwpEvDqoCCIHML7zfFteIE2dbGB6E7T74HZDLMGBKgH/ALiQcEs3RKq1yInaDa20jkcYeOupMsCZJubreQTI9tji/krrtYWBO5j1OM/SzZjXdxsSeci/TpPTfrY3wgh0VqZLA3k+fO8E++M1oZPZcJMDYf098cbwDfz+vLEyrpuQPliZqfPecToYiemDuJHLCrHIX88cpnl5Y7MCAb4NGIu/WbgeRG0/vhKlRjBBtzEYjyuT0SZJne8/riSgoN4iJGMYhzVYRBt08+vO2M1xJ2Lhlv4YN/Pp74tcRzoLAETJt6/ZxPTVVYki5iOZ+fKAx+uKJUQlKyplOK6z4ZI2jqS1xPpecRnOvqFhJMecAGfa04iz2V8FSojFWUyALT5HrbafLAvLVv4aVW8IEyIksxg7jznBAaSjmjqgMRB5+U2npgiQseFYuLf18/XAbJ01VEI/NEehEjfqP0xcyOaOpTvMhvTr88RyQfzL9Bouhc3wGhXuwIYWJFv84G//AAFNervGbyMfUgDGqV5kdIPLY7focOZb9cZPRSk9lbh/BxTXSoUAdB93xe7r9v8AOER7f3vhozB628xf54ZGojrUQDO/tiPvAACRb0+4x2YYevl54GZ7O6EcxJUTE7+U+uBQSXiXHEore5sQo3g8/TzxkqvavMOToAUAbevO+AOZzzSajkkmTvsN49JOwxJwnhOYzY7xCqUpjUTckdFHmOZxdRjHqScm+gYy3a2sh8YkCTtMiOh+fxfpjR8N7QU6q6H8LMBf8pJ2g/vjI8S7NV6SOxZKqINTEeEwP5Tbrz5YCUq0c1Aawldt5Mg7iMNUZdBba6nrRzsWZoIt6xz+WOxjeF9plWmFqoahBhWAHwDadTAk7/THYjLFBu3E6o+MyxSSk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2" y="3809999"/>
            <a:ext cx="3048000" cy="2419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descr="http://2.bp.blogspot.com/_agYcnHfshHo/S6rVNpNDHUI/AAAAAAAAAlI/s4NXr_n-dVA/s1600/web_intervisible_turnout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3809999"/>
            <a:ext cx="2819400" cy="241944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ttp://images.everytrail.com/pics/fullsize/2703151-3a_BLM_did_blasting_here_to_reopen_trail.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19401" y="1219200"/>
            <a:ext cx="30480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www.americantrails.org/photos/NRTphotos/FisherTowers7-BLM-UT.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67402" y="1219199"/>
            <a:ext cx="2819397"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https://www.imba.com/sites/default/files/imagecache/750_650_blog_feature-switch/blogimages/9%208%2011%20BLM%20Croy%20Event%20(17).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67402" y="3809999"/>
            <a:ext cx="2819397" cy="24194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jukebox.uaf.edu/haul_road/assets/photos/blm_photos/BLM_51.jpg">
            <a:hlinkClick r:id="" action="ppaction://noaction"/>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819401" y="3810000"/>
            <a:ext cx="3048000" cy="24194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blm.gov/style/medialib/blm/ak/aktest/rec/trails.Par.81678.Image.-1.-1.1.gif"/>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871851" y="3809998"/>
            <a:ext cx="2814948" cy="2419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79038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Keeps the Admin Record?</a:t>
            </a:r>
            <a:endParaRPr lang="en-US" dirty="0"/>
          </a:p>
        </p:txBody>
      </p:sp>
      <p:sp>
        <p:nvSpPr>
          <p:cNvPr id="3" name="Content Placeholder 2"/>
          <p:cNvSpPr>
            <a:spLocks noGrp="1"/>
          </p:cNvSpPr>
          <p:nvPr>
            <p:ph idx="1"/>
          </p:nvPr>
        </p:nvSpPr>
        <p:spPr>
          <a:xfrm>
            <a:off x="381000" y="1143000"/>
            <a:ext cx="8153400" cy="4983163"/>
          </a:xfrm>
        </p:spPr>
        <p:txBody>
          <a:bodyPr>
            <a:normAutofit/>
          </a:bodyPr>
          <a:lstStyle/>
          <a:p>
            <a:r>
              <a:rPr lang="en-US" dirty="0" smtClean="0"/>
              <a:t>The agency is responsible for completing the Admin Record…</a:t>
            </a:r>
          </a:p>
          <a:p>
            <a:endParaRPr lang="en-US" dirty="0"/>
          </a:p>
          <a:p>
            <a:r>
              <a:rPr lang="en-US" dirty="0" smtClean="0"/>
              <a:t>For each project a Administrative Record Coordinator should be assigned.</a:t>
            </a:r>
          </a:p>
          <a:p>
            <a:endParaRPr lang="en-US" dirty="0"/>
          </a:p>
          <a:p>
            <a:r>
              <a:rPr lang="en-US" dirty="0" smtClean="0"/>
              <a:t>If a decision is challenged the Administrative Record Coordinator must certify to the court that the record is complete.</a:t>
            </a:r>
          </a:p>
        </p:txBody>
      </p:sp>
    </p:spTree>
    <p:extLst>
      <p:ext uri="{BB962C8B-B14F-4D97-AF65-F5344CB8AC3E}">
        <p14:creationId xmlns:p14="http://schemas.microsoft.com/office/powerpoint/2010/main" val="133905064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an Admin Record Created?</a:t>
            </a:r>
            <a:endParaRPr lang="en-US" dirty="0"/>
          </a:p>
        </p:txBody>
      </p:sp>
      <p:sp>
        <p:nvSpPr>
          <p:cNvPr id="3" name="Content Placeholder 2"/>
          <p:cNvSpPr>
            <a:spLocks noGrp="1"/>
          </p:cNvSpPr>
          <p:nvPr>
            <p:ph idx="1"/>
          </p:nvPr>
        </p:nvSpPr>
        <p:spPr>
          <a:xfrm>
            <a:off x="381000" y="1143000"/>
            <a:ext cx="8153400" cy="4983163"/>
          </a:xfrm>
        </p:spPr>
        <p:txBody>
          <a:bodyPr>
            <a:normAutofit lnSpcReduction="10000"/>
          </a:bodyPr>
          <a:lstStyle/>
          <a:p>
            <a:r>
              <a:rPr lang="en-US" dirty="0" smtClean="0"/>
              <a:t>Being the Admin Record as soon as the project begins…</a:t>
            </a:r>
          </a:p>
          <a:p>
            <a:pPr lvl="1"/>
            <a:r>
              <a:rPr lang="en-US" dirty="0" smtClean="0"/>
              <a:t>Use an easy to follow filing system – </a:t>
            </a:r>
            <a:r>
              <a:rPr lang="en-US" b="1" u="sng" dirty="0" smtClean="0"/>
              <a:t>Index</a:t>
            </a:r>
          </a:p>
          <a:p>
            <a:r>
              <a:rPr lang="en-US" dirty="0" smtClean="0"/>
              <a:t>Educate the ID team and Collaborators about the Admin Record...</a:t>
            </a:r>
          </a:p>
          <a:p>
            <a:pPr lvl="1"/>
            <a:r>
              <a:rPr lang="en-US" dirty="0" smtClean="0"/>
              <a:t>Avoid embarrassing, imprudent or unnecessary remarks.</a:t>
            </a:r>
          </a:p>
          <a:p>
            <a:r>
              <a:rPr lang="en-US" dirty="0" smtClean="0"/>
              <a:t>Keep paper records, meeting notes/minutes, electronic records (emails), data, charts, graphs etc.</a:t>
            </a:r>
          </a:p>
        </p:txBody>
      </p:sp>
    </p:spTree>
    <p:extLst>
      <p:ext uri="{BB962C8B-B14F-4D97-AF65-F5344CB8AC3E}">
        <p14:creationId xmlns:p14="http://schemas.microsoft.com/office/powerpoint/2010/main" val="21340018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 Record for Route Evaluation</a:t>
            </a:r>
            <a:endParaRPr lang="en-US" dirty="0"/>
          </a:p>
        </p:txBody>
      </p:sp>
      <p:sp>
        <p:nvSpPr>
          <p:cNvPr id="3" name="Content Placeholder 2"/>
          <p:cNvSpPr>
            <a:spLocks noGrp="1"/>
          </p:cNvSpPr>
          <p:nvPr>
            <p:ph idx="1"/>
          </p:nvPr>
        </p:nvSpPr>
        <p:spPr>
          <a:xfrm>
            <a:off x="381000" y="1219200"/>
            <a:ext cx="8153400" cy="4906963"/>
          </a:xfrm>
        </p:spPr>
        <p:txBody>
          <a:bodyPr>
            <a:normAutofit/>
          </a:bodyPr>
          <a:lstStyle/>
          <a:p>
            <a:r>
              <a:rPr lang="en-US" dirty="0" smtClean="0"/>
              <a:t>Inventory &amp; Other Resource Metadata</a:t>
            </a:r>
          </a:p>
          <a:p>
            <a:r>
              <a:rPr lang="en-US" dirty="0" smtClean="0"/>
              <a:t>Must include route specific evaluation information…</a:t>
            </a:r>
          </a:p>
          <a:p>
            <a:pPr lvl="1"/>
            <a:r>
              <a:rPr lang="en-US" dirty="0" smtClean="0"/>
              <a:t>ID Team members participating in the evaluation of each route</a:t>
            </a:r>
            <a:endParaRPr lang="en-US" dirty="0"/>
          </a:p>
          <a:p>
            <a:pPr lvl="1"/>
            <a:r>
              <a:rPr lang="en-US" dirty="0" smtClean="0"/>
              <a:t>Documentation of interfacing evaluation criteria</a:t>
            </a:r>
          </a:p>
          <a:p>
            <a:pPr lvl="2"/>
            <a:r>
              <a:rPr lang="en-US" dirty="0" smtClean="0"/>
              <a:t>Including a negative declaration</a:t>
            </a:r>
          </a:p>
          <a:p>
            <a:pPr lvl="1"/>
            <a:r>
              <a:rPr lang="en-US" dirty="0" smtClean="0"/>
              <a:t>Database, Spreadsheet or GIS Data not sufficient – include a conclusion statement/document</a:t>
            </a:r>
          </a:p>
        </p:txBody>
      </p:sp>
    </p:spTree>
    <p:extLst>
      <p:ext uri="{BB962C8B-B14F-4D97-AF65-F5344CB8AC3E}">
        <p14:creationId xmlns:p14="http://schemas.microsoft.com/office/powerpoint/2010/main" val="352089812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 Components</a:t>
            </a:r>
            <a:endParaRPr lang="en-US" dirty="0"/>
          </a:p>
        </p:txBody>
      </p:sp>
      <p:sp>
        <p:nvSpPr>
          <p:cNvPr id="3" name="Content Placeholder 2"/>
          <p:cNvSpPr>
            <a:spLocks noGrp="1"/>
          </p:cNvSpPr>
          <p:nvPr>
            <p:ph idx="1"/>
          </p:nvPr>
        </p:nvSpPr>
        <p:spPr>
          <a:xfrm>
            <a:off x="381000" y="1143000"/>
            <a:ext cx="8153400" cy="5029200"/>
          </a:xfrm>
        </p:spPr>
        <p:txBody>
          <a:bodyPr>
            <a:normAutofit fontScale="55000" lnSpcReduction="20000"/>
          </a:bodyPr>
          <a:lstStyle/>
          <a:p>
            <a:r>
              <a:rPr lang="en-US" sz="4800" b="1" dirty="0" smtClean="0"/>
              <a:t>Route Selection Criteria</a:t>
            </a:r>
          </a:p>
          <a:p>
            <a:r>
              <a:rPr lang="en-US" sz="4800" b="1" dirty="0" smtClean="0"/>
              <a:t>Definitions of Designations and Limitations</a:t>
            </a:r>
          </a:p>
          <a:p>
            <a:r>
              <a:rPr lang="en-US" sz="4800" b="1" dirty="0"/>
              <a:t>Route </a:t>
            </a:r>
            <a:r>
              <a:rPr lang="en-US" sz="4800" b="1" dirty="0" smtClean="0"/>
              <a:t>Designations</a:t>
            </a:r>
          </a:p>
          <a:p>
            <a:r>
              <a:rPr lang="en-US" sz="4800" b="1" dirty="0" smtClean="0"/>
              <a:t>Map </a:t>
            </a:r>
            <a:r>
              <a:rPr lang="en-US" sz="4800" b="1" dirty="0"/>
              <a:t>– GIS </a:t>
            </a:r>
            <a:r>
              <a:rPr lang="en-US" sz="4800" b="1" dirty="0" smtClean="0"/>
              <a:t>Data</a:t>
            </a:r>
          </a:p>
          <a:p>
            <a:r>
              <a:rPr lang="en-US" sz="4800" b="1" dirty="0" smtClean="0"/>
              <a:t>Guidelines for Managing and Maintaining the System</a:t>
            </a:r>
          </a:p>
          <a:p>
            <a:pPr lvl="1"/>
            <a:r>
              <a:rPr lang="en-US" sz="4400" dirty="0" smtClean="0"/>
              <a:t>Monitoring &amp; Enforcement</a:t>
            </a:r>
          </a:p>
          <a:p>
            <a:pPr lvl="1"/>
            <a:r>
              <a:rPr lang="en-US" sz="4400" dirty="0" smtClean="0"/>
              <a:t>Decommissioning &amp; Restoration</a:t>
            </a:r>
          </a:p>
          <a:p>
            <a:pPr lvl="1"/>
            <a:r>
              <a:rPr lang="en-US" sz="4400" dirty="0" smtClean="0"/>
              <a:t>Outreach, Education &amp; Signing</a:t>
            </a:r>
          </a:p>
          <a:p>
            <a:r>
              <a:rPr lang="en-US" sz="4800" b="1" dirty="0" smtClean="0"/>
              <a:t>Provisions for New Routes/Changes in Uses</a:t>
            </a:r>
          </a:p>
          <a:p>
            <a:r>
              <a:rPr lang="en-US" sz="4800" b="1" dirty="0" smtClean="0"/>
              <a:t>Needed Easements &amp; ROWs</a:t>
            </a:r>
          </a:p>
          <a:p>
            <a:r>
              <a:rPr lang="en-US" sz="4800" b="1" dirty="0" smtClean="0"/>
              <a:t>Process for Maintaining Plan and Data</a:t>
            </a:r>
          </a:p>
          <a:p>
            <a:r>
              <a:rPr lang="en-US" sz="4800" b="1" dirty="0"/>
              <a:t>Classification in </a:t>
            </a:r>
            <a:r>
              <a:rPr lang="en-US" sz="4800" b="1" dirty="0" smtClean="0"/>
              <a:t>Facility Asset Management System</a:t>
            </a:r>
          </a:p>
          <a:p>
            <a:pPr marL="0" indent="0" algn="r">
              <a:buNone/>
            </a:pPr>
            <a:r>
              <a:rPr lang="en-US" sz="2900" b="1" i="1" dirty="0">
                <a:solidFill>
                  <a:prstClr val="black"/>
                </a:solidFill>
              </a:rPr>
              <a:t>BLM Handbook H-8342-1 (Section </a:t>
            </a:r>
            <a:r>
              <a:rPr lang="en-US" sz="2900" b="1" i="1" dirty="0" smtClean="0">
                <a:solidFill>
                  <a:prstClr val="black"/>
                </a:solidFill>
              </a:rPr>
              <a:t>V.H </a:t>
            </a:r>
            <a:r>
              <a:rPr lang="en-US" sz="2900" b="1" i="1" dirty="0">
                <a:solidFill>
                  <a:prstClr val="black"/>
                </a:solidFill>
              </a:rPr>
              <a:t>– page </a:t>
            </a:r>
            <a:r>
              <a:rPr lang="en-US" sz="2900" b="1" i="1" dirty="0" smtClean="0">
                <a:solidFill>
                  <a:prstClr val="black"/>
                </a:solidFill>
              </a:rPr>
              <a:t>29 - 30)</a:t>
            </a:r>
            <a:endParaRPr lang="en-US" sz="8700" b="1" i="1" dirty="0"/>
          </a:p>
        </p:txBody>
      </p:sp>
    </p:spTree>
    <p:extLst>
      <p:ext uri="{BB962C8B-B14F-4D97-AF65-F5344CB8AC3E}">
        <p14:creationId xmlns:p14="http://schemas.microsoft.com/office/powerpoint/2010/main" val="22836995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a:t>
            </a:r>
            <a:endParaRPr lang="en-US" dirty="0"/>
          </a:p>
        </p:txBody>
      </p:sp>
      <p:sp>
        <p:nvSpPr>
          <p:cNvPr id="6" name="Content Placeholder 5"/>
          <p:cNvSpPr>
            <a:spLocks noGrp="1"/>
          </p:cNvSpPr>
          <p:nvPr>
            <p:ph idx="1"/>
          </p:nvPr>
        </p:nvSpPr>
        <p:spPr/>
        <p:txBody>
          <a:bodyPr/>
          <a:lstStyle/>
          <a:p>
            <a:endParaRPr lang="en-US"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95401"/>
            <a:ext cx="8686800" cy="4876799"/>
          </a:xfrm>
          <a:prstGeom prst="rect">
            <a:avLst/>
          </a:prstGeom>
        </p:spPr>
      </p:pic>
    </p:spTree>
    <p:extLst>
      <p:ext uri="{BB962C8B-B14F-4D97-AF65-F5344CB8AC3E}">
        <p14:creationId xmlns:p14="http://schemas.microsoft.com/office/powerpoint/2010/main" val="101364893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a:t>
            </a:r>
            <a:endParaRPr lang="en-US" dirty="0"/>
          </a:p>
        </p:txBody>
      </p:sp>
      <p:sp>
        <p:nvSpPr>
          <p:cNvPr id="3" name="Content Placeholder 2"/>
          <p:cNvSpPr>
            <a:spLocks noGrp="1"/>
          </p:cNvSpPr>
          <p:nvPr>
            <p:ph idx="1"/>
          </p:nvPr>
        </p:nvSpPr>
        <p:spPr>
          <a:xfrm>
            <a:off x="381000" y="1219200"/>
            <a:ext cx="8153400" cy="4906963"/>
          </a:xfrm>
        </p:spPr>
        <p:txBody>
          <a:bodyPr>
            <a:normAutofit lnSpcReduction="10000"/>
          </a:bodyPr>
          <a:lstStyle/>
          <a:p>
            <a:r>
              <a:rPr lang="en-US" dirty="0" smtClean="0"/>
              <a:t>Establish Factors to Monitor</a:t>
            </a:r>
          </a:p>
          <a:p>
            <a:pPr lvl="1"/>
            <a:r>
              <a:rPr lang="en-US" dirty="0" smtClean="0"/>
              <a:t>New Ground Disturbance, Route Dimensions, Condition, Usage etc.</a:t>
            </a:r>
          </a:p>
          <a:p>
            <a:pPr lvl="1"/>
            <a:r>
              <a:rPr lang="en-US" dirty="0" smtClean="0"/>
              <a:t>Tailor to resources of concern</a:t>
            </a:r>
          </a:p>
          <a:p>
            <a:pPr lvl="1"/>
            <a:r>
              <a:rPr lang="en-US" dirty="0" smtClean="0"/>
              <a:t>Ensure it’s “easy” to monitor</a:t>
            </a:r>
          </a:p>
          <a:p>
            <a:r>
              <a:rPr lang="en-US" dirty="0" smtClean="0"/>
              <a:t>Set “Threshold of Acceptable Change”</a:t>
            </a:r>
          </a:p>
          <a:p>
            <a:pPr lvl="1"/>
            <a:r>
              <a:rPr lang="en-US" dirty="0" smtClean="0"/>
              <a:t>Trigger Point for action</a:t>
            </a:r>
          </a:p>
          <a:p>
            <a:pPr lvl="1"/>
            <a:r>
              <a:rPr lang="en-US" dirty="0" smtClean="0"/>
              <a:t>Must relate to items being monitored</a:t>
            </a:r>
          </a:p>
          <a:p>
            <a:pPr lvl="1"/>
            <a:r>
              <a:rPr lang="en-US" dirty="0" smtClean="0"/>
              <a:t>Provide a rationale for the threshold</a:t>
            </a:r>
          </a:p>
          <a:p>
            <a:r>
              <a:rPr lang="en-US" dirty="0" smtClean="0"/>
              <a:t>Describe course of action…</a:t>
            </a:r>
            <a:endParaRPr lang="en-US" dirty="0"/>
          </a:p>
        </p:txBody>
      </p:sp>
    </p:spTree>
    <p:extLst>
      <p:ext uri="{BB962C8B-B14F-4D97-AF65-F5344CB8AC3E}">
        <p14:creationId xmlns:p14="http://schemas.microsoft.com/office/powerpoint/2010/main" val="22997743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Enforcement</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http://action.suwa.org/images/content/pagebuilder/2921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143000"/>
            <a:ext cx="8686800" cy="505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56370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Decommissioning &amp; Restoration</a:t>
            </a:r>
            <a:endParaRPr lang="en-US" dirty="0"/>
          </a:p>
        </p:txBody>
      </p:sp>
      <p:pic>
        <p:nvPicPr>
          <p:cNvPr id="2050" name="Picture 2" descr="http://www.blm.gov/pgdata/etc/medialib/blm/ca/images/2012/528.Par.75797.Image.-1.-1.1.gif"/>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082566"/>
            <a:ext cx="8686800" cy="50896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0853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Outreach &amp; Signing</a:t>
            </a:r>
            <a:endParaRPr lang="en-US" dirty="0"/>
          </a:p>
        </p:txBody>
      </p:sp>
      <p:pic>
        <p:nvPicPr>
          <p:cNvPr id="7" name="Content Placeholder 3" descr="\\ilmidso3ds1\so\users\theslin\My Documents\My Pictures\Old Q drive photos\Pentax Optio 430\end19.jpg"/>
          <p:cNvPicPr>
            <a:picLocks noGrp="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8704" y="1143000"/>
            <a:ext cx="8705504" cy="4953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315130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1026" name="Picture 2" descr="http://2.bp.blogspot.com/-X3SQcwIlpRo/TVg3G90HarI/AAAAAAAABgs/PtpTJCRJHa4/s1600/byway+sign.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43000"/>
            <a:ext cx="8686800" cy="502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117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457200"/>
            <a:ext cx="8686800" cy="5410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5008" b="100000" l="0" r="99864"/>
                    </a14:imgEffect>
                  </a14:imgLayer>
                </a14:imgProps>
              </a:ext>
              <a:ext uri="{28A0092B-C50C-407E-A947-70E740481C1C}">
                <a14:useLocalDpi xmlns:a14="http://schemas.microsoft.com/office/drawing/2010/main"/>
              </a:ext>
            </a:extLst>
          </a:blip>
          <a:srcRect/>
          <a:stretch/>
        </p:blipFill>
        <p:spPr bwMode="auto">
          <a:xfrm>
            <a:off x="0" y="0"/>
            <a:ext cx="8686800" cy="6858000"/>
          </a:xfrm>
          <a:prstGeom prst="rect">
            <a:avLst/>
          </a:prstGeom>
          <a:solidFill>
            <a:schemeClr val="bg1"/>
          </a:solidFill>
          <a:ln>
            <a:noFill/>
          </a:ln>
          <a:effectLst>
            <a:outerShdw blurRad="292100" dist="139700" dir="2700000" algn="tl" rotWithShape="0">
              <a:srgbClr val="333333">
                <a:alpha val="65000"/>
              </a:srgbClr>
            </a:outerShdw>
          </a:effectLst>
          <a:extLst/>
        </p:spPr>
      </p:pic>
      <p:pic>
        <p:nvPicPr>
          <p:cNvPr id="4" name="Picture 2" descr="P:\BKFO_Logos\blm_logo_transparent.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82000" y="152400"/>
            <a:ext cx="669925" cy="586184"/>
          </a:xfrm>
          <a:prstGeom prst="rect">
            <a:avLst/>
          </a:prstGeom>
          <a:noFill/>
        </p:spPr>
      </p:pic>
      <p:sp>
        <p:nvSpPr>
          <p:cNvPr id="2" name="Rectangle 1"/>
          <p:cNvSpPr/>
          <p:nvPr/>
        </p:nvSpPr>
        <p:spPr>
          <a:xfrm>
            <a:off x="342900" y="5877580"/>
            <a:ext cx="8001000" cy="523220"/>
          </a:xfrm>
          <a:prstGeom prst="rect">
            <a:avLst/>
          </a:prstGeom>
        </p:spPr>
        <p:txBody>
          <a:bodyPr wrap="square">
            <a:spAutoFit/>
          </a:bodyPr>
          <a:lstStyle/>
          <a:p>
            <a:pPr algn="ctr"/>
            <a:r>
              <a:rPr lang="en-US" sz="2800" b="1" dirty="0" smtClean="0"/>
              <a:t>All Users – All Vehicles – All Modes-of-Travel</a:t>
            </a:r>
            <a:endParaRPr lang="en-US" sz="2800" b="1" dirty="0"/>
          </a:p>
        </p:txBody>
      </p:sp>
    </p:spTree>
    <p:extLst>
      <p:ext uri="{BB962C8B-B14F-4D97-AF65-F5344CB8AC3E}">
        <p14:creationId xmlns:p14="http://schemas.microsoft.com/office/powerpoint/2010/main" val="120595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74"/>
                                        </p:tgtEl>
                                      </p:cBhvr>
                                    </p:animEffect>
                                    <p:set>
                                      <p:cBhvr>
                                        <p:cTn id="7" dur="1" fill="hold">
                                          <p:stCondLst>
                                            <p:cond delay="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aramond">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8D7E0B465E460429B2655A9EFBD32A9" ma:contentTypeVersion="0" ma:contentTypeDescription="Create a new document." ma:contentTypeScope="" ma:versionID="e64ab5fcb82e335e233a0ec512f0009e">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D03EDCCE-2969-4EA0-B43B-E666D3E453BC}">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1669547B-10C8-4399-92FC-BDD2DA101002}">
  <ds:schemaRefs>
    <ds:schemaRef ds:uri="http://schemas.microsoft.com/sharepoint/v3/contenttype/forms"/>
  </ds:schemaRefs>
</ds:datastoreItem>
</file>

<file path=customXml/itemProps3.xml><?xml version="1.0" encoding="utf-8"?>
<ds:datastoreItem xmlns:ds="http://schemas.openxmlformats.org/officeDocument/2006/customXml" ds:itemID="{C2185B95-8EA8-42C1-B8BF-F29291740B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11350</TotalTime>
  <Words>3054</Words>
  <Application>Microsoft Office PowerPoint</Application>
  <PresentationFormat>On-screen Show (4:3)</PresentationFormat>
  <Paragraphs>462</Paragraphs>
  <Slides>89</Slides>
  <Notes>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89</vt:i4>
      </vt:variant>
    </vt:vector>
  </HeadingPairs>
  <TitlesOfParts>
    <vt:vector size="93" baseType="lpstr">
      <vt:lpstr>Arial</vt:lpstr>
      <vt:lpstr>Calibri</vt:lpstr>
      <vt:lpstr>Garamond</vt:lpstr>
      <vt:lpstr>Office Theme</vt:lpstr>
      <vt:lpstr>Travel and Transportation Management for Managers</vt:lpstr>
      <vt:lpstr>PowerPoint Presentation</vt:lpstr>
      <vt:lpstr>BLM Mission</vt:lpstr>
      <vt:lpstr>Why Manage Routes?</vt:lpstr>
      <vt:lpstr>Authority &amp; Guidance for  Travel Management Planning</vt:lpstr>
      <vt:lpstr>PowerPoint Presentation</vt:lpstr>
      <vt:lpstr>Public Lands Travel Network</vt:lpstr>
      <vt:lpstr>Linear Travel Features - “Routes”</vt:lpstr>
      <vt:lpstr>PowerPoint Presentation</vt:lpstr>
      <vt:lpstr>Off-Highway Vehicles</vt:lpstr>
      <vt:lpstr>Definition of OHV</vt:lpstr>
      <vt:lpstr>Non-Motorized Modes-of-Transport</vt:lpstr>
      <vt:lpstr>Permitted &amp; Authorized Use</vt:lpstr>
      <vt:lpstr>Travel Network &amp; Transportation Systems</vt:lpstr>
      <vt:lpstr>What’s the difference between a Travel Network and Transportation System?</vt:lpstr>
      <vt:lpstr> Managing Comprehensively</vt:lpstr>
      <vt:lpstr>Travel and Transportation Planning</vt:lpstr>
      <vt:lpstr>Travel and Transportation Management for Managers</vt:lpstr>
      <vt:lpstr>Comprehensive</vt:lpstr>
      <vt:lpstr>Interdisciplinary</vt:lpstr>
      <vt:lpstr>Outcome-Based</vt:lpstr>
      <vt:lpstr>Collaborative</vt:lpstr>
      <vt:lpstr>Communication…</vt:lpstr>
      <vt:lpstr>Pre-Planning</vt:lpstr>
      <vt:lpstr>Resource &amp; Program Data</vt:lpstr>
      <vt:lpstr>Linear Travel Features ~ “Route” Inventory</vt:lpstr>
      <vt:lpstr>Collecting the Data Manually</vt:lpstr>
      <vt:lpstr>Collecting the Data Digitally</vt:lpstr>
      <vt:lpstr>Crowd-sourced Data</vt:lpstr>
      <vt:lpstr>Ground Transportation Linear Features</vt:lpstr>
      <vt:lpstr>GTLF “Inventory” Minimums</vt:lpstr>
      <vt:lpstr>Route Purpose</vt:lpstr>
      <vt:lpstr>Characterizing Route Use</vt:lpstr>
      <vt:lpstr>Credible Data?</vt:lpstr>
      <vt:lpstr>Questions?</vt:lpstr>
      <vt:lpstr>Travel and Transportation Management for Managers</vt:lpstr>
      <vt:lpstr>Decisions, Decisions…</vt:lpstr>
      <vt:lpstr>TTM &amp; Land Use Planning</vt:lpstr>
      <vt:lpstr>Biological Resource Decisions</vt:lpstr>
      <vt:lpstr>OHV Area Designations</vt:lpstr>
      <vt:lpstr>OHV Area Management</vt:lpstr>
      <vt:lpstr>OHV Open, Closed &amp; Limited Areas</vt:lpstr>
      <vt:lpstr>OHV Area Designation Decisions</vt:lpstr>
      <vt:lpstr>Travel Management Areas</vt:lpstr>
      <vt:lpstr>What is a Travel Management Area?</vt:lpstr>
      <vt:lpstr>TMAP Data</vt:lpstr>
      <vt:lpstr>Questions?</vt:lpstr>
      <vt:lpstr>Travel and Transportation Management for Managers</vt:lpstr>
      <vt:lpstr>From Linear Travel Features to  Travel Network/Transportation Systems</vt:lpstr>
      <vt:lpstr>PowerPoint Presentation</vt:lpstr>
      <vt:lpstr>Linear Transportation Features</vt:lpstr>
      <vt:lpstr>Linear Transportation Features</vt:lpstr>
      <vt:lpstr>Linear Transportation Features</vt:lpstr>
      <vt:lpstr>Linear Travel Features</vt:lpstr>
      <vt:lpstr>Linear Travel Features</vt:lpstr>
      <vt:lpstr>Linear Travel Features</vt:lpstr>
      <vt:lpstr>Route Evaluation Criteria</vt:lpstr>
      <vt:lpstr>Route Evaluation Process</vt:lpstr>
      <vt:lpstr>OHV Area Designation Decisions</vt:lpstr>
      <vt:lpstr>What does it mean to “Minimize”…</vt:lpstr>
      <vt:lpstr>Other Evaluation Criteria</vt:lpstr>
      <vt:lpstr>From RMP to Evaluation Criteria</vt:lpstr>
      <vt:lpstr>From RMP to Evaluation Criteria</vt:lpstr>
      <vt:lpstr>Evaluation Criteria Informs Decision </vt:lpstr>
      <vt:lpstr>Interfacing Resource Values</vt:lpstr>
      <vt:lpstr>Route Decision that minimize?</vt:lpstr>
      <vt:lpstr>- Decision Point -</vt:lpstr>
      <vt:lpstr>Supplementary Rules</vt:lpstr>
      <vt:lpstr>Types of Authorization</vt:lpstr>
      <vt:lpstr>Revised Statute 2477</vt:lpstr>
      <vt:lpstr>Administrative Use…</vt:lpstr>
      <vt:lpstr>How does a Route Decision look on paper?</vt:lpstr>
      <vt:lpstr>Alternative Formulation</vt:lpstr>
      <vt:lpstr>Documenting the Process</vt:lpstr>
      <vt:lpstr>GIS Recordation</vt:lpstr>
      <vt:lpstr>Access Database</vt:lpstr>
      <vt:lpstr>Administrative Record</vt:lpstr>
      <vt:lpstr>Administrative Record</vt:lpstr>
      <vt:lpstr>What is an Admin Record?</vt:lpstr>
      <vt:lpstr>Who Keeps the Admin Record?</vt:lpstr>
      <vt:lpstr>How is an Admin Record Created?</vt:lpstr>
      <vt:lpstr>Admin Record for Route Evaluation</vt:lpstr>
      <vt:lpstr>Decision Components</vt:lpstr>
      <vt:lpstr>Monitoring</vt:lpstr>
      <vt:lpstr>Monitoring</vt:lpstr>
      <vt:lpstr>Enforcement</vt:lpstr>
      <vt:lpstr>Decommissioning &amp; Restoration</vt:lpstr>
      <vt:lpstr>Outreach &amp; Signing</vt:lpstr>
      <vt:lpstr>Questions?</vt:lpstr>
    </vt:vector>
  </TitlesOfParts>
  <Company>Bureau of Land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CTTM Lesson 2</dc:title>
  <dc:creator>Peter De Witt</dc:creator>
  <cp:keywords>Travel, Transportation, Routes</cp:keywords>
  <cp:lastModifiedBy>DeWitt, Peter A</cp:lastModifiedBy>
  <cp:revision>512</cp:revision>
  <cp:lastPrinted>2012-11-30T18:50:52Z</cp:lastPrinted>
  <dcterms:created xsi:type="dcterms:W3CDTF">2011-03-04T18:33:53Z</dcterms:created>
  <dcterms:modified xsi:type="dcterms:W3CDTF">2018-01-26T16:22:58Z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0x01010058D7E0B465E460429B2655A9EFBD32A9</vt:lpwstr>
  </property>
  <property fmtid="{D5CDD505-2E9C-101B-9397-08002B2CF9AE}" pid="3" name="WorkflowCreationPath">
    <vt:lpwstr>9c6bd262-e8b8-476d-bc5d-1d6a208b6579,4;9c6bd262-e8b8-476d-bc5d-1d6a208b6579,4;9c6bd262-e8b8-476d-bc5d-1d6a208b6579,4;9c6bd262-e8b8-476d-bc5d-1d6a208b6579,4;</vt:lpwstr>
  </property>
  <property fmtid="{D5CDD505-2E9C-101B-9397-08002B2CF9AE}" pid="4" name="Secondary Category0">
    <vt:lpwstr>autopopulated</vt:lpwstr>
  </property>
  <property fmtid="{D5CDD505-2E9C-101B-9397-08002B2CF9AE}" pid="5" name="Primary Category0">
    <vt:lpwstr>Planning</vt:lpwstr>
  </property>
  <property fmtid="{D5CDD505-2E9C-101B-9397-08002B2CF9AE}" pid="6" name="Project Lookup">
    <vt:lpwstr>1</vt:lpwstr>
  </property>
  <property fmtid="{D5CDD505-2E9C-101B-9397-08002B2CF9AE}" pid="7" name="Primary Category">
    <vt:lpwstr>4</vt:lpwstr>
  </property>
  <property fmtid="{D5CDD505-2E9C-101B-9397-08002B2CF9AE}" pid="8" name="Office">
    <vt:lpwstr>3</vt:lpwstr>
  </property>
  <property fmtid="{D5CDD505-2E9C-101B-9397-08002B2CF9AE}" pid="9" name="Project">
    <vt:lpwstr>"unassigned"</vt:lpwstr>
  </property>
  <property fmtid="{D5CDD505-2E9C-101B-9397-08002B2CF9AE}" pid="10" name="Office0">
    <vt:lpwstr>Bakersfield</vt:lpwstr>
  </property>
</Properties>
</file>