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88" r:id="rId7"/>
  </p:sldMasterIdLst>
  <p:notesMasterIdLst>
    <p:notesMasterId r:id="rId62"/>
  </p:notesMasterIdLst>
  <p:handoutMasterIdLst>
    <p:handoutMasterId r:id="rId63"/>
  </p:handoutMasterIdLst>
  <p:sldIdLst>
    <p:sldId id="309" r:id="rId8"/>
    <p:sldId id="325" r:id="rId9"/>
    <p:sldId id="330" r:id="rId10"/>
    <p:sldId id="343" r:id="rId11"/>
    <p:sldId id="344" r:id="rId12"/>
    <p:sldId id="359" r:id="rId13"/>
    <p:sldId id="357" r:id="rId14"/>
    <p:sldId id="329" r:id="rId15"/>
    <p:sldId id="356" r:id="rId16"/>
    <p:sldId id="360" r:id="rId17"/>
    <p:sldId id="361" r:id="rId18"/>
    <p:sldId id="295" r:id="rId19"/>
    <p:sldId id="270" r:id="rId20"/>
    <p:sldId id="281" r:id="rId21"/>
    <p:sldId id="269" r:id="rId22"/>
    <p:sldId id="279" r:id="rId23"/>
    <p:sldId id="341" r:id="rId24"/>
    <p:sldId id="348" r:id="rId25"/>
    <p:sldId id="345" r:id="rId26"/>
    <p:sldId id="346" r:id="rId27"/>
    <p:sldId id="347" r:id="rId28"/>
    <p:sldId id="358" r:id="rId29"/>
    <p:sldId id="350" r:id="rId30"/>
    <p:sldId id="351" r:id="rId31"/>
    <p:sldId id="352" r:id="rId32"/>
    <p:sldId id="288" r:id="rId33"/>
    <p:sldId id="289" r:id="rId34"/>
    <p:sldId id="290" r:id="rId35"/>
    <p:sldId id="291" r:id="rId36"/>
    <p:sldId id="353" r:id="rId37"/>
    <p:sldId id="286" r:id="rId38"/>
    <p:sldId id="336" r:id="rId39"/>
    <p:sldId id="342" r:id="rId40"/>
    <p:sldId id="338" r:id="rId41"/>
    <p:sldId id="354" r:id="rId42"/>
    <p:sldId id="299" r:id="rId43"/>
    <p:sldId id="306" r:id="rId44"/>
    <p:sldId id="307" r:id="rId45"/>
    <p:sldId id="308" r:id="rId46"/>
    <p:sldId id="312" r:id="rId47"/>
    <p:sldId id="337" r:id="rId48"/>
    <p:sldId id="313" r:id="rId49"/>
    <p:sldId id="319" r:id="rId50"/>
    <p:sldId id="320" r:id="rId51"/>
    <p:sldId id="321" r:id="rId52"/>
    <p:sldId id="318" r:id="rId53"/>
    <p:sldId id="355" r:id="rId54"/>
    <p:sldId id="310" r:id="rId55"/>
    <p:sldId id="314" r:id="rId56"/>
    <p:sldId id="315" r:id="rId57"/>
    <p:sldId id="316" r:id="rId58"/>
    <p:sldId id="340" r:id="rId59"/>
    <p:sldId id="332" r:id="rId60"/>
    <p:sldId id="323" r:id="rId6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CC"/>
    <a:srgbClr val="CCCC00"/>
    <a:srgbClr val="FFFF99"/>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14" autoAdjust="0"/>
  </p:normalViewPr>
  <p:slideViewPr>
    <p:cSldViewPr snapToGrid="0">
      <p:cViewPr varScale="1">
        <p:scale>
          <a:sx n="94" d="100"/>
          <a:sy n="94" d="100"/>
        </p:scale>
        <p:origin x="1488" y="60"/>
      </p:cViewPr>
      <p:guideLst>
        <p:guide orient="horz" pos="3292"/>
        <p:guide pos="2880"/>
      </p:guideLst>
    </p:cSldViewPr>
  </p:slideViewPr>
  <p:notesTextViewPr>
    <p:cViewPr>
      <p:scale>
        <a:sx n="1" d="1"/>
        <a:sy n="1" d="1"/>
      </p:scale>
      <p:origin x="0" y="0"/>
    </p:cViewPr>
  </p:notesTextViewPr>
  <p:sorterViewPr>
    <p:cViewPr varScale="1">
      <p:scale>
        <a:sx n="100" d="100"/>
        <a:sy n="100" d="100"/>
      </p:scale>
      <p:origin x="0" y="-4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59498-4F4D-48E0-BAD8-7FF272911DB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6A43A59-AECC-4913-AB15-82A97966FF0A}">
      <dgm:prSet phldrT="[Text]" custT="1"/>
      <dgm:spPr>
        <a:solidFill>
          <a:schemeClr val="tx1">
            <a:lumMod val="65000"/>
            <a:lumOff val="35000"/>
          </a:schemeClr>
        </a:solidFill>
      </dgm:spPr>
      <dgm:t>
        <a:bodyPr/>
        <a:lstStyle/>
        <a:p>
          <a:r>
            <a:rPr lang="en-US" sz="1100" b="1" dirty="0" smtClean="0"/>
            <a:t>1. Inventory</a:t>
          </a:r>
          <a:endParaRPr lang="en-US" sz="1100" b="1" dirty="0"/>
        </a:p>
      </dgm:t>
    </dgm:pt>
    <dgm:pt modelId="{DA6541C8-A24B-405A-9F47-2175EE1E47ED}" type="parTrans" cxnId="{3C65F11D-011E-4CE5-A5EE-EE6B22DFFBB0}">
      <dgm:prSet/>
      <dgm:spPr/>
      <dgm:t>
        <a:bodyPr/>
        <a:lstStyle/>
        <a:p>
          <a:endParaRPr lang="en-US"/>
        </a:p>
      </dgm:t>
    </dgm:pt>
    <dgm:pt modelId="{98B2902F-F523-4453-AE43-4D120FB3AC6E}" type="sibTrans" cxnId="{3C65F11D-011E-4CE5-A5EE-EE6B22DFFBB0}">
      <dgm:prSet/>
      <dgm:spPr>
        <a:ln w="38100">
          <a:solidFill>
            <a:srgbClr val="FFC000"/>
          </a:solidFill>
        </a:ln>
      </dgm:spPr>
      <dgm:t>
        <a:bodyPr/>
        <a:lstStyle/>
        <a:p>
          <a:endParaRPr lang="en-US"/>
        </a:p>
      </dgm:t>
    </dgm:pt>
    <dgm:pt modelId="{409E5B63-591D-4332-B254-DC4BDC3E9C8D}">
      <dgm:prSet phldrT="[Text]" custT="1"/>
      <dgm:spPr>
        <a:solidFill>
          <a:schemeClr val="tx1">
            <a:lumMod val="65000"/>
            <a:lumOff val="35000"/>
          </a:schemeClr>
        </a:solidFill>
      </dgm:spPr>
      <dgm:t>
        <a:bodyPr/>
        <a:lstStyle/>
        <a:p>
          <a:r>
            <a:rPr lang="en-US" sz="1100" b="1" dirty="0" smtClean="0"/>
            <a:t>2. Land Use Plan (LUP) VRM Objectives</a:t>
          </a:r>
          <a:endParaRPr lang="en-US" sz="1100" b="1" dirty="0"/>
        </a:p>
      </dgm:t>
    </dgm:pt>
    <dgm:pt modelId="{5CF531CE-6C5A-47A2-A896-91C1173DBFEB}" type="parTrans" cxnId="{500CB4BD-BF5F-4050-A652-E8FBEE7AEEBF}">
      <dgm:prSet/>
      <dgm:spPr/>
      <dgm:t>
        <a:bodyPr/>
        <a:lstStyle/>
        <a:p>
          <a:endParaRPr lang="en-US"/>
        </a:p>
      </dgm:t>
    </dgm:pt>
    <dgm:pt modelId="{4A9FEB0E-1692-436B-B5BB-FD7434A842CB}" type="sibTrans" cxnId="{500CB4BD-BF5F-4050-A652-E8FBEE7AEEBF}">
      <dgm:prSet/>
      <dgm:spPr>
        <a:ln w="38100">
          <a:solidFill>
            <a:srgbClr val="FFC000"/>
          </a:solidFill>
        </a:ln>
      </dgm:spPr>
      <dgm:t>
        <a:bodyPr/>
        <a:lstStyle/>
        <a:p>
          <a:endParaRPr lang="en-US"/>
        </a:p>
      </dgm:t>
    </dgm:pt>
    <dgm:pt modelId="{B4C4F02D-D85F-4161-B643-2D8893AF8D53}">
      <dgm:prSet phldrT="[Text]" custT="1"/>
      <dgm:spPr>
        <a:solidFill>
          <a:schemeClr val="tx1">
            <a:lumMod val="65000"/>
            <a:lumOff val="35000"/>
          </a:schemeClr>
        </a:solidFill>
      </dgm:spPr>
      <dgm:t>
        <a:bodyPr/>
        <a:lstStyle/>
        <a:p>
          <a:r>
            <a:rPr lang="en-US" sz="1100" b="1" dirty="0" smtClean="0"/>
            <a:t>3. LUP Implementation</a:t>
          </a:r>
          <a:endParaRPr lang="en-US" sz="1100" b="1" dirty="0"/>
        </a:p>
      </dgm:t>
    </dgm:pt>
    <dgm:pt modelId="{F14D30EB-5CD3-4FFC-8D65-62B0EF3E9473}" type="parTrans" cxnId="{28C49EF4-5476-400D-98B7-ADB89B2FD1CB}">
      <dgm:prSet/>
      <dgm:spPr/>
      <dgm:t>
        <a:bodyPr/>
        <a:lstStyle/>
        <a:p>
          <a:endParaRPr lang="en-US"/>
        </a:p>
      </dgm:t>
    </dgm:pt>
    <dgm:pt modelId="{23858062-40AA-4840-895A-9DCBBF7CD8FF}" type="sibTrans" cxnId="{28C49EF4-5476-400D-98B7-ADB89B2FD1CB}">
      <dgm:prSet/>
      <dgm:spPr>
        <a:ln w="38100">
          <a:solidFill>
            <a:srgbClr val="FFC000"/>
          </a:solidFill>
        </a:ln>
      </dgm:spPr>
      <dgm:t>
        <a:bodyPr/>
        <a:lstStyle/>
        <a:p>
          <a:endParaRPr lang="en-US"/>
        </a:p>
      </dgm:t>
    </dgm:pt>
    <dgm:pt modelId="{CAEE1232-DB83-4CCE-ADCB-D46ACCC56CE6}">
      <dgm:prSet phldrT="[Text]" custT="1"/>
      <dgm:spPr>
        <a:solidFill>
          <a:schemeClr val="tx1">
            <a:lumMod val="65000"/>
            <a:lumOff val="35000"/>
          </a:schemeClr>
        </a:solidFill>
      </dgm:spPr>
      <dgm:t>
        <a:bodyPr/>
        <a:lstStyle/>
        <a:p>
          <a:r>
            <a:rPr lang="en-US" sz="1100" b="1" dirty="0" smtClean="0"/>
            <a:t>4. Monitoring</a:t>
          </a:r>
          <a:endParaRPr lang="en-US" sz="1100" b="1" dirty="0"/>
        </a:p>
      </dgm:t>
    </dgm:pt>
    <dgm:pt modelId="{D42FD56F-BC52-4FF3-B61D-C208C5AFD62A}" type="parTrans" cxnId="{F8438047-3570-4A98-B54D-5EC4636F3F54}">
      <dgm:prSet/>
      <dgm:spPr/>
      <dgm:t>
        <a:bodyPr/>
        <a:lstStyle/>
        <a:p>
          <a:endParaRPr lang="en-US"/>
        </a:p>
      </dgm:t>
    </dgm:pt>
    <dgm:pt modelId="{4F2F6BC3-065C-42EE-B360-30288537E28E}" type="sibTrans" cxnId="{F8438047-3570-4A98-B54D-5EC4636F3F54}">
      <dgm:prSet/>
      <dgm:spPr>
        <a:ln w="38100">
          <a:solidFill>
            <a:srgbClr val="FFC000"/>
          </a:solidFill>
        </a:ln>
      </dgm:spPr>
      <dgm:t>
        <a:bodyPr/>
        <a:lstStyle/>
        <a:p>
          <a:endParaRPr lang="en-US"/>
        </a:p>
      </dgm:t>
    </dgm:pt>
    <dgm:pt modelId="{602AAF8D-3D19-4257-89D0-F1690A1354A4}">
      <dgm:prSet phldrT="[Text]" custT="1"/>
      <dgm:spPr>
        <a:solidFill>
          <a:schemeClr val="tx1">
            <a:lumMod val="65000"/>
            <a:lumOff val="35000"/>
          </a:schemeClr>
        </a:solidFill>
      </dgm:spPr>
      <dgm:t>
        <a:bodyPr/>
        <a:lstStyle/>
        <a:p>
          <a:r>
            <a:rPr lang="en-US" sz="1100" b="1" dirty="0" smtClean="0"/>
            <a:t>5. Inventory</a:t>
          </a:r>
          <a:br>
            <a:rPr lang="en-US" sz="1100" b="1" dirty="0" smtClean="0"/>
          </a:br>
          <a:r>
            <a:rPr lang="en-US" sz="1100" b="1" dirty="0" smtClean="0"/>
            <a:t>Maintenance</a:t>
          </a:r>
          <a:endParaRPr lang="en-US" sz="1100" b="1" dirty="0"/>
        </a:p>
      </dgm:t>
    </dgm:pt>
    <dgm:pt modelId="{901E2F81-8E0C-429A-BE2C-5E07D05169E6}" type="sibTrans" cxnId="{38E5CA18-6BF6-41A8-8913-94A7723F167B}">
      <dgm:prSet/>
      <dgm:spPr>
        <a:ln w="38100">
          <a:solidFill>
            <a:srgbClr val="FFC000"/>
          </a:solidFill>
        </a:ln>
      </dgm:spPr>
      <dgm:t>
        <a:bodyPr/>
        <a:lstStyle/>
        <a:p>
          <a:endParaRPr lang="en-US"/>
        </a:p>
      </dgm:t>
    </dgm:pt>
    <dgm:pt modelId="{88EF6238-83A8-4FF4-83D5-274D82B68160}" type="parTrans" cxnId="{38E5CA18-6BF6-41A8-8913-94A7723F167B}">
      <dgm:prSet/>
      <dgm:spPr/>
      <dgm:t>
        <a:bodyPr/>
        <a:lstStyle/>
        <a:p>
          <a:endParaRPr lang="en-US"/>
        </a:p>
      </dgm:t>
    </dgm:pt>
    <dgm:pt modelId="{20BD79BE-BAAA-4C5A-AB86-7262236557B6}" type="pres">
      <dgm:prSet presAssocID="{53E59498-4F4D-48E0-BAD8-7FF272911DBC}" presName="cycle" presStyleCnt="0">
        <dgm:presLayoutVars>
          <dgm:dir/>
          <dgm:resizeHandles val="exact"/>
        </dgm:presLayoutVars>
      </dgm:prSet>
      <dgm:spPr/>
      <dgm:t>
        <a:bodyPr/>
        <a:lstStyle/>
        <a:p>
          <a:endParaRPr lang="en-US"/>
        </a:p>
      </dgm:t>
    </dgm:pt>
    <dgm:pt modelId="{C13A235E-78BA-4BD5-ADAC-DA3CAF653CA5}" type="pres">
      <dgm:prSet presAssocID="{66A43A59-AECC-4913-AB15-82A97966FF0A}" presName="node" presStyleLbl="node1" presStyleIdx="0" presStyleCnt="5" custRadScaleRad="100740" custRadScaleInc="1746">
        <dgm:presLayoutVars>
          <dgm:bulletEnabled val="1"/>
        </dgm:presLayoutVars>
      </dgm:prSet>
      <dgm:spPr/>
      <dgm:t>
        <a:bodyPr/>
        <a:lstStyle/>
        <a:p>
          <a:endParaRPr lang="en-US"/>
        </a:p>
      </dgm:t>
    </dgm:pt>
    <dgm:pt modelId="{36F9816C-94B4-4D51-A284-0E1ECBF53172}" type="pres">
      <dgm:prSet presAssocID="{66A43A59-AECC-4913-AB15-82A97966FF0A}" presName="spNode" presStyleCnt="0"/>
      <dgm:spPr/>
    </dgm:pt>
    <dgm:pt modelId="{11104D35-2C7F-4EB6-8037-BB25B7D096D7}" type="pres">
      <dgm:prSet presAssocID="{98B2902F-F523-4453-AE43-4D120FB3AC6E}" presName="sibTrans" presStyleLbl="sibTrans1D1" presStyleIdx="0" presStyleCnt="5"/>
      <dgm:spPr/>
      <dgm:t>
        <a:bodyPr/>
        <a:lstStyle/>
        <a:p>
          <a:endParaRPr lang="en-US"/>
        </a:p>
      </dgm:t>
    </dgm:pt>
    <dgm:pt modelId="{31E0DF80-F366-41E1-94B8-622FFBF9E96B}" type="pres">
      <dgm:prSet presAssocID="{409E5B63-591D-4332-B254-DC4BDC3E9C8D}" presName="node" presStyleLbl="node1" presStyleIdx="1" presStyleCnt="5" custScaleX="118444">
        <dgm:presLayoutVars>
          <dgm:bulletEnabled val="1"/>
        </dgm:presLayoutVars>
      </dgm:prSet>
      <dgm:spPr/>
      <dgm:t>
        <a:bodyPr/>
        <a:lstStyle/>
        <a:p>
          <a:endParaRPr lang="en-US"/>
        </a:p>
      </dgm:t>
    </dgm:pt>
    <dgm:pt modelId="{F3C29BA2-316F-4E4C-97B2-BEC934F6AF73}" type="pres">
      <dgm:prSet presAssocID="{409E5B63-591D-4332-B254-DC4BDC3E9C8D}" presName="spNode" presStyleCnt="0"/>
      <dgm:spPr/>
    </dgm:pt>
    <dgm:pt modelId="{8EB59DB9-0253-42A5-BD1B-405EB19AA582}" type="pres">
      <dgm:prSet presAssocID="{4A9FEB0E-1692-436B-B5BB-FD7434A842CB}" presName="sibTrans" presStyleLbl="sibTrans1D1" presStyleIdx="1" presStyleCnt="5"/>
      <dgm:spPr/>
      <dgm:t>
        <a:bodyPr/>
        <a:lstStyle/>
        <a:p>
          <a:endParaRPr lang="en-US"/>
        </a:p>
      </dgm:t>
    </dgm:pt>
    <dgm:pt modelId="{8B27C830-433E-42B7-B204-A6E6DE794315}" type="pres">
      <dgm:prSet presAssocID="{B4C4F02D-D85F-4161-B643-2D8893AF8D53}" presName="node" presStyleLbl="node1" presStyleIdx="2" presStyleCnt="5" custScaleX="124694" custRadScaleRad="103573" custRadScaleInc="-10992">
        <dgm:presLayoutVars>
          <dgm:bulletEnabled val="1"/>
        </dgm:presLayoutVars>
      </dgm:prSet>
      <dgm:spPr/>
      <dgm:t>
        <a:bodyPr/>
        <a:lstStyle/>
        <a:p>
          <a:endParaRPr lang="en-US"/>
        </a:p>
      </dgm:t>
    </dgm:pt>
    <dgm:pt modelId="{A4108F2B-A32D-40E2-A84B-0274D14D9E95}" type="pres">
      <dgm:prSet presAssocID="{B4C4F02D-D85F-4161-B643-2D8893AF8D53}" presName="spNode" presStyleCnt="0"/>
      <dgm:spPr/>
    </dgm:pt>
    <dgm:pt modelId="{295980CB-BB7C-4A01-AC85-A9E8B3E0219F}" type="pres">
      <dgm:prSet presAssocID="{23858062-40AA-4840-895A-9DCBBF7CD8FF}" presName="sibTrans" presStyleLbl="sibTrans1D1" presStyleIdx="2" presStyleCnt="5"/>
      <dgm:spPr/>
      <dgm:t>
        <a:bodyPr/>
        <a:lstStyle/>
        <a:p>
          <a:endParaRPr lang="en-US"/>
        </a:p>
      </dgm:t>
    </dgm:pt>
    <dgm:pt modelId="{33D51DA6-C38B-4A72-BA61-3643A1EAC625}" type="pres">
      <dgm:prSet presAssocID="{CAEE1232-DB83-4CCE-ADCB-D46ACCC56CE6}" presName="node" presStyleLbl="node1" presStyleIdx="3" presStyleCnt="5" custScaleX="112603" custRadScaleRad="100521" custRadScaleInc="41581">
        <dgm:presLayoutVars>
          <dgm:bulletEnabled val="1"/>
        </dgm:presLayoutVars>
      </dgm:prSet>
      <dgm:spPr/>
      <dgm:t>
        <a:bodyPr/>
        <a:lstStyle/>
        <a:p>
          <a:endParaRPr lang="en-US"/>
        </a:p>
      </dgm:t>
    </dgm:pt>
    <dgm:pt modelId="{560BBF9A-2CAA-469B-8EC1-38D6681F24F8}" type="pres">
      <dgm:prSet presAssocID="{CAEE1232-DB83-4CCE-ADCB-D46ACCC56CE6}" presName="spNode" presStyleCnt="0"/>
      <dgm:spPr/>
    </dgm:pt>
    <dgm:pt modelId="{1A899ACA-F40E-4D5B-B3EB-7040AB94B0CA}" type="pres">
      <dgm:prSet presAssocID="{4F2F6BC3-065C-42EE-B360-30288537E28E}" presName="sibTrans" presStyleLbl="sibTrans1D1" presStyleIdx="3" presStyleCnt="5"/>
      <dgm:spPr/>
      <dgm:t>
        <a:bodyPr/>
        <a:lstStyle/>
        <a:p>
          <a:endParaRPr lang="en-US"/>
        </a:p>
      </dgm:t>
    </dgm:pt>
    <dgm:pt modelId="{926FCD29-CDD3-4B03-BB0B-5D60F90CCFE9}" type="pres">
      <dgm:prSet presAssocID="{602AAF8D-3D19-4257-89D0-F1690A1354A4}" presName="node" presStyleLbl="node1" presStyleIdx="4" presStyleCnt="5" custRadScaleRad="101711" custRadScaleInc="11515">
        <dgm:presLayoutVars>
          <dgm:bulletEnabled val="1"/>
        </dgm:presLayoutVars>
      </dgm:prSet>
      <dgm:spPr/>
      <dgm:t>
        <a:bodyPr/>
        <a:lstStyle/>
        <a:p>
          <a:endParaRPr lang="en-US"/>
        </a:p>
      </dgm:t>
    </dgm:pt>
    <dgm:pt modelId="{24DB00B9-3A0F-4FF9-AFD7-B4EAE5116E08}" type="pres">
      <dgm:prSet presAssocID="{602AAF8D-3D19-4257-89D0-F1690A1354A4}" presName="spNode" presStyleCnt="0"/>
      <dgm:spPr/>
    </dgm:pt>
    <dgm:pt modelId="{15DA2A21-71C3-4F97-B251-2195C2B328E8}" type="pres">
      <dgm:prSet presAssocID="{901E2F81-8E0C-429A-BE2C-5E07D05169E6}" presName="sibTrans" presStyleLbl="sibTrans1D1" presStyleIdx="4" presStyleCnt="5"/>
      <dgm:spPr/>
      <dgm:t>
        <a:bodyPr/>
        <a:lstStyle/>
        <a:p>
          <a:endParaRPr lang="en-US"/>
        </a:p>
      </dgm:t>
    </dgm:pt>
  </dgm:ptLst>
  <dgm:cxnLst>
    <dgm:cxn modelId="{38E5CA18-6BF6-41A8-8913-94A7723F167B}" srcId="{53E59498-4F4D-48E0-BAD8-7FF272911DBC}" destId="{602AAF8D-3D19-4257-89D0-F1690A1354A4}" srcOrd="4" destOrd="0" parTransId="{88EF6238-83A8-4FF4-83D5-274D82B68160}" sibTransId="{901E2F81-8E0C-429A-BE2C-5E07D05169E6}"/>
    <dgm:cxn modelId="{28C49EF4-5476-400D-98B7-ADB89B2FD1CB}" srcId="{53E59498-4F4D-48E0-BAD8-7FF272911DBC}" destId="{B4C4F02D-D85F-4161-B643-2D8893AF8D53}" srcOrd="2" destOrd="0" parTransId="{F14D30EB-5CD3-4FFC-8D65-62B0EF3E9473}" sibTransId="{23858062-40AA-4840-895A-9DCBBF7CD8FF}"/>
    <dgm:cxn modelId="{500CB4BD-BF5F-4050-A652-E8FBEE7AEEBF}" srcId="{53E59498-4F4D-48E0-BAD8-7FF272911DBC}" destId="{409E5B63-591D-4332-B254-DC4BDC3E9C8D}" srcOrd="1" destOrd="0" parTransId="{5CF531CE-6C5A-47A2-A896-91C1173DBFEB}" sibTransId="{4A9FEB0E-1692-436B-B5BB-FD7434A842CB}"/>
    <dgm:cxn modelId="{FF47995F-4EE2-4C3F-8B2C-DD2DF18FE964}" type="presOf" srcId="{B4C4F02D-D85F-4161-B643-2D8893AF8D53}" destId="{8B27C830-433E-42B7-B204-A6E6DE794315}" srcOrd="0" destOrd="0" presId="urn:microsoft.com/office/officeart/2005/8/layout/cycle5"/>
    <dgm:cxn modelId="{6C59B0B7-BDED-4B23-8210-D7992CE650B2}" type="presOf" srcId="{602AAF8D-3D19-4257-89D0-F1690A1354A4}" destId="{926FCD29-CDD3-4B03-BB0B-5D60F90CCFE9}" srcOrd="0" destOrd="0" presId="urn:microsoft.com/office/officeart/2005/8/layout/cycle5"/>
    <dgm:cxn modelId="{A1926FA7-5415-411A-A88D-61DF4BABA73F}" type="presOf" srcId="{409E5B63-591D-4332-B254-DC4BDC3E9C8D}" destId="{31E0DF80-F366-41E1-94B8-622FFBF9E96B}" srcOrd="0" destOrd="0" presId="urn:microsoft.com/office/officeart/2005/8/layout/cycle5"/>
    <dgm:cxn modelId="{61295A4D-A679-4D8D-9AC7-0A4F0A68C54B}" type="presOf" srcId="{4A9FEB0E-1692-436B-B5BB-FD7434A842CB}" destId="{8EB59DB9-0253-42A5-BD1B-405EB19AA582}" srcOrd="0" destOrd="0" presId="urn:microsoft.com/office/officeart/2005/8/layout/cycle5"/>
    <dgm:cxn modelId="{D9F25330-12EC-4720-B360-CB02071F51AC}" type="presOf" srcId="{23858062-40AA-4840-895A-9DCBBF7CD8FF}" destId="{295980CB-BB7C-4A01-AC85-A9E8B3E0219F}" srcOrd="0" destOrd="0" presId="urn:microsoft.com/office/officeart/2005/8/layout/cycle5"/>
    <dgm:cxn modelId="{69729CCD-80C0-4BC6-B3CA-D7316150C932}" type="presOf" srcId="{66A43A59-AECC-4913-AB15-82A97966FF0A}" destId="{C13A235E-78BA-4BD5-ADAC-DA3CAF653CA5}" srcOrd="0" destOrd="0" presId="urn:microsoft.com/office/officeart/2005/8/layout/cycle5"/>
    <dgm:cxn modelId="{FECAE3F4-31B6-4DF4-8E92-47346230598B}" type="presOf" srcId="{CAEE1232-DB83-4CCE-ADCB-D46ACCC56CE6}" destId="{33D51DA6-C38B-4A72-BA61-3643A1EAC625}" srcOrd="0" destOrd="0" presId="urn:microsoft.com/office/officeart/2005/8/layout/cycle5"/>
    <dgm:cxn modelId="{51BE94A9-B00E-4FE7-BE83-E34C14F2F427}" type="presOf" srcId="{4F2F6BC3-065C-42EE-B360-30288537E28E}" destId="{1A899ACA-F40E-4D5B-B3EB-7040AB94B0CA}" srcOrd="0" destOrd="0" presId="urn:microsoft.com/office/officeart/2005/8/layout/cycle5"/>
    <dgm:cxn modelId="{6722057C-1BC7-46A3-9405-C8F177C07222}" type="presOf" srcId="{53E59498-4F4D-48E0-BAD8-7FF272911DBC}" destId="{20BD79BE-BAAA-4C5A-AB86-7262236557B6}" srcOrd="0" destOrd="0" presId="urn:microsoft.com/office/officeart/2005/8/layout/cycle5"/>
    <dgm:cxn modelId="{4A63F399-790D-4A0C-8A09-F2C093C8FB32}" type="presOf" srcId="{98B2902F-F523-4453-AE43-4D120FB3AC6E}" destId="{11104D35-2C7F-4EB6-8037-BB25B7D096D7}" srcOrd="0" destOrd="0" presId="urn:microsoft.com/office/officeart/2005/8/layout/cycle5"/>
    <dgm:cxn modelId="{3C65F11D-011E-4CE5-A5EE-EE6B22DFFBB0}" srcId="{53E59498-4F4D-48E0-BAD8-7FF272911DBC}" destId="{66A43A59-AECC-4913-AB15-82A97966FF0A}" srcOrd="0" destOrd="0" parTransId="{DA6541C8-A24B-405A-9F47-2175EE1E47ED}" sibTransId="{98B2902F-F523-4453-AE43-4D120FB3AC6E}"/>
    <dgm:cxn modelId="{F8438047-3570-4A98-B54D-5EC4636F3F54}" srcId="{53E59498-4F4D-48E0-BAD8-7FF272911DBC}" destId="{CAEE1232-DB83-4CCE-ADCB-D46ACCC56CE6}" srcOrd="3" destOrd="0" parTransId="{D42FD56F-BC52-4FF3-B61D-C208C5AFD62A}" sibTransId="{4F2F6BC3-065C-42EE-B360-30288537E28E}"/>
    <dgm:cxn modelId="{DDF31B47-38C5-4BD0-BA7E-B8FE32D4F775}" type="presOf" srcId="{901E2F81-8E0C-429A-BE2C-5E07D05169E6}" destId="{15DA2A21-71C3-4F97-B251-2195C2B328E8}" srcOrd="0" destOrd="0" presId="urn:microsoft.com/office/officeart/2005/8/layout/cycle5"/>
    <dgm:cxn modelId="{CFD8972A-AF4C-4613-8887-A1F8E1122F20}" type="presParOf" srcId="{20BD79BE-BAAA-4C5A-AB86-7262236557B6}" destId="{C13A235E-78BA-4BD5-ADAC-DA3CAF653CA5}" srcOrd="0" destOrd="0" presId="urn:microsoft.com/office/officeart/2005/8/layout/cycle5"/>
    <dgm:cxn modelId="{62CB6127-F30C-4A59-9A11-A960B793B1DE}" type="presParOf" srcId="{20BD79BE-BAAA-4C5A-AB86-7262236557B6}" destId="{36F9816C-94B4-4D51-A284-0E1ECBF53172}" srcOrd="1" destOrd="0" presId="urn:microsoft.com/office/officeart/2005/8/layout/cycle5"/>
    <dgm:cxn modelId="{E34059BF-5AEA-4E73-9D64-6A647E156C77}" type="presParOf" srcId="{20BD79BE-BAAA-4C5A-AB86-7262236557B6}" destId="{11104D35-2C7F-4EB6-8037-BB25B7D096D7}" srcOrd="2" destOrd="0" presId="urn:microsoft.com/office/officeart/2005/8/layout/cycle5"/>
    <dgm:cxn modelId="{EBD4C2C6-329F-4F0A-9F4B-A9A576628655}" type="presParOf" srcId="{20BD79BE-BAAA-4C5A-AB86-7262236557B6}" destId="{31E0DF80-F366-41E1-94B8-622FFBF9E96B}" srcOrd="3" destOrd="0" presId="urn:microsoft.com/office/officeart/2005/8/layout/cycle5"/>
    <dgm:cxn modelId="{8D862772-50F3-45CB-A98E-B6FBB6E7A2D1}" type="presParOf" srcId="{20BD79BE-BAAA-4C5A-AB86-7262236557B6}" destId="{F3C29BA2-316F-4E4C-97B2-BEC934F6AF73}" srcOrd="4" destOrd="0" presId="urn:microsoft.com/office/officeart/2005/8/layout/cycle5"/>
    <dgm:cxn modelId="{C272EFDF-AA7D-42E0-81E0-B1D0EA02E9E0}" type="presParOf" srcId="{20BD79BE-BAAA-4C5A-AB86-7262236557B6}" destId="{8EB59DB9-0253-42A5-BD1B-405EB19AA582}" srcOrd="5" destOrd="0" presId="urn:microsoft.com/office/officeart/2005/8/layout/cycle5"/>
    <dgm:cxn modelId="{CD4CCDC7-5D94-4350-8C44-1674B3D450AC}" type="presParOf" srcId="{20BD79BE-BAAA-4C5A-AB86-7262236557B6}" destId="{8B27C830-433E-42B7-B204-A6E6DE794315}" srcOrd="6" destOrd="0" presId="urn:microsoft.com/office/officeart/2005/8/layout/cycle5"/>
    <dgm:cxn modelId="{C4D1D951-1F5F-4756-81F6-A9222CF06D71}" type="presParOf" srcId="{20BD79BE-BAAA-4C5A-AB86-7262236557B6}" destId="{A4108F2B-A32D-40E2-A84B-0274D14D9E95}" srcOrd="7" destOrd="0" presId="urn:microsoft.com/office/officeart/2005/8/layout/cycle5"/>
    <dgm:cxn modelId="{ECB194AB-BA6B-4F61-8083-7802107579B3}" type="presParOf" srcId="{20BD79BE-BAAA-4C5A-AB86-7262236557B6}" destId="{295980CB-BB7C-4A01-AC85-A9E8B3E0219F}" srcOrd="8" destOrd="0" presId="urn:microsoft.com/office/officeart/2005/8/layout/cycle5"/>
    <dgm:cxn modelId="{2E80340E-597F-4BB3-B6BD-F1104C9EA53E}" type="presParOf" srcId="{20BD79BE-BAAA-4C5A-AB86-7262236557B6}" destId="{33D51DA6-C38B-4A72-BA61-3643A1EAC625}" srcOrd="9" destOrd="0" presId="urn:microsoft.com/office/officeart/2005/8/layout/cycle5"/>
    <dgm:cxn modelId="{EAEBBC7A-2C8F-4807-8909-2E8D5C498A54}" type="presParOf" srcId="{20BD79BE-BAAA-4C5A-AB86-7262236557B6}" destId="{560BBF9A-2CAA-469B-8EC1-38D6681F24F8}" srcOrd="10" destOrd="0" presId="urn:microsoft.com/office/officeart/2005/8/layout/cycle5"/>
    <dgm:cxn modelId="{58B38856-5E83-4289-8CC5-FF4EB1C852E4}" type="presParOf" srcId="{20BD79BE-BAAA-4C5A-AB86-7262236557B6}" destId="{1A899ACA-F40E-4D5B-B3EB-7040AB94B0CA}" srcOrd="11" destOrd="0" presId="urn:microsoft.com/office/officeart/2005/8/layout/cycle5"/>
    <dgm:cxn modelId="{C9EEA829-5FC9-4823-97A6-C7AF13E050EC}" type="presParOf" srcId="{20BD79BE-BAAA-4C5A-AB86-7262236557B6}" destId="{926FCD29-CDD3-4B03-BB0B-5D60F90CCFE9}" srcOrd="12" destOrd="0" presId="urn:microsoft.com/office/officeart/2005/8/layout/cycle5"/>
    <dgm:cxn modelId="{F02A4CED-0788-478D-8737-BCEBA6AB2C6C}" type="presParOf" srcId="{20BD79BE-BAAA-4C5A-AB86-7262236557B6}" destId="{24DB00B9-3A0F-4FF9-AFD7-B4EAE5116E08}" srcOrd="13" destOrd="0" presId="urn:microsoft.com/office/officeart/2005/8/layout/cycle5"/>
    <dgm:cxn modelId="{A3828F5B-C2F1-4099-BD74-C1EC2D85C875}" type="presParOf" srcId="{20BD79BE-BAAA-4C5A-AB86-7262236557B6}" destId="{15DA2A21-71C3-4F97-B251-2195C2B328E8}" srcOrd="14"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A235E-78BA-4BD5-ADAC-DA3CAF653CA5}">
      <dsp:nvSpPr>
        <dsp:cNvPr id="0" name=""/>
        <dsp:cNvSpPr/>
      </dsp:nvSpPr>
      <dsp:spPr>
        <a:xfrm>
          <a:off x="1101819" y="145215"/>
          <a:ext cx="918911"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1. Inventory</a:t>
          </a:r>
          <a:endParaRPr lang="en-US" sz="1100" b="1" kern="1200" dirty="0"/>
        </a:p>
      </dsp:txBody>
      <dsp:txXfrm>
        <a:off x="1130976" y="174372"/>
        <a:ext cx="860597" cy="538978"/>
      </dsp:txXfrm>
    </dsp:sp>
    <dsp:sp modelId="{11104D35-2C7F-4EB6-8037-BB25B7D096D7}">
      <dsp:nvSpPr>
        <dsp:cNvPr id="0" name=""/>
        <dsp:cNvSpPr/>
      </dsp:nvSpPr>
      <dsp:spPr>
        <a:xfrm>
          <a:off x="350543" y="439205"/>
          <a:ext cx="2385994" cy="2385994"/>
        </a:xfrm>
        <a:custGeom>
          <a:avLst/>
          <a:gdLst/>
          <a:ahLst/>
          <a:cxnLst/>
          <a:rect l="0" t="0" r="0" b="0"/>
          <a:pathLst>
            <a:path>
              <a:moveTo>
                <a:pt x="1791709" y="161112"/>
              </a:moveTo>
              <a:arcTo wR="1192997" hR="1192997" stAng="18007370" swAng="1205830"/>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31E0DF80-F366-41E1-94B8-622FFBF9E96B}">
      <dsp:nvSpPr>
        <dsp:cNvPr id="0" name=""/>
        <dsp:cNvSpPr/>
      </dsp:nvSpPr>
      <dsp:spPr>
        <a:xfrm>
          <a:off x="2142895" y="978352"/>
          <a:ext cx="1088395"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2. Land Use Plan (LUP) VRM Objectives</a:t>
          </a:r>
          <a:endParaRPr lang="en-US" sz="1100" b="1" kern="1200" dirty="0"/>
        </a:p>
      </dsp:txBody>
      <dsp:txXfrm>
        <a:off x="2172052" y="1007509"/>
        <a:ext cx="1030081" cy="538978"/>
      </dsp:txXfrm>
    </dsp:sp>
    <dsp:sp modelId="{8EB59DB9-0253-42A5-BD1B-405EB19AA582}">
      <dsp:nvSpPr>
        <dsp:cNvPr id="0" name=""/>
        <dsp:cNvSpPr/>
      </dsp:nvSpPr>
      <dsp:spPr>
        <a:xfrm>
          <a:off x="365864" y="524239"/>
          <a:ext cx="2385994" cy="2385994"/>
        </a:xfrm>
        <a:custGeom>
          <a:avLst/>
          <a:gdLst/>
          <a:ahLst/>
          <a:cxnLst/>
          <a:rect l="0" t="0" r="0" b="0"/>
          <a:pathLst>
            <a:path>
              <a:moveTo>
                <a:pt x="2385964" y="1201418"/>
              </a:moveTo>
              <a:arcTo wR="1192997" hR="1192997" stAng="21624267" swAng="1337259"/>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8B27C830-433E-42B7-B204-A6E6DE794315}">
      <dsp:nvSpPr>
        <dsp:cNvPr id="0" name=""/>
        <dsp:cNvSpPr/>
      </dsp:nvSpPr>
      <dsp:spPr>
        <a:xfrm>
          <a:off x="1751093" y="2312161"/>
          <a:ext cx="1145827"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3. LUP Implementation</a:t>
          </a:r>
          <a:endParaRPr lang="en-US" sz="1100" b="1" kern="1200" dirty="0"/>
        </a:p>
      </dsp:txBody>
      <dsp:txXfrm>
        <a:off x="1780250" y="2341318"/>
        <a:ext cx="1087513" cy="538978"/>
      </dsp:txXfrm>
    </dsp:sp>
    <dsp:sp modelId="{295980CB-BB7C-4A01-AC85-A9E8B3E0219F}">
      <dsp:nvSpPr>
        <dsp:cNvPr id="0" name=""/>
        <dsp:cNvSpPr/>
      </dsp:nvSpPr>
      <dsp:spPr>
        <a:xfrm>
          <a:off x="429114" y="486211"/>
          <a:ext cx="2385994" cy="2385994"/>
        </a:xfrm>
        <a:custGeom>
          <a:avLst/>
          <a:gdLst/>
          <a:ahLst/>
          <a:cxnLst/>
          <a:rect l="0" t="0" r="0" b="0"/>
          <a:pathLst>
            <a:path>
              <a:moveTo>
                <a:pt x="1202059" y="2385960"/>
              </a:moveTo>
              <a:arcTo wR="1192997" hR="1192997" stAng="5373885" swAng="1057711"/>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33D51DA6-C38B-4A72-BA61-3643A1EAC625}">
      <dsp:nvSpPr>
        <dsp:cNvPr id="0" name=""/>
        <dsp:cNvSpPr/>
      </dsp:nvSpPr>
      <dsp:spPr>
        <a:xfrm>
          <a:off x="172782" y="2180361"/>
          <a:ext cx="1034722"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4. Monitoring</a:t>
          </a:r>
          <a:endParaRPr lang="en-US" sz="1100" b="1" kern="1200" dirty="0"/>
        </a:p>
      </dsp:txBody>
      <dsp:txXfrm>
        <a:off x="201939" y="2209518"/>
        <a:ext cx="976408" cy="538978"/>
      </dsp:txXfrm>
    </dsp:sp>
    <dsp:sp modelId="{1A899ACA-F40E-4D5B-B3EB-7040AB94B0CA}">
      <dsp:nvSpPr>
        <dsp:cNvPr id="0" name=""/>
        <dsp:cNvSpPr/>
      </dsp:nvSpPr>
      <dsp:spPr>
        <a:xfrm>
          <a:off x="341192" y="430601"/>
          <a:ext cx="2385994" cy="2385994"/>
        </a:xfrm>
        <a:custGeom>
          <a:avLst/>
          <a:gdLst/>
          <a:ahLst/>
          <a:cxnLst/>
          <a:rect l="0" t="0" r="0" b="0"/>
          <a:pathLst>
            <a:path>
              <a:moveTo>
                <a:pt x="81450" y="1626247"/>
              </a:moveTo>
              <a:arcTo wR="1192997" hR="1192997" stAng="9522332" swAng="1202029"/>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926FCD29-CDD3-4B03-BB0B-5D60F90CCFE9}">
      <dsp:nvSpPr>
        <dsp:cNvPr id="0" name=""/>
        <dsp:cNvSpPr/>
      </dsp:nvSpPr>
      <dsp:spPr>
        <a:xfrm>
          <a:off x="-41569" y="916839"/>
          <a:ext cx="918911" cy="597292"/>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5. Inventory</a:t>
          </a:r>
          <a:br>
            <a:rPr lang="en-US" sz="1100" b="1" kern="1200" dirty="0" smtClean="0"/>
          </a:br>
          <a:r>
            <a:rPr lang="en-US" sz="1100" b="1" kern="1200" dirty="0" smtClean="0"/>
            <a:t>Maintenance</a:t>
          </a:r>
          <a:endParaRPr lang="en-US" sz="1100" b="1" kern="1200" dirty="0"/>
        </a:p>
      </dsp:txBody>
      <dsp:txXfrm>
        <a:off x="-12412" y="945996"/>
        <a:ext cx="860597" cy="538978"/>
      </dsp:txXfrm>
    </dsp:sp>
    <dsp:sp modelId="{15DA2A21-71C3-4F97-B251-2195C2B328E8}">
      <dsp:nvSpPr>
        <dsp:cNvPr id="0" name=""/>
        <dsp:cNvSpPr/>
      </dsp:nvSpPr>
      <dsp:spPr>
        <a:xfrm>
          <a:off x="333184" y="453499"/>
          <a:ext cx="2385994" cy="2385994"/>
        </a:xfrm>
        <a:custGeom>
          <a:avLst/>
          <a:gdLst/>
          <a:ahLst/>
          <a:cxnLst/>
          <a:rect l="0" t="0" r="0" b="0"/>
          <a:pathLst>
            <a:path>
              <a:moveTo>
                <a:pt x="333657" y="365484"/>
              </a:moveTo>
              <a:arcTo wR="1192997" hR="1192997" stAng="13435145" swAng="1141881"/>
            </a:path>
          </a:pathLst>
        </a:custGeom>
        <a:noFill/>
        <a:ln w="3810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6022E5E3-DB14-4063-9BE7-5FB103E73AA0}" type="datetimeFigureOut">
              <a:rPr lang="en-US" smtClean="0"/>
              <a:pPr/>
              <a:t>4/16/2018</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ABDA4D3E-DADC-44AC-A252-1E1539FA470F}" type="slidenum">
              <a:rPr lang="en-US" smtClean="0"/>
              <a:pPr/>
              <a:t>‹#›</a:t>
            </a:fld>
            <a:endParaRPr lang="en-US"/>
          </a:p>
        </p:txBody>
      </p:sp>
    </p:spTree>
    <p:extLst>
      <p:ext uri="{BB962C8B-B14F-4D97-AF65-F5344CB8AC3E}">
        <p14:creationId xmlns:p14="http://schemas.microsoft.com/office/powerpoint/2010/main" val="213669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BE6C7E56-6E83-433A-9ED1-E7F9AC820ECF}" type="datetimeFigureOut">
              <a:rPr lang="en-US" smtClean="0"/>
              <a:pPr/>
              <a:t>4/16/2018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E155AC2C-8B5D-4C6E-AFF3-131C3A72D183}" type="slidenum">
              <a:rPr lang="en-US" smtClean="0"/>
              <a:pPr/>
              <a:t>‹#›</a:t>
            </a:fld>
            <a:endParaRPr lang="en-US"/>
          </a:p>
        </p:txBody>
      </p:sp>
    </p:spTree>
    <p:extLst>
      <p:ext uri="{BB962C8B-B14F-4D97-AF65-F5344CB8AC3E}">
        <p14:creationId xmlns:p14="http://schemas.microsoft.com/office/powerpoint/2010/main" val="211004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a:t>
            </a:fld>
            <a:endParaRPr lang="en-US"/>
          </a:p>
        </p:txBody>
      </p:sp>
    </p:spTree>
    <p:extLst>
      <p:ext uri="{BB962C8B-B14F-4D97-AF65-F5344CB8AC3E}">
        <p14:creationId xmlns:p14="http://schemas.microsoft.com/office/powerpoint/2010/main" val="416368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replacing this series with what I used for Alaska</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pPr/>
              <a:t>12</a:t>
            </a:fld>
            <a:endParaRPr lang="en-US"/>
          </a:p>
        </p:txBody>
      </p:sp>
    </p:spTree>
    <p:extLst>
      <p:ext uri="{BB962C8B-B14F-4D97-AF65-F5344CB8AC3E}">
        <p14:creationId xmlns:p14="http://schemas.microsoft.com/office/powerpoint/2010/main" val="308872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ENTER THE NOTES FROM ASLA PRESENTATION – BIOPHILIA, BIOPHOLIC</a:t>
            </a:r>
            <a:r>
              <a:rPr lang="en-US" baseline="0" smtClean="0"/>
              <a:t> DESIGN – THE INTERGATION OF NATURAL ELEMENTS INTO HUMAN LIVING SPACES</a:t>
            </a:r>
            <a:endParaRPr lang="en-US"/>
          </a:p>
        </p:txBody>
      </p:sp>
      <p:sp>
        <p:nvSpPr>
          <p:cNvPr id="4" name="Slide Number Placeholder 3"/>
          <p:cNvSpPr>
            <a:spLocks noGrp="1"/>
          </p:cNvSpPr>
          <p:nvPr>
            <p:ph type="sldNum" sz="quarter" idx="10"/>
          </p:nvPr>
        </p:nvSpPr>
        <p:spPr/>
        <p:txBody>
          <a:bodyPr/>
          <a:lstStyle/>
          <a:p>
            <a:fld id="{8508A522-1310-4EDA-A8A7-1F528A154B4F}" type="slidenum">
              <a:rPr lang="en-US" smtClean="0"/>
              <a:pPr/>
              <a:t>23</a:t>
            </a:fld>
            <a:endParaRPr lang="en-US"/>
          </a:p>
        </p:txBody>
      </p:sp>
    </p:spTree>
    <p:extLst>
      <p:ext uri="{BB962C8B-B14F-4D97-AF65-F5344CB8AC3E}">
        <p14:creationId xmlns:p14="http://schemas.microsoft.com/office/powerpoint/2010/main" val="57420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ENTER THE NOTES FROM ASLA PRESENTATION – BIOPHILIA, BIOPHOLIC</a:t>
            </a:r>
            <a:r>
              <a:rPr lang="en-US" baseline="0" smtClean="0"/>
              <a:t> DESIGN – THE INTERGATION OF NATURAL ELEMENTS INTO HUMAN LIVING SPACES</a:t>
            </a:r>
            <a:endParaRPr lang="en-US"/>
          </a:p>
        </p:txBody>
      </p:sp>
      <p:sp>
        <p:nvSpPr>
          <p:cNvPr id="4" name="Slide Number Placeholder 3"/>
          <p:cNvSpPr>
            <a:spLocks noGrp="1"/>
          </p:cNvSpPr>
          <p:nvPr>
            <p:ph type="sldNum" sz="quarter" idx="10"/>
          </p:nvPr>
        </p:nvSpPr>
        <p:spPr/>
        <p:txBody>
          <a:bodyPr/>
          <a:lstStyle/>
          <a:p>
            <a:fld id="{8508A522-1310-4EDA-A8A7-1F528A154B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74207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Many demands for resource and energy development.  Selecting the best site within the mosaic of federally managed lands, communities and treasured landscapes - </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15923" indent="-274623" eaLnBrk="0" hangingPunct="0">
              <a:spcBef>
                <a:spcPct val="30000"/>
              </a:spcBef>
              <a:defRPr sz="1200">
                <a:solidFill>
                  <a:schemeClr val="tx1"/>
                </a:solidFill>
                <a:latin typeface="Arial" pitchFamily="34" charset="0"/>
              </a:defRPr>
            </a:lvl2pPr>
            <a:lvl3pPr marL="1101664" indent="-219063" eaLnBrk="0" hangingPunct="0">
              <a:spcBef>
                <a:spcPct val="30000"/>
              </a:spcBef>
              <a:defRPr sz="1200">
                <a:solidFill>
                  <a:schemeClr val="tx1"/>
                </a:solidFill>
                <a:latin typeface="Arial" pitchFamily="34" charset="0"/>
              </a:defRPr>
            </a:lvl3pPr>
            <a:lvl4pPr marL="1541378" indent="-219063" eaLnBrk="0" hangingPunct="0">
              <a:spcBef>
                <a:spcPct val="30000"/>
              </a:spcBef>
              <a:defRPr sz="1200">
                <a:solidFill>
                  <a:schemeClr val="tx1"/>
                </a:solidFill>
                <a:latin typeface="Arial" pitchFamily="34" charset="0"/>
              </a:defRPr>
            </a:lvl4pPr>
            <a:lvl5pPr marL="1982678" indent="-219063" eaLnBrk="0" hangingPunct="0">
              <a:spcBef>
                <a:spcPct val="30000"/>
              </a:spcBef>
              <a:defRPr sz="1200">
                <a:solidFill>
                  <a:schemeClr val="tx1"/>
                </a:solidFill>
                <a:latin typeface="Arial" pitchFamily="34" charset="0"/>
              </a:defRPr>
            </a:lvl5pPr>
            <a:lvl6pPr marL="2439853" indent="-219063" eaLnBrk="0" fontAlgn="base" hangingPunct="0">
              <a:spcBef>
                <a:spcPct val="30000"/>
              </a:spcBef>
              <a:spcAft>
                <a:spcPct val="0"/>
              </a:spcAft>
              <a:defRPr sz="1200">
                <a:solidFill>
                  <a:schemeClr val="tx1"/>
                </a:solidFill>
                <a:latin typeface="Arial" pitchFamily="34" charset="0"/>
              </a:defRPr>
            </a:lvl6pPr>
            <a:lvl7pPr marL="2897028" indent="-219063" eaLnBrk="0" fontAlgn="base" hangingPunct="0">
              <a:spcBef>
                <a:spcPct val="30000"/>
              </a:spcBef>
              <a:spcAft>
                <a:spcPct val="0"/>
              </a:spcAft>
              <a:defRPr sz="1200">
                <a:solidFill>
                  <a:schemeClr val="tx1"/>
                </a:solidFill>
                <a:latin typeface="Arial" pitchFamily="34" charset="0"/>
              </a:defRPr>
            </a:lvl7pPr>
            <a:lvl8pPr marL="3354203" indent="-219063" eaLnBrk="0" fontAlgn="base" hangingPunct="0">
              <a:spcBef>
                <a:spcPct val="30000"/>
              </a:spcBef>
              <a:spcAft>
                <a:spcPct val="0"/>
              </a:spcAft>
              <a:defRPr sz="1200">
                <a:solidFill>
                  <a:schemeClr val="tx1"/>
                </a:solidFill>
                <a:latin typeface="Arial" pitchFamily="34" charset="0"/>
              </a:defRPr>
            </a:lvl8pPr>
            <a:lvl9pPr marL="3811377" indent="-2190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9045383-A4CB-4D2C-AE3F-D1C0EC7F2F56}" type="slidenum">
              <a:rPr lang="en-US" altLang="en-US" sz="1300">
                <a:solidFill>
                  <a:srgbClr val="000000"/>
                </a:solidFill>
              </a:rPr>
              <a:pPr eaLnBrk="1" hangingPunct="1">
                <a:spcBef>
                  <a:spcPct val="0"/>
                </a:spcBef>
              </a:pPr>
              <a:t>32</a:t>
            </a:fld>
            <a:endParaRPr lang="en-US" altLang="en-US" sz="13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Gipe</a:t>
            </a:r>
            <a:r>
              <a:rPr lang="en-US" dirty="0" smtClean="0"/>
              <a:t> picture</a:t>
            </a:r>
            <a:endParaRPr lang="en-US" dirty="0"/>
          </a:p>
        </p:txBody>
      </p:sp>
      <p:sp>
        <p:nvSpPr>
          <p:cNvPr id="4" name="Slide Number Placeholder 3"/>
          <p:cNvSpPr>
            <a:spLocks noGrp="1"/>
          </p:cNvSpPr>
          <p:nvPr>
            <p:ph type="sldNum" sz="quarter" idx="10"/>
          </p:nvPr>
        </p:nvSpPr>
        <p:spPr/>
        <p:txBody>
          <a:bodyPr/>
          <a:lstStyle/>
          <a:p>
            <a:fld id="{8508A522-1310-4EDA-A8A7-1F528A154B4F}" type="slidenum">
              <a:rPr lang="en-US" smtClean="0"/>
              <a:pPr/>
              <a:t>47</a:t>
            </a:fld>
            <a:endParaRPr lang="en-US"/>
          </a:p>
        </p:txBody>
      </p:sp>
    </p:spTree>
    <p:extLst>
      <p:ext uri="{BB962C8B-B14F-4D97-AF65-F5344CB8AC3E}">
        <p14:creationId xmlns:p14="http://schemas.microsoft.com/office/powerpoint/2010/main" val="151698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9142355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416448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28491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ext Box 11"/>
          <p:cNvSpPr txBox="1">
            <a:spLocks noChangeArrowheads="1"/>
          </p:cNvSpPr>
          <p:nvPr userDrawn="1"/>
        </p:nvSpPr>
        <p:spPr bwMode="auto">
          <a:xfrm>
            <a:off x="1600200" y="1676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buClr>
                <a:schemeClr val="bg1"/>
              </a:buClr>
              <a:buFontTx/>
              <a:buChar char="•"/>
              <a:defRPr/>
            </a:pPr>
            <a:endParaRPr lang="en-US" b="0" smtClean="0"/>
          </a:p>
        </p:txBody>
      </p:sp>
    </p:spTree>
    <p:extLst>
      <p:ext uri="{BB962C8B-B14F-4D97-AF65-F5344CB8AC3E}">
        <p14:creationId xmlns:p14="http://schemas.microsoft.com/office/powerpoint/2010/main" val="59060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705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0781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3776086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2"/>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What is VRM/ Why We Use it?</a:t>
            </a:r>
            <a:endParaRPr lang="en-US" dirty="0" smtClean="0"/>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 id="2147483687"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6"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5" name="Rectangle 34"/>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35"/>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What is VRM/ Why We Use it?</a:t>
            </a:r>
            <a:endParaRPr lang="en-US" dirty="0" smtClean="0"/>
          </a:p>
        </p:txBody>
      </p:sp>
      <p:sp>
        <p:nvSpPr>
          <p:cNvPr id="38"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 id="2147483684"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solidFill>
                  <a:prstClr val="white"/>
                </a:solidFill>
                <a:latin typeface="Times New Roman" panose="02020603050405020304" pitchFamily="18" charset="0"/>
                <a:cs typeface="Times New Roman" panose="02020603050405020304" pitchFamily="18" charset="0"/>
              </a:rPr>
              <a:t>Visual Resource Management</a:t>
            </a:r>
            <a:endParaRPr lang="en-US" sz="3200" spc="600" dirty="0">
              <a:solidFill>
                <a:prstClr val="white"/>
              </a:solidFill>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sp>
        <p:nvSpPr>
          <p:cNvPr id="14"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April 2018</a:t>
            </a:r>
          </a:p>
          <a:p>
            <a:r>
              <a:rPr lang="en-US" dirty="0" smtClean="0"/>
              <a:t>Las Vegas, Nevada</a:t>
            </a:r>
            <a:endParaRPr lang="en-US" dirty="0"/>
          </a:p>
        </p:txBody>
      </p:sp>
    </p:spTree>
    <p:extLst>
      <p:ext uri="{BB962C8B-B14F-4D97-AF65-F5344CB8AC3E}">
        <p14:creationId xmlns:p14="http://schemas.microsoft.com/office/powerpoint/2010/main" val="2386662106"/>
      </p:ext>
    </p:extLst>
  </p:cSld>
  <p:clrMap bg1="dk1" tx1="lt1" bg2="dk2" tx2="lt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a:solidFill>
                  <a:prstClr val="white"/>
                </a:solidFill>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algn="ctr">
                    <a:defRPr/>
                  </a:pPr>
                  <a:endParaRPr lang="en-US" kern="0">
                    <a:solidFill>
                      <a:prstClr val="white"/>
                    </a:solidFill>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570001"/>
            <a:ext cx="361845" cy="1707614"/>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3" name="Rectangle 32"/>
          <p:cNvSpPr/>
          <p:nvPr userDrawn="1"/>
        </p:nvSpPr>
        <p:spPr>
          <a:xfrm>
            <a:off x="8781968" y="2280492"/>
            <a:ext cx="360570" cy="457750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solidFill>
                  <a:prstClr val="black"/>
                </a:solidFill>
              </a:rPr>
              <a:t>What is VRM/ Why We Use it?</a:t>
            </a:r>
            <a:endParaRPr lang="en-US" dirty="0" smtClean="0">
              <a:solidFill>
                <a:prstClr val="black"/>
              </a:solidFill>
            </a:endParaRPr>
          </a:p>
        </p:txBody>
      </p:sp>
    </p:spTree>
    <p:extLst>
      <p:ext uri="{BB962C8B-B14F-4D97-AF65-F5344CB8AC3E}">
        <p14:creationId xmlns:p14="http://schemas.microsoft.com/office/powerpoint/2010/main" val="2927194106"/>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jpe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85.jpeg"/><Relationship Id="rId5" Type="http://schemas.openxmlformats.org/officeDocument/2006/relationships/image" Target="../media/image83.png"/><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1.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 y="1560593"/>
            <a:ext cx="1924168" cy="1485458"/>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560289"/>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559085"/>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tmp\2014_Las vegas Training_Mike Brown\2015\units\Updated Units\Unit 1\lossy-pageCurve_in_highway_with_assorted_billboards_-_NAR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01"/>
          <a:stretch/>
        </p:blipFill>
        <p:spPr bwMode="auto">
          <a:xfrm>
            <a:off x="4274444" y="1560161"/>
            <a:ext cx="2242155" cy="14784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 r="2415" b="1852"/>
          <a:stretch/>
        </p:blipFill>
        <p:spPr bwMode="auto">
          <a:xfrm>
            <a:off x="2016583" y="3156268"/>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79" r="28295" b="7853"/>
          <a:stretch/>
        </p:blipFill>
        <p:spPr bwMode="auto">
          <a:xfrm>
            <a:off x="31120" y="4770928"/>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674" r="23682" b="7419"/>
          <a:stretch/>
        </p:blipFill>
        <p:spPr bwMode="auto">
          <a:xfrm>
            <a:off x="15368" y="3156268"/>
            <a:ext cx="1919113"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6383" b="5742"/>
          <a:stretch/>
        </p:blipFill>
        <p:spPr bwMode="auto">
          <a:xfrm>
            <a:off x="6603023" y="3156268"/>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6" t="1" r="-1" b="1467"/>
          <a:stretch/>
        </p:blipFill>
        <p:spPr bwMode="auto">
          <a:xfrm>
            <a:off x="6602422" y="4763795"/>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64" b="1544"/>
          <a:stretch/>
        </p:blipFill>
        <p:spPr bwMode="auto">
          <a:xfrm>
            <a:off x="4281071" y="4758097"/>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525" t="43973" r="28885" b="24620"/>
          <a:stretch/>
        </p:blipFill>
        <p:spPr bwMode="auto">
          <a:xfrm>
            <a:off x="2029789" y="4760032"/>
            <a:ext cx="2179398" cy="14899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tmp\2014_Las vegas Training_Mike Brown\2015\units\Updated Units\Unit 1\10012534_736156853092522_4523305350583643144_n.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7764" b="6070"/>
          <a:stretch/>
        </p:blipFill>
        <p:spPr bwMode="auto">
          <a:xfrm>
            <a:off x="4274511" y="3164121"/>
            <a:ext cx="2244073" cy="14797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120" y="4274705"/>
            <a:ext cx="8742050" cy="400110"/>
          </a:xfrm>
          <a:prstGeom prst="rect">
            <a:avLst/>
          </a:prstGeom>
          <a:solidFill>
            <a:schemeClr val="bg1">
              <a:alpha val="51000"/>
            </a:schemeClr>
          </a:solidFill>
        </p:spPr>
        <p:txBody>
          <a:bodyPr wrap="square" rtlCol="0">
            <a:spAutoFit/>
          </a:bodyPr>
          <a:lstStyle/>
          <a:p>
            <a:pPr algn="ctr"/>
            <a:r>
              <a:rPr lang="en-US" sz="2000" dirty="0" smtClean="0">
                <a:latin typeface="Adobe Garamond Pro Bold" panose="02020702060506020403" pitchFamily="18" charset="0"/>
              </a:rPr>
              <a:t>The condition of the American landscape circa 1965</a:t>
            </a:r>
          </a:p>
        </p:txBody>
      </p:sp>
    </p:spTree>
    <p:extLst>
      <p:ext uri="{BB962C8B-B14F-4D97-AF65-F5344CB8AC3E}">
        <p14:creationId xmlns:p14="http://schemas.microsoft.com/office/powerpoint/2010/main" val="254935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17" name="Text Placeholder 2"/>
          <p:cNvSpPr>
            <a:spLocks noGrp="1"/>
          </p:cNvSpPr>
          <p:nvPr>
            <p:ph type="body" sz="quarter" idx="11"/>
          </p:nvPr>
        </p:nvSpPr>
        <p:spPr>
          <a:xfrm>
            <a:off x="228600" y="609600"/>
            <a:ext cx="7086600" cy="468313"/>
          </a:xfrm>
        </p:spPr>
        <p:txBody>
          <a:bodyPr/>
          <a:lstStyle/>
          <a:p>
            <a:r>
              <a:rPr lang="en-US" dirty="0"/>
              <a:t>Epidemic Pollution </a:t>
            </a:r>
            <a:r>
              <a:rPr lang="en-US" dirty="0" smtClean="0"/>
              <a:t>Across U.S.</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4" y="1560593"/>
            <a:ext cx="1924168" cy="1485458"/>
          </a:xfrm>
          <a:prstGeom prst="rect">
            <a:avLst/>
          </a:prstGeom>
        </p:spPr>
      </p:pic>
      <p:pic>
        <p:nvPicPr>
          <p:cNvPr id="20" name="Picture 19" descr="C:\tmp\2014_Las vegas Training_Mike Brown\2015\units\Updated Units\Unit 1\images of 1960s\KansasCity_E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5"/>
          <a:stretch/>
        </p:blipFill>
        <p:spPr bwMode="auto">
          <a:xfrm>
            <a:off x="2018644" y="1560289"/>
            <a:ext cx="2184302" cy="14805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tmp\2014_Las vegas Training_Mike Brown\2015\units\Updated Units\Unit 1\images of 1960s\large_Richard-Ellers-Cuyahoga-River-goo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25" b="4604"/>
          <a:stretch/>
        </p:blipFill>
        <p:spPr bwMode="auto">
          <a:xfrm>
            <a:off x="6603914" y="1559085"/>
            <a:ext cx="2175408" cy="1482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tmp\2014_Las vegas Training_Mike Brown\2015\units\Updated Units\Unit 1\lossy-pageCurve_in_highway_with_assorted_billboards_-_NAR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01"/>
          <a:stretch/>
        </p:blipFill>
        <p:spPr bwMode="auto">
          <a:xfrm>
            <a:off x="4274444" y="1560161"/>
            <a:ext cx="2242155" cy="14784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tmp\2014_Las vegas Training_Mike Brown\2015\units\Updated Units\Unit 1\images of 1960s\mining-gravel_dail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 r="2415" b="1852"/>
          <a:stretch/>
        </p:blipFill>
        <p:spPr bwMode="auto">
          <a:xfrm>
            <a:off x="2016583" y="3156268"/>
            <a:ext cx="218624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tmp\2014_Las vegas Training_Mike Brown\2015\units\Updated Units\Unit 1\mining talus_gray sca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79" r="28295" b="7853"/>
          <a:stretch/>
        </p:blipFill>
        <p:spPr bwMode="auto">
          <a:xfrm>
            <a:off x="31120" y="4770928"/>
            <a:ext cx="1907996" cy="14774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tmp\2014_Las vegas Training_Mike Brown\2015\units\Updated Units\Unit 1\images of 1960s\godsownjunkyard0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674" r="23682" b="7419"/>
          <a:stretch/>
        </p:blipFill>
        <p:spPr bwMode="auto">
          <a:xfrm>
            <a:off x="15368" y="3156268"/>
            <a:ext cx="1919113"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tmp\2014_Las vegas Training_Mike Brown\2015\units\Updated Units\Unit 1\images of 1960s\Cuyahoga-Fire1-1024x78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2" t="6383" b="5742"/>
          <a:stretch/>
        </p:blipFill>
        <p:spPr bwMode="auto">
          <a:xfrm>
            <a:off x="6603023" y="3156268"/>
            <a:ext cx="2173214" cy="14825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tmp\2014_Las vegas Training_Mike Brown\2015\units\Updated Units\Unit 1\Grimsel_grayscal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6" t="1" r="-1" b="1467"/>
          <a:stretch/>
        </p:blipFill>
        <p:spPr bwMode="auto">
          <a:xfrm>
            <a:off x="6602422" y="4763795"/>
            <a:ext cx="2170748" cy="1475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mp\2014_Las vegas Training_Mike Brown\2015\units\Updated Units\Unit 1\Oregon_Clear_Cut_Kristian_Skybak_gray sca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64" b="1544"/>
          <a:stretch/>
        </p:blipFill>
        <p:spPr bwMode="auto">
          <a:xfrm>
            <a:off x="4281071" y="4758097"/>
            <a:ext cx="2235916" cy="1479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tmp\2014_Las vegas Training_Mike Brown\2015\units\Updated Units\Unit 1\Picture1_gra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525" t="43973" r="28885" b="24620"/>
          <a:stretch/>
        </p:blipFill>
        <p:spPr bwMode="auto">
          <a:xfrm>
            <a:off x="2029789" y="4760032"/>
            <a:ext cx="2179398" cy="14899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tmp\2014_Las vegas Training_Mike Brown\2015\units\Updated Units\Unit 1\10012534_736156853092522_4523305350583643144_n.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7764" b="6070"/>
          <a:stretch/>
        </p:blipFill>
        <p:spPr bwMode="auto">
          <a:xfrm>
            <a:off x="4274511" y="3164121"/>
            <a:ext cx="2244073" cy="14797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3944" y="4051187"/>
            <a:ext cx="8759226" cy="646331"/>
          </a:xfrm>
          <a:prstGeom prst="rect">
            <a:avLst/>
          </a:prstGeom>
          <a:solidFill>
            <a:schemeClr val="bg1">
              <a:alpha val="51000"/>
            </a:schemeClr>
          </a:solidFill>
        </p:spPr>
        <p:txBody>
          <a:bodyPr wrap="square" rtlCol="0">
            <a:spAutoFit/>
          </a:bodyPr>
          <a:lstStyle/>
          <a:p>
            <a:pPr algn="ctr"/>
            <a:r>
              <a:rPr lang="en-US" dirty="0" smtClean="0">
                <a:latin typeface="Adobe Garamond Pro Bold" panose="02020702060506020403" pitchFamily="18" charset="0"/>
              </a:rPr>
              <a:t>The condition of the American landscape</a:t>
            </a:r>
          </a:p>
          <a:p>
            <a:pPr algn="ctr"/>
            <a:r>
              <a:rPr lang="en-US" dirty="0" smtClean="0">
                <a:latin typeface="Adobe Garamond Pro Bold" panose="02020702060506020403" pitchFamily="18" charset="0"/>
              </a:rPr>
              <a:t>1965 White House Conference on Natural Beauty</a:t>
            </a:r>
            <a:endParaRPr lang="en-US" dirty="0">
              <a:latin typeface="Adobe Garamond Pro Bold" panose="02020702060506020403" pitchFamily="18" charset="0"/>
            </a:endParaRPr>
          </a:p>
        </p:txBody>
      </p:sp>
    </p:spTree>
    <p:extLst>
      <p:ext uri="{BB962C8B-B14F-4D97-AF65-F5344CB8AC3E}">
        <p14:creationId xmlns:p14="http://schemas.microsoft.com/office/powerpoint/2010/main" val="401303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pPr>
              <a:tabLst>
                <a:tab pos="511175" algn="l"/>
              </a:tabLst>
            </a:pPr>
            <a:r>
              <a:rPr lang="en-US" dirty="0" smtClean="0"/>
              <a:t>Why</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50" r="11522"/>
          <a:stretch/>
        </p:blipFill>
        <p:spPr>
          <a:xfrm>
            <a:off x="9525" y="1073943"/>
            <a:ext cx="8778215" cy="5793581"/>
          </a:xfrm>
        </p:spPr>
      </p:pic>
      <p:sp>
        <p:nvSpPr>
          <p:cNvPr id="6" name="TextBox 5"/>
          <p:cNvSpPr txBox="1"/>
          <p:nvPr/>
        </p:nvSpPr>
        <p:spPr>
          <a:xfrm>
            <a:off x="0" y="1056903"/>
            <a:ext cx="8775865" cy="1323439"/>
          </a:xfrm>
          <a:prstGeom prst="rect">
            <a:avLst/>
          </a:prstGeom>
          <a:solidFill>
            <a:schemeClr val="tx1">
              <a:lumMod val="65000"/>
              <a:lumOff val="35000"/>
              <a:alpha val="74000"/>
            </a:schemeClr>
          </a:solidFill>
        </p:spPr>
        <p:txBody>
          <a:bodyPr wrap="square" rtlCol="0">
            <a:spAutoFit/>
          </a:bodyPr>
          <a:lstStyle/>
          <a:p>
            <a:pPr marL="228600"/>
            <a:r>
              <a:rPr lang="en-US" sz="2000" b="1" dirty="0" smtClean="0">
                <a:solidFill>
                  <a:schemeClr val="bg1"/>
                </a:solidFill>
                <a:effectLst>
                  <a:outerShdw blurRad="38100" dist="38100" dir="2700000" algn="tl">
                    <a:srgbClr val="000000">
                      <a:alpha val="43137"/>
                    </a:srgbClr>
                  </a:outerShdw>
                </a:effectLst>
              </a:rPr>
              <a:t>On February 8, 1965, President Johnson addressed Congress declaring that </a:t>
            </a:r>
            <a:r>
              <a:rPr lang="en-US" sz="2000" b="1" i="1" dirty="0" smtClean="0">
                <a:solidFill>
                  <a:srgbClr val="FFFF99"/>
                </a:solidFill>
                <a:effectLst>
                  <a:outerShdw blurRad="38100" dist="38100" dir="2700000" algn="tl">
                    <a:srgbClr val="000000">
                      <a:alpha val="43137"/>
                    </a:srgbClr>
                  </a:outerShdw>
                </a:effectLst>
              </a:rPr>
              <a:t>“The </a:t>
            </a:r>
            <a:r>
              <a:rPr lang="en-US" sz="2000" b="1" i="1" dirty="0">
                <a:solidFill>
                  <a:srgbClr val="FFFF99"/>
                </a:solidFill>
                <a:effectLst>
                  <a:outerShdw blurRad="38100" dist="38100" dir="2700000" algn="tl">
                    <a:srgbClr val="000000">
                      <a:alpha val="43137"/>
                    </a:srgbClr>
                  </a:outerShdw>
                </a:effectLst>
              </a:rPr>
              <a:t>beauty of our land is a natural resource. </a:t>
            </a:r>
            <a:r>
              <a:rPr lang="en-US" sz="2000" b="1" i="1" dirty="0" smtClean="0">
                <a:solidFill>
                  <a:srgbClr val="FFFF99"/>
                </a:solidFill>
                <a:effectLst>
                  <a:outerShdw blurRad="38100" dist="38100" dir="2700000" algn="tl">
                    <a:srgbClr val="000000">
                      <a:alpha val="43137"/>
                    </a:srgbClr>
                  </a:outerShdw>
                </a:effectLst>
              </a:rPr>
              <a:t> Its </a:t>
            </a:r>
            <a:r>
              <a:rPr lang="en-US" sz="2000" b="1" i="1" dirty="0">
                <a:solidFill>
                  <a:srgbClr val="FFFF99"/>
                </a:solidFill>
                <a:effectLst>
                  <a:outerShdw blurRad="38100" dist="38100" dir="2700000" algn="tl">
                    <a:srgbClr val="000000">
                      <a:alpha val="43137"/>
                    </a:srgbClr>
                  </a:outerShdw>
                </a:effectLst>
              </a:rPr>
              <a:t>preservation is linked to the inner prosperity of the human </a:t>
            </a:r>
            <a:r>
              <a:rPr lang="en-US" sz="2000" b="1" i="1" dirty="0" smtClean="0">
                <a:solidFill>
                  <a:srgbClr val="FFFF99"/>
                </a:solidFill>
                <a:effectLst>
                  <a:outerShdw blurRad="38100" dist="38100" dir="2700000" algn="tl">
                    <a:srgbClr val="000000">
                      <a:alpha val="43137"/>
                    </a:srgbClr>
                  </a:outerShdw>
                </a:effectLst>
              </a:rPr>
              <a:t>spirit”</a:t>
            </a:r>
            <a:r>
              <a:rPr lang="en-US" sz="2000" b="1" i="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and made the commitment to hold a </a:t>
            </a:r>
            <a:r>
              <a:rPr lang="en-US" sz="2000" b="1" i="1" u="sng" dirty="0" smtClean="0">
                <a:solidFill>
                  <a:schemeClr val="bg1"/>
                </a:solidFill>
                <a:effectLst>
                  <a:outerShdw blurRad="38100" dist="38100" dir="2700000" algn="tl">
                    <a:srgbClr val="000000">
                      <a:alpha val="43137"/>
                    </a:srgbClr>
                  </a:outerShdw>
                </a:effectLst>
              </a:rPr>
              <a:t>White House Conference </a:t>
            </a:r>
            <a:r>
              <a:rPr lang="en-US" sz="2000" b="1" i="1" u="sng" dirty="0">
                <a:solidFill>
                  <a:schemeClr val="bg1"/>
                </a:solidFill>
                <a:effectLst>
                  <a:outerShdw blurRad="38100" dist="38100" dir="2700000" algn="tl">
                    <a:srgbClr val="000000">
                      <a:alpha val="43137"/>
                    </a:srgbClr>
                  </a:outerShdw>
                </a:effectLst>
              </a:rPr>
              <a:t>on Natural Beauty </a:t>
            </a:r>
            <a:r>
              <a:rPr lang="en-US" sz="2000" b="1" dirty="0" smtClean="0">
                <a:solidFill>
                  <a:schemeClr val="bg1"/>
                </a:solidFill>
                <a:effectLst>
                  <a:outerShdw blurRad="38100" dist="38100" dir="2700000" algn="tl">
                    <a:srgbClr val="000000">
                      <a:alpha val="43137"/>
                    </a:srgbClr>
                  </a:outerShdw>
                </a:effectLst>
              </a:rPr>
              <a:t>to meet </a:t>
            </a:r>
            <a:r>
              <a:rPr lang="en-US" sz="2000" b="1" dirty="0">
                <a:solidFill>
                  <a:schemeClr val="bg1"/>
                </a:solidFill>
                <a:effectLst>
                  <a:outerShdw blurRad="38100" dist="38100" dir="2700000" algn="tl">
                    <a:srgbClr val="000000">
                      <a:alpha val="43137"/>
                    </a:srgbClr>
                  </a:outerShdw>
                </a:effectLst>
              </a:rPr>
              <a:t>in mid-May </a:t>
            </a:r>
            <a:r>
              <a:rPr lang="en-US" sz="2000" b="1" dirty="0" smtClean="0">
                <a:solidFill>
                  <a:schemeClr val="bg1"/>
                </a:solidFill>
                <a:effectLst>
                  <a:outerShdw blurRad="38100" dist="38100" dir="2700000" algn="tl">
                    <a:srgbClr val="000000">
                      <a:alpha val="43137"/>
                    </a:srgbClr>
                  </a:outerShdw>
                </a:effectLst>
              </a:rPr>
              <a:t>of that </a:t>
            </a:r>
            <a:r>
              <a:rPr lang="en-US" sz="2000" b="1" dirty="0">
                <a:solidFill>
                  <a:schemeClr val="bg1"/>
                </a:solidFill>
                <a:effectLst>
                  <a:outerShdw blurRad="38100" dist="38100" dir="2700000" algn="tl">
                    <a:srgbClr val="000000">
                      <a:alpha val="43137"/>
                    </a:srgbClr>
                  </a:outerShdw>
                </a:effectLst>
              </a:rPr>
              <a:t>year</a:t>
            </a:r>
            <a:r>
              <a:rPr lang="en-U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98935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8"/>
          <p:cNvSpPr txBox="1">
            <a:spLocks/>
          </p:cNvSpPr>
          <p:nvPr/>
        </p:nvSpPr>
        <p:spPr>
          <a:xfrm>
            <a:off x="228600" y="1295400"/>
            <a:ext cx="830580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White House Conference on Natural Beauty, May 24, 1965:</a:t>
            </a:r>
          </a:p>
          <a:p>
            <a:pPr lvl="1"/>
            <a:r>
              <a:rPr lang="en-US" dirty="0" smtClean="0">
                <a:solidFill>
                  <a:prstClr val="white"/>
                </a:solidFill>
              </a:rPr>
              <a:t>City, rural, and natural </a:t>
            </a:r>
            <a:br>
              <a:rPr lang="en-US" dirty="0" smtClean="0">
                <a:solidFill>
                  <a:prstClr val="white"/>
                </a:solidFill>
              </a:rPr>
            </a:br>
            <a:r>
              <a:rPr lang="en-US" dirty="0" smtClean="0">
                <a:solidFill>
                  <a:prstClr val="white"/>
                </a:solidFill>
              </a:rPr>
              <a:t>landscapes</a:t>
            </a:r>
          </a:p>
          <a:p>
            <a:pPr lvl="1"/>
            <a:r>
              <a:rPr lang="en-US" dirty="0" smtClean="0">
                <a:solidFill>
                  <a:prstClr val="white"/>
                </a:solidFill>
              </a:rPr>
              <a:t>Pollution: </a:t>
            </a:r>
            <a:r>
              <a:rPr lang="en-US" i="1" dirty="0" smtClean="0">
                <a:solidFill>
                  <a:prstClr val="white"/>
                </a:solidFill>
              </a:rPr>
              <a:t>Air, water, litter, </a:t>
            </a:r>
            <a:br>
              <a:rPr lang="en-US" i="1" dirty="0" smtClean="0">
                <a:solidFill>
                  <a:prstClr val="white"/>
                </a:solidFill>
              </a:rPr>
            </a:br>
            <a:r>
              <a:rPr lang="en-US" i="1" dirty="0" smtClean="0">
                <a:solidFill>
                  <a:prstClr val="white"/>
                </a:solidFill>
              </a:rPr>
              <a:t>junkyards, pesticides</a:t>
            </a:r>
          </a:p>
          <a:p>
            <a:pPr lvl="1"/>
            <a:r>
              <a:rPr lang="en-US" dirty="0" smtClean="0">
                <a:solidFill>
                  <a:prstClr val="white"/>
                </a:solidFill>
              </a:rPr>
              <a:t>Solid waste management</a:t>
            </a:r>
          </a:p>
          <a:p>
            <a:pPr lvl="1"/>
            <a:r>
              <a:rPr lang="en-US" dirty="0" smtClean="0">
                <a:solidFill>
                  <a:prstClr val="white"/>
                </a:solidFill>
              </a:rPr>
              <a:t>Sewage waste management</a:t>
            </a:r>
          </a:p>
          <a:p>
            <a:pPr lvl="1"/>
            <a:r>
              <a:rPr lang="en-US" dirty="0" smtClean="0">
                <a:solidFill>
                  <a:prstClr val="white"/>
                </a:solidFill>
              </a:rPr>
              <a:t>Highway beautification</a:t>
            </a:r>
          </a:p>
          <a:p>
            <a:pPr lvl="1"/>
            <a:r>
              <a:rPr lang="en-US" dirty="0" smtClean="0">
                <a:solidFill>
                  <a:prstClr val="white"/>
                </a:solidFill>
              </a:rPr>
              <a:t>Electrical transmission lines</a:t>
            </a:r>
          </a:p>
          <a:p>
            <a:pPr lvl="1"/>
            <a:r>
              <a:rPr lang="en-US" dirty="0" smtClean="0">
                <a:solidFill>
                  <a:prstClr val="white"/>
                </a:solidFill>
              </a:rPr>
              <a:t>Trails </a:t>
            </a:r>
          </a:p>
          <a:p>
            <a:pPr lvl="1"/>
            <a:r>
              <a:rPr lang="en-US" dirty="0" smtClean="0">
                <a:solidFill>
                  <a:prstClr val="white"/>
                </a:solidFill>
              </a:rPr>
              <a:t>Rivers</a:t>
            </a:r>
          </a:p>
          <a:p>
            <a:pPr lvl="1"/>
            <a:r>
              <a:rPr lang="en-US" dirty="0" smtClean="0">
                <a:solidFill>
                  <a:prstClr val="white"/>
                </a:solidFill>
              </a:rPr>
              <a:t>Wilderness</a:t>
            </a:r>
          </a:p>
          <a:p>
            <a:pPr lvl="1"/>
            <a:r>
              <a:rPr lang="en-US" dirty="0" smtClean="0">
                <a:solidFill>
                  <a:prstClr val="white"/>
                </a:solidFill>
              </a:rPr>
              <a:t>Greenhouse gas emissions (Climate Change)</a:t>
            </a:r>
          </a:p>
          <a:p>
            <a:pPr lvl="2"/>
            <a:endParaRPr lang="en-US" dirty="0">
              <a:solidFill>
                <a:prstClr val="white"/>
              </a:solidFill>
            </a:endParaRPr>
          </a:p>
        </p:txBody>
      </p:sp>
      <p:sp>
        <p:nvSpPr>
          <p:cNvPr id="5" name="Text Placeholder 4"/>
          <p:cNvSpPr>
            <a:spLocks noGrp="1"/>
          </p:cNvSpPr>
          <p:nvPr>
            <p:ph type="body" sz="quarter" idx="11"/>
          </p:nvPr>
        </p:nvSpPr>
        <p:spPr/>
        <p:txBody>
          <a:bodyPr/>
          <a:lstStyle/>
          <a:p>
            <a:r>
              <a:rPr lang="en-US" dirty="0" smtClean="0"/>
              <a:t>Why </a:t>
            </a:r>
            <a:endParaRPr lang="en-US" dirty="0"/>
          </a:p>
        </p:txBody>
      </p:sp>
      <p:pic>
        <p:nvPicPr>
          <p:cNvPr id="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160"/>
          <a:stretch/>
        </p:blipFill>
        <p:spPr bwMode="auto">
          <a:xfrm>
            <a:off x="4355309" y="2183645"/>
            <a:ext cx="4400786" cy="290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3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295400"/>
            <a:ext cx="6858000" cy="4464132"/>
          </a:xfrm>
        </p:spPr>
        <p:txBody>
          <a:bodyPr/>
          <a:lstStyle/>
          <a:p>
            <a:pPr>
              <a:spcAft>
                <a:spcPts val="1200"/>
              </a:spcAft>
            </a:pPr>
            <a:r>
              <a:rPr lang="en-US" dirty="0" smtClean="0"/>
              <a:t>Sampling of Environmental Legislative Acts that followed:</a:t>
            </a:r>
          </a:p>
          <a:p>
            <a:pPr lvl="1"/>
            <a:r>
              <a:rPr lang="en-US" dirty="0"/>
              <a:t>Highway Beautification Act (HBA), </a:t>
            </a:r>
            <a:r>
              <a:rPr lang="en-US" dirty="0" smtClean="0"/>
              <a:t>1965 </a:t>
            </a:r>
          </a:p>
          <a:p>
            <a:pPr lvl="1"/>
            <a:r>
              <a:rPr lang="en-US" dirty="0"/>
              <a:t>Wild and Scenic Rivers Act, 1968 </a:t>
            </a:r>
          </a:p>
          <a:p>
            <a:pPr lvl="1"/>
            <a:r>
              <a:rPr lang="en-US" dirty="0" smtClean="0"/>
              <a:t>National </a:t>
            </a:r>
            <a:r>
              <a:rPr lang="en-US" dirty="0"/>
              <a:t>Trails System Act, </a:t>
            </a:r>
            <a:r>
              <a:rPr lang="en-US" dirty="0" smtClean="0"/>
              <a:t>1968 </a:t>
            </a:r>
          </a:p>
          <a:p>
            <a:pPr lvl="1"/>
            <a:r>
              <a:rPr lang="en-US" dirty="0" smtClean="0">
                <a:solidFill>
                  <a:srgbClr val="FFFF99"/>
                </a:solidFill>
              </a:rPr>
              <a:t>National Environmental Policy Act, 1969</a:t>
            </a:r>
          </a:p>
          <a:p>
            <a:pPr lvl="1"/>
            <a:r>
              <a:rPr lang="en-US" dirty="0" smtClean="0"/>
              <a:t>Clean Air Act, 1970</a:t>
            </a:r>
          </a:p>
          <a:p>
            <a:pPr lvl="1"/>
            <a:r>
              <a:rPr lang="en-US" dirty="0" smtClean="0"/>
              <a:t>Clean Water Act, as amended 1972</a:t>
            </a:r>
          </a:p>
          <a:p>
            <a:pPr lvl="1"/>
            <a:r>
              <a:rPr lang="en-US" dirty="0" smtClean="0"/>
              <a:t>Resource </a:t>
            </a:r>
            <a:r>
              <a:rPr lang="en-US" dirty="0"/>
              <a:t>Conservation and Recovery </a:t>
            </a:r>
            <a:r>
              <a:rPr lang="en-US" dirty="0" smtClean="0"/>
              <a:t>Act, 1976</a:t>
            </a:r>
          </a:p>
          <a:p>
            <a:pPr lvl="1"/>
            <a:r>
              <a:rPr lang="en-US" dirty="0" smtClean="0"/>
              <a:t>Surface </a:t>
            </a:r>
            <a:r>
              <a:rPr lang="en-US" dirty="0"/>
              <a:t>Mining Control and </a:t>
            </a:r>
            <a:r>
              <a:rPr lang="en-US" dirty="0" smtClean="0"/>
              <a:t>Reclamation Act</a:t>
            </a:r>
            <a:r>
              <a:rPr lang="en-US" dirty="0"/>
              <a:t>, </a:t>
            </a:r>
            <a:r>
              <a:rPr lang="en-US" dirty="0" smtClean="0"/>
              <a:t>1977</a:t>
            </a:r>
          </a:p>
          <a:p>
            <a:pPr lvl="1"/>
            <a:r>
              <a:rPr lang="en-US" dirty="0" smtClean="0"/>
              <a:t>National </a:t>
            </a:r>
            <a:r>
              <a:rPr lang="en-US" dirty="0"/>
              <a:t>Forest Management Act, </a:t>
            </a:r>
            <a:r>
              <a:rPr lang="en-US" dirty="0" smtClean="0"/>
              <a:t>1976</a:t>
            </a:r>
          </a:p>
          <a:p>
            <a:pPr lvl="1"/>
            <a:r>
              <a:rPr lang="en-US" dirty="0" smtClean="0">
                <a:solidFill>
                  <a:srgbClr val="FFFF99"/>
                </a:solidFill>
              </a:rPr>
              <a:t>Federal Land Policy and Management Act, 1976 </a:t>
            </a:r>
            <a:endParaRPr lang="en-US" dirty="0">
              <a:solidFill>
                <a:srgbClr val="FFFF99"/>
              </a:solidFill>
            </a:endParaRPr>
          </a:p>
        </p:txBody>
      </p:sp>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pPr lvl="0"/>
            <a:r>
              <a:rPr lang="en-US" dirty="0">
                <a:solidFill>
                  <a:prstClr val="white"/>
                </a:solidFill>
              </a:rPr>
              <a:t>Resulting Legislation</a:t>
            </a:r>
          </a:p>
          <a:p>
            <a:endParaRPr lang="en-US"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1299" y="1864427"/>
            <a:ext cx="2707196" cy="1804798"/>
          </a:xfrm>
          <a:prstGeom prst="rect">
            <a:avLst/>
          </a:prstGeom>
        </p:spPr>
      </p:pic>
    </p:spTree>
    <p:extLst>
      <p:ext uri="{BB962C8B-B14F-4D97-AF65-F5344CB8AC3E}">
        <p14:creationId xmlns:p14="http://schemas.microsoft.com/office/powerpoint/2010/main" val="59953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pPr lvl="0"/>
            <a:r>
              <a:rPr lang="en-US" dirty="0">
                <a:solidFill>
                  <a:prstClr val="white"/>
                </a:solidFill>
              </a:rPr>
              <a:t>Effects of Legislation</a:t>
            </a:r>
          </a:p>
        </p:txBody>
      </p:sp>
      <p:pic>
        <p:nvPicPr>
          <p:cNvPr id="4099" name="Picture 3" descr="C:\tmp\2014_Las vegas Training_Mike Brown\2015\units\Updated Units\Unit 1\images of 1960s\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16" y="1488899"/>
            <a:ext cx="8436851" cy="46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78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020" r="24609" b="1724"/>
          <a:stretch/>
        </p:blipFill>
        <p:spPr>
          <a:xfrm>
            <a:off x="4488873" y="1187531"/>
            <a:ext cx="4141520" cy="5415150"/>
          </a:xfrm>
          <a:prstGeom prst="rect">
            <a:avLst/>
          </a:prstGeom>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a:t>Progress in land use practices</a:t>
            </a:r>
          </a:p>
        </p:txBody>
      </p:sp>
      <p:pic>
        <p:nvPicPr>
          <p:cNvPr id="1029" name="Picture 5" descr="E:\BLM\tmp-1\BLM_11_12_2013 Files transfer\0-blm\Images\Color Project_images\Facility images\4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204"/>
          <a:stretch/>
        </p:blipFill>
        <p:spPr bwMode="auto">
          <a:xfrm>
            <a:off x="205705" y="1202378"/>
            <a:ext cx="4099595" cy="540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assets.inhabitat.com/wp-content/blogs.dir/1/files/2015/01/wind-turbine-far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3" r="39361"/>
          <a:stretch/>
        </p:blipFill>
        <p:spPr bwMode="auto">
          <a:xfrm>
            <a:off x="4499448" y="1193751"/>
            <a:ext cx="4141521" cy="5408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olarpowerworldonline.com/wp-content/uploads/2015/08/solarreserv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12" r="33817"/>
          <a:stretch/>
        </p:blipFill>
        <p:spPr bwMode="auto">
          <a:xfrm>
            <a:off x="128066" y="1202378"/>
            <a:ext cx="4177233" cy="540030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New Challenges</a:t>
            </a:r>
            <a:endParaRPr lang="en-US" dirty="0"/>
          </a:p>
        </p:txBody>
      </p:sp>
    </p:spTree>
    <p:extLst>
      <p:ext uri="{BB962C8B-B14F-4D97-AF65-F5344CB8AC3E}">
        <p14:creationId xmlns:p14="http://schemas.microsoft.com/office/powerpoint/2010/main" val="23987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Legal </a:t>
            </a:r>
            <a:r>
              <a:rPr lang="en-US" dirty="0" smtClean="0"/>
              <a:t>Authority and Obligation</a:t>
            </a:r>
            <a:endParaRPr lang="en-US" dirty="0"/>
          </a:p>
        </p:txBody>
      </p:sp>
      <p:sp>
        <p:nvSpPr>
          <p:cNvPr id="8" name="Content Placeholder 28"/>
          <p:cNvSpPr>
            <a:spLocks noGrp="1"/>
          </p:cNvSpPr>
          <p:nvPr>
            <p:ph idx="1"/>
          </p:nvPr>
        </p:nvSpPr>
        <p:spPr>
          <a:xfrm>
            <a:off x="228600" y="1295400"/>
            <a:ext cx="8331199" cy="533400"/>
          </a:xfrm>
        </p:spPr>
        <p:txBody>
          <a:bodyPr/>
          <a:lstStyle/>
          <a:p>
            <a:r>
              <a:rPr lang="en-US" dirty="0" smtClean="0"/>
              <a:t>NEPA directs all federal agencies: </a:t>
            </a:r>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326855" y="1862664"/>
            <a:ext cx="3506474" cy="439829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8"/>
          <p:cNvSpPr txBox="1">
            <a:spLocks/>
          </p:cNvSpPr>
          <p:nvPr/>
        </p:nvSpPr>
        <p:spPr>
          <a:xfrm>
            <a:off x="4024075" y="1846622"/>
            <a:ext cx="4514661" cy="4578241"/>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Section 101 (b) </a:t>
            </a:r>
            <a:r>
              <a:rPr lang="en-US" dirty="0" smtClean="0"/>
              <a:t>requires:</a:t>
            </a:r>
          </a:p>
          <a:p>
            <a:pPr lvl="1"/>
            <a:r>
              <a:rPr lang="en-US" dirty="0"/>
              <a:t>M</a:t>
            </a:r>
            <a:r>
              <a:rPr lang="en-US" dirty="0" smtClean="0"/>
              <a:t>easures </a:t>
            </a:r>
            <a:r>
              <a:rPr lang="en-US" dirty="0"/>
              <a:t>to be taken to assure </a:t>
            </a:r>
            <a:r>
              <a:rPr lang="en-US" dirty="0">
                <a:solidFill>
                  <a:srgbClr val="FFC000"/>
                </a:solidFill>
              </a:rPr>
              <a:t>aesthetically</a:t>
            </a:r>
            <a:r>
              <a:rPr lang="en-US" dirty="0"/>
              <a:t> pleasing surroundings for </a:t>
            </a:r>
            <a:r>
              <a:rPr lang="en-US" dirty="0" smtClean="0"/>
              <a:t>all Americans</a:t>
            </a:r>
            <a:r>
              <a:rPr lang="en-US" dirty="0"/>
              <a:t>.</a:t>
            </a:r>
          </a:p>
          <a:p>
            <a:r>
              <a:rPr lang="en-US" dirty="0"/>
              <a:t>Section 102 </a:t>
            </a:r>
            <a:r>
              <a:rPr lang="en-US" dirty="0" smtClean="0"/>
              <a:t>requires:</a:t>
            </a:r>
          </a:p>
          <a:p>
            <a:pPr lvl="1"/>
            <a:r>
              <a:rPr lang="en-US" dirty="0" smtClean="0"/>
              <a:t>Agencies shall use </a:t>
            </a:r>
            <a:r>
              <a:rPr lang="en-US" dirty="0"/>
              <a:t>a </a:t>
            </a:r>
            <a:r>
              <a:rPr lang="en-US" dirty="0">
                <a:solidFill>
                  <a:srgbClr val="FFC000"/>
                </a:solidFill>
              </a:rPr>
              <a:t>systematic, interdisciplinary approach </a:t>
            </a:r>
            <a:r>
              <a:rPr lang="en-US" dirty="0"/>
              <a:t>to ensure the integrated use </a:t>
            </a:r>
            <a:r>
              <a:rPr lang="en-US" dirty="0" smtClean="0"/>
              <a:t>of </a:t>
            </a:r>
            <a:r>
              <a:rPr lang="en-US" dirty="0"/>
              <a:t>natural and social </a:t>
            </a:r>
            <a:r>
              <a:rPr lang="en-US" dirty="0" smtClean="0"/>
              <a:t>sciences and the </a:t>
            </a:r>
            <a:r>
              <a:rPr lang="en-US" dirty="0" smtClean="0">
                <a:solidFill>
                  <a:srgbClr val="FFC000"/>
                </a:solidFill>
              </a:rPr>
              <a:t>environmental design arts </a:t>
            </a:r>
            <a:r>
              <a:rPr lang="en-US" dirty="0"/>
              <a:t>in planning and decision making</a:t>
            </a:r>
            <a:r>
              <a:rPr lang="en-US" dirty="0" smtClean="0"/>
              <a:t>.</a:t>
            </a:r>
            <a:endParaRPr lang="en-US" dirty="0"/>
          </a:p>
        </p:txBody>
      </p:sp>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088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8"/>
          <p:cNvSpPr>
            <a:spLocks noGrp="1"/>
          </p:cNvSpPr>
          <p:nvPr>
            <p:ph idx="1"/>
          </p:nvPr>
        </p:nvSpPr>
        <p:spPr>
          <a:xfrm>
            <a:off x="228600" y="1295400"/>
            <a:ext cx="8331199" cy="533400"/>
          </a:xfrm>
        </p:spPr>
        <p:txBody>
          <a:bodyPr/>
          <a:lstStyle/>
          <a:p>
            <a:r>
              <a:rPr lang="en-US" dirty="0"/>
              <a:t>We are legally bound to manage scenery by </a:t>
            </a:r>
            <a:r>
              <a:rPr lang="en-US" dirty="0" smtClean="0"/>
              <a:t>FLPMA.</a:t>
            </a:r>
          </a:p>
          <a:p>
            <a:r>
              <a:rPr lang="en-US" dirty="0"/>
              <a:t>	</a:t>
            </a:r>
          </a:p>
        </p:txBody>
      </p:sp>
      <p:sp>
        <p:nvSpPr>
          <p:cNvPr id="7" name="Content Placeholder 28"/>
          <p:cNvSpPr txBox="1">
            <a:spLocks/>
          </p:cNvSpPr>
          <p:nvPr/>
        </p:nvSpPr>
        <p:spPr>
          <a:xfrm>
            <a:off x="228599" y="1845592"/>
            <a:ext cx="4419602" cy="441536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FLPMA: </a:t>
            </a:r>
            <a:r>
              <a:rPr lang="en-US" dirty="0">
                <a:solidFill>
                  <a:srgbClr val="FFC000"/>
                </a:solidFill>
              </a:rPr>
              <a:t>“Natural Scenic Values” </a:t>
            </a:r>
            <a:r>
              <a:rPr lang="en-US" dirty="0"/>
              <a:t>as a resource to be managed within the multiple use </a:t>
            </a:r>
            <a:r>
              <a:rPr lang="en-US" dirty="0" smtClean="0"/>
              <a:t>framework</a:t>
            </a:r>
          </a:p>
          <a:p>
            <a:pPr lvl="2"/>
            <a:r>
              <a:rPr lang="en-US" dirty="0" smtClean="0"/>
              <a:t>“…</a:t>
            </a:r>
            <a:r>
              <a:rPr lang="en-US" dirty="0"/>
              <a:t>a combination of balanced and diverse resource uses that takes into account the long-term needs of future generations for renewable and non-renewable resources, including…</a:t>
            </a:r>
            <a:r>
              <a:rPr lang="en-US" dirty="0">
                <a:solidFill>
                  <a:srgbClr val="FFC000"/>
                </a:solidFill>
              </a:rPr>
              <a:t>natural scenic…values</a:t>
            </a:r>
            <a:r>
              <a:rPr lang="en-US" dirty="0" smtClean="0">
                <a:solidFill>
                  <a:srgbClr val="FFC000"/>
                </a:solidFill>
              </a:rPr>
              <a:t>;” </a:t>
            </a:r>
            <a:r>
              <a:rPr lang="en-US" dirty="0"/>
              <a:t>(Sec. 103(c</a:t>
            </a:r>
            <a:r>
              <a:rPr lang="en-US" dirty="0" smtClean="0"/>
              <a:t>))</a:t>
            </a:r>
            <a:endParaRPr lang="en-US" dirty="0"/>
          </a:p>
          <a:p>
            <a:pPr lvl="1"/>
            <a:endParaRPr lang="en-US" dirty="0"/>
          </a:p>
        </p:txBody>
      </p:sp>
      <p:pic>
        <p:nvPicPr>
          <p:cNvPr id="9" name="Picture 2" descr="http://www.blm.gov/flpma/posters/FLPMA_11.jpg"/>
          <p:cNvPicPr>
            <a:picLocks noChangeAspect="1" noChangeArrowheads="1"/>
          </p:cNvPicPr>
          <p:nvPr/>
        </p:nvPicPr>
        <p:blipFill>
          <a:blip r:embed="rId2"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
        <p:nvSpPr>
          <p:cNvPr id="10" name="Text Placeholder 30"/>
          <p:cNvSpPr>
            <a:spLocks noGrp="1"/>
          </p:cNvSpPr>
          <p:nvPr>
            <p:ph type="body" sz="quarter" idx="11"/>
          </p:nvPr>
        </p:nvSpPr>
        <p:spPr>
          <a:xfrm>
            <a:off x="228600" y="609600"/>
            <a:ext cx="7086600" cy="468313"/>
          </a:xfrm>
        </p:spPr>
        <p:txBody>
          <a:bodyPr/>
          <a:lstStyle/>
          <a:p>
            <a:r>
              <a:rPr lang="en-US" dirty="0"/>
              <a:t>Legal </a:t>
            </a:r>
            <a:r>
              <a:rPr lang="en-US" dirty="0" smtClean="0"/>
              <a:t>Authority and Obligation</a:t>
            </a:r>
            <a:endParaRPr lang="en-US" dirty="0"/>
          </a:p>
        </p:txBody>
      </p:sp>
    </p:spTree>
    <p:extLst>
      <p:ext uri="{BB962C8B-B14F-4D97-AF65-F5344CB8AC3E}">
        <p14:creationId xmlns:p14="http://schemas.microsoft.com/office/powerpoint/2010/main" val="108112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tmp\2014_Las vegas Training_Mike Brown\2016_06 Las Vegas Course\New presentation images\Red Rock Canyon NCA poster ima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55" t="14065" b="66526"/>
          <a:stretch/>
        </p:blipFill>
        <p:spPr bwMode="auto">
          <a:xfrm>
            <a:off x="0" y="-1"/>
            <a:ext cx="9134319" cy="1251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052" y="1428488"/>
            <a:ext cx="8477250" cy="5293757"/>
          </a:xfrm>
          <a:prstGeom prst="rect">
            <a:avLst/>
          </a:prstGeom>
          <a:noFill/>
        </p:spPr>
        <p:txBody>
          <a:bodyPr wrap="square" rtlCol="0">
            <a:spAutoFit/>
          </a:bodyPr>
          <a:lstStyle/>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Name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Employer/ Title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Office Location  (BLM – Field Office name/ town/state)</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What brings you here, your main purpose for registering ?</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Your first and second choice for the Thursday  team projects</a:t>
            </a:r>
          </a:p>
          <a:p>
            <a:pPr marL="342900" indent="-342900">
              <a:spcAft>
                <a:spcPts val="600"/>
              </a:spcAft>
              <a:buFont typeface="+mj-lt"/>
              <a:buAutoNum type="arabicPeriod"/>
            </a:pPr>
            <a:r>
              <a:rPr lang="en-US" sz="2400" dirty="0" smtClean="0">
                <a:solidFill>
                  <a:srgbClr val="FFC000"/>
                </a:solidFill>
                <a:latin typeface="Cambria" panose="02040503050406030204" pitchFamily="18" charset="0"/>
              </a:rPr>
              <a:t>Do you have a: </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Computer </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Photo Shop, or other photo editing software</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Power Point</a:t>
            </a:r>
          </a:p>
          <a:p>
            <a:pPr marL="800100" lvl="1" indent="-342900">
              <a:spcAft>
                <a:spcPts val="600"/>
              </a:spcAft>
              <a:buFont typeface="Arial" pitchFamily="34" charset="0"/>
              <a:buChar char="•"/>
            </a:pPr>
            <a:r>
              <a:rPr lang="en-US" sz="2400" dirty="0" smtClean="0">
                <a:solidFill>
                  <a:srgbClr val="FFFF00"/>
                </a:solidFill>
                <a:latin typeface="Cambria" panose="02040503050406030204" pitchFamily="18" charset="0"/>
              </a:rPr>
              <a:t>Digital camera</a:t>
            </a:r>
          </a:p>
          <a:p>
            <a:pPr marL="800100" lvl="1" indent="-342900">
              <a:spcAft>
                <a:spcPts val="600"/>
              </a:spcAft>
            </a:pPr>
            <a:r>
              <a:rPr lang="en-US" sz="2400" dirty="0" smtClean="0">
                <a:solidFill>
                  <a:srgbClr val="FFC000"/>
                </a:solidFill>
                <a:latin typeface="Cambria" panose="02040503050406030204" pitchFamily="18" charset="0"/>
              </a:rPr>
              <a:t>Project Types: </a:t>
            </a:r>
            <a:r>
              <a:rPr lang="en-US" sz="2400" dirty="0" smtClean="0">
                <a:solidFill>
                  <a:srgbClr val="FFFF00"/>
                </a:solidFill>
                <a:latin typeface="Cambria" panose="02040503050406030204" pitchFamily="18" charset="0"/>
              </a:rPr>
              <a:t>Wind – Solar – Recreation Equestrian – Oil &amp; Gas – Communication Tower</a:t>
            </a:r>
          </a:p>
        </p:txBody>
      </p:sp>
      <p:sp>
        <p:nvSpPr>
          <p:cNvPr id="4" name="TextBox 3"/>
          <p:cNvSpPr txBox="1"/>
          <p:nvPr/>
        </p:nvSpPr>
        <p:spPr>
          <a:xfrm>
            <a:off x="0" y="121053"/>
            <a:ext cx="7371110" cy="584775"/>
          </a:xfrm>
          <a:prstGeom prst="rect">
            <a:avLst/>
          </a:prstGeom>
          <a:noFill/>
        </p:spPr>
        <p:txBody>
          <a:bodyPr wrap="square" rtlCol="0">
            <a:spAutoFit/>
          </a:bodyPr>
          <a:lstStyle/>
          <a:p>
            <a:pPr algn="ctr"/>
            <a:r>
              <a:rPr lang="en-US" sz="3200" spc="6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Visual Resource Management</a:t>
            </a:r>
            <a:endParaRPr lang="en-US" sz="3200" spc="6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 name="Group 4"/>
          <p:cNvGrpSpPr/>
          <p:nvPr/>
        </p:nvGrpSpPr>
        <p:grpSpPr>
          <a:xfrm>
            <a:off x="7371110" y="160285"/>
            <a:ext cx="1659221" cy="716757"/>
            <a:chOff x="2125630" y="2939674"/>
            <a:chExt cx="1659221" cy="716757"/>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a:effectLst>
              <a:outerShdw blurRad="50800" dist="38100" dir="2700000" sx="103000" sy="103000" algn="tl" rotWithShape="0">
                <a:prstClr val="black">
                  <a:alpha val="51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a:effectLst>
              <a:outerShdw blurRad="50800" dist="38100" dir="2700000" sx="103000" sy="103000" algn="tl" rotWithShape="0">
                <a:prstClr val="black">
                  <a:alpha val="51000"/>
                </a:prstClr>
              </a:outerShdw>
            </a:effectLst>
          </p:spPr>
        </p:pic>
      </p:grpSp>
      <p:sp>
        <p:nvSpPr>
          <p:cNvPr id="10" name="Text Placeholder 17"/>
          <p:cNvSpPr txBox="1">
            <a:spLocks/>
          </p:cNvSpPr>
          <p:nvPr/>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122004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8"/>
          <p:cNvSpPr>
            <a:spLocks noGrp="1"/>
          </p:cNvSpPr>
          <p:nvPr>
            <p:ph idx="1"/>
          </p:nvPr>
        </p:nvSpPr>
        <p:spPr>
          <a:xfrm>
            <a:off x="228600" y="1295400"/>
            <a:ext cx="8331199" cy="533400"/>
          </a:xfrm>
        </p:spPr>
        <p:txBody>
          <a:bodyPr/>
          <a:lstStyle/>
          <a:p>
            <a:r>
              <a:rPr lang="en-US" dirty="0" smtClean="0"/>
              <a:t>FLPMA directs </a:t>
            </a:r>
            <a:r>
              <a:rPr lang="en-US" dirty="0"/>
              <a:t>BLM </a:t>
            </a:r>
            <a:r>
              <a:rPr lang="en-US" dirty="0" smtClean="0"/>
              <a:t>to… </a:t>
            </a:r>
            <a:endParaRPr lang="en-US" dirty="0"/>
          </a:p>
        </p:txBody>
      </p:sp>
      <p:sp>
        <p:nvSpPr>
          <p:cNvPr id="7" name="Content Placeholder 28"/>
          <p:cNvSpPr txBox="1">
            <a:spLocks/>
          </p:cNvSpPr>
          <p:nvPr/>
        </p:nvSpPr>
        <p:spPr>
          <a:xfrm>
            <a:off x="228599" y="1845591"/>
            <a:ext cx="4788790" cy="601587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0"/>
              </a:spcBef>
              <a:spcAft>
                <a:spcPts val="600"/>
              </a:spcAft>
            </a:pPr>
            <a:r>
              <a:rPr lang="en-US" dirty="0"/>
              <a:t>Section 201 (a) </a:t>
            </a:r>
            <a:r>
              <a:rPr lang="en-US" dirty="0" smtClean="0"/>
              <a:t>inventory </a:t>
            </a:r>
            <a:r>
              <a:rPr lang="en-US" dirty="0"/>
              <a:t>of all public lands and their resources (including, but not limited to </a:t>
            </a:r>
            <a:r>
              <a:rPr lang="en-US" dirty="0">
                <a:solidFill>
                  <a:srgbClr val="FFC000"/>
                </a:solidFill>
              </a:rPr>
              <a:t>outdoor recreation and </a:t>
            </a:r>
            <a:r>
              <a:rPr lang="en-US" dirty="0" smtClean="0">
                <a:solidFill>
                  <a:srgbClr val="FFC000"/>
                </a:solidFill>
              </a:rPr>
              <a:t>scenic </a:t>
            </a:r>
            <a:r>
              <a:rPr lang="en-US" dirty="0">
                <a:solidFill>
                  <a:srgbClr val="FFC000"/>
                </a:solidFill>
              </a:rPr>
              <a:t>values</a:t>
            </a:r>
            <a:r>
              <a:rPr lang="en-US" dirty="0"/>
              <a:t>) </a:t>
            </a:r>
            <a:endParaRPr lang="en-US" dirty="0" smtClean="0"/>
          </a:p>
          <a:p>
            <a:pPr lvl="2">
              <a:spcBef>
                <a:spcPts val="0"/>
              </a:spcBef>
              <a:spcAft>
                <a:spcPts val="600"/>
              </a:spcAft>
            </a:pPr>
            <a:r>
              <a:rPr lang="en-US" dirty="0" smtClean="0"/>
              <a:t>maintained </a:t>
            </a:r>
            <a:r>
              <a:rPr lang="en-US" dirty="0"/>
              <a:t>on a </a:t>
            </a:r>
            <a:r>
              <a:rPr lang="en-US" dirty="0">
                <a:solidFill>
                  <a:srgbClr val="FFC000"/>
                </a:solidFill>
              </a:rPr>
              <a:t>continuing </a:t>
            </a:r>
            <a:r>
              <a:rPr lang="en-US" dirty="0" smtClean="0">
                <a:solidFill>
                  <a:srgbClr val="FFC000"/>
                </a:solidFill>
              </a:rPr>
              <a:t>basis</a:t>
            </a:r>
            <a:r>
              <a:rPr lang="en-US" dirty="0" smtClean="0"/>
              <a:t>…</a:t>
            </a:r>
            <a:r>
              <a:rPr lang="en-US" dirty="0" smtClean="0">
                <a:solidFill>
                  <a:srgbClr val="FFC000"/>
                </a:solidFill>
              </a:rPr>
              <a:t> </a:t>
            </a:r>
            <a:r>
              <a:rPr lang="en-US" dirty="0" smtClean="0"/>
              <a:t>and use during </a:t>
            </a:r>
            <a:r>
              <a:rPr lang="en-US" dirty="0"/>
              <a:t>the </a:t>
            </a:r>
            <a:r>
              <a:rPr lang="en-US" dirty="0">
                <a:solidFill>
                  <a:srgbClr val="FFC000"/>
                </a:solidFill>
              </a:rPr>
              <a:t>land use planning process </a:t>
            </a:r>
            <a:r>
              <a:rPr lang="en-US" dirty="0"/>
              <a:t>(Sec. 102(2))</a:t>
            </a:r>
          </a:p>
          <a:p>
            <a:pPr lvl="1">
              <a:spcBef>
                <a:spcPts val="0"/>
              </a:spcBef>
              <a:spcAft>
                <a:spcPts val="600"/>
              </a:spcAft>
            </a:pPr>
            <a:r>
              <a:rPr lang="en-US" dirty="0" smtClean="0"/>
              <a:t>Manage </a:t>
            </a:r>
            <a:r>
              <a:rPr lang="en-US" dirty="0"/>
              <a:t>in a manner that will </a:t>
            </a:r>
            <a:r>
              <a:rPr lang="en-US" dirty="0">
                <a:solidFill>
                  <a:srgbClr val="FFC000"/>
                </a:solidFill>
              </a:rPr>
              <a:t>protect the quality of scenic values</a:t>
            </a:r>
            <a:r>
              <a:rPr lang="en-US" dirty="0"/>
              <a:t> and provide for outdoor recreation and human occupancy and use (Sec. 102(8))</a:t>
            </a:r>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2"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
        <p:nvSpPr>
          <p:cNvPr id="10" name="Text Placeholder 30"/>
          <p:cNvSpPr>
            <a:spLocks noGrp="1"/>
          </p:cNvSpPr>
          <p:nvPr>
            <p:ph type="body" sz="quarter" idx="11"/>
          </p:nvPr>
        </p:nvSpPr>
        <p:spPr>
          <a:xfrm>
            <a:off x="228600" y="609600"/>
            <a:ext cx="7086600" cy="468313"/>
          </a:xfrm>
        </p:spPr>
        <p:txBody>
          <a:bodyPr/>
          <a:lstStyle/>
          <a:p>
            <a:r>
              <a:rPr lang="en-US" dirty="0"/>
              <a:t>Legal </a:t>
            </a:r>
            <a:r>
              <a:rPr lang="en-US" dirty="0" smtClean="0"/>
              <a:t>Authority and Obligation</a:t>
            </a:r>
            <a:endParaRPr lang="en-US" dirty="0"/>
          </a:p>
        </p:txBody>
      </p:sp>
    </p:spTree>
    <p:extLst>
      <p:ext uri="{BB962C8B-B14F-4D97-AF65-F5344CB8AC3E}">
        <p14:creationId xmlns:p14="http://schemas.microsoft.com/office/powerpoint/2010/main" val="26144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a:t>Policy Guidance for Scenic Resources</a:t>
            </a:r>
          </a:p>
        </p:txBody>
      </p:sp>
      <p:sp>
        <p:nvSpPr>
          <p:cNvPr id="8" name="Content Placeholder 28"/>
          <p:cNvSpPr>
            <a:spLocks noGrp="1"/>
          </p:cNvSpPr>
          <p:nvPr>
            <p:ph idx="1"/>
          </p:nvPr>
        </p:nvSpPr>
        <p:spPr>
          <a:xfrm>
            <a:off x="228600" y="1295400"/>
            <a:ext cx="8331199" cy="533400"/>
          </a:xfrm>
        </p:spPr>
        <p:txBody>
          <a:bodyPr/>
          <a:lstStyle/>
          <a:p>
            <a:r>
              <a:rPr lang="en-US" dirty="0"/>
              <a:t>FLPMA directs BLM to… </a:t>
            </a:r>
          </a:p>
        </p:txBody>
      </p:sp>
      <p:sp>
        <p:nvSpPr>
          <p:cNvPr id="7" name="Content Placeholder 28"/>
          <p:cNvSpPr txBox="1">
            <a:spLocks/>
          </p:cNvSpPr>
          <p:nvPr/>
        </p:nvSpPr>
        <p:spPr>
          <a:xfrm>
            <a:off x="228599" y="1845592"/>
            <a:ext cx="4788790" cy="509867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600"/>
              </a:spcAft>
            </a:pPr>
            <a:r>
              <a:rPr lang="en-US" dirty="0"/>
              <a:t>Section 202 (c) </a:t>
            </a:r>
            <a:r>
              <a:rPr lang="en-US" dirty="0" smtClean="0"/>
              <a:t>Secretary </a:t>
            </a:r>
            <a:r>
              <a:rPr lang="en-US" dirty="0"/>
              <a:t>shall – (6) consider the relative </a:t>
            </a:r>
            <a:r>
              <a:rPr lang="en-US" dirty="0">
                <a:solidFill>
                  <a:srgbClr val="FFC000"/>
                </a:solidFill>
              </a:rPr>
              <a:t>scarcity of the values </a:t>
            </a:r>
            <a:r>
              <a:rPr lang="en-US" dirty="0" smtClean="0"/>
              <a:t>involved </a:t>
            </a:r>
          </a:p>
          <a:p>
            <a:pPr lvl="1">
              <a:spcAft>
                <a:spcPts val="600"/>
              </a:spcAft>
            </a:pPr>
            <a:r>
              <a:rPr lang="en-US" dirty="0" smtClean="0"/>
              <a:t>Concerning the management of use, occupancy and development, </a:t>
            </a:r>
            <a:r>
              <a:rPr lang="en-US" dirty="0" smtClean="0">
                <a:solidFill>
                  <a:srgbClr val="FFC000"/>
                </a:solidFill>
              </a:rPr>
              <a:t>take any action necessary to </a:t>
            </a:r>
            <a:r>
              <a:rPr lang="en-US" u="sng" dirty="0" smtClean="0">
                <a:solidFill>
                  <a:srgbClr val="FFFF00"/>
                </a:solidFill>
              </a:rPr>
              <a:t>prevent unnecessary or undue degradation</a:t>
            </a:r>
            <a:r>
              <a:rPr lang="en-US" dirty="0" smtClean="0">
                <a:solidFill>
                  <a:srgbClr val="FFFF00"/>
                </a:solidFill>
              </a:rPr>
              <a:t> </a:t>
            </a:r>
            <a:r>
              <a:rPr lang="en-US" dirty="0" smtClean="0">
                <a:solidFill>
                  <a:srgbClr val="FFC000"/>
                </a:solidFill>
              </a:rPr>
              <a:t>of the lands </a:t>
            </a:r>
            <a:r>
              <a:rPr lang="en-US" dirty="0" smtClean="0"/>
              <a:t>(Sec 302(b))</a:t>
            </a:r>
          </a:p>
          <a:p>
            <a:pPr lvl="1">
              <a:spcAft>
                <a:spcPts val="600"/>
              </a:spcAft>
            </a:pPr>
            <a:r>
              <a:rPr lang="en-US" dirty="0"/>
              <a:t>Section 505. (a) Requires that </a:t>
            </a:r>
            <a:r>
              <a:rPr lang="en-US" dirty="0">
                <a:solidFill>
                  <a:srgbClr val="FFC000"/>
                </a:solidFill>
              </a:rPr>
              <a:t>each ROW </a:t>
            </a:r>
            <a:r>
              <a:rPr lang="en-US" dirty="0"/>
              <a:t>contains terms and conditions to </a:t>
            </a:r>
            <a:r>
              <a:rPr lang="en-US" dirty="0">
                <a:solidFill>
                  <a:srgbClr val="FFC000"/>
                </a:solidFill>
              </a:rPr>
              <a:t>minimize damage to the scenic and aesthetic values</a:t>
            </a:r>
            <a:r>
              <a:rPr lang="en-US" dirty="0"/>
              <a:t>.</a:t>
            </a:r>
          </a:p>
          <a:p>
            <a:pPr lvl="1">
              <a:spcAft>
                <a:spcPts val="600"/>
              </a:spcAft>
            </a:pPr>
            <a:endParaRPr lang="en-US" dirty="0"/>
          </a:p>
        </p:txBody>
      </p:sp>
      <p:pic>
        <p:nvPicPr>
          <p:cNvPr id="9" name="Picture 2" descr="http://www.blm.gov/flpma/posters/FLPMA_11.jpg"/>
          <p:cNvPicPr>
            <a:picLocks noChangeAspect="1" noChangeArrowheads="1"/>
          </p:cNvPicPr>
          <p:nvPr/>
        </p:nvPicPr>
        <p:blipFill>
          <a:blip r:embed="rId2" cstate="print"/>
          <a:srcRect/>
          <a:stretch>
            <a:fillRect/>
          </a:stretch>
        </p:blipFill>
        <p:spPr bwMode="auto">
          <a:xfrm>
            <a:off x="5017389" y="1862665"/>
            <a:ext cx="3373078" cy="439829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458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Why Manage Scenery?</a:t>
            </a:r>
          </a:p>
        </p:txBody>
      </p:sp>
      <p:pic>
        <p:nvPicPr>
          <p:cNvPr id="6" name="Picture 2" descr="C:\tmp\2014_Las vegas Training_Mike Brown\0_WO250 Recreation Training\cpc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7" t="6459" r="8897"/>
          <a:stretch/>
        </p:blipFill>
        <p:spPr bwMode="auto">
          <a:xfrm>
            <a:off x="0" y="1076325"/>
            <a:ext cx="8773267" cy="5781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tmp\River Management Society 216 conference\Monday Workshop Agenda\images\Portrait_of_Frederick_Law_Olmsted copy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79"/>
          <a:stretch/>
        </p:blipFill>
        <p:spPr bwMode="auto">
          <a:xfrm flipH="1">
            <a:off x="0" y="731350"/>
            <a:ext cx="1871762" cy="2366675"/>
          </a:xfrm>
          <a:prstGeom prst="rect">
            <a:avLst/>
          </a:prstGeom>
          <a:noFill/>
          <a:effectLst>
            <a:outerShdw blurRad="50800" dist="50800" algn="l" rotWithShape="0">
              <a:prstClr val="black">
                <a:alpha val="48000"/>
              </a:prstClr>
            </a:outerShdw>
          </a:effectLst>
          <a:extLst>
            <a:ext uri="{909E8E84-426E-40DD-AFC4-6F175D3DCCD1}">
              <a14:hiddenFill xmlns:a14="http://schemas.microsoft.com/office/drawing/2010/main">
                <a:solidFill>
                  <a:srgbClr val="FFFFFF"/>
                </a:solidFill>
              </a14:hiddenFill>
            </a:ext>
          </a:extLst>
        </p:spPr>
      </p:pic>
      <p:sp>
        <p:nvSpPr>
          <p:cNvPr id="8" name="Content Placeholder 1"/>
          <p:cNvSpPr>
            <a:spLocks noGrp="1"/>
          </p:cNvSpPr>
          <p:nvPr>
            <p:ph idx="1"/>
          </p:nvPr>
        </p:nvSpPr>
        <p:spPr>
          <a:xfrm>
            <a:off x="1312222" y="3668415"/>
            <a:ext cx="6543675" cy="1776563"/>
          </a:xfrm>
          <a:solidFill>
            <a:schemeClr val="tx1">
              <a:lumMod val="65000"/>
              <a:lumOff val="35000"/>
              <a:alpha val="39000"/>
            </a:schemeClr>
          </a:solidFill>
        </p:spPr>
        <p:txBody>
          <a:bodyPr/>
          <a:lstStyle/>
          <a:p>
            <a:r>
              <a:rPr lang="en-US" sz="2000" dirty="0" smtClean="0">
                <a:solidFill>
                  <a:schemeClr val="bg1"/>
                </a:solidFill>
                <a:effectLst>
                  <a:outerShdw blurRad="38100" dist="38100" dir="2700000" algn="tl">
                    <a:srgbClr val="000000">
                      <a:alpha val="43137"/>
                    </a:srgbClr>
                  </a:outerShdw>
                </a:effectLst>
              </a:rPr>
              <a:t>“</a:t>
            </a:r>
            <a:r>
              <a:rPr lang="en-US" sz="2000" dirty="0">
                <a:solidFill>
                  <a:schemeClr val="bg1"/>
                </a:solidFill>
                <a:effectLst>
                  <a:outerShdw blurRad="38100" dist="38100" dir="2700000" algn="tl">
                    <a:srgbClr val="000000">
                      <a:alpha val="43137"/>
                    </a:srgbClr>
                  </a:outerShdw>
                </a:effectLst>
              </a:rPr>
              <a:t>It is a </a:t>
            </a:r>
            <a:r>
              <a:rPr lang="en-US" sz="2000" dirty="0">
                <a:solidFill>
                  <a:srgbClr val="FFFF00"/>
                </a:solidFill>
                <a:effectLst>
                  <a:outerShdw blurRad="38100" dist="38100" dir="2700000" algn="tl">
                    <a:srgbClr val="000000">
                      <a:alpha val="43137"/>
                    </a:srgbClr>
                  </a:outerShdw>
                </a:effectLst>
              </a:rPr>
              <a:t>scientific fact </a:t>
            </a:r>
            <a:r>
              <a:rPr lang="en-US" sz="2000" dirty="0">
                <a:solidFill>
                  <a:schemeClr val="bg1"/>
                </a:solidFill>
                <a:effectLst>
                  <a:outerShdw blurRad="38100" dist="38100" dir="2700000" algn="tl">
                    <a:srgbClr val="000000">
                      <a:alpha val="43137"/>
                    </a:srgbClr>
                  </a:outerShdw>
                </a:effectLst>
              </a:rPr>
              <a:t>that the occasional </a:t>
            </a:r>
            <a:r>
              <a:rPr lang="en-US" sz="2000" dirty="0">
                <a:solidFill>
                  <a:srgbClr val="FFFF00"/>
                </a:solidFill>
                <a:effectLst>
                  <a:outerShdw blurRad="38100" dist="38100" dir="2700000" algn="tl">
                    <a:srgbClr val="000000">
                      <a:alpha val="43137"/>
                    </a:srgbClr>
                  </a:outerShdw>
                </a:effectLst>
              </a:rPr>
              <a:t>contemplation of natural scenes</a:t>
            </a:r>
            <a:r>
              <a:rPr lang="en-US" sz="2000" dirty="0">
                <a:solidFill>
                  <a:schemeClr val="bg1"/>
                </a:solidFill>
                <a:effectLst>
                  <a:outerShdw blurRad="38100" dist="38100" dir="2700000" algn="tl">
                    <a:srgbClr val="000000">
                      <a:alpha val="43137"/>
                    </a:srgbClr>
                  </a:outerShdw>
                </a:effectLst>
              </a:rPr>
              <a:t> </a:t>
            </a:r>
            <a:r>
              <a:rPr lang="en-US" sz="2000" dirty="0" smtClean="0">
                <a:solidFill>
                  <a:schemeClr val="bg1"/>
                </a:solidFill>
                <a:effectLst>
                  <a:outerShdw blurRad="38100" dist="38100" dir="2700000" algn="tl">
                    <a:srgbClr val="000000">
                      <a:alpha val="43137"/>
                    </a:srgbClr>
                  </a:outerShdw>
                </a:effectLst>
              </a:rPr>
              <a:t>… is </a:t>
            </a:r>
            <a:r>
              <a:rPr lang="en-US" sz="2000" dirty="0">
                <a:solidFill>
                  <a:schemeClr val="bg1"/>
                </a:solidFill>
                <a:effectLst>
                  <a:outerShdw blurRad="38100" dist="38100" dir="2700000" algn="tl">
                    <a:srgbClr val="000000">
                      <a:alpha val="43137"/>
                    </a:srgbClr>
                  </a:outerShdw>
                </a:effectLst>
              </a:rPr>
              <a:t>favorable to the health and vigor of (people) and especially to the health and vigor of their </a:t>
            </a:r>
            <a:r>
              <a:rPr lang="en-US" sz="2000" dirty="0" smtClean="0">
                <a:solidFill>
                  <a:schemeClr val="bg1"/>
                </a:solidFill>
                <a:effectLst>
                  <a:outerShdw blurRad="38100" dist="38100" dir="2700000" algn="tl">
                    <a:srgbClr val="000000">
                      <a:alpha val="43137"/>
                    </a:srgbClr>
                  </a:outerShdw>
                </a:effectLst>
              </a:rPr>
              <a:t>intellect...” </a:t>
            </a:r>
          </a:p>
          <a:p>
            <a:r>
              <a:rPr lang="en-US" sz="2000" dirty="0" smtClean="0">
                <a:solidFill>
                  <a:schemeClr val="bg1"/>
                </a:solidFill>
                <a:effectLst>
                  <a:outerShdw blurRad="38100" dist="38100" dir="2700000" algn="tl">
                    <a:srgbClr val="000000">
                      <a:alpha val="43137"/>
                    </a:srgbClr>
                  </a:outerShdw>
                </a:effectLst>
                <a:latin typeface="Blackadder ITC" panose="04020505051007020D02" pitchFamily="82" charset="0"/>
              </a:rPr>
              <a:t>			</a:t>
            </a:r>
            <a:r>
              <a:rPr lang="en-US" dirty="0" smtClean="0">
                <a:solidFill>
                  <a:schemeClr val="bg1"/>
                </a:solidFill>
                <a:effectLst>
                  <a:outerShdw blurRad="38100" dist="38100" dir="2700000" algn="tl">
                    <a:srgbClr val="000000">
                      <a:alpha val="43137"/>
                    </a:srgbClr>
                  </a:outerShdw>
                </a:effectLst>
                <a:latin typeface="Blackadder ITC" panose="04020505051007020D02" pitchFamily="82" charset="0"/>
              </a:rPr>
              <a:t>Frederick Law Olmsted, 1865</a:t>
            </a:r>
            <a:endParaRPr lang="en-US" dirty="0">
              <a:solidFill>
                <a:schemeClr val="bg1"/>
              </a:solidFill>
              <a:effectLst>
                <a:outerShdw blurRad="38100" dist="38100" dir="2700000" algn="tl">
                  <a:srgbClr val="000000">
                    <a:alpha val="43137"/>
                  </a:srgbClr>
                </a:outerShdw>
              </a:effectLst>
              <a:latin typeface="Blackadder ITC" panose="04020505051007020D02" pitchFamily="82" charset="0"/>
            </a:endParaRPr>
          </a:p>
        </p:txBody>
      </p:sp>
    </p:spTree>
    <p:extLst>
      <p:ext uri="{BB962C8B-B14F-4D97-AF65-F5344CB8AC3E}">
        <p14:creationId xmlns:p14="http://schemas.microsoft.com/office/powerpoint/2010/main" val="28276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Why Manage Scenery?</a:t>
            </a:r>
            <a:endParaRPr lang="en-US" dirty="0"/>
          </a:p>
        </p:txBody>
      </p:sp>
      <p:sp>
        <p:nvSpPr>
          <p:cNvPr id="8" name="Content Placeholder 28"/>
          <p:cNvSpPr>
            <a:spLocks noGrp="1"/>
          </p:cNvSpPr>
          <p:nvPr>
            <p:ph idx="1"/>
          </p:nvPr>
        </p:nvSpPr>
        <p:spPr>
          <a:xfrm>
            <a:off x="228600" y="1295400"/>
            <a:ext cx="8331199" cy="5181600"/>
          </a:xfrm>
        </p:spPr>
        <p:txBody>
          <a:bodyPr/>
          <a:lstStyle/>
          <a:p>
            <a:r>
              <a:rPr lang="en-US" dirty="0"/>
              <a:t>Scenic values of public lands are linked with visual settings that provide for a sense of escape, enjoyment of nature, testing of oneself, and reconnecting with </a:t>
            </a:r>
            <a:r>
              <a:rPr lang="en-US" dirty="0" smtClean="0"/>
              <a:t>others.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44" b="16113"/>
          <a:stretch/>
        </p:blipFill>
        <p:spPr>
          <a:xfrm>
            <a:off x="566254" y="2575736"/>
            <a:ext cx="7654880" cy="4002865"/>
          </a:xfrm>
          <a:prstGeom prst="rect">
            <a:avLst/>
          </a:prstGeom>
        </p:spPr>
      </p:pic>
      <p:sp>
        <p:nvSpPr>
          <p:cNvPr id="2" name="TextBox 1"/>
          <p:cNvSpPr txBox="1"/>
          <p:nvPr/>
        </p:nvSpPr>
        <p:spPr>
          <a:xfrm>
            <a:off x="566254" y="2573526"/>
            <a:ext cx="7654880" cy="4016484"/>
          </a:xfrm>
          <a:prstGeom prst="rect">
            <a:avLst/>
          </a:prstGeom>
          <a:solidFill>
            <a:schemeClr val="tx1">
              <a:lumMod val="50000"/>
              <a:lumOff val="50000"/>
              <a:alpha val="80000"/>
            </a:schemeClr>
          </a:solidFill>
        </p:spPr>
        <p:txBody>
          <a:bodyPr wrap="square" rtlCol="0">
            <a:spAutoFit/>
          </a:bodyPr>
          <a:lstStyle/>
          <a:p>
            <a:r>
              <a:rPr lang="en-US" sz="2000" b="1" dirty="0" err="1" smtClean="0">
                <a:solidFill>
                  <a:schemeClr val="bg1"/>
                </a:solidFill>
                <a:effectLst>
                  <a:outerShdw blurRad="38100" dist="38100" dir="2700000" algn="tl">
                    <a:srgbClr val="000000">
                      <a:alpha val="43137"/>
                    </a:srgbClr>
                  </a:outerShdw>
                </a:effectLst>
              </a:rPr>
              <a:t>Biophilic</a:t>
            </a:r>
            <a:r>
              <a:rPr lang="en-US" sz="2000" b="1" dirty="0" smtClean="0">
                <a:solidFill>
                  <a:schemeClr val="bg1"/>
                </a:solidFill>
                <a:effectLst>
                  <a:outerShdw blurRad="38100" dist="38100" dir="2700000" algn="tl">
                    <a:srgbClr val="000000">
                      <a:alpha val="43137"/>
                    </a:srgbClr>
                  </a:outerShdw>
                </a:effectLst>
              </a:rPr>
              <a:t> Design </a:t>
            </a:r>
            <a:r>
              <a:rPr lang="en-US" sz="2000" i="1" dirty="0" smtClean="0">
                <a:solidFill>
                  <a:srgbClr val="FFFF00"/>
                </a:solidFill>
                <a:effectLst>
                  <a:outerShdw blurRad="38100" dist="38100" dir="2700000" algn="tl">
                    <a:srgbClr val="000000">
                      <a:alpha val="43137"/>
                    </a:srgbClr>
                  </a:outerShdw>
                </a:effectLst>
              </a:rPr>
              <a:t>(The integration of nature into the human living space)</a:t>
            </a:r>
            <a:r>
              <a:rPr lang="en-US" sz="2000" i="1" dirty="0" smtClean="0">
                <a:solidFill>
                  <a:schemeClr val="bg1"/>
                </a:solidFill>
                <a:effectLst>
                  <a:outerShdw blurRad="38100" dist="38100" dir="2700000" algn="tl">
                    <a:srgbClr val="000000">
                      <a:alpha val="43137"/>
                    </a:srgbClr>
                  </a:outerShdw>
                </a:effectLst>
              </a:rPr>
              <a:t>:</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5 minutes of “</a:t>
            </a:r>
            <a:r>
              <a:rPr lang="en-US" sz="2000" dirty="0" smtClean="0">
                <a:solidFill>
                  <a:srgbClr val="99FF99"/>
                </a:solidFill>
                <a:effectLst>
                  <a:outerShdw blurRad="38100" dist="38100" dir="2700000" algn="tl">
                    <a:srgbClr val="000000">
                      <a:alpha val="43137"/>
                    </a:srgbClr>
                  </a:outerShdw>
                </a:effectLst>
              </a:rPr>
              <a:t>green exercise</a:t>
            </a:r>
            <a:r>
              <a:rPr lang="en-US" sz="2000" dirty="0" smtClean="0">
                <a:solidFill>
                  <a:schemeClr val="bg1"/>
                </a:solidFill>
                <a:effectLst>
                  <a:outerShdw blurRad="38100" dist="38100" dir="2700000" algn="tl">
                    <a:srgbClr val="000000">
                      <a:alpha val="43137"/>
                    </a:srgbClr>
                  </a:outerShdw>
                </a:effectLst>
              </a:rPr>
              <a:t>” can improve health, mood &amp; self‐esteem (Barton &amp; Pretty, 2010</a:t>
            </a:r>
            <a:r>
              <a:rPr lang="en-US" sz="2000" dirty="0">
                <a:solidFill>
                  <a:schemeClr val="bg1"/>
                </a:solidFill>
                <a:effectLst>
                  <a:outerShdw blurRad="38100" dist="38100" dir="2700000" algn="tl">
                    <a:srgbClr val="000000">
                      <a:alpha val="43137"/>
                    </a:srgbClr>
                  </a:outerShdw>
                </a:effectLst>
              </a:rPr>
              <a:t>).</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Decreased </a:t>
            </a:r>
            <a:r>
              <a:rPr lang="en-US" sz="2000" dirty="0">
                <a:solidFill>
                  <a:schemeClr val="bg1"/>
                </a:solidFill>
                <a:effectLst>
                  <a:outerShdw blurRad="38100" dist="38100" dir="2700000" algn="tl">
                    <a:srgbClr val="000000">
                      <a:alpha val="43137"/>
                    </a:srgbClr>
                  </a:outerShdw>
                </a:effectLst>
              </a:rPr>
              <a:t>depression (Mind, 2007)</a:t>
            </a:r>
          </a:p>
          <a:p>
            <a:pPr marL="342900" indent="-342900">
              <a:spcAft>
                <a:spcPts val="1200"/>
              </a:spcAft>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Fewer “</a:t>
            </a:r>
            <a:r>
              <a:rPr lang="en-US" sz="2000" dirty="0" smtClean="0">
                <a:solidFill>
                  <a:schemeClr val="bg1"/>
                </a:solidFill>
                <a:effectLst>
                  <a:outerShdw blurRad="38100" dist="38100" dir="2700000" algn="tl">
                    <a:srgbClr val="000000">
                      <a:alpha val="43137"/>
                    </a:srgbClr>
                  </a:outerShdw>
                </a:effectLst>
              </a:rPr>
              <a:t>ruminative </a:t>
            </a:r>
            <a:r>
              <a:rPr lang="en-US" sz="2000" dirty="0">
                <a:solidFill>
                  <a:schemeClr val="bg1"/>
                </a:solidFill>
                <a:effectLst>
                  <a:outerShdw blurRad="38100" dist="38100" dir="2700000" algn="tl">
                    <a:srgbClr val="000000">
                      <a:alpha val="43137"/>
                    </a:srgbClr>
                  </a:outerShdw>
                </a:effectLst>
              </a:rPr>
              <a:t>thoughts” (</a:t>
            </a:r>
            <a:r>
              <a:rPr lang="en-US" sz="2000" dirty="0" err="1">
                <a:solidFill>
                  <a:schemeClr val="bg1"/>
                </a:solidFill>
                <a:effectLst>
                  <a:outerShdw blurRad="38100" dist="38100" dir="2700000" algn="tl">
                    <a:srgbClr val="000000">
                      <a:alpha val="43137"/>
                    </a:srgbClr>
                  </a:outerShdw>
                </a:effectLst>
              </a:rPr>
              <a:t>Bratman</a:t>
            </a:r>
            <a:r>
              <a:rPr lang="en-US" sz="2000" dirty="0">
                <a:solidFill>
                  <a:schemeClr val="bg1"/>
                </a:solidFill>
                <a:effectLst>
                  <a:outerShdw blurRad="38100" dist="38100" dir="2700000" algn="tl">
                    <a:srgbClr val="000000">
                      <a:alpha val="43137"/>
                    </a:srgbClr>
                  </a:outerShdw>
                </a:effectLst>
              </a:rPr>
              <a:t> et al., </a:t>
            </a:r>
            <a:r>
              <a:rPr lang="en-US" sz="2000" dirty="0" smtClean="0">
                <a:solidFill>
                  <a:schemeClr val="bg1"/>
                </a:solidFill>
                <a:effectLst>
                  <a:outerShdw blurRad="38100" dist="38100" dir="2700000" algn="tl">
                    <a:srgbClr val="000000">
                      <a:alpha val="43137"/>
                    </a:srgbClr>
                  </a:outerShdw>
                </a:effectLst>
              </a:rPr>
              <a:t>2015 )</a:t>
            </a:r>
          </a:p>
          <a:p>
            <a:pPr marL="342900" indent="-342900">
              <a:spcAft>
                <a:spcPts val="12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Better memory performance and attention span (Berman, </a:t>
            </a:r>
            <a:r>
              <a:rPr lang="en-US" sz="2000" dirty="0" err="1" smtClean="0">
                <a:solidFill>
                  <a:schemeClr val="bg1"/>
                </a:solidFill>
                <a:effectLst>
                  <a:outerShdw blurRad="38100" dist="38100" dir="2700000" algn="tl">
                    <a:srgbClr val="000000">
                      <a:alpha val="43137"/>
                    </a:srgbClr>
                  </a:outerShdw>
                </a:effectLst>
              </a:rPr>
              <a:t>Jonides</a:t>
            </a:r>
            <a:r>
              <a:rPr lang="en-US" sz="2000" dirty="0" smtClean="0">
                <a:solidFill>
                  <a:schemeClr val="bg1"/>
                </a:solidFill>
                <a:effectLst>
                  <a:outerShdw blurRad="38100" dist="38100" dir="2700000" algn="tl">
                    <a:srgbClr val="000000">
                      <a:alpha val="43137"/>
                    </a:srgbClr>
                  </a:outerShdw>
                </a:effectLst>
              </a:rPr>
              <a:t>, &amp; Kaplan, 2008)</a:t>
            </a:r>
          </a:p>
          <a:p>
            <a:pPr marL="342900" indent="-342900">
              <a:spcAft>
                <a:spcPts val="1800"/>
              </a:spcAft>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Fewer symptoms of ADHD in children (Faber. Taylor &amp; </a:t>
            </a:r>
            <a:r>
              <a:rPr lang="en-US" sz="2000" dirty="0" err="1">
                <a:solidFill>
                  <a:schemeClr val="bg1"/>
                </a:solidFill>
                <a:effectLst>
                  <a:outerShdw blurRad="38100" dist="38100" dir="2700000" algn="tl">
                    <a:srgbClr val="000000">
                      <a:alpha val="43137"/>
                    </a:srgbClr>
                  </a:outerShdw>
                </a:effectLst>
              </a:rPr>
              <a:t>Kuo</a:t>
            </a:r>
            <a:r>
              <a:rPr lang="en-US" sz="2000" dirty="0">
                <a:solidFill>
                  <a:schemeClr val="bg1"/>
                </a:solidFill>
                <a:effectLst>
                  <a:outerShdw blurRad="38100" dist="38100" dir="2700000" algn="tl">
                    <a:srgbClr val="000000">
                      <a:alpha val="43137"/>
                    </a:srgbClr>
                  </a:outerShdw>
                </a:effectLst>
              </a:rPr>
              <a:t>, 2009) </a:t>
            </a:r>
            <a:r>
              <a:rPr lang="en-US" sz="2000" b="1" i="1" dirty="0" smtClean="0">
                <a:solidFill>
                  <a:schemeClr val="bg1"/>
                </a:solidFill>
                <a:effectLst>
                  <a:outerShdw blurRad="38100" dist="38100" dir="2700000" algn="tl">
                    <a:srgbClr val="000000">
                      <a:alpha val="43137"/>
                    </a:srgbClr>
                  </a:outerShdw>
                </a:effectLst>
              </a:rPr>
              <a:t>Similar results to ADHD drug methylphenidate (</a:t>
            </a:r>
            <a:r>
              <a:rPr lang="en-US" sz="2000" b="1" i="1" dirty="0">
                <a:solidFill>
                  <a:schemeClr val="bg1"/>
                </a:solidFill>
                <a:effectLst>
                  <a:outerShdw blurRad="38100" dist="38100" dir="2700000" algn="tl">
                    <a:srgbClr val="000000">
                      <a:alpha val="43137"/>
                    </a:srgbClr>
                  </a:outerShdw>
                </a:effectLst>
              </a:rPr>
              <a:t>Ritalin</a:t>
            </a:r>
            <a:r>
              <a:rPr lang="en-US" sz="2000" b="1" i="1" dirty="0" smtClean="0">
                <a:solidFill>
                  <a:schemeClr val="bg1"/>
                </a:solidFill>
                <a:effectLst>
                  <a:outerShdw blurRad="38100" dist="38100" dir="2700000" algn="tl">
                    <a:srgbClr val="000000">
                      <a:alpha val="43137"/>
                    </a:srgbClr>
                  </a:outerShdw>
                </a:effectLst>
              </a:rPr>
              <a:t>)</a:t>
            </a:r>
          </a:p>
          <a:p>
            <a:pPr algn="r">
              <a:spcAft>
                <a:spcPts val="1800"/>
              </a:spcAft>
            </a:pPr>
            <a:r>
              <a:rPr lang="en-US" sz="2000" b="1" i="1" dirty="0">
                <a:solidFill>
                  <a:schemeClr val="bg1"/>
                </a:solidFill>
                <a:effectLst>
                  <a:outerShdw blurRad="38100" dist="38100" dir="2700000" algn="tl">
                    <a:srgbClr val="000000">
                      <a:alpha val="43137"/>
                    </a:srgbClr>
                  </a:outerShdw>
                </a:effectLst>
              </a:rPr>
              <a:t>Courtesy of Naomi </a:t>
            </a:r>
            <a:r>
              <a:rPr lang="en-US" sz="2000" b="1" i="1" dirty="0" smtClean="0">
                <a:solidFill>
                  <a:schemeClr val="bg1"/>
                </a:solidFill>
                <a:effectLst>
                  <a:outerShdw blurRad="38100" dist="38100" dir="2700000" algn="tl">
                    <a:srgbClr val="000000">
                      <a:alpha val="43137"/>
                    </a:srgbClr>
                  </a:outerShdw>
                </a:effectLst>
              </a:rPr>
              <a:t>Sachs ASLA, EDAC</a:t>
            </a:r>
            <a:endParaRPr lang="en-US" sz="2400" dirty="0">
              <a:solidFill>
                <a:schemeClr val="bg1"/>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323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p:txBody>
          <a:bodyPr/>
          <a:lstStyle/>
          <a:p>
            <a:r>
              <a:rPr lang="en-US" dirty="0" smtClean="0"/>
              <a:t>Why Manage Scenery?</a:t>
            </a:r>
            <a:endParaRPr lang="en-US" dirty="0"/>
          </a:p>
        </p:txBody>
      </p:sp>
      <p:sp>
        <p:nvSpPr>
          <p:cNvPr id="8" name="Content Placeholder 28"/>
          <p:cNvSpPr>
            <a:spLocks noGrp="1"/>
          </p:cNvSpPr>
          <p:nvPr>
            <p:ph idx="1"/>
          </p:nvPr>
        </p:nvSpPr>
        <p:spPr>
          <a:xfrm>
            <a:off x="228600" y="1295400"/>
            <a:ext cx="8331199" cy="5181600"/>
          </a:xfrm>
        </p:spPr>
        <p:txBody>
          <a:bodyPr/>
          <a:lstStyle/>
          <a:p>
            <a:r>
              <a:rPr lang="en-US" dirty="0"/>
              <a:t>Scenic values of public lands are linked with visual settings that provide for a sense of escape, enjoyment of nature, testing of oneself, and reconnecting with </a:t>
            </a:r>
            <a:r>
              <a:rPr lang="en-US" dirty="0" smtClean="0"/>
              <a:t>others.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44" b="16113"/>
          <a:stretch/>
        </p:blipFill>
        <p:spPr>
          <a:xfrm>
            <a:off x="566254" y="2575736"/>
            <a:ext cx="7654880" cy="4002865"/>
          </a:xfrm>
          <a:prstGeom prst="rect">
            <a:avLst/>
          </a:prstGeom>
        </p:spPr>
      </p:pic>
      <p:sp>
        <p:nvSpPr>
          <p:cNvPr id="2" name="TextBox 1"/>
          <p:cNvSpPr txBox="1"/>
          <p:nvPr/>
        </p:nvSpPr>
        <p:spPr>
          <a:xfrm>
            <a:off x="566254" y="2522571"/>
            <a:ext cx="7654880" cy="4078039"/>
          </a:xfrm>
          <a:prstGeom prst="rect">
            <a:avLst/>
          </a:prstGeom>
          <a:solidFill>
            <a:schemeClr val="tx1">
              <a:lumMod val="50000"/>
              <a:lumOff val="50000"/>
              <a:alpha val="80000"/>
            </a:schemeClr>
          </a:solidFill>
        </p:spPr>
        <p:txBody>
          <a:bodyPr wrap="square" rtlCol="0">
            <a:spAutoFit/>
          </a:bodyPr>
          <a:lstStyle/>
          <a:p>
            <a:r>
              <a:rPr lang="en-US" sz="2000" b="1" dirty="0">
                <a:solidFill>
                  <a:prstClr val="white"/>
                </a:solidFill>
                <a:effectLst>
                  <a:outerShdw blurRad="38100" dist="38100" dir="2700000" algn="tl">
                    <a:srgbClr val="000000">
                      <a:alpha val="43137"/>
                    </a:srgbClr>
                  </a:outerShdw>
                </a:effectLst>
              </a:rPr>
              <a:t>Physiological health </a:t>
            </a:r>
            <a:r>
              <a:rPr lang="en-US" sz="2000" b="1" dirty="0" smtClean="0">
                <a:solidFill>
                  <a:prstClr val="white"/>
                </a:solidFill>
                <a:effectLst>
                  <a:outerShdw blurRad="38100" dist="38100" dir="2700000" algn="tl">
                    <a:srgbClr val="000000">
                      <a:alpha val="43137"/>
                    </a:srgbClr>
                  </a:outerShdw>
                </a:effectLst>
              </a:rPr>
              <a:t>markers (evidence-base medical research):</a:t>
            </a:r>
            <a:endParaRPr lang="en-US" sz="2000" b="1" dirty="0">
              <a:solidFill>
                <a:prstClr val="white"/>
              </a:solidFill>
              <a:effectLst>
                <a:outerShdw blurRad="38100" dist="38100" dir="2700000" algn="tl">
                  <a:srgbClr val="000000">
                    <a:alpha val="43137"/>
                  </a:srgbClr>
                </a:outerShdw>
              </a:effectLst>
            </a:endParaRP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Higher </a:t>
            </a:r>
            <a:r>
              <a:rPr lang="en-US" sz="2000" dirty="0">
                <a:solidFill>
                  <a:prstClr val="white"/>
                </a:solidFill>
                <a:effectLst>
                  <a:outerShdw blurRad="38100" dist="38100" dir="2700000" algn="tl">
                    <a:srgbClr val="000000">
                      <a:alpha val="43137"/>
                    </a:srgbClr>
                  </a:outerShdw>
                </a:effectLst>
              </a:rPr>
              <a:t>amount of “NK cells” – natural cancer-</a:t>
            </a:r>
            <a:r>
              <a:rPr lang="en-US" sz="2000" dirty="0" smtClean="0">
                <a:solidFill>
                  <a:prstClr val="white"/>
                </a:solidFill>
                <a:effectLst>
                  <a:outerShdw blurRad="38100" dist="38100" dir="2700000" algn="tl">
                    <a:srgbClr val="000000">
                      <a:alpha val="43137"/>
                    </a:srgbClr>
                  </a:outerShdw>
                </a:effectLst>
              </a:rPr>
              <a:t>­fighting cells </a:t>
            </a:r>
            <a:r>
              <a:rPr lang="en-US" sz="2000" dirty="0">
                <a:solidFill>
                  <a:prstClr val="white"/>
                </a:solidFill>
                <a:effectLst>
                  <a:outerShdw blurRad="38100" dist="38100" dir="2700000" algn="tl">
                    <a:srgbClr val="000000">
                      <a:alpha val="43137"/>
                    </a:srgbClr>
                  </a:outerShdw>
                </a:effectLst>
              </a:rPr>
              <a:t>(Li et al., 2007)</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Lowered </a:t>
            </a:r>
            <a:r>
              <a:rPr lang="en-US" sz="2000" dirty="0">
                <a:solidFill>
                  <a:prstClr val="white"/>
                </a:solidFill>
                <a:effectLst>
                  <a:outerShdw blurRad="38100" dist="38100" dir="2700000" algn="tl">
                    <a:srgbClr val="000000">
                      <a:alpha val="43137"/>
                    </a:srgbClr>
                  </a:outerShdw>
                </a:effectLst>
              </a:rPr>
              <a:t>inflammatory cytokines (Mao et al., 2012)</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Lowered </a:t>
            </a:r>
            <a:r>
              <a:rPr lang="en-US" sz="2000" dirty="0">
                <a:solidFill>
                  <a:prstClr val="white"/>
                </a:solidFill>
                <a:effectLst>
                  <a:outerShdw blurRad="38100" dist="38100" dir="2700000" algn="tl">
                    <a:srgbClr val="000000">
                      <a:alpha val="43137"/>
                    </a:srgbClr>
                  </a:outerShdw>
                </a:effectLst>
              </a:rPr>
              <a:t>blood glucose level (</a:t>
            </a:r>
            <a:r>
              <a:rPr lang="en-US" sz="2000" dirty="0" err="1">
                <a:solidFill>
                  <a:prstClr val="white"/>
                </a:solidFill>
                <a:effectLst>
                  <a:outerShdw blurRad="38100" dist="38100" dir="2700000" algn="tl">
                    <a:srgbClr val="000000">
                      <a:alpha val="43137"/>
                    </a:srgbClr>
                  </a:outerShdw>
                </a:effectLst>
              </a:rPr>
              <a:t>Ohtsuka</a:t>
            </a:r>
            <a:r>
              <a:rPr lang="en-US" sz="2000" dirty="0">
                <a:solidFill>
                  <a:prstClr val="white"/>
                </a:solidFill>
                <a:effectLst>
                  <a:outerShdw blurRad="38100" dist="38100" dir="2700000" algn="tl">
                    <a:srgbClr val="000000">
                      <a:alpha val="43137"/>
                    </a:srgbClr>
                  </a:outerShdw>
                </a:effectLst>
              </a:rPr>
              <a:t> et al., 2008)</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Higher </a:t>
            </a:r>
            <a:r>
              <a:rPr lang="en-US" sz="2000" dirty="0">
                <a:solidFill>
                  <a:prstClr val="white"/>
                </a:solidFill>
                <a:effectLst>
                  <a:outerShdw blurRad="38100" dist="38100" dir="2700000" algn="tl">
                    <a:srgbClr val="000000">
                      <a:alpha val="43137"/>
                    </a:srgbClr>
                  </a:outerShdw>
                </a:effectLst>
              </a:rPr>
              <a:t>immune </a:t>
            </a:r>
            <a:r>
              <a:rPr lang="en-US" sz="2000" dirty="0" smtClean="0">
                <a:solidFill>
                  <a:prstClr val="white"/>
                </a:solidFill>
                <a:effectLst>
                  <a:outerShdw blurRad="38100" dist="38100" dir="2700000" algn="tl">
                    <a:srgbClr val="000000">
                      <a:alpha val="43137"/>
                    </a:srgbClr>
                  </a:outerShdw>
                </a:effectLst>
              </a:rPr>
              <a:t>function </a:t>
            </a:r>
            <a:r>
              <a:rPr lang="en-US" sz="2000" dirty="0">
                <a:solidFill>
                  <a:prstClr val="white"/>
                </a:solidFill>
                <a:effectLst>
                  <a:outerShdw blurRad="38100" dist="38100" dir="2700000" algn="tl">
                    <a:srgbClr val="000000">
                      <a:alpha val="43137"/>
                    </a:srgbClr>
                  </a:outerShdw>
                </a:effectLst>
              </a:rPr>
              <a:t>(</a:t>
            </a:r>
            <a:r>
              <a:rPr lang="en-US" sz="2000" dirty="0" err="1">
                <a:solidFill>
                  <a:prstClr val="white"/>
                </a:solidFill>
                <a:effectLst>
                  <a:outerShdw blurRad="38100" dist="38100" dir="2700000" algn="tl">
                    <a:srgbClr val="000000">
                      <a:alpha val="43137"/>
                    </a:srgbClr>
                  </a:outerShdw>
                </a:effectLst>
              </a:rPr>
              <a:t>Kuo</a:t>
            </a:r>
            <a:r>
              <a:rPr lang="en-US" sz="2000" dirty="0">
                <a:solidFill>
                  <a:prstClr val="white"/>
                </a:solidFill>
                <a:effectLst>
                  <a:outerShdw blurRad="38100" dist="38100" dir="2700000" algn="tl">
                    <a:srgbClr val="000000">
                      <a:alpha val="43137"/>
                    </a:srgbClr>
                  </a:outerShdw>
                </a:effectLst>
              </a:rPr>
              <a:t>, 2015)</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Stronger </a:t>
            </a:r>
            <a:r>
              <a:rPr lang="en-US" sz="2000" dirty="0">
                <a:solidFill>
                  <a:prstClr val="white"/>
                </a:solidFill>
                <a:effectLst>
                  <a:outerShdw blurRad="38100" dist="38100" dir="2700000" algn="tl">
                    <a:srgbClr val="000000">
                      <a:alpha val="43137"/>
                    </a:srgbClr>
                  </a:outerShdw>
                </a:effectLst>
              </a:rPr>
              <a:t>bones (Sato et al., 2003; Turner et al., 2002)</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Reduced </a:t>
            </a:r>
            <a:r>
              <a:rPr lang="en-US" sz="2000" dirty="0">
                <a:solidFill>
                  <a:prstClr val="white"/>
                </a:solidFill>
                <a:effectLst>
                  <a:outerShdw blurRad="38100" dist="38100" dir="2700000" algn="tl">
                    <a:srgbClr val="000000">
                      <a:alpha val="43137"/>
                    </a:srgbClr>
                  </a:outerShdw>
                </a:effectLst>
              </a:rPr>
              <a:t>myopia (Rose et al., 2008)</a:t>
            </a:r>
          </a:p>
          <a:p>
            <a:pPr marL="342900" indent="-342900">
              <a:spcAft>
                <a:spcPts val="600"/>
              </a:spcAft>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Reduced </a:t>
            </a:r>
            <a:r>
              <a:rPr lang="en-US" sz="2000" dirty="0">
                <a:solidFill>
                  <a:prstClr val="white"/>
                </a:solidFill>
                <a:effectLst>
                  <a:outerShdw blurRad="38100" dist="38100" dir="2700000" algn="tl">
                    <a:srgbClr val="000000">
                      <a:alpha val="43137"/>
                    </a:srgbClr>
                  </a:outerShdw>
                </a:effectLst>
              </a:rPr>
              <a:t>stress </a:t>
            </a:r>
            <a:r>
              <a:rPr lang="en-US" sz="2000" dirty="0" smtClean="0">
                <a:solidFill>
                  <a:prstClr val="white"/>
                </a:solidFill>
                <a:effectLst>
                  <a:outerShdw blurRad="38100" dist="38100" dir="2700000" algn="tl">
                    <a:srgbClr val="000000">
                      <a:alpha val="43137"/>
                    </a:srgbClr>
                  </a:outerShdw>
                </a:effectLst>
              </a:rPr>
              <a:t>- </a:t>
            </a:r>
            <a:r>
              <a:rPr lang="en-US" sz="2000" dirty="0">
                <a:solidFill>
                  <a:prstClr val="white"/>
                </a:solidFill>
                <a:effectLst>
                  <a:outerShdw blurRad="38100" dist="38100" dir="2700000" algn="tl">
                    <a:srgbClr val="000000">
                      <a:alpha val="43137"/>
                    </a:srgbClr>
                  </a:outerShdw>
                </a:effectLst>
              </a:rPr>
              <a:t>Lower amounts of adrenaline </a:t>
            </a:r>
            <a:r>
              <a:rPr lang="en-US" sz="2000" dirty="0" smtClean="0">
                <a:solidFill>
                  <a:prstClr val="white"/>
                </a:solidFill>
                <a:effectLst>
                  <a:outerShdw blurRad="38100" dist="38100" dir="2700000" algn="tl">
                    <a:srgbClr val="000000">
                      <a:alpha val="43137"/>
                    </a:srgbClr>
                  </a:outerShdw>
                </a:effectLst>
              </a:rPr>
              <a:t>&amp; cortisol </a:t>
            </a:r>
            <a:r>
              <a:rPr lang="en-US" sz="2000" dirty="0">
                <a:solidFill>
                  <a:prstClr val="white"/>
                </a:solidFill>
                <a:effectLst>
                  <a:outerShdw blurRad="38100" dist="38100" dir="2700000" algn="tl">
                    <a:srgbClr val="000000">
                      <a:alpha val="43137"/>
                    </a:srgbClr>
                  </a:outerShdw>
                </a:effectLst>
              </a:rPr>
              <a:t>(Li et al</a:t>
            </a:r>
            <a:r>
              <a:rPr lang="en-US" sz="2000" dirty="0" smtClean="0">
                <a:solidFill>
                  <a:prstClr val="white"/>
                </a:solidFill>
                <a:effectLst>
                  <a:outerShdw blurRad="38100" dist="38100" dir="2700000" algn="tl">
                    <a:srgbClr val="000000">
                      <a:alpha val="43137"/>
                    </a:srgbClr>
                  </a:outerShdw>
                </a:effectLst>
              </a:rPr>
              <a:t>., 2008</a:t>
            </a:r>
            <a:r>
              <a:rPr lang="en-US" sz="2000" dirty="0">
                <a:solidFill>
                  <a:prstClr val="white"/>
                </a:solidFill>
                <a:effectLst>
                  <a:outerShdw blurRad="38100" dist="38100" dir="2700000" algn="tl">
                    <a:srgbClr val="000000">
                      <a:alpha val="43137"/>
                    </a:srgbClr>
                  </a:outerShdw>
                </a:effectLst>
              </a:rPr>
              <a:t>; Park, 2010</a:t>
            </a:r>
            <a:r>
              <a:rPr lang="en-US" sz="2000" dirty="0" smtClean="0">
                <a:solidFill>
                  <a:prstClr val="white"/>
                </a:solidFill>
                <a:effectLst>
                  <a:outerShdw blurRad="38100" dist="38100" dir="2700000" algn="tl">
                    <a:srgbClr val="000000">
                      <a:alpha val="43137"/>
                    </a:srgbClr>
                  </a:outerShdw>
                </a:effectLst>
              </a:rPr>
              <a:t>).</a:t>
            </a:r>
          </a:p>
          <a:p>
            <a:pPr lvl="0">
              <a:spcAft>
                <a:spcPts val="1200"/>
              </a:spcAft>
            </a:pPr>
            <a:r>
              <a:rPr lang="en-US" sz="2400" b="1" dirty="0" smtClean="0">
                <a:solidFill>
                  <a:srgbClr val="FFFF00"/>
                </a:solidFill>
                <a:effectLst>
                  <a:outerShdw blurRad="38100" dist="38100" dir="2700000" algn="tl">
                    <a:srgbClr val="000000">
                      <a:alpha val="43137"/>
                    </a:srgbClr>
                  </a:outerShdw>
                </a:effectLst>
              </a:rPr>
              <a:t>Drs. Prescribing  doses of nature</a:t>
            </a:r>
            <a:r>
              <a:rPr lang="en-US" sz="2000" b="1" i="1" dirty="0" smtClean="0">
                <a:solidFill>
                  <a:prstClr val="white"/>
                </a:solidFill>
                <a:effectLst>
                  <a:outerShdw blurRad="38100" dist="38100" dir="2700000" algn="tl">
                    <a:srgbClr val="000000">
                      <a:alpha val="43137"/>
                    </a:srgbClr>
                  </a:outerShdw>
                </a:effectLst>
              </a:rPr>
              <a:t>	Courtesy of Naomi Sachs</a:t>
            </a:r>
            <a:endParaRPr lang="en-US" sz="2000" dirty="0" smtClean="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38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BLM\tmp-1\BLM_11_12_2013 Files transfer\0-blm\Images\Wick\snake-island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08" t="17519" r="13175" b="10001"/>
          <a:stretch/>
        </p:blipFill>
        <p:spPr bwMode="auto">
          <a:xfrm>
            <a:off x="-1" y="1047250"/>
            <a:ext cx="8784769" cy="581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p:cNvSpPr txBox="1">
            <a:spLocks noChangeArrowheads="1"/>
          </p:cNvSpPr>
          <p:nvPr/>
        </p:nvSpPr>
        <p:spPr bwMode="auto">
          <a:xfrm>
            <a:off x="6648450" y="6075364"/>
            <a:ext cx="21240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dirty="0">
                <a:solidFill>
                  <a:srgbClr val="EBF1DE"/>
                </a:solidFill>
                <a:latin typeface="Calibri" pitchFamily="34" charset="0"/>
              </a:rPr>
              <a:t> </a:t>
            </a:r>
            <a:r>
              <a:rPr lang="en-US" altLang="en-US" dirty="0">
                <a:solidFill>
                  <a:srgbClr val="DBDABB"/>
                </a:solidFill>
                <a:effectLst>
                  <a:outerShdw blurRad="38100" dist="38100" dir="2700000" algn="tl">
                    <a:srgbClr val="000000">
                      <a:alpha val="43137"/>
                    </a:srgbClr>
                  </a:outerShdw>
                </a:effectLst>
                <a:latin typeface="Calibri" pitchFamily="34" charset="0"/>
              </a:rPr>
              <a:t>Photo by Bob Wick</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Scenery is </a:t>
            </a:r>
            <a:r>
              <a:rPr lang="en-US" smtClean="0"/>
              <a:t>a finite public </a:t>
            </a:r>
            <a:r>
              <a:rPr lang="en-US" dirty="0"/>
              <a:t>resource…</a:t>
            </a:r>
          </a:p>
          <a:p>
            <a:endParaRPr lang="en-US" dirty="0"/>
          </a:p>
        </p:txBody>
      </p:sp>
    </p:spTree>
    <p:extLst>
      <p:ext uri="{BB962C8B-B14F-4D97-AF65-F5344CB8AC3E}">
        <p14:creationId xmlns:p14="http://schemas.microsoft.com/office/powerpoint/2010/main" val="400454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10242" name="Picture 2" descr="C:\tmp\2014_Las vegas Training_Mike Brown\2016_06 Las Vegas Course\New presentation images\PUBLIC LANDS\my-public-lands-roadtrip-cascade-siskiyou-national-monument-in-oregon_18473906554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307" b="15276"/>
          <a:stretch/>
        </p:blipFill>
        <p:spPr bwMode="auto">
          <a:xfrm>
            <a:off x="0" y="1063257"/>
            <a:ext cx="8791574" cy="5794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52875" y="6037806"/>
            <a:ext cx="4810834"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Cascade Siskiyou National Monument, OR</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4" name="Text Placeholder 3"/>
          <p:cNvSpPr>
            <a:spLocks noGrp="1"/>
          </p:cNvSpPr>
          <p:nvPr>
            <p:ph type="body" sz="quarter" idx="11"/>
          </p:nvPr>
        </p:nvSpPr>
        <p:spPr>
          <a:xfrm>
            <a:off x="123824" y="609600"/>
            <a:ext cx="8639885" cy="468313"/>
          </a:xfrm>
        </p:spPr>
        <p:txBody>
          <a:bodyPr/>
          <a:lstStyle/>
          <a:p>
            <a:r>
              <a:rPr lang="en-US" dirty="0"/>
              <a:t>BLM manages </a:t>
            </a:r>
            <a:r>
              <a:rPr lang="en-US" dirty="0" smtClean="0"/>
              <a:t>lands with </a:t>
            </a:r>
            <a:r>
              <a:rPr lang="en-US" dirty="0" smtClean="0"/>
              <a:t>scenic </a:t>
            </a:r>
            <a:r>
              <a:rPr lang="en-US" dirty="0"/>
              <a:t>value…</a:t>
            </a:r>
          </a:p>
          <a:p>
            <a:endParaRPr lang="en-US" dirty="0"/>
          </a:p>
        </p:txBody>
      </p:sp>
    </p:spTree>
    <p:extLst>
      <p:ext uri="{BB962C8B-B14F-4D97-AF65-F5344CB8AC3E}">
        <p14:creationId xmlns:p14="http://schemas.microsoft.com/office/powerpoint/2010/main" val="3148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77830" name="Picture 3" descr="D:\BLM\tmp-1\BLM_11_12_2013 Files transfer\0-blm\Images\Wick\crater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46" t="9853" r="16897" b="16991"/>
          <a:stretch/>
        </p:blipFill>
        <p:spPr bwMode="auto">
          <a:xfrm>
            <a:off x="-1" y="1068779"/>
            <a:ext cx="8782051" cy="57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3"/>
          <p:cNvSpPr txBox="1">
            <a:spLocks noChangeArrowheads="1"/>
          </p:cNvSpPr>
          <p:nvPr/>
        </p:nvSpPr>
        <p:spPr bwMode="auto">
          <a:xfrm>
            <a:off x="-1" y="59436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dirty="0">
                <a:solidFill>
                  <a:srgbClr val="EBF1DE"/>
                </a:solidFill>
                <a:latin typeface="Calibri" pitchFamily="34" charset="0"/>
              </a:rPr>
              <a:t> </a:t>
            </a:r>
            <a:r>
              <a:rPr lang="en-US" altLang="en-US" dirty="0">
                <a:solidFill>
                  <a:srgbClr val="CCCBA0"/>
                </a:solidFill>
                <a:latin typeface="Calibri" pitchFamily="34" charset="0"/>
              </a:rPr>
              <a:t>Photo by Bob Wick</a:t>
            </a:r>
          </a:p>
        </p:txBody>
      </p:sp>
      <p:sp>
        <p:nvSpPr>
          <p:cNvPr id="6" name="TextBox 5"/>
          <p:cNvSpPr txBox="1"/>
          <p:nvPr/>
        </p:nvSpPr>
        <p:spPr>
          <a:xfrm>
            <a:off x="3657600" y="6037806"/>
            <a:ext cx="5106109"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Craters of the Moon National Monument, ID </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4" name="Text Placeholder 3"/>
          <p:cNvSpPr>
            <a:spLocks noGrp="1"/>
          </p:cNvSpPr>
          <p:nvPr>
            <p:ph type="body" sz="quarter" idx="11"/>
          </p:nvPr>
        </p:nvSpPr>
        <p:spPr/>
        <p:txBody>
          <a:bodyPr/>
          <a:lstStyle/>
          <a:p>
            <a:r>
              <a:rPr lang="en-US" dirty="0"/>
              <a:t>All </a:t>
            </a:r>
            <a:r>
              <a:rPr lang="en-US" dirty="0" smtClean="0"/>
              <a:t>BLM lands have </a:t>
            </a:r>
            <a:r>
              <a:rPr lang="en-US" dirty="0" smtClean="0"/>
              <a:t>scenic </a:t>
            </a:r>
            <a:r>
              <a:rPr lang="en-US" dirty="0"/>
              <a:t>value…</a:t>
            </a:r>
          </a:p>
        </p:txBody>
      </p:sp>
    </p:spTree>
    <p:extLst>
      <p:ext uri="{BB962C8B-B14F-4D97-AF65-F5344CB8AC3E}">
        <p14:creationId xmlns:p14="http://schemas.microsoft.com/office/powerpoint/2010/main" val="16417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3"/>
          <p:cNvSpPr txBox="1">
            <a:spLocks noChangeArrowheads="1"/>
          </p:cNvSpPr>
          <p:nvPr/>
        </p:nvSpPr>
        <p:spPr bwMode="auto">
          <a:xfrm>
            <a:off x="4206875" y="228600"/>
            <a:ext cx="48450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r>
              <a:rPr lang="en-US" altLang="en-US" sz="2000" b="0" dirty="0" smtClean="0">
                <a:solidFill>
                  <a:srgbClr val="000000"/>
                </a:solidFill>
              </a:rPr>
              <a:t>.</a:t>
            </a:r>
            <a:endParaRPr lang="en-US" altLang="en-US" sz="2000" b="0" dirty="0">
              <a:solidFill>
                <a:srgbClr val="000000"/>
              </a:solidFill>
            </a:endParaRPr>
          </a:p>
        </p:txBody>
      </p:sp>
      <p:sp>
        <p:nvSpPr>
          <p:cNvPr id="5" name="TextBox 3"/>
          <p:cNvSpPr txBox="1">
            <a:spLocks noChangeArrowheads="1"/>
          </p:cNvSpPr>
          <p:nvPr/>
        </p:nvSpPr>
        <p:spPr bwMode="auto">
          <a:xfrm>
            <a:off x="6486525" y="6031550"/>
            <a:ext cx="255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defRPr/>
            </a:pPr>
            <a:r>
              <a:rPr lang="en-US" altLang="en-US" dirty="0" smtClean="0">
                <a:solidFill>
                  <a:schemeClr val="accent6">
                    <a:lumMod val="20000"/>
                    <a:lumOff val="80000"/>
                  </a:schemeClr>
                </a:solidFill>
                <a:latin typeface="Calibri" pitchFamily="34" charset="0"/>
              </a:rPr>
              <a:t> </a:t>
            </a:r>
            <a:r>
              <a:rPr lang="en-US" altLang="en-US" dirty="0" smtClean="0">
                <a:solidFill>
                  <a:schemeClr val="accent1">
                    <a:lumMod val="50000"/>
                  </a:schemeClr>
                </a:solidFill>
                <a:latin typeface="Calibri" pitchFamily="34" charset="0"/>
              </a:rPr>
              <a:t>Photo by </a:t>
            </a:r>
            <a:r>
              <a:rPr lang="en-US" altLang="en-US" dirty="0">
                <a:solidFill>
                  <a:schemeClr val="accent1">
                    <a:lumMod val="50000"/>
                  </a:schemeClr>
                </a:solidFill>
                <a:latin typeface="Calibri" pitchFamily="34" charset="0"/>
              </a:rPr>
              <a:t>Brady Owen</a:t>
            </a:r>
            <a:endParaRPr lang="en-US" altLang="en-US" dirty="0" smtClean="0">
              <a:solidFill>
                <a:schemeClr val="accent1">
                  <a:lumMod val="50000"/>
                </a:schemeClr>
              </a:solidFill>
              <a:latin typeface="Calibri" pitchFamily="34" charset="0"/>
            </a:endParaRP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BLM </a:t>
            </a:r>
            <a:r>
              <a:rPr lang="en-US" dirty="0" smtClean="0"/>
              <a:t>land provides scenic escape</a:t>
            </a:r>
            <a:endParaRPr lang="en-US" dirty="0"/>
          </a:p>
        </p:txBody>
      </p:sp>
      <p:pic>
        <p:nvPicPr>
          <p:cNvPr id="3139" name="Picture 6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37" t="1618"/>
          <a:stretch/>
        </p:blipFill>
        <p:spPr bwMode="auto">
          <a:xfrm>
            <a:off x="0" y="1066799"/>
            <a:ext cx="8789988" cy="57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24325" y="6037806"/>
            <a:ext cx="4639384"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Pine Forest Range Wilderness Area</a:t>
            </a:r>
            <a:r>
              <a:rPr lang="en-US" sz="1400" b="1" spc="300" dirty="0">
                <a:solidFill>
                  <a:schemeClr val="bg1"/>
                </a:solidFill>
                <a:effectLst>
                  <a:outerShdw blurRad="38100" dist="38100" dir="2700000" algn="tl">
                    <a:srgbClr val="000000">
                      <a:alpha val="43137"/>
                    </a:srgbClr>
                  </a:outerShdw>
                </a:effectLst>
                <a:latin typeface="+mj-lt"/>
              </a:rPr>
              <a:t>, </a:t>
            </a:r>
            <a:r>
              <a:rPr lang="en-US" sz="1400" b="1" spc="300" dirty="0" smtClean="0">
                <a:solidFill>
                  <a:schemeClr val="bg1"/>
                </a:solidFill>
                <a:effectLst>
                  <a:outerShdw blurRad="38100" dist="38100" dir="2700000" algn="tl">
                    <a:srgbClr val="000000">
                      <a:alpha val="43137"/>
                    </a:srgbClr>
                  </a:outerShdw>
                </a:effectLst>
                <a:latin typeface="+mj-lt"/>
              </a:rPr>
              <a:t>NV </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966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historic tr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 y="1417638"/>
            <a:ext cx="718337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0" descr="el malp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519" y="1411288"/>
            <a:ext cx="1507781" cy="226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6" name="Object 12"/>
          <p:cNvGraphicFramePr>
            <a:graphicFrameLocks noChangeAspect="1"/>
          </p:cNvGraphicFramePr>
          <p:nvPr>
            <p:extLst>
              <p:ext uri="{D42A27DB-BD31-4B8C-83A1-F6EECF244321}">
                <p14:modId xmlns:p14="http://schemas.microsoft.com/office/powerpoint/2010/main" val="304444117"/>
              </p:ext>
            </p:extLst>
          </p:nvPr>
        </p:nvGraphicFramePr>
        <p:xfrm>
          <a:off x="7217262" y="3814763"/>
          <a:ext cx="1499701" cy="2626093"/>
        </p:xfrm>
        <a:graphic>
          <a:graphicData uri="http://schemas.openxmlformats.org/presentationml/2006/ole">
            <mc:AlternateContent xmlns:mc="http://schemas.openxmlformats.org/markup-compatibility/2006">
              <mc:Choice xmlns:v="urn:schemas-microsoft-com:vml" Requires="v">
                <p:oleObj spid="_x0000_s4206" name="Image" r:id="rId5" imgW="3087893" imgH="5349806" progId="">
                  <p:embed/>
                </p:oleObj>
              </mc:Choice>
              <mc:Fallback>
                <p:oleObj name="Image" r:id="rId5" imgW="3087893" imgH="5349806" progId="">
                  <p:embed/>
                  <p:pic>
                    <p:nvPicPr>
                      <p:cNvPr id="0" name="Picture 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62" y="3814763"/>
                        <a:ext cx="1499701" cy="2626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877" name="Rectangle 13"/>
          <p:cNvSpPr txBox="1">
            <a:spLocks noChangeArrowheads="1"/>
          </p:cNvSpPr>
          <p:nvPr/>
        </p:nvSpPr>
        <p:spPr bwMode="auto">
          <a:xfrm>
            <a:off x="4206875" y="152400"/>
            <a:ext cx="48450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endParaRPr lang="en-US" altLang="en-US" sz="2000" b="0" dirty="0">
              <a:solidFill>
                <a:srgbClr val="CBCA9D"/>
              </a:solidFill>
            </a:endParaRPr>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a:xfrm>
            <a:off x="99912" y="609600"/>
            <a:ext cx="7621693" cy="468313"/>
          </a:xfrm>
        </p:spPr>
        <p:txBody>
          <a:bodyPr/>
          <a:lstStyle/>
          <a:p>
            <a:r>
              <a:rPr lang="en-US" dirty="0" smtClean="0"/>
              <a:t>Visual Aspects of Cultural </a:t>
            </a:r>
            <a:r>
              <a:rPr lang="en-US" dirty="0"/>
              <a:t>&amp; Historic Sites</a:t>
            </a:r>
          </a:p>
          <a:p>
            <a:endParaRPr lang="en-US" dirty="0"/>
          </a:p>
        </p:txBody>
      </p:sp>
    </p:spTree>
    <p:extLst>
      <p:ext uri="{BB962C8B-B14F-4D97-AF65-F5344CB8AC3E}">
        <p14:creationId xmlns:p14="http://schemas.microsoft.com/office/powerpoint/2010/main" val="17312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2072640"/>
            <a:ext cx="8305800" cy="4404360"/>
          </a:xfrm>
        </p:spPr>
        <p:txBody>
          <a:bodyPr/>
          <a:lstStyle/>
          <a:p>
            <a:pPr>
              <a:spcAft>
                <a:spcPts val="1200"/>
              </a:spcAft>
            </a:pPr>
            <a:r>
              <a:rPr lang="en-US" dirty="0"/>
              <a:t>After attending this course, you will be able to:</a:t>
            </a:r>
          </a:p>
          <a:p>
            <a:pPr lvl="1">
              <a:spcAft>
                <a:spcPts val="1200"/>
              </a:spcAft>
            </a:pPr>
            <a:r>
              <a:rPr lang="en-US" dirty="0" smtClean="0"/>
              <a:t>Describe </a:t>
            </a:r>
            <a:r>
              <a:rPr lang="en-US" dirty="0"/>
              <a:t>the </a:t>
            </a:r>
            <a:r>
              <a:rPr lang="en-US" i="1" u="sng" dirty="0"/>
              <a:t>basic principles </a:t>
            </a:r>
            <a:r>
              <a:rPr lang="en-US" dirty="0"/>
              <a:t>and </a:t>
            </a:r>
            <a:r>
              <a:rPr lang="en-US" i="1" u="sng" dirty="0"/>
              <a:t>concepts</a:t>
            </a:r>
            <a:r>
              <a:rPr lang="en-US" dirty="0"/>
              <a:t> of the VRM </a:t>
            </a:r>
            <a:r>
              <a:rPr lang="en-US" dirty="0" smtClean="0"/>
              <a:t>system</a:t>
            </a:r>
            <a:endParaRPr lang="en-US" dirty="0"/>
          </a:p>
          <a:p>
            <a:pPr lvl="1">
              <a:spcAft>
                <a:spcPts val="1200"/>
              </a:spcAft>
            </a:pPr>
            <a:r>
              <a:rPr lang="en-US" dirty="0" smtClean="0"/>
              <a:t>Communicate </a:t>
            </a:r>
            <a:r>
              <a:rPr lang="en-US" dirty="0"/>
              <a:t>the </a:t>
            </a:r>
            <a:r>
              <a:rPr lang="en-US" i="1" u="sng" dirty="0"/>
              <a:t>role of visual resource management </a:t>
            </a:r>
            <a:r>
              <a:rPr lang="en-US" dirty="0"/>
              <a:t>in BLM land use  </a:t>
            </a:r>
            <a:r>
              <a:rPr lang="en-US" dirty="0" smtClean="0"/>
              <a:t>planning </a:t>
            </a:r>
            <a:r>
              <a:rPr lang="en-US" dirty="0"/>
              <a:t>and </a:t>
            </a:r>
            <a:r>
              <a:rPr lang="en-US" dirty="0" smtClean="0"/>
              <a:t>project/ activity planning</a:t>
            </a:r>
            <a:endParaRPr lang="en-US" dirty="0"/>
          </a:p>
          <a:p>
            <a:pPr lvl="1">
              <a:spcAft>
                <a:spcPts val="1200"/>
              </a:spcAft>
            </a:pPr>
            <a:r>
              <a:rPr lang="en-US" dirty="0" smtClean="0"/>
              <a:t>Build </a:t>
            </a:r>
            <a:r>
              <a:rPr lang="en-US" dirty="0" smtClean="0"/>
              <a:t>a </a:t>
            </a:r>
            <a:r>
              <a:rPr lang="en-US" dirty="0" smtClean="0"/>
              <a:t>foundation </a:t>
            </a:r>
            <a:r>
              <a:rPr lang="en-US" dirty="0" smtClean="0"/>
              <a:t>of </a:t>
            </a:r>
            <a:r>
              <a:rPr lang="en-US" dirty="0" smtClean="0"/>
              <a:t>basic </a:t>
            </a:r>
            <a:r>
              <a:rPr lang="en-US" dirty="0" smtClean="0"/>
              <a:t>skills </a:t>
            </a:r>
            <a:r>
              <a:rPr lang="en-US" dirty="0" smtClean="0"/>
              <a:t>necessary to implement the VRM program policies and procedures</a:t>
            </a:r>
            <a:endParaRPr lang="en-US" dirty="0"/>
          </a:p>
        </p:txBody>
      </p:sp>
      <p:sp>
        <p:nvSpPr>
          <p:cNvPr id="9" name="Text Placeholder 8"/>
          <p:cNvSpPr>
            <a:spLocks noGrp="1"/>
          </p:cNvSpPr>
          <p:nvPr>
            <p:ph type="body" sz="quarter" idx="11"/>
          </p:nvPr>
        </p:nvSpPr>
        <p:spPr/>
        <p:txBody>
          <a:bodyPr/>
          <a:lstStyle/>
          <a:p>
            <a:r>
              <a:rPr lang="en-US" dirty="0" smtClean="0"/>
              <a:t>Course objective</a:t>
            </a:r>
            <a:endParaRPr lang="en-US" dirty="0"/>
          </a:p>
        </p:txBody>
      </p:sp>
      <p:sp>
        <p:nvSpPr>
          <p:cNvPr id="10" name="Text Placeholder 9"/>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415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3"/>
          <p:cNvSpPr txBox="1">
            <a:spLocks noChangeArrowheads="1"/>
          </p:cNvSpPr>
          <p:nvPr/>
        </p:nvSpPr>
        <p:spPr bwMode="auto">
          <a:xfrm>
            <a:off x="3962400" y="304800"/>
            <a:ext cx="484663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endParaRPr lang="en-US" altLang="en-US" sz="2400" b="0" dirty="0">
              <a:solidFill>
                <a:srgbClr val="CBCA9D"/>
              </a:solidFill>
            </a:endParaRPr>
          </a:p>
        </p:txBody>
      </p:sp>
      <p:pic>
        <p:nvPicPr>
          <p:cNvPr id="80899" name="Picture 6" descr="WATERCAN2_22_hiking%20hills%20above%20town%20n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84563" y="1533629"/>
            <a:ext cx="1707462" cy="256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descr="BLOODYSHINS34_mtnbike%20nev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49"/>
          <a:stretch/>
        </p:blipFill>
        <p:spPr bwMode="auto">
          <a:xfrm>
            <a:off x="0" y="1526939"/>
            <a:ext cx="1623486" cy="23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8" descr="gsnem hikers r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593" y="4119572"/>
            <a:ext cx="1705814" cy="106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descr="for sale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3622" y="1531169"/>
            <a:ext cx="5379244" cy="48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0903" name="Object 14"/>
          <p:cNvGraphicFramePr>
            <a:graphicFrameLocks noChangeAspect="1"/>
          </p:cNvGraphicFramePr>
          <p:nvPr>
            <p:extLst>
              <p:ext uri="{D42A27DB-BD31-4B8C-83A1-F6EECF244321}">
                <p14:modId xmlns:p14="http://schemas.microsoft.com/office/powerpoint/2010/main" val="3296634875"/>
              </p:ext>
            </p:extLst>
          </p:nvPr>
        </p:nvGraphicFramePr>
        <p:xfrm>
          <a:off x="9525" y="3922121"/>
          <a:ext cx="1622425" cy="2450400"/>
        </p:xfrm>
        <a:graphic>
          <a:graphicData uri="http://schemas.openxmlformats.org/presentationml/2006/ole">
            <mc:AlternateContent xmlns:mc="http://schemas.openxmlformats.org/markup-compatibility/2006">
              <mc:Choice xmlns:v="urn:schemas-microsoft-com:vml" Requires="v">
                <p:oleObj spid="_x0000_s10269" name="Image" r:id="rId7" imgW="1982351" imgH="2998941" progId="">
                  <p:embed/>
                </p:oleObj>
              </mc:Choice>
              <mc:Fallback>
                <p:oleObj name="Image" r:id="rId7" imgW="1982351" imgH="2998941" progId="">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3922121"/>
                        <a:ext cx="1622425" cy="245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0904" name="Picture 12" descr="CAHIK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4593" y="5202477"/>
            <a:ext cx="1705814" cy="113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BLM lands are the backyard of many western communities </a:t>
            </a:r>
          </a:p>
          <a:p>
            <a:endParaRPr lang="en-US" dirty="0"/>
          </a:p>
        </p:txBody>
      </p:sp>
    </p:spTree>
    <p:extLst>
      <p:ext uri="{BB962C8B-B14F-4D97-AF65-F5344CB8AC3E}">
        <p14:creationId xmlns:p14="http://schemas.microsoft.com/office/powerpoint/2010/main" val="23038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il bike"/>
          <p:cNvPicPr>
            <a:picLocks noChangeAspect="1" noChangeArrowheads="1"/>
          </p:cNvPicPr>
          <p:nvPr/>
        </p:nvPicPr>
        <p:blipFill>
          <a:blip r:embed="rId2" cstate="print">
            <a:extLst>
              <a:ext uri="{28A0092B-C50C-407E-A947-70E740481C1C}">
                <a14:useLocalDpi xmlns:a14="http://schemas.microsoft.com/office/drawing/2010/main" val="0"/>
              </a:ext>
            </a:extLst>
          </a:blip>
          <a:srcRect t="9134" b="26927"/>
          <a:stretch>
            <a:fillRect/>
          </a:stretch>
        </p:blipFill>
        <p:spPr bwMode="auto">
          <a:xfrm>
            <a:off x="4821369" y="1397679"/>
            <a:ext cx="1829950" cy="164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Jonah field pan 1"/>
          <p:cNvPicPr>
            <a:picLocks noChangeAspect="1" noChangeArrowheads="1"/>
          </p:cNvPicPr>
          <p:nvPr/>
        </p:nvPicPr>
        <p:blipFill>
          <a:blip r:embed="rId3" cstate="print">
            <a:extLst>
              <a:ext uri="{28A0092B-C50C-407E-A947-70E740481C1C}">
                <a14:useLocalDpi xmlns:a14="http://schemas.microsoft.com/office/drawing/2010/main" val="0"/>
              </a:ext>
            </a:extLst>
          </a:blip>
          <a:srcRect l="29340" t="18468" r="47269" b="6235"/>
          <a:stretch>
            <a:fillRect/>
          </a:stretch>
        </p:blipFill>
        <p:spPr bwMode="auto">
          <a:xfrm>
            <a:off x="6810828" y="4863462"/>
            <a:ext cx="1834044" cy="15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IMG_1580.jpg"/>
          <p:cNvPicPr>
            <a:picLocks noChangeAspect="1"/>
          </p:cNvPicPr>
          <p:nvPr/>
        </p:nvPicPr>
        <p:blipFill>
          <a:blip r:embed="rId4" cstate="print">
            <a:extLst>
              <a:ext uri="{28A0092B-C50C-407E-A947-70E740481C1C}">
                <a14:useLocalDpi xmlns:a14="http://schemas.microsoft.com/office/drawing/2010/main" val="0"/>
              </a:ext>
            </a:extLst>
          </a:blip>
          <a:srcRect l="15335"/>
          <a:stretch>
            <a:fillRect/>
          </a:stretch>
        </p:blipFill>
        <p:spPr bwMode="auto">
          <a:xfrm>
            <a:off x="6808711" y="3169872"/>
            <a:ext cx="1808116" cy="155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tmp\BLM\Images2\Bob Wick Images -Disk 1-2\Disk 1\AZ gila box\az gila box-5241.jpg"/>
          <p:cNvPicPr>
            <a:picLocks noChangeAspect="1" noChangeArrowheads="1"/>
          </p:cNvPicPr>
          <p:nvPr/>
        </p:nvPicPr>
        <p:blipFill>
          <a:blip r:embed="rId5" cstate="print">
            <a:extLst>
              <a:ext uri="{28A0092B-C50C-407E-A947-70E740481C1C}">
                <a14:useLocalDpi xmlns:a14="http://schemas.microsoft.com/office/drawing/2010/main" val="0"/>
              </a:ext>
            </a:extLst>
          </a:blip>
          <a:srcRect l="14594" t="16939" r="29254" b="11272"/>
          <a:stretch>
            <a:fillRect/>
          </a:stretch>
        </p:blipFill>
        <p:spPr bwMode="auto">
          <a:xfrm>
            <a:off x="4821703" y="3180288"/>
            <a:ext cx="1834044" cy="15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Foote Creek 20.JPG"/>
          <p:cNvPicPr>
            <a:picLocks noChangeAspect="1"/>
          </p:cNvPicPr>
          <p:nvPr/>
        </p:nvPicPr>
        <p:blipFill>
          <a:blip r:embed="rId6" cstate="print">
            <a:extLst>
              <a:ext uri="{28A0092B-C50C-407E-A947-70E740481C1C}">
                <a14:useLocalDpi xmlns:a14="http://schemas.microsoft.com/office/drawing/2010/main" val="0"/>
              </a:ext>
            </a:extLst>
          </a:blip>
          <a:srcRect l="15425" t="2" b="574"/>
          <a:stretch>
            <a:fillRect/>
          </a:stretch>
        </p:blipFill>
        <p:spPr bwMode="auto">
          <a:xfrm>
            <a:off x="6799716" y="1395784"/>
            <a:ext cx="1834044" cy="161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tmp\BLM\Images2\Bob Wick Images -Disk 1-2\Disk 1\AZ las cienegas\az las cienegas-4238.jpg"/>
          <p:cNvPicPr>
            <a:picLocks noChangeAspect="1" noChangeArrowheads="1"/>
          </p:cNvPicPr>
          <p:nvPr/>
        </p:nvPicPr>
        <p:blipFill>
          <a:blip r:embed="rId7" cstate="print">
            <a:extLst>
              <a:ext uri="{28A0092B-C50C-407E-A947-70E740481C1C}">
                <a14:useLocalDpi xmlns:a14="http://schemas.microsoft.com/office/drawing/2010/main" val="0"/>
              </a:ext>
            </a:extLst>
          </a:blip>
          <a:srcRect l="7784" t="485" r="14925" b="430"/>
          <a:stretch>
            <a:fillRect/>
          </a:stretch>
        </p:blipFill>
        <p:spPr bwMode="auto">
          <a:xfrm>
            <a:off x="4821369" y="4871539"/>
            <a:ext cx="1829950" cy="156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idx="1"/>
          </p:nvPr>
        </p:nvSpPr>
        <p:spPr>
          <a:xfrm>
            <a:off x="225629" y="1295400"/>
            <a:ext cx="4595739" cy="5181600"/>
          </a:xfrm>
        </p:spPr>
        <p:txBody>
          <a:bodyPr/>
          <a:lstStyle/>
          <a:p>
            <a:pPr>
              <a:spcAft>
                <a:spcPts val="1200"/>
              </a:spcAft>
            </a:pPr>
            <a:r>
              <a:rPr lang="en-US" sz="2000" dirty="0"/>
              <a:t>56 million people live within 30 minutes of BLM administered lands</a:t>
            </a:r>
          </a:p>
          <a:p>
            <a:pPr lvl="1"/>
            <a:r>
              <a:rPr lang="en-US" sz="1800" dirty="0" smtClean="0"/>
              <a:t>Recreation activities</a:t>
            </a:r>
          </a:p>
          <a:p>
            <a:pPr lvl="1"/>
            <a:r>
              <a:rPr lang="en-US" sz="1800" dirty="0" smtClean="0"/>
              <a:t>Cultural and historic settings</a:t>
            </a:r>
          </a:p>
          <a:p>
            <a:pPr lvl="1"/>
            <a:r>
              <a:rPr lang="en-US" sz="1800" dirty="0" smtClean="0"/>
              <a:t>Habitat vegetation treatments</a:t>
            </a:r>
            <a:endParaRPr lang="en-US" sz="1800" dirty="0"/>
          </a:p>
          <a:p>
            <a:pPr lvl="1"/>
            <a:r>
              <a:rPr lang="en-US" sz="1800" dirty="0" smtClean="0"/>
              <a:t>Renewable </a:t>
            </a:r>
            <a:r>
              <a:rPr lang="en-US" sz="1800" dirty="0"/>
              <a:t>Energy </a:t>
            </a:r>
          </a:p>
          <a:p>
            <a:pPr lvl="1"/>
            <a:r>
              <a:rPr lang="en-US" sz="1800" dirty="0"/>
              <a:t>Communication systems</a:t>
            </a:r>
          </a:p>
          <a:p>
            <a:pPr lvl="1"/>
            <a:r>
              <a:rPr lang="en-US" sz="1800" dirty="0" smtClean="0"/>
              <a:t>Metals/minerals/ aggregates </a:t>
            </a:r>
            <a:endParaRPr lang="en-US" sz="1800" dirty="0"/>
          </a:p>
          <a:p>
            <a:pPr lvl="1"/>
            <a:r>
              <a:rPr lang="en-US" sz="1800" dirty="0" smtClean="0"/>
              <a:t>Timber harvesting</a:t>
            </a:r>
            <a:endParaRPr lang="en-US" sz="1800" dirty="0"/>
          </a:p>
          <a:p>
            <a:pPr lvl="1"/>
            <a:r>
              <a:rPr lang="en-US" sz="1800" dirty="0" smtClean="0"/>
              <a:t>Livestock </a:t>
            </a:r>
            <a:r>
              <a:rPr lang="en-US" sz="1800" dirty="0"/>
              <a:t>production</a:t>
            </a:r>
          </a:p>
          <a:p>
            <a:pPr lvl="1"/>
            <a:r>
              <a:rPr lang="en-US" sz="1800" dirty="0"/>
              <a:t>Fire </a:t>
            </a:r>
            <a:r>
              <a:rPr lang="en-US" sz="1800" dirty="0" smtClean="0"/>
              <a:t>management</a:t>
            </a:r>
            <a:endParaRPr lang="en-US" sz="1800" dirty="0"/>
          </a:p>
          <a:p>
            <a:pPr lvl="1"/>
            <a:r>
              <a:rPr lang="en-US" sz="1800" dirty="0" smtClean="0"/>
              <a:t>Oil </a:t>
            </a:r>
            <a:r>
              <a:rPr lang="en-US" sz="1800" dirty="0"/>
              <a:t>and </a:t>
            </a:r>
            <a:r>
              <a:rPr lang="en-US" sz="1800" dirty="0" smtClean="0"/>
              <a:t>gas</a:t>
            </a:r>
            <a:r>
              <a:rPr lang="en-US" sz="1800" dirty="0"/>
              <a:t>	</a:t>
            </a:r>
          </a:p>
          <a:p>
            <a:pPr lvl="1"/>
            <a:r>
              <a:rPr lang="en-US" sz="1800" dirty="0" smtClean="0"/>
              <a:t>Coal</a:t>
            </a:r>
            <a:endParaRPr lang="en-US" sz="1800" dirty="0"/>
          </a:p>
          <a:p>
            <a:pPr lvl="1"/>
            <a:r>
              <a:rPr lang="en-US" sz="1800" dirty="0"/>
              <a:t>Uranium</a:t>
            </a:r>
          </a:p>
        </p:txBody>
      </p:sp>
      <p:sp>
        <p:nvSpPr>
          <p:cNvPr id="13" name="Text Placeholder 12"/>
          <p:cNvSpPr>
            <a:spLocks noGrp="1"/>
          </p:cNvSpPr>
          <p:nvPr>
            <p:ph type="body" sz="quarter" idx="10"/>
          </p:nvPr>
        </p:nvSpPr>
        <p:spPr/>
        <p:txBody>
          <a:bodyPr/>
          <a:lstStyle/>
          <a:p>
            <a:endParaRPr lang="en-US"/>
          </a:p>
        </p:txBody>
      </p:sp>
      <p:sp>
        <p:nvSpPr>
          <p:cNvPr id="14" name="Text Placeholder 13"/>
          <p:cNvSpPr>
            <a:spLocks noGrp="1"/>
          </p:cNvSpPr>
          <p:nvPr>
            <p:ph type="body" sz="quarter" idx="11"/>
          </p:nvPr>
        </p:nvSpPr>
        <p:spPr/>
        <p:txBody>
          <a:bodyPr/>
          <a:lstStyle/>
          <a:p>
            <a:r>
              <a:rPr lang="en-US" dirty="0" smtClean="0"/>
              <a:t>VRM and Multiple Use Management</a:t>
            </a:r>
            <a:endParaRPr lang="en-US" dirty="0"/>
          </a:p>
        </p:txBody>
      </p:sp>
    </p:spTree>
    <p:extLst>
      <p:ext uri="{BB962C8B-B14F-4D97-AF65-F5344CB8AC3E}">
        <p14:creationId xmlns:p14="http://schemas.microsoft.com/office/powerpoint/2010/main" val="53008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descr="C:\tmp\o-blm\George Wright Society\Mark OBrien 09_2010\roadpop20100927_Areas of focus with energy d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85" y="1268604"/>
            <a:ext cx="4260196" cy="551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Escalante 054"/>
          <p:cNvPicPr>
            <a:picLocks noChangeAspect="1" noChangeArrowheads="1"/>
          </p:cNvPicPr>
          <p:nvPr/>
        </p:nvPicPr>
        <p:blipFill>
          <a:blip r:embed="rId4" cstate="print">
            <a:extLst>
              <a:ext uri="{28A0092B-C50C-407E-A947-70E740481C1C}">
                <a14:useLocalDpi xmlns:a14="http://schemas.microsoft.com/office/drawing/2010/main" val="0"/>
              </a:ext>
            </a:extLst>
          </a:blip>
          <a:srcRect l="23711" t="28078" r="34189" b="19743"/>
          <a:stretch>
            <a:fillRect/>
          </a:stretch>
        </p:blipFill>
        <p:spPr bwMode="auto">
          <a:xfrm>
            <a:off x="5861252" y="1197993"/>
            <a:ext cx="1574476"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Content Placeholder 7" descr="DSC_5272.JPG"/>
          <p:cNvPicPr>
            <a:picLocks noChangeAspect="1"/>
          </p:cNvPicPr>
          <p:nvPr/>
        </p:nvPicPr>
        <p:blipFill>
          <a:blip r:embed="rId5" cstate="print">
            <a:extLst>
              <a:ext uri="{28A0092B-C50C-407E-A947-70E740481C1C}">
                <a14:useLocalDpi xmlns:a14="http://schemas.microsoft.com/office/drawing/2010/main" val="0"/>
              </a:ext>
            </a:extLst>
          </a:blip>
          <a:srcRect t="14815"/>
          <a:stretch>
            <a:fillRect/>
          </a:stretch>
        </p:blipFill>
        <p:spPr bwMode="auto">
          <a:xfrm>
            <a:off x="5860923" y="2528493"/>
            <a:ext cx="1571960"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descr="C:\tmp\Helene\solar trough 3.jpg"/>
          <p:cNvPicPr>
            <a:picLocks noChangeAspect="1" noChangeArrowheads="1"/>
          </p:cNvPicPr>
          <p:nvPr/>
        </p:nvPicPr>
        <p:blipFill>
          <a:blip r:embed="rId6" cstate="print">
            <a:extLst>
              <a:ext uri="{28A0092B-C50C-407E-A947-70E740481C1C}">
                <a14:useLocalDpi xmlns:a14="http://schemas.microsoft.com/office/drawing/2010/main" val="0"/>
              </a:ext>
            </a:extLst>
          </a:blip>
          <a:srcRect r="6667"/>
          <a:stretch>
            <a:fillRect/>
          </a:stretch>
        </p:blipFill>
        <p:spPr bwMode="auto">
          <a:xfrm>
            <a:off x="5861252" y="3890168"/>
            <a:ext cx="1574476" cy="12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img058_geothermal.marin.org_Nevada.jpg"/>
          <p:cNvPicPr>
            <a:picLocks noChangeAspect="1"/>
          </p:cNvPicPr>
          <p:nvPr/>
        </p:nvPicPr>
        <p:blipFill>
          <a:blip r:embed="rId7" cstate="print"/>
          <a:srcRect r="13074" b="3253"/>
          <a:stretch>
            <a:fillRect/>
          </a:stretch>
        </p:blipFill>
        <p:spPr bwMode="auto">
          <a:xfrm>
            <a:off x="5861583" y="5246252"/>
            <a:ext cx="1576990" cy="117959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l="61111" t="21667" r="10001" b="8087"/>
          <a:stretch>
            <a:fillRect/>
          </a:stretch>
        </p:blipFill>
        <p:spPr bwMode="auto">
          <a:xfrm>
            <a:off x="5861582" y="3881787"/>
            <a:ext cx="1580661" cy="25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ipelineBurying"/>
          <p:cNvPicPr>
            <a:picLocks noChangeAspect="1" noChangeArrowheads="1"/>
          </p:cNvPicPr>
          <p:nvPr/>
        </p:nvPicPr>
        <p:blipFill>
          <a:blip r:embed="rId9" cstate="print">
            <a:extLst>
              <a:ext uri="{28A0092B-C50C-407E-A947-70E740481C1C}">
                <a14:useLocalDpi xmlns:a14="http://schemas.microsoft.com/office/drawing/2010/main" val="0"/>
              </a:ext>
            </a:extLst>
          </a:blip>
          <a:srcRect l="3873" r="4977"/>
          <a:stretch>
            <a:fillRect/>
          </a:stretch>
        </p:blipFill>
        <p:spPr bwMode="auto">
          <a:xfrm>
            <a:off x="5846036" y="1209867"/>
            <a:ext cx="1596207" cy="25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C:\tmp\2014_Las vegas Training_Mike Brown\2016_06 Las Vegas Course\units\BLM_Lands_Proximity_Towns_500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985" y="1268603"/>
            <a:ext cx="4260196" cy="55131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A Developing Landscape</a:t>
            </a:r>
            <a:endParaRPr lang="en-US" dirty="0"/>
          </a:p>
        </p:txBody>
      </p:sp>
      <p:pic>
        <p:nvPicPr>
          <p:cNvPr id="16" name="Picture 15" descr="Section368Corridors_Nov2008[1] black copy.gif"/>
          <p:cNvPicPr>
            <a:picLocks noChangeAspect="1"/>
          </p:cNvPicPr>
          <p:nvPr/>
        </p:nvPicPr>
        <p:blipFill>
          <a:blip r:embed="rId11" cstate="print">
            <a:extLst>
              <a:ext uri="{28A0092B-C50C-407E-A947-70E740481C1C}">
                <a14:useLocalDpi xmlns:a14="http://schemas.microsoft.com/office/drawing/2010/main" val="0"/>
              </a:ext>
            </a:extLst>
          </a:blip>
          <a:srcRect l="3432" t="3600" r="23383" b="4005"/>
          <a:stretch>
            <a:fillRect/>
          </a:stretch>
        </p:blipFill>
        <p:spPr bwMode="auto">
          <a:xfrm>
            <a:off x="961985" y="1533526"/>
            <a:ext cx="329569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62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2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775" y="1295400"/>
            <a:ext cx="8645231" cy="5562598"/>
          </a:xfrm>
        </p:spPr>
        <p:txBody>
          <a:bodyPr/>
          <a:lstStyle/>
          <a:p>
            <a:pPr>
              <a:spcBef>
                <a:spcPts val="0"/>
              </a:spcBef>
              <a:spcAft>
                <a:spcPts val="1200"/>
              </a:spcAft>
            </a:pPr>
            <a:r>
              <a:rPr lang="en-US" dirty="0" smtClean="0"/>
              <a:t>The decisions we make today as public land managers  will be judged  today and </a:t>
            </a:r>
            <a:r>
              <a:rPr lang="en-US" i="1" dirty="0" smtClean="0"/>
              <a:t>forward into future generations:</a:t>
            </a:r>
          </a:p>
          <a:p>
            <a:pPr lvl="1"/>
            <a:r>
              <a:rPr lang="en-US" dirty="0" smtClean="0"/>
              <a:t>87</a:t>
            </a:r>
            <a:r>
              <a:rPr lang="en-US" dirty="0"/>
              <a:t>%  of experiences through sense of sight</a:t>
            </a:r>
          </a:p>
          <a:p>
            <a:pPr lvl="1"/>
            <a:r>
              <a:rPr lang="en-US" dirty="0"/>
              <a:t>First impressions mold and hold public opinion</a:t>
            </a:r>
          </a:p>
          <a:p>
            <a:pPr lvl="1"/>
            <a:r>
              <a:rPr lang="en-US" dirty="0"/>
              <a:t>Increasing public sensitivity</a:t>
            </a:r>
          </a:p>
          <a:p>
            <a:pPr lvl="1"/>
            <a:r>
              <a:rPr lang="en-US" dirty="0"/>
              <a:t>Visible Stewardship</a:t>
            </a:r>
          </a:p>
          <a:p>
            <a:pPr lvl="1"/>
            <a:r>
              <a:rPr lang="en-US" dirty="0"/>
              <a:t>Legacy for future generations</a:t>
            </a:r>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A Developing Landscape</a:t>
            </a:r>
          </a:p>
          <a:p>
            <a:endParaRPr lang="en-US" dirty="0"/>
          </a:p>
        </p:txBody>
      </p:sp>
      <p:pic>
        <p:nvPicPr>
          <p:cNvPr id="8" name="Picture 7" descr="DSCN0038.JPG"/>
          <p:cNvPicPr>
            <a:picLocks noChangeAspect="1"/>
          </p:cNvPicPr>
          <p:nvPr/>
        </p:nvPicPr>
        <p:blipFill rotWithShape="1">
          <a:blip r:embed="rId2" cstate="print">
            <a:extLst>
              <a:ext uri="{28A0092B-C50C-407E-A947-70E740481C1C}">
                <a14:useLocalDpi xmlns:a14="http://schemas.microsoft.com/office/drawing/2010/main" val="0"/>
              </a:ext>
            </a:extLst>
          </a:blip>
          <a:srcRect l="42387" t="31659" r="38165" b="11694"/>
          <a:stretch/>
        </p:blipFill>
        <p:spPr bwMode="auto">
          <a:xfrm>
            <a:off x="105871"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jmaP6230108.JPG"/>
          <p:cNvPicPr>
            <a:picLocks noChangeAspect="1"/>
          </p:cNvPicPr>
          <p:nvPr/>
        </p:nvPicPr>
        <p:blipFill rotWithShape="1">
          <a:blip r:embed="rId3" cstate="print">
            <a:extLst>
              <a:ext uri="{28A0092B-C50C-407E-A947-70E740481C1C}">
                <a14:useLocalDpi xmlns:a14="http://schemas.microsoft.com/office/drawing/2010/main" val="0"/>
              </a:ext>
            </a:extLst>
          </a:blip>
          <a:srcRect l="40271" t="12155" r="8755" b="4309"/>
          <a:stretch/>
        </p:blipFill>
        <p:spPr bwMode="auto">
          <a:xfrm>
            <a:off x="7573572" y="4416724"/>
            <a:ext cx="1100998" cy="24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tmp\images\Ivanpah Images\IMG_5534c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10" b="4939"/>
          <a:stretch/>
        </p:blipFill>
        <p:spPr bwMode="auto">
          <a:xfrm>
            <a:off x="1285339" y="4416724"/>
            <a:ext cx="6204746" cy="24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2"/>
          </p:nvPr>
        </p:nvSpPr>
        <p:spPr>
          <a:xfrm>
            <a:off x="80407" y="3198398"/>
            <a:ext cx="5733802" cy="3069052"/>
          </a:xfrm>
        </p:spPr>
        <p:txBody>
          <a:bodyPr/>
          <a:lstStyle/>
          <a:p>
            <a:pPr marL="752475" lvl="1" indent="-457200">
              <a:spcBef>
                <a:spcPts val="0"/>
              </a:spcBef>
              <a:spcAft>
                <a:spcPts val="1200"/>
              </a:spcAft>
              <a:buFont typeface="+mj-lt"/>
              <a:buAutoNum type="arabicPeriod"/>
            </a:pPr>
            <a:r>
              <a:rPr lang="en-US" b="1" dirty="0"/>
              <a:t>Visual Resource Inventory</a:t>
            </a:r>
          </a:p>
          <a:p>
            <a:pPr marL="752475" lvl="1" indent="-457200">
              <a:spcBef>
                <a:spcPts val="0"/>
              </a:spcBef>
              <a:spcAft>
                <a:spcPts val="1200"/>
              </a:spcAft>
              <a:buFont typeface="+mj-lt"/>
              <a:buAutoNum type="arabicPeriod"/>
            </a:pPr>
            <a:r>
              <a:rPr lang="en-US" b="1" dirty="0"/>
              <a:t>Establish Management Objectives</a:t>
            </a:r>
          </a:p>
          <a:p>
            <a:pPr marL="752475" lvl="1" indent="-457200">
              <a:spcBef>
                <a:spcPts val="0"/>
              </a:spcBef>
              <a:spcAft>
                <a:spcPts val="1200"/>
              </a:spcAft>
              <a:buFont typeface="+mj-lt"/>
              <a:buAutoNum type="arabicPeriod"/>
            </a:pPr>
            <a:r>
              <a:rPr lang="en-US" b="1" dirty="0"/>
              <a:t>Visual Resource Contrast Rating </a:t>
            </a:r>
            <a:r>
              <a:rPr lang="en-US" b="1" dirty="0" smtClean="0"/>
              <a:t>process</a:t>
            </a:r>
          </a:p>
          <a:p>
            <a:pPr marL="752475" lvl="1" indent="-457200">
              <a:spcBef>
                <a:spcPts val="0"/>
              </a:spcBef>
              <a:spcAft>
                <a:spcPts val="1200"/>
              </a:spcAft>
              <a:buFont typeface="+mj-lt"/>
              <a:buAutoNum type="arabicPeriod"/>
            </a:pPr>
            <a:r>
              <a:rPr lang="en-US" b="1" dirty="0"/>
              <a:t>Visual Resource </a:t>
            </a:r>
            <a:r>
              <a:rPr lang="en-US" b="1" dirty="0" smtClean="0"/>
              <a:t>Monitoring</a:t>
            </a:r>
          </a:p>
          <a:p>
            <a:pPr marL="752475" lvl="1" indent="-457200">
              <a:spcBef>
                <a:spcPts val="0"/>
              </a:spcBef>
              <a:spcAft>
                <a:spcPts val="1200"/>
              </a:spcAft>
              <a:buFont typeface="+mj-lt"/>
              <a:buAutoNum type="arabicPeriod"/>
            </a:pPr>
            <a:r>
              <a:rPr lang="en-US" b="1" dirty="0" smtClean="0"/>
              <a:t>Update Visual Resource Inventory</a:t>
            </a:r>
            <a:endParaRPr lang="en-US" b="1" dirty="0"/>
          </a:p>
          <a:p>
            <a:pPr marL="752475" lvl="1" indent="-457200">
              <a:spcBef>
                <a:spcPts val="0"/>
              </a:spcBef>
              <a:spcAft>
                <a:spcPts val="1200"/>
              </a:spcAft>
              <a:buFont typeface="+mj-lt"/>
              <a:buAutoNum type="arabicPeriod"/>
            </a:pPr>
            <a:endParaRPr lang="en-US" b="1" dirty="0"/>
          </a:p>
          <a:p>
            <a:endParaRPr lang="en-US" dirty="0"/>
          </a:p>
        </p:txBody>
      </p:sp>
      <p:sp>
        <p:nvSpPr>
          <p:cNvPr id="2" name="Content Placeholder 1"/>
          <p:cNvSpPr>
            <a:spLocks noGrp="1"/>
          </p:cNvSpPr>
          <p:nvPr>
            <p:ph idx="1"/>
          </p:nvPr>
        </p:nvSpPr>
        <p:spPr>
          <a:xfrm>
            <a:off x="166255" y="1366650"/>
            <a:ext cx="8704614" cy="1685306"/>
          </a:xfrm>
        </p:spPr>
        <p:txBody>
          <a:bodyPr/>
          <a:lstStyle/>
          <a:p>
            <a:r>
              <a:rPr lang="en-US" dirty="0"/>
              <a:t>The Visual Resource Management (VRM) System provides an orderly systematic way to observe the public lands and classify existing visual resources.  Having this system makes it possible to evaluate effects of change.  </a:t>
            </a:r>
          </a:p>
          <a:p>
            <a:endParaRPr lang="en-US" dirty="0"/>
          </a:p>
          <a:p>
            <a:endParaRPr lang="en-US" dirty="0"/>
          </a:p>
        </p:txBody>
      </p:sp>
      <p:sp>
        <p:nvSpPr>
          <p:cNvPr id="6" name="Text Placeholder 5"/>
          <p:cNvSpPr>
            <a:spLocks noGrp="1"/>
          </p:cNvSpPr>
          <p:nvPr>
            <p:ph type="body" sz="quarter" idx="11"/>
          </p:nvPr>
        </p:nvSpPr>
        <p:spPr/>
        <p:txBody>
          <a:bodyPr/>
          <a:lstStyle/>
          <a:p>
            <a:r>
              <a:rPr lang="en-US" dirty="0"/>
              <a:t>Overview of VRM Policy</a:t>
            </a:r>
          </a:p>
          <a:p>
            <a:endParaRPr lang="en-US" dirty="0"/>
          </a:p>
        </p:txBody>
      </p:sp>
      <p:graphicFrame>
        <p:nvGraphicFramePr>
          <p:cNvPr id="8" name="Diagram 7"/>
          <p:cNvGraphicFramePr/>
          <p:nvPr>
            <p:extLst>
              <p:ext uri="{D42A27DB-BD31-4B8C-83A1-F6EECF244321}">
                <p14:modId xmlns:p14="http://schemas.microsoft.com/office/powerpoint/2010/main" val="1123918260"/>
              </p:ext>
            </p:extLst>
          </p:nvPr>
        </p:nvGraphicFramePr>
        <p:xfrm>
          <a:off x="5466027" y="3095625"/>
          <a:ext cx="3189714" cy="3102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971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725" y="1295400"/>
            <a:ext cx="4384100" cy="4800600"/>
          </a:xfrm>
        </p:spPr>
        <p:txBody>
          <a:bodyPr/>
          <a:lstStyle/>
          <a:p>
            <a:pPr>
              <a:spcBef>
                <a:spcPts val="0"/>
              </a:spcBef>
              <a:spcAft>
                <a:spcPts val="1200"/>
              </a:spcAft>
            </a:pPr>
            <a:r>
              <a:rPr lang="en-US" dirty="0"/>
              <a:t>BLM Policy:  Manual Section 8400: Visual </a:t>
            </a:r>
            <a:r>
              <a:rPr lang="en-US" dirty="0" smtClean="0"/>
              <a:t> Resource </a:t>
            </a:r>
            <a:r>
              <a:rPr lang="en-US" dirty="0"/>
              <a:t>Management  (1984</a:t>
            </a:r>
            <a:r>
              <a:rPr lang="en-US" dirty="0" smtClean="0"/>
              <a:t>)</a:t>
            </a:r>
          </a:p>
          <a:p>
            <a:pPr lvl="1">
              <a:spcBef>
                <a:spcPts val="0"/>
              </a:spcBef>
              <a:spcAft>
                <a:spcPts val="1200"/>
              </a:spcAft>
            </a:pPr>
            <a:r>
              <a:rPr lang="en-US" dirty="0">
                <a:solidFill>
                  <a:prstClr val="white"/>
                </a:solidFill>
              </a:rPr>
              <a:t>Handbook 8410-1 Visual Resource Inventory</a:t>
            </a:r>
          </a:p>
          <a:p>
            <a:pPr lvl="1">
              <a:spcBef>
                <a:spcPts val="0"/>
              </a:spcBef>
              <a:spcAft>
                <a:spcPts val="1200"/>
              </a:spcAft>
            </a:pPr>
            <a:r>
              <a:rPr lang="en-US" dirty="0">
                <a:solidFill>
                  <a:prstClr val="white"/>
                </a:solidFill>
              </a:rPr>
              <a:t>Handbook 8431 Visual Resource Contrast Rating</a:t>
            </a:r>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Policy </a:t>
            </a:r>
            <a:r>
              <a:rPr lang="en-US" dirty="0"/>
              <a:t>Guidance for Scenic Resources</a:t>
            </a:r>
          </a:p>
          <a:p>
            <a:endParaRPr lang="en-US" dirty="0"/>
          </a:p>
        </p:txBody>
      </p:sp>
      <p:pic>
        <p:nvPicPr>
          <p:cNvPr id="101380" name="Picture 7" descr="Visual Resource Management Program Reduc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679" y="1297378"/>
            <a:ext cx="3834800" cy="49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1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gn="ctr"/>
            <a:r>
              <a:rPr lang="en-US" dirty="0" smtClean="0"/>
              <a:t>VRM is </a:t>
            </a:r>
            <a:r>
              <a:rPr lang="en-US" dirty="0"/>
              <a:t>a </a:t>
            </a:r>
            <a:r>
              <a:rPr lang="en-US" i="1" u="sng" dirty="0">
                <a:solidFill>
                  <a:srgbClr val="FFC000"/>
                </a:solidFill>
              </a:rPr>
              <a:t>collaborative</a:t>
            </a:r>
            <a:r>
              <a:rPr lang="en-US" dirty="0"/>
              <a:t> </a:t>
            </a:r>
            <a:r>
              <a:rPr lang="en-US" dirty="0" smtClean="0"/>
              <a:t>process </a:t>
            </a:r>
          </a:p>
          <a:p>
            <a:pPr algn="ctr"/>
            <a:r>
              <a:rPr lang="en-US" dirty="0" smtClean="0"/>
              <a:t>And all programs have </a:t>
            </a:r>
            <a:r>
              <a:rPr lang="en-US" i="1" u="sng" dirty="0" smtClean="0">
                <a:solidFill>
                  <a:srgbClr val="FFC000"/>
                </a:solidFill>
                <a:effectLst>
                  <a:outerShdw blurRad="38100" dist="38100" dir="2700000" algn="tl">
                    <a:srgbClr val="000000">
                      <a:alpha val="43137"/>
                    </a:srgbClr>
                  </a:outerShdw>
                </a:effectLst>
              </a:rPr>
              <a:t>responsibility </a:t>
            </a:r>
            <a:endParaRPr lang="en-US" i="1" u="sng" dirty="0">
              <a:solidFill>
                <a:srgbClr val="FFC000"/>
              </a:solidFill>
              <a:effectLst>
                <a:outerShdw blurRad="38100" dist="38100" dir="2700000" algn="tl">
                  <a:srgbClr val="000000">
                    <a:alpha val="43137"/>
                  </a:srgbClr>
                </a:outerShdw>
              </a:effectLst>
            </a:endParaRPr>
          </a:p>
          <a:p>
            <a:endParaRPr lang="en-US" dirty="0"/>
          </a:p>
        </p:txBody>
      </p:sp>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a:t>Overview of VRM Policy</a:t>
            </a:r>
          </a:p>
          <a:p>
            <a:endParaRPr lang="en-US"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0175" y="2318623"/>
            <a:ext cx="6343650" cy="422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03" y="1295400"/>
            <a:ext cx="5298169" cy="3941618"/>
          </a:xfrm>
        </p:spPr>
        <p:txBody>
          <a:bodyPr/>
          <a:lstStyle/>
          <a:p>
            <a:pPr>
              <a:spcBef>
                <a:spcPts val="0"/>
              </a:spcBef>
              <a:spcAft>
                <a:spcPts val="1200"/>
              </a:spcAft>
            </a:pPr>
            <a:r>
              <a:rPr lang="en-US" dirty="0" smtClean="0"/>
              <a:t>Step 1:  Visual Resource Inventory</a:t>
            </a:r>
          </a:p>
          <a:p>
            <a:pPr lvl="1">
              <a:spcBef>
                <a:spcPts val="0"/>
              </a:spcBef>
              <a:spcAft>
                <a:spcPts val="1200"/>
              </a:spcAft>
            </a:pPr>
            <a:r>
              <a:rPr lang="en-US" dirty="0" smtClean="0"/>
              <a:t>Establishes </a:t>
            </a:r>
            <a:r>
              <a:rPr lang="en-US" dirty="0"/>
              <a:t>a </a:t>
            </a:r>
            <a:r>
              <a:rPr lang="en-US" dirty="0" smtClean="0"/>
              <a:t>quantified record of </a:t>
            </a:r>
            <a:r>
              <a:rPr lang="en-US" dirty="0"/>
              <a:t>the </a:t>
            </a:r>
            <a:r>
              <a:rPr lang="en-US" dirty="0" smtClean="0"/>
              <a:t>value and condition </a:t>
            </a:r>
            <a:r>
              <a:rPr lang="en-US" dirty="0"/>
              <a:t>of </a:t>
            </a:r>
            <a:r>
              <a:rPr lang="en-US" dirty="0" smtClean="0"/>
              <a:t> the visual resources that exist </a:t>
            </a:r>
            <a:r>
              <a:rPr lang="en-US" dirty="0"/>
              <a:t>on the public </a:t>
            </a:r>
            <a:r>
              <a:rPr lang="en-US" dirty="0" smtClean="0"/>
              <a:t>lands:</a:t>
            </a:r>
          </a:p>
          <a:p>
            <a:pPr lvl="2">
              <a:spcBef>
                <a:spcPts val="0"/>
              </a:spcBef>
              <a:spcAft>
                <a:spcPts val="1200"/>
              </a:spcAft>
            </a:pPr>
            <a:r>
              <a:rPr lang="en-US" dirty="0" smtClean="0"/>
              <a:t>Scenic Quality (A, B, C)</a:t>
            </a:r>
          </a:p>
          <a:p>
            <a:pPr lvl="2">
              <a:spcBef>
                <a:spcPts val="0"/>
              </a:spcBef>
              <a:spcAft>
                <a:spcPts val="1200"/>
              </a:spcAft>
            </a:pPr>
            <a:r>
              <a:rPr lang="en-US" dirty="0" smtClean="0"/>
              <a:t>Public Sensitivity (High, Medium, Low)</a:t>
            </a:r>
          </a:p>
          <a:p>
            <a:pPr lvl="2">
              <a:spcBef>
                <a:spcPts val="0"/>
              </a:spcBef>
              <a:spcAft>
                <a:spcPts val="1200"/>
              </a:spcAft>
            </a:pPr>
            <a:r>
              <a:rPr lang="en-US" dirty="0" smtClean="0"/>
              <a:t>Distance Zones (foreground/ middle-ground, background, seldom seen)</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Overview of VRM Policy</a:t>
            </a:r>
          </a:p>
          <a:p>
            <a:endParaRPr lang="en-US" dirty="0"/>
          </a:p>
        </p:txBody>
      </p:sp>
      <p:pic>
        <p:nvPicPr>
          <p:cNvPr id="8" name="Content Placeholder 7"/>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5315118" y="1496882"/>
            <a:ext cx="3422093" cy="2281395"/>
          </a:xfrm>
          <a:ln>
            <a:solidFill>
              <a:schemeClr val="bg1"/>
            </a:solidFill>
          </a:ln>
        </p:spPr>
      </p:pic>
      <p:pic>
        <p:nvPicPr>
          <p:cNvPr id="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55" r="38063"/>
          <a:stretch/>
        </p:blipFill>
        <p:spPr bwMode="auto">
          <a:xfrm>
            <a:off x="7005938" y="3783275"/>
            <a:ext cx="1731274" cy="24258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13" r="38187"/>
          <a:stretch/>
        </p:blipFill>
        <p:spPr bwMode="auto">
          <a:xfrm>
            <a:off x="5311984" y="3783275"/>
            <a:ext cx="1819146" cy="24258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8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03" y="1295400"/>
            <a:ext cx="5228110" cy="5181600"/>
          </a:xfrm>
        </p:spPr>
        <p:txBody>
          <a:bodyPr/>
          <a:lstStyle/>
          <a:p>
            <a:pPr>
              <a:spcBef>
                <a:spcPts val="0"/>
              </a:spcBef>
              <a:spcAft>
                <a:spcPts val="1200"/>
              </a:spcAft>
            </a:pPr>
            <a:r>
              <a:rPr lang="en-US" dirty="0" smtClean="0"/>
              <a:t>Step 2:  Planning &amp; Management</a:t>
            </a:r>
          </a:p>
          <a:p>
            <a:pPr lvl="1">
              <a:spcBef>
                <a:spcPts val="0"/>
              </a:spcBef>
              <a:spcAft>
                <a:spcPts val="1200"/>
              </a:spcAft>
            </a:pPr>
            <a:r>
              <a:rPr lang="en-US" dirty="0" smtClean="0"/>
              <a:t>Consider </a:t>
            </a:r>
            <a:r>
              <a:rPr lang="en-US" dirty="0"/>
              <a:t>the results of the Inventory with other resources and objectives during the RMP process. </a:t>
            </a:r>
            <a:endParaRPr lang="en-US" dirty="0" smtClean="0"/>
          </a:p>
          <a:p>
            <a:pPr lvl="1">
              <a:spcBef>
                <a:spcPts val="0"/>
              </a:spcBef>
              <a:spcAft>
                <a:spcPts val="1200"/>
              </a:spcAft>
            </a:pPr>
            <a:r>
              <a:rPr lang="en-US" dirty="0" smtClean="0"/>
              <a:t>Designate visual resource management </a:t>
            </a:r>
            <a:r>
              <a:rPr lang="en-US" dirty="0"/>
              <a:t>objectives through the RMP process</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pic>
        <p:nvPicPr>
          <p:cNvPr id="11" name="Picture 2"/>
          <p:cNvPicPr>
            <a:picLocks noChangeAspect="1" noChangeArrowheads="1"/>
          </p:cNvPicPr>
          <p:nvPr/>
        </p:nvPicPr>
        <p:blipFill>
          <a:blip r:embed="rId2" cstate="print"/>
          <a:srcRect/>
          <a:stretch>
            <a:fillRect/>
          </a:stretch>
        </p:blipFill>
        <p:spPr bwMode="auto">
          <a:xfrm rot="21119209">
            <a:off x="6111776" y="1490612"/>
            <a:ext cx="2765425" cy="3573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cstate="print"/>
          <a:srcRect/>
          <a:stretch>
            <a:fillRect/>
          </a:stretch>
        </p:blipFill>
        <p:spPr bwMode="auto">
          <a:xfrm>
            <a:off x="5370613" y="2715749"/>
            <a:ext cx="2460625"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7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5324714" y="3953123"/>
            <a:ext cx="3350735" cy="2233613"/>
          </a:xfrm>
        </p:spPr>
      </p:pic>
      <p:pic>
        <p:nvPicPr>
          <p:cNvPr id="9" name="Picture 3" descr="E:\BLM\Images_VRM\VRM\Oil and Gas\1Facilities\1_PumpingUnitPriceGre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7" r="2369" b="5076"/>
          <a:stretch/>
        </p:blipFill>
        <p:spPr bwMode="auto">
          <a:xfrm>
            <a:off x="5332021" y="1460666"/>
            <a:ext cx="3325091" cy="22206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503" y="1295400"/>
            <a:ext cx="5400797" cy="5181600"/>
          </a:xfrm>
        </p:spPr>
        <p:txBody>
          <a:bodyPr/>
          <a:lstStyle/>
          <a:p>
            <a:pPr>
              <a:spcBef>
                <a:spcPts val="0"/>
              </a:spcBef>
              <a:spcAft>
                <a:spcPts val="1200"/>
              </a:spcAft>
            </a:pPr>
            <a:r>
              <a:rPr lang="en-US" dirty="0" smtClean="0"/>
              <a:t>Step 3:  Implementing VRM decisions in the land use plan:</a:t>
            </a:r>
          </a:p>
          <a:p>
            <a:pPr lvl="1">
              <a:spcBef>
                <a:spcPts val="0"/>
              </a:spcBef>
              <a:spcAft>
                <a:spcPts val="1200"/>
              </a:spcAft>
            </a:pPr>
            <a:r>
              <a:rPr lang="en-US" i="1" dirty="0">
                <a:solidFill>
                  <a:srgbClr val="FFFF00"/>
                </a:solidFill>
              </a:rPr>
              <a:t>Visual Resource Contrast Rating </a:t>
            </a:r>
            <a:r>
              <a:rPr lang="en-US" i="1" dirty="0" smtClean="0">
                <a:solidFill>
                  <a:srgbClr val="FFFF00"/>
                </a:solidFill>
              </a:rPr>
              <a:t>Process</a:t>
            </a:r>
            <a:r>
              <a:rPr lang="en-US" i="1" dirty="0" smtClean="0"/>
              <a:t> </a:t>
            </a:r>
            <a:r>
              <a:rPr lang="en-US" dirty="0" smtClean="0"/>
              <a:t>h</a:t>
            </a:r>
            <a:r>
              <a:rPr lang="en-US" dirty="0"/>
              <a:t>elps </a:t>
            </a:r>
            <a:r>
              <a:rPr lang="en-US" dirty="0" smtClean="0"/>
              <a:t>guide a </a:t>
            </a:r>
            <a:r>
              <a:rPr lang="en-US" dirty="0"/>
              <a:t>proposed </a:t>
            </a:r>
            <a:r>
              <a:rPr lang="en-US" dirty="0" smtClean="0"/>
              <a:t>action’s early project planning toward RMP/VRM objective conformance.  </a:t>
            </a:r>
          </a:p>
          <a:p>
            <a:pPr lvl="1">
              <a:spcBef>
                <a:spcPts val="0"/>
              </a:spcBef>
              <a:spcAft>
                <a:spcPts val="1200"/>
              </a:spcAft>
            </a:pPr>
            <a:r>
              <a:rPr lang="en-US" dirty="0" smtClean="0"/>
              <a:t>This process helps </a:t>
            </a:r>
            <a:r>
              <a:rPr lang="en-US" dirty="0"/>
              <a:t>identify what does not meet an objective &amp; why.  </a:t>
            </a:r>
            <a:endParaRPr lang="en-US" dirty="0" smtClean="0"/>
          </a:p>
          <a:p>
            <a:pPr lvl="1">
              <a:spcBef>
                <a:spcPts val="0"/>
              </a:spcBef>
              <a:spcAft>
                <a:spcPts val="1200"/>
              </a:spcAft>
            </a:pPr>
            <a:r>
              <a:rPr lang="en-US" dirty="0" smtClean="0"/>
              <a:t>Provides </a:t>
            </a:r>
            <a:r>
              <a:rPr lang="en-US" dirty="0"/>
              <a:t>a basis for identifying alternative design considerations</a:t>
            </a:r>
            <a:r>
              <a:rPr lang="en-US" dirty="0" smtClean="0"/>
              <a:t>.</a:t>
            </a:r>
          </a:p>
          <a:p>
            <a:pPr lvl="1">
              <a:spcBef>
                <a:spcPts val="0"/>
              </a:spcBef>
              <a:spcAft>
                <a:spcPts val="1200"/>
              </a:spcAft>
            </a:pPr>
            <a:r>
              <a:rPr lang="en-US" dirty="0" smtClean="0"/>
              <a:t>Informs analysis of impacts on visual resource inventory values and update the VRI to reflect the new current conditions.</a:t>
            </a:r>
            <a:endParaRPr lang="en-US" dirty="0"/>
          </a:p>
          <a:p>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pic>
        <p:nvPicPr>
          <p:cNvPr id="6146" name="Picture 2" descr="E:\BLM\tmp-1\BLM_11_12_2013 Files transfer\0-blm\Images\Microwave towers\0-Send to Rob\Microwave_colored dome cov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021" y="3920447"/>
            <a:ext cx="3352387" cy="224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5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894" t="354" r="34405" b="-1"/>
          <a:stretch/>
        </p:blipFill>
        <p:spPr>
          <a:xfrm>
            <a:off x="2994463" y="1202074"/>
            <a:ext cx="2560637" cy="5533718"/>
          </a:xfrm>
          <a:prstGeom prst="rect">
            <a:avLst/>
          </a:prstGeom>
        </p:spPr>
      </p:pic>
      <p:sp>
        <p:nvSpPr>
          <p:cNvPr id="5" name="Content Placeholder 2"/>
          <p:cNvSpPr txBox="1">
            <a:spLocks/>
          </p:cNvSpPr>
          <p:nvPr/>
        </p:nvSpPr>
        <p:spPr>
          <a:xfrm>
            <a:off x="2994463" y="1198379"/>
            <a:ext cx="2560637" cy="5548045"/>
          </a:xfrm>
          <a:prstGeom prst="rect">
            <a:avLst/>
          </a:prstGeom>
          <a:solidFill>
            <a:schemeClr val="tx1">
              <a:lumMod val="75000"/>
              <a:lumOff val="25000"/>
              <a:alpha val="47000"/>
            </a:schemeClr>
          </a:solidFill>
          <a:ln>
            <a:solidFill>
              <a:srgbClr val="92D050"/>
            </a:solid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defRPr/>
            </a:pPr>
            <a:r>
              <a:rPr lang="en-US" b="1" dirty="0" smtClean="0">
                <a:solidFill>
                  <a:srgbClr val="92D050"/>
                </a:solidFill>
                <a:effectLst>
                  <a:outerShdw blurRad="38100" dist="38100" dir="2700000" algn="tl">
                    <a:srgbClr val="000000">
                      <a:alpha val="43137"/>
                    </a:srgbClr>
                  </a:outerShdw>
                </a:effectLst>
                <a:latin typeface="Cambria" panose="02040503050406030204" pitchFamily="18" charset="0"/>
              </a:rPr>
              <a:t>Tuesday</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4</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Land Use Planning</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5</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Project Planning Essentials</a:t>
            </a:r>
          </a:p>
          <a:p>
            <a:pPr marL="0" indent="0">
              <a:spcBef>
                <a:spcPts val="0"/>
              </a:spcBef>
              <a:spcAft>
                <a:spcPts val="1200"/>
              </a:spcAft>
              <a:buFont typeface="Arial" pitchFamily="34" charset="0"/>
              <a:buNone/>
              <a:defRPr/>
            </a:pPr>
            <a:r>
              <a:rPr lang="en-US" sz="2000" b="1" u="sng" dirty="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a:t>
            </a: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6</a:t>
            </a:r>
            <a:r>
              <a:rPr lang="en-US" sz="2000" u="sng"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Environmental Factors</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2000" b="1" i="1" u="sng" dirty="0">
                <a:solidFill>
                  <a:srgbClr val="FFFF0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(11:40 lunch)</a:t>
            </a:r>
          </a:p>
          <a:p>
            <a:pPr marL="0" indent="0">
              <a:spcBef>
                <a:spcPts val="0"/>
              </a:spcBef>
              <a:spcAft>
                <a:spcPts val="1200"/>
              </a:spcAft>
              <a:buFont typeface="Arial" pitchFamily="34" charset="0"/>
              <a:buNone/>
              <a:defRPr/>
            </a:pPr>
            <a:r>
              <a:rPr lang="en-US" sz="2000" b="1" u="sng" dirty="0" smtClean="0">
                <a:solidFill>
                  <a:srgbClr val="92D050"/>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Unit 7</a:t>
            </a:r>
            <a: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
            </a:r>
            <a:br>
              <a:rPr lang="en-US" sz="2000" u="sng"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br>
            <a:r>
              <a:rPr lang="en-US" sz="2000" dirty="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Visual Design </a:t>
            </a:r>
            <a:r>
              <a:rPr lang="en-US" sz="2000" dirty="0" smtClean="0">
                <a:solidFill>
                  <a:prstClr val="white"/>
                </a:solidFill>
                <a:effectLst>
                  <a:outerShdw blurRad="38100" dist="38100" dir="2700000" algn="tl">
                    <a:srgbClr val="000000">
                      <a:alpha val="43137"/>
                    </a:srgbClr>
                  </a:outerShdw>
                </a:effectLst>
                <a:latin typeface="Cambria" panose="02040503050406030204" pitchFamily="18" charset="0"/>
                <a:ea typeface="Adobe Heiti Std R" pitchFamily="34" charset="-128"/>
                <a:cs typeface="Microsoft Sans Serif" pitchFamily="34" charset="0"/>
              </a:rPr>
              <a:t>Fundamentals</a:t>
            </a:r>
          </a:p>
          <a:p>
            <a:pPr marL="0" indent="0" algn="ctr">
              <a:spcBef>
                <a:spcPts val="0"/>
              </a:spcBef>
              <a:buFont typeface="Arial" pitchFamily="34" charset="0"/>
              <a:buNone/>
              <a:defRPr/>
            </a:pPr>
            <a:r>
              <a:rPr lang="en-US" sz="2400" i="1"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Facilities Field Trip</a:t>
            </a:r>
          </a:p>
          <a:p>
            <a:pPr marL="0" indent="0" algn="ctr">
              <a:spcBef>
                <a:spcPts val="0"/>
              </a:spcBef>
              <a:buFont typeface="Arial" pitchFamily="34" charset="0"/>
              <a:buNone/>
              <a:defRPr/>
            </a:pPr>
            <a:r>
              <a:rPr lang="en-US" sz="1800"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(Return ~6:00PM)</a:t>
            </a:r>
            <a:endParaRPr lang="en-US" sz="1800" dirty="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400"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t/>
            </a:r>
            <a:br>
              <a:rPr lang="en-US" sz="400" u="sng" dirty="0" smtClean="0">
                <a:solidFill>
                  <a:prstClr val="white"/>
                </a:solidFill>
                <a:effectLst>
                  <a:outerShdw blurRad="38100" dist="38100" dir="2700000" algn="tl">
                    <a:srgbClr val="000000">
                      <a:alpha val="43137"/>
                    </a:srgbClr>
                  </a:outerShdw>
                </a:effectLst>
                <a:latin typeface="Myriad Pro"/>
                <a:ea typeface="Adobe Heiti Std R" pitchFamily="34" charset="-128"/>
                <a:cs typeface="Microsoft Sans Serif" pitchFamily="34" charset="0"/>
              </a:rPr>
            </a:br>
            <a:endParaRPr lang="en-US" sz="1800" dirty="0" smtClean="0">
              <a:solidFill>
                <a:sysClr val="window" lastClr="FFFFFF">
                  <a:lumMod val="50000"/>
                </a:sysClr>
              </a:solidFill>
              <a:latin typeface="Myriad Pro"/>
              <a:ea typeface="Adobe Heiti Std R" pitchFamily="34" charset="-128"/>
              <a:cs typeface="Microsoft Sans Serif" pitchFamily="34" charset="0"/>
            </a:endParaRPr>
          </a:p>
          <a:p>
            <a:pPr marL="0" indent="0">
              <a:buFont typeface="Arial" pitchFamily="34" charset="0"/>
              <a:buNone/>
              <a:defRPr/>
            </a:pPr>
            <a:endParaRPr lang="en-US" sz="1800" dirty="0" smtClean="0">
              <a:solidFill>
                <a:sysClr val="window" lastClr="FFFFFF">
                  <a:lumMod val="50000"/>
                </a:sysClr>
              </a:solidFill>
              <a:latin typeface="Myriad Pro"/>
              <a:ea typeface="Adobe Heiti Std R" pitchFamily="34" charset="-128"/>
              <a:cs typeface="Microsoft Sans Serif" pitchFamily="34" charset="0"/>
            </a:endParaRPr>
          </a:p>
          <a:p>
            <a:pPr marL="0" indent="0">
              <a:buFont typeface="Arial" pitchFamily="34" charset="0"/>
              <a:buNone/>
              <a:defRPr/>
            </a:pPr>
            <a:endParaRPr lang="en-US" sz="2400" dirty="0" smtClean="0">
              <a:solidFill>
                <a:sysClr val="window" lastClr="FFFFFF">
                  <a:lumMod val="50000"/>
                </a:sysClr>
              </a:solidFill>
              <a:latin typeface="Myriad Pro"/>
            </a:endParaRPr>
          </a:p>
          <a:p>
            <a:pPr marL="0" indent="0">
              <a:buFont typeface="Arial" pitchFamily="34" charset="0"/>
              <a:buNone/>
              <a:defRPr/>
            </a:pPr>
            <a:endParaRPr lang="en-US" sz="2400" u="sng" dirty="0" smtClean="0">
              <a:solidFill>
                <a:sysClr val="windowText" lastClr="000000"/>
              </a:solidFill>
              <a:latin typeface="Myriad Pro"/>
            </a:endParaRPr>
          </a:p>
          <a:p>
            <a:pPr>
              <a:defRPr/>
            </a:pPr>
            <a:endParaRPr lang="en-US" sz="2600" dirty="0">
              <a:solidFill>
                <a:sysClr val="windowText" lastClr="000000"/>
              </a:solidFill>
              <a:latin typeface="Myriad Pro"/>
            </a:endParaRP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Week’s Agenda</a:t>
            </a:r>
            <a:endParaRPr lang="en-US" dirty="0"/>
          </a:p>
        </p:txBody>
      </p:sp>
      <p:sp>
        <p:nvSpPr>
          <p:cNvPr id="6" name="Content Placeholder 2"/>
          <p:cNvSpPr txBox="1">
            <a:spLocks/>
          </p:cNvSpPr>
          <p:nvPr/>
        </p:nvSpPr>
        <p:spPr>
          <a:xfrm>
            <a:off x="256725" y="1204596"/>
            <a:ext cx="2559050" cy="4951103"/>
          </a:xfrm>
          <a:prstGeom prst="rect">
            <a:avLst/>
          </a:prstGeom>
          <a:noFill/>
          <a:ln>
            <a:solidFill>
              <a:srgbClr val="92D050"/>
            </a:solid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defRPr/>
            </a:pPr>
            <a:r>
              <a:rPr lang="en-US" b="1" dirty="0" smtClean="0">
                <a:solidFill>
                  <a:srgbClr val="92D050"/>
                </a:solidFill>
                <a:latin typeface="Cambria" panose="02040503050406030204" pitchFamily="18" charset="0"/>
              </a:rPr>
              <a:t>Monday</a:t>
            </a:r>
          </a:p>
          <a:p>
            <a:pPr marL="0" indent="0">
              <a:spcBef>
                <a:spcPts val="0"/>
              </a:spcBef>
              <a:spcAft>
                <a:spcPts val="1200"/>
              </a:spcAft>
              <a:buFont typeface="Arial" pitchFamily="34" charset="0"/>
              <a:buNone/>
              <a:defRPr/>
            </a:pPr>
            <a:r>
              <a:rPr lang="en-US" sz="1800" b="1" u="sng" dirty="0" smtClean="0">
                <a:solidFill>
                  <a:srgbClr val="92D050"/>
                </a:solidFill>
                <a:latin typeface="Cambria" panose="02040503050406030204" pitchFamily="18" charset="0"/>
                <a:ea typeface="Adobe Heiti Std R" pitchFamily="34" charset="-128"/>
                <a:cs typeface="Microsoft Sans Serif" pitchFamily="34" charset="0"/>
              </a:rPr>
              <a:t>Unit 1</a:t>
            </a:r>
            <a:r>
              <a:rPr lang="en-US" sz="18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18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Intro to VRM</a:t>
            </a:r>
          </a:p>
          <a:p>
            <a:pPr marL="0" indent="0">
              <a:spcBef>
                <a:spcPts val="0"/>
              </a:spcBef>
              <a:spcAft>
                <a:spcPts val="1200"/>
              </a:spcAft>
              <a:buFont typeface="Arial" pitchFamily="34" charset="0"/>
              <a:buNone/>
              <a:defRPr/>
            </a:pPr>
            <a:r>
              <a:rPr lang="en-US" sz="2000" b="1" u="sng" dirty="0" smtClean="0">
                <a:solidFill>
                  <a:srgbClr val="92D050"/>
                </a:solidFill>
                <a:latin typeface="Cambria" panose="02040503050406030204" pitchFamily="18" charset="0"/>
                <a:ea typeface="Adobe Heiti Std R" pitchFamily="34" charset="-128"/>
                <a:cs typeface="Microsoft Sans Serif" pitchFamily="34" charset="0"/>
              </a:rPr>
              <a:t>Unit 2</a:t>
            </a:r>
            <a:r>
              <a:rPr lang="en-US" sz="20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20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Language of Landscapes</a:t>
            </a:r>
            <a:endParaRPr lang="en-US" sz="2000" u="sng" dirty="0" smtClean="0">
              <a:solidFill>
                <a:prstClr val="white"/>
              </a:solidFill>
              <a:latin typeface="Cambria" panose="02040503050406030204" pitchFamily="18" charset="0"/>
              <a:ea typeface="Adobe Heiti Std R" pitchFamily="34" charset="-128"/>
              <a:cs typeface="Microsoft Sans Serif" pitchFamily="34" charset="0"/>
            </a:endParaRPr>
          </a:p>
          <a:p>
            <a:pPr marL="0" indent="0">
              <a:spcBef>
                <a:spcPts val="0"/>
              </a:spcBef>
              <a:spcAft>
                <a:spcPts val="1200"/>
              </a:spcAft>
              <a:buFont typeface="Arial" pitchFamily="34" charset="0"/>
              <a:buNone/>
              <a:defRPr/>
            </a:pPr>
            <a:r>
              <a:rPr lang="en-US" sz="2000" b="1" u="sng" dirty="0" smtClean="0">
                <a:solidFill>
                  <a:srgbClr val="92D050"/>
                </a:solidFill>
                <a:latin typeface="Cambria" panose="02040503050406030204" pitchFamily="18" charset="0"/>
                <a:ea typeface="Adobe Heiti Std R" pitchFamily="34" charset="-128"/>
                <a:cs typeface="Microsoft Sans Serif" pitchFamily="34" charset="0"/>
              </a:rPr>
              <a:t>Unit 3</a:t>
            </a:r>
            <a:r>
              <a:rPr lang="en-US" sz="2000" u="sng" dirty="0" smtClean="0">
                <a:solidFill>
                  <a:srgbClr val="FFFF99"/>
                </a:solidFill>
                <a:latin typeface="Cambria" panose="02040503050406030204" pitchFamily="18" charset="0"/>
                <a:ea typeface="Adobe Heiti Std R" pitchFamily="34" charset="-128"/>
                <a:cs typeface="Microsoft Sans Serif" pitchFamily="34" charset="0"/>
              </a:rPr>
              <a:t/>
            </a:r>
            <a:br>
              <a:rPr lang="en-US" sz="2000" u="sng" dirty="0" smtClean="0">
                <a:solidFill>
                  <a:srgbClr val="FFFF99"/>
                </a:solidFill>
                <a:latin typeface="Cambria" panose="02040503050406030204" pitchFamily="18" charset="0"/>
                <a:ea typeface="Adobe Heiti Std R" pitchFamily="34" charset="-128"/>
                <a:cs typeface="Microsoft Sans Serif" pitchFamily="34" charset="0"/>
              </a:rPr>
            </a:br>
            <a:r>
              <a:rPr lang="en-US" sz="2000" dirty="0" smtClean="0">
                <a:solidFill>
                  <a:prstClr val="white"/>
                </a:solidFill>
                <a:latin typeface="Cambria" panose="02040503050406030204" pitchFamily="18" charset="0"/>
                <a:ea typeface="Adobe Heiti Std R" pitchFamily="34" charset="-128"/>
                <a:cs typeface="Microsoft Sans Serif" pitchFamily="34" charset="0"/>
              </a:rPr>
              <a:t>Visual Resource Inventory (VRI)</a:t>
            </a:r>
          </a:p>
          <a:p>
            <a:pPr marL="0" indent="0">
              <a:spcBef>
                <a:spcPts val="0"/>
              </a:spcBef>
              <a:spcAft>
                <a:spcPts val="1200"/>
              </a:spcAft>
              <a:buFont typeface="Arial" pitchFamily="34" charset="0"/>
              <a:buNone/>
              <a:defRPr/>
            </a:pPr>
            <a:endParaRPr lang="en-US" sz="1100" dirty="0" smtClean="0">
              <a:solidFill>
                <a:srgbClr val="FFFF99"/>
              </a:solidFill>
              <a:latin typeface="Myriad Pro"/>
              <a:ea typeface="Adobe Heiti Std R" pitchFamily="34" charset="-128"/>
              <a:cs typeface="Microsoft Sans Serif" pitchFamily="34" charset="0"/>
            </a:endParaRPr>
          </a:p>
          <a:p>
            <a:pPr marL="0" indent="0">
              <a:spcBef>
                <a:spcPts val="0"/>
              </a:spcBef>
              <a:spcAft>
                <a:spcPts val="1200"/>
              </a:spcAft>
              <a:buFont typeface="Arial" pitchFamily="34" charset="0"/>
              <a:buNone/>
              <a:defRPr/>
            </a:pPr>
            <a:endParaRPr lang="en-US" sz="1100" dirty="0" smtClean="0">
              <a:solidFill>
                <a:srgbClr val="FFFF99"/>
              </a:solidFill>
              <a:latin typeface="Myriad Pro"/>
              <a:ea typeface="Adobe Heiti Std R" pitchFamily="34" charset="-128"/>
              <a:cs typeface="Microsoft Sans Serif" pitchFamily="34" charset="0"/>
            </a:endParaRPr>
          </a:p>
          <a:p>
            <a:pPr marL="0" indent="0" algn="ctr">
              <a:spcBef>
                <a:spcPts val="0"/>
              </a:spcBef>
              <a:spcAft>
                <a:spcPts val="1200"/>
              </a:spcAft>
              <a:buFont typeface="Arial" pitchFamily="34" charset="0"/>
              <a:buNone/>
              <a:defRPr/>
            </a:pPr>
            <a:r>
              <a:rPr lang="en-US" sz="2400" i="1" u="sng" dirty="0" smtClean="0">
                <a:solidFill>
                  <a:prstClr val="white"/>
                </a:solidFill>
                <a:latin typeface="Myriad Pro"/>
                <a:ea typeface="Adobe Heiti Std R" pitchFamily="34" charset="-128"/>
                <a:cs typeface="Microsoft Sans Serif" pitchFamily="34" charset="0"/>
              </a:rPr>
              <a:t>Field Exercises</a:t>
            </a:r>
            <a:br>
              <a:rPr lang="en-US" sz="2400" i="1" u="sng" dirty="0" smtClean="0">
                <a:solidFill>
                  <a:prstClr val="white"/>
                </a:solidFill>
                <a:latin typeface="Myriad Pro"/>
                <a:ea typeface="Adobe Heiti Std R" pitchFamily="34" charset="-128"/>
                <a:cs typeface="Microsoft Sans Serif" pitchFamily="34" charset="0"/>
              </a:rPr>
            </a:br>
            <a:r>
              <a:rPr lang="en-US" sz="1800" dirty="0" smtClean="0">
                <a:solidFill>
                  <a:prstClr val="white"/>
                </a:solidFill>
                <a:latin typeface="Myriad Pro"/>
                <a:ea typeface="Adobe Heiti Std R" pitchFamily="34" charset="-128"/>
                <a:cs typeface="Microsoft Sans Serif" pitchFamily="34" charset="0"/>
              </a:rPr>
              <a:t>(Return  ~5:30 PM)</a:t>
            </a:r>
            <a:endParaRPr lang="en-US" sz="1400" dirty="0">
              <a:solidFill>
                <a:prstClr val="white"/>
              </a:solidFill>
              <a:latin typeface="Myriad Pro"/>
              <a:ea typeface="Adobe Heiti Std R" pitchFamily="34" charset="-128"/>
              <a:cs typeface="Microsoft Sans Serif" pitchFamily="34" charset="0"/>
            </a:endParaRPr>
          </a:p>
          <a:p>
            <a:pPr marL="0" indent="0">
              <a:spcBef>
                <a:spcPts val="0"/>
              </a:spcBef>
              <a:spcAft>
                <a:spcPts val="1200"/>
              </a:spcAft>
              <a:buFont typeface="Arial" pitchFamily="34" charset="0"/>
              <a:buNone/>
              <a:defRPr/>
            </a:pPr>
            <a:endParaRPr lang="en-US" sz="1050" dirty="0" smtClean="0">
              <a:solidFill>
                <a:srgbClr val="FFFF99"/>
              </a:solidFill>
              <a:latin typeface="Myriad Pro"/>
              <a:ea typeface="Adobe Heiti Std R" pitchFamily="34" charset="-128"/>
              <a:cs typeface="Microsoft Sans Serif" pitchFamily="34" charset="0"/>
            </a:endParaRPr>
          </a:p>
          <a:p>
            <a:pPr marL="0" indent="0">
              <a:buFont typeface="Arial" pitchFamily="34" charset="0"/>
              <a:buNone/>
              <a:defRPr/>
            </a:pPr>
            <a:endParaRPr lang="en-US" sz="2400" dirty="0" smtClean="0">
              <a:solidFill>
                <a:sysClr val="window" lastClr="FFFFFF">
                  <a:lumMod val="50000"/>
                </a:sysClr>
              </a:solidFill>
              <a:latin typeface="Myriad Pro"/>
            </a:endParaRPr>
          </a:p>
          <a:p>
            <a:pPr marL="0" indent="0">
              <a:buFont typeface="Arial" pitchFamily="34" charset="0"/>
              <a:buNone/>
              <a:defRPr/>
            </a:pPr>
            <a:endParaRPr lang="en-US" sz="2400" u="sng" dirty="0" smtClean="0">
              <a:solidFill>
                <a:sysClr val="windowText" lastClr="000000"/>
              </a:solidFill>
              <a:latin typeface="Myriad Pro"/>
            </a:endParaRPr>
          </a:p>
          <a:p>
            <a:pPr>
              <a:defRPr/>
            </a:pPr>
            <a:endParaRPr lang="en-US" sz="2600" dirty="0">
              <a:solidFill>
                <a:sysClr val="windowText" lastClr="000000"/>
              </a:solidFill>
              <a:latin typeface="Myriad Pro"/>
            </a:endParaRPr>
          </a:p>
        </p:txBody>
      </p:sp>
      <p:sp>
        <p:nvSpPr>
          <p:cNvPr id="7" name="Content Placeholder 3"/>
          <p:cNvSpPr txBox="1">
            <a:spLocks/>
          </p:cNvSpPr>
          <p:nvPr/>
        </p:nvSpPr>
        <p:spPr bwMode="auto">
          <a:xfrm>
            <a:off x="5793099" y="1212707"/>
            <a:ext cx="2779713" cy="4921726"/>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20000"/>
              </a:spcBef>
              <a:buFont typeface="Arial" pitchFamily="34" charset="0"/>
              <a:buNone/>
            </a:pPr>
            <a:r>
              <a:rPr lang="en-US" altLang="en-US" sz="2800" dirty="0">
                <a:solidFill>
                  <a:srgbClr val="92D050"/>
                </a:solidFill>
                <a:latin typeface="Cambria" panose="02040503050406030204" pitchFamily="18" charset="0"/>
              </a:rPr>
              <a:t>Wednesday</a:t>
            </a: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8</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smtClean="0">
                <a:solidFill>
                  <a:prstClr val="white"/>
                </a:solidFill>
                <a:latin typeface="Cambria" panose="02040503050406030204" pitchFamily="18" charset="0"/>
                <a:ea typeface="Adobe Heiti Std R" pitchFamily="34" charset="-128"/>
                <a:cs typeface="Microsoft Sans Serif" pitchFamily="34" charset="0"/>
              </a:rPr>
              <a:t>Visual Simulation</a:t>
            </a:r>
            <a:endParaRPr lang="en-US" altLang="en-US" sz="2000" b="0" dirty="0">
              <a:solidFill>
                <a:prstClr val="white"/>
              </a:solidFill>
              <a:latin typeface="Cambria" panose="02040503050406030204" pitchFamily="18" charset="0"/>
              <a:ea typeface="Adobe Heiti Std R" pitchFamily="34" charset="-128"/>
              <a:cs typeface="Microsoft Sans Serif" pitchFamily="34" charset="0"/>
            </a:endParaRP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9</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a:solidFill>
                  <a:prstClr val="white"/>
                </a:solidFill>
                <a:latin typeface="Cambria" panose="02040503050406030204" pitchFamily="18" charset="0"/>
                <a:ea typeface="Adobe Heiti Std R" pitchFamily="34" charset="-128"/>
                <a:cs typeface="Microsoft Sans Serif" pitchFamily="34" charset="0"/>
              </a:rPr>
              <a:t>Contrast Rating</a:t>
            </a:r>
            <a:endParaRPr lang="en-US" altLang="en-US" sz="2000" b="0" u="sng" dirty="0">
              <a:solidFill>
                <a:prstClr val="white"/>
              </a:solidFill>
              <a:latin typeface="Cambria" panose="02040503050406030204" pitchFamily="18" charset="0"/>
              <a:ea typeface="Adobe Heiti Std R" pitchFamily="34" charset="-128"/>
              <a:cs typeface="Microsoft Sans Serif" pitchFamily="34" charset="0"/>
            </a:endParaRP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10</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a:solidFill>
                  <a:prstClr val="white"/>
                </a:solidFill>
                <a:latin typeface="Cambria" panose="02040503050406030204" pitchFamily="18" charset="0"/>
                <a:ea typeface="Adobe Heiti Std R" pitchFamily="34" charset="-128"/>
                <a:cs typeface="Microsoft Sans Serif" pitchFamily="34" charset="0"/>
              </a:rPr>
              <a:t>NEPA &amp; VRM</a:t>
            </a:r>
          </a:p>
          <a:p>
            <a:pPr eaLnBrk="1" hangingPunct="1">
              <a:spcAft>
                <a:spcPts val="1200"/>
              </a:spcAft>
              <a:buFont typeface="Arial" pitchFamily="34" charset="0"/>
              <a:buNone/>
            </a:pPr>
            <a:r>
              <a:rPr lang="en-US" altLang="en-US" sz="2000" u="sng" dirty="0">
                <a:solidFill>
                  <a:srgbClr val="92D050"/>
                </a:solidFill>
                <a:latin typeface="Cambria" panose="02040503050406030204" pitchFamily="18" charset="0"/>
                <a:ea typeface="Adobe Heiti Std R" pitchFamily="34" charset="-128"/>
                <a:cs typeface="Microsoft Sans Serif" pitchFamily="34" charset="0"/>
              </a:rPr>
              <a:t>Unit 11</a:t>
            </a:r>
            <a:r>
              <a:rPr lang="en-US" altLang="en-US" sz="2000" u="sng" dirty="0">
                <a:solidFill>
                  <a:prstClr val="white"/>
                </a:solidFill>
                <a:latin typeface="Cambria" panose="02040503050406030204" pitchFamily="18" charset="0"/>
                <a:ea typeface="Adobe Heiti Std R" pitchFamily="34" charset="-128"/>
                <a:cs typeface="Microsoft Sans Serif" pitchFamily="34" charset="0"/>
              </a:rPr>
              <a:t/>
            </a:r>
            <a:br>
              <a:rPr lang="en-US" altLang="en-US" sz="2000" u="sng" dirty="0">
                <a:solidFill>
                  <a:prstClr val="white"/>
                </a:solidFill>
                <a:latin typeface="Cambria" panose="02040503050406030204" pitchFamily="18" charset="0"/>
                <a:ea typeface="Adobe Heiti Std R" pitchFamily="34" charset="-128"/>
                <a:cs typeface="Microsoft Sans Serif" pitchFamily="34" charset="0"/>
              </a:rPr>
            </a:br>
            <a:r>
              <a:rPr lang="en-US" altLang="en-US" sz="2000" b="0" dirty="0" smtClean="0">
                <a:solidFill>
                  <a:prstClr val="white"/>
                </a:solidFill>
                <a:latin typeface="Cambria" panose="02040503050406030204" pitchFamily="18" charset="0"/>
                <a:ea typeface="Adobe Heiti Std R" pitchFamily="34" charset="-128"/>
                <a:cs typeface="Microsoft Sans Serif" pitchFamily="34" charset="0"/>
              </a:rPr>
              <a:t>Monitoring</a:t>
            </a:r>
          </a:p>
          <a:p>
            <a:pPr algn="ctr" eaLnBrk="1" hangingPunct="1">
              <a:buFont typeface="Arial" pitchFamily="34" charset="0"/>
              <a:buNone/>
            </a:pPr>
            <a:endParaRPr lang="en-US" altLang="en-US" sz="900" b="0" i="1" u="sng" dirty="0" smtClean="0">
              <a:solidFill>
                <a:prstClr val="white"/>
              </a:solidFill>
              <a:latin typeface="Myriad Pro" pitchFamily="34" charset="0"/>
              <a:ea typeface="Adobe Heiti Std R" pitchFamily="34" charset="-128"/>
              <a:cs typeface="Microsoft Sans Serif" pitchFamily="34" charset="0"/>
            </a:endParaRPr>
          </a:p>
          <a:p>
            <a:pPr algn="ctr" eaLnBrk="1" hangingPunct="1">
              <a:buFont typeface="Arial" pitchFamily="34" charset="0"/>
              <a:buNone/>
            </a:pPr>
            <a:endParaRPr lang="en-US" altLang="en-US" sz="2000" b="0" i="1" u="sng" dirty="0" smtClean="0">
              <a:solidFill>
                <a:prstClr val="white"/>
              </a:solidFill>
              <a:latin typeface="Myriad Pro" pitchFamily="34" charset="0"/>
              <a:ea typeface="Adobe Heiti Std R" pitchFamily="34" charset="-128"/>
              <a:cs typeface="Microsoft Sans Serif" pitchFamily="34" charset="0"/>
            </a:endParaRPr>
          </a:p>
          <a:p>
            <a:pPr algn="ctr" eaLnBrk="1" hangingPunct="1">
              <a:buFont typeface="Arial" pitchFamily="34" charset="0"/>
              <a:buNone/>
            </a:pPr>
            <a:r>
              <a:rPr lang="en-US" altLang="en-US" sz="2400" b="0" i="1" u="sng" dirty="0" smtClean="0">
                <a:solidFill>
                  <a:prstClr val="white"/>
                </a:solidFill>
                <a:latin typeface="Myriad Pro" pitchFamily="34" charset="0"/>
                <a:ea typeface="Adobe Heiti Std R" pitchFamily="34" charset="-128"/>
                <a:cs typeface="Microsoft Sans Serif" pitchFamily="34" charset="0"/>
              </a:rPr>
              <a:t>Field Exercises</a:t>
            </a:r>
          </a:p>
          <a:p>
            <a:pPr algn="ctr" eaLnBrk="1" hangingPunct="1">
              <a:defRPr/>
            </a:pPr>
            <a:r>
              <a:rPr lang="en-US" b="0" dirty="0">
                <a:solidFill>
                  <a:prstClr val="white"/>
                </a:solidFill>
                <a:latin typeface="Myriad Pro"/>
                <a:ea typeface="Adobe Heiti Std R" pitchFamily="34" charset="-128"/>
                <a:cs typeface="Microsoft Sans Serif" pitchFamily="34" charset="0"/>
              </a:rPr>
              <a:t>(Return  ~5:30 PM)</a:t>
            </a:r>
            <a:endParaRPr lang="en-US" sz="1400" b="0" dirty="0">
              <a:solidFill>
                <a:prstClr val="white"/>
              </a:solidFill>
              <a:latin typeface="Myriad Pro"/>
              <a:ea typeface="Adobe Heiti Std R" pitchFamily="34" charset="-128"/>
              <a:cs typeface="Microsoft Sans Serif" pitchFamily="34" charset="0"/>
            </a:endParaRPr>
          </a:p>
          <a:p>
            <a:pPr algn="ctr" eaLnBrk="1" hangingPunct="1">
              <a:spcAft>
                <a:spcPts val="1200"/>
              </a:spcAft>
              <a:buFont typeface="Arial" pitchFamily="34" charset="0"/>
              <a:buNone/>
            </a:pPr>
            <a:r>
              <a:rPr lang="en-US" altLang="en-US" sz="2400" b="0" i="1" dirty="0" smtClean="0">
                <a:solidFill>
                  <a:prstClr val="white"/>
                </a:solidFill>
                <a:latin typeface="Myriad Pro" pitchFamily="34" charset="0"/>
                <a:ea typeface="Adobe Heiti Std R" pitchFamily="34" charset="-128"/>
                <a:cs typeface="Microsoft Sans Serif" pitchFamily="34" charset="0"/>
              </a:rPr>
              <a:t> </a:t>
            </a:r>
            <a:endParaRPr lang="en-US" altLang="en-US" sz="2400" b="0" i="1" u="sng" dirty="0">
              <a:solidFill>
                <a:prstClr val="white"/>
              </a:solidFill>
              <a:latin typeface="Myriad Pro" pitchFamily="34" charset="0"/>
              <a:ea typeface="Adobe Heiti Std R" pitchFamily="34" charset="-128"/>
              <a:cs typeface="Microsoft Sans Serif" pitchFamily="34" charset="0"/>
            </a:endParaRPr>
          </a:p>
          <a:p>
            <a:pPr eaLnBrk="1" hangingPunct="1">
              <a:spcAft>
                <a:spcPts val="1200"/>
              </a:spcAft>
              <a:buFont typeface="Arial" pitchFamily="34" charset="0"/>
              <a:buNone/>
            </a:pPr>
            <a:endParaRPr lang="en-US" altLang="en-US" u="sng" dirty="0">
              <a:solidFill>
                <a:srgbClr val="FFFF99"/>
              </a:solidFill>
              <a:latin typeface="Myriad Pro" pitchFamily="34" charset="0"/>
              <a:ea typeface="Adobe Heiti Std R" pitchFamily="34" charset="-128"/>
              <a:cs typeface="Microsoft Sans Serif" pitchFamily="34" charset="0"/>
            </a:endParaRPr>
          </a:p>
        </p:txBody>
      </p:sp>
    </p:spTree>
    <p:extLst>
      <p:ext uri="{BB962C8B-B14F-4D97-AF65-F5344CB8AC3E}">
        <p14:creationId xmlns:p14="http://schemas.microsoft.com/office/powerpoint/2010/main" val="28875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E:\BLM\tmp-1\BLM_11_12_2013 Files transfer\0-blm\Images\Energy\Oil and Gas Image Library\Oil and Gas images_from Perry\2RoadBefore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26"/>
          <a:stretch/>
        </p:blipFill>
        <p:spPr bwMode="auto">
          <a:xfrm>
            <a:off x="5332021" y="3938723"/>
            <a:ext cx="3325090" cy="22262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E:\BLM\tmp-1\BLM_11_12_2013 Files transfer\0-blm\Images\Energy\Oil and Gas Image Library\Oil and Gas images_from Perry\{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45"/>
          <a:stretch/>
        </p:blipFill>
        <p:spPr bwMode="auto">
          <a:xfrm>
            <a:off x="5332020" y="1460667"/>
            <a:ext cx="3325091" cy="22206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7503" y="1295400"/>
            <a:ext cx="5201391" cy="5181600"/>
          </a:xfrm>
        </p:spPr>
        <p:txBody>
          <a:bodyPr/>
          <a:lstStyle/>
          <a:p>
            <a:pPr>
              <a:spcBef>
                <a:spcPts val="0"/>
              </a:spcBef>
              <a:spcAft>
                <a:spcPts val="1200"/>
              </a:spcAft>
            </a:pPr>
            <a:r>
              <a:rPr lang="en-US" dirty="0" smtClean="0"/>
              <a:t>Step 4:  Monitoring:</a:t>
            </a:r>
          </a:p>
          <a:p>
            <a:pPr lvl="1">
              <a:spcAft>
                <a:spcPts val="1200"/>
              </a:spcAft>
            </a:pPr>
            <a:r>
              <a:rPr lang="en-US" dirty="0" smtClean="0"/>
              <a:t>Making sure land use authorizations are complying with  VRM objectives and the other conditions of approval</a:t>
            </a:r>
            <a:endParaRPr lang="en-US" dirty="0"/>
          </a:p>
          <a:p>
            <a:pPr lvl="1">
              <a:spcAft>
                <a:spcPts val="1200"/>
              </a:spcAft>
            </a:pPr>
            <a:r>
              <a:rPr lang="en-US" dirty="0" smtClean="0"/>
              <a:t>Maintaining a pulse on the visual resource condition over time and tracking the trends</a:t>
            </a:r>
          </a:p>
          <a:p>
            <a:pPr lvl="1">
              <a:spcAft>
                <a:spcPts val="1200"/>
              </a:spcAft>
            </a:pPr>
            <a:r>
              <a:rPr lang="en-US" dirty="0" smtClean="0"/>
              <a:t>Land </a:t>
            </a:r>
            <a:r>
              <a:rPr lang="en-US" dirty="0"/>
              <a:t>Use plan adherence to desired outcomes </a:t>
            </a:r>
          </a:p>
          <a:p>
            <a:pPr lvl="1">
              <a:spcAft>
                <a:spcPts val="1200"/>
              </a:spcAft>
            </a:pPr>
            <a:endParaRPr lang="en-US" dirty="0" smtClean="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pPr lvl="0"/>
            <a:r>
              <a:rPr lang="en-US" dirty="0">
                <a:solidFill>
                  <a:prstClr val="white"/>
                </a:solidFill>
              </a:rPr>
              <a:t>Overview of VRM Policy</a:t>
            </a:r>
          </a:p>
          <a:p>
            <a:endParaRPr lang="en-US" dirty="0"/>
          </a:p>
        </p:txBody>
      </p:sp>
    </p:spTree>
    <p:extLst>
      <p:ext uri="{BB962C8B-B14F-4D97-AF65-F5344CB8AC3E}">
        <p14:creationId xmlns:p14="http://schemas.microsoft.com/office/powerpoint/2010/main" val="260214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447" y="1446028"/>
            <a:ext cx="4972447" cy="5030972"/>
          </a:xfrm>
        </p:spPr>
        <p:txBody>
          <a:bodyPr/>
          <a:lstStyle/>
          <a:p>
            <a:pPr>
              <a:spcBef>
                <a:spcPts val="0"/>
              </a:spcBef>
              <a:spcAft>
                <a:spcPts val="1200"/>
              </a:spcAft>
            </a:pPr>
            <a:r>
              <a:rPr lang="en-US" dirty="0" smtClean="0"/>
              <a:t>Step 5: VRI Maintenance:</a:t>
            </a:r>
          </a:p>
          <a:p>
            <a:pPr lvl="1">
              <a:spcAft>
                <a:spcPts val="1200"/>
              </a:spcAft>
            </a:pPr>
            <a:r>
              <a:rPr lang="en-US" dirty="0" smtClean="0"/>
              <a:t>Changes to the VRI factors</a:t>
            </a:r>
          </a:p>
          <a:p>
            <a:pPr lvl="1">
              <a:spcAft>
                <a:spcPts val="1200"/>
              </a:spcAft>
            </a:pPr>
            <a:r>
              <a:rPr lang="en-US" dirty="0" smtClean="0"/>
              <a:t>Track the trends in the Visual Resource condition</a:t>
            </a:r>
          </a:p>
          <a:p>
            <a:pPr lvl="1">
              <a:spcAft>
                <a:spcPts val="1200"/>
              </a:spcAft>
            </a:pPr>
            <a:r>
              <a:rPr lang="en-US" dirty="0" smtClean="0"/>
              <a:t>Refresh the Visual Resource Inventory</a:t>
            </a:r>
          </a:p>
        </p:txBody>
      </p:sp>
      <p:sp>
        <p:nvSpPr>
          <p:cNvPr id="3" name="Text Placeholder 2"/>
          <p:cNvSpPr>
            <a:spLocks noGrp="1"/>
          </p:cNvSpPr>
          <p:nvPr>
            <p:ph type="body" sz="quarter" idx="10"/>
          </p:nvPr>
        </p:nvSpPr>
        <p:spPr/>
        <p:txBody>
          <a:bodyPr/>
          <a:lstStyle/>
          <a:p>
            <a:r>
              <a:rPr lang="en-US" dirty="0"/>
              <a:t>VRM Policy</a:t>
            </a:r>
          </a:p>
          <a:p>
            <a:endParaRPr lang="en-US" dirty="0"/>
          </a:p>
        </p:txBody>
      </p:sp>
      <p:sp>
        <p:nvSpPr>
          <p:cNvPr id="4" name="Text Placeholder 3"/>
          <p:cNvSpPr>
            <a:spLocks noGrp="1"/>
          </p:cNvSpPr>
          <p:nvPr>
            <p:ph type="body" sz="quarter" idx="11"/>
          </p:nvPr>
        </p:nvSpPr>
        <p:spPr>
          <a:xfrm>
            <a:off x="228599" y="609600"/>
            <a:ext cx="8054163" cy="468313"/>
          </a:xfrm>
        </p:spPr>
        <p:txBody>
          <a:bodyPr/>
          <a:lstStyle/>
          <a:p>
            <a:pPr lvl="0"/>
            <a:r>
              <a:rPr lang="en-US" dirty="0" smtClean="0">
                <a:solidFill>
                  <a:prstClr val="white"/>
                </a:solidFill>
              </a:rPr>
              <a:t>Step 5: Update the Visual Resource Inventory</a:t>
            </a:r>
            <a:endParaRPr lang="en-US" dirty="0">
              <a:solidFill>
                <a:prstClr val="white"/>
              </a:solidFill>
            </a:endParaRPr>
          </a:p>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6725" y="4114799"/>
            <a:ext cx="4726351" cy="234669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AK clearing.JPG"/>
          <p:cNvPicPr>
            <a:picLocks noChangeAspect="1"/>
          </p:cNvPicPr>
          <p:nvPr/>
        </p:nvPicPr>
        <p:blipFill rotWithShape="1">
          <a:blip r:embed="rId3" cstate="print">
            <a:extLst>
              <a:ext uri="{28A0092B-C50C-407E-A947-70E740481C1C}">
                <a14:useLocalDpi xmlns:a14="http://schemas.microsoft.com/office/drawing/2010/main" val="0"/>
              </a:ext>
            </a:extLst>
          </a:blip>
          <a:srcRect r="5709"/>
          <a:stretch/>
        </p:blipFill>
        <p:spPr bwMode="auto">
          <a:xfrm>
            <a:off x="5335200" y="1584250"/>
            <a:ext cx="3367876" cy="2381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9600" y="6153150"/>
            <a:ext cx="1766850" cy="338554"/>
          </a:xfrm>
          <a:prstGeom prst="rect">
            <a:avLst/>
          </a:prstGeom>
          <a:noFill/>
        </p:spPr>
        <p:txBody>
          <a:bodyPr wrap="square" rtlCol="0">
            <a:spAutoFit/>
          </a:bodyPr>
          <a:lstStyle/>
          <a:p>
            <a:r>
              <a:rPr lang="en-US" sz="1600" dirty="0" err="1" smtClean="0">
                <a:solidFill>
                  <a:srgbClr val="D7D200"/>
                </a:solidFill>
                <a:effectLst>
                  <a:outerShdw blurRad="38100" dist="38100" dir="2700000" algn="tl">
                    <a:srgbClr val="000000">
                      <a:alpha val="43137"/>
                    </a:srgbClr>
                  </a:outerShdw>
                </a:effectLst>
              </a:rPr>
              <a:t>EcoFlight</a:t>
            </a:r>
            <a:endParaRPr lang="en-US" sz="1600" dirty="0">
              <a:solidFill>
                <a:srgbClr val="D7D2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83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3638549"/>
            <a:ext cx="8305800" cy="2867025"/>
          </a:xfrm>
        </p:spPr>
        <p:txBody>
          <a:bodyPr/>
          <a:lstStyle/>
          <a:p>
            <a:r>
              <a:rPr lang="en-US" dirty="0"/>
              <a:t>If not carefully designed, activities have the potential to</a:t>
            </a:r>
            <a:r>
              <a:rPr lang="en-US" dirty="0" smtClean="0"/>
              <a:t>:</a:t>
            </a:r>
          </a:p>
          <a:p>
            <a:pPr lvl="1"/>
            <a:r>
              <a:rPr lang="en-US" dirty="0" smtClean="0"/>
              <a:t>Significantly alter the visual character </a:t>
            </a:r>
            <a:r>
              <a:rPr lang="en-US" dirty="0"/>
              <a:t>of </a:t>
            </a:r>
            <a:r>
              <a:rPr lang="en-US" dirty="0" smtClean="0"/>
              <a:t>the landscape</a:t>
            </a:r>
            <a:endParaRPr lang="en-US" dirty="0"/>
          </a:p>
          <a:p>
            <a:pPr lvl="1"/>
            <a:r>
              <a:rPr lang="en-US" smtClean="0"/>
              <a:t>Reflect </a:t>
            </a:r>
            <a:r>
              <a:rPr lang="en-US" dirty="0"/>
              <a:t>on </a:t>
            </a:r>
            <a:r>
              <a:rPr lang="en-US" dirty="0" smtClean="0"/>
              <a:t>the BLM’s </a:t>
            </a:r>
            <a:r>
              <a:rPr lang="en-US" dirty="0"/>
              <a:t>image</a:t>
            </a:r>
          </a:p>
          <a:p>
            <a:pPr lvl="1"/>
            <a:r>
              <a:rPr lang="en-US" dirty="0" smtClean="0"/>
              <a:t>Effects on </a:t>
            </a:r>
            <a:r>
              <a:rPr lang="en-US" dirty="0"/>
              <a:t>visitor experience and community quality of life</a:t>
            </a:r>
          </a:p>
          <a:p>
            <a:pPr lvl="1"/>
            <a:r>
              <a:rPr lang="en-US" dirty="0" smtClean="0"/>
              <a:t>Cause </a:t>
            </a:r>
            <a:r>
              <a:rPr lang="en-US" dirty="0"/>
              <a:t>project delays through protest, appeals</a:t>
            </a:r>
          </a:p>
          <a:p>
            <a:pPr lvl="1"/>
            <a:r>
              <a:rPr lang="en-US" dirty="0" smtClean="0"/>
              <a:t>Increase </a:t>
            </a:r>
            <a:r>
              <a:rPr lang="en-US" dirty="0"/>
              <a:t>long term costs due to restoration needs</a:t>
            </a:r>
          </a:p>
          <a:p>
            <a:pPr lvl="1"/>
            <a:endParaRPr lang="en-US" dirty="0"/>
          </a:p>
          <a:p>
            <a:pPr lvl="1"/>
            <a:endParaRPr lang="en-US" dirty="0"/>
          </a:p>
          <a:p>
            <a:endParaRPr lang="en-US" dirty="0"/>
          </a:p>
        </p:txBody>
      </p:sp>
      <p:sp>
        <p:nvSpPr>
          <p:cNvPr id="9" name="Text Placeholder 8"/>
          <p:cNvSpPr>
            <a:spLocks noGrp="1"/>
          </p:cNvSpPr>
          <p:nvPr>
            <p:ph type="body" sz="quarter" idx="10"/>
          </p:nvPr>
        </p:nvSpPr>
        <p:spPr/>
        <p:txBody>
          <a:bodyPr/>
          <a:lstStyle/>
          <a:p>
            <a:endParaRPr lang="en-US" dirty="0"/>
          </a:p>
          <a:p>
            <a:endParaRPr lang="en-US" dirty="0"/>
          </a:p>
        </p:txBody>
      </p:sp>
      <p:pic>
        <p:nvPicPr>
          <p:cNvPr id="11" name="Picture 9" descr="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913" y="1274926"/>
            <a:ext cx="2412952"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graphicFrame>
        <p:nvGraphicFramePr>
          <p:cNvPr id="12" name="Object 11"/>
          <p:cNvGraphicFramePr>
            <a:graphicFrameLocks noChangeAspect="1"/>
          </p:cNvGraphicFramePr>
          <p:nvPr>
            <p:extLst>
              <p:ext uri="{D42A27DB-BD31-4B8C-83A1-F6EECF244321}">
                <p14:modId xmlns:p14="http://schemas.microsoft.com/office/powerpoint/2010/main" val="2422133711"/>
              </p:ext>
            </p:extLst>
          </p:nvPr>
        </p:nvGraphicFramePr>
        <p:xfrm>
          <a:off x="146712" y="1261288"/>
          <a:ext cx="2957513" cy="2082800"/>
        </p:xfrm>
        <a:graphic>
          <a:graphicData uri="http://schemas.openxmlformats.org/presentationml/2006/ole">
            <mc:AlternateContent xmlns:mc="http://schemas.openxmlformats.org/markup-compatibility/2006">
              <mc:Choice xmlns:v="urn:schemas-microsoft-com:vml" Requires="v">
                <p:oleObj spid="_x0000_s7263" name="Drawing" r:id="rId4" imgW="5762282" imgH="4058078" progId="">
                  <p:embed/>
                </p:oleObj>
              </mc:Choice>
              <mc:Fallback>
                <p:oleObj name="Drawing" r:id="rId4" imgW="5762282" imgH="4058078"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12" y="1261288"/>
                        <a:ext cx="2957513" cy="2082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2" descr="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9753" y="1261288"/>
            <a:ext cx="3001359" cy="20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8"/>
          <p:cNvSpPr>
            <a:spLocks noGrp="1"/>
          </p:cNvSpPr>
          <p:nvPr>
            <p:ph type="body" sz="quarter" idx="11"/>
          </p:nvPr>
        </p:nvSpPr>
        <p:spPr/>
        <p:txBody>
          <a:bodyPr/>
          <a:lstStyle/>
          <a:p>
            <a:r>
              <a:rPr lang="en-US" dirty="0"/>
              <a:t>Visible Stewardship of a finite resource </a:t>
            </a:r>
          </a:p>
          <a:p>
            <a:endParaRPr lang="en-US" dirty="0"/>
          </a:p>
        </p:txBody>
      </p:sp>
    </p:spTree>
    <p:extLst>
      <p:ext uri="{BB962C8B-B14F-4D97-AF65-F5344CB8AC3E}">
        <p14:creationId xmlns:p14="http://schemas.microsoft.com/office/powerpoint/2010/main" val="405742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Different viewpoints on what is </a:t>
            </a:r>
            <a:r>
              <a:rPr lang="en-US" dirty="0" smtClean="0"/>
              <a:t>beautiful </a:t>
            </a:r>
            <a:endParaRPr lang="en-US" dirty="0"/>
          </a:p>
        </p:txBody>
      </p:sp>
      <p:sp>
        <p:nvSpPr>
          <p:cNvPr id="4" name="Text Placeholder 3"/>
          <p:cNvSpPr>
            <a:spLocks noGrp="1"/>
          </p:cNvSpPr>
          <p:nvPr>
            <p:ph type="body" sz="quarter" idx="11"/>
          </p:nvPr>
        </p:nvSpPr>
        <p:spPr/>
        <p:txBody>
          <a:bodyPr/>
          <a:lstStyle/>
          <a:p>
            <a:r>
              <a:rPr lang="en-US" dirty="0"/>
              <a:t>Visible Stewardship of a finite resource </a:t>
            </a:r>
          </a:p>
          <a:p>
            <a:endParaRPr lang="en-US" dirty="0"/>
          </a:p>
        </p:txBody>
      </p:sp>
      <p:sp>
        <p:nvSpPr>
          <p:cNvPr id="83971" name="Line 3"/>
          <p:cNvSpPr>
            <a:spLocks noChangeShapeType="1"/>
          </p:cNvSpPr>
          <p:nvPr/>
        </p:nvSpPr>
        <p:spPr bwMode="auto">
          <a:xfrm>
            <a:off x="0" y="685800"/>
            <a:ext cx="9144000" cy="0"/>
          </a:xfrm>
          <a:prstGeom prst="line">
            <a:avLst/>
          </a:prstGeom>
          <a:noFill/>
          <a:ln w="9525">
            <a:solidFill>
              <a:srgbClr val="AEAC68"/>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83974" name="Object 6"/>
          <p:cNvGraphicFramePr>
            <a:graphicFrameLocks noChangeAspect="1"/>
          </p:cNvGraphicFramePr>
          <p:nvPr>
            <p:extLst>
              <p:ext uri="{D42A27DB-BD31-4B8C-83A1-F6EECF244321}">
                <p14:modId xmlns:p14="http://schemas.microsoft.com/office/powerpoint/2010/main" val="418051987"/>
              </p:ext>
            </p:extLst>
          </p:nvPr>
        </p:nvGraphicFramePr>
        <p:xfrm>
          <a:off x="2308137" y="1937981"/>
          <a:ext cx="4527726" cy="4681184"/>
        </p:xfrm>
        <a:graphic>
          <a:graphicData uri="http://schemas.openxmlformats.org/presentationml/2006/ole">
            <mc:AlternateContent xmlns:mc="http://schemas.openxmlformats.org/markup-compatibility/2006">
              <mc:Choice xmlns:v="urn:schemas-microsoft-com:vml" Requires="v">
                <p:oleObj spid="_x0000_s8286" name="Image" r:id="rId3" imgW="7090717" imgH="7332157" progId="">
                  <p:embed/>
                </p:oleObj>
              </mc:Choice>
              <mc:Fallback>
                <p:oleObj name="Image" r:id="rId3" imgW="7090717" imgH="7332157" progId="">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137" y="1937981"/>
                        <a:ext cx="4527726" cy="4681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094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Different approaches to design and many solutions</a:t>
            </a:r>
          </a:p>
        </p:txBody>
      </p:sp>
      <p:sp>
        <p:nvSpPr>
          <p:cNvPr id="5" name="Text Placeholder 4"/>
          <p:cNvSpPr>
            <a:spLocks noGrp="1"/>
          </p:cNvSpPr>
          <p:nvPr>
            <p:ph type="body" sz="quarter" idx="11"/>
          </p:nvPr>
        </p:nvSpPr>
        <p:spPr/>
        <p:txBody>
          <a:bodyPr/>
          <a:lstStyle/>
          <a:p>
            <a:r>
              <a:rPr lang="en-US" dirty="0"/>
              <a:t>Visible Stewardship of a finite resource </a:t>
            </a:r>
          </a:p>
          <a:p>
            <a:endParaRPr lang="en-US" dirty="0"/>
          </a:p>
        </p:txBody>
      </p:sp>
      <p:sp>
        <p:nvSpPr>
          <p:cNvPr id="84995" name="Line 3"/>
          <p:cNvSpPr>
            <a:spLocks noChangeShapeType="1"/>
          </p:cNvSpPr>
          <p:nvPr/>
        </p:nvSpPr>
        <p:spPr bwMode="auto">
          <a:xfrm>
            <a:off x="0" y="685800"/>
            <a:ext cx="9144000" cy="0"/>
          </a:xfrm>
          <a:prstGeom prst="line">
            <a:avLst/>
          </a:prstGeom>
          <a:noFill/>
          <a:ln w="9525">
            <a:solidFill>
              <a:srgbClr val="AEAC68"/>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84998" name="Object 6"/>
          <p:cNvGraphicFramePr>
            <a:graphicFrameLocks noChangeAspect="1"/>
          </p:cNvGraphicFramePr>
          <p:nvPr>
            <p:extLst>
              <p:ext uri="{D42A27DB-BD31-4B8C-83A1-F6EECF244321}">
                <p14:modId xmlns:p14="http://schemas.microsoft.com/office/powerpoint/2010/main" val="3053448030"/>
              </p:ext>
            </p:extLst>
          </p:nvPr>
        </p:nvGraphicFramePr>
        <p:xfrm>
          <a:off x="1762444" y="1910686"/>
          <a:ext cx="5500078" cy="4421875"/>
        </p:xfrm>
        <a:graphic>
          <a:graphicData uri="http://schemas.openxmlformats.org/presentationml/2006/ole">
            <mc:AlternateContent xmlns:mc="http://schemas.openxmlformats.org/markup-compatibility/2006">
              <mc:Choice xmlns:v="urn:schemas-microsoft-com:vml" Requires="v">
                <p:oleObj spid="_x0000_s9311" name="Image" r:id="rId3" imgW="3579268" imgH="2878049" progId="">
                  <p:embed/>
                </p:oleObj>
              </mc:Choice>
              <mc:Fallback>
                <p:oleObj name="Image" r:id="rId3" imgW="3579268" imgH="2878049"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444" y="1910686"/>
                        <a:ext cx="5500078" cy="442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288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BLM VRM system is </a:t>
            </a:r>
            <a:r>
              <a:rPr lang="en-US" dirty="0" smtClean="0"/>
              <a:t>focused on minimizing </a:t>
            </a:r>
            <a:r>
              <a:rPr lang="en-US" dirty="0"/>
              <a:t>visual contrast</a:t>
            </a:r>
          </a:p>
        </p:txBody>
      </p:sp>
      <p:sp>
        <p:nvSpPr>
          <p:cNvPr id="5" name="Text Placeholder 4"/>
          <p:cNvSpPr>
            <a:spLocks noGrp="1"/>
          </p:cNvSpPr>
          <p:nvPr>
            <p:ph type="body" sz="quarter" idx="11"/>
          </p:nvPr>
        </p:nvSpPr>
        <p:spPr/>
        <p:txBody>
          <a:bodyPr/>
          <a:lstStyle/>
          <a:p>
            <a:r>
              <a:rPr lang="en-US" dirty="0"/>
              <a:t>Visible Stewardship of a finite resource </a:t>
            </a:r>
          </a:p>
          <a:p>
            <a:endParaRPr lang="en-US" dirty="0"/>
          </a:p>
        </p:txBody>
      </p:sp>
      <p:pic>
        <p:nvPicPr>
          <p:cNvPr id="86020" name="Picture 7" descr="gsnem cany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816" y="1842447"/>
            <a:ext cx="8056262" cy="462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40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C:\tmp\o-blm\NTC\images\Wind Panaorama c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98" t="3571" r="42155" b="13313"/>
          <a:stretch/>
        </p:blipFill>
        <p:spPr bwMode="auto">
          <a:xfrm>
            <a:off x="0" y="4892395"/>
            <a:ext cx="8779647" cy="169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descr="C:\tmp\o-blm\BLM\Images\Wyoming\Split Rock\Split Rock Panorama_Cropped_2.jpg"/>
          <p:cNvPicPr>
            <a:picLocks noChangeAspect="1" noChangeArrowheads="1"/>
          </p:cNvPicPr>
          <p:nvPr/>
        </p:nvPicPr>
        <p:blipFill>
          <a:blip r:embed="rId3" cstate="print">
            <a:extLst>
              <a:ext uri="{28A0092B-C50C-407E-A947-70E740481C1C}">
                <a14:useLocalDpi xmlns:a14="http://schemas.microsoft.com/office/drawing/2010/main" val="0"/>
              </a:ext>
            </a:extLst>
          </a:blip>
          <a:srcRect l="32275" r="15385" b="28558"/>
          <a:stretch>
            <a:fillRect/>
          </a:stretch>
        </p:blipFill>
        <p:spPr bwMode="auto">
          <a:xfrm>
            <a:off x="0" y="1157550"/>
            <a:ext cx="87630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28600" y="152400"/>
            <a:ext cx="8839200" cy="609600"/>
          </a:xfrm>
          <a:prstGeom prst="rect">
            <a:avLst/>
          </a:prstGeom>
          <a:noFill/>
          <a:ln>
            <a:miter lim="800000"/>
            <a:headEnd/>
            <a:tailEnd/>
          </a:ln>
        </p:spPr>
        <p:txBody>
          <a:bodyPr anchor="ctr"/>
          <a:lstStyle/>
          <a:p>
            <a:pPr fontAlgn="auto">
              <a:spcBef>
                <a:spcPts val="0"/>
              </a:spcBef>
              <a:spcAft>
                <a:spcPts val="0"/>
              </a:spcAft>
              <a:defRPr/>
            </a:pPr>
            <a:endParaRPr lang="en-US" sz="2400" b="0" kern="0" dirty="0">
              <a:solidFill>
                <a:srgbClr val="CBCA9D"/>
              </a:solidFill>
              <a:latin typeface="Adobe Heiti Std R"/>
            </a:endParaRPr>
          </a:p>
        </p:txBody>
      </p:sp>
      <p:pic>
        <p:nvPicPr>
          <p:cNvPr id="57349" name="Content Placeholder 7" descr="DSC_5272.JPG"/>
          <p:cNvPicPr>
            <a:picLocks noChangeAspect="1"/>
          </p:cNvPicPr>
          <p:nvPr/>
        </p:nvPicPr>
        <p:blipFill rotWithShape="1">
          <a:blip r:embed="rId4" cstate="print">
            <a:extLst>
              <a:ext uri="{28A0092B-C50C-407E-A947-70E740481C1C}">
                <a14:useLocalDpi xmlns:a14="http://schemas.microsoft.com/office/drawing/2010/main" val="0"/>
              </a:ext>
            </a:extLst>
          </a:blip>
          <a:srcRect l="8333" t="28198" b="40552"/>
          <a:stretch/>
        </p:blipFill>
        <p:spPr bwMode="auto">
          <a:xfrm>
            <a:off x="0" y="3070747"/>
            <a:ext cx="8776648" cy="17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p:txBody>
          <a:bodyPr/>
          <a:lstStyle/>
          <a:p>
            <a:r>
              <a:rPr lang="en-US" dirty="0"/>
              <a:t>Visible Stewardship of a finite resource </a:t>
            </a:r>
          </a:p>
          <a:p>
            <a:endParaRPr lang="en-US" dirty="0"/>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372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6" descr="C:\tmp\o-blm\NTC\images\Wind Panaorama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80" t="-1612" r="42155" b="13314"/>
          <a:stretch/>
        </p:blipFill>
        <p:spPr bwMode="auto">
          <a:xfrm>
            <a:off x="0" y="4906643"/>
            <a:ext cx="8776648" cy="195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descr="C:\tmp\o-blm\BLM\Images\Wyoming\Split Rock\Split Rock Panorama_Cropped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43" r="32867" b="20326"/>
          <a:stretch/>
        </p:blipFill>
        <p:spPr bwMode="auto">
          <a:xfrm>
            <a:off x="0" y="1058686"/>
            <a:ext cx="8779344" cy="189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28600" y="152400"/>
            <a:ext cx="8839200" cy="609600"/>
          </a:xfrm>
          <a:prstGeom prst="rect">
            <a:avLst/>
          </a:prstGeom>
          <a:noFill/>
          <a:ln>
            <a:miter lim="800000"/>
            <a:headEnd/>
            <a:tailEnd/>
          </a:ln>
        </p:spPr>
        <p:txBody>
          <a:bodyPr anchor="ctr"/>
          <a:lstStyle/>
          <a:p>
            <a:pPr>
              <a:defRPr/>
            </a:pPr>
            <a:endParaRPr lang="en-US" sz="2400" kern="0" dirty="0">
              <a:solidFill>
                <a:srgbClr val="CBCA9D"/>
              </a:solidFill>
              <a:latin typeface="Adobe Heiti Std R"/>
            </a:endParaRPr>
          </a:p>
        </p:txBody>
      </p:sp>
      <p:pic>
        <p:nvPicPr>
          <p:cNvPr id="57349" name="Content Placeholder 7" descr="DSC_5272.JPG"/>
          <p:cNvPicPr>
            <a:picLocks noChangeAspect="1"/>
          </p:cNvPicPr>
          <p:nvPr/>
        </p:nvPicPr>
        <p:blipFill rotWithShape="1">
          <a:blip r:embed="rId5" cstate="print">
            <a:extLst>
              <a:ext uri="{28A0092B-C50C-407E-A947-70E740481C1C}">
                <a14:useLocalDpi xmlns:a14="http://schemas.microsoft.com/office/drawing/2010/main" val="0"/>
              </a:ext>
            </a:extLst>
          </a:blip>
          <a:srcRect l="7510" t="28849" r="1" b="37060"/>
          <a:stretch/>
        </p:blipFill>
        <p:spPr bwMode="auto">
          <a:xfrm>
            <a:off x="0" y="3000250"/>
            <a:ext cx="8776648" cy="189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p:txBody>
          <a:bodyPr/>
          <a:lstStyle/>
          <a:p>
            <a:r>
              <a:rPr lang="en-US" dirty="0"/>
              <a:t>Visible Stewardship of a finite resource </a:t>
            </a:r>
          </a:p>
          <a:p>
            <a:endParaRPr lang="en-US" dirty="0"/>
          </a:p>
        </p:txBody>
      </p:sp>
      <p:pic>
        <p:nvPicPr>
          <p:cNvPr id="77826" name="Picture 2" descr="E:\eroszondoffice1 (1).jpg"/>
          <p:cNvPicPr>
            <a:picLocks noChangeAspect="1" noChangeArrowheads="1"/>
          </p:cNvPicPr>
          <p:nvPr/>
        </p:nvPicPr>
        <p:blipFill>
          <a:blip r:embed="rId6" cstate="print"/>
          <a:srcRect/>
          <a:stretch>
            <a:fillRect/>
          </a:stretch>
        </p:blipFill>
        <p:spPr bwMode="auto">
          <a:xfrm>
            <a:off x="-31532" y="1040524"/>
            <a:ext cx="8820198" cy="5817476"/>
          </a:xfrm>
          <a:prstGeom prst="rect">
            <a:avLst/>
          </a:prstGeom>
          <a:noFill/>
        </p:spPr>
      </p:pic>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987502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Benefits if carefully designed...</a:t>
            </a:r>
          </a:p>
        </p:txBody>
      </p:sp>
      <p:pic>
        <p:nvPicPr>
          <p:cNvPr id="12" name="Content Placeholder 11"/>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4590612" y="1304925"/>
            <a:ext cx="3914625" cy="5181600"/>
          </a:xfrm>
        </p:spPr>
      </p:pic>
      <p:pic>
        <p:nvPicPr>
          <p:cNvPr id="14" name="Content Placeholder 1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88" t="1585" r="2680" b="2159"/>
          <a:stretch/>
        </p:blipFill>
        <p:spPr>
          <a:xfrm>
            <a:off x="385439" y="1294411"/>
            <a:ext cx="3913429" cy="5201392"/>
          </a:xfrm>
        </p:spPr>
      </p:pic>
    </p:spTree>
    <p:extLst>
      <p:ext uri="{BB962C8B-B14F-4D97-AF65-F5344CB8AC3E}">
        <p14:creationId xmlns:p14="http://schemas.microsoft.com/office/powerpoint/2010/main" val="27269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2C"/>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9345" y="1208690"/>
            <a:ext cx="8014971" cy="529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p:txBody>
          <a:bodyPr/>
          <a:lstStyle/>
          <a:p>
            <a:r>
              <a:rPr lang="en-US" dirty="0"/>
              <a:t>Benefits if carefully designed...</a:t>
            </a:r>
          </a:p>
          <a:p>
            <a:endParaRPr lang="en-US" dirty="0"/>
          </a:p>
        </p:txBody>
      </p:sp>
    </p:spTree>
    <p:extLst>
      <p:ext uri="{BB962C8B-B14F-4D97-AF65-F5344CB8AC3E}">
        <p14:creationId xmlns:p14="http://schemas.microsoft.com/office/powerpoint/2010/main" val="365642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Week’s Agenda</a:t>
            </a:r>
            <a:endParaRPr lang="en-US" dirty="0"/>
          </a:p>
        </p:txBody>
      </p:sp>
      <p:sp>
        <p:nvSpPr>
          <p:cNvPr id="13" name="Content Placeholder 28"/>
          <p:cNvSpPr>
            <a:spLocks noGrp="1"/>
          </p:cNvSpPr>
          <p:nvPr>
            <p:ph idx="1"/>
          </p:nvPr>
        </p:nvSpPr>
        <p:spPr>
          <a:xfrm>
            <a:off x="228600" y="1295401"/>
            <a:ext cx="4153395" cy="1792184"/>
          </a:xfrm>
          <a:ln>
            <a:solidFill>
              <a:srgbClr val="92D050"/>
            </a:solidFill>
          </a:ln>
        </p:spPr>
        <p:txBody>
          <a:bodyPr/>
          <a:lstStyle/>
          <a:p>
            <a:r>
              <a:rPr lang="en-US" dirty="0" smtClean="0"/>
              <a:t>Thursday</a:t>
            </a:r>
          </a:p>
          <a:p>
            <a:pPr marL="295275" lvl="1" indent="0">
              <a:buNone/>
            </a:pPr>
            <a:r>
              <a:rPr lang="en-US" dirty="0" smtClean="0"/>
              <a:t>Team Exercises – ALL DAY</a:t>
            </a:r>
          </a:p>
          <a:p>
            <a:pPr lvl="2"/>
            <a:endParaRPr lang="en-US" dirty="0"/>
          </a:p>
          <a:p>
            <a:pPr lvl="2"/>
            <a:endParaRPr lang="en-US" dirty="0" smtClean="0"/>
          </a:p>
          <a:p>
            <a:pPr lvl="2"/>
            <a:endParaRPr lang="en-US" dirty="0"/>
          </a:p>
          <a:p>
            <a:pPr lvl="2"/>
            <a:endParaRPr lang="en-US" dirty="0" smtClean="0"/>
          </a:p>
          <a:p>
            <a:endParaRPr lang="en-US" dirty="0"/>
          </a:p>
        </p:txBody>
      </p:sp>
      <p:pic>
        <p:nvPicPr>
          <p:cNvPr id="1026" name="Picture 2" descr="C:\tmp\2014_Las vegas Training_Mike Brown\2014 Las Vegas\0_Course Images\Thursday\360CANON\IMG_6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19" y="3274436"/>
            <a:ext cx="4083484" cy="27226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 name="Picture 2" descr="E:\BLM\Images_VRM\VRM\VRM Tranining\5-day Course\VRM Class Images 4_2010\Friday Presentations\IMG_0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724" y="3262561"/>
            <a:ext cx="4083485" cy="2722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28"/>
          <p:cNvSpPr txBox="1">
            <a:spLocks/>
          </p:cNvSpPr>
          <p:nvPr/>
        </p:nvSpPr>
        <p:spPr>
          <a:xfrm>
            <a:off x="4586725" y="1293425"/>
            <a:ext cx="4070391" cy="1782284"/>
          </a:xfrm>
          <a:prstGeom prst="rect">
            <a:avLst/>
          </a:prstGeom>
          <a:ln>
            <a:solidFill>
              <a:srgbClr val="92D050"/>
            </a:solidFill>
          </a:ln>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Friday</a:t>
            </a:r>
          </a:p>
          <a:p>
            <a:pPr marL="295275" lvl="1" indent="0">
              <a:buFont typeface="Arial" panose="020B0604020202020204" pitchFamily="34" charset="0"/>
              <a:buNone/>
            </a:pPr>
            <a:r>
              <a:rPr lang="en-US" dirty="0" smtClean="0">
                <a:solidFill>
                  <a:prstClr val="white"/>
                </a:solidFill>
              </a:rPr>
              <a:t>Team Project Presentations</a:t>
            </a:r>
          </a:p>
          <a:p>
            <a:pPr marL="295275" lvl="1" indent="0">
              <a:buFont typeface="Arial" panose="020B0604020202020204" pitchFamily="34" charset="0"/>
              <a:buNone/>
            </a:pPr>
            <a:r>
              <a:rPr lang="en-US" u="sng" dirty="0" smtClean="0">
                <a:solidFill>
                  <a:srgbClr val="92D050"/>
                </a:solidFill>
              </a:rPr>
              <a:t>Unit 12 </a:t>
            </a:r>
            <a:r>
              <a:rPr lang="en-US" dirty="0" smtClean="0">
                <a:solidFill>
                  <a:srgbClr val="92D050"/>
                </a:solidFill>
              </a:rPr>
              <a:t>- </a:t>
            </a:r>
            <a:r>
              <a:rPr lang="en-US" dirty="0" smtClean="0">
                <a:solidFill>
                  <a:prstClr val="white"/>
                </a:solidFill>
              </a:rPr>
              <a:t>Wrap Up</a:t>
            </a:r>
          </a:p>
          <a:p>
            <a:endParaRPr lang="en-US" dirty="0"/>
          </a:p>
        </p:txBody>
      </p:sp>
      <p:pic>
        <p:nvPicPr>
          <p:cNvPr id="2050" name="Picture 2" descr="C:\tmp\2014_Las vegas Training_Mike Brown\2014 Las Vegas\0_Course Images\Thursday\359CANON\IMG_59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419" y="3262561"/>
            <a:ext cx="4123288" cy="274913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tmp\2014_Las vegas Training_Mike Brown\2014 Las Vegas\Units\Units\Thursday\IMG_47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00" y="3262561"/>
            <a:ext cx="4123707" cy="274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tmp\01\0-blm\Images\Energy\Transmission\Colorado_Ten Mile Creek Transmission\IMG_86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56" y="1135742"/>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p:txBody>
          <a:bodyPr/>
          <a:lstStyle/>
          <a:p>
            <a:r>
              <a:rPr lang="en-US" dirty="0"/>
              <a:t>Benefits if carefully designed...</a:t>
            </a:r>
          </a:p>
          <a:p>
            <a:endParaRPr lang="en-US" dirty="0"/>
          </a:p>
        </p:txBody>
      </p:sp>
    </p:spTree>
    <p:extLst>
      <p:ext uri="{BB962C8B-B14F-4D97-AF65-F5344CB8AC3E}">
        <p14:creationId xmlns:p14="http://schemas.microsoft.com/office/powerpoint/2010/main" val="282492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Benefits if carefully designed...</a:t>
            </a:r>
          </a:p>
          <a:p>
            <a:endParaRPr lang="en-US" dirty="0"/>
          </a:p>
        </p:txBody>
      </p:sp>
      <p:pic>
        <p:nvPicPr>
          <p:cNvPr id="11" name="Picture 10" descr="Road cu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80624"/>
            <a:ext cx="325913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uber Facilit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280624"/>
            <a:ext cx="26527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erm_Bad Mit Exam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809512"/>
            <a:ext cx="601980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Eagle Project Pictures 00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6440" y="1226032"/>
            <a:ext cx="39624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0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ou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spcBef>
                <a:spcPts val="0"/>
              </a:spcBef>
              <a:spcAft>
                <a:spcPts val="1200"/>
              </a:spcAft>
            </a:pPr>
            <a:r>
              <a:rPr lang="en-US" dirty="0" smtClean="0"/>
              <a:t>BLM </a:t>
            </a:r>
            <a:r>
              <a:rPr lang="en-US" dirty="0"/>
              <a:t>has </a:t>
            </a:r>
            <a:r>
              <a:rPr lang="en-US" dirty="0" smtClean="0"/>
              <a:t>the legal obligation to manage for the protection of Scenic Value:</a:t>
            </a:r>
            <a:endParaRPr lang="en-US" dirty="0"/>
          </a:p>
          <a:p>
            <a:pPr lvl="1">
              <a:spcBef>
                <a:spcPts val="0"/>
              </a:spcBef>
            </a:pPr>
            <a:r>
              <a:rPr lang="en-US" dirty="0">
                <a:solidFill>
                  <a:prstClr val="white"/>
                </a:solidFill>
              </a:rPr>
              <a:t>IBLA Decisions </a:t>
            </a:r>
          </a:p>
          <a:p>
            <a:pPr lvl="2">
              <a:spcBef>
                <a:spcPts val="0"/>
              </a:spcBef>
            </a:pPr>
            <a:r>
              <a:rPr lang="en-US" dirty="0">
                <a:solidFill>
                  <a:srgbClr val="FFC000"/>
                </a:solidFill>
              </a:rPr>
              <a:t>144IBLA070 - Utah Decision</a:t>
            </a:r>
          </a:p>
          <a:p>
            <a:pPr lvl="2">
              <a:spcBef>
                <a:spcPts val="0"/>
              </a:spcBef>
            </a:pPr>
            <a:r>
              <a:rPr lang="en-US" dirty="0">
                <a:solidFill>
                  <a:srgbClr val="FFC000"/>
                </a:solidFill>
              </a:rPr>
              <a:t>173IBLA313 - Beaver </a:t>
            </a:r>
            <a:r>
              <a:rPr lang="en-US" dirty="0" smtClean="0">
                <a:solidFill>
                  <a:srgbClr val="FFC000"/>
                </a:solidFill>
              </a:rPr>
              <a:t>Rim, Lander </a:t>
            </a:r>
            <a:r>
              <a:rPr lang="en-US" dirty="0">
                <a:solidFill>
                  <a:srgbClr val="FFC000"/>
                </a:solidFill>
              </a:rPr>
              <a:t>FO</a:t>
            </a:r>
          </a:p>
          <a:p>
            <a:pPr lvl="2">
              <a:spcBef>
                <a:spcPts val="0"/>
              </a:spcBef>
            </a:pPr>
            <a:r>
              <a:rPr lang="en-US" dirty="0">
                <a:solidFill>
                  <a:srgbClr val="FFC000"/>
                </a:solidFill>
              </a:rPr>
              <a:t>174 IBLA 078 </a:t>
            </a:r>
            <a:r>
              <a:rPr lang="en-US" dirty="0" smtClean="0">
                <a:solidFill>
                  <a:srgbClr val="FFC000"/>
                </a:solidFill>
              </a:rPr>
              <a:t>- Tom </a:t>
            </a:r>
            <a:r>
              <a:rPr lang="en-US" dirty="0">
                <a:solidFill>
                  <a:srgbClr val="FFC000"/>
                </a:solidFill>
              </a:rPr>
              <a:t>Van </a:t>
            </a:r>
            <a:r>
              <a:rPr lang="en-US" dirty="0" err="1" smtClean="0">
                <a:solidFill>
                  <a:srgbClr val="FFC000"/>
                </a:solidFill>
              </a:rPr>
              <a:t>Sant</a:t>
            </a:r>
            <a:r>
              <a:rPr lang="en-US" dirty="0" smtClean="0">
                <a:solidFill>
                  <a:srgbClr val="FFC000"/>
                </a:solidFill>
              </a:rPr>
              <a:t>, California</a:t>
            </a:r>
          </a:p>
          <a:p>
            <a:pPr lvl="2">
              <a:spcBef>
                <a:spcPts val="0"/>
              </a:spcBef>
              <a:spcAft>
                <a:spcPts val="1200"/>
              </a:spcAft>
            </a:pPr>
            <a:r>
              <a:rPr lang="en-US" dirty="0" smtClean="0">
                <a:solidFill>
                  <a:srgbClr val="FFC000"/>
                </a:solidFill>
              </a:rPr>
              <a:t>IBLA 2016-74 - Big Burrito Mountain Bike Trail Petition for Stay</a:t>
            </a:r>
          </a:p>
          <a:p>
            <a:pPr lvl="2">
              <a:spcBef>
                <a:spcPts val="0"/>
              </a:spcBef>
              <a:spcAft>
                <a:spcPts val="1200"/>
              </a:spcAft>
            </a:pPr>
            <a:endParaRPr lang="en-US" dirty="0">
              <a:solidFill>
                <a:srgbClr val="FFC000"/>
              </a:solidFill>
            </a:endParaRPr>
          </a:p>
          <a:p>
            <a:endParaRPr lang="en-US" dirty="0"/>
          </a:p>
        </p:txBody>
      </p:sp>
      <p:sp>
        <p:nvSpPr>
          <p:cNvPr id="3" name="Text Placeholder 2"/>
          <p:cNvSpPr>
            <a:spLocks noGrp="1"/>
          </p:cNvSpPr>
          <p:nvPr>
            <p:ph type="body" sz="quarter" idx="11"/>
          </p:nvPr>
        </p:nvSpPr>
        <p:spPr/>
        <p:txBody>
          <a:bodyPr/>
          <a:lstStyle/>
          <a:p>
            <a:r>
              <a:rPr lang="en-US" dirty="0"/>
              <a:t>Interior Board of Land Appeals</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0022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578" y="1200150"/>
            <a:ext cx="8108157" cy="5405438"/>
          </a:xfrm>
        </p:spPr>
      </p:pic>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Someone is watching</a:t>
            </a:r>
            <a:endParaRPr lang="en-US" dirty="0"/>
          </a:p>
          <a:p>
            <a:endParaRPr lang="en-US" dirty="0"/>
          </a:p>
        </p:txBody>
      </p:sp>
    </p:spTree>
    <p:extLst>
      <p:ext uri="{BB962C8B-B14F-4D97-AF65-F5344CB8AC3E}">
        <p14:creationId xmlns:p14="http://schemas.microsoft.com/office/powerpoint/2010/main" val="10127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tmp\2014_Las vegas Training_Mike Brown\2016_06 Las Vegas Course\New presentation images\22624983534_42350f6d63_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8"/>
          <a:stretch/>
        </p:blipFill>
        <p:spPr bwMode="auto">
          <a:xfrm>
            <a:off x="-10633" y="1058763"/>
            <a:ext cx="8790256" cy="5799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endParaRPr lang="en-US" dirty="0"/>
          </a:p>
        </p:txBody>
      </p:sp>
      <p:sp>
        <p:nvSpPr>
          <p:cNvPr id="2" name="Text Placeholder 1"/>
          <p:cNvSpPr>
            <a:spLocks noGrp="1"/>
          </p:cNvSpPr>
          <p:nvPr>
            <p:ph type="body" sz="quarter" idx="11"/>
          </p:nvPr>
        </p:nvSpPr>
        <p:spPr/>
        <p:txBody>
          <a:bodyPr/>
          <a:lstStyle/>
          <a:p>
            <a:r>
              <a:rPr lang="en-US" dirty="0" smtClean="0"/>
              <a:t>And now Language of Landscapes</a:t>
            </a:r>
            <a:endParaRPr lang="en-US" dirty="0"/>
          </a:p>
        </p:txBody>
      </p:sp>
      <p:sp>
        <p:nvSpPr>
          <p:cNvPr id="3" name="Content Placeholder 2"/>
          <p:cNvSpPr>
            <a:spLocks noGrp="1"/>
          </p:cNvSpPr>
          <p:nvPr>
            <p:ph idx="1"/>
          </p:nvPr>
        </p:nvSpPr>
        <p:spPr>
          <a:xfrm>
            <a:off x="146533" y="1391092"/>
            <a:ext cx="8633089" cy="1405270"/>
          </a:xfrm>
        </p:spPr>
        <p:txBody>
          <a:bodyPr/>
          <a:lstStyle/>
          <a:p>
            <a:pPr algn="ctr"/>
            <a:r>
              <a:rPr lang="en-US" dirty="0" smtClean="0">
                <a:solidFill>
                  <a:schemeClr val="accent1">
                    <a:lumMod val="20000"/>
                    <a:lumOff val="80000"/>
                  </a:schemeClr>
                </a:solidFill>
                <a:effectLst>
                  <a:outerShdw blurRad="38100" dist="38100" dir="2700000" algn="tl">
                    <a:srgbClr val="000000">
                      <a:alpha val="43137"/>
                    </a:srgbClr>
                  </a:outerShdw>
                </a:effectLst>
              </a:rPr>
              <a:t>“</a:t>
            </a:r>
            <a:r>
              <a:rPr lang="en-US" dirty="0">
                <a:solidFill>
                  <a:schemeClr val="accent1">
                    <a:lumMod val="20000"/>
                    <a:lumOff val="80000"/>
                  </a:schemeClr>
                </a:solidFill>
                <a:effectLst>
                  <a:outerShdw blurRad="38100" dist="38100" dir="2700000" algn="tl">
                    <a:srgbClr val="000000">
                      <a:alpha val="43137"/>
                    </a:srgbClr>
                  </a:outerShdw>
                </a:effectLst>
              </a:rPr>
              <a:t>For Centuries Americans have drawn strength and inspiration from the beauty of our country. It would be a neglectful generation indeed, indifferent alike to the judgment of history and the command of principle, which failed to preserve and extend such a heritage for its descendants” (Beauty for America 1965)</a:t>
            </a:r>
            <a:endParaRPr lang="en-US" dirty="0"/>
          </a:p>
        </p:txBody>
      </p:sp>
    </p:spTree>
    <p:extLst>
      <p:ext uri="{BB962C8B-B14F-4D97-AF65-F5344CB8AC3E}">
        <p14:creationId xmlns:p14="http://schemas.microsoft.com/office/powerpoint/2010/main" val="20055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red rock view9_bri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 r="15465" b="-19"/>
          <a:stretch/>
        </p:blipFill>
        <p:spPr bwMode="auto">
          <a:xfrm>
            <a:off x="1" y="659360"/>
            <a:ext cx="8787739" cy="61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C:\tmp\2014_Las vegas Training_Mike Brown\2016_06 Las Vegas Course\New presentation images\Red Rock Canyon NCA poster im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5"/>
          <a:stretch/>
        </p:blipFill>
        <p:spPr bwMode="auto">
          <a:xfrm>
            <a:off x="7351" y="658160"/>
            <a:ext cx="8780389" cy="6199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0" y="5424442"/>
            <a:ext cx="8787740" cy="1169987"/>
          </a:xfrm>
          <a:prstGeom prst="rect">
            <a:avLst/>
          </a:prstGeom>
          <a:noFill/>
          <a:ln w="9525">
            <a:noFill/>
            <a:miter lim="800000"/>
            <a:headEnd/>
            <a:tailEnd/>
          </a:ln>
          <a:effectLst>
            <a:outerShdw blurRad="50800" dist="50800" dir="5400000" algn="ctr" rotWithShape="0">
              <a:srgbClr val="000000"/>
            </a:outerShdw>
          </a:effectLst>
        </p:spPr>
        <p:txBody>
          <a:bodyPr wrap="square">
            <a:spAutoFit/>
          </a:bodyPr>
          <a:lstStyle/>
          <a:p>
            <a:pPr algn="ctr" fontAlgn="base">
              <a:spcBef>
                <a:spcPct val="50000"/>
              </a:spcBef>
              <a:spcAft>
                <a:spcPct val="0"/>
              </a:spcAft>
              <a:defRPr/>
            </a:pPr>
            <a:r>
              <a:rPr lang="en-US" sz="2000" b="1" kern="0" dirty="0">
                <a:solidFill>
                  <a:prstClr val="white"/>
                </a:solidFill>
                <a:effectLst>
                  <a:outerShdw blurRad="38100" dist="38100" dir="2700000" algn="tl">
                    <a:srgbClr val="000000">
                      <a:alpha val="43137"/>
                    </a:srgbClr>
                  </a:outerShdw>
                </a:effectLst>
                <a:latin typeface="Arial" charset="0"/>
              </a:rPr>
              <a:t>“The beauty of our land is a natural resource. </a:t>
            </a:r>
            <a:br>
              <a:rPr lang="en-US" sz="2000" b="1" kern="0" dirty="0">
                <a:solidFill>
                  <a:prstClr val="white"/>
                </a:solidFill>
                <a:effectLst>
                  <a:outerShdw blurRad="38100" dist="38100" dir="2700000" algn="tl">
                    <a:srgbClr val="000000">
                      <a:alpha val="43137"/>
                    </a:srgbClr>
                  </a:outerShdw>
                </a:effectLst>
                <a:latin typeface="Arial" charset="0"/>
              </a:rPr>
            </a:br>
            <a:r>
              <a:rPr lang="en-US" sz="2000" b="1" kern="0" dirty="0">
                <a:solidFill>
                  <a:prstClr val="white"/>
                </a:solidFill>
                <a:effectLst>
                  <a:outerShdw blurRad="38100" dist="38100" dir="2700000" algn="tl">
                    <a:srgbClr val="000000">
                      <a:alpha val="43137"/>
                    </a:srgbClr>
                  </a:outerShdw>
                </a:effectLst>
                <a:latin typeface="Arial" charset="0"/>
              </a:rPr>
              <a:t>Its preservation is linked to the inner prosperity of the human spirit.” </a:t>
            </a:r>
          </a:p>
          <a:p>
            <a:pPr algn="ctr" fontAlgn="base">
              <a:spcBef>
                <a:spcPct val="50000"/>
              </a:spcBef>
              <a:spcAft>
                <a:spcPct val="0"/>
              </a:spcAft>
              <a:defRPr/>
            </a:pPr>
            <a:r>
              <a:rPr lang="en-US" sz="2000" b="1" i="1" kern="0" dirty="0">
                <a:solidFill>
                  <a:srgbClr val="FFFF66"/>
                </a:solidFill>
                <a:effectLst>
                  <a:outerShdw blurRad="38100" dist="38100" dir="2700000" algn="tl">
                    <a:srgbClr val="000000">
                      <a:alpha val="43137"/>
                    </a:srgbClr>
                  </a:outerShdw>
                </a:effectLst>
                <a:latin typeface="Arial" charset="0"/>
              </a:rPr>
              <a:t>President Lyndon B. Johnson, 1965 address to Congress </a:t>
            </a:r>
            <a:endParaRPr lang="en-US" b="1" i="1" kern="0" dirty="0">
              <a:solidFill>
                <a:srgbClr val="FFFF00"/>
              </a:solidFill>
              <a:effectLst>
                <a:outerShdw blurRad="38100" dist="38100" dir="2700000" algn="tl">
                  <a:srgbClr val="000000">
                    <a:alpha val="43137"/>
                  </a:srgbClr>
                </a:outerShdw>
              </a:effectLst>
              <a:latin typeface="Arial" charset="0"/>
            </a:endParaRPr>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11353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0487" y="1418242"/>
            <a:ext cx="8305800" cy="4641364"/>
          </a:xfrm>
        </p:spPr>
        <p:txBody>
          <a:bodyPr/>
          <a:lstStyle/>
          <a:p>
            <a:r>
              <a:rPr lang="en-US" dirty="0"/>
              <a:t>To provide a general overview of the Bureau of Land Management’s Visual Resource Management (VRM) program, including:</a:t>
            </a:r>
          </a:p>
          <a:p>
            <a:pPr lvl="1"/>
            <a:endParaRPr lang="en-US" dirty="0" smtClean="0"/>
          </a:p>
          <a:p>
            <a:pPr marL="1822450" lvl="1">
              <a:spcAft>
                <a:spcPts val="1200"/>
              </a:spcAft>
            </a:pPr>
            <a:r>
              <a:rPr lang="en-US" dirty="0"/>
              <a:t>What is VRM</a:t>
            </a:r>
          </a:p>
          <a:p>
            <a:pPr marL="1822450" lvl="1">
              <a:spcAft>
                <a:spcPts val="1200"/>
              </a:spcAft>
            </a:pPr>
            <a:r>
              <a:rPr lang="en-US" dirty="0" smtClean="0"/>
              <a:t>Why we manage scenery</a:t>
            </a:r>
          </a:p>
          <a:p>
            <a:pPr marL="1822450" lvl="1">
              <a:spcAft>
                <a:spcPts val="1200"/>
              </a:spcAft>
            </a:pPr>
            <a:r>
              <a:rPr lang="en-US" dirty="0" smtClean="0"/>
              <a:t>How we manage scenery</a:t>
            </a:r>
            <a:endParaRPr lang="en-US" dirty="0"/>
          </a:p>
          <a:p>
            <a:endParaRPr lang="en-US" dirty="0"/>
          </a:p>
        </p:txBody>
      </p:sp>
      <p:sp>
        <p:nvSpPr>
          <p:cNvPr id="6" name="Text Placeholder 5"/>
          <p:cNvSpPr>
            <a:spLocks noGrp="1"/>
          </p:cNvSpPr>
          <p:nvPr>
            <p:ph type="body" sz="quarter" idx="10"/>
          </p:nvPr>
        </p:nvSpPr>
        <p:spPr/>
        <p:txBody>
          <a:bodyPr/>
          <a:lstStyle/>
          <a:p>
            <a:endParaRPr lang="en-US"/>
          </a:p>
        </p:txBody>
      </p:sp>
      <p:sp>
        <p:nvSpPr>
          <p:cNvPr id="7" name="Text Placeholder 6"/>
          <p:cNvSpPr>
            <a:spLocks noGrp="1"/>
          </p:cNvSpPr>
          <p:nvPr>
            <p:ph type="body" sz="quarter" idx="11"/>
          </p:nvPr>
        </p:nvSpPr>
        <p:spPr/>
        <p:txBody>
          <a:bodyPr/>
          <a:lstStyle/>
          <a:p>
            <a:r>
              <a:rPr lang="en-US" dirty="0" smtClean="0"/>
              <a:t>Introductory Unit Objective</a:t>
            </a:r>
            <a:endParaRPr lang="en-US" dirty="0"/>
          </a:p>
        </p:txBody>
      </p:sp>
    </p:spTree>
    <p:extLst>
      <p:ext uri="{BB962C8B-B14F-4D97-AF65-F5344CB8AC3E}">
        <p14:creationId xmlns:p14="http://schemas.microsoft.com/office/powerpoint/2010/main" val="104476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0487" y="1418242"/>
            <a:ext cx="8305800" cy="4641364"/>
          </a:xfrm>
        </p:spPr>
        <p:txBody>
          <a:bodyPr/>
          <a:lstStyle/>
          <a:p>
            <a:r>
              <a:rPr lang="en-US" dirty="0" smtClean="0"/>
              <a:t>Describe </a:t>
            </a:r>
            <a:r>
              <a:rPr lang="en-US" dirty="0"/>
              <a:t>the importance of protecting scenic values, and explain in general terms, the process the BLM uses to manage for scenery via the Visual Resource Management (VRM) System.</a:t>
            </a:r>
            <a:endParaRPr lang="en-US" dirty="0" smtClean="0"/>
          </a:p>
          <a:p>
            <a:pPr lvl="1"/>
            <a:endParaRPr lang="en-US" dirty="0" smtClean="0"/>
          </a:p>
          <a:p>
            <a:pPr marL="1822450" lvl="1">
              <a:spcAft>
                <a:spcPts val="1200"/>
              </a:spcAft>
            </a:pPr>
            <a:r>
              <a:rPr lang="en-US" dirty="0"/>
              <a:t>What is VRM</a:t>
            </a:r>
          </a:p>
          <a:p>
            <a:pPr marL="1822450" lvl="1">
              <a:spcAft>
                <a:spcPts val="1200"/>
              </a:spcAft>
            </a:pPr>
            <a:r>
              <a:rPr lang="en-US" dirty="0" smtClean="0"/>
              <a:t>Why we manage scenery</a:t>
            </a:r>
          </a:p>
          <a:p>
            <a:pPr marL="1822450" lvl="1">
              <a:spcAft>
                <a:spcPts val="1200"/>
              </a:spcAft>
            </a:pPr>
            <a:r>
              <a:rPr lang="en-US" dirty="0" smtClean="0"/>
              <a:t>How we manage scenery</a:t>
            </a:r>
            <a:endParaRPr lang="en-US" dirty="0"/>
          </a:p>
          <a:p>
            <a:endParaRPr lang="en-US" dirty="0"/>
          </a:p>
        </p:txBody>
      </p:sp>
      <p:sp>
        <p:nvSpPr>
          <p:cNvPr id="6" name="Text Placeholder 5"/>
          <p:cNvSpPr>
            <a:spLocks noGrp="1"/>
          </p:cNvSpPr>
          <p:nvPr>
            <p:ph type="body" sz="quarter" idx="10"/>
          </p:nvPr>
        </p:nvSpPr>
        <p:spPr/>
        <p:txBody>
          <a:bodyPr/>
          <a:lstStyle/>
          <a:p>
            <a:endParaRPr lang="en-US"/>
          </a:p>
        </p:txBody>
      </p:sp>
      <p:sp>
        <p:nvSpPr>
          <p:cNvPr id="7" name="Text Placeholder 6"/>
          <p:cNvSpPr>
            <a:spLocks noGrp="1"/>
          </p:cNvSpPr>
          <p:nvPr>
            <p:ph type="body" sz="quarter" idx="11"/>
          </p:nvPr>
        </p:nvSpPr>
        <p:spPr/>
        <p:txBody>
          <a:bodyPr/>
          <a:lstStyle/>
          <a:p>
            <a:r>
              <a:rPr lang="en-US" dirty="0" smtClean="0"/>
              <a:t>Introductory Unit Objective</a:t>
            </a:r>
            <a:endParaRPr lang="en-US" dirty="0"/>
          </a:p>
        </p:txBody>
      </p:sp>
    </p:spTree>
    <p:extLst>
      <p:ext uri="{BB962C8B-B14F-4D97-AF65-F5344CB8AC3E}">
        <p14:creationId xmlns:p14="http://schemas.microsoft.com/office/powerpoint/2010/main" val="19697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Content Placeholder 28"/>
          <p:cNvSpPr>
            <a:spLocks noGrp="1"/>
          </p:cNvSpPr>
          <p:nvPr>
            <p:ph idx="1"/>
          </p:nvPr>
        </p:nvSpPr>
        <p:spPr/>
        <p:txBody>
          <a:bodyPr/>
          <a:lstStyle/>
          <a:p>
            <a:pPr>
              <a:spcAft>
                <a:spcPts val="1200"/>
              </a:spcAft>
            </a:pPr>
            <a:r>
              <a:rPr lang="en-US" dirty="0" smtClean="0"/>
              <a:t>To provide a general overview of the Bureau of Land Management’s Visual Resource Management (VRM) program, including:</a:t>
            </a:r>
          </a:p>
          <a:p>
            <a:pPr lvl="1">
              <a:spcAft>
                <a:spcPts val="1200"/>
              </a:spcAft>
            </a:pPr>
            <a:r>
              <a:rPr lang="en-US" dirty="0" smtClean="0"/>
              <a:t>Why we inventory and manage visual resources.</a:t>
            </a:r>
          </a:p>
          <a:p>
            <a:pPr lvl="1">
              <a:spcAft>
                <a:spcPts val="1200"/>
              </a:spcAft>
            </a:pPr>
            <a:r>
              <a:rPr lang="en-US" dirty="0" smtClean="0"/>
              <a:t>What legal authority drives the BLM VRM program.</a:t>
            </a:r>
          </a:p>
          <a:p>
            <a:pPr lvl="1">
              <a:spcAft>
                <a:spcPts val="1200"/>
              </a:spcAft>
            </a:pPr>
            <a:r>
              <a:rPr lang="en-US" dirty="0" smtClean="0"/>
              <a:t>The benefits of scenery management.</a:t>
            </a:r>
          </a:p>
          <a:p>
            <a:pPr lvl="1">
              <a:spcAft>
                <a:spcPts val="1200"/>
              </a:spcAft>
            </a:pPr>
            <a:r>
              <a:rPr lang="en-US" dirty="0" smtClean="0"/>
              <a:t>An overview of the policy and procedures of the VRM Program in place today. </a:t>
            </a:r>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256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C189F3AAE31C47BEAB89097BA98B76" ma:contentTypeVersion="0" ma:contentTypeDescription="Create a new document." ma:contentTypeScope="" ma:versionID="45f2a85b2a9ca16a23691f2e6a6d7f1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2F89BC-472C-40B2-828B-10F782702F03}">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C2434A-5ADE-4154-AD6A-0A854862B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E58BD34-2BD1-4D7E-A32C-5787B89CA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10012</TotalTime>
  <Words>1963</Words>
  <Application>Microsoft Office PowerPoint</Application>
  <PresentationFormat>On-screen Show (4:3)</PresentationFormat>
  <Paragraphs>279</Paragraphs>
  <Slides>54</Slides>
  <Notes>6</Notes>
  <HiddenSlides>4</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54</vt:i4>
      </vt:variant>
    </vt:vector>
  </HeadingPairs>
  <TitlesOfParts>
    <vt:vector size="70" baseType="lpstr">
      <vt:lpstr>Adobe Heiti Std R</vt:lpstr>
      <vt:lpstr>Adobe Garamond Pro Bold</vt:lpstr>
      <vt:lpstr>Arial</vt:lpstr>
      <vt:lpstr>Blackadder ITC</vt:lpstr>
      <vt:lpstr>Calibri</vt:lpstr>
      <vt:lpstr>Cambria</vt:lpstr>
      <vt:lpstr>Impact</vt:lpstr>
      <vt:lpstr>Microsoft Sans Serif</vt:lpstr>
      <vt:lpstr>Myriad Pro</vt:lpstr>
      <vt:lpstr>Times New Roman</vt:lpstr>
      <vt:lpstr>2_UnitTitle</vt:lpstr>
      <vt:lpstr>3_Body</vt:lpstr>
      <vt:lpstr>1_VRM-Cover</vt:lpstr>
      <vt:lpstr>3_UnitTitle</vt:lpstr>
      <vt:lpstr>Image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McCarty, John H</cp:lastModifiedBy>
  <cp:revision>241</cp:revision>
  <cp:lastPrinted>2017-03-17T12:58:41Z</cp:lastPrinted>
  <dcterms:created xsi:type="dcterms:W3CDTF">2015-01-14T20:26:51Z</dcterms:created>
  <dcterms:modified xsi:type="dcterms:W3CDTF">2018-04-16T14:09:38Z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0x010100FCC189F3AAE31C47BEAB89097BA98B76</vt:lpwstr>
  </property>
</Properties>
</file>