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98"/>
  </p:notesMasterIdLst>
  <p:sldIdLst>
    <p:sldId id="256" r:id="rId4"/>
    <p:sldId id="257" r:id="rId5"/>
    <p:sldId id="259" r:id="rId6"/>
    <p:sldId id="260" r:id="rId7"/>
    <p:sldId id="349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70" r:id="rId16"/>
    <p:sldId id="361" r:id="rId17"/>
    <p:sldId id="277" r:id="rId18"/>
    <p:sldId id="278" r:id="rId19"/>
    <p:sldId id="279" r:id="rId20"/>
    <p:sldId id="280" r:id="rId21"/>
    <p:sldId id="281" r:id="rId22"/>
    <p:sldId id="287" r:id="rId23"/>
    <p:sldId id="284" r:id="rId24"/>
    <p:sldId id="285" r:id="rId25"/>
    <p:sldId id="286" r:id="rId26"/>
    <p:sldId id="365" r:id="rId27"/>
    <p:sldId id="351" r:id="rId28"/>
    <p:sldId id="352" r:id="rId29"/>
    <p:sldId id="353" r:id="rId30"/>
    <p:sldId id="354" r:id="rId31"/>
    <p:sldId id="356" r:id="rId32"/>
    <p:sldId id="357" r:id="rId33"/>
    <p:sldId id="363" r:id="rId34"/>
    <p:sldId id="358" r:id="rId35"/>
    <p:sldId id="359" r:id="rId36"/>
    <p:sldId id="360" r:id="rId37"/>
    <p:sldId id="288" r:id="rId38"/>
    <p:sldId id="289" r:id="rId39"/>
    <p:sldId id="290" r:id="rId40"/>
    <p:sldId id="291" r:id="rId41"/>
    <p:sldId id="362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50" r:id="rId53"/>
    <p:sldId id="302" r:id="rId54"/>
    <p:sldId id="303" r:id="rId55"/>
    <p:sldId id="304" r:id="rId56"/>
    <p:sldId id="305" r:id="rId57"/>
    <p:sldId id="307" r:id="rId58"/>
    <p:sldId id="308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64" r:id="rId95"/>
    <p:sldId id="347" r:id="rId96"/>
    <p:sldId id="348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15" autoAdjust="0"/>
    <p:restoredTop sz="86282" autoAdjust="0"/>
  </p:normalViewPr>
  <p:slideViewPr>
    <p:cSldViewPr snapToGrid="0">
      <p:cViewPr varScale="1">
        <p:scale>
          <a:sx n="160" d="100"/>
          <a:sy n="160" d="100"/>
        </p:scale>
        <p:origin x="180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2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A40530-1DA4-4A68-9179-9459BDD0413D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C0D2495-B009-4E5B-9F23-E75D286FED52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1) Delineate Scenic Quality Rating Units (SQRU)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677D5D2-AD14-426D-AFCF-3DF9A24C53AC}" type="parTrans" cxnId="{0F6A09B3-435C-4901-AF8C-141117C7BD68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77EEEDA-9F2B-4958-9646-5B1F352879B0}" type="sibTrans" cxnId="{0F6A09B3-435C-4901-AF8C-141117C7BD68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3EECA6F-3DE7-4300-B3D4-C5BF6E885443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4) Create Photo Record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F312FA7-B4C4-4361-B959-FB26DA93F412}" type="parTrans" cxnId="{65C7D88E-24A2-4872-9E1C-332DAEE74D9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956C94E-C655-4964-A2D8-5CB7AE3E52CC}" type="sibTrans" cxnId="{65C7D88E-24A2-4872-9E1C-332DAEE74D9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7A072D6-07AA-4AA0-9142-E635A7AF6FF3}">
      <dgm:prSet custT="1"/>
      <dgm:spPr/>
      <dgm:t>
        <a:bodyPr/>
        <a:lstStyle/>
        <a:p>
          <a:r>
            <a:rPr lang="en-US" sz="1600" b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3) Make Field Observation Record</a:t>
          </a:r>
        </a:p>
      </dgm:t>
    </dgm:pt>
    <dgm:pt modelId="{B19D4A83-7956-4A72-A5FC-5B53E0564322}" type="parTrans" cxnId="{DDED6A4F-18FF-48D9-BE22-C5B1ACBF3C1C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3C29614B-4AF5-4233-901E-7882215B5870}" type="sibTrans" cxnId="{DDED6A4F-18FF-48D9-BE22-C5B1ACBF3C1C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DCBB72D5-346D-4770-8F3F-5B34B1FE3BBA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5) Evaluate, Score, and Categorize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C9F3C428-8F36-4BBC-8722-F513DC03B5E4}" type="parTrans" cxnId="{C0E1FEFC-6A36-447A-8243-0D92DAA61A3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A3C332B-EF7B-414B-9828-4B247D709D5C}" type="sibTrans" cxnId="{C0E1FEFC-6A36-447A-8243-0D92DAA61A3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A96E67B7-1F1C-4D0F-BAB1-128CA61CEAB1}">
      <dgm:prSet custT="1"/>
      <dgm:spPr/>
      <dgm:t>
        <a:bodyPr/>
        <a:lstStyle/>
        <a:p>
          <a:r>
            <a:rPr lang="en-US" sz="1600" b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2) Choose Inventory Observation Points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1485CFC-F410-4A8E-BD4A-829CE65C3E6A}" type="parTrans" cxnId="{5AE44999-79F9-4708-83CA-3D3EAEE2DEE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125C50C8-C43F-4C4B-9F4E-809914B39005}" type="sibTrans" cxnId="{5AE44999-79F9-4708-83CA-3D3EAEE2DEE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C7BA3381-4F62-41EB-A1F8-81E10AB64C29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6) Enter Data into VRI Geodatabase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203983DE-C399-4C7A-B08B-D110B0BF72F0}" type="parTrans" cxnId="{679E75BB-9CB4-47A6-98F1-0C2C0FBDC7E8}">
      <dgm:prSet/>
      <dgm:spPr/>
      <dgm:t>
        <a:bodyPr/>
        <a:lstStyle/>
        <a:p>
          <a:endParaRPr lang="en-US"/>
        </a:p>
      </dgm:t>
    </dgm:pt>
    <dgm:pt modelId="{1E4E06E5-833F-4E76-8BD4-652EA4686217}" type="sibTrans" cxnId="{679E75BB-9CB4-47A6-98F1-0C2C0FBDC7E8}">
      <dgm:prSet/>
      <dgm:spPr/>
      <dgm:t>
        <a:bodyPr/>
        <a:lstStyle/>
        <a:p>
          <a:endParaRPr lang="en-US"/>
        </a:p>
      </dgm:t>
    </dgm:pt>
    <dgm:pt modelId="{22413215-5D5E-4450-9EF8-FF6CF5A5F80E}" type="pres">
      <dgm:prSet presAssocID="{DCA40530-1DA4-4A68-9179-9459BDD041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0F5F19-9F03-40FC-A42E-6A8A601FB788}" type="pres">
      <dgm:prSet presAssocID="{BC0D2495-B009-4E5B-9F23-E75D286FED52}" presName="parentText" presStyleLbl="node1" presStyleIdx="0" presStyleCnt="6" custScaleY="104474" custLinFactNeighborY="-271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A5F84-4406-4731-89FA-9EC59478F4F9}" type="pres">
      <dgm:prSet presAssocID="{577EEEDA-9F2B-4958-9646-5B1F352879B0}" presName="spacer" presStyleCnt="0"/>
      <dgm:spPr/>
      <dgm:t>
        <a:bodyPr/>
        <a:lstStyle/>
        <a:p>
          <a:endParaRPr lang="en-US"/>
        </a:p>
      </dgm:t>
    </dgm:pt>
    <dgm:pt modelId="{1922ED97-C608-45E8-AEFF-1285CEF3F344}" type="pres">
      <dgm:prSet presAssocID="{A96E67B7-1F1C-4D0F-BAB1-128CA61CEAB1}" presName="parentText" presStyleLbl="node1" presStyleIdx="1" presStyleCnt="6" custLinFactNeighborY="-693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61890-F836-4CD6-9A73-3904BE349170}" type="pres">
      <dgm:prSet presAssocID="{125C50C8-C43F-4C4B-9F4E-809914B39005}" presName="spacer" presStyleCnt="0"/>
      <dgm:spPr/>
      <dgm:t>
        <a:bodyPr/>
        <a:lstStyle/>
        <a:p>
          <a:endParaRPr lang="en-US"/>
        </a:p>
      </dgm:t>
    </dgm:pt>
    <dgm:pt modelId="{303C04AD-2A34-41CC-8D61-C6400915D7B7}" type="pres">
      <dgm:prSet presAssocID="{97A072D6-07AA-4AA0-9142-E635A7AF6FF3}" presName="parentText" presStyleLbl="node1" presStyleIdx="2" presStyleCnt="6" custLinFactY="-212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EA061-75B6-46DE-80B9-FB48F4AF8D38}" type="pres">
      <dgm:prSet presAssocID="{3C29614B-4AF5-4233-901E-7882215B5870}" presName="spacer" presStyleCnt="0"/>
      <dgm:spPr/>
      <dgm:t>
        <a:bodyPr/>
        <a:lstStyle/>
        <a:p>
          <a:endParaRPr lang="en-US"/>
        </a:p>
      </dgm:t>
    </dgm:pt>
    <dgm:pt modelId="{B2D02DF2-933B-4A05-B2B6-83277690F050}" type="pres">
      <dgm:prSet presAssocID="{B3EECA6F-3DE7-4300-B3D4-C5BF6E885443}" presName="parentText" presStyleLbl="node1" presStyleIdx="3" presStyleCnt="6" custLinFactY="-894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51EFBB-C24F-41F1-A8AE-33D8BD245C6A}" type="pres">
      <dgm:prSet presAssocID="{9956C94E-C655-4964-A2D8-5CB7AE3E52CC}" presName="spacer" presStyleCnt="0"/>
      <dgm:spPr/>
      <dgm:t>
        <a:bodyPr/>
        <a:lstStyle/>
        <a:p>
          <a:endParaRPr lang="en-US"/>
        </a:p>
      </dgm:t>
    </dgm:pt>
    <dgm:pt modelId="{32E6FCAE-A45E-4AE9-B98E-C1192DDF900F}" type="pres">
      <dgm:prSet presAssocID="{DCBB72D5-346D-4770-8F3F-5B34B1FE3BBA}" presName="parentText" presStyleLbl="node1" presStyleIdx="4" presStyleCnt="6" custLinFactY="-1458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18123-3AF5-4D2B-B125-823598ED6FFA}" type="pres">
      <dgm:prSet presAssocID="{5A3C332B-EF7B-414B-9828-4B247D709D5C}" presName="spacer" presStyleCnt="0"/>
      <dgm:spPr/>
    </dgm:pt>
    <dgm:pt modelId="{E81B421C-7C80-498C-8890-D480F3F19620}" type="pres">
      <dgm:prSet presAssocID="{C7BA3381-4F62-41EB-A1F8-81E10AB64C29}" presName="parentText" presStyleLbl="node1" presStyleIdx="5" presStyleCnt="6" custLinFactY="-201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947A56-1183-4C19-B3C1-D01FA50B80D0}" type="presOf" srcId="{DCA40530-1DA4-4A68-9179-9459BDD0413D}" destId="{22413215-5D5E-4450-9EF8-FF6CF5A5F80E}" srcOrd="0" destOrd="0" presId="urn:microsoft.com/office/officeart/2005/8/layout/vList2"/>
    <dgm:cxn modelId="{92389B39-0FE9-4A44-B454-8C5E70AB6C11}" type="presOf" srcId="{B3EECA6F-3DE7-4300-B3D4-C5BF6E885443}" destId="{B2D02DF2-933B-4A05-B2B6-83277690F050}" srcOrd="0" destOrd="0" presId="urn:microsoft.com/office/officeart/2005/8/layout/vList2"/>
    <dgm:cxn modelId="{C0E1FEFC-6A36-447A-8243-0D92DAA61A3F}" srcId="{DCA40530-1DA4-4A68-9179-9459BDD0413D}" destId="{DCBB72D5-346D-4770-8F3F-5B34B1FE3BBA}" srcOrd="4" destOrd="0" parTransId="{C9F3C428-8F36-4BBC-8722-F513DC03B5E4}" sibTransId="{5A3C332B-EF7B-414B-9828-4B247D709D5C}"/>
    <dgm:cxn modelId="{679E75BB-9CB4-47A6-98F1-0C2C0FBDC7E8}" srcId="{DCA40530-1DA4-4A68-9179-9459BDD0413D}" destId="{C7BA3381-4F62-41EB-A1F8-81E10AB64C29}" srcOrd="5" destOrd="0" parTransId="{203983DE-C399-4C7A-B08B-D110B0BF72F0}" sibTransId="{1E4E06E5-833F-4E76-8BD4-652EA4686217}"/>
    <dgm:cxn modelId="{C9D8B9C2-0CE2-45DA-8B2C-2120F644D2AB}" type="presOf" srcId="{DCBB72D5-346D-4770-8F3F-5B34B1FE3BBA}" destId="{32E6FCAE-A45E-4AE9-B98E-C1192DDF900F}" srcOrd="0" destOrd="0" presId="urn:microsoft.com/office/officeart/2005/8/layout/vList2"/>
    <dgm:cxn modelId="{5AE44999-79F9-4708-83CA-3D3EAEE2DEEF}" srcId="{DCA40530-1DA4-4A68-9179-9459BDD0413D}" destId="{A96E67B7-1F1C-4D0F-BAB1-128CA61CEAB1}" srcOrd="1" destOrd="0" parTransId="{B1485CFC-F410-4A8E-BD4A-829CE65C3E6A}" sibTransId="{125C50C8-C43F-4C4B-9F4E-809914B39005}"/>
    <dgm:cxn modelId="{EE2A24A2-58F9-4B6C-A133-720F5E93F3AF}" type="presOf" srcId="{BC0D2495-B009-4E5B-9F23-E75D286FED52}" destId="{820F5F19-9F03-40FC-A42E-6A8A601FB788}" srcOrd="0" destOrd="0" presId="urn:microsoft.com/office/officeart/2005/8/layout/vList2"/>
    <dgm:cxn modelId="{0F6A09B3-435C-4901-AF8C-141117C7BD68}" srcId="{DCA40530-1DA4-4A68-9179-9459BDD0413D}" destId="{BC0D2495-B009-4E5B-9F23-E75D286FED52}" srcOrd="0" destOrd="0" parTransId="{B677D5D2-AD14-426D-AFCF-3DF9A24C53AC}" sibTransId="{577EEEDA-9F2B-4958-9646-5B1F352879B0}"/>
    <dgm:cxn modelId="{DDED6A4F-18FF-48D9-BE22-C5B1ACBF3C1C}" srcId="{DCA40530-1DA4-4A68-9179-9459BDD0413D}" destId="{97A072D6-07AA-4AA0-9142-E635A7AF6FF3}" srcOrd="2" destOrd="0" parTransId="{B19D4A83-7956-4A72-A5FC-5B53E0564322}" sibTransId="{3C29614B-4AF5-4233-901E-7882215B5870}"/>
    <dgm:cxn modelId="{95EB6798-F5BA-4D85-8B5E-0E28AC9E8AC7}" type="presOf" srcId="{97A072D6-07AA-4AA0-9142-E635A7AF6FF3}" destId="{303C04AD-2A34-41CC-8D61-C6400915D7B7}" srcOrd="0" destOrd="0" presId="urn:microsoft.com/office/officeart/2005/8/layout/vList2"/>
    <dgm:cxn modelId="{36D2A860-E49B-43AE-B51C-D55EDA2FCA4A}" type="presOf" srcId="{A96E67B7-1F1C-4D0F-BAB1-128CA61CEAB1}" destId="{1922ED97-C608-45E8-AEFF-1285CEF3F344}" srcOrd="0" destOrd="0" presId="urn:microsoft.com/office/officeart/2005/8/layout/vList2"/>
    <dgm:cxn modelId="{0255FF8E-55B0-4F2A-9D0D-D5AF90379B09}" type="presOf" srcId="{C7BA3381-4F62-41EB-A1F8-81E10AB64C29}" destId="{E81B421C-7C80-498C-8890-D480F3F19620}" srcOrd="0" destOrd="0" presId="urn:microsoft.com/office/officeart/2005/8/layout/vList2"/>
    <dgm:cxn modelId="{65C7D88E-24A2-4872-9E1C-332DAEE74D93}" srcId="{DCA40530-1DA4-4A68-9179-9459BDD0413D}" destId="{B3EECA6F-3DE7-4300-B3D4-C5BF6E885443}" srcOrd="3" destOrd="0" parTransId="{9F312FA7-B4C4-4361-B959-FB26DA93F412}" sibTransId="{9956C94E-C655-4964-A2D8-5CB7AE3E52CC}"/>
    <dgm:cxn modelId="{03D657A0-389B-40DB-B5C6-3EC27BFAC865}" type="presParOf" srcId="{22413215-5D5E-4450-9EF8-FF6CF5A5F80E}" destId="{820F5F19-9F03-40FC-A42E-6A8A601FB788}" srcOrd="0" destOrd="0" presId="urn:microsoft.com/office/officeart/2005/8/layout/vList2"/>
    <dgm:cxn modelId="{2777FD50-56B9-4F67-8963-F574D9A48265}" type="presParOf" srcId="{22413215-5D5E-4450-9EF8-FF6CF5A5F80E}" destId="{8BAA5F84-4406-4731-89FA-9EC59478F4F9}" srcOrd="1" destOrd="0" presId="urn:microsoft.com/office/officeart/2005/8/layout/vList2"/>
    <dgm:cxn modelId="{45B0D4EA-6E31-49F0-BC31-F37A37B0247F}" type="presParOf" srcId="{22413215-5D5E-4450-9EF8-FF6CF5A5F80E}" destId="{1922ED97-C608-45E8-AEFF-1285CEF3F344}" srcOrd="2" destOrd="0" presId="urn:microsoft.com/office/officeart/2005/8/layout/vList2"/>
    <dgm:cxn modelId="{7C9CC468-8E49-416F-8E8E-86BE9732C39E}" type="presParOf" srcId="{22413215-5D5E-4450-9EF8-FF6CF5A5F80E}" destId="{E4E61890-F836-4CD6-9A73-3904BE349170}" srcOrd="3" destOrd="0" presId="urn:microsoft.com/office/officeart/2005/8/layout/vList2"/>
    <dgm:cxn modelId="{383FA7E0-FA38-4335-95CA-B93CA2D47696}" type="presParOf" srcId="{22413215-5D5E-4450-9EF8-FF6CF5A5F80E}" destId="{303C04AD-2A34-41CC-8D61-C6400915D7B7}" srcOrd="4" destOrd="0" presId="urn:microsoft.com/office/officeart/2005/8/layout/vList2"/>
    <dgm:cxn modelId="{D8C13273-5F81-4009-B9D8-289DAF4790ED}" type="presParOf" srcId="{22413215-5D5E-4450-9EF8-FF6CF5A5F80E}" destId="{90EEA061-75B6-46DE-80B9-FB48F4AF8D38}" srcOrd="5" destOrd="0" presId="urn:microsoft.com/office/officeart/2005/8/layout/vList2"/>
    <dgm:cxn modelId="{D8D92CDA-DE24-4ED0-98CF-F39ADAE17CC4}" type="presParOf" srcId="{22413215-5D5E-4450-9EF8-FF6CF5A5F80E}" destId="{B2D02DF2-933B-4A05-B2B6-83277690F050}" srcOrd="6" destOrd="0" presId="urn:microsoft.com/office/officeart/2005/8/layout/vList2"/>
    <dgm:cxn modelId="{87EBC103-4F86-41E1-A0E5-673A85C6A80C}" type="presParOf" srcId="{22413215-5D5E-4450-9EF8-FF6CF5A5F80E}" destId="{0051EFBB-C24F-41F1-A8AE-33D8BD245C6A}" srcOrd="7" destOrd="0" presId="urn:microsoft.com/office/officeart/2005/8/layout/vList2"/>
    <dgm:cxn modelId="{AC4955AE-FEE7-4004-AC71-67C3B1745426}" type="presParOf" srcId="{22413215-5D5E-4450-9EF8-FF6CF5A5F80E}" destId="{32E6FCAE-A45E-4AE9-B98E-C1192DDF900F}" srcOrd="8" destOrd="0" presId="urn:microsoft.com/office/officeart/2005/8/layout/vList2"/>
    <dgm:cxn modelId="{5824461A-9F68-4464-85F8-CA97921975F3}" type="presParOf" srcId="{22413215-5D5E-4450-9EF8-FF6CF5A5F80E}" destId="{73C18123-3AF5-4D2B-B125-823598ED6FFA}" srcOrd="9" destOrd="0" presId="urn:microsoft.com/office/officeart/2005/8/layout/vList2"/>
    <dgm:cxn modelId="{875CBA95-0C7A-419B-843A-07623E10E689}" type="presParOf" srcId="{22413215-5D5E-4450-9EF8-FF6CF5A5F80E}" destId="{E81B421C-7C80-498C-8890-D480F3F1962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FCA9CA-7CB8-47E4-BB7E-9DACB84AE39A}" type="doc">
      <dgm:prSet loTypeId="urn:microsoft.com/office/officeart/2005/8/layout/hierarchy3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AE7B389-A667-403C-B59F-13E773F5597F}">
      <dgm:prSet phldrT="[Text]"/>
      <dgm:spPr>
        <a:xfrm>
          <a:off x="62953" y="1636"/>
          <a:ext cx="2617263" cy="1308631"/>
        </a:xfrm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n-ea"/>
              <a:cs typeface="+mn-cs"/>
            </a:rPr>
            <a:t>Visual Resource Inventory</a:t>
          </a:r>
          <a:endParaRPr lang="en-US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+mn-ea"/>
            <a:cs typeface="+mn-cs"/>
          </a:endParaRPr>
        </a:p>
      </dgm:t>
    </dgm:pt>
    <dgm:pt modelId="{0CB29B7C-EFCF-4AA5-B5B7-8C30B290C65D}" type="parTrans" cxnId="{08F6909D-1E10-4751-A475-F566C46E1A4B}">
      <dgm:prSet/>
      <dgm:spPr/>
      <dgm:t>
        <a:bodyPr/>
        <a:lstStyle/>
        <a:p>
          <a:endParaRPr lang="en-US"/>
        </a:p>
      </dgm:t>
    </dgm:pt>
    <dgm:pt modelId="{BECFA20A-2D3E-401D-9279-3598F43192F0}" type="sibTrans" cxnId="{08F6909D-1E10-4751-A475-F566C46E1A4B}">
      <dgm:prSet/>
      <dgm:spPr/>
      <dgm:t>
        <a:bodyPr/>
        <a:lstStyle/>
        <a:p>
          <a:endParaRPr lang="en-US"/>
        </a:p>
      </dgm:t>
    </dgm:pt>
    <dgm:pt modelId="{17707505-C843-4735-9739-1643FADFF8EE}">
      <dgm:prSet phldrT="[Text]" custT="1"/>
      <dgm:spPr>
        <a:xfrm>
          <a:off x="586406" y="2932055"/>
          <a:ext cx="2093810" cy="1308631"/>
        </a:xfrm>
        <a:ln>
          <a:noFill/>
        </a:ln>
      </dgm:spPr>
      <dgm:t>
        <a:bodyPr/>
        <a:lstStyle/>
        <a:p>
          <a:r>
            <a:rPr lang="en-US" sz="1800" b="1" i="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Sensitivity Level Analysis</a:t>
          </a:r>
          <a:endParaRPr lang="en-US" sz="1800" b="1" i="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9AA58985-BA75-4077-B066-8ADDB3D20BE1}" type="parTrans" cxnId="{CFC7B9DA-13FD-40BE-9F0A-D11536606365}">
      <dgm:prSet/>
      <dgm:spPr>
        <a:xfrm>
          <a:off x="324680" y="1310268"/>
          <a:ext cx="261726" cy="2276103"/>
        </a:xfrm>
      </dgm:spPr>
      <dgm:t>
        <a:bodyPr/>
        <a:lstStyle/>
        <a:p>
          <a:endParaRPr lang="en-US"/>
        </a:p>
      </dgm:t>
    </dgm:pt>
    <dgm:pt modelId="{B27B233A-7589-4CE8-972B-5E75471A2529}" type="sibTrans" cxnId="{CFC7B9DA-13FD-40BE-9F0A-D11536606365}">
      <dgm:prSet/>
      <dgm:spPr/>
      <dgm:t>
        <a:bodyPr/>
        <a:lstStyle/>
        <a:p>
          <a:endParaRPr lang="en-US"/>
        </a:p>
      </dgm:t>
    </dgm:pt>
    <dgm:pt modelId="{59B0150C-991F-405E-95FE-D8D3CE9E7608}">
      <dgm:prSet phldrT="[Text]"/>
      <dgm:spPr>
        <a:xfrm>
          <a:off x="586406" y="4567845"/>
          <a:ext cx="2093810" cy="825419"/>
        </a:xfrm>
        <a:ln>
          <a:noFill/>
        </a:ln>
      </dgm:spPr>
      <dgm:t>
        <a:bodyPr/>
        <a:lstStyle/>
        <a:p>
          <a:r>
            <a:rPr lang="en-US" sz="1200" b="1" dirty="0" smtClean="0">
              <a:ln/>
              <a:latin typeface="Myriad Pro"/>
              <a:ea typeface="+mn-ea"/>
              <a:cs typeface="+mn-cs"/>
            </a:rPr>
            <a:t>Public Land Visibility</a:t>
          </a:r>
          <a:endParaRPr lang="en-US" sz="1200" b="1" dirty="0">
            <a:ln/>
            <a:latin typeface="Myriad Pro"/>
            <a:ea typeface="+mn-ea"/>
            <a:cs typeface="+mn-cs"/>
          </a:endParaRPr>
        </a:p>
      </dgm:t>
    </dgm:pt>
    <dgm:pt modelId="{34799304-1A11-44A8-A462-54576C792697}" type="parTrans" cxnId="{9CCCD490-D013-4EFE-A86F-11AF3036C245}">
      <dgm:prSet/>
      <dgm:spPr/>
      <dgm:t>
        <a:bodyPr/>
        <a:lstStyle/>
        <a:p>
          <a:endParaRPr lang="en-US"/>
        </a:p>
      </dgm:t>
    </dgm:pt>
    <dgm:pt modelId="{EBA410BE-DE7F-4B9D-B2DD-D17E43BB8AA7}" type="sibTrans" cxnId="{9CCCD490-D013-4EFE-A86F-11AF3036C245}">
      <dgm:prSet/>
      <dgm:spPr/>
      <dgm:t>
        <a:bodyPr/>
        <a:lstStyle/>
        <a:p>
          <a:endParaRPr lang="en-US"/>
        </a:p>
      </dgm:t>
    </dgm:pt>
    <dgm:pt modelId="{6ACD5284-6094-4FE3-9BDB-2845FF19CBB5}">
      <dgm:prSet phldrT="[Text]"/>
      <dgm:spPr>
        <a:xfrm>
          <a:off x="586406" y="2932055"/>
          <a:ext cx="2093810" cy="1308631"/>
        </a:xfrm>
        <a:ln>
          <a:noFill/>
        </a:ln>
      </dgm:spPr>
      <dgm:t>
        <a:bodyPr/>
        <a:lstStyle/>
        <a:p>
          <a:r>
            <a:rPr lang="en-US" sz="1200" b="1" dirty="0" smtClean="0">
              <a:ln/>
              <a:latin typeface="Myriad Pro"/>
              <a:ea typeface="+mn-ea"/>
              <a:cs typeface="+mn-cs"/>
            </a:rPr>
            <a:t>Scenic Values Held by People expressed as a concern/attitude toward visual change</a:t>
          </a:r>
          <a:endParaRPr lang="en-US" sz="1200" b="1" dirty="0">
            <a:ln/>
            <a:latin typeface="Myriad Pro"/>
            <a:ea typeface="+mn-ea"/>
            <a:cs typeface="+mn-cs"/>
          </a:endParaRPr>
        </a:p>
      </dgm:t>
    </dgm:pt>
    <dgm:pt modelId="{713EDC8C-6B91-4034-9AC2-2B3E2822CB63}" type="parTrans" cxnId="{026DE79E-5DBF-4C8D-97AB-89EE5F305550}">
      <dgm:prSet/>
      <dgm:spPr/>
      <dgm:t>
        <a:bodyPr/>
        <a:lstStyle/>
        <a:p>
          <a:endParaRPr lang="en-US"/>
        </a:p>
      </dgm:t>
    </dgm:pt>
    <dgm:pt modelId="{C0E333BE-94F3-47F7-B378-86F28461C228}" type="sibTrans" cxnId="{026DE79E-5DBF-4C8D-97AB-89EE5F305550}">
      <dgm:prSet/>
      <dgm:spPr/>
      <dgm:t>
        <a:bodyPr/>
        <a:lstStyle/>
        <a:p>
          <a:endParaRPr lang="en-US"/>
        </a:p>
      </dgm:t>
    </dgm:pt>
    <dgm:pt modelId="{94E72A7B-426E-4388-BDEB-A42399467BBF}">
      <dgm:prSet phldrT="[Text]" custT="1"/>
      <dgm:spPr>
        <a:xfrm>
          <a:off x="586406" y="4567845"/>
          <a:ext cx="2093810" cy="825419"/>
        </a:xfrm>
        <a:ln>
          <a:noFill/>
        </a:ln>
      </dgm:spPr>
      <dgm:t>
        <a:bodyPr/>
        <a:lstStyle/>
        <a:p>
          <a:r>
            <a:rPr lang="en-US" sz="1600" b="1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Delineation of Distance Zones</a:t>
          </a:r>
          <a:endParaRPr lang="en-US" sz="1600" b="1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3096789E-93CF-4E20-90FF-0F55ED4588CD}" type="parTrans" cxnId="{19C9901D-81F9-4142-A305-EC870C31756C}">
      <dgm:prSet/>
      <dgm:spPr>
        <a:xfrm>
          <a:off x="324680" y="1310268"/>
          <a:ext cx="261726" cy="3670287"/>
        </a:xfrm>
      </dgm:spPr>
      <dgm:t>
        <a:bodyPr/>
        <a:lstStyle/>
        <a:p>
          <a:endParaRPr lang="en-US"/>
        </a:p>
      </dgm:t>
    </dgm:pt>
    <dgm:pt modelId="{CACAF110-64C2-479F-8627-13B357F56B19}" type="sibTrans" cxnId="{19C9901D-81F9-4142-A305-EC870C31756C}">
      <dgm:prSet/>
      <dgm:spPr/>
      <dgm:t>
        <a:bodyPr/>
        <a:lstStyle/>
        <a:p>
          <a:endParaRPr lang="en-US"/>
        </a:p>
      </dgm:t>
    </dgm:pt>
    <dgm:pt modelId="{F725ECC8-5E31-4968-8F7C-15F8F023C122}">
      <dgm:prSet phldrT="[Text]" custT="1"/>
      <dgm:spPr>
        <a:xfrm>
          <a:off x="586406" y="1637425"/>
          <a:ext cx="2093810" cy="967471"/>
        </a:xfrm>
        <a:ln>
          <a:noFill/>
        </a:ln>
      </dgm:spPr>
      <dgm:t>
        <a:bodyPr/>
        <a:lstStyle/>
        <a:p>
          <a:r>
            <a:rPr lang="en-US" sz="1400" b="1" dirty="0" smtClean="0">
              <a:ln/>
              <a:latin typeface="Myriad Pro"/>
              <a:ea typeface="+mn-ea"/>
              <a:cs typeface="+mn-cs"/>
            </a:rPr>
            <a:t>Land Features &amp; Characteristics</a:t>
          </a:r>
          <a:endParaRPr lang="en-US" sz="1400" b="1" dirty="0">
            <a:ln/>
            <a:latin typeface="Myriad Pro"/>
            <a:ea typeface="+mn-ea"/>
            <a:cs typeface="+mn-cs"/>
          </a:endParaRPr>
        </a:p>
      </dgm:t>
    </dgm:pt>
    <dgm:pt modelId="{7F3E54EC-1A49-4EFB-915E-B3A487071BC1}">
      <dgm:prSet phldrT="[Text]" custT="1"/>
      <dgm:spPr>
        <a:xfrm>
          <a:off x="586406" y="1637425"/>
          <a:ext cx="2093810" cy="967471"/>
        </a:xfrm>
        <a:ln>
          <a:noFill/>
        </a:ln>
      </dgm:spPr>
      <dgm:t>
        <a:bodyPr/>
        <a:lstStyle/>
        <a:p>
          <a:r>
            <a:rPr lang="en-US" sz="1800" b="1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Scenic Quality Evaluation</a:t>
          </a:r>
          <a:endParaRPr lang="en-US" sz="1800" b="1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21D88114-8728-4E6C-B747-C7385134E62A}" type="sibTrans" cxnId="{4D5540E8-ED92-47A8-AB5A-FCB8EFA78E99}">
      <dgm:prSet/>
      <dgm:spPr/>
      <dgm:t>
        <a:bodyPr/>
        <a:lstStyle/>
        <a:p>
          <a:endParaRPr lang="en-US"/>
        </a:p>
      </dgm:t>
    </dgm:pt>
    <dgm:pt modelId="{6465DAE6-5803-4CCD-AE1E-2CB033945AD9}" type="parTrans" cxnId="{4D5540E8-ED92-47A8-AB5A-FCB8EFA78E99}">
      <dgm:prSet/>
      <dgm:spPr>
        <a:xfrm>
          <a:off x="324680" y="1310268"/>
          <a:ext cx="261726" cy="810893"/>
        </a:xfrm>
      </dgm:spPr>
      <dgm:t>
        <a:bodyPr/>
        <a:lstStyle/>
        <a:p>
          <a:endParaRPr lang="en-US"/>
        </a:p>
      </dgm:t>
    </dgm:pt>
    <dgm:pt modelId="{17C7F558-52BD-423D-81F8-42CCC9F2B26B}" type="sibTrans" cxnId="{48738038-4260-47DB-A558-80EE3056CA11}">
      <dgm:prSet/>
      <dgm:spPr/>
      <dgm:t>
        <a:bodyPr/>
        <a:lstStyle/>
        <a:p>
          <a:endParaRPr lang="en-US"/>
        </a:p>
      </dgm:t>
    </dgm:pt>
    <dgm:pt modelId="{1AF71D27-6815-4086-8EFF-28AFC37E8460}" type="parTrans" cxnId="{48738038-4260-47DB-A558-80EE3056CA11}">
      <dgm:prSet/>
      <dgm:spPr/>
      <dgm:t>
        <a:bodyPr/>
        <a:lstStyle/>
        <a:p>
          <a:endParaRPr lang="en-US"/>
        </a:p>
      </dgm:t>
    </dgm:pt>
    <dgm:pt modelId="{2E61426C-DBCE-4B11-80B8-039F7B4BA003}" type="pres">
      <dgm:prSet presAssocID="{93FCA9CA-7CB8-47E4-BB7E-9DACB84AE3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46DDBF-8DD2-42C0-A751-3109332ACF40}" type="pres">
      <dgm:prSet presAssocID="{FAE7B389-A667-403C-B59F-13E773F5597F}" presName="root" presStyleCnt="0"/>
      <dgm:spPr/>
      <dgm:t>
        <a:bodyPr/>
        <a:lstStyle/>
        <a:p>
          <a:endParaRPr lang="en-US"/>
        </a:p>
      </dgm:t>
    </dgm:pt>
    <dgm:pt modelId="{2E60C9F9-5AB3-4064-9E73-4A341AB2FD77}" type="pres">
      <dgm:prSet presAssocID="{FAE7B389-A667-403C-B59F-13E773F5597F}" presName="rootComposite" presStyleCnt="0"/>
      <dgm:spPr/>
      <dgm:t>
        <a:bodyPr/>
        <a:lstStyle/>
        <a:p>
          <a:endParaRPr lang="en-US"/>
        </a:p>
      </dgm:t>
    </dgm:pt>
    <dgm:pt modelId="{71E8A9CD-786F-4474-A94B-B8FB3F86A318}" type="pres">
      <dgm:prSet presAssocID="{FAE7B389-A667-403C-B59F-13E773F5597F}" presName="rootText" presStyleLbl="node1" presStyleIdx="0" presStyleCnt="1" custScaleX="114474" custScaleY="7200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BEA222E-7B5F-47B3-8CA8-C1F79E8F9DD4}" type="pres">
      <dgm:prSet presAssocID="{FAE7B389-A667-403C-B59F-13E773F5597F}" presName="rootConnector" presStyleLbl="node1" presStyleIdx="0" presStyleCnt="1"/>
      <dgm:spPr/>
      <dgm:t>
        <a:bodyPr/>
        <a:lstStyle/>
        <a:p>
          <a:endParaRPr lang="en-US"/>
        </a:p>
      </dgm:t>
    </dgm:pt>
    <dgm:pt modelId="{64B88CDB-1D67-4A02-B536-4A732A8B2FA7}" type="pres">
      <dgm:prSet presAssocID="{FAE7B389-A667-403C-B59F-13E773F5597F}" presName="childShape" presStyleCnt="0"/>
      <dgm:spPr/>
      <dgm:t>
        <a:bodyPr/>
        <a:lstStyle/>
        <a:p>
          <a:endParaRPr lang="en-US"/>
        </a:p>
      </dgm:t>
    </dgm:pt>
    <dgm:pt modelId="{C4EC429B-74CE-447A-A551-A258085D4E0E}" type="pres">
      <dgm:prSet presAssocID="{6465DAE6-5803-4CCD-AE1E-2CB033945AD9}" presName="Name13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893"/>
              </a:lnTo>
              <a:lnTo>
                <a:pt x="261726" y="81089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48E03C17-4A2E-4A61-A1B6-CA34B23B0AF5}" type="pres">
      <dgm:prSet presAssocID="{7F3E54EC-1A49-4EFB-915E-B3A487071BC1}" presName="childText" presStyleLbl="bgAcc1" presStyleIdx="0" presStyleCnt="3" custScaleX="159902" custScaleY="9356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6A17EBC-0DDA-467B-8FF0-159A40F077CE}" type="pres">
      <dgm:prSet presAssocID="{9AA58985-BA75-4077-B066-8ADDB3D20BE1}" presName="Name13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103"/>
              </a:lnTo>
              <a:lnTo>
                <a:pt x="261726" y="227610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73C2DC54-028C-4EC1-8841-2466E567C70D}" type="pres">
      <dgm:prSet presAssocID="{17707505-C843-4735-9739-1643FADFF8EE}" presName="childText" presStyleLbl="bgAcc1" presStyleIdx="1" presStyleCnt="3" custScaleX="16139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DDF6EFB-F5CC-456C-8D57-762A463D3C02}" type="pres">
      <dgm:prSet presAssocID="{3096789E-93CF-4E20-90FF-0F55ED4588CD}" presName="Name13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287"/>
              </a:lnTo>
              <a:lnTo>
                <a:pt x="261726" y="3670287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A5E54578-2B86-439E-8308-F83CDA6D37C4}" type="pres">
      <dgm:prSet presAssocID="{94E72A7B-426E-4388-BDEB-A42399467BBF}" presName="childText" presStyleLbl="bgAcc1" presStyleIdx="2" presStyleCnt="3" custScaleX="161394" custScaleY="6307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4D5540E8-ED92-47A8-AB5A-FCB8EFA78E99}" srcId="{FAE7B389-A667-403C-B59F-13E773F5597F}" destId="{7F3E54EC-1A49-4EFB-915E-B3A487071BC1}" srcOrd="0" destOrd="0" parTransId="{6465DAE6-5803-4CCD-AE1E-2CB033945AD9}" sibTransId="{21D88114-8728-4E6C-B747-C7385134E62A}"/>
    <dgm:cxn modelId="{19C9901D-81F9-4142-A305-EC870C31756C}" srcId="{FAE7B389-A667-403C-B59F-13E773F5597F}" destId="{94E72A7B-426E-4388-BDEB-A42399467BBF}" srcOrd="2" destOrd="0" parTransId="{3096789E-93CF-4E20-90FF-0F55ED4588CD}" sibTransId="{CACAF110-64C2-479F-8627-13B357F56B19}"/>
    <dgm:cxn modelId="{CB162746-A998-429B-B881-9A27A9933D97}" type="presOf" srcId="{FAE7B389-A667-403C-B59F-13E773F5597F}" destId="{71E8A9CD-786F-4474-A94B-B8FB3F86A318}" srcOrd="0" destOrd="0" presId="urn:microsoft.com/office/officeart/2005/8/layout/hierarchy3"/>
    <dgm:cxn modelId="{9620B66C-2F2A-414D-BEB4-52679936D498}" type="presOf" srcId="{93FCA9CA-7CB8-47E4-BB7E-9DACB84AE39A}" destId="{2E61426C-DBCE-4B11-80B8-039F7B4BA003}" srcOrd="0" destOrd="0" presId="urn:microsoft.com/office/officeart/2005/8/layout/hierarchy3"/>
    <dgm:cxn modelId="{2874B60B-6BDC-478A-B1AB-484C376F1462}" type="presOf" srcId="{17707505-C843-4735-9739-1643FADFF8EE}" destId="{73C2DC54-028C-4EC1-8841-2466E567C70D}" srcOrd="0" destOrd="0" presId="urn:microsoft.com/office/officeart/2005/8/layout/hierarchy3"/>
    <dgm:cxn modelId="{CF2256ED-4DE1-4B62-9074-743990727F6E}" type="presOf" srcId="{6465DAE6-5803-4CCD-AE1E-2CB033945AD9}" destId="{C4EC429B-74CE-447A-A551-A258085D4E0E}" srcOrd="0" destOrd="0" presId="urn:microsoft.com/office/officeart/2005/8/layout/hierarchy3"/>
    <dgm:cxn modelId="{EC44C47D-62A4-4AA0-BC18-5D31286DE03F}" type="presOf" srcId="{FAE7B389-A667-403C-B59F-13E773F5597F}" destId="{9BEA222E-7B5F-47B3-8CA8-C1F79E8F9DD4}" srcOrd="1" destOrd="0" presId="urn:microsoft.com/office/officeart/2005/8/layout/hierarchy3"/>
    <dgm:cxn modelId="{14D74E44-A48F-49C7-A8D8-E5CA50D2E986}" type="presOf" srcId="{6ACD5284-6094-4FE3-9BDB-2845FF19CBB5}" destId="{73C2DC54-028C-4EC1-8841-2466E567C70D}" srcOrd="0" destOrd="1" presId="urn:microsoft.com/office/officeart/2005/8/layout/hierarchy3"/>
    <dgm:cxn modelId="{B3DA8975-6302-47FE-8B51-65E193E9879C}" type="presOf" srcId="{F725ECC8-5E31-4968-8F7C-15F8F023C122}" destId="{48E03C17-4A2E-4A61-A1B6-CA34B23B0AF5}" srcOrd="0" destOrd="1" presId="urn:microsoft.com/office/officeart/2005/8/layout/hierarchy3"/>
    <dgm:cxn modelId="{BEEF19F2-5059-4A07-A657-3233F1C340BA}" type="presOf" srcId="{9AA58985-BA75-4077-B066-8ADDB3D20BE1}" destId="{16A17EBC-0DDA-467B-8FF0-159A40F077CE}" srcOrd="0" destOrd="0" presId="urn:microsoft.com/office/officeart/2005/8/layout/hierarchy3"/>
    <dgm:cxn modelId="{08F6909D-1E10-4751-A475-F566C46E1A4B}" srcId="{93FCA9CA-7CB8-47E4-BB7E-9DACB84AE39A}" destId="{FAE7B389-A667-403C-B59F-13E773F5597F}" srcOrd="0" destOrd="0" parTransId="{0CB29B7C-EFCF-4AA5-B5B7-8C30B290C65D}" sibTransId="{BECFA20A-2D3E-401D-9279-3598F43192F0}"/>
    <dgm:cxn modelId="{FA722583-A443-4DE2-A692-B786B984A8BE}" type="presOf" srcId="{59B0150C-991F-405E-95FE-D8D3CE9E7608}" destId="{A5E54578-2B86-439E-8308-F83CDA6D37C4}" srcOrd="0" destOrd="1" presId="urn:microsoft.com/office/officeart/2005/8/layout/hierarchy3"/>
    <dgm:cxn modelId="{9CCCD490-D013-4EFE-A86F-11AF3036C245}" srcId="{94E72A7B-426E-4388-BDEB-A42399467BBF}" destId="{59B0150C-991F-405E-95FE-D8D3CE9E7608}" srcOrd="0" destOrd="0" parTransId="{34799304-1A11-44A8-A462-54576C792697}" sibTransId="{EBA410BE-DE7F-4B9D-B2DD-D17E43BB8AA7}"/>
    <dgm:cxn modelId="{CFC7B9DA-13FD-40BE-9F0A-D11536606365}" srcId="{FAE7B389-A667-403C-B59F-13E773F5597F}" destId="{17707505-C843-4735-9739-1643FADFF8EE}" srcOrd="1" destOrd="0" parTransId="{9AA58985-BA75-4077-B066-8ADDB3D20BE1}" sibTransId="{B27B233A-7589-4CE8-972B-5E75471A2529}"/>
    <dgm:cxn modelId="{3B241DC3-2F91-4838-B7E1-46638A076E52}" type="presOf" srcId="{7F3E54EC-1A49-4EFB-915E-B3A487071BC1}" destId="{48E03C17-4A2E-4A61-A1B6-CA34B23B0AF5}" srcOrd="0" destOrd="0" presId="urn:microsoft.com/office/officeart/2005/8/layout/hierarchy3"/>
    <dgm:cxn modelId="{48738038-4260-47DB-A558-80EE3056CA11}" srcId="{7F3E54EC-1A49-4EFB-915E-B3A487071BC1}" destId="{F725ECC8-5E31-4968-8F7C-15F8F023C122}" srcOrd="0" destOrd="0" parTransId="{1AF71D27-6815-4086-8EFF-28AFC37E8460}" sibTransId="{17C7F558-52BD-423D-81F8-42CCC9F2B26B}"/>
    <dgm:cxn modelId="{18487DE3-4DB8-4BA5-9301-3645E5D641D2}" type="presOf" srcId="{3096789E-93CF-4E20-90FF-0F55ED4588CD}" destId="{3DDF6EFB-F5CC-456C-8D57-762A463D3C02}" srcOrd="0" destOrd="0" presId="urn:microsoft.com/office/officeart/2005/8/layout/hierarchy3"/>
    <dgm:cxn modelId="{026DE79E-5DBF-4C8D-97AB-89EE5F305550}" srcId="{17707505-C843-4735-9739-1643FADFF8EE}" destId="{6ACD5284-6094-4FE3-9BDB-2845FF19CBB5}" srcOrd="0" destOrd="0" parTransId="{713EDC8C-6B91-4034-9AC2-2B3E2822CB63}" sibTransId="{C0E333BE-94F3-47F7-B378-86F28461C228}"/>
    <dgm:cxn modelId="{26EAB8C8-B700-45EE-A49A-21733239E088}" type="presOf" srcId="{94E72A7B-426E-4388-BDEB-A42399467BBF}" destId="{A5E54578-2B86-439E-8308-F83CDA6D37C4}" srcOrd="0" destOrd="0" presId="urn:microsoft.com/office/officeart/2005/8/layout/hierarchy3"/>
    <dgm:cxn modelId="{F819FB43-7801-4681-8BB0-944EF4268352}" type="presParOf" srcId="{2E61426C-DBCE-4B11-80B8-039F7B4BA003}" destId="{A346DDBF-8DD2-42C0-A751-3109332ACF40}" srcOrd="0" destOrd="0" presId="urn:microsoft.com/office/officeart/2005/8/layout/hierarchy3"/>
    <dgm:cxn modelId="{2B2C1D69-8E78-46E1-B7DA-8DE56DA9B5ED}" type="presParOf" srcId="{A346DDBF-8DD2-42C0-A751-3109332ACF40}" destId="{2E60C9F9-5AB3-4064-9E73-4A341AB2FD77}" srcOrd="0" destOrd="0" presId="urn:microsoft.com/office/officeart/2005/8/layout/hierarchy3"/>
    <dgm:cxn modelId="{B2C561FC-486E-4A5D-9C34-1F9BFC7BEADE}" type="presParOf" srcId="{2E60C9F9-5AB3-4064-9E73-4A341AB2FD77}" destId="{71E8A9CD-786F-4474-A94B-B8FB3F86A318}" srcOrd="0" destOrd="0" presId="urn:microsoft.com/office/officeart/2005/8/layout/hierarchy3"/>
    <dgm:cxn modelId="{C1327D93-79EB-44E5-A00E-6EBC8FBCA784}" type="presParOf" srcId="{2E60C9F9-5AB3-4064-9E73-4A341AB2FD77}" destId="{9BEA222E-7B5F-47B3-8CA8-C1F79E8F9DD4}" srcOrd="1" destOrd="0" presId="urn:microsoft.com/office/officeart/2005/8/layout/hierarchy3"/>
    <dgm:cxn modelId="{67C89B3A-4392-4DD9-8395-B4EFF51DCC3E}" type="presParOf" srcId="{A346DDBF-8DD2-42C0-A751-3109332ACF40}" destId="{64B88CDB-1D67-4A02-B536-4A732A8B2FA7}" srcOrd="1" destOrd="0" presId="urn:microsoft.com/office/officeart/2005/8/layout/hierarchy3"/>
    <dgm:cxn modelId="{55E44A6D-6F8C-46F0-BCD2-36A5A22DCD6F}" type="presParOf" srcId="{64B88CDB-1D67-4A02-B536-4A732A8B2FA7}" destId="{C4EC429B-74CE-447A-A551-A258085D4E0E}" srcOrd="0" destOrd="0" presId="urn:microsoft.com/office/officeart/2005/8/layout/hierarchy3"/>
    <dgm:cxn modelId="{85470C1E-8D13-4543-B3CB-0AE4A7C3F1BF}" type="presParOf" srcId="{64B88CDB-1D67-4A02-B536-4A732A8B2FA7}" destId="{48E03C17-4A2E-4A61-A1B6-CA34B23B0AF5}" srcOrd="1" destOrd="0" presId="urn:microsoft.com/office/officeart/2005/8/layout/hierarchy3"/>
    <dgm:cxn modelId="{DDE5A0C7-E802-456A-B492-EA52815BA44C}" type="presParOf" srcId="{64B88CDB-1D67-4A02-B536-4A732A8B2FA7}" destId="{16A17EBC-0DDA-467B-8FF0-159A40F077CE}" srcOrd="2" destOrd="0" presId="urn:microsoft.com/office/officeart/2005/8/layout/hierarchy3"/>
    <dgm:cxn modelId="{DCB672B1-7200-4311-838F-C44E7A7740C1}" type="presParOf" srcId="{64B88CDB-1D67-4A02-B536-4A732A8B2FA7}" destId="{73C2DC54-028C-4EC1-8841-2466E567C70D}" srcOrd="3" destOrd="0" presId="urn:microsoft.com/office/officeart/2005/8/layout/hierarchy3"/>
    <dgm:cxn modelId="{C34EC678-8658-4AB4-BD7C-52E55748F95D}" type="presParOf" srcId="{64B88CDB-1D67-4A02-B536-4A732A8B2FA7}" destId="{3DDF6EFB-F5CC-456C-8D57-762A463D3C02}" srcOrd="4" destOrd="0" presId="urn:microsoft.com/office/officeart/2005/8/layout/hierarchy3"/>
    <dgm:cxn modelId="{0E553EBE-9DE8-4958-AE97-74DC29726B1F}" type="presParOf" srcId="{64B88CDB-1D67-4A02-B536-4A732A8B2FA7}" destId="{A5E54578-2B86-439E-8308-F83CDA6D37C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A40530-1DA4-4A68-9179-9459BDD0413D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C0D2495-B009-4E5B-9F23-E75D286FED52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1) Information Gathering Effort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677D5D2-AD14-426D-AFCF-3DF9A24C53AC}" type="parTrans" cxnId="{0F6A09B3-435C-4901-AF8C-141117C7BD68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77EEEDA-9F2B-4958-9646-5B1F352879B0}" type="sibTrans" cxnId="{0F6A09B3-435C-4901-AF8C-141117C7BD68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3EECA6F-3DE7-4300-B3D4-C5BF6E885443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4) Evaluate, Score, &amp; Categorize SLRUs 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F312FA7-B4C4-4361-B959-FB26DA93F412}" type="parTrans" cxnId="{65C7D88E-24A2-4872-9E1C-332DAEE74D9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956C94E-C655-4964-A2D8-5CB7AE3E52CC}" type="sibTrans" cxnId="{65C7D88E-24A2-4872-9E1C-332DAEE74D9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7A072D6-07AA-4AA0-9142-E635A7AF6FF3}">
      <dgm:prSet custT="1"/>
      <dgm:spPr/>
      <dgm:t>
        <a:bodyPr/>
        <a:lstStyle/>
        <a:p>
          <a:r>
            <a:rPr lang="en-US" sz="1600" b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3) Delineate Final Sensitivity Level Rating Units (SLRU)</a:t>
          </a:r>
        </a:p>
      </dgm:t>
    </dgm:pt>
    <dgm:pt modelId="{B19D4A83-7956-4A72-A5FC-5B53E0564322}" type="parTrans" cxnId="{DDED6A4F-18FF-48D9-BE22-C5B1ACBF3C1C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3C29614B-4AF5-4233-901E-7882215B5870}" type="sibTrans" cxnId="{DDED6A4F-18FF-48D9-BE22-C5B1ACBF3C1C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DCBB72D5-346D-4770-8F3F-5B34B1FE3BBA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5) Enter Data into VRI Geodatabase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C9F3C428-8F36-4BBC-8722-F513DC03B5E4}" type="parTrans" cxnId="{C0E1FEFC-6A36-447A-8243-0D92DAA61A3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A3C332B-EF7B-414B-9828-4B247D709D5C}" type="sibTrans" cxnId="{C0E1FEFC-6A36-447A-8243-0D92DAA61A3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A96E67B7-1F1C-4D0F-BAB1-128CA61CEAB1}">
      <dgm:prSet custT="1"/>
      <dgm:spPr/>
      <dgm:t>
        <a:bodyPr/>
        <a:lstStyle/>
        <a:p>
          <a:r>
            <a:rPr lang="en-US" sz="1600" b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2) Process and Geo-reference Accounts of Sensitivity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1485CFC-F410-4A8E-BD4A-829CE65C3E6A}" type="parTrans" cxnId="{5AE44999-79F9-4708-83CA-3D3EAEE2DEE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125C50C8-C43F-4C4B-9F4E-809914B39005}" type="sibTrans" cxnId="{5AE44999-79F9-4708-83CA-3D3EAEE2DEE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22413215-5D5E-4450-9EF8-FF6CF5A5F80E}" type="pres">
      <dgm:prSet presAssocID="{DCA40530-1DA4-4A68-9179-9459BDD041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0F5F19-9F03-40FC-A42E-6A8A601FB788}" type="pres">
      <dgm:prSet presAssocID="{BC0D2495-B009-4E5B-9F23-E75D286FED52}" presName="parentText" presStyleLbl="node1" presStyleIdx="0" presStyleCnt="5" custScaleY="104474" custLinFactY="-491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A5F84-4406-4731-89FA-9EC59478F4F9}" type="pres">
      <dgm:prSet presAssocID="{577EEEDA-9F2B-4958-9646-5B1F352879B0}" presName="spacer" presStyleCnt="0"/>
      <dgm:spPr/>
      <dgm:t>
        <a:bodyPr/>
        <a:lstStyle/>
        <a:p>
          <a:endParaRPr lang="en-US"/>
        </a:p>
      </dgm:t>
    </dgm:pt>
    <dgm:pt modelId="{1922ED97-C608-45E8-AEFF-1285CEF3F344}" type="pres">
      <dgm:prSet presAssocID="{A96E67B7-1F1C-4D0F-BAB1-128CA61CEAB1}" presName="parentText" presStyleLbl="node1" presStyleIdx="1" presStyleCnt="5" custLinFactNeighborY="-8972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61890-F836-4CD6-9A73-3904BE349170}" type="pres">
      <dgm:prSet presAssocID="{125C50C8-C43F-4C4B-9F4E-809914B39005}" presName="spacer" presStyleCnt="0"/>
      <dgm:spPr/>
      <dgm:t>
        <a:bodyPr/>
        <a:lstStyle/>
        <a:p>
          <a:endParaRPr lang="en-US"/>
        </a:p>
      </dgm:t>
    </dgm:pt>
    <dgm:pt modelId="{303C04AD-2A34-41CC-8D61-C6400915D7B7}" type="pres">
      <dgm:prSet presAssocID="{97A072D6-07AA-4AA0-9142-E635A7AF6FF3}" presName="parentText" presStyleLbl="node1" presStyleIdx="2" presStyleCnt="5" custLinFactY="-630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EA061-75B6-46DE-80B9-FB48F4AF8D38}" type="pres">
      <dgm:prSet presAssocID="{3C29614B-4AF5-4233-901E-7882215B5870}" presName="spacer" presStyleCnt="0"/>
      <dgm:spPr/>
      <dgm:t>
        <a:bodyPr/>
        <a:lstStyle/>
        <a:p>
          <a:endParaRPr lang="en-US"/>
        </a:p>
      </dgm:t>
    </dgm:pt>
    <dgm:pt modelId="{B2D02DF2-933B-4A05-B2B6-83277690F050}" type="pres">
      <dgm:prSet presAssocID="{B3EECA6F-3DE7-4300-B3D4-C5BF6E885443}" presName="parentText" presStyleLbl="node1" presStyleIdx="3" presStyleCnt="5" custLinFactY="-14171" custLinFactNeighborX="25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51EFBB-C24F-41F1-A8AE-33D8BD245C6A}" type="pres">
      <dgm:prSet presAssocID="{9956C94E-C655-4964-A2D8-5CB7AE3E52CC}" presName="spacer" presStyleCnt="0"/>
      <dgm:spPr/>
      <dgm:t>
        <a:bodyPr/>
        <a:lstStyle/>
        <a:p>
          <a:endParaRPr lang="en-US"/>
        </a:p>
      </dgm:t>
    </dgm:pt>
    <dgm:pt modelId="{32E6FCAE-A45E-4AE9-B98E-C1192DDF900F}" type="pres">
      <dgm:prSet presAssocID="{DCBB72D5-346D-4770-8F3F-5B34B1FE3BBA}" presName="parentText" presStyleLbl="node1" presStyleIdx="4" presStyleCnt="5" custLinFactY="-21904" custLinFactNeighborX="-7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E1FEFC-6A36-447A-8243-0D92DAA61A3F}" srcId="{DCA40530-1DA4-4A68-9179-9459BDD0413D}" destId="{DCBB72D5-346D-4770-8F3F-5B34B1FE3BBA}" srcOrd="4" destOrd="0" parTransId="{C9F3C428-8F36-4BBC-8722-F513DC03B5E4}" sibTransId="{5A3C332B-EF7B-414B-9828-4B247D709D5C}"/>
    <dgm:cxn modelId="{D9B5B433-F695-4534-AE5F-7E6900605A39}" type="presOf" srcId="{BC0D2495-B009-4E5B-9F23-E75D286FED52}" destId="{820F5F19-9F03-40FC-A42E-6A8A601FB788}" srcOrd="0" destOrd="0" presId="urn:microsoft.com/office/officeart/2005/8/layout/vList2"/>
    <dgm:cxn modelId="{8C747A36-1193-4766-8852-D4FE67A45293}" type="presOf" srcId="{B3EECA6F-3DE7-4300-B3D4-C5BF6E885443}" destId="{B2D02DF2-933B-4A05-B2B6-83277690F050}" srcOrd="0" destOrd="0" presId="urn:microsoft.com/office/officeart/2005/8/layout/vList2"/>
    <dgm:cxn modelId="{3CD45F8B-0012-43D7-A3DA-310FAEA3D59A}" type="presOf" srcId="{A96E67B7-1F1C-4D0F-BAB1-128CA61CEAB1}" destId="{1922ED97-C608-45E8-AEFF-1285CEF3F344}" srcOrd="0" destOrd="0" presId="urn:microsoft.com/office/officeart/2005/8/layout/vList2"/>
    <dgm:cxn modelId="{9ACE5CDE-5C97-4022-9CC7-F8E101B25E99}" type="presOf" srcId="{97A072D6-07AA-4AA0-9142-E635A7AF6FF3}" destId="{303C04AD-2A34-41CC-8D61-C6400915D7B7}" srcOrd="0" destOrd="0" presId="urn:microsoft.com/office/officeart/2005/8/layout/vList2"/>
    <dgm:cxn modelId="{5AE44999-79F9-4708-83CA-3D3EAEE2DEEF}" srcId="{DCA40530-1DA4-4A68-9179-9459BDD0413D}" destId="{A96E67B7-1F1C-4D0F-BAB1-128CA61CEAB1}" srcOrd="1" destOrd="0" parTransId="{B1485CFC-F410-4A8E-BD4A-829CE65C3E6A}" sibTransId="{125C50C8-C43F-4C4B-9F4E-809914B39005}"/>
    <dgm:cxn modelId="{7B5CE318-433A-45E1-974F-1454CB546FFB}" type="presOf" srcId="{DCA40530-1DA4-4A68-9179-9459BDD0413D}" destId="{22413215-5D5E-4450-9EF8-FF6CF5A5F80E}" srcOrd="0" destOrd="0" presId="urn:microsoft.com/office/officeart/2005/8/layout/vList2"/>
    <dgm:cxn modelId="{0F6A09B3-435C-4901-AF8C-141117C7BD68}" srcId="{DCA40530-1DA4-4A68-9179-9459BDD0413D}" destId="{BC0D2495-B009-4E5B-9F23-E75D286FED52}" srcOrd="0" destOrd="0" parTransId="{B677D5D2-AD14-426D-AFCF-3DF9A24C53AC}" sibTransId="{577EEEDA-9F2B-4958-9646-5B1F352879B0}"/>
    <dgm:cxn modelId="{DDED6A4F-18FF-48D9-BE22-C5B1ACBF3C1C}" srcId="{DCA40530-1DA4-4A68-9179-9459BDD0413D}" destId="{97A072D6-07AA-4AA0-9142-E635A7AF6FF3}" srcOrd="2" destOrd="0" parTransId="{B19D4A83-7956-4A72-A5FC-5B53E0564322}" sibTransId="{3C29614B-4AF5-4233-901E-7882215B5870}"/>
    <dgm:cxn modelId="{EEBF632D-160C-4AB5-A56C-04E26D4E235F}" type="presOf" srcId="{DCBB72D5-346D-4770-8F3F-5B34B1FE3BBA}" destId="{32E6FCAE-A45E-4AE9-B98E-C1192DDF900F}" srcOrd="0" destOrd="0" presId="urn:microsoft.com/office/officeart/2005/8/layout/vList2"/>
    <dgm:cxn modelId="{65C7D88E-24A2-4872-9E1C-332DAEE74D93}" srcId="{DCA40530-1DA4-4A68-9179-9459BDD0413D}" destId="{B3EECA6F-3DE7-4300-B3D4-C5BF6E885443}" srcOrd="3" destOrd="0" parTransId="{9F312FA7-B4C4-4361-B959-FB26DA93F412}" sibTransId="{9956C94E-C655-4964-A2D8-5CB7AE3E52CC}"/>
    <dgm:cxn modelId="{52674D51-2DE6-4B54-AD3B-66158BE2CCBF}" type="presParOf" srcId="{22413215-5D5E-4450-9EF8-FF6CF5A5F80E}" destId="{820F5F19-9F03-40FC-A42E-6A8A601FB788}" srcOrd="0" destOrd="0" presId="urn:microsoft.com/office/officeart/2005/8/layout/vList2"/>
    <dgm:cxn modelId="{ADB78213-D00A-48C3-88F5-877067C93E75}" type="presParOf" srcId="{22413215-5D5E-4450-9EF8-FF6CF5A5F80E}" destId="{8BAA5F84-4406-4731-89FA-9EC59478F4F9}" srcOrd="1" destOrd="0" presId="urn:microsoft.com/office/officeart/2005/8/layout/vList2"/>
    <dgm:cxn modelId="{3BDF9BA8-6FCD-46E3-A5A4-00286BD83B69}" type="presParOf" srcId="{22413215-5D5E-4450-9EF8-FF6CF5A5F80E}" destId="{1922ED97-C608-45E8-AEFF-1285CEF3F344}" srcOrd="2" destOrd="0" presId="urn:microsoft.com/office/officeart/2005/8/layout/vList2"/>
    <dgm:cxn modelId="{B481660C-52EB-4719-BF39-1AB3AF2B5B0C}" type="presParOf" srcId="{22413215-5D5E-4450-9EF8-FF6CF5A5F80E}" destId="{E4E61890-F836-4CD6-9A73-3904BE349170}" srcOrd="3" destOrd="0" presId="urn:microsoft.com/office/officeart/2005/8/layout/vList2"/>
    <dgm:cxn modelId="{7EDB4852-0E66-444E-87EC-2ECF83CD1955}" type="presParOf" srcId="{22413215-5D5E-4450-9EF8-FF6CF5A5F80E}" destId="{303C04AD-2A34-41CC-8D61-C6400915D7B7}" srcOrd="4" destOrd="0" presId="urn:microsoft.com/office/officeart/2005/8/layout/vList2"/>
    <dgm:cxn modelId="{333B76C5-14AA-4594-807B-49F06336C2F7}" type="presParOf" srcId="{22413215-5D5E-4450-9EF8-FF6CF5A5F80E}" destId="{90EEA061-75B6-46DE-80B9-FB48F4AF8D38}" srcOrd="5" destOrd="0" presId="urn:microsoft.com/office/officeart/2005/8/layout/vList2"/>
    <dgm:cxn modelId="{4558DF51-D0BE-4053-BF42-8ABE0EF8B8A6}" type="presParOf" srcId="{22413215-5D5E-4450-9EF8-FF6CF5A5F80E}" destId="{B2D02DF2-933B-4A05-B2B6-83277690F050}" srcOrd="6" destOrd="0" presId="urn:microsoft.com/office/officeart/2005/8/layout/vList2"/>
    <dgm:cxn modelId="{5364EBBE-5A97-43CD-AE03-76DAFB34423E}" type="presParOf" srcId="{22413215-5D5E-4450-9EF8-FF6CF5A5F80E}" destId="{0051EFBB-C24F-41F1-A8AE-33D8BD245C6A}" srcOrd="7" destOrd="0" presId="urn:microsoft.com/office/officeart/2005/8/layout/vList2"/>
    <dgm:cxn modelId="{37990B68-C710-451E-A739-594205C72B2B}" type="presParOf" srcId="{22413215-5D5E-4450-9EF8-FF6CF5A5F80E}" destId="{32E6FCAE-A45E-4AE9-B98E-C1192DDF900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FCA9CA-7CB8-47E4-BB7E-9DACB84AE39A}" type="doc">
      <dgm:prSet loTypeId="urn:microsoft.com/office/officeart/2005/8/layout/hierarchy3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AE7B389-A667-403C-B59F-13E773F5597F}">
      <dgm:prSet phldrT="[Text]"/>
      <dgm:spPr>
        <a:xfrm>
          <a:off x="62953" y="1636"/>
          <a:ext cx="2617263" cy="1308631"/>
        </a:xfrm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n-ea"/>
              <a:cs typeface="+mn-cs"/>
            </a:rPr>
            <a:t>Visual Resource Inventory</a:t>
          </a:r>
          <a:endParaRPr lang="en-US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+mn-ea"/>
            <a:cs typeface="+mn-cs"/>
          </a:endParaRPr>
        </a:p>
      </dgm:t>
    </dgm:pt>
    <dgm:pt modelId="{0CB29B7C-EFCF-4AA5-B5B7-8C30B290C65D}" type="parTrans" cxnId="{08F6909D-1E10-4751-A475-F566C46E1A4B}">
      <dgm:prSet/>
      <dgm:spPr/>
      <dgm:t>
        <a:bodyPr/>
        <a:lstStyle/>
        <a:p>
          <a:endParaRPr lang="en-US"/>
        </a:p>
      </dgm:t>
    </dgm:pt>
    <dgm:pt modelId="{BECFA20A-2D3E-401D-9279-3598F43192F0}" type="sibTrans" cxnId="{08F6909D-1E10-4751-A475-F566C46E1A4B}">
      <dgm:prSet/>
      <dgm:spPr/>
      <dgm:t>
        <a:bodyPr/>
        <a:lstStyle/>
        <a:p>
          <a:endParaRPr lang="en-US"/>
        </a:p>
      </dgm:t>
    </dgm:pt>
    <dgm:pt modelId="{17707505-C843-4735-9739-1643FADFF8EE}">
      <dgm:prSet phldrT="[Text]" custT="1"/>
      <dgm:spPr>
        <a:xfrm>
          <a:off x="586406" y="2932055"/>
          <a:ext cx="2093810" cy="1308631"/>
        </a:xfrm>
        <a:ln>
          <a:noFill/>
        </a:ln>
      </dgm:spPr>
      <dgm:t>
        <a:bodyPr/>
        <a:lstStyle/>
        <a:p>
          <a:r>
            <a:rPr lang="en-US" sz="1800" b="1" i="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Sensitivity Level Analysis</a:t>
          </a:r>
          <a:endParaRPr lang="en-US" sz="1800" b="1" i="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9AA58985-BA75-4077-B066-8ADDB3D20BE1}" type="parTrans" cxnId="{CFC7B9DA-13FD-40BE-9F0A-D11536606365}">
      <dgm:prSet/>
      <dgm:spPr>
        <a:xfrm>
          <a:off x="324680" y="1310268"/>
          <a:ext cx="261726" cy="2276103"/>
        </a:xfrm>
      </dgm:spPr>
      <dgm:t>
        <a:bodyPr/>
        <a:lstStyle/>
        <a:p>
          <a:endParaRPr lang="en-US"/>
        </a:p>
      </dgm:t>
    </dgm:pt>
    <dgm:pt modelId="{B27B233A-7589-4CE8-972B-5E75471A2529}" type="sibTrans" cxnId="{CFC7B9DA-13FD-40BE-9F0A-D11536606365}">
      <dgm:prSet/>
      <dgm:spPr/>
      <dgm:t>
        <a:bodyPr/>
        <a:lstStyle/>
        <a:p>
          <a:endParaRPr lang="en-US"/>
        </a:p>
      </dgm:t>
    </dgm:pt>
    <dgm:pt modelId="{59B0150C-991F-405E-95FE-D8D3CE9E7608}">
      <dgm:prSet phldrT="[Text]"/>
      <dgm:spPr>
        <a:xfrm>
          <a:off x="586406" y="4567845"/>
          <a:ext cx="2093810" cy="825419"/>
        </a:xfrm>
        <a:ln>
          <a:noFill/>
        </a:ln>
      </dgm:spPr>
      <dgm:t>
        <a:bodyPr/>
        <a:lstStyle/>
        <a:p>
          <a:r>
            <a:rPr lang="en-US" sz="1200" b="1" dirty="0" smtClean="0">
              <a:ln/>
              <a:latin typeface="Myriad Pro"/>
              <a:ea typeface="+mn-ea"/>
              <a:cs typeface="+mn-cs"/>
            </a:rPr>
            <a:t>Public Land Visibility</a:t>
          </a:r>
          <a:endParaRPr lang="en-US" sz="1200" b="1" dirty="0">
            <a:ln/>
            <a:latin typeface="Myriad Pro"/>
            <a:ea typeface="+mn-ea"/>
            <a:cs typeface="+mn-cs"/>
          </a:endParaRPr>
        </a:p>
      </dgm:t>
    </dgm:pt>
    <dgm:pt modelId="{34799304-1A11-44A8-A462-54576C792697}" type="parTrans" cxnId="{9CCCD490-D013-4EFE-A86F-11AF3036C245}">
      <dgm:prSet/>
      <dgm:spPr/>
      <dgm:t>
        <a:bodyPr/>
        <a:lstStyle/>
        <a:p>
          <a:endParaRPr lang="en-US"/>
        </a:p>
      </dgm:t>
    </dgm:pt>
    <dgm:pt modelId="{EBA410BE-DE7F-4B9D-B2DD-D17E43BB8AA7}" type="sibTrans" cxnId="{9CCCD490-D013-4EFE-A86F-11AF3036C245}">
      <dgm:prSet/>
      <dgm:spPr/>
      <dgm:t>
        <a:bodyPr/>
        <a:lstStyle/>
        <a:p>
          <a:endParaRPr lang="en-US"/>
        </a:p>
      </dgm:t>
    </dgm:pt>
    <dgm:pt modelId="{6ACD5284-6094-4FE3-9BDB-2845FF19CBB5}">
      <dgm:prSet phldrT="[Text]"/>
      <dgm:spPr>
        <a:xfrm>
          <a:off x="586406" y="2932055"/>
          <a:ext cx="2093810" cy="1308631"/>
        </a:xfrm>
        <a:ln>
          <a:noFill/>
        </a:ln>
      </dgm:spPr>
      <dgm:t>
        <a:bodyPr/>
        <a:lstStyle/>
        <a:p>
          <a:r>
            <a:rPr lang="en-US" sz="1200" b="1" dirty="0" smtClean="0">
              <a:ln/>
              <a:latin typeface="Myriad Pro"/>
              <a:ea typeface="+mn-ea"/>
              <a:cs typeface="+mn-cs"/>
            </a:rPr>
            <a:t>Scenic Values Held by People expressed as a concern/attitude toward visual change</a:t>
          </a:r>
          <a:endParaRPr lang="en-US" sz="1200" b="1" dirty="0">
            <a:ln/>
            <a:latin typeface="Myriad Pro"/>
            <a:ea typeface="+mn-ea"/>
            <a:cs typeface="+mn-cs"/>
          </a:endParaRPr>
        </a:p>
      </dgm:t>
    </dgm:pt>
    <dgm:pt modelId="{713EDC8C-6B91-4034-9AC2-2B3E2822CB63}" type="parTrans" cxnId="{026DE79E-5DBF-4C8D-97AB-89EE5F305550}">
      <dgm:prSet/>
      <dgm:spPr/>
      <dgm:t>
        <a:bodyPr/>
        <a:lstStyle/>
        <a:p>
          <a:endParaRPr lang="en-US"/>
        </a:p>
      </dgm:t>
    </dgm:pt>
    <dgm:pt modelId="{C0E333BE-94F3-47F7-B378-86F28461C228}" type="sibTrans" cxnId="{026DE79E-5DBF-4C8D-97AB-89EE5F305550}">
      <dgm:prSet/>
      <dgm:spPr/>
      <dgm:t>
        <a:bodyPr/>
        <a:lstStyle/>
        <a:p>
          <a:endParaRPr lang="en-US"/>
        </a:p>
      </dgm:t>
    </dgm:pt>
    <dgm:pt modelId="{94E72A7B-426E-4388-BDEB-A42399467BBF}">
      <dgm:prSet phldrT="[Text]" custT="1"/>
      <dgm:spPr>
        <a:xfrm>
          <a:off x="586406" y="4567845"/>
          <a:ext cx="2093810" cy="825419"/>
        </a:xfrm>
        <a:ln>
          <a:noFill/>
        </a:ln>
      </dgm:spPr>
      <dgm:t>
        <a:bodyPr/>
        <a:lstStyle/>
        <a:p>
          <a:r>
            <a:rPr lang="en-US" sz="1600" b="1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Delineation of Distance Zones</a:t>
          </a:r>
          <a:endParaRPr lang="en-US" sz="1600" b="1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3096789E-93CF-4E20-90FF-0F55ED4588CD}" type="parTrans" cxnId="{19C9901D-81F9-4142-A305-EC870C31756C}">
      <dgm:prSet/>
      <dgm:spPr>
        <a:xfrm>
          <a:off x="324680" y="1310268"/>
          <a:ext cx="261726" cy="3670287"/>
        </a:xfrm>
      </dgm:spPr>
      <dgm:t>
        <a:bodyPr/>
        <a:lstStyle/>
        <a:p>
          <a:endParaRPr lang="en-US"/>
        </a:p>
      </dgm:t>
    </dgm:pt>
    <dgm:pt modelId="{CACAF110-64C2-479F-8627-13B357F56B19}" type="sibTrans" cxnId="{19C9901D-81F9-4142-A305-EC870C31756C}">
      <dgm:prSet/>
      <dgm:spPr/>
      <dgm:t>
        <a:bodyPr/>
        <a:lstStyle/>
        <a:p>
          <a:endParaRPr lang="en-US"/>
        </a:p>
      </dgm:t>
    </dgm:pt>
    <dgm:pt modelId="{F725ECC8-5E31-4968-8F7C-15F8F023C122}">
      <dgm:prSet phldrT="[Text]" custT="1"/>
      <dgm:spPr>
        <a:xfrm>
          <a:off x="586406" y="1637425"/>
          <a:ext cx="2093810" cy="967471"/>
        </a:xfrm>
        <a:ln>
          <a:noFill/>
        </a:ln>
      </dgm:spPr>
      <dgm:t>
        <a:bodyPr/>
        <a:lstStyle/>
        <a:p>
          <a:r>
            <a:rPr lang="en-US" sz="1400" b="1" dirty="0" smtClean="0">
              <a:ln/>
              <a:latin typeface="Myriad Pro"/>
              <a:ea typeface="+mn-ea"/>
              <a:cs typeface="+mn-cs"/>
            </a:rPr>
            <a:t>Land Features &amp; Characteristics</a:t>
          </a:r>
          <a:endParaRPr lang="en-US" sz="1400" b="1" dirty="0">
            <a:ln/>
            <a:latin typeface="Myriad Pro"/>
            <a:ea typeface="+mn-ea"/>
            <a:cs typeface="+mn-cs"/>
          </a:endParaRPr>
        </a:p>
      </dgm:t>
    </dgm:pt>
    <dgm:pt modelId="{7F3E54EC-1A49-4EFB-915E-B3A487071BC1}">
      <dgm:prSet phldrT="[Text]" custT="1"/>
      <dgm:spPr>
        <a:xfrm>
          <a:off x="586406" y="1637425"/>
          <a:ext cx="2093810" cy="967471"/>
        </a:xfrm>
        <a:ln>
          <a:noFill/>
        </a:ln>
      </dgm:spPr>
      <dgm:t>
        <a:bodyPr/>
        <a:lstStyle/>
        <a:p>
          <a:r>
            <a:rPr lang="en-US" sz="1800" b="1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Scenic Quality Evaluation</a:t>
          </a:r>
          <a:endParaRPr lang="en-US" sz="1800" b="1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21D88114-8728-4E6C-B747-C7385134E62A}" type="sibTrans" cxnId="{4D5540E8-ED92-47A8-AB5A-FCB8EFA78E99}">
      <dgm:prSet/>
      <dgm:spPr/>
      <dgm:t>
        <a:bodyPr/>
        <a:lstStyle/>
        <a:p>
          <a:endParaRPr lang="en-US"/>
        </a:p>
      </dgm:t>
    </dgm:pt>
    <dgm:pt modelId="{6465DAE6-5803-4CCD-AE1E-2CB033945AD9}" type="parTrans" cxnId="{4D5540E8-ED92-47A8-AB5A-FCB8EFA78E99}">
      <dgm:prSet/>
      <dgm:spPr>
        <a:xfrm>
          <a:off x="324680" y="1310268"/>
          <a:ext cx="261726" cy="810893"/>
        </a:xfrm>
      </dgm:spPr>
      <dgm:t>
        <a:bodyPr/>
        <a:lstStyle/>
        <a:p>
          <a:endParaRPr lang="en-US"/>
        </a:p>
      </dgm:t>
    </dgm:pt>
    <dgm:pt modelId="{17C7F558-52BD-423D-81F8-42CCC9F2B26B}" type="sibTrans" cxnId="{48738038-4260-47DB-A558-80EE3056CA11}">
      <dgm:prSet/>
      <dgm:spPr/>
      <dgm:t>
        <a:bodyPr/>
        <a:lstStyle/>
        <a:p>
          <a:endParaRPr lang="en-US"/>
        </a:p>
      </dgm:t>
    </dgm:pt>
    <dgm:pt modelId="{1AF71D27-6815-4086-8EFF-28AFC37E8460}" type="parTrans" cxnId="{48738038-4260-47DB-A558-80EE3056CA11}">
      <dgm:prSet/>
      <dgm:spPr/>
      <dgm:t>
        <a:bodyPr/>
        <a:lstStyle/>
        <a:p>
          <a:endParaRPr lang="en-US"/>
        </a:p>
      </dgm:t>
    </dgm:pt>
    <dgm:pt modelId="{2E61426C-DBCE-4B11-80B8-039F7B4BA003}" type="pres">
      <dgm:prSet presAssocID="{93FCA9CA-7CB8-47E4-BB7E-9DACB84AE3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46DDBF-8DD2-42C0-A751-3109332ACF40}" type="pres">
      <dgm:prSet presAssocID="{FAE7B389-A667-403C-B59F-13E773F5597F}" presName="root" presStyleCnt="0"/>
      <dgm:spPr/>
      <dgm:t>
        <a:bodyPr/>
        <a:lstStyle/>
        <a:p>
          <a:endParaRPr lang="en-US"/>
        </a:p>
      </dgm:t>
    </dgm:pt>
    <dgm:pt modelId="{2E60C9F9-5AB3-4064-9E73-4A341AB2FD77}" type="pres">
      <dgm:prSet presAssocID="{FAE7B389-A667-403C-B59F-13E773F5597F}" presName="rootComposite" presStyleCnt="0"/>
      <dgm:spPr/>
      <dgm:t>
        <a:bodyPr/>
        <a:lstStyle/>
        <a:p>
          <a:endParaRPr lang="en-US"/>
        </a:p>
      </dgm:t>
    </dgm:pt>
    <dgm:pt modelId="{71E8A9CD-786F-4474-A94B-B8FB3F86A318}" type="pres">
      <dgm:prSet presAssocID="{FAE7B389-A667-403C-B59F-13E773F5597F}" presName="rootText" presStyleLbl="node1" presStyleIdx="0" presStyleCnt="1" custScaleX="114474" custScaleY="7200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BEA222E-7B5F-47B3-8CA8-C1F79E8F9DD4}" type="pres">
      <dgm:prSet presAssocID="{FAE7B389-A667-403C-B59F-13E773F5597F}" presName="rootConnector" presStyleLbl="node1" presStyleIdx="0" presStyleCnt="1"/>
      <dgm:spPr/>
      <dgm:t>
        <a:bodyPr/>
        <a:lstStyle/>
        <a:p>
          <a:endParaRPr lang="en-US"/>
        </a:p>
      </dgm:t>
    </dgm:pt>
    <dgm:pt modelId="{64B88CDB-1D67-4A02-B536-4A732A8B2FA7}" type="pres">
      <dgm:prSet presAssocID="{FAE7B389-A667-403C-B59F-13E773F5597F}" presName="childShape" presStyleCnt="0"/>
      <dgm:spPr/>
      <dgm:t>
        <a:bodyPr/>
        <a:lstStyle/>
        <a:p>
          <a:endParaRPr lang="en-US"/>
        </a:p>
      </dgm:t>
    </dgm:pt>
    <dgm:pt modelId="{C4EC429B-74CE-447A-A551-A258085D4E0E}" type="pres">
      <dgm:prSet presAssocID="{6465DAE6-5803-4CCD-AE1E-2CB033945AD9}" presName="Name13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893"/>
              </a:lnTo>
              <a:lnTo>
                <a:pt x="261726" y="81089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48E03C17-4A2E-4A61-A1B6-CA34B23B0AF5}" type="pres">
      <dgm:prSet presAssocID="{7F3E54EC-1A49-4EFB-915E-B3A487071BC1}" presName="childText" presStyleLbl="bgAcc1" presStyleIdx="0" presStyleCnt="3" custScaleX="159902" custScaleY="9356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6A17EBC-0DDA-467B-8FF0-159A40F077CE}" type="pres">
      <dgm:prSet presAssocID="{9AA58985-BA75-4077-B066-8ADDB3D20BE1}" presName="Name13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103"/>
              </a:lnTo>
              <a:lnTo>
                <a:pt x="261726" y="227610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73C2DC54-028C-4EC1-8841-2466E567C70D}" type="pres">
      <dgm:prSet presAssocID="{17707505-C843-4735-9739-1643FADFF8EE}" presName="childText" presStyleLbl="bgAcc1" presStyleIdx="1" presStyleCnt="3" custScaleX="16139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DDF6EFB-F5CC-456C-8D57-762A463D3C02}" type="pres">
      <dgm:prSet presAssocID="{3096789E-93CF-4E20-90FF-0F55ED4588CD}" presName="Name13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287"/>
              </a:lnTo>
              <a:lnTo>
                <a:pt x="261726" y="3670287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A5E54578-2B86-439E-8308-F83CDA6D37C4}" type="pres">
      <dgm:prSet presAssocID="{94E72A7B-426E-4388-BDEB-A42399467BBF}" presName="childText" presStyleLbl="bgAcc1" presStyleIdx="2" presStyleCnt="3" custScaleX="161394" custScaleY="6307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4D5540E8-ED92-47A8-AB5A-FCB8EFA78E99}" srcId="{FAE7B389-A667-403C-B59F-13E773F5597F}" destId="{7F3E54EC-1A49-4EFB-915E-B3A487071BC1}" srcOrd="0" destOrd="0" parTransId="{6465DAE6-5803-4CCD-AE1E-2CB033945AD9}" sibTransId="{21D88114-8728-4E6C-B747-C7385134E62A}"/>
    <dgm:cxn modelId="{19C9901D-81F9-4142-A305-EC870C31756C}" srcId="{FAE7B389-A667-403C-B59F-13E773F5597F}" destId="{94E72A7B-426E-4388-BDEB-A42399467BBF}" srcOrd="2" destOrd="0" parTransId="{3096789E-93CF-4E20-90FF-0F55ED4588CD}" sibTransId="{CACAF110-64C2-479F-8627-13B357F56B19}"/>
    <dgm:cxn modelId="{43AFE6AB-556D-4C2E-A103-EC7F1B128DCD}" type="presOf" srcId="{FAE7B389-A667-403C-B59F-13E773F5597F}" destId="{71E8A9CD-786F-4474-A94B-B8FB3F86A318}" srcOrd="0" destOrd="0" presId="urn:microsoft.com/office/officeart/2005/8/layout/hierarchy3"/>
    <dgm:cxn modelId="{72E6D5D1-CBE3-41E2-9453-73E193EFD019}" type="presOf" srcId="{6465DAE6-5803-4CCD-AE1E-2CB033945AD9}" destId="{C4EC429B-74CE-447A-A551-A258085D4E0E}" srcOrd="0" destOrd="0" presId="urn:microsoft.com/office/officeart/2005/8/layout/hierarchy3"/>
    <dgm:cxn modelId="{ACCCC610-E150-48CF-8921-FD00E13AAF7C}" type="presOf" srcId="{7F3E54EC-1A49-4EFB-915E-B3A487071BC1}" destId="{48E03C17-4A2E-4A61-A1B6-CA34B23B0AF5}" srcOrd="0" destOrd="0" presId="urn:microsoft.com/office/officeart/2005/8/layout/hierarchy3"/>
    <dgm:cxn modelId="{B05074D5-404F-4517-9A49-2A5C56095492}" type="presOf" srcId="{F725ECC8-5E31-4968-8F7C-15F8F023C122}" destId="{48E03C17-4A2E-4A61-A1B6-CA34B23B0AF5}" srcOrd="0" destOrd="1" presId="urn:microsoft.com/office/officeart/2005/8/layout/hierarchy3"/>
    <dgm:cxn modelId="{08F6909D-1E10-4751-A475-F566C46E1A4B}" srcId="{93FCA9CA-7CB8-47E4-BB7E-9DACB84AE39A}" destId="{FAE7B389-A667-403C-B59F-13E773F5597F}" srcOrd="0" destOrd="0" parTransId="{0CB29B7C-EFCF-4AA5-B5B7-8C30B290C65D}" sibTransId="{BECFA20A-2D3E-401D-9279-3598F43192F0}"/>
    <dgm:cxn modelId="{DCF47D6B-C3E5-43B7-9F92-6AEBFF6B97A0}" type="presOf" srcId="{3096789E-93CF-4E20-90FF-0F55ED4588CD}" destId="{3DDF6EFB-F5CC-456C-8D57-762A463D3C02}" srcOrd="0" destOrd="0" presId="urn:microsoft.com/office/officeart/2005/8/layout/hierarchy3"/>
    <dgm:cxn modelId="{9CCCD490-D013-4EFE-A86F-11AF3036C245}" srcId="{94E72A7B-426E-4388-BDEB-A42399467BBF}" destId="{59B0150C-991F-405E-95FE-D8D3CE9E7608}" srcOrd="0" destOrd="0" parTransId="{34799304-1A11-44A8-A462-54576C792697}" sibTransId="{EBA410BE-DE7F-4B9D-B2DD-D17E43BB8AA7}"/>
    <dgm:cxn modelId="{CFC7B9DA-13FD-40BE-9F0A-D11536606365}" srcId="{FAE7B389-A667-403C-B59F-13E773F5597F}" destId="{17707505-C843-4735-9739-1643FADFF8EE}" srcOrd="1" destOrd="0" parTransId="{9AA58985-BA75-4077-B066-8ADDB3D20BE1}" sibTransId="{B27B233A-7589-4CE8-972B-5E75471A2529}"/>
    <dgm:cxn modelId="{300A8170-AB48-48E0-B659-DCF856F1AC26}" type="presOf" srcId="{93FCA9CA-7CB8-47E4-BB7E-9DACB84AE39A}" destId="{2E61426C-DBCE-4B11-80B8-039F7B4BA003}" srcOrd="0" destOrd="0" presId="urn:microsoft.com/office/officeart/2005/8/layout/hierarchy3"/>
    <dgm:cxn modelId="{60F139F5-0773-4B12-B4E0-CB1E058AD502}" type="presOf" srcId="{59B0150C-991F-405E-95FE-D8D3CE9E7608}" destId="{A5E54578-2B86-439E-8308-F83CDA6D37C4}" srcOrd="0" destOrd="1" presId="urn:microsoft.com/office/officeart/2005/8/layout/hierarchy3"/>
    <dgm:cxn modelId="{AC1EB35E-FC77-4BE5-A346-0B8BF0983FA0}" type="presOf" srcId="{94E72A7B-426E-4388-BDEB-A42399467BBF}" destId="{A5E54578-2B86-439E-8308-F83CDA6D37C4}" srcOrd="0" destOrd="0" presId="urn:microsoft.com/office/officeart/2005/8/layout/hierarchy3"/>
    <dgm:cxn modelId="{48738038-4260-47DB-A558-80EE3056CA11}" srcId="{7F3E54EC-1A49-4EFB-915E-B3A487071BC1}" destId="{F725ECC8-5E31-4968-8F7C-15F8F023C122}" srcOrd="0" destOrd="0" parTransId="{1AF71D27-6815-4086-8EFF-28AFC37E8460}" sibTransId="{17C7F558-52BD-423D-81F8-42CCC9F2B26B}"/>
    <dgm:cxn modelId="{1929523A-B3AB-453C-A5E5-8F574E222F7F}" type="presOf" srcId="{9AA58985-BA75-4077-B066-8ADDB3D20BE1}" destId="{16A17EBC-0DDA-467B-8FF0-159A40F077CE}" srcOrd="0" destOrd="0" presId="urn:microsoft.com/office/officeart/2005/8/layout/hierarchy3"/>
    <dgm:cxn modelId="{026DE79E-5DBF-4C8D-97AB-89EE5F305550}" srcId="{17707505-C843-4735-9739-1643FADFF8EE}" destId="{6ACD5284-6094-4FE3-9BDB-2845FF19CBB5}" srcOrd="0" destOrd="0" parTransId="{713EDC8C-6B91-4034-9AC2-2B3E2822CB63}" sibTransId="{C0E333BE-94F3-47F7-B378-86F28461C228}"/>
    <dgm:cxn modelId="{E6BA990F-C5F8-4FCF-9DCE-C667941861C3}" type="presOf" srcId="{6ACD5284-6094-4FE3-9BDB-2845FF19CBB5}" destId="{73C2DC54-028C-4EC1-8841-2466E567C70D}" srcOrd="0" destOrd="1" presId="urn:microsoft.com/office/officeart/2005/8/layout/hierarchy3"/>
    <dgm:cxn modelId="{01505872-A406-4E44-97F9-71D984BEB3CA}" type="presOf" srcId="{17707505-C843-4735-9739-1643FADFF8EE}" destId="{73C2DC54-028C-4EC1-8841-2466E567C70D}" srcOrd="0" destOrd="0" presId="urn:microsoft.com/office/officeart/2005/8/layout/hierarchy3"/>
    <dgm:cxn modelId="{2F59D7E6-EAAA-442C-9E9E-67F3ADCFBE2B}" type="presOf" srcId="{FAE7B389-A667-403C-B59F-13E773F5597F}" destId="{9BEA222E-7B5F-47B3-8CA8-C1F79E8F9DD4}" srcOrd="1" destOrd="0" presId="urn:microsoft.com/office/officeart/2005/8/layout/hierarchy3"/>
    <dgm:cxn modelId="{F24EC8F6-D3BC-48D3-BBAF-1B565CE99BE7}" type="presParOf" srcId="{2E61426C-DBCE-4B11-80B8-039F7B4BA003}" destId="{A346DDBF-8DD2-42C0-A751-3109332ACF40}" srcOrd="0" destOrd="0" presId="urn:microsoft.com/office/officeart/2005/8/layout/hierarchy3"/>
    <dgm:cxn modelId="{E9802C75-603B-4B03-91A4-490FF30CD313}" type="presParOf" srcId="{A346DDBF-8DD2-42C0-A751-3109332ACF40}" destId="{2E60C9F9-5AB3-4064-9E73-4A341AB2FD77}" srcOrd="0" destOrd="0" presId="urn:microsoft.com/office/officeart/2005/8/layout/hierarchy3"/>
    <dgm:cxn modelId="{26433522-5641-4056-94F2-9930674056AF}" type="presParOf" srcId="{2E60C9F9-5AB3-4064-9E73-4A341AB2FD77}" destId="{71E8A9CD-786F-4474-A94B-B8FB3F86A318}" srcOrd="0" destOrd="0" presId="urn:microsoft.com/office/officeart/2005/8/layout/hierarchy3"/>
    <dgm:cxn modelId="{FE47D27B-97D2-4902-8FE9-C9C78396BF9E}" type="presParOf" srcId="{2E60C9F9-5AB3-4064-9E73-4A341AB2FD77}" destId="{9BEA222E-7B5F-47B3-8CA8-C1F79E8F9DD4}" srcOrd="1" destOrd="0" presId="urn:microsoft.com/office/officeart/2005/8/layout/hierarchy3"/>
    <dgm:cxn modelId="{AD1D2EA9-46F9-4582-827E-2C72E94D58AB}" type="presParOf" srcId="{A346DDBF-8DD2-42C0-A751-3109332ACF40}" destId="{64B88CDB-1D67-4A02-B536-4A732A8B2FA7}" srcOrd="1" destOrd="0" presId="urn:microsoft.com/office/officeart/2005/8/layout/hierarchy3"/>
    <dgm:cxn modelId="{5AEAC654-1DE7-49E4-A344-EA6EBF1AA447}" type="presParOf" srcId="{64B88CDB-1D67-4A02-B536-4A732A8B2FA7}" destId="{C4EC429B-74CE-447A-A551-A258085D4E0E}" srcOrd="0" destOrd="0" presId="urn:microsoft.com/office/officeart/2005/8/layout/hierarchy3"/>
    <dgm:cxn modelId="{6DDCD0B2-E897-42CD-A8A7-467075486B03}" type="presParOf" srcId="{64B88CDB-1D67-4A02-B536-4A732A8B2FA7}" destId="{48E03C17-4A2E-4A61-A1B6-CA34B23B0AF5}" srcOrd="1" destOrd="0" presId="urn:microsoft.com/office/officeart/2005/8/layout/hierarchy3"/>
    <dgm:cxn modelId="{39D18ADA-CD7F-4712-8821-1C2CCFF0F85F}" type="presParOf" srcId="{64B88CDB-1D67-4A02-B536-4A732A8B2FA7}" destId="{16A17EBC-0DDA-467B-8FF0-159A40F077CE}" srcOrd="2" destOrd="0" presId="urn:microsoft.com/office/officeart/2005/8/layout/hierarchy3"/>
    <dgm:cxn modelId="{DA041A94-787D-4675-BB46-DA4795018305}" type="presParOf" srcId="{64B88CDB-1D67-4A02-B536-4A732A8B2FA7}" destId="{73C2DC54-028C-4EC1-8841-2466E567C70D}" srcOrd="3" destOrd="0" presId="urn:microsoft.com/office/officeart/2005/8/layout/hierarchy3"/>
    <dgm:cxn modelId="{3D5DE124-37EA-4748-B970-60198F32170C}" type="presParOf" srcId="{64B88CDB-1D67-4A02-B536-4A732A8B2FA7}" destId="{3DDF6EFB-F5CC-456C-8D57-762A463D3C02}" srcOrd="4" destOrd="0" presId="urn:microsoft.com/office/officeart/2005/8/layout/hierarchy3"/>
    <dgm:cxn modelId="{4B44F55B-9C83-4FDA-99BB-A647E2B7FA32}" type="presParOf" srcId="{64B88CDB-1D67-4A02-B536-4A732A8B2FA7}" destId="{A5E54578-2B86-439E-8308-F83CDA6D37C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A40530-1DA4-4A68-9179-9459BDD0413D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C0D2495-B009-4E5B-9F23-E75D286FED52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1) Select viewing platforms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677D5D2-AD14-426D-AFCF-3DF9A24C53AC}" type="parTrans" cxnId="{0F6A09B3-435C-4901-AF8C-141117C7BD68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77EEEDA-9F2B-4958-9646-5B1F352879B0}" type="sibTrans" cxnId="{0F6A09B3-435C-4901-AF8C-141117C7BD68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3EECA6F-3DE7-4300-B3D4-C5BF6E885443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4) Evaluate, apply H-8410 DZ definitions and classify distance zones.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F312FA7-B4C4-4361-B959-FB26DA93F412}" type="parTrans" cxnId="{65C7D88E-24A2-4872-9E1C-332DAEE74D9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956C94E-C655-4964-A2D8-5CB7AE3E52CC}" type="sibTrans" cxnId="{65C7D88E-24A2-4872-9E1C-332DAEE74D9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97A072D6-07AA-4AA0-9142-E635A7AF6FF3}">
      <dgm:prSet custT="1"/>
      <dgm:spPr/>
      <dgm:t>
        <a:bodyPr/>
        <a:lstStyle/>
        <a:p>
          <a:r>
            <a:rPr lang="en-US" sz="1600" b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3) Run a computer-aided viewshed analysis using GIS</a:t>
          </a:r>
        </a:p>
      </dgm:t>
    </dgm:pt>
    <dgm:pt modelId="{B19D4A83-7956-4A72-A5FC-5B53E0564322}" type="parTrans" cxnId="{DDED6A4F-18FF-48D9-BE22-C5B1ACBF3C1C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3C29614B-4AF5-4233-901E-7882215B5870}" type="sibTrans" cxnId="{DDED6A4F-18FF-48D9-BE22-C5B1ACBF3C1C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DCBB72D5-346D-4770-8F3F-5B34B1FE3BBA}">
      <dgm:prSet phldrT="[Text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5) Enter Data into VRI Geodatabase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C9F3C428-8F36-4BBC-8722-F513DC03B5E4}" type="parTrans" cxnId="{C0E1FEFC-6A36-447A-8243-0D92DAA61A3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A3C332B-EF7B-414B-9828-4B247D709D5C}" type="sibTrans" cxnId="{C0E1FEFC-6A36-447A-8243-0D92DAA61A3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A96E67B7-1F1C-4D0F-BAB1-128CA61CEAB1}">
      <dgm:prSet custT="1"/>
      <dgm:spPr/>
      <dgm:t>
        <a:bodyPr/>
        <a:lstStyle/>
        <a:p>
          <a:r>
            <a:rPr lang="en-US" sz="1600" b="1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2) Document selection details</a:t>
          </a:r>
          <a:endParaRPr lang="en-U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B1485CFC-F410-4A8E-BD4A-829CE65C3E6A}" type="parTrans" cxnId="{5AE44999-79F9-4708-83CA-3D3EAEE2DEE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125C50C8-C43F-4C4B-9F4E-809914B39005}" type="sibTrans" cxnId="{5AE44999-79F9-4708-83CA-3D3EAEE2DEEF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22413215-5D5E-4450-9EF8-FF6CF5A5F80E}" type="pres">
      <dgm:prSet presAssocID="{DCA40530-1DA4-4A68-9179-9459BDD041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0F5F19-9F03-40FC-A42E-6A8A601FB788}" type="pres">
      <dgm:prSet presAssocID="{BC0D2495-B009-4E5B-9F23-E75D286FED52}" presName="parentText" presStyleLbl="node1" presStyleIdx="0" presStyleCnt="5" custScaleY="104474" custLinFactY="-491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A5F84-4406-4731-89FA-9EC59478F4F9}" type="pres">
      <dgm:prSet presAssocID="{577EEEDA-9F2B-4958-9646-5B1F352879B0}" presName="spacer" presStyleCnt="0"/>
      <dgm:spPr/>
      <dgm:t>
        <a:bodyPr/>
        <a:lstStyle/>
        <a:p>
          <a:endParaRPr lang="en-US"/>
        </a:p>
      </dgm:t>
    </dgm:pt>
    <dgm:pt modelId="{1922ED97-C608-45E8-AEFF-1285CEF3F344}" type="pres">
      <dgm:prSet presAssocID="{A96E67B7-1F1C-4D0F-BAB1-128CA61CEAB1}" presName="parentText" presStyleLbl="node1" presStyleIdx="1" presStyleCnt="5" custLinFactNeighborY="-8972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61890-F836-4CD6-9A73-3904BE349170}" type="pres">
      <dgm:prSet presAssocID="{125C50C8-C43F-4C4B-9F4E-809914B39005}" presName="spacer" presStyleCnt="0"/>
      <dgm:spPr/>
      <dgm:t>
        <a:bodyPr/>
        <a:lstStyle/>
        <a:p>
          <a:endParaRPr lang="en-US"/>
        </a:p>
      </dgm:t>
    </dgm:pt>
    <dgm:pt modelId="{303C04AD-2A34-41CC-8D61-C6400915D7B7}" type="pres">
      <dgm:prSet presAssocID="{97A072D6-07AA-4AA0-9142-E635A7AF6FF3}" presName="parentText" presStyleLbl="node1" presStyleIdx="2" presStyleCnt="5" custLinFactY="-630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EEA061-75B6-46DE-80B9-FB48F4AF8D38}" type="pres">
      <dgm:prSet presAssocID="{3C29614B-4AF5-4233-901E-7882215B5870}" presName="spacer" presStyleCnt="0"/>
      <dgm:spPr/>
      <dgm:t>
        <a:bodyPr/>
        <a:lstStyle/>
        <a:p>
          <a:endParaRPr lang="en-US"/>
        </a:p>
      </dgm:t>
    </dgm:pt>
    <dgm:pt modelId="{B2D02DF2-933B-4A05-B2B6-83277690F050}" type="pres">
      <dgm:prSet presAssocID="{B3EECA6F-3DE7-4300-B3D4-C5BF6E885443}" presName="parentText" presStyleLbl="node1" presStyleIdx="3" presStyleCnt="5" custLinFactY="-14171" custLinFactNeighborX="25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51EFBB-C24F-41F1-A8AE-33D8BD245C6A}" type="pres">
      <dgm:prSet presAssocID="{9956C94E-C655-4964-A2D8-5CB7AE3E52CC}" presName="spacer" presStyleCnt="0"/>
      <dgm:spPr/>
      <dgm:t>
        <a:bodyPr/>
        <a:lstStyle/>
        <a:p>
          <a:endParaRPr lang="en-US"/>
        </a:p>
      </dgm:t>
    </dgm:pt>
    <dgm:pt modelId="{32E6FCAE-A45E-4AE9-B98E-C1192DDF900F}" type="pres">
      <dgm:prSet presAssocID="{DCBB72D5-346D-4770-8F3F-5B34B1FE3BBA}" presName="parentText" presStyleLbl="node1" presStyleIdx="4" presStyleCnt="5" custLinFactY="-21904" custLinFactNeighborX="-77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E1F548-98CC-4217-BB75-AA9A127EC982}" type="presOf" srcId="{BC0D2495-B009-4E5B-9F23-E75D286FED52}" destId="{820F5F19-9F03-40FC-A42E-6A8A601FB788}" srcOrd="0" destOrd="0" presId="urn:microsoft.com/office/officeart/2005/8/layout/vList2"/>
    <dgm:cxn modelId="{62629183-D885-438E-BA79-DFA6FEAC566D}" type="presOf" srcId="{97A072D6-07AA-4AA0-9142-E635A7AF6FF3}" destId="{303C04AD-2A34-41CC-8D61-C6400915D7B7}" srcOrd="0" destOrd="0" presId="urn:microsoft.com/office/officeart/2005/8/layout/vList2"/>
    <dgm:cxn modelId="{C0E1FEFC-6A36-447A-8243-0D92DAA61A3F}" srcId="{DCA40530-1DA4-4A68-9179-9459BDD0413D}" destId="{DCBB72D5-346D-4770-8F3F-5B34B1FE3BBA}" srcOrd="4" destOrd="0" parTransId="{C9F3C428-8F36-4BBC-8722-F513DC03B5E4}" sibTransId="{5A3C332B-EF7B-414B-9828-4B247D709D5C}"/>
    <dgm:cxn modelId="{BFCCF812-F137-4077-98EE-5B36E0896EDF}" type="presOf" srcId="{DCA40530-1DA4-4A68-9179-9459BDD0413D}" destId="{22413215-5D5E-4450-9EF8-FF6CF5A5F80E}" srcOrd="0" destOrd="0" presId="urn:microsoft.com/office/officeart/2005/8/layout/vList2"/>
    <dgm:cxn modelId="{EFB492D4-B83F-4064-BB79-EA5E8A329662}" type="presOf" srcId="{DCBB72D5-346D-4770-8F3F-5B34B1FE3BBA}" destId="{32E6FCAE-A45E-4AE9-B98E-C1192DDF900F}" srcOrd="0" destOrd="0" presId="urn:microsoft.com/office/officeart/2005/8/layout/vList2"/>
    <dgm:cxn modelId="{5AE44999-79F9-4708-83CA-3D3EAEE2DEEF}" srcId="{DCA40530-1DA4-4A68-9179-9459BDD0413D}" destId="{A96E67B7-1F1C-4D0F-BAB1-128CA61CEAB1}" srcOrd="1" destOrd="0" parTransId="{B1485CFC-F410-4A8E-BD4A-829CE65C3E6A}" sibTransId="{125C50C8-C43F-4C4B-9F4E-809914B39005}"/>
    <dgm:cxn modelId="{C3F36CEA-CC7C-4FE7-9402-4A3962BBBD89}" type="presOf" srcId="{B3EECA6F-3DE7-4300-B3D4-C5BF6E885443}" destId="{B2D02DF2-933B-4A05-B2B6-83277690F050}" srcOrd="0" destOrd="0" presId="urn:microsoft.com/office/officeart/2005/8/layout/vList2"/>
    <dgm:cxn modelId="{0F6A09B3-435C-4901-AF8C-141117C7BD68}" srcId="{DCA40530-1DA4-4A68-9179-9459BDD0413D}" destId="{BC0D2495-B009-4E5B-9F23-E75D286FED52}" srcOrd="0" destOrd="0" parTransId="{B677D5D2-AD14-426D-AFCF-3DF9A24C53AC}" sibTransId="{577EEEDA-9F2B-4958-9646-5B1F352879B0}"/>
    <dgm:cxn modelId="{DDED6A4F-18FF-48D9-BE22-C5B1ACBF3C1C}" srcId="{DCA40530-1DA4-4A68-9179-9459BDD0413D}" destId="{97A072D6-07AA-4AA0-9142-E635A7AF6FF3}" srcOrd="2" destOrd="0" parTransId="{B19D4A83-7956-4A72-A5FC-5B53E0564322}" sibTransId="{3C29614B-4AF5-4233-901E-7882215B5870}"/>
    <dgm:cxn modelId="{28716D7A-7D73-4E27-887A-692A9C9ACFB9}" type="presOf" srcId="{A96E67B7-1F1C-4D0F-BAB1-128CA61CEAB1}" destId="{1922ED97-C608-45E8-AEFF-1285CEF3F344}" srcOrd="0" destOrd="0" presId="urn:microsoft.com/office/officeart/2005/8/layout/vList2"/>
    <dgm:cxn modelId="{65C7D88E-24A2-4872-9E1C-332DAEE74D93}" srcId="{DCA40530-1DA4-4A68-9179-9459BDD0413D}" destId="{B3EECA6F-3DE7-4300-B3D4-C5BF6E885443}" srcOrd="3" destOrd="0" parTransId="{9F312FA7-B4C4-4361-B959-FB26DA93F412}" sibTransId="{9956C94E-C655-4964-A2D8-5CB7AE3E52CC}"/>
    <dgm:cxn modelId="{1D266CFC-9924-4B11-954D-E1D46F2E6781}" type="presParOf" srcId="{22413215-5D5E-4450-9EF8-FF6CF5A5F80E}" destId="{820F5F19-9F03-40FC-A42E-6A8A601FB788}" srcOrd="0" destOrd="0" presId="urn:microsoft.com/office/officeart/2005/8/layout/vList2"/>
    <dgm:cxn modelId="{72257088-CEA7-44C3-893D-C21B24A413DE}" type="presParOf" srcId="{22413215-5D5E-4450-9EF8-FF6CF5A5F80E}" destId="{8BAA5F84-4406-4731-89FA-9EC59478F4F9}" srcOrd="1" destOrd="0" presId="urn:microsoft.com/office/officeart/2005/8/layout/vList2"/>
    <dgm:cxn modelId="{F8458AC7-DF63-472D-915E-7286BBA431F7}" type="presParOf" srcId="{22413215-5D5E-4450-9EF8-FF6CF5A5F80E}" destId="{1922ED97-C608-45E8-AEFF-1285CEF3F344}" srcOrd="2" destOrd="0" presId="urn:microsoft.com/office/officeart/2005/8/layout/vList2"/>
    <dgm:cxn modelId="{DDCAC846-867B-4241-9724-019A66A30DAE}" type="presParOf" srcId="{22413215-5D5E-4450-9EF8-FF6CF5A5F80E}" destId="{E4E61890-F836-4CD6-9A73-3904BE349170}" srcOrd="3" destOrd="0" presId="urn:microsoft.com/office/officeart/2005/8/layout/vList2"/>
    <dgm:cxn modelId="{8F487713-980E-42A4-84B9-2741830B40EF}" type="presParOf" srcId="{22413215-5D5E-4450-9EF8-FF6CF5A5F80E}" destId="{303C04AD-2A34-41CC-8D61-C6400915D7B7}" srcOrd="4" destOrd="0" presId="urn:microsoft.com/office/officeart/2005/8/layout/vList2"/>
    <dgm:cxn modelId="{26114856-0423-4B98-A527-8D93EAD68706}" type="presParOf" srcId="{22413215-5D5E-4450-9EF8-FF6CF5A5F80E}" destId="{90EEA061-75B6-46DE-80B9-FB48F4AF8D38}" srcOrd="5" destOrd="0" presId="urn:microsoft.com/office/officeart/2005/8/layout/vList2"/>
    <dgm:cxn modelId="{1B22C8F0-A372-4779-83E3-990346915EBE}" type="presParOf" srcId="{22413215-5D5E-4450-9EF8-FF6CF5A5F80E}" destId="{B2D02DF2-933B-4A05-B2B6-83277690F050}" srcOrd="6" destOrd="0" presId="urn:microsoft.com/office/officeart/2005/8/layout/vList2"/>
    <dgm:cxn modelId="{7312D769-9A28-411A-A805-DB831A21C4D1}" type="presParOf" srcId="{22413215-5D5E-4450-9EF8-FF6CF5A5F80E}" destId="{0051EFBB-C24F-41F1-A8AE-33D8BD245C6A}" srcOrd="7" destOrd="0" presId="urn:microsoft.com/office/officeart/2005/8/layout/vList2"/>
    <dgm:cxn modelId="{BA930A16-6AD5-43E8-B834-8DF28A0FAFA1}" type="presParOf" srcId="{22413215-5D5E-4450-9EF8-FF6CF5A5F80E}" destId="{32E6FCAE-A45E-4AE9-B98E-C1192DDF900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FCA9CA-7CB8-47E4-BB7E-9DACB84AE39A}" type="doc">
      <dgm:prSet loTypeId="urn:microsoft.com/office/officeart/2005/8/layout/hierarchy3" loCatId="hierarchy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AE7B389-A667-403C-B59F-13E773F5597F}">
      <dgm:prSet phldrT="[Text]"/>
      <dgm:spPr>
        <a:xfrm>
          <a:off x="62953" y="1636"/>
          <a:ext cx="2617263" cy="1308631"/>
        </a:xfrm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n-ea"/>
              <a:cs typeface="+mn-cs"/>
            </a:rPr>
            <a:t>Visual Resource Inventory</a:t>
          </a:r>
          <a:endParaRPr lang="en-US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+mn-ea"/>
            <a:cs typeface="+mn-cs"/>
          </a:endParaRPr>
        </a:p>
      </dgm:t>
    </dgm:pt>
    <dgm:pt modelId="{0CB29B7C-EFCF-4AA5-B5B7-8C30B290C65D}" type="parTrans" cxnId="{08F6909D-1E10-4751-A475-F566C46E1A4B}">
      <dgm:prSet/>
      <dgm:spPr/>
      <dgm:t>
        <a:bodyPr/>
        <a:lstStyle/>
        <a:p>
          <a:endParaRPr lang="en-US"/>
        </a:p>
      </dgm:t>
    </dgm:pt>
    <dgm:pt modelId="{BECFA20A-2D3E-401D-9279-3598F43192F0}" type="sibTrans" cxnId="{08F6909D-1E10-4751-A475-F566C46E1A4B}">
      <dgm:prSet/>
      <dgm:spPr/>
      <dgm:t>
        <a:bodyPr/>
        <a:lstStyle/>
        <a:p>
          <a:endParaRPr lang="en-US"/>
        </a:p>
      </dgm:t>
    </dgm:pt>
    <dgm:pt modelId="{17707505-C843-4735-9739-1643FADFF8EE}">
      <dgm:prSet phldrT="[Text]" custT="1"/>
      <dgm:spPr>
        <a:xfrm>
          <a:off x="586406" y="2932055"/>
          <a:ext cx="2093810" cy="1308631"/>
        </a:xfrm>
        <a:ln>
          <a:noFill/>
        </a:ln>
      </dgm:spPr>
      <dgm:t>
        <a:bodyPr/>
        <a:lstStyle/>
        <a:p>
          <a:r>
            <a:rPr lang="en-US" sz="1800" b="1" i="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Sensitivity Level Analysis</a:t>
          </a:r>
          <a:endParaRPr lang="en-US" sz="1800" b="1" i="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9AA58985-BA75-4077-B066-8ADDB3D20BE1}" type="parTrans" cxnId="{CFC7B9DA-13FD-40BE-9F0A-D11536606365}">
      <dgm:prSet/>
      <dgm:spPr>
        <a:xfrm>
          <a:off x="324680" y="1310268"/>
          <a:ext cx="261726" cy="2276103"/>
        </a:xfrm>
      </dgm:spPr>
      <dgm:t>
        <a:bodyPr/>
        <a:lstStyle/>
        <a:p>
          <a:endParaRPr lang="en-US"/>
        </a:p>
      </dgm:t>
    </dgm:pt>
    <dgm:pt modelId="{B27B233A-7589-4CE8-972B-5E75471A2529}" type="sibTrans" cxnId="{CFC7B9DA-13FD-40BE-9F0A-D11536606365}">
      <dgm:prSet/>
      <dgm:spPr/>
      <dgm:t>
        <a:bodyPr/>
        <a:lstStyle/>
        <a:p>
          <a:endParaRPr lang="en-US"/>
        </a:p>
      </dgm:t>
    </dgm:pt>
    <dgm:pt modelId="{59B0150C-991F-405E-95FE-D8D3CE9E7608}">
      <dgm:prSet phldrT="[Text]" custT="1"/>
      <dgm:spPr>
        <a:xfrm>
          <a:off x="586406" y="4567845"/>
          <a:ext cx="2093810" cy="825419"/>
        </a:xfrm>
        <a:ln>
          <a:noFill/>
        </a:ln>
      </dgm:spPr>
      <dgm:t>
        <a:bodyPr/>
        <a:lstStyle/>
        <a:p>
          <a:r>
            <a:rPr lang="en-US" sz="1400" b="1" dirty="0" smtClean="0">
              <a:ln/>
              <a:latin typeface="Myriad Pro"/>
              <a:ea typeface="+mn-ea"/>
              <a:cs typeface="+mn-cs"/>
            </a:rPr>
            <a:t>Public land visibility</a:t>
          </a:r>
          <a:endParaRPr lang="en-US" sz="1400" b="1" dirty="0">
            <a:ln/>
            <a:latin typeface="Myriad Pro"/>
            <a:ea typeface="+mn-ea"/>
            <a:cs typeface="+mn-cs"/>
          </a:endParaRPr>
        </a:p>
      </dgm:t>
    </dgm:pt>
    <dgm:pt modelId="{34799304-1A11-44A8-A462-54576C792697}" type="parTrans" cxnId="{9CCCD490-D013-4EFE-A86F-11AF3036C245}">
      <dgm:prSet/>
      <dgm:spPr/>
      <dgm:t>
        <a:bodyPr/>
        <a:lstStyle/>
        <a:p>
          <a:endParaRPr lang="en-US"/>
        </a:p>
      </dgm:t>
    </dgm:pt>
    <dgm:pt modelId="{EBA410BE-DE7F-4B9D-B2DD-D17E43BB8AA7}" type="sibTrans" cxnId="{9CCCD490-D013-4EFE-A86F-11AF3036C245}">
      <dgm:prSet/>
      <dgm:spPr/>
      <dgm:t>
        <a:bodyPr/>
        <a:lstStyle/>
        <a:p>
          <a:endParaRPr lang="en-US"/>
        </a:p>
      </dgm:t>
    </dgm:pt>
    <dgm:pt modelId="{6ACD5284-6094-4FE3-9BDB-2845FF19CBB5}">
      <dgm:prSet phldrT="[Text]" custT="1"/>
      <dgm:spPr>
        <a:xfrm>
          <a:off x="586406" y="2932055"/>
          <a:ext cx="2093810" cy="1308631"/>
        </a:xfrm>
        <a:ln>
          <a:noFill/>
        </a:ln>
      </dgm:spPr>
      <dgm:t>
        <a:bodyPr/>
        <a:lstStyle/>
        <a:p>
          <a:r>
            <a:rPr lang="en-US" sz="1400" b="1" dirty="0" smtClean="0">
              <a:ln/>
              <a:latin typeface="Myriad Pro"/>
              <a:ea typeface="+mn-ea"/>
              <a:cs typeface="+mn-cs"/>
            </a:rPr>
            <a:t>Scenic values held by people expressed as a concern/attitude toward visual change</a:t>
          </a:r>
          <a:endParaRPr lang="en-US" sz="1400" b="1" dirty="0">
            <a:ln/>
            <a:latin typeface="Myriad Pro"/>
            <a:ea typeface="+mn-ea"/>
            <a:cs typeface="+mn-cs"/>
          </a:endParaRPr>
        </a:p>
      </dgm:t>
    </dgm:pt>
    <dgm:pt modelId="{713EDC8C-6B91-4034-9AC2-2B3E2822CB63}" type="parTrans" cxnId="{026DE79E-5DBF-4C8D-97AB-89EE5F305550}">
      <dgm:prSet/>
      <dgm:spPr/>
      <dgm:t>
        <a:bodyPr/>
        <a:lstStyle/>
        <a:p>
          <a:endParaRPr lang="en-US"/>
        </a:p>
      </dgm:t>
    </dgm:pt>
    <dgm:pt modelId="{C0E333BE-94F3-47F7-B378-86F28461C228}" type="sibTrans" cxnId="{026DE79E-5DBF-4C8D-97AB-89EE5F305550}">
      <dgm:prSet/>
      <dgm:spPr/>
      <dgm:t>
        <a:bodyPr/>
        <a:lstStyle/>
        <a:p>
          <a:endParaRPr lang="en-US"/>
        </a:p>
      </dgm:t>
    </dgm:pt>
    <dgm:pt modelId="{94E72A7B-426E-4388-BDEB-A42399467BBF}">
      <dgm:prSet phldrT="[Text]" custT="1"/>
      <dgm:spPr>
        <a:xfrm>
          <a:off x="586406" y="4567845"/>
          <a:ext cx="2093810" cy="825419"/>
        </a:xfrm>
        <a:ln>
          <a:noFill/>
        </a:ln>
      </dgm:spPr>
      <dgm:t>
        <a:bodyPr/>
        <a:lstStyle/>
        <a:p>
          <a:r>
            <a:rPr lang="en-US" sz="1600" b="1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Delineation of Distance Zones</a:t>
          </a:r>
          <a:endParaRPr lang="en-US" sz="1600" b="1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3096789E-93CF-4E20-90FF-0F55ED4588CD}" type="parTrans" cxnId="{19C9901D-81F9-4142-A305-EC870C31756C}">
      <dgm:prSet/>
      <dgm:spPr>
        <a:xfrm>
          <a:off x="324680" y="1310268"/>
          <a:ext cx="261726" cy="3670287"/>
        </a:xfrm>
      </dgm:spPr>
      <dgm:t>
        <a:bodyPr/>
        <a:lstStyle/>
        <a:p>
          <a:endParaRPr lang="en-US"/>
        </a:p>
      </dgm:t>
    </dgm:pt>
    <dgm:pt modelId="{CACAF110-64C2-479F-8627-13B357F56B19}" type="sibTrans" cxnId="{19C9901D-81F9-4142-A305-EC870C31756C}">
      <dgm:prSet/>
      <dgm:spPr/>
      <dgm:t>
        <a:bodyPr/>
        <a:lstStyle/>
        <a:p>
          <a:endParaRPr lang="en-US"/>
        </a:p>
      </dgm:t>
    </dgm:pt>
    <dgm:pt modelId="{F725ECC8-5E31-4968-8F7C-15F8F023C122}">
      <dgm:prSet phldrT="[Text]" custT="1"/>
      <dgm:spPr>
        <a:xfrm>
          <a:off x="586406" y="1637425"/>
          <a:ext cx="2093810" cy="967471"/>
        </a:xfrm>
        <a:ln>
          <a:noFill/>
        </a:ln>
      </dgm:spPr>
      <dgm:t>
        <a:bodyPr/>
        <a:lstStyle/>
        <a:p>
          <a:r>
            <a:rPr lang="en-US" sz="1400" b="1" dirty="0" smtClean="0">
              <a:ln/>
              <a:latin typeface="Myriad Pro"/>
              <a:ea typeface="+mn-ea"/>
              <a:cs typeface="+mn-cs"/>
            </a:rPr>
            <a:t>Land features &amp; characteristics</a:t>
          </a:r>
          <a:endParaRPr lang="en-US" sz="1400" b="1" dirty="0">
            <a:ln/>
            <a:latin typeface="Myriad Pro"/>
            <a:ea typeface="+mn-ea"/>
            <a:cs typeface="+mn-cs"/>
          </a:endParaRPr>
        </a:p>
      </dgm:t>
    </dgm:pt>
    <dgm:pt modelId="{7F3E54EC-1A49-4EFB-915E-B3A487071BC1}">
      <dgm:prSet phldrT="[Text]" custT="1"/>
      <dgm:spPr>
        <a:xfrm>
          <a:off x="586406" y="1637425"/>
          <a:ext cx="2093810" cy="967471"/>
        </a:xfrm>
        <a:ln>
          <a:noFill/>
        </a:ln>
      </dgm:spPr>
      <dgm:t>
        <a:bodyPr/>
        <a:lstStyle/>
        <a:p>
          <a:r>
            <a:rPr lang="en-US" sz="1800" b="1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Scenic Quality Evaluation</a:t>
          </a:r>
          <a:endParaRPr lang="en-US" sz="1800" b="1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</dgm:t>
    </dgm:pt>
    <dgm:pt modelId="{21D88114-8728-4E6C-B747-C7385134E62A}" type="sibTrans" cxnId="{4D5540E8-ED92-47A8-AB5A-FCB8EFA78E99}">
      <dgm:prSet/>
      <dgm:spPr/>
      <dgm:t>
        <a:bodyPr/>
        <a:lstStyle/>
        <a:p>
          <a:endParaRPr lang="en-US"/>
        </a:p>
      </dgm:t>
    </dgm:pt>
    <dgm:pt modelId="{6465DAE6-5803-4CCD-AE1E-2CB033945AD9}" type="parTrans" cxnId="{4D5540E8-ED92-47A8-AB5A-FCB8EFA78E99}">
      <dgm:prSet/>
      <dgm:spPr>
        <a:xfrm>
          <a:off x="324680" y="1310268"/>
          <a:ext cx="261726" cy="810893"/>
        </a:xfrm>
      </dgm:spPr>
      <dgm:t>
        <a:bodyPr/>
        <a:lstStyle/>
        <a:p>
          <a:endParaRPr lang="en-US"/>
        </a:p>
      </dgm:t>
    </dgm:pt>
    <dgm:pt modelId="{17C7F558-52BD-423D-81F8-42CCC9F2B26B}" type="sibTrans" cxnId="{48738038-4260-47DB-A558-80EE3056CA11}">
      <dgm:prSet/>
      <dgm:spPr/>
      <dgm:t>
        <a:bodyPr/>
        <a:lstStyle/>
        <a:p>
          <a:endParaRPr lang="en-US"/>
        </a:p>
      </dgm:t>
    </dgm:pt>
    <dgm:pt modelId="{1AF71D27-6815-4086-8EFF-28AFC37E8460}" type="parTrans" cxnId="{48738038-4260-47DB-A558-80EE3056CA11}">
      <dgm:prSet/>
      <dgm:spPr/>
      <dgm:t>
        <a:bodyPr/>
        <a:lstStyle/>
        <a:p>
          <a:endParaRPr lang="en-US"/>
        </a:p>
      </dgm:t>
    </dgm:pt>
    <dgm:pt modelId="{2E61426C-DBCE-4B11-80B8-039F7B4BA003}" type="pres">
      <dgm:prSet presAssocID="{93FCA9CA-7CB8-47E4-BB7E-9DACB84AE39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346DDBF-8DD2-42C0-A751-3109332ACF40}" type="pres">
      <dgm:prSet presAssocID="{FAE7B389-A667-403C-B59F-13E773F5597F}" presName="root" presStyleCnt="0"/>
      <dgm:spPr/>
      <dgm:t>
        <a:bodyPr/>
        <a:lstStyle/>
        <a:p>
          <a:endParaRPr lang="en-US"/>
        </a:p>
      </dgm:t>
    </dgm:pt>
    <dgm:pt modelId="{2E60C9F9-5AB3-4064-9E73-4A341AB2FD77}" type="pres">
      <dgm:prSet presAssocID="{FAE7B389-A667-403C-B59F-13E773F5597F}" presName="rootComposite" presStyleCnt="0"/>
      <dgm:spPr/>
      <dgm:t>
        <a:bodyPr/>
        <a:lstStyle/>
        <a:p>
          <a:endParaRPr lang="en-US"/>
        </a:p>
      </dgm:t>
    </dgm:pt>
    <dgm:pt modelId="{71E8A9CD-786F-4474-A94B-B8FB3F86A318}" type="pres">
      <dgm:prSet presAssocID="{FAE7B389-A667-403C-B59F-13E773F5597F}" presName="rootText" presStyleLbl="node1" presStyleIdx="0" presStyleCnt="1" custScaleX="114474" custScaleY="7200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BEA222E-7B5F-47B3-8CA8-C1F79E8F9DD4}" type="pres">
      <dgm:prSet presAssocID="{FAE7B389-A667-403C-B59F-13E773F5597F}" presName="rootConnector" presStyleLbl="node1" presStyleIdx="0" presStyleCnt="1"/>
      <dgm:spPr/>
      <dgm:t>
        <a:bodyPr/>
        <a:lstStyle/>
        <a:p>
          <a:endParaRPr lang="en-US"/>
        </a:p>
      </dgm:t>
    </dgm:pt>
    <dgm:pt modelId="{64B88CDB-1D67-4A02-B536-4A732A8B2FA7}" type="pres">
      <dgm:prSet presAssocID="{FAE7B389-A667-403C-B59F-13E773F5597F}" presName="childShape" presStyleCnt="0"/>
      <dgm:spPr/>
      <dgm:t>
        <a:bodyPr/>
        <a:lstStyle/>
        <a:p>
          <a:endParaRPr lang="en-US"/>
        </a:p>
      </dgm:t>
    </dgm:pt>
    <dgm:pt modelId="{C4EC429B-74CE-447A-A551-A258085D4E0E}" type="pres">
      <dgm:prSet presAssocID="{6465DAE6-5803-4CCD-AE1E-2CB033945AD9}" presName="Name13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893"/>
              </a:lnTo>
              <a:lnTo>
                <a:pt x="261726" y="81089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48E03C17-4A2E-4A61-A1B6-CA34B23B0AF5}" type="pres">
      <dgm:prSet presAssocID="{7F3E54EC-1A49-4EFB-915E-B3A487071BC1}" presName="childText" presStyleLbl="bgAcc1" presStyleIdx="0" presStyleCnt="3" custScaleX="159902" custScaleY="9356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6A17EBC-0DDA-467B-8FF0-159A40F077CE}" type="pres">
      <dgm:prSet presAssocID="{9AA58985-BA75-4077-B066-8ADDB3D20BE1}" presName="Name13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103"/>
              </a:lnTo>
              <a:lnTo>
                <a:pt x="261726" y="2276103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73C2DC54-028C-4EC1-8841-2466E567C70D}" type="pres">
      <dgm:prSet presAssocID="{17707505-C843-4735-9739-1643FADFF8EE}" presName="childText" presStyleLbl="bgAcc1" presStyleIdx="1" presStyleCnt="3" custScaleX="16139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3DDF6EFB-F5CC-456C-8D57-762A463D3C02}" type="pres">
      <dgm:prSet presAssocID="{3096789E-93CF-4E20-90FF-0F55ED4588CD}" presName="Name13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287"/>
              </a:lnTo>
              <a:lnTo>
                <a:pt x="261726" y="3670287"/>
              </a:lnTo>
            </a:path>
          </a:pathLst>
        </a:custGeom>
      </dgm:spPr>
      <dgm:t>
        <a:bodyPr/>
        <a:lstStyle/>
        <a:p>
          <a:endParaRPr lang="en-US"/>
        </a:p>
      </dgm:t>
    </dgm:pt>
    <dgm:pt modelId="{A5E54578-2B86-439E-8308-F83CDA6D37C4}" type="pres">
      <dgm:prSet presAssocID="{94E72A7B-426E-4388-BDEB-A42399467BBF}" presName="childText" presStyleLbl="bgAcc1" presStyleIdx="2" presStyleCnt="3" custScaleX="161394" custScaleY="6307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CEFE711A-9AEA-458C-A4F1-8656FDF84EA8}" type="presOf" srcId="{9AA58985-BA75-4077-B066-8ADDB3D20BE1}" destId="{16A17EBC-0DDA-467B-8FF0-159A40F077CE}" srcOrd="0" destOrd="0" presId="urn:microsoft.com/office/officeart/2005/8/layout/hierarchy3"/>
    <dgm:cxn modelId="{78316CA8-6AC9-4DC0-8B94-DEF29E991666}" type="presOf" srcId="{F725ECC8-5E31-4968-8F7C-15F8F023C122}" destId="{48E03C17-4A2E-4A61-A1B6-CA34B23B0AF5}" srcOrd="0" destOrd="1" presId="urn:microsoft.com/office/officeart/2005/8/layout/hierarchy3"/>
    <dgm:cxn modelId="{4D5540E8-ED92-47A8-AB5A-FCB8EFA78E99}" srcId="{FAE7B389-A667-403C-B59F-13E773F5597F}" destId="{7F3E54EC-1A49-4EFB-915E-B3A487071BC1}" srcOrd="0" destOrd="0" parTransId="{6465DAE6-5803-4CCD-AE1E-2CB033945AD9}" sibTransId="{21D88114-8728-4E6C-B747-C7385134E62A}"/>
    <dgm:cxn modelId="{19C9901D-81F9-4142-A305-EC870C31756C}" srcId="{FAE7B389-A667-403C-B59F-13E773F5597F}" destId="{94E72A7B-426E-4388-BDEB-A42399467BBF}" srcOrd="2" destOrd="0" parTransId="{3096789E-93CF-4E20-90FF-0F55ED4588CD}" sibTransId="{CACAF110-64C2-479F-8627-13B357F56B19}"/>
    <dgm:cxn modelId="{08F6909D-1E10-4751-A475-F566C46E1A4B}" srcId="{93FCA9CA-7CB8-47E4-BB7E-9DACB84AE39A}" destId="{FAE7B389-A667-403C-B59F-13E773F5597F}" srcOrd="0" destOrd="0" parTransId="{0CB29B7C-EFCF-4AA5-B5B7-8C30B290C65D}" sibTransId="{BECFA20A-2D3E-401D-9279-3598F43192F0}"/>
    <dgm:cxn modelId="{2508A045-AF6F-4D9C-87B6-F0185F932964}" type="presOf" srcId="{59B0150C-991F-405E-95FE-D8D3CE9E7608}" destId="{A5E54578-2B86-439E-8308-F83CDA6D37C4}" srcOrd="0" destOrd="1" presId="urn:microsoft.com/office/officeart/2005/8/layout/hierarchy3"/>
    <dgm:cxn modelId="{09E5F743-051E-47AB-9941-8CA6E663F093}" type="presOf" srcId="{93FCA9CA-7CB8-47E4-BB7E-9DACB84AE39A}" destId="{2E61426C-DBCE-4B11-80B8-039F7B4BA003}" srcOrd="0" destOrd="0" presId="urn:microsoft.com/office/officeart/2005/8/layout/hierarchy3"/>
    <dgm:cxn modelId="{F57DB2C1-DB6F-485A-A57C-5A02D127D808}" type="presOf" srcId="{7F3E54EC-1A49-4EFB-915E-B3A487071BC1}" destId="{48E03C17-4A2E-4A61-A1B6-CA34B23B0AF5}" srcOrd="0" destOrd="0" presId="urn:microsoft.com/office/officeart/2005/8/layout/hierarchy3"/>
    <dgm:cxn modelId="{0CD9CC8C-52B5-46F2-9DAE-11AB41BE64E3}" type="presOf" srcId="{3096789E-93CF-4E20-90FF-0F55ED4588CD}" destId="{3DDF6EFB-F5CC-456C-8D57-762A463D3C02}" srcOrd="0" destOrd="0" presId="urn:microsoft.com/office/officeart/2005/8/layout/hierarchy3"/>
    <dgm:cxn modelId="{CFC7B9DA-13FD-40BE-9F0A-D11536606365}" srcId="{FAE7B389-A667-403C-B59F-13E773F5597F}" destId="{17707505-C843-4735-9739-1643FADFF8EE}" srcOrd="1" destOrd="0" parTransId="{9AA58985-BA75-4077-B066-8ADDB3D20BE1}" sibTransId="{B27B233A-7589-4CE8-972B-5E75471A2529}"/>
    <dgm:cxn modelId="{A11A71C1-CD93-406C-A4DF-F42691560320}" type="presOf" srcId="{17707505-C843-4735-9739-1643FADFF8EE}" destId="{73C2DC54-028C-4EC1-8841-2466E567C70D}" srcOrd="0" destOrd="0" presId="urn:microsoft.com/office/officeart/2005/8/layout/hierarchy3"/>
    <dgm:cxn modelId="{56E19EBF-A3C3-4F46-8B7C-7CDAA5F49CA0}" type="presOf" srcId="{FAE7B389-A667-403C-B59F-13E773F5597F}" destId="{9BEA222E-7B5F-47B3-8CA8-C1F79E8F9DD4}" srcOrd="1" destOrd="0" presId="urn:microsoft.com/office/officeart/2005/8/layout/hierarchy3"/>
    <dgm:cxn modelId="{48738038-4260-47DB-A558-80EE3056CA11}" srcId="{7F3E54EC-1A49-4EFB-915E-B3A487071BC1}" destId="{F725ECC8-5E31-4968-8F7C-15F8F023C122}" srcOrd="0" destOrd="0" parTransId="{1AF71D27-6815-4086-8EFF-28AFC37E8460}" sibTransId="{17C7F558-52BD-423D-81F8-42CCC9F2B26B}"/>
    <dgm:cxn modelId="{9CCCD490-D013-4EFE-A86F-11AF3036C245}" srcId="{94E72A7B-426E-4388-BDEB-A42399467BBF}" destId="{59B0150C-991F-405E-95FE-D8D3CE9E7608}" srcOrd="0" destOrd="0" parTransId="{34799304-1A11-44A8-A462-54576C792697}" sibTransId="{EBA410BE-DE7F-4B9D-B2DD-D17E43BB8AA7}"/>
    <dgm:cxn modelId="{026DE79E-5DBF-4C8D-97AB-89EE5F305550}" srcId="{17707505-C843-4735-9739-1643FADFF8EE}" destId="{6ACD5284-6094-4FE3-9BDB-2845FF19CBB5}" srcOrd="0" destOrd="0" parTransId="{713EDC8C-6B91-4034-9AC2-2B3E2822CB63}" sibTransId="{C0E333BE-94F3-47F7-B378-86F28461C228}"/>
    <dgm:cxn modelId="{9C2EE7EF-BA95-4F91-B96A-02480CB03DE7}" type="presOf" srcId="{94E72A7B-426E-4388-BDEB-A42399467BBF}" destId="{A5E54578-2B86-439E-8308-F83CDA6D37C4}" srcOrd="0" destOrd="0" presId="urn:microsoft.com/office/officeart/2005/8/layout/hierarchy3"/>
    <dgm:cxn modelId="{DA81F7DE-F2D2-4B93-BB84-4CD6E09B2D64}" type="presOf" srcId="{6ACD5284-6094-4FE3-9BDB-2845FF19CBB5}" destId="{73C2DC54-028C-4EC1-8841-2466E567C70D}" srcOrd="0" destOrd="1" presId="urn:microsoft.com/office/officeart/2005/8/layout/hierarchy3"/>
    <dgm:cxn modelId="{D8DE2F8A-A01B-44EB-8482-10932A18DF83}" type="presOf" srcId="{6465DAE6-5803-4CCD-AE1E-2CB033945AD9}" destId="{C4EC429B-74CE-447A-A551-A258085D4E0E}" srcOrd="0" destOrd="0" presId="urn:microsoft.com/office/officeart/2005/8/layout/hierarchy3"/>
    <dgm:cxn modelId="{53294ABA-EE81-4F8A-A867-663285AE6E37}" type="presOf" srcId="{FAE7B389-A667-403C-B59F-13E773F5597F}" destId="{71E8A9CD-786F-4474-A94B-B8FB3F86A318}" srcOrd="0" destOrd="0" presId="urn:microsoft.com/office/officeart/2005/8/layout/hierarchy3"/>
    <dgm:cxn modelId="{87C3B910-D4AF-4F3A-8F55-70322940A4EC}" type="presParOf" srcId="{2E61426C-DBCE-4B11-80B8-039F7B4BA003}" destId="{A346DDBF-8DD2-42C0-A751-3109332ACF40}" srcOrd="0" destOrd="0" presId="urn:microsoft.com/office/officeart/2005/8/layout/hierarchy3"/>
    <dgm:cxn modelId="{F86645E6-CDE8-4C98-9BF6-C6A692303AF0}" type="presParOf" srcId="{A346DDBF-8DD2-42C0-A751-3109332ACF40}" destId="{2E60C9F9-5AB3-4064-9E73-4A341AB2FD77}" srcOrd="0" destOrd="0" presId="urn:microsoft.com/office/officeart/2005/8/layout/hierarchy3"/>
    <dgm:cxn modelId="{3264AA20-3A1C-4C5D-890D-2D54C3E871AE}" type="presParOf" srcId="{2E60C9F9-5AB3-4064-9E73-4A341AB2FD77}" destId="{71E8A9CD-786F-4474-A94B-B8FB3F86A318}" srcOrd="0" destOrd="0" presId="urn:microsoft.com/office/officeart/2005/8/layout/hierarchy3"/>
    <dgm:cxn modelId="{13B67BCC-51E0-42CB-959E-EB008A6024C5}" type="presParOf" srcId="{2E60C9F9-5AB3-4064-9E73-4A341AB2FD77}" destId="{9BEA222E-7B5F-47B3-8CA8-C1F79E8F9DD4}" srcOrd="1" destOrd="0" presId="urn:microsoft.com/office/officeart/2005/8/layout/hierarchy3"/>
    <dgm:cxn modelId="{A62EFD35-2B3A-4A00-8D65-6D87B4BDDBF7}" type="presParOf" srcId="{A346DDBF-8DD2-42C0-A751-3109332ACF40}" destId="{64B88CDB-1D67-4A02-B536-4A732A8B2FA7}" srcOrd="1" destOrd="0" presId="urn:microsoft.com/office/officeart/2005/8/layout/hierarchy3"/>
    <dgm:cxn modelId="{40E62CA8-F161-49B6-BF60-0CCC9E585FF7}" type="presParOf" srcId="{64B88CDB-1D67-4A02-B536-4A732A8B2FA7}" destId="{C4EC429B-74CE-447A-A551-A258085D4E0E}" srcOrd="0" destOrd="0" presId="urn:microsoft.com/office/officeart/2005/8/layout/hierarchy3"/>
    <dgm:cxn modelId="{8F547FFC-4F84-4EDD-9606-5F7D523E8BAC}" type="presParOf" srcId="{64B88CDB-1D67-4A02-B536-4A732A8B2FA7}" destId="{48E03C17-4A2E-4A61-A1B6-CA34B23B0AF5}" srcOrd="1" destOrd="0" presId="urn:microsoft.com/office/officeart/2005/8/layout/hierarchy3"/>
    <dgm:cxn modelId="{DB93679D-3716-4BE1-BA97-A57B59854799}" type="presParOf" srcId="{64B88CDB-1D67-4A02-B536-4A732A8B2FA7}" destId="{16A17EBC-0DDA-467B-8FF0-159A40F077CE}" srcOrd="2" destOrd="0" presId="urn:microsoft.com/office/officeart/2005/8/layout/hierarchy3"/>
    <dgm:cxn modelId="{B8C3EA75-9D26-45F9-BAF1-F73DDE4C06B1}" type="presParOf" srcId="{64B88CDB-1D67-4A02-B536-4A732A8B2FA7}" destId="{73C2DC54-028C-4EC1-8841-2466E567C70D}" srcOrd="3" destOrd="0" presId="urn:microsoft.com/office/officeart/2005/8/layout/hierarchy3"/>
    <dgm:cxn modelId="{9020EBB9-B4E2-40CF-87FF-C05E616DB7DB}" type="presParOf" srcId="{64B88CDB-1D67-4A02-B536-4A732A8B2FA7}" destId="{3DDF6EFB-F5CC-456C-8D57-762A463D3C02}" srcOrd="4" destOrd="0" presId="urn:microsoft.com/office/officeart/2005/8/layout/hierarchy3"/>
    <dgm:cxn modelId="{12D63A98-0BB3-4A8A-BCE4-ECABA6004AFE}" type="presParOf" srcId="{64B88CDB-1D67-4A02-B536-4A732A8B2FA7}" destId="{A5E54578-2B86-439E-8308-F83CDA6D37C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F5F19-9F03-40FC-A42E-6A8A601FB788}">
      <dsp:nvSpPr>
        <dsp:cNvPr id="0" name=""/>
        <dsp:cNvSpPr/>
      </dsp:nvSpPr>
      <dsp:spPr>
        <a:xfrm>
          <a:off x="0" y="0"/>
          <a:ext cx="3095975" cy="80185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1) Delineate Scenic Quality Rating Units (SQRU)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9143" y="39143"/>
        <a:ext cx="3017689" cy="723572"/>
      </dsp:txXfrm>
    </dsp:sp>
    <dsp:sp modelId="{1922ED97-C608-45E8-AEFF-1285CEF3F344}">
      <dsp:nvSpPr>
        <dsp:cNvPr id="0" name=""/>
        <dsp:cNvSpPr/>
      </dsp:nvSpPr>
      <dsp:spPr>
        <a:xfrm>
          <a:off x="0" y="862055"/>
          <a:ext cx="3095975" cy="767520"/>
        </a:xfrm>
        <a:prstGeom prst="round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2) Choose Inventory Observation Points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7467" y="899522"/>
        <a:ext cx="3021041" cy="692586"/>
      </dsp:txXfrm>
    </dsp:sp>
    <dsp:sp modelId="{303C04AD-2A34-41CC-8D61-C6400915D7B7}">
      <dsp:nvSpPr>
        <dsp:cNvPr id="0" name=""/>
        <dsp:cNvSpPr/>
      </dsp:nvSpPr>
      <dsp:spPr>
        <a:xfrm>
          <a:off x="0" y="1695130"/>
          <a:ext cx="3095975" cy="767520"/>
        </a:xfrm>
        <a:prstGeom prst="round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3) Make Field Observation Record</a:t>
          </a:r>
        </a:p>
      </dsp:txBody>
      <dsp:txXfrm>
        <a:off x="37467" y="1732597"/>
        <a:ext cx="3021041" cy="692586"/>
      </dsp:txXfrm>
    </dsp:sp>
    <dsp:sp modelId="{B2D02DF2-933B-4A05-B2B6-83277690F050}">
      <dsp:nvSpPr>
        <dsp:cNvPr id="0" name=""/>
        <dsp:cNvSpPr/>
      </dsp:nvSpPr>
      <dsp:spPr>
        <a:xfrm>
          <a:off x="0" y="2528393"/>
          <a:ext cx="3095975" cy="767520"/>
        </a:xfrm>
        <a:prstGeom prst="round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4) Create Photo Record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7467" y="2565860"/>
        <a:ext cx="3021041" cy="692586"/>
      </dsp:txXfrm>
    </dsp:sp>
    <dsp:sp modelId="{32E6FCAE-A45E-4AE9-B98E-C1192DDF900F}">
      <dsp:nvSpPr>
        <dsp:cNvPr id="0" name=""/>
        <dsp:cNvSpPr/>
      </dsp:nvSpPr>
      <dsp:spPr>
        <a:xfrm>
          <a:off x="0" y="3370682"/>
          <a:ext cx="3095975" cy="767520"/>
        </a:xfrm>
        <a:prstGeom prst="round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5) Evaluate, Score, and Categorize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7467" y="3408149"/>
        <a:ext cx="3021041" cy="692586"/>
      </dsp:txXfrm>
    </dsp:sp>
    <dsp:sp modelId="{E81B421C-7C80-498C-8890-D480F3F19620}">
      <dsp:nvSpPr>
        <dsp:cNvPr id="0" name=""/>
        <dsp:cNvSpPr/>
      </dsp:nvSpPr>
      <dsp:spPr>
        <a:xfrm>
          <a:off x="0" y="4213615"/>
          <a:ext cx="3095975" cy="76752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6) Enter Data into VRI Geodatabase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7467" y="4251082"/>
        <a:ext cx="3021041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8A9CD-786F-4474-A94B-B8FB3F86A318}">
      <dsp:nvSpPr>
        <dsp:cNvPr id="0" name=""/>
        <dsp:cNvSpPr/>
      </dsp:nvSpPr>
      <dsp:spPr>
        <a:xfrm>
          <a:off x="35502" y="1811"/>
          <a:ext cx="2796322" cy="87942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n-ea"/>
              <a:cs typeface="+mn-cs"/>
            </a:rPr>
            <a:t>Visual Resource Inventory</a:t>
          </a:r>
          <a:endParaRPr lang="en-US" sz="28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+mn-ea"/>
            <a:cs typeface="+mn-cs"/>
          </a:endParaRPr>
        </a:p>
      </dsp:txBody>
      <dsp:txXfrm>
        <a:off x="61260" y="27569"/>
        <a:ext cx="2744806" cy="827913"/>
      </dsp:txXfrm>
    </dsp:sp>
    <dsp:sp modelId="{C4EC429B-74CE-447A-A551-A258085D4E0E}">
      <dsp:nvSpPr>
        <dsp:cNvPr id="0" name=""/>
        <dsp:cNvSpPr/>
      </dsp:nvSpPr>
      <dsp:spPr>
        <a:xfrm>
          <a:off x="315135" y="881240"/>
          <a:ext cx="279632" cy="876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893"/>
              </a:lnTo>
              <a:lnTo>
                <a:pt x="261726" y="81089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03C17-4A2E-4A61-A1B6-CA34B23B0AF5}">
      <dsp:nvSpPr>
        <dsp:cNvPr id="0" name=""/>
        <dsp:cNvSpPr/>
      </dsp:nvSpPr>
      <dsp:spPr>
        <a:xfrm>
          <a:off x="594767" y="1186585"/>
          <a:ext cx="3124814" cy="1142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Scenic Quality Evaluation</a:t>
          </a:r>
          <a:endParaRPr lang="en-US" sz="1800" b="1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n/>
              <a:latin typeface="Myriad Pro"/>
              <a:ea typeface="+mn-ea"/>
              <a:cs typeface="+mn-cs"/>
            </a:rPr>
            <a:t>Land Features &amp; Characteristics</a:t>
          </a:r>
          <a:endParaRPr lang="en-US" sz="1400" b="1" kern="1200" dirty="0">
            <a:ln/>
            <a:latin typeface="Myriad Pro"/>
            <a:ea typeface="+mn-ea"/>
            <a:cs typeface="+mn-cs"/>
          </a:endParaRPr>
        </a:p>
      </dsp:txBody>
      <dsp:txXfrm>
        <a:off x="628239" y="1220057"/>
        <a:ext cx="3057870" cy="1075888"/>
      </dsp:txXfrm>
    </dsp:sp>
    <dsp:sp modelId="{16A17EBC-0DDA-467B-8FF0-159A40F077CE}">
      <dsp:nvSpPr>
        <dsp:cNvPr id="0" name=""/>
        <dsp:cNvSpPr/>
      </dsp:nvSpPr>
      <dsp:spPr>
        <a:xfrm>
          <a:off x="315135" y="881240"/>
          <a:ext cx="279632" cy="2364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103"/>
              </a:lnTo>
              <a:lnTo>
                <a:pt x="261726" y="22761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2DC54-028C-4EC1-8841-2466E567C70D}">
      <dsp:nvSpPr>
        <dsp:cNvPr id="0" name=""/>
        <dsp:cNvSpPr/>
      </dsp:nvSpPr>
      <dsp:spPr>
        <a:xfrm>
          <a:off x="594767" y="2634762"/>
          <a:ext cx="3153971" cy="1221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Sensitivity Level Analysis</a:t>
          </a:r>
          <a:endParaRPr lang="en-US" sz="1800" b="1" i="0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ln/>
              <a:latin typeface="Myriad Pro"/>
              <a:ea typeface="+mn-ea"/>
              <a:cs typeface="+mn-cs"/>
            </a:rPr>
            <a:t>Scenic Values Held by People expressed as a concern/attitude toward visual change</a:t>
          </a:r>
          <a:endParaRPr lang="en-US" sz="1200" b="1" kern="1200" dirty="0">
            <a:ln/>
            <a:latin typeface="Myriad Pro"/>
            <a:ea typeface="+mn-ea"/>
            <a:cs typeface="+mn-cs"/>
          </a:endParaRPr>
        </a:p>
      </dsp:txBody>
      <dsp:txXfrm>
        <a:off x="630540" y="2670535"/>
        <a:ext cx="3082425" cy="1149832"/>
      </dsp:txXfrm>
    </dsp:sp>
    <dsp:sp modelId="{3DDF6EFB-F5CC-456C-8D57-762A463D3C02}">
      <dsp:nvSpPr>
        <dsp:cNvPr id="0" name=""/>
        <dsp:cNvSpPr/>
      </dsp:nvSpPr>
      <dsp:spPr>
        <a:xfrm>
          <a:off x="315135" y="881240"/>
          <a:ext cx="279632" cy="3665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287"/>
              </a:lnTo>
              <a:lnTo>
                <a:pt x="261726" y="367028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54578-2B86-439E-8308-F83CDA6D37C4}">
      <dsp:nvSpPr>
        <dsp:cNvPr id="0" name=""/>
        <dsp:cNvSpPr/>
      </dsp:nvSpPr>
      <dsp:spPr>
        <a:xfrm>
          <a:off x="594767" y="4161485"/>
          <a:ext cx="3153971" cy="770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Delineation of Distance Zones</a:t>
          </a:r>
          <a:endParaRPr lang="en-US" sz="1600" b="1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ln/>
              <a:latin typeface="Myriad Pro"/>
              <a:ea typeface="+mn-ea"/>
              <a:cs typeface="+mn-cs"/>
            </a:rPr>
            <a:t>Public Land Visibility</a:t>
          </a:r>
          <a:endParaRPr lang="en-US" sz="1200" b="1" kern="1200" dirty="0">
            <a:ln/>
            <a:latin typeface="Myriad Pro"/>
            <a:ea typeface="+mn-ea"/>
            <a:cs typeface="+mn-cs"/>
          </a:endParaRPr>
        </a:p>
      </dsp:txBody>
      <dsp:txXfrm>
        <a:off x="617331" y="4184049"/>
        <a:ext cx="3108843" cy="7252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F5F19-9F03-40FC-A42E-6A8A601FB788}">
      <dsp:nvSpPr>
        <dsp:cNvPr id="0" name=""/>
        <dsp:cNvSpPr/>
      </dsp:nvSpPr>
      <dsp:spPr>
        <a:xfrm>
          <a:off x="0" y="0"/>
          <a:ext cx="3095975" cy="95831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1) Information Gathering Effort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6781" y="46781"/>
        <a:ext cx="3002413" cy="864757"/>
      </dsp:txXfrm>
    </dsp:sp>
    <dsp:sp modelId="{1922ED97-C608-45E8-AEFF-1285CEF3F344}">
      <dsp:nvSpPr>
        <dsp:cNvPr id="0" name=""/>
        <dsp:cNvSpPr/>
      </dsp:nvSpPr>
      <dsp:spPr>
        <a:xfrm>
          <a:off x="0" y="1015790"/>
          <a:ext cx="3095975" cy="917280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2) Process and Geo-reference Accounts of Sensitivity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4778" y="1060568"/>
        <a:ext cx="3006419" cy="827724"/>
      </dsp:txXfrm>
    </dsp:sp>
    <dsp:sp modelId="{303C04AD-2A34-41CC-8D61-C6400915D7B7}">
      <dsp:nvSpPr>
        <dsp:cNvPr id="0" name=""/>
        <dsp:cNvSpPr/>
      </dsp:nvSpPr>
      <dsp:spPr>
        <a:xfrm>
          <a:off x="0" y="2001833"/>
          <a:ext cx="3095975" cy="917280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3) Delineate Final Sensitivity Level Rating Units (SLRU)</a:t>
          </a:r>
        </a:p>
      </dsp:txBody>
      <dsp:txXfrm>
        <a:off x="44778" y="2046611"/>
        <a:ext cx="3006419" cy="827724"/>
      </dsp:txXfrm>
    </dsp:sp>
    <dsp:sp modelId="{B2D02DF2-933B-4A05-B2B6-83277690F050}">
      <dsp:nvSpPr>
        <dsp:cNvPr id="0" name=""/>
        <dsp:cNvSpPr/>
      </dsp:nvSpPr>
      <dsp:spPr>
        <a:xfrm>
          <a:off x="0" y="2988098"/>
          <a:ext cx="3095975" cy="917280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4) Evaluate, Score, &amp; Categorize SLRUs 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4778" y="3032876"/>
        <a:ext cx="3006419" cy="827724"/>
      </dsp:txXfrm>
    </dsp:sp>
    <dsp:sp modelId="{32E6FCAE-A45E-4AE9-B98E-C1192DDF900F}">
      <dsp:nvSpPr>
        <dsp:cNvPr id="0" name=""/>
        <dsp:cNvSpPr/>
      </dsp:nvSpPr>
      <dsp:spPr>
        <a:xfrm>
          <a:off x="0" y="3975565"/>
          <a:ext cx="3095975" cy="9172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5) Enter Data into VRI Geodatabase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4778" y="4020343"/>
        <a:ext cx="3006419" cy="8277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8A9CD-786F-4474-A94B-B8FB3F86A318}">
      <dsp:nvSpPr>
        <dsp:cNvPr id="0" name=""/>
        <dsp:cNvSpPr/>
      </dsp:nvSpPr>
      <dsp:spPr>
        <a:xfrm>
          <a:off x="35502" y="1811"/>
          <a:ext cx="2796322" cy="87942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n-ea"/>
              <a:cs typeface="+mn-cs"/>
            </a:rPr>
            <a:t>Visual Resource Inventory</a:t>
          </a:r>
          <a:endParaRPr lang="en-US" sz="28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+mn-ea"/>
            <a:cs typeface="+mn-cs"/>
          </a:endParaRPr>
        </a:p>
      </dsp:txBody>
      <dsp:txXfrm>
        <a:off x="61260" y="27569"/>
        <a:ext cx="2744806" cy="827913"/>
      </dsp:txXfrm>
    </dsp:sp>
    <dsp:sp modelId="{C4EC429B-74CE-447A-A551-A258085D4E0E}">
      <dsp:nvSpPr>
        <dsp:cNvPr id="0" name=""/>
        <dsp:cNvSpPr/>
      </dsp:nvSpPr>
      <dsp:spPr>
        <a:xfrm>
          <a:off x="315135" y="881240"/>
          <a:ext cx="279632" cy="876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893"/>
              </a:lnTo>
              <a:lnTo>
                <a:pt x="261726" y="81089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03C17-4A2E-4A61-A1B6-CA34B23B0AF5}">
      <dsp:nvSpPr>
        <dsp:cNvPr id="0" name=""/>
        <dsp:cNvSpPr/>
      </dsp:nvSpPr>
      <dsp:spPr>
        <a:xfrm>
          <a:off x="594767" y="1186585"/>
          <a:ext cx="3124814" cy="1142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Scenic Quality Evaluation</a:t>
          </a:r>
          <a:endParaRPr lang="en-US" sz="1800" b="1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n/>
              <a:latin typeface="Myriad Pro"/>
              <a:ea typeface="+mn-ea"/>
              <a:cs typeface="+mn-cs"/>
            </a:rPr>
            <a:t>Land Features &amp; Characteristics</a:t>
          </a:r>
          <a:endParaRPr lang="en-US" sz="1400" b="1" kern="1200" dirty="0">
            <a:ln/>
            <a:latin typeface="Myriad Pro"/>
            <a:ea typeface="+mn-ea"/>
            <a:cs typeface="+mn-cs"/>
          </a:endParaRPr>
        </a:p>
      </dsp:txBody>
      <dsp:txXfrm>
        <a:off x="628239" y="1220057"/>
        <a:ext cx="3057870" cy="1075888"/>
      </dsp:txXfrm>
    </dsp:sp>
    <dsp:sp modelId="{16A17EBC-0DDA-467B-8FF0-159A40F077CE}">
      <dsp:nvSpPr>
        <dsp:cNvPr id="0" name=""/>
        <dsp:cNvSpPr/>
      </dsp:nvSpPr>
      <dsp:spPr>
        <a:xfrm>
          <a:off x="315135" y="881240"/>
          <a:ext cx="279632" cy="2364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103"/>
              </a:lnTo>
              <a:lnTo>
                <a:pt x="261726" y="22761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2DC54-028C-4EC1-8841-2466E567C70D}">
      <dsp:nvSpPr>
        <dsp:cNvPr id="0" name=""/>
        <dsp:cNvSpPr/>
      </dsp:nvSpPr>
      <dsp:spPr>
        <a:xfrm>
          <a:off x="594767" y="2634762"/>
          <a:ext cx="3153971" cy="1221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Sensitivity Level Analysis</a:t>
          </a:r>
          <a:endParaRPr lang="en-US" sz="1800" b="1" i="0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ln/>
              <a:latin typeface="Myriad Pro"/>
              <a:ea typeface="+mn-ea"/>
              <a:cs typeface="+mn-cs"/>
            </a:rPr>
            <a:t>Scenic Values Held by People expressed as a concern/attitude toward visual change</a:t>
          </a:r>
          <a:endParaRPr lang="en-US" sz="1200" b="1" kern="1200" dirty="0">
            <a:ln/>
            <a:latin typeface="Myriad Pro"/>
            <a:ea typeface="+mn-ea"/>
            <a:cs typeface="+mn-cs"/>
          </a:endParaRPr>
        </a:p>
      </dsp:txBody>
      <dsp:txXfrm>
        <a:off x="630540" y="2670535"/>
        <a:ext cx="3082425" cy="1149832"/>
      </dsp:txXfrm>
    </dsp:sp>
    <dsp:sp modelId="{3DDF6EFB-F5CC-456C-8D57-762A463D3C02}">
      <dsp:nvSpPr>
        <dsp:cNvPr id="0" name=""/>
        <dsp:cNvSpPr/>
      </dsp:nvSpPr>
      <dsp:spPr>
        <a:xfrm>
          <a:off x="315135" y="881240"/>
          <a:ext cx="279632" cy="3665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287"/>
              </a:lnTo>
              <a:lnTo>
                <a:pt x="261726" y="367028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54578-2B86-439E-8308-F83CDA6D37C4}">
      <dsp:nvSpPr>
        <dsp:cNvPr id="0" name=""/>
        <dsp:cNvSpPr/>
      </dsp:nvSpPr>
      <dsp:spPr>
        <a:xfrm>
          <a:off x="594767" y="4161485"/>
          <a:ext cx="3153971" cy="770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Delineation of Distance Zones</a:t>
          </a:r>
          <a:endParaRPr lang="en-US" sz="1600" b="1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 smtClean="0">
              <a:ln/>
              <a:latin typeface="Myriad Pro"/>
              <a:ea typeface="+mn-ea"/>
              <a:cs typeface="+mn-cs"/>
            </a:rPr>
            <a:t>Public Land Visibility</a:t>
          </a:r>
          <a:endParaRPr lang="en-US" sz="1200" b="1" kern="1200" dirty="0">
            <a:ln/>
            <a:latin typeface="Myriad Pro"/>
            <a:ea typeface="+mn-ea"/>
            <a:cs typeface="+mn-cs"/>
          </a:endParaRPr>
        </a:p>
      </dsp:txBody>
      <dsp:txXfrm>
        <a:off x="617331" y="4184049"/>
        <a:ext cx="3108843" cy="7252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F5F19-9F03-40FC-A42E-6A8A601FB788}">
      <dsp:nvSpPr>
        <dsp:cNvPr id="0" name=""/>
        <dsp:cNvSpPr/>
      </dsp:nvSpPr>
      <dsp:spPr>
        <a:xfrm>
          <a:off x="0" y="0"/>
          <a:ext cx="3095975" cy="95831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1) Select viewing platforms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6781" y="46781"/>
        <a:ext cx="3002413" cy="864757"/>
      </dsp:txXfrm>
    </dsp:sp>
    <dsp:sp modelId="{1922ED97-C608-45E8-AEFF-1285CEF3F344}">
      <dsp:nvSpPr>
        <dsp:cNvPr id="0" name=""/>
        <dsp:cNvSpPr/>
      </dsp:nvSpPr>
      <dsp:spPr>
        <a:xfrm>
          <a:off x="0" y="1015790"/>
          <a:ext cx="3095975" cy="917280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2) Document selection details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4778" y="1060568"/>
        <a:ext cx="3006419" cy="827724"/>
      </dsp:txXfrm>
    </dsp:sp>
    <dsp:sp modelId="{303C04AD-2A34-41CC-8D61-C6400915D7B7}">
      <dsp:nvSpPr>
        <dsp:cNvPr id="0" name=""/>
        <dsp:cNvSpPr/>
      </dsp:nvSpPr>
      <dsp:spPr>
        <a:xfrm>
          <a:off x="0" y="2001833"/>
          <a:ext cx="3095975" cy="917280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3) Run a computer-aided viewshed analysis using GIS</a:t>
          </a:r>
        </a:p>
      </dsp:txBody>
      <dsp:txXfrm>
        <a:off x="44778" y="2046611"/>
        <a:ext cx="3006419" cy="827724"/>
      </dsp:txXfrm>
    </dsp:sp>
    <dsp:sp modelId="{B2D02DF2-933B-4A05-B2B6-83277690F050}">
      <dsp:nvSpPr>
        <dsp:cNvPr id="0" name=""/>
        <dsp:cNvSpPr/>
      </dsp:nvSpPr>
      <dsp:spPr>
        <a:xfrm>
          <a:off x="0" y="2988098"/>
          <a:ext cx="3095975" cy="917280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4) Evaluate, apply H-8410 DZ definitions and classify distance zones.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4778" y="3032876"/>
        <a:ext cx="3006419" cy="827724"/>
      </dsp:txXfrm>
    </dsp:sp>
    <dsp:sp modelId="{32E6FCAE-A45E-4AE9-B98E-C1192DDF900F}">
      <dsp:nvSpPr>
        <dsp:cNvPr id="0" name=""/>
        <dsp:cNvSpPr/>
      </dsp:nvSpPr>
      <dsp:spPr>
        <a:xfrm>
          <a:off x="0" y="3975565"/>
          <a:ext cx="3095975" cy="91728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5) Enter Data into VRI Geodatabase</a:t>
          </a:r>
          <a:endParaRPr lang="en-U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44778" y="4020343"/>
        <a:ext cx="3006419" cy="8277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8A9CD-786F-4474-A94B-B8FB3F86A318}">
      <dsp:nvSpPr>
        <dsp:cNvPr id="0" name=""/>
        <dsp:cNvSpPr/>
      </dsp:nvSpPr>
      <dsp:spPr>
        <a:xfrm>
          <a:off x="35502" y="1811"/>
          <a:ext cx="2796322" cy="87942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+mn-ea"/>
              <a:cs typeface="+mn-cs"/>
            </a:rPr>
            <a:t>Visual Resource Inventory</a:t>
          </a:r>
          <a:endParaRPr lang="en-US" sz="28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+mn-ea"/>
            <a:cs typeface="+mn-cs"/>
          </a:endParaRPr>
        </a:p>
      </dsp:txBody>
      <dsp:txXfrm>
        <a:off x="61260" y="27569"/>
        <a:ext cx="2744806" cy="827913"/>
      </dsp:txXfrm>
    </dsp:sp>
    <dsp:sp modelId="{C4EC429B-74CE-447A-A551-A258085D4E0E}">
      <dsp:nvSpPr>
        <dsp:cNvPr id="0" name=""/>
        <dsp:cNvSpPr/>
      </dsp:nvSpPr>
      <dsp:spPr>
        <a:xfrm>
          <a:off x="315135" y="881240"/>
          <a:ext cx="279632" cy="876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893"/>
              </a:lnTo>
              <a:lnTo>
                <a:pt x="261726" y="81089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E03C17-4A2E-4A61-A1B6-CA34B23B0AF5}">
      <dsp:nvSpPr>
        <dsp:cNvPr id="0" name=""/>
        <dsp:cNvSpPr/>
      </dsp:nvSpPr>
      <dsp:spPr>
        <a:xfrm>
          <a:off x="594767" y="1186585"/>
          <a:ext cx="3124814" cy="1142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Scenic Quality Evaluation</a:t>
          </a:r>
          <a:endParaRPr lang="en-US" sz="1800" b="1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n/>
              <a:latin typeface="Myriad Pro"/>
              <a:ea typeface="+mn-ea"/>
              <a:cs typeface="+mn-cs"/>
            </a:rPr>
            <a:t>Land features &amp; characteristics</a:t>
          </a:r>
          <a:endParaRPr lang="en-US" sz="1400" b="1" kern="1200" dirty="0">
            <a:ln/>
            <a:latin typeface="Myriad Pro"/>
            <a:ea typeface="+mn-ea"/>
            <a:cs typeface="+mn-cs"/>
          </a:endParaRPr>
        </a:p>
      </dsp:txBody>
      <dsp:txXfrm>
        <a:off x="628239" y="1220057"/>
        <a:ext cx="3057870" cy="1075888"/>
      </dsp:txXfrm>
    </dsp:sp>
    <dsp:sp modelId="{16A17EBC-0DDA-467B-8FF0-159A40F077CE}">
      <dsp:nvSpPr>
        <dsp:cNvPr id="0" name=""/>
        <dsp:cNvSpPr/>
      </dsp:nvSpPr>
      <dsp:spPr>
        <a:xfrm>
          <a:off x="315135" y="881240"/>
          <a:ext cx="279632" cy="2364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103"/>
              </a:lnTo>
              <a:lnTo>
                <a:pt x="261726" y="2276103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2DC54-028C-4EC1-8841-2466E567C70D}">
      <dsp:nvSpPr>
        <dsp:cNvPr id="0" name=""/>
        <dsp:cNvSpPr/>
      </dsp:nvSpPr>
      <dsp:spPr>
        <a:xfrm>
          <a:off x="594767" y="2634762"/>
          <a:ext cx="3153971" cy="1221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Sensitivity Level Analysis</a:t>
          </a:r>
          <a:endParaRPr lang="en-US" sz="1800" b="1" i="0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n/>
              <a:latin typeface="Myriad Pro"/>
              <a:ea typeface="+mn-ea"/>
              <a:cs typeface="+mn-cs"/>
            </a:rPr>
            <a:t>Scenic values held by people expressed as a concern/attitude toward visual change</a:t>
          </a:r>
          <a:endParaRPr lang="en-US" sz="1400" b="1" kern="1200" dirty="0">
            <a:ln/>
            <a:latin typeface="Myriad Pro"/>
            <a:ea typeface="+mn-ea"/>
            <a:cs typeface="+mn-cs"/>
          </a:endParaRPr>
        </a:p>
      </dsp:txBody>
      <dsp:txXfrm>
        <a:off x="630540" y="2670535"/>
        <a:ext cx="3082425" cy="1149832"/>
      </dsp:txXfrm>
    </dsp:sp>
    <dsp:sp modelId="{3DDF6EFB-F5CC-456C-8D57-762A463D3C02}">
      <dsp:nvSpPr>
        <dsp:cNvPr id="0" name=""/>
        <dsp:cNvSpPr/>
      </dsp:nvSpPr>
      <dsp:spPr>
        <a:xfrm>
          <a:off x="315135" y="881240"/>
          <a:ext cx="279632" cy="3665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287"/>
              </a:lnTo>
              <a:lnTo>
                <a:pt x="261726" y="3670287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54578-2B86-439E-8308-F83CDA6D37C4}">
      <dsp:nvSpPr>
        <dsp:cNvPr id="0" name=""/>
        <dsp:cNvSpPr/>
      </dsp:nvSpPr>
      <dsp:spPr>
        <a:xfrm>
          <a:off x="594767" y="4161485"/>
          <a:ext cx="3153971" cy="7703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n/>
              <a:solidFill>
                <a:srgbClr val="0070C0"/>
              </a:solidFill>
              <a:latin typeface="Myriad Pro"/>
              <a:ea typeface="+mn-ea"/>
              <a:cs typeface="+mn-cs"/>
            </a:rPr>
            <a:t>Delineation of Distance Zones</a:t>
          </a:r>
          <a:endParaRPr lang="en-US" sz="1600" b="1" kern="1200" dirty="0">
            <a:ln/>
            <a:solidFill>
              <a:srgbClr val="0070C0"/>
            </a:solidFill>
            <a:latin typeface="Myriad Pro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n/>
              <a:latin typeface="Myriad Pro"/>
              <a:ea typeface="+mn-ea"/>
              <a:cs typeface="+mn-cs"/>
            </a:rPr>
            <a:t>Public land visibility</a:t>
          </a:r>
          <a:endParaRPr lang="en-US" sz="1400" b="1" kern="1200" dirty="0">
            <a:ln/>
            <a:latin typeface="Myriad Pro"/>
            <a:ea typeface="+mn-ea"/>
            <a:cs typeface="+mn-cs"/>
          </a:endParaRPr>
        </a:p>
      </dsp:txBody>
      <dsp:txXfrm>
        <a:off x="617331" y="4184049"/>
        <a:ext cx="3108843" cy="725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F5028-C644-418E-B4D1-E8DCE17E324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088F5-9B08-4AFA-A5F0-10B0A3DD7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64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8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86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68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80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38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11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36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21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83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08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572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852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7540-22B1-40AE-ACCB-F89F96498F1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58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68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309526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2180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14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781968" y="1706880"/>
            <a:ext cx="360570" cy="515112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782154" y="0"/>
            <a:ext cx="361845" cy="1139535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2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5003" y="1417346"/>
            <a:ext cx="423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  <a:endParaRPr lang="en-US" sz="3200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-1" r="21883" b="-1"/>
          <a:stretch/>
        </p:blipFill>
        <p:spPr>
          <a:xfrm>
            <a:off x="5802594" y="0"/>
            <a:ext cx="3341406" cy="6858001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064750" y="2837703"/>
            <a:ext cx="1659221" cy="716757"/>
            <a:chOff x="2125630" y="2939674"/>
            <a:chExt cx="1659221" cy="716757"/>
          </a:xfrm>
        </p:grpSpPr>
        <p:pic>
          <p:nvPicPr>
            <p:cNvPr id="12" name="Picture 11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sp>
        <p:nvSpPr>
          <p:cNvPr id="7" name="Text Placeholder 8"/>
          <p:cNvSpPr txBox="1">
            <a:spLocks/>
          </p:cNvSpPr>
          <p:nvPr userDrawn="1"/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3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April 2018</a:t>
            </a:r>
          </a:p>
          <a:p>
            <a:r>
              <a:rPr lang="en-US" dirty="0" smtClean="0"/>
              <a:t>Las Vegas, Nevada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r="45573"/>
          <a:stretch/>
        </p:blipFill>
        <p:spPr>
          <a:xfrm>
            <a:off x="5802593" y="0"/>
            <a:ext cx="3341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4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5" name="Group 164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166" name="Rectangle 165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7" name="Group 166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9" name="Rectangle 168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0" name="TextBox 179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1" name="TextBox 180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2" name="TextBox 181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3" name="TextBox 182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4" name="TextBox 183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5" name="TextBox 184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7" name="TextBox 186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8" name="TextBox 187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9" name="TextBox 188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0" name="TextBox 189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1" name="TextBox 190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92" name="Picture 191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8782154" y="1"/>
            <a:ext cx="361845" cy="1138858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8781968" y="1710392"/>
            <a:ext cx="360570" cy="5147608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17"/>
          <p:cNvSpPr txBox="1">
            <a:spLocks/>
          </p:cNvSpPr>
          <p:nvPr userDrawn="1"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 Resource</a:t>
            </a:r>
            <a:r>
              <a:rPr lang="en-US" baseline="0" dirty="0" smtClean="0"/>
              <a:t> Inventory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98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April 2018 - </a:t>
            </a:r>
            <a:r>
              <a:rPr lang="en-US" sz="900" b="1" dirty="0" smtClean="0">
                <a:effectLst/>
                <a:latin typeface="Cambria" panose="02040503050406030204" pitchFamily="18" charset="0"/>
              </a:rPr>
              <a:t>Las Vegas, NV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" name="TextBox 54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/>
          <p:cNvPicPr/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8782154" y="2"/>
            <a:ext cx="361845" cy="1138858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8781968" y="1710392"/>
            <a:ext cx="360570" cy="51476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 Placeholder 17"/>
          <p:cNvSpPr txBox="1">
            <a:spLocks/>
          </p:cNvSpPr>
          <p:nvPr userDrawn="1"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 Resource Inventory</a:t>
            </a: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8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VRI </a:t>
            </a:r>
            <a:r>
              <a:rPr lang="en-US" dirty="0" smtClean="0"/>
              <a:t>class </a:t>
            </a:r>
            <a:r>
              <a:rPr lang="en-US" dirty="0"/>
              <a:t>offers a quick understanding of an area’s overall visual value yet does not replace the need to understand the 3 underlying factors and their ratings.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VRI </a:t>
            </a:r>
            <a:r>
              <a:rPr lang="en-US" dirty="0" smtClean="0"/>
              <a:t>class </a:t>
            </a:r>
            <a:r>
              <a:rPr lang="en-US" dirty="0"/>
              <a:t>is different than the VRM </a:t>
            </a:r>
            <a:r>
              <a:rPr lang="en-US" dirty="0" smtClean="0"/>
              <a:t>class </a:t>
            </a:r>
            <a:endParaRPr lang="en-US" dirty="0"/>
          </a:p>
          <a:p>
            <a:pPr lvl="2"/>
            <a:r>
              <a:rPr lang="en-US" dirty="0">
                <a:solidFill>
                  <a:srgbClr val="FFC000"/>
                </a:solidFill>
              </a:rPr>
              <a:t>VRI Class 1:  </a:t>
            </a:r>
            <a:r>
              <a:rPr lang="en-US" i="1" dirty="0" smtClean="0"/>
              <a:t>NOT </a:t>
            </a:r>
            <a:r>
              <a:rPr lang="en-US" i="1" dirty="0"/>
              <a:t>BASED ON INVENTORY – Assigned to areas where a decision has been made previously to maintain a natural landscape.  These areas reflect a management decision, not based on inventory.  </a:t>
            </a:r>
            <a:r>
              <a:rPr lang="en-US" i="1" dirty="0" smtClean="0"/>
              <a:t>(e.g. Wilderness Areas)</a:t>
            </a:r>
            <a:endParaRPr lang="en-US" i="1" dirty="0"/>
          </a:p>
          <a:p>
            <a:pPr lvl="2"/>
            <a:r>
              <a:rPr lang="en-US" dirty="0">
                <a:solidFill>
                  <a:srgbClr val="FFC000"/>
                </a:solidFill>
              </a:rPr>
              <a:t>VRI Class 2:  </a:t>
            </a:r>
            <a:r>
              <a:rPr lang="en-US" dirty="0"/>
              <a:t>High overall visual value based on </a:t>
            </a:r>
            <a:r>
              <a:rPr lang="en-US" dirty="0" smtClean="0"/>
              <a:t>inventory</a:t>
            </a:r>
            <a:endParaRPr lang="en-US" dirty="0"/>
          </a:p>
          <a:p>
            <a:pPr lvl="2"/>
            <a:r>
              <a:rPr lang="en-US" dirty="0">
                <a:solidFill>
                  <a:srgbClr val="FFC000"/>
                </a:solidFill>
              </a:rPr>
              <a:t>VRI Class 3:  </a:t>
            </a:r>
            <a:r>
              <a:rPr lang="en-US" dirty="0"/>
              <a:t>Moderate overall visual value based on </a:t>
            </a:r>
            <a:r>
              <a:rPr lang="en-US" dirty="0" smtClean="0"/>
              <a:t>inventory </a:t>
            </a:r>
            <a:endParaRPr lang="en-US" dirty="0"/>
          </a:p>
          <a:p>
            <a:pPr lvl="2"/>
            <a:r>
              <a:rPr lang="en-US" dirty="0">
                <a:solidFill>
                  <a:srgbClr val="FFC000"/>
                </a:solidFill>
              </a:rPr>
              <a:t>VRI Class 4:  </a:t>
            </a:r>
            <a:r>
              <a:rPr lang="en-US" dirty="0"/>
              <a:t>Low overall visual value based on </a:t>
            </a:r>
            <a:r>
              <a:rPr lang="en-US" dirty="0" smtClean="0"/>
              <a:t>inventory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VRI Class Definitions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5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Geodatabase</a:t>
            </a:r>
          </a:p>
          <a:p>
            <a:pPr lvl="1"/>
            <a:r>
              <a:rPr lang="en-US" dirty="0"/>
              <a:t>A collection of geographic datasets of various </a:t>
            </a:r>
            <a:r>
              <a:rPr lang="en-US" dirty="0" smtClean="0"/>
              <a:t>types</a:t>
            </a:r>
            <a:endParaRPr lang="en-US" dirty="0"/>
          </a:p>
          <a:p>
            <a:pPr lvl="2"/>
            <a:r>
              <a:rPr lang="en-US" dirty="0"/>
              <a:t>polygons, polylines, and point spatial </a:t>
            </a:r>
            <a:r>
              <a:rPr lang="en-US" dirty="0" smtClean="0"/>
              <a:t>data</a:t>
            </a:r>
            <a:endParaRPr lang="en-US" dirty="0"/>
          </a:p>
          <a:p>
            <a:pPr lvl="1"/>
            <a:r>
              <a:rPr lang="en-US" dirty="0"/>
              <a:t>Format used for editing and data </a:t>
            </a:r>
            <a:r>
              <a:rPr lang="en-US" dirty="0" smtClean="0"/>
              <a:t>management</a:t>
            </a:r>
            <a:endParaRPr lang="en-US" dirty="0"/>
          </a:p>
          <a:p>
            <a:pPr lvl="1"/>
            <a:r>
              <a:rPr lang="en-US" dirty="0"/>
              <a:t>Implemented as a series of tables holding </a:t>
            </a:r>
            <a:r>
              <a:rPr lang="en-US" dirty="0" smtClean="0"/>
              <a:t>information </a:t>
            </a:r>
            <a:r>
              <a:rPr lang="en-US" dirty="0"/>
              <a:t>linked to the spatial </a:t>
            </a:r>
            <a:r>
              <a:rPr lang="en-US" dirty="0" smtClean="0"/>
              <a:t>data</a:t>
            </a:r>
            <a:endParaRPr lang="en-US" dirty="0"/>
          </a:p>
          <a:p>
            <a:pPr marL="295275" lvl="1" indent="0">
              <a:buNone/>
            </a:pPr>
            <a:endParaRPr lang="en-US" dirty="0"/>
          </a:p>
          <a:p>
            <a:r>
              <a:rPr lang="en-US" dirty="0"/>
              <a:t>VRI Geodatabase </a:t>
            </a:r>
          </a:p>
          <a:p>
            <a:pPr lvl="1"/>
            <a:r>
              <a:rPr lang="en-US" dirty="0"/>
              <a:t>Supplementary to the Visual Resource Inventory Handbook </a:t>
            </a:r>
          </a:p>
          <a:p>
            <a:pPr marL="295275" lvl="1" indent="0">
              <a:buNone/>
            </a:pPr>
            <a:r>
              <a:rPr lang="en-US" dirty="0"/>
              <a:t>     </a:t>
            </a:r>
            <a:r>
              <a:rPr lang="en-US" dirty="0" smtClean="0"/>
              <a:t>H-8410-1</a:t>
            </a:r>
            <a:endParaRPr lang="en-US" dirty="0"/>
          </a:p>
          <a:p>
            <a:pPr lvl="1"/>
            <a:r>
              <a:rPr lang="en-US" dirty="0"/>
              <a:t>For more information:</a:t>
            </a:r>
          </a:p>
          <a:p>
            <a:pPr lvl="2"/>
            <a:r>
              <a:rPr lang="en-US" dirty="0"/>
              <a:t>http://www.blm.gov/wo/st/en/info/regulations/Instruction_Memos_and_Bulletins/national_instruction/2012/IM_2012-055.html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VRI National Data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1" y="1503058"/>
            <a:ext cx="8778241" cy="487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VRI National Data Standard</a:t>
            </a:r>
          </a:p>
        </p:txBody>
      </p:sp>
    </p:spTree>
    <p:extLst>
      <p:ext uri="{BB962C8B-B14F-4D97-AF65-F5344CB8AC3E}">
        <p14:creationId xmlns:p14="http://schemas.microsoft.com/office/powerpoint/2010/main" val="276268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311148" cy="5181600"/>
          </a:xfrm>
        </p:spPr>
        <p:txBody>
          <a:bodyPr/>
          <a:lstStyle/>
          <a:p>
            <a:r>
              <a:rPr lang="en-US" dirty="0" smtClean="0"/>
              <a:t>Final Product includes: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eport that includes a narrative of the VRI process and justification for the scoring and decisions</a:t>
            </a:r>
          </a:p>
          <a:p>
            <a:pPr lvl="1"/>
            <a:r>
              <a:rPr lang="en-US" dirty="0" smtClean="0"/>
              <a:t>GIS data of all layers including all data required for the geodatabase file</a:t>
            </a:r>
          </a:p>
          <a:p>
            <a:pPr lvl="1"/>
            <a:r>
              <a:rPr lang="en-US" dirty="0" smtClean="0"/>
              <a:t>CD/flash drive including all information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Final Product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48" y="1331494"/>
            <a:ext cx="3938505" cy="509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7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Scenic Quality Analysis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b="2280"/>
          <a:stretch/>
        </p:blipFill>
        <p:spPr>
          <a:xfrm>
            <a:off x="0" y="1061286"/>
            <a:ext cx="8778240" cy="57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397991" cy="5181600"/>
          </a:xfrm>
        </p:spPr>
        <p:txBody>
          <a:bodyPr/>
          <a:lstStyle/>
          <a:p>
            <a:r>
              <a:rPr lang="en-US" dirty="0"/>
              <a:t>Scenery is defined as…</a:t>
            </a:r>
          </a:p>
          <a:p>
            <a:pPr lvl="1"/>
            <a:r>
              <a:rPr lang="en-US" sz="2000" dirty="0"/>
              <a:t>“a view of natural features (such as mountains, hills, valleys, etc.) that is pleasing to look at; the things that can be seen where a person lives, works, etc.”</a:t>
            </a:r>
          </a:p>
          <a:p>
            <a:r>
              <a:rPr lang="en-US" dirty="0" smtClean="0"/>
              <a:t>Quality </a:t>
            </a:r>
            <a:r>
              <a:rPr lang="en-US" dirty="0"/>
              <a:t>is defined as…</a:t>
            </a:r>
          </a:p>
          <a:p>
            <a:pPr lvl="1"/>
            <a:r>
              <a:rPr lang="en-US" dirty="0"/>
              <a:t>“peculiar and essential character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smtClean="0"/>
              <a:t>Scenic quality </a:t>
            </a:r>
            <a:r>
              <a:rPr lang="en-US" dirty="0"/>
              <a:t>is a description of the landscape features and characteristics that work to define one area as different than </a:t>
            </a:r>
            <a:r>
              <a:rPr lang="en-US" dirty="0" smtClean="0"/>
              <a:t>another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is Scenic Quality?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506" y="1247273"/>
            <a:ext cx="3888248" cy="2590800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506" y="3934327"/>
            <a:ext cx="3888248" cy="2567594"/>
          </a:xfrm>
          <a:prstGeom prst="rect">
            <a:avLst/>
          </a:prstGeom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011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measure of the visual appeal of a tract of land</a:t>
            </a: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All lands have scenic value </a:t>
            </a:r>
            <a:r>
              <a:rPr lang="en-US" dirty="0" smtClean="0"/>
              <a:t>but areas with the most variety and the most harmonious composition have the greatest scenic value</a:t>
            </a:r>
          </a:p>
          <a:p>
            <a:endParaRPr lang="en-US" dirty="0"/>
          </a:p>
          <a:p>
            <a:r>
              <a:rPr lang="en-US" dirty="0" smtClean="0"/>
              <a:t>Evaluation of scenic quality is done in relationship to the natural landscape on a comparative basis with similar features within the same </a:t>
            </a:r>
            <a:r>
              <a:rPr lang="en-US" dirty="0" smtClean="0">
                <a:solidFill>
                  <a:srgbClr val="FFC000"/>
                </a:solidFill>
              </a:rPr>
              <a:t>physiographic province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Lands are given an A, B, C rating based on the apparent scenic quality which is determined by 7 key factors</a:t>
            </a:r>
          </a:p>
          <a:p>
            <a:endParaRPr lang="en-US" alt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Scenic Quality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Conducted by an interdisciplinary team</a:t>
            </a:r>
          </a:p>
          <a:p>
            <a:endParaRPr lang="en-US" dirty="0" smtClean="0"/>
          </a:p>
          <a:p>
            <a:r>
              <a:rPr lang="en-US" dirty="0" smtClean="0"/>
              <a:t>Evaluated by observing the area from several locations </a:t>
            </a:r>
          </a:p>
          <a:p>
            <a:endParaRPr lang="en-US" dirty="0" smtClean="0"/>
          </a:p>
          <a:p>
            <a:r>
              <a:rPr lang="en-US" dirty="0" smtClean="0"/>
              <a:t>Each location becomes an inventory observation point </a:t>
            </a:r>
            <a:endParaRPr lang="en-US" dirty="0"/>
          </a:p>
          <a:p>
            <a:r>
              <a:rPr lang="en-US" dirty="0" smtClean="0"/>
              <a:t>(IOP) and a photographic record is maintained</a:t>
            </a:r>
          </a:p>
          <a:p>
            <a:endParaRPr lang="en-US" dirty="0" smtClean="0"/>
          </a:p>
          <a:p>
            <a:r>
              <a:rPr lang="en-US" dirty="0" smtClean="0"/>
              <a:t>Each unit is scored and recorded on the BLM Scenic Quality Rating Form 8400-1</a:t>
            </a:r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cores reflect </a:t>
            </a:r>
            <a:r>
              <a:rPr lang="en-US" dirty="0"/>
              <a:t>the </a:t>
            </a:r>
            <a:r>
              <a:rPr lang="en-US" u="sng" dirty="0"/>
              <a:t>overall impression</a:t>
            </a:r>
            <a:r>
              <a:rPr lang="en-US" dirty="0"/>
              <a:t> of the </a:t>
            </a:r>
            <a:r>
              <a:rPr lang="en-US" dirty="0" smtClean="0"/>
              <a:t>area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General Guidelines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0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762000" y="1307431"/>
            <a:ext cx="7535064" cy="5277853"/>
            <a:chOff x="762000" y="1307431"/>
            <a:chExt cx="7535064" cy="5277853"/>
          </a:xfrm>
        </p:grpSpPr>
        <p:grpSp>
          <p:nvGrpSpPr>
            <p:cNvPr id="33" name="Group 32"/>
            <p:cNvGrpSpPr/>
            <p:nvPr/>
          </p:nvGrpSpPr>
          <p:grpSpPr>
            <a:xfrm>
              <a:off x="762000" y="1307431"/>
              <a:ext cx="7535064" cy="5277853"/>
              <a:chOff x="762000" y="1307431"/>
              <a:chExt cx="7535064" cy="5277853"/>
            </a:xfrm>
          </p:grpSpPr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3537519550"/>
                  </p:ext>
                </p:extLst>
              </p:nvPr>
            </p:nvGraphicFramePr>
            <p:xfrm>
              <a:off x="5201089" y="1307431"/>
              <a:ext cx="3095975" cy="527785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6" name="Diagram 5"/>
              <p:cNvGraphicFramePr/>
              <p:nvPr>
                <p:extLst>
                  <p:ext uri="{D42A27DB-BD31-4B8C-83A1-F6EECF244321}">
                    <p14:modId xmlns:p14="http://schemas.microsoft.com/office/powerpoint/2010/main" val="3054746585"/>
                  </p:ext>
                </p:extLst>
              </p:nvPr>
            </p:nvGraphicFramePr>
            <p:xfrm>
              <a:off x="762000" y="1389845"/>
              <a:ext cx="3784242" cy="493368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cxnSp>
            <p:nvCxnSpPr>
              <p:cNvPr id="4" name="Straight Connector 3"/>
              <p:cNvCxnSpPr/>
              <p:nvPr/>
            </p:nvCxnSpPr>
            <p:spPr>
              <a:xfrm>
                <a:off x="4483769" y="3144253"/>
                <a:ext cx="328864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812633" y="1684421"/>
                <a:ext cx="0" cy="425115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812633" y="1684421"/>
                <a:ext cx="38500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4812633" y="2566737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4812633" y="3376863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4812633" y="4219074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812633" y="5053263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4812633" y="5935579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/>
            <p:cNvSpPr/>
            <p:nvPr/>
          </p:nvSpPr>
          <p:spPr>
            <a:xfrm>
              <a:off x="1339516" y="4002505"/>
              <a:ext cx="3184358" cy="1275347"/>
            </a:xfrm>
            <a:prstGeom prst="rect">
              <a:avLst/>
            </a:prstGeom>
            <a:solidFill>
              <a:schemeClr val="dk1">
                <a:alpha val="8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39516" y="5526505"/>
              <a:ext cx="3184358" cy="818148"/>
            </a:xfrm>
            <a:prstGeom prst="rect">
              <a:avLst/>
            </a:prstGeom>
            <a:solidFill>
              <a:schemeClr val="dk1">
                <a:alpha val="8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Scenic Quality Evaluation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planning area is subdivided into scenic quality rating units for rating purposes and are delineated on a basis of:</a:t>
            </a:r>
          </a:p>
          <a:p>
            <a:pPr lvl="1"/>
            <a:r>
              <a:rPr lang="en-US" dirty="0" smtClean="0"/>
              <a:t>Similar physiographic characteristics</a:t>
            </a:r>
          </a:p>
          <a:p>
            <a:pPr lvl="1"/>
            <a:r>
              <a:rPr lang="en-US" dirty="0" smtClean="0"/>
              <a:t>Similar visual patterns – texture, color, variety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Areas that have similar impacts from man-made modifications</a:t>
            </a:r>
          </a:p>
          <a:p>
            <a:endParaRPr lang="en-US" dirty="0" smtClean="0"/>
          </a:p>
          <a:p>
            <a:r>
              <a:rPr lang="en-US" dirty="0" smtClean="0"/>
              <a:t>Different methods for delineating units include:</a:t>
            </a:r>
          </a:p>
          <a:p>
            <a:pPr lvl="1"/>
            <a:r>
              <a:rPr lang="en-US" dirty="0" smtClean="0"/>
              <a:t>Drawing units onto paper topo maps and/or aerial photos</a:t>
            </a:r>
          </a:p>
          <a:p>
            <a:pPr lvl="1"/>
            <a:r>
              <a:rPr lang="en-US" dirty="0" smtClean="0"/>
              <a:t>Digitizing directly into GIS</a:t>
            </a:r>
          </a:p>
          <a:p>
            <a:endParaRPr lang="en-US" dirty="0" smtClean="0"/>
          </a:p>
          <a:p>
            <a:r>
              <a:rPr lang="en-US" dirty="0" smtClean="0"/>
              <a:t>The size of units may vary depending on the homogeneity of the landscape or detail desired and  can be fine-tuned in the field by ground trothing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1 – SQRU Delineation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4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5"/>
          <a:stretch/>
        </p:blipFill>
        <p:spPr>
          <a:xfrm>
            <a:off x="3507" y="647882"/>
            <a:ext cx="8778647" cy="619487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311915" y="342725"/>
            <a:ext cx="1366650" cy="630872"/>
            <a:chOff x="7311915" y="342725"/>
            <a:chExt cx="1366650" cy="630872"/>
          </a:xfrm>
        </p:grpSpPr>
        <p:pic>
          <p:nvPicPr>
            <p:cNvPr id="3" name="Picture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915" y="342725"/>
              <a:ext cx="630872" cy="6308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48" y="362374"/>
              <a:ext cx="696017" cy="61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0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SQRU Delineation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44624"/>
            <a:ext cx="8783053" cy="488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5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SQRU do you see in this image?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SQRU Delineation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16595"/>
            <a:ext cx="8783053" cy="34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SQRU do you see in this image?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SQRU Delineation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16595"/>
            <a:ext cx="8783052" cy="34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SQRU do you see in this image?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SQRU Delineation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16595"/>
            <a:ext cx="8783052" cy="34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SQRU Delineation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69" y="1845208"/>
            <a:ext cx="7304317" cy="4611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69" y="1845208"/>
            <a:ext cx="7328174" cy="4611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69" y="1845208"/>
            <a:ext cx="7311843" cy="46016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769" y="1845208"/>
            <a:ext cx="7320648" cy="46120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69" y="1845208"/>
            <a:ext cx="7304317" cy="4611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769" y="1845209"/>
            <a:ext cx="7342826" cy="46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7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SQRU Class Exercise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790"/>
            <a:ext cx="8781535" cy="49396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9903" y="3847070"/>
            <a:ext cx="2339546" cy="1342768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790"/>
            <a:ext cx="8781534" cy="49396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8714" y="3256163"/>
            <a:ext cx="1986742" cy="1140279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4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790"/>
            <a:ext cx="8781534" cy="49396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8855" y="2372499"/>
            <a:ext cx="3811844" cy="3113901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9524" y="6524368"/>
            <a:ext cx="2619633" cy="333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6" y="1061437"/>
            <a:ext cx="7086050" cy="580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9524" y="6524368"/>
            <a:ext cx="2619633" cy="333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6" y="1061437"/>
            <a:ext cx="7086050" cy="58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Provide </a:t>
            </a:r>
            <a:r>
              <a:rPr lang="en-US" dirty="0"/>
              <a:t>a foundation from which </a:t>
            </a:r>
            <a:r>
              <a:rPr lang="en-US" dirty="0" smtClean="0"/>
              <a:t>you can initiate and/or conduct an inventory, </a:t>
            </a:r>
            <a:r>
              <a:rPr lang="en-US" dirty="0"/>
              <a:t>or provide oversight to a </a:t>
            </a:r>
            <a:r>
              <a:rPr lang="en-US" dirty="0" smtClean="0"/>
              <a:t>contracted consultant </a:t>
            </a:r>
            <a:r>
              <a:rPr lang="en-US" dirty="0"/>
              <a:t>conducting an </a:t>
            </a:r>
            <a:r>
              <a:rPr lang="en-US" dirty="0" smtClean="0"/>
              <a:t>inventory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5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9524" y="6524368"/>
            <a:ext cx="2619633" cy="333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6" y="1061437"/>
            <a:ext cx="7086050" cy="58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9524" y="6524368"/>
            <a:ext cx="2619633" cy="333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6" y="1061437"/>
            <a:ext cx="7086049" cy="58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9524" y="6524368"/>
            <a:ext cx="2619633" cy="333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6" y="1061437"/>
            <a:ext cx="7086050" cy="58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9524" y="6524368"/>
            <a:ext cx="2619633" cy="333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6" y="1061437"/>
            <a:ext cx="7086049" cy="58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1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79524" y="6524368"/>
            <a:ext cx="2619633" cy="333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SQRU Class Exercise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6" y="1061437"/>
            <a:ext cx="7086049" cy="58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6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Inventory observation points (IOPs)  are used to “observe </a:t>
            </a:r>
            <a:r>
              <a:rPr lang="en-US" dirty="0"/>
              <a:t>the area from several important viewpoints</a:t>
            </a:r>
            <a:r>
              <a:rPr lang="en-US" dirty="0" smtClean="0"/>
              <a:t>”</a:t>
            </a:r>
          </a:p>
          <a:p>
            <a:r>
              <a:rPr lang="en-US" sz="2000" i="1" dirty="0" smtClean="0"/>
              <a:t>(</a:t>
            </a:r>
            <a:r>
              <a:rPr lang="en-US" sz="2000" i="1" dirty="0"/>
              <a:t>H 8410-1, II(B</a:t>
            </a:r>
            <a:r>
              <a:rPr lang="en-US" sz="2000" i="1" dirty="0" smtClean="0"/>
              <a:t>))</a:t>
            </a:r>
            <a:endParaRPr lang="en-US" dirty="0" smtClean="0"/>
          </a:p>
          <a:p>
            <a:r>
              <a:rPr lang="en-US" dirty="0" smtClean="0"/>
              <a:t>Observe </a:t>
            </a:r>
            <a:r>
              <a:rPr lang="en-US" dirty="0"/>
              <a:t>each </a:t>
            </a:r>
            <a:r>
              <a:rPr lang="en-US" dirty="0" smtClean="0"/>
              <a:t>SQRU: </a:t>
            </a:r>
            <a:endParaRPr lang="en-US" dirty="0"/>
          </a:p>
          <a:p>
            <a:pPr lvl="1"/>
            <a:r>
              <a:rPr lang="en-US" dirty="0" smtClean="0"/>
              <a:t>From </a:t>
            </a:r>
            <a:r>
              <a:rPr lang="en-US" dirty="0"/>
              <a:t>one or more stopping places inside the SQRU, </a:t>
            </a:r>
          </a:p>
          <a:p>
            <a:pPr lvl="1"/>
            <a:r>
              <a:rPr lang="en-US" dirty="0" smtClean="0"/>
              <a:t>While </a:t>
            </a:r>
            <a:r>
              <a:rPr lang="en-US" dirty="0"/>
              <a:t>driving through the SQRU and 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a distant vantage point outside of the </a:t>
            </a:r>
            <a:r>
              <a:rPr lang="en-US" dirty="0" smtClean="0"/>
              <a:t>SQRU  </a:t>
            </a:r>
            <a:endParaRPr lang="en-US" dirty="0"/>
          </a:p>
          <a:p>
            <a:r>
              <a:rPr lang="en-US" dirty="0"/>
              <a:t>Select IOPs based on the visual vantage.  Find locations from where you can assess the overall landscape character of the </a:t>
            </a:r>
            <a:r>
              <a:rPr lang="en-US" dirty="0" smtClean="0"/>
              <a:t>unit </a:t>
            </a:r>
          </a:p>
          <a:p>
            <a:endParaRPr lang="en-US" dirty="0"/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IOPs  are not </a:t>
            </a:r>
            <a:r>
              <a:rPr lang="en-US" dirty="0">
                <a:solidFill>
                  <a:srgbClr val="FFC000"/>
                </a:solidFill>
              </a:rPr>
              <a:t>the same as a </a:t>
            </a:r>
            <a:r>
              <a:rPr lang="en-US" dirty="0" smtClean="0">
                <a:solidFill>
                  <a:srgbClr val="FFC000"/>
                </a:solidFill>
              </a:rPr>
              <a:t>KOPs!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2 – Select </a:t>
            </a:r>
            <a:r>
              <a:rPr lang="en-US" dirty="0" smtClean="0"/>
              <a:t>IOPs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4623"/>
            <a:ext cx="8782291" cy="488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2 – </a:t>
            </a:r>
            <a:r>
              <a:rPr lang="en-US" dirty="0" smtClean="0"/>
              <a:t>Select IOPs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Inventory</a:t>
            </a:r>
          </a:p>
          <a:p>
            <a:pPr lvl="1"/>
            <a:r>
              <a:rPr lang="en-US" dirty="0"/>
              <a:t>Use the “language of landscapes” for writing </a:t>
            </a:r>
            <a:r>
              <a:rPr lang="en-US" dirty="0" smtClean="0"/>
              <a:t>descriptions</a:t>
            </a:r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>
              <a:solidFill>
                <a:srgbClr val="AEAC68"/>
              </a:solidFill>
              <a:latin typeface="Tahoma"/>
              <a:ea typeface="Tahoma"/>
              <a:cs typeface="Tahoma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/>
              <a:ea typeface="Tahoma"/>
              <a:cs typeface="Tahoma"/>
            </a:endParaRPr>
          </a:p>
          <a:p>
            <a:pPr lvl="1"/>
            <a:endParaRPr lang="en-US" dirty="0"/>
          </a:p>
          <a:p>
            <a:pPr lvl="1"/>
            <a:endParaRPr lang="en-US" dirty="0">
              <a:solidFill>
                <a:srgbClr val="FFFFFF"/>
              </a:solidFill>
              <a:latin typeface="Cambria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3 – Field Observation Record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" y="2342496"/>
            <a:ext cx="5478780" cy="41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7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3974910" cy="5181600"/>
          </a:xfrm>
        </p:spPr>
        <p:txBody>
          <a:bodyPr/>
          <a:lstStyle/>
          <a:p>
            <a:r>
              <a:rPr lang="en-US" dirty="0" smtClean="0"/>
              <a:t>Score Determined </a:t>
            </a:r>
            <a:r>
              <a:rPr lang="en-US" dirty="0"/>
              <a:t>using 7 key </a:t>
            </a:r>
            <a:r>
              <a:rPr lang="en-US" dirty="0" smtClean="0"/>
              <a:t>factors</a:t>
            </a:r>
            <a:endParaRPr lang="en-US" dirty="0"/>
          </a:p>
          <a:p>
            <a:pPr lvl="1"/>
            <a:r>
              <a:rPr lang="en-US" dirty="0"/>
              <a:t>Landform</a:t>
            </a:r>
          </a:p>
          <a:p>
            <a:pPr lvl="1"/>
            <a:r>
              <a:rPr lang="en-US" dirty="0"/>
              <a:t>Vegetation</a:t>
            </a:r>
          </a:p>
          <a:p>
            <a:pPr lvl="1"/>
            <a:r>
              <a:rPr lang="en-US" dirty="0"/>
              <a:t>Water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Adjacent Scenery</a:t>
            </a:r>
          </a:p>
          <a:p>
            <a:pPr lvl="1"/>
            <a:r>
              <a:rPr lang="en-US" dirty="0"/>
              <a:t>Scarcity</a:t>
            </a:r>
          </a:p>
          <a:p>
            <a:pPr lvl="1"/>
            <a:r>
              <a:rPr lang="en-US" dirty="0"/>
              <a:t>Cultural Modifications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Field Observation Record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1165859"/>
            <a:ext cx="4363212" cy="54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Physiographic Provinces</a:t>
            </a:r>
            <a:endParaRPr lang="en-US" dirty="0"/>
          </a:p>
        </p:txBody>
      </p:sp>
      <p:pic>
        <p:nvPicPr>
          <p:cNvPr id="8" name="Picture 13" descr="physio"/>
          <p:cNvPicPr>
            <a:picLocks noChangeAspect="1" noChangeArrowheads="1"/>
          </p:cNvPicPr>
          <p:nvPr/>
        </p:nvPicPr>
        <p:blipFill rotWithShape="1">
          <a:blip r:embed="rId3"/>
          <a:srcRect t="9396"/>
          <a:stretch/>
        </p:blipFill>
        <p:spPr bwMode="auto">
          <a:xfrm>
            <a:off x="0" y="1066800"/>
            <a:ext cx="8786000" cy="579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22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systematic process that is designed to determine the extent and quality of visual resources in a given area</a:t>
            </a:r>
          </a:p>
          <a:p>
            <a:pPr lvl="1"/>
            <a:r>
              <a:rPr lang="en-US" dirty="0" smtClean="0"/>
              <a:t>BLM Handbook 8410-1</a:t>
            </a:r>
          </a:p>
          <a:p>
            <a:endParaRPr lang="en-US" dirty="0"/>
          </a:p>
          <a:p>
            <a:r>
              <a:rPr lang="en-US" dirty="0" smtClean="0"/>
              <a:t>Quantitative</a:t>
            </a:r>
          </a:p>
          <a:p>
            <a:pPr lvl="1"/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Repeatable</a:t>
            </a:r>
          </a:p>
          <a:p>
            <a:endParaRPr lang="en-US" dirty="0"/>
          </a:p>
          <a:p>
            <a:r>
              <a:rPr lang="en-US" dirty="0" smtClean="0"/>
              <a:t>The outcome of the inventory provides the basis for considering visual values in the land use planning process for all BLM-administered lands</a:t>
            </a:r>
          </a:p>
          <a:p>
            <a:pPr lvl="1"/>
            <a:endParaRPr lang="en-US" dirty="0" smtClean="0"/>
          </a:p>
          <a:p>
            <a:pPr marL="685800" lvl="2" indent="0">
              <a:buNone/>
            </a:pPr>
            <a:endParaRPr lang="en-US" dirty="0" smtClean="0"/>
          </a:p>
          <a:p>
            <a:pPr indent="-228600"/>
            <a:endParaRPr lang="en-US" dirty="0" smtClean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Philosophy &amp; Process</a:t>
            </a:r>
          </a:p>
        </p:txBody>
      </p:sp>
    </p:spTree>
    <p:extLst>
      <p:ext uri="{BB962C8B-B14F-4D97-AF65-F5344CB8AC3E}">
        <p14:creationId xmlns:p14="http://schemas.microsoft.com/office/powerpoint/2010/main" val="5433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www.doi.gov/sites/doi.gov/files/migrations/blm-silverscreen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56" y="2574416"/>
            <a:ext cx="4022726" cy="268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6" y="2574416"/>
            <a:ext cx="4042584" cy="2684590"/>
          </a:xfrm>
          <a:prstGeom prst="rect">
            <a:avLst/>
          </a:prstGeom>
        </p:spPr>
      </p:pic>
      <p:sp>
        <p:nvSpPr>
          <p:cNvPr id="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Landform</a:t>
            </a:r>
          </a:p>
          <a:p>
            <a:pPr lvl="1"/>
            <a:r>
              <a:rPr lang="en-US" dirty="0"/>
              <a:t>Topography gets more interesting as it gets steeper and more massive, or more severely </a:t>
            </a:r>
            <a:r>
              <a:rPr lang="en-US" dirty="0" smtClean="0"/>
              <a:t>sculpted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pPr lvl="1"/>
            <a:r>
              <a:rPr lang="en-US" dirty="0"/>
              <a:t>Score of 5 – high vertical relief or dominant detail features</a:t>
            </a:r>
          </a:p>
          <a:p>
            <a:pPr lvl="1"/>
            <a:r>
              <a:rPr lang="en-US" dirty="0"/>
              <a:t>Score of 3 – interesting erosional patterns and variety</a:t>
            </a:r>
          </a:p>
          <a:p>
            <a:pPr lvl="1"/>
            <a:r>
              <a:rPr lang="en-US" dirty="0"/>
              <a:t>Score of 1 – low rolling hills or flat valley bottoms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Field Observation Record</a:t>
            </a:r>
          </a:p>
        </p:txBody>
      </p:sp>
    </p:spTree>
    <p:extLst>
      <p:ext uri="{BB962C8B-B14F-4D97-AF65-F5344CB8AC3E}">
        <p14:creationId xmlns:p14="http://schemas.microsoft.com/office/powerpoint/2010/main" val="27603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</a:p>
          <a:p>
            <a:pPr lvl="1"/>
            <a:r>
              <a:rPr lang="en-US" dirty="0" smtClean="0"/>
              <a:t>Give primary consideration to the variety of patterns, forms, color, and texture created by plant life</a:t>
            </a:r>
          </a:p>
          <a:p>
            <a:pPr lvl="1"/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Score of 5 – variety of types and interesting patterns</a:t>
            </a:r>
          </a:p>
          <a:p>
            <a:pPr lvl="1"/>
            <a:r>
              <a:rPr lang="en-US" dirty="0" smtClean="0"/>
              <a:t>Score of 3 – some variety but only one or two types</a:t>
            </a:r>
          </a:p>
          <a:p>
            <a:pPr lvl="1"/>
            <a:r>
              <a:rPr lang="en-US" dirty="0" smtClean="0"/>
              <a:t>Score of 1 – little or no variety or contrast</a:t>
            </a: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Field Observation Record</a:t>
            </a:r>
          </a:p>
        </p:txBody>
      </p:sp>
      <p:pic>
        <p:nvPicPr>
          <p:cNvPr id="8" name="Picture 4" descr="Kemmerer-VRM 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56" y="2563950"/>
            <a:ext cx="4022473" cy="269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56" y="2563950"/>
            <a:ext cx="4042584" cy="269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77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ilderness.org/sites/default/files/Upper-Missouri-River-Breaks-National-Monument-(Montana)-Photo-Bob-Wick-(BLM),-flick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6" y="2560580"/>
            <a:ext cx="4042584" cy="26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Water adds movement and serenity to a scene, the degree to which water dominates the scene affects the rating</a:t>
            </a:r>
          </a:p>
          <a:p>
            <a:pPr lvl="1"/>
            <a:endParaRPr lang="en-US" dirty="0" smtClean="0"/>
          </a:p>
          <a:p>
            <a:pPr lvl="1"/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r>
              <a:rPr lang="en-US" dirty="0" smtClean="0"/>
              <a:t>Score of 5 – clear, clean, still or cascading and dominant</a:t>
            </a:r>
          </a:p>
          <a:p>
            <a:pPr lvl="1"/>
            <a:r>
              <a:rPr lang="en-US" dirty="0" smtClean="0"/>
              <a:t>Score of 3 – flowing or still but not dominant</a:t>
            </a:r>
          </a:p>
          <a:p>
            <a:pPr lvl="1"/>
            <a:r>
              <a:rPr lang="en-US" dirty="0" smtClean="0"/>
              <a:t>Score of 1 – absent or present but not noticeable</a:t>
            </a: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Field Observation Record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r="12283"/>
          <a:stretch/>
        </p:blipFill>
        <p:spPr>
          <a:xfrm>
            <a:off x="4460556" y="2563950"/>
            <a:ext cx="4022473" cy="26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static.thousandwonders.net/Red.Rock.Canyon.National.Conservation.Area.original.5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r="11227"/>
          <a:stretch/>
        </p:blipFill>
        <p:spPr bwMode="auto">
          <a:xfrm>
            <a:off x="4460556" y="2563950"/>
            <a:ext cx="4022473" cy="26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</a:p>
          <a:p>
            <a:pPr lvl="1"/>
            <a:r>
              <a:rPr lang="en-US" dirty="0" smtClean="0"/>
              <a:t>Consider the overall color in the landscape, especially focusing on the variety of colors</a:t>
            </a:r>
          </a:p>
          <a:p>
            <a:pPr lvl="1"/>
            <a:endParaRPr lang="en-US" dirty="0" smtClean="0"/>
          </a:p>
          <a:p>
            <a:pPr lvl="1"/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r>
              <a:rPr lang="en-US" dirty="0" smtClean="0"/>
              <a:t>Score of 5 – rich color combinations, variety and contrast</a:t>
            </a:r>
          </a:p>
          <a:p>
            <a:pPr lvl="1"/>
            <a:r>
              <a:rPr lang="en-US" dirty="0" smtClean="0"/>
              <a:t>Score of 3 – some variety but not dominant in the landscape</a:t>
            </a:r>
          </a:p>
          <a:p>
            <a:pPr lvl="1"/>
            <a:r>
              <a:rPr lang="en-US" dirty="0" smtClean="0"/>
              <a:t>Score of 1 – subtle color variations, but generally mute tones</a:t>
            </a: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Field Observation Record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6" y="2563950"/>
            <a:ext cx="4025618" cy="269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Influence of Adjacent Scenery</a:t>
            </a:r>
          </a:p>
          <a:p>
            <a:pPr lvl="1"/>
            <a:r>
              <a:rPr lang="en-US" dirty="0" smtClean="0"/>
              <a:t>The degree to which scenery outside the unit being rated enhances the overall impression of scenery within rating unit</a:t>
            </a:r>
          </a:p>
          <a:p>
            <a:pPr lvl="1"/>
            <a:endParaRPr lang="en-US" dirty="0" smtClean="0"/>
          </a:p>
          <a:p>
            <a:pPr lvl="1"/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r>
              <a:rPr lang="en-US" dirty="0" smtClean="0"/>
              <a:t>Score of 5 – greatly enhances visual quality</a:t>
            </a:r>
          </a:p>
          <a:p>
            <a:pPr lvl="1"/>
            <a:r>
              <a:rPr lang="en-US" dirty="0" smtClean="0"/>
              <a:t>Score of 3 – moderately enhances visual quality</a:t>
            </a:r>
          </a:p>
          <a:p>
            <a:pPr lvl="1"/>
            <a:r>
              <a:rPr lang="en-US" dirty="0" smtClean="0"/>
              <a:t>Score of 1 – has little or no influence</a:t>
            </a: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Field Observation Record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7" y="2563950"/>
            <a:ext cx="4042584" cy="2696403"/>
          </a:xfrm>
          <a:prstGeom prst="rect">
            <a:avLst/>
          </a:prstGeom>
        </p:spPr>
      </p:pic>
      <p:pic>
        <p:nvPicPr>
          <p:cNvPr id="7" name="Picture 4" descr="Kemmerer-VRM 0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56" y="2563950"/>
            <a:ext cx="4024483" cy="269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7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Scarcity</a:t>
            </a:r>
          </a:p>
          <a:p>
            <a:pPr lvl="1"/>
            <a:r>
              <a:rPr lang="en-US" dirty="0" smtClean="0"/>
              <a:t>Provides an opportunity to give added importance to scenic features that may be unique within physiographic region</a:t>
            </a:r>
          </a:p>
          <a:p>
            <a:pPr lvl="1"/>
            <a:endParaRPr lang="en-US" dirty="0" smtClean="0"/>
          </a:p>
          <a:p>
            <a:pPr lvl="1"/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r>
              <a:rPr lang="en-US" dirty="0" smtClean="0"/>
              <a:t>Score of *5+ – one of a kind, memorable, or rare</a:t>
            </a:r>
          </a:p>
          <a:p>
            <a:pPr lvl="1"/>
            <a:r>
              <a:rPr lang="en-US" dirty="0" smtClean="0"/>
              <a:t>Score of 3 – distinctive, but not unique to region</a:t>
            </a:r>
          </a:p>
          <a:p>
            <a:pPr lvl="1"/>
            <a:r>
              <a:rPr lang="en-US" dirty="0" smtClean="0"/>
              <a:t>Score of 1 – fairly common in region</a:t>
            </a: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Field Observation Record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7" y="2563950"/>
            <a:ext cx="4042584" cy="2696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56" y="2563950"/>
            <a:ext cx="4022473" cy="269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Cultural Modifications</a:t>
            </a:r>
          </a:p>
          <a:p>
            <a:pPr lvl="1"/>
            <a:r>
              <a:rPr lang="en-US" dirty="0" smtClean="0"/>
              <a:t>Provides an opportunity to give added importance to scenic features that may be unique within physiographic region</a:t>
            </a:r>
          </a:p>
          <a:p>
            <a:pPr lvl="1"/>
            <a:endParaRPr lang="en-US" dirty="0" smtClean="0"/>
          </a:p>
          <a:p>
            <a:pPr lvl="1"/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r>
              <a:rPr lang="en-US" dirty="0" smtClean="0"/>
              <a:t>Score of 2 – add favorably to visual variety</a:t>
            </a:r>
          </a:p>
          <a:p>
            <a:pPr lvl="1"/>
            <a:r>
              <a:rPr lang="en-US" dirty="0" smtClean="0"/>
              <a:t>Score of 0 – add little or no variety and not discordant</a:t>
            </a:r>
          </a:p>
          <a:p>
            <a:pPr lvl="1"/>
            <a:r>
              <a:rPr lang="en-US" dirty="0" smtClean="0"/>
              <a:t>Score of -4 – add variety but very discordant</a:t>
            </a: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Field Observation Record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6" y="2563949"/>
            <a:ext cx="4042630" cy="2696403"/>
          </a:xfrm>
          <a:prstGeom prst="rect">
            <a:avLst/>
          </a:prstGeom>
        </p:spPr>
      </p:pic>
      <p:pic>
        <p:nvPicPr>
          <p:cNvPr id="9" name="Picture 7" descr="JonahFie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55" y="2563950"/>
            <a:ext cx="4022473" cy="268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0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5225716" cy="5181600"/>
          </a:xfrm>
        </p:spPr>
        <p:txBody>
          <a:bodyPr/>
          <a:lstStyle/>
          <a:p>
            <a:pPr indent="-228600"/>
            <a:r>
              <a:rPr lang="en-US" dirty="0" smtClean="0"/>
              <a:t>Images from IOPs are recorded with GPS data and are included in an appendix in the VRI report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4 </a:t>
            </a:r>
            <a:r>
              <a:rPr lang="en-US" dirty="0"/>
              <a:t>– </a:t>
            </a:r>
            <a:r>
              <a:rPr lang="en-US" dirty="0" smtClean="0"/>
              <a:t>Photo Record (IOPs)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" b="7553"/>
          <a:stretch/>
        </p:blipFill>
        <p:spPr bwMode="auto">
          <a:xfrm>
            <a:off x="277036" y="2831658"/>
            <a:ext cx="4976753" cy="375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"/>
          <a:stretch/>
        </p:blipFill>
        <p:spPr bwMode="auto">
          <a:xfrm>
            <a:off x="5550568" y="1304603"/>
            <a:ext cx="2871097" cy="1164624"/>
          </a:xfrm>
          <a:prstGeom prst="rect">
            <a:avLst/>
          </a:prstGeom>
          <a:ln w="9525">
            <a:solidFill>
              <a:srgbClr val="33CC33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944" y="2673628"/>
            <a:ext cx="2871097" cy="1164624"/>
          </a:xfrm>
          <a:prstGeom prst="rect">
            <a:avLst/>
          </a:prstGeom>
          <a:ln w="9525">
            <a:solidFill>
              <a:srgbClr val="33CC33"/>
            </a:solidFill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19" y="4041437"/>
            <a:ext cx="2870722" cy="1167472"/>
          </a:xfrm>
          <a:prstGeom prst="rect">
            <a:avLst/>
          </a:prstGeom>
          <a:ln w="9525">
            <a:solidFill>
              <a:srgbClr val="33CC33"/>
            </a:solidFill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r="1893" b="673"/>
          <a:stretch/>
        </p:blipFill>
        <p:spPr bwMode="auto">
          <a:xfrm>
            <a:off x="5551319" y="5421058"/>
            <a:ext cx="2870722" cy="1167472"/>
          </a:xfrm>
          <a:prstGeom prst="rect">
            <a:avLst/>
          </a:prstGeom>
          <a:ln w="9525">
            <a:solidFill>
              <a:srgbClr val="33CC33"/>
            </a:solidFill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5470358" y="1102969"/>
            <a:ext cx="641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IOP 001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70358" y="2470227"/>
            <a:ext cx="641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IOP 002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54911" y="3834910"/>
            <a:ext cx="641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IOP 003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54316" y="5214692"/>
            <a:ext cx="6415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IOP 004</a:t>
            </a:r>
            <a:endParaRPr lang="en-US" sz="11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>
            <a:stCxn id="9" idx="1"/>
          </p:cNvCxnSpPr>
          <p:nvPr/>
        </p:nvCxnSpPr>
        <p:spPr>
          <a:xfrm flipH="1">
            <a:off x="1917032" y="1886915"/>
            <a:ext cx="3633536" cy="2186606"/>
          </a:xfrm>
          <a:prstGeom prst="line">
            <a:avLst/>
          </a:prstGeom>
          <a:ln w="19050">
            <a:solidFill>
              <a:srgbClr val="33CC3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518611" y="3247919"/>
            <a:ext cx="3031958" cy="1059386"/>
          </a:xfrm>
          <a:prstGeom prst="line">
            <a:avLst/>
          </a:prstGeom>
          <a:ln w="19050">
            <a:solidFill>
              <a:srgbClr val="33CC3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3136232" y="4211053"/>
            <a:ext cx="2414336" cy="454922"/>
          </a:xfrm>
          <a:prstGeom prst="line">
            <a:avLst/>
          </a:prstGeom>
          <a:ln w="19050">
            <a:solidFill>
              <a:srgbClr val="33CC3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3136232" y="4710094"/>
            <a:ext cx="2414336" cy="1294700"/>
          </a:xfrm>
          <a:prstGeom prst="line">
            <a:avLst/>
          </a:prstGeom>
          <a:ln w="19050">
            <a:solidFill>
              <a:srgbClr val="33CC3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02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10592"/>
            <a:ext cx="8791075" cy="219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Scoring - Example</a:t>
            </a: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5 </a:t>
            </a:r>
            <a:r>
              <a:rPr lang="en-US" dirty="0"/>
              <a:t>– </a:t>
            </a:r>
            <a:r>
              <a:rPr lang="en-US" dirty="0" smtClean="0"/>
              <a:t>Evaluate, Score, &amp; Categorize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2733933" y="3035526"/>
            <a:ext cx="209550" cy="156453"/>
          </a:xfrm>
          <a:custGeom>
            <a:avLst/>
            <a:gdLst>
              <a:gd name="connsiteX0" fmla="*/ 133350 w 209550"/>
              <a:gd name="connsiteY0" fmla="*/ 243 h 156453"/>
              <a:gd name="connsiteX1" fmla="*/ 110490 w 209550"/>
              <a:gd name="connsiteY1" fmla="*/ 4053 h 156453"/>
              <a:gd name="connsiteX2" fmla="*/ 76200 w 209550"/>
              <a:gd name="connsiteY2" fmla="*/ 7863 h 156453"/>
              <a:gd name="connsiteX3" fmla="*/ 53340 w 209550"/>
              <a:gd name="connsiteY3" fmla="*/ 15483 h 156453"/>
              <a:gd name="connsiteX4" fmla="*/ 41910 w 209550"/>
              <a:gd name="connsiteY4" fmla="*/ 19293 h 156453"/>
              <a:gd name="connsiteX5" fmla="*/ 34290 w 209550"/>
              <a:gd name="connsiteY5" fmla="*/ 30723 h 156453"/>
              <a:gd name="connsiteX6" fmla="*/ 7620 w 209550"/>
              <a:gd name="connsiteY6" fmla="*/ 65013 h 156453"/>
              <a:gd name="connsiteX7" fmla="*/ 0 w 209550"/>
              <a:gd name="connsiteY7" fmla="*/ 87873 h 156453"/>
              <a:gd name="connsiteX8" fmla="*/ 3810 w 209550"/>
              <a:gd name="connsiteY8" fmla="*/ 114543 h 156453"/>
              <a:gd name="connsiteX9" fmla="*/ 7620 w 209550"/>
              <a:gd name="connsiteY9" fmla="*/ 125973 h 156453"/>
              <a:gd name="connsiteX10" fmla="*/ 19050 w 209550"/>
              <a:gd name="connsiteY10" fmla="*/ 129783 h 156453"/>
              <a:gd name="connsiteX11" fmla="*/ 30480 w 209550"/>
              <a:gd name="connsiteY11" fmla="*/ 137403 h 156453"/>
              <a:gd name="connsiteX12" fmla="*/ 41910 w 209550"/>
              <a:gd name="connsiteY12" fmla="*/ 141213 h 156453"/>
              <a:gd name="connsiteX13" fmla="*/ 53340 w 209550"/>
              <a:gd name="connsiteY13" fmla="*/ 148833 h 156453"/>
              <a:gd name="connsiteX14" fmla="*/ 87630 w 209550"/>
              <a:gd name="connsiteY14" fmla="*/ 156453 h 156453"/>
              <a:gd name="connsiteX15" fmla="*/ 152400 w 209550"/>
              <a:gd name="connsiteY15" fmla="*/ 152643 h 156453"/>
              <a:gd name="connsiteX16" fmla="*/ 175260 w 209550"/>
              <a:gd name="connsiteY16" fmla="*/ 137403 h 156453"/>
              <a:gd name="connsiteX17" fmla="*/ 186690 w 209550"/>
              <a:gd name="connsiteY17" fmla="*/ 129783 h 156453"/>
              <a:gd name="connsiteX18" fmla="*/ 190500 w 209550"/>
              <a:gd name="connsiteY18" fmla="*/ 118353 h 156453"/>
              <a:gd name="connsiteX19" fmla="*/ 201930 w 209550"/>
              <a:gd name="connsiteY19" fmla="*/ 110733 h 156453"/>
              <a:gd name="connsiteX20" fmla="*/ 209550 w 209550"/>
              <a:gd name="connsiteY20" fmla="*/ 87873 h 156453"/>
              <a:gd name="connsiteX21" fmla="*/ 205740 w 209550"/>
              <a:gd name="connsiteY21" fmla="*/ 53583 h 156453"/>
              <a:gd name="connsiteX22" fmla="*/ 201930 w 209550"/>
              <a:gd name="connsiteY22" fmla="*/ 42153 h 156453"/>
              <a:gd name="connsiteX23" fmla="*/ 167640 w 209550"/>
              <a:gd name="connsiteY23" fmla="*/ 23103 h 156453"/>
              <a:gd name="connsiteX24" fmla="*/ 156210 w 209550"/>
              <a:gd name="connsiteY24" fmla="*/ 11673 h 156453"/>
              <a:gd name="connsiteX25" fmla="*/ 133350 w 209550"/>
              <a:gd name="connsiteY25" fmla="*/ 243 h 15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9550" h="156453">
                <a:moveTo>
                  <a:pt x="133350" y="243"/>
                </a:moveTo>
                <a:cubicBezTo>
                  <a:pt x="125730" y="-1027"/>
                  <a:pt x="118147" y="3032"/>
                  <a:pt x="110490" y="4053"/>
                </a:cubicBezTo>
                <a:cubicBezTo>
                  <a:pt x="99091" y="5573"/>
                  <a:pt x="87477" y="5608"/>
                  <a:pt x="76200" y="7863"/>
                </a:cubicBezTo>
                <a:cubicBezTo>
                  <a:pt x="68324" y="9438"/>
                  <a:pt x="60960" y="12943"/>
                  <a:pt x="53340" y="15483"/>
                </a:cubicBezTo>
                <a:lnTo>
                  <a:pt x="41910" y="19293"/>
                </a:lnTo>
                <a:cubicBezTo>
                  <a:pt x="39370" y="23103"/>
                  <a:pt x="37221" y="27205"/>
                  <a:pt x="34290" y="30723"/>
                </a:cubicBezTo>
                <a:cubicBezTo>
                  <a:pt x="23332" y="43872"/>
                  <a:pt x="14040" y="45754"/>
                  <a:pt x="7620" y="65013"/>
                </a:cubicBezTo>
                <a:lnTo>
                  <a:pt x="0" y="87873"/>
                </a:lnTo>
                <a:cubicBezTo>
                  <a:pt x="1270" y="96763"/>
                  <a:pt x="2049" y="105737"/>
                  <a:pt x="3810" y="114543"/>
                </a:cubicBezTo>
                <a:cubicBezTo>
                  <a:pt x="4598" y="118481"/>
                  <a:pt x="4780" y="123133"/>
                  <a:pt x="7620" y="125973"/>
                </a:cubicBezTo>
                <a:cubicBezTo>
                  <a:pt x="10460" y="128813"/>
                  <a:pt x="15458" y="127987"/>
                  <a:pt x="19050" y="129783"/>
                </a:cubicBezTo>
                <a:cubicBezTo>
                  <a:pt x="23146" y="131831"/>
                  <a:pt x="26384" y="135355"/>
                  <a:pt x="30480" y="137403"/>
                </a:cubicBezTo>
                <a:cubicBezTo>
                  <a:pt x="34072" y="139199"/>
                  <a:pt x="38318" y="139417"/>
                  <a:pt x="41910" y="141213"/>
                </a:cubicBezTo>
                <a:cubicBezTo>
                  <a:pt x="46006" y="143261"/>
                  <a:pt x="49131" y="147029"/>
                  <a:pt x="53340" y="148833"/>
                </a:cubicBezTo>
                <a:cubicBezTo>
                  <a:pt x="58048" y="150851"/>
                  <a:pt x="84240" y="155775"/>
                  <a:pt x="87630" y="156453"/>
                </a:cubicBezTo>
                <a:cubicBezTo>
                  <a:pt x="109220" y="155183"/>
                  <a:pt x="131266" y="157237"/>
                  <a:pt x="152400" y="152643"/>
                </a:cubicBezTo>
                <a:cubicBezTo>
                  <a:pt x="161349" y="150698"/>
                  <a:pt x="167640" y="142483"/>
                  <a:pt x="175260" y="137403"/>
                </a:cubicBezTo>
                <a:lnTo>
                  <a:pt x="186690" y="129783"/>
                </a:lnTo>
                <a:cubicBezTo>
                  <a:pt x="187960" y="125973"/>
                  <a:pt x="187991" y="121489"/>
                  <a:pt x="190500" y="118353"/>
                </a:cubicBezTo>
                <a:cubicBezTo>
                  <a:pt x="193361" y="114777"/>
                  <a:pt x="199503" y="114616"/>
                  <a:pt x="201930" y="110733"/>
                </a:cubicBezTo>
                <a:cubicBezTo>
                  <a:pt x="206187" y="103922"/>
                  <a:pt x="209550" y="87873"/>
                  <a:pt x="209550" y="87873"/>
                </a:cubicBezTo>
                <a:cubicBezTo>
                  <a:pt x="208280" y="76443"/>
                  <a:pt x="207631" y="64927"/>
                  <a:pt x="205740" y="53583"/>
                </a:cubicBezTo>
                <a:cubicBezTo>
                  <a:pt x="205080" y="49622"/>
                  <a:pt x="204770" y="44993"/>
                  <a:pt x="201930" y="42153"/>
                </a:cubicBezTo>
                <a:cubicBezTo>
                  <a:pt x="188829" y="29052"/>
                  <a:pt x="182013" y="27894"/>
                  <a:pt x="167640" y="23103"/>
                </a:cubicBezTo>
                <a:cubicBezTo>
                  <a:pt x="163830" y="19293"/>
                  <a:pt x="160693" y="14662"/>
                  <a:pt x="156210" y="11673"/>
                </a:cubicBezTo>
                <a:cubicBezTo>
                  <a:pt x="149290" y="7060"/>
                  <a:pt x="140970" y="1513"/>
                  <a:pt x="133350" y="24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722503" y="3214839"/>
            <a:ext cx="221123" cy="152401"/>
          </a:xfrm>
          <a:custGeom>
            <a:avLst/>
            <a:gdLst>
              <a:gd name="connsiteX0" fmla="*/ 156210 w 221123"/>
              <a:gd name="connsiteY0" fmla="*/ 11430 h 152401"/>
              <a:gd name="connsiteX1" fmla="*/ 137160 w 221123"/>
              <a:gd name="connsiteY1" fmla="*/ 3810 h 152401"/>
              <a:gd name="connsiteX2" fmla="*/ 125730 w 221123"/>
              <a:gd name="connsiteY2" fmla="*/ 0 h 152401"/>
              <a:gd name="connsiteX3" fmla="*/ 76200 w 221123"/>
              <a:gd name="connsiteY3" fmla="*/ 3810 h 152401"/>
              <a:gd name="connsiteX4" fmla="*/ 64770 w 221123"/>
              <a:gd name="connsiteY4" fmla="*/ 11430 h 152401"/>
              <a:gd name="connsiteX5" fmla="*/ 53340 w 221123"/>
              <a:gd name="connsiteY5" fmla="*/ 15240 h 152401"/>
              <a:gd name="connsiteX6" fmla="*/ 45720 w 221123"/>
              <a:gd name="connsiteY6" fmla="*/ 26670 h 152401"/>
              <a:gd name="connsiteX7" fmla="*/ 22860 w 221123"/>
              <a:gd name="connsiteY7" fmla="*/ 41910 h 152401"/>
              <a:gd name="connsiteX8" fmla="*/ 7620 w 221123"/>
              <a:gd name="connsiteY8" fmla="*/ 64770 h 152401"/>
              <a:gd name="connsiteX9" fmla="*/ 0 w 221123"/>
              <a:gd name="connsiteY9" fmla="*/ 87630 h 152401"/>
              <a:gd name="connsiteX10" fmla="*/ 3810 w 221123"/>
              <a:gd name="connsiteY10" fmla="*/ 106680 h 152401"/>
              <a:gd name="connsiteX11" fmla="*/ 38100 w 221123"/>
              <a:gd name="connsiteY11" fmla="*/ 133350 h 152401"/>
              <a:gd name="connsiteX12" fmla="*/ 49530 w 221123"/>
              <a:gd name="connsiteY12" fmla="*/ 140970 h 152401"/>
              <a:gd name="connsiteX13" fmla="*/ 87630 w 221123"/>
              <a:gd name="connsiteY13" fmla="*/ 148590 h 152401"/>
              <a:gd name="connsiteX14" fmla="*/ 110490 w 221123"/>
              <a:gd name="connsiteY14" fmla="*/ 152400 h 152401"/>
              <a:gd name="connsiteX15" fmla="*/ 182880 w 221123"/>
              <a:gd name="connsiteY15" fmla="*/ 144780 h 152401"/>
              <a:gd name="connsiteX16" fmla="*/ 194310 w 221123"/>
              <a:gd name="connsiteY16" fmla="*/ 137160 h 152401"/>
              <a:gd name="connsiteX17" fmla="*/ 213360 w 221123"/>
              <a:gd name="connsiteY17" fmla="*/ 114300 h 152401"/>
              <a:gd name="connsiteX18" fmla="*/ 220980 w 221123"/>
              <a:gd name="connsiteY18" fmla="*/ 91440 h 152401"/>
              <a:gd name="connsiteX19" fmla="*/ 217170 w 221123"/>
              <a:gd name="connsiteY19" fmla="*/ 30480 h 152401"/>
              <a:gd name="connsiteX20" fmla="*/ 194310 w 221123"/>
              <a:gd name="connsiteY20" fmla="*/ 15240 h 152401"/>
              <a:gd name="connsiteX21" fmla="*/ 156210 w 221123"/>
              <a:gd name="connsiteY21" fmla="*/ 11430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1123" h="152401">
                <a:moveTo>
                  <a:pt x="156210" y="11430"/>
                </a:moveTo>
                <a:cubicBezTo>
                  <a:pt x="149860" y="8890"/>
                  <a:pt x="143564" y="6211"/>
                  <a:pt x="137160" y="3810"/>
                </a:cubicBezTo>
                <a:cubicBezTo>
                  <a:pt x="133400" y="2400"/>
                  <a:pt x="129746" y="0"/>
                  <a:pt x="125730" y="0"/>
                </a:cubicBezTo>
                <a:cubicBezTo>
                  <a:pt x="109171" y="0"/>
                  <a:pt x="92710" y="2540"/>
                  <a:pt x="76200" y="3810"/>
                </a:cubicBezTo>
                <a:cubicBezTo>
                  <a:pt x="72390" y="6350"/>
                  <a:pt x="68866" y="9382"/>
                  <a:pt x="64770" y="11430"/>
                </a:cubicBezTo>
                <a:cubicBezTo>
                  <a:pt x="61178" y="13226"/>
                  <a:pt x="56476" y="12731"/>
                  <a:pt x="53340" y="15240"/>
                </a:cubicBezTo>
                <a:cubicBezTo>
                  <a:pt x="49764" y="18101"/>
                  <a:pt x="49166" y="23655"/>
                  <a:pt x="45720" y="26670"/>
                </a:cubicBezTo>
                <a:cubicBezTo>
                  <a:pt x="38828" y="32701"/>
                  <a:pt x="22860" y="41910"/>
                  <a:pt x="22860" y="41910"/>
                </a:cubicBezTo>
                <a:cubicBezTo>
                  <a:pt x="17780" y="49530"/>
                  <a:pt x="10516" y="56082"/>
                  <a:pt x="7620" y="64770"/>
                </a:cubicBezTo>
                <a:lnTo>
                  <a:pt x="0" y="87630"/>
                </a:lnTo>
                <a:cubicBezTo>
                  <a:pt x="1270" y="93980"/>
                  <a:pt x="333" y="101217"/>
                  <a:pt x="3810" y="106680"/>
                </a:cubicBezTo>
                <a:cubicBezTo>
                  <a:pt x="24841" y="139729"/>
                  <a:pt x="18187" y="123393"/>
                  <a:pt x="38100" y="133350"/>
                </a:cubicBezTo>
                <a:cubicBezTo>
                  <a:pt x="42196" y="135398"/>
                  <a:pt x="45434" y="138922"/>
                  <a:pt x="49530" y="140970"/>
                </a:cubicBezTo>
                <a:cubicBezTo>
                  <a:pt x="60309" y="146360"/>
                  <a:pt x="77489" y="147030"/>
                  <a:pt x="87630" y="148590"/>
                </a:cubicBezTo>
                <a:cubicBezTo>
                  <a:pt x="95265" y="149765"/>
                  <a:pt x="102870" y="151130"/>
                  <a:pt x="110490" y="152400"/>
                </a:cubicBezTo>
                <a:cubicBezTo>
                  <a:pt x="116082" y="152050"/>
                  <a:pt x="163847" y="154296"/>
                  <a:pt x="182880" y="144780"/>
                </a:cubicBezTo>
                <a:cubicBezTo>
                  <a:pt x="186976" y="142732"/>
                  <a:pt x="190792" y="140091"/>
                  <a:pt x="194310" y="137160"/>
                </a:cubicBezTo>
                <a:cubicBezTo>
                  <a:pt x="200643" y="131882"/>
                  <a:pt x="209834" y="122233"/>
                  <a:pt x="213360" y="114300"/>
                </a:cubicBezTo>
                <a:cubicBezTo>
                  <a:pt x="216622" y="106960"/>
                  <a:pt x="220980" y="91440"/>
                  <a:pt x="220980" y="91440"/>
                </a:cubicBezTo>
                <a:cubicBezTo>
                  <a:pt x="219710" y="71120"/>
                  <a:pt x="223896" y="49697"/>
                  <a:pt x="217170" y="30480"/>
                </a:cubicBezTo>
                <a:cubicBezTo>
                  <a:pt x="214145" y="21836"/>
                  <a:pt x="203412" y="16251"/>
                  <a:pt x="194310" y="15240"/>
                </a:cubicBezTo>
                <a:lnTo>
                  <a:pt x="156210" y="1143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3414061" y="3423988"/>
            <a:ext cx="220980" cy="164032"/>
          </a:xfrm>
          <a:custGeom>
            <a:avLst/>
            <a:gdLst>
              <a:gd name="connsiteX0" fmla="*/ 110490 w 220980"/>
              <a:gd name="connsiteY0" fmla="*/ 202 h 164032"/>
              <a:gd name="connsiteX1" fmla="*/ 76200 w 220980"/>
              <a:gd name="connsiteY1" fmla="*/ 7822 h 164032"/>
              <a:gd name="connsiteX2" fmla="*/ 53340 w 220980"/>
              <a:gd name="connsiteY2" fmla="*/ 19252 h 164032"/>
              <a:gd name="connsiteX3" fmla="*/ 45720 w 220980"/>
              <a:gd name="connsiteY3" fmla="*/ 30682 h 164032"/>
              <a:gd name="connsiteX4" fmla="*/ 22860 w 220980"/>
              <a:gd name="connsiteY4" fmla="*/ 45922 h 164032"/>
              <a:gd name="connsiteX5" fmla="*/ 7620 w 220980"/>
              <a:gd name="connsiteY5" fmla="*/ 68782 h 164032"/>
              <a:gd name="connsiteX6" fmla="*/ 0 w 220980"/>
              <a:gd name="connsiteY6" fmla="*/ 91642 h 164032"/>
              <a:gd name="connsiteX7" fmla="*/ 3810 w 220980"/>
              <a:gd name="connsiteY7" fmla="*/ 114502 h 164032"/>
              <a:gd name="connsiteX8" fmla="*/ 34290 w 220980"/>
              <a:gd name="connsiteY8" fmla="*/ 141172 h 164032"/>
              <a:gd name="connsiteX9" fmla="*/ 45720 w 220980"/>
              <a:gd name="connsiteY9" fmla="*/ 148792 h 164032"/>
              <a:gd name="connsiteX10" fmla="*/ 80010 w 220980"/>
              <a:gd name="connsiteY10" fmla="*/ 160222 h 164032"/>
              <a:gd name="connsiteX11" fmla="*/ 91440 w 220980"/>
              <a:gd name="connsiteY11" fmla="*/ 164032 h 164032"/>
              <a:gd name="connsiteX12" fmla="*/ 163830 w 220980"/>
              <a:gd name="connsiteY12" fmla="*/ 156412 h 164032"/>
              <a:gd name="connsiteX13" fmla="*/ 175260 w 220980"/>
              <a:gd name="connsiteY13" fmla="*/ 148792 h 164032"/>
              <a:gd name="connsiteX14" fmla="*/ 186690 w 220980"/>
              <a:gd name="connsiteY14" fmla="*/ 144982 h 164032"/>
              <a:gd name="connsiteX15" fmla="*/ 209550 w 220980"/>
              <a:gd name="connsiteY15" fmla="*/ 125932 h 164032"/>
              <a:gd name="connsiteX16" fmla="*/ 217170 w 220980"/>
              <a:gd name="connsiteY16" fmla="*/ 103072 h 164032"/>
              <a:gd name="connsiteX17" fmla="*/ 220980 w 220980"/>
              <a:gd name="connsiteY17" fmla="*/ 91642 h 164032"/>
              <a:gd name="connsiteX18" fmla="*/ 213360 w 220980"/>
              <a:gd name="connsiteY18" fmla="*/ 42112 h 164032"/>
              <a:gd name="connsiteX19" fmla="*/ 205740 w 220980"/>
              <a:gd name="connsiteY19" fmla="*/ 30682 h 164032"/>
              <a:gd name="connsiteX20" fmla="*/ 194310 w 220980"/>
              <a:gd name="connsiteY20" fmla="*/ 19252 h 164032"/>
              <a:gd name="connsiteX21" fmla="*/ 186690 w 220980"/>
              <a:gd name="connsiteY21" fmla="*/ 7822 h 164032"/>
              <a:gd name="connsiteX22" fmla="*/ 163830 w 220980"/>
              <a:gd name="connsiteY22" fmla="*/ 202 h 164032"/>
              <a:gd name="connsiteX23" fmla="*/ 110490 w 220980"/>
              <a:gd name="connsiteY23" fmla="*/ 202 h 16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0980" h="164032">
                <a:moveTo>
                  <a:pt x="110490" y="202"/>
                </a:moveTo>
                <a:cubicBezTo>
                  <a:pt x="95885" y="1472"/>
                  <a:pt x="85579" y="3132"/>
                  <a:pt x="76200" y="7822"/>
                </a:cubicBezTo>
                <a:cubicBezTo>
                  <a:pt x="46657" y="22594"/>
                  <a:pt x="82070" y="9675"/>
                  <a:pt x="53340" y="19252"/>
                </a:cubicBezTo>
                <a:cubicBezTo>
                  <a:pt x="50800" y="23062"/>
                  <a:pt x="49166" y="27667"/>
                  <a:pt x="45720" y="30682"/>
                </a:cubicBezTo>
                <a:cubicBezTo>
                  <a:pt x="38828" y="36713"/>
                  <a:pt x="22860" y="45922"/>
                  <a:pt x="22860" y="45922"/>
                </a:cubicBezTo>
                <a:cubicBezTo>
                  <a:pt x="17780" y="53542"/>
                  <a:pt x="10516" y="60094"/>
                  <a:pt x="7620" y="68782"/>
                </a:cubicBezTo>
                <a:lnTo>
                  <a:pt x="0" y="91642"/>
                </a:lnTo>
                <a:cubicBezTo>
                  <a:pt x="1270" y="99262"/>
                  <a:pt x="1367" y="107173"/>
                  <a:pt x="3810" y="114502"/>
                </a:cubicBezTo>
                <a:cubicBezTo>
                  <a:pt x="8346" y="128109"/>
                  <a:pt x="23949" y="134278"/>
                  <a:pt x="34290" y="141172"/>
                </a:cubicBezTo>
                <a:cubicBezTo>
                  <a:pt x="38100" y="143712"/>
                  <a:pt x="41376" y="147344"/>
                  <a:pt x="45720" y="148792"/>
                </a:cubicBezTo>
                <a:lnTo>
                  <a:pt x="80010" y="160222"/>
                </a:lnTo>
                <a:lnTo>
                  <a:pt x="91440" y="164032"/>
                </a:lnTo>
                <a:cubicBezTo>
                  <a:pt x="94065" y="163830"/>
                  <a:pt x="150112" y="160985"/>
                  <a:pt x="163830" y="156412"/>
                </a:cubicBezTo>
                <a:cubicBezTo>
                  <a:pt x="168174" y="154964"/>
                  <a:pt x="171164" y="150840"/>
                  <a:pt x="175260" y="148792"/>
                </a:cubicBezTo>
                <a:cubicBezTo>
                  <a:pt x="178852" y="146996"/>
                  <a:pt x="183098" y="146778"/>
                  <a:pt x="186690" y="144982"/>
                </a:cubicBezTo>
                <a:cubicBezTo>
                  <a:pt x="197299" y="139678"/>
                  <a:pt x="201124" y="134358"/>
                  <a:pt x="209550" y="125932"/>
                </a:cubicBezTo>
                <a:lnTo>
                  <a:pt x="217170" y="103072"/>
                </a:lnTo>
                <a:lnTo>
                  <a:pt x="220980" y="91642"/>
                </a:lnTo>
                <a:cubicBezTo>
                  <a:pt x="219887" y="80715"/>
                  <a:pt x="220225" y="55843"/>
                  <a:pt x="213360" y="42112"/>
                </a:cubicBezTo>
                <a:cubicBezTo>
                  <a:pt x="211312" y="38016"/>
                  <a:pt x="208671" y="34200"/>
                  <a:pt x="205740" y="30682"/>
                </a:cubicBezTo>
                <a:cubicBezTo>
                  <a:pt x="202291" y="26543"/>
                  <a:pt x="197759" y="23391"/>
                  <a:pt x="194310" y="19252"/>
                </a:cubicBezTo>
                <a:cubicBezTo>
                  <a:pt x="191379" y="15734"/>
                  <a:pt x="190573" y="10249"/>
                  <a:pt x="186690" y="7822"/>
                </a:cubicBezTo>
                <a:cubicBezTo>
                  <a:pt x="179879" y="3565"/>
                  <a:pt x="163830" y="202"/>
                  <a:pt x="163830" y="202"/>
                </a:cubicBezTo>
                <a:cubicBezTo>
                  <a:pt x="115579" y="4223"/>
                  <a:pt x="125095" y="-1068"/>
                  <a:pt x="110490" y="20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2078355" y="3609476"/>
            <a:ext cx="213398" cy="183518"/>
          </a:xfrm>
          <a:custGeom>
            <a:avLst/>
            <a:gdLst>
              <a:gd name="connsiteX0" fmla="*/ 152400 w 213398"/>
              <a:gd name="connsiteY0" fmla="*/ 638 h 183518"/>
              <a:gd name="connsiteX1" fmla="*/ 60960 w 213398"/>
              <a:gd name="connsiteY1" fmla="*/ 4448 h 183518"/>
              <a:gd name="connsiteX2" fmla="*/ 38100 w 213398"/>
              <a:gd name="connsiteY2" fmla="*/ 12068 h 183518"/>
              <a:gd name="connsiteX3" fmla="*/ 26670 w 213398"/>
              <a:gd name="connsiteY3" fmla="*/ 19688 h 183518"/>
              <a:gd name="connsiteX4" fmla="*/ 19050 w 213398"/>
              <a:gd name="connsiteY4" fmla="*/ 31118 h 183518"/>
              <a:gd name="connsiteX5" fmla="*/ 7620 w 213398"/>
              <a:gd name="connsiteY5" fmla="*/ 38738 h 183518"/>
              <a:gd name="connsiteX6" fmla="*/ 0 w 213398"/>
              <a:gd name="connsiteY6" fmla="*/ 61598 h 183518"/>
              <a:gd name="connsiteX7" fmla="*/ 3810 w 213398"/>
              <a:gd name="connsiteY7" fmla="*/ 122558 h 183518"/>
              <a:gd name="connsiteX8" fmla="*/ 7620 w 213398"/>
              <a:gd name="connsiteY8" fmla="*/ 133988 h 183518"/>
              <a:gd name="connsiteX9" fmla="*/ 19050 w 213398"/>
              <a:gd name="connsiteY9" fmla="*/ 141608 h 183518"/>
              <a:gd name="connsiteX10" fmla="*/ 45720 w 213398"/>
              <a:gd name="connsiteY10" fmla="*/ 172088 h 183518"/>
              <a:gd name="connsiteX11" fmla="*/ 68580 w 213398"/>
              <a:gd name="connsiteY11" fmla="*/ 179708 h 183518"/>
              <a:gd name="connsiteX12" fmla="*/ 80010 w 213398"/>
              <a:gd name="connsiteY12" fmla="*/ 183518 h 183518"/>
              <a:gd name="connsiteX13" fmla="*/ 129540 w 213398"/>
              <a:gd name="connsiteY13" fmla="*/ 179708 h 183518"/>
              <a:gd name="connsiteX14" fmla="*/ 152400 w 213398"/>
              <a:gd name="connsiteY14" fmla="*/ 168278 h 183518"/>
              <a:gd name="connsiteX15" fmla="*/ 163830 w 213398"/>
              <a:gd name="connsiteY15" fmla="*/ 164468 h 183518"/>
              <a:gd name="connsiteX16" fmla="*/ 175260 w 213398"/>
              <a:gd name="connsiteY16" fmla="*/ 153038 h 183518"/>
              <a:gd name="connsiteX17" fmla="*/ 186690 w 213398"/>
              <a:gd name="connsiteY17" fmla="*/ 149228 h 183518"/>
              <a:gd name="connsiteX18" fmla="*/ 205740 w 213398"/>
              <a:gd name="connsiteY18" fmla="*/ 133988 h 183518"/>
              <a:gd name="connsiteX19" fmla="*/ 213360 w 213398"/>
              <a:gd name="connsiteY19" fmla="*/ 122558 h 183518"/>
              <a:gd name="connsiteX20" fmla="*/ 205740 w 213398"/>
              <a:gd name="connsiteY20" fmla="*/ 73028 h 183518"/>
              <a:gd name="connsiteX21" fmla="*/ 190500 w 213398"/>
              <a:gd name="connsiteY21" fmla="*/ 50168 h 183518"/>
              <a:gd name="connsiteX22" fmla="*/ 182880 w 213398"/>
              <a:gd name="connsiteY22" fmla="*/ 38738 h 183518"/>
              <a:gd name="connsiteX23" fmla="*/ 163830 w 213398"/>
              <a:gd name="connsiteY23" fmla="*/ 15878 h 183518"/>
              <a:gd name="connsiteX24" fmla="*/ 152400 w 213398"/>
              <a:gd name="connsiteY24" fmla="*/ 638 h 18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3398" h="183518">
                <a:moveTo>
                  <a:pt x="152400" y="638"/>
                </a:moveTo>
                <a:cubicBezTo>
                  <a:pt x="135255" y="-1267"/>
                  <a:pt x="91315" y="1412"/>
                  <a:pt x="60960" y="4448"/>
                </a:cubicBezTo>
                <a:cubicBezTo>
                  <a:pt x="52968" y="5247"/>
                  <a:pt x="44783" y="7613"/>
                  <a:pt x="38100" y="12068"/>
                </a:cubicBezTo>
                <a:lnTo>
                  <a:pt x="26670" y="19688"/>
                </a:lnTo>
                <a:cubicBezTo>
                  <a:pt x="24130" y="23498"/>
                  <a:pt x="22288" y="27880"/>
                  <a:pt x="19050" y="31118"/>
                </a:cubicBezTo>
                <a:cubicBezTo>
                  <a:pt x="15812" y="34356"/>
                  <a:pt x="10047" y="34855"/>
                  <a:pt x="7620" y="38738"/>
                </a:cubicBezTo>
                <a:cubicBezTo>
                  <a:pt x="3363" y="45549"/>
                  <a:pt x="0" y="61598"/>
                  <a:pt x="0" y="61598"/>
                </a:cubicBezTo>
                <a:cubicBezTo>
                  <a:pt x="1270" y="81918"/>
                  <a:pt x="1679" y="102310"/>
                  <a:pt x="3810" y="122558"/>
                </a:cubicBezTo>
                <a:cubicBezTo>
                  <a:pt x="4230" y="126552"/>
                  <a:pt x="5111" y="130852"/>
                  <a:pt x="7620" y="133988"/>
                </a:cubicBezTo>
                <a:cubicBezTo>
                  <a:pt x="10481" y="137564"/>
                  <a:pt x="15240" y="139068"/>
                  <a:pt x="19050" y="141608"/>
                </a:cubicBezTo>
                <a:cubicBezTo>
                  <a:pt x="28809" y="156246"/>
                  <a:pt x="30681" y="165404"/>
                  <a:pt x="45720" y="172088"/>
                </a:cubicBezTo>
                <a:cubicBezTo>
                  <a:pt x="53060" y="175350"/>
                  <a:pt x="60960" y="177168"/>
                  <a:pt x="68580" y="179708"/>
                </a:cubicBezTo>
                <a:lnTo>
                  <a:pt x="80010" y="183518"/>
                </a:lnTo>
                <a:cubicBezTo>
                  <a:pt x="96520" y="182248"/>
                  <a:pt x="113109" y="181762"/>
                  <a:pt x="129540" y="179708"/>
                </a:cubicBezTo>
                <a:cubicBezTo>
                  <a:pt x="142309" y="178112"/>
                  <a:pt x="141055" y="173950"/>
                  <a:pt x="152400" y="168278"/>
                </a:cubicBezTo>
                <a:cubicBezTo>
                  <a:pt x="155992" y="166482"/>
                  <a:pt x="160020" y="165738"/>
                  <a:pt x="163830" y="164468"/>
                </a:cubicBezTo>
                <a:cubicBezTo>
                  <a:pt x="167640" y="160658"/>
                  <a:pt x="170777" y="156027"/>
                  <a:pt x="175260" y="153038"/>
                </a:cubicBezTo>
                <a:cubicBezTo>
                  <a:pt x="178602" y="150810"/>
                  <a:pt x="183554" y="151737"/>
                  <a:pt x="186690" y="149228"/>
                </a:cubicBezTo>
                <a:cubicBezTo>
                  <a:pt x="211309" y="129533"/>
                  <a:pt x="177010" y="143565"/>
                  <a:pt x="205740" y="133988"/>
                </a:cubicBezTo>
                <a:cubicBezTo>
                  <a:pt x="208280" y="130178"/>
                  <a:pt x="213009" y="127124"/>
                  <a:pt x="213360" y="122558"/>
                </a:cubicBezTo>
                <a:cubicBezTo>
                  <a:pt x="213671" y="118521"/>
                  <a:pt x="212164" y="84591"/>
                  <a:pt x="205740" y="73028"/>
                </a:cubicBezTo>
                <a:cubicBezTo>
                  <a:pt x="201292" y="65022"/>
                  <a:pt x="195580" y="57788"/>
                  <a:pt x="190500" y="50168"/>
                </a:cubicBezTo>
                <a:lnTo>
                  <a:pt x="182880" y="38738"/>
                </a:lnTo>
                <a:cubicBezTo>
                  <a:pt x="175833" y="28167"/>
                  <a:pt x="174307" y="24260"/>
                  <a:pt x="163830" y="15878"/>
                </a:cubicBezTo>
                <a:cubicBezTo>
                  <a:pt x="161612" y="14104"/>
                  <a:pt x="169545" y="2543"/>
                  <a:pt x="152400" y="63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3108960" y="3792994"/>
            <a:ext cx="175260" cy="167691"/>
          </a:xfrm>
          <a:custGeom>
            <a:avLst/>
            <a:gdLst>
              <a:gd name="connsiteX0" fmla="*/ 110490 w 175260"/>
              <a:gd name="connsiteY0" fmla="*/ 7671 h 167691"/>
              <a:gd name="connsiteX1" fmla="*/ 91440 w 175260"/>
              <a:gd name="connsiteY1" fmla="*/ 51 h 167691"/>
              <a:gd name="connsiteX2" fmla="*/ 68580 w 175260"/>
              <a:gd name="connsiteY2" fmla="*/ 11481 h 167691"/>
              <a:gd name="connsiteX3" fmla="*/ 60960 w 175260"/>
              <a:gd name="connsiteY3" fmla="*/ 22911 h 167691"/>
              <a:gd name="connsiteX4" fmla="*/ 38100 w 175260"/>
              <a:gd name="connsiteY4" fmla="*/ 30531 h 167691"/>
              <a:gd name="connsiteX5" fmla="*/ 26670 w 175260"/>
              <a:gd name="connsiteY5" fmla="*/ 41961 h 167691"/>
              <a:gd name="connsiteX6" fmla="*/ 7620 w 175260"/>
              <a:gd name="connsiteY6" fmla="*/ 61011 h 167691"/>
              <a:gd name="connsiteX7" fmla="*/ 0 w 175260"/>
              <a:gd name="connsiteY7" fmla="*/ 83871 h 167691"/>
              <a:gd name="connsiteX8" fmla="*/ 3810 w 175260"/>
              <a:gd name="connsiteY8" fmla="*/ 125781 h 167691"/>
              <a:gd name="connsiteX9" fmla="*/ 7620 w 175260"/>
              <a:gd name="connsiteY9" fmla="*/ 137211 h 167691"/>
              <a:gd name="connsiteX10" fmla="*/ 30480 w 175260"/>
              <a:gd name="connsiteY10" fmla="*/ 148641 h 167691"/>
              <a:gd name="connsiteX11" fmla="*/ 41910 w 175260"/>
              <a:gd name="connsiteY11" fmla="*/ 156261 h 167691"/>
              <a:gd name="connsiteX12" fmla="*/ 64770 w 175260"/>
              <a:gd name="connsiteY12" fmla="*/ 167691 h 167691"/>
              <a:gd name="connsiteX13" fmla="*/ 152400 w 175260"/>
              <a:gd name="connsiteY13" fmla="*/ 156261 h 167691"/>
              <a:gd name="connsiteX14" fmla="*/ 163830 w 175260"/>
              <a:gd name="connsiteY14" fmla="*/ 148641 h 167691"/>
              <a:gd name="connsiteX15" fmla="*/ 175260 w 175260"/>
              <a:gd name="connsiteY15" fmla="*/ 125781 h 167691"/>
              <a:gd name="connsiteX16" fmla="*/ 167640 w 175260"/>
              <a:gd name="connsiteY16" fmla="*/ 76251 h 167691"/>
              <a:gd name="connsiteX17" fmla="*/ 152400 w 175260"/>
              <a:gd name="connsiteY17" fmla="*/ 53391 h 167691"/>
              <a:gd name="connsiteX18" fmla="*/ 133350 w 175260"/>
              <a:gd name="connsiteY18" fmla="*/ 34341 h 167691"/>
              <a:gd name="connsiteX19" fmla="*/ 125730 w 175260"/>
              <a:gd name="connsiteY19" fmla="*/ 22911 h 167691"/>
              <a:gd name="connsiteX20" fmla="*/ 114300 w 175260"/>
              <a:gd name="connsiteY20" fmla="*/ 15291 h 167691"/>
              <a:gd name="connsiteX21" fmla="*/ 110490 w 175260"/>
              <a:gd name="connsiteY21" fmla="*/ 7671 h 16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5260" h="167691">
                <a:moveTo>
                  <a:pt x="110490" y="7671"/>
                </a:moveTo>
                <a:cubicBezTo>
                  <a:pt x="106680" y="5131"/>
                  <a:pt x="98226" y="899"/>
                  <a:pt x="91440" y="51"/>
                </a:cubicBezTo>
                <a:cubicBezTo>
                  <a:pt x="84798" y="-779"/>
                  <a:pt x="72939" y="8575"/>
                  <a:pt x="68580" y="11481"/>
                </a:cubicBezTo>
                <a:cubicBezTo>
                  <a:pt x="66040" y="15291"/>
                  <a:pt x="64843" y="20484"/>
                  <a:pt x="60960" y="22911"/>
                </a:cubicBezTo>
                <a:cubicBezTo>
                  <a:pt x="54149" y="27168"/>
                  <a:pt x="38100" y="30531"/>
                  <a:pt x="38100" y="30531"/>
                </a:cubicBezTo>
                <a:cubicBezTo>
                  <a:pt x="34290" y="34341"/>
                  <a:pt x="30809" y="38512"/>
                  <a:pt x="26670" y="41961"/>
                </a:cubicBezTo>
                <a:cubicBezTo>
                  <a:pt x="15016" y="51673"/>
                  <a:pt x="14194" y="46219"/>
                  <a:pt x="7620" y="61011"/>
                </a:cubicBezTo>
                <a:cubicBezTo>
                  <a:pt x="4358" y="68351"/>
                  <a:pt x="0" y="83871"/>
                  <a:pt x="0" y="83871"/>
                </a:cubicBezTo>
                <a:cubicBezTo>
                  <a:pt x="1270" y="97841"/>
                  <a:pt x="1826" y="111894"/>
                  <a:pt x="3810" y="125781"/>
                </a:cubicBezTo>
                <a:cubicBezTo>
                  <a:pt x="4378" y="129757"/>
                  <a:pt x="5111" y="134075"/>
                  <a:pt x="7620" y="137211"/>
                </a:cubicBezTo>
                <a:cubicBezTo>
                  <a:pt x="14899" y="146310"/>
                  <a:pt x="21277" y="144040"/>
                  <a:pt x="30480" y="148641"/>
                </a:cubicBezTo>
                <a:cubicBezTo>
                  <a:pt x="34576" y="150689"/>
                  <a:pt x="37814" y="154213"/>
                  <a:pt x="41910" y="156261"/>
                </a:cubicBezTo>
                <a:cubicBezTo>
                  <a:pt x="73458" y="172035"/>
                  <a:pt x="32013" y="145853"/>
                  <a:pt x="64770" y="167691"/>
                </a:cubicBezTo>
                <a:cubicBezTo>
                  <a:pt x="73508" y="167177"/>
                  <a:pt x="132810" y="169321"/>
                  <a:pt x="152400" y="156261"/>
                </a:cubicBezTo>
                <a:lnTo>
                  <a:pt x="163830" y="148641"/>
                </a:lnTo>
                <a:cubicBezTo>
                  <a:pt x="167683" y="142862"/>
                  <a:pt x="175260" y="133668"/>
                  <a:pt x="175260" y="125781"/>
                </a:cubicBezTo>
                <a:cubicBezTo>
                  <a:pt x="175260" y="121185"/>
                  <a:pt x="174162" y="87990"/>
                  <a:pt x="167640" y="76251"/>
                </a:cubicBezTo>
                <a:cubicBezTo>
                  <a:pt x="163192" y="68245"/>
                  <a:pt x="157480" y="61011"/>
                  <a:pt x="152400" y="53391"/>
                </a:cubicBezTo>
                <a:cubicBezTo>
                  <a:pt x="142240" y="38151"/>
                  <a:pt x="148590" y="44501"/>
                  <a:pt x="133350" y="34341"/>
                </a:cubicBezTo>
                <a:cubicBezTo>
                  <a:pt x="130810" y="30531"/>
                  <a:pt x="128968" y="26149"/>
                  <a:pt x="125730" y="22911"/>
                </a:cubicBezTo>
                <a:cubicBezTo>
                  <a:pt x="122492" y="19673"/>
                  <a:pt x="117876" y="18152"/>
                  <a:pt x="114300" y="15291"/>
                </a:cubicBezTo>
                <a:cubicBezTo>
                  <a:pt x="111495" y="13047"/>
                  <a:pt x="114300" y="10211"/>
                  <a:pt x="110490" y="7671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2732099" y="3960685"/>
            <a:ext cx="201930" cy="188600"/>
          </a:xfrm>
          <a:custGeom>
            <a:avLst/>
            <a:gdLst>
              <a:gd name="connsiteX0" fmla="*/ 156210 w 201930"/>
              <a:gd name="connsiteY0" fmla="*/ 1910 h 188600"/>
              <a:gd name="connsiteX1" fmla="*/ 110490 w 201930"/>
              <a:gd name="connsiteY1" fmla="*/ 5720 h 188600"/>
              <a:gd name="connsiteX2" fmla="*/ 76200 w 201930"/>
              <a:gd name="connsiteY2" fmla="*/ 20960 h 188600"/>
              <a:gd name="connsiteX3" fmla="*/ 64770 w 201930"/>
              <a:gd name="connsiteY3" fmla="*/ 24770 h 188600"/>
              <a:gd name="connsiteX4" fmla="*/ 53340 w 201930"/>
              <a:gd name="connsiteY4" fmla="*/ 36200 h 188600"/>
              <a:gd name="connsiteX5" fmla="*/ 30480 w 201930"/>
              <a:gd name="connsiteY5" fmla="*/ 51440 h 188600"/>
              <a:gd name="connsiteX6" fmla="*/ 11430 w 201930"/>
              <a:gd name="connsiteY6" fmla="*/ 70490 h 188600"/>
              <a:gd name="connsiteX7" fmla="*/ 0 w 201930"/>
              <a:gd name="connsiteY7" fmla="*/ 93350 h 188600"/>
              <a:gd name="connsiteX8" fmla="*/ 3810 w 201930"/>
              <a:gd name="connsiteY8" fmla="*/ 127640 h 188600"/>
              <a:gd name="connsiteX9" fmla="*/ 49530 w 201930"/>
              <a:gd name="connsiteY9" fmla="*/ 165740 h 188600"/>
              <a:gd name="connsiteX10" fmla="*/ 60960 w 201930"/>
              <a:gd name="connsiteY10" fmla="*/ 173360 h 188600"/>
              <a:gd name="connsiteX11" fmla="*/ 72390 w 201930"/>
              <a:gd name="connsiteY11" fmla="*/ 180980 h 188600"/>
              <a:gd name="connsiteX12" fmla="*/ 95250 w 201930"/>
              <a:gd name="connsiteY12" fmla="*/ 188600 h 188600"/>
              <a:gd name="connsiteX13" fmla="*/ 156210 w 201930"/>
              <a:gd name="connsiteY13" fmla="*/ 180980 h 188600"/>
              <a:gd name="connsiteX14" fmla="*/ 179070 w 201930"/>
              <a:gd name="connsiteY14" fmla="*/ 165740 h 188600"/>
              <a:gd name="connsiteX15" fmla="*/ 194310 w 201930"/>
              <a:gd name="connsiteY15" fmla="*/ 142880 h 188600"/>
              <a:gd name="connsiteX16" fmla="*/ 201930 w 201930"/>
              <a:gd name="connsiteY16" fmla="*/ 131450 h 188600"/>
              <a:gd name="connsiteX17" fmla="*/ 198120 w 201930"/>
              <a:gd name="connsiteY17" fmla="*/ 59060 h 188600"/>
              <a:gd name="connsiteX18" fmla="*/ 186690 w 201930"/>
              <a:gd name="connsiteY18" fmla="*/ 36200 h 188600"/>
              <a:gd name="connsiteX19" fmla="*/ 156210 w 201930"/>
              <a:gd name="connsiteY19" fmla="*/ 1910 h 18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01930" h="188600">
                <a:moveTo>
                  <a:pt x="156210" y="1910"/>
                </a:moveTo>
                <a:cubicBezTo>
                  <a:pt x="143510" y="-3170"/>
                  <a:pt x="125575" y="3206"/>
                  <a:pt x="110490" y="5720"/>
                </a:cubicBezTo>
                <a:cubicBezTo>
                  <a:pt x="81002" y="10635"/>
                  <a:pt x="95615" y="11252"/>
                  <a:pt x="76200" y="20960"/>
                </a:cubicBezTo>
                <a:cubicBezTo>
                  <a:pt x="72608" y="22756"/>
                  <a:pt x="68580" y="23500"/>
                  <a:pt x="64770" y="24770"/>
                </a:cubicBezTo>
                <a:cubicBezTo>
                  <a:pt x="60960" y="28580"/>
                  <a:pt x="57593" y="32892"/>
                  <a:pt x="53340" y="36200"/>
                </a:cubicBezTo>
                <a:cubicBezTo>
                  <a:pt x="46111" y="41823"/>
                  <a:pt x="30480" y="51440"/>
                  <a:pt x="30480" y="51440"/>
                </a:cubicBezTo>
                <a:cubicBezTo>
                  <a:pt x="10160" y="81920"/>
                  <a:pt x="36830" y="45090"/>
                  <a:pt x="11430" y="70490"/>
                </a:cubicBezTo>
                <a:cubicBezTo>
                  <a:pt x="4044" y="77876"/>
                  <a:pt x="3099" y="84054"/>
                  <a:pt x="0" y="93350"/>
                </a:cubicBezTo>
                <a:cubicBezTo>
                  <a:pt x="1270" y="104780"/>
                  <a:pt x="-1053" y="117219"/>
                  <a:pt x="3810" y="127640"/>
                </a:cubicBezTo>
                <a:cubicBezTo>
                  <a:pt x="10434" y="141835"/>
                  <a:pt x="37005" y="157390"/>
                  <a:pt x="49530" y="165740"/>
                </a:cubicBezTo>
                <a:lnTo>
                  <a:pt x="60960" y="173360"/>
                </a:lnTo>
                <a:cubicBezTo>
                  <a:pt x="64770" y="175900"/>
                  <a:pt x="68046" y="179532"/>
                  <a:pt x="72390" y="180980"/>
                </a:cubicBezTo>
                <a:lnTo>
                  <a:pt x="95250" y="188600"/>
                </a:lnTo>
                <a:cubicBezTo>
                  <a:pt x="96832" y="188478"/>
                  <a:pt x="141671" y="189057"/>
                  <a:pt x="156210" y="180980"/>
                </a:cubicBezTo>
                <a:cubicBezTo>
                  <a:pt x="164216" y="176532"/>
                  <a:pt x="179070" y="165740"/>
                  <a:pt x="179070" y="165740"/>
                </a:cubicBezTo>
                <a:lnTo>
                  <a:pt x="194310" y="142880"/>
                </a:lnTo>
                <a:lnTo>
                  <a:pt x="201930" y="131450"/>
                </a:lnTo>
                <a:cubicBezTo>
                  <a:pt x="200660" y="107320"/>
                  <a:pt x="200308" y="83124"/>
                  <a:pt x="198120" y="59060"/>
                </a:cubicBezTo>
                <a:cubicBezTo>
                  <a:pt x="197419" y="51345"/>
                  <a:pt x="191342" y="41783"/>
                  <a:pt x="186690" y="36200"/>
                </a:cubicBezTo>
                <a:cubicBezTo>
                  <a:pt x="175413" y="22668"/>
                  <a:pt x="168910" y="6990"/>
                  <a:pt x="156210" y="191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30229" y="4338223"/>
            <a:ext cx="28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Segoe Script" panose="020B0504020000000003" pitchFamily="34" charset="0"/>
              </a:rPr>
              <a:t>5</a:t>
            </a:r>
            <a:endParaRPr lang="en-US" sz="1200" b="1" dirty="0">
              <a:latin typeface="Segoe Script" panose="020B05040200000000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92448" y="4338222"/>
            <a:ext cx="28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Segoe Script" panose="020B0504020000000003" pitchFamily="34" charset="0"/>
              </a:rPr>
              <a:t>9</a:t>
            </a:r>
            <a:endParaRPr lang="en-US" sz="1200" b="1" dirty="0">
              <a:latin typeface="Segoe Script" panose="020B05040200000000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3514" y="4334411"/>
            <a:ext cx="28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Segoe Script" panose="020B0504020000000003" pitchFamily="34" charset="0"/>
              </a:rPr>
              <a:t>2</a:t>
            </a:r>
            <a:endParaRPr lang="en-US" sz="1200" b="1" dirty="0">
              <a:latin typeface="Segoe Script" panose="020B05040200000000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78781" y="3780323"/>
            <a:ext cx="28536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Segoe Script" panose="020B0504020000000003" pitchFamily="34" charset="0"/>
              </a:rPr>
              <a:t>Score of 2. Low/Moderate Adjacent Scenery</a:t>
            </a:r>
            <a:endParaRPr lang="en-US" sz="900" dirty="0">
              <a:latin typeface="Segoe Script" panose="020B0504020000000003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736711" y="4181369"/>
            <a:ext cx="209550" cy="156453"/>
          </a:xfrm>
          <a:custGeom>
            <a:avLst/>
            <a:gdLst>
              <a:gd name="connsiteX0" fmla="*/ 133350 w 209550"/>
              <a:gd name="connsiteY0" fmla="*/ 243 h 156453"/>
              <a:gd name="connsiteX1" fmla="*/ 110490 w 209550"/>
              <a:gd name="connsiteY1" fmla="*/ 4053 h 156453"/>
              <a:gd name="connsiteX2" fmla="*/ 76200 w 209550"/>
              <a:gd name="connsiteY2" fmla="*/ 7863 h 156453"/>
              <a:gd name="connsiteX3" fmla="*/ 53340 w 209550"/>
              <a:gd name="connsiteY3" fmla="*/ 15483 h 156453"/>
              <a:gd name="connsiteX4" fmla="*/ 41910 w 209550"/>
              <a:gd name="connsiteY4" fmla="*/ 19293 h 156453"/>
              <a:gd name="connsiteX5" fmla="*/ 34290 w 209550"/>
              <a:gd name="connsiteY5" fmla="*/ 30723 h 156453"/>
              <a:gd name="connsiteX6" fmla="*/ 7620 w 209550"/>
              <a:gd name="connsiteY6" fmla="*/ 65013 h 156453"/>
              <a:gd name="connsiteX7" fmla="*/ 0 w 209550"/>
              <a:gd name="connsiteY7" fmla="*/ 87873 h 156453"/>
              <a:gd name="connsiteX8" fmla="*/ 3810 w 209550"/>
              <a:gd name="connsiteY8" fmla="*/ 114543 h 156453"/>
              <a:gd name="connsiteX9" fmla="*/ 7620 w 209550"/>
              <a:gd name="connsiteY9" fmla="*/ 125973 h 156453"/>
              <a:gd name="connsiteX10" fmla="*/ 19050 w 209550"/>
              <a:gd name="connsiteY10" fmla="*/ 129783 h 156453"/>
              <a:gd name="connsiteX11" fmla="*/ 30480 w 209550"/>
              <a:gd name="connsiteY11" fmla="*/ 137403 h 156453"/>
              <a:gd name="connsiteX12" fmla="*/ 41910 w 209550"/>
              <a:gd name="connsiteY12" fmla="*/ 141213 h 156453"/>
              <a:gd name="connsiteX13" fmla="*/ 53340 w 209550"/>
              <a:gd name="connsiteY13" fmla="*/ 148833 h 156453"/>
              <a:gd name="connsiteX14" fmla="*/ 87630 w 209550"/>
              <a:gd name="connsiteY14" fmla="*/ 156453 h 156453"/>
              <a:gd name="connsiteX15" fmla="*/ 152400 w 209550"/>
              <a:gd name="connsiteY15" fmla="*/ 152643 h 156453"/>
              <a:gd name="connsiteX16" fmla="*/ 175260 w 209550"/>
              <a:gd name="connsiteY16" fmla="*/ 137403 h 156453"/>
              <a:gd name="connsiteX17" fmla="*/ 186690 w 209550"/>
              <a:gd name="connsiteY17" fmla="*/ 129783 h 156453"/>
              <a:gd name="connsiteX18" fmla="*/ 190500 w 209550"/>
              <a:gd name="connsiteY18" fmla="*/ 118353 h 156453"/>
              <a:gd name="connsiteX19" fmla="*/ 201930 w 209550"/>
              <a:gd name="connsiteY19" fmla="*/ 110733 h 156453"/>
              <a:gd name="connsiteX20" fmla="*/ 209550 w 209550"/>
              <a:gd name="connsiteY20" fmla="*/ 87873 h 156453"/>
              <a:gd name="connsiteX21" fmla="*/ 205740 w 209550"/>
              <a:gd name="connsiteY21" fmla="*/ 53583 h 156453"/>
              <a:gd name="connsiteX22" fmla="*/ 201930 w 209550"/>
              <a:gd name="connsiteY22" fmla="*/ 42153 h 156453"/>
              <a:gd name="connsiteX23" fmla="*/ 167640 w 209550"/>
              <a:gd name="connsiteY23" fmla="*/ 23103 h 156453"/>
              <a:gd name="connsiteX24" fmla="*/ 156210 w 209550"/>
              <a:gd name="connsiteY24" fmla="*/ 11673 h 156453"/>
              <a:gd name="connsiteX25" fmla="*/ 133350 w 209550"/>
              <a:gd name="connsiteY25" fmla="*/ 243 h 15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9550" h="156453">
                <a:moveTo>
                  <a:pt x="133350" y="243"/>
                </a:moveTo>
                <a:cubicBezTo>
                  <a:pt x="125730" y="-1027"/>
                  <a:pt x="118147" y="3032"/>
                  <a:pt x="110490" y="4053"/>
                </a:cubicBezTo>
                <a:cubicBezTo>
                  <a:pt x="99091" y="5573"/>
                  <a:pt x="87477" y="5608"/>
                  <a:pt x="76200" y="7863"/>
                </a:cubicBezTo>
                <a:cubicBezTo>
                  <a:pt x="68324" y="9438"/>
                  <a:pt x="60960" y="12943"/>
                  <a:pt x="53340" y="15483"/>
                </a:cubicBezTo>
                <a:lnTo>
                  <a:pt x="41910" y="19293"/>
                </a:lnTo>
                <a:cubicBezTo>
                  <a:pt x="39370" y="23103"/>
                  <a:pt x="37221" y="27205"/>
                  <a:pt x="34290" y="30723"/>
                </a:cubicBezTo>
                <a:cubicBezTo>
                  <a:pt x="23332" y="43872"/>
                  <a:pt x="14040" y="45754"/>
                  <a:pt x="7620" y="65013"/>
                </a:cubicBezTo>
                <a:lnTo>
                  <a:pt x="0" y="87873"/>
                </a:lnTo>
                <a:cubicBezTo>
                  <a:pt x="1270" y="96763"/>
                  <a:pt x="2049" y="105737"/>
                  <a:pt x="3810" y="114543"/>
                </a:cubicBezTo>
                <a:cubicBezTo>
                  <a:pt x="4598" y="118481"/>
                  <a:pt x="4780" y="123133"/>
                  <a:pt x="7620" y="125973"/>
                </a:cubicBezTo>
                <a:cubicBezTo>
                  <a:pt x="10460" y="128813"/>
                  <a:pt x="15458" y="127987"/>
                  <a:pt x="19050" y="129783"/>
                </a:cubicBezTo>
                <a:cubicBezTo>
                  <a:pt x="23146" y="131831"/>
                  <a:pt x="26384" y="135355"/>
                  <a:pt x="30480" y="137403"/>
                </a:cubicBezTo>
                <a:cubicBezTo>
                  <a:pt x="34072" y="139199"/>
                  <a:pt x="38318" y="139417"/>
                  <a:pt x="41910" y="141213"/>
                </a:cubicBezTo>
                <a:cubicBezTo>
                  <a:pt x="46006" y="143261"/>
                  <a:pt x="49131" y="147029"/>
                  <a:pt x="53340" y="148833"/>
                </a:cubicBezTo>
                <a:cubicBezTo>
                  <a:pt x="58048" y="150851"/>
                  <a:pt x="84240" y="155775"/>
                  <a:pt x="87630" y="156453"/>
                </a:cubicBezTo>
                <a:cubicBezTo>
                  <a:pt x="109220" y="155183"/>
                  <a:pt x="131266" y="157237"/>
                  <a:pt x="152400" y="152643"/>
                </a:cubicBezTo>
                <a:cubicBezTo>
                  <a:pt x="161349" y="150698"/>
                  <a:pt x="167640" y="142483"/>
                  <a:pt x="175260" y="137403"/>
                </a:cubicBezTo>
                <a:lnTo>
                  <a:pt x="186690" y="129783"/>
                </a:lnTo>
                <a:cubicBezTo>
                  <a:pt x="187960" y="125973"/>
                  <a:pt x="187991" y="121489"/>
                  <a:pt x="190500" y="118353"/>
                </a:cubicBezTo>
                <a:cubicBezTo>
                  <a:pt x="193361" y="114777"/>
                  <a:pt x="199503" y="114616"/>
                  <a:pt x="201930" y="110733"/>
                </a:cubicBezTo>
                <a:cubicBezTo>
                  <a:pt x="206187" y="103922"/>
                  <a:pt x="209550" y="87873"/>
                  <a:pt x="209550" y="87873"/>
                </a:cubicBezTo>
                <a:cubicBezTo>
                  <a:pt x="208280" y="76443"/>
                  <a:pt x="207631" y="64927"/>
                  <a:pt x="205740" y="53583"/>
                </a:cubicBezTo>
                <a:cubicBezTo>
                  <a:pt x="205080" y="49622"/>
                  <a:pt x="204770" y="44993"/>
                  <a:pt x="201930" y="42153"/>
                </a:cubicBezTo>
                <a:cubicBezTo>
                  <a:pt x="188829" y="29052"/>
                  <a:pt x="182013" y="27894"/>
                  <a:pt x="167640" y="23103"/>
                </a:cubicBezTo>
                <a:cubicBezTo>
                  <a:pt x="163830" y="19293"/>
                  <a:pt x="160693" y="14662"/>
                  <a:pt x="156210" y="11673"/>
                </a:cubicBezTo>
                <a:cubicBezTo>
                  <a:pt x="149290" y="7060"/>
                  <a:pt x="140970" y="1513"/>
                  <a:pt x="133350" y="24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81975" y="4337822"/>
            <a:ext cx="463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Segoe Script" panose="020B0504020000000003" pitchFamily="34" charset="0"/>
              </a:rPr>
              <a:t>16</a:t>
            </a:r>
            <a:endParaRPr lang="en-US" sz="1200" b="1" dirty="0">
              <a:latin typeface="Segoe Script" panose="020B05040200000000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93418" y="3654494"/>
            <a:ext cx="463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Segoe Script" panose="020B0504020000000003" pitchFamily="34" charset="0"/>
              </a:rPr>
              <a:t>X</a:t>
            </a:r>
            <a:endParaRPr lang="en-US" sz="1200" b="1" dirty="0">
              <a:latin typeface="Segoe Script" panose="020B05040200000000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78780" y="3582336"/>
            <a:ext cx="3137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Segoe Script" panose="020B0504020000000003" pitchFamily="34" charset="0"/>
              </a:rPr>
              <a:t>Rich color spectrum with high variety of color</a:t>
            </a:r>
            <a:endParaRPr lang="en-US" sz="900" dirty="0"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7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/>
          <a:stretch/>
        </p:blipFill>
        <p:spPr bwMode="auto">
          <a:xfrm>
            <a:off x="-1" y="1062464"/>
            <a:ext cx="8779131" cy="579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5 – Evaluate, Score, &amp; Categorize</a:t>
            </a:r>
          </a:p>
        </p:txBody>
      </p:sp>
      <p:sp>
        <p:nvSpPr>
          <p:cNvPr id="3" name="Rectangle 2"/>
          <p:cNvSpPr/>
          <p:nvPr/>
        </p:nvSpPr>
        <p:spPr>
          <a:xfrm>
            <a:off x="6625390" y="1957137"/>
            <a:ext cx="1933073" cy="248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(Draft document)</a:t>
            </a:r>
            <a:endParaRPr lang="en-US" sz="1050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Provides </a:t>
            </a:r>
            <a:r>
              <a:rPr lang="en-US" dirty="0"/>
              <a:t>information about the national interest that is </a:t>
            </a:r>
            <a:r>
              <a:rPr lang="en-US" dirty="0" smtClean="0">
                <a:solidFill>
                  <a:srgbClr val="FFC000"/>
                </a:solidFill>
              </a:rPr>
              <a:t>critical </a:t>
            </a:r>
            <a:r>
              <a:rPr lang="en-US" dirty="0">
                <a:solidFill>
                  <a:srgbClr val="FFC000"/>
                </a:solidFill>
              </a:rPr>
              <a:t>to consider during land use planning </a:t>
            </a:r>
            <a:r>
              <a:rPr lang="en-US" dirty="0"/>
              <a:t>when setting visual management objectives in an RMP (fulfilling FLPMA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Inventory data is an appropriate starting point for describing the </a:t>
            </a:r>
            <a:r>
              <a:rPr lang="en-US" dirty="0">
                <a:solidFill>
                  <a:srgbClr val="FFC000"/>
                </a:solidFill>
              </a:rPr>
              <a:t>“existing conditions”</a:t>
            </a:r>
            <a:r>
              <a:rPr lang="en-US" dirty="0"/>
              <a:t> from which to evaluate environmental effects on the quality of the human environment (fulfilling NEPA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Practical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3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5 – Evaluate, Score, &amp; Categorize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2334"/>
            <a:ext cx="8775510" cy="511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9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Kemmerer-VRM 018"/>
          <p:cNvPicPr>
            <a:picLocks noChangeAspect="1" noChangeArrowheads="1"/>
          </p:cNvPicPr>
          <p:nvPr/>
        </p:nvPicPr>
        <p:blipFill rotWithShape="1">
          <a:blip r:embed="rId3"/>
          <a:srcRect b="1550"/>
          <a:stretch/>
        </p:blipFill>
        <p:spPr bwMode="auto">
          <a:xfrm>
            <a:off x="0" y="1066917"/>
            <a:ext cx="8779473" cy="579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Example Imagery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90539" y="6474542"/>
            <a:ext cx="319626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Example of Class C Scenery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044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scalante etc 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064821"/>
            <a:ext cx="8779335" cy="579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Imagery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0539" y="6474542"/>
            <a:ext cx="319626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Example of Class B Scenery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80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Imagery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0539" y="6474542"/>
            <a:ext cx="319626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Example of Class A Scenery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 descr="https://c1.staticflickr.com/1/417/18596204106_27c3efce2a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3571"/>
            <a:ext cx="8784493" cy="579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90539" y="6474542"/>
            <a:ext cx="3196260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Example of Class A Scenery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24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Sensitivity Level Analysis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9" b="5865"/>
          <a:stretch/>
        </p:blipFill>
        <p:spPr>
          <a:xfrm>
            <a:off x="-1" y="1062022"/>
            <a:ext cx="8779077" cy="579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7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the level of public concern for scenic </a:t>
            </a:r>
            <a:r>
              <a:rPr lang="en-US" dirty="0" smtClean="0"/>
              <a:t>quality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 combination of internal and external data sources are  used to inventory visual </a:t>
            </a:r>
            <a:r>
              <a:rPr lang="en-US" dirty="0" smtClean="0"/>
              <a:t>sensitivity</a:t>
            </a:r>
            <a:endParaRPr lang="en-US" dirty="0"/>
          </a:p>
          <a:p>
            <a:pPr lvl="1"/>
            <a:r>
              <a:rPr lang="en-US" dirty="0">
                <a:solidFill>
                  <a:srgbClr val="FFC000"/>
                </a:solidFill>
              </a:rPr>
              <a:t>Input from BLM staff is key </a:t>
            </a:r>
            <a:r>
              <a:rPr lang="en-US" dirty="0"/>
              <a:t>because of their experience working with stakeholders, knowledge about areas that are visually sensitive to the public and the reason these areas are </a:t>
            </a:r>
            <a:r>
              <a:rPr lang="en-US" dirty="0" smtClean="0"/>
              <a:t>visually sensitive </a:t>
            </a:r>
            <a:r>
              <a:rPr lang="en-US" dirty="0"/>
              <a:t>to the </a:t>
            </a:r>
            <a:r>
              <a:rPr lang="en-US" dirty="0" smtClean="0"/>
              <a:t>public</a:t>
            </a:r>
            <a:endParaRPr lang="en-US" dirty="0"/>
          </a:p>
          <a:p>
            <a:pPr lvl="1"/>
            <a:r>
              <a:rPr lang="en-US" dirty="0"/>
              <a:t>Otherwise, assumptions are made that may not adequately reflect visual sensitivity within a planning </a:t>
            </a:r>
            <a:r>
              <a:rPr lang="en-US" dirty="0" smtClean="0"/>
              <a:t>area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FLPMA recognizes scenic values and their qualitative value to the </a:t>
            </a:r>
            <a:r>
              <a:rPr lang="en-US" dirty="0" smtClean="0"/>
              <a:t>public</a:t>
            </a:r>
            <a:endParaRPr lang="en-US" dirty="0"/>
          </a:p>
          <a:p>
            <a:pPr lvl="1"/>
            <a:r>
              <a:rPr lang="en-US" sz="1800" dirty="0"/>
              <a:t>(Section 102(a)(8) &amp; 103 </a:t>
            </a:r>
            <a:r>
              <a:rPr lang="en-US" dirty="0"/>
              <a:t>(c))</a:t>
            </a:r>
          </a:p>
          <a:p>
            <a:r>
              <a:rPr lang="en-US" dirty="0"/>
              <a:t>BLM responds to FLPMA by including v</a:t>
            </a:r>
            <a:r>
              <a:rPr lang="en-US" dirty="0" smtClean="0"/>
              <a:t>isual sensitivity </a:t>
            </a:r>
            <a:r>
              <a:rPr lang="en-US" dirty="0"/>
              <a:t>as an inventory “factor”—an element of scenic </a:t>
            </a:r>
            <a:r>
              <a:rPr lang="en-US" dirty="0" smtClean="0"/>
              <a:t>value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Scenic </a:t>
            </a:r>
            <a:r>
              <a:rPr lang="en-US" dirty="0"/>
              <a:t>values are a quality of the human environment and subject to </a:t>
            </a:r>
            <a:r>
              <a:rPr lang="en-US" dirty="0" smtClean="0"/>
              <a:t>NEPA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Visual </a:t>
            </a:r>
            <a:r>
              <a:rPr lang="en-US" dirty="0"/>
              <a:t>sensitivity determinations  are pertinent for </a:t>
            </a:r>
            <a:r>
              <a:rPr lang="en-US" dirty="0" smtClean="0"/>
              <a:t>land </a:t>
            </a: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planning, environmental </a:t>
            </a:r>
            <a:r>
              <a:rPr lang="en-US" dirty="0" smtClean="0"/>
              <a:t>impact </a:t>
            </a:r>
            <a:r>
              <a:rPr lang="en-US" dirty="0"/>
              <a:t>analysis, and for project implementation &amp; </a:t>
            </a:r>
            <a:r>
              <a:rPr lang="en-US" dirty="0" smtClean="0"/>
              <a:t>design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Why BLM Considers Visual Sensitivity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4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425287" cy="5181600"/>
          </a:xfrm>
        </p:spPr>
        <p:txBody>
          <a:bodyPr/>
          <a:lstStyle/>
          <a:p>
            <a:r>
              <a:rPr lang="en-US" dirty="0"/>
              <a:t>Sensitivity </a:t>
            </a:r>
            <a:r>
              <a:rPr lang="en-US" dirty="0" smtClean="0"/>
              <a:t>levels </a:t>
            </a:r>
            <a:r>
              <a:rPr lang="en-US" dirty="0"/>
              <a:t>are defined as… </a:t>
            </a:r>
          </a:p>
          <a:p>
            <a:r>
              <a:rPr lang="en-US" sz="2000" dirty="0"/>
              <a:t>(from M-8400r)  </a:t>
            </a:r>
          </a:p>
          <a:p>
            <a:pPr lvl="1"/>
            <a:r>
              <a:rPr lang="en-US" sz="2000" dirty="0"/>
              <a:t>Measures (H,M,L) of public concern for the maintenance of scenic </a:t>
            </a:r>
            <a:r>
              <a:rPr lang="en-US" sz="2000" dirty="0" smtClean="0"/>
              <a:t>quality</a:t>
            </a:r>
            <a:endParaRPr lang="en-US" sz="2000" dirty="0"/>
          </a:p>
          <a:p>
            <a:r>
              <a:rPr lang="en-US" dirty="0"/>
              <a:t>SL </a:t>
            </a:r>
            <a:r>
              <a:rPr lang="en-US" dirty="0" smtClean="0"/>
              <a:t>ratings </a:t>
            </a:r>
            <a:r>
              <a:rPr lang="en-US" dirty="0"/>
              <a:t>are based on…</a:t>
            </a:r>
          </a:p>
          <a:p>
            <a:pPr lvl="1"/>
            <a:r>
              <a:rPr lang="en-US" sz="2000" dirty="0"/>
              <a:t>Data regarding </a:t>
            </a:r>
            <a:r>
              <a:rPr lang="en-US" sz="2000" dirty="0" smtClean="0"/>
              <a:t>who </a:t>
            </a:r>
            <a:r>
              <a:rPr lang="en-US" sz="2000" dirty="0"/>
              <a:t>will likely have concern about visual change and the strength of that </a:t>
            </a:r>
            <a:r>
              <a:rPr lang="en-US" sz="2000" dirty="0" smtClean="0"/>
              <a:t>concern  </a:t>
            </a:r>
            <a:endParaRPr lang="en-US" sz="2000" dirty="0"/>
          </a:p>
          <a:p>
            <a:pPr lvl="1"/>
            <a:r>
              <a:rPr lang="en-US" sz="2000" dirty="0"/>
              <a:t>The inventory of sensitivity indicates the public’s willingness to accept visual change by </a:t>
            </a:r>
            <a:r>
              <a:rPr lang="en-US" sz="2000" dirty="0" smtClean="0"/>
              <a:t>location</a:t>
            </a:r>
            <a:endParaRPr lang="en-US" sz="2000" dirty="0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Definition of Visual Sensitivity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r="19792"/>
          <a:stretch/>
        </p:blipFill>
        <p:spPr>
          <a:xfrm>
            <a:off x="4842521" y="1060640"/>
            <a:ext cx="3946058" cy="57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7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lands are assigned one of three possible sensitivity ratings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Sensitivity Level Analysis</a:t>
            </a:r>
            <a:endParaRPr lang="en-US" dirty="0"/>
          </a:p>
        </p:txBody>
      </p:sp>
      <p:sp>
        <p:nvSpPr>
          <p:cNvPr id="7" name="Content Placeholder 28"/>
          <p:cNvSpPr txBox="1">
            <a:spLocks/>
          </p:cNvSpPr>
          <p:nvPr/>
        </p:nvSpPr>
        <p:spPr>
          <a:xfrm>
            <a:off x="249195" y="2180191"/>
            <a:ext cx="8416518" cy="42700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FFC000"/>
                </a:solidFill>
              </a:rPr>
              <a:t>High Level of Sensitivity</a:t>
            </a:r>
          </a:p>
          <a:p>
            <a:pPr lvl="2"/>
            <a:r>
              <a:rPr lang="en-US" dirty="0"/>
              <a:t>Indicates publics who generally hold a high CONCERN for retaining existing landscape character, a high INTEREST in potential visual landscape change, and a low RESILIENCE to </a:t>
            </a:r>
            <a:r>
              <a:rPr lang="en-US" dirty="0" smtClean="0"/>
              <a:t>change</a:t>
            </a:r>
            <a:endParaRPr lang="en-US" dirty="0"/>
          </a:p>
          <a:p>
            <a:pPr lvl="1"/>
            <a:r>
              <a:rPr lang="en-US" dirty="0">
                <a:solidFill>
                  <a:srgbClr val="FFC000"/>
                </a:solidFill>
              </a:rPr>
              <a:t>Medium Level of Sensitivity</a:t>
            </a:r>
          </a:p>
          <a:p>
            <a:pPr lvl="2"/>
            <a:r>
              <a:rPr lang="en-US" dirty="0"/>
              <a:t>Indicates publics who hold a moderate CONCERN for retaining existing landscape character, a moderate INTEREST in potential visual landscape change, and a moderate RESILIENCE to </a:t>
            </a:r>
            <a:r>
              <a:rPr lang="en-US" dirty="0" smtClean="0"/>
              <a:t>change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Low Level of Sensitivity</a:t>
            </a:r>
          </a:p>
          <a:p>
            <a:pPr lvl="2"/>
            <a:r>
              <a:rPr lang="en-US" dirty="0"/>
              <a:t>Indicates publics who hold a low CONCERN for retaining existing landscape character; an accompanying low INTEREST in potential visual landscape change, and a high RESILIENCE to </a:t>
            </a:r>
            <a:r>
              <a:rPr lang="en-US" dirty="0" smtClean="0"/>
              <a:t>change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Sensitivity Examples</a:t>
            </a:r>
          </a:p>
          <a:p>
            <a:pPr lvl="1"/>
            <a:r>
              <a:rPr lang="en-US" dirty="0" smtClean="0"/>
              <a:t>National monuments</a:t>
            </a:r>
          </a:p>
          <a:p>
            <a:pPr lvl="1"/>
            <a:r>
              <a:rPr lang="en-US" dirty="0" smtClean="0"/>
              <a:t>Wilderness/WSAs/outstanding </a:t>
            </a:r>
            <a:r>
              <a:rPr lang="en-US" dirty="0"/>
              <a:t>n</a:t>
            </a:r>
            <a:r>
              <a:rPr lang="en-US" dirty="0" smtClean="0"/>
              <a:t>atural areas</a:t>
            </a:r>
          </a:p>
          <a:p>
            <a:pPr lvl="1"/>
            <a:r>
              <a:rPr lang="en-US" dirty="0" smtClean="0"/>
              <a:t>Scenic byways and backways</a:t>
            </a:r>
          </a:p>
          <a:p>
            <a:pPr lvl="1"/>
            <a:r>
              <a:rPr lang="en-US" dirty="0" smtClean="0"/>
              <a:t>Major transportation corridors</a:t>
            </a:r>
          </a:p>
          <a:p>
            <a:pPr lvl="1"/>
            <a:r>
              <a:rPr lang="en-US" dirty="0" smtClean="0"/>
              <a:t>Backdrops to communities </a:t>
            </a:r>
          </a:p>
          <a:p>
            <a:pPr lvl="1"/>
            <a:r>
              <a:rPr lang="en-US" dirty="0" smtClean="0"/>
              <a:t>Historic trail corridors</a:t>
            </a:r>
          </a:p>
          <a:p>
            <a:pPr lvl="1"/>
            <a:r>
              <a:rPr lang="en-US" dirty="0" smtClean="0"/>
              <a:t>Special management areas where a pristine setting is important</a:t>
            </a:r>
          </a:p>
          <a:p>
            <a:pPr lvl="1"/>
            <a:endParaRPr lang="en-US" dirty="0"/>
          </a:p>
          <a:p>
            <a:r>
              <a:rPr lang="en-US" dirty="0" smtClean="0"/>
              <a:t>Low Sensitivity Examples</a:t>
            </a:r>
          </a:p>
          <a:p>
            <a:pPr lvl="1"/>
            <a:r>
              <a:rPr lang="en-US" dirty="0" smtClean="0"/>
              <a:t>OHV open areas</a:t>
            </a:r>
          </a:p>
          <a:p>
            <a:pPr lvl="1"/>
            <a:r>
              <a:rPr lang="en-US" dirty="0" smtClean="0"/>
              <a:t>Mineral or oil and gas development</a:t>
            </a:r>
          </a:p>
          <a:p>
            <a:pPr marL="295275" lvl="1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295275" lvl="1" indent="0">
              <a:buNone/>
            </a:pPr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Sensitivity Level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Inventory leads to VRI classes</a:t>
            </a:r>
          </a:p>
          <a:p>
            <a:pPr algn="ctr"/>
            <a:r>
              <a:rPr lang="en-US" sz="3600" dirty="0" smtClean="0">
                <a:solidFill>
                  <a:srgbClr val="00B050"/>
                </a:solidFill>
              </a:rPr>
              <a:t>VRI = Snapshot of existing condition</a:t>
            </a:r>
            <a:endParaRPr lang="en-US" dirty="0">
              <a:solidFill>
                <a:srgbClr val="00B050"/>
              </a:solidFill>
            </a:endParaRP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Management decisions leads to VRM classes</a:t>
            </a:r>
          </a:p>
          <a:p>
            <a:pPr lvl="0" algn="ctr"/>
            <a:r>
              <a:rPr lang="en-US" sz="3600" dirty="0" smtClean="0">
                <a:solidFill>
                  <a:schemeClr val="bg1"/>
                </a:solidFill>
              </a:rPr>
              <a:t>VRM </a:t>
            </a:r>
            <a:r>
              <a:rPr lang="en-US" sz="3600" dirty="0">
                <a:solidFill>
                  <a:schemeClr val="bg1"/>
                </a:solidFill>
              </a:rPr>
              <a:t>= </a:t>
            </a:r>
            <a:r>
              <a:rPr lang="en-US" sz="3600" dirty="0" smtClean="0">
                <a:solidFill>
                  <a:schemeClr val="bg1"/>
                </a:solidFill>
              </a:rPr>
              <a:t>Measure of level of change allowable to visual resources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Practical value</a:t>
            </a:r>
          </a:p>
        </p:txBody>
      </p:sp>
      <p:sp>
        <p:nvSpPr>
          <p:cNvPr id="5" name="Right Arrow 4"/>
          <p:cNvSpPr/>
          <p:nvPr/>
        </p:nvSpPr>
        <p:spPr>
          <a:xfrm rot="5400000">
            <a:off x="4096810" y="3132536"/>
            <a:ext cx="559558" cy="723332"/>
          </a:xfrm>
          <a:prstGeom prst="rightArrow">
            <a:avLst>
              <a:gd name="adj1" fmla="val 50000"/>
              <a:gd name="adj2" fmla="val 724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Sensitivity Analysis Process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62000" y="1307431"/>
            <a:ext cx="7535064" cy="5277853"/>
            <a:chOff x="762000" y="1307431"/>
            <a:chExt cx="7535064" cy="5277853"/>
          </a:xfrm>
        </p:grpSpPr>
        <p:grpSp>
          <p:nvGrpSpPr>
            <p:cNvPr id="17" name="Group 16"/>
            <p:cNvGrpSpPr/>
            <p:nvPr/>
          </p:nvGrpSpPr>
          <p:grpSpPr>
            <a:xfrm>
              <a:off x="762000" y="1307431"/>
              <a:ext cx="7535064" cy="5277853"/>
              <a:chOff x="762000" y="1307431"/>
              <a:chExt cx="7535064" cy="5277853"/>
            </a:xfrm>
          </p:grpSpPr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509649571"/>
                  </p:ext>
                </p:extLst>
              </p:nvPr>
            </p:nvGraphicFramePr>
            <p:xfrm>
              <a:off x="5201089" y="1307431"/>
              <a:ext cx="3095975" cy="527785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6" name="Diagram 5"/>
              <p:cNvGraphicFramePr/>
              <p:nvPr>
                <p:extLst>
                  <p:ext uri="{D42A27DB-BD31-4B8C-83A1-F6EECF244321}">
                    <p14:modId xmlns:p14="http://schemas.microsoft.com/office/powerpoint/2010/main" val="3499012543"/>
                  </p:ext>
                </p:extLst>
              </p:nvPr>
            </p:nvGraphicFramePr>
            <p:xfrm>
              <a:off x="762000" y="1389845"/>
              <a:ext cx="3784242" cy="493368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cxnSp>
            <p:nvCxnSpPr>
              <p:cNvPr id="8" name="Straight Connector 7"/>
              <p:cNvCxnSpPr/>
              <p:nvPr/>
            </p:nvCxnSpPr>
            <p:spPr>
              <a:xfrm>
                <a:off x="4507832" y="4588042"/>
                <a:ext cx="304801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4812632" y="1804737"/>
                <a:ext cx="1" cy="3954379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812633" y="1804737"/>
                <a:ext cx="385009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4812632" y="2831432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4812633" y="3761874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4812632" y="4772526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4812633" y="5759116"/>
                <a:ext cx="38501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/>
            <p:cNvSpPr/>
            <p:nvPr/>
          </p:nvSpPr>
          <p:spPr>
            <a:xfrm>
              <a:off x="1342984" y="2567353"/>
              <a:ext cx="3153124" cy="1166755"/>
            </a:xfrm>
            <a:prstGeom prst="rect">
              <a:avLst/>
            </a:prstGeom>
            <a:solidFill>
              <a:schemeClr val="dk1">
                <a:alpha val="8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37122" y="5526505"/>
              <a:ext cx="3184358" cy="818148"/>
            </a:xfrm>
            <a:prstGeom prst="rect">
              <a:avLst/>
            </a:prstGeom>
            <a:solidFill>
              <a:schemeClr val="dk1">
                <a:alpha val="8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18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Factors to consider:</a:t>
            </a:r>
          </a:p>
          <a:p>
            <a:pPr lvl="1"/>
            <a:r>
              <a:rPr lang="en-US" dirty="0" smtClean="0"/>
              <a:t>Types of users</a:t>
            </a:r>
          </a:p>
          <a:p>
            <a:pPr lvl="1"/>
            <a:r>
              <a:rPr lang="en-US" dirty="0" smtClean="0"/>
              <a:t>Amount of use </a:t>
            </a:r>
          </a:p>
          <a:p>
            <a:pPr lvl="1"/>
            <a:r>
              <a:rPr lang="en-US" dirty="0" smtClean="0"/>
              <a:t>Public Interest </a:t>
            </a:r>
          </a:p>
          <a:p>
            <a:pPr lvl="1"/>
            <a:r>
              <a:rPr lang="en-US" dirty="0" smtClean="0"/>
              <a:t>Adjacent land uses</a:t>
            </a:r>
          </a:p>
          <a:p>
            <a:pPr lvl="1"/>
            <a:r>
              <a:rPr lang="en-US" dirty="0" smtClean="0"/>
              <a:t>Special areas</a:t>
            </a:r>
          </a:p>
          <a:p>
            <a:pPr lvl="1"/>
            <a:endParaRPr lang="en-US" dirty="0" smtClean="0"/>
          </a:p>
          <a:p>
            <a:pPr lvl="1"/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sz="28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1 – Information Gathering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251" y="4697367"/>
            <a:ext cx="3316504" cy="13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711487" y="5984310"/>
            <a:ext cx="27114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Tehachapi Pass, Mojave,</a:t>
            </a:r>
            <a:r>
              <a:rPr kumimoji="0" lang="en-US" altLang="en-US" sz="1200" i="0" u="none" strike="noStrike" cap="none" normalizeH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</a:t>
            </a:r>
            <a:endParaRPr kumimoji="0" lang="en-US" altLang="en-US" sz="120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012142" y="5980996"/>
            <a:ext cx="33165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Colliding Rivers, Roseburg, OR</a:t>
            </a:r>
            <a:endParaRPr kumimoji="0" lang="en-US" altLang="en-US" sz="120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2" t="7374" r="602" b="40042"/>
          <a:stretch/>
        </p:blipFill>
        <p:spPr bwMode="auto">
          <a:xfrm>
            <a:off x="4759613" y="4697367"/>
            <a:ext cx="3338784" cy="1316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5290" t="34854" b="26825"/>
          <a:stretch/>
        </p:blipFill>
        <p:spPr bwMode="auto">
          <a:xfrm>
            <a:off x="4759614" y="1325410"/>
            <a:ext cx="3267276" cy="1272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U:\My Documents\photos\UT Flyfishers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4" b="19205"/>
          <a:stretch/>
        </p:blipFill>
        <p:spPr bwMode="auto">
          <a:xfrm>
            <a:off x="4759613" y="2995675"/>
            <a:ext cx="3267276" cy="1301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667926" y="2554129"/>
            <a:ext cx="33546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Cripple Creek Scenic Byway Overlook</a:t>
            </a:r>
            <a:endParaRPr kumimoji="0" lang="en-US" altLang="en-US" sz="1200" i="0" u="none" strike="noStrike" cap="none" normalizeH="0" baseline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667926" y="4264938"/>
            <a:ext cx="32672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Undisturbed Float Fishing River Banks</a:t>
            </a:r>
          </a:p>
        </p:txBody>
      </p:sp>
    </p:spTree>
    <p:extLst>
      <p:ext uri="{BB962C8B-B14F-4D97-AF65-F5344CB8AC3E}">
        <p14:creationId xmlns:p14="http://schemas.microsoft.com/office/powerpoint/2010/main" val="32019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 of users</a:t>
            </a:r>
          </a:p>
          <a:p>
            <a:pPr lvl="1"/>
            <a:r>
              <a:rPr lang="en-US" dirty="0" smtClean="0"/>
              <a:t>Sensitivity level varies by use</a:t>
            </a:r>
          </a:p>
          <a:p>
            <a:pPr lvl="2"/>
            <a:r>
              <a:rPr lang="en-US" dirty="0" smtClean="0"/>
              <a:t>Example:  recreational users versus workers who pass through an area on a regular basis</a:t>
            </a:r>
          </a:p>
          <a:p>
            <a:pPr lvl="1"/>
            <a:endParaRPr lang="en-US" dirty="0" smtClean="0"/>
          </a:p>
          <a:p>
            <a:pPr lvl="1"/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sz="28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Information Gathering</a:t>
            </a:r>
          </a:p>
        </p:txBody>
      </p:sp>
      <p:pic>
        <p:nvPicPr>
          <p:cNvPr id="8" name="Picture 6" descr="Climbing 004.jpg"/>
          <p:cNvPicPr>
            <a:picLocks noChangeAspect="1"/>
          </p:cNvPicPr>
          <p:nvPr/>
        </p:nvPicPr>
        <p:blipFill>
          <a:blip r:embed="rId3" cstate="print"/>
          <a:srcRect l="13596" b="26315"/>
          <a:stretch>
            <a:fillRect/>
          </a:stretch>
        </p:blipFill>
        <p:spPr bwMode="auto">
          <a:xfrm>
            <a:off x="4561820" y="2943001"/>
            <a:ext cx="2921822" cy="354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oil m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584" y="2943001"/>
            <a:ext cx="2793442" cy="354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42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Amount of use</a:t>
            </a:r>
          </a:p>
          <a:p>
            <a:pPr lvl="1"/>
            <a:r>
              <a:rPr lang="en-US" dirty="0" smtClean="0"/>
              <a:t>Areas seen by large numbers of people are often more sensitive</a:t>
            </a:r>
          </a:p>
          <a:p>
            <a:pPr lvl="1"/>
            <a:r>
              <a:rPr lang="en-US" dirty="0" smtClean="0"/>
              <a:t>Protection of visual values becomes more important as the number of viewers increases</a:t>
            </a:r>
          </a:p>
          <a:p>
            <a:pPr lvl="1"/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sz="28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Information Gathering</a:t>
            </a:r>
          </a:p>
        </p:txBody>
      </p:sp>
      <p:pic>
        <p:nvPicPr>
          <p:cNvPr id="10" name="Picture 3" descr="Bonneville10 0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b="15647"/>
          <a:stretch/>
        </p:blipFill>
        <p:spPr bwMode="auto">
          <a:xfrm>
            <a:off x="474822" y="3429000"/>
            <a:ext cx="3869947" cy="261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Bonneville05 0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"/>
          <a:stretch>
            <a:fillRect/>
          </a:stretch>
        </p:blipFill>
        <p:spPr bwMode="auto">
          <a:xfrm>
            <a:off x="4549518" y="3428998"/>
            <a:ext cx="3869947" cy="261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5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interest</a:t>
            </a:r>
          </a:p>
          <a:p>
            <a:pPr lvl="1"/>
            <a:r>
              <a:rPr lang="en-US" dirty="0"/>
              <a:t>Visual quality may be of concern</a:t>
            </a:r>
          </a:p>
          <a:p>
            <a:pPr marL="295275" lvl="1" indent="0">
              <a:buNone/>
            </a:pPr>
            <a:r>
              <a:rPr lang="en-US" dirty="0"/>
              <a:t>     to local, state, or national </a:t>
            </a:r>
            <a:r>
              <a:rPr lang="en-US" dirty="0" smtClean="0"/>
              <a:t>groups</a:t>
            </a:r>
            <a:endParaRPr lang="en-US" dirty="0"/>
          </a:p>
          <a:p>
            <a:pPr lvl="1"/>
            <a:r>
              <a:rPr lang="en-US" dirty="0"/>
              <a:t>Indicators of this concern are </a:t>
            </a:r>
          </a:p>
          <a:p>
            <a:pPr marL="295275" lvl="1" indent="0">
              <a:buNone/>
            </a:pPr>
            <a:r>
              <a:rPr lang="en-US" dirty="0"/>
              <a:t>     usually expressed in public meetings,</a:t>
            </a:r>
          </a:p>
          <a:p>
            <a:pPr marL="295275" lvl="1" indent="0">
              <a:buNone/>
            </a:pPr>
            <a:r>
              <a:rPr lang="en-US" dirty="0"/>
              <a:t>     letters, newspaper or magazine </a:t>
            </a:r>
          </a:p>
          <a:p>
            <a:pPr marL="295275" lvl="1" indent="0">
              <a:buNone/>
            </a:pPr>
            <a:r>
              <a:rPr lang="en-US" dirty="0"/>
              <a:t>     articles, newsletters, land-use plans, </a:t>
            </a:r>
          </a:p>
          <a:p>
            <a:pPr marL="295275" lvl="1" indent="0">
              <a:buNone/>
            </a:pPr>
            <a:r>
              <a:rPr lang="en-US" dirty="0"/>
              <a:t>     etc. </a:t>
            </a:r>
          </a:p>
          <a:p>
            <a:pPr lvl="1"/>
            <a:r>
              <a:rPr lang="en-US" dirty="0"/>
              <a:t>Public controversy created in </a:t>
            </a:r>
          </a:p>
          <a:p>
            <a:pPr marL="295275" lvl="1" indent="0">
              <a:buNone/>
            </a:pPr>
            <a:r>
              <a:rPr lang="en-US" dirty="0"/>
              <a:t>     response to proposed activities that</a:t>
            </a:r>
          </a:p>
          <a:p>
            <a:pPr marL="295275" lvl="1" indent="0">
              <a:buNone/>
            </a:pPr>
            <a:r>
              <a:rPr lang="en-US" dirty="0"/>
              <a:t>     would change the landscape character</a:t>
            </a:r>
          </a:p>
          <a:p>
            <a:pPr marL="295275" lvl="1" indent="0">
              <a:buNone/>
            </a:pPr>
            <a:r>
              <a:rPr lang="en-US" dirty="0"/>
              <a:t>     should also be </a:t>
            </a:r>
            <a:r>
              <a:rPr lang="en-US" dirty="0" smtClean="0"/>
              <a:t>considered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Information Gathering</a:t>
            </a:r>
          </a:p>
        </p:txBody>
      </p:sp>
      <p:pic>
        <p:nvPicPr>
          <p:cNvPr id="8" name="Picture 6" descr="coyote buttes book cover"/>
          <p:cNvPicPr>
            <a:picLocks noChangeAspect="1" noChangeArrowheads="1"/>
          </p:cNvPicPr>
          <p:nvPr/>
        </p:nvPicPr>
        <p:blipFill rotWithShape="1">
          <a:blip r:embed="rId3" cstate="print"/>
          <a:srcRect l="2412"/>
          <a:stretch/>
        </p:blipFill>
        <p:spPr bwMode="auto">
          <a:xfrm>
            <a:off x="5737859" y="1600200"/>
            <a:ext cx="2887115" cy="457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4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Adjacent land uses</a:t>
            </a:r>
          </a:p>
          <a:p>
            <a:pPr lvl="1"/>
            <a:r>
              <a:rPr lang="en-US" dirty="0" smtClean="0"/>
              <a:t>Interrelationships with adjacent land uses can affect visual sensitivity of an area</a:t>
            </a:r>
          </a:p>
          <a:p>
            <a:pPr lvl="1"/>
            <a:r>
              <a:rPr lang="en-US" dirty="0" smtClean="0"/>
              <a:t>For example, an  area within the viewshed of a residential area may be very sensitive, whereas an area surrounded by commercially developed lands may not be visually sensitive</a:t>
            </a: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Information Gathering</a:t>
            </a:r>
          </a:p>
        </p:txBody>
      </p:sp>
      <p:pic>
        <p:nvPicPr>
          <p:cNvPr id="8" name="Picture 7" descr="Moab2005 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3664" y="3621482"/>
            <a:ext cx="5056682" cy="280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66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4548116" cy="5181600"/>
          </a:xfrm>
        </p:spPr>
        <p:txBody>
          <a:bodyPr/>
          <a:lstStyle/>
          <a:p>
            <a:r>
              <a:rPr lang="en-US" dirty="0" smtClean="0"/>
              <a:t>Special Areas</a:t>
            </a:r>
          </a:p>
          <a:p>
            <a:pPr lvl="1"/>
            <a:r>
              <a:rPr lang="en-US" dirty="0" smtClean="0"/>
              <a:t>Management objectives for special areas frequently require special consideration of visual sensitivity</a:t>
            </a:r>
          </a:p>
          <a:p>
            <a:pPr lvl="1"/>
            <a:r>
              <a:rPr lang="en-US" dirty="0" smtClean="0"/>
              <a:t>Special areas include:  natural areas, wilderness areas or WSA’s, wild and scenic rivers, scenic areas, scenic roads or trails, and ACECs</a:t>
            </a:r>
            <a:endParaRPr lang="en-US" dirty="0"/>
          </a:p>
          <a:p>
            <a:pPr lvl="1"/>
            <a:r>
              <a:rPr lang="en-US" dirty="0" smtClean="0"/>
              <a:t>These areas may not be scenic, but one of the management objectives may be to preserve the natural landscape setting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Information Gathering</a:t>
            </a:r>
          </a:p>
        </p:txBody>
      </p:sp>
      <p:pic>
        <p:nvPicPr>
          <p:cNvPr id="3074" name="Picture 2" descr="https://c1.staticflickr.com/1/473/19736347634_83238bbe40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41" y="1858628"/>
            <a:ext cx="3636564" cy="20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onservationlands.org/wp-content/uploads/2013/04/85-CA-Trinity-Wild-Scenic-River-BL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8"/>
          <a:stretch/>
        </p:blipFill>
        <p:spPr bwMode="auto">
          <a:xfrm>
            <a:off x="4921641" y="4122623"/>
            <a:ext cx="3636564" cy="20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7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GIS  data </a:t>
            </a:r>
          </a:p>
          <a:p>
            <a:pPr lvl="1"/>
            <a:r>
              <a:rPr lang="en-US" dirty="0" smtClean="0"/>
              <a:t>Buffer transportation corridors using </a:t>
            </a:r>
            <a:r>
              <a:rPr lang="en-US" dirty="0" err="1" smtClean="0"/>
              <a:t>viewshed</a:t>
            </a:r>
            <a:r>
              <a:rPr lang="en-US" dirty="0" smtClean="0"/>
              <a:t> analyses</a:t>
            </a:r>
          </a:p>
          <a:p>
            <a:pPr lvl="1"/>
            <a:r>
              <a:rPr lang="en-US" dirty="0" smtClean="0"/>
              <a:t>Use existing polygon resource data to identify other sensitive areas</a:t>
            </a:r>
          </a:p>
          <a:p>
            <a:pPr marL="295275" lvl="1" indent="0">
              <a:buNone/>
            </a:pPr>
            <a:endParaRPr lang="en-US" dirty="0" smtClean="0"/>
          </a:p>
          <a:p>
            <a:r>
              <a:rPr lang="en-US" dirty="0"/>
              <a:t>Other Factors</a:t>
            </a:r>
          </a:p>
          <a:p>
            <a:pPr lvl="1"/>
            <a:r>
              <a:rPr lang="en-US" dirty="0"/>
              <a:t>Consider any other information such as research or studies that include indicators of visual </a:t>
            </a:r>
            <a:r>
              <a:rPr lang="en-US" dirty="0" smtClean="0"/>
              <a:t>sensitivity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pPr marL="295275" lvl="1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295275" lvl="1" indent="0">
              <a:buNone/>
            </a:pPr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– Information Gathering</a:t>
            </a:r>
          </a:p>
        </p:txBody>
      </p:sp>
    </p:spTree>
    <p:extLst>
      <p:ext uri="{BB962C8B-B14F-4D97-AF65-F5344CB8AC3E}">
        <p14:creationId xmlns:p14="http://schemas.microsoft.com/office/powerpoint/2010/main" val="325166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5230504" cy="5181600"/>
          </a:xfrm>
        </p:spPr>
        <p:txBody>
          <a:bodyPr/>
          <a:lstStyle/>
          <a:p>
            <a:r>
              <a:rPr lang="en-US" dirty="0" smtClean="0"/>
              <a:t>Documentation</a:t>
            </a:r>
          </a:p>
          <a:p>
            <a:pPr lvl="1"/>
            <a:r>
              <a:rPr lang="en-US" dirty="0" smtClean="0"/>
              <a:t>Sufficiently documenting the sensitivity data is critical to longevity and defensibility of the inventory</a:t>
            </a:r>
          </a:p>
          <a:p>
            <a:pPr lvl="1"/>
            <a:r>
              <a:rPr lang="en-US" dirty="0" smtClean="0"/>
              <a:t>Information can be captured in table form, map form, or other means necessary to sufficiently document the information</a:t>
            </a:r>
          </a:p>
          <a:p>
            <a:pPr marL="295275" lvl="1" indent="0">
              <a:buNone/>
            </a:pP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2 – Capture and Process Data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1"/>
          <a:stretch/>
        </p:blipFill>
        <p:spPr bwMode="auto">
          <a:xfrm>
            <a:off x="6057667" y="1261813"/>
            <a:ext cx="2522664" cy="294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www.atvtrails.org/StorePics/MoabATV/moabatv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55" y="2636106"/>
            <a:ext cx="2316923" cy="28961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blm.gov/style/medialib/blm/ut/moab_fo/maps/jeep_maps.Par.44902.Image.500.400.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38" y="4168817"/>
            <a:ext cx="3056459" cy="24451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1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planning area is subdivided into </a:t>
            </a:r>
            <a:r>
              <a:rPr lang="en-US" dirty="0" smtClean="0"/>
              <a:t>sensitivity level rating units.</a:t>
            </a:r>
          </a:p>
          <a:p>
            <a:pPr lvl="1"/>
            <a:r>
              <a:rPr lang="en-US" dirty="0" smtClean="0"/>
              <a:t>Boundaries will depend on the factor that is driving the sensitivity consideration</a:t>
            </a:r>
          </a:p>
          <a:p>
            <a:pPr lvl="1"/>
            <a:r>
              <a:rPr lang="en-US" dirty="0" smtClean="0"/>
              <a:t>Based on </a:t>
            </a:r>
            <a:r>
              <a:rPr lang="en-US" u="sng" dirty="0" smtClean="0"/>
              <a:t>social</a:t>
            </a:r>
            <a:r>
              <a:rPr lang="en-US" dirty="0" smtClean="0"/>
              <a:t> characteristics and/or physical characteristics.</a:t>
            </a:r>
          </a:p>
          <a:p>
            <a:pPr lvl="1"/>
            <a:r>
              <a:rPr lang="en-US" dirty="0" smtClean="0"/>
              <a:t>Can sometimes coincide with Scenic Quality Rating Units, but there does not need to be a direct correlation</a:t>
            </a:r>
          </a:p>
          <a:p>
            <a:pPr lvl="1"/>
            <a:r>
              <a:rPr lang="en-US" dirty="0" smtClean="0"/>
              <a:t>Distance zone may also play an important role</a:t>
            </a:r>
          </a:p>
          <a:p>
            <a:pPr lvl="1"/>
            <a:r>
              <a:rPr lang="en-US" dirty="0" smtClean="0"/>
              <a:t>GIS can be used exclusively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295275" lvl="1" indent="0">
              <a:buNone/>
            </a:pPr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3 </a:t>
            </a:r>
            <a:r>
              <a:rPr lang="en-US" dirty="0"/>
              <a:t>– </a:t>
            </a:r>
            <a:r>
              <a:rPr lang="en-US" dirty="0" smtClean="0"/>
              <a:t>SLRU Delineation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Philosophy &amp; Process</a:t>
            </a:r>
          </a:p>
        </p:txBody>
      </p:sp>
      <p:sp>
        <p:nvSpPr>
          <p:cNvPr id="10" name="Freeform 9"/>
          <p:cNvSpPr/>
          <p:nvPr/>
        </p:nvSpPr>
        <p:spPr>
          <a:xfrm>
            <a:off x="2442810" y="5551330"/>
            <a:ext cx="3153971" cy="1024730"/>
          </a:xfrm>
          <a:custGeom>
            <a:avLst/>
            <a:gdLst>
              <a:gd name="connsiteX0" fmla="*/ 0 w 3153971"/>
              <a:gd name="connsiteY0" fmla="*/ 77038 h 770384"/>
              <a:gd name="connsiteX1" fmla="*/ 77038 w 3153971"/>
              <a:gd name="connsiteY1" fmla="*/ 0 h 770384"/>
              <a:gd name="connsiteX2" fmla="*/ 3076933 w 3153971"/>
              <a:gd name="connsiteY2" fmla="*/ 0 h 770384"/>
              <a:gd name="connsiteX3" fmla="*/ 3153971 w 3153971"/>
              <a:gd name="connsiteY3" fmla="*/ 77038 h 770384"/>
              <a:gd name="connsiteX4" fmla="*/ 3153971 w 3153971"/>
              <a:gd name="connsiteY4" fmla="*/ 693346 h 770384"/>
              <a:gd name="connsiteX5" fmla="*/ 3076933 w 3153971"/>
              <a:gd name="connsiteY5" fmla="*/ 770384 h 770384"/>
              <a:gd name="connsiteX6" fmla="*/ 77038 w 3153971"/>
              <a:gd name="connsiteY6" fmla="*/ 770384 h 770384"/>
              <a:gd name="connsiteX7" fmla="*/ 0 w 3153971"/>
              <a:gd name="connsiteY7" fmla="*/ 693346 h 770384"/>
              <a:gd name="connsiteX8" fmla="*/ 0 w 3153971"/>
              <a:gd name="connsiteY8" fmla="*/ 77038 h 77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3971" h="770384">
                <a:moveTo>
                  <a:pt x="0" y="77038"/>
                </a:moveTo>
                <a:cubicBezTo>
                  <a:pt x="0" y="34491"/>
                  <a:pt x="34491" y="0"/>
                  <a:pt x="77038" y="0"/>
                </a:cubicBezTo>
                <a:lnTo>
                  <a:pt x="3076933" y="0"/>
                </a:lnTo>
                <a:cubicBezTo>
                  <a:pt x="3119480" y="0"/>
                  <a:pt x="3153971" y="34491"/>
                  <a:pt x="3153971" y="77038"/>
                </a:cubicBezTo>
                <a:lnTo>
                  <a:pt x="3153971" y="693346"/>
                </a:lnTo>
                <a:cubicBezTo>
                  <a:pt x="3153971" y="735893"/>
                  <a:pt x="3119480" y="770384"/>
                  <a:pt x="3076933" y="770384"/>
                </a:cubicBezTo>
                <a:lnTo>
                  <a:pt x="77038" y="770384"/>
                </a:lnTo>
                <a:cubicBezTo>
                  <a:pt x="34491" y="770384"/>
                  <a:pt x="0" y="735893"/>
                  <a:pt x="0" y="693346"/>
                </a:cubicBezTo>
                <a:lnTo>
                  <a:pt x="0" y="77038"/>
                </a:lnTo>
                <a:close/>
              </a:path>
            </a:pathLst>
          </a:custGeom>
          <a:ln>
            <a:noFill/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044" tIns="42884" rIns="53044" bIns="42884" numCol="1" spcCol="1270" anchor="t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 smtClean="0">
                <a:ln/>
                <a:solidFill>
                  <a:srgbClr val="0070C0"/>
                </a:solidFill>
                <a:latin typeface="Myriad Pro"/>
                <a:ea typeface="+mn-ea"/>
                <a:cs typeface="+mn-cs"/>
              </a:rPr>
              <a:t>Delineation of Distance Zones</a:t>
            </a:r>
            <a:endParaRPr lang="en-US" sz="1600" b="1" kern="1200" dirty="0">
              <a:ln/>
              <a:solidFill>
                <a:srgbClr val="0070C0"/>
              </a:solidFill>
              <a:latin typeface="Myriad Pro"/>
              <a:ea typeface="+mn-ea"/>
              <a:cs typeface="+mn-cs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kern="1200" dirty="0" smtClean="0">
                <a:ln/>
                <a:latin typeface="Myriad Pro"/>
                <a:ea typeface="+mn-ea"/>
                <a:cs typeface="+mn-cs"/>
              </a:rPr>
              <a:t>Public Land Visibility</a:t>
            </a:r>
            <a:endParaRPr lang="en-US" sz="1200" b="1" kern="1200" dirty="0">
              <a:ln/>
              <a:latin typeface="Myriad Pro"/>
              <a:ea typeface="+mn-ea"/>
              <a:cs typeface="+mn-cs"/>
            </a:endParaRPr>
          </a:p>
          <a:p>
            <a:pPr marL="685800" lvl="3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200" b="1" i="1" kern="1200" dirty="0" smtClean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+mn-ea"/>
                <a:cs typeface="+mn-cs"/>
              </a:rPr>
              <a:t>Where people view the landscape and how</a:t>
            </a:r>
            <a:endParaRPr lang="en-US" sz="1200" b="1" i="1" kern="1200" dirty="0">
              <a:ln/>
              <a:solidFill>
                <a:schemeClr val="tx1">
                  <a:lumMod val="65000"/>
                  <a:lumOff val="35000"/>
                </a:schemeClr>
              </a:solidFill>
              <a:latin typeface="Myriad Pro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83546" y="1391656"/>
            <a:ext cx="5267095" cy="5011970"/>
            <a:chOff x="1883546" y="1391656"/>
            <a:chExt cx="5267095" cy="5011970"/>
          </a:xfrm>
        </p:grpSpPr>
        <p:sp>
          <p:nvSpPr>
            <p:cNvPr id="2" name="Right Arrow 1"/>
            <p:cNvSpPr/>
            <p:nvPr/>
          </p:nvSpPr>
          <p:spPr>
            <a:xfrm>
              <a:off x="6074196" y="4317108"/>
              <a:ext cx="463083" cy="541868"/>
            </a:xfrm>
            <a:prstGeom prst="rightArrow">
              <a:avLst>
                <a:gd name="adj1" fmla="val 50000"/>
                <a:gd name="adj2" fmla="val 7249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reeform 3"/>
            <p:cNvSpPr/>
            <p:nvPr/>
          </p:nvSpPr>
          <p:spPr>
            <a:xfrm>
              <a:off x="1883546" y="1391656"/>
              <a:ext cx="2796322" cy="879429"/>
            </a:xfrm>
            <a:custGeom>
              <a:avLst/>
              <a:gdLst>
                <a:gd name="connsiteX0" fmla="*/ 0 w 2796322"/>
                <a:gd name="connsiteY0" fmla="*/ 87943 h 879429"/>
                <a:gd name="connsiteX1" fmla="*/ 87943 w 2796322"/>
                <a:gd name="connsiteY1" fmla="*/ 0 h 879429"/>
                <a:gd name="connsiteX2" fmla="*/ 2708379 w 2796322"/>
                <a:gd name="connsiteY2" fmla="*/ 0 h 879429"/>
                <a:gd name="connsiteX3" fmla="*/ 2796322 w 2796322"/>
                <a:gd name="connsiteY3" fmla="*/ 87943 h 879429"/>
                <a:gd name="connsiteX4" fmla="*/ 2796322 w 2796322"/>
                <a:gd name="connsiteY4" fmla="*/ 791486 h 879429"/>
                <a:gd name="connsiteX5" fmla="*/ 2708379 w 2796322"/>
                <a:gd name="connsiteY5" fmla="*/ 879429 h 879429"/>
                <a:gd name="connsiteX6" fmla="*/ 87943 w 2796322"/>
                <a:gd name="connsiteY6" fmla="*/ 879429 h 879429"/>
                <a:gd name="connsiteX7" fmla="*/ 0 w 2796322"/>
                <a:gd name="connsiteY7" fmla="*/ 791486 h 879429"/>
                <a:gd name="connsiteX8" fmla="*/ 0 w 2796322"/>
                <a:gd name="connsiteY8" fmla="*/ 87943 h 87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6322" h="879429">
                  <a:moveTo>
                    <a:pt x="0" y="87943"/>
                  </a:moveTo>
                  <a:cubicBezTo>
                    <a:pt x="0" y="39373"/>
                    <a:pt x="39373" y="0"/>
                    <a:pt x="87943" y="0"/>
                  </a:cubicBezTo>
                  <a:lnTo>
                    <a:pt x="2708379" y="0"/>
                  </a:lnTo>
                  <a:cubicBezTo>
                    <a:pt x="2756949" y="0"/>
                    <a:pt x="2796322" y="39373"/>
                    <a:pt x="2796322" y="87943"/>
                  </a:cubicBezTo>
                  <a:lnTo>
                    <a:pt x="2796322" y="791486"/>
                  </a:lnTo>
                  <a:cubicBezTo>
                    <a:pt x="2796322" y="840056"/>
                    <a:pt x="2756949" y="879429"/>
                    <a:pt x="2708379" y="879429"/>
                  </a:cubicBezTo>
                  <a:lnTo>
                    <a:pt x="87943" y="879429"/>
                  </a:lnTo>
                  <a:cubicBezTo>
                    <a:pt x="39373" y="879429"/>
                    <a:pt x="0" y="840056"/>
                    <a:pt x="0" y="791486"/>
                  </a:cubicBezTo>
                  <a:lnTo>
                    <a:pt x="0" y="8794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098" tIns="61318" rIns="79098" bIns="6131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strike="noStrike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+mn-ea"/>
                  <a:cs typeface="+mn-cs"/>
                </a:rPr>
                <a:t>Visual Resource Inventory</a:t>
              </a:r>
              <a:endParaRPr lang="en-US" sz="2800" b="1" strike="noStrik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163178" y="2271085"/>
              <a:ext cx="279632" cy="8767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810893"/>
                  </a:lnTo>
                  <a:lnTo>
                    <a:pt x="261726" y="810893"/>
                  </a:lnTo>
                </a:path>
              </a:pathLst>
            </a:custGeom>
            <a:noFill/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2442810" y="2576430"/>
              <a:ext cx="3176444" cy="1142832"/>
            </a:xfrm>
            <a:custGeom>
              <a:avLst/>
              <a:gdLst>
                <a:gd name="connsiteX0" fmla="*/ 0 w 3176444"/>
                <a:gd name="connsiteY0" fmla="*/ 114283 h 1142832"/>
                <a:gd name="connsiteX1" fmla="*/ 114283 w 3176444"/>
                <a:gd name="connsiteY1" fmla="*/ 0 h 1142832"/>
                <a:gd name="connsiteX2" fmla="*/ 3062161 w 3176444"/>
                <a:gd name="connsiteY2" fmla="*/ 0 h 1142832"/>
                <a:gd name="connsiteX3" fmla="*/ 3176444 w 3176444"/>
                <a:gd name="connsiteY3" fmla="*/ 114283 h 1142832"/>
                <a:gd name="connsiteX4" fmla="*/ 3176444 w 3176444"/>
                <a:gd name="connsiteY4" fmla="*/ 1028549 h 1142832"/>
                <a:gd name="connsiteX5" fmla="*/ 3062161 w 3176444"/>
                <a:gd name="connsiteY5" fmla="*/ 1142832 h 1142832"/>
                <a:gd name="connsiteX6" fmla="*/ 114283 w 3176444"/>
                <a:gd name="connsiteY6" fmla="*/ 1142832 h 1142832"/>
                <a:gd name="connsiteX7" fmla="*/ 0 w 3176444"/>
                <a:gd name="connsiteY7" fmla="*/ 1028549 h 1142832"/>
                <a:gd name="connsiteX8" fmla="*/ 0 w 3176444"/>
                <a:gd name="connsiteY8" fmla="*/ 114283 h 114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6444" h="1142832">
                  <a:moveTo>
                    <a:pt x="0" y="114283"/>
                  </a:moveTo>
                  <a:cubicBezTo>
                    <a:pt x="0" y="51166"/>
                    <a:pt x="51166" y="0"/>
                    <a:pt x="114283" y="0"/>
                  </a:cubicBezTo>
                  <a:lnTo>
                    <a:pt x="3062161" y="0"/>
                  </a:lnTo>
                  <a:cubicBezTo>
                    <a:pt x="3125278" y="0"/>
                    <a:pt x="3176444" y="51166"/>
                    <a:pt x="3176444" y="114283"/>
                  </a:cubicBezTo>
                  <a:lnTo>
                    <a:pt x="3176444" y="1028549"/>
                  </a:lnTo>
                  <a:cubicBezTo>
                    <a:pt x="3176444" y="1091666"/>
                    <a:pt x="3125278" y="1142832"/>
                    <a:pt x="3062161" y="1142832"/>
                  </a:cubicBezTo>
                  <a:lnTo>
                    <a:pt x="114283" y="1142832"/>
                  </a:lnTo>
                  <a:cubicBezTo>
                    <a:pt x="51166" y="1142832"/>
                    <a:pt x="0" y="1091666"/>
                    <a:pt x="0" y="1028549"/>
                  </a:cubicBezTo>
                  <a:lnTo>
                    <a:pt x="0" y="114283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762" tIns="56332" rIns="67762" bIns="56332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ln/>
                  <a:solidFill>
                    <a:srgbClr val="0070C0"/>
                  </a:solidFill>
                  <a:latin typeface="Myriad Pro"/>
                  <a:ea typeface="+mn-ea"/>
                  <a:cs typeface="+mn-cs"/>
                </a:rPr>
                <a:t>Scenic Quality Evaluation</a:t>
              </a:r>
              <a:endParaRPr lang="en-US" sz="1800" b="1" kern="1200" dirty="0">
                <a:ln/>
                <a:solidFill>
                  <a:srgbClr val="0070C0"/>
                </a:solidFill>
                <a:latin typeface="Myriad Pro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ln/>
                  <a:latin typeface="Myriad Pro"/>
                  <a:ea typeface="+mn-ea"/>
                  <a:cs typeface="+mn-cs"/>
                </a:rPr>
                <a:t>Land Features &amp; Characteristics</a:t>
              </a:r>
              <a:endParaRPr lang="en-US" sz="1400" b="1" kern="1200" dirty="0">
                <a:ln/>
                <a:latin typeface="Myriad Pro"/>
                <a:ea typeface="+mn-ea"/>
                <a:cs typeface="+mn-cs"/>
              </a:endParaRPr>
            </a:p>
            <a:p>
              <a:pPr marL="685800" lvl="3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i="1" kern="1200" dirty="0" smtClean="0">
                  <a:ln/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ea typeface="+mn-ea"/>
                  <a:cs typeface="+mn-cs"/>
                </a:rPr>
                <a:t>What does it look like</a:t>
              </a:r>
              <a:endParaRPr lang="en-US" sz="1400" b="1" i="1" kern="1200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163178" y="2271085"/>
              <a:ext cx="279632" cy="236421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276103"/>
                  </a:lnTo>
                  <a:lnTo>
                    <a:pt x="261726" y="2276103"/>
                  </a:lnTo>
                </a:path>
              </a:pathLst>
            </a:custGeom>
            <a:noFill/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2442810" y="4024607"/>
              <a:ext cx="3153971" cy="1221378"/>
            </a:xfrm>
            <a:custGeom>
              <a:avLst/>
              <a:gdLst>
                <a:gd name="connsiteX0" fmla="*/ 0 w 3153971"/>
                <a:gd name="connsiteY0" fmla="*/ 122138 h 1221378"/>
                <a:gd name="connsiteX1" fmla="*/ 122138 w 3153971"/>
                <a:gd name="connsiteY1" fmla="*/ 0 h 1221378"/>
                <a:gd name="connsiteX2" fmla="*/ 3031833 w 3153971"/>
                <a:gd name="connsiteY2" fmla="*/ 0 h 1221378"/>
                <a:gd name="connsiteX3" fmla="*/ 3153971 w 3153971"/>
                <a:gd name="connsiteY3" fmla="*/ 122138 h 1221378"/>
                <a:gd name="connsiteX4" fmla="*/ 3153971 w 3153971"/>
                <a:gd name="connsiteY4" fmla="*/ 1099240 h 1221378"/>
                <a:gd name="connsiteX5" fmla="*/ 3031833 w 3153971"/>
                <a:gd name="connsiteY5" fmla="*/ 1221378 h 1221378"/>
                <a:gd name="connsiteX6" fmla="*/ 122138 w 3153971"/>
                <a:gd name="connsiteY6" fmla="*/ 1221378 h 1221378"/>
                <a:gd name="connsiteX7" fmla="*/ 0 w 3153971"/>
                <a:gd name="connsiteY7" fmla="*/ 1099240 h 1221378"/>
                <a:gd name="connsiteX8" fmla="*/ 0 w 3153971"/>
                <a:gd name="connsiteY8" fmla="*/ 122138 h 122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3971" h="1221378">
                  <a:moveTo>
                    <a:pt x="0" y="122138"/>
                  </a:moveTo>
                  <a:cubicBezTo>
                    <a:pt x="0" y="54683"/>
                    <a:pt x="54683" y="0"/>
                    <a:pt x="122138" y="0"/>
                  </a:cubicBezTo>
                  <a:lnTo>
                    <a:pt x="3031833" y="0"/>
                  </a:lnTo>
                  <a:cubicBezTo>
                    <a:pt x="3099288" y="0"/>
                    <a:pt x="3153971" y="54683"/>
                    <a:pt x="3153971" y="122138"/>
                  </a:cubicBezTo>
                  <a:lnTo>
                    <a:pt x="3153971" y="1099240"/>
                  </a:lnTo>
                  <a:cubicBezTo>
                    <a:pt x="3153971" y="1166695"/>
                    <a:pt x="3099288" y="1221378"/>
                    <a:pt x="3031833" y="1221378"/>
                  </a:cubicBezTo>
                  <a:lnTo>
                    <a:pt x="122138" y="1221378"/>
                  </a:lnTo>
                  <a:cubicBezTo>
                    <a:pt x="54683" y="1221378"/>
                    <a:pt x="0" y="1166695"/>
                    <a:pt x="0" y="1099240"/>
                  </a:cubicBezTo>
                  <a:lnTo>
                    <a:pt x="0" y="122138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063" tIns="58633" rIns="70063" bIns="58633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i="0" kern="1200" dirty="0" smtClean="0">
                  <a:ln/>
                  <a:solidFill>
                    <a:srgbClr val="0070C0"/>
                  </a:solidFill>
                  <a:latin typeface="Myriad Pro"/>
                  <a:ea typeface="+mn-ea"/>
                  <a:cs typeface="+mn-cs"/>
                </a:rPr>
                <a:t>Sensitivity Level Analysis</a:t>
              </a:r>
              <a:endParaRPr lang="en-US" sz="1800" b="1" i="0" kern="1200" dirty="0">
                <a:ln/>
                <a:solidFill>
                  <a:srgbClr val="0070C0"/>
                </a:solidFill>
                <a:latin typeface="Myriad Pro"/>
                <a:ea typeface="+mn-ea"/>
                <a:cs typeface="+mn-cs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b="1" kern="1200" dirty="0" smtClean="0">
                  <a:ln/>
                  <a:latin typeface="Myriad Pro"/>
                  <a:ea typeface="+mn-ea"/>
                  <a:cs typeface="+mn-cs"/>
                </a:rPr>
                <a:t>Scenic Values Held by People expressed as a concern/attitude toward visual change</a:t>
              </a:r>
              <a:endParaRPr lang="en-US" sz="1200" b="1" kern="1200" dirty="0">
                <a:ln/>
                <a:latin typeface="Myriad Pro"/>
                <a:ea typeface="+mn-ea"/>
                <a:cs typeface="+mn-cs"/>
              </a:endParaRPr>
            </a:p>
            <a:p>
              <a:pPr marL="685800" lvl="3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b="1" i="1" kern="1200" dirty="0" smtClean="0">
                  <a:ln/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ea typeface="+mn-ea"/>
                  <a:cs typeface="+mn-cs"/>
                </a:rPr>
                <a:t>Importance to the Public</a:t>
              </a:r>
              <a:endParaRPr lang="en-US" sz="1200" b="1" i="1" kern="1200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163178" y="2271085"/>
              <a:ext cx="279632" cy="366543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670287"/>
                  </a:lnTo>
                  <a:lnTo>
                    <a:pt x="261726" y="3670287"/>
                  </a:lnTo>
                </a:path>
              </a:pathLst>
            </a:custGeom>
            <a:noFill/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cxnSp>
          <p:nvCxnSpPr>
            <p:cNvPr id="38" name="Straight Connector 37"/>
            <p:cNvCxnSpPr>
              <a:endCxn id="2" idx="1"/>
            </p:cNvCxnSpPr>
            <p:nvPr/>
          </p:nvCxnSpPr>
          <p:spPr>
            <a:xfrm>
              <a:off x="5596800" y="4588042"/>
              <a:ext cx="47739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"/>
            <p:cNvSpPr txBox="1"/>
            <p:nvPr/>
          </p:nvSpPr>
          <p:spPr>
            <a:xfrm>
              <a:off x="6771564" y="2772458"/>
              <a:ext cx="379077" cy="3631168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vert270" wrap="square" lIns="38100" tIns="25400" rIns="3810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spc="300" dirty="0" smtClean="0">
                  <a:ln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VRI Classification</a:t>
              </a:r>
              <a:endParaRPr lang="en-US" sz="2000" b="1" kern="1200" spc="300" dirty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5621301" y="3164487"/>
              <a:ext cx="304801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596798" y="6001898"/>
              <a:ext cx="329304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926102" y="3165578"/>
              <a:ext cx="0" cy="283632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932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</a:t>
            </a:r>
            <a:r>
              <a:rPr lang="en-US" dirty="0" smtClean="0"/>
              <a:t>SLRU </a:t>
            </a:r>
            <a:r>
              <a:rPr lang="en-US" dirty="0"/>
              <a:t>Delineation</a:t>
            </a:r>
          </a:p>
        </p:txBody>
      </p:sp>
      <p:pic>
        <p:nvPicPr>
          <p:cNvPr id="5" name="Picture 2" descr="N:\projects\2014\145157 BLM MT Missoula Field Office VRI (1.ENV)\GeoGraphics\GIS\Maps\images\SLRU_Rating_Report_Map_with_Table_Page_Page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/>
          <a:stretch/>
        </p:blipFill>
        <p:spPr bwMode="auto">
          <a:xfrm>
            <a:off x="-8238" y="1062571"/>
            <a:ext cx="8785902" cy="57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Sensitivity Level Rating Sheet</a:t>
            </a:r>
          </a:p>
          <a:p>
            <a:pPr marL="295275" lvl="1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295275" lvl="1" indent="0">
              <a:buNone/>
            </a:pPr>
            <a:endParaRPr lang="en-US" sz="2800" dirty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4 </a:t>
            </a:r>
            <a:r>
              <a:rPr lang="en-US" dirty="0"/>
              <a:t>– </a:t>
            </a:r>
            <a:r>
              <a:rPr lang="en-US" dirty="0" smtClean="0"/>
              <a:t>Evaluate &amp; Score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794" y="1772527"/>
            <a:ext cx="7455885" cy="4722061"/>
            <a:chOff x="685794" y="1772527"/>
            <a:chExt cx="7455885" cy="4722061"/>
          </a:xfrm>
        </p:grpSpPr>
        <p:pic>
          <p:nvPicPr>
            <p:cNvPr id="8" name="Picture 2" descr="6fil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4" y="1772527"/>
              <a:ext cx="7455885" cy="472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66274" y="5301916"/>
              <a:ext cx="689810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44843" y="5301915"/>
              <a:ext cx="168441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189749" y="5277852"/>
              <a:ext cx="168441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82517" y="5277852"/>
              <a:ext cx="236620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19400" y="5277851"/>
              <a:ext cx="228600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44253" y="5245766"/>
              <a:ext cx="228600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75121" y="5245763"/>
              <a:ext cx="228600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97969" y="5245762"/>
              <a:ext cx="228600" cy="1074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77114" y="4892835"/>
              <a:ext cx="3908107" cy="1483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Segoe Print" panose="02000600000000000000" pitchFamily="2" charset="0"/>
                </a:rPr>
                <a:t>Local, regional, and national populations visit frequently and have a high sensitivity to visual change. Views into and from the unit are highly sensitive due to the multiple trailheads that lead to the Black Ridge Canyons WA.</a:t>
              </a:r>
              <a:endParaRPr lang="en-US" sz="1400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72651" y="3453061"/>
              <a:ext cx="4475749" cy="300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 smtClean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Segoe Print" panose="02000600000000000000" pitchFamily="2" charset="0"/>
                </a:rPr>
                <a:t>John Doe</a:t>
              </a:r>
              <a:endParaRPr lang="en-US" sz="2000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248400" y="1977187"/>
              <a:ext cx="1836821" cy="300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ln w="18415" cmpd="sng">
                    <a:noFill/>
                    <a:prstDash val="solid"/>
                  </a:ln>
                  <a:solidFill>
                    <a:schemeClr val="tx1"/>
                  </a:solidFill>
                  <a:latin typeface="Segoe Print" panose="02000600000000000000" pitchFamily="2" charset="0"/>
                </a:rPr>
                <a:t>Aug 3, 2015</a:t>
              </a:r>
              <a:endParaRPr lang="en-US" dirty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Segoe Print" panose="02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0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4359442" cy="5181600"/>
          </a:xfrm>
        </p:spPr>
        <p:txBody>
          <a:bodyPr/>
          <a:lstStyle/>
          <a:p>
            <a:r>
              <a:rPr lang="en-US" dirty="0" smtClean="0"/>
              <a:t>Explanation and Justification is VITAL!</a:t>
            </a:r>
          </a:p>
          <a:p>
            <a:pPr lvl="1"/>
            <a:r>
              <a:rPr lang="en-US" dirty="0" smtClean="0"/>
              <a:t>Remember, this may be reviewed by new BLM staff, project proponents, etc. many years later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4 – Evaluate &amp; Score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564" y="1251284"/>
            <a:ext cx="3840767" cy="53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6fi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7" y="3834063"/>
            <a:ext cx="4318705" cy="273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90335" y="4776536"/>
            <a:ext cx="2550697" cy="220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Segoe Print" panose="02000600000000000000" pitchFamily="2" charset="0"/>
              </a:rPr>
              <a:t>John Doe</a:t>
            </a:r>
            <a:endParaRPr lang="en-US" sz="1200" dirty="0">
              <a:ln w="18415" cmpd="sng">
                <a:noFill/>
                <a:prstDash val="solid"/>
              </a:ln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89419" y="3910260"/>
            <a:ext cx="998623" cy="220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smtClean="0">
                <a:ln w="18415" cmpd="sng">
                  <a:noFill/>
                  <a:prstDash val="solid"/>
                </a:ln>
                <a:solidFill>
                  <a:schemeClr val="tx1"/>
                </a:solidFill>
                <a:latin typeface="Segoe Print" panose="02000600000000000000" pitchFamily="2" charset="0"/>
              </a:rPr>
              <a:t>Aug 3, 2015</a:t>
            </a:r>
            <a:endParaRPr lang="en-US" sz="900" dirty="0">
              <a:ln w="18415" cmpd="sng">
                <a:noFill/>
                <a:prstDash val="solid"/>
              </a:ln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"/>
          <a:stretch/>
        </p:blipFill>
        <p:spPr>
          <a:xfrm>
            <a:off x="0" y="1064524"/>
            <a:ext cx="8769405" cy="57798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311915" y="342725"/>
            <a:ext cx="1366650" cy="630872"/>
            <a:chOff x="7311915" y="342725"/>
            <a:chExt cx="1366650" cy="630872"/>
          </a:xfrm>
        </p:grpSpPr>
        <p:pic>
          <p:nvPicPr>
            <p:cNvPr id="3" name="Picture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915" y="342725"/>
              <a:ext cx="630872" cy="6308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48" y="362374"/>
              <a:ext cx="696017" cy="611223"/>
            </a:xfrm>
            <a:prstGeom prst="rect">
              <a:avLst/>
            </a:prstGeom>
          </p:spPr>
        </p:pic>
      </p:grp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Distance Zones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Distance Zone Definitions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329864" cy="5181600"/>
          </a:xfrm>
        </p:spPr>
        <p:txBody>
          <a:bodyPr/>
          <a:lstStyle/>
          <a:p>
            <a:r>
              <a:rPr lang="en-US" dirty="0" smtClean="0"/>
              <a:t>H </a:t>
            </a:r>
            <a:r>
              <a:rPr lang="en-US" dirty="0"/>
              <a:t>8410 defines </a:t>
            </a:r>
            <a:r>
              <a:rPr lang="en-US" dirty="0" smtClean="0"/>
              <a:t>distance zones </a:t>
            </a:r>
            <a:r>
              <a:rPr lang="en-US" dirty="0"/>
              <a:t>as follows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Foreground/Middle-ground</a:t>
            </a:r>
          </a:p>
          <a:p>
            <a:pPr lvl="2"/>
            <a:r>
              <a:rPr lang="en-US" dirty="0"/>
              <a:t>0 – 5 miles</a:t>
            </a:r>
          </a:p>
          <a:p>
            <a:pPr lvl="2"/>
            <a:r>
              <a:rPr lang="en-US" dirty="0"/>
              <a:t>management activities can be viewed in detail</a:t>
            </a:r>
          </a:p>
          <a:p>
            <a:pPr lvl="1"/>
            <a:r>
              <a:rPr lang="en-US" dirty="0"/>
              <a:t>Background</a:t>
            </a:r>
          </a:p>
          <a:p>
            <a:pPr lvl="2"/>
            <a:r>
              <a:rPr lang="en-US" dirty="0"/>
              <a:t>5 – 15 miles</a:t>
            </a:r>
          </a:p>
          <a:p>
            <a:pPr lvl="2"/>
            <a:r>
              <a:rPr lang="en-US" dirty="0"/>
              <a:t>Large vegetation is visible, becoming patterns of light and dark</a:t>
            </a:r>
          </a:p>
          <a:p>
            <a:pPr lvl="1"/>
            <a:r>
              <a:rPr lang="en-US" dirty="0"/>
              <a:t>Seldom Seen</a:t>
            </a:r>
          </a:p>
          <a:p>
            <a:pPr lvl="2"/>
            <a:r>
              <a:rPr lang="en-US" dirty="0"/>
              <a:t>&gt;15 miles or blocked 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1307431"/>
            <a:ext cx="7535064" cy="5277853"/>
            <a:chOff x="762000" y="1307431"/>
            <a:chExt cx="7535064" cy="5277853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1590888306"/>
                </p:ext>
              </p:extLst>
            </p:nvPr>
          </p:nvGraphicFramePr>
          <p:xfrm>
            <a:off x="5201089" y="1307431"/>
            <a:ext cx="3095975" cy="52778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1314800510"/>
                </p:ext>
              </p:extLst>
            </p:nvPr>
          </p:nvGraphicFramePr>
          <p:xfrm>
            <a:off x="762000" y="1389845"/>
            <a:ext cx="3784242" cy="49336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cxnSp>
          <p:nvCxnSpPr>
            <p:cNvPr id="11" name="Straight Connector 10"/>
            <p:cNvCxnSpPr/>
            <p:nvPr/>
          </p:nvCxnSpPr>
          <p:spPr>
            <a:xfrm>
              <a:off x="4812632" y="1788695"/>
              <a:ext cx="1" cy="414688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812632" y="1788695"/>
              <a:ext cx="385009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812633" y="2791326"/>
              <a:ext cx="38501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812633" y="3777916"/>
              <a:ext cx="38501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812633" y="4764505"/>
              <a:ext cx="38501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812633" y="5751095"/>
              <a:ext cx="38501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Training Objective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23475" y="2542674"/>
            <a:ext cx="3184358" cy="1203158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39517" y="4002505"/>
            <a:ext cx="3184358" cy="1259306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07833" y="5935579"/>
            <a:ext cx="304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75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1 - Select Viewing Platforms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2231" b="7327"/>
          <a:stretch/>
        </p:blipFill>
        <p:spPr>
          <a:xfrm>
            <a:off x="0" y="1066067"/>
            <a:ext cx="8787063" cy="57919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0" y="5622758"/>
            <a:ext cx="6152148" cy="107721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Viewing platforms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are popular ‘travel routes’ or ‘observation points’ where the general public are commonly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present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084"/>
            <a:ext cx="8779042" cy="5796915"/>
          </a:xfrm>
          <a:prstGeom prst="rect">
            <a:avLst/>
          </a:prstGeom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1 - Select Viewing Platforms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420" y="5622758"/>
            <a:ext cx="6152148" cy="107721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Viewing platforms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are popular ‘travel routes’ or ‘observation points’ where the general public are commonly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present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RI_Boundary_Roa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7864" y="1058778"/>
            <a:ext cx="5025991" cy="57992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Step 2 – Determine Platforms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09977" y="1616242"/>
            <a:ext cx="923234" cy="461665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Office 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Boundary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38932" y="1861855"/>
            <a:ext cx="499342" cy="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673956" y="3057730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0" name="Oval 19"/>
          <p:cNvSpPr/>
          <p:nvPr/>
        </p:nvSpPr>
        <p:spPr>
          <a:xfrm>
            <a:off x="7038109" y="4303611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1" name="Oval 20"/>
          <p:cNvSpPr/>
          <p:nvPr/>
        </p:nvSpPr>
        <p:spPr>
          <a:xfrm>
            <a:off x="5770003" y="3129979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3529265" cy="5181600"/>
          </a:xfrm>
        </p:spPr>
        <p:txBody>
          <a:bodyPr/>
          <a:lstStyle/>
          <a:p>
            <a:r>
              <a:rPr lang="en-US" dirty="0" smtClean="0"/>
              <a:t>Document info:</a:t>
            </a:r>
          </a:p>
          <a:p>
            <a:pPr lvl="1"/>
            <a:r>
              <a:rPr lang="en-US" dirty="0" smtClean="0"/>
              <a:t>Info can be gathered via text then transferred to GIS</a:t>
            </a:r>
          </a:p>
          <a:p>
            <a:pPr lvl="1"/>
            <a:r>
              <a:rPr lang="en-US" dirty="0" smtClean="0"/>
              <a:t>Data is then represented on hill-shade map with other pertinent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8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3 – Viewshed Analysis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85566" y="6858000"/>
            <a:ext cx="6152148" cy="107721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Viewing platforms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are popular ‘travel routes’ or ‘observation points’ where the general public are commonly present.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329864" cy="5181600"/>
          </a:xfrm>
        </p:spPr>
        <p:txBody>
          <a:bodyPr/>
          <a:lstStyle/>
          <a:p>
            <a:r>
              <a:rPr lang="en-US" dirty="0"/>
              <a:t>Current practice is to use a GIS </a:t>
            </a:r>
            <a:r>
              <a:rPr lang="en-US" dirty="0" err="1"/>
              <a:t>viewshed</a:t>
            </a:r>
            <a:r>
              <a:rPr lang="en-US" dirty="0"/>
              <a:t> </a:t>
            </a:r>
            <a:r>
              <a:rPr lang="en-US" dirty="0" smtClean="0"/>
              <a:t>analysis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Rather </a:t>
            </a:r>
            <a:r>
              <a:rPr lang="en-US" dirty="0"/>
              <a:t>than to determine in the field by actually traveling along each route and observing the area that can be </a:t>
            </a:r>
            <a:r>
              <a:rPr lang="en-US" dirty="0" smtClean="0"/>
              <a:t>viewed</a:t>
            </a:r>
          </a:p>
          <a:p>
            <a:endParaRPr lang="en-US" dirty="0" smtClean="0"/>
          </a:p>
          <a:p>
            <a:r>
              <a:rPr lang="en-US" dirty="0" smtClean="0"/>
              <a:t>Input </a:t>
            </a:r>
            <a:r>
              <a:rPr lang="en-US" dirty="0"/>
              <a:t>needed for GIS Visibility Analysis:</a:t>
            </a:r>
          </a:p>
          <a:p>
            <a:pPr lvl="1"/>
            <a:r>
              <a:rPr lang="en-US" dirty="0"/>
              <a:t>Data describing what will limit visibility</a:t>
            </a:r>
          </a:p>
          <a:p>
            <a:pPr lvl="2"/>
            <a:r>
              <a:rPr lang="en-US" dirty="0"/>
              <a:t>Topography/Elevation Model</a:t>
            </a:r>
          </a:p>
          <a:p>
            <a:pPr lvl="2"/>
            <a:r>
              <a:rPr lang="en-US" dirty="0"/>
              <a:t>Vegetation (forest stand heights)</a:t>
            </a:r>
          </a:p>
          <a:p>
            <a:pPr lvl="2"/>
            <a:r>
              <a:rPr lang="en-US" dirty="0"/>
              <a:t>Data describing the viewer location &amp; viewers </a:t>
            </a:r>
            <a:r>
              <a:rPr lang="en-US" dirty="0" smtClean="0"/>
              <a:t>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Inventory Factors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37031"/>
              </p:ext>
            </p:extLst>
          </p:nvPr>
        </p:nvGraphicFramePr>
        <p:xfrm>
          <a:off x="396652" y="1882256"/>
          <a:ext cx="7974264" cy="3992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8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1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Inventory</a:t>
                      </a:r>
                      <a:r>
                        <a:rPr lang="en-US" sz="1600" baseline="0" dirty="0" smtClean="0"/>
                        <a:t> Factor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Rating &amp; meaning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3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Scenic</a:t>
                      </a:r>
                      <a:r>
                        <a:rPr lang="en-US" sz="1600" baseline="0" dirty="0" smtClean="0"/>
                        <a:t> Quality Rating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Measure of visual quality</a:t>
                      </a:r>
                      <a:r>
                        <a:rPr lang="en-US" sz="1600" baseline="0" dirty="0" smtClean="0"/>
                        <a:t> based on classic design elements.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A </a:t>
                      </a:r>
                      <a:r>
                        <a:rPr lang="en-US" sz="1100" baseline="0" dirty="0" smtClean="0"/>
                        <a:t>(most variety and quality)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B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C </a:t>
                      </a:r>
                      <a:r>
                        <a:rPr lang="en-US" sz="1100" baseline="0" dirty="0" smtClean="0"/>
                        <a:t>(least variety and quality)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572622"/>
                  </a:ext>
                </a:extLst>
              </a:tr>
              <a:tr h="12153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Sensitivity Level Rating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 smtClean="0"/>
                        <a:t>Basically a measure of willingness to accept visual</a:t>
                      </a:r>
                      <a:r>
                        <a:rPr lang="en-US" sz="1600" baseline="0" dirty="0" smtClean="0"/>
                        <a:t> change to the existing landscape.</a:t>
                      </a:r>
                      <a:endParaRPr lang="en-US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Low  </a:t>
                      </a:r>
                      <a:r>
                        <a:rPr lang="en-US" sz="1100" dirty="0" smtClean="0"/>
                        <a:t>(most</a:t>
                      </a:r>
                      <a:r>
                        <a:rPr lang="en-US" sz="1100" baseline="0" dirty="0" smtClean="0"/>
                        <a:t> willing)</a:t>
                      </a:r>
                      <a:endParaRPr lang="en-US" sz="11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Moderate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High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100" baseline="0" dirty="0" smtClean="0"/>
                        <a:t>(least willing )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53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Distance Zone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Measure of distance</a:t>
                      </a:r>
                      <a:r>
                        <a:rPr lang="en-US" sz="1600" baseline="0" dirty="0" smtClean="0"/>
                        <a:t> where closer a closer exposure is more significant than a farther exposure.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/>
                        <a:t>Foreground/Middleground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100" baseline="0" dirty="0" smtClean="0"/>
                        <a:t>(0-5 miles)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Background </a:t>
                      </a:r>
                      <a:r>
                        <a:rPr lang="en-US" sz="1100" baseline="0" dirty="0" smtClean="0"/>
                        <a:t>(5-15 miles)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 smtClean="0"/>
                        <a:t>Seldom Seen </a:t>
                      </a:r>
                      <a:r>
                        <a:rPr lang="en-US" sz="1100" baseline="0" dirty="0" smtClean="0"/>
                        <a:t>(15+ miles or shielded from view)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2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3 – Viewshed Analysis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5566" y="6858000"/>
            <a:ext cx="6152148" cy="107721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Viewing platforms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are popular ‘travel routes’ or ‘observation points’ where the general public are commonly present.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8329864" cy="5181600"/>
          </a:xfrm>
        </p:spPr>
        <p:txBody>
          <a:bodyPr/>
          <a:lstStyle/>
          <a:p>
            <a:r>
              <a:rPr lang="en-US" dirty="0"/>
              <a:t>Common practice is to select viewing platforms with consideration of public access, frequency and </a:t>
            </a:r>
            <a:r>
              <a:rPr lang="en-US" dirty="0" smtClean="0"/>
              <a:t>purpose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Consider </a:t>
            </a:r>
            <a:r>
              <a:rPr lang="en-US" dirty="0"/>
              <a:t>travel routes and observation points such as: </a:t>
            </a:r>
          </a:p>
          <a:p>
            <a:pPr lvl="1"/>
            <a:r>
              <a:rPr lang="en-US" dirty="0"/>
              <a:t>residential developments/ population centers (city/towns),</a:t>
            </a:r>
          </a:p>
          <a:p>
            <a:pPr lvl="1"/>
            <a:r>
              <a:rPr lang="en-US" dirty="0"/>
              <a:t>widely &amp; well used roads, </a:t>
            </a:r>
          </a:p>
          <a:p>
            <a:pPr lvl="1"/>
            <a:r>
              <a:rPr lang="en-US" dirty="0"/>
              <a:t>visitor centers,</a:t>
            </a:r>
          </a:p>
          <a:p>
            <a:pPr lvl="1"/>
            <a:r>
              <a:rPr lang="en-US" dirty="0"/>
              <a:t>campgrounds,</a:t>
            </a:r>
          </a:p>
          <a:p>
            <a:pPr lvl="1"/>
            <a:r>
              <a:rPr lang="en-US" dirty="0"/>
              <a:t>high-use trails,</a:t>
            </a:r>
          </a:p>
          <a:p>
            <a:pPr lvl="1"/>
            <a:r>
              <a:rPr lang="en-US" dirty="0"/>
              <a:t>widely &amp; well used roads, </a:t>
            </a:r>
          </a:p>
          <a:p>
            <a:pPr lvl="1"/>
            <a:r>
              <a:rPr lang="en-US" dirty="0"/>
              <a:t>popular water bodies &amp; floatable river segments,</a:t>
            </a:r>
          </a:p>
          <a:p>
            <a:pPr lvl="1"/>
            <a:r>
              <a:rPr lang="en-US" dirty="0"/>
              <a:t>viewpoints/overlooks, and</a:t>
            </a:r>
          </a:p>
          <a:p>
            <a:pPr lvl="1"/>
            <a:r>
              <a:rPr lang="en-US" dirty="0"/>
              <a:t>scenic railways</a:t>
            </a:r>
          </a:p>
        </p:txBody>
      </p:sp>
    </p:spTree>
    <p:extLst>
      <p:ext uri="{BB962C8B-B14F-4D97-AF65-F5344CB8AC3E}">
        <p14:creationId xmlns:p14="http://schemas.microsoft.com/office/powerpoint/2010/main" val="213214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RI_Boundary_Roa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5884" y="1058778"/>
            <a:ext cx="5025992" cy="5799221"/>
          </a:xfrm>
          <a:prstGeom prst="rect">
            <a:avLst/>
          </a:prstGeom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4 </a:t>
            </a:r>
            <a:r>
              <a:rPr lang="en-US" dirty="0"/>
              <a:t>– </a:t>
            </a:r>
            <a:r>
              <a:rPr lang="en-US" dirty="0" smtClean="0"/>
              <a:t>Evaluate and Classify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3573380" cy="5181600"/>
          </a:xfrm>
        </p:spPr>
        <p:txBody>
          <a:bodyPr/>
          <a:lstStyle/>
          <a:p>
            <a:r>
              <a:rPr lang="en-US" dirty="0"/>
              <a:t>Create 5-mile foreground/ middleground offsets from </a:t>
            </a:r>
            <a:r>
              <a:rPr lang="en-US" dirty="0" smtClean="0"/>
              <a:t>platforms</a:t>
            </a:r>
            <a:endParaRPr lang="en-US" dirty="0"/>
          </a:p>
          <a:p>
            <a:pPr lvl="1"/>
            <a:r>
              <a:rPr lang="en-US" dirty="0"/>
              <a:t>H 8410-1, IIV. A(1)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411326" y="2847237"/>
            <a:ext cx="685800" cy="533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6684673" y="4299660"/>
            <a:ext cx="838200" cy="1524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673956" y="3057730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8" name="Oval 17"/>
          <p:cNvSpPr/>
          <p:nvPr/>
        </p:nvSpPr>
        <p:spPr>
          <a:xfrm>
            <a:off x="7038109" y="4303611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4" name="Oval 23"/>
          <p:cNvSpPr/>
          <p:nvPr/>
        </p:nvSpPr>
        <p:spPr>
          <a:xfrm>
            <a:off x="7673956" y="3057730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5" name="Oval 24"/>
          <p:cNvSpPr/>
          <p:nvPr/>
        </p:nvSpPr>
        <p:spPr>
          <a:xfrm>
            <a:off x="7038109" y="4303611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387432" y="3211386"/>
            <a:ext cx="91575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770003" y="3129979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0084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RI_Boundary_Roa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5884" y="1058778"/>
            <a:ext cx="5025991" cy="5799221"/>
          </a:xfrm>
          <a:prstGeom prst="rect">
            <a:avLst/>
          </a:prstGeom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4 – Evaluate and Classify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3573380" cy="5181600"/>
          </a:xfrm>
        </p:spPr>
        <p:txBody>
          <a:bodyPr/>
          <a:lstStyle/>
          <a:p>
            <a:r>
              <a:rPr lang="en-US" dirty="0"/>
              <a:t>Create 15-mile background offsets from </a:t>
            </a:r>
            <a:r>
              <a:rPr lang="en-US" dirty="0" smtClean="0"/>
              <a:t>platforms</a:t>
            </a:r>
            <a:endParaRPr lang="en-US" dirty="0"/>
          </a:p>
          <a:p>
            <a:pPr lvl="1"/>
            <a:r>
              <a:rPr lang="en-US" dirty="0"/>
              <a:t>H 8410-1, IIV. A(2)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Arrow Connector 13"/>
          <p:cNvCxnSpPr>
            <a:stCxn id="25" idx="2"/>
          </p:cNvCxnSpPr>
          <p:nvPr/>
        </p:nvCxnSpPr>
        <p:spPr>
          <a:xfrm flipH="1">
            <a:off x="4478277" y="3202228"/>
            <a:ext cx="129172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673956" y="3057730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4" name="Oval 23"/>
          <p:cNvSpPr/>
          <p:nvPr/>
        </p:nvSpPr>
        <p:spPr>
          <a:xfrm>
            <a:off x="7038109" y="4303611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5" name="Oval 24"/>
          <p:cNvSpPr/>
          <p:nvPr/>
        </p:nvSpPr>
        <p:spPr>
          <a:xfrm>
            <a:off x="5770003" y="3129979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9021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RI_Boundary_Roa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5883" y="1058778"/>
            <a:ext cx="5025992" cy="5799221"/>
          </a:xfrm>
          <a:prstGeom prst="rect">
            <a:avLst/>
          </a:prstGeom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4 – Evaluate and Classify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3573380" cy="5181600"/>
          </a:xfrm>
        </p:spPr>
        <p:txBody>
          <a:bodyPr/>
          <a:lstStyle/>
          <a:p>
            <a:r>
              <a:rPr lang="en-US" dirty="0"/>
              <a:t>Colors assigned to Foreground/</a:t>
            </a:r>
          </a:p>
          <a:p>
            <a:r>
              <a:rPr lang="en-US" dirty="0"/>
              <a:t>Middleground and </a:t>
            </a:r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09977" y="1616242"/>
            <a:ext cx="923234" cy="461665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Office </a:t>
            </a:r>
          </a:p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Boundary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6774" y="3356575"/>
            <a:ext cx="140755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4356" y="1823846"/>
            <a:ext cx="143404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Foreground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938932" y="1861855"/>
            <a:ext cx="499342" cy="0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7673956" y="3057730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0" name="Oval 19"/>
          <p:cNvSpPr/>
          <p:nvPr/>
        </p:nvSpPr>
        <p:spPr>
          <a:xfrm>
            <a:off x="7038109" y="4303611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1" name="Oval 20"/>
          <p:cNvSpPr/>
          <p:nvPr/>
        </p:nvSpPr>
        <p:spPr>
          <a:xfrm>
            <a:off x="5770003" y="3129979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910721" y="3995834"/>
            <a:ext cx="89389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6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Seldom</a:t>
            </a:r>
          </a:p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</a:t>
            </a:r>
            <a:r>
              <a:rPr lang="en-US" dirty="0" smtClean="0"/>
              <a:t>4 </a:t>
            </a:r>
            <a:r>
              <a:rPr lang="en-US" dirty="0"/>
              <a:t>– Viewshed Analysis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3372854" cy="5181600"/>
          </a:xfrm>
        </p:spPr>
        <p:txBody>
          <a:bodyPr/>
          <a:lstStyle/>
          <a:p>
            <a:r>
              <a:rPr lang="en-US" dirty="0"/>
              <a:t>Run 15-mile GIS based viewshed analysis from determined platforms to identify visible </a:t>
            </a:r>
            <a:r>
              <a:rPr lang="en-US" dirty="0" smtClean="0"/>
              <a:t>areas</a:t>
            </a:r>
          </a:p>
          <a:p>
            <a:pPr lvl="1"/>
            <a:r>
              <a:rPr lang="en-US" i="1" dirty="0" smtClean="0"/>
              <a:t>(shown in magenta)</a:t>
            </a:r>
            <a:endParaRPr lang="en-US" i="1" dirty="0"/>
          </a:p>
          <a:p>
            <a:endParaRPr lang="en-US" dirty="0"/>
          </a:p>
        </p:txBody>
      </p:sp>
      <p:pic>
        <p:nvPicPr>
          <p:cNvPr id="6" name="Picture 5" descr="VRI_Boundary_Roa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5884" y="1058778"/>
            <a:ext cx="5025992" cy="579922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673956" y="3057730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6" name="Oval 15"/>
          <p:cNvSpPr/>
          <p:nvPr/>
        </p:nvSpPr>
        <p:spPr>
          <a:xfrm>
            <a:off x="7038109" y="4303611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7" name="Oval 16"/>
          <p:cNvSpPr/>
          <p:nvPr/>
        </p:nvSpPr>
        <p:spPr>
          <a:xfrm>
            <a:off x="5770003" y="3129979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9046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RI_Boundary_Roa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5883" y="1058778"/>
            <a:ext cx="5025992" cy="5799222"/>
          </a:xfrm>
          <a:prstGeom prst="rect">
            <a:avLst/>
          </a:prstGeom>
        </p:spPr>
      </p:pic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4 – Evaluate and Classify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599" y="1295400"/>
            <a:ext cx="3573380" cy="5181600"/>
          </a:xfrm>
        </p:spPr>
        <p:txBody>
          <a:bodyPr/>
          <a:lstStyle/>
          <a:p>
            <a:r>
              <a:rPr lang="en-US" dirty="0"/>
              <a:t>Create polygons for ‘unseen’ areas (Blue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These polygons become the Seldom Seen distance </a:t>
            </a:r>
            <a:r>
              <a:rPr lang="en-US" dirty="0" smtClean="0"/>
              <a:t>zone</a:t>
            </a:r>
            <a:endParaRPr lang="en-US" dirty="0"/>
          </a:p>
          <a:p>
            <a:pPr lvl="1"/>
            <a:r>
              <a:rPr lang="en-US" dirty="0"/>
              <a:t>H 8410-1, IIV. A(3)</a:t>
            </a:r>
          </a:p>
        </p:txBody>
      </p:sp>
      <p:sp>
        <p:nvSpPr>
          <p:cNvPr id="21" name="Oval 20"/>
          <p:cNvSpPr/>
          <p:nvPr/>
        </p:nvSpPr>
        <p:spPr>
          <a:xfrm>
            <a:off x="7673956" y="3057730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2" name="Oval 21"/>
          <p:cNvSpPr/>
          <p:nvPr/>
        </p:nvSpPr>
        <p:spPr>
          <a:xfrm>
            <a:off x="7038109" y="4303611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3" name="Oval 22"/>
          <p:cNvSpPr/>
          <p:nvPr/>
        </p:nvSpPr>
        <p:spPr>
          <a:xfrm>
            <a:off x="5770003" y="3129979"/>
            <a:ext cx="144498" cy="144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785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Distance Zone Application (Example)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r="7249"/>
          <a:stretch/>
        </p:blipFill>
        <p:spPr>
          <a:xfrm>
            <a:off x="0" y="1065985"/>
            <a:ext cx="8783053" cy="57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Distance Zone Application (Example)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r="7249"/>
          <a:stretch/>
        </p:blipFill>
        <p:spPr>
          <a:xfrm>
            <a:off x="0" y="1065985"/>
            <a:ext cx="8783053" cy="57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Distance Zone Application (Example)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7249"/>
          <a:stretch/>
        </p:blipFill>
        <p:spPr>
          <a:xfrm>
            <a:off x="0" y="1065985"/>
            <a:ext cx="8783053" cy="57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Distance Zone Application (Example)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7249"/>
          <a:stretch/>
        </p:blipFill>
        <p:spPr>
          <a:xfrm>
            <a:off x="0" y="1065985"/>
            <a:ext cx="8783053" cy="57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VRI classes determined?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VRI Class Determination Table</a:t>
            </a:r>
            <a:endParaRPr lang="en-US" dirty="0"/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5" y="1921952"/>
            <a:ext cx="8293907" cy="4380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6900" y="3975100"/>
            <a:ext cx="7874000" cy="6985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52600" y="2705100"/>
            <a:ext cx="2235200" cy="2667000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82850" y="2705100"/>
            <a:ext cx="774700" cy="2667000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82850" y="3975100"/>
            <a:ext cx="774700" cy="6985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Step 4 – Evaluate and Classify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Filtering criteria may be needed if everything comes back as Foreground/Middle </a:t>
            </a:r>
            <a:r>
              <a:rPr lang="en-US" dirty="0" smtClean="0"/>
              <a:t>ground</a:t>
            </a:r>
            <a:endParaRPr lang="en-US" dirty="0"/>
          </a:p>
          <a:p>
            <a:pPr lvl="1"/>
            <a:r>
              <a:rPr lang="en-US" dirty="0"/>
              <a:t>Review rationale for selecting viewing platforms and document any further criteria applied to change the </a:t>
            </a:r>
            <a:r>
              <a:rPr lang="en-US" dirty="0" smtClean="0"/>
              <a:t>selection</a:t>
            </a:r>
            <a:endParaRPr lang="en-US" dirty="0"/>
          </a:p>
          <a:p>
            <a:r>
              <a:rPr lang="en-US" dirty="0"/>
              <a:t>For Example:  </a:t>
            </a:r>
          </a:p>
          <a:p>
            <a:pPr lvl="1"/>
            <a:r>
              <a:rPr lang="en-US" dirty="0"/>
              <a:t>Highest # of people viewing for the longest </a:t>
            </a:r>
            <a:r>
              <a:rPr lang="en-US" dirty="0" smtClean="0"/>
              <a:t>time</a:t>
            </a:r>
            <a:endParaRPr lang="en-US" dirty="0"/>
          </a:p>
          <a:p>
            <a:pPr lvl="1"/>
            <a:r>
              <a:rPr lang="en-US" dirty="0"/>
              <a:t>High public </a:t>
            </a:r>
            <a:r>
              <a:rPr lang="en-US" dirty="0" smtClean="0"/>
              <a:t>interest</a:t>
            </a:r>
            <a:endParaRPr lang="en-US" dirty="0"/>
          </a:p>
          <a:p>
            <a:pPr lvl="1"/>
            <a:r>
              <a:rPr lang="en-US" dirty="0"/>
              <a:t>High Scenic Sensitivity (Areas of Special Designation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3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Viewshed Analysis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Considering the Distance Zone Information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Results of this analysis provide insight at the planning-level about where: </a:t>
            </a:r>
          </a:p>
          <a:p>
            <a:pPr lvl="2"/>
            <a:r>
              <a:rPr lang="en-US" dirty="0" smtClean="0"/>
              <a:t>lands </a:t>
            </a:r>
            <a:r>
              <a:rPr lang="en-US" dirty="0"/>
              <a:t>are most exposed to the viewing </a:t>
            </a:r>
            <a:r>
              <a:rPr lang="en-US" dirty="0" smtClean="0"/>
              <a:t>public</a:t>
            </a:r>
            <a:endParaRPr lang="en-US" dirty="0"/>
          </a:p>
          <a:p>
            <a:pPr lvl="2"/>
            <a:r>
              <a:rPr lang="en-US" dirty="0"/>
              <a:t>the BLM’s management actions will be on display &amp; open to the public’s general criticism or praise – more so than other </a:t>
            </a:r>
            <a:r>
              <a:rPr lang="en-US" dirty="0" smtClean="0"/>
              <a:t>places</a:t>
            </a:r>
            <a:endParaRPr lang="en-US" dirty="0"/>
          </a:p>
          <a:p>
            <a:pPr lvl="2"/>
            <a:r>
              <a:rPr lang="en-US" dirty="0"/>
              <a:t>to explore alternative siting options, if appropriate, when an activity is </a:t>
            </a:r>
            <a:r>
              <a:rPr lang="en-US" dirty="0" smtClean="0"/>
              <a:t>proposed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8"/>
          <p:cNvSpPr>
            <a:spLocks noGrp="1"/>
          </p:cNvSpPr>
          <p:nvPr>
            <p:ph idx="1"/>
          </p:nvPr>
        </p:nvSpPr>
        <p:spPr>
          <a:xfrm>
            <a:off x="228602" y="1295400"/>
            <a:ext cx="2849832" cy="5181600"/>
          </a:xfrm>
        </p:spPr>
        <p:txBody>
          <a:bodyPr/>
          <a:lstStyle/>
          <a:p>
            <a:r>
              <a:rPr lang="en-US" dirty="0" smtClean="0"/>
              <a:t>INVENTORY </a:t>
            </a:r>
          </a:p>
          <a:p>
            <a:pPr marL="295275" lvl="1" indent="0">
              <a:buNone/>
            </a:pPr>
            <a:r>
              <a:rPr lang="en-US" dirty="0" smtClean="0"/>
              <a:t>is </a:t>
            </a:r>
            <a:r>
              <a:rPr lang="en-US" dirty="0"/>
              <a:t>the effort to identify and document information about existing scenic </a:t>
            </a:r>
            <a:r>
              <a:rPr lang="en-US" dirty="0" smtClean="0"/>
              <a:t>values 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EVALUATION</a:t>
            </a:r>
          </a:p>
          <a:p>
            <a:pPr marL="295275" lvl="1" indent="0">
              <a:buNone/>
            </a:pPr>
            <a:r>
              <a:rPr lang="en-US" dirty="0" smtClean="0"/>
              <a:t>is </a:t>
            </a:r>
            <a:r>
              <a:rPr lang="en-US" dirty="0"/>
              <a:t>also done as part of the inventory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VRI Recap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>
            <a:off x="7441442" y="4317108"/>
            <a:ext cx="463083" cy="541868"/>
          </a:xfrm>
          <a:prstGeom prst="rightArrow">
            <a:avLst>
              <a:gd name="adj1" fmla="val 50000"/>
              <a:gd name="adj2" fmla="val 724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ounded Rectangle 4"/>
          <p:cNvSpPr txBox="1"/>
          <p:nvPr/>
        </p:nvSpPr>
        <p:spPr>
          <a:xfrm>
            <a:off x="8138810" y="2772458"/>
            <a:ext cx="379077" cy="3631168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vert270" wrap="square" lIns="38100" tIns="25400" rIns="381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spc="300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 Classification</a:t>
            </a:r>
            <a:endParaRPr lang="en-US" sz="2000" b="1" kern="1200" spc="30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50792" y="1391656"/>
            <a:ext cx="4190650" cy="5108300"/>
            <a:chOff x="3250792" y="1391656"/>
            <a:chExt cx="4190650" cy="5108300"/>
          </a:xfrm>
        </p:grpSpPr>
        <p:sp>
          <p:nvSpPr>
            <p:cNvPr id="3" name="Freeform 2"/>
            <p:cNvSpPr/>
            <p:nvPr/>
          </p:nvSpPr>
          <p:spPr>
            <a:xfrm>
              <a:off x="3250792" y="1391656"/>
              <a:ext cx="2796322" cy="879429"/>
            </a:xfrm>
            <a:custGeom>
              <a:avLst/>
              <a:gdLst>
                <a:gd name="connsiteX0" fmla="*/ 0 w 2796322"/>
                <a:gd name="connsiteY0" fmla="*/ 87943 h 879429"/>
                <a:gd name="connsiteX1" fmla="*/ 87943 w 2796322"/>
                <a:gd name="connsiteY1" fmla="*/ 0 h 879429"/>
                <a:gd name="connsiteX2" fmla="*/ 2708379 w 2796322"/>
                <a:gd name="connsiteY2" fmla="*/ 0 h 879429"/>
                <a:gd name="connsiteX3" fmla="*/ 2796322 w 2796322"/>
                <a:gd name="connsiteY3" fmla="*/ 87943 h 879429"/>
                <a:gd name="connsiteX4" fmla="*/ 2796322 w 2796322"/>
                <a:gd name="connsiteY4" fmla="*/ 791486 h 879429"/>
                <a:gd name="connsiteX5" fmla="*/ 2708379 w 2796322"/>
                <a:gd name="connsiteY5" fmla="*/ 879429 h 879429"/>
                <a:gd name="connsiteX6" fmla="*/ 87943 w 2796322"/>
                <a:gd name="connsiteY6" fmla="*/ 879429 h 879429"/>
                <a:gd name="connsiteX7" fmla="*/ 0 w 2796322"/>
                <a:gd name="connsiteY7" fmla="*/ 791486 h 879429"/>
                <a:gd name="connsiteX8" fmla="*/ 0 w 2796322"/>
                <a:gd name="connsiteY8" fmla="*/ 87943 h 87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6322" h="879429">
                  <a:moveTo>
                    <a:pt x="0" y="87943"/>
                  </a:moveTo>
                  <a:cubicBezTo>
                    <a:pt x="0" y="39373"/>
                    <a:pt x="39373" y="0"/>
                    <a:pt x="87943" y="0"/>
                  </a:cubicBezTo>
                  <a:lnTo>
                    <a:pt x="2708379" y="0"/>
                  </a:lnTo>
                  <a:cubicBezTo>
                    <a:pt x="2756949" y="0"/>
                    <a:pt x="2796322" y="39373"/>
                    <a:pt x="2796322" y="87943"/>
                  </a:cubicBezTo>
                  <a:lnTo>
                    <a:pt x="2796322" y="791486"/>
                  </a:lnTo>
                  <a:cubicBezTo>
                    <a:pt x="2796322" y="840056"/>
                    <a:pt x="2756949" y="879429"/>
                    <a:pt x="2708379" y="879429"/>
                  </a:cubicBezTo>
                  <a:lnTo>
                    <a:pt x="87943" y="879429"/>
                  </a:lnTo>
                  <a:cubicBezTo>
                    <a:pt x="39373" y="879429"/>
                    <a:pt x="0" y="840056"/>
                    <a:pt x="0" y="791486"/>
                  </a:cubicBezTo>
                  <a:lnTo>
                    <a:pt x="0" y="8794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9098" tIns="61318" rIns="79098" bIns="6131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strike="noStrike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+mn-ea"/>
                  <a:cs typeface="+mn-cs"/>
                </a:rPr>
                <a:t>Visual Resource Inventory</a:t>
              </a:r>
              <a:endParaRPr lang="en-US" sz="2800" b="1" strike="noStrik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3530424" y="2271085"/>
              <a:ext cx="279632" cy="8767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810893"/>
                  </a:lnTo>
                  <a:lnTo>
                    <a:pt x="261726" y="810893"/>
                  </a:lnTo>
                </a:path>
              </a:pathLst>
            </a:custGeom>
            <a:noFill/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reeform 4"/>
            <p:cNvSpPr/>
            <p:nvPr/>
          </p:nvSpPr>
          <p:spPr>
            <a:xfrm>
              <a:off x="3810056" y="2576430"/>
              <a:ext cx="3176444" cy="1142832"/>
            </a:xfrm>
            <a:custGeom>
              <a:avLst/>
              <a:gdLst>
                <a:gd name="connsiteX0" fmla="*/ 0 w 3176444"/>
                <a:gd name="connsiteY0" fmla="*/ 114283 h 1142832"/>
                <a:gd name="connsiteX1" fmla="*/ 114283 w 3176444"/>
                <a:gd name="connsiteY1" fmla="*/ 0 h 1142832"/>
                <a:gd name="connsiteX2" fmla="*/ 3062161 w 3176444"/>
                <a:gd name="connsiteY2" fmla="*/ 0 h 1142832"/>
                <a:gd name="connsiteX3" fmla="*/ 3176444 w 3176444"/>
                <a:gd name="connsiteY3" fmla="*/ 114283 h 1142832"/>
                <a:gd name="connsiteX4" fmla="*/ 3176444 w 3176444"/>
                <a:gd name="connsiteY4" fmla="*/ 1028549 h 1142832"/>
                <a:gd name="connsiteX5" fmla="*/ 3062161 w 3176444"/>
                <a:gd name="connsiteY5" fmla="*/ 1142832 h 1142832"/>
                <a:gd name="connsiteX6" fmla="*/ 114283 w 3176444"/>
                <a:gd name="connsiteY6" fmla="*/ 1142832 h 1142832"/>
                <a:gd name="connsiteX7" fmla="*/ 0 w 3176444"/>
                <a:gd name="connsiteY7" fmla="*/ 1028549 h 1142832"/>
                <a:gd name="connsiteX8" fmla="*/ 0 w 3176444"/>
                <a:gd name="connsiteY8" fmla="*/ 114283 h 114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6444" h="1142832">
                  <a:moveTo>
                    <a:pt x="0" y="114283"/>
                  </a:moveTo>
                  <a:cubicBezTo>
                    <a:pt x="0" y="51166"/>
                    <a:pt x="51166" y="0"/>
                    <a:pt x="114283" y="0"/>
                  </a:cubicBezTo>
                  <a:lnTo>
                    <a:pt x="3062161" y="0"/>
                  </a:lnTo>
                  <a:cubicBezTo>
                    <a:pt x="3125278" y="0"/>
                    <a:pt x="3176444" y="51166"/>
                    <a:pt x="3176444" y="114283"/>
                  </a:cubicBezTo>
                  <a:lnTo>
                    <a:pt x="3176444" y="1028549"/>
                  </a:lnTo>
                  <a:cubicBezTo>
                    <a:pt x="3176444" y="1091666"/>
                    <a:pt x="3125278" y="1142832"/>
                    <a:pt x="3062161" y="1142832"/>
                  </a:cubicBezTo>
                  <a:lnTo>
                    <a:pt x="114283" y="1142832"/>
                  </a:lnTo>
                  <a:cubicBezTo>
                    <a:pt x="51166" y="1142832"/>
                    <a:pt x="0" y="1091666"/>
                    <a:pt x="0" y="1028549"/>
                  </a:cubicBezTo>
                  <a:lnTo>
                    <a:pt x="0" y="114283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7762" tIns="56332" rIns="67762" bIns="56332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 smtClean="0">
                  <a:ln/>
                  <a:solidFill>
                    <a:srgbClr val="0070C0"/>
                  </a:solidFill>
                  <a:latin typeface="Myriad Pro"/>
                  <a:ea typeface="+mn-ea"/>
                  <a:cs typeface="+mn-cs"/>
                </a:rPr>
                <a:t>Scenic Quality Evaluation</a:t>
              </a:r>
              <a:endParaRPr lang="en-US" sz="1800" b="1" kern="1200" dirty="0">
                <a:ln/>
                <a:solidFill>
                  <a:srgbClr val="0070C0"/>
                </a:solidFill>
                <a:latin typeface="Myriad Pro"/>
                <a:ea typeface="+mn-ea"/>
                <a:cs typeface="+mn-cs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kern="1200" dirty="0" smtClean="0">
                  <a:ln/>
                  <a:latin typeface="Myriad Pro"/>
                  <a:ea typeface="+mn-ea"/>
                  <a:cs typeface="+mn-cs"/>
                </a:rPr>
                <a:t>Land Features &amp; Characteristics</a:t>
              </a:r>
              <a:endParaRPr lang="en-US" sz="1400" b="1" kern="1200" dirty="0">
                <a:ln/>
                <a:latin typeface="Myriad Pro"/>
                <a:ea typeface="+mn-ea"/>
                <a:cs typeface="+mn-cs"/>
              </a:endParaRPr>
            </a:p>
            <a:p>
              <a:pPr marL="685800" lvl="3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1" i="1" kern="1200" dirty="0" smtClean="0">
                  <a:ln/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ea typeface="+mn-ea"/>
                  <a:cs typeface="+mn-cs"/>
                </a:rPr>
                <a:t>What does it look like</a:t>
              </a:r>
              <a:endParaRPr lang="en-US" sz="1400" b="1" i="1" kern="1200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3530424" y="2271085"/>
              <a:ext cx="279632" cy="236421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276103"/>
                  </a:lnTo>
                  <a:lnTo>
                    <a:pt x="261726" y="2276103"/>
                  </a:lnTo>
                </a:path>
              </a:pathLst>
            </a:custGeom>
            <a:noFill/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3810056" y="4024607"/>
              <a:ext cx="3153971" cy="1221378"/>
            </a:xfrm>
            <a:custGeom>
              <a:avLst/>
              <a:gdLst>
                <a:gd name="connsiteX0" fmla="*/ 0 w 3153971"/>
                <a:gd name="connsiteY0" fmla="*/ 122138 h 1221378"/>
                <a:gd name="connsiteX1" fmla="*/ 122138 w 3153971"/>
                <a:gd name="connsiteY1" fmla="*/ 0 h 1221378"/>
                <a:gd name="connsiteX2" fmla="*/ 3031833 w 3153971"/>
                <a:gd name="connsiteY2" fmla="*/ 0 h 1221378"/>
                <a:gd name="connsiteX3" fmla="*/ 3153971 w 3153971"/>
                <a:gd name="connsiteY3" fmla="*/ 122138 h 1221378"/>
                <a:gd name="connsiteX4" fmla="*/ 3153971 w 3153971"/>
                <a:gd name="connsiteY4" fmla="*/ 1099240 h 1221378"/>
                <a:gd name="connsiteX5" fmla="*/ 3031833 w 3153971"/>
                <a:gd name="connsiteY5" fmla="*/ 1221378 h 1221378"/>
                <a:gd name="connsiteX6" fmla="*/ 122138 w 3153971"/>
                <a:gd name="connsiteY6" fmla="*/ 1221378 h 1221378"/>
                <a:gd name="connsiteX7" fmla="*/ 0 w 3153971"/>
                <a:gd name="connsiteY7" fmla="*/ 1099240 h 1221378"/>
                <a:gd name="connsiteX8" fmla="*/ 0 w 3153971"/>
                <a:gd name="connsiteY8" fmla="*/ 122138 h 122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3971" h="1221378">
                  <a:moveTo>
                    <a:pt x="0" y="122138"/>
                  </a:moveTo>
                  <a:cubicBezTo>
                    <a:pt x="0" y="54683"/>
                    <a:pt x="54683" y="0"/>
                    <a:pt x="122138" y="0"/>
                  </a:cubicBezTo>
                  <a:lnTo>
                    <a:pt x="3031833" y="0"/>
                  </a:lnTo>
                  <a:cubicBezTo>
                    <a:pt x="3099288" y="0"/>
                    <a:pt x="3153971" y="54683"/>
                    <a:pt x="3153971" y="122138"/>
                  </a:cubicBezTo>
                  <a:lnTo>
                    <a:pt x="3153971" y="1099240"/>
                  </a:lnTo>
                  <a:cubicBezTo>
                    <a:pt x="3153971" y="1166695"/>
                    <a:pt x="3099288" y="1221378"/>
                    <a:pt x="3031833" y="1221378"/>
                  </a:cubicBezTo>
                  <a:lnTo>
                    <a:pt x="122138" y="1221378"/>
                  </a:lnTo>
                  <a:cubicBezTo>
                    <a:pt x="54683" y="1221378"/>
                    <a:pt x="0" y="1166695"/>
                    <a:pt x="0" y="1099240"/>
                  </a:cubicBezTo>
                  <a:lnTo>
                    <a:pt x="0" y="122138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063" tIns="58633" rIns="70063" bIns="58633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i="0" kern="1200" dirty="0" smtClean="0">
                  <a:ln/>
                  <a:solidFill>
                    <a:srgbClr val="0070C0"/>
                  </a:solidFill>
                  <a:latin typeface="Myriad Pro"/>
                  <a:ea typeface="+mn-ea"/>
                  <a:cs typeface="+mn-cs"/>
                </a:rPr>
                <a:t>Sensitivity Level Analysis</a:t>
              </a:r>
              <a:endParaRPr lang="en-US" sz="1800" b="1" i="0" kern="1200" dirty="0">
                <a:ln/>
                <a:solidFill>
                  <a:srgbClr val="0070C0"/>
                </a:solidFill>
                <a:latin typeface="Myriad Pro"/>
                <a:ea typeface="+mn-ea"/>
                <a:cs typeface="+mn-cs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b="1" kern="1200" dirty="0" smtClean="0">
                  <a:ln/>
                  <a:latin typeface="Myriad Pro"/>
                  <a:ea typeface="+mn-ea"/>
                  <a:cs typeface="+mn-cs"/>
                </a:rPr>
                <a:t>Scenic Values Held by People expressed as a concern/attitude toward visual change</a:t>
              </a:r>
              <a:endParaRPr lang="en-US" sz="1200" b="1" kern="1200" dirty="0">
                <a:ln/>
                <a:latin typeface="Myriad Pro"/>
                <a:ea typeface="+mn-ea"/>
                <a:cs typeface="+mn-cs"/>
              </a:endParaRPr>
            </a:p>
            <a:p>
              <a:pPr marL="571500" lvl="2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b="1" i="1" kern="1200" dirty="0" smtClean="0">
                  <a:ln/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ea typeface="+mn-ea"/>
                  <a:cs typeface="+mn-cs"/>
                </a:rPr>
                <a:t>Importance to the public</a:t>
              </a:r>
              <a:endParaRPr lang="en-US" sz="1200" b="1" i="1" kern="1200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530424" y="2271085"/>
              <a:ext cx="279632" cy="366543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670287"/>
                  </a:lnTo>
                  <a:lnTo>
                    <a:pt x="261726" y="3670287"/>
                  </a:lnTo>
                </a:path>
              </a:pathLst>
            </a:custGeom>
            <a:noFill/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3810056" y="5551329"/>
              <a:ext cx="3153971" cy="948627"/>
            </a:xfrm>
            <a:custGeom>
              <a:avLst/>
              <a:gdLst>
                <a:gd name="connsiteX0" fmla="*/ 0 w 3153971"/>
                <a:gd name="connsiteY0" fmla="*/ 77038 h 770384"/>
                <a:gd name="connsiteX1" fmla="*/ 77038 w 3153971"/>
                <a:gd name="connsiteY1" fmla="*/ 0 h 770384"/>
                <a:gd name="connsiteX2" fmla="*/ 3076933 w 3153971"/>
                <a:gd name="connsiteY2" fmla="*/ 0 h 770384"/>
                <a:gd name="connsiteX3" fmla="*/ 3153971 w 3153971"/>
                <a:gd name="connsiteY3" fmla="*/ 77038 h 770384"/>
                <a:gd name="connsiteX4" fmla="*/ 3153971 w 3153971"/>
                <a:gd name="connsiteY4" fmla="*/ 693346 h 770384"/>
                <a:gd name="connsiteX5" fmla="*/ 3076933 w 3153971"/>
                <a:gd name="connsiteY5" fmla="*/ 770384 h 770384"/>
                <a:gd name="connsiteX6" fmla="*/ 77038 w 3153971"/>
                <a:gd name="connsiteY6" fmla="*/ 770384 h 770384"/>
                <a:gd name="connsiteX7" fmla="*/ 0 w 3153971"/>
                <a:gd name="connsiteY7" fmla="*/ 693346 h 770384"/>
                <a:gd name="connsiteX8" fmla="*/ 0 w 3153971"/>
                <a:gd name="connsiteY8" fmla="*/ 77038 h 77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3971" h="770384">
                  <a:moveTo>
                    <a:pt x="0" y="77038"/>
                  </a:moveTo>
                  <a:cubicBezTo>
                    <a:pt x="0" y="34491"/>
                    <a:pt x="34491" y="0"/>
                    <a:pt x="77038" y="0"/>
                  </a:cubicBezTo>
                  <a:lnTo>
                    <a:pt x="3076933" y="0"/>
                  </a:lnTo>
                  <a:cubicBezTo>
                    <a:pt x="3119480" y="0"/>
                    <a:pt x="3153971" y="34491"/>
                    <a:pt x="3153971" y="77038"/>
                  </a:cubicBezTo>
                  <a:lnTo>
                    <a:pt x="3153971" y="693346"/>
                  </a:lnTo>
                  <a:cubicBezTo>
                    <a:pt x="3153971" y="735893"/>
                    <a:pt x="3119480" y="770384"/>
                    <a:pt x="3076933" y="770384"/>
                  </a:cubicBezTo>
                  <a:lnTo>
                    <a:pt x="77038" y="770384"/>
                  </a:lnTo>
                  <a:cubicBezTo>
                    <a:pt x="34491" y="770384"/>
                    <a:pt x="0" y="735893"/>
                    <a:pt x="0" y="693346"/>
                  </a:cubicBezTo>
                  <a:lnTo>
                    <a:pt x="0" y="77038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044" tIns="42884" rIns="53044" bIns="42884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ln/>
                  <a:solidFill>
                    <a:srgbClr val="0070C0"/>
                  </a:solidFill>
                  <a:latin typeface="Myriad Pro"/>
                  <a:ea typeface="+mn-ea"/>
                  <a:cs typeface="+mn-cs"/>
                </a:rPr>
                <a:t>Delineation of Distance Zones</a:t>
              </a:r>
              <a:endParaRPr lang="en-US" sz="1600" b="1" kern="1200" dirty="0">
                <a:ln/>
                <a:solidFill>
                  <a:srgbClr val="0070C0"/>
                </a:solidFill>
                <a:latin typeface="Myriad Pro"/>
                <a:ea typeface="+mn-ea"/>
                <a:cs typeface="+mn-cs"/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b="1" kern="1200" dirty="0" smtClean="0">
                  <a:ln/>
                  <a:latin typeface="Myriad Pro"/>
                  <a:ea typeface="+mn-ea"/>
                  <a:cs typeface="+mn-cs"/>
                </a:rPr>
                <a:t>Public Land Visibility</a:t>
              </a:r>
              <a:endParaRPr lang="en-US" sz="1200" b="1" kern="1200" dirty="0">
                <a:ln/>
                <a:latin typeface="Myriad Pro"/>
                <a:ea typeface="+mn-ea"/>
                <a:cs typeface="+mn-cs"/>
              </a:endParaRPr>
            </a:p>
            <a:p>
              <a:pPr marL="571500" lvl="2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b="1" i="1" kern="1200" dirty="0" smtClean="0">
                  <a:ln/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ea typeface="+mn-ea"/>
                  <a:cs typeface="+mn-cs"/>
                </a:rPr>
                <a:t>Where people view the landscape and how</a:t>
              </a:r>
              <a:endParaRPr lang="en-US" sz="1200" b="1" i="1" kern="1200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>
              <a:endCxn id="25" idx="1"/>
            </p:cNvCxnSpPr>
            <p:nvPr/>
          </p:nvCxnSpPr>
          <p:spPr>
            <a:xfrm>
              <a:off x="6964046" y="4588042"/>
              <a:ext cx="477396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988547" y="3164487"/>
              <a:ext cx="304801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964044" y="6001898"/>
              <a:ext cx="329304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293348" y="3165578"/>
              <a:ext cx="0" cy="283632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95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VRI classes determined?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VRI Class Determination Table</a:t>
            </a:r>
            <a:endParaRPr lang="en-US" dirty="0"/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5" y="1921952"/>
            <a:ext cx="8293907" cy="43807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6900" y="3975100"/>
            <a:ext cx="7874000" cy="6985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52600" y="2705100"/>
            <a:ext cx="2235200" cy="2667000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82850" y="2705100"/>
            <a:ext cx="774700" cy="2667000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82850" y="3975100"/>
            <a:ext cx="774700" cy="6985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228600" y="1278147"/>
            <a:ext cx="8416518" cy="5181600"/>
          </a:xfrm>
        </p:spPr>
        <p:txBody>
          <a:bodyPr/>
          <a:lstStyle/>
          <a:p>
            <a:r>
              <a:rPr lang="en-US" dirty="0" smtClean="0"/>
              <a:t>Value of Inventories</a:t>
            </a:r>
          </a:p>
          <a:p>
            <a:pPr lvl="1"/>
            <a:r>
              <a:rPr lang="en-US" dirty="0" smtClean="0"/>
              <a:t>Methodology is the same across all BLM field offices</a:t>
            </a:r>
          </a:p>
          <a:p>
            <a:pPr lvl="1"/>
            <a:r>
              <a:rPr lang="en-US" dirty="0" smtClean="0"/>
              <a:t>Intent, that the VRI is a living document that can be updated</a:t>
            </a:r>
          </a:p>
          <a:p>
            <a:pPr lvl="1"/>
            <a:r>
              <a:rPr lang="en-US" dirty="0" smtClean="0"/>
              <a:t>One inventory serves the planning area and serves as a basis for NEPA analysis for comparing the existing condition to a proposed condition in order to identify how the change would affect scenic quality</a:t>
            </a:r>
          </a:p>
          <a:p>
            <a:pPr lvl="1"/>
            <a:r>
              <a:rPr lang="en-US" dirty="0" smtClean="0"/>
              <a:t>Allows analysis to determine scarcity levels of a particular visual value</a:t>
            </a:r>
          </a:p>
          <a:p>
            <a:pPr lvl="1"/>
            <a:r>
              <a:rPr lang="en-US" dirty="0" smtClean="0"/>
              <a:t>Provides basis to consider visual values in the land use planning process</a:t>
            </a:r>
          </a:p>
          <a:p>
            <a:pPr lvl="1"/>
            <a:endParaRPr lang="en-US" dirty="0"/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Document, document, document!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 smtClean="0"/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pPr marL="295275" lvl="1" indent="0">
              <a:buNone/>
            </a:pPr>
            <a:endParaRPr lang="en-US" dirty="0" smtClean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>
              <a:solidFill>
                <a:srgbClr val="AEAC68"/>
              </a:solidFill>
              <a:latin typeface="Tahoma" pitchFamily="34" charset="0"/>
            </a:endParaRPr>
          </a:p>
          <a:p>
            <a:endParaRPr lang="en-US" sz="2600" dirty="0" smtClean="0">
              <a:solidFill>
                <a:srgbClr val="AEAC68"/>
              </a:solidFill>
              <a:latin typeface="Tahoma" pitchFamily="34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685800" lvl="2" indent="0">
              <a:buNone/>
            </a:pP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Visual Resource Inventory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Closing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5408</TotalTime>
  <Words>3577</Words>
  <Application>Microsoft Office PowerPoint</Application>
  <PresentationFormat>On-screen Show (4:3)</PresentationFormat>
  <Paragraphs>916</Paragraphs>
  <Slides>94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94</vt:i4>
      </vt:variant>
    </vt:vector>
  </HeadingPairs>
  <TitlesOfParts>
    <vt:vector size="107" baseType="lpstr">
      <vt:lpstr>Arial</vt:lpstr>
      <vt:lpstr>Arial Black</vt:lpstr>
      <vt:lpstr>Calibri</vt:lpstr>
      <vt:lpstr>Cambria</vt:lpstr>
      <vt:lpstr>Impact</vt:lpstr>
      <vt:lpstr>Myriad Pro</vt:lpstr>
      <vt:lpstr>Segoe Print</vt:lpstr>
      <vt:lpstr>Segoe Script</vt:lpstr>
      <vt:lpstr>Tahoma</vt:lpstr>
      <vt:lpstr>Times New Roman</vt:lpstr>
      <vt:lpstr>1_VRM-Cover</vt:lpstr>
      <vt:lpstr>2_UnitTitle</vt:lpstr>
      <vt:lpstr>3_Body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McGrew, Julie A</cp:lastModifiedBy>
  <cp:revision>264</cp:revision>
  <dcterms:created xsi:type="dcterms:W3CDTF">2015-01-14T20:26:51Z</dcterms:created>
  <dcterms:modified xsi:type="dcterms:W3CDTF">2018-04-15T23:33:55Z</dcterms:modified>
</cp:coreProperties>
</file>