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4"/>
  </p:notesMasterIdLst>
  <p:handoutMasterIdLst>
    <p:handoutMasterId r:id="rId25"/>
  </p:handoutMasterIdLst>
  <p:sldIdLst>
    <p:sldId id="256" r:id="rId7"/>
    <p:sldId id="257" r:id="rId8"/>
    <p:sldId id="258" r:id="rId9"/>
    <p:sldId id="261" r:id="rId10"/>
    <p:sldId id="262" r:id="rId11"/>
    <p:sldId id="263" r:id="rId12"/>
    <p:sldId id="260"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15" d="100"/>
          <a:sy n="115" d="100"/>
        </p:scale>
        <p:origin x="1500"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3B1517F-A6E7-442E-8033-35B24B015DF1}" type="datetimeFigureOut">
              <a:rPr lang="en-US" smtClean="0"/>
              <a:t>4/9/2018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B234840-7512-4FEF-BE94-C0385220D1B4}" type="slidenum">
              <a:rPr lang="en-US" smtClean="0"/>
              <a:t>‹#›</a:t>
            </a:fld>
            <a:endParaRPr lang="en-US"/>
          </a:p>
        </p:txBody>
      </p:sp>
    </p:spTree>
    <p:extLst>
      <p:ext uri="{BB962C8B-B14F-4D97-AF65-F5344CB8AC3E}">
        <p14:creationId xmlns:p14="http://schemas.microsoft.com/office/powerpoint/2010/main" val="513182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BC9788-59DB-4199-8A96-8AB948B384A5}" type="datetimeFigureOut">
              <a:rPr lang="en-US" smtClean="0"/>
              <a:t>4/9/2018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F255A72-CEDF-43C9-A333-4B37BD629EC4}" type="slidenum">
              <a:rPr lang="en-US" smtClean="0"/>
              <a:t>‹#›</a:t>
            </a:fld>
            <a:endParaRPr lang="en-US"/>
          </a:p>
        </p:txBody>
      </p:sp>
    </p:spTree>
    <p:extLst>
      <p:ext uri="{BB962C8B-B14F-4D97-AF65-F5344CB8AC3E}">
        <p14:creationId xmlns:p14="http://schemas.microsoft.com/office/powerpoint/2010/main" val="30549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255A72-CEDF-43C9-A333-4B37BD629EC4}" type="slidenum">
              <a:rPr lang="en-US" smtClean="0"/>
              <a:t>1</a:t>
            </a:fld>
            <a:endParaRPr lang="en-US"/>
          </a:p>
        </p:txBody>
      </p:sp>
    </p:spTree>
    <p:extLst>
      <p:ext uri="{BB962C8B-B14F-4D97-AF65-F5344CB8AC3E}">
        <p14:creationId xmlns:p14="http://schemas.microsoft.com/office/powerpoint/2010/main" val="21330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7540-22B1-40AE-ACCB-F89F96498F15}" type="slidenum">
              <a:rPr lang="en-US" smtClean="0"/>
              <a:t>4</a:t>
            </a:fld>
            <a:endParaRPr lang="en-US" dirty="0"/>
          </a:p>
        </p:txBody>
      </p:sp>
    </p:spTree>
    <p:extLst>
      <p:ext uri="{BB962C8B-B14F-4D97-AF65-F5344CB8AC3E}">
        <p14:creationId xmlns:p14="http://schemas.microsoft.com/office/powerpoint/2010/main" val="211418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7540-22B1-40AE-ACCB-F89F96498F15}" type="slidenum">
              <a:rPr lang="en-US" smtClean="0"/>
              <a:t>5</a:t>
            </a:fld>
            <a:endParaRPr lang="en-US" dirty="0"/>
          </a:p>
        </p:txBody>
      </p:sp>
    </p:spTree>
    <p:extLst>
      <p:ext uri="{BB962C8B-B14F-4D97-AF65-F5344CB8AC3E}">
        <p14:creationId xmlns:p14="http://schemas.microsoft.com/office/powerpoint/2010/main" val="211418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7540-22B1-40AE-ACCB-F89F96498F15}" type="slidenum">
              <a:rPr lang="en-US" smtClean="0"/>
              <a:t>6</a:t>
            </a:fld>
            <a:endParaRPr lang="en-US" dirty="0"/>
          </a:p>
        </p:txBody>
      </p:sp>
    </p:spTree>
    <p:extLst>
      <p:ext uri="{BB962C8B-B14F-4D97-AF65-F5344CB8AC3E}">
        <p14:creationId xmlns:p14="http://schemas.microsoft.com/office/powerpoint/2010/main" val="211418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82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 Placeholder 17"/>
          <p:cNvSpPr>
            <a:spLocks noGrp="1"/>
          </p:cNvSpPr>
          <p:nvPr>
            <p:ph type="body" sz="quarter" idx="10" hasCustomPrompt="1"/>
          </p:nvPr>
        </p:nvSpPr>
        <p:spPr>
          <a:xfrm>
            <a:off x="228600" y="76200"/>
            <a:ext cx="7086600" cy="544513"/>
          </a:xfrm>
          <a:prstGeom prst="rect">
            <a:avLst/>
          </a:prstGeom>
        </p:spPr>
        <p:txBody>
          <a:bodyPr/>
          <a:lstStyle>
            <a:lvl1pPr marL="0" indent="0">
              <a:buNone/>
              <a:defRPr sz="3200" b="0" spc="300" baseline="0">
                <a:solidFill>
                  <a:schemeClr val="tx1"/>
                </a:solidFill>
                <a:latin typeface="Impact" panose="020B0806030902050204" pitchFamily="34" charset="0"/>
              </a:defRPr>
            </a:lvl1pPr>
            <a:lvl2pPr>
              <a:defRPr sz="3200">
                <a:solidFill>
                  <a:schemeClr val="tx1"/>
                </a:solidFill>
                <a:latin typeface="Cambria" panose="02040503050406030204" pitchFamily="18" charset="0"/>
              </a:defRPr>
            </a:lvl2pPr>
            <a:lvl3pPr>
              <a:defRPr sz="3200">
                <a:solidFill>
                  <a:schemeClr val="tx1"/>
                </a:solidFill>
                <a:latin typeface="Cambria" panose="02040503050406030204" pitchFamily="18" charset="0"/>
              </a:defRPr>
            </a:lvl3pPr>
            <a:lvl4pPr>
              <a:defRPr sz="3200">
                <a:solidFill>
                  <a:schemeClr val="tx1"/>
                </a:solidFill>
                <a:latin typeface="Cambria" panose="02040503050406030204" pitchFamily="18" charset="0"/>
              </a:defRPr>
            </a:lvl4pPr>
            <a:lvl5pPr>
              <a:defRPr sz="3200">
                <a:solidFill>
                  <a:schemeClr val="tx1"/>
                </a:solidFill>
                <a:latin typeface="Cambria" panose="02040503050406030204" pitchFamily="18" charset="0"/>
              </a:defRPr>
            </a:lvl5pPr>
          </a:lstStyle>
          <a:p>
            <a:pPr lvl="0"/>
            <a:r>
              <a:rPr lang="en-US" dirty="0" smtClean="0"/>
              <a:t>[ Unit Title ]</a:t>
            </a:r>
          </a:p>
        </p:txBody>
      </p:sp>
    </p:spTree>
    <p:extLst>
      <p:ext uri="{BB962C8B-B14F-4D97-AF65-F5344CB8AC3E}">
        <p14:creationId xmlns:p14="http://schemas.microsoft.com/office/powerpoint/2010/main" val="23700685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305800" cy="5181600"/>
          </a:xfrm>
          <a:prstGeom prst="rect">
            <a:avLst/>
          </a:prstGeom>
        </p:spPr>
        <p:txBody>
          <a:bodyPr/>
          <a:lstStyle>
            <a:lvl3pPr marL="914400" indent="-228600">
              <a:buClr>
                <a:srgbClr val="0070C0"/>
              </a:buClr>
              <a:buSzPct val="110000"/>
              <a:buFont typeface="Cambria" panose="02040503050406030204" pitchFamily="18" charset="0"/>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7"/>
          <p:cNvSpPr>
            <a:spLocks noGrp="1"/>
          </p:cNvSpPr>
          <p:nvPr>
            <p:ph type="body" sz="quarter" idx="10" hasCustomPrompt="1"/>
          </p:nvPr>
        </p:nvSpPr>
        <p:spPr>
          <a:xfrm>
            <a:off x="228600" y="76200"/>
            <a:ext cx="7086600" cy="544513"/>
          </a:xfrm>
          <a:prstGeom prst="rect">
            <a:avLst/>
          </a:prstGeom>
        </p:spPr>
        <p:txBody>
          <a:bodyPr/>
          <a:lstStyle>
            <a:lvl1pPr>
              <a:defRPr sz="3200" b="0" spc="300" baseline="0">
                <a:solidFill>
                  <a:schemeClr val="tx1"/>
                </a:solidFill>
                <a:latin typeface="Impact" panose="020B0806030902050204" pitchFamily="34" charset="0"/>
              </a:defRPr>
            </a:lvl1pPr>
            <a:lvl2pPr>
              <a:defRPr sz="3200">
                <a:solidFill>
                  <a:schemeClr val="tx1"/>
                </a:solidFill>
                <a:latin typeface="Cambria" panose="02040503050406030204" pitchFamily="18" charset="0"/>
              </a:defRPr>
            </a:lvl2pPr>
            <a:lvl3pPr>
              <a:defRPr sz="3200">
                <a:solidFill>
                  <a:schemeClr val="tx1"/>
                </a:solidFill>
                <a:latin typeface="Cambria" panose="02040503050406030204" pitchFamily="18" charset="0"/>
              </a:defRPr>
            </a:lvl3pPr>
            <a:lvl4pPr>
              <a:defRPr sz="3200">
                <a:solidFill>
                  <a:schemeClr val="tx1"/>
                </a:solidFill>
                <a:latin typeface="Cambria" panose="02040503050406030204" pitchFamily="18" charset="0"/>
              </a:defRPr>
            </a:lvl4pPr>
            <a:lvl5pPr>
              <a:defRPr sz="3200">
                <a:solidFill>
                  <a:schemeClr val="tx1"/>
                </a:solidFill>
                <a:latin typeface="Cambria" panose="02040503050406030204" pitchFamily="18" charset="0"/>
              </a:defRPr>
            </a:lvl5pPr>
          </a:lstStyle>
          <a:p>
            <a:pPr lvl="0"/>
            <a:r>
              <a:rPr lang="en-US" dirty="0" smtClean="0"/>
              <a:t>[ Unit Title ]</a:t>
            </a:r>
          </a:p>
        </p:txBody>
      </p:sp>
      <p:sp>
        <p:nvSpPr>
          <p:cNvPr id="21" name="Text Placeholder 17"/>
          <p:cNvSpPr>
            <a:spLocks noGrp="1"/>
          </p:cNvSpPr>
          <p:nvPr>
            <p:ph type="body" sz="quarter" idx="11" hasCustomPrompt="1"/>
          </p:nvPr>
        </p:nvSpPr>
        <p:spPr>
          <a:xfrm>
            <a:off x="228600" y="609600"/>
            <a:ext cx="7086600" cy="468313"/>
          </a:xfrm>
          <a:prstGeom prst="rect">
            <a:avLst/>
          </a:prstGeom>
        </p:spPr>
        <p:txBody>
          <a:bodyPr/>
          <a:lstStyle>
            <a:lvl1pPr>
              <a:defRPr sz="2400" b="1" spc="300" baseline="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vl2pPr>
              <a:defRPr sz="3200">
                <a:solidFill>
                  <a:schemeClr val="tx1"/>
                </a:solidFill>
                <a:latin typeface="Cambria" panose="02040503050406030204" pitchFamily="18" charset="0"/>
              </a:defRPr>
            </a:lvl2pPr>
            <a:lvl3pPr>
              <a:defRPr sz="3200">
                <a:solidFill>
                  <a:schemeClr val="tx1"/>
                </a:solidFill>
                <a:latin typeface="Cambria" panose="02040503050406030204" pitchFamily="18" charset="0"/>
              </a:defRPr>
            </a:lvl3pPr>
            <a:lvl4pPr>
              <a:defRPr sz="3200">
                <a:solidFill>
                  <a:schemeClr val="tx1"/>
                </a:solidFill>
                <a:latin typeface="Cambria" panose="02040503050406030204" pitchFamily="18" charset="0"/>
              </a:defRPr>
            </a:lvl4pPr>
            <a:lvl5pPr>
              <a:defRPr sz="3200">
                <a:solidFill>
                  <a:schemeClr val="tx1"/>
                </a:solidFill>
                <a:latin typeface="Cambria" panose="02040503050406030204" pitchFamily="18" charset="0"/>
              </a:defRPr>
            </a:lvl5pPr>
          </a:lstStyle>
          <a:p>
            <a:pPr lvl="0"/>
            <a:r>
              <a:rPr lang="en-US" dirty="0" smtClean="0"/>
              <a:t>[ Section Title ]</a:t>
            </a:r>
          </a:p>
        </p:txBody>
      </p:sp>
    </p:spTree>
    <p:extLst>
      <p:ext uri="{BB962C8B-B14F-4D97-AF65-F5344CB8AC3E}">
        <p14:creationId xmlns:p14="http://schemas.microsoft.com/office/powerpoint/2010/main" val="5436411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rgbClr val="5E5E5E">
                <a:lumMod val="31000"/>
              </a:srgbClr>
            </a:gs>
            <a:gs pos="0">
              <a:schemeClr val="bg1">
                <a:tint val="80000"/>
                <a:satMod val="300000"/>
                <a:lumMod val="18000"/>
              </a:schemeClr>
            </a:gs>
            <a:gs pos="100000">
              <a:schemeClr val="bg1">
                <a:shade val="30000"/>
                <a:satMod val="200000"/>
                <a:lumMod val="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extBox 8"/>
          <p:cNvSpPr txBox="1"/>
          <p:nvPr userDrawn="1"/>
        </p:nvSpPr>
        <p:spPr>
          <a:xfrm>
            <a:off x="775003" y="1417346"/>
            <a:ext cx="4238716" cy="1077218"/>
          </a:xfrm>
          <a:prstGeom prst="rect">
            <a:avLst/>
          </a:prstGeom>
          <a:noFill/>
        </p:spPr>
        <p:txBody>
          <a:bodyPr wrap="square" rtlCol="0">
            <a:spAutoFit/>
          </a:bodyPr>
          <a:lstStyle/>
          <a:p>
            <a:pPr algn="ctr"/>
            <a:r>
              <a:rPr lang="en-US" sz="3200" spc="600" dirty="0" smtClean="0">
                <a:latin typeface="Times New Roman" panose="02020603050405020304" pitchFamily="18" charset="0"/>
                <a:cs typeface="Times New Roman" panose="02020603050405020304" pitchFamily="18" charset="0"/>
              </a:rPr>
              <a:t>Visual Resource Management</a:t>
            </a:r>
            <a:endParaRPr lang="en-US" sz="3200" spc="600" dirty="0">
              <a:latin typeface="Times New Roman" panose="02020603050405020304" pitchFamily="18" charset="0"/>
              <a:cs typeface="Times New Roman" panose="02020603050405020304" pitchFamily="18" charset="0"/>
            </a:endParaRPr>
          </a:p>
        </p:txBody>
      </p:sp>
      <p:grpSp>
        <p:nvGrpSpPr>
          <p:cNvPr id="11" name="Group 10"/>
          <p:cNvGrpSpPr/>
          <p:nvPr userDrawn="1"/>
        </p:nvGrpSpPr>
        <p:grpSpPr>
          <a:xfrm>
            <a:off x="2064750" y="2837703"/>
            <a:ext cx="1659221" cy="716757"/>
            <a:chOff x="2125630" y="2939674"/>
            <a:chExt cx="1659221" cy="716757"/>
          </a:xfrm>
        </p:grpSpPr>
        <p:pic>
          <p:nvPicPr>
            <p:cNvPr id="12" name="Picture 11"/>
            <p:cNvPicPr/>
            <p:nvPr/>
          </p:nvPicPr>
          <p:blipFill>
            <a:blip r:embed="rId3" cstate="screen">
              <a:extLst>
                <a:ext uri="{28A0092B-C50C-407E-A947-70E740481C1C}">
                  <a14:useLocalDpi xmlns:a14="http://schemas.microsoft.com/office/drawing/2010/main"/>
                </a:ext>
              </a:extLst>
            </a:blip>
            <a:stretch>
              <a:fillRect/>
            </a:stretch>
          </p:blipFill>
          <p:spPr>
            <a:xfrm>
              <a:off x="2125630" y="2939674"/>
              <a:ext cx="716756" cy="716756"/>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5701" y="2939675"/>
              <a:ext cx="819150" cy="716756"/>
            </a:xfrm>
            <a:prstGeom prst="rect">
              <a:avLst/>
            </a:prstGeom>
          </p:spPr>
        </p:pic>
      </p:gr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l="30065" r="45573"/>
          <a:stretch/>
        </p:blipFill>
        <p:spPr>
          <a:xfrm>
            <a:off x="5802593" y="0"/>
            <a:ext cx="3341407" cy="6858000"/>
          </a:xfrm>
          <a:prstGeom prst="rect">
            <a:avLst/>
          </a:prstGeom>
        </p:spPr>
      </p:pic>
      <p:sp>
        <p:nvSpPr>
          <p:cNvPr id="8" name="Text Placeholder 8"/>
          <p:cNvSpPr txBox="1">
            <a:spLocks/>
          </p:cNvSpPr>
          <p:nvPr userDrawn="1"/>
        </p:nvSpPr>
        <p:spPr>
          <a:xfrm>
            <a:off x="1066800" y="5257800"/>
            <a:ext cx="3657600" cy="7620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1800" kern="1200" spc="300" baseline="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April 2018</a:t>
            </a:r>
          </a:p>
          <a:p>
            <a:r>
              <a:rPr lang="en-US" dirty="0" smtClean="0"/>
              <a:t>Las Vegas, Nevada</a:t>
            </a:r>
            <a:endParaRPr lang="en-US" dirty="0"/>
          </a:p>
        </p:txBody>
      </p:sp>
    </p:spTree>
    <p:extLst>
      <p:ext uri="{BB962C8B-B14F-4D97-AF65-F5344CB8AC3E}">
        <p14:creationId xmlns:p14="http://schemas.microsoft.com/office/powerpoint/2010/main" val="2482954881"/>
      </p:ext>
    </p:extLst>
  </p:cSld>
  <p:clrMap bg1="dk1" tx1="lt1" bg2="dk2" tx2="lt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7000">
              <a:srgbClr val="5E5E5E">
                <a:lumMod val="31000"/>
              </a:srgbClr>
            </a:gs>
            <a:gs pos="0">
              <a:schemeClr val="bg1">
                <a:tint val="80000"/>
                <a:satMod val="300000"/>
                <a:lumMod val="18000"/>
              </a:schemeClr>
            </a:gs>
            <a:gs pos="100000">
              <a:schemeClr val="bg1">
                <a:shade val="30000"/>
                <a:satMod val="200000"/>
                <a:lumMod val="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4" name="Rectangle 163"/>
          <p:cNvSpPr/>
          <p:nvPr userDrawn="1"/>
        </p:nvSpPr>
        <p:spPr>
          <a:xfrm>
            <a:off x="0" y="0"/>
            <a:ext cx="8781968" cy="659242"/>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65" name="Group 164"/>
          <p:cNvGrpSpPr/>
          <p:nvPr userDrawn="1"/>
        </p:nvGrpSpPr>
        <p:grpSpPr>
          <a:xfrm>
            <a:off x="8781968" y="0"/>
            <a:ext cx="363726" cy="6858000"/>
            <a:chOff x="8781968" y="0"/>
            <a:chExt cx="363726" cy="6332181"/>
          </a:xfrm>
        </p:grpSpPr>
        <p:sp>
          <p:nvSpPr>
            <p:cNvPr id="166" name="Rectangle 165"/>
            <p:cNvSpPr/>
            <p:nvPr/>
          </p:nvSpPr>
          <p:spPr>
            <a:xfrm>
              <a:off x="8782155" y="0"/>
              <a:ext cx="363539" cy="524732"/>
            </a:xfrm>
            <a:prstGeom prst="rect">
              <a:avLst/>
            </a:prstGeom>
            <a:solidFill>
              <a:srgbClr val="005A9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67" name="Group 166"/>
            <p:cNvGrpSpPr/>
            <p:nvPr/>
          </p:nvGrpSpPr>
          <p:grpSpPr>
            <a:xfrm>
              <a:off x="8781968" y="524732"/>
              <a:ext cx="362812" cy="5807449"/>
              <a:chOff x="8781968" y="0"/>
              <a:chExt cx="362812" cy="6288447"/>
            </a:xfrm>
          </p:grpSpPr>
          <p:grpSp>
            <p:nvGrpSpPr>
              <p:cNvPr id="168" name="Group 167"/>
              <p:cNvGrpSpPr/>
              <p:nvPr/>
            </p:nvGrpSpPr>
            <p:grpSpPr>
              <a:xfrm>
                <a:off x="8781968" y="0"/>
                <a:ext cx="362812" cy="5705383"/>
                <a:chOff x="8781968" y="0"/>
                <a:chExt cx="362812" cy="6712012"/>
              </a:xfrm>
            </p:grpSpPr>
            <p:sp>
              <p:nvSpPr>
                <p:cNvPr id="170" name="Rectangle 169"/>
                <p:cNvSpPr/>
                <p:nvPr/>
              </p:nvSpPr>
              <p:spPr>
                <a:xfrm>
                  <a:off x="8781968" y="0"/>
                  <a:ext cx="362032" cy="671086"/>
                </a:xfrm>
                <a:prstGeom prst="rect">
                  <a:avLst/>
                </a:prstGeom>
                <a:solidFill>
                  <a:srgbClr val="1F497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1" name="Rectangle 170"/>
                <p:cNvSpPr/>
                <p:nvPr/>
              </p:nvSpPr>
              <p:spPr>
                <a:xfrm>
                  <a:off x="8781968" y="671087"/>
                  <a:ext cx="362032" cy="672238"/>
                </a:xfrm>
                <a:prstGeom prst="rect">
                  <a:avLst/>
                </a:prstGeom>
                <a:solidFill>
                  <a:srgbClr val="4BACC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2" name="Rectangle 171"/>
                <p:cNvSpPr/>
                <p:nvPr/>
              </p:nvSpPr>
              <p:spPr>
                <a:xfrm>
                  <a:off x="8781968" y="1343324"/>
                  <a:ext cx="362032" cy="671086"/>
                </a:xfrm>
                <a:prstGeom prst="rect">
                  <a:avLst/>
                </a:prstGeom>
                <a:solidFill>
                  <a:srgbClr val="8064A2">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3" name="Rectangle 172"/>
                <p:cNvSpPr/>
                <p:nvPr/>
              </p:nvSpPr>
              <p:spPr>
                <a:xfrm>
                  <a:off x="8781968" y="2014410"/>
                  <a:ext cx="362032" cy="671086"/>
                </a:xfrm>
                <a:prstGeom prst="rect">
                  <a:avLst/>
                </a:prstGeom>
                <a:solidFill>
                  <a:srgbClr val="C0504D">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4" name="Rectangle 173"/>
                <p:cNvSpPr/>
                <p:nvPr/>
              </p:nvSpPr>
              <p:spPr>
                <a:xfrm>
                  <a:off x="8781968" y="2685496"/>
                  <a:ext cx="362032" cy="671086"/>
                </a:xfrm>
                <a:prstGeom prst="rect">
                  <a:avLst/>
                </a:prstGeom>
                <a:solidFill>
                  <a:srgbClr val="9A540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5" name="Rectangle 174"/>
                <p:cNvSpPr/>
                <p:nvPr/>
              </p:nvSpPr>
              <p:spPr>
                <a:xfrm>
                  <a:off x="8781969" y="3356582"/>
                  <a:ext cx="362032" cy="671086"/>
                </a:xfrm>
                <a:prstGeom prst="rect">
                  <a:avLst/>
                </a:prstGeom>
                <a:solidFill>
                  <a:srgbClr val="7E7B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6" name="Rectangle 175"/>
                <p:cNvSpPr/>
                <p:nvPr/>
              </p:nvSpPr>
              <p:spPr>
                <a:xfrm>
                  <a:off x="8782155" y="4027667"/>
                  <a:ext cx="362625" cy="671086"/>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7" name="Rectangle 176"/>
                <p:cNvSpPr/>
                <p:nvPr/>
              </p:nvSpPr>
              <p:spPr>
                <a:xfrm>
                  <a:off x="8781969" y="4698753"/>
                  <a:ext cx="362032" cy="671086"/>
                </a:xfrm>
                <a:prstGeom prst="rect">
                  <a:avLst/>
                </a:prstGeom>
                <a:solidFill>
                  <a:srgbClr val="9BBB5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8" name="Rectangle 177"/>
                <p:cNvSpPr/>
                <p:nvPr/>
              </p:nvSpPr>
              <p:spPr>
                <a:xfrm>
                  <a:off x="8781969" y="6040926"/>
                  <a:ext cx="362032" cy="671086"/>
                </a:xfrm>
                <a:prstGeom prst="rect">
                  <a:avLst/>
                </a:prstGeom>
                <a:solidFill>
                  <a:srgbClr val="96937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9" name="Rectangle 178"/>
                <p:cNvSpPr/>
                <p:nvPr/>
              </p:nvSpPr>
              <p:spPr>
                <a:xfrm>
                  <a:off x="8781969" y="5369840"/>
                  <a:ext cx="362032" cy="671086"/>
                </a:xfrm>
                <a:prstGeom prst="rect">
                  <a:avLst/>
                </a:prstGeom>
                <a:solidFill>
                  <a:srgbClr val="65756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69" name="Rectangle 168"/>
              <p:cNvSpPr/>
              <p:nvPr/>
            </p:nvSpPr>
            <p:spPr>
              <a:xfrm>
                <a:off x="8782155" y="5705383"/>
                <a:ext cx="361845" cy="583064"/>
              </a:xfrm>
              <a:prstGeom prst="rect">
                <a:avLst/>
              </a:prstGeom>
              <a:solidFill>
                <a:srgbClr val="69573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180" name="TextBox 179"/>
          <p:cNvSpPr txBox="1"/>
          <p:nvPr userDrawn="1"/>
        </p:nvSpPr>
        <p:spPr>
          <a:xfrm>
            <a:off x="8807846" y="145652"/>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sp>
        <p:nvSpPr>
          <p:cNvPr id="181" name="TextBox 180"/>
          <p:cNvSpPr txBox="1"/>
          <p:nvPr userDrawn="1"/>
        </p:nvSpPr>
        <p:spPr>
          <a:xfrm>
            <a:off x="8807846" y="723904"/>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sp>
        <p:nvSpPr>
          <p:cNvPr id="182" name="TextBox 181"/>
          <p:cNvSpPr txBox="1"/>
          <p:nvPr userDrawn="1"/>
        </p:nvSpPr>
        <p:spPr>
          <a:xfrm>
            <a:off x="8807846" y="1286125"/>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sp>
        <p:nvSpPr>
          <p:cNvPr id="183" name="TextBox 182"/>
          <p:cNvSpPr txBox="1"/>
          <p:nvPr userDrawn="1"/>
        </p:nvSpPr>
        <p:spPr>
          <a:xfrm>
            <a:off x="8807846" y="1853770"/>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sp>
        <p:nvSpPr>
          <p:cNvPr id="184" name="TextBox 183"/>
          <p:cNvSpPr txBox="1"/>
          <p:nvPr userDrawn="1"/>
        </p:nvSpPr>
        <p:spPr>
          <a:xfrm>
            <a:off x="8807846" y="2427721"/>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sp>
        <p:nvSpPr>
          <p:cNvPr id="185" name="TextBox 184"/>
          <p:cNvSpPr txBox="1"/>
          <p:nvPr userDrawn="1"/>
        </p:nvSpPr>
        <p:spPr>
          <a:xfrm>
            <a:off x="8807846" y="2998276"/>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p:txBody>
      </p:sp>
      <p:sp>
        <p:nvSpPr>
          <p:cNvPr id="186" name="TextBox 185"/>
          <p:cNvSpPr txBox="1"/>
          <p:nvPr userDrawn="1"/>
        </p:nvSpPr>
        <p:spPr>
          <a:xfrm>
            <a:off x="8807846" y="3568829"/>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p>
        </p:txBody>
      </p:sp>
      <p:sp>
        <p:nvSpPr>
          <p:cNvPr id="187" name="TextBox 186"/>
          <p:cNvSpPr txBox="1"/>
          <p:nvPr userDrawn="1"/>
        </p:nvSpPr>
        <p:spPr>
          <a:xfrm>
            <a:off x="8807846" y="4139382"/>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p>
        </p:txBody>
      </p:sp>
      <p:sp>
        <p:nvSpPr>
          <p:cNvPr id="188" name="TextBox 187"/>
          <p:cNvSpPr txBox="1"/>
          <p:nvPr userDrawn="1"/>
        </p:nvSpPr>
        <p:spPr>
          <a:xfrm>
            <a:off x="8807846" y="4709935"/>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p:txBody>
      </p:sp>
      <p:sp>
        <p:nvSpPr>
          <p:cNvPr id="189" name="TextBox 188"/>
          <p:cNvSpPr txBox="1"/>
          <p:nvPr userDrawn="1"/>
        </p:nvSpPr>
        <p:spPr>
          <a:xfrm>
            <a:off x="8766902" y="5280489"/>
            <a:ext cx="431045"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p>
        </p:txBody>
      </p:sp>
      <p:sp>
        <p:nvSpPr>
          <p:cNvPr id="190" name="TextBox 189"/>
          <p:cNvSpPr txBox="1"/>
          <p:nvPr userDrawn="1"/>
        </p:nvSpPr>
        <p:spPr>
          <a:xfrm>
            <a:off x="8773337" y="5851042"/>
            <a:ext cx="431045"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p>
        </p:txBody>
      </p:sp>
      <p:sp>
        <p:nvSpPr>
          <p:cNvPr id="191" name="TextBox 190"/>
          <p:cNvSpPr txBox="1"/>
          <p:nvPr userDrawn="1"/>
        </p:nvSpPr>
        <p:spPr>
          <a:xfrm>
            <a:off x="8761202" y="6427909"/>
            <a:ext cx="431045"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p>
        </p:txBody>
      </p:sp>
      <p:pic>
        <p:nvPicPr>
          <p:cNvPr id="192" name="Picture 191"/>
          <p:cNvPicPr/>
          <p:nvPr userDrawn="1"/>
        </p:nvPicPr>
        <p:blipFill>
          <a:blip r:embed="rId3" cstate="screen">
            <a:extLst>
              <a:ext uri="{28A0092B-C50C-407E-A947-70E740481C1C}">
                <a14:useLocalDpi xmlns:a14="http://schemas.microsoft.com/office/drawing/2010/main"/>
              </a:ext>
            </a:extLst>
          </a:blip>
          <a:stretch>
            <a:fillRect/>
          </a:stretch>
        </p:blipFill>
        <p:spPr>
          <a:xfrm>
            <a:off x="7311915" y="342725"/>
            <a:ext cx="630872" cy="630872"/>
          </a:xfrm>
          <a:prstGeom prst="rect">
            <a:avLst/>
          </a:prstGeom>
        </p:spPr>
      </p:pic>
      <p:pic>
        <p:nvPicPr>
          <p:cNvPr id="193" name="Picture 19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2548" y="362374"/>
            <a:ext cx="696017" cy="611223"/>
          </a:xfrm>
          <a:prstGeom prst="rect">
            <a:avLst/>
          </a:prstGeom>
        </p:spPr>
      </p:pic>
      <p:sp>
        <p:nvSpPr>
          <p:cNvPr id="32" name="Rectangle 31"/>
          <p:cNvSpPr/>
          <p:nvPr userDrawn="1"/>
        </p:nvSpPr>
        <p:spPr>
          <a:xfrm>
            <a:off x="8782154" y="0"/>
            <a:ext cx="361845" cy="2280945"/>
          </a:xfrm>
          <a:prstGeom prst="rect">
            <a:avLst/>
          </a:prstGeom>
          <a:solidFill>
            <a:sysClr val="windowText" lastClr="000000">
              <a:alpha val="6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Rectangle 32"/>
          <p:cNvSpPr/>
          <p:nvPr userDrawn="1"/>
        </p:nvSpPr>
        <p:spPr>
          <a:xfrm>
            <a:off x="8781968" y="2851499"/>
            <a:ext cx="360570" cy="4006500"/>
          </a:xfrm>
          <a:prstGeom prst="rect">
            <a:avLst/>
          </a:prstGeom>
          <a:solidFill>
            <a:sysClr val="windowText" lastClr="000000">
              <a:alpha val="6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0987268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l" defTabSz="914400" rtl="0" eaLnBrk="1" latinLnBrk="0" hangingPunct="1">
        <a:spcBef>
          <a:spcPct val="0"/>
        </a:spcBef>
        <a:buNone/>
        <a:defRPr sz="3200" kern="1200" spc="300">
          <a:solidFill>
            <a:schemeClr val="tx1"/>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7000">
              <a:srgbClr val="5E5E5E">
                <a:lumMod val="31000"/>
              </a:srgbClr>
            </a:gs>
            <a:gs pos="0">
              <a:schemeClr val="bg1">
                <a:tint val="80000"/>
                <a:satMod val="300000"/>
                <a:lumMod val="18000"/>
              </a:schemeClr>
            </a:gs>
            <a:gs pos="100000">
              <a:schemeClr val="bg1">
                <a:shade val="30000"/>
                <a:satMod val="200000"/>
                <a:lumMod val="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9" name="Rectangle 38"/>
          <p:cNvSpPr/>
          <p:nvPr userDrawn="1"/>
        </p:nvSpPr>
        <p:spPr>
          <a:xfrm>
            <a:off x="0" y="0"/>
            <a:ext cx="8781968" cy="659242"/>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0" name="Group 39"/>
          <p:cNvGrpSpPr/>
          <p:nvPr userDrawn="1"/>
        </p:nvGrpSpPr>
        <p:grpSpPr>
          <a:xfrm>
            <a:off x="8781968" y="0"/>
            <a:ext cx="363726" cy="6858000"/>
            <a:chOff x="8781968" y="0"/>
            <a:chExt cx="363726" cy="6332181"/>
          </a:xfrm>
        </p:grpSpPr>
        <p:sp>
          <p:nvSpPr>
            <p:cNvPr id="41" name="Rectangle 40"/>
            <p:cNvSpPr/>
            <p:nvPr/>
          </p:nvSpPr>
          <p:spPr>
            <a:xfrm>
              <a:off x="8782155" y="0"/>
              <a:ext cx="363539" cy="524732"/>
            </a:xfrm>
            <a:prstGeom prst="rect">
              <a:avLst/>
            </a:prstGeom>
            <a:solidFill>
              <a:srgbClr val="005A9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2" name="Group 41"/>
            <p:cNvGrpSpPr/>
            <p:nvPr/>
          </p:nvGrpSpPr>
          <p:grpSpPr>
            <a:xfrm>
              <a:off x="8781968" y="524732"/>
              <a:ext cx="362812" cy="5807449"/>
              <a:chOff x="8781968" y="0"/>
              <a:chExt cx="362812" cy="6288447"/>
            </a:xfrm>
          </p:grpSpPr>
          <p:grpSp>
            <p:nvGrpSpPr>
              <p:cNvPr id="43" name="Group 42"/>
              <p:cNvGrpSpPr/>
              <p:nvPr/>
            </p:nvGrpSpPr>
            <p:grpSpPr>
              <a:xfrm>
                <a:off x="8781968" y="0"/>
                <a:ext cx="362812" cy="5705383"/>
                <a:chOff x="8781968" y="0"/>
                <a:chExt cx="362812" cy="6712012"/>
              </a:xfrm>
            </p:grpSpPr>
            <p:sp>
              <p:nvSpPr>
                <p:cNvPr id="45" name="Rectangle 44"/>
                <p:cNvSpPr/>
                <p:nvPr/>
              </p:nvSpPr>
              <p:spPr>
                <a:xfrm>
                  <a:off x="8781968" y="0"/>
                  <a:ext cx="362032" cy="671086"/>
                </a:xfrm>
                <a:prstGeom prst="rect">
                  <a:avLst/>
                </a:prstGeom>
                <a:solidFill>
                  <a:srgbClr val="1F497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8781968" y="671087"/>
                  <a:ext cx="362032" cy="672238"/>
                </a:xfrm>
                <a:prstGeom prst="rect">
                  <a:avLst/>
                </a:prstGeom>
                <a:solidFill>
                  <a:srgbClr val="4BACC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ectangle 46"/>
                <p:cNvSpPr/>
                <p:nvPr/>
              </p:nvSpPr>
              <p:spPr>
                <a:xfrm>
                  <a:off x="8781968" y="1343324"/>
                  <a:ext cx="362032" cy="671086"/>
                </a:xfrm>
                <a:prstGeom prst="rect">
                  <a:avLst/>
                </a:prstGeom>
                <a:solidFill>
                  <a:srgbClr val="8064A2">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8781968" y="2014410"/>
                  <a:ext cx="362032" cy="671086"/>
                </a:xfrm>
                <a:prstGeom prst="rect">
                  <a:avLst/>
                </a:prstGeom>
                <a:solidFill>
                  <a:srgbClr val="C0504D">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8781968" y="2685496"/>
                  <a:ext cx="362032" cy="671086"/>
                </a:xfrm>
                <a:prstGeom prst="rect">
                  <a:avLst/>
                </a:prstGeom>
                <a:solidFill>
                  <a:srgbClr val="9A540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8781969" y="3356582"/>
                  <a:ext cx="362032" cy="671086"/>
                </a:xfrm>
                <a:prstGeom prst="rect">
                  <a:avLst/>
                </a:prstGeom>
                <a:solidFill>
                  <a:srgbClr val="7E7B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ectangle 50"/>
                <p:cNvSpPr/>
                <p:nvPr/>
              </p:nvSpPr>
              <p:spPr>
                <a:xfrm>
                  <a:off x="8782155" y="4027667"/>
                  <a:ext cx="362625" cy="671086"/>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51"/>
                <p:cNvSpPr/>
                <p:nvPr/>
              </p:nvSpPr>
              <p:spPr>
                <a:xfrm>
                  <a:off x="8781969" y="4698753"/>
                  <a:ext cx="362032" cy="671086"/>
                </a:xfrm>
                <a:prstGeom prst="rect">
                  <a:avLst/>
                </a:prstGeom>
                <a:solidFill>
                  <a:srgbClr val="9BBB5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8781969" y="6040926"/>
                  <a:ext cx="362032" cy="671086"/>
                </a:xfrm>
                <a:prstGeom prst="rect">
                  <a:avLst/>
                </a:prstGeom>
                <a:solidFill>
                  <a:srgbClr val="96937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8781969" y="5369840"/>
                  <a:ext cx="362032" cy="671086"/>
                </a:xfrm>
                <a:prstGeom prst="rect">
                  <a:avLst/>
                </a:prstGeom>
                <a:solidFill>
                  <a:srgbClr val="65756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4" name="Rectangle 43"/>
              <p:cNvSpPr/>
              <p:nvPr/>
            </p:nvSpPr>
            <p:spPr>
              <a:xfrm>
                <a:off x="8782155" y="5705383"/>
                <a:ext cx="361845" cy="583064"/>
              </a:xfrm>
              <a:prstGeom prst="rect">
                <a:avLst/>
              </a:prstGeom>
              <a:solidFill>
                <a:srgbClr val="69573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55" name="TextBox 54"/>
          <p:cNvSpPr txBox="1"/>
          <p:nvPr userDrawn="1"/>
        </p:nvSpPr>
        <p:spPr>
          <a:xfrm>
            <a:off x="8807846" y="145652"/>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sp>
        <p:nvSpPr>
          <p:cNvPr id="56" name="TextBox 55"/>
          <p:cNvSpPr txBox="1"/>
          <p:nvPr userDrawn="1"/>
        </p:nvSpPr>
        <p:spPr>
          <a:xfrm>
            <a:off x="8807846" y="723904"/>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sp>
        <p:nvSpPr>
          <p:cNvPr id="57" name="TextBox 56"/>
          <p:cNvSpPr txBox="1"/>
          <p:nvPr userDrawn="1"/>
        </p:nvSpPr>
        <p:spPr>
          <a:xfrm>
            <a:off x="8807846" y="1286125"/>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sp>
        <p:nvSpPr>
          <p:cNvPr id="58" name="TextBox 57"/>
          <p:cNvSpPr txBox="1"/>
          <p:nvPr userDrawn="1"/>
        </p:nvSpPr>
        <p:spPr>
          <a:xfrm>
            <a:off x="8807846" y="1853770"/>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sp>
        <p:nvSpPr>
          <p:cNvPr id="59" name="TextBox 58"/>
          <p:cNvSpPr txBox="1"/>
          <p:nvPr userDrawn="1"/>
        </p:nvSpPr>
        <p:spPr>
          <a:xfrm>
            <a:off x="8807846" y="2427721"/>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sp>
        <p:nvSpPr>
          <p:cNvPr id="60" name="TextBox 59"/>
          <p:cNvSpPr txBox="1"/>
          <p:nvPr userDrawn="1"/>
        </p:nvSpPr>
        <p:spPr>
          <a:xfrm>
            <a:off x="8807846" y="2998276"/>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p:txBody>
      </p:sp>
      <p:sp>
        <p:nvSpPr>
          <p:cNvPr id="61" name="TextBox 60"/>
          <p:cNvSpPr txBox="1"/>
          <p:nvPr userDrawn="1"/>
        </p:nvSpPr>
        <p:spPr>
          <a:xfrm>
            <a:off x="8807846" y="3568829"/>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p>
        </p:txBody>
      </p:sp>
      <p:sp>
        <p:nvSpPr>
          <p:cNvPr id="62" name="TextBox 61"/>
          <p:cNvSpPr txBox="1"/>
          <p:nvPr userDrawn="1"/>
        </p:nvSpPr>
        <p:spPr>
          <a:xfrm>
            <a:off x="8807846" y="4139382"/>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p>
        </p:txBody>
      </p:sp>
      <p:sp>
        <p:nvSpPr>
          <p:cNvPr id="63" name="TextBox 62"/>
          <p:cNvSpPr txBox="1"/>
          <p:nvPr userDrawn="1"/>
        </p:nvSpPr>
        <p:spPr>
          <a:xfrm>
            <a:off x="8807846" y="4709935"/>
            <a:ext cx="362032"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p:txBody>
      </p:sp>
      <p:sp>
        <p:nvSpPr>
          <p:cNvPr id="64" name="TextBox 63"/>
          <p:cNvSpPr txBox="1"/>
          <p:nvPr userDrawn="1"/>
        </p:nvSpPr>
        <p:spPr>
          <a:xfrm>
            <a:off x="8766902" y="5280489"/>
            <a:ext cx="431045"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p>
        </p:txBody>
      </p:sp>
      <p:sp>
        <p:nvSpPr>
          <p:cNvPr id="65" name="TextBox 64"/>
          <p:cNvSpPr txBox="1"/>
          <p:nvPr userDrawn="1"/>
        </p:nvSpPr>
        <p:spPr>
          <a:xfrm>
            <a:off x="8773337" y="5851042"/>
            <a:ext cx="431045"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p>
        </p:txBody>
      </p:sp>
      <p:sp>
        <p:nvSpPr>
          <p:cNvPr id="66" name="TextBox 65"/>
          <p:cNvSpPr txBox="1"/>
          <p:nvPr userDrawn="1"/>
        </p:nvSpPr>
        <p:spPr>
          <a:xfrm>
            <a:off x="8761202" y="6427909"/>
            <a:ext cx="431045" cy="276999"/>
          </a:xfrm>
          <a:prstGeom prst="rect">
            <a:avLst/>
          </a:prstGeom>
          <a:noFill/>
        </p:spPr>
        <p:txBody>
          <a:bodyPr wrap="square" rtlCol="0">
            <a:spAutoFit/>
          </a:bodyPr>
          <a:lstStyle/>
          <a:p>
            <a:pPr algn="ctr"/>
            <a:r>
              <a:rPr lang="en-US" sz="1200" spc="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p>
        </p:txBody>
      </p:sp>
      <p:sp>
        <p:nvSpPr>
          <p:cNvPr id="67" name="Rectangle 66"/>
          <p:cNvSpPr/>
          <p:nvPr userDrawn="1"/>
        </p:nvSpPr>
        <p:spPr>
          <a:xfrm>
            <a:off x="-1" y="659241"/>
            <a:ext cx="8781969" cy="406327"/>
          </a:xfrm>
          <a:prstGeom prst="rect">
            <a:avLst/>
          </a:prstGeom>
          <a:solidFill>
            <a:srgbClr val="657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p:nvPr userDrawn="1"/>
        </p:nvPicPr>
        <p:blipFill>
          <a:blip r:embed="rId3" cstate="screen">
            <a:extLst>
              <a:ext uri="{28A0092B-C50C-407E-A947-70E740481C1C}">
                <a14:useLocalDpi xmlns:a14="http://schemas.microsoft.com/office/drawing/2010/main"/>
              </a:ext>
            </a:extLst>
          </a:blip>
          <a:stretch>
            <a:fillRect/>
          </a:stretch>
        </p:blipFill>
        <p:spPr>
          <a:xfrm>
            <a:off x="7311915" y="342725"/>
            <a:ext cx="630872" cy="630872"/>
          </a:xfrm>
          <a:prstGeom prst="rect">
            <a:avLst/>
          </a:prstGeom>
        </p:spPr>
      </p:pic>
      <p:pic>
        <p:nvPicPr>
          <p:cNvPr id="69" name="Picture 6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2548" y="362374"/>
            <a:ext cx="696017" cy="611223"/>
          </a:xfrm>
          <a:prstGeom prst="rect">
            <a:avLst/>
          </a:prstGeom>
        </p:spPr>
      </p:pic>
      <p:sp>
        <p:nvSpPr>
          <p:cNvPr id="36" name="Rectangle 35"/>
          <p:cNvSpPr/>
          <p:nvPr userDrawn="1"/>
        </p:nvSpPr>
        <p:spPr>
          <a:xfrm>
            <a:off x="8782154" y="0"/>
            <a:ext cx="361845" cy="2280945"/>
          </a:xfrm>
          <a:prstGeom prst="rect">
            <a:avLst/>
          </a:prstGeom>
          <a:solidFill>
            <a:sysClr val="windowText" lastClr="000000">
              <a:alpha val="6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Rectangle 36"/>
          <p:cNvSpPr/>
          <p:nvPr userDrawn="1"/>
        </p:nvSpPr>
        <p:spPr>
          <a:xfrm>
            <a:off x="8781968" y="2851499"/>
            <a:ext cx="360570" cy="4006500"/>
          </a:xfrm>
          <a:prstGeom prst="rect">
            <a:avLst/>
          </a:prstGeom>
          <a:solidFill>
            <a:sysClr val="windowText" lastClr="000000">
              <a:alpha val="6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 Placeholder 17"/>
          <p:cNvSpPr txBox="1">
            <a:spLocks/>
          </p:cNvSpPr>
          <p:nvPr userDrawn="1"/>
        </p:nvSpPr>
        <p:spPr>
          <a:xfrm>
            <a:off x="5562600" y="6591300"/>
            <a:ext cx="3200400" cy="19050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b="0" kern="1200" spc="300" baseline="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mn-ea"/>
                <a:cs typeface="Times New Roman" panose="02020603050405020304" pitchFamily="18" charset="0"/>
              </a:defRPr>
            </a:lvl1pPr>
            <a:lvl2pPr marL="581025" indent="-285750" algn="l" defTabSz="914400" rtl="0" eaLnBrk="1" latinLnBrk="0" hangingPunct="1">
              <a:spcBef>
                <a:spcPct val="20000"/>
              </a:spcBef>
              <a:buClr>
                <a:srgbClr val="0070C0"/>
              </a:buClr>
              <a:buFont typeface="Arial" panose="020B0604020202020204" pitchFamily="34" charset="0"/>
              <a:buChar char="•"/>
              <a:defRPr sz="3200" kern="1200">
                <a:solidFill>
                  <a:schemeClr val="tx1"/>
                </a:solidFill>
                <a:latin typeface="Cambria" panose="02040503050406030204" pitchFamily="18" charset="0"/>
                <a:ea typeface="+mn-ea"/>
                <a:cs typeface="+mn-cs"/>
              </a:defRPr>
            </a:lvl2pPr>
            <a:lvl3pPr marL="914400" indent="-228600" algn="l" defTabSz="914400" rtl="0" eaLnBrk="1" latinLnBrk="0" hangingPunct="1">
              <a:spcBef>
                <a:spcPct val="20000"/>
              </a:spcBef>
              <a:buClr>
                <a:srgbClr val="0070C0"/>
              </a:buClr>
              <a:buSzPct val="110000"/>
              <a:buFont typeface="Cambria" panose="02040503050406030204" pitchFamily="18" charset="0"/>
              <a:buChar char="-"/>
              <a:defRPr sz="32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32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32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b="1" baseline="0" dirty="0" smtClean="0">
                <a:effectLst/>
                <a:latin typeface="Cambria" panose="02040503050406030204" pitchFamily="18" charset="0"/>
              </a:rPr>
              <a:t>April 2018 - </a:t>
            </a:r>
            <a:r>
              <a:rPr lang="en-US" sz="900" b="1" dirty="0" smtClean="0">
                <a:effectLst/>
                <a:latin typeface="Cambria" panose="02040503050406030204" pitchFamily="18" charset="0"/>
              </a:rPr>
              <a:t>Las Vegas, NV</a:t>
            </a:r>
            <a:endParaRPr lang="en-US" sz="900" b="1" dirty="0">
              <a:effectLst/>
              <a:latin typeface="Cambria" panose="02040503050406030204" pitchFamily="18" charset="0"/>
            </a:endParaRPr>
          </a:p>
        </p:txBody>
      </p:sp>
    </p:spTree>
    <p:extLst>
      <p:ext uri="{BB962C8B-B14F-4D97-AF65-F5344CB8AC3E}">
        <p14:creationId xmlns:p14="http://schemas.microsoft.com/office/powerpoint/2010/main" val="3345816250"/>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92D050"/>
          </a:solidFill>
          <a:latin typeface="Cambria" panose="02040503050406030204" pitchFamily="18" charset="0"/>
          <a:ea typeface="+mn-ea"/>
          <a:cs typeface="+mn-cs"/>
        </a:defRPr>
      </a:lvl1pPr>
      <a:lvl2pPr marL="581025" indent="-285750" algn="l" defTabSz="914400" rtl="0" eaLnBrk="1" latinLnBrk="0" hangingPunct="1">
        <a:spcBef>
          <a:spcPct val="20000"/>
        </a:spcBef>
        <a:buClr>
          <a:srgbClr val="0070C0"/>
        </a:buClr>
        <a:buFont typeface="Arial" panose="020B0604020202020204" pitchFamily="34" charset="0"/>
        <a:buChar char="•"/>
        <a:defRPr sz="2200" kern="1200">
          <a:solidFill>
            <a:schemeClr val="bg1"/>
          </a:solidFill>
          <a:latin typeface="Cambria" panose="02040503050406030204" pitchFamily="18" charset="0"/>
          <a:ea typeface="+mn-ea"/>
          <a:cs typeface="+mn-cs"/>
        </a:defRPr>
      </a:lvl2pPr>
      <a:lvl3pPr marL="914400" indent="-228600" algn="l" defTabSz="914400" rtl="0" eaLnBrk="1" latinLnBrk="0" hangingPunct="1">
        <a:spcBef>
          <a:spcPct val="20000"/>
        </a:spcBef>
        <a:buClr>
          <a:srgbClr val="0070C0"/>
        </a:buClr>
        <a:buSzPct val="110000"/>
        <a:buFont typeface="Cambria" panose="02040503050406030204" pitchFamily="18" charset="0"/>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94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04849" y="1056904"/>
            <a:ext cx="8281219" cy="2521527"/>
          </a:xfrm>
        </p:spPr>
        <p:txBody>
          <a:bodyPr/>
          <a:lstStyle/>
          <a:p>
            <a:pPr marL="342900" indent="-342900">
              <a:buFont typeface="Arial" panose="020B0604020202020204" pitchFamily="34" charset="0"/>
              <a:buChar char="•"/>
            </a:pPr>
            <a:r>
              <a:rPr lang="en-US" dirty="0" smtClean="0"/>
              <a:t>Proponent and planning team can only meaningfully discuss project on site.</a:t>
            </a:r>
          </a:p>
          <a:p>
            <a:pPr marL="342900" indent="-342900">
              <a:buFont typeface="Arial" panose="020B0604020202020204" pitchFamily="34" charset="0"/>
              <a:buChar char="•"/>
            </a:pPr>
            <a:r>
              <a:rPr lang="en-US" dirty="0" smtClean="0"/>
              <a:t>Keeps everyone on the same page.</a:t>
            </a:r>
          </a:p>
          <a:p>
            <a:pPr marL="342900" indent="-342900">
              <a:buFont typeface="Arial" panose="020B0604020202020204" pitchFamily="34" charset="0"/>
              <a:buChar char="•"/>
            </a:pPr>
            <a:r>
              <a:rPr lang="en-US" dirty="0" smtClean="0"/>
              <a:t>Misunderstandings can be avoided.</a:t>
            </a:r>
          </a:p>
          <a:p>
            <a:pPr marL="342900" indent="-342900">
              <a:buFont typeface="Arial" panose="020B0604020202020204" pitchFamily="34" charset="0"/>
              <a:buChar char="•"/>
            </a:pPr>
            <a:r>
              <a:rPr lang="en-US" dirty="0" smtClean="0"/>
              <a:t>Project parameters can be determined more easily.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Field Review is Essential</a:t>
            </a:r>
            <a:endParaRPr lang="en-US" dirty="0"/>
          </a:p>
        </p:txBody>
      </p:sp>
      <p:pic>
        <p:nvPicPr>
          <p:cNvPr id="7" name="Picture 6" descr="MichelenaPOD 01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20914" y="3301340"/>
            <a:ext cx="4775360" cy="31944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16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04849" y="1092530"/>
            <a:ext cx="8281219" cy="5765470"/>
          </a:xfrm>
        </p:spPr>
        <p:txBody>
          <a:bodyPr/>
          <a:lstStyle/>
          <a:p>
            <a:pPr marL="342900" indent="-342900">
              <a:buFont typeface="Arial" panose="020B0604020202020204" pitchFamily="34" charset="0"/>
              <a:buChar char="•"/>
            </a:pPr>
            <a:r>
              <a:rPr lang="en-US" altLang="en-US" sz="2400" u="sng" dirty="0" smtClean="0">
                <a:solidFill>
                  <a:srgbClr val="92D050"/>
                </a:solidFill>
              </a:rPr>
              <a:t>Linear </a:t>
            </a:r>
            <a:r>
              <a:rPr lang="en-US" altLang="en-US" sz="2400" u="sng" dirty="0">
                <a:solidFill>
                  <a:srgbClr val="92D050"/>
                </a:solidFill>
              </a:rPr>
              <a:t>alignments</a:t>
            </a:r>
            <a:r>
              <a:rPr lang="en-US" altLang="en-US" sz="2400" dirty="0">
                <a:solidFill>
                  <a:srgbClr val="92D050"/>
                </a:solidFill>
              </a:rPr>
              <a:t> (roads, bridges, transmission corridors, </a:t>
            </a:r>
            <a:r>
              <a:rPr lang="en-US" altLang="en-US" sz="2400" dirty="0" smtClean="0">
                <a:solidFill>
                  <a:srgbClr val="92D050"/>
                </a:solidFill>
              </a:rPr>
              <a:t>pipelines)</a:t>
            </a:r>
          </a:p>
          <a:p>
            <a:pPr marL="342900" indent="-342900">
              <a:buFont typeface="Arial" panose="020B0604020202020204" pitchFamily="34" charset="0"/>
              <a:buChar char="•"/>
            </a:pPr>
            <a:r>
              <a:rPr lang="en-US" altLang="en-US" sz="2400" u="sng" dirty="0" smtClean="0">
                <a:solidFill>
                  <a:srgbClr val="92D050"/>
                </a:solidFill>
              </a:rPr>
              <a:t>Energy </a:t>
            </a:r>
            <a:r>
              <a:rPr lang="en-US" altLang="en-US" sz="2400" u="sng" dirty="0">
                <a:solidFill>
                  <a:srgbClr val="92D050"/>
                </a:solidFill>
              </a:rPr>
              <a:t>production</a:t>
            </a:r>
            <a:r>
              <a:rPr lang="en-US" altLang="en-US" sz="2400" dirty="0">
                <a:solidFill>
                  <a:srgbClr val="92D050"/>
                </a:solidFill>
              </a:rPr>
              <a:t> (oil and gas, wind, solar, geothermal, </a:t>
            </a:r>
            <a:r>
              <a:rPr lang="en-US" altLang="en-US" sz="2400" dirty="0" smtClean="0">
                <a:solidFill>
                  <a:srgbClr val="92D050"/>
                </a:solidFill>
              </a:rPr>
              <a:t>hydro)</a:t>
            </a:r>
          </a:p>
          <a:p>
            <a:pPr marL="342900" indent="-342900">
              <a:buFont typeface="Arial" panose="020B0604020202020204" pitchFamily="34" charset="0"/>
              <a:buChar char="•"/>
            </a:pPr>
            <a:r>
              <a:rPr lang="en-US" altLang="en-US" sz="2400" u="sng" dirty="0" smtClean="0">
                <a:solidFill>
                  <a:srgbClr val="92D050"/>
                </a:solidFill>
              </a:rPr>
              <a:t>Mineral </a:t>
            </a:r>
            <a:r>
              <a:rPr lang="en-US" altLang="en-US" sz="2400" u="sng" dirty="0">
                <a:solidFill>
                  <a:srgbClr val="92D050"/>
                </a:solidFill>
              </a:rPr>
              <a:t>extraction</a:t>
            </a:r>
            <a:r>
              <a:rPr lang="en-US" altLang="en-US" sz="2400" dirty="0">
                <a:solidFill>
                  <a:srgbClr val="92D050"/>
                </a:solidFill>
              </a:rPr>
              <a:t> (mining, gravel operations </a:t>
            </a:r>
            <a:r>
              <a:rPr lang="en-US" altLang="en-US" sz="2400" dirty="0" smtClean="0">
                <a:solidFill>
                  <a:srgbClr val="92D050"/>
                </a:solidFill>
              </a:rPr>
              <a:t>)</a:t>
            </a:r>
          </a:p>
          <a:p>
            <a:pPr marL="342900" indent="-342900">
              <a:buFont typeface="Arial" panose="020B0604020202020204" pitchFamily="34" charset="0"/>
              <a:buChar char="•"/>
            </a:pPr>
            <a:r>
              <a:rPr lang="en-US" altLang="en-US" sz="2400" u="sng" dirty="0" smtClean="0">
                <a:solidFill>
                  <a:srgbClr val="92D050"/>
                </a:solidFill>
              </a:rPr>
              <a:t>Vertical </a:t>
            </a:r>
            <a:r>
              <a:rPr lang="en-US" altLang="en-US" sz="2400" u="sng" dirty="0">
                <a:solidFill>
                  <a:srgbClr val="92D050"/>
                </a:solidFill>
              </a:rPr>
              <a:t>development</a:t>
            </a:r>
            <a:r>
              <a:rPr lang="en-US" altLang="en-US" sz="2400" dirty="0">
                <a:solidFill>
                  <a:srgbClr val="92D050"/>
                </a:solidFill>
              </a:rPr>
              <a:t> (communication sites, radio, </a:t>
            </a:r>
            <a:r>
              <a:rPr lang="en-US" altLang="en-US" sz="2400" dirty="0" smtClean="0">
                <a:solidFill>
                  <a:srgbClr val="92D050"/>
                </a:solidFill>
              </a:rPr>
              <a:t>cellular)</a:t>
            </a:r>
          </a:p>
          <a:p>
            <a:pPr marL="342900" indent="-342900">
              <a:buFont typeface="Arial" panose="020B0604020202020204" pitchFamily="34" charset="0"/>
              <a:buChar char="•"/>
            </a:pPr>
            <a:r>
              <a:rPr lang="en-US" altLang="en-US" sz="2400" u="sng" dirty="0" smtClean="0">
                <a:solidFill>
                  <a:srgbClr val="92D050"/>
                </a:solidFill>
              </a:rPr>
              <a:t>Vegetative </a:t>
            </a:r>
            <a:r>
              <a:rPr lang="en-US" altLang="en-US" sz="2400" u="sng" dirty="0">
                <a:solidFill>
                  <a:srgbClr val="92D050"/>
                </a:solidFill>
              </a:rPr>
              <a:t>manipulation</a:t>
            </a:r>
            <a:r>
              <a:rPr lang="en-US" altLang="en-US" sz="2400" dirty="0">
                <a:solidFill>
                  <a:srgbClr val="92D050"/>
                </a:solidFill>
              </a:rPr>
              <a:t> (fire and fuels, restoration and rehabilitation, </a:t>
            </a:r>
            <a:r>
              <a:rPr lang="en-US" altLang="en-US" sz="2400" dirty="0" smtClean="0">
                <a:solidFill>
                  <a:srgbClr val="92D050"/>
                </a:solidFill>
              </a:rPr>
              <a:t>timber)</a:t>
            </a:r>
          </a:p>
          <a:p>
            <a:pPr marL="342900" indent="-342900">
              <a:buFont typeface="Arial" panose="020B0604020202020204" pitchFamily="34" charset="0"/>
              <a:buChar char="•"/>
            </a:pPr>
            <a:r>
              <a:rPr lang="en-US" altLang="en-US" sz="2400" u="sng" dirty="0" smtClean="0">
                <a:solidFill>
                  <a:srgbClr val="92D050"/>
                </a:solidFill>
              </a:rPr>
              <a:t>Wildlife </a:t>
            </a:r>
            <a:r>
              <a:rPr lang="en-US" altLang="en-US" sz="2400" u="sng" dirty="0">
                <a:solidFill>
                  <a:srgbClr val="92D050"/>
                </a:solidFill>
              </a:rPr>
              <a:t>and Range</a:t>
            </a:r>
            <a:r>
              <a:rPr lang="en-US" altLang="en-US" sz="2400" dirty="0">
                <a:solidFill>
                  <a:srgbClr val="92D050"/>
                </a:solidFill>
              </a:rPr>
              <a:t> (habitat or range improvement, enclosures, water </a:t>
            </a:r>
            <a:r>
              <a:rPr lang="en-US" altLang="en-US" sz="2400" dirty="0" smtClean="0">
                <a:solidFill>
                  <a:srgbClr val="92D050"/>
                </a:solidFill>
              </a:rPr>
              <a:t>sources)</a:t>
            </a:r>
          </a:p>
          <a:p>
            <a:pPr marL="342900" indent="-342900">
              <a:buFont typeface="Arial" panose="020B0604020202020204" pitchFamily="34" charset="0"/>
              <a:buChar char="•"/>
            </a:pPr>
            <a:r>
              <a:rPr lang="en-US" altLang="en-US" sz="2400" u="sng" dirty="0" smtClean="0">
                <a:solidFill>
                  <a:srgbClr val="92D050"/>
                </a:solidFill>
              </a:rPr>
              <a:t>Recreation </a:t>
            </a:r>
            <a:r>
              <a:rPr lang="en-US" altLang="en-US" sz="2400" u="sng" dirty="0">
                <a:solidFill>
                  <a:srgbClr val="92D050"/>
                </a:solidFill>
              </a:rPr>
              <a:t>and </a:t>
            </a:r>
            <a:r>
              <a:rPr lang="en-US" altLang="en-US" sz="2400" u="sng" dirty="0" smtClean="0">
                <a:solidFill>
                  <a:srgbClr val="92D050"/>
                </a:solidFill>
              </a:rPr>
              <a:t>administrative </a:t>
            </a:r>
            <a:r>
              <a:rPr lang="en-US" altLang="en-US" sz="2400" u="sng" dirty="0">
                <a:solidFill>
                  <a:srgbClr val="92D050"/>
                </a:solidFill>
              </a:rPr>
              <a:t>sites</a:t>
            </a:r>
            <a:r>
              <a:rPr lang="en-US" altLang="en-US" sz="2400" dirty="0">
                <a:solidFill>
                  <a:srgbClr val="92D050"/>
                </a:solidFill>
              </a:rPr>
              <a:t> (trails, toilets, campgrounds, visitor centers)</a:t>
            </a:r>
          </a:p>
          <a:p>
            <a:pPr marL="342900" indent="-342900">
              <a:buFont typeface="Arial" panose="020B0604020202020204" pitchFamily="34" charset="0"/>
              <a:buChar char="•"/>
            </a:pPr>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Types of Projects</a:t>
            </a:r>
            <a:endParaRPr lang="en-US" dirty="0"/>
          </a:p>
        </p:txBody>
      </p:sp>
    </p:spTree>
    <p:extLst>
      <p:ext uri="{BB962C8B-B14F-4D97-AF65-F5344CB8AC3E}">
        <p14:creationId xmlns:p14="http://schemas.microsoft.com/office/powerpoint/2010/main" val="398742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04849" y="1056904"/>
            <a:ext cx="8281219" cy="1567543"/>
          </a:xfrm>
        </p:spPr>
        <p:txBody>
          <a:bodyPr/>
          <a:lstStyle/>
          <a:p>
            <a:pPr marL="342900" indent="-342900">
              <a:buFont typeface="Arial" panose="020B0604020202020204" pitchFamily="34" charset="0"/>
              <a:buChar char="•"/>
            </a:pPr>
            <a:r>
              <a:rPr lang="en-US" altLang="en-US" dirty="0" smtClean="0"/>
              <a:t>Thoughtful </a:t>
            </a:r>
            <a:r>
              <a:rPr lang="en-US" altLang="en-US" dirty="0"/>
              <a:t>and comprehensive planning leads to better </a:t>
            </a:r>
            <a:r>
              <a:rPr lang="en-US" altLang="en-US" dirty="0" smtClean="0"/>
              <a:t>design.</a:t>
            </a:r>
          </a:p>
          <a:p>
            <a:pPr marL="342900" indent="-342900">
              <a:buFont typeface="Arial" panose="020B0604020202020204" pitchFamily="34" charset="0"/>
              <a:buChar char="•"/>
            </a:pPr>
            <a:r>
              <a:rPr lang="en-US" altLang="en-US" dirty="0" smtClean="0"/>
              <a:t>Saves </a:t>
            </a:r>
            <a:r>
              <a:rPr lang="en-US" altLang="en-US" dirty="0"/>
              <a:t>time and money if planning leads </a:t>
            </a:r>
            <a:r>
              <a:rPr lang="en-US" altLang="en-US" dirty="0" smtClean="0"/>
              <a:t>design.</a:t>
            </a:r>
            <a:endParaRPr lang="en-US" dirty="0" smtClean="0"/>
          </a:p>
          <a:p>
            <a:pPr marL="342900" indent="-342900">
              <a:buFont typeface="Arial" panose="020B0604020202020204" pitchFamily="34" charset="0"/>
              <a:buChar char="•"/>
            </a:pPr>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Don’t Jump to Design Too Soon</a:t>
            </a:r>
            <a:endParaRPr lang="en-US" dirty="0"/>
          </a:p>
        </p:txBody>
      </p:sp>
      <p:pic>
        <p:nvPicPr>
          <p:cNvPr id="6" name="Picture 7" descr="100-0032_IM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3550" y="2403475"/>
            <a:ext cx="50736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Kemmerer-VRM 0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5010150"/>
            <a:ext cx="1963738"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OAB SHELTER ENGINEERI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3630613"/>
            <a:ext cx="19637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IMG_979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200" y="2395538"/>
            <a:ext cx="19637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83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04849" y="2030681"/>
            <a:ext cx="8281219" cy="3289465"/>
          </a:xfrm>
        </p:spPr>
        <p:txBody>
          <a:bodyPr/>
          <a:lstStyle/>
          <a:p>
            <a:pPr marL="342900" indent="-342900">
              <a:buFont typeface="Arial" panose="020B0604020202020204" pitchFamily="34" charset="0"/>
              <a:buChar char="•"/>
            </a:pPr>
            <a:r>
              <a:rPr lang="en-US" dirty="0" smtClean="0"/>
              <a:t>Integrate </a:t>
            </a:r>
            <a:r>
              <a:rPr lang="en-US" dirty="0"/>
              <a:t>VRI (overall values &amp; individual components)</a:t>
            </a:r>
          </a:p>
          <a:p>
            <a:pPr marL="342900" indent="-342900">
              <a:buFont typeface="Arial" panose="020B0604020202020204" pitchFamily="34" charset="0"/>
              <a:buChar char="•"/>
            </a:pPr>
            <a:r>
              <a:rPr lang="en-US" dirty="0"/>
              <a:t>Establish Key Observation Points (KOPs)</a:t>
            </a:r>
          </a:p>
          <a:p>
            <a:pPr marL="342900" indent="-342900">
              <a:buFont typeface="Arial" panose="020B0604020202020204" pitchFamily="34" charset="0"/>
              <a:buChar char="•"/>
            </a:pPr>
            <a:r>
              <a:rPr lang="en-US" dirty="0"/>
              <a:t>Conduct </a:t>
            </a:r>
            <a:r>
              <a:rPr lang="en-US" dirty="0" smtClean="0"/>
              <a:t>“viewshed </a:t>
            </a:r>
            <a:r>
              <a:rPr lang="en-US" dirty="0"/>
              <a:t>analysis” appropriate to the scale of the </a:t>
            </a:r>
            <a:r>
              <a:rPr lang="en-US" dirty="0" smtClean="0"/>
              <a:t>proposal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Handouts</a:t>
            </a:r>
            <a:r>
              <a:rPr lang="en-US" dirty="0"/>
              <a:t>: </a:t>
            </a:r>
            <a:r>
              <a:rPr lang="en-US" dirty="0" smtClean="0"/>
              <a:t> </a:t>
            </a:r>
            <a:r>
              <a:rPr lang="en-US" i="1" dirty="0" smtClean="0"/>
              <a:t>Analysis of  Visual Resources in EAs</a:t>
            </a:r>
          </a:p>
          <a:p>
            <a:r>
              <a:rPr lang="en-US" dirty="0"/>
              <a:t> </a:t>
            </a:r>
            <a:r>
              <a:rPr lang="en-US" dirty="0" smtClean="0"/>
              <a:t>    and </a:t>
            </a:r>
            <a:r>
              <a:rPr lang="en-US" i="1" dirty="0" smtClean="0"/>
              <a:t>Impact Indicators</a:t>
            </a:r>
          </a:p>
          <a:p>
            <a:pPr marL="342900" indent="-342900">
              <a:buFont typeface="Arial" panose="020B0604020202020204" pitchFamily="34" charset="0"/>
              <a:buChar char="•"/>
            </a:pPr>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Analyzing Impacts using VRI</a:t>
            </a:r>
            <a:endParaRPr lang="en-US" dirty="0"/>
          </a:p>
        </p:txBody>
      </p:sp>
    </p:spTree>
    <p:extLst>
      <p:ext uri="{BB962C8B-B14F-4D97-AF65-F5344CB8AC3E}">
        <p14:creationId xmlns:p14="http://schemas.microsoft.com/office/powerpoint/2010/main" val="615498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04849" y="2030681"/>
            <a:ext cx="8281219" cy="3289465"/>
          </a:xfrm>
        </p:spPr>
        <p:txBody>
          <a:bodyPr/>
          <a:lstStyle/>
          <a:p>
            <a:pPr marL="342900" indent="-342900">
              <a:buFont typeface="Arial" panose="020B0604020202020204" pitchFamily="34" charset="0"/>
              <a:buChar char="•"/>
            </a:pPr>
            <a:r>
              <a:rPr lang="en-US" dirty="0" smtClean="0"/>
              <a:t>Formulate </a:t>
            </a:r>
            <a:r>
              <a:rPr lang="en-US" dirty="0"/>
              <a:t>alternatives that meet P&amp;N while mitigating visual effects</a:t>
            </a:r>
          </a:p>
          <a:p>
            <a:pPr marL="342900" indent="-342900">
              <a:buFont typeface="Arial" panose="020B0604020202020204" pitchFamily="34" charset="0"/>
              <a:buChar char="•"/>
            </a:pPr>
            <a:r>
              <a:rPr lang="en-US" dirty="0"/>
              <a:t>Ensure conformance of each alternative with the RMP’s VRM Class objectives</a:t>
            </a:r>
          </a:p>
          <a:p>
            <a:pPr marL="342900" indent="-342900">
              <a:buFont typeface="Arial" panose="020B0604020202020204" pitchFamily="34" charset="0"/>
              <a:buChar char="•"/>
            </a:pPr>
            <a:r>
              <a:rPr lang="en-US" dirty="0"/>
              <a:t>Explore ways to further reduce visual effects of otherwise conforming projects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Alternatives to Consider</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95209" y="4171950"/>
            <a:ext cx="3524915" cy="2368302"/>
          </a:xfrm>
          <a:prstGeom prst="rect">
            <a:avLst/>
          </a:prstGeom>
        </p:spPr>
      </p:pic>
    </p:spTree>
    <p:extLst>
      <p:ext uri="{BB962C8B-B14F-4D97-AF65-F5344CB8AC3E}">
        <p14:creationId xmlns:p14="http://schemas.microsoft.com/office/powerpoint/2010/main" val="1972729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04849" y="2030681"/>
            <a:ext cx="8281219" cy="3289465"/>
          </a:xfrm>
        </p:spPr>
        <p:txBody>
          <a:bodyPr/>
          <a:lstStyle/>
          <a:p>
            <a:pPr marL="342900" indent="-342900">
              <a:buFont typeface="Arial" panose="020B0604020202020204" pitchFamily="34" charset="0"/>
              <a:buChar char="•"/>
            </a:pPr>
            <a:r>
              <a:rPr lang="en-US" dirty="0" smtClean="0"/>
              <a:t>Contemplate </a:t>
            </a:r>
            <a:r>
              <a:rPr lang="en-US" dirty="0"/>
              <a:t>RMP Amendment</a:t>
            </a:r>
          </a:p>
          <a:p>
            <a:pPr lvl="1"/>
            <a:r>
              <a:rPr lang="en-US" dirty="0"/>
              <a:t>ONLY as a last resort</a:t>
            </a:r>
          </a:p>
          <a:p>
            <a:pPr lvl="1"/>
            <a:r>
              <a:rPr lang="en-US" dirty="0"/>
              <a:t>Considering the intent/integrity of the original RMP</a:t>
            </a:r>
          </a:p>
          <a:p>
            <a:pPr lvl="1"/>
            <a:r>
              <a:rPr lang="en-US" dirty="0"/>
              <a:t>Follow RMP Amendment procedures (major </a:t>
            </a:r>
            <a:r>
              <a:rPr lang="en-US" i="1" dirty="0"/>
              <a:t>v</a:t>
            </a:r>
            <a:r>
              <a:rPr lang="en-US" dirty="0"/>
              <a:t> minor)</a:t>
            </a:r>
          </a:p>
          <a:p>
            <a:pPr lvl="1"/>
            <a:r>
              <a:rPr lang="en-US" dirty="0"/>
              <a:t>And offset visual losses through regional mitigation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If the Proposal Cannot Conform</a:t>
            </a:r>
            <a:endParaRPr lang="en-US" dirty="0"/>
          </a:p>
        </p:txBody>
      </p:sp>
    </p:spTree>
    <p:extLst>
      <p:ext uri="{BB962C8B-B14F-4D97-AF65-F5344CB8AC3E}">
        <p14:creationId xmlns:p14="http://schemas.microsoft.com/office/powerpoint/2010/main" val="2361514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85008" y="1270661"/>
            <a:ext cx="8281219" cy="1971303"/>
          </a:xfrm>
        </p:spPr>
        <p:txBody>
          <a:bodyPr/>
          <a:lstStyle/>
          <a:p>
            <a:pPr marL="342900" indent="-342900">
              <a:buFont typeface="Arial" panose="020B0604020202020204" pitchFamily="34" charset="0"/>
              <a:buChar char="•"/>
            </a:pPr>
            <a:r>
              <a:rPr lang="en-US" dirty="0" smtClean="0"/>
              <a:t>Following </a:t>
            </a:r>
            <a:r>
              <a:rPr lang="en-US" dirty="0"/>
              <a:t>project design and approval:</a:t>
            </a:r>
          </a:p>
          <a:p>
            <a:pPr marL="342900" indent="-342900">
              <a:buFont typeface="Arial" panose="020B0604020202020204" pitchFamily="34" charset="0"/>
              <a:buChar char="•"/>
            </a:pPr>
            <a:endParaRPr lang="en-US" dirty="0"/>
          </a:p>
          <a:p>
            <a:pPr lvl="1"/>
            <a:r>
              <a:rPr lang="en-US" dirty="0" smtClean="0"/>
              <a:t>Monitor </a:t>
            </a:r>
            <a:r>
              <a:rPr lang="en-US" dirty="0"/>
              <a:t>implementation for compliance with design </a:t>
            </a:r>
            <a:r>
              <a:rPr lang="en-US" dirty="0" smtClean="0"/>
              <a:t>features</a:t>
            </a:r>
          </a:p>
          <a:p>
            <a:pPr lvl="1"/>
            <a:r>
              <a:rPr lang="en-US" dirty="0" smtClean="0"/>
              <a:t>Assess </a:t>
            </a:r>
            <a:r>
              <a:rPr lang="en-US" dirty="0"/>
              <a:t>over time for effectiveness of design features</a:t>
            </a:r>
          </a:p>
          <a:p>
            <a:pPr lvl="1"/>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All Done and Dusted?</a:t>
            </a:r>
            <a:endParaRPr lang="en-US" dirty="0"/>
          </a:p>
        </p:txBody>
      </p:sp>
      <p:pic>
        <p:nvPicPr>
          <p:cNvPr id="2" name="Picture 2" descr="C:\tmp\Old System\temp photos\Jerry's PHOTOS\Calibration 2010 SlideShow &amp; Actual Session\Cal 53_Juniper treatments on N flank.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67594" y="3325533"/>
            <a:ext cx="5145780" cy="2771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5008" y="3906978"/>
            <a:ext cx="3340600" cy="2629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834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496788" y="1983180"/>
            <a:ext cx="4165270" cy="3289465"/>
          </a:xfrm>
        </p:spPr>
        <p:txBody>
          <a:bodyPr/>
          <a:lstStyle/>
          <a:p>
            <a:pPr marL="342900" indent="-342900">
              <a:buFont typeface="Arial" panose="020B0604020202020204" pitchFamily="34" charset="0"/>
              <a:buChar char="•"/>
            </a:pPr>
            <a:r>
              <a:rPr lang="en-US" sz="3200" dirty="0" smtClean="0"/>
              <a:t>It’s Q Time!</a:t>
            </a:r>
          </a:p>
          <a:p>
            <a:endParaRPr lang="en-US" sz="3200" dirty="0" smtClean="0"/>
          </a:p>
          <a:p>
            <a:pPr marL="923925" lvl="1" indent="-342900"/>
            <a:r>
              <a:rPr lang="en-US" sz="2800" dirty="0" smtClean="0"/>
              <a:t>Quiz me!</a:t>
            </a:r>
          </a:p>
          <a:p>
            <a:pPr marL="923925" lvl="1" indent="-342900"/>
            <a:endParaRPr lang="en-US" sz="2800" dirty="0" smtClean="0"/>
          </a:p>
          <a:p>
            <a:pPr marL="923925" lvl="1" indent="-342900"/>
            <a:r>
              <a:rPr lang="en-US" sz="2800" dirty="0" smtClean="0"/>
              <a:t>Questions?</a:t>
            </a:r>
            <a:endParaRPr lang="en-US" sz="28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Rigorous Post-unit Academic Analysis</a:t>
            </a:r>
            <a:endParaRPr lang="en-US" dirty="0"/>
          </a:p>
        </p:txBody>
      </p:sp>
    </p:spTree>
    <p:extLst>
      <p:ext uri="{BB962C8B-B14F-4D97-AF65-F5344CB8AC3E}">
        <p14:creationId xmlns:p14="http://schemas.microsoft.com/office/powerpoint/2010/main" val="1799484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burr trail cattle guard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10100" y="658161"/>
            <a:ext cx="4171950" cy="198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p:txBody>
          <a:bodyPr/>
          <a:lstStyle/>
          <a:p>
            <a:r>
              <a:rPr lang="en-US" dirty="0" smtClean="0"/>
              <a:t>Project Planning Essentials</a:t>
            </a:r>
            <a:endParaRPr lang="en-US" dirty="0"/>
          </a:p>
        </p:txBody>
      </p:sp>
      <p:grpSp>
        <p:nvGrpSpPr>
          <p:cNvPr id="5" name="Group 4"/>
          <p:cNvGrpSpPr/>
          <p:nvPr/>
        </p:nvGrpSpPr>
        <p:grpSpPr>
          <a:xfrm>
            <a:off x="7311915" y="342725"/>
            <a:ext cx="1366650" cy="630872"/>
            <a:chOff x="7311915" y="342725"/>
            <a:chExt cx="1366650" cy="630872"/>
          </a:xfrm>
        </p:grpSpPr>
        <p:pic>
          <p:nvPicPr>
            <p:cNvPr id="3" name="Picture 2"/>
            <p:cNvPicPr/>
            <p:nvPr/>
          </p:nvPicPr>
          <p:blipFill>
            <a:blip r:embed="rId3" cstate="screen">
              <a:extLst>
                <a:ext uri="{28A0092B-C50C-407E-A947-70E740481C1C}">
                  <a14:useLocalDpi xmlns:a14="http://schemas.microsoft.com/office/drawing/2010/main"/>
                </a:ext>
              </a:extLst>
            </a:blip>
            <a:stretch>
              <a:fillRect/>
            </a:stretch>
          </p:blipFill>
          <p:spPr>
            <a:xfrm>
              <a:off x="7311915" y="342725"/>
              <a:ext cx="630872" cy="63087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2548" y="362374"/>
              <a:ext cx="696017" cy="611223"/>
            </a:xfrm>
            <a:prstGeom prst="rect">
              <a:avLst/>
            </a:prstGeom>
          </p:spPr>
        </p:pic>
      </p:grpSp>
      <p:pic>
        <p:nvPicPr>
          <p:cNvPr id="6" name="Picture 16" descr="100-0052_IM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58160"/>
            <a:ext cx="4610100" cy="42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TowerViewWest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10100" y="2644804"/>
            <a:ext cx="4171950" cy="273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ColorStudy#1 09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 r="32768"/>
          <a:stretch/>
        </p:blipFill>
        <p:spPr bwMode="auto">
          <a:xfrm>
            <a:off x="0" y="4878846"/>
            <a:ext cx="8782050" cy="197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010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28600" y="2459182"/>
            <a:ext cx="8281219" cy="3656610"/>
          </a:xfrm>
        </p:spPr>
        <p:txBody>
          <a:bodyPr/>
          <a:lstStyle/>
          <a:p>
            <a:r>
              <a:rPr lang="en-US" dirty="0" smtClean="0"/>
              <a:t>Students will understand the distinctions between Land Use Plan Conformance and NEPA Compliance for project proposals, and will recognize the need to incorporate visual resource concepts and values early and throughout all phases of project planning. </a:t>
            </a:r>
          </a:p>
          <a:p>
            <a:pPr marL="295275" lvl="1" indent="0">
              <a:buNone/>
            </a:pPr>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Unit Objective</a:t>
            </a:r>
            <a:endParaRPr lang="en-US" dirty="0"/>
          </a:p>
        </p:txBody>
      </p:sp>
    </p:spTree>
    <p:extLst>
      <p:ext uri="{BB962C8B-B14F-4D97-AF65-F5344CB8AC3E}">
        <p14:creationId xmlns:p14="http://schemas.microsoft.com/office/powerpoint/2010/main" val="257649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28600" y="1295400"/>
            <a:ext cx="8327571" cy="5181600"/>
          </a:xfrm>
        </p:spPr>
        <p:txBody>
          <a:bodyPr/>
          <a:lstStyle/>
          <a:p>
            <a:r>
              <a:rPr lang="en-US" dirty="0" smtClean="0"/>
              <a:t>Plan Conformance vs NEPA Compliance</a:t>
            </a:r>
          </a:p>
          <a:p>
            <a:pPr lvl="1"/>
            <a:r>
              <a:rPr lang="en-US" dirty="0" smtClean="0">
                <a:ea typeface="Tahoma" panose="020B0604030504040204" pitchFamily="34" charset="0"/>
                <a:cs typeface="Tahoma" panose="020B0604030504040204" pitchFamily="34" charset="0"/>
              </a:rPr>
              <a:t>Plan </a:t>
            </a:r>
            <a:r>
              <a:rPr lang="en-US" dirty="0">
                <a:ea typeface="Tahoma" panose="020B0604030504040204" pitchFamily="34" charset="0"/>
                <a:cs typeface="Tahoma" panose="020B0604030504040204" pitchFamily="34" charset="0"/>
              </a:rPr>
              <a:t>Conformance: Does the project meet VRM Class Objectives?</a:t>
            </a:r>
          </a:p>
          <a:p>
            <a:pPr lvl="1"/>
            <a:r>
              <a:rPr lang="en-US" dirty="0" smtClean="0">
                <a:ea typeface="Tahoma" panose="020B0604030504040204" pitchFamily="34" charset="0"/>
                <a:cs typeface="Tahoma" panose="020B0604030504040204" pitchFamily="34" charset="0"/>
              </a:rPr>
              <a:t>NEPA </a:t>
            </a:r>
            <a:r>
              <a:rPr lang="en-US" dirty="0">
                <a:ea typeface="Tahoma" panose="020B0604030504040204" pitchFamily="34" charset="0"/>
                <a:cs typeface="Tahoma" panose="020B0604030504040204" pitchFamily="34" charset="0"/>
              </a:rPr>
              <a:t>Compliance: What are the effects to visual resources and values (VRI) and how can they be avoided, reduced, or mitigated regionally?</a:t>
            </a:r>
          </a:p>
          <a:p>
            <a:pPr lvl="1"/>
            <a:endParaRPr lang="en-US" dirty="0" smtClean="0"/>
          </a:p>
          <a:p>
            <a:pPr indent="-228600"/>
            <a:r>
              <a:rPr lang="en-US" dirty="0" smtClean="0"/>
              <a:t>Both analyses use Visual Resource concepts and tools (Units 6-11)</a:t>
            </a:r>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Project Planning</a:t>
            </a:r>
            <a:endParaRPr lang="en-US" dirty="0"/>
          </a:p>
        </p:txBody>
      </p:sp>
    </p:spTree>
    <p:extLst>
      <p:ext uri="{BB962C8B-B14F-4D97-AF65-F5344CB8AC3E}">
        <p14:creationId xmlns:p14="http://schemas.microsoft.com/office/powerpoint/2010/main" val="3224621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64226" y="1556657"/>
            <a:ext cx="8327571" cy="3442855"/>
          </a:xfrm>
        </p:spPr>
        <p:txBody>
          <a:bodyPr/>
          <a:lstStyle/>
          <a:p>
            <a:r>
              <a:rPr lang="en-US" dirty="0" smtClean="0"/>
              <a:t>Key Points to Remember</a:t>
            </a:r>
          </a:p>
          <a:p>
            <a:pPr lvl="1"/>
            <a:r>
              <a:rPr lang="en-US" dirty="0" smtClean="0">
                <a:ea typeface="Tahoma" panose="020B0604030504040204" pitchFamily="34" charset="0"/>
                <a:cs typeface="Tahoma" panose="020B0604030504040204" pitchFamily="34" charset="0"/>
              </a:rPr>
              <a:t>Understand the proposed project</a:t>
            </a:r>
          </a:p>
          <a:p>
            <a:pPr lvl="1"/>
            <a:r>
              <a:rPr lang="en-US" dirty="0" smtClean="0">
                <a:ea typeface="Tahoma" panose="020B0604030504040204" pitchFamily="34" charset="0"/>
                <a:cs typeface="Tahoma" panose="020B0604030504040204" pitchFamily="34" charset="0"/>
              </a:rPr>
              <a:t>Consider a “1</a:t>
            </a:r>
            <a:r>
              <a:rPr lang="en-US" baseline="30000" dirty="0" smtClean="0">
                <a:ea typeface="Tahoma" panose="020B0604030504040204" pitchFamily="34" charset="0"/>
                <a:cs typeface="Tahoma" panose="020B0604030504040204" pitchFamily="34" charset="0"/>
              </a:rPr>
              <a:t>st</a:t>
            </a:r>
            <a:r>
              <a:rPr lang="en-US" dirty="0" smtClean="0">
                <a:ea typeface="Tahoma" panose="020B0604030504040204" pitchFamily="34" charset="0"/>
                <a:cs typeface="Tahoma" panose="020B0604030504040204" pitchFamily="34" charset="0"/>
              </a:rPr>
              <a:t> impression” of plan conformance</a:t>
            </a:r>
          </a:p>
          <a:p>
            <a:pPr lvl="2"/>
            <a:r>
              <a:rPr lang="en-US" dirty="0" smtClean="0">
                <a:ea typeface="Tahoma" panose="020B0604030504040204" pitchFamily="34" charset="0"/>
                <a:cs typeface="Tahoma" panose="020B0604030504040204" pitchFamily="34" charset="0"/>
              </a:rPr>
              <a:t>Clear and obvious v Contrast Rating</a:t>
            </a:r>
          </a:p>
          <a:p>
            <a:pPr lvl="1"/>
            <a:r>
              <a:rPr lang="en-US" dirty="0" smtClean="0">
                <a:ea typeface="Tahoma" panose="020B0604030504040204" pitchFamily="34" charset="0"/>
                <a:cs typeface="Tahoma" panose="020B0604030504040204" pitchFamily="34" charset="0"/>
              </a:rPr>
              <a:t>Coordinate with the project proponent</a:t>
            </a:r>
          </a:p>
          <a:p>
            <a:pPr lvl="1"/>
            <a:r>
              <a:rPr lang="en-US" dirty="0" smtClean="0">
                <a:ea typeface="Tahoma" panose="020B0604030504040204" pitchFamily="34" charset="0"/>
                <a:cs typeface="Tahoma" panose="020B0604030504040204" pitchFamily="34" charset="0"/>
              </a:rPr>
              <a:t>Incorporate visuals early and throughout the project planning  </a:t>
            </a:r>
          </a:p>
          <a:p>
            <a:pPr lvl="1"/>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Project Planning</a:t>
            </a:r>
            <a:endParaRPr lang="en-US" dirty="0"/>
          </a:p>
        </p:txBody>
      </p:sp>
    </p:spTree>
    <p:extLst>
      <p:ext uri="{BB962C8B-B14F-4D97-AF65-F5344CB8AC3E}">
        <p14:creationId xmlns:p14="http://schemas.microsoft.com/office/powerpoint/2010/main" val="827837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64226" y="1556657"/>
            <a:ext cx="8327571" cy="3442855"/>
          </a:xfrm>
        </p:spPr>
        <p:txBody>
          <a:bodyPr/>
          <a:lstStyle/>
          <a:p>
            <a:r>
              <a:rPr lang="en-US" dirty="0" smtClean="0"/>
              <a:t>Key Points to Remember</a:t>
            </a:r>
          </a:p>
          <a:p>
            <a:pPr lvl="1"/>
            <a:r>
              <a:rPr lang="en-US" dirty="0" smtClean="0">
                <a:ea typeface="Tahoma" panose="020B0604030504040204" pitchFamily="34" charset="0"/>
                <a:cs typeface="Tahoma" panose="020B0604030504040204" pitchFamily="34" charset="0"/>
              </a:rPr>
              <a:t>Understand existing constraints</a:t>
            </a:r>
          </a:p>
          <a:p>
            <a:pPr lvl="1"/>
            <a:r>
              <a:rPr lang="en-US" dirty="0" smtClean="0">
                <a:ea typeface="Tahoma" panose="020B0604030504040204" pitchFamily="34" charset="0"/>
                <a:cs typeface="Tahoma" panose="020B0604030504040204" pitchFamily="34" charset="0"/>
              </a:rPr>
              <a:t>A team approach is best</a:t>
            </a:r>
          </a:p>
          <a:p>
            <a:pPr lvl="1"/>
            <a:r>
              <a:rPr lang="en-US" dirty="0" smtClean="0">
                <a:ea typeface="Tahoma" panose="020B0604030504040204" pitchFamily="34" charset="0"/>
                <a:cs typeface="Tahoma" panose="020B0604030504040204" pitchFamily="34" charset="0"/>
              </a:rPr>
              <a:t>Field review is essential</a:t>
            </a:r>
          </a:p>
          <a:p>
            <a:pPr lvl="1"/>
            <a:r>
              <a:rPr lang="en-US" dirty="0" smtClean="0">
                <a:ea typeface="Tahoma" panose="020B0604030504040204" pitchFamily="34" charset="0"/>
                <a:cs typeface="Tahoma" panose="020B0604030504040204" pitchFamily="34" charset="0"/>
              </a:rPr>
              <a:t>Consider how types of projects influence planning and design</a:t>
            </a:r>
          </a:p>
          <a:p>
            <a:pPr lvl="1"/>
            <a:r>
              <a:rPr lang="en-US" dirty="0" smtClean="0">
                <a:ea typeface="Tahoma" panose="020B0604030504040204" pitchFamily="34" charset="0"/>
                <a:cs typeface="Tahoma" panose="020B0604030504040204" pitchFamily="34" charset="0"/>
              </a:rPr>
              <a:t>Don’t jump to design too soon</a:t>
            </a:r>
          </a:p>
          <a:p>
            <a:pPr lvl="1"/>
            <a:endParaRPr lang="en-US" dirty="0" smtClean="0"/>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Project Planning</a:t>
            </a:r>
            <a:endParaRPr lang="en-US" dirty="0"/>
          </a:p>
        </p:txBody>
      </p:sp>
    </p:spTree>
    <p:extLst>
      <p:ext uri="{BB962C8B-B14F-4D97-AF65-F5344CB8AC3E}">
        <p14:creationId xmlns:p14="http://schemas.microsoft.com/office/powerpoint/2010/main" val="2884043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597" y="2043960"/>
            <a:ext cx="4623619" cy="3692236"/>
          </a:xfrm>
        </p:spPr>
        <p:txBody>
          <a:bodyPr/>
          <a:lstStyle/>
          <a:p>
            <a:pPr marL="342900" indent="-342900">
              <a:buFont typeface="Arial" panose="020B0604020202020204" pitchFamily="34" charset="0"/>
              <a:buChar char="•"/>
            </a:pPr>
            <a:r>
              <a:rPr lang="en-US" dirty="0" smtClean="0"/>
              <a:t>Better efficiency</a:t>
            </a:r>
          </a:p>
          <a:p>
            <a:pPr marL="342900" indent="-342900">
              <a:buFont typeface="Arial" panose="020B0604020202020204" pitchFamily="34" charset="0"/>
              <a:buChar char="•"/>
            </a:pPr>
            <a:r>
              <a:rPr lang="en-US" dirty="0" smtClean="0"/>
              <a:t>Better chance of acceptance</a:t>
            </a:r>
          </a:p>
          <a:p>
            <a:pPr marL="342900" indent="-342900">
              <a:buFont typeface="Arial" panose="020B0604020202020204" pitchFamily="34" charset="0"/>
              <a:buChar char="•"/>
            </a:pPr>
            <a:r>
              <a:rPr lang="en-US" dirty="0" smtClean="0"/>
              <a:t>Better projects</a:t>
            </a:r>
          </a:p>
          <a:p>
            <a:pPr marL="342900" indent="-342900">
              <a:buFont typeface="Arial" panose="020B0604020202020204" pitchFamily="34" charset="0"/>
              <a:buChar char="•"/>
            </a:pPr>
            <a:r>
              <a:rPr lang="en-US" dirty="0" smtClean="0"/>
              <a:t>Less chance for costly, time delaying court challenges</a:t>
            </a:r>
          </a:p>
          <a:p>
            <a:pPr marL="342900" indent="-342900">
              <a:buFont typeface="Arial" panose="020B0604020202020204" pitchFamily="34" charset="0"/>
              <a:buChar char="•"/>
            </a:pPr>
            <a:r>
              <a:rPr lang="en-US" dirty="0" smtClean="0"/>
              <a:t>Avoid/minimize mitigation</a:t>
            </a:r>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0"/>
          </p:nvPr>
        </p:nvSpPr>
        <p:spPr/>
        <p:txBody>
          <a:bodyPr/>
          <a:lstStyle/>
          <a:p>
            <a:r>
              <a:rPr lang="en-US" dirty="0"/>
              <a:t>Project Planning Essentials</a:t>
            </a:r>
          </a:p>
          <a:p>
            <a:endParaRPr lang="en-US" dirty="0"/>
          </a:p>
        </p:txBody>
      </p:sp>
      <p:sp>
        <p:nvSpPr>
          <p:cNvPr id="5" name="Text Placeholder 4"/>
          <p:cNvSpPr>
            <a:spLocks noGrp="1"/>
          </p:cNvSpPr>
          <p:nvPr>
            <p:ph type="body" sz="quarter" idx="11"/>
          </p:nvPr>
        </p:nvSpPr>
        <p:spPr/>
        <p:txBody>
          <a:bodyPr/>
          <a:lstStyle/>
          <a:p>
            <a:r>
              <a:rPr lang="en-US" dirty="0" smtClean="0"/>
              <a:t>Incorporation of Visuals in Planning</a:t>
            </a:r>
            <a:endParaRPr lang="en-US" dirty="0"/>
          </a:p>
        </p:txBody>
      </p:sp>
      <p:sp>
        <p:nvSpPr>
          <p:cNvPr id="4" name="TextBox 3"/>
          <p:cNvSpPr txBox="1"/>
          <p:nvPr/>
        </p:nvSpPr>
        <p:spPr>
          <a:xfrm>
            <a:off x="6755179" y="3613079"/>
            <a:ext cx="1843132" cy="276999"/>
          </a:xfrm>
          <a:prstGeom prst="rect">
            <a:avLst/>
          </a:prstGeom>
          <a:noFill/>
        </p:spPr>
        <p:txBody>
          <a:bodyPr wrap="none" rtlCol="0">
            <a:spAutoFit/>
          </a:bodyPr>
          <a:lstStyle/>
          <a:p>
            <a:pPr algn="r"/>
            <a:r>
              <a:rPr lang="en-US" sz="1200" dirty="0" smtClean="0">
                <a:solidFill>
                  <a:schemeClr val="bg1">
                    <a:lumMod val="85000"/>
                  </a:schemeClr>
                </a:solidFill>
                <a:effectLst>
                  <a:outerShdw blurRad="38100" dist="38100" dir="2700000" algn="tl">
                    <a:srgbClr val="000000">
                      <a:alpha val="43137"/>
                    </a:srgbClr>
                  </a:outerShdw>
                </a:effectLst>
              </a:rPr>
              <a:t>Image Caption (if needed)</a:t>
            </a:r>
            <a:endParaRPr lang="en-US" sz="1200" dirty="0">
              <a:solidFill>
                <a:schemeClr val="bg1">
                  <a:lumMod val="85000"/>
                </a:schemeClr>
              </a:solidFill>
              <a:effectLst>
                <a:outerShdw blurRad="38100" dist="38100" dir="2700000" algn="tl">
                  <a:srgbClr val="000000">
                    <a:alpha val="43137"/>
                  </a:srgbClr>
                </a:outerShdw>
              </a:effectLst>
            </a:endParaRPr>
          </a:p>
        </p:txBody>
      </p:sp>
      <p:sp>
        <p:nvSpPr>
          <p:cNvPr id="12" name="TextBox 11"/>
          <p:cNvSpPr txBox="1"/>
          <p:nvPr/>
        </p:nvSpPr>
        <p:spPr>
          <a:xfrm>
            <a:off x="6769927" y="6243208"/>
            <a:ext cx="1843132" cy="276999"/>
          </a:xfrm>
          <a:prstGeom prst="rect">
            <a:avLst/>
          </a:prstGeom>
          <a:noFill/>
        </p:spPr>
        <p:txBody>
          <a:bodyPr wrap="none" rtlCol="0">
            <a:spAutoFit/>
          </a:bodyPr>
          <a:lstStyle/>
          <a:p>
            <a:pPr algn="r"/>
            <a:r>
              <a:rPr lang="en-US" sz="1200" dirty="0" smtClean="0">
                <a:solidFill>
                  <a:schemeClr val="bg1">
                    <a:lumMod val="85000"/>
                  </a:schemeClr>
                </a:solidFill>
                <a:effectLst>
                  <a:outerShdw blurRad="38100" dist="38100" dir="2700000" algn="tl">
                    <a:srgbClr val="000000">
                      <a:alpha val="43137"/>
                    </a:srgbClr>
                  </a:outerShdw>
                </a:effectLst>
              </a:rPr>
              <a:t>Image Caption (if needed)</a:t>
            </a:r>
            <a:endParaRPr lang="en-US" sz="1200" dirty="0">
              <a:solidFill>
                <a:schemeClr val="bg1">
                  <a:lumMod val="85000"/>
                </a:schemeClr>
              </a:solidFill>
              <a:effectLst>
                <a:outerShdw blurRad="38100" dist="38100" dir="2700000" algn="tl">
                  <a:srgbClr val="000000">
                    <a:alpha val="43137"/>
                  </a:srgbClr>
                </a:outerShdw>
              </a:effectLst>
            </a:endParaRPr>
          </a:p>
        </p:txBody>
      </p:sp>
      <p:pic>
        <p:nvPicPr>
          <p:cNvPr id="9" name="Picture 19" descr="051MARTINSCOV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8688" y="1604078"/>
            <a:ext cx="3379623" cy="2286000"/>
          </a:xfrm>
          <a:prstGeom prst="rect">
            <a:avLst/>
          </a:prstGeom>
          <a:noFill/>
          <a:ln w="9525">
            <a:solidFill>
              <a:schemeClr val="bg2">
                <a:lumMod val="40000"/>
                <a:lumOff val="60000"/>
              </a:schemeClr>
            </a:solidFill>
            <a:miter lim="800000"/>
            <a:headEnd/>
            <a:tailEnd/>
          </a:ln>
        </p:spPr>
      </p:pic>
      <p:pic>
        <p:nvPicPr>
          <p:cNvPr id="10" name="Picture 4" descr="Kemmerer-VRM 02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18687" y="4234207"/>
            <a:ext cx="3379623" cy="2286000"/>
          </a:xfrm>
          <a:prstGeom prst="rect">
            <a:avLst/>
          </a:prstGeom>
          <a:noFill/>
          <a:ln w="9525">
            <a:solidFill>
              <a:schemeClr val="bg2">
                <a:lumMod val="40000"/>
                <a:lumOff val="60000"/>
              </a:schemeClr>
            </a:solidFill>
            <a:miter lim="800000"/>
            <a:headEnd/>
            <a:tailEnd/>
          </a:ln>
        </p:spPr>
      </p:pic>
    </p:spTree>
    <p:extLst>
      <p:ext uri="{BB962C8B-B14F-4D97-AF65-F5344CB8AC3E}">
        <p14:creationId xmlns:p14="http://schemas.microsoft.com/office/powerpoint/2010/main" val="1345273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597" y="1282535"/>
            <a:ext cx="5325100" cy="5486400"/>
          </a:xfrm>
        </p:spPr>
        <p:txBody>
          <a:bodyPr/>
          <a:lstStyle/>
          <a:p>
            <a:pPr marL="342900" indent="-342900">
              <a:buFont typeface="Arial" panose="020B0604020202020204" pitchFamily="34" charset="0"/>
              <a:buChar char="•"/>
            </a:pPr>
            <a:r>
              <a:rPr lang="en-US" dirty="0" smtClean="0"/>
              <a:t>Law, Mgt. Strategies, Guidance</a:t>
            </a:r>
          </a:p>
          <a:p>
            <a:pPr marL="342900" indent="-342900">
              <a:buFont typeface="Arial" panose="020B0604020202020204" pitchFamily="34" charset="0"/>
              <a:buChar char="•"/>
            </a:pPr>
            <a:r>
              <a:rPr lang="en-US" dirty="0" smtClean="0"/>
              <a:t>RMPs, MFPs, City and County Plans</a:t>
            </a:r>
          </a:p>
          <a:p>
            <a:pPr marL="342900" indent="-342900">
              <a:buFont typeface="Arial" panose="020B0604020202020204" pitchFamily="34" charset="0"/>
              <a:buChar char="•"/>
            </a:pPr>
            <a:r>
              <a:rPr lang="en-US" dirty="0" smtClean="0"/>
              <a:t>VRM Management Classes</a:t>
            </a:r>
          </a:p>
          <a:p>
            <a:pPr marL="342900" indent="-342900">
              <a:buFont typeface="Arial" panose="020B0604020202020204" pitchFamily="34" charset="0"/>
              <a:buChar char="•"/>
            </a:pPr>
            <a:r>
              <a:rPr lang="en-US" dirty="0" smtClean="0"/>
              <a:t>Activity Plans, including</a:t>
            </a:r>
          </a:p>
          <a:p>
            <a:pPr marL="923925" lvl="1" indent="-342900"/>
            <a:r>
              <a:rPr lang="en-US" dirty="0" smtClean="0"/>
              <a:t>Travel Management Plans,</a:t>
            </a:r>
          </a:p>
          <a:p>
            <a:pPr marL="923925" lvl="1" indent="-342900"/>
            <a:r>
              <a:rPr lang="en-US" dirty="0" smtClean="0"/>
              <a:t>Transportation Plans,</a:t>
            </a:r>
          </a:p>
          <a:p>
            <a:pPr marL="923925" lvl="1" indent="-342900"/>
            <a:r>
              <a:rPr lang="en-US" dirty="0" smtClean="0"/>
              <a:t>Master Plans,</a:t>
            </a:r>
          </a:p>
          <a:p>
            <a:pPr marL="923925" lvl="1" indent="-342900"/>
            <a:r>
              <a:rPr lang="en-US" dirty="0" smtClean="0"/>
              <a:t>Recreation Area Management Plans</a:t>
            </a:r>
          </a:p>
          <a:p>
            <a:pPr marL="342900" indent="-342900">
              <a:buFont typeface="Arial" panose="020B0604020202020204" pitchFamily="34" charset="0"/>
              <a:buChar char="•"/>
            </a:pPr>
            <a:r>
              <a:rPr lang="en-US" dirty="0" smtClean="0"/>
              <a:t>Project plan, design guidance/standards</a:t>
            </a:r>
          </a:p>
          <a:p>
            <a:pPr marL="342900" indent="-342900">
              <a:buFont typeface="Arial" panose="020B0604020202020204" pitchFamily="34" charset="0"/>
              <a:buChar char="•"/>
            </a:pPr>
            <a:r>
              <a:rPr lang="en-US" dirty="0" smtClean="0"/>
              <a:t>Existing facilities</a:t>
            </a:r>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0"/>
          </p:nvPr>
        </p:nvSpPr>
        <p:spPr/>
        <p:txBody>
          <a:bodyPr/>
          <a:lstStyle/>
          <a:p>
            <a:r>
              <a:rPr lang="en-US" dirty="0"/>
              <a:t>Project Planning Essentials</a:t>
            </a:r>
          </a:p>
          <a:p>
            <a:endParaRPr lang="en-US" dirty="0"/>
          </a:p>
        </p:txBody>
      </p:sp>
      <p:sp>
        <p:nvSpPr>
          <p:cNvPr id="5" name="Text Placeholder 4"/>
          <p:cNvSpPr>
            <a:spLocks noGrp="1"/>
          </p:cNvSpPr>
          <p:nvPr>
            <p:ph type="body" sz="quarter" idx="11"/>
          </p:nvPr>
        </p:nvSpPr>
        <p:spPr/>
        <p:txBody>
          <a:bodyPr/>
          <a:lstStyle/>
          <a:p>
            <a:r>
              <a:rPr lang="en-US" dirty="0" smtClean="0"/>
              <a:t>Understanding Existing Constraints</a:t>
            </a:r>
            <a:endParaRPr lang="en-US" dirty="0"/>
          </a:p>
        </p:txBody>
      </p:sp>
      <p:sp>
        <p:nvSpPr>
          <p:cNvPr id="4" name="TextBox 3"/>
          <p:cNvSpPr txBox="1"/>
          <p:nvPr/>
        </p:nvSpPr>
        <p:spPr>
          <a:xfrm>
            <a:off x="6755179" y="3613079"/>
            <a:ext cx="1843132" cy="276999"/>
          </a:xfrm>
          <a:prstGeom prst="rect">
            <a:avLst/>
          </a:prstGeom>
          <a:noFill/>
        </p:spPr>
        <p:txBody>
          <a:bodyPr wrap="none" rtlCol="0">
            <a:spAutoFit/>
          </a:bodyPr>
          <a:lstStyle/>
          <a:p>
            <a:pPr algn="r"/>
            <a:r>
              <a:rPr lang="en-US" sz="1200" dirty="0" smtClean="0">
                <a:solidFill>
                  <a:schemeClr val="bg1">
                    <a:lumMod val="85000"/>
                  </a:schemeClr>
                </a:solidFill>
                <a:effectLst>
                  <a:outerShdw blurRad="38100" dist="38100" dir="2700000" algn="tl">
                    <a:srgbClr val="000000">
                      <a:alpha val="43137"/>
                    </a:srgbClr>
                  </a:outerShdw>
                </a:effectLst>
              </a:rPr>
              <a:t>Image Caption (if needed)</a:t>
            </a:r>
            <a:endParaRPr lang="en-US" sz="1200" dirty="0">
              <a:solidFill>
                <a:schemeClr val="bg1">
                  <a:lumMod val="85000"/>
                </a:schemeClr>
              </a:solidFill>
              <a:effectLst>
                <a:outerShdw blurRad="38100" dist="38100" dir="2700000" algn="tl">
                  <a:srgbClr val="000000">
                    <a:alpha val="43137"/>
                  </a:srgbClr>
                </a:outerShdw>
              </a:effectLst>
            </a:endParaRPr>
          </a:p>
        </p:txBody>
      </p:sp>
      <p:pic>
        <p:nvPicPr>
          <p:cNvPr id="11" name="Picture 4" descr="RMPPhotosVRM 00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58697" y="1447800"/>
            <a:ext cx="3154362" cy="2514600"/>
          </a:xfrm>
          <a:prstGeom prst="rect">
            <a:avLst/>
          </a:prstGeom>
          <a:noFill/>
          <a:ln w="9525">
            <a:solidFill>
              <a:srgbClr val="AEAC6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791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204849" y="1056904"/>
            <a:ext cx="8281219" cy="2521527"/>
          </a:xfrm>
        </p:spPr>
        <p:txBody>
          <a:bodyPr/>
          <a:lstStyle/>
          <a:p>
            <a:pPr marL="342900" indent="-342900">
              <a:buFont typeface="Arial" panose="020B0604020202020204" pitchFamily="34" charset="0"/>
              <a:buChar char="•"/>
            </a:pPr>
            <a:r>
              <a:rPr lang="en-US" dirty="0" smtClean="0"/>
              <a:t>Minimizing visual impacts is everyone’s job.</a:t>
            </a:r>
          </a:p>
          <a:p>
            <a:pPr marL="342900" indent="-342900">
              <a:buFont typeface="Arial" panose="020B0604020202020204" pitchFamily="34" charset="0"/>
              <a:buChar char="•"/>
            </a:pPr>
            <a:r>
              <a:rPr lang="en-US" dirty="0" smtClean="0"/>
              <a:t>Include all of the disciplines that have a significant stake.</a:t>
            </a:r>
          </a:p>
          <a:p>
            <a:pPr marL="342900" indent="-342900">
              <a:buFont typeface="Arial" panose="020B0604020202020204" pitchFamily="34" charset="0"/>
              <a:buChar char="•"/>
            </a:pPr>
            <a:r>
              <a:rPr lang="en-US" dirty="0" smtClean="0"/>
              <a:t>Include external stakeholders early on.</a:t>
            </a:r>
          </a:p>
          <a:p>
            <a:pPr marL="342900" indent="-342900">
              <a:buFont typeface="Arial" panose="020B0604020202020204" pitchFamily="34" charset="0"/>
              <a:buChar char="•"/>
            </a:pPr>
            <a:r>
              <a:rPr lang="en-US" dirty="0" smtClean="0"/>
              <a:t>Increases the credibility of the recommendations and makes project easier to implement.</a:t>
            </a:r>
          </a:p>
        </p:txBody>
      </p:sp>
      <p:sp>
        <p:nvSpPr>
          <p:cNvPr id="30" name="Text Placeholder 29"/>
          <p:cNvSpPr>
            <a:spLocks noGrp="1"/>
          </p:cNvSpPr>
          <p:nvPr>
            <p:ph type="body" sz="quarter" idx="10"/>
          </p:nvPr>
        </p:nvSpPr>
        <p:spPr/>
        <p:txBody>
          <a:bodyPr/>
          <a:lstStyle/>
          <a:p>
            <a:r>
              <a:rPr lang="en-US" dirty="0"/>
              <a:t>Project Planning Essentials</a:t>
            </a:r>
          </a:p>
          <a:p>
            <a:endParaRPr lang="en-US" dirty="0"/>
          </a:p>
        </p:txBody>
      </p:sp>
      <p:sp>
        <p:nvSpPr>
          <p:cNvPr id="31" name="Text Placeholder 30"/>
          <p:cNvSpPr>
            <a:spLocks noGrp="1"/>
          </p:cNvSpPr>
          <p:nvPr>
            <p:ph type="body" sz="quarter" idx="11"/>
          </p:nvPr>
        </p:nvSpPr>
        <p:spPr/>
        <p:txBody>
          <a:bodyPr/>
          <a:lstStyle/>
          <a:p>
            <a:r>
              <a:rPr lang="en-US" dirty="0" smtClean="0"/>
              <a:t>Team Approach is Best</a:t>
            </a:r>
            <a:endParaRPr lang="en-US" dirty="0"/>
          </a:p>
        </p:txBody>
      </p:sp>
      <p:pic>
        <p:nvPicPr>
          <p:cNvPr id="5" name="Picture 3" descr="design charrette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7023" y="3709059"/>
            <a:ext cx="3965575" cy="2895600"/>
          </a:xfrm>
          <a:prstGeom prst="rect">
            <a:avLst/>
          </a:prstGeom>
          <a:noFill/>
          <a:ln w="9525">
            <a:solidFill>
              <a:schemeClr val="bg2">
                <a:lumMod val="40000"/>
                <a:lumOff val="60000"/>
              </a:schemeClr>
            </a:solidFill>
            <a:miter lim="800000"/>
            <a:headEnd/>
            <a:tailEnd/>
          </a:ln>
        </p:spPr>
      </p:pic>
      <p:pic>
        <p:nvPicPr>
          <p:cNvPr id="6" name="Picture 4" descr="FortCreek&amp;OregonTrail 09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4514" y="3709059"/>
            <a:ext cx="3158837" cy="2895600"/>
          </a:xfrm>
          <a:prstGeom prst="rect">
            <a:avLst/>
          </a:prstGeom>
          <a:noFill/>
          <a:ln w="9525">
            <a:solidFill>
              <a:schemeClr val="bg2">
                <a:lumMod val="40000"/>
                <a:lumOff val="60000"/>
              </a:schemeClr>
            </a:solidFill>
            <a:miter lim="800000"/>
            <a:headEnd/>
            <a:tailEnd/>
          </a:ln>
        </p:spPr>
      </p:pic>
    </p:spTree>
    <p:extLst>
      <p:ext uri="{BB962C8B-B14F-4D97-AF65-F5344CB8AC3E}">
        <p14:creationId xmlns:p14="http://schemas.microsoft.com/office/powerpoint/2010/main" val="2857150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VRM-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Unit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505A8CBA611F49854C35C7075BD314" ma:contentTypeVersion="0" ma:contentTypeDescription="Create a new document." ma:contentTypeScope="" ma:versionID="72799aec6109b8c56c15ced4c53eb6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58BD34-2BD1-4D7E-A32C-5787B89CA95A}">
  <ds:schemaRefs>
    <ds:schemaRef ds:uri="http://schemas.microsoft.com/sharepoint/v3/contenttype/forms"/>
  </ds:schemaRefs>
</ds:datastoreItem>
</file>

<file path=customXml/itemProps2.xml><?xml version="1.0" encoding="utf-8"?>
<ds:datastoreItem xmlns:ds="http://schemas.openxmlformats.org/officeDocument/2006/customXml" ds:itemID="{36359FEE-704D-44B3-9FEF-9F9C58BF4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92F89BC-472C-40B2-828B-10F782702F03}">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949</TotalTime>
  <Words>652</Words>
  <Application>Microsoft Office PowerPoint</Application>
  <PresentationFormat>On-screen Show (4:3)</PresentationFormat>
  <Paragraphs>116</Paragraphs>
  <Slides>17</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Cambria</vt:lpstr>
      <vt:lpstr>Impact</vt:lpstr>
      <vt:lpstr>Tahoma</vt:lpstr>
      <vt:lpstr>Times New Roman</vt:lpstr>
      <vt:lpstr>1_VRM-Cover</vt:lpstr>
      <vt:lpstr>2_UnitTitle</vt:lpstr>
      <vt:lpstr>3_Body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BLM_SA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L Colvin</dc:creator>
  <cp:lastModifiedBy>Brown, Michael B</cp:lastModifiedBy>
  <cp:revision>63</cp:revision>
  <cp:lastPrinted>2015-04-07T16:58:29Z</cp:lastPrinted>
  <dcterms:created xsi:type="dcterms:W3CDTF">2015-01-14T20:26:51Z</dcterms:created>
  <dcterms:modified xsi:type="dcterms:W3CDTF">2018-04-09T20:48:24Z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0x0101005C505A8CBA611F49854C35C7075BD314</vt:lpwstr>
  </property>
</Properties>
</file>