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1"/>
  </p:notesMasterIdLst>
  <p:handoutMasterIdLst>
    <p:handoutMasterId r:id="rId122"/>
  </p:handoutMasterIdLst>
  <p:sldIdLst>
    <p:sldId id="256" r:id="rId4"/>
    <p:sldId id="257" r:id="rId5"/>
    <p:sldId id="421" r:id="rId6"/>
    <p:sldId id="423" r:id="rId7"/>
    <p:sldId id="538" r:id="rId8"/>
    <p:sldId id="532" r:id="rId9"/>
    <p:sldId id="533" r:id="rId10"/>
    <p:sldId id="534" r:id="rId11"/>
    <p:sldId id="424" r:id="rId12"/>
    <p:sldId id="425" r:id="rId13"/>
    <p:sldId id="432" r:id="rId14"/>
    <p:sldId id="433" r:id="rId15"/>
    <p:sldId id="498" r:id="rId16"/>
    <p:sldId id="499" r:id="rId17"/>
    <p:sldId id="500" r:id="rId18"/>
    <p:sldId id="541" r:id="rId19"/>
    <p:sldId id="436" r:id="rId20"/>
    <p:sldId id="437" r:id="rId21"/>
    <p:sldId id="438" r:id="rId22"/>
    <p:sldId id="515" r:id="rId23"/>
    <p:sldId id="555" r:id="rId24"/>
    <p:sldId id="554" r:id="rId25"/>
    <p:sldId id="528" r:id="rId26"/>
    <p:sldId id="521" r:id="rId27"/>
    <p:sldId id="522" r:id="rId28"/>
    <p:sldId id="529" r:id="rId29"/>
    <p:sldId id="535" r:id="rId30"/>
    <p:sldId id="537" r:id="rId31"/>
    <p:sldId id="439" r:id="rId32"/>
    <p:sldId id="440" r:id="rId33"/>
    <p:sldId id="509" r:id="rId34"/>
    <p:sldId id="441" r:id="rId35"/>
    <p:sldId id="442" r:id="rId36"/>
    <p:sldId id="443" r:id="rId37"/>
    <p:sldId id="490" r:id="rId38"/>
    <p:sldId id="556" r:id="rId39"/>
    <p:sldId id="5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7" r:id="rId51"/>
    <p:sldId id="501" r:id="rId52"/>
    <p:sldId id="502" r:id="rId53"/>
    <p:sldId id="540" r:id="rId54"/>
    <p:sldId id="462" r:id="rId55"/>
    <p:sldId id="463" r:id="rId56"/>
    <p:sldId id="464" r:id="rId57"/>
    <p:sldId id="465" r:id="rId58"/>
    <p:sldId id="549" r:id="rId59"/>
    <p:sldId id="466" r:id="rId60"/>
    <p:sldId id="467" r:id="rId61"/>
    <p:sldId id="468" r:id="rId62"/>
    <p:sldId id="469" r:id="rId63"/>
    <p:sldId id="470" r:id="rId64"/>
    <p:sldId id="471" r:id="rId65"/>
    <p:sldId id="472" r:id="rId66"/>
    <p:sldId id="473" r:id="rId67"/>
    <p:sldId id="474" r:id="rId68"/>
    <p:sldId id="478" r:id="rId69"/>
    <p:sldId id="479" r:id="rId70"/>
    <p:sldId id="475" r:id="rId71"/>
    <p:sldId id="504" r:id="rId72"/>
    <p:sldId id="416" r:id="rId73"/>
    <p:sldId id="552" r:id="rId74"/>
    <p:sldId id="553" r:id="rId75"/>
    <p:sldId id="507" r:id="rId76"/>
    <p:sldId id="514" r:id="rId77"/>
    <p:sldId id="542" r:id="rId78"/>
    <p:sldId id="513" r:id="rId79"/>
    <p:sldId id="508" r:id="rId80"/>
    <p:sldId id="477" r:id="rId81"/>
    <p:sldId id="491" r:id="rId82"/>
    <p:sldId id="492" r:id="rId83"/>
    <p:sldId id="476" r:id="rId84"/>
    <p:sldId id="493" r:id="rId85"/>
    <p:sldId id="546" r:id="rId86"/>
    <p:sldId id="494" r:id="rId87"/>
    <p:sldId id="495" r:id="rId88"/>
    <p:sldId id="545" r:id="rId89"/>
    <p:sldId id="480" r:id="rId90"/>
    <p:sldId id="547" r:id="rId91"/>
    <p:sldId id="548" r:id="rId92"/>
    <p:sldId id="309" r:id="rId93"/>
    <p:sldId id="310" r:id="rId94"/>
    <p:sldId id="557" r:id="rId95"/>
    <p:sldId id="558" r:id="rId96"/>
    <p:sldId id="481" r:id="rId97"/>
    <p:sldId id="482" r:id="rId98"/>
    <p:sldId id="483" r:id="rId99"/>
    <p:sldId id="485" r:id="rId100"/>
    <p:sldId id="487" r:id="rId101"/>
    <p:sldId id="544" r:id="rId102"/>
    <p:sldId id="318" r:id="rId103"/>
    <p:sldId id="320" r:id="rId104"/>
    <p:sldId id="322" r:id="rId105"/>
    <p:sldId id="359" r:id="rId106"/>
    <p:sldId id="360" r:id="rId107"/>
    <p:sldId id="361" r:id="rId108"/>
    <p:sldId id="362" r:id="rId109"/>
    <p:sldId id="363" r:id="rId110"/>
    <p:sldId id="364" r:id="rId111"/>
    <p:sldId id="559" r:id="rId112"/>
    <p:sldId id="560" r:id="rId113"/>
    <p:sldId id="561" r:id="rId114"/>
    <p:sldId id="539" r:id="rId115"/>
    <p:sldId id="562" r:id="rId116"/>
    <p:sldId id="563" r:id="rId117"/>
    <p:sldId id="373" r:id="rId118"/>
    <p:sldId id="374" r:id="rId119"/>
    <p:sldId id="510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andon L Colvin" initials="BL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22340E"/>
    <a:srgbClr val="FFCC00"/>
    <a:srgbClr val="D6B00C"/>
    <a:srgbClr val="797979"/>
    <a:srgbClr val="516154"/>
    <a:srgbClr val="778383"/>
    <a:srgbClr val="009999"/>
    <a:srgbClr val="425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88448" autoAdjust="0"/>
  </p:normalViewPr>
  <p:slideViewPr>
    <p:cSldViewPr snapToGrid="0">
      <p:cViewPr varScale="1">
        <p:scale>
          <a:sx n="115" d="100"/>
          <a:sy n="115" d="100"/>
        </p:scale>
        <p:origin x="14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1736"/>
    </p:cViewPr>
  </p:sorterViewPr>
  <p:notesViewPr>
    <p:cSldViewPr snapToGrid="0">
      <p:cViewPr varScale="1">
        <p:scale>
          <a:sx n="70" d="100"/>
          <a:sy n="70" d="100"/>
        </p:scale>
        <p:origin x="304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commentAuthors" Target="comment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23854-471C-43E1-BB62-86A473952510}" type="datetimeFigureOut">
              <a:rPr lang="en-US" smtClean="0"/>
              <a:t>4/17/2018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B3902-C378-4FE9-A4C6-8B6F2FF9DA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1FAB4-16DE-4A8A-A167-1F583E420C14}" type="datetimeFigureOut">
              <a:rPr lang="en-US" smtClean="0"/>
              <a:t>4/17/2018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CB43-35C2-4B3A-BFAC-28EAE9F9FA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6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contrast</a:t>
            </a:r>
            <a:r>
              <a:rPr lang="en-US" baseline="0" dirty="0" smtClean="0"/>
              <a:t> between existing landscape and constructed elements (within proximity to a national historic trail)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49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Natinaproducts.com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51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r>
              <a:rPr lang="en-US" baseline="0" dirty="0" smtClean="0"/>
              <a:t> tower in Casper, Wyoming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57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6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Darker green may have been a better choice (John</a:t>
            </a:r>
            <a:r>
              <a:rPr lang="en-US" baseline="0" dirty="0" smtClean="0"/>
              <a:t> will send me simulation of this).</a:t>
            </a:r>
          </a:p>
          <a:p>
            <a:r>
              <a:rPr lang="en-US" baseline="0" dirty="0" smtClean="0"/>
              <a:t>Can anyone find the pump jack?</a:t>
            </a:r>
          </a:p>
          <a:p>
            <a:r>
              <a:rPr lang="en-US" baseline="0" dirty="0" smtClean="0"/>
              <a:t>Timothy R. O’Neill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0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Darker green may have been a better choice (John</a:t>
            </a:r>
            <a:r>
              <a:rPr lang="en-US" baseline="0" dirty="0" smtClean="0"/>
              <a:t> will send me simulation of this).</a:t>
            </a:r>
          </a:p>
          <a:p>
            <a:r>
              <a:rPr lang="en-US" baseline="0" dirty="0" smtClean="0"/>
              <a:t>Can anyone find the pump jack?</a:t>
            </a:r>
          </a:p>
          <a:p>
            <a:r>
              <a:rPr lang="en-US" baseline="0" dirty="0" smtClean="0"/>
              <a:t>Timothy R. O’Neill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13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55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tables work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87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51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9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example of elements blending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5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32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73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(crested wheatgrass??)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47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57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30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4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contrast</a:t>
            </a:r>
            <a:r>
              <a:rPr lang="en-US" baseline="0" dirty="0" smtClean="0"/>
              <a:t> between existing landscape and constructed elements (within proximity to a national historic trail)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4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contrast</a:t>
            </a:r>
            <a:r>
              <a:rPr lang="en-US" baseline="0" dirty="0" smtClean="0"/>
              <a:t> between existing landscape and constructed elements (within proximity to a national historic trail)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1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92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http://hmc-us.com/foundation-drilling-equipment/hmc-model-pgs10.html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8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Tanks</a:t>
            </a:r>
            <a:r>
              <a:rPr lang="en-US" baseline="0" dirty="0" smtClean="0"/>
              <a:t> could have been placed more inland. Also, spoils from the cut could have been better dealt with. </a:t>
            </a:r>
          </a:p>
          <a:p>
            <a:r>
              <a:rPr lang="en-US" baseline="0" dirty="0" smtClean="0"/>
              <a:t>This is state land. It is surrounded by federal 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5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Improper siting &amp; location</a:t>
            </a:r>
          </a:p>
          <a:p>
            <a:pPr lvl="2"/>
            <a:r>
              <a:rPr lang="en-US" dirty="0" smtClean="0"/>
              <a:t>Failure to repeat landscape character elements, or</a:t>
            </a:r>
          </a:p>
          <a:p>
            <a:pPr lvl="2"/>
            <a:r>
              <a:rPr lang="en-US" dirty="0" smtClean="0"/>
              <a:t>Failure to minimize unnecessary surface disturbance.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3CB43-35C2-4B3A-BFAC-28EAE9F9FA1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7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8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r="45573"/>
          <a:stretch/>
        </p:blipFill>
        <p:spPr>
          <a:xfrm>
            <a:off x="5802593" y="0"/>
            <a:ext cx="3341407" cy="6858000"/>
          </a:xfrm>
          <a:prstGeom prst="rect">
            <a:avLst/>
          </a:prstGeom>
        </p:spPr>
      </p:pic>
      <p:sp>
        <p:nvSpPr>
          <p:cNvPr id="8" name="Text Placeholder 8"/>
          <p:cNvSpPr txBox="1">
            <a:spLocks/>
          </p:cNvSpPr>
          <p:nvPr userDrawn="1"/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April 2018</a:t>
            </a:r>
          </a:p>
          <a:p>
            <a:r>
              <a:rPr lang="en-US" dirty="0" smtClean="0"/>
              <a:t>Las Vegas,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54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5" name="Group 16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9" name="Rectangle 16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" name="TextBox 179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" name="TextBox 183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5" name="TextBox 184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7" name="TextBox 186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8" name="TextBox 187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9" name="TextBox 188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0" name="TextBox 189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1" name="TextBox 190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92" name="Picture 19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782154" y="0"/>
            <a:ext cx="361845" cy="3422051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81968" y="3992606"/>
            <a:ext cx="360570" cy="2865393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17"/>
          <p:cNvSpPr txBox="1">
            <a:spLocks/>
          </p:cNvSpPr>
          <p:nvPr userDrawn="1"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</a:t>
            </a:r>
            <a:r>
              <a:rPr lang="en-US" baseline="0" dirty="0" smtClean="0"/>
              <a:t> Design Fundamentals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" name="TextBox 54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8782154" y="0"/>
            <a:ext cx="361845" cy="3422051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8781968" y="3992606"/>
            <a:ext cx="360570" cy="2865393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Placeholder 17"/>
          <p:cNvSpPr txBox="1">
            <a:spLocks/>
          </p:cNvSpPr>
          <p:nvPr userDrawn="1"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</a:t>
            </a:r>
            <a:r>
              <a:rPr lang="en-US" baseline="0" dirty="0" smtClean="0"/>
              <a:t> Design Fundamentals</a:t>
            </a:r>
            <a:endParaRPr lang="en-US" dirty="0" smtClean="0"/>
          </a:p>
        </p:txBody>
      </p:sp>
      <p:sp>
        <p:nvSpPr>
          <p:cNvPr id="37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April 2018 -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  <a:ln>
            <a:solidFill>
              <a:srgbClr val="152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7" y="2990025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4753713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8"/>
          <p:cNvSpPr>
            <a:spLocks noGrp="1"/>
          </p:cNvSpPr>
          <p:nvPr>
            <p:ph idx="1"/>
          </p:nvPr>
        </p:nvSpPr>
        <p:spPr>
          <a:xfrm>
            <a:off x="783838" y="1295400"/>
            <a:ext cx="4204798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>
                <a:solidFill>
                  <a:srgbClr val="22340E"/>
                </a:solidFill>
              </a:rPr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>
                <a:solidFill>
                  <a:srgbClr val="22340E"/>
                </a:solidFill>
              </a:rPr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1)</a:t>
            </a:r>
            <a:endParaRPr lang="en-US" sz="3600" dirty="0"/>
          </a:p>
        </p:txBody>
      </p:sp>
      <p:sp>
        <p:nvSpPr>
          <p:cNvPr id="24" name="Rectangle 23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22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following images…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the project that has caused visual impacts to the natural </a:t>
            </a:r>
            <a:r>
              <a:rPr lang="en-US" dirty="0" smtClean="0"/>
              <a:t>landscape.</a:t>
            </a:r>
          </a:p>
          <a:p>
            <a:pPr marL="295275" lvl="1" indent="0">
              <a:buNone/>
            </a:pPr>
            <a:endParaRPr lang="en-US" dirty="0"/>
          </a:p>
          <a:p>
            <a:pPr lvl="1"/>
            <a:r>
              <a:rPr lang="en-US" dirty="0"/>
              <a:t>Report whether the visual impact is a result of:</a:t>
            </a:r>
          </a:p>
          <a:p>
            <a:pPr lvl="2"/>
            <a:r>
              <a:rPr lang="en-US" dirty="0"/>
              <a:t>Improper siting &amp; location</a:t>
            </a:r>
          </a:p>
          <a:p>
            <a:pPr lvl="2"/>
            <a:r>
              <a:rPr lang="en-US" dirty="0"/>
              <a:t>Failure to repeat landscape character elements, or</a:t>
            </a:r>
          </a:p>
          <a:p>
            <a:pPr lvl="2"/>
            <a:r>
              <a:rPr lang="en-US" dirty="0"/>
              <a:t>Failure to minimize unnecessary surface disturbance</a:t>
            </a:r>
            <a:r>
              <a:rPr lang="en-US" dirty="0" smtClean="0"/>
              <a:t>.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dirty="0"/>
              <a:t>Propose a solution that minimizes the visual </a:t>
            </a:r>
            <a:r>
              <a:rPr lang="en-US" dirty="0" smtClean="0"/>
              <a:t>impact.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 #3 - Image (1)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8629"/>
            <a:ext cx="8776310" cy="50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4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olorTourColoUtah 23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b="27626"/>
          <a:stretch/>
        </p:blipFill>
        <p:spPr bwMode="auto">
          <a:xfrm>
            <a:off x="-1" y="1063044"/>
            <a:ext cx="8785411" cy="57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#3 - </a:t>
            </a:r>
            <a:r>
              <a:rPr lang="en-US" dirty="0" smtClean="0"/>
              <a:t>Image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Visual rehabilitation is…</a:t>
            </a:r>
          </a:p>
          <a:p>
            <a:pPr lvl="1"/>
            <a:r>
              <a:rPr lang="en-US" dirty="0" smtClean="0"/>
              <a:t>Restoration </a:t>
            </a:r>
            <a:r>
              <a:rPr lang="en-US" dirty="0"/>
              <a:t>of form, line, color, </a:t>
            </a:r>
            <a:r>
              <a:rPr lang="en-US" dirty="0" smtClean="0"/>
              <a:t>and </a:t>
            </a:r>
            <a:r>
              <a:rPr lang="en-US" dirty="0"/>
              <a:t>texture of landforms and vegetation to as much of a native condition as </a:t>
            </a:r>
            <a:r>
              <a:rPr lang="en-US" dirty="0" smtClean="0"/>
              <a:t>possible.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9" name="Picture 2" descr="http://www.trcr.bc.ca/wp-content/gallery/2011-tour-reclaimed-gregg-river-and-luscar-mines-and-operating-cheviot-mine/reclaimed-dump-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023"/>
            <a:ext cx="8781079" cy="416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9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Rehabilitation efforts must…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Rehabilitation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1713" y="2957213"/>
            <a:ext cx="42130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always</a:t>
            </a:r>
            <a:endParaRPr lang="en-US" sz="8000" b="1" spc="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078940" y="4772036"/>
            <a:ext cx="4603373" cy="4527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algn="r"/>
            <a:r>
              <a:rPr lang="en-US" dirty="0" smtClean="0"/>
              <a:t>have an objective.</a:t>
            </a:r>
          </a:p>
        </p:txBody>
      </p:sp>
    </p:spTree>
    <p:extLst>
      <p:ext uri="{BB962C8B-B14F-4D97-AF65-F5344CB8AC3E}">
        <p14:creationId xmlns:p14="http://schemas.microsoft.com/office/powerpoint/2010/main" val="19372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afterr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b="14444"/>
          <a:stretch/>
        </p:blipFill>
        <p:spPr bwMode="auto">
          <a:xfrm>
            <a:off x="5937473" y="2743923"/>
            <a:ext cx="2562943" cy="17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There are three basic methods of site rehabilitation:</a:t>
            </a:r>
          </a:p>
          <a:p>
            <a:pPr marL="295275" lvl="1" indent="0">
              <a:buNone/>
            </a:pPr>
            <a:endParaRPr lang="en-US" dirty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Rehabilitation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8417" y="2743923"/>
            <a:ext cx="2543661" cy="175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R05RC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155315" y="2743923"/>
            <a:ext cx="2562943" cy="17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722" y="2313036"/>
            <a:ext cx="23316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5275" lvl="1">
              <a:spcBef>
                <a:spcPct val="20000"/>
              </a:spcBef>
              <a:buClr>
                <a:srgbClr val="0070C0"/>
              </a:buClr>
            </a:pPr>
            <a:r>
              <a:rPr lang="en-US" sz="2200" b="1" dirty="0" smtClean="0">
                <a:solidFill>
                  <a:srgbClr val="D6B00C"/>
                </a:solidFill>
                <a:latin typeface="Cambria" panose="02040503050406030204" pitchFamily="18" charset="0"/>
              </a:rPr>
              <a:t>Re-contouring</a:t>
            </a:r>
            <a:endParaRPr lang="en-US" sz="2200" b="1" dirty="0">
              <a:solidFill>
                <a:srgbClr val="D6B00C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9504" y="2313036"/>
            <a:ext cx="2168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5275" lvl="1">
              <a:spcBef>
                <a:spcPct val="20000"/>
              </a:spcBef>
              <a:buClr>
                <a:srgbClr val="0070C0"/>
              </a:buClr>
            </a:pPr>
            <a:r>
              <a:rPr lang="en-US" sz="2200" b="1" dirty="0">
                <a:solidFill>
                  <a:srgbClr val="92D050"/>
                </a:solidFill>
                <a:latin typeface="Cambria" panose="02040503050406030204" pitchFamily="18" charset="0"/>
              </a:rPr>
              <a:t>Revegetation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20342" y="2313036"/>
            <a:ext cx="25462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5275" lvl="1">
              <a:spcBef>
                <a:spcPct val="20000"/>
              </a:spcBef>
              <a:buClr>
                <a:srgbClr val="0070C0"/>
              </a:buClr>
            </a:pPr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</a:rPr>
              <a:t>Color treatment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670247" y="4728010"/>
            <a:ext cx="5601411" cy="1234598"/>
            <a:chOff x="1771801" y="4918510"/>
            <a:chExt cx="5439627" cy="1234598"/>
          </a:xfrm>
        </p:grpSpPr>
        <p:grpSp>
          <p:nvGrpSpPr>
            <p:cNvPr id="37" name="Group 36"/>
            <p:cNvGrpSpPr/>
            <p:nvPr/>
          </p:nvGrpSpPr>
          <p:grpSpPr>
            <a:xfrm>
              <a:off x="1771801" y="4918510"/>
              <a:ext cx="5439627" cy="666205"/>
              <a:chOff x="1771801" y="4918510"/>
              <a:chExt cx="5439627" cy="666205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785608" y="4918510"/>
                <a:ext cx="0" cy="308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205985" y="4918510"/>
                <a:ext cx="0" cy="308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1771801" y="5226519"/>
                <a:ext cx="5439627" cy="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8" name="Right Arrow 27"/>
              <p:cNvSpPr/>
              <p:nvPr/>
            </p:nvSpPr>
            <p:spPr>
              <a:xfrm rot="5400000">
                <a:off x="4179003" y="5130455"/>
                <a:ext cx="666205" cy="242316"/>
              </a:xfrm>
              <a:prstGeom prst="rightArrow">
                <a:avLst>
                  <a:gd name="adj1" fmla="val 18388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6" name="Content Placeholder 1"/>
            <p:cNvSpPr txBox="1">
              <a:spLocks/>
            </p:cNvSpPr>
            <p:nvPr/>
          </p:nvSpPr>
          <p:spPr>
            <a:xfrm>
              <a:off x="2375076" y="5680106"/>
              <a:ext cx="4274059" cy="47300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b="1" kern="1200">
                  <a:solidFill>
                    <a:srgbClr val="92D050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581025" indent="-285750" algn="l" defTabSz="914400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bg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spcBef>
                  <a:spcPct val="20000"/>
                </a:spcBef>
                <a:buClr>
                  <a:srgbClr val="0070C0"/>
                </a:buClr>
                <a:buSzPct val="110000"/>
                <a:buFont typeface="Cambria" panose="02040503050406030204" pitchFamily="18" charset="0"/>
                <a:buChar char="-"/>
                <a:defRPr sz="2000" kern="1200">
                  <a:solidFill>
                    <a:schemeClr val="bg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85750"/>
              <a:r>
                <a:rPr lang="en-US" dirty="0" smtClean="0">
                  <a:solidFill>
                    <a:schemeClr val="bg1"/>
                  </a:solidFill>
                </a:rPr>
                <a:t>Post Construction Evaluation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2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"/>
          <a:stretch/>
        </p:blipFill>
        <p:spPr>
          <a:xfrm>
            <a:off x="0" y="1069559"/>
            <a:ext cx="8785412" cy="578844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8787" y="6266722"/>
            <a:ext cx="608801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RECONTOURING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(Before) Bretz Mine – East Pit in Malheur County, OR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"/>
          <a:stretch/>
        </p:blipFill>
        <p:spPr>
          <a:xfrm>
            <a:off x="1" y="1065262"/>
            <a:ext cx="8782990" cy="57927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8827" y="6266722"/>
            <a:ext cx="593797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RECONTOURING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(After) Bretz Mine – East Pit in Malheur County, OR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3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713009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5734"/>
          <a:stretch/>
        </p:blipFill>
        <p:spPr bwMode="auto">
          <a:xfrm>
            <a:off x="0" y="1066801"/>
            <a:ext cx="878850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0970" y="6266722"/>
            <a:ext cx="6775829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 mix should match the existing vegetative composition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24684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ogansimpson.com/wp-content/uploads/2015/08/6_-_Gonzales_pass_gra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666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15" y="5668790"/>
            <a:ext cx="6309484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ADOT Gonzales Pass US60 (Images from Logan Simpson)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10285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may be…</a:t>
            </a:r>
          </a:p>
          <a:p>
            <a:pPr lvl="1"/>
            <a:r>
              <a:rPr lang="en-US" dirty="0"/>
              <a:t>Screened by topography.</a:t>
            </a:r>
          </a:p>
          <a:p>
            <a:pPr lvl="1"/>
            <a:r>
              <a:rPr lang="en-US" dirty="0"/>
              <a:t>Screened by vegetation.</a:t>
            </a:r>
          </a:p>
          <a:p>
            <a:pPr lvl="1"/>
            <a:r>
              <a:rPr lang="en-US" dirty="0"/>
              <a:t>Carefully </a:t>
            </a:r>
            <a:r>
              <a:rPr lang="en-US" dirty="0" smtClean="0"/>
              <a:t>located away from visually </a:t>
            </a:r>
            <a:r>
              <a:rPr lang="en-US" dirty="0"/>
              <a:t>sensitive areas.</a:t>
            </a:r>
          </a:p>
          <a:p>
            <a:pPr lvl="1"/>
            <a:r>
              <a:rPr lang="en-US" dirty="0"/>
              <a:t>Located away from dominant landscape features.</a:t>
            </a:r>
          </a:p>
          <a:p>
            <a:pPr lvl="1"/>
            <a:endParaRPr lang="en-US" dirty="0"/>
          </a:p>
          <a:p>
            <a:r>
              <a:rPr lang="en-US" dirty="0"/>
              <a:t>Locate the project in a manner that reduces the visibility of both </a:t>
            </a:r>
            <a:r>
              <a:rPr lang="en-US" dirty="0">
                <a:solidFill>
                  <a:srgbClr val="FFC000"/>
                </a:solidFill>
              </a:rPr>
              <a:t>structures</a:t>
            </a:r>
            <a:r>
              <a:rPr lang="en-US" dirty="0"/>
              <a:t> and/or associated </a:t>
            </a:r>
            <a:r>
              <a:rPr lang="en-US" dirty="0">
                <a:solidFill>
                  <a:srgbClr val="FFC000"/>
                </a:solidFill>
              </a:rPr>
              <a:t>surface disturbance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ogansimpson.com/wp-content/uploads/2015/08/7_-_Gonzales_pass_af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667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15" y="5668790"/>
            <a:ext cx="6309484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ADOT Gonzales Pass US60 (Images from Logan Simpson)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32977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ogansimpson.com/wp-content/uploads/2015/08/3_-_Gonzales_pass_Sagua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667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15" y="5668790"/>
            <a:ext cx="6309484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REVEGETATION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ADOT Gonzales Pass US60 (Images from Logan Simpson)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12199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1026" name="Picture 2" descr="https://www.azdot.gov/images/default-source/azdot-blog/blog-2015-0225-minibench.jpg?sfvrsn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" y="2119559"/>
            <a:ext cx="8780533" cy="32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9"/>
            <a:ext cx="8778242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9"/>
            <a:ext cx="8778241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efo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274" r="2078" b="15706"/>
          <a:stretch/>
        </p:blipFill>
        <p:spPr bwMode="auto">
          <a:xfrm>
            <a:off x="1" y="1066800"/>
            <a:ext cx="8778240" cy="578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</a:t>
            </a:r>
            <a:r>
              <a:rPr lang="en-US" dirty="0" smtClean="0"/>
              <a:t>Rehabilitation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8881" y="6266722"/>
            <a:ext cx="2697918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site condition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4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fter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603" r="1" b="12049"/>
          <a:stretch/>
        </p:blipFill>
        <p:spPr bwMode="auto">
          <a:xfrm>
            <a:off x="0" y="1057834"/>
            <a:ext cx="8796432" cy="580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Rehabilitation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7493" y="6266722"/>
            <a:ext cx="5189306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site rehabilitation and color treatment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7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23098"/>
          <a:stretch/>
        </p:blipFill>
        <p:spPr bwMode="auto">
          <a:xfrm>
            <a:off x="0" y="1063078"/>
            <a:ext cx="8783052" cy="579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0800000" flipV="1">
            <a:off x="-2" y="4309531"/>
            <a:ext cx="8783053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9334" y="5504652"/>
            <a:ext cx="808153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chemeClr val="bg1"/>
                </a:solidFill>
                <a:latin typeface="Cambria" panose="02040503050406030204" pitchFamily="18" charset="0"/>
              </a:rPr>
              <a:t>“The greater damage for most of us is not that our aim is too high and we miss it, but that it is too low and we reach it</a:t>
            </a:r>
            <a:r>
              <a:rPr lang="en-US" sz="2200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.”                </a:t>
            </a:r>
            <a:r>
              <a:rPr lang="en-US" sz="2200" i="1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2200" i="1" kern="0" dirty="0">
                <a:solidFill>
                  <a:schemeClr val="bg1"/>
                </a:solidFill>
                <a:latin typeface="Cambria" panose="02040503050406030204" pitchFamily="18" charset="0"/>
              </a:rPr>
              <a:t>Michelangelo) (1475-1564)</a:t>
            </a:r>
            <a:endParaRPr lang="en-US" sz="2200" i="1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Proper Siting and Location</a:t>
            </a:r>
          </a:p>
          <a:p>
            <a:endParaRPr lang="en-US" dirty="0"/>
          </a:p>
        </p:txBody>
      </p:sp>
      <p:pic>
        <p:nvPicPr>
          <p:cNvPr id="6" name="Picture 6" descr="ColorTourColoUtah 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7258" r="11597" b="15884"/>
          <a:stretch/>
        </p:blipFill>
        <p:spPr bwMode="auto">
          <a:xfrm>
            <a:off x="0" y="1068076"/>
            <a:ext cx="8775032" cy="578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6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t="23203" r="991" b="6264"/>
          <a:stretch/>
        </p:blipFill>
        <p:spPr>
          <a:xfrm>
            <a:off x="0" y="1058562"/>
            <a:ext cx="8782049" cy="57994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17105" r="13610" b="23026"/>
          <a:stretch/>
        </p:blipFill>
        <p:spPr>
          <a:xfrm>
            <a:off x="0" y="1058563"/>
            <a:ext cx="8782049" cy="57995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312457" y="2876371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/>
          <a:stretch/>
        </p:blipFill>
        <p:spPr>
          <a:xfrm>
            <a:off x="0" y="1059799"/>
            <a:ext cx="8782049" cy="57982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8"/>
            <a:ext cx="8778240" cy="579397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/>
          <a:stretch/>
        </p:blipFill>
        <p:spPr>
          <a:xfrm>
            <a:off x="0" y="1066800"/>
            <a:ext cx="87820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040"/>
            <a:ext cx="8782049" cy="5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7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SC_527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3740"/>
          <a:stretch/>
        </p:blipFill>
        <p:spPr bwMode="auto">
          <a:xfrm>
            <a:off x="0" y="1061283"/>
            <a:ext cx="8783053" cy="579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Proper Siting and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bcolvin\Pictures\Z_Wallpapers\Snake_River_Bridge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" r="2786" b="-5"/>
          <a:stretch/>
        </p:blipFill>
        <p:spPr bwMode="auto">
          <a:xfrm>
            <a:off x="0" y="659782"/>
            <a:ext cx="8779270" cy="619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0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Tips for effective design and construction of linear types of projects:</a:t>
            </a:r>
          </a:p>
          <a:p>
            <a:pPr lvl="1"/>
            <a:r>
              <a:rPr lang="en-US" dirty="0" smtClean="0"/>
              <a:t>Fit to the contours of the landscape.</a:t>
            </a:r>
          </a:p>
          <a:p>
            <a:pPr lvl="1"/>
            <a:r>
              <a:rPr lang="en-US" dirty="0" smtClean="0"/>
              <a:t>Repeat the landscape character elements.</a:t>
            </a:r>
          </a:p>
          <a:p>
            <a:pPr lvl="1"/>
            <a:r>
              <a:rPr lang="en-US" dirty="0" smtClean="0"/>
              <a:t>Don’t over-build.</a:t>
            </a:r>
          </a:p>
          <a:p>
            <a:pPr lvl="1"/>
            <a:r>
              <a:rPr lang="en-US" dirty="0" smtClean="0"/>
              <a:t>Co-locate project elements with other facilities.</a:t>
            </a:r>
          </a:p>
          <a:p>
            <a:pPr lvl="1"/>
            <a:r>
              <a:rPr lang="en-US" dirty="0" smtClean="0"/>
              <a:t>Choose structures and facilities that minimize visual impact.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Siting &amp; Locating Linear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/>
          <a:stretch/>
        </p:blipFill>
        <p:spPr>
          <a:xfrm>
            <a:off x="0" y="1065474"/>
            <a:ext cx="8778240" cy="57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577"/>
            <a:ext cx="8778240" cy="444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"/>
          <a:stretch/>
        </p:blipFill>
        <p:spPr>
          <a:xfrm>
            <a:off x="0" y="1060703"/>
            <a:ext cx="8775700" cy="57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6" name="Picture 2" descr="St. George, UT 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3096" r="3439" b="22860"/>
          <a:stretch/>
        </p:blipFill>
        <p:spPr bwMode="auto">
          <a:xfrm>
            <a:off x="-1" y="1066799"/>
            <a:ext cx="8785411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5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emmererVRM 029 (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25374" r="1523" b="7199"/>
          <a:stretch/>
        </p:blipFill>
        <p:spPr bwMode="auto">
          <a:xfrm>
            <a:off x="0" y="1058562"/>
            <a:ext cx="8784665" cy="579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</p:spTree>
    <p:extLst>
      <p:ext uri="{BB962C8B-B14F-4D97-AF65-F5344CB8AC3E}">
        <p14:creationId xmlns:p14="http://schemas.microsoft.com/office/powerpoint/2010/main" val="27291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Siting &amp; Locating Linear Projects</a:t>
            </a:r>
          </a:p>
        </p:txBody>
      </p:sp>
      <p:pic>
        <p:nvPicPr>
          <p:cNvPr id="5" name="Picture 4" descr="http://www.aaroads.com/california/images005/i-005_nb_exit_391_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" b="6069"/>
          <a:stretch/>
        </p:blipFill>
        <p:spPr bwMode="auto">
          <a:xfrm>
            <a:off x="0" y="1063110"/>
            <a:ext cx="8781481" cy="57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5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</a:t>
            </a:r>
            <a:endParaRPr lang="en-US" dirty="0"/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3033714"/>
            <a:ext cx="7962900" cy="1419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/>
              <a:t>Class Exercise #1</a:t>
            </a:r>
          </a:p>
        </p:txBody>
      </p:sp>
    </p:spTree>
    <p:extLst>
      <p:ext uri="{BB962C8B-B14F-4D97-AF65-F5344CB8AC3E}">
        <p14:creationId xmlns:p14="http://schemas.microsoft.com/office/powerpoint/2010/main" val="23754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 #1</a:t>
            </a:r>
            <a:endParaRPr lang="en-US" dirty="0"/>
          </a:p>
        </p:txBody>
      </p:sp>
      <p:pic>
        <p:nvPicPr>
          <p:cNvPr id="5" name="Picture 4" descr="Moab2005 04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0" r="10258" b="18048"/>
          <a:stretch/>
        </p:blipFill>
        <p:spPr bwMode="auto">
          <a:xfrm>
            <a:off x="0" y="1064617"/>
            <a:ext cx="8782050" cy="580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8"/>
          <p:cNvSpPr>
            <a:spLocks noGrp="1"/>
          </p:cNvSpPr>
          <p:nvPr>
            <p:ph idx="1"/>
          </p:nvPr>
        </p:nvSpPr>
        <p:spPr>
          <a:xfrm>
            <a:off x="783838" y="1295400"/>
            <a:ext cx="3829351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2340E"/>
                </a:solidFill>
              </a:rPr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/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>
                <a:solidFill>
                  <a:srgbClr val="22340E"/>
                </a:solidFill>
              </a:rPr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Strategy </a:t>
            </a:r>
            <a:r>
              <a:rPr lang="en-US" dirty="0" smtClean="0"/>
              <a:t>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6" y="1226987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4753713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1)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2)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22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Objective</a:t>
            </a:r>
          </a:p>
          <a:p>
            <a:pPr lvl="1"/>
            <a:r>
              <a:rPr lang="en-US" dirty="0"/>
              <a:t>Provide </a:t>
            </a:r>
            <a:r>
              <a:rPr lang="en-US" dirty="0" smtClean="0"/>
              <a:t>an </a:t>
            </a:r>
            <a:r>
              <a:rPr lang="en-US" dirty="0"/>
              <a:t>overview of concepts, methods, and techniques to design projects in a way that </a:t>
            </a:r>
            <a:r>
              <a:rPr lang="en-US" dirty="0" smtClean="0"/>
              <a:t>minimize </a:t>
            </a:r>
            <a:r>
              <a:rPr lang="en-US" dirty="0"/>
              <a:t>adverse effects to visual resources</a:t>
            </a:r>
            <a:r>
              <a:rPr lang="en-US" dirty="0" smtClean="0"/>
              <a:t>.</a:t>
            </a:r>
          </a:p>
          <a:p>
            <a:pPr lvl="1"/>
            <a:endParaRPr lang="en-US" sz="2000" dirty="0"/>
          </a:p>
          <a:p>
            <a:r>
              <a:rPr lang="en-US" dirty="0" smtClean="0"/>
              <a:t>Visual Resource Management </a:t>
            </a:r>
            <a:r>
              <a:rPr lang="en-US" dirty="0"/>
              <a:t>Objective</a:t>
            </a:r>
          </a:p>
          <a:p>
            <a:pPr lvl="1"/>
            <a:r>
              <a:rPr lang="en-US" dirty="0"/>
              <a:t>Manage public lands in a manner which protects their scenic </a:t>
            </a:r>
            <a:r>
              <a:rPr lang="en-US" dirty="0" smtClean="0"/>
              <a:t>values.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Objective for Projects</a:t>
            </a:r>
          </a:p>
          <a:p>
            <a:pPr lvl="1"/>
            <a:r>
              <a:rPr lang="en-US" dirty="0" smtClean="0"/>
              <a:t>Design and construct projects so they are compatible with the natural character of the landscape.</a:t>
            </a:r>
          </a:p>
          <a:p>
            <a:pPr marL="295275" lvl="1" indent="0">
              <a:buNone/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9" t="6073" r="19779" b="13894"/>
          <a:stretch/>
        </p:blipFill>
        <p:spPr bwMode="auto">
          <a:xfrm>
            <a:off x="3140294" y="1657349"/>
            <a:ext cx="2598821" cy="27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28600" y="4505325"/>
            <a:ext cx="4475205" cy="1483583"/>
          </a:xfrm>
        </p:spPr>
        <p:txBody>
          <a:bodyPr/>
          <a:lstStyle/>
          <a:p>
            <a:pPr lvl="1"/>
            <a:r>
              <a:rPr lang="en-US" dirty="0" smtClean="0"/>
              <a:t>Fit the project to the landscape</a:t>
            </a:r>
          </a:p>
          <a:p>
            <a:pPr lvl="1"/>
            <a:r>
              <a:rPr lang="en-US" dirty="0" smtClean="0"/>
              <a:t>Use smallest area necessary</a:t>
            </a:r>
          </a:p>
          <a:p>
            <a:pPr lvl="1"/>
            <a:r>
              <a:rPr lang="en-US" dirty="0" smtClean="0"/>
              <a:t>Minimize cuts and fills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9019" y="4505325"/>
            <a:ext cx="4572000" cy="12434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ambria" panose="02040503050406030204" pitchFamily="18" charset="0"/>
              </a:rPr>
              <a:t>I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nterim rehabilitation</a:t>
            </a:r>
            <a:endParaRPr lang="en-US" sz="2200" dirty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white"/>
                </a:solidFill>
                <a:latin typeface="Cambria" panose="02040503050406030204" pitchFamily="18" charset="0"/>
              </a:rPr>
              <a:t>F</a:t>
            </a: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inal rehabilitation</a:t>
            </a:r>
          </a:p>
          <a:p>
            <a:pPr marL="581025" lvl="1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  <a:latin typeface="Cambria" panose="02040503050406030204" pitchFamily="18" charset="0"/>
              </a:rPr>
              <a:t>Post-construction evaluation</a:t>
            </a:r>
            <a:endParaRPr lang="en-US" sz="22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bcolvin\Pictures\2015-11-05_HANGII_TransmissionLine\IMG_05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15220"/>
          <a:stretch/>
        </p:blipFill>
        <p:spPr bwMode="auto">
          <a:xfrm>
            <a:off x="366711" y="1657349"/>
            <a:ext cx="25050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colvin\Pictures\2015-10-30_SW_AZ_Solar-Transmission\IMG_03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r="35089"/>
          <a:stretch/>
        </p:blipFill>
        <p:spPr bwMode="auto">
          <a:xfrm>
            <a:off x="5986461" y="1657349"/>
            <a:ext cx="25050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Minimizing impacts of earthwork:</a:t>
            </a:r>
          </a:p>
          <a:p>
            <a:pPr lvl="1"/>
            <a:r>
              <a:rPr lang="en-US" dirty="0" smtClean="0"/>
              <a:t>Avoid excessive cuts and fills.</a:t>
            </a:r>
          </a:p>
          <a:p>
            <a:pPr lvl="1"/>
            <a:r>
              <a:rPr lang="en-US" dirty="0" smtClean="0"/>
              <a:t>Retain existing:</a:t>
            </a:r>
          </a:p>
          <a:p>
            <a:pPr lvl="2"/>
            <a:r>
              <a:rPr lang="en-US" dirty="0" smtClean="0"/>
              <a:t>Rock formations</a:t>
            </a:r>
          </a:p>
          <a:p>
            <a:pPr lvl="2"/>
            <a:r>
              <a:rPr lang="en-US" dirty="0" smtClean="0"/>
              <a:t>Vegetation</a:t>
            </a:r>
          </a:p>
          <a:p>
            <a:pPr lvl="2"/>
            <a:r>
              <a:rPr lang="en-US" dirty="0" smtClean="0"/>
              <a:t>Drainage</a:t>
            </a:r>
          </a:p>
          <a:p>
            <a:pPr lvl="1"/>
            <a:r>
              <a:rPr lang="en-US" dirty="0" smtClean="0"/>
              <a:t>Prohibit sloughing excess earthwork spoils/rock on downhill slopes.</a:t>
            </a:r>
          </a:p>
          <a:p>
            <a:pPr lvl="1"/>
            <a:r>
              <a:rPr lang="en-US" dirty="0" smtClean="0"/>
              <a:t>Use retaining walls to reduce the amount and extent of earthwork.</a:t>
            </a:r>
          </a:p>
          <a:p>
            <a:pPr lvl="1"/>
            <a:r>
              <a:rPr lang="en-US" dirty="0" smtClean="0"/>
              <a:t>Treat freshly cut rock faces with the use of rock stains.</a:t>
            </a:r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14183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colvin\Pictures\2015-11-05_HANGII_TransmissionLine\IMG_05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95"/>
          <a:stretch/>
        </p:blipFill>
        <p:spPr bwMode="auto">
          <a:xfrm>
            <a:off x="0" y="1062317"/>
            <a:ext cx="8780929" cy="579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15257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6" y="1059897"/>
            <a:ext cx="8787517" cy="57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2051" name="Picture 3" descr="C:\Users\bcolvin\Pictures\2015-11-05_HANGII_TransmissionLine\IMG_0599_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0919"/>
            <a:ext cx="8782050" cy="41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mc-us.com/wp-content/gallery/pgs10/pgs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7277"/>
          <a:stretch/>
        </p:blipFill>
        <p:spPr bwMode="auto">
          <a:xfrm>
            <a:off x="0" y="1066799"/>
            <a:ext cx="878141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</p:spTree>
    <p:extLst>
      <p:ext uri="{BB962C8B-B14F-4D97-AF65-F5344CB8AC3E}">
        <p14:creationId xmlns:p14="http://schemas.microsoft.com/office/powerpoint/2010/main" val="29437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Reducing Unnecessary Disturbance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0" y="1064029"/>
            <a:ext cx="8778242" cy="57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</a:t>
            </a:r>
            <a:endParaRPr lang="en-US" dirty="0"/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3033714"/>
            <a:ext cx="7962900" cy="1419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7664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863"/>
            <a:ext cx="8782050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863"/>
            <a:ext cx="8782050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2850" y="3343275"/>
            <a:ext cx="2419350" cy="172402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Just Design… Good Design.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512" r="1178"/>
          <a:stretch/>
        </p:blipFill>
        <p:spPr>
          <a:xfrm>
            <a:off x="0" y="1058562"/>
            <a:ext cx="8781968" cy="5799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-1" y="4309531"/>
            <a:ext cx="8779271" cy="254846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69333" y="5504652"/>
            <a:ext cx="8613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5400000" algn="ctr" rotWithShape="0">
              <a:srgbClr val="000000">
                <a:alpha val="75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kern="0" dirty="0" smtClean="0">
                <a:solidFill>
                  <a:schemeClr val="bg1"/>
                </a:solidFill>
                <a:latin typeface="Cambria" panose="02040503050406030204" pitchFamily="18" charset="0"/>
              </a:rPr>
              <a:t>Successful implementation of </a:t>
            </a:r>
            <a:r>
              <a:rPr lang="en-US" sz="2200" b="1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fundamental </a:t>
            </a:r>
            <a:r>
              <a:rPr lang="en-US" sz="2200" b="1" kern="0" dirty="0">
                <a:solidFill>
                  <a:srgbClr val="FFC000"/>
                </a:solidFill>
                <a:latin typeface="Cambria" panose="02040503050406030204" pitchFamily="18" charset="0"/>
              </a:rPr>
              <a:t>v</a:t>
            </a:r>
            <a:r>
              <a:rPr lang="en-US" sz="2200" b="1" kern="0" dirty="0" smtClean="0">
                <a:solidFill>
                  <a:srgbClr val="FFC000"/>
                </a:solidFill>
                <a:latin typeface="Cambria" panose="02040503050406030204" pitchFamily="18" charset="0"/>
              </a:rPr>
              <a:t>isual design </a:t>
            </a:r>
            <a:r>
              <a:rPr lang="en-US" sz="2200" b="1" kern="0" dirty="0">
                <a:solidFill>
                  <a:srgbClr val="FFC000"/>
                </a:solidFill>
                <a:latin typeface="Cambria" panose="02040503050406030204" pitchFamily="18" charset="0"/>
              </a:rPr>
              <a:t>principles </a:t>
            </a:r>
            <a:r>
              <a:rPr lang="en-US" sz="22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is critical </a:t>
            </a:r>
            <a:r>
              <a:rPr lang="en-US" sz="2200" kern="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to protect and maintain the natural scenic integrity of the American public </a:t>
            </a:r>
            <a:r>
              <a:rPr lang="en-US" sz="2200" kern="0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</a:rPr>
              <a:t>landscape.</a:t>
            </a:r>
            <a:endParaRPr lang="en-US" sz="2200" kern="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9650" y="3667124"/>
            <a:ext cx="2419350" cy="172402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067863"/>
            <a:ext cx="8782048" cy="58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" y="2527467"/>
            <a:ext cx="1765687" cy="1165736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19507494">
            <a:off x="3273552" y="2685218"/>
            <a:ext cx="1060704" cy="914400"/>
          </a:xfrm>
          <a:prstGeom prst="triangle">
            <a:avLst/>
          </a:prstGeom>
          <a:gradFill>
            <a:gsLst>
              <a:gs pos="0">
                <a:srgbClr val="FF0000">
                  <a:alpha val="60000"/>
                </a:srgbClr>
              </a:gs>
              <a:gs pos="50000">
                <a:srgbClr val="FF0000">
                  <a:alpha val="25000"/>
                </a:srgbClr>
              </a:gs>
              <a:gs pos="100000">
                <a:srgbClr val="FF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3"/>
            <a:ext cx="8772524" cy="57917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33367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66233"/>
            <a:ext cx="8772524" cy="57917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33154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6233"/>
            <a:ext cx="8772524" cy="57917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 Exercise #2</a:t>
            </a:r>
          </a:p>
        </p:txBody>
      </p:sp>
    </p:spTree>
    <p:extLst>
      <p:ext uri="{BB962C8B-B14F-4D97-AF65-F5344CB8AC3E}">
        <p14:creationId xmlns:p14="http://schemas.microsoft.com/office/powerpoint/2010/main" val="9965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8"/>
          <p:cNvSpPr>
            <a:spLocks noGrp="1"/>
          </p:cNvSpPr>
          <p:nvPr>
            <p:ph idx="1"/>
          </p:nvPr>
        </p:nvSpPr>
        <p:spPr>
          <a:xfrm>
            <a:off x="783839" y="1295400"/>
            <a:ext cx="4125911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2340E"/>
                </a:solidFill>
              </a:rPr>
              <a:t>Proper siting and location</a:t>
            </a:r>
          </a:p>
          <a:p>
            <a:endParaRPr lang="en-US" sz="2000" dirty="0" smtClean="0">
              <a:solidFill>
                <a:srgbClr val="22340E"/>
              </a:solidFill>
            </a:endParaRPr>
          </a:p>
          <a:p>
            <a:endParaRPr lang="en-US" sz="2000" dirty="0">
              <a:solidFill>
                <a:srgbClr val="22340E"/>
              </a:solidFill>
            </a:endParaRPr>
          </a:p>
          <a:p>
            <a:endParaRPr lang="en-US" dirty="0" smtClean="0">
              <a:solidFill>
                <a:srgbClr val="22340E"/>
              </a:solidFill>
            </a:endParaRPr>
          </a:p>
          <a:p>
            <a:r>
              <a:rPr lang="en-US" dirty="0">
                <a:solidFill>
                  <a:srgbClr val="22340E"/>
                </a:solidFill>
              </a:rPr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/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Strategy III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  <a:ln>
            <a:solidFill>
              <a:srgbClr val="152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88636" y="1226987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88638" y="2990025"/>
            <a:ext cx="3411292" cy="169014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1)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22340E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22340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89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Designing and building a project in a manner that repeats or mimics the natural character elements in the landscape such as: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the </a:t>
            </a:r>
            <a:r>
              <a:rPr lang="en-US" sz="2800" b="1" dirty="0" smtClean="0"/>
              <a:t>forms</a:t>
            </a:r>
            <a:r>
              <a:rPr lang="en-US" dirty="0" smtClean="0"/>
              <a:t> 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</a:t>
            </a:r>
            <a:r>
              <a:rPr lang="en-US" sz="2800" b="1" dirty="0" smtClean="0"/>
              <a:t>lines</a:t>
            </a:r>
            <a:r>
              <a:rPr lang="en-US" dirty="0" smtClean="0"/>
              <a:t> 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repeat </a:t>
            </a:r>
            <a:r>
              <a:rPr lang="en-US" sz="2800" b="1" dirty="0"/>
              <a:t>c</a:t>
            </a:r>
            <a:r>
              <a:rPr lang="en-US" sz="2800" b="1" dirty="0" smtClean="0"/>
              <a:t>olors</a:t>
            </a:r>
            <a:r>
              <a:rPr lang="en-US" sz="2800" dirty="0" smtClean="0"/>
              <a:t> </a:t>
            </a:r>
            <a:r>
              <a:rPr lang="en-US" dirty="0" smtClean="0"/>
              <a:t>in the landscape.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Modifications texture is similar to </a:t>
            </a:r>
            <a:r>
              <a:rPr lang="en-US" sz="2800" b="1" dirty="0" smtClean="0"/>
              <a:t>textures</a:t>
            </a:r>
            <a:r>
              <a:rPr lang="en-US" dirty="0" smtClean="0"/>
              <a:t> in the landscape.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Landscape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6" b="6594"/>
          <a:stretch/>
        </p:blipFill>
        <p:spPr>
          <a:xfrm>
            <a:off x="0" y="1063411"/>
            <a:ext cx="8781968" cy="579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17"/>
          <a:stretch/>
        </p:blipFill>
        <p:spPr>
          <a:xfrm>
            <a:off x="0" y="1066799"/>
            <a:ext cx="8776215" cy="57912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297737" y="282493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Just Design… Good Design.</a:t>
            </a:r>
            <a:endParaRPr lang="en-US" dirty="0"/>
          </a:p>
        </p:txBody>
      </p:sp>
      <p:pic>
        <p:nvPicPr>
          <p:cNvPr id="10" name="Picture 9" descr="C:\tmp\04_VRM Training_Mike Brown\Burns Short Course\GQBE_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48" y="1142023"/>
            <a:ext cx="4172799" cy="5400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r="3736"/>
          <a:stretch/>
        </p:blipFill>
        <p:spPr>
          <a:xfrm>
            <a:off x="-1" y="1073384"/>
            <a:ext cx="8782049" cy="5784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5874682" y="273349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Form</a:t>
            </a:r>
            <a:endParaRPr lang="en-US" dirty="0"/>
          </a:p>
        </p:txBody>
      </p:sp>
      <p:pic>
        <p:nvPicPr>
          <p:cNvPr id="6" name="Picture 3" descr="C:\tmp\01\0-blm\Images\Renewable Energy\Transmission\Power line\IMG_77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"/>
          <a:stretch/>
        </p:blipFill>
        <p:spPr bwMode="auto">
          <a:xfrm>
            <a:off x="0" y="1075269"/>
            <a:ext cx="8779937" cy="57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doi.gov/sites/doi.gov/files/press-release/thumbnail-images/Cadiz%20Wilderness%20Mojave%20Trails%20BLM%20Bob%20Wi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48"/>
          <a:stretch/>
        </p:blipFill>
        <p:spPr bwMode="auto">
          <a:xfrm>
            <a:off x="-4251" y="1062464"/>
            <a:ext cx="8787521" cy="57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" r="14683" b="5551"/>
          <a:stretch/>
        </p:blipFill>
        <p:spPr>
          <a:xfrm>
            <a:off x="0" y="1061264"/>
            <a:ext cx="8774027" cy="579673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t="1" r="12714" b="20220"/>
          <a:stretch/>
        </p:blipFill>
        <p:spPr>
          <a:xfrm>
            <a:off x="0" y="1061771"/>
            <a:ext cx="8788253" cy="579622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b="7572"/>
          <a:stretch/>
        </p:blipFill>
        <p:spPr>
          <a:xfrm>
            <a:off x="0" y="1058562"/>
            <a:ext cx="8782049" cy="57994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clyde.net/wp-content/uploads/projects-nevada_online-75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"/>
          <a:stretch/>
        </p:blipFill>
        <p:spPr bwMode="auto">
          <a:xfrm>
            <a:off x="0" y="1057700"/>
            <a:ext cx="8781481" cy="58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thousandwonders.net/Red.Rock.Canyon.National.Conservation.Area.original.5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8"/>
          <a:stretch/>
        </p:blipFill>
        <p:spPr bwMode="auto">
          <a:xfrm>
            <a:off x="0" y="1059332"/>
            <a:ext cx="8773297" cy="57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a powerful visual design tool.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Color is increasingly effective in direct proportion to the distance the project is located from where it is </a:t>
            </a:r>
            <a:r>
              <a:rPr lang="en-US" dirty="0" smtClean="0"/>
              <a:t>viewed.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Color has not been used nearly as effectively as it should have </a:t>
            </a:r>
            <a:r>
              <a:rPr lang="en-US" dirty="0" smtClean="0"/>
              <a:t>been.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Past experience reveals that colors have often been lighter than they should </a:t>
            </a:r>
            <a:r>
              <a:rPr lang="en-US" dirty="0" smtClean="0"/>
              <a:t>be.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Note: use </a:t>
            </a:r>
            <a:r>
              <a:rPr lang="en-US" sz="2400" b="1" dirty="0">
                <a:solidFill>
                  <a:srgbClr val="D6B00C"/>
                </a:solidFill>
              </a:rPr>
              <a:t>desert </a:t>
            </a:r>
            <a:r>
              <a:rPr lang="en-US" sz="2400" b="1" dirty="0" smtClean="0">
                <a:solidFill>
                  <a:srgbClr val="D6B00C"/>
                </a:solidFill>
              </a:rPr>
              <a:t>tan </a:t>
            </a:r>
            <a:r>
              <a:rPr lang="en-US" dirty="0"/>
              <a:t>and </a:t>
            </a:r>
            <a:r>
              <a:rPr lang="en-US" sz="2400" b="1" dirty="0" smtClean="0">
                <a:solidFill>
                  <a:srgbClr val="00B050"/>
                </a:solidFill>
              </a:rPr>
              <a:t>greens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smtClean="0"/>
              <a:t>caution!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colors are highly visible and draw attention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021826" y="4199443"/>
            <a:ext cx="6858000" cy="533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Dark colors tend to recede into the landscape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3292" y="1961542"/>
            <a:ext cx="49984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advance</a:t>
            </a:r>
            <a:endParaRPr lang="en-US" sz="8000" b="1" spc="6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7219" y="4590459"/>
            <a:ext cx="4107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600" dirty="0" smtClean="0">
                <a:solidFill>
                  <a:srgbClr val="516154"/>
                </a:solidFill>
                <a:latin typeface="Tahoma" pitchFamily="34" charset="0"/>
                <a:cs typeface="Tahoma" pitchFamily="34" charset="0"/>
              </a:rPr>
              <a:t>recede</a:t>
            </a:r>
            <a:endParaRPr lang="en-US" sz="8000" b="1" spc="600" dirty="0">
              <a:solidFill>
                <a:srgbClr val="51615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5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“Visual absorption capacity” is defined as the landscape's ability to absorb physical changes without transformation in its visual character and quality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Absorption Capacity</a:t>
            </a:r>
          </a:p>
        </p:txBody>
      </p:sp>
      <p:pic>
        <p:nvPicPr>
          <p:cNvPr id="13" name="Picture 2" descr="AspensVRM 0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7622" r="116" b="31243"/>
          <a:stretch/>
        </p:blipFill>
        <p:spPr bwMode="auto">
          <a:xfrm>
            <a:off x="-1" y="2552593"/>
            <a:ext cx="8783053" cy="38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9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83210"/>
            <a:ext cx="6800850" cy="5284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7381" y="2532686"/>
            <a:ext cx="58699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For 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reference </a:t>
            </a:r>
            <a:r>
              <a:rPr lang="en-US" sz="5400" dirty="0">
                <a:solidFill>
                  <a:schemeClr val="tx1">
                    <a:alpha val="50000"/>
                  </a:schemeClr>
                </a:solidFill>
              </a:rPr>
              <a:t>o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nly</a:t>
            </a:r>
            <a:endParaRPr lang="en-US" sz="5400" dirty="0" smtClean="0">
              <a:solidFill>
                <a:schemeClr val="tx1">
                  <a:alpha val="50000"/>
                </a:schemeClr>
              </a:solidFill>
            </a:endParaRPr>
          </a:p>
          <a:p>
            <a:pPr algn="ctr"/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Must use 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hard </a:t>
            </a:r>
            <a:r>
              <a:rPr lang="en-US" sz="5400" dirty="0">
                <a:solidFill>
                  <a:schemeClr val="tx1">
                    <a:alpha val="50000"/>
                  </a:schemeClr>
                </a:solidFill>
              </a:rPr>
              <a:t>c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opy 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of 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color </a:t>
            </a:r>
            <a:r>
              <a:rPr lang="en-US" sz="5400" dirty="0">
                <a:solidFill>
                  <a:schemeClr val="tx1">
                    <a:alpha val="50000"/>
                  </a:schemeClr>
                </a:solidFill>
              </a:rPr>
              <a:t>c</a:t>
            </a:r>
            <a:r>
              <a:rPr lang="en-US" sz="5400" dirty="0" smtClean="0">
                <a:solidFill>
                  <a:schemeClr val="tx1">
                    <a:alpha val="50000"/>
                  </a:schemeClr>
                </a:solidFill>
              </a:rPr>
              <a:t>hart</a:t>
            </a:r>
            <a:endParaRPr lang="en-US" sz="5400" dirty="0" smtClean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M Color 1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7523" r="8303" b="17523"/>
          <a:stretch/>
        </p:blipFill>
        <p:spPr bwMode="auto">
          <a:xfrm>
            <a:off x="-8965" y="1066798"/>
            <a:ext cx="8794379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Standard Colors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9" b="1845"/>
          <a:stretch/>
        </p:blipFill>
        <p:spPr bwMode="auto">
          <a:xfrm>
            <a:off x="0" y="1066801"/>
            <a:ext cx="878690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"/>
          <a:stretch/>
        </p:blipFill>
        <p:spPr bwMode="auto">
          <a:xfrm>
            <a:off x="0" y="1070051"/>
            <a:ext cx="8777091" cy="57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4098" name="Picture 2" descr="http://static1.squarespace.com/static/502a952084ae42cbccf92eeb/520b9a15e4b08b89e5dcf46d/54b01ac3e4b083b94eb77bb5/1420827927026/DevilsElbow-north-restro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3"/>
          <a:stretch/>
        </p:blipFill>
        <p:spPr bwMode="auto">
          <a:xfrm>
            <a:off x="0" y="1064328"/>
            <a:ext cx="8783052" cy="57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849"/>
            <a:ext cx="8782050" cy="57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0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Lake Pleasant Campground, AZ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748"/>
            <a:ext cx="8782050" cy="49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Lake Pleasant Campground, AZ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748"/>
            <a:ext cx="8782049" cy="49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Nice examples of repetition in Zion National Park.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8" name="Picture 2" descr="St. George, UT 1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/>
          <a:stretch/>
        </p:blipFill>
        <p:spPr bwMode="auto">
          <a:xfrm>
            <a:off x="587167" y="1868904"/>
            <a:ext cx="3712117" cy="44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t. George, UT 13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6867"/>
          <a:stretch/>
        </p:blipFill>
        <p:spPr bwMode="auto">
          <a:xfrm>
            <a:off x="4501440" y="1868904"/>
            <a:ext cx="3712117" cy="44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" b="12794"/>
          <a:stretch/>
        </p:blipFill>
        <p:spPr>
          <a:xfrm>
            <a:off x="300313" y="1972235"/>
            <a:ext cx="8216153" cy="450836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find the structures in this picture?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2335304" y="398181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3016622" y="398841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4630269" y="3743810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Absorption Capacity</a:t>
            </a:r>
          </a:p>
        </p:txBody>
      </p:sp>
      <p:pic>
        <p:nvPicPr>
          <p:cNvPr id="8" name="Picture 5" descr="IMG_422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31429"/>
          <a:stretch/>
        </p:blipFill>
        <p:spPr bwMode="auto">
          <a:xfrm>
            <a:off x="-1789" y="2555654"/>
            <a:ext cx="8783053" cy="386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28600" y="1295400"/>
            <a:ext cx="8305800" cy="9457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Landscapes with </a:t>
            </a:r>
            <a:r>
              <a:rPr lang="en-US" dirty="0" smtClean="0">
                <a:solidFill>
                  <a:srgbClr val="FFC000"/>
                </a:solidFill>
              </a:rPr>
              <a:t>low visual variety </a:t>
            </a:r>
            <a:r>
              <a:rPr lang="en-US" dirty="0" smtClean="0"/>
              <a:t>have a lower capability to absorb visual 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557584" cy="5181600"/>
          </a:xfrm>
        </p:spPr>
        <p:txBody>
          <a:bodyPr/>
          <a:lstStyle/>
          <a:p>
            <a:pPr indent="-285750"/>
            <a:r>
              <a:rPr lang="en-US" dirty="0" smtClean="0"/>
              <a:t>Transmission structures can be treated with a variety of colored surfaces:</a:t>
            </a:r>
          </a:p>
          <a:p>
            <a:pPr lvl="1"/>
            <a:r>
              <a:rPr lang="en-US" dirty="0" smtClean="0"/>
              <a:t>Power-coating</a:t>
            </a:r>
          </a:p>
          <a:p>
            <a:pPr lvl="1"/>
            <a:r>
              <a:rPr lang="en-US" dirty="0" smtClean="0"/>
              <a:t>Electrostatic paint</a:t>
            </a:r>
          </a:p>
          <a:p>
            <a:pPr lvl="1"/>
            <a:r>
              <a:rPr lang="en-US" dirty="0" smtClean="0"/>
              <a:t>Liquid paint</a:t>
            </a:r>
          </a:p>
          <a:p>
            <a:endParaRPr lang="en-US" dirty="0"/>
          </a:p>
          <a:p>
            <a:r>
              <a:rPr lang="en-US" dirty="0" smtClean="0"/>
              <a:t>Industrial Structures have been painted for decades. </a:t>
            </a:r>
          </a:p>
          <a:p>
            <a:endParaRPr lang="en-US" dirty="0"/>
          </a:p>
          <a:p>
            <a:r>
              <a:rPr lang="en-US" dirty="0" smtClean="0"/>
              <a:t>We need to initiate these discussions.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pic>
        <p:nvPicPr>
          <p:cNvPr id="1026" name="Picture 2" descr="http://www.sabreindustries.com/img/sidebar/finishes-util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44" y="1132116"/>
            <a:ext cx="3578715" cy="53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/>
          <a:stretch/>
        </p:blipFill>
        <p:spPr>
          <a:xfrm>
            <a:off x="-8314" y="1363288"/>
            <a:ext cx="8786553" cy="505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/>
          <a:stretch/>
        </p:blipFill>
        <p:spPr>
          <a:xfrm>
            <a:off x="0" y="1407380"/>
            <a:ext cx="8778240" cy="500016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1"/>
          <a:stretch/>
        </p:blipFill>
        <p:spPr>
          <a:xfrm>
            <a:off x="4303060" y="1227447"/>
            <a:ext cx="4326186" cy="52707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824416" cy="5181600"/>
          </a:xfrm>
        </p:spPr>
        <p:txBody>
          <a:bodyPr/>
          <a:lstStyle/>
          <a:p>
            <a:r>
              <a:rPr lang="en-US" dirty="0" smtClean="0"/>
              <a:t>How many lattice towers do you see?</a:t>
            </a:r>
          </a:p>
          <a:p>
            <a:endParaRPr lang="en-US" dirty="0"/>
          </a:p>
          <a:p>
            <a:r>
              <a:rPr lang="en-US" dirty="0"/>
              <a:t>Effective use of color to minimize visual impacts for power line </a:t>
            </a:r>
            <a:r>
              <a:rPr lang="en-US" dirty="0" smtClean="0"/>
              <a:t>development.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sp>
        <p:nvSpPr>
          <p:cNvPr id="5" name="Down Arrow 4"/>
          <p:cNvSpPr/>
          <p:nvPr/>
        </p:nvSpPr>
        <p:spPr>
          <a:xfrm>
            <a:off x="5255909" y="1732130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OH_TreatedTower_EP142_0428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8780930" cy="579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5869" y="6266722"/>
            <a:ext cx="5270930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Transmission tower (one treated and one not)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18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BLM\tmp-1\BLM_11_12_2013 Files transfer\0-blm\Images\Energy\Las Vegas_First Solar10_2011\IMG_8661_cc_4x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66799"/>
            <a:ext cx="8786813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7424" y="6266722"/>
            <a:ext cx="6379375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can be color treated to reduce visual impacts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</p:spTree>
    <p:extLst>
      <p:ext uri="{BB962C8B-B14F-4D97-AF65-F5344CB8AC3E}">
        <p14:creationId xmlns:p14="http://schemas.microsoft.com/office/powerpoint/2010/main" val="16812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73" r="2113" b="4645"/>
          <a:stretch/>
        </p:blipFill>
        <p:spPr bwMode="auto">
          <a:xfrm>
            <a:off x="0" y="1061826"/>
            <a:ext cx="8780932" cy="579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7424" y="6266722"/>
            <a:ext cx="6379375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TREATMENT</a:t>
            </a:r>
          </a:p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can be color treated to reduce visual impacts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23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find the water tower?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Color</a:t>
            </a:r>
          </a:p>
        </p:txBody>
      </p:sp>
      <p:pic>
        <p:nvPicPr>
          <p:cNvPr id="6" name="Picture 2" descr="Caspervrm 0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78" r="3880" b="16020"/>
          <a:stretch/>
        </p:blipFill>
        <p:spPr bwMode="auto">
          <a:xfrm>
            <a:off x="533400" y="1918447"/>
            <a:ext cx="7543800" cy="45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326924" cy="5181600"/>
          </a:xfrm>
        </p:spPr>
        <p:txBody>
          <a:bodyPr/>
          <a:lstStyle/>
          <a:p>
            <a:r>
              <a:rPr lang="en-US" dirty="0" smtClean="0"/>
              <a:t>Camouflage concealment is also an effective method of minimizing visual impacts.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BLM released Tech Memo 446 in April 2015.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Includes research inspired by decades of military use of camo technology.</a:t>
            </a:r>
          </a:p>
          <a:p>
            <a:pPr lvl="1">
              <a:spcAft>
                <a:spcPts val="1200"/>
              </a:spcAft>
            </a:pPr>
            <a:r>
              <a:rPr lang="en-US" i="1" dirty="0" smtClean="0"/>
              <a:t>NOTE! Very prescriptive and precise methods needed for successful implementation.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BLM Camouflage Research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8" y="1328564"/>
            <a:ext cx="3820526" cy="49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9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ugust Camo Test 0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6365" r="4641" b="15906"/>
          <a:stretch/>
        </p:blipFill>
        <p:spPr bwMode="auto">
          <a:xfrm>
            <a:off x="331694" y="1972235"/>
            <a:ext cx="8041341" cy="450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Where’s ‘Camo Waldo’? 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Antique Olive Roman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sp>
        <p:nvSpPr>
          <p:cNvPr id="7" name="Down Arrow 6"/>
          <p:cNvSpPr/>
          <p:nvPr/>
        </p:nvSpPr>
        <p:spPr>
          <a:xfrm>
            <a:off x="4574800" y="397878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984811" y="413475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3554505" y="413475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70906" y="1292367"/>
            <a:ext cx="37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srgbClr val="92D050"/>
                </a:solidFill>
                <a:latin typeface="Cambria" panose="02040503050406030204" pitchFamily="18" charset="0"/>
              </a:rPr>
              <a:t>Do you see anything else?</a:t>
            </a:r>
            <a:endParaRPr lang="en-US" sz="3200" b="1" dirty="0">
              <a:solidFill>
                <a:prstClr val="white">
                  <a:lumMod val="50000"/>
                </a:prstClr>
              </a:solidFill>
              <a:latin typeface="Antique Olive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8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54653"/>
            <a:ext cx="8772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" y="2555654"/>
            <a:ext cx="87725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</a:t>
            </a:r>
            <a:r>
              <a:rPr lang="en-US" dirty="0"/>
              <a:t>Absorption Capacity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8600" y="1295400"/>
            <a:ext cx="8305800" cy="9457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Landscapes with </a:t>
            </a:r>
            <a:r>
              <a:rPr lang="en-US" dirty="0" smtClean="0">
                <a:solidFill>
                  <a:srgbClr val="FFC000"/>
                </a:solidFill>
              </a:rPr>
              <a:t>high visual variety </a:t>
            </a:r>
            <a:r>
              <a:rPr lang="en-US" dirty="0" smtClean="0"/>
              <a:t>have a higher capability to absorb visual impacts.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9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Where’s ‘Camo Waldo’?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Antique Olive Roman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pic>
        <p:nvPicPr>
          <p:cNvPr id="6" name="Picture 2" descr="August Camo Test 0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2" t="43317" r="38840" b="35162"/>
          <a:stretch/>
        </p:blipFill>
        <p:spPr bwMode="auto">
          <a:xfrm>
            <a:off x="331693" y="1972235"/>
            <a:ext cx="8032377" cy="450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>
            <a:off x="5768332" y="2992109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3561299" y="3608962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1658328" y="3520326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70906" y="1292367"/>
            <a:ext cx="37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b="1" dirty="0">
                <a:solidFill>
                  <a:srgbClr val="92D050"/>
                </a:solidFill>
                <a:latin typeface="Cambria" panose="02040503050406030204" pitchFamily="18" charset="0"/>
              </a:rPr>
              <a:t>Do you see anything else?</a:t>
            </a:r>
            <a:endParaRPr lang="en-US" sz="3200" b="1" dirty="0">
              <a:solidFill>
                <a:prstClr val="white">
                  <a:lumMod val="50000"/>
                </a:prstClr>
              </a:solidFill>
              <a:latin typeface="Antique Olive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3814"/>
          <a:stretch/>
        </p:blipFill>
        <p:spPr bwMode="auto">
          <a:xfrm>
            <a:off x="0" y="1066626"/>
            <a:ext cx="8783268" cy="579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13706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pic>
        <p:nvPicPr>
          <p:cNvPr id="4" name="Picture 2" descr="E:\BLM\tmp-1\BLM_11_12_2013 Files transfer\0-blm\Images\Camo treatments\Wolf_point_VR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4"/>
          <a:stretch/>
        </p:blipFill>
        <p:spPr bwMode="auto">
          <a:xfrm>
            <a:off x="0" y="1050758"/>
            <a:ext cx="8775700" cy="58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mouflage7-14 0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23311" r="9837" b="12043"/>
          <a:stretch/>
        </p:blipFill>
        <p:spPr bwMode="auto">
          <a:xfrm>
            <a:off x="0" y="1063625"/>
            <a:ext cx="878016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32171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mouflage Imag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18057" r="22993" b="18057"/>
          <a:stretch/>
        </p:blipFill>
        <p:spPr bwMode="auto">
          <a:xfrm>
            <a:off x="8238" y="1058562"/>
            <a:ext cx="87757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18874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007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7099" b="5011"/>
          <a:stretch/>
        </p:blipFill>
        <p:spPr bwMode="auto">
          <a:xfrm>
            <a:off x="0" y="1066800"/>
            <a:ext cx="87757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</p:spTree>
    <p:extLst>
      <p:ext uri="{BB962C8B-B14F-4D97-AF65-F5344CB8AC3E}">
        <p14:creationId xmlns:p14="http://schemas.microsoft.com/office/powerpoint/2010/main" val="41349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BLM Camouflage Research</a:t>
            </a:r>
          </a:p>
        </p:txBody>
      </p:sp>
      <p:pic>
        <p:nvPicPr>
          <p:cNvPr id="5" name="Picture 2" descr="\\ilmwyso3ds1\so\users\tlahti\My Documents\Presentations\vWoodlandBush2_si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6738" b="4927"/>
          <a:stretch/>
        </p:blipFill>
        <p:spPr bwMode="auto">
          <a:xfrm>
            <a:off x="1" y="1049547"/>
            <a:ext cx="8775700" cy="5808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1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6499" r="9179"/>
          <a:stretch/>
        </p:blipFill>
        <p:spPr>
          <a:xfrm>
            <a:off x="-1" y="1062681"/>
            <a:ext cx="8783269" cy="57969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Repetition of Texture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9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120310" cy="5181600"/>
          </a:xfrm>
        </p:spPr>
        <p:txBody>
          <a:bodyPr/>
          <a:lstStyle/>
          <a:p>
            <a:pPr indent="-285750"/>
            <a:endParaRPr lang="en-US" dirty="0" smtClean="0"/>
          </a:p>
          <a:p>
            <a:pPr indent="-285750"/>
            <a:endParaRPr lang="en-US" dirty="0"/>
          </a:p>
          <a:p>
            <a:pPr indent="-285750"/>
            <a:r>
              <a:rPr lang="en-US" dirty="0" smtClean="0"/>
              <a:t>Vegetation manipulation</a:t>
            </a:r>
          </a:p>
          <a:p>
            <a:pPr indent="-285750"/>
            <a:endParaRPr lang="en-US" dirty="0"/>
          </a:p>
          <a:p>
            <a:pPr indent="-285750"/>
            <a:endParaRPr lang="en-US" dirty="0" smtClean="0"/>
          </a:p>
          <a:p>
            <a:pPr indent="-285750"/>
            <a:endParaRPr lang="en-US" dirty="0"/>
          </a:p>
          <a:p>
            <a:pPr indent="-285750"/>
            <a:endParaRPr lang="en-US" dirty="0" smtClean="0"/>
          </a:p>
          <a:p>
            <a:pPr indent="-285750"/>
            <a:r>
              <a:rPr lang="en-US" dirty="0" smtClean="0"/>
              <a:t>Feathering vegetation along edge of right-of-way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6" name="Picture 5" descr="VM06F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10" y="1304365"/>
            <a:ext cx="4229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8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/>
            <a:r>
              <a:rPr lang="en-US" dirty="0" smtClean="0"/>
              <a:t>Feathering plantings helps to blur edges.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070" y="2084296"/>
            <a:ext cx="735488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0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8"/>
          <p:cNvSpPr>
            <a:spLocks noGrp="1"/>
          </p:cNvSpPr>
          <p:nvPr>
            <p:ph idx="1"/>
          </p:nvPr>
        </p:nvSpPr>
        <p:spPr>
          <a:xfrm>
            <a:off x="783838" y="1295400"/>
            <a:ext cx="4204798" cy="5181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 siting and location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/>
              <a:t>Reduction of unnecessary surface disturbance</a:t>
            </a:r>
          </a:p>
          <a:p>
            <a:endParaRPr lang="en-US" dirty="0" smtClean="0"/>
          </a:p>
          <a:p>
            <a:endParaRPr lang="en-US" sz="3200" dirty="0"/>
          </a:p>
          <a:p>
            <a:r>
              <a:rPr lang="en-US" dirty="0" smtClean="0"/>
              <a:t>Repetition of landscape character elements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Three Basic Strategies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361" r="3934" b="17086"/>
          <a:stretch/>
        </p:blipFill>
        <p:spPr>
          <a:xfrm>
            <a:off x="4988636" y="2990025"/>
            <a:ext cx="3411294" cy="1690143"/>
          </a:xfrm>
          <a:prstGeom prst="rect">
            <a:avLst/>
          </a:prstGeom>
        </p:spPr>
      </p:pic>
      <p:pic>
        <p:nvPicPr>
          <p:cNvPr id="11" name="Picture 10" descr="Kemmerer-VRM 06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23553" r="11794" b="29087"/>
          <a:stretch/>
        </p:blipFill>
        <p:spPr bwMode="auto">
          <a:xfrm>
            <a:off x="4988637" y="4753712"/>
            <a:ext cx="3411293" cy="169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25027" b="34493"/>
          <a:stretch/>
        </p:blipFill>
        <p:spPr>
          <a:xfrm>
            <a:off x="4988636" y="1227478"/>
            <a:ext cx="3411293" cy="168163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55600" y="2929064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5600" y="4720808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5906" y="1666145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1)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135906" y="343879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2)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5906" y="5275618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3)</a:t>
            </a:r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b="2404"/>
          <a:stretch/>
        </p:blipFill>
        <p:spPr>
          <a:xfrm>
            <a:off x="0" y="1062753"/>
            <a:ext cx="8782050" cy="579524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14115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R03R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/>
          <a:stretch/>
        </p:blipFill>
        <p:spPr bwMode="auto">
          <a:xfrm>
            <a:off x="-1" y="1058562"/>
            <a:ext cx="8782051" cy="579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14580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1227447"/>
            <a:ext cx="4326186" cy="52707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849130" cy="5181600"/>
          </a:xfrm>
        </p:spPr>
        <p:txBody>
          <a:bodyPr/>
          <a:lstStyle/>
          <a:p>
            <a:r>
              <a:rPr lang="en-US" dirty="0" smtClean="0"/>
              <a:t>What do you notice in this picture as built elements?</a:t>
            </a:r>
          </a:p>
          <a:p>
            <a:endParaRPr lang="en-US" dirty="0"/>
          </a:p>
          <a:p>
            <a:r>
              <a:rPr lang="en-US" dirty="0" smtClean="0"/>
              <a:t>Water tank at Arches National Park.</a:t>
            </a:r>
          </a:p>
          <a:p>
            <a:pPr lvl="1"/>
            <a:r>
              <a:rPr lang="en-US" dirty="0" smtClean="0"/>
              <a:t>Is this a good example of repetition of natural conditions?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sp>
        <p:nvSpPr>
          <p:cNvPr id="6" name="Down Arrow 5"/>
          <p:cNvSpPr/>
          <p:nvPr/>
        </p:nvSpPr>
        <p:spPr>
          <a:xfrm>
            <a:off x="6054806" y="2531027"/>
            <a:ext cx="367553" cy="489204"/>
          </a:xfrm>
          <a:prstGeom prst="downArrow">
            <a:avLst>
              <a:gd name="adj1" fmla="val 35366"/>
              <a:gd name="adj2" fmla="val 71951"/>
            </a:avLst>
          </a:prstGeom>
          <a:solidFill>
            <a:srgbClr val="92D050">
              <a:alpha val="75000"/>
            </a:srgbClr>
          </a:solidFill>
          <a:ln w="12700">
            <a:solidFill>
              <a:srgbClr val="51615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536092" cy="5181600"/>
          </a:xfrm>
        </p:spPr>
        <p:txBody>
          <a:bodyPr/>
          <a:lstStyle/>
          <a:p>
            <a:r>
              <a:rPr lang="en-US" dirty="0" smtClean="0"/>
              <a:t>Water tank at Arches National Park.</a:t>
            </a:r>
          </a:p>
          <a:p>
            <a:pPr lvl="1"/>
            <a:r>
              <a:rPr lang="en-US" dirty="0" smtClean="0"/>
              <a:t>The access road emphasizes the site. If the road was restored to its original condition, it would significantly reduce the visual impact on the hillside.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1227447"/>
            <a:ext cx="4326187" cy="52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colvin\Pictures\2015-01-20_Hassayampa_to_North_Gila_II\Hassayampa-NorthGila2_TransmissionLine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 bwMode="auto">
          <a:xfrm>
            <a:off x="1" y="1058563"/>
            <a:ext cx="8785436" cy="579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16957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colvin\Pictures\2015-04-18_Hassayampa_to_North_Gila_II\IMG_0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6"/>
          <a:stretch/>
        </p:blipFill>
        <p:spPr bwMode="auto">
          <a:xfrm>
            <a:off x="0" y="1060942"/>
            <a:ext cx="8780763" cy="57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37341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3"/>
          <a:stretch/>
        </p:blipFill>
        <p:spPr>
          <a:xfrm>
            <a:off x="0" y="1061287"/>
            <a:ext cx="8775238" cy="5796714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160000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670"/>
            <a:ext cx="8783595" cy="45290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Texture</a:t>
            </a:r>
          </a:p>
        </p:txBody>
      </p:sp>
    </p:spTree>
    <p:extLst>
      <p:ext uri="{BB962C8B-B14F-4D97-AF65-F5344CB8AC3E}">
        <p14:creationId xmlns:p14="http://schemas.microsoft.com/office/powerpoint/2010/main" val="24759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proper design responds to site </a:t>
            </a:r>
            <a:r>
              <a:rPr lang="en-US" dirty="0" smtClean="0">
                <a:solidFill>
                  <a:srgbClr val="FFC000"/>
                </a:solidFill>
              </a:rPr>
              <a:t>form, line, color, and texture</a:t>
            </a:r>
            <a:r>
              <a:rPr lang="en-US" dirty="0" smtClean="0"/>
              <a:t>, a successfully design project can strongly repeat the surrounding landscape character.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 of Landscape Elements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152"/>
            <a:ext cx="8783053" cy="311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Class Exercise</a:t>
            </a:r>
            <a:endParaRPr lang="en-US" dirty="0"/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3033714"/>
            <a:ext cx="7962900" cy="1419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smtClean="0"/>
              <a:t>Class Exercise #3</a:t>
            </a:r>
          </a:p>
        </p:txBody>
      </p:sp>
    </p:spTree>
    <p:extLst>
      <p:ext uri="{BB962C8B-B14F-4D97-AF65-F5344CB8AC3E}">
        <p14:creationId xmlns:p14="http://schemas.microsoft.com/office/powerpoint/2010/main" val="26014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6451</TotalTime>
  <Words>1850</Words>
  <Application>Microsoft Office PowerPoint</Application>
  <PresentationFormat>On-screen Show (4:3)</PresentationFormat>
  <Paragraphs>382</Paragraphs>
  <Slides>117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117</vt:i4>
      </vt:variant>
    </vt:vector>
  </HeadingPairs>
  <TitlesOfParts>
    <vt:vector size="127" baseType="lpstr">
      <vt:lpstr>Antique Olive Roman</vt:lpstr>
      <vt:lpstr>Arial</vt:lpstr>
      <vt:lpstr>Calibri</vt:lpstr>
      <vt:lpstr>Cambria</vt:lpstr>
      <vt:lpstr>Impact</vt:lpstr>
      <vt:lpstr>Tahoma</vt:lpstr>
      <vt:lpstr>Times New Roman</vt:lpstr>
      <vt:lpstr>1_VRM-Cover</vt:lpstr>
      <vt:lpstr>2_UnitTitle</vt:lpstr>
      <vt:lpstr>3_Body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Colvin, Brandon L</cp:lastModifiedBy>
  <cp:revision>254</cp:revision>
  <dcterms:created xsi:type="dcterms:W3CDTF">2015-01-14T20:26:51Z</dcterms:created>
  <dcterms:modified xsi:type="dcterms:W3CDTF">2018-04-17T15:24:35Z</dcterms:modified>
</cp:coreProperties>
</file>