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75" r:id="rId7"/>
  </p:sldMasterIdLst>
  <p:notesMasterIdLst>
    <p:notesMasterId r:id="rId54"/>
  </p:notesMasterIdLst>
  <p:sldIdLst>
    <p:sldId id="256" r:id="rId8"/>
    <p:sldId id="257" r:id="rId9"/>
    <p:sldId id="258" r:id="rId10"/>
    <p:sldId id="265" r:id="rId11"/>
    <p:sldId id="266" r:id="rId12"/>
    <p:sldId id="268" r:id="rId13"/>
    <p:sldId id="267" r:id="rId14"/>
    <p:sldId id="271" r:id="rId15"/>
    <p:sldId id="272" r:id="rId16"/>
    <p:sldId id="269" r:id="rId17"/>
    <p:sldId id="270" r:id="rId18"/>
    <p:sldId id="273" r:id="rId19"/>
    <p:sldId id="284" r:id="rId20"/>
    <p:sldId id="285" r:id="rId21"/>
    <p:sldId id="274" r:id="rId22"/>
    <p:sldId id="288" r:id="rId23"/>
    <p:sldId id="275" r:id="rId24"/>
    <p:sldId id="276" r:id="rId25"/>
    <p:sldId id="277" r:id="rId26"/>
    <p:sldId id="278" r:id="rId27"/>
    <p:sldId id="279" r:id="rId28"/>
    <p:sldId id="283" r:id="rId29"/>
    <p:sldId id="289" r:id="rId30"/>
    <p:sldId id="290" r:id="rId31"/>
    <p:sldId id="280" r:id="rId32"/>
    <p:sldId id="281" r:id="rId33"/>
    <p:sldId id="282" r:id="rId34"/>
    <p:sldId id="286" r:id="rId35"/>
    <p:sldId id="306" r:id="rId36"/>
    <p:sldId id="307" r:id="rId37"/>
    <p:sldId id="287" r:id="rId38"/>
    <p:sldId id="291" r:id="rId39"/>
    <p:sldId id="292" r:id="rId40"/>
    <p:sldId id="293" r:id="rId41"/>
    <p:sldId id="294" r:id="rId42"/>
    <p:sldId id="295" r:id="rId43"/>
    <p:sldId id="296" r:id="rId44"/>
    <p:sldId id="298" r:id="rId45"/>
    <p:sldId id="299" r:id="rId46"/>
    <p:sldId id="300" r:id="rId47"/>
    <p:sldId id="304" r:id="rId48"/>
    <p:sldId id="301" r:id="rId49"/>
    <p:sldId id="302" r:id="rId50"/>
    <p:sldId id="303" r:id="rId51"/>
    <p:sldId id="305" r:id="rId52"/>
    <p:sldId id="30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ndon L Colvin" initials="BL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83178" autoAdjust="0"/>
  </p:normalViewPr>
  <p:slideViewPr>
    <p:cSldViewPr snapToGrid="0">
      <p:cViewPr varScale="1">
        <p:scale>
          <a:sx n="100" d="100"/>
          <a:sy n="100" d="100"/>
        </p:scale>
        <p:origin x="1776" y="84"/>
      </p:cViewPr>
      <p:guideLst>
        <p:guide orient="horz" pos="2160"/>
        <p:guide pos="2880"/>
      </p:guideLst>
    </p:cSldViewPr>
  </p:slideViewPr>
  <p:outlineViewPr>
    <p:cViewPr>
      <p:scale>
        <a:sx n="33" d="100"/>
        <a:sy n="33" d="100"/>
      </p:scale>
      <p:origin x="0" y="-58422"/>
    </p:cViewPr>
  </p:outlineViewPr>
  <p:notesTextViewPr>
    <p:cViewPr>
      <p:scale>
        <a:sx n="200" d="100"/>
        <a:sy n="200" d="100"/>
      </p:scale>
      <p:origin x="0" y="0"/>
    </p:cViewPr>
  </p:notesTextViewPr>
  <p:sorterViewPr>
    <p:cViewPr varScale="1">
      <p:scale>
        <a:sx n="100" d="100"/>
        <a:sy n="100" d="100"/>
      </p:scale>
      <p:origin x="0" y="-2706"/>
    </p:cViewPr>
  </p:sorterViewPr>
  <p:notesViewPr>
    <p:cSldViewPr snapToGrid="0">
      <p:cViewPr varScale="1">
        <p:scale>
          <a:sx n="87" d="100"/>
          <a:sy n="87" d="100"/>
        </p:scale>
        <p:origin x="384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3D4068-B778-423D-A039-C83FAC4D29F4}" type="datetimeFigureOut">
              <a:rPr lang="en-US" smtClean="0"/>
              <a:t>4/9/2018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A87540-22B1-40AE-ACCB-F89F96498F15}" type="slidenum">
              <a:rPr lang="en-US" smtClean="0"/>
              <a:t>‹#›</a:t>
            </a:fld>
            <a:endParaRPr lang="en-US" dirty="0"/>
          </a:p>
        </p:txBody>
      </p:sp>
    </p:spTree>
    <p:extLst>
      <p:ext uri="{BB962C8B-B14F-4D97-AF65-F5344CB8AC3E}">
        <p14:creationId xmlns:p14="http://schemas.microsoft.com/office/powerpoint/2010/main" val="286545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a:t>
            </a:fld>
            <a:endParaRPr lang="en-US" dirty="0"/>
          </a:p>
        </p:txBody>
      </p:sp>
    </p:spTree>
    <p:extLst>
      <p:ext uri="{BB962C8B-B14F-4D97-AF65-F5344CB8AC3E}">
        <p14:creationId xmlns:p14="http://schemas.microsoft.com/office/powerpoint/2010/main" val="3058075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11</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12</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13</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14</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15</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16</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Validates plan conformance</a:t>
            </a:r>
            <a:r>
              <a:rPr lang="en-US" baseline="0" dirty="0" smtClean="0"/>
              <a:t> … or pinpoints where to focus design alterations to meet plan objectives and further minimize impacts.</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17</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18</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19</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20</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a:t>
            </a:fld>
            <a:endParaRPr lang="en-US" dirty="0"/>
          </a:p>
        </p:txBody>
      </p:sp>
    </p:spTree>
    <p:extLst>
      <p:ext uri="{BB962C8B-B14F-4D97-AF65-F5344CB8AC3E}">
        <p14:creationId xmlns:p14="http://schemas.microsoft.com/office/powerpoint/2010/main" val="1766803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21</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22</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23</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24</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25</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26</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27</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28</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31</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32</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33</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34</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35</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36</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37</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38</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39</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40</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41</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42</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5</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“Interim” mitigation</a:t>
            </a:r>
            <a:r>
              <a:rPr lang="en-US" baseline="0" dirty="0" smtClean="0"/>
              <a:t> v longer-term restoration (later)</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43</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44</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t>
            </a:r>
            <a:r>
              <a:rPr lang="en-US" dirty="0"/>
              <a:t>can take years to see the outcome of all the effort, particularly relating to reclamation that meets BLM standards.</a:t>
            </a:r>
          </a:p>
        </p:txBody>
      </p:sp>
      <p:sp>
        <p:nvSpPr>
          <p:cNvPr id="4" name="Slide Number Placeholder 3"/>
          <p:cNvSpPr>
            <a:spLocks noGrp="1"/>
          </p:cNvSpPr>
          <p:nvPr>
            <p:ph type="sldNum" sz="quarter" idx="10"/>
          </p:nvPr>
        </p:nvSpPr>
        <p:spPr/>
        <p:txBody>
          <a:bodyPr/>
          <a:lstStyle/>
          <a:p>
            <a:fld id="{FEA87540-22B1-40AE-ACCB-F89F96498F15}" type="slidenum">
              <a:rPr lang="en-US" smtClean="0"/>
              <a:t>45</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Visual Contrast Rating Assignment: Red Rock View Mine</a:t>
            </a:r>
          </a:p>
          <a:p>
            <a:r>
              <a:rPr lang="en-US" sz="1100" b="1" kern="1200" dirty="0" smtClean="0">
                <a:solidFill>
                  <a:schemeClr val="tx1"/>
                </a:solidFill>
                <a:effectLst/>
                <a:latin typeface="+mn-lt"/>
                <a:ea typeface="+mn-ea"/>
                <a:cs typeface="+mn-cs"/>
              </a:rPr>
              <a:t>Project Background</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After recently attending VRM training, your group has been asked to conduct a contrast rating for a mining operation proposed along the southeast side of Red Rock Canyon National Conservation Area by Red Rock Estates </a:t>
            </a:r>
            <a:r>
              <a:rPr lang="en-US" sz="1100" kern="1200" dirty="0" err="1" smtClean="0">
                <a:solidFill>
                  <a:schemeClr val="tx1"/>
                </a:solidFill>
                <a:effectLst/>
                <a:latin typeface="+mn-lt"/>
                <a:ea typeface="+mn-ea"/>
                <a:cs typeface="+mn-cs"/>
              </a:rPr>
              <a:t>Minery</a:t>
            </a:r>
            <a:r>
              <a:rPr lang="en-US" sz="1100" kern="1200" dirty="0" smtClean="0">
                <a:solidFill>
                  <a:schemeClr val="tx1"/>
                </a:solidFill>
                <a:effectLst/>
                <a:latin typeface="+mn-lt"/>
                <a:ea typeface="+mn-ea"/>
                <a:cs typeface="+mn-cs"/>
              </a:rPr>
              <a:t> &amp; Casino, LLC. Controversy over this project is escalating as local communities raise concern with the amount of mining that has continued adjacent to the National Conservation Area. There are also concerns about this project being in direct view of a segment of the Old Spanish Trail. Additionally, a national scenery advocacy group, in response to a proposed luxury residential development just to the north near the Red Rock Canyon Visitor Center, has just announced on their website that the Red Rock Canyon State Scenic Byway (State Route 159) has one of the ten most endangered vistas in the country.</a:t>
            </a:r>
          </a:p>
          <a:p>
            <a:r>
              <a:rPr lang="en-US" sz="1100" b="1" kern="1200" dirty="0" smtClean="0">
                <a:solidFill>
                  <a:schemeClr val="tx1"/>
                </a:solidFill>
                <a:effectLst/>
                <a:latin typeface="+mn-lt"/>
                <a:ea typeface="+mn-ea"/>
                <a:cs typeface="+mn-cs"/>
              </a:rPr>
              <a:t> Project Overview</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first phase of the mining operation would develop a 15-acre open pit mine. This would be in operation for an anticipated duration of approximately 2 years. The second phase would expand the open pit mine to 40 acres (as shown in the visual simulation). The life-cycle of the mine is anticipated to run for approximately 10 years.</a:t>
            </a:r>
          </a:p>
          <a:p>
            <a:r>
              <a:rPr lang="en-US" sz="1100" kern="1200" dirty="0" smtClean="0">
                <a:solidFill>
                  <a:schemeClr val="tx1"/>
                </a:solidFill>
                <a:effectLst/>
                <a:latin typeface="+mn-lt"/>
                <a:ea typeface="+mn-ea"/>
                <a:cs typeface="+mn-cs"/>
              </a:rPr>
              <a:t>In addition to the open pit mine, there would be an administrative structure built, measuring approximately 150’ x 100’. There would also be frequent truck traffic entering the mine from SR 159. Heavy equipment would also be actively used in conjunction with routine mine operations. It is anticipated that operations would occur 16 hours per day to maximize productivity of the mine. Lighting would be used during dark hours.</a:t>
            </a:r>
          </a:p>
          <a:p>
            <a:r>
              <a:rPr lang="en-US" sz="1100" kern="1200" dirty="0" smtClean="0">
                <a:solidFill>
                  <a:schemeClr val="tx1"/>
                </a:solidFill>
                <a:effectLst/>
                <a:latin typeface="+mn-lt"/>
                <a:ea typeface="+mn-ea"/>
                <a:cs typeface="+mn-cs"/>
              </a:rPr>
              <a:t>At the end of the 10-year operation period, the mine would be decommissioned. Erosion control measures would be taken to ensure no offsite contamination occurs. Minimal recontouring and revegetation would be done.</a:t>
            </a:r>
          </a:p>
          <a:p>
            <a:r>
              <a:rPr lang="en-US" sz="1100" b="1" kern="1200" dirty="0" smtClean="0">
                <a:solidFill>
                  <a:schemeClr val="tx1"/>
                </a:solidFill>
                <a:effectLst/>
                <a:latin typeface="+mn-lt"/>
                <a:ea typeface="+mn-ea"/>
                <a:cs typeface="+mn-cs"/>
              </a:rPr>
              <a:t> VRM Information</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Red Rock Canyon NCA RMP designates this area, on the opposite side of SR 159 from the Red Rock escarpment, as VRM III due to its proximity to the NCA.</a:t>
            </a:r>
          </a:p>
          <a:p>
            <a:r>
              <a:rPr lang="en-US" sz="1100" b="1" kern="1200" dirty="0" smtClean="0">
                <a:solidFill>
                  <a:schemeClr val="tx1"/>
                </a:solidFill>
                <a:effectLst/>
                <a:latin typeface="+mn-lt"/>
                <a:ea typeface="+mn-ea"/>
                <a:cs typeface="+mn-cs"/>
              </a:rPr>
              <a:t>Assignment</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Your field manager asked your group to determine whether the project, as proposed, would meet the VRM Class III objectives and, if not, what mitigation measures might bring it into conformance with VRM Class III objectives.</a:t>
            </a:r>
          </a:p>
        </p:txBody>
      </p:sp>
      <p:sp>
        <p:nvSpPr>
          <p:cNvPr id="4" name="Slide Number Placeholder 3"/>
          <p:cNvSpPr>
            <a:spLocks noGrp="1"/>
          </p:cNvSpPr>
          <p:nvPr>
            <p:ph type="sldNum" sz="quarter" idx="10"/>
          </p:nvPr>
        </p:nvSpPr>
        <p:spPr/>
        <p:txBody>
          <a:bodyPr/>
          <a:lstStyle/>
          <a:p>
            <a:fld id="{FEA87540-22B1-40AE-ACCB-F89F96498F15}" type="slidenum">
              <a:rPr lang="en-US" smtClean="0"/>
              <a:t>46</a:t>
            </a:fld>
            <a:endParaRPr lang="en-US" dirty="0"/>
          </a:p>
        </p:txBody>
      </p:sp>
    </p:spTree>
    <p:extLst>
      <p:ext uri="{BB962C8B-B14F-4D97-AF65-F5344CB8AC3E}">
        <p14:creationId xmlns:p14="http://schemas.microsoft.com/office/powerpoint/2010/main" val="2675701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6</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9</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10</a:t>
            </a:fld>
            <a:endParaRPr lang="en-US" dirty="0"/>
          </a:p>
        </p:txBody>
      </p:sp>
    </p:spTree>
    <p:extLst>
      <p:ext uri="{BB962C8B-B14F-4D97-AF65-F5344CB8AC3E}">
        <p14:creationId xmlns:p14="http://schemas.microsoft.com/office/powerpoint/2010/main" val="2114186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6829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76200"/>
            <a:ext cx="7086600" cy="544513"/>
          </a:xfrm>
          <a:prstGeom prst="rect">
            <a:avLst/>
          </a:prstGeom>
        </p:spPr>
        <p:txBody>
          <a:bodyPr/>
          <a:lstStyle>
            <a:lvl1pPr marL="0" indent="0">
              <a:buNone/>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
        <p:nvSpPr>
          <p:cNvPr id="3" name="Rectangle 2"/>
          <p:cNvSpPr/>
          <p:nvPr userDrawn="1"/>
        </p:nvSpPr>
        <p:spPr>
          <a:xfrm>
            <a:off x="8782155" y="1"/>
            <a:ext cx="361845" cy="4556759"/>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3"/>
          <p:cNvSpPr/>
          <p:nvPr userDrawn="1"/>
        </p:nvSpPr>
        <p:spPr>
          <a:xfrm>
            <a:off x="8781968" y="5124450"/>
            <a:ext cx="360570" cy="173355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700685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Rectangle 4"/>
          <p:cNvSpPr/>
          <p:nvPr userDrawn="1"/>
        </p:nvSpPr>
        <p:spPr>
          <a:xfrm>
            <a:off x="8782155" y="1"/>
            <a:ext cx="361845" cy="4556759"/>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8781968" y="5124450"/>
            <a:ext cx="360570" cy="173355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436411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685800" indent="-17145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2"/>
            <a:ext cx="7086600" cy="544513"/>
          </a:xfrm>
          <a:prstGeom prst="rect">
            <a:avLst/>
          </a:prstGeom>
        </p:spPr>
        <p:txBody>
          <a:bodyPr/>
          <a:lstStyle>
            <a:lvl1pPr>
              <a:defRPr sz="2400" b="0" spc="225" baseline="0">
                <a:solidFill>
                  <a:schemeClr val="tx1"/>
                </a:solidFill>
                <a:latin typeface="Impact" panose="020B0806030902050204" pitchFamily="34" charset="0"/>
              </a:defRPr>
            </a:lvl1pPr>
            <a:lvl2pPr>
              <a:defRPr sz="2400">
                <a:solidFill>
                  <a:schemeClr val="tx1"/>
                </a:solidFill>
                <a:latin typeface="Cambria" panose="02040503050406030204" pitchFamily="18" charset="0"/>
              </a:defRPr>
            </a:lvl2pPr>
            <a:lvl3pPr>
              <a:defRPr sz="2400">
                <a:solidFill>
                  <a:schemeClr val="tx1"/>
                </a:solidFill>
                <a:latin typeface="Cambria" panose="02040503050406030204" pitchFamily="18" charset="0"/>
              </a:defRPr>
            </a:lvl3pPr>
            <a:lvl4pPr>
              <a:defRPr sz="2400">
                <a:solidFill>
                  <a:schemeClr val="tx1"/>
                </a:solidFill>
                <a:latin typeface="Cambria" panose="02040503050406030204" pitchFamily="18" charset="0"/>
              </a:defRPr>
            </a:lvl4pPr>
            <a:lvl5pPr>
              <a:defRPr sz="2400">
                <a:solidFill>
                  <a:schemeClr val="tx1"/>
                </a:solidFill>
                <a:latin typeface="Cambria" panose="02040503050406030204" pitchFamily="18" charset="0"/>
              </a:defRPr>
            </a:lvl5pPr>
          </a:lstStyle>
          <a:p>
            <a:pPr lvl="0"/>
            <a:r>
              <a:rPr lang="en-US" dirty="0" smtClean="0"/>
              <a:t>[ Unit Title ]</a:t>
            </a:r>
          </a:p>
        </p:txBody>
      </p:sp>
      <p:sp>
        <p:nvSpPr>
          <p:cNvPr id="21" name="Text Placeholder 17"/>
          <p:cNvSpPr>
            <a:spLocks noGrp="1"/>
          </p:cNvSpPr>
          <p:nvPr>
            <p:ph type="body" sz="quarter" idx="11" hasCustomPrompt="1"/>
          </p:nvPr>
        </p:nvSpPr>
        <p:spPr>
          <a:xfrm>
            <a:off x="228600" y="609602"/>
            <a:ext cx="7086600" cy="468313"/>
          </a:xfrm>
          <a:prstGeom prst="rect">
            <a:avLst/>
          </a:prstGeom>
        </p:spPr>
        <p:txBody>
          <a:bodyPr/>
          <a:lstStyle>
            <a:lvl1pPr>
              <a:defRPr sz="1800" b="1" spc="225"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2400">
                <a:solidFill>
                  <a:schemeClr val="tx1"/>
                </a:solidFill>
                <a:latin typeface="Cambria" panose="02040503050406030204" pitchFamily="18" charset="0"/>
              </a:defRPr>
            </a:lvl2pPr>
            <a:lvl3pPr>
              <a:defRPr sz="2400">
                <a:solidFill>
                  <a:schemeClr val="tx1"/>
                </a:solidFill>
                <a:latin typeface="Cambria" panose="02040503050406030204" pitchFamily="18" charset="0"/>
              </a:defRPr>
            </a:lvl3pPr>
            <a:lvl4pPr>
              <a:defRPr sz="2400">
                <a:solidFill>
                  <a:schemeClr val="tx1"/>
                </a:solidFill>
                <a:latin typeface="Cambria" panose="02040503050406030204" pitchFamily="18" charset="0"/>
              </a:defRPr>
            </a:lvl4pPr>
            <a:lvl5pPr>
              <a:defRPr sz="2400">
                <a:solidFill>
                  <a:schemeClr val="tx1"/>
                </a:solidFill>
                <a:latin typeface="Cambria" panose="02040503050406030204" pitchFamily="18" charset="0"/>
              </a:defRPr>
            </a:lvl5pPr>
          </a:lstStyle>
          <a:p>
            <a:pPr lvl="0"/>
            <a:r>
              <a:rPr lang="en-US" dirty="0" smtClean="0"/>
              <a:t>[ Section Title ]</a:t>
            </a:r>
          </a:p>
        </p:txBody>
      </p:sp>
      <p:sp>
        <p:nvSpPr>
          <p:cNvPr id="5" name="Rectangle 4"/>
          <p:cNvSpPr/>
          <p:nvPr userDrawn="1"/>
        </p:nvSpPr>
        <p:spPr>
          <a:xfrm>
            <a:off x="8782156" y="3"/>
            <a:ext cx="361845" cy="4556759"/>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8781968" y="5124450"/>
            <a:ext cx="360570" cy="173355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389971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TextBox 8"/>
          <p:cNvSpPr txBox="1"/>
          <p:nvPr userDrawn="1"/>
        </p:nvSpPr>
        <p:spPr>
          <a:xfrm>
            <a:off x="775003" y="1417346"/>
            <a:ext cx="4238716" cy="1077218"/>
          </a:xfrm>
          <a:prstGeom prst="rect">
            <a:avLst/>
          </a:prstGeom>
          <a:noFill/>
        </p:spPr>
        <p:txBody>
          <a:bodyPr wrap="square" rtlCol="0">
            <a:spAutoFit/>
          </a:bodyPr>
          <a:lstStyle/>
          <a:p>
            <a:pPr algn="ctr"/>
            <a:r>
              <a:rPr lang="en-US" sz="3200" spc="600" dirty="0" smtClean="0">
                <a:latin typeface="Times New Roman" panose="02020603050405020304" pitchFamily="18" charset="0"/>
                <a:cs typeface="Times New Roman" panose="02020603050405020304" pitchFamily="18" charset="0"/>
              </a:rPr>
              <a:t>Visual Resource Management</a:t>
            </a:r>
            <a:endParaRPr lang="en-US" sz="3200" spc="600" dirty="0">
              <a:latin typeface="Times New Roman" panose="02020603050405020304" pitchFamily="18" charset="0"/>
              <a:cs typeface="Times New Roman" panose="02020603050405020304" pitchFamily="18" charset="0"/>
            </a:endParaRPr>
          </a:p>
        </p:txBody>
      </p:sp>
      <p:grpSp>
        <p:nvGrpSpPr>
          <p:cNvPr id="11" name="Group 10"/>
          <p:cNvGrpSpPr/>
          <p:nvPr userDrawn="1"/>
        </p:nvGrpSpPr>
        <p:grpSpPr>
          <a:xfrm>
            <a:off x="2064750" y="2837703"/>
            <a:ext cx="1659221" cy="716757"/>
            <a:chOff x="2125630" y="2939674"/>
            <a:chExt cx="1659221" cy="716757"/>
          </a:xfrm>
        </p:grpSpPr>
        <p:pic>
          <p:nvPicPr>
            <p:cNvPr id="12" name="Picture 11"/>
            <p:cNvPicPr/>
            <p:nvPr/>
          </p:nvPicPr>
          <p:blipFill>
            <a:blip r:embed="rId3" cstate="screen">
              <a:extLst>
                <a:ext uri="{28A0092B-C50C-407E-A947-70E740481C1C}">
                  <a14:useLocalDpi xmlns:a14="http://schemas.microsoft.com/office/drawing/2010/main"/>
                </a:ext>
              </a:extLst>
            </a:blip>
            <a:stretch>
              <a:fillRect/>
            </a:stretch>
          </p:blipFill>
          <p:spPr>
            <a:xfrm>
              <a:off x="2125630" y="2939674"/>
              <a:ext cx="716756" cy="716756"/>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5701" y="2939675"/>
              <a:ext cx="819150" cy="716756"/>
            </a:xfrm>
            <a:prstGeom prst="rect">
              <a:avLst/>
            </a:prstGeom>
          </p:spPr>
        </p:pic>
      </p:grpSp>
      <p:sp>
        <p:nvSpPr>
          <p:cNvPr id="7" name="Text Placeholder 8"/>
          <p:cNvSpPr txBox="1">
            <a:spLocks/>
          </p:cNvSpPr>
          <p:nvPr userDrawn="1"/>
        </p:nvSpPr>
        <p:spPr>
          <a:xfrm>
            <a:off x="1066800" y="5257800"/>
            <a:ext cx="3657600" cy="762000"/>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1800" kern="1200" spc="300" baseline="0">
                <a:solidFill>
                  <a:schemeClr val="tx1"/>
                </a:solidFill>
                <a:latin typeface="Cambria" panose="020405030504060302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April 2018</a:t>
            </a:r>
          </a:p>
          <a:p>
            <a:r>
              <a:rPr lang="en-US" dirty="0" smtClean="0"/>
              <a:t>Las Vegas, Nevada</a:t>
            </a:r>
            <a:endParaRPr lang="en-US" dirty="0"/>
          </a:p>
        </p:txBody>
      </p:sp>
      <p:pic>
        <p:nvPicPr>
          <p:cNvPr id="8" name="Picture 7"/>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802593" y="0"/>
            <a:ext cx="3341407" cy="6858000"/>
          </a:xfrm>
          <a:prstGeom prst="rect">
            <a:avLst/>
          </a:prstGeom>
        </p:spPr>
      </p:pic>
    </p:spTree>
    <p:extLst>
      <p:ext uri="{BB962C8B-B14F-4D97-AF65-F5344CB8AC3E}">
        <p14:creationId xmlns:p14="http://schemas.microsoft.com/office/powerpoint/2010/main" val="2482954881"/>
      </p:ext>
    </p:extLst>
  </p:cSld>
  <p:clrMap bg1="dk1" tx1="lt1" bg2="dk2" tx2="lt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65" name="Group 164"/>
          <p:cNvGrpSpPr/>
          <p:nvPr userDrawn="1"/>
        </p:nvGrpSpPr>
        <p:grpSpPr>
          <a:xfrm>
            <a:off x="8781968" y="0"/>
            <a:ext cx="363726" cy="6858000"/>
            <a:chOff x="8781968" y="0"/>
            <a:chExt cx="363726" cy="6332181"/>
          </a:xfrm>
        </p:grpSpPr>
        <p:sp>
          <p:nvSpPr>
            <p:cNvPr id="166" name="Rectangle 165"/>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67" name="Group 166"/>
            <p:cNvGrpSpPr/>
            <p:nvPr/>
          </p:nvGrpSpPr>
          <p:grpSpPr>
            <a:xfrm>
              <a:off x="8781968" y="524732"/>
              <a:ext cx="362812" cy="5807449"/>
              <a:chOff x="8781968" y="0"/>
              <a:chExt cx="362812" cy="6288447"/>
            </a:xfrm>
          </p:grpSpPr>
          <p:grpSp>
            <p:nvGrpSpPr>
              <p:cNvPr id="168" name="Group 167"/>
              <p:cNvGrpSpPr/>
              <p:nvPr/>
            </p:nvGrpSpPr>
            <p:grpSpPr>
              <a:xfrm>
                <a:off x="8781968" y="0"/>
                <a:ext cx="362812" cy="5705383"/>
                <a:chOff x="8781968" y="0"/>
                <a:chExt cx="362812" cy="6712012"/>
              </a:xfrm>
            </p:grpSpPr>
            <p:sp>
              <p:nvSpPr>
                <p:cNvPr id="170" name="Rectangle 169"/>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1" name="Rectangle 170"/>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2" name="Rectangle 171"/>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3" name="Rectangle 172"/>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4" name="Rectangle 173"/>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5" name="Rectangle 174"/>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6" name="Rectangle 175"/>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7" name="Rectangle 176"/>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8" name="Rectangle 177"/>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9" name="Rectangle 178"/>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9" name="Rectangle 168"/>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180" name="TextBox 179"/>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81" name="TextBox 180"/>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82" name="TextBox 181"/>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3" name="TextBox 182"/>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84" name="TextBox 183"/>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5" name="TextBox 184"/>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86" name="TextBox 185"/>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87" name="TextBox 186"/>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88" name="TextBox 187"/>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189" name="TextBox 188"/>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90" name="TextBox 189"/>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191" name="TextBox 190"/>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pic>
        <p:nvPicPr>
          <p:cNvPr id="192" name="Picture 191"/>
          <p:cNvPicPr/>
          <p:nvPr userDrawn="1"/>
        </p:nvPicPr>
        <p:blipFill>
          <a:blip r:embed="rId3" cstate="screen">
            <a:extLst>
              <a:ext uri="{28A0092B-C50C-407E-A947-70E740481C1C}">
                <a14:useLocalDpi xmlns:a14="http://schemas.microsoft.com/office/drawing/2010/main"/>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82548" y="362374"/>
            <a:ext cx="696017" cy="611223"/>
          </a:xfrm>
          <a:prstGeom prst="rect">
            <a:avLst/>
          </a:prstGeom>
        </p:spPr>
      </p:pic>
    </p:spTree>
    <p:extLst>
      <p:ext uri="{BB962C8B-B14F-4D97-AF65-F5344CB8AC3E}">
        <p14:creationId xmlns:p14="http://schemas.microsoft.com/office/powerpoint/2010/main" val="4009872682"/>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55" name="TextBox 54"/>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67"/>
          <p:cNvPicPr/>
          <p:nvPr userDrawn="1"/>
        </p:nvPicPr>
        <p:blipFill>
          <a:blip r:embed="rId3" cstate="screen">
            <a:extLst>
              <a:ext uri="{28A0092B-C50C-407E-A947-70E740481C1C}">
                <a14:useLocalDpi xmlns:a14="http://schemas.microsoft.com/office/drawing/2010/main"/>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82548" y="362374"/>
            <a:ext cx="696017" cy="611223"/>
          </a:xfrm>
          <a:prstGeom prst="rect">
            <a:avLst/>
          </a:prstGeom>
        </p:spPr>
      </p:pic>
      <p:sp>
        <p:nvSpPr>
          <p:cNvPr id="34"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baseline="0" dirty="0" smtClean="0">
                <a:effectLst/>
                <a:latin typeface="Cambria" panose="02040503050406030204" pitchFamily="18" charset="0"/>
              </a:rPr>
              <a:t>April 2018 - </a:t>
            </a:r>
            <a:r>
              <a:rPr lang="en-US" sz="900" b="1" dirty="0" smtClean="0">
                <a:effectLst/>
                <a:latin typeface="Cambria" panose="02040503050406030204" pitchFamily="18" charset="0"/>
              </a:rPr>
              <a:t>Las Vegas, NV</a:t>
            </a:r>
            <a:endParaRPr lang="en-US" sz="900" b="1" dirty="0">
              <a:effectLst/>
              <a:latin typeface="Cambria" panose="02040503050406030204" pitchFamily="18" charset="0"/>
            </a:endParaRPr>
          </a:p>
        </p:txBody>
      </p:sp>
    </p:spTree>
    <p:extLst>
      <p:ext uri="{BB962C8B-B14F-4D97-AF65-F5344CB8AC3E}">
        <p14:creationId xmlns:p14="http://schemas.microsoft.com/office/powerpoint/2010/main" val="3345816250"/>
      </p:ext>
    </p:extLst>
  </p:cSld>
  <p:clrMap bg1="lt1" tx1="dk1" bg2="lt2" tx2="dk2" accent1="accent1" accent2="accent2" accent3="accent3" accent4="accent4" accent5="accent5" accent6="accent6" hlink="hlink" folHlink="folHlink"/>
  <p:sldLayoutIdLst>
    <p:sldLayoutId id="2147483674"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9" name="Rectangle 38"/>
          <p:cNvSpPr/>
          <p:nvPr userDrawn="1"/>
        </p:nvSpPr>
        <p:spPr>
          <a:xfrm>
            <a:off x="1"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55" name="TextBox 54"/>
          <p:cNvSpPr txBox="1"/>
          <p:nvPr userDrawn="1"/>
        </p:nvSpPr>
        <p:spPr>
          <a:xfrm>
            <a:off x="8807847" y="145653"/>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7" y="723905"/>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7" y="1286126"/>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7" y="1853771"/>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7" y="2427722"/>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7" y="2998277"/>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7" y="3568830"/>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7" y="4139383"/>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7" y="4709936"/>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3" y="5280490"/>
            <a:ext cx="431045"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8" y="5851043"/>
            <a:ext cx="431045"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3" y="6427910"/>
            <a:ext cx="431045"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3"/>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8" name="Picture 67"/>
          <p:cNvPicPr/>
          <p:nvPr userDrawn="1"/>
        </p:nvPicPr>
        <p:blipFill>
          <a:blip r:embed="rId3" cstate="screen">
            <a:extLst>
              <a:ext uri="{28A0092B-C50C-407E-A947-70E740481C1C}">
                <a14:useLocalDpi xmlns:a14="http://schemas.microsoft.com/office/drawing/2010/main"/>
              </a:ext>
            </a:extLst>
          </a:blip>
          <a:stretch>
            <a:fillRect/>
          </a:stretch>
        </p:blipFill>
        <p:spPr>
          <a:xfrm>
            <a:off x="7311916" y="342725"/>
            <a:ext cx="630872" cy="630872"/>
          </a:xfrm>
          <a:prstGeom prst="rect">
            <a:avLst/>
          </a:prstGeom>
        </p:spPr>
      </p:pic>
      <p:pic>
        <p:nvPicPr>
          <p:cNvPr id="69" name="Picture 6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82549" y="362376"/>
            <a:ext cx="696017" cy="611223"/>
          </a:xfrm>
          <a:prstGeom prst="rect">
            <a:avLst/>
          </a:prstGeom>
        </p:spPr>
      </p:pic>
      <p:sp>
        <p:nvSpPr>
          <p:cNvPr id="34"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675" b="1" baseline="0" dirty="0" smtClean="0">
                <a:effectLst/>
                <a:latin typeface="Cambria" panose="02040503050406030204" pitchFamily="18" charset="0"/>
              </a:rPr>
              <a:t>April 2018 - </a:t>
            </a:r>
            <a:r>
              <a:rPr lang="en-US" sz="675" b="1" dirty="0" smtClean="0">
                <a:effectLst/>
                <a:latin typeface="Cambria" panose="02040503050406030204" pitchFamily="18" charset="0"/>
              </a:rPr>
              <a:t>Las Vegas, NV</a:t>
            </a:r>
            <a:endParaRPr lang="en-US" sz="675" b="1" dirty="0">
              <a:effectLst/>
              <a:latin typeface="Cambria" panose="02040503050406030204" pitchFamily="18" charset="0"/>
            </a:endParaRPr>
          </a:p>
        </p:txBody>
      </p:sp>
    </p:spTree>
    <p:extLst>
      <p:ext uri="{BB962C8B-B14F-4D97-AF65-F5344CB8AC3E}">
        <p14:creationId xmlns:p14="http://schemas.microsoft.com/office/powerpoint/2010/main" val="1800602921"/>
      </p:ext>
    </p:extLst>
  </p:cSld>
  <p:clrMap bg1="lt1" tx1="dk1" bg2="lt2" tx2="dk2" accent1="accent1" accent2="accent2" accent3="accent3" accent4="accent4" accent5="accent5" accent6="accent6" hlink="hlink" folHlink="folHlink"/>
  <p:sldLayoutIdLst>
    <p:sldLayoutId id="2147483676" r:id="rId1"/>
  </p:sldLayoutIdLs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0" indent="0" algn="l" defTabSz="685800" rtl="0" eaLnBrk="1" latinLnBrk="0" hangingPunct="1">
        <a:spcBef>
          <a:spcPct val="20000"/>
        </a:spcBef>
        <a:buFont typeface="Arial" panose="020B0604020202020204" pitchFamily="34" charset="0"/>
        <a:buNone/>
        <a:defRPr sz="1800" b="1" kern="1200">
          <a:solidFill>
            <a:srgbClr val="92D050"/>
          </a:solidFill>
          <a:latin typeface="Cambria" panose="02040503050406030204" pitchFamily="18" charset="0"/>
          <a:ea typeface="+mn-ea"/>
          <a:cs typeface="+mn-cs"/>
        </a:defRPr>
      </a:lvl1pPr>
      <a:lvl2pPr marL="435769" indent="-214313" algn="l" defTabSz="685800" rtl="0" eaLnBrk="1" latinLnBrk="0" hangingPunct="1">
        <a:spcBef>
          <a:spcPct val="20000"/>
        </a:spcBef>
        <a:buClr>
          <a:srgbClr val="0070C0"/>
        </a:buClr>
        <a:buFont typeface="Arial" panose="020B0604020202020204" pitchFamily="34" charset="0"/>
        <a:buChar char="•"/>
        <a:defRPr sz="1650" kern="1200">
          <a:solidFill>
            <a:schemeClr val="bg1"/>
          </a:solidFill>
          <a:latin typeface="Cambria" panose="02040503050406030204" pitchFamily="18" charset="0"/>
          <a:ea typeface="+mn-ea"/>
          <a:cs typeface="+mn-cs"/>
        </a:defRPr>
      </a:lvl2pPr>
      <a:lvl3pPr marL="685800" indent="-171450" algn="l" defTabSz="685800" rtl="0" eaLnBrk="1" latinLnBrk="0" hangingPunct="1">
        <a:spcBef>
          <a:spcPct val="20000"/>
        </a:spcBef>
        <a:buClr>
          <a:srgbClr val="0070C0"/>
        </a:buClr>
        <a:buSzPct val="110000"/>
        <a:buFont typeface="Cambria" panose="02040503050406030204" pitchFamily="18" charset="0"/>
        <a:buChar char="-"/>
        <a:defRPr sz="1500" kern="1200">
          <a:solidFill>
            <a:schemeClr val="bg1"/>
          </a:solidFill>
          <a:latin typeface="Cambria" panose="02040503050406030204" pitchFamily="18"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bg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8.emf"/><Relationship Id="rId5" Type="http://schemas.openxmlformats.org/officeDocument/2006/relationships/oleObject" Target="../embeddings/oleObject2.bin"/><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22.emf"/><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image" Target="../media/image22.emf"/><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23.emf"/><Relationship Id="rId5" Type="http://schemas.openxmlformats.org/officeDocument/2006/relationships/oleObject" Target="../embeddings/oleObject5.bin"/><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5.emf"/><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5.jpeg"/><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microsoft.com/office/2007/relationships/hdphoto" Target="../media/hdphoto9.wdp"/></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microsoft.com/office/2007/relationships/hdphoto" Target="../media/hdphoto9.wdp"/></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microsoft.com/office/2007/relationships/hdphoto" Target="../media/hdphoto10.wdp"/><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45.jpeg"/><Relationship Id="rId4" Type="http://schemas.microsoft.com/office/2007/relationships/hdphoto" Target="../media/hdphoto11.wdp"/></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894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Class I </a:t>
            </a:r>
          </a:p>
          <a:p>
            <a:pPr lvl="1" indent="-228600"/>
            <a:r>
              <a:rPr lang="en-US" dirty="0" smtClean="0"/>
              <a:t>Preserve the existing character of the landscape</a:t>
            </a:r>
          </a:p>
          <a:p>
            <a:pPr lvl="1" indent="-228600"/>
            <a:r>
              <a:rPr lang="en-US" dirty="0" smtClean="0"/>
              <a:t>Manage for natural ecological changes</a:t>
            </a:r>
          </a:p>
          <a:p>
            <a:pPr lvl="1" indent="-228600"/>
            <a:r>
              <a:rPr lang="en-US" dirty="0" smtClean="0"/>
              <a:t>Change allowed:  very low</a:t>
            </a:r>
          </a:p>
          <a:p>
            <a:pPr lvl="1" indent="-228600"/>
            <a:r>
              <a:rPr lang="en-US" dirty="0" smtClean="0"/>
              <a:t>Activities should not be visible and must not attract attention</a:t>
            </a:r>
          </a:p>
          <a:p>
            <a:pPr lvl="1" indent="-228600"/>
            <a:endParaRPr lang="en-US" dirty="0"/>
          </a:p>
          <a:p>
            <a:pPr indent="-228600"/>
            <a:r>
              <a:rPr lang="en-US" dirty="0" smtClean="0"/>
              <a:t>Class II</a:t>
            </a:r>
          </a:p>
          <a:p>
            <a:pPr lvl="1" indent="-228600"/>
            <a:r>
              <a:rPr lang="en-US" dirty="0" smtClean="0"/>
              <a:t>Retain the existing character of the landscape</a:t>
            </a:r>
          </a:p>
          <a:p>
            <a:pPr lvl="1" indent="-228600"/>
            <a:r>
              <a:rPr lang="en-US" dirty="0" smtClean="0"/>
              <a:t>Change allowed:  low</a:t>
            </a:r>
          </a:p>
          <a:p>
            <a:pPr lvl="1" indent="-228600"/>
            <a:r>
              <a:rPr lang="en-US" dirty="0" smtClean="0"/>
              <a:t>Activities may be visible, but should not attract attention</a:t>
            </a:r>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VRM Class Objectives</a:t>
            </a:r>
            <a:endParaRPr lang="en-US" dirty="0"/>
          </a:p>
        </p:txBody>
      </p:sp>
    </p:spTree>
    <p:extLst>
      <p:ext uri="{BB962C8B-B14F-4D97-AF65-F5344CB8AC3E}">
        <p14:creationId xmlns:p14="http://schemas.microsoft.com/office/powerpoint/2010/main" val="238142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Class III</a:t>
            </a:r>
          </a:p>
          <a:p>
            <a:pPr lvl="1" indent="-228600"/>
            <a:r>
              <a:rPr lang="en-US" dirty="0" smtClean="0"/>
              <a:t>Partially retain the existing character of the landscape</a:t>
            </a:r>
          </a:p>
          <a:p>
            <a:pPr lvl="1" indent="-228600"/>
            <a:r>
              <a:rPr lang="en-US" dirty="0" smtClean="0"/>
              <a:t>Change allowed:  moderate</a:t>
            </a:r>
          </a:p>
          <a:p>
            <a:pPr lvl="1" indent="-228600"/>
            <a:r>
              <a:rPr lang="en-US" dirty="0" smtClean="0"/>
              <a:t>Activities may attract attention but should not dominate the view</a:t>
            </a:r>
          </a:p>
          <a:p>
            <a:pPr lvl="1" indent="-228600"/>
            <a:endParaRPr lang="en-US" dirty="0"/>
          </a:p>
          <a:p>
            <a:pPr indent="-228600"/>
            <a:r>
              <a:rPr lang="en-US" dirty="0" smtClean="0"/>
              <a:t>Class IV</a:t>
            </a:r>
          </a:p>
          <a:p>
            <a:pPr lvl="1" indent="-228600"/>
            <a:r>
              <a:rPr lang="en-US" dirty="0" smtClean="0"/>
              <a:t>Provide for management activities which require major modification of the existing character of the landscape</a:t>
            </a:r>
          </a:p>
          <a:p>
            <a:pPr lvl="1" indent="-228600"/>
            <a:r>
              <a:rPr lang="en-US" dirty="0" smtClean="0"/>
              <a:t>Change allowed:  high</a:t>
            </a:r>
          </a:p>
          <a:p>
            <a:pPr lvl="1" indent="-228600"/>
            <a:r>
              <a:rPr lang="en-US" dirty="0" smtClean="0"/>
              <a:t>Activities may attract attention, may dominate the view, but are still mitigated</a:t>
            </a:r>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VRM Class Objectives</a:t>
            </a:r>
            <a:endParaRPr lang="en-US" dirty="0"/>
          </a:p>
        </p:txBody>
      </p:sp>
    </p:spTree>
    <p:extLst>
      <p:ext uri="{BB962C8B-B14F-4D97-AF65-F5344CB8AC3E}">
        <p14:creationId xmlns:p14="http://schemas.microsoft.com/office/powerpoint/2010/main" val="14349664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Select Key Observation Points (KOPs)</a:t>
            </a:r>
          </a:p>
          <a:p>
            <a:pPr lvl="1" indent="-228600"/>
            <a:r>
              <a:rPr lang="en-US" dirty="0" smtClean="0"/>
              <a:t>What is a KOP?</a:t>
            </a:r>
          </a:p>
          <a:p>
            <a:pPr lvl="2"/>
            <a:r>
              <a:rPr lang="en-US" dirty="0" smtClean="0"/>
              <a:t>A critical viewpoint or place from</a:t>
            </a:r>
          </a:p>
          <a:p>
            <a:pPr marL="685800" lvl="2" indent="0">
              <a:buNone/>
            </a:pPr>
            <a:r>
              <a:rPr lang="en-US" dirty="0"/>
              <a:t>	</a:t>
            </a:r>
            <a:r>
              <a:rPr lang="en-US" dirty="0" smtClean="0"/>
              <a:t> which we analyze the visual impact</a:t>
            </a:r>
          </a:p>
          <a:p>
            <a:pPr marL="685800" lvl="2" indent="0">
              <a:buNone/>
            </a:pPr>
            <a:r>
              <a:rPr lang="en-US" dirty="0"/>
              <a:t>	</a:t>
            </a:r>
            <a:r>
              <a:rPr lang="en-US" dirty="0" smtClean="0"/>
              <a:t> of a proposed project</a:t>
            </a:r>
          </a:p>
          <a:p>
            <a:pPr lvl="2"/>
            <a:endParaRPr lang="en-US" dirty="0" smtClean="0"/>
          </a:p>
          <a:p>
            <a:r>
              <a:rPr lang="en-US" dirty="0" smtClean="0"/>
              <a:t>Types of KOPs</a:t>
            </a:r>
          </a:p>
          <a:p>
            <a:pPr lvl="1"/>
            <a:r>
              <a:rPr lang="en-US" dirty="0"/>
              <a:t>KOPs should be p</a:t>
            </a:r>
            <a:r>
              <a:rPr lang="en-US" dirty="0" smtClean="0"/>
              <a:t>laces </a:t>
            </a:r>
            <a:r>
              <a:rPr lang="en-US" dirty="0"/>
              <a:t>from which a proposed project is seen by large numbers of viewers or </a:t>
            </a:r>
            <a:r>
              <a:rPr lang="en-US" u="sng" dirty="0"/>
              <a:t>critical </a:t>
            </a:r>
            <a:r>
              <a:rPr lang="en-US" u="sng" dirty="0" smtClean="0"/>
              <a:t>viewers</a:t>
            </a:r>
            <a:endParaRPr lang="en-US" dirty="0"/>
          </a:p>
          <a:p>
            <a:pPr lvl="1"/>
            <a:r>
              <a:rPr lang="en-US" dirty="0" smtClean="0"/>
              <a:t>Where </a:t>
            </a:r>
            <a:r>
              <a:rPr lang="en-US" dirty="0"/>
              <a:t>view of proposed project is most revealing</a:t>
            </a:r>
          </a:p>
          <a:p>
            <a:pPr lvl="1"/>
            <a:r>
              <a:rPr lang="en-US" dirty="0" smtClean="0"/>
              <a:t>Single Points – trailheads, campgrounds, scenic overlooks, parking lots, subdivisions, and towns</a:t>
            </a:r>
          </a:p>
          <a:p>
            <a:pPr lvl="1"/>
            <a:r>
              <a:rPr lang="en-US" dirty="0" smtClean="0"/>
              <a:t>Linear – roads, trails, and rivers</a:t>
            </a:r>
            <a:endParaRPr lang="en-US" dirty="0"/>
          </a:p>
          <a:p>
            <a:pPr lvl="1"/>
            <a:endParaRPr lang="en-US" u="sng" dirty="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3</a:t>
            </a:r>
            <a:endParaRPr lang="en-US" dirty="0"/>
          </a:p>
        </p:txBody>
      </p:sp>
      <p:pic>
        <p:nvPicPr>
          <p:cNvPr id="8" name="Picture 4" descr="Select KOP 003"/>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a:fillRect/>
          </a:stretch>
        </p:blipFill>
        <p:spPr bwMode="auto">
          <a:xfrm>
            <a:off x="5756220" y="1768762"/>
            <a:ext cx="2728167" cy="20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29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85750"/>
            <a:r>
              <a:rPr lang="en-US" dirty="0" smtClean="0"/>
              <a:t>Factors in KOP selection</a:t>
            </a:r>
          </a:p>
          <a:p>
            <a:pPr lvl="1"/>
            <a:r>
              <a:rPr lang="en-US" dirty="0"/>
              <a:t>(</a:t>
            </a:r>
            <a:r>
              <a:rPr lang="en-US" u="sng" dirty="0" smtClean="0"/>
              <a:t>Remember the Environmental Factors!</a:t>
            </a:r>
            <a:r>
              <a:rPr lang="en-US" dirty="0" smtClean="0"/>
              <a:t>)</a:t>
            </a:r>
          </a:p>
          <a:p>
            <a:pPr lvl="2"/>
            <a:r>
              <a:rPr lang="en-US" dirty="0" smtClean="0"/>
              <a:t>Angle of observation</a:t>
            </a:r>
          </a:p>
          <a:p>
            <a:pPr lvl="2"/>
            <a:r>
              <a:rPr lang="en-US" dirty="0" smtClean="0"/>
              <a:t>Number of viewers</a:t>
            </a:r>
          </a:p>
          <a:p>
            <a:pPr lvl="2"/>
            <a:r>
              <a:rPr lang="en-US" dirty="0" smtClean="0"/>
              <a:t>Length of time the project is in view</a:t>
            </a:r>
          </a:p>
          <a:p>
            <a:pPr lvl="2"/>
            <a:r>
              <a:rPr lang="en-US" dirty="0" smtClean="0"/>
              <a:t>Relative project  size</a:t>
            </a:r>
          </a:p>
          <a:p>
            <a:pPr lvl="2"/>
            <a:r>
              <a:rPr lang="en-US" dirty="0" smtClean="0"/>
              <a:t>Season of use</a:t>
            </a:r>
          </a:p>
          <a:p>
            <a:pPr lvl="2"/>
            <a:r>
              <a:rPr lang="en-US" dirty="0" smtClean="0"/>
              <a:t>Light Conditions </a:t>
            </a:r>
          </a:p>
          <a:p>
            <a:pPr lvl="2"/>
            <a:endParaRPr lang="en-US" dirty="0"/>
          </a:p>
          <a:p>
            <a:r>
              <a:rPr lang="en-US" dirty="0" smtClean="0"/>
              <a:t>How many KOPs are needed?</a:t>
            </a:r>
          </a:p>
          <a:p>
            <a:pPr lvl="1"/>
            <a:r>
              <a:rPr lang="en-US" dirty="0" smtClean="0"/>
              <a:t>Linear projects should have more than one </a:t>
            </a:r>
          </a:p>
          <a:p>
            <a:pPr lvl="1"/>
            <a:r>
              <a:rPr lang="en-US" dirty="0" smtClean="0"/>
              <a:t>Dependent  on the size of the project, land use plan direction, locations from where it can be seen</a:t>
            </a:r>
            <a:endParaRPr lang="en-US" altLang="en-US" sz="3200" dirty="0">
              <a:solidFill>
                <a:srgbClr val="AEAC68"/>
              </a:solidFill>
            </a:endParaRPr>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3</a:t>
            </a:r>
            <a:endParaRPr lang="en-US" dirty="0"/>
          </a:p>
        </p:txBody>
      </p:sp>
      <p:pic>
        <p:nvPicPr>
          <p:cNvPr id="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6104" y="3298458"/>
            <a:ext cx="2638047" cy="166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6104" y="1261767"/>
            <a:ext cx="2638047" cy="185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226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85750"/>
            <a:r>
              <a:rPr lang="en-US" dirty="0" smtClean="0"/>
              <a:t>When are KOPs selected?</a:t>
            </a:r>
          </a:p>
          <a:p>
            <a:pPr lvl="1"/>
            <a:r>
              <a:rPr lang="en-US" dirty="0" smtClean="0"/>
              <a:t>Early in the project planning </a:t>
            </a:r>
          </a:p>
          <a:p>
            <a:pPr marL="295275" lvl="1" indent="0">
              <a:buNone/>
              <a:tabLst>
                <a:tab pos="630238" algn="l"/>
              </a:tabLst>
            </a:pPr>
            <a:r>
              <a:rPr lang="en-US" dirty="0" smtClean="0"/>
              <a:t>	process</a:t>
            </a:r>
          </a:p>
          <a:p>
            <a:pPr lvl="1"/>
            <a:endParaRPr lang="en-US" dirty="0"/>
          </a:p>
          <a:p>
            <a:r>
              <a:rPr lang="en-US" dirty="0" smtClean="0"/>
              <a:t>Who selects them?</a:t>
            </a:r>
          </a:p>
          <a:p>
            <a:pPr lvl="1"/>
            <a:r>
              <a:rPr lang="en-US" dirty="0" smtClean="0"/>
              <a:t>Interdisciplinary team</a:t>
            </a:r>
          </a:p>
          <a:p>
            <a:pPr lvl="1"/>
            <a:r>
              <a:rPr lang="en-US" dirty="0" smtClean="0"/>
              <a:t>Input from proponent</a:t>
            </a:r>
          </a:p>
          <a:p>
            <a:pPr lvl="1"/>
            <a:r>
              <a:rPr lang="en-US" dirty="0" smtClean="0"/>
              <a:t>Coordination with other agencies</a:t>
            </a:r>
          </a:p>
          <a:p>
            <a:pPr lvl="2"/>
            <a:r>
              <a:rPr lang="en-US" dirty="0"/>
              <a:t>E</a:t>
            </a:r>
            <a:r>
              <a:rPr lang="en-US" dirty="0" smtClean="0"/>
              <a:t>xamples - NPS and USFS</a:t>
            </a:r>
          </a:p>
          <a:p>
            <a:endParaRPr lang="en-US" dirty="0" smtClean="0"/>
          </a:p>
          <a:p>
            <a:r>
              <a:rPr lang="en-US" dirty="0" smtClean="0"/>
              <a:t>Accuracy is important!</a:t>
            </a:r>
            <a:r>
              <a:rPr lang="en-US" dirty="0"/>
              <a:t> </a:t>
            </a:r>
            <a:endParaRPr lang="en-US" dirty="0" smtClean="0"/>
          </a:p>
          <a:p>
            <a:pPr lvl="1"/>
            <a:r>
              <a:rPr lang="en-US" dirty="0" smtClean="0"/>
              <a:t>Location can sway results</a:t>
            </a:r>
            <a:endParaRPr lang="en-US" sz="2000" dirty="0">
              <a:solidFill>
                <a:srgbClr val="AEAC68"/>
              </a:solidFill>
            </a:endParaRPr>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3 </a:t>
            </a:r>
            <a:endParaRPr lang="en-US" dirty="0"/>
          </a:p>
        </p:txBody>
      </p:sp>
      <p:pic>
        <p:nvPicPr>
          <p:cNvPr id="8" name="Picture 4" descr="KateandLindseyOnSite_VRMSecti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1906" y="1439054"/>
            <a:ext cx="3294634" cy="481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07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Prepare visual simulations (optional)</a:t>
            </a:r>
          </a:p>
          <a:p>
            <a:pPr lvl="1" indent="-228600"/>
            <a:r>
              <a:rPr lang="en-US" dirty="0" smtClean="0"/>
              <a:t>Complex projects may benefit from visual simulations</a:t>
            </a:r>
          </a:p>
          <a:p>
            <a:pPr lvl="1" indent="-228600"/>
            <a:r>
              <a:rPr lang="en-US" dirty="0" smtClean="0"/>
              <a:t>Provides visual representation of a project before and after </a:t>
            </a:r>
          </a:p>
          <a:p>
            <a:pPr lvl="2"/>
            <a:r>
              <a:rPr lang="en-US" dirty="0" smtClean="0"/>
              <a:t>Highlights impacts and potential mitigation measures</a:t>
            </a:r>
          </a:p>
          <a:p>
            <a:pPr lvl="2"/>
            <a:r>
              <a:rPr lang="en-US" dirty="0" smtClean="0"/>
              <a:t>Good way to illustrate impacts in NEPA analysis</a:t>
            </a:r>
          </a:p>
          <a:p>
            <a:pPr lvl="2"/>
            <a:r>
              <a:rPr lang="en-US" dirty="0" smtClean="0"/>
              <a:t>Seeing an image of a project is much more powerful than trying to imagine it</a:t>
            </a:r>
          </a:p>
          <a:p>
            <a:pPr lvl="2"/>
            <a:r>
              <a:rPr lang="en-US" dirty="0" smtClean="0"/>
              <a:t>Helps eliminate bias</a:t>
            </a:r>
          </a:p>
          <a:p>
            <a:pPr lvl="2"/>
            <a:r>
              <a:rPr lang="en-US" dirty="0" smtClean="0"/>
              <a:t>Allows all team members to see the project the same</a:t>
            </a:r>
          </a:p>
          <a:p>
            <a:pPr lvl="2"/>
            <a:r>
              <a:rPr lang="en-US" dirty="0"/>
              <a:t>Helps the proponent, public, and the BLM</a:t>
            </a:r>
          </a:p>
          <a:p>
            <a:pPr lvl="2"/>
            <a:endParaRPr lang="en-US" dirty="0" smtClean="0"/>
          </a:p>
          <a:p>
            <a:pPr lvl="2"/>
            <a:endParaRPr lang="en-US" dirty="0" smtClean="0"/>
          </a:p>
          <a:p>
            <a:pPr lvl="2">
              <a:buClr>
                <a:srgbClr val="AEAC68"/>
              </a:buClr>
              <a:buSzPct val="75000"/>
              <a:buFont typeface="Wingdings" pitchFamily="2" charset="2"/>
              <a:buChar char="§"/>
              <a:defRPr/>
            </a:pPr>
            <a:endParaRPr lang="en-US" dirty="0">
              <a:solidFill>
                <a:srgbClr val="AEAC68"/>
              </a:solidFill>
            </a:endParaRPr>
          </a:p>
          <a:p>
            <a:pPr lvl="2">
              <a:buClr>
                <a:srgbClr val="AEAC68"/>
              </a:buClr>
              <a:buSzPct val="75000"/>
              <a:buFont typeface="Wingdings" pitchFamily="2" charset="2"/>
              <a:buChar char="§"/>
              <a:defRPr/>
            </a:pPr>
            <a:endParaRPr lang="en-US" dirty="0">
              <a:solidFill>
                <a:srgbClr val="AEAC68"/>
              </a:solidFill>
            </a:endParaRPr>
          </a:p>
          <a:p>
            <a:pPr algn="ctr"/>
            <a:endParaRPr lang="en-US" altLang="en-US" sz="3200" dirty="0" smtClean="0">
              <a:solidFill>
                <a:srgbClr val="AEAC68"/>
              </a:solidFill>
            </a:endParaRPr>
          </a:p>
          <a:p>
            <a:pPr lvl="1" indent="-228600"/>
            <a:endParaRPr lang="en-US" dirty="0" smtClean="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4</a:t>
            </a:r>
            <a:endParaRPr lang="en-US" dirty="0"/>
          </a:p>
        </p:txBody>
      </p:sp>
    </p:spTree>
    <p:extLst>
      <p:ext uri="{BB962C8B-B14F-4D97-AF65-F5344CB8AC3E}">
        <p14:creationId xmlns:p14="http://schemas.microsoft.com/office/powerpoint/2010/main" val="21763263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endParaRPr lang="en-US" dirty="0" smtClean="0"/>
          </a:p>
          <a:p>
            <a:pPr indent="-228600"/>
            <a:endParaRPr lang="en-US" dirty="0"/>
          </a:p>
          <a:p>
            <a:pPr indent="-228600"/>
            <a:endParaRPr lang="en-US" dirty="0" smtClean="0"/>
          </a:p>
          <a:p>
            <a:pPr indent="-228600"/>
            <a:endParaRPr lang="en-US" dirty="0"/>
          </a:p>
          <a:p>
            <a:pPr indent="-228600"/>
            <a:endParaRPr lang="en-US" dirty="0" smtClean="0"/>
          </a:p>
          <a:p>
            <a:pPr indent="-228600"/>
            <a:endParaRPr lang="en-US" dirty="0"/>
          </a:p>
          <a:p>
            <a:pPr indent="-228600"/>
            <a:endParaRPr lang="en-US" dirty="0" smtClean="0"/>
          </a:p>
          <a:p>
            <a:pPr indent="-228600"/>
            <a:endParaRPr lang="en-US" dirty="0"/>
          </a:p>
          <a:p>
            <a:pPr indent="-228600"/>
            <a:endParaRPr lang="en-US" dirty="0" smtClean="0"/>
          </a:p>
          <a:p>
            <a:pPr indent="-228600"/>
            <a:endParaRPr lang="en-US" dirty="0"/>
          </a:p>
          <a:p>
            <a:pPr indent="-228600"/>
            <a:endParaRPr lang="en-US" dirty="0" smtClean="0"/>
          </a:p>
          <a:p>
            <a:pPr indent="-228600"/>
            <a:endParaRPr lang="en-US" dirty="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4 – Visual Simulations Example</a:t>
            </a:r>
            <a:endParaRPr lang="en-US" dirty="0"/>
          </a:p>
        </p:txBody>
      </p:sp>
      <p:pic>
        <p:nvPicPr>
          <p:cNvPr id="8" name="Picture 4" descr="P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61673" y="1186657"/>
            <a:ext cx="4227983" cy="266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an Comp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529" y="3958058"/>
            <a:ext cx="4211947" cy="266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New Simulation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75756" y="3958059"/>
            <a:ext cx="4182695" cy="266265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07579" y="3442021"/>
            <a:ext cx="3336170"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Before – Existing Conditions</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5" name="TextBox 14"/>
          <p:cNvSpPr txBox="1"/>
          <p:nvPr/>
        </p:nvSpPr>
        <p:spPr>
          <a:xfrm>
            <a:off x="1140221" y="6151989"/>
            <a:ext cx="2242345"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“After” Simulation</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6" name="TextBox 15"/>
          <p:cNvSpPr txBox="1"/>
          <p:nvPr/>
        </p:nvSpPr>
        <p:spPr>
          <a:xfrm>
            <a:off x="5465507" y="6196911"/>
            <a:ext cx="252126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Mitigated Simulation</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527685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Complete Contrast Rating</a:t>
            </a:r>
          </a:p>
          <a:p>
            <a:pPr lvl="1" indent="-228600"/>
            <a:r>
              <a:rPr lang="en-US" dirty="0" smtClean="0"/>
              <a:t>Visual Contrast Rating Worksheet – BLM Form 8400-4</a:t>
            </a:r>
          </a:p>
          <a:p>
            <a:pPr lvl="1" indent="-228600"/>
            <a:r>
              <a:rPr lang="en-US" dirty="0" smtClean="0"/>
              <a:t>See BLM Handbook H-8431-1</a:t>
            </a:r>
          </a:p>
          <a:p>
            <a:pPr lvl="1" indent="-228600"/>
            <a:r>
              <a:rPr lang="en-US" dirty="0" smtClean="0"/>
              <a:t>Validates Land Use Plan Conformance</a:t>
            </a:r>
          </a:p>
          <a:p>
            <a:pPr lvl="1" indent="-228600"/>
            <a:r>
              <a:rPr lang="en-US" dirty="0" smtClean="0"/>
              <a:t>Provides documentation for NEPA</a:t>
            </a:r>
          </a:p>
          <a:p>
            <a:pPr lvl="1" indent="-228600"/>
            <a:r>
              <a:rPr lang="en-US" dirty="0" smtClean="0"/>
              <a:t>Provides a record for future action</a:t>
            </a:r>
          </a:p>
          <a:p>
            <a:pPr lvl="1" indent="-228600"/>
            <a:r>
              <a:rPr lang="en-US" dirty="0" smtClean="0"/>
              <a:t>Helps defend against appeals</a:t>
            </a:r>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5</a:t>
            </a:r>
            <a:endParaRPr lang="en-US" dirty="0"/>
          </a:p>
        </p:txBody>
      </p:sp>
    </p:spTree>
    <p:extLst>
      <p:ext uri="{BB962C8B-B14F-4D97-AF65-F5344CB8AC3E}">
        <p14:creationId xmlns:p14="http://schemas.microsoft.com/office/powerpoint/2010/main" val="7458671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a:t>
            </a:r>
            <a:endParaRPr lang="en-US" dirty="0"/>
          </a:p>
        </p:txBody>
      </p:sp>
      <p:pic>
        <p:nvPicPr>
          <p:cNvPr id="8" name="Picture 3" descr="8400-4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503355" y="1158222"/>
            <a:ext cx="4125908" cy="539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040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 </a:t>
            </a:r>
            <a:endParaRPr lang="en-US" dirty="0"/>
          </a:p>
        </p:txBody>
      </p:sp>
      <p:sp>
        <p:nvSpPr>
          <p:cNvPr id="2" name="Content Placeholder 1"/>
          <p:cNvSpPr>
            <a:spLocks noGrp="1"/>
          </p:cNvSpPr>
          <p:nvPr>
            <p:ph idx="1"/>
          </p:nvPr>
        </p:nvSpPr>
        <p:spPr/>
        <p:txBody>
          <a:bodyPr/>
          <a:lstStyle/>
          <a:p>
            <a:r>
              <a:rPr lang="en-US" dirty="0" smtClean="0"/>
              <a:t>Section A</a:t>
            </a:r>
          </a:p>
          <a:p>
            <a:pPr lvl="1"/>
            <a:r>
              <a:rPr lang="en-US" dirty="0" smtClean="0"/>
              <a:t>Locates the project and identifies the VRM class</a:t>
            </a:r>
          </a:p>
          <a:p>
            <a:pPr lvl="1"/>
            <a:r>
              <a:rPr lang="en-US" dirty="0" smtClean="0"/>
              <a:t>A simple illustration or map identifies the project location and KOP</a:t>
            </a:r>
          </a:p>
          <a:p>
            <a:pPr lvl="1"/>
            <a:endParaRPr lang="en-US" dirty="0" smtClean="0"/>
          </a:p>
          <a:p>
            <a:pPr lvl="1"/>
            <a:endParaRPr lang="en-US" dirty="0"/>
          </a:p>
          <a:p>
            <a:pPr lvl="1"/>
            <a:endParaRPr lang="en-US" dirty="0" smtClean="0"/>
          </a:p>
          <a:p>
            <a:endParaRPr lang="en-US" dirty="0"/>
          </a:p>
          <a:p>
            <a:endParaRPr lang="en-US" dirty="0"/>
          </a:p>
        </p:txBody>
      </p:sp>
      <p:graphicFrame>
        <p:nvGraphicFramePr>
          <p:cNvPr id="4" name="Object 3"/>
          <p:cNvGraphicFramePr>
            <a:graphicFrameLocks noGrp="1" noChangeAspect="1"/>
          </p:cNvGraphicFramePr>
          <p:nvPr>
            <p:extLst>
              <p:ext uri="{D42A27DB-BD31-4B8C-83A1-F6EECF244321}">
                <p14:modId xmlns:p14="http://schemas.microsoft.com/office/powerpoint/2010/main" val="1177252428"/>
              </p:ext>
            </p:extLst>
          </p:nvPr>
        </p:nvGraphicFramePr>
        <p:xfrm>
          <a:off x="404735" y="2992229"/>
          <a:ext cx="8064709" cy="3771931"/>
        </p:xfrm>
        <a:graphic>
          <a:graphicData uri="http://schemas.openxmlformats.org/presentationml/2006/ole">
            <mc:AlternateContent xmlns:mc="http://schemas.openxmlformats.org/markup-compatibility/2006">
              <mc:Choice xmlns:v="urn:schemas-microsoft-com:vml" Requires="v">
                <p:oleObj spid="_x0000_s1168" name="Document" r:id="rId4" imgW="5635587" imgH="2466113" progId="Word.Document.8">
                  <p:embed/>
                </p:oleObj>
              </mc:Choice>
              <mc:Fallback>
                <p:oleObj name="Document" r:id="rId4" imgW="5635587" imgH="2466113" progId="Word.Document.8">
                  <p:embed/>
                  <p:pic>
                    <p:nvPicPr>
                      <p:cNvPr id="0" name="Object 4"/>
                      <p:cNvPicPr>
                        <a:picLocks noGrp="1" noChangeAspect="1" noChangeArrowheads="1"/>
                      </p:cNvPicPr>
                      <p:nvPr/>
                    </p:nvPicPr>
                    <p:blipFill>
                      <a:blip r:embed="rId5">
                        <a:lum bright="5000"/>
                        <a:extLst>
                          <a:ext uri="{28A0092B-C50C-407E-A947-70E740481C1C}">
                            <a14:useLocalDpi xmlns:a14="http://schemas.microsoft.com/office/drawing/2010/main" val="0"/>
                          </a:ext>
                        </a:extLst>
                      </a:blip>
                      <a:srcRect/>
                      <a:stretch>
                        <a:fillRect/>
                      </a:stretch>
                    </p:blipFill>
                    <p:spPr bwMode="auto">
                      <a:xfrm>
                        <a:off x="404735" y="2992229"/>
                        <a:ext cx="8064709" cy="377193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75035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AK clearin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47440"/>
            <a:ext cx="8782156" cy="621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0"/>
          </p:nvPr>
        </p:nvSpPr>
        <p:spPr/>
        <p:txBody>
          <a:bodyPr/>
          <a:lstStyle/>
          <a:p>
            <a:r>
              <a:rPr lang="en-US" dirty="0" smtClean="0"/>
              <a:t>Contrast Rating</a:t>
            </a:r>
            <a:endParaRPr lang="en-US" dirty="0"/>
          </a:p>
        </p:txBody>
      </p:sp>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4" cstate="screen">
              <a:extLst>
                <a:ext uri="{28A0092B-C50C-407E-A947-70E740481C1C}">
                  <a14:useLocalDpi xmlns:a14="http://schemas.microsoft.com/office/drawing/2010/main"/>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2548" y="362374"/>
              <a:ext cx="696017" cy="611223"/>
            </a:xfrm>
            <a:prstGeom prst="rect">
              <a:avLst/>
            </a:prstGeom>
          </p:spPr>
        </p:pic>
      </p:grpSp>
    </p:spTree>
    <p:extLst>
      <p:ext uri="{BB962C8B-B14F-4D97-AF65-F5344CB8AC3E}">
        <p14:creationId xmlns:p14="http://schemas.microsoft.com/office/powerpoint/2010/main" val="559010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573964" y="3009899"/>
            <a:ext cx="5510781" cy="3467101"/>
          </a:xfrm>
          <a:prstGeom prst="rect">
            <a:avLst/>
          </a:prstGeom>
        </p:spPr>
      </p:pic>
      <p:graphicFrame>
        <p:nvGraphicFramePr>
          <p:cNvPr id="6" name="Object 5"/>
          <p:cNvGraphicFramePr>
            <a:graphicFrameLocks noGrp="1" noChangeAspect="1"/>
          </p:cNvGraphicFramePr>
          <p:nvPr>
            <p:extLst>
              <p:ext uri="{D42A27DB-BD31-4B8C-83A1-F6EECF244321}">
                <p14:modId xmlns:p14="http://schemas.microsoft.com/office/powerpoint/2010/main" val="202561117"/>
              </p:ext>
            </p:extLst>
          </p:nvPr>
        </p:nvGraphicFramePr>
        <p:xfrm>
          <a:off x="1573964" y="2982315"/>
          <a:ext cx="6086006" cy="3722635"/>
        </p:xfrm>
        <a:graphic>
          <a:graphicData uri="http://schemas.openxmlformats.org/presentationml/2006/ole">
            <mc:AlternateContent xmlns:mc="http://schemas.openxmlformats.org/markup-compatibility/2006">
              <mc:Choice xmlns:v="urn:schemas-microsoft-com:vml" Requires="v">
                <p:oleObj spid="_x0000_s2193" name="Document" r:id="rId5" imgW="5632255" imgH="3445079" progId="Word.Document.8">
                  <p:embed/>
                </p:oleObj>
              </mc:Choice>
              <mc:Fallback>
                <p:oleObj name="Document" r:id="rId5" imgW="5632255" imgH="3445079" progId="Word.Document.8">
                  <p:embed/>
                  <p:pic>
                    <p:nvPicPr>
                      <p:cNvPr id="0" name="Object 8"/>
                      <p:cNvPicPr>
                        <a:picLocks noGrp="1"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1573964" y="2982315"/>
                        <a:ext cx="6086006" cy="3722635"/>
                      </a:xfrm>
                      <a:prstGeom prst="rect">
                        <a:avLst/>
                      </a:prstGeom>
                      <a:noFill/>
                      <a:ln>
                        <a:noFill/>
                      </a:ln>
                      <a:effectLst/>
                    </p:spPr>
                  </p:pic>
                </p:oleObj>
              </mc:Fallback>
            </mc:AlternateContent>
          </a:graphicData>
        </a:graphic>
      </p:graphicFrame>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 </a:t>
            </a:r>
            <a:endParaRPr lang="en-US" dirty="0"/>
          </a:p>
        </p:txBody>
      </p:sp>
      <p:sp>
        <p:nvSpPr>
          <p:cNvPr id="2" name="Content Placeholder 1"/>
          <p:cNvSpPr>
            <a:spLocks noGrp="1"/>
          </p:cNvSpPr>
          <p:nvPr>
            <p:ph idx="1"/>
          </p:nvPr>
        </p:nvSpPr>
        <p:spPr/>
        <p:txBody>
          <a:bodyPr/>
          <a:lstStyle/>
          <a:p>
            <a:r>
              <a:rPr lang="en-US" dirty="0" smtClean="0"/>
              <a:t>Section B</a:t>
            </a:r>
          </a:p>
          <a:p>
            <a:pPr lvl="1"/>
            <a:r>
              <a:rPr lang="en-US" dirty="0" smtClean="0"/>
              <a:t>Where the existing  characteristic landscape of the project area is described (use “language of landscapes”)</a:t>
            </a:r>
          </a:p>
          <a:p>
            <a:pPr lvl="1"/>
            <a:r>
              <a:rPr lang="en-US" dirty="0" smtClean="0"/>
              <a:t>Focus on the area being affected by the project</a:t>
            </a:r>
          </a:p>
          <a:p>
            <a:endParaRPr lang="en-US" dirty="0"/>
          </a:p>
          <a:p>
            <a:endParaRPr lang="en-US" dirty="0"/>
          </a:p>
        </p:txBody>
      </p:sp>
    </p:spTree>
    <p:extLst>
      <p:ext uri="{BB962C8B-B14F-4D97-AF65-F5344CB8AC3E}">
        <p14:creationId xmlns:p14="http://schemas.microsoft.com/office/powerpoint/2010/main" val="126925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2013" y="2628195"/>
            <a:ext cx="6018974" cy="3806500"/>
          </a:xfrm>
          <a:prstGeom prst="rect">
            <a:avLst/>
          </a:prstGeom>
        </p:spPr>
      </p:pic>
      <p:pic>
        <p:nvPicPr>
          <p:cNvPr id="8" name="Picture 5" descr="Contrast.jp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1000" contrast="33000"/>
                    </a14:imgEffect>
                  </a14:imgLayer>
                </a14:imgProps>
              </a:ext>
              <a:ext uri="{28A0092B-C50C-407E-A947-70E740481C1C}">
                <a14:useLocalDpi xmlns:a14="http://schemas.microsoft.com/office/drawing/2010/main"/>
              </a:ext>
            </a:extLst>
          </a:blip>
          <a:srcRect/>
          <a:stretch>
            <a:fillRect/>
          </a:stretch>
        </p:blipFill>
        <p:spPr bwMode="auto">
          <a:xfrm>
            <a:off x="1169226" y="2609624"/>
            <a:ext cx="6880482" cy="38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 </a:t>
            </a:r>
            <a:endParaRPr lang="en-US" dirty="0"/>
          </a:p>
        </p:txBody>
      </p:sp>
      <p:sp>
        <p:nvSpPr>
          <p:cNvPr id="2" name="Content Placeholder 1"/>
          <p:cNvSpPr>
            <a:spLocks noGrp="1"/>
          </p:cNvSpPr>
          <p:nvPr>
            <p:ph idx="1"/>
          </p:nvPr>
        </p:nvSpPr>
        <p:spPr/>
        <p:txBody>
          <a:bodyPr/>
          <a:lstStyle/>
          <a:p>
            <a:r>
              <a:rPr lang="en-US" dirty="0" smtClean="0"/>
              <a:t>Section C</a:t>
            </a:r>
          </a:p>
          <a:p>
            <a:pPr lvl="1"/>
            <a:r>
              <a:rPr lang="en-US" dirty="0" smtClean="0"/>
              <a:t>Where the proposed activity’s effects on the characteristic landscape are described</a:t>
            </a:r>
          </a:p>
          <a:p>
            <a:endParaRPr lang="en-US" dirty="0"/>
          </a:p>
          <a:p>
            <a:endParaRPr lang="en-US" dirty="0"/>
          </a:p>
        </p:txBody>
      </p:sp>
    </p:spTree>
    <p:extLst>
      <p:ext uri="{BB962C8B-B14F-4D97-AF65-F5344CB8AC3E}">
        <p14:creationId xmlns:p14="http://schemas.microsoft.com/office/powerpoint/2010/main" val="16699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 </a:t>
            </a:r>
            <a:endParaRPr lang="en-US" dirty="0"/>
          </a:p>
        </p:txBody>
      </p:sp>
      <p:sp>
        <p:nvSpPr>
          <p:cNvPr id="2" name="Content Placeholder 1"/>
          <p:cNvSpPr>
            <a:spLocks noGrp="1"/>
          </p:cNvSpPr>
          <p:nvPr>
            <p:ph idx="1"/>
          </p:nvPr>
        </p:nvSpPr>
        <p:spPr/>
        <p:txBody>
          <a:bodyPr/>
          <a:lstStyle/>
          <a:p>
            <a:r>
              <a:rPr lang="en-US" dirty="0" smtClean="0"/>
              <a:t>Section D</a:t>
            </a:r>
          </a:p>
          <a:p>
            <a:pPr lvl="1"/>
            <a:r>
              <a:rPr lang="en-US" dirty="0" smtClean="0"/>
              <a:t>Organized into features (land/water, vegetation, and structures) and elements (form, line, color, and texture)</a:t>
            </a:r>
          </a:p>
          <a:p>
            <a:pPr lvl="1"/>
            <a:r>
              <a:rPr lang="en-US" dirty="0" smtClean="0"/>
              <a:t>The terms strong, moderate, weak, and none conform to VRM Classes IV, III, II, and I, respectively</a:t>
            </a:r>
          </a:p>
          <a:p>
            <a:pPr lvl="2"/>
            <a:r>
              <a:rPr lang="en-US" dirty="0" smtClean="0"/>
              <a:t>For example – if the project creates strong contrast (impacts), it would conform to the class IV objective but not to the class I – III objectives</a:t>
            </a:r>
          </a:p>
          <a:p>
            <a:pPr lvl="2"/>
            <a:r>
              <a:rPr lang="en-US" dirty="0" smtClean="0"/>
              <a:t>If a project only causes weak contrast (impacts), it would meet the Class II VRM objective</a:t>
            </a:r>
          </a:p>
          <a:p>
            <a:pPr lvl="2"/>
            <a:endParaRPr lang="en-US" dirty="0" smtClean="0"/>
          </a:p>
          <a:p>
            <a:pPr lvl="2"/>
            <a:endParaRPr lang="en-US" dirty="0" smtClean="0"/>
          </a:p>
          <a:p>
            <a:pPr lvl="1"/>
            <a:endParaRPr lang="en-US" dirty="0" smtClean="0"/>
          </a:p>
          <a:p>
            <a:pPr marL="295275" lvl="1" indent="0">
              <a:buNone/>
            </a:pPr>
            <a:endParaRPr lang="en-US" dirty="0" smtClean="0"/>
          </a:p>
          <a:p>
            <a:endParaRPr lang="en-US" dirty="0"/>
          </a:p>
          <a:p>
            <a:endParaRPr lang="en-US" dirty="0"/>
          </a:p>
        </p:txBody>
      </p:sp>
    </p:spTree>
    <p:extLst>
      <p:ext uri="{BB962C8B-B14F-4D97-AF65-F5344CB8AC3E}">
        <p14:creationId xmlns:p14="http://schemas.microsoft.com/office/powerpoint/2010/main" val="2661883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 </a:t>
            </a:r>
            <a:endParaRPr lang="en-US" dirty="0"/>
          </a:p>
        </p:txBody>
      </p:sp>
      <p:sp>
        <p:nvSpPr>
          <p:cNvPr id="2" name="Content Placeholder 1"/>
          <p:cNvSpPr>
            <a:spLocks noGrp="1"/>
          </p:cNvSpPr>
          <p:nvPr>
            <p:ph idx="1"/>
          </p:nvPr>
        </p:nvSpPr>
        <p:spPr/>
        <p:txBody>
          <a:bodyPr/>
          <a:lstStyle/>
          <a:p>
            <a:r>
              <a:rPr lang="en-US" dirty="0" smtClean="0"/>
              <a:t>Section D</a:t>
            </a:r>
          </a:p>
          <a:p>
            <a:pPr lvl="1"/>
            <a:r>
              <a:rPr lang="en-US" dirty="0" smtClean="0"/>
              <a:t>In </a:t>
            </a:r>
            <a:r>
              <a:rPr lang="en-US" dirty="0"/>
              <a:t>this example, the project would meet the VRM Class III objective for form, but only a VRM Class IV objective for line, color, and texture</a:t>
            </a:r>
          </a:p>
          <a:p>
            <a:pPr lvl="2"/>
            <a:endParaRPr lang="en-US" dirty="0" smtClean="0"/>
          </a:p>
          <a:p>
            <a:pPr lvl="1"/>
            <a:endParaRPr lang="en-US" dirty="0" smtClean="0"/>
          </a:p>
          <a:p>
            <a:pPr marL="295275" lvl="1" indent="0">
              <a:buNone/>
            </a:pPr>
            <a:endParaRPr lang="en-US" dirty="0" smtClean="0"/>
          </a:p>
          <a:p>
            <a:endParaRPr lang="en-US" dirty="0"/>
          </a:p>
          <a:p>
            <a:endParaRPr lang="en-US" dirty="0"/>
          </a:p>
        </p:txBody>
      </p:sp>
      <p:graphicFrame>
        <p:nvGraphicFramePr>
          <p:cNvPr id="3" name="Object 2"/>
          <p:cNvGraphicFramePr>
            <a:graphicFrameLocks noGrp="1" noChangeAspect="1"/>
          </p:cNvGraphicFramePr>
          <p:nvPr>
            <p:extLst>
              <p:ext uri="{D42A27DB-BD31-4B8C-83A1-F6EECF244321}">
                <p14:modId xmlns:p14="http://schemas.microsoft.com/office/powerpoint/2010/main" val="1777440517"/>
              </p:ext>
            </p:extLst>
          </p:nvPr>
        </p:nvGraphicFramePr>
        <p:xfrm>
          <a:off x="461441" y="3960277"/>
          <a:ext cx="8292813" cy="2840863"/>
        </p:xfrm>
        <a:graphic>
          <a:graphicData uri="http://schemas.openxmlformats.org/presentationml/2006/ole">
            <mc:AlternateContent xmlns:mc="http://schemas.openxmlformats.org/markup-compatibility/2006">
              <mc:Choice xmlns:v="urn:schemas-microsoft-com:vml" Requires="v">
                <p:oleObj spid="_x0000_s10362" name="Document" r:id="rId4" imgW="8360357" imgH="2530517" progId="Word.Document.8">
                  <p:embed/>
                </p:oleObj>
              </mc:Choice>
              <mc:Fallback>
                <p:oleObj name="Document" r:id="rId4" imgW="8360357" imgH="2530517" progId="Word.Document.8">
                  <p:embed/>
                  <p:pic>
                    <p:nvPicPr>
                      <p:cNvPr id="0" name=""/>
                      <p:cNvPicPr>
                        <a:picLocks noGrp="1"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461441" y="3960277"/>
                        <a:ext cx="8292813" cy="28408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317222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 </a:t>
            </a:r>
            <a:endParaRPr lang="en-US" dirty="0"/>
          </a:p>
        </p:txBody>
      </p:sp>
      <p:sp>
        <p:nvSpPr>
          <p:cNvPr id="2" name="Content Placeholder 1"/>
          <p:cNvSpPr>
            <a:spLocks noGrp="1"/>
          </p:cNvSpPr>
          <p:nvPr>
            <p:ph idx="1"/>
          </p:nvPr>
        </p:nvSpPr>
        <p:spPr/>
        <p:txBody>
          <a:bodyPr/>
          <a:lstStyle/>
          <a:p>
            <a:r>
              <a:rPr lang="en-US" dirty="0"/>
              <a:t>Section D</a:t>
            </a:r>
          </a:p>
          <a:p>
            <a:pPr lvl="1"/>
            <a:r>
              <a:rPr lang="en-US" dirty="0"/>
              <a:t>This tells you where to focus mitigation efforts in order to reduce the degree of impact, and thus meet the VRM objective</a:t>
            </a:r>
          </a:p>
          <a:p>
            <a:pPr lvl="2"/>
            <a:endParaRPr lang="en-US" dirty="0"/>
          </a:p>
          <a:p>
            <a:pPr lvl="1"/>
            <a:endParaRPr lang="en-US" dirty="0"/>
          </a:p>
          <a:p>
            <a:pPr marL="295275" lvl="1" indent="0">
              <a:buNone/>
            </a:pPr>
            <a:endParaRPr lang="en-US" dirty="0">
              <a:solidFill>
                <a:srgbClr val="FFFFFF"/>
              </a:solidFill>
              <a:latin typeface="Cambria"/>
            </a:endParaRPr>
          </a:p>
          <a:p>
            <a:endParaRPr lang="en-US" dirty="0"/>
          </a:p>
          <a:p>
            <a:endParaRPr lang="en-US" dirty="0"/>
          </a:p>
          <a:p>
            <a:endParaRPr lang="en-US" dirty="0"/>
          </a:p>
        </p:txBody>
      </p:sp>
      <p:graphicFrame>
        <p:nvGraphicFramePr>
          <p:cNvPr id="3" name="Object 2"/>
          <p:cNvGraphicFramePr>
            <a:graphicFrameLocks noGrp="1" noChangeAspect="1"/>
          </p:cNvGraphicFramePr>
          <p:nvPr>
            <p:extLst>
              <p:ext uri="{D42A27DB-BD31-4B8C-83A1-F6EECF244321}">
                <p14:modId xmlns:p14="http://schemas.microsoft.com/office/powerpoint/2010/main" val="3564950102"/>
              </p:ext>
            </p:extLst>
          </p:nvPr>
        </p:nvGraphicFramePr>
        <p:xfrm>
          <a:off x="461441" y="3330697"/>
          <a:ext cx="8292813" cy="2840863"/>
        </p:xfrm>
        <a:graphic>
          <a:graphicData uri="http://schemas.openxmlformats.org/presentationml/2006/ole">
            <mc:AlternateContent xmlns:mc="http://schemas.openxmlformats.org/markup-compatibility/2006">
              <mc:Choice xmlns:v="urn:schemas-microsoft-com:vml" Requires="v">
                <p:oleObj spid="_x0000_s11385" name="Document" r:id="rId4" imgW="8360357" imgH="2530517" progId="Word.Document.8">
                  <p:embed/>
                </p:oleObj>
              </mc:Choice>
              <mc:Fallback>
                <p:oleObj name="Document" r:id="rId4" imgW="8360357" imgH="2530517" progId="Word.Document.8">
                  <p:embed/>
                  <p:pic>
                    <p:nvPicPr>
                      <p:cNvPr id="0" name=""/>
                      <p:cNvPicPr>
                        <a:picLocks noGrp="1"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461441" y="3330697"/>
                        <a:ext cx="8292813" cy="28408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342674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 – Degree of Contrast Criteria </a:t>
            </a:r>
            <a:endParaRPr lang="en-US" dirty="0"/>
          </a:p>
        </p:txBody>
      </p:sp>
      <p:sp>
        <p:nvSpPr>
          <p:cNvPr id="2" name="Content Placeholder 1"/>
          <p:cNvSpPr>
            <a:spLocks noGrp="1"/>
          </p:cNvSpPr>
          <p:nvPr>
            <p:ph idx="1"/>
          </p:nvPr>
        </p:nvSpPr>
        <p:spPr/>
        <p:txBody>
          <a:bodyPr/>
          <a:lstStyle/>
          <a:p>
            <a:r>
              <a:rPr lang="en-US" dirty="0"/>
              <a:t>None</a:t>
            </a:r>
          </a:p>
          <a:p>
            <a:pPr lvl="1"/>
            <a:r>
              <a:rPr lang="en-US" dirty="0"/>
              <a:t>Contrast not visible or perceived</a:t>
            </a:r>
          </a:p>
          <a:p>
            <a:pPr lvl="1"/>
            <a:r>
              <a:rPr lang="en-US" dirty="0"/>
              <a:t>Corresponds to VRM Class I</a:t>
            </a:r>
          </a:p>
          <a:p>
            <a:r>
              <a:rPr lang="en-US" dirty="0"/>
              <a:t>Weak</a:t>
            </a:r>
          </a:p>
          <a:p>
            <a:pPr lvl="1"/>
            <a:r>
              <a:rPr lang="en-US" dirty="0"/>
              <a:t>Contrast seen but does not attract attention</a:t>
            </a:r>
          </a:p>
          <a:p>
            <a:pPr lvl="1"/>
            <a:r>
              <a:rPr lang="en-US" dirty="0"/>
              <a:t>Corresponds to Class II</a:t>
            </a:r>
          </a:p>
          <a:p>
            <a:r>
              <a:rPr lang="en-US" dirty="0"/>
              <a:t>Moderate</a:t>
            </a:r>
          </a:p>
          <a:p>
            <a:pPr lvl="1"/>
            <a:r>
              <a:rPr lang="en-US" dirty="0"/>
              <a:t>Contrast attracts attention but does not dominate view</a:t>
            </a:r>
          </a:p>
          <a:p>
            <a:pPr lvl="1"/>
            <a:r>
              <a:rPr lang="en-US" dirty="0"/>
              <a:t>Corresponds to Class III</a:t>
            </a:r>
          </a:p>
          <a:p>
            <a:r>
              <a:rPr lang="en-US" dirty="0"/>
              <a:t>Strong</a:t>
            </a:r>
          </a:p>
          <a:p>
            <a:pPr lvl="1"/>
            <a:r>
              <a:rPr lang="en-US" dirty="0"/>
              <a:t>Contrast demands attention and is dominant</a:t>
            </a:r>
          </a:p>
          <a:p>
            <a:pPr lvl="1"/>
            <a:r>
              <a:rPr lang="en-US" dirty="0"/>
              <a:t>Corresponds to Class IV</a:t>
            </a:r>
          </a:p>
        </p:txBody>
      </p:sp>
    </p:spTree>
    <p:extLst>
      <p:ext uri="{BB962C8B-B14F-4D97-AF65-F5344CB8AC3E}">
        <p14:creationId xmlns:p14="http://schemas.microsoft.com/office/powerpoint/2010/main" val="20166292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20277" y="3988997"/>
            <a:ext cx="4029723" cy="2548465"/>
          </a:xfrm>
          <a:prstGeom prst="rect">
            <a:avLst/>
          </a:prstGeom>
        </p:spPr>
      </p:pic>
      <p:graphicFrame>
        <p:nvGraphicFramePr>
          <p:cNvPr id="4" name="Object 3"/>
          <p:cNvGraphicFramePr>
            <a:graphicFrameLocks noGrp="1" noChangeAspect="1"/>
          </p:cNvGraphicFramePr>
          <p:nvPr>
            <p:extLst>
              <p:ext uri="{D42A27DB-BD31-4B8C-83A1-F6EECF244321}">
                <p14:modId xmlns:p14="http://schemas.microsoft.com/office/powerpoint/2010/main" val="3066915944"/>
              </p:ext>
            </p:extLst>
          </p:nvPr>
        </p:nvGraphicFramePr>
        <p:xfrm>
          <a:off x="344770" y="3988997"/>
          <a:ext cx="8259582" cy="2848792"/>
        </p:xfrm>
        <a:graphic>
          <a:graphicData uri="http://schemas.openxmlformats.org/presentationml/2006/ole">
            <mc:AlternateContent xmlns:mc="http://schemas.openxmlformats.org/markup-compatibility/2006">
              <mc:Choice xmlns:v="urn:schemas-microsoft-com:vml" Requires="v">
                <p:oleObj spid="_x0000_s3217" name="Document" r:id="rId5" imgW="5632255" imgH="1943609" progId="Word.Document.8">
                  <p:embed/>
                </p:oleObj>
              </mc:Choice>
              <mc:Fallback>
                <p:oleObj name="Document" r:id="rId5" imgW="5632255" imgH="1943609" progId="Word.Document.8">
                  <p:embed/>
                  <p:pic>
                    <p:nvPicPr>
                      <p:cNvPr id="0" name="Object 7"/>
                      <p:cNvPicPr>
                        <a:picLocks noGrp="1" noChangeAspect="1" noChangeArrowheads="1"/>
                      </p:cNvPicPr>
                      <p:nvPr/>
                    </p:nvPicPr>
                    <p:blipFill>
                      <a:blip r:embed="rId6">
                        <a:lum bright="8000"/>
                        <a:extLst>
                          <a:ext uri="{28A0092B-C50C-407E-A947-70E740481C1C}">
                            <a14:useLocalDpi xmlns:a14="http://schemas.microsoft.com/office/drawing/2010/main" val="0"/>
                          </a:ext>
                        </a:extLst>
                      </a:blip>
                      <a:srcRect/>
                      <a:stretch>
                        <a:fillRect/>
                      </a:stretch>
                    </p:blipFill>
                    <p:spPr bwMode="auto">
                      <a:xfrm>
                        <a:off x="344770" y="3988997"/>
                        <a:ext cx="8259582" cy="2848792"/>
                      </a:xfrm>
                      <a:prstGeom prst="rect">
                        <a:avLst/>
                      </a:prstGeom>
                      <a:noFill/>
                      <a:ln>
                        <a:noFill/>
                      </a:ln>
                      <a:effectLst/>
                    </p:spPr>
                  </p:pic>
                </p:oleObj>
              </mc:Fallback>
            </mc:AlternateContent>
          </a:graphicData>
        </a:graphic>
      </p:graphicFrame>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 </a:t>
            </a:r>
            <a:endParaRPr lang="en-US" dirty="0"/>
          </a:p>
        </p:txBody>
      </p:sp>
      <p:sp>
        <p:nvSpPr>
          <p:cNvPr id="2" name="Content Placeholder 1"/>
          <p:cNvSpPr>
            <a:spLocks noGrp="1"/>
          </p:cNvSpPr>
          <p:nvPr>
            <p:ph idx="1"/>
          </p:nvPr>
        </p:nvSpPr>
        <p:spPr/>
        <p:txBody>
          <a:bodyPr/>
          <a:lstStyle/>
          <a:p>
            <a:r>
              <a:rPr lang="en-US" dirty="0" smtClean="0"/>
              <a:t>Section D (Continued)</a:t>
            </a:r>
          </a:p>
          <a:p>
            <a:pPr lvl="1"/>
            <a:r>
              <a:rPr lang="en-US" dirty="0" smtClean="0"/>
              <a:t>Where you can provide further explanation of why a project does or does not meet VRM objectives</a:t>
            </a:r>
          </a:p>
          <a:p>
            <a:pPr lvl="1"/>
            <a:r>
              <a:rPr lang="en-US" dirty="0" smtClean="0"/>
              <a:t>As in this example, changes to Land and Vegetation would cause a </a:t>
            </a:r>
            <a:r>
              <a:rPr lang="en-US" dirty="0" smtClean="0">
                <a:solidFill>
                  <a:srgbClr val="FFFF00"/>
                </a:solidFill>
              </a:rPr>
              <a:t>moderate</a:t>
            </a:r>
            <a:r>
              <a:rPr lang="en-US" dirty="0" smtClean="0"/>
              <a:t> degree of contrast to the element line, with </a:t>
            </a:r>
            <a:r>
              <a:rPr lang="en-US" dirty="0" smtClean="0">
                <a:solidFill>
                  <a:srgbClr val="FFFF00"/>
                </a:solidFill>
              </a:rPr>
              <a:t>strong</a:t>
            </a:r>
            <a:r>
              <a:rPr lang="en-US" dirty="0" smtClean="0"/>
              <a:t> contrast from Structures</a:t>
            </a:r>
          </a:p>
          <a:p>
            <a:pPr lvl="1"/>
            <a:r>
              <a:rPr lang="en-US" dirty="0" smtClean="0"/>
              <a:t>The element line is a focus of mitigation efforts for this project</a:t>
            </a:r>
          </a:p>
          <a:p>
            <a:pPr marL="295275" lvl="1" indent="0">
              <a:buNone/>
            </a:pPr>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198575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5532" y="2803577"/>
            <a:ext cx="4075903" cy="2596458"/>
          </a:xfrm>
          <a:prstGeom prst="rect">
            <a:avLst/>
          </a:prstGeom>
        </p:spPr>
      </p:pic>
      <p:pic>
        <p:nvPicPr>
          <p:cNvPr id="5" name="Picture 4"/>
          <p:cNvPicPr>
            <a:picLocks noChangeAspect="1"/>
          </p:cNvPicPr>
          <p:nvPr/>
        </p:nvPicPr>
        <p:blipFill>
          <a:blip r:embed="rId5"/>
          <a:stretch>
            <a:fillRect/>
          </a:stretch>
        </p:blipFill>
        <p:spPr>
          <a:xfrm>
            <a:off x="228600" y="2803577"/>
            <a:ext cx="4067844" cy="2572404"/>
          </a:xfrm>
          <a:prstGeom prst="rect">
            <a:avLst/>
          </a:prstGeom>
        </p:spPr>
      </p:pic>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 </a:t>
            </a:r>
            <a:endParaRPr lang="en-US" dirty="0"/>
          </a:p>
        </p:txBody>
      </p:sp>
      <p:sp>
        <p:nvSpPr>
          <p:cNvPr id="2" name="Content Placeholder 1"/>
          <p:cNvSpPr>
            <a:spLocks noGrp="1"/>
          </p:cNvSpPr>
          <p:nvPr>
            <p:ph idx="1"/>
          </p:nvPr>
        </p:nvSpPr>
        <p:spPr/>
        <p:txBody>
          <a:bodyPr/>
          <a:lstStyle/>
          <a:p>
            <a:r>
              <a:rPr lang="en-US" dirty="0" smtClean="0"/>
              <a:t>Section D (Continued)</a:t>
            </a:r>
          </a:p>
          <a:p>
            <a:pPr lvl="1"/>
            <a:r>
              <a:rPr lang="en-US" dirty="0" smtClean="0"/>
              <a:t>Where you can provide recommended mitigation measures</a:t>
            </a:r>
          </a:p>
          <a:p>
            <a:endParaRPr lang="en-US" dirty="0"/>
          </a:p>
          <a:p>
            <a:endParaRPr lang="en-US" dirty="0"/>
          </a:p>
        </p:txBody>
      </p:sp>
      <p:sp>
        <p:nvSpPr>
          <p:cNvPr id="6" name="TextBox 5"/>
          <p:cNvSpPr txBox="1"/>
          <p:nvPr/>
        </p:nvSpPr>
        <p:spPr>
          <a:xfrm>
            <a:off x="1782316" y="4762500"/>
            <a:ext cx="1079500" cy="369332"/>
          </a:xfrm>
          <a:prstGeom prst="rect">
            <a:avLst/>
          </a:prstGeom>
          <a:noFill/>
        </p:spPr>
        <p:txBody>
          <a:bodyPr wrap="square" rtlCol="0">
            <a:spAutoFit/>
          </a:bodyPr>
          <a:lstStyle/>
          <a:p>
            <a:r>
              <a:rPr lang="en-US" b="1" dirty="0" smtClean="0">
                <a:solidFill>
                  <a:schemeClr val="bg1"/>
                </a:solidFill>
              </a:rPr>
              <a:t>Proposed</a:t>
            </a:r>
            <a:endParaRPr lang="en-US" b="1" dirty="0">
              <a:solidFill>
                <a:schemeClr val="bg1"/>
              </a:solidFill>
            </a:endParaRPr>
          </a:p>
        </p:txBody>
      </p:sp>
      <p:sp>
        <p:nvSpPr>
          <p:cNvPr id="7" name="TextBox 6"/>
          <p:cNvSpPr txBox="1"/>
          <p:nvPr/>
        </p:nvSpPr>
        <p:spPr>
          <a:xfrm>
            <a:off x="6027960" y="4762500"/>
            <a:ext cx="1111907" cy="369332"/>
          </a:xfrm>
          <a:prstGeom prst="rect">
            <a:avLst/>
          </a:prstGeom>
          <a:noFill/>
        </p:spPr>
        <p:txBody>
          <a:bodyPr wrap="none" rtlCol="0">
            <a:spAutoFit/>
          </a:bodyPr>
          <a:lstStyle/>
          <a:p>
            <a:r>
              <a:rPr lang="en-US" b="1" dirty="0" smtClean="0">
                <a:solidFill>
                  <a:schemeClr val="bg1"/>
                </a:solidFill>
              </a:rPr>
              <a:t>Mitigated</a:t>
            </a:r>
            <a:endParaRPr lang="en-US" b="1" dirty="0">
              <a:solidFill>
                <a:schemeClr val="bg1"/>
              </a:solidFill>
            </a:endParaRPr>
          </a:p>
        </p:txBody>
      </p:sp>
      <p:graphicFrame>
        <p:nvGraphicFramePr>
          <p:cNvPr id="3" name="Object 2"/>
          <p:cNvGraphicFramePr>
            <a:graphicFrameLocks noGrp="1" noChangeAspect="1"/>
          </p:cNvGraphicFramePr>
          <p:nvPr>
            <p:extLst>
              <p:ext uri="{D42A27DB-BD31-4B8C-83A1-F6EECF244321}">
                <p14:modId xmlns:p14="http://schemas.microsoft.com/office/powerpoint/2010/main" val="2439095439"/>
              </p:ext>
            </p:extLst>
          </p:nvPr>
        </p:nvGraphicFramePr>
        <p:xfrm>
          <a:off x="109512" y="2782938"/>
          <a:ext cx="8527135" cy="2885495"/>
        </p:xfrm>
        <a:graphic>
          <a:graphicData uri="http://schemas.openxmlformats.org/presentationml/2006/ole">
            <mc:AlternateContent xmlns:mc="http://schemas.openxmlformats.org/markup-compatibility/2006">
              <mc:Choice xmlns:v="urn:schemas-microsoft-com:vml" Requires="v">
                <p:oleObj spid="_x0000_s4239" name="Document" r:id="rId6" imgW="5638737" imgH="1953827" progId="Word.Document.8">
                  <p:embed/>
                </p:oleObj>
              </mc:Choice>
              <mc:Fallback>
                <p:oleObj name="Document" r:id="rId6" imgW="5638737" imgH="1953827" progId="Word.Document.8">
                  <p:embed/>
                  <p:pic>
                    <p:nvPicPr>
                      <p:cNvPr id="0" name="Object 7"/>
                      <p:cNvPicPr>
                        <a:picLocks noGrp="1" noChangeAspect="1" noChangeArrowheads="1"/>
                      </p:cNvPicPr>
                      <p:nvPr/>
                    </p:nvPicPr>
                    <p:blipFill>
                      <a:blip r:embed="rId7">
                        <a:lum bright="10000"/>
                      </a:blip>
                      <a:srcRect/>
                      <a:stretch>
                        <a:fillRect/>
                      </a:stretch>
                    </p:blipFill>
                    <p:spPr bwMode="auto">
                      <a:xfrm>
                        <a:off x="109512" y="2782938"/>
                        <a:ext cx="8527135" cy="288549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71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Process (Continued) </a:t>
            </a:r>
            <a:endParaRPr lang="en-US" dirty="0"/>
          </a:p>
        </p:txBody>
      </p:sp>
      <p:sp>
        <p:nvSpPr>
          <p:cNvPr id="2" name="Content Placeholder 1"/>
          <p:cNvSpPr>
            <a:spLocks noGrp="1"/>
          </p:cNvSpPr>
          <p:nvPr>
            <p:ph idx="1"/>
          </p:nvPr>
        </p:nvSpPr>
        <p:spPr/>
        <p:txBody>
          <a:bodyPr/>
          <a:lstStyle/>
          <a:p>
            <a:pPr indent="-228600"/>
            <a:r>
              <a:rPr lang="en-US" dirty="0" smtClean="0"/>
              <a:t>Document! Document! Document!</a:t>
            </a:r>
          </a:p>
          <a:p>
            <a:pPr lvl="1" indent="-228600"/>
            <a:r>
              <a:rPr lang="en-US" dirty="0" smtClean="0"/>
              <a:t>Take pictures</a:t>
            </a:r>
          </a:p>
          <a:p>
            <a:pPr lvl="1" indent="-228600"/>
            <a:r>
              <a:rPr lang="en-US" dirty="0" smtClean="0"/>
              <a:t>Complete the form</a:t>
            </a:r>
          </a:p>
          <a:p>
            <a:pPr lvl="1" indent="-228600"/>
            <a:r>
              <a:rPr lang="en-US" dirty="0" smtClean="0"/>
              <a:t>Write short narratives</a:t>
            </a:r>
          </a:p>
          <a:p>
            <a:pPr lvl="1" indent="-228600"/>
            <a:r>
              <a:rPr lang="en-US" dirty="0" smtClean="0"/>
              <a:t>Prepare visual simulations (optional)</a:t>
            </a:r>
          </a:p>
          <a:p>
            <a:pPr lvl="1" indent="-228600"/>
            <a:r>
              <a:rPr lang="en-US" dirty="0" smtClean="0"/>
              <a:t>Do whatever you need to do to describe your thought process and final recommendations</a:t>
            </a:r>
          </a:p>
          <a:p>
            <a:pPr lvl="1" indent="-228600"/>
            <a:r>
              <a:rPr lang="en-US" dirty="0" smtClean="0"/>
              <a:t>Documentation is the only way you or your manager will accurately remember what took place during your analysis</a:t>
            </a:r>
          </a:p>
          <a:p>
            <a:pPr lvl="1" indent="-228600"/>
            <a:r>
              <a:rPr lang="en-US" dirty="0"/>
              <a:t>And if challenged, no documentation = didn’t </a:t>
            </a:r>
            <a:r>
              <a:rPr lang="en-US" dirty="0" smtClean="0"/>
              <a:t>happen</a:t>
            </a:r>
          </a:p>
          <a:p>
            <a:pPr indent="-228600"/>
            <a:endParaRPr lang="en-US" dirty="0"/>
          </a:p>
          <a:p>
            <a:pPr indent="-228600"/>
            <a:endParaRPr lang="en-US" dirty="0" smtClean="0"/>
          </a:p>
          <a:p>
            <a:pPr indent="-228600"/>
            <a:endParaRPr lang="en-US" dirty="0"/>
          </a:p>
          <a:p>
            <a:pPr indent="-228600"/>
            <a:endParaRPr lang="en-US" dirty="0" smtClean="0"/>
          </a:p>
          <a:p>
            <a:pPr indent="-228600"/>
            <a:endParaRPr lang="en-US" dirty="0"/>
          </a:p>
          <a:p>
            <a:pPr indent="-228600"/>
            <a:endParaRPr lang="en-US" dirty="0" smtClean="0"/>
          </a:p>
          <a:p>
            <a:endParaRPr lang="en-US" dirty="0"/>
          </a:p>
          <a:p>
            <a:endParaRPr lang="en-US" dirty="0"/>
          </a:p>
        </p:txBody>
      </p:sp>
    </p:spTree>
    <p:extLst>
      <p:ext uri="{BB962C8B-B14F-4D97-AF65-F5344CB8AC3E}">
        <p14:creationId xmlns:p14="http://schemas.microsoft.com/office/powerpoint/2010/main" val="8349856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1" indent="0">
              <a:buNone/>
            </a:pPr>
            <a:r>
              <a:rPr lang="en-US" sz="2400" b="1" dirty="0">
                <a:solidFill>
                  <a:srgbClr val="92D050"/>
                </a:solidFill>
              </a:rPr>
              <a:t>Does project meet VRM </a:t>
            </a:r>
            <a:r>
              <a:rPr lang="en-US" sz="2400" b="1" dirty="0" smtClean="0">
                <a:solidFill>
                  <a:srgbClr val="92D050"/>
                </a:solidFill>
              </a:rPr>
              <a:t>Objectives?</a:t>
            </a:r>
          </a:p>
          <a:p>
            <a:pPr marL="0" lvl="1" indent="0">
              <a:buNone/>
            </a:pPr>
            <a:endParaRPr lang="en-US" sz="400" b="1" dirty="0" smtClean="0">
              <a:solidFill>
                <a:srgbClr val="92D050"/>
              </a:solidFill>
            </a:endParaRPr>
          </a:p>
          <a:p>
            <a:pPr marL="0" lvl="1" indent="0">
              <a:buNone/>
            </a:pPr>
            <a:r>
              <a:rPr lang="en-US" sz="2400" b="1" dirty="0" smtClean="0">
                <a:solidFill>
                  <a:srgbClr val="92D050"/>
                </a:solidFill>
              </a:rPr>
              <a:t>YES</a:t>
            </a:r>
            <a:r>
              <a:rPr lang="en-US" sz="2400" b="1" dirty="0">
                <a:solidFill>
                  <a:srgbClr val="92D050"/>
                </a:solidFill>
              </a:rPr>
              <a:t>, if</a:t>
            </a:r>
            <a:r>
              <a:rPr lang="en-US" sz="2400" b="1" dirty="0" smtClean="0">
                <a:solidFill>
                  <a:srgbClr val="92D050"/>
                </a:solidFill>
              </a:rPr>
              <a:t>:  		</a:t>
            </a:r>
            <a:r>
              <a:rPr lang="en-US" sz="2400" dirty="0" smtClean="0">
                <a:solidFill>
                  <a:prstClr val="white"/>
                </a:solidFill>
              </a:rPr>
              <a:t>None </a:t>
            </a:r>
            <a:r>
              <a:rPr lang="en-US" sz="2400" dirty="0">
                <a:solidFill>
                  <a:prstClr val="white"/>
                </a:solidFill>
              </a:rPr>
              <a:t>= Class </a:t>
            </a:r>
            <a:r>
              <a:rPr lang="en-US" sz="2400" dirty="0" smtClean="0">
                <a:solidFill>
                  <a:prstClr val="white"/>
                </a:solidFill>
              </a:rPr>
              <a:t>I</a:t>
            </a:r>
          </a:p>
          <a:p>
            <a:pPr marL="0" lvl="1" indent="0">
              <a:buNone/>
            </a:pPr>
            <a:r>
              <a:rPr lang="en-US" sz="2400" dirty="0">
                <a:solidFill>
                  <a:prstClr val="white"/>
                </a:solidFill>
              </a:rPr>
              <a:t>	</a:t>
            </a:r>
            <a:r>
              <a:rPr lang="en-US" sz="2400" dirty="0" smtClean="0">
                <a:solidFill>
                  <a:prstClr val="white"/>
                </a:solidFill>
              </a:rPr>
              <a:t>		Weak </a:t>
            </a:r>
            <a:r>
              <a:rPr lang="en-US" sz="2400" dirty="0">
                <a:solidFill>
                  <a:prstClr val="white"/>
                </a:solidFill>
              </a:rPr>
              <a:t>= Class </a:t>
            </a:r>
            <a:r>
              <a:rPr lang="en-US" sz="2400" dirty="0" smtClean="0">
                <a:solidFill>
                  <a:prstClr val="white"/>
                </a:solidFill>
              </a:rPr>
              <a:t>II</a:t>
            </a:r>
          </a:p>
          <a:p>
            <a:pPr marL="0" lvl="1" indent="0">
              <a:buNone/>
            </a:pPr>
            <a:r>
              <a:rPr lang="en-US" sz="2400" dirty="0">
                <a:solidFill>
                  <a:prstClr val="white"/>
                </a:solidFill>
              </a:rPr>
              <a:t>	</a:t>
            </a:r>
            <a:r>
              <a:rPr lang="en-US" sz="2400" dirty="0" smtClean="0">
                <a:solidFill>
                  <a:prstClr val="white"/>
                </a:solidFill>
              </a:rPr>
              <a:t>		Moderate </a:t>
            </a:r>
            <a:r>
              <a:rPr lang="en-US" sz="2400" dirty="0">
                <a:solidFill>
                  <a:prstClr val="white"/>
                </a:solidFill>
              </a:rPr>
              <a:t>= Class </a:t>
            </a:r>
            <a:r>
              <a:rPr lang="en-US" sz="2400" dirty="0" smtClean="0">
                <a:solidFill>
                  <a:prstClr val="white"/>
                </a:solidFill>
              </a:rPr>
              <a:t>III</a:t>
            </a:r>
          </a:p>
          <a:p>
            <a:pPr marL="0" lvl="1" indent="0">
              <a:buNone/>
            </a:pPr>
            <a:r>
              <a:rPr lang="en-US" sz="2400" dirty="0">
                <a:solidFill>
                  <a:prstClr val="white"/>
                </a:solidFill>
              </a:rPr>
              <a:t>	</a:t>
            </a:r>
            <a:r>
              <a:rPr lang="en-US" sz="2400" dirty="0" smtClean="0">
                <a:solidFill>
                  <a:prstClr val="white"/>
                </a:solidFill>
              </a:rPr>
              <a:t>		Strong </a:t>
            </a:r>
            <a:r>
              <a:rPr lang="en-US" sz="2400" dirty="0">
                <a:solidFill>
                  <a:prstClr val="white"/>
                </a:solidFill>
              </a:rPr>
              <a:t>= Class IV</a:t>
            </a:r>
          </a:p>
          <a:p>
            <a:pPr marL="0" lvl="1" indent="0">
              <a:buNone/>
            </a:pPr>
            <a:endParaRPr lang="en-US" sz="2400" b="1" dirty="0">
              <a:solidFill>
                <a:srgbClr val="92D050"/>
              </a:solidFill>
            </a:endParaRPr>
          </a:p>
          <a:p>
            <a:endParaRPr lang="en-US" dirty="0"/>
          </a:p>
        </p:txBody>
      </p:sp>
      <p:sp>
        <p:nvSpPr>
          <p:cNvPr id="3" name="Text Placeholder 2"/>
          <p:cNvSpPr>
            <a:spLocks noGrp="1"/>
          </p:cNvSpPr>
          <p:nvPr>
            <p:ph type="body" sz="quarter" idx="10"/>
          </p:nvPr>
        </p:nvSpPr>
        <p:spPr/>
        <p:txBody>
          <a:bodyPr/>
          <a:lstStyle/>
          <a:p>
            <a:r>
              <a:rPr lang="en-US" dirty="0" smtClean="0"/>
              <a:t>Contrast Rating</a:t>
            </a:r>
            <a:endParaRPr lang="en-US" dirty="0"/>
          </a:p>
        </p:txBody>
      </p:sp>
      <p:sp>
        <p:nvSpPr>
          <p:cNvPr id="4" name="Text Placeholder 3"/>
          <p:cNvSpPr>
            <a:spLocks noGrp="1"/>
          </p:cNvSpPr>
          <p:nvPr>
            <p:ph type="body" sz="quarter" idx="11"/>
          </p:nvPr>
        </p:nvSpPr>
        <p:spPr/>
        <p:txBody>
          <a:bodyPr/>
          <a:lstStyle/>
          <a:p>
            <a:r>
              <a:rPr lang="en-US" dirty="0" smtClean="0"/>
              <a:t>Conformance with VRM Objectives</a:t>
            </a:r>
            <a:endParaRPr lang="en-US" dirty="0"/>
          </a:p>
        </p:txBody>
      </p:sp>
      <p:sp>
        <p:nvSpPr>
          <p:cNvPr id="5" name="Oval 4"/>
          <p:cNvSpPr/>
          <p:nvPr/>
        </p:nvSpPr>
        <p:spPr>
          <a:xfrm>
            <a:off x="2769575" y="2226054"/>
            <a:ext cx="2556587" cy="45162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0" y="3590414"/>
            <a:ext cx="8785097" cy="2993395"/>
          </a:xfrm>
          <a:prstGeom prst="rect">
            <a:avLst/>
          </a:prstGeom>
        </p:spPr>
      </p:pic>
      <p:sp>
        <p:nvSpPr>
          <p:cNvPr id="8" name="Oval 7"/>
          <p:cNvSpPr/>
          <p:nvPr/>
        </p:nvSpPr>
        <p:spPr>
          <a:xfrm>
            <a:off x="4180114" y="4720139"/>
            <a:ext cx="625152" cy="181026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923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dirty="0" smtClean="0"/>
              <a:t>Determine the elements of a project that are inconsistent with VRM objectives and recommend measures to improve the visual quality of the project</a:t>
            </a:r>
            <a:endParaRPr lang="en-US" dirty="0"/>
          </a:p>
          <a:p>
            <a:endParaRPr lang="en-US" dirty="0"/>
          </a:p>
          <a:p>
            <a:r>
              <a:rPr lang="en-US" dirty="0"/>
              <a:t>The VRM System is about minimizing visual contrast.</a:t>
            </a:r>
          </a:p>
          <a:p>
            <a:endParaRPr lang="en-US" dirty="0"/>
          </a:p>
          <a:p>
            <a:r>
              <a:rPr lang="en-US" dirty="0"/>
              <a:t>The Contrast Rating process </a:t>
            </a:r>
          </a:p>
          <a:p>
            <a:pPr marL="342900" indent="-342900">
              <a:buFont typeface="Arial" pitchFamily="34" charset="0"/>
              <a:buChar char="•"/>
            </a:pPr>
            <a:r>
              <a:rPr lang="en-US" dirty="0"/>
              <a:t>First, determines whether a proposal conforms to the current Land Use Plan, and</a:t>
            </a:r>
          </a:p>
          <a:p>
            <a:pPr marL="342900" indent="-342900">
              <a:buFont typeface="Arial" pitchFamily="34" charset="0"/>
              <a:buChar char="•"/>
            </a:pPr>
            <a:r>
              <a:rPr lang="en-US" dirty="0"/>
              <a:t>Second, supports the subsequent impact analysis process</a:t>
            </a:r>
          </a:p>
          <a:p>
            <a:endParaRPr lang="en-US" dirty="0" smtClean="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Unit Objective</a:t>
            </a:r>
            <a:endParaRPr lang="en-US" dirty="0"/>
          </a:p>
        </p:txBody>
      </p:sp>
    </p:spTree>
    <p:extLst>
      <p:ext uri="{BB962C8B-B14F-4D97-AF65-F5344CB8AC3E}">
        <p14:creationId xmlns:p14="http://schemas.microsoft.com/office/powerpoint/2010/main" val="25764984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1" indent="0">
              <a:buNone/>
            </a:pPr>
            <a:r>
              <a:rPr lang="en-US" sz="2400" b="1" dirty="0">
                <a:solidFill>
                  <a:srgbClr val="92D050"/>
                </a:solidFill>
              </a:rPr>
              <a:t>Does project meet VRM Objectives? </a:t>
            </a:r>
          </a:p>
          <a:p>
            <a:pPr marL="0" lvl="1" indent="0">
              <a:buNone/>
            </a:pPr>
            <a:r>
              <a:rPr lang="en-US" sz="2400" b="1" u="sng" dirty="0">
                <a:solidFill>
                  <a:srgbClr val="92D050"/>
                </a:solidFill>
              </a:rPr>
              <a:t>NO</a:t>
            </a:r>
            <a:r>
              <a:rPr lang="en-US" sz="2400" b="1" dirty="0">
                <a:solidFill>
                  <a:srgbClr val="92D050"/>
                </a:solidFill>
              </a:rPr>
              <a:t>, what to do?</a:t>
            </a:r>
          </a:p>
          <a:p>
            <a:pPr marL="0" lvl="1" indent="0">
              <a:buNone/>
            </a:pPr>
            <a:endParaRPr lang="en-US" dirty="0"/>
          </a:p>
          <a:p>
            <a:pPr marL="342900" lvl="1" indent="-342900"/>
            <a:r>
              <a:rPr lang="en-US" dirty="0"/>
              <a:t>Redesign project to meet VRM Objectives</a:t>
            </a:r>
          </a:p>
          <a:p>
            <a:pPr marL="342900" lvl="1" indent="-342900"/>
            <a:r>
              <a:rPr lang="en-US" dirty="0"/>
              <a:t>Internally initiated – Drop project </a:t>
            </a:r>
          </a:p>
          <a:p>
            <a:pPr marL="342900" lvl="1" indent="-342900"/>
            <a:r>
              <a:rPr lang="en-US" dirty="0"/>
              <a:t>Externally initiated – Deny application for project</a:t>
            </a:r>
          </a:p>
          <a:p>
            <a:pPr marL="342900" lvl="1" indent="-342900"/>
            <a:r>
              <a:rPr lang="en-US" dirty="0"/>
              <a:t>Amend RMP only as a last resort</a:t>
            </a:r>
          </a:p>
          <a:p>
            <a:pPr marL="676275" lvl="2" indent="-342900"/>
            <a:r>
              <a:rPr lang="en-US" dirty="0"/>
              <a:t>Address reasons for the current VRM Class designation</a:t>
            </a:r>
          </a:p>
          <a:p>
            <a:pPr marL="676275" lvl="2" indent="-342900"/>
            <a:r>
              <a:rPr lang="en-US" dirty="0"/>
              <a:t>Assess Compensatory Mitigation</a:t>
            </a:r>
          </a:p>
          <a:p>
            <a:endParaRPr lang="en-US" dirty="0"/>
          </a:p>
        </p:txBody>
      </p:sp>
      <p:sp>
        <p:nvSpPr>
          <p:cNvPr id="3" name="Text Placeholder 2"/>
          <p:cNvSpPr>
            <a:spLocks noGrp="1"/>
          </p:cNvSpPr>
          <p:nvPr>
            <p:ph type="body" sz="quarter" idx="10"/>
          </p:nvPr>
        </p:nvSpPr>
        <p:spPr/>
        <p:txBody>
          <a:bodyPr/>
          <a:lstStyle/>
          <a:p>
            <a:r>
              <a:rPr lang="en-US" dirty="0" smtClean="0"/>
              <a:t>Contrast Rating</a:t>
            </a:r>
            <a:endParaRPr lang="en-US" dirty="0"/>
          </a:p>
        </p:txBody>
      </p:sp>
      <p:sp>
        <p:nvSpPr>
          <p:cNvPr id="4" name="Text Placeholder 3"/>
          <p:cNvSpPr>
            <a:spLocks noGrp="1"/>
          </p:cNvSpPr>
          <p:nvPr>
            <p:ph type="body" sz="quarter" idx="11"/>
          </p:nvPr>
        </p:nvSpPr>
        <p:spPr/>
        <p:txBody>
          <a:bodyPr/>
          <a:lstStyle/>
          <a:p>
            <a:r>
              <a:rPr lang="en-US" dirty="0" smtClean="0"/>
              <a:t>Conformance with VRM Objectives</a:t>
            </a:r>
            <a:endParaRPr lang="en-US" dirty="0"/>
          </a:p>
        </p:txBody>
      </p:sp>
    </p:spTree>
    <p:extLst>
      <p:ext uri="{BB962C8B-B14F-4D97-AF65-F5344CB8AC3E}">
        <p14:creationId xmlns:p14="http://schemas.microsoft.com/office/powerpoint/2010/main" val="30100727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Process (Continued) </a:t>
            </a:r>
            <a:endParaRPr lang="en-US" dirty="0"/>
          </a:p>
        </p:txBody>
      </p:sp>
      <p:sp>
        <p:nvSpPr>
          <p:cNvPr id="2" name="Content Placeholder 1"/>
          <p:cNvSpPr>
            <a:spLocks noGrp="1"/>
          </p:cNvSpPr>
          <p:nvPr>
            <p:ph idx="1"/>
          </p:nvPr>
        </p:nvSpPr>
        <p:spPr/>
        <p:txBody>
          <a:bodyPr/>
          <a:lstStyle/>
          <a:p>
            <a:pPr indent="-228600"/>
            <a:r>
              <a:rPr lang="en-US" dirty="0" smtClean="0"/>
              <a:t>Input information into NEPA document</a:t>
            </a:r>
          </a:p>
          <a:p>
            <a:pPr lvl="1" indent="-228600"/>
            <a:r>
              <a:rPr lang="en-US" dirty="0" smtClean="0"/>
              <a:t>Enter your findings, along with necessary documentation</a:t>
            </a:r>
          </a:p>
          <a:p>
            <a:pPr lvl="1" indent="-228600"/>
            <a:r>
              <a:rPr lang="en-US" dirty="0" smtClean="0"/>
              <a:t>Write any necessary stipulations</a:t>
            </a:r>
          </a:p>
          <a:p>
            <a:pPr lvl="2"/>
            <a:r>
              <a:rPr lang="en-US" dirty="0" smtClean="0"/>
              <a:t>Be sure all resource stipulations are coordinated and in agreement</a:t>
            </a:r>
          </a:p>
          <a:p>
            <a:pPr lvl="2"/>
            <a:endParaRPr lang="en-US" dirty="0"/>
          </a:p>
          <a:p>
            <a:pPr indent="-228600"/>
            <a:r>
              <a:rPr lang="en-US" dirty="0" smtClean="0"/>
              <a:t>Continue </a:t>
            </a:r>
            <a:r>
              <a:rPr lang="en-US" dirty="0"/>
              <a:t>to work with the project </a:t>
            </a:r>
            <a:r>
              <a:rPr lang="en-US" dirty="0" smtClean="0"/>
              <a:t>proponent </a:t>
            </a:r>
            <a:r>
              <a:rPr lang="en-US" dirty="0"/>
              <a:t>through all phases of the project (pre-construction, construction, and reclamation) to ensure project is completed as </a:t>
            </a:r>
            <a:r>
              <a:rPr lang="en-US" dirty="0" smtClean="0"/>
              <a:t>planned and stipulations are being followed!</a:t>
            </a:r>
          </a:p>
          <a:p>
            <a:pPr indent="-228600"/>
            <a:endParaRPr lang="en-US" dirty="0"/>
          </a:p>
          <a:p>
            <a:pPr indent="-228600"/>
            <a:r>
              <a:rPr lang="en-US" dirty="0" smtClean="0"/>
              <a:t>Patience!  It may take years before you see the outcome of all your efforts</a:t>
            </a:r>
          </a:p>
          <a:p>
            <a:pPr lvl="1" indent="-228600"/>
            <a:endParaRPr lang="en-US" dirty="0"/>
          </a:p>
          <a:p>
            <a:endParaRPr lang="en-US" dirty="0"/>
          </a:p>
          <a:p>
            <a:endParaRPr lang="en-US" dirty="0"/>
          </a:p>
        </p:txBody>
      </p:sp>
    </p:spTree>
    <p:extLst>
      <p:ext uri="{BB962C8B-B14F-4D97-AF65-F5344CB8AC3E}">
        <p14:creationId xmlns:p14="http://schemas.microsoft.com/office/powerpoint/2010/main" val="26985686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Habitat Enhancement</a:t>
            </a:r>
            <a:endParaRPr lang="en-US" dirty="0"/>
          </a:p>
        </p:txBody>
      </p:sp>
      <p:sp>
        <p:nvSpPr>
          <p:cNvPr id="2" name="Content Placeholder 1"/>
          <p:cNvSpPr>
            <a:spLocks noGrp="1"/>
          </p:cNvSpPr>
          <p:nvPr>
            <p:ph idx="1"/>
          </p:nvPr>
        </p:nvSpPr>
        <p:spPr/>
        <p:txBody>
          <a:bodyPr/>
          <a:lstStyle/>
          <a:p>
            <a:r>
              <a:rPr lang="en-US" dirty="0" smtClean="0"/>
              <a:t>1 – Obtain a complete project description</a:t>
            </a:r>
          </a:p>
          <a:p>
            <a:pPr lvl="1"/>
            <a:r>
              <a:rPr lang="en-US" dirty="0" smtClean="0"/>
              <a:t>Habitat enhancement project for bighorn sheep</a:t>
            </a:r>
          </a:p>
          <a:p>
            <a:pPr lvl="1"/>
            <a:r>
              <a:rPr lang="en-US" dirty="0" smtClean="0"/>
              <a:t>Site was selected for its potential to allow sheep to access suitable habitat</a:t>
            </a:r>
          </a:p>
          <a:p>
            <a:pPr lvl="1"/>
            <a:r>
              <a:rPr lang="en-US" dirty="0" smtClean="0"/>
              <a:t>Habitat treatment would include a combination of clear cutting, heavy thinning, and group thinning</a:t>
            </a:r>
          </a:p>
          <a:p>
            <a:pPr lvl="1"/>
            <a:r>
              <a:rPr lang="en-US" dirty="0" smtClean="0"/>
              <a:t>Treatment area would be approximately 300 yards wide and would encompass approximately 200 acres</a:t>
            </a:r>
          </a:p>
          <a:p>
            <a:pPr lvl="1"/>
            <a:r>
              <a:rPr lang="en-US" dirty="0" smtClean="0"/>
              <a:t>Project design features will be used to minimize the visual impact of the project, including clumping and feathering of the treatment edges to prevent distinct lines, and pruning the lower limbs of the leave trees to maintain portions of intact canopy </a:t>
            </a:r>
            <a:r>
              <a:rPr lang="en-US" dirty="0"/>
              <a:t>while </a:t>
            </a:r>
            <a:r>
              <a:rPr lang="en-US" dirty="0" smtClean="0"/>
              <a:t>still providing sightlines for sheep</a:t>
            </a:r>
          </a:p>
          <a:p>
            <a:pPr lvl="1"/>
            <a:endParaRPr lang="en-US" dirty="0" smtClean="0"/>
          </a:p>
          <a:p>
            <a:endParaRPr lang="en-US" dirty="0" smtClean="0"/>
          </a:p>
          <a:p>
            <a:endParaRPr lang="en-US" dirty="0"/>
          </a:p>
          <a:p>
            <a:r>
              <a:rPr lang="en-US" dirty="0"/>
              <a:t> </a:t>
            </a:r>
          </a:p>
          <a:p>
            <a:r>
              <a:rPr lang="en-US" dirty="0"/>
              <a:t> </a:t>
            </a:r>
          </a:p>
          <a:p>
            <a:endParaRPr lang="en-US" dirty="0"/>
          </a:p>
        </p:txBody>
      </p:sp>
    </p:spTree>
    <p:extLst>
      <p:ext uri="{BB962C8B-B14F-4D97-AF65-F5344CB8AC3E}">
        <p14:creationId xmlns:p14="http://schemas.microsoft.com/office/powerpoint/2010/main" val="27975843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Habitat Enhancement</a:t>
            </a:r>
            <a:endParaRPr lang="en-US" dirty="0"/>
          </a:p>
        </p:txBody>
      </p:sp>
      <p:sp>
        <p:nvSpPr>
          <p:cNvPr id="2" name="Content Placeholder 1"/>
          <p:cNvSpPr>
            <a:spLocks noGrp="1"/>
          </p:cNvSpPr>
          <p:nvPr>
            <p:ph idx="1"/>
          </p:nvPr>
        </p:nvSpPr>
        <p:spPr/>
        <p:txBody>
          <a:bodyPr/>
          <a:lstStyle/>
          <a:p>
            <a:pPr indent="-228600"/>
            <a:r>
              <a:rPr lang="en-US" dirty="0" smtClean="0"/>
              <a:t>2 </a:t>
            </a:r>
            <a:r>
              <a:rPr lang="en-US" dirty="0"/>
              <a:t>– Identify VRM </a:t>
            </a:r>
            <a:r>
              <a:rPr lang="en-US" dirty="0" smtClean="0"/>
              <a:t>objectives</a:t>
            </a:r>
          </a:p>
          <a:p>
            <a:pPr indent="-228600"/>
            <a:r>
              <a:rPr lang="en-US" dirty="0" smtClean="0"/>
              <a:t>       from </a:t>
            </a:r>
            <a:r>
              <a:rPr lang="en-US" dirty="0"/>
              <a:t>land use </a:t>
            </a:r>
            <a:r>
              <a:rPr lang="en-US" dirty="0" smtClean="0"/>
              <a:t>plan</a:t>
            </a:r>
          </a:p>
          <a:p>
            <a:pPr lvl="1" indent="-228600"/>
            <a:r>
              <a:rPr lang="en-US" dirty="0" smtClean="0"/>
              <a:t>Class II</a:t>
            </a:r>
          </a:p>
          <a:p>
            <a:pPr lvl="2"/>
            <a:r>
              <a:rPr lang="en-US" dirty="0"/>
              <a:t>Retain </a:t>
            </a:r>
            <a:r>
              <a:rPr lang="en-US" dirty="0" smtClean="0"/>
              <a:t>landscape character</a:t>
            </a:r>
          </a:p>
          <a:p>
            <a:pPr lvl="2"/>
            <a:r>
              <a:rPr lang="en-US" dirty="0" smtClean="0"/>
              <a:t>Change </a:t>
            </a:r>
            <a:r>
              <a:rPr lang="en-US" dirty="0"/>
              <a:t>allowed:  low</a:t>
            </a:r>
          </a:p>
          <a:p>
            <a:pPr lvl="2"/>
            <a:r>
              <a:rPr lang="en-US" dirty="0" smtClean="0"/>
              <a:t>Visible but should not attract</a:t>
            </a:r>
          </a:p>
          <a:p>
            <a:pPr marL="685800" lvl="2" indent="0">
              <a:buNone/>
            </a:pPr>
            <a:r>
              <a:rPr lang="en-US" dirty="0"/>
              <a:t> </a:t>
            </a:r>
            <a:r>
              <a:rPr lang="en-US" dirty="0" smtClean="0"/>
              <a:t>    attention</a:t>
            </a:r>
          </a:p>
          <a:p>
            <a:pPr lvl="1" indent="-228600"/>
            <a:r>
              <a:rPr lang="en-US" dirty="0" smtClean="0"/>
              <a:t>Class III</a:t>
            </a:r>
          </a:p>
          <a:p>
            <a:pPr lvl="2"/>
            <a:r>
              <a:rPr lang="en-US" dirty="0" smtClean="0"/>
              <a:t>Partially retain landscape </a:t>
            </a:r>
          </a:p>
          <a:p>
            <a:pPr marL="685800" lvl="2" indent="0">
              <a:buNone/>
            </a:pPr>
            <a:r>
              <a:rPr lang="en-US" dirty="0" smtClean="0"/>
              <a:t>	character</a:t>
            </a:r>
          </a:p>
          <a:p>
            <a:pPr lvl="2"/>
            <a:r>
              <a:rPr lang="en-US" dirty="0"/>
              <a:t>Change allowed:  </a:t>
            </a:r>
            <a:r>
              <a:rPr lang="en-US" dirty="0" smtClean="0"/>
              <a:t>moderate</a:t>
            </a:r>
          </a:p>
          <a:p>
            <a:pPr lvl="2"/>
            <a:r>
              <a:rPr lang="en-US" dirty="0" smtClean="0"/>
              <a:t>Can attract attention but</a:t>
            </a:r>
          </a:p>
          <a:p>
            <a:pPr marL="685800" lvl="2" indent="0">
              <a:buNone/>
            </a:pPr>
            <a:r>
              <a:rPr lang="en-US" dirty="0"/>
              <a:t> </a:t>
            </a:r>
            <a:r>
              <a:rPr lang="en-US" dirty="0" smtClean="0"/>
              <a:t>   should not dominate view</a:t>
            </a:r>
            <a:endParaRPr lang="en-US" dirty="0"/>
          </a:p>
          <a:p>
            <a:pPr marL="685800" lvl="2" indent="0">
              <a:buNone/>
            </a:pPr>
            <a:endParaRPr lang="en-US" dirty="0" smtClean="0"/>
          </a:p>
          <a:p>
            <a:pPr lvl="2"/>
            <a:endParaRPr lang="en-US" dirty="0"/>
          </a:p>
          <a:p>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 b="1781"/>
          <a:stretch/>
        </p:blipFill>
        <p:spPr>
          <a:xfrm>
            <a:off x="4571999" y="1184221"/>
            <a:ext cx="4086089" cy="5334689"/>
          </a:xfrm>
          <a:prstGeom prst="rect">
            <a:avLst/>
          </a:prstGeom>
        </p:spPr>
      </p:pic>
    </p:spTree>
    <p:extLst>
      <p:ext uri="{BB962C8B-B14F-4D97-AF65-F5344CB8AC3E}">
        <p14:creationId xmlns:p14="http://schemas.microsoft.com/office/powerpoint/2010/main" val="980359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Habitat Enhancement</a:t>
            </a:r>
            <a:endParaRPr lang="en-US" dirty="0"/>
          </a:p>
        </p:txBody>
      </p:sp>
      <p:sp>
        <p:nvSpPr>
          <p:cNvPr id="2" name="Content Placeholder 1"/>
          <p:cNvSpPr>
            <a:spLocks noGrp="1"/>
          </p:cNvSpPr>
          <p:nvPr>
            <p:ph idx="1"/>
          </p:nvPr>
        </p:nvSpPr>
        <p:spPr/>
        <p:txBody>
          <a:bodyPr/>
          <a:lstStyle/>
          <a:p>
            <a:pPr indent="-228600"/>
            <a:r>
              <a:rPr lang="en-US" dirty="0" smtClean="0"/>
              <a:t>3 </a:t>
            </a:r>
            <a:r>
              <a:rPr lang="en-US" dirty="0"/>
              <a:t>– Select Key </a:t>
            </a:r>
            <a:r>
              <a:rPr lang="en-US" dirty="0" smtClean="0"/>
              <a:t>Observation</a:t>
            </a:r>
          </a:p>
          <a:p>
            <a:pPr indent="-228600"/>
            <a:r>
              <a:rPr lang="en-US" dirty="0"/>
              <a:t> </a:t>
            </a:r>
            <a:r>
              <a:rPr lang="en-US" dirty="0" smtClean="0"/>
              <a:t>      </a:t>
            </a:r>
            <a:r>
              <a:rPr lang="en-US" dirty="0"/>
              <a:t>Points (KOPs</a:t>
            </a:r>
            <a:r>
              <a:rPr lang="en-US" dirty="0" smtClean="0"/>
              <a:t>)</a:t>
            </a:r>
          </a:p>
          <a:p>
            <a:pPr lvl="1" indent="-228600"/>
            <a:r>
              <a:rPr lang="en-US" dirty="0" smtClean="0"/>
              <a:t>Linear feature – State </a:t>
            </a:r>
          </a:p>
          <a:p>
            <a:pPr marL="352425" lvl="1" indent="0">
              <a:buNone/>
            </a:pPr>
            <a:r>
              <a:rPr lang="en-US" dirty="0"/>
              <a:t> </a:t>
            </a:r>
            <a:r>
              <a:rPr lang="en-US" dirty="0" smtClean="0"/>
              <a:t>   Highway 50</a:t>
            </a:r>
          </a:p>
          <a:p>
            <a:pPr lvl="1" indent="-228600"/>
            <a:r>
              <a:rPr lang="en-US" dirty="0" smtClean="0"/>
              <a:t>6 KOPs were selected based </a:t>
            </a:r>
          </a:p>
          <a:p>
            <a:pPr marL="352425" lvl="1" indent="0">
              <a:buNone/>
            </a:pPr>
            <a:r>
              <a:rPr lang="en-US" dirty="0" smtClean="0"/>
              <a:t>    on viewshed analysis and </a:t>
            </a:r>
          </a:p>
          <a:p>
            <a:pPr marL="352425" lvl="1" indent="0">
              <a:buNone/>
            </a:pPr>
            <a:r>
              <a:rPr lang="en-US" dirty="0"/>
              <a:t> </a:t>
            </a:r>
            <a:r>
              <a:rPr lang="en-US" dirty="0" smtClean="0"/>
              <a:t>   from environmental factors</a:t>
            </a:r>
          </a:p>
          <a:p>
            <a:pPr marL="352425" lvl="1" indent="0">
              <a:buNone/>
            </a:pPr>
            <a:r>
              <a:rPr lang="en-US" dirty="0" smtClean="0"/>
              <a:t>    (e.g. angle of view, season</a:t>
            </a:r>
          </a:p>
          <a:p>
            <a:pPr marL="352425" lvl="1" indent="0">
              <a:buNone/>
            </a:pPr>
            <a:r>
              <a:rPr lang="en-US" dirty="0"/>
              <a:t> </a:t>
            </a:r>
            <a:r>
              <a:rPr lang="en-US" dirty="0" smtClean="0"/>
              <a:t>   of use, duration in view)</a:t>
            </a:r>
          </a:p>
          <a:p>
            <a:pPr marL="352425" lvl="1" indent="0">
              <a:buNone/>
            </a:pPr>
            <a:endParaRPr lang="en-US" dirty="0"/>
          </a:p>
          <a:p>
            <a:pPr lvl="1" indent="-228600"/>
            <a:endParaRPr lang="en-US" dirty="0"/>
          </a:p>
          <a:p>
            <a:r>
              <a:rPr lang="en-US" dirty="0"/>
              <a:t> </a:t>
            </a:r>
          </a:p>
          <a:p>
            <a:endParaRPr lang="en-US" dirty="0"/>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b="1786"/>
          <a:stretch/>
        </p:blipFill>
        <p:spPr>
          <a:xfrm>
            <a:off x="4571999" y="1154241"/>
            <a:ext cx="4088870" cy="5337999"/>
          </a:xfrm>
          <a:prstGeom prst="rect">
            <a:avLst/>
          </a:prstGeom>
        </p:spPr>
      </p:pic>
    </p:spTree>
    <p:extLst>
      <p:ext uri="{BB962C8B-B14F-4D97-AF65-F5344CB8AC3E}">
        <p14:creationId xmlns:p14="http://schemas.microsoft.com/office/powerpoint/2010/main" val="4029059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Habitat Enhancement</a:t>
            </a:r>
            <a:endParaRPr lang="en-US" dirty="0"/>
          </a:p>
        </p:txBody>
      </p:sp>
      <p:sp>
        <p:nvSpPr>
          <p:cNvPr id="2" name="Content Placeholder 1"/>
          <p:cNvSpPr>
            <a:spLocks noGrp="1"/>
          </p:cNvSpPr>
          <p:nvPr>
            <p:ph idx="1"/>
          </p:nvPr>
        </p:nvSpPr>
        <p:spPr/>
        <p:txBody>
          <a:bodyPr/>
          <a:lstStyle/>
          <a:p>
            <a:pPr indent="-228600"/>
            <a:r>
              <a:rPr lang="en-US" dirty="0" smtClean="0"/>
              <a:t>4 </a:t>
            </a:r>
            <a:r>
              <a:rPr lang="en-US" dirty="0"/>
              <a:t>– Prepare visual simulations (optional</a:t>
            </a:r>
            <a:r>
              <a:rPr lang="en-US" dirty="0" smtClean="0"/>
              <a:t>)</a:t>
            </a:r>
          </a:p>
          <a:p>
            <a:pPr indent="-228600"/>
            <a:endParaRPr lang="en-US" dirty="0" smtClean="0"/>
          </a:p>
          <a:p>
            <a:pPr indent="-228600"/>
            <a:endParaRPr lang="en-US" dirty="0" smtClean="0"/>
          </a:p>
          <a:p>
            <a:pPr lvl="1" indent="-228600"/>
            <a:r>
              <a:rPr lang="en-US" dirty="0" smtClean="0"/>
              <a:t>KOP 1</a:t>
            </a:r>
            <a:endParaRPr lang="en-US" dirty="0"/>
          </a:p>
          <a:p>
            <a:pPr lvl="1" indent="-228600"/>
            <a:endParaRPr lang="en-US" dirty="0"/>
          </a:p>
          <a:p>
            <a:r>
              <a:rPr lang="en-US" dirty="0"/>
              <a:t> </a:t>
            </a:r>
          </a:p>
          <a:p>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404" y="4701647"/>
            <a:ext cx="3759739" cy="1854165"/>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2607" y="4701646"/>
            <a:ext cx="3759741" cy="1854166"/>
          </a:xfrm>
          <a:prstGeom prst="rect">
            <a:avLst/>
          </a:prstGeom>
        </p:spPr>
      </p:pic>
      <p:pic>
        <p:nvPicPr>
          <p:cNvPr id="5" name="Picture 4"/>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a:ext>
            </a:extLst>
          </a:blip>
          <a:stretch>
            <a:fillRect/>
          </a:stretch>
        </p:blipFill>
        <p:spPr>
          <a:xfrm>
            <a:off x="1819002" y="1907852"/>
            <a:ext cx="5489136" cy="2568069"/>
          </a:xfrm>
          <a:prstGeom prst="rect">
            <a:avLst/>
          </a:prstGeom>
        </p:spPr>
      </p:pic>
      <p:sp>
        <p:nvSpPr>
          <p:cNvPr id="10" name="TextBox 9"/>
          <p:cNvSpPr txBox="1"/>
          <p:nvPr/>
        </p:nvSpPr>
        <p:spPr>
          <a:xfrm>
            <a:off x="1010973" y="6247669"/>
            <a:ext cx="3336170"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Before – Existing Conditions</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1" name="TextBox 10"/>
          <p:cNvSpPr txBox="1"/>
          <p:nvPr/>
        </p:nvSpPr>
        <p:spPr>
          <a:xfrm>
            <a:off x="6469678" y="6247668"/>
            <a:ext cx="2022670"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After Simulation</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803423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Habitat Enhancement</a:t>
            </a:r>
            <a:endParaRPr lang="en-US" dirty="0"/>
          </a:p>
        </p:txBody>
      </p:sp>
      <p:sp>
        <p:nvSpPr>
          <p:cNvPr id="2" name="Content Placeholder 1"/>
          <p:cNvSpPr>
            <a:spLocks noGrp="1"/>
          </p:cNvSpPr>
          <p:nvPr>
            <p:ph idx="1"/>
          </p:nvPr>
        </p:nvSpPr>
        <p:spPr/>
        <p:txBody>
          <a:bodyPr/>
          <a:lstStyle/>
          <a:p>
            <a:pPr indent="-228600"/>
            <a:r>
              <a:rPr lang="en-US" dirty="0" smtClean="0"/>
              <a:t>5 </a:t>
            </a:r>
            <a:r>
              <a:rPr lang="en-US" dirty="0"/>
              <a:t>– Complete contrast rating</a:t>
            </a:r>
          </a:p>
          <a:p>
            <a:pPr lvl="1" indent="-228600"/>
            <a:endParaRPr lang="en-US" dirty="0"/>
          </a:p>
          <a:p>
            <a:r>
              <a:rPr lang="en-US" dirty="0"/>
              <a:t> </a:t>
            </a:r>
          </a:p>
          <a:p>
            <a:endParaRPr lang="en-US" dirty="0"/>
          </a:p>
        </p:txBody>
      </p:sp>
      <p:pic>
        <p:nvPicPr>
          <p:cNvPr id="8" name="Picture 7"/>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b="1768"/>
          <a:stretch/>
        </p:blipFill>
        <p:spPr>
          <a:xfrm>
            <a:off x="329785" y="1832271"/>
            <a:ext cx="3612631" cy="471712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73466" y="1832271"/>
            <a:ext cx="4532275" cy="4744662"/>
          </a:xfrm>
          <a:prstGeom prst="rect">
            <a:avLst/>
          </a:prstGeom>
        </p:spPr>
      </p:pic>
    </p:spTree>
    <p:extLst>
      <p:ext uri="{BB962C8B-B14F-4D97-AF65-F5344CB8AC3E}">
        <p14:creationId xmlns:p14="http://schemas.microsoft.com/office/powerpoint/2010/main" val="7914711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Habitat Enhancement</a:t>
            </a: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8620" y="1783829"/>
            <a:ext cx="8265753" cy="4725121"/>
          </a:xfrm>
          <a:prstGeom prst="rect">
            <a:avLst/>
          </a:prstGeom>
        </p:spPr>
      </p:pic>
      <p:sp>
        <p:nvSpPr>
          <p:cNvPr id="8" name="Content Placeholder 1"/>
          <p:cNvSpPr>
            <a:spLocks noGrp="1"/>
          </p:cNvSpPr>
          <p:nvPr>
            <p:ph idx="1"/>
          </p:nvPr>
        </p:nvSpPr>
        <p:spPr>
          <a:xfrm>
            <a:off x="228600" y="1295400"/>
            <a:ext cx="8305800" cy="488429"/>
          </a:xfrm>
        </p:spPr>
        <p:txBody>
          <a:bodyPr/>
          <a:lstStyle/>
          <a:p>
            <a:pPr indent="-228600"/>
            <a:r>
              <a:rPr lang="en-US" dirty="0" smtClean="0"/>
              <a:t>5 </a:t>
            </a:r>
            <a:r>
              <a:rPr lang="en-US" dirty="0"/>
              <a:t>– Complete contrast rating</a:t>
            </a:r>
          </a:p>
          <a:p>
            <a:pPr lvl="1" indent="-228600"/>
            <a:endParaRPr lang="en-US" dirty="0"/>
          </a:p>
          <a:p>
            <a:r>
              <a:rPr lang="en-US" dirty="0"/>
              <a:t> </a:t>
            </a:r>
          </a:p>
          <a:p>
            <a:endParaRPr lang="en-US" dirty="0"/>
          </a:p>
        </p:txBody>
      </p:sp>
    </p:spTree>
    <p:extLst>
      <p:ext uri="{BB962C8B-B14F-4D97-AF65-F5344CB8AC3E}">
        <p14:creationId xmlns:p14="http://schemas.microsoft.com/office/powerpoint/2010/main" val="1220886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Habitat Enhancement</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3684" y="2029180"/>
            <a:ext cx="7853703" cy="3106699"/>
          </a:xfrm>
          <a:prstGeom prst="rect">
            <a:avLst/>
          </a:prstGeom>
        </p:spPr>
      </p:pic>
      <p:sp>
        <p:nvSpPr>
          <p:cNvPr id="8" name="Content Placeholder 1"/>
          <p:cNvSpPr>
            <a:spLocks noGrp="1"/>
          </p:cNvSpPr>
          <p:nvPr>
            <p:ph idx="1"/>
          </p:nvPr>
        </p:nvSpPr>
        <p:spPr>
          <a:xfrm>
            <a:off x="228600" y="1295400"/>
            <a:ext cx="8305800" cy="488429"/>
          </a:xfrm>
        </p:spPr>
        <p:txBody>
          <a:bodyPr/>
          <a:lstStyle/>
          <a:p>
            <a:pPr indent="-228600"/>
            <a:r>
              <a:rPr lang="en-US" dirty="0" smtClean="0"/>
              <a:t>5 </a:t>
            </a:r>
            <a:r>
              <a:rPr lang="en-US" dirty="0"/>
              <a:t>– Complete contrast rating</a:t>
            </a:r>
          </a:p>
          <a:p>
            <a:pPr lvl="1" indent="-228600"/>
            <a:endParaRPr lang="en-US" dirty="0"/>
          </a:p>
          <a:p>
            <a:r>
              <a:rPr lang="en-US" dirty="0"/>
              <a:t> </a:t>
            </a:r>
          </a:p>
          <a:p>
            <a:endParaRPr lang="en-US" dirty="0"/>
          </a:p>
        </p:txBody>
      </p:sp>
    </p:spTree>
    <p:extLst>
      <p:ext uri="{BB962C8B-B14F-4D97-AF65-F5344CB8AC3E}">
        <p14:creationId xmlns:p14="http://schemas.microsoft.com/office/powerpoint/2010/main" val="4226099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New Natural Gas Well Pad</a:t>
            </a:r>
            <a:endParaRPr lang="en-US" dirty="0"/>
          </a:p>
        </p:txBody>
      </p:sp>
      <p:sp>
        <p:nvSpPr>
          <p:cNvPr id="2" name="Content Placeholder 1"/>
          <p:cNvSpPr>
            <a:spLocks noGrp="1"/>
          </p:cNvSpPr>
          <p:nvPr>
            <p:ph idx="1"/>
          </p:nvPr>
        </p:nvSpPr>
        <p:spPr/>
        <p:txBody>
          <a:bodyPr/>
          <a:lstStyle/>
          <a:p>
            <a:r>
              <a:rPr lang="en-US" dirty="0" smtClean="0"/>
              <a:t>1 – Obtain a complete project description</a:t>
            </a:r>
          </a:p>
          <a:p>
            <a:pPr lvl="1"/>
            <a:r>
              <a:rPr lang="en-US" dirty="0" smtClean="0"/>
              <a:t>Proposal to drill 8 new federal wells from a new well pad with new access road on land administered by the BLM</a:t>
            </a:r>
          </a:p>
          <a:p>
            <a:pPr lvl="1"/>
            <a:r>
              <a:rPr lang="en-US" dirty="0" smtClean="0"/>
              <a:t>Well pad would have a maximum cut slope of 33.1 feet at the southwest corner and a maximum fill slope of 25.2 feet at the northwestern corner</a:t>
            </a:r>
          </a:p>
          <a:p>
            <a:pPr lvl="1"/>
            <a:r>
              <a:rPr lang="en-US" dirty="0" smtClean="0"/>
              <a:t>The road would be approximate 0.4 mile in length and 20-feet in width</a:t>
            </a:r>
          </a:p>
          <a:p>
            <a:pPr lvl="1"/>
            <a:r>
              <a:rPr lang="en-US" dirty="0" smtClean="0"/>
              <a:t>The road grade would vary from 5% to 10%</a:t>
            </a:r>
          </a:p>
          <a:p>
            <a:pPr lvl="1"/>
            <a:r>
              <a:rPr lang="en-US" dirty="0" smtClean="0"/>
              <a:t>Installation of a temporary pipeline</a:t>
            </a:r>
          </a:p>
          <a:p>
            <a:pPr lvl="1"/>
            <a:r>
              <a:rPr lang="en-US" dirty="0"/>
              <a:t>Construction </a:t>
            </a:r>
            <a:r>
              <a:rPr lang="en-US" dirty="0" smtClean="0"/>
              <a:t>would involve </a:t>
            </a:r>
            <a:r>
              <a:rPr lang="en-US" dirty="0"/>
              <a:t>approximately </a:t>
            </a:r>
            <a:r>
              <a:rPr lang="en-US" dirty="0" smtClean="0"/>
              <a:t>7.9 acres </a:t>
            </a:r>
            <a:r>
              <a:rPr lang="en-US" dirty="0"/>
              <a:t>of new surface disturbance, which would be reduced to approximately </a:t>
            </a:r>
            <a:r>
              <a:rPr lang="en-US" dirty="0" smtClean="0"/>
              <a:t>2.5 acres  </a:t>
            </a:r>
            <a:r>
              <a:rPr lang="en-US" dirty="0"/>
              <a:t>after interim reclamation</a:t>
            </a:r>
          </a:p>
          <a:p>
            <a:pPr lvl="1"/>
            <a:endParaRPr lang="en-US" dirty="0" smtClean="0"/>
          </a:p>
          <a:p>
            <a:pPr lvl="1"/>
            <a:endParaRPr lang="en-US" dirty="0" smtClean="0"/>
          </a:p>
          <a:p>
            <a:endParaRPr lang="en-US" dirty="0" smtClean="0"/>
          </a:p>
          <a:p>
            <a:endParaRPr lang="en-US" dirty="0"/>
          </a:p>
          <a:p>
            <a:r>
              <a:rPr lang="en-US" dirty="0"/>
              <a:t> </a:t>
            </a:r>
          </a:p>
          <a:p>
            <a:r>
              <a:rPr lang="en-US" dirty="0"/>
              <a:t> </a:t>
            </a:r>
          </a:p>
          <a:p>
            <a:endParaRPr lang="en-US" dirty="0"/>
          </a:p>
        </p:txBody>
      </p:sp>
    </p:spTree>
    <p:extLst>
      <p:ext uri="{BB962C8B-B14F-4D97-AF65-F5344CB8AC3E}">
        <p14:creationId xmlns:p14="http://schemas.microsoft.com/office/powerpoint/2010/main" val="13976621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r>
              <a:rPr lang="en-US" dirty="0" smtClean="0"/>
              <a:t>A systematic process used to analyze potential visual impacts of proposed projects and activities</a:t>
            </a:r>
          </a:p>
          <a:p>
            <a:pPr lvl="1"/>
            <a:r>
              <a:rPr lang="en-US" dirty="0" smtClean="0"/>
              <a:t>BLM Handbook 8431-1</a:t>
            </a:r>
          </a:p>
          <a:p>
            <a:pPr lvl="1"/>
            <a:endParaRPr lang="en-US" dirty="0"/>
          </a:p>
          <a:p>
            <a:pPr indent="-228600"/>
            <a:r>
              <a:rPr lang="en-US" dirty="0" smtClean="0"/>
              <a:t>The amount of contrast is measured by separating the landscape into major features</a:t>
            </a:r>
          </a:p>
          <a:p>
            <a:pPr lvl="1" indent="-228600"/>
            <a:r>
              <a:rPr lang="en-US" dirty="0" smtClean="0"/>
              <a:t>Landform/water, </a:t>
            </a:r>
            <a:r>
              <a:rPr lang="en-US" dirty="0"/>
              <a:t>v</a:t>
            </a:r>
            <a:r>
              <a:rPr lang="en-US" dirty="0" smtClean="0"/>
              <a:t>egetation, and structures</a:t>
            </a:r>
          </a:p>
          <a:p>
            <a:pPr lvl="1" indent="-228600"/>
            <a:r>
              <a:rPr lang="en-US" u="sng" dirty="0" smtClean="0"/>
              <a:t>Use “language of landscapes</a:t>
            </a:r>
            <a:r>
              <a:rPr lang="en-US" dirty="0" smtClean="0"/>
              <a:t>” when describing</a:t>
            </a:r>
          </a:p>
          <a:p>
            <a:pPr indent="-228600"/>
            <a:endParaRPr lang="en-US" dirty="0" smtClean="0"/>
          </a:p>
          <a:p>
            <a:pPr indent="-228600"/>
            <a:r>
              <a:rPr lang="en-US" dirty="0" smtClean="0"/>
              <a:t>Then predicting the magnitude of contrast in each of the basic elements</a:t>
            </a:r>
          </a:p>
          <a:p>
            <a:pPr lvl="1" indent="-228600"/>
            <a:r>
              <a:rPr lang="en-US" dirty="0" smtClean="0"/>
              <a:t>Form, line, color, and texture</a:t>
            </a:r>
          </a:p>
          <a:p>
            <a:pPr marL="352425" lvl="1" indent="0">
              <a:buNone/>
            </a:pPr>
            <a:endParaRPr lang="en-US" dirty="0" smtClean="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Process</a:t>
            </a:r>
            <a:endParaRPr lang="en-US" dirty="0"/>
          </a:p>
        </p:txBody>
      </p:sp>
    </p:spTree>
    <p:extLst>
      <p:ext uri="{BB962C8B-B14F-4D97-AF65-F5344CB8AC3E}">
        <p14:creationId xmlns:p14="http://schemas.microsoft.com/office/powerpoint/2010/main" val="42611342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a:t>
            </a:r>
            <a:r>
              <a:rPr lang="en-US" dirty="0"/>
              <a:t>New Natural Gas Well Pad</a:t>
            </a:r>
          </a:p>
        </p:txBody>
      </p:sp>
      <p:sp>
        <p:nvSpPr>
          <p:cNvPr id="2" name="Content Placeholder 1"/>
          <p:cNvSpPr>
            <a:spLocks noGrp="1"/>
          </p:cNvSpPr>
          <p:nvPr>
            <p:ph idx="1"/>
          </p:nvPr>
        </p:nvSpPr>
        <p:spPr/>
        <p:txBody>
          <a:bodyPr/>
          <a:lstStyle/>
          <a:p>
            <a:pPr indent="-228600"/>
            <a:r>
              <a:rPr lang="en-US" dirty="0" smtClean="0"/>
              <a:t>2 </a:t>
            </a:r>
            <a:r>
              <a:rPr lang="en-US" dirty="0"/>
              <a:t>– Identify VRM </a:t>
            </a:r>
            <a:r>
              <a:rPr lang="en-US" dirty="0" smtClean="0"/>
              <a:t>objectives</a:t>
            </a:r>
          </a:p>
          <a:p>
            <a:pPr indent="-228600"/>
            <a:r>
              <a:rPr lang="en-US" dirty="0" smtClean="0"/>
              <a:t>       from </a:t>
            </a:r>
            <a:r>
              <a:rPr lang="en-US" dirty="0"/>
              <a:t>land use </a:t>
            </a:r>
            <a:r>
              <a:rPr lang="en-US" dirty="0" smtClean="0"/>
              <a:t>plan</a:t>
            </a:r>
          </a:p>
          <a:p>
            <a:pPr lvl="1" indent="-228600"/>
            <a:r>
              <a:rPr lang="en-US" dirty="0" smtClean="0"/>
              <a:t>Class II</a:t>
            </a:r>
          </a:p>
          <a:p>
            <a:pPr lvl="2"/>
            <a:r>
              <a:rPr lang="en-US" dirty="0"/>
              <a:t>Retain </a:t>
            </a:r>
            <a:r>
              <a:rPr lang="en-US" dirty="0" smtClean="0"/>
              <a:t>landscape character</a:t>
            </a:r>
          </a:p>
          <a:p>
            <a:pPr lvl="2"/>
            <a:r>
              <a:rPr lang="en-US" dirty="0" smtClean="0"/>
              <a:t>Change </a:t>
            </a:r>
            <a:r>
              <a:rPr lang="en-US" dirty="0"/>
              <a:t>allowed:  low</a:t>
            </a:r>
          </a:p>
          <a:p>
            <a:pPr lvl="2"/>
            <a:r>
              <a:rPr lang="en-US" dirty="0" smtClean="0"/>
              <a:t>Visible but should not attract</a:t>
            </a:r>
          </a:p>
          <a:p>
            <a:pPr marL="685800" lvl="2" indent="0">
              <a:buNone/>
            </a:pPr>
            <a:r>
              <a:rPr lang="en-US" dirty="0"/>
              <a:t> </a:t>
            </a:r>
            <a:r>
              <a:rPr lang="en-US" dirty="0" smtClean="0"/>
              <a:t>    attention</a:t>
            </a:r>
          </a:p>
          <a:p>
            <a:pPr lvl="1" indent="-228600"/>
            <a:r>
              <a:rPr lang="en-US" dirty="0" smtClean="0"/>
              <a:t>Class III</a:t>
            </a:r>
          </a:p>
          <a:p>
            <a:pPr lvl="2"/>
            <a:r>
              <a:rPr lang="en-US" dirty="0" smtClean="0"/>
              <a:t>Partially retain landscape </a:t>
            </a:r>
          </a:p>
          <a:p>
            <a:pPr marL="685800" lvl="2" indent="0">
              <a:buNone/>
            </a:pPr>
            <a:r>
              <a:rPr lang="en-US" dirty="0" smtClean="0"/>
              <a:t>	character</a:t>
            </a:r>
          </a:p>
          <a:p>
            <a:pPr lvl="2"/>
            <a:r>
              <a:rPr lang="en-US" dirty="0"/>
              <a:t>Change allowed:  </a:t>
            </a:r>
            <a:r>
              <a:rPr lang="en-US" dirty="0" smtClean="0"/>
              <a:t>moderate</a:t>
            </a:r>
          </a:p>
          <a:p>
            <a:pPr lvl="2"/>
            <a:r>
              <a:rPr lang="en-US" dirty="0" smtClean="0"/>
              <a:t>Can attract attention but</a:t>
            </a:r>
          </a:p>
          <a:p>
            <a:pPr marL="685800" lvl="2" indent="0">
              <a:buNone/>
            </a:pPr>
            <a:r>
              <a:rPr lang="en-US" dirty="0"/>
              <a:t> </a:t>
            </a:r>
            <a:r>
              <a:rPr lang="en-US" dirty="0" smtClean="0"/>
              <a:t>   should not dominate view</a:t>
            </a:r>
            <a:endParaRPr lang="en-US" dirty="0"/>
          </a:p>
          <a:p>
            <a:pPr marL="685800" lvl="2" indent="0">
              <a:buNone/>
            </a:pPr>
            <a:endParaRPr lang="en-US" dirty="0" smtClean="0"/>
          </a:p>
          <a:p>
            <a:pPr lvl="2"/>
            <a:endParaRPr lang="en-US" dirty="0"/>
          </a:p>
          <a:p>
            <a:endParaRPr lang="en-US" dirty="0"/>
          </a:p>
        </p:txBody>
      </p:sp>
      <p:pic>
        <p:nvPicPr>
          <p:cNvPr id="12290"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l="1493" r="1491" b="1274"/>
          <a:stretch/>
        </p:blipFill>
        <p:spPr bwMode="auto">
          <a:xfrm>
            <a:off x="4632961" y="1229194"/>
            <a:ext cx="3962400" cy="516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1056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a:t>
            </a:r>
            <a:r>
              <a:rPr lang="en-US" dirty="0"/>
              <a:t>New Natural Gas Well Pad</a:t>
            </a:r>
          </a:p>
        </p:txBody>
      </p:sp>
      <p:sp>
        <p:nvSpPr>
          <p:cNvPr id="2" name="Content Placeholder 1"/>
          <p:cNvSpPr>
            <a:spLocks noGrp="1"/>
          </p:cNvSpPr>
          <p:nvPr>
            <p:ph idx="1"/>
          </p:nvPr>
        </p:nvSpPr>
        <p:spPr/>
        <p:txBody>
          <a:bodyPr/>
          <a:lstStyle/>
          <a:p>
            <a:pPr indent="-228600"/>
            <a:r>
              <a:rPr lang="en-US" dirty="0" smtClean="0"/>
              <a:t>2 </a:t>
            </a:r>
            <a:r>
              <a:rPr lang="en-US" dirty="0"/>
              <a:t>– Identify VRM </a:t>
            </a:r>
            <a:r>
              <a:rPr lang="en-US" dirty="0" smtClean="0"/>
              <a:t>objectives</a:t>
            </a:r>
          </a:p>
          <a:p>
            <a:pPr indent="-228600"/>
            <a:r>
              <a:rPr lang="en-US" dirty="0" smtClean="0"/>
              <a:t>       from </a:t>
            </a:r>
            <a:r>
              <a:rPr lang="en-US" dirty="0"/>
              <a:t>land use </a:t>
            </a:r>
            <a:r>
              <a:rPr lang="en-US" dirty="0" smtClean="0"/>
              <a:t>plan</a:t>
            </a:r>
          </a:p>
          <a:p>
            <a:pPr lvl="1" indent="-228600"/>
            <a:r>
              <a:rPr lang="en-US" dirty="0" smtClean="0"/>
              <a:t>Class IV</a:t>
            </a:r>
          </a:p>
          <a:p>
            <a:pPr lvl="2"/>
            <a:r>
              <a:rPr lang="en-US" dirty="0" smtClean="0"/>
              <a:t>Provide for management </a:t>
            </a:r>
          </a:p>
          <a:p>
            <a:pPr marL="685800" lvl="2" indent="0">
              <a:buNone/>
            </a:pPr>
            <a:r>
              <a:rPr lang="en-US" dirty="0" smtClean="0"/>
              <a:t>	activities which require</a:t>
            </a:r>
          </a:p>
          <a:p>
            <a:pPr marL="685800" lvl="2" indent="0">
              <a:buNone/>
            </a:pPr>
            <a:r>
              <a:rPr lang="en-US" dirty="0"/>
              <a:t> </a:t>
            </a:r>
            <a:r>
              <a:rPr lang="en-US" dirty="0" smtClean="0"/>
              <a:t>   	major modification to the </a:t>
            </a:r>
          </a:p>
          <a:p>
            <a:pPr marL="685800" lvl="2" indent="0">
              <a:buNone/>
            </a:pPr>
            <a:r>
              <a:rPr lang="en-US" dirty="0"/>
              <a:t>	</a:t>
            </a:r>
            <a:r>
              <a:rPr lang="en-US" dirty="0" smtClean="0"/>
              <a:t>character of the landscape</a:t>
            </a:r>
          </a:p>
          <a:p>
            <a:pPr lvl="2"/>
            <a:r>
              <a:rPr lang="en-US" dirty="0" smtClean="0"/>
              <a:t>Change </a:t>
            </a:r>
            <a:r>
              <a:rPr lang="en-US" dirty="0"/>
              <a:t>allowed:  </a:t>
            </a:r>
            <a:r>
              <a:rPr lang="en-US" dirty="0" smtClean="0"/>
              <a:t>high</a:t>
            </a:r>
            <a:endParaRPr lang="en-US" dirty="0"/>
          </a:p>
          <a:p>
            <a:pPr lvl="2"/>
            <a:r>
              <a:rPr lang="en-US" dirty="0" smtClean="0"/>
              <a:t>Activities may attract </a:t>
            </a:r>
          </a:p>
          <a:p>
            <a:pPr marL="685800" lvl="2" indent="0">
              <a:buNone/>
            </a:pPr>
            <a:r>
              <a:rPr lang="en-US" dirty="0"/>
              <a:t> </a:t>
            </a:r>
            <a:r>
              <a:rPr lang="en-US" dirty="0" smtClean="0"/>
              <a:t>   attention, may dominate the </a:t>
            </a:r>
          </a:p>
          <a:p>
            <a:pPr marL="685800" lvl="2" indent="0">
              <a:buNone/>
            </a:pPr>
            <a:r>
              <a:rPr lang="en-US" dirty="0" smtClean="0"/>
              <a:t>    view, but is still mitigated</a:t>
            </a:r>
          </a:p>
          <a:p>
            <a:pPr lvl="2"/>
            <a:endParaRPr lang="en-US" dirty="0" smtClean="0"/>
          </a:p>
          <a:p>
            <a:pPr lvl="2"/>
            <a:endParaRPr lang="en-US" dirty="0"/>
          </a:p>
          <a:p>
            <a:endParaRPr lang="en-US" dirty="0"/>
          </a:p>
        </p:txBody>
      </p:sp>
      <p:pic>
        <p:nvPicPr>
          <p:cNvPr id="12290"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l="1865" r="1490" b="1274"/>
          <a:stretch/>
        </p:blipFill>
        <p:spPr bwMode="auto">
          <a:xfrm>
            <a:off x="4648201" y="1229194"/>
            <a:ext cx="3947160" cy="516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6517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a:t>
            </a:r>
            <a:r>
              <a:rPr lang="en-US" dirty="0"/>
              <a:t>New Natural Gas Well Pad</a:t>
            </a:r>
          </a:p>
        </p:txBody>
      </p:sp>
      <p:sp>
        <p:nvSpPr>
          <p:cNvPr id="2" name="Content Placeholder 1"/>
          <p:cNvSpPr>
            <a:spLocks noGrp="1"/>
          </p:cNvSpPr>
          <p:nvPr>
            <p:ph idx="1"/>
          </p:nvPr>
        </p:nvSpPr>
        <p:spPr/>
        <p:txBody>
          <a:bodyPr/>
          <a:lstStyle/>
          <a:p>
            <a:pPr indent="-228600"/>
            <a:r>
              <a:rPr lang="en-US" dirty="0" smtClean="0"/>
              <a:t>3 </a:t>
            </a:r>
            <a:r>
              <a:rPr lang="en-US" dirty="0"/>
              <a:t>– Select Key </a:t>
            </a:r>
            <a:r>
              <a:rPr lang="en-US" dirty="0" smtClean="0"/>
              <a:t>Observation</a:t>
            </a:r>
          </a:p>
          <a:p>
            <a:pPr indent="-228600"/>
            <a:r>
              <a:rPr lang="en-US" dirty="0"/>
              <a:t> </a:t>
            </a:r>
            <a:r>
              <a:rPr lang="en-US" dirty="0" smtClean="0"/>
              <a:t>      </a:t>
            </a:r>
            <a:r>
              <a:rPr lang="en-US" dirty="0"/>
              <a:t>Points (KOPs</a:t>
            </a:r>
            <a:r>
              <a:rPr lang="en-US" dirty="0" smtClean="0"/>
              <a:t>)</a:t>
            </a:r>
          </a:p>
          <a:p>
            <a:pPr lvl="1" indent="-228600"/>
            <a:r>
              <a:rPr lang="en-US" dirty="0" smtClean="0"/>
              <a:t>Linear features – State </a:t>
            </a:r>
          </a:p>
          <a:p>
            <a:pPr marL="352425" lvl="1" indent="0">
              <a:buNone/>
            </a:pPr>
            <a:r>
              <a:rPr lang="en-US" dirty="0"/>
              <a:t> </a:t>
            </a:r>
            <a:r>
              <a:rPr lang="en-US" dirty="0" smtClean="0"/>
              <a:t>   Highway 6 and County Road </a:t>
            </a:r>
          </a:p>
          <a:p>
            <a:pPr marL="352425" lvl="1" indent="0">
              <a:buNone/>
            </a:pPr>
            <a:r>
              <a:rPr lang="en-US" dirty="0" smtClean="0"/>
              <a:t>    300</a:t>
            </a:r>
          </a:p>
          <a:p>
            <a:pPr lvl="1" indent="-228600"/>
            <a:r>
              <a:rPr lang="en-US" dirty="0" smtClean="0"/>
              <a:t>3 KOPs were selected based </a:t>
            </a:r>
          </a:p>
          <a:p>
            <a:pPr marL="352425" lvl="1" indent="0">
              <a:buNone/>
            </a:pPr>
            <a:r>
              <a:rPr lang="en-US" dirty="0" smtClean="0"/>
              <a:t>    on field analysis and </a:t>
            </a:r>
          </a:p>
          <a:p>
            <a:pPr marL="352425" lvl="1" indent="0">
              <a:buNone/>
            </a:pPr>
            <a:r>
              <a:rPr lang="en-US" dirty="0"/>
              <a:t> </a:t>
            </a:r>
            <a:r>
              <a:rPr lang="en-US" dirty="0" smtClean="0"/>
              <a:t>   from environmental factors</a:t>
            </a:r>
          </a:p>
          <a:p>
            <a:pPr marL="352425" lvl="1" indent="0">
              <a:buNone/>
            </a:pPr>
            <a:r>
              <a:rPr lang="en-US" dirty="0" smtClean="0"/>
              <a:t>    (e.g. angle of view, season</a:t>
            </a:r>
          </a:p>
          <a:p>
            <a:pPr marL="352425" lvl="1" indent="0">
              <a:buNone/>
            </a:pPr>
            <a:r>
              <a:rPr lang="en-US" dirty="0"/>
              <a:t> </a:t>
            </a:r>
            <a:r>
              <a:rPr lang="en-US" dirty="0" smtClean="0"/>
              <a:t>   of use, duration in view)</a:t>
            </a:r>
          </a:p>
          <a:p>
            <a:pPr marL="352425" lvl="1" indent="0">
              <a:buNone/>
            </a:pPr>
            <a:endParaRPr lang="en-US" dirty="0"/>
          </a:p>
          <a:p>
            <a:pPr lvl="1" indent="-228600"/>
            <a:endParaRPr lang="en-US" dirty="0"/>
          </a:p>
          <a:p>
            <a:r>
              <a:rPr lang="en-US" dirty="0"/>
              <a:t> </a:t>
            </a:r>
          </a:p>
          <a:p>
            <a:endParaRPr lang="en-US" dirty="0"/>
          </a:p>
        </p:txBody>
      </p:sp>
      <p:pic>
        <p:nvPicPr>
          <p:cNvPr id="8"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l="1865" r="1490" b="1420"/>
          <a:stretch/>
        </p:blipFill>
        <p:spPr bwMode="auto">
          <a:xfrm>
            <a:off x="4648201" y="1229194"/>
            <a:ext cx="3947160" cy="5156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561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190" y="3570894"/>
            <a:ext cx="3541009" cy="2986789"/>
          </a:xfrm>
          <a:prstGeom prst="rect">
            <a:avLst/>
          </a:prstGeom>
        </p:spPr>
      </p:pic>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a:t>
            </a:r>
            <a:r>
              <a:rPr lang="en-US" dirty="0"/>
              <a:t>New Natural Gas Well Pad</a:t>
            </a:r>
          </a:p>
        </p:txBody>
      </p:sp>
      <p:sp>
        <p:nvSpPr>
          <p:cNvPr id="2" name="Content Placeholder 1"/>
          <p:cNvSpPr>
            <a:spLocks noGrp="1"/>
          </p:cNvSpPr>
          <p:nvPr>
            <p:ph idx="1"/>
          </p:nvPr>
        </p:nvSpPr>
        <p:spPr/>
        <p:txBody>
          <a:bodyPr/>
          <a:lstStyle/>
          <a:p>
            <a:pPr indent="-228600"/>
            <a:r>
              <a:rPr lang="en-US" dirty="0" smtClean="0"/>
              <a:t>4 </a:t>
            </a:r>
            <a:r>
              <a:rPr lang="en-US" dirty="0"/>
              <a:t>– Prepare visual simulations (optional</a:t>
            </a:r>
            <a:r>
              <a:rPr lang="en-US" dirty="0" smtClean="0"/>
              <a:t>)</a:t>
            </a:r>
          </a:p>
          <a:p>
            <a:pPr indent="-228600"/>
            <a:endParaRPr lang="en-US" dirty="0" smtClean="0"/>
          </a:p>
          <a:p>
            <a:pPr lvl="1" indent="-228600"/>
            <a:r>
              <a:rPr lang="en-US" dirty="0" smtClean="0"/>
              <a:t>KOP 2</a:t>
            </a:r>
          </a:p>
          <a:p>
            <a:endParaRPr lang="en-US" dirty="0"/>
          </a:p>
        </p:txBody>
      </p:sp>
      <p:sp>
        <p:nvSpPr>
          <p:cNvPr id="11" name="TextBox 10"/>
          <p:cNvSpPr txBox="1"/>
          <p:nvPr/>
        </p:nvSpPr>
        <p:spPr>
          <a:xfrm>
            <a:off x="4822124" y="1783765"/>
            <a:ext cx="1256386" cy="46166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228600"/>
            <a:r>
              <a:rPr lang="en-US" sz="2400" b="1" dirty="0" smtClean="0">
                <a:solidFill>
                  <a:srgbClr val="92D050"/>
                </a:solidFill>
                <a:latin typeface="Cambria" panose="02040503050406030204" pitchFamily="18" charset="0"/>
              </a:rPr>
              <a:t>Before</a:t>
            </a:r>
            <a:endParaRPr lang="en-US" sz="2400" b="1" dirty="0">
              <a:solidFill>
                <a:srgbClr val="92D050"/>
              </a:solidFill>
              <a:latin typeface="Cambria" panose="02040503050406030204" pitchFamily="18" charset="0"/>
            </a:endParaRPr>
          </a:p>
        </p:txBody>
      </p:sp>
      <p:sp>
        <p:nvSpPr>
          <p:cNvPr id="12" name="TextBox 11"/>
          <p:cNvSpPr txBox="1"/>
          <p:nvPr/>
        </p:nvSpPr>
        <p:spPr>
          <a:xfrm>
            <a:off x="7555042" y="4674215"/>
            <a:ext cx="937305" cy="46166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228600" algn="r"/>
            <a:r>
              <a:rPr lang="en-US" sz="2400" b="1" dirty="0" smtClean="0">
                <a:solidFill>
                  <a:srgbClr val="92D050"/>
                </a:solidFill>
                <a:latin typeface="Cambria" panose="02040503050406030204" pitchFamily="18" charset="0"/>
              </a:rPr>
              <a:t>After</a:t>
            </a:r>
            <a:endParaRPr lang="en-US" sz="2400" b="1" dirty="0">
              <a:solidFill>
                <a:srgbClr val="92D050"/>
              </a:solidFill>
              <a:latin typeface="Cambria" panose="02040503050406030204" pitchFamily="18" charset="0"/>
            </a:endParaRP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13852" y="3570894"/>
            <a:ext cx="3002557" cy="2986789"/>
          </a:xfrm>
          <a:prstGeom prst="rect">
            <a:avLst/>
          </a:prstGeom>
        </p:spPr>
      </p:pic>
      <p:pic>
        <p:nvPicPr>
          <p:cNvPr id="9" name="Picture 8"/>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37397" t="4269" r="26521" b="10303"/>
          <a:stretch/>
        </p:blipFill>
        <p:spPr>
          <a:xfrm>
            <a:off x="2749568" y="1783765"/>
            <a:ext cx="3531311" cy="2759681"/>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1529151" y="6158234"/>
            <a:ext cx="2410853"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During Construction</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4" name="TextBox 13"/>
          <p:cNvSpPr txBox="1"/>
          <p:nvPr/>
        </p:nvSpPr>
        <p:spPr>
          <a:xfrm>
            <a:off x="2862901" y="4148859"/>
            <a:ext cx="3336170"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Before – Existing Conditions</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5" name="TextBox 14"/>
          <p:cNvSpPr txBox="1"/>
          <p:nvPr/>
        </p:nvSpPr>
        <p:spPr>
          <a:xfrm>
            <a:off x="5560300" y="6166888"/>
            <a:ext cx="269278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Simulation - Mitigated</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588555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a:t>
            </a:r>
            <a:r>
              <a:rPr lang="en-US" dirty="0"/>
              <a:t>New Natural Gas Well Pad</a:t>
            </a:r>
          </a:p>
        </p:txBody>
      </p:sp>
      <p:sp>
        <p:nvSpPr>
          <p:cNvPr id="2" name="Content Placeholder 1"/>
          <p:cNvSpPr>
            <a:spLocks noGrp="1"/>
          </p:cNvSpPr>
          <p:nvPr>
            <p:ph idx="1"/>
          </p:nvPr>
        </p:nvSpPr>
        <p:spPr/>
        <p:txBody>
          <a:bodyPr/>
          <a:lstStyle/>
          <a:p>
            <a:pPr indent="-228600"/>
            <a:r>
              <a:rPr lang="en-US" dirty="0" smtClean="0"/>
              <a:t>5 </a:t>
            </a:r>
            <a:r>
              <a:rPr lang="en-US" dirty="0"/>
              <a:t>– Complete contrast rating</a:t>
            </a:r>
          </a:p>
          <a:p>
            <a:pPr lvl="1" indent="-228600"/>
            <a:endParaRPr lang="en-US" dirty="0"/>
          </a:p>
          <a:p>
            <a:r>
              <a:rPr lang="en-US" dirty="0"/>
              <a:t> </a:t>
            </a:r>
          </a:p>
          <a:p>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445" y="1798820"/>
            <a:ext cx="3755839" cy="474438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7023" y="1798820"/>
            <a:ext cx="3853096" cy="4744387"/>
          </a:xfrm>
          <a:prstGeom prst="rect">
            <a:avLst/>
          </a:prstGeom>
        </p:spPr>
      </p:pic>
    </p:spTree>
    <p:extLst>
      <p:ext uri="{BB962C8B-B14F-4D97-AF65-F5344CB8AC3E}">
        <p14:creationId xmlns:p14="http://schemas.microsoft.com/office/powerpoint/2010/main" val="651286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a:t>
            </a:r>
            <a:r>
              <a:rPr lang="en-US" dirty="0"/>
              <a:t>New Natural Gas Well Pad</a:t>
            </a:r>
          </a:p>
        </p:txBody>
      </p:sp>
      <p:sp>
        <p:nvSpPr>
          <p:cNvPr id="2" name="Content Placeholder 1"/>
          <p:cNvSpPr>
            <a:spLocks noGrp="1"/>
          </p:cNvSpPr>
          <p:nvPr>
            <p:ph idx="1"/>
          </p:nvPr>
        </p:nvSpPr>
        <p:spPr/>
        <p:txBody>
          <a:bodyPr/>
          <a:lstStyle/>
          <a:p>
            <a:pPr indent="-228600"/>
            <a:r>
              <a:rPr lang="en-US" dirty="0" smtClean="0"/>
              <a:t>Patience........................</a:t>
            </a:r>
            <a:endParaRPr lang="en-US" dirty="0"/>
          </a:p>
          <a:p>
            <a:pPr lvl="1" indent="-228600"/>
            <a:endParaRPr lang="en-US" dirty="0"/>
          </a:p>
          <a:p>
            <a:r>
              <a:rPr lang="en-US" dirty="0"/>
              <a:t> </a:t>
            </a:r>
          </a:p>
          <a:p>
            <a:endParaRPr lang="en-US" dirty="0"/>
          </a:p>
        </p:txBody>
      </p:sp>
      <p:pic>
        <p:nvPicPr>
          <p:cNvPr id="10" name="Picture 9"/>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l="9091" r="14286" b="7301"/>
          <a:stretch/>
        </p:blipFill>
        <p:spPr>
          <a:xfrm>
            <a:off x="4557007" y="2102992"/>
            <a:ext cx="3924027" cy="3508383"/>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7157" y="2102992"/>
            <a:ext cx="3750493" cy="3508383"/>
          </a:xfrm>
          <a:prstGeom prst="rect">
            <a:avLst/>
          </a:prstGeom>
        </p:spPr>
      </p:pic>
      <p:sp>
        <p:nvSpPr>
          <p:cNvPr id="9" name="TextBox 8"/>
          <p:cNvSpPr txBox="1"/>
          <p:nvPr/>
        </p:nvSpPr>
        <p:spPr>
          <a:xfrm>
            <a:off x="1789061" y="5249851"/>
            <a:ext cx="2410853"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During Construction</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5" name="TextBox 14"/>
          <p:cNvSpPr txBox="1"/>
          <p:nvPr/>
        </p:nvSpPr>
        <p:spPr>
          <a:xfrm>
            <a:off x="6526444" y="5249850"/>
            <a:ext cx="1890261"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Post mitigation</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8797064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3200" dirty="0" smtClean="0"/>
              <a:t>Contrast Rating</a:t>
            </a:r>
            <a:endParaRPr lang="en-US" sz="3200" dirty="0"/>
          </a:p>
        </p:txBody>
      </p:sp>
      <p:sp>
        <p:nvSpPr>
          <p:cNvPr id="4" name="Text Placeholder 3"/>
          <p:cNvSpPr>
            <a:spLocks noGrp="1"/>
          </p:cNvSpPr>
          <p:nvPr>
            <p:ph type="body" sz="quarter" idx="11"/>
          </p:nvPr>
        </p:nvSpPr>
        <p:spPr/>
        <p:txBody>
          <a:bodyPr/>
          <a:lstStyle/>
          <a:p>
            <a:r>
              <a:rPr lang="en-US" sz="2400" dirty="0" smtClean="0"/>
              <a:t>Classroom Exercise – Red Rock View Mine</a:t>
            </a:r>
            <a:endParaRPr lang="en-US" sz="2400" dirty="0"/>
          </a:p>
        </p:txBody>
      </p:sp>
      <p:sp>
        <p:nvSpPr>
          <p:cNvPr id="7" name="Content Placeholder 6"/>
          <p:cNvSpPr>
            <a:spLocks noGrp="1"/>
          </p:cNvSpPr>
          <p:nvPr>
            <p:ph idx="1"/>
          </p:nvPr>
        </p:nvSpPr>
        <p:spPr/>
        <p:txBody>
          <a:bodyPr/>
          <a:lstStyle/>
          <a:p>
            <a:r>
              <a:rPr lang="en-US" dirty="0" smtClean="0"/>
              <a:t> </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r="-164"/>
          <a:stretch/>
        </p:blipFill>
        <p:spPr>
          <a:xfrm>
            <a:off x="379915" y="1295400"/>
            <a:ext cx="8003170" cy="338863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02179" y="4475038"/>
            <a:ext cx="4558642" cy="2001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3336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Quickly </a:t>
            </a:r>
            <a:r>
              <a:rPr lang="en-US" dirty="0"/>
              <a:t>reveals elements and features that cause the greatest visual </a:t>
            </a:r>
            <a:r>
              <a:rPr lang="en-US" dirty="0" smtClean="0"/>
              <a:t>impact</a:t>
            </a:r>
          </a:p>
          <a:p>
            <a:pPr indent="-228600"/>
            <a:endParaRPr lang="en-US" dirty="0"/>
          </a:p>
          <a:p>
            <a:pPr indent="-228600"/>
            <a:r>
              <a:rPr lang="en-US" dirty="0" smtClean="0"/>
              <a:t>Intended to assist BLM personnel not formally trained in the design arts to apply basic principles of planning and design to prevent or minimize visual impacts</a:t>
            </a:r>
          </a:p>
          <a:p>
            <a:pPr indent="-228600"/>
            <a:endParaRPr lang="en-US" dirty="0"/>
          </a:p>
          <a:p>
            <a:pPr indent="-228600"/>
            <a:r>
              <a:rPr lang="en-US" dirty="0" smtClean="0"/>
              <a:t>Every attempt should be made to reduce visual impacts even if a project meets VRM objectives for the area</a:t>
            </a:r>
            <a:endParaRPr lang="en-US" dirty="0"/>
          </a:p>
          <a:p>
            <a:pPr marL="352425" lvl="1" indent="0">
              <a:buNone/>
            </a:pPr>
            <a:endParaRPr lang="en-US" dirty="0" smtClean="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Process</a:t>
            </a:r>
            <a:endParaRPr lang="en-US" dirty="0"/>
          </a:p>
        </p:txBody>
      </p:sp>
    </p:spTree>
    <p:extLst>
      <p:ext uri="{BB962C8B-B14F-4D97-AF65-F5344CB8AC3E}">
        <p14:creationId xmlns:p14="http://schemas.microsoft.com/office/powerpoint/2010/main" val="37002652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The contrast rating should be completed in the field from the selected KOP(s) and should be completed by an interdisciplinary team</a:t>
            </a:r>
          </a:p>
          <a:p>
            <a:pPr indent="-228600"/>
            <a:endParaRPr lang="en-US" dirty="0"/>
          </a:p>
          <a:p>
            <a:pPr indent="-228600"/>
            <a:r>
              <a:rPr lang="en-US" u="sng" dirty="0" smtClean="0"/>
              <a:t>Do not</a:t>
            </a:r>
            <a:r>
              <a:rPr lang="en-US" dirty="0" smtClean="0"/>
              <a:t> fill out forms as a “desk </a:t>
            </a:r>
            <a:r>
              <a:rPr lang="en-US" dirty="0"/>
              <a:t>exercise,” </a:t>
            </a:r>
            <a:r>
              <a:rPr lang="en-US" dirty="0" smtClean="0"/>
              <a:t>it is important to get out on the ground to see the context of the proposed project and its location</a:t>
            </a:r>
          </a:p>
          <a:p>
            <a:pPr indent="-228600"/>
            <a:endParaRPr lang="en-US" dirty="0"/>
          </a:p>
          <a:p>
            <a:pPr indent="-228600"/>
            <a:r>
              <a:rPr lang="en-US" dirty="0" smtClean="0"/>
              <a:t>The contrast rating should be completed during the time of year and time of day when most people will be viewing the area of development</a:t>
            </a:r>
          </a:p>
          <a:p>
            <a:pPr marL="352425" lvl="1" indent="0">
              <a:buNone/>
            </a:pPr>
            <a:endParaRPr lang="en-US" dirty="0"/>
          </a:p>
          <a:p>
            <a:pPr indent="-228600"/>
            <a:endParaRPr lang="en-US" dirty="0"/>
          </a:p>
          <a:p>
            <a:pPr indent="-228600"/>
            <a:endParaRPr lang="en-US" dirty="0" smtClean="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Tips</a:t>
            </a:r>
            <a:endParaRPr lang="en-US" dirty="0"/>
          </a:p>
        </p:txBody>
      </p:sp>
    </p:spTree>
    <p:extLst>
      <p:ext uri="{BB962C8B-B14F-4D97-AF65-F5344CB8AC3E}">
        <p14:creationId xmlns:p14="http://schemas.microsoft.com/office/powerpoint/2010/main" val="3497543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Work with project proponent early in the project planning process, this will help prevent surprises later!  </a:t>
            </a:r>
          </a:p>
          <a:p>
            <a:pPr lvl="1" indent="-228600"/>
            <a:r>
              <a:rPr lang="en-US" dirty="0" smtClean="0"/>
              <a:t>1 – Obtain a complete project description</a:t>
            </a:r>
          </a:p>
          <a:p>
            <a:pPr lvl="1" indent="-228600"/>
            <a:r>
              <a:rPr lang="en-US" dirty="0" smtClean="0"/>
              <a:t>2 – Identify VRM objectives from land use plan</a:t>
            </a:r>
          </a:p>
          <a:p>
            <a:pPr lvl="1" indent="-228600"/>
            <a:r>
              <a:rPr lang="en-US" dirty="0" smtClean="0"/>
              <a:t>3 – Select Key Observation Points (KOPs)</a:t>
            </a:r>
          </a:p>
          <a:p>
            <a:pPr lvl="1" indent="-228600"/>
            <a:r>
              <a:rPr lang="en-US" dirty="0" smtClean="0"/>
              <a:t>4 – Prepare visual simulations (optional)</a:t>
            </a:r>
          </a:p>
          <a:p>
            <a:pPr lvl="1" indent="-228600"/>
            <a:r>
              <a:rPr lang="en-US" dirty="0" smtClean="0"/>
              <a:t>5 – Complete contrast rating</a:t>
            </a:r>
          </a:p>
          <a:p>
            <a:pPr lvl="1" indent="-228600"/>
            <a:endParaRPr lang="en-US" dirty="0"/>
          </a:p>
          <a:p>
            <a:pPr marL="352425" lvl="1" indent="0">
              <a:buNone/>
            </a:pPr>
            <a:endParaRPr lang="en-US" dirty="0" smtClean="0"/>
          </a:p>
          <a:p>
            <a:pPr indent="-228600"/>
            <a:endParaRPr lang="en-US" dirty="0" smtClean="0"/>
          </a:p>
          <a:p>
            <a:pPr indent="-228600"/>
            <a:endParaRPr lang="en-US" dirty="0" smtClean="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Steps</a:t>
            </a:r>
            <a:endParaRPr lang="en-US" dirty="0"/>
          </a:p>
        </p:txBody>
      </p:sp>
    </p:spTree>
    <p:extLst>
      <p:ext uri="{BB962C8B-B14F-4D97-AF65-F5344CB8AC3E}">
        <p14:creationId xmlns:p14="http://schemas.microsoft.com/office/powerpoint/2010/main" val="2374142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Obtain a complete project description</a:t>
            </a:r>
          </a:p>
          <a:p>
            <a:pPr lvl="1" indent="-228600"/>
            <a:r>
              <a:rPr lang="en-US" dirty="0" smtClean="0"/>
              <a:t>Emphasize early contact with project proponent</a:t>
            </a:r>
          </a:p>
          <a:p>
            <a:pPr lvl="1" indent="-228600"/>
            <a:r>
              <a:rPr lang="en-US" dirty="0" smtClean="0"/>
              <a:t>Coach proponent on project design</a:t>
            </a:r>
          </a:p>
          <a:p>
            <a:pPr lvl="1" indent="-228600"/>
            <a:r>
              <a:rPr lang="en-US" dirty="0" smtClean="0"/>
              <a:t>Project proposal must be comprehensive</a:t>
            </a:r>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1</a:t>
            </a:r>
            <a:endParaRPr lang="en-US" dirty="0"/>
          </a:p>
        </p:txBody>
      </p:sp>
      <p:pic>
        <p:nvPicPr>
          <p:cNvPr id="8" name="Picture 4" descr="Project Proposal 005"/>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r="8136"/>
          <a:stretch>
            <a:fillRect/>
          </a:stretch>
        </p:blipFill>
        <p:spPr bwMode="auto">
          <a:xfrm>
            <a:off x="2233534" y="3061740"/>
            <a:ext cx="4663788" cy="348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4692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Identify VRM objectives from the land use plan</a:t>
            </a:r>
          </a:p>
          <a:p>
            <a:pPr lvl="1" indent="-228600"/>
            <a:r>
              <a:rPr lang="en-US" dirty="0" smtClean="0"/>
              <a:t>Familiarize yourself with your land use plan</a:t>
            </a:r>
          </a:p>
          <a:p>
            <a:pPr lvl="1" indent="-228600"/>
            <a:r>
              <a:rPr lang="en-US" dirty="0" smtClean="0"/>
              <a:t>Identify VRM objective</a:t>
            </a:r>
          </a:p>
          <a:p>
            <a:pPr lvl="2"/>
            <a:r>
              <a:rPr lang="en-US" dirty="0" smtClean="0"/>
              <a:t>What is the existing management class for the project location,    and why?</a:t>
            </a:r>
          </a:p>
          <a:p>
            <a:pPr lvl="1"/>
            <a:r>
              <a:rPr lang="en-US" dirty="0" smtClean="0"/>
              <a:t>Involve interdisciplinary team</a:t>
            </a:r>
          </a:p>
          <a:p>
            <a:pPr lvl="1"/>
            <a:r>
              <a:rPr lang="en-US" dirty="0" smtClean="0"/>
              <a:t>Understand other resource issues</a:t>
            </a:r>
            <a:endParaRPr lang="en-US" dirty="0"/>
          </a:p>
          <a:p>
            <a:pPr lvl="1" indent="-228600"/>
            <a:endParaRPr lang="en-US" dirty="0" smtClean="0"/>
          </a:p>
          <a:p>
            <a:pPr lvl="1" indent="-228600"/>
            <a:endParaRPr lang="en-US" dirty="0"/>
          </a:p>
          <a:p>
            <a:pPr algn="ctr"/>
            <a:endParaRPr lang="en-US" altLang="en-US" sz="3200" dirty="0">
              <a:solidFill>
                <a:srgbClr val="AEAC68"/>
              </a:solidFill>
            </a:endParaRPr>
          </a:p>
          <a:p>
            <a:pPr lvl="1" indent="-228600"/>
            <a:endParaRPr lang="en-US" dirty="0" smtClean="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2</a:t>
            </a:r>
            <a:endParaRPr lang="en-US" dirty="0"/>
          </a:p>
        </p:txBody>
      </p:sp>
      <p:pic>
        <p:nvPicPr>
          <p:cNvPr id="8" name="Picture 7" descr="RMPPhotosVRM 005"/>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001704" y="3676090"/>
            <a:ext cx="3554467" cy="266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89263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C505A8CBA611F49854C35C7075BD314" ma:contentTypeVersion="0" ma:contentTypeDescription="Create a new document." ma:contentTypeScope="" ma:versionID="72799aec6109b8c56c15ced4c53eb6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04B79E-81D9-4D50-BB60-A1DD88470909}">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5A95FB2-58C9-425C-8801-2C11B46E86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A74ED38-79D6-43E2-BB3A-5A86580890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3399</TotalTime>
  <Words>2171</Words>
  <Application>Microsoft Office PowerPoint</Application>
  <PresentationFormat>On-screen Show (4:3)</PresentationFormat>
  <Paragraphs>494</Paragraphs>
  <Slides>46</Slides>
  <Notes>43</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46</vt:i4>
      </vt:variant>
    </vt:vector>
  </HeadingPairs>
  <TitlesOfParts>
    <vt:vector size="57" baseType="lpstr">
      <vt:lpstr>Arial</vt:lpstr>
      <vt:lpstr>Calibri</vt:lpstr>
      <vt:lpstr>Cambria</vt:lpstr>
      <vt:lpstr>Impact</vt:lpstr>
      <vt:lpstr>Times New Roman</vt:lpstr>
      <vt:lpstr>Wingdings</vt:lpstr>
      <vt:lpstr>1_VRM-Cover</vt:lpstr>
      <vt:lpstr>2_UnitTitle</vt:lpstr>
      <vt:lpstr>3_Body</vt:lpstr>
      <vt:lpstr>4_Body</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BLM_SA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 Colvin</dc:creator>
  <cp:lastModifiedBy>Brown, Michael B</cp:lastModifiedBy>
  <cp:revision>333</cp:revision>
  <dcterms:created xsi:type="dcterms:W3CDTF">2015-01-14T20:26:51Z</dcterms:created>
  <dcterms:modified xsi:type="dcterms:W3CDTF">2018-04-09T20:56:14Z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0x0101005C505A8CBA611F49854C35C7075BD314</vt:lpwstr>
  </property>
</Properties>
</file>