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2" r:id="rId6"/>
    <p:sldMasterId id="2147483685" r:id="rId7"/>
    <p:sldMasterId id="2147483687" r:id="rId8"/>
    <p:sldMasterId id="2147483689" r:id="rId9"/>
  </p:sldMasterIdLst>
  <p:notesMasterIdLst>
    <p:notesMasterId r:id="rId45"/>
  </p:notesMasterIdLst>
  <p:handoutMasterIdLst>
    <p:handoutMasterId r:id="rId46"/>
  </p:handoutMasterIdLst>
  <p:sldIdLst>
    <p:sldId id="309" r:id="rId10"/>
    <p:sldId id="311" r:id="rId11"/>
    <p:sldId id="317" r:id="rId12"/>
    <p:sldId id="357" r:id="rId13"/>
    <p:sldId id="358" r:id="rId14"/>
    <p:sldId id="359" r:id="rId15"/>
    <p:sldId id="321" r:id="rId16"/>
    <p:sldId id="318" r:id="rId17"/>
    <p:sldId id="337" r:id="rId18"/>
    <p:sldId id="338" r:id="rId19"/>
    <p:sldId id="339" r:id="rId20"/>
    <p:sldId id="340" r:id="rId21"/>
    <p:sldId id="341" r:id="rId22"/>
    <p:sldId id="342" r:id="rId23"/>
    <p:sldId id="343" r:id="rId24"/>
    <p:sldId id="344" r:id="rId25"/>
    <p:sldId id="364" r:id="rId26"/>
    <p:sldId id="319" r:id="rId27"/>
    <p:sldId id="324" r:id="rId28"/>
    <p:sldId id="320" r:id="rId29"/>
    <p:sldId id="347" r:id="rId30"/>
    <p:sldId id="348" r:id="rId31"/>
    <p:sldId id="361" r:id="rId32"/>
    <p:sldId id="362" r:id="rId33"/>
    <p:sldId id="349" r:id="rId34"/>
    <p:sldId id="350" r:id="rId35"/>
    <p:sldId id="351" r:id="rId36"/>
    <p:sldId id="352" r:id="rId37"/>
    <p:sldId id="353" r:id="rId38"/>
    <p:sldId id="354" r:id="rId39"/>
    <p:sldId id="355" r:id="rId40"/>
    <p:sldId id="356" r:id="rId41"/>
    <p:sldId id="360" r:id="rId42"/>
    <p:sldId id="363" r:id="rId43"/>
    <p:sldId id="335" r:id="rId44"/>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312" y="270"/>
      </p:cViewPr>
      <p:guideLst>
        <p:guide orient="horz" pos="2160"/>
        <p:guide pos="2880"/>
      </p:guideLst>
    </p:cSldViewPr>
  </p:slideViewPr>
  <p:notesTextViewPr>
    <p:cViewPr>
      <p:scale>
        <a:sx n="1" d="1"/>
        <a:sy n="1" d="1"/>
      </p:scale>
      <p:origin x="0" y="-684"/>
    </p:cViewPr>
  </p:notesTextViewPr>
  <p:sorterViewPr>
    <p:cViewPr>
      <p:scale>
        <a:sx n="180" d="100"/>
        <a:sy n="180" d="100"/>
      </p:scale>
      <p:origin x="0" y="-204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898102" y="0"/>
            <a:ext cx="2982119" cy="464820"/>
          </a:xfrm>
          <a:prstGeom prst="rect">
            <a:avLst/>
          </a:prstGeom>
        </p:spPr>
        <p:txBody>
          <a:bodyPr vert="horz" lIns="93177" tIns="46589" rIns="93177" bIns="46589" rtlCol="0"/>
          <a:lstStyle>
            <a:lvl1pPr algn="r">
              <a:defRPr sz="1200"/>
            </a:lvl1pPr>
          </a:lstStyle>
          <a:p>
            <a:fld id="{6022E5E3-DB14-4063-9BE7-5FB103E73AA0}" type="datetimeFigureOut">
              <a:rPr lang="en-US" smtClean="0"/>
              <a:t>4/18/2018</a:t>
            </a:fld>
            <a:endParaRPr lang="en-US" dirty="0"/>
          </a:p>
        </p:txBody>
      </p:sp>
      <p:sp>
        <p:nvSpPr>
          <p:cNvPr id="4" name="Footer Placeholder 3"/>
          <p:cNvSpPr>
            <a:spLocks noGrp="1"/>
          </p:cNvSpPr>
          <p:nvPr>
            <p:ph type="ftr" sz="quarter" idx="2"/>
          </p:nvPr>
        </p:nvSpPr>
        <p:spPr>
          <a:xfrm>
            <a:off x="0" y="8829967"/>
            <a:ext cx="2982119"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3177" tIns="46589" rIns="93177" bIns="46589" rtlCol="0" anchor="b"/>
          <a:lstStyle>
            <a:lvl1pPr algn="r">
              <a:defRPr sz="1200"/>
            </a:lvl1pPr>
          </a:lstStyle>
          <a:p>
            <a:fld id="{ABDA4D3E-DADC-44AC-A252-1E1539FA470F}" type="slidenum">
              <a:rPr lang="en-US" smtClean="0"/>
              <a:t>‹#›</a:t>
            </a:fld>
            <a:endParaRPr lang="en-US" dirty="0"/>
          </a:p>
        </p:txBody>
      </p:sp>
    </p:spTree>
    <p:extLst>
      <p:ext uri="{BB962C8B-B14F-4D97-AF65-F5344CB8AC3E}">
        <p14:creationId xmlns:p14="http://schemas.microsoft.com/office/powerpoint/2010/main" val="2136694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98102" y="0"/>
            <a:ext cx="2982119" cy="464820"/>
          </a:xfrm>
          <a:prstGeom prst="rect">
            <a:avLst/>
          </a:prstGeom>
        </p:spPr>
        <p:txBody>
          <a:bodyPr vert="horz" lIns="93177" tIns="46589" rIns="93177" bIns="46589" rtlCol="0"/>
          <a:lstStyle>
            <a:lvl1pPr algn="r">
              <a:defRPr sz="1200"/>
            </a:lvl1pPr>
          </a:lstStyle>
          <a:p>
            <a:fld id="{BE6C7E56-6E83-433A-9ED1-E7F9AC820ECF}" type="datetimeFigureOut">
              <a:rPr lang="en-US" smtClean="0"/>
              <a:t>4/18/2018</a:t>
            </a:fld>
            <a:endParaRPr lang="en-US" dirty="0"/>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3177" tIns="46589" rIns="93177" bIns="46589" rtlCol="0" anchor="b"/>
          <a:lstStyle>
            <a:lvl1pPr algn="r">
              <a:defRPr sz="1200"/>
            </a:lvl1pPr>
          </a:lstStyle>
          <a:p>
            <a:fld id="{E155AC2C-8B5D-4C6E-AFF3-131C3A72D183}" type="slidenum">
              <a:rPr lang="en-US" smtClean="0"/>
              <a:t>‹#›</a:t>
            </a:fld>
            <a:endParaRPr lang="en-US" dirty="0"/>
          </a:p>
        </p:txBody>
      </p:sp>
    </p:spTree>
    <p:extLst>
      <p:ext uri="{BB962C8B-B14F-4D97-AF65-F5344CB8AC3E}">
        <p14:creationId xmlns:p14="http://schemas.microsoft.com/office/powerpoint/2010/main" val="2110045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of Monitoring is to also make sure that the</a:t>
            </a:r>
            <a:r>
              <a:rPr lang="en-US" baseline="0" dirty="0" smtClean="0"/>
              <a:t> Contrast Rating Analysis was correct in that the VRM Objective will be met.</a:t>
            </a:r>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t>11</a:t>
            </a:fld>
            <a:endParaRPr lang="en-US" dirty="0"/>
          </a:p>
        </p:txBody>
      </p:sp>
    </p:spTree>
    <p:extLst>
      <p:ext uri="{BB962C8B-B14F-4D97-AF65-F5344CB8AC3E}">
        <p14:creationId xmlns:p14="http://schemas.microsoft.com/office/powerpoint/2010/main" val="1300327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Assure</a:t>
            </a:r>
            <a:r>
              <a:rPr lang="en-US" baseline="0" dirty="0" smtClean="0"/>
              <a:t> that mitigation commitments are met.</a:t>
            </a:r>
            <a:endParaRPr lang="en-US" dirty="0" smtClean="0"/>
          </a:p>
          <a:p>
            <a:r>
              <a:rPr lang="en-US" dirty="0" smtClean="0"/>
              <a:t>To remain mindful of the visual resource values and condition within the planning area, as well as in context of the regional landscape.</a:t>
            </a:r>
          </a:p>
          <a:p>
            <a:endParaRPr lang="en-US" dirty="0" smtClean="0"/>
          </a:p>
          <a:p>
            <a:r>
              <a:rPr lang="en-US" dirty="0" smtClean="0"/>
              <a:t>2.</a:t>
            </a:r>
            <a:r>
              <a:rPr lang="en-US" baseline="0" dirty="0" smtClean="0"/>
              <a:t> Project level and RMP monitoring</a:t>
            </a:r>
          </a:p>
          <a:p>
            <a:endParaRPr lang="en-US" baseline="0" dirty="0" smtClean="0"/>
          </a:p>
          <a:p>
            <a:endParaRPr lang="en-US" baseline="0" dirty="0" smtClean="0"/>
          </a:p>
          <a:p>
            <a:r>
              <a:rPr lang="en-US" baseline="0" dirty="0" smtClean="0"/>
              <a:t>3</a:t>
            </a:r>
            <a:r>
              <a:rPr lang="en-US" baseline="0" dirty="0" smtClean="0"/>
              <a:t>. Compliance, effectiveness, adaptive management </a:t>
            </a:r>
          </a:p>
          <a:p>
            <a:endParaRPr lang="en-US" baseline="0" dirty="0" smtClean="0"/>
          </a:p>
          <a:p>
            <a:r>
              <a:rPr lang="en-US" baseline="0" dirty="0" smtClean="0"/>
              <a:t>Trends </a:t>
            </a:r>
            <a:r>
              <a:rPr lang="en-US" baseline="0" dirty="0" smtClean="0"/>
              <a:t>in change to scenic quality and how this also affects sensitivity and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t>35</a:t>
            </a:fld>
            <a:endParaRPr lang="en-US" dirty="0"/>
          </a:p>
        </p:txBody>
      </p:sp>
    </p:spTree>
    <p:extLst>
      <p:ext uri="{BB962C8B-B14F-4D97-AF65-F5344CB8AC3E}">
        <p14:creationId xmlns:p14="http://schemas.microsoft.com/office/powerpoint/2010/main" val="204358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mn-lt"/>
                <a:ea typeface="+mn-ea"/>
                <a:cs typeface="+mn-cs"/>
              </a:rPr>
              <a:t>Establish monitoring photo points </a:t>
            </a:r>
          </a:p>
          <a:p>
            <a:pPr marL="914400" marR="0" lvl="2"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mn-lt"/>
                <a:ea typeface="+mn-ea"/>
                <a:cs typeface="+mn-cs"/>
              </a:rPr>
              <a:t>Convenient locations to record progress; </a:t>
            </a: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mn-lt"/>
                <a:ea typeface="+mn-ea"/>
                <a:cs typeface="+mn-cs"/>
              </a:rPr>
              <a:t>From selected KOPs</a:t>
            </a:r>
          </a:p>
          <a:p>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t>14</a:t>
            </a:fld>
            <a:endParaRPr lang="en-US" dirty="0"/>
          </a:p>
        </p:txBody>
      </p:sp>
    </p:spTree>
    <p:extLst>
      <p:ext uri="{BB962C8B-B14F-4D97-AF65-F5344CB8AC3E}">
        <p14:creationId xmlns:p14="http://schemas.microsoft.com/office/powerpoint/2010/main" val="3383930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964167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 to</a:t>
            </a:r>
            <a:r>
              <a:rPr lang="en-US" baseline="0" dirty="0" smtClean="0"/>
              <a:t> the question of:  </a:t>
            </a:r>
            <a:r>
              <a:rPr lang="en-US" dirty="0" smtClean="0"/>
              <a:t>What if we find</a:t>
            </a:r>
            <a:r>
              <a:rPr lang="en-US" baseline="0" dirty="0" smtClean="0"/>
              <a:t> that</a:t>
            </a:r>
            <a:r>
              <a:rPr lang="en-US" dirty="0" smtClean="0"/>
              <a:t> a project gravitated into a non-conforming</a:t>
            </a:r>
            <a:r>
              <a:rPr lang="en-US" baseline="0" dirty="0" smtClean="0"/>
              <a:t> situation, or that we find that a new proposed action will take us over the threshold due to cumulative affects.</a:t>
            </a:r>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t>21</a:t>
            </a:fld>
            <a:endParaRPr lang="en-US" dirty="0"/>
          </a:p>
        </p:txBody>
      </p:sp>
    </p:spTree>
    <p:extLst>
      <p:ext uri="{BB962C8B-B14F-4D97-AF65-F5344CB8AC3E}">
        <p14:creationId xmlns:p14="http://schemas.microsoft.com/office/powerpoint/2010/main" val="2013095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often view VIA as something being added to the landscape – but with that addition comes a possible subtraction of the scenic quality value.</a:t>
            </a:r>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t>24</a:t>
            </a:fld>
            <a:endParaRPr lang="en-US" dirty="0"/>
          </a:p>
        </p:txBody>
      </p:sp>
    </p:spTree>
    <p:extLst>
      <p:ext uri="{BB962C8B-B14F-4D97-AF65-F5344CB8AC3E}">
        <p14:creationId xmlns:p14="http://schemas.microsoft.com/office/powerpoint/2010/main" val="937373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SQ A is less that 1% of SNDO</a:t>
            </a:r>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t>27</a:t>
            </a:fld>
            <a:endParaRPr lang="en-US" dirty="0"/>
          </a:p>
        </p:txBody>
      </p:sp>
    </p:spTree>
    <p:extLst>
      <p:ext uri="{BB962C8B-B14F-4D97-AF65-F5344CB8AC3E}">
        <p14:creationId xmlns:p14="http://schemas.microsoft.com/office/powerpoint/2010/main" val="3482235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SQ</a:t>
            </a:r>
            <a:r>
              <a:rPr lang="en-US" baseline="0" dirty="0" smtClean="0"/>
              <a:t> Cult Mod rating</a:t>
            </a:r>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t>29</a:t>
            </a:fld>
            <a:endParaRPr lang="en-US" dirty="0"/>
          </a:p>
        </p:txBody>
      </p:sp>
    </p:spTree>
    <p:extLst>
      <p:ext uri="{BB962C8B-B14F-4D97-AF65-F5344CB8AC3E}">
        <p14:creationId xmlns:p14="http://schemas.microsoft.com/office/powerpoint/2010/main" val="2779482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Trends</a:t>
            </a:r>
            <a:r>
              <a:rPr lang="en-US" baseline="0" dirty="0" smtClean="0"/>
              <a:t> – reasonably foreseeable development and acreage the RMP allows to change at a moderate level and a major level contrasted by activities being decommission and land restored. …cumulative impacts</a:t>
            </a:r>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t>30</a:t>
            </a:fld>
            <a:endParaRPr lang="en-US" dirty="0"/>
          </a:p>
        </p:txBody>
      </p:sp>
    </p:spTree>
    <p:extLst>
      <p:ext uri="{BB962C8B-B14F-4D97-AF65-F5344CB8AC3E}">
        <p14:creationId xmlns:p14="http://schemas.microsoft.com/office/powerpoint/2010/main" val="3185234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Brandon’s additions.  Future of Visual</a:t>
            </a:r>
            <a:r>
              <a:rPr lang="en-US" baseline="0" dirty="0" smtClean="0"/>
              <a:t> Resource Compensatory Mitigation</a:t>
            </a:r>
            <a:endParaRPr lang="en-US" dirty="0"/>
          </a:p>
        </p:txBody>
      </p:sp>
      <p:sp>
        <p:nvSpPr>
          <p:cNvPr id="4" name="Slide Number Placeholder 3"/>
          <p:cNvSpPr>
            <a:spLocks noGrp="1"/>
          </p:cNvSpPr>
          <p:nvPr>
            <p:ph type="sldNum" sz="quarter" idx="10"/>
          </p:nvPr>
        </p:nvSpPr>
        <p:spPr/>
        <p:txBody>
          <a:bodyPr/>
          <a:lstStyle/>
          <a:p>
            <a:fld id="{E155AC2C-8B5D-4C6E-AFF3-131C3A72D183}" type="slidenum">
              <a:rPr lang="en-US" smtClean="0"/>
              <a:t>33</a:t>
            </a:fld>
            <a:endParaRPr lang="en-US" dirty="0"/>
          </a:p>
        </p:txBody>
      </p:sp>
    </p:spTree>
    <p:extLst>
      <p:ext uri="{BB962C8B-B14F-4D97-AF65-F5344CB8AC3E}">
        <p14:creationId xmlns:p14="http://schemas.microsoft.com/office/powerpoint/2010/main" val="1605468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06852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5307512" y="3868325"/>
            <a:ext cx="3405019" cy="2233547"/>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3" name="Content Placeholder 2"/>
          <p:cNvSpPr>
            <a:spLocks noGrp="1"/>
          </p:cNvSpPr>
          <p:nvPr>
            <p:ph idx="1"/>
          </p:nvPr>
        </p:nvSpPr>
        <p:spPr>
          <a:xfrm>
            <a:off x="225629" y="1295400"/>
            <a:ext cx="4607627"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
        <p:nvSpPr>
          <p:cNvPr id="5" name="Content Placeholder 2"/>
          <p:cNvSpPr>
            <a:spLocks noGrp="1"/>
          </p:cNvSpPr>
          <p:nvPr>
            <p:ph idx="12"/>
          </p:nvPr>
        </p:nvSpPr>
        <p:spPr>
          <a:xfrm>
            <a:off x="5297612" y="1305300"/>
            <a:ext cx="3405019" cy="2233547"/>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379671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5436411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630" y="1295400"/>
            <a:ext cx="4108862"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
        <p:nvSpPr>
          <p:cNvPr id="5" name="Content Placeholder 2"/>
          <p:cNvSpPr>
            <a:spLocks noGrp="1"/>
          </p:cNvSpPr>
          <p:nvPr>
            <p:ph idx="12"/>
          </p:nvPr>
        </p:nvSpPr>
        <p:spPr>
          <a:xfrm>
            <a:off x="4607626" y="1305300"/>
            <a:ext cx="4095006"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44164480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5307512" y="3868325"/>
            <a:ext cx="3405019" cy="2233547"/>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3" name="Content Placeholder 2"/>
          <p:cNvSpPr>
            <a:spLocks noGrp="1"/>
          </p:cNvSpPr>
          <p:nvPr>
            <p:ph idx="1"/>
          </p:nvPr>
        </p:nvSpPr>
        <p:spPr>
          <a:xfrm>
            <a:off x="225629" y="1295400"/>
            <a:ext cx="4607627"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
        <p:nvSpPr>
          <p:cNvPr id="5" name="Content Placeholder 2"/>
          <p:cNvSpPr>
            <a:spLocks noGrp="1"/>
          </p:cNvSpPr>
          <p:nvPr>
            <p:ph idx="12"/>
          </p:nvPr>
        </p:nvSpPr>
        <p:spPr>
          <a:xfrm>
            <a:off x="5297612" y="1305300"/>
            <a:ext cx="3405019" cy="2233547"/>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7328491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57053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ext Placeholder 17"/>
          <p:cNvSpPr>
            <a:spLocks noGrp="1"/>
          </p:cNvSpPr>
          <p:nvPr>
            <p:ph type="body" sz="quarter" idx="10" hasCustomPrompt="1"/>
          </p:nvPr>
        </p:nvSpPr>
        <p:spPr>
          <a:xfrm>
            <a:off x="228600" y="76200"/>
            <a:ext cx="7086600" cy="544513"/>
          </a:xfrm>
          <a:prstGeom prst="rect">
            <a:avLst/>
          </a:prstGeom>
        </p:spPr>
        <p:txBody>
          <a:bodyPr/>
          <a:lstStyle>
            <a:lvl1pPr marL="0" indent="0">
              <a:buNone/>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Monitoring</a:t>
            </a:r>
          </a:p>
        </p:txBody>
      </p:sp>
    </p:spTree>
    <p:extLst>
      <p:ext uri="{BB962C8B-B14F-4D97-AF65-F5344CB8AC3E}">
        <p14:creationId xmlns:p14="http://schemas.microsoft.com/office/powerpoint/2010/main" val="280420925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Monitoring</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14149613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418510000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630" y="1295400"/>
            <a:ext cx="4108862"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
        <p:nvSpPr>
          <p:cNvPr id="5" name="Content Placeholder 2"/>
          <p:cNvSpPr>
            <a:spLocks noGrp="1"/>
          </p:cNvSpPr>
          <p:nvPr>
            <p:ph idx="12"/>
          </p:nvPr>
        </p:nvSpPr>
        <p:spPr>
          <a:xfrm>
            <a:off x="4607626" y="1305300"/>
            <a:ext cx="4095006"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07250350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7.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4" name="Rectangle 163"/>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65" name="Group 164"/>
          <p:cNvGrpSpPr/>
          <p:nvPr userDrawn="1"/>
        </p:nvGrpSpPr>
        <p:grpSpPr>
          <a:xfrm>
            <a:off x="8781968" y="0"/>
            <a:ext cx="363726" cy="6858000"/>
            <a:chOff x="8781968" y="0"/>
            <a:chExt cx="363726" cy="6332181"/>
          </a:xfrm>
        </p:grpSpPr>
        <p:sp>
          <p:nvSpPr>
            <p:cNvPr id="166" name="Rectangle 165"/>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67" name="Group 166"/>
            <p:cNvGrpSpPr/>
            <p:nvPr/>
          </p:nvGrpSpPr>
          <p:grpSpPr>
            <a:xfrm>
              <a:off x="8781968" y="524732"/>
              <a:ext cx="362812" cy="5807449"/>
              <a:chOff x="8781968" y="0"/>
              <a:chExt cx="362812" cy="6288447"/>
            </a:xfrm>
          </p:grpSpPr>
          <p:grpSp>
            <p:nvGrpSpPr>
              <p:cNvPr id="168" name="Group 167"/>
              <p:cNvGrpSpPr/>
              <p:nvPr/>
            </p:nvGrpSpPr>
            <p:grpSpPr>
              <a:xfrm>
                <a:off x="8781968" y="0"/>
                <a:ext cx="362812" cy="5705383"/>
                <a:chOff x="8781968" y="0"/>
                <a:chExt cx="362812" cy="6712012"/>
              </a:xfrm>
            </p:grpSpPr>
            <p:sp>
              <p:nvSpPr>
                <p:cNvPr id="170" name="Rectangle 169"/>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1" name="Rectangle 170"/>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2" name="Rectangle 171"/>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3" name="Rectangle 172"/>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4" name="Rectangle 173"/>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5" name="Rectangle 174"/>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6" name="Rectangle 175"/>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7" name="Rectangle 176"/>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8" name="Rectangle 177"/>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9" name="Rectangle 178"/>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69" name="Rectangle 168"/>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sp>
        <p:nvSpPr>
          <p:cNvPr id="180" name="TextBox 179"/>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181" name="TextBox 180"/>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182" name="TextBox 181"/>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184" name="TextBox 183"/>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185" name="TextBox 184"/>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186" name="TextBox 185"/>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187" name="TextBox 186"/>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188" name="TextBox 187"/>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189" name="TextBox 188"/>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190" name="TextBox 189"/>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191" name="TextBox 190"/>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pic>
        <p:nvPicPr>
          <p:cNvPr id="192" name="Picture 191"/>
          <p:cNvPicPr/>
          <p:nvPr userDrawn="1"/>
        </p:nvPicPr>
        <p:blipFill>
          <a:blip r:embed="rId3"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193" name="Picture 19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sp>
        <p:nvSpPr>
          <p:cNvPr id="34" name="Text Placeholder 17"/>
          <p:cNvSpPr txBox="1">
            <a:spLocks/>
          </p:cNvSpPr>
          <p:nvPr userDrawn="1"/>
        </p:nvSpPr>
        <p:spPr>
          <a:xfrm>
            <a:off x="228600" y="76200"/>
            <a:ext cx="7086600" cy="54451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b="0" kern="1200" spc="300" baseline="0">
                <a:solidFill>
                  <a:schemeClr val="tx1"/>
                </a:solidFill>
                <a:latin typeface="Impact" panose="020B080603090205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Monitoring</a:t>
            </a:r>
          </a:p>
        </p:txBody>
      </p:sp>
      <p:sp>
        <p:nvSpPr>
          <p:cNvPr id="35" name="Rectangle 34"/>
          <p:cNvSpPr/>
          <p:nvPr userDrawn="1"/>
        </p:nvSpPr>
        <p:spPr>
          <a:xfrm>
            <a:off x="8782154" y="6274820"/>
            <a:ext cx="361845" cy="58318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36" name="Rectangle 35"/>
          <p:cNvSpPr/>
          <p:nvPr userDrawn="1"/>
        </p:nvSpPr>
        <p:spPr>
          <a:xfrm>
            <a:off x="8781968" y="0"/>
            <a:ext cx="360570" cy="5704266"/>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en-US" kern="0" dirty="0">
              <a:solidFill>
                <a:prstClr val="white"/>
              </a:solidFill>
            </a:endParaRPr>
          </a:p>
        </p:txBody>
      </p:sp>
    </p:spTree>
    <p:extLst>
      <p:ext uri="{BB962C8B-B14F-4D97-AF65-F5344CB8AC3E}">
        <p14:creationId xmlns:p14="http://schemas.microsoft.com/office/powerpoint/2010/main" val="4009872682"/>
      </p:ext>
    </p:extLst>
  </p:cSld>
  <p:clrMap bg1="lt1" tx1="dk1" bg2="lt2" tx2="dk2" accent1="accent1" accent2="accent2" accent3="accent3" accent4="accent4" accent5="accent5" accent6="accent6" hlink="hlink" folHlink="folHlink"/>
  <p:sldLayoutIdLst>
    <p:sldLayoutId id="2147483671" r:id="rId1"/>
  </p:sldLayoutIdLst>
  <p:timing>
    <p:tnLst>
      <p:par>
        <p:cTn id="1" dur="indefinite" restart="never" nodeType="tmRoot"/>
      </p:par>
    </p:tnLst>
  </p:timing>
  <p:txStyles>
    <p:titleStyle>
      <a:lvl1pPr algn="l" defTabSz="914400" rtl="0" eaLnBrk="1" latinLnBrk="0" hangingPunct="1">
        <a:spcBef>
          <a:spcPct val="0"/>
        </a:spcBef>
        <a:buNone/>
        <a:defRPr sz="3200" kern="1200" spc="300">
          <a:solidFill>
            <a:schemeClr val="tx1"/>
          </a:solidFill>
          <a:latin typeface="Impact" panose="020B080603090205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9" name="Rectangle 38"/>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40" name="Group 39"/>
          <p:cNvGrpSpPr/>
          <p:nvPr userDrawn="1"/>
        </p:nvGrpSpPr>
        <p:grpSpPr>
          <a:xfrm>
            <a:off x="8781968" y="0"/>
            <a:ext cx="363726" cy="6858000"/>
            <a:chOff x="8781968" y="0"/>
            <a:chExt cx="363726" cy="6332181"/>
          </a:xfrm>
        </p:grpSpPr>
        <p:sp>
          <p:nvSpPr>
            <p:cNvPr id="41" name="Rectangle 40"/>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42" name="Group 41"/>
            <p:cNvGrpSpPr/>
            <p:nvPr/>
          </p:nvGrpSpPr>
          <p:grpSpPr>
            <a:xfrm>
              <a:off x="8781968" y="524732"/>
              <a:ext cx="362812" cy="5807449"/>
              <a:chOff x="8781968" y="0"/>
              <a:chExt cx="362812" cy="6288447"/>
            </a:xfrm>
          </p:grpSpPr>
          <p:grpSp>
            <p:nvGrpSpPr>
              <p:cNvPr id="43" name="Group 42"/>
              <p:cNvGrpSpPr/>
              <p:nvPr/>
            </p:nvGrpSpPr>
            <p:grpSpPr>
              <a:xfrm>
                <a:off x="8781968" y="0"/>
                <a:ext cx="362812" cy="5705383"/>
                <a:chOff x="8781968" y="0"/>
                <a:chExt cx="362812" cy="6712012"/>
              </a:xfrm>
            </p:grpSpPr>
            <p:sp>
              <p:nvSpPr>
                <p:cNvPr id="45" name="Rectangle 44"/>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6" name="Rectangle 45"/>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7" name="Rectangle 46"/>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8" name="Rectangle 47"/>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9" name="Rectangle 48"/>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0" name="Rectangle 49"/>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Rectangle 50"/>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2" name="Rectangle 51"/>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3" name="Rectangle 52"/>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4" name="Rectangle 53"/>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sp>
        <p:nvSpPr>
          <p:cNvPr id="55" name="TextBox 54"/>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56" name="TextBox 55"/>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57" name="TextBox 56"/>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58" name="TextBox 57"/>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59" name="TextBox 58"/>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60" name="TextBox 59"/>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61" name="TextBox 60"/>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62" name="TextBox 61"/>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63" name="TextBox 62"/>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64" name="TextBox 63"/>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65" name="TextBox 64"/>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66" name="TextBox 65"/>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
        <p:nvSpPr>
          <p:cNvPr id="67" name="Rectangle 66"/>
          <p:cNvSpPr/>
          <p:nvPr userDrawn="1"/>
        </p:nvSpPr>
        <p:spPr>
          <a:xfrm>
            <a:off x="-1" y="659241"/>
            <a:ext cx="8781969" cy="406327"/>
          </a:xfrm>
          <a:prstGeom prst="rect">
            <a:avLst/>
          </a:prstGeom>
          <a:solidFill>
            <a:srgbClr val="657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67"/>
          <p:cNvPicPr/>
          <p:nvPr userDrawn="1"/>
        </p:nvPicPr>
        <p:blipFill>
          <a:blip r:embed="rId5"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69" name="Picture 6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sp>
        <p:nvSpPr>
          <p:cNvPr id="37" name="Text Placeholder 17"/>
          <p:cNvSpPr txBox="1">
            <a:spLocks/>
          </p:cNvSpPr>
          <p:nvPr userDrawn="1"/>
        </p:nvSpPr>
        <p:spPr>
          <a:xfrm>
            <a:off x="228600" y="76200"/>
            <a:ext cx="7086600" cy="54451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b="0" kern="1200" spc="300" baseline="0">
                <a:solidFill>
                  <a:schemeClr val="tx1"/>
                </a:solidFill>
                <a:latin typeface="Impact" panose="020B0806030902050204" pitchFamily="34"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Monitoring</a:t>
            </a:r>
          </a:p>
        </p:txBody>
      </p:sp>
      <p:sp>
        <p:nvSpPr>
          <p:cNvPr id="38" name="Rectangle 37"/>
          <p:cNvSpPr/>
          <p:nvPr userDrawn="1"/>
        </p:nvSpPr>
        <p:spPr>
          <a:xfrm>
            <a:off x="8782154" y="6274820"/>
            <a:ext cx="361845" cy="58318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70" name="Rectangle 69"/>
          <p:cNvSpPr/>
          <p:nvPr userDrawn="1"/>
        </p:nvSpPr>
        <p:spPr>
          <a:xfrm>
            <a:off x="8781968" y="0"/>
            <a:ext cx="360570" cy="5704266"/>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72" name="Text Placeholder 17"/>
          <p:cNvSpPr txBox="1">
            <a:spLocks/>
          </p:cNvSpPr>
          <p:nvPr userDrawn="1"/>
        </p:nvSpPr>
        <p:spPr>
          <a:xfrm>
            <a:off x="5562600" y="6591300"/>
            <a:ext cx="3200400" cy="19050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b="0" kern="1200" spc="300" baseline="0">
                <a:solidFill>
                  <a:schemeClr val="bg1">
                    <a:lumMod val="75000"/>
                  </a:schemeClr>
                </a:solidFill>
                <a:effectLst>
                  <a:outerShdw blurRad="38100" dist="38100" dir="2700000" algn="tl">
                    <a:srgbClr val="000000">
                      <a:alpha val="43137"/>
                    </a:srgbClr>
                  </a:outerShdw>
                </a:effectLst>
                <a:latin typeface="Cambria" panose="02040503050406030204" pitchFamily="18" charset="0"/>
                <a:ea typeface="+mn-ea"/>
                <a:cs typeface="Times New Roman" panose="02020603050405020304" pitchFamily="18" charset="0"/>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900" b="1" baseline="0" dirty="0" smtClean="0">
                <a:effectLst/>
                <a:latin typeface="Cambria" panose="02040503050406030204" pitchFamily="18" charset="0"/>
              </a:rPr>
              <a:t>April 2018 - </a:t>
            </a:r>
            <a:r>
              <a:rPr lang="en-US" sz="900" b="1" dirty="0" smtClean="0">
                <a:effectLst/>
                <a:latin typeface="Cambria" panose="02040503050406030204" pitchFamily="18" charset="0"/>
              </a:rPr>
              <a:t>Las Vegas, NV</a:t>
            </a:r>
            <a:endParaRPr lang="en-US" sz="900" b="1" dirty="0">
              <a:effectLst/>
              <a:latin typeface="Cambria" panose="02040503050406030204" pitchFamily="18" charset="0"/>
            </a:endParaRPr>
          </a:p>
        </p:txBody>
      </p:sp>
    </p:spTree>
    <p:extLst>
      <p:ext uri="{BB962C8B-B14F-4D97-AF65-F5344CB8AC3E}">
        <p14:creationId xmlns:p14="http://schemas.microsoft.com/office/powerpoint/2010/main" val="3345816250"/>
      </p:ext>
    </p:extLst>
  </p:cSld>
  <p:clrMap bg1="lt1" tx1="dk1" bg2="lt2" tx2="dk2" accent1="accent1" accent2="accent2" accent3="accent3" accent4="accent4" accent5="accent5" accent6="accent6" hlink="hlink" folHlink="folHlink"/>
  <p:sldLayoutIdLst>
    <p:sldLayoutId id="2147483674" r:id="rId1"/>
    <p:sldLayoutId id="2147483679" r:id="rId2"/>
    <p:sldLayoutId id="2147483680" r:id="rId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065" r="45573"/>
          <a:stretch/>
        </p:blipFill>
        <p:spPr>
          <a:xfrm>
            <a:off x="5802593" y="0"/>
            <a:ext cx="3341407" cy="6858000"/>
          </a:xfrm>
          <a:prstGeom prst="rect">
            <a:avLst/>
          </a:prstGeom>
        </p:spPr>
      </p:pic>
      <p:sp>
        <p:nvSpPr>
          <p:cNvPr id="9" name="TextBox 8"/>
          <p:cNvSpPr txBox="1"/>
          <p:nvPr userDrawn="1"/>
        </p:nvSpPr>
        <p:spPr>
          <a:xfrm>
            <a:off x="775003" y="1417346"/>
            <a:ext cx="4238716" cy="1077218"/>
          </a:xfrm>
          <a:prstGeom prst="rect">
            <a:avLst/>
          </a:prstGeom>
          <a:noFill/>
        </p:spPr>
        <p:txBody>
          <a:bodyPr wrap="square" rtlCol="0">
            <a:spAutoFit/>
          </a:bodyPr>
          <a:lstStyle/>
          <a:p>
            <a:pPr algn="ctr"/>
            <a:r>
              <a:rPr lang="en-US" sz="3200" spc="600" dirty="0" smtClean="0">
                <a:solidFill>
                  <a:prstClr val="white"/>
                </a:solidFill>
                <a:latin typeface="Times New Roman" panose="02020603050405020304" pitchFamily="18" charset="0"/>
                <a:cs typeface="Times New Roman" panose="02020603050405020304" pitchFamily="18" charset="0"/>
              </a:rPr>
              <a:t>Visual Resource Management</a:t>
            </a:r>
            <a:endParaRPr lang="en-US" sz="3200" spc="600" dirty="0">
              <a:solidFill>
                <a:prstClr val="white"/>
              </a:solidFill>
              <a:latin typeface="Times New Roman" panose="02020603050405020304" pitchFamily="18" charset="0"/>
              <a:cs typeface="Times New Roman" panose="02020603050405020304" pitchFamily="18" charset="0"/>
            </a:endParaRPr>
          </a:p>
        </p:txBody>
      </p:sp>
      <p:grpSp>
        <p:nvGrpSpPr>
          <p:cNvPr id="11" name="Group 10"/>
          <p:cNvGrpSpPr/>
          <p:nvPr userDrawn="1"/>
        </p:nvGrpSpPr>
        <p:grpSpPr>
          <a:xfrm>
            <a:off x="2064750" y="2837703"/>
            <a:ext cx="1659221" cy="716757"/>
            <a:chOff x="2125630" y="2939674"/>
            <a:chExt cx="1659221" cy="716757"/>
          </a:xfrm>
        </p:grpSpPr>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2125630" y="2939674"/>
              <a:ext cx="716756" cy="71675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5701" y="2939675"/>
              <a:ext cx="819150" cy="716756"/>
            </a:xfrm>
            <a:prstGeom prst="rect">
              <a:avLst/>
            </a:prstGeom>
          </p:spPr>
        </p:pic>
      </p:grpSp>
      <p:sp>
        <p:nvSpPr>
          <p:cNvPr id="14" name="Text Placeholder 8"/>
          <p:cNvSpPr txBox="1">
            <a:spLocks/>
          </p:cNvSpPr>
          <p:nvPr userDrawn="1"/>
        </p:nvSpPr>
        <p:spPr>
          <a:xfrm>
            <a:off x="1066800" y="5257800"/>
            <a:ext cx="3657600" cy="762000"/>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sz="1800" kern="1200" spc="300" baseline="0">
                <a:solidFill>
                  <a:schemeClr val="tx1"/>
                </a:solidFill>
                <a:latin typeface="Cambria" panose="02040503050406030204"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April 2018</a:t>
            </a:r>
          </a:p>
          <a:p>
            <a:r>
              <a:rPr lang="en-US" dirty="0" smtClean="0"/>
              <a:t>Las Vegas, Nevada</a:t>
            </a:r>
            <a:endParaRPr lang="en-US" dirty="0"/>
          </a:p>
        </p:txBody>
      </p:sp>
    </p:spTree>
    <p:extLst>
      <p:ext uri="{BB962C8B-B14F-4D97-AF65-F5344CB8AC3E}">
        <p14:creationId xmlns:p14="http://schemas.microsoft.com/office/powerpoint/2010/main" val="2386662106"/>
      </p:ext>
    </p:extLst>
  </p:cSld>
  <p:clrMap bg1="dk1" tx1="lt1" bg2="dk2" tx2="lt2" accent1="accent1" accent2="accent2" accent3="accent3" accent4="accent4" accent5="accent5" accent6="accent6" hlink="hlink" folHlink="folHlink"/>
  <p:sldLayoutIdLst>
    <p:sldLayoutId id="2147483683"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4" name="Rectangle 163"/>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algn="ctr">
              <a:defRPr/>
            </a:pPr>
            <a:endParaRPr lang="en-US" kern="0" dirty="0">
              <a:solidFill>
                <a:prstClr val="white"/>
              </a:solidFill>
            </a:endParaRPr>
          </a:p>
        </p:txBody>
      </p:sp>
      <p:grpSp>
        <p:nvGrpSpPr>
          <p:cNvPr id="165" name="Group 164"/>
          <p:cNvGrpSpPr/>
          <p:nvPr userDrawn="1"/>
        </p:nvGrpSpPr>
        <p:grpSpPr>
          <a:xfrm>
            <a:off x="8781968" y="0"/>
            <a:ext cx="363726" cy="6858000"/>
            <a:chOff x="8781968" y="0"/>
            <a:chExt cx="363726" cy="6332181"/>
          </a:xfrm>
        </p:grpSpPr>
        <p:sp>
          <p:nvSpPr>
            <p:cNvPr id="166" name="Rectangle 165"/>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algn="ctr">
                <a:defRPr/>
              </a:pPr>
              <a:endParaRPr lang="en-US" kern="0" dirty="0">
                <a:solidFill>
                  <a:prstClr val="white"/>
                </a:solidFill>
              </a:endParaRPr>
            </a:p>
          </p:txBody>
        </p:sp>
        <p:grpSp>
          <p:nvGrpSpPr>
            <p:cNvPr id="167" name="Group 166"/>
            <p:cNvGrpSpPr/>
            <p:nvPr/>
          </p:nvGrpSpPr>
          <p:grpSpPr>
            <a:xfrm>
              <a:off x="8781968" y="524732"/>
              <a:ext cx="362812" cy="5807449"/>
              <a:chOff x="8781968" y="0"/>
              <a:chExt cx="362812" cy="6288447"/>
            </a:xfrm>
          </p:grpSpPr>
          <p:grpSp>
            <p:nvGrpSpPr>
              <p:cNvPr id="168" name="Group 167"/>
              <p:cNvGrpSpPr/>
              <p:nvPr/>
            </p:nvGrpSpPr>
            <p:grpSpPr>
              <a:xfrm>
                <a:off x="8781968" y="0"/>
                <a:ext cx="362812" cy="5705383"/>
                <a:chOff x="8781968" y="0"/>
                <a:chExt cx="362812" cy="6712012"/>
              </a:xfrm>
            </p:grpSpPr>
            <p:sp>
              <p:nvSpPr>
                <p:cNvPr id="170" name="Rectangle 169"/>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171" name="Rectangle 170"/>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172" name="Rectangle 171"/>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173" name="Rectangle 172"/>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174" name="Rectangle 173"/>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175" name="Rectangle 174"/>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176" name="Rectangle 175"/>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177" name="Rectangle 176"/>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178" name="Rectangle 177"/>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179" name="Rectangle 178"/>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algn="ctr">
                    <a:defRPr/>
                  </a:pPr>
                  <a:endParaRPr lang="en-US" kern="0" dirty="0">
                    <a:solidFill>
                      <a:prstClr val="white"/>
                    </a:solidFill>
                  </a:endParaRPr>
                </a:p>
              </p:txBody>
            </p:sp>
          </p:grpSp>
          <p:sp>
            <p:nvSpPr>
              <p:cNvPr id="169" name="Rectangle 168"/>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algn="ctr">
                  <a:defRPr/>
                </a:pPr>
                <a:endParaRPr lang="en-US" kern="0" dirty="0">
                  <a:solidFill>
                    <a:prstClr val="white"/>
                  </a:solidFill>
                </a:endParaRPr>
              </a:p>
            </p:txBody>
          </p:sp>
        </p:grpSp>
      </p:grpSp>
      <p:sp>
        <p:nvSpPr>
          <p:cNvPr id="180" name="TextBox 179"/>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181" name="TextBox 180"/>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182" name="TextBox 181"/>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183" name="TextBox 182"/>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184" name="TextBox 183"/>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185" name="TextBox 184"/>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186" name="TextBox 185"/>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187" name="TextBox 186"/>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188" name="TextBox 187"/>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189" name="TextBox 188"/>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190" name="TextBox 189"/>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191" name="TextBox 190"/>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pic>
        <p:nvPicPr>
          <p:cNvPr id="192" name="Picture 191"/>
          <p:cNvPicPr/>
          <p:nvPr userDrawn="1"/>
        </p:nvPicPr>
        <p:blipFill>
          <a:blip r:embed="rId3"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193" name="Picture 19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sp>
        <p:nvSpPr>
          <p:cNvPr id="32" name="Rectangle 31"/>
          <p:cNvSpPr/>
          <p:nvPr userDrawn="1"/>
        </p:nvSpPr>
        <p:spPr>
          <a:xfrm>
            <a:off x="8782154" y="6274820"/>
            <a:ext cx="361845" cy="58318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33" name="Rectangle 32"/>
          <p:cNvSpPr/>
          <p:nvPr userDrawn="1"/>
        </p:nvSpPr>
        <p:spPr>
          <a:xfrm>
            <a:off x="8781968" y="0"/>
            <a:ext cx="360570" cy="5704266"/>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34" name="Text Placeholder 17"/>
          <p:cNvSpPr txBox="1">
            <a:spLocks/>
          </p:cNvSpPr>
          <p:nvPr userDrawn="1"/>
        </p:nvSpPr>
        <p:spPr>
          <a:xfrm>
            <a:off x="228600" y="76200"/>
            <a:ext cx="7086600" cy="54451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b="0" kern="1200" spc="300" baseline="0">
                <a:solidFill>
                  <a:schemeClr val="tx1"/>
                </a:solidFill>
                <a:latin typeface="Impact" panose="020B080603090205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Monitoring</a:t>
            </a:r>
          </a:p>
        </p:txBody>
      </p:sp>
    </p:spTree>
    <p:extLst>
      <p:ext uri="{BB962C8B-B14F-4D97-AF65-F5344CB8AC3E}">
        <p14:creationId xmlns:p14="http://schemas.microsoft.com/office/powerpoint/2010/main" val="2270010669"/>
      </p:ext>
    </p:extLst>
  </p:cSld>
  <p:clrMap bg1="lt1" tx1="dk1" bg2="lt2" tx2="dk2" accent1="accent1" accent2="accent2" accent3="accent3" accent4="accent4" accent5="accent5" accent6="accent6" hlink="hlink" folHlink="folHlink"/>
  <p:sldLayoutIdLst>
    <p:sldLayoutId id="2147483686" r:id="rId1"/>
  </p:sldLayoutIdLst>
  <p:timing>
    <p:tnLst>
      <p:par>
        <p:cTn id="1" dur="indefinite" restart="never" nodeType="tmRoot"/>
      </p:par>
    </p:tnLst>
  </p:timing>
  <p:txStyles>
    <p:titleStyle>
      <a:lvl1pPr algn="l" defTabSz="914400" rtl="0" eaLnBrk="1" latinLnBrk="0" hangingPunct="1">
        <a:spcBef>
          <a:spcPct val="0"/>
        </a:spcBef>
        <a:buNone/>
        <a:defRPr sz="3200" kern="1200" spc="300">
          <a:solidFill>
            <a:schemeClr val="tx1"/>
          </a:solidFill>
          <a:latin typeface="Impact" panose="020B080603090205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9" name="Rectangle 38"/>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algn="ctr">
              <a:defRPr/>
            </a:pPr>
            <a:endParaRPr lang="en-US" kern="0" dirty="0">
              <a:solidFill>
                <a:prstClr val="white"/>
              </a:solidFill>
            </a:endParaRPr>
          </a:p>
        </p:txBody>
      </p:sp>
      <p:grpSp>
        <p:nvGrpSpPr>
          <p:cNvPr id="40" name="Group 39"/>
          <p:cNvGrpSpPr/>
          <p:nvPr userDrawn="1"/>
        </p:nvGrpSpPr>
        <p:grpSpPr>
          <a:xfrm>
            <a:off x="8781968" y="0"/>
            <a:ext cx="363726" cy="6858000"/>
            <a:chOff x="8781968" y="0"/>
            <a:chExt cx="363726" cy="6332181"/>
          </a:xfrm>
        </p:grpSpPr>
        <p:sp>
          <p:nvSpPr>
            <p:cNvPr id="41" name="Rectangle 40"/>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algn="ctr">
                <a:defRPr/>
              </a:pPr>
              <a:endParaRPr lang="en-US" kern="0" dirty="0">
                <a:solidFill>
                  <a:prstClr val="white"/>
                </a:solidFill>
              </a:endParaRPr>
            </a:p>
          </p:txBody>
        </p:sp>
        <p:grpSp>
          <p:nvGrpSpPr>
            <p:cNvPr id="42" name="Group 41"/>
            <p:cNvGrpSpPr/>
            <p:nvPr/>
          </p:nvGrpSpPr>
          <p:grpSpPr>
            <a:xfrm>
              <a:off x="8781968" y="524732"/>
              <a:ext cx="362812" cy="5807449"/>
              <a:chOff x="8781968" y="0"/>
              <a:chExt cx="362812" cy="6288447"/>
            </a:xfrm>
          </p:grpSpPr>
          <p:grpSp>
            <p:nvGrpSpPr>
              <p:cNvPr id="43" name="Group 42"/>
              <p:cNvGrpSpPr/>
              <p:nvPr/>
            </p:nvGrpSpPr>
            <p:grpSpPr>
              <a:xfrm>
                <a:off x="8781968" y="0"/>
                <a:ext cx="362812" cy="5705383"/>
                <a:chOff x="8781968" y="0"/>
                <a:chExt cx="362812" cy="6712012"/>
              </a:xfrm>
            </p:grpSpPr>
            <p:sp>
              <p:nvSpPr>
                <p:cNvPr id="45" name="Rectangle 44"/>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46" name="Rectangle 45"/>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47" name="Rectangle 46"/>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48" name="Rectangle 47"/>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49" name="Rectangle 48"/>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50" name="Rectangle 49"/>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51" name="Rectangle 50"/>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52" name="Rectangle 51"/>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53" name="Rectangle 52"/>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54" name="Rectangle 53"/>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algn="ctr">
                    <a:defRPr/>
                  </a:pPr>
                  <a:endParaRPr lang="en-US" kern="0" dirty="0">
                    <a:solidFill>
                      <a:prstClr val="white"/>
                    </a:solidFill>
                  </a:endParaRPr>
                </a:p>
              </p:txBody>
            </p:sp>
          </p:grpSp>
          <p:sp>
            <p:nvSpPr>
              <p:cNvPr id="44" name="Rectangle 43"/>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algn="ctr">
                  <a:defRPr/>
                </a:pPr>
                <a:endParaRPr lang="en-US" kern="0" dirty="0">
                  <a:solidFill>
                    <a:prstClr val="white"/>
                  </a:solidFill>
                </a:endParaRPr>
              </a:p>
            </p:txBody>
          </p:sp>
        </p:grpSp>
      </p:grpSp>
      <p:sp>
        <p:nvSpPr>
          <p:cNvPr id="55" name="TextBox 54"/>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56" name="TextBox 55"/>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57" name="TextBox 56"/>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58" name="TextBox 57"/>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59" name="TextBox 58"/>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60" name="TextBox 59"/>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61" name="TextBox 60"/>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62" name="TextBox 61"/>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63" name="TextBox 62"/>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64" name="TextBox 63"/>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65" name="TextBox 64"/>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66" name="TextBox 65"/>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
        <p:nvSpPr>
          <p:cNvPr id="67" name="Rectangle 66"/>
          <p:cNvSpPr/>
          <p:nvPr userDrawn="1"/>
        </p:nvSpPr>
        <p:spPr>
          <a:xfrm>
            <a:off x="-1" y="659241"/>
            <a:ext cx="8781969" cy="406327"/>
          </a:xfrm>
          <a:prstGeom prst="rect">
            <a:avLst/>
          </a:prstGeom>
          <a:solidFill>
            <a:srgbClr val="657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8" name="Picture 67"/>
          <p:cNvPicPr/>
          <p:nvPr userDrawn="1"/>
        </p:nvPicPr>
        <p:blipFill>
          <a:blip r:embed="rId3"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69" name="Picture 6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sp>
        <p:nvSpPr>
          <p:cNvPr id="36" name="Rectangle 35"/>
          <p:cNvSpPr/>
          <p:nvPr userDrawn="1"/>
        </p:nvSpPr>
        <p:spPr>
          <a:xfrm>
            <a:off x="8782154" y="6274820"/>
            <a:ext cx="361845" cy="58318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37" name="Rectangle 36"/>
          <p:cNvSpPr/>
          <p:nvPr userDrawn="1"/>
        </p:nvSpPr>
        <p:spPr>
          <a:xfrm>
            <a:off x="8781968" y="0"/>
            <a:ext cx="360570" cy="5704266"/>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38" name="Text Placeholder 17"/>
          <p:cNvSpPr txBox="1">
            <a:spLocks/>
          </p:cNvSpPr>
          <p:nvPr userDrawn="1"/>
        </p:nvSpPr>
        <p:spPr>
          <a:xfrm>
            <a:off x="228600" y="76200"/>
            <a:ext cx="7086600" cy="54451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b="0" kern="1200" spc="300" baseline="0">
                <a:solidFill>
                  <a:schemeClr val="tx1"/>
                </a:solidFill>
                <a:latin typeface="Impact" panose="020B0806030902050204" pitchFamily="34"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Monitoring</a:t>
            </a:r>
          </a:p>
        </p:txBody>
      </p:sp>
      <p:sp>
        <p:nvSpPr>
          <p:cNvPr id="70" name="Text Placeholder 17"/>
          <p:cNvSpPr txBox="1">
            <a:spLocks/>
          </p:cNvSpPr>
          <p:nvPr userDrawn="1"/>
        </p:nvSpPr>
        <p:spPr>
          <a:xfrm>
            <a:off x="5562600" y="6591300"/>
            <a:ext cx="3200400" cy="19050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b="0" kern="1200" spc="300" baseline="0">
                <a:solidFill>
                  <a:schemeClr val="bg1">
                    <a:lumMod val="75000"/>
                  </a:schemeClr>
                </a:solidFill>
                <a:effectLst>
                  <a:outerShdw blurRad="38100" dist="38100" dir="2700000" algn="tl">
                    <a:srgbClr val="000000">
                      <a:alpha val="43137"/>
                    </a:srgbClr>
                  </a:outerShdw>
                </a:effectLst>
                <a:latin typeface="Cambria" panose="02040503050406030204" pitchFamily="18" charset="0"/>
                <a:ea typeface="+mn-ea"/>
                <a:cs typeface="Times New Roman" panose="02020603050405020304" pitchFamily="18" charset="0"/>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900" b="1" baseline="0" dirty="0" smtClean="0">
                <a:effectLst/>
                <a:latin typeface="Cambria" panose="02040503050406030204" pitchFamily="18" charset="0"/>
              </a:rPr>
              <a:t>April 2018 - </a:t>
            </a:r>
            <a:r>
              <a:rPr lang="en-US" sz="900" b="1" dirty="0" smtClean="0">
                <a:effectLst/>
                <a:latin typeface="Cambria" panose="02040503050406030204" pitchFamily="18" charset="0"/>
              </a:rPr>
              <a:t>Las Vegas, NV</a:t>
            </a:r>
            <a:endParaRPr lang="en-US" sz="900" b="1" dirty="0">
              <a:effectLst/>
              <a:latin typeface="Cambria" panose="02040503050406030204" pitchFamily="18" charset="0"/>
            </a:endParaRPr>
          </a:p>
        </p:txBody>
      </p:sp>
    </p:spTree>
    <p:extLst>
      <p:ext uri="{BB962C8B-B14F-4D97-AF65-F5344CB8AC3E}">
        <p14:creationId xmlns:p14="http://schemas.microsoft.com/office/powerpoint/2010/main" val="1549739023"/>
      </p:ext>
    </p:extLst>
  </p:cSld>
  <p:clrMap bg1="lt1" tx1="dk1" bg2="lt2" tx2="dk2" accent1="accent1" accent2="accent2" accent3="accent3" accent4="accent4" accent5="accent5" accent6="accent6" hlink="hlink" folHlink="folHlink"/>
  <p:sldLayoutIdLst>
    <p:sldLayoutId id="2147483688"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9" name="Rectangle 38"/>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algn="ctr">
              <a:defRPr/>
            </a:pPr>
            <a:endParaRPr lang="en-US" kern="0" dirty="0">
              <a:solidFill>
                <a:prstClr val="white"/>
              </a:solidFill>
            </a:endParaRPr>
          </a:p>
        </p:txBody>
      </p:sp>
      <p:grpSp>
        <p:nvGrpSpPr>
          <p:cNvPr id="40" name="Group 39"/>
          <p:cNvGrpSpPr/>
          <p:nvPr userDrawn="1"/>
        </p:nvGrpSpPr>
        <p:grpSpPr>
          <a:xfrm>
            <a:off x="8781968" y="0"/>
            <a:ext cx="363726" cy="6858000"/>
            <a:chOff x="8781968" y="0"/>
            <a:chExt cx="363726" cy="6332181"/>
          </a:xfrm>
        </p:grpSpPr>
        <p:sp>
          <p:nvSpPr>
            <p:cNvPr id="41" name="Rectangle 40"/>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algn="ctr">
                <a:defRPr/>
              </a:pPr>
              <a:endParaRPr lang="en-US" kern="0" dirty="0">
                <a:solidFill>
                  <a:prstClr val="white"/>
                </a:solidFill>
              </a:endParaRPr>
            </a:p>
          </p:txBody>
        </p:sp>
        <p:grpSp>
          <p:nvGrpSpPr>
            <p:cNvPr id="42" name="Group 41"/>
            <p:cNvGrpSpPr/>
            <p:nvPr/>
          </p:nvGrpSpPr>
          <p:grpSpPr>
            <a:xfrm>
              <a:off x="8781968" y="524732"/>
              <a:ext cx="362812" cy="5807449"/>
              <a:chOff x="8781968" y="0"/>
              <a:chExt cx="362812" cy="6288447"/>
            </a:xfrm>
          </p:grpSpPr>
          <p:grpSp>
            <p:nvGrpSpPr>
              <p:cNvPr id="43" name="Group 42"/>
              <p:cNvGrpSpPr/>
              <p:nvPr/>
            </p:nvGrpSpPr>
            <p:grpSpPr>
              <a:xfrm>
                <a:off x="8781968" y="0"/>
                <a:ext cx="362812" cy="5705383"/>
                <a:chOff x="8781968" y="0"/>
                <a:chExt cx="362812" cy="6712012"/>
              </a:xfrm>
            </p:grpSpPr>
            <p:sp>
              <p:nvSpPr>
                <p:cNvPr id="45" name="Rectangle 44"/>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46" name="Rectangle 45"/>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47" name="Rectangle 46"/>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48" name="Rectangle 47"/>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49" name="Rectangle 48"/>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50" name="Rectangle 49"/>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51" name="Rectangle 50"/>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52" name="Rectangle 51"/>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53" name="Rectangle 52"/>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54" name="Rectangle 53"/>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algn="ctr">
                    <a:defRPr/>
                  </a:pPr>
                  <a:endParaRPr lang="en-US" kern="0" dirty="0">
                    <a:solidFill>
                      <a:prstClr val="white"/>
                    </a:solidFill>
                  </a:endParaRPr>
                </a:p>
              </p:txBody>
            </p:sp>
          </p:grpSp>
          <p:sp>
            <p:nvSpPr>
              <p:cNvPr id="44" name="Rectangle 43"/>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algn="ctr">
                  <a:defRPr/>
                </a:pPr>
                <a:endParaRPr lang="en-US" kern="0" dirty="0">
                  <a:solidFill>
                    <a:prstClr val="white"/>
                  </a:solidFill>
                </a:endParaRPr>
              </a:p>
            </p:txBody>
          </p:sp>
        </p:grpSp>
      </p:grpSp>
      <p:sp>
        <p:nvSpPr>
          <p:cNvPr id="55" name="TextBox 54"/>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56" name="TextBox 55"/>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57" name="TextBox 56"/>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58" name="TextBox 57"/>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59" name="TextBox 58"/>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60" name="TextBox 59"/>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61" name="TextBox 60"/>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62" name="TextBox 61"/>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63" name="TextBox 62"/>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64" name="TextBox 63"/>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65" name="TextBox 64"/>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66" name="TextBox 65"/>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
        <p:nvSpPr>
          <p:cNvPr id="67" name="Rectangle 66"/>
          <p:cNvSpPr/>
          <p:nvPr userDrawn="1"/>
        </p:nvSpPr>
        <p:spPr>
          <a:xfrm>
            <a:off x="-1" y="659241"/>
            <a:ext cx="8781969" cy="406327"/>
          </a:xfrm>
          <a:prstGeom prst="rect">
            <a:avLst/>
          </a:prstGeom>
          <a:solidFill>
            <a:srgbClr val="657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8" name="Picture 67"/>
          <p:cNvPicPr/>
          <p:nvPr userDrawn="1"/>
        </p:nvPicPr>
        <p:blipFill>
          <a:blip r:embed="rId5"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69" name="Picture 6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sp>
        <p:nvSpPr>
          <p:cNvPr id="37" name="Text Placeholder 17"/>
          <p:cNvSpPr txBox="1">
            <a:spLocks/>
          </p:cNvSpPr>
          <p:nvPr userDrawn="1"/>
        </p:nvSpPr>
        <p:spPr>
          <a:xfrm>
            <a:off x="228600" y="76200"/>
            <a:ext cx="7086600" cy="54451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b="0" kern="1200" spc="300" baseline="0">
                <a:solidFill>
                  <a:schemeClr val="tx1"/>
                </a:solidFill>
                <a:latin typeface="Impact" panose="020B0806030902050204" pitchFamily="34"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solidFill>
                  <a:prstClr val="black"/>
                </a:solidFill>
              </a:rPr>
              <a:t>Monitoring</a:t>
            </a:r>
          </a:p>
        </p:txBody>
      </p:sp>
      <p:sp>
        <p:nvSpPr>
          <p:cNvPr id="38" name="Rectangle 37"/>
          <p:cNvSpPr/>
          <p:nvPr userDrawn="1"/>
        </p:nvSpPr>
        <p:spPr>
          <a:xfrm>
            <a:off x="8782154" y="6274820"/>
            <a:ext cx="361845" cy="583180"/>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70" name="Rectangle 69"/>
          <p:cNvSpPr/>
          <p:nvPr userDrawn="1"/>
        </p:nvSpPr>
        <p:spPr>
          <a:xfrm>
            <a:off x="8781968" y="0"/>
            <a:ext cx="360570" cy="5704266"/>
          </a:xfrm>
          <a:prstGeom prst="rect">
            <a:avLst/>
          </a:prstGeom>
          <a:solidFill>
            <a:sysClr val="windowText" lastClr="000000">
              <a:alpha val="60000"/>
            </a:sysClr>
          </a:solidFill>
          <a:ln w="25400" cap="flat" cmpd="sng" algn="ctr">
            <a:noFill/>
            <a:prstDash val="solid"/>
          </a:ln>
          <a:effectLst/>
        </p:spPr>
        <p:txBody>
          <a:bodyPr rtlCol="0" anchor="ctr"/>
          <a:lstStyle/>
          <a:p>
            <a:pPr algn="ctr">
              <a:defRPr/>
            </a:pPr>
            <a:endParaRPr lang="en-US" kern="0" dirty="0">
              <a:solidFill>
                <a:prstClr val="white"/>
              </a:solidFill>
            </a:endParaRPr>
          </a:p>
        </p:txBody>
      </p:sp>
      <p:sp>
        <p:nvSpPr>
          <p:cNvPr id="72" name="Text Placeholder 17"/>
          <p:cNvSpPr txBox="1">
            <a:spLocks/>
          </p:cNvSpPr>
          <p:nvPr userDrawn="1"/>
        </p:nvSpPr>
        <p:spPr>
          <a:xfrm>
            <a:off x="5562600" y="6591300"/>
            <a:ext cx="3200400" cy="19050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b="0" kern="1200" spc="300" baseline="0">
                <a:solidFill>
                  <a:schemeClr val="bg1">
                    <a:lumMod val="75000"/>
                  </a:schemeClr>
                </a:solidFill>
                <a:effectLst>
                  <a:outerShdw blurRad="38100" dist="38100" dir="2700000" algn="tl">
                    <a:srgbClr val="000000">
                      <a:alpha val="43137"/>
                    </a:srgbClr>
                  </a:outerShdw>
                </a:effectLst>
                <a:latin typeface="Cambria" panose="02040503050406030204" pitchFamily="18" charset="0"/>
                <a:ea typeface="+mn-ea"/>
                <a:cs typeface="Times New Roman" panose="02020603050405020304" pitchFamily="18" charset="0"/>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900" b="1" baseline="0" dirty="0" smtClean="0">
                <a:effectLst/>
                <a:latin typeface="Cambria" panose="02040503050406030204" pitchFamily="18" charset="0"/>
              </a:rPr>
              <a:t>April 2018 - </a:t>
            </a:r>
            <a:r>
              <a:rPr lang="en-US" sz="900" b="1" dirty="0" smtClean="0">
                <a:effectLst/>
                <a:latin typeface="Cambria" panose="02040503050406030204" pitchFamily="18" charset="0"/>
              </a:rPr>
              <a:t>Las Vegas, NV</a:t>
            </a:r>
            <a:endParaRPr lang="en-US" sz="900" b="1" dirty="0">
              <a:effectLst/>
              <a:latin typeface="Cambria" panose="02040503050406030204" pitchFamily="18" charset="0"/>
            </a:endParaRPr>
          </a:p>
        </p:txBody>
      </p:sp>
    </p:spTree>
    <p:extLst>
      <p:ext uri="{BB962C8B-B14F-4D97-AF65-F5344CB8AC3E}">
        <p14:creationId xmlns:p14="http://schemas.microsoft.com/office/powerpoint/2010/main" val="371655417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30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352550"/>
            <a:ext cx="8305800" cy="5181600"/>
          </a:xfrm>
        </p:spPr>
        <p:txBody>
          <a:bodyPr/>
          <a:lstStyle/>
          <a:p>
            <a:pPr>
              <a:spcBef>
                <a:spcPts val="0"/>
              </a:spcBef>
              <a:spcAft>
                <a:spcPts val="1200"/>
              </a:spcAft>
            </a:pPr>
            <a:r>
              <a:rPr lang="en-US" dirty="0" smtClean="0"/>
              <a:t>The </a:t>
            </a:r>
            <a:r>
              <a:rPr lang="en-US" dirty="0"/>
              <a:t>VRM </a:t>
            </a:r>
            <a:r>
              <a:rPr lang="en-US" dirty="0" smtClean="0"/>
              <a:t>Monitoring </a:t>
            </a:r>
            <a:r>
              <a:rPr lang="en-US" dirty="0"/>
              <a:t>Plan </a:t>
            </a:r>
            <a:r>
              <a:rPr lang="en-US" dirty="0" smtClean="0"/>
              <a:t>should:</a:t>
            </a:r>
            <a:endParaRPr lang="en-US" dirty="0"/>
          </a:p>
          <a:p>
            <a:pPr lvl="1">
              <a:spcBef>
                <a:spcPts val="0"/>
              </a:spcBef>
              <a:spcAft>
                <a:spcPts val="1200"/>
              </a:spcAft>
            </a:pPr>
            <a:r>
              <a:rPr lang="en-US" dirty="0" smtClean="0"/>
              <a:t>Set </a:t>
            </a:r>
            <a:r>
              <a:rPr lang="en-US" dirty="0"/>
              <a:t>conditions and terms for </a:t>
            </a:r>
            <a:r>
              <a:rPr lang="en-US" dirty="0" smtClean="0"/>
              <a:t>monitoring, </a:t>
            </a:r>
            <a:r>
              <a:rPr lang="en-US" dirty="0"/>
              <a:t>and how and when monitoring occurs.</a:t>
            </a:r>
          </a:p>
          <a:p>
            <a:pPr lvl="1">
              <a:spcBef>
                <a:spcPts val="0"/>
              </a:spcBef>
              <a:spcAft>
                <a:spcPts val="1200"/>
              </a:spcAft>
            </a:pPr>
            <a:r>
              <a:rPr lang="en-US" dirty="0" smtClean="0"/>
              <a:t>Clarify measureable performance </a:t>
            </a:r>
            <a:r>
              <a:rPr lang="en-US" dirty="0"/>
              <a:t>standards for the applicant and their operators.</a:t>
            </a:r>
          </a:p>
          <a:p>
            <a:pPr lvl="1">
              <a:spcBef>
                <a:spcPts val="0"/>
              </a:spcBef>
              <a:spcAft>
                <a:spcPts val="1200"/>
              </a:spcAft>
            </a:pPr>
            <a:r>
              <a:rPr lang="en-US" dirty="0" smtClean="0"/>
              <a:t>Identify </a:t>
            </a:r>
            <a:r>
              <a:rPr lang="en-US" dirty="0"/>
              <a:t>how compliance and effectiveness will be quantified and measured.</a:t>
            </a:r>
          </a:p>
          <a:p>
            <a:pPr lvl="1">
              <a:spcBef>
                <a:spcPts val="0"/>
              </a:spcBef>
              <a:spcAft>
                <a:spcPts val="1200"/>
              </a:spcAft>
            </a:pPr>
            <a:r>
              <a:rPr lang="en-US" dirty="0" smtClean="0"/>
              <a:t>Outline </a:t>
            </a:r>
            <a:r>
              <a:rPr lang="en-US" dirty="0"/>
              <a:t>process for determining and implementing corrective actions when a site is out of compliance or results are ineffective.</a:t>
            </a:r>
          </a:p>
          <a:p>
            <a:pPr lvl="1">
              <a:spcBef>
                <a:spcPts val="0"/>
              </a:spcBef>
              <a:spcAft>
                <a:spcPts val="1200"/>
              </a:spcAft>
            </a:pPr>
            <a:r>
              <a:rPr lang="en-US" dirty="0" smtClean="0"/>
              <a:t>Establish </a:t>
            </a:r>
            <a:r>
              <a:rPr lang="en-US" dirty="0"/>
              <a:t>a clear understanding of expectations and a road map to successful </a:t>
            </a:r>
            <a:r>
              <a:rPr lang="en-US" dirty="0" smtClean="0"/>
              <a:t>outcomes.</a:t>
            </a:r>
            <a:endParaRPr lang="en-US" dirty="0"/>
          </a:p>
          <a:p>
            <a:endParaRPr lang="en-US" dirty="0"/>
          </a:p>
        </p:txBody>
      </p:sp>
      <p:sp>
        <p:nvSpPr>
          <p:cNvPr id="6" name="Text Placeholder 5"/>
          <p:cNvSpPr>
            <a:spLocks noGrp="1"/>
          </p:cNvSpPr>
          <p:nvPr>
            <p:ph type="body" sz="quarter" idx="11"/>
          </p:nvPr>
        </p:nvSpPr>
        <p:spPr/>
        <p:txBody>
          <a:bodyPr/>
          <a:lstStyle/>
          <a:p>
            <a:r>
              <a:rPr lang="en-US" dirty="0" smtClean="0"/>
              <a:t>Project Level Monitoring</a:t>
            </a:r>
            <a:endParaRPr lang="en-US" dirty="0"/>
          </a:p>
          <a:p>
            <a:endParaRPr lang="en-US" dirty="0"/>
          </a:p>
        </p:txBody>
      </p:sp>
    </p:spTree>
    <p:extLst>
      <p:ext uri="{BB962C8B-B14F-4D97-AF65-F5344CB8AC3E}">
        <p14:creationId xmlns:p14="http://schemas.microsoft.com/office/powerpoint/2010/main" val="16008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352550"/>
            <a:ext cx="8305800" cy="4838700"/>
          </a:xfrm>
        </p:spPr>
        <p:txBody>
          <a:bodyPr/>
          <a:lstStyle/>
          <a:p>
            <a:pPr>
              <a:spcBef>
                <a:spcPts val="0"/>
              </a:spcBef>
              <a:spcAft>
                <a:spcPts val="1200"/>
              </a:spcAft>
            </a:pPr>
            <a:r>
              <a:rPr lang="en-US" dirty="0" smtClean="0"/>
              <a:t>Ensure </a:t>
            </a:r>
            <a:r>
              <a:rPr lang="en-US" dirty="0"/>
              <a:t>conformance to the VRM </a:t>
            </a:r>
            <a:r>
              <a:rPr lang="en-US" dirty="0" smtClean="0"/>
              <a:t>objective:</a:t>
            </a:r>
          </a:p>
          <a:p>
            <a:pPr lvl="1">
              <a:spcBef>
                <a:spcPts val="0"/>
              </a:spcBef>
              <a:spcAft>
                <a:spcPts val="1200"/>
              </a:spcAft>
            </a:pPr>
            <a:r>
              <a:rPr lang="en-US" dirty="0" smtClean="0"/>
              <a:t>represents </a:t>
            </a:r>
            <a:r>
              <a:rPr lang="en-US" dirty="0"/>
              <a:t>the desired future condition under the management of the plan.  </a:t>
            </a:r>
            <a:endParaRPr lang="en-US" dirty="0" smtClean="0"/>
          </a:p>
          <a:p>
            <a:pPr lvl="1">
              <a:spcBef>
                <a:spcPts val="0"/>
              </a:spcBef>
              <a:spcAft>
                <a:spcPts val="2400"/>
              </a:spcAft>
            </a:pPr>
            <a:r>
              <a:rPr lang="en-US" dirty="0" smtClean="0"/>
              <a:t>If </a:t>
            </a:r>
            <a:r>
              <a:rPr lang="en-US" dirty="0"/>
              <a:t>not met, then consideration of compensatory mitigation may come into play. What other issues might be at play?</a:t>
            </a:r>
          </a:p>
          <a:p>
            <a:pPr>
              <a:spcBef>
                <a:spcPts val="0"/>
              </a:spcBef>
              <a:spcAft>
                <a:spcPts val="1200"/>
              </a:spcAft>
            </a:pPr>
            <a:r>
              <a:rPr lang="en-US" dirty="0" smtClean="0"/>
              <a:t>Change </a:t>
            </a:r>
            <a:r>
              <a:rPr lang="en-US" dirty="0"/>
              <a:t>orders when under construction that change the nature of the project. </a:t>
            </a:r>
            <a:endParaRPr lang="en-US" dirty="0" smtClean="0"/>
          </a:p>
          <a:p>
            <a:pPr lvl="1">
              <a:spcBef>
                <a:spcPts val="0"/>
              </a:spcBef>
              <a:spcAft>
                <a:spcPts val="1200"/>
              </a:spcAft>
            </a:pPr>
            <a:r>
              <a:rPr lang="en-US" dirty="0" smtClean="0"/>
              <a:t>Need </a:t>
            </a:r>
            <a:r>
              <a:rPr lang="en-US" dirty="0"/>
              <a:t>for re-analysis </a:t>
            </a:r>
            <a:r>
              <a:rPr lang="en-US" dirty="0" smtClean="0"/>
              <a:t>and </a:t>
            </a:r>
            <a:r>
              <a:rPr lang="en-US" dirty="0"/>
              <a:t>adjustment of </a:t>
            </a:r>
            <a:r>
              <a:rPr lang="en-US" dirty="0" smtClean="0"/>
              <a:t> design features and mitigation </a:t>
            </a:r>
            <a:r>
              <a:rPr lang="en-US" dirty="0"/>
              <a:t>to meet desired outcome of the project</a:t>
            </a:r>
            <a:r>
              <a:rPr lang="en-US" dirty="0" smtClean="0"/>
              <a:t>.</a:t>
            </a:r>
          </a:p>
          <a:p>
            <a:pPr>
              <a:spcBef>
                <a:spcPts val="0"/>
              </a:spcBef>
              <a:spcAft>
                <a:spcPts val="1200"/>
              </a:spcAft>
            </a:pPr>
            <a:r>
              <a:rPr lang="en-US" dirty="0" smtClean="0"/>
              <a:t>What if we find that the project outcome has drifted out of conformance with the VRM Class objective? </a:t>
            </a:r>
            <a:endParaRPr lang="en-US" dirty="0"/>
          </a:p>
          <a:p>
            <a:endParaRPr lang="en-US" dirty="0"/>
          </a:p>
        </p:txBody>
      </p:sp>
      <p:sp>
        <p:nvSpPr>
          <p:cNvPr id="6" name="Text Placeholder 5"/>
          <p:cNvSpPr>
            <a:spLocks noGrp="1"/>
          </p:cNvSpPr>
          <p:nvPr>
            <p:ph type="body" sz="quarter" idx="11"/>
          </p:nvPr>
        </p:nvSpPr>
        <p:spPr/>
        <p:txBody>
          <a:bodyPr/>
          <a:lstStyle/>
          <a:p>
            <a:r>
              <a:rPr lang="en-US" dirty="0" smtClean="0"/>
              <a:t>Project Level</a:t>
            </a:r>
            <a:endParaRPr lang="en-US" dirty="0"/>
          </a:p>
        </p:txBody>
      </p:sp>
    </p:spTree>
    <p:extLst>
      <p:ext uri="{BB962C8B-B14F-4D97-AF65-F5344CB8AC3E}">
        <p14:creationId xmlns:p14="http://schemas.microsoft.com/office/powerpoint/2010/main" val="2156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295400"/>
            <a:ext cx="8305800" cy="3409950"/>
          </a:xfrm>
        </p:spPr>
        <p:txBody>
          <a:bodyPr/>
          <a:lstStyle/>
          <a:p>
            <a:pPr>
              <a:spcBef>
                <a:spcPts val="0"/>
              </a:spcBef>
              <a:spcAft>
                <a:spcPts val="600"/>
              </a:spcAft>
            </a:pPr>
            <a:r>
              <a:rPr lang="en-US" dirty="0" smtClean="0"/>
              <a:t>Complexity:</a:t>
            </a:r>
          </a:p>
          <a:p>
            <a:pPr>
              <a:spcBef>
                <a:spcPts val="0"/>
              </a:spcBef>
              <a:spcAft>
                <a:spcPts val="600"/>
              </a:spcAft>
            </a:pPr>
            <a:r>
              <a:rPr lang="en-US" dirty="0" smtClean="0"/>
              <a:t>Keep the monitoring plan in scale with:</a:t>
            </a:r>
          </a:p>
          <a:p>
            <a:pPr lvl="1">
              <a:spcBef>
                <a:spcPts val="0"/>
              </a:spcBef>
              <a:spcAft>
                <a:spcPts val="600"/>
              </a:spcAft>
            </a:pPr>
            <a:r>
              <a:rPr lang="en-US" dirty="0" smtClean="0"/>
              <a:t>Size of development </a:t>
            </a:r>
          </a:p>
          <a:p>
            <a:pPr lvl="1">
              <a:spcBef>
                <a:spcPts val="0"/>
              </a:spcBef>
              <a:spcAft>
                <a:spcPts val="600"/>
              </a:spcAft>
            </a:pPr>
            <a:r>
              <a:rPr lang="en-US" dirty="0"/>
              <a:t>Magnitude of </a:t>
            </a:r>
            <a:r>
              <a:rPr lang="en-US" dirty="0" smtClean="0"/>
              <a:t>impact </a:t>
            </a:r>
            <a:endParaRPr lang="en-US" dirty="0"/>
          </a:p>
          <a:p>
            <a:pPr lvl="1">
              <a:spcBef>
                <a:spcPts val="0"/>
              </a:spcBef>
              <a:spcAft>
                <a:spcPts val="600"/>
              </a:spcAft>
            </a:pPr>
            <a:r>
              <a:rPr lang="en-US" dirty="0" smtClean="0"/>
              <a:t>Visual sensitivity level</a:t>
            </a:r>
          </a:p>
          <a:p>
            <a:r>
              <a:rPr lang="en-US" dirty="0" smtClean="0"/>
              <a:t>Keep it simple, yet effective.</a:t>
            </a:r>
          </a:p>
          <a:p>
            <a:endParaRPr lang="en-US" dirty="0"/>
          </a:p>
        </p:txBody>
      </p:sp>
      <p:sp>
        <p:nvSpPr>
          <p:cNvPr id="6" name="Text Placeholder 5"/>
          <p:cNvSpPr>
            <a:spLocks noGrp="1"/>
          </p:cNvSpPr>
          <p:nvPr>
            <p:ph type="body" sz="quarter" idx="11"/>
          </p:nvPr>
        </p:nvSpPr>
        <p:spPr/>
        <p:txBody>
          <a:bodyPr/>
          <a:lstStyle/>
          <a:p>
            <a:r>
              <a:rPr lang="en-US" dirty="0"/>
              <a:t>Project </a:t>
            </a:r>
            <a:r>
              <a:rPr lang="en-US" dirty="0" smtClean="0"/>
              <a:t>Level</a:t>
            </a: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0646" y="2714417"/>
            <a:ext cx="2410219" cy="1610360"/>
          </a:xfrm>
          <a:prstGeom prst="rect">
            <a:avLst/>
          </a:prstGeom>
          <a:noFill/>
          <a:ln>
            <a:solidFill>
              <a:sysClr val="windowText" lastClr="000000"/>
            </a:solidFill>
          </a:ln>
        </p:spPr>
      </p:pic>
      <p:pic>
        <p:nvPicPr>
          <p:cNvPr id="7" name="Picture 6" descr="E:\BLM\tmp-1\BLM_11_12_2013 Files transfer\0-blm\Images\Color Project_images\Facility images\Jonah pipelin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3106" y="2714417"/>
            <a:ext cx="1610360" cy="1610360"/>
          </a:xfrm>
          <a:prstGeom prst="rect">
            <a:avLst/>
          </a:prstGeom>
          <a:noFill/>
          <a:ln>
            <a:solidFill>
              <a:schemeClr val="tx1"/>
            </a:solidFill>
          </a:ln>
        </p:spPr>
      </p:pic>
      <p:pic>
        <p:nvPicPr>
          <p:cNvPr id="2051" name="Picture 3" descr="C:\tmp\2014_Las vegas Training_Mike Brown\2015\units\Updated Units\Unit 1\new\10_21_2014_ca_ivanpah_EcoFligh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9329" y="4551158"/>
            <a:ext cx="2415768" cy="16103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8746" y="4524167"/>
            <a:ext cx="1627746" cy="161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2692" y="4513343"/>
            <a:ext cx="2419744" cy="162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89329" y="4551158"/>
            <a:ext cx="2415768" cy="369332"/>
          </a:xfrm>
          <a:prstGeom prst="rect">
            <a:avLst/>
          </a:prstGeom>
        </p:spPr>
        <p:txBody>
          <a:bodyPr wrap="square">
            <a:spAutoFit/>
          </a:bodyPr>
          <a:lstStyle/>
          <a:p>
            <a:r>
              <a:rPr lang="en-US" b="1" dirty="0" smtClean="0">
                <a:solidFill>
                  <a:prstClr val="white"/>
                </a:solidFill>
                <a:effectLst>
                  <a:outerShdw blurRad="38100" dist="38100" dir="2700000" algn="tl">
                    <a:srgbClr val="000000">
                      <a:alpha val="43137"/>
                    </a:srgbClr>
                  </a:outerShdw>
                </a:effectLst>
              </a:rPr>
              <a:t>Spatial  relationship</a:t>
            </a:r>
            <a:r>
              <a:rPr lang="en-US" dirty="0" smtClean="0">
                <a:solidFill>
                  <a:prstClr val="white"/>
                </a:solidFill>
              </a:rPr>
              <a:t> </a:t>
            </a:r>
            <a:endParaRPr lang="en-US" dirty="0">
              <a:solidFill>
                <a:prstClr val="white"/>
              </a:solidFill>
            </a:endParaRPr>
          </a:p>
        </p:txBody>
      </p:sp>
      <p:sp>
        <p:nvSpPr>
          <p:cNvPr id="13" name="Rectangle 12"/>
          <p:cNvSpPr/>
          <p:nvPr/>
        </p:nvSpPr>
        <p:spPr>
          <a:xfrm>
            <a:off x="4505097" y="2731960"/>
            <a:ext cx="2415768" cy="369332"/>
          </a:xfrm>
          <a:prstGeom prst="rect">
            <a:avLst/>
          </a:prstGeom>
        </p:spPr>
        <p:txBody>
          <a:bodyPr wrap="square">
            <a:spAutoFit/>
          </a:bodyPr>
          <a:lstStyle/>
          <a:p>
            <a:r>
              <a:rPr lang="en-US" b="1" dirty="0" smtClean="0">
                <a:solidFill>
                  <a:prstClr val="white"/>
                </a:solidFill>
                <a:effectLst>
                  <a:outerShdw blurRad="38100" dist="38100" dir="2700000" algn="tl">
                    <a:srgbClr val="000000">
                      <a:alpha val="43137"/>
                    </a:srgbClr>
                  </a:outerShdw>
                </a:effectLst>
              </a:rPr>
              <a:t>Small scale</a:t>
            </a:r>
            <a:endParaRPr lang="en-US" dirty="0">
              <a:solidFill>
                <a:prstClr val="white"/>
              </a:solidFill>
            </a:endParaRPr>
          </a:p>
        </p:txBody>
      </p:sp>
      <p:sp>
        <p:nvSpPr>
          <p:cNvPr id="14" name="Rectangle 13"/>
          <p:cNvSpPr/>
          <p:nvPr/>
        </p:nvSpPr>
        <p:spPr>
          <a:xfrm>
            <a:off x="7077241" y="2712910"/>
            <a:ext cx="1557095" cy="369332"/>
          </a:xfrm>
          <a:prstGeom prst="rect">
            <a:avLst/>
          </a:prstGeom>
        </p:spPr>
        <p:txBody>
          <a:bodyPr wrap="square">
            <a:spAutoFit/>
          </a:bodyPr>
          <a:lstStyle/>
          <a:p>
            <a:r>
              <a:rPr lang="en-US" b="1" dirty="0" smtClean="0">
                <a:solidFill>
                  <a:prstClr val="white"/>
                </a:solidFill>
                <a:effectLst>
                  <a:outerShdw blurRad="38100" dist="38100" dir="2700000" algn="tl">
                    <a:srgbClr val="000000">
                      <a:alpha val="43137"/>
                    </a:srgbClr>
                  </a:outerShdw>
                </a:effectLst>
              </a:rPr>
              <a:t>Large scale</a:t>
            </a:r>
            <a:endParaRPr lang="en-US" dirty="0">
              <a:solidFill>
                <a:prstClr val="white"/>
              </a:solidFill>
            </a:endParaRPr>
          </a:p>
        </p:txBody>
      </p:sp>
      <p:sp>
        <p:nvSpPr>
          <p:cNvPr id="15" name="Rectangle 14"/>
          <p:cNvSpPr/>
          <p:nvPr/>
        </p:nvSpPr>
        <p:spPr>
          <a:xfrm>
            <a:off x="4543197" y="4490435"/>
            <a:ext cx="2415768" cy="369332"/>
          </a:xfrm>
          <a:prstGeom prst="rect">
            <a:avLst/>
          </a:prstGeom>
        </p:spPr>
        <p:txBody>
          <a:bodyPr wrap="square">
            <a:spAutoFit/>
          </a:bodyPr>
          <a:lstStyle/>
          <a:p>
            <a:r>
              <a:rPr lang="en-US" b="1" dirty="0" smtClean="0">
                <a:solidFill>
                  <a:prstClr val="white"/>
                </a:solidFill>
                <a:effectLst>
                  <a:outerShdw blurRad="38100" dist="38100" dir="2700000" algn="tl">
                    <a:srgbClr val="000000">
                      <a:alpha val="43137"/>
                    </a:srgbClr>
                  </a:outerShdw>
                </a:effectLst>
              </a:rPr>
              <a:t>Large impact</a:t>
            </a:r>
            <a:endParaRPr lang="en-US" dirty="0">
              <a:solidFill>
                <a:prstClr val="white"/>
              </a:solidFill>
            </a:endParaRPr>
          </a:p>
        </p:txBody>
      </p:sp>
      <p:sp>
        <p:nvSpPr>
          <p:cNvPr id="16" name="Rectangle 15"/>
          <p:cNvSpPr/>
          <p:nvPr/>
        </p:nvSpPr>
        <p:spPr>
          <a:xfrm>
            <a:off x="6220307" y="4471385"/>
            <a:ext cx="2452129" cy="369332"/>
          </a:xfrm>
          <a:prstGeom prst="rect">
            <a:avLst/>
          </a:prstGeom>
        </p:spPr>
        <p:txBody>
          <a:bodyPr wrap="square">
            <a:spAutoFit/>
          </a:bodyPr>
          <a:lstStyle/>
          <a:p>
            <a:r>
              <a:rPr lang="en-US" b="1" dirty="0" smtClean="0">
                <a:solidFill>
                  <a:prstClr val="white"/>
                </a:solidFill>
                <a:effectLst>
                  <a:outerShdw blurRad="38100" dist="38100" dir="2700000" algn="tl">
                    <a:srgbClr val="000000">
                      <a:alpha val="43137"/>
                    </a:srgbClr>
                  </a:outerShdw>
                </a:effectLst>
              </a:rPr>
              <a:t>Smaller impact</a:t>
            </a:r>
            <a:endParaRPr lang="en-US" dirty="0">
              <a:solidFill>
                <a:prstClr val="white"/>
              </a:solidFill>
            </a:endParaRPr>
          </a:p>
        </p:txBody>
      </p:sp>
    </p:spTree>
    <p:extLst>
      <p:ext uri="{BB962C8B-B14F-4D97-AF65-F5344CB8AC3E}">
        <p14:creationId xmlns:p14="http://schemas.microsoft.com/office/powerpoint/2010/main" val="236619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295400"/>
            <a:ext cx="8305800" cy="3352800"/>
          </a:xfrm>
        </p:spPr>
        <p:txBody>
          <a:bodyPr/>
          <a:lstStyle/>
          <a:p>
            <a:pPr>
              <a:spcBef>
                <a:spcPts val="0"/>
              </a:spcBef>
              <a:spcAft>
                <a:spcPts val="1200"/>
              </a:spcAft>
            </a:pPr>
            <a:r>
              <a:rPr lang="en-US" dirty="0" smtClean="0"/>
              <a:t>Frequency – Think in terms of project phasing and sequencing:</a:t>
            </a:r>
          </a:p>
          <a:p>
            <a:pPr lvl="1">
              <a:spcBef>
                <a:spcPts val="0"/>
              </a:spcBef>
              <a:spcAft>
                <a:spcPts val="600"/>
              </a:spcAft>
            </a:pPr>
            <a:r>
              <a:rPr lang="en-US" dirty="0" smtClean="0"/>
              <a:t>Document </a:t>
            </a:r>
            <a:r>
              <a:rPr lang="en-US" dirty="0"/>
              <a:t>the pre-construction site conditions</a:t>
            </a:r>
          </a:p>
          <a:p>
            <a:pPr lvl="1">
              <a:spcBef>
                <a:spcPts val="0"/>
              </a:spcBef>
              <a:spcAft>
                <a:spcPts val="600"/>
              </a:spcAft>
            </a:pPr>
            <a:r>
              <a:rPr lang="en-US" dirty="0" smtClean="0"/>
              <a:t>After </a:t>
            </a:r>
            <a:r>
              <a:rPr lang="en-US" dirty="0"/>
              <a:t>site improvement is staked and limits </a:t>
            </a:r>
            <a:r>
              <a:rPr lang="en-US" dirty="0" smtClean="0"/>
              <a:t>delineated</a:t>
            </a:r>
            <a:endParaRPr lang="en-US" dirty="0"/>
          </a:p>
          <a:p>
            <a:pPr lvl="1">
              <a:spcBef>
                <a:spcPts val="0"/>
              </a:spcBef>
              <a:spcAft>
                <a:spcPts val="600"/>
              </a:spcAft>
            </a:pPr>
            <a:r>
              <a:rPr lang="en-US" dirty="0" smtClean="0"/>
              <a:t>Incrementally </a:t>
            </a:r>
            <a:r>
              <a:rPr lang="en-US" dirty="0"/>
              <a:t>during construction </a:t>
            </a:r>
            <a:r>
              <a:rPr lang="en-US" dirty="0" smtClean="0"/>
              <a:t>phases</a:t>
            </a:r>
            <a:endParaRPr lang="en-US" dirty="0"/>
          </a:p>
          <a:p>
            <a:pPr lvl="1">
              <a:spcBef>
                <a:spcPts val="0"/>
              </a:spcBef>
              <a:spcAft>
                <a:spcPts val="600"/>
              </a:spcAft>
            </a:pPr>
            <a:r>
              <a:rPr lang="en-US" dirty="0" smtClean="0"/>
              <a:t>Construction </a:t>
            </a:r>
            <a:r>
              <a:rPr lang="en-US" dirty="0"/>
              <a:t>and installation of </a:t>
            </a:r>
            <a:r>
              <a:rPr lang="en-US" dirty="0" smtClean="0"/>
              <a:t>VRM:</a:t>
            </a:r>
          </a:p>
          <a:p>
            <a:pPr lvl="2">
              <a:spcBef>
                <a:spcPts val="0"/>
              </a:spcBef>
              <a:spcAft>
                <a:spcPts val="600"/>
              </a:spcAft>
            </a:pPr>
            <a:r>
              <a:rPr lang="en-US" dirty="0" smtClean="0"/>
              <a:t> design features, and </a:t>
            </a:r>
          </a:p>
          <a:p>
            <a:pPr lvl="2">
              <a:spcBef>
                <a:spcPts val="0"/>
              </a:spcBef>
              <a:spcAft>
                <a:spcPts val="600"/>
              </a:spcAft>
            </a:pPr>
            <a:r>
              <a:rPr lang="en-US" dirty="0" smtClean="0"/>
              <a:t>mitigation requirements</a:t>
            </a:r>
            <a:endParaRPr lang="en-US" dirty="0"/>
          </a:p>
          <a:p>
            <a:pPr lvl="1">
              <a:spcBef>
                <a:spcPts val="0"/>
              </a:spcBef>
              <a:spcAft>
                <a:spcPts val="600"/>
              </a:spcAft>
            </a:pPr>
            <a:r>
              <a:rPr lang="en-US" dirty="0" smtClean="0"/>
              <a:t>Post-construction </a:t>
            </a:r>
            <a:r>
              <a:rPr lang="en-US" dirty="0"/>
              <a:t>monitoring of interim </a:t>
            </a:r>
            <a:r>
              <a:rPr lang="en-US" dirty="0" smtClean="0"/>
              <a:t>design feature/ mitigation </a:t>
            </a:r>
            <a:r>
              <a:rPr lang="en-US" dirty="0"/>
              <a:t>results</a:t>
            </a:r>
          </a:p>
          <a:p>
            <a:pPr lvl="1">
              <a:spcBef>
                <a:spcPts val="0"/>
              </a:spcBef>
              <a:spcAft>
                <a:spcPts val="600"/>
              </a:spcAft>
            </a:pPr>
            <a:r>
              <a:rPr lang="en-US" dirty="0" smtClean="0"/>
              <a:t>Final </a:t>
            </a:r>
            <a:r>
              <a:rPr lang="en-US" dirty="0"/>
              <a:t>reclamation construction</a:t>
            </a:r>
          </a:p>
          <a:p>
            <a:pPr lvl="1">
              <a:spcBef>
                <a:spcPts val="0"/>
              </a:spcBef>
              <a:spcAft>
                <a:spcPts val="600"/>
              </a:spcAft>
            </a:pPr>
            <a:r>
              <a:rPr lang="en-US" dirty="0" smtClean="0"/>
              <a:t>After </a:t>
            </a:r>
            <a:r>
              <a:rPr lang="en-US" dirty="0"/>
              <a:t>monitoring of final reclamation</a:t>
            </a:r>
          </a:p>
        </p:txBody>
      </p:sp>
      <p:sp>
        <p:nvSpPr>
          <p:cNvPr id="6" name="Text Placeholder 5"/>
          <p:cNvSpPr>
            <a:spLocks noGrp="1"/>
          </p:cNvSpPr>
          <p:nvPr>
            <p:ph type="body" sz="quarter" idx="11"/>
          </p:nvPr>
        </p:nvSpPr>
        <p:spPr/>
        <p:txBody>
          <a:bodyPr/>
          <a:lstStyle/>
          <a:p>
            <a:r>
              <a:rPr lang="en-US" dirty="0"/>
              <a:t>Project </a:t>
            </a:r>
            <a:r>
              <a:rPr lang="en-US" dirty="0" smtClean="0"/>
              <a:t>Level</a:t>
            </a:r>
            <a:endParaRPr lang="en-US" dirty="0"/>
          </a:p>
        </p:txBody>
      </p:sp>
    </p:spTree>
    <p:extLst>
      <p:ext uri="{BB962C8B-B14F-4D97-AF65-F5344CB8AC3E}">
        <p14:creationId xmlns:p14="http://schemas.microsoft.com/office/powerpoint/2010/main" val="202074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Project Level Monitoring</a:t>
            </a:r>
          </a:p>
          <a:p>
            <a:endParaRPr lang="en-US" dirty="0"/>
          </a:p>
        </p:txBody>
      </p:sp>
      <p:sp>
        <p:nvSpPr>
          <p:cNvPr id="8" name="Content Placeholder 4"/>
          <p:cNvSpPr txBox="1">
            <a:spLocks/>
          </p:cNvSpPr>
          <p:nvPr/>
        </p:nvSpPr>
        <p:spPr>
          <a:xfrm>
            <a:off x="228599" y="1295400"/>
            <a:ext cx="8511639" cy="546166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200"/>
              </a:spcAft>
            </a:pPr>
            <a:r>
              <a:rPr lang="en-US" dirty="0"/>
              <a:t>What are some of the methods or tools that can be used?</a:t>
            </a:r>
          </a:p>
          <a:p>
            <a:pPr lvl="1">
              <a:spcBef>
                <a:spcPts val="0"/>
              </a:spcBef>
              <a:spcAft>
                <a:spcPts val="1200"/>
              </a:spcAft>
            </a:pPr>
            <a:r>
              <a:rPr lang="en-US" dirty="0" smtClean="0">
                <a:solidFill>
                  <a:prstClr val="white"/>
                </a:solidFill>
              </a:rPr>
              <a:t>Develop a photo documentation protocol &amp; maintain a record</a:t>
            </a:r>
            <a:endParaRPr lang="en-US" dirty="0">
              <a:solidFill>
                <a:prstClr val="white"/>
              </a:solidFill>
            </a:endParaRPr>
          </a:p>
          <a:p>
            <a:pPr lvl="1">
              <a:spcBef>
                <a:spcPts val="0"/>
              </a:spcBef>
              <a:spcAft>
                <a:spcPts val="600"/>
              </a:spcAft>
            </a:pPr>
            <a:r>
              <a:rPr lang="en-US" dirty="0">
                <a:solidFill>
                  <a:prstClr val="white"/>
                </a:solidFill>
              </a:rPr>
              <a:t>Establish monitoring photo points </a:t>
            </a:r>
            <a:endParaRPr lang="en-US" dirty="0" smtClean="0">
              <a:solidFill>
                <a:prstClr val="white"/>
              </a:solidFill>
            </a:endParaRPr>
          </a:p>
          <a:p>
            <a:pPr lvl="1">
              <a:spcBef>
                <a:spcPts val="0"/>
              </a:spcBef>
              <a:spcAft>
                <a:spcPts val="1200"/>
              </a:spcAft>
            </a:pPr>
            <a:r>
              <a:rPr lang="en-US" dirty="0" smtClean="0">
                <a:solidFill>
                  <a:prstClr val="white"/>
                </a:solidFill>
              </a:rPr>
              <a:t>Compare Visual Impact Analysis simulations to project’s </a:t>
            </a:r>
            <a:r>
              <a:rPr lang="en-US" dirty="0">
                <a:solidFill>
                  <a:prstClr val="white"/>
                </a:solidFill>
              </a:rPr>
              <a:t>results</a:t>
            </a:r>
          </a:p>
          <a:p>
            <a:pPr lvl="1">
              <a:spcBef>
                <a:spcPts val="0"/>
              </a:spcBef>
              <a:spcAft>
                <a:spcPts val="1200"/>
              </a:spcAft>
            </a:pPr>
            <a:r>
              <a:rPr lang="en-US" dirty="0">
                <a:solidFill>
                  <a:prstClr val="white"/>
                </a:solidFill>
              </a:rPr>
              <a:t>Contrast Rating evaluation comparisons</a:t>
            </a:r>
          </a:p>
          <a:p>
            <a:pPr lvl="1">
              <a:spcBef>
                <a:spcPts val="0"/>
              </a:spcBef>
              <a:spcAft>
                <a:spcPts val="1200"/>
              </a:spcAft>
            </a:pPr>
            <a:r>
              <a:rPr lang="en-US" dirty="0">
                <a:solidFill>
                  <a:prstClr val="white"/>
                </a:solidFill>
              </a:rPr>
              <a:t>Construction </a:t>
            </a:r>
            <a:r>
              <a:rPr lang="en-US" dirty="0" smtClean="0">
                <a:solidFill>
                  <a:prstClr val="white"/>
                </a:solidFill>
              </a:rPr>
              <a:t>plans compared to </a:t>
            </a:r>
            <a:r>
              <a:rPr lang="en-US" dirty="0">
                <a:solidFill>
                  <a:prstClr val="white"/>
                </a:solidFill>
              </a:rPr>
              <a:t>as-built results</a:t>
            </a:r>
          </a:p>
          <a:p>
            <a:pPr lvl="1">
              <a:spcBef>
                <a:spcPts val="0"/>
              </a:spcBef>
              <a:spcAft>
                <a:spcPts val="1200"/>
              </a:spcAft>
            </a:pPr>
            <a:r>
              <a:rPr lang="en-US" dirty="0">
                <a:solidFill>
                  <a:prstClr val="white"/>
                </a:solidFill>
              </a:rPr>
              <a:t>Assess the magnitude of affected viewshed as being built and after completion</a:t>
            </a:r>
          </a:p>
          <a:p>
            <a:pPr lvl="1">
              <a:spcBef>
                <a:spcPts val="0"/>
              </a:spcBef>
              <a:spcAft>
                <a:spcPts val="1200"/>
              </a:spcAft>
            </a:pPr>
            <a:r>
              <a:rPr lang="en-US" dirty="0">
                <a:solidFill>
                  <a:prstClr val="white"/>
                </a:solidFill>
              </a:rPr>
              <a:t>Are there unanticipated impacts? Is there a need to mitigate the unanticipated </a:t>
            </a:r>
            <a:r>
              <a:rPr lang="en-US" i="1" dirty="0">
                <a:solidFill>
                  <a:prstClr val="white"/>
                </a:solidFill>
              </a:rPr>
              <a:t>residual</a:t>
            </a:r>
            <a:r>
              <a:rPr lang="en-US" dirty="0">
                <a:solidFill>
                  <a:prstClr val="white"/>
                </a:solidFill>
              </a:rPr>
              <a:t> impacts? </a:t>
            </a:r>
          </a:p>
        </p:txBody>
      </p:sp>
    </p:spTree>
    <p:extLst>
      <p:ext uri="{BB962C8B-B14F-4D97-AF65-F5344CB8AC3E}">
        <p14:creationId xmlns:p14="http://schemas.microsoft.com/office/powerpoint/2010/main" val="127151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2078"/>
          <a:stretch/>
        </p:blipFill>
        <p:spPr>
          <a:xfrm>
            <a:off x="180975" y="4029075"/>
            <a:ext cx="2080677" cy="2749784"/>
          </a:xfrm>
        </p:spPr>
      </p:pic>
      <p:sp>
        <p:nvSpPr>
          <p:cNvPr id="6" name="Text Placeholder 5"/>
          <p:cNvSpPr>
            <a:spLocks noGrp="1"/>
          </p:cNvSpPr>
          <p:nvPr>
            <p:ph type="body" sz="quarter" idx="11"/>
          </p:nvPr>
        </p:nvSpPr>
        <p:spPr/>
        <p:txBody>
          <a:bodyPr/>
          <a:lstStyle/>
          <a:p>
            <a:r>
              <a:rPr lang="en-US" dirty="0"/>
              <a:t>Project Level Monitoring</a:t>
            </a:r>
          </a:p>
          <a:p>
            <a:endParaRPr lang="en-US"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752" t="13055" r="3278" b="11626"/>
          <a:stretch/>
        </p:blipFill>
        <p:spPr>
          <a:xfrm>
            <a:off x="6324600" y="1207303"/>
            <a:ext cx="2295525" cy="2726521"/>
          </a:xfrm>
          <a:prstGeom prst="rect">
            <a:avLst/>
          </a:pr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 y="1193798"/>
            <a:ext cx="2090202" cy="2768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193797"/>
            <a:ext cx="3815105" cy="2768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C:\tmp\images\Ivanpah Images\ForGail\Panorama1_from Nipton Exit copy.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404" t="351" r="39268"/>
          <a:stretch/>
        </p:blipFill>
        <p:spPr bwMode="auto">
          <a:xfrm>
            <a:off x="2371724" y="4029076"/>
            <a:ext cx="6257926" cy="2739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37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Project </a:t>
            </a:r>
            <a:r>
              <a:rPr lang="en-US" dirty="0" smtClean="0"/>
              <a:t>Level</a:t>
            </a:r>
            <a:endParaRPr lang="en-US" dirty="0"/>
          </a:p>
        </p:txBody>
      </p:sp>
      <p:sp>
        <p:nvSpPr>
          <p:cNvPr id="8" name="Content Placeholder 4"/>
          <p:cNvSpPr txBox="1">
            <a:spLocks/>
          </p:cNvSpPr>
          <p:nvPr/>
        </p:nvSpPr>
        <p:spPr>
          <a:xfrm>
            <a:off x="228600" y="1295400"/>
            <a:ext cx="4152900" cy="335280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200"/>
              </a:spcAft>
            </a:pPr>
            <a:r>
              <a:rPr lang="en-US" dirty="0" smtClean="0"/>
              <a:t>Other tools to use?</a:t>
            </a:r>
            <a:endParaRPr lang="en-US" dirty="0"/>
          </a:p>
          <a:p>
            <a:pPr lvl="1">
              <a:spcBef>
                <a:spcPts val="0"/>
              </a:spcBef>
              <a:spcAft>
                <a:spcPts val="1200"/>
              </a:spcAft>
            </a:pPr>
            <a:r>
              <a:rPr lang="en-US" dirty="0" smtClean="0">
                <a:solidFill>
                  <a:prstClr val="white"/>
                </a:solidFill>
              </a:rPr>
              <a:t>Construction plans and specifications</a:t>
            </a:r>
          </a:p>
          <a:p>
            <a:pPr lvl="2">
              <a:spcBef>
                <a:spcPts val="0"/>
              </a:spcBef>
              <a:spcAft>
                <a:spcPts val="1200"/>
              </a:spcAft>
            </a:pPr>
            <a:r>
              <a:rPr lang="en-US" dirty="0" smtClean="0">
                <a:solidFill>
                  <a:prstClr val="white"/>
                </a:solidFill>
              </a:rPr>
              <a:t>Grading plans</a:t>
            </a:r>
          </a:p>
          <a:p>
            <a:pPr lvl="2">
              <a:spcBef>
                <a:spcPts val="0"/>
              </a:spcBef>
              <a:spcAft>
                <a:spcPts val="1200"/>
              </a:spcAft>
            </a:pPr>
            <a:r>
              <a:rPr lang="en-US" dirty="0" smtClean="0">
                <a:solidFill>
                  <a:prstClr val="white"/>
                </a:solidFill>
              </a:rPr>
              <a:t>Surface preparation</a:t>
            </a:r>
          </a:p>
          <a:p>
            <a:pPr lvl="2">
              <a:spcBef>
                <a:spcPts val="0"/>
              </a:spcBef>
              <a:spcAft>
                <a:spcPts val="1200"/>
              </a:spcAft>
            </a:pPr>
            <a:r>
              <a:rPr lang="en-US" dirty="0" smtClean="0">
                <a:solidFill>
                  <a:prstClr val="white"/>
                </a:solidFill>
              </a:rPr>
              <a:t>Topsoil specification and testing</a:t>
            </a:r>
          </a:p>
          <a:p>
            <a:pPr lvl="2">
              <a:spcBef>
                <a:spcPts val="0"/>
              </a:spcBef>
              <a:spcAft>
                <a:spcPts val="1200"/>
              </a:spcAft>
            </a:pPr>
            <a:r>
              <a:rPr lang="en-US" dirty="0" smtClean="0">
                <a:solidFill>
                  <a:prstClr val="white"/>
                </a:solidFill>
              </a:rPr>
              <a:t>Seed mix and germination test</a:t>
            </a:r>
          </a:p>
          <a:p>
            <a:pPr lvl="2">
              <a:spcBef>
                <a:spcPts val="0"/>
              </a:spcBef>
              <a:spcAft>
                <a:spcPts val="1200"/>
              </a:spcAft>
            </a:pPr>
            <a:r>
              <a:rPr lang="en-US" dirty="0" smtClean="0">
                <a:solidFill>
                  <a:prstClr val="white"/>
                </a:solidFill>
              </a:rPr>
              <a:t>Seeding methods</a:t>
            </a:r>
          </a:p>
          <a:p>
            <a:pPr lvl="2">
              <a:spcBef>
                <a:spcPts val="0"/>
              </a:spcBef>
              <a:spcAft>
                <a:spcPts val="1200"/>
              </a:spcAft>
            </a:pPr>
            <a:r>
              <a:rPr lang="en-US" dirty="0" smtClean="0">
                <a:solidFill>
                  <a:prstClr val="white"/>
                </a:solidFill>
              </a:rPr>
              <a:t>Mulching</a:t>
            </a:r>
          </a:p>
          <a:p>
            <a:pPr lvl="2">
              <a:spcBef>
                <a:spcPts val="0"/>
              </a:spcBef>
              <a:spcAft>
                <a:spcPts val="1200"/>
              </a:spcAft>
            </a:pPr>
            <a:endParaRPr lang="en-US" dirty="0">
              <a:solidFill>
                <a:prstClr val="white"/>
              </a:solidFill>
            </a:endParaRPr>
          </a:p>
        </p:txBody>
      </p:sp>
      <p:pic>
        <p:nvPicPr>
          <p:cNvPr id="4" name="Picture 4" descr="C:\tmp\BLM\Power Point Presentations_2\0-VRM Training\10_2010 5-day course\Experience and Wrap Up\IMG_49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3774557"/>
            <a:ext cx="4277059" cy="285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tmp\BLM\Power Point Presentations_2\0-VRM Training\10_2010 5-day course\Experience and Wrap Up\IMG_4958.JPG"/>
          <p:cNvPicPr>
            <a:picLocks noChangeAspect="1" noChangeArrowheads="1"/>
          </p:cNvPicPr>
          <p:nvPr/>
        </p:nvPicPr>
        <p:blipFill>
          <a:blip r:embed="rId3"/>
          <a:srcRect l="30718" t="32912" r="37677" b="19646"/>
          <a:stretch>
            <a:fillRect/>
          </a:stretch>
        </p:blipFill>
        <p:spPr bwMode="auto">
          <a:xfrm>
            <a:off x="6320411" y="1295400"/>
            <a:ext cx="2338148" cy="2340935"/>
          </a:xfrm>
          <a:prstGeom prst="rect">
            <a:avLst/>
          </a:prstGeom>
          <a:noFill/>
          <a:effectLst>
            <a:outerShdw blurRad="50800" dist="101600" dir="19020000" algn="ctr" rotWithShape="0">
              <a:srgbClr val="000000">
                <a:alpha val="48000"/>
              </a:srgbClr>
            </a:outerShdw>
          </a:effectLst>
        </p:spPr>
      </p:pic>
      <p:pic>
        <p:nvPicPr>
          <p:cNvPr id="6" name="Picture 2" descr="C:\tmp\BLM\Power Point Presentations_2\0-VRM Training\10_2010 5-day course\Experience and Wrap Up\New Folder\Untitled_Panorama2.jpg"/>
          <p:cNvPicPr>
            <a:picLocks noChangeAspect="1" noChangeArrowheads="1"/>
          </p:cNvPicPr>
          <p:nvPr/>
        </p:nvPicPr>
        <p:blipFill rotWithShape="1">
          <a:blip r:embed="rId4">
            <a:extLst>
              <a:ext uri="{28A0092B-C50C-407E-A947-70E740481C1C}">
                <a14:useLocalDpi xmlns:a14="http://schemas.microsoft.com/office/drawing/2010/main" val="0"/>
              </a:ext>
            </a:extLst>
          </a:blip>
          <a:srcRect l="34892" r="30006"/>
          <a:stretch/>
        </p:blipFill>
        <p:spPr bwMode="auto">
          <a:xfrm>
            <a:off x="4381500" y="3774557"/>
            <a:ext cx="4277058" cy="285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176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Project </a:t>
            </a:r>
            <a:r>
              <a:rPr lang="en-US" dirty="0" smtClean="0"/>
              <a:t>Level</a:t>
            </a:r>
            <a:endParaRPr lang="en-US" dirty="0"/>
          </a:p>
        </p:txBody>
      </p:sp>
      <p:sp>
        <p:nvSpPr>
          <p:cNvPr id="8" name="Content Placeholder 4"/>
          <p:cNvSpPr txBox="1">
            <a:spLocks/>
          </p:cNvSpPr>
          <p:nvPr/>
        </p:nvSpPr>
        <p:spPr>
          <a:xfrm>
            <a:off x="287975" y="1295400"/>
            <a:ext cx="8532628" cy="556260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rPr>
              <a:t>Getting it done </a:t>
            </a:r>
            <a:r>
              <a:rPr kumimoji="0" lang="en-US" sz="2400" b="0"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smtClean="0">
                <a:ln>
                  <a:noFill/>
                </a:ln>
                <a:solidFill>
                  <a:srgbClr val="FFFF00"/>
                </a:solidFill>
                <a:effectLst/>
                <a:uLnTx/>
                <a:uFillTx/>
                <a:latin typeface="Cambria" panose="02040503050406030204" pitchFamily="18" charset="0"/>
                <a:ea typeface="+mn-ea"/>
                <a:cs typeface="+mn-cs"/>
              </a:rPr>
              <a:t>You are a member of a community of specialists to consult with </a:t>
            </a:r>
            <a:r>
              <a:rPr kumimoji="0" lang="en-US" sz="2400" b="0" i="0" u="none" strike="noStrike" kern="1200" cap="none" spc="0" normalizeH="0" baseline="0" noProof="0" dirty="0">
                <a:ln>
                  <a:noFill/>
                </a:ln>
                <a:solidFill>
                  <a:srgbClr val="FFFF00"/>
                </a:solidFill>
                <a:effectLst/>
                <a:uLnTx/>
                <a:uFillTx/>
                <a:latin typeface="Cambria" panose="02040503050406030204" pitchFamily="18" charset="0"/>
                <a:ea typeface="+mn-ea"/>
                <a:cs typeface="+mn-cs"/>
              </a:rPr>
              <a:t>in your office </a:t>
            </a:r>
            <a:r>
              <a:rPr kumimoji="0" lang="en-US" sz="2400" b="0" i="0" u="none" strike="noStrike" kern="1200" cap="none" spc="0" normalizeH="0" baseline="0" noProof="0" dirty="0" smtClean="0">
                <a:ln>
                  <a:noFill/>
                </a:ln>
                <a:solidFill>
                  <a:srgbClr val="FFFF00"/>
                </a:solidFill>
                <a:effectLst/>
                <a:uLnTx/>
                <a:uFillTx/>
                <a:latin typeface="Cambria" panose="02040503050406030204" pitchFamily="18" charset="0"/>
                <a:ea typeface="+mn-ea"/>
                <a:cs typeface="+mn-cs"/>
              </a:rPr>
              <a:t>that has </a:t>
            </a:r>
            <a:r>
              <a:rPr kumimoji="0" lang="en-US" sz="2400" b="0" i="0" u="none" strike="noStrike" kern="1200" cap="none" spc="0" normalizeH="0" baseline="0" noProof="0" dirty="0">
                <a:ln>
                  <a:noFill/>
                </a:ln>
                <a:solidFill>
                  <a:srgbClr val="FFFF00"/>
                </a:solidFill>
                <a:effectLst/>
                <a:uLnTx/>
                <a:uFillTx/>
                <a:latin typeface="Cambria" panose="02040503050406030204" pitchFamily="18" charset="0"/>
                <a:ea typeface="+mn-ea"/>
                <a:cs typeface="+mn-cs"/>
              </a:rPr>
              <a:t>monitoring </a:t>
            </a:r>
            <a:r>
              <a:rPr kumimoji="0" lang="en-US" sz="2400" b="0" i="0" u="none" strike="noStrike" kern="1200" cap="none" spc="0" normalizeH="0" baseline="0" noProof="0" dirty="0" smtClean="0">
                <a:ln>
                  <a:noFill/>
                </a:ln>
                <a:solidFill>
                  <a:srgbClr val="FFFF00"/>
                </a:solidFill>
                <a:effectLst/>
                <a:uLnTx/>
                <a:uFillTx/>
                <a:latin typeface="Cambria" panose="02040503050406030204" pitchFamily="18" charset="0"/>
                <a:ea typeface="+mn-ea"/>
                <a:cs typeface="+mn-cs"/>
              </a:rPr>
              <a:t>responsibility and experience: </a:t>
            </a:r>
            <a:endParaRPr kumimoji="0" lang="en-US" sz="2400" b="0" i="0" u="none" strike="noStrike" kern="1200" cap="none" spc="0" normalizeH="0" baseline="0" noProof="0" dirty="0">
              <a:ln>
                <a:noFill/>
              </a:ln>
              <a:solidFill>
                <a:srgbClr val="FFFF00"/>
              </a:solidFill>
              <a:effectLst/>
              <a:uLnTx/>
              <a:uFillTx/>
              <a:latin typeface="Cambria" panose="02040503050406030204" pitchFamily="18" charset="0"/>
              <a:ea typeface="+mn-ea"/>
              <a:cs typeface="+mn-cs"/>
            </a:endParaRPr>
          </a:p>
          <a:p>
            <a:pPr marL="581025" marR="0" lvl="1" indent="-285750" algn="l" defTabSz="914400" rtl="0" eaLnBrk="1" fontAlgn="auto" latinLnBrk="0" hangingPunct="1">
              <a:lnSpc>
                <a:spcPct val="100000"/>
              </a:lnSpc>
              <a:spcBef>
                <a:spcPts val="0"/>
              </a:spcBef>
              <a:spcAft>
                <a:spcPts val="60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Natural resource specialist </a:t>
            </a:r>
          </a:p>
          <a:p>
            <a:pPr marL="581025" marR="0" lvl="1" indent="-285750" algn="l" defTabSz="914400" rtl="0" eaLnBrk="1" fontAlgn="auto" latinLnBrk="0" hangingPunct="1">
              <a:lnSpc>
                <a:spcPct val="100000"/>
              </a:lnSpc>
              <a:spcBef>
                <a:spcPts val="0"/>
              </a:spcBef>
              <a:spcAft>
                <a:spcPts val="60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Landscape </a:t>
            </a:r>
            <a:r>
              <a:rPr kumimoji="0" lang="en-US" sz="22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architect</a:t>
            </a:r>
            <a:endPar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a:p>
            <a:pPr marL="581025" marR="0" lvl="1" indent="-285750" algn="l" defTabSz="914400" rtl="0" eaLnBrk="1" fontAlgn="auto" latinLnBrk="0" hangingPunct="1">
              <a:lnSpc>
                <a:spcPct val="100000"/>
              </a:lnSpc>
              <a:spcBef>
                <a:spcPts val="0"/>
              </a:spcBef>
              <a:spcAft>
                <a:spcPts val="60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Recreation planner</a:t>
            </a:r>
          </a:p>
          <a:p>
            <a:pPr marL="581025" marR="0" lvl="1" indent="-285750" algn="l" defTabSz="914400" rtl="0" eaLnBrk="1" fontAlgn="auto" latinLnBrk="0" hangingPunct="1">
              <a:lnSpc>
                <a:spcPct val="100000"/>
              </a:lnSpc>
              <a:spcBef>
                <a:spcPts val="0"/>
              </a:spcBef>
              <a:spcAft>
                <a:spcPts val="60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Engineer</a:t>
            </a:r>
          </a:p>
          <a:p>
            <a:pPr marL="581025" marR="0" lvl="1" indent="-285750" algn="l" defTabSz="914400" rtl="0" eaLnBrk="1" fontAlgn="auto" latinLnBrk="0" hangingPunct="1">
              <a:lnSpc>
                <a:spcPct val="100000"/>
              </a:lnSpc>
              <a:spcBef>
                <a:spcPts val="0"/>
              </a:spcBef>
              <a:spcAft>
                <a:spcPts val="60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Range conservationist</a:t>
            </a:r>
          </a:p>
          <a:p>
            <a:pPr marL="581025" marR="0" lvl="1" indent="-285750" algn="l" defTabSz="914400" rtl="0" eaLnBrk="1" fontAlgn="auto" latinLnBrk="0" hangingPunct="1">
              <a:lnSpc>
                <a:spcPct val="100000"/>
              </a:lnSpc>
              <a:spcBef>
                <a:spcPts val="0"/>
              </a:spcBef>
              <a:spcAft>
                <a:spcPts val="600"/>
              </a:spcAft>
              <a:buClr>
                <a:srgbClr val="0070C0"/>
              </a:buClr>
              <a:buSzTx/>
              <a:buFont typeface="Arial" panose="020B0604020202020204" pitchFamily="34" charset="0"/>
              <a:buChar char="•"/>
              <a:tabLst/>
              <a:defRPr/>
            </a:pPr>
            <a:r>
              <a:rPr kumimoji="0" lang="en-US" sz="22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Wildlife biologist</a:t>
            </a:r>
            <a:endPar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a:p>
            <a:pPr marL="581025" marR="0" lvl="1" indent="-285750" algn="l" defTabSz="914400" rtl="0" eaLnBrk="1" fontAlgn="auto" latinLnBrk="0" hangingPunct="1">
              <a:lnSpc>
                <a:spcPct val="100000"/>
              </a:lnSpc>
              <a:spcBef>
                <a:spcPts val="0"/>
              </a:spcBef>
              <a:spcAft>
                <a:spcPts val="60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Botanist</a:t>
            </a:r>
          </a:p>
          <a:p>
            <a:pPr marL="581025" marR="0" lvl="1" indent="-285750" algn="l" defTabSz="914400" rtl="0" eaLnBrk="1" fontAlgn="auto" latinLnBrk="0" hangingPunct="1">
              <a:lnSpc>
                <a:spcPct val="100000"/>
              </a:lnSpc>
              <a:spcBef>
                <a:spcPts val="0"/>
              </a:spcBef>
              <a:spcAft>
                <a:spcPts val="60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Lands and realty staff </a:t>
            </a:r>
          </a:p>
          <a:p>
            <a:pPr marL="581025" marR="0" lvl="1" indent="-285750" algn="l" defTabSz="914400" rtl="0" eaLnBrk="1" fontAlgn="auto" latinLnBrk="0" hangingPunct="1">
              <a:lnSpc>
                <a:spcPct val="100000"/>
              </a:lnSpc>
              <a:spcBef>
                <a:spcPts val="0"/>
              </a:spcBef>
              <a:spcAft>
                <a:spcPts val="60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Hydrologist</a:t>
            </a:r>
          </a:p>
          <a:p>
            <a:pPr marL="581025" marR="0" lvl="1" indent="-285750" algn="l" defTabSz="914400" rtl="0" eaLnBrk="1" fontAlgn="auto" latinLnBrk="0" hangingPunct="1">
              <a:lnSpc>
                <a:spcPct val="100000"/>
              </a:lnSpc>
              <a:spcBef>
                <a:spcPts val="0"/>
              </a:spcBef>
              <a:spcAft>
                <a:spcPts val="600"/>
              </a:spcAft>
              <a:buClr>
                <a:srgbClr val="0070C0"/>
              </a:buClr>
              <a:buSzTx/>
              <a:buFont typeface="Arial" panose="020B0604020202020204" pitchFamily="34" charset="0"/>
              <a:buChar char="•"/>
              <a:tabLst/>
              <a:defRPr/>
            </a:pPr>
            <a:r>
              <a:rPr kumimoji="0" lang="en-US" sz="22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Foresters</a:t>
            </a:r>
            <a:endPar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a:p>
            <a:pPr marL="914400" marR="0" lvl="2" indent="-228600" algn="l" defTabSz="914400" rtl="0" eaLnBrk="1" fontAlgn="auto" latinLnBrk="0" hangingPunct="1">
              <a:lnSpc>
                <a:spcPct val="100000"/>
              </a:lnSpc>
              <a:spcBef>
                <a:spcPts val="0"/>
              </a:spcBef>
              <a:spcAft>
                <a:spcPts val="1200"/>
              </a:spcAft>
              <a:buClr>
                <a:srgbClr val="0070C0"/>
              </a:buClr>
              <a:buSzPct val="110000"/>
              <a:buFont typeface="Cambria" panose="02040503050406030204" pitchFamily="18" charset="0"/>
              <a:buChar char="-"/>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pic>
        <p:nvPicPr>
          <p:cNvPr id="4" name="Picture 4" descr="C:\tmp\BLM\Power Point Presentations_2\0-VRM Training\10_2010 5-day course\Experience and Wrap Up\IMG_49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3774557"/>
            <a:ext cx="4277059" cy="285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C:\tmp\2014_Las vegas Training_Mike Brown\2015\units\Updated Units\Unit 11 - Monitoring\P7120050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105"/>
          <a:stretch/>
        </p:blipFill>
        <p:spPr bwMode="auto">
          <a:xfrm>
            <a:off x="4381500" y="3774556"/>
            <a:ext cx="4277059" cy="2819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17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96242"/>
            <a:ext cx="8305800" cy="4914900"/>
          </a:xfrm>
        </p:spPr>
        <p:txBody>
          <a:bodyPr/>
          <a:lstStyle/>
          <a:p>
            <a:pPr>
              <a:spcBef>
                <a:spcPts val="0"/>
              </a:spcBef>
              <a:spcAft>
                <a:spcPts val="1200"/>
              </a:spcAft>
            </a:pPr>
            <a:r>
              <a:rPr lang="en-US" dirty="0" smtClean="0"/>
              <a:t>Develop a LUP </a:t>
            </a:r>
            <a:r>
              <a:rPr lang="en-US" dirty="0"/>
              <a:t>monitoring plan that would answer the following questions as the </a:t>
            </a:r>
            <a:r>
              <a:rPr lang="en-US" dirty="0" smtClean="0"/>
              <a:t>LUP </a:t>
            </a:r>
            <a:r>
              <a:rPr lang="en-US" dirty="0"/>
              <a:t>is implemented</a:t>
            </a:r>
            <a:r>
              <a:rPr lang="en-US" dirty="0" smtClean="0"/>
              <a:t>:</a:t>
            </a:r>
          </a:p>
          <a:p>
            <a:pPr lvl="1">
              <a:spcBef>
                <a:spcPts val="0"/>
              </a:spcBef>
              <a:spcAft>
                <a:spcPts val="1800"/>
              </a:spcAft>
            </a:pPr>
            <a:r>
              <a:rPr lang="en-US" dirty="0" smtClean="0"/>
              <a:t>Are </a:t>
            </a:r>
            <a:r>
              <a:rPr lang="en-US" dirty="0"/>
              <a:t>the visual management decisions being </a:t>
            </a:r>
            <a:r>
              <a:rPr lang="en-US" dirty="0" smtClean="0"/>
              <a:t>implemented?</a:t>
            </a:r>
            <a:endParaRPr lang="en-US" dirty="0"/>
          </a:p>
          <a:p>
            <a:pPr lvl="1">
              <a:spcBef>
                <a:spcPts val="0"/>
              </a:spcBef>
              <a:spcAft>
                <a:spcPts val="1800"/>
              </a:spcAft>
            </a:pPr>
            <a:r>
              <a:rPr lang="en-US" dirty="0" smtClean="0"/>
              <a:t>Is </a:t>
            </a:r>
            <a:r>
              <a:rPr lang="en-US" dirty="0"/>
              <a:t>the condition of the visual environment being maintained in accordance with the desired future conditions defined within the </a:t>
            </a:r>
            <a:r>
              <a:rPr lang="en-US" dirty="0" smtClean="0"/>
              <a:t>LUP? </a:t>
            </a:r>
            <a:endParaRPr lang="en-US" dirty="0"/>
          </a:p>
          <a:p>
            <a:pPr lvl="1">
              <a:spcBef>
                <a:spcPts val="0"/>
              </a:spcBef>
              <a:spcAft>
                <a:spcPts val="1800"/>
              </a:spcAft>
            </a:pPr>
            <a:r>
              <a:rPr lang="en-US" dirty="0" smtClean="0"/>
              <a:t>Monitoring </a:t>
            </a:r>
            <a:r>
              <a:rPr lang="en-US" dirty="0"/>
              <a:t>changes and </a:t>
            </a:r>
            <a:r>
              <a:rPr lang="en-US" dirty="0" smtClean="0"/>
              <a:t>trend </a:t>
            </a:r>
            <a:r>
              <a:rPr lang="en-US" dirty="0"/>
              <a:t>in the condition of the visual </a:t>
            </a:r>
            <a:r>
              <a:rPr lang="en-US" dirty="0" smtClean="0"/>
              <a:t>resource, </a:t>
            </a:r>
            <a:r>
              <a:rPr lang="en-US" dirty="0"/>
              <a:t>as described in the  inventory (Scenic Quality, Sensitivity, Distance Zone and VRI Classes)</a:t>
            </a:r>
          </a:p>
          <a:p>
            <a:endParaRPr lang="en-US" dirty="0"/>
          </a:p>
        </p:txBody>
      </p:sp>
      <p:sp>
        <p:nvSpPr>
          <p:cNvPr id="3" name="Text Placeholder 2"/>
          <p:cNvSpPr>
            <a:spLocks noGrp="1"/>
          </p:cNvSpPr>
          <p:nvPr>
            <p:ph type="body" sz="quarter" idx="10"/>
          </p:nvPr>
        </p:nvSpPr>
        <p:spPr/>
        <p:txBody>
          <a:bodyPr/>
          <a:lstStyle/>
          <a:p>
            <a:endParaRPr lang="en-US" dirty="0"/>
          </a:p>
        </p:txBody>
      </p:sp>
      <p:sp>
        <p:nvSpPr>
          <p:cNvPr id="4" name="Text Placeholder 3"/>
          <p:cNvSpPr>
            <a:spLocks noGrp="1"/>
          </p:cNvSpPr>
          <p:nvPr>
            <p:ph type="body" sz="quarter" idx="11"/>
          </p:nvPr>
        </p:nvSpPr>
        <p:spPr/>
        <p:txBody>
          <a:bodyPr/>
          <a:lstStyle/>
          <a:p>
            <a:r>
              <a:rPr lang="en-US" dirty="0" smtClean="0"/>
              <a:t>Land Use </a:t>
            </a:r>
            <a:r>
              <a:rPr lang="en-US" dirty="0"/>
              <a:t>Plan </a:t>
            </a:r>
            <a:r>
              <a:rPr lang="en-US" dirty="0" smtClean="0"/>
              <a:t>(LUP) Implementation</a:t>
            </a:r>
            <a:endParaRPr lang="en-US" dirty="0"/>
          </a:p>
        </p:txBody>
      </p:sp>
    </p:spTree>
    <p:extLst>
      <p:ext uri="{BB962C8B-B14F-4D97-AF65-F5344CB8AC3E}">
        <p14:creationId xmlns:p14="http://schemas.microsoft.com/office/powerpoint/2010/main" val="149517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93917"/>
            <a:ext cx="8305800" cy="3868633"/>
          </a:xfrm>
        </p:spPr>
        <p:txBody>
          <a:bodyPr/>
          <a:lstStyle/>
          <a:p>
            <a:pPr>
              <a:spcBef>
                <a:spcPts val="0"/>
              </a:spcBef>
              <a:spcAft>
                <a:spcPts val="1200"/>
              </a:spcAft>
            </a:pPr>
            <a:r>
              <a:rPr lang="en-US" dirty="0" smtClean="0"/>
              <a:t>Is </a:t>
            </a:r>
            <a:r>
              <a:rPr lang="en-US" dirty="0"/>
              <a:t>the condition trending toward a decline? </a:t>
            </a:r>
            <a:r>
              <a:rPr lang="en-US" dirty="0" smtClean="0"/>
              <a:t>Stability? </a:t>
            </a:r>
            <a:r>
              <a:rPr lang="en-US" dirty="0"/>
              <a:t>Or improving?</a:t>
            </a:r>
          </a:p>
          <a:p>
            <a:pPr lvl="1">
              <a:spcBef>
                <a:spcPts val="0"/>
              </a:spcBef>
              <a:spcAft>
                <a:spcPts val="1200"/>
              </a:spcAft>
            </a:pPr>
            <a:r>
              <a:rPr lang="en-US" dirty="0" smtClean="0"/>
              <a:t>Are </a:t>
            </a:r>
            <a:r>
              <a:rPr lang="en-US" dirty="0"/>
              <a:t>more lands being visually altered?</a:t>
            </a:r>
          </a:p>
          <a:p>
            <a:pPr lvl="1">
              <a:spcBef>
                <a:spcPts val="0"/>
              </a:spcBef>
              <a:spcAft>
                <a:spcPts val="600"/>
              </a:spcAft>
            </a:pPr>
            <a:r>
              <a:rPr lang="en-US" dirty="0" smtClean="0"/>
              <a:t>Are </a:t>
            </a:r>
            <a:r>
              <a:rPr lang="en-US" dirty="0"/>
              <a:t>the natural scenic qualities of the landscape </a:t>
            </a:r>
            <a:r>
              <a:rPr lang="en-US" dirty="0" smtClean="0"/>
              <a:t>character:</a:t>
            </a:r>
          </a:p>
          <a:p>
            <a:pPr lvl="2">
              <a:spcBef>
                <a:spcPts val="0"/>
              </a:spcBef>
              <a:spcAft>
                <a:spcPts val="600"/>
              </a:spcAft>
            </a:pPr>
            <a:r>
              <a:rPr lang="en-US" dirty="0" smtClean="0"/>
              <a:t>Being </a:t>
            </a:r>
            <a:r>
              <a:rPr lang="en-US" dirty="0"/>
              <a:t>lost? </a:t>
            </a:r>
            <a:endParaRPr lang="en-US" dirty="0" smtClean="0"/>
          </a:p>
          <a:p>
            <a:pPr lvl="2">
              <a:spcBef>
                <a:spcPts val="0"/>
              </a:spcBef>
              <a:spcAft>
                <a:spcPts val="600"/>
              </a:spcAft>
            </a:pPr>
            <a:r>
              <a:rPr lang="en-US" dirty="0" smtClean="0"/>
              <a:t>In </a:t>
            </a:r>
            <a:r>
              <a:rPr lang="en-US" dirty="0"/>
              <a:t>balance? </a:t>
            </a:r>
            <a:endParaRPr lang="en-US" dirty="0" smtClean="0"/>
          </a:p>
          <a:p>
            <a:pPr lvl="2">
              <a:spcBef>
                <a:spcPts val="0"/>
              </a:spcBef>
              <a:spcAft>
                <a:spcPts val="1200"/>
              </a:spcAft>
            </a:pPr>
            <a:r>
              <a:rPr lang="en-US" dirty="0" smtClean="0"/>
              <a:t>Or </a:t>
            </a:r>
            <a:r>
              <a:rPr lang="en-US" dirty="0"/>
              <a:t>are scenic qualities being recovered through </a:t>
            </a:r>
            <a:r>
              <a:rPr lang="en-US" dirty="0" smtClean="0"/>
              <a:t>enhancement/ restoration?</a:t>
            </a:r>
            <a:endParaRPr lang="en-US" dirty="0"/>
          </a:p>
          <a:p>
            <a:pPr lvl="1">
              <a:spcBef>
                <a:spcPts val="0"/>
              </a:spcBef>
              <a:spcAft>
                <a:spcPts val="1200"/>
              </a:spcAft>
            </a:pPr>
            <a:r>
              <a:rPr lang="en-US" dirty="0" smtClean="0"/>
              <a:t>Is </a:t>
            </a:r>
            <a:r>
              <a:rPr lang="en-US" dirty="0"/>
              <a:t>this measureable? </a:t>
            </a:r>
          </a:p>
          <a:p>
            <a:endParaRPr lang="en-US" dirty="0"/>
          </a:p>
        </p:txBody>
      </p:sp>
      <p:sp>
        <p:nvSpPr>
          <p:cNvPr id="4" name="Text Placeholder 3"/>
          <p:cNvSpPr>
            <a:spLocks noGrp="1"/>
          </p:cNvSpPr>
          <p:nvPr>
            <p:ph type="body" sz="quarter" idx="11"/>
          </p:nvPr>
        </p:nvSpPr>
        <p:spPr/>
        <p:txBody>
          <a:bodyPr/>
          <a:lstStyle/>
          <a:p>
            <a:r>
              <a:rPr lang="en-US" dirty="0" smtClean="0"/>
              <a:t>Land Use </a:t>
            </a:r>
            <a:r>
              <a:rPr lang="en-US" dirty="0"/>
              <a:t>Plan </a:t>
            </a:r>
            <a:r>
              <a:rPr lang="en-US" dirty="0" smtClean="0"/>
              <a:t>(LUP) Implementation</a:t>
            </a:r>
            <a:endParaRPr lang="en-US" dirty="0"/>
          </a:p>
        </p:txBody>
      </p:sp>
    </p:spTree>
    <p:extLst>
      <p:ext uri="{BB962C8B-B14F-4D97-AF65-F5344CB8AC3E}">
        <p14:creationId xmlns:p14="http://schemas.microsoft.com/office/powerpoint/2010/main" val="214077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819" r="2819"/>
          <a:stretch/>
        </p:blipFill>
        <p:spPr>
          <a:xfrm>
            <a:off x="-1" y="658160"/>
            <a:ext cx="8775511" cy="6199839"/>
          </a:xfrm>
          <a:prstGeom prst="rect">
            <a:avLst/>
          </a:prstGeom>
        </p:spPr>
      </p:pic>
      <p:grpSp>
        <p:nvGrpSpPr>
          <p:cNvPr id="5" name="Group 4"/>
          <p:cNvGrpSpPr/>
          <p:nvPr/>
        </p:nvGrpSpPr>
        <p:grpSpPr>
          <a:xfrm>
            <a:off x="7311915" y="342725"/>
            <a:ext cx="1366650" cy="630872"/>
            <a:chOff x="7311915" y="342725"/>
            <a:chExt cx="1366650" cy="630872"/>
          </a:xfrm>
        </p:grpSpPr>
        <p:pic>
          <p:nvPicPr>
            <p:cNvPr id="3" name="Picture 2"/>
            <p:cNvPicPr/>
            <p:nvPr/>
          </p:nvPicPr>
          <p:blipFill>
            <a:blip r:embed="rId3"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grpSp>
    </p:spTree>
    <p:extLst>
      <p:ext uri="{BB962C8B-B14F-4D97-AF65-F5344CB8AC3E}">
        <p14:creationId xmlns:p14="http://schemas.microsoft.com/office/powerpoint/2010/main" val="300011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324850"/>
            <a:ext cx="8305800" cy="5181600"/>
          </a:xfrm>
        </p:spPr>
        <p:txBody>
          <a:bodyPr/>
          <a:lstStyle/>
          <a:p>
            <a:r>
              <a:rPr lang="en-US" dirty="0"/>
              <a:t>Remember – </a:t>
            </a:r>
            <a:r>
              <a:rPr lang="en-US" dirty="0">
                <a:solidFill>
                  <a:srgbClr val="FFFF00"/>
                </a:solidFill>
              </a:rPr>
              <a:t>all programs have a responsibility </a:t>
            </a:r>
            <a:r>
              <a:rPr lang="en-US" dirty="0"/>
              <a:t>to the visual environment whether the program alters the landscape through enhancements or new land development - all are participants in the Visual Resource Program.</a:t>
            </a:r>
          </a:p>
          <a:p>
            <a:pPr lvl="1"/>
            <a:r>
              <a:rPr lang="en-US" dirty="0" smtClean="0"/>
              <a:t>Tracking </a:t>
            </a:r>
            <a:r>
              <a:rPr lang="en-US" dirty="0"/>
              <a:t>the balance between new development and reclamation of decommissioned and/ or inactive land use authorizations.</a:t>
            </a:r>
          </a:p>
          <a:p>
            <a:pPr lvl="2"/>
            <a:r>
              <a:rPr lang="en-US" dirty="0" smtClean="0"/>
              <a:t>New </a:t>
            </a:r>
            <a:r>
              <a:rPr lang="en-US" dirty="0"/>
              <a:t>authorizations under the lands and realty program </a:t>
            </a:r>
          </a:p>
          <a:p>
            <a:pPr lvl="2"/>
            <a:r>
              <a:rPr lang="en-US" dirty="0" smtClean="0"/>
              <a:t>Fluid </a:t>
            </a:r>
            <a:r>
              <a:rPr lang="en-US" dirty="0"/>
              <a:t>mineral leasing and development </a:t>
            </a:r>
          </a:p>
          <a:p>
            <a:pPr lvl="2"/>
            <a:r>
              <a:rPr lang="en-US" dirty="0" smtClean="0"/>
              <a:t>Healthy </a:t>
            </a:r>
            <a:r>
              <a:rPr lang="en-US" dirty="0"/>
              <a:t>Lands – with restored environments</a:t>
            </a:r>
          </a:p>
          <a:p>
            <a:pPr lvl="2"/>
            <a:r>
              <a:rPr lang="en-US" dirty="0" smtClean="0"/>
              <a:t>Sage </a:t>
            </a:r>
            <a:r>
              <a:rPr lang="en-US" dirty="0"/>
              <a:t>grouse habitat improvements</a:t>
            </a:r>
          </a:p>
          <a:p>
            <a:pPr lvl="2"/>
            <a:r>
              <a:rPr lang="en-US" dirty="0" smtClean="0"/>
              <a:t>Abandoned </a:t>
            </a:r>
            <a:r>
              <a:rPr lang="en-US" dirty="0"/>
              <a:t>Mine Program - reclamation of inactive mine sites.</a:t>
            </a:r>
          </a:p>
        </p:txBody>
      </p:sp>
      <p:sp>
        <p:nvSpPr>
          <p:cNvPr id="4" name="Text Placeholder 3"/>
          <p:cNvSpPr>
            <a:spLocks noGrp="1"/>
          </p:cNvSpPr>
          <p:nvPr>
            <p:ph type="body" sz="quarter" idx="11"/>
          </p:nvPr>
        </p:nvSpPr>
        <p:spPr/>
        <p:txBody>
          <a:bodyPr/>
          <a:lstStyle/>
          <a:p>
            <a:r>
              <a:rPr lang="en-US" dirty="0"/>
              <a:t>Land Use Plan (LUP) </a:t>
            </a:r>
            <a:r>
              <a:rPr lang="en-US" dirty="0" smtClean="0"/>
              <a:t>Implementation</a:t>
            </a:r>
            <a:endParaRPr lang="en-US" dirty="0"/>
          </a:p>
        </p:txBody>
      </p:sp>
    </p:spTree>
    <p:extLst>
      <p:ext uri="{BB962C8B-B14F-4D97-AF65-F5344CB8AC3E}">
        <p14:creationId xmlns:p14="http://schemas.microsoft.com/office/powerpoint/2010/main" val="418987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6701" y="1295400"/>
            <a:ext cx="8479465" cy="5181600"/>
          </a:xfrm>
        </p:spPr>
        <p:txBody>
          <a:bodyPr/>
          <a:lstStyle/>
          <a:p>
            <a:r>
              <a:rPr lang="en-US" i="1" dirty="0" smtClean="0">
                <a:solidFill>
                  <a:srgbClr val="FFC000"/>
                </a:solidFill>
              </a:rPr>
              <a:t>Contemplating </a:t>
            </a:r>
            <a:r>
              <a:rPr lang="en-US" dirty="0" smtClean="0"/>
              <a:t>a land use plan amendment:  Also carefully consider </a:t>
            </a:r>
            <a:r>
              <a:rPr lang="en-US" dirty="0"/>
              <a:t>and </a:t>
            </a:r>
            <a:r>
              <a:rPr lang="en-US" dirty="0" smtClean="0"/>
              <a:t>evaluate </a:t>
            </a:r>
            <a:r>
              <a:rPr lang="en-US" dirty="0"/>
              <a:t>before making the final decision to amend the VRM class objectives: </a:t>
            </a:r>
          </a:p>
          <a:p>
            <a:pPr lvl="1"/>
            <a:r>
              <a:rPr lang="en-US" dirty="0" smtClean="0"/>
              <a:t>Existing </a:t>
            </a:r>
            <a:r>
              <a:rPr lang="en-US" dirty="0"/>
              <a:t>land use </a:t>
            </a:r>
            <a:r>
              <a:rPr lang="en-US" dirty="0">
                <a:solidFill>
                  <a:srgbClr val="FFC000"/>
                </a:solidFill>
              </a:rPr>
              <a:t>plan’s rationale </a:t>
            </a:r>
            <a:r>
              <a:rPr lang="en-US" dirty="0"/>
              <a:t>for the current VRM class objective. </a:t>
            </a:r>
          </a:p>
          <a:p>
            <a:pPr lvl="1"/>
            <a:r>
              <a:rPr lang="en-US" dirty="0" smtClean="0"/>
              <a:t>If </a:t>
            </a:r>
            <a:r>
              <a:rPr lang="en-US" dirty="0"/>
              <a:t>the </a:t>
            </a:r>
            <a:r>
              <a:rPr lang="en-US" dirty="0">
                <a:solidFill>
                  <a:srgbClr val="FFC000"/>
                </a:solidFill>
              </a:rPr>
              <a:t>public benefits </a:t>
            </a:r>
            <a:r>
              <a:rPr lang="en-US" dirty="0"/>
              <a:t>associated with the proposed action’s purpose and </a:t>
            </a:r>
            <a:r>
              <a:rPr lang="en-US" dirty="0" smtClean="0"/>
              <a:t>need outweigh </a:t>
            </a:r>
            <a:r>
              <a:rPr lang="en-US" dirty="0"/>
              <a:t>the public benefits associated with the purpose and protection level of the current VRM class objective</a:t>
            </a:r>
            <a:r>
              <a:rPr lang="en-US" dirty="0" smtClean="0"/>
              <a:t>.</a:t>
            </a:r>
            <a:endParaRPr lang="en-US" dirty="0"/>
          </a:p>
          <a:p>
            <a:pPr lvl="1"/>
            <a:r>
              <a:rPr lang="en-US" dirty="0" smtClean="0"/>
              <a:t>Effects </a:t>
            </a:r>
            <a:r>
              <a:rPr lang="en-US" dirty="0"/>
              <a:t>on </a:t>
            </a:r>
            <a:r>
              <a:rPr lang="en-US" dirty="0">
                <a:solidFill>
                  <a:srgbClr val="FFC000"/>
                </a:solidFill>
              </a:rPr>
              <a:t>other resource values </a:t>
            </a:r>
            <a:r>
              <a:rPr lang="en-US" dirty="0"/>
              <a:t>and land use plan decisions that may </a:t>
            </a:r>
            <a:r>
              <a:rPr lang="en-US" dirty="0" smtClean="0"/>
              <a:t>result </a:t>
            </a:r>
            <a:r>
              <a:rPr lang="en-US" dirty="0"/>
              <a:t>from modifying the level of visual resource protection. </a:t>
            </a:r>
          </a:p>
          <a:p>
            <a:pPr lvl="1"/>
            <a:r>
              <a:rPr lang="en-US" dirty="0" smtClean="0">
                <a:solidFill>
                  <a:srgbClr val="FFC000"/>
                </a:solidFill>
              </a:rPr>
              <a:t>The </a:t>
            </a:r>
            <a:r>
              <a:rPr lang="en-US" dirty="0">
                <a:solidFill>
                  <a:srgbClr val="FFC000"/>
                </a:solidFill>
              </a:rPr>
              <a:t>need to compensate </a:t>
            </a:r>
            <a:r>
              <a:rPr lang="en-US" dirty="0"/>
              <a:t>for any loss of or reduction to visual resource value </a:t>
            </a:r>
          </a:p>
        </p:txBody>
      </p:sp>
      <p:sp>
        <p:nvSpPr>
          <p:cNvPr id="5" name="Text Placeholder 4"/>
          <p:cNvSpPr>
            <a:spLocks noGrp="1"/>
          </p:cNvSpPr>
          <p:nvPr>
            <p:ph type="body" sz="quarter" idx="11"/>
          </p:nvPr>
        </p:nvSpPr>
        <p:spPr>
          <a:xfrm>
            <a:off x="228599" y="609600"/>
            <a:ext cx="7905307" cy="468313"/>
          </a:xfrm>
        </p:spPr>
        <p:txBody>
          <a:bodyPr/>
          <a:lstStyle/>
          <a:p>
            <a:r>
              <a:rPr lang="en-US" dirty="0" smtClean="0"/>
              <a:t>Non-conforming action/ LUP Amendment</a:t>
            </a:r>
            <a:endParaRPr lang="en-US" dirty="0"/>
          </a:p>
        </p:txBody>
      </p:sp>
    </p:spTree>
    <p:extLst>
      <p:ext uri="{BB962C8B-B14F-4D97-AF65-F5344CB8AC3E}">
        <p14:creationId xmlns:p14="http://schemas.microsoft.com/office/powerpoint/2010/main" val="250874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6701" y="1295400"/>
            <a:ext cx="8479465" cy="5181600"/>
          </a:xfrm>
        </p:spPr>
        <p:txBody>
          <a:bodyPr/>
          <a:lstStyle/>
          <a:p>
            <a:pPr>
              <a:spcBef>
                <a:spcPts val="0"/>
              </a:spcBef>
              <a:spcAft>
                <a:spcPts val="600"/>
              </a:spcAft>
            </a:pPr>
            <a:r>
              <a:rPr lang="en-US" i="1" dirty="0" smtClean="0">
                <a:solidFill>
                  <a:srgbClr val="FFC000"/>
                </a:solidFill>
              </a:rPr>
              <a:t>Contemplating </a:t>
            </a:r>
            <a:r>
              <a:rPr lang="en-US" dirty="0" smtClean="0"/>
              <a:t>a land use plan amendment:  Also carefully consider </a:t>
            </a:r>
            <a:r>
              <a:rPr lang="en-US" dirty="0"/>
              <a:t>and </a:t>
            </a:r>
            <a:r>
              <a:rPr lang="en-US" dirty="0" smtClean="0"/>
              <a:t>evaluate </a:t>
            </a:r>
            <a:r>
              <a:rPr lang="en-US" dirty="0"/>
              <a:t>before making the final decision to amend the VRM class objectives: </a:t>
            </a:r>
          </a:p>
          <a:p>
            <a:pPr lvl="1">
              <a:spcBef>
                <a:spcPts val="0"/>
              </a:spcBef>
              <a:spcAft>
                <a:spcPts val="1800"/>
              </a:spcAft>
            </a:pPr>
            <a:r>
              <a:rPr lang="en-US" dirty="0" smtClean="0"/>
              <a:t>The </a:t>
            </a:r>
            <a:r>
              <a:rPr lang="en-US" dirty="0"/>
              <a:t>BLM shall disclose the impacts to visual resources and explain the </a:t>
            </a:r>
            <a:r>
              <a:rPr lang="en-US" dirty="0">
                <a:solidFill>
                  <a:srgbClr val="FFC000"/>
                </a:solidFill>
              </a:rPr>
              <a:t>tradeoffs </a:t>
            </a:r>
            <a:r>
              <a:rPr lang="en-US" dirty="0" smtClean="0">
                <a:solidFill>
                  <a:srgbClr val="FFC000"/>
                </a:solidFill>
              </a:rPr>
              <a:t>and </a:t>
            </a:r>
            <a:r>
              <a:rPr lang="en-US" dirty="0">
                <a:solidFill>
                  <a:srgbClr val="FFC000"/>
                </a:solidFill>
              </a:rPr>
              <a:t>benefits </a:t>
            </a:r>
            <a:r>
              <a:rPr lang="en-US" dirty="0"/>
              <a:t>of amending the land use plan</a:t>
            </a:r>
            <a:r>
              <a:rPr lang="en-US" dirty="0" smtClean="0"/>
              <a:t>.</a:t>
            </a:r>
            <a:endParaRPr lang="en-US" dirty="0"/>
          </a:p>
          <a:p>
            <a:pPr lvl="1">
              <a:spcBef>
                <a:spcPts val="0"/>
              </a:spcBef>
              <a:spcAft>
                <a:spcPts val="1800"/>
              </a:spcAft>
            </a:pPr>
            <a:r>
              <a:rPr lang="en-US" dirty="0" smtClean="0"/>
              <a:t>In </a:t>
            </a:r>
            <a:r>
              <a:rPr lang="en-US" dirty="0"/>
              <a:t>circumstances in which a land use plan amendment allows a proposed action </a:t>
            </a:r>
            <a:r>
              <a:rPr lang="en-US" dirty="0" smtClean="0"/>
              <a:t>to </a:t>
            </a:r>
            <a:r>
              <a:rPr lang="en-US" dirty="0"/>
              <a:t>move forward, conditions of approval shall </a:t>
            </a:r>
            <a:r>
              <a:rPr lang="en-US" dirty="0">
                <a:solidFill>
                  <a:srgbClr val="FFC000"/>
                </a:solidFill>
              </a:rPr>
              <a:t>include mitigation of adverse visual resource impact </a:t>
            </a:r>
            <a:r>
              <a:rPr lang="en-US" dirty="0"/>
              <a:t>and evaluation of the opportunities for </a:t>
            </a:r>
            <a:r>
              <a:rPr lang="en-US" dirty="0">
                <a:solidFill>
                  <a:srgbClr val="FFC000"/>
                </a:solidFill>
              </a:rPr>
              <a:t>compensatory mitigation </a:t>
            </a:r>
            <a:r>
              <a:rPr lang="en-US" dirty="0"/>
              <a:t>for recovering lost or reduced value to the VRI factors.</a:t>
            </a:r>
          </a:p>
        </p:txBody>
      </p:sp>
      <p:sp>
        <p:nvSpPr>
          <p:cNvPr id="5" name="Text Placeholder 4"/>
          <p:cNvSpPr>
            <a:spLocks noGrp="1"/>
          </p:cNvSpPr>
          <p:nvPr>
            <p:ph type="body" sz="quarter" idx="11"/>
          </p:nvPr>
        </p:nvSpPr>
        <p:spPr>
          <a:xfrm>
            <a:off x="228599" y="609600"/>
            <a:ext cx="7905307" cy="468313"/>
          </a:xfrm>
        </p:spPr>
        <p:txBody>
          <a:bodyPr/>
          <a:lstStyle/>
          <a:p>
            <a:r>
              <a:rPr lang="en-US" dirty="0" smtClean="0"/>
              <a:t>Non-conforming action/ LUP Amendment</a:t>
            </a:r>
            <a:endParaRPr lang="en-US" dirty="0"/>
          </a:p>
        </p:txBody>
      </p:sp>
    </p:spTree>
    <p:extLst>
      <p:ext uri="{BB962C8B-B14F-4D97-AF65-F5344CB8AC3E}">
        <p14:creationId xmlns:p14="http://schemas.microsoft.com/office/powerpoint/2010/main" val="73408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295399"/>
            <a:ext cx="4673009" cy="5286375"/>
          </a:xfrm>
        </p:spPr>
        <p:txBody>
          <a:bodyPr/>
          <a:lstStyle/>
          <a:p>
            <a:pPr>
              <a:spcBef>
                <a:spcPts val="0"/>
              </a:spcBef>
              <a:spcAft>
                <a:spcPts val="600"/>
              </a:spcAft>
            </a:pPr>
            <a:r>
              <a:rPr lang="en-US" dirty="0" smtClean="0"/>
              <a:t>Evolution of VRM procedures:</a:t>
            </a:r>
            <a:endParaRPr lang="en-US" dirty="0"/>
          </a:p>
          <a:p>
            <a:pPr lvl="1">
              <a:spcBef>
                <a:spcPts val="0"/>
              </a:spcBef>
              <a:spcAft>
                <a:spcPts val="1800"/>
              </a:spcAft>
            </a:pPr>
            <a:r>
              <a:rPr lang="en-US" dirty="0" smtClean="0"/>
              <a:t>Dry </a:t>
            </a:r>
            <a:r>
              <a:rPr lang="en-US" dirty="0"/>
              <a:t>Lake Solar Energy Zone Regional Mitigation Strategy</a:t>
            </a:r>
          </a:p>
          <a:p>
            <a:pPr lvl="1">
              <a:spcBef>
                <a:spcPts val="0"/>
              </a:spcBef>
              <a:spcAft>
                <a:spcPts val="1800"/>
              </a:spcAft>
            </a:pPr>
            <a:r>
              <a:rPr lang="en-US" dirty="0" smtClean="0"/>
              <a:t>Colorado/ Arizona/ New </a:t>
            </a:r>
            <a:r>
              <a:rPr lang="en-US" dirty="0"/>
              <a:t>Mexico Solar Energy Zone Mitigation Strategy </a:t>
            </a:r>
            <a:endParaRPr lang="en-US" dirty="0" smtClean="0"/>
          </a:p>
          <a:p>
            <a:pPr lvl="1">
              <a:spcBef>
                <a:spcPts val="0"/>
              </a:spcBef>
              <a:spcAft>
                <a:spcPts val="1800"/>
              </a:spcAft>
            </a:pPr>
            <a:r>
              <a:rPr lang="en-US" dirty="0" smtClean="0"/>
              <a:t>Strategy for Improving the Mitigation Policies &amp; Practices Report – </a:t>
            </a:r>
            <a:r>
              <a:rPr lang="en-US" dirty="0" smtClean="0">
                <a:solidFill>
                  <a:srgbClr val="FFFF00"/>
                </a:solidFill>
              </a:rPr>
              <a:t>Task 15: Shared </a:t>
            </a:r>
            <a:r>
              <a:rPr lang="en-US" dirty="0" err="1" smtClean="0">
                <a:solidFill>
                  <a:srgbClr val="FFFF00"/>
                </a:solidFill>
              </a:rPr>
              <a:t>Viewsheds</a:t>
            </a:r>
            <a:r>
              <a:rPr lang="en-US" dirty="0" smtClean="0">
                <a:solidFill>
                  <a:srgbClr val="FFFF00"/>
                </a:solidFill>
              </a:rPr>
              <a:t> and Visual Resources</a:t>
            </a:r>
            <a:endParaRPr lang="en-US" dirty="0">
              <a:solidFill>
                <a:srgbClr val="FFFF00"/>
              </a:solidFill>
            </a:endParaRPr>
          </a:p>
          <a:p>
            <a:endParaRPr lang="en-US" dirty="0"/>
          </a:p>
        </p:txBody>
      </p:sp>
      <p:sp>
        <p:nvSpPr>
          <p:cNvPr id="6" name="Text Placeholder 5"/>
          <p:cNvSpPr>
            <a:spLocks noGrp="1"/>
          </p:cNvSpPr>
          <p:nvPr>
            <p:ph type="body" sz="quarter" idx="11"/>
          </p:nvPr>
        </p:nvSpPr>
        <p:spPr/>
        <p:txBody>
          <a:bodyPr/>
          <a:lstStyle/>
          <a:p>
            <a:pPr lvl="0"/>
            <a:r>
              <a:rPr lang="en-US" dirty="0" smtClean="0">
                <a:solidFill>
                  <a:prstClr val="white"/>
                </a:solidFill>
              </a:rPr>
              <a:t>Compensatory Mitigation</a:t>
            </a:r>
            <a:endParaRPr lang="en-US" dirty="0">
              <a:solidFill>
                <a:prstClr val="white"/>
              </a:solidFill>
            </a:endParaRPr>
          </a:p>
          <a:p>
            <a:endParaRPr lang="en-US" dirty="0"/>
          </a:p>
        </p:txBody>
      </p:sp>
      <p:pic>
        <p:nvPicPr>
          <p:cNvPr id="4098" name="Picture 2" descr="C:\tmp\2014_Las vegas Training_Mike Brown\2015\units\Updated Units\Unit 11 - Monitoring\power point\Bureau of Land Management • Technical Note 444 • Regional Mitigation Strategy for the Dry Lake Solar Energy Zo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9926" y="1105784"/>
            <a:ext cx="2661525" cy="34443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tmp\Sec Orders\Mitigation-Report-to-the-Secret_cov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3423" y="2827947"/>
            <a:ext cx="2588298" cy="3349257"/>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3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pPr lvl="0"/>
            <a:r>
              <a:rPr lang="en-US" dirty="0" smtClean="0">
                <a:solidFill>
                  <a:prstClr val="white"/>
                </a:solidFill>
              </a:rPr>
              <a:t>Compensatory Mitigation</a:t>
            </a:r>
            <a:endParaRPr lang="en-US" dirty="0">
              <a:solidFill>
                <a:prstClr val="white"/>
              </a:solidFill>
            </a:endParaRPr>
          </a:p>
          <a:p>
            <a:endParaRPr lang="en-US" dirty="0"/>
          </a:p>
        </p:txBody>
      </p:sp>
      <p:pic>
        <p:nvPicPr>
          <p:cNvPr id="3" name="Content Placeholder 2"/>
          <p:cNvPicPr>
            <a:picLocks noGrp="1" noChangeAspect="1"/>
          </p:cNvPicPr>
          <p:nvPr>
            <p:ph idx="1"/>
          </p:nvPr>
        </p:nvPicPr>
        <p:blipFill rotWithShape="1">
          <a:blip r:embed="rId3">
            <a:extLst>
              <a:ext uri="{28A0092B-C50C-407E-A947-70E740481C1C}">
                <a14:useLocalDpi xmlns:a14="http://schemas.microsoft.com/office/drawing/2010/main" val="0"/>
              </a:ext>
            </a:extLst>
          </a:blip>
          <a:srcRect l="12785" r="6016"/>
          <a:stretch/>
        </p:blipFill>
        <p:spPr>
          <a:xfrm>
            <a:off x="9525" y="1070609"/>
            <a:ext cx="8772526" cy="5777865"/>
          </a:xfrm>
        </p:spPr>
      </p:pic>
    </p:spTree>
    <p:extLst>
      <p:ext uri="{BB962C8B-B14F-4D97-AF65-F5344CB8AC3E}">
        <p14:creationId xmlns:p14="http://schemas.microsoft.com/office/powerpoint/2010/main" val="107646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6702" y="1252868"/>
            <a:ext cx="5107795" cy="5181600"/>
          </a:xfrm>
        </p:spPr>
        <p:txBody>
          <a:bodyPr/>
          <a:lstStyle/>
          <a:p>
            <a:r>
              <a:rPr lang="en-US" dirty="0" smtClean="0"/>
              <a:t>Mitigation Actions</a:t>
            </a:r>
          </a:p>
          <a:p>
            <a:pPr lvl="1"/>
            <a:r>
              <a:rPr lang="en-US" dirty="0" smtClean="0"/>
              <a:t>Identify candidate sites </a:t>
            </a:r>
            <a:br>
              <a:rPr lang="en-US" dirty="0" smtClean="0"/>
            </a:br>
            <a:r>
              <a:rPr lang="en-US" sz="2000" i="1" dirty="0" smtClean="0">
                <a:solidFill>
                  <a:prstClr val="white"/>
                </a:solidFill>
              </a:rPr>
              <a:t>(</a:t>
            </a:r>
            <a:r>
              <a:rPr lang="en-US" sz="2000" i="1" dirty="0">
                <a:solidFill>
                  <a:prstClr val="white"/>
                </a:solidFill>
              </a:rPr>
              <a:t>visual restoration sites listed in RMP</a:t>
            </a:r>
            <a:r>
              <a:rPr lang="en-US" sz="2000" i="1" dirty="0" smtClean="0">
                <a:solidFill>
                  <a:prstClr val="white"/>
                </a:solidFill>
              </a:rPr>
              <a:t>)</a:t>
            </a:r>
            <a:endParaRPr lang="en-US" dirty="0" smtClean="0"/>
          </a:p>
          <a:p>
            <a:pPr lvl="1"/>
            <a:r>
              <a:rPr lang="en-US" dirty="0" smtClean="0"/>
              <a:t>Select </a:t>
            </a:r>
            <a:r>
              <a:rPr lang="en-US" dirty="0" smtClean="0">
                <a:solidFill>
                  <a:srgbClr val="FFC000"/>
                </a:solidFill>
              </a:rPr>
              <a:t>suitable</a:t>
            </a:r>
            <a:r>
              <a:rPr lang="en-US" dirty="0" smtClean="0"/>
              <a:t> and </a:t>
            </a:r>
            <a:r>
              <a:rPr lang="en-US" dirty="0" smtClean="0">
                <a:solidFill>
                  <a:srgbClr val="FFC000"/>
                </a:solidFill>
              </a:rPr>
              <a:t>resilient</a:t>
            </a:r>
            <a:r>
              <a:rPr lang="en-US" dirty="0" smtClean="0"/>
              <a:t> sites for mitigating residual visual impacts Corrective actions</a:t>
            </a:r>
          </a:p>
          <a:p>
            <a:pPr lvl="1"/>
            <a:r>
              <a:rPr lang="en-US" dirty="0" smtClean="0"/>
              <a:t>Opinion on cost for corrective action</a:t>
            </a:r>
          </a:p>
          <a:p>
            <a:pPr lvl="1"/>
            <a:r>
              <a:rPr lang="en-US" b="1" dirty="0" smtClean="0">
                <a:solidFill>
                  <a:srgbClr val="FFFF00"/>
                </a:solidFill>
              </a:rPr>
              <a:t>Other resource benefits</a:t>
            </a:r>
          </a:p>
          <a:p>
            <a:pPr marL="295275" lvl="1" indent="0">
              <a:buNone/>
            </a:pPr>
            <a:endParaRPr lang="en-US" dirty="0"/>
          </a:p>
        </p:txBody>
      </p:sp>
      <p:sp>
        <p:nvSpPr>
          <p:cNvPr id="5" name="Text Placeholder 4"/>
          <p:cNvSpPr>
            <a:spLocks noGrp="1"/>
          </p:cNvSpPr>
          <p:nvPr>
            <p:ph type="body" sz="quarter" idx="11"/>
          </p:nvPr>
        </p:nvSpPr>
        <p:spPr>
          <a:xfrm>
            <a:off x="228599" y="609600"/>
            <a:ext cx="7905307" cy="468313"/>
          </a:xfrm>
        </p:spPr>
        <p:txBody>
          <a:bodyPr/>
          <a:lstStyle/>
          <a:p>
            <a:r>
              <a:rPr lang="en-US" dirty="0"/>
              <a:t>Compensatory Mitigation</a:t>
            </a:r>
          </a:p>
        </p:txBody>
      </p:sp>
      <p:pic>
        <p:nvPicPr>
          <p:cNvPr id="7" name="Picture 6"/>
          <p:cNvPicPr>
            <a:picLocks noChangeAspect="1"/>
          </p:cNvPicPr>
          <p:nvPr/>
        </p:nvPicPr>
        <p:blipFill>
          <a:blip r:embed="rId2"/>
          <a:stretch>
            <a:fillRect/>
          </a:stretch>
        </p:blipFill>
        <p:spPr>
          <a:xfrm>
            <a:off x="5527690" y="1680927"/>
            <a:ext cx="3108983" cy="2073358"/>
          </a:xfrm>
          <a:prstGeom prst="rect">
            <a:avLst/>
          </a:prstGeom>
          <a:effectLst>
            <a:outerShdw blurRad="50800" dist="38100" dir="2700000" algn="tl" rotWithShape="0">
              <a:prstClr val="black">
                <a:alpha val="40000"/>
              </a:prstClr>
            </a:outerShdw>
          </a:effectLst>
        </p:spPr>
      </p:pic>
      <p:pic>
        <p:nvPicPr>
          <p:cNvPr id="8" name="Content Placeholder 18"/>
          <p:cNvPicPr>
            <a:picLocks noChangeAspect="1"/>
          </p:cNvPicPr>
          <p:nvPr/>
        </p:nvPicPr>
        <p:blipFill rotWithShape="1">
          <a:blip r:embed="rId3"/>
          <a:srcRect l="1131"/>
          <a:stretch/>
        </p:blipFill>
        <p:spPr bwMode="auto">
          <a:xfrm>
            <a:off x="5527690" y="4004880"/>
            <a:ext cx="3064403" cy="22144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10" name="Picture 7"/>
          <p:cNvPicPr>
            <a:picLocks noChangeAspect="1"/>
          </p:cNvPicPr>
          <p:nvPr/>
        </p:nvPicPr>
        <p:blipFill rotWithShape="1">
          <a:blip r:embed="rId4">
            <a:extLst>
              <a:ext uri="{28A0092B-C50C-407E-A947-70E740481C1C}">
                <a14:useLocalDpi xmlns:a14="http://schemas.microsoft.com/office/drawing/2010/main" val="0"/>
              </a:ext>
            </a:extLst>
          </a:blip>
          <a:srcRect l="41356" t="19029" r="7391" b="15561"/>
          <a:stretch/>
        </p:blipFill>
        <p:spPr bwMode="auto">
          <a:xfrm>
            <a:off x="276447" y="4326290"/>
            <a:ext cx="5024945" cy="22743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193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Determining Warrant for Visual Resource Compensatory Mitigation:</a:t>
            </a:r>
          </a:p>
          <a:p>
            <a:pPr lvl="1"/>
            <a:r>
              <a:rPr lang="en-US" dirty="0">
                <a:solidFill>
                  <a:srgbClr val="FFC000"/>
                </a:solidFill>
              </a:rPr>
              <a:t>Scenic quality </a:t>
            </a:r>
            <a:r>
              <a:rPr lang="en-US" dirty="0" smtClean="0">
                <a:solidFill>
                  <a:srgbClr val="FFC000"/>
                </a:solidFill>
              </a:rPr>
              <a:t>value and scarcity</a:t>
            </a:r>
            <a:endParaRPr lang="en-US" dirty="0">
              <a:solidFill>
                <a:srgbClr val="FFC000"/>
              </a:solidFill>
            </a:endParaRPr>
          </a:p>
          <a:p>
            <a:pPr lvl="1"/>
            <a:r>
              <a:rPr lang="en-US" dirty="0" smtClean="0"/>
              <a:t>Visual resource condition</a:t>
            </a:r>
          </a:p>
          <a:p>
            <a:pPr lvl="1"/>
            <a:r>
              <a:rPr lang="en-US" dirty="0" smtClean="0"/>
              <a:t>Trends in visual resource management</a:t>
            </a:r>
          </a:p>
          <a:p>
            <a:pPr lvl="1"/>
            <a:r>
              <a:rPr lang="en-US" dirty="0" smtClean="0"/>
              <a:t>Land Use Plan’s decision on level of protective management (importance).</a:t>
            </a:r>
          </a:p>
          <a:p>
            <a:pPr marL="295275" lvl="1" indent="0">
              <a:buNone/>
            </a:pPr>
            <a:endParaRPr lang="en-US" dirty="0"/>
          </a:p>
        </p:txBody>
      </p:sp>
      <p:sp>
        <p:nvSpPr>
          <p:cNvPr id="5" name="Text Placeholder 4"/>
          <p:cNvSpPr>
            <a:spLocks noGrp="1"/>
          </p:cNvSpPr>
          <p:nvPr>
            <p:ph type="body" sz="quarter" idx="11"/>
          </p:nvPr>
        </p:nvSpPr>
        <p:spPr/>
        <p:txBody>
          <a:bodyPr/>
          <a:lstStyle/>
          <a:p>
            <a:r>
              <a:rPr lang="en-US" dirty="0"/>
              <a:t>Compensatory Mitigation</a:t>
            </a:r>
          </a:p>
          <a:p>
            <a:endParaRPr lang="en-US" dirty="0"/>
          </a:p>
        </p:txBody>
      </p:sp>
    </p:spTree>
    <p:extLst>
      <p:ext uri="{BB962C8B-B14F-4D97-AF65-F5344CB8AC3E}">
        <p14:creationId xmlns:p14="http://schemas.microsoft.com/office/powerpoint/2010/main" val="313421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r>
              <a:rPr lang="en-US" dirty="0"/>
              <a:t>Compensatory Mitigation</a:t>
            </a:r>
          </a:p>
          <a:p>
            <a:endParaRPr lang="en-US" dirty="0"/>
          </a:p>
        </p:txBody>
      </p:sp>
      <p:pic>
        <p:nvPicPr>
          <p:cNvPr id="8" name="Content Placeholder 7"/>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331" t="18471" r="21753" b="8510"/>
          <a:stretch/>
        </p:blipFill>
        <p:spPr>
          <a:xfrm>
            <a:off x="-53165" y="0"/>
            <a:ext cx="9229059" cy="6858000"/>
          </a:xfrm>
        </p:spPr>
      </p:pic>
      <p:pic>
        <p:nvPicPr>
          <p:cNvPr id="4"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76424" t="12090" r="-284" b="56266"/>
          <a:stretch/>
        </p:blipFill>
        <p:spPr>
          <a:xfrm>
            <a:off x="5699051" y="3754771"/>
            <a:ext cx="2966483" cy="3039431"/>
          </a:xfrm>
          <a:prstGeom prst="rect">
            <a:avLst/>
          </a:prstGeom>
          <a:ln>
            <a:solidFill>
              <a:schemeClr val="tx1"/>
            </a:solidFill>
          </a:ln>
          <a:effectLst>
            <a:outerShdw blurRad="50800" dist="88900" dir="2700000" algn="ctr" rotWithShape="0">
              <a:srgbClr val="000000">
                <a:alpha val="53000"/>
              </a:srgbClr>
            </a:outerShdw>
          </a:effectLst>
        </p:spPr>
      </p:pic>
    </p:spTree>
    <p:extLst>
      <p:ext uri="{BB962C8B-B14F-4D97-AF65-F5344CB8AC3E}">
        <p14:creationId xmlns:p14="http://schemas.microsoft.com/office/powerpoint/2010/main" val="329237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Determining Warrant for Visual Resource Compensatory Mitigation:</a:t>
            </a:r>
          </a:p>
          <a:p>
            <a:pPr lvl="1"/>
            <a:r>
              <a:rPr lang="en-US" dirty="0"/>
              <a:t>Scenic quality </a:t>
            </a:r>
            <a:r>
              <a:rPr lang="en-US" dirty="0" smtClean="0"/>
              <a:t>value and scarcity</a:t>
            </a:r>
            <a:endParaRPr lang="en-US" dirty="0"/>
          </a:p>
          <a:p>
            <a:pPr lvl="1"/>
            <a:r>
              <a:rPr lang="en-US" dirty="0" smtClean="0">
                <a:solidFill>
                  <a:srgbClr val="FFC000"/>
                </a:solidFill>
              </a:rPr>
              <a:t>Visual resource condition</a:t>
            </a:r>
          </a:p>
          <a:p>
            <a:pPr lvl="1"/>
            <a:r>
              <a:rPr lang="en-US" dirty="0" smtClean="0"/>
              <a:t>Trends in visual resource management</a:t>
            </a:r>
          </a:p>
          <a:p>
            <a:pPr lvl="1"/>
            <a:r>
              <a:rPr lang="en-US" dirty="0" smtClean="0"/>
              <a:t>Land Use Plan’s decision on level of protective management (importance).</a:t>
            </a:r>
          </a:p>
          <a:p>
            <a:pPr marL="295275" lvl="1" indent="0">
              <a:buNone/>
            </a:pPr>
            <a:endParaRPr lang="en-US" dirty="0"/>
          </a:p>
        </p:txBody>
      </p:sp>
      <p:sp>
        <p:nvSpPr>
          <p:cNvPr id="5" name="Text Placeholder 4"/>
          <p:cNvSpPr>
            <a:spLocks noGrp="1"/>
          </p:cNvSpPr>
          <p:nvPr>
            <p:ph type="body" sz="quarter" idx="11"/>
          </p:nvPr>
        </p:nvSpPr>
        <p:spPr/>
        <p:txBody>
          <a:bodyPr/>
          <a:lstStyle/>
          <a:p>
            <a:r>
              <a:rPr lang="en-US" dirty="0"/>
              <a:t>Compensatory Mitigation</a:t>
            </a:r>
          </a:p>
          <a:p>
            <a:endParaRPr lang="en-US" dirty="0"/>
          </a:p>
        </p:txBody>
      </p:sp>
    </p:spTree>
    <p:extLst>
      <p:ext uri="{BB962C8B-B14F-4D97-AF65-F5344CB8AC3E}">
        <p14:creationId xmlns:p14="http://schemas.microsoft.com/office/powerpoint/2010/main" val="214140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593" t="9854" r="1973" b="8629"/>
          <a:stretch/>
        </p:blipFill>
        <p:spPr>
          <a:xfrm>
            <a:off x="-85060" y="1063253"/>
            <a:ext cx="8856929" cy="5784114"/>
          </a:xfrm>
        </p:spPr>
      </p:pic>
      <p:sp>
        <p:nvSpPr>
          <p:cNvPr id="7" name="Text Placeholder 6"/>
          <p:cNvSpPr>
            <a:spLocks noGrp="1"/>
          </p:cNvSpPr>
          <p:nvPr>
            <p:ph type="body" sz="quarter" idx="11"/>
          </p:nvPr>
        </p:nvSpPr>
        <p:spPr/>
        <p:txBody>
          <a:bodyPr/>
          <a:lstStyle/>
          <a:p>
            <a:endParaRPr lang="en-US"/>
          </a:p>
        </p:txBody>
      </p:sp>
      <p:pic>
        <p:nvPicPr>
          <p:cNvPr id="1026" name="Picture 2" descr="C:\tmp\04_VRM Training_Mike Brown\Las Cruces NM Short Course\LasCruces_100511VRI_Cultural Modification Rating Map.jpg"/>
          <p:cNvPicPr>
            <a:picLocks noChangeAspect="1" noChangeArrowheads="1"/>
          </p:cNvPicPr>
          <p:nvPr/>
        </p:nvPicPr>
        <p:blipFill rotWithShape="1">
          <a:blip r:embed="rId4">
            <a:extLst>
              <a:ext uri="{28A0092B-C50C-407E-A947-70E740481C1C}">
                <a14:useLocalDpi xmlns:a14="http://schemas.microsoft.com/office/drawing/2010/main" val="0"/>
              </a:ext>
            </a:extLst>
          </a:blip>
          <a:srcRect l="2553" t="5987" r="1998" b="1371"/>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09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11416"/>
            <a:ext cx="8305800" cy="2457893"/>
          </a:xfrm>
        </p:spPr>
        <p:txBody>
          <a:bodyPr/>
          <a:lstStyle/>
          <a:p>
            <a:pPr marL="295275" lvl="1" indent="0">
              <a:buNone/>
            </a:pPr>
            <a:r>
              <a:rPr lang="en-US" sz="1800" dirty="0">
                <a:solidFill>
                  <a:prstClr val="white"/>
                </a:solidFill>
              </a:rPr>
              <a:t>Contrast ratings are required for proposed projects in highly sensitive areas or high impact projects, but may also be used for other projects where it would appear to be the most effective design or assessment tool.</a:t>
            </a:r>
          </a:p>
          <a:p>
            <a:endParaRPr lang="en-US" dirty="0" smtClean="0"/>
          </a:p>
          <a:p>
            <a:r>
              <a:rPr lang="en-US" dirty="0" smtClean="0"/>
              <a:t>Learn:</a:t>
            </a:r>
          </a:p>
          <a:p>
            <a:pPr lvl="1"/>
            <a:r>
              <a:rPr lang="en-US" dirty="0" smtClean="0"/>
              <a:t>the </a:t>
            </a:r>
            <a:r>
              <a:rPr lang="en-US" dirty="0"/>
              <a:t>purpose and importance for monitoring, </a:t>
            </a:r>
            <a:endParaRPr lang="en-US" dirty="0" smtClean="0"/>
          </a:p>
          <a:p>
            <a:pPr lvl="1"/>
            <a:r>
              <a:rPr lang="en-US" dirty="0" smtClean="0"/>
              <a:t>elements </a:t>
            </a:r>
            <a:r>
              <a:rPr lang="en-US" dirty="0"/>
              <a:t>of a monitoring plan, </a:t>
            </a:r>
            <a:endParaRPr lang="en-US" dirty="0" smtClean="0"/>
          </a:p>
          <a:p>
            <a:pPr lvl="1"/>
            <a:r>
              <a:rPr lang="en-US" dirty="0" smtClean="0"/>
              <a:t>what </a:t>
            </a:r>
            <a:r>
              <a:rPr lang="en-US" dirty="0"/>
              <a:t>should be monitored, </a:t>
            </a:r>
            <a:r>
              <a:rPr lang="en-US" dirty="0" smtClean="0"/>
              <a:t>and</a:t>
            </a:r>
          </a:p>
          <a:p>
            <a:pPr lvl="1"/>
            <a:r>
              <a:rPr lang="en-US" dirty="0" smtClean="0"/>
              <a:t>methods </a:t>
            </a:r>
            <a:r>
              <a:rPr lang="en-US" dirty="0"/>
              <a:t>to consider when developing a monitoring </a:t>
            </a:r>
            <a:r>
              <a:rPr lang="en-US" dirty="0" smtClean="0"/>
              <a:t>strategy</a:t>
            </a:r>
            <a:r>
              <a:rPr lang="en-US" dirty="0"/>
              <a:t>,</a:t>
            </a:r>
            <a:endParaRPr lang="en-US" dirty="0" smtClean="0"/>
          </a:p>
          <a:p>
            <a:pPr lvl="1"/>
            <a:r>
              <a:rPr lang="en-US" dirty="0" smtClean="0"/>
              <a:t>Possible actions for non-compliance.</a:t>
            </a:r>
          </a:p>
          <a:p>
            <a:pPr lvl="1"/>
            <a:endParaRPr lang="en-US" dirty="0"/>
          </a:p>
          <a:p>
            <a:pPr lvl="1"/>
            <a:endParaRPr lang="en-US" dirty="0" smtClean="0"/>
          </a:p>
        </p:txBody>
      </p:sp>
      <p:sp>
        <p:nvSpPr>
          <p:cNvPr id="5" name="Text Placeholder 4"/>
          <p:cNvSpPr>
            <a:spLocks noGrp="1"/>
          </p:cNvSpPr>
          <p:nvPr>
            <p:ph type="body" sz="quarter" idx="11"/>
          </p:nvPr>
        </p:nvSpPr>
        <p:spPr/>
        <p:txBody>
          <a:bodyPr/>
          <a:lstStyle/>
          <a:p>
            <a:r>
              <a:rPr lang="en-US" dirty="0" smtClean="0"/>
              <a:t>Unit Objective</a:t>
            </a:r>
            <a:endParaRPr lang="en-US" dirty="0"/>
          </a:p>
        </p:txBody>
      </p:sp>
    </p:spTree>
    <p:extLst>
      <p:ext uri="{BB962C8B-B14F-4D97-AF65-F5344CB8AC3E}">
        <p14:creationId xmlns:p14="http://schemas.microsoft.com/office/powerpoint/2010/main" val="225711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Determining Warrant for Visual Resource Compensatory Mitigation:</a:t>
            </a:r>
          </a:p>
          <a:p>
            <a:pPr lvl="1"/>
            <a:r>
              <a:rPr lang="en-US" dirty="0" smtClean="0"/>
              <a:t>Scenic quality value and scarcity</a:t>
            </a:r>
          </a:p>
          <a:p>
            <a:pPr lvl="1"/>
            <a:r>
              <a:rPr lang="en-US" dirty="0" smtClean="0"/>
              <a:t>Visual resource condition</a:t>
            </a:r>
          </a:p>
          <a:p>
            <a:pPr lvl="1"/>
            <a:r>
              <a:rPr lang="en-US" dirty="0" smtClean="0">
                <a:solidFill>
                  <a:srgbClr val="FFC000"/>
                </a:solidFill>
              </a:rPr>
              <a:t>Trends in visual resource management</a:t>
            </a:r>
          </a:p>
          <a:p>
            <a:pPr lvl="1"/>
            <a:r>
              <a:rPr lang="en-US" dirty="0" smtClean="0"/>
              <a:t>Land Use Plan’s decision on level of protective management (importance).  </a:t>
            </a:r>
            <a:endParaRPr lang="en-US" dirty="0"/>
          </a:p>
        </p:txBody>
      </p:sp>
      <p:sp>
        <p:nvSpPr>
          <p:cNvPr id="5" name="Text Placeholder 4"/>
          <p:cNvSpPr>
            <a:spLocks noGrp="1"/>
          </p:cNvSpPr>
          <p:nvPr>
            <p:ph type="body" sz="quarter" idx="11"/>
          </p:nvPr>
        </p:nvSpPr>
        <p:spPr/>
        <p:txBody>
          <a:bodyPr/>
          <a:lstStyle/>
          <a:p>
            <a:r>
              <a:rPr lang="en-US" dirty="0"/>
              <a:t>Compensatory Mitigation</a:t>
            </a:r>
          </a:p>
          <a:p>
            <a:endParaRPr lang="en-US" dirty="0"/>
          </a:p>
        </p:txBody>
      </p:sp>
      <p:pic>
        <p:nvPicPr>
          <p:cNvPr id="4" name="Picture 2" descr="C:\tmp\04_VRM Training_Mike Brown\Las Cruces NM Short Course\LasCruces_100511VRI_Cultural Modification Rating Ma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54" t="19834" r="23953" b="30024"/>
          <a:stretch/>
        </p:blipFill>
        <p:spPr bwMode="auto">
          <a:xfrm>
            <a:off x="602510" y="4231757"/>
            <a:ext cx="3468920" cy="18288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blm.doi.net\dfs\ca\pub\MyCitrix\uk\jamcgrew\nm\vrm_fina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223" t="14078" r="2292" b="22193"/>
          <a:stretch/>
        </p:blipFill>
        <p:spPr bwMode="auto">
          <a:xfrm>
            <a:off x="4284082" y="4231756"/>
            <a:ext cx="3009854" cy="1866843"/>
          </a:xfrm>
          <a:prstGeom prst="rect">
            <a:avLst/>
          </a:prstGeom>
          <a:noFill/>
          <a:ln w="254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741561" y="4047090"/>
            <a:ext cx="652743" cy="369332"/>
          </a:xfrm>
          <a:prstGeom prst="rect">
            <a:avLst/>
          </a:prstGeom>
          <a:solidFill>
            <a:schemeClr val="bg1"/>
          </a:solidFill>
          <a:ln>
            <a:solidFill>
              <a:schemeClr val="tx1"/>
            </a:solidFill>
          </a:ln>
        </p:spPr>
        <p:txBody>
          <a:bodyPr wrap="none" rtlCol="0">
            <a:spAutoFit/>
          </a:bodyPr>
          <a:lstStyle/>
          <a:p>
            <a:r>
              <a:rPr lang="en-US" b="1" dirty="0" smtClean="0"/>
              <a:t>VRM</a:t>
            </a:r>
            <a:endParaRPr lang="en-US" b="1" dirty="0"/>
          </a:p>
        </p:txBody>
      </p:sp>
      <p:pic>
        <p:nvPicPr>
          <p:cNvPr id="18" name="Picture 3" descr="\\blm.doi.net\dfs\ca\pub\MyCitrix\uk\jamcgrew\nm\vrm_final.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938" r="82856" b="76237"/>
          <a:stretch/>
        </p:blipFill>
        <p:spPr bwMode="auto">
          <a:xfrm>
            <a:off x="6960675" y="4456407"/>
            <a:ext cx="791202" cy="56216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43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Determining Warrant for Visual Resource Compensatory Mitigation:</a:t>
            </a:r>
          </a:p>
          <a:p>
            <a:pPr lvl="1"/>
            <a:r>
              <a:rPr lang="en-US" dirty="0"/>
              <a:t>Scenic quality </a:t>
            </a:r>
            <a:r>
              <a:rPr lang="en-US" dirty="0" smtClean="0"/>
              <a:t>value and scarcity</a:t>
            </a:r>
            <a:endParaRPr lang="en-US" dirty="0"/>
          </a:p>
          <a:p>
            <a:pPr lvl="1"/>
            <a:r>
              <a:rPr lang="en-US" dirty="0" smtClean="0"/>
              <a:t>Visual resource condition</a:t>
            </a:r>
          </a:p>
          <a:p>
            <a:pPr lvl="1"/>
            <a:r>
              <a:rPr lang="en-US" dirty="0" smtClean="0"/>
              <a:t>Trends in visual resource management</a:t>
            </a:r>
          </a:p>
          <a:p>
            <a:pPr lvl="1"/>
            <a:r>
              <a:rPr lang="en-US" dirty="0" smtClean="0">
                <a:solidFill>
                  <a:srgbClr val="FFC000"/>
                </a:solidFill>
              </a:rPr>
              <a:t>Land Use Plan’s decision on level of protective management (importance).</a:t>
            </a:r>
          </a:p>
          <a:p>
            <a:pPr marL="295275" lvl="1" indent="0">
              <a:buNone/>
            </a:pPr>
            <a:endParaRPr lang="en-US" dirty="0"/>
          </a:p>
        </p:txBody>
      </p:sp>
      <p:sp>
        <p:nvSpPr>
          <p:cNvPr id="5" name="Text Placeholder 4"/>
          <p:cNvSpPr>
            <a:spLocks noGrp="1"/>
          </p:cNvSpPr>
          <p:nvPr>
            <p:ph type="body" sz="quarter" idx="11"/>
          </p:nvPr>
        </p:nvSpPr>
        <p:spPr/>
        <p:txBody>
          <a:bodyPr/>
          <a:lstStyle/>
          <a:p>
            <a:r>
              <a:rPr lang="en-US" dirty="0"/>
              <a:t>Compensatory Mitigation</a:t>
            </a:r>
          </a:p>
          <a:p>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567"/>
          <a:stretch/>
        </p:blipFill>
        <p:spPr bwMode="auto">
          <a:xfrm>
            <a:off x="2256651" y="3784948"/>
            <a:ext cx="5058550" cy="2828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31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95400"/>
            <a:ext cx="4152902" cy="5181600"/>
          </a:xfrm>
        </p:spPr>
        <p:txBody>
          <a:bodyPr/>
          <a:lstStyle/>
          <a:p>
            <a:r>
              <a:rPr lang="en-US" dirty="0" smtClean="0"/>
              <a:t>Determine affected view-sheds and impacted stakeholders</a:t>
            </a:r>
          </a:p>
          <a:p>
            <a:pPr lvl="1"/>
            <a:r>
              <a:rPr lang="en-US" dirty="0" smtClean="0"/>
              <a:t>Homeowners</a:t>
            </a:r>
          </a:p>
          <a:p>
            <a:pPr lvl="1"/>
            <a:r>
              <a:rPr lang="en-US" dirty="0" smtClean="0"/>
              <a:t>Travelers</a:t>
            </a:r>
          </a:p>
          <a:p>
            <a:pPr lvl="1"/>
            <a:r>
              <a:rPr lang="en-US" dirty="0" smtClean="0"/>
              <a:t>Communities</a:t>
            </a:r>
          </a:p>
          <a:p>
            <a:pPr lvl="1"/>
            <a:r>
              <a:rPr lang="en-US" dirty="0" smtClean="0"/>
              <a:t>Outdoor recreationists</a:t>
            </a:r>
          </a:p>
          <a:p>
            <a:pPr lvl="1"/>
            <a:r>
              <a:rPr lang="en-US" dirty="0" smtClean="0"/>
              <a:t>Other land management jurisdictions</a:t>
            </a:r>
          </a:p>
          <a:p>
            <a:pPr lvl="1"/>
            <a:r>
              <a:rPr lang="en-US" dirty="0" smtClean="0"/>
              <a:t>Assess impact using the Contrast Rating Process</a:t>
            </a:r>
          </a:p>
          <a:p>
            <a:pPr lvl="1"/>
            <a:endParaRPr lang="en-US" dirty="0"/>
          </a:p>
        </p:txBody>
      </p:sp>
      <p:sp>
        <p:nvSpPr>
          <p:cNvPr id="5" name="Text Placeholder 4"/>
          <p:cNvSpPr>
            <a:spLocks noGrp="1"/>
          </p:cNvSpPr>
          <p:nvPr>
            <p:ph type="body" sz="quarter" idx="11"/>
          </p:nvPr>
        </p:nvSpPr>
        <p:spPr/>
        <p:txBody>
          <a:bodyPr/>
          <a:lstStyle/>
          <a:p>
            <a:r>
              <a:rPr lang="en-US" dirty="0"/>
              <a:t>Compensatory Mitigation</a:t>
            </a:r>
          </a:p>
          <a:p>
            <a:endParaRPr lang="en-US" dirty="0"/>
          </a:p>
        </p:txBody>
      </p:sp>
      <p:pic>
        <p:nvPicPr>
          <p:cNvPr id="4" name="Picture 2" descr="C:\tmp\04_VRM Training_Mike Brown\Las Cruces NM Short Course\NM_SRMS_Visual_Analysis_Draft1_170221 VS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84" t="9867" r="4921" b="26320"/>
          <a:stretch/>
        </p:blipFill>
        <p:spPr bwMode="auto">
          <a:xfrm>
            <a:off x="4012848" y="1265280"/>
            <a:ext cx="4711970" cy="4444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64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295400"/>
            <a:ext cx="7505700" cy="4881804"/>
          </a:xfrm>
        </p:spPr>
        <p:txBody>
          <a:bodyPr/>
          <a:lstStyle/>
          <a:p>
            <a:pPr>
              <a:spcBef>
                <a:spcPts val="0"/>
              </a:spcBef>
              <a:spcAft>
                <a:spcPts val="600"/>
              </a:spcAft>
            </a:pPr>
            <a:r>
              <a:rPr lang="en-US" dirty="0" smtClean="0"/>
              <a:t>Need:</a:t>
            </a:r>
            <a:endParaRPr lang="en-US" dirty="0"/>
          </a:p>
          <a:p>
            <a:pPr lvl="1">
              <a:spcBef>
                <a:spcPts val="0"/>
              </a:spcBef>
              <a:spcAft>
                <a:spcPts val="1800"/>
              </a:spcAft>
            </a:pPr>
            <a:r>
              <a:rPr lang="en-US" dirty="0" smtClean="0"/>
              <a:t>A list of candidate sites</a:t>
            </a:r>
          </a:p>
          <a:p>
            <a:pPr lvl="1">
              <a:spcBef>
                <a:spcPts val="0"/>
              </a:spcBef>
              <a:spcAft>
                <a:spcPts val="1800"/>
              </a:spcAft>
            </a:pPr>
            <a:r>
              <a:rPr lang="en-US" dirty="0" smtClean="0"/>
              <a:t>Documentation warranting the need for compensatory mitigation</a:t>
            </a:r>
          </a:p>
          <a:p>
            <a:pPr lvl="1">
              <a:spcBef>
                <a:spcPts val="0"/>
              </a:spcBef>
              <a:spcAft>
                <a:spcPts val="1800"/>
              </a:spcAft>
            </a:pPr>
            <a:r>
              <a:rPr lang="en-US" dirty="0" smtClean="0"/>
              <a:t>Identify co-benefits and outcomes with other resources</a:t>
            </a:r>
          </a:p>
          <a:p>
            <a:pPr lvl="1">
              <a:spcBef>
                <a:spcPts val="0"/>
              </a:spcBef>
              <a:spcAft>
                <a:spcPts val="1800"/>
              </a:spcAft>
            </a:pPr>
            <a:r>
              <a:rPr lang="en-US" dirty="0" smtClean="0"/>
              <a:t>Actions required [selected site(s) and action measures] to satisfy the compensatory requirement</a:t>
            </a:r>
          </a:p>
          <a:p>
            <a:pPr lvl="1">
              <a:spcBef>
                <a:spcPts val="0"/>
              </a:spcBef>
              <a:spcAft>
                <a:spcPts val="1800"/>
              </a:spcAft>
            </a:pPr>
            <a:r>
              <a:rPr lang="en-US" dirty="0" smtClean="0"/>
              <a:t>Approximate </a:t>
            </a:r>
            <a:r>
              <a:rPr lang="en-US" dirty="0"/>
              <a:t>cost to implement restorative </a:t>
            </a:r>
            <a:r>
              <a:rPr lang="en-US" dirty="0" smtClean="0"/>
              <a:t>measures</a:t>
            </a:r>
          </a:p>
          <a:p>
            <a:pPr lvl="1">
              <a:spcBef>
                <a:spcPts val="0"/>
              </a:spcBef>
              <a:spcAft>
                <a:spcPts val="1800"/>
              </a:spcAft>
            </a:pPr>
            <a:r>
              <a:rPr lang="en-US" dirty="0" smtClean="0"/>
              <a:t>A mechanism to fund and cost share at a proportionate rate to accomplish the work.</a:t>
            </a:r>
          </a:p>
          <a:p>
            <a:pPr lvl="1">
              <a:spcBef>
                <a:spcPts val="0"/>
              </a:spcBef>
              <a:spcAft>
                <a:spcPts val="1800"/>
              </a:spcAft>
            </a:pPr>
            <a:r>
              <a:rPr lang="en-US" dirty="0" smtClean="0">
                <a:solidFill>
                  <a:srgbClr val="FFFF00"/>
                </a:solidFill>
              </a:rPr>
              <a:t>New Mexico’s activities and added value</a:t>
            </a:r>
            <a:endParaRPr lang="en-US" dirty="0">
              <a:solidFill>
                <a:srgbClr val="FFFF00"/>
              </a:solidFill>
            </a:endParaRPr>
          </a:p>
          <a:p>
            <a:endParaRPr lang="en-US" dirty="0"/>
          </a:p>
        </p:txBody>
      </p:sp>
      <p:sp>
        <p:nvSpPr>
          <p:cNvPr id="6" name="Text Placeholder 5"/>
          <p:cNvSpPr>
            <a:spLocks noGrp="1"/>
          </p:cNvSpPr>
          <p:nvPr>
            <p:ph type="body" sz="quarter" idx="11"/>
          </p:nvPr>
        </p:nvSpPr>
        <p:spPr/>
        <p:txBody>
          <a:bodyPr/>
          <a:lstStyle/>
          <a:p>
            <a:pPr lvl="0"/>
            <a:r>
              <a:rPr lang="en-US" dirty="0">
                <a:solidFill>
                  <a:prstClr val="white"/>
                </a:solidFill>
              </a:rPr>
              <a:t>At the Regional Landscape Scale </a:t>
            </a:r>
          </a:p>
          <a:p>
            <a:endParaRPr lang="en-US" dirty="0"/>
          </a:p>
        </p:txBody>
      </p:sp>
    </p:spTree>
    <p:extLst>
      <p:ext uri="{BB962C8B-B14F-4D97-AF65-F5344CB8AC3E}">
        <p14:creationId xmlns:p14="http://schemas.microsoft.com/office/powerpoint/2010/main" val="251704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Project </a:t>
            </a:r>
            <a:r>
              <a:rPr lang="en-US" dirty="0" smtClean="0"/>
              <a:t>Level</a:t>
            </a:r>
            <a:endParaRPr lang="en-US" dirty="0"/>
          </a:p>
        </p:txBody>
      </p:sp>
      <p:sp>
        <p:nvSpPr>
          <p:cNvPr id="8" name="Content Placeholder 4"/>
          <p:cNvSpPr txBox="1">
            <a:spLocks/>
          </p:cNvSpPr>
          <p:nvPr/>
        </p:nvSpPr>
        <p:spPr>
          <a:xfrm>
            <a:off x="287975" y="1295400"/>
            <a:ext cx="8532628" cy="556260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rPr>
              <a:t>Getting it done </a:t>
            </a:r>
            <a:r>
              <a:rPr kumimoji="0" lang="en-US" sz="2400" b="0" i="0" u="none" strike="noStrike" kern="1200" cap="none" spc="0" normalizeH="0" baseline="0" noProof="0" dirty="0" smtClean="0">
                <a:ln>
                  <a:noFill/>
                </a:ln>
                <a:solidFill>
                  <a:srgbClr val="92D050"/>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smtClean="0">
                <a:ln>
                  <a:noFill/>
                </a:ln>
                <a:solidFill>
                  <a:srgbClr val="FFFF00"/>
                </a:solidFill>
                <a:effectLst/>
                <a:uLnTx/>
                <a:uFillTx/>
                <a:latin typeface="Cambria" panose="02040503050406030204" pitchFamily="18" charset="0"/>
                <a:ea typeface="+mn-ea"/>
                <a:cs typeface="+mn-cs"/>
              </a:rPr>
              <a:t>You are a member of a community of specialists to consult with </a:t>
            </a:r>
            <a:r>
              <a:rPr kumimoji="0" lang="en-US" sz="2400" b="0" i="0" u="none" strike="noStrike" kern="1200" cap="none" spc="0" normalizeH="0" baseline="0" noProof="0" dirty="0">
                <a:ln>
                  <a:noFill/>
                </a:ln>
                <a:solidFill>
                  <a:srgbClr val="FFFF00"/>
                </a:solidFill>
                <a:effectLst/>
                <a:uLnTx/>
                <a:uFillTx/>
                <a:latin typeface="Cambria" panose="02040503050406030204" pitchFamily="18" charset="0"/>
                <a:ea typeface="+mn-ea"/>
                <a:cs typeface="+mn-cs"/>
              </a:rPr>
              <a:t>in your office </a:t>
            </a:r>
            <a:r>
              <a:rPr kumimoji="0" lang="en-US" sz="2400" b="0" i="0" u="none" strike="noStrike" kern="1200" cap="none" spc="0" normalizeH="0" baseline="0" noProof="0" dirty="0" smtClean="0">
                <a:ln>
                  <a:noFill/>
                </a:ln>
                <a:solidFill>
                  <a:srgbClr val="FFFF00"/>
                </a:solidFill>
                <a:effectLst/>
                <a:uLnTx/>
                <a:uFillTx/>
                <a:latin typeface="Cambria" panose="02040503050406030204" pitchFamily="18" charset="0"/>
                <a:ea typeface="+mn-ea"/>
                <a:cs typeface="+mn-cs"/>
              </a:rPr>
              <a:t>that has </a:t>
            </a:r>
            <a:r>
              <a:rPr kumimoji="0" lang="en-US" sz="2400" b="0" i="0" u="none" strike="noStrike" kern="1200" cap="none" spc="0" normalizeH="0" baseline="0" noProof="0" dirty="0">
                <a:ln>
                  <a:noFill/>
                </a:ln>
                <a:solidFill>
                  <a:srgbClr val="FFFF00"/>
                </a:solidFill>
                <a:effectLst/>
                <a:uLnTx/>
                <a:uFillTx/>
                <a:latin typeface="Cambria" panose="02040503050406030204" pitchFamily="18" charset="0"/>
                <a:ea typeface="+mn-ea"/>
                <a:cs typeface="+mn-cs"/>
              </a:rPr>
              <a:t>monitoring </a:t>
            </a:r>
            <a:r>
              <a:rPr kumimoji="0" lang="en-US" sz="2400" b="0" i="0" u="none" strike="noStrike" kern="1200" cap="none" spc="0" normalizeH="0" baseline="0" noProof="0" dirty="0" smtClean="0">
                <a:ln>
                  <a:noFill/>
                </a:ln>
                <a:solidFill>
                  <a:srgbClr val="FFFF00"/>
                </a:solidFill>
                <a:effectLst/>
                <a:uLnTx/>
                <a:uFillTx/>
                <a:latin typeface="Cambria" panose="02040503050406030204" pitchFamily="18" charset="0"/>
                <a:ea typeface="+mn-ea"/>
                <a:cs typeface="+mn-cs"/>
              </a:rPr>
              <a:t>responsibility and experience: </a:t>
            </a:r>
            <a:endParaRPr kumimoji="0" lang="en-US" sz="2400" b="0" i="0" u="none" strike="noStrike" kern="1200" cap="none" spc="0" normalizeH="0" baseline="0" noProof="0" dirty="0">
              <a:ln>
                <a:noFill/>
              </a:ln>
              <a:solidFill>
                <a:srgbClr val="FFFF00"/>
              </a:solidFill>
              <a:effectLst/>
              <a:uLnTx/>
              <a:uFillTx/>
              <a:latin typeface="Cambria" panose="02040503050406030204" pitchFamily="18" charset="0"/>
              <a:ea typeface="+mn-ea"/>
              <a:cs typeface="+mn-cs"/>
            </a:endParaRPr>
          </a:p>
          <a:p>
            <a:pPr marL="581025" marR="0" lvl="1" indent="-285750" algn="l" defTabSz="914400" rtl="0" eaLnBrk="1" fontAlgn="auto" latinLnBrk="0" hangingPunct="1">
              <a:lnSpc>
                <a:spcPct val="100000"/>
              </a:lnSpc>
              <a:spcBef>
                <a:spcPts val="0"/>
              </a:spcBef>
              <a:spcAft>
                <a:spcPts val="60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Natural resource specialist </a:t>
            </a:r>
          </a:p>
          <a:p>
            <a:pPr marL="581025" marR="0" lvl="1" indent="-285750" algn="l" defTabSz="914400" rtl="0" eaLnBrk="1" fontAlgn="auto" latinLnBrk="0" hangingPunct="1">
              <a:lnSpc>
                <a:spcPct val="100000"/>
              </a:lnSpc>
              <a:spcBef>
                <a:spcPts val="0"/>
              </a:spcBef>
              <a:spcAft>
                <a:spcPts val="60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Landscape </a:t>
            </a:r>
            <a:r>
              <a:rPr kumimoji="0" lang="en-US" sz="22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architect</a:t>
            </a:r>
            <a:endPar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a:p>
            <a:pPr marL="581025" marR="0" lvl="1" indent="-285750" algn="l" defTabSz="914400" rtl="0" eaLnBrk="1" fontAlgn="auto" latinLnBrk="0" hangingPunct="1">
              <a:lnSpc>
                <a:spcPct val="100000"/>
              </a:lnSpc>
              <a:spcBef>
                <a:spcPts val="0"/>
              </a:spcBef>
              <a:spcAft>
                <a:spcPts val="60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Recreation planner</a:t>
            </a:r>
          </a:p>
          <a:p>
            <a:pPr marL="581025" marR="0" lvl="1" indent="-285750" algn="l" defTabSz="914400" rtl="0" eaLnBrk="1" fontAlgn="auto" latinLnBrk="0" hangingPunct="1">
              <a:lnSpc>
                <a:spcPct val="100000"/>
              </a:lnSpc>
              <a:spcBef>
                <a:spcPts val="0"/>
              </a:spcBef>
              <a:spcAft>
                <a:spcPts val="60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Engineer</a:t>
            </a:r>
          </a:p>
          <a:p>
            <a:pPr marL="581025" marR="0" lvl="1" indent="-285750" algn="l" defTabSz="914400" rtl="0" eaLnBrk="1" fontAlgn="auto" latinLnBrk="0" hangingPunct="1">
              <a:lnSpc>
                <a:spcPct val="100000"/>
              </a:lnSpc>
              <a:spcBef>
                <a:spcPts val="0"/>
              </a:spcBef>
              <a:spcAft>
                <a:spcPts val="60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Range conservationist</a:t>
            </a:r>
          </a:p>
          <a:p>
            <a:pPr marL="581025" marR="0" lvl="1" indent="-285750" algn="l" defTabSz="914400" rtl="0" eaLnBrk="1" fontAlgn="auto" latinLnBrk="0" hangingPunct="1">
              <a:lnSpc>
                <a:spcPct val="100000"/>
              </a:lnSpc>
              <a:spcBef>
                <a:spcPts val="0"/>
              </a:spcBef>
              <a:spcAft>
                <a:spcPts val="600"/>
              </a:spcAft>
              <a:buClr>
                <a:srgbClr val="0070C0"/>
              </a:buClr>
              <a:buSzTx/>
              <a:buFont typeface="Arial" panose="020B0604020202020204" pitchFamily="34" charset="0"/>
              <a:buChar char="•"/>
              <a:tabLst/>
              <a:defRPr/>
            </a:pPr>
            <a:r>
              <a:rPr kumimoji="0" lang="en-US" sz="22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Wildlife biologist</a:t>
            </a:r>
            <a:endPar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a:p>
            <a:pPr marL="581025" marR="0" lvl="1" indent="-285750" algn="l" defTabSz="914400" rtl="0" eaLnBrk="1" fontAlgn="auto" latinLnBrk="0" hangingPunct="1">
              <a:lnSpc>
                <a:spcPct val="100000"/>
              </a:lnSpc>
              <a:spcBef>
                <a:spcPts val="0"/>
              </a:spcBef>
              <a:spcAft>
                <a:spcPts val="60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Botanist</a:t>
            </a:r>
          </a:p>
          <a:p>
            <a:pPr marL="581025" marR="0" lvl="1" indent="-285750" algn="l" defTabSz="914400" rtl="0" eaLnBrk="1" fontAlgn="auto" latinLnBrk="0" hangingPunct="1">
              <a:lnSpc>
                <a:spcPct val="100000"/>
              </a:lnSpc>
              <a:spcBef>
                <a:spcPts val="0"/>
              </a:spcBef>
              <a:spcAft>
                <a:spcPts val="60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Lands and realty staff </a:t>
            </a:r>
          </a:p>
          <a:p>
            <a:pPr marL="581025" marR="0" lvl="1" indent="-285750" algn="l" defTabSz="914400" rtl="0" eaLnBrk="1" fontAlgn="auto" latinLnBrk="0" hangingPunct="1">
              <a:lnSpc>
                <a:spcPct val="100000"/>
              </a:lnSpc>
              <a:spcBef>
                <a:spcPts val="0"/>
              </a:spcBef>
              <a:spcAft>
                <a:spcPts val="600"/>
              </a:spcAft>
              <a:buClr>
                <a:srgbClr val="0070C0"/>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Hydrologist</a:t>
            </a:r>
          </a:p>
          <a:p>
            <a:pPr marL="581025" marR="0" lvl="1" indent="-285750" algn="l" defTabSz="914400" rtl="0" eaLnBrk="1" fontAlgn="auto" latinLnBrk="0" hangingPunct="1">
              <a:lnSpc>
                <a:spcPct val="100000"/>
              </a:lnSpc>
              <a:spcBef>
                <a:spcPts val="0"/>
              </a:spcBef>
              <a:spcAft>
                <a:spcPts val="600"/>
              </a:spcAft>
              <a:buClr>
                <a:srgbClr val="0070C0"/>
              </a:buClr>
              <a:buSzTx/>
              <a:buFont typeface="Arial" panose="020B0604020202020204" pitchFamily="34" charset="0"/>
              <a:buChar char="•"/>
              <a:tabLst/>
              <a:defRPr/>
            </a:pPr>
            <a:r>
              <a:rPr kumimoji="0" lang="en-US" sz="2200" b="0" i="0" u="none" strike="noStrike" kern="1200" cap="none" spc="0" normalizeH="0" baseline="0" noProof="0" dirty="0" smtClean="0">
                <a:ln>
                  <a:noFill/>
                </a:ln>
                <a:solidFill>
                  <a:prstClr val="white"/>
                </a:solidFill>
                <a:effectLst/>
                <a:uLnTx/>
                <a:uFillTx/>
                <a:latin typeface="Cambria" panose="02040503050406030204" pitchFamily="18" charset="0"/>
                <a:ea typeface="+mn-ea"/>
                <a:cs typeface="+mn-cs"/>
              </a:rPr>
              <a:t>Foresters</a:t>
            </a:r>
            <a:endPar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a:p>
            <a:pPr marL="914400" marR="0" lvl="2" indent="-228600" algn="l" defTabSz="914400" rtl="0" eaLnBrk="1" fontAlgn="auto" latinLnBrk="0" hangingPunct="1">
              <a:lnSpc>
                <a:spcPct val="100000"/>
              </a:lnSpc>
              <a:spcBef>
                <a:spcPts val="0"/>
              </a:spcBef>
              <a:spcAft>
                <a:spcPts val="1200"/>
              </a:spcAft>
              <a:buClr>
                <a:srgbClr val="0070C0"/>
              </a:buClr>
              <a:buSzPct val="110000"/>
              <a:buFont typeface="Cambria" panose="02040503050406030204" pitchFamily="18" charset="0"/>
              <a:buChar char="-"/>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pic>
        <p:nvPicPr>
          <p:cNvPr id="4" name="Picture 4" descr="C:\tmp\BLM\Power Point Presentations_2\0-VRM Training\10_2010 5-day course\Experience and Wrap Up\IMG_49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3774557"/>
            <a:ext cx="4277059" cy="285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C:\tmp\2014_Las vegas Training_Mike Brown\2015\units\Updated Units\Unit 11 - Monitoring\P7120050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105"/>
          <a:stretch/>
        </p:blipFill>
        <p:spPr bwMode="auto">
          <a:xfrm>
            <a:off x="4381500" y="3774556"/>
            <a:ext cx="4277059" cy="2819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81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P6000.JPG"/>
          <p:cNvPicPr>
            <a:picLocks noChangeAspect="1"/>
          </p:cNvPicPr>
          <p:nvPr/>
        </p:nvPicPr>
        <p:blipFill rotWithShape="1">
          <a:blip r:embed="rId3">
            <a:extLst>
              <a:ext uri="{28A0092B-C50C-407E-A947-70E740481C1C}">
                <a14:useLocalDpi xmlns:a14="http://schemas.microsoft.com/office/drawing/2010/main" val="0"/>
              </a:ext>
            </a:extLst>
          </a:blip>
          <a:srcRect t="1" b="1315"/>
          <a:stretch/>
        </p:blipFill>
        <p:spPr bwMode="auto">
          <a:xfrm>
            <a:off x="-23751" y="1076264"/>
            <a:ext cx="8811491" cy="578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idx="1"/>
          </p:nvPr>
        </p:nvSpPr>
        <p:spPr>
          <a:xfrm>
            <a:off x="-23751" y="1076265"/>
            <a:ext cx="8811491" cy="5781734"/>
          </a:xfrm>
          <a:solidFill>
            <a:schemeClr val="tx2">
              <a:lumMod val="75000"/>
              <a:alpha val="43000"/>
            </a:schemeClr>
          </a:solidFill>
        </p:spPr>
        <p:txBody>
          <a:bodyPr/>
          <a:lstStyle/>
          <a:p>
            <a:pPr>
              <a:spcBef>
                <a:spcPts val="2400"/>
              </a:spcBef>
            </a:pPr>
            <a:endParaRPr lang="en-US" sz="2800" dirty="0" smtClean="0">
              <a:solidFill>
                <a:schemeClr val="bg1"/>
              </a:solidFill>
              <a:effectLst>
                <a:outerShdw blurRad="38100" dist="38100" dir="2700000" algn="tl">
                  <a:srgbClr val="000000">
                    <a:alpha val="43137"/>
                  </a:srgbClr>
                </a:outerShdw>
              </a:effectLst>
            </a:endParaRPr>
          </a:p>
          <a:p>
            <a:pPr marL="860425" indent="-457200">
              <a:spcBef>
                <a:spcPts val="1200"/>
              </a:spcBef>
              <a:buFont typeface="+mj-lt"/>
              <a:buAutoNum type="arabicPeriod"/>
            </a:pPr>
            <a:r>
              <a:rPr lang="en-US" dirty="0" smtClean="0">
                <a:solidFill>
                  <a:schemeClr val="bg1"/>
                </a:solidFill>
                <a:effectLst>
                  <a:outerShdw blurRad="38100" dist="38100" dir="2700000" algn="tl">
                    <a:srgbClr val="000000">
                      <a:alpha val="43137"/>
                    </a:srgbClr>
                  </a:outerShdw>
                </a:effectLst>
              </a:rPr>
              <a:t>What’s the overarching purpose for  monitoring?  </a:t>
            </a:r>
            <a:r>
              <a:rPr lang="en-US" dirty="0">
                <a:solidFill>
                  <a:schemeClr val="bg1"/>
                </a:solidFill>
                <a:effectLst>
                  <a:outerShdw blurRad="38100" dist="38100" dir="2700000" algn="tl">
                    <a:srgbClr val="000000">
                      <a:alpha val="43137"/>
                    </a:srgbClr>
                  </a:outerShdw>
                </a:effectLst>
              </a:rPr>
              <a:t>Specifically for visual resources?</a:t>
            </a:r>
          </a:p>
          <a:p>
            <a:pPr marL="860425" indent="-457200">
              <a:buFont typeface="+mj-lt"/>
              <a:buAutoNum type="arabicPeriod"/>
            </a:pPr>
            <a:endParaRPr lang="en-US" dirty="0">
              <a:solidFill>
                <a:schemeClr val="bg1"/>
              </a:solidFill>
              <a:effectLst>
                <a:outerShdw blurRad="38100" dist="38100" dir="2700000" algn="tl">
                  <a:srgbClr val="000000">
                    <a:alpha val="43137"/>
                  </a:srgbClr>
                </a:outerShdw>
              </a:effectLst>
            </a:endParaRPr>
          </a:p>
          <a:p>
            <a:pPr marL="860425" indent="-457200">
              <a:buFont typeface="+mj-lt"/>
              <a:buAutoNum type="arabicPeriod"/>
            </a:pPr>
            <a:r>
              <a:rPr lang="en-US" dirty="0" smtClean="0">
                <a:solidFill>
                  <a:schemeClr val="bg1"/>
                </a:solidFill>
                <a:effectLst>
                  <a:outerShdw blurRad="38100" dist="38100" dir="2700000" algn="tl">
                    <a:srgbClr val="000000">
                      <a:alpha val="43137"/>
                    </a:srgbClr>
                  </a:outerShdw>
                </a:effectLst>
              </a:rPr>
              <a:t>When </a:t>
            </a:r>
            <a:r>
              <a:rPr lang="en-US" dirty="0">
                <a:solidFill>
                  <a:schemeClr val="bg1"/>
                </a:solidFill>
                <a:effectLst>
                  <a:outerShdw blurRad="38100" dist="38100" dir="2700000" algn="tl">
                    <a:srgbClr val="000000">
                      <a:alpha val="43137"/>
                    </a:srgbClr>
                  </a:outerShdw>
                </a:effectLst>
              </a:rPr>
              <a:t>does monitoring comes into </a:t>
            </a:r>
            <a:r>
              <a:rPr lang="en-US" dirty="0" smtClean="0">
                <a:solidFill>
                  <a:schemeClr val="bg1"/>
                </a:solidFill>
                <a:effectLst>
                  <a:outerShdw blurRad="38100" dist="38100" dir="2700000" algn="tl">
                    <a:srgbClr val="000000">
                      <a:alpha val="43137"/>
                    </a:srgbClr>
                  </a:outerShdw>
                </a:effectLst>
              </a:rPr>
              <a:t>play?</a:t>
            </a:r>
            <a:endParaRPr lang="en-US" dirty="0">
              <a:solidFill>
                <a:schemeClr val="bg1"/>
              </a:solidFill>
              <a:effectLst>
                <a:outerShdw blurRad="38100" dist="38100" dir="2700000" algn="tl">
                  <a:srgbClr val="000000">
                    <a:alpha val="43137"/>
                  </a:srgbClr>
                </a:outerShdw>
              </a:effectLst>
            </a:endParaRPr>
          </a:p>
          <a:p>
            <a:pPr marL="860425" indent="-457200">
              <a:buFont typeface="+mj-lt"/>
              <a:buAutoNum type="arabicPeriod"/>
            </a:pPr>
            <a:endParaRPr lang="en-US" dirty="0">
              <a:solidFill>
                <a:schemeClr val="bg1"/>
              </a:solidFill>
              <a:effectLst>
                <a:outerShdw blurRad="38100" dist="38100" dir="2700000" algn="tl">
                  <a:srgbClr val="000000">
                    <a:alpha val="43137"/>
                  </a:srgbClr>
                </a:outerShdw>
              </a:effectLst>
            </a:endParaRPr>
          </a:p>
          <a:p>
            <a:pPr marL="860425" indent="-457200">
              <a:buFont typeface="+mj-lt"/>
              <a:buAutoNum type="arabicPeriod"/>
            </a:pPr>
            <a:r>
              <a:rPr lang="en-US" dirty="0">
                <a:solidFill>
                  <a:schemeClr val="bg1"/>
                </a:solidFill>
                <a:effectLst>
                  <a:outerShdw blurRad="38100" dist="38100" dir="2700000" algn="tl">
                    <a:srgbClr val="000000">
                      <a:alpha val="43137"/>
                    </a:srgbClr>
                  </a:outerShdw>
                </a:effectLst>
              </a:rPr>
              <a:t>What are the three </a:t>
            </a:r>
            <a:r>
              <a:rPr lang="en-US" dirty="0" smtClean="0">
                <a:solidFill>
                  <a:schemeClr val="bg1"/>
                </a:solidFill>
                <a:effectLst>
                  <a:outerShdw blurRad="38100" dist="38100" dir="2700000" algn="tl">
                    <a:srgbClr val="000000">
                      <a:alpha val="43137"/>
                    </a:srgbClr>
                  </a:outerShdw>
                </a:effectLst>
              </a:rPr>
              <a:t>things </a:t>
            </a:r>
            <a:r>
              <a:rPr lang="en-US" dirty="0">
                <a:solidFill>
                  <a:schemeClr val="bg1"/>
                </a:solidFill>
                <a:effectLst>
                  <a:outerShdw blurRad="38100" dist="38100" dir="2700000" algn="tl">
                    <a:srgbClr val="000000">
                      <a:alpha val="43137"/>
                    </a:srgbClr>
                  </a:outerShdw>
                </a:effectLst>
              </a:rPr>
              <a:t>we’re </a:t>
            </a:r>
            <a:r>
              <a:rPr lang="en-US" dirty="0" smtClean="0">
                <a:solidFill>
                  <a:schemeClr val="bg1"/>
                </a:solidFill>
                <a:effectLst>
                  <a:outerShdw blurRad="38100" dist="38100" dir="2700000" algn="tl">
                    <a:srgbClr val="000000">
                      <a:alpha val="43137"/>
                    </a:srgbClr>
                  </a:outerShdw>
                </a:effectLst>
              </a:rPr>
              <a:t>monitoring on th</a:t>
            </a:r>
            <a:r>
              <a:rPr lang="en-US" dirty="0" smtClean="0">
                <a:solidFill>
                  <a:schemeClr val="bg1"/>
                </a:solidFill>
                <a:effectLst>
                  <a:outerShdw blurRad="38100" dist="38100" dir="2700000" algn="tl">
                    <a:srgbClr val="000000">
                      <a:alpha val="43137"/>
                    </a:srgbClr>
                  </a:outerShdw>
                </a:effectLst>
              </a:rPr>
              <a:t>e project</a:t>
            </a:r>
            <a:r>
              <a:rPr lang="en-US" smtClean="0">
                <a:solidFill>
                  <a:schemeClr val="bg1"/>
                </a:solidFill>
                <a:effectLst>
                  <a:outerShdw blurRad="38100" dist="38100" dir="2700000" algn="tl">
                    <a:srgbClr val="000000">
                      <a:alpha val="43137"/>
                    </a:srgbClr>
                  </a:outerShdw>
                </a:effectLst>
              </a:rPr>
              <a:t>? </a:t>
            </a:r>
            <a:r>
              <a:rPr lang="en-US" dirty="0" smtClean="0">
                <a:solidFill>
                  <a:schemeClr val="bg1"/>
                </a:solidFill>
                <a:effectLst>
                  <a:outerShdw blurRad="38100" dist="38100" dir="2700000" algn="tl">
                    <a:srgbClr val="000000">
                      <a:alpha val="43137"/>
                    </a:srgbClr>
                  </a:outerShdw>
                </a:effectLst>
              </a:rPr>
              <a:t/>
            </a:r>
            <a:br>
              <a:rPr lang="en-US" dirty="0" smtClean="0">
                <a:solidFill>
                  <a:schemeClr val="bg1"/>
                </a:solidFill>
                <a:effectLst>
                  <a:outerShdw blurRad="38100" dist="38100" dir="2700000" algn="tl">
                    <a:srgbClr val="000000">
                      <a:alpha val="43137"/>
                    </a:srgbClr>
                  </a:outerShdw>
                </a:effectLst>
              </a:rPr>
            </a:br>
            <a:endParaRPr lang="en-US" dirty="0" smtClean="0">
              <a:solidFill>
                <a:schemeClr val="bg1"/>
              </a:solidFill>
              <a:effectLst>
                <a:outerShdw blurRad="38100" dist="38100" dir="2700000" algn="tl">
                  <a:srgbClr val="000000">
                    <a:alpha val="43137"/>
                  </a:srgbClr>
                </a:outerShdw>
              </a:effectLst>
            </a:endParaRPr>
          </a:p>
          <a:p>
            <a:pPr marL="860425" indent="-457200">
              <a:buFont typeface="+mj-lt"/>
              <a:buAutoNum type="arabicPeriod"/>
            </a:pPr>
            <a:r>
              <a:rPr lang="en-US" dirty="0" smtClean="0">
                <a:solidFill>
                  <a:schemeClr val="bg1"/>
                </a:solidFill>
                <a:effectLst>
                  <a:outerShdw blurRad="38100" dist="38100" dir="2700000" algn="tl">
                    <a:srgbClr val="000000">
                      <a:alpha val="43137"/>
                    </a:srgbClr>
                  </a:outerShdw>
                </a:effectLst>
              </a:rPr>
              <a:t>What are some tools that may play a role in monitoring?</a:t>
            </a:r>
            <a:endParaRPr lang="en-US" dirty="0">
              <a:solidFill>
                <a:schemeClr val="bg1"/>
              </a:solidFill>
              <a:effectLst>
                <a:outerShdw blurRad="38100" dist="38100" dir="2700000" algn="tl">
                  <a:srgbClr val="000000">
                    <a:alpha val="43137"/>
                  </a:srgbClr>
                </a:outerShdw>
              </a:effectLst>
            </a:endParaRPr>
          </a:p>
          <a:p>
            <a:endParaRPr lang="en-US" dirty="0"/>
          </a:p>
        </p:txBody>
      </p:sp>
      <p:sp>
        <p:nvSpPr>
          <p:cNvPr id="6" name="Text Placeholder 5"/>
          <p:cNvSpPr>
            <a:spLocks noGrp="1"/>
          </p:cNvSpPr>
          <p:nvPr>
            <p:ph type="body" sz="quarter" idx="11"/>
          </p:nvPr>
        </p:nvSpPr>
        <p:spPr/>
        <p:txBody>
          <a:bodyPr/>
          <a:lstStyle/>
          <a:p>
            <a:r>
              <a:rPr lang="en-US" dirty="0" smtClean="0"/>
              <a:t>Summary</a:t>
            </a:r>
            <a:endParaRPr lang="en-US" dirty="0"/>
          </a:p>
        </p:txBody>
      </p:sp>
    </p:spTree>
    <p:extLst>
      <p:ext uri="{BB962C8B-B14F-4D97-AF65-F5344CB8AC3E}">
        <p14:creationId xmlns:p14="http://schemas.microsoft.com/office/powerpoint/2010/main" val="3618453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141606"/>
            <a:ext cx="8305800" cy="5562600"/>
          </a:xfrm>
        </p:spPr>
        <p:txBody>
          <a:bodyPr/>
          <a:lstStyle/>
          <a:p>
            <a:pPr>
              <a:spcBef>
                <a:spcPts val="0"/>
              </a:spcBef>
              <a:spcAft>
                <a:spcPts val="600"/>
              </a:spcAft>
            </a:pPr>
            <a:r>
              <a:rPr lang="en-US" dirty="0" smtClean="0"/>
              <a:t>Regulatory </a:t>
            </a:r>
            <a:r>
              <a:rPr lang="en-US" dirty="0"/>
              <a:t>&amp; </a:t>
            </a:r>
            <a:r>
              <a:rPr lang="en-US" dirty="0" smtClean="0"/>
              <a:t>policy requirements</a:t>
            </a:r>
            <a:r>
              <a:rPr lang="en-US" dirty="0"/>
              <a:t>:</a:t>
            </a:r>
          </a:p>
          <a:p>
            <a:pPr lvl="1">
              <a:spcBef>
                <a:spcPts val="0"/>
              </a:spcBef>
              <a:spcAft>
                <a:spcPts val="600"/>
              </a:spcAft>
            </a:pPr>
            <a:r>
              <a:rPr lang="en-US" sz="2000" dirty="0" smtClean="0">
                <a:solidFill>
                  <a:srgbClr val="FFC000"/>
                </a:solidFill>
              </a:rPr>
              <a:t>Visual </a:t>
            </a:r>
            <a:r>
              <a:rPr lang="en-US" sz="2000" dirty="0">
                <a:solidFill>
                  <a:srgbClr val="FFC000"/>
                </a:solidFill>
              </a:rPr>
              <a:t>Resource Management MS </a:t>
            </a:r>
            <a:r>
              <a:rPr lang="en-US" sz="2000" dirty="0" smtClean="0">
                <a:solidFill>
                  <a:srgbClr val="FFC000"/>
                </a:solidFill>
              </a:rPr>
              <a:t>8400: </a:t>
            </a:r>
            <a:r>
              <a:rPr lang="en-US" sz="2000" i="1" dirty="0" smtClean="0"/>
              <a:t>8400.06.A.7 Policy</a:t>
            </a:r>
            <a:endParaRPr lang="en-US" sz="2000" i="1" dirty="0"/>
          </a:p>
          <a:p>
            <a:pPr lvl="1">
              <a:spcBef>
                <a:spcPts val="0"/>
              </a:spcBef>
              <a:spcAft>
                <a:spcPts val="600"/>
              </a:spcAft>
            </a:pPr>
            <a:r>
              <a:rPr lang="en-US" sz="2000" dirty="0" smtClean="0">
                <a:solidFill>
                  <a:srgbClr val="FFC000"/>
                </a:solidFill>
              </a:rPr>
              <a:t>H-1790-1 </a:t>
            </a:r>
            <a:r>
              <a:rPr lang="en-US" sz="2000" dirty="0">
                <a:solidFill>
                  <a:srgbClr val="FFC000"/>
                </a:solidFill>
              </a:rPr>
              <a:t>BLM NEPA </a:t>
            </a:r>
            <a:r>
              <a:rPr lang="en-US" sz="2000" dirty="0" smtClean="0">
                <a:solidFill>
                  <a:srgbClr val="FFC000"/>
                </a:solidFill>
              </a:rPr>
              <a:t>Handbook</a:t>
            </a:r>
            <a:r>
              <a:rPr lang="en-US" sz="2400" dirty="0" smtClean="0">
                <a:solidFill>
                  <a:srgbClr val="FFC000"/>
                </a:solidFill>
              </a:rPr>
              <a:t>: </a:t>
            </a:r>
            <a:r>
              <a:rPr lang="en-US" sz="2000" i="1" dirty="0" smtClean="0"/>
              <a:t>Chapter 10.1 </a:t>
            </a:r>
            <a:r>
              <a:rPr lang="en-US" sz="2000" i="1" dirty="0"/>
              <a:t>Purposes of and Requirements for </a:t>
            </a:r>
            <a:r>
              <a:rPr lang="en-US" sz="2000" i="1" dirty="0" smtClean="0"/>
              <a:t>Monitoring</a:t>
            </a:r>
          </a:p>
          <a:p>
            <a:pPr lvl="1">
              <a:spcBef>
                <a:spcPts val="0"/>
              </a:spcBef>
              <a:spcAft>
                <a:spcPts val="600"/>
              </a:spcAft>
            </a:pPr>
            <a:r>
              <a:rPr lang="en-US" sz="2000" dirty="0" smtClean="0">
                <a:solidFill>
                  <a:srgbClr val="FFC000"/>
                </a:solidFill>
              </a:rPr>
              <a:t>Council </a:t>
            </a:r>
            <a:r>
              <a:rPr lang="en-US" sz="2000" dirty="0">
                <a:solidFill>
                  <a:srgbClr val="FFC000"/>
                </a:solidFill>
              </a:rPr>
              <a:t>on Environmental Quality (CEQ) 01/14/2011 </a:t>
            </a:r>
            <a:r>
              <a:rPr lang="en-US" sz="2000" dirty="0" smtClean="0">
                <a:solidFill>
                  <a:srgbClr val="FFC000"/>
                </a:solidFill>
              </a:rPr>
              <a:t>Memorandum:</a:t>
            </a:r>
            <a:r>
              <a:rPr lang="en-US" sz="2000" dirty="0" smtClean="0">
                <a:solidFill>
                  <a:schemeClr val="bg1">
                    <a:lumMod val="95000"/>
                  </a:schemeClr>
                </a:solidFill>
              </a:rPr>
              <a:t> </a:t>
            </a:r>
            <a:r>
              <a:rPr lang="en-US" sz="2000" i="1" dirty="0"/>
              <a:t>Appropriate Use of Mitigation And Monitoring and Clarifying the Appropriate Use of Mitigated Findings of No Significant </a:t>
            </a:r>
            <a:r>
              <a:rPr lang="en-US" sz="2000" i="1" dirty="0" smtClean="0"/>
              <a:t>Impact</a:t>
            </a:r>
            <a:endParaRPr lang="en-US" sz="2000" i="1" dirty="0"/>
          </a:p>
          <a:p>
            <a:pPr>
              <a:spcBef>
                <a:spcPts val="0"/>
              </a:spcBef>
              <a:spcAft>
                <a:spcPts val="600"/>
              </a:spcAft>
            </a:pPr>
            <a:endParaRPr lang="en-US" dirty="0"/>
          </a:p>
        </p:txBody>
      </p:sp>
      <p:sp>
        <p:nvSpPr>
          <p:cNvPr id="3" name="Text Placeholder 2"/>
          <p:cNvSpPr>
            <a:spLocks noGrp="1"/>
          </p:cNvSpPr>
          <p:nvPr>
            <p:ph type="body" sz="quarter" idx="10"/>
          </p:nvPr>
        </p:nvSpPr>
        <p:spPr/>
        <p:txBody>
          <a:bodyPr/>
          <a:lstStyle/>
          <a:p>
            <a:r>
              <a:rPr lang="en-US" dirty="0" smtClean="0"/>
              <a:t>Monitoring</a:t>
            </a:r>
            <a:endParaRPr lang="en-US" dirty="0"/>
          </a:p>
        </p:txBody>
      </p:sp>
      <p:sp>
        <p:nvSpPr>
          <p:cNvPr id="4" name="Text Placeholder 3"/>
          <p:cNvSpPr>
            <a:spLocks noGrp="1"/>
          </p:cNvSpPr>
          <p:nvPr>
            <p:ph type="body" sz="quarter" idx="11"/>
          </p:nvPr>
        </p:nvSpPr>
        <p:spPr/>
        <p:txBody>
          <a:bodyPr/>
          <a:lstStyle/>
          <a:p>
            <a:r>
              <a:rPr lang="en-US" dirty="0" smtClean="0"/>
              <a:t>References</a:t>
            </a:r>
            <a:endParaRPr lang="en-US" dirty="0"/>
          </a:p>
        </p:txBody>
      </p:sp>
    </p:spTree>
    <p:extLst>
      <p:ext uri="{BB962C8B-B14F-4D97-AF65-F5344CB8AC3E}">
        <p14:creationId xmlns:p14="http://schemas.microsoft.com/office/powerpoint/2010/main" val="418973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09700"/>
            <a:ext cx="8305800" cy="4933950"/>
          </a:xfrm>
        </p:spPr>
        <p:txBody>
          <a:bodyPr/>
          <a:lstStyle/>
          <a:p>
            <a:pPr>
              <a:spcAft>
                <a:spcPts val="1200"/>
              </a:spcAft>
            </a:pPr>
            <a:r>
              <a:rPr lang="en-US" dirty="0"/>
              <a:t>To remain </a:t>
            </a:r>
            <a:r>
              <a:rPr lang="en-US" dirty="0" smtClean="0"/>
              <a:t>mindful </a:t>
            </a:r>
            <a:r>
              <a:rPr lang="en-US" dirty="0"/>
              <a:t>of </a:t>
            </a:r>
            <a:r>
              <a:rPr lang="en-US" dirty="0" smtClean="0"/>
              <a:t>and effectively manage the </a:t>
            </a:r>
            <a:r>
              <a:rPr lang="en-US" dirty="0">
                <a:solidFill>
                  <a:srgbClr val="FFC000"/>
                </a:solidFill>
              </a:rPr>
              <a:t>visual resource </a:t>
            </a:r>
            <a:r>
              <a:rPr lang="en-US" dirty="0" smtClean="0">
                <a:solidFill>
                  <a:srgbClr val="FFC000"/>
                </a:solidFill>
              </a:rPr>
              <a:t>values and condition </a:t>
            </a:r>
            <a:r>
              <a:rPr lang="en-US" dirty="0"/>
              <a:t>within the planning area, as well as </a:t>
            </a:r>
            <a:r>
              <a:rPr lang="en-US" dirty="0" smtClean="0"/>
              <a:t>in context of the </a:t>
            </a:r>
            <a:r>
              <a:rPr lang="en-US" dirty="0"/>
              <a:t>regional </a:t>
            </a:r>
            <a:r>
              <a:rPr lang="en-US" dirty="0" smtClean="0"/>
              <a:t>landscape.</a:t>
            </a:r>
          </a:p>
          <a:p>
            <a:pPr>
              <a:spcAft>
                <a:spcPts val="1200"/>
              </a:spcAft>
            </a:pPr>
            <a:r>
              <a:rPr lang="en-US" dirty="0" smtClean="0"/>
              <a:t>Make </a:t>
            </a:r>
            <a:r>
              <a:rPr lang="en-US" dirty="0"/>
              <a:t>measured decisions that factor in </a:t>
            </a:r>
            <a:r>
              <a:rPr lang="en-US" dirty="0" smtClean="0"/>
              <a:t>the mitigation hierarchy:</a:t>
            </a:r>
          </a:p>
          <a:p>
            <a:pPr lvl="1"/>
            <a:r>
              <a:rPr lang="en-US" dirty="0" smtClean="0"/>
              <a:t>avoidance,</a:t>
            </a:r>
          </a:p>
          <a:p>
            <a:pPr lvl="1"/>
            <a:r>
              <a:rPr lang="en-US" dirty="0" smtClean="0"/>
              <a:t>minimization</a:t>
            </a:r>
            <a:r>
              <a:rPr lang="en-US" dirty="0"/>
              <a:t>, </a:t>
            </a:r>
            <a:endParaRPr lang="en-US" dirty="0" smtClean="0"/>
          </a:p>
          <a:p>
            <a:pPr lvl="1"/>
            <a:r>
              <a:rPr lang="en-US" dirty="0" smtClean="0"/>
              <a:t>rectification</a:t>
            </a:r>
            <a:r>
              <a:rPr lang="en-US" dirty="0"/>
              <a:t>, </a:t>
            </a:r>
            <a:endParaRPr lang="en-US" dirty="0" smtClean="0"/>
          </a:p>
          <a:p>
            <a:pPr lvl="1"/>
            <a:r>
              <a:rPr lang="en-US" dirty="0" smtClean="0"/>
              <a:t>reduction </a:t>
            </a:r>
            <a:r>
              <a:rPr lang="en-US" dirty="0"/>
              <a:t>or </a:t>
            </a:r>
            <a:r>
              <a:rPr lang="en-US" dirty="0" smtClean="0"/>
              <a:t>elimination </a:t>
            </a:r>
            <a:r>
              <a:rPr lang="en-US" dirty="0"/>
              <a:t>over time, and </a:t>
            </a:r>
            <a:endParaRPr lang="en-US" dirty="0" smtClean="0"/>
          </a:p>
          <a:p>
            <a:pPr lvl="1">
              <a:spcAft>
                <a:spcPts val="600"/>
              </a:spcAft>
            </a:pPr>
            <a:r>
              <a:rPr lang="en-US" dirty="0"/>
              <a:t>c</a:t>
            </a:r>
            <a:r>
              <a:rPr lang="en-US" dirty="0" smtClean="0"/>
              <a:t>ompensate for residual </a:t>
            </a:r>
            <a:r>
              <a:rPr lang="en-US" dirty="0"/>
              <a:t>impacts </a:t>
            </a:r>
            <a:endParaRPr lang="en-US" dirty="0" smtClean="0"/>
          </a:p>
          <a:p>
            <a:r>
              <a:rPr lang="en-US" dirty="0" smtClean="0"/>
              <a:t>to </a:t>
            </a:r>
            <a:r>
              <a:rPr lang="en-US" dirty="0"/>
              <a:t>resources, values, and functions (40 CFR 1508.20).</a:t>
            </a:r>
          </a:p>
        </p:txBody>
      </p:sp>
      <p:sp>
        <p:nvSpPr>
          <p:cNvPr id="3" name="Text Placeholder 2"/>
          <p:cNvSpPr>
            <a:spLocks noGrp="1"/>
          </p:cNvSpPr>
          <p:nvPr>
            <p:ph type="body" sz="quarter" idx="10"/>
          </p:nvPr>
        </p:nvSpPr>
        <p:spPr/>
        <p:txBody>
          <a:bodyPr/>
          <a:lstStyle/>
          <a:p>
            <a:endParaRPr lang="en-US" dirty="0"/>
          </a:p>
        </p:txBody>
      </p:sp>
      <p:sp>
        <p:nvSpPr>
          <p:cNvPr id="4" name="Text Placeholder 3"/>
          <p:cNvSpPr>
            <a:spLocks noGrp="1"/>
          </p:cNvSpPr>
          <p:nvPr>
            <p:ph type="body" sz="quarter" idx="11"/>
          </p:nvPr>
        </p:nvSpPr>
        <p:spPr/>
        <p:txBody>
          <a:bodyPr/>
          <a:lstStyle/>
          <a:p>
            <a:r>
              <a:rPr lang="en-US" dirty="0" smtClean="0"/>
              <a:t>Purpose</a:t>
            </a:r>
            <a:endParaRPr lang="en-US" dirty="0"/>
          </a:p>
        </p:txBody>
      </p:sp>
    </p:spTree>
    <p:extLst>
      <p:ext uri="{BB962C8B-B14F-4D97-AF65-F5344CB8AC3E}">
        <p14:creationId xmlns:p14="http://schemas.microsoft.com/office/powerpoint/2010/main" val="53711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40 </a:t>
            </a:r>
            <a:r>
              <a:rPr lang="en-US" dirty="0"/>
              <a:t>CFR 1505.2(c) </a:t>
            </a:r>
            <a:endParaRPr lang="en-US" dirty="0" smtClean="0"/>
          </a:p>
          <a:p>
            <a:pPr lvl="1">
              <a:spcAft>
                <a:spcPts val="600"/>
              </a:spcAft>
            </a:pPr>
            <a:r>
              <a:rPr lang="en-US" dirty="0" smtClean="0"/>
              <a:t>“</a:t>
            </a:r>
            <a:r>
              <a:rPr lang="en-US" dirty="0"/>
              <a:t>A monitoring and </a:t>
            </a:r>
            <a:r>
              <a:rPr lang="en-US" i="1" dirty="0"/>
              <a:t>enforcement</a:t>
            </a:r>
            <a:r>
              <a:rPr lang="en-US" dirty="0"/>
              <a:t> program shall be adopted and summarized where applicable for any mitigation.” </a:t>
            </a:r>
            <a:endParaRPr lang="en-US" dirty="0" smtClean="0"/>
          </a:p>
          <a:p>
            <a:r>
              <a:rPr lang="en-US" dirty="0" smtClean="0"/>
              <a:t>H-1790-1 </a:t>
            </a:r>
            <a:r>
              <a:rPr lang="en-US" dirty="0"/>
              <a:t>NEPA </a:t>
            </a:r>
            <a:r>
              <a:rPr lang="en-US" dirty="0" smtClean="0"/>
              <a:t>Handbook, Chapter 10.1</a:t>
            </a:r>
          </a:p>
          <a:p>
            <a:pPr lvl="1">
              <a:spcAft>
                <a:spcPts val="600"/>
              </a:spcAft>
            </a:pPr>
            <a:r>
              <a:rPr lang="en-US" dirty="0" smtClean="0"/>
              <a:t>“</a:t>
            </a:r>
            <a:r>
              <a:rPr lang="en-US" dirty="0"/>
              <a:t>Record of Decision/ Decision Record must delineate the monitoring measures in </a:t>
            </a:r>
            <a:r>
              <a:rPr lang="en-US" dirty="0">
                <a:solidFill>
                  <a:srgbClr val="FFFF00"/>
                </a:solidFill>
              </a:rPr>
              <a:t>sufficient detail to constitute an </a:t>
            </a:r>
            <a:r>
              <a:rPr lang="en-US" b="1" i="1" dirty="0">
                <a:solidFill>
                  <a:srgbClr val="FFC000"/>
                </a:solidFill>
              </a:rPr>
              <a:t>enforceable commitment</a:t>
            </a:r>
            <a:r>
              <a:rPr lang="en-US" dirty="0"/>
              <a:t>, or incorporate by </a:t>
            </a:r>
            <a:r>
              <a:rPr lang="en-US" b="1" i="1" dirty="0"/>
              <a:t>reference the portions of the EIS that do so</a:t>
            </a:r>
            <a:r>
              <a:rPr lang="en-US" dirty="0" smtClean="0"/>
              <a:t>.”</a:t>
            </a:r>
            <a:endParaRPr lang="en-US" dirty="0"/>
          </a:p>
          <a:p>
            <a:r>
              <a:rPr lang="en-US" dirty="0" smtClean="0"/>
              <a:t>Visual </a:t>
            </a:r>
            <a:r>
              <a:rPr lang="en-US" dirty="0"/>
              <a:t>Resource Management Manual Section 8400.06.A.7 </a:t>
            </a:r>
            <a:endParaRPr lang="en-US" dirty="0" smtClean="0"/>
          </a:p>
          <a:p>
            <a:pPr lvl="1"/>
            <a:r>
              <a:rPr lang="en-US" dirty="0" smtClean="0"/>
              <a:t>“</a:t>
            </a:r>
            <a:r>
              <a:rPr lang="en-US" dirty="0"/>
              <a:t>Ensure that project monitoring efforts include </a:t>
            </a:r>
            <a:r>
              <a:rPr lang="en-US" dirty="0">
                <a:solidFill>
                  <a:srgbClr val="FFFF00"/>
                </a:solidFill>
              </a:rPr>
              <a:t>timely and thorough compliance evaluations</a:t>
            </a:r>
            <a:r>
              <a:rPr lang="en-US" dirty="0"/>
              <a:t>, especially during the construction phase, to ensure that visual management provisions are effectively carried out.”</a:t>
            </a:r>
          </a:p>
          <a:p>
            <a:endParaRPr lang="en-US" dirty="0"/>
          </a:p>
        </p:txBody>
      </p:sp>
      <p:sp>
        <p:nvSpPr>
          <p:cNvPr id="3" name="Text Placeholder 2"/>
          <p:cNvSpPr>
            <a:spLocks noGrp="1"/>
          </p:cNvSpPr>
          <p:nvPr>
            <p:ph type="body" sz="quarter" idx="10"/>
          </p:nvPr>
        </p:nvSpPr>
        <p:spPr/>
        <p:txBody>
          <a:bodyPr/>
          <a:lstStyle/>
          <a:p>
            <a:endParaRPr lang="en-US" dirty="0"/>
          </a:p>
        </p:txBody>
      </p:sp>
      <p:sp>
        <p:nvSpPr>
          <p:cNvPr id="4" name="Text Placeholder 3"/>
          <p:cNvSpPr>
            <a:spLocks noGrp="1"/>
          </p:cNvSpPr>
          <p:nvPr>
            <p:ph type="body" sz="quarter" idx="11"/>
          </p:nvPr>
        </p:nvSpPr>
        <p:spPr/>
        <p:txBody>
          <a:bodyPr/>
          <a:lstStyle/>
          <a:p>
            <a:r>
              <a:rPr lang="en-US" dirty="0" smtClean="0"/>
              <a:t>Authority and Policy</a:t>
            </a:r>
            <a:endParaRPr lang="en-US" dirty="0"/>
          </a:p>
        </p:txBody>
      </p:sp>
      <p:cxnSp>
        <p:nvCxnSpPr>
          <p:cNvPr id="7" name="Straight Connector 6"/>
          <p:cNvCxnSpPr/>
          <p:nvPr/>
        </p:nvCxnSpPr>
        <p:spPr>
          <a:xfrm>
            <a:off x="859808" y="3698544"/>
            <a:ext cx="2606723"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48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181100"/>
            <a:ext cx="8305800" cy="5181600"/>
          </a:xfrm>
        </p:spPr>
        <p:txBody>
          <a:bodyPr/>
          <a:lstStyle/>
          <a:p>
            <a:pPr>
              <a:spcBef>
                <a:spcPts val="0"/>
              </a:spcBef>
              <a:spcAft>
                <a:spcPts val="600"/>
              </a:spcAft>
            </a:pPr>
            <a:r>
              <a:rPr lang="en-US" dirty="0" smtClean="0"/>
              <a:t>To confirm:</a:t>
            </a:r>
          </a:p>
          <a:p>
            <a:pPr lvl="1">
              <a:spcBef>
                <a:spcPts val="0"/>
              </a:spcBef>
              <a:spcAft>
                <a:spcPts val="1200"/>
              </a:spcAft>
            </a:pPr>
            <a:r>
              <a:rPr lang="en-US" sz="3200" dirty="0" smtClean="0">
                <a:solidFill>
                  <a:srgbClr val="FFFF00"/>
                </a:solidFill>
              </a:rPr>
              <a:t>C</a:t>
            </a:r>
            <a:r>
              <a:rPr lang="en-US" dirty="0" smtClean="0">
                <a:solidFill>
                  <a:srgbClr val="FFFF00"/>
                </a:solidFill>
              </a:rPr>
              <a:t>ompliance</a:t>
            </a:r>
            <a:r>
              <a:rPr lang="en-US" dirty="0" smtClean="0"/>
              <a:t> </a:t>
            </a:r>
            <a:r>
              <a:rPr lang="en-US" dirty="0"/>
              <a:t>– comply with the terms, conditions and mitigation requirements identified in the land use </a:t>
            </a:r>
            <a:r>
              <a:rPr lang="en-US" dirty="0" smtClean="0"/>
              <a:t>plan and project NEPA </a:t>
            </a:r>
            <a:r>
              <a:rPr lang="en-US" dirty="0"/>
              <a:t>decisions.  </a:t>
            </a:r>
            <a:r>
              <a:rPr lang="en-US" dirty="0" smtClean="0"/>
              <a:t>Are we meeting our </a:t>
            </a:r>
            <a:r>
              <a:rPr lang="en-US" dirty="0"/>
              <a:t>commitments to the public?</a:t>
            </a:r>
          </a:p>
          <a:p>
            <a:pPr lvl="1">
              <a:spcBef>
                <a:spcPts val="0"/>
              </a:spcBef>
              <a:spcAft>
                <a:spcPts val="1200"/>
              </a:spcAft>
            </a:pPr>
            <a:r>
              <a:rPr lang="en-US" sz="3200" dirty="0" smtClean="0">
                <a:solidFill>
                  <a:srgbClr val="FFFF00"/>
                </a:solidFill>
              </a:rPr>
              <a:t>E</a:t>
            </a:r>
            <a:r>
              <a:rPr lang="en-US" dirty="0" smtClean="0">
                <a:solidFill>
                  <a:srgbClr val="FFFF00"/>
                </a:solidFill>
              </a:rPr>
              <a:t>ffectiveness </a:t>
            </a:r>
            <a:r>
              <a:rPr lang="en-US" dirty="0"/>
              <a:t>– Are the decisions achieving the intended environmental objectives, and are the predicted environmental effects accurate? Validating </a:t>
            </a:r>
            <a:r>
              <a:rPr lang="en-US" dirty="0" smtClean="0"/>
              <a:t>that the </a:t>
            </a:r>
            <a:r>
              <a:rPr lang="en-US" dirty="0"/>
              <a:t>outcome </a:t>
            </a:r>
            <a:r>
              <a:rPr lang="en-US" dirty="0" smtClean="0"/>
              <a:t>is as anticipated.  </a:t>
            </a:r>
            <a:endParaRPr lang="en-US" dirty="0"/>
          </a:p>
          <a:p>
            <a:pPr lvl="1">
              <a:spcBef>
                <a:spcPts val="0"/>
              </a:spcBef>
              <a:spcAft>
                <a:spcPts val="1200"/>
              </a:spcAft>
            </a:pPr>
            <a:r>
              <a:rPr lang="en-US" sz="3200" dirty="0" smtClean="0">
                <a:solidFill>
                  <a:srgbClr val="FFFF00"/>
                </a:solidFill>
              </a:rPr>
              <a:t>A</a:t>
            </a:r>
            <a:r>
              <a:rPr lang="en-US" dirty="0" smtClean="0">
                <a:solidFill>
                  <a:srgbClr val="FFFF00"/>
                </a:solidFill>
              </a:rPr>
              <a:t>daptive </a:t>
            </a:r>
            <a:r>
              <a:rPr lang="en-US" dirty="0">
                <a:solidFill>
                  <a:srgbClr val="FFFF00"/>
                </a:solidFill>
              </a:rPr>
              <a:t>management </a:t>
            </a:r>
            <a:r>
              <a:rPr lang="en-US" dirty="0"/>
              <a:t>– If decisions are not meeting the purpose and need, nor achieving desired outcomes, then monitoring is used to identify necessary changes. </a:t>
            </a:r>
          </a:p>
        </p:txBody>
      </p:sp>
      <p:sp>
        <p:nvSpPr>
          <p:cNvPr id="3" name="Text Placeholder 2"/>
          <p:cNvSpPr>
            <a:spLocks noGrp="1"/>
          </p:cNvSpPr>
          <p:nvPr>
            <p:ph type="body" sz="quarter" idx="10"/>
          </p:nvPr>
        </p:nvSpPr>
        <p:spPr/>
        <p:txBody>
          <a:bodyPr/>
          <a:lstStyle/>
          <a:p>
            <a:endParaRPr lang="en-US" dirty="0"/>
          </a:p>
        </p:txBody>
      </p:sp>
      <p:sp>
        <p:nvSpPr>
          <p:cNvPr id="4" name="Text Placeholder 3"/>
          <p:cNvSpPr>
            <a:spLocks noGrp="1"/>
          </p:cNvSpPr>
          <p:nvPr>
            <p:ph type="body" sz="quarter" idx="11"/>
          </p:nvPr>
        </p:nvSpPr>
        <p:spPr/>
        <p:txBody>
          <a:bodyPr/>
          <a:lstStyle/>
          <a:p>
            <a:r>
              <a:rPr lang="en-US" dirty="0" smtClean="0"/>
              <a:t>Why we monitor</a:t>
            </a:r>
            <a:endParaRPr lang="en-US" dirty="0"/>
          </a:p>
        </p:txBody>
      </p:sp>
    </p:spTree>
    <p:extLst>
      <p:ext uri="{BB962C8B-B14F-4D97-AF65-F5344CB8AC3E}">
        <p14:creationId xmlns:p14="http://schemas.microsoft.com/office/powerpoint/2010/main" val="197616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1658" y="1295400"/>
            <a:ext cx="4311871" cy="5181600"/>
          </a:xfrm>
        </p:spPr>
        <p:txBody>
          <a:bodyPr/>
          <a:lstStyle/>
          <a:p>
            <a:pPr>
              <a:spcAft>
                <a:spcPts val="1200"/>
              </a:spcAft>
            </a:pPr>
            <a:r>
              <a:rPr lang="en-US" dirty="0" smtClean="0"/>
              <a:t>When does monitoring come into play:</a:t>
            </a:r>
          </a:p>
          <a:p>
            <a:pPr lvl="1">
              <a:spcAft>
                <a:spcPts val="1200"/>
              </a:spcAft>
            </a:pPr>
            <a:r>
              <a:rPr lang="en-US" dirty="0" smtClean="0"/>
              <a:t>In the implementation of land use plan (LUP) decisions</a:t>
            </a:r>
          </a:p>
          <a:p>
            <a:pPr lvl="1">
              <a:spcAft>
                <a:spcPts val="1200"/>
              </a:spcAft>
            </a:pPr>
            <a:r>
              <a:rPr lang="en-US" dirty="0" smtClean="0"/>
              <a:t>Oversight of project level land use authorizations</a:t>
            </a:r>
          </a:p>
          <a:p>
            <a:pPr lvl="1">
              <a:spcAft>
                <a:spcPts val="1200"/>
              </a:spcAft>
            </a:pPr>
            <a:r>
              <a:rPr lang="en-US" dirty="0" smtClean="0"/>
              <a:t>Changes to the Visual Resource Inventory factor values</a:t>
            </a:r>
            <a:endParaRPr lang="en-US" dirty="0"/>
          </a:p>
        </p:txBody>
      </p:sp>
      <p:sp>
        <p:nvSpPr>
          <p:cNvPr id="3" name="Text Placeholder 2"/>
          <p:cNvSpPr>
            <a:spLocks noGrp="1"/>
          </p:cNvSpPr>
          <p:nvPr>
            <p:ph type="body" sz="quarter" idx="10"/>
          </p:nvPr>
        </p:nvSpPr>
        <p:spPr/>
        <p:txBody>
          <a:bodyPr/>
          <a:lstStyle/>
          <a:p>
            <a:endParaRPr lang="en-US" dirty="0"/>
          </a:p>
        </p:txBody>
      </p:sp>
      <p:sp>
        <p:nvSpPr>
          <p:cNvPr id="4" name="Text Placeholder 3"/>
          <p:cNvSpPr>
            <a:spLocks noGrp="1"/>
          </p:cNvSpPr>
          <p:nvPr>
            <p:ph type="body" sz="quarter" idx="11"/>
          </p:nvPr>
        </p:nvSpPr>
        <p:spPr/>
        <p:txBody>
          <a:bodyPr/>
          <a:lstStyle/>
          <a:p>
            <a:r>
              <a:rPr lang="en-US" dirty="0" smtClean="0"/>
              <a:t>When to Monitor</a:t>
            </a:r>
            <a:endParaRPr lang="en-US" dirty="0"/>
          </a:p>
        </p:txBody>
      </p:sp>
      <p:pic>
        <p:nvPicPr>
          <p:cNvPr id="1028" name="Picture 4" descr="C:\tmp\2014_Las vegas Training_Mike Brown\2015\units\Updated Units\Unit 11 - Monitoring\www.blm.gov_style_medialib_blm_nv_field_offices_ely_field_office_ely_resource_management_rmprodintro.Par.32866.File.dat_01 - RMP Coverpage and Record of Decis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8914" y="1173218"/>
            <a:ext cx="2776190" cy="35912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tmp\2014_Las vegas Training_Mike Brown\2015\units\Updated Units\Unit 11 - Monitoring\Gateway West\Gateway West_Record of Decision_Main_Page_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1506" y="2982971"/>
            <a:ext cx="2775057" cy="3591250"/>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98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1447800"/>
            <a:ext cx="8305800" cy="5181600"/>
          </a:xfrm>
        </p:spPr>
        <p:txBody>
          <a:bodyPr/>
          <a:lstStyle/>
          <a:p>
            <a:r>
              <a:rPr lang="en-US" dirty="0" smtClean="0">
                <a:solidFill>
                  <a:srgbClr val="FFFF00"/>
                </a:solidFill>
              </a:rPr>
              <a:t>Compliance</a:t>
            </a:r>
            <a:r>
              <a:rPr lang="en-US" dirty="0">
                <a:solidFill>
                  <a:srgbClr val="FFFF00"/>
                </a:solidFill>
              </a:rPr>
              <a:t>, effectiveness</a:t>
            </a:r>
            <a:r>
              <a:rPr lang="en-US" dirty="0"/>
              <a:t>, and </a:t>
            </a:r>
            <a:r>
              <a:rPr lang="en-US" dirty="0">
                <a:solidFill>
                  <a:srgbClr val="FFFF00"/>
                </a:solidFill>
              </a:rPr>
              <a:t>adaptive management </a:t>
            </a:r>
            <a:r>
              <a:rPr lang="en-US" dirty="0"/>
              <a:t>of the project design features and </a:t>
            </a:r>
            <a:r>
              <a:rPr lang="en-US" dirty="0" smtClean="0"/>
              <a:t>mitigation: </a:t>
            </a:r>
          </a:p>
          <a:p>
            <a:pPr lvl="1"/>
            <a:r>
              <a:rPr lang="en-US" dirty="0" smtClean="0"/>
              <a:t>while under construction</a:t>
            </a:r>
            <a:r>
              <a:rPr lang="en-US" dirty="0"/>
              <a:t>, </a:t>
            </a:r>
            <a:endParaRPr lang="en-US" dirty="0" smtClean="0"/>
          </a:p>
          <a:p>
            <a:pPr lvl="1"/>
            <a:r>
              <a:rPr lang="en-US" dirty="0" smtClean="0"/>
              <a:t>while in </a:t>
            </a:r>
            <a:r>
              <a:rPr lang="en-US" dirty="0"/>
              <a:t>operation, and </a:t>
            </a:r>
            <a:endParaRPr lang="en-US" dirty="0" smtClean="0"/>
          </a:p>
          <a:p>
            <a:pPr lvl="1"/>
            <a:r>
              <a:rPr lang="en-US" dirty="0" smtClean="0"/>
              <a:t>when </a:t>
            </a:r>
            <a:r>
              <a:rPr lang="en-US" dirty="0"/>
              <a:t>decommissioned.</a:t>
            </a:r>
          </a:p>
          <a:p>
            <a:endParaRPr lang="en-US" dirty="0" smtClean="0"/>
          </a:p>
          <a:p>
            <a:r>
              <a:rPr lang="en-US" dirty="0" smtClean="0"/>
              <a:t>Need to have a </a:t>
            </a:r>
            <a:r>
              <a:rPr lang="en-US" dirty="0">
                <a:solidFill>
                  <a:srgbClr val="FFFF00"/>
                </a:solidFill>
              </a:rPr>
              <a:t>Monitoring Plan </a:t>
            </a:r>
            <a:r>
              <a:rPr lang="en-US" dirty="0" smtClean="0"/>
              <a:t>in place:</a:t>
            </a:r>
          </a:p>
          <a:p>
            <a:pPr lvl="1"/>
            <a:r>
              <a:rPr lang="en-US" dirty="0" smtClean="0"/>
              <a:t>work </a:t>
            </a:r>
            <a:r>
              <a:rPr lang="en-US" dirty="0"/>
              <a:t>with the project manager to make sure the VRM monitoring is addressed in the project’s monitoring plan. </a:t>
            </a:r>
          </a:p>
          <a:p>
            <a:endParaRPr lang="en-US" dirty="0"/>
          </a:p>
        </p:txBody>
      </p:sp>
      <p:sp>
        <p:nvSpPr>
          <p:cNvPr id="6" name="Text Placeholder 5"/>
          <p:cNvSpPr>
            <a:spLocks noGrp="1"/>
          </p:cNvSpPr>
          <p:nvPr>
            <p:ph type="body" sz="quarter" idx="11"/>
          </p:nvPr>
        </p:nvSpPr>
        <p:spPr/>
        <p:txBody>
          <a:bodyPr/>
          <a:lstStyle/>
          <a:p>
            <a:r>
              <a:rPr lang="en-US" dirty="0" smtClean="0"/>
              <a:t>Project Level</a:t>
            </a:r>
            <a:endParaRPr lang="en-US" dirty="0"/>
          </a:p>
        </p:txBody>
      </p:sp>
    </p:spTree>
    <p:extLst>
      <p:ext uri="{BB962C8B-B14F-4D97-AF65-F5344CB8AC3E}">
        <p14:creationId xmlns:p14="http://schemas.microsoft.com/office/powerpoint/2010/main" val="79961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2_Unit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VRM-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Unit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C189F3AAE31C47BEAB89097BA98B76" ma:contentTypeVersion="0" ma:contentTypeDescription="Create a new document." ma:contentTypeScope="" ma:versionID="45f2a85b2a9ca16a23691f2e6a6d7f1e">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58BD34-2BD1-4D7E-A32C-5787B89CA95A}">
  <ds:schemaRefs>
    <ds:schemaRef ds:uri="http://schemas.microsoft.com/sharepoint/v3/contenttype/forms"/>
  </ds:schemaRefs>
</ds:datastoreItem>
</file>

<file path=customXml/itemProps2.xml><?xml version="1.0" encoding="utf-8"?>
<ds:datastoreItem xmlns:ds="http://schemas.openxmlformats.org/officeDocument/2006/customXml" ds:itemID="{E92F89BC-472C-40B2-828B-10F782702F03}">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8BC2434A-5ADE-4154-AD6A-0A854862B6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5930</TotalTime>
  <Words>1936</Words>
  <Application>Microsoft Office PowerPoint</Application>
  <PresentationFormat>On-screen Show (4:3)</PresentationFormat>
  <Paragraphs>252</Paragraphs>
  <Slides>35</Slides>
  <Notes>10</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35</vt:i4>
      </vt:variant>
    </vt:vector>
  </HeadingPairs>
  <TitlesOfParts>
    <vt:vector size="46" baseType="lpstr">
      <vt:lpstr>Arial</vt:lpstr>
      <vt:lpstr>Calibri</vt:lpstr>
      <vt:lpstr>Cambria</vt:lpstr>
      <vt:lpstr>Impact</vt:lpstr>
      <vt:lpstr>Times New Roman</vt:lpstr>
      <vt:lpstr>2_UnitTitle</vt:lpstr>
      <vt:lpstr>3_Body</vt:lpstr>
      <vt:lpstr>1_VRM-Cover</vt:lpstr>
      <vt:lpstr>3_UnitTitle</vt:lpstr>
      <vt:lpstr>5_Body</vt:lpstr>
      <vt:lpstr>4_Body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BLM_SA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L Colvin</dc:creator>
  <cp:lastModifiedBy>ilmntcctrn92</cp:lastModifiedBy>
  <cp:revision>234</cp:revision>
  <cp:lastPrinted>2017-03-20T12:36:32Z</cp:lastPrinted>
  <dcterms:created xsi:type="dcterms:W3CDTF">2015-01-14T20:26:51Z</dcterms:created>
  <dcterms:modified xsi:type="dcterms:W3CDTF">2018-04-18T20:42:01Z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0x010100FCC189F3AAE31C47BEAB89097BA98B76</vt:lpwstr>
  </property>
</Properties>
</file>