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theme/theme4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2" r:id="rId5"/>
    <p:sldMasterId id="2147483677" r:id="rId6"/>
    <p:sldMasterId id="2147483682" r:id="rId7"/>
    <p:sldMasterId id="2147483698" r:id="rId8"/>
  </p:sldMasterIdLst>
  <p:notesMasterIdLst>
    <p:notesMasterId r:id="rId27"/>
  </p:notesMasterIdLst>
  <p:handoutMasterIdLst>
    <p:handoutMasterId r:id="rId28"/>
  </p:handoutMasterIdLst>
  <p:sldIdLst>
    <p:sldId id="309" r:id="rId9"/>
    <p:sldId id="257" r:id="rId10"/>
    <p:sldId id="310" r:id="rId11"/>
    <p:sldId id="312" r:id="rId12"/>
    <p:sldId id="313" r:id="rId13"/>
    <p:sldId id="314" r:id="rId14"/>
    <p:sldId id="315" r:id="rId15"/>
    <p:sldId id="316" r:id="rId16"/>
    <p:sldId id="317" r:id="rId17"/>
    <p:sldId id="318" r:id="rId18"/>
    <p:sldId id="319" r:id="rId19"/>
    <p:sldId id="340" r:id="rId20"/>
    <p:sldId id="342" r:id="rId21"/>
    <p:sldId id="343" r:id="rId22"/>
    <p:sldId id="436" r:id="rId23"/>
    <p:sldId id="376" r:id="rId24"/>
    <p:sldId id="348" r:id="rId25"/>
    <p:sldId id="349" r:id="rId2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4" d="100"/>
          <a:sy n="114" d="100"/>
        </p:scale>
        <p:origin x="1368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-15884"/>
    </p:cViewPr>
  </p:sorterViewPr>
  <p:notesViewPr>
    <p:cSldViewPr snapToGrid="0">
      <p:cViewPr varScale="1">
        <p:scale>
          <a:sx n="84" d="100"/>
          <a:sy n="84" d="100"/>
        </p:scale>
        <p:origin x="-3768" y="-7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022E5E3-DB14-4063-9BE7-5FB103E73AA0}" type="datetimeFigureOut">
              <a:rPr lang="en-US" smtClean="0"/>
              <a:t>4/22/2018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BDA4D3E-DADC-44AC-A252-1E1539FA47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6941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E6C7E56-6E83-433A-9ED1-E7F9AC820ECF}" type="datetimeFigureOut">
              <a:rPr lang="en-US" smtClean="0"/>
              <a:t>4/22/2018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155AC2C-8B5D-4C6E-AFF3-131C3A72D1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0045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55AC2C-8B5D-4C6E-AFF3-131C3A72D18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9984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HOPEFULL</a:t>
            </a:r>
            <a:r>
              <a:rPr lang="en-US" baseline="0" dirty="0" smtClean="0"/>
              <a:t>Y COMMUNICATE: </a:t>
            </a:r>
            <a:r>
              <a:rPr lang="en-US" dirty="0" smtClean="0"/>
              <a:t>Objective process with</a:t>
            </a:r>
            <a:r>
              <a:rPr lang="en-US" baseline="0" dirty="0" smtClean="0"/>
              <a:t> moments that require PROFESSIONAL JUDGEMENT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55AC2C-8B5D-4C6E-AFF3-131C3A72D18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5928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Diplomacy versus</a:t>
            </a:r>
            <a:r>
              <a:rPr lang="en-US" baseline="0" dirty="0" smtClean="0"/>
              <a:t> heavy handedness, KNOW YOUR PROPONENT’S BUSINESS IN ORDER TO MAKE SOUND AND REASONABLE RECOMMENDATIONS</a:t>
            </a:r>
          </a:p>
          <a:p>
            <a:r>
              <a:rPr lang="en-US" baseline="0" dirty="0" smtClean="0"/>
              <a:t>ALSO TO KNOW WHEN YOU’RE  BEING BLUFFED.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55AC2C-8B5D-4C6E-AFF3-131C3A72D183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9494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57066" indent="-2911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64717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30604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96491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825406-ED82-4B39-90B1-6AC9D9125413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73313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57066" indent="-2911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64717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30604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96491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8825406-ED82-4B39-90B1-6AC9D9125413}" type="slidenum">
              <a:rPr lang="en-US" altLang="en-US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17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57066" indent="-2911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64717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30604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96491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03672B9-F5F7-4287-86CC-4ADCD3939369}" type="slidenum">
              <a:rPr lang="en-US" altLang="en-US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18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00685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305800" cy="5181600"/>
          </a:xfrm>
          <a:prstGeom prst="rect">
            <a:avLst/>
          </a:prstGeom>
        </p:spPr>
        <p:txBody>
          <a:bodyPr/>
          <a:lstStyle>
            <a:lvl3pPr marL="914400" indent="-228600">
              <a:buClr>
                <a:srgbClr val="0070C0"/>
              </a:buClr>
              <a:buSzPct val="110000"/>
              <a:buFont typeface="Cambria" panose="02040503050406030204" pitchFamily="18" charset="0"/>
              <a:buChar char="-"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1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228600" y="609600"/>
            <a:ext cx="7086600" cy="468313"/>
          </a:xfrm>
          <a:prstGeom prst="rect">
            <a:avLst/>
          </a:prstGeom>
        </p:spPr>
        <p:txBody>
          <a:bodyPr/>
          <a:lstStyle>
            <a:lvl1pPr>
              <a:defRPr sz="2400" b="1" spc="3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3200"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>
              <a:defRPr sz="3200"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>
              <a:defRPr sz="3200"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>
              <a:defRPr sz="3200">
                <a:solidFill>
                  <a:schemeClr val="tx1"/>
                </a:solidFill>
                <a:latin typeface="Cambria" panose="02040503050406030204" pitchFamily="18" charset="0"/>
              </a:defRPr>
            </a:lvl5pPr>
          </a:lstStyle>
          <a:p>
            <a:pPr lvl="0"/>
            <a:r>
              <a:rPr lang="en-US" dirty="0" smtClean="0"/>
              <a:t>[ Section Title ]</a:t>
            </a:r>
          </a:p>
        </p:txBody>
      </p:sp>
    </p:spTree>
    <p:extLst>
      <p:ext uri="{BB962C8B-B14F-4D97-AF65-F5344CB8AC3E}">
        <p14:creationId xmlns:p14="http://schemas.microsoft.com/office/powerpoint/2010/main" val="5436411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630" y="1295400"/>
            <a:ext cx="4108862" cy="5181600"/>
          </a:xfrm>
          <a:prstGeom prst="rect">
            <a:avLst/>
          </a:prstGeom>
        </p:spPr>
        <p:txBody>
          <a:bodyPr/>
          <a:lstStyle>
            <a:lvl3pPr marL="914400" indent="-228600">
              <a:buClr>
                <a:srgbClr val="0070C0"/>
              </a:buClr>
              <a:buSzPct val="110000"/>
              <a:buFont typeface="Cambria" panose="02040503050406030204" pitchFamily="18" charset="0"/>
              <a:buChar char="-"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1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228600" y="609600"/>
            <a:ext cx="7086600" cy="468313"/>
          </a:xfrm>
          <a:prstGeom prst="rect">
            <a:avLst/>
          </a:prstGeom>
        </p:spPr>
        <p:txBody>
          <a:bodyPr/>
          <a:lstStyle>
            <a:lvl1pPr>
              <a:defRPr sz="2400" b="1" spc="3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3200"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>
              <a:defRPr sz="3200"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>
              <a:defRPr sz="3200"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>
              <a:defRPr sz="3200">
                <a:solidFill>
                  <a:schemeClr val="tx1"/>
                </a:solidFill>
                <a:latin typeface="Cambria" panose="02040503050406030204" pitchFamily="18" charset="0"/>
              </a:defRPr>
            </a:lvl5pPr>
          </a:lstStyle>
          <a:p>
            <a:pPr lvl="0"/>
            <a:r>
              <a:rPr lang="en-US" dirty="0" smtClean="0"/>
              <a:t>[ Section Title ]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4607626" y="1305300"/>
            <a:ext cx="4095006" cy="5181600"/>
          </a:xfrm>
          <a:prstGeom prst="rect">
            <a:avLst/>
          </a:prstGeom>
        </p:spPr>
        <p:txBody>
          <a:bodyPr/>
          <a:lstStyle>
            <a:lvl3pPr marL="914400" indent="-228600">
              <a:buClr>
                <a:srgbClr val="0070C0"/>
              </a:buClr>
              <a:buSzPct val="110000"/>
              <a:buFont typeface="Cambria" panose="02040503050406030204" pitchFamily="18" charset="0"/>
              <a:buChar char="-"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416448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5307512" y="3868325"/>
            <a:ext cx="3405019" cy="2233547"/>
          </a:xfrm>
          <a:prstGeom prst="rect">
            <a:avLst/>
          </a:prstGeom>
        </p:spPr>
        <p:txBody>
          <a:bodyPr/>
          <a:lstStyle>
            <a:lvl3pPr marL="914400" indent="-228600">
              <a:buClr>
                <a:srgbClr val="0070C0"/>
              </a:buClr>
              <a:buSzPct val="110000"/>
              <a:buFont typeface="Cambria" panose="02040503050406030204" pitchFamily="18" charset="0"/>
              <a:buChar char="-"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629" y="1295400"/>
            <a:ext cx="4607627" cy="5181600"/>
          </a:xfrm>
          <a:prstGeom prst="rect">
            <a:avLst/>
          </a:prstGeom>
        </p:spPr>
        <p:txBody>
          <a:bodyPr/>
          <a:lstStyle>
            <a:lvl3pPr marL="914400" indent="-228600">
              <a:buClr>
                <a:srgbClr val="0070C0"/>
              </a:buClr>
              <a:buSzPct val="110000"/>
              <a:buFont typeface="Cambria" panose="02040503050406030204" pitchFamily="18" charset="0"/>
              <a:buChar char="-"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1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228600" y="609600"/>
            <a:ext cx="7086600" cy="468313"/>
          </a:xfrm>
          <a:prstGeom prst="rect">
            <a:avLst/>
          </a:prstGeom>
        </p:spPr>
        <p:txBody>
          <a:bodyPr/>
          <a:lstStyle>
            <a:lvl1pPr>
              <a:defRPr sz="2400" b="1" spc="3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3200"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>
              <a:defRPr sz="3200"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>
              <a:defRPr sz="3200"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>
              <a:defRPr sz="3200">
                <a:solidFill>
                  <a:schemeClr val="tx1"/>
                </a:solidFill>
                <a:latin typeface="Cambria" panose="02040503050406030204" pitchFamily="18" charset="0"/>
              </a:defRPr>
            </a:lvl5pPr>
          </a:lstStyle>
          <a:p>
            <a:pPr lvl="0"/>
            <a:r>
              <a:rPr lang="en-US" dirty="0" smtClean="0"/>
              <a:t>[ Section Title ]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5297612" y="1305300"/>
            <a:ext cx="3405019" cy="2233547"/>
          </a:xfrm>
          <a:prstGeom prst="rect">
            <a:avLst/>
          </a:prstGeom>
        </p:spPr>
        <p:txBody>
          <a:bodyPr/>
          <a:lstStyle>
            <a:lvl3pPr marL="914400" indent="-228600">
              <a:buClr>
                <a:srgbClr val="0070C0"/>
              </a:buClr>
              <a:buSzPct val="110000"/>
              <a:buFont typeface="Cambria" panose="02040503050406030204" pitchFamily="18" charset="0"/>
              <a:buChar char="-"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328491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305800" cy="5181600"/>
          </a:xfrm>
          <a:prstGeom prst="rect">
            <a:avLst/>
          </a:prstGeom>
        </p:spPr>
        <p:txBody>
          <a:bodyPr/>
          <a:lstStyle>
            <a:lvl3pPr marL="914400" indent="-228600">
              <a:buClr>
                <a:srgbClr val="0070C0"/>
              </a:buClr>
              <a:buSzPct val="110000"/>
              <a:buFont typeface="Cambria" panose="02040503050406030204" pitchFamily="18" charset="0"/>
              <a:buChar char="-"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76200"/>
            <a:ext cx="7086600" cy="544513"/>
          </a:xfrm>
          <a:prstGeom prst="rect">
            <a:avLst/>
          </a:prstGeom>
        </p:spPr>
        <p:txBody>
          <a:bodyPr/>
          <a:lstStyle>
            <a:lvl1pPr>
              <a:defRPr sz="3200" b="0" spc="300" baseline="0">
                <a:solidFill>
                  <a:schemeClr val="tx1"/>
                </a:solidFill>
                <a:latin typeface="Impact" panose="020B0806030902050204" pitchFamily="34" charset="0"/>
              </a:defRPr>
            </a:lvl1pPr>
            <a:lvl2pPr>
              <a:defRPr sz="3200"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>
              <a:defRPr sz="3200"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>
              <a:defRPr sz="3200"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>
              <a:defRPr sz="3200">
                <a:solidFill>
                  <a:schemeClr val="tx1"/>
                </a:solidFill>
                <a:latin typeface="Cambria" panose="02040503050406030204" pitchFamily="18" charset="0"/>
              </a:defRPr>
            </a:lvl5pPr>
          </a:lstStyle>
          <a:p>
            <a:pPr lvl="0"/>
            <a:r>
              <a:rPr lang="en-US" dirty="0" smtClean="0"/>
              <a:t>Wrap Up</a:t>
            </a:r>
          </a:p>
        </p:txBody>
      </p:sp>
      <p:sp>
        <p:nvSpPr>
          <p:cNvPr id="21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228600" y="609600"/>
            <a:ext cx="7086600" cy="468313"/>
          </a:xfrm>
          <a:prstGeom prst="rect">
            <a:avLst/>
          </a:prstGeom>
        </p:spPr>
        <p:txBody>
          <a:bodyPr/>
          <a:lstStyle>
            <a:lvl1pPr>
              <a:defRPr sz="2400" b="1" spc="3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3200"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>
              <a:defRPr sz="3200"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>
              <a:defRPr sz="3200"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>
              <a:defRPr sz="3200">
                <a:solidFill>
                  <a:schemeClr val="tx1"/>
                </a:solidFill>
                <a:latin typeface="Cambria" panose="02040503050406030204" pitchFamily="18" charset="0"/>
              </a:defRPr>
            </a:lvl5pPr>
          </a:lstStyle>
          <a:p>
            <a:pPr lvl="0"/>
            <a:r>
              <a:rPr lang="en-US" dirty="0" smtClean="0"/>
              <a:t>[ Section Title ]</a:t>
            </a:r>
          </a:p>
        </p:txBody>
      </p:sp>
    </p:spTree>
    <p:extLst>
      <p:ext uri="{BB962C8B-B14F-4D97-AF65-F5344CB8AC3E}">
        <p14:creationId xmlns:p14="http://schemas.microsoft.com/office/powerpoint/2010/main" val="39142355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25705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305800" cy="5181600"/>
          </a:xfrm>
          <a:prstGeom prst="rect">
            <a:avLst/>
          </a:prstGeom>
        </p:spPr>
        <p:txBody>
          <a:bodyPr/>
          <a:lstStyle>
            <a:lvl3pPr marL="914400" indent="-228600">
              <a:buClr>
                <a:srgbClr val="0070C0"/>
              </a:buClr>
              <a:buSzPct val="110000"/>
              <a:buFont typeface="Cambria" panose="02040503050406030204" pitchFamily="18" charset="0"/>
              <a:buChar char="-"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1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228600" y="609600"/>
            <a:ext cx="7086600" cy="468313"/>
          </a:xfrm>
          <a:prstGeom prst="rect">
            <a:avLst/>
          </a:prstGeom>
        </p:spPr>
        <p:txBody>
          <a:bodyPr/>
          <a:lstStyle>
            <a:lvl1pPr>
              <a:defRPr sz="2400" b="1" spc="3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3200"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>
              <a:defRPr sz="3200"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>
              <a:defRPr sz="3200"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>
              <a:defRPr sz="3200">
                <a:solidFill>
                  <a:schemeClr val="tx1"/>
                </a:solidFill>
                <a:latin typeface="Cambria" panose="02040503050406030204" pitchFamily="18" charset="0"/>
              </a:defRPr>
            </a:lvl5pPr>
          </a:lstStyle>
          <a:p>
            <a:pPr lvl="0"/>
            <a:r>
              <a:rPr lang="en-US" dirty="0" smtClean="0"/>
              <a:t>[ Section Title ]</a:t>
            </a:r>
          </a:p>
        </p:txBody>
      </p:sp>
    </p:spTree>
    <p:extLst>
      <p:ext uri="{BB962C8B-B14F-4D97-AF65-F5344CB8AC3E}">
        <p14:creationId xmlns:p14="http://schemas.microsoft.com/office/powerpoint/2010/main" val="178595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630" y="1295400"/>
            <a:ext cx="4108862" cy="5181600"/>
          </a:xfrm>
          <a:prstGeom prst="rect">
            <a:avLst/>
          </a:prstGeom>
        </p:spPr>
        <p:txBody>
          <a:bodyPr/>
          <a:lstStyle>
            <a:lvl3pPr marL="914400" indent="-228600">
              <a:buClr>
                <a:srgbClr val="0070C0"/>
              </a:buClr>
              <a:buSzPct val="110000"/>
              <a:buFont typeface="Cambria" panose="02040503050406030204" pitchFamily="18" charset="0"/>
              <a:buChar char="-"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1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228600" y="609600"/>
            <a:ext cx="7086600" cy="468313"/>
          </a:xfrm>
          <a:prstGeom prst="rect">
            <a:avLst/>
          </a:prstGeom>
        </p:spPr>
        <p:txBody>
          <a:bodyPr/>
          <a:lstStyle>
            <a:lvl1pPr>
              <a:defRPr sz="2400" b="1" spc="3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3200"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>
              <a:defRPr sz="3200"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>
              <a:defRPr sz="3200"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>
              <a:defRPr sz="3200">
                <a:solidFill>
                  <a:schemeClr val="tx1"/>
                </a:solidFill>
                <a:latin typeface="Cambria" panose="02040503050406030204" pitchFamily="18" charset="0"/>
              </a:defRPr>
            </a:lvl5pPr>
          </a:lstStyle>
          <a:p>
            <a:pPr lvl="0"/>
            <a:r>
              <a:rPr lang="en-US" dirty="0" smtClean="0"/>
              <a:t>[ Section Title ]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4607626" y="1305300"/>
            <a:ext cx="4095006" cy="5181600"/>
          </a:xfrm>
          <a:prstGeom prst="rect">
            <a:avLst/>
          </a:prstGeom>
        </p:spPr>
        <p:txBody>
          <a:bodyPr/>
          <a:lstStyle>
            <a:lvl3pPr marL="914400" indent="-228600">
              <a:buClr>
                <a:srgbClr val="0070C0"/>
              </a:buClr>
              <a:buSzPct val="110000"/>
              <a:buFont typeface="Cambria" panose="02040503050406030204" pitchFamily="18" charset="0"/>
              <a:buChar char="-"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703427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5307512" y="3868325"/>
            <a:ext cx="3405019" cy="2233547"/>
          </a:xfrm>
          <a:prstGeom prst="rect">
            <a:avLst/>
          </a:prstGeom>
        </p:spPr>
        <p:txBody>
          <a:bodyPr/>
          <a:lstStyle>
            <a:lvl3pPr marL="914400" indent="-228600">
              <a:buClr>
                <a:srgbClr val="0070C0"/>
              </a:buClr>
              <a:buSzPct val="110000"/>
              <a:buFont typeface="Cambria" panose="02040503050406030204" pitchFamily="18" charset="0"/>
              <a:buChar char="-"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629" y="1295400"/>
            <a:ext cx="4607627" cy="5181600"/>
          </a:xfrm>
          <a:prstGeom prst="rect">
            <a:avLst/>
          </a:prstGeom>
        </p:spPr>
        <p:txBody>
          <a:bodyPr/>
          <a:lstStyle>
            <a:lvl3pPr marL="914400" indent="-228600">
              <a:buClr>
                <a:srgbClr val="0070C0"/>
              </a:buClr>
              <a:buSzPct val="110000"/>
              <a:buFont typeface="Cambria" panose="02040503050406030204" pitchFamily="18" charset="0"/>
              <a:buChar char="-"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1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228600" y="609600"/>
            <a:ext cx="7086600" cy="468313"/>
          </a:xfrm>
          <a:prstGeom prst="rect">
            <a:avLst/>
          </a:prstGeom>
        </p:spPr>
        <p:txBody>
          <a:bodyPr/>
          <a:lstStyle>
            <a:lvl1pPr>
              <a:defRPr sz="2400" b="1" spc="3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3200"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>
              <a:defRPr sz="3200"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>
              <a:defRPr sz="3200"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>
              <a:defRPr sz="3200">
                <a:solidFill>
                  <a:schemeClr val="tx1"/>
                </a:solidFill>
                <a:latin typeface="Cambria" panose="02040503050406030204" pitchFamily="18" charset="0"/>
              </a:defRPr>
            </a:lvl5pPr>
          </a:lstStyle>
          <a:p>
            <a:pPr lvl="0"/>
            <a:r>
              <a:rPr lang="en-US" dirty="0" smtClean="0"/>
              <a:t>[ Section Title ]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5297612" y="1305300"/>
            <a:ext cx="3405019" cy="2233547"/>
          </a:xfrm>
          <a:prstGeom prst="rect">
            <a:avLst/>
          </a:prstGeom>
        </p:spPr>
        <p:txBody>
          <a:bodyPr/>
          <a:lstStyle>
            <a:lvl3pPr marL="914400" indent="-228600">
              <a:buClr>
                <a:srgbClr val="0070C0"/>
              </a:buClr>
              <a:buSzPct val="110000"/>
              <a:buFont typeface="Cambria" panose="02040503050406030204" pitchFamily="18" charset="0"/>
              <a:buChar char="-"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646631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27000">
              <a:srgbClr val="5E5E5E">
                <a:lumMod val="31000"/>
              </a:srgbClr>
            </a:gs>
            <a:gs pos="0">
              <a:schemeClr val="bg1">
                <a:tint val="80000"/>
                <a:satMod val="300000"/>
                <a:lumMod val="18000"/>
              </a:schemeClr>
            </a:gs>
            <a:gs pos="100000">
              <a:schemeClr val="bg1">
                <a:shade val="30000"/>
                <a:satMod val="200000"/>
                <a:lumMod val="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Rectangle 163"/>
          <p:cNvSpPr/>
          <p:nvPr/>
        </p:nvSpPr>
        <p:spPr>
          <a:xfrm>
            <a:off x="0" y="0"/>
            <a:ext cx="8781968" cy="659242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65" name="Group 164"/>
          <p:cNvGrpSpPr/>
          <p:nvPr/>
        </p:nvGrpSpPr>
        <p:grpSpPr>
          <a:xfrm>
            <a:off x="8781968" y="0"/>
            <a:ext cx="363726" cy="6858000"/>
            <a:chOff x="8781968" y="0"/>
            <a:chExt cx="363726" cy="6332181"/>
          </a:xfrm>
        </p:grpSpPr>
        <p:sp>
          <p:nvSpPr>
            <p:cNvPr id="166" name="Rectangle 165"/>
            <p:cNvSpPr/>
            <p:nvPr/>
          </p:nvSpPr>
          <p:spPr>
            <a:xfrm>
              <a:off x="8782155" y="0"/>
              <a:ext cx="363539" cy="524732"/>
            </a:xfrm>
            <a:prstGeom prst="rect">
              <a:avLst/>
            </a:prstGeom>
            <a:solidFill>
              <a:srgbClr val="005A9E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67" name="Group 166"/>
            <p:cNvGrpSpPr/>
            <p:nvPr/>
          </p:nvGrpSpPr>
          <p:grpSpPr>
            <a:xfrm>
              <a:off x="8781968" y="524732"/>
              <a:ext cx="362812" cy="5807449"/>
              <a:chOff x="8781968" y="0"/>
              <a:chExt cx="362812" cy="6288447"/>
            </a:xfrm>
          </p:grpSpPr>
          <p:grpSp>
            <p:nvGrpSpPr>
              <p:cNvPr id="168" name="Group 167"/>
              <p:cNvGrpSpPr/>
              <p:nvPr/>
            </p:nvGrpSpPr>
            <p:grpSpPr>
              <a:xfrm>
                <a:off x="8781968" y="0"/>
                <a:ext cx="362812" cy="5705383"/>
                <a:chOff x="8781968" y="0"/>
                <a:chExt cx="362812" cy="6712012"/>
              </a:xfrm>
            </p:grpSpPr>
            <p:sp>
              <p:nvSpPr>
                <p:cNvPr id="170" name="Rectangle 169"/>
                <p:cNvSpPr/>
                <p:nvPr/>
              </p:nvSpPr>
              <p:spPr>
                <a:xfrm>
                  <a:off x="8781968" y="0"/>
                  <a:ext cx="362032" cy="671086"/>
                </a:xfrm>
                <a:prstGeom prst="rect">
                  <a:avLst/>
                </a:prstGeom>
                <a:solidFill>
                  <a:srgbClr val="1F497D">
                    <a:lumMod val="60000"/>
                    <a:lumOff val="40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71" name="Rectangle 170"/>
                <p:cNvSpPr/>
                <p:nvPr/>
              </p:nvSpPr>
              <p:spPr>
                <a:xfrm>
                  <a:off x="8781968" y="671087"/>
                  <a:ext cx="362032" cy="672238"/>
                </a:xfrm>
                <a:prstGeom prst="rect">
                  <a:avLst/>
                </a:prstGeom>
                <a:solidFill>
                  <a:srgbClr val="4BACC6">
                    <a:lumMod val="75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72" name="Rectangle 171"/>
                <p:cNvSpPr/>
                <p:nvPr/>
              </p:nvSpPr>
              <p:spPr>
                <a:xfrm>
                  <a:off x="8781968" y="1343324"/>
                  <a:ext cx="362032" cy="671086"/>
                </a:xfrm>
                <a:prstGeom prst="rect">
                  <a:avLst/>
                </a:prstGeom>
                <a:solidFill>
                  <a:srgbClr val="8064A2">
                    <a:lumMod val="75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73" name="Rectangle 172"/>
                <p:cNvSpPr/>
                <p:nvPr/>
              </p:nvSpPr>
              <p:spPr>
                <a:xfrm>
                  <a:off x="8781968" y="2014410"/>
                  <a:ext cx="362032" cy="671086"/>
                </a:xfrm>
                <a:prstGeom prst="rect">
                  <a:avLst/>
                </a:prstGeom>
                <a:solidFill>
                  <a:srgbClr val="C0504D">
                    <a:lumMod val="75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74" name="Rectangle 173"/>
                <p:cNvSpPr/>
                <p:nvPr/>
              </p:nvSpPr>
              <p:spPr>
                <a:xfrm>
                  <a:off x="8781968" y="2685496"/>
                  <a:ext cx="362032" cy="671086"/>
                </a:xfrm>
                <a:prstGeom prst="rect">
                  <a:avLst/>
                </a:prstGeom>
                <a:solidFill>
                  <a:srgbClr val="9A5406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75" name="Rectangle 174"/>
                <p:cNvSpPr/>
                <p:nvPr/>
              </p:nvSpPr>
              <p:spPr>
                <a:xfrm>
                  <a:off x="8781969" y="3356582"/>
                  <a:ext cx="362032" cy="671086"/>
                </a:xfrm>
                <a:prstGeom prst="rect">
                  <a:avLst/>
                </a:prstGeom>
                <a:solidFill>
                  <a:srgbClr val="7E7B0F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76" name="Rectangle 175"/>
                <p:cNvSpPr/>
                <p:nvPr/>
              </p:nvSpPr>
              <p:spPr>
                <a:xfrm>
                  <a:off x="8782155" y="4027667"/>
                  <a:ext cx="362625" cy="671086"/>
                </a:xfrm>
                <a:prstGeom prst="rect">
                  <a:avLst/>
                </a:prstGeom>
                <a:solidFill>
                  <a:srgbClr val="9BBB59">
                    <a:lumMod val="50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77" name="Rectangle 176"/>
                <p:cNvSpPr/>
                <p:nvPr/>
              </p:nvSpPr>
              <p:spPr>
                <a:xfrm>
                  <a:off x="8781969" y="4698753"/>
                  <a:ext cx="362032" cy="671086"/>
                </a:xfrm>
                <a:prstGeom prst="rect">
                  <a:avLst/>
                </a:prstGeom>
                <a:solidFill>
                  <a:srgbClr val="9BBB59">
                    <a:lumMod val="75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78" name="Rectangle 177"/>
                <p:cNvSpPr/>
                <p:nvPr/>
              </p:nvSpPr>
              <p:spPr>
                <a:xfrm>
                  <a:off x="8781969" y="6040926"/>
                  <a:ext cx="362032" cy="671086"/>
                </a:xfrm>
                <a:prstGeom prst="rect">
                  <a:avLst/>
                </a:prstGeom>
                <a:solidFill>
                  <a:srgbClr val="969372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79" name="Rectangle 178"/>
                <p:cNvSpPr/>
                <p:nvPr/>
              </p:nvSpPr>
              <p:spPr>
                <a:xfrm>
                  <a:off x="8781969" y="5369840"/>
                  <a:ext cx="362032" cy="671086"/>
                </a:xfrm>
                <a:prstGeom prst="rect">
                  <a:avLst/>
                </a:prstGeom>
                <a:solidFill>
                  <a:srgbClr val="65756D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69" name="Rectangle 168"/>
              <p:cNvSpPr/>
              <p:nvPr/>
            </p:nvSpPr>
            <p:spPr>
              <a:xfrm>
                <a:off x="8782155" y="5705383"/>
                <a:ext cx="361845" cy="583064"/>
              </a:xfrm>
              <a:prstGeom prst="rect">
                <a:avLst/>
              </a:prstGeom>
              <a:solidFill>
                <a:srgbClr val="69573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180" name="TextBox 179"/>
          <p:cNvSpPr txBox="1"/>
          <p:nvPr/>
        </p:nvSpPr>
        <p:spPr>
          <a:xfrm>
            <a:off x="8807846" y="145652"/>
            <a:ext cx="362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81" name="TextBox 180"/>
          <p:cNvSpPr txBox="1"/>
          <p:nvPr/>
        </p:nvSpPr>
        <p:spPr>
          <a:xfrm>
            <a:off x="8807846" y="723904"/>
            <a:ext cx="362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82" name="TextBox 181"/>
          <p:cNvSpPr txBox="1"/>
          <p:nvPr/>
        </p:nvSpPr>
        <p:spPr>
          <a:xfrm>
            <a:off x="8807846" y="1286125"/>
            <a:ext cx="362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83" name="TextBox 182"/>
          <p:cNvSpPr txBox="1"/>
          <p:nvPr/>
        </p:nvSpPr>
        <p:spPr>
          <a:xfrm>
            <a:off x="8807846" y="1853770"/>
            <a:ext cx="362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84" name="TextBox 183"/>
          <p:cNvSpPr txBox="1"/>
          <p:nvPr/>
        </p:nvSpPr>
        <p:spPr>
          <a:xfrm>
            <a:off x="8807846" y="2427721"/>
            <a:ext cx="362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85" name="TextBox 184"/>
          <p:cNvSpPr txBox="1"/>
          <p:nvPr/>
        </p:nvSpPr>
        <p:spPr>
          <a:xfrm>
            <a:off x="8807846" y="2998276"/>
            <a:ext cx="362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86" name="TextBox 185"/>
          <p:cNvSpPr txBox="1"/>
          <p:nvPr/>
        </p:nvSpPr>
        <p:spPr>
          <a:xfrm>
            <a:off x="8807846" y="3568829"/>
            <a:ext cx="362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87" name="TextBox 186"/>
          <p:cNvSpPr txBox="1"/>
          <p:nvPr/>
        </p:nvSpPr>
        <p:spPr>
          <a:xfrm>
            <a:off x="8807846" y="4139382"/>
            <a:ext cx="362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88" name="TextBox 187"/>
          <p:cNvSpPr txBox="1"/>
          <p:nvPr/>
        </p:nvSpPr>
        <p:spPr>
          <a:xfrm>
            <a:off x="8807846" y="4709935"/>
            <a:ext cx="362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89" name="TextBox 188"/>
          <p:cNvSpPr txBox="1"/>
          <p:nvPr/>
        </p:nvSpPr>
        <p:spPr>
          <a:xfrm>
            <a:off x="8766902" y="5280489"/>
            <a:ext cx="4310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190" name="TextBox 189"/>
          <p:cNvSpPr txBox="1"/>
          <p:nvPr/>
        </p:nvSpPr>
        <p:spPr>
          <a:xfrm>
            <a:off x="8773337" y="5851042"/>
            <a:ext cx="4310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191" name="TextBox 190"/>
          <p:cNvSpPr txBox="1"/>
          <p:nvPr/>
        </p:nvSpPr>
        <p:spPr>
          <a:xfrm>
            <a:off x="8761202" y="6427909"/>
            <a:ext cx="4310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pic>
        <p:nvPicPr>
          <p:cNvPr id="192" name="Picture 19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1915" y="342725"/>
            <a:ext cx="630872" cy="630872"/>
          </a:xfrm>
          <a:prstGeom prst="rect">
            <a:avLst/>
          </a:prstGeom>
        </p:spPr>
      </p:pic>
      <p:pic>
        <p:nvPicPr>
          <p:cNvPr id="193" name="Picture 19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548" y="362374"/>
            <a:ext cx="696017" cy="611223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8781968" y="1"/>
            <a:ext cx="360570" cy="6273184"/>
          </a:xfrm>
          <a:prstGeom prst="rect">
            <a:avLst/>
          </a:prstGeom>
          <a:solidFill>
            <a:sysClr val="windowText" lastClr="000000">
              <a:alpha val="60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Text Placeholder 17"/>
          <p:cNvSpPr txBox="1">
            <a:spLocks/>
          </p:cNvSpPr>
          <p:nvPr/>
        </p:nvSpPr>
        <p:spPr>
          <a:xfrm>
            <a:off x="228600" y="76200"/>
            <a:ext cx="7086600" cy="54451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b="0" kern="1200" spc="300" baseline="0">
                <a:solidFill>
                  <a:schemeClr val="tx1"/>
                </a:solidFill>
                <a:latin typeface="Impact" panose="020B080603090205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32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Wrap Up</a:t>
            </a:r>
          </a:p>
        </p:txBody>
      </p:sp>
    </p:spTree>
    <p:extLst>
      <p:ext uri="{BB962C8B-B14F-4D97-AF65-F5344CB8AC3E}">
        <p14:creationId xmlns:p14="http://schemas.microsoft.com/office/powerpoint/2010/main" val="4009872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200" kern="1200" spc="300">
          <a:solidFill>
            <a:schemeClr val="tx1"/>
          </a:solidFill>
          <a:latin typeface="Impact" panose="020B080603090205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27000">
              <a:srgbClr val="5E5E5E">
                <a:lumMod val="31000"/>
              </a:srgbClr>
            </a:gs>
            <a:gs pos="0">
              <a:schemeClr val="bg1">
                <a:tint val="80000"/>
                <a:satMod val="300000"/>
                <a:lumMod val="18000"/>
              </a:schemeClr>
            </a:gs>
            <a:gs pos="100000">
              <a:schemeClr val="bg1">
                <a:shade val="30000"/>
                <a:satMod val="200000"/>
                <a:lumMod val="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/>
        </p:nvSpPr>
        <p:spPr>
          <a:xfrm>
            <a:off x="0" y="0"/>
            <a:ext cx="8781968" cy="659242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8781968" y="0"/>
            <a:ext cx="363726" cy="6858000"/>
            <a:chOff x="8781968" y="0"/>
            <a:chExt cx="363726" cy="6332181"/>
          </a:xfrm>
        </p:grpSpPr>
        <p:sp>
          <p:nvSpPr>
            <p:cNvPr id="41" name="Rectangle 40"/>
            <p:cNvSpPr/>
            <p:nvPr/>
          </p:nvSpPr>
          <p:spPr>
            <a:xfrm>
              <a:off x="8782155" y="0"/>
              <a:ext cx="363539" cy="524732"/>
            </a:xfrm>
            <a:prstGeom prst="rect">
              <a:avLst/>
            </a:prstGeom>
            <a:solidFill>
              <a:srgbClr val="005A9E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42" name="Group 41"/>
            <p:cNvGrpSpPr/>
            <p:nvPr/>
          </p:nvGrpSpPr>
          <p:grpSpPr>
            <a:xfrm>
              <a:off x="8781968" y="524732"/>
              <a:ext cx="362812" cy="5807449"/>
              <a:chOff x="8781968" y="0"/>
              <a:chExt cx="362812" cy="6288447"/>
            </a:xfrm>
          </p:grpSpPr>
          <p:grpSp>
            <p:nvGrpSpPr>
              <p:cNvPr id="43" name="Group 42"/>
              <p:cNvGrpSpPr/>
              <p:nvPr/>
            </p:nvGrpSpPr>
            <p:grpSpPr>
              <a:xfrm>
                <a:off x="8781968" y="0"/>
                <a:ext cx="362812" cy="5705383"/>
                <a:chOff x="8781968" y="0"/>
                <a:chExt cx="362812" cy="6712012"/>
              </a:xfrm>
            </p:grpSpPr>
            <p:sp>
              <p:nvSpPr>
                <p:cNvPr id="45" name="Rectangle 44"/>
                <p:cNvSpPr/>
                <p:nvPr/>
              </p:nvSpPr>
              <p:spPr>
                <a:xfrm>
                  <a:off x="8781968" y="0"/>
                  <a:ext cx="362032" cy="671086"/>
                </a:xfrm>
                <a:prstGeom prst="rect">
                  <a:avLst/>
                </a:prstGeom>
                <a:solidFill>
                  <a:srgbClr val="1F497D">
                    <a:lumMod val="60000"/>
                    <a:lumOff val="40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6" name="Rectangle 45"/>
                <p:cNvSpPr/>
                <p:nvPr/>
              </p:nvSpPr>
              <p:spPr>
                <a:xfrm>
                  <a:off x="8781968" y="671087"/>
                  <a:ext cx="362032" cy="672238"/>
                </a:xfrm>
                <a:prstGeom prst="rect">
                  <a:avLst/>
                </a:prstGeom>
                <a:solidFill>
                  <a:srgbClr val="4BACC6">
                    <a:lumMod val="75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7" name="Rectangle 46"/>
                <p:cNvSpPr/>
                <p:nvPr/>
              </p:nvSpPr>
              <p:spPr>
                <a:xfrm>
                  <a:off x="8781968" y="1343324"/>
                  <a:ext cx="362032" cy="671086"/>
                </a:xfrm>
                <a:prstGeom prst="rect">
                  <a:avLst/>
                </a:prstGeom>
                <a:solidFill>
                  <a:srgbClr val="8064A2">
                    <a:lumMod val="75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8" name="Rectangle 47"/>
                <p:cNvSpPr/>
                <p:nvPr/>
              </p:nvSpPr>
              <p:spPr>
                <a:xfrm>
                  <a:off x="8781968" y="2014410"/>
                  <a:ext cx="362032" cy="671086"/>
                </a:xfrm>
                <a:prstGeom prst="rect">
                  <a:avLst/>
                </a:prstGeom>
                <a:solidFill>
                  <a:srgbClr val="C0504D">
                    <a:lumMod val="75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9" name="Rectangle 48"/>
                <p:cNvSpPr/>
                <p:nvPr/>
              </p:nvSpPr>
              <p:spPr>
                <a:xfrm>
                  <a:off x="8781968" y="2685496"/>
                  <a:ext cx="362032" cy="671086"/>
                </a:xfrm>
                <a:prstGeom prst="rect">
                  <a:avLst/>
                </a:prstGeom>
                <a:solidFill>
                  <a:srgbClr val="9A5406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0" name="Rectangle 49"/>
                <p:cNvSpPr/>
                <p:nvPr/>
              </p:nvSpPr>
              <p:spPr>
                <a:xfrm>
                  <a:off x="8781969" y="3356582"/>
                  <a:ext cx="362032" cy="671086"/>
                </a:xfrm>
                <a:prstGeom prst="rect">
                  <a:avLst/>
                </a:prstGeom>
                <a:solidFill>
                  <a:srgbClr val="7E7B0F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1" name="Rectangle 50"/>
                <p:cNvSpPr/>
                <p:nvPr/>
              </p:nvSpPr>
              <p:spPr>
                <a:xfrm>
                  <a:off x="8782155" y="4027667"/>
                  <a:ext cx="362625" cy="671086"/>
                </a:xfrm>
                <a:prstGeom prst="rect">
                  <a:avLst/>
                </a:prstGeom>
                <a:solidFill>
                  <a:srgbClr val="9BBB59">
                    <a:lumMod val="50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2" name="Rectangle 51"/>
                <p:cNvSpPr/>
                <p:nvPr/>
              </p:nvSpPr>
              <p:spPr>
                <a:xfrm>
                  <a:off x="8781969" y="4698753"/>
                  <a:ext cx="362032" cy="671086"/>
                </a:xfrm>
                <a:prstGeom prst="rect">
                  <a:avLst/>
                </a:prstGeom>
                <a:solidFill>
                  <a:srgbClr val="9BBB59">
                    <a:lumMod val="75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3" name="Rectangle 52"/>
                <p:cNvSpPr/>
                <p:nvPr/>
              </p:nvSpPr>
              <p:spPr>
                <a:xfrm>
                  <a:off x="8781969" y="6040926"/>
                  <a:ext cx="362032" cy="671086"/>
                </a:xfrm>
                <a:prstGeom prst="rect">
                  <a:avLst/>
                </a:prstGeom>
                <a:solidFill>
                  <a:srgbClr val="969372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4" name="Rectangle 53"/>
                <p:cNvSpPr/>
                <p:nvPr/>
              </p:nvSpPr>
              <p:spPr>
                <a:xfrm>
                  <a:off x="8781969" y="5369840"/>
                  <a:ext cx="362032" cy="671086"/>
                </a:xfrm>
                <a:prstGeom prst="rect">
                  <a:avLst/>
                </a:prstGeom>
                <a:solidFill>
                  <a:srgbClr val="65756D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44" name="Rectangle 43"/>
              <p:cNvSpPr/>
              <p:nvPr/>
            </p:nvSpPr>
            <p:spPr>
              <a:xfrm>
                <a:off x="8782155" y="5705383"/>
                <a:ext cx="361845" cy="583064"/>
              </a:xfrm>
              <a:prstGeom prst="rect">
                <a:avLst/>
              </a:prstGeom>
              <a:solidFill>
                <a:srgbClr val="69573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55" name="TextBox 54"/>
          <p:cNvSpPr txBox="1"/>
          <p:nvPr/>
        </p:nvSpPr>
        <p:spPr>
          <a:xfrm>
            <a:off x="8807846" y="145652"/>
            <a:ext cx="362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8807846" y="723904"/>
            <a:ext cx="362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8807846" y="1286125"/>
            <a:ext cx="362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8807846" y="1853770"/>
            <a:ext cx="362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8807846" y="2427721"/>
            <a:ext cx="362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8807846" y="2998276"/>
            <a:ext cx="362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8807846" y="3568829"/>
            <a:ext cx="362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8807846" y="4139382"/>
            <a:ext cx="362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8807846" y="4709935"/>
            <a:ext cx="362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8766902" y="5280489"/>
            <a:ext cx="4310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8773337" y="5851042"/>
            <a:ext cx="4310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8761202" y="6427909"/>
            <a:ext cx="4310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67" name="Rectangle 66"/>
          <p:cNvSpPr/>
          <p:nvPr/>
        </p:nvSpPr>
        <p:spPr>
          <a:xfrm>
            <a:off x="-1" y="659241"/>
            <a:ext cx="8781969" cy="406327"/>
          </a:xfrm>
          <a:prstGeom prst="rect">
            <a:avLst/>
          </a:prstGeom>
          <a:solidFill>
            <a:srgbClr val="6575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8" name="Picture 6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1915" y="342725"/>
            <a:ext cx="630872" cy="630872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548" y="362374"/>
            <a:ext cx="696017" cy="611223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8781968" y="0"/>
            <a:ext cx="360570" cy="6274278"/>
          </a:xfrm>
          <a:prstGeom prst="rect">
            <a:avLst/>
          </a:prstGeom>
          <a:solidFill>
            <a:sysClr val="windowText" lastClr="000000">
              <a:alpha val="60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Text Placeholder 17"/>
          <p:cNvSpPr txBox="1">
            <a:spLocks/>
          </p:cNvSpPr>
          <p:nvPr/>
        </p:nvSpPr>
        <p:spPr>
          <a:xfrm>
            <a:off x="228600" y="76200"/>
            <a:ext cx="7086600" cy="54451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b="0" kern="1200" spc="300" baseline="0">
                <a:solidFill>
                  <a:schemeClr val="tx1"/>
                </a:solidFill>
                <a:latin typeface="Impact" panose="020B0806030902050204" pitchFamily="34" charset="0"/>
                <a:ea typeface="+mn-ea"/>
                <a:cs typeface="+mn-cs"/>
              </a:defRPr>
            </a:lvl1pPr>
            <a:lvl2pPr marL="581025" indent="-285750" algn="l" defTabSz="914400" rtl="0" eaLnBrk="1" latinLnBrk="0" hangingPunct="1">
              <a:spcBef>
                <a:spcPct val="20000"/>
              </a:spcBef>
              <a:buClr>
                <a:srgbClr val="0070C0"/>
              </a:buClr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rgbClr val="0070C0"/>
              </a:buClr>
              <a:buSzPct val="110000"/>
              <a:buFont typeface="Cambria" panose="02040503050406030204" pitchFamily="18" charset="0"/>
              <a:buChar char="-"/>
              <a:defRPr sz="32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32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Wrap Up</a:t>
            </a:r>
          </a:p>
        </p:txBody>
      </p:sp>
      <p:sp>
        <p:nvSpPr>
          <p:cNvPr id="36" name="Text Placeholder 17"/>
          <p:cNvSpPr txBox="1">
            <a:spLocks/>
          </p:cNvSpPr>
          <p:nvPr userDrawn="1"/>
        </p:nvSpPr>
        <p:spPr>
          <a:xfrm>
            <a:off x="5562600" y="6591300"/>
            <a:ext cx="3200400" cy="190500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b="0" kern="1200" spc="300" baseline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+mn-ea"/>
                <a:cs typeface="Times New Roman" panose="02020603050405020304" pitchFamily="18" charset="0"/>
              </a:defRPr>
            </a:lvl1pPr>
            <a:lvl2pPr marL="581025" indent="-285750" algn="l" defTabSz="914400" rtl="0" eaLnBrk="1" latinLnBrk="0" hangingPunct="1">
              <a:spcBef>
                <a:spcPct val="20000"/>
              </a:spcBef>
              <a:buClr>
                <a:srgbClr val="0070C0"/>
              </a:buClr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rgbClr val="0070C0"/>
              </a:buClr>
              <a:buSzPct val="110000"/>
              <a:buFont typeface="Cambria" panose="02040503050406030204" pitchFamily="18" charset="0"/>
              <a:buChar char="-"/>
              <a:defRPr sz="32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32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baseline="0" dirty="0" smtClean="0">
                <a:effectLst/>
                <a:latin typeface="Cambria" panose="02040503050406030204" pitchFamily="18" charset="0"/>
              </a:rPr>
              <a:t>April 2018 - </a:t>
            </a:r>
            <a:r>
              <a:rPr lang="en-US" sz="900" b="1" dirty="0" smtClean="0">
                <a:effectLst/>
                <a:latin typeface="Cambria" panose="02040503050406030204" pitchFamily="18" charset="0"/>
              </a:rPr>
              <a:t>Las Vegas, NV</a:t>
            </a:r>
            <a:endParaRPr lang="en-US" sz="900" b="1" dirty="0">
              <a:effectLst/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5816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9" r:id="rId2"/>
    <p:sldLayoutId id="2147483680" r:id="rId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400" b="1" kern="1200">
          <a:solidFill>
            <a:srgbClr val="92D050"/>
          </a:solidFill>
          <a:latin typeface="Cambria" panose="02040503050406030204" pitchFamily="18" charset="0"/>
          <a:ea typeface="+mn-ea"/>
          <a:cs typeface="+mn-cs"/>
        </a:defRPr>
      </a:lvl1pPr>
      <a:lvl2pPr marL="581025" indent="-285750" algn="l" defTabSz="914400" rtl="0" eaLnBrk="1" latinLnBrk="0" hangingPunct="1">
        <a:spcBef>
          <a:spcPct val="20000"/>
        </a:spcBef>
        <a:buClr>
          <a:srgbClr val="0070C0"/>
        </a:buClr>
        <a:buFont typeface="Arial" panose="020B0604020202020204" pitchFamily="34" charset="0"/>
        <a:buChar char="•"/>
        <a:defRPr sz="2200" kern="1200">
          <a:solidFill>
            <a:schemeClr val="bg1"/>
          </a:solidFill>
          <a:latin typeface="Cambria" panose="02040503050406030204" pitchFamily="18" charset="0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rgbClr val="0070C0"/>
        </a:buClr>
        <a:buSzPct val="110000"/>
        <a:buFont typeface="Cambria" panose="02040503050406030204" pitchFamily="18" charset="0"/>
        <a:buChar char="-"/>
        <a:defRPr sz="2000" kern="1200">
          <a:solidFill>
            <a:schemeClr val="bg1"/>
          </a:solidFill>
          <a:latin typeface="Cambria" panose="020405030504060302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27000">
              <a:srgbClr val="5E5E5E">
                <a:lumMod val="31000"/>
              </a:srgbClr>
            </a:gs>
            <a:gs pos="0">
              <a:schemeClr val="bg1">
                <a:tint val="80000"/>
                <a:satMod val="300000"/>
                <a:lumMod val="18000"/>
              </a:schemeClr>
            </a:gs>
            <a:gs pos="100000">
              <a:schemeClr val="bg1">
                <a:shade val="30000"/>
                <a:satMod val="200000"/>
                <a:lumMod val="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/>
        </p:nvSpPr>
        <p:spPr>
          <a:xfrm>
            <a:off x="0" y="0"/>
            <a:ext cx="8781968" cy="659242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 dirty="0">
              <a:solidFill>
                <a:prstClr val="white"/>
              </a:solidFill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8781968" y="0"/>
            <a:ext cx="363726" cy="6858000"/>
            <a:chOff x="8781968" y="0"/>
            <a:chExt cx="363726" cy="6332181"/>
          </a:xfrm>
        </p:grpSpPr>
        <p:sp>
          <p:nvSpPr>
            <p:cNvPr id="41" name="Rectangle 40"/>
            <p:cNvSpPr/>
            <p:nvPr/>
          </p:nvSpPr>
          <p:spPr>
            <a:xfrm>
              <a:off x="8782155" y="0"/>
              <a:ext cx="363539" cy="524732"/>
            </a:xfrm>
            <a:prstGeom prst="rect">
              <a:avLst/>
            </a:prstGeom>
            <a:solidFill>
              <a:srgbClr val="005A9E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 dirty="0">
                <a:solidFill>
                  <a:prstClr val="white"/>
                </a:solidFill>
              </a:endParaRPr>
            </a:p>
          </p:txBody>
        </p:sp>
        <p:grpSp>
          <p:nvGrpSpPr>
            <p:cNvPr id="42" name="Group 41"/>
            <p:cNvGrpSpPr/>
            <p:nvPr/>
          </p:nvGrpSpPr>
          <p:grpSpPr>
            <a:xfrm>
              <a:off x="8781968" y="524732"/>
              <a:ext cx="362812" cy="5807449"/>
              <a:chOff x="8781968" y="0"/>
              <a:chExt cx="362812" cy="6288447"/>
            </a:xfrm>
          </p:grpSpPr>
          <p:grpSp>
            <p:nvGrpSpPr>
              <p:cNvPr id="43" name="Group 42"/>
              <p:cNvGrpSpPr/>
              <p:nvPr/>
            </p:nvGrpSpPr>
            <p:grpSpPr>
              <a:xfrm>
                <a:off x="8781968" y="0"/>
                <a:ext cx="362812" cy="5705383"/>
                <a:chOff x="8781968" y="0"/>
                <a:chExt cx="362812" cy="6712012"/>
              </a:xfrm>
            </p:grpSpPr>
            <p:sp>
              <p:nvSpPr>
                <p:cNvPr id="45" name="Rectangle 44"/>
                <p:cNvSpPr/>
                <p:nvPr/>
              </p:nvSpPr>
              <p:spPr>
                <a:xfrm>
                  <a:off x="8781968" y="0"/>
                  <a:ext cx="362032" cy="671086"/>
                </a:xfrm>
                <a:prstGeom prst="rect">
                  <a:avLst/>
                </a:prstGeom>
                <a:solidFill>
                  <a:srgbClr val="1F497D">
                    <a:lumMod val="60000"/>
                    <a:lumOff val="40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6" name="Rectangle 45"/>
                <p:cNvSpPr/>
                <p:nvPr/>
              </p:nvSpPr>
              <p:spPr>
                <a:xfrm>
                  <a:off x="8781968" y="671087"/>
                  <a:ext cx="362032" cy="672238"/>
                </a:xfrm>
                <a:prstGeom prst="rect">
                  <a:avLst/>
                </a:prstGeom>
                <a:solidFill>
                  <a:srgbClr val="4BACC6">
                    <a:lumMod val="75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7" name="Rectangle 46"/>
                <p:cNvSpPr/>
                <p:nvPr/>
              </p:nvSpPr>
              <p:spPr>
                <a:xfrm>
                  <a:off x="8781968" y="1343324"/>
                  <a:ext cx="362032" cy="671086"/>
                </a:xfrm>
                <a:prstGeom prst="rect">
                  <a:avLst/>
                </a:prstGeom>
                <a:solidFill>
                  <a:srgbClr val="8064A2">
                    <a:lumMod val="75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8" name="Rectangle 47"/>
                <p:cNvSpPr/>
                <p:nvPr/>
              </p:nvSpPr>
              <p:spPr>
                <a:xfrm>
                  <a:off x="8781968" y="2014410"/>
                  <a:ext cx="362032" cy="671086"/>
                </a:xfrm>
                <a:prstGeom prst="rect">
                  <a:avLst/>
                </a:prstGeom>
                <a:solidFill>
                  <a:srgbClr val="C0504D">
                    <a:lumMod val="75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9" name="Rectangle 48"/>
                <p:cNvSpPr/>
                <p:nvPr/>
              </p:nvSpPr>
              <p:spPr>
                <a:xfrm>
                  <a:off x="8781968" y="2685496"/>
                  <a:ext cx="362032" cy="671086"/>
                </a:xfrm>
                <a:prstGeom prst="rect">
                  <a:avLst/>
                </a:prstGeom>
                <a:solidFill>
                  <a:srgbClr val="9A5406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0" name="Rectangle 49"/>
                <p:cNvSpPr/>
                <p:nvPr/>
              </p:nvSpPr>
              <p:spPr>
                <a:xfrm>
                  <a:off x="8781969" y="3356582"/>
                  <a:ext cx="362032" cy="671086"/>
                </a:xfrm>
                <a:prstGeom prst="rect">
                  <a:avLst/>
                </a:prstGeom>
                <a:solidFill>
                  <a:srgbClr val="7E7B0F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1" name="Rectangle 50"/>
                <p:cNvSpPr/>
                <p:nvPr/>
              </p:nvSpPr>
              <p:spPr>
                <a:xfrm>
                  <a:off x="8782155" y="4027667"/>
                  <a:ext cx="362625" cy="671086"/>
                </a:xfrm>
                <a:prstGeom prst="rect">
                  <a:avLst/>
                </a:prstGeom>
                <a:solidFill>
                  <a:srgbClr val="9BBB59">
                    <a:lumMod val="50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2" name="Rectangle 51"/>
                <p:cNvSpPr/>
                <p:nvPr/>
              </p:nvSpPr>
              <p:spPr>
                <a:xfrm>
                  <a:off x="8781969" y="4698753"/>
                  <a:ext cx="362032" cy="671086"/>
                </a:xfrm>
                <a:prstGeom prst="rect">
                  <a:avLst/>
                </a:prstGeom>
                <a:solidFill>
                  <a:srgbClr val="9BBB59">
                    <a:lumMod val="75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3" name="Rectangle 52"/>
                <p:cNvSpPr/>
                <p:nvPr/>
              </p:nvSpPr>
              <p:spPr>
                <a:xfrm>
                  <a:off x="8781969" y="6040926"/>
                  <a:ext cx="362032" cy="671086"/>
                </a:xfrm>
                <a:prstGeom prst="rect">
                  <a:avLst/>
                </a:prstGeom>
                <a:solidFill>
                  <a:srgbClr val="969372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4" name="Rectangle 53"/>
                <p:cNvSpPr/>
                <p:nvPr/>
              </p:nvSpPr>
              <p:spPr>
                <a:xfrm>
                  <a:off x="8781969" y="5369840"/>
                  <a:ext cx="362032" cy="671086"/>
                </a:xfrm>
                <a:prstGeom prst="rect">
                  <a:avLst/>
                </a:prstGeom>
                <a:solidFill>
                  <a:srgbClr val="65756D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 dirty="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44" name="Rectangle 43"/>
              <p:cNvSpPr/>
              <p:nvPr/>
            </p:nvSpPr>
            <p:spPr>
              <a:xfrm>
                <a:off x="8782155" y="5705383"/>
                <a:ext cx="361845" cy="583064"/>
              </a:xfrm>
              <a:prstGeom prst="rect">
                <a:avLst/>
              </a:prstGeom>
              <a:solidFill>
                <a:srgbClr val="69573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 dirty="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55" name="TextBox 54"/>
          <p:cNvSpPr txBox="1"/>
          <p:nvPr/>
        </p:nvSpPr>
        <p:spPr>
          <a:xfrm>
            <a:off x="8807846" y="145652"/>
            <a:ext cx="362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8807846" y="723904"/>
            <a:ext cx="362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8807846" y="1286125"/>
            <a:ext cx="362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8807846" y="1853770"/>
            <a:ext cx="362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8807846" y="2427721"/>
            <a:ext cx="362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8807846" y="2998276"/>
            <a:ext cx="362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8807846" y="3568829"/>
            <a:ext cx="362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8807846" y="4139382"/>
            <a:ext cx="362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8807846" y="4709935"/>
            <a:ext cx="362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8766902" y="5280489"/>
            <a:ext cx="4310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8773337" y="5851042"/>
            <a:ext cx="4310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8761202" y="6427909"/>
            <a:ext cx="4310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67" name="Rectangle 66"/>
          <p:cNvSpPr/>
          <p:nvPr/>
        </p:nvSpPr>
        <p:spPr>
          <a:xfrm>
            <a:off x="-1" y="659241"/>
            <a:ext cx="8781969" cy="406327"/>
          </a:xfrm>
          <a:prstGeom prst="rect">
            <a:avLst/>
          </a:prstGeom>
          <a:solidFill>
            <a:srgbClr val="6575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8" name="Picture 6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1915" y="342725"/>
            <a:ext cx="630872" cy="630872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548" y="362374"/>
            <a:ext cx="696017" cy="611223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8781968" y="0"/>
            <a:ext cx="360570" cy="6264249"/>
          </a:xfrm>
          <a:prstGeom prst="rect">
            <a:avLst/>
          </a:prstGeom>
          <a:solidFill>
            <a:sysClr val="windowText" lastClr="000000">
              <a:alpha val="60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 dirty="0">
              <a:solidFill>
                <a:prstClr val="white"/>
              </a:solidFill>
            </a:endParaRPr>
          </a:p>
        </p:txBody>
      </p:sp>
      <p:sp>
        <p:nvSpPr>
          <p:cNvPr id="37" name="Text Placeholder 17"/>
          <p:cNvSpPr txBox="1">
            <a:spLocks/>
          </p:cNvSpPr>
          <p:nvPr userDrawn="1"/>
        </p:nvSpPr>
        <p:spPr>
          <a:xfrm>
            <a:off x="5562600" y="6591300"/>
            <a:ext cx="3200400" cy="190500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b="0" kern="1200" spc="300" baseline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+mn-ea"/>
                <a:cs typeface="Times New Roman" panose="02020603050405020304" pitchFamily="18" charset="0"/>
              </a:defRPr>
            </a:lvl1pPr>
            <a:lvl2pPr marL="581025" indent="-285750" algn="l" defTabSz="914400" rtl="0" eaLnBrk="1" latinLnBrk="0" hangingPunct="1">
              <a:spcBef>
                <a:spcPct val="20000"/>
              </a:spcBef>
              <a:buClr>
                <a:srgbClr val="0070C0"/>
              </a:buClr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rgbClr val="0070C0"/>
              </a:buClr>
              <a:buSzPct val="110000"/>
              <a:buFont typeface="Cambria" panose="02040503050406030204" pitchFamily="18" charset="0"/>
              <a:buChar char="-"/>
              <a:defRPr sz="32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32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baseline="0" dirty="0" smtClean="0">
                <a:effectLst/>
                <a:latin typeface="Cambria" panose="02040503050406030204" pitchFamily="18" charset="0"/>
              </a:rPr>
              <a:t>April 2018 - </a:t>
            </a:r>
            <a:r>
              <a:rPr lang="en-US" sz="900" b="1" dirty="0" smtClean="0">
                <a:effectLst/>
                <a:latin typeface="Cambria" panose="02040503050406030204" pitchFamily="18" charset="0"/>
              </a:rPr>
              <a:t>Las Vegas, NV</a:t>
            </a:r>
            <a:endParaRPr lang="en-US" sz="900" b="1" dirty="0">
              <a:effectLst/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6712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400" b="1" kern="1200">
          <a:solidFill>
            <a:srgbClr val="92D050"/>
          </a:solidFill>
          <a:latin typeface="Cambria" panose="02040503050406030204" pitchFamily="18" charset="0"/>
          <a:ea typeface="+mn-ea"/>
          <a:cs typeface="+mn-cs"/>
        </a:defRPr>
      </a:lvl1pPr>
      <a:lvl2pPr marL="581025" indent="-285750" algn="l" defTabSz="914400" rtl="0" eaLnBrk="1" latinLnBrk="0" hangingPunct="1">
        <a:spcBef>
          <a:spcPct val="20000"/>
        </a:spcBef>
        <a:buClr>
          <a:srgbClr val="0070C0"/>
        </a:buClr>
        <a:buFont typeface="Arial" panose="020B0604020202020204" pitchFamily="34" charset="0"/>
        <a:buChar char="•"/>
        <a:defRPr sz="2200" kern="1200">
          <a:solidFill>
            <a:schemeClr val="bg1"/>
          </a:solidFill>
          <a:latin typeface="Cambria" panose="02040503050406030204" pitchFamily="18" charset="0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rgbClr val="0070C0"/>
        </a:buClr>
        <a:buSzPct val="110000"/>
        <a:buFont typeface="Cambria" panose="02040503050406030204" pitchFamily="18" charset="0"/>
        <a:buChar char="-"/>
        <a:defRPr sz="2000" kern="1200">
          <a:solidFill>
            <a:schemeClr val="bg1"/>
          </a:solidFill>
          <a:latin typeface="Cambria" panose="020405030504060302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7000">
              <a:srgbClr val="5E5E5E">
                <a:lumMod val="31000"/>
              </a:srgbClr>
            </a:gs>
            <a:gs pos="0">
              <a:schemeClr val="bg1">
                <a:tint val="80000"/>
                <a:satMod val="300000"/>
                <a:lumMod val="18000"/>
              </a:schemeClr>
            </a:gs>
            <a:gs pos="100000">
              <a:schemeClr val="bg1">
                <a:shade val="30000"/>
                <a:satMod val="200000"/>
                <a:lumMod val="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775003" y="1417346"/>
            <a:ext cx="42387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pc="6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Visual Resource Management</a:t>
            </a:r>
            <a:endParaRPr lang="en-US" sz="3200" spc="6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064750" y="2837703"/>
            <a:ext cx="1659221" cy="716757"/>
            <a:chOff x="2125630" y="2939674"/>
            <a:chExt cx="1659221" cy="716757"/>
          </a:xfrm>
        </p:grpSpPr>
        <p:pic>
          <p:nvPicPr>
            <p:cNvPr id="12" name="Picture 11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5630" y="2939674"/>
              <a:ext cx="716756" cy="716756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5701" y="2939675"/>
              <a:ext cx="819150" cy="716756"/>
            </a:xfrm>
            <a:prstGeom prst="rect">
              <a:avLst/>
            </a:prstGeom>
          </p:spPr>
        </p:pic>
      </p:grpSp>
      <p:sp>
        <p:nvSpPr>
          <p:cNvPr id="15" name="Text Placeholder 8"/>
          <p:cNvSpPr txBox="1">
            <a:spLocks/>
          </p:cNvSpPr>
          <p:nvPr userDrawn="1"/>
        </p:nvSpPr>
        <p:spPr>
          <a:xfrm>
            <a:off x="1066800" y="5257800"/>
            <a:ext cx="3657600" cy="7620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 spc="300" baseline="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April 2018</a:t>
            </a:r>
          </a:p>
          <a:p>
            <a:r>
              <a:rPr lang="en-US" dirty="0" smtClean="0"/>
              <a:t>Las Vegas, Nevada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65" r="45573"/>
          <a:stretch/>
        </p:blipFill>
        <p:spPr>
          <a:xfrm>
            <a:off x="5802593" y="0"/>
            <a:ext cx="33414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6621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3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27000">
              <a:srgbClr val="5E5E5E">
                <a:lumMod val="31000"/>
              </a:srgbClr>
            </a:gs>
            <a:gs pos="0">
              <a:schemeClr val="bg1">
                <a:tint val="80000"/>
                <a:satMod val="300000"/>
                <a:lumMod val="18000"/>
              </a:schemeClr>
            </a:gs>
            <a:gs pos="100000">
              <a:schemeClr val="bg1">
                <a:shade val="30000"/>
                <a:satMod val="200000"/>
                <a:lumMod val="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/>
        </p:nvSpPr>
        <p:spPr>
          <a:xfrm>
            <a:off x="0" y="0"/>
            <a:ext cx="8781968" cy="659242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 dirty="0">
              <a:solidFill>
                <a:prstClr val="white"/>
              </a:solidFill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8781968" y="0"/>
            <a:ext cx="363726" cy="6858000"/>
            <a:chOff x="8781968" y="0"/>
            <a:chExt cx="363726" cy="6332181"/>
          </a:xfrm>
        </p:grpSpPr>
        <p:sp>
          <p:nvSpPr>
            <p:cNvPr id="41" name="Rectangle 40"/>
            <p:cNvSpPr/>
            <p:nvPr/>
          </p:nvSpPr>
          <p:spPr>
            <a:xfrm>
              <a:off x="8782155" y="0"/>
              <a:ext cx="363539" cy="524732"/>
            </a:xfrm>
            <a:prstGeom prst="rect">
              <a:avLst/>
            </a:prstGeom>
            <a:solidFill>
              <a:srgbClr val="005A9E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 dirty="0">
                <a:solidFill>
                  <a:prstClr val="white"/>
                </a:solidFill>
              </a:endParaRPr>
            </a:p>
          </p:txBody>
        </p:sp>
        <p:grpSp>
          <p:nvGrpSpPr>
            <p:cNvPr id="42" name="Group 41"/>
            <p:cNvGrpSpPr/>
            <p:nvPr/>
          </p:nvGrpSpPr>
          <p:grpSpPr>
            <a:xfrm>
              <a:off x="8781968" y="524732"/>
              <a:ext cx="362812" cy="5807449"/>
              <a:chOff x="8781968" y="0"/>
              <a:chExt cx="362812" cy="6288447"/>
            </a:xfrm>
          </p:grpSpPr>
          <p:grpSp>
            <p:nvGrpSpPr>
              <p:cNvPr id="43" name="Group 42"/>
              <p:cNvGrpSpPr/>
              <p:nvPr/>
            </p:nvGrpSpPr>
            <p:grpSpPr>
              <a:xfrm>
                <a:off x="8781968" y="0"/>
                <a:ext cx="362812" cy="5705383"/>
                <a:chOff x="8781968" y="0"/>
                <a:chExt cx="362812" cy="6712012"/>
              </a:xfrm>
            </p:grpSpPr>
            <p:sp>
              <p:nvSpPr>
                <p:cNvPr id="45" name="Rectangle 44"/>
                <p:cNvSpPr/>
                <p:nvPr/>
              </p:nvSpPr>
              <p:spPr>
                <a:xfrm>
                  <a:off x="8781968" y="0"/>
                  <a:ext cx="362032" cy="671086"/>
                </a:xfrm>
                <a:prstGeom prst="rect">
                  <a:avLst/>
                </a:prstGeom>
                <a:solidFill>
                  <a:srgbClr val="1F497D">
                    <a:lumMod val="60000"/>
                    <a:lumOff val="40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6" name="Rectangle 45"/>
                <p:cNvSpPr/>
                <p:nvPr/>
              </p:nvSpPr>
              <p:spPr>
                <a:xfrm>
                  <a:off x="8781968" y="671087"/>
                  <a:ext cx="362032" cy="672238"/>
                </a:xfrm>
                <a:prstGeom prst="rect">
                  <a:avLst/>
                </a:prstGeom>
                <a:solidFill>
                  <a:srgbClr val="4BACC6">
                    <a:lumMod val="75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7" name="Rectangle 46"/>
                <p:cNvSpPr/>
                <p:nvPr/>
              </p:nvSpPr>
              <p:spPr>
                <a:xfrm>
                  <a:off x="8781968" y="1343324"/>
                  <a:ext cx="362032" cy="671086"/>
                </a:xfrm>
                <a:prstGeom prst="rect">
                  <a:avLst/>
                </a:prstGeom>
                <a:solidFill>
                  <a:srgbClr val="8064A2">
                    <a:lumMod val="75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8" name="Rectangle 47"/>
                <p:cNvSpPr/>
                <p:nvPr/>
              </p:nvSpPr>
              <p:spPr>
                <a:xfrm>
                  <a:off x="8781968" y="2014410"/>
                  <a:ext cx="362032" cy="671086"/>
                </a:xfrm>
                <a:prstGeom prst="rect">
                  <a:avLst/>
                </a:prstGeom>
                <a:solidFill>
                  <a:srgbClr val="C0504D">
                    <a:lumMod val="75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9" name="Rectangle 48"/>
                <p:cNvSpPr/>
                <p:nvPr/>
              </p:nvSpPr>
              <p:spPr>
                <a:xfrm>
                  <a:off x="8781968" y="2685496"/>
                  <a:ext cx="362032" cy="671086"/>
                </a:xfrm>
                <a:prstGeom prst="rect">
                  <a:avLst/>
                </a:prstGeom>
                <a:solidFill>
                  <a:srgbClr val="9A5406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0" name="Rectangle 49"/>
                <p:cNvSpPr/>
                <p:nvPr/>
              </p:nvSpPr>
              <p:spPr>
                <a:xfrm>
                  <a:off x="8781969" y="3356582"/>
                  <a:ext cx="362032" cy="671086"/>
                </a:xfrm>
                <a:prstGeom prst="rect">
                  <a:avLst/>
                </a:prstGeom>
                <a:solidFill>
                  <a:srgbClr val="7E7B0F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1" name="Rectangle 50"/>
                <p:cNvSpPr/>
                <p:nvPr/>
              </p:nvSpPr>
              <p:spPr>
                <a:xfrm>
                  <a:off x="8782155" y="4027667"/>
                  <a:ext cx="362625" cy="671086"/>
                </a:xfrm>
                <a:prstGeom prst="rect">
                  <a:avLst/>
                </a:prstGeom>
                <a:solidFill>
                  <a:srgbClr val="9BBB59">
                    <a:lumMod val="50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2" name="Rectangle 51"/>
                <p:cNvSpPr/>
                <p:nvPr/>
              </p:nvSpPr>
              <p:spPr>
                <a:xfrm>
                  <a:off x="8781969" y="4698753"/>
                  <a:ext cx="362032" cy="671086"/>
                </a:xfrm>
                <a:prstGeom prst="rect">
                  <a:avLst/>
                </a:prstGeom>
                <a:solidFill>
                  <a:srgbClr val="9BBB59">
                    <a:lumMod val="75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3" name="Rectangle 52"/>
                <p:cNvSpPr/>
                <p:nvPr/>
              </p:nvSpPr>
              <p:spPr>
                <a:xfrm>
                  <a:off x="8781969" y="6040926"/>
                  <a:ext cx="362032" cy="671086"/>
                </a:xfrm>
                <a:prstGeom prst="rect">
                  <a:avLst/>
                </a:prstGeom>
                <a:solidFill>
                  <a:srgbClr val="969372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4" name="Rectangle 53"/>
                <p:cNvSpPr/>
                <p:nvPr/>
              </p:nvSpPr>
              <p:spPr>
                <a:xfrm>
                  <a:off x="8781969" y="5369840"/>
                  <a:ext cx="362032" cy="671086"/>
                </a:xfrm>
                <a:prstGeom prst="rect">
                  <a:avLst/>
                </a:prstGeom>
                <a:solidFill>
                  <a:srgbClr val="65756D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 dirty="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44" name="Rectangle 43"/>
              <p:cNvSpPr/>
              <p:nvPr/>
            </p:nvSpPr>
            <p:spPr>
              <a:xfrm>
                <a:off x="8782155" y="5705383"/>
                <a:ext cx="361845" cy="583064"/>
              </a:xfrm>
              <a:prstGeom prst="rect">
                <a:avLst/>
              </a:prstGeom>
              <a:solidFill>
                <a:srgbClr val="69573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 dirty="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55" name="TextBox 54"/>
          <p:cNvSpPr txBox="1"/>
          <p:nvPr/>
        </p:nvSpPr>
        <p:spPr>
          <a:xfrm>
            <a:off x="8807846" y="145652"/>
            <a:ext cx="362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8807846" y="723904"/>
            <a:ext cx="362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8807846" y="1286125"/>
            <a:ext cx="362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8807846" y="1853770"/>
            <a:ext cx="362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8807846" y="2427721"/>
            <a:ext cx="362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8807846" y="2998276"/>
            <a:ext cx="362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8807846" y="3568829"/>
            <a:ext cx="362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8807846" y="4139382"/>
            <a:ext cx="362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8807846" y="4709935"/>
            <a:ext cx="362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8766902" y="5280489"/>
            <a:ext cx="4310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8773337" y="5851042"/>
            <a:ext cx="4310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8761202" y="6427909"/>
            <a:ext cx="4310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67" name="Rectangle 66"/>
          <p:cNvSpPr/>
          <p:nvPr/>
        </p:nvSpPr>
        <p:spPr>
          <a:xfrm>
            <a:off x="-1" y="659241"/>
            <a:ext cx="8781969" cy="406327"/>
          </a:xfrm>
          <a:prstGeom prst="rect">
            <a:avLst/>
          </a:prstGeom>
          <a:solidFill>
            <a:srgbClr val="6575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8" name="Picture 6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1915" y="342725"/>
            <a:ext cx="630872" cy="630872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548" y="362374"/>
            <a:ext cx="696017" cy="611223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8781968" y="0"/>
            <a:ext cx="360570" cy="6274278"/>
          </a:xfrm>
          <a:prstGeom prst="rect">
            <a:avLst/>
          </a:prstGeom>
          <a:solidFill>
            <a:sysClr val="windowText" lastClr="000000">
              <a:alpha val="60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 dirty="0">
              <a:solidFill>
                <a:prstClr val="white"/>
              </a:solidFill>
            </a:endParaRPr>
          </a:p>
        </p:txBody>
      </p:sp>
      <p:sp>
        <p:nvSpPr>
          <p:cNvPr id="37" name="Text Placeholder 17"/>
          <p:cNvSpPr txBox="1">
            <a:spLocks/>
          </p:cNvSpPr>
          <p:nvPr/>
        </p:nvSpPr>
        <p:spPr>
          <a:xfrm>
            <a:off x="228600" y="76200"/>
            <a:ext cx="7086600" cy="54451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b="0" kern="1200" spc="300" baseline="0">
                <a:solidFill>
                  <a:schemeClr val="tx1"/>
                </a:solidFill>
                <a:latin typeface="Impact" panose="020B0806030902050204" pitchFamily="34" charset="0"/>
                <a:ea typeface="+mn-ea"/>
                <a:cs typeface="+mn-cs"/>
              </a:defRPr>
            </a:lvl1pPr>
            <a:lvl2pPr marL="581025" indent="-285750" algn="l" defTabSz="914400" rtl="0" eaLnBrk="1" latinLnBrk="0" hangingPunct="1">
              <a:spcBef>
                <a:spcPct val="20000"/>
              </a:spcBef>
              <a:buClr>
                <a:srgbClr val="0070C0"/>
              </a:buClr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rgbClr val="0070C0"/>
              </a:buClr>
              <a:buSzPct val="110000"/>
              <a:buFont typeface="Cambria" panose="02040503050406030204" pitchFamily="18" charset="0"/>
              <a:buChar char="-"/>
              <a:defRPr sz="32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32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prstClr val="black"/>
                </a:solidFill>
              </a:rPr>
              <a:t>Wrap Up</a:t>
            </a:r>
          </a:p>
        </p:txBody>
      </p:sp>
      <p:sp>
        <p:nvSpPr>
          <p:cNvPr id="38" name="Text Placeholder 17"/>
          <p:cNvSpPr txBox="1">
            <a:spLocks/>
          </p:cNvSpPr>
          <p:nvPr userDrawn="1"/>
        </p:nvSpPr>
        <p:spPr>
          <a:xfrm>
            <a:off x="5562600" y="6591300"/>
            <a:ext cx="3200400" cy="190500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b="0" kern="1200" spc="300" baseline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+mn-ea"/>
                <a:cs typeface="Times New Roman" panose="02020603050405020304" pitchFamily="18" charset="0"/>
              </a:defRPr>
            </a:lvl1pPr>
            <a:lvl2pPr marL="581025" indent="-285750" algn="l" defTabSz="914400" rtl="0" eaLnBrk="1" latinLnBrk="0" hangingPunct="1">
              <a:spcBef>
                <a:spcPct val="20000"/>
              </a:spcBef>
              <a:buClr>
                <a:srgbClr val="0070C0"/>
              </a:buClr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rgbClr val="0070C0"/>
              </a:buClr>
              <a:buSzPct val="110000"/>
              <a:buFont typeface="Cambria" panose="02040503050406030204" pitchFamily="18" charset="0"/>
              <a:buChar char="-"/>
              <a:defRPr sz="32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32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baseline="0" dirty="0" smtClean="0">
                <a:effectLst/>
                <a:latin typeface="Cambria" panose="02040503050406030204" pitchFamily="18" charset="0"/>
              </a:rPr>
              <a:t>April 2018 - </a:t>
            </a:r>
            <a:r>
              <a:rPr lang="en-US" sz="900" b="1" dirty="0" smtClean="0">
                <a:effectLst/>
                <a:latin typeface="Cambria" panose="02040503050406030204" pitchFamily="18" charset="0"/>
              </a:rPr>
              <a:t>Las Vegas, NV</a:t>
            </a:r>
            <a:endParaRPr lang="en-US" sz="900" b="1" dirty="0">
              <a:effectLst/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7709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400" b="1" kern="1200">
          <a:solidFill>
            <a:srgbClr val="92D050"/>
          </a:solidFill>
          <a:latin typeface="Cambria" panose="02040503050406030204" pitchFamily="18" charset="0"/>
          <a:ea typeface="+mn-ea"/>
          <a:cs typeface="+mn-cs"/>
        </a:defRPr>
      </a:lvl1pPr>
      <a:lvl2pPr marL="581025" indent="-285750" algn="l" defTabSz="914400" rtl="0" eaLnBrk="1" latinLnBrk="0" hangingPunct="1">
        <a:spcBef>
          <a:spcPct val="20000"/>
        </a:spcBef>
        <a:buClr>
          <a:srgbClr val="0070C0"/>
        </a:buClr>
        <a:buFont typeface="Arial" panose="020B0604020202020204" pitchFamily="34" charset="0"/>
        <a:buChar char="•"/>
        <a:defRPr sz="2200" kern="1200">
          <a:solidFill>
            <a:schemeClr val="bg1"/>
          </a:solidFill>
          <a:latin typeface="Cambria" panose="02040503050406030204" pitchFamily="18" charset="0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rgbClr val="0070C0"/>
        </a:buClr>
        <a:buSzPct val="110000"/>
        <a:buFont typeface="Cambria" panose="02040503050406030204" pitchFamily="18" charset="0"/>
        <a:buChar char="-"/>
        <a:defRPr sz="2000" kern="1200">
          <a:solidFill>
            <a:schemeClr val="bg1"/>
          </a:solidFill>
          <a:latin typeface="Cambria" panose="020405030504060302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pcooley@blm.gov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hyperlink" Target="mailto:atenney@blm.gov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jhmccart@blm.gov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oleObject" Target="../embeddings/oleObject1.bin"/><Relationship Id="rId7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2303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9" descr="Wind River Photos 1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850" y="1157288"/>
            <a:ext cx="1447800" cy="100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1" descr="SQRU's 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850" y="2224088"/>
            <a:ext cx="1447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3" descr="slide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850" y="3290888"/>
            <a:ext cx="1447800" cy="104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6" descr="sgfotank3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850" y="4433888"/>
            <a:ext cx="1447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7" descr="28' bridg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850" y="5576888"/>
            <a:ext cx="14478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295400"/>
            <a:ext cx="6134100" cy="51816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Project Analysis and Evaluation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Visual Contrast Rating System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Project Description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Affected </a:t>
            </a:r>
            <a:r>
              <a:rPr lang="en-US" dirty="0" err="1"/>
              <a:t>viewshed</a:t>
            </a:r>
            <a:r>
              <a:rPr lang="en-US" dirty="0"/>
              <a:t> determination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Identify VRM Objectives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Key Observation Points (KOP)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Visual Simulations 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Contrast Rating Form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Design modification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Reevaluation</a:t>
            </a: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Visualization/ Simulation</a:t>
            </a:r>
          </a:p>
          <a:p>
            <a:pPr>
              <a:spcBef>
                <a:spcPts val="0"/>
              </a:spcBef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Overall Course Objective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5387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9" descr="Wind River Photos 1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850" y="1157288"/>
            <a:ext cx="1447800" cy="100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1" descr="SQRU's 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850" y="2224088"/>
            <a:ext cx="1447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3" descr="slide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850" y="3290888"/>
            <a:ext cx="1447800" cy="104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6" descr="sgfotank3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850" y="4433888"/>
            <a:ext cx="1447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7" descr="28' bridg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850" y="5576888"/>
            <a:ext cx="14478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044426"/>
            <a:ext cx="6660931" cy="5181600"/>
          </a:xfrm>
        </p:spPr>
        <p:txBody>
          <a:bodyPr/>
          <a:lstStyle/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 smtClean="0"/>
              <a:t>NEPA &amp; VRM</a:t>
            </a:r>
            <a:endParaRPr lang="en-US" dirty="0"/>
          </a:p>
          <a:p>
            <a:pPr lvl="1">
              <a:spcBef>
                <a:spcPts val="0"/>
              </a:spcBef>
            </a:pPr>
            <a:r>
              <a:rPr lang="en-US" dirty="0"/>
              <a:t>Proposed Action</a:t>
            </a:r>
          </a:p>
          <a:p>
            <a:pPr lvl="1">
              <a:spcBef>
                <a:spcPts val="0"/>
              </a:spcBef>
            </a:pPr>
            <a:r>
              <a:rPr lang="en-US" dirty="0"/>
              <a:t>Alternative</a:t>
            </a:r>
          </a:p>
          <a:p>
            <a:pPr lvl="1">
              <a:spcBef>
                <a:spcPts val="0"/>
              </a:spcBef>
            </a:pPr>
            <a:r>
              <a:rPr lang="en-US" dirty="0"/>
              <a:t>Affected Environment</a:t>
            </a:r>
          </a:p>
          <a:p>
            <a:pPr lvl="1">
              <a:spcBef>
                <a:spcPts val="0"/>
              </a:spcBef>
            </a:pPr>
            <a:r>
              <a:rPr lang="en-US" dirty="0"/>
              <a:t>Environmental </a:t>
            </a:r>
            <a:r>
              <a:rPr lang="en-US" dirty="0" smtClean="0"/>
              <a:t>Consequences  (setting &amp; values)</a:t>
            </a:r>
            <a:endParaRPr lang="en-US" dirty="0"/>
          </a:p>
          <a:p>
            <a:pPr lvl="1">
              <a:spcBef>
                <a:spcPts val="0"/>
              </a:spcBef>
            </a:pPr>
            <a:r>
              <a:rPr lang="en-US" dirty="0" smtClean="0"/>
              <a:t>Mitigation</a:t>
            </a:r>
          </a:p>
          <a:p>
            <a:pPr lvl="1"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 smtClean="0"/>
              <a:t>Monitoring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Compliance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Effectiveness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Adaptive Management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Land Use Plan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Regional Landscape Scale Planning &amp; Mitigation Strategy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Overall Course Objective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934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1114639"/>
            <a:ext cx="8305800" cy="5573240"/>
          </a:xfrm>
        </p:spPr>
        <p:txBody>
          <a:bodyPr/>
          <a:lstStyle/>
          <a:p>
            <a:pPr lvl="1"/>
            <a:r>
              <a:rPr lang="en-US" dirty="0"/>
              <a:t>Are Visual Inventory Classes &amp; VRM Management Classes </a:t>
            </a:r>
            <a:br>
              <a:rPr lang="en-US" dirty="0"/>
            </a:br>
            <a:r>
              <a:rPr lang="en-US" dirty="0"/>
              <a:t>the same thing?</a:t>
            </a:r>
          </a:p>
          <a:p>
            <a:pPr lvl="1"/>
            <a:r>
              <a:rPr lang="en-US" dirty="0"/>
              <a:t>Is VRM </a:t>
            </a:r>
          </a:p>
          <a:p>
            <a:pPr lvl="2"/>
            <a:r>
              <a:rPr lang="en-US" dirty="0"/>
              <a:t>discretionary, a “soft” decision?</a:t>
            </a:r>
          </a:p>
          <a:p>
            <a:pPr lvl="2"/>
            <a:r>
              <a:rPr lang="en-US" dirty="0" smtClean="0"/>
              <a:t>do we manage  </a:t>
            </a:r>
            <a:r>
              <a:rPr lang="en-US" dirty="0"/>
              <a:t>project </a:t>
            </a:r>
            <a:r>
              <a:rPr lang="en-US" dirty="0" smtClean="0"/>
              <a:t>beauty? </a:t>
            </a:r>
            <a:endParaRPr lang="en-US" dirty="0"/>
          </a:p>
          <a:p>
            <a:pPr lvl="2"/>
            <a:r>
              <a:rPr lang="en-US" dirty="0"/>
              <a:t>allows visually unmitigated activity within VRM Class IV?</a:t>
            </a:r>
          </a:p>
          <a:p>
            <a:pPr lvl="2"/>
            <a:r>
              <a:rPr lang="en-US" dirty="0"/>
              <a:t>a way to preclude or exclude projects from happening?</a:t>
            </a:r>
          </a:p>
          <a:p>
            <a:pPr lvl="1"/>
            <a:r>
              <a:rPr lang="en-US" dirty="0"/>
              <a:t>Does VRM applies to existing valid mineral rights?</a:t>
            </a:r>
          </a:p>
          <a:p>
            <a:pPr lvl="1"/>
            <a:r>
              <a:rPr lang="en-US" dirty="0"/>
              <a:t>VRM Management Class IV means the area has low visual value?</a:t>
            </a:r>
          </a:p>
          <a:p>
            <a:pPr lvl="1"/>
            <a:r>
              <a:rPr lang="en-US" dirty="0"/>
              <a:t>Are Contrast Rating Evaluations required for all projects? </a:t>
            </a:r>
          </a:p>
          <a:p>
            <a:pPr lvl="1"/>
            <a:r>
              <a:rPr lang="en-US" dirty="0"/>
              <a:t>Who is responsible for VRM? </a:t>
            </a:r>
          </a:p>
          <a:p>
            <a:pPr lvl="1"/>
            <a:r>
              <a:rPr lang="en-US" dirty="0" smtClean="0"/>
              <a:t>Is the </a:t>
            </a:r>
            <a:r>
              <a:rPr lang="en-US" dirty="0"/>
              <a:t>VRM </a:t>
            </a:r>
            <a:r>
              <a:rPr lang="en-US" dirty="0" smtClean="0"/>
              <a:t>Class in question the one </a:t>
            </a:r>
            <a:r>
              <a:rPr lang="en-US" dirty="0"/>
              <a:t>from the KOP </a:t>
            </a:r>
            <a:r>
              <a:rPr lang="en-US" dirty="0" smtClean="0"/>
              <a:t>or </a:t>
            </a:r>
            <a:r>
              <a:rPr lang="en-US" dirty="0"/>
              <a:t>from where the project is </a:t>
            </a:r>
            <a:r>
              <a:rPr lang="en-US" dirty="0" smtClean="0"/>
              <a:t>located, </a:t>
            </a:r>
            <a:r>
              <a:rPr lang="en-US" dirty="0"/>
              <a:t>if the two </a:t>
            </a:r>
            <a:r>
              <a:rPr lang="en-US" dirty="0" smtClean="0"/>
              <a:t>different </a:t>
            </a:r>
            <a:r>
              <a:rPr lang="en-US" dirty="0"/>
              <a:t>VRM </a:t>
            </a:r>
            <a:r>
              <a:rPr lang="en-US" dirty="0" smtClean="0"/>
              <a:t>classes are in play?</a:t>
            </a:r>
            <a:endParaRPr lang="en-US" dirty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Summary Questions: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3366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856" y="1518693"/>
            <a:ext cx="8385544" cy="5181600"/>
          </a:xfrm>
        </p:spPr>
        <p:txBody>
          <a:bodyPr/>
          <a:lstStyle/>
          <a:p>
            <a:pPr marL="457200" indent="-45720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dirty="0"/>
              <a:t>VRM is a Collaborative Process – internally and externally.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dirty="0"/>
              <a:t>Is your Visual Resource Inventory up to date?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dirty="0"/>
              <a:t>Take the time to do comprehensive planning – carefully study VRM/VRI/Allocations compatibility – knowing the industry’s </a:t>
            </a:r>
            <a:r>
              <a:rPr lang="en-US" dirty="0" smtClean="0"/>
              <a:t>challenges, but capabilities, too.</a:t>
            </a:r>
            <a:endParaRPr lang="en-US" dirty="0"/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dirty="0"/>
              <a:t>VRM Class IV should be given as much consideration as VRM </a:t>
            </a:r>
            <a:r>
              <a:rPr lang="en-US" dirty="0" smtClean="0"/>
              <a:t>II and III.</a:t>
            </a:r>
            <a:endParaRPr lang="en-US" dirty="0"/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dirty="0"/>
              <a:t>Plan amendment should be the exception to the rule and not viewed as the easy out.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Final Comments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455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76161"/>
            <a:ext cx="8305800" cy="5181600"/>
          </a:xfrm>
        </p:spPr>
        <p:txBody>
          <a:bodyPr/>
          <a:lstStyle/>
          <a:p>
            <a:pPr marL="342900" indent="-342900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dirty="0"/>
              <a:t>Members of the VRM Elite - please be assertive stewards of our BLM settings in protecting BLM’s Visual values</a:t>
            </a:r>
          </a:p>
          <a:p>
            <a:pPr marL="342900" indent="-342900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dirty="0"/>
              <a:t>Share your challenges and successes with us and your fellow students</a:t>
            </a:r>
          </a:p>
          <a:p>
            <a:pPr marL="342900" indent="-342900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dirty="0"/>
              <a:t>Encourage customers to use qualified contractors the conduct VRM analysis.  </a:t>
            </a:r>
          </a:p>
          <a:p>
            <a:pPr marL="342900" indent="-342900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dirty="0"/>
              <a:t>Call upon the </a:t>
            </a:r>
            <a:r>
              <a:rPr lang="en-US" dirty="0" smtClean="0"/>
              <a:t>instructors,  </a:t>
            </a:r>
            <a:r>
              <a:rPr lang="en-US" dirty="0"/>
              <a:t>if you need assistance 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In closing . . 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7245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Wrap Up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Other reading</a:t>
            </a:r>
            <a:endParaRPr lang="en-US" dirty="0"/>
          </a:p>
        </p:txBody>
      </p:sp>
      <p:sp>
        <p:nvSpPr>
          <p:cNvPr id="53251" name="Line 4"/>
          <p:cNvSpPr>
            <a:spLocks noChangeShapeType="1"/>
          </p:cNvSpPr>
          <p:nvPr/>
        </p:nvSpPr>
        <p:spPr bwMode="auto">
          <a:xfrm>
            <a:off x="0" y="685800"/>
            <a:ext cx="9144000" cy="0"/>
          </a:xfrm>
          <a:prstGeom prst="line">
            <a:avLst/>
          </a:prstGeom>
          <a:noFill/>
          <a:ln w="9525">
            <a:solidFill>
              <a:srgbClr val="AEAC6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253" name="Text Box 6"/>
          <p:cNvSpPr txBox="1">
            <a:spLocks noChangeArrowheads="1"/>
          </p:cNvSpPr>
          <p:nvPr/>
        </p:nvSpPr>
        <p:spPr bwMode="auto">
          <a:xfrm>
            <a:off x="0" y="1362858"/>
            <a:ext cx="8915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Additional</a:t>
            </a:r>
            <a:r>
              <a:rPr kumimoji="0" lang="en-US" alt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Resources</a:t>
            </a:r>
          </a:p>
        </p:txBody>
      </p:sp>
      <p:pic>
        <p:nvPicPr>
          <p:cNvPr id="12290" name="Picture 2" descr="Image result for Visualizing Climate Change: A Guide to Visual Communication of Climate Change and Developing Local Solutions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703" y="2409924"/>
            <a:ext cx="2063511" cy="2681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Image result for new energy landscap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8336" y="2403145"/>
            <a:ext cx="2047989" cy="2681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9350" y="2409925"/>
            <a:ext cx="2067062" cy="26750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8" t="3903" r="1710" b="7765"/>
          <a:stretch/>
        </p:blipFill>
        <p:spPr>
          <a:xfrm>
            <a:off x="104775" y="2409925"/>
            <a:ext cx="2236170" cy="26724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2185" y="5082325"/>
            <a:ext cx="218925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ts val="1200"/>
              </a:spcAft>
            </a:pPr>
            <a:r>
              <a:rPr lang="en-US" altLang="en-US" sz="1400" dirty="0" smtClean="0">
                <a:solidFill>
                  <a:prstClr val="white"/>
                </a:solidFill>
              </a:rPr>
              <a:t>blmwyomingvisual.anl.gov</a:t>
            </a:r>
            <a:endParaRPr lang="en-US" altLang="en-US" sz="1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396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tmp\2014_Las vegas Training_Mike Brown\2016_06 Las Vegas Course\New presentation images\Red Rock Canyon NCA poster imag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5" t="6421"/>
          <a:stretch/>
        </p:blipFill>
        <p:spPr bwMode="auto">
          <a:xfrm>
            <a:off x="7351" y="1056290"/>
            <a:ext cx="8780389" cy="5801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-8414" y="1056289"/>
            <a:ext cx="8796154" cy="5912069"/>
          </a:xfrm>
          <a:solidFill>
            <a:schemeClr val="tx1">
              <a:lumMod val="65000"/>
              <a:lumOff val="35000"/>
              <a:alpha val="31000"/>
            </a:schemeClr>
          </a:solidFill>
        </p:spPr>
        <p:txBody>
          <a:bodyPr/>
          <a:lstStyle/>
          <a:p>
            <a:pPr marL="801688" indent="-285750">
              <a:spcBef>
                <a:spcPts val="1200"/>
              </a:spcBef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Thanks to:</a:t>
            </a:r>
          </a:p>
          <a:p>
            <a:pPr marL="801688" lvl="1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 Smith</a:t>
            </a:r>
          </a:p>
          <a:p>
            <a:pPr marL="801688" lvl="1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Greg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Helseth</a:t>
            </a: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01688" lvl="1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Katharine August</a:t>
            </a:r>
          </a:p>
          <a:p>
            <a:pPr marL="801688" lvl="1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Kerri-Anne Thorpe</a:t>
            </a:r>
          </a:p>
          <a:p>
            <a:pPr marL="801688" lvl="1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Susan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Farkas</a:t>
            </a: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01688" lvl="1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Stephen Leslie</a:t>
            </a:r>
          </a:p>
          <a:p>
            <a:pPr marL="801688" lvl="1"/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Wrap Up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28600" y="609600"/>
            <a:ext cx="7811814" cy="468313"/>
          </a:xfrm>
        </p:spPr>
        <p:txBody>
          <a:bodyPr/>
          <a:lstStyle/>
          <a:p>
            <a:r>
              <a:rPr lang="en-US" dirty="0" smtClean="0"/>
              <a:t>Southern Nevada District &amp; Field Offices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463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Course Sponsors</a:t>
            </a:r>
            <a:endParaRPr lang="en-US" dirty="0"/>
          </a:p>
        </p:txBody>
      </p:sp>
      <p:sp>
        <p:nvSpPr>
          <p:cNvPr id="53251" name="Line 4"/>
          <p:cNvSpPr>
            <a:spLocks noChangeShapeType="1"/>
          </p:cNvSpPr>
          <p:nvPr/>
        </p:nvSpPr>
        <p:spPr bwMode="auto">
          <a:xfrm>
            <a:off x="0" y="685800"/>
            <a:ext cx="9144000" cy="0"/>
          </a:xfrm>
          <a:prstGeom prst="line">
            <a:avLst/>
          </a:prstGeom>
          <a:noFill/>
          <a:ln w="9525">
            <a:solidFill>
              <a:srgbClr val="AEAC6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53253" name="Text Box 6"/>
          <p:cNvSpPr txBox="1">
            <a:spLocks noChangeArrowheads="1"/>
          </p:cNvSpPr>
          <p:nvPr/>
        </p:nvSpPr>
        <p:spPr bwMode="auto">
          <a:xfrm>
            <a:off x="114300" y="1633870"/>
            <a:ext cx="8915400" cy="3877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ts val="1200"/>
              </a:spcAft>
            </a:pPr>
            <a:r>
              <a:rPr lang="en-US" altLang="en-US" sz="3600" dirty="0" smtClean="0">
                <a:solidFill>
                  <a:srgbClr val="92D050"/>
                </a:solidFill>
              </a:rPr>
              <a:t>Phil Cooley, National Training Center</a:t>
            </a:r>
          </a:p>
          <a:p>
            <a:pPr algn="ctr" eaLnBrk="1" fontAlgn="base" hangingPunct="1">
              <a:spcBef>
                <a:spcPct val="0"/>
              </a:spcBef>
              <a:spcAft>
                <a:spcPts val="1200"/>
              </a:spcAft>
            </a:pPr>
            <a:r>
              <a:rPr lang="en-US" altLang="en-US" sz="3600" dirty="0" smtClean="0">
                <a:solidFill>
                  <a:srgbClr val="92D050"/>
                </a:solidFill>
                <a:hlinkClick r:id="rId3"/>
              </a:rPr>
              <a:t>pcooley@blm.gov</a:t>
            </a:r>
            <a:r>
              <a:rPr lang="en-US" altLang="en-US" sz="3600" dirty="0" smtClean="0">
                <a:solidFill>
                  <a:srgbClr val="92D050"/>
                </a:solidFill>
              </a:rPr>
              <a:t> </a:t>
            </a:r>
            <a:endParaRPr lang="en-US" altLang="en-US" dirty="0" smtClean="0">
              <a:solidFill>
                <a:srgbClr val="92D050"/>
              </a:solidFill>
            </a:endParaRPr>
          </a:p>
          <a:p>
            <a:pPr algn="ctr" eaLnBrk="1" fontAlgn="base" hangingPunct="1">
              <a:spcBef>
                <a:spcPct val="0"/>
              </a:spcBef>
              <a:spcAft>
                <a:spcPts val="1200"/>
              </a:spcAft>
            </a:pPr>
            <a:r>
              <a:rPr lang="en-US" altLang="en-US" sz="3600" dirty="0" smtClean="0">
                <a:solidFill>
                  <a:srgbClr val="92D050"/>
                </a:solidFill>
              </a:rPr>
              <a:t/>
            </a:r>
            <a:br>
              <a:rPr lang="en-US" altLang="en-US" sz="3600" dirty="0" smtClean="0">
                <a:solidFill>
                  <a:srgbClr val="92D050"/>
                </a:solidFill>
              </a:rPr>
            </a:br>
            <a:r>
              <a:rPr lang="en-US" altLang="en-US" sz="3600" dirty="0" smtClean="0">
                <a:solidFill>
                  <a:srgbClr val="92D050"/>
                </a:solidFill>
              </a:rPr>
              <a:t>Andy </a:t>
            </a:r>
            <a:r>
              <a:rPr lang="en-US" altLang="en-US" sz="3600" dirty="0" err="1" smtClean="0">
                <a:solidFill>
                  <a:srgbClr val="92D050"/>
                </a:solidFill>
              </a:rPr>
              <a:t>Tenney</a:t>
            </a:r>
            <a:r>
              <a:rPr lang="en-US" altLang="en-US" sz="3600" dirty="0" smtClean="0">
                <a:solidFill>
                  <a:srgbClr val="92D050"/>
                </a:solidFill>
              </a:rPr>
              <a:t>, WO250 Division Chief, Recreation and Visitor Services</a:t>
            </a:r>
          </a:p>
          <a:p>
            <a:pPr algn="ctr" eaLnBrk="1" fontAlgn="base" hangingPunct="1">
              <a:spcBef>
                <a:spcPct val="0"/>
              </a:spcBef>
              <a:spcAft>
                <a:spcPts val="1200"/>
              </a:spcAft>
            </a:pPr>
            <a:r>
              <a:rPr lang="en-US" altLang="en-US" sz="3600" dirty="0" smtClean="0">
                <a:solidFill>
                  <a:srgbClr val="92D050"/>
                </a:solidFill>
                <a:hlinkClick r:id="rId4"/>
              </a:rPr>
              <a:t>atenney@blm.gov</a:t>
            </a:r>
            <a:r>
              <a:rPr lang="en-US" altLang="en-US" sz="3600" dirty="0" smtClean="0">
                <a:solidFill>
                  <a:srgbClr val="92D050"/>
                </a:solidFill>
              </a:rPr>
              <a:t> </a:t>
            </a:r>
            <a:endParaRPr lang="en-US" altLang="en-US" sz="1600" dirty="0" smtClean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972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Stay in Touch</a:t>
            </a:r>
            <a:endParaRPr lang="en-US" dirty="0"/>
          </a:p>
        </p:txBody>
      </p:sp>
      <p:sp>
        <p:nvSpPr>
          <p:cNvPr id="54275" name="Text Box 6"/>
          <p:cNvSpPr txBox="1">
            <a:spLocks noChangeArrowheads="1"/>
          </p:cNvSpPr>
          <p:nvPr/>
        </p:nvSpPr>
        <p:spPr bwMode="auto">
          <a:xfrm>
            <a:off x="76200" y="1147652"/>
            <a:ext cx="8915400" cy="390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6000" dirty="0" smtClean="0">
              <a:solidFill>
                <a:srgbClr val="C2C18C"/>
              </a:solidFill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000" dirty="0" smtClean="0">
                <a:solidFill>
                  <a:srgbClr val="92D050"/>
                </a:solidFill>
              </a:rPr>
              <a:t>John McCarty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000" dirty="0" smtClean="0">
                <a:solidFill>
                  <a:srgbClr val="92D050"/>
                </a:solidFill>
              </a:rPr>
              <a:t>Washington Office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000" dirty="0" smtClean="0">
                <a:solidFill>
                  <a:srgbClr val="92D050"/>
                </a:solidFill>
                <a:hlinkClick r:id="rId3"/>
              </a:rPr>
              <a:t>jhmccart@blm.gov</a:t>
            </a:r>
            <a:r>
              <a:rPr lang="en-US" altLang="en-US" sz="4000" dirty="0" smtClean="0">
                <a:solidFill>
                  <a:srgbClr val="92D050"/>
                </a:solidFill>
              </a:rPr>
              <a:t>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000" dirty="0" smtClean="0">
                <a:solidFill>
                  <a:srgbClr val="92D050"/>
                </a:solidFill>
              </a:rPr>
              <a:t>202.912.7284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800" dirty="0" smtClean="0">
              <a:solidFill>
                <a:srgbClr val="C2C1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612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tmp\2014_Las vegas Training_Mike Brown\2015\units\Updated Units\Unit 1\new\tumblr_nlqhnkohmR1rcc3hoo1_128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95"/>
          <a:stretch/>
        </p:blipFill>
        <p:spPr bwMode="auto">
          <a:xfrm>
            <a:off x="1" y="658161"/>
            <a:ext cx="8787739" cy="6199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7311915" y="342725"/>
            <a:ext cx="1366650" cy="630872"/>
            <a:chOff x="7311915" y="342725"/>
            <a:chExt cx="1366650" cy="630872"/>
          </a:xfrm>
        </p:grpSpPr>
        <p:pic>
          <p:nvPicPr>
            <p:cNvPr id="3" name="Picture 2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1915" y="342725"/>
              <a:ext cx="630872" cy="630872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82548" y="362374"/>
              <a:ext cx="696017" cy="6112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59010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Review the key learning points of the week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Reflect back on the week’s activities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Answer any remaining questions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And hopefully a chuckle or two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Unit Objective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803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Having participated in the course, you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dirty="0"/>
              <a:t>should be able to</a:t>
            </a:r>
            <a:r>
              <a:rPr lang="en-US" dirty="0" smtClean="0"/>
              <a:t>:</a:t>
            </a:r>
            <a:endParaRPr lang="en-US" dirty="0"/>
          </a:p>
          <a:p>
            <a:pPr lvl="1">
              <a:spcBef>
                <a:spcPts val="0"/>
              </a:spcBef>
              <a:spcAft>
                <a:spcPts val="1800"/>
              </a:spcAft>
            </a:pPr>
            <a:r>
              <a:rPr lang="en-US" dirty="0"/>
              <a:t>Describe the basic principles and concepts of </a:t>
            </a:r>
            <a:r>
              <a:rPr lang="en-US" dirty="0" smtClean="0"/>
              <a:t>VRM</a:t>
            </a:r>
            <a:endParaRPr lang="en-US" dirty="0"/>
          </a:p>
          <a:p>
            <a:pPr lvl="1">
              <a:spcBef>
                <a:spcPts val="0"/>
              </a:spcBef>
              <a:spcAft>
                <a:spcPts val="1800"/>
              </a:spcAft>
            </a:pPr>
            <a:r>
              <a:rPr lang="en-US" dirty="0"/>
              <a:t>Communicate the role of VRM in land use planning and activity planning within the Bureau</a:t>
            </a:r>
            <a:r>
              <a:rPr lang="en-US" dirty="0" smtClean="0"/>
              <a:t>.</a:t>
            </a:r>
            <a:endParaRPr lang="en-US" dirty="0"/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That you have the foundation to begin hone the skills to: </a:t>
            </a:r>
          </a:p>
          <a:p>
            <a:pPr lvl="2"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inventory </a:t>
            </a:r>
            <a:r>
              <a:rPr lang="en-US" dirty="0"/>
              <a:t>visual resources, </a:t>
            </a:r>
            <a:endParaRPr lang="en-US" dirty="0" smtClean="0"/>
          </a:p>
          <a:p>
            <a:pPr lvl="2"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analyze </a:t>
            </a:r>
            <a:r>
              <a:rPr lang="en-US" dirty="0"/>
              <a:t>landscape, </a:t>
            </a:r>
            <a:endParaRPr lang="en-US" dirty="0" smtClean="0"/>
          </a:p>
          <a:p>
            <a:pPr lvl="2"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develop </a:t>
            </a:r>
            <a:r>
              <a:rPr lang="en-US" dirty="0"/>
              <a:t>mitigations for minimizing contrast.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Overall Course Objective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1121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dirty="0"/>
              <a:t>Basic </a:t>
            </a:r>
            <a:r>
              <a:rPr lang="en-US" dirty="0" smtClean="0"/>
              <a:t>Principles</a:t>
            </a:r>
            <a:endParaRPr lang="en-US" dirty="0"/>
          </a:p>
          <a:p>
            <a:pPr lvl="1">
              <a:spcBef>
                <a:spcPts val="0"/>
              </a:spcBef>
              <a:spcAft>
                <a:spcPts val="1800"/>
              </a:spcAft>
            </a:pPr>
            <a:r>
              <a:rPr lang="en-US" dirty="0" smtClean="0"/>
              <a:t>Scenic </a:t>
            </a:r>
            <a:r>
              <a:rPr lang="en-US" dirty="0"/>
              <a:t>resources are public resources, which are finite in supply.</a:t>
            </a:r>
          </a:p>
          <a:p>
            <a:pPr lvl="1">
              <a:spcBef>
                <a:spcPts val="0"/>
              </a:spcBef>
              <a:spcAft>
                <a:spcPts val="1800"/>
              </a:spcAft>
            </a:pPr>
            <a:r>
              <a:rPr lang="en-US" dirty="0" smtClean="0"/>
              <a:t>BLM </a:t>
            </a:r>
            <a:r>
              <a:rPr lang="en-US" dirty="0"/>
              <a:t>has a legal obligation to manage for scenery.</a:t>
            </a:r>
          </a:p>
          <a:p>
            <a:pPr lvl="1">
              <a:spcBef>
                <a:spcPts val="0"/>
              </a:spcBef>
              <a:spcAft>
                <a:spcPts val="1800"/>
              </a:spcAft>
            </a:pPr>
            <a:r>
              <a:rPr lang="en-US" dirty="0" smtClean="0"/>
              <a:t>Visual </a:t>
            </a:r>
            <a:r>
              <a:rPr lang="en-US" dirty="0"/>
              <a:t>Resource Management (VRM) is our system for scenery management</a:t>
            </a:r>
            <a:r>
              <a:rPr lang="en-US" dirty="0" smtClean="0"/>
              <a:t>.</a:t>
            </a:r>
          </a:p>
          <a:p>
            <a:pPr lvl="1">
              <a:spcBef>
                <a:spcPts val="0"/>
              </a:spcBef>
              <a:spcAft>
                <a:spcPts val="1800"/>
              </a:spcAft>
            </a:pPr>
            <a:r>
              <a:rPr lang="en-US" dirty="0" smtClean="0"/>
              <a:t>VRM is not about stopping projects, but </a:t>
            </a:r>
            <a:r>
              <a:rPr lang="en-US" dirty="0" smtClean="0">
                <a:solidFill>
                  <a:srgbClr val="FFFF00"/>
                </a:solidFill>
              </a:rPr>
              <a:t>to make projects better </a:t>
            </a:r>
            <a:r>
              <a:rPr lang="en-US" dirty="0" smtClean="0"/>
              <a:t>integrated into their setting.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Overall Course Objective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235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VRM Program Objectives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Manage </a:t>
            </a:r>
            <a:r>
              <a:rPr lang="en-US" dirty="0"/>
              <a:t>for protection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Minimize adverse visual impact.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Establish </a:t>
            </a:r>
            <a:r>
              <a:rPr lang="en-US" dirty="0"/>
              <a:t>consistency in managing visual resources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Establish </a:t>
            </a:r>
            <a:r>
              <a:rPr lang="en-US" dirty="0"/>
              <a:t>an inclusive framework for interaction between VRM and other resource programs.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Encourage </a:t>
            </a:r>
            <a:r>
              <a:rPr lang="en-US" dirty="0"/>
              <a:t>balanced management of visual values with other resources for now and into the future.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Ensure </a:t>
            </a:r>
            <a:r>
              <a:rPr lang="en-US" dirty="0"/>
              <a:t>management of visual resources in accordance with applicable laws and regulations.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Provide </a:t>
            </a:r>
            <a:r>
              <a:rPr lang="en-US" dirty="0"/>
              <a:t>adequate information for informed visual resource land use planning, </a:t>
            </a:r>
            <a:r>
              <a:rPr lang="en-US" dirty="0" smtClean="0"/>
              <a:t>project design, and landscape  </a:t>
            </a:r>
            <a:r>
              <a:rPr lang="en-US" dirty="0"/>
              <a:t>monitoring.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Overall Course Objective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26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295400"/>
            <a:ext cx="6134100" cy="51816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BLM has legal obligation</a:t>
            </a:r>
          </a:p>
          <a:p>
            <a:pPr lvl="1">
              <a:spcBef>
                <a:spcPts val="0"/>
              </a:spcBef>
            </a:pPr>
            <a:r>
              <a:rPr lang="en-US" dirty="0"/>
              <a:t>IBLA Decisions </a:t>
            </a:r>
          </a:p>
          <a:p>
            <a:pPr lvl="2">
              <a:spcBef>
                <a:spcPts val="0"/>
              </a:spcBef>
            </a:pPr>
            <a:r>
              <a:rPr lang="en-US" dirty="0">
                <a:solidFill>
                  <a:srgbClr val="FFC000"/>
                </a:solidFill>
              </a:rPr>
              <a:t>144IBLA070 - Utah Decision</a:t>
            </a:r>
          </a:p>
          <a:p>
            <a:pPr lvl="2">
              <a:spcBef>
                <a:spcPts val="0"/>
              </a:spcBef>
            </a:pPr>
            <a:r>
              <a:rPr lang="en-US" dirty="0">
                <a:solidFill>
                  <a:srgbClr val="FFC000"/>
                </a:solidFill>
              </a:rPr>
              <a:t>173IBLA313 - Beaver </a:t>
            </a:r>
            <a:r>
              <a:rPr lang="en-US" dirty="0" err="1">
                <a:solidFill>
                  <a:srgbClr val="FFC000"/>
                </a:solidFill>
              </a:rPr>
              <a:t>Rim_Lander</a:t>
            </a:r>
            <a:r>
              <a:rPr lang="en-US" dirty="0">
                <a:solidFill>
                  <a:srgbClr val="FFC000"/>
                </a:solidFill>
              </a:rPr>
              <a:t> FO</a:t>
            </a:r>
          </a:p>
          <a:p>
            <a:pPr lvl="2"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solidFill>
                  <a:srgbClr val="FFC000"/>
                </a:solidFill>
              </a:rPr>
              <a:t>174 IBLA 078  -Tom Van </a:t>
            </a:r>
            <a:r>
              <a:rPr lang="en-US" dirty="0" err="1">
                <a:solidFill>
                  <a:srgbClr val="FFC000"/>
                </a:solidFill>
              </a:rPr>
              <a:t>Sant</a:t>
            </a:r>
            <a:r>
              <a:rPr lang="en-US" dirty="0">
                <a:solidFill>
                  <a:srgbClr val="FFC000"/>
                </a:solidFill>
              </a:rPr>
              <a:t> - California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VRM system</a:t>
            </a:r>
            <a:endParaRPr lang="en-US" dirty="0"/>
          </a:p>
          <a:p>
            <a:pPr lvl="1">
              <a:spcBef>
                <a:spcPts val="0"/>
              </a:spcBef>
            </a:pPr>
            <a:r>
              <a:rPr lang="en-US" dirty="0"/>
              <a:t>Inventory for visual values</a:t>
            </a:r>
          </a:p>
          <a:p>
            <a:pPr lvl="1">
              <a:spcBef>
                <a:spcPts val="0"/>
              </a:spcBef>
            </a:pPr>
            <a:r>
              <a:rPr lang="en-US" dirty="0"/>
              <a:t>Establish Mgt. Classes</a:t>
            </a:r>
          </a:p>
          <a:p>
            <a:pPr lvl="1">
              <a:spcBef>
                <a:spcPts val="0"/>
              </a:spcBef>
            </a:pPr>
            <a:r>
              <a:rPr lang="en-US" dirty="0"/>
              <a:t>Evaluate/design activities to meet classes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IM 2009 - 167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VRM is the </a:t>
            </a:r>
            <a:r>
              <a:rPr lang="en-US" dirty="0"/>
              <a:t>“Language for Landscapes</a:t>
            </a:r>
            <a:r>
              <a:rPr lang="en-US" dirty="0" smtClean="0"/>
              <a:t>”</a:t>
            </a:r>
            <a:endParaRPr lang="en-US" dirty="0"/>
          </a:p>
          <a:p>
            <a:pPr lvl="1">
              <a:spcBef>
                <a:spcPts val="0"/>
              </a:spcBef>
            </a:pPr>
            <a:r>
              <a:rPr lang="en-US" dirty="0"/>
              <a:t>Types of </a:t>
            </a:r>
            <a:r>
              <a:rPr lang="en-US" dirty="0" smtClean="0"/>
              <a:t>Landscapes</a:t>
            </a:r>
            <a:endParaRPr lang="en-US" dirty="0"/>
          </a:p>
          <a:p>
            <a:pPr lvl="1">
              <a:spcBef>
                <a:spcPts val="0"/>
              </a:spcBef>
            </a:pPr>
            <a:r>
              <a:rPr lang="en-US" dirty="0"/>
              <a:t>Elements of Landscape Character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Analysis </a:t>
            </a:r>
            <a:r>
              <a:rPr lang="en-US" dirty="0"/>
              <a:t>Factors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Overall Course Objective</a:t>
            </a:r>
            <a:endParaRPr lang="en-US" dirty="0"/>
          </a:p>
        </p:txBody>
      </p:sp>
      <p:graphicFrame>
        <p:nvGraphicFramePr>
          <p:cNvPr id="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051607"/>
              </p:ext>
            </p:extLst>
          </p:nvPr>
        </p:nvGraphicFramePr>
        <p:xfrm>
          <a:off x="7181850" y="1219200"/>
          <a:ext cx="1447800" cy="827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2" name="Image" r:id="rId3" imgW="6393293" imgH="3649390" progId="Photoshop.Image.5">
                  <p:embed/>
                </p:oleObj>
              </mc:Choice>
              <mc:Fallback>
                <p:oleObj name="Image" r:id="rId3" imgW="6393293" imgH="3649390" progId="Photoshop.Image.5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81850" y="1219200"/>
                        <a:ext cx="1447800" cy="827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17" descr="gsnem cany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850" y="2133600"/>
            <a:ext cx="1447800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8" descr="great basin nv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850" y="3082925"/>
            <a:ext cx="1447800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9" descr="form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850" y="5389563"/>
            <a:ext cx="1447800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0" descr="mt mora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850" y="4210050"/>
            <a:ext cx="14478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532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295400"/>
            <a:ext cx="6134100" cy="51816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Land Use Planning and VRM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Visual Resource Inventory</a:t>
            </a:r>
            <a:endParaRPr lang="en-US" dirty="0"/>
          </a:p>
          <a:p>
            <a:pPr lvl="2">
              <a:spcBef>
                <a:spcPts val="0"/>
              </a:spcBef>
            </a:pPr>
            <a:r>
              <a:rPr lang="en-US" dirty="0">
                <a:solidFill>
                  <a:srgbClr val="FFC000"/>
                </a:solidFill>
              </a:rPr>
              <a:t>Scenic Quality</a:t>
            </a:r>
          </a:p>
          <a:p>
            <a:pPr lvl="2">
              <a:spcBef>
                <a:spcPts val="0"/>
              </a:spcBef>
            </a:pPr>
            <a:r>
              <a:rPr lang="en-US" dirty="0">
                <a:solidFill>
                  <a:srgbClr val="FFC000"/>
                </a:solidFill>
              </a:rPr>
              <a:t>Sensitivity Levels</a:t>
            </a:r>
          </a:p>
          <a:p>
            <a:pPr lvl="2">
              <a:spcBef>
                <a:spcPts val="0"/>
              </a:spcBef>
            </a:pPr>
            <a:r>
              <a:rPr lang="en-US" dirty="0">
                <a:solidFill>
                  <a:srgbClr val="FFC000"/>
                </a:solidFill>
              </a:rPr>
              <a:t>Distance </a:t>
            </a:r>
            <a:r>
              <a:rPr lang="en-US" dirty="0" smtClean="0">
                <a:solidFill>
                  <a:srgbClr val="FFC000"/>
                </a:solidFill>
              </a:rPr>
              <a:t>Zones</a:t>
            </a:r>
          </a:p>
          <a:p>
            <a:pPr lvl="2">
              <a:spcBef>
                <a:spcPts val="0"/>
              </a:spcBef>
            </a:pPr>
            <a:r>
              <a:rPr lang="en-US" dirty="0" smtClean="0">
                <a:solidFill>
                  <a:srgbClr val="FFC000"/>
                </a:solidFill>
              </a:rPr>
              <a:t>VRI Classes</a:t>
            </a:r>
            <a:br>
              <a:rPr lang="en-US" dirty="0" smtClean="0">
                <a:solidFill>
                  <a:srgbClr val="FFC000"/>
                </a:solidFill>
              </a:rPr>
            </a:br>
            <a:endParaRPr lang="en-US" dirty="0" smtClean="0">
              <a:solidFill>
                <a:srgbClr val="FFC000"/>
              </a:solidFill>
            </a:endParaRP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VRM Management Classes I-IV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Going beyond VRM Classes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Amending Land Use Plans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Interim VRM Classes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Other Allocations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Overall Course Objective</a:t>
            </a:r>
            <a:endParaRPr lang="en-US" dirty="0"/>
          </a:p>
        </p:txBody>
      </p:sp>
      <p:pic>
        <p:nvPicPr>
          <p:cNvPr id="9" name="Picture 19" descr="Wind River Photos 1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850" y="1157288"/>
            <a:ext cx="1447800" cy="100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1" descr="SQRU's 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850" y="2224088"/>
            <a:ext cx="1447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3" descr="slide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850" y="3290888"/>
            <a:ext cx="1447800" cy="104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6" descr="sgfotank3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850" y="4433888"/>
            <a:ext cx="1447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7" descr="28' bridg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850" y="5576888"/>
            <a:ext cx="14478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6038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9" descr="Wind River Photos 1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850" y="1157288"/>
            <a:ext cx="1447800" cy="100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1" descr="SQRU's 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850" y="2224088"/>
            <a:ext cx="1447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3" descr="slide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850" y="3290888"/>
            <a:ext cx="1447800" cy="104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6" descr="sgfotank3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850" y="4433888"/>
            <a:ext cx="1447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7" descr="28' bridg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850" y="5576888"/>
            <a:ext cx="14478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295400"/>
            <a:ext cx="6134100" cy="51816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/>
              <a:t>Project Level Planning Essentials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Project Site Planning Considerations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Human and Environmental Factors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Observation</a:t>
            </a:r>
          </a:p>
          <a:p>
            <a:pPr lvl="1">
              <a:spcBef>
                <a:spcPts val="0"/>
              </a:spcBef>
            </a:pP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Design Fundamentals 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Form, Line, Color, Texture AND Scale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Site Selection (10 Environmental Factors) 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Adverse Visual Contrast Reduction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Overall Course Objective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826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UnitTitl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Bod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Bod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VRM-Cov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Bod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CC189F3AAE31C47BEAB89097BA98B76" ma:contentTypeVersion="0" ma:contentTypeDescription="Create a new document." ma:contentTypeScope="" ma:versionID="45f2a85b2a9ca16a23691f2e6a6d7f1e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92F89BC-472C-40B2-828B-10F782702F03}">
  <ds:schemaRefs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BC2434A-5ADE-4154-AD6A-0A854862B6F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9E58BD34-2BD1-4D7E-A32C-5787B89CA95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6615</TotalTime>
  <Words>649</Words>
  <Application>Microsoft Office PowerPoint</Application>
  <PresentationFormat>On-screen Show (4:3)</PresentationFormat>
  <Paragraphs>149</Paragraphs>
  <Slides>18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Arial</vt:lpstr>
      <vt:lpstr>Calibri</vt:lpstr>
      <vt:lpstr>Cambria</vt:lpstr>
      <vt:lpstr>Impact</vt:lpstr>
      <vt:lpstr>Times New Roman</vt:lpstr>
      <vt:lpstr>2_UnitTitle</vt:lpstr>
      <vt:lpstr>3_Body</vt:lpstr>
      <vt:lpstr>4_Body</vt:lpstr>
      <vt:lpstr>1_VRM-Cover</vt:lpstr>
      <vt:lpstr>5_Body</vt:lpstr>
      <vt:lpstr>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BLM_SA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Brandon L Colvin</dc:creator>
  <cp:lastModifiedBy>Brown, Michael B</cp:lastModifiedBy>
  <cp:revision>346</cp:revision>
  <cp:lastPrinted>2015-04-03T19:56:29Z</cp:lastPrinted>
  <dcterms:created xsi:type="dcterms:W3CDTF">2015-01-14T20:26:51Z</dcterms:created>
  <dcterms:modified xsi:type="dcterms:W3CDTF">2018-04-23T02:50:03Z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0x010100FCC189F3AAE31C47BEAB89097BA98B76</vt:lpwstr>
  </property>
</Properties>
</file>